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3"/>
  </p:notesMasterIdLst>
  <p:sldIdLst>
    <p:sldId id="423" r:id="rId2"/>
  </p:sldIdLst>
  <p:sldSz cx="12192000" cy="6858000"/>
  <p:notesSz cx="6858000" cy="9144000"/>
  <p:custDataLst>
    <p:tags r:id="rId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ei huang" initials="lh" lastIdx="1" clrIdx="0">
    <p:extLst>
      <p:ext uri="{19B8F6BF-5375-455C-9EA6-DF929625EA0E}">
        <p15:presenceInfo xmlns:p15="http://schemas.microsoft.com/office/powerpoint/2012/main" userId="2daba62c7bc6cfd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4472C4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73929" autoAdjust="0"/>
  </p:normalViewPr>
  <p:slideViewPr>
    <p:cSldViewPr snapToGrid="0">
      <p:cViewPr varScale="1">
        <p:scale>
          <a:sx n="52" d="100"/>
          <a:sy n="52" d="100"/>
        </p:scale>
        <p:origin x="978" y="5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tags" Target="tags/tag1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3AB2FD-B460-426A-91F6-EF0143796869}" type="datetimeFigureOut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1AE7F3D-9FC8-442A-A13D-FDCA775B9DF4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在阶段一“</a:t>
            </a:r>
            <a:r>
              <a:rPr lang="en-US" altLang="zh-CN" dirty="0"/>
              <a:t>Learning from Brief Experience”</a:t>
            </a:r>
            <a:r>
              <a:rPr lang="zh-CN" altLang="en-US" dirty="0"/>
              <a:t>中，模型首先基于人工构建的指令数据（</a:t>
            </a:r>
            <a:r>
              <a:rPr lang="en-US" altLang="zh-CN" dirty="0"/>
              <a:t>Instruction Data</a:t>
            </a:r>
            <a:r>
              <a:rPr lang="zh-CN" altLang="en-US" dirty="0"/>
              <a:t>）进行监督微调，使得模型能够适配特定的场景任务。</a:t>
            </a:r>
            <a:endParaRPr lang="en-US" altLang="zh-CN" dirty="0"/>
          </a:p>
          <a:p>
            <a:r>
              <a:rPr lang="zh-CN" altLang="en-US" dirty="0"/>
              <a:t>阶段二“</a:t>
            </a:r>
            <a:r>
              <a:rPr lang="en-US" altLang="zh-CN" dirty="0"/>
              <a:t>Evaluating Based on Experience”</a:t>
            </a:r>
            <a:r>
              <a:rPr lang="zh-CN" altLang="en-US" dirty="0"/>
              <a:t>通过对模型生成结果进行质量评估，从指令数据中筛选出高质量样本，为后续自导式训练提供依据。</a:t>
            </a:r>
            <a:endParaRPr lang="en-US" altLang="zh-CN" dirty="0"/>
          </a:p>
          <a:p>
            <a:r>
              <a:rPr lang="zh-CN" altLang="en-US" dirty="0"/>
              <a:t>阶段三“</a:t>
            </a:r>
            <a:r>
              <a:rPr lang="en-US" altLang="zh-CN" dirty="0"/>
              <a:t>Retraining from Self-Guided Experience”</a:t>
            </a:r>
            <a:r>
              <a:rPr lang="zh-CN" altLang="en-US" dirty="0"/>
              <a:t>利用筛选出的高质量数据（</a:t>
            </a:r>
            <a:r>
              <a:rPr lang="en-US" altLang="zh-CN" dirty="0"/>
              <a:t>Cherry Data</a:t>
            </a:r>
            <a:r>
              <a:rPr lang="zh-CN" altLang="en-US" dirty="0"/>
              <a:t>）对模型进行再次微调，从而实现模型的自我引导式性能提升。整体流程体现了从</a:t>
            </a:r>
            <a:r>
              <a:rPr lang="zh-CN" altLang="en-US" b="1" dirty="0"/>
              <a:t>监督学习</a:t>
            </a:r>
            <a:r>
              <a:rPr lang="zh-CN" altLang="en-US" dirty="0"/>
              <a:t>到</a:t>
            </a:r>
            <a:r>
              <a:rPr lang="zh-CN" altLang="en-US" b="1" dirty="0"/>
              <a:t>自监督优化</a:t>
            </a:r>
            <a:r>
              <a:rPr lang="zh-CN" altLang="en-US" dirty="0"/>
              <a:t>的迭代式训练思想。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1AE7F3D-9FC8-442A-A13D-FDCA775B9DF4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178923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18320E-8DC2-461D-844F-344BCA505557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64586-D8D2-454A-9084-635111F50863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E0412C-2A23-4FFA-B1A4-E8D867D63898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616029-20A2-450C-8512-08384F36A415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9F3CF1-74F9-4FE6-9857-4893B3F1075F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A4AC26-CF5C-4F0B-A249-09CB23FC8FC5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67D7AF-6341-4D6C-B376-509D86D1803F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E91C62-D733-4B07-B5B2-ED790744E5EB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B9A35-71FC-4888-9D02-B7C3924A0499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EEEADB-23C2-4440-A2B6-C83C9B396E63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C5047B-6D27-4383-AA7D-0C1AE5B5B6A9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alphaModFix amt="15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CEAF304-E3BD-4BAF-AC59-40518E210EAE}" type="datetime1">
              <a:rPr lang="zh-CN" altLang="en-US" smtClean="0"/>
              <a:t>2025/10/23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63ED8F-F657-44B0-8016-55A59B92C3F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Relationship Id="rId5" Type="http://schemas.openxmlformats.org/officeDocument/2006/relationships/image" Target="../media/image3.pn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4EB398-7C7B-73A0-3BAC-58DD010FEC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>
            <a:extLst>
              <a:ext uri="{FF2B5EF4-FFF2-40B4-BE49-F238E27FC236}">
                <a16:creationId xmlns:a16="http://schemas.microsoft.com/office/drawing/2014/main" id="{C8FF522E-8B05-66AE-8F1E-DF21EBB8E786}"/>
              </a:ext>
            </a:extLst>
          </p:cNvPr>
          <p:cNvSpPr/>
          <p:nvPr/>
        </p:nvSpPr>
        <p:spPr>
          <a:xfrm>
            <a:off x="135467" y="804333"/>
            <a:ext cx="11921065" cy="591714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pic>
        <p:nvPicPr>
          <p:cNvPr id="7" name="Picture 2" descr="未标题-1">
            <a:extLst>
              <a:ext uri="{FF2B5EF4-FFF2-40B4-BE49-F238E27FC236}">
                <a16:creationId xmlns:a16="http://schemas.microsoft.com/office/drawing/2014/main" id="{970364C6-4F0D-3429-108D-E9656634F585}"/>
              </a:ext>
            </a:extLst>
          </p:cNvPr>
          <p:cNvPicPr>
            <a:picLocks noChangeAspect="1" noChangeArrowheads="1"/>
          </p:cNvPicPr>
          <p:nvPr>
            <p:custDataLst>
              <p:tags r:id="rId1"/>
            </p:custDataLst>
          </p:nvPr>
        </p:nvPicPr>
        <p:blipFill rotWithShape="1">
          <a:blip r:embed="rId4" cstate="hqprint"/>
          <a:srcRect l="48320" r="42883"/>
          <a:stretch>
            <a:fillRect/>
          </a:stretch>
        </p:blipFill>
        <p:spPr bwMode="auto">
          <a:xfrm>
            <a:off x="-10468" y="-9525"/>
            <a:ext cx="12202467" cy="6834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891B594C-1C8F-246A-F9CD-4E336BCB121D}"/>
              </a:ext>
            </a:extLst>
          </p:cNvPr>
          <p:cNvSpPr/>
          <p:nvPr/>
        </p:nvSpPr>
        <p:spPr>
          <a:xfrm>
            <a:off x="-10468" y="-9525"/>
            <a:ext cx="3632200" cy="646331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监督微调（</a:t>
            </a:r>
            <a:r>
              <a:rPr lang="en-US" altLang="zh-CN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SFT</a:t>
            </a:r>
            <a:r>
              <a:rPr lang="zh-CN" altLang="en-US" sz="3600" b="1" dirty="0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）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0C1123E-30E4-1860-114F-4742FB5294B1}"/>
              </a:ext>
            </a:extLst>
          </p:cNvPr>
          <p:cNvSpPr txBox="1"/>
          <p:nvPr/>
        </p:nvSpPr>
        <p:spPr>
          <a:xfrm>
            <a:off x="1319002" y="970102"/>
            <a:ext cx="4765354" cy="23140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核心思想：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472C4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在预训练大模型基础上，利用</a:t>
            </a:r>
            <a:r>
              <a:rPr lang="zh-CN" altLang="en-US" sz="2400" b="1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高质量标注数据</a:t>
            </a:r>
            <a:r>
              <a:rPr lang="zh-CN" altLang="en-US" sz="2400" dirty="0">
                <a:solidFill>
                  <a:srgbClr val="4472C4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进一步训练，使模型从“通才”转变为“专才”。</a:t>
            </a:r>
          </a:p>
        </p:txBody>
      </p:sp>
      <p:sp>
        <p:nvSpPr>
          <p:cNvPr id="13" name="灯片编号占位符 1">
            <a:extLst>
              <a:ext uri="{FF2B5EF4-FFF2-40B4-BE49-F238E27FC236}">
                <a16:creationId xmlns:a16="http://schemas.microsoft.com/office/drawing/2014/main" id="{5C14EBBD-3A77-E965-88C3-EBD3190DC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2363ED8F-F657-44B0-8016-55A59B92C3F6}" type="slidenum">
              <a:rPr lang="zh-CN" altLang="en-US" smtClean="0"/>
              <a:t>1</a:t>
            </a:fld>
            <a:endParaRPr lang="zh-CN" altLang="en-US"/>
          </a:p>
        </p:txBody>
      </p:sp>
      <p:sp>
        <p:nvSpPr>
          <p:cNvPr id="8" name="Shape 5">
            <a:extLst>
              <a:ext uri="{FF2B5EF4-FFF2-40B4-BE49-F238E27FC236}">
                <a16:creationId xmlns:a16="http://schemas.microsoft.com/office/drawing/2014/main" id="{CA9570E3-E1E2-780C-5719-CB05444861AA}"/>
              </a:ext>
            </a:extLst>
          </p:cNvPr>
          <p:cNvSpPr/>
          <p:nvPr/>
        </p:nvSpPr>
        <p:spPr>
          <a:xfrm>
            <a:off x="179710" y="883163"/>
            <a:ext cx="1139293" cy="1137027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04800" y="0"/>
                </a:lnTo>
                <a:cubicBezTo>
                  <a:pt x="473024" y="0"/>
                  <a:pt x="609600" y="136576"/>
                  <a:pt x="609600" y="304800"/>
                </a:cubicBezTo>
                <a:lnTo>
                  <a:pt x="609600" y="304800"/>
                </a:lnTo>
                <a:cubicBezTo>
                  <a:pt x="609600" y="473024"/>
                  <a:pt x="473024" y="609600"/>
                  <a:pt x="304800" y="609600"/>
                </a:cubicBezTo>
                <a:lnTo>
                  <a:pt x="304800" y="609600"/>
                </a:lnTo>
                <a:cubicBezTo>
                  <a:pt x="136576" y="609600"/>
                  <a:pt x="0" y="473024"/>
                  <a:pt x="0" y="304800"/>
                </a:cubicBezTo>
                <a:lnTo>
                  <a:pt x="0" y="304800"/>
                </a:lnTo>
                <a:cubicBezTo>
                  <a:pt x="0" y="136576"/>
                  <a:pt x="136576" y="0"/>
                  <a:pt x="304800" y="0"/>
                </a:cubicBezTo>
                <a:close/>
              </a:path>
            </a:pathLst>
          </a:custGeom>
          <a:solidFill>
            <a:srgbClr val="3A7BD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9" name="Shape 6">
            <a:extLst>
              <a:ext uri="{FF2B5EF4-FFF2-40B4-BE49-F238E27FC236}">
                <a16:creationId xmlns:a16="http://schemas.microsoft.com/office/drawing/2014/main" id="{803DEF95-5322-0C0F-DEEE-C52C064C89B8}"/>
              </a:ext>
            </a:extLst>
          </p:cNvPr>
          <p:cNvSpPr/>
          <p:nvPr/>
        </p:nvSpPr>
        <p:spPr>
          <a:xfrm>
            <a:off x="520439" y="1066245"/>
            <a:ext cx="458255" cy="714376"/>
          </a:xfrm>
          <a:custGeom>
            <a:avLst/>
            <a:gdLst/>
            <a:ahLst/>
            <a:cxnLst/>
            <a:rect l="l" t="t" r="r" b="b"/>
            <a:pathLst>
              <a:path w="228600" h="304800">
                <a:moveTo>
                  <a:pt x="174367" y="228600"/>
                </a:moveTo>
                <a:cubicBezTo>
                  <a:pt x="178713" y="215325"/>
                  <a:pt x="187404" y="203299"/>
                  <a:pt x="197227" y="192941"/>
                </a:cubicBezTo>
                <a:cubicBezTo>
                  <a:pt x="216694" y="172462"/>
                  <a:pt x="228600" y="144780"/>
                  <a:pt x="228600" y="114300"/>
                </a:cubicBezTo>
                <a:cubicBezTo>
                  <a:pt x="228600" y="51197"/>
                  <a:pt x="177403" y="0"/>
                  <a:pt x="114300" y="0"/>
                </a:cubicBezTo>
                <a:cubicBezTo>
                  <a:pt x="51197" y="0"/>
                  <a:pt x="0" y="51197"/>
                  <a:pt x="0" y="114300"/>
                </a:cubicBezTo>
                <a:cubicBezTo>
                  <a:pt x="0" y="144780"/>
                  <a:pt x="11906" y="172462"/>
                  <a:pt x="31373" y="192941"/>
                </a:cubicBezTo>
                <a:cubicBezTo>
                  <a:pt x="41196" y="203299"/>
                  <a:pt x="49947" y="215325"/>
                  <a:pt x="54233" y="228600"/>
                </a:cubicBezTo>
                <a:lnTo>
                  <a:pt x="174308" y="228600"/>
                </a:lnTo>
                <a:close/>
                <a:moveTo>
                  <a:pt x="171450" y="257175"/>
                </a:moveTo>
                <a:lnTo>
                  <a:pt x="57150" y="257175"/>
                </a:lnTo>
                <a:lnTo>
                  <a:pt x="57150" y="266700"/>
                </a:lnTo>
                <a:cubicBezTo>
                  <a:pt x="57150" y="293013"/>
                  <a:pt x="78462" y="314325"/>
                  <a:pt x="104775" y="314325"/>
                </a:cubicBezTo>
                <a:lnTo>
                  <a:pt x="123825" y="314325"/>
                </a:lnTo>
                <a:cubicBezTo>
                  <a:pt x="150138" y="314325"/>
                  <a:pt x="171450" y="293013"/>
                  <a:pt x="171450" y="266700"/>
                </a:cubicBezTo>
                <a:lnTo>
                  <a:pt x="171450" y="257175"/>
                </a:lnTo>
                <a:close/>
                <a:moveTo>
                  <a:pt x="109537" y="66675"/>
                </a:moveTo>
                <a:cubicBezTo>
                  <a:pt x="85844" y="66675"/>
                  <a:pt x="66675" y="85844"/>
                  <a:pt x="66675" y="109537"/>
                </a:cubicBezTo>
                <a:cubicBezTo>
                  <a:pt x="66675" y="117455"/>
                  <a:pt x="60305" y="123825"/>
                  <a:pt x="52388" y="123825"/>
                </a:cubicBezTo>
                <a:cubicBezTo>
                  <a:pt x="44470" y="123825"/>
                  <a:pt x="38100" y="117455"/>
                  <a:pt x="38100" y="109537"/>
                </a:cubicBezTo>
                <a:cubicBezTo>
                  <a:pt x="38100" y="70068"/>
                  <a:pt x="70068" y="38100"/>
                  <a:pt x="109537" y="38100"/>
                </a:cubicBezTo>
                <a:cubicBezTo>
                  <a:pt x="117455" y="38100"/>
                  <a:pt x="123825" y="44470"/>
                  <a:pt x="123825" y="52388"/>
                </a:cubicBezTo>
                <a:cubicBezTo>
                  <a:pt x="123825" y="60305"/>
                  <a:pt x="117455" y="66675"/>
                  <a:pt x="109537" y="66675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5" name="Shape 10">
            <a:extLst>
              <a:ext uri="{FF2B5EF4-FFF2-40B4-BE49-F238E27FC236}">
                <a16:creationId xmlns:a16="http://schemas.microsoft.com/office/drawing/2014/main" id="{79374CA3-858D-4538-D1C8-C20561B40414}"/>
              </a:ext>
            </a:extLst>
          </p:cNvPr>
          <p:cNvSpPr/>
          <p:nvPr/>
        </p:nvSpPr>
        <p:spPr>
          <a:xfrm>
            <a:off x="135467" y="3344688"/>
            <a:ext cx="1139292" cy="1137026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304800" y="0"/>
                </a:moveTo>
                <a:lnTo>
                  <a:pt x="304800" y="0"/>
                </a:lnTo>
                <a:cubicBezTo>
                  <a:pt x="473024" y="0"/>
                  <a:pt x="609600" y="136576"/>
                  <a:pt x="609600" y="304800"/>
                </a:cubicBezTo>
                <a:lnTo>
                  <a:pt x="609600" y="304800"/>
                </a:lnTo>
                <a:cubicBezTo>
                  <a:pt x="609600" y="473024"/>
                  <a:pt x="473024" y="609600"/>
                  <a:pt x="304800" y="609600"/>
                </a:cubicBezTo>
                <a:lnTo>
                  <a:pt x="304800" y="609600"/>
                </a:lnTo>
                <a:cubicBezTo>
                  <a:pt x="136576" y="609600"/>
                  <a:pt x="0" y="473024"/>
                  <a:pt x="0" y="304800"/>
                </a:cubicBezTo>
                <a:lnTo>
                  <a:pt x="0" y="304800"/>
                </a:lnTo>
                <a:cubicBezTo>
                  <a:pt x="0" y="136576"/>
                  <a:pt x="136576" y="0"/>
                  <a:pt x="304800" y="0"/>
                </a:cubicBezTo>
                <a:close/>
              </a:path>
            </a:pathLst>
          </a:custGeom>
          <a:solidFill>
            <a:srgbClr val="3A7BD5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6" name="Shape 11">
            <a:extLst>
              <a:ext uri="{FF2B5EF4-FFF2-40B4-BE49-F238E27FC236}">
                <a16:creationId xmlns:a16="http://schemas.microsoft.com/office/drawing/2014/main" id="{692478F0-3A31-3917-D6D7-0DCEA67F3B1D}"/>
              </a:ext>
            </a:extLst>
          </p:cNvPr>
          <p:cNvSpPr/>
          <p:nvPr/>
        </p:nvSpPr>
        <p:spPr>
          <a:xfrm>
            <a:off x="356439" y="3618496"/>
            <a:ext cx="712058" cy="568514"/>
          </a:xfrm>
          <a:custGeom>
            <a:avLst/>
            <a:gdLst/>
            <a:ahLst/>
            <a:cxnLst/>
            <a:rect l="l" t="t" r="r" b="b"/>
            <a:pathLst>
              <a:path w="381000" h="304800">
                <a:moveTo>
                  <a:pt x="247590" y="125313"/>
                </a:moveTo>
                <a:cubicBezTo>
                  <a:pt x="254853" y="123349"/>
                  <a:pt x="262473" y="126802"/>
                  <a:pt x="265747" y="133529"/>
                </a:cubicBezTo>
                <a:lnTo>
                  <a:pt x="276820" y="155912"/>
                </a:lnTo>
                <a:cubicBezTo>
                  <a:pt x="282952" y="156746"/>
                  <a:pt x="288965" y="158413"/>
                  <a:pt x="294620" y="160734"/>
                </a:cubicBezTo>
                <a:lnTo>
                  <a:pt x="315456" y="146864"/>
                </a:lnTo>
                <a:cubicBezTo>
                  <a:pt x="321707" y="142696"/>
                  <a:pt x="329982" y="143530"/>
                  <a:pt x="335280" y="148828"/>
                </a:cubicBezTo>
                <a:lnTo>
                  <a:pt x="346710" y="160258"/>
                </a:lnTo>
                <a:cubicBezTo>
                  <a:pt x="352008" y="165556"/>
                  <a:pt x="352842" y="173891"/>
                  <a:pt x="348675" y="180082"/>
                </a:cubicBezTo>
                <a:lnTo>
                  <a:pt x="334804" y="200858"/>
                </a:lnTo>
                <a:cubicBezTo>
                  <a:pt x="335935" y="203656"/>
                  <a:pt x="336947" y="206573"/>
                  <a:pt x="337780" y="209610"/>
                </a:cubicBezTo>
                <a:cubicBezTo>
                  <a:pt x="338614" y="212646"/>
                  <a:pt x="339150" y="215622"/>
                  <a:pt x="339566" y="218658"/>
                </a:cubicBezTo>
                <a:lnTo>
                  <a:pt x="362010" y="229731"/>
                </a:lnTo>
                <a:cubicBezTo>
                  <a:pt x="368737" y="233065"/>
                  <a:pt x="372189" y="240685"/>
                  <a:pt x="370225" y="247888"/>
                </a:cubicBezTo>
                <a:lnTo>
                  <a:pt x="366058" y="263485"/>
                </a:lnTo>
                <a:cubicBezTo>
                  <a:pt x="364093" y="270689"/>
                  <a:pt x="357366" y="275570"/>
                  <a:pt x="349865" y="275094"/>
                </a:cubicBezTo>
                <a:lnTo>
                  <a:pt x="324862" y="273487"/>
                </a:lnTo>
                <a:cubicBezTo>
                  <a:pt x="321112" y="278309"/>
                  <a:pt x="316766" y="282773"/>
                  <a:pt x="311825" y="286583"/>
                </a:cubicBezTo>
                <a:lnTo>
                  <a:pt x="313432" y="311527"/>
                </a:lnTo>
                <a:cubicBezTo>
                  <a:pt x="313908" y="319028"/>
                  <a:pt x="309027" y="325815"/>
                  <a:pt x="301823" y="327720"/>
                </a:cubicBezTo>
                <a:lnTo>
                  <a:pt x="286226" y="331887"/>
                </a:lnTo>
                <a:cubicBezTo>
                  <a:pt x="278963" y="333851"/>
                  <a:pt x="271403" y="330398"/>
                  <a:pt x="268069" y="323671"/>
                </a:cubicBezTo>
                <a:lnTo>
                  <a:pt x="256996" y="301288"/>
                </a:lnTo>
                <a:cubicBezTo>
                  <a:pt x="250865" y="300454"/>
                  <a:pt x="244852" y="298787"/>
                  <a:pt x="239197" y="296466"/>
                </a:cubicBezTo>
                <a:lnTo>
                  <a:pt x="218361" y="310336"/>
                </a:lnTo>
                <a:cubicBezTo>
                  <a:pt x="212110" y="314504"/>
                  <a:pt x="203835" y="313670"/>
                  <a:pt x="198537" y="308372"/>
                </a:cubicBezTo>
                <a:lnTo>
                  <a:pt x="187107" y="296942"/>
                </a:lnTo>
                <a:cubicBezTo>
                  <a:pt x="181808" y="291644"/>
                  <a:pt x="180975" y="283369"/>
                  <a:pt x="185142" y="277118"/>
                </a:cubicBezTo>
                <a:lnTo>
                  <a:pt x="199013" y="256282"/>
                </a:lnTo>
                <a:cubicBezTo>
                  <a:pt x="197882" y="253484"/>
                  <a:pt x="196870" y="250567"/>
                  <a:pt x="196036" y="247531"/>
                </a:cubicBezTo>
                <a:cubicBezTo>
                  <a:pt x="195203" y="244495"/>
                  <a:pt x="194667" y="241459"/>
                  <a:pt x="194250" y="238482"/>
                </a:cubicBezTo>
                <a:lnTo>
                  <a:pt x="171807" y="227409"/>
                </a:lnTo>
                <a:cubicBezTo>
                  <a:pt x="165080" y="224076"/>
                  <a:pt x="161687" y="216456"/>
                  <a:pt x="163592" y="209252"/>
                </a:cubicBezTo>
                <a:lnTo>
                  <a:pt x="167759" y="193655"/>
                </a:lnTo>
                <a:cubicBezTo>
                  <a:pt x="169724" y="186452"/>
                  <a:pt x="176451" y="181570"/>
                  <a:pt x="183952" y="182047"/>
                </a:cubicBezTo>
                <a:lnTo>
                  <a:pt x="208895" y="183654"/>
                </a:lnTo>
                <a:cubicBezTo>
                  <a:pt x="212646" y="178832"/>
                  <a:pt x="216991" y="174367"/>
                  <a:pt x="221932" y="170557"/>
                </a:cubicBezTo>
                <a:lnTo>
                  <a:pt x="220325" y="145673"/>
                </a:lnTo>
                <a:cubicBezTo>
                  <a:pt x="219849" y="138172"/>
                  <a:pt x="224730" y="131385"/>
                  <a:pt x="231934" y="129480"/>
                </a:cubicBezTo>
                <a:lnTo>
                  <a:pt x="247531" y="125313"/>
                </a:lnTo>
                <a:close/>
                <a:moveTo>
                  <a:pt x="266938" y="202406"/>
                </a:moveTo>
                <a:cubicBezTo>
                  <a:pt x="252481" y="202423"/>
                  <a:pt x="240758" y="214173"/>
                  <a:pt x="240774" y="228630"/>
                </a:cubicBezTo>
                <a:cubicBezTo>
                  <a:pt x="240791" y="243086"/>
                  <a:pt x="252541" y="254810"/>
                  <a:pt x="266998" y="254794"/>
                </a:cubicBezTo>
                <a:cubicBezTo>
                  <a:pt x="281454" y="254777"/>
                  <a:pt x="293178" y="243027"/>
                  <a:pt x="293162" y="228570"/>
                </a:cubicBezTo>
                <a:cubicBezTo>
                  <a:pt x="293145" y="214114"/>
                  <a:pt x="281395" y="202390"/>
                  <a:pt x="266938" y="202406"/>
                </a:cubicBezTo>
                <a:close/>
                <a:moveTo>
                  <a:pt x="133886" y="-27087"/>
                </a:moveTo>
                <a:lnTo>
                  <a:pt x="149483" y="-22920"/>
                </a:lnTo>
                <a:cubicBezTo>
                  <a:pt x="156686" y="-20955"/>
                  <a:pt x="161568" y="-14168"/>
                  <a:pt x="161092" y="-6727"/>
                </a:cubicBezTo>
                <a:lnTo>
                  <a:pt x="159484" y="18157"/>
                </a:lnTo>
                <a:cubicBezTo>
                  <a:pt x="164425" y="21967"/>
                  <a:pt x="168771" y="26372"/>
                  <a:pt x="172522" y="31254"/>
                </a:cubicBezTo>
                <a:lnTo>
                  <a:pt x="197525" y="29647"/>
                </a:lnTo>
                <a:cubicBezTo>
                  <a:pt x="204966" y="29170"/>
                  <a:pt x="211753" y="34052"/>
                  <a:pt x="213717" y="41255"/>
                </a:cubicBezTo>
                <a:lnTo>
                  <a:pt x="217884" y="56852"/>
                </a:lnTo>
                <a:cubicBezTo>
                  <a:pt x="219789" y="64056"/>
                  <a:pt x="216396" y="71676"/>
                  <a:pt x="209669" y="75009"/>
                </a:cubicBezTo>
                <a:lnTo>
                  <a:pt x="187226" y="86082"/>
                </a:lnTo>
                <a:cubicBezTo>
                  <a:pt x="186809" y="89118"/>
                  <a:pt x="186214" y="92154"/>
                  <a:pt x="185440" y="95131"/>
                </a:cubicBezTo>
                <a:cubicBezTo>
                  <a:pt x="184666" y="98108"/>
                  <a:pt x="183594" y="101084"/>
                  <a:pt x="182463" y="103882"/>
                </a:cubicBezTo>
                <a:lnTo>
                  <a:pt x="196334" y="124718"/>
                </a:lnTo>
                <a:cubicBezTo>
                  <a:pt x="200501" y="130969"/>
                  <a:pt x="199668" y="139244"/>
                  <a:pt x="194370" y="144542"/>
                </a:cubicBezTo>
                <a:lnTo>
                  <a:pt x="182940" y="155972"/>
                </a:lnTo>
                <a:cubicBezTo>
                  <a:pt x="177641" y="161270"/>
                  <a:pt x="169366" y="162104"/>
                  <a:pt x="163116" y="157936"/>
                </a:cubicBezTo>
                <a:lnTo>
                  <a:pt x="142280" y="144066"/>
                </a:lnTo>
                <a:cubicBezTo>
                  <a:pt x="136624" y="146387"/>
                  <a:pt x="130612" y="148054"/>
                  <a:pt x="124480" y="148888"/>
                </a:cubicBezTo>
                <a:lnTo>
                  <a:pt x="113407" y="171271"/>
                </a:lnTo>
                <a:cubicBezTo>
                  <a:pt x="110073" y="177998"/>
                  <a:pt x="102453" y="181392"/>
                  <a:pt x="95250" y="179487"/>
                </a:cubicBezTo>
                <a:lnTo>
                  <a:pt x="79653" y="175320"/>
                </a:lnTo>
                <a:cubicBezTo>
                  <a:pt x="72390" y="173355"/>
                  <a:pt x="67568" y="166568"/>
                  <a:pt x="68044" y="159127"/>
                </a:cubicBezTo>
                <a:lnTo>
                  <a:pt x="69652" y="134183"/>
                </a:lnTo>
                <a:cubicBezTo>
                  <a:pt x="64710" y="130373"/>
                  <a:pt x="60365" y="125968"/>
                  <a:pt x="56614" y="121087"/>
                </a:cubicBezTo>
                <a:lnTo>
                  <a:pt x="31611" y="122694"/>
                </a:lnTo>
                <a:cubicBezTo>
                  <a:pt x="24170" y="123170"/>
                  <a:pt x="17383" y="118289"/>
                  <a:pt x="15419" y="111085"/>
                </a:cubicBezTo>
                <a:lnTo>
                  <a:pt x="11251" y="95488"/>
                </a:lnTo>
                <a:cubicBezTo>
                  <a:pt x="9346" y="88285"/>
                  <a:pt x="12740" y="80665"/>
                  <a:pt x="19467" y="77331"/>
                </a:cubicBezTo>
                <a:lnTo>
                  <a:pt x="41910" y="66258"/>
                </a:lnTo>
                <a:cubicBezTo>
                  <a:pt x="42327" y="63222"/>
                  <a:pt x="42922" y="60246"/>
                  <a:pt x="43696" y="57210"/>
                </a:cubicBezTo>
                <a:cubicBezTo>
                  <a:pt x="44529" y="54173"/>
                  <a:pt x="45482" y="51256"/>
                  <a:pt x="46673" y="48458"/>
                </a:cubicBezTo>
                <a:lnTo>
                  <a:pt x="32802" y="27682"/>
                </a:lnTo>
                <a:cubicBezTo>
                  <a:pt x="28635" y="21431"/>
                  <a:pt x="29468" y="13156"/>
                  <a:pt x="34766" y="7858"/>
                </a:cubicBezTo>
                <a:lnTo>
                  <a:pt x="46196" y="-3572"/>
                </a:lnTo>
                <a:cubicBezTo>
                  <a:pt x="51495" y="-8870"/>
                  <a:pt x="59769" y="-9704"/>
                  <a:pt x="66020" y="-5536"/>
                </a:cubicBezTo>
                <a:lnTo>
                  <a:pt x="86856" y="8334"/>
                </a:lnTo>
                <a:cubicBezTo>
                  <a:pt x="92512" y="6013"/>
                  <a:pt x="98524" y="4346"/>
                  <a:pt x="104656" y="3512"/>
                </a:cubicBezTo>
                <a:lnTo>
                  <a:pt x="115729" y="-18871"/>
                </a:lnTo>
                <a:cubicBezTo>
                  <a:pt x="119062" y="-25598"/>
                  <a:pt x="126623" y="-28992"/>
                  <a:pt x="133886" y="-27087"/>
                </a:cubicBezTo>
                <a:close/>
                <a:moveTo>
                  <a:pt x="114538" y="50006"/>
                </a:moveTo>
                <a:cubicBezTo>
                  <a:pt x="100081" y="50006"/>
                  <a:pt x="88344" y="61743"/>
                  <a:pt x="88344" y="76200"/>
                </a:cubicBezTo>
                <a:cubicBezTo>
                  <a:pt x="88344" y="90657"/>
                  <a:pt x="100081" y="102394"/>
                  <a:pt x="114538" y="102394"/>
                </a:cubicBezTo>
                <a:cubicBezTo>
                  <a:pt x="128995" y="102394"/>
                  <a:pt x="140732" y="90657"/>
                  <a:pt x="140732" y="76200"/>
                </a:cubicBezTo>
                <a:cubicBezTo>
                  <a:pt x="140732" y="61743"/>
                  <a:pt x="128995" y="50006"/>
                  <a:pt x="114538" y="50006"/>
                </a:cubicBezTo>
                <a:close/>
              </a:path>
            </a:pathLst>
          </a:custGeom>
          <a:solidFill>
            <a:srgbClr val="FFFFFF"/>
          </a:solidFill>
          <a:ln/>
        </p:spPr>
        <p:txBody>
          <a:bodyPr/>
          <a:lstStyle/>
          <a:p>
            <a:endParaRPr lang="zh-CN" altLang="en-US" dirty="0"/>
          </a:p>
        </p:txBody>
      </p:sp>
      <p:sp>
        <p:nvSpPr>
          <p:cNvPr id="17" name="Text 13">
            <a:extLst>
              <a:ext uri="{FF2B5EF4-FFF2-40B4-BE49-F238E27FC236}">
                <a16:creationId xmlns:a16="http://schemas.microsoft.com/office/drawing/2014/main" id="{1078810F-105D-A3A0-23BB-DC338F5B1FE8}"/>
              </a:ext>
            </a:extLst>
          </p:cNvPr>
          <p:cNvSpPr/>
          <p:nvPr/>
        </p:nvSpPr>
        <p:spPr>
          <a:xfrm>
            <a:off x="1429488" y="2384548"/>
            <a:ext cx="10385958" cy="136525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indent="0">
              <a:lnSpc>
                <a:spcPct val="150000"/>
              </a:lnSpc>
              <a:buNone/>
            </a:pPr>
            <a:endParaRPr lang="en-US" sz="2800" dirty="0">
              <a:solidFill>
                <a:srgbClr val="4472C4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4EAC6522-501E-8489-5A44-BB13EB371557}"/>
              </a:ext>
            </a:extLst>
          </p:cNvPr>
          <p:cNvSpPr txBox="1"/>
          <p:nvPr/>
        </p:nvSpPr>
        <p:spPr>
          <a:xfrm>
            <a:off x="1385244" y="3489468"/>
            <a:ext cx="4647144" cy="28680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 dirty="0">
                <a:solidFill>
                  <a:srgbClr val="4472C4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实现方式：</a:t>
            </a:r>
            <a:endParaRPr lang="en-US" altLang="zh-CN" sz="2800" dirty="0">
              <a:solidFill>
                <a:srgbClr val="4472C4">
                  <a:lumMod val="75000"/>
                </a:srgbClr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4472C4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将输入</a:t>
            </a:r>
            <a:r>
              <a:rPr lang="en-US" altLang="zh-CN" sz="2400" dirty="0">
                <a:solidFill>
                  <a:srgbClr val="4472C4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-</a:t>
            </a:r>
            <a:r>
              <a:rPr lang="zh-CN" altLang="en-US" sz="2400" dirty="0">
                <a:solidFill>
                  <a:srgbClr val="4472C4">
                    <a:lumMod val="75000"/>
                  </a:srgbClr>
                </a:solidFill>
                <a:latin typeface="黑体" panose="02010609060101010101" pitchFamily="49" charset="-122"/>
                <a:ea typeface="黑体" panose="02010609060101010101" pitchFamily="49" charset="-122"/>
                <a:cs typeface="Arial" panose="020B0604020202020204" pitchFamily="34" charset="0"/>
              </a:rPr>
              <a:t>输出样例作为监督信号，通过最小化预测与答案的差异调整参数，让模型掌握特定任务范式。</a:t>
            </a:r>
          </a:p>
        </p:txBody>
      </p:sp>
      <p:sp>
        <p:nvSpPr>
          <p:cNvPr id="21" name="AutoShape 2">
            <a:extLst>
              <a:ext uri="{FF2B5EF4-FFF2-40B4-BE49-F238E27FC236}">
                <a16:creationId xmlns:a16="http://schemas.microsoft.com/office/drawing/2014/main" id="{603A88EA-239F-10D9-85D4-57C01946F1B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zh-CN" altLang="en-US"/>
          </a:p>
        </p:txBody>
      </p:sp>
      <p:pic>
        <p:nvPicPr>
          <p:cNvPr id="22" name="图片 21">
            <a:extLst>
              <a:ext uri="{FF2B5EF4-FFF2-40B4-BE49-F238E27FC236}">
                <a16:creationId xmlns:a16="http://schemas.microsoft.com/office/drawing/2014/main" id="{612AA10E-A9F6-FBEA-19E1-FE0893708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32" y="1724771"/>
            <a:ext cx="5842282" cy="437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94782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Tm="63245"/>
    </mc:Choice>
    <mc:Fallback xmlns="">
      <p:transition advTm="63245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OWExZDRhOGYwZWE5ODJjYzVjMmQ5MTZkYjJlNzc0YTMifQ=="/>
  <p:tag name="KSO_WPP_MARK_KEY" val="56e4a28e-abdd-43a9-bd1a-5ce3eb2b308b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4934</TotalTime>
  <Words>186</Words>
  <Application>Microsoft Office PowerPoint</Application>
  <PresentationFormat>宽屏</PresentationFormat>
  <Paragraphs>10</Paragraphs>
  <Slides>1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6" baseType="lpstr">
      <vt:lpstr>等线</vt:lpstr>
      <vt:lpstr>等线 Light</vt:lpstr>
      <vt:lpstr>黑体</vt:lpstr>
      <vt:lpstr>Arial</vt:lpstr>
      <vt:lpstr>Office 主题​​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机器学习大作业报告</dc:title>
  <dc:creator>cindy 芯芯</dc:creator>
  <cp:lastModifiedBy>心怡 杨</cp:lastModifiedBy>
  <cp:revision>123</cp:revision>
  <dcterms:created xsi:type="dcterms:W3CDTF">2023-12-23T15:28:00Z</dcterms:created>
  <dcterms:modified xsi:type="dcterms:W3CDTF">2025-10-23T08:56:56Z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3559EB0DA37A46EDAF95C40DB13AAC0F_12</vt:lpwstr>
  </property>
  <property fmtid="{D5CDD505-2E9C-101B-9397-08002B2CF9AE}" pid="3" name="KSOProductBuildVer">
    <vt:lpwstr>2052-11.1.0.14309</vt:lpwstr>
  </property>
</Properties>
</file>