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sldIdLst>
    <p:sldId id="421" r:id="rId2"/>
    <p:sldId id="423" r:id="rId3"/>
    <p:sldId id="424" r:id="rId4"/>
    <p:sldId id="425" r:id="rId5"/>
    <p:sldId id="426" r:id="rId6"/>
    <p:sldId id="428" r:id="rId7"/>
    <p:sldId id="427" r:id="rId8"/>
    <p:sldId id="429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i huang" initials="lh" lastIdx="1" clrIdx="0">
    <p:extLst>
      <p:ext uri="{19B8F6BF-5375-455C-9EA6-DF929625EA0E}">
        <p15:presenceInfo xmlns:p15="http://schemas.microsoft.com/office/powerpoint/2012/main" userId="2daba62c7bc6cf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5026" autoAdjust="0"/>
  </p:normalViewPr>
  <p:slideViewPr>
    <p:cSldViewPr snapToGrid="0">
      <p:cViewPr varScale="1">
        <p:scale>
          <a:sx n="94" d="100"/>
          <a:sy n="94" d="100"/>
        </p:scale>
        <p:origin x="69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AB2FD-B460-426A-91F6-EF0143796869}" type="datetimeFigureOut">
              <a:rPr lang="zh-CN" altLang="en-US" smtClean="0"/>
              <a:t>2025/10/20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E7F3D-9FC8-442A-A13D-FDCA775B9D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320E-8DC2-461D-844F-344BCA505557}" type="datetime1">
              <a:rPr lang="zh-CN" altLang="en-US" smtClean="0"/>
              <a:t>2025/10/20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D8F-F657-44B0-8016-55A59B92C3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4586-D8D2-454A-9084-635111F50863}" type="datetime1">
              <a:rPr lang="zh-CN" altLang="en-US" smtClean="0"/>
              <a:t>2025/10/20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D8F-F657-44B0-8016-55A59B92C3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412C-2A23-4FFA-B1A4-E8D867D63898}" type="datetime1">
              <a:rPr lang="zh-CN" altLang="en-US" smtClean="0"/>
              <a:t>2025/10/20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D8F-F657-44B0-8016-55A59B92C3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6029-20A2-450C-8512-08384F36A415}" type="datetime1">
              <a:rPr lang="zh-CN" altLang="en-US" smtClean="0"/>
              <a:t>2025/10/20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D8F-F657-44B0-8016-55A59B92C3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3CF1-74F9-4FE6-9857-4893B3F1075F}" type="datetime1">
              <a:rPr lang="zh-CN" altLang="en-US" smtClean="0"/>
              <a:t>2025/10/20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D8F-F657-44B0-8016-55A59B92C3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AC26-CF5C-4F0B-A249-09CB23FC8FC5}" type="datetime1">
              <a:rPr lang="zh-CN" altLang="en-US" smtClean="0"/>
              <a:t>2025/10/20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D8F-F657-44B0-8016-55A59B92C3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D7AF-6341-4D6C-B376-509D86D1803F}" type="datetime1">
              <a:rPr lang="zh-CN" altLang="en-US" smtClean="0"/>
              <a:t>2025/10/20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D8F-F657-44B0-8016-55A59B92C3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1C62-D733-4B07-B5B2-ED790744E5EB}" type="datetime1">
              <a:rPr lang="zh-CN" altLang="en-US" smtClean="0"/>
              <a:t>2025/10/20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D8F-F657-44B0-8016-55A59B92C3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9A35-71FC-4888-9D02-B7C3924A0499}" type="datetime1">
              <a:rPr lang="zh-CN" altLang="en-US" smtClean="0"/>
              <a:t>2025/10/20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D8F-F657-44B0-8016-55A59B92C3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EADB-23C2-4440-A2B6-C83C9B396E63}" type="datetime1">
              <a:rPr lang="zh-CN" altLang="en-US" smtClean="0"/>
              <a:t>2025/10/20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D8F-F657-44B0-8016-55A59B92C3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047B-6D27-4383-AA7D-0C1AE5B5B6A9}" type="datetime1">
              <a:rPr lang="zh-CN" altLang="en-US" smtClean="0"/>
              <a:t>2025/10/20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D8F-F657-44B0-8016-55A59B92C3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AF304-E3BD-4BAF-AC59-40518E210EAE}" type="datetime1">
              <a:rPr lang="zh-CN" altLang="en-US" smtClean="0"/>
              <a:t>2025/10/20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3ED8F-F657-44B0-8016-55A59B92C3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未标题-1">
            <a:extLst>
              <a:ext uri="{FF2B5EF4-FFF2-40B4-BE49-F238E27FC236}">
                <a16:creationId xmlns:a16="http://schemas.microsoft.com/office/drawing/2014/main" id="{97138C6F-D426-EFD8-725D-CEBF6009148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3" cstate="hqprint"/>
          <a:srcRect l="48320" r="42883"/>
          <a:stretch>
            <a:fillRect/>
          </a:stretch>
        </p:blipFill>
        <p:spPr bwMode="auto">
          <a:xfrm>
            <a:off x="-10468" y="-9525"/>
            <a:ext cx="12202467" cy="110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0CDE802-DAC0-D80C-1BA9-2A97D2DBE517}"/>
              </a:ext>
            </a:extLst>
          </p:cNvPr>
          <p:cNvSpPr/>
          <p:nvPr/>
        </p:nvSpPr>
        <p:spPr>
          <a:xfrm>
            <a:off x="970902" y="1869060"/>
            <a:ext cx="10377377" cy="193352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294AE139-2705-2354-3D70-6CD3E881747F}"/>
              </a:ext>
            </a:extLst>
          </p:cNvPr>
          <p:cNvSpPr txBox="1"/>
          <p:nvPr/>
        </p:nvSpPr>
        <p:spPr>
          <a:xfrm>
            <a:off x="429856" y="1765458"/>
            <a:ext cx="11315578" cy="214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6000"/>
              </a:lnSpc>
              <a:spcBef>
                <a:spcPts val="800"/>
              </a:spcBef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科研三年，再谈深度学习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B1A7BCB-A161-DBD0-1105-2CFF8770DB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25"/>
            <a:ext cx="1101090" cy="1101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3245"/>
    </mc:Choice>
    <mc:Fallback xmlns="">
      <p:transition advTm="6324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EB398-7C7B-73A0-3BAC-58DD010FE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C8FF522E-8B05-66AE-8F1E-DF21EBB8E786}"/>
              </a:ext>
            </a:extLst>
          </p:cNvPr>
          <p:cNvSpPr/>
          <p:nvPr/>
        </p:nvSpPr>
        <p:spPr>
          <a:xfrm>
            <a:off x="135467" y="804333"/>
            <a:ext cx="11921065" cy="591714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2" descr="未标题-1">
            <a:extLst>
              <a:ext uri="{FF2B5EF4-FFF2-40B4-BE49-F238E27FC236}">
                <a16:creationId xmlns:a16="http://schemas.microsoft.com/office/drawing/2014/main" id="{970364C6-4F0D-3429-108D-E9656634F58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3" cstate="hqprint"/>
          <a:srcRect l="48320" r="42883"/>
          <a:stretch>
            <a:fillRect/>
          </a:stretch>
        </p:blipFill>
        <p:spPr bwMode="auto">
          <a:xfrm>
            <a:off x="-10468" y="-9525"/>
            <a:ext cx="12202467" cy="68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91B594C-1C8F-246A-F9CD-4E336BCB121D}"/>
              </a:ext>
            </a:extLst>
          </p:cNvPr>
          <p:cNvSpPr/>
          <p:nvPr/>
        </p:nvSpPr>
        <p:spPr>
          <a:xfrm>
            <a:off x="-10468" y="-9525"/>
            <a:ext cx="36322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问题交流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C1123E-30E4-1860-114F-4742FB5294B1}"/>
              </a:ext>
            </a:extLst>
          </p:cNvPr>
          <p:cNvSpPr txBox="1"/>
          <p:nvPr/>
        </p:nvSpPr>
        <p:spPr>
          <a:xfrm>
            <a:off x="915938" y="1347533"/>
            <a:ext cx="10437862" cy="4975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4472C4">
                    <a:lumMod val="75000"/>
                  </a:srgb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深度学习是一种好用的工具？</a:t>
            </a:r>
            <a:endParaRPr lang="en-US" altLang="zh-CN" sz="3600" dirty="0">
              <a:solidFill>
                <a:srgbClr val="4472C4">
                  <a:lumMod val="75000"/>
                </a:srgbClr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solidFill>
                <a:srgbClr val="4472C4">
                  <a:lumMod val="75000"/>
                </a:srgbClr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4472C4">
                    <a:lumMod val="75000"/>
                  </a:srgb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懂大模型就懂深度学习？</a:t>
            </a:r>
            <a:endParaRPr lang="en-US" altLang="zh-CN" sz="3600" dirty="0">
              <a:solidFill>
                <a:srgbClr val="4472C4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solidFill>
                <a:srgbClr val="4472C4">
                  <a:lumMod val="75000"/>
                </a:srgbClr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4472C4">
                    <a:lumMod val="75000"/>
                  </a:srgb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深度学习在学什么？</a:t>
            </a:r>
            <a:endParaRPr lang="en-US" altLang="zh-CN" sz="3600" dirty="0">
              <a:solidFill>
                <a:srgbClr val="4472C4">
                  <a:lumMod val="75000"/>
                </a:srgbClr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solidFill>
                <a:srgbClr val="4472C4">
                  <a:lumMod val="75000"/>
                </a:srgbClr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灯片编号占位符 1">
            <a:extLst>
              <a:ext uri="{FF2B5EF4-FFF2-40B4-BE49-F238E27FC236}">
                <a16:creationId xmlns:a16="http://schemas.microsoft.com/office/drawing/2014/main" id="{5C14EBBD-3A77-E965-88C3-EBD3190D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63ED8F-F657-44B0-8016-55A59B92C3F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837A673-3FAA-B9E8-94ED-97D5FD16970B}"/>
              </a:ext>
            </a:extLst>
          </p:cNvPr>
          <p:cNvSpPr/>
          <p:nvPr/>
        </p:nvSpPr>
        <p:spPr>
          <a:xfrm>
            <a:off x="2180064" y="5654306"/>
            <a:ext cx="7802137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深度学习的本质是什么？</a:t>
            </a:r>
          </a:p>
        </p:txBody>
      </p:sp>
    </p:spTree>
    <p:extLst>
      <p:ext uri="{BB962C8B-B14F-4D97-AF65-F5344CB8AC3E}">
        <p14:creationId xmlns:p14="http://schemas.microsoft.com/office/powerpoint/2010/main" val="219947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3245"/>
    </mc:Choice>
    <mc:Fallback xmlns="">
      <p:transition advTm="632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70093-E07B-C200-D116-CB9977CF6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E90DD7E9-5B67-FA0D-2F56-82C91A601BAB}"/>
              </a:ext>
            </a:extLst>
          </p:cNvPr>
          <p:cNvSpPr/>
          <p:nvPr/>
        </p:nvSpPr>
        <p:spPr>
          <a:xfrm>
            <a:off x="135467" y="804333"/>
            <a:ext cx="11921065" cy="591714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2" descr="未标题-1">
            <a:extLst>
              <a:ext uri="{FF2B5EF4-FFF2-40B4-BE49-F238E27FC236}">
                <a16:creationId xmlns:a16="http://schemas.microsoft.com/office/drawing/2014/main" id="{8BA6D976-50DA-1D0C-1DC0-F1F790B283B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3" cstate="hqprint"/>
          <a:srcRect l="48320" r="42883"/>
          <a:stretch>
            <a:fillRect/>
          </a:stretch>
        </p:blipFill>
        <p:spPr bwMode="auto">
          <a:xfrm>
            <a:off x="-10468" y="-9525"/>
            <a:ext cx="12202467" cy="68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FD1AB15-5B9F-35D7-F7E6-4AA51CEA8EEC}"/>
              </a:ext>
            </a:extLst>
          </p:cNvPr>
          <p:cNvSpPr/>
          <p:nvPr/>
        </p:nvSpPr>
        <p:spPr>
          <a:xfrm>
            <a:off x="-10469" y="-9525"/>
            <a:ext cx="621484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深度学习是一种好用的工具？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1569CCF-3506-3330-E591-F5F261BA6DA6}"/>
              </a:ext>
            </a:extLst>
          </p:cNvPr>
          <p:cNvSpPr/>
          <p:nvPr/>
        </p:nvSpPr>
        <p:spPr>
          <a:xfrm>
            <a:off x="289508" y="1303545"/>
            <a:ext cx="11570599" cy="5192081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77E706C8-5B74-E9FC-56BE-C59266A0AE7F}"/>
              </a:ext>
            </a:extLst>
          </p:cNvPr>
          <p:cNvSpPr/>
          <p:nvPr/>
        </p:nvSpPr>
        <p:spPr>
          <a:xfrm>
            <a:off x="1855893" y="1584960"/>
            <a:ext cx="3677920" cy="75861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大模型是特别好用的工具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1DC10C4-41CF-6D87-833E-591A1355EECF}"/>
              </a:ext>
            </a:extLst>
          </p:cNvPr>
          <p:cNvSpPr/>
          <p:nvPr/>
        </p:nvSpPr>
        <p:spPr>
          <a:xfrm>
            <a:off x="1855893" y="2670387"/>
            <a:ext cx="3677920" cy="75861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大模型是深度学习的产物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35BCDECC-2EAB-4762-BD88-3E1772341316}"/>
              </a:ext>
            </a:extLst>
          </p:cNvPr>
          <p:cNvSpPr/>
          <p:nvPr/>
        </p:nvSpPr>
        <p:spPr>
          <a:xfrm>
            <a:off x="6624320" y="2099734"/>
            <a:ext cx="4009812" cy="75861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深度学习是特别好用的工具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4A79EE1-E515-361C-3505-C64837AA1EB3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>
            <a:off x="5533813" y="1964267"/>
            <a:ext cx="1090507" cy="514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63BCAE1-6A4C-6128-B7F5-180FF285EEED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 flipV="1">
            <a:off x="5533813" y="2479041"/>
            <a:ext cx="1090507" cy="570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6DDA320E-2D29-6EA6-B484-1393762DEFA9}"/>
              </a:ext>
            </a:extLst>
          </p:cNvPr>
          <p:cNvSpPr/>
          <p:nvPr/>
        </p:nvSpPr>
        <p:spPr>
          <a:xfrm>
            <a:off x="1855893" y="3782906"/>
            <a:ext cx="6678507" cy="75861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那你是说，用深度学习做一个大模型很容易咯？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C9E69E88-DC2F-F7AC-47F6-B39AC771105A}"/>
              </a:ext>
            </a:extLst>
          </p:cNvPr>
          <p:cNvSpPr/>
          <p:nvPr/>
        </p:nvSpPr>
        <p:spPr>
          <a:xfrm>
            <a:off x="1855893" y="4895425"/>
            <a:ext cx="5845387" cy="75861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实际上的深度学习：上手简单，精通极难</a:t>
            </a:r>
          </a:p>
        </p:txBody>
      </p:sp>
    </p:spTree>
    <p:extLst>
      <p:ext uri="{BB962C8B-B14F-4D97-AF65-F5344CB8AC3E}">
        <p14:creationId xmlns:p14="http://schemas.microsoft.com/office/powerpoint/2010/main" val="16806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3245"/>
    </mc:Choice>
    <mc:Fallback xmlns="">
      <p:transition advTm="632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25849-A74F-A2A0-88AF-9A0A26D3D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D085684A-DF95-1F22-204C-04BC35F085D4}"/>
              </a:ext>
            </a:extLst>
          </p:cNvPr>
          <p:cNvSpPr/>
          <p:nvPr/>
        </p:nvSpPr>
        <p:spPr>
          <a:xfrm>
            <a:off x="135467" y="804333"/>
            <a:ext cx="11921065" cy="591714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2" descr="未标题-1">
            <a:extLst>
              <a:ext uri="{FF2B5EF4-FFF2-40B4-BE49-F238E27FC236}">
                <a16:creationId xmlns:a16="http://schemas.microsoft.com/office/drawing/2014/main" id="{D4F69597-F13A-B66D-8CBE-73EC6F6816D9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3" cstate="hqprint"/>
          <a:srcRect l="48320" r="42883"/>
          <a:stretch>
            <a:fillRect/>
          </a:stretch>
        </p:blipFill>
        <p:spPr bwMode="auto">
          <a:xfrm>
            <a:off x="-10468" y="-9525"/>
            <a:ext cx="12202467" cy="68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25AF1D-A8B0-0486-48D8-23B94D4C16CC}"/>
              </a:ext>
            </a:extLst>
          </p:cNvPr>
          <p:cNvSpPr/>
          <p:nvPr/>
        </p:nvSpPr>
        <p:spPr>
          <a:xfrm>
            <a:off x="-10469" y="-9525"/>
            <a:ext cx="664156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来测测你对深度学习的了解程度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034F00E-5E3A-C5D8-A538-588CE53AB07A}"/>
              </a:ext>
            </a:extLst>
          </p:cNvPr>
          <p:cNvSpPr/>
          <p:nvPr/>
        </p:nvSpPr>
        <p:spPr>
          <a:xfrm>
            <a:off x="363793" y="1076961"/>
            <a:ext cx="11504357" cy="5487056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E8E71E-DEAD-42F8-0D0C-4B68234A04E1}"/>
              </a:ext>
            </a:extLst>
          </p:cNvPr>
          <p:cNvSpPr txBox="1"/>
          <p:nvPr/>
        </p:nvSpPr>
        <p:spPr>
          <a:xfrm>
            <a:off x="808628" y="890883"/>
            <a:ext cx="2232599" cy="4001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以下均为判断题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54680DF-F70D-FA79-9354-F579DDFA1D7B}"/>
              </a:ext>
            </a:extLst>
          </p:cNvPr>
          <p:cNvSpPr txBox="1"/>
          <p:nvPr/>
        </p:nvSpPr>
        <p:spPr>
          <a:xfrm>
            <a:off x="871834" y="1817659"/>
            <a:ext cx="10437862" cy="3890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472C4">
                    <a:lumMod val="75000"/>
                  </a:srgb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卷积神经网络（</a:t>
            </a:r>
            <a:r>
              <a:rPr lang="en-US" altLang="zh-CN" sz="2800" dirty="0">
                <a:solidFill>
                  <a:srgbClr val="4472C4">
                    <a:lumMod val="75000"/>
                  </a:srgb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CNN</a:t>
            </a:r>
            <a:r>
              <a:rPr lang="zh-CN" altLang="en-US" sz="2800" dirty="0">
                <a:solidFill>
                  <a:srgbClr val="4472C4">
                    <a:lumMod val="75000"/>
                  </a:srgb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）在测试阶段等价于多层感知机（</a:t>
            </a:r>
            <a:r>
              <a:rPr lang="en-US" altLang="zh-CN" sz="2800" dirty="0">
                <a:solidFill>
                  <a:srgbClr val="4472C4">
                    <a:lumMod val="75000"/>
                  </a:srgb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MLP</a:t>
            </a:r>
            <a:r>
              <a:rPr lang="zh-CN" altLang="en-US" sz="2800" dirty="0">
                <a:solidFill>
                  <a:srgbClr val="4472C4">
                    <a:lumMod val="75000"/>
                  </a:srgb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endParaRPr lang="en-US" altLang="zh-CN" sz="2800" dirty="0">
              <a:solidFill>
                <a:srgbClr val="4472C4">
                  <a:lumMod val="75000"/>
                </a:srgbClr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正确</a:t>
            </a:r>
            <a:r>
              <a:rPr lang="zh-CN" altLang="en-US" sz="2800" dirty="0">
                <a:solidFill>
                  <a:srgbClr val="4472C4">
                    <a:lumMod val="75000"/>
                  </a:srgb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，共享权重</a:t>
            </a:r>
            <a:endParaRPr lang="en-US" altLang="zh-CN" sz="2800" dirty="0">
              <a:solidFill>
                <a:srgbClr val="4472C4">
                  <a:lumMod val="75000"/>
                </a:srgbClr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4472C4">
                    <a:lumMod val="75000"/>
                  </a:srgb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ReLU</a:t>
            </a:r>
            <a:r>
              <a:rPr lang="zh-CN" altLang="en-US" sz="2800" dirty="0">
                <a:solidFill>
                  <a:srgbClr val="4472C4">
                    <a:lumMod val="75000"/>
                  </a:srgb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激活函数能够有效缓解神经网络的激活值爆炸问题</a:t>
            </a:r>
            <a:endParaRPr lang="en-US" altLang="zh-CN" sz="2800" dirty="0">
              <a:solidFill>
                <a:srgbClr val="4472C4">
                  <a:lumMod val="75000"/>
                </a:srgbClr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错误</a:t>
            </a:r>
            <a:r>
              <a:rPr lang="zh-CN" altLang="en-US" sz="2800" dirty="0">
                <a:solidFill>
                  <a:srgbClr val="4472C4">
                    <a:lumMod val="75000"/>
                  </a:srgb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， 想想表达式</a:t>
            </a:r>
            <a:endParaRPr lang="en-US" altLang="zh-CN" sz="2800" dirty="0">
              <a:solidFill>
                <a:srgbClr val="4472C4">
                  <a:lumMod val="75000"/>
                </a:srgbClr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4472C4">
                    <a:lumMod val="75000"/>
                  </a:srgb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Sigmoid</a:t>
            </a:r>
            <a:r>
              <a:rPr lang="zh-CN" altLang="en-US" sz="2800" dirty="0">
                <a:solidFill>
                  <a:srgbClr val="4472C4">
                    <a:lumMod val="75000"/>
                  </a:srgb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函数比</a:t>
            </a:r>
            <a:r>
              <a:rPr lang="en-US" altLang="zh-CN" sz="2800" dirty="0" err="1">
                <a:solidFill>
                  <a:srgbClr val="4472C4">
                    <a:lumMod val="75000"/>
                  </a:srgb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ReLU</a:t>
            </a:r>
            <a:r>
              <a:rPr lang="zh-CN" altLang="en-US" sz="2800" dirty="0">
                <a:solidFill>
                  <a:srgbClr val="4472C4">
                    <a:lumMod val="75000"/>
                  </a:srgb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神经网络具有更强的可解释性</a:t>
            </a:r>
            <a:endParaRPr lang="en-US" altLang="zh-CN" sz="2800" dirty="0">
              <a:solidFill>
                <a:srgbClr val="4472C4">
                  <a:lumMod val="75000"/>
                </a:srgbClr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正确</a:t>
            </a:r>
            <a:r>
              <a:rPr lang="zh-CN" altLang="en-US" sz="2800" dirty="0">
                <a:solidFill>
                  <a:srgbClr val="4472C4">
                    <a:lumMod val="75000"/>
                  </a:srgb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，你猜猜为什么人工神经网络用</a:t>
            </a:r>
            <a:r>
              <a:rPr lang="en-US" altLang="zh-CN" sz="2800" dirty="0">
                <a:solidFill>
                  <a:srgbClr val="4472C4">
                    <a:lumMod val="75000"/>
                  </a:srgb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Sigmoid</a:t>
            </a:r>
            <a:r>
              <a:rPr lang="zh-CN" altLang="en-US" sz="2800" dirty="0">
                <a:solidFill>
                  <a:srgbClr val="4472C4">
                    <a:lumMod val="75000"/>
                  </a:srgb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而不是</a:t>
            </a:r>
            <a:r>
              <a:rPr lang="en-US" altLang="zh-CN" sz="2800" dirty="0" err="1">
                <a:solidFill>
                  <a:srgbClr val="4472C4">
                    <a:lumMod val="75000"/>
                  </a:srgb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ReLU</a:t>
            </a:r>
            <a:endParaRPr lang="en-US" altLang="zh-CN" sz="2800" dirty="0">
              <a:solidFill>
                <a:srgbClr val="4472C4">
                  <a:lumMod val="75000"/>
                </a:srgbClr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16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3245"/>
    </mc:Choice>
    <mc:Fallback xmlns="">
      <p:transition advTm="632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B3AA2-8069-D891-1073-6A6CC359E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49844B73-6166-D912-F894-74D863B78A04}"/>
              </a:ext>
            </a:extLst>
          </p:cNvPr>
          <p:cNvSpPr/>
          <p:nvPr/>
        </p:nvSpPr>
        <p:spPr>
          <a:xfrm>
            <a:off x="135467" y="804333"/>
            <a:ext cx="11921065" cy="591714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2" descr="未标题-1">
            <a:extLst>
              <a:ext uri="{FF2B5EF4-FFF2-40B4-BE49-F238E27FC236}">
                <a16:creationId xmlns:a16="http://schemas.microsoft.com/office/drawing/2014/main" id="{648E9DD5-167B-0C22-98EF-5595F9DFECB6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3" cstate="hqprint"/>
          <a:srcRect l="48320" r="42883"/>
          <a:stretch>
            <a:fillRect/>
          </a:stretch>
        </p:blipFill>
        <p:spPr bwMode="auto">
          <a:xfrm>
            <a:off x="-10468" y="-9525"/>
            <a:ext cx="12202467" cy="68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A29E5AF-CB76-7C21-DEBA-13FA5BC73B41}"/>
              </a:ext>
            </a:extLst>
          </p:cNvPr>
          <p:cNvSpPr/>
          <p:nvPr/>
        </p:nvSpPr>
        <p:spPr>
          <a:xfrm>
            <a:off x="-10469" y="-9525"/>
            <a:ext cx="580844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懂大模型就懂深度学习吗？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45EE32-109B-A1C0-120B-FF159C1ABE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9" y="953241"/>
            <a:ext cx="3459606" cy="26501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C2FEFDF-6828-A1B7-CCAD-4C414D0F69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905" y="962818"/>
            <a:ext cx="7426485" cy="5090849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059C16DE-674A-6C71-192D-B857C70BC5D3}"/>
              </a:ext>
            </a:extLst>
          </p:cNvPr>
          <p:cNvSpPr/>
          <p:nvPr/>
        </p:nvSpPr>
        <p:spPr>
          <a:xfrm>
            <a:off x="284269" y="3714062"/>
            <a:ext cx="3677920" cy="75861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很</a:t>
            </a:r>
            <a:r>
              <a:rPr lang="zh-CN" altLang="en-US" sz="2400" b="1" dirty="0">
                <a:solidFill>
                  <a:schemeClr val="accent2"/>
                </a:solidFill>
              </a:rPr>
              <a:t>会用</a:t>
            </a:r>
            <a:r>
              <a:rPr lang="zh-CN" altLang="en-US" sz="2400" dirty="0"/>
              <a:t>大模型？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748D307-F503-C46F-C7EE-D7F92E08CE07}"/>
              </a:ext>
            </a:extLst>
          </p:cNvPr>
          <p:cNvSpPr/>
          <p:nvPr/>
        </p:nvSpPr>
        <p:spPr>
          <a:xfrm>
            <a:off x="284269" y="4714294"/>
            <a:ext cx="3677920" cy="75861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很</a:t>
            </a:r>
            <a:r>
              <a:rPr lang="zh-CN" altLang="en-US" sz="2400" b="1" dirty="0">
                <a:solidFill>
                  <a:schemeClr val="accent2"/>
                </a:solidFill>
              </a:rPr>
              <a:t>会训</a:t>
            </a:r>
            <a:r>
              <a:rPr lang="zh-CN" altLang="en-US" sz="2400" dirty="0"/>
              <a:t>大模型？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F971AEA-6348-8B4D-53A4-E84AFB2FF940}"/>
              </a:ext>
            </a:extLst>
          </p:cNvPr>
          <p:cNvSpPr/>
          <p:nvPr/>
        </p:nvSpPr>
        <p:spPr>
          <a:xfrm>
            <a:off x="284269" y="5754530"/>
            <a:ext cx="3677920" cy="75861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很</a:t>
            </a:r>
            <a:r>
              <a:rPr lang="zh-CN" altLang="en-US" sz="2400" b="1" dirty="0">
                <a:solidFill>
                  <a:schemeClr val="accent2"/>
                </a:solidFill>
              </a:rPr>
              <a:t>敢用</a:t>
            </a:r>
            <a:r>
              <a:rPr lang="zh-CN" altLang="en-US" sz="2400" dirty="0"/>
              <a:t>大模型？</a:t>
            </a:r>
          </a:p>
        </p:txBody>
      </p:sp>
    </p:spTree>
    <p:extLst>
      <p:ext uri="{BB962C8B-B14F-4D97-AF65-F5344CB8AC3E}">
        <p14:creationId xmlns:p14="http://schemas.microsoft.com/office/powerpoint/2010/main" val="166375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3245"/>
    </mc:Choice>
    <mc:Fallback xmlns="">
      <p:transition advTm="632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47BCF-4624-AEE9-4C6B-CF0076108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67F07462-DF6A-55C1-1886-6089839884AB}"/>
              </a:ext>
            </a:extLst>
          </p:cNvPr>
          <p:cNvSpPr/>
          <p:nvPr/>
        </p:nvSpPr>
        <p:spPr>
          <a:xfrm>
            <a:off x="135467" y="809852"/>
            <a:ext cx="11921065" cy="591714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Picture 2" descr="未标题-1">
            <a:extLst>
              <a:ext uri="{FF2B5EF4-FFF2-40B4-BE49-F238E27FC236}">
                <a16:creationId xmlns:a16="http://schemas.microsoft.com/office/drawing/2014/main" id="{06BF74C0-0F3F-E0DC-D17A-13A1C03B44B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3" cstate="hqprint"/>
          <a:srcRect l="48320" r="42883"/>
          <a:stretch>
            <a:fillRect/>
          </a:stretch>
        </p:blipFill>
        <p:spPr bwMode="auto">
          <a:xfrm>
            <a:off x="-10468" y="-9525"/>
            <a:ext cx="12202467" cy="68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CF74B7E-89D5-9E4F-4C6C-DEB15AA0FE8E}"/>
              </a:ext>
            </a:extLst>
          </p:cNvPr>
          <p:cNvSpPr/>
          <p:nvPr/>
        </p:nvSpPr>
        <p:spPr>
          <a:xfrm>
            <a:off x="-10468" y="-9525"/>
            <a:ext cx="517174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深度学习发展收敛了吗？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81BA9B-A54B-5E76-8095-03CB93B0A7FD}"/>
              </a:ext>
            </a:extLst>
          </p:cNvPr>
          <p:cNvSpPr/>
          <p:nvPr/>
        </p:nvSpPr>
        <p:spPr>
          <a:xfrm>
            <a:off x="363795" y="1076961"/>
            <a:ext cx="4768188" cy="5487056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6B733D-EABE-0D1B-58CF-3D5EAFC8DF7F}"/>
              </a:ext>
            </a:extLst>
          </p:cNvPr>
          <p:cNvSpPr txBox="1"/>
          <p:nvPr/>
        </p:nvSpPr>
        <p:spPr>
          <a:xfrm>
            <a:off x="598655" y="876906"/>
            <a:ext cx="1216599" cy="4001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技术发展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6C29BBB-EAF3-568E-0BD6-0BF5D59CA7C8}"/>
              </a:ext>
            </a:extLst>
          </p:cNvPr>
          <p:cNvSpPr/>
          <p:nvPr/>
        </p:nvSpPr>
        <p:spPr>
          <a:xfrm>
            <a:off x="5441193" y="1076961"/>
            <a:ext cx="6387013" cy="5487056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B49954-9F9F-C6CA-0D26-7C02035AD515}"/>
              </a:ext>
            </a:extLst>
          </p:cNvPr>
          <p:cNvSpPr txBox="1"/>
          <p:nvPr/>
        </p:nvSpPr>
        <p:spPr>
          <a:xfrm>
            <a:off x="5719293" y="876906"/>
            <a:ext cx="1216599" cy="4001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知识发展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596F469-3D60-4F2F-55E6-1B337A18E9BD}"/>
              </a:ext>
            </a:extLst>
          </p:cNvPr>
          <p:cNvSpPr txBox="1"/>
          <p:nvPr/>
        </p:nvSpPr>
        <p:spPr>
          <a:xfrm>
            <a:off x="598654" y="1477071"/>
            <a:ext cx="4826785" cy="2806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472C4">
                    <a:lumMod val="75000"/>
                  </a:srgb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几乎人人做大模型</a:t>
            </a:r>
            <a:endParaRPr lang="en-US" altLang="zh-CN" sz="2400" dirty="0">
              <a:solidFill>
                <a:srgbClr val="4472C4">
                  <a:lumMod val="75000"/>
                </a:srgbClr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4472C4">
                  <a:lumMod val="75000"/>
                </a:srgbClr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472C4">
                    <a:lumMod val="75000"/>
                  </a:srgb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大模型一天一个样</a:t>
            </a:r>
            <a:endParaRPr lang="en-US" altLang="zh-CN" sz="2400" dirty="0">
              <a:solidFill>
                <a:srgbClr val="4472C4">
                  <a:lumMod val="75000"/>
                </a:srgbClr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4472C4">
                  <a:lumMod val="75000"/>
                </a:srgbClr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472C4">
                    <a:lumMod val="75000"/>
                  </a:srgb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谁去保证大模型的稳定性呢？</a:t>
            </a:r>
            <a:endParaRPr lang="en-US" altLang="zh-CN" sz="2400" dirty="0">
              <a:solidFill>
                <a:srgbClr val="4472C4">
                  <a:lumMod val="75000"/>
                </a:srgbClr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7D74E69-950A-B3CD-1F9D-B3B1A41EFE14}"/>
              </a:ext>
            </a:extLst>
          </p:cNvPr>
          <p:cNvSpPr/>
          <p:nvPr/>
        </p:nvSpPr>
        <p:spPr>
          <a:xfrm>
            <a:off x="6750808" y="2445171"/>
            <a:ext cx="923379" cy="46058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MLP</a:t>
            </a:r>
            <a:endParaRPr lang="zh-CN" altLang="en-US" sz="24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35FEACE-9F15-1848-0EA1-020D2DBB2231}"/>
              </a:ext>
            </a:extLst>
          </p:cNvPr>
          <p:cNvSpPr/>
          <p:nvPr/>
        </p:nvSpPr>
        <p:spPr>
          <a:xfrm>
            <a:off x="9550399" y="2047116"/>
            <a:ext cx="2042945" cy="46058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CNN</a:t>
            </a:r>
            <a:endParaRPr lang="zh-CN" altLang="en-US" sz="2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20E31A9-076B-235D-B601-836371DD82AB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7674187" y="2675464"/>
            <a:ext cx="161882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F38C010-3970-3134-E7F6-190CFE43F5D1}"/>
              </a:ext>
            </a:extLst>
          </p:cNvPr>
          <p:cNvSpPr/>
          <p:nvPr/>
        </p:nvSpPr>
        <p:spPr>
          <a:xfrm>
            <a:off x="7815446" y="2512904"/>
            <a:ext cx="1232745" cy="3251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共享权重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A51D7A5-9E5B-0727-2178-B4B89A0F81D1}"/>
              </a:ext>
            </a:extLst>
          </p:cNvPr>
          <p:cNvSpPr/>
          <p:nvPr/>
        </p:nvSpPr>
        <p:spPr>
          <a:xfrm>
            <a:off x="9550399" y="2838024"/>
            <a:ext cx="2042945" cy="46058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Transformer</a:t>
            </a:r>
            <a:endParaRPr lang="zh-CN" altLang="en-US" sz="24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7852E26-0F86-D1A2-1799-A40126A321B9}"/>
              </a:ext>
            </a:extLst>
          </p:cNvPr>
          <p:cNvCxnSpPr>
            <a:cxnSpLocks/>
          </p:cNvCxnSpPr>
          <p:nvPr/>
        </p:nvCxnSpPr>
        <p:spPr>
          <a:xfrm>
            <a:off x="9293013" y="2670264"/>
            <a:ext cx="257386" cy="366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1897871-DC8D-B0A7-F94E-EFBFD0011033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9293013" y="2277410"/>
            <a:ext cx="257386" cy="403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ABE60FDE-1791-C7A0-B361-D6849B74FEAB}"/>
              </a:ext>
            </a:extLst>
          </p:cNvPr>
          <p:cNvSpPr/>
          <p:nvPr/>
        </p:nvSpPr>
        <p:spPr>
          <a:xfrm>
            <a:off x="6750808" y="3964848"/>
            <a:ext cx="923379" cy="46058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SGD</a:t>
            </a:r>
            <a:endParaRPr lang="zh-CN" altLang="en-US" sz="2400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A1F0E77-413C-2826-3A77-77117C1B3DC1}"/>
              </a:ext>
            </a:extLst>
          </p:cNvPr>
          <p:cNvSpPr/>
          <p:nvPr/>
        </p:nvSpPr>
        <p:spPr>
          <a:xfrm>
            <a:off x="9550399" y="3566793"/>
            <a:ext cx="2042945" cy="46058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Momentum</a:t>
            </a:r>
            <a:endParaRPr lang="zh-CN" altLang="en-US" sz="2400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F027B72-0390-36B0-7225-F5AFEDF95B36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7674187" y="4195141"/>
            <a:ext cx="161882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ACC1C0A-CEAC-EF77-2CCC-C6B8507C149A}"/>
              </a:ext>
            </a:extLst>
          </p:cNvPr>
          <p:cNvSpPr/>
          <p:nvPr/>
        </p:nvSpPr>
        <p:spPr>
          <a:xfrm>
            <a:off x="7815446" y="4032581"/>
            <a:ext cx="1232745" cy="3251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动量估计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D67D7D7-B276-9853-3EDE-9EE09165BA05}"/>
              </a:ext>
            </a:extLst>
          </p:cNvPr>
          <p:cNvSpPr/>
          <p:nvPr/>
        </p:nvSpPr>
        <p:spPr>
          <a:xfrm>
            <a:off x="9550399" y="4357701"/>
            <a:ext cx="2042945" cy="46058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Adam</a:t>
            </a:r>
            <a:endParaRPr lang="zh-CN" altLang="en-US" sz="24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75A26D4-4CD5-267D-AD3B-AC5B6BABBF62}"/>
              </a:ext>
            </a:extLst>
          </p:cNvPr>
          <p:cNvCxnSpPr>
            <a:cxnSpLocks/>
          </p:cNvCxnSpPr>
          <p:nvPr/>
        </p:nvCxnSpPr>
        <p:spPr>
          <a:xfrm>
            <a:off x="9293013" y="4189941"/>
            <a:ext cx="257386" cy="366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E551DC0-5F89-67F2-F691-34EBD62A674B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9293013" y="3797087"/>
            <a:ext cx="257386" cy="403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7282697A-811E-AC78-2B33-56045E70F24E}"/>
              </a:ext>
            </a:extLst>
          </p:cNvPr>
          <p:cNvSpPr/>
          <p:nvPr/>
        </p:nvSpPr>
        <p:spPr>
          <a:xfrm>
            <a:off x="6750808" y="5495402"/>
            <a:ext cx="923379" cy="46058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初始化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C3614ACA-B772-8628-62D0-040C03EB99E4}"/>
              </a:ext>
            </a:extLst>
          </p:cNvPr>
          <p:cNvSpPr/>
          <p:nvPr/>
        </p:nvSpPr>
        <p:spPr>
          <a:xfrm>
            <a:off x="9550399" y="5097347"/>
            <a:ext cx="2042945" cy="46058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残差连接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EDBBF0D-2E72-BDEE-099B-3EB5F9A96C21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7674187" y="5725695"/>
            <a:ext cx="161882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C27B212A-C684-EC8B-994B-CE953DD1A470}"/>
              </a:ext>
            </a:extLst>
          </p:cNvPr>
          <p:cNvSpPr/>
          <p:nvPr/>
        </p:nvSpPr>
        <p:spPr>
          <a:xfrm>
            <a:off x="7815446" y="5563135"/>
            <a:ext cx="1232745" cy="32512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激活控制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FFAADDC8-CCB9-407A-27D7-399FA1862081}"/>
              </a:ext>
            </a:extLst>
          </p:cNvPr>
          <p:cNvSpPr/>
          <p:nvPr/>
        </p:nvSpPr>
        <p:spPr>
          <a:xfrm>
            <a:off x="9550399" y="5888255"/>
            <a:ext cx="2042945" cy="46058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标准化层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D893198-1DCD-D1F7-D69C-F3CBF246FEB9}"/>
              </a:ext>
            </a:extLst>
          </p:cNvPr>
          <p:cNvCxnSpPr>
            <a:cxnSpLocks/>
          </p:cNvCxnSpPr>
          <p:nvPr/>
        </p:nvCxnSpPr>
        <p:spPr>
          <a:xfrm>
            <a:off x="9293013" y="5720495"/>
            <a:ext cx="257386" cy="366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D08644E-6C4F-CD6E-6C97-9F82D0AA91E0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9293013" y="5327641"/>
            <a:ext cx="257386" cy="403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8933F1A-E9D8-E3E2-B9B1-C3157B46885E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>
            <a:off x="7212498" y="2905758"/>
            <a:ext cx="0" cy="1059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65EB726-6D1E-9363-3F00-6FCDAEDBE235}"/>
              </a:ext>
            </a:extLst>
          </p:cNvPr>
          <p:cNvCxnSpPr>
            <a:cxnSpLocks/>
          </p:cNvCxnSpPr>
          <p:nvPr/>
        </p:nvCxnSpPr>
        <p:spPr>
          <a:xfrm>
            <a:off x="7212498" y="4436312"/>
            <a:ext cx="0" cy="1059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270FEAEF-1364-CDE3-7F0F-061FC5DC060C}"/>
              </a:ext>
            </a:extLst>
          </p:cNvPr>
          <p:cNvSpPr/>
          <p:nvPr/>
        </p:nvSpPr>
        <p:spPr>
          <a:xfrm>
            <a:off x="6483261" y="1471716"/>
            <a:ext cx="1458472" cy="46058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线性模型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48970A6-9AF3-75ED-6569-7B2AC64D47E5}"/>
              </a:ext>
            </a:extLst>
          </p:cNvPr>
          <p:cNvCxnSpPr>
            <a:cxnSpLocks/>
            <a:stCxn id="55" idx="2"/>
            <a:endCxn id="13" idx="0"/>
          </p:cNvCxnSpPr>
          <p:nvPr/>
        </p:nvCxnSpPr>
        <p:spPr>
          <a:xfrm>
            <a:off x="7212497" y="1932303"/>
            <a:ext cx="1" cy="512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905051BC-DB21-8D54-DBF4-4DAFB36BB7C7}"/>
              </a:ext>
            </a:extLst>
          </p:cNvPr>
          <p:cNvSpPr/>
          <p:nvPr/>
        </p:nvSpPr>
        <p:spPr>
          <a:xfrm>
            <a:off x="5527198" y="2387952"/>
            <a:ext cx="914400" cy="56462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模型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1382AC93-196C-3E12-1854-F516118FDE6C}"/>
              </a:ext>
            </a:extLst>
          </p:cNvPr>
          <p:cNvSpPr/>
          <p:nvPr/>
        </p:nvSpPr>
        <p:spPr>
          <a:xfrm>
            <a:off x="5527198" y="3905423"/>
            <a:ext cx="914400" cy="56462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训练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B7D8B898-823B-48A9-A460-DF7C3A7FF5EB}"/>
              </a:ext>
            </a:extLst>
          </p:cNvPr>
          <p:cNvSpPr/>
          <p:nvPr/>
        </p:nvSpPr>
        <p:spPr>
          <a:xfrm>
            <a:off x="5568861" y="5448485"/>
            <a:ext cx="914400" cy="56462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效率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CA1EBA25-D67A-8FBB-08FC-A2CB1D04F9CC}"/>
              </a:ext>
            </a:extLst>
          </p:cNvPr>
          <p:cNvSpPr/>
          <p:nvPr/>
        </p:nvSpPr>
        <p:spPr>
          <a:xfrm>
            <a:off x="8707277" y="1245980"/>
            <a:ext cx="1458471" cy="5646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KAN</a:t>
            </a:r>
            <a:r>
              <a:rPr lang="zh-CN" altLang="en-US" sz="2400" dirty="0"/>
              <a:t>网络</a:t>
            </a:r>
          </a:p>
        </p:txBody>
      </p:sp>
    </p:spTree>
    <p:extLst>
      <p:ext uri="{BB962C8B-B14F-4D97-AF65-F5344CB8AC3E}">
        <p14:creationId xmlns:p14="http://schemas.microsoft.com/office/powerpoint/2010/main" val="86137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3245"/>
    </mc:Choice>
    <mc:Fallback xmlns="">
      <p:transition advTm="632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8" grpId="0" animBg="1"/>
      <p:bldP spid="22" grpId="0" animBg="1"/>
      <p:bldP spid="30" grpId="0" animBg="1"/>
      <p:bldP spid="31" grpId="0" animBg="1"/>
      <p:bldP spid="33" grpId="0" animBg="1"/>
      <p:bldP spid="34" grpId="0" animBg="1"/>
      <p:bldP spid="37" grpId="0" animBg="1"/>
      <p:bldP spid="38" grpId="0" animBg="1"/>
      <p:bldP spid="40" grpId="0" animBg="1"/>
      <p:bldP spid="41" grpId="0" animBg="1"/>
      <p:bldP spid="55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CE3BD-3E8F-8EC2-5DBF-CEF5A7582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843B096A-58E9-50A7-7A2F-9661662096CC}"/>
              </a:ext>
            </a:extLst>
          </p:cNvPr>
          <p:cNvSpPr/>
          <p:nvPr/>
        </p:nvSpPr>
        <p:spPr>
          <a:xfrm>
            <a:off x="135467" y="804333"/>
            <a:ext cx="11921065" cy="591714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2" descr="未标题-1">
            <a:extLst>
              <a:ext uri="{FF2B5EF4-FFF2-40B4-BE49-F238E27FC236}">
                <a16:creationId xmlns:a16="http://schemas.microsoft.com/office/drawing/2014/main" id="{46609765-602C-E28A-BB1E-C75CF6070DDF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3" cstate="hqprint"/>
          <a:srcRect l="48320" r="42883"/>
          <a:stretch>
            <a:fillRect/>
          </a:stretch>
        </p:blipFill>
        <p:spPr bwMode="auto">
          <a:xfrm>
            <a:off x="-10468" y="-9525"/>
            <a:ext cx="12202467" cy="68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554460F-014E-09B3-9DEC-1CF8658DFA1C}"/>
              </a:ext>
            </a:extLst>
          </p:cNvPr>
          <p:cNvSpPr/>
          <p:nvPr/>
        </p:nvSpPr>
        <p:spPr>
          <a:xfrm>
            <a:off x="-10469" y="-9525"/>
            <a:ext cx="465697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深度学习在学什么？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9BBB73A-0A60-9B3F-4137-203B57E3B8AC}"/>
              </a:ext>
            </a:extLst>
          </p:cNvPr>
          <p:cNvSpPr/>
          <p:nvPr/>
        </p:nvSpPr>
        <p:spPr>
          <a:xfrm>
            <a:off x="363793" y="1076961"/>
            <a:ext cx="11504357" cy="5487056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F3DE34-7C1B-A394-125F-932F390DFF69}"/>
              </a:ext>
            </a:extLst>
          </p:cNvPr>
          <p:cNvSpPr txBox="1"/>
          <p:nvPr/>
        </p:nvSpPr>
        <p:spPr>
          <a:xfrm>
            <a:off x="808628" y="890883"/>
            <a:ext cx="2517079" cy="4001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深度学习的关键要素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DCFE8A-B258-02F2-B7BA-657B4CB3E405}"/>
              </a:ext>
            </a:extLst>
          </p:cNvPr>
          <p:cNvSpPr txBox="1"/>
          <p:nvPr/>
        </p:nvSpPr>
        <p:spPr>
          <a:xfrm>
            <a:off x="871834" y="1817659"/>
            <a:ext cx="10437862" cy="1965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472C4">
                    <a:lumMod val="75000"/>
                  </a:srgb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模型：</a:t>
            </a:r>
            <a:r>
              <a:rPr lang="en-US" altLang="zh-CN" sz="2800" dirty="0">
                <a:solidFill>
                  <a:srgbClr val="4472C4">
                    <a:lumMod val="75000"/>
                  </a:srgb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MLP</a:t>
            </a:r>
            <a:r>
              <a:rPr lang="zh-CN" altLang="en-US" sz="2800" dirty="0">
                <a:solidFill>
                  <a:srgbClr val="4472C4">
                    <a:lumMod val="75000"/>
                  </a:srgb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2800" dirty="0">
                <a:solidFill>
                  <a:srgbClr val="4472C4">
                    <a:lumMod val="75000"/>
                  </a:srgb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CNN</a:t>
            </a:r>
            <a:r>
              <a:rPr lang="zh-CN" altLang="en-US" sz="2800" dirty="0">
                <a:solidFill>
                  <a:srgbClr val="4472C4">
                    <a:lumMod val="75000"/>
                  </a:srgb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2800" dirty="0">
                <a:solidFill>
                  <a:srgbClr val="4472C4">
                    <a:lumMod val="75000"/>
                  </a:srgb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Transformer</a:t>
            </a:r>
            <a:r>
              <a:rPr lang="zh-CN" altLang="en-US" sz="2800" dirty="0">
                <a:solidFill>
                  <a:srgbClr val="4472C4">
                    <a:lumMod val="75000"/>
                  </a:srgb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、大模型等</a:t>
            </a:r>
            <a:endParaRPr lang="en-US" altLang="zh-CN" sz="2800" dirty="0">
              <a:solidFill>
                <a:srgbClr val="4472C4">
                  <a:lumMod val="75000"/>
                </a:srgbClr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4472C4">
                  <a:lumMod val="75000"/>
                </a:srgbClr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472C4">
                    <a:lumMod val="75000"/>
                  </a:srgb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训练：残差连接、共享权重、标准化层等</a:t>
            </a:r>
            <a:endParaRPr lang="en-US" altLang="zh-CN" sz="2800" dirty="0">
              <a:solidFill>
                <a:srgbClr val="4472C4">
                  <a:lumMod val="75000"/>
                </a:srgbClr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83D37CE-C2FD-582C-6064-5B074C70BE26}"/>
              </a:ext>
            </a:extLst>
          </p:cNvPr>
          <p:cNvSpPr/>
          <p:nvPr/>
        </p:nvSpPr>
        <p:spPr>
          <a:xfrm>
            <a:off x="1417165" y="4199467"/>
            <a:ext cx="9347200" cy="85344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给你一个能够发挥无限潜力的模型，想办法让它发挥出来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6B61765-A461-96F0-9319-A49A2E06BB4A}"/>
              </a:ext>
            </a:extLst>
          </p:cNvPr>
          <p:cNvSpPr/>
          <p:nvPr/>
        </p:nvSpPr>
        <p:spPr>
          <a:xfrm>
            <a:off x="1417165" y="5381742"/>
            <a:ext cx="9347200" cy="85344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大模型能够发挥无限潜力，所以我只需要用大模型就行了？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87812E2-C074-647B-898E-33BD3743C83C}"/>
              </a:ext>
            </a:extLst>
          </p:cNvPr>
          <p:cNvSpPr/>
          <p:nvPr/>
        </p:nvSpPr>
        <p:spPr>
          <a:xfrm>
            <a:off x="8141237" y="4935424"/>
            <a:ext cx="2623128" cy="62000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你敢一直用吗？</a:t>
            </a:r>
          </a:p>
        </p:txBody>
      </p:sp>
    </p:spTree>
    <p:extLst>
      <p:ext uri="{BB962C8B-B14F-4D97-AF65-F5344CB8AC3E}">
        <p14:creationId xmlns:p14="http://schemas.microsoft.com/office/powerpoint/2010/main" val="353346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3245"/>
    </mc:Choice>
    <mc:Fallback xmlns="">
      <p:transition advTm="632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82F84-3D23-BF88-96F8-1FD3F62DB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08F3B3E9-0643-EFB1-C776-574921F40C33}"/>
              </a:ext>
            </a:extLst>
          </p:cNvPr>
          <p:cNvSpPr/>
          <p:nvPr/>
        </p:nvSpPr>
        <p:spPr>
          <a:xfrm>
            <a:off x="135467" y="804333"/>
            <a:ext cx="11921065" cy="591714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2" descr="未标题-1">
            <a:extLst>
              <a:ext uri="{FF2B5EF4-FFF2-40B4-BE49-F238E27FC236}">
                <a16:creationId xmlns:a16="http://schemas.microsoft.com/office/drawing/2014/main" id="{7D13AC27-DA35-32C1-B337-A04249FD140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3" cstate="hqprint"/>
          <a:srcRect l="48320" r="42883"/>
          <a:stretch>
            <a:fillRect/>
          </a:stretch>
        </p:blipFill>
        <p:spPr bwMode="auto">
          <a:xfrm>
            <a:off x="-10468" y="-9525"/>
            <a:ext cx="12202467" cy="68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668AA59-19F7-B1F2-2494-CC75A5B96329}"/>
              </a:ext>
            </a:extLst>
          </p:cNvPr>
          <p:cNvSpPr/>
          <p:nvPr/>
        </p:nvSpPr>
        <p:spPr>
          <a:xfrm>
            <a:off x="-10469" y="-9525"/>
            <a:ext cx="465697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未来展望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3F7A581-A289-67B8-A769-CB156CA4A515}"/>
              </a:ext>
            </a:extLst>
          </p:cNvPr>
          <p:cNvSpPr/>
          <p:nvPr/>
        </p:nvSpPr>
        <p:spPr>
          <a:xfrm>
            <a:off x="363793" y="1076961"/>
            <a:ext cx="11504357" cy="5487056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EBD063-9CD8-88E7-1CC1-E14947E413FC}"/>
              </a:ext>
            </a:extLst>
          </p:cNvPr>
          <p:cNvSpPr txBox="1"/>
          <p:nvPr/>
        </p:nvSpPr>
        <p:spPr>
          <a:xfrm>
            <a:off x="808628" y="890883"/>
            <a:ext cx="2767692" cy="4001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我在想后面分享些什么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7F9EE-1F59-7897-8792-233E9710D731}"/>
              </a:ext>
            </a:extLst>
          </p:cNvPr>
          <p:cNvSpPr txBox="1"/>
          <p:nvPr/>
        </p:nvSpPr>
        <p:spPr>
          <a:xfrm>
            <a:off x="871834" y="1817659"/>
            <a:ext cx="10437862" cy="3244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472C4">
                    <a:lumMod val="75000"/>
                  </a:srgb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系统的深度学习课程讲解</a:t>
            </a:r>
            <a:endParaRPr lang="en-US" altLang="zh-CN" sz="2800" dirty="0">
              <a:solidFill>
                <a:srgbClr val="4472C4">
                  <a:lumMod val="75000"/>
                </a:srgbClr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4472C4">
                  <a:lumMod val="75000"/>
                </a:srgbClr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472C4">
                    <a:lumMod val="75000"/>
                  </a:srgb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碎片化的深度学习知识讲解</a:t>
            </a:r>
            <a:endParaRPr lang="en-US" altLang="zh-CN" sz="2800" dirty="0">
              <a:solidFill>
                <a:srgbClr val="4472C4">
                  <a:lumMod val="75000"/>
                </a:srgbClr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4472C4">
                  <a:lumMod val="75000"/>
                </a:srgbClr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4472C4">
                    <a:lumMod val="75000"/>
                  </a:srgb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为什么最早的激活函数是</a:t>
            </a:r>
            <a:r>
              <a:rPr lang="en-US" altLang="zh-CN" sz="2800" dirty="0">
                <a:solidFill>
                  <a:srgbClr val="4472C4">
                    <a:lumMod val="75000"/>
                  </a:srgb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Sigmoid</a:t>
            </a:r>
            <a:r>
              <a:rPr lang="zh-CN" altLang="en-US" sz="2800" dirty="0">
                <a:solidFill>
                  <a:srgbClr val="4472C4">
                    <a:lumMod val="75000"/>
                  </a:srgbClr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？</a:t>
            </a:r>
            <a:endParaRPr lang="en-US" altLang="zh-CN" sz="2800" dirty="0">
              <a:solidFill>
                <a:srgbClr val="4472C4">
                  <a:lumMod val="75000"/>
                </a:srgbClr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00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3245"/>
    </mc:Choice>
    <mc:Fallback xmlns="">
      <p:transition advTm="6324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WExZDRhOGYwZWE5ODJjYzVjMmQ5MTZkYjJlNzc0YTMifQ=="/>
  <p:tag name="KSO_WPP_MARK_KEY" val="56e4a28e-abdd-43a9-bd1a-5ce3eb2b308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4886</TotalTime>
  <Words>352</Words>
  <Application>Microsoft Office PowerPoint</Application>
  <PresentationFormat>宽屏</PresentationFormat>
  <Paragraphs>67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黑体</vt:lpstr>
      <vt:lpstr>华文楷体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机器学习大作业报告</dc:title>
  <dc:creator>cindy 芯芯</dc:creator>
  <cp:lastModifiedBy>羽弦 诗弈</cp:lastModifiedBy>
  <cp:revision>121</cp:revision>
  <dcterms:created xsi:type="dcterms:W3CDTF">2023-12-23T15:28:00Z</dcterms:created>
  <dcterms:modified xsi:type="dcterms:W3CDTF">2025-10-20T10:16:57Z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3559EB0DA37A46EDAF95C40DB13AAC0F_12</vt:lpwstr>
  </property>
  <property fmtid="{D5CDD505-2E9C-101B-9397-08002B2CF9AE}" pid="3" name="KSOProductBuildVer">
    <vt:lpwstr>2052-11.1.0.14309</vt:lpwstr>
  </property>
</Properties>
</file>