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1" r:id="rId5"/>
    <p:sldId id="413" r:id="rId6"/>
    <p:sldId id="412" r:id="rId7"/>
    <p:sldId id="41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6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18160" y="759460"/>
            <a:ext cx="11155680" cy="5908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首先，销售部门的订单员从客户那里获得需求，并通过查看产品库表里的库存</a:t>
            </a:r>
            <a:r>
              <a:rPr lang="zh-CN" altLang="en-US">
                <a:solidFill>
                  <a:srgbClr val="FF0000"/>
                </a:solidFill>
              </a:rPr>
              <a:t>生成订单数据</a:t>
            </a:r>
            <a:r>
              <a:rPr lang="zh-CN" altLang="en-US"/>
              <a:t>并提交审核</a:t>
            </a:r>
            <a:r>
              <a:rPr lang="zh-CN" altLang="en-US"/>
              <a:t>，</a:t>
            </a:r>
            <a:endParaRPr lang="zh-CN" altLang="en-US"/>
          </a:p>
          <a:p>
            <a:r>
              <a:rPr lang="zh-CN" altLang="en-US"/>
              <a:t>产品库管理员</a:t>
            </a:r>
            <a:r>
              <a:rPr lang="zh-CN" altLang="en-US">
                <a:solidFill>
                  <a:srgbClr val="FF0000"/>
                </a:solidFill>
              </a:rPr>
              <a:t>查看订单数据和产品库存数量</a:t>
            </a:r>
            <a:r>
              <a:rPr lang="zh-CN" altLang="en-US"/>
              <a:t>如果库存数量满足订单需求则</a:t>
            </a:r>
            <a:r>
              <a:rPr lang="zh-CN" altLang="en-US">
                <a:solidFill>
                  <a:srgbClr val="FF0000"/>
                </a:solidFill>
              </a:rPr>
              <a:t>修改订单状态为待取货</a:t>
            </a:r>
            <a:r>
              <a:rPr lang="zh-CN" altLang="en-US"/>
              <a:t>，销售部</a:t>
            </a:r>
            <a:endParaRPr lang="zh-CN" altLang="en-US"/>
          </a:p>
          <a:p>
            <a:r>
              <a:rPr lang="zh-CN" altLang="en-US"/>
              <a:t>门则直接取货提给客户并</a:t>
            </a:r>
            <a:r>
              <a:rPr lang="zh-CN" altLang="en-US">
                <a:solidFill>
                  <a:srgbClr val="FF0000"/>
                </a:solidFill>
              </a:rPr>
              <a:t>生成销售表</a:t>
            </a:r>
            <a:r>
              <a:rPr lang="zh-CN" altLang="en-US"/>
              <a:t>并审核。如果客户需退掉一部分产品则</a:t>
            </a:r>
            <a:r>
              <a:rPr lang="zh-CN" altLang="en-US">
                <a:solidFill>
                  <a:srgbClr val="FF0000"/>
                </a:solidFill>
              </a:rPr>
              <a:t>生成退货单</a:t>
            </a:r>
            <a:r>
              <a:rPr lang="zh-CN" altLang="en-US"/>
              <a:t>并提交审核同时</a:t>
            </a:r>
            <a:r>
              <a:rPr lang="zh-CN" altLang="en-US">
                <a:solidFill>
                  <a:srgbClr val="FF0000"/>
                </a:solidFill>
              </a:rPr>
              <a:t>修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改相应的订单表产品数量和销售表产品数量</a:t>
            </a:r>
            <a:r>
              <a:rPr lang="zh-CN" altLang="en-US"/>
              <a:t>然后产品库管理员</a:t>
            </a:r>
            <a:r>
              <a:rPr lang="zh-CN" altLang="en-US">
                <a:solidFill>
                  <a:srgbClr val="FF0000"/>
                </a:solidFill>
              </a:rPr>
              <a:t>添加产品审批表将退掉产品入库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如果库存数量不足以满足订单需求，则</a:t>
            </a:r>
            <a:r>
              <a:rPr lang="zh-CN" altLang="en-US">
                <a:solidFill>
                  <a:srgbClr val="FF0000"/>
                </a:solidFill>
              </a:rPr>
              <a:t>修改订单状态为缺货</a:t>
            </a:r>
            <a:r>
              <a:rPr lang="zh-CN" altLang="en-US"/>
              <a:t>，然后生产部门计划员则可以</a:t>
            </a:r>
            <a:r>
              <a:rPr lang="zh-CN" altLang="en-US">
                <a:solidFill>
                  <a:srgbClr val="FF0000"/>
                </a:solidFill>
              </a:rPr>
              <a:t>查看该订单需求</a:t>
            </a:r>
            <a:endParaRPr lang="zh-CN" altLang="en-US"/>
          </a:p>
          <a:p>
            <a:r>
              <a:rPr lang="zh-CN" altLang="en-US"/>
              <a:t>并通过</a:t>
            </a:r>
            <a:r>
              <a:rPr lang="zh-CN" altLang="en-US">
                <a:solidFill>
                  <a:srgbClr val="FF0000"/>
                </a:solidFill>
              </a:rPr>
              <a:t>查看产品库存剩余数量</a:t>
            </a:r>
            <a:r>
              <a:rPr lang="zh-CN" altLang="en-US"/>
              <a:t>还需生产多少产品，从而</a:t>
            </a:r>
            <a:r>
              <a:rPr lang="zh-CN" altLang="en-US">
                <a:solidFill>
                  <a:srgbClr val="FF0000"/>
                </a:solidFill>
              </a:rPr>
              <a:t>生成产品任务表</a:t>
            </a:r>
            <a:r>
              <a:rPr lang="zh-CN" altLang="en-US"/>
              <a:t>并提交审核。外协员则</a:t>
            </a:r>
            <a:r>
              <a:rPr lang="zh-CN" altLang="en-US">
                <a:solidFill>
                  <a:srgbClr val="FF0000"/>
                </a:solidFill>
              </a:rPr>
              <a:t>查看产品任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务表</a:t>
            </a:r>
            <a:r>
              <a:rPr lang="zh-CN" altLang="en-US"/>
              <a:t>需要多少原材料</a:t>
            </a:r>
            <a:r>
              <a:rPr lang="zh-CN" altLang="en-US">
                <a:solidFill>
                  <a:srgbClr val="FF0000"/>
                </a:solidFill>
              </a:rPr>
              <a:t>生成产品材料表</a:t>
            </a:r>
            <a:r>
              <a:rPr lang="zh-CN" altLang="en-US"/>
              <a:t>并提交审核。原材料库管理员</a:t>
            </a:r>
            <a:r>
              <a:rPr lang="zh-CN" altLang="en-US">
                <a:solidFill>
                  <a:srgbClr val="FF0000"/>
                </a:solidFill>
              </a:rPr>
              <a:t>查看产品材料表数据和原材料库存数量</a:t>
            </a:r>
            <a:r>
              <a:rPr lang="zh-CN" altLang="en-US"/>
              <a:t>如</a:t>
            </a:r>
            <a:endParaRPr lang="zh-CN" altLang="en-US"/>
          </a:p>
          <a:p>
            <a:r>
              <a:rPr lang="zh-CN" altLang="en-US"/>
              <a:t>果库存数量满足产品材料需求则</a:t>
            </a:r>
            <a:r>
              <a:rPr lang="zh-CN" altLang="en-US">
                <a:solidFill>
                  <a:srgbClr val="FF0000"/>
                </a:solidFill>
              </a:rPr>
              <a:t>修改产品材料表状态为待取货</a:t>
            </a:r>
            <a:r>
              <a:rPr lang="zh-CN" altLang="en-US"/>
              <a:t>。外协员则直接取货投入生产。并</a:t>
            </a:r>
            <a:r>
              <a:rPr lang="zh-CN" altLang="en-US">
                <a:solidFill>
                  <a:srgbClr val="FF0000"/>
                </a:solidFill>
              </a:rPr>
              <a:t>修改产品材料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表状态为已取货，</a:t>
            </a:r>
            <a:r>
              <a:rPr lang="zh-CN" altLang="en-US">
                <a:solidFill>
                  <a:schemeClr val="tx2"/>
                </a:solidFill>
              </a:rPr>
              <a:t>同时</a:t>
            </a:r>
            <a:r>
              <a:rPr lang="zh-CN" altLang="en-US">
                <a:solidFill>
                  <a:srgbClr val="FF0000"/>
                </a:solidFill>
              </a:rPr>
              <a:t>修改产品任务表状态为生产中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如果原材料库存数量不足以满足产品材料表需求。则</a:t>
            </a:r>
            <a:r>
              <a:rPr lang="zh-CN" altLang="en-US">
                <a:solidFill>
                  <a:srgbClr val="FF0000"/>
                </a:solidFill>
              </a:rPr>
              <a:t>修改表状态为缺货</a:t>
            </a:r>
            <a:r>
              <a:rPr lang="zh-CN" altLang="en-US"/>
              <a:t>，然后采购部门则可以查</a:t>
            </a:r>
            <a:r>
              <a:rPr lang="zh-CN" altLang="en-US">
                <a:solidFill>
                  <a:srgbClr val="FF0000"/>
                </a:solidFill>
              </a:rPr>
              <a:t>看产品材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料表</a:t>
            </a:r>
            <a:r>
              <a:rPr lang="zh-CN" altLang="en-US"/>
              <a:t>并通过</a:t>
            </a:r>
            <a:r>
              <a:rPr lang="zh-CN" altLang="en-US">
                <a:solidFill>
                  <a:srgbClr val="FF0000"/>
                </a:solidFill>
              </a:rPr>
              <a:t>查看原材料库存剩余数量</a:t>
            </a:r>
            <a:r>
              <a:rPr lang="zh-CN" altLang="en-US"/>
              <a:t>还需采购多少原材料从而</a:t>
            </a:r>
            <a:r>
              <a:rPr lang="zh-CN" altLang="en-US">
                <a:solidFill>
                  <a:srgbClr val="FF0000"/>
                </a:solidFill>
              </a:rPr>
              <a:t>生成原材料采购订单并</a:t>
            </a:r>
            <a:r>
              <a:rPr lang="zh-CN" altLang="en-US">
                <a:solidFill>
                  <a:schemeClr val="tx1"/>
                </a:solidFill>
              </a:rPr>
              <a:t>提交审核</a:t>
            </a:r>
            <a:r>
              <a:rPr lang="zh-CN" altLang="en-US"/>
              <a:t>。然后业务员</a:t>
            </a:r>
            <a:endParaRPr lang="zh-CN" altLang="en-US"/>
          </a:p>
          <a:p>
            <a:r>
              <a:rPr lang="zh-CN" altLang="en-US"/>
              <a:t>线下采购原材料。同时</a:t>
            </a:r>
            <a:r>
              <a:rPr lang="zh-CN" altLang="en-US">
                <a:solidFill>
                  <a:srgbClr val="FF0000"/>
                </a:solidFill>
              </a:rPr>
              <a:t>修改采购订单状态为采购中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材料采购回来则</a:t>
            </a:r>
            <a:r>
              <a:rPr lang="zh-CN" altLang="en-US">
                <a:solidFill>
                  <a:srgbClr val="FF0000"/>
                </a:solidFill>
              </a:rPr>
              <a:t>修改采购订单状态为已采购</a:t>
            </a:r>
            <a:r>
              <a:rPr lang="zh-CN" altLang="en-US"/>
              <a:t>，然后质检部门外检员可以</a:t>
            </a:r>
            <a:r>
              <a:rPr lang="zh-CN" altLang="en-US">
                <a:solidFill>
                  <a:srgbClr val="FF0000"/>
                </a:solidFill>
              </a:rPr>
              <a:t>查看该订单</a:t>
            </a:r>
            <a:r>
              <a:rPr lang="zh-CN" altLang="en-US"/>
              <a:t>并线下检测，同时根据</a:t>
            </a:r>
            <a:endParaRPr lang="zh-CN" altLang="en-US"/>
          </a:p>
          <a:p>
            <a:r>
              <a:rPr lang="zh-CN" altLang="en-US"/>
              <a:t>检测状况</a:t>
            </a:r>
            <a:r>
              <a:rPr lang="zh-CN" altLang="en-US">
                <a:solidFill>
                  <a:srgbClr val="FF0000"/>
                </a:solidFill>
              </a:rPr>
              <a:t>生成原材料质检单</a:t>
            </a:r>
            <a:r>
              <a:rPr lang="zh-CN" altLang="en-US">
                <a:solidFill>
                  <a:schemeClr val="tx1"/>
                </a:solidFill>
              </a:rPr>
              <a:t>并提交审核</a:t>
            </a:r>
            <a:r>
              <a:rPr lang="zh-CN" altLang="en-US"/>
              <a:t>。并</a:t>
            </a:r>
            <a:r>
              <a:rPr lang="zh-CN" altLang="en-US">
                <a:solidFill>
                  <a:srgbClr val="FF0000"/>
                </a:solidFill>
              </a:rPr>
              <a:t>修改订单状态为待入库</a:t>
            </a:r>
            <a:r>
              <a:rPr lang="zh-CN" altLang="en-US"/>
              <a:t>。然后原材料仓库管理员则可以</a:t>
            </a:r>
            <a:r>
              <a:rPr lang="zh-CN" altLang="en-US">
                <a:solidFill>
                  <a:srgbClr val="FF0000"/>
                </a:solidFill>
              </a:rPr>
              <a:t>查看该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原材料采购订单</a:t>
            </a:r>
            <a:r>
              <a:rPr lang="zh-CN" altLang="en-US"/>
              <a:t>，同时线下原材料如果送到仓库则</a:t>
            </a:r>
            <a:r>
              <a:rPr lang="zh-CN" altLang="en-US">
                <a:solidFill>
                  <a:srgbClr val="FF0000"/>
                </a:solidFill>
              </a:rPr>
              <a:t>添加原材料审批表数据</a:t>
            </a:r>
            <a:r>
              <a:rPr lang="zh-CN" altLang="en-US">
                <a:solidFill>
                  <a:schemeClr val="tx1"/>
                </a:solidFill>
              </a:rPr>
              <a:t>并提交审核</a:t>
            </a:r>
            <a:r>
              <a:rPr lang="zh-CN" altLang="en-US"/>
              <a:t>。并</a:t>
            </a:r>
            <a:r>
              <a:rPr lang="zh-CN" altLang="en-US">
                <a:solidFill>
                  <a:srgbClr val="FF0000"/>
                </a:solidFill>
              </a:rPr>
              <a:t>修改原材料采购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订单状态为已入库</a:t>
            </a:r>
            <a:r>
              <a:rPr lang="zh-CN" altLang="en-US"/>
              <a:t>。同时</a:t>
            </a:r>
            <a:r>
              <a:rPr lang="zh-CN" altLang="en-US">
                <a:solidFill>
                  <a:srgbClr val="FF0000"/>
                </a:solidFill>
              </a:rPr>
              <a:t>修改产品材料表状态为待取货</a:t>
            </a:r>
            <a:r>
              <a:rPr lang="zh-CN" altLang="en-US"/>
              <a:t>。然后外协员取货投入生产。同时</a:t>
            </a:r>
            <a:r>
              <a:rPr lang="zh-CN" altLang="en-US">
                <a:solidFill>
                  <a:srgbClr val="FF0000"/>
                </a:solidFill>
              </a:rPr>
              <a:t>修改产品任务表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状态为生产中，并修改产品材料表状态为已取货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产品生产出来生产部门计划员则</a:t>
            </a:r>
            <a:r>
              <a:rPr lang="zh-CN" altLang="en-US">
                <a:solidFill>
                  <a:srgbClr val="FF0000"/>
                </a:solidFill>
              </a:rPr>
              <a:t>修改产品任务表状态为已生产</a:t>
            </a:r>
            <a:r>
              <a:rPr lang="zh-CN" altLang="en-US"/>
              <a:t>，然后质检部门内检员可以</a:t>
            </a:r>
            <a:r>
              <a:rPr lang="zh-CN" altLang="en-US">
                <a:solidFill>
                  <a:srgbClr val="FF0000"/>
                </a:solidFill>
              </a:rPr>
              <a:t>查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看该表数据</a:t>
            </a:r>
            <a:r>
              <a:rPr lang="zh-CN" altLang="en-US"/>
              <a:t>并线下检测，同时根据检测状况</a:t>
            </a:r>
            <a:r>
              <a:rPr lang="zh-CN" altLang="en-US">
                <a:solidFill>
                  <a:srgbClr val="FF0000"/>
                </a:solidFill>
              </a:rPr>
              <a:t>生成产品质检单</a:t>
            </a:r>
            <a:r>
              <a:rPr lang="zh-CN" altLang="en-US"/>
              <a:t>，并</a:t>
            </a:r>
            <a:r>
              <a:rPr lang="zh-CN" altLang="en-US">
                <a:solidFill>
                  <a:srgbClr val="FF0000"/>
                </a:solidFill>
              </a:rPr>
              <a:t>修改表状态为待入库</a:t>
            </a:r>
            <a:r>
              <a:rPr lang="zh-CN" altLang="en-US"/>
              <a:t>，然后产品仓库管理</a:t>
            </a:r>
            <a:endParaRPr lang="zh-CN" altLang="en-US"/>
          </a:p>
          <a:p>
            <a:r>
              <a:rPr lang="zh-CN" altLang="en-US"/>
              <a:t>员则可以</a:t>
            </a:r>
            <a:r>
              <a:rPr lang="zh-CN" altLang="en-US">
                <a:solidFill>
                  <a:srgbClr val="FF0000"/>
                </a:solidFill>
              </a:rPr>
              <a:t>查看该生产数据</a:t>
            </a:r>
            <a:r>
              <a:rPr lang="zh-CN" altLang="en-US"/>
              <a:t>，同时线下产品如果送到仓库则</a:t>
            </a:r>
            <a:r>
              <a:rPr lang="zh-CN" altLang="en-US">
                <a:solidFill>
                  <a:srgbClr val="FF0000"/>
                </a:solidFill>
              </a:rPr>
              <a:t>添加产品审批表数据</a:t>
            </a:r>
            <a:r>
              <a:rPr lang="zh-CN" altLang="en-US"/>
              <a:t>，并</a:t>
            </a:r>
            <a:r>
              <a:rPr lang="zh-CN" altLang="en-US">
                <a:solidFill>
                  <a:srgbClr val="FF0000"/>
                </a:solidFill>
              </a:rPr>
              <a:t>修改产品任务表状态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为已入库</a:t>
            </a:r>
            <a:r>
              <a:rPr lang="zh-CN" altLang="en-US"/>
              <a:t>。同时</a:t>
            </a:r>
            <a:r>
              <a:rPr lang="zh-CN" altLang="en-US">
                <a:solidFill>
                  <a:srgbClr val="FF0000"/>
                </a:solidFill>
              </a:rPr>
              <a:t>修改客户订单状态为待取货</a:t>
            </a:r>
            <a:r>
              <a:rPr lang="zh-CN" altLang="en-US"/>
              <a:t>。销售部门则直接取货提给客户</a:t>
            </a:r>
            <a:r>
              <a:rPr lang="zh-CN" altLang="en-US">
                <a:solidFill>
                  <a:srgbClr val="FF0000"/>
                </a:solidFill>
              </a:rPr>
              <a:t>并生成销售表</a:t>
            </a:r>
            <a:r>
              <a:rPr lang="en-US" altLang="zh-CN"/>
              <a:t>.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椭圆 1"/>
          <p:cNvSpPr/>
          <p:nvPr/>
        </p:nvSpPr>
        <p:spPr>
          <a:xfrm>
            <a:off x="1531620" y="2798445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销售部门</a:t>
            </a:r>
            <a:endParaRPr lang="zh-CN" altLang="en-US" sz="1050" kern="10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5006340" y="213360"/>
            <a:ext cx="3345180" cy="9296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50" b="1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客户档案员</a:t>
            </a:r>
            <a:endParaRPr lang="en-US" altLang="zh-CN" sz="1050" b="1" kern="10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l"/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实现</a:t>
            </a:r>
            <a:r>
              <a:rPr lang="en-US" altLang="zh-CN" sz="1050" b="1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添加</a:t>
            </a:r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客户信息</a:t>
            </a:r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到(sl_customer(客户表))</a:t>
            </a:r>
            <a:endParaRPr lang="en-US" altLang="zh-CN" sz="1050" kern="10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006340" y="1405573"/>
            <a:ext cx="3345180" cy="27717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50" b="1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订单员/退货员</a:t>
            </a:r>
            <a:endParaRPr lang="en-US" altLang="zh-CN" sz="1050" b="1" kern="10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ctr"/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1：</a:t>
            </a:r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查看(ic_product_stock(产品仓库外键表))</a:t>
            </a:r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实现</a:t>
            </a:r>
            <a:r>
              <a:rPr lang="en-US" altLang="zh-CN" sz="1050" b="1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添加</a:t>
            </a:r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对应客户的</a:t>
            </a:r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订单(sl_Order(订单表))</a:t>
            </a:r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，并根据客户需求变化及时</a:t>
            </a:r>
            <a:r>
              <a:rPr lang="en-US" altLang="zh-CN" sz="1050" b="1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更改</a:t>
            </a:r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订单，并提交销售主管审核</a:t>
            </a:r>
            <a:endParaRPr lang="en-US" altLang="zh-CN" sz="1050" kern="10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l"/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2：如果已经审核</a:t>
            </a:r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,</a:t>
            </a:r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客户需求又增多则另外</a:t>
            </a:r>
            <a:r>
              <a:rPr lang="en-US" altLang="zh-CN" sz="1050" b="1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添加</a:t>
            </a:r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对应客户订单数据。并提交销售主管审核</a:t>
            </a:r>
            <a:endParaRPr lang="en-US" altLang="zh-CN" sz="1050" kern="10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l"/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3：如果客户需要退货，则</a:t>
            </a:r>
            <a:r>
              <a:rPr lang="en-US" altLang="zh-CN" sz="1050" b="1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添加</a:t>
            </a:r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退货</a:t>
            </a:r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单(sl_reject(退货表))</a:t>
            </a:r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，并提交销售主管审核</a:t>
            </a:r>
            <a:endParaRPr lang="en-US" altLang="zh-CN" sz="1050" kern="10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l"/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4:订单完成后则添加对应的(sl_sale_order(销售表))数据</a:t>
            </a:r>
            <a:endParaRPr lang="en-US" altLang="zh-CN" sz="1050" kern="10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l"/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1050" kern="10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006340" y="4462780"/>
            <a:ext cx="3345180" cy="10655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50" b="1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销售主管</a:t>
            </a:r>
            <a:endParaRPr lang="en-US" altLang="zh-CN" sz="1050" b="1" kern="10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l"/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负责所有订单</a:t>
            </a:r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，</a:t>
            </a:r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退单</a:t>
            </a:r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审核</a:t>
            </a:r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,并添加(au_record(审批表))信息</a:t>
            </a:r>
            <a:endParaRPr lang="en-US" altLang="zh-CN" sz="1050" kern="10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006340" y="5710555"/>
            <a:ext cx="3345180" cy="10655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50" b="1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销售部长</a:t>
            </a:r>
            <a:endParaRPr lang="en-US" altLang="zh-CN" sz="1050" b="1" kern="10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l"/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负责审核客户报价，付款条件，商品价格，信用度</a:t>
            </a:r>
            <a:endParaRPr lang="en-US" altLang="zh-CN" sz="1050" kern="10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2" name="椭圆 22"/>
          <p:cNvSpPr/>
          <p:nvPr/>
        </p:nvSpPr>
        <p:spPr>
          <a:xfrm>
            <a:off x="5183505" y="312420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生产部门</a:t>
            </a:r>
            <a:endParaRPr lang="zh-CN" altLang="en-US" sz="1050" kern="10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41145" y="858520"/>
            <a:ext cx="1539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生产部</a:t>
            </a:r>
            <a:endParaRPr lang="zh-CN" altLang="en-US"/>
          </a:p>
        </p:txBody>
      </p:sp>
      <p:sp>
        <p:nvSpPr>
          <p:cNvPr id="24" name="圆角矩形 24"/>
          <p:cNvSpPr/>
          <p:nvPr/>
        </p:nvSpPr>
        <p:spPr>
          <a:xfrm>
            <a:off x="0" y="2719705"/>
            <a:ext cx="1234440" cy="29679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50" b="1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计划员</a:t>
            </a:r>
            <a:endParaRPr lang="en-US" altLang="zh-CN" sz="1050" b="1" kern="10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l"/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1：根据</a:t>
            </a:r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销售部门提交的</a:t>
            </a:r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(sl_order(订单表))和(ic_product_stock(产品库存外键表))的库存,</a:t>
            </a:r>
            <a:r>
              <a:rPr lang="en-US" altLang="zh-CN" sz="1050" b="1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添加</a:t>
            </a:r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(pr_product_task(产品任务表))</a:t>
            </a:r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并</a:t>
            </a:r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提交生产</a:t>
            </a:r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部长</a:t>
            </a:r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审核</a:t>
            </a:r>
            <a:endParaRPr lang="en-US" altLang="zh-CN" sz="1050" kern="10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l"/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1050" kern="10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" name="圆角矩形 23"/>
          <p:cNvSpPr/>
          <p:nvPr/>
        </p:nvSpPr>
        <p:spPr>
          <a:xfrm>
            <a:off x="1541145" y="2719705"/>
            <a:ext cx="1133475" cy="29679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50" b="1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外协员</a:t>
            </a:r>
            <a:endParaRPr lang="en-US" altLang="zh-CN" sz="1050" b="1" kern="10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l"/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1：根据</a:t>
            </a:r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(pr_product_task(产品任务表))添加(pr_product_masterial(产品材料表))</a:t>
            </a:r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并</a:t>
            </a:r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提交生产部长审核</a:t>
            </a:r>
            <a:endParaRPr lang="en-US" altLang="zh-CN" sz="1050" kern="10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l"/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2:可以查看原材料库存</a:t>
            </a:r>
            <a:endParaRPr lang="en-US" altLang="zh-CN" sz="1050" kern="10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l"/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1050" kern="10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" name="圆角矩形 25"/>
          <p:cNvSpPr/>
          <p:nvPr/>
        </p:nvSpPr>
        <p:spPr>
          <a:xfrm>
            <a:off x="2884170" y="2719705"/>
            <a:ext cx="1223645" cy="29679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50" b="1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生产部长</a:t>
            </a:r>
            <a:endParaRPr lang="en-US" altLang="zh-CN" sz="1050" b="1" kern="10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l"/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负责审核</a:t>
            </a:r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(pr_product_task(产品任务表))和(pr_product_masterial(产品材料表))，并添加(au_record(审批表))</a:t>
            </a:r>
            <a:endParaRPr lang="en-US" altLang="zh-CN" sz="1050" kern="10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253095" y="858520"/>
            <a:ext cx="1539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车间</a:t>
            </a:r>
            <a:endParaRPr lang="zh-CN" altLang="en-US"/>
          </a:p>
        </p:txBody>
      </p:sp>
      <p:sp>
        <p:nvSpPr>
          <p:cNvPr id="28" name="圆角矩形 28"/>
          <p:cNvSpPr/>
          <p:nvPr/>
        </p:nvSpPr>
        <p:spPr>
          <a:xfrm>
            <a:off x="7100570" y="2719705"/>
            <a:ext cx="1151890" cy="29679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50" b="1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调度员</a:t>
            </a:r>
            <a:r>
              <a:rPr lang="en-US" altLang="zh-CN" sz="1050" b="1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(调度员只是一基于上级下发的信息安排员工的线下操作)</a:t>
            </a:r>
            <a:endParaRPr lang="en-US" altLang="zh-CN" sz="1050" b="1" kern="10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l"/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1：</a:t>
            </a:r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查询(pr_product_task(产品任务表))</a:t>
            </a:r>
            <a:endParaRPr lang="en-US" altLang="zh-CN" sz="1050" kern="10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6" name="圆角矩形 26"/>
          <p:cNvSpPr/>
          <p:nvPr/>
        </p:nvSpPr>
        <p:spPr>
          <a:xfrm>
            <a:off x="8567420" y="2718435"/>
            <a:ext cx="1159510" cy="29692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50" b="1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领料</a:t>
            </a:r>
            <a:r>
              <a:rPr lang="en-US" altLang="zh-CN" sz="1050" b="1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员</a:t>
            </a:r>
            <a:r>
              <a:rPr lang="en-US" altLang="zh-CN" sz="1050" b="1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(领料员只是基于上级下发的信息去仓库领取材料的线下操作)</a:t>
            </a:r>
            <a:endParaRPr lang="en-US" altLang="zh-CN" sz="1050" b="1" kern="10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l"/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1：查询</a:t>
            </a:r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(pr_product_masterial(产品材料表))</a:t>
            </a:r>
            <a:endParaRPr lang="en-US" altLang="zh-CN" sz="1050" kern="10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l"/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1050" kern="10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9" name="圆角矩形 29"/>
          <p:cNvSpPr/>
          <p:nvPr/>
        </p:nvSpPr>
        <p:spPr>
          <a:xfrm>
            <a:off x="10224770" y="2719705"/>
            <a:ext cx="1014095" cy="29698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50" b="1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车间主任</a:t>
            </a:r>
            <a:endParaRPr lang="en-US" altLang="zh-CN" sz="1050" b="1" kern="10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l"/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管理员工</a:t>
            </a:r>
            <a:endParaRPr lang="en-US" altLang="zh-CN" sz="1050" kern="10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椭圆 6"/>
          <p:cNvSpPr/>
          <p:nvPr/>
        </p:nvSpPr>
        <p:spPr>
          <a:xfrm>
            <a:off x="1109345" y="3202940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采购部门</a:t>
            </a:r>
            <a:endParaRPr lang="zh-CN" altLang="en-US" sz="1050" kern="10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" name="圆角矩形 7"/>
          <p:cNvSpPr/>
          <p:nvPr/>
        </p:nvSpPr>
        <p:spPr>
          <a:xfrm>
            <a:off x="4363085" y="122555"/>
            <a:ext cx="3345180" cy="9296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50" b="1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供应商档案员</a:t>
            </a:r>
            <a:endParaRPr lang="en-US" altLang="zh-CN" sz="1050" b="1" kern="10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l"/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实现</a:t>
            </a:r>
            <a:r>
              <a:rPr lang="en-US" altLang="zh-CN" sz="1050" b="1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添加</a:t>
            </a:r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供应商信息</a:t>
            </a:r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(pu_supplier(供应商表))</a:t>
            </a:r>
            <a:endParaRPr lang="en-US" altLang="zh-CN" sz="1050" kern="10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" name="圆角矩形 12"/>
          <p:cNvSpPr/>
          <p:nvPr/>
        </p:nvSpPr>
        <p:spPr>
          <a:xfrm>
            <a:off x="4363085" y="1309370"/>
            <a:ext cx="3345180" cy="17297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50" b="1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计划员</a:t>
            </a:r>
            <a:endParaRPr lang="en-US" altLang="zh-CN" sz="1050" b="1" kern="10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l"/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1：实现</a:t>
            </a:r>
            <a:r>
              <a:rPr lang="en-US" altLang="zh-CN" sz="1050" b="1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添加</a:t>
            </a:r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对应供货商信息的原材料信息</a:t>
            </a:r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(pu_commodity(原材料表))</a:t>
            </a:r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，</a:t>
            </a:r>
            <a:endParaRPr lang="en-US" altLang="zh-CN" sz="1050" kern="10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l"/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2</a:t>
            </a:r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：通过生产部制定的</a:t>
            </a:r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(pro_product_material(产品材料表))并查看(ic_commodity_sock(原材料仓库外键表))的库存,</a:t>
            </a:r>
            <a:r>
              <a:rPr lang="en-US" altLang="zh-CN" sz="1050" b="1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生成</a:t>
            </a:r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对应的</a:t>
            </a:r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(pu-order(订单表))</a:t>
            </a:r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并提交采购主管审核</a:t>
            </a:r>
            <a:endParaRPr lang="en-US" altLang="zh-CN" sz="1050" kern="10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l"/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1050" kern="10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" name="圆角矩形 9"/>
          <p:cNvSpPr/>
          <p:nvPr/>
        </p:nvSpPr>
        <p:spPr>
          <a:xfrm>
            <a:off x="4363085" y="3202940"/>
            <a:ext cx="3345180" cy="11093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50" b="1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业务员</a:t>
            </a:r>
            <a:r>
              <a:rPr lang="en-US" altLang="zh-CN" sz="1050" b="1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(业务员只是一个线下的采购人员，线上数据不参与，只负责看然后根据订单数据去采购)</a:t>
            </a:r>
            <a:endParaRPr lang="en-US" altLang="zh-CN" sz="1050" b="1" kern="10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l"/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1:查询(pu_order(订单表));</a:t>
            </a:r>
            <a:endParaRPr lang="en-US" altLang="zh-CN" sz="1050" kern="10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" name="圆角矩形 10"/>
          <p:cNvSpPr/>
          <p:nvPr/>
        </p:nvSpPr>
        <p:spPr>
          <a:xfrm>
            <a:off x="4363085" y="4452938"/>
            <a:ext cx="3345180" cy="10661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50" b="1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采购主管</a:t>
            </a:r>
            <a:endParaRPr lang="en-US" altLang="zh-CN" sz="1050" b="1" kern="10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l"/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审核</a:t>
            </a:r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(pu_order(订单表))信息,并添加(au_record(审批表))</a:t>
            </a:r>
            <a:endParaRPr lang="en-US" altLang="zh-CN" sz="1050" kern="10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" name="圆角矩形 11"/>
          <p:cNvSpPr/>
          <p:nvPr/>
        </p:nvSpPr>
        <p:spPr>
          <a:xfrm>
            <a:off x="4363085" y="5648008"/>
            <a:ext cx="3345180" cy="10661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50" b="1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采购部长</a:t>
            </a:r>
            <a:endParaRPr lang="en-US" altLang="zh-CN" sz="1050" b="1" kern="10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l"/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审核供应商信息，原材料讯价格，原材料的核实价格。</a:t>
            </a:r>
            <a:endParaRPr lang="en-US" altLang="zh-CN" sz="1050" kern="10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" name="椭圆 30"/>
          <p:cNvSpPr/>
          <p:nvPr/>
        </p:nvSpPr>
        <p:spPr>
          <a:xfrm>
            <a:off x="5568315" y="300355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库存部门</a:t>
            </a:r>
            <a:endParaRPr lang="zh-CN" altLang="en-US" sz="1050" kern="10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1" name="圆角矩形 31"/>
          <p:cNvSpPr/>
          <p:nvPr/>
        </p:nvSpPr>
        <p:spPr>
          <a:xfrm>
            <a:off x="547370" y="2739073"/>
            <a:ext cx="3345180" cy="29864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50" b="1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原材料仓库</a:t>
            </a:r>
            <a:r>
              <a:rPr lang="en-US" altLang="zh-CN" sz="1050" b="1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管理员</a:t>
            </a:r>
            <a:endParaRPr lang="en-US" altLang="zh-CN" sz="1050" b="1" kern="10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l"/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1：线下清算采购部门采购回的材料,并添加(ic_commodity-record(原材料审批外键表))（排除品管部门检查不合格的）同时修改(ic_commodity_stock(原材料仓库外键表))的库存</a:t>
            </a:r>
            <a:endParaRPr lang="en-US" altLang="zh-CN" sz="1050" kern="10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l"/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2</a:t>
            </a:r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：当</a:t>
            </a:r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领料员来</a:t>
            </a:r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仓库</a:t>
            </a:r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领</a:t>
            </a:r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取</a:t>
            </a:r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材料</a:t>
            </a:r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，</a:t>
            </a:r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添加(ic_commodity-record(原材料审批外键表)),同时修改(ic_commodity_stock(原材料仓库外键表))的库存</a:t>
            </a:r>
            <a:endParaRPr lang="en-US" altLang="zh-CN" sz="1050" kern="10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l"/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3</a:t>
            </a:r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：</a:t>
            </a:r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原材料报废</a:t>
            </a:r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添加</a:t>
            </a:r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(ic_commodity-record(原材料审批外键表)),提交仓库主管审核</a:t>
            </a:r>
            <a:endParaRPr lang="en-US" altLang="zh-CN" sz="1050" kern="10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l"/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4：查询产品材料表（当库存有足够货时，修改数据状态为待取货）</a:t>
            </a:r>
            <a:endParaRPr lang="en-US" altLang="zh-CN" sz="1050" kern="10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l"/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1050" kern="10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3" name="圆角矩形 33"/>
          <p:cNvSpPr/>
          <p:nvPr/>
        </p:nvSpPr>
        <p:spPr>
          <a:xfrm>
            <a:off x="4352925" y="2410778"/>
            <a:ext cx="3345180" cy="36429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50" b="1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成品库管理员</a:t>
            </a:r>
            <a:endParaRPr lang="en-US" altLang="zh-CN" sz="1050" b="1" kern="10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l"/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1：线下清算生产部门生产的材料,并添加(ic_product-record(产品审批外键表))（排除品管部门检查不合格的）同时修改ic_product_stock(产品仓库外键表))的库存</a:t>
            </a:r>
            <a:endParaRPr lang="en-US" altLang="zh-CN" sz="1050" kern="10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l"/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2</a:t>
            </a:r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：</a:t>
            </a:r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当销售部门来仓库领取产品时，添加(ic_product_record(产品审批外键表))，同时修改(ic_product_stock(产品仓库外键表))的库存</a:t>
            </a:r>
            <a:endParaRPr lang="en-US" altLang="zh-CN" sz="1050" kern="10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l"/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3</a:t>
            </a:r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：</a:t>
            </a:r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当销售部门来仓库退产品时，添加(ic_product_record(产品审批外键表))，同时修改(ic_product_stock(产品仓库外键表))的库存</a:t>
            </a:r>
            <a:endParaRPr lang="en-US" altLang="zh-CN" sz="1050" kern="10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l"/>
            <a:endParaRPr lang="en-US" altLang="zh-CN" sz="1050" kern="10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l"/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4</a:t>
            </a:r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：</a:t>
            </a:r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产品报废</a:t>
            </a:r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添加</a:t>
            </a:r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(ic_product-record(原材料审批外键表)),提交仓库主管审核</a:t>
            </a:r>
            <a:endParaRPr lang="en-US" altLang="zh-CN" sz="1050" kern="10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l"/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5：查询(sl_order(订单表))(当库存有足够货时，修改数据状态为待取货)</a:t>
            </a:r>
            <a:endParaRPr lang="en-US" altLang="zh-CN" sz="1050" kern="10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l"/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1050" kern="10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4" name="圆角矩形 34"/>
          <p:cNvSpPr/>
          <p:nvPr/>
        </p:nvSpPr>
        <p:spPr>
          <a:xfrm>
            <a:off x="8229600" y="3522345"/>
            <a:ext cx="3345180" cy="1219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50" b="1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仓库主管</a:t>
            </a:r>
            <a:endParaRPr lang="en-US" altLang="zh-CN" sz="1050" b="1" kern="10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l"/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对</a:t>
            </a:r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仓库人员</a:t>
            </a:r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单据做</a:t>
            </a:r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监察，</a:t>
            </a:r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每天</a:t>
            </a:r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对</a:t>
            </a:r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单据</a:t>
            </a:r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审核</a:t>
            </a:r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状况做</a:t>
            </a:r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检核，</a:t>
            </a:r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禁止</a:t>
            </a:r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手工单据</a:t>
            </a:r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发生</a:t>
            </a:r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.并添加(au_record(审批表))</a:t>
            </a:r>
            <a:endParaRPr lang="en-US" altLang="zh-CN" sz="1050" kern="10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l"/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1050" kern="10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" name="椭圆 14"/>
          <p:cNvSpPr/>
          <p:nvPr/>
        </p:nvSpPr>
        <p:spPr>
          <a:xfrm>
            <a:off x="891540" y="2799715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质检部门</a:t>
            </a:r>
            <a:endParaRPr lang="zh-CN" altLang="en-US" sz="1050" kern="10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" name="圆角矩形 15"/>
          <p:cNvSpPr/>
          <p:nvPr/>
        </p:nvSpPr>
        <p:spPr>
          <a:xfrm>
            <a:off x="4423410" y="161290"/>
            <a:ext cx="3345180" cy="9156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50" b="1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品管档案员</a:t>
            </a:r>
            <a:endParaRPr lang="en-US" altLang="zh-CN" sz="1050" b="1" kern="10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l"/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1：查询内检员和外检员的质检表</a:t>
            </a:r>
            <a:endParaRPr lang="en-US" altLang="zh-CN" sz="1050" kern="10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l"/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1050" kern="10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" name="圆角矩形 16"/>
          <p:cNvSpPr/>
          <p:nvPr/>
        </p:nvSpPr>
        <p:spPr>
          <a:xfrm>
            <a:off x="4423410" y="1315085"/>
            <a:ext cx="3345180" cy="13258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50" b="1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内检员</a:t>
            </a:r>
            <a:endParaRPr lang="en-US" altLang="zh-CN" sz="1050" b="1" kern="10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l"/>
            <a:r>
              <a:rPr lang="en-US" altLang="zh-CN" sz="1050" b="1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查询</a:t>
            </a:r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产品部门的(pr_product_task(产品任务表)),并添加(qm_product(产品质检单))</a:t>
            </a:r>
            <a:endParaRPr lang="en-US" altLang="zh-CN" sz="1050" kern="10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" name="圆角矩形 17"/>
          <p:cNvSpPr/>
          <p:nvPr/>
        </p:nvSpPr>
        <p:spPr>
          <a:xfrm>
            <a:off x="4423410" y="2766060"/>
            <a:ext cx="3345180" cy="13258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50" b="1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外检员</a:t>
            </a:r>
            <a:endParaRPr lang="en-US" altLang="zh-CN" sz="1050" b="1" kern="10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l"/>
            <a:r>
              <a:rPr lang="en-US" altLang="zh-CN" sz="1050" b="1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查询</a:t>
            </a:r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采购部门</a:t>
            </a:r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(pu_order(订单表)),</a:t>
            </a:r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并添加</a:t>
            </a:r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(qm_commodity(原材料质检单))</a:t>
            </a:r>
            <a:endParaRPr lang="en-US" altLang="zh-CN" sz="1050" kern="10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l"/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1050" kern="10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" name="圆角矩形 18"/>
          <p:cNvSpPr/>
          <p:nvPr/>
        </p:nvSpPr>
        <p:spPr>
          <a:xfrm>
            <a:off x="4423410" y="4247198"/>
            <a:ext cx="3345180" cy="8388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50" b="1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品管主管</a:t>
            </a:r>
            <a:endParaRPr lang="en-US" altLang="zh-CN" sz="1050" b="1" kern="10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l"/>
            <a:r>
              <a:rPr lang="en-US" altLang="zh-CN" sz="1050" b="1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查询</a:t>
            </a:r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品管档案员提交上来的材料并审核提交给部长</a:t>
            </a:r>
            <a:endParaRPr lang="en-US" altLang="zh-CN" sz="1050" kern="10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" name="圆角矩形 19"/>
          <p:cNvSpPr/>
          <p:nvPr/>
        </p:nvSpPr>
        <p:spPr>
          <a:xfrm>
            <a:off x="4423410" y="5251133"/>
            <a:ext cx="3345180" cy="8388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50" b="1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品管部长</a:t>
            </a:r>
            <a:endParaRPr lang="en-US" altLang="zh-CN" sz="1050" b="1" kern="10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l"/>
            <a:r>
              <a:rPr lang="en-US" altLang="zh-CN" sz="1050" b="1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查询</a:t>
            </a:r>
            <a:r>
              <a:rPr lang="en-US" altLang="zh-CN" sz="105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品管主管提交上来的材料并审核</a:t>
            </a:r>
            <a:endParaRPr lang="en-US" altLang="zh-CN" sz="1050" kern="10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2772</Words>
  <Application>WPS 演示</Application>
  <PresentationFormat>宽屏</PresentationFormat>
  <Paragraphs>128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Wingdings</vt:lpstr>
      <vt:lpstr>Calibri</vt:lpstr>
      <vt:lpstr>Times New Roman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Tang</cp:lastModifiedBy>
  <cp:revision>176</cp:revision>
  <dcterms:created xsi:type="dcterms:W3CDTF">2019-06-19T02:08:00Z</dcterms:created>
  <dcterms:modified xsi:type="dcterms:W3CDTF">2020-07-20T14:24:54Z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