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316" r:id="rId5"/>
    <p:sldId id="257" r:id="rId6"/>
    <p:sldId id="317" r:id="rId7"/>
    <p:sldId id="258" r:id="rId8"/>
    <p:sldId id="259" r:id="rId9"/>
    <p:sldId id="318" r:id="rId10"/>
    <p:sldId id="260" r:id="rId11"/>
    <p:sldId id="261" r:id="rId12"/>
    <p:sldId id="262" r:id="rId13"/>
    <p:sldId id="263" r:id="rId14"/>
    <p:sldId id="264" r:id="rId15"/>
    <p:sldId id="265" r:id="rId16"/>
    <p:sldId id="303" r:id="rId17"/>
    <p:sldId id="304" r:id="rId18"/>
    <p:sldId id="305" r:id="rId19"/>
    <p:sldId id="306" r:id="rId20"/>
    <p:sldId id="307" r:id="rId21"/>
    <p:sldId id="308" r:id="rId22"/>
    <p:sldId id="319" r:id="rId23"/>
    <p:sldId id="309" r:id="rId24"/>
    <p:sldId id="310" r:id="rId25"/>
    <p:sldId id="344" r:id="rId26"/>
    <p:sldId id="345" r:id="rId27"/>
    <p:sldId id="320" r:id="rId28"/>
    <p:sldId id="311" r:id="rId29"/>
    <p:sldId id="314" r:id="rId30"/>
    <p:sldId id="321" r:id="rId31"/>
    <p:sldId id="312" r:id="rId32"/>
    <p:sldId id="315" r:id="rId33"/>
    <p:sldId id="322" r:id="rId34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</a:lstStyle>
          <a:p>
            <a:fld id="{596203C1-616A-4651-A577-7BA09B384D13}" type="datetimeFigureOut">
              <a:rPr/>
            </a:fld>
            <a:endParaRPr lang="zh-CN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CN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</a:lstStyle>
          <a:p>
            <a:fld id="{07B8B279-4079-43B3-8013-D8D81AB870A7}" type="slidenum">
              <a:rPr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40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ctrTitle"/>
          </p:nvPr>
        </p:nvSpPr>
        <p:spPr>
          <a:xfrm>
            <a:off x="722376" y="1855376"/>
            <a:ext cx="7772400" cy="1828800"/>
          </a:xfrm>
        </p:spPr>
        <p:txBody>
          <a:bodyPr lIns="45720" rIns="45720" bIns="45720"/>
          <a:lstStyle>
            <a:lvl1pPr algn="r" latinLnBrk="0">
              <a:defRPr lang="zh-CN"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15000" dist="13000" dir="54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20" name="Shap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830" indent="0" algn="r" latinLnBrk="0">
              <a:spcBef>
                <a:spcPts val="0"/>
              </a:spcBef>
              <a:buNone/>
              <a:defRPr lang="zh-CN"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19" name="Shape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FA78-DE0E-433D-8CFA-D9FBF0D95DCD}" type="datetime1">
              <a:rPr/>
            </a:fld>
            <a:endParaRPr lang="zh-CN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11" name="Shap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02920" y="4992624"/>
            <a:ext cx="8183880" cy="10515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F9C6-20A9-45D8-B666-D95AD1AA535F}" type="datetime1">
              <a:rPr/>
            </a:fld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 latinLnBrk="0">
              <a:buNone/>
              <a:defRPr lang="zh-CN"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68344" y="5610416"/>
            <a:ext cx="8183880" cy="420624"/>
          </a:xfrm>
        </p:spPr>
        <p:txBody>
          <a:bodyPr lIns="118872" tIns="0" anchor="t"/>
          <a:lstStyle>
            <a:lvl1pPr marR="36830" algn="l" latinLnBrk="0">
              <a:spcAft>
                <a:spcPts val="0"/>
              </a:spcAft>
              <a:buNone/>
              <a:defRPr lang="zh-CN"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B45F-50E8-4AF1-920B-265FC35EA31A}" type="datetime1">
              <a:rPr/>
            </a:fld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 latinLnBrk="0">
              <a:defRPr lang="zh-CN" sz="2600"/>
            </a:lvl1pPr>
            <a:lvl2pPr>
              <a:defRPr lang="zh-CN" sz="2200"/>
            </a:lvl2pPr>
            <a:lvl3pPr>
              <a:defRPr lang="zh-CN" sz="2000"/>
            </a:lvl3pPr>
            <a:lvl4pPr>
              <a:defRPr lang="zh-CN" sz="1800"/>
            </a:lvl4pPr>
            <a:lvl5pPr>
              <a:defRPr lang="zh-CN"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 latinLnBrk="0">
              <a:defRPr lang="zh-CN" sz="2600"/>
            </a:lvl1pPr>
            <a:lvl2pPr>
              <a:defRPr lang="zh-CN" sz="2200"/>
            </a:lvl2pPr>
            <a:lvl3pPr>
              <a:defRPr lang="zh-CN" sz="2000"/>
            </a:lvl3pPr>
            <a:lvl4pPr>
              <a:defRPr lang="zh-CN" sz="1800"/>
            </a:lvl4pPr>
            <a:lvl5pPr>
              <a:defRPr lang="zh-CN"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D76A-2E51-4D2B-9AFF-70F7EB3C2C68}" type="datetime1">
              <a:rPr/>
            </a:fld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02920" y="4990624"/>
            <a:ext cx="8183880" cy="1051560"/>
          </a:xfrm>
        </p:spPr>
        <p:txBody>
          <a:bodyPr anchor="b"/>
          <a:lstStyle>
            <a:lvl1pPr latinLnBrk="0">
              <a:defRPr lang="zh-CN" b="1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639762"/>
          </a:xfrm>
        </p:spPr>
        <p:txBody>
          <a:bodyPr lIns="146304" anchor="ctr"/>
          <a:lstStyle>
            <a:lvl1pPr algn="l" latinLnBrk="0">
              <a:buNone/>
              <a:defRPr lang="zh-CN" sz="2400" b="0">
                <a:solidFill>
                  <a:srgbClr val="FFFFFF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652169" y="579438"/>
            <a:ext cx="3931920" cy="639762"/>
          </a:xfrm>
        </p:spPr>
        <p:txBody>
          <a:bodyPr lIns="137160" anchor="ctr"/>
          <a:lstStyle>
            <a:lvl1pPr algn="l" latinLnBrk="0">
              <a:buNone/>
              <a:defRPr lang="zh-CN" sz="2400" b="0">
                <a:solidFill>
                  <a:srgbClr val="FFFFFF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sz="quarter" idx="3"/>
          </p:nvPr>
        </p:nvSpPr>
        <p:spPr>
          <a:xfrm>
            <a:off x="607224" y="1371600"/>
            <a:ext cx="3931920" cy="3566160"/>
          </a:xfrm>
        </p:spPr>
        <p:txBody>
          <a:bodyPr anchor="t"/>
          <a:lstStyle>
            <a:lvl1pPr algn="l" latinLnBrk="0">
              <a:defRPr lang="zh-CN" sz="2400"/>
            </a:lvl1pPr>
            <a:lvl2pPr algn="l">
              <a:defRPr lang="zh-CN" sz="2000"/>
            </a:lvl2pPr>
            <a:lvl3pPr algn="l">
              <a:defRPr lang="zh-CN" sz="1800"/>
            </a:lvl3pPr>
            <a:lvl4pPr algn="l">
              <a:defRPr lang="zh-CN" sz="1600"/>
            </a:lvl4pPr>
            <a:lvl5pPr algn="l">
              <a:defRPr lang="zh-CN"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52169" y="1371600"/>
            <a:ext cx="3931920" cy="3566160"/>
          </a:xfrm>
        </p:spPr>
        <p:txBody>
          <a:bodyPr anchor="t"/>
          <a:lstStyle>
            <a:lvl1pPr algn="l" latinLnBrk="0">
              <a:defRPr lang="zh-CN" sz="2400"/>
            </a:lvl1pPr>
            <a:lvl2pPr algn="l">
              <a:defRPr lang="zh-CN" sz="2000"/>
            </a:lvl2pPr>
            <a:lvl3pPr algn="l">
              <a:defRPr lang="zh-CN" sz="1800"/>
            </a:lvl3pPr>
            <a:lvl4pPr algn="l">
              <a:defRPr lang="zh-CN" sz="1600"/>
            </a:lvl4pPr>
            <a:lvl5pPr algn="l">
              <a:defRPr lang="zh-CN"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5F57-6490-4460-90DC-FC5EE5C36A66}" type="datetime1">
              <a:rPr/>
            </a:fld>
            <a:endParaRPr lang="zh-CN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2161-9FCA-498A-A51E-7B90071250E8}" type="datetime1">
              <a:rPr/>
            </a:fld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1" name="Rounded Rectangle 10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95AF-258B-4502-92DF-E211AA281B41}" type="datetime1">
              <a:rPr/>
            </a:fld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 latinLnBrk="0">
              <a:buNone/>
              <a:defRPr lang="zh-CN" sz="2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5538847" y="1447800"/>
            <a:ext cx="2971800" cy="4389120"/>
          </a:xfrm>
        </p:spPr>
        <p:txBody>
          <a:bodyPr lIns="91440"/>
          <a:lstStyle>
            <a:lvl1pPr marL="18415" marR="18415" indent="0" latinLnBrk="0">
              <a:spcBef>
                <a:spcPts val="0"/>
              </a:spcBef>
              <a:buNone/>
              <a:defRPr lang="zh-CN" sz="1400">
                <a:solidFill>
                  <a:srgbClr val="FFFFFF"/>
                </a:solidFill>
              </a:defRPr>
            </a:lvl1pPr>
            <a:lvl2pPr>
              <a:buNone/>
              <a:defRPr lang="zh-CN" sz="1200"/>
            </a:lvl2pPr>
            <a:lvl3pPr>
              <a:buNone/>
              <a:defRPr lang="zh-CN" sz="1000"/>
            </a:lvl3pPr>
            <a:lvl4pPr>
              <a:buNone/>
              <a:defRPr lang="zh-CN" sz="900"/>
            </a:lvl4pPr>
            <a:lvl5pPr>
              <a:buNone/>
              <a:defRPr lang="zh-CN"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533400" y="1447800"/>
            <a:ext cx="4937760" cy="4389120"/>
          </a:xfrm>
        </p:spPr>
        <p:txBody>
          <a:bodyPr/>
          <a:lstStyle>
            <a:lvl1pPr latinLnBrk="0">
              <a:defRPr lang="zh-CN" sz="2800">
                <a:solidFill>
                  <a:srgbClr val="FFFFFF"/>
                </a:solidFill>
              </a:defRPr>
            </a:lvl1pPr>
            <a:lvl2pPr>
              <a:defRPr lang="zh-CN" sz="2600">
                <a:solidFill>
                  <a:srgbClr val="FFFFFF"/>
                </a:solidFill>
              </a:defRPr>
            </a:lvl2pPr>
            <a:lvl3pPr>
              <a:defRPr lang="zh-CN" sz="2400">
                <a:solidFill>
                  <a:srgbClr val="FFFFFF"/>
                </a:solidFill>
              </a:defRPr>
            </a:lvl3pPr>
            <a:lvl4pPr>
              <a:defRPr lang="zh-CN" sz="2000">
                <a:solidFill>
                  <a:srgbClr val="FFFFFF"/>
                </a:solidFill>
              </a:defRPr>
            </a:lvl4pPr>
            <a:lvl5pPr>
              <a:defRPr lang="zh-CN" sz="2000">
                <a:solidFill>
                  <a:srgbClr val="FFFFFF"/>
                </a:solidFill>
              </a:defRPr>
            </a:lvl5pPr>
            <a:lvl6pPr>
              <a:buNone/>
              <a:defRPr lang="zh-CN"/>
            </a:lvl6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FA21-88D5-4090-AE34-A717F3009131}" type="datetime1">
              <a:rPr/>
            </a:fld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1" name="Rounded Rectangle 10"/>
          <p:cNvSpPr/>
          <p:nvPr/>
        </p:nvSpPr>
        <p:spPr>
          <a:xfrm>
            <a:off x="6400800" y="434162"/>
            <a:ext cx="2324605" cy="4341329"/>
          </a:xfrm>
          <a:prstGeom prst="roundRect">
            <a:avLst>
              <a:gd name="adj" fmla="val 2127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 latinLnBrk="0">
              <a:buNone/>
              <a:defRPr lang="zh-CN"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 latinLnBrk="0">
              <a:spcBef>
                <a:spcPts val="0"/>
              </a:spcBef>
              <a:buNone/>
              <a:defRPr lang="zh-CN" sz="1400"/>
            </a:lvl1pPr>
            <a:lvl2pPr>
              <a:defRPr lang="zh-CN" sz="1200"/>
            </a:lvl2pPr>
            <a:lvl3pPr>
              <a:defRPr lang="zh-CN" sz="1000"/>
            </a:lvl3pPr>
            <a:lvl4pPr>
              <a:defRPr lang="zh-CN" sz="900"/>
            </a:lvl4pPr>
            <a:lvl5pPr>
              <a:defRPr lang="zh-CN"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54AA-2757-4A51-86CD-6D20456BDD0A}" type="datetime1">
              <a:rPr/>
            </a:fld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</a:fld>
            <a:endParaRPr lang="zh-CN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89320" cy="4343400"/>
          </a:xfrm>
          <a:prstGeom prst="rect">
            <a:avLst/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latinLnBrk="0">
              <a:buNone/>
              <a:defRPr lang="zh-CN" sz="3200"/>
            </a:lvl1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9" name="Rectangle 8"/>
          <p:cNvSpPr/>
          <p:nvPr/>
        </p:nvSpPr>
        <p:spPr>
          <a:xfrm>
            <a:off x="6411357" y="386861"/>
            <a:ext cx="36576" cy="4443984"/>
          </a:xfrm>
          <a:prstGeom prst="rect">
            <a:avLst/>
          </a:prstGeom>
          <a:solidFill>
            <a:srgbClr val="FFFFFF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7305" algn="l"/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502920" y="4992624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  <a:p>
            <a:pPr lvl="5"/>
            <a:r>
              <a:rPr lang="zh-CN"/>
              <a:t>第六级</a:t>
            </a:r>
            <a:endParaRPr lang="zh-CN"/>
          </a:p>
          <a:p>
            <a:pPr lvl="6"/>
            <a:r>
              <a:rPr lang="zh-CN"/>
              <a:t>第七级</a:t>
            </a:r>
            <a:endParaRPr lang="zh-CN"/>
          </a:p>
          <a:p>
            <a:pPr lvl="7"/>
            <a:r>
              <a:rPr lang="zh-CN"/>
              <a:t>第八级</a:t>
            </a:r>
            <a:endParaRPr lang="zh-CN"/>
          </a:p>
          <a:p>
            <a:pPr lvl="8"/>
            <a:r>
              <a:rPr lang="zh-CN"/>
              <a:t>第九级</a:t>
            </a:r>
            <a:endParaRPr lang="zh-CN"/>
          </a:p>
        </p:txBody>
      </p:sp>
      <p:sp>
        <p:nvSpPr>
          <p:cNvPr id="25" name="Rectangl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zh-CN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r"/>
            <a:fld id="{1BC102A9-C1B1-4354-89E4-F43472216A4F}" type="datetime1">
              <a:rPr/>
            </a:fld>
            <a:endParaRPr lang="zh-CN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lang="zh-CN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l"/>
            <a:endParaRPr lang="zh-CN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zh-CN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E7F13AF2-DCC4-4842-96BC-1B9869901C37}" type="slidenum">
              <a:rPr lang="zh-CN" sz="1000">
                <a:solidFill>
                  <a:schemeClr val="bg2">
                    <a:shade val="50000"/>
                  </a:schemeClr>
                </a:solidFill>
              </a:rPr>
            </a:fld>
            <a:endParaRPr lang="zh-CN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lang="zh-CN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12700" dist="12700" dir="54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430" indent="-265430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 panose="05020102010507070707"/>
        <a:buChar char=""/>
        <a:defRPr lang="zh-CN" sz="2800" kern="1200">
          <a:solidFill>
            <a:srgbClr val="FFFFFF"/>
          </a:solidFill>
          <a:effectLst/>
          <a:latin typeface="+mn-lt"/>
          <a:ea typeface="+mn-ea"/>
          <a:cs typeface="+mn-cs"/>
        </a:defRPr>
      </a:lvl1pPr>
      <a:lvl2pPr marL="548640" indent="-201295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 panose="020B0604030504040204"/>
        <a:buChar char="◦"/>
        <a:defRPr lang="zh-CN"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786130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 panose="05020102010507070707"/>
        <a:buChar char=""/>
        <a:defRPr lang="zh-CN" sz="2200" kern="1200">
          <a:solidFill>
            <a:srgbClr val="FFFFFF"/>
          </a:solidFill>
          <a:latin typeface="+mn-lt"/>
          <a:ea typeface="+mn-ea"/>
          <a:cs typeface="+mn-cs"/>
        </a:defRPr>
      </a:lvl3pPr>
      <a:lvl4pPr marL="1024255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 panose="020B0604030504040204"/>
        <a:buChar char="◦"/>
        <a:defRPr lang="zh-CN" sz="1900" kern="1200">
          <a:solidFill>
            <a:srgbClr val="FFFFFF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 panose="05020102010507070707"/>
        <a:buChar char=""/>
        <a:defRPr lang="zh-CN"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1490345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 panose="020B0604030504040204"/>
        <a:buChar char="◦"/>
        <a:defRPr lang="zh-CN" sz="1700" kern="1200" baseline="0">
          <a:solidFill>
            <a:srgbClr val="FFFFFF"/>
          </a:solidFill>
          <a:latin typeface="+mn-lt"/>
          <a:ea typeface="+mn-ea"/>
          <a:cs typeface="+mn-cs"/>
        </a:defRPr>
      </a:lvl6pPr>
      <a:lvl7pPr marL="170053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 panose="05020102010507070707"/>
        <a:buChar char=""/>
        <a:defRPr lang="zh-CN" sz="1500" kern="1200">
          <a:solidFill>
            <a:srgbClr val="FFFFFF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Verdana" panose="020B0604030504040204"/>
        <a:buChar char="◦"/>
        <a:defRPr lang="zh-CN" sz="1500" kern="1200" baseline="0">
          <a:solidFill>
            <a:srgbClr val="FFFFFF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 panose="05020102010507070707"/>
        <a:buChar char=""/>
        <a:defRPr lang="zh-CN" sz="1500" kern="12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WebServer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WebServer</a:t>
            </a:r>
            <a:r>
              <a:rPr lang="zh-CN" altLang="en-US" dirty="0" smtClean="0"/>
              <a:t>简介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ClientHandler</a:t>
            </a:r>
            <a:r>
              <a:rPr lang="zh-CN" altLang="en-US" dirty="0" smtClean="0"/>
              <a:t>类</a:t>
            </a:r>
            <a:endParaRPr lang="en-US" altLang="zh-CN" dirty="0" smtClean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482951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构造器</a:t>
            </a:r>
            <a:endParaRPr lang="en-US" altLang="zh-CN" dirty="0" smtClean="0"/>
          </a:p>
          <a:p>
            <a:r>
              <a:rPr lang="zh-CN" altLang="en-US" dirty="0" smtClean="0"/>
              <a:t>①从</a:t>
            </a:r>
            <a:r>
              <a:rPr lang="en-US" altLang="zh-CN" dirty="0" err="1" smtClean="0"/>
              <a:t>WebServer</a:t>
            </a:r>
            <a:r>
              <a:rPr lang="zh-CN" altLang="en-US" dirty="0" smtClean="0"/>
              <a:t>传入</a:t>
            </a:r>
            <a:r>
              <a:rPr lang="en-US" altLang="zh-CN" dirty="0" smtClean="0"/>
              <a:t>Socket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2.public void run</a:t>
            </a:r>
            <a:r>
              <a:rPr lang="zh-CN" altLang="en-US" dirty="0" smtClean="0"/>
              <a:t>（）</a:t>
            </a:r>
            <a:endParaRPr lang="en-US" altLang="zh-CN" dirty="0" smtClean="0"/>
          </a:p>
          <a:p>
            <a:r>
              <a:rPr lang="zh-CN" altLang="en-US" dirty="0" smtClean="0"/>
              <a:t>①初始化</a:t>
            </a:r>
            <a:r>
              <a:rPr lang="en-US" altLang="zh-CN" dirty="0" err="1" smtClean="0"/>
              <a:t>HttpRequest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HttpResponse</a:t>
            </a:r>
            <a:endParaRPr lang="en-US" altLang="zh-CN" dirty="0" smtClean="0"/>
          </a:p>
          <a:p>
            <a:r>
              <a:rPr lang="zh-CN" altLang="en-US" dirty="0" smtClean="0"/>
              <a:t>②处理请求</a:t>
            </a:r>
            <a:endParaRPr lang="en-US" altLang="zh-CN" dirty="0" smtClean="0"/>
          </a:p>
          <a:p>
            <a:r>
              <a:rPr lang="zh-CN" altLang="en-US" dirty="0" smtClean="0"/>
              <a:t>③响应客户端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三</a:t>
            </a:r>
            <a:r>
              <a:rPr lang="en-US" altLang="zh-CN" dirty="0" smtClean="0"/>
              <a:t>.HttpRequest</a:t>
            </a:r>
            <a:r>
              <a:rPr lang="zh-CN" altLang="en-US" dirty="0" smtClean="0"/>
              <a:t>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构造器</a:t>
            </a:r>
            <a:endParaRPr lang="en-US" altLang="zh-CN" dirty="0" smtClean="0"/>
          </a:p>
          <a:p>
            <a:r>
              <a:rPr lang="zh-CN" altLang="en-US" dirty="0" smtClean="0"/>
              <a:t>①传入</a:t>
            </a:r>
            <a:r>
              <a:rPr lang="en-US" altLang="zh-CN" dirty="0" smtClean="0"/>
              <a:t>socket</a:t>
            </a:r>
            <a:endParaRPr lang="en-US" altLang="zh-CN" dirty="0" smtClean="0"/>
          </a:p>
          <a:p>
            <a:r>
              <a:rPr lang="zh-CN" altLang="en-US" dirty="0" smtClean="0"/>
              <a:t>②打开</a:t>
            </a:r>
            <a:r>
              <a:rPr lang="en-US" altLang="zh-CN" dirty="0" err="1" smtClean="0"/>
              <a:t>inputSream</a:t>
            </a:r>
            <a:r>
              <a:rPr lang="zh-CN" altLang="en-US" dirty="0" smtClean="0"/>
              <a:t>流</a:t>
            </a:r>
            <a:endParaRPr lang="en-US" altLang="zh-CN" dirty="0" smtClean="0"/>
          </a:p>
          <a:p>
            <a:r>
              <a:rPr lang="zh-CN" altLang="en-US" dirty="0" smtClean="0"/>
              <a:t>③解析请求行</a:t>
            </a:r>
            <a:endParaRPr lang="en-US" altLang="zh-CN" dirty="0" smtClean="0"/>
          </a:p>
          <a:p>
            <a:r>
              <a:rPr lang="zh-CN" altLang="en-US" dirty="0" smtClean="0"/>
              <a:t>④解析消息头</a:t>
            </a:r>
            <a:endParaRPr lang="en-US" altLang="zh-CN" dirty="0" smtClean="0"/>
          </a:p>
          <a:p>
            <a:r>
              <a:rPr lang="zh-CN" altLang="en-US" dirty="0" smtClean="0"/>
              <a:t>⑤解析消息正文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void </a:t>
            </a:r>
            <a:r>
              <a:rPr lang="en-US" altLang="zh-CN" dirty="0" err="1" smtClean="0"/>
              <a:t>parseRequestLine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zh-CN" altLang="en-US" dirty="0" smtClean="0"/>
              <a:t>①把请求行按空格打断并分别赋值到</a:t>
            </a:r>
            <a:endParaRPr lang="en-US" altLang="zh-CN" dirty="0" smtClean="0"/>
          </a:p>
          <a:p>
            <a:r>
              <a:rPr lang="en-US" altLang="zh-CN" dirty="0" smtClean="0"/>
              <a:t>method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protocol</a:t>
            </a:r>
            <a:r>
              <a:rPr lang="zh-CN" altLang="en-US" dirty="0" smtClean="0"/>
              <a:t>属性中</a:t>
            </a:r>
            <a:endParaRPr lang="en-US" altLang="zh-CN" dirty="0" smtClean="0"/>
          </a:p>
          <a:p>
            <a:r>
              <a:rPr lang="zh-CN" altLang="en-US" dirty="0" smtClean="0"/>
              <a:t>②如果请求行没有内容，则抛出空请求异常（自定义）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三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HttpRequest</a:t>
            </a:r>
            <a:r>
              <a:rPr lang="zh-CN" altLang="en-US" dirty="0" smtClean="0"/>
              <a:t>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3. private void </a:t>
            </a:r>
            <a:r>
              <a:rPr lang="en-US" altLang="zh-CN" dirty="0" err="1" smtClean="0"/>
              <a:t>parseUrl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zh-CN" altLang="en-US" dirty="0" smtClean="0"/>
              <a:t>①进一步解析</a:t>
            </a:r>
            <a:r>
              <a:rPr lang="en-US" altLang="zh-CN" dirty="0" err="1" smtClean="0"/>
              <a:t>url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4. private void </a:t>
            </a:r>
            <a:r>
              <a:rPr lang="en-US" altLang="zh-CN" dirty="0" err="1" smtClean="0"/>
              <a:t>parseParameters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paraLine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en-US" altLang="zh-CN" b="1" dirty="0" smtClean="0"/>
          </a:p>
          <a:p>
            <a:r>
              <a:rPr lang="en-US" altLang="zh-CN" dirty="0" smtClean="0"/>
              <a:t>5.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void </a:t>
            </a:r>
            <a:r>
              <a:rPr lang="en-US" altLang="zh-CN" dirty="0" err="1" smtClean="0"/>
              <a:t>parseHeaders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void </a:t>
            </a:r>
            <a:r>
              <a:rPr lang="en-US" altLang="zh-CN" dirty="0" err="1" smtClean="0"/>
              <a:t>parseContent</a:t>
            </a:r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String </a:t>
            </a:r>
            <a:r>
              <a:rPr lang="en-US" altLang="zh-CN" dirty="0" err="1" smtClean="0"/>
              <a:t>readLine</a:t>
            </a:r>
            <a:r>
              <a:rPr lang="en-US" altLang="zh-CN" dirty="0" smtClean="0"/>
              <a:t>() throws </a:t>
            </a:r>
            <a:r>
              <a:rPr lang="en-US" altLang="zh-CN" dirty="0" err="1" smtClean="0"/>
              <a:t>IOException</a:t>
            </a:r>
            <a:endParaRPr lang="en-US" altLang="zh-CN" dirty="0" smtClean="0"/>
          </a:p>
          <a:p>
            <a:r>
              <a:rPr lang="en-US" altLang="zh-CN" dirty="0" smtClean="0"/>
              <a:t>8.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String </a:t>
            </a:r>
            <a:r>
              <a:rPr lang="en-US" altLang="zh-CN" dirty="0" err="1" smtClean="0"/>
              <a:t>getMethod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9.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String </a:t>
            </a:r>
            <a:r>
              <a:rPr lang="en-US" altLang="zh-CN" dirty="0" err="1" smtClean="0"/>
              <a:t>getUrl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10.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String </a:t>
            </a:r>
            <a:r>
              <a:rPr lang="en-US" altLang="zh-CN" dirty="0" err="1" smtClean="0"/>
              <a:t>getProtocol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11.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String </a:t>
            </a:r>
            <a:r>
              <a:rPr lang="en-US" altLang="zh-CN" dirty="0" err="1" smtClean="0"/>
              <a:t>getRequestURI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12.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String </a:t>
            </a:r>
            <a:r>
              <a:rPr lang="en-US" altLang="zh-CN" dirty="0" err="1" smtClean="0"/>
              <a:t>getQueryString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13.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String </a:t>
            </a:r>
            <a:r>
              <a:rPr lang="en-US" altLang="zh-CN" dirty="0" err="1" smtClean="0"/>
              <a:t>getParameter</a:t>
            </a:r>
            <a:r>
              <a:rPr lang="en-US" altLang="zh-CN" dirty="0" smtClean="0"/>
              <a:t>(String name)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四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HttpResponse</a:t>
            </a:r>
            <a:r>
              <a:rPr lang="zh-CN" altLang="en-US" dirty="0" smtClean="0"/>
              <a:t>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构造器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void flush()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void </a:t>
            </a:r>
            <a:r>
              <a:rPr lang="en-US" altLang="zh-CN" dirty="0" err="1" smtClean="0"/>
              <a:t>sendStatusLine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void </a:t>
            </a:r>
            <a:r>
              <a:rPr lang="en-US" altLang="zh-CN" dirty="0" err="1" smtClean="0"/>
              <a:t>sendHeaders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void </a:t>
            </a:r>
            <a:r>
              <a:rPr lang="en-US" altLang="zh-CN" dirty="0" err="1" smtClean="0"/>
              <a:t>sendContent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File </a:t>
            </a:r>
            <a:r>
              <a:rPr lang="en-US" altLang="zh-CN" dirty="0" err="1" smtClean="0"/>
              <a:t>getEntity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void </a:t>
            </a:r>
            <a:r>
              <a:rPr lang="en-US" altLang="zh-CN" dirty="0" err="1" smtClean="0"/>
              <a:t>setEntity</a:t>
            </a:r>
            <a:r>
              <a:rPr lang="en-US" altLang="zh-CN" dirty="0" smtClean="0"/>
              <a:t>(File entity)</a:t>
            </a:r>
            <a:endParaRPr lang="en-US" altLang="zh-CN" dirty="0" smtClean="0"/>
          </a:p>
          <a:p>
            <a:r>
              <a:rPr lang="en-US" altLang="zh-CN" dirty="0" smtClean="0"/>
              <a:t>8.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void </a:t>
            </a:r>
            <a:r>
              <a:rPr lang="en-US" altLang="zh-CN" dirty="0" err="1" smtClean="0"/>
              <a:t>println</a:t>
            </a:r>
            <a:r>
              <a:rPr lang="en-US" altLang="zh-CN" dirty="0" smtClean="0"/>
              <a:t>(String line)</a:t>
            </a:r>
            <a:endParaRPr lang="en-US" altLang="zh-CN" dirty="0" smtClean="0"/>
          </a:p>
          <a:p>
            <a:r>
              <a:rPr lang="en-US" altLang="zh-CN" dirty="0" smtClean="0"/>
              <a:t>9.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getStatusCode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10.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void </a:t>
            </a:r>
            <a:r>
              <a:rPr lang="en-US" altLang="zh-CN" dirty="0" err="1" smtClean="0"/>
              <a:t>setStatusCode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statusCode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11.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String </a:t>
            </a:r>
            <a:r>
              <a:rPr lang="en-US" altLang="zh-CN" dirty="0" err="1" smtClean="0"/>
              <a:t>getStatusReason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12.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void </a:t>
            </a:r>
            <a:r>
              <a:rPr lang="en-US" altLang="zh-CN" dirty="0" err="1" smtClean="0"/>
              <a:t>setStatusReason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statusReason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13.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void </a:t>
            </a:r>
            <a:r>
              <a:rPr lang="en-US" altLang="zh-CN" dirty="0" err="1" smtClean="0"/>
              <a:t>putHeader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name,String</a:t>
            </a:r>
            <a:r>
              <a:rPr lang="en-US" altLang="zh-CN" dirty="0" smtClean="0"/>
              <a:t> value)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五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LoginServlet</a:t>
            </a:r>
            <a:r>
              <a:rPr lang="zh-CN" altLang="en-US" dirty="0" smtClean="0"/>
              <a:t>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 altLang="zh-CN" dirty="0" smtClean="0"/>
              <a:t>1.public void Service(</a:t>
            </a:r>
            <a:r>
              <a:rPr lang="en-US" altLang="zh-CN" dirty="0" err="1" smtClean="0"/>
              <a:t>HttpRequest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request,HttpResponse</a:t>
            </a:r>
            <a:r>
              <a:rPr lang="en-US" altLang="zh-CN" dirty="0" smtClean="0"/>
              <a:t> response)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六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RegServlet</a:t>
            </a:r>
            <a:r>
              <a:rPr lang="zh-CN" altLang="en-US" dirty="0" smtClean="0"/>
              <a:t>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 altLang="zh-CN" dirty="0" smtClean="0"/>
              <a:t>1.public void Service(</a:t>
            </a:r>
            <a:r>
              <a:rPr lang="en-US" altLang="zh-CN" dirty="0" err="1" smtClean="0"/>
              <a:t>HttpRequest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request,HttpResponse</a:t>
            </a:r>
            <a:r>
              <a:rPr lang="en-US" altLang="zh-CN" dirty="0" smtClean="0"/>
              <a:t> response)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七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HttpServlet</a:t>
            </a:r>
            <a:r>
              <a:rPr lang="zh-CN" altLang="en-US" dirty="0" smtClean="0"/>
              <a:t>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abstract void Service (</a:t>
            </a:r>
            <a:r>
              <a:rPr lang="en-US" altLang="zh-CN" dirty="0" err="1" smtClean="0"/>
              <a:t>HttpRequest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request,HttpResponse</a:t>
            </a:r>
            <a:r>
              <a:rPr lang="en-US" altLang="zh-CN" dirty="0" smtClean="0"/>
              <a:t> response)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八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HttpContext</a:t>
            </a:r>
            <a:r>
              <a:rPr lang="zh-CN" altLang="en-US" dirty="0" smtClean="0"/>
              <a:t>静态类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static void </a:t>
            </a:r>
            <a:r>
              <a:rPr lang="en-US" altLang="zh-CN" dirty="0" err="1" smtClean="0"/>
              <a:t>initMimeMapping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static void </a:t>
            </a:r>
            <a:r>
              <a:rPr lang="en-US" altLang="zh-CN" dirty="0" err="1" smtClean="0"/>
              <a:t>initStatusCodeReasonMapping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static String </a:t>
            </a:r>
            <a:r>
              <a:rPr lang="en-US" altLang="zh-CN" dirty="0" err="1" smtClean="0"/>
              <a:t>getStatusReason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statusCode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4.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static String</a:t>
            </a:r>
            <a:endParaRPr lang="en-US" altLang="zh-CN" dirty="0" smtClean="0"/>
          </a:p>
          <a:p>
            <a:r>
              <a:rPr lang="en-US" altLang="zh-CN" dirty="0" err="1" smtClean="0"/>
              <a:t>getContentType</a:t>
            </a:r>
            <a:r>
              <a:rPr lang="en-US" altLang="zh-CN" dirty="0" smtClean="0"/>
              <a:t>(String ext)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n-US" altLang="zh-CN" dirty="0" smtClean="0"/>
              <a:t>9. </a:t>
            </a:r>
            <a:r>
              <a:rPr lang="en-US" altLang="zh-CN" dirty="0" err="1" smtClean="0"/>
              <a:t>ServerContext</a:t>
            </a:r>
            <a:r>
              <a:rPr lang="zh-CN" altLang="en-US" dirty="0" smtClean="0"/>
              <a:t>静态类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 altLang="zh-CN" dirty="0" smtClean="0"/>
              <a:t>1.private static void </a:t>
            </a:r>
            <a:r>
              <a:rPr lang="en-US" altLang="zh-CN" dirty="0" err="1" smtClean="0"/>
              <a:t>initServletMapping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2.private static void init()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static String </a:t>
            </a:r>
            <a:r>
              <a:rPr lang="en-US" altLang="zh-CN" dirty="0" err="1" smtClean="0"/>
              <a:t>getServletMapping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uri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10. </a:t>
            </a:r>
            <a:r>
              <a:rPr lang="en-US" altLang="zh-CN" dirty="0" err="1" smtClean="0"/>
              <a:t>EmptyRequestException</a:t>
            </a:r>
            <a:r>
              <a:rPr lang="zh-CN" altLang="en-US" dirty="0" smtClean="0"/>
              <a:t>异常类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方法都是自动重写的，是一个自定义异常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一</a:t>
            </a:r>
            <a:r>
              <a:rPr lang="en-US" altLang="zh-CN" sz="5400" dirty="0" smtClean="0"/>
              <a:t>.</a:t>
            </a:r>
            <a:r>
              <a:rPr lang="en-US" altLang="zh-CN" sz="5400" dirty="0" err="1" smtClean="0"/>
              <a:t>WebServer</a:t>
            </a:r>
            <a:r>
              <a:rPr lang="zh-CN" altLang="en-US" sz="5400" dirty="0" smtClean="0"/>
              <a:t>的功能</a:t>
            </a:r>
            <a:endParaRPr lang="zh-CN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部分方法的优化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/>
              <a:t>四</a:t>
            </a:r>
            <a:r>
              <a:rPr lang="en-US" altLang="zh-CN" sz="8000" dirty="0" smtClean="0"/>
              <a:t>.</a:t>
            </a:r>
            <a:r>
              <a:rPr lang="zh-CN" altLang="en-US" sz="8000" dirty="0" smtClean="0"/>
              <a:t>方法的优化</a:t>
            </a:r>
            <a:endParaRPr lang="en-US" altLang="zh-CN" sz="8000" dirty="0" smtClean="0"/>
          </a:p>
          <a:p>
            <a:pPr algn="ctr"/>
            <a:r>
              <a:rPr lang="zh-CN" altLang="en-US" dirty="0" smtClean="0"/>
              <a:t>部分方法可以使用更简洁的写法</a:t>
            </a:r>
            <a:endParaRPr lang="zh-CN" altLang="en-US" dirty="0" smtClean="0"/>
          </a:p>
          <a:p>
            <a:endParaRPr lang="zh-CN" alt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7544" y="5445224"/>
            <a:ext cx="8183562" cy="10509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类</a:t>
            </a:r>
            <a:r>
              <a:rPr lang="en-US" altLang="zh-CN" dirty="0" err="1" smtClean="0"/>
              <a:t>ServerContent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initServletMapping</a:t>
            </a:r>
            <a:r>
              <a:rPr lang="zh-CN" altLang="en-US" dirty="0" smtClean="0"/>
              <a:t>方法的优化</a:t>
            </a:r>
            <a:endParaRPr 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584" y="620688"/>
            <a:ext cx="7488832" cy="4799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圆角矩形 15"/>
          <p:cNvSpPr/>
          <p:nvPr/>
        </p:nvSpPr>
        <p:spPr>
          <a:xfrm>
            <a:off x="1187624" y="2780928"/>
            <a:ext cx="7056784" cy="1512168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259632" y="1196752"/>
            <a:ext cx="7128792" cy="1224136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259632" y="2420888"/>
            <a:ext cx="7128792" cy="1800200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020272" y="19168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20272" y="357301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优化后</a:t>
            </a:r>
            <a:endParaRPr lang="zh-C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1052736"/>
            <a:ext cx="7992888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2.HttpResponse</a:t>
            </a:r>
            <a:r>
              <a:rPr altLang="zh-CN"/>
              <a:t>中的发送响应头方法的优化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7325" y="667385"/>
            <a:ext cx="6228715" cy="416687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2.</a:t>
            </a:r>
            <a:r>
              <a:rPr altLang="en-US"/>
              <a:t>优化后</a:t>
            </a:r>
            <a:endParaRPr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0" y="872490"/>
            <a:ext cx="5248275" cy="41198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五</a:t>
            </a:r>
            <a:r>
              <a:rPr lang="en-US" altLang="zh-CN" sz="6000" dirty="0" smtClean="0"/>
              <a:t>.</a:t>
            </a:r>
            <a:r>
              <a:rPr lang="zh-CN" altLang="en-US" sz="6000" dirty="0" smtClean="0"/>
              <a:t>我的默写思路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默写</a:t>
            </a:r>
            <a:r>
              <a:rPr lang="en-US" altLang="zh-CN" dirty="0" err="1" smtClean="0"/>
              <a:t>WebServer</a:t>
            </a:r>
            <a:r>
              <a:rPr lang="zh-CN" altLang="en-US" dirty="0" smtClean="0"/>
              <a:t>的思路（部分）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77098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心里想着需求默写（或者说需要实现的功能），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WebServer</a:t>
            </a:r>
            <a:r>
              <a:rPr lang="zh-CN" altLang="en-US" dirty="0" smtClean="0"/>
              <a:t>项目的总需求为：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①启动一个服务器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②解析请求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③响应客户端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启动一个服务器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①创建</a:t>
            </a:r>
            <a:r>
              <a:rPr lang="en-US" altLang="zh-CN" dirty="0" err="1" smtClean="0"/>
              <a:t>WebServer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②为了初始化</a:t>
            </a:r>
            <a:r>
              <a:rPr lang="en-US" altLang="zh-CN" dirty="0" err="1" smtClean="0"/>
              <a:t>ServerSocket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ExecutorService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写出构造方法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③为了接收并处理客户端，写出</a:t>
            </a:r>
            <a:r>
              <a:rPr lang="en-US" altLang="zh-CN" dirty="0" smtClean="0"/>
              <a:t>start()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④因为项目需要主程序，写出</a:t>
            </a:r>
            <a:r>
              <a:rPr lang="en-US" altLang="zh-CN" dirty="0" smtClean="0"/>
              <a:t>main()</a:t>
            </a:r>
            <a:r>
              <a:rPr lang="zh-CN" altLang="en-US" dirty="0" smtClean="0"/>
              <a:t>方法让程序拥有主入口，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并把自身实例化调用</a:t>
            </a:r>
            <a:r>
              <a:rPr lang="en-US" altLang="zh-CN" dirty="0" smtClean="0"/>
              <a:t>start()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⑤因为处理客户端太复杂而且需要同时处理多个客户端，所以创造</a:t>
            </a:r>
            <a:r>
              <a:rPr lang="en-US" altLang="zh-CN" dirty="0" err="1" smtClean="0"/>
              <a:t>ClientHandler</a:t>
            </a:r>
            <a:r>
              <a:rPr lang="zh-CN" altLang="en-US" dirty="0" smtClean="0"/>
              <a:t>类继承</a:t>
            </a:r>
            <a:r>
              <a:rPr lang="en-US" altLang="zh-CN" dirty="0" err="1" smtClean="0"/>
              <a:t>Runnable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⑥因为继承了</a:t>
            </a:r>
            <a:r>
              <a:rPr lang="en-US" altLang="zh-CN" dirty="0" err="1" smtClean="0"/>
              <a:t>Runnable</a:t>
            </a:r>
            <a:r>
              <a:rPr lang="zh-CN" altLang="en-US" dirty="0" smtClean="0"/>
              <a:t>接口，所以重写</a:t>
            </a:r>
            <a:r>
              <a:rPr lang="en-US" altLang="zh-CN" dirty="0" smtClean="0"/>
              <a:t>run()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⑦为了让</a:t>
            </a:r>
            <a:r>
              <a:rPr lang="en-US" altLang="zh-CN" dirty="0" err="1" smtClean="0"/>
              <a:t>ClienHandler</a:t>
            </a:r>
            <a:r>
              <a:rPr lang="zh-CN" altLang="en-US" dirty="0" smtClean="0"/>
              <a:t>看到</a:t>
            </a:r>
            <a:r>
              <a:rPr lang="en-US" altLang="zh-CN" dirty="0" err="1" smtClean="0"/>
              <a:t>WebServer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，写构造方法，把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传入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默写</a:t>
            </a:r>
            <a:r>
              <a:rPr lang="en-US" altLang="zh-CN" dirty="0" err="1" smtClean="0"/>
              <a:t>WebServer</a:t>
            </a:r>
            <a:r>
              <a:rPr lang="zh-CN" altLang="en-US" dirty="0" smtClean="0"/>
              <a:t>的思路（部分）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77098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解析请求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①创造类</a:t>
            </a:r>
            <a:r>
              <a:rPr lang="en-US" altLang="zh-CN" dirty="0" err="1" smtClean="0"/>
              <a:t>HttpRequest</a:t>
            </a:r>
            <a:r>
              <a:rPr lang="zh-CN" altLang="en-US" dirty="0" smtClean="0"/>
              <a:t>用以解析请求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②为了看到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，写构造方法，把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传入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③因为需要解析请求，打开一条输入流</a:t>
            </a:r>
            <a:r>
              <a:rPr lang="en-US" altLang="zh-CN" dirty="0" err="1" smtClean="0"/>
              <a:t>OutputStream</a:t>
            </a:r>
            <a:r>
              <a:rPr lang="zh-CN" altLang="en-US" dirty="0" smtClean="0"/>
              <a:t>用以进行下面的读操作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④为了方便读取请求，写</a:t>
            </a:r>
            <a:r>
              <a:rPr lang="en-US" altLang="zh-CN" dirty="0" err="1" smtClean="0"/>
              <a:t>readLine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方法对请求按行读取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⑤开始解析操作，因为一个请求含有三部分</a:t>
            </a:r>
            <a:r>
              <a:rPr lang="en-US" altLang="zh-CN" dirty="0" smtClean="0"/>
              <a:t>(</a:t>
            </a:r>
            <a:r>
              <a:rPr lang="zh-CN" altLang="en-US" dirty="0" smtClean="0"/>
              <a:t>请求行，消息头，消息正文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，写三个方法解析三个部分，分别为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1)</a:t>
            </a:r>
            <a:r>
              <a:rPr lang="en-US" altLang="zh-CN" dirty="0" err="1" smtClean="0"/>
              <a:t>parseReqeustLine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2)</a:t>
            </a:r>
            <a:r>
              <a:rPr lang="en-US" altLang="zh-CN" dirty="0" err="1" smtClean="0"/>
              <a:t>parseHeaders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3)</a:t>
            </a:r>
            <a:r>
              <a:rPr lang="en-US" altLang="zh-CN" dirty="0" err="1" smtClean="0"/>
              <a:t>parseContent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/>
              <a:t>六</a:t>
            </a:r>
            <a:r>
              <a:rPr lang="en-US" altLang="zh-CN" sz="8000" dirty="0" smtClean="0"/>
              <a:t>.</a:t>
            </a:r>
            <a:r>
              <a:rPr lang="zh-CN" altLang="en-US" sz="8000" dirty="0" smtClean="0"/>
              <a:t>常见</a:t>
            </a:r>
            <a:r>
              <a:rPr lang="en-US" altLang="zh-CN" sz="8000" dirty="0" smtClean="0"/>
              <a:t>Bug</a:t>
            </a:r>
            <a:endParaRPr lang="zh-CN" alt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常见</a:t>
            </a:r>
            <a:r>
              <a:rPr lang="en-US" altLang="zh-CN" dirty="0" smtClean="0"/>
              <a:t>bug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1.</a:t>
            </a:r>
            <a:endParaRPr lang="en-US" altLang="zh-CN" dirty="0" smtClean="0"/>
          </a:p>
          <a:p>
            <a:r>
              <a:rPr lang="en-US" altLang="zh-CN" dirty="0" smtClean="0"/>
              <a:t>Bug</a:t>
            </a:r>
            <a:r>
              <a:rPr lang="zh-CN" altLang="en-US" dirty="0" smtClean="0"/>
              <a:t>原因：服务器已经启动了再启动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网页一直在转，能看到网页名称但无法加载出网页</a:t>
            </a:r>
            <a:endParaRPr lang="en-US" altLang="zh-CN" dirty="0" smtClean="0"/>
          </a:p>
          <a:p>
            <a:r>
              <a:rPr lang="en-US" altLang="zh-CN" dirty="0" smtClean="0"/>
              <a:t>Bug</a:t>
            </a:r>
            <a:r>
              <a:rPr lang="zh-CN" altLang="en-US" dirty="0" smtClean="0"/>
              <a:t>原因：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没关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注册登录时使用英文可以登录，但使用中文时无法登录</a:t>
            </a:r>
            <a:endParaRPr lang="en-US" altLang="zh-CN" dirty="0" smtClean="0"/>
          </a:p>
          <a:p>
            <a:r>
              <a:rPr lang="zh-CN" altLang="en-US" dirty="0" smtClean="0"/>
              <a:t>①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原因</a:t>
            </a:r>
            <a:r>
              <a:rPr lang="en-US" altLang="zh-CN" dirty="0" smtClean="0"/>
              <a:t>:</a:t>
            </a:r>
            <a:r>
              <a:rPr lang="zh-CN" altLang="en-US" dirty="0" smtClean="0"/>
              <a:t>注册登录中的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这句</a:t>
            </a:r>
            <a:r>
              <a:rPr lang="en-US" altLang="zh-CN" dirty="0" smtClean="0"/>
              <a:t>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=“UTF-8”&gt;</a:t>
            </a:r>
            <a:r>
              <a:rPr lang="zh-CN" altLang="en-US" dirty="0" smtClean="0"/>
              <a:t>没写对</a:t>
            </a:r>
            <a:endParaRPr lang="en-US" altLang="zh-CN" dirty="0" smtClean="0"/>
          </a:p>
          <a:p>
            <a:r>
              <a:rPr lang="zh-CN" altLang="en-US" dirty="0" smtClean="0"/>
              <a:t>②或者没有调用</a:t>
            </a:r>
            <a:r>
              <a:rPr lang="en-US" altLang="zh-CN" sz="1900" dirty="0" err="1" smtClean="0"/>
              <a:t>url</a:t>
            </a:r>
            <a:r>
              <a:rPr lang="en-US" altLang="zh-CN" dirty="0" smtClean="0"/>
              <a:t>=</a:t>
            </a:r>
            <a:r>
              <a:rPr lang="en-US" altLang="zh-CN" sz="1900" dirty="0" err="1" smtClean="0"/>
              <a:t>URLDecoder.decode</a:t>
            </a:r>
            <a:r>
              <a:rPr lang="en-US" altLang="zh-CN" sz="1900" dirty="0" smtClean="0"/>
              <a:t>(</a:t>
            </a:r>
            <a:r>
              <a:rPr lang="en-US" altLang="zh-CN" sz="1900" dirty="0" err="1" smtClean="0"/>
              <a:t>url,ServerContext.URIEncoding</a:t>
            </a:r>
            <a:r>
              <a:rPr lang="en-US" altLang="zh-CN" sz="1900" dirty="0" smtClean="0"/>
              <a:t>)</a:t>
            </a:r>
            <a:endParaRPr lang="en-US" altLang="zh-CN" sz="1900" dirty="0" smtClean="0"/>
          </a:p>
          <a:p>
            <a:endParaRPr lang="en-US" altLang="zh-CN" sz="1900" i="1" dirty="0" smtClean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47664" y="692696"/>
            <a:ext cx="6632428" cy="329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n-US" altLang="zh-CN" dirty="0" err="1" smtClean="0"/>
              <a:t>WebServer</a:t>
            </a:r>
            <a:r>
              <a:rPr lang="zh-CN" altLang="en-US" dirty="0" smtClean="0"/>
              <a:t>的功能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842991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接收浏览器发送的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响应给浏览器（如果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请求为一个业务，则处理业务后再发送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响应给客户端）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常见</a:t>
            </a:r>
            <a:r>
              <a:rPr lang="en-US" altLang="zh-CN" dirty="0" smtClean="0"/>
              <a:t>bug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/>
          </a:bodyPr>
          <a:lstStyle/>
          <a:p>
            <a:r>
              <a:rPr lang="en-US" altLang="zh-CN" sz="1900" i="1" dirty="0" smtClean="0"/>
              <a:t>4.</a:t>
            </a:r>
            <a:r>
              <a:rPr lang="zh-CN" altLang="en-US" sz="2400" dirty="0" smtClean="0"/>
              <a:t>网页可以打开，但无法正确显示内容，如部分图片和样式加载不出来</a:t>
            </a:r>
            <a:endParaRPr lang="en-US" altLang="zh-CN" sz="2400" dirty="0" smtClean="0"/>
          </a:p>
          <a:p>
            <a:r>
              <a:rPr lang="en-US" altLang="zh-CN" sz="2400" dirty="0" smtClean="0"/>
              <a:t>Bug</a:t>
            </a:r>
            <a:r>
              <a:rPr lang="zh-CN" altLang="en-US" sz="2400" dirty="0" smtClean="0"/>
              <a:t>原因：响应头没写对，检查</a:t>
            </a:r>
            <a:r>
              <a:rPr lang="en-US" altLang="zh-CN" sz="2400" dirty="0" err="1" smtClean="0"/>
              <a:t>HttpResponse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setEntity</a:t>
            </a:r>
            <a:r>
              <a:rPr lang="zh-CN" altLang="en-US" sz="2400" dirty="0" smtClean="0"/>
              <a:t>方法</a:t>
            </a:r>
            <a:endParaRPr lang="en-US" altLang="zh-CN" sz="24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二</a:t>
            </a:r>
            <a:r>
              <a:rPr lang="en-US" altLang="zh-CN" sz="6000" dirty="0" smtClean="0"/>
              <a:t>.</a:t>
            </a:r>
            <a:r>
              <a:rPr lang="zh-CN" altLang="en-US" sz="6000" dirty="0" smtClean="0"/>
              <a:t>请求与响应的格式</a:t>
            </a:r>
            <a:endParaRPr lang="en-US" altLang="zh-CN" sz="6000" dirty="0" smtClean="0"/>
          </a:p>
          <a:p>
            <a:r>
              <a:rPr lang="zh-CN" altLang="en-US" sz="6000" dirty="0" smtClean="0"/>
              <a:t>（</a:t>
            </a:r>
            <a:r>
              <a:rPr lang="en-US" altLang="zh-CN" sz="6000" dirty="0" smtClean="0"/>
              <a:t>Http</a:t>
            </a:r>
            <a:r>
              <a:rPr lang="zh-CN" altLang="en-US" sz="6000" dirty="0" smtClean="0"/>
              <a:t>协议）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请求举例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914999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请求行</a:t>
            </a:r>
            <a:endParaRPr lang="en-US" altLang="zh-CN" dirty="0" smtClean="0"/>
          </a:p>
          <a:p>
            <a:r>
              <a:rPr lang="en-US" altLang="zh-CN" dirty="0" smtClean="0"/>
              <a:t>GET /</a:t>
            </a:r>
            <a:r>
              <a:rPr lang="en-US" altLang="zh-CN" dirty="0" err="1" smtClean="0"/>
              <a:t>myweb/index.html</a:t>
            </a:r>
            <a:r>
              <a:rPr lang="en-US" altLang="zh-CN" dirty="0" smtClean="0"/>
              <a:t> HTTP/1.1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消息头</a:t>
            </a:r>
            <a:endParaRPr lang="en-US" altLang="zh-CN" dirty="0" smtClean="0"/>
          </a:p>
          <a:p>
            <a:r>
              <a:rPr lang="en-US" altLang="zh-CN" dirty="0" smtClean="0"/>
              <a:t>Host: localhost:8088</a:t>
            </a:r>
            <a:endParaRPr lang="en-US" altLang="zh-CN" dirty="0" smtClean="0"/>
          </a:p>
          <a:p>
            <a:r>
              <a:rPr lang="en-US" altLang="zh-CN" dirty="0" smtClean="0"/>
              <a:t>Connection: keep-alive</a:t>
            </a:r>
            <a:endParaRPr lang="en-US" altLang="zh-CN" dirty="0" smtClean="0"/>
          </a:p>
          <a:p>
            <a:r>
              <a:rPr lang="en-US" altLang="zh-CN" dirty="0" smtClean="0"/>
              <a:t>Cache-Control: max-age=0</a:t>
            </a:r>
            <a:endParaRPr lang="en-US" altLang="zh-CN" dirty="0" smtClean="0"/>
          </a:p>
          <a:p>
            <a:r>
              <a:rPr lang="en-US" altLang="zh-CN" dirty="0" smtClean="0"/>
              <a:t>Upgrade-Insecure-Requests: 1</a:t>
            </a:r>
            <a:endParaRPr lang="en-US" altLang="zh-CN" dirty="0" smtClean="0"/>
          </a:p>
          <a:p>
            <a:r>
              <a:rPr lang="en-US" altLang="zh-CN" dirty="0" err="1" smtClean="0"/>
              <a:t>Accept:text/html,application/xhtml+xml,application/xml;q</a:t>
            </a:r>
            <a:r>
              <a:rPr lang="en-US" altLang="zh-CN" dirty="0" smtClean="0"/>
              <a:t>=0.9,image/webp,image/apng,*/*;q=0.8</a:t>
            </a:r>
            <a:endParaRPr lang="en-US" altLang="zh-CN" dirty="0" smtClean="0"/>
          </a:p>
          <a:p>
            <a:r>
              <a:rPr lang="en-US" altLang="zh-CN" dirty="0" smtClean="0"/>
              <a:t>Accept-Encoding: </a:t>
            </a:r>
            <a:r>
              <a:rPr lang="en-US" altLang="zh-CN" dirty="0" err="1" smtClean="0"/>
              <a:t>gzip</a:t>
            </a:r>
            <a:r>
              <a:rPr lang="en-US" altLang="zh-CN" dirty="0" smtClean="0"/>
              <a:t>, deflate, </a:t>
            </a:r>
            <a:r>
              <a:rPr lang="en-US" altLang="zh-CN" dirty="0" err="1" smtClean="0"/>
              <a:t>br</a:t>
            </a:r>
            <a:endParaRPr lang="en-US" altLang="zh-CN" dirty="0" smtClean="0"/>
          </a:p>
          <a:p>
            <a:r>
              <a:rPr lang="en-US" altLang="zh-CN" dirty="0" smtClean="0"/>
              <a:t>Accept-Language: </a:t>
            </a:r>
            <a:r>
              <a:rPr lang="en-US" altLang="zh-CN" dirty="0" err="1" smtClean="0"/>
              <a:t>zh-CN,zh;q</a:t>
            </a:r>
            <a:r>
              <a:rPr lang="en-US" altLang="zh-CN" dirty="0" smtClean="0"/>
              <a:t>=0.9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消息正文</a:t>
            </a:r>
            <a:endParaRPr lang="en-US" altLang="zh-CN" dirty="0" smtClean="0"/>
          </a:p>
          <a:p>
            <a:r>
              <a:rPr lang="zh-CN" altLang="en-US" dirty="0" smtClean="0"/>
              <a:t>一般没有，如果请求方法是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就有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响应举例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914999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状态行</a:t>
            </a:r>
            <a:endParaRPr lang="en-US" altLang="zh-CN" dirty="0" smtClean="0"/>
          </a:p>
          <a:p>
            <a:r>
              <a:rPr lang="en-US" altLang="zh-CN" dirty="0" smtClean="0"/>
              <a:t>HTTP/1.1 200 OK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响应头</a:t>
            </a:r>
            <a:endParaRPr lang="en-US" altLang="zh-CN" dirty="0" smtClean="0"/>
          </a:p>
          <a:p>
            <a:r>
              <a:rPr lang="en-US" altLang="zh-CN" dirty="0" smtClean="0"/>
              <a:t>Content-Type: text/html;</a:t>
            </a:r>
            <a:endParaRPr lang="en-US" altLang="zh-CN" dirty="0" smtClean="0"/>
          </a:p>
          <a:p>
            <a:r>
              <a:rPr lang="en-US" altLang="zh-CN" dirty="0" smtClean="0"/>
              <a:t>Content-Length: 1222;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响应正文</a:t>
            </a:r>
            <a:endParaRPr lang="en-US" altLang="zh-CN" dirty="0" smtClean="0"/>
          </a:p>
          <a:p>
            <a:r>
              <a:rPr lang="zh-CN" altLang="en-US" dirty="0" smtClean="0"/>
              <a:t>一般为一个请求文件的所有数据，如果请求的是业务，则处理业务后业务指定的文件数据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 smtClean="0"/>
              <a:t>三</a:t>
            </a:r>
            <a:r>
              <a:rPr lang="en-US" altLang="zh-CN" sz="6600" dirty="0" smtClean="0"/>
              <a:t>.</a:t>
            </a:r>
            <a:r>
              <a:rPr lang="zh-CN" altLang="en-US" sz="6600" dirty="0" smtClean="0"/>
              <a:t>所有的类与方法</a:t>
            </a:r>
            <a:endParaRPr lang="zh-CN" alt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WebServer</a:t>
            </a:r>
            <a:r>
              <a:rPr lang="zh-CN" altLang="en-US" dirty="0" smtClean="0"/>
              <a:t>的类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914999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 err="1" smtClean="0"/>
              <a:t>WebServer</a:t>
            </a:r>
            <a:r>
              <a:rPr lang="zh-CN" altLang="en-US" dirty="0" smtClean="0"/>
              <a:t>共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个类</a:t>
            </a:r>
            <a:endParaRPr lang="en-US" altLang="zh-CN" dirty="0" smtClean="0"/>
          </a:p>
          <a:p>
            <a:r>
              <a:rPr lang="en-US" altLang="zh-CN" dirty="0" smtClean="0"/>
              <a:t>1.WebServer---------------</a:t>
            </a:r>
            <a:r>
              <a:rPr lang="zh-CN" altLang="en-US" dirty="0" smtClean="0"/>
              <a:t>主程序</a:t>
            </a:r>
            <a:endParaRPr lang="en-US" altLang="zh-CN" dirty="0" smtClean="0"/>
          </a:p>
          <a:p>
            <a:r>
              <a:rPr lang="en-US" altLang="zh-CN" dirty="0" smtClean="0"/>
              <a:t>2.ClientHandler------------</a:t>
            </a:r>
            <a:r>
              <a:rPr lang="zh-CN" altLang="en-US" dirty="0" smtClean="0"/>
              <a:t>客户端处理程序</a:t>
            </a:r>
            <a:endParaRPr lang="en-US" altLang="zh-CN" dirty="0" smtClean="0"/>
          </a:p>
          <a:p>
            <a:r>
              <a:rPr lang="en-US" altLang="zh-CN" dirty="0" smtClean="0"/>
              <a:t>3.HttpRequest--------------</a:t>
            </a:r>
            <a:r>
              <a:rPr lang="zh-CN" altLang="en-US" dirty="0" smtClean="0"/>
              <a:t>解析请求</a:t>
            </a:r>
            <a:endParaRPr lang="en-US" altLang="zh-CN" dirty="0" smtClean="0"/>
          </a:p>
          <a:p>
            <a:r>
              <a:rPr lang="en-US" altLang="zh-CN" dirty="0" smtClean="0"/>
              <a:t>4.HttpResponse------------</a:t>
            </a:r>
            <a:r>
              <a:rPr lang="zh-CN" altLang="en-US" dirty="0" smtClean="0"/>
              <a:t>响应客户端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5.LoginServlet--------------</a:t>
            </a:r>
            <a:r>
              <a:rPr lang="zh-CN" altLang="en-US" dirty="0" smtClean="0"/>
              <a:t>处理登录业务</a:t>
            </a:r>
            <a:endParaRPr lang="en-US" altLang="zh-CN" dirty="0" smtClean="0"/>
          </a:p>
          <a:p>
            <a:r>
              <a:rPr lang="en-US" altLang="zh-CN" dirty="0" smtClean="0"/>
              <a:t>6.RegServlet----------------</a:t>
            </a:r>
            <a:r>
              <a:rPr lang="zh-CN" altLang="en-US" dirty="0" smtClean="0"/>
              <a:t>处理注册业务</a:t>
            </a:r>
            <a:endParaRPr lang="en-US" altLang="zh-CN" dirty="0" smtClean="0"/>
          </a:p>
          <a:p>
            <a:r>
              <a:rPr lang="en-US" altLang="zh-CN" dirty="0" smtClean="0"/>
              <a:t>7.HttpServlet----------------</a:t>
            </a:r>
            <a:r>
              <a:rPr lang="zh-CN" altLang="en-US" dirty="0" smtClean="0"/>
              <a:t>业务的超类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8.EmptyRequestException--</a:t>
            </a:r>
            <a:r>
              <a:rPr lang="zh-CN" altLang="en-US" dirty="0" smtClean="0"/>
              <a:t>空请求异常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9.ServerContext-------------</a:t>
            </a:r>
            <a:r>
              <a:rPr lang="zh-CN" altLang="en-US" dirty="0" smtClean="0"/>
              <a:t>静态类，</a:t>
            </a:r>
            <a:endParaRPr lang="en-US" altLang="zh-CN" dirty="0" smtClean="0"/>
          </a:p>
          <a:p>
            <a:r>
              <a:rPr lang="zh-CN" altLang="en-US" dirty="0" smtClean="0"/>
              <a:t>①提供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个可变属性</a:t>
            </a:r>
            <a:endParaRPr lang="en-US" altLang="zh-CN" dirty="0" smtClean="0"/>
          </a:p>
          <a:p>
            <a:r>
              <a:rPr lang="zh-CN" altLang="en-US" dirty="0" smtClean="0"/>
              <a:t>②</a:t>
            </a:r>
            <a:r>
              <a:rPr lang="en-US" altLang="zh-CN" dirty="0" smtClean="0"/>
              <a:t>1</a:t>
            </a:r>
            <a:r>
              <a:rPr lang="zh-CN" altLang="en-US" dirty="0" smtClean="0"/>
              <a:t>张可以根据请求路径查找业务类的散列表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10.HttpContext--------------</a:t>
            </a:r>
            <a:r>
              <a:rPr lang="zh-CN" altLang="en-US" dirty="0" smtClean="0"/>
              <a:t>静态类</a:t>
            </a:r>
            <a:endParaRPr lang="en-US" altLang="zh-CN" dirty="0" smtClean="0"/>
          </a:p>
          <a:p>
            <a:r>
              <a:rPr lang="zh-CN" altLang="en-US" dirty="0" smtClean="0"/>
              <a:t>①提供一张可以根据请求文件名后缀查找文件类型的散列表</a:t>
            </a:r>
            <a:endParaRPr lang="en-US" altLang="zh-CN" dirty="0" smtClean="0"/>
          </a:p>
          <a:p>
            <a:r>
              <a:rPr lang="zh-CN" altLang="en-US" dirty="0" smtClean="0"/>
              <a:t>②提供一张可以根据状态代码</a:t>
            </a:r>
            <a:r>
              <a:rPr lang="en-US" altLang="zh-CN" dirty="0" smtClean="0"/>
              <a:t>(code)</a:t>
            </a:r>
            <a:r>
              <a:rPr lang="zh-CN" altLang="en-US" dirty="0" smtClean="0"/>
              <a:t>查找状态</a:t>
            </a:r>
            <a:r>
              <a:rPr lang="en-US" altLang="zh-CN" dirty="0" smtClean="0"/>
              <a:t>(reason)</a:t>
            </a:r>
            <a:r>
              <a:rPr lang="zh-CN" altLang="en-US" dirty="0" smtClean="0"/>
              <a:t>的散列表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WebServer</a:t>
            </a:r>
            <a:r>
              <a:rPr lang="zh-CN" altLang="en-US" dirty="0" smtClean="0"/>
              <a:t>类</a:t>
            </a:r>
            <a:endParaRPr lang="en-US" altLang="zh-CN" dirty="0" smtClean="0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77098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构造器：</a:t>
            </a:r>
            <a:endParaRPr lang="en-US" altLang="zh-CN" dirty="0" smtClean="0"/>
          </a:p>
          <a:p>
            <a:r>
              <a:rPr lang="zh-CN" altLang="en-US" dirty="0" smtClean="0"/>
              <a:t>①启动服务器</a:t>
            </a:r>
            <a:endParaRPr lang="en-US" altLang="zh-CN" dirty="0" smtClean="0"/>
          </a:p>
          <a:p>
            <a:r>
              <a:rPr lang="zh-CN" altLang="en-US" dirty="0" smtClean="0"/>
              <a:t>②启动线程池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2.public void start()</a:t>
            </a:r>
            <a:endParaRPr lang="en-US" altLang="zh-CN" dirty="0" smtClean="0"/>
          </a:p>
          <a:p>
            <a:r>
              <a:rPr lang="zh-CN" altLang="en-US" dirty="0" smtClean="0"/>
              <a:t>①接收客户端并启动线程处理客户端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3.main</a:t>
            </a:r>
            <a:endParaRPr lang="en-US" altLang="zh-CN" dirty="0" smtClean="0"/>
          </a:p>
          <a:p>
            <a:r>
              <a:rPr lang="zh-CN" altLang="en-US" dirty="0" smtClean="0"/>
              <a:t>①主函数，程序的入口</a:t>
            </a:r>
            <a:endParaRPr lang="en-US" altLang="zh-CN" dirty="0" smtClean="0"/>
          </a:p>
          <a:p>
            <a:r>
              <a:rPr lang="zh-CN" altLang="en-US" dirty="0" smtClean="0"/>
              <a:t>②实例化</a:t>
            </a:r>
            <a:r>
              <a:rPr lang="en-US" altLang="zh-CN" dirty="0" err="1" smtClean="0"/>
              <a:t>WebServer</a:t>
            </a:r>
            <a:r>
              <a:rPr lang="zh-CN" altLang="en-US" dirty="0" smtClean="0"/>
              <a:t>（自己）</a:t>
            </a:r>
            <a:endParaRPr lang="en-US" altLang="zh-CN" dirty="0" smtClean="0"/>
          </a:p>
          <a:p>
            <a:r>
              <a:rPr lang="zh-CN" altLang="en-US" dirty="0" smtClean="0"/>
              <a:t>③调用</a:t>
            </a:r>
            <a:r>
              <a:rPr lang="en-US" altLang="zh-CN" dirty="0" err="1" smtClean="0"/>
              <a:t>WebServer</a:t>
            </a:r>
            <a:r>
              <a:rPr lang="zh-CN" altLang="en-US" dirty="0" smtClean="0"/>
              <a:t>（自己）的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方法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10167128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9BD64F"/>
      </a:hlink>
      <a:folHlink>
        <a:srgbClr val="5B951C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黑体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宋体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500" cap="flat" cmpd="sng" algn="ctr">
          <a:solidFill>
            <a:schemeClr val="phClr">
              <a:satMod val="150000"/>
            </a:schemeClr>
          </a:solidFill>
          <a:prstDash val="solid"/>
        </a:ln>
        <a:ln w="50800" cap="flat" cmpd="thickThin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70000"/>
                <a:satMod val="155000"/>
              </a:schemeClr>
            </a:gs>
            <a:gs pos="100000">
              <a:schemeClr val="phClr">
                <a:tint val="9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0"/>
                <a:satMod val="350000"/>
              </a:schemeClr>
              <a:schemeClr val="phClr">
                <a:tint val="80000"/>
              </a:schemeClr>
            </a:duotone>
          </a:blip>
          <a:tile tx="0" ty="0" sx="75000" sy="75000" flip="none" algn="t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tf10167128</Template>
  <TotalTime>0</TotalTime>
  <Words>3868</Words>
  <Application>WPS 演示</Application>
  <PresentationFormat>全屏显示(4:3)</PresentationFormat>
  <Paragraphs>245</Paragraphs>
  <Slides>31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Arial</vt:lpstr>
      <vt:lpstr>宋体</vt:lpstr>
      <vt:lpstr>Wingdings</vt:lpstr>
      <vt:lpstr>Wingdings 2</vt:lpstr>
      <vt:lpstr>Verdana</vt:lpstr>
      <vt:lpstr>微软雅黑</vt:lpstr>
      <vt:lpstr>Arial Unicode MS</vt:lpstr>
      <vt:lpstr>黑体</vt:lpstr>
      <vt:lpstr>Calibri</vt:lpstr>
      <vt:lpstr>Verdana</vt:lpstr>
      <vt:lpstr>tf10167128</vt:lpstr>
      <vt:lpstr>WebServer</vt:lpstr>
      <vt:lpstr>PowerPoint 演示文稿</vt:lpstr>
      <vt:lpstr>WebServer的功能</vt:lpstr>
      <vt:lpstr>PowerPoint 演示文稿</vt:lpstr>
      <vt:lpstr>HTTP请求举例</vt:lpstr>
      <vt:lpstr>HTTP响应举例</vt:lpstr>
      <vt:lpstr>PowerPoint 演示文稿</vt:lpstr>
      <vt:lpstr>WebServer的类</vt:lpstr>
      <vt:lpstr>一.WebServer类</vt:lpstr>
      <vt:lpstr>二.ClientHandler类</vt:lpstr>
      <vt:lpstr>三.HttpRequest类</vt:lpstr>
      <vt:lpstr>三.HttpRequest类</vt:lpstr>
      <vt:lpstr>四.HttpResponse类</vt:lpstr>
      <vt:lpstr>五. LoginServlet类</vt:lpstr>
      <vt:lpstr>六. RegServlet类</vt:lpstr>
      <vt:lpstr>七.HttpServlet类</vt:lpstr>
      <vt:lpstr>八.HttpContext静态类</vt:lpstr>
      <vt:lpstr>9. ServerContext静态类</vt:lpstr>
      <vt:lpstr>10. EmptyRequestException异常类</vt:lpstr>
      <vt:lpstr>部分方法的优化</vt:lpstr>
      <vt:lpstr>1.类ServerContent中initServletMapping方法的优化</vt:lpstr>
      <vt:lpstr>1.优化后</vt:lpstr>
      <vt:lpstr>PowerPoint 演示文稿</vt:lpstr>
      <vt:lpstr>2.HttpResponse中的发送响应头方法</vt:lpstr>
      <vt:lpstr>PowerPoint 演示文稿</vt:lpstr>
      <vt:lpstr>默写WebServer的思路（部分）</vt:lpstr>
      <vt:lpstr>默写WebServer的思路（部分）</vt:lpstr>
      <vt:lpstr>PowerPoint 演示文稿</vt:lpstr>
      <vt:lpstr>常见bug</vt:lpstr>
      <vt:lpstr>常见bug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5</cp:revision>
  <dcterms:created xsi:type="dcterms:W3CDTF">2018-08-28T14:10:00Z</dcterms:created>
  <dcterms:modified xsi:type="dcterms:W3CDTF">2018-08-31T11:34:19Z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0x0101008D8B3457135D67479991424C624CBB4704002439B9162B2E88498A324BEFF3815221</vt:lpwstr>
  </property>
  <property fmtid="{D5CDD505-2E9C-101B-9397-08002B2CF9AE}" pid="3" name="ImageGenCounter">
    <vt:i4>0</vt:i4>
  </property>
  <property fmtid="{D5CDD505-2E9C-101B-9397-08002B2CF9AE}" pid="4" name="ViolationReportStatus">
    <vt:lpwstr>None</vt:lpwstr>
  </property>
  <property fmtid="{D5CDD505-2E9C-101B-9397-08002B2CF9AE}" pid="5" name="ImageGenStatus">
    <vt:i4>0</vt:i4>
  </property>
  <property fmtid="{D5CDD505-2E9C-101B-9397-08002B2CF9AE}" pid="6" name="PolicheckStatus">
    <vt:i4>0</vt:i4>
  </property>
  <property fmtid="{D5CDD505-2E9C-101B-9397-08002B2CF9AE}" pid="7" name="Applications">
    <vt:lpwstr>67;#Template 12;#53;#PowerPoint 12;#407;#PowerPoint 14</vt:lpwstr>
  </property>
  <property fmtid="{D5CDD505-2E9C-101B-9397-08002B2CF9AE}" pid="8" name="PolicheckCounter">
    <vt:i4>0</vt:i4>
  </property>
  <property fmtid="{D5CDD505-2E9C-101B-9397-08002B2CF9AE}" pid="9" name="APTrustLevel">
    <vt:r8>1</vt:r8>
  </property>
  <property fmtid="{D5CDD505-2E9C-101B-9397-08002B2CF9AE}" pid="10" name="Order">
    <vt:r8>6840700</vt:r8>
  </property>
  <property fmtid="{D5CDD505-2E9C-101B-9397-08002B2CF9AE}" pid="11" name="KSOProductBuildVer">
    <vt:lpwstr>2052-10.1.0.7520</vt:lpwstr>
  </property>
</Properties>
</file>