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34"/>
  </p:notesMasterIdLst>
  <p:sldIdLst>
    <p:sldId id="256" r:id="rId5"/>
    <p:sldId id="316" r:id="rId6"/>
    <p:sldId id="257" r:id="rId7"/>
    <p:sldId id="317" r:id="rId8"/>
    <p:sldId id="258" r:id="rId9"/>
    <p:sldId id="259" r:id="rId10"/>
    <p:sldId id="318" r:id="rId11"/>
    <p:sldId id="260" r:id="rId12"/>
    <p:sldId id="261" r:id="rId13"/>
    <p:sldId id="262" r:id="rId14"/>
    <p:sldId id="263" r:id="rId15"/>
    <p:sldId id="264" r:id="rId16"/>
    <p:sldId id="265" r:id="rId17"/>
    <p:sldId id="303" r:id="rId18"/>
    <p:sldId id="304" r:id="rId19"/>
    <p:sldId id="305" r:id="rId20"/>
    <p:sldId id="306" r:id="rId21"/>
    <p:sldId id="307" r:id="rId22"/>
    <p:sldId id="308" r:id="rId23"/>
    <p:sldId id="319" r:id="rId24"/>
    <p:sldId id="309" r:id="rId25"/>
    <p:sldId id="310" r:id="rId26"/>
    <p:sldId id="320" r:id="rId27"/>
    <p:sldId id="311" r:id="rId28"/>
    <p:sldId id="314" r:id="rId29"/>
    <p:sldId id="321" r:id="rId30"/>
    <p:sldId id="312" r:id="rId31"/>
    <p:sldId id="315" r:id="rId32"/>
    <p:sldId id="322" r:id="rId33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CN" sz="1200"/>
            </a:lvl1pPr>
          </a:lstStyle>
          <a:p>
            <a:fld id="{596203C1-616A-4651-A577-7BA09B384D13}" type="datetimeFigureOut">
              <a:rPr/>
              <a:pPr/>
              <a:t>9/6/2006</a:t>
            </a:fld>
            <a:endParaRPr lang="zh-CN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zh-CN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CN" sz="1200"/>
            </a:lvl1pPr>
          </a:lstStyle>
          <a:p>
            <a:fld id="{07B8B279-4079-43B3-8013-D8D81AB870A7}" type="slidenum">
              <a:rPr/>
              <a:pPr/>
              <a:t>‹#›</a:t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zh-CN" smtClean="0"/>
              <a:pPr/>
              <a:t>1</a:t>
            </a:fld>
            <a:endParaRPr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altLang="zh-CN" smtClean="0"/>
              <a:pPr/>
              <a:t>13</a:t>
            </a:fld>
            <a:endParaRPr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altLang="zh-CN" smtClean="0"/>
              <a:pPr/>
              <a:t>14</a:t>
            </a:fld>
            <a:endParaRPr 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altLang="zh-CN" smtClean="0"/>
              <a:pPr/>
              <a:t>15</a:t>
            </a:fld>
            <a:endParaRPr 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altLang="zh-CN" smtClean="0"/>
              <a:pPr/>
              <a:t>16</a:t>
            </a:fld>
            <a:endParaRPr 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altLang="zh-CN" smtClean="0"/>
              <a:pPr/>
              <a:t>17</a:t>
            </a:fld>
            <a:endParaRPr 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altLang="zh-CN" smtClean="0"/>
              <a:pPr/>
              <a:t>18</a:t>
            </a:fld>
            <a:endParaRPr 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altLang="zh-CN" smtClean="0"/>
              <a:pPr/>
              <a:t>19</a:t>
            </a:fld>
            <a:endParaRPr 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altLang="zh-CN" smtClean="0"/>
              <a:pPr/>
              <a:t>21</a:t>
            </a:fld>
            <a:endParaRPr 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altLang="zh-CN" smtClean="0"/>
              <a:pPr/>
              <a:t>22</a:t>
            </a:fld>
            <a:endParaRPr 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altLang="zh-CN" smtClean="0"/>
              <a:pPr/>
              <a:t>24</a:t>
            </a:fld>
            <a:endParaRPr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altLang="zh-CN" smtClean="0"/>
              <a:pPr/>
              <a:t>3</a:t>
            </a:fld>
            <a:endParaRPr 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altLang="zh-CN" smtClean="0"/>
              <a:pPr/>
              <a:t>25</a:t>
            </a:fld>
            <a:endParaRPr 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altLang="zh-CN" smtClean="0"/>
              <a:pPr/>
              <a:t>27</a:t>
            </a:fld>
            <a:endParaRPr 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altLang="zh-CN" smtClean="0"/>
              <a:pPr/>
              <a:t>28</a:t>
            </a:fld>
            <a:endParaRPr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altLang="zh-CN" smtClean="0"/>
              <a:pPr/>
              <a:t>5</a:t>
            </a:fld>
            <a:endParaRPr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altLang="zh-CN" smtClean="0"/>
              <a:pPr/>
              <a:t>6</a:t>
            </a:fld>
            <a:endParaRPr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altLang="zh-CN" smtClean="0"/>
              <a:pPr/>
              <a:t>8</a:t>
            </a:fld>
            <a:endParaRPr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altLang="zh-CN" smtClean="0"/>
              <a:pPr/>
              <a:t>9</a:t>
            </a:fld>
            <a:endParaRPr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altLang="zh-CN" smtClean="0"/>
              <a:pPr/>
              <a:t>10</a:t>
            </a:fld>
            <a:endParaRPr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altLang="zh-CN" smtClean="0"/>
              <a:pPr/>
              <a:t>11</a:t>
            </a:fld>
            <a:endParaRPr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altLang="zh-CN" smtClean="0"/>
              <a:pPr/>
              <a:t>12</a:t>
            </a:fld>
            <a:endParaRPr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2">
                  <a:shade val="48000"/>
                  <a:satMod val="150000"/>
                </a:schemeClr>
              </a:gs>
              <a:gs pos="55000">
                <a:schemeClr val="bg2">
                  <a:shade val="20000"/>
                  <a:satMod val="100000"/>
                </a:schemeClr>
              </a:gs>
              <a:gs pos="100000">
                <a:schemeClr val="bg2">
                  <a:shade val="5000"/>
                  <a:satMod val="100000"/>
                </a:schemeClr>
              </a:gs>
            </a:gsLst>
            <a:path path="circle">
              <a:fillToRect l="100000" t="400000" r="100000" b="100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type="ctrTitle"/>
          </p:nvPr>
        </p:nvSpPr>
        <p:spPr>
          <a:xfrm>
            <a:off x="722376" y="1855376"/>
            <a:ext cx="7772400" cy="1828800"/>
          </a:xfrm>
        </p:spPr>
        <p:txBody>
          <a:bodyPr lIns="45720" rIns="45720" bIns="45720"/>
          <a:lstStyle>
            <a:lvl1pPr algn="r" latinLnBrk="0">
              <a:defRPr lang="zh-CN"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15000" dist="13000" dir="54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20" name="Shap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 latinLnBrk="0">
              <a:spcBef>
                <a:spcPts val="0"/>
              </a:spcBef>
              <a:buNone/>
              <a:defRPr lang="zh-CN"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zh-CN"/>
          </a:p>
        </p:txBody>
      </p:sp>
      <p:sp>
        <p:nvSpPr>
          <p:cNvPr id="19" name="Shape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FA78-DE0E-433D-8CFA-D9FBF0D95DCD}" type="datetime1">
              <a:rPr/>
              <a:pPr/>
              <a:t>9/6/2006</a:t>
            </a:fld>
            <a:endParaRPr lang="zh-CN"/>
          </a:p>
        </p:txBody>
      </p:sp>
      <p:sp>
        <p:nvSpPr>
          <p:cNvPr id="8" name="Shap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11" name="Shap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13AF2-DCC4-4842-96BC-1B9869901C37}" type="slidenum">
              <a:rPr/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502920" y="4992624"/>
            <a:ext cx="8183880" cy="105156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F9C6-20A9-45D8-B666-D95AD1AA535F}" type="datetime1">
              <a:rPr/>
              <a:pPr/>
              <a:t>9/6/2006</a:t>
            </a:fld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/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2">
                  <a:shade val="48000"/>
                  <a:satMod val="150000"/>
                </a:schemeClr>
              </a:gs>
              <a:gs pos="55000">
                <a:schemeClr val="bg2">
                  <a:shade val="20000"/>
                  <a:satMod val="100000"/>
                </a:schemeClr>
              </a:gs>
              <a:gs pos="100000">
                <a:schemeClr val="bg2">
                  <a:shade val="5000"/>
                  <a:satMod val="100000"/>
                </a:schemeClr>
              </a:gs>
            </a:gsLst>
            <a:path path="circle">
              <a:fillToRect l="100000" t="350000" r="100000" b="100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 latinLnBrk="0">
              <a:buNone/>
              <a:defRPr lang="zh-CN"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468344" y="5610416"/>
            <a:ext cx="8183880" cy="420624"/>
          </a:xfrm>
        </p:spPr>
        <p:txBody>
          <a:bodyPr lIns="118872" tIns="0" anchor="t"/>
          <a:lstStyle>
            <a:lvl1pPr marR="36576" algn="l" latinLnBrk="0">
              <a:spcAft>
                <a:spcPts val="0"/>
              </a:spcAft>
              <a:buNone/>
              <a:defRPr lang="zh-CN"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EB45F-50E8-4AF1-920B-265FC35EA31A}" type="datetime1">
              <a:rPr/>
              <a:pPr/>
              <a:t>9/6/2006</a:t>
            </a:fld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/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 latinLnBrk="0">
              <a:defRPr lang="zh-CN" sz="2600"/>
            </a:lvl1pPr>
            <a:lvl2pPr>
              <a:defRPr lang="zh-CN" sz="2200"/>
            </a:lvl2pPr>
            <a:lvl3pPr>
              <a:defRPr lang="zh-CN" sz="2000"/>
            </a:lvl3pPr>
            <a:lvl4pPr>
              <a:defRPr lang="zh-CN" sz="1800"/>
            </a:lvl4pPr>
            <a:lvl5pPr>
              <a:defRPr lang="zh-CN"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 latinLnBrk="0">
              <a:defRPr lang="zh-CN" sz="2600"/>
            </a:lvl1pPr>
            <a:lvl2pPr>
              <a:defRPr lang="zh-CN" sz="2200"/>
            </a:lvl2pPr>
            <a:lvl3pPr>
              <a:defRPr lang="zh-CN" sz="2000"/>
            </a:lvl3pPr>
            <a:lvl4pPr>
              <a:defRPr lang="zh-CN" sz="1800"/>
            </a:lvl4pPr>
            <a:lvl5pPr>
              <a:defRPr lang="zh-CN"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9D76A-2E51-4D2B-9AFF-70F7EB3C2C68}" type="datetime1">
              <a:rPr/>
              <a:pPr/>
              <a:t>9/6/2006</a:t>
            </a:fld>
            <a:endParaRPr lang="zh-CN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/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关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502920" y="4990624"/>
            <a:ext cx="8183880" cy="1051560"/>
          </a:xfrm>
        </p:spPr>
        <p:txBody>
          <a:bodyPr anchor="b"/>
          <a:lstStyle>
            <a:lvl1pPr latinLnBrk="0">
              <a:defRPr lang="zh-CN" b="1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639762"/>
          </a:xfrm>
        </p:spPr>
        <p:txBody>
          <a:bodyPr lIns="146304" anchor="ctr"/>
          <a:lstStyle>
            <a:lvl1pPr algn="l" latinLnBrk="0">
              <a:buNone/>
              <a:defRPr lang="zh-CN" sz="2400" b="0">
                <a:solidFill>
                  <a:srgbClr val="FFFFFF"/>
                </a:solidFill>
              </a:defRPr>
            </a:lvl1pPr>
            <a:lvl2pPr>
              <a:buNone/>
              <a:defRPr lang="zh-CN" sz="2000" b="1"/>
            </a:lvl2pPr>
            <a:lvl3pPr>
              <a:buNone/>
              <a:defRPr lang="zh-CN" sz="1800" b="1"/>
            </a:lvl3pPr>
            <a:lvl4pPr>
              <a:buNone/>
              <a:defRPr lang="zh-CN" sz="1600" b="1"/>
            </a:lvl4pPr>
            <a:lvl5pPr>
              <a:buNone/>
              <a:defRPr lang="zh-CN"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4652169" y="579438"/>
            <a:ext cx="3931920" cy="639762"/>
          </a:xfrm>
        </p:spPr>
        <p:txBody>
          <a:bodyPr lIns="137160" anchor="ctr"/>
          <a:lstStyle>
            <a:lvl1pPr algn="l" latinLnBrk="0">
              <a:buNone/>
              <a:defRPr lang="zh-CN" sz="2400" b="0">
                <a:solidFill>
                  <a:srgbClr val="FFFFFF"/>
                </a:solidFill>
              </a:defRPr>
            </a:lvl1pPr>
            <a:lvl2pPr>
              <a:buNone/>
              <a:defRPr lang="zh-CN" sz="2000" b="1"/>
            </a:lvl2pPr>
            <a:lvl3pPr>
              <a:buNone/>
              <a:defRPr lang="zh-CN" sz="1800" b="1"/>
            </a:lvl3pPr>
            <a:lvl4pPr>
              <a:buNone/>
              <a:defRPr lang="zh-CN" sz="1600" b="1"/>
            </a:lvl4pPr>
            <a:lvl5pPr>
              <a:buNone/>
              <a:defRPr lang="zh-CN"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sz="quarter" idx="3"/>
          </p:nvPr>
        </p:nvSpPr>
        <p:spPr>
          <a:xfrm>
            <a:off x="607224" y="1371600"/>
            <a:ext cx="3931920" cy="3566160"/>
          </a:xfrm>
        </p:spPr>
        <p:txBody>
          <a:bodyPr anchor="t"/>
          <a:lstStyle>
            <a:lvl1pPr algn="l" latinLnBrk="0">
              <a:defRPr lang="zh-CN" sz="2400"/>
            </a:lvl1pPr>
            <a:lvl2pPr algn="l">
              <a:defRPr lang="zh-CN" sz="2000"/>
            </a:lvl2pPr>
            <a:lvl3pPr algn="l">
              <a:defRPr lang="zh-CN" sz="1800"/>
            </a:lvl3pPr>
            <a:lvl4pPr algn="l">
              <a:defRPr lang="zh-CN" sz="1600"/>
            </a:lvl4pPr>
            <a:lvl5pPr algn="l">
              <a:defRPr lang="zh-CN"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6" name="Shape 5"/>
          <p:cNvSpPr>
            <a:spLocks noGrp="1"/>
          </p:cNvSpPr>
          <p:nvPr>
            <p:ph sz="quarter" idx="4"/>
          </p:nvPr>
        </p:nvSpPr>
        <p:spPr>
          <a:xfrm>
            <a:off x="4652169" y="1371600"/>
            <a:ext cx="3931920" cy="3566160"/>
          </a:xfrm>
        </p:spPr>
        <p:txBody>
          <a:bodyPr anchor="t"/>
          <a:lstStyle>
            <a:lvl1pPr algn="l" latinLnBrk="0">
              <a:defRPr lang="zh-CN" sz="2400"/>
            </a:lvl1pPr>
            <a:lvl2pPr algn="l">
              <a:defRPr lang="zh-CN" sz="2000"/>
            </a:lvl2pPr>
            <a:lvl3pPr algn="l">
              <a:defRPr lang="zh-CN" sz="1800"/>
            </a:lvl3pPr>
            <a:lvl4pPr algn="l">
              <a:defRPr lang="zh-CN" sz="1600"/>
            </a:lvl4pPr>
            <a:lvl5pPr algn="l">
              <a:defRPr lang="zh-CN"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Shap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5F57-6490-4460-90DC-FC5EE5C36A66}" type="datetime1">
              <a:rPr/>
              <a:pPr/>
              <a:t>9/6/2006</a:t>
            </a:fld>
            <a:endParaRPr lang="zh-CN"/>
          </a:p>
        </p:txBody>
      </p:sp>
      <p:sp>
        <p:nvSpPr>
          <p:cNvPr id="8" name="Shap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Shap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/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2161-9FCA-498A-A51E-7B90071250E8}" type="datetime1">
              <a:rPr/>
              <a:pPr/>
              <a:t>9/6/2006</a:t>
            </a:fld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/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11" name="Rounded Rectangle 10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95AF-258B-4502-92DF-E211AA281B41}" type="datetime1">
              <a:rPr/>
              <a:pPr/>
              <a:t>9/6/2006</a:t>
            </a:fld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/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 latinLnBrk="0">
              <a:buNone/>
              <a:defRPr lang="zh-CN" sz="2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5538847" y="1447800"/>
            <a:ext cx="2971800" cy="4389120"/>
          </a:xfrm>
        </p:spPr>
        <p:txBody>
          <a:bodyPr lIns="91440"/>
          <a:lstStyle>
            <a:lvl1pPr marL="18288" marR="18288" indent="0" latinLnBrk="0">
              <a:spcBef>
                <a:spcPts val="0"/>
              </a:spcBef>
              <a:buNone/>
              <a:defRPr lang="zh-CN" sz="1400">
                <a:solidFill>
                  <a:srgbClr val="FFFFFF"/>
                </a:solidFill>
              </a:defRPr>
            </a:lvl1pPr>
            <a:lvl2pPr>
              <a:buNone/>
              <a:defRPr lang="zh-CN" sz="1200"/>
            </a:lvl2pPr>
            <a:lvl3pPr>
              <a:buNone/>
              <a:defRPr lang="zh-CN" sz="1000"/>
            </a:lvl3pPr>
            <a:lvl4pPr>
              <a:buNone/>
              <a:defRPr lang="zh-CN" sz="900"/>
            </a:lvl4pPr>
            <a:lvl5pPr>
              <a:buNone/>
              <a:defRPr lang="zh-CN"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533400" y="1447800"/>
            <a:ext cx="4937760" cy="4389120"/>
          </a:xfrm>
        </p:spPr>
        <p:txBody>
          <a:bodyPr/>
          <a:lstStyle>
            <a:lvl1pPr latinLnBrk="0">
              <a:defRPr lang="zh-CN" sz="2800">
                <a:solidFill>
                  <a:srgbClr val="FFFFFF"/>
                </a:solidFill>
              </a:defRPr>
            </a:lvl1pPr>
            <a:lvl2pPr>
              <a:defRPr lang="zh-CN" sz="2600">
                <a:solidFill>
                  <a:srgbClr val="FFFFFF"/>
                </a:solidFill>
              </a:defRPr>
            </a:lvl2pPr>
            <a:lvl3pPr>
              <a:defRPr lang="zh-CN" sz="2400">
                <a:solidFill>
                  <a:srgbClr val="FFFFFF"/>
                </a:solidFill>
              </a:defRPr>
            </a:lvl3pPr>
            <a:lvl4pPr>
              <a:defRPr lang="zh-CN" sz="2000">
                <a:solidFill>
                  <a:srgbClr val="FFFFFF"/>
                </a:solidFill>
              </a:defRPr>
            </a:lvl4pPr>
            <a:lvl5pPr>
              <a:defRPr lang="zh-CN" sz="2000">
                <a:solidFill>
                  <a:srgbClr val="FFFFFF"/>
                </a:solidFill>
              </a:defRPr>
            </a:lvl5pPr>
            <a:lvl6pPr>
              <a:buNone/>
              <a:defRPr lang="zh-CN"/>
            </a:lvl6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FFA21-88D5-4090-AE34-A717F3009131}" type="datetime1">
              <a:rPr/>
              <a:pPr/>
              <a:t>9/6/2006</a:t>
            </a:fld>
            <a:endParaRPr lang="zh-CN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/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11" name="Rounded Rectangle 10"/>
          <p:cNvSpPr/>
          <p:nvPr/>
        </p:nvSpPr>
        <p:spPr>
          <a:xfrm>
            <a:off x="6400800" y="434162"/>
            <a:ext cx="2324605" cy="4341329"/>
          </a:xfrm>
          <a:prstGeom prst="roundRect">
            <a:avLst>
              <a:gd name="adj" fmla="val 2127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 latinLnBrk="0">
              <a:buNone/>
              <a:defRPr lang="zh-CN"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 latinLnBrk="0">
              <a:spcBef>
                <a:spcPts val="0"/>
              </a:spcBef>
              <a:buNone/>
              <a:defRPr lang="zh-CN" sz="1400"/>
            </a:lvl1pPr>
            <a:lvl2pPr>
              <a:defRPr lang="zh-CN" sz="1200"/>
            </a:lvl2pPr>
            <a:lvl3pPr>
              <a:defRPr lang="zh-CN" sz="1000"/>
            </a:lvl3pPr>
            <a:lvl4pPr>
              <a:defRPr lang="zh-CN" sz="900"/>
            </a:lvl4pPr>
            <a:lvl5pPr>
              <a:defRPr lang="zh-CN"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54AA-2757-4A51-86CD-6D20456BDD0A}" type="datetime1">
              <a:rPr/>
              <a:pPr/>
              <a:t>9/6/2006</a:t>
            </a:fld>
            <a:endParaRPr lang="zh-CN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/>
              <a:pPr/>
              <a:t>‹#›</a:t>
            </a:fld>
            <a:endParaRPr lang="zh-CN"/>
          </a:p>
        </p:txBody>
      </p:sp>
      <p:sp>
        <p:nvSpPr>
          <p:cNvPr id="3" name="Rectangle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89320" cy="4343400"/>
          </a:xfrm>
          <a:prstGeom prst="rect">
            <a:avLst/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latinLnBrk="0">
              <a:buNone/>
              <a:defRPr lang="zh-CN" sz="3200"/>
            </a:lvl1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9" name="Rectangle 8"/>
          <p:cNvSpPr/>
          <p:nvPr/>
        </p:nvSpPr>
        <p:spPr>
          <a:xfrm>
            <a:off x="6411357" y="386861"/>
            <a:ext cx="36576" cy="4443984"/>
          </a:xfrm>
          <a:prstGeom prst="rect">
            <a:avLst/>
          </a:prstGeom>
          <a:solidFill>
            <a:srgbClr val="FFFFFF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7432" algn="l"/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2">
                  <a:shade val="48000"/>
                  <a:satMod val="150000"/>
                </a:schemeClr>
              </a:gs>
              <a:gs pos="55000">
                <a:schemeClr val="bg2">
                  <a:shade val="20000"/>
                  <a:satMod val="100000"/>
                </a:schemeClr>
              </a:gs>
              <a:gs pos="100000">
                <a:schemeClr val="bg2">
                  <a:shade val="5000"/>
                  <a:satMod val="100000"/>
                </a:schemeClr>
              </a:gs>
            </a:gsLst>
            <a:path path="circle">
              <a:fillToRect l="100000" t="350000" r="100000" b="100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13" name="Rectangle 12"/>
          <p:cNvSpPr>
            <a:spLocks noGrp="1"/>
          </p:cNvSpPr>
          <p:nvPr>
            <p:ph type="title"/>
          </p:nvPr>
        </p:nvSpPr>
        <p:spPr>
          <a:xfrm>
            <a:off x="502920" y="4992624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4" name="Rectangle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  <a:p>
            <a:pPr lvl="5"/>
            <a:r>
              <a:rPr lang="zh-CN"/>
              <a:t>第六级</a:t>
            </a:r>
          </a:p>
          <a:p>
            <a:pPr lvl="6"/>
            <a:r>
              <a:rPr lang="zh-CN"/>
              <a:t>第七级</a:t>
            </a:r>
          </a:p>
          <a:p>
            <a:pPr lvl="7"/>
            <a:r>
              <a:rPr lang="zh-CN"/>
              <a:t>第八级</a:t>
            </a:r>
          </a:p>
          <a:p>
            <a:pPr lvl="8"/>
            <a:r>
              <a:rPr lang="zh-CN"/>
              <a:t>第九级</a:t>
            </a:r>
          </a:p>
        </p:txBody>
      </p:sp>
      <p:sp>
        <p:nvSpPr>
          <p:cNvPr id="25" name="Rectangle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latinLnBrk="0">
              <a:defRPr lang="zh-CN"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pPr algn="r"/>
            <a:fld id="{1BC102A9-C1B1-4354-89E4-F43472216A4F}" type="datetime1">
              <a:rPr/>
              <a:pPr algn="r"/>
              <a:t>9/6/2006</a:t>
            </a:fld>
            <a:endParaRPr lang="zh-CN" sz="10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8" name="Rectangle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latinLnBrk="0">
              <a:defRPr lang="zh-CN"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pPr algn="l"/>
            <a:endParaRPr lang="zh-CN" sz="10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latinLnBrk="0">
              <a:defRPr lang="zh-CN"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fld id="{E7F13AF2-DCC4-4842-96BC-1B9869901C37}" type="slidenum">
              <a:rPr lang="zh-CN" sz="1000">
                <a:solidFill>
                  <a:schemeClr val="bg2">
                    <a:shade val="50000"/>
                  </a:schemeClr>
                </a:solidFill>
              </a:rPr>
              <a:pPr/>
              <a:t>‹#›</a:t>
            </a:fld>
            <a:endParaRPr lang="zh-CN" sz="1000">
              <a:solidFill>
                <a:schemeClr val="bg2">
                  <a:shade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lang="zh-CN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12700" dist="12700" dir="54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lang="zh-CN" sz="2800" kern="1200">
          <a:solidFill>
            <a:srgbClr val="FFFFFF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lang="zh-CN"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lang="zh-CN" sz="2200" kern="1200">
          <a:solidFill>
            <a:srgbClr val="FFFFFF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lang="zh-CN" sz="1900" kern="1200">
          <a:solidFill>
            <a:srgbClr val="FFFFFF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lang="zh-CN"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lang="zh-CN" sz="1700" kern="1200" baseline="0">
          <a:solidFill>
            <a:srgbClr val="FFFFFF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lang="zh-CN" sz="1500" kern="1200">
          <a:solidFill>
            <a:srgbClr val="FFFFFF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lang="zh-CN" sz="1500" kern="1200" baseline="0">
          <a:solidFill>
            <a:srgbClr val="FFFFFF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lang="zh-CN" sz="1500" kern="1200">
          <a:solidFill>
            <a:srgbClr val="FFFFFF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WebServer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WebServer</a:t>
            </a:r>
            <a:r>
              <a:rPr lang="zh-CN" altLang="en-US" dirty="0" smtClean="0"/>
              <a:t>简介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/>
          <a:lstStyle/>
          <a:p>
            <a:r>
              <a:rPr lang="zh-CN" altLang="en-US" dirty="0" smtClean="0"/>
              <a:t>二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ClientHandler</a:t>
            </a:r>
            <a:r>
              <a:rPr lang="zh-CN" altLang="en-US" dirty="0" smtClean="0"/>
              <a:t>类</a:t>
            </a:r>
            <a:endParaRPr lang="en-US" altLang="zh-CN" dirty="0" smtClean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482951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构造器</a:t>
            </a:r>
            <a:endParaRPr lang="en-US" altLang="zh-CN" dirty="0" smtClean="0"/>
          </a:p>
          <a:p>
            <a:r>
              <a:rPr lang="zh-CN" altLang="en-US" dirty="0" smtClean="0"/>
              <a:t>①从</a:t>
            </a:r>
            <a:r>
              <a:rPr lang="en-US" altLang="zh-CN" dirty="0" err="1" smtClean="0"/>
              <a:t>WebServer</a:t>
            </a:r>
            <a:r>
              <a:rPr lang="zh-CN" altLang="en-US" dirty="0" smtClean="0"/>
              <a:t>传入</a:t>
            </a:r>
            <a:r>
              <a:rPr lang="en-US" altLang="zh-CN" dirty="0" smtClean="0"/>
              <a:t>Socket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2.public void run</a:t>
            </a:r>
            <a:r>
              <a:rPr lang="zh-CN" altLang="en-US" dirty="0" smtClean="0"/>
              <a:t>（）</a:t>
            </a:r>
            <a:endParaRPr lang="en-US" altLang="zh-CN" dirty="0" smtClean="0"/>
          </a:p>
          <a:p>
            <a:r>
              <a:rPr lang="zh-CN" altLang="en-US" dirty="0" smtClean="0"/>
              <a:t>①初始化</a:t>
            </a:r>
            <a:r>
              <a:rPr lang="en-US" altLang="zh-CN" dirty="0" err="1" smtClean="0"/>
              <a:t>HttpRequest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HttpResponse</a:t>
            </a:r>
            <a:endParaRPr lang="en-US" altLang="zh-CN" dirty="0" smtClean="0"/>
          </a:p>
          <a:p>
            <a:r>
              <a:rPr lang="zh-CN" altLang="en-US" dirty="0" smtClean="0"/>
              <a:t>②处理请求</a:t>
            </a:r>
            <a:endParaRPr lang="en-US" altLang="zh-CN" dirty="0" smtClean="0"/>
          </a:p>
          <a:p>
            <a:r>
              <a:rPr lang="zh-CN" altLang="en-US" dirty="0" smtClean="0"/>
              <a:t>③响应客户端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/>
          <a:lstStyle/>
          <a:p>
            <a:r>
              <a:rPr lang="zh-CN" altLang="en-US" dirty="0" smtClean="0"/>
              <a:t>三</a:t>
            </a:r>
            <a:r>
              <a:rPr lang="en-US" altLang="zh-CN" dirty="0" smtClean="0"/>
              <a:t>.HttpRequest</a:t>
            </a:r>
            <a:r>
              <a:rPr lang="zh-CN" altLang="en-US" dirty="0" smtClean="0"/>
              <a:t>类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构造器</a:t>
            </a:r>
            <a:endParaRPr lang="en-US" altLang="zh-CN" dirty="0" smtClean="0"/>
          </a:p>
          <a:p>
            <a:r>
              <a:rPr lang="zh-CN" altLang="en-US" dirty="0" smtClean="0"/>
              <a:t>①传入</a:t>
            </a:r>
            <a:r>
              <a:rPr lang="en-US" altLang="zh-CN" dirty="0" smtClean="0"/>
              <a:t>socket</a:t>
            </a:r>
          </a:p>
          <a:p>
            <a:r>
              <a:rPr lang="zh-CN" altLang="en-US" dirty="0" smtClean="0"/>
              <a:t>②打开</a:t>
            </a:r>
            <a:r>
              <a:rPr lang="en-US" altLang="zh-CN" dirty="0" err="1" smtClean="0"/>
              <a:t>inputSream</a:t>
            </a:r>
            <a:r>
              <a:rPr lang="zh-CN" altLang="en-US" dirty="0" smtClean="0"/>
              <a:t>流</a:t>
            </a:r>
            <a:endParaRPr lang="en-US" altLang="zh-CN" dirty="0" smtClean="0"/>
          </a:p>
          <a:p>
            <a:r>
              <a:rPr lang="zh-CN" altLang="en-US" dirty="0" smtClean="0"/>
              <a:t>③解析请求行</a:t>
            </a:r>
            <a:endParaRPr lang="en-US" altLang="zh-CN" dirty="0" smtClean="0"/>
          </a:p>
          <a:p>
            <a:r>
              <a:rPr lang="zh-CN" altLang="en-US" dirty="0" smtClean="0"/>
              <a:t>④解析消息头</a:t>
            </a:r>
            <a:endParaRPr lang="en-US" altLang="zh-CN" dirty="0" smtClean="0"/>
          </a:p>
          <a:p>
            <a:r>
              <a:rPr lang="zh-CN" altLang="en-US" dirty="0" smtClean="0"/>
              <a:t>⑤解析消息正文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private void </a:t>
            </a:r>
            <a:r>
              <a:rPr lang="en-US" altLang="zh-CN" dirty="0" err="1" smtClean="0"/>
              <a:t>parseRequestLine</a:t>
            </a:r>
            <a:r>
              <a:rPr lang="en-US" altLang="zh-CN" dirty="0" smtClean="0"/>
              <a:t>()</a:t>
            </a:r>
          </a:p>
          <a:p>
            <a:r>
              <a:rPr lang="zh-CN" altLang="en-US" dirty="0" smtClean="0"/>
              <a:t>①把请求行按空格打断并分别赋值到</a:t>
            </a:r>
            <a:endParaRPr lang="en-US" altLang="zh-CN" dirty="0" smtClean="0"/>
          </a:p>
          <a:p>
            <a:r>
              <a:rPr lang="en-US" altLang="zh-CN" dirty="0" smtClean="0"/>
              <a:t>method 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 protocol</a:t>
            </a:r>
            <a:r>
              <a:rPr lang="zh-CN" altLang="en-US" dirty="0" smtClean="0"/>
              <a:t>属性中</a:t>
            </a:r>
            <a:endParaRPr lang="en-US" altLang="zh-CN" dirty="0" smtClean="0"/>
          </a:p>
          <a:p>
            <a:r>
              <a:rPr lang="zh-CN" altLang="en-US" dirty="0" smtClean="0"/>
              <a:t>②如果请求行没有内容，则抛出空请求异常（自定义）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/>
          <a:lstStyle/>
          <a:p>
            <a:r>
              <a:rPr lang="zh-CN" altLang="en-US" dirty="0" smtClean="0"/>
              <a:t>三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HttpRequest</a:t>
            </a:r>
            <a:r>
              <a:rPr lang="zh-CN" altLang="en-US" dirty="0" smtClean="0"/>
              <a:t>类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3. private void </a:t>
            </a:r>
            <a:r>
              <a:rPr lang="en-US" altLang="zh-CN" dirty="0" err="1" smtClean="0"/>
              <a:t>parseUrl</a:t>
            </a:r>
            <a:r>
              <a:rPr lang="en-US" altLang="zh-CN" dirty="0" smtClean="0"/>
              <a:t>()</a:t>
            </a:r>
          </a:p>
          <a:p>
            <a:r>
              <a:rPr lang="zh-CN" altLang="en-US" dirty="0" smtClean="0"/>
              <a:t>①进一步解析</a:t>
            </a:r>
            <a:r>
              <a:rPr lang="en-US" altLang="zh-CN" dirty="0" err="1" smtClean="0"/>
              <a:t>url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en-US" altLang="zh-CN" dirty="0" smtClean="0"/>
              <a:t> private </a:t>
            </a:r>
            <a:r>
              <a:rPr lang="en-US" altLang="zh-CN" dirty="0" smtClean="0"/>
              <a:t>void </a:t>
            </a:r>
            <a:r>
              <a:rPr lang="en-US" altLang="zh-CN" dirty="0" err="1" smtClean="0"/>
              <a:t>parseParameters</a:t>
            </a:r>
            <a:r>
              <a:rPr lang="en-US" altLang="zh-CN" dirty="0" smtClean="0"/>
              <a:t>(String </a:t>
            </a:r>
            <a:r>
              <a:rPr lang="en-US" altLang="zh-CN" dirty="0" err="1" smtClean="0"/>
              <a:t>paraLine</a:t>
            </a:r>
            <a:r>
              <a:rPr lang="en-US" altLang="zh-CN" dirty="0" smtClean="0"/>
              <a:t>)</a:t>
            </a:r>
          </a:p>
          <a:p>
            <a:endParaRPr lang="en-US" altLang="zh-CN" b="1" dirty="0" smtClean="0"/>
          </a:p>
          <a:p>
            <a:r>
              <a:rPr lang="en-US" altLang="zh-CN" dirty="0" smtClean="0"/>
              <a:t>5.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private void </a:t>
            </a:r>
            <a:r>
              <a:rPr lang="en-US" altLang="zh-CN" dirty="0" err="1" smtClean="0"/>
              <a:t>parseHeaders</a:t>
            </a:r>
            <a:endParaRPr lang="en-US" altLang="zh-CN" dirty="0" smtClean="0"/>
          </a:p>
          <a:p>
            <a:r>
              <a:rPr lang="en-US" altLang="zh-CN" dirty="0" smtClean="0"/>
              <a:t>6.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private void </a:t>
            </a:r>
            <a:r>
              <a:rPr lang="en-US" altLang="zh-CN" dirty="0" err="1" smtClean="0"/>
              <a:t>parseContent</a:t>
            </a:r>
            <a:endParaRPr lang="en-US" altLang="zh-CN" dirty="0" smtClean="0"/>
          </a:p>
          <a:p>
            <a:r>
              <a:rPr lang="en-US" altLang="zh-CN" dirty="0" smtClean="0"/>
              <a:t>7.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private String </a:t>
            </a:r>
            <a:r>
              <a:rPr lang="en-US" altLang="zh-CN" dirty="0" err="1" smtClean="0"/>
              <a:t>readLine</a:t>
            </a:r>
            <a:r>
              <a:rPr lang="en-US" altLang="zh-CN" dirty="0" smtClean="0"/>
              <a:t>() throws </a:t>
            </a:r>
            <a:r>
              <a:rPr lang="en-US" altLang="zh-CN" dirty="0" err="1" smtClean="0"/>
              <a:t>IOException</a:t>
            </a:r>
            <a:endParaRPr lang="en-US" altLang="zh-CN" dirty="0" smtClean="0"/>
          </a:p>
          <a:p>
            <a:r>
              <a:rPr lang="en-US" altLang="zh-CN" dirty="0" smtClean="0"/>
              <a:t>8.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public String </a:t>
            </a:r>
            <a:r>
              <a:rPr lang="en-US" altLang="zh-CN" dirty="0" err="1" smtClean="0"/>
              <a:t>getMethod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9.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public String </a:t>
            </a:r>
            <a:r>
              <a:rPr lang="en-US" altLang="zh-CN" dirty="0" err="1" smtClean="0"/>
              <a:t>getUrl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10.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public String </a:t>
            </a:r>
            <a:r>
              <a:rPr lang="en-US" altLang="zh-CN" dirty="0" err="1" smtClean="0"/>
              <a:t>getProtocol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11.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public String </a:t>
            </a:r>
            <a:r>
              <a:rPr lang="en-US" altLang="zh-CN" dirty="0" err="1" smtClean="0"/>
              <a:t>getRequestURI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12.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public String </a:t>
            </a:r>
            <a:r>
              <a:rPr lang="en-US" altLang="zh-CN" dirty="0" err="1" smtClean="0"/>
              <a:t>getQueryString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13.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public String </a:t>
            </a:r>
            <a:r>
              <a:rPr lang="en-US" altLang="zh-CN" dirty="0" err="1" smtClean="0"/>
              <a:t>getParameter</a:t>
            </a:r>
            <a:r>
              <a:rPr lang="en-US" altLang="zh-CN" dirty="0" smtClean="0"/>
              <a:t>(String name)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/>
          <a:lstStyle/>
          <a:p>
            <a:r>
              <a:rPr lang="zh-CN" altLang="en-US" dirty="0" smtClean="0"/>
              <a:t>四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HttpResponse</a:t>
            </a:r>
            <a:r>
              <a:rPr lang="zh-CN" altLang="en-US" dirty="0" smtClean="0"/>
              <a:t>类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构造器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public </a:t>
            </a:r>
            <a:r>
              <a:rPr lang="en-US" altLang="zh-CN" dirty="0" smtClean="0"/>
              <a:t>void flush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3.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private void </a:t>
            </a:r>
            <a:r>
              <a:rPr lang="en-US" altLang="zh-CN" dirty="0" err="1" smtClean="0"/>
              <a:t>sendStatusLine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4.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private void </a:t>
            </a:r>
            <a:r>
              <a:rPr lang="en-US" altLang="zh-CN" dirty="0" err="1" smtClean="0"/>
              <a:t>sendHeaders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5.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private void </a:t>
            </a:r>
            <a:r>
              <a:rPr lang="en-US" altLang="zh-CN" dirty="0" err="1" smtClean="0"/>
              <a:t>sendContent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6.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public File </a:t>
            </a:r>
            <a:r>
              <a:rPr lang="en-US" altLang="zh-CN" dirty="0" err="1" smtClean="0"/>
              <a:t>getEntity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7.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public void </a:t>
            </a:r>
            <a:r>
              <a:rPr lang="en-US" altLang="zh-CN" dirty="0" err="1" smtClean="0"/>
              <a:t>setEntity</a:t>
            </a:r>
            <a:r>
              <a:rPr lang="en-US" altLang="zh-CN" dirty="0" smtClean="0"/>
              <a:t>(File entity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8.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private void </a:t>
            </a:r>
            <a:r>
              <a:rPr lang="en-US" altLang="zh-CN" dirty="0" err="1" smtClean="0"/>
              <a:t>println</a:t>
            </a:r>
            <a:r>
              <a:rPr lang="en-US" altLang="zh-CN" dirty="0" smtClean="0"/>
              <a:t>(String line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9.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public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getStatusCode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10.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public void </a:t>
            </a:r>
            <a:r>
              <a:rPr lang="en-US" altLang="zh-CN" dirty="0" err="1" smtClean="0"/>
              <a:t>setStatusCode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statusCode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11.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public String </a:t>
            </a:r>
            <a:r>
              <a:rPr lang="en-US" altLang="zh-CN" dirty="0" err="1" smtClean="0"/>
              <a:t>getStatusReason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12.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public void </a:t>
            </a:r>
            <a:r>
              <a:rPr lang="en-US" altLang="zh-CN" dirty="0" err="1" smtClean="0"/>
              <a:t>setStatusReason</a:t>
            </a:r>
            <a:r>
              <a:rPr lang="en-US" altLang="zh-CN" dirty="0" smtClean="0"/>
              <a:t>(String </a:t>
            </a:r>
            <a:r>
              <a:rPr lang="en-US" altLang="zh-CN" dirty="0" err="1" smtClean="0"/>
              <a:t>statusReason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13.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public void </a:t>
            </a:r>
            <a:r>
              <a:rPr lang="en-US" altLang="zh-CN" dirty="0" err="1" smtClean="0"/>
              <a:t>putHeader</a:t>
            </a:r>
            <a:r>
              <a:rPr lang="en-US" altLang="zh-CN" dirty="0" smtClean="0"/>
              <a:t>(String </a:t>
            </a:r>
            <a:r>
              <a:rPr lang="en-US" altLang="zh-CN" dirty="0" err="1" smtClean="0"/>
              <a:t>name,String</a:t>
            </a:r>
            <a:r>
              <a:rPr lang="en-US" altLang="zh-CN" dirty="0" smtClean="0"/>
              <a:t> value)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/>
          <a:lstStyle/>
          <a:p>
            <a:r>
              <a:rPr lang="zh-CN" altLang="en-US" dirty="0" smtClean="0"/>
              <a:t>五</a:t>
            </a:r>
            <a:r>
              <a:rPr lang="en-US" altLang="zh-CN" dirty="0" smtClean="0"/>
              <a:t>.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LoginServlet</a:t>
            </a:r>
            <a:r>
              <a:rPr lang="zh-CN" altLang="en-US" dirty="0" smtClean="0"/>
              <a:t>类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/>
          <a:lstStyle/>
          <a:p>
            <a:r>
              <a:rPr lang="en-US" altLang="zh-CN" dirty="0" smtClean="0"/>
              <a:t>1.public </a:t>
            </a:r>
            <a:r>
              <a:rPr lang="en-US" altLang="zh-CN" dirty="0" smtClean="0"/>
              <a:t>void Service(</a:t>
            </a:r>
            <a:r>
              <a:rPr lang="en-US" altLang="zh-CN" dirty="0" err="1" smtClean="0"/>
              <a:t>HttpRequest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request,HttpResponse</a:t>
            </a:r>
            <a:r>
              <a:rPr lang="en-US" altLang="zh-CN" dirty="0" smtClean="0"/>
              <a:t> response)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六</a:t>
            </a:r>
            <a:r>
              <a:rPr lang="en-US" altLang="zh-CN" dirty="0" smtClean="0"/>
              <a:t>.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RegServlet</a:t>
            </a:r>
            <a:r>
              <a:rPr lang="zh-CN" altLang="en-US" dirty="0" smtClean="0"/>
              <a:t>类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/>
          <a:lstStyle/>
          <a:p>
            <a:r>
              <a:rPr lang="en-US" altLang="zh-CN" dirty="0" smtClean="0"/>
              <a:t>1.public </a:t>
            </a:r>
            <a:r>
              <a:rPr lang="en-US" altLang="zh-CN" dirty="0" smtClean="0"/>
              <a:t>void Service(</a:t>
            </a:r>
            <a:r>
              <a:rPr lang="en-US" altLang="zh-CN" dirty="0" err="1" smtClean="0"/>
              <a:t>HttpRequest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request,HttpResponse</a:t>
            </a:r>
            <a:r>
              <a:rPr lang="en-US" altLang="zh-CN" dirty="0" smtClean="0"/>
              <a:t> response)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/>
          <a:lstStyle/>
          <a:p>
            <a:r>
              <a:rPr lang="zh-CN" altLang="en-US" dirty="0" smtClean="0"/>
              <a:t>七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HttpServlet</a:t>
            </a:r>
            <a:r>
              <a:rPr lang="zh-CN" altLang="en-US" dirty="0" smtClean="0"/>
              <a:t>类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public abstract </a:t>
            </a:r>
            <a:r>
              <a:rPr lang="en-US" altLang="zh-CN" dirty="0" smtClean="0"/>
              <a:t>void Service (</a:t>
            </a:r>
            <a:r>
              <a:rPr lang="en-US" altLang="zh-CN" dirty="0" err="1" smtClean="0"/>
              <a:t>HttpRequest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request,HttpResponse</a:t>
            </a:r>
            <a:r>
              <a:rPr lang="en-US" altLang="zh-CN" dirty="0" smtClean="0"/>
              <a:t> response)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/>
          <a:lstStyle/>
          <a:p>
            <a:r>
              <a:rPr lang="zh-CN" altLang="en-US" dirty="0" smtClean="0"/>
              <a:t>八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HttpContext</a:t>
            </a:r>
            <a:r>
              <a:rPr lang="zh-CN" altLang="en-US" dirty="0" smtClean="0"/>
              <a:t>静态类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private static void </a:t>
            </a:r>
            <a:r>
              <a:rPr lang="en-US" altLang="zh-CN" dirty="0" err="1" smtClean="0"/>
              <a:t>initMimeMapping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2.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private static void </a:t>
            </a:r>
            <a:r>
              <a:rPr lang="en-US" altLang="zh-CN" dirty="0" err="1" smtClean="0"/>
              <a:t>initStatusCodeReasonMapping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3.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public static String </a:t>
            </a:r>
            <a:r>
              <a:rPr lang="en-US" altLang="zh-CN" dirty="0" err="1" smtClean="0"/>
              <a:t>getStatusReason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statusCode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4.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public static </a:t>
            </a:r>
            <a:r>
              <a:rPr lang="en-US" altLang="zh-CN" dirty="0" smtClean="0"/>
              <a:t>String</a:t>
            </a:r>
          </a:p>
          <a:p>
            <a:r>
              <a:rPr lang="en-US" altLang="zh-CN" dirty="0" err="1" smtClean="0"/>
              <a:t>getContentType</a:t>
            </a:r>
            <a:r>
              <a:rPr lang="en-US" altLang="zh-CN" dirty="0" smtClean="0"/>
              <a:t>(String </a:t>
            </a:r>
            <a:r>
              <a:rPr lang="en-US" altLang="zh-CN" dirty="0" smtClean="0"/>
              <a:t>ext</a:t>
            </a:r>
            <a:r>
              <a:rPr lang="en-US" altLang="zh-CN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/>
          <a:lstStyle/>
          <a:p>
            <a:r>
              <a:rPr lang="en-US" altLang="zh-CN" dirty="0" smtClean="0"/>
              <a:t>9.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ServerContext</a:t>
            </a:r>
            <a:r>
              <a:rPr lang="zh-CN" altLang="en-US" dirty="0" smtClean="0"/>
              <a:t>静态类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/>
          <a:lstStyle/>
          <a:p>
            <a:r>
              <a:rPr lang="en-US" altLang="zh-CN" dirty="0" smtClean="0"/>
              <a:t>1.private </a:t>
            </a:r>
            <a:r>
              <a:rPr lang="en-US" altLang="zh-CN" dirty="0" smtClean="0"/>
              <a:t>static void </a:t>
            </a:r>
            <a:r>
              <a:rPr lang="en-US" altLang="zh-CN" dirty="0" err="1" smtClean="0"/>
              <a:t>initServletMapping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2.</a:t>
            </a:r>
            <a:r>
              <a:rPr lang="en-US" altLang="zh-CN" dirty="0" smtClean="0"/>
              <a:t>private </a:t>
            </a:r>
            <a:r>
              <a:rPr lang="en-US" altLang="zh-CN" dirty="0" smtClean="0"/>
              <a:t>static void init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3.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public static String </a:t>
            </a:r>
            <a:r>
              <a:rPr lang="en-US" altLang="zh-CN" dirty="0" err="1" smtClean="0"/>
              <a:t>getServletMapping</a:t>
            </a:r>
            <a:r>
              <a:rPr lang="en-US" altLang="zh-CN" dirty="0" smtClean="0"/>
              <a:t>(String </a:t>
            </a:r>
            <a:r>
              <a:rPr lang="en-US" altLang="zh-CN" dirty="0" err="1" smtClean="0"/>
              <a:t>uri</a:t>
            </a:r>
            <a:r>
              <a:rPr lang="en-US" altLang="zh-CN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10</a:t>
            </a:r>
            <a:r>
              <a:rPr lang="en-US" altLang="zh-CN" dirty="0" smtClean="0"/>
              <a:t>.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EmptyRequestException</a:t>
            </a:r>
            <a:r>
              <a:rPr lang="zh-CN" altLang="en-US" dirty="0" smtClean="0"/>
              <a:t>异常类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方法都是自动重写的，是一个自定义异常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 smtClean="0"/>
              <a:t>一</a:t>
            </a:r>
            <a:r>
              <a:rPr lang="en-US" altLang="zh-CN" sz="5400" dirty="0" smtClean="0"/>
              <a:t>.</a:t>
            </a:r>
            <a:r>
              <a:rPr lang="en-US" altLang="zh-CN" sz="5400" dirty="0" err="1" smtClean="0"/>
              <a:t>WebServer</a:t>
            </a:r>
            <a:r>
              <a:rPr lang="zh-CN" altLang="en-US" sz="5400" dirty="0" smtClean="0"/>
              <a:t>的功能</a:t>
            </a:r>
            <a:endParaRPr lang="zh-CN" alt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部分方法的优化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8000" dirty="0" smtClean="0"/>
              <a:t>四</a:t>
            </a:r>
            <a:r>
              <a:rPr lang="en-US" altLang="zh-CN" sz="8000" dirty="0" smtClean="0"/>
              <a:t>.</a:t>
            </a:r>
            <a:r>
              <a:rPr lang="zh-CN" altLang="en-US" sz="8000" dirty="0" smtClean="0"/>
              <a:t>方法的优化</a:t>
            </a:r>
            <a:endParaRPr lang="en-US" altLang="zh-CN" sz="8000" dirty="0" smtClean="0"/>
          </a:p>
          <a:p>
            <a:pPr algn="ctr"/>
            <a:r>
              <a:rPr lang="zh-CN" altLang="en-US" dirty="0" smtClean="0"/>
              <a:t>部分方法可以使用更简洁的写法</a:t>
            </a:r>
          </a:p>
          <a:p>
            <a:endParaRPr lang="zh-CN" altLang="en-US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67544" y="5445224"/>
            <a:ext cx="8183562" cy="1050925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类</a:t>
            </a:r>
            <a:r>
              <a:rPr lang="en-US" altLang="zh-CN" dirty="0" err="1" smtClean="0"/>
              <a:t>ServerContent</a:t>
            </a:r>
            <a:r>
              <a:rPr lang="zh-CN" altLang="en-US" dirty="0" smtClean="0"/>
              <a:t>中</a:t>
            </a:r>
            <a:r>
              <a:rPr lang="en-US" altLang="zh-CN" dirty="0" err="1" smtClean="0"/>
              <a:t>initServletMapping</a:t>
            </a:r>
            <a:r>
              <a:rPr lang="zh-CN" altLang="en-US" dirty="0" smtClean="0"/>
              <a:t>方法的优化</a:t>
            </a:r>
            <a:endParaRPr 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620688"/>
            <a:ext cx="7488832" cy="47993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圆角矩形 15"/>
          <p:cNvSpPr/>
          <p:nvPr/>
        </p:nvSpPr>
        <p:spPr>
          <a:xfrm>
            <a:off x="1187624" y="2780928"/>
            <a:ext cx="7056784" cy="1512168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259632" y="1196752"/>
            <a:ext cx="7128792" cy="1224136"/>
          </a:xfrm>
          <a:prstGeom prst="rect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259632" y="2420888"/>
            <a:ext cx="7128792" cy="1800200"/>
          </a:xfrm>
          <a:prstGeom prst="rect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020272" y="191683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020272" y="357301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优化后</a:t>
            </a:r>
            <a:endParaRPr lang="zh-C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052736"/>
            <a:ext cx="7992888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/>
              <a:t>五</a:t>
            </a:r>
            <a:r>
              <a:rPr lang="en-US" altLang="zh-CN" sz="6000" dirty="0" smtClean="0"/>
              <a:t>.</a:t>
            </a:r>
            <a:r>
              <a:rPr lang="zh-CN" altLang="en-US" sz="6000" dirty="0" smtClean="0"/>
              <a:t>我的默写思路</a:t>
            </a:r>
            <a:endParaRPr lang="zh-CN" alt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/>
          <a:lstStyle/>
          <a:p>
            <a:r>
              <a:rPr lang="zh-CN" altLang="en-US" dirty="0" smtClean="0"/>
              <a:t>默写</a:t>
            </a:r>
            <a:r>
              <a:rPr lang="en-US" altLang="zh-CN" dirty="0" err="1" smtClean="0"/>
              <a:t>WebServer</a:t>
            </a:r>
            <a:r>
              <a:rPr lang="zh-CN" altLang="en-US" dirty="0" smtClean="0"/>
              <a:t>的思路（部分）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770983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心</a:t>
            </a:r>
            <a:r>
              <a:rPr lang="zh-CN" altLang="en-US" dirty="0" smtClean="0"/>
              <a:t>里想着</a:t>
            </a:r>
            <a:r>
              <a:rPr lang="zh-CN" altLang="en-US" dirty="0" smtClean="0"/>
              <a:t>需求默写（或者说需要实现的功能），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WebServer</a:t>
            </a:r>
            <a:r>
              <a:rPr lang="zh-CN" altLang="en-US" dirty="0" smtClean="0"/>
              <a:t>项目的总需求为：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①启动一个服务器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②</a:t>
            </a:r>
            <a:r>
              <a:rPr lang="zh-CN" altLang="en-US" dirty="0" smtClean="0"/>
              <a:t>解析请求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③响应客户端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启动一个服务器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①创建</a:t>
            </a:r>
            <a:r>
              <a:rPr lang="en-US" altLang="zh-CN" dirty="0" err="1" smtClean="0"/>
              <a:t>WebServer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②为了初始化</a:t>
            </a:r>
            <a:r>
              <a:rPr lang="en-US" altLang="zh-CN" dirty="0" err="1" smtClean="0"/>
              <a:t>ServerSocket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ExecutorService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写</a:t>
            </a:r>
            <a:r>
              <a:rPr lang="zh-CN" altLang="en-US" dirty="0" smtClean="0"/>
              <a:t>出</a:t>
            </a:r>
            <a:r>
              <a:rPr lang="zh-CN" altLang="en-US" dirty="0" smtClean="0"/>
              <a:t>构</a:t>
            </a:r>
            <a:r>
              <a:rPr lang="zh-CN" altLang="en-US" dirty="0" smtClean="0"/>
              <a:t>造方法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③为了接收并处理客户端，写出</a:t>
            </a:r>
            <a:r>
              <a:rPr lang="en-US" altLang="zh-CN" dirty="0" smtClean="0"/>
              <a:t>start()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④因为项目需要主程序，写出</a:t>
            </a:r>
            <a:r>
              <a:rPr lang="en-US" altLang="zh-CN" dirty="0" smtClean="0"/>
              <a:t>main()</a:t>
            </a:r>
            <a:r>
              <a:rPr lang="zh-CN" altLang="en-US" dirty="0" smtClean="0"/>
              <a:t>方法让程序拥有主入口，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并把自身实例化调用</a:t>
            </a:r>
            <a:r>
              <a:rPr lang="en-US" altLang="zh-CN" dirty="0" smtClean="0"/>
              <a:t>start()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⑤因为</a:t>
            </a:r>
            <a:r>
              <a:rPr lang="zh-CN" altLang="en-US" dirty="0" smtClean="0"/>
              <a:t>处理客户端太复杂而且需要同时处理多个客户端，所以创造</a:t>
            </a:r>
            <a:r>
              <a:rPr lang="en-US" altLang="zh-CN" dirty="0" err="1" smtClean="0"/>
              <a:t>ClientHandler</a:t>
            </a:r>
            <a:r>
              <a:rPr lang="zh-CN" altLang="en-US" dirty="0" smtClean="0"/>
              <a:t>类继承</a:t>
            </a:r>
            <a:r>
              <a:rPr lang="en-US" altLang="zh-CN" dirty="0" err="1" smtClean="0"/>
              <a:t>Runnable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⑥因为继承了</a:t>
            </a:r>
            <a:r>
              <a:rPr lang="en-US" altLang="zh-CN" dirty="0" err="1" smtClean="0"/>
              <a:t>Runnable</a:t>
            </a:r>
            <a:r>
              <a:rPr lang="zh-CN" altLang="en-US" dirty="0" smtClean="0"/>
              <a:t>接口，</a:t>
            </a:r>
            <a:r>
              <a:rPr lang="zh-CN" altLang="en-US" dirty="0" smtClean="0"/>
              <a:t>所以</a:t>
            </a:r>
            <a:r>
              <a:rPr lang="zh-CN" altLang="en-US" dirty="0" smtClean="0"/>
              <a:t>重写</a:t>
            </a:r>
            <a:r>
              <a:rPr lang="en-US" altLang="zh-CN" dirty="0" smtClean="0"/>
              <a:t>run()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⑦为了让</a:t>
            </a:r>
            <a:r>
              <a:rPr lang="en-US" altLang="zh-CN" dirty="0" err="1" smtClean="0"/>
              <a:t>ClienHandler</a:t>
            </a:r>
            <a:r>
              <a:rPr lang="zh-CN" altLang="en-US" dirty="0" smtClean="0"/>
              <a:t>看到</a:t>
            </a:r>
            <a:r>
              <a:rPr lang="en-US" altLang="zh-CN" dirty="0" err="1" smtClean="0"/>
              <a:t>WebServer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，写构造方法，把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传入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/>
          <a:lstStyle/>
          <a:p>
            <a:r>
              <a:rPr lang="zh-CN" altLang="en-US" dirty="0" smtClean="0"/>
              <a:t>默写</a:t>
            </a:r>
            <a:r>
              <a:rPr lang="en-US" altLang="zh-CN" dirty="0" err="1" smtClean="0"/>
              <a:t>WebServer</a:t>
            </a:r>
            <a:r>
              <a:rPr lang="zh-CN" altLang="en-US" dirty="0" smtClean="0"/>
              <a:t>的思</a:t>
            </a:r>
            <a:r>
              <a:rPr lang="zh-CN" altLang="en-US" dirty="0" smtClean="0"/>
              <a:t>路（部分）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77098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解析请求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①创造类</a:t>
            </a:r>
            <a:r>
              <a:rPr lang="en-US" altLang="zh-CN" dirty="0" err="1" smtClean="0"/>
              <a:t>HttpRequest</a:t>
            </a:r>
            <a:r>
              <a:rPr lang="zh-CN" altLang="en-US" dirty="0" smtClean="0"/>
              <a:t>用以解析请求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②为了看到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，写构造方法，把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传入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③因为需要解析请求，打开一条输入流</a:t>
            </a:r>
            <a:r>
              <a:rPr lang="en-US" altLang="zh-CN" dirty="0" err="1" smtClean="0"/>
              <a:t>OutputStream</a:t>
            </a:r>
            <a:r>
              <a:rPr lang="zh-CN" altLang="en-US" dirty="0" smtClean="0"/>
              <a:t>用</a:t>
            </a:r>
            <a:r>
              <a:rPr lang="zh-CN" altLang="en-US" dirty="0" smtClean="0"/>
              <a:t>以进行下面的读操作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④</a:t>
            </a:r>
            <a:r>
              <a:rPr lang="zh-CN" altLang="en-US" dirty="0" smtClean="0"/>
              <a:t>为了方便读取请求，写</a:t>
            </a:r>
            <a:r>
              <a:rPr lang="en-US" altLang="zh-CN" dirty="0" err="1" smtClean="0"/>
              <a:t>readLine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方法对请求按行读取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⑤开始解析操作，因为一个请求含有三部分</a:t>
            </a:r>
            <a:r>
              <a:rPr lang="en-US" altLang="zh-CN" dirty="0" smtClean="0"/>
              <a:t>(</a:t>
            </a:r>
            <a:r>
              <a:rPr lang="zh-CN" altLang="en-US" dirty="0" smtClean="0"/>
              <a:t>请求行，消息头，消息正文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，写三个方法解析</a:t>
            </a:r>
            <a:r>
              <a:rPr lang="zh-CN" altLang="en-US" dirty="0" smtClean="0"/>
              <a:t>三</a:t>
            </a:r>
            <a:r>
              <a:rPr lang="zh-CN" altLang="en-US" dirty="0" smtClean="0"/>
              <a:t>个部分，分别为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1)</a:t>
            </a:r>
            <a:r>
              <a:rPr lang="en-US" altLang="zh-CN" dirty="0" err="1" smtClean="0"/>
              <a:t>parseReqeustLine</a:t>
            </a:r>
            <a:r>
              <a:rPr lang="en-US" altLang="zh-CN" dirty="0" smtClean="0"/>
              <a:t>();</a:t>
            </a:r>
          </a:p>
          <a:p>
            <a:pPr>
              <a:buNone/>
            </a:pPr>
            <a:r>
              <a:rPr lang="en-US" altLang="zh-CN" dirty="0" smtClean="0"/>
              <a:t>2)</a:t>
            </a:r>
            <a:r>
              <a:rPr lang="en-US" altLang="zh-CN" dirty="0" err="1" smtClean="0"/>
              <a:t>parseHeaders</a:t>
            </a:r>
            <a:r>
              <a:rPr lang="en-US" altLang="zh-CN" dirty="0" smtClean="0"/>
              <a:t>();</a:t>
            </a:r>
          </a:p>
          <a:p>
            <a:pPr>
              <a:buNone/>
            </a:pPr>
            <a:r>
              <a:rPr lang="en-US" altLang="zh-CN" dirty="0" smtClean="0"/>
              <a:t>3)</a:t>
            </a:r>
            <a:r>
              <a:rPr lang="en-US" altLang="zh-CN" dirty="0" err="1" smtClean="0"/>
              <a:t>parseContent</a:t>
            </a:r>
            <a:r>
              <a:rPr lang="en-US" altLang="zh-CN" dirty="0" smtClean="0"/>
              <a:t>();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8000" dirty="0" smtClean="0"/>
              <a:t>六</a:t>
            </a:r>
            <a:r>
              <a:rPr lang="en-US" altLang="zh-CN" sz="8000" dirty="0" smtClean="0"/>
              <a:t>.</a:t>
            </a:r>
            <a:r>
              <a:rPr lang="zh-CN" altLang="en-US" sz="8000" dirty="0" smtClean="0"/>
              <a:t>常见</a:t>
            </a:r>
            <a:r>
              <a:rPr lang="en-US" altLang="zh-CN" sz="8000" dirty="0" smtClean="0"/>
              <a:t>Bug</a:t>
            </a:r>
            <a:endParaRPr lang="zh-CN" altLang="en-US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/>
          <a:lstStyle/>
          <a:p>
            <a:r>
              <a:rPr lang="zh-CN" altLang="en-US" dirty="0" smtClean="0"/>
              <a:t>常见</a:t>
            </a:r>
            <a:r>
              <a:rPr lang="en-US" altLang="zh-CN" dirty="0" smtClean="0"/>
              <a:t>bug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1.</a:t>
            </a:r>
          </a:p>
          <a:p>
            <a:r>
              <a:rPr lang="en-US" altLang="zh-CN" dirty="0" smtClean="0"/>
              <a:t>Bug</a:t>
            </a:r>
            <a:r>
              <a:rPr lang="zh-CN" altLang="en-US" dirty="0" smtClean="0"/>
              <a:t>原因：服务器已经启动了再启动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网页一直在转，能看到网页名称但无法加载出网页</a:t>
            </a:r>
            <a:endParaRPr lang="en-US" altLang="zh-CN" dirty="0" smtClean="0"/>
          </a:p>
          <a:p>
            <a:r>
              <a:rPr lang="en-US" altLang="zh-CN" dirty="0" smtClean="0"/>
              <a:t>Bug</a:t>
            </a:r>
            <a:r>
              <a:rPr lang="zh-CN" altLang="en-US" dirty="0" smtClean="0"/>
              <a:t>原因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没关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注册登录时使用英文可以登录，但使用中文时无法登录</a:t>
            </a:r>
            <a:endParaRPr lang="en-US" altLang="zh-CN" dirty="0" smtClean="0"/>
          </a:p>
          <a:p>
            <a:r>
              <a:rPr lang="zh-CN" altLang="en-US" dirty="0" smtClean="0"/>
              <a:t>①</a:t>
            </a:r>
            <a:r>
              <a:rPr lang="en-US" altLang="zh-CN" dirty="0" smtClean="0"/>
              <a:t>Bug</a:t>
            </a:r>
            <a:r>
              <a:rPr lang="zh-CN" altLang="en-US" dirty="0" smtClean="0"/>
              <a:t>原因</a:t>
            </a:r>
            <a:r>
              <a:rPr lang="en-US" altLang="zh-CN" dirty="0" smtClean="0"/>
              <a:t>:</a:t>
            </a:r>
            <a:r>
              <a:rPr lang="zh-CN" altLang="en-US" dirty="0" smtClean="0"/>
              <a:t>注册登录中的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zh-CN" altLang="en-US" dirty="0" smtClean="0"/>
              <a:t>这句</a:t>
            </a:r>
            <a:r>
              <a:rPr lang="en-US" altLang="zh-CN" dirty="0" smtClean="0"/>
              <a:t>&lt;</a:t>
            </a:r>
            <a:r>
              <a:rPr lang="en-US" altLang="zh-CN" dirty="0" smtClean="0"/>
              <a:t>meta </a:t>
            </a:r>
            <a:r>
              <a:rPr lang="en-US" altLang="zh-CN" dirty="0" err="1" smtClean="0"/>
              <a:t>charset</a:t>
            </a:r>
            <a:r>
              <a:rPr lang="en-US" altLang="zh-CN" dirty="0" smtClean="0"/>
              <a:t>=“UTF-8”&gt;</a:t>
            </a:r>
            <a:r>
              <a:rPr lang="zh-CN" altLang="en-US" dirty="0" smtClean="0"/>
              <a:t>没写对</a:t>
            </a:r>
            <a:endParaRPr lang="en-US" altLang="zh-CN" dirty="0" smtClean="0"/>
          </a:p>
          <a:p>
            <a:r>
              <a:rPr lang="zh-CN" altLang="en-US" dirty="0" smtClean="0"/>
              <a:t>②或者没有调用</a:t>
            </a:r>
            <a:r>
              <a:rPr lang="en-US" altLang="zh-CN" sz="1900" dirty="0" err="1" smtClean="0"/>
              <a:t>url</a:t>
            </a:r>
            <a:r>
              <a:rPr lang="en-US" altLang="zh-CN" dirty="0" smtClean="0"/>
              <a:t>=</a:t>
            </a:r>
            <a:r>
              <a:rPr lang="en-US" altLang="zh-CN" sz="1900" dirty="0" err="1" smtClean="0"/>
              <a:t>URLDecoder.decode</a:t>
            </a:r>
            <a:r>
              <a:rPr lang="en-US" altLang="zh-CN" sz="1900" dirty="0" smtClean="0"/>
              <a:t>(</a:t>
            </a:r>
            <a:r>
              <a:rPr lang="en-US" altLang="zh-CN" sz="1900" dirty="0" err="1" smtClean="0"/>
              <a:t>url,ServerContext.URIEncoding</a:t>
            </a:r>
            <a:r>
              <a:rPr lang="en-US" altLang="zh-CN" sz="1900" dirty="0" smtClean="0"/>
              <a:t>)</a:t>
            </a:r>
          </a:p>
          <a:p>
            <a:endParaRPr lang="en-US" altLang="zh-CN" sz="1900" i="1" dirty="0" smtClean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692696"/>
            <a:ext cx="6632428" cy="329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/>
          <a:lstStyle/>
          <a:p>
            <a:r>
              <a:rPr lang="zh-CN" altLang="en-US" dirty="0" smtClean="0"/>
              <a:t>常见</a:t>
            </a:r>
            <a:r>
              <a:rPr lang="en-US" altLang="zh-CN" dirty="0" smtClean="0"/>
              <a:t>bug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>
            <a:normAutofit/>
          </a:bodyPr>
          <a:lstStyle/>
          <a:p>
            <a:r>
              <a:rPr lang="en-US" altLang="zh-CN" sz="1900" i="1" dirty="0" smtClean="0"/>
              <a:t>4.</a:t>
            </a:r>
            <a:r>
              <a:rPr lang="zh-CN" altLang="en-US" sz="2400" dirty="0" smtClean="0"/>
              <a:t>网页可以打开，但无法正确显示内容，如部分图片和样式加载不出来</a:t>
            </a:r>
            <a:endParaRPr lang="en-US" altLang="zh-CN" sz="2400" dirty="0" smtClean="0"/>
          </a:p>
          <a:p>
            <a:r>
              <a:rPr lang="en-US" altLang="zh-CN" sz="2400" dirty="0" smtClean="0"/>
              <a:t>Bug</a:t>
            </a:r>
            <a:r>
              <a:rPr lang="zh-CN" altLang="en-US" sz="2400" dirty="0" smtClean="0"/>
              <a:t>原因：响应头没写对，检查</a:t>
            </a:r>
            <a:r>
              <a:rPr lang="en-US" altLang="zh-CN" sz="2400" dirty="0" err="1" smtClean="0"/>
              <a:t>HttpResponse</a:t>
            </a:r>
            <a:r>
              <a:rPr lang="zh-CN" altLang="en-US" sz="2400" dirty="0" smtClean="0"/>
              <a:t>的</a:t>
            </a:r>
            <a:r>
              <a:rPr lang="en-US" altLang="zh-CN" sz="2400" dirty="0" err="1" smtClean="0"/>
              <a:t>setEntity</a:t>
            </a:r>
            <a:r>
              <a:rPr lang="zh-CN" altLang="en-US" sz="2400" dirty="0" smtClean="0"/>
              <a:t>方法</a:t>
            </a:r>
            <a:endParaRPr lang="en-US" altLang="zh-CN" sz="2400" dirty="0" smtClean="0"/>
          </a:p>
          <a:p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谢谢大家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/>
          <a:lstStyle/>
          <a:p>
            <a:r>
              <a:rPr lang="en-US" altLang="zh-CN" dirty="0" err="1" smtClean="0"/>
              <a:t>WebServer</a:t>
            </a:r>
            <a:r>
              <a:rPr lang="zh-CN" altLang="en-US" dirty="0" smtClean="0"/>
              <a:t>的功能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842991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接收浏览器发送的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发送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响应给浏览器（如果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请求为一个业务，则处理业务后再发送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响应给客户端）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/>
              <a:t>二</a:t>
            </a:r>
            <a:r>
              <a:rPr lang="en-US" altLang="zh-CN" sz="6000" dirty="0" smtClean="0"/>
              <a:t>.</a:t>
            </a:r>
            <a:r>
              <a:rPr lang="zh-CN" altLang="en-US" sz="6000" dirty="0" smtClean="0"/>
              <a:t>请求与响应的格式</a:t>
            </a:r>
            <a:endParaRPr lang="en-US" altLang="zh-CN" sz="6000" dirty="0" smtClean="0"/>
          </a:p>
          <a:p>
            <a:r>
              <a:rPr lang="zh-CN" altLang="en-US" sz="6000" dirty="0" smtClean="0"/>
              <a:t>（</a:t>
            </a:r>
            <a:r>
              <a:rPr lang="en-US" altLang="zh-CN" sz="6000" dirty="0" smtClean="0"/>
              <a:t>Http</a:t>
            </a:r>
            <a:r>
              <a:rPr lang="zh-CN" altLang="en-US" sz="6000" dirty="0" smtClean="0"/>
              <a:t>协议）</a:t>
            </a:r>
            <a:endParaRPr lang="zh-CN" alt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请求举例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914999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请求行</a:t>
            </a:r>
            <a:endParaRPr lang="en-US" altLang="zh-CN" dirty="0" smtClean="0"/>
          </a:p>
          <a:p>
            <a:r>
              <a:rPr lang="en-US" altLang="zh-CN" dirty="0" smtClean="0"/>
              <a:t>GET /</a:t>
            </a:r>
            <a:r>
              <a:rPr lang="en-US" altLang="zh-CN" dirty="0" err="1" smtClean="0"/>
              <a:t>myweb/index.html</a:t>
            </a:r>
            <a:r>
              <a:rPr lang="en-US" altLang="zh-CN" dirty="0" smtClean="0"/>
              <a:t> HTTP/1.1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消息头</a:t>
            </a:r>
            <a:endParaRPr lang="en-US" altLang="zh-CN" dirty="0" smtClean="0"/>
          </a:p>
          <a:p>
            <a:r>
              <a:rPr lang="en-US" altLang="zh-CN" dirty="0" smtClean="0"/>
              <a:t>Host: localhost:8088</a:t>
            </a:r>
          </a:p>
          <a:p>
            <a:r>
              <a:rPr lang="en-US" altLang="zh-CN" dirty="0" smtClean="0"/>
              <a:t>Connection: keep-alive</a:t>
            </a:r>
          </a:p>
          <a:p>
            <a:r>
              <a:rPr lang="en-US" altLang="zh-CN" dirty="0" smtClean="0"/>
              <a:t>Cache-Control: max-age=0</a:t>
            </a:r>
          </a:p>
          <a:p>
            <a:r>
              <a:rPr lang="en-US" altLang="zh-CN" dirty="0" smtClean="0"/>
              <a:t>Upgrade-Insecure-Requests: 1</a:t>
            </a:r>
          </a:p>
          <a:p>
            <a:r>
              <a:rPr lang="en-US" altLang="zh-CN" dirty="0" err="1" smtClean="0"/>
              <a:t>Accept:text/html,application/xhtml+xml,application/xml;q</a:t>
            </a:r>
            <a:r>
              <a:rPr lang="en-US" altLang="zh-CN" dirty="0" smtClean="0"/>
              <a:t>=0.9,image/webp,image/apng,*/*;q=0.8</a:t>
            </a:r>
          </a:p>
          <a:p>
            <a:r>
              <a:rPr lang="en-US" altLang="zh-CN" dirty="0" smtClean="0"/>
              <a:t>Accept-Encoding: </a:t>
            </a:r>
            <a:r>
              <a:rPr lang="en-US" altLang="zh-CN" dirty="0" err="1" smtClean="0"/>
              <a:t>gzip</a:t>
            </a:r>
            <a:r>
              <a:rPr lang="en-US" altLang="zh-CN" dirty="0" smtClean="0"/>
              <a:t>, deflate, </a:t>
            </a:r>
            <a:r>
              <a:rPr lang="en-US" altLang="zh-CN" dirty="0" err="1" smtClean="0"/>
              <a:t>br</a:t>
            </a:r>
            <a:endParaRPr lang="en-US" altLang="zh-CN" dirty="0" smtClean="0"/>
          </a:p>
          <a:p>
            <a:r>
              <a:rPr lang="en-US" altLang="zh-CN" dirty="0" smtClean="0"/>
              <a:t>Accept-Language: </a:t>
            </a:r>
            <a:r>
              <a:rPr lang="en-US" altLang="zh-CN" dirty="0" err="1" smtClean="0"/>
              <a:t>zh-CN,zh;q</a:t>
            </a:r>
            <a:r>
              <a:rPr lang="en-US" altLang="zh-CN" dirty="0" smtClean="0"/>
              <a:t>=0.9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消息正文</a:t>
            </a:r>
            <a:endParaRPr lang="en-US" altLang="zh-CN" dirty="0" smtClean="0"/>
          </a:p>
          <a:p>
            <a:r>
              <a:rPr lang="zh-CN" altLang="en-US" dirty="0" smtClean="0"/>
              <a:t>一般没有，如果请求方法是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就有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响应举例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914999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状态行</a:t>
            </a:r>
            <a:endParaRPr lang="en-US" altLang="zh-CN" dirty="0" smtClean="0"/>
          </a:p>
          <a:p>
            <a:r>
              <a:rPr lang="en-US" altLang="zh-CN" dirty="0" smtClean="0"/>
              <a:t>HTTP/1.1 200 OK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响应头</a:t>
            </a:r>
            <a:endParaRPr lang="en-US" altLang="zh-CN" dirty="0" smtClean="0"/>
          </a:p>
          <a:p>
            <a:r>
              <a:rPr lang="en-US" altLang="zh-CN" dirty="0" smtClean="0"/>
              <a:t>Content-Type: text/html;</a:t>
            </a:r>
          </a:p>
          <a:p>
            <a:r>
              <a:rPr lang="en-US" altLang="zh-CN" dirty="0" smtClean="0"/>
              <a:t>Content-Length: 1222;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响应正文</a:t>
            </a:r>
            <a:endParaRPr lang="en-US" altLang="zh-CN" dirty="0" smtClean="0"/>
          </a:p>
          <a:p>
            <a:r>
              <a:rPr lang="zh-CN" altLang="en-US" dirty="0" smtClean="0"/>
              <a:t>一般为一个请求文件的所有数据，如果请求的是业务，则处理业务后业务指定的文件数据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6600" dirty="0" smtClean="0"/>
              <a:t>三</a:t>
            </a:r>
            <a:r>
              <a:rPr lang="en-US" altLang="zh-CN" sz="6600" dirty="0" smtClean="0"/>
              <a:t>.</a:t>
            </a:r>
            <a:r>
              <a:rPr lang="zh-CN" altLang="en-US" sz="6600" dirty="0" smtClean="0"/>
              <a:t>所</a:t>
            </a:r>
            <a:r>
              <a:rPr lang="zh-CN" altLang="en-US" sz="6600" dirty="0" smtClean="0"/>
              <a:t>有的类与方法</a:t>
            </a:r>
            <a:endParaRPr lang="zh-CN" altLang="en-US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WebServer</a:t>
            </a:r>
            <a:r>
              <a:rPr lang="zh-CN" altLang="en-US" dirty="0" smtClean="0"/>
              <a:t>的类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914999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dirty="0" err="1" smtClean="0"/>
              <a:t>WebServer</a:t>
            </a:r>
            <a:r>
              <a:rPr lang="zh-CN" altLang="en-US" dirty="0" smtClean="0"/>
              <a:t>共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个类</a:t>
            </a:r>
            <a:endParaRPr lang="en-US" altLang="zh-CN" dirty="0" smtClean="0"/>
          </a:p>
          <a:p>
            <a:r>
              <a:rPr lang="en-US" altLang="zh-CN" dirty="0" smtClean="0"/>
              <a:t>1.WebServer---------------</a:t>
            </a:r>
            <a:r>
              <a:rPr lang="zh-CN" altLang="en-US" dirty="0" smtClean="0"/>
              <a:t>主程序</a:t>
            </a:r>
            <a:endParaRPr lang="en-US" altLang="zh-CN" dirty="0" smtClean="0"/>
          </a:p>
          <a:p>
            <a:r>
              <a:rPr lang="en-US" altLang="zh-CN" dirty="0" smtClean="0"/>
              <a:t>2.ClientHandler------------</a:t>
            </a:r>
            <a:r>
              <a:rPr lang="zh-CN" altLang="en-US" dirty="0" smtClean="0"/>
              <a:t>客户端处理程序</a:t>
            </a:r>
            <a:endParaRPr lang="en-US" altLang="zh-CN" dirty="0" smtClean="0"/>
          </a:p>
          <a:p>
            <a:r>
              <a:rPr lang="en-US" altLang="zh-CN" dirty="0" smtClean="0"/>
              <a:t>3.HttpRequest--------------</a:t>
            </a:r>
            <a:r>
              <a:rPr lang="zh-CN" altLang="en-US" dirty="0" smtClean="0"/>
              <a:t>解析请求</a:t>
            </a:r>
            <a:endParaRPr lang="en-US" altLang="zh-CN" dirty="0" smtClean="0"/>
          </a:p>
          <a:p>
            <a:r>
              <a:rPr lang="en-US" altLang="zh-CN" dirty="0" smtClean="0"/>
              <a:t>4.HttpResponse------------</a:t>
            </a:r>
            <a:r>
              <a:rPr lang="zh-CN" altLang="en-US" dirty="0" smtClean="0"/>
              <a:t>响应客户端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5.LoginServlet--------------</a:t>
            </a:r>
            <a:r>
              <a:rPr lang="zh-CN" altLang="en-US" dirty="0" smtClean="0"/>
              <a:t>处理登录业务</a:t>
            </a:r>
            <a:endParaRPr lang="en-US" altLang="zh-CN" dirty="0" smtClean="0"/>
          </a:p>
          <a:p>
            <a:r>
              <a:rPr lang="en-US" altLang="zh-CN" dirty="0" smtClean="0"/>
              <a:t>6.RegServlet----------------</a:t>
            </a:r>
            <a:r>
              <a:rPr lang="zh-CN" altLang="en-US" dirty="0" smtClean="0"/>
              <a:t>处理注册业务</a:t>
            </a:r>
            <a:endParaRPr lang="en-US" altLang="zh-CN" dirty="0" smtClean="0"/>
          </a:p>
          <a:p>
            <a:r>
              <a:rPr lang="en-US" altLang="zh-CN" dirty="0" smtClean="0"/>
              <a:t>7.HttpServlet----------------</a:t>
            </a:r>
            <a:r>
              <a:rPr lang="zh-CN" altLang="en-US" dirty="0" smtClean="0"/>
              <a:t>业务的超类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8.EmptyRequestException--</a:t>
            </a:r>
            <a:r>
              <a:rPr lang="zh-CN" altLang="en-US" dirty="0" smtClean="0"/>
              <a:t>空请求异常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9.ServerContext-------------</a:t>
            </a:r>
            <a:r>
              <a:rPr lang="zh-CN" altLang="en-US" dirty="0" smtClean="0"/>
              <a:t>静态类，</a:t>
            </a:r>
            <a:endParaRPr lang="en-US" altLang="zh-CN" dirty="0" smtClean="0"/>
          </a:p>
          <a:p>
            <a:r>
              <a:rPr lang="zh-CN" altLang="en-US" dirty="0" smtClean="0"/>
              <a:t>①提供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个可变属性</a:t>
            </a:r>
            <a:endParaRPr lang="en-US" altLang="zh-CN" dirty="0" smtClean="0"/>
          </a:p>
          <a:p>
            <a:r>
              <a:rPr lang="zh-CN" altLang="en-US" dirty="0" smtClean="0"/>
              <a:t>②</a:t>
            </a:r>
            <a:r>
              <a:rPr lang="en-US" altLang="zh-CN" dirty="0" smtClean="0"/>
              <a:t>1</a:t>
            </a:r>
            <a:r>
              <a:rPr lang="zh-CN" altLang="en-US" dirty="0" smtClean="0"/>
              <a:t>张可以根据请求路径查找业务类的散列表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10.HttpContext--------------</a:t>
            </a:r>
            <a:r>
              <a:rPr lang="zh-CN" altLang="en-US" dirty="0" smtClean="0"/>
              <a:t>静态类</a:t>
            </a:r>
            <a:endParaRPr lang="en-US" altLang="zh-CN" dirty="0" smtClean="0"/>
          </a:p>
          <a:p>
            <a:r>
              <a:rPr lang="zh-CN" altLang="en-US" dirty="0" smtClean="0"/>
              <a:t>①提供一张可以根据请求文件名后缀查找文件类型的散列表</a:t>
            </a:r>
            <a:endParaRPr lang="en-US" altLang="zh-CN" dirty="0" smtClean="0"/>
          </a:p>
          <a:p>
            <a:r>
              <a:rPr lang="zh-CN" altLang="en-US" dirty="0" smtClean="0"/>
              <a:t>②提供一张可以根据状态代码</a:t>
            </a:r>
            <a:r>
              <a:rPr lang="en-US" altLang="zh-CN" dirty="0" smtClean="0"/>
              <a:t>(code)</a:t>
            </a:r>
            <a:r>
              <a:rPr lang="zh-CN" altLang="en-US" dirty="0" smtClean="0"/>
              <a:t>查找状态</a:t>
            </a:r>
            <a:r>
              <a:rPr lang="en-US" altLang="zh-CN" dirty="0" smtClean="0"/>
              <a:t>(reason)</a:t>
            </a:r>
            <a:r>
              <a:rPr lang="zh-CN" altLang="en-US" dirty="0" smtClean="0"/>
              <a:t>的散列表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/>
          <a:lstStyle/>
          <a:p>
            <a:r>
              <a:rPr lang="zh-CN" altLang="en-US" dirty="0" smtClean="0"/>
              <a:t>一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WebServer</a:t>
            </a:r>
            <a:r>
              <a:rPr lang="zh-CN" altLang="en-US" dirty="0" smtClean="0"/>
              <a:t>类</a:t>
            </a:r>
            <a:endParaRPr lang="en-US" altLang="zh-CN" dirty="0" smtClean="0"/>
          </a:p>
        </p:txBody>
      </p:sp>
      <p:sp>
        <p:nvSpPr>
          <p:cNvPr id="3" name="Shape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77098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构造器：</a:t>
            </a:r>
            <a:endParaRPr lang="en-US" altLang="zh-CN" dirty="0" smtClean="0"/>
          </a:p>
          <a:p>
            <a:r>
              <a:rPr lang="zh-CN" altLang="en-US" dirty="0" smtClean="0"/>
              <a:t>①启动服务器</a:t>
            </a:r>
            <a:endParaRPr lang="en-US" altLang="zh-CN" dirty="0" smtClean="0"/>
          </a:p>
          <a:p>
            <a:r>
              <a:rPr lang="zh-CN" altLang="en-US" dirty="0" smtClean="0"/>
              <a:t>②启动线程池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2.public void start()</a:t>
            </a:r>
          </a:p>
          <a:p>
            <a:r>
              <a:rPr lang="zh-CN" altLang="en-US" dirty="0" smtClean="0"/>
              <a:t>①接收客户端并启动线程处理客户端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3.main</a:t>
            </a:r>
          </a:p>
          <a:p>
            <a:r>
              <a:rPr lang="zh-CN" altLang="en-US" dirty="0" smtClean="0"/>
              <a:t>①主函数，程序的入口</a:t>
            </a:r>
            <a:endParaRPr lang="en-US" altLang="zh-CN" dirty="0" smtClean="0"/>
          </a:p>
          <a:p>
            <a:r>
              <a:rPr lang="zh-CN" altLang="en-US" dirty="0" smtClean="0"/>
              <a:t>②实例化</a:t>
            </a:r>
            <a:r>
              <a:rPr lang="en-US" altLang="zh-CN" dirty="0" err="1" smtClean="0"/>
              <a:t>WebServer</a:t>
            </a:r>
            <a:r>
              <a:rPr lang="zh-CN" altLang="en-US" dirty="0" smtClean="0"/>
              <a:t>（自己）</a:t>
            </a:r>
            <a:endParaRPr lang="en-US" altLang="zh-CN" dirty="0" smtClean="0"/>
          </a:p>
          <a:p>
            <a:r>
              <a:rPr lang="zh-CN" altLang="en-US" dirty="0" smtClean="0"/>
              <a:t>③调用</a:t>
            </a:r>
            <a:r>
              <a:rPr lang="en-US" altLang="zh-CN" dirty="0" err="1" smtClean="0"/>
              <a:t>WebServer</a:t>
            </a:r>
            <a:r>
              <a:rPr lang="zh-CN" altLang="en-US" dirty="0" smtClean="0"/>
              <a:t>（自己）的</a:t>
            </a:r>
            <a:r>
              <a:rPr lang="en-US" altLang="zh-CN" dirty="0" smtClean="0"/>
              <a:t>start</a:t>
            </a:r>
            <a:r>
              <a:rPr lang="zh-CN" altLang="en-US" dirty="0" smtClean="0"/>
              <a:t>方法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f10167128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9BD64F"/>
      </a:hlink>
      <a:folHlink>
        <a:srgbClr val="5B951C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黑体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宋体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500" cap="flat" cmpd="sng" algn="ctr">
          <a:solidFill>
            <a:schemeClr val="phClr">
              <a:satMod val="150000"/>
            </a:schemeClr>
          </a:solidFill>
          <a:prstDash val="solid"/>
        </a:ln>
        <a:ln w="50800" cap="flat" cmpd="thickThin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70000"/>
                <a:satMod val="155000"/>
              </a:schemeClr>
            </a:gs>
            <a:gs pos="100000">
              <a:schemeClr val="phClr">
                <a:tint val="9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0"/>
                <a:satMod val="350000"/>
              </a:schemeClr>
              <a:schemeClr val="phClr">
                <a:tint val="80000"/>
              </a:schemeClr>
            </a:duotone>
          </a:blip>
          <a:tile tx="0" ty="0" sx="75000" sy="75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8D8B3457135D67479991424C624CBB4704002439B9162B2E88498A324BEFF3815221" ma:contentTypeVersion="55" ma:contentTypeDescription="Create a new document." ma:contentTypeScope="" ma:versionID="a7e4f43ee53fc86ae1dd6272262eb9fb">
  <xsd:schema xmlns:xsd="http://www.w3.org/2001/XMLSchema" xmlns:xs="http://www.w3.org/2001/XMLSchema" xmlns:p="http://schemas.microsoft.com/office/2006/metadata/properties" xmlns:ns2="905c3888-6285-45d0-bd76-60a9ac2d738c" xmlns:ns3="a0b64b53-fba7-43ca-b952-90e5e74773dd" targetNamespace="http://schemas.microsoft.com/office/2006/metadata/properties" ma:root="true" ma:fieldsID="12cd52f9b34cd953802493d919c383c5" ns2:_="" ns3:_="">
    <xsd:import namespace="905c3888-6285-45d0-bd76-60a9ac2d738c"/>
    <xsd:import namespace="a0b64b53-fba7-43ca-b952-90e5e74773dd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  <xsd:element ref="ns3:Description0" minOccurs="0"/>
                <xsd:element ref="ns3:Component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5c3888-6285-45d0-bd76-60a9ac2d738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2fd52ad2-63b0-4f05-b7aa-a17a1c48ca45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85FC5A58-2851-427E-95B4-AFAF1C73BA4D}" ma:internalName="CSXSubmissionMarket" ma:readOnly="false" ma:showField="MarketName" ma:web="905c3888-6285-45d0-bd76-60a9ac2d738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d402824c-da96-4981-b598-df734aacbc3e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7F948D4D-A57E-4E3F-87E9-0ABE9F2D748E}" ma:internalName="InProjectListLookup" ma:readOnly="true" ma:showField="InProjectList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b8eee2a3-2d4f-4b12-b229-9e667c371718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7F948D4D-A57E-4E3F-87E9-0ABE9F2D748E}" ma:internalName="LastCompleteVersionLookup" ma:readOnly="true" ma:showField="LastCompleteVersion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7F948D4D-A57E-4E3F-87E9-0ABE9F2D748E}" ma:internalName="LastPreviewErrorLookup" ma:readOnly="true" ma:showField="LastPreviewError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7F948D4D-A57E-4E3F-87E9-0ABE9F2D748E}" ma:internalName="LastPreviewResultLookup" ma:readOnly="true" ma:showField="LastPreviewResult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7F948D4D-A57E-4E3F-87E9-0ABE9F2D748E}" ma:internalName="LastPreviewAttemptDateLookup" ma:readOnly="true" ma:showField="LastPreviewAttemptDat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7F948D4D-A57E-4E3F-87E9-0ABE9F2D748E}" ma:internalName="LastPreviewedByLookup" ma:readOnly="true" ma:showField="LastPreviewedBy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7F948D4D-A57E-4E3F-87E9-0ABE9F2D748E}" ma:internalName="LastPreviewTimeLookup" ma:readOnly="true" ma:showField="LastPreviewTim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7F948D4D-A57E-4E3F-87E9-0ABE9F2D748E}" ma:internalName="LastPreviewVersionLookup" ma:readOnly="true" ma:showField="LastPreviewVersion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7F948D4D-A57E-4E3F-87E9-0ABE9F2D748E}" ma:internalName="LastPublishErrorLookup" ma:readOnly="true" ma:showField="LastPublishError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7F948D4D-A57E-4E3F-87E9-0ABE9F2D748E}" ma:internalName="LastPublishResultLookup" ma:readOnly="true" ma:showField="LastPublishResult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7F948D4D-A57E-4E3F-87E9-0ABE9F2D748E}" ma:internalName="LastPublishAttemptDateLookup" ma:readOnly="true" ma:showField="LastPublishAttemptDat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7F948D4D-A57E-4E3F-87E9-0ABE9F2D748E}" ma:internalName="LastPublishedByLookup" ma:readOnly="true" ma:showField="LastPublishedBy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7F948D4D-A57E-4E3F-87E9-0ABE9F2D748E}" ma:internalName="LastPublishTimeLookup" ma:readOnly="true" ma:showField="LastPublishTim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7F948D4D-A57E-4E3F-87E9-0ABE9F2D748E}" ma:internalName="LastPublishVersionLookup" ma:readOnly="true" ma:showField="LastPublishVersion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B1EFB310-8154-40EE-A736-2FF11D479763}" ma:internalName="LocLastLocAttemptVersionLookup" ma:readOnly="false" ma:showField="LastLocAttemptVersion" ma:web="905c3888-6285-45d0-bd76-60a9ac2d738c">
      <xsd:simpleType>
        <xsd:restriction base="dms:Lookup"/>
      </xsd:simpleType>
    </xsd:element>
    <xsd:element name="LocLastLocAttemptVersionTypeLookup" ma:index="72" nillable="true" ma:displayName="Loc Last Loc Attempt Version Type" ma:default="" ma:list="{B1EFB310-8154-40EE-A736-2FF11D479763}" ma:internalName="LocLastLocAttemptVersionTypeLookup" ma:readOnly="true" ma:showField="LastLocAttemptVersionType" ma:web="905c3888-6285-45d0-bd76-60a9ac2d738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B1EFB310-8154-40EE-A736-2FF11D479763}" ma:internalName="LocNewPublishedVersionLookup" ma:readOnly="true" ma:showField="NewPublishedVersion" ma:web="905c3888-6285-45d0-bd76-60a9ac2d738c">
      <xsd:simpleType>
        <xsd:restriction base="dms:Lookup"/>
      </xsd:simpleType>
    </xsd:element>
    <xsd:element name="LocOverallHandbackStatusLookup" ma:index="76" nillable="true" ma:displayName="Loc Overall Handback Status" ma:default="" ma:list="{B1EFB310-8154-40EE-A736-2FF11D479763}" ma:internalName="LocOverallHandbackStatusLookup" ma:readOnly="true" ma:showField="OverallHandbackStatus" ma:web="905c3888-6285-45d0-bd76-60a9ac2d738c">
      <xsd:simpleType>
        <xsd:restriction base="dms:Lookup"/>
      </xsd:simpleType>
    </xsd:element>
    <xsd:element name="LocOverallLocStatusLookup" ma:index="77" nillable="true" ma:displayName="Loc Overall Localize Status" ma:default="" ma:list="{B1EFB310-8154-40EE-A736-2FF11D479763}" ma:internalName="LocOverallLocStatusLookup" ma:readOnly="true" ma:showField="OverallLocStatus" ma:web="905c3888-6285-45d0-bd76-60a9ac2d738c">
      <xsd:simpleType>
        <xsd:restriction base="dms:Lookup"/>
      </xsd:simpleType>
    </xsd:element>
    <xsd:element name="LocOverallPreviewStatusLookup" ma:index="78" nillable="true" ma:displayName="Loc Overall Preview Status" ma:default="" ma:list="{B1EFB310-8154-40EE-A736-2FF11D479763}" ma:internalName="LocOverallPreviewStatusLookup" ma:readOnly="true" ma:showField="OverallPreviewStatus" ma:web="905c3888-6285-45d0-bd76-60a9ac2d738c">
      <xsd:simpleType>
        <xsd:restriction base="dms:Lookup"/>
      </xsd:simpleType>
    </xsd:element>
    <xsd:element name="LocOverallPublishStatusLookup" ma:index="79" nillable="true" ma:displayName="Loc Overall Publish Status" ma:default="" ma:list="{B1EFB310-8154-40EE-A736-2FF11D479763}" ma:internalName="LocOverallPublishStatusLookup" ma:readOnly="true" ma:showField="OverallPublishStatus" ma:web="905c3888-6285-45d0-bd76-60a9ac2d738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B1EFB310-8154-40EE-A736-2FF11D479763}" ma:internalName="LocProcessedForHandoffsLookup" ma:readOnly="true" ma:showField="ProcessedForHandoffs" ma:web="905c3888-6285-45d0-bd76-60a9ac2d738c">
      <xsd:simpleType>
        <xsd:restriction base="dms:Lookup"/>
      </xsd:simpleType>
    </xsd:element>
    <xsd:element name="LocProcessedForMarketsLookup" ma:index="82" nillable="true" ma:displayName="Loc Processed For Markets" ma:default="" ma:list="{B1EFB310-8154-40EE-A736-2FF11D479763}" ma:internalName="LocProcessedForMarketsLookup" ma:readOnly="true" ma:showField="ProcessedForMarkets" ma:web="905c3888-6285-45d0-bd76-60a9ac2d738c">
      <xsd:simpleType>
        <xsd:restriction base="dms:Lookup"/>
      </xsd:simpleType>
    </xsd:element>
    <xsd:element name="LocPublishedDependentAssetsLookup" ma:index="83" nillable="true" ma:displayName="Loc Published Dependent Assets" ma:default="" ma:list="{B1EFB310-8154-40EE-A736-2FF11D479763}" ma:internalName="LocPublishedDependentAssetsLookup" ma:readOnly="true" ma:showField="PublishedDependentAssets" ma:web="905c3888-6285-45d0-bd76-60a9ac2d738c">
      <xsd:simpleType>
        <xsd:restriction base="dms:Lookup"/>
      </xsd:simpleType>
    </xsd:element>
    <xsd:element name="LocPublishedLinkedAssetsLookup" ma:index="84" nillable="true" ma:displayName="Loc Published Linked Assets" ma:default="" ma:list="{B1EFB310-8154-40EE-A736-2FF11D479763}" ma:internalName="LocPublishedLinkedAssetsLookup" ma:readOnly="true" ma:showField="PublishedLinkedAssets" ma:web="905c3888-6285-45d0-bd76-60a9ac2d738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726a1ece-9747-4e7d-9113-bc8295fd2c1d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85FC5A58-2851-427E-95B4-AFAF1C73BA4D}" ma:internalName="Markets" ma:readOnly="false" ma:showField="MarketNam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7F948D4D-A57E-4E3F-87E9-0ABE9F2D748E}" ma:internalName="NumOfRatingsLookup" ma:readOnly="true" ma:showField="NumOfRatings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7F948D4D-A57E-4E3F-87E9-0ABE9F2D748E}" ma:internalName="PublishStatusLookup" ma:readOnly="false" ma:showField="PublishStatus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cba8db9d-85f8-47e4-85af-460188139726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72161567-9e55-4761-b65c-3c8149bfc4ca}" ma:internalName="TaxCatchAll" ma:showField="CatchAllData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72161567-9e55-4761-b65c-3c8149bfc4ca}" ma:internalName="TaxCatchAllLabel" ma:readOnly="true" ma:showField="CatchAllDataLabel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b64b53-fba7-43ca-b952-90e5e74773dd" elementFormDefault="qualified">
    <xsd:import namespace="http://schemas.microsoft.com/office/2006/documentManagement/types"/>
    <xsd:import namespace="http://schemas.microsoft.com/office/infopath/2007/PartnerControls"/>
    <xsd:element name="Description0" ma:index="134" nillable="true" ma:displayName="Description" ma:internalName="Description0">
      <xsd:simpleType>
        <xsd:restriction base="dms:Note"/>
      </xsd:simpleType>
    </xsd:element>
    <xsd:element name="Component0" ma:index="135" nillable="true" ma:displayName="Component" ma:internalName="Component0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905c3888-6285-45d0-bd76-60a9ac2d738c">english</DirectSourceMarket>
    <ApprovalStatus xmlns="905c3888-6285-45d0-bd76-60a9ac2d738c">InProgress</ApprovalStatus>
    <MarketSpecific xmlns="905c3888-6285-45d0-bd76-60a9ac2d738c" xsi:nil="true"/>
    <PrimaryImageGen xmlns="905c3888-6285-45d0-bd76-60a9ac2d738c">true</PrimaryImageGen>
    <ThumbnailAssetId xmlns="905c3888-6285-45d0-bd76-60a9ac2d738c" xsi:nil="true"/>
    <TPFriendlyName xmlns="905c3888-6285-45d0-bd76-60a9ac2d738c">Staff training presentation</TPFriendlyName>
    <NumericId xmlns="905c3888-6285-45d0-bd76-60a9ac2d738c">-1</NumericId>
    <BusinessGroup xmlns="905c3888-6285-45d0-bd76-60a9ac2d738c" xsi:nil="true"/>
    <SourceTitle xmlns="905c3888-6285-45d0-bd76-60a9ac2d738c">Staff training presentation</SourceTitle>
    <APEditor xmlns="905c3888-6285-45d0-bd76-60a9ac2d738c">
      <UserInfo>
        <DisplayName>REDMOND\v-luannv</DisplayName>
        <AccountId>95</AccountId>
        <AccountType/>
      </UserInfo>
    </APEditor>
    <OpenTemplate xmlns="905c3888-6285-45d0-bd76-60a9ac2d738c">true</OpenTemplate>
    <UALocComments xmlns="905c3888-6285-45d0-bd76-60a9ac2d738c" xsi:nil="true"/>
    <ParentAssetId xmlns="905c3888-6285-45d0-bd76-60a9ac2d738c" xsi:nil="true"/>
    <IntlLangReviewDate xmlns="905c3888-6285-45d0-bd76-60a9ac2d738c" xsi:nil="true"/>
    <PublishStatusLookup xmlns="905c3888-6285-45d0-bd76-60a9ac2d738c">
      <Value>84005</Value>
      <Value>441861</Value>
    </PublishStatusLookup>
    <LastPublishResultLookup xmlns="905c3888-6285-45d0-bd76-60a9ac2d738c" xsi:nil="true"/>
    <MachineTranslated xmlns="905c3888-6285-45d0-bd76-60a9ac2d738c">false</MachineTranslated>
    <OriginalSourceMarket xmlns="905c3888-6285-45d0-bd76-60a9ac2d738c">english</OriginalSourceMarket>
    <TPInstallLocation xmlns="905c3888-6285-45d0-bd76-60a9ac2d738c">{My Templates}</TPInstallLocation>
    <APDescription xmlns="905c3888-6285-45d0-bd76-60a9ac2d738c" xsi:nil="true"/>
    <ClipArtFilename xmlns="905c3888-6285-45d0-bd76-60a9ac2d738c" xsi:nil="true"/>
    <ContentItem xmlns="905c3888-6285-45d0-bd76-60a9ac2d738c" xsi:nil="true"/>
    <PublishTargets xmlns="905c3888-6285-45d0-bd76-60a9ac2d738c">OfficeOnline</PublishTargets>
    <TimesCloned xmlns="905c3888-6285-45d0-bd76-60a9ac2d738c" xsi:nil="true"/>
    <EditorialStatus xmlns="905c3888-6285-45d0-bd76-60a9ac2d738c" xsi:nil="true"/>
    <TPLaunchHelpLinkType xmlns="905c3888-6285-45d0-bd76-60a9ac2d738c">Template</TPLaunchHelpLinkType>
    <LastModifiedDateTime xmlns="905c3888-6285-45d0-bd76-60a9ac2d738c" xsi:nil="true"/>
    <AssetStart xmlns="905c3888-6285-45d0-bd76-60a9ac2d738c">2009-01-02T00:00:00+00:00</AssetStart>
    <LastHandOff xmlns="905c3888-6285-45d0-bd76-60a9ac2d738c" xsi:nil="true"/>
    <Provider xmlns="905c3888-6285-45d0-bd76-60a9ac2d738c">EY006220130</Provider>
    <AcquiredFrom xmlns="905c3888-6285-45d0-bd76-60a9ac2d738c" xsi:nil="true"/>
    <TPClientViewer xmlns="905c3888-6285-45d0-bd76-60a9ac2d738c">Microsoft Office PowerPoint</TPClientViewer>
    <UACurrentWords xmlns="905c3888-6285-45d0-bd76-60a9ac2d738c">0</UACurrentWords>
    <UALocRecommendation xmlns="905c3888-6285-45d0-bd76-60a9ac2d738c">Localize</UALocRecommendation>
    <ArtSampleDocs xmlns="905c3888-6285-45d0-bd76-60a9ac2d738c" xsi:nil="true"/>
    <IsDeleted xmlns="905c3888-6285-45d0-bd76-60a9ac2d738c">false</IsDeleted>
    <TemplateStatus xmlns="905c3888-6285-45d0-bd76-60a9ac2d738c" xsi:nil="true"/>
    <UANotes xmlns="905c3888-6285-45d0-bd76-60a9ac2d738c">online only</UANotes>
    <ShowIn xmlns="905c3888-6285-45d0-bd76-60a9ac2d738c" xsi:nil="true"/>
    <CSXHash xmlns="905c3888-6285-45d0-bd76-60a9ac2d738c" xsi:nil="true"/>
    <VoteCount xmlns="905c3888-6285-45d0-bd76-60a9ac2d738c" xsi:nil="true"/>
    <AssetExpire xmlns="905c3888-6285-45d0-bd76-60a9ac2d738c">2029-05-12T00:00:00+00:00</AssetExpire>
    <CSXSubmissionMarket xmlns="905c3888-6285-45d0-bd76-60a9ac2d738c" xsi:nil="true"/>
    <DSATActionTaken xmlns="905c3888-6285-45d0-bd76-60a9ac2d738c" xsi:nil="true"/>
    <SubmitterId xmlns="905c3888-6285-45d0-bd76-60a9ac2d738c" xsi:nil="true"/>
    <TPExecutable xmlns="905c3888-6285-45d0-bd76-60a9ac2d738c" xsi:nil="true"/>
    <AssetType xmlns="905c3888-6285-45d0-bd76-60a9ac2d738c">TP</AssetType>
    <CSXUpdate xmlns="905c3888-6285-45d0-bd76-60a9ac2d738c">false</CSXUpdate>
    <CSXSubmissionDate xmlns="905c3888-6285-45d0-bd76-60a9ac2d738c" xsi:nil="true"/>
    <ApprovalLog xmlns="905c3888-6285-45d0-bd76-60a9ac2d738c" xsi:nil="true"/>
    <BugNumber xmlns="905c3888-6285-45d0-bd76-60a9ac2d738c" xsi:nil="true"/>
    <Milestone xmlns="905c3888-6285-45d0-bd76-60a9ac2d738c" xsi:nil="true"/>
    <OriginAsset xmlns="905c3888-6285-45d0-bd76-60a9ac2d738c" xsi:nil="true"/>
    <TPComponent xmlns="905c3888-6285-45d0-bd76-60a9ac2d738c">PPTFiles</TPComponent>
    <Description0 xmlns="a0b64b53-fba7-43ca-b952-90e5e74773dd" xsi:nil="true"/>
    <AssetId xmlns="905c3888-6285-45d0-bd76-60a9ac2d738c">TP010167128</AssetId>
    <TPLaunchHelpLink xmlns="905c3888-6285-45d0-bd76-60a9ac2d738c" xsi:nil="true"/>
    <TPApplication xmlns="905c3888-6285-45d0-bd76-60a9ac2d738c">PowerPoint</TPApplication>
    <IntlLocPriority xmlns="905c3888-6285-45d0-bd76-60a9ac2d738c" xsi:nil="true"/>
    <HandoffToMSDN xmlns="905c3888-6285-45d0-bd76-60a9ac2d738c" xsi:nil="true"/>
    <CrawlForDependencies xmlns="905c3888-6285-45d0-bd76-60a9ac2d738c">false</CrawlForDependencies>
    <PlannedPubDate xmlns="905c3888-6285-45d0-bd76-60a9ac2d738c" xsi:nil="true"/>
    <IntlLangReviewer xmlns="905c3888-6285-45d0-bd76-60a9ac2d738c" xsi:nil="true"/>
    <TrustLevel xmlns="905c3888-6285-45d0-bd76-60a9ac2d738c">1 Microsoft Managed Content</TrustLevel>
    <IsSearchable xmlns="905c3888-6285-45d0-bd76-60a9ac2d738c">false</IsSearchable>
    <TPNamespace xmlns="905c3888-6285-45d0-bd76-60a9ac2d738c">POWERPNT</TPNamespace>
    <Markets xmlns="905c3888-6285-45d0-bd76-60a9ac2d738c"/>
    <Component0 xmlns="a0b64b53-fba7-43ca-b952-90e5e74773dd" xsi:nil="true"/>
    <UAProjectedTotalWords xmlns="905c3888-6285-45d0-bd76-60a9ac2d738c" xsi:nil="true"/>
    <IntlLangReview xmlns="905c3888-6285-45d0-bd76-60a9ac2d738c" xsi:nil="true"/>
    <OutputCachingOn xmlns="905c3888-6285-45d0-bd76-60a9ac2d738c">false</OutputCachingOn>
    <AverageRating xmlns="905c3888-6285-45d0-bd76-60a9ac2d738c" xsi:nil="true"/>
    <TPCommandLine xmlns="905c3888-6285-45d0-bd76-60a9ac2d738c">{PP} /n {FilePath}</TPCommandLine>
    <TPAppVersion xmlns="905c3888-6285-45d0-bd76-60a9ac2d738c">11</TPAppVersion>
    <APAuthor xmlns="905c3888-6285-45d0-bd76-60a9ac2d738c">
      <UserInfo>
        <DisplayName>REDMOND\cynvey</DisplayName>
        <AccountId>229</AccountId>
        <AccountType/>
      </UserInfo>
    </APAuthor>
    <OOCacheId xmlns="905c3888-6285-45d0-bd76-60a9ac2d738c" xsi:nil="true"/>
    <Downloads xmlns="905c3888-6285-45d0-bd76-60a9ac2d738c">0</Downloads>
    <Providers xmlns="905c3888-6285-45d0-bd76-60a9ac2d738c" xsi:nil="true"/>
    <LegacyData xmlns="905c3888-6285-45d0-bd76-60a9ac2d738c" xsi:nil="true"/>
    <TemplateTemplateType xmlns="905c3888-6285-45d0-bd76-60a9ac2d738c">PowerPoint 2003 Default</TemplateTemplateType>
    <PolicheckWords xmlns="905c3888-6285-45d0-bd76-60a9ac2d738c" xsi:nil="true"/>
    <EditorialTags xmlns="905c3888-6285-45d0-bd76-60a9ac2d738c" xsi:nil="true"/>
    <Manager xmlns="905c3888-6285-45d0-bd76-60a9ac2d738c" xsi:nil="true"/>
    <FriendlyTitle xmlns="905c3888-6285-45d0-bd76-60a9ac2d738c" xsi:nil="true"/>
    <FeatureTagsTaxHTField0 xmlns="905c3888-6285-45d0-bd76-60a9ac2d738c">
      <Terms xmlns="http://schemas.microsoft.com/office/infopath/2007/PartnerControls"/>
    </FeatureTagsTaxHTField0>
    <LocOverallLocStatusLookup xmlns="905c3888-6285-45d0-bd76-60a9ac2d738c" xsi:nil="true"/>
    <LocPublishedLinkedAssetsLookup xmlns="905c3888-6285-45d0-bd76-60a9ac2d738c" xsi:nil="true"/>
    <InternalTagsTaxHTField0 xmlns="905c3888-6285-45d0-bd76-60a9ac2d738c">
      <Terms xmlns="http://schemas.microsoft.com/office/infopath/2007/PartnerControls"/>
    </InternalTagsTaxHTField0>
    <LocComments xmlns="905c3888-6285-45d0-bd76-60a9ac2d738c" xsi:nil="true"/>
    <LocProcessedForMarketsLookup xmlns="905c3888-6285-45d0-bd76-60a9ac2d738c" xsi:nil="true"/>
    <LocalizationTagsTaxHTField0 xmlns="905c3888-6285-45d0-bd76-60a9ac2d738c">
      <Terms xmlns="http://schemas.microsoft.com/office/infopath/2007/PartnerControls"/>
    </LocalizationTagsTaxHTField0>
    <LocLastLocAttemptVersionTypeLookup xmlns="905c3888-6285-45d0-bd76-60a9ac2d738c" xsi:nil="true"/>
    <BlockPublish xmlns="905c3888-6285-45d0-bd76-60a9ac2d738c" xsi:nil="true"/>
    <CampaignTagsTaxHTField0 xmlns="905c3888-6285-45d0-bd76-60a9ac2d738c">
      <Terms xmlns="http://schemas.microsoft.com/office/infopath/2007/PartnerControls"/>
    </CampaignTagsTaxHTField0>
    <LocManualTestRequired xmlns="905c3888-6285-45d0-bd76-60a9ac2d738c" xsi:nil="true"/>
    <RecommendationsModifier xmlns="905c3888-6285-45d0-bd76-60a9ac2d738c" xsi:nil="true"/>
    <LocOverallPreviewStatusLookup xmlns="905c3888-6285-45d0-bd76-60a9ac2d738c" xsi:nil="true"/>
    <LocOverallPublishStatusLookup xmlns="905c3888-6285-45d0-bd76-60a9ac2d738c" xsi:nil="true"/>
    <TaxCatchAll xmlns="905c3888-6285-45d0-bd76-60a9ac2d738c"/>
    <LocNewPublishedVersionLookup xmlns="905c3888-6285-45d0-bd76-60a9ac2d738c" xsi:nil="true"/>
    <LocPublishedDependentAssetsLookup xmlns="905c3888-6285-45d0-bd76-60a9ac2d738c" xsi:nil="true"/>
    <LocOverallHandbackStatusLookup xmlns="905c3888-6285-45d0-bd76-60a9ac2d738c" xsi:nil="true"/>
    <LocProcessedForHandoffsLookup xmlns="905c3888-6285-45d0-bd76-60a9ac2d738c" xsi:nil="true"/>
    <LocLastLocAttemptVersionLookup xmlns="905c3888-6285-45d0-bd76-60a9ac2d738c">39849</LocLastLocAttemptVersionLookup>
    <LocRecommendedHandoff xmlns="905c3888-6285-45d0-bd76-60a9ac2d738c" xsi:nil="true"/>
    <ScenarioTagsTaxHTField0 xmlns="905c3888-6285-45d0-bd76-60a9ac2d738c">
      <Terms xmlns="http://schemas.microsoft.com/office/infopath/2007/PartnerControls"/>
    </ScenarioTagsTaxHTField0>
    <OriginalRelease xmlns="905c3888-6285-45d0-bd76-60a9ac2d738c">14</OriginalRelease>
    <LocMarketGroupTiers2 xmlns="905c3888-6285-45d0-bd76-60a9ac2d738c" xsi:nil="true"/>
  </documentManagement>
</p:properties>
</file>

<file path=customXml/itemProps1.xml><?xml version="1.0" encoding="utf-8"?>
<ds:datastoreItem xmlns:ds="http://schemas.openxmlformats.org/officeDocument/2006/customXml" ds:itemID="{FA9B9F68-1EF9-45C6-B133-E8B2C6C48B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5c3888-6285-45d0-bd76-60a9ac2d738c"/>
    <ds:schemaRef ds:uri="a0b64b53-fba7-43ca-b952-90e5e74773d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0161924-9216-4F25-BF24-6A233B86DDD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C4147D6-5E57-47AF-A370-269A56B584F4}">
  <ds:schemaRefs>
    <ds:schemaRef ds:uri="http://schemas.microsoft.com/office/2006/metadata/properties"/>
    <ds:schemaRef ds:uri="http://schemas.microsoft.com/office/infopath/2007/PartnerControls"/>
    <ds:schemaRef ds:uri="905c3888-6285-45d0-bd76-60a9ac2d738c"/>
    <ds:schemaRef ds:uri="a0b64b53-fba7-43ca-b952-90e5e74773d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tf10167128</Template>
  <TotalTime>0</TotalTime>
  <Words>1484</Words>
  <Application>Microsoft Office PowerPoint</Application>
  <PresentationFormat>全屏显示(4:3)</PresentationFormat>
  <Paragraphs>206</Paragraphs>
  <Slides>29</Slides>
  <Notes>22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tf10167128</vt:lpstr>
      <vt:lpstr>WebServer</vt:lpstr>
      <vt:lpstr>幻灯片 2</vt:lpstr>
      <vt:lpstr>WebServer的功能</vt:lpstr>
      <vt:lpstr>幻灯片 4</vt:lpstr>
      <vt:lpstr>HTTP请求举例</vt:lpstr>
      <vt:lpstr>HTTP响应举例</vt:lpstr>
      <vt:lpstr>幻灯片 7</vt:lpstr>
      <vt:lpstr>WebServer的类</vt:lpstr>
      <vt:lpstr>一.WebServer类</vt:lpstr>
      <vt:lpstr>二.ClientHandler类</vt:lpstr>
      <vt:lpstr>三.HttpRequest类</vt:lpstr>
      <vt:lpstr>三.HttpRequest类</vt:lpstr>
      <vt:lpstr>四.HttpResponse类</vt:lpstr>
      <vt:lpstr>五. LoginServlet类</vt:lpstr>
      <vt:lpstr>六. RegServlet类</vt:lpstr>
      <vt:lpstr>七.HttpServlet类</vt:lpstr>
      <vt:lpstr>八.HttpContext静态类</vt:lpstr>
      <vt:lpstr>9. ServerContext静态类</vt:lpstr>
      <vt:lpstr>10. EmptyRequestException异常类</vt:lpstr>
      <vt:lpstr>部分方法的优化</vt:lpstr>
      <vt:lpstr>1.类ServerContent中initServletMapping方法的优化</vt:lpstr>
      <vt:lpstr>1.优化后</vt:lpstr>
      <vt:lpstr>幻灯片 23</vt:lpstr>
      <vt:lpstr>默写WebServer的思路（部分）</vt:lpstr>
      <vt:lpstr>默写WebServer的思路（部分）</vt:lpstr>
      <vt:lpstr>幻灯片 26</vt:lpstr>
      <vt:lpstr>常见bug</vt:lpstr>
      <vt:lpstr>常见bug</vt:lpstr>
      <vt:lpstr>幻灯片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2018-08-28T14:10:11Z</dcterms:created>
  <dcterms:modified xsi:type="dcterms:W3CDTF">2018-08-30T16:35:38Z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0x0101008D8B3457135D67479991424C624CBB4704002439B9162B2E88498A324BEFF3815221</vt:lpwstr>
  </property>
  <property fmtid="{D5CDD505-2E9C-101B-9397-08002B2CF9AE}" pid="3" name="ImageGenCounter">
    <vt:i4>0</vt:i4>
  </property>
  <property fmtid="{D5CDD505-2E9C-101B-9397-08002B2CF9AE}" pid="4" name="ViolationReportStatus">
    <vt:lpwstr>None</vt:lpwstr>
  </property>
  <property fmtid="{D5CDD505-2E9C-101B-9397-08002B2CF9AE}" pid="5" name="ImageGenStatus">
    <vt:i4>0</vt:i4>
  </property>
  <property fmtid="{D5CDD505-2E9C-101B-9397-08002B2CF9AE}" pid="6" name="PolicheckStatus">
    <vt:i4>0</vt:i4>
  </property>
  <property fmtid="{D5CDD505-2E9C-101B-9397-08002B2CF9AE}" pid="7" name="Applications">
    <vt:lpwstr>67;#Template 12;#53;#PowerPoint 12;#407;#PowerPoint 14</vt:lpwstr>
  </property>
  <property fmtid="{D5CDD505-2E9C-101B-9397-08002B2CF9AE}" pid="8" name="PolicheckCounter">
    <vt:i4>0</vt:i4>
  </property>
  <property fmtid="{D5CDD505-2E9C-101B-9397-08002B2CF9AE}" pid="9" name="APTrustLevel">
    <vt:r8>1</vt:r8>
  </property>
  <property fmtid="{D5CDD505-2E9C-101B-9397-08002B2CF9AE}" pid="10" name="Order">
    <vt:r8>6840700</vt:r8>
  </property>
</Properties>
</file>