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9"/>
  </p:notesMasterIdLst>
  <p:handoutMasterIdLst>
    <p:handoutMasterId r:id="rId50"/>
  </p:handoutMasterIdLst>
  <p:sldIdLst>
    <p:sldId id="256" r:id="rId2"/>
    <p:sldId id="260" r:id="rId3"/>
    <p:sldId id="261" r:id="rId4"/>
    <p:sldId id="263" r:id="rId5"/>
    <p:sldId id="278" r:id="rId6"/>
    <p:sldId id="279" r:id="rId7"/>
    <p:sldId id="265" r:id="rId8"/>
    <p:sldId id="266" r:id="rId9"/>
    <p:sldId id="273" r:id="rId10"/>
    <p:sldId id="275" r:id="rId11"/>
    <p:sldId id="276" r:id="rId12"/>
    <p:sldId id="280" r:id="rId13"/>
    <p:sldId id="277" r:id="rId14"/>
    <p:sldId id="281" r:id="rId15"/>
    <p:sldId id="282" r:id="rId16"/>
    <p:sldId id="283" r:id="rId17"/>
    <p:sldId id="284" r:id="rId18"/>
    <p:sldId id="285" r:id="rId19"/>
    <p:sldId id="286" r:id="rId20"/>
    <p:sldId id="297" r:id="rId21"/>
    <p:sldId id="304" r:id="rId22"/>
    <p:sldId id="310" r:id="rId23"/>
    <p:sldId id="311" r:id="rId24"/>
    <p:sldId id="305" r:id="rId25"/>
    <p:sldId id="322" r:id="rId26"/>
    <p:sldId id="306" r:id="rId27"/>
    <p:sldId id="309" r:id="rId28"/>
    <p:sldId id="312" r:id="rId29"/>
    <p:sldId id="313" r:id="rId30"/>
    <p:sldId id="314" r:id="rId31"/>
    <p:sldId id="315" r:id="rId32"/>
    <p:sldId id="316" r:id="rId33"/>
    <p:sldId id="323" r:id="rId34"/>
    <p:sldId id="317" r:id="rId35"/>
    <p:sldId id="318" r:id="rId36"/>
    <p:sldId id="319" r:id="rId37"/>
    <p:sldId id="320" r:id="rId38"/>
    <p:sldId id="324" r:id="rId39"/>
    <p:sldId id="325" r:id="rId40"/>
    <p:sldId id="321" r:id="rId41"/>
    <p:sldId id="326" r:id="rId42"/>
    <p:sldId id="327" r:id="rId43"/>
    <p:sldId id="328" r:id="rId44"/>
    <p:sldId id="331" r:id="rId45"/>
    <p:sldId id="332" r:id="rId46"/>
    <p:sldId id="329" r:id="rId47"/>
    <p:sldId id="330" r:id="rId4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-192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handoutMaster" Target="handoutMasters/handoutMaster1.xml"/><Relationship Id="rId51" Type="http://schemas.openxmlformats.org/officeDocument/2006/relationships/printerSettings" Target="printerSettings/printerSettings1.bin"/><Relationship Id="rId52" Type="http://schemas.openxmlformats.org/officeDocument/2006/relationships/presProps" Target="presProps.xml"/><Relationship Id="rId53" Type="http://schemas.openxmlformats.org/officeDocument/2006/relationships/viewProps" Target="viewProps.xml"/><Relationship Id="rId54" Type="http://schemas.openxmlformats.org/officeDocument/2006/relationships/theme" Target="theme/theme1.xml"/><Relationship Id="rId55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2AC528-4D53-894B-B349-B5F710F9F56E}" type="datetimeFigureOut">
              <a:rPr lang="en-US" smtClean="0"/>
              <a:t>6/6/16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3FCEDB-1E7F-F146-BFD8-C40E060FE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0291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248DE7-56DE-4545-BF35-D3E870520EC4}" type="datetimeFigureOut">
              <a:rPr lang="en-US" smtClean="0"/>
              <a:t>6/6/16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94D6AD-D8A8-E54D-89EA-8740A6DFF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81011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735268-B7A0-40A1-9693-9641AD7274A6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235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7BC03-0C09-3541-A6CA-B9A07D0F1D37}" type="datetime1">
              <a:rPr lang="en-US" smtClean="0"/>
              <a:t>6/6/16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985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299C8-5F78-EF47-B29B-B4A5833F4288}" type="datetime1">
              <a:rPr lang="en-US" smtClean="0"/>
              <a:t>6/6/16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260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3F1F1-A86F-DF42-AFA3-7C9A041CDC47}" type="datetime1">
              <a:rPr lang="en-US" smtClean="0"/>
              <a:t>6/6/16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619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08924-5E09-4A4B-A06A-CCD0D5FF2E9A}" type="datetime1">
              <a:rPr lang="en-US" smtClean="0"/>
              <a:t>6/6/16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396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CC327-5D43-564A-AE54-79308E5C447F}" type="datetime1">
              <a:rPr lang="en-US" smtClean="0"/>
              <a:t>6/6/16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239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42D0E-7782-CB4E-9F07-66D8D42C75F1}" type="datetime1">
              <a:rPr lang="en-US" smtClean="0"/>
              <a:t>6/6/16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907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15A09-4495-A64C-B352-7D3CB67BC26B}" type="datetime1">
              <a:rPr lang="en-US" smtClean="0"/>
              <a:t>6/6/16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167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BAD06-32E2-C748-AF2E-D06EF969E7FA}" type="datetime1">
              <a:rPr lang="en-US" smtClean="0"/>
              <a:t>6/6/16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170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54209-E09B-A94F-BD90-F93B40DD4647}" type="datetime1">
              <a:rPr lang="en-US" smtClean="0"/>
              <a:t>6/6/16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066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88A7C-F951-9448-A701-9DCE680DE259}" type="datetime1">
              <a:rPr lang="en-US" smtClean="0"/>
              <a:t>6/6/16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126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F7565-78B0-2649-BE2B-CA43C1EB355B}" type="datetime1">
              <a:rPr lang="en-US" smtClean="0"/>
              <a:t>6/6/16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742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147F35-C6B9-C94A-B58B-11496917C382}" type="datetime1">
              <a:rPr lang="en-US" smtClean="0"/>
              <a:t>6/6/16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12691" y="6356350"/>
            <a:ext cx="4924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9744D5-AA56-484C-8B57-85B289DA121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8142940" y="6505354"/>
            <a:ext cx="1001060" cy="352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209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sa/4.0/" TargetMode="External"/><Relationship Id="rId4" Type="http://schemas.openxmlformats.org/officeDocument/2006/relationships/image" Target="../media/image5.gif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Workflow Activity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Darci</a:t>
            </a:r>
            <a:r>
              <a:rPr lang="en-US" dirty="0" smtClean="0"/>
              <a:t> </a:t>
            </a:r>
            <a:r>
              <a:rPr lang="en-US" dirty="0" err="1" smtClean="0"/>
              <a:t>Burdge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Stoney Jackson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661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Contribute Changes</a:t>
            </a:r>
            <a:endParaRPr lang="en-US" dirty="0"/>
          </a:p>
        </p:txBody>
      </p:sp>
      <p:sp>
        <p:nvSpPr>
          <p:cNvPr id="4" name="Cloud 3"/>
          <p:cNvSpPr/>
          <p:nvPr/>
        </p:nvSpPr>
        <p:spPr>
          <a:xfrm>
            <a:off x="768614" y="1771424"/>
            <a:ext cx="7918186" cy="2139077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000" dirty="0"/>
          </a:p>
        </p:txBody>
      </p:sp>
      <p:sp>
        <p:nvSpPr>
          <p:cNvPr id="6" name="Can 5"/>
          <p:cNvSpPr/>
          <p:nvPr/>
        </p:nvSpPr>
        <p:spPr>
          <a:xfrm>
            <a:off x="5580807" y="1487321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upstream</a:t>
            </a:r>
            <a:br>
              <a:rPr lang="en-US" sz="2800" dirty="0"/>
            </a:br>
            <a:r>
              <a:rPr lang="en-US" sz="2800" dirty="0"/>
              <a:t>(theirs)</a:t>
            </a:r>
          </a:p>
        </p:txBody>
      </p:sp>
      <p:sp>
        <p:nvSpPr>
          <p:cNvPr id="7" name="Can 6"/>
          <p:cNvSpPr/>
          <p:nvPr/>
        </p:nvSpPr>
        <p:spPr>
          <a:xfrm>
            <a:off x="2057227" y="1487321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origin</a:t>
            </a:r>
            <a:br>
              <a:rPr lang="en-US" sz="2800" dirty="0"/>
            </a:br>
            <a:r>
              <a:rPr lang="en-US" sz="2800" dirty="0"/>
              <a:t>(yours)</a:t>
            </a:r>
          </a:p>
        </p:txBody>
      </p:sp>
      <p:sp>
        <p:nvSpPr>
          <p:cNvPr id="9" name="Can 8"/>
          <p:cNvSpPr/>
          <p:nvPr/>
        </p:nvSpPr>
        <p:spPr>
          <a:xfrm>
            <a:off x="2057227" y="4764788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local</a:t>
            </a:r>
            <a:br>
              <a:rPr lang="en-US" sz="2800" dirty="0"/>
            </a:br>
            <a:r>
              <a:rPr lang="en-US" sz="2800" dirty="0"/>
              <a:t>(yours)</a:t>
            </a:r>
          </a:p>
        </p:txBody>
      </p:sp>
      <p:cxnSp>
        <p:nvCxnSpPr>
          <p:cNvPr id="5" name="Straight Arrow Connector 4"/>
          <p:cNvCxnSpPr>
            <a:stCxn id="9" idx="1"/>
            <a:endCxn id="7" idx="3"/>
          </p:cNvCxnSpPr>
          <p:nvPr/>
        </p:nvCxnSpPr>
        <p:spPr>
          <a:xfrm flipV="1">
            <a:off x="2992931" y="3091629"/>
            <a:ext cx="0" cy="1673159"/>
          </a:xfrm>
          <a:prstGeom prst="straightConnector1">
            <a:avLst/>
          </a:prstGeom>
          <a:ln w="57150" cmpd="sng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" name="TextBox 7"/>
          <p:cNvSpPr txBox="1"/>
          <p:nvPr/>
        </p:nvSpPr>
        <p:spPr>
          <a:xfrm>
            <a:off x="2985897" y="4051909"/>
            <a:ext cx="9189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origin</a:t>
            </a:r>
          </a:p>
          <a:p>
            <a:endParaRPr lang="en-US" sz="2400" dirty="0"/>
          </a:p>
        </p:txBody>
      </p:sp>
      <p:cxnSp>
        <p:nvCxnSpPr>
          <p:cNvPr id="11" name="Straight Arrow Connector 10"/>
          <p:cNvCxnSpPr>
            <a:stCxn id="9" idx="4"/>
            <a:endCxn id="6" idx="3"/>
          </p:cNvCxnSpPr>
          <p:nvPr/>
        </p:nvCxnSpPr>
        <p:spPr>
          <a:xfrm flipV="1">
            <a:off x="3928635" y="3091629"/>
            <a:ext cx="2587876" cy="2475313"/>
          </a:xfrm>
          <a:prstGeom prst="straightConnector1">
            <a:avLst/>
          </a:prstGeom>
          <a:ln w="57150" cmpd="sng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TextBox 13"/>
          <p:cNvSpPr txBox="1"/>
          <p:nvPr/>
        </p:nvSpPr>
        <p:spPr>
          <a:xfrm>
            <a:off x="5332190" y="4027482"/>
            <a:ext cx="1401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upstream</a:t>
            </a:r>
          </a:p>
        </p:txBody>
      </p:sp>
      <p:cxnSp>
        <p:nvCxnSpPr>
          <p:cNvPr id="15" name="Straight Arrow Connector 14"/>
          <p:cNvCxnSpPr>
            <a:stCxn id="7" idx="4"/>
            <a:endCxn id="6" idx="2"/>
          </p:cNvCxnSpPr>
          <p:nvPr/>
        </p:nvCxnSpPr>
        <p:spPr>
          <a:xfrm>
            <a:off x="3928635" y="2289475"/>
            <a:ext cx="1652172" cy="0"/>
          </a:xfrm>
          <a:prstGeom prst="straightConnector1">
            <a:avLst/>
          </a:prstGeom>
          <a:ln w="57150" cmpd="sng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Oval 12"/>
          <p:cNvSpPr/>
          <p:nvPr/>
        </p:nvSpPr>
        <p:spPr>
          <a:xfrm>
            <a:off x="3340915" y="4663059"/>
            <a:ext cx="428196" cy="4396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7641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Contribute Changes</a:t>
            </a:r>
            <a:endParaRPr lang="en-US" dirty="0"/>
          </a:p>
        </p:txBody>
      </p:sp>
      <p:sp>
        <p:nvSpPr>
          <p:cNvPr id="4" name="Cloud 3"/>
          <p:cNvSpPr/>
          <p:nvPr/>
        </p:nvSpPr>
        <p:spPr>
          <a:xfrm>
            <a:off x="768614" y="1771424"/>
            <a:ext cx="7918186" cy="2139077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000" dirty="0"/>
          </a:p>
        </p:txBody>
      </p:sp>
      <p:sp>
        <p:nvSpPr>
          <p:cNvPr id="6" name="Can 5"/>
          <p:cNvSpPr/>
          <p:nvPr/>
        </p:nvSpPr>
        <p:spPr>
          <a:xfrm>
            <a:off x="5580807" y="1487321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upstream</a:t>
            </a:r>
            <a:br>
              <a:rPr lang="en-US" sz="2800" dirty="0"/>
            </a:br>
            <a:r>
              <a:rPr lang="en-US" sz="2800" dirty="0"/>
              <a:t>(theirs)</a:t>
            </a:r>
          </a:p>
        </p:txBody>
      </p:sp>
      <p:sp>
        <p:nvSpPr>
          <p:cNvPr id="7" name="Can 6"/>
          <p:cNvSpPr/>
          <p:nvPr/>
        </p:nvSpPr>
        <p:spPr>
          <a:xfrm>
            <a:off x="2057227" y="1487321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origin</a:t>
            </a:r>
            <a:br>
              <a:rPr lang="en-US" sz="2800" dirty="0"/>
            </a:br>
            <a:r>
              <a:rPr lang="en-US" sz="2800" dirty="0"/>
              <a:t>(yours)</a:t>
            </a:r>
          </a:p>
        </p:txBody>
      </p:sp>
      <p:sp>
        <p:nvSpPr>
          <p:cNvPr id="9" name="Can 8"/>
          <p:cNvSpPr/>
          <p:nvPr/>
        </p:nvSpPr>
        <p:spPr>
          <a:xfrm>
            <a:off x="2057227" y="4764788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local</a:t>
            </a:r>
            <a:br>
              <a:rPr lang="en-US" sz="2800" dirty="0"/>
            </a:br>
            <a:r>
              <a:rPr lang="en-US" sz="2800" dirty="0"/>
              <a:t>(yours)</a:t>
            </a:r>
          </a:p>
        </p:txBody>
      </p:sp>
      <p:cxnSp>
        <p:nvCxnSpPr>
          <p:cNvPr id="5" name="Straight Arrow Connector 4"/>
          <p:cNvCxnSpPr>
            <a:stCxn id="9" idx="1"/>
            <a:endCxn id="7" idx="3"/>
          </p:cNvCxnSpPr>
          <p:nvPr/>
        </p:nvCxnSpPr>
        <p:spPr>
          <a:xfrm flipV="1">
            <a:off x="2992931" y="3091629"/>
            <a:ext cx="0" cy="16731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985897" y="4051909"/>
            <a:ext cx="9189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origin</a:t>
            </a:r>
          </a:p>
          <a:p>
            <a:endParaRPr lang="en-US" sz="2400" dirty="0"/>
          </a:p>
        </p:txBody>
      </p:sp>
      <p:cxnSp>
        <p:nvCxnSpPr>
          <p:cNvPr id="11" name="Straight Arrow Connector 10"/>
          <p:cNvCxnSpPr>
            <a:stCxn id="9" idx="4"/>
            <a:endCxn id="6" idx="3"/>
          </p:cNvCxnSpPr>
          <p:nvPr/>
        </p:nvCxnSpPr>
        <p:spPr>
          <a:xfrm flipV="1">
            <a:off x="3928635" y="3091629"/>
            <a:ext cx="2587876" cy="2475313"/>
          </a:xfrm>
          <a:prstGeom prst="straightConnector1">
            <a:avLst/>
          </a:prstGeom>
          <a:ln w="57150" cmpd="sng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TextBox 13"/>
          <p:cNvSpPr txBox="1"/>
          <p:nvPr/>
        </p:nvSpPr>
        <p:spPr>
          <a:xfrm>
            <a:off x="5332190" y="4027482"/>
            <a:ext cx="1401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upstream</a:t>
            </a:r>
          </a:p>
        </p:txBody>
      </p:sp>
      <p:cxnSp>
        <p:nvCxnSpPr>
          <p:cNvPr id="15" name="Straight Arrow Connector 14"/>
          <p:cNvCxnSpPr>
            <a:stCxn id="7" idx="4"/>
            <a:endCxn id="6" idx="2"/>
          </p:cNvCxnSpPr>
          <p:nvPr/>
        </p:nvCxnSpPr>
        <p:spPr>
          <a:xfrm>
            <a:off x="3928635" y="2289475"/>
            <a:ext cx="1652172" cy="0"/>
          </a:xfrm>
          <a:prstGeom prst="straightConnector1">
            <a:avLst/>
          </a:prstGeom>
          <a:ln w="57150" cmpd="sng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Up Arrow 9"/>
          <p:cNvSpPr/>
          <p:nvPr/>
        </p:nvSpPr>
        <p:spPr>
          <a:xfrm>
            <a:off x="2150279" y="3073921"/>
            <a:ext cx="1685304" cy="1673159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p</a:t>
            </a:r>
            <a:r>
              <a:rPr lang="en-US" sz="2400" dirty="0" smtClean="0"/>
              <a:t>ush</a:t>
            </a:r>
            <a:endParaRPr lang="en-US" sz="2400" dirty="0"/>
          </a:p>
        </p:txBody>
      </p:sp>
      <p:sp>
        <p:nvSpPr>
          <p:cNvPr id="13" name="Oval 12"/>
          <p:cNvSpPr/>
          <p:nvPr/>
        </p:nvSpPr>
        <p:spPr>
          <a:xfrm>
            <a:off x="3340915" y="4663059"/>
            <a:ext cx="428196" cy="4396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6030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Contribute Changes</a:t>
            </a:r>
            <a:endParaRPr lang="en-US" dirty="0"/>
          </a:p>
        </p:txBody>
      </p:sp>
      <p:sp>
        <p:nvSpPr>
          <p:cNvPr id="4" name="Cloud 3"/>
          <p:cNvSpPr/>
          <p:nvPr/>
        </p:nvSpPr>
        <p:spPr>
          <a:xfrm>
            <a:off x="768614" y="1771424"/>
            <a:ext cx="7918186" cy="2139077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000" dirty="0"/>
          </a:p>
        </p:txBody>
      </p:sp>
      <p:sp>
        <p:nvSpPr>
          <p:cNvPr id="6" name="Can 5"/>
          <p:cNvSpPr/>
          <p:nvPr/>
        </p:nvSpPr>
        <p:spPr>
          <a:xfrm>
            <a:off x="5580807" y="1487321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upstream</a:t>
            </a:r>
            <a:br>
              <a:rPr lang="en-US" sz="2800" dirty="0"/>
            </a:br>
            <a:r>
              <a:rPr lang="en-US" sz="2800" dirty="0"/>
              <a:t>(theirs)</a:t>
            </a:r>
          </a:p>
        </p:txBody>
      </p:sp>
      <p:sp>
        <p:nvSpPr>
          <p:cNvPr id="7" name="Can 6"/>
          <p:cNvSpPr/>
          <p:nvPr/>
        </p:nvSpPr>
        <p:spPr>
          <a:xfrm>
            <a:off x="2057227" y="1487321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origin</a:t>
            </a:r>
            <a:br>
              <a:rPr lang="en-US" sz="2800" dirty="0"/>
            </a:br>
            <a:r>
              <a:rPr lang="en-US" sz="2800" dirty="0"/>
              <a:t>(yours)</a:t>
            </a:r>
          </a:p>
        </p:txBody>
      </p:sp>
      <p:sp>
        <p:nvSpPr>
          <p:cNvPr id="9" name="Can 8"/>
          <p:cNvSpPr/>
          <p:nvPr/>
        </p:nvSpPr>
        <p:spPr>
          <a:xfrm>
            <a:off x="2057227" y="4764788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local</a:t>
            </a:r>
            <a:br>
              <a:rPr lang="en-US" sz="2800" dirty="0"/>
            </a:br>
            <a:r>
              <a:rPr lang="en-US" sz="2800" dirty="0"/>
              <a:t>(yours)</a:t>
            </a:r>
          </a:p>
        </p:txBody>
      </p:sp>
      <p:cxnSp>
        <p:nvCxnSpPr>
          <p:cNvPr id="5" name="Straight Arrow Connector 4"/>
          <p:cNvCxnSpPr>
            <a:stCxn id="9" idx="1"/>
            <a:endCxn id="7" idx="3"/>
          </p:cNvCxnSpPr>
          <p:nvPr/>
        </p:nvCxnSpPr>
        <p:spPr>
          <a:xfrm flipV="1">
            <a:off x="2992931" y="3091629"/>
            <a:ext cx="0" cy="16731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985897" y="4051909"/>
            <a:ext cx="9189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origin</a:t>
            </a:r>
          </a:p>
          <a:p>
            <a:endParaRPr lang="en-US" sz="2400" dirty="0"/>
          </a:p>
        </p:txBody>
      </p:sp>
      <p:cxnSp>
        <p:nvCxnSpPr>
          <p:cNvPr id="11" name="Straight Arrow Connector 10"/>
          <p:cNvCxnSpPr>
            <a:stCxn id="9" idx="4"/>
            <a:endCxn id="6" idx="3"/>
          </p:cNvCxnSpPr>
          <p:nvPr/>
        </p:nvCxnSpPr>
        <p:spPr>
          <a:xfrm flipV="1">
            <a:off x="3928635" y="3091629"/>
            <a:ext cx="2587876" cy="2475313"/>
          </a:xfrm>
          <a:prstGeom prst="straightConnector1">
            <a:avLst/>
          </a:prstGeom>
          <a:ln w="57150" cmpd="sng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TextBox 13"/>
          <p:cNvSpPr txBox="1"/>
          <p:nvPr/>
        </p:nvSpPr>
        <p:spPr>
          <a:xfrm>
            <a:off x="5332190" y="4027482"/>
            <a:ext cx="1401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upstream</a:t>
            </a:r>
          </a:p>
        </p:txBody>
      </p:sp>
      <p:cxnSp>
        <p:nvCxnSpPr>
          <p:cNvPr id="15" name="Straight Arrow Connector 14"/>
          <p:cNvCxnSpPr>
            <a:stCxn id="7" idx="4"/>
            <a:endCxn id="6" idx="2"/>
          </p:cNvCxnSpPr>
          <p:nvPr/>
        </p:nvCxnSpPr>
        <p:spPr>
          <a:xfrm>
            <a:off x="3928635" y="2289475"/>
            <a:ext cx="1652172" cy="0"/>
          </a:xfrm>
          <a:prstGeom prst="straightConnector1">
            <a:avLst/>
          </a:prstGeom>
          <a:ln w="57150" cmpd="sng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Up Arrow 9"/>
          <p:cNvSpPr/>
          <p:nvPr/>
        </p:nvSpPr>
        <p:spPr>
          <a:xfrm>
            <a:off x="2150279" y="3073921"/>
            <a:ext cx="1685304" cy="1673159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p</a:t>
            </a:r>
            <a:r>
              <a:rPr lang="en-US" sz="2400" dirty="0" smtClean="0"/>
              <a:t>ush</a:t>
            </a:r>
            <a:endParaRPr lang="en-US" sz="2400" dirty="0"/>
          </a:p>
        </p:txBody>
      </p:sp>
      <p:sp>
        <p:nvSpPr>
          <p:cNvPr id="13" name="Oval 12"/>
          <p:cNvSpPr/>
          <p:nvPr/>
        </p:nvSpPr>
        <p:spPr>
          <a:xfrm>
            <a:off x="3340915" y="4663059"/>
            <a:ext cx="428196" cy="4396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340915" y="1417638"/>
            <a:ext cx="428196" cy="4396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6653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Contribute Changes</a:t>
            </a:r>
            <a:endParaRPr lang="en-US" dirty="0"/>
          </a:p>
        </p:txBody>
      </p:sp>
      <p:sp>
        <p:nvSpPr>
          <p:cNvPr id="4" name="Cloud 3"/>
          <p:cNvSpPr/>
          <p:nvPr/>
        </p:nvSpPr>
        <p:spPr>
          <a:xfrm>
            <a:off x="768614" y="1771424"/>
            <a:ext cx="7918186" cy="2139077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000" dirty="0"/>
          </a:p>
        </p:txBody>
      </p:sp>
      <p:sp>
        <p:nvSpPr>
          <p:cNvPr id="6" name="Can 5"/>
          <p:cNvSpPr/>
          <p:nvPr/>
        </p:nvSpPr>
        <p:spPr>
          <a:xfrm>
            <a:off x="5580807" y="1487321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upstream</a:t>
            </a:r>
            <a:br>
              <a:rPr lang="en-US" sz="2800" dirty="0"/>
            </a:br>
            <a:r>
              <a:rPr lang="en-US" sz="2800" dirty="0"/>
              <a:t>(theirs)</a:t>
            </a:r>
          </a:p>
        </p:txBody>
      </p:sp>
      <p:sp>
        <p:nvSpPr>
          <p:cNvPr id="7" name="Can 6"/>
          <p:cNvSpPr/>
          <p:nvPr/>
        </p:nvSpPr>
        <p:spPr>
          <a:xfrm>
            <a:off x="2057227" y="1487321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origin</a:t>
            </a:r>
            <a:br>
              <a:rPr lang="en-US" sz="2800" dirty="0"/>
            </a:br>
            <a:r>
              <a:rPr lang="en-US" sz="2800" dirty="0"/>
              <a:t>(yours)</a:t>
            </a:r>
          </a:p>
        </p:txBody>
      </p:sp>
      <p:sp>
        <p:nvSpPr>
          <p:cNvPr id="9" name="Can 8"/>
          <p:cNvSpPr/>
          <p:nvPr/>
        </p:nvSpPr>
        <p:spPr>
          <a:xfrm>
            <a:off x="2057227" y="4764788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local</a:t>
            </a:r>
            <a:br>
              <a:rPr lang="en-US" sz="2800" dirty="0"/>
            </a:br>
            <a:r>
              <a:rPr lang="en-US" sz="2800" dirty="0"/>
              <a:t>(yours)</a:t>
            </a:r>
          </a:p>
        </p:txBody>
      </p:sp>
      <p:cxnSp>
        <p:nvCxnSpPr>
          <p:cNvPr id="5" name="Straight Arrow Connector 4"/>
          <p:cNvCxnSpPr>
            <a:stCxn id="9" idx="1"/>
            <a:endCxn id="7" idx="3"/>
          </p:cNvCxnSpPr>
          <p:nvPr/>
        </p:nvCxnSpPr>
        <p:spPr>
          <a:xfrm flipV="1">
            <a:off x="2992931" y="3091629"/>
            <a:ext cx="0" cy="16731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985897" y="4051909"/>
            <a:ext cx="9189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origin</a:t>
            </a:r>
          </a:p>
          <a:p>
            <a:endParaRPr lang="en-US" sz="2400" dirty="0"/>
          </a:p>
        </p:txBody>
      </p:sp>
      <p:cxnSp>
        <p:nvCxnSpPr>
          <p:cNvPr id="11" name="Straight Arrow Connector 10"/>
          <p:cNvCxnSpPr>
            <a:stCxn id="9" idx="4"/>
            <a:endCxn id="6" idx="3"/>
          </p:cNvCxnSpPr>
          <p:nvPr/>
        </p:nvCxnSpPr>
        <p:spPr>
          <a:xfrm flipV="1">
            <a:off x="3928635" y="3091629"/>
            <a:ext cx="2587876" cy="2475313"/>
          </a:xfrm>
          <a:prstGeom prst="straightConnector1">
            <a:avLst/>
          </a:prstGeom>
          <a:ln w="57150" cmpd="sng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TextBox 13"/>
          <p:cNvSpPr txBox="1"/>
          <p:nvPr/>
        </p:nvSpPr>
        <p:spPr>
          <a:xfrm>
            <a:off x="5332190" y="4027482"/>
            <a:ext cx="1401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upstream</a:t>
            </a:r>
          </a:p>
        </p:txBody>
      </p:sp>
      <p:cxnSp>
        <p:nvCxnSpPr>
          <p:cNvPr id="15" name="Straight Arrow Connector 14"/>
          <p:cNvCxnSpPr>
            <a:stCxn id="7" idx="4"/>
            <a:endCxn id="6" idx="2"/>
          </p:cNvCxnSpPr>
          <p:nvPr/>
        </p:nvCxnSpPr>
        <p:spPr>
          <a:xfrm>
            <a:off x="3928635" y="2289475"/>
            <a:ext cx="165217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Up Arrow 9"/>
          <p:cNvSpPr/>
          <p:nvPr/>
        </p:nvSpPr>
        <p:spPr>
          <a:xfrm>
            <a:off x="2150279" y="3073921"/>
            <a:ext cx="1685304" cy="1673159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p</a:t>
            </a:r>
            <a:r>
              <a:rPr lang="en-US" sz="2400" dirty="0" smtClean="0"/>
              <a:t>ush</a:t>
            </a:r>
            <a:endParaRPr lang="en-US" sz="2400" dirty="0"/>
          </a:p>
        </p:txBody>
      </p:sp>
      <p:sp>
        <p:nvSpPr>
          <p:cNvPr id="17" name="Right Arrow 16"/>
          <p:cNvSpPr/>
          <p:nvPr/>
        </p:nvSpPr>
        <p:spPr>
          <a:xfrm>
            <a:off x="3928635" y="1558091"/>
            <a:ext cx="1652172" cy="151583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pull request</a:t>
            </a:r>
            <a:endParaRPr lang="en-US" sz="2400" dirty="0"/>
          </a:p>
        </p:txBody>
      </p:sp>
      <p:sp>
        <p:nvSpPr>
          <p:cNvPr id="13" name="Oval 12"/>
          <p:cNvSpPr/>
          <p:nvPr/>
        </p:nvSpPr>
        <p:spPr>
          <a:xfrm>
            <a:off x="3340915" y="4663059"/>
            <a:ext cx="428196" cy="4396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340915" y="1417638"/>
            <a:ext cx="428196" cy="4396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6030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Contribute Changes</a:t>
            </a:r>
            <a:endParaRPr lang="en-US" dirty="0"/>
          </a:p>
        </p:txBody>
      </p:sp>
      <p:sp>
        <p:nvSpPr>
          <p:cNvPr id="4" name="Cloud 3"/>
          <p:cNvSpPr/>
          <p:nvPr/>
        </p:nvSpPr>
        <p:spPr>
          <a:xfrm>
            <a:off x="768614" y="1771424"/>
            <a:ext cx="7918186" cy="2139077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000" dirty="0"/>
          </a:p>
        </p:txBody>
      </p:sp>
      <p:sp>
        <p:nvSpPr>
          <p:cNvPr id="6" name="Can 5"/>
          <p:cNvSpPr/>
          <p:nvPr/>
        </p:nvSpPr>
        <p:spPr>
          <a:xfrm>
            <a:off x="5580807" y="1487321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upstream</a:t>
            </a:r>
            <a:br>
              <a:rPr lang="en-US" sz="2800" dirty="0"/>
            </a:br>
            <a:r>
              <a:rPr lang="en-US" sz="2800" dirty="0"/>
              <a:t>(theirs)</a:t>
            </a:r>
          </a:p>
        </p:txBody>
      </p:sp>
      <p:sp>
        <p:nvSpPr>
          <p:cNvPr id="7" name="Can 6"/>
          <p:cNvSpPr/>
          <p:nvPr/>
        </p:nvSpPr>
        <p:spPr>
          <a:xfrm>
            <a:off x="2057227" y="1487321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origin</a:t>
            </a:r>
            <a:br>
              <a:rPr lang="en-US" sz="2800" dirty="0"/>
            </a:br>
            <a:r>
              <a:rPr lang="en-US" sz="2800" dirty="0"/>
              <a:t>(yours)</a:t>
            </a:r>
          </a:p>
        </p:txBody>
      </p:sp>
      <p:sp>
        <p:nvSpPr>
          <p:cNvPr id="9" name="Can 8"/>
          <p:cNvSpPr/>
          <p:nvPr/>
        </p:nvSpPr>
        <p:spPr>
          <a:xfrm>
            <a:off x="2057227" y="4764788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local</a:t>
            </a:r>
            <a:br>
              <a:rPr lang="en-US" sz="2800" dirty="0"/>
            </a:br>
            <a:r>
              <a:rPr lang="en-US" sz="2800" dirty="0"/>
              <a:t>(yours)</a:t>
            </a:r>
          </a:p>
        </p:txBody>
      </p:sp>
      <p:cxnSp>
        <p:nvCxnSpPr>
          <p:cNvPr id="5" name="Straight Arrow Connector 4"/>
          <p:cNvCxnSpPr>
            <a:stCxn id="9" idx="1"/>
            <a:endCxn id="7" idx="3"/>
          </p:cNvCxnSpPr>
          <p:nvPr/>
        </p:nvCxnSpPr>
        <p:spPr>
          <a:xfrm flipV="1">
            <a:off x="2992931" y="3091629"/>
            <a:ext cx="0" cy="16731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985897" y="4051909"/>
            <a:ext cx="9189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origin</a:t>
            </a:r>
          </a:p>
          <a:p>
            <a:endParaRPr lang="en-US" sz="2400" dirty="0"/>
          </a:p>
        </p:txBody>
      </p:sp>
      <p:cxnSp>
        <p:nvCxnSpPr>
          <p:cNvPr id="11" name="Straight Arrow Connector 10"/>
          <p:cNvCxnSpPr>
            <a:stCxn id="9" idx="4"/>
            <a:endCxn id="6" idx="3"/>
          </p:cNvCxnSpPr>
          <p:nvPr/>
        </p:nvCxnSpPr>
        <p:spPr>
          <a:xfrm flipV="1">
            <a:off x="3928635" y="3091629"/>
            <a:ext cx="2587876" cy="2475313"/>
          </a:xfrm>
          <a:prstGeom prst="straightConnector1">
            <a:avLst/>
          </a:prstGeom>
          <a:ln w="57150" cmpd="sng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TextBox 13"/>
          <p:cNvSpPr txBox="1"/>
          <p:nvPr/>
        </p:nvSpPr>
        <p:spPr>
          <a:xfrm>
            <a:off x="5332190" y="4027482"/>
            <a:ext cx="1401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upstream</a:t>
            </a:r>
          </a:p>
        </p:txBody>
      </p:sp>
      <p:cxnSp>
        <p:nvCxnSpPr>
          <p:cNvPr id="15" name="Straight Arrow Connector 14"/>
          <p:cNvCxnSpPr>
            <a:stCxn id="7" idx="4"/>
            <a:endCxn id="6" idx="2"/>
          </p:cNvCxnSpPr>
          <p:nvPr/>
        </p:nvCxnSpPr>
        <p:spPr>
          <a:xfrm>
            <a:off x="3928635" y="2289475"/>
            <a:ext cx="165217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Up Arrow 9"/>
          <p:cNvSpPr/>
          <p:nvPr/>
        </p:nvSpPr>
        <p:spPr>
          <a:xfrm>
            <a:off x="2150279" y="3073921"/>
            <a:ext cx="1685304" cy="1673159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p</a:t>
            </a:r>
            <a:r>
              <a:rPr lang="en-US" sz="2400" dirty="0" smtClean="0"/>
              <a:t>ush</a:t>
            </a:r>
            <a:endParaRPr lang="en-US" sz="2400" dirty="0"/>
          </a:p>
        </p:txBody>
      </p:sp>
      <p:sp>
        <p:nvSpPr>
          <p:cNvPr id="17" name="Right Arrow 16"/>
          <p:cNvSpPr/>
          <p:nvPr/>
        </p:nvSpPr>
        <p:spPr>
          <a:xfrm>
            <a:off x="3928635" y="1558091"/>
            <a:ext cx="1652172" cy="151583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pull request</a:t>
            </a:r>
            <a:endParaRPr lang="en-US" sz="2400" dirty="0"/>
          </a:p>
        </p:txBody>
      </p:sp>
      <p:sp>
        <p:nvSpPr>
          <p:cNvPr id="13" name="Oval 12"/>
          <p:cNvSpPr/>
          <p:nvPr/>
        </p:nvSpPr>
        <p:spPr>
          <a:xfrm>
            <a:off x="3340915" y="4663059"/>
            <a:ext cx="428196" cy="4396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340915" y="1417638"/>
            <a:ext cx="428196" cy="4396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790282" y="1439486"/>
            <a:ext cx="428196" cy="4396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7834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 Changes</a:t>
            </a:r>
            <a:endParaRPr lang="en-US" dirty="0"/>
          </a:p>
        </p:txBody>
      </p:sp>
      <p:sp>
        <p:nvSpPr>
          <p:cNvPr id="4" name="Cloud 3"/>
          <p:cNvSpPr/>
          <p:nvPr/>
        </p:nvSpPr>
        <p:spPr>
          <a:xfrm>
            <a:off x="768614" y="1771424"/>
            <a:ext cx="7918186" cy="2139077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000" dirty="0"/>
          </a:p>
        </p:txBody>
      </p:sp>
      <p:sp>
        <p:nvSpPr>
          <p:cNvPr id="6" name="Can 5"/>
          <p:cNvSpPr/>
          <p:nvPr/>
        </p:nvSpPr>
        <p:spPr>
          <a:xfrm>
            <a:off x="5580807" y="1487321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upstream</a:t>
            </a:r>
            <a:br>
              <a:rPr lang="en-US" sz="2800" dirty="0"/>
            </a:br>
            <a:r>
              <a:rPr lang="en-US" sz="2800" dirty="0"/>
              <a:t>(theirs)</a:t>
            </a:r>
          </a:p>
        </p:txBody>
      </p:sp>
      <p:sp>
        <p:nvSpPr>
          <p:cNvPr id="7" name="Can 6"/>
          <p:cNvSpPr/>
          <p:nvPr/>
        </p:nvSpPr>
        <p:spPr>
          <a:xfrm>
            <a:off x="2057227" y="1487321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origin</a:t>
            </a:r>
            <a:br>
              <a:rPr lang="en-US" sz="2800" dirty="0"/>
            </a:br>
            <a:r>
              <a:rPr lang="en-US" sz="2800" dirty="0"/>
              <a:t>(yours)</a:t>
            </a:r>
          </a:p>
        </p:txBody>
      </p:sp>
      <p:sp>
        <p:nvSpPr>
          <p:cNvPr id="9" name="Can 8"/>
          <p:cNvSpPr/>
          <p:nvPr/>
        </p:nvSpPr>
        <p:spPr>
          <a:xfrm>
            <a:off x="2057227" y="4764788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local</a:t>
            </a:r>
            <a:br>
              <a:rPr lang="en-US" sz="2800" dirty="0"/>
            </a:br>
            <a:r>
              <a:rPr lang="en-US" sz="2800" dirty="0"/>
              <a:t>(yours)</a:t>
            </a:r>
          </a:p>
        </p:txBody>
      </p:sp>
      <p:cxnSp>
        <p:nvCxnSpPr>
          <p:cNvPr id="5" name="Straight Arrow Connector 4"/>
          <p:cNvCxnSpPr>
            <a:stCxn id="9" idx="1"/>
            <a:endCxn id="7" idx="3"/>
          </p:cNvCxnSpPr>
          <p:nvPr/>
        </p:nvCxnSpPr>
        <p:spPr>
          <a:xfrm flipV="1">
            <a:off x="2992931" y="3091629"/>
            <a:ext cx="0" cy="1673159"/>
          </a:xfrm>
          <a:prstGeom prst="straightConnector1">
            <a:avLst/>
          </a:prstGeom>
          <a:ln w="57150" cmpd="sng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" name="TextBox 7"/>
          <p:cNvSpPr txBox="1"/>
          <p:nvPr/>
        </p:nvSpPr>
        <p:spPr>
          <a:xfrm>
            <a:off x="2985897" y="4051909"/>
            <a:ext cx="9189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origin</a:t>
            </a:r>
          </a:p>
          <a:p>
            <a:endParaRPr lang="en-US" sz="2400" dirty="0"/>
          </a:p>
        </p:txBody>
      </p:sp>
      <p:cxnSp>
        <p:nvCxnSpPr>
          <p:cNvPr id="11" name="Straight Arrow Connector 10"/>
          <p:cNvCxnSpPr>
            <a:stCxn id="9" idx="4"/>
            <a:endCxn id="6" idx="3"/>
          </p:cNvCxnSpPr>
          <p:nvPr/>
        </p:nvCxnSpPr>
        <p:spPr>
          <a:xfrm flipV="1">
            <a:off x="3928635" y="3091629"/>
            <a:ext cx="2587876" cy="2475313"/>
          </a:xfrm>
          <a:prstGeom prst="straightConnector1">
            <a:avLst/>
          </a:prstGeom>
          <a:ln w="57150" cmpd="sng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TextBox 13"/>
          <p:cNvSpPr txBox="1"/>
          <p:nvPr/>
        </p:nvSpPr>
        <p:spPr>
          <a:xfrm>
            <a:off x="5332190" y="4027482"/>
            <a:ext cx="1401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upstream</a:t>
            </a:r>
          </a:p>
        </p:txBody>
      </p:sp>
      <p:cxnSp>
        <p:nvCxnSpPr>
          <p:cNvPr id="15" name="Straight Arrow Connector 14"/>
          <p:cNvCxnSpPr>
            <a:stCxn id="7" idx="4"/>
            <a:endCxn id="6" idx="2"/>
          </p:cNvCxnSpPr>
          <p:nvPr/>
        </p:nvCxnSpPr>
        <p:spPr>
          <a:xfrm>
            <a:off x="3928635" y="2289475"/>
            <a:ext cx="1652172" cy="0"/>
          </a:xfrm>
          <a:prstGeom prst="straightConnector1">
            <a:avLst/>
          </a:prstGeom>
          <a:ln w="57150" cmpd="sng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Oval 21"/>
          <p:cNvSpPr/>
          <p:nvPr/>
        </p:nvSpPr>
        <p:spPr>
          <a:xfrm>
            <a:off x="6790282" y="1439486"/>
            <a:ext cx="428196" cy="4396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340915" y="4663059"/>
            <a:ext cx="428196" cy="4396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340915" y="1417638"/>
            <a:ext cx="428196" cy="4396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305531" y="1461162"/>
            <a:ext cx="428196" cy="439694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0974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 Changes</a:t>
            </a:r>
            <a:endParaRPr lang="en-US" dirty="0"/>
          </a:p>
        </p:txBody>
      </p:sp>
      <p:sp>
        <p:nvSpPr>
          <p:cNvPr id="4" name="Cloud 3"/>
          <p:cNvSpPr/>
          <p:nvPr/>
        </p:nvSpPr>
        <p:spPr>
          <a:xfrm>
            <a:off x="768614" y="1771424"/>
            <a:ext cx="7918186" cy="2139077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000" dirty="0"/>
          </a:p>
        </p:txBody>
      </p:sp>
      <p:sp>
        <p:nvSpPr>
          <p:cNvPr id="6" name="Can 5"/>
          <p:cNvSpPr/>
          <p:nvPr/>
        </p:nvSpPr>
        <p:spPr>
          <a:xfrm>
            <a:off x="5580807" y="1487321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upstream</a:t>
            </a:r>
            <a:br>
              <a:rPr lang="en-US" sz="2800" dirty="0"/>
            </a:br>
            <a:r>
              <a:rPr lang="en-US" sz="2800" dirty="0"/>
              <a:t>(theirs)</a:t>
            </a:r>
          </a:p>
        </p:txBody>
      </p:sp>
      <p:sp>
        <p:nvSpPr>
          <p:cNvPr id="7" name="Can 6"/>
          <p:cNvSpPr/>
          <p:nvPr/>
        </p:nvSpPr>
        <p:spPr>
          <a:xfrm>
            <a:off x="2057227" y="1487321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origin</a:t>
            </a:r>
            <a:br>
              <a:rPr lang="en-US" sz="2800" dirty="0"/>
            </a:br>
            <a:r>
              <a:rPr lang="en-US" sz="2800" dirty="0"/>
              <a:t>(yours)</a:t>
            </a:r>
          </a:p>
        </p:txBody>
      </p:sp>
      <p:sp>
        <p:nvSpPr>
          <p:cNvPr id="9" name="Can 8"/>
          <p:cNvSpPr/>
          <p:nvPr/>
        </p:nvSpPr>
        <p:spPr>
          <a:xfrm>
            <a:off x="2057227" y="4764788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local</a:t>
            </a:r>
            <a:br>
              <a:rPr lang="en-US" sz="2800" dirty="0"/>
            </a:br>
            <a:r>
              <a:rPr lang="en-US" sz="2800" dirty="0"/>
              <a:t>(yours)</a:t>
            </a:r>
          </a:p>
        </p:txBody>
      </p:sp>
      <p:cxnSp>
        <p:nvCxnSpPr>
          <p:cNvPr id="5" name="Straight Arrow Connector 4"/>
          <p:cNvCxnSpPr>
            <a:stCxn id="9" idx="1"/>
            <a:endCxn id="7" idx="3"/>
          </p:cNvCxnSpPr>
          <p:nvPr/>
        </p:nvCxnSpPr>
        <p:spPr>
          <a:xfrm flipV="1">
            <a:off x="2992931" y="3091629"/>
            <a:ext cx="0" cy="1673159"/>
          </a:xfrm>
          <a:prstGeom prst="straightConnector1">
            <a:avLst/>
          </a:prstGeom>
          <a:ln w="57150" cmpd="sng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" name="TextBox 7"/>
          <p:cNvSpPr txBox="1"/>
          <p:nvPr/>
        </p:nvSpPr>
        <p:spPr>
          <a:xfrm>
            <a:off x="2985897" y="4051909"/>
            <a:ext cx="9189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origin</a:t>
            </a:r>
          </a:p>
          <a:p>
            <a:endParaRPr lang="en-US" sz="2400" dirty="0"/>
          </a:p>
        </p:txBody>
      </p:sp>
      <p:cxnSp>
        <p:nvCxnSpPr>
          <p:cNvPr id="11" name="Straight Arrow Connector 10"/>
          <p:cNvCxnSpPr>
            <a:stCxn id="9" idx="4"/>
            <a:endCxn id="6" idx="3"/>
          </p:cNvCxnSpPr>
          <p:nvPr/>
        </p:nvCxnSpPr>
        <p:spPr>
          <a:xfrm flipV="1">
            <a:off x="3928635" y="3091629"/>
            <a:ext cx="2587876" cy="2475313"/>
          </a:xfrm>
          <a:prstGeom prst="straightConnector1">
            <a:avLst/>
          </a:prstGeom>
          <a:ln w="57150" cmpd="sng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TextBox 13"/>
          <p:cNvSpPr txBox="1"/>
          <p:nvPr/>
        </p:nvSpPr>
        <p:spPr>
          <a:xfrm>
            <a:off x="5332190" y="4027482"/>
            <a:ext cx="1401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upstream</a:t>
            </a:r>
          </a:p>
        </p:txBody>
      </p:sp>
      <p:cxnSp>
        <p:nvCxnSpPr>
          <p:cNvPr id="15" name="Straight Arrow Connector 14"/>
          <p:cNvCxnSpPr>
            <a:stCxn id="7" idx="4"/>
            <a:endCxn id="6" idx="2"/>
          </p:cNvCxnSpPr>
          <p:nvPr/>
        </p:nvCxnSpPr>
        <p:spPr>
          <a:xfrm>
            <a:off x="3928635" y="2289475"/>
            <a:ext cx="1652172" cy="0"/>
          </a:xfrm>
          <a:prstGeom prst="straightConnector1">
            <a:avLst/>
          </a:prstGeom>
          <a:ln w="57150" cmpd="sng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Oval 21"/>
          <p:cNvSpPr/>
          <p:nvPr/>
        </p:nvSpPr>
        <p:spPr>
          <a:xfrm>
            <a:off x="6790282" y="1439486"/>
            <a:ext cx="428196" cy="4396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Left Arrow 2"/>
          <p:cNvSpPr/>
          <p:nvPr/>
        </p:nvSpPr>
        <p:spPr>
          <a:xfrm rot="18951212">
            <a:off x="3548097" y="3485772"/>
            <a:ext cx="2968579" cy="1468759"/>
          </a:xfrm>
          <a:prstGeom prst="lef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fetch</a:t>
            </a:r>
            <a:endParaRPr lang="en-US" sz="3200" dirty="0"/>
          </a:p>
        </p:txBody>
      </p:sp>
      <p:sp>
        <p:nvSpPr>
          <p:cNvPr id="16" name="Oval 15"/>
          <p:cNvSpPr/>
          <p:nvPr/>
        </p:nvSpPr>
        <p:spPr>
          <a:xfrm>
            <a:off x="6305531" y="1461162"/>
            <a:ext cx="428196" cy="439694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340915" y="4663059"/>
            <a:ext cx="428196" cy="4396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340915" y="1417638"/>
            <a:ext cx="428196" cy="4396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9280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 Changes</a:t>
            </a:r>
            <a:endParaRPr lang="en-US" dirty="0"/>
          </a:p>
        </p:txBody>
      </p:sp>
      <p:sp>
        <p:nvSpPr>
          <p:cNvPr id="4" name="Cloud 3"/>
          <p:cNvSpPr/>
          <p:nvPr/>
        </p:nvSpPr>
        <p:spPr>
          <a:xfrm>
            <a:off x="768614" y="1771424"/>
            <a:ext cx="7918186" cy="2139077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000" dirty="0"/>
          </a:p>
        </p:txBody>
      </p:sp>
      <p:sp>
        <p:nvSpPr>
          <p:cNvPr id="6" name="Can 5"/>
          <p:cNvSpPr/>
          <p:nvPr/>
        </p:nvSpPr>
        <p:spPr>
          <a:xfrm>
            <a:off x="5580807" y="1487321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upstream</a:t>
            </a:r>
            <a:br>
              <a:rPr lang="en-US" sz="2800" dirty="0"/>
            </a:br>
            <a:r>
              <a:rPr lang="en-US" sz="2800" dirty="0"/>
              <a:t>(theirs)</a:t>
            </a:r>
          </a:p>
        </p:txBody>
      </p:sp>
      <p:sp>
        <p:nvSpPr>
          <p:cNvPr id="7" name="Can 6"/>
          <p:cNvSpPr/>
          <p:nvPr/>
        </p:nvSpPr>
        <p:spPr>
          <a:xfrm>
            <a:off x="2057227" y="1487321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origin</a:t>
            </a:r>
            <a:br>
              <a:rPr lang="en-US" sz="2800" dirty="0"/>
            </a:br>
            <a:r>
              <a:rPr lang="en-US" sz="2800" dirty="0"/>
              <a:t>(yours)</a:t>
            </a:r>
          </a:p>
        </p:txBody>
      </p:sp>
      <p:sp>
        <p:nvSpPr>
          <p:cNvPr id="9" name="Can 8"/>
          <p:cNvSpPr/>
          <p:nvPr/>
        </p:nvSpPr>
        <p:spPr>
          <a:xfrm>
            <a:off x="2057227" y="4764788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local</a:t>
            </a:r>
            <a:br>
              <a:rPr lang="en-US" sz="2800" dirty="0"/>
            </a:br>
            <a:r>
              <a:rPr lang="en-US" sz="2800" dirty="0"/>
              <a:t>(yours)</a:t>
            </a:r>
          </a:p>
        </p:txBody>
      </p:sp>
      <p:cxnSp>
        <p:nvCxnSpPr>
          <p:cNvPr id="5" name="Straight Arrow Connector 4"/>
          <p:cNvCxnSpPr>
            <a:stCxn id="9" idx="1"/>
            <a:endCxn id="7" idx="3"/>
          </p:cNvCxnSpPr>
          <p:nvPr/>
        </p:nvCxnSpPr>
        <p:spPr>
          <a:xfrm flipV="1">
            <a:off x="2992931" y="3091629"/>
            <a:ext cx="0" cy="1673159"/>
          </a:xfrm>
          <a:prstGeom prst="straightConnector1">
            <a:avLst/>
          </a:prstGeom>
          <a:ln w="57150" cmpd="sng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" name="TextBox 7"/>
          <p:cNvSpPr txBox="1"/>
          <p:nvPr/>
        </p:nvSpPr>
        <p:spPr>
          <a:xfrm>
            <a:off x="2985897" y="4051909"/>
            <a:ext cx="9189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origin</a:t>
            </a:r>
          </a:p>
          <a:p>
            <a:endParaRPr lang="en-US" sz="2400" dirty="0"/>
          </a:p>
        </p:txBody>
      </p:sp>
      <p:cxnSp>
        <p:nvCxnSpPr>
          <p:cNvPr id="11" name="Straight Arrow Connector 10"/>
          <p:cNvCxnSpPr>
            <a:stCxn id="9" idx="4"/>
            <a:endCxn id="6" idx="3"/>
          </p:cNvCxnSpPr>
          <p:nvPr/>
        </p:nvCxnSpPr>
        <p:spPr>
          <a:xfrm flipV="1">
            <a:off x="3928635" y="3091629"/>
            <a:ext cx="2587876" cy="2475313"/>
          </a:xfrm>
          <a:prstGeom prst="straightConnector1">
            <a:avLst/>
          </a:prstGeom>
          <a:ln w="57150" cmpd="sng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TextBox 13"/>
          <p:cNvSpPr txBox="1"/>
          <p:nvPr/>
        </p:nvSpPr>
        <p:spPr>
          <a:xfrm>
            <a:off x="5332190" y="4027482"/>
            <a:ext cx="1401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upstream</a:t>
            </a:r>
          </a:p>
        </p:txBody>
      </p:sp>
      <p:cxnSp>
        <p:nvCxnSpPr>
          <p:cNvPr id="15" name="Straight Arrow Connector 14"/>
          <p:cNvCxnSpPr>
            <a:stCxn id="7" idx="4"/>
            <a:endCxn id="6" idx="2"/>
          </p:cNvCxnSpPr>
          <p:nvPr/>
        </p:nvCxnSpPr>
        <p:spPr>
          <a:xfrm>
            <a:off x="3928635" y="2289475"/>
            <a:ext cx="1652172" cy="0"/>
          </a:xfrm>
          <a:prstGeom prst="straightConnector1">
            <a:avLst/>
          </a:prstGeom>
          <a:ln w="57150" cmpd="sng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Oval 12"/>
          <p:cNvSpPr/>
          <p:nvPr/>
        </p:nvSpPr>
        <p:spPr>
          <a:xfrm>
            <a:off x="3340915" y="4663059"/>
            <a:ext cx="428196" cy="4396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790282" y="1439486"/>
            <a:ext cx="428196" cy="4396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Arrow 16"/>
          <p:cNvSpPr/>
          <p:nvPr/>
        </p:nvSpPr>
        <p:spPr>
          <a:xfrm rot="18951212">
            <a:off x="3548097" y="3485772"/>
            <a:ext cx="2968579" cy="1468759"/>
          </a:xfrm>
          <a:prstGeom prst="lef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fetch</a:t>
            </a:r>
            <a:endParaRPr lang="en-US" sz="3200" dirty="0"/>
          </a:p>
        </p:txBody>
      </p:sp>
      <p:sp>
        <p:nvSpPr>
          <p:cNvPr id="16" name="Oval 15"/>
          <p:cNvSpPr/>
          <p:nvPr/>
        </p:nvSpPr>
        <p:spPr>
          <a:xfrm>
            <a:off x="6305531" y="1461162"/>
            <a:ext cx="428196" cy="439694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340915" y="4663059"/>
            <a:ext cx="428196" cy="4396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340915" y="1417638"/>
            <a:ext cx="428196" cy="4396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882916" y="4663059"/>
            <a:ext cx="428196" cy="439694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9280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 Changes</a:t>
            </a:r>
            <a:endParaRPr lang="en-US" dirty="0"/>
          </a:p>
        </p:txBody>
      </p:sp>
      <p:sp>
        <p:nvSpPr>
          <p:cNvPr id="4" name="Cloud 3"/>
          <p:cNvSpPr/>
          <p:nvPr/>
        </p:nvSpPr>
        <p:spPr>
          <a:xfrm>
            <a:off x="768614" y="1771424"/>
            <a:ext cx="7918186" cy="2139077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000" dirty="0"/>
          </a:p>
        </p:txBody>
      </p:sp>
      <p:sp>
        <p:nvSpPr>
          <p:cNvPr id="6" name="Can 5"/>
          <p:cNvSpPr/>
          <p:nvPr/>
        </p:nvSpPr>
        <p:spPr>
          <a:xfrm>
            <a:off x="5580807" y="1487321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upstream</a:t>
            </a:r>
            <a:br>
              <a:rPr lang="en-US" sz="2800" dirty="0"/>
            </a:br>
            <a:r>
              <a:rPr lang="en-US" sz="2800" dirty="0"/>
              <a:t>(theirs)</a:t>
            </a:r>
          </a:p>
        </p:txBody>
      </p:sp>
      <p:sp>
        <p:nvSpPr>
          <p:cNvPr id="7" name="Can 6"/>
          <p:cNvSpPr/>
          <p:nvPr/>
        </p:nvSpPr>
        <p:spPr>
          <a:xfrm>
            <a:off x="2057227" y="1487321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origin</a:t>
            </a:r>
            <a:br>
              <a:rPr lang="en-US" sz="2800" dirty="0"/>
            </a:br>
            <a:r>
              <a:rPr lang="en-US" sz="2800" dirty="0"/>
              <a:t>(yours)</a:t>
            </a:r>
          </a:p>
        </p:txBody>
      </p:sp>
      <p:sp>
        <p:nvSpPr>
          <p:cNvPr id="9" name="Can 8"/>
          <p:cNvSpPr/>
          <p:nvPr/>
        </p:nvSpPr>
        <p:spPr>
          <a:xfrm>
            <a:off x="2057227" y="4764788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local</a:t>
            </a:r>
            <a:br>
              <a:rPr lang="en-US" sz="2800" dirty="0"/>
            </a:br>
            <a:r>
              <a:rPr lang="en-US" sz="2800" dirty="0"/>
              <a:t>(yours)</a:t>
            </a:r>
          </a:p>
        </p:txBody>
      </p:sp>
      <p:cxnSp>
        <p:nvCxnSpPr>
          <p:cNvPr id="5" name="Straight Arrow Connector 4"/>
          <p:cNvCxnSpPr>
            <a:stCxn id="9" idx="1"/>
            <a:endCxn id="7" idx="3"/>
          </p:cNvCxnSpPr>
          <p:nvPr/>
        </p:nvCxnSpPr>
        <p:spPr>
          <a:xfrm flipV="1">
            <a:off x="2992931" y="3091629"/>
            <a:ext cx="0" cy="16731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985897" y="4051909"/>
            <a:ext cx="9189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origin</a:t>
            </a:r>
          </a:p>
          <a:p>
            <a:endParaRPr lang="en-US" sz="2400" dirty="0"/>
          </a:p>
        </p:txBody>
      </p:sp>
      <p:cxnSp>
        <p:nvCxnSpPr>
          <p:cNvPr id="11" name="Straight Arrow Connector 10"/>
          <p:cNvCxnSpPr>
            <a:stCxn id="9" idx="4"/>
            <a:endCxn id="6" idx="3"/>
          </p:cNvCxnSpPr>
          <p:nvPr/>
        </p:nvCxnSpPr>
        <p:spPr>
          <a:xfrm flipV="1">
            <a:off x="3928635" y="3091629"/>
            <a:ext cx="2587876" cy="2475313"/>
          </a:xfrm>
          <a:prstGeom prst="straightConnector1">
            <a:avLst/>
          </a:prstGeom>
          <a:ln w="57150" cmpd="sng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TextBox 13"/>
          <p:cNvSpPr txBox="1"/>
          <p:nvPr/>
        </p:nvSpPr>
        <p:spPr>
          <a:xfrm>
            <a:off x="5332190" y="4027482"/>
            <a:ext cx="1401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upstream</a:t>
            </a:r>
          </a:p>
        </p:txBody>
      </p:sp>
      <p:cxnSp>
        <p:nvCxnSpPr>
          <p:cNvPr id="15" name="Straight Arrow Connector 14"/>
          <p:cNvCxnSpPr>
            <a:stCxn id="7" idx="4"/>
            <a:endCxn id="6" idx="2"/>
          </p:cNvCxnSpPr>
          <p:nvPr/>
        </p:nvCxnSpPr>
        <p:spPr>
          <a:xfrm>
            <a:off x="3928635" y="2289475"/>
            <a:ext cx="1652172" cy="0"/>
          </a:xfrm>
          <a:prstGeom prst="straightConnector1">
            <a:avLst/>
          </a:prstGeom>
          <a:ln w="57150" cmpd="sng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Up Arrow 9"/>
          <p:cNvSpPr/>
          <p:nvPr/>
        </p:nvSpPr>
        <p:spPr>
          <a:xfrm>
            <a:off x="2150279" y="3073921"/>
            <a:ext cx="1778356" cy="1673159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push</a:t>
            </a:r>
          </a:p>
        </p:txBody>
      </p:sp>
      <p:sp>
        <p:nvSpPr>
          <p:cNvPr id="13" name="Oval 12"/>
          <p:cNvSpPr/>
          <p:nvPr/>
        </p:nvSpPr>
        <p:spPr>
          <a:xfrm>
            <a:off x="3340915" y="4663059"/>
            <a:ext cx="428196" cy="4396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790282" y="1439486"/>
            <a:ext cx="428196" cy="4396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Arrow 16"/>
          <p:cNvSpPr/>
          <p:nvPr/>
        </p:nvSpPr>
        <p:spPr>
          <a:xfrm rot="18951212">
            <a:off x="3548097" y="3485772"/>
            <a:ext cx="2968579" cy="1468759"/>
          </a:xfrm>
          <a:prstGeom prst="lef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fetch</a:t>
            </a:r>
            <a:endParaRPr lang="en-US" sz="3200" dirty="0"/>
          </a:p>
        </p:txBody>
      </p:sp>
      <p:sp>
        <p:nvSpPr>
          <p:cNvPr id="16" name="Oval 15"/>
          <p:cNvSpPr/>
          <p:nvPr/>
        </p:nvSpPr>
        <p:spPr>
          <a:xfrm>
            <a:off x="6305531" y="1461162"/>
            <a:ext cx="428196" cy="439694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340915" y="1417638"/>
            <a:ext cx="428196" cy="4396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882916" y="4663059"/>
            <a:ext cx="428196" cy="439694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9280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 Changes</a:t>
            </a:r>
            <a:endParaRPr lang="en-US" dirty="0"/>
          </a:p>
        </p:txBody>
      </p:sp>
      <p:sp>
        <p:nvSpPr>
          <p:cNvPr id="4" name="Cloud 3"/>
          <p:cNvSpPr/>
          <p:nvPr/>
        </p:nvSpPr>
        <p:spPr>
          <a:xfrm>
            <a:off x="768614" y="1771424"/>
            <a:ext cx="7918186" cy="2139077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000" dirty="0"/>
          </a:p>
        </p:txBody>
      </p:sp>
      <p:sp>
        <p:nvSpPr>
          <p:cNvPr id="6" name="Can 5"/>
          <p:cNvSpPr/>
          <p:nvPr/>
        </p:nvSpPr>
        <p:spPr>
          <a:xfrm>
            <a:off x="5580807" y="1487321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upstream</a:t>
            </a:r>
            <a:br>
              <a:rPr lang="en-US" sz="2800" dirty="0"/>
            </a:br>
            <a:r>
              <a:rPr lang="en-US" sz="2800" dirty="0"/>
              <a:t>(theirs)</a:t>
            </a:r>
          </a:p>
        </p:txBody>
      </p:sp>
      <p:sp>
        <p:nvSpPr>
          <p:cNvPr id="7" name="Can 6"/>
          <p:cNvSpPr/>
          <p:nvPr/>
        </p:nvSpPr>
        <p:spPr>
          <a:xfrm>
            <a:off x="2057227" y="1487321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origin</a:t>
            </a:r>
            <a:br>
              <a:rPr lang="en-US" sz="2800" dirty="0"/>
            </a:br>
            <a:r>
              <a:rPr lang="en-US" sz="2800" dirty="0"/>
              <a:t>(yours)</a:t>
            </a:r>
          </a:p>
        </p:txBody>
      </p:sp>
      <p:sp>
        <p:nvSpPr>
          <p:cNvPr id="9" name="Can 8"/>
          <p:cNvSpPr/>
          <p:nvPr/>
        </p:nvSpPr>
        <p:spPr>
          <a:xfrm>
            <a:off x="2057227" y="4764788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local</a:t>
            </a:r>
            <a:br>
              <a:rPr lang="en-US" sz="2800" dirty="0"/>
            </a:br>
            <a:r>
              <a:rPr lang="en-US" sz="2800" dirty="0"/>
              <a:t>(yours)</a:t>
            </a:r>
          </a:p>
        </p:txBody>
      </p:sp>
      <p:cxnSp>
        <p:nvCxnSpPr>
          <p:cNvPr id="5" name="Straight Arrow Connector 4"/>
          <p:cNvCxnSpPr>
            <a:stCxn id="9" idx="1"/>
            <a:endCxn id="7" idx="3"/>
          </p:cNvCxnSpPr>
          <p:nvPr/>
        </p:nvCxnSpPr>
        <p:spPr>
          <a:xfrm flipV="1">
            <a:off x="2992931" y="3091629"/>
            <a:ext cx="0" cy="16731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985897" y="4051909"/>
            <a:ext cx="9189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origin</a:t>
            </a:r>
          </a:p>
          <a:p>
            <a:endParaRPr lang="en-US" sz="2400" dirty="0"/>
          </a:p>
        </p:txBody>
      </p:sp>
      <p:cxnSp>
        <p:nvCxnSpPr>
          <p:cNvPr id="11" name="Straight Arrow Connector 10"/>
          <p:cNvCxnSpPr>
            <a:stCxn id="9" idx="4"/>
            <a:endCxn id="6" idx="3"/>
          </p:cNvCxnSpPr>
          <p:nvPr/>
        </p:nvCxnSpPr>
        <p:spPr>
          <a:xfrm flipV="1">
            <a:off x="3928635" y="3091629"/>
            <a:ext cx="2587876" cy="2475313"/>
          </a:xfrm>
          <a:prstGeom prst="straightConnector1">
            <a:avLst/>
          </a:prstGeom>
          <a:ln w="57150" cmpd="sng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TextBox 13"/>
          <p:cNvSpPr txBox="1"/>
          <p:nvPr/>
        </p:nvSpPr>
        <p:spPr>
          <a:xfrm>
            <a:off x="5332190" y="4027482"/>
            <a:ext cx="1401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upstream</a:t>
            </a:r>
          </a:p>
        </p:txBody>
      </p:sp>
      <p:cxnSp>
        <p:nvCxnSpPr>
          <p:cNvPr id="15" name="Straight Arrow Connector 14"/>
          <p:cNvCxnSpPr>
            <a:stCxn id="7" idx="4"/>
            <a:endCxn id="6" idx="2"/>
          </p:cNvCxnSpPr>
          <p:nvPr/>
        </p:nvCxnSpPr>
        <p:spPr>
          <a:xfrm>
            <a:off x="3928635" y="2289475"/>
            <a:ext cx="1652172" cy="0"/>
          </a:xfrm>
          <a:prstGeom prst="straightConnector1">
            <a:avLst/>
          </a:prstGeom>
          <a:ln w="57150" cmpd="sng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Up Arrow 9"/>
          <p:cNvSpPr/>
          <p:nvPr/>
        </p:nvSpPr>
        <p:spPr>
          <a:xfrm>
            <a:off x="2150279" y="3073921"/>
            <a:ext cx="1778356" cy="1673159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push</a:t>
            </a:r>
          </a:p>
        </p:txBody>
      </p:sp>
      <p:sp>
        <p:nvSpPr>
          <p:cNvPr id="13" name="Oval 12"/>
          <p:cNvSpPr/>
          <p:nvPr/>
        </p:nvSpPr>
        <p:spPr>
          <a:xfrm>
            <a:off x="3340915" y="4663059"/>
            <a:ext cx="428196" cy="4396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340915" y="1417638"/>
            <a:ext cx="428196" cy="4396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790282" y="1439486"/>
            <a:ext cx="428196" cy="4396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Arrow 16"/>
          <p:cNvSpPr/>
          <p:nvPr/>
        </p:nvSpPr>
        <p:spPr>
          <a:xfrm rot="18951212">
            <a:off x="3548097" y="3485772"/>
            <a:ext cx="2968579" cy="1468759"/>
          </a:xfrm>
          <a:prstGeom prst="lef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fetch</a:t>
            </a:r>
            <a:endParaRPr lang="en-US" sz="3200" dirty="0"/>
          </a:p>
        </p:txBody>
      </p:sp>
      <p:sp>
        <p:nvSpPr>
          <p:cNvPr id="18" name="Oval 17"/>
          <p:cNvSpPr/>
          <p:nvPr/>
        </p:nvSpPr>
        <p:spPr>
          <a:xfrm>
            <a:off x="6305531" y="1461162"/>
            <a:ext cx="428196" cy="439694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2882916" y="4663059"/>
            <a:ext cx="428196" cy="439694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882916" y="1417638"/>
            <a:ext cx="428196" cy="439694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9280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</a:t>
            </a:r>
            <a:endParaRPr lang="en-US" dirty="0"/>
          </a:p>
        </p:txBody>
      </p:sp>
      <p:sp>
        <p:nvSpPr>
          <p:cNvPr id="4" name="Cloud 3"/>
          <p:cNvSpPr/>
          <p:nvPr/>
        </p:nvSpPr>
        <p:spPr>
          <a:xfrm>
            <a:off x="768614" y="1771424"/>
            <a:ext cx="7918186" cy="2139077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0" dirty="0" err="1" smtClean="0"/>
              <a:t>GitHub</a:t>
            </a:r>
            <a:endParaRPr lang="en-US" sz="6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3351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7053697" y="3177314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2" name="Straight Arrow Connector 11"/>
          <p:cNvCxnSpPr>
            <a:stCxn id="10" idx="4"/>
          </p:cNvCxnSpPr>
          <p:nvPr/>
        </p:nvCxnSpPr>
        <p:spPr>
          <a:xfrm>
            <a:off x="7173145" y="3428811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409745" y="3057888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17" name="Oval 16"/>
          <p:cNvSpPr/>
          <p:nvPr/>
        </p:nvSpPr>
        <p:spPr>
          <a:xfrm>
            <a:off x="2528941" y="319138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8" name="Straight Arrow Connector 17"/>
          <p:cNvCxnSpPr>
            <a:stCxn id="17" idx="4"/>
          </p:cNvCxnSpPr>
          <p:nvPr/>
        </p:nvCxnSpPr>
        <p:spPr>
          <a:xfrm>
            <a:off x="2648389" y="344288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530465" y="536069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5" name="Straight Arrow Connector 24"/>
          <p:cNvCxnSpPr>
            <a:stCxn id="24" idx="4"/>
          </p:cNvCxnSpPr>
          <p:nvPr/>
        </p:nvCxnSpPr>
        <p:spPr>
          <a:xfrm>
            <a:off x="2649913" y="561219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882685" y="3023860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45" name="TextBox 44"/>
          <p:cNvSpPr txBox="1"/>
          <p:nvPr/>
        </p:nvSpPr>
        <p:spPr>
          <a:xfrm>
            <a:off x="1409745" y="5202611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Branches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554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7053697" y="3177314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2" name="Straight Arrow Connector 11"/>
          <p:cNvCxnSpPr>
            <a:stCxn id="10" idx="4"/>
          </p:cNvCxnSpPr>
          <p:nvPr/>
        </p:nvCxnSpPr>
        <p:spPr>
          <a:xfrm>
            <a:off x="7173145" y="3428811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409745" y="3057888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17" name="Oval 16"/>
          <p:cNvSpPr/>
          <p:nvPr/>
        </p:nvSpPr>
        <p:spPr>
          <a:xfrm>
            <a:off x="2528941" y="319138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8" name="Straight Arrow Connector 17"/>
          <p:cNvCxnSpPr>
            <a:stCxn id="17" idx="4"/>
          </p:cNvCxnSpPr>
          <p:nvPr/>
        </p:nvCxnSpPr>
        <p:spPr>
          <a:xfrm>
            <a:off x="2648389" y="344288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530465" y="536069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5" name="Straight Arrow Connector 24"/>
          <p:cNvCxnSpPr>
            <a:stCxn id="24" idx="4"/>
          </p:cNvCxnSpPr>
          <p:nvPr/>
        </p:nvCxnSpPr>
        <p:spPr>
          <a:xfrm>
            <a:off x="2649913" y="561219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882685" y="3023860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45" name="TextBox 44"/>
          <p:cNvSpPr txBox="1"/>
          <p:nvPr/>
        </p:nvSpPr>
        <p:spPr>
          <a:xfrm>
            <a:off x="1409745" y="5202611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>
                <a:latin typeface="Consolas"/>
                <a:cs typeface="Consolas"/>
              </a:rPr>
              <a:t>$ </a:t>
            </a:r>
            <a:r>
              <a:rPr lang="en-US" dirty="0" err="1" smtClean="0">
                <a:latin typeface="Consolas"/>
                <a:cs typeface="Consolas"/>
              </a:rPr>
              <a:t>git</a:t>
            </a:r>
            <a:r>
              <a:rPr lang="en-US" dirty="0" smtClean="0">
                <a:latin typeface="Consolas"/>
                <a:cs typeface="Consolas"/>
              </a:rPr>
              <a:t> checkout -b feature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769360" y="5202611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feature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2599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7053697" y="3177314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2" name="Straight Arrow Connector 11"/>
          <p:cNvCxnSpPr>
            <a:stCxn id="10" idx="4"/>
          </p:cNvCxnSpPr>
          <p:nvPr/>
        </p:nvCxnSpPr>
        <p:spPr>
          <a:xfrm>
            <a:off x="7173145" y="3428811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409745" y="3057888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17" name="Oval 16"/>
          <p:cNvSpPr/>
          <p:nvPr/>
        </p:nvSpPr>
        <p:spPr>
          <a:xfrm>
            <a:off x="2528941" y="319138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8" name="Straight Arrow Connector 17"/>
          <p:cNvCxnSpPr>
            <a:stCxn id="17" idx="4"/>
          </p:cNvCxnSpPr>
          <p:nvPr/>
        </p:nvCxnSpPr>
        <p:spPr>
          <a:xfrm>
            <a:off x="2648389" y="344288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530465" y="536069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5" name="Straight Arrow Connector 24"/>
          <p:cNvCxnSpPr>
            <a:stCxn id="24" idx="4"/>
          </p:cNvCxnSpPr>
          <p:nvPr/>
        </p:nvCxnSpPr>
        <p:spPr>
          <a:xfrm>
            <a:off x="2649913" y="561219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882685" y="3023860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45" name="TextBox 44"/>
          <p:cNvSpPr txBox="1"/>
          <p:nvPr/>
        </p:nvSpPr>
        <p:spPr>
          <a:xfrm>
            <a:off x="1409745" y="5202611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lt1"/>
                </a:solidFill>
                <a:latin typeface="Consolas"/>
                <a:ea typeface="+mn-ea"/>
                <a:cs typeface="Consolas"/>
              </a:rPr>
              <a:t>$ </a:t>
            </a:r>
            <a:r>
              <a:rPr lang="en-US" dirty="0" err="1">
                <a:solidFill>
                  <a:schemeClr val="lt1"/>
                </a:solidFill>
                <a:latin typeface="Consolas"/>
                <a:ea typeface="+mn-ea"/>
                <a:cs typeface="Consolas"/>
              </a:rPr>
              <a:t>git</a:t>
            </a:r>
            <a:r>
              <a:rPr lang="en-US" dirty="0">
                <a:solidFill>
                  <a:schemeClr val="lt1"/>
                </a:solidFill>
                <a:latin typeface="Consolas"/>
                <a:ea typeface="+mn-ea"/>
                <a:cs typeface="Consolas"/>
              </a:rPr>
              <a:t> commit</a:t>
            </a:r>
          </a:p>
        </p:txBody>
      </p:sp>
      <p:sp>
        <p:nvSpPr>
          <p:cNvPr id="14" name="Oval 13"/>
          <p:cNvSpPr/>
          <p:nvPr/>
        </p:nvSpPr>
        <p:spPr>
          <a:xfrm>
            <a:off x="2532155" y="4846633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5" name="Straight Arrow Connector 14"/>
          <p:cNvCxnSpPr>
            <a:stCxn id="14" idx="4"/>
            <a:endCxn id="24" idx="0"/>
          </p:cNvCxnSpPr>
          <p:nvPr/>
        </p:nvCxnSpPr>
        <p:spPr>
          <a:xfrm flipH="1">
            <a:off x="2649913" y="5098130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755263" y="4693867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feature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0961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7053697" y="3177314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2" name="Straight Arrow Connector 11"/>
          <p:cNvCxnSpPr>
            <a:stCxn id="10" idx="4"/>
          </p:cNvCxnSpPr>
          <p:nvPr/>
        </p:nvCxnSpPr>
        <p:spPr>
          <a:xfrm>
            <a:off x="7173145" y="3428811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409745" y="3057888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17" name="Oval 16"/>
          <p:cNvSpPr/>
          <p:nvPr/>
        </p:nvSpPr>
        <p:spPr>
          <a:xfrm>
            <a:off x="2528941" y="319138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8" name="Straight Arrow Connector 17"/>
          <p:cNvCxnSpPr>
            <a:stCxn id="17" idx="4"/>
          </p:cNvCxnSpPr>
          <p:nvPr/>
        </p:nvCxnSpPr>
        <p:spPr>
          <a:xfrm>
            <a:off x="2648389" y="344288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530465" y="536069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5" name="Straight Arrow Connector 24"/>
          <p:cNvCxnSpPr>
            <a:stCxn id="24" idx="4"/>
          </p:cNvCxnSpPr>
          <p:nvPr/>
        </p:nvCxnSpPr>
        <p:spPr>
          <a:xfrm>
            <a:off x="2649913" y="561219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882685" y="3023860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45" name="TextBox 44"/>
          <p:cNvSpPr txBox="1"/>
          <p:nvPr/>
        </p:nvSpPr>
        <p:spPr>
          <a:xfrm>
            <a:off x="1409745" y="5202611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dirty="0" smtClean="0">
                <a:solidFill>
                  <a:schemeClr val="lt1"/>
                </a:solidFill>
                <a:latin typeface="Consolas"/>
                <a:ea typeface="+mn-ea"/>
                <a:cs typeface="Consolas"/>
              </a:rPr>
              <a:t>$ </a:t>
            </a:r>
            <a:r>
              <a:rPr lang="en-US" dirty="0" err="1" smtClean="0">
                <a:solidFill>
                  <a:schemeClr val="lt1"/>
                </a:solidFill>
                <a:latin typeface="Consolas"/>
                <a:ea typeface="+mn-ea"/>
                <a:cs typeface="Consolas"/>
              </a:rPr>
              <a:t>git</a:t>
            </a:r>
            <a:r>
              <a:rPr lang="en-US" dirty="0" smtClean="0">
                <a:solidFill>
                  <a:schemeClr val="lt1"/>
                </a:solidFill>
                <a:latin typeface="Consolas"/>
                <a:ea typeface="+mn-ea"/>
                <a:cs typeface="Consolas"/>
              </a:rPr>
              <a:t> push -u origin feature</a:t>
            </a:r>
            <a:endParaRPr lang="en-US" dirty="0">
              <a:solidFill>
                <a:schemeClr val="lt1"/>
              </a:solidFill>
              <a:latin typeface="Consolas"/>
              <a:ea typeface="+mn-ea"/>
              <a:cs typeface="Consolas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2532155" y="4846633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5" name="Straight Arrow Connector 14"/>
          <p:cNvCxnSpPr>
            <a:stCxn id="14" idx="4"/>
            <a:endCxn id="24" idx="0"/>
          </p:cNvCxnSpPr>
          <p:nvPr/>
        </p:nvCxnSpPr>
        <p:spPr>
          <a:xfrm flipH="1">
            <a:off x="2649913" y="5098130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755263" y="4693867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feature</a:t>
            </a:r>
            <a:endParaRPr lang="en-US" sz="2400" dirty="0"/>
          </a:p>
        </p:txBody>
      </p:sp>
      <p:sp>
        <p:nvSpPr>
          <p:cNvPr id="28" name="Oval 27"/>
          <p:cNvSpPr/>
          <p:nvPr/>
        </p:nvSpPr>
        <p:spPr>
          <a:xfrm>
            <a:off x="2528941" y="2689750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9" name="Straight Arrow Connector 28"/>
          <p:cNvCxnSpPr>
            <a:stCxn id="28" idx="4"/>
            <a:endCxn id="17" idx="0"/>
          </p:cNvCxnSpPr>
          <p:nvPr/>
        </p:nvCxnSpPr>
        <p:spPr>
          <a:xfrm>
            <a:off x="2648389" y="2941247"/>
            <a:ext cx="0" cy="2501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752049" y="2536984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feature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277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7053697" y="3177314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2" name="Straight Arrow Connector 11"/>
          <p:cNvCxnSpPr>
            <a:stCxn id="10" idx="4"/>
          </p:cNvCxnSpPr>
          <p:nvPr/>
        </p:nvCxnSpPr>
        <p:spPr>
          <a:xfrm>
            <a:off x="7173145" y="3428811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409745" y="3057888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17" name="Oval 16"/>
          <p:cNvSpPr/>
          <p:nvPr/>
        </p:nvSpPr>
        <p:spPr>
          <a:xfrm>
            <a:off x="2528941" y="319138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8" name="Straight Arrow Connector 17"/>
          <p:cNvCxnSpPr>
            <a:stCxn id="17" idx="4"/>
          </p:cNvCxnSpPr>
          <p:nvPr/>
        </p:nvCxnSpPr>
        <p:spPr>
          <a:xfrm>
            <a:off x="2648389" y="344288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530465" y="536069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5" name="Straight Arrow Connector 24"/>
          <p:cNvCxnSpPr>
            <a:stCxn id="24" idx="4"/>
          </p:cNvCxnSpPr>
          <p:nvPr/>
        </p:nvCxnSpPr>
        <p:spPr>
          <a:xfrm>
            <a:off x="2649913" y="561219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882685" y="3023860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45" name="TextBox 44"/>
          <p:cNvSpPr txBox="1"/>
          <p:nvPr/>
        </p:nvSpPr>
        <p:spPr>
          <a:xfrm>
            <a:off x="1409745" y="5202611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2532155" y="4846633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5" name="Straight Arrow Connector 14"/>
          <p:cNvCxnSpPr>
            <a:stCxn id="14" idx="4"/>
            <a:endCxn id="24" idx="0"/>
          </p:cNvCxnSpPr>
          <p:nvPr/>
        </p:nvCxnSpPr>
        <p:spPr>
          <a:xfrm flipH="1">
            <a:off x="2649913" y="5098130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755263" y="4693867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feature</a:t>
            </a:r>
            <a:endParaRPr lang="en-US" sz="2400" dirty="0"/>
          </a:p>
        </p:txBody>
      </p:sp>
      <p:sp>
        <p:nvSpPr>
          <p:cNvPr id="28" name="Oval 27"/>
          <p:cNvSpPr/>
          <p:nvPr/>
        </p:nvSpPr>
        <p:spPr>
          <a:xfrm>
            <a:off x="2528941" y="2689750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9" name="Straight Arrow Connector 28"/>
          <p:cNvCxnSpPr>
            <a:stCxn id="28" idx="4"/>
            <a:endCxn id="17" idx="0"/>
          </p:cNvCxnSpPr>
          <p:nvPr/>
        </p:nvCxnSpPr>
        <p:spPr>
          <a:xfrm>
            <a:off x="2648389" y="2941247"/>
            <a:ext cx="0" cy="2501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752049" y="2536984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feature</a:t>
            </a:r>
            <a:endParaRPr lang="en-US" sz="2400" dirty="0"/>
          </a:p>
        </p:txBody>
      </p:sp>
      <p:sp>
        <p:nvSpPr>
          <p:cNvPr id="6" name="Right Arrow 5"/>
          <p:cNvSpPr/>
          <p:nvPr/>
        </p:nvSpPr>
        <p:spPr>
          <a:xfrm>
            <a:off x="3772018" y="2881837"/>
            <a:ext cx="1948876" cy="76486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r>
              <a:rPr lang="en-US" dirty="0" smtClean="0"/>
              <a:t>ull request</a:t>
            </a:r>
            <a:endParaRPr lang="en-US" dirty="0"/>
          </a:p>
        </p:txBody>
      </p:sp>
      <p:pic>
        <p:nvPicPr>
          <p:cNvPr id="8" name="Picture 7" descr="Screen Shot 2016-04-09 at 9.58.5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2970" y="370206"/>
            <a:ext cx="3928095" cy="997132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5774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7053697" y="3177314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2" name="Straight Arrow Connector 11"/>
          <p:cNvCxnSpPr>
            <a:stCxn id="10" idx="4"/>
          </p:cNvCxnSpPr>
          <p:nvPr/>
        </p:nvCxnSpPr>
        <p:spPr>
          <a:xfrm>
            <a:off x="7173145" y="3428811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409745" y="3057888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17" name="Oval 16"/>
          <p:cNvSpPr/>
          <p:nvPr/>
        </p:nvSpPr>
        <p:spPr>
          <a:xfrm>
            <a:off x="2528941" y="319138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8" name="Straight Arrow Connector 17"/>
          <p:cNvCxnSpPr>
            <a:stCxn id="17" idx="4"/>
          </p:cNvCxnSpPr>
          <p:nvPr/>
        </p:nvCxnSpPr>
        <p:spPr>
          <a:xfrm>
            <a:off x="2648389" y="344288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530465" y="536069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5" name="Straight Arrow Connector 24"/>
          <p:cNvCxnSpPr>
            <a:stCxn id="24" idx="4"/>
          </p:cNvCxnSpPr>
          <p:nvPr/>
        </p:nvCxnSpPr>
        <p:spPr>
          <a:xfrm>
            <a:off x="2649913" y="561219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882685" y="3023860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45" name="TextBox 44"/>
          <p:cNvSpPr txBox="1"/>
          <p:nvPr/>
        </p:nvSpPr>
        <p:spPr>
          <a:xfrm>
            <a:off x="1409745" y="5202611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Great idea, now can you do it more like this?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2532155" y="4846633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5" name="Straight Arrow Connector 14"/>
          <p:cNvCxnSpPr>
            <a:stCxn id="14" idx="4"/>
            <a:endCxn id="24" idx="0"/>
          </p:cNvCxnSpPr>
          <p:nvPr/>
        </p:nvCxnSpPr>
        <p:spPr>
          <a:xfrm flipH="1">
            <a:off x="2649913" y="5098130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755263" y="4693867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feature</a:t>
            </a:r>
            <a:endParaRPr lang="en-US" sz="2400" dirty="0"/>
          </a:p>
        </p:txBody>
      </p:sp>
      <p:sp>
        <p:nvSpPr>
          <p:cNvPr id="28" name="Oval 27"/>
          <p:cNvSpPr/>
          <p:nvPr/>
        </p:nvSpPr>
        <p:spPr>
          <a:xfrm>
            <a:off x="2528941" y="2689750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9" name="Straight Arrow Connector 28"/>
          <p:cNvCxnSpPr>
            <a:stCxn id="28" idx="4"/>
            <a:endCxn id="17" idx="0"/>
          </p:cNvCxnSpPr>
          <p:nvPr/>
        </p:nvCxnSpPr>
        <p:spPr>
          <a:xfrm>
            <a:off x="2648389" y="2941247"/>
            <a:ext cx="0" cy="2501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752049" y="2536984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feature</a:t>
            </a:r>
            <a:endParaRPr lang="en-US" sz="2400" dirty="0"/>
          </a:p>
        </p:txBody>
      </p:sp>
      <p:sp>
        <p:nvSpPr>
          <p:cNvPr id="6" name="Right Arrow 5"/>
          <p:cNvSpPr/>
          <p:nvPr/>
        </p:nvSpPr>
        <p:spPr>
          <a:xfrm>
            <a:off x="3772018" y="2881837"/>
            <a:ext cx="1948876" cy="76486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r>
              <a:rPr lang="en-US" dirty="0" smtClean="0"/>
              <a:t>ull request</a:t>
            </a:r>
            <a:endParaRPr lang="en-US" dirty="0"/>
          </a:p>
        </p:txBody>
      </p:sp>
      <p:pic>
        <p:nvPicPr>
          <p:cNvPr id="2" name="Picture 1" descr="1194986489671913504blueman_107_01.svg.m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3171" y="3617067"/>
            <a:ext cx="1103411" cy="2047209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3502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7053697" y="3177314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2" name="Straight Arrow Connector 11"/>
          <p:cNvCxnSpPr>
            <a:stCxn id="10" idx="4"/>
          </p:cNvCxnSpPr>
          <p:nvPr/>
        </p:nvCxnSpPr>
        <p:spPr>
          <a:xfrm>
            <a:off x="7173145" y="3428811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409745" y="3057888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17" name="Oval 16"/>
          <p:cNvSpPr/>
          <p:nvPr/>
        </p:nvSpPr>
        <p:spPr>
          <a:xfrm>
            <a:off x="2528941" y="319138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8" name="Straight Arrow Connector 17"/>
          <p:cNvCxnSpPr>
            <a:stCxn id="17" idx="4"/>
          </p:cNvCxnSpPr>
          <p:nvPr/>
        </p:nvCxnSpPr>
        <p:spPr>
          <a:xfrm>
            <a:off x="2648389" y="344288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530465" y="536069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5" name="Straight Arrow Connector 24"/>
          <p:cNvCxnSpPr>
            <a:stCxn id="24" idx="4"/>
          </p:cNvCxnSpPr>
          <p:nvPr/>
        </p:nvCxnSpPr>
        <p:spPr>
          <a:xfrm>
            <a:off x="2649913" y="561219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882685" y="3023860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45" name="TextBox 44"/>
          <p:cNvSpPr txBox="1"/>
          <p:nvPr/>
        </p:nvSpPr>
        <p:spPr>
          <a:xfrm>
            <a:off x="1409745" y="5202611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>
                <a:solidFill>
                  <a:schemeClr val="lt1"/>
                </a:solidFill>
                <a:latin typeface="Consolas"/>
                <a:ea typeface="+mn-ea"/>
                <a:cs typeface="Consolas"/>
              </a:rPr>
              <a:t>$ </a:t>
            </a:r>
            <a:r>
              <a:rPr lang="en-US" dirty="0" err="1" smtClean="0">
                <a:solidFill>
                  <a:schemeClr val="lt1"/>
                </a:solidFill>
                <a:latin typeface="Consolas"/>
                <a:ea typeface="+mn-ea"/>
                <a:cs typeface="Consolas"/>
              </a:rPr>
              <a:t>git</a:t>
            </a:r>
            <a:r>
              <a:rPr lang="en-US" dirty="0" smtClean="0">
                <a:solidFill>
                  <a:schemeClr val="lt1"/>
                </a:solidFill>
                <a:latin typeface="Consolas"/>
                <a:ea typeface="+mn-ea"/>
                <a:cs typeface="Consolas"/>
              </a:rPr>
              <a:t> commit</a:t>
            </a:r>
            <a:endParaRPr lang="en-US" dirty="0">
              <a:solidFill>
                <a:schemeClr val="lt1"/>
              </a:solidFill>
              <a:latin typeface="Consolas"/>
              <a:ea typeface="+mn-ea"/>
              <a:cs typeface="Consolas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2532155" y="4846633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5" name="Straight Arrow Connector 14"/>
          <p:cNvCxnSpPr>
            <a:stCxn id="14" idx="4"/>
            <a:endCxn id="24" idx="0"/>
          </p:cNvCxnSpPr>
          <p:nvPr/>
        </p:nvCxnSpPr>
        <p:spPr>
          <a:xfrm flipH="1">
            <a:off x="2649913" y="5098130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752049" y="4169327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feature</a:t>
            </a:r>
            <a:endParaRPr lang="en-US" sz="2400" dirty="0"/>
          </a:p>
        </p:txBody>
      </p:sp>
      <p:sp>
        <p:nvSpPr>
          <p:cNvPr id="28" name="Oval 27"/>
          <p:cNvSpPr/>
          <p:nvPr/>
        </p:nvSpPr>
        <p:spPr>
          <a:xfrm>
            <a:off x="2528941" y="2689750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9" name="Straight Arrow Connector 28"/>
          <p:cNvCxnSpPr>
            <a:stCxn id="28" idx="4"/>
            <a:endCxn id="17" idx="0"/>
          </p:cNvCxnSpPr>
          <p:nvPr/>
        </p:nvCxnSpPr>
        <p:spPr>
          <a:xfrm>
            <a:off x="2648389" y="2941247"/>
            <a:ext cx="0" cy="2501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752049" y="2536984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feature</a:t>
            </a:r>
            <a:endParaRPr lang="en-US" sz="2400" dirty="0"/>
          </a:p>
        </p:txBody>
      </p:sp>
      <p:sp>
        <p:nvSpPr>
          <p:cNvPr id="6" name="Right Arrow 5"/>
          <p:cNvSpPr/>
          <p:nvPr/>
        </p:nvSpPr>
        <p:spPr>
          <a:xfrm>
            <a:off x="3772018" y="2881837"/>
            <a:ext cx="1948876" cy="76486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r>
              <a:rPr lang="en-US" dirty="0" smtClean="0"/>
              <a:t>ull request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2532291" y="4325314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0" name="Straight Arrow Connector 19"/>
          <p:cNvCxnSpPr>
            <a:stCxn id="19" idx="4"/>
            <a:endCxn id="14" idx="0"/>
          </p:cNvCxnSpPr>
          <p:nvPr/>
        </p:nvCxnSpPr>
        <p:spPr>
          <a:xfrm flipH="1">
            <a:off x="2651603" y="4576811"/>
            <a:ext cx="136" cy="2698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8225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7053697" y="3177314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2" name="Straight Arrow Connector 11"/>
          <p:cNvCxnSpPr>
            <a:stCxn id="10" idx="4"/>
          </p:cNvCxnSpPr>
          <p:nvPr/>
        </p:nvCxnSpPr>
        <p:spPr>
          <a:xfrm>
            <a:off x="7173145" y="3428811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409745" y="3057888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17" name="Oval 16"/>
          <p:cNvSpPr/>
          <p:nvPr/>
        </p:nvSpPr>
        <p:spPr>
          <a:xfrm>
            <a:off x="2528941" y="319138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8" name="Straight Arrow Connector 17"/>
          <p:cNvCxnSpPr>
            <a:stCxn id="17" idx="4"/>
          </p:cNvCxnSpPr>
          <p:nvPr/>
        </p:nvCxnSpPr>
        <p:spPr>
          <a:xfrm>
            <a:off x="2648389" y="344288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530465" y="536069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5" name="Straight Arrow Connector 24"/>
          <p:cNvCxnSpPr>
            <a:stCxn id="24" idx="4"/>
          </p:cNvCxnSpPr>
          <p:nvPr/>
        </p:nvCxnSpPr>
        <p:spPr>
          <a:xfrm>
            <a:off x="2649913" y="561219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882685" y="3023860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45" name="TextBox 44"/>
          <p:cNvSpPr txBox="1"/>
          <p:nvPr/>
        </p:nvSpPr>
        <p:spPr>
          <a:xfrm>
            <a:off x="1409745" y="5202611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>
                <a:solidFill>
                  <a:schemeClr val="lt1"/>
                </a:solidFill>
                <a:latin typeface="Consolas"/>
                <a:ea typeface="+mn-ea"/>
                <a:cs typeface="Consolas"/>
              </a:rPr>
              <a:t>$ </a:t>
            </a:r>
            <a:r>
              <a:rPr lang="en-US" dirty="0" err="1" smtClean="0">
                <a:solidFill>
                  <a:schemeClr val="lt1"/>
                </a:solidFill>
                <a:latin typeface="Consolas"/>
                <a:ea typeface="+mn-ea"/>
                <a:cs typeface="Consolas"/>
              </a:rPr>
              <a:t>git</a:t>
            </a:r>
            <a:r>
              <a:rPr lang="en-US" dirty="0" smtClean="0">
                <a:solidFill>
                  <a:schemeClr val="lt1"/>
                </a:solidFill>
                <a:latin typeface="Consolas"/>
                <a:ea typeface="+mn-ea"/>
                <a:cs typeface="Consolas"/>
              </a:rPr>
              <a:t> push origin feature</a:t>
            </a:r>
            <a:endParaRPr lang="en-US" dirty="0">
              <a:solidFill>
                <a:schemeClr val="lt1"/>
              </a:solidFill>
              <a:latin typeface="Consolas"/>
              <a:ea typeface="+mn-ea"/>
              <a:cs typeface="Consolas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2532155" y="4846633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5" name="Straight Arrow Connector 14"/>
          <p:cNvCxnSpPr>
            <a:stCxn id="14" idx="4"/>
            <a:endCxn id="24" idx="0"/>
          </p:cNvCxnSpPr>
          <p:nvPr/>
        </p:nvCxnSpPr>
        <p:spPr>
          <a:xfrm flipH="1">
            <a:off x="2649913" y="5098130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752049" y="4169327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feature</a:t>
            </a:r>
            <a:endParaRPr lang="en-US" sz="2400" dirty="0"/>
          </a:p>
        </p:txBody>
      </p:sp>
      <p:sp>
        <p:nvSpPr>
          <p:cNvPr id="28" name="Oval 27"/>
          <p:cNvSpPr/>
          <p:nvPr/>
        </p:nvSpPr>
        <p:spPr>
          <a:xfrm>
            <a:off x="2528941" y="2689750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9" name="Straight Arrow Connector 28"/>
          <p:cNvCxnSpPr>
            <a:stCxn id="28" idx="4"/>
            <a:endCxn id="17" idx="0"/>
          </p:cNvCxnSpPr>
          <p:nvPr/>
        </p:nvCxnSpPr>
        <p:spPr>
          <a:xfrm>
            <a:off x="2648389" y="2941247"/>
            <a:ext cx="0" cy="2501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752049" y="2033984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feature</a:t>
            </a:r>
            <a:endParaRPr lang="en-US" sz="2400" dirty="0"/>
          </a:p>
        </p:txBody>
      </p:sp>
      <p:sp>
        <p:nvSpPr>
          <p:cNvPr id="6" name="Right Arrow 5"/>
          <p:cNvSpPr/>
          <p:nvPr/>
        </p:nvSpPr>
        <p:spPr>
          <a:xfrm>
            <a:off x="3772018" y="2881837"/>
            <a:ext cx="1948876" cy="76486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r>
              <a:rPr lang="en-US" dirty="0" smtClean="0"/>
              <a:t>ull request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2532291" y="4325314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0" name="Straight Arrow Connector 19"/>
          <p:cNvCxnSpPr>
            <a:stCxn id="19" idx="4"/>
            <a:endCxn id="14" idx="0"/>
          </p:cNvCxnSpPr>
          <p:nvPr/>
        </p:nvCxnSpPr>
        <p:spPr>
          <a:xfrm flipH="1">
            <a:off x="2651603" y="4576811"/>
            <a:ext cx="136" cy="2698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2532291" y="2180578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2" name="Straight Arrow Connector 21"/>
          <p:cNvCxnSpPr>
            <a:stCxn id="21" idx="4"/>
            <a:endCxn id="28" idx="0"/>
          </p:cNvCxnSpPr>
          <p:nvPr/>
        </p:nvCxnSpPr>
        <p:spPr>
          <a:xfrm flipH="1">
            <a:off x="2648389" y="2432075"/>
            <a:ext cx="3350" cy="2576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29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7053697" y="3177314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2" name="Straight Arrow Connector 11"/>
          <p:cNvCxnSpPr>
            <a:stCxn id="10" idx="4"/>
          </p:cNvCxnSpPr>
          <p:nvPr/>
        </p:nvCxnSpPr>
        <p:spPr>
          <a:xfrm>
            <a:off x="7173145" y="3428811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409745" y="3057888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17" name="Oval 16"/>
          <p:cNvSpPr/>
          <p:nvPr/>
        </p:nvSpPr>
        <p:spPr>
          <a:xfrm>
            <a:off x="2528941" y="319138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8" name="Straight Arrow Connector 17"/>
          <p:cNvCxnSpPr>
            <a:stCxn id="17" idx="4"/>
          </p:cNvCxnSpPr>
          <p:nvPr/>
        </p:nvCxnSpPr>
        <p:spPr>
          <a:xfrm>
            <a:off x="2648389" y="344288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530465" y="536069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5" name="Straight Arrow Connector 24"/>
          <p:cNvCxnSpPr>
            <a:stCxn id="24" idx="4"/>
          </p:cNvCxnSpPr>
          <p:nvPr/>
        </p:nvCxnSpPr>
        <p:spPr>
          <a:xfrm>
            <a:off x="2649913" y="561219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945550" y="2520860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45" name="TextBox 44"/>
          <p:cNvSpPr txBox="1"/>
          <p:nvPr/>
        </p:nvSpPr>
        <p:spPr>
          <a:xfrm>
            <a:off x="1409745" y="5202611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Awesome, but please update with new changes in master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2532155" y="4846633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5" name="Straight Arrow Connector 14"/>
          <p:cNvCxnSpPr>
            <a:stCxn id="14" idx="4"/>
            <a:endCxn id="24" idx="0"/>
          </p:cNvCxnSpPr>
          <p:nvPr/>
        </p:nvCxnSpPr>
        <p:spPr>
          <a:xfrm flipH="1">
            <a:off x="2649913" y="5098130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752049" y="4169327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feature</a:t>
            </a:r>
            <a:endParaRPr lang="en-US" sz="2400" dirty="0"/>
          </a:p>
        </p:txBody>
      </p:sp>
      <p:sp>
        <p:nvSpPr>
          <p:cNvPr id="28" name="Oval 27"/>
          <p:cNvSpPr/>
          <p:nvPr/>
        </p:nvSpPr>
        <p:spPr>
          <a:xfrm>
            <a:off x="2528941" y="2689750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9" name="Straight Arrow Connector 28"/>
          <p:cNvCxnSpPr>
            <a:stCxn id="28" idx="4"/>
            <a:endCxn id="17" idx="0"/>
          </p:cNvCxnSpPr>
          <p:nvPr/>
        </p:nvCxnSpPr>
        <p:spPr>
          <a:xfrm>
            <a:off x="2648389" y="2941247"/>
            <a:ext cx="0" cy="2501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752049" y="2033984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feature</a:t>
            </a:r>
            <a:endParaRPr lang="en-US" sz="2400" dirty="0"/>
          </a:p>
        </p:txBody>
      </p:sp>
      <p:sp>
        <p:nvSpPr>
          <p:cNvPr id="6" name="Right Arrow 5"/>
          <p:cNvSpPr/>
          <p:nvPr/>
        </p:nvSpPr>
        <p:spPr>
          <a:xfrm>
            <a:off x="3772018" y="2881837"/>
            <a:ext cx="1948876" cy="76486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r>
              <a:rPr lang="en-US" dirty="0" smtClean="0"/>
              <a:t>ull request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2532291" y="4325314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0" name="Straight Arrow Connector 19"/>
          <p:cNvCxnSpPr>
            <a:stCxn id="19" idx="4"/>
            <a:endCxn id="14" idx="0"/>
          </p:cNvCxnSpPr>
          <p:nvPr/>
        </p:nvCxnSpPr>
        <p:spPr>
          <a:xfrm flipH="1">
            <a:off x="2651603" y="4576811"/>
            <a:ext cx="136" cy="2698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2532291" y="2180578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2" name="Straight Arrow Connector 21"/>
          <p:cNvCxnSpPr>
            <a:stCxn id="21" idx="4"/>
            <a:endCxn id="28" idx="0"/>
          </p:cNvCxnSpPr>
          <p:nvPr/>
        </p:nvCxnSpPr>
        <p:spPr>
          <a:xfrm flipH="1">
            <a:off x="2648389" y="2432075"/>
            <a:ext cx="3350" cy="2576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7053697" y="2689750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7" name="Straight Arrow Connector 26"/>
          <p:cNvCxnSpPr>
            <a:stCxn id="26" idx="4"/>
            <a:endCxn id="10" idx="0"/>
          </p:cNvCxnSpPr>
          <p:nvPr/>
        </p:nvCxnSpPr>
        <p:spPr>
          <a:xfrm>
            <a:off x="7173145" y="2941247"/>
            <a:ext cx="0" cy="2360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pic>
        <p:nvPicPr>
          <p:cNvPr id="31" name="Picture 30" descr="1194986489671913504blueman_107_01.svg.m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3171" y="3617067"/>
            <a:ext cx="1103411" cy="2047209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9000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7053697" y="3177314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2" name="Straight Arrow Connector 11"/>
          <p:cNvCxnSpPr>
            <a:stCxn id="10" idx="4"/>
          </p:cNvCxnSpPr>
          <p:nvPr/>
        </p:nvCxnSpPr>
        <p:spPr>
          <a:xfrm>
            <a:off x="7173145" y="3428811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409745" y="3057888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17" name="Oval 16"/>
          <p:cNvSpPr/>
          <p:nvPr/>
        </p:nvSpPr>
        <p:spPr>
          <a:xfrm>
            <a:off x="2528941" y="319138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8" name="Straight Arrow Connector 17"/>
          <p:cNvCxnSpPr>
            <a:stCxn id="17" idx="4"/>
          </p:cNvCxnSpPr>
          <p:nvPr/>
        </p:nvCxnSpPr>
        <p:spPr>
          <a:xfrm>
            <a:off x="2648389" y="344288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140702" y="536069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5" name="Straight Arrow Connector 24"/>
          <p:cNvCxnSpPr>
            <a:stCxn id="24" idx="4"/>
          </p:cNvCxnSpPr>
          <p:nvPr/>
        </p:nvCxnSpPr>
        <p:spPr>
          <a:xfrm>
            <a:off x="2260150" y="561219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945550" y="2520860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45" name="TextBox 44"/>
          <p:cNvSpPr txBox="1"/>
          <p:nvPr/>
        </p:nvSpPr>
        <p:spPr>
          <a:xfrm>
            <a:off x="1045128" y="4712186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dirty="0" smtClean="0">
                <a:solidFill>
                  <a:schemeClr val="lt1"/>
                </a:solidFill>
                <a:latin typeface="Consolas"/>
                <a:ea typeface="+mn-ea"/>
                <a:cs typeface="Consolas"/>
              </a:rPr>
              <a:t>$ </a:t>
            </a:r>
            <a:r>
              <a:rPr lang="en-US" sz="3200" dirty="0" err="1" smtClean="0">
                <a:solidFill>
                  <a:schemeClr val="lt1"/>
                </a:solidFill>
                <a:latin typeface="Consolas"/>
                <a:ea typeface="+mn-ea"/>
                <a:cs typeface="Consolas"/>
              </a:rPr>
              <a:t>git</a:t>
            </a:r>
            <a:r>
              <a:rPr lang="en-US" sz="3200" dirty="0" smtClean="0">
                <a:solidFill>
                  <a:schemeClr val="lt1"/>
                </a:solidFill>
                <a:latin typeface="Consolas"/>
                <a:ea typeface="+mn-ea"/>
                <a:cs typeface="Consolas"/>
              </a:rPr>
              <a:t> fetch upstream </a:t>
            </a:r>
            <a:r>
              <a:rPr lang="en-US" sz="3200" dirty="0" err="1" smtClean="0">
                <a:solidFill>
                  <a:schemeClr val="lt1"/>
                </a:solidFill>
                <a:latin typeface="Consolas"/>
                <a:ea typeface="+mn-ea"/>
                <a:cs typeface="Consolas"/>
              </a:rPr>
              <a:t>master:master</a:t>
            </a:r>
            <a:endParaRPr lang="en-US" sz="3200" dirty="0">
              <a:solidFill>
                <a:schemeClr val="lt1"/>
              </a:solidFill>
              <a:latin typeface="Consolas"/>
              <a:ea typeface="+mn-ea"/>
              <a:cs typeface="Consolas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2532155" y="4846633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5" name="Straight Arrow Connector 14"/>
          <p:cNvCxnSpPr>
            <a:stCxn id="14" idx="4"/>
            <a:endCxn id="24" idx="0"/>
          </p:cNvCxnSpPr>
          <p:nvPr/>
        </p:nvCxnSpPr>
        <p:spPr>
          <a:xfrm flipH="1">
            <a:off x="2260150" y="5098130"/>
            <a:ext cx="391453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752049" y="4169327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feature</a:t>
            </a:r>
            <a:endParaRPr lang="en-US" sz="2400" dirty="0"/>
          </a:p>
        </p:txBody>
      </p:sp>
      <p:sp>
        <p:nvSpPr>
          <p:cNvPr id="28" name="Oval 27"/>
          <p:cNvSpPr/>
          <p:nvPr/>
        </p:nvSpPr>
        <p:spPr>
          <a:xfrm>
            <a:off x="2528941" y="2689750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9" name="Straight Arrow Connector 28"/>
          <p:cNvCxnSpPr>
            <a:stCxn id="28" idx="4"/>
            <a:endCxn id="17" idx="0"/>
          </p:cNvCxnSpPr>
          <p:nvPr/>
        </p:nvCxnSpPr>
        <p:spPr>
          <a:xfrm>
            <a:off x="2648389" y="2941247"/>
            <a:ext cx="0" cy="2501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752049" y="2033984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feature</a:t>
            </a:r>
            <a:endParaRPr lang="en-US" sz="2400" dirty="0"/>
          </a:p>
        </p:txBody>
      </p:sp>
      <p:sp>
        <p:nvSpPr>
          <p:cNvPr id="6" name="Right Arrow 5"/>
          <p:cNvSpPr/>
          <p:nvPr/>
        </p:nvSpPr>
        <p:spPr>
          <a:xfrm>
            <a:off x="3772018" y="2881837"/>
            <a:ext cx="1948876" cy="76486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r>
              <a:rPr lang="en-US" dirty="0" smtClean="0"/>
              <a:t>ull request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2532291" y="4325314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0" name="Straight Arrow Connector 19"/>
          <p:cNvCxnSpPr>
            <a:stCxn id="19" idx="4"/>
            <a:endCxn id="14" idx="0"/>
          </p:cNvCxnSpPr>
          <p:nvPr/>
        </p:nvCxnSpPr>
        <p:spPr>
          <a:xfrm flipH="1">
            <a:off x="2651603" y="4576811"/>
            <a:ext cx="136" cy="2698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2532291" y="2180578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2" name="Straight Arrow Connector 21"/>
          <p:cNvCxnSpPr>
            <a:stCxn id="21" idx="4"/>
            <a:endCxn id="28" idx="0"/>
          </p:cNvCxnSpPr>
          <p:nvPr/>
        </p:nvCxnSpPr>
        <p:spPr>
          <a:xfrm flipH="1">
            <a:off x="2648389" y="2432075"/>
            <a:ext cx="3350" cy="2576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7053697" y="2689750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7" name="Straight Arrow Connector 26"/>
          <p:cNvCxnSpPr>
            <a:stCxn id="26" idx="4"/>
            <a:endCxn id="10" idx="0"/>
          </p:cNvCxnSpPr>
          <p:nvPr/>
        </p:nvCxnSpPr>
        <p:spPr>
          <a:xfrm>
            <a:off x="7173145" y="2941247"/>
            <a:ext cx="0" cy="2360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1" name="Oval 30"/>
          <p:cNvSpPr/>
          <p:nvPr/>
        </p:nvSpPr>
        <p:spPr>
          <a:xfrm>
            <a:off x="2140702" y="4861497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2" name="Straight Arrow Connector 31"/>
          <p:cNvCxnSpPr>
            <a:stCxn id="31" idx="4"/>
            <a:endCxn id="24" idx="0"/>
          </p:cNvCxnSpPr>
          <p:nvPr/>
        </p:nvCxnSpPr>
        <p:spPr>
          <a:xfrm>
            <a:off x="2260150" y="5112994"/>
            <a:ext cx="0" cy="2477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4272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</a:t>
            </a:r>
            <a:endParaRPr lang="en-US" dirty="0"/>
          </a:p>
        </p:txBody>
      </p:sp>
      <p:sp>
        <p:nvSpPr>
          <p:cNvPr id="4" name="Cloud 3"/>
          <p:cNvSpPr/>
          <p:nvPr/>
        </p:nvSpPr>
        <p:spPr>
          <a:xfrm>
            <a:off x="768614" y="1771424"/>
            <a:ext cx="7918186" cy="2139077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000" dirty="0"/>
          </a:p>
        </p:txBody>
      </p:sp>
      <p:sp>
        <p:nvSpPr>
          <p:cNvPr id="3" name="Can 2"/>
          <p:cNvSpPr/>
          <p:nvPr/>
        </p:nvSpPr>
        <p:spPr>
          <a:xfrm>
            <a:off x="5580807" y="1487321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upstream</a:t>
            </a:r>
            <a:br>
              <a:rPr lang="en-US" sz="2800" dirty="0"/>
            </a:br>
            <a:r>
              <a:rPr lang="en-US" sz="2800" dirty="0"/>
              <a:t>(theirs)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0342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7053697" y="3177314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2" name="Straight Arrow Connector 11"/>
          <p:cNvCxnSpPr>
            <a:stCxn id="10" idx="4"/>
          </p:cNvCxnSpPr>
          <p:nvPr/>
        </p:nvCxnSpPr>
        <p:spPr>
          <a:xfrm>
            <a:off x="7173145" y="3428811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409745" y="3057888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17" name="Oval 16"/>
          <p:cNvSpPr/>
          <p:nvPr/>
        </p:nvSpPr>
        <p:spPr>
          <a:xfrm>
            <a:off x="2528941" y="319138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8" name="Straight Arrow Connector 17"/>
          <p:cNvCxnSpPr>
            <a:stCxn id="17" idx="4"/>
          </p:cNvCxnSpPr>
          <p:nvPr/>
        </p:nvCxnSpPr>
        <p:spPr>
          <a:xfrm>
            <a:off x="2648389" y="344288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140702" y="536069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5" name="Straight Arrow Connector 24"/>
          <p:cNvCxnSpPr>
            <a:stCxn id="24" idx="4"/>
          </p:cNvCxnSpPr>
          <p:nvPr/>
        </p:nvCxnSpPr>
        <p:spPr>
          <a:xfrm>
            <a:off x="2260150" y="561219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945550" y="2520860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45" name="TextBox 44"/>
          <p:cNvSpPr txBox="1"/>
          <p:nvPr/>
        </p:nvSpPr>
        <p:spPr>
          <a:xfrm>
            <a:off x="1045128" y="4712186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>
                <a:solidFill>
                  <a:schemeClr val="lt1"/>
                </a:solidFill>
                <a:latin typeface="Consolas"/>
                <a:ea typeface="+mn-ea"/>
                <a:cs typeface="Consolas"/>
              </a:rPr>
              <a:t>$ </a:t>
            </a:r>
            <a:r>
              <a:rPr lang="en-US" dirty="0" err="1" smtClean="0">
                <a:solidFill>
                  <a:schemeClr val="lt1"/>
                </a:solidFill>
                <a:latin typeface="Consolas"/>
                <a:ea typeface="+mn-ea"/>
                <a:cs typeface="Consolas"/>
              </a:rPr>
              <a:t>git</a:t>
            </a:r>
            <a:r>
              <a:rPr lang="en-US" dirty="0" smtClean="0">
                <a:solidFill>
                  <a:schemeClr val="lt1"/>
                </a:solidFill>
                <a:latin typeface="Consolas"/>
                <a:ea typeface="+mn-ea"/>
                <a:cs typeface="Consolas"/>
              </a:rPr>
              <a:t> rebase master</a:t>
            </a:r>
            <a:endParaRPr lang="en-US" dirty="0">
              <a:solidFill>
                <a:schemeClr val="lt1"/>
              </a:solidFill>
              <a:latin typeface="Consolas"/>
              <a:ea typeface="+mn-ea"/>
              <a:cs typeface="Consolas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2532155" y="4846633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5" name="Straight Arrow Connector 14"/>
          <p:cNvCxnSpPr>
            <a:stCxn id="14" idx="4"/>
            <a:endCxn id="24" idx="0"/>
          </p:cNvCxnSpPr>
          <p:nvPr/>
        </p:nvCxnSpPr>
        <p:spPr>
          <a:xfrm flipH="1">
            <a:off x="2260150" y="5098130"/>
            <a:ext cx="391453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321612" y="3663758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feature</a:t>
            </a:r>
            <a:endParaRPr lang="en-US" sz="2400" dirty="0"/>
          </a:p>
        </p:txBody>
      </p:sp>
      <p:sp>
        <p:nvSpPr>
          <p:cNvPr id="28" name="Oval 27"/>
          <p:cNvSpPr/>
          <p:nvPr/>
        </p:nvSpPr>
        <p:spPr>
          <a:xfrm>
            <a:off x="2528941" y="2689750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9" name="Straight Arrow Connector 28"/>
          <p:cNvCxnSpPr>
            <a:stCxn id="28" idx="4"/>
            <a:endCxn id="17" idx="0"/>
          </p:cNvCxnSpPr>
          <p:nvPr/>
        </p:nvCxnSpPr>
        <p:spPr>
          <a:xfrm>
            <a:off x="2648389" y="2941247"/>
            <a:ext cx="0" cy="2501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752049" y="2033984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feature</a:t>
            </a:r>
            <a:endParaRPr lang="en-US" sz="2400" dirty="0"/>
          </a:p>
        </p:txBody>
      </p:sp>
      <p:sp>
        <p:nvSpPr>
          <p:cNvPr id="6" name="Right Arrow 5"/>
          <p:cNvSpPr/>
          <p:nvPr/>
        </p:nvSpPr>
        <p:spPr>
          <a:xfrm>
            <a:off x="3772018" y="2881837"/>
            <a:ext cx="1948876" cy="76486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r>
              <a:rPr lang="en-US" dirty="0" smtClean="0"/>
              <a:t>ull request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2532291" y="4325314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0" name="Straight Arrow Connector 19"/>
          <p:cNvCxnSpPr>
            <a:stCxn id="19" idx="4"/>
            <a:endCxn id="14" idx="0"/>
          </p:cNvCxnSpPr>
          <p:nvPr/>
        </p:nvCxnSpPr>
        <p:spPr>
          <a:xfrm flipH="1">
            <a:off x="2651603" y="4576811"/>
            <a:ext cx="136" cy="2698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2532291" y="2180578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2" name="Straight Arrow Connector 21"/>
          <p:cNvCxnSpPr>
            <a:stCxn id="21" idx="4"/>
            <a:endCxn id="28" idx="0"/>
          </p:cNvCxnSpPr>
          <p:nvPr/>
        </p:nvCxnSpPr>
        <p:spPr>
          <a:xfrm flipH="1">
            <a:off x="2648389" y="2432075"/>
            <a:ext cx="3350" cy="2576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7053697" y="2689750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7" name="Straight Arrow Connector 26"/>
          <p:cNvCxnSpPr>
            <a:stCxn id="26" idx="4"/>
            <a:endCxn id="10" idx="0"/>
          </p:cNvCxnSpPr>
          <p:nvPr/>
        </p:nvCxnSpPr>
        <p:spPr>
          <a:xfrm>
            <a:off x="7173145" y="2941247"/>
            <a:ext cx="0" cy="2360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1" name="Oval 30"/>
          <p:cNvSpPr/>
          <p:nvPr/>
        </p:nvSpPr>
        <p:spPr>
          <a:xfrm>
            <a:off x="2140702" y="4861497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2" name="Straight Arrow Connector 31"/>
          <p:cNvCxnSpPr>
            <a:stCxn id="31" idx="4"/>
            <a:endCxn id="24" idx="0"/>
          </p:cNvCxnSpPr>
          <p:nvPr/>
        </p:nvCxnSpPr>
        <p:spPr>
          <a:xfrm>
            <a:off x="2260150" y="5112994"/>
            <a:ext cx="0" cy="2477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3" name="Oval 32"/>
          <p:cNvSpPr/>
          <p:nvPr/>
        </p:nvSpPr>
        <p:spPr>
          <a:xfrm>
            <a:off x="2145446" y="4344713"/>
            <a:ext cx="238895" cy="2514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4" name="Straight Arrow Connector 33"/>
          <p:cNvCxnSpPr>
            <a:stCxn id="33" idx="4"/>
            <a:endCxn id="31" idx="0"/>
          </p:cNvCxnSpPr>
          <p:nvPr/>
        </p:nvCxnSpPr>
        <p:spPr>
          <a:xfrm flipH="1">
            <a:off x="2260150" y="4596210"/>
            <a:ext cx="4744" cy="2652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35" name="Oval 34"/>
          <p:cNvSpPr/>
          <p:nvPr/>
        </p:nvSpPr>
        <p:spPr>
          <a:xfrm>
            <a:off x="2145582" y="3823394"/>
            <a:ext cx="238895" cy="2514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6" name="Straight Arrow Connector 35"/>
          <p:cNvCxnSpPr>
            <a:stCxn id="35" idx="4"/>
            <a:endCxn id="33" idx="0"/>
          </p:cNvCxnSpPr>
          <p:nvPr/>
        </p:nvCxnSpPr>
        <p:spPr>
          <a:xfrm flipH="1">
            <a:off x="2264894" y="4074891"/>
            <a:ext cx="136" cy="2698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4" name="Rectangle 3"/>
          <p:cNvSpPr/>
          <p:nvPr/>
        </p:nvSpPr>
        <p:spPr>
          <a:xfrm>
            <a:off x="3644619" y="4576811"/>
            <a:ext cx="2300931" cy="99040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WARNING:</a:t>
            </a:r>
            <a:br>
              <a:rPr lang="en-US" dirty="0" smtClean="0"/>
            </a:br>
            <a:r>
              <a:rPr lang="en-US" dirty="0" smtClean="0"/>
              <a:t>You may have</a:t>
            </a:r>
            <a:br>
              <a:rPr lang="en-US" dirty="0" smtClean="0"/>
            </a:br>
            <a:r>
              <a:rPr lang="en-US" dirty="0" smtClean="0"/>
              <a:t>to resolve conflicts.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2047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7053697" y="3177314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2" name="Straight Arrow Connector 11"/>
          <p:cNvCxnSpPr>
            <a:stCxn id="10" idx="4"/>
          </p:cNvCxnSpPr>
          <p:nvPr/>
        </p:nvCxnSpPr>
        <p:spPr>
          <a:xfrm>
            <a:off x="7173145" y="3428811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409745" y="3057888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17" name="Oval 16"/>
          <p:cNvSpPr/>
          <p:nvPr/>
        </p:nvSpPr>
        <p:spPr>
          <a:xfrm>
            <a:off x="2528941" y="319138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8" name="Straight Arrow Connector 17"/>
          <p:cNvCxnSpPr>
            <a:stCxn id="17" idx="4"/>
          </p:cNvCxnSpPr>
          <p:nvPr/>
        </p:nvCxnSpPr>
        <p:spPr>
          <a:xfrm>
            <a:off x="2648389" y="344288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140702" y="536069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5" name="Straight Arrow Connector 24"/>
          <p:cNvCxnSpPr>
            <a:stCxn id="24" idx="4"/>
          </p:cNvCxnSpPr>
          <p:nvPr/>
        </p:nvCxnSpPr>
        <p:spPr>
          <a:xfrm>
            <a:off x="2260150" y="561219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945550" y="2520860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45" name="TextBox 44"/>
          <p:cNvSpPr txBox="1"/>
          <p:nvPr/>
        </p:nvSpPr>
        <p:spPr>
          <a:xfrm>
            <a:off x="1045128" y="4712186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latin typeface="Consolas"/>
                <a:cs typeface="Consolas"/>
              </a:rPr>
              <a:t>$ </a:t>
            </a:r>
            <a:r>
              <a:rPr lang="en-US" dirty="0" err="1">
                <a:latin typeface="Consolas"/>
                <a:cs typeface="Consolas"/>
              </a:rPr>
              <a:t>git</a:t>
            </a:r>
            <a:r>
              <a:rPr lang="en-US" dirty="0">
                <a:latin typeface="Consolas"/>
                <a:cs typeface="Consolas"/>
              </a:rPr>
              <a:t> rebase master</a:t>
            </a:r>
            <a:endParaRPr lang="en-US" dirty="0">
              <a:solidFill>
                <a:schemeClr val="lt1"/>
              </a:solidFill>
              <a:latin typeface="Consolas"/>
              <a:ea typeface="+mn-ea"/>
              <a:cs typeface="Consola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321612" y="3663758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feature</a:t>
            </a:r>
            <a:endParaRPr lang="en-US" sz="2400" dirty="0"/>
          </a:p>
        </p:txBody>
      </p:sp>
      <p:sp>
        <p:nvSpPr>
          <p:cNvPr id="28" name="Oval 27"/>
          <p:cNvSpPr/>
          <p:nvPr/>
        </p:nvSpPr>
        <p:spPr>
          <a:xfrm>
            <a:off x="2528941" y="2689750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9" name="Straight Arrow Connector 28"/>
          <p:cNvCxnSpPr>
            <a:stCxn id="28" idx="4"/>
            <a:endCxn id="17" idx="0"/>
          </p:cNvCxnSpPr>
          <p:nvPr/>
        </p:nvCxnSpPr>
        <p:spPr>
          <a:xfrm>
            <a:off x="2648389" y="2941247"/>
            <a:ext cx="0" cy="2501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752049" y="2033984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feature</a:t>
            </a:r>
            <a:endParaRPr lang="en-US" sz="2400" dirty="0"/>
          </a:p>
        </p:txBody>
      </p:sp>
      <p:sp>
        <p:nvSpPr>
          <p:cNvPr id="6" name="Right Arrow 5"/>
          <p:cNvSpPr/>
          <p:nvPr/>
        </p:nvSpPr>
        <p:spPr>
          <a:xfrm>
            <a:off x="3772018" y="2881837"/>
            <a:ext cx="1948876" cy="76486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r>
              <a:rPr lang="en-US" dirty="0" smtClean="0"/>
              <a:t>ull request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2532291" y="2180578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2" name="Straight Arrow Connector 21"/>
          <p:cNvCxnSpPr>
            <a:stCxn id="21" idx="4"/>
            <a:endCxn id="28" idx="0"/>
          </p:cNvCxnSpPr>
          <p:nvPr/>
        </p:nvCxnSpPr>
        <p:spPr>
          <a:xfrm flipH="1">
            <a:off x="2648389" y="2432075"/>
            <a:ext cx="3350" cy="2576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7053697" y="2689750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7" name="Straight Arrow Connector 26"/>
          <p:cNvCxnSpPr>
            <a:stCxn id="26" idx="4"/>
            <a:endCxn id="10" idx="0"/>
          </p:cNvCxnSpPr>
          <p:nvPr/>
        </p:nvCxnSpPr>
        <p:spPr>
          <a:xfrm>
            <a:off x="7173145" y="2941247"/>
            <a:ext cx="0" cy="2360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1" name="Oval 30"/>
          <p:cNvSpPr/>
          <p:nvPr/>
        </p:nvSpPr>
        <p:spPr>
          <a:xfrm>
            <a:off x="2140702" y="4861497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2" name="Straight Arrow Connector 31"/>
          <p:cNvCxnSpPr>
            <a:stCxn id="31" idx="4"/>
            <a:endCxn id="24" idx="0"/>
          </p:cNvCxnSpPr>
          <p:nvPr/>
        </p:nvCxnSpPr>
        <p:spPr>
          <a:xfrm>
            <a:off x="2260150" y="5112994"/>
            <a:ext cx="0" cy="2477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3" name="Oval 32"/>
          <p:cNvSpPr/>
          <p:nvPr/>
        </p:nvSpPr>
        <p:spPr>
          <a:xfrm>
            <a:off x="2145446" y="4344713"/>
            <a:ext cx="238895" cy="2514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4" name="Straight Arrow Connector 33"/>
          <p:cNvCxnSpPr>
            <a:stCxn id="33" idx="4"/>
            <a:endCxn id="31" idx="0"/>
          </p:cNvCxnSpPr>
          <p:nvPr/>
        </p:nvCxnSpPr>
        <p:spPr>
          <a:xfrm flipH="1">
            <a:off x="2260150" y="4596210"/>
            <a:ext cx="4744" cy="2652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35" name="Oval 34"/>
          <p:cNvSpPr/>
          <p:nvPr/>
        </p:nvSpPr>
        <p:spPr>
          <a:xfrm>
            <a:off x="2145582" y="3823394"/>
            <a:ext cx="238895" cy="2514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6" name="Straight Arrow Connector 35"/>
          <p:cNvCxnSpPr>
            <a:stCxn id="35" idx="4"/>
            <a:endCxn id="33" idx="0"/>
          </p:cNvCxnSpPr>
          <p:nvPr/>
        </p:nvCxnSpPr>
        <p:spPr>
          <a:xfrm flipH="1">
            <a:off x="2264894" y="4074891"/>
            <a:ext cx="136" cy="2698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9708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7053697" y="3177314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2" name="Straight Arrow Connector 11"/>
          <p:cNvCxnSpPr>
            <a:stCxn id="10" idx="4"/>
          </p:cNvCxnSpPr>
          <p:nvPr/>
        </p:nvCxnSpPr>
        <p:spPr>
          <a:xfrm>
            <a:off x="7173145" y="3428811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140702" y="536069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5" name="Straight Arrow Connector 24"/>
          <p:cNvCxnSpPr>
            <a:stCxn id="24" idx="4"/>
          </p:cNvCxnSpPr>
          <p:nvPr/>
        </p:nvCxnSpPr>
        <p:spPr>
          <a:xfrm>
            <a:off x="2260150" y="561219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945550" y="2520860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45" name="TextBox 44"/>
          <p:cNvSpPr txBox="1"/>
          <p:nvPr/>
        </p:nvSpPr>
        <p:spPr>
          <a:xfrm>
            <a:off x="1045128" y="4712186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dirty="0">
                <a:latin typeface="Consolas"/>
                <a:cs typeface="Consolas"/>
              </a:rPr>
              <a:t>$ </a:t>
            </a:r>
            <a:r>
              <a:rPr lang="en-US" sz="3200" dirty="0" err="1">
                <a:latin typeface="Consolas"/>
                <a:cs typeface="Consolas"/>
              </a:rPr>
              <a:t>git</a:t>
            </a:r>
            <a:r>
              <a:rPr lang="en-US" sz="3200" dirty="0">
                <a:latin typeface="Consolas"/>
                <a:cs typeface="Consolas"/>
              </a:rPr>
              <a:t> </a:t>
            </a:r>
            <a:r>
              <a:rPr lang="en-US" sz="3200" dirty="0" smtClean="0">
                <a:latin typeface="Consolas"/>
                <a:cs typeface="Consolas"/>
              </a:rPr>
              <a:t>push -f origin master feature</a:t>
            </a:r>
            <a:endParaRPr lang="en-US" sz="3200" dirty="0">
              <a:solidFill>
                <a:schemeClr val="lt1"/>
              </a:solidFill>
              <a:latin typeface="Consolas"/>
              <a:cs typeface="Consola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321612" y="3663758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feature</a:t>
            </a:r>
            <a:endParaRPr lang="en-US" sz="2400" dirty="0"/>
          </a:p>
        </p:txBody>
      </p:sp>
      <p:sp>
        <p:nvSpPr>
          <p:cNvPr id="6" name="Right Arrow 5"/>
          <p:cNvSpPr/>
          <p:nvPr/>
        </p:nvSpPr>
        <p:spPr>
          <a:xfrm>
            <a:off x="3772018" y="2881837"/>
            <a:ext cx="1948876" cy="76486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r>
              <a:rPr lang="en-US" dirty="0" smtClean="0"/>
              <a:t>ull request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7053697" y="2689750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7" name="Straight Arrow Connector 26"/>
          <p:cNvCxnSpPr>
            <a:stCxn id="26" idx="4"/>
            <a:endCxn id="10" idx="0"/>
          </p:cNvCxnSpPr>
          <p:nvPr/>
        </p:nvCxnSpPr>
        <p:spPr>
          <a:xfrm>
            <a:off x="7173145" y="2941247"/>
            <a:ext cx="0" cy="2360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1" name="Oval 30"/>
          <p:cNvSpPr/>
          <p:nvPr/>
        </p:nvSpPr>
        <p:spPr>
          <a:xfrm>
            <a:off x="2140702" y="4861497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2" name="Straight Arrow Connector 31"/>
          <p:cNvCxnSpPr>
            <a:stCxn id="31" idx="4"/>
            <a:endCxn id="24" idx="0"/>
          </p:cNvCxnSpPr>
          <p:nvPr/>
        </p:nvCxnSpPr>
        <p:spPr>
          <a:xfrm>
            <a:off x="2260150" y="5112994"/>
            <a:ext cx="0" cy="2477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3" name="Oval 32"/>
          <p:cNvSpPr/>
          <p:nvPr/>
        </p:nvSpPr>
        <p:spPr>
          <a:xfrm>
            <a:off x="2145446" y="4344713"/>
            <a:ext cx="238895" cy="2514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4" name="Straight Arrow Connector 33"/>
          <p:cNvCxnSpPr>
            <a:stCxn id="33" idx="4"/>
            <a:endCxn id="31" idx="0"/>
          </p:cNvCxnSpPr>
          <p:nvPr/>
        </p:nvCxnSpPr>
        <p:spPr>
          <a:xfrm flipH="1">
            <a:off x="2260150" y="4596210"/>
            <a:ext cx="4744" cy="2652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35" name="Oval 34"/>
          <p:cNvSpPr/>
          <p:nvPr/>
        </p:nvSpPr>
        <p:spPr>
          <a:xfrm>
            <a:off x="2145582" y="3823394"/>
            <a:ext cx="238895" cy="2514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6" name="Straight Arrow Connector 35"/>
          <p:cNvCxnSpPr>
            <a:stCxn id="35" idx="4"/>
            <a:endCxn id="33" idx="0"/>
          </p:cNvCxnSpPr>
          <p:nvPr/>
        </p:nvCxnSpPr>
        <p:spPr>
          <a:xfrm flipH="1">
            <a:off x="2264894" y="4074891"/>
            <a:ext cx="136" cy="2698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37" name="Oval 36"/>
          <p:cNvSpPr/>
          <p:nvPr/>
        </p:nvSpPr>
        <p:spPr>
          <a:xfrm>
            <a:off x="2494270" y="319929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8" name="Straight Arrow Connector 37"/>
          <p:cNvCxnSpPr>
            <a:stCxn id="37" idx="4"/>
          </p:cNvCxnSpPr>
          <p:nvPr/>
        </p:nvCxnSpPr>
        <p:spPr>
          <a:xfrm>
            <a:off x="2613718" y="345079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398696" y="2550786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40" name="TextBox 39"/>
          <p:cNvSpPr txBox="1"/>
          <p:nvPr/>
        </p:nvSpPr>
        <p:spPr>
          <a:xfrm>
            <a:off x="2675180" y="1502358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feature</a:t>
            </a:r>
            <a:endParaRPr lang="en-US" sz="2400" dirty="0"/>
          </a:p>
        </p:txBody>
      </p:sp>
      <p:sp>
        <p:nvSpPr>
          <p:cNvPr id="41" name="Oval 40"/>
          <p:cNvSpPr/>
          <p:nvPr/>
        </p:nvSpPr>
        <p:spPr>
          <a:xfrm>
            <a:off x="2494270" y="2700097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42" name="Straight Arrow Connector 41"/>
          <p:cNvCxnSpPr>
            <a:stCxn id="41" idx="4"/>
            <a:endCxn id="37" idx="0"/>
          </p:cNvCxnSpPr>
          <p:nvPr/>
        </p:nvCxnSpPr>
        <p:spPr>
          <a:xfrm>
            <a:off x="2613718" y="2951594"/>
            <a:ext cx="0" cy="2477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3" name="Oval 42"/>
          <p:cNvSpPr/>
          <p:nvPr/>
        </p:nvSpPr>
        <p:spPr>
          <a:xfrm>
            <a:off x="2499014" y="2183313"/>
            <a:ext cx="238895" cy="2514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46" name="Straight Arrow Connector 45"/>
          <p:cNvCxnSpPr>
            <a:stCxn id="43" idx="4"/>
            <a:endCxn id="41" idx="0"/>
          </p:cNvCxnSpPr>
          <p:nvPr/>
        </p:nvCxnSpPr>
        <p:spPr>
          <a:xfrm flipH="1">
            <a:off x="2613718" y="2434810"/>
            <a:ext cx="4744" cy="2652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47" name="Oval 46"/>
          <p:cNvSpPr/>
          <p:nvPr/>
        </p:nvSpPr>
        <p:spPr>
          <a:xfrm>
            <a:off x="2499150" y="1661994"/>
            <a:ext cx="238895" cy="2514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48" name="Straight Arrow Connector 47"/>
          <p:cNvCxnSpPr>
            <a:stCxn id="47" idx="4"/>
            <a:endCxn id="43" idx="0"/>
          </p:cNvCxnSpPr>
          <p:nvPr/>
        </p:nvCxnSpPr>
        <p:spPr>
          <a:xfrm flipH="1">
            <a:off x="2618462" y="1913491"/>
            <a:ext cx="136" cy="2698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60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7053697" y="3177314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2" name="Straight Arrow Connector 11"/>
          <p:cNvCxnSpPr>
            <a:stCxn id="10" idx="4"/>
          </p:cNvCxnSpPr>
          <p:nvPr/>
        </p:nvCxnSpPr>
        <p:spPr>
          <a:xfrm>
            <a:off x="7173145" y="3428811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140702" y="536069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5" name="Straight Arrow Connector 24"/>
          <p:cNvCxnSpPr>
            <a:stCxn id="24" idx="4"/>
          </p:cNvCxnSpPr>
          <p:nvPr/>
        </p:nvCxnSpPr>
        <p:spPr>
          <a:xfrm>
            <a:off x="2260150" y="561219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945550" y="2520860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45" name="TextBox 44"/>
          <p:cNvSpPr txBox="1"/>
          <p:nvPr/>
        </p:nvSpPr>
        <p:spPr>
          <a:xfrm>
            <a:off x="1045128" y="4712186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2321612" y="3663758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feature</a:t>
            </a:r>
            <a:endParaRPr lang="en-US" sz="2400" dirty="0"/>
          </a:p>
        </p:txBody>
      </p:sp>
      <p:sp>
        <p:nvSpPr>
          <p:cNvPr id="6" name="Right Arrow 5"/>
          <p:cNvSpPr/>
          <p:nvPr/>
        </p:nvSpPr>
        <p:spPr>
          <a:xfrm>
            <a:off x="3772018" y="2881837"/>
            <a:ext cx="1948876" cy="76486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r>
              <a:rPr lang="en-US" dirty="0" smtClean="0"/>
              <a:t>ull request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7053697" y="2689750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7" name="Straight Arrow Connector 26"/>
          <p:cNvCxnSpPr>
            <a:stCxn id="26" idx="4"/>
            <a:endCxn id="10" idx="0"/>
          </p:cNvCxnSpPr>
          <p:nvPr/>
        </p:nvCxnSpPr>
        <p:spPr>
          <a:xfrm>
            <a:off x="7173145" y="2941247"/>
            <a:ext cx="0" cy="2360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1" name="Oval 30"/>
          <p:cNvSpPr/>
          <p:nvPr/>
        </p:nvSpPr>
        <p:spPr>
          <a:xfrm>
            <a:off x="2140702" y="4861497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2" name="Straight Arrow Connector 31"/>
          <p:cNvCxnSpPr>
            <a:stCxn id="31" idx="4"/>
            <a:endCxn id="24" idx="0"/>
          </p:cNvCxnSpPr>
          <p:nvPr/>
        </p:nvCxnSpPr>
        <p:spPr>
          <a:xfrm>
            <a:off x="2260150" y="5112994"/>
            <a:ext cx="0" cy="2477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3" name="Oval 32"/>
          <p:cNvSpPr/>
          <p:nvPr/>
        </p:nvSpPr>
        <p:spPr>
          <a:xfrm>
            <a:off x="2145446" y="4344713"/>
            <a:ext cx="238895" cy="2514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4" name="Straight Arrow Connector 33"/>
          <p:cNvCxnSpPr>
            <a:stCxn id="33" idx="4"/>
            <a:endCxn id="31" idx="0"/>
          </p:cNvCxnSpPr>
          <p:nvPr/>
        </p:nvCxnSpPr>
        <p:spPr>
          <a:xfrm flipH="1">
            <a:off x="2260150" y="4596210"/>
            <a:ext cx="4744" cy="2652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35" name="Oval 34"/>
          <p:cNvSpPr/>
          <p:nvPr/>
        </p:nvSpPr>
        <p:spPr>
          <a:xfrm>
            <a:off x="2145582" y="3823394"/>
            <a:ext cx="238895" cy="2514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6" name="Straight Arrow Connector 35"/>
          <p:cNvCxnSpPr>
            <a:stCxn id="35" idx="4"/>
            <a:endCxn id="33" idx="0"/>
          </p:cNvCxnSpPr>
          <p:nvPr/>
        </p:nvCxnSpPr>
        <p:spPr>
          <a:xfrm flipH="1">
            <a:off x="2264894" y="4074891"/>
            <a:ext cx="136" cy="2698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37" name="Oval 36"/>
          <p:cNvSpPr/>
          <p:nvPr/>
        </p:nvSpPr>
        <p:spPr>
          <a:xfrm>
            <a:off x="2494270" y="319929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8" name="Straight Arrow Connector 37"/>
          <p:cNvCxnSpPr>
            <a:stCxn id="37" idx="4"/>
          </p:cNvCxnSpPr>
          <p:nvPr/>
        </p:nvCxnSpPr>
        <p:spPr>
          <a:xfrm>
            <a:off x="2613718" y="345079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398696" y="2550786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40" name="TextBox 39"/>
          <p:cNvSpPr txBox="1"/>
          <p:nvPr/>
        </p:nvSpPr>
        <p:spPr>
          <a:xfrm>
            <a:off x="2675180" y="1502358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feature</a:t>
            </a:r>
            <a:endParaRPr lang="en-US" sz="2400" dirty="0"/>
          </a:p>
        </p:txBody>
      </p:sp>
      <p:sp>
        <p:nvSpPr>
          <p:cNvPr id="41" name="Oval 40"/>
          <p:cNvSpPr/>
          <p:nvPr/>
        </p:nvSpPr>
        <p:spPr>
          <a:xfrm>
            <a:off x="2494270" y="2700097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42" name="Straight Arrow Connector 41"/>
          <p:cNvCxnSpPr>
            <a:stCxn id="41" idx="4"/>
            <a:endCxn id="37" idx="0"/>
          </p:cNvCxnSpPr>
          <p:nvPr/>
        </p:nvCxnSpPr>
        <p:spPr>
          <a:xfrm>
            <a:off x="2613718" y="2951594"/>
            <a:ext cx="0" cy="2477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3" name="Oval 42"/>
          <p:cNvSpPr/>
          <p:nvPr/>
        </p:nvSpPr>
        <p:spPr>
          <a:xfrm>
            <a:off x="2499014" y="2183313"/>
            <a:ext cx="238895" cy="2514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46" name="Straight Arrow Connector 45"/>
          <p:cNvCxnSpPr>
            <a:stCxn id="43" idx="4"/>
            <a:endCxn id="41" idx="0"/>
          </p:cNvCxnSpPr>
          <p:nvPr/>
        </p:nvCxnSpPr>
        <p:spPr>
          <a:xfrm flipH="1">
            <a:off x="2613718" y="2434810"/>
            <a:ext cx="4744" cy="2652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47" name="Oval 46"/>
          <p:cNvSpPr/>
          <p:nvPr/>
        </p:nvSpPr>
        <p:spPr>
          <a:xfrm>
            <a:off x="2499150" y="1661994"/>
            <a:ext cx="238895" cy="2514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48" name="Straight Arrow Connector 47"/>
          <p:cNvCxnSpPr>
            <a:stCxn id="47" idx="4"/>
            <a:endCxn id="43" idx="0"/>
          </p:cNvCxnSpPr>
          <p:nvPr/>
        </p:nvCxnSpPr>
        <p:spPr>
          <a:xfrm flipH="1">
            <a:off x="2618462" y="1913491"/>
            <a:ext cx="136" cy="2698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29" name="Tit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Great. Please squash</a:t>
            </a:r>
            <a:r>
              <a:rPr lang="is-IS" dirty="0"/>
              <a:t> </a:t>
            </a:r>
            <a:r>
              <a:rPr lang="is-IS" dirty="0" smtClean="0"/>
              <a:t>your commits.</a:t>
            </a:r>
            <a:endParaRPr lang="en-US" dirty="0"/>
          </a:p>
        </p:txBody>
      </p:sp>
      <p:pic>
        <p:nvPicPr>
          <p:cNvPr id="30" name="Picture 29" descr="1194986489671913504blueman_107_01.svg.m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3171" y="3617067"/>
            <a:ext cx="1103411" cy="2047209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028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7053697" y="3177314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2" name="Straight Arrow Connector 11"/>
          <p:cNvCxnSpPr>
            <a:stCxn id="10" idx="4"/>
          </p:cNvCxnSpPr>
          <p:nvPr/>
        </p:nvCxnSpPr>
        <p:spPr>
          <a:xfrm>
            <a:off x="7173145" y="3428811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140702" y="536069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5" name="Straight Arrow Connector 24"/>
          <p:cNvCxnSpPr>
            <a:stCxn id="24" idx="4"/>
          </p:cNvCxnSpPr>
          <p:nvPr/>
        </p:nvCxnSpPr>
        <p:spPr>
          <a:xfrm>
            <a:off x="2260150" y="561219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945550" y="2520860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45" name="TextBox 44"/>
          <p:cNvSpPr txBox="1"/>
          <p:nvPr/>
        </p:nvSpPr>
        <p:spPr>
          <a:xfrm>
            <a:off x="1045128" y="4712186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>
                <a:latin typeface="Consolas"/>
                <a:cs typeface="Consolas"/>
              </a:rPr>
              <a:t>$ </a:t>
            </a:r>
            <a:r>
              <a:rPr lang="en-US" dirty="0" err="1" smtClean="0">
                <a:latin typeface="Consolas"/>
                <a:cs typeface="Consolas"/>
              </a:rPr>
              <a:t>git</a:t>
            </a:r>
            <a:r>
              <a:rPr lang="en-US" dirty="0" smtClean="0">
                <a:latin typeface="Consolas"/>
                <a:cs typeface="Consolas"/>
              </a:rPr>
              <a:t> rebase –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r>
              <a:rPr lang="en-US" dirty="0" smtClean="0">
                <a:latin typeface="Consolas"/>
                <a:cs typeface="Consolas"/>
              </a:rPr>
              <a:t> master</a:t>
            </a:r>
            <a:endParaRPr lang="en-US" dirty="0">
              <a:solidFill>
                <a:schemeClr val="lt1"/>
              </a:solidFill>
              <a:latin typeface="Consolas"/>
              <a:ea typeface="+mn-ea"/>
              <a:cs typeface="Consola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743669" y="4200221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feature</a:t>
            </a:r>
            <a:endParaRPr lang="en-US" sz="2400" dirty="0"/>
          </a:p>
        </p:txBody>
      </p:sp>
      <p:sp>
        <p:nvSpPr>
          <p:cNvPr id="6" name="Right Arrow 5"/>
          <p:cNvSpPr/>
          <p:nvPr/>
        </p:nvSpPr>
        <p:spPr>
          <a:xfrm>
            <a:off x="3772018" y="2881837"/>
            <a:ext cx="1948876" cy="76486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r>
              <a:rPr lang="en-US" dirty="0" smtClean="0"/>
              <a:t>ull request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7053697" y="2689750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7" name="Straight Arrow Connector 26"/>
          <p:cNvCxnSpPr>
            <a:stCxn id="26" idx="4"/>
            <a:endCxn id="10" idx="0"/>
          </p:cNvCxnSpPr>
          <p:nvPr/>
        </p:nvCxnSpPr>
        <p:spPr>
          <a:xfrm>
            <a:off x="7173145" y="2941247"/>
            <a:ext cx="0" cy="2360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1" name="Oval 30"/>
          <p:cNvSpPr/>
          <p:nvPr/>
        </p:nvSpPr>
        <p:spPr>
          <a:xfrm>
            <a:off x="2140702" y="4861497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2" name="Straight Arrow Connector 31"/>
          <p:cNvCxnSpPr>
            <a:stCxn id="31" idx="4"/>
            <a:endCxn id="24" idx="0"/>
          </p:cNvCxnSpPr>
          <p:nvPr/>
        </p:nvCxnSpPr>
        <p:spPr>
          <a:xfrm>
            <a:off x="2260150" y="5112994"/>
            <a:ext cx="0" cy="2477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3" name="Oval 32"/>
          <p:cNvSpPr/>
          <p:nvPr/>
        </p:nvSpPr>
        <p:spPr>
          <a:xfrm>
            <a:off x="2145446" y="4344713"/>
            <a:ext cx="238895" cy="2514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4" name="Straight Arrow Connector 33"/>
          <p:cNvCxnSpPr>
            <a:stCxn id="33" idx="4"/>
            <a:endCxn id="31" idx="0"/>
          </p:cNvCxnSpPr>
          <p:nvPr/>
        </p:nvCxnSpPr>
        <p:spPr>
          <a:xfrm flipH="1">
            <a:off x="2260150" y="4596210"/>
            <a:ext cx="4744" cy="2652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35" name="Oval 34"/>
          <p:cNvSpPr/>
          <p:nvPr/>
        </p:nvSpPr>
        <p:spPr>
          <a:xfrm>
            <a:off x="2145582" y="3823394"/>
            <a:ext cx="238895" cy="2514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6" name="Straight Arrow Connector 35"/>
          <p:cNvCxnSpPr>
            <a:stCxn id="35" idx="4"/>
            <a:endCxn id="33" idx="0"/>
          </p:cNvCxnSpPr>
          <p:nvPr/>
        </p:nvCxnSpPr>
        <p:spPr>
          <a:xfrm flipH="1">
            <a:off x="2264894" y="4074891"/>
            <a:ext cx="136" cy="2698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37" name="Oval 36"/>
          <p:cNvSpPr/>
          <p:nvPr/>
        </p:nvSpPr>
        <p:spPr>
          <a:xfrm>
            <a:off x="2494270" y="319929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8" name="Straight Arrow Connector 37"/>
          <p:cNvCxnSpPr>
            <a:stCxn id="37" idx="4"/>
          </p:cNvCxnSpPr>
          <p:nvPr/>
        </p:nvCxnSpPr>
        <p:spPr>
          <a:xfrm>
            <a:off x="2613718" y="345079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398696" y="2550786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40" name="TextBox 39"/>
          <p:cNvSpPr txBox="1"/>
          <p:nvPr/>
        </p:nvSpPr>
        <p:spPr>
          <a:xfrm>
            <a:off x="2675180" y="1502358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feature</a:t>
            </a:r>
            <a:endParaRPr lang="en-US" sz="2400" dirty="0"/>
          </a:p>
        </p:txBody>
      </p:sp>
      <p:sp>
        <p:nvSpPr>
          <p:cNvPr id="41" name="Oval 40"/>
          <p:cNvSpPr/>
          <p:nvPr/>
        </p:nvSpPr>
        <p:spPr>
          <a:xfrm>
            <a:off x="2494270" y="2700097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42" name="Straight Arrow Connector 41"/>
          <p:cNvCxnSpPr>
            <a:stCxn id="41" idx="4"/>
            <a:endCxn id="37" idx="0"/>
          </p:cNvCxnSpPr>
          <p:nvPr/>
        </p:nvCxnSpPr>
        <p:spPr>
          <a:xfrm>
            <a:off x="2613718" y="2951594"/>
            <a:ext cx="0" cy="2477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3" name="Oval 42"/>
          <p:cNvSpPr/>
          <p:nvPr/>
        </p:nvSpPr>
        <p:spPr>
          <a:xfrm>
            <a:off x="2499014" y="2183313"/>
            <a:ext cx="238895" cy="2514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46" name="Straight Arrow Connector 45"/>
          <p:cNvCxnSpPr>
            <a:stCxn id="43" idx="4"/>
            <a:endCxn id="41" idx="0"/>
          </p:cNvCxnSpPr>
          <p:nvPr/>
        </p:nvCxnSpPr>
        <p:spPr>
          <a:xfrm flipH="1">
            <a:off x="2613718" y="2434810"/>
            <a:ext cx="4744" cy="2652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47" name="Oval 46"/>
          <p:cNvSpPr/>
          <p:nvPr/>
        </p:nvSpPr>
        <p:spPr>
          <a:xfrm>
            <a:off x="2499150" y="1661994"/>
            <a:ext cx="238895" cy="2514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48" name="Straight Arrow Connector 47"/>
          <p:cNvCxnSpPr>
            <a:stCxn id="47" idx="4"/>
            <a:endCxn id="43" idx="0"/>
          </p:cNvCxnSpPr>
          <p:nvPr/>
        </p:nvCxnSpPr>
        <p:spPr>
          <a:xfrm flipH="1">
            <a:off x="2618462" y="1913491"/>
            <a:ext cx="136" cy="2698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29" name="Oval 28"/>
          <p:cNvSpPr/>
          <p:nvPr/>
        </p:nvSpPr>
        <p:spPr>
          <a:xfrm>
            <a:off x="2569708" y="4344713"/>
            <a:ext cx="238895" cy="251497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0" name="Straight Arrow Connector 29"/>
          <p:cNvCxnSpPr>
            <a:stCxn id="29" idx="3"/>
            <a:endCxn id="31" idx="7"/>
          </p:cNvCxnSpPr>
          <p:nvPr/>
        </p:nvCxnSpPr>
        <p:spPr>
          <a:xfrm flipH="1">
            <a:off x="2344612" y="4559379"/>
            <a:ext cx="260081" cy="3389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2652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7053697" y="3177314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2" name="Straight Arrow Connector 11"/>
          <p:cNvCxnSpPr>
            <a:stCxn id="10" idx="4"/>
          </p:cNvCxnSpPr>
          <p:nvPr/>
        </p:nvCxnSpPr>
        <p:spPr>
          <a:xfrm>
            <a:off x="7173145" y="3428811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140702" y="536069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5" name="Straight Arrow Connector 24"/>
          <p:cNvCxnSpPr>
            <a:stCxn id="24" idx="4"/>
          </p:cNvCxnSpPr>
          <p:nvPr/>
        </p:nvCxnSpPr>
        <p:spPr>
          <a:xfrm>
            <a:off x="2260150" y="561219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945550" y="2520860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45" name="TextBox 44"/>
          <p:cNvSpPr txBox="1"/>
          <p:nvPr/>
        </p:nvSpPr>
        <p:spPr>
          <a:xfrm>
            <a:off x="1045128" y="4712186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latin typeface="Consolas"/>
                <a:cs typeface="Consolas"/>
              </a:rPr>
              <a:t>$ </a:t>
            </a:r>
            <a:r>
              <a:rPr lang="en-US" dirty="0" err="1">
                <a:latin typeface="Consolas"/>
                <a:cs typeface="Consolas"/>
              </a:rPr>
              <a:t>git</a:t>
            </a:r>
            <a:r>
              <a:rPr lang="en-US" dirty="0">
                <a:latin typeface="Consolas"/>
                <a:cs typeface="Consolas"/>
              </a:rPr>
              <a:t> rebase –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 master</a:t>
            </a:r>
            <a:endParaRPr lang="en-US" dirty="0">
              <a:solidFill>
                <a:schemeClr val="lt1"/>
              </a:solidFill>
              <a:latin typeface="Consolas"/>
              <a:ea typeface="+mn-ea"/>
              <a:cs typeface="Consola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743669" y="4200221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feature</a:t>
            </a:r>
            <a:endParaRPr lang="en-US" sz="2400" dirty="0"/>
          </a:p>
        </p:txBody>
      </p:sp>
      <p:sp>
        <p:nvSpPr>
          <p:cNvPr id="6" name="Right Arrow 5"/>
          <p:cNvSpPr/>
          <p:nvPr/>
        </p:nvSpPr>
        <p:spPr>
          <a:xfrm>
            <a:off x="3772018" y="2881837"/>
            <a:ext cx="1948876" cy="76486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r>
              <a:rPr lang="en-US" dirty="0" smtClean="0"/>
              <a:t>ull request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7053697" y="2689750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7" name="Straight Arrow Connector 26"/>
          <p:cNvCxnSpPr>
            <a:stCxn id="26" idx="4"/>
            <a:endCxn id="10" idx="0"/>
          </p:cNvCxnSpPr>
          <p:nvPr/>
        </p:nvCxnSpPr>
        <p:spPr>
          <a:xfrm>
            <a:off x="7173145" y="2941247"/>
            <a:ext cx="0" cy="2360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1" name="Oval 30"/>
          <p:cNvSpPr/>
          <p:nvPr/>
        </p:nvSpPr>
        <p:spPr>
          <a:xfrm>
            <a:off x="2140702" y="4861497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2" name="Straight Arrow Connector 31"/>
          <p:cNvCxnSpPr>
            <a:stCxn id="31" idx="4"/>
            <a:endCxn id="24" idx="0"/>
          </p:cNvCxnSpPr>
          <p:nvPr/>
        </p:nvCxnSpPr>
        <p:spPr>
          <a:xfrm>
            <a:off x="2260150" y="5112994"/>
            <a:ext cx="0" cy="2477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7" name="Oval 36"/>
          <p:cNvSpPr/>
          <p:nvPr/>
        </p:nvSpPr>
        <p:spPr>
          <a:xfrm>
            <a:off x="2494270" y="319929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8" name="Straight Arrow Connector 37"/>
          <p:cNvCxnSpPr>
            <a:stCxn id="37" idx="4"/>
          </p:cNvCxnSpPr>
          <p:nvPr/>
        </p:nvCxnSpPr>
        <p:spPr>
          <a:xfrm>
            <a:off x="2613718" y="345079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398696" y="2550786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40" name="TextBox 39"/>
          <p:cNvSpPr txBox="1"/>
          <p:nvPr/>
        </p:nvSpPr>
        <p:spPr>
          <a:xfrm>
            <a:off x="2675180" y="1502358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feature</a:t>
            </a:r>
            <a:endParaRPr lang="en-US" sz="2400" dirty="0"/>
          </a:p>
        </p:txBody>
      </p:sp>
      <p:sp>
        <p:nvSpPr>
          <p:cNvPr id="41" name="Oval 40"/>
          <p:cNvSpPr/>
          <p:nvPr/>
        </p:nvSpPr>
        <p:spPr>
          <a:xfrm>
            <a:off x="2494270" y="2700097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42" name="Straight Arrow Connector 41"/>
          <p:cNvCxnSpPr>
            <a:stCxn id="41" idx="4"/>
            <a:endCxn id="37" idx="0"/>
          </p:cNvCxnSpPr>
          <p:nvPr/>
        </p:nvCxnSpPr>
        <p:spPr>
          <a:xfrm>
            <a:off x="2613718" y="2951594"/>
            <a:ext cx="0" cy="2477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3" name="Oval 42"/>
          <p:cNvSpPr/>
          <p:nvPr/>
        </p:nvSpPr>
        <p:spPr>
          <a:xfrm>
            <a:off x="2499014" y="2183313"/>
            <a:ext cx="238895" cy="2514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46" name="Straight Arrow Connector 45"/>
          <p:cNvCxnSpPr>
            <a:stCxn id="43" idx="4"/>
            <a:endCxn id="41" idx="0"/>
          </p:cNvCxnSpPr>
          <p:nvPr/>
        </p:nvCxnSpPr>
        <p:spPr>
          <a:xfrm flipH="1">
            <a:off x="2613718" y="2434810"/>
            <a:ext cx="4744" cy="2652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47" name="Oval 46"/>
          <p:cNvSpPr/>
          <p:nvPr/>
        </p:nvSpPr>
        <p:spPr>
          <a:xfrm>
            <a:off x="2499150" y="1661994"/>
            <a:ext cx="238895" cy="2514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48" name="Straight Arrow Connector 47"/>
          <p:cNvCxnSpPr>
            <a:stCxn id="47" idx="4"/>
            <a:endCxn id="43" idx="0"/>
          </p:cNvCxnSpPr>
          <p:nvPr/>
        </p:nvCxnSpPr>
        <p:spPr>
          <a:xfrm flipH="1">
            <a:off x="2618462" y="1913491"/>
            <a:ext cx="136" cy="2698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29" name="Oval 28"/>
          <p:cNvSpPr/>
          <p:nvPr/>
        </p:nvSpPr>
        <p:spPr>
          <a:xfrm>
            <a:off x="2569708" y="4344713"/>
            <a:ext cx="238895" cy="251497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0" name="Straight Arrow Connector 29"/>
          <p:cNvCxnSpPr>
            <a:stCxn id="29" idx="3"/>
            <a:endCxn id="31" idx="7"/>
          </p:cNvCxnSpPr>
          <p:nvPr/>
        </p:nvCxnSpPr>
        <p:spPr>
          <a:xfrm flipH="1">
            <a:off x="2344612" y="4559379"/>
            <a:ext cx="260081" cy="3389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9030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7053697" y="3177314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2" name="Straight Arrow Connector 11"/>
          <p:cNvCxnSpPr>
            <a:stCxn id="10" idx="4"/>
          </p:cNvCxnSpPr>
          <p:nvPr/>
        </p:nvCxnSpPr>
        <p:spPr>
          <a:xfrm>
            <a:off x="7173145" y="3428811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568184" y="536069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5" name="Straight Arrow Connector 24"/>
          <p:cNvCxnSpPr>
            <a:stCxn id="24" idx="4"/>
          </p:cNvCxnSpPr>
          <p:nvPr/>
        </p:nvCxnSpPr>
        <p:spPr>
          <a:xfrm>
            <a:off x="2687632" y="561219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945550" y="2520860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45" name="TextBox 44"/>
          <p:cNvSpPr txBox="1"/>
          <p:nvPr/>
        </p:nvSpPr>
        <p:spPr>
          <a:xfrm>
            <a:off x="1472610" y="4712186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latin typeface="Consolas"/>
                <a:cs typeface="Consolas"/>
              </a:rPr>
              <a:t>$ </a:t>
            </a:r>
            <a:r>
              <a:rPr lang="en-US" dirty="0" err="1">
                <a:latin typeface="Consolas"/>
                <a:cs typeface="Consolas"/>
              </a:rPr>
              <a:t>git</a:t>
            </a:r>
            <a:r>
              <a:rPr lang="en-US" dirty="0">
                <a:latin typeface="Consolas"/>
                <a:cs typeface="Consolas"/>
              </a:rPr>
              <a:t> rebase –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 master</a:t>
            </a:r>
            <a:endParaRPr lang="en-US" dirty="0">
              <a:solidFill>
                <a:schemeClr val="lt1"/>
              </a:solidFill>
              <a:latin typeface="Consolas"/>
              <a:ea typeface="+mn-ea"/>
              <a:cs typeface="Consola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743669" y="4200221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feature</a:t>
            </a:r>
            <a:endParaRPr lang="en-US" sz="2400" dirty="0"/>
          </a:p>
        </p:txBody>
      </p:sp>
      <p:sp>
        <p:nvSpPr>
          <p:cNvPr id="6" name="Right Arrow 5"/>
          <p:cNvSpPr/>
          <p:nvPr/>
        </p:nvSpPr>
        <p:spPr>
          <a:xfrm>
            <a:off x="3772018" y="2881837"/>
            <a:ext cx="1948876" cy="76486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r>
              <a:rPr lang="en-US" dirty="0" smtClean="0"/>
              <a:t>ull request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7053697" y="2689750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7" name="Straight Arrow Connector 26"/>
          <p:cNvCxnSpPr>
            <a:stCxn id="26" idx="4"/>
            <a:endCxn id="10" idx="0"/>
          </p:cNvCxnSpPr>
          <p:nvPr/>
        </p:nvCxnSpPr>
        <p:spPr>
          <a:xfrm>
            <a:off x="7173145" y="2941247"/>
            <a:ext cx="0" cy="2360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1" name="Oval 30"/>
          <p:cNvSpPr/>
          <p:nvPr/>
        </p:nvSpPr>
        <p:spPr>
          <a:xfrm>
            <a:off x="2568184" y="4861497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2" name="Straight Arrow Connector 31"/>
          <p:cNvCxnSpPr>
            <a:stCxn id="31" idx="4"/>
            <a:endCxn id="24" idx="0"/>
          </p:cNvCxnSpPr>
          <p:nvPr/>
        </p:nvCxnSpPr>
        <p:spPr>
          <a:xfrm>
            <a:off x="2687632" y="5112994"/>
            <a:ext cx="0" cy="2477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7" name="Oval 36"/>
          <p:cNvSpPr/>
          <p:nvPr/>
        </p:nvSpPr>
        <p:spPr>
          <a:xfrm>
            <a:off x="2494270" y="319929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8" name="Straight Arrow Connector 37"/>
          <p:cNvCxnSpPr>
            <a:stCxn id="37" idx="4"/>
          </p:cNvCxnSpPr>
          <p:nvPr/>
        </p:nvCxnSpPr>
        <p:spPr>
          <a:xfrm>
            <a:off x="2613718" y="345079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398696" y="2550786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40" name="TextBox 39"/>
          <p:cNvSpPr txBox="1"/>
          <p:nvPr/>
        </p:nvSpPr>
        <p:spPr>
          <a:xfrm>
            <a:off x="2675180" y="1502358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feature</a:t>
            </a:r>
            <a:endParaRPr lang="en-US" sz="2400" dirty="0"/>
          </a:p>
        </p:txBody>
      </p:sp>
      <p:sp>
        <p:nvSpPr>
          <p:cNvPr id="41" name="Oval 40"/>
          <p:cNvSpPr/>
          <p:nvPr/>
        </p:nvSpPr>
        <p:spPr>
          <a:xfrm>
            <a:off x="2494270" y="2700097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42" name="Straight Arrow Connector 41"/>
          <p:cNvCxnSpPr>
            <a:stCxn id="41" idx="4"/>
            <a:endCxn id="37" idx="0"/>
          </p:cNvCxnSpPr>
          <p:nvPr/>
        </p:nvCxnSpPr>
        <p:spPr>
          <a:xfrm>
            <a:off x="2613718" y="2951594"/>
            <a:ext cx="0" cy="2477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3" name="Oval 42"/>
          <p:cNvSpPr/>
          <p:nvPr/>
        </p:nvSpPr>
        <p:spPr>
          <a:xfrm>
            <a:off x="2499014" y="2183313"/>
            <a:ext cx="238895" cy="2514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46" name="Straight Arrow Connector 45"/>
          <p:cNvCxnSpPr>
            <a:stCxn id="43" idx="4"/>
            <a:endCxn id="41" idx="0"/>
          </p:cNvCxnSpPr>
          <p:nvPr/>
        </p:nvCxnSpPr>
        <p:spPr>
          <a:xfrm flipH="1">
            <a:off x="2613718" y="2434810"/>
            <a:ext cx="4744" cy="2652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47" name="Oval 46"/>
          <p:cNvSpPr/>
          <p:nvPr/>
        </p:nvSpPr>
        <p:spPr>
          <a:xfrm>
            <a:off x="2499150" y="1661994"/>
            <a:ext cx="238895" cy="2514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48" name="Straight Arrow Connector 47"/>
          <p:cNvCxnSpPr>
            <a:stCxn id="47" idx="4"/>
            <a:endCxn id="43" idx="0"/>
          </p:cNvCxnSpPr>
          <p:nvPr/>
        </p:nvCxnSpPr>
        <p:spPr>
          <a:xfrm flipH="1">
            <a:off x="2618462" y="1913491"/>
            <a:ext cx="136" cy="2698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29" name="Oval 28"/>
          <p:cNvSpPr/>
          <p:nvPr/>
        </p:nvSpPr>
        <p:spPr>
          <a:xfrm>
            <a:off x="2569708" y="4344713"/>
            <a:ext cx="238895" cy="251497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0" name="Straight Arrow Connector 29"/>
          <p:cNvCxnSpPr>
            <a:stCxn id="29" idx="4"/>
            <a:endCxn id="31" idx="0"/>
          </p:cNvCxnSpPr>
          <p:nvPr/>
        </p:nvCxnSpPr>
        <p:spPr>
          <a:xfrm flipH="1">
            <a:off x="2687632" y="4596210"/>
            <a:ext cx="1524" cy="2652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7848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7053697" y="3177314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2" name="Straight Arrow Connector 11"/>
          <p:cNvCxnSpPr>
            <a:stCxn id="10" idx="4"/>
          </p:cNvCxnSpPr>
          <p:nvPr/>
        </p:nvCxnSpPr>
        <p:spPr>
          <a:xfrm>
            <a:off x="7173145" y="3428811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568184" y="536069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5" name="Straight Arrow Connector 24"/>
          <p:cNvCxnSpPr>
            <a:stCxn id="24" idx="4"/>
          </p:cNvCxnSpPr>
          <p:nvPr/>
        </p:nvCxnSpPr>
        <p:spPr>
          <a:xfrm>
            <a:off x="2687632" y="561219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945550" y="2525636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45" name="TextBox 44"/>
          <p:cNvSpPr txBox="1"/>
          <p:nvPr/>
        </p:nvSpPr>
        <p:spPr>
          <a:xfrm>
            <a:off x="1472610" y="4712186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dirty="0" smtClean="0">
                <a:solidFill>
                  <a:schemeClr val="lt1"/>
                </a:solidFill>
                <a:latin typeface="Consolas"/>
                <a:ea typeface="+mn-ea"/>
                <a:cs typeface="Consolas"/>
              </a:rPr>
              <a:t>$ </a:t>
            </a:r>
            <a:r>
              <a:rPr lang="en-US" dirty="0" err="1" smtClean="0">
                <a:solidFill>
                  <a:schemeClr val="lt1"/>
                </a:solidFill>
                <a:latin typeface="Consolas"/>
                <a:ea typeface="+mn-ea"/>
                <a:cs typeface="Consolas"/>
              </a:rPr>
              <a:t>git</a:t>
            </a:r>
            <a:r>
              <a:rPr lang="en-US" dirty="0" smtClean="0">
                <a:solidFill>
                  <a:schemeClr val="lt1"/>
                </a:solidFill>
                <a:latin typeface="Consolas"/>
                <a:ea typeface="+mn-ea"/>
                <a:cs typeface="Consolas"/>
              </a:rPr>
              <a:t> push -f origin feature</a:t>
            </a:r>
            <a:endParaRPr lang="en-US" dirty="0">
              <a:solidFill>
                <a:schemeClr val="lt1"/>
              </a:solidFill>
              <a:latin typeface="Consolas"/>
              <a:ea typeface="+mn-ea"/>
              <a:cs typeface="Consola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743669" y="4200221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feature</a:t>
            </a:r>
            <a:endParaRPr lang="en-US" sz="2400" dirty="0"/>
          </a:p>
        </p:txBody>
      </p:sp>
      <p:sp>
        <p:nvSpPr>
          <p:cNvPr id="6" name="Right Arrow 5"/>
          <p:cNvSpPr/>
          <p:nvPr/>
        </p:nvSpPr>
        <p:spPr>
          <a:xfrm>
            <a:off x="3772018" y="2881837"/>
            <a:ext cx="1948876" cy="76486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r>
              <a:rPr lang="en-US" dirty="0" smtClean="0"/>
              <a:t>ull request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7053697" y="2689750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7" name="Straight Arrow Connector 26"/>
          <p:cNvCxnSpPr>
            <a:stCxn id="26" idx="4"/>
            <a:endCxn id="10" idx="0"/>
          </p:cNvCxnSpPr>
          <p:nvPr/>
        </p:nvCxnSpPr>
        <p:spPr>
          <a:xfrm>
            <a:off x="7173145" y="2941247"/>
            <a:ext cx="0" cy="2360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1" name="Oval 30"/>
          <p:cNvSpPr/>
          <p:nvPr/>
        </p:nvSpPr>
        <p:spPr>
          <a:xfrm>
            <a:off x="2568184" y="4861497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2" name="Straight Arrow Connector 31"/>
          <p:cNvCxnSpPr>
            <a:stCxn id="31" idx="4"/>
            <a:endCxn id="24" idx="0"/>
          </p:cNvCxnSpPr>
          <p:nvPr/>
        </p:nvCxnSpPr>
        <p:spPr>
          <a:xfrm>
            <a:off x="2687632" y="5112994"/>
            <a:ext cx="0" cy="2477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7" name="Oval 36"/>
          <p:cNvSpPr/>
          <p:nvPr/>
        </p:nvSpPr>
        <p:spPr>
          <a:xfrm>
            <a:off x="2494270" y="319929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8" name="Straight Arrow Connector 37"/>
          <p:cNvCxnSpPr>
            <a:stCxn id="37" idx="4"/>
          </p:cNvCxnSpPr>
          <p:nvPr/>
        </p:nvCxnSpPr>
        <p:spPr>
          <a:xfrm>
            <a:off x="2613718" y="345079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398696" y="2550786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41" name="Oval 40"/>
          <p:cNvSpPr/>
          <p:nvPr/>
        </p:nvSpPr>
        <p:spPr>
          <a:xfrm>
            <a:off x="2494270" y="2700097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42" name="Straight Arrow Connector 41"/>
          <p:cNvCxnSpPr>
            <a:stCxn id="41" idx="4"/>
            <a:endCxn id="37" idx="0"/>
          </p:cNvCxnSpPr>
          <p:nvPr/>
        </p:nvCxnSpPr>
        <p:spPr>
          <a:xfrm>
            <a:off x="2613718" y="2951594"/>
            <a:ext cx="0" cy="2477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9" name="Oval 28"/>
          <p:cNvSpPr/>
          <p:nvPr/>
        </p:nvSpPr>
        <p:spPr>
          <a:xfrm>
            <a:off x="2569708" y="4344713"/>
            <a:ext cx="238895" cy="251497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0" name="Straight Arrow Connector 29"/>
          <p:cNvCxnSpPr>
            <a:stCxn id="29" idx="4"/>
            <a:endCxn id="31" idx="0"/>
          </p:cNvCxnSpPr>
          <p:nvPr/>
        </p:nvCxnSpPr>
        <p:spPr>
          <a:xfrm flipH="1">
            <a:off x="2687632" y="4596210"/>
            <a:ext cx="1524" cy="2652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</p:cxnSp>
      <p:sp>
        <p:nvSpPr>
          <p:cNvPr id="28" name="TextBox 27"/>
          <p:cNvSpPr txBox="1"/>
          <p:nvPr/>
        </p:nvSpPr>
        <p:spPr>
          <a:xfrm>
            <a:off x="2675059" y="2046620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feature</a:t>
            </a:r>
            <a:endParaRPr lang="en-US" sz="2400" dirty="0"/>
          </a:p>
        </p:txBody>
      </p:sp>
      <p:sp>
        <p:nvSpPr>
          <p:cNvPr id="33" name="Oval 32"/>
          <p:cNvSpPr/>
          <p:nvPr/>
        </p:nvSpPr>
        <p:spPr>
          <a:xfrm>
            <a:off x="2501098" y="2191112"/>
            <a:ext cx="238895" cy="251497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4" name="Straight Arrow Connector 33"/>
          <p:cNvCxnSpPr>
            <a:stCxn id="33" idx="4"/>
            <a:endCxn id="41" idx="0"/>
          </p:cNvCxnSpPr>
          <p:nvPr/>
        </p:nvCxnSpPr>
        <p:spPr>
          <a:xfrm flipH="1">
            <a:off x="2613718" y="2442609"/>
            <a:ext cx="6828" cy="2574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196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7053697" y="3177314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2" name="Straight Arrow Connector 11"/>
          <p:cNvCxnSpPr>
            <a:stCxn id="10" idx="4"/>
          </p:cNvCxnSpPr>
          <p:nvPr/>
        </p:nvCxnSpPr>
        <p:spPr>
          <a:xfrm>
            <a:off x="7173145" y="3428811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568184" y="536069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5" name="Straight Arrow Connector 24"/>
          <p:cNvCxnSpPr>
            <a:stCxn id="24" idx="4"/>
          </p:cNvCxnSpPr>
          <p:nvPr/>
        </p:nvCxnSpPr>
        <p:spPr>
          <a:xfrm>
            <a:off x="2687632" y="561219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945550" y="2525636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45" name="TextBox 44"/>
          <p:cNvSpPr txBox="1"/>
          <p:nvPr/>
        </p:nvSpPr>
        <p:spPr>
          <a:xfrm>
            <a:off x="1472610" y="4712186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2743669" y="4200221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feature</a:t>
            </a:r>
            <a:endParaRPr lang="en-US" sz="2400" dirty="0"/>
          </a:p>
        </p:txBody>
      </p:sp>
      <p:sp>
        <p:nvSpPr>
          <p:cNvPr id="6" name="Right Arrow 5"/>
          <p:cNvSpPr/>
          <p:nvPr/>
        </p:nvSpPr>
        <p:spPr>
          <a:xfrm>
            <a:off x="3772018" y="2881837"/>
            <a:ext cx="1948876" cy="76486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r>
              <a:rPr lang="en-US" dirty="0" smtClean="0"/>
              <a:t>ull request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7053697" y="2689750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7" name="Straight Arrow Connector 26"/>
          <p:cNvCxnSpPr>
            <a:stCxn id="26" idx="4"/>
            <a:endCxn id="10" idx="0"/>
          </p:cNvCxnSpPr>
          <p:nvPr/>
        </p:nvCxnSpPr>
        <p:spPr>
          <a:xfrm>
            <a:off x="7173145" y="2941247"/>
            <a:ext cx="0" cy="2360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1" name="Oval 30"/>
          <p:cNvSpPr/>
          <p:nvPr/>
        </p:nvSpPr>
        <p:spPr>
          <a:xfrm>
            <a:off x="2568184" y="4861497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2" name="Straight Arrow Connector 31"/>
          <p:cNvCxnSpPr>
            <a:stCxn id="31" idx="4"/>
            <a:endCxn id="24" idx="0"/>
          </p:cNvCxnSpPr>
          <p:nvPr/>
        </p:nvCxnSpPr>
        <p:spPr>
          <a:xfrm>
            <a:off x="2687632" y="5112994"/>
            <a:ext cx="0" cy="2477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7" name="Oval 36"/>
          <p:cNvSpPr/>
          <p:nvPr/>
        </p:nvSpPr>
        <p:spPr>
          <a:xfrm>
            <a:off x="2494270" y="319929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8" name="Straight Arrow Connector 37"/>
          <p:cNvCxnSpPr>
            <a:stCxn id="37" idx="4"/>
          </p:cNvCxnSpPr>
          <p:nvPr/>
        </p:nvCxnSpPr>
        <p:spPr>
          <a:xfrm>
            <a:off x="2613718" y="345079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398696" y="2550786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41" name="Oval 40"/>
          <p:cNvSpPr/>
          <p:nvPr/>
        </p:nvSpPr>
        <p:spPr>
          <a:xfrm>
            <a:off x="2494270" y="2700097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42" name="Straight Arrow Connector 41"/>
          <p:cNvCxnSpPr>
            <a:stCxn id="41" idx="4"/>
            <a:endCxn id="37" idx="0"/>
          </p:cNvCxnSpPr>
          <p:nvPr/>
        </p:nvCxnSpPr>
        <p:spPr>
          <a:xfrm>
            <a:off x="2613718" y="2951594"/>
            <a:ext cx="0" cy="2477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9" name="Oval 28"/>
          <p:cNvSpPr/>
          <p:nvPr/>
        </p:nvSpPr>
        <p:spPr>
          <a:xfrm>
            <a:off x="2569708" y="4344713"/>
            <a:ext cx="238895" cy="251497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0" name="Straight Arrow Connector 29"/>
          <p:cNvCxnSpPr>
            <a:stCxn id="29" idx="4"/>
            <a:endCxn id="31" idx="0"/>
          </p:cNvCxnSpPr>
          <p:nvPr/>
        </p:nvCxnSpPr>
        <p:spPr>
          <a:xfrm flipH="1">
            <a:off x="2687632" y="4596210"/>
            <a:ext cx="1524" cy="2652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</p:cxnSp>
      <p:sp>
        <p:nvSpPr>
          <p:cNvPr id="28" name="TextBox 27"/>
          <p:cNvSpPr txBox="1"/>
          <p:nvPr/>
        </p:nvSpPr>
        <p:spPr>
          <a:xfrm>
            <a:off x="2675059" y="2046620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feature</a:t>
            </a:r>
            <a:endParaRPr lang="en-US" sz="2400" dirty="0"/>
          </a:p>
        </p:txBody>
      </p:sp>
      <p:sp>
        <p:nvSpPr>
          <p:cNvPr id="33" name="Oval 32"/>
          <p:cNvSpPr/>
          <p:nvPr/>
        </p:nvSpPr>
        <p:spPr>
          <a:xfrm>
            <a:off x="2501098" y="2191112"/>
            <a:ext cx="238895" cy="251497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4" name="Straight Arrow Connector 33"/>
          <p:cNvCxnSpPr>
            <a:stCxn id="33" idx="4"/>
            <a:endCxn id="41" idx="0"/>
          </p:cNvCxnSpPr>
          <p:nvPr/>
        </p:nvCxnSpPr>
        <p:spPr>
          <a:xfrm flipH="1">
            <a:off x="2613718" y="2442609"/>
            <a:ext cx="6828" cy="2574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</p:cxnSp>
      <p:sp>
        <p:nvSpPr>
          <p:cNvPr id="40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Perfect, I accept!</a:t>
            </a:r>
            <a:endParaRPr lang="en-US" dirty="0"/>
          </a:p>
        </p:txBody>
      </p:sp>
      <p:pic>
        <p:nvPicPr>
          <p:cNvPr id="3" name="Picture 2" descr="11949864871831664442blueman_104_02.svg.m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4848" y="4135002"/>
            <a:ext cx="2228849" cy="2191701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3965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7053697" y="3177314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2" name="Straight Arrow Connector 11"/>
          <p:cNvCxnSpPr>
            <a:stCxn id="10" idx="4"/>
          </p:cNvCxnSpPr>
          <p:nvPr/>
        </p:nvCxnSpPr>
        <p:spPr>
          <a:xfrm>
            <a:off x="7173145" y="3428811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568184" y="536069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5" name="Straight Arrow Connector 24"/>
          <p:cNvCxnSpPr>
            <a:stCxn id="24" idx="4"/>
          </p:cNvCxnSpPr>
          <p:nvPr/>
        </p:nvCxnSpPr>
        <p:spPr>
          <a:xfrm>
            <a:off x="2687632" y="561219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958123" y="2022636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45" name="TextBox 44"/>
          <p:cNvSpPr txBox="1"/>
          <p:nvPr/>
        </p:nvSpPr>
        <p:spPr>
          <a:xfrm>
            <a:off x="1472610" y="4712186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to Clean Up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743669" y="4200221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feature</a:t>
            </a:r>
            <a:endParaRPr lang="en-US" sz="2400" dirty="0"/>
          </a:p>
        </p:txBody>
      </p:sp>
      <p:sp>
        <p:nvSpPr>
          <p:cNvPr id="26" name="Oval 25"/>
          <p:cNvSpPr/>
          <p:nvPr/>
        </p:nvSpPr>
        <p:spPr>
          <a:xfrm>
            <a:off x="7053697" y="2689750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7" name="Straight Arrow Connector 26"/>
          <p:cNvCxnSpPr>
            <a:stCxn id="26" idx="4"/>
            <a:endCxn id="10" idx="0"/>
          </p:cNvCxnSpPr>
          <p:nvPr/>
        </p:nvCxnSpPr>
        <p:spPr>
          <a:xfrm>
            <a:off x="7173145" y="2941247"/>
            <a:ext cx="0" cy="2360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1" name="Oval 30"/>
          <p:cNvSpPr/>
          <p:nvPr/>
        </p:nvSpPr>
        <p:spPr>
          <a:xfrm>
            <a:off x="2568184" y="4861497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2" name="Straight Arrow Connector 31"/>
          <p:cNvCxnSpPr>
            <a:stCxn id="31" idx="4"/>
            <a:endCxn id="24" idx="0"/>
          </p:cNvCxnSpPr>
          <p:nvPr/>
        </p:nvCxnSpPr>
        <p:spPr>
          <a:xfrm>
            <a:off x="2687632" y="5112994"/>
            <a:ext cx="0" cy="2477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7" name="Oval 36"/>
          <p:cNvSpPr/>
          <p:nvPr/>
        </p:nvSpPr>
        <p:spPr>
          <a:xfrm>
            <a:off x="2494270" y="319929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8" name="Straight Arrow Connector 37"/>
          <p:cNvCxnSpPr>
            <a:stCxn id="37" idx="4"/>
          </p:cNvCxnSpPr>
          <p:nvPr/>
        </p:nvCxnSpPr>
        <p:spPr>
          <a:xfrm>
            <a:off x="2613718" y="345079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398696" y="2550786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41" name="Oval 40"/>
          <p:cNvSpPr/>
          <p:nvPr/>
        </p:nvSpPr>
        <p:spPr>
          <a:xfrm>
            <a:off x="2494270" y="2700097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42" name="Straight Arrow Connector 41"/>
          <p:cNvCxnSpPr>
            <a:stCxn id="41" idx="4"/>
            <a:endCxn id="37" idx="0"/>
          </p:cNvCxnSpPr>
          <p:nvPr/>
        </p:nvCxnSpPr>
        <p:spPr>
          <a:xfrm>
            <a:off x="2613718" y="2951594"/>
            <a:ext cx="0" cy="2477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9" name="Oval 28"/>
          <p:cNvSpPr/>
          <p:nvPr/>
        </p:nvSpPr>
        <p:spPr>
          <a:xfrm>
            <a:off x="2569708" y="4344713"/>
            <a:ext cx="238895" cy="251497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0" name="Straight Arrow Connector 29"/>
          <p:cNvCxnSpPr>
            <a:stCxn id="29" idx="4"/>
            <a:endCxn id="31" idx="0"/>
          </p:cNvCxnSpPr>
          <p:nvPr/>
        </p:nvCxnSpPr>
        <p:spPr>
          <a:xfrm flipH="1">
            <a:off x="2687632" y="4596210"/>
            <a:ext cx="1524" cy="2652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</p:cxnSp>
      <p:sp>
        <p:nvSpPr>
          <p:cNvPr id="28" name="TextBox 27"/>
          <p:cNvSpPr txBox="1"/>
          <p:nvPr/>
        </p:nvSpPr>
        <p:spPr>
          <a:xfrm>
            <a:off x="2675059" y="2046620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feature</a:t>
            </a:r>
            <a:endParaRPr lang="en-US" sz="2400" dirty="0"/>
          </a:p>
        </p:txBody>
      </p:sp>
      <p:sp>
        <p:nvSpPr>
          <p:cNvPr id="33" name="Oval 32"/>
          <p:cNvSpPr/>
          <p:nvPr/>
        </p:nvSpPr>
        <p:spPr>
          <a:xfrm>
            <a:off x="2501098" y="2191112"/>
            <a:ext cx="238895" cy="251497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4" name="Straight Arrow Connector 33"/>
          <p:cNvCxnSpPr>
            <a:stCxn id="33" idx="4"/>
            <a:endCxn id="41" idx="0"/>
          </p:cNvCxnSpPr>
          <p:nvPr/>
        </p:nvCxnSpPr>
        <p:spPr>
          <a:xfrm flipH="1">
            <a:off x="2613718" y="2442609"/>
            <a:ext cx="6828" cy="2574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</p:cxnSp>
      <p:sp>
        <p:nvSpPr>
          <p:cNvPr id="35" name="Oval 34"/>
          <p:cNvSpPr/>
          <p:nvPr/>
        </p:nvSpPr>
        <p:spPr>
          <a:xfrm>
            <a:off x="7053697" y="2158707"/>
            <a:ext cx="238895" cy="251497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6" name="Straight Arrow Connector 35"/>
          <p:cNvCxnSpPr>
            <a:stCxn id="35" idx="4"/>
            <a:endCxn id="26" idx="0"/>
          </p:cNvCxnSpPr>
          <p:nvPr/>
        </p:nvCxnSpPr>
        <p:spPr>
          <a:xfrm>
            <a:off x="7173145" y="2410204"/>
            <a:ext cx="0" cy="2795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5843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</a:t>
            </a:r>
            <a:endParaRPr lang="en-US" dirty="0"/>
          </a:p>
        </p:txBody>
      </p:sp>
      <p:sp>
        <p:nvSpPr>
          <p:cNvPr id="4" name="Cloud 3"/>
          <p:cNvSpPr/>
          <p:nvPr/>
        </p:nvSpPr>
        <p:spPr>
          <a:xfrm>
            <a:off x="768614" y="1771424"/>
            <a:ext cx="7918186" cy="2139077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000" dirty="0"/>
          </a:p>
        </p:txBody>
      </p:sp>
      <p:sp>
        <p:nvSpPr>
          <p:cNvPr id="6" name="Can 5"/>
          <p:cNvSpPr/>
          <p:nvPr/>
        </p:nvSpPr>
        <p:spPr>
          <a:xfrm>
            <a:off x="5580807" y="1487321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u</a:t>
            </a:r>
            <a:r>
              <a:rPr lang="en-US" sz="2800" dirty="0" smtClean="0"/>
              <a:t>pstream</a:t>
            </a:r>
            <a:br>
              <a:rPr lang="en-US" sz="2800" dirty="0" smtClean="0"/>
            </a:br>
            <a:r>
              <a:rPr lang="en-US" sz="2800" dirty="0" smtClean="0"/>
              <a:t>(theirs)</a:t>
            </a:r>
            <a:endParaRPr lang="en-US" sz="2800" dirty="0"/>
          </a:p>
        </p:txBody>
      </p:sp>
      <p:sp>
        <p:nvSpPr>
          <p:cNvPr id="8" name="Left Arrow 7"/>
          <p:cNvSpPr/>
          <p:nvPr/>
        </p:nvSpPr>
        <p:spPr>
          <a:xfrm>
            <a:off x="3761545" y="1654430"/>
            <a:ext cx="1819262" cy="133692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fork</a:t>
            </a: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3071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7053697" y="3177314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2" name="Straight Arrow Connector 11"/>
          <p:cNvCxnSpPr>
            <a:stCxn id="10" idx="4"/>
          </p:cNvCxnSpPr>
          <p:nvPr/>
        </p:nvCxnSpPr>
        <p:spPr>
          <a:xfrm>
            <a:off x="7173145" y="3428811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568184" y="536069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5" name="Straight Arrow Connector 24"/>
          <p:cNvCxnSpPr>
            <a:stCxn id="24" idx="4"/>
          </p:cNvCxnSpPr>
          <p:nvPr/>
        </p:nvCxnSpPr>
        <p:spPr>
          <a:xfrm>
            <a:off x="2687632" y="561219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958123" y="2022636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45" name="TextBox 44"/>
          <p:cNvSpPr txBox="1"/>
          <p:nvPr/>
        </p:nvSpPr>
        <p:spPr>
          <a:xfrm>
            <a:off x="1472610" y="4223646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 accept!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743669" y="4200221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feature</a:t>
            </a:r>
            <a:endParaRPr lang="en-US" sz="2400" dirty="0"/>
          </a:p>
        </p:txBody>
      </p:sp>
      <p:sp>
        <p:nvSpPr>
          <p:cNvPr id="26" name="Oval 25"/>
          <p:cNvSpPr/>
          <p:nvPr/>
        </p:nvSpPr>
        <p:spPr>
          <a:xfrm>
            <a:off x="7053697" y="2689750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7" name="Straight Arrow Connector 26"/>
          <p:cNvCxnSpPr>
            <a:stCxn id="26" idx="4"/>
            <a:endCxn id="10" idx="0"/>
          </p:cNvCxnSpPr>
          <p:nvPr/>
        </p:nvCxnSpPr>
        <p:spPr>
          <a:xfrm>
            <a:off x="7173145" y="2941247"/>
            <a:ext cx="0" cy="2360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1" name="Oval 30"/>
          <p:cNvSpPr/>
          <p:nvPr/>
        </p:nvSpPr>
        <p:spPr>
          <a:xfrm>
            <a:off x="2568184" y="4861497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2" name="Straight Arrow Connector 31"/>
          <p:cNvCxnSpPr>
            <a:stCxn id="31" idx="4"/>
            <a:endCxn id="24" idx="0"/>
          </p:cNvCxnSpPr>
          <p:nvPr/>
        </p:nvCxnSpPr>
        <p:spPr>
          <a:xfrm>
            <a:off x="2687632" y="5112994"/>
            <a:ext cx="0" cy="2477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7" name="Oval 36"/>
          <p:cNvSpPr/>
          <p:nvPr/>
        </p:nvSpPr>
        <p:spPr>
          <a:xfrm>
            <a:off x="2494270" y="319929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8" name="Straight Arrow Connector 37"/>
          <p:cNvCxnSpPr>
            <a:stCxn id="37" idx="4"/>
          </p:cNvCxnSpPr>
          <p:nvPr/>
        </p:nvCxnSpPr>
        <p:spPr>
          <a:xfrm>
            <a:off x="2613718" y="345079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398696" y="2550786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41" name="Oval 40"/>
          <p:cNvSpPr/>
          <p:nvPr/>
        </p:nvSpPr>
        <p:spPr>
          <a:xfrm>
            <a:off x="2494270" y="2700097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42" name="Straight Arrow Connector 41"/>
          <p:cNvCxnSpPr>
            <a:stCxn id="41" idx="4"/>
            <a:endCxn id="37" idx="0"/>
          </p:cNvCxnSpPr>
          <p:nvPr/>
        </p:nvCxnSpPr>
        <p:spPr>
          <a:xfrm>
            <a:off x="2613718" y="2951594"/>
            <a:ext cx="0" cy="2477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9" name="Oval 28"/>
          <p:cNvSpPr/>
          <p:nvPr/>
        </p:nvSpPr>
        <p:spPr>
          <a:xfrm>
            <a:off x="2569708" y="4344713"/>
            <a:ext cx="238895" cy="251497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0" name="Straight Arrow Connector 29"/>
          <p:cNvCxnSpPr>
            <a:stCxn id="29" idx="4"/>
            <a:endCxn id="31" idx="0"/>
          </p:cNvCxnSpPr>
          <p:nvPr/>
        </p:nvCxnSpPr>
        <p:spPr>
          <a:xfrm flipH="1">
            <a:off x="2687632" y="4596210"/>
            <a:ext cx="1524" cy="2652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</p:cxnSp>
      <p:sp>
        <p:nvSpPr>
          <p:cNvPr id="28" name="TextBox 27"/>
          <p:cNvSpPr txBox="1"/>
          <p:nvPr/>
        </p:nvSpPr>
        <p:spPr>
          <a:xfrm>
            <a:off x="2675059" y="2046620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feature</a:t>
            </a:r>
            <a:endParaRPr lang="en-US" sz="2400" dirty="0"/>
          </a:p>
        </p:txBody>
      </p:sp>
      <p:sp>
        <p:nvSpPr>
          <p:cNvPr id="33" name="Oval 32"/>
          <p:cNvSpPr/>
          <p:nvPr/>
        </p:nvSpPr>
        <p:spPr>
          <a:xfrm>
            <a:off x="2501098" y="2191112"/>
            <a:ext cx="238895" cy="251497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4" name="Straight Arrow Connector 33"/>
          <p:cNvCxnSpPr>
            <a:stCxn id="33" idx="4"/>
            <a:endCxn id="41" idx="0"/>
          </p:cNvCxnSpPr>
          <p:nvPr/>
        </p:nvCxnSpPr>
        <p:spPr>
          <a:xfrm flipH="1">
            <a:off x="2613718" y="2442609"/>
            <a:ext cx="6828" cy="2574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</p:cxnSp>
      <p:sp>
        <p:nvSpPr>
          <p:cNvPr id="35" name="Oval 34"/>
          <p:cNvSpPr/>
          <p:nvPr/>
        </p:nvSpPr>
        <p:spPr>
          <a:xfrm>
            <a:off x="7053697" y="2158707"/>
            <a:ext cx="238895" cy="251497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6" name="Straight Arrow Connector 35"/>
          <p:cNvCxnSpPr>
            <a:stCxn id="35" idx="4"/>
            <a:endCxn id="26" idx="0"/>
          </p:cNvCxnSpPr>
          <p:nvPr/>
        </p:nvCxnSpPr>
        <p:spPr>
          <a:xfrm>
            <a:off x="7173145" y="2410204"/>
            <a:ext cx="0" cy="2795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</p:cxnSp>
      <p:sp>
        <p:nvSpPr>
          <p:cNvPr id="43" name="Title 6"/>
          <p:cNvSpPr txBox="1">
            <a:spLocks/>
          </p:cNvSpPr>
          <p:nvPr/>
        </p:nvSpPr>
        <p:spPr>
          <a:xfrm>
            <a:off x="463050" y="256049"/>
            <a:ext cx="8229600" cy="1143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>
                <a:latin typeface="Consolas"/>
                <a:cs typeface="Consolas"/>
              </a:rPr>
              <a:t>$ </a:t>
            </a:r>
            <a:r>
              <a:rPr lang="en-US" sz="3200" dirty="0" err="1" smtClean="0">
                <a:latin typeface="Consolas"/>
                <a:cs typeface="Consolas"/>
              </a:rPr>
              <a:t>git</a:t>
            </a:r>
            <a:r>
              <a:rPr lang="en-US" sz="3200" dirty="0" smtClean="0">
                <a:latin typeface="Consolas"/>
                <a:cs typeface="Consolas"/>
              </a:rPr>
              <a:t> fetch upstream </a:t>
            </a:r>
            <a:r>
              <a:rPr lang="en-US" sz="3200" dirty="0" err="1" smtClean="0">
                <a:latin typeface="Consolas"/>
                <a:cs typeface="Consolas"/>
              </a:rPr>
              <a:t>master:master</a:t>
            </a:r>
            <a:endParaRPr lang="en-US" sz="3200" dirty="0">
              <a:latin typeface="Consolas"/>
              <a:cs typeface="Consola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7496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7053697" y="3177314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2" name="Straight Arrow Connector 11"/>
          <p:cNvCxnSpPr>
            <a:stCxn id="10" idx="4"/>
          </p:cNvCxnSpPr>
          <p:nvPr/>
        </p:nvCxnSpPr>
        <p:spPr>
          <a:xfrm>
            <a:off x="7173145" y="3428811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568184" y="536069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5" name="Straight Arrow Connector 24"/>
          <p:cNvCxnSpPr>
            <a:stCxn id="24" idx="4"/>
          </p:cNvCxnSpPr>
          <p:nvPr/>
        </p:nvCxnSpPr>
        <p:spPr>
          <a:xfrm>
            <a:off x="2687632" y="561219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958123" y="2022636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45" name="TextBox 44"/>
          <p:cNvSpPr txBox="1"/>
          <p:nvPr/>
        </p:nvSpPr>
        <p:spPr>
          <a:xfrm>
            <a:off x="1472610" y="4223646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 accept!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743669" y="4200221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feature</a:t>
            </a:r>
            <a:endParaRPr lang="en-US" sz="2400" dirty="0"/>
          </a:p>
        </p:txBody>
      </p:sp>
      <p:sp>
        <p:nvSpPr>
          <p:cNvPr id="26" name="Oval 25"/>
          <p:cNvSpPr/>
          <p:nvPr/>
        </p:nvSpPr>
        <p:spPr>
          <a:xfrm>
            <a:off x="7053697" y="2689750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7" name="Straight Arrow Connector 26"/>
          <p:cNvCxnSpPr>
            <a:stCxn id="26" idx="4"/>
            <a:endCxn id="10" idx="0"/>
          </p:cNvCxnSpPr>
          <p:nvPr/>
        </p:nvCxnSpPr>
        <p:spPr>
          <a:xfrm>
            <a:off x="7173145" y="2941247"/>
            <a:ext cx="0" cy="2360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1" name="Oval 30"/>
          <p:cNvSpPr/>
          <p:nvPr/>
        </p:nvSpPr>
        <p:spPr>
          <a:xfrm>
            <a:off x="2568184" y="4861497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2" name="Straight Arrow Connector 31"/>
          <p:cNvCxnSpPr>
            <a:stCxn id="31" idx="4"/>
            <a:endCxn id="24" idx="0"/>
          </p:cNvCxnSpPr>
          <p:nvPr/>
        </p:nvCxnSpPr>
        <p:spPr>
          <a:xfrm>
            <a:off x="2687632" y="5112994"/>
            <a:ext cx="0" cy="2477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7" name="Oval 36"/>
          <p:cNvSpPr/>
          <p:nvPr/>
        </p:nvSpPr>
        <p:spPr>
          <a:xfrm>
            <a:off x="2494270" y="319929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8" name="Straight Arrow Connector 37"/>
          <p:cNvCxnSpPr>
            <a:stCxn id="37" idx="4"/>
          </p:cNvCxnSpPr>
          <p:nvPr/>
        </p:nvCxnSpPr>
        <p:spPr>
          <a:xfrm>
            <a:off x="2613718" y="345079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398696" y="2062246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41" name="Oval 40"/>
          <p:cNvSpPr/>
          <p:nvPr/>
        </p:nvSpPr>
        <p:spPr>
          <a:xfrm>
            <a:off x="2494270" y="2700097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42" name="Straight Arrow Connector 41"/>
          <p:cNvCxnSpPr>
            <a:stCxn id="41" idx="4"/>
            <a:endCxn id="37" idx="0"/>
          </p:cNvCxnSpPr>
          <p:nvPr/>
        </p:nvCxnSpPr>
        <p:spPr>
          <a:xfrm>
            <a:off x="2613718" y="2951594"/>
            <a:ext cx="0" cy="2477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9" name="Oval 28"/>
          <p:cNvSpPr/>
          <p:nvPr/>
        </p:nvSpPr>
        <p:spPr>
          <a:xfrm>
            <a:off x="2569708" y="4344713"/>
            <a:ext cx="238895" cy="251497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0" name="Straight Arrow Connector 29"/>
          <p:cNvCxnSpPr>
            <a:stCxn id="29" idx="4"/>
            <a:endCxn id="31" idx="0"/>
          </p:cNvCxnSpPr>
          <p:nvPr/>
        </p:nvCxnSpPr>
        <p:spPr>
          <a:xfrm flipH="1">
            <a:off x="2687632" y="4596210"/>
            <a:ext cx="1524" cy="2652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</p:cxnSp>
      <p:sp>
        <p:nvSpPr>
          <p:cNvPr id="28" name="TextBox 27"/>
          <p:cNvSpPr txBox="1"/>
          <p:nvPr/>
        </p:nvSpPr>
        <p:spPr>
          <a:xfrm>
            <a:off x="2675059" y="2046620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feature</a:t>
            </a:r>
            <a:endParaRPr lang="en-US" sz="2400" dirty="0"/>
          </a:p>
        </p:txBody>
      </p:sp>
      <p:sp>
        <p:nvSpPr>
          <p:cNvPr id="33" name="Oval 32"/>
          <p:cNvSpPr/>
          <p:nvPr/>
        </p:nvSpPr>
        <p:spPr>
          <a:xfrm>
            <a:off x="2501098" y="2191112"/>
            <a:ext cx="238895" cy="251497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4" name="Straight Arrow Connector 33"/>
          <p:cNvCxnSpPr>
            <a:stCxn id="33" idx="4"/>
            <a:endCxn id="41" idx="0"/>
          </p:cNvCxnSpPr>
          <p:nvPr/>
        </p:nvCxnSpPr>
        <p:spPr>
          <a:xfrm flipH="1">
            <a:off x="2613718" y="2442609"/>
            <a:ext cx="6828" cy="2574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</p:cxnSp>
      <p:sp>
        <p:nvSpPr>
          <p:cNvPr id="35" name="Oval 34"/>
          <p:cNvSpPr/>
          <p:nvPr/>
        </p:nvSpPr>
        <p:spPr>
          <a:xfrm>
            <a:off x="7053697" y="2158707"/>
            <a:ext cx="238895" cy="251497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6" name="Straight Arrow Connector 35"/>
          <p:cNvCxnSpPr>
            <a:stCxn id="35" idx="4"/>
            <a:endCxn id="26" idx="0"/>
          </p:cNvCxnSpPr>
          <p:nvPr/>
        </p:nvCxnSpPr>
        <p:spPr>
          <a:xfrm>
            <a:off x="7173145" y="2410204"/>
            <a:ext cx="0" cy="2795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</p:cxnSp>
      <p:sp>
        <p:nvSpPr>
          <p:cNvPr id="43" name="Title 6"/>
          <p:cNvSpPr txBox="1">
            <a:spLocks/>
          </p:cNvSpPr>
          <p:nvPr/>
        </p:nvSpPr>
        <p:spPr>
          <a:xfrm>
            <a:off x="463050" y="256049"/>
            <a:ext cx="8229600" cy="1143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>
                <a:latin typeface="Consolas"/>
                <a:cs typeface="Consolas"/>
              </a:rPr>
              <a:t>$ </a:t>
            </a:r>
            <a:r>
              <a:rPr lang="en-US" sz="3200" dirty="0" err="1" smtClean="0">
                <a:latin typeface="Consolas"/>
                <a:cs typeface="Consolas"/>
              </a:rPr>
              <a:t>git</a:t>
            </a:r>
            <a:r>
              <a:rPr lang="en-US" sz="3200" dirty="0" smtClean="0">
                <a:latin typeface="Consolas"/>
                <a:cs typeface="Consolas"/>
              </a:rPr>
              <a:t> push origin master</a:t>
            </a:r>
            <a:endParaRPr lang="en-US" sz="3200" dirty="0">
              <a:latin typeface="Consolas"/>
              <a:cs typeface="Consola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1158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7053697" y="3177314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2" name="Straight Arrow Connector 11"/>
          <p:cNvCxnSpPr>
            <a:stCxn id="10" idx="4"/>
          </p:cNvCxnSpPr>
          <p:nvPr/>
        </p:nvCxnSpPr>
        <p:spPr>
          <a:xfrm>
            <a:off x="7173145" y="3428811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568184" y="536069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5" name="Straight Arrow Connector 24"/>
          <p:cNvCxnSpPr>
            <a:stCxn id="24" idx="4"/>
          </p:cNvCxnSpPr>
          <p:nvPr/>
        </p:nvCxnSpPr>
        <p:spPr>
          <a:xfrm>
            <a:off x="2687632" y="561219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958123" y="2022636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45" name="TextBox 44"/>
          <p:cNvSpPr txBox="1"/>
          <p:nvPr/>
        </p:nvSpPr>
        <p:spPr>
          <a:xfrm>
            <a:off x="1472610" y="4223646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 accept!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7053697" y="2689750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7" name="Straight Arrow Connector 26"/>
          <p:cNvCxnSpPr>
            <a:stCxn id="26" idx="4"/>
            <a:endCxn id="10" idx="0"/>
          </p:cNvCxnSpPr>
          <p:nvPr/>
        </p:nvCxnSpPr>
        <p:spPr>
          <a:xfrm>
            <a:off x="7173145" y="2941247"/>
            <a:ext cx="0" cy="2360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1" name="Oval 30"/>
          <p:cNvSpPr/>
          <p:nvPr/>
        </p:nvSpPr>
        <p:spPr>
          <a:xfrm>
            <a:off x="2568184" y="4861497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2" name="Straight Arrow Connector 31"/>
          <p:cNvCxnSpPr>
            <a:stCxn id="31" idx="4"/>
            <a:endCxn id="24" idx="0"/>
          </p:cNvCxnSpPr>
          <p:nvPr/>
        </p:nvCxnSpPr>
        <p:spPr>
          <a:xfrm>
            <a:off x="2687632" y="5112994"/>
            <a:ext cx="0" cy="2477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7" name="Oval 36"/>
          <p:cNvSpPr/>
          <p:nvPr/>
        </p:nvSpPr>
        <p:spPr>
          <a:xfrm>
            <a:off x="2494270" y="319929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8" name="Straight Arrow Connector 37"/>
          <p:cNvCxnSpPr>
            <a:stCxn id="37" idx="4"/>
          </p:cNvCxnSpPr>
          <p:nvPr/>
        </p:nvCxnSpPr>
        <p:spPr>
          <a:xfrm>
            <a:off x="2613718" y="345079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398696" y="2062246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41" name="Oval 40"/>
          <p:cNvSpPr/>
          <p:nvPr/>
        </p:nvSpPr>
        <p:spPr>
          <a:xfrm>
            <a:off x="2494270" y="2700097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42" name="Straight Arrow Connector 41"/>
          <p:cNvCxnSpPr>
            <a:stCxn id="41" idx="4"/>
            <a:endCxn id="37" idx="0"/>
          </p:cNvCxnSpPr>
          <p:nvPr/>
        </p:nvCxnSpPr>
        <p:spPr>
          <a:xfrm>
            <a:off x="2613718" y="2951594"/>
            <a:ext cx="0" cy="2477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9" name="Oval 28"/>
          <p:cNvSpPr/>
          <p:nvPr/>
        </p:nvSpPr>
        <p:spPr>
          <a:xfrm>
            <a:off x="2569708" y="4344713"/>
            <a:ext cx="238895" cy="251497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0" name="Straight Arrow Connector 29"/>
          <p:cNvCxnSpPr>
            <a:stCxn id="29" idx="4"/>
            <a:endCxn id="31" idx="0"/>
          </p:cNvCxnSpPr>
          <p:nvPr/>
        </p:nvCxnSpPr>
        <p:spPr>
          <a:xfrm flipH="1">
            <a:off x="2687632" y="4596210"/>
            <a:ext cx="1524" cy="2652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</p:cxnSp>
      <p:sp>
        <p:nvSpPr>
          <p:cNvPr id="28" name="TextBox 27"/>
          <p:cNvSpPr txBox="1"/>
          <p:nvPr/>
        </p:nvSpPr>
        <p:spPr>
          <a:xfrm>
            <a:off x="2675059" y="2046620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feature</a:t>
            </a:r>
            <a:endParaRPr lang="en-US" sz="2400" dirty="0"/>
          </a:p>
        </p:txBody>
      </p:sp>
      <p:sp>
        <p:nvSpPr>
          <p:cNvPr id="33" name="Oval 32"/>
          <p:cNvSpPr/>
          <p:nvPr/>
        </p:nvSpPr>
        <p:spPr>
          <a:xfrm>
            <a:off x="2501098" y="2191112"/>
            <a:ext cx="238895" cy="251497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4" name="Straight Arrow Connector 33"/>
          <p:cNvCxnSpPr>
            <a:stCxn id="33" idx="4"/>
            <a:endCxn id="41" idx="0"/>
          </p:cNvCxnSpPr>
          <p:nvPr/>
        </p:nvCxnSpPr>
        <p:spPr>
          <a:xfrm flipH="1">
            <a:off x="2613718" y="2442609"/>
            <a:ext cx="6828" cy="2574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</p:cxnSp>
      <p:sp>
        <p:nvSpPr>
          <p:cNvPr id="35" name="Oval 34"/>
          <p:cNvSpPr/>
          <p:nvPr/>
        </p:nvSpPr>
        <p:spPr>
          <a:xfrm>
            <a:off x="7053697" y="2158707"/>
            <a:ext cx="238895" cy="251497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6" name="Straight Arrow Connector 35"/>
          <p:cNvCxnSpPr>
            <a:stCxn id="35" idx="4"/>
            <a:endCxn id="26" idx="0"/>
          </p:cNvCxnSpPr>
          <p:nvPr/>
        </p:nvCxnSpPr>
        <p:spPr>
          <a:xfrm>
            <a:off x="7173145" y="2410204"/>
            <a:ext cx="0" cy="2795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</p:cxnSp>
      <p:sp>
        <p:nvSpPr>
          <p:cNvPr id="43" name="Title 6"/>
          <p:cNvSpPr txBox="1">
            <a:spLocks/>
          </p:cNvSpPr>
          <p:nvPr/>
        </p:nvSpPr>
        <p:spPr>
          <a:xfrm>
            <a:off x="463050" y="256049"/>
            <a:ext cx="8229600" cy="1143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>
                <a:latin typeface="Consolas"/>
                <a:cs typeface="Consolas"/>
              </a:rPr>
              <a:t>$ </a:t>
            </a:r>
            <a:r>
              <a:rPr lang="en-US" sz="3200" dirty="0" err="1" smtClean="0">
                <a:latin typeface="Consolas"/>
                <a:cs typeface="Consolas"/>
              </a:rPr>
              <a:t>git</a:t>
            </a:r>
            <a:r>
              <a:rPr lang="en-US" sz="3200" dirty="0" smtClean="0">
                <a:latin typeface="Consolas"/>
                <a:cs typeface="Consolas"/>
              </a:rPr>
              <a:t> checkout master</a:t>
            </a:r>
            <a:br>
              <a:rPr lang="en-US" sz="3200" dirty="0" smtClean="0">
                <a:latin typeface="Consolas"/>
                <a:cs typeface="Consolas"/>
              </a:rPr>
            </a:br>
            <a:r>
              <a:rPr lang="en-US" sz="3200" dirty="0" smtClean="0">
                <a:latin typeface="Consolas"/>
                <a:cs typeface="Consolas"/>
              </a:rPr>
              <a:t>$ </a:t>
            </a:r>
            <a:r>
              <a:rPr lang="en-US" sz="3200" dirty="0" err="1" smtClean="0">
                <a:latin typeface="Consolas"/>
                <a:cs typeface="Consolas"/>
              </a:rPr>
              <a:t>git</a:t>
            </a:r>
            <a:r>
              <a:rPr lang="en-US" sz="3200" dirty="0" smtClean="0">
                <a:latin typeface="Consolas"/>
                <a:cs typeface="Consolas"/>
              </a:rPr>
              <a:t> branch -d feature</a:t>
            </a:r>
            <a:endParaRPr lang="en-US" sz="3200" dirty="0">
              <a:latin typeface="Consolas"/>
              <a:cs typeface="Consola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1293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7053697" y="3177314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2" name="Straight Arrow Connector 11"/>
          <p:cNvCxnSpPr>
            <a:stCxn id="10" idx="4"/>
          </p:cNvCxnSpPr>
          <p:nvPr/>
        </p:nvCxnSpPr>
        <p:spPr>
          <a:xfrm>
            <a:off x="7173145" y="3428811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568184" y="536069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5" name="Straight Arrow Connector 24"/>
          <p:cNvCxnSpPr>
            <a:stCxn id="24" idx="4"/>
          </p:cNvCxnSpPr>
          <p:nvPr/>
        </p:nvCxnSpPr>
        <p:spPr>
          <a:xfrm>
            <a:off x="2687632" y="561219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958123" y="2022636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45" name="TextBox 44"/>
          <p:cNvSpPr txBox="1"/>
          <p:nvPr/>
        </p:nvSpPr>
        <p:spPr>
          <a:xfrm>
            <a:off x="1472610" y="4223646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 accept!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7053697" y="2689750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7" name="Straight Arrow Connector 26"/>
          <p:cNvCxnSpPr>
            <a:stCxn id="26" idx="4"/>
            <a:endCxn id="10" idx="0"/>
          </p:cNvCxnSpPr>
          <p:nvPr/>
        </p:nvCxnSpPr>
        <p:spPr>
          <a:xfrm>
            <a:off x="7173145" y="2941247"/>
            <a:ext cx="0" cy="2360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1" name="Oval 30"/>
          <p:cNvSpPr/>
          <p:nvPr/>
        </p:nvSpPr>
        <p:spPr>
          <a:xfrm>
            <a:off x="2568184" y="4861497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2" name="Straight Arrow Connector 31"/>
          <p:cNvCxnSpPr>
            <a:stCxn id="31" idx="4"/>
            <a:endCxn id="24" idx="0"/>
          </p:cNvCxnSpPr>
          <p:nvPr/>
        </p:nvCxnSpPr>
        <p:spPr>
          <a:xfrm>
            <a:off x="2687632" y="5112994"/>
            <a:ext cx="0" cy="2477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7" name="Oval 36"/>
          <p:cNvSpPr/>
          <p:nvPr/>
        </p:nvSpPr>
        <p:spPr>
          <a:xfrm>
            <a:off x="2494270" y="319929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8" name="Straight Arrow Connector 37"/>
          <p:cNvCxnSpPr>
            <a:stCxn id="37" idx="4"/>
          </p:cNvCxnSpPr>
          <p:nvPr/>
        </p:nvCxnSpPr>
        <p:spPr>
          <a:xfrm>
            <a:off x="2613718" y="345079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398696" y="2062246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41" name="Oval 40"/>
          <p:cNvSpPr/>
          <p:nvPr/>
        </p:nvSpPr>
        <p:spPr>
          <a:xfrm>
            <a:off x="2494270" y="2700097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42" name="Straight Arrow Connector 41"/>
          <p:cNvCxnSpPr>
            <a:stCxn id="41" idx="4"/>
            <a:endCxn id="37" idx="0"/>
          </p:cNvCxnSpPr>
          <p:nvPr/>
        </p:nvCxnSpPr>
        <p:spPr>
          <a:xfrm>
            <a:off x="2613718" y="2951594"/>
            <a:ext cx="0" cy="2477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9" name="Oval 28"/>
          <p:cNvSpPr/>
          <p:nvPr/>
        </p:nvSpPr>
        <p:spPr>
          <a:xfrm>
            <a:off x="2569708" y="4344713"/>
            <a:ext cx="238895" cy="251497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0" name="Straight Arrow Connector 29"/>
          <p:cNvCxnSpPr>
            <a:stCxn id="29" idx="4"/>
            <a:endCxn id="31" idx="0"/>
          </p:cNvCxnSpPr>
          <p:nvPr/>
        </p:nvCxnSpPr>
        <p:spPr>
          <a:xfrm flipH="1">
            <a:off x="2687632" y="4596210"/>
            <a:ext cx="1524" cy="2652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</p:cxnSp>
      <p:sp>
        <p:nvSpPr>
          <p:cNvPr id="33" name="Oval 32"/>
          <p:cNvSpPr/>
          <p:nvPr/>
        </p:nvSpPr>
        <p:spPr>
          <a:xfrm>
            <a:off x="2501098" y="2191112"/>
            <a:ext cx="238895" cy="251497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4" name="Straight Arrow Connector 33"/>
          <p:cNvCxnSpPr>
            <a:stCxn id="33" idx="4"/>
            <a:endCxn id="41" idx="0"/>
          </p:cNvCxnSpPr>
          <p:nvPr/>
        </p:nvCxnSpPr>
        <p:spPr>
          <a:xfrm flipH="1">
            <a:off x="2613718" y="2442609"/>
            <a:ext cx="6828" cy="2574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</p:cxnSp>
      <p:sp>
        <p:nvSpPr>
          <p:cNvPr id="35" name="Oval 34"/>
          <p:cNvSpPr/>
          <p:nvPr/>
        </p:nvSpPr>
        <p:spPr>
          <a:xfrm>
            <a:off x="7053697" y="2158707"/>
            <a:ext cx="238895" cy="251497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6" name="Straight Arrow Connector 35"/>
          <p:cNvCxnSpPr>
            <a:stCxn id="35" idx="4"/>
            <a:endCxn id="26" idx="0"/>
          </p:cNvCxnSpPr>
          <p:nvPr/>
        </p:nvCxnSpPr>
        <p:spPr>
          <a:xfrm>
            <a:off x="7173145" y="2410204"/>
            <a:ext cx="0" cy="2795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</p:cxnSp>
      <p:sp>
        <p:nvSpPr>
          <p:cNvPr id="43" name="Title 6"/>
          <p:cNvSpPr txBox="1">
            <a:spLocks/>
          </p:cNvSpPr>
          <p:nvPr/>
        </p:nvSpPr>
        <p:spPr>
          <a:xfrm>
            <a:off x="463050" y="256049"/>
            <a:ext cx="8229600" cy="1143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>
                <a:latin typeface="Consolas"/>
                <a:cs typeface="Consolas"/>
              </a:rPr>
              <a:t>$ </a:t>
            </a:r>
            <a:r>
              <a:rPr lang="en-US" sz="3200" dirty="0" err="1" smtClean="0">
                <a:latin typeface="Consolas"/>
                <a:cs typeface="Consolas"/>
              </a:rPr>
              <a:t>git</a:t>
            </a:r>
            <a:r>
              <a:rPr lang="en-US" sz="3200" dirty="0" smtClean="0">
                <a:latin typeface="Consolas"/>
                <a:cs typeface="Consolas"/>
              </a:rPr>
              <a:t> push origin :feature</a:t>
            </a:r>
            <a:endParaRPr lang="en-US" sz="3200" dirty="0">
              <a:latin typeface="Consolas"/>
              <a:cs typeface="Consola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5101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Roles</a:t>
            </a:r>
          </a:p>
          <a:p>
            <a:pPr lvl="1"/>
            <a:r>
              <a:rPr lang="en-US" dirty="0" smtClean="0"/>
              <a:t>Maintainer</a:t>
            </a:r>
          </a:p>
          <a:p>
            <a:pPr lvl="1"/>
            <a:r>
              <a:rPr lang="en-US" dirty="0" smtClean="0"/>
              <a:t>Contributor 1</a:t>
            </a:r>
          </a:p>
          <a:p>
            <a:pPr lvl="1"/>
            <a:r>
              <a:rPr lang="en-US" dirty="0" smtClean="0"/>
              <a:t>Contributor 2</a:t>
            </a:r>
          </a:p>
          <a:p>
            <a:r>
              <a:rPr lang="en-US" dirty="0" smtClean="0"/>
              <a:t>Each member needs</a:t>
            </a:r>
          </a:p>
          <a:p>
            <a:pPr lvl="1"/>
            <a:r>
              <a:rPr lang="en-US" dirty="0" smtClean="0"/>
              <a:t>Computer with </a:t>
            </a:r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en-US" dirty="0" err="1" smtClean="0"/>
              <a:t>GitHub</a:t>
            </a:r>
            <a:r>
              <a:rPr lang="en-US" dirty="0" smtClean="0"/>
              <a:t> account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65314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Handouts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Workflow Activity</a:t>
            </a:r>
          </a:p>
          <a:p>
            <a:pPr lvl="1"/>
            <a:r>
              <a:rPr lang="en-US" dirty="0" smtClean="0"/>
              <a:t>Start here</a:t>
            </a:r>
          </a:p>
          <a:p>
            <a:pPr lvl="1"/>
            <a:r>
              <a:rPr lang="en-US" dirty="0" smtClean="0"/>
              <a:t>Work through each scenario</a:t>
            </a:r>
          </a:p>
          <a:p>
            <a:r>
              <a:rPr lang="en-US" dirty="0" err="1" smtClean="0"/>
              <a:t>GitHub</a:t>
            </a:r>
            <a:r>
              <a:rPr lang="en-US" dirty="0" smtClean="0"/>
              <a:t> Workflow Reference</a:t>
            </a:r>
          </a:p>
          <a:p>
            <a:pPr lvl="1"/>
            <a:r>
              <a:rPr lang="en-US" dirty="0" smtClean="0"/>
              <a:t>Detailed description of workflow</a:t>
            </a:r>
          </a:p>
          <a:p>
            <a:pPr lvl="1"/>
            <a:r>
              <a:rPr lang="en-US" dirty="0" smtClean="0"/>
              <a:t>Referenced by activity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67303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46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3914196" y="1825910"/>
            <a:ext cx="6071292" cy="4598847"/>
            <a:chOff x="768614" y="1417638"/>
            <a:chExt cx="7918186" cy="4951458"/>
          </a:xfrm>
        </p:grpSpPr>
        <p:sp>
          <p:nvSpPr>
            <p:cNvPr id="4" name="Cloud 3"/>
            <p:cNvSpPr/>
            <p:nvPr/>
          </p:nvSpPr>
          <p:spPr>
            <a:xfrm>
              <a:off x="768614" y="1771424"/>
              <a:ext cx="7918186" cy="2139077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6" name="Can 5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  <a:br>
                <a:rPr lang="en-US" sz="2000" dirty="0"/>
              </a:br>
              <a:r>
                <a:rPr lang="en-US" sz="2000" dirty="0"/>
                <a:t>(theirs)</a:t>
              </a:r>
            </a:p>
          </p:txBody>
        </p:sp>
        <p:sp>
          <p:nvSpPr>
            <p:cNvPr id="7" name="Can 6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  <a:br>
                <a:rPr lang="en-US" sz="2000" dirty="0"/>
              </a:br>
              <a:r>
                <a:rPr lang="en-US" sz="2000" dirty="0"/>
                <a:t>(yours)</a:t>
              </a:r>
            </a:p>
          </p:txBody>
        </p:sp>
        <p:sp>
          <p:nvSpPr>
            <p:cNvPr id="9" name="Can 8"/>
            <p:cNvSpPr/>
            <p:nvPr/>
          </p:nvSpPr>
          <p:spPr>
            <a:xfrm>
              <a:off x="2057227" y="4764788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local</a:t>
              </a:r>
              <a:br>
                <a:rPr lang="en-US" sz="2000" dirty="0"/>
              </a:br>
              <a:r>
                <a:rPr lang="en-US" sz="2000" dirty="0"/>
                <a:t>(yours)</a:t>
              </a:r>
            </a:p>
          </p:txBody>
        </p:sp>
        <p:cxnSp>
          <p:nvCxnSpPr>
            <p:cNvPr id="5" name="Straight Arrow Connector 4"/>
            <p:cNvCxnSpPr>
              <a:stCxn id="9" idx="1"/>
              <a:endCxn id="7" idx="3"/>
            </p:cNvCxnSpPr>
            <p:nvPr/>
          </p:nvCxnSpPr>
          <p:spPr>
            <a:xfrm flipV="1">
              <a:off x="2992931" y="3091629"/>
              <a:ext cx="0" cy="167315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7" idx="4"/>
              <a:endCxn id="6" idx="2"/>
            </p:cNvCxnSpPr>
            <p:nvPr/>
          </p:nvCxnSpPr>
          <p:spPr>
            <a:xfrm>
              <a:off x="3928635" y="2289475"/>
              <a:ext cx="1652172" cy="0"/>
            </a:xfrm>
            <a:prstGeom prst="straightConnector1">
              <a:avLst/>
            </a:prstGeom>
            <a:ln w="57150" cmpd="sng"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0" name="Up Arrow 9"/>
            <p:cNvSpPr/>
            <p:nvPr/>
          </p:nvSpPr>
          <p:spPr>
            <a:xfrm>
              <a:off x="2150279" y="3073921"/>
              <a:ext cx="1778356" cy="1673159"/>
            </a:xfrm>
            <a:prstGeom prst="upArrow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push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3340915" y="4663059"/>
              <a:ext cx="428196" cy="439694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1" name="Oval 20"/>
            <p:cNvSpPr/>
            <p:nvPr/>
          </p:nvSpPr>
          <p:spPr>
            <a:xfrm>
              <a:off x="3340915" y="1417638"/>
              <a:ext cx="428196" cy="439694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2" name="Oval 21"/>
            <p:cNvSpPr/>
            <p:nvPr/>
          </p:nvSpPr>
          <p:spPr>
            <a:xfrm>
              <a:off x="6790282" y="1439486"/>
              <a:ext cx="428196" cy="439694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" name="Left Arrow 16"/>
            <p:cNvSpPr/>
            <p:nvPr/>
          </p:nvSpPr>
          <p:spPr>
            <a:xfrm rot="18951212">
              <a:off x="3548097" y="3485772"/>
              <a:ext cx="2968579" cy="1468759"/>
            </a:xfrm>
            <a:prstGeom prst="leftArrow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fetch</a:t>
              </a:r>
              <a:endParaRPr lang="en-US" sz="2400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6305531" y="1461162"/>
              <a:ext cx="428196" cy="439694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9" name="Oval 18"/>
            <p:cNvSpPr/>
            <p:nvPr/>
          </p:nvSpPr>
          <p:spPr>
            <a:xfrm>
              <a:off x="2882916" y="4663059"/>
              <a:ext cx="428196" cy="439694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0" name="Oval 19"/>
            <p:cNvSpPr/>
            <p:nvPr/>
          </p:nvSpPr>
          <p:spPr>
            <a:xfrm>
              <a:off x="2882916" y="1417638"/>
              <a:ext cx="428196" cy="439694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3" name="Right Arrow 22"/>
            <p:cNvSpPr/>
            <p:nvPr/>
          </p:nvSpPr>
          <p:spPr>
            <a:xfrm>
              <a:off x="3928635" y="1558091"/>
              <a:ext cx="1652172" cy="1515830"/>
            </a:xfrm>
            <a:prstGeom prst="rightArrow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pull request</a:t>
              </a:r>
              <a:endParaRPr lang="en-US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-864278" y="61445"/>
            <a:ext cx="6035620" cy="4880115"/>
            <a:chOff x="768614" y="1487321"/>
            <a:chExt cx="7918186" cy="4881775"/>
          </a:xfrm>
        </p:grpSpPr>
        <p:sp>
          <p:nvSpPr>
            <p:cNvPr id="25" name="Cloud 24"/>
            <p:cNvSpPr/>
            <p:nvPr/>
          </p:nvSpPr>
          <p:spPr>
            <a:xfrm>
              <a:off x="768614" y="1771424"/>
              <a:ext cx="7918186" cy="2139077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26" name="Can 25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  <a:br>
                <a:rPr lang="en-US" sz="2000" dirty="0"/>
              </a:br>
              <a:r>
                <a:rPr lang="en-US" sz="2000" dirty="0"/>
                <a:t>(theirs)</a:t>
              </a:r>
            </a:p>
          </p:txBody>
        </p:sp>
        <p:sp>
          <p:nvSpPr>
            <p:cNvPr id="27" name="Can 26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  <a:br>
                <a:rPr lang="en-US" sz="2000" dirty="0"/>
              </a:br>
              <a:r>
                <a:rPr lang="en-US" sz="2000" dirty="0"/>
                <a:t>(yours)</a:t>
              </a:r>
            </a:p>
          </p:txBody>
        </p:sp>
        <p:sp>
          <p:nvSpPr>
            <p:cNvPr id="28" name="Can 27"/>
            <p:cNvSpPr/>
            <p:nvPr/>
          </p:nvSpPr>
          <p:spPr>
            <a:xfrm>
              <a:off x="2057227" y="4764788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local</a:t>
              </a:r>
              <a:br>
                <a:rPr lang="en-US" sz="2000" dirty="0"/>
              </a:br>
              <a:r>
                <a:rPr lang="en-US" sz="2000" dirty="0"/>
                <a:t>(yours)</a:t>
              </a:r>
            </a:p>
          </p:txBody>
        </p:sp>
        <p:cxnSp>
          <p:nvCxnSpPr>
            <p:cNvPr id="29" name="Straight Arrow Connector 28"/>
            <p:cNvCxnSpPr>
              <a:stCxn id="28" idx="1"/>
            </p:cNvCxnSpPr>
            <p:nvPr/>
          </p:nvCxnSpPr>
          <p:spPr>
            <a:xfrm flipH="1" flipV="1">
              <a:off x="2990911" y="3091629"/>
              <a:ext cx="2020" cy="167315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28" idx="4"/>
              <a:endCxn id="26" idx="3"/>
            </p:cNvCxnSpPr>
            <p:nvPr/>
          </p:nvCxnSpPr>
          <p:spPr>
            <a:xfrm flipV="1">
              <a:off x="3928635" y="3091629"/>
              <a:ext cx="2587876" cy="2475313"/>
            </a:xfrm>
            <a:prstGeom prst="straightConnector1">
              <a:avLst/>
            </a:prstGeom>
            <a:ln w="57150" cmpd="sng">
              <a:solidFill>
                <a:srgbClr val="4F81BD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4392557" y="3455745"/>
              <a:ext cx="1665742" cy="4002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upstream</a:t>
              </a:r>
            </a:p>
          </p:txBody>
        </p:sp>
        <p:sp>
          <p:nvSpPr>
            <p:cNvPr id="32" name="Left Arrow 31"/>
            <p:cNvSpPr/>
            <p:nvPr/>
          </p:nvSpPr>
          <p:spPr>
            <a:xfrm rot="16200000">
              <a:off x="2083196" y="3361012"/>
              <a:ext cx="1819262" cy="1336927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clone</a:t>
              </a:r>
            </a:p>
          </p:txBody>
        </p:sp>
        <p:sp>
          <p:nvSpPr>
            <p:cNvPr id="33" name="Left Arrow 32"/>
            <p:cNvSpPr/>
            <p:nvPr/>
          </p:nvSpPr>
          <p:spPr>
            <a:xfrm>
              <a:off x="3761545" y="1654430"/>
              <a:ext cx="1819262" cy="1336927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fork</a:t>
              </a: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104927" y="5085259"/>
            <a:ext cx="2624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Setup</a:t>
            </a:r>
            <a:endParaRPr lang="en-US" sz="3600" dirty="0"/>
          </a:p>
        </p:txBody>
      </p:sp>
      <p:sp>
        <p:nvSpPr>
          <p:cNvPr id="35" name="TextBox 34"/>
          <p:cNvSpPr txBox="1"/>
          <p:nvPr/>
        </p:nvSpPr>
        <p:spPr>
          <a:xfrm>
            <a:off x="6554810" y="5379762"/>
            <a:ext cx="2630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Contribute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1895011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Who we are – foss2serve.org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206" y="1433544"/>
            <a:ext cx="8065294" cy="456462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Acknowledgement</a:t>
            </a:r>
            <a:endParaRPr lang="en-US" sz="2400" dirty="0"/>
          </a:p>
          <a:p>
            <a:pPr lvl="1"/>
            <a:r>
              <a:rPr lang="en-US" sz="1400" dirty="0"/>
              <a:t>This material is based on work supported by the National Science Foundation under Grants DUE-1225708, DUE-1225738, DUE-1225688, DUE-1525039 DUE-1524898, and DUE-1524877</a:t>
            </a:r>
            <a:r>
              <a:rPr lang="en-US" sz="1400" dirty="0" smtClean="0"/>
              <a:t>. </a:t>
            </a:r>
            <a:r>
              <a:rPr lang="en-US" sz="1400" dirty="0"/>
              <a:t>Any opinions, findings and conclusions or recommendations expressed in this material are those of the author(s) and do not necessarily reflect the views of the National Science Foundation (NSF</a:t>
            </a:r>
            <a:r>
              <a:rPr lang="en-US" sz="1400" dirty="0" smtClean="0"/>
              <a:t>)</a:t>
            </a:r>
          </a:p>
          <a:p>
            <a:pPr lvl="1"/>
            <a:endParaRPr lang="en-US" sz="1400" dirty="0" smtClean="0"/>
          </a:p>
          <a:p>
            <a:r>
              <a:rPr lang="en-US" sz="2400" dirty="0" smtClean="0"/>
              <a:t>Copyright and Licensing</a:t>
            </a:r>
          </a:p>
          <a:p>
            <a:pPr lvl="1"/>
            <a:r>
              <a:rPr lang="en-US" sz="1400" dirty="0"/>
              <a:t>This work is copyrighted by the authors</a:t>
            </a:r>
          </a:p>
          <a:p>
            <a:pPr lvl="1"/>
            <a:r>
              <a:rPr lang="en-US" sz="1400" dirty="0"/>
              <a:t>This work is licensed under a Creative </a:t>
            </a:r>
            <a:r>
              <a:rPr lang="en-US" sz="1400" dirty="0" smtClean="0"/>
              <a:t>Commons Attribution-</a:t>
            </a:r>
            <a:r>
              <a:rPr lang="en-US" sz="1400" dirty="0" err="1" smtClean="0"/>
              <a:t>ShareAlike</a:t>
            </a:r>
            <a:r>
              <a:rPr lang="en-US" sz="1400" dirty="0" smtClean="0"/>
              <a:t> 4.0 International License </a:t>
            </a:r>
            <a:r>
              <a:rPr lang="en-US" sz="1400" dirty="0">
                <a:hlinkClick r:id="rId3"/>
              </a:rPr>
              <a:t>http://creativecommons.org/licenses/by-sa/4.0/</a:t>
            </a:r>
            <a:endParaRPr lang="en-US" sz="14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6019" y="15412"/>
            <a:ext cx="1352411" cy="1360558"/>
          </a:xfrm>
          <a:prstGeom prst="rect">
            <a:avLst/>
          </a:prstGeom>
        </p:spPr>
      </p:pic>
      <p:pic>
        <p:nvPicPr>
          <p:cNvPr id="12" name="Picture 11" descr="Drexel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4623" y="4706593"/>
            <a:ext cx="3104325" cy="1313141"/>
          </a:xfrm>
          <a:prstGeom prst="rect">
            <a:avLst/>
          </a:prstGeom>
        </p:spPr>
      </p:pic>
      <p:pic>
        <p:nvPicPr>
          <p:cNvPr id="13" name="Picture 11" descr="NCC logo.png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358181" y="4624977"/>
            <a:ext cx="1476375" cy="147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345262" y="5230838"/>
            <a:ext cx="3315342" cy="7265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47</a:t>
            </a:fld>
            <a:endParaRPr lang="en-US"/>
          </a:p>
        </p:txBody>
      </p:sp>
      <p:pic>
        <p:nvPicPr>
          <p:cNvPr id="10" name="Picture 2" descr="http://www.muhlenberg.edu/media/kdmedia/images/header-logo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7544" y="4275580"/>
            <a:ext cx="4238625" cy="828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72454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</a:t>
            </a:r>
            <a:endParaRPr lang="en-US" dirty="0"/>
          </a:p>
        </p:txBody>
      </p:sp>
      <p:sp>
        <p:nvSpPr>
          <p:cNvPr id="4" name="Cloud 3"/>
          <p:cNvSpPr/>
          <p:nvPr/>
        </p:nvSpPr>
        <p:spPr>
          <a:xfrm>
            <a:off x="768614" y="1771424"/>
            <a:ext cx="7918186" cy="2139077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000" dirty="0"/>
          </a:p>
        </p:txBody>
      </p:sp>
      <p:sp>
        <p:nvSpPr>
          <p:cNvPr id="6" name="Can 5"/>
          <p:cNvSpPr/>
          <p:nvPr/>
        </p:nvSpPr>
        <p:spPr>
          <a:xfrm>
            <a:off x="5580807" y="1487321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upstream</a:t>
            </a:r>
            <a:br>
              <a:rPr lang="en-US" sz="2800" dirty="0"/>
            </a:br>
            <a:r>
              <a:rPr lang="en-US" sz="2800" dirty="0"/>
              <a:t>(theirs)</a:t>
            </a:r>
          </a:p>
        </p:txBody>
      </p:sp>
      <p:sp>
        <p:nvSpPr>
          <p:cNvPr id="7" name="Can 6"/>
          <p:cNvSpPr/>
          <p:nvPr/>
        </p:nvSpPr>
        <p:spPr>
          <a:xfrm>
            <a:off x="2057227" y="1487321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origin</a:t>
            </a:r>
            <a:br>
              <a:rPr lang="en-US" sz="2800" dirty="0"/>
            </a:br>
            <a:r>
              <a:rPr lang="en-US" sz="2800" dirty="0"/>
              <a:t>(yours)</a:t>
            </a:r>
          </a:p>
        </p:txBody>
      </p:sp>
      <p:sp>
        <p:nvSpPr>
          <p:cNvPr id="8" name="Left Arrow 7"/>
          <p:cNvSpPr/>
          <p:nvPr/>
        </p:nvSpPr>
        <p:spPr>
          <a:xfrm>
            <a:off x="3761545" y="1654430"/>
            <a:ext cx="1819262" cy="133692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fork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5704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</a:t>
            </a:r>
            <a:endParaRPr lang="en-US" dirty="0"/>
          </a:p>
        </p:txBody>
      </p:sp>
      <p:sp>
        <p:nvSpPr>
          <p:cNvPr id="4" name="Cloud 3"/>
          <p:cNvSpPr/>
          <p:nvPr/>
        </p:nvSpPr>
        <p:spPr>
          <a:xfrm>
            <a:off x="768614" y="1771424"/>
            <a:ext cx="7918186" cy="2139077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000" dirty="0"/>
          </a:p>
        </p:txBody>
      </p:sp>
      <p:sp>
        <p:nvSpPr>
          <p:cNvPr id="6" name="Can 5"/>
          <p:cNvSpPr/>
          <p:nvPr/>
        </p:nvSpPr>
        <p:spPr>
          <a:xfrm>
            <a:off x="5580807" y="1487321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upstream</a:t>
            </a:r>
            <a:br>
              <a:rPr lang="en-US" sz="2800" dirty="0"/>
            </a:br>
            <a:r>
              <a:rPr lang="en-US" sz="2800" dirty="0"/>
              <a:t>(theirs)</a:t>
            </a:r>
          </a:p>
        </p:txBody>
      </p:sp>
      <p:sp>
        <p:nvSpPr>
          <p:cNvPr id="7" name="Can 6"/>
          <p:cNvSpPr/>
          <p:nvPr/>
        </p:nvSpPr>
        <p:spPr>
          <a:xfrm>
            <a:off x="2057227" y="1487321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origin</a:t>
            </a:r>
            <a:br>
              <a:rPr lang="en-US" sz="2800" dirty="0"/>
            </a:br>
            <a:r>
              <a:rPr lang="en-US" sz="2800" dirty="0"/>
              <a:t>(yours)</a:t>
            </a:r>
          </a:p>
        </p:txBody>
      </p:sp>
      <p:sp>
        <p:nvSpPr>
          <p:cNvPr id="10" name="Left Arrow 9"/>
          <p:cNvSpPr/>
          <p:nvPr/>
        </p:nvSpPr>
        <p:spPr>
          <a:xfrm rot="16200000">
            <a:off x="2083196" y="3361012"/>
            <a:ext cx="1819262" cy="133692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clone</a:t>
            </a:r>
          </a:p>
        </p:txBody>
      </p:sp>
      <p:sp>
        <p:nvSpPr>
          <p:cNvPr id="11" name="Left Arrow 10"/>
          <p:cNvSpPr/>
          <p:nvPr/>
        </p:nvSpPr>
        <p:spPr>
          <a:xfrm>
            <a:off x="3761545" y="1654430"/>
            <a:ext cx="1819262" cy="133692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fork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9202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</a:t>
            </a:r>
            <a:endParaRPr lang="en-US" dirty="0"/>
          </a:p>
        </p:txBody>
      </p:sp>
      <p:sp>
        <p:nvSpPr>
          <p:cNvPr id="4" name="Cloud 3"/>
          <p:cNvSpPr/>
          <p:nvPr/>
        </p:nvSpPr>
        <p:spPr>
          <a:xfrm>
            <a:off x="768614" y="1771424"/>
            <a:ext cx="7918186" cy="2139077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000" dirty="0"/>
          </a:p>
        </p:txBody>
      </p:sp>
      <p:sp>
        <p:nvSpPr>
          <p:cNvPr id="6" name="Can 5"/>
          <p:cNvSpPr/>
          <p:nvPr/>
        </p:nvSpPr>
        <p:spPr>
          <a:xfrm>
            <a:off x="5580807" y="1487321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upstream</a:t>
            </a:r>
            <a:br>
              <a:rPr lang="en-US" sz="2800" dirty="0"/>
            </a:br>
            <a:r>
              <a:rPr lang="en-US" sz="2800" dirty="0"/>
              <a:t>(theirs)</a:t>
            </a:r>
          </a:p>
        </p:txBody>
      </p:sp>
      <p:sp>
        <p:nvSpPr>
          <p:cNvPr id="7" name="Can 6"/>
          <p:cNvSpPr/>
          <p:nvPr/>
        </p:nvSpPr>
        <p:spPr>
          <a:xfrm>
            <a:off x="2057227" y="1487321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origin</a:t>
            </a:r>
            <a:br>
              <a:rPr lang="en-US" sz="2800" dirty="0"/>
            </a:br>
            <a:r>
              <a:rPr lang="en-US" sz="2800" dirty="0"/>
              <a:t>(yours)</a:t>
            </a:r>
          </a:p>
        </p:txBody>
      </p:sp>
      <p:sp>
        <p:nvSpPr>
          <p:cNvPr id="9" name="Can 8"/>
          <p:cNvSpPr/>
          <p:nvPr/>
        </p:nvSpPr>
        <p:spPr>
          <a:xfrm>
            <a:off x="2057227" y="4764788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local</a:t>
            </a:r>
            <a:br>
              <a:rPr lang="en-US" sz="2800" dirty="0"/>
            </a:br>
            <a:r>
              <a:rPr lang="en-US" sz="2800" dirty="0"/>
              <a:t>(yours)</a:t>
            </a:r>
          </a:p>
        </p:txBody>
      </p:sp>
      <p:sp>
        <p:nvSpPr>
          <p:cNvPr id="10" name="Left Arrow 9"/>
          <p:cNvSpPr/>
          <p:nvPr/>
        </p:nvSpPr>
        <p:spPr>
          <a:xfrm rot="16200000">
            <a:off x="2083196" y="3361012"/>
            <a:ext cx="1819262" cy="133692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clone</a:t>
            </a:r>
          </a:p>
        </p:txBody>
      </p:sp>
      <p:sp>
        <p:nvSpPr>
          <p:cNvPr id="11" name="Left Arrow 10"/>
          <p:cNvSpPr/>
          <p:nvPr/>
        </p:nvSpPr>
        <p:spPr>
          <a:xfrm>
            <a:off x="3761545" y="1654430"/>
            <a:ext cx="1819262" cy="133692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fork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0043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768614" y="1487321"/>
            <a:ext cx="7918186" cy="4881775"/>
            <a:chOff x="768614" y="1487321"/>
            <a:chExt cx="7918186" cy="4881775"/>
          </a:xfrm>
        </p:grpSpPr>
        <p:sp>
          <p:nvSpPr>
            <p:cNvPr id="4" name="Cloud 3"/>
            <p:cNvSpPr/>
            <p:nvPr/>
          </p:nvSpPr>
          <p:spPr>
            <a:xfrm>
              <a:off x="768614" y="1771424"/>
              <a:ext cx="7918186" cy="2139077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6000" dirty="0"/>
            </a:p>
          </p:txBody>
        </p:sp>
        <p:sp>
          <p:nvSpPr>
            <p:cNvPr id="6" name="Can 5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upstream</a:t>
              </a:r>
              <a:br>
                <a:rPr lang="en-US" sz="2800" dirty="0"/>
              </a:br>
              <a:r>
                <a:rPr lang="en-US" sz="2800" dirty="0"/>
                <a:t>(theirs)</a:t>
              </a:r>
            </a:p>
          </p:txBody>
        </p:sp>
        <p:sp>
          <p:nvSpPr>
            <p:cNvPr id="7" name="Can 6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origin</a:t>
              </a:r>
              <a:br>
                <a:rPr lang="en-US" sz="2800" dirty="0"/>
              </a:br>
              <a:r>
                <a:rPr lang="en-US" sz="2800" dirty="0"/>
                <a:t>(yours)</a:t>
              </a:r>
            </a:p>
          </p:txBody>
        </p:sp>
        <p:sp>
          <p:nvSpPr>
            <p:cNvPr id="9" name="Can 8"/>
            <p:cNvSpPr/>
            <p:nvPr/>
          </p:nvSpPr>
          <p:spPr>
            <a:xfrm>
              <a:off x="2057227" y="4764788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local</a:t>
              </a:r>
              <a:br>
                <a:rPr lang="en-US" sz="2800" dirty="0"/>
              </a:br>
              <a:r>
                <a:rPr lang="en-US" sz="2800" dirty="0"/>
                <a:t>(yours)</a:t>
              </a:r>
            </a:p>
          </p:txBody>
        </p:sp>
        <p:cxnSp>
          <p:nvCxnSpPr>
            <p:cNvPr id="5" name="Straight Arrow Connector 4"/>
            <p:cNvCxnSpPr>
              <a:stCxn id="9" idx="1"/>
            </p:cNvCxnSpPr>
            <p:nvPr/>
          </p:nvCxnSpPr>
          <p:spPr>
            <a:xfrm flipH="1" flipV="1">
              <a:off x="2990911" y="3091629"/>
              <a:ext cx="2020" cy="167315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9" idx="4"/>
              <a:endCxn id="6" idx="3"/>
            </p:cNvCxnSpPr>
            <p:nvPr/>
          </p:nvCxnSpPr>
          <p:spPr>
            <a:xfrm flipV="1">
              <a:off x="3928635" y="3091629"/>
              <a:ext cx="2587876" cy="2475313"/>
            </a:xfrm>
            <a:prstGeom prst="straightConnector1">
              <a:avLst/>
            </a:prstGeom>
            <a:ln w="57150" cmpd="sng">
              <a:solidFill>
                <a:srgbClr val="4F81BD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5332190" y="4027482"/>
              <a:ext cx="14015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upstream</a:t>
              </a:r>
            </a:p>
          </p:txBody>
        </p:sp>
        <p:sp>
          <p:nvSpPr>
            <p:cNvPr id="12" name="Left Arrow 11"/>
            <p:cNvSpPr/>
            <p:nvPr/>
          </p:nvSpPr>
          <p:spPr>
            <a:xfrm rot="16200000">
              <a:off x="2083196" y="3361012"/>
              <a:ext cx="1819262" cy="1336927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clone</a:t>
              </a:r>
            </a:p>
          </p:txBody>
        </p:sp>
        <p:sp>
          <p:nvSpPr>
            <p:cNvPr id="13" name="Left Arrow 12"/>
            <p:cNvSpPr/>
            <p:nvPr/>
          </p:nvSpPr>
          <p:spPr>
            <a:xfrm>
              <a:off x="3761545" y="1654430"/>
              <a:ext cx="1819262" cy="1336927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fork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0362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</a:t>
            </a:r>
            <a:endParaRPr lang="en-US" dirty="0"/>
          </a:p>
        </p:txBody>
      </p:sp>
      <p:sp>
        <p:nvSpPr>
          <p:cNvPr id="4" name="Cloud 3"/>
          <p:cNvSpPr/>
          <p:nvPr/>
        </p:nvSpPr>
        <p:spPr>
          <a:xfrm>
            <a:off x="768614" y="1771424"/>
            <a:ext cx="7918186" cy="2139077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000" dirty="0"/>
          </a:p>
        </p:txBody>
      </p:sp>
      <p:sp>
        <p:nvSpPr>
          <p:cNvPr id="6" name="Can 5"/>
          <p:cNvSpPr/>
          <p:nvPr/>
        </p:nvSpPr>
        <p:spPr>
          <a:xfrm>
            <a:off x="5580807" y="1487321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upstream</a:t>
            </a:r>
            <a:br>
              <a:rPr lang="en-US" sz="2800" dirty="0"/>
            </a:br>
            <a:r>
              <a:rPr lang="en-US" sz="2800" dirty="0"/>
              <a:t>(theirs)</a:t>
            </a:r>
          </a:p>
        </p:txBody>
      </p:sp>
      <p:sp>
        <p:nvSpPr>
          <p:cNvPr id="7" name="Can 6"/>
          <p:cNvSpPr/>
          <p:nvPr/>
        </p:nvSpPr>
        <p:spPr>
          <a:xfrm>
            <a:off x="2057227" y="1487321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origin</a:t>
            </a:r>
            <a:br>
              <a:rPr lang="en-US" sz="2800" dirty="0"/>
            </a:br>
            <a:r>
              <a:rPr lang="en-US" sz="2800" dirty="0"/>
              <a:t>(yours)</a:t>
            </a:r>
          </a:p>
        </p:txBody>
      </p:sp>
      <p:sp>
        <p:nvSpPr>
          <p:cNvPr id="9" name="Can 8"/>
          <p:cNvSpPr/>
          <p:nvPr/>
        </p:nvSpPr>
        <p:spPr>
          <a:xfrm>
            <a:off x="2057227" y="4764788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local</a:t>
            </a:r>
            <a:br>
              <a:rPr lang="en-US" sz="2800" dirty="0"/>
            </a:br>
            <a:r>
              <a:rPr lang="en-US" sz="2800" dirty="0"/>
              <a:t>(yours)</a:t>
            </a:r>
          </a:p>
        </p:txBody>
      </p:sp>
      <p:cxnSp>
        <p:nvCxnSpPr>
          <p:cNvPr id="5" name="Straight Arrow Connector 4"/>
          <p:cNvCxnSpPr>
            <a:stCxn id="9" idx="1"/>
            <a:endCxn id="7" idx="3"/>
          </p:cNvCxnSpPr>
          <p:nvPr/>
        </p:nvCxnSpPr>
        <p:spPr>
          <a:xfrm flipV="1">
            <a:off x="2992931" y="3091629"/>
            <a:ext cx="0" cy="1673159"/>
          </a:xfrm>
          <a:prstGeom prst="straightConnector1">
            <a:avLst/>
          </a:prstGeom>
          <a:ln w="57150" cmpd="sng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" name="TextBox 7"/>
          <p:cNvSpPr txBox="1"/>
          <p:nvPr/>
        </p:nvSpPr>
        <p:spPr>
          <a:xfrm>
            <a:off x="2985897" y="4051909"/>
            <a:ext cx="9189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origin</a:t>
            </a:r>
          </a:p>
          <a:p>
            <a:endParaRPr lang="en-US" sz="2400" dirty="0"/>
          </a:p>
        </p:txBody>
      </p:sp>
      <p:cxnSp>
        <p:nvCxnSpPr>
          <p:cNvPr id="11" name="Straight Arrow Connector 10"/>
          <p:cNvCxnSpPr>
            <a:stCxn id="9" idx="4"/>
            <a:endCxn id="6" idx="3"/>
          </p:cNvCxnSpPr>
          <p:nvPr/>
        </p:nvCxnSpPr>
        <p:spPr>
          <a:xfrm flipV="1">
            <a:off x="3928635" y="3091629"/>
            <a:ext cx="2587876" cy="2475313"/>
          </a:xfrm>
          <a:prstGeom prst="straightConnector1">
            <a:avLst/>
          </a:prstGeom>
          <a:ln w="57150" cmpd="sng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TextBox 13"/>
          <p:cNvSpPr txBox="1"/>
          <p:nvPr/>
        </p:nvSpPr>
        <p:spPr>
          <a:xfrm>
            <a:off x="5332190" y="4027482"/>
            <a:ext cx="1401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upstream</a:t>
            </a:r>
          </a:p>
        </p:txBody>
      </p:sp>
      <p:cxnSp>
        <p:nvCxnSpPr>
          <p:cNvPr id="15" name="Straight Arrow Connector 14"/>
          <p:cNvCxnSpPr>
            <a:stCxn id="7" idx="4"/>
            <a:endCxn id="6" idx="2"/>
          </p:cNvCxnSpPr>
          <p:nvPr/>
        </p:nvCxnSpPr>
        <p:spPr>
          <a:xfrm>
            <a:off x="3928635" y="2289475"/>
            <a:ext cx="1652172" cy="0"/>
          </a:xfrm>
          <a:prstGeom prst="straightConnector1">
            <a:avLst/>
          </a:prstGeom>
          <a:ln w="57150" cmpd="sng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2550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730</TotalTime>
  <Words>626</Words>
  <Application>Microsoft Macintosh PowerPoint</Application>
  <PresentationFormat>On-screen Show (4:3)</PresentationFormat>
  <Paragraphs>349</Paragraphs>
  <Slides>47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Office Theme</vt:lpstr>
      <vt:lpstr>GitHub Workflow Activity</vt:lpstr>
      <vt:lpstr>Setup</vt:lpstr>
      <vt:lpstr>Setup</vt:lpstr>
      <vt:lpstr>Setup</vt:lpstr>
      <vt:lpstr>Setup</vt:lpstr>
      <vt:lpstr>Setup</vt:lpstr>
      <vt:lpstr>Setup</vt:lpstr>
      <vt:lpstr>Setup</vt:lpstr>
      <vt:lpstr>Setup</vt:lpstr>
      <vt:lpstr>Contribute Changes</vt:lpstr>
      <vt:lpstr>Contribute Changes</vt:lpstr>
      <vt:lpstr>Contribute Changes</vt:lpstr>
      <vt:lpstr>Contribute Changes</vt:lpstr>
      <vt:lpstr>Contribute Changes</vt:lpstr>
      <vt:lpstr>Integrate Changes</vt:lpstr>
      <vt:lpstr>Integrate Changes</vt:lpstr>
      <vt:lpstr>Integrate Changes</vt:lpstr>
      <vt:lpstr>Integrate Changes</vt:lpstr>
      <vt:lpstr>Integrate Changes</vt:lpstr>
      <vt:lpstr>Branches</vt:lpstr>
      <vt:lpstr>$ git checkout -b feature</vt:lpstr>
      <vt:lpstr>$ git commit</vt:lpstr>
      <vt:lpstr>$ git push -u origin feature</vt:lpstr>
      <vt:lpstr>PowerPoint Presentation</vt:lpstr>
      <vt:lpstr>Great idea, now can you do it more like this?</vt:lpstr>
      <vt:lpstr>$ git commit</vt:lpstr>
      <vt:lpstr>$ git push origin feature</vt:lpstr>
      <vt:lpstr>Awesome, but please update with new changes in master</vt:lpstr>
      <vt:lpstr>$ git fetch upstream master:master</vt:lpstr>
      <vt:lpstr>$ git rebase master</vt:lpstr>
      <vt:lpstr>$ git rebase master</vt:lpstr>
      <vt:lpstr>$ git push -f origin master feature</vt:lpstr>
      <vt:lpstr>Great. Please squash your commits.</vt:lpstr>
      <vt:lpstr>$ git rebase –i master</vt:lpstr>
      <vt:lpstr>$ git rebase –i master</vt:lpstr>
      <vt:lpstr>$ git rebase –i master</vt:lpstr>
      <vt:lpstr>$ git push -f origin feature</vt:lpstr>
      <vt:lpstr>Perfect, I accept!</vt:lpstr>
      <vt:lpstr>Time to Clean Up</vt:lpstr>
      <vt:lpstr>I accept!</vt:lpstr>
      <vt:lpstr>I accept!</vt:lpstr>
      <vt:lpstr>I accept!</vt:lpstr>
      <vt:lpstr>I accept!</vt:lpstr>
      <vt:lpstr>Team Formation</vt:lpstr>
      <vt:lpstr>Handouts</vt:lpstr>
      <vt:lpstr>PowerPoint Presentation</vt:lpstr>
      <vt:lpstr>Who we are – foss2serve.org</vt:lpstr>
    </vt:vector>
  </TitlesOfParts>
  <Company>Western New England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Workflow</dc:title>
  <dc:creator>Stoney Jackson</dc:creator>
  <cp:lastModifiedBy>Stoney Jackson</cp:lastModifiedBy>
  <cp:revision>62</cp:revision>
  <dcterms:created xsi:type="dcterms:W3CDTF">2016-04-08T17:53:25Z</dcterms:created>
  <dcterms:modified xsi:type="dcterms:W3CDTF">2016-06-06T19:54:47Z</dcterms:modified>
</cp:coreProperties>
</file>