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4" r:id="rId3"/>
    <p:sldId id="336" r:id="rId4"/>
    <p:sldId id="345" r:id="rId5"/>
    <p:sldId id="344" r:id="rId6"/>
    <p:sldId id="346" r:id="rId7"/>
    <p:sldId id="338" r:id="rId8"/>
    <p:sldId id="349" r:id="rId9"/>
    <p:sldId id="387" r:id="rId10"/>
    <p:sldId id="389" r:id="rId11"/>
    <p:sldId id="352" r:id="rId12"/>
    <p:sldId id="354" r:id="rId13"/>
    <p:sldId id="355" r:id="rId14"/>
    <p:sldId id="356" r:id="rId15"/>
    <p:sldId id="359" r:id="rId16"/>
    <p:sldId id="361" r:id="rId17"/>
    <p:sldId id="297" r:id="rId18"/>
    <p:sldId id="304" r:id="rId19"/>
    <p:sldId id="310" r:id="rId20"/>
    <p:sldId id="362" r:id="rId21"/>
    <p:sldId id="364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85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3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1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the local branch might require a forced delete depending on how the maintainer ”merged”. `git push -D feature` (note the capital 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7369"/>
            <a:ext cx="7772400" cy="147002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Workflow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7456"/>
            <a:ext cx="6400800" cy="1752600"/>
          </a:xfrm>
        </p:spPr>
        <p:txBody>
          <a:bodyPr/>
          <a:lstStyle/>
          <a:p>
            <a:r>
              <a:rPr lang="en-US" dirty="0"/>
              <a:t>Darci </a:t>
            </a:r>
            <a:r>
              <a:rPr lang="en-US" dirty="0" err="1"/>
              <a:t>Burdge</a:t>
            </a:r>
            <a:br>
              <a:rPr lang="en-US" dirty="0"/>
            </a:br>
            <a:r>
              <a:rPr lang="en-US" dirty="0"/>
              <a:t>Stoney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C9DB1-BF76-AC41-A88C-AA7D6357233C}"/>
              </a:ext>
            </a:extLst>
          </p:cNvPr>
          <p:cNvSpPr/>
          <p:nvPr/>
        </p:nvSpPr>
        <p:spPr>
          <a:xfrm>
            <a:off x="350044" y="4900136"/>
            <a:ext cx="8443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2018 Darci </a:t>
            </a:r>
            <a:r>
              <a:rPr lang="en-US" dirty="0" err="1"/>
              <a:t>Burdge</a:t>
            </a:r>
            <a:r>
              <a:rPr lang="en-US" dirty="0"/>
              <a:t> and Stoney Jackson SOME RIGHTS RESERVED</a:t>
            </a:r>
          </a:p>
          <a:p>
            <a:endParaRPr lang="en-US" dirty="0"/>
          </a:p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 To view a copy of this license, visit http://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/4.0/ .</a:t>
            </a:r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7750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3697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145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2977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4410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858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3690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nsolas"/>
                <a:cs typeface="Consolas"/>
              </a:rPr>
              <a:t>$ git branch feature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$ git checkout 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3305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commit --allow-empty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GitHub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78279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57D35-DCA6-8145-9476-4D60F69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C2D389-1AA8-7C43-BAB7-B24DF428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78" y="431449"/>
            <a:ext cx="3817644" cy="8926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E92F4C-3CFB-1E4A-9BB8-54FEAF5A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28" y="1041985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5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@maintainer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82662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idea! Can you add green?</a:t>
            </a:r>
          </a:p>
        </p:txBody>
      </p:sp>
      <p:pic>
        <p:nvPicPr>
          <p:cNvPr id="28" name="Picture 27" descr="1194986489671913504blueman_107_01.svg.med.png">
            <a:extLst>
              <a:ext uri="{FF2B5EF4-FFF2-40B4-BE49-F238E27FC236}">
                <a16:creationId xmlns:a16="http://schemas.microsoft.com/office/drawing/2014/main" id="{F04911B9-61F2-6443-989F-846EE3E5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1" y="377497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5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@maintainer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1927093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Looks great!</a:t>
            </a:r>
            <a:br>
              <a:rPr lang="en-US" dirty="0"/>
            </a:br>
            <a:r>
              <a:rPr lang="en-US" dirty="0"/>
              <a:t>Please update with new changes in master and I’ll merge it.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7" name="Picture 36" descr="1194986489671913504blueman_107_01.svg.med.png">
            <a:extLst>
              <a:ext uri="{FF2B5EF4-FFF2-40B4-BE49-F238E27FC236}">
                <a16:creationId xmlns:a16="http://schemas.microsoft.com/office/drawing/2014/main" id="{D8EF0A84-9E3A-4D48-B1C3-2357373A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9" y="3736455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6056" y="493641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1200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pull upstream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07278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32427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57725-7FC3-274C-B64B-DF1A2A7521F7}"/>
              </a:ext>
            </a:extLst>
          </p:cNvPr>
          <p:cNvSpPr txBox="1"/>
          <p:nvPr/>
        </p:nvSpPr>
        <p:spPr>
          <a:xfrm>
            <a:off x="5474173" y="259882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EB3ECB-B975-D540-A94E-8F3C564FCEC1}"/>
              </a:ext>
            </a:extLst>
          </p:cNvPr>
          <p:cNvSpPr/>
          <p:nvPr/>
        </p:nvSpPr>
        <p:spPr>
          <a:xfrm>
            <a:off x="6585461" y="2735195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EF3F6C-10AD-4E4D-BBB5-9BC1959D933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6704909" y="2986692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94040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feature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merge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EE361-4206-5E4A-8853-C033ACA81B9F}"/>
              </a:ext>
            </a:extLst>
          </p:cNvPr>
          <p:cNvSpPr/>
          <p:nvPr/>
        </p:nvSpPr>
        <p:spPr>
          <a:xfrm>
            <a:off x="1954060" y="5039161"/>
            <a:ext cx="2630466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Conflicts may occur.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C30E33-3EF4-204E-B384-CB9D05C041C0}"/>
              </a:ext>
            </a:extLst>
          </p:cNvPr>
          <p:cNvSpPr txBox="1"/>
          <p:nvPr/>
        </p:nvSpPr>
        <p:spPr>
          <a:xfrm>
            <a:off x="5474173" y="259882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06B9A7-840A-2F4D-9CC1-E8B4DA9CD389}"/>
              </a:ext>
            </a:extLst>
          </p:cNvPr>
          <p:cNvSpPr/>
          <p:nvPr/>
        </p:nvSpPr>
        <p:spPr>
          <a:xfrm>
            <a:off x="6585461" y="2735195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C7F8F5-FB52-8C41-AE68-5D22B728B8A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704909" y="2986692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9541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itle 6">
            <a:extLst>
              <a:ext uri="{FF2B5EF4-FFF2-40B4-BE49-F238E27FC236}">
                <a16:creationId xmlns:a16="http://schemas.microsoft.com/office/drawing/2014/main" id="{A06CB875-8B40-6340-A156-FA16C55B40F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</a:t>
            </a:r>
            <a:r>
              <a:rPr lang="en-US" sz="3200" dirty="0">
                <a:latin typeface="Consolas"/>
                <a:cs typeface="Consolas"/>
              </a:rPr>
              <a:t>feature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208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@maintainer OK?</a:t>
            </a:r>
          </a:p>
        </p:txBody>
      </p:sp>
    </p:spTree>
    <p:extLst>
      <p:ext uri="{BB962C8B-B14F-4D97-AF65-F5344CB8AC3E}">
        <p14:creationId xmlns:p14="http://schemas.microsoft.com/office/powerpoint/2010/main" val="4272049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Perfect! Thanks!</a:t>
            </a:r>
          </a:p>
        </p:txBody>
      </p:sp>
      <p:pic>
        <p:nvPicPr>
          <p:cNvPr id="43" name="Picture 42" descr="11949864871831664442blueman_104_02.svg.med.png">
            <a:extLst>
              <a:ext uri="{FF2B5EF4-FFF2-40B4-BE49-F238E27FC236}">
                <a16:creationId xmlns:a16="http://schemas.microsoft.com/office/drawing/2014/main" id="{5016FF99-9D03-8B45-849A-AEC714D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8" y="4368959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CC41-5266-714E-A257-E66AB798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 merges 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8EF8-5BFF-CB45-A12E-AB5E2C6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DFAE-EE4B-924E-9D2D-B0C43503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3" y="1558969"/>
            <a:ext cx="50165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21296-50AE-E44E-8C8A-D3ED795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00" y="4129742"/>
            <a:ext cx="513343" cy="657800"/>
          </a:xfrm>
          <a:prstGeom prst="rect">
            <a:avLst/>
          </a:prstGeom>
        </p:spPr>
      </p:pic>
      <p:pic>
        <p:nvPicPr>
          <p:cNvPr id="7" name="Picture 6" descr="11949864871831664442blueman_104_02.svg.med.png">
            <a:extLst>
              <a:ext uri="{FF2B5EF4-FFF2-40B4-BE49-F238E27FC236}">
                <a16:creationId xmlns:a16="http://schemas.microsoft.com/office/drawing/2014/main" id="{3F4291E7-7588-5C48-A0C9-082A43ABA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9" y="4347211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clean up!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0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8878" y="503893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checkout master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pull upstream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6530946" y="5144017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59865" y="5378340"/>
            <a:ext cx="2464" cy="29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28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5048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branch -d feature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push -d origin feature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D601D4-365B-FB4A-A9B8-684ABA3E7835}"/>
              </a:ext>
            </a:extLst>
          </p:cNvPr>
          <p:cNvSpPr/>
          <p:nvPr/>
        </p:nvSpPr>
        <p:spPr>
          <a:xfrm>
            <a:off x="3206729" y="1845565"/>
            <a:ext cx="2752195" cy="113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18819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push origin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40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</p:spTree>
    <p:extLst>
      <p:ext uri="{BB962C8B-B14F-4D97-AF65-F5344CB8AC3E}">
        <p14:creationId xmlns:p14="http://schemas.microsoft.com/office/powerpoint/2010/main" val="423049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beers!</a:t>
            </a:r>
          </a:p>
        </p:txBody>
      </p:sp>
    </p:spTree>
    <p:extLst>
      <p:ext uri="{BB962C8B-B14F-4D97-AF65-F5344CB8AC3E}">
        <p14:creationId xmlns:p14="http://schemas.microsoft.com/office/powerpoint/2010/main" val="4135741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7951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foss2serve.org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/>
              <a:t>Acknowledgement</a:t>
            </a:r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DUE-1524877. Any opinions, findings and conclusions or recommendations expressed in this material are those of the author(s) and do not necessarily reflect the views of the National Science Foundation (NSF)</a:t>
            </a:r>
          </a:p>
          <a:p>
            <a:pPr lvl="1"/>
            <a:endParaRPr lang="en-US" sz="1400" dirty="0"/>
          </a:p>
          <a:p>
            <a:r>
              <a:rPr lang="en-US" sz="2400" dirty="0"/>
              <a:t>Copyright and Licensing</a:t>
            </a:r>
          </a:p>
          <a:p>
            <a:pPr lvl="1"/>
            <a:r>
              <a:rPr lang="en-US" sz="1400" dirty="0"/>
              <a:t>This work is copyrighted by </a:t>
            </a:r>
            <a:r>
              <a:rPr lang="en-US" sz="1400" dirty="0" err="1"/>
              <a:t>Darci</a:t>
            </a:r>
            <a:r>
              <a:rPr lang="en-US" sz="1400" dirty="0"/>
              <a:t> </a:t>
            </a:r>
            <a:r>
              <a:rPr lang="en-US" sz="1400" dirty="0" err="1"/>
              <a:t>Burdge</a:t>
            </a:r>
            <a:r>
              <a:rPr lang="en-US" sz="1400" dirty="0"/>
              <a:t> and Stoney Jackson, some rights reserved</a:t>
            </a:r>
          </a:p>
          <a:p>
            <a:pPr lvl="1"/>
            <a:r>
              <a:rPr lang="en-US" sz="1400" dirty="0"/>
              <a:t>This work is licensed under a Creative Commons Attribution-</a:t>
            </a:r>
            <a:r>
              <a:rPr lang="en-US" sz="1400" dirty="0" err="1"/>
              <a:t>ShareAlike</a:t>
            </a:r>
            <a:r>
              <a:rPr lang="en-US" sz="1400" dirty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 dirty="0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</p:spTree>
    <p:extLst>
      <p:ext uri="{BB962C8B-B14F-4D97-AF65-F5344CB8AC3E}">
        <p14:creationId xmlns:p14="http://schemas.microsoft.com/office/powerpoint/2010/main" val="3979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7118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13396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2E853-07AF-704C-AB90-8F3C089555BC}"/>
              </a:ext>
            </a:extLst>
          </p:cNvPr>
          <p:cNvCxnSpPr/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5E570-09AE-4E46-8DDC-0CCAA6F451FD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408779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2E853-07AF-704C-AB90-8F3C089555BC}"/>
              </a:ext>
            </a:extLst>
          </p:cNvPr>
          <p:cNvCxnSpPr/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5E570-09AE-4E46-8DDC-0CCAA6F451FD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306133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778</Words>
  <Application>Microsoft Macintosh PowerPoint</Application>
  <PresentationFormat>On-screen Show (4:3)</PresentationFormat>
  <Paragraphs>352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Office Theme</vt:lpstr>
      <vt:lpstr>GitHub Workflow Activity</vt:lpstr>
      <vt:lpstr>Prepare to work on a project</vt:lpstr>
      <vt:lpstr>Prepare to work on a project</vt:lpstr>
      <vt:lpstr>Prepare to work on a project</vt:lpstr>
      <vt:lpstr>Prepare to work on a project</vt:lpstr>
      <vt:lpstr>Prepare to work on a project</vt:lpstr>
      <vt:lpstr>Prepare to work on a project</vt:lpstr>
      <vt:lpstr>Prepare to work on a project</vt:lpstr>
      <vt:lpstr>Ready</vt:lpstr>
      <vt:lpstr>Contribute a change</vt:lpstr>
      <vt:lpstr>Contribute a change</vt:lpstr>
      <vt:lpstr>Contribute a change</vt:lpstr>
      <vt:lpstr>Integrate a change</vt:lpstr>
      <vt:lpstr>Integrate Changes</vt:lpstr>
      <vt:lpstr>Integrate Changes</vt:lpstr>
      <vt:lpstr>Cycle of change</vt:lpstr>
      <vt:lpstr>Branches</vt:lpstr>
      <vt:lpstr>$ git branch feature $ git checkout feature</vt:lpstr>
      <vt:lpstr>$ git commit --allow-empty</vt:lpstr>
      <vt:lpstr>$ git push origin feature</vt:lpstr>
      <vt:lpstr>PowerPoint Presentation</vt:lpstr>
      <vt:lpstr>$ vim ... $ git add . ; git commit</vt:lpstr>
      <vt:lpstr>$ git push origin feature</vt:lpstr>
      <vt:lpstr>@maintainer What do you think?</vt:lpstr>
      <vt:lpstr>Great idea! Can you add green?</vt:lpstr>
      <vt:lpstr>$ vim ... $ git add . ; git commit</vt:lpstr>
      <vt:lpstr>$ git push origin feature</vt:lpstr>
      <vt:lpstr>@maintainer How about now?</vt:lpstr>
      <vt:lpstr>Looks great! Please update with new changes in master and I’ll merge it.</vt:lpstr>
      <vt:lpstr>$ git checkout master $ git pull upstream master $ git push origin master</vt:lpstr>
      <vt:lpstr>$ git checkout feature $ git merge master</vt:lpstr>
      <vt:lpstr>$ git push origin feature</vt:lpstr>
      <vt:lpstr>@maintainer OK?</vt:lpstr>
      <vt:lpstr>Perfect! Thanks!</vt:lpstr>
      <vt:lpstr>Maintainer merges PR</vt:lpstr>
      <vt:lpstr>Time for beers?</vt:lpstr>
      <vt:lpstr>Time to clean up!</vt:lpstr>
      <vt:lpstr>$ git checkout master $ git pull upstream master</vt:lpstr>
      <vt:lpstr>$ git branch -d feature $ git push -d origin feature</vt:lpstr>
      <vt:lpstr>$ git push origin master</vt:lpstr>
      <vt:lpstr>Time for beers?</vt:lpstr>
      <vt:lpstr>Time for beers!</vt:lpstr>
      <vt:lpstr>Cycle of change</vt:lpstr>
      <vt:lpstr>foss2serve.org</vt:lpstr>
    </vt:vector>
  </TitlesOfParts>
  <Company>Western New England University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Microsoft Office User</cp:lastModifiedBy>
  <cp:revision>94</cp:revision>
  <dcterms:created xsi:type="dcterms:W3CDTF">2016-04-08T17:53:25Z</dcterms:created>
  <dcterms:modified xsi:type="dcterms:W3CDTF">2018-06-15T18:32:32Z</dcterms:modified>
</cp:coreProperties>
</file>