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31" r:id="rId3"/>
    <p:sldId id="260" r:id="rId4"/>
    <p:sldId id="261" r:id="rId5"/>
    <p:sldId id="263" r:id="rId6"/>
    <p:sldId id="278" r:id="rId7"/>
    <p:sldId id="279" r:id="rId8"/>
    <p:sldId id="265" r:id="rId9"/>
    <p:sldId id="266" r:id="rId10"/>
    <p:sldId id="273" r:id="rId11"/>
    <p:sldId id="275" r:id="rId12"/>
    <p:sldId id="276" r:id="rId13"/>
    <p:sldId id="280" r:id="rId14"/>
    <p:sldId id="277" r:id="rId15"/>
    <p:sldId id="281" r:id="rId16"/>
    <p:sldId id="282" r:id="rId17"/>
    <p:sldId id="283" r:id="rId18"/>
    <p:sldId id="284" r:id="rId19"/>
    <p:sldId id="285" r:id="rId20"/>
    <p:sldId id="286" r:id="rId21"/>
    <p:sldId id="297" r:id="rId22"/>
    <p:sldId id="304" r:id="rId23"/>
    <p:sldId id="310" r:id="rId24"/>
    <p:sldId id="311" r:id="rId25"/>
    <p:sldId id="305" r:id="rId26"/>
    <p:sldId id="322" r:id="rId27"/>
    <p:sldId id="306" r:id="rId28"/>
    <p:sldId id="309" r:id="rId29"/>
    <p:sldId id="312" r:id="rId30"/>
    <p:sldId id="313" r:id="rId31"/>
    <p:sldId id="314" r:id="rId32"/>
    <p:sldId id="315" r:id="rId33"/>
    <p:sldId id="316" r:id="rId34"/>
    <p:sldId id="323" r:id="rId35"/>
    <p:sldId id="317" r:id="rId36"/>
    <p:sldId id="318" r:id="rId37"/>
    <p:sldId id="319" r:id="rId38"/>
    <p:sldId id="320" r:id="rId39"/>
    <p:sldId id="324" r:id="rId40"/>
    <p:sldId id="325" r:id="rId41"/>
    <p:sldId id="321" r:id="rId42"/>
    <p:sldId id="326" r:id="rId43"/>
    <p:sldId id="327" r:id="rId44"/>
    <p:sldId id="328" r:id="rId45"/>
    <p:sldId id="32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C528-4D53-894B-B349-B5F710F9F56E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CEDB-1E7F-F146-BFD8-C40E060F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29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48DE7-56DE-4545-BF35-D3E870520EC4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4D6AD-D8A8-E54D-89EA-8740A6DF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0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5268-B7A0-40A1-9693-9641AD727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EF54-1728-DC42-B539-83B3F1DA260F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AA0A-A425-D143-8736-3C4986C1A6C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958C-844A-0843-8A5A-8A0491185A78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BE216-2110-CF47-8E6B-50B6C2C5B54A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9EC6-FB74-4E4D-A821-3C88E9472CC1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6AAE-8C50-5B43-B84E-A2C597837A88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46C2-57D2-EB4B-AB04-C30A49813490}" type="datetime1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86E2-B885-D54E-9F4F-4C5442F065E0}" type="datetime1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82DA-9893-C247-B081-D905EFCB8494}" type="datetime1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6C6B-DC99-2B4D-ABED-ECE84241F6C4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1B3C-16A4-8642-90BE-BFC0261D2C33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CFEC-7971-7047-AB0C-FDB9B6FC5745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2691" y="6356350"/>
            <a:ext cx="4924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https://github.com/StoneyJackson/git-ccscne-2016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44D5-AA56-484C-8B57-85B289DA12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42940" y="6505354"/>
            <a:ext cx="1001060" cy="3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Common Workflow to Contribute to HFOSS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Darci</a:t>
            </a:r>
            <a:r>
              <a:rPr lang="en-US" dirty="0" smtClean="0"/>
              <a:t> </a:t>
            </a:r>
            <a:r>
              <a:rPr lang="en-US" dirty="0" err="1" smtClean="0"/>
              <a:t>Burdge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Stoney Jackson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StoneyJackson</a:t>
            </a:r>
            <a:r>
              <a:rPr lang="en-US" dirty="0" smtClean="0"/>
              <a:t>/git-ccscne-2016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685304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r>
              <a:rPr lang="en-US" sz="2400" dirty="0" smtClean="0"/>
              <a:t>ush</a:t>
            </a:r>
            <a:endParaRPr lang="en-US" sz="2400" dirty="0"/>
          </a:p>
        </p:txBody>
      </p:sp>
      <p:sp>
        <p:nvSpPr>
          <p:cNvPr id="17" name="Right Arrow 16"/>
          <p:cNvSpPr/>
          <p:nvPr/>
        </p:nvSpPr>
        <p:spPr>
          <a:xfrm>
            <a:off x="3928635" y="1558091"/>
            <a:ext cx="1652172" cy="151583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pull request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9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Acknowledgement and Licensing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433544"/>
            <a:ext cx="8065294" cy="45646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Acknowledgement</a:t>
            </a:r>
            <a:endParaRPr lang="en-US" sz="2400" dirty="0"/>
          </a:p>
          <a:p>
            <a:pPr lvl="1"/>
            <a:r>
              <a:rPr lang="en-US" sz="1400" dirty="0"/>
              <a:t>This material is based on work supported by the National Science Foundation under Grants DUE-1225708, DUE-1225738, DUE-1225688, DUE-1525039 DUE-1524898, and DUE-1524877</a:t>
            </a:r>
            <a:r>
              <a:rPr lang="en-US" sz="1400" dirty="0" smtClean="0"/>
              <a:t>. </a:t>
            </a:r>
            <a:r>
              <a:rPr lang="en-US" sz="1400" dirty="0"/>
              <a:t>Any opinions, findings and conclusions or recommendations expressed in this material are those of the author(s) and do not necessarily reflect the views of the National Science Foundation (NSF</a:t>
            </a:r>
            <a:r>
              <a:rPr lang="en-US" sz="1400" dirty="0" smtClean="0"/>
              <a:t>)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Copyright and Licensing</a:t>
            </a:r>
          </a:p>
          <a:p>
            <a:pPr lvl="1"/>
            <a:r>
              <a:rPr lang="en-US" sz="1400" dirty="0"/>
              <a:t>This work is copyrighted by the authors</a:t>
            </a:r>
          </a:p>
          <a:p>
            <a:pPr lvl="1"/>
            <a:r>
              <a:rPr lang="en-US" sz="1400" dirty="0"/>
              <a:t>This work is licensed under a Creative </a:t>
            </a:r>
            <a:r>
              <a:rPr lang="en-US" sz="1400" dirty="0" smtClean="0"/>
              <a:t>Commons Attribution-</a:t>
            </a:r>
            <a:r>
              <a:rPr lang="en-US" sz="1400" dirty="0" err="1" smtClean="0"/>
              <a:t>ShareAlike</a:t>
            </a:r>
            <a:r>
              <a:rPr lang="en-US" sz="1400" dirty="0" smtClean="0"/>
              <a:t> 4.0 International License </a:t>
            </a:r>
            <a:r>
              <a:rPr lang="en-US" sz="1400" dirty="0">
                <a:hlinkClick r:id="rId3"/>
              </a:rPr>
              <a:t>http://creativecommons.org/licenses/by-sa/4.0/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019" y="15412"/>
            <a:ext cx="1352411" cy="1360558"/>
          </a:xfrm>
          <a:prstGeom prst="rect">
            <a:avLst/>
          </a:prstGeom>
        </p:spPr>
      </p:pic>
      <p:pic>
        <p:nvPicPr>
          <p:cNvPr id="12" name="Picture 11" descr="Drexe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623" y="4706593"/>
            <a:ext cx="3104325" cy="1313141"/>
          </a:xfrm>
          <a:prstGeom prst="rect">
            <a:avLst/>
          </a:prstGeom>
        </p:spPr>
      </p:pic>
      <p:pic>
        <p:nvPicPr>
          <p:cNvPr id="13" name="Picture 11" descr="NCC 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22085" y="4624977"/>
            <a:ext cx="14763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75142" y="4999908"/>
            <a:ext cx="3315342" cy="726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1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Changes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cxnSp>
        <p:nvCxnSpPr>
          <p:cNvPr id="5" name="Straight Arrow Connector 4"/>
          <p:cNvCxnSpPr>
            <a:stCxn id="9" idx="1"/>
            <a:endCxn id="7" idx="3"/>
          </p:cNvCxnSpPr>
          <p:nvPr/>
        </p:nvCxnSpPr>
        <p:spPr>
          <a:xfrm flipV="1">
            <a:off x="2992931" y="3091629"/>
            <a:ext cx="0" cy="1673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85897" y="4051909"/>
            <a:ext cx="918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origin</a:t>
            </a:r>
          </a:p>
          <a:p>
            <a:endParaRPr lang="en-US" sz="2400" dirty="0"/>
          </a:p>
        </p:txBody>
      </p:sp>
      <p:cxnSp>
        <p:nvCxnSpPr>
          <p:cNvPr id="11" name="Straight Arrow Connector 10"/>
          <p:cNvCxnSpPr>
            <a:stCxn id="9" idx="4"/>
            <a:endCxn id="6" idx="3"/>
          </p:cNvCxnSpPr>
          <p:nvPr/>
        </p:nvCxnSpPr>
        <p:spPr>
          <a:xfrm flipV="1">
            <a:off x="3928635" y="3091629"/>
            <a:ext cx="2587876" cy="2475313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TextBox 13"/>
          <p:cNvSpPr txBox="1"/>
          <p:nvPr/>
        </p:nvSpPr>
        <p:spPr>
          <a:xfrm>
            <a:off x="5332190" y="4027482"/>
            <a:ext cx="140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upstream</a:t>
            </a:r>
          </a:p>
        </p:txBody>
      </p:sp>
      <p:cxnSp>
        <p:nvCxnSpPr>
          <p:cNvPr id="15" name="Straight Arrow Connector 14"/>
          <p:cNvCxnSpPr>
            <a:stCxn id="7" idx="4"/>
            <a:endCxn id="6" idx="2"/>
          </p:cNvCxnSpPr>
          <p:nvPr/>
        </p:nvCxnSpPr>
        <p:spPr>
          <a:xfrm>
            <a:off x="3928635" y="2289475"/>
            <a:ext cx="1652172" cy="0"/>
          </a:xfrm>
          <a:prstGeom prst="straightConnector1">
            <a:avLst/>
          </a:prstGeom>
          <a:ln w="57150" cmpd="sng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Up Arrow 9"/>
          <p:cNvSpPr/>
          <p:nvPr/>
        </p:nvSpPr>
        <p:spPr>
          <a:xfrm>
            <a:off x="2150279" y="3073921"/>
            <a:ext cx="1778356" cy="1673159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push</a:t>
            </a:r>
          </a:p>
        </p:txBody>
      </p:sp>
      <p:sp>
        <p:nvSpPr>
          <p:cNvPr id="13" name="Oval 12"/>
          <p:cNvSpPr/>
          <p:nvPr/>
        </p:nvSpPr>
        <p:spPr>
          <a:xfrm>
            <a:off x="3340915" y="4663059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340915" y="1417638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90282" y="1439486"/>
            <a:ext cx="428196" cy="4396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8951212">
            <a:off x="3548097" y="3485772"/>
            <a:ext cx="2968579" cy="146875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6305531" y="1461162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882916" y="4663059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2916" y="1417638"/>
            <a:ext cx="428196" cy="439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checkout -b feature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9360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59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-u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8" name="Picture 7" descr="Screen Shot 2016-04-09 at 9.5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70" y="370206"/>
            <a:ext cx="3928095" cy="9971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 idea, now can you do it more like this?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5263" y="469386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pic>
        <p:nvPicPr>
          <p:cNvPr id="2" name="Picture 1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5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commit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536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2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82685" y="3023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30465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49913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09745" y="520261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Awesome, but please update with new changes in master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649913" y="5098130"/>
            <a:ext cx="1690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1" name="Picture 30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err="1" smtClean="0"/>
              <a:t>GitHub</a:t>
            </a:r>
            <a:endParaRPr lang="en-US" sz="6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sz="3200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fetch upstream </a:t>
            </a:r>
            <a:r>
              <a:rPr lang="en-US" sz="3200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master:master</a:t>
            </a:r>
            <a:endParaRPr lang="en-US" sz="3200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2049" y="4169327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32155" y="4846633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14" idx="4"/>
            <a:endCxn id="24" idx="0"/>
          </p:cNvCxnSpPr>
          <p:nvPr/>
        </p:nvCxnSpPr>
        <p:spPr>
          <a:xfrm flipH="1">
            <a:off x="2260150" y="5098130"/>
            <a:ext cx="391453" cy="26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532291" y="4325314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" name="Straight Arrow Connector 19"/>
          <p:cNvCxnSpPr>
            <a:stCxn id="19" idx="4"/>
            <a:endCxn id="14" idx="0"/>
          </p:cNvCxnSpPr>
          <p:nvPr/>
        </p:nvCxnSpPr>
        <p:spPr>
          <a:xfrm flipH="1">
            <a:off x="2651603" y="457681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3644619" y="4576811"/>
            <a:ext cx="2300931" cy="990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WARNING:</a:t>
            </a:r>
            <a:br>
              <a:rPr lang="en-US" dirty="0" smtClean="0"/>
            </a:br>
            <a:r>
              <a:rPr lang="en-US" dirty="0" smtClean="0"/>
              <a:t>You may have</a:t>
            </a:r>
            <a:br>
              <a:rPr lang="en-US" dirty="0" smtClean="0"/>
            </a:br>
            <a:r>
              <a:rPr lang="en-US" dirty="0" smtClean="0"/>
              <a:t>to resolve conflicts.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9745" y="305788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2528941" y="319138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2648389" y="344288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2528941" y="2689750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9" name="Straight Arrow Connector 28"/>
          <p:cNvCxnSpPr>
            <a:stCxn id="28" idx="4"/>
            <a:endCxn id="17" idx="0"/>
          </p:cNvCxnSpPr>
          <p:nvPr/>
        </p:nvCxnSpPr>
        <p:spPr>
          <a:xfrm>
            <a:off x="2648389" y="2941247"/>
            <a:ext cx="0" cy="250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52049" y="2033984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532291" y="2180578"/>
            <a:ext cx="238895" cy="25149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/>
          <p:cNvCxnSpPr>
            <a:stCxn id="21" idx="4"/>
            <a:endCxn id="28" idx="0"/>
          </p:cNvCxnSpPr>
          <p:nvPr/>
        </p:nvCxnSpPr>
        <p:spPr>
          <a:xfrm flipH="1">
            <a:off x="2648389" y="2432075"/>
            <a:ext cx="3350" cy="25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latin typeface="Consolas"/>
                <a:cs typeface="Consolas"/>
              </a:rPr>
              <a:t>$ </a:t>
            </a:r>
            <a:r>
              <a:rPr lang="en-US" sz="3200" dirty="0" err="1">
                <a:latin typeface="Consolas"/>
                <a:cs typeface="Consolas"/>
              </a:rPr>
              <a:t>git</a:t>
            </a:r>
            <a:r>
              <a:rPr lang="en-US" sz="3200" dirty="0">
                <a:latin typeface="Consolas"/>
                <a:cs typeface="Consolas"/>
              </a:rPr>
              <a:t> </a:t>
            </a:r>
            <a:r>
              <a:rPr lang="en-US" sz="3200" dirty="0" smtClean="0">
                <a:latin typeface="Consolas"/>
                <a:cs typeface="Consolas"/>
              </a:rPr>
              <a:t>push -f origin master feature</a:t>
            </a:r>
            <a:endParaRPr lang="en-US" sz="3200" dirty="0">
              <a:solidFill>
                <a:schemeClr val="lt1"/>
              </a:solidFill>
              <a:latin typeface="Consolas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21612" y="36637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Great. Please squash</a:t>
            </a:r>
            <a:r>
              <a:rPr lang="is-IS" dirty="0"/>
              <a:t> </a:t>
            </a:r>
            <a:r>
              <a:rPr lang="is-IS" dirty="0" smtClean="0"/>
              <a:t>your commits.</a:t>
            </a:r>
            <a:endParaRPr lang="en-US" dirty="0"/>
          </a:p>
        </p:txBody>
      </p:sp>
      <p:pic>
        <p:nvPicPr>
          <p:cNvPr id="30" name="Picture 29" descr="1194986489671913504blueman_107_01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1" y="3617067"/>
            <a:ext cx="1103411" cy="20472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$ </a:t>
            </a: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–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45446" y="43447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31" idx="0"/>
          </p:cNvCxnSpPr>
          <p:nvPr/>
        </p:nvCxnSpPr>
        <p:spPr>
          <a:xfrm flipH="1">
            <a:off x="2260150" y="45962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Oval 34"/>
          <p:cNvSpPr/>
          <p:nvPr/>
        </p:nvSpPr>
        <p:spPr>
          <a:xfrm>
            <a:off x="2145582" y="38233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33" idx="0"/>
          </p:cNvCxnSpPr>
          <p:nvPr/>
        </p:nvCxnSpPr>
        <p:spPr>
          <a:xfrm flipH="1">
            <a:off x="2264894" y="40748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40702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260150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45128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140702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260150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3"/>
            <a:endCxn id="31" idx="7"/>
          </p:cNvCxnSpPr>
          <p:nvPr/>
        </p:nvCxnSpPr>
        <p:spPr>
          <a:xfrm flipH="1">
            <a:off x="2344612" y="4559379"/>
            <a:ext cx="260081" cy="33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086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onsolas"/>
                <a:cs typeface="Consolas"/>
              </a:rPr>
              <a:t>$ </a:t>
            </a: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–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master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75180" y="1502358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Oval 42"/>
          <p:cNvSpPr/>
          <p:nvPr/>
        </p:nvSpPr>
        <p:spPr>
          <a:xfrm>
            <a:off x="2499014" y="2183313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stCxn id="43" idx="4"/>
            <a:endCxn id="41" idx="0"/>
          </p:cNvCxnSpPr>
          <p:nvPr/>
        </p:nvCxnSpPr>
        <p:spPr>
          <a:xfrm flipH="1">
            <a:off x="2613718" y="2434810"/>
            <a:ext cx="4744" cy="26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7" name="Oval 46"/>
          <p:cNvSpPr/>
          <p:nvPr/>
        </p:nvSpPr>
        <p:spPr>
          <a:xfrm>
            <a:off x="2499150" y="1661994"/>
            <a:ext cx="238895" cy="2514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Arrow Connector 47"/>
          <p:cNvCxnSpPr>
            <a:stCxn id="47" idx="4"/>
            <a:endCxn id="43" idx="0"/>
          </p:cNvCxnSpPr>
          <p:nvPr/>
        </p:nvCxnSpPr>
        <p:spPr>
          <a:xfrm flipH="1">
            <a:off x="2618462" y="1913491"/>
            <a:ext cx="136" cy="2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$ </a:t>
            </a:r>
            <a:r>
              <a:rPr lang="en-US" dirty="0" err="1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git</a:t>
            </a:r>
            <a:r>
              <a:rPr lang="en-US" dirty="0" smtClean="0">
                <a:solidFill>
                  <a:schemeClr val="lt1"/>
                </a:solidFill>
                <a:latin typeface="Consolas"/>
                <a:ea typeface="+mn-ea"/>
                <a:cs typeface="Consolas"/>
              </a:rPr>
              <a:t> push -f origin feature</a:t>
            </a:r>
            <a:endParaRPr lang="en-US" dirty="0">
              <a:solidFill>
                <a:schemeClr val="lt1"/>
              </a:solidFill>
              <a:latin typeface="Consolas"/>
              <a:ea typeface="+mn-ea"/>
              <a:cs typeface="Consola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5550" y="2525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772018" y="2881837"/>
            <a:ext cx="1948876" cy="7648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ull request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Perfect, I accept!</a:t>
            </a:r>
            <a:endParaRPr lang="en-US" dirty="0"/>
          </a:p>
        </p:txBody>
      </p:sp>
      <p:pic>
        <p:nvPicPr>
          <p:cNvPr id="3" name="Picture 2" descr="11949864871831664442blueman_104_02.svg.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48" y="4135002"/>
            <a:ext cx="2228849" cy="21917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3" name="Can 2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7121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Clean Up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84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55078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fetch upstream </a:t>
            </a:r>
            <a:r>
              <a:rPr lang="en-US" sz="3200" dirty="0" err="1" smtClean="0">
                <a:latin typeface="Consolas"/>
                <a:cs typeface="Consolas"/>
              </a:rPr>
              <a:t>master:master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669" y="4200221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master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1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2675059" y="2046620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checkout master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branch -d 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7053697" y="3177314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>
            <a:off x="7173145" y="3428811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68184" y="53606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>
            <a:stCxn id="24" idx="4"/>
          </p:cNvCxnSpPr>
          <p:nvPr/>
        </p:nvCxnSpPr>
        <p:spPr>
          <a:xfrm>
            <a:off x="2687632" y="56121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58123" y="202263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1472610" y="42236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accept!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053697" y="2689750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Arrow Connector 26"/>
          <p:cNvCxnSpPr>
            <a:stCxn id="26" idx="4"/>
            <a:endCxn id="10" idx="0"/>
          </p:cNvCxnSpPr>
          <p:nvPr/>
        </p:nvCxnSpPr>
        <p:spPr>
          <a:xfrm>
            <a:off x="7173145" y="2941247"/>
            <a:ext cx="0" cy="236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2568184" y="48614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2" name="Straight Arrow Connector 31"/>
          <p:cNvCxnSpPr>
            <a:stCxn id="31" idx="4"/>
            <a:endCxn id="24" idx="0"/>
          </p:cNvCxnSpPr>
          <p:nvPr/>
        </p:nvCxnSpPr>
        <p:spPr>
          <a:xfrm>
            <a:off x="2687632" y="51129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2494270" y="3199299"/>
            <a:ext cx="238895" cy="2514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2613718" y="3450796"/>
            <a:ext cx="0" cy="22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8696" y="2062246"/>
            <a:ext cx="11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master</a:t>
            </a:r>
            <a:endParaRPr lang="en-US" sz="2400" dirty="0"/>
          </a:p>
        </p:txBody>
      </p:sp>
      <p:sp>
        <p:nvSpPr>
          <p:cNvPr id="41" name="Oval 40"/>
          <p:cNvSpPr/>
          <p:nvPr/>
        </p:nvSpPr>
        <p:spPr>
          <a:xfrm>
            <a:off x="2494270" y="2700097"/>
            <a:ext cx="238895" cy="2514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Arrow Connector 41"/>
          <p:cNvCxnSpPr>
            <a:stCxn id="41" idx="4"/>
            <a:endCxn id="37" idx="0"/>
          </p:cNvCxnSpPr>
          <p:nvPr/>
        </p:nvCxnSpPr>
        <p:spPr>
          <a:xfrm>
            <a:off x="2613718" y="2951594"/>
            <a:ext cx="0" cy="247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569708" y="4344713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/>
          <p:cNvCxnSpPr>
            <a:stCxn id="29" idx="4"/>
            <a:endCxn id="31" idx="0"/>
          </p:cNvCxnSpPr>
          <p:nvPr/>
        </p:nvCxnSpPr>
        <p:spPr>
          <a:xfrm flipH="1">
            <a:off x="2687632" y="4596210"/>
            <a:ext cx="1524" cy="265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3" name="Oval 32"/>
          <p:cNvSpPr/>
          <p:nvPr/>
        </p:nvSpPr>
        <p:spPr>
          <a:xfrm>
            <a:off x="2501098" y="2191112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/>
          <p:cNvCxnSpPr>
            <a:stCxn id="33" idx="4"/>
            <a:endCxn id="41" idx="0"/>
          </p:cNvCxnSpPr>
          <p:nvPr/>
        </p:nvCxnSpPr>
        <p:spPr>
          <a:xfrm flipH="1">
            <a:off x="2613718" y="2442609"/>
            <a:ext cx="6828" cy="257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35" name="Oval 34"/>
          <p:cNvSpPr/>
          <p:nvPr/>
        </p:nvSpPr>
        <p:spPr>
          <a:xfrm>
            <a:off x="7053697" y="2158707"/>
            <a:ext cx="238895" cy="2514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6" name="Straight Arrow Connector 35"/>
          <p:cNvCxnSpPr>
            <a:stCxn id="35" idx="4"/>
            <a:endCxn id="26" idx="0"/>
          </p:cNvCxnSpPr>
          <p:nvPr/>
        </p:nvCxnSpPr>
        <p:spPr>
          <a:xfrm>
            <a:off x="7173145" y="2410204"/>
            <a:ext cx="0" cy="27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43" name="Title 6"/>
          <p:cNvSpPr txBox="1">
            <a:spLocks/>
          </p:cNvSpPr>
          <p:nvPr/>
        </p:nvSpPr>
        <p:spPr>
          <a:xfrm>
            <a:off x="463050" y="256049"/>
            <a:ext cx="8229600" cy="114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Consolas"/>
                <a:cs typeface="Consolas"/>
              </a:rPr>
              <a:t>$ </a:t>
            </a:r>
            <a:r>
              <a:rPr lang="en-US" sz="3200" dirty="0" err="1" smtClean="0">
                <a:latin typeface="Consolas"/>
                <a:cs typeface="Consolas"/>
              </a:rPr>
              <a:t>git</a:t>
            </a:r>
            <a:r>
              <a:rPr lang="en-US" sz="3200" dirty="0" smtClean="0">
                <a:latin typeface="Consolas"/>
                <a:cs typeface="Consolas"/>
              </a:rPr>
              <a:t> push origin :feature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45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14196" y="1825910"/>
            <a:ext cx="6071292" cy="4598847"/>
            <a:chOff x="768614" y="1417638"/>
            <a:chExt cx="7918186" cy="4951458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  <a:endCxn id="7" idx="3"/>
            </p:cNvCxnSpPr>
            <p:nvPr/>
          </p:nvCxnSpPr>
          <p:spPr>
            <a:xfrm flipV="1">
              <a:off x="2992931" y="3091629"/>
              <a:ext cx="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2"/>
            </p:cNvCxnSpPr>
            <p:nvPr/>
          </p:nvCxnSpPr>
          <p:spPr>
            <a:xfrm>
              <a:off x="3928635" y="2289475"/>
              <a:ext cx="1652172" cy="0"/>
            </a:xfrm>
            <a:prstGeom prst="straightConnector1">
              <a:avLst/>
            </a:prstGeom>
            <a:ln w="57150" cmpd="sng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Up Arrow 9"/>
            <p:cNvSpPr/>
            <p:nvPr/>
          </p:nvSpPr>
          <p:spPr>
            <a:xfrm>
              <a:off x="2150279" y="3073921"/>
              <a:ext cx="1778356" cy="1673159"/>
            </a:xfrm>
            <a:prstGeom prst="up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push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340915" y="4663059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Oval 20"/>
            <p:cNvSpPr/>
            <p:nvPr/>
          </p:nvSpPr>
          <p:spPr>
            <a:xfrm>
              <a:off x="3340915" y="1417638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" name="Oval 21"/>
            <p:cNvSpPr/>
            <p:nvPr/>
          </p:nvSpPr>
          <p:spPr>
            <a:xfrm>
              <a:off x="6790282" y="1439486"/>
              <a:ext cx="428196" cy="439694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Left Arrow 16"/>
            <p:cNvSpPr/>
            <p:nvPr/>
          </p:nvSpPr>
          <p:spPr>
            <a:xfrm rot="18951212">
              <a:off x="3548097" y="3485772"/>
              <a:ext cx="2968579" cy="1468759"/>
            </a:xfrm>
            <a:prstGeom prst="lef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fetch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305531" y="1461162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Oval 18"/>
            <p:cNvSpPr/>
            <p:nvPr/>
          </p:nvSpPr>
          <p:spPr>
            <a:xfrm>
              <a:off x="2882916" y="4663059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Oval 19"/>
            <p:cNvSpPr/>
            <p:nvPr/>
          </p:nvSpPr>
          <p:spPr>
            <a:xfrm>
              <a:off x="2882916" y="1417638"/>
              <a:ext cx="428196" cy="43969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928635" y="1558091"/>
              <a:ext cx="1652172" cy="151583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pull request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864278" y="61445"/>
            <a:ext cx="6035620" cy="4880115"/>
            <a:chOff x="768614" y="1487321"/>
            <a:chExt cx="7918186" cy="4881775"/>
          </a:xfrm>
        </p:grpSpPr>
        <p:sp>
          <p:nvSpPr>
            <p:cNvPr id="25" name="Cloud 24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6" name="Can 2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  <a:br>
                <a:rPr lang="en-US" sz="2000" dirty="0"/>
              </a:br>
              <a:r>
                <a:rPr lang="en-US" sz="2000" dirty="0"/>
                <a:t>(theirs)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local</a:t>
              </a:r>
              <a:br>
                <a:rPr lang="en-US" sz="2000" dirty="0"/>
              </a:br>
              <a:r>
                <a:rPr lang="en-US" sz="2000" dirty="0"/>
                <a:t>(yours)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8" idx="4"/>
              <a:endCxn id="2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392557" y="3455745"/>
              <a:ext cx="1665742" cy="4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upstream</a:t>
              </a:r>
            </a:p>
          </p:txBody>
        </p:sp>
        <p:sp>
          <p:nvSpPr>
            <p:cNvPr id="32" name="Left Arrow 3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clone</a:t>
              </a:r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4927" y="5085259"/>
            <a:ext cx="26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Setup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554810" y="5379762"/>
            <a:ext cx="2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Contribute</a:t>
            </a:r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  <a:r>
              <a:rPr lang="en-US" sz="2800" dirty="0" smtClean="0"/>
              <a:t>pstream</a:t>
            </a:r>
            <a:br>
              <a:rPr lang="en-US" sz="2800" dirty="0" smtClean="0"/>
            </a:br>
            <a:r>
              <a:rPr lang="en-US" sz="2800" dirty="0" smtClean="0"/>
              <a:t>(theirs)</a:t>
            </a:r>
            <a:endParaRPr lang="en-US" sz="2800" dirty="0"/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8" name="Left Arrow 7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68614" y="1771424"/>
            <a:ext cx="7918186" cy="213907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6" name="Can 5"/>
          <p:cNvSpPr/>
          <p:nvPr/>
        </p:nvSpPr>
        <p:spPr>
          <a:xfrm>
            <a:off x="558080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upstream</a:t>
            </a:r>
            <a:br>
              <a:rPr lang="en-US" sz="2800" dirty="0"/>
            </a:br>
            <a:r>
              <a:rPr lang="en-US" sz="2800" dirty="0"/>
              <a:t>(theirs)</a:t>
            </a:r>
          </a:p>
        </p:txBody>
      </p:sp>
      <p:sp>
        <p:nvSpPr>
          <p:cNvPr id="7" name="Can 6"/>
          <p:cNvSpPr/>
          <p:nvPr/>
        </p:nvSpPr>
        <p:spPr>
          <a:xfrm>
            <a:off x="2057227" y="1487321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origin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9" name="Can 8"/>
          <p:cNvSpPr/>
          <p:nvPr/>
        </p:nvSpPr>
        <p:spPr>
          <a:xfrm>
            <a:off x="2057227" y="4764788"/>
            <a:ext cx="1871408" cy="16043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</a:t>
            </a:r>
            <a:br>
              <a:rPr lang="en-US" sz="2800" dirty="0"/>
            </a:br>
            <a:r>
              <a:rPr lang="en-US" sz="2800" dirty="0"/>
              <a:t>(yours)</a:t>
            </a:r>
          </a:p>
        </p:txBody>
      </p:sp>
      <p:sp>
        <p:nvSpPr>
          <p:cNvPr id="10" name="Left Arrow 9"/>
          <p:cNvSpPr/>
          <p:nvPr/>
        </p:nvSpPr>
        <p:spPr>
          <a:xfrm rot="16200000">
            <a:off x="2083196" y="3361012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clone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3761545" y="1654430"/>
            <a:ext cx="1819262" cy="13369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68614" y="1487321"/>
            <a:ext cx="7918186" cy="4881775"/>
            <a:chOff x="768614" y="1487321"/>
            <a:chExt cx="7918186" cy="4881775"/>
          </a:xfrm>
        </p:grpSpPr>
        <p:sp>
          <p:nvSpPr>
            <p:cNvPr id="4" name="Cloud 3"/>
            <p:cNvSpPr/>
            <p:nvPr/>
          </p:nvSpPr>
          <p:spPr>
            <a:xfrm>
              <a:off x="768614" y="1771424"/>
              <a:ext cx="7918186" cy="2139077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60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upstream</a:t>
              </a:r>
              <a:br>
                <a:rPr lang="en-US" sz="2800" dirty="0"/>
              </a:br>
              <a:r>
                <a:rPr lang="en-US" sz="2800" dirty="0"/>
                <a:t>(theirs)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origin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4764788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local</a:t>
              </a:r>
              <a:br>
                <a:rPr lang="en-US" sz="2800" dirty="0"/>
              </a:br>
              <a:r>
                <a:rPr lang="en-US" sz="2800" dirty="0"/>
                <a:t>(yours)</a:t>
              </a:r>
            </a:p>
          </p:txBody>
        </p:sp>
        <p:cxnSp>
          <p:nvCxnSpPr>
            <p:cNvPr id="5" name="Straight Arrow Connector 4"/>
            <p:cNvCxnSpPr>
              <a:stCxn id="9" idx="1"/>
            </p:cNvCxnSpPr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4"/>
              <a:endCxn id="6" idx="3"/>
            </p:cNvCxnSpPr>
            <p:nvPr/>
          </p:nvCxnSpPr>
          <p:spPr>
            <a:xfrm flipV="1">
              <a:off x="3928635" y="3091629"/>
              <a:ext cx="2587876" cy="2475313"/>
            </a:xfrm>
            <a:prstGeom prst="straightConnector1">
              <a:avLst/>
            </a:prstGeom>
            <a:ln w="57150" cmpd="sng">
              <a:solidFill>
                <a:srgbClr val="4F81BD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32190" y="4027482"/>
              <a:ext cx="1401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upstream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clone</a:t>
              </a:r>
            </a:p>
          </p:txBody>
        </p:sp>
        <p:sp>
          <p:nvSpPr>
            <p:cNvPr id="13" name="Left Arrow 12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fork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744D5-AA56-484C-8B57-85B289DA1210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https://github.com/StoneyJackson/git-ccscne-2016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3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1175</Words>
  <Application>Microsoft Macintosh PowerPoint</Application>
  <PresentationFormat>On-screen Show (4:3)</PresentationFormat>
  <Paragraphs>377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A Common Workflow to Contribute to HFOSS</vt:lpstr>
      <vt:lpstr>Acknowledgement and Licensing</vt:lpstr>
      <vt:lpstr>Setup</vt:lpstr>
      <vt:lpstr>Setup</vt:lpstr>
      <vt:lpstr>Setup</vt:lpstr>
      <vt:lpstr>Setup</vt:lpstr>
      <vt:lpstr>Setup</vt:lpstr>
      <vt:lpstr>Setup</vt:lpstr>
      <vt:lpstr>Setup</vt:lpstr>
      <vt:lpstr>Setup</vt:lpstr>
      <vt:lpstr>Contribute Changes</vt:lpstr>
      <vt:lpstr>Contribute Changes</vt:lpstr>
      <vt:lpstr>Contribute Changes</vt:lpstr>
      <vt:lpstr>Contribute Changes</vt:lpstr>
      <vt:lpstr>Contribute Changes</vt:lpstr>
      <vt:lpstr>Integrate Changes</vt:lpstr>
      <vt:lpstr>Integrate Changes</vt:lpstr>
      <vt:lpstr>Integrate Changes</vt:lpstr>
      <vt:lpstr>Integrate Changes</vt:lpstr>
      <vt:lpstr>Integrate Changes</vt:lpstr>
      <vt:lpstr>Branches</vt:lpstr>
      <vt:lpstr>$ git checkout -b feature</vt:lpstr>
      <vt:lpstr>$ git commit</vt:lpstr>
      <vt:lpstr>$ git push -u origin feature</vt:lpstr>
      <vt:lpstr>PowerPoint Presentation</vt:lpstr>
      <vt:lpstr>Great idea, now can you do it more like this?</vt:lpstr>
      <vt:lpstr>$ git commit</vt:lpstr>
      <vt:lpstr>$ git push origin feature</vt:lpstr>
      <vt:lpstr>Awesome, but please update with new changes in master</vt:lpstr>
      <vt:lpstr>$ git fetch upstream master:master</vt:lpstr>
      <vt:lpstr>$ git rebase master</vt:lpstr>
      <vt:lpstr>$ git rebase master</vt:lpstr>
      <vt:lpstr>$ git push -f origin master feature</vt:lpstr>
      <vt:lpstr>Great. Please squash your commits.</vt:lpstr>
      <vt:lpstr>$ git rebase –i master</vt:lpstr>
      <vt:lpstr>$ git rebase –i master</vt:lpstr>
      <vt:lpstr>$ git rebase –i master</vt:lpstr>
      <vt:lpstr>$ git push -f origin feature</vt:lpstr>
      <vt:lpstr>Perfect, I accept!</vt:lpstr>
      <vt:lpstr>Time to Clean Up</vt:lpstr>
      <vt:lpstr>I accept!</vt:lpstr>
      <vt:lpstr>I accept!</vt:lpstr>
      <vt:lpstr>I accept!</vt:lpstr>
      <vt:lpstr>I accept!</vt:lpstr>
      <vt:lpstr>PowerPoint Presentation</vt:lpstr>
    </vt:vector>
  </TitlesOfParts>
  <Company>Western New England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Stoney Jackson</dc:creator>
  <cp:lastModifiedBy>Stoney Jackson</cp:lastModifiedBy>
  <cp:revision>56</cp:revision>
  <dcterms:created xsi:type="dcterms:W3CDTF">2016-04-08T17:53:25Z</dcterms:created>
  <dcterms:modified xsi:type="dcterms:W3CDTF">2016-04-28T14:51:50Z</dcterms:modified>
</cp:coreProperties>
</file>