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34" r:id="rId3"/>
    <p:sldId id="336" r:id="rId4"/>
    <p:sldId id="343" r:id="rId5"/>
    <p:sldId id="345" r:id="rId6"/>
    <p:sldId id="342" r:id="rId7"/>
    <p:sldId id="335" r:id="rId8"/>
    <p:sldId id="344" r:id="rId9"/>
    <p:sldId id="346" r:id="rId10"/>
    <p:sldId id="348" r:id="rId11"/>
    <p:sldId id="338" r:id="rId12"/>
    <p:sldId id="339" r:id="rId13"/>
    <p:sldId id="340" r:id="rId14"/>
    <p:sldId id="349" r:id="rId15"/>
    <p:sldId id="341" r:id="rId16"/>
    <p:sldId id="350" r:id="rId17"/>
    <p:sldId id="351" r:id="rId18"/>
    <p:sldId id="352" r:id="rId19"/>
    <p:sldId id="353" r:id="rId20"/>
    <p:sldId id="354" r:id="rId21"/>
    <p:sldId id="355" r:id="rId22"/>
    <p:sldId id="357" r:id="rId23"/>
    <p:sldId id="356" r:id="rId24"/>
    <p:sldId id="358" r:id="rId25"/>
    <p:sldId id="359" r:id="rId26"/>
    <p:sldId id="360" r:id="rId27"/>
    <p:sldId id="361" r:id="rId28"/>
    <p:sldId id="297" r:id="rId29"/>
    <p:sldId id="304" r:id="rId30"/>
    <p:sldId id="310" r:id="rId31"/>
    <p:sldId id="362" r:id="rId32"/>
    <p:sldId id="364" r:id="rId33"/>
    <p:sldId id="363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3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 image is from GitHub used for educational purposes.</a:t>
            </a:r>
          </a:p>
          <a:p>
            <a:r>
              <a:rPr lang="en-US" dirty="0"/>
              <a:t>Hand icon is in public domain from https://</a:t>
            </a:r>
            <a:r>
              <a:rPr lang="en-US" dirty="0" err="1"/>
              <a:t>openclipart.org</a:t>
            </a:r>
            <a:r>
              <a:rPr lang="en-US" dirty="0"/>
              <a:t>/detail/221114/hand-pointer-cursor-vectorized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D6AD-D8A8-E54D-89EA-8740A6DFF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 image is from GitHub used for educational purposes.</a:t>
            </a:r>
          </a:p>
          <a:p>
            <a:r>
              <a:rPr lang="en-US" dirty="0"/>
              <a:t>Hand icon is in public domain from https://</a:t>
            </a:r>
            <a:r>
              <a:rPr lang="en-US" dirty="0" err="1"/>
              <a:t>openclipart.org</a:t>
            </a:r>
            <a:r>
              <a:rPr lang="en-US" dirty="0"/>
              <a:t>/detail/221114/hand-pointer-cursor-vectorized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4D6AD-D8A8-E54D-89EA-8740A6DFF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BC03-0C09-3541-A6CA-B9A07D0F1D37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99C8-5F78-EF47-B29B-B4A5833F4288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1F1-A86F-DF42-AFA3-7C9A041CDC47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8924-5E09-4A4B-A06A-CCD0D5FF2E9A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327-5D43-564A-AE54-79308E5C447F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D0E-7782-CB4E-9F07-66D8D42C75F1}" type="datetime1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5A09-4495-A64C-B352-7D3CB67BC26B}" type="datetime1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AD06-32E2-C748-AF2E-D06EF969E7FA}" type="datetime1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4209-E09B-A94F-BD90-F93B40DD4647}" type="datetime1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8A7C-F951-9448-A701-9DCE680DE259}" type="datetime1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7565-78B0-2649-BE2B-CA43C1EB355B}" type="datetime1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7F35-C6B9-C94A-B58B-11496917C382}" type="datetime1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2691" y="6356350"/>
            <a:ext cx="492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42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creativecommons.org/licenses/by-sa/4.0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7369"/>
            <a:ext cx="7772400" cy="1470025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Workflow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7456"/>
            <a:ext cx="6400800" cy="1752600"/>
          </a:xfrm>
        </p:spPr>
        <p:txBody>
          <a:bodyPr/>
          <a:lstStyle/>
          <a:p>
            <a:r>
              <a:rPr lang="en-US" dirty="0"/>
              <a:t>Darci </a:t>
            </a:r>
            <a:r>
              <a:rPr lang="en-US" dirty="0" err="1"/>
              <a:t>Burdge</a:t>
            </a:r>
            <a:br>
              <a:rPr lang="en-US" dirty="0"/>
            </a:br>
            <a:r>
              <a:rPr lang="en-US" dirty="0"/>
              <a:t>Stoney 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C9DB1-BF76-AC41-A88C-AA7D6357233C}"/>
              </a:ext>
            </a:extLst>
          </p:cNvPr>
          <p:cNvSpPr/>
          <p:nvPr/>
        </p:nvSpPr>
        <p:spPr>
          <a:xfrm>
            <a:off x="350044" y="4900136"/>
            <a:ext cx="8443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Copyright 2018 Darci </a:t>
            </a:r>
            <a:r>
              <a:rPr lang="en-US" dirty="0" err="1"/>
              <a:t>Burdge</a:t>
            </a:r>
            <a:r>
              <a:rPr lang="en-US" dirty="0"/>
              <a:t> and Stoney Jackson SOME RIGHTS RESERVED</a:t>
            </a:r>
          </a:p>
          <a:p>
            <a:endParaRPr lang="en-US" dirty="0"/>
          </a:p>
          <a:p>
            <a:r>
              <a:rPr lang="en-US" dirty="0"/>
              <a:t>This work is licensed under the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 License. To view a copy of this license, visit http://</a:t>
            </a:r>
            <a:r>
              <a:rPr lang="en-US" dirty="0" err="1"/>
              <a:t>creativecommons.org</a:t>
            </a:r>
            <a:r>
              <a:rPr lang="en-US" dirty="0"/>
              <a:t>/licenses/by-</a:t>
            </a:r>
            <a:r>
              <a:rPr lang="en-US" dirty="0" err="1"/>
              <a:t>sa</a:t>
            </a:r>
            <a:r>
              <a:rPr lang="en-US" dirty="0"/>
              <a:t>/4.0/ .</a:t>
            </a:r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into clone’s directory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F39CF73-CDF5-0D45-A21B-E882E1480DF4}"/>
              </a:ext>
            </a:extLst>
          </p:cNvPr>
          <p:cNvSpPr/>
          <p:nvPr/>
        </p:nvSpPr>
        <p:spPr>
          <a:xfrm rot="5400000">
            <a:off x="6104167" y="3385882"/>
            <a:ext cx="1555869" cy="114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9A54C0-28B3-6642-94D3-98A8BD7E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2612FB-E74F-A443-8FAB-6BB84A4DAC88}"/>
              </a:ext>
            </a:extLst>
          </p:cNvPr>
          <p:cNvSpPr txBox="1"/>
          <p:nvPr/>
        </p:nvSpPr>
        <p:spPr>
          <a:xfrm>
            <a:off x="0" y="4056881"/>
            <a:ext cx="527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cd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-workflow-activity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5674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 remote auto-created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B6C5A1-B599-DB43-94B3-E29D3326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B416CA-0896-9942-9F04-9C3D74AE2366}"/>
              </a:ext>
            </a:extLst>
          </p:cNvPr>
          <p:cNvSpPr txBox="1"/>
          <p:nvPr/>
        </p:nvSpPr>
        <p:spPr>
          <a:xfrm>
            <a:off x="0" y="4056881"/>
            <a:ext cx="5270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remote -v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origin https://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... (fetch)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origin	https://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... (push)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13396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upstream remote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FBB6F40-C08A-C54F-ACFB-2FA5F00B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" y="3478195"/>
            <a:ext cx="7029125" cy="5932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8A5E06-1CBD-2C49-907A-94E00645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9" y="4132775"/>
            <a:ext cx="5846485" cy="33471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5A2015-28E4-304F-A455-87C5AC6CF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779" y="6165872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upstream remote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9EDDA6-C75F-AC4B-ADFD-BC33D155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4743069"/>
            <a:ext cx="5672965" cy="36696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604A34-FAB0-E347-B781-F3396F3493C6}"/>
              </a:ext>
            </a:extLst>
          </p:cNvPr>
          <p:cNvSpPr txBox="1"/>
          <p:nvPr/>
        </p:nvSpPr>
        <p:spPr>
          <a:xfrm>
            <a:off x="0" y="5472319"/>
            <a:ext cx="527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remote add upstream PASTE_URL</a:t>
            </a:r>
          </a:p>
        </p:txBody>
      </p:sp>
    </p:spTree>
    <p:extLst>
      <p:ext uri="{BB962C8B-B14F-4D97-AF65-F5344CB8AC3E}">
        <p14:creationId xmlns:p14="http://schemas.microsoft.com/office/powerpoint/2010/main" val="427258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upstream remote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9EDDA6-C75F-AC4B-ADFD-BC33D155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4743069"/>
            <a:ext cx="5672965" cy="36696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604A34-FAB0-E347-B781-F3396F3493C6}"/>
              </a:ext>
            </a:extLst>
          </p:cNvPr>
          <p:cNvSpPr txBox="1"/>
          <p:nvPr/>
        </p:nvSpPr>
        <p:spPr>
          <a:xfrm>
            <a:off x="0" y="5472319"/>
            <a:ext cx="527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remote add upstream PASTE_URL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62E853-07AF-704C-AB90-8F3C089555BC}"/>
              </a:ext>
            </a:extLst>
          </p:cNvPr>
          <p:cNvCxnSpPr/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55E570-09AE-4E46-8DDC-0CCAA6F451FD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408779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work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cxnSpLocks/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</p:spTree>
    <p:extLst>
      <p:ext uri="{BB962C8B-B14F-4D97-AF65-F5344CB8AC3E}">
        <p14:creationId xmlns:p14="http://schemas.microsoft.com/office/powerpoint/2010/main" val="249446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FF058B-C3AB-2C4C-B7F4-F980B1B69112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52BF2D-84C8-2F42-806D-BB543039BD3A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</p:spTree>
    <p:extLst>
      <p:ext uri="{BB962C8B-B14F-4D97-AF65-F5344CB8AC3E}">
        <p14:creationId xmlns:p14="http://schemas.microsoft.com/office/powerpoint/2010/main" val="36182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a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GitHub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8AC8793-5E98-4C4F-B19D-E8DCBDA56AED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52BF2D-84C8-2F42-806D-BB543039BD3A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13223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3DBD18AF-11C0-B54B-89E6-C0873BA6944F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23802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Changes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3C6E0BA-F59B-B249-A6E4-18BE221F7801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6153E2-D474-704E-A431-75688A75C92B}"/>
              </a:ext>
            </a:extLst>
          </p:cNvPr>
          <p:cNvSpPr/>
          <p:nvPr/>
        </p:nvSpPr>
        <p:spPr>
          <a:xfrm>
            <a:off x="7684406" y="1992186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B2C72-BA4D-EA48-A463-0B501361C74F}"/>
              </a:ext>
            </a:extLst>
          </p:cNvPr>
          <p:cNvCxnSpPr>
            <a:stCxn id="9" idx="2"/>
            <a:endCxn id="3" idx="3"/>
          </p:cNvCxnSpPr>
          <p:nvPr/>
        </p:nvCxnSpPr>
        <p:spPr>
          <a:xfrm flipH="1" flipV="1">
            <a:off x="2271025" y="3165770"/>
            <a:ext cx="3687902" cy="222817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2CF9E8-984E-6348-93DB-CF80CE4E065C}"/>
              </a:ext>
            </a:extLst>
          </p:cNvPr>
          <p:cNvSpPr txBox="1"/>
          <p:nvPr/>
        </p:nvSpPr>
        <p:spPr>
          <a:xfrm>
            <a:off x="5428330" y="4043491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BF49F-18C6-C340-AE2F-1C17684E60A4}"/>
              </a:ext>
            </a:extLst>
          </p:cNvPr>
          <p:cNvSpPr txBox="1"/>
          <p:nvPr/>
        </p:nvSpPr>
        <p:spPr>
          <a:xfrm>
            <a:off x="2263846" y="4154598"/>
            <a:ext cx="190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upstream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D11BA-6F3A-9147-9B3F-AC3CE3C86916}"/>
              </a:ext>
            </a:extLst>
          </p:cNvPr>
          <p:cNvSpPr/>
          <p:nvPr/>
        </p:nvSpPr>
        <p:spPr>
          <a:xfrm>
            <a:off x="7668869" y="519202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FACC31-9CF5-E349-8B7F-17F994FE8685}"/>
              </a:ext>
            </a:extLst>
          </p:cNvPr>
          <p:cNvSpPr/>
          <p:nvPr/>
        </p:nvSpPr>
        <p:spPr>
          <a:xfrm>
            <a:off x="7668869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732476-7AAA-1344-9EC7-BC8481504B49}"/>
              </a:ext>
            </a:extLst>
          </p:cNvPr>
          <p:cNvSpPr/>
          <p:nvPr/>
        </p:nvSpPr>
        <p:spPr>
          <a:xfrm>
            <a:off x="986125" y="2203067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35EE4C-ADAA-0644-BDEE-540C5C7A4B91}"/>
              </a:ext>
            </a:extLst>
          </p:cNvPr>
          <p:cNvSpPr/>
          <p:nvPr/>
        </p:nvSpPr>
        <p:spPr>
          <a:xfrm>
            <a:off x="986125" y="192437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B4CEFE-8246-6D44-86E3-897421313291}"/>
              </a:ext>
            </a:extLst>
          </p:cNvPr>
          <p:cNvSpPr/>
          <p:nvPr/>
        </p:nvSpPr>
        <p:spPr>
          <a:xfrm rot="1913322">
            <a:off x="2721777" y="3287475"/>
            <a:ext cx="3563025" cy="1426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E2EFEF-BEB5-0441-B82D-136CCF95194C}"/>
              </a:ext>
            </a:extLst>
          </p:cNvPr>
          <p:cNvSpPr/>
          <p:nvPr/>
        </p:nvSpPr>
        <p:spPr>
          <a:xfrm>
            <a:off x="7680275" y="4972181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D3C6E0BA-F59B-B249-A6E4-18BE221F7801}"/>
              </a:ext>
            </a:extLst>
          </p:cNvPr>
          <p:cNvSpPr/>
          <p:nvPr/>
        </p:nvSpPr>
        <p:spPr>
          <a:xfrm>
            <a:off x="6932206" y="3004659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push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6153E2-D474-704E-A431-75688A75C92B}"/>
              </a:ext>
            </a:extLst>
          </p:cNvPr>
          <p:cNvSpPr/>
          <p:nvPr/>
        </p:nvSpPr>
        <p:spPr>
          <a:xfrm>
            <a:off x="7684406" y="1992186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F2B34790-57BA-2F43-A3EC-3AB45390FE24}"/>
              </a:ext>
            </a:extLst>
          </p:cNvPr>
          <p:cNvSpPr/>
          <p:nvPr/>
        </p:nvSpPr>
        <p:spPr>
          <a:xfrm>
            <a:off x="3206729" y="1152389"/>
            <a:ext cx="2752195" cy="1211227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dk1"/>
                </a:solidFill>
              </a:rPr>
              <a:t>pull-request</a:t>
            </a:r>
          </a:p>
        </p:txBody>
      </p:sp>
    </p:spTree>
    <p:extLst>
      <p:ext uri="{BB962C8B-B14F-4D97-AF65-F5344CB8AC3E}">
        <p14:creationId xmlns:p14="http://schemas.microsoft.com/office/powerpoint/2010/main" val="400660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97" y="-63564"/>
            <a:ext cx="5197935" cy="1127563"/>
          </a:xfrm>
        </p:spPr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C15CE-B96F-864B-8EA9-AF1705502711}"/>
              </a:ext>
            </a:extLst>
          </p:cNvPr>
          <p:cNvGrpSpPr/>
          <p:nvPr/>
        </p:nvGrpSpPr>
        <p:grpSpPr>
          <a:xfrm>
            <a:off x="3620022" y="814187"/>
            <a:ext cx="5398320" cy="4045912"/>
            <a:chOff x="570904" y="1152389"/>
            <a:chExt cx="8046606" cy="5043712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0BA0890-3181-4B40-837E-53FA40290E9F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local clone</a:t>
              </a:r>
            </a:p>
          </p:txBody>
        </p:sp>
        <p:sp>
          <p:nvSpPr>
            <p:cNvPr id="4" name="Cloud 3"/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" name="Can 2"/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project</a:t>
              </a:r>
            </a:p>
            <a:p>
              <a:pPr algn="ctr"/>
              <a:r>
                <a:rPr lang="en-US" sz="1400" dirty="0"/>
                <a:t>(upstream)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124F46D5-6E2C-574A-AB23-5366FF20E1AC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fork</a:t>
              </a:r>
              <a:br>
                <a:rPr lang="en-US" sz="1400" dirty="0"/>
              </a:br>
              <a:r>
                <a:rPr lang="en-US" sz="1400" dirty="0"/>
                <a:t>(origin)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B2C72-BA4D-EA48-A463-0B501361C74F}"/>
                </a:ext>
              </a:extLst>
            </p:cNvPr>
            <p:cNvCxnSpPr>
              <a:stCxn id="9" idx="2"/>
              <a:endCxn id="3" idx="3"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687A2-2C84-2E43-B143-A18ED3FBF6CD}"/>
                </a:ext>
              </a:extLst>
            </p:cNvPr>
            <p:cNvCxnSpPr>
              <a:cxnSpLocks/>
              <a:stCxn id="7" idx="2"/>
              <a:endCxn id="3" idx="4"/>
            </p:cNvCxnSpPr>
            <p:nvPr/>
          </p:nvCxnSpPr>
          <p:spPr>
            <a:xfrm flipH="1">
              <a:off x="3206729" y="2363616"/>
              <a:ext cx="2752195" cy="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26155-A407-EA49-8424-7A8D2C59A5D1}"/>
                </a:ext>
              </a:extLst>
            </p:cNvPr>
            <p:cNvSpPr txBox="1"/>
            <p:nvPr/>
          </p:nvSpPr>
          <p:spPr>
            <a:xfrm>
              <a:off x="3682717" y="2370483"/>
              <a:ext cx="2474634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forked from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D22EA1-483A-0E41-AC1B-AFD52A00D27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6894631" y="3183701"/>
              <a:ext cx="0" cy="140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CF9E8-984E-6348-93DB-CF80CE4E065C}"/>
                </a:ext>
              </a:extLst>
            </p:cNvPr>
            <p:cNvSpPr txBox="1"/>
            <p:nvPr/>
          </p:nvSpPr>
          <p:spPr>
            <a:xfrm>
              <a:off x="5428330" y="4043490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origin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BF49F-18C6-C340-AE2F-1C17684E60A4}"/>
                </a:ext>
              </a:extLst>
            </p:cNvPr>
            <p:cNvSpPr txBox="1"/>
            <p:nvPr/>
          </p:nvSpPr>
          <p:spPr>
            <a:xfrm>
              <a:off x="2263845" y="4154598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upstream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D11BA-6F3A-9147-9B3F-AC3CE3C86916}"/>
                </a:ext>
              </a:extLst>
            </p:cNvPr>
            <p:cNvSpPr/>
            <p:nvPr/>
          </p:nvSpPr>
          <p:spPr>
            <a:xfrm>
              <a:off x="7668869" y="519202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FACC31-9CF5-E349-8B7F-17F994FE8685}"/>
                </a:ext>
              </a:extLst>
            </p:cNvPr>
            <p:cNvSpPr/>
            <p:nvPr/>
          </p:nvSpPr>
          <p:spPr>
            <a:xfrm>
              <a:off x="7668869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732476-7AAA-1344-9EC7-BC8481504B49}"/>
                </a:ext>
              </a:extLst>
            </p:cNvPr>
            <p:cNvSpPr/>
            <p:nvPr/>
          </p:nvSpPr>
          <p:spPr>
            <a:xfrm>
              <a:off x="986125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5EE4C-ADAA-0644-BDEE-540C5C7A4B91}"/>
                </a:ext>
              </a:extLst>
            </p:cNvPr>
            <p:cNvSpPr/>
            <p:nvPr/>
          </p:nvSpPr>
          <p:spPr>
            <a:xfrm>
              <a:off x="986125" y="192437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41B4CEFE-8246-6D44-86E3-897421313291}"/>
                </a:ext>
              </a:extLst>
            </p:cNvPr>
            <p:cNvSpPr/>
            <p:nvPr/>
          </p:nvSpPr>
          <p:spPr>
            <a:xfrm rot="1913322">
              <a:off x="2721777" y="3287475"/>
              <a:ext cx="3563025" cy="142602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E2EFEF-BEB5-0441-B82D-136CCF95194C}"/>
                </a:ext>
              </a:extLst>
            </p:cNvPr>
            <p:cNvSpPr/>
            <p:nvPr/>
          </p:nvSpPr>
          <p:spPr>
            <a:xfrm>
              <a:off x="7680275" y="497218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D3C6E0BA-F59B-B249-A6E4-18BE221F7801}"/>
                </a:ext>
              </a:extLst>
            </p:cNvPr>
            <p:cNvSpPr/>
            <p:nvPr/>
          </p:nvSpPr>
          <p:spPr>
            <a:xfrm>
              <a:off x="6932206" y="3004659"/>
              <a:ext cx="1685304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push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6153E2-D474-704E-A431-75688A75C92B}"/>
                </a:ext>
              </a:extLst>
            </p:cNvPr>
            <p:cNvSpPr/>
            <p:nvPr/>
          </p:nvSpPr>
          <p:spPr>
            <a:xfrm>
              <a:off x="7684406" y="1992186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F2B34790-57BA-2F43-A3EC-3AB45390FE24}"/>
                </a:ext>
              </a:extLst>
            </p:cNvPr>
            <p:cNvSpPr/>
            <p:nvPr/>
          </p:nvSpPr>
          <p:spPr>
            <a:xfrm>
              <a:off x="3206729" y="1152389"/>
              <a:ext cx="2752195" cy="1211227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pull-request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47C3E-B241-6F45-BE00-BD31EFEF5ACA}"/>
              </a:ext>
            </a:extLst>
          </p:cNvPr>
          <p:cNvGrpSpPr/>
          <p:nvPr/>
        </p:nvGrpSpPr>
        <p:grpSpPr>
          <a:xfrm>
            <a:off x="112734" y="3647324"/>
            <a:ext cx="5287503" cy="3074151"/>
            <a:chOff x="570904" y="1561462"/>
            <a:chExt cx="7918186" cy="463463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72C39C01-6C64-2641-BFD8-92E58CD52EE8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local clone</a:t>
              </a:r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8A9282CC-9DBE-F04E-9F12-B348AA106D57}"/>
                </a:ext>
              </a:extLst>
            </p:cNvPr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BF1D690-0942-DB4C-8F9A-DA64B2A622B6}"/>
                </a:ext>
              </a:extLst>
            </p:cNvPr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</a:t>
              </a:r>
            </a:p>
            <a:p>
              <a:pPr algn="ctr"/>
              <a:r>
                <a:rPr lang="en-US" sz="1600" dirty="0"/>
                <a:t>(upstream)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B6A7FC66-1420-FE40-A475-289B4272ED86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fork</a:t>
              </a:r>
              <a:br>
                <a:rPr lang="en-US" sz="1600" dirty="0"/>
              </a:br>
              <a:r>
                <a:rPr lang="en-US" sz="1600" dirty="0"/>
                <a:t>(origin)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56C5C17-F0A4-4D4D-8627-1DA8BA3DE51E}"/>
                </a:ext>
              </a:extLst>
            </p:cNvPr>
            <p:cNvSpPr/>
            <p:nvPr/>
          </p:nvSpPr>
          <p:spPr>
            <a:xfrm rot="5400000">
              <a:off x="6104167" y="3385882"/>
              <a:ext cx="1555869" cy="11491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Clone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05F06AC9-A509-DE41-AE45-454684B76986}"/>
                </a:ext>
              </a:extLst>
            </p:cNvPr>
            <p:cNvSpPr/>
            <p:nvPr/>
          </p:nvSpPr>
          <p:spPr>
            <a:xfrm>
              <a:off x="3206729" y="1845565"/>
              <a:ext cx="2752195" cy="1132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F60DC-D01E-454B-90DB-D17374095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C365E-EB95-094B-AD5E-7B8419EFC0AE}"/>
                </a:ext>
              </a:extLst>
            </p:cNvPr>
            <p:cNvSpPr txBox="1"/>
            <p:nvPr/>
          </p:nvSpPr>
          <p:spPr>
            <a:xfrm>
              <a:off x="2263846" y="4154598"/>
              <a:ext cx="1908979" cy="61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upstream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6EBB231F-9FB3-E941-8D69-AF25A6FFDE5D}"/>
              </a:ext>
            </a:extLst>
          </p:cNvPr>
          <p:cNvSpPr txBox="1">
            <a:spLocks/>
          </p:cNvSpPr>
          <p:nvPr/>
        </p:nvSpPr>
        <p:spPr>
          <a:xfrm>
            <a:off x="242201" y="2617948"/>
            <a:ext cx="5044015" cy="137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077501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3697" y="5573642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3145" y="5825139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2977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4410" y="5573642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3858" y="5825139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3690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nsolas"/>
                <a:cs typeface="Consolas"/>
              </a:rPr>
              <a:t>$ git branch feature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$ git checkout 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93305" y="541555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commit --allow-empty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78279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90385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D57D35-DCA6-8145-9476-4D60F69A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CF228F-6340-E64A-A6FE-57E8547E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" y="-8860"/>
            <a:ext cx="6545194" cy="9324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50305-17CC-7240-B936-83B06157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3" y="892720"/>
            <a:ext cx="1962038" cy="516787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00DE49-4475-404F-966C-4EF4C76DC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6962"/>
            <a:ext cx="9144000" cy="3883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C2D389-1AA8-7C43-BAB7-B24DF4282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3" y="1759547"/>
            <a:ext cx="2552700" cy="596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E92F4C-3CFB-1E4A-9BB8-54FEAF5A7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29" y="2175682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66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410E11-CF8F-EE47-8232-6D90B7C22703}"/>
              </a:ext>
            </a:extLst>
          </p:cNvPr>
          <p:cNvSpPr txBox="1"/>
          <p:nvPr/>
        </p:nvSpPr>
        <p:spPr>
          <a:xfrm>
            <a:off x="7283704" y="250458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86516358-112B-9C42-AB39-FA41CE05E2B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vim ...</a:t>
            </a:r>
            <a:b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add . ; git commit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5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86516358-112B-9C42-AB39-FA41CE05E2B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5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4277C60-7F48-B346-8C17-4A1B347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StoneyJackson</a:t>
            </a:r>
            <a:r>
              <a:rPr lang="en-US" dirty="0"/>
              <a:t>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826622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3704" y="44376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4277C60-7F48-B346-8C17-4A1B347C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idea! Can you add green?</a:t>
            </a:r>
          </a:p>
        </p:txBody>
      </p:sp>
      <p:pic>
        <p:nvPicPr>
          <p:cNvPr id="28" name="Picture 27" descr="1194986489671913504blueman_107_01.svg.med.png">
            <a:extLst>
              <a:ext uri="{FF2B5EF4-FFF2-40B4-BE49-F238E27FC236}">
                <a16:creationId xmlns:a16="http://schemas.microsoft.com/office/drawing/2014/main" id="{F04911B9-61F2-6443-989F-846EE3E5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1" y="3774977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94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E34052-8B4A-E749-8674-4907FED2C405}"/>
              </a:ext>
            </a:extLst>
          </p:cNvPr>
          <p:cNvSpPr txBox="1"/>
          <p:nvPr/>
        </p:nvSpPr>
        <p:spPr>
          <a:xfrm>
            <a:off x="7276805" y="202225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6">
            <a:extLst>
              <a:ext uri="{FF2B5EF4-FFF2-40B4-BE49-F238E27FC236}">
                <a16:creationId xmlns:a16="http://schemas.microsoft.com/office/drawing/2014/main" id="{EEB6812F-F708-8344-916B-C5002A34D4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vim ...</a:t>
            </a:r>
            <a:b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add . ; git commit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05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6">
            <a:extLst>
              <a:ext uri="{FF2B5EF4-FFF2-40B4-BE49-F238E27FC236}">
                <a16:creationId xmlns:a16="http://schemas.microsoft.com/office/drawing/2014/main" id="{EEB6812F-F708-8344-916B-C5002A34D4E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push origin feature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50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71FF897-D1E4-274E-B9D8-A794E73C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StoneyJackson</a:t>
            </a:r>
            <a:r>
              <a:rPr lang="en-US" dirty="0"/>
              <a:t> How about now?</a:t>
            </a:r>
          </a:p>
        </p:txBody>
      </p:sp>
    </p:spTree>
    <p:extLst>
      <p:ext uri="{BB962C8B-B14F-4D97-AF65-F5344CB8AC3E}">
        <p14:creationId xmlns:p14="http://schemas.microsoft.com/office/powerpoint/2010/main" val="192709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EAAD3C-F686-384F-9A4E-0B5D5700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8" y="4433304"/>
            <a:ext cx="2603500" cy="92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the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29324-8630-EC43-B1F8-F2C94D7E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59" y="5151266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4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38186" y="541260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71FF897-D1E4-274E-B9D8-A794E73C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Looks great!</a:t>
            </a:r>
            <a:br>
              <a:rPr lang="en-US" dirty="0"/>
            </a:br>
            <a:r>
              <a:rPr lang="en-US" dirty="0"/>
              <a:t>Please update with new changes in master and I’ll merge it.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7" name="Picture 36" descr="1194986489671913504blueman_107_01.svg.med.png">
            <a:extLst>
              <a:ext uri="{FF2B5EF4-FFF2-40B4-BE49-F238E27FC236}">
                <a16:creationId xmlns:a16="http://schemas.microsoft.com/office/drawing/2014/main" id="{D8EF0A84-9E3A-4D48-B1C3-2357373AB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9" y="3736455"/>
            <a:ext cx="1103411" cy="20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4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55706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58221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493641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05662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30812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9491" y="39606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455362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48051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06628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31777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itle 6">
            <a:extLst>
              <a:ext uri="{FF2B5EF4-FFF2-40B4-BE49-F238E27FC236}">
                <a16:creationId xmlns:a16="http://schemas.microsoft.com/office/drawing/2014/main" id="{3DA97CEB-4641-514D-BE8B-37E4CCD294D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checkout master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pull upstream master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07278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32427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94040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060596" y="265734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178354" y="2908845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053697" y="21381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171455" y="23896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299491" y="154420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060596" y="164980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178354" y="190130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itle 6">
            <a:extLst>
              <a:ext uri="{FF2B5EF4-FFF2-40B4-BE49-F238E27FC236}">
                <a16:creationId xmlns:a16="http://schemas.microsoft.com/office/drawing/2014/main" id="{3DA97CEB-4641-514D-BE8B-37E4CCD2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checkout feature</a:t>
            </a:r>
            <a:b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</a:br>
            <a:r>
              <a:rPr lang="en-US" sz="3200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git merge master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69EE361-4206-5E4A-8853-C033ACA81B9F}"/>
              </a:ext>
            </a:extLst>
          </p:cNvPr>
          <p:cNvSpPr/>
          <p:nvPr/>
        </p:nvSpPr>
        <p:spPr>
          <a:xfrm>
            <a:off x="1954060" y="5039161"/>
            <a:ext cx="2630466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WARNING:</a:t>
            </a:r>
            <a:br>
              <a:rPr lang="en-US" dirty="0"/>
            </a:br>
            <a:r>
              <a:rPr lang="en-US" dirty="0"/>
              <a:t>Conflicts may occur.</a:t>
            </a:r>
          </a:p>
        </p:txBody>
      </p:sp>
    </p:spTree>
    <p:extLst>
      <p:ext uri="{BB962C8B-B14F-4D97-AF65-F5344CB8AC3E}">
        <p14:creationId xmlns:p14="http://schemas.microsoft.com/office/powerpoint/2010/main" val="3169541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@</a:t>
            </a:r>
            <a:r>
              <a:rPr lang="en-US" dirty="0" err="1"/>
              <a:t>StoneyJackson</a:t>
            </a:r>
            <a:r>
              <a:rPr lang="en-US" dirty="0"/>
              <a:t> OK?</a:t>
            </a:r>
          </a:p>
        </p:txBody>
      </p:sp>
    </p:spTree>
    <p:extLst>
      <p:ext uri="{BB962C8B-B14F-4D97-AF65-F5344CB8AC3E}">
        <p14:creationId xmlns:p14="http://schemas.microsoft.com/office/powerpoint/2010/main" val="4272049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9434" y="261534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Left Arrow 4">
            <a:extLst>
              <a:ext uri="{FF2B5EF4-FFF2-40B4-BE49-F238E27FC236}">
                <a16:creationId xmlns:a16="http://schemas.microsoft.com/office/drawing/2014/main" id="{E1A28EB2-1EEA-674C-8C90-B988059B3050}"/>
              </a:ext>
            </a:extLst>
          </p:cNvPr>
          <p:cNvSpPr/>
          <p:nvPr/>
        </p:nvSpPr>
        <p:spPr>
          <a:xfrm>
            <a:off x="3106455" y="2657349"/>
            <a:ext cx="2726126" cy="122572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pull-request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Perfect! Thanks!</a:t>
            </a:r>
          </a:p>
        </p:txBody>
      </p:sp>
      <p:pic>
        <p:nvPicPr>
          <p:cNvPr id="43" name="Picture 42" descr="11949864871831664442blueman_104_02.svg.med.png">
            <a:extLst>
              <a:ext uri="{FF2B5EF4-FFF2-40B4-BE49-F238E27FC236}">
                <a16:creationId xmlns:a16="http://schemas.microsoft.com/office/drawing/2014/main" id="{5016FF99-9D03-8B45-849A-AEC714DE5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8" y="4368959"/>
            <a:ext cx="2228849" cy="21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CC41-5266-714E-A257-E66AB798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Maintainer merges 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38EF8-5BFF-CB45-A12E-AB5E2C6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6DFAE-EE4B-924E-9D2D-B0C43503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33" y="1558969"/>
            <a:ext cx="5016500" cy="419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21296-50AE-E44E-8C8A-D3ED7952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00" y="4129742"/>
            <a:ext cx="513343" cy="657800"/>
          </a:xfrm>
          <a:prstGeom prst="rect">
            <a:avLst/>
          </a:prstGeom>
        </p:spPr>
      </p:pic>
      <p:pic>
        <p:nvPicPr>
          <p:cNvPr id="7" name="Picture 6" descr="11949864871831664442blueman_104_02.svg.med.png">
            <a:extLst>
              <a:ext uri="{FF2B5EF4-FFF2-40B4-BE49-F238E27FC236}">
                <a16:creationId xmlns:a16="http://schemas.microsoft.com/office/drawing/2014/main" id="{3F4291E7-7588-5C48-A0C9-082A43ABA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9" y="4347211"/>
            <a:ext cx="2228849" cy="21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3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46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9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16056" y="550008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47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5AB699-6029-0C47-830B-AF95A34F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clean up!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00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292592" y="3504096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412040" y="3755593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57902" y="279046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18878" y="5038932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4" name="Oval 13"/>
          <p:cNvSpPr/>
          <p:nvPr/>
        </p:nvSpPr>
        <p:spPr>
          <a:xfrm>
            <a:off x="7060596" y="562029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7178354" y="587179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92592" y="401237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48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E75F7-FAEF-E74E-A18C-1392B670DAB0}"/>
              </a:ext>
            </a:extLst>
          </p:cNvPr>
          <p:cNvSpPr/>
          <p:nvPr/>
        </p:nvSpPr>
        <p:spPr>
          <a:xfrm>
            <a:off x="7299491" y="298413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479417-E3E3-1947-9031-CFC6B5734632}"/>
              </a:ext>
            </a:extLst>
          </p:cNvPr>
          <p:cNvCxnSpPr>
            <a:stCxn id="19" idx="4"/>
          </p:cNvCxnSpPr>
          <p:nvPr/>
        </p:nvCxnSpPr>
        <p:spPr>
          <a:xfrm flipH="1">
            <a:off x="7417249" y="3235627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019674-777D-B844-9C20-EEDD4E72835E}"/>
              </a:ext>
            </a:extLst>
          </p:cNvPr>
          <p:cNvSpPr/>
          <p:nvPr/>
        </p:nvSpPr>
        <p:spPr>
          <a:xfrm>
            <a:off x="7060596" y="5117299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5A825-A988-E643-98F0-13C8DF4FB89D}"/>
              </a:ext>
            </a:extLst>
          </p:cNvPr>
          <p:cNvCxnSpPr>
            <a:stCxn id="32" idx="4"/>
          </p:cNvCxnSpPr>
          <p:nvPr/>
        </p:nvCxnSpPr>
        <p:spPr>
          <a:xfrm flipH="1">
            <a:off x="7178354" y="536879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B17C621-D7B2-8644-886A-43E8CC4D6C54}"/>
              </a:ext>
            </a:extLst>
          </p:cNvPr>
          <p:cNvSpPr/>
          <p:nvPr/>
        </p:nvSpPr>
        <p:spPr>
          <a:xfrm>
            <a:off x="7292592" y="2464975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DC8496-1F67-904D-B482-7E46FBAC6080}"/>
              </a:ext>
            </a:extLst>
          </p:cNvPr>
          <p:cNvCxnSpPr>
            <a:stCxn id="26" idx="4"/>
          </p:cNvCxnSpPr>
          <p:nvPr/>
        </p:nvCxnSpPr>
        <p:spPr>
          <a:xfrm flipH="1">
            <a:off x="7410350" y="2716472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6115D1A-704F-7846-A1B4-D097B5FBCE07}"/>
              </a:ext>
            </a:extLst>
          </p:cNvPr>
          <p:cNvSpPr/>
          <p:nvPr/>
        </p:nvSpPr>
        <p:spPr>
          <a:xfrm>
            <a:off x="7060596" y="462995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F7A32-7E86-F647-9199-34CAFB02223B}"/>
              </a:ext>
            </a:extLst>
          </p:cNvPr>
          <p:cNvCxnSpPr>
            <a:stCxn id="31" idx="4"/>
          </p:cNvCxnSpPr>
          <p:nvPr/>
        </p:nvCxnSpPr>
        <p:spPr>
          <a:xfrm flipH="1">
            <a:off x="7178354" y="488144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908D0F-1FA1-3945-8092-84B9499CA78D}"/>
              </a:ext>
            </a:extLst>
          </p:cNvPr>
          <p:cNvSpPr txBox="1"/>
          <p:nvPr/>
        </p:nvSpPr>
        <p:spPr>
          <a:xfrm>
            <a:off x="7531487" y="13970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feature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1342EB-3B33-1740-B7AD-9F103F6F4F73}"/>
              </a:ext>
            </a:extLst>
          </p:cNvPr>
          <p:cNvSpPr/>
          <p:nvPr/>
        </p:nvSpPr>
        <p:spPr>
          <a:xfrm>
            <a:off x="7299491" y="197659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98494-3AA6-E44D-8AFA-3DE7A8176042}"/>
              </a:ext>
            </a:extLst>
          </p:cNvPr>
          <p:cNvCxnSpPr>
            <a:stCxn id="29" idx="4"/>
          </p:cNvCxnSpPr>
          <p:nvPr/>
        </p:nvCxnSpPr>
        <p:spPr>
          <a:xfrm flipH="1">
            <a:off x="7417249" y="2228088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6627344" y="5636452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1"/>
          </p:cNvCxnSpPr>
          <p:nvPr/>
        </p:nvCxnSpPr>
        <p:spPr>
          <a:xfrm>
            <a:off x="6746792" y="5887949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FAEDA4-6273-114C-9103-412988B0B4DD}"/>
              </a:ext>
            </a:extLst>
          </p:cNvPr>
          <p:cNvSpPr/>
          <p:nvPr/>
        </p:nvSpPr>
        <p:spPr>
          <a:xfrm>
            <a:off x="7060596" y="4117462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336EB8-16A7-9048-8563-7E6BF58FF21C}"/>
              </a:ext>
            </a:extLst>
          </p:cNvPr>
          <p:cNvCxnSpPr>
            <a:stCxn id="37" idx="4"/>
          </p:cNvCxnSpPr>
          <p:nvPr/>
        </p:nvCxnSpPr>
        <p:spPr>
          <a:xfrm flipH="1">
            <a:off x="7178354" y="4368959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7D6C5B-9BAE-A747-BEBE-0F1EC8583D18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6746792" y="4332128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6866239" y="3021296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6985687" y="3272793"/>
            <a:ext cx="347099" cy="283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0D8FC7B-FA86-6741-81D0-A5003881B71D}"/>
              </a:ext>
            </a:extLst>
          </p:cNvPr>
          <p:cNvSpPr/>
          <p:nvPr/>
        </p:nvSpPr>
        <p:spPr>
          <a:xfrm>
            <a:off x="7299491" y="1502306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90FE43-5CCF-D24F-B758-E839B2C60D51}"/>
              </a:ext>
            </a:extLst>
          </p:cNvPr>
          <p:cNvCxnSpPr>
            <a:stCxn id="51" idx="4"/>
          </p:cNvCxnSpPr>
          <p:nvPr/>
        </p:nvCxnSpPr>
        <p:spPr>
          <a:xfrm flipH="1">
            <a:off x="7417249" y="1753803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35E880-BBC2-AF4B-ADA6-B7B5B91279B7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 flipH="1">
            <a:off x="6985687" y="1716972"/>
            <a:ext cx="348789" cy="130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checkout master</a:t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$ git pull upstream master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6530946" y="5144017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659865" y="5378340"/>
            <a:ext cx="2464" cy="294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281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50487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49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branch -d feature</a:t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$ git push -d origin feature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9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EAAD3C-F686-384F-9A4E-0B5D5700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78" y="4433304"/>
            <a:ext cx="2603500" cy="92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the project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CD601D4-365B-FB4A-A9B8-684ABA3E7835}"/>
              </a:ext>
            </a:extLst>
          </p:cNvPr>
          <p:cNvSpPr/>
          <p:nvPr/>
        </p:nvSpPr>
        <p:spPr>
          <a:xfrm>
            <a:off x="3206729" y="1845565"/>
            <a:ext cx="2752195" cy="113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929324-8630-EC43-B1F8-F2C94D7E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59" y="5151266"/>
            <a:ext cx="513343" cy="6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19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50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7392F2DA-1672-C04A-9EC2-97EC8AAF1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Consolas"/>
                <a:cs typeface="Consolas"/>
              </a:rPr>
              <a:t>$ git push origin master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40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51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96998F-10BC-FA49-841C-D3CD3650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beers?</a:t>
            </a:r>
          </a:p>
        </p:txBody>
      </p:sp>
    </p:spTree>
    <p:extLst>
      <p:ext uri="{BB962C8B-B14F-4D97-AF65-F5344CB8AC3E}">
        <p14:creationId xmlns:p14="http://schemas.microsoft.com/office/powerpoint/2010/main" val="4230491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19788" y="2159343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58906" y="613435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7178354" y="638585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6306" y="20270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6306" y="5043009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52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067D-1426-CC40-B0E4-4F59C846EB13}"/>
              </a:ext>
            </a:extLst>
          </p:cNvPr>
          <p:cNvSpPr/>
          <p:nvPr/>
        </p:nvSpPr>
        <p:spPr>
          <a:xfrm>
            <a:off x="2538378" y="2726339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06A7D-B9F9-4F4B-93AA-A1389E9C452D}"/>
              </a:ext>
            </a:extLst>
          </p:cNvPr>
          <p:cNvCxnSpPr>
            <a:stCxn id="30" idx="4"/>
          </p:cNvCxnSpPr>
          <p:nvPr/>
        </p:nvCxnSpPr>
        <p:spPr>
          <a:xfrm>
            <a:off x="2657826" y="2977836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10FEC89-D079-D246-88A2-1662327F66D6}"/>
              </a:ext>
            </a:extLst>
          </p:cNvPr>
          <p:cNvSpPr/>
          <p:nvPr/>
        </p:nvSpPr>
        <p:spPr>
          <a:xfrm>
            <a:off x="7053697" y="565801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2450E1-FADD-5148-B3DF-53B10DB05A88}"/>
              </a:ext>
            </a:extLst>
          </p:cNvPr>
          <p:cNvCxnSpPr>
            <a:cxnSpLocks/>
            <a:stCxn id="39" idx="4"/>
            <a:endCxn id="24" idx="0"/>
          </p:cNvCxnSpPr>
          <p:nvPr/>
        </p:nvCxnSpPr>
        <p:spPr>
          <a:xfrm>
            <a:off x="7173145" y="5909514"/>
            <a:ext cx="5209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CBD77C4-912E-DF47-8433-69AF41D4FB3A}"/>
              </a:ext>
            </a:extLst>
          </p:cNvPr>
          <p:cNvSpPr/>
          <p:nvPr/>
        </p:nvSpPr>
        <p:spPr>
          <a:xfrm>
            <a:off x="7053697" y="265275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5C3796-AC74-E34B-845E-FF05C7B55D18}"/>
              </a:ext>
            </a:extLst>
          </p:cNvPr>
          <p:cNvCxnSpPr>
            <a:cxnSpLocks/>
            <a:stCxn id="49" idx="4"/>
            <a:endCxn id="10" idx="0"/>
          </p:cNvCxnSpPr>
          <p:nvPr/>
        </p:nvCxnSpPr>
        <p:spPr>
          <a:xfrm>
            <a:off x="7173145" y="2904254"/>
            <a:ext cx="0" cy="287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DAF235-8525-F04C-B5B3-1C046DFD7E70}"/>
              </a:ext>
            </a:extLst>
          </p:cNvPr>
          <p:cNvSpPr/>
          <p:nvPr/>
        </p:nvSpPr>
        <p:spPr>
          <a:xfrm>
            <a:off x="2528941" y="224650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C84811-ADA9-5E48-8790-AAD80A4DB6F6}"/>
              </a:ext>
            </a:extLst>
          </p:cNvPr>
          <p:cNvCxnSpPr/>
          <p:nvPr/>
        </p:nvCxnSpPr>
        <p:spPr>
          <a:xfrm flipH="1">
            <a:off x="2656170" y="2480826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A40081F-65E9-3948-B496-AEA2099F56EE}"/>
              </a:ext>
            </a:extLst>
          </p:cNvPr>
          <p:cNvSpPr/>
          <p:nvPr/>
        </p:nvSpPr>
        <p:spPr>
          <a:xfrm>
            <a:off x="7053697" y="514809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E9808C-8729-E840-B61E-1DA145C3E66B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>
            <a:off x="7173145" y="5399591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E7E6757-0FC1-FC43-A9A4-339EF77A61A7}"/>
              </a:ext>
            </a:extLst>
          </p:cNvPr>
          <p:cNvSpPr/>
          <p:nvPr/>
        </p:nvSpPr>
        <p:spPr>
          <a:xfrm>
            <a:off x="7053697" y="2128661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3492F-FA1A-BB45-AE34-D82F42231CD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173145" y="2380158"/>
            <a:ext cx="0" cy="258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D96998F-10BC-FA49-841C-D3CD3650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beers!</a:t>
            </a:r>
          </a:p>
        </p:txBody>
      </p:sp>
    </p:spTree>
    <p:extLst>
      <p:ext uri="{BB962C8B-B14F-4D97-AF65-F5344CB8AC3E}">
        <p14:creationId xmlns:p14="http://schemas.microsoft.com/office/powerpoint/2010/main" val="4135741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97" y="-63564"/>
            <a:ext cx="5197935" cy="1127563"/>
          </a:xfrm>
        </p:spPr>
        <p:txBody>
          <a:bodyPr/>
          <a:lstStyle/>
          <a:p>
            <a:r>
              <a:rPr lang="en-US" dirty="0"/>
              <a:t>Cycle of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C15CE-B96F-864B-8EA9-AF1705502711}"/>
              </a:ext>
            </a:extLst>
          </p:cNvPr>
          <p:cNvGrpSpPr/>
          <p:nvPr/>
        </p:nvGrpSpPr>
        <p:grpSpPr>
          <a:xfrm>
            <a:off x="3620022" y="814187"/>
            <a:ext cx="5398320" cy="4045912"/>
            <a:chOff x="570904" y="1152389"/>
            <a:chExt cx="8046606" cy="5043712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0BA0890-3181-4B40-837E-53FA40290E9F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local clone</a:t>
              </a:r>
            </a:p>
          </p:txBody>
        </p:sp>
        <p:sp>
          <p:nvSpPr>
            <p:cNvPr id="4" name="Cloud 3"/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" name="Can 2"/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project</a:t>
              </a:r>
            </a:p>
            <a:p>
              <a:pPr algn="ctr"/>
              <a:r>
                <a:rPr lang="en-US" sz="1400" dirty="0"/>
                <a:t>(upstream)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124F46D5-6E2C-574A-AB23-5366FF20E1AC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your fork</a:t>
              </a:r>
              <a:br>
                <a:rPr lang="en-US" sz="1400" dirty="0"/>
              </a:br>
              <a:r>
                <a:rPr lang="en-US" sz="1400" dirty="0"/>
                <a:t>(origin)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B2C72-BA4D-EA48-A463-0B501361C74F}"/>
                </a:ext>
              </a:extLst>
            </p:cNvPr>
            <p:cNvCxnSpPr>
              <a:stCxn id="9" idx="2"/>
              <a:endCxn id="3" idx="3"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8687A2-2C84-2E43-B143-A18ED3FBF6CD}"/>
                </a:ext>
              </a:extLst>
            </p:cNvPr>
            <p:cNvCxnSpPr>
              <a:cxnSpLocks/>
              <a:stCxn id="7" idx="2"/>
              <a:endCxn id="3" idx="4"/>
            </p:cNvCxnSpPr>
            <p:nvPr/>
          </p:nvCxnSpPr>
          <p:spPr>
            <a:xfrm flipH="1">
              <a:off x="3206729" y="2363616"/>
              <a:ext cx="2752195" cy="0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A26155-A407-EA49-8424-7A8D2C59A5D1}"/>
                </a:ext>
              </a:extLst>
            </p:cNvPr>
            <p:cNvSpPr txBox="1"/>
            <p:nvPr/>
          </p:nvSpPr>
          <p:spPr>
            <a:xfrm>
              <a:off x="3682717" y="2370483"/>
              <a:ext cx="2474634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forked from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D22EA1-483A-0E41-AC1B-AFD52A00D27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V="1">
              <a:off x="6894631" y="3183701"/>
              <a:ext cx="0" cy="1408092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CF9E8-984E-6348-93DB-CF80CE4E065C}"/>
                </a:ext>
              </a:extLst>
            </p:cNvPr>
            <p:cNvSpPr txBox="1"/>
            <p:nvPr/>
          </p:nvSpPr>
          <p:spPr>
            <a:xfrm>
              <a:off x="5428330" y="4043490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origin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9BF49F-18C6-C340-AE2F-1C17684E60A4}"/>
                </a:ext>
              </a:extLst>
            </p:cNvPr>
            <p:cNvSpPr txBox="1"/>
            <p:nvPr/>
          </p:nvSpPr>
          <p:spPr>
            <a:xfrm>
              <a:off x="2263845" y="4154598"/>
              <a:ext cx="1908979" cy="45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upstream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D11BA-6F3A-9147-9B3F-AC3CE3C86916}"/>
                </a:ext>
              </a:extLst>
            </p:cNvPr>
            <p:cNvSpPr/>
            <p:nvPr/>
          </p:nvSpPr>
          <p:spPr>
            <a:xfrm>
              <a:off x="7668869" y="519202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FACC31-9CF5-E349-8B7F-17F994FE8685}"/>
                </a:ext>
              </a:extLst>
            </p:cNvPr>
            <p:cNvSpPr/>
            <p:nvPr/>
          </p:nvSpPr>
          <p:spPr>
            <a:xfrm>
              <a:off x="7668869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732476-7AAA-1344-9EC7-BC8481504B49}"/>
                </a:ext>
              </a:extLst>
            </p:cNvPr>
            <p:cNvSpPr/>
            <p:nvPr/>
          </p:nvSpPr>
          <p:spPr>
            <a:xfrm>
              <a:off x="986125" y="2203067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35EE4C-ADAA-0644-BDEE-540C5C7A4B91}"/>
                </a:ext>
              </a:extLst>
            </p:cNvPr>
            <p:cNvSpPr/>
            <p:nvPr/>
          </p:nvSpPr>
          <p:spPr>
            <a:xfrm>
              <a:off x="986125" y="192437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41B4CEFE-8246-6D44-86E3-897421313291}"/>
                </a:ext>
              </a:extLst>
            </p:cNvPr>
            <p:cNvSpPr/>
            <p:nvPr/>
          </p:nvSpPr>
          <p:spPr>
            <a:xfrm rot="1913322">
              <a:off x="2721777" y="3287475"/>
              <a:ext cx="3563025" cy="142602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E2EFEF-BEB5-0441-B82D-136CCF95194C}"/>
                </a:ext>
              </a:extLst>
            </p:cNvPr>
            <p:cNvSpPr/>
            <p:nvPr/>
          </p:nvSpPr>
          <p:spPr>
            <a:xfrm>
              <a:off x="7680275" y="4972181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D3C6E0BA-F59B-B249-A6E4-18BE221F7801}"/>
                </a:ext>
              </a:extLst>
            </p:cNvPr>
            <p:cNvSpPr/>
            <p:nvPr/>
          </p:nvSpPr>
          <p:spPr>
            <a:xfrm>
              <a:off x="6932206" y="3004659"/>
              <a:ext cx="1685304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push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6153E2-D474-704E-A431-75688A75C92B}"/>
                </a:ext>
              </a:extLst>
            </p:cNvPr>
            <p:cNvSpPr/>
            <p:nvPr/>
          </p:nvSpPr>
          <p:spPr>
            <a:xfrm>
              <a:off x="7684406" y="1992186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F2B34790-57BA-2F43-A3EC-3AB45390FE24}"/>
                </a:ext>
              </a:extLst>
            </p:cNvPr>
            <p:cNvSpPr/>
            <p:nvPr/>
          </p:nvSpPr>
          <p:spPr>
            <a:xfrm>
              <a:off x="3206729" y="1152389"/>
              <a:ext cx="2752195" cy="1211227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pull-request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147C3E-B241-6F45-BE00-BD31EFEF5ACA}"/>
              </a:ext>
            </a:extLst>
          </p:cNvPr>
          <p:cNvGrpSpPr/>
          <p:nvPr/>
        </p:nvGrpSpPr>
        <p:grpSpPr>
          <a:xfrm>
            <a:off x="112734" y="3647324"/>
            <a:ext cx="5287503" cy="3074151"/>
            <a:chOff x="570904" y="1561462"/>
            <a:chExt cx="7918186" cy="463463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72C39C01-6C64-2641-BFD8-92E58CD52EE8}"/>
                </a:ext>
              </a:extLst>
            </p:cNvPr>
            <p:cNvSpPr/>
            <p:nvPr/>
          </p:nvSpPr>
          <p:spPr>
            <a:xfrm>
              <a:off x="5958927" y="4591793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local clone</a:t>
              </a:r>
            </a:p>
          </p:txBody>
        </p: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8A9282CC-9DBE-F04E-9F12-B348AA106D57}"/>
                </a:ext>
              </a:extLst>
            </p:cNvPr>
            <p:cNvSpPr/>
            <p:nvPr/>
          </p:nvSpPr>
          <p:spPr>
            <a:xfrm>
              <a:off x="570904" y="1845565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BF1D690-0942-DB4C-8F9A-DA64B2A622B6}"/>
                </a:ext>
              </a:extLst>
            </p:cNvPr>
            <p:cNvSpPr/>
            <p:nvPr/>
          </p:nvSpPr>
          <p:spPr>
            <a:xfrm>
              <a:off x="1335321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project</a:t>
              </a:r>
            </a:p>
            <a:p>
              <a:pPr algn="ctr"/>
              <a:r>
                <a:rPr lang="en-US" sz="1600" dirty="0"/>
                <a:t>(upstream)</a:t>
              </a:r>
            </a:p>
          </p:txBody>
        </p:sp>
        <p:sp>
          <p:nvSpPr>
            <p:cNvPr id="31" name="Can 30">
              <a:extLst>
                <a:ext uri="{FF2B5EF4-FFF2-40B4-BE49-F238E27FC236}">
                  <a16:creationId xmlns:a16="http://schemas.microsoft.com/office/drawing/2014/main" id="{B6A7FC66-1420-FE40-A475-289B4272ED86}"/>
                </a:ext>
              </a:extLst>
            </p:cNvPr>
            <p:cNvSpPr/>
            <p:nvPr/>
          </p:nvSpPr>
          <p:spPr>
            <a:xfrm>
              <a:off x="5958924" y="1561462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fork</a:t>
              </a:r>
              <a:br>
                <a:rPr lang="en-US" sz="1600" dirty="0"/>
              </a:br>
              <a:r>
                <a:rPr lang="en-US" sz="1600" dirty="0"/>
                <a:t>(origin)</a:t>
              </a:r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056C5C17-F0A4-4D4D-8627-1DA8BA3DE51E}"/>
                </a:ext>
              </a:extLst>
            </p:cNvPr>
            <p:cNvSpPr/>
            <p:nvPr/>
          </p:nvSpPr>
          <p:spPr>
            <a:xfrm rot="5400000">
              <a:off x="6104167" y="3385882"/>
              <a:ext cx="1555869" cy="11491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Clone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05F06AC9-A509-DE41-AE45-454684B76986}"/>
                </a:ext>
              </a:extLst>
            </p:cNvPr>
            <p:cNvSpPr/>
            <p:nvPr/>
          </p:nvSpPr>
          <p:spPr>
            <a:xfrm>
              <a:off x="3206729" y="1845565"/>
              <a:ext cx="2752195" cy="1132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Fork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EF60DC-D01E-454B-90DB-D17374095A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1025" y="3165770"/>
              <a:ext cx="3687902" cy="222817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C365E-EB95-094B-AD5E-7B8419EFC0AE}"/>
                </a:ext>
              </a:extLst>
            </p:cNvPr>
            <p:cNvSpPr txBox="1"/>
            <p:nvPr/>
          </p:nvSpPr>
          <p:spPr>
            <a:xfrm>
              <a:off x="2263846" y="4154598"/>
              <a:ext cx="1908979" cy="615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upstream</a:t>
              </a: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6EBB231F-9FB3-E941-8D69-AF25A6FFDE5D}"/>
              </a:ext>
            </a:extLst>
          </p:cNvPr>
          <p:cNvSpPr txBox="1">
            <a:spLocks/>
          </p:cNvSpPr>
          <p:nvPr/>
        </p:nvSpPr>
        <p:spPr>
          <a:xfrm>
            <a:off x="242201" y="2617948"/>
            <a:ext cx="5044015" cy="137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79510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foss2serve.org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33544"/>
            <a:ext cx="8065294" cy="4564622"/>
          </a:xfrm>
        </p:spPr>
        <p:txBody>
          <a:bodyPr>
            <a:normAutofit/>
          </a:bodyPr>
          <a:lstStyle/>
          <a:p>
            <a:r>
              <a:rPr lang="en-US" sz="2400" dirty="0"/>
              <a:t>Acknowledgement</a:t>
            </a:r>
          </a:p>
          <a:p>
            <a:pPr lvl="1"/>
            <a:r>
              <a:rPr lang="en-US" sz="1400" dirty="0"/>
              <a:t>This material is based on work supported by the National Science Foundation under Grants DUE-1225708, DUE-1225738, DUE-1225688, DUE-1525039 DUE-1524898, and DUE-1524877. Any opinions, findings and conclusions or recommendations expressed in this material are those of the author(s) and do not necessarily reflect the views of the National Science Foundation (NSF)</a:t>
            </a:r>
          </a:p>
          <a:p>
            <a:pPr lvl="1"/>
            <a:endParaRPr lang="en-US" sz="1400" dirty="0"/>
          </a:p>
          <a:p>
            <a:r>
              <a:rPr lang="en-US" sz="2400" dirty="0"/>
              <a:t>Copyright and Licensing</a:t>
            </a:r>
          </a:p>
          <a:p>
            <a:pPr lvl="1"/>
            <a:r>
              <a:rPr lang="en-US" sz="1400" dirty="0"/>
              <a:t>This work is copyrighted by </a:t>
            </a:r>
            <a:r>
              <a:rPr lang="en-US" sz="1400" dirty="0" err="1"/>
              <a:t>Darci</a:t>
            </a:r>
            <a:r>
              <a:rPr lang="en-US" sz="1400" dirty="0"/>
              <a:t> </a:t>
            </a:r>
            <a:r>
              <a:rPr lang="en-US" sz="1400" dirty="0" err="1"/>
              <a:t>Burdge</a:t>
            </a:r>
            <a:r>
              <a:rPr lang="en-US" sz="1400" dirty="0"/>
              <a:t> and Stoney Jackson, some rights reserved</a:t>
            </a:r>
          </a:p>
          <a:p>
            <a:pPr lvl="1"/>
            <a:r>
              <a:rPr lang="en-US" sz="1400" dirty="0"/>
              <a:t>This work is licensed under a Creative Commons Attribution-</a:t>
            </a:r>
            <a:r>
              <a:rPr lang="en-US" sz="1400" dirty="0" err="1"/>
              <a:t>ShareAlike</a:t>
            </a:r>
            <a:r>
              <a:rPr lang="en-US" sz="1400" dirty="0"/>
              <a:t> 4.0 International License </a:t>
            </a:r>
            <a:r>
              <a:rPr lang="en-US" sz="1400" dirty="0">
                <a:hlinkClick r:id="rId3"/>
              </a:rPr>
              <a:t>http://creativecommons.org/licenses/by-sa/4.0/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19" y="15412"/>
            <a:ext cx="1352411" cy="1360558"/>
          </a:xfrm>
          <a:prstGeom prst="rect">
            <a:avLst/>
          </a:prstGeom>
        </p:spPr>
      </p:pic>
      <p:pic>
        <p:nvPicPr>
          <p:cNvPr id="12" name="Picture 11" descr="Drex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23" y="4706593"/>
            <a:ext cx="3104325" cy="1313141"/>
          </a:xfrm>
          <a:prstGeom prst="rect">
            <a:avLst/>
          </a:prstGeom>
        </p:spPr>
      </p:pic>
      <p:pic>
        <p:nvPicPr>
          <p:cNvPr id="13" name="Picture 11" descr="NCC 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8181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45262" y="523083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54</a:t>
            </a:fld>
            <a:endParaRPr lang="en-US" dirty="0"/>
          </a:p>
        </p:txBody>
      </p:sp>
      <p:pic>
        <p:nvPicPr>
          <p:cNvPr id="10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44" y="4275580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4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maintains association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AC6747-F501-6B45-BD95-6B796F5C93EA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3F71C-D5C1-4D42-B644-18D85E51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96" y="5195734"/>
            <a:ext cx="6545194" cy="932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AC88E0-079C-524C-838B-51891108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9" y="4204703"/>
            <a:ext cx="7029125" cy="59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3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CFA73-CA9B-5E44-BE1E-31C82134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23" y="4182879"/>
            <a:ext cx="5846485" cy="3347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EA5F7C-DBB2-534D-9924-667B74C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13" y="6215976"/>
            <a:ext cx="513343" cy="657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D08F46-CEA1-444C-8C0A-958A0F77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996" y="3191574"/>
            <a:ext cx="6545194" cy="9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8895B-D7EC-2C46-A477-25C34235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29F49-9A03-2947-A911-64EB1B3173F1}"/>
              </a:ext>
            </a:extLst>
          </p:cNvPr>
          <p:cNvSpPr txBox="1"/>
          <p:nvPr/>
        </p:nvSpPr>
        <p:spPr>
          <a:xfrm>
            <a:off x="0" y="4056881"/>
            <a:ext cx="527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clone PASTE_IN_URL</a:t>
            </a:r>
          </a:p>
        </p:txBody>
      </p:sp>
    </p:spTree>
    <p:extLst>
      <p:ext uri="{BB962C8B-B14F-4D97-AF65-F5344CB8AC3E}">
        <p14:creationId xmlns:p14="http://schemas.microsoft.com/office/powerpoint/2010/main" val="3979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>
            <a:extLst>
              <a:ext uri="{FF2B5EF4-FFF2-40B4-BE49-F238E27FC236}">
                <a16:creationId xmlns:a16="http://schemas.microsoft.com/office/drawing/2014/main" id="{20BA0890-3181-4B40-837E-53FA40290E9F}"/>
              </a:ext>
            </a:extLst>
          </p:cNvPr>
          <p:cNvSpPr/>
          <p:nvPr/>
        </p:nvSpPr>
        <p:spPr>
          <a:xfrm>
            <a:off x="5958927" y="4591793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local clone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4" name="Cloud 3"/>
          <p:cNvSpPr/>
          <p:nvPr/>
        </p:nvSpPr>
        <p:spPr>
          <a:xfrm>
            <a:off x="570904" y="1845565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1335321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</a:t>
            </a:r>
          </a:p>
          <a:p>
            <a:pPr algn="ctr"/>
            <a:r>
              <a:rPr lang="en-US" sz="2800" dirty="0"/>
              <a:t>(upstream)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124F46D5-6E2C-574A-AB23-5366FF20E1AC}"/>
              </a:ext>
            </a:extLst>
          </p:cNvPr>
          <p:cNvSpPr/>
          <p:nvPr/>
        </p:nvSpPr>
        <p:spPr>
          <a:xfrm>
            <a:off x="5958924" y="1561462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your fork</a:t>
            </a:r>
            <a:br>
              <a:rPr lang="en-US" sz="2800" dirty="0"/>
            </a:br>
            <a:r>
              <a:rPr lang="en-US" sz="2800" dirty="0"/>
              <a:t>(origin)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687A2-2C84-2E43-B143-A18ED3FBF6CD}"/>
              </a:ext>
            </a:extLst>
          </p:cNvPr>
          <p:cNvCxnSpPr>
            <a:cxnSpLocks/>
            <a:stCxn id="7" idx="2"/>
            <a:endCxn id="3" idx="4"/>
          </p:cNvCxnSpPr>
          <p:nvPr/>
        </p:nvCxnSpPr>
        <p:spPr>
          <a:xfrm flipH="1">
            <a:off x="3206729" y="2363616"/>
            <a:ext cx="275219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A26155-A407-EA49-8424-7A8D2C59A5D1}"/>
              </a:ext>
            </a:extLst>
          </p:cNvPr>
          <p:cNvSpPr txBox="1"/>
          <p:nvPr/>
        </p:nvSpPr>
        <p:spPr>
          <a:xfrm>
            <a:off x="3682717" y="2370484"/>
            <a:ext cx="247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forked from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22EA1-483A-0E41-AC1B-AFD52A00D27F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6894631" y="3183701"/>
            <a:ext cx="0" cy="1408092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F39CF73-CDF5-0D45-A21B-E882E1480DF4}"/>
              </a:ext>
            </a:extLst>
          </p:cNvPr>
          <p:cNvSpPr/>
          <p:nvPr/>
        </p:nvSpPr>
        <p:spPr>
          <a:xfrm rot="5400000">
            <a:off x="6104167" y="3385882"/>
            <a:ext cx="1555869" cy="114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9A54C0-28B3-6642-94D3-98A8BD7E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2" y="3327631"/>
            <a:ext cx="5672965" cy="3669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2612FB-E74F-A443-8FAB-6BB84A4DAC88}"/>
              </a:ext>
            </a:extLst>
          </p:cNvPr>
          <p:cNvSpPr txBox="1"/>
          <p:nvPr/>
        </p:nvSpPr>
        <p:spPr>
          <a:xfrm>
            <a:off x="0" y="4056881"/>
            <a:ext cx="527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 git clone PASTE_IN_URL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Cloning into `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-workflow...`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1184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978</Words>
  <Application>Microsoft Macintosh PowerPoint</Application>
  <PresentationFormat>On-screen Show (4:3)</PresentationFormat>
  <Paragraphs>451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Courier</vt:lpstr>
      <vt:lpstr>Office Theme</vt:lpstr>
      <vt:lpstr>GitHub Workflow Activity</vt:lpstr>
      <vt:lpstr>Prepare to work on a project</vt:lpstr>
      <vt:lpstr>Navigate to project</vt:lpstr>
      <vt:lpstr>Fork the project</vt:lpstr>
      <vt:lpstr>Fork the project</vt:lpstr>
      <vt:lpstr>GitHub maintains association</vt:lpstr>
      <vt:lpstr>Clone your fork</vt:lpstr>
      <vt:lpstr>Clone your fork</vt:lpstr>
      <vt:lpstr>Clone your fork</vt:lpstr>
      <vt:lpstr>Change into clone’s directory</vt:lpstr>
      <vt:lpstr>Origin remote auto-created</vt:lpstr>
      <vt:lpstr>Create upstream remote</vt:lpstr>
      <vt:lpstr>Create upstream remote</vt:lpstr>
      <vt:lpstr>Create upstream remote</vt:lpstr>
      <vt:lpstr>Ready to work</vt:lpstr>
      <vt:lpstr>Contribute a change</vt:lpstr>
      <vt:lpstr>Contribute a change</vt:lpstr>
      <vt:lpstr>Contribute a change</vt:lpstr>
      <vt:lpstr>Contribute a change</vt:lpstr>
      <vt:lpstr>Contribute a change</vt:lpstr>
      <vt:lpstr>Integrate a change</vt:lpstr>
      <vt:lpstr>Integrate a change</vt:lpstr>
      <vt:lpstr>Integrate Changes</vt:lpstr>
      <vt:lpstr>Integrate Changes</vt:lpstr>
      <vt:lpstr>Integrate Changes</vt:lpstr>
      <vt:lpstr>Cycle of change</vt:lpstr>
      <vt:lpstr>Cycle of change</vt:lpstr>
      <vt:lpstr>Branches</vt:lpstr>
      <vt:lpstr>$ git branch feature $ git checkout feature</vt:lpstr>
      <vt:lpstr>$ git commit --allow-empty</vt:lpstr>
      <vt:lpstr>$ git push origin feature</vt:lpstr>
      <vt:lpstr>PowerPoint Presentation</vt:lpstr>
      <vt:lpstr>$ vim ... $ git add . ; git commit</vt:lpstr>
      <vt:lpstr>$ git push origin feature</vt:lpstr>
      <vt:lpstr>@StoneyJackson What do you think?</vt:lpstr>
      <vt:lpstr>Great idea! Can you add green?</vt:lpstr>
      <vt:lpstr>$ vim ... $ git add . ; git commit</vt:lpstr>
      <vt:lpstr>$ git push origin feature</vt:lpstr>
      <vt:lpstr>@StoneyJackson How about now?</vt:lpstr>
      <vt:lpstr>Looks great! Please update with new changes in master and I’ll merge it.</vt:lpstr>
      <vt:lpstr>$ git checkout master $ git pull upstream master</vt:lpstr>
      <vt:lpstr>$ git checkout feature $ git merge master</vt:lpstr>
      <vt:lpstr>@StoneyJackson OK?</vt:lpstr>
      <vt:lpstr>Perfect! Thanks!</vt:lpstr>
      <vt:lpstr>Maintainer merges PR</vt:lpstr>
      <vt:lpstr>Time for beers?</vt:lpstr>
      <vt:lpstr>Time to clean up!</vt:lpstr>
      <vt:lpstr>$ git checkout master $ git pull upstream master</vt:lpstr>
      <vt:lpstr>$ git branch -d feature $ git push -d origin feature</vt:lpstr>
      <vt:lpstr>$ git push origin master</vt:lpstr>
      <vt:lpstr>Time for beers?</vt:lpstr>
      <vt:lpstr>Time for beers!</vt:lpstr>
      <vt:lpstr>Cycle of change</vt:lpstr>
      <vt:lpstr>foss2serve.org</vt:lpstr>
    </vt:vector>
  </TitlesOfParts>
  <Company>Western New England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Microsoft Office User</cp:lastModifiedBy>
  <cp:revision>82</cp:revision>
  <dcterms:created xsi:type="dcterms:W3CDTF">2016-04-08T17:53:25Z</dcterms:created>
  <dcterms:modified xsi:type="dcterms:W3CDTF">2018-06-06T19:35:58Z</dcterms:modified>
</cp:coreProperties>
</file>