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86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07713"/>
            <a:ext cx="1078111" cy="10781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32923" y="1679377"/>
            <a:ext cx="11411188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Smart Research Assistant: Unlocking Knowledge with AI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7890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Problem Statement: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Current research tools lead to shallow knowledge, wasted time, and outdated information due to fragmentation and lack of reliable summarization with citations.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5598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Team Name: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Logix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1779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Team Leader Name: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Aayush Sinha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7959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Institute Name: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Klh University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4140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Team Leader Email ID: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2420030518@klh.edu.in</a:t>
            </a: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9E37C-548C-92BD-CFA2-55D8C01EFD9B}"/>
              </a:ext>
            </a:extLst>
          </p:cNvPr>
          <p:cNvSpPr txBox="1"/>
          <p:nvPr/>
        </p:nvSpPr>
        <p:spPr>
          <a:xfrm>
            <a:off x="679490" y="7128164"/>
            <a:ext cx="888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Github</a:t>
            </a:r>
            <a:r>
              <a:rPr lang="en-IN" b="1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Repository</a:t>
            </a:r>
            <a:r>
              <a:rPr lang="en-IN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: https://github.com/2420030518-bit/Logix_hackwithIndia.git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527929"/>
            <a:ext cx="1078111" cy="10781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32923" y="1499592"/>
            <a:ext cx="11411188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The Research Conundrum &amp; Our AI-Driven Solution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25929"/>
            <a:ext cx="4905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The Problem: Fragmented Research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2070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Search engines provide links, not answers.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64927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Chatbots lack multi-source integration.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0914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Summarizers often miss citations, leading to mistrust.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5336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Results in shallow knowledge and wasted time.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9521" y="3625929"/>
            <a:ext cx="53831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Our Solution: Smart Research Assistant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599521" y="42070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AI agent takes questions as input.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99521" y="464927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Summarizes answers into reliable reports with citations.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99521" y="545437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Connects uploaded files with live online data.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99521" y="58965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Keeps information updated with fresh news/blogs.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93790" y="65939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099185"/>
            <a:ext cx="1275874" cy="127587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32497" y="1073706"/>
            <a:ext cx="9409986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Building the Smart Research Assistant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93790" y="2834164"/>
            <a:ext cx="130428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Our systematic approach ensures a robust and intelligent research assistant, from user interaction to continuous data ingestion.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93790" y="3390424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 Light" pitchFamily="34" charset="0"/>
                <a:ea typeface="Noto Serif Light" pitchFamily="34" charset="-122"/>
                <a:cs typeface="Noto Serif Light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Shape 3"/>
          <p:cNvSpPr/>
          <p:nvPr/>
        </p:nvSpPr>
        <p:spPr>
          <a:xfrm>
            <a:off x="793790" y="3714393"/>
            <a:ext cx="4211479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7" name="Text 4"/>
          <p:cNvSpPr/>
          <p:nvPr/>
        </p:nvSpPr>
        <p:spPr>
          <a:xfrm>
            <a:off x="793790" y="3862149"/>
            <a:ext cx="2650569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Frontend Application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793790" y="4303395"/>
            <a:ext cx="4211479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User-friendly interface for question input and report viewing. Designed for intuitive navigation.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209342" y="3390424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 Light" pitchFamily="34" charset="0"/>
                <a:ea typeface="Noto Serif Light" pitchFamily="34" charset="-122"/>
                <a:cs typeface="Noto Serif Light" pitchFamily="34" charset="-120"/>
              </a:rPr>
              <a:t>02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5209342" y="3714393"/>
            <a:ext cx="4211598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11" name="Text 8"/>
          <p:cNvSpPr/>
          <p:nvPr/>
        </p:nvSpPr>
        <p:spPr>
          <a:xfrm>
            <a:off x="5209342" y="3862149"/>
            <a:ext cx="2911197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Backend Agent Pipeline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5209342" y="4303395"/>
            <a:ext cx="4211598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Orchestrates search, extraction, summarization, and citation generation for accuracy and speed.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9625013" y="3390424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 Light" pitchFamily="34" charset="0"/>
                <a:ea typeface="Noto Serif Light" pitchFamily="34" charset="-122"/>
                <a:cs typeface="Noto Serif Light" pitchFamily="34" charset="-120"/>
              </a:rPr>
              <a:t>03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9625013" y="3714393"/>
            <a:ext cx="4211598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15" name="Text 12"/>
          <p:cNvSpPr/>
          <p:nvPr/>
        </p:nvSpPr>
        <p:spPr>
          <a:xfrm>
            <a:off x="9625013" y="386214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Data Integration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9625013" y="4303395"/>
            <a:ext cx="4211598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Seamlessly combines uploaded files with diverse live web sources to ensure comprehensive results.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793790" y="5640586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 Light" pitchFamily="34" charset="0"/>
                <a:ea typeface="Noto Serif Light" pitchFamily="34" charset="-122"/>
                <a:cs typeface="Noto Serif Light" pitchFamily="34" charset="-120"/>
              </a:rPr>
              <a:t>04</a:t>
            </a:r>
            <a:endParaRPr lang="en-US" sz="1600" dirty="0"/>
          </a:p>
        </p:txBody>
      </p:sp>
      <p:sp>
        <p:nvSpPr>
          <p:cNvPr id="18" name="Shape 15"/>
          <p:cNvSpPr/>
          <p:nvPr/>
        </p:nvSpPr>
        <p:spPr>
          <a:xfrm>
            <a:off x="793790" y="5964555"/>
            <a:ext cx="6419374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19" name="Text 16"/>
          <p:cNvSpPr/>
          <p:nvPr/>
        </p:nvSpPr>
        <p:spPr>
          <a:xfrm>
            <a:off x="793790" y="6112312"/>
            <a:ext cx="405586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Incremental Ingestion (Pathway)</a:t>
            </a:r>
            <a:endParaRPr lang="en-US" sz="2000" dirty="0"/>
          </a:p>
        </p:txBody>
      </p:sp>
      <p:sp>
        <p:nvSpPr>
          <p:cNvPr id="20" name="Text 17"/>
          <p:cNvSpPr/>
          <p:nvPr/>
        </p:nvSpPr>
        <p:spPr>
          <a:xfrm>
            <a:off x="793790" y="6553557"/>
            <a:ext cx="64193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Continuously updates with fresh information from live sources like news and blogs, ensuring currency.</a:t>
            </a:r>
            <a:endParaRPr lang="en-US" sz="1600" dirty="0"/>
          </a:p>
        </p:txBody>
      </p:sp>
      <p:sp>
        <p:nvSpPr>
          <p:cNvPr id="21" name="Text 18"/>
          <p:cNvSpPr/>
          <p:nvPr/>
        </p:nvSpPr>
        <p:spPr>
          <a:xfrm>
            <a:off x="7417237" y="5640586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 Light" pitchFamily="34" charset="0"/>
                <a:ea typeface="Noto Serif Light" pitchFamily="34" charset="-122"/>
                <a:cs typeface="Noto Serif Light" pitchFamily="34" charset="-120"/>
              </a:rPr>
              <a:t>05</a:t>
            </a:r>
            <a:endParaRPr lang="en-US" sz="1600" dirty="0"/>
          </a:p>
        </p:txBody>
      </p:sp>
      <p:sp>
        <p:nvSpPr>
          <p:cNvPr id="22" name="Shape 19"/>
          <p:cNvSpPr/>
          <p:nvPr/>
        </p:nvSpPr>
        <p:spPr>
          <a:xfrm>
            <a:off x="7417237" y="5964555"/>
            <a:ext cx="6419374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23" name="Text 20"/>
          <p:cNvSpPr/>
          <p:nvPr/>
        </p:nvSpPr>
        <p:spPr>
          <a:xfrm>
            <a:off x="7417237" y="611231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Report Generation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7417237" y="6553557"/>
            <a:ext cx="64193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Creates structured, evidence-based reports with key takeaways and reliable sources, enhancing trustworthiness.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860822"/>
            <a:ext cx="1257895" cy="12578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97004" y="835343"/>
            <a:ext cx="9359027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Core Technologies Driving Innovation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93790" y="2577822"/>
            <a:ext cx="130428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 blend of powerful tools forms the foundation of our Smart Research Assistant, ensuring advanced capabilities and reliability.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134082"/>
            <a:ext cx="510302" cy="5103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59243" y="3255288"/>
            <a:ext cx="311146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Advanced AI/NLP Models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559243" y="3696533"/>
            <a:ext cx="56283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For intelligent summarization, accurate question answering, and precise information extraction.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16" y="3134082"/>
            <a:ext cx="510302" cy="51030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208169" y="325528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Vector Databases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8208169" y="3696533"/>
            <a:ext cx="5628442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Efficiently store and retrieve information from diverse sources, optimizing search and retrieval times.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758214"/>
            <a:ext cx="510302" cy="51030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559243" y="487941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Pathway Integration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1559243" y="5320665"/>
            <a:ext cx="56283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Enables incremental data ingestion for real-time updates from live sources, keeping information fresh.</a:t>
            </a:r>
            <a:endParaRPr lang="en-US" sz="16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716" y="4758214"/>
            <a:ext cx="510302" cy="51030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8208169" y="4879419"/>
            <a:ext cx="2577703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Web Scraping &amp; APIs</a:t>
            </a:r>
            <a:endParaRPr lang="en-US" sz="2000" dirty="0"/>
          </a:p>
        </p:txBody>
      </p:sp>
      <p:sp>
        <p:nvSpPr>
          <p:cNvPr id="16" name="Text 9"/>
          <p:cNvSpPr/>
          <p:nvPr/>
        </p:nvSpPr>
        <p:spPr>
          <a:xfrm>
            <a:off x="8208169" y="5320665"/>
            <a:ext cx="5628442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For dynamic data collection from online sources, news feeds, and specialized databases.</a:t>
            </a:r>
            <a:endParaRPr lang="en-US" sz="1600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6382345"/>
            <a:ext cx="510302" cy="510302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1559243" y="6503551"/>
            <a:ext cx="255270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Cloud Infrastructure</a:t>
            </a:r>
            <a:endParaRPr lang="en-US" sz="2000" dirty="0"/>
          </a:p>
        </p:txBody>
      </p:sp>
      <p:sp>
        <p:nvSpPr>
          <p:cNvPr id="19" name="Text 11"/>
          <p:cNvSpPr/>
          <p:nvPr/>
        </p:nvSpPr>
        <p:spPr>
          <a:xfrm>
            <a:off x="1559243" y="6944797"/>
            <a:ext cx="56283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Scalable and reliable hosting for the application and backend services, ensuring high availability.</a:t>
            </a:r>
            <a:endParaRPr lang="en-US" sz="1600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2716" y="6382345"/>
            <a:ext cx="510302" cy="510302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8208169" y="6503551"/>
            <a:ext cx="2617232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Flexprice Integration</a:t>
            </a:r>
            <a:endParaRPr lang="en-US" sz="2000" dirty="0"/>
          </a:p>
        </p:txBody>
      </p:sp>
      <p:sp>
        <p:nvSpPr>
          <p:cNvPr id="22" name="Text 13"/>
          <p:cNvSpPr/>
          <p:nvPr/>
        </p:nvSpPr>
        <p:spPr>
          <a:xfrm>
            <a:off x="8208169" y="6944797"/>
            <a:ext cx="5628442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Billing per question and per report generated, allowing for transparent usage tracking and cost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79145"/>
            <a:ext cx="940998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From Question to Insight: The System Flow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709023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This flowchart illustrates the seamless journey of a user query through our Smart Research Assistant, transforming questions into actionable insights.</a:t>
            </a:r>
            <a:endParaRPr lang="en-US" sz="1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168" y="2275939"/>
            <a:ext cx="8490459" cy="431720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57887" y="5809674"/>
            <a:ext cx="2347637" cy="293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Generate Report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957887" y="4820004"/>
            <a:ext cx="2427033" cy="293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Extract &amp; Summarize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957886" y="3807106"/>
            <a:ext cx="2347637" cy="293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Backend Agent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957887" y="2858909"/>
            <a:ext cx="2347637" cy="293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User Query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793790" y="6869787"/>
            <a:ext cx="13042821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 diagram above visually represents the efficient, multi-step process our system undertakes to deliver comprehensive, cited research reports in response to user queries.</a:t>
            </a:r>
            <a:endParaRPr lang="en-US" sz="140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83956D88-2051-244D-13F4-580556AA9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53876"/>
            <a:ext cx="957886" cy="957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F129AC-B79E-9FA0-8F6C-9ED8860E5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072" y="3005636"/>
            <a:ext cx="5123810" cy="25739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04EA68-2204-ECED-58B1-6FA180E3F45B}"/>
              </a:ext>
            </a:extLst>
          </p:cNvPr>
          <p:cNvSpPr txBox="1"/>
          <p:nvPr/>
        </p:nvSpPr>
        <p:spPr>
          <a:xfrm>
            <a:off x="8842664" y="2608118"/>
            <a:ext cx="213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 of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0582"/>
            <a:ext cx="5742384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Market Potential &amp; Viability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793790" y="2587347"/>
            <a:ext cx="13042821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 Smart Research Assistant addresses a critical need for efficient and reliable information access across various sectors, demonstrating significant market viability.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793790" y="3578185"/>
            <a:ext cx="4234220" cy="1802487"/>
          </a:xfrm>
          <a:prstGeom prst="roundRect">
            <a:avLst>
              <a:gd name="adj" fmla="val 6088"/>
            </a:avLst>
          </a:prstGeom>
          <a:solidFill>
            <a:srgbClr val="FDFBF7"/>
          </a:solidFill>
          <a:ln/>
          <a:effectLst>
            <a:outerShdw dist="1524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5" name="Shape 3"/>
          <p:cNvSpPr/>
          <p:nvPr/>
        </p:nvSpPr>
        <p:spPr>
          <a:xfrm>
            <a:off x="793790" y="3555325"/>
            <a:ext cx="4234220" cy="91440"/>
          </a:xfrm>
          <a:prstGeom prst="roundRect">
            <a:avLst>
              <a:gd name="adj" fmla="val 78140"/>
            </a:avLst>
          </a:prstGeom>
          <a:solidFill>
            <a:srgbClr val="E6DED2"/>
          </a:solidFill>
          <a:ln/>
        </p:spPr>
      </p:sp>
      <p:sp>
        <p:nvSpPr>
          <p:cNvPr id="6" name="Shape 4"/>
          <p:cNvSpPr/>
          <p:nvPr/>
        </p:nvSpPr>
        <p:spPr>
          <a:xfrm>
            <a:off x="2655689" y="3323034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E6DED2">
              <a:alpha val="50000"/>
            </a:srgbClr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03" y="3450550"/>
            <a:ext cx="204073" cy="255151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986671" y="4003477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Academic Users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986671" y="4371261"/>
            <a:ext cx="3848457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Students and teachers can utilize it for assignments, reports, and comprehensive lesson planning, ensuring academic rigor.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5198031" y="3578185"/>
            <a:ext cx="4234220" cy="1802487"/>
          </a:xfrm>
          <a:prstGeom prst="roundRect">
            <a:avLst>
              <a:gd name="adj" fmla="val 6088"/>
            </a:avLst>
          </a:prstGeom>
          <a:solidFill>
            <a:srgbClr val="FDFBF7"/>
          </a:solidFill>
          <a:ln/>
          <a:effectLst>
            <a:outerShdw dist="1524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5198031" y="3555325"/>
            <a:ext cx="4234220" cy="91440"/>
          </a:xfrm>
          <a:prstGeom prst="roundRect">
            <a:avLst>
              <a:gd name="adj" fmla="val 78140"/>
            </a:avLst>
          </a:prstGeom>
          <a:solidFill>
            <a:srgbClr val="E6DED2"/>
          </a:solidFill>
          <a:ln/>
        </p:spPr>
      </p:sp>
      <p:sp>
        <p:nvSpPr>
          <p:cNvPr id="12" name="Shape 9"/>
          <p:cNvSpPr/>
          <p:nvPr/>
        </p:nvSpPr>
        <p:spPr>
          <a:xfrm>
            <a:off x="7059930" y="3323034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E6DED2">
              <a:alpha val="50000"/>
            </a:srgbClr>
          </a:solidFill>
          <a:ln/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044" y="3450550"/>
            <a:ext cx="204073" cy="255151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5390912" y="4003477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Startup Teams</a:t>
            </a:r>
            <a:endParaRPr lang="en-US" sz="1650" dirty="0"/>
          </a:p>
        </p:txBody>
      </p:sp>
      <p:sp>
        <p:nvSpPr>
          <p:cNvPr id="15" name="Text 11"/>
          <p:cNvSpPr/>
          <p:nvPr/>
        </p:nvSpPr>
        <p:spPr>
          <a:xfrm>
            <a:off x="5390912" y="4371261"/>
            <a:ext cx="3848457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For market research, competitive analysis, and business intelligence, enabling data-driven decision-making for rapid growth.</a:t>
            </a:r>
            <a:endParaRPr lang="en-US" sz="1300" dirty="0"/>
          </a:p>
        </p:txBody>
      </p:sp>
      <p:sp>
        <p:nvSpPr>
          <p:cNvPr id="16" name="Shape 12"/>
          <p:cNvSpPr/>
          <p:nvPr/>
        </p:nvSpPr>
        <p:spPr>
          <a:xfrm>
            <a:off x="9602272" y="3578185"/>
            <a:ext cx="4234220" cy="1802487"/>
          </a:xfrm>
          <a:prstGeom prst="roundRect">
            <a:avLst>
              <a:gd name="adj" fmla="val 6088"/>
            </a:avLst>
          </a:prstGeom>
          <a:solidFill>
            <a:srgbClr val="FDFBF7"/>
          </a:solidFill>
          <a:ln/>
          <a:effectLst>
            <a:outerShdw dist="1524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7" name="Shape 13"/>
          <p:cNvSpPr/>
          <p:nvPr/>
        </p:nvSpPr>
        <p:spPr>
          <a:xfrm>
            <a:off x="9602272" y="3555325"/>
            <a:ext cx="4234220" cy="91440"/>
          </a:xfrm>
          <a:prstGeom prst="roundRect">
            <a:avLst>
              <a:gd name="adj" fmla="val 78140"/>
            </a:avLst>
          </a:prstGeom>
          <a:solidFill>
            <a:srgbClr val="E6DED2"/>
          </a:solidFill>
          <a:ln/>
        </p:spPr>
      </p:sp>
      <p:sp>
        <p:nvSpPr>
          <p:cNvPr id="18" name="Shape 14"/>
          <p:cNvSpPr/>
          <p:nvPr/>
        </p:nvSpPr>
        <p:spPr>
          <a:xfrm>
            <a:off x="11464171" y="3323034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E6DED2">
              <a:alpha val="50000"/>
            </a:srgbClr>
          </a:solidFill>
          <a:ln/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285" y="3450550"/>
            <a:ext cx="204073" cy="255151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795153" y="4003477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Professionals</a:t>
            </a:r>
            <a:endParaRPr lang="en-US" sz="1650" dirty="0"/>
          </a:p>
        </p:txBody>
      </p:sp>
      <p:sp>
        <p:nvSpPr>
          <p:cNvPr id="21" name="Text 16"/>
          <p:cNvSpPr/>
          <p:nvPr/>
        </p:nvSpPr>
        <p:spPr>
          <a:xfrm>
            <a:off x="9795153" y="4371261"/>
            <a:ext cx="3848457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Consultants, analysts, and researchers needing quick, cited insights to inform strategies and recommendations.</a:t>
            </a:r>
            <a:endParaRPr lang="en-US" sz="1300" dirty="0"/>
          </a:p>
        </p:txBody>
      </p:sp>
      <p:sp>
        <p:nvSpPr>
          <p:cNvPr id="22" name="Text 17"/>
          <p:cNvSpPr/>
          <p:nvPr/>
        </p:nvSpPr>
        <p:spPr>
          <a:xfrm>
            <a:off x="793790" y="5635823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Monetization</a:t>
            </a:r>
            <a:endParaRPr lang="en-US" sz="1650" dirty="0"/>
          </a:p>
        </p:txBody>
      </p:sp>
      <p:sp>
        <p:nvSpPr>
          <p:cNvPr id="23" name="Text 18"/>
          <p:cNvSpPr/>
          <p:nvPr/>
        </p:nvSpPr>
        <p:spPr>
          <a:xfrm>
            <a:off x="793790" y="6156722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Our SaaS model allows users to pay per question asked and per report generated, leveraging our integrated Flexprice system for transparency and scalability.</a:t>
            </a:r>
            <a:endParaRPr lang="en-US" sz="1300" dirty="0"/>
          </a:p>
        </p:txBody>
      </p:sp>
      <p:pic>
        <p:nvPicPr>
          <p:cNvPr id="24" name="Image 0" descr="preencoded.png">
            <a:extLst>
              <a:ext uri="{FF2B5EF4-FFF2-40B4-BE49-F238E27FC236}">
                <a16:creationId xmlns:a16="http://schemas.microsoft.com/office/drawing/2014/main" id="{6D10419D-8758-726E-4A28-78B7F1568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57895" cy="1257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8190"/>
            <a:ext cx="1130879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Conclusion: Smarter Research, Faster Insights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90" y="2652236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 Smart Research Assistant is poised to revolutionize how we access and utilize information, providing a new paradigm for efficient and reliable discovery.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93790" y="3535204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Transformative Impact:</a:t>
            </a: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Eliminates fragmented tools, saving time and delivering deep knowledge with trustable insights and reliable citations.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93790" y="4260056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Key Differentiators:</a:t>
            </a: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Multi-source integration, robust summarization with citations, and real-time data freshness ensure unparalleled accuracy and relevance.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93790" y="4984909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Future Growth:</a:t>
            </a: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Strong SaaS potential with a clear, scalable monetization strategy based on a pay-per-use model, ensuring sustainable development.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93790" y="5867876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Our Smart Research Assistant is not just a tool; it's a new paradigm for efficient, reliable, and intelligent information discovery, empowering users across all sectors.</a:t>
            </a:r>
            <a:endParaRPr lang="en-US" sz="1600" dirty="0"/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08922775-B006-BC23-D6C2-ACD89C9F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57895" cy="1257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721</Words>
  <Application>Microsoft Office PowerPoint</Application>
  <PresentationFormat>Custom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Serif</vt:lpstr>
      <vt:lpstr>Noto Serif Light</vt:lpstr>
      <vt:lpstr>Noto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Aayush Sinha</dc:creator>
  <cp:lastModifiedBy>Aayush Sinha</cp:lastModifiedBy>
  <cp:revision>5</cp:revision>
  <dcterms:created xsi:type="dcterms:W3CDTF">2025-09-19T06:28:08Z</dcterms:created>
  <dcterms:modified xsi:type="dcterms:W3CDTF">2025-09-19T09:39:28Z</dcterms:modified>
</cp:coreProperties>
</file>