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303" r:id="rId2"/>
    <p:sldId id="410" r:id="rId3"/>
    <p:sldId id="450" r:id="rId4"/>
    <p:sldId id="452" r:id="rId5"/>
    <p:sldId id="453"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79" r:id="rId32"/>
    <p:sldId id="480" r:id="rId33"/>
    <p:sldId id="481"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501" r:id="rId54"/>
    <p:sldId id="502" r:id="rId55"/>
    <p:sldId id="503" r:id="rId56"/>
    <p:sldId id="504" r:id="rId57"/>
    <p:sldId id="505" r:id="rId58"/>
    <p:sldId id="447"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5" d="100"/>
          <a:sy n="75" d="100"/>
        </p:scale>
        <p:origin x="1023"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Lst>
  </p:outlineViewPr>
  <p:notesTextViewPr>
    <p:cViewPr>
      <p:scale>
        <a:sx n="100" d="100"/>
        <a:sy n="100" d="100"/>
      </p:scale>
      <p:origin x="0" y="0"/>
    </p:cViewPr>
  </p:notesTextViewPr>
  <p:sorterViewPr>
    <p:cViewPr>
      <p:scale>
        <a:sx n="66" d="100"/>
        <a:sy n="66" d="100"/>
      </p:scale>
      <p:origin x="0" y="17986"/>
    </p:cViewPr>
  </p:sorterViewPr>
  <p:notesViewPr>
    <p:cSldViewPr>
      <p:cViewPr varScale="1">
        <p:scale>
          <a:sx n="51" d="100"/>
          <a:sy n="51" d="100"/>
        </p:scale>
        <p:origin x="-28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54" Type="http://schemas.openxmlformats.org/officeDocument/2006/relationships/slide" Target="slides/slide5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8" Type="http://schemas.openxmlformats.org/officeDocument/2006/relationships/slide" Target="slides/slide8.xml"/><Relationship Id="rId51" Type="http://schemas.openxmlformats.org/officeDocument/2006/relationships/slide" Target="slides/slide51.xml"/><Relationship Id="rId3"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03925BC1-A871-45C1-A5E0-27624D3C1E76}" type="datetimeFigureOut">
              <a:rPr lang="zh-CN" altLang="en-US"/>
              <a:pPr>
                <a:defRPr/>
              </a:pPr>
              <a:t>2019/3/3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2904E8BF-483E-4C51-BB7B-99F5024633F5}" type="slidenum">
              <a:rPr lang="zh-CN" altLang="en-US"/>
              <a:pPr>
                <a:defRPr/>
              </a:pPr>
              <a:t>‹#›</a:t>
            </a:fld>
            <a:endParaRPr lang="zh-CN" altLang="en-US"/>
          </a:p>
        </p:txBody>
      </p:sp>
    </p:spTree>
    <p:extLst>
      <p:ext uri="{BB962C8B-B14F-4D97-AF65-F5344CB8AC3E}">
        <p14:creationId xmlns:p14="http://schemas.microsoft.com/office/powerpoint/2010/main" val="6525925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10991426"/>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7607424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82855734"/>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68322127"/>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263692333"/>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60392184"/>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6738081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61280788"/>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31057533"/>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11424477"/>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96749384"/>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
        <p:nvSpPr>
          <p:cNvPr id="7" name="Line 19">
            <a:extLst>
              <a:ext uri="{FF2B5EF4-FFF2-40B4-BE49-F238E27FC236}">
                <a16:creationId xmlns:a16="http://schemas.microsoft.com/office/drawing/2014/main" id="{8F009BFA-1131-4550-B7EB-3088DEC5F2FD}"/>
              </a:ext>
            </a:extLst>
          </p:cNvPr>
          <p:cNvSpPr>
            <a:spLocks noChangeShapeType="1"/>
          </p:cNvSpPr>
          <p:nvPr userDrawn="1"/>
        </p:nvSpPr>
        <p:spPr bwMode="auto">
          <a:xfrm>
            <a:off x="228600" y="990600"/>
            <a:ext cx="0" cy="495300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94488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java.sun.com/javase/downloads/index.js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381000" y="609600"/>
            <a:ext cx="7772400" cy="1143000"/>
          </a:xfrm>
        </p:spPr>
        <p:txBody>
          <a:bodyPr/>
          <a:lstStyle/>
          <a:p>
            <a:pPr eaLnBrk="1" hangingPunct="1"/>
            <a:r>
              <a:rPr lang="en-US" altLang="zh-CN" dirty="0">
                <a:solidFill>
                  <a:srgbClr val="000000"/>
                </a:solidFill>
                <a:ea typeface="方正小标宋简体"/>
                <a:cs typeface="方正小标宋简体"/>
              </a:rPr>
              <a:t>Java EE</a:t>
            </a:r>
            <a:r>
              <a:rPr lang="zh-CN" altLang="en-US" dirty="0">
                <a:solidFill>
                  <a:srgbClr val="000000"/>
                </a:solidFill>
                <a:ea typeface="方正小标宋简体"/>
                <a:cs typeface="方正小标宋简体"/>
              </a:rPr>
              <a:t>复习</a:t>
            </a:r>
            <a:endParaRPr lang="zh-CN" altLang="en-US" dirty="0"/>
          </a:p>
        </p:txBody>
      </p:sp>
      <p:sp>
        <p:nvSpPr>
          <p:cNvPr id="241667" name="Rectangle 3"/>
          <p:cNvSpPr>
            <a:spLocks noGrp="1" noChangeArrowheads="1"/>
          </p:cNvSpPr>
          <p:nvPr>
            <p:ph idx="1"/>
          </p:nvPr>
        </p:nvSpPr>
        <p:spPr>
          <a:xfrm>
            <a:off x="2133600" y="1828800"/>
            <a:ext cx="5410200" cy="4267200"/>
          </a:xfrm>
        </p:spPr>
        <p:txBody>
          <a:bodyPr/>
          <a:lstStyle/>
          <a:p>
            <a:pPr eaLnBrk="1" hangingPunct="1"/>
            <a:r>
              <a:rPr lang="en-US" altLang="zh-CN" sz="2800" b="1" dirty="0">
                <a:hlinkClick r:id="rId2" action="ppaction://hlinksldjump"/>
              </a:rPr>
              <a:t>1.1  Java EE</a:t>
            </a:r>
            <a:r>
              <a:rPr lang="zh-CN" altLang="en-US" sz="2800" b="1" dirty="0">
                <a:hlinkClick r:id="rId2" action="ppaction://hlinksldjump"/>
              </a:rPr>
              <a:t>简介</a:t>
            </a:r>
            <a:endParaRPr lang="zh-CN" altLang="en-US" sz="2800" b="1" dirty="0"/>
          </a:p>
          <a:p>
            <a:pPr eaLnBrk="1" hangingPunct="1"/>
            <a:r>
              <a:rPr lang="en-US" altLang="zh-CN" sz="2800" b="1" dirty="0">
                <a:hlinkClick r:id="rId3" action="ppaction://hlinksldjump"/>
              </a:rPr>
              <a:t>1.2  Java EE </a:t>
            </a:r>
            <a:r>
              <a:rPr lang="zh-CN" altLang="en-US" sz="2800" b="1" dirty="0">
                <a:hlinkClick r:id="rId3" action="ppaction://hlinksldjump"/>
              </a:rPr>
              <a:t>分层架构 </a:t>
            </a:r>
            <a:endParaRPr lang="zh-CN" altLang="en-US" sz="2800" b="1" dirty="0"/>
          </a:p>
          <a:p>
            <a:pPr eaLnBrk="1" hangingPunct="1"/>
            <a:r>
              <a:rPr lang="en-US" altLang="zh-CN" sz="2800" b="1" dirty="0">
                <a:hlinkClick r:id="rId4" action="ppaction://hlinksldjump"/>
              </a:rPr>
              <a:t>1.3  Java EE</a:t>
            </a:r>
            <a:r>
              <a:rPr lang="zh-CN" altLang="en-US" sz="2800" b="1" dirty="0">
                <a:hlinkClick r:id="rId4" action="ppaction://hlinksldjump"/>
              </a:rPr>
              <a:t>技术规范 </a:t>
            </a:r>
            <a:endParaRPr lang="zh-CN" altLang="en-US" sz="2800" b="1" dirty="0"/>
          </a:p>
          <a:p>
            <a:pPr eaLnBrk="1" hangingPunct="1"/>
            <a:r>
              <a:rPr lang="en-US" altLang="zh-CN" sz="2800" b="1" dirty="0"/>
              <a:t>1.4  </a:t>
            </a:r>
            <a:r>
              <a:rPr lang="zh-CN" altLang="en-US" sz="2800" b="1" dirty="0"/>
              <a:t>敏捷轻型框架 </a:t>
            </a:r>
          </a:p>
          <a:p>
            <a:pPr eaLnBrk="1" hangingPunct="1"/>
            <a:r>
              <a:rPr lang="en-US" altLang="zh-CN" sz="2800" b="1" dirty="0">
                <a:hlinkClick r:id="rId4" action="ppaction://hlinksldjump"/>
              </a:rPr>
              <a:t>1.5  Java EE</a:t>
            </a:r>
            <a:r>
              <a:rPr lang="zh-CN" altLang="en-US" sz="2800" b="1" dirty="0">
                <a:hlinkClick r:id="rId4" action="ppaction://hlinksldjump"/>
              </a:rPr>
              <a:t>开发环境 </a:t>
            </a:r>
            <a:endParaRPr lang="zh-CN" altLang="en-US" sz="2800" b="1" dirty="0"/>
          </a:p>
          <a:p>
            <a:pPr eaLnBrk="1" hangingPunct="1"/>
            <a:r>
              <a:rPr lang="zh-CN" altLang="en-US" sz="2800" b="1" dirty="0"/>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p:cTn id="7" dur="1000" fill="hold"/>
                                        <p:tgtEl>
                                          <p:spTgt spid="241666"/>
                                        </p:tgtEl>
                                        <p:attrNameLst>
                                          <p:attrName>ppt_w</p:attrName>
                                        </p:attrNameLst>
                                      </p:cBhvr>
                                      <p:tavLst>
                                        <p:tav tm="0">
                                          <p:val>
                                            <p:fltVal val="0"/>
                                          </p:val>
                                        </p:tav>
                                        <p:tav tm="100000">
                                          <p:val>
                                            <p:strVal val="#ppt_w"/>
                                          </p:val>
                                        </p:tav>
                                      </p:tavLst>
                                    </p:anim>
                                    <p:anim calcmode="lin" valueType="num">
                                      <p:cBhvr>
                                        <p:cTn id="8" dur="1000" fill="hold"/>
                                        <p:tgtEl>
                                          <p:spTgt spid="241666"/>
                                        </p:tgtEl>
                                        <p:attrNameLst>
                                          <p:attrName>ppt_h</p:attrName>
                                        </p:attrNameLst>
                                      </p:cBhvr>
                                      <p:tavLst>
                                        <p:tav tm="0">
                                          <p:val>
                                            <p:fltVal val="0"/>
                                          </p:val>
                                        </p:tav>
                                        <p:tav tm="100000">
                                          <p:val>
                                            <p:strVal val="#ppt_h"/>
                                          </p:val>
                                        </p:tav>
                                      </p:tavLst>
                                    </p:anim>
                                    <p:anim calcmode="lin" valueType="num">
                                      <p:cBhvr>
                                        <p:cTn id="9" dur="1000" fill="hold"/>
                                        <p:tgtEl>
                                          <p:spTgt spid="241666"/>
                                        </p:tgtEl>
                                        <p:attrNameLst>
                                          <p:attrName>style.rotation</p:attrName>
                                        </p:attrNameLst>
                                      </p:cBhvr>
                                      <p:tavLst>
                                        <p:tav tm="0">
                                          <p:val>
                                            <p:fltVal val="90"/>
                                          </p:val>
                                        </p:tav>
                                        <p:tav tm="100000">
                                          <p:val>
                                            <p:fltVal val="0"/>
                                          </p:val>
                                        </p:tav>
                                      </p:tavLst>
                                    </p:anim>
                                    <p:animEffect transition="in" filter="fade">
                                      <p:cBhvr>
                                        <p:cTn id="10" dur="1000"/>
                                        <p:tgtEl>
                                          <p:spTgt spid="24166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p:cTn id="13" dur="1000" fill="hold"/>
                                        <p:tgtEl>
                                          <p:spTgt spid="24166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24166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24166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241667">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p:cTn id="19" dur="1000" fill="hold"/>
                                        <p:tgtEl>
                                          <p:spTgt spid="241667">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241667">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241667">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241667">
                                            <p:txEl>
                                              <p:pRg st="1" end="1"/>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p:cTn id="25" dur="1000" fill="hold"/>
                                        <p:tgtEl>
                                          <p:spTgt spid="241667">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241667">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241667">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241667">
                                            <p:txEl>
                                              <p:pRg st="2" end="2"/>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p:cTn id="31" dur="1000" fill="hold"/>
                                        <p:tgtEl>
                                          <p:spTgt spid="241667">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241667">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241667">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241667">
                                            <p:txEl>
                                              <p:pRg st="3" end="3"/>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41667">
                                            <p:txEl>
                                              <p:pRg st="4" end="4"/>
                                            </p:txEl>
                                          </p:spTgt>
                                        </p:tgtEl>
                                        <p:attrNameLst>
                                          <p:attrName>style.visibility</p:attrName>
                                        </p:attrNameLst>
                                      </p:cBhvr>
                                      <p:to>
                                        <p:strVal val="visible"/>
                                      </p:to>
                                    </p:set>
                                    <p:anim calcmode="lin" valueType="num">
                                      <p:cBhvr>
                                        <p:cTn id="37" dur="1000" fill="hold"/>
                                        <p:tgtEl>
                                          <p:spTgt spid="241667">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241667">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241667">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241667">
                                            <p:txEl>
                                              <p:pRg st="4" end="4"/>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41667">
                                            <p:txEl>
                                              <p:pRg st="5" end="5"/>
                                            </p:txEl>
                                          </p:spTgt>
                                        </p:tgtEl>
                                        <p:attrNameLst>
                                          <p:attrName>style.visibility</p:attrName>
                                        </p:attrNameLst>
                                      </p:cBhvr>
                                      <p:to>
                                        <p:strVal val="visible"/>
                                      </p:to>
                                    </p:set>
                                    <p:anim calcmode="lin" valueType="num">
                                      <p:cBhvr>
                                        <p:cTn id="43" dur="1000" fill="hold"/>
                                        <p:tgtEl>
                                          <p:spTgt spid="241667">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241667">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241667">
                                            <p:txEl>
                                              <p:pRg st="5" end="5"/>
                                            </p:txEl>
                                          </p:spTgt>
                                        </p:tgtEl>
                                        <p:attrNameLst>
                                          <p:attrName>style.rotation</p:attrName>
                                        </p:attrNameLst>
                                      </p:cBhvr>
                                      <p:tavLst>
                                        <p:tav tm="0">
                                          <p:val>
                                            <p:fltVal val="90"/>
                                          </p:val>
                                        </p:tav>
                                        <p:tav tm="100000">
                                          <p:val>
                                            <p:fltVal val="0"/>
                                          </p:val>
                                        </p:tav>
                                      </p:tavLst>
                                    </p:anim>
                                    <p:animEffect transition="in" filter="fade">
                                      <p:cBhvr>
                                        <p:cTn id="46" dur="10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p:bldP spid="24166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11268"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6</a:t>
            </a:r>
            <a:r>
              <a:rPr lang="zh-CN" altLang="en-US" b="1">
                <a:solidFill>
                  <a:srgbClr val="FF0000"/>
                </a:solidFill>
              </a:rPr>
              <a:t>、泛型</a:t>
            </a:r>
            <a:endParaRPr lang="en-US" altLang="zh-CN" b="1">
              <a:solidFill>
                <a:srgbClr val="FF0000"/>
              </a:solidFill>
            </a:endParaRPr>
          </a:p>
        </p:txBody>
      </p:sp>
      <p:sp>
        <p:nvSpPr>
          <p:cNvPr id="7" name="Rectangle 3"/>
          <p:cNvSpPr txBox="1">
            <a:spLocks noChangeArrowheads="1"/>
          </p:cNvSpPr>
          <p:nvPr/>
        </p:nvSpPr>
        <p:spPr bwMode="auto">
          <a:xfrm>
            <a:off x="684213" y="1979613"/>
            <a:ext cx="8135937"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chemeClr val="accent6"/>
                </a:solidFill>
              </a:rPr>
              <a:t>Java EE 5</a:t>
            </a:r>
            <a:r>
              <a:rPr lang="zh-CN" altLang="en-US" b="1" dirty="0">
                <a:solidFill>
                  <a:schemeClr val="accent6"/>
                </a:solidFill>
              </a:rPr>
              <a:t>通过引入泛型，使得集合元素类型参数化，避免了运行时出现类型转换错误，因此不必要加入显式强制类型转换的操作了。</a:t>
            </a:r>
          </a:p>
          <a:p>
            <a:pPr marL="0" indent="628650">
              <a:defRPr/>
            </a:pPr>
            <a:r>
              <a:rPr lang="zh-CN" altLang="en-US" b="1" dirty="0">
                <a:solidFill>
                  <a:srgbClr val="009900"/>
                </a:solidFill>
              </a:rPr>
              <a:t>下面的例子对此作了说明：</a:t>
            </a:r>
          </a:p>
          <a:p>
            <a:pPr marL="0" indent="628650">
              <a:defRPr/>
            </a:pPr>
            <a:r>
              <a:rPr lang="zh-CN" altLang="en-US" b="1" dirty="0">
                <a:solidFill>
                  <a:srgbClr val="002060"/>
                </a:solidFill>
              </a:rPr>
              <a:t>不使用泛型时：</a:t>
            </a:r>
          </a:p>
          <a:p>
            <a:pPr marL="0" indent="1171575">
              <a:defRPr/>
            </a:pPr>
            <a:r>
              <a:rPr lang="en-US" altLang="zh-CN" b="1" dirty="0" err="1">
                <a:solidFill>
                  <a:srgbClr val="C00000"/>
                </a:solidFill>
              </a:rPr>
              <a:t>ArrayList</a:t>
            </a:r>
            <a:r>
              <a:rPr lang="en-US" altLang="zh-CN" b="1" dirty="0">
                <a:solidFill>
                  <a:srgbClr val="C00000"/>
                </a:solidFill>
              </a:rPr>
              <a:t>  list = new </a:t>
            </a:r>
            <a:r>
              <a:rPr lang="en-US" altLang="zh-CN" b="1" dirty="0" err="1">
                <a:solidFill>
                  <a:srgbClr val="C00000"/>
                </a:solidFill>
              </a:rPr>
              <a:t>ArrayList</a:t>
            </a:r>
            <a:r>
              <a:rPr lang="en-US" altLang="zh-CN" b="1" dirty="0">
                <a:solidFill>
                  <a:srgbClr val="C00000"/>
                </a:solidFill>
              </a:rPr>
              <a:t>();</a:t>
            </a:r>
          </a:p>
          <a:p>
            <a:pPr marL="0" indent="1171575">
              <a:defRPr/>
            </a:pPr>
            <a:r>
              <a:rPr lang="en-US" altLang="zh-CN" b="1" dirty="0" err="1">
                <a:solidFill>
                  <a:schemeClr val="accent6"/>
                </a:solidFill>
              </a:rPr>
              <a:t>list.add</a:t>
            </a:r>
            <a:r>
              <a:rPr lang="en-US" altLang="zh-CN" b="1" dirty="0">
                <a:solidFill>
                  <a:schemeClr val="accent6"/>
                </a:solidFill>
              </a:rPr>
              <a:t>(0,new Integer(42));</a:t>
            </a:r>
          </a:p>
          <a:p>
            <a:pPr marL="0" indent="1171575">
              <a:defRPr/>
            </a:pPr>
            <a:r>
              <a:rPr lang="en-US" altLang="zh-CN" b="1" dirty="0" err="1">
                <a:solidFill>
                  <a:srgbClr val="009900"/>
                </a:solidFill>
              </a:rPr>
              <a:t>int</a:t>
            </a:r>
            <a:r>
              <a:rPr lang="en-US" altLang="zh-CN" b="1" dirty="0">
                <a:solidFill>
                  <a:srgbClr val="009900"/>
                </a:solidFill>
              </a:rPr>
              <a:t> total = ((Integer)</a:t>
            </a:r>
            <a:r>
              <a:rPr lang="en-US" altLang="zh-CN" b="1" dirty="0" err="1">
                <a:solidFill>
                  <a:srgbClr val="009900"/>
                </a:solidFill>
              </a:rPr>
              <a:t>list.get</a:t>
            </a:r>
            <a:r>
              <a:rPr lang="en-US" altLang="zh-CN" b="1" dirty="0">
                <a:solidFill>
                  <a:srgbClr val="009900"/>
                </a:solidFill>
              </a:rPr>
              <a:t>(0)).</a:t>
            </a:r>
            <a:r>
              <a:rPr lang="en-US" altLang="zh-CN" b="1" dirty="0" err="1">
                <a:solidFill>
                  <a:srgbClr val="009900"/>
                </a:solidFill>
              </a:rPr>
              <a:t>inValue</a:t>
            </a:r>
            <a:r>
              <a:rPr lang="en-US" altLang="zh-CN" b="1" dirty="0">
                <a:solidFill>
                  <a:srgbClr val="009900"/>
                </a:solidFill>
              </a:rPr>
              <a:t>();</a:t>
            </a:r>
          </a:p>
        </p:txBody>
      </p:sp>
      <p:sp>
        <p:nvSpPr>
          <p:cNvPr id="3" name="Title 2">
            <a:extLst>
              <a:ext uri="{FF2B5EF4-FFF2-40B4-BE49-F238E27FC236}">
                <a16:creationId xmlns:a16="http://schemas.microsoft.com/office/drawing/2014/main" id="{1DF3430F-3BCF-4443-A69B-317DDEC29A49}"/>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12292"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6</a:t>
            </a:r>
            <a:r>
              <a:rPr lang="zh-CN" altLang="en-US" b="1">
                <a:solidFill>
                  <a:srgbClr val="FF0000"/>
                </a:solidFill>
              </a:rPr>
              <a:t>、泛型</a:t>
            </a:r>
            <a:endParaRPr lang="en-US" altLang="zh-CN" b="1">
              <a:solidFill>
                <a:srgbClr val="FF0000"/>
              </a:solidFill>
            </a:endParaRPr>
          </a:p>
        </p:txBody>
      </p:sp>
      <p:sp>
        <p:nvSpPr>
          <p:cNvPr id="8" name="Rectangle 3"/>
          <p:cNvSpPr txBox="1">
            <a:spLocks noChangeArrowheads="1"/>
          </p:cNvSpPr>
          <p:nvPr/>
        </p:nvSpPr>
        <p:spPr bwMode="auto">
          <a:xfrm>
            <a:off x="576263" y="2349500"/>
            <a:ext cx="8243887"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chemeClr val="accent6"/>
                </a:solidFill>
              </a:rPr>
              <a:t>使用了泛型后：</a:t>
            </a:r>
          </a:p>
          <a:p>
            <a:pPr marL="0" indent="985838">
              <a:defRPr/>
            </a:pPr>
            <a:r>
              <a:rPr lang="en-US" altLang="zh-CN" b="1" dirty="0" err="1">
                <a:solidFill>
                  <a:srgbClr val="009900"/>
                </a:solidFill>
              </a:rPr>
              <a:t>ArrayList</a:t>
            </a:r>
            <a:r>
              <a:rPr lang="en-US" altLang="zh-CN" b="1" dirty="0">
                <a:solidFill>
                  <a:srgbClr val="009900"/>
                </a:solidFill>
              </a:rPr>
              <a:t> &lt;Integer&gt; list = new </a:t>
            </a:r>
            <a:r>
              <a:rPr lang="en-US" altLang="zh-CN" b="1" dirty="0" err="1">
                <a:solidFill>
                  <a:srgbClr val="009900"/>
                </a:solidFill>
              </a:rPr>
              <a:t>ArrayList</a:t>
            </a:r>
            <a:r>
              <a:rPr lang="en-US" altLang="zh-CN" b="1" dirty="0">
                <a:solidFill>
                  <a:srgbClr val="009900"/>
                </a:solidFill>
              </a:rPr>
              <a:t>&lt;Integer&gt;();</a:t>
            </a:r>
          </a:p>
          <a:p>
            <a:pPr marL="0" indent="985838">
              <a:defRPr/>
            </a:pPr>
            <a:r>
              <a:rPr lang="en-US" altLang="zh-CN" b="1" dirty="0" err="1">
                <a:solidFill>
                  <a:srgbClr val="002060"/>
                </a:solidFill>
              </a:rPr>
              <a:t>list.add</a:t>
            </a:r>
            <a:r>
              <a:rPr lang="en-US" altLang="zh-CN" b="1" dirty="0">
                <a:solidFill>
                  <a:srgbClr val="002060"/>
                </a:solidFill>
              </a:rPr>
              <a:t>(0,new Integer(42));</a:t>
            </a:r>
          </a:p>
          <a:p>
            <a:pPr marL="0" indent="985838">
              <a:defRPr/>
            </a:pPr>
            <a:r>
              <a:rPr lang="en-US" altLang="zh-CN" b="1" dirty="0" err="1">
                <a:solidFill>
                  <a:srgbClr val="C00000"/>
                </a:solidFill>
              </a:rPr>
              <a:t>int</a:t>
            </a:r>
            <a:r>
              <a:rPr lang="en-US" altLang="zh-CN" b="1" dirty="0">
                <a:solidFill>
                  <a:srgbClr val="C00000"/>
                </a:solidFill>
              </a:rPr>
              <a:t> total = </a:t>
            </a:r>
            <a:r>
              <a:rPr lang="en-US" altLang="zh-CN" b="1" dirty="0" err="1">
                <a:solidFill>
                  <a:srgbClr val="C00000"/>
                </a:solidFill>
              </a:rPr>
              <a:t>list.get</a:t>
            </a:r>
            <a:r>
              <a:rPr lang="en-US" altLang="zh-CN" b="1" dirty="0">
                <a:solidFill>
                  <a:srgbClr val="C00000"/>
                </a:solidFill>
              </a:rPr>
              <a:t>(0).</a:t>
            </a:r>
            <a:r>
              <a:rPr lang="en-US" altLang="zh-CN" b="1" dirty="0" err="1">
                <a:solidFill>
                  <a:srgbClr val="C00000"/>
                </a:solidFill>
              </a:rPr>
              <a:t>inValue</a:t>
            </a:r>
            <a:r>
              <a:rPr lang="en-US" altLang="zh-CN" b="1" dirty="0">
                <a:solidFill>
                  <a:srgbClr val="C00000"/>
                </a:solidFill>
              </a:rPr>
              <a:t>();</a:t>
            </a:r>
          </a:p>
          <a:p>
            <a:pPr marL="0" indent="628650">
              <a:defRPr/>
            </a:pPr>
            <a:r>
              <a:rPr lang="zh-CN" altLang="en-US" b="1" dirty="0">
                <a:solidFill>
                  <a:srgbClr val="7030A0"/>
                </a:solidFill>
              </a:rPr>
              <a:t>读者可以体会这两个例子之间的微妙差异，进而理解用反型的好处。</a:t>
            </a:r>
          </a:p>
        </p:txBody>
      </p:sp>
      <p:sp>
        <p:nvSpPr>
          <p:cNvPr id="3" name="Title 2">
            <a:extLst>
              <a:ext uri="{FF2B5EF4-FFF2-40B4-BE49-F238E27FC236}">
                <a16:creationId xmlns:a16="http://schemas.microsoft.com/office/drawing/2014/main" id="{EF6BFFC2-91D5-451C-8A76-D304DDC85557}"/>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7</a:t>
            </a:r>
            <a:r>
              <a:rPr lang="zh-CN" altLang="en-US" b="1">
                <a:solidFill>
                  <a:srgbClr val="FF0000"/>
                </a:solidFill>
              </a:rPr>
              <a:t>、枚举</a:t>
            </a:r>
            <a:endParaRPr lang="en-US" altLang="zh-CN" b="1">
              <a:solidFill>
                <a:srgbClr val="FF0000"/>
              </a:solidFill>
            </a:endParaRPr>
          </a:p>
        </p:txBody>
      </p:sp>
      <p:sp>
        <p:nvSpPr>
          <p:cNvPr id="7" name="Rectangle 3"/>
          <p:cNvSpPr txBox="1">
            <a:spLocks noChangeArrowheads="1"/>
          </p:cNvSpPr>
          <p:nvPr/>
        </p:nvSpPr>
        <p:spPr bwMode="auto">
          <a:xfrm>
            <a:off x="533400" y="2012950"/>
            <a:ext cx="8286750"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chemeClr val="accent6"/>
                </a:solidFill>
              </a:rPr>
              <a:t>枚举类型是</a:t>
            </a:r>
            <a:r>
              <a:rPr lang="en-US" altLang="zh-CN" b="1" dirty="0">
                <a:solidFill>
                  <a:schemeClr val="accent6"/>
                </a:solidFill>
              </a:rPr>
              <a:t>Java EE 5</a:t>
            </a:r>
            <a:r>
              <a:rPr lang="zh-CN" altLang="en-US" b="1" dirty="0">
                <a:solidFill>
                  <a:schemeClr val="accent6"/>
                </a:solidFill>
              </a:rPr>
              <a:t>开始引入的类型，本质上枚举类型就是一个命名变量的列表。枚举类型通过关键字</a:t>
            </a:r>
            <a:r>
              <a:rPr lang="en-US" altLang="zh-CN" b="1" dirty="0" err="1">
                <a:solidFill>
                  <a:schemeClr val="accent6"/>
                </a:solidFill>
              </a:rPr>
              <a:t>enum</a:t>
            </a:r>
            <a:r>
              <a:rPr lang="zh-CN" altLang="en-US" b="1" dirty="0">
                <a:solidFill>
                  <a:schemeClr val="accent6"/>
                </a:solidFill>
              </a:rPr>
              <a:t>来声明。下面是一个枚举的例子：</a:t>
            </a:r>
          </a:p>
          <a:p>
            <a:pPr indent="728663">
              <a:defRPr/>
            </a:pPr>
            <a:r>
              <a:rPr lang="en-US" altLang="zh-CN" sz="1600" b="1" dirty="0">
                <a:solidFill>
                  <a:srgbClr val="C00000"/>
                </a:solidFill>
              </a:rPr>
              <a:t>public </a:t>
            </a:r>
            <a:r>
              <a:rPr lang="en-US" altLang="zh-CN" sz="1600" b="1" dirty="0" err="1">
                <a:solidFill>
                  <a:srgbClr val="C00000"/>
                </a:solidFill>
              </a:rPr>
              <a:t>enum</a:t>
            </a:r>
            <a:r>
              <a:rPr lang="en-US" altLang="zh-CN" sz="1600" b="1" dirty="0">
                <a:solidFill>
                  <a:srgbClr val="C00000"/>
                </a:solidFill>
              </a:rPr>
              <a:t> Week{</a:t>
            </a:r>
          </a:p>
          <a:p>
            <a:pPr indent="728663">
              <a:defRPr/>
            </a:pPr>
            <a:r>
              <a:rPr lang="en-US" altLang="zh-CN" sz="1600" b="1" dirty="0">
                <a:solidFill>
                  <a:srgbClr val="C00000"/>
                </a:solidFill>
              </a:rPr>
              <a:t>    Monday</a:t>
            </a:r>
            <a:r>
              <a:rPr lang="zh-CN" altLang="en-US" sz="1600" b="1" dirty="0">
                <a:solidFill>
                  <a:srgbClr val="C00000"/>
                </a:solidFill>
              </a:rPr>
              <a:t>，</a:t>
            </a:r>
          </a:p>
          <a:p>
            <a:pPr indent="728663">
              <a:defRPr/>
            </a:pPr>
            <a:r>
              <a:rPr lang="zh-CN" altLang="en-US" sz="1600" b="1" dirty="0">
                <a:solidFill>
                  <a:srgbClr val="C00000"/>
                </a:solidFill>
              </a:rPr>
              <a:t>    </a:t>
            </a:r>
            <a:r>
              <a:rPr lang="en-US" altLang="zh-CN" sz="1600" b="1" dirty="0">
                <a:solidFill>
                  <a:srgbClr val="C00000"/>
                </a:solidFill>
              </a:rPr>
              <a:t>Tuesday</a:t>
            </a:r>
            <a:r>
              <a:rPr lang="zh-CN" altLang="en-US" sz="1600" b="1" dirty="0">
                <a:solidFill>
                  <a:srgbClr val="C00000"/>
                </a:solidFill>
              </a:rPr>
              <a:t>，</a:t>
            </a:r>
          </a:p>
          <a:p>
            <a:pPr indent="728663">
              <a:defRPr/>
            </a:pPr>
            <a:r>
              <a:rPr lang="zh-CN" altLang="en-US" sz="1600" b="1" dirty="0">
                <a:solidFill>
                  <a:srgbClr val="C00000"/>
                </a:solidFill>
              </a:rPr>
              <a:t>    </a:t>
            </a:r>
            <a:r>
              <a:rPr lang="en-US" altLang="zh-CN" sz="1600" b="1" dirty="0">
                <a:solidFill>
                  <a:srgbClr val="C00000"/>
                </a:solidFill>
              </a:rPr>
              <a:t>Wednesday</a:t>
            </a:r>
            <a:r>
              <a:rPr lang="zh-CN" altLang="en-US" sz="1600" b="1" dirty="0">
                <a:solidFill>
                  <a:srgbClr val="C00000"/>
                </a:solidFill>
              </a:rPr>
              <a:t>，</a:t>
            </a:r>
          </a:p>
          <a:p>
            <a:pPr indent="728663">
              <a:defRPr/>
            </a:pPr>
            <a:r>
              <a:rPr lang="zh-CN" altLang="en-US" sz="1600" b="1" dirty="0">
                <a:solidFill>
                  <a:srgbClr val="C00000"/>
                </a:solidFill>
              </a:rPr>
              <a:t>    </a:t>
            </a:r>
            <a:r>
              <a:rPr lang="en-US" altLang="zh-CN" sz="1600" b="1" dirty="0">
                <a:solidFill>
                  <a:srgbClr val="C00000"/>
                </a:solidFill>
              </a:rPr>
              <a:t>Thursday</a:t>
            </a:r>
            <a:r>
              <a:rPr lang="zh-CN" altLang="en-US" sz="1600" b="1" dirty="0">
                <a:solidFill>
                  <a:srgbClr val="C00000"/>
                </a:solidFill>
              </a:rPr>
              <a:t>，</a:t>
            </a:r>
            <a:endParaRPr lang="en-US" altLang="zh-CN" sz="1600" b="1" dirty="0">
              <a:solidFill>
                <a:srgbClr val="C00000"/>
              </a:solidFill>
            </a:endParaRPr>
          </a:p>
          <a:p>
            <a:pPr indent="728663">
              <a:lnSpc>
                <a:spcPct val="120000"/>
              </a:lnSpc>
              <a:defRPr/>
            </a:pPr>
            <a:r>
              <a:rPr lang="en-US" altLang="zh-CN" sz="1600" b="1" dirty="0">
                <a:solidFill>
                  <a:srgbClr val="C00000"/>
                </a:solidFill>
              </a:rPr>
              <a:t>    Friday</a:t>
            </a:r>
            <a:r>
              <a:rPr lang="zh-CN" altLang="en-US" sz="1600" b="1" dirty="0">
                <a:solidFill>
                  <a:srgbClr val="C00000"/>
                </a:solidFill>
              </a:rPr>
              <a:t>，</a:t>
            </a:r>
          </a:p>
          <a:p>
            <a:pPr indent="728663">
              <a:lnSpc>
                <a:spcPct val="120000"/>
              </a:lnSpc>
              <a:defRPr/>
            </a:pPr>
            <a:r>
              <a:rPr lang="zh-CN" altLang="en-US" sz="1600" b="1" dirty="0">
                <a:solidFill>
                  <a:srgbClr val="C00000"/>
                </a:solidFill>
              </a:rPr>
              <a:t>    </a:t>
            </a:r>
            <a:r>
              <a:rPr lang="en-US" altLang="zh-CN" sz="1600" b="1" dirty="0">
                <a:solidFill>
                  <a:srgbClr val="C00000"/>
                </a:solidFill>
              </a:rPr>
              <a:t>Saturday</a:t>
            </a:r>
            <a:r>
              <a:rPr lang="zh-CN" altLang="en-US" sz="1600" b="1" dirty="0">
                <a:solidFill>
                  <a:srgbClr val="C00000"/>
                </a:solidFill>
              </a:rPr>
              <a:t>，</a:t>
            </a:r>
          </a:p>
          <a:p>
            <a:pPr indent="728663">
              <a:lnSpc>
                <a:spcPct val="120000"/>
              </a:lnSpc>
              <a:defRPr/>
            </a:pPr>
            <a:r>
              <a:rPr lang="zh-CN" altLang="en-US" sz="1600" b="1" dirty="0">
                <a:solidFill>
                  <a:srgbClr val="C00000"/>
                </a:solidFill>
              </a:rPr>
              <a:t>    </a:t>
            </a:r>
            <a:r>
              <a:rPr lang="en-US" altLang="zh-CN" sz="1600" b="1" dirty="0">
                <a:solidFill>
                  <a:srgbClr val="C00000"/>
                </a:solidFill>
              </a:rPr>
              <a:t>Sunday</a:t>
            </a:r>
          </a:p>
          <a:p>
            <a:pPr indent="728663">
              <a:lnSpc>
                <a:spcPct val="120000"/>
              </a:lnSpc>
              <a:defRPr/>
            </a:pPr>
            <a:r>
              <a:rPr lang="en-US" altLang="zh-CN" sz="1600" b="1" dirty="0">
                <a:solidFill>
                  <a:srgbClr val="C00000"/>
                </a:solidFill>
              </a:rPr>
              <a:t>}</a:t>
            </a:r>
          </a:p>
        </p:txBody>
      </p:sp>
      <p:sp>
        <p:nvSpPr>
          <p:cNvPr id="3" name="Title 2">
            <a:extLst>
              <a:ext uri="{FF2B5EF4-FFF2-40B4-BE49-F238E27FC236}">
                <a16:creationId xmlns:a16="http://schemas.microsoft.com/office/drawing/2014/main" id="{4DE6EDDF-D75F-47E2-9821-CC97A7598873}"/>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7">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7">
                                            <p:txEl>
                                              <p:pRg st="1" end="1"/>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p:cTn id="25"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7">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7">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7">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 calcmode="lin" valueType="num">
                                      <p:cBhvr>
                                        <p:cTn id="37"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7">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7">
                                            <p:txEl>
                                              <p:pRg st="4" end="4"/>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 calcmode="lin" valueType="num">
                                      <p:cBhvr>
                                        <p:cTn id="43"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46" dur="1000"/>
                                        <p:tgtEl>
                                          <p:spTgt spid="7">
                                            <p:txEl>
                                              <p:pRg st="5" end="5"/>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 calcmode="lin" valueType="num">
                                      <p:cBhvr>
                                        <p:cTn id="49"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7">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7">
                                            <p:txEl>
                                              <p:pRg st="6" end="6"/>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7">
                                            <p:txEl>
                                              <p:pRg st="7" end="7"/>
                                            </p:txEl>
                                          </p:spTgt>
                                        </p:tgtEl>
                                        <p:attrNameLst>
                                          <p:attrName>style.visibility</p:attrName>
                                        </p:attrNameLst>
                                      </p:cBhvr>
                                      <p:to>
                                        <p:strVal val="visible"/>
                                      </p:to>
                                    </p:set>
                                    <p:anim calcmode="lin" valueType="num">
                                      <p:cBhvr>
                                        <p:cTn id="55" dur="1000" fill="hold"/>
                                        <p:tgtEl>
                                          <p:spTgt spid="7">
                                            <p:txEl>
                                              <p:pRg st="7" end="7"/>
                                            </p:txEl>
                                          </p:spTgt>
                                        </p:tgtEl>
                                        <p:attrNameLst>
                                          <p:attrName>ppt_w</p:attrName>
                                        </p:attrNameLst>
                                      </p:cBhvr>
                                      <p:tavLst>
                                        <p:tav tm="0">
                                          <p:val>
                                            <p:fltVal val="0"/>
                                          </p:val>
                                        </p:tav>
                                        <p:tav tm="100000">
                                          <p:val>
                                            <p:strVal val="#ppt_w"/>
                                          </p:val>
                                        </p:tav>
                                      </p:tavLst>
                                    </p:anim>
                                    <p:anim calcmode="lin" valueType="num">
                                      <p:cBhvr>
                                        <p:cTn id="56" dur="1000" fill="hold"/>
                                        <p:tgtEl>
                                          <p:spTgt spid="7">
                                            <p:txEl>
                                              <p:pRg st="7" end="7"/>
                                            </p:txEl>
                                          </p:spTgt>
                                        </p:tgtEl>
                                        <p:attrNameLst>
                                          <p:attrName>ppt_h</p:attrName>
                                        </p:attrNameLst>
                                      </p:cBhvr>
                                      <p:tavLst>
                                        <p:tav tm="0">
                                          <p:val>
                                            <p:fltVal val="0"/>
                                          </p:val>
                                        </p:tav>
                                        <p:tav tm="100000">
                                          <p:val>
                                            <p:strVal val="#ppt_h"/>
                                          </p:val>
                                        </p:tav>
                                      </p:tavLst>
                                    </p:anim>
                                    <p:anim calcmode="lin" valueType="num">
                                      <p:cBhvr>
                                        <p:cTn id="57" dur="1000" fill="hold"/>
                                        <p:tgtEl>
                                          <p:spTgt spid="7">
                                            <p:txEl>
                                              <p:pRg st="7" end="7"/>
                                            </p:txEl>
                                          </p:spTgt>
                                        </p:tgtEl>
                                        <p:attrNameLst>
                                          <p:attrName>style.rotation</p:attrName>
                                        </p:attrNameLst>
                                      </p:cBhvr>
                                      <p:tavLst>
                                        <p:tav tm="0">
                                          <p:val>
                                            <p:fltVal val="90"/>
                                          </p:val>
                                        </p:tav>
                                        <p:tav tm="100000">
                                          <p:val>
                                            <p:fltVal val="0"/>
                                          </p:val>
                                        </p:tav>
                                      </p:tavLst>
                                    </p:anim>
                                    <p:animEffect transition="in" filter="fade">
                                      <p:cBhvr>
                                        <p:cTn id="58" dur="1000"/>
                                        <p:tgtEl>
                                          <p:spTgt spid="7">
                                            <p:txEl>
                                              <p:pRg st="7" end="7"/>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anim calcmode="lin" valueType="num">
                                      <p:cBhvr>
                                        <p:cTn id="61" dur="1000" fill="hold"/>
                                        <p:tgtEl>
                                          <p:spTgt spid="7">
                                            <p:txEl>
                                              <p:pRg st="8" end="8"/>
                                            </p:txEl>
                                          </p:spTgt>
                                        </p:tgtEl>
                                        <p:attrNameLst>
                                          <p:attrName>ppt_w</p:attrName>
                                        </p:attrNameLst>
                                      </p:cBhvr>
                                      <p:tavLst>
                                        <p:tav tm="0">
                                          <p:val>
                                            <p:fltVal val="0"/>
                                          </p:val>
                                        </p:tav>
                                        <p:tav tm="100000">
                                          <p:val>
                                            <p:strVal val="#ppt_w"/>
                                          </p:val>
                                        </p:tav>
                                      </p:tavLst>
                                    </p:anim>
                                    <p:anim calcmode="lin" valueType="num">
                                      <p:cBhvr>
                                        <p:cTn id="62" dur="1000" fill="hold"/>
                                        <p:tgtEl>
                                          <p:spTgt spid="7">
                                            <p:txEl>
                                              <p:pRg st="8" end="8"/>
                                            </p:txEl>
                                          </p:spTgt>
                                        </p:tgtEl>
                                        <p:attrNameLst>
                                          <p:attrName>ppt_h</p:attrName>
                                        </p:attrNameLst>
                                      </p:cBhvr>
                                      <p:tavLst>
                                        <p:tav tm="0">
                                          <p:val>
                                            <p:fltVal val="0"/>
                                          </p:val>
                                        </p:tav>
                                        <p:tav tm="100000">
                                          <p:val>
                                            <p:strVal val="#ppt_h"/>
                                          </p:val>
                                        </p:tav>
                                      </p:tavLst>
                                    </p:anim>
                                    <p:anim calcmode="lin" valueType="num">
                                      <p:cBhvr>
                                        <p:cTn id="63" dur="1000" fill="hold"/>
                                        <p:tgtEl>
                                          <p:spTgt spid="7">
                                            <p:txEl>
                                              <p:pRg st="8" end="8"/>
                                            </p:txEl>
                                          </p:spTgt>
                                        </p:tgtEl>
                                        <p:attrNameLst>
                                          <p:attrName>style.rotation</p:attrName>
                                        </p:attrNameLst>
                                      </p:cBhvr>
                                      <p:tavLst>
                                        <p:tav tm="0">
                                          <p:val>
                                            <p:fltVal val="90"/>
                                          </p:val>
                                        </p:tav>
                                        <p:tav tm="100000">
                                          <p:val>
                                            <p:fltVal val="0"/>
                                          </p:val>
                                        </p:tav>
                                      </p:tavLst>
                                    </p:anim>
                                    <p:animEffect transition="in" filter="fade">
                                      <p:cBhvr>
                                        <p:cTn id="64" dur="1000"/>
                                        <p:tgtEl>
                                          <p:spTgt spid="7">
                                            <p:txEl>
                                              <p:pRg st="8" end="8"/>
                                            </p:txEl>
                                          </p:spTgt>
                                        </p:tgtEl>
                                      </p:cBhvr>
                                    </p:animEffect>
                                  </p:childTnLst>
                                </p:cTn>
                              </p:par>
                              <p:par>
                                <p:cTn id="65" presetID="31" presetClass="entr" presetSubtype="0" fill="hold" nodeType="with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anim calcmode="lin" valueType="num">
                                      <p:cBhvr>
                                        <p:cTn id="67" dur="1000" fill="hold"/>
                                        <p:tgtEl>
                                          <p:spTgt spid="7">
                                            <p:txEl>
                                              <p:pRg st="9" end="9"/>
                                            </p:txEl>
                                          </p:spTgt>
                                        </p:tgtEl>
                                        <p:attrNameLst>
                                          <p:attrName>ppt_w</p:attrName>
                                        </p:attrNameLst>
                                      </p:cBhvr>
                                      <p:tavLst>
                                        <p:tav tm="0">
                                          <p:val>
                                            <p:fltVal val="0"/>
                                          </p:val>
                                        </p:tav>
                                        <p:tav tm="100000">
                                          <p:val>
                                            <p:strVal val="#ppt_w"/>
                                          </p:val>
                                        </p:tav>
                                      </p:tavLst>
                                    </p:anim>
                                    <p:anim calcmode="lin" valueType="num">
                                      <p:cBhvr>
                                        <p:cTn id="68" dur="1000" fill="hold"/>
                                        <p:tgtEl>
                                          <p:spTgt spid="7">
                                            <p:txEl>
                                              <p:pRg st="9" end="9"/>
                                            </p:txEl>
                                          </p:spTgt>
                                        </p:tgtEl>
                                        <p:attrNameLst>
                                          <p:attrName>ppt_h</p:attrName>
                                        </p:attrNameLst>
                                      </p:cBhvr>
                                      <p:tavLst>
                                        <p:tav tm="0">
                                          <p:val>
                                            <p:fltVal val="0"/>
                                          </p:val>
                                        </p:tav>
                                        <p:tav tm="100000">
                                          <p:val>
                                            <p:strVal val="#ppt_h"/>
                                          </p:val>
                                        </p:tav>
                                      </p:tavLst>
                                    </p:anim>
                                    <p:anim calcmode="lin" valueType="num">
                                      <p:cBhvr>
                                        <p:cTn id="69" dur="1000" fill="hold"/>
                                        <p:tgtEl>
                                          <p:spTgt spid="7">
                                            <p:txEl>
                                              <p:pRg st="9" end="9"/>
                                            </p:txEl>
                                          </p:spTgt>
                                        </p:tgtEl>
                                        <p:attrNameLst>
                                          <p:attrName>style.rotation</p:attrName>
                                        </p:attrNameLst>
                                      </p:cBhvr>
                                      <p:tavLst>
                                        <p:tav tm="0">
                                          <p:val>
                                            <p:fltVal val="90"/>
                                          </p:val>
                                        </p:tav>
                                        <p:tav tm="100000">
                                          <p:val>
                                            <p:fltVal val="0"/>
                                          </p:val>
                                        </p:tav>
                                      </p:tavLst>
                                    </p:anim>
                                    <p:animEffect transition="in" filter="fade">
                                      <p:cBhvr>
                                        <p:cTn id="70" dur="10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14340"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7</a:t>
            </a:r>
            <a:r>
              <a:rPr lang="zh-CN" altLang="en-US" b="1">
                <a:solidFill>
                  <a:srgbClr val="FF0000"/>
                </a:solidFill>
              </a:rPr>
              <a:t>、枚举</a:t>
            </a:r>
            <a:endParaRPr lang="en-US" altLang="zh-CN" b="1">
              <a:solidFill>
                <a:srgbClr val="FF0000"/>
              </a:solidFill>
            </a:endParaRPr>
          </a:p>
        </p:txBody>
      </p:sp>
      <p:sp>
        <p:nvSpPr>
          <p:cNvPr id="8" name="Rectangle 3"/>
          <p:cNvSpPr txBox="1">
            <a:spLocks noChangeArrowheads="1"/>
          </p:cNvSpPr>
          <p:nvPr/>
        </p:nvSpPr>
        <p:spPr bwMode="auto">
          <a:xfrm>
            <a:off x="552450" y="2205038"/>
            <a:ext cx="77724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nSpc>
                <a:spcPct val="120000"/>
              </a:lnSpc>
              <a:defRPr/>
            </a:pPr>
            <a:r>
              <a:rPr lang="zh-CN" altLang="en-US" b="1" dirty="0">
                <a:solidFill>
                  <a:schemeClr val="accent6"/>
                </a:solidFill>
              </a:rPr>
              <a:t>对命名常量可以通过类似对象成员的方法或者通过方法</a:t>
            </a:r>
            <a:r>
              <a:rPr lang="en-US" altLang="zh-CN" b="1" dirty="0">
                <a:solidFill>
                  <a:schemeClr val="accent6"/>
                </a:solidFill>
              </a:rPr>
              <a:t>values</a:t>
            </a:r>
            <a:r>
              <a:rPr lang="zh-CN" altLang="en-US" b="1" dirty="0">
                <a:solidFill>
                  <a:schemeClr val="accent6"/>
                </a:solidFill>
              </a:rPr>
              <a:t>（）、</a:t>
            </a:r>
            <a:r>
              <a:rPr lang="en-US" altLang="zh-CN" b="1" dirty="0" err="1">
                <a:solidFill>
                  <a:schemeClr val="accent6"/>
                </a:solidFill>
              </a:rPr>
              <a:t>valueOf</a:t>
            </a:r>
            <a:r>
              <a:rPr lang="zh-CN" altLang="en-US" b="1" dirty="0">
                <a:solidFill>
                  <a:schemeClr val="accent6"/>
                </a:solidFill>
              </a:rPr>
              <a:t>（）、</a:t>
            </a:r>
            <a:r>
              <a:rPr lang="en-US" altLang="zh-CN" b="1" dirty="0">
                <a:solidFill>
                  <a:schemeClr val="accent6"/>
                </a:solidFill>
              </a:rPr>
              <a:t>ordinal</a:t>
            </a:r>
            <a:r>
              <a:rPr lang="zh-CN" altLang="en-US" b="1" dirty="0">
                <a:solidFill>
                  <a:schemeClr val="accent6"/>
                </a:solidFill>
              </a:rPr>
              <a:t>（）、</a:t>
            </a:r>
            <a:r>
              <a:rPr lang="en-US" altLang="zh-CN" b="1" dirty="0">
                <a:solidFill>
                  <a:schemeClr val="accent6"/>
                </a:solidFill>
              </a:rPr>
              <a:t>name</a:t>
            </a:r>
            <a:r>
              <a:rPr lang="zh-CN" altLang="en-US" b="1" dirty="0">
                <a:solidFill>
                  <a:schemeClr val="accent6"/>
                </a:solidFill>
              </a:rPr>
              <a:t>（）等方法进行存取操作。</a:t>
            </a:r>
          </a:p>
          <a:p>
            <a:pPr marL="0" indent="628650">
              <a:lnSpc>
                <a:spcPct val="120000"/>
              </a:lnSpc>
              <a:defRPr/>
            </a:pPr>
            <a:r>
              <a:rPr lang="zh-CN" altLang="en-US" b="1" dirty="0">
                <a:solidFill>
                  <a:srgbClr val="009900"/>
                </a:solidFill>
              </a:rPr>
              <a:t>下面的</a:t>
            </a:r>
            <a:r>
              <a:rPr lang="en-US" altLang="zh-CN" b="1" dirty="0">
                <a:solidFill>
                  <a:srgbClr val="009900"/>
                </a:solidFill>
              </a:rPr>
              <a:t>for</a:t>
            </a:r>
            <a:r>
              <a:rPr lang="zh-CN" altLang="en-US" b="1" dirty="0">
                <a:solidFill>
                  <a:srgbClr val="009900"/>
                </a:solidFill>
              </a:rPr>
              <a:t>循环将输出枚举的所有命名常量。</a:t>
            </a:r>
          </a:p>
          <a:p>
            <a:pPr marL="0" indent="1257300">
              <a:lnSpc>
                <a:spcPct val="120000"/>
              </a:lnSpc>
              <a:defRPr/>
            </a:pPr>
            <a:r>
              <a:rPr lang="en-US" altLang="zh-CN" b="1" dirty="0">
                <a:solidFill>
                  <a:srgbClr val="C00000"/>
                </a:solidFill>
              </a:rPr>
              <a:t>for(Week w:Week.values())</a:t>
            </a:r>
          </a:p>
          <a:p>
            <a:pPr marL="0" indent="1257300">
              <a:lnSpc>
                <a:spcPct val="120000"/>
              </a:lnSpc>
              <a:defRPr/>
            </a:pPr>
            <a:r>
              <a:rPr lang="en-US" altLang="zh-CN" b="1" dirty="0">
                <a:solidFill>
                  <a:srgbClr val="C00000"/>
                </a:solidFill>
              </a:rPr>
              <a:t>    </a:t>
            </a:r>
            <a:r>
              <a:rPr lang="en-US" altLang="zh-CN" b="1" dirty="0" err="1">
                <a:solidFill>
                  <a:srgbClr val="C00000"/>
                </a:solidFill>
              </a:rPr>
              <a:t>System.out.println</a:t>
            </a:r>
            <a:r>
              <a:rPr lang="en-US" altLang="zh-CN" b="1" dirty="0">
                <a:solidFill>
                  <a:srgbClr val="C00000"/>
                </a:solidFill>
              </a:rPr>
              <a:t>(w);</a:t>
            </a:r>
          </a:p>
        </p:txBody>
      </p:sp>
      <p:sp>
        <p:nvSpPr>
          <p:cNvPr id="3" name="Title 2">
            <a:extLst>
              <a:ext uri="{FF2B5EF4-FFF2-40B4-BE49-F238E27FC236}">
                <a16:creationId xmlns:a16="http://schemas.microsoft.com/office/drawing/2014/main" id="{4F65F10A-9557-411D-8250-EA4F7B9B6922}"/>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8</a:t>
            </a:r>
            <a:r>
              <a:rPr lang="zh-CN" altLang="en-US" b="1">
                <a:solidFill>
                  <a:srgbClr val="FF0000"/>
                </a:solidFill>
              </a:rPr>
              <a:t>、增强的</a:t>
            </a:r>
            <a:r>
              <a:rPr lang="en-US" altLang="zh-CN" b="1">
                <a:solidFill>
                  <a:srgbClr val="FF0000"/>
                </a:solidFill>
              </a:rPr>
              <a:t>for</a:t>
            </a:r>
            <a:r>
              <a:rPr lang="zh-CN" altLang="en-US" b="1">
                <a:solidFill>
                  <a:srgbClr val="FF0000"/>
                </a:solidFill>
              </a:rPr>
              <a:t>循环</a:t>
            </a:r>
            <a:endParaRPr lang="en-US" altLang="zh-CN" b="1">
              <a:solidFill>
                <a:srgbClr val="FF0000"/>
              </a:solidFill>
            </a:endParaRPr>
          </a:p>
        </p:txBody>
      </p:sp>
      <p:sp>
        <p:nvSpPr>
          <p:cNvPr id="7" name="Rectangle 3"/>
          <p:cNvSpPr txBox="1">
            <a:spLocks noChangeArrowheads="1"/>
          </p:cNvSpPr>
          <p:nvPr/>
        </p:nvSpPr>
        <p:spPr bwMode="auto">
          <a:xfrm>
            <a:off x="533400" y="2133600"/>
            <a:ext cx="777240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chemeClr val="accent6"/>
                </a:solidFill>
              </a:rPr>
              <a:t>Java EE 5</a:t>
            </a:r>
            <a:r>
              <a:rPr lang="zh-CN" altLang="en-US" b="1" dirty="0">
                <a:solidFill>
                  <a:schemeClr val="accent6"/>
                </a:solidFill>
              </a:rPr>
              <a:t>中的增强的</a:t>
            </a:r>
            <a:r>
              <a:rPr lang="en-US" altLang="zh-CN" b="1" dirty="0">
                <a:solidFill>
                  <a:schemeClr val="accent6"/>
                </a:solidFill>
              </a:rPr>
              <a:t>for</a:t>
            </a:r>
            <a:r>
              <a:rPr lang="zh-CN" altLang="en-US" b="1" dirty="0">
                <a:solidFill>
                  <a:schemeClr val="accent6"/>
                </a:solidFill>
              </a:rPr>
              <a:t>循环简化了数组和集合的遍历操作，其语法更简单，可以防止下标越界的问题出现，而且还可以避免由于强制类型转换导致的错误。</a:t>
            </a:r>
            <a:endParaRPr lang="en-US" altLang="zh-CN" b="1" dirty="0">
              <a:solidFill>
                <a:schemeClr val="accent6"/>
              </a:solidFill>
            </a:endParaRPr>
          </a:p>
          <a:p>
            <a:pPr marL="0" indent="628650">
              <a:defRPr/>
            </a:pPr>
            <a:r>
              <a:rPr lang="zh-CN" altLang="en-US" b="1" dirty="0">
                <a:solidFill>
                  <a:srgbClr val="009900"/>
                </a:solidFill>
              </a:rPr>
              <a:t>下面是一个使用增强</a:t>
            </a:r>
            <a:r>
              <a:rPr lang="en-US" altLang="zh-CN" b="1" dirty="0">
                <a:solidFill>
                  <a:srgbClr val="009900"/>
                </a:solidFill>
              </a:rPr>
              <a:t>for</a:t>
            </a:r>
            <a:r>
              <a:rPr lang="zh-CN" altLang="en-US" b="1" dirty="0">
                <a:solidFill>
                  <a:srgbClr val="009900"/>
                </a:solidFill>
              </a:rPr>
              <a:t>循环对数组元素进行遍历的例子。</a:t>
            </a:r>
          </a:p>
          <a:p>
            <a:pPr marL="0" indent="628650">
              <a:defRPr/>
            </a:pPr>
            <a:r>
              <a:rPr lang="zh-CN" altLang="en-US" b="1" dirty="0"/>
              <a:t>	</a:t>
            </a:r>
            <a:r>
              <a:rPr lang="en-US" altLang="zh-CN" b="1" dirty="0" err="1">
                <a:solidFill>
                  <a:srgbClr val="C00000"/>
                </a:solidFill>
              </a:rPr>
              <a:t>int</a:t>
            </a:r>
            <a:r>
              <a:rPr lang="en-US" altLang="zh-CN" b="1" dirty="0">
                <a:solidFill>
                  <a:srgbClr val="C00000"/>
                </a:solidFill>
              </a:rPr>
              <a:t> a[] = {1,2,3,4,5,6};</a:t>
            </a:r>
          </a:p>
          <a:p>
            <a:pPr marL="0" indent="628650">
              <a:defRPr/>
            </a:pPr>
            <a:r>
              <a:rPr lang="en-US" altLang="zh-CN" b="1" dirty="0">
                <a:solidFill>
                  <a:srgbClr val="C00000"/>
                </a:solidFill>
              </a:rPr>
              <a:t>	for(</a:t>
            </a:r>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num:a</a:t>
            </a:r>
            <a:r>
              <a:rPr lang="en-US" altLang="zh-CN" b="1" dirty="0">
                <a:solidFill>
                  <a:srgbClr val="C00000"/>
                </a:solidFill>
              </a:rPr>
              <a:t>)</a:t>
            </a:r>
          </a:p>
          <a:p>
            <a:pPr marL="0" indent="628650">
              <a:defRPr/>
            </a:pPr>
            <a:r>
              <a:rPr lang="en-US" altLang="zh-CN" b="1" dirty="0">
                <a:solidFill>
                  <a:srgbClr val="C00000"/>
                </a:solidFill>
              </a:rPr>
              <a:t>          </a:t>
            </a:r>
            <a:r>
              <a:rPr lang="en-US" altLang="zh-CN" b="1" dirty="0" err="1">
                <a:solidFill>
                  <a:srgbClr val="C00000"/>
                </a:solidFill>
              </a:rPr>
              <a:t>System.out.println</a:t>
            </a:r>
            <a:r>
              <a:rPr lang="en-US" altLang="zh-CN" b="1" dirty="0">
                <a:solidFill>
                  <a:srgbClr val="C00000"/>
                </a:solidFill>
              </a:rPr>
              <a:t>(</a:t>
            </a:r>
            <a:r>
              <a:rPr lang="en-US" altLang="zh-CN" b="1" dirty="0" err="1">
                <a:solidFill>
                  <a:srgbClr val="C00000"/>
                </a:solidFill>
              </a:rPr>
              <a:t>num</a:t>
            </a:r>
            <a:r>
              <a:rPr lang="en-US" altLang="zh-CN" b="1" dirty="0">
                <a:solidFill>
                  <a:srgbClr val="C00000"/>
                </a:solidFill>
              </a:rPr>
              <a:t>); </a:t>
            </a:r>
          </a:p>
        </p:txBody>
      </p:sp>
      <p:sp>
        <p:nvSpPr>
          <p:cNvPr id="3" name="Title 2">
            <a:extLst>
              <a:ext uri="{FF2B5EF4-FFF2-40B4-BE49-F238E27FC236}">
                <a16:creationId xmlns:a16="http://schemas.microsoft.com/office/drawing/2014/main" id="{027EEBD4-4AE4-4A4C-BCA5-1EE39160C0DD}"/>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0-#ppt_h/2"/>
                                          </p:val>
                                        </p:tav>
                                        <p:tav tm="100000">
                                          <p:val>
                                            <p:strVal val="#ppt_y"/>
                                          </p:val>
                                        </p:tav>
                                      </p:tavLst>
                                    </p:anim>
                                  </p:childTnLst>
                                </p:cTn>
                              </p:par>
                              <p:par>
                                <p:cTn id="27" presetID="2" presetClass="entr" presetSubtype="9"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0-#ppt_h/2"/>
                                          </p:val>
                                        </p:tav>
                                        <p:tav tm="100000">
                                          <p:val>
                                            <p:strVal val="#ppt_y"/>
                                          </p:val>
                                        </p:tav>
                                      </p:tavLst>
                                    </p:anim>
                                  </p:childTnLst>
                                </p:cTn>
                              </p:par>
                              <p:par>
                                <p:cTn id="31" presetID="2" presetClass="entr" presetSubtype="9"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9</a:t>
            </a:r>
            <a:r>
              <a:rPr lang="zh-CN" altLang="en-US" b="1">
                <a:solidFill>
                  <a:srgbClr val="FF0000"/>
                </a:solidFill>
              </a:rPr>
              <a:t>、函数可变参数</a:t>
            </a:r>
          </a:p>
        </p:txBody>
      </p:sp>
      <p:sp>
        <p:nvSpPr>
          <p:cNvPr id="8" name="Rectangle 3"/>
          <p:cNvSpPr txBox="1">
            <a:spLocks noChangeArrowheads="1"/>
          </p:cNvSpPr>
          <p:nvPr/>
        </p:nvSpPr>
        <p:spPr bwMode="auto">
          <a:xfrm>
            <a:off x="533400" y="2133600"/>
            <a:ext cx="77724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442913">
              <a:lnSpc>
                <a:spcPct val="120000"/>
              </a:lnSpc>
              <a:defRPr/>
            </a:pPr>
            <a:r>
              <a:rPr lang="en-US" altLang="zh-CN" sz="1800" b="1" dirty="0">
                <a:solidFill>
                  <a:schemeClr val="accent6"/>
                </a:solidFill>
              </a:rPr>
              <a:t>Java EE 5</a:t>
            </a:r>
            <a:r>
              <a:rPr lang="zh-CN" altLang="en-US" sz="1800" b="1" dirty="0">
                <a:solidFill>
                  <a:schemeClr val="accent6"/>
                </a:solidFill>
              </a:rPr>
              <a:t>之前，方法的参数个数是固定的。</a:t>
            </a:r>
            <a:r>
              <a:rPr lang="en-US" altLang="zh-CN" sz="1800" b="1" dirty="0">
                <a:solidFill>
                  <a:schemeClr val="accent6"/>
                </a:solidFill>
              </a:rPr>
              <a:t>Java EE 5</a:t>
            </a:r>
            <a:r>
              <a:rPr lang="zh-CN" altLang="en-US" sz="1800" b="1" dirty="0">
                <a:solidFill>
                  <a:schemeClr val="accent6"/>
                </a:solidFill>
              </a:rPr>
              <a:t>允许创建具有可变参数的方法，这使得某些操作变得更方便了。下面的程序例子可以说明这一点。</a:t>
            </a:r>
          </a:p>
        </p:txBody>
      </p:sp>
      <p:sp>
        <p:nvSpPr>
          <p:cNvPr id="3" name="矩形 2"/>
          <p:cNvSpPr/>
          <p:nvPr/>
        </p:nvSpPr>
        <p:spPr>
          <a:xfrm>
            <a:off x="4919663" y="3141663"/>
            <a:ext cx="3949700" cy="3416300"/>
          </a:xfrm>
          <a:prstGeom prst="rect">
            <a:avLst/>
          </a:prstGeom>
        </p:spPr>
        <p:txBody>
          <a:bodyPr>
            <a:spAutoFit/>
          </a:bodyPr>
          <a:lstStyle/>
          <a:p>
            <a:pPr indent="357188">
              <a:lnSpc>
                <a:spcPct val="120000"/>
              </a:lnSpc>
              <a:defRPr/>
            </a:pPr>
            <a:r>
              <a:rPr lang="en-US" altLang="zh-CN" sz="2000" b="1" dirty="0">
                <a:solidFill>
                  <a:srgbClr val="002060"/>
                </a:solidFill>
              </a:rPr>
              <a:t>public static </a:t>
            </a:r>
            <a:r>
              <a:rPr lang="en-US" altLang="zh-CN" sz="2000" b="1" dirty="0" err="1">
                <a:solidFill>
                  <a:srgbClr val="002060"/>
                </a:solidFill>
              </a:rPr>
              <a:t>int</a:t>
            </a:r>
            <a:r>
              <a:rPr lang="en-US" altLang="zh-CN" sz="2000" b="1" dirty="0">
                <a:solidFill>
                  <a:srgbClr val="002060"/>
                </a:solidFill>
              </a:rPr>
              <a:t> add(</a:t>
            </a:r>
            <a:r>
              <a:rPr lang="en-US" altLang="zh-CN" sz="2000" b="1" dirty="0" err="1">
                <a:solidFill>
                  <a:srgbClr val="002060"/>
                </a:solidFill>
              </a:rPr>
              <a:t>int</a:t>
            </a:r>
            <a:r>
              <a:rPr lang="en-US" altLang="zh-CN" sz="2000" b="1" dirty="0">
                <a:solidFill>
                  <a:srgbClr val="002060"/>
                </a:solidFill>
              </a:rPr>
              <a:t>…</a:t>
            </a:r>
            <a:r>
              <a:rPr lang="en-US" altLang="zh-CN" sz="2000" b="1" dirty="0" err="1">
                <a:solidFill>
                  <a:srgbClr val="002060"/>
                </a:solidFill>
              </a:rPr>
              <a:t>args</a:t>
            </a:r>
            <a:r>
              <a:rPr lang="en-US" altLang="zh-CN" sz="2000" b="1" dirty="0">
                <a:solidFill>
                  <a:srgbClr val="002060"/>
                </a:solidFill>
              </a:rPr>
              <a:t>)</a:t>
            </a:r>
          </a:p>
          <a:p>
            <a:pPr indent="357188">
              <a:lnSpc>
                <a:spcPct val="120000"/>
              </a:lnSpc>
              <a:defRPr/>
            </a:pPr>
            <a:r>
              <a:rPr lang="en-US" altLang="zh-CN" sz="2000" b="1" dirty="0">
                <a:solidFill>
                  <a:srgbClr val="002060"/>
                </a:solidFill>
              </a:rPr>
              <a:t>{</a:t>
            </a:r>
          </a:p>
          <a:p>
            <a:pPr indent="357188">
              <a:lnSpc>
                <a:spcPct val="120000"/>
              </a:lnSpc>
              <a:defRPr/>
            </a:pPr>
            <a:r>
              <a:rPr lang="en-US" altLang="zh-CN" sz="2000" b="1" dirty="0">
                <a:solidFill>
                  <a:srgbClr val="002060"/>
                </a:solidFill>
              </a:rPr>
              <a:t>    </a:t>
            </a:r>
            <a:r>
              <a:rPr lang="en-US" altLang="zh-CN" sz="2000" b="1" dirty="0" err="1">
                <a:solidFill>
                  <a:srgbClr val="002060"/>
                </a:solidFill>
              </a:rPr>
              <a:t>int</a:t>
            </a:r>
            <a:r>
              <a:rPr lang="en-US" altLang="zh-CN" sz="2000" b="1" dirty="0">
                <a:solidFill>
                  <a:srgbClr val="002060"/>
                </a:solidFill>
              </a:rPr>
              <a:t> sum = 0;</a:t>
            </a:r>
          </a:p>
          <a:p>
            <a:pPr indent="357188">
              <a:lnSpc>
                <a:spcPct val="120000"/>
              </a:lnSpc>
              <a:defRPr/>
            </a:pPr>
            <a:r>
              <a:rPr lang="en-US" altLang="zh-CN" sz="2000" b="1" dirty="0">
                <a:solidFill>
                  <a:srgbClr val="002060"/>
                </a:solidFill>
              </a:rPr>
              <a:t>    for(</a:t>
            </a:r>
            <a:r>
              <a:rPr lang="en-US" altLang="zh-CN" sz="2000" b="1" dirty="0" err="1">
                <a:solidFill>
                  <a:srgbClr val="002060"/>
                </a:solidFill>
              </a:rPr>
              <a:t>int</a:t>
            </a:r>
            <a:r>
              <a:rPr lang="en-US" altLang="zh-CN" sz="2000" b="1" dirty="0">
                <a:solidFill>
                  <a:srgbClr val="002060"/>
                </a:solidFill>
              </a:rPr>
              <a:t> i =0;i&lt;</a:t>
            </a:r>
            <a:r>
              <a:rPr lang="en-US" altLang="zh-CN" sz="2000" b="1" dirty="0" err="1">
                <a:solidFill>
                  <a:srgbClr val="002060"/>
                </a:solidFill>
              </a:rPr>
              <a:t>args.length;i</a:t>
            </a:r>
            <a:r>
              <a:rPr lang="en-US" altLang="zh-CN" sz="2000" b="1" dirty="0">
                <a:solidFill>
                  <a:srgbClr val="002060"/>
                </a:solidFill>
              </a:rPr>
              <a:t>++)</a:t>
            </a:r>
          </a:p>
          <a:p>
            <a:pPr indent="357188">
              <a:lnSpc>
                <a:spcPct val="120000"/>
              </a:lnSpc>
              <a:defRPr/>
            </a:pPr>
            <a:r>
              <a:rPr lang="en-US" altLang="zh-CN" sz="2000" b="1" dirty="0">
                <a:solidFill>
                  <a:srgbClr val="002060"/>
                </a:solidFill>
              </a:rPr>
              <a:t>    {  sum += </a:t>
            </a:r>
            <a:r>
              <a:rPr lang="en-US" altLang="zh-CN" sz="2000" b="1" dirty="0" err="1">
                <a:solidFill>
                  <a:srgbClr val="002060"/>
                </a:solidFill>
              </a:rPr>
              <a:t>args</a:t>
            </a:r>
            <a:r>
              <a:rPr lang="en-US" altLang="zh-CN" sz="2000" b="1" dirty="0">
                <a:solidFill>
                  <a:srgbClr val="002060"/>
                </a:solidFill>
              </a:rPr>
              <a:t>[i];  }</a:t>
            </a:r>
          </a:p>
          <a:p>
            <a:pPr indent="357188">
              <a:lnSpc>
                <a:spcPct val="120000"/>
              </a:lnSpc>
              <a:defRPr/>
            </a:pPr>
            <a:r>
              <a:rPr lang="en-US" altLang="zh-CN" sz="2000" b="1" dirty="0">
                <a:solidFill>
                  <a:srgbClr val="002060"/>
                </a:solidFill>
              </a:rPr>
              <a:t>   </a:t>
            </a:r>
          </a:p>
          <a:p>
            <a:pPr indent="357188">
              <a:lnSpc>
                <a:spcPct val="120000"/>
              </a:lnSpc>
              <a:defRPr/>
            </a:pPr>
            <a:r>
              <a:rPr lang="en-US" altLang="zh-CN" sz="2000" b="1" dirty="0">
                <a:solidFill>
                  <a:srgbClr val="002060"/>
                </a:solidFill>
              </a:rPr>
              <a:t>    return sum;</a:t>
            </a:r>
          </a:p>
          <a:p>
            <a:pPr indent="357188">
              <a:lnSpc>
                <a:spcPct val="120000"/>
              </a:lnSpc>
              <a:defRPr/>
            </a:pPr>
            <a:r>
              <a:rPr lang="en-US" altLang="zh-CN" sz="2000" b="1" dirty="0">
                <a:solidFill>
                  <a:srgbClr val="002060"/>
                </a:solidFill>
              </a:rPr>
              <a:t>}</a:t>
            </a:r>
          </a:p>
          <a:p>
            <a:pPr>
              <a:lnSpc>
                <a:spcPct val="120000"/>
              </a:lnSpc>
              <a:defRPr/>
            </a:pPr>
            <a:r>
              <a:rPr lang="en-US" altLang="zh-CN" sz="2000" b="1" dirty="0">
                <a:solidFill>
                  <a:srgbClr val="002060"/>
                </a:solidFill>
              </a:rPr>
              <a:t>}</a:t>
            </a:r>
          </a:p>
        </p:txBody>
      </p:sp>
      <p:sp>
        <p:nvSpPr>
          <p:cNvPr id="4" name="矩形 3"/>
          <p:cNvSpPr>
            <a:spLocks noChangeArrowheads="1"/>
          </p:cNvSpPr>
          <p:nvPr/>
        </p:nvSpPr>
        <p:spPr bwMode="auto">
          <a:xfrm>
            <a:off x="250825" y="3141663"/>
            <a:ext cx="5689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000" b="1">
                <a:solidFill>
                  <a:srgbClr val="C00000"/>
                </a:solidFill>
              </a:rPr>
              <a:t>public class VarArgument</a:t>
            </a:r>
          </a:p>
          <a:p>
            <a:pPr>
              <a:lnSpc>
                <a:spcPct val="120000"/>
              </a:lnSpc>
            </a:pPr>
            <a:r>
              <a:rPr lang="en-US" altLang="zh-CN" sz="2000" b="1">
                <a:solidFill>
                  <a:srgbClr val="C00000"/>
                </a:solidFill>
              </a:rPr>
              <a:t>{</a:t>
            </a:r>
          </a:p>
          <a:p>
            <a:pPr>
              <a:lnSpc>
                <a:spcPct val="120000"/>
              </a:lnSpc>
            </a:pPr>
            <a:r>
              <a:rPr lang="en-US" altLang="zh-CN" sz="2000" b="1">
                <a:solidFill>
                  <a:srgbClr val="C00000"/>
                </a:solidFill>
              </a:rPr>
              <a:t>    public static void main(String args[])</a:t>
            </a:r>
          </a:p>
          <a:p>
            <a:pPr>
              <a:lnSpc>
                <a:spcPct val="120000"/>
              </a:lnSpc>
            </a:pPr>
            <a:r>
              <a:rPr lang="en-US" altLang="zh-CN" sz="2000" b="1">
                <a:solidFill>
                  <a:srgbClr val="C00000"/>
                </a:solidFill>
              </a:rPr>
              <a:t>    {</a:t>
            </a:r>
          </a:p>
          <a:p>
            <a:pPr>
              <a:lnSpc>
                <a:spcPct val="120000"/>
              </a:lnSpc>
            </a:pPr>
            <a:r>
              <a:rPr lang="en-US" altLang="zh-CN" sz="2000" b="1">
                <a:solidFill>
                  <a:srgbClr val="C00000"/>
                </a:solidFill>
              </a:rPr>
              <a:t>      System.out.println(add(2,3));</a:t>
            </a:r>
          </a:p>
          <a:p>
            <a:pPr>
              <a:lnSpc>
                <a:spcPct val="120000"/>
              </a:lnSpc>
            </a:pPr>
            <a:r>
              <a:rPr lang="en-US" altLang="zh-CN" sz="2000" b="1">
                <a:solidFill>
                  <a:srgbClr val="C00000"/>
                </a:solidFill>
              </a:rPr>
              <a:t>      System.out.println(add(2,3,4,5));</a:t>
            </a:r>
          </a:p>
          <a:p>
            <a:pPr>
              <a:lnSpc>
                <a:spcPct val="120000"/>
              </a:lnSpc>
            </a:pPr>
            <a:r>
              <a:rPr lang="en-US" altLang="zh-CN" sz="2000" b="1">
                <a:solidFill>
                  <a:srgbClr val="C00000"/>
                </a:solidFill>
              </a:rPr>
              <a:t>    }</a:t>
            </a:r>
          </a:p>
        </p:txBody>
      </p:sp>
      <p:sp>
        <p:nvSpPr>
          <p:cNvPr id="5" name="Title 4">
            <a:extLst>
              <a:ext uri="{FF2B5EF4-FFF2-40B4-BE49-F238E27FC236}">
                <a16:creationId xmlns:a16="http://schemas.microsoft.com/office/drawing/2014/main" id="{E3D64F34-082E-4F33-8965-970F029D5DA2}"/>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4">
                                            <p:txEl>
                                              <p:pRg st="1" end="1"/>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p:cTn id="31"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
                                            <p:txEl>
                                              <p:pRg st="2" end="2"/>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4">
                                            <p:txEl>
                                              <p:pRg st="3" end="3"/>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4">
                                            <p:txEl>
                                              <p:pRg st="4" end="4"/>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p:cTn id="49"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4">
                                            <p:txEl>
                                              <p:pRg st="5" end="5"/>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4">
                                            <p:txEl>
                                              <p:pRg st="6" end="6"/>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arn(inVertical)">
                                      <p:cBhvr>
                                        <p:cTn id="6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P spid="4"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10</a:t>
            </a:r>
            <a:r>
              <a:rPr lang="zh-CN" altLang="en-US" b="1">
                <a:solidFill>
                  <a:srgbClr val="FF0000"/>
                </a:solidFill>
              </a:rPr>
              <a:t>、静态导入</a:t>
            </a:r>
          </a:p>
        </p:txBody>
      </p:sp>
      <p:sp>
        <p:nvSpPr>
          <p:cNvPr id="9" name="Rectangle 3"/>
          <p:cNvSpPr txBox="1">
            <a:spLocks noChangeArrowheads="1"/>
          </p:cNvSpPr>
          <p:nvPr/>
        </p:nvSpPr>
        <p:spPr bwMode="auto">
          <a:xfrm>
            <a:off x="533400" y="1989138"/>
            <a:ext cx="8286750"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357188">
              <a:defRPr/>
            </a:pPr>
            <a:r>
              <a:rPr lang="zh-CN" altLang="en-US" sz="2000" b="1" dirty="0">
                <a:solidFill>
                  <a:schemeClr val="accent6"/>
                </a:solidFill>
              </a:rPr>
              <a:t>在</a:t>
            </a:r>
            <a:r>
              <a:rPr lang="en-US" altLang="zh-CN" sz="2000" b="1" dirty="0">
                <a:solidFill>
                  <a:schemeClr val="accent6"/>
                </a:solidFill>
              </a:rPr>
              <a:t>Java EE 5</a:t>
            </a:r>
            <a:r>
              <a:rPr lang="zh-CN" altLang="en-US" sz="2000" b="1" dirty="0">
                <a:solidFill>
                  <a:schemeClr val="accent6"/>
                </a:solidFill>
              </a:rPr>
              <a:t>之前的版本中，程序中使用静态成员要在其前面加类名引导。</a:t>
            </a:r>
            <a:r>
              <a:rPr lang="en-US" altLang="zh-CN" sz="2000" b="1" dirty="0">
                <a:solidFill>
                  <a:schemeClr val="accent6"/>
                </a:solidFill>
              </a:rPr>
              <a:t>Java EE 5</a:t>
            </a:r>
            <a:r>
              <a:rPr lang="zh-CN" altLang="en-US" sz="2000" b="1" dirty="0">
                <a:solidFill>
                  <a:schemeClr val="accent6"/>
                </a:solidFill>
              </a:rPr>
              <a:t>引入静态导入意味着不必再写类名，而是直接通过静态成员的名字来访问它们。例如：</a:t>
            </a:r>
          </a:p>
          <a:p>
            <a:pPr marL="0" indent="357188">
              <a:defRPr/>
            </a:pPr>
            <a:r>
              <a:rPr lang="zh-CN" altLang="en-US" sz="2000" b="1" dirty="0">
                <a:solidFill>
                  <a:srgbClr val="C00000"/>
                </a:solidFill>
              </a:rPr>
              <a:t>      </a:t>
            </a:r>
            <a:r>
              <a:rPr lang="en-US" altLang="zh-CN" sz="2000" b="1" dirty="0">
                <a:solidFill>
                  <a:srgbClr val="C00000"/>
                </a:solidFill>
              </a:rPr>
              <a:t>//</a:t>
            </a:r>
            <a:r>
              <a:rPr lang="zh-CN" altLang="en-US" sz="2000" b="1" dirty="0">
                <a:solidFill>
                  <a:srgbClr val="C00000"/>
                </a:solidFill>
              </a:rPr>
              <a:t>静态导入</a:t>
            </a:r>
          </a:p>
          <a:p>
            <a:pPr marL="0" indent="357188">
              <a:defRPr/>
            </a:pPr>
            <a:r>
              <a:rPr lang="zh-CN" altLang="en-US" sz="2000" b="1" dirty="0">
                <a:solidFill>
                  <a:srgbClr val="C00000"/>
                </a:solidFill>
              </a:rPr>
              <a:t>      </a:t>
            </a:r>
            <a:r>
              <a:rPr lang="en-US" altLang="zh-CN" sz="2000" b="1" dirty="0">
                <a:solidFill>
                  <a:srgbClr val="C00000"/>
                </a:solidFill>
              </a:rPr>
              <a:t>import static </a:t>
            </a:r>
            <a:r>
              <a:rPr lang="en-US" altLang="zh-CN" sz="2000" b="1" dirty="0" err="1">
                <a:solidFill>
                  <a:srgbClr val="C00000"/>
                </a:solidFill>
              </a:rPr>
              <a:t>java.lang.System</a:t>
            </a:r>
            <a:r>
              <a:rPr lang="en-US" altLang="zh-CN" sz="2000" b="1" dirty="0">
                <a:solidFill>
                  <a:srgbClr val="C00000"/>
                </a:solidFill>
              </a:rPr>
              <a:t>.*;</a:t>
            </a:r>
          </a:p>
          <a:p>
            <a:pPr marL="0" indent="357188">
              <a:defRPr/>
            </a:pPr>
            <a:r>
              <a:rPr lang="en-US" altLang="zh-CN" sz="2000" b="1" dirty="0">
                <a:solidFill>
                  <a:srgbClr val="C00000"/>
                </a:solidFill>
              </a:rPr>
              <a:t>      import static </a:t>
            </a:r>
            <a:r>
              <a:rPr lang="en-US" altLang="zh-CN" sz="2000" b="1" dirty="0" err="1">
                <a:solidFill>
                  <a:srgbClr val="C00000"/>
                </a:solidFill>
              </a:rPr>
              <a:t>java.lang.Math</a:t>
            </a:r>
            <a:r>
              <a:rPr lang="en-US" altLang="zh-CN" sz="2000" b="1" dirty="0">
                <a:solidFill>
                  <a:srgbClr val="C00000"/>
                </a:solidFill>
              </a:rPr>
              <a:t>.*;</a:t>
            </a:r>
          </a:p>
          <a:p>
            <a:pPr marL="0" indent="357188">
              <a:defRPr/>
            </a:pPr>
            <a:r>
              <a:rPr lang="en-US" altLang="zh-CN" sz="2000" b="1" dirty="0">
                <a:solidFill>
                  <a:srgbClr val="002060"/>
                </a:solidFill>
              </a:rPr>
              <a:t>          …</a:t>
            </a:r>
          </a:p>
          <a:p>
            <a:pPr marL="0" indent="357188">
              <a:defRPr/>
            </a:pPr>
            <a:r>
              <a:rPr lang="en-US" altLang="zh-CN" sz="2000" b="1" dirty="0">
                <a:solidFill>
                  <a:srgbClr val="002060"/>
                </a:solidFill>
              </a:rPr>
              <a:t>      //</a:t>
            </a:r>
            <a:r>
              <a:rPr lang="zh-CN" altLang="en-US" sz="2000" b="1" dirty="0">
                <a:solidFill>
                  <a:srgbClr val="002060"/>
                </a:solidFill>
              </a:rPr>
              <a:t>调用静态成员</a:t>
            </a:r>
          </a:p>
          <a:p>
            <a:pPr marL="0" indent="357188">
              <a:defRPr/>
            </a:pPr>
            <a:r>
              <a:rPr lang="zh-CN" altLang="en-US" sz="2000" b="1" dirty="0">
                <a:solidFill>
                  <a:srgbClr val="002060"/>
                </a:solidFill>
              </a:rPr>
              <a:t>      </a:t>
            </a:r>
            <a:r>
              <a:rPr lang="en-US" altLang="zh-CN" sz="2000" b="1" dirty="0" err="1">
                <a:solidFill>
                  <a:srgbClr val="002060"/>
                </a:solidFill>
              </a:rPr>
              <a:t>out.println</a:t>
            </a:r>
            <a:r>
              <a:rPr lang="en-US" altLang="zh-CN" sz="2000" b="1" dirty="0">
                <a:solidFill>
                  <a:srgbClr val="002060"/>
                </a:solidFill>
              </a:rPr>
              <a:t>(</a:t>
            </a:r>
            <a:r>
              <a:rPr lang="en-US" altLang="zh-CN" sz="2000" b="1" dirty="0" err="1">
                <a:solidFill>
                  <a:srgbClr val="002060"/>
                </a:solidFill>
              </a:rPr>
              <a:t>sqrt</a:t>
            </a:r>
            <a:r>
              <a:rPr lang="en-US" altLang="zh-CN" sz="2000" b="1" dirty="0">
                <a:solidFill>
                  <a:srgbClr val="002060"/>
                </a:solidFill>
              </a:rPr>
              <a:t>(6));</a:t>
            </a:r>
          </a:p>
          <a:p>
            <a:pPr marL="0" indent="357188">
              <a:defRPr/>
            </a:pPr>
            <a:r>
              <a:rPr lang="en-US" altLang="zh-CN" sz="2000" b="1" dirty="0">
                <a:solidFill>
                  <a:srgbClr val="002060"/>
                </a:solidFill>
              </a:rPr>
              <a:t>      //</a:t>
            </a:r>
            <a:r>
              <a:rPr lang="zh-CN" altLang="en-US" sz="2000" b="1" dirty="0">
                <a:solidFill>
                  <a:srgbClr val="002060"/>
                </a:solidFill>
              </a:rPr>
              <a:t>不再是</a:t>
            </a:r>
            <a:r>
              <a:rPr lang="en-US" altLang="zh-CN" sz="2000" b="1" dirty="0" err="1">
                <a:solidFill>
                  <a:srgbClr val="002060"/>
                </a:solidFill>
              </a:rPr>
              <a:t>Math.sqrt</a:t>
            </a:r>
            <a:r>
              <a:rPr lang="en-US" altLang="zh-CN" sz="2000" b="1" dirty="0">
                <a:solidFill>
                  <a:srgbClr val="002060"/>
                </a:solidFill>
              </a:rPr>
              <a:t>(6)</a:t>
            </a:r>
          </a:p>
        </p:txBody>
      </p:sp>
      <p:sp>
        <p:nvSpPr>
          <p:cNvPr id="3" name="Title 2">
            <a:extLst>
              <a:ext uri="{FF2B5EF4-FFF2-40B4-BE49-F238E27FC236}">
                <a16:creationId xmlns:a16="http://schemas.microsoft.com/office/drawing/2014/main" id="{B65C10DA-527F-484E-8852-4DFF26A4F1E9}"/>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 calcmode="lin" valueType="num">
                                      <p:cBhvr additive="base">
                                        <p:cTn id="2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 calcmode="lin" valueType="num">
                                      <p:cBhvr additive="base">
                                        <p:cTn id="33"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
                                            <p:txEl>
                                              <p:pRg st="4" end="4"/>
                                            </p:txEl>
                                          </p:spTgt>
                                        </p:tgtEl>
                                        <p:attrNameLst>
                                          <p:attrName>ppt_y</p:attrName>
                                        </p:attrNameLst>
                                      </p:cBhvr>
                                      <p:tavLst>
                                        <p:tav tm="0">
                                          <p:val>
                                            <p:strVal val="0-#ppt_h/2"/>
                                          </p:val>
                                        </p:tav>
                                        <p:tav tm="100000">
                                          <p:val>
                                            <p:strVal val="#ppt_y"/>
                                          </p:val>
                                        </p:tav>
                                      </p:tavLst>
                                    </p:anim>
                                  </p:childTnLst>
                                </p:cTn>
                              </p:par>
                              <p:par>
                                <p:cTn id="35" presetID="2" presetClass="entr" presetSubtype="9"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0-#ppt_h/2"/>
                                          </p:val>
                                        </p:tav>
                                        <p:tav tm="100000">
                                          <p:val>
                                            <p:strVal val="#ppt_y"/>
                                          </p:val>
                                        </p:tav>
                                      </p:tavLst>
                                    </p:anim>
                                  </p:childTnLst>
                                </p:cTn>
                              </p:par>
                              <p:par>
                                <p:cTn id="39" presetID="2" presetClass="entr" presetSubtype="9" fill="hold"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0-#ppt_h/2"/>
                                          </p:val>
                                        </p:tav>
                                        <p:tav tm="100000">
                                          <p:val>
                                            <p:strVal val="#ppt_y"/>
                                          </p:val>
                                        </p:tav>
                                      </p:tavLst>
                                    </p:anim>
                                  </p:childTnLst>
                                </p:cTn>
                              </p:par>
                              <p:par>
                                <p:cTn id="43" presetID="2" presetClass="entr" presetSubtype="9" fill="hold"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 calcmode="lin" valueType="num">
                                      <p:cBhvr additive="base">
                                        <p:cTn id="45"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9">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dirty="0">
                <a:solidFill>
                  <a:srgbClr val="FF0000"/>
                </a:solidFill>
                <a:ea typeface="方正准圆简体"/>
                <a:cs typeface="方正准圆简体"/>
              </a:rPr>
              <a:t>1.2  Java EE</a:t>
            </a:r>
            <a:r>
              <a:rPr lang="zh-CN" altLang="en-US" dirty="0">
                <a:solidFill>
                  <a:srgbClr val="FF0000"/>
                </a:solidFill>
                <a:ea typeface="方正准圆简体"/>
                <a:cs typeface="方正准圆简体"/>
              </a:rPr>
              <a:t>分层架构</a:t>
            </a:r>
          </a:p>
        </p:txBody>
      </p:sp>
      <p:sp>
        <p:nvSpPr>
          <p:cNvPr id="2" name="矩形 1"/>
          <p:cNvSpPr>
            <a:spLocks noChangeArrowheads="1"/>
          </p:cNvSpPr>
          <p:nvPr/>
        </p:nvSpPr>
        <p:spPr bwMode="auto">
          <a:xfrm>
            <a:off x="539750" y="981075"/>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rgbClr val="002060"/>
                </a:solidFill>
              </a:rPr>
              <a:t>1.2.1</a:t>
            </a:r>
            <a:r>
              <a:rPr lang="zh-CN" altLang="en-US" b="1">
                <a:solidFill>
                  <a:srgbClr val="002060"/>
                </a:solidFill>
              </a:rPr>
              <a:t>分层模式概述 </a:t>
            </a:r>
          </a:p>
        </p:txBody>
      </p:sp>
      <p:sp>
        <p:nvSpPr>
          <p:cNvPr id="7" name="Rectangle 3"/>
          <p:cNvSpPr txBox="1">
            <a:spLocks noChangeArrowheads="1"/>
          </p:cNvSpPr>
          <p:nvPr/>
        </p:nvSpPr>
        <p:spPr bwMode="auto">
          <a:xfrm>
            <a:off x="533400" y="1557338"/>
            <a:ext cx="7772400"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lgn="just">
              <a:defRPr/>
            </a:pPr>
            <a:r>
              <a:rPr lang="zh-CN" altLang="en-US" sz="2000" b="1" dirty="0">
                <a:solidFill>
                  <a:srgbClr val="009900"/>
                </a:solidFill>
              </a:rPr>
              <a:t>分层模式是常见的架构模式。分层描述的是这样一种架构设计过程：从最低级别的抽象开始，称为第</a:t>
            </a:r>
            <a:r>
              <a:rPr lang="en-US" altLang="zh-CN" sz="2000" b="1" dirty="0">
                <a:solidFill>
                  <a:srgbClr val="009900"/>
                </a:solidFill>
              </a:rPr>
              <a:t>1</a:t>
            </a:r>
            <a:r>
              <a:rPr lang="zh-CN" altLang="en-US" sz="2000" b="1" dirty="0">
                <a:solidFill>
                  <a:srgbClr val="009900"/>
                </a:solidFill>
              </a:rPr>
              <a:t>层。在此基础上逐步向上进行抽象。直至达到功能的最高级别。</a:t>
            </a:r>
          </a:p>
          <a:p>
            <a:pPr marL="0" indent="0">
              <a:defRPr/>
            </a:pPr>
            <a:r>
              <a:rPr lang="zh-CN" altLang="en-US" sz="2000" b="1" dirty="0">
                <a:solidFill>
                  <a:srgbClr val="002060"/>
                </a:solidFill>
              </a:rPr>
              <a:t>       分层模式的特点包括：</a:t>
            </a:r>
          </a:p>
          <a:p>
            <a:pPr marL="457200" indent="-457200">
              <a:buFont typeface="Wingdings" pitchFamily="2" charset="2"/>
              <a:buChar char="l"/>
              <a:defRPr/>
            </a:pPr>
            <a:r>
              <a:rPr lang="zh-CN" altLang="en-US" sz="2000" b="1" dirty="0">
                <a:solidFill>
                  <a:srgbClr val="C00000"/>
                </a:solidFill>
              </a:rPr>
              <a:t>伸缩性：伸缩性是指应用程序能支持更多用户的能力。应用的层数少，可以增加资源（如</a:t>
            </a:r>
            <a:r>
              <a:rPr lang="en-US" altLang="zh-CN" sz="2000" b="1" dirty="0">
                <a:solidFill>
                  <a:srgbClr val="C00000"/>
                </a:solidFill>
              </a:rPr>
              <a:t>CPU</a:t>
            </a:r>
            <a:r>
              <a:rPr lang="zh-CN" altLang="en-US" sz="2000" b="1" dirty="0">
                <a:solidFill>
                  <a:srgbClr val="C00000"/>
                </a:solidFill>
              </a:rPr>
              <a:t>、内存等）的机会就少。反之，则可以把每层分布在不同的机器上。</a:t>
            </a:r>
          </a:p>
          <a:p>
            <a:pPr marL="457200" indent="-457200">
              <a:buFont typeface="Wingdings" pitchFamily="2" charset="2"/>
              <a:buChar char="l"/>
              <a:defRPr/>
            </a:pPr>
            <a:r>
              <a:rPr lang="zh-CN" altLang="en-US" sz="2000" b="1" dirty="0">
                <a:solidFill>
                  <a:schemeClr val="accent6"/>
                </a:solidFill>
              </a:rPr>
              <a:t>可维护性：指的是发生需求变化时，只需修改软件的局部，不必改动其他部分的代码。</a:t>
            </a:r>
            <a:endParaRPr lang="en-US" altLang="zh-CN" sz="2000" b="1" dirty="0">
              <a:solidFill>
                <a:schemeClr val="accent6"/>
              </a:solidFill>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additive="base">
                                        <p:cTn id="7" dur="500" fill="hold"/>
                                        <p:tgtEl>
                                          <p:spTgt spid="351234"/>
                                        </p:tgtEl>
                                        <p:attrNameLst>
                                          <p:attrName>ppt_x</p:attrName>
                                        </p:attrNameLst>
                                      </p:cBhvr>
                                      <p:tavLst>
                                        <p:tav tm="0">
                                          <p:val>
                                            <p:strVal val="#ppt_x"/>
                                          </p:val>
                                        </p:tav>
                                        <p:tav tm="100000">
                                          <p:val>
                                            <p:strVal val="#ppt_x"/>
                                          </p:val>
                                        </p:tav>
                                      </p:tavLst>
                                    </p:anim>
                                    <p:anim calcmode="lin" valueType="num">
                                      <p:cBhvr additive="base">
                                        <p:cTn id="8" dur="500" fill="hold"/>
                                        <p:tgtEl>
                                          <p:spTgt spid="3512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additive="base">
                                        <p:cTn id="25"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additive="base">
                                        <p:cTn id="31"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 calcmode="lin" valueType="num">
                                      <p:cBhvr additive="base">
                                        <p:cTn id="37"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p:bldP spid="2"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1.2  Java EE</a:t>
            </a:r>
            <a:r>
              <a:rPr lang="zh-CN" altLang="en-US">
                <a:solidFill>
                  <a:srgbClr val="FF0000"/>
                </a:solidFill>
                <a:ea typeface="方正准圆简体"/>
                <a:cs typeface="方正准圆简体"/>
              </a:rPr>
              <a:t>分层架构</a:t>
            </a:r>
          </a:p>
        </p:txBody>
      </p:sp>
      <p:sp>
        <p:nvSpPr>
          <p:cNvPr id="19459" name="矩形 1"/>
          <p:cNvSpPr>
            <a:spLocks noChangeArrowheads="1"/>
          </p:cNvSpPr>
          <p:nvPr/>
        </p:nvSpPr>
        <p:spPr bwMode="auto">
          <a:xfrm>
            <a:off x="539750" y="981075"/>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rgbClr val="002060"/>
                </a:solidFill>
              </a:rPr>
              <a:t>1.2.1</a:t>
            </a:r>
            <a:r>
              <a:rPr lang="zh-CN" altLang="en-US" b="1">
                <a:solidFill>
                  <a:srgbClr val="002060"/>
                </a:solidFill>
              </a:rPr>
              <a:t>分层模式概述 </a:t>
            </a:r>
          </a:p>
        </p:txBody>
      </p:sp>
      <p:sp>
        <p:nvSpPr>
          <p:cNvPr id="7" name="Rectangle 3"/>
          <p:cNvSpPr txBox="1">
            <a:spLocks noChangeArrowheads="1"/>
          </p:cNvSpPr>
          <p:nvPr/>
        </p:nvSpPr>
        <p:spPr bwMode="auto">
          <a:xfrm>
            <a:off x="533400" y="1557338"/>
            <a:ext cx="7772400"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lgn="just">
              <a:defRPr/>
            </a:pPr>
            <a:r>
              <a:rPr lang="zh-CN" altLang="en-US" sz="2000" b="1" dirty="0">
                <a:solidFill>
                  <a:srgbClr val="009900"/>
                </a:solidFill>
              </a:rPr>
              <a:t>分层模式是常见的架构模式。分层描述的是这样一种架构设计过程：从最低级别的抽象开始，称为第</a:t>
            </a:r>
            <a:r>
              <a:rPr lang="en-US" altLang="zh-CN" sz="2000" b="1" dirty="0">
                <a:solidFill>
                  <a:srgbClr val="009900"/>
                </a:solidFill>
              </a:rPr>
              <a:t>1</a:t>
            </a:r>
            <a:r>
              <a:rPr lang="zh-CN" altLang="en-US" sz="2000" b="1" dirty="0">
                <a:solidFill>
                  <a:srgbClr val="009900"/>
                </a:solidFill>
              </a:rPr>
              <a:t>层。在此基础上逐步向上进行抽象。直至达到功能的最高级别。</a:t>
            </a:r>
          </a:p>
          <a:p>
            <a:pPr marL="0" indent="0">
              <a:defRPr/>
            </a:pPr>
            <a:r>
              <a:rPr lang="zh-CN" altLang="en-US" sz="2000" b="1" dirty="0">
                <a:solidFill>
                  <a:srgbClr val="002060"/>
                </a:solidFill>
              </a:rPr>
              <a:t>       分层模式的特点包括：</a:t>
            </a:r>
          </a:p>
          <a:p>
            <a:pPr marL="457200" indent="-457200">
              <a:buFont typeface="Wingdings" pitchFamily="2" charset="2"/>
              <a:buChar char="l"/>
              <a:defRPr/>
            </a:pPr>
            <a:r>
              <a:rPr lang="zh-CN" altLang="en-US" sz="2000" b="1" dirty="0">
                <a:solidFill>
                  <a:srgbClr val="C00000"/>
                </a:solidFill>
              </a:rPr>
              <a:t>可扩展性：可扩展性是指在现有系统增加新功能的能力。分层的结构中可扩展性较好，这是由于可以每个层中插入功能扩展点，而不改变原有的整体框架。</a:t>
            </a:r>
          </a:p>
          <a:p>
            <a:pPr marL="457200" indent="-457200">
              <a:buFont typeface="Wingdings" pitchFamily="2" charset="2"/>
              <a:buChar char="l"/>
              <a:defRPr/>
            </a:pPr>
            <a:r>
              <a:rPr lang="zh-CN" altLang="en-US" sz="2000" b="1" dirty="0">
                <a:solidFill>
                  <a:schemeClr val="accent6"/>
                </a:solidFill>
              </a:rPr>
              <a:t>可重用性：可重用性指的是同一程序代码可以满足多种需求的能力。例如，业务逻辑层可以被多种表示层共享，即业务逻辑层的代码被重用了。</a:t>
            </a:r>
          </a:p>
          <a:p>
            <a:pPr marL="457200" indent="-457200">
              <a:buFont typeface="Wingdings" pitchFamily="2" charset="2"/>
              <a:buChar char="l"/>
              <a:defRPr/>
            </a:pPr>
            <a:r>
              <a:rPr lang="zh-CN" altLang="en-US" sz="2000" b="1" dirty="0">
                <a:solidFill>
                  <a:srgbClr val="FF0000"/>
                </a:solidFill>
              </a:rPr>
              <a:t>可管理性：指管理系统的难易程度。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1.2  Java EE</a:t>
            </a:r>
            <a:r>
              <a:rPr lang="zh-CN" altLang="en-US">
                <a:solidFill>
                  <a:srgbClr val="FF0000"/>
                </a:solidFill>
                <a:ea typeface="方正准圆简体"/>
                <a:cs typeface="方正准圆简体"/>
              </a:rPr>
              <a:t>分层架构</a:t>
            </a:r>
          </a:p>
        </p:txBody>
      </p:sp>
      <p:sp>
        <p:nvSpPr>
          <p:cNvPr id="2" name="矩形 1"/>
          <p:cNvSpPr>
            <a:spLocks noChangeArrowheads="1"/>
          </p:cNvSpPr>
          <p:nvPr/>
        </p:nvSpPr>
        <p:spPr bwMode="auto">
          <a:xfrm>
            <a:off x="539750" y="981075"/>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rgbClr val="002060"/>
                </a:solidFill>
              </a:rPr>
              <a:t>1.2.2 Java EE</a:t>
            </a:r>
            <a:r>
              <a:rPr lang="zh-CN" altLang="en-US" b="1">
                <a:solidFill>
                  <a:srgbClr val="002060"/>
                </a:solidFill>
              </a:rPr>
              <a:t>的结构 </a:t>
            </a:r>
          </a:p>
        </p:txBody>
      </p:sp>
      <p:sp>
        <p:nvSpPr>
          <p:cNvPr id="5" name="Rectangle 3"/>
          <p:cNvSpPr txBox="1">
            <a:spLocks noChangeArrowheads="1"/>
          </p:cNvSpPr>
          <p:nvPr/>
        </p:nvSpPr>
        <p:spPr bwMode="auto">
          <a:xfrm>
            <a:off x="468313" y="1557338"/>
            <a:ext cx="842486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nSpc>
                <a:spcPct val="120000"/>
              </a:lnSpc>
              <a:defRPr/>
            </a:pPr>
            <a:r>
              <a:rPr lang="en-US" altLang="zh-CN" b="1" dirty="0">
                <a:solidFill>
                  <a:srgbClr val="009900"/>
                </a:solidFill>
              </a:rPr>
              <a:t>Java EE</a:t>
            </a:r>
            <a:r>
              <a:rPr lang="zh-CN" altLang="en-US" b="1" dirty="0">
                <a:solidFill>
                  <a:srgbClr val="009900"/>
                </a:solidFill>
              </a:rPr>
              <a:t>使用多层分布式的应用模型，该模型通过四层来实现，分别为：</a:t>
            </a:r>
          </a:p>
          <a:p>
            <a:pPr marL="0" indent="628650">
              <a:lnSpc>
                <a:spcPct val="120000"/>
              </a:lnSpc>
              <a:defRPr/>
            </a:pPr>
            <a:r>
              <a:rPr lang="zh-CN" altLang="en-US" b="1" dirty="0">
                <a:solidFill>
                  <a:schemeClr val="accent6"/>
                </a:solidFill>
              </a:rPr>
              <a:t>⑴客户层：运行在客户计算机上的组件。</a:t>
            </a:r>
          </a:p>
          <a:p>
            <a:pPr marL="0" indent="628650">
              <a:lnSpc>
                <a:spcPct val="120000"/>
              </a:lnSpc>
              <a:defRPr/>
            </a:pPr>
            <a:r>
              <a:rPr lang="zh-CN" altLang="en-US" b="1" dirty="0">
                <a:solidFill>
                  <a:srgbClr val="FF0000"/>
                </a:solidFill>
              </a:rPr>
              <a:t>⑵</a:t>
            </a:r>
            <a:r>
              <a:rPr lang="en-US" altLang="zh-CN" b="1" dirty="0">
                <a:solidFill>
                  <a:srgbClr val="FF0000"/>
                </a:solidFill>
              </a:rPr>
              <a:t>Web</a:t>
            </a:r>
            <a:r>
              <a:rPr lang="zh-CN" altLang="en-US" b="1" dirty="0">
                <a:solidFill>
                  <a:srgbClr val="FF0000"/>
                </a:solidFill>
              </a:rPr>
              <a:t>层：运行在</a:t>
            </a:r>
            <a:r>
              <a:rPr lang="en-US" altLang="zh-CN" b="1" dirty="0">
                <a:solidFill>
                  <a:srgbClr val="FF0000"/>
                </a:solidFill>
              </a:rPr>
              <a:t>Java EE</a:t>
            </a:r>
            <a:r>
              <a:rPr lang="zh-CN" altLang="en-US" b="1" dirty="0">
                <a:solidFill>
                  <a:srgbClr val="FF0000"/>
                </a:solidFill>
              </a:rPr>
              <a:t>服务器上的组件。</a:t>
            </a:r>
          </a:p>
          <a:p>
            <a:pPr marL="0" indent="628650">
              <a:lnSpc>
                <a:spcPct val="120000"/>
              </a:lnSpc>
              <a:defRPr/>
            </a:pPr>
            <a:r>
              <a:rPr lang="zh-CN" altLang="en-US" b="1" dirty="0">
                <a:solidFill>
                  <a:srgbClr val="002060"/>
                </a:solidFill>
              </a:rPr>
              <a:t>⑶业务层：同样是运行在</a:t>
            </a:r>
            <a:r>
              <a:rPr lang="en-US" altLang="zh-CN" b="1" dirty="0">
                <a:solidFill>
                  <a:srgbClr val="002060"/>
                </a:solidFill>
              </a:rPr>
              <a:t>Java EE</a:t>
            </a:r>
            <a:r>
              <a:rPr lang="zh-CN" altLang="en-US" b="1" dirty="0">
                <a:solidFill>
                  <a:srgbClr val="002060"/>
                </a:solidFill>
              </a:rPr>
              <a:t>服务器上的组件。</a:t>
            </a:r>
          </a:p>
          <a:p>
            <a:pPr marL="0" indent="628650">
              <a:lnSpc>
                <a:spcPct val="120000"/>
              </a:lnSpc>
              <a:defRPr/>
            </a:pPr>
            <a:r>
              <a:rPr lang="zh-CN" altLang="en-US" b="1" dirty="0">
                <a:solidFill>
                  <a:srgbClr val="009900"/>
                </a:solidFill>
              </a:rPr>
              <a:t>⑷企业信息系统层（</a:t>
            </a:r>
            <a:r>
              <a:rPr lang="en-US" altLang="zh-CN" b="1" dirty="0">
                <a:solidFill>
                  <a:srgbClr val="009900"/>
                </a:solidFill>
              </a:rPr>
              <a:t>EIS</a:t>
            </a:r>
            <a:r>
              <a:rPr lang="zh-CN" altLang="en-US" b="1" dirty="0">
                <a:solidFill>
                  <a:srgbClr val="009900"/>
                </a:solidFill>
              </a:rPr>
              <a:t>）：是指运行在</a:t>
            </a:r>
            <a:r>
              <a:rPr lang="en-US" altLang="zh-CN" b="1" dirty="0">
                <a:solidFill>
                  <a:srgbClr val="009900"/>
                </a:solidFill>
              </a:rPr>
              <a:t>EIS</a:t>
            </a:r>
            <a:r>
              <a:rPr lang="zh-CN" altLang="en-US" b="1" dirty="0">
                <a:solidFill>
                  <a:srgbClr val="009900"/>
                </a:solidFill>
              </a:rPr>
              <a:t>服务器上的软件系统。</a:t>
            </a:r>
          </a:p>
          <a:p>
            <a:pPr marL="0" indent="628650">
              <a:lnSpc>
                <a:spcPct val="120000"/>
              </a:lnSpc>
              <a:defRPr/>
            </a:pPr>
            <a:r>
              <a:rPr lang="zh-CN" altLang="en-US" b="1" dirty="0">
                <a:solidFill>
                  <a:schemeClr val="accent6">
                    <a:lumMod val="50000"/>
                  </a:schemeClr>
                </a:solidFill>
              </a:rPr>
              <a:t>有时我们把客户层和</a:t>
            </a:r>
            <a:r>
              <a:rPr lang="en-US" altLang="zh-CN" b="1" dirty="0">
                <a:solidFill>
                  <a:schemeClr val="accent6">
                    <a:lumMod val="50000"/>
                  </a:schemeClr>
                </a:solidFill>
              </a:rPr>
              <a:t>Web</a:t>
            </a:r>
            <a:r>
              <a:rPr lang="zh-CN" altLang="en-US" b="1" dirty="0">
                <a:solidFill>
                  <a:schemeClr val="accent6">
                    <a:lumMod val="50000"/>
                  </a:schemeClr>
                </a:solidFill>
              </a:rPr>
              <a:t>层视为一个层，这样就可以将以上结构按三层来划分，如下图所示。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idx="1"/>
          </p:nvPr>
        </p:nvSpPr>
        <p:spPr>
          <a:xfrm>
            <a:off x="557213" y="1628775"/>
            <a:ext cx="8262937" cy="4114800"/>
          </a:xfrm>
        </p:spPr>
        <p:txBody>
          <a:bodyPr>
            <a:normAutofit lnSpcReduction="10000"/>
          </a:bodyPr>
          <a:lstStyle/>
          <a:p>
            <a:pPr marL="0" indent="628650" eaLnBrk="1" hangingPunct="1">
              <a:defRPr/>
            </a:pPr>
            <a:r>
              <a:rPr lang="en-US" altLang="zh-CN" b="1" dirty="0">
                <a:solidFill>
                  <a:srgbClr val="009900"/>
                </a:solidFill>
              </a:rPr>
              <a:t>Java EE</a:t>
            </a:r>
            <a:r>
              <a:rPr lang="zh-CN" altLang="en-US" b="1" dirty="0">
                <a:solidFill>
                  <a:srgbClr val="009900"/>
                </a:solidFill>
              </a:rPr>
              <a:t>是基于</a:t>
            </a:r>
            <a:r>
              <a:rPr lang="en-US" altLang="zh-CN" b="1" dirty="0">
                <a:solidFill>
                  <a:srgbClr val="009900"/>
                </a:solidFill>
              </a:rPr>
              <a:t>Java</a:t>
            </a:r>
            <a:r>
              <a:rPr lang="zh-CN" altLang="en-US" b="1" dirty="0">
                <a:solidFill>
                  <a:srgbClr val="009900"/>
                </a:solidFill>
              </a:rPr>
              <a:t>的解决方案，是</a:t>
            </a:r>
            <a:r>
              <a:rPr lang="en-US" altLang="zh-CN" b="1" dirty="0">
                <a:solidFill>
                  <a:srgbClr val="009900"/>
                </a:solidFill>
              </a:rPr>
              <a:t>Java</a:t>
            </a:r>
            <a:r>
              <a:rPr lang="zh-CN" altLang="en-US" b="1" dirty="0">
                <a:solidFill>
                  <a:srgbClr val="009900"/>
                </a:solidFill>
              </a:rPr>
              <a:t>平台的企业版，是一套技术架构。</a:t>
            </a:r>
            <a:endParaRPr lang="en-US" altLang="zh-CN" b="1" dirty="0">
              <a:solidFill>
                <a:srgbClr val="009900"/>
              </a:solidFill>
            </a:endParaRPr>
          </a:p>
          <a:p>
            <a:pPr marL="0" indent="628650" eaLnBrk="1" hangingPunct="1">
              <a:defRPr/>
            </a:pPr>
            <a:r>
              <a:rPr lang="en-US" altLang="zh-CN" b="1" dirty="0">
                <a:solidFill>
                  <a:schemeClr val="accent6"/>
                </a:solidFill>
              </a:rPr>
              <a:t>Java EE</a:t>
            </a:r>
            <a:r>
              <a:rPr lang="zh-CN" altLang="en-US" b="1" dirty="0">
                <a:solidFill>
                  <a:schemeClr val="accent6"/>
                </a:solidFill>
              </a:rPr>
              <a:t>的核心是一组技术规范与指南，它使开发人员能够开发具有可移植性、安全性和可复用的企业级应用。</a:t>
            </a:r>
            <a:endParaRPr lang="en-US" altLang="zh-CN" b="1" dirty="0">
              <a:solidFill>
                <a:schemeClr val="accent6"/>
              </a:solidFill>
            </a:endParaRPr>
          </a:p>
          <a:p>
            <a:pPr marL="0" indent="628650" eaLnBrk="1" hangingPunct="1">
              <a:defRPr/>
            </a:pPr>
            <a:r>
              <a:rPr lang="en-US" altLang="zh-CN" b="1" dirty="0">
                <a:solidFill>
                  <a:srgbClr val="C00000"/>
                </a:solidFill>
              </a:rPr>
              <a:t>Java EE</a:t>
            </a:r>
            <a:r>
              <a:rPr lang="zh-CN" altLang="en-US" b="1" dirty="0">
                <a:solidFill>
                  <a:srgbClr val="C00000"/>
                </a:solidFill>
              </a:rPr>
              <a:t>良好定义和设计的体系结构保证了开发人员更多地将注意力集中于架构设计和业务逻辑上 。 </a:t>
            </a:r>
          </a:p>
        </p:txBody>
      </p:sp>
      <p:sp>
        <p:nvSpPr>
          <p:cNvPr id="2" name="矩形 1"/>
          <p:cNvSpPr>
            <a:spLocks noChangeArrowheads="1"/>
          </p:cNvSpPr>
          <p:nvPr/>
        </p:nvSpPr>
        <p:spPr bwMode="auto">
          <a:xfrm>
            <a:off x="539750" y="974725"/>
            <a:ext cx="298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1.1.1  </a:t>
            </a:r>
            <a:r>
              <a:rPr lang="zh-CN" altLang="en-US" b="1">
                <a:solidFill>
                  <a:srgbClr val="002060"/>
                </a:solidFill>
                <a:ea typeface="方正小标宋简体"/>
                <a:cs typeface="方正小标宋简体"/>
              </a:rPr>
              <a:t>什么是</a:t>
            </a:r>
            <a:r>
              <a:rPr lang="en-US" altLang="zh-CN" b="1">
                <a:solidFill>
                  <a:srgbClr val="002060"/>
                </a:solidFill>
                <a:ea typeface="方正小标宋简体"/>
                <a:cs typeface="方正小标宋简体"/>
              </a:rPr>
              <a:t>Java EE</a:t>
            </a:r>
          </a:p>
        </p:txBody>
      </p:sp>
      <p:sp>
        <p:nvSpPr>
          <p:cNvPr id="4" name="Title 3">
            <a:extLst>
              <a:ext uri="{FF2B5EF4-FFF2-40B4-BE49-F238E27FC236}">
                <a16:creationId xmlns:a16="http://schemas.microsoft.com/office/drawing/2014/main" id="{F06AB5F1-4A5A-4E41-882B-9E4039526918}"/>
              </a:ext>
            </a:extLst>
          </p:cNvPr>
          <p:cNvSpPr>
            <a:spLocks noGrp="1"/>
          </p:cNvSpPr>
          <p:nvPr>
            <p:ph type="title"/>
          </p:nvPr>
        </p:nvSpPr>
        <p:spPr/>
        <p:txBody>
          <a:bodyPr/>
          <a:lstStyle/>
          <a:p>
            <a:endParaRPr 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51235">
                                            <p:txEl>
                                              <p:pRg st="0" end="0"/>
                                            </p:txEl>
                                          </p:spTgt>
                                        </p:tgtEl>
                                        <p:attrNameLst>
                                          <p:attrName>style.visibility</p:attrName>
                                        </p:attrNameLst>
                                      </p:cBhvr>
                                      <p:to>
                                        <p:strVal val="visible"/>
                                      </p:to>
                                    </p:set>
                                    <p:anim calcmode="lin" valueType="num">
                                      <p:cBhvr additive="base">
                                        <p:cTn id="13"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51235">
                                            <p:txEl>
                                              <p:pRg st="1" end="1"/>
                                            </p:txEl>
                                          </p:spTgt>
                                        </p:tgtEl>
                                        <p:attrNameLst>
                                          <p:attrName>style.visibility</p:attrName>
                                        </p:attrNameLst>
                                      </p:cBhvr>
                                      <p:to>
                                        <p:strVal val="visible"/>
                                      </p:to>
                                    </p:set>
                                    <p:anim calcmode="lin" valueType="num">
                                      <p:cBhvr additive="base">
                                        <p:cTn id="19"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51235">
                                            <p:txEl>
                                              <p:pRg st="2" end="2"/>
                                            </p:txEl>
                                          </p:spTgt>
                                        </p:tgtEl>
                                        <p:attrNameLst>
                                          <p:attrName>style.visibility</p:attrName>
                                        </p:attrNameLst>
                                      </p:cBhvr>
                                      <p:to>
                                        <p:strVal val="visible"/>
                                      </p:to>
                                    </p:set>
                                    <p:anim calcmode="lin" valueType="num">
                                      <p:cBhvr additive="base">
                                        <p:cTn id="25"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1.2  Java EE</a:t>
            </a:r>
            <a:r>
              <a:rPr lang="zh-CN" altLang="en-US">
                <a:solidFill>
                  <a:srgbClr val="FF0000"/>
                </a:solidFill>
                <a:ea typeface="方正准圆简体"/>
                <a:cs typeface="方正准圆简体"/>
              </a:rPr>
              <a:t>分层架构</a:t>
            </a:r>
          </a:p>
        </p:txBody>
      </p:sp>
      <p:sp>
        <p:nvSpPr>
          <p:cNvPr id="21507" name="矩形 1"/>
          <p:cNvSpPr>
            <a:spLocks noChangeArrowheads="1"/>
          </p:cNvSpPr>
          <p:nvPr/>
        </p:nvSpPr>
        <p:spPr bwMode="auto">
          <a:xfrm>
            <a:off x="539750" y="981075"/>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rgbClr val="002060"/>
                </a:solidFill>
              </a:rPr>
              <a:t>1.2.2 Java EE</a:t>
            </a:r>
            <a:r>
              <a:rPr lang="zh-CN" altLang="en-US" b="1">
                <a:solidFill>
                  <a:srgbClr val="002060"/>
                </a:solidFill>
              </a:rPr>
              <a:t>的结构 </a:t>
            </a:r>
          </a:p>
        </p:txBody>
      </p:sp>
      <p:pic>
        <p:nvPicPr>
          <p:cNvPr id="6" name="Picture 4" descr="图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1793875"/>
            <a:ext cx="6372225" cy="380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8)">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1.2  Java EE</a:t>
            </a:r>
            <a:r>
              <a:rPr lang="zh-CN" altLang="en-US">
                <a:solidFill>
                  <a:srgbClr val="FF0000"/>
                </a:solidFill>
                <a:ea typeface="方正准圆简体"/>
                <a:cs typeface="方正准圆简体"/>
              </a:rPr>
              <a:t>分层架构</a:t>
            </a:r>
          </a:p>
        </p:txBody>
      </p:sp>
      <p:sp>
        <p:nvSpPr>
          <p:cNvPr id="22531" name="矩形 1"/>
          <p:cNvSpPr>
            <a:spLocks noChangeArrowheads="1"/>
          </p:cNvSpPr>
          <p:nvPr/>
        </p:nvSpPr>
        <p:spPr bwMode="auto">
          <a:xfrm>
            <a:off x="539750" y="981075"/>
            <a:ext cx="806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solidFill>
                  <a:srgbClr val="002060"/>
                </a:solidFill>
              </a:rPr>
              <a:t>1.2.2 Java EE</a:t>
            </a:r>
            <a:r>
              <a:rPr lang="zh-CN" altLang="en-US" b="1">
                <a:solidFill>
                  <a:srgbClr val="002060"/>
                </a:solidFill>
              </a:rPr>
              <a:t>的结构 </a:t>
            </a:r>
          </a:p>
        </p:txBody>
      </p:sp>
      <p:sp>
        <p:nvSpPr>
          <p:cNvPr id="5" name="Rectangle 3"/>
          <p:cNvSpPr txBox="1">
            <a:spLocks noChangeArrowheads="1"/>
          </p:cNvSpPr>
          <p:nvPr/>
        </p:nvSpPr>
        <p:spPr bwMode="auto">
          <a:xfrm>
            <a:off x="685800" y="1700213"/>
            <a:ext cx="8062913"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rgbClr val="009900"/>
                </a:solidFill>
              </a:rPr>
              <a:t>在这个分层体系中，客户层组件可以使基于</a:t>
            </a:r>
            <a:r>
              <a:rPr lang="en-US" altLang="zh-CN" b="1" dirty="0">
                <a:solidFill>
                  <a:srgbClr val="009900"/>
                </a:solidFill>
              </a:rPr>
              <a:t>Web</a:t>
            </a:r>
            <a:r>
              <a:rPr lang="zh-CN" altLang="en-US" b="1" dirty="0">
                <a:solidFill>
                  <a:srgbClr val="009900"/>
                </a:solidFill>
              </a:rPr>
              <a:t>方式的，也可以是基于传统方式的。</a:t>
            </a:r>
            <a:r>
              <a:rPr lang="en-US" altLang="zh-CN" b="1" dirty="0">
                <a:solidFill>
                  <a:srgbClr val="009900"/>
                </a:solidFill>
              </a:rPr>
              <a:t>Web</a:t>
            </a:r>
            <a:r>
              <a:rPr lang="zh-CN" altLang="en-US" b="1" dirty="0">
                <a:solidFill>
                  <a:srgbClr val="009900"/>
                </a:solidFill>
              </a:rPr>
              <a:t>层组件可以使</a:t>
            </a:r>
            <a:r>
              <a:rPr lang="en-US" altLang="zh-CN" b="1" dirty="0">
                <a:solidFill>
                  <a:srgbClr val="009900"/>
                </a:solidFill>
              </a:rPr>
              <a:t>JSP</a:t>
            </a:r>
            <a:r>
              <a:rPr lang="zh-CN" altLang="en-US" b="1" dirty="0">
                <a:solidFill>
                  <a:srgbClr val="009900"/>
                </a:solidFill>
              </a:rPr>
              <a:t>页面或者</a:t>
            </a:r>
            <a:r>
              <a:rPr lang="en-US" altLang="zh-CN" b="1" dirty="0">
                <a:solidFill>
                  <a:srgbClr val="009900"/>
                </a:solidFill>
              </a:rPr>
              <a:t>Servlet</a:t>
            </a:r>
            <a:r>
              <a:rPr lang="zh-CN" altLang="en-US" b="1" dirty="0">
                <a:solidFill>
                  <a:srgbClr val="009900"/>
                </a:solidFill>
              </a:rPr>
              <a:t>。</a:t>
            </a:r>
          </a:p>
          <a:p>
            <a:pPr marL="0" indent="628650">
              <a:defRPr/>
            </a:pPr>
            <a:r>
              <a:rPr lang="zh-CN" altLang="en-US" b="1" dirty="0">
                <a:solidFill>
                  <a:srgbClr val="C00000"/>
                </a:solidFill>
              </a:rPr>
              <a:t>对于业务逻辑层组件，其代码是处理如银行、零售等具体行业或领域的业务需要，由运行在业务层上的</a:t>
            </a:r>
            <a:r>
              <a:rPr lang="en-US" altLang="zh-CN" b="1" dirty="0">
                <a:solidFill>
                  <a:srgbClr val="C00000"/>
                </a:solidFill>
              </a:rPr>
              <a:t>Enterprise Bean</a:t>
            </a:r>
            <a:r>
              <a:rPr lang="zh-CN" altLang="en-US" b="1" dirty="0">
                <a:solidFill>
                  <a:srgbClr val="C00000"/>
                </a:solidFill>
              </a:rPr>
              <a:t>进行处理。</a:t>
            </a:r>
          </a:p>
          <a:p>
            <a:pPr marL="0" indent="628650">
              <a:defRPr/>
            </a:pPr>
            <a:r>
              <a:rPr lang="zh-CN" altLang="en-US" b="1" dirty="0">
                <a:solidFill>
                  <a:schemeClr val="accent6"/>
                </a:solidFill>
              </a:rPr>
              <a:t>企业信息系统层处理企业信息系统软件，包括企业基础建设系统，例如企业资源计划（</a:t>
            </a:r>
            <a:r>
              <a:rPr lang="en-US" altLang="zh-CN" b="1" dirty="0">
                <a:solidFill>
                  <a:schemeClr val="accent6"/>
                </a:solidFill>
              </a:rPr>
              <a:t>ERP</a:t>
            </a:r>
            <a:r>
              <a:rPr lang="zh-CN" altLang="en-US" b="1" dirty="0">
                <a:solidFill>
                  <a:schemeClr val="accent6"/>
                </a:solidFill>
              </a:rPr>
              <a:t>）、大型机事务处理、数据库系统和其他遗留系统。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777240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chemeClr val="accent6"/>
                </a:solidFill>
              </a:rPr>
              <a:t>1</a:t>
            </a:r>
            <a:r>
              <a:rPr lang="zh-CN" altLang="en-US" b="1" dirty="0">
                <a:solidFill>
                  <a:schemeClr val="accent6"/>
                </a:solidFill>
              </a:rPr>
              <a:t>．</a:t>
            </a:r>
            <a:r>
              <a:rPr lang="en-US" altLang="zh-CN" b="1" dirty="0">
                <a:solidFill>
                  <a:schemeClr val="accent6"/>
                </a:solidFill>
              </a:rPr>
              <a:t>JDBC</a:t>
            </a:r>
            <a:r>
              <a:rPr lang="zh-CN" altLang="en-US" b="1" dirty="0">
                <a:solidFill>
                  <a:schemeClr val="accent6"/>
                </a:solidFill>
              </a:rPr>
              <a:t>（</a:t>
            </a:r>
            <a:r>
              <a:rPr lang="en-US" altLang="zh-CN" b="1" dirty="0">
                <a:solidFill>
                  <a:schemeClr val="accent6"/>
                </a:solidFill>
              </a:rPr>
              <a:t>Java Database Connectivity</a:t>
            </a:r>
            <a:r>
              <a:rPr lang="zh-CN" altLang="en-US" b="1" dirty="0">
                <a:solidFill>
                  <a:schemeClr val="accent6"/>
                </a:solidFill>
              </a:rPr>
              <a:t>）</a:t>
            </a:r>
          </a:p>
          <a:p>
            <a:pPr marL="0" indent="628650">
              <a:defRPr/>
            </a:pPr>
            <a:r>
              <a:rPr lang="en-US" altLang="zh-CN" b="1" dirty="0">
                <a:solidFill>
                  <a:srgbClr val="009900"/>
                </a:solidFill>
              </a:rPr>
              <a:t>JDBC API</a:t>
            </a:r>
            <a:r>
              <a:rPr lang="zh-CN" altLang="en-US" b="1" dirty="0">
                <a:solidFill>
                  <a:srgbClr val="009900"/>
                </a:solidFill>
              </a:rPr>
              <a:t>为访问不同的数据库提供了一种统一的机制，像</a:t>
            </a:r>
            <a:r>
              <a:rPr lang="en-US" altLang="zh-CN" b="1" dirty="0">
                <a:solidFill>
                  <a:srgbClr val="009900"/>
                </a:solidFill>
              </a:rPr>
              <a:t>ODBC</a:t>
            </a:r>
            <a:r>
              <a:rPr lang="zh-CN" altLang="en-US" b="1" dirty="0">
                <a:solidFill>
                  <a:srgbClr val="009900"/>
                </a:solidFill>
              </a:rPr>
              <a:t>一样，</a:t>
            </a:r>
            <a:r>
              <a:rPr lang="en-US" altLang="zh-CN" b="1" dirty="0">
                <a:solidFill>
                  <a:srgbClr val="009900"/>
                </a:solidFill>
              </a:rPr>
              <a:t>JDBC</a:t>
            </a:r>
            <a:r>
              <a:rPr lang="zh-CN" altLang="en-US" b="1" dirty="0">
                <a:solidFill>
                  <a:srgbClr val="009900"/>
                </a:solidFill>
              </a:rPr>
              <a:t>使操纵数据库的细节对开发者透明，另外，</a:t>
            </a:r>
            <a:r>
              <a:rPr lang="en-US" altLang="zh-CN" b="1" dirty="0">
                <a:solidFill>
                  <a:srgbClr val="009900"/>
                </a:solidFill>
              </a:rPr>
              <a:t>JDBC</a:t>
            </a:r>
            <a:r>
              <a:rPr lang="zh-CN" altLang="en-US" b="1" dirty="0">
                <a:solidFill>
                  <a:srgbClr val="009900"/>
                </a:solidFill>
              </a:rPr>
              <a:t>对数据库的访问也具有平台无关性。</a:t>
            </a:r>
          </a:p>
          <a:p>
            <a:pPr>
              <a:defRPr/>
            </a:pPr>
            <a:r>
              <a:rPr lang="en-US" altLang="zh-CN" b="1" dirty="0">
                <a:solidFill>
                  <a:srgbClr val="C00000"/>
                </a:solidFill>
              </a:rPr>
              <a:t>2</a:t>
            </a:r>
            <a:r>
              <a:rPr lang="zh-CN" altLang="en-US" b="1" dirty="0">
                <a:solidFill>
                  <a:srgbClr val="C00000"/>
                </a:solidFill>
              </a:rPr>
              <a:t>．</a:t>
            </a:r>
            <a:r>
              <a:rPr lang="en-US" altLang="zh-CN" b="1" dirty="0">
                <a:solidFill>
                  <a:srgbClr val="C00000"/>
                </a:solidFill>
              </a:rPr>
              <a:t>JNDI</a:t>
            </a:r>
            <a:r>
              <a:rPr lang="zh-CN" altLang="en-US" b="1" dirty="0">
                <a:solidFill>
                  <a:srgbClr val="C00000"/>
                </a:solidFill>
              </a:rPr>
              <a:t>（</a:t>
            </a:r>
            <a:r>
              <a:rPr lang="en-US" altLang="zh-CN" b="1" dirty="0">
                <a:solidFill>
                  <a:srgbClr val="C00000"/>
                </a:solidFill>
              </a:rPr>
              <a:t>Java Name and Directory Interface</a:t>
            </a:r>
            <a:r>
              <a:rPr lang="zh-CN" altLang="en-US" b="1" dirty="0">
                <a:solidFill>
                  <a:srgbClr val="C00000"/>
                </a:solidFill>
              </a:rPr>
              <a:t>）</a:t>
            </a:r>
          </a:p>
          <a:p>
            <a:pPr marL="0" indent="628650">
              <a:defRPr/>
            </a:pPr>
            <a:r>
              <a:rPr lang="zh-CN" altLang="en-US" b="1" dirty="0">
                <a:solidFill>
                  <a:srgbClr val="7030A0"/>
                </a:solidFill>
              </a:rPr>
              <a:t>名字和目录服务，为应用提供一致的模型来访问企业级资源，如</a:t>
            </a:r>
            <a:r>
              <a:rPr lang="en-US" altLang="zh-CN" b="1" dirty="0">
                <a:solidFill>
                  <a:srgbClr val="7030A0"/>
                </a:solidFill>
              </a:rPr>
              <a:t>DNS</a:t>
            </a:r>
            <a:r>
              <a:rPr lang="zh-CN" altLang="en-US" b="1" dirty="0">
                <a:solidFill>
                  <a:srgbClr val="7030A0"/>
                </a:solidFill>
              </a:rPr>
              <a:t>和</a:t>
            </a:r>
            <a:r>
              <a:rPr lang="en-US" altLang="zh-CN" b="1" dirty="0">
                <a:solidFill>
                  <a:srgbClr val="7030A0"/>
                </a:solidFill>
              </a:rPr>
              <a:t>LDAP</a:t>
            </a:r>
            <a:r>
              <a:rPr lang="zh-CN" altLang="en-US" b="1" dirty="0">
                <a:solidFill>
                  <a:srgbClr val="7030A0"/>
                </a:solidFill>
              </a:rPr>
              <a:t>、本地文件系统或应用服务器中的对象。</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additive="base">
                                        <p:cTn id="7" dur="500" fill="hold"/>
                                        <p:tgtEl>
                                          <p:spTgt spid="351234"/>
                                        </p:tgtEl>
                                        <p:attrNameLst>
                                          <p:attrName>ppt_x</p:attrName>
                                        </p:attrNameLst>
                                      </p:cBhvr>
                                      <p:tavLst>
                                        <p:tav tm="0">
                                          <p:val>
                                            <p:strVal val="#ppt_x"/>
                                          </p:val>
                                        </p:tav>
                                        <p:tav tm="100000">
                                          <p:val>
                                            <p:strVal val="#ppt_x"/>
                                          </p:val>
                                        </p:tav>
                                      </p:tavLst>
                                    </p:anim>
                                    <p:anim calcmode="lin" valueType="num">
                                      <p:cBhvr additive="base">
                                        <p:cTn id="8" dur="500" fill="hold"/>
                                        <p:tgtEl>
                                          <p:spTgt spid="3512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2867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C00000"/>
                </a:solidFill>
              </a:rPr>
              <a:t>3</a:t>
            </a:r>
            <a:r>
              <a:rPr lang="zh-CN" altLang="en-US" b="1" dirty="0">
                <a:solidFill>
                  <a:srgbClr val="C00000"/>
                </a:solidFill>
              </a:rPr>
              <a:t>．</a:t>
            </a:r>
            <a:r>
              <a:rPr lang="en-US" altLang="zh-CN" b="1" dirty="0">
                <a:solidFill>
                  <a:srgbClr val="C00000"/>
                </a:solidFill>
              </a:rPr>
              <a:t>EJB</a:t>
            </a:r>
            <a:r>
              <a:rPr lang="zh-CN" altLang="en-US" b="1" dirty="0">
                <a:solidFill>
                  <a:srgbClr val="C00000"/>
                </a:solidFill>
              </a:rPr>
              <a:t>（</a:t>
            </a:r>
            <a:r>
              <a:rPr lang="pt-BR" altLang="zh-CN" b="1" dirty="0">
                <a:solidFill>
                  <a:srgbClr val="C00000"/>
                </a:solidFill>
              </a:rPr>
              <a:t>Enterprise</a:t>
            </a:r>
            <a:r>
              <a:rPr lang="en-US" altLang="zh-CN" b="1" dirty="0">
                <a:solidFill>
                  <a:srgbClr val="C00000"/>
                </a:solidFill>
              </a:rPr>
              <a:t> </a:t>
            </a:r>
            <a:r>
              <a:rPr lang="en-US" altLang="zh-CN" b="1" dirty="0" err="1">
                <a:solidFill>
                  <a:srgbClr val="C00000"/>
                </a:solidFill>
              </a:rPr>
              <a:t>Jav</a:t>
            </a:r>
            <a:r>
              <a:rPr lang="en-US" altLang="zh-CN" b="1" dirty="0">
                <a:solidFill>
                  <a:srgbClr val="C00000"/>
                </a:solidFill>
              </a:rPr>
              <a:t> Bean</a:t>
            </a:r>
            <a:r>
              <a:rPr lang="zh-CN" altLang="en-US" b="1" dirty="0">
                <a:solidFill>
                  <a:srgbClr val="C00000"/>
                </a:solidFill>
              </a:rPr>
              <a:t>）</a:t>
            </a:r>
          </a:p>
          <a:p>
            <a:pPr marL="0" indent="628650">
              <a:defRPr/>
            </a:pPr>
            <a:r>
              <a:rPr lang="zh-CN" altLang="en-US" b="1" dirty="0">
                <a:solidFill>
                  <a:srgbClr val="7030A0"/>
                </a:solidFill>
              </a:rPr>
              <a:t>企业</a:t>
            </a:r>
            <a:r>
              <a:rPr lang="en-US" altLang="zh-CN" b="1" dirty="0">
                <a:solidFill>
                  <a:srgbClr val="7030A0"/>
                </a:solidFill>
              </a:rPr>
              <a:t>Java</a:t>
            </a:r>
            <a:r>
              <a:rPr lang="zh-CN" altLang="en-US" b="1" dirty="0">
                <a:solidFill>
                  <a:srgbClr val="7030A0"/>
                </a:solidFill>
              </a:rPr>
              <a:t>组件，提供一个框架来描述分布式商务逻辑，开发具有可伸缩性和复杂的企业级应用。</a:t>
            </a:r>
            <a:endParaRPr lang="en-US" altLang="zh-CN" b="1" dirty="0">
              <a:solidFill>
                <a:srgbClr val="7030A0"/>
              </a:solidFill>
            </a:endParaRPr>
          </a:p>
          <a:p>
            <a:pPr marL="0" indent="628650">
              <a:defRPr/>
            </a:pPr>
            <a:r>
              <a:rPr lang="en-US" altLang="zh-CN" b="1" dirty="0">
                <a:solidFill>
                  <a:srgbClr val="009900"/>
                </a:solidFill>
              </a:rPr>
              <a:t>EJB</a:t>
            </a:r>
            <a:r>
              <a:rPr lang="zh-CN" altLang="en-US" b="1" dirty="0">
                <a:solidFill>
                  <a:srgbClr val="009900"/>
                </a:solidFill>
              </a:rPr>
              <a:t>规范定义了组件何时如何与它们的容器进行交互。</a:t>
            </a:r>
            <a:endParaRPr lang="en-US" altLang="zh-CN" b="1" dirty="0">
              <a:solidFill>
                <a:srgbClr val="009900"/>
              </a:solidFill>
            </a:endParaRPr>
          </a:p>
          <a:p>
            <a:pPr marL="0" indent="628650">
              <a:defRPr/>
            </a:pPr>
            <a:r>
              <a:rPr lang="zh-CN" altLang="en-US" b="1" dirty="0">
                <a:solidFill>
                  <a:srgbClr val="C00000"/>
                </a:solidFill>
              </a:rPr>
              <a:t>容器负责提供公用的服务，如目录、事务管理、安全性等。</a:t>
            </a:r>
            <a:endParaRPr lang="en-US" altLang="zh-CN" b="1" dirty="0">
              <a:solidFill>
                <a:srgbClr val="C00000"/>
              </a:solidFill>
            </a:endParaRPr>
          </a:p>
          <a:p>
            <a:pPr marL="0" indent="628650">
              <a:defRPr/>
            </a:pPr>
            <a:r>
              <a:rPr lang="en-US" altLang="zh-CN" b="1" dirty="0">
                <a:solidFill>
                  <a:schemeClr val="accent6"/>
                </a:solidFill>
              </a:rPr>
              <a:t>EJB</a:t>
            </a:r>
            <a:r>
              <a:rPr lang="zh-CN" altLang="en-US" b="1" dirty="0">
                <a:solidFill>
                  <a:schemeClr val="accent6"/>
                </a:solidFill>
              </a:rPr>
              <a:t>并不是实现</a:t>
            </a:r>
            <a:r>
              <a:rPr lang="en-US" altLang="zh-CN" b="1" dirty="0">
                <a:solidFill>
                  <a:schemeClr val="accent6"/>
                </a:solidFill>
              </a:rPr>
              <a:t>Java EE</a:t>
            </a:r>
            <a:r>
              <a:rPr lang="zh-CN" altLang="en-US" b="1" dirty="0">
                <a:solidFill>
                  <a:schemeClr val="accent6"/>
                </a:solidFill>
              </a:rPr>
              <a:t>企业应用的惟一渠道，它的意义在于它是专为分布式大型企业应用而设计，用它编写的程序具有良好的可扩展性和安全性。</a:t>
            </a: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2867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C00000"/>
                </a:solidFill>
              </a:rPr>
              <a:t>4</a:t>
            </a:r>
            <a:r>
              <a:rPr lang="zh-CN" altLang="en-US" b="1" dirty="0">
                <a:solidFill>
                  <a:srgbClr val="C00000"/>
                </a:solidFill>
              </a:rPr>
              <a:t>．</a:t>
            </a:r>
            <a:r>
              <a:rPr lang="en-US" altLang="zh-CN" b="1" dirty="0">
                <a:solidFill>
                  <a:srgbClr val="C00000"/>
                </a:solidFill>
              </a:rPr>
              <a:t>RMI</a:t>
            </a:r>
            <a:r>
              <a:rPr lang="zh-CN" altLang="en-US" b="1" dirty="0">
                <a:solidFill>
                  <a:srgbClr val="C00000"/>
                </a:solidFill>
              </a:rPr>
              <a:t>（</a:t>
            </a:r>
            <a:r>
              <a:rPr lang="en-US" altLang="zh-CN" b="1" dirty="0">
                <a:solidFill>
                  <a:srgbClr val="C00000"/>
                </a:solidFill>
              </a:rPr>
              <a:t>Remote Method Invoke</a:t>
            </a:r>
            <a:r>
              <a:rPr lang="zh-CN" altLang="en-US" b="1" dirty="0">
                <a:solidFill>
                  <a:srgbClr val="C00000"/>
                </a:solidFill>
              </a:rPr>
              <a:t>）</a:t>
            </a:r>
          </a:p>
          <a:p>
            <a:pPr marL="0" indent="628650">
              <a:defRPr/>
            </a:pPr>
            <a:r>
              <a:rPr lang="zh-CN" altLang="en-US" b="1" dirty="0">
                <a:solidFill>
                  <a:schemeClr val="accent6"/>
                </a:solidFill>
              </a:rPr>
              <a:t>远程方法调用，顾名思义，它用于调用远程对象的方法。它使用了序列化方式在客户端和服务器端传递数据。</a:t>
            </a:r>
          </a:p>
          <a:p>
            <a:pPr marL="0" indent="0">
              <a:defRPr/>
            </a:pPr>
            <a:r>
              <a:rPr lang="en-US" altLang="zh-CN" b="1" dirty="0">
                <a:solidFill>
                  <a:srgbClr val="009900"/>
                </a:solidFill>
              </a:rPr>
              <a:t>5</a:t>
            </a:r>
            <a:r>
              <a:rPr lang="zh-CN" altLang="en-US" b="1" dirty="0">
                <a:solidFill>
                  <a:srgbClr val="009900"/>
                </a:solidFill>
              </a:rPr>
              <a:t>．</a:t>
            </a:r>
            <a:r>
              <a:rPr lang="en-US" altLang="zh-CN" b="1" dirty="0">
                <a:solidFill>
                  <a:srgbClr val="009900"/>
                </a:solidFill>
              </a:rPr>
              <a:t>Java IDL/CORBA</a:t>
            </a:r>
            <a:r>
              <a:rPr lang="zh-CN" altLang="en-US" b="1" dirty="0">
                <a:solidFill>
                  <a:srgbClr val="009900"/>
                </a:solidFill>
              </a:rPr>
              <a:t>（</a:t>
            </a:r>
            <a:r>
              <a:rPr lang="en-US" altLang="zh-CN" b="1" dirty="0">
                <a:solidFill>
                  <a:srgbClr val="009900"/>
                </a:solidFill>
              </a:rPr>
              <a:t>Java Interface Definition Language/Common Object Request Broker Architecture</a:t>
            </a:r>
            <a:r>
              <a:rPr lang="zh-CN" altLang="en-US" b="1" dirty="0">
                <a:solidFill>
                  <a:srgbClr val="009900"/>
                </a:solidFill>
              </a:rPr>
              <a:t>）</a:t>
            </a:r>
            <a:endParaRPr lang="en-US" altLang="zh-CN" b="1" dirty="0">
              <a:solidFill>
                <a:srgbClr val="009900"/>
              </a:solidFill>
            </a:endParaRPr>
          </a:p>
          <a:p>
            <a:pPr marL="0" indent="628650">
              <a:defRPr/>
            </a:pPr>
            <a:r>
              <a:rPr lang="en-US" altLang="zh-CN" b="1" dirty="0">
                <a:solidFill>
                  <a:srgbClr val="C00000"/>
                </a:solidFill>
              </a:rPr>
              <a:t>Java </a:t>
            </a:r>
            <a:r>
              <a:rPr lang="zh-CN" altLang="en-US" b="1" dirty="0">
                <a:solidFill>
                  <a:srgbClr val="C00000"/>
                </a:solidFill>
              </a:rPr>
              <a:t>接口定义语言</a:t>
            </a:r>
            <a:r>
              <a:rPr lang="en-US" altLang="zh-CN" b="1" dirty="0">
                <a:solidFill>
                  <a:srgbClr val="C00000"/>
                </a:solidFill>
              </a:rPr>
              <a:t>/</a:t>
            </a:r>
            <a:r>
              <a:rPr lang="zh-CN" altLang="en-US" b="1" dirty="0">
                <a:solidFill>
                  <a:srgbClr val="C00000"/>
                </a:solidFill>
              </a:rPr>
              <a:t>公用对象请求代理结构。为 </a:t>
            </a:r>
            <a:r>
              <a:rPr lang="en-US" altLang="zh-CN" b="1" dirty="0">
                <a:solidFill>
                  <a:srgbClr val="C00000"/>
                </a:solidFill>
              </a:rPr>
              <a:t>Java</a:t>
            </a:r>
            <a:r>
              <a:rPr lang="zh-CN" altLang="en-US" b="1" dirty="0">
                <a:solidFill>
                  <a:srgbClr val="C00000"/>
                </a:solidFill>
              </a:rPr>
              <a:t>平台添加了 </a:t>
            </a:r>
            <a:r>
              <a:rPr lang="en-US" altLang="zh-CN" b="1" dirty="0">
                <a:solidFill>
                  <a:srgbClr val="C00000"/>
                </a:solidFill>
              </a:rPr>
              <a:t>CORBA</a:t>
            </a:r>
            <a:r>
              <a:rPr lang="zh-CN" altLang="en-US" b="1" dirty="0">
                <a:solidFill>
                  <a:srgbClr val="C00000"/>
                </a:solidFill>
              </a:rPr>
              <a:t>（</a:t>
            </a:r>
            <a:r>
              <a:rPr lang="en-US" altLang="zh-CN" b="1" dirty="0">
                <a:solidFill>
                  <a:srgbClr val="C00000"/>
                </a:solidFill>
              </a:rPr>
              <a:t>Common Object Request Broker Architecture</a:t>
            </a:r>
            <a:r>
              <a:rPr lang="zh-CN" altLang="en-US" b="1" dirty="0">
                <a:solidFill>
                  <a:srgbClr val="C00000"/>
                </a:solidFill>
              </a:rPr>
              <a:t>，公用对象请求代理体系结构）功能，从而可提供基于标准的互操作性和连接性。 </a:t>
            </a: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4" name="Rectangle 3"/>
          <p:cNvSpPr txBox="1">
            <a:spLocks noChangeArrowheads="1"/>
          </p:cNvSpPr>
          <p:nvPr/>
        </p:nvSpPr>
        <p:spPr bwMode="auto">
          <a:xfrm>
            <a:off x="533400" y="1125538"/>
            <a:ext cx="7772400" cy="497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chemeClr val="accent6"/>
                </a:solidFill>
              </a:rPr>
              <a:t>Java IDL </a:t>
            </a:r>
            <a:r>
              <a:rPr lang="zh-CN" altLang="en-US" b="1" dirty="0">
                <a:solidFill>
                  <a:schemeClr val="accent6"/>
                </a:solidFill>
              </a:rPr>
              <a:t>使分布式、支持 </a:t>
            </a:r>
            <a:r>
              <a:rPr lang="en-US" altLang="zh-CN" b="1" dirty="0">
                <a:solidFill>
                  <a:schemeClr val="accent6"/>
                </a:solidFill>
              </a:rPr>
              <a:t>Web </a:t>
            </a:r>
            <a:r>
              <a:rPr lang="zh-CN" altLang="en-US" b="1" dirty="0">
                <a:solidFill>
                  <a:schemeClr val="accent6"/>
                </a:solidFill>
              </a:rPr>
              <a:t>的 </a:t>
            </a:r>
            <a:r>
              <a:rPr lang="en-US" altLang="zh-CN" b="1" dirty="0">
                <a:solidFill>
                  <a:schemeClr val="accent6"/>
                </a:solidFill>
              </a:rPr>
              <a:t>Java </a:t>
            </a:r>
            <a:r>
              <a:rPr lang="zh-CN" altLang="en-US" b="1" dirty="0">
                <a:solidFill>
                  <a:schemeClr val="accent6"/>
                </a:solidFill>
              </a:rPr>
              <a:t>应用程序可利用 </a:t>
            </a:r>
            <a:r>
              <a:rPr lang="en-US" altLang="zh-CN" b="1" dirty="0">
                <a:solidFill>
                  <a:schemeClr val="accent6"/>
                </a:solidFill>
              </a:rPr>
              <a:t>Object Management Group </a:t>
            </a:r>
            <a:r>
              <a:rPr lang="zh-CN" altLang="en-US" b="1" dirty="0">
                <a:solidFill>
                  <a:schemeClr val="accent6"/>
                </a:solidFill>
              </a:rPr>
              <a:t>定义的行业标准 </a:t>
            </a:r>
            <a:r>
              <a:rPr lang="en-US" altLang="zh-CN" b="1" dirty="0">
                <a:solidFill>
                  <a:schemeClr val="accent6"/>
                </a:solidFill>
              </a:rPr>
              <a:t>OMG IDL</a:t>
            </a:r>
            <a:r>
              <a:rPr lang="zh-CN" altLang="en-US" b="1" dirty="0">
                <a:solidFill>
                  <a:schemeClr val="accent6"/>
                </a:solidFill>
              </a:rPr>
              <a:t>（</a:t>
            </a:r>
            <a:r>
              <a:rPr lang="en-US" altLang="zh-CN" b="1" dirty="0">
                <a:solidFill>
                  <a:schemeClr val="accent6"/>
                </a:solidFill>
              </a:rPr>
              <a:t>Object Management Group Interface Definition Language</a:t>
            </a:r>
            <a:r>
              <a:rPr lang="zh-CN" altLang="en-US" b="1" dirty="0">
                <a:solidFill>
                  <a:schemeClr val="accent6"/>
                </a:solidFill>
              </a:rPr>
              <a:t>，对象管理组接口定义语言）及 </a:t>
            </a:r>
            <a:r>
              <a:rPr lang="en-US" altLang="zh-CN" b="1" dirty="0">
                <a:solidFill>
                  <a:schemeClr val="accent6"/>
                </a:solidFill>
              </a:rPr>
              <a:t>IIOP</a:t>
            </a:r>
            <a:r>
              <a:rPr lang="zh-CN" altLang="en-US" b="1" dirty="0">
                <a:solidFill>
                  <a:schemeClr val="accent6"/>
                </a:solidFill>
              </a:rPr>
              <a:t>（</a:t>
            </a:r>
            <a:r>
              <a:rPr lang="en-US" altLang="zh-CN" b="1" dirty="0">
                <a:solidFill>
                  <a:schemeClr val="accent6"/>
                </a:solidFill>
              </a:rPr>
              <a:t>Internet Inter-ORB Protocol</a:t>
            </a:r>
            <a:r>
              <a:rPr lang="zh-CN" altLang="en-US" b="1" dirty="0">
                <a:solidFill>
                  <a:schemeClr val="accent6"/>
                </a:solidFill>
              </a:rPr>
              <a:t>，</a:t>
            </a:r>
            <a:r>
              <a:rPr lang="en-US" altLang="zh-CN" b="1" dirty="0">
                <a:solidFill>
                  <a:schemeClr val="accent6"/>
                </a:solidFill>
              </a:rPr>
              <a:t>Internet</a:t>
            </a:r>
            <a:r>
              <a:rPr lang="zh-CN" altLang="en-US" b="1" dirty="0">
                <a:solidFill>
                  <a:schemeClr val="accent6"/>
                </a:solidFill>
              </a:rPr>
              <a:t>对象请求代理间协议）来透明地调用远程网络服务。</a:t>
            </a:r>
            <a:endParaRPr lang="en-US" altLang="zh-CN" b="1" dirty="0">
              <a:solidFill>
                <a:schemeClr val="accent6"/>
              </a:solidFill>
            </a:endParaRPr>
          </a:p>
          <a:p>
            <a:pPr marL="0" indent="628650">
              <a:defRPr/>
            </a:pPr>
            <a:r>
              <a:rPr lang="zh-CN" altLang="en-US" b="1" dirty="0">
                <a:solidFill>
                  <a:srgbClr val="C00000"/>
                </a:solidFill>
              </a:rPr>
              <a:t>运行时组件包括一个全兼容的 </a:t>
            </a:r>
            <a:r>
              <a:rPr lang="en-US" altLang="zh-CN" b="1" dirty="0">
                <a:solidFill>
                  <a:srgbClr val="C00000"/>
                </a:solidFill>
              </a:rPr>
              <a:t>Java ORB</a:t>
            </a:r>
            <a:r>
              <a:rPr lang="zh-CN" altLang="en-US" b="1" dirty="0">
                <a:solidFill>
                  <a:srgbClr val="C00000"/>
                </a:solidFill>
              </a:rPr>
              <a:t>，用于通过 </a:t>
            </a:r>
            <a:r>
              <a:rPr lang="en-US" altLang="zh-CN" b="1" dirty="0">
                <a:solidFill>
                  <a:srgbClr val="C00000"/>
                </a:solidFill>
              </a:rPr>
              <a:t>IIOP </a:t>
            </a:r>
            <a:r>
              <a:rPr lang="zh-CN" altLang="en-US" b="1" dirty="0">
                <a:solidFill>
                  <a:srgbClr val="C00000"/>
                </a:solidFill>
              </a:rPr>
              <a:t>通讯进行分布式计算。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5026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0">
              <a:defRPr/>
            </a:pPr>
            <a:r>
              <a:rPr lang="pt-BR" altLang="zh-CN" b="1" dirty="0">
                <a:solidFill>
                  <a:srgbClr val="009900"/>
                </a:solidFill>
              </a:rPr>
              <a:t>6</a:t>
            </a:r>
            <a:r>
              <a:rPr lang="zh-CN" altLang="pt-BR" b="1" dirty="0">
                <a:solidFill>
                  <a:srgbClr val="009900"/>
                </a:solidFill>
              </a:rPr>
              <a:t>．</a:t>
            </a:r>
            <a:r>
              <a:rPr lang="pt-BR" altLang="zh-CN" b="1" dirty="0">
                <a:solidFill>
                  <a:srgbClr val="009900"/>
                </a:solidFill>
              </a:rPr>
              <a:t>JSP</a:t>
            </a:r>
            <a:r>
              <a:rPr lang="zh-CN" altLang="pt-BR" b="1" dirty="0">
                <a:solidFill>
                  <a:srgbClr val="009900"/>
                </a:solidFill>
              </a:rPr>
              <a:t>（</a:t>
            </a:r>
            <a:r>
              <a:rPr lang="pt-BR" altLang="zh-CN" b="1" dirty="0">
                <a:solidFill>
                  <a:srgbClr val="009900"/>
                </a:solidFill>
              </a:rPr>
              <a:t>Java Server Pages</a:t>
            </a:r>
            <a:r>
              <a:rPr lang="zh-CN" altLang="pt-BR" b="1" dirty="0">
                <a:solidFill>
                  <a:srgbClr val="009900"/>
                </a:solidFill>
              </a:rPr>
              <a:t>）</a:t>
            </a:r>
            <a:endParaRPr lang="en-US" altLang="zh-CN" b="1" dirty="0">
              <a:solidFill>
                <a:srgbClr val="009900"/>
              </a:solidFill>
            </a:endParaRPr>
          </a:p>
          <a:p>
            <a:pPr marL="0" indent="628650">
              <a:defRPr/>
            </a:pPr>
            <a:r>
              <a:rPr lang="en-US" altLang="zh-CN" b="1" dirty="0">
                <a:solidFill>
                  <a:srgbClr val="C00000"/>
                </a:solidFill>
              </a:rPr>
              <a:t>JSP</a:t>
            </a:r>
            <a:r>
              <a:rPr lang="zh-CN" altLang="en-US" b="1" dirty="0">
                <a:solidFill>
                  <a:srgbClr val="C00000"/>
                </a:solidFill>
              </a:rPr>
              <a:t>页面由</a:t>
            </a:r>
            <a:r>
              <a:rPr lang="en-US" altLang="zh-CN" b="1" dirty="0">
                <a:solidFill>
                  <a:srgbClr val="C00000"/>
                </a:solidFill>
              </a:rPr>
              <a:t>HTML</a:t>
            </a:r>
            <a:r>
              <a:rPr lang="zh-CN" altLang="en-US" b="1" dirty="0">
                <a:solidFill>
                  <a:srgbClr val="C00000"/>
                </a:solidFill>
              </a:rPr>
              <a:t>代码和嵌入其中的</a:t>
            </a:r>
            <a:r>
              <a:rPr lang="en-US" altLang="zh-CN" b="1" dirty="0">
                <a:solidFill>
                  <a:srgbClr val="C00000"/>
                </a:solidFill>
              </a:rPr>
              <a:t>Java</a:t>
            </a:r>
            <a:r>
              <a:rPr lang="zh-CN" altLang="en-US" b="1" dirty="0">
                <a:solidFill>
                  <a:srgbClr val="C00000"/>
                </a:solidFill>
              </a:rPr>
              <a:t>代码组成。服务器在页面被客户端请求以后，对这些</a:t>
            </a:r>
            <a:r>
              <a:rPr lang="en-US" altLang="zh-CN" b="1" dirty="0">
                <a:solidFill>
                  <a:srgbClr val="C00000"/>
                </a:solidFill>
              </a:rPr>
              <a:t>Java</a:t>
            </a:r>
            <a:r>
              <a:rPr lang="zh-CN" altLang="en-US" b="1" dirty="0">
                <a:solidFill>
                  <a:srgbClr val="C00000"/>
                </a:solidFill>
              </a:rPr>
              <a:t>代码进行处理，然后将生成的</a:t>
            </a:r>
            <a:r>
              <a:rPr lang="en-US" altLang="zh-CN" b="1" dirty="0">
                <a:solidFill>
                  <a:srgbClr val="C00000"/>
                </a:solidFill>
              </a:rPr>
              <a:t>HTML</a:t>
            </a:r>
            <a:r>
              <a:rPr lang="zh-CN" altLang="en-US" b="1" dirty="0">
                <a:solidFill>
                  <a:srgbClr val="C00000"/>
                </a:solidFill>
              </a:rPr>
              <a:t>页面返回给客户端的浏览器。</a:t>
            </a:r>
          </a:p>
          <a:p>
            <a:pPr>
              <a:defRPr/>
            </a:pPr>
            <a:r>
              <a:rPr lang="en-US" altLang="zh-CN" b="1" dirty="0">
                <a:solidFill>
                  <a:srgbClr val="009900"/>
                </a:solidFill>
              </a:rPr>
              <a:t>7</a:t>
            </a:r>
            <a:r>
              <a:rPr lang="zh-CN" altLang="en-US" b="1" dirty="0">
                <a:solidFill>
                  <a:srgbClr val="009900"/>
                </a:solidFill>
              </a:rPr>
              <a:t>．</a:t>
            </a:r>
            <a:r>
              <a:rPr lang="en-US" altLang="zh-CN" b="1" dirty="0">
                <a:solidFill>
                  <a:srgbClr val="009900"/>
                </a:solidFill>
              </a:rPr>
              <a:t>Java Servlet</a:t>
            </a:r>
          </a:p>
          <a:p>
            <a:pPr marL="0" indent="628650">
              <a:lnSpc>
                <a:spcPct val="120000"/>
              </a:lnSpc>
              <a:defRPr/>
            </a:pPr>
            <a:r>
              <a:rPr lang="en-US" altLang="zh-CN" b="1" dirty="0">
                <a:solidFill>
                  <a:schemeClr val="accent6"/>
                </a:solidFill>
              </a:rPr>
              <a:t>Servlet</a:t>
            </a:r>
            <a:r>
              <a:rPr lang="zh-CN" altLang="en-US" b="1" dirty="0">
                <a:solidFill>
                  <a:schemeClr val="accent6"/>
                </a:solidFill>
              </a:rPr>
              <a:t>是运行在服务器端的</a:t>
            </a:r>
            <a:r>
              <a:rPr lang="en-US" altLang="zh-CN" b="1" dirty="0">
                <a:solidFill>
                  <a:schemeClr val="accent6"/>
                </a:solidFill>
              </a:rPr>
              <a:t>Java</a:t>
            </a:r>
            <a:r>
              <a:rPr lang="zh-CN" altLang="en-US" b="1" dirty="0">
                <a:solidFill>
                  <a:schemeClr val="accent6"/>
                </a:solidFill>
              </a:rPr>
              <a:t>程序，它扩展了</a:t>
            </a:r>
            <a:r>
              <a:rPr lang="en-US" altLang="zh-CN" b="1" dirty="0">
                <a:solidFill>
                  <a:schemeClr val="accent6"/>
                </a:solidFill>
              </a:rPr>
              <a:t>Web</a:t>
            </a:r>
            <a:r>
              <a:rPr lang="zh-CN" altLang="en-US" b="1" dirty="0">
                <a:solidFill>
                  <a:schemeClr val="accent6"/>
                </a:solidFill>
              </a:rPr>
              <a:t>服务器的功能。</a:t>
            </a:r>
            <a:endParaRPr lang="en-US" altLang="zh-CN" b="1" dirty="0">
              <a:solidFill>
                <a:schemeClr val="accent6"/>
              </a:solidFill>
            </a:endParaRPr>
          </a:p>
          <a:p>
            <a:pPr marL="0" indent="628650">
              <a:lnSpc>
                <a:spcPct val="120000"/>
              </a:lnSpc>
              <a:defRPr/>
            </a:pPr>
            <a:r>
              <a:rPr lang="zh-CN" altLang="en-US" b="1" dirty="0">
                <a:solidFill>
                  <a:srgbClr val="FF0000"/>
                </a:solidFill>
              </a:rPr>
              <a:t>作为一种服务器端的应用，当被请求时开始执行。</a:t>
            </a:r>
            <a:r>
              <a:rPr lang="en-US" altLang="zh-CN" b="1" dirty="0">
                <a:solidFill>
                  <a:srgbClr val="FF0000"/>
                </a:solidFill>
              </a:rPr>
              <a:t>Servlet</a:t>
            </a:r>
            <a:r>
              <a:rPr lang="zh-CN" altLang="en-US" b="1" dirty="0">
                <a:solidFill>
                  <a:srgbClr val="FF0000"/>
                </a:solidFill>
              </a:rPr>
              <a:t>提供的功能和</a:t>
            </a:r>
            <a:r>
              <a:rPr lang="en-US" altLang="zh-CN" b="1" dirty="0">
                <a:solidFill>
                  <a:srgbClr val="FF0000"/>
                </a:solidFill>
              </a:rPr>
              <a:t>JSP</a:t>
            </a:r>
            <a:r>
              <a:rPr lang="zh-CN" altLang="en-US" b="1" dirty="0">
                <a:solidFill>
                  <a:srgbClr val="FF0000"/>
                </a:solidFill>
              </a:rPr>
              <a:t>一致，只是二者的构成不同。</a:t>
            </a:r>
            <a:endParaRPr lang="en-US" altLang="zh-CN" b="1" dirty="0">
              <a:solidFill>
                <a:srgbClr val="FF0000"/>
              </a:solidFill>
            </a:endParaRPr>
          </a:p>
          <a:p>
            <a:pPr marL="0" indent="628650">
              <a:lnSpc>
                <a:spcPct val="120000"/>
              </a:lnSpc>
              <a:defRPr/>
            </a:pPr>
            <a:r>
              <a:rPr lang="en-US" altLang="zh-CN" b="1" dirty="0">
                <a:solidFill>
                  <a:srgbClr val="002060"/>
                </a:solidFill>
              </a:rPr>
              <a:t>JSP</a:t>
            </a:r>
            <a:r>
              <a:rPr lang="zh-CN" altLang="en-US" b="1" dirty="0">
                <a:solidFill>
                  <a:srgbClr val="002060"/>
                </a:solidFill>
              </a:rPr>
              <a:t>通常是</a:t>
            </a:r>
            <a:r>
              <a:rPr lang="en-US" altLang="zh-CN" b="1" dirty="0">
                <a:solidFill>
                  <a:srgbClr val="002060"/>
                </a:solidFill>
              </a:rPr>
              <a:t>HTML</a:t>
            </a:r>
            <a:r>
              <a:rPr lang="zh-CN" altLang="en-US" b="1" dirty="0">
                <a:solidFill>
                  <a:srgbClr val="002060"/>
                </a:solidFill>
              </a:rPr>
              <a:t>代码中嵌入</a:t>
            </a:r>
            <a:r>
              <a:rPr lang="en-US" altLang="zh-CN" b="1" dirty="0">
                <a:solidFill>
                  <a:srgbClr val="002060"/>
                </a:solidFill>
              </a:rPr>
              <a:t>Java</a:t>
            </a:r>
            <a:r>
              <a:rPr lang="zh-CN" altLang="en-US" b="1" dirty="0">
                <a:solidFill>
                  <a:srgbClr val="002060"/>
                </a:solidFill>
              </a:rPr>
              <a:t>代码，而</a:t>
            </a:r>
            <a:r>
              <a:rPr lang="en-US" altLang="zh-CN" b="1" dirty="0">
                <a:solidFill>
                  <a:srgbClr val="002060"/>
                </a:solidFill>
              </a:rPr>
              <a:t>Servlet</a:t>
            </a:r>
            <a:r>
              <a:rPr lang="zh-CN" altLang="en-US" b="1" dirty="0">
                <a:solidFill>
                  <a:srgbClr val="002060"/>
                </a:solidFill>
              </a:rPr>
              <a:t>全部由</a:t>
            </a:r>
            <a:r>
              <a:rPr lang="en-US" altLang="zh-CN" b="1" dirty="0">
                <a:solidFill>
                  <a:srgbClr val="002060"/>
                </a:solidFill>
              </a:rPr>
              <a:t>Java </a:t>
            </a:r>
            <a:r>
              <a:rPr lang="zh-CN" altLang="en-US" b="1" dirty="0">
                <a:solidFill>
                  <a:srgbClr val="002060"/>
                </a:solidFill>
              </a:rPr>
              <a:t>写成并且生成</a:t>
            </a:r>
            <a:r>
              <a:rPr lang="en-US" altLang="zh-CN" b="1" dirty="0">
                <a:solidFill>
                  <a:srgbClr val="002060"/>
                </a:solidFill>
              </a:rPr>
              <a:t>HTML</a:t>
            </a:r>
            <a:r>
              <a:rPr lang="zh-CN" altLang="en-US" b="1" dirty="0">
                <a:solidFill>
                  <a:srgbClr val="002060"/>
                </a:solidFill>
              </a:rPr>
              <a:t>。</a:t>
            </a:r>
          </a:p>
          <a:p>
            <a:pPr marL="0" indent="628650">
              <a:defRPr/>
            </a:pPr>
            <a:endParaRPr lang="zh-CN" altLang="en-US" b="1" dirty="0">
              <a:solidFill>
                <a:srgbClr val="C00000"/>
              </a:solidFill>
            </a:endParaRP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5026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2060"/>
                </a:solidFill>
              </a:rPr>
              <a:t>8</a:t>
            </a:r>
            <a:r>
              <a:rPr lang="zh-CN" altLang="en-US" b="1" dirty="0">
                <a:solidFill>
                  <a:srgbClr val="002060"/>
                </a:solidFill>
              </a:rPr>
              <a:t>．</a:t>
            </a:r>
            <a:r>
              <a:rPr lang="en-US" altLang="zh-CN" b="1" dirty="0">
                <a:solidFill>
                  <a:srgbClr val="002060"/>
                </a:solidFill>
              </a:rPr>
              <a:t>XML</a:t>
            </a:r>
            <a:r>
              <a:rPr lang="zh-CN" altLang="en-US" b="1" dirty="0">
                <a:solidFill>
                  <a:srgbClr val="002060"/>
                </a:solidFill>
              </a:rPr>
              <a:t>（</a:t>
            </a:r>
            <a:r>
              <a:rPr lang="en-US" altLang="zh-CN" b="1" dirty="0" err="1">
                <a:solidFill>
                  <a:srgbClr val="002060"/>
                </a:solidFill>
              </a:rPr>
              <a:t>eXtensible</a:t>
            </a:r>
            <a:r>
              <a:rPr lang="en-US" altLang="zh-CN" b="1" dirty="0">
                <a:solidFill>
                  <a:srgbClr val="002060"/>
                </a:solidFill>
              </a:rPr>
              <a:t> Markup Language</a:t>
            </a:r>
            <a:r>
              <a:rPr lang="zh-CN" altLang="en-US" b="1" dirty="0">
                <a:solidFill>
                  <a:srgbClr val="002060"/>
                </a:solidFill>
              </a:rPr>
              <a:t>）</a:t>
            </a:r>
          </a:p>
          <a:p>
            <a:pPr marL="0" indent="628650">
              <a:lnSpc>
                <a:spcPct val="120000"/>
              </a:lnSpc>
              <a:defRPr/>
            </a:pPr>
            <a:r>
              <a:rPr lang="zh-CN" altLang="en-US" b="1" dirty="0">
                <a:solidFill>
                  <a:srgbClr val="FF0000"/>
                </a:solidFill>
              </a:rPr>
              <a:t>扩展的标记语言，用来定义其他标记语言的语言。作为数据交换和数据共享的语言，适用于很多的应用领域。</a:t>
            </a:r>
            <a:endParaRPr lang="zh-CN" altLang="pt-BR" b="1" dirty="0">
              <a:solidFill>
                <a:srgbClr val="FF0000"/>
              </a:solidFill>
            </a:endParaRPr>
          </a:p>
          <a:p>
            <a:pPr>
              <a:defRPr/>
            </a:pPr>
            <a:r>
              <a:rPr lang="pt-BR" altLang="zh-CN" b="1" dirty="0">
                <a:solidFill>
                  <a:srgbClr val="009900"/>
                </a:solidFill>
              </a:rPr>
              <a:t>9</a:t>
            </a:r>
            <a:r>
              <a:rPr lang="zh-CN" altLang="pt-BR" b="1" dirty="0">
                <a:solidFill>
                  <a:srgbClr val="009900"/>
                </a:solidFill>
              </a:rPr>
              <a:t>．</a:t>
            </a:r>
            <a:r>
              <a:rPr lang="pt-BR" altLang="zh-CN" b="1" dirty="0">
                <a:solidFill>
                  <a:srgbClr val="009900"/>
                </a:solidFill>
              </a:rPr>
              <a:t>JMS</a:t>
            </a:r>
            <a:r>
              <a:rPr lang="zh-CN" altLang="pt-BR" b="1" dirty="0">
                <a:solidFill>
                  <a:srgbClr val="009900"/>
                </a:solidFill>
              </a:rPr>
              <a:t>（</a:t>
            </a:r>
            <a:r>
              <a:rPr lang="pt-BR" altLang="zh-CN" b="1" dirty="0">
                <a:solidFill>
                  <a:srgbClr val="009900"/>
                </a:solidFill>
              </a:rPr>
              <a:t>Java Message Service</a:t>
            </a:r>
            <a:r>
              <a:rPr lang="zh-CN" altLang="pt-BR" b="1" dirty="0">
                <a:solidFill>
                  <a:srgbClr val="009900"/>
                </a:solidFill>
              </a:rPr>
              <a:t>）</a:t>
            </a:r>
            <a:endParaRPr lang="zh-CN" altLang="en-US" b="1" dirty="0">
              <a:solidFill>
                <a:srgbClr val="009900"/>
              </a:solidFill>
            </a:endParaRPr>
          </a:p>
          <a:p>
            <a:pPr marL="0" indent="628650">
              <a:lnSpc>
                <a:spcPct val="120000"/>
              </a:lnSpc>
              <a:defRPr/>
            </a:pPr>
            <a:r>
              <a:rPr lang="en-US" altLang="zh-CN" b="1" dirty="0">
                <a:solidFill>
                  <a:schemeClr val="accent6"/>
                </a:solidFill>
              </a:rPr>
              <a:t>Java</a:t>
            </a:r>
            <a:r>
              <a:rPr lang="zh-CN" altLang="en-US" b="1" dirty="0">
                <a:solidFill>
                  <a:schemeClr val="accent6"/>
                </a:solidFill>
              </a:rPr>
              <a:t>消息服务，是</a:t>
            </a:r>
            <a:r>
              <a:rPr lang="en-US" altLang="zh-CN" b="1" dirty="0">
                <a:solidFill>
                  <a:schemeClr val="accent6"/>
                </a:solidFill>
              </a:rPr>
              <a:t>Java</a:t>
            </a:r>
            <a:r>
              <a:rPr lang="zh-CN" altLang="en-US" b="1" dirty="0">
                <a:solidFill>
                  <a:schemeClr val="accent6"/>
                </a:solidFill>
              </a:rPr>
              <a:t>平台上用于建立面向消息中间件</a:t>
            </a:r>
            <a:r>
              <a:rPr lang="en-US" altLang="zh-CN" b="1" dirty="0">
                <a:solidFill>
                  <a:schemeClr val="accent6"/>
                </a:solidFill>
              </a:rPr>
              <a:t>(MOM)</a:t>
            </a:r>
            <a:r>
              <a:rPr lang="zh-CN" altLang="en-US" b="1" dirty="0">
                <a:solidFill>
                  <a:schemeClr val="accent6"/>
                </a:solidFill>
              </a:rPr>
              <a:t>的技术规范，它便于消息系统中的</a:t>
            </a:r>
            <a:r>
              <a:rPr lang="en-US" altLang="zh-CN" b="1" dirty="0">
                <a:solidFill>
                  <a:schemeClr val="accent6"/>
                </a:solidFill>
              </a:rPr>
              <a:t>Java</a:t>
            </a:r>
            <a:r>
              <a:rPr lang="zh-CN" altLang="en-US" b="1" dirty="0">
                <a:solidFill>
                  <a:schemeClr val="accent6"/>
                </a:solidFill>
              </a:rPr>
              <a:t>应用程序进行消息交换</a:t>
            </a:r>
            <a:r>
              <a:rPr lang="en-US" altLang="zh-CN" b="1" dirty="0">
                <a:solidFill>
                  <a:schemeClr val="accent6"/>
                </a:solidFill>
              </a:rPr>
              <a:t>,</a:t>
            </a:r>
            <a:r>
              <a:rPr lang="zh-CN" altLang="en-US" b="1" dirty="0">
                <a:solidFill>
                  <a:schemeClr val="accent6"/>
                </a:solidFill>
              </a:rPr>
              <a:t>并且通过提供标准的产生、发送、接收消息的接口简化企业应用的开发。</a:t>
            </a:r>
          </a:p>
          <a:p>
            <a:pPr marL="0" indent="628650">
              <a:lnSpc>
                <a:spcPct val="120000"/>
              </a:lnSpc>
              <a:defRPr/>
            </a:pPr>
            <a:endParaRPr lang="zh-CN" altLang="en-US" b="1" dirty="0">
              <a:solidFill>
                <a:srgbClr val="002060"/>
              </a:solidFill>
            </a:endParaRPr>
          </a:p>
          <a:p>
            <a:pPr marL="0" indent="628650">
              <a:defRPr/>
            </a:pPr>
            <a:endParaRPr lang="zh-CN" altLang="en-US" b="1" dirty="0">
              <a:solidFill>
                <a:srgbClr val="C00000"/>
              </a:solidFill>
            </a:endParaRP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5026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chemeClr val="accent6"/>
                </a:solidFill>
              </a:rPr>
              <a:t>许多厂商目前都支持 </a:t>
            </a:r>
            <a:r>
              <a:rPr lang="en-US" altLang="zh-CN" b="1" dirty="0">
                <a:solidFill>
                  <a:schemeClr val="accent6"/>
                </a:solidFill>
              </a:rPr>
              <a:t>JMS</a:t>
            </a:r>
            <a:r>
              <a:rPr lang="zh-CN" altLang="en-US" b="1" dirty="0">
                <a:solidFill>
                  <a:schemeClr val="accent6"/>
                </a:solidFill>
              </a:rPr>
              <a:t>，包括 </a:t>
            </a:r>
            <a:r>
              <a:rPr lang="en-US" altLang="zh-CN" b="1" dirty="0">
                <a:solidFill>
                  <a:schemeClr val="accent6"/>
                </a:solidFill>
              </a:rPr>
              <a:t>IBM </a:t>
            </a:r>
            <a:r>
              <a:rPr lang="zh-CN" altLang="en-US" b="1" dirty="0">
                <a:solidFill>
                  <a:schemeClr val="accent6"/>
                </a:solidFill>
              </a:rPr>
              <a:t>的 </a:t>
            </a:r>
            <a:r>
              <a:rPr lang="en-US" altLang="zh-CN" b="1" dirty="0" err="1">
                <a:solidFill>
                  <a:schemeClr val="accent6"/>
                </a:solidFill>
              </a:rPr>
              <a:t>MQSeries</a:t>
            </a:r>
            <a:r>
              <a:rPr lang="zh-CN" altLang="en-US" b="1" dirty="0">
                <a:solidFill>
                  <a:schemeClr val="accent6"/>
                </a:solidFill>
              </a:rPr>
              <a:t>、</a:t>
            </a:r>
            <a:r>
              <a:rPr lang="en-US" altLang="zh-CN" b="1" dirty="0">
                <a:solidFill>
                  <a:schemeClr val="accent6"/>
                </a:solidFill>
              </a:rPr>
              <a:t>BEA</a:t>
            </a:r>
            <a:r>
              <a:rPr lang="zh-CN" altLang="en-US" b="1" dirty="0">
                <a:solidFill>
                  <a:schemeClr val="accent6"/>
                </a:solidFill>
              </a:rPr>
              <a:t>的 </a:t>
            </a:r>
            <a:r>
              <a:rPr lang="en-US" altLang="zh-CN" b="1" dirty="0" err="1">
                <a:solidFill>
                  <a:schemeClr val="accent6"/>
                </a:solidFill>
              </a:rPr>
              <a:t>Weblogic</a:t>
            </a:r>
            <a:r>
              <a:rPr lang="en-US" altLang="zh-CN" b="1" dirty="0">
                <a:solidFill>
                  <a:schemeClr val="accent6"/>
                </a:solidFill>
              </a:rPr>
              <a:t> JMS service</a:t>
            </a:r>
            <a:r>
              <a:rPr lang="zh-CN" altLang="en-US" b="1" dirty="0">
                <a:solidFill>
                  <a:schemeClr val="accent6"/>
                </a:solidFill>
              </a:rPr>
              <a:t>等等。</a:t>
            </a:r>
            <a:endParaRPr lang="en-US" altLang="zh-CN" b="1" dirty="0">
              <a:solidFill>
                <a:schemeClr val="accent6"/>
              </a:solidFill>
            </a:endParaRPr>
          </a:p>
          <a:p>
            <a:pPr marL="0" indent="628650">
              <a:defRPr/>
            </a:pPr>
            <a:r>
              <a:rPr lang="zh-CN" altLang="en-US" b="1" dirty="0">
                <a:solidFill>
                  <a:srgbClr val="009900"/>
                </a:solidFill>
              </a:rPr>
              <a:t> 使用</a:t>
            </a:r>
            <a:r>
              <a:rPr lang="en-US" altLang="zh-CN" b="1" dirty="0">
                <a:solidFill>
                  <a:srgbClr val="009900"/>
                </a:solidFill>
              </a:rPr>
              <a:t>JMS</a:t>
            </a:r>
            <a:r>
              <a:rPr lang="zh-CN" altLang="en-US" b="1" dirty="0">
                <a:solidFill>
                  <a:srgbClr val="009900"/>
                </a:solidFill>
              </a:rPr>
              <a:t>能够通过消息收发服务（有时称为消息中介程序或路由器）从一个 </a:t>
            </a:r>
            <a:r>
              <a:rPr lang="en-US" altLang="zh-CN" b="1" dirty="0">
                <a:solidFill>
                  <a:srgbClr val="009900"/>
                </a:solidFill>
              </a:rPr>
              <a:t>JMS </a:t>
            </a:r>
            <a:r>
              <a:rPr lang="zh-CN" altLang="en-US" b="1" dirty="0">
                <a:solidFill>
                  <a:srgbClr val="009900"/>
                </a:solidFill>
              </a:rPr>
              <a:t>客户机向另一个 </a:t>
            </a:r>
            <a:r>
              <a:rPr lang="en-US" altLang="zh-CN" b="1" dirty="0">
                <a:solidFill>
                  <a:srgbClr val="009900"/>
                </a:solidFill>
              </a:rPr>
              <a:t>JMS</a:t>
            </a:r>
            <a:r>
              <a:rPr lang="zh-CN" altLang="en-US" b="1" dirty="0">
                <a:solidFill>
                  <a:srgbClr val="009900"/>
                </a:solidFill>
              </a:rPr>
              <a:t>客户机发送消息。</a:t>
            </a:r>
            <a:endParaRPr lang="en-US" altLang="zh-CN" b="1" dirty="0">
              <a:solidFill>
                <a:srgbClr val="009900"/>
              </a:solidFill>
            </a:endParaRPr>
          </a:p>
          <a:p>
            <a:pPr marL="0" indent="628650">
              <a:defRPr/>
            </a:pPr>
            <a:r>
              <a:rPr lang="zh-CN" altLang="en-US" b="1" dirty="0">
                <a:solidFill>
                  <a:srgbClr val="002060"/>
                </a:solidFill>
              </a:rPr>
              <a:t>消息是 </a:t>
            </a:r>
            <a:r>
              <a:rPr lang="en-US" altLang="zh-CN" b="1" dirty="0">
                <a:solidFill>
                  <a:srgbClr val="002060"/>
                </a:solidFill>
              </a:rPr>
              <a:t>JMS </a:t>
            </a:r>
            <a:r>
              <a:rPr lang="zh-CN" altLang="en-US" b="1" dirty="0">
                <a:solidFill>
                  <a:srgbClr val="002060"/>
                </a:solidFill>
              </a:rPr>
              <a:t>中的一种类型对象，由两部分组成：报头和消息主体。报头由路由信息以及有关该消息的元数据组成。</a:t>
            </a:r>
            <a:endParaRPr lang="en-US" altLang="zh-CN" b="1" dirty="0">
              <a:solidFill>
                <a:srgbClr val="002060"/>
              </a:solidFill>
            </a:endParaRPr>
          </a:p>
          <a:p>
            <a:pPr marL="0" indent="628650">
              <a:defRPr/>
            </a:pPr>
            <a:r>
              <a:rPr lang="zh-CN" altLang="en-US" b="1" dirty="0">
                <a:solidFill>
                  <a:srgbClr val="C00000"/>
                </a:solidFill>
              </a:rPr>
              <a:t>消息主体则携带着应用程序的数据或有效负载。</a:t>
            </a:r>
          </a:p>
          <a:p>
            <a:pPr marL="0" indent="628650">
              <a:lnSpc>
                <a:spcPct val="120000"/>
              </a:lnSpc>
              <a:defRPr/>
            </a:pPr>
            <a:endParaRPr lang="zh-CN" altLang="en-US" b="1" dirty="0">
              <a:solidFill>
                <a:srgbClr val="002060"/>
              </a:solidFill>
            </a:endParaRPr>
          </a:p>
          <a:p>
            <a:pPr marL="0" indent="628650">
              <a:defRPr/>
            </a:pPr>
            <a:endParaRPr lang="zh-CN" altLang="en-US" b="1" dirty="0">
              <a:solidFill>
                <a:srgbClr val="C00000"/>
              </a:solidFill>
            </a:endParaRP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5026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2060"/>
                </a:solidFill>
              </a:rPr>
              <a:t>10</a:t>
            </a:r>
            <a:r>
              <a:rPr lang="zh-CN" altLang="en-US" b="1" dirty="0">
                <a:solidFill>
                  <a:srgbClr val="002060"/>
                </a:solidFill>
              </a:rPr>
              <a:t>．</a:t>
            </a:r>
            <a:r>
              <a:rPr lang="en-US" altLang="zh-CN" b="1" dirty="0">
                <a:solidFill>
                  <a:srgbClr val="002060"/>
                </a:solidFill>
              </a:rPr>
              <a:t>JTA</a:t>
            </a:r>
            <a:r>
              <a:rPr lang="zh-CN" altLang="en-US" b="1" dirty="0">
                <a:solidFill>
                  <a:srgbClr val="002060"/>
                </a:solidFill>
              </a:rPr>
              <a:t>（</a:t>
            </a:r>
            <a:r>
              <a:rPr lang="en-US" altLang="zh-CN" b="1" dirty="0">
                <a:solidFill>
                  <a:srgbClr val="002060"/>
                </a:solidFill>
              </a:rPr>
              <a:t>Java Transaction Architecture</a:t>
            </a:r>
            <a:r>
              <a:rPr lang="zh-CN" altLang="en-US" b="1" dirty="0">
                <a:solidFill>
                  <a:srgbClr val="002060"/>
                </a:solidFill>
              </a:rPr>
              <a:t>）</a:t>
            </a:r>
          </a:p>
          <a:p>
            <a:pPr marL="0" indent="628650">
              <a:lnSpc>
                <a:spcPct val="120000"/>
              </a:lnSpc>
              <a:defRPr/>
            </a:pPr>
            <a:r>
              <a:rPr lang="en-US" altLang="zh-CN" b="1" dirty="0">
                <a:solidFill>
                  <a:srgbClr val="FF0000"/>
                </a:solidFill>
              </a:rPr>
              <a:t>Java</a:t>
            </a:r>
            <a:r>
              <a:rPr lang="zh-CN" altLang="en-US" b="1" dirty="0">
                <a:solidFill>
                  <a:srgbClr val="FF0000"/>
                </a:solidFill>
              </a:rPr>
              <a:t>事务体系结构，定义了一组标准的</a:t>
            </a:r>
            <a:r>
              <a:rPr lang="en-US" altLang="zh-CN" b="1" dirty="0">
                <a:solidFill>
                  <a:srgbClr val="FF0000"/>
                </a:solidFill>
              </a:rPr>
              <a:t>API</a:t>
            </a:r>
            <a:r>
              <a:rPr lang="zh-CN" altLang="en-US" b="1" dirty="0">
                <a:solidFill>
                  <a:srgbClr val="FF0000"/>
                </a:solidFill>
              </a:rPr>
              <a:t>，用于访问各种事务监控。</a:t>
            </a:r>
          </a:p>
          <a:p>
            <a:pPr>
              <a:defRPr/>
            </a:pPr>
            <a:r>
              <a:rPr lang="en-US" altLang="zh-CN" b="1" dirty="0">
                <a:solidFill>
                  <a:srgbClr val="009900"/>
                </a:solidFill>
              </a:rPr>
              <a:t>11</a:t>
            </a:r>
            <a:r>
              <a:rPr lang="zh-CN" altLang="en-US" b="1" dirty="0">
                <a:solidFill>
                  <a:srgbClr val="009900"/>
                </a:solidFill>
              </a:rPr>
              <a:t>．</a:t>
            </a:r>
            <a:r>
              <a:rPr lang="en-US" altLang="zh-CN" b="1" dirty="0">
                <a:solidFill>
                  <a:srgbClr val="009900"/>
                </a:solidFill>
              </a:rPr>
              <a:t>JTS</a:t>
            </a:r>
            <a:r>
              <a:rPr lang="zh-CN" altLang="en-US" b="1" dirty="0">
                <a:solidFill>
                  <a:srgbClr val="009900"/>
                </a:solidFill>
              </a:rPr>
              <a:t>（</a:t>
            </a:r>
            <a:r>
              <a:rPr lang="en-US" altLang="zh-CN" b="1" dirty="0">
                <a:solidFill>
                  <a:srgbClr val="009900"/>
                </a:solidFill>
              </a:rPr>
              <a:t>Java Transaction Service</a:t>
            </a:r>
            <a:r>
              <a:rPr lang="zh-CN" altLang="en-US" b="1" dirty="0">
                <a:solidFill>
                  <a:srgbClr val="009900"/>
                </a:solidFill>
              </a:rPr>
              <a:t>）</a:t>
            </a:r>
          </a:p>
          <a:p>
            <a:pPr marL="0" indent="628650">
              <a:lnSpc>
                <a:spcPct val="120000"/>
              </a:lnSpc>
              <a:defRPr/>
            </a:pPr>
            <a:r>
              <a:rPr lang="en-US" altLang="zh-CN" b="1" dirty="0">
                <a:solidFill>
                  <a:schemeClr val="accent6"/>
                </a:solidFill>
              </a:rPr>
              <a:t>Java </a:t>
            </a:r>
            <a:r>
              <a:rPr lang="zh-CN" altLang="en-US" b="1" dirty="0">
                <a:solidFill>
                  <a:schemeClr val="accent6"/>
                </a:solidFill>
              </a:rPr>
              <a:t>事务服务，是</a:t>
            </a:r>
            <a:r>
              <a:rPr lang="en-US" altLang="zh-CN" b="1" dirty="0">
                <a:solidFill>
                  <a:schemeClr val="accent6"/>
                </a:solidFill>
              </a:rPr>
              <a:t>CORBA OTS</a:t>
            </a:r>
            <a:r>
              <a:rPr lang="zh-CN" altLang="en-US" b="1" dirty="0">
                <a:solidFill>
                  <a:schemeClr val="accent6"/>
                </a:solidFill>
              </a:rPr>
              <a:t>（</a:t>
            </a:r>
            <a:r>
              <a:rPr lang="en-US" altLang="zh-CN" b="1" dirty="0">
                <a:solidFill>
                  <a:schemeClr val="accent6"/>
                </a:solidFill>
              </a:rPr>
              <a:t>Object Transaction Service</a:t>
            </a:r>
            <a:r>
              <a:rPr lang="zh-CN" altLang="en-US" b="1" dirty="0">
                <a:solidFill>
                  <a:schemeClr val="accent6"/>
                </a:solidFill>
              </a:rPr>
              <a:t>）事务监控的基本实现。</a:t>
            </a:r>
          </a:p>
          <a:p>
            <a:pPr marL="0" indent="628650">
              <a:lnSpc>
                <a:spcPct val="120000"/>
              </a:lnSpc>
              <a:defRPr/>
            </a:pPr>
            <a:endParaRPr lang="zh-CN" altLang="en-US" b="1" dirty="0">
              <a:solidFill>
                <a:schemeClr val="accent6"/>
              </a:solidFill>
            </a:endParaRPr>
          </a:p>
          <a:p>
            <a:pPr marL="0" indent="628650">
              <a:lnSpc>
                <a:spcPct val="120000"/>
              </a:lnSpc>
              <a:defRPr/>
            </a:pPr>
            <a:endParaRPr lang="zh-CN" altLang="en-US" b="1" dirty="0">
              <a:solidFill>
                <a:srgbClr val="002060"/>
              </a:solidFill>
            </a:endParaRPr>
          </a:p>
          <a:p>
            <a:pPr marL="0" indent="628650">
              <a:defRPr/>
            </a:pPr>
            <a:endParaRPr lang="zh-CN" altLang="en-US" b="1" dirty="0">
              <a:solidFill>
                <a:srgbClr val="C00000"/>
              </a:solidFill>
            </a:endParaRP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82200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C00000"/>
                </a:solidFill>
              </a:rPr>
              <a:t>1</a:t>
            </a:r>
            <a:r>
              <a:rPr lang="zh-CN" altLang="en-US" b="1" dirty="0">
                <a:solidFill>
                  <a:srgbClr val="C00000"/>
                </a:solidFill>
              </a:rPr>
              <a:t>、标注（</a:t>
            </a:r>
            <a:r>
              <a:rPr lang="en-US" altLang="zh-CN" b="1" dirty="0">
                <a:solidFill>
                  <a:srgbClr val="C00000"/>
                </a:solidFill>
              </a:rPr>
              <a:t>Annotation</a:t>
            </a:r>
            <a:r>
              <a:rPr lang="zh-CN" altLang="en-US" b="1" dirty="0">
                <a:solidFill>
                  <a:srgbClr val="C00000"/>
                </a:solidFill>
              </a:rPr>
              <a:t>）</a:t>
            </a:r>
          </a:p>
          <a:p>
            <a:pPr marL="0" indent="628650">
              <a:defRPr/>
            </a:pPr>
            <a:r>
              <a:rPr lang="zh-CN" altLang="en-US" b="1" dirty="0">
                <a:solidFill>
                  <a:schemeClr val="accent6"/>
                </a:solidFill>
              </a:rPr>
              <a:t> 是</a:t>
            </a:r>
            <a:r>
              <a:rPr lang="en-US" altLang="zh-CN" b="1" dirty="0">
                <a:solidFill>
                  <a:schemeClr val="accent6"/>
                </a:solidFill>
              </a:rPr>
              <a:t>Java EE 5</a:t>
            </a:r>
            <a:r>
              <a:rPr lang="zh-CN" altLang="en-US" b="1" dirty="0">
                <a:solidFill>
                  <a:schemeClr val="accent6"/>
                </a:solidFill>
              </a:rPr>
              <a:t>引入的一个新特性。</a:t>
            </a:r>
            <a:endParaRPr lang="en-US" altLang="zh-CN" b="1" dirty="0">
              <a:solidFill>
                <a:schemeClr val="accent6"/>
              </a:solidFill>
            </a:endParaRPr>
          </a:p>
          <a:p>
            <a:pPr marL="0" indent="628650">
              <a:defRPr/>
            </a:pPr>
            <a:r>
              <a:rPr lang="zh-CN" altLang="en-US" b="1" dirty="0">
                <a:solidFill>
                  <a:srgbClr val="009900"/>
                </a:solidFill>
              </a:rPr>
              <a:t>标注之于程序是一种元数据，标注这种元数据按照其作用可以分为三类：编写文档、代码分析、编译检查。</a:t>
            </a:r>
            <a:endParaRPr lang="en-US" altLang="zh-CN" b="1" dirty="0">
              <a:solidFill>
                <a:srgbClr val="009900"/>
              </a:solidFill>
            </a:endParaRPr>
          </a:p>
          <a:p>
            <a:pPr marL="0" indent="628650">
              <a:defRPr/>
            </a:pPr>
            <a:r>
              <a:rPr lang="zh-CN" altLang="en-US" b="1" dirty="0">
                <a:solidFill>
                  <a:srgbClr val="002060"/>
                </a:solidFill>
              </a:rPr>
              <a:t>用于编写文档是通过代码里的标注元数据生成文档，例如</a:t>
            </a:r>
            <a:r>
              <a:rPr lang="en-US" altLang="zh-CN" b="1" dirty="0">
                <a:solidFill>
                  <a:srgbClr val="002060"/>
                </a:solidFill>
              </a:rPr>
              <a:t>@Documented,</a:t>
            </a:r>
            <a:r>
              <a:rPr lang="zh-CN" altLang="en-US" b="1" dirty="0">
                <a:solidFill>
                  <a:srgbClr val="002060"/>
                </a:solidFill>
              </a:rPr>
              <a:t>用于定制</a:t>
            </a:r>
            <a:r>
              <a:rPr lang="en-US" altLang="zh-CN" b="1" dirty="0" err="1">
                <a:solidFill>
                  <a:srgbClr val="002060"/>
                </a:solidFill>
              </a:rPr>
              <a:t>javadoc</a:t>
            </a:r>
            <a:r>
              <a:rPr lang="zh-CN" altLang="en-US" b="1" dirty="0">
                <a:solidFill>
                  <a:srgbClr val="002060"/>
                </a:solidFill>
              </a:rPr>
              <a:t>不支持的文档属性，并在开发中使用。</a:t>
            </a:r>
            <a:endParaRPr lang="en-US" altLang="zh-CN" b="1" dirty="0">
              <a:solidFill>
                <a:srgbClr val="002060"/>
              </a:solidFill>
            </a:endParaRPr>
          </a:p>
          <a:p>
            <a:pPr marL="0" indent="628650">
              <a:defRPr/>
            </a:pPr>
            <a:r>
              <a:rPr lang="zh-CN" altLang="en-US" b="1" dirty="0">
                <a:solidFill>
                  <a:srgbClr val="FF0000"/>
                </a:solidFill>
              </a:rPr>
              <a:t>用在代码分析的标注如</a:t>
            </a:r>
            <a:r>
              <a:rPr lang="en-US" altLang="zh-CN" b="1" dirty="0">
                <a:solidFill>
                  <a:srgbClr val="FF0000"/>
                </a:solidFill>
              </a:rPr>
              <a:t>@Deprecated,</a:t>
            </a:r>
            <a:r>
              <a:rPr lang="zh-CN" altLang="en-US" b="1" dirty="0">
                <a:solidFill>
                  <a:srgbClr val="FF0000"/>
                </a:solidFill>
              </a:rPr>
              <a:t>指出这是个不建议使用的方法。  </a:t>
            </a:r>
          </a:p>
        </p:txBody>
      </p:sp>
      <p:sp>
        <p:nvSpPr>
          <p:cNvPr id="4" name="Title 3">
            <a:extLst>
              <a:ext uri="{FF2B5EF4-FFF2-40B4-BE49-F238E27FC236}">
                <a16:creationId xmlns:a16="http://schemas.microsoft.com/office/drawing/2014/main" id="{CE789873-22C0-4D99-8957-04460B4A70C6}"/>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1.3  Java EE</a:t>
            </a:r>
            <a:r>
              <a:rPr lang="zh-CN" altLang="en-US">
                <a:solidFill>
                  <a:srgbClr val="FF0000"/>
                </a:solidFill>
                <a:ea typeface="方正准圆简体"/>
                <a:cs typeface="方正准圆简体"/>
              </a:rPr>
              <a:t>技术规范</a:t>
            </a:r>
          </a:p>
        </p:txBody>
      </p:sp>
      <p:sp>
        <p:nvSpPr>
          <p:cNvPr id="6" name="Rectangle 3"/>
          <p:cNvSpPr txBox="1">
            <a:spLocks noChangeArrowheads="1"/>
          </p:cNvSpPr>
          <p:nvPr/>
        </p:nvSpPr>
        <p:spPr bwMode="auto">
          <a:xfrm>
            <a:off x="533400" y="1341438"/>
            <a:ext cx="8502650"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2060"/>
                </a:solidFill>
              </a:rPr>
              <a:t>12</a:t>
            </a:r>
            <a:r>
              <a:rPr lang="zh-CN" altLang="en-US" b="1" dirty="0">
                <a:solidFill>
                  <a:srgbClr val="002060"/>
                </a:solidFill>
              </a:rPr>
              <a:t>．</a:t>
            </a:r>
            <a:r>
              <a:rPr lang="en-US" altLang="zh-CN" b="1" dirty="0">
                <a:solidFill>
                  <a:srgbClr val="002060"/>
                </a:solidFill>
              </a:rPr>
              <a:t>Java Mail</a:t>
            </a:r>
          </a:p>
          <a:p>
            <a:pPr marL="0" indent="628650">
              <a:defRPr/>
            </a:pPr>
            <a:r>
              <a:rPr lang="zh-CN" altLang="en-US" b="1" dirty="0">
                <a:solidFill>
                  <a:srgbClr val="FF0000"/>
                </a:solidFill>
              </a:rPr>
              <a:t>是用于存取邮件服务器的</a:t>
            </a:r>
            <a:r>
              <a:rPr lang="en-US" altLang="zh-CN" b="1" dirty="0">
                <a:solidFill>
                  <a:srgbClr val="FF0000"/>
                </a:solidFill>
              </a:rPr>
              <a:t>API</a:t>
            </a:r>
            <a:r>
              <a:rPr lang="zh-CN" altLang="en-US" b="1" dirty="0">
                <a:solidFill>
                  <a:srgbClr val="FF0000"/>
                </a:solidFill>
              </a:rPr>
              <a:t>，它提供了一套邮件服务器的抽象类。它不仅支持</a:t>
            </a:r>
            <a:r>
              <a:rPr lang="en-US" altLang="zh-CN" b="1" dirty="0">
                <a:solidFill>
                  <a:srgbClr val="FF0000"/>
                </a:solidFill>
              </a:rPr>
              <a:t>SMTP</a:t>
            </a:r>
            <a:r>
              <a:rPr lang="zh-CN" altLang="en-US" b="1" dirty="0">
                <a:solidFill>
                  <a:srgbClr val="FF0000"/>
                </a:solidFill>
              </a:rPr>
              <a:t>服务器，也支持</a:t>
            </a:r>
            <a:r>
              <a:rPr lang="en-US" altLang="zh-CN" b="1" dirty="0">
                <a:solidFill>
                  <a:srgbClr val="FF0000"/>
                </a:solidFill>
              </a:rPr>
              <a:t>IMAP</a:t>
            </a:r>
            <a:r>
              <a:rPr lang="zh-CN" altLang="en-US" b="1" dirty="0">
                <a:solidFill>
                  <a:srgbClr val="FF0000"/>
                </a:solidFill>
              </a:rPr>
              <a:t>服务器。</a:t>
            </a:r>
          </a:p>
          <a:p>
            <a:pPr>
              <a:defRPr/>
            </a:pPr>
            <a:r>
              <a:rPr lang="en-US" altLang="zh-CN" b="1" dirty="0">
                <a:solidFill>
                  <a:srgbClr val="009900"/>
                </a:solidFill>
              </a:rPr>
              <a:t>13</a:t>
            </a:r>
            <a:r>
              <a:rPr lang="zh-CN" altLang="en-US" b="1" dirty="0">
                <a:solidFill>
                  <a:srgbClr val="009900"/>
                </a:solidFill>
              </a:rPr>
              <a:t>．</a:t>
            </a:r>
            <a:r>
              <a:rPr lang="en-US" altLang="zh-CN" b="1" dirty="0">
                <a:solidFill>
                  <a:srgbClr val="009900"/>
                </a:solidFill>
              </a:rPr>
              <a:t>JAF</a:t>
            </a:r>
            <a:r>
              <a:rPr lang="zh-CN" altLang="en-US" b="1" dirty="0">
                <a:solidFill>
                  <a:srgbClr val="009900"/>
                </a:solidFill>
              </a:rPr>
              <a:t>（</a:t>
            </a:r>
            <a:r>
              <a:rPr lang="en-US" altLang="zh-CN" b="1" dirty="0">
                <a:solidFill>
                  <a:srgbClr val="009900"/>
                </a:solidFill>
              </a:rPr>
              <a:t>JavaBeans Activation Framework</a:t>
            </a:r>
            <a:r>
              <a:rPr lang="zh-CN" altLang="en-US" b="1" dirty="0">
                <a:solidFill>
                  <a:srgbClr val="009900"/>
                </a:solidFill>
              </a:rPr>
              <a:t>）</a:t>
            </a:r>
          </a:p>
          <a:p>
            <a:pPr marL="0" indent="628650">
              <a:lnSpc>
                <a:spcPct val="120000"/>
              </a:lnSpc>
              <a:defRPr/>
            </a:pPr>
            <a:r>
              <a:rPr lang="en-US" altLang="zh-CN" b="1" dirty="0" err="1">
                <a:solidFill>
                  <a:schemeClr val="accent6"/>
                </a:solidFill>
              </a:rPr>
              <a:t>JavaMail</a:t>
            </a:r>
            <a:r>
              <a:rPr lang="zh-CN" altLang="en-US" b="1" dirty="0">
                <a:solidFill>
                  <a:schemeClr val="accent6"/>
                </a:solidFill>
              </a:rPr>
              <a:t>利用</a:t>
            </a:r>
            <a:r>
              <a:rPr lang="en-US" altLang="zh-CN" b="1" dirty="0">
                <a:solidFill>
                  <a:schemeClr val="accent6"/>
                </a:solidFill>
              </a:rPr>
              <a:t>JAF</a:t>
            </a:r>
            <a:r>
              <a:rPr lang="zh-CN" altLang="en-US" b="1" dirty="0">
                <a:solidFill>
                  <a:schemeClr val="accent6"/>
                </a:solidFill>
              </a:rPr>
              <a:t>来处理</a:t>
            </a:r>
            <a:r>
              <a:rPr lang="en-US" altLang="zh-CN" b="1" dirty="0">
                <a:solidFill>
                  <a:schemeClr val="accent6"/>
                </a:solidFill>
              </a:rPr>
              <a:t>MIME</a:t>
            </a:r>
            <a:r>
              <a:rPr lang="zh-CN" altLang="en-US" b="1" dirty="0">
                <a:solidFill>
                  <a:schemeClr val="accent6"/>
                </a:solidFill>
              </a:rPr>
              <a:t>编码的邮件附件。</a:t>
            </a:r>
            <a:r>
              <a:rPr lang="en-US" altLang="zh-CN" b="1" dirty="0">
                <a:solidFill>
                  <a:schemeClr val="accent6"/>
                </a:solidFill>
              </a:rPr>
              <a:t>MIME</a:t>
            </a:r>
            <a:r>
              <a:rPr lang="zh-CN" altLang="en-US" b="1" dirty="0">
                <a:solidFill>
                  <a:schemeClr val="accent6"/>
                </a:solidFill>
              </a:rPr>
              <a:t>的字节流可以被转换成</a:t>
            </a:r>
            <a:r>
              <a:rPr lang="en-US" altLang="zh-CN" b="1" dirty="0">
                <a:solidFill>
                  <a:schemeClr val="accent6"/>
                </a:solidFill>
              </a:rPr>
              <a:t>Java</a:t>
            </a:r>
            <a:r>
              <a:rPr lang="zh-CN" altLang="en-US" b="1" dirty="0">
                <a:solidFill>
                  <a:schemeClr val="accent6"/>
                </a:solidFill>
              </a:rPr>
              <a:t>对象，或者相反。</a:t>
            </a:r>
          </a:p>
          <a:p>
            <a:pPr marL="0" indent="628650">
              <a:lnSpc>
                <a:spcPct val="120000"/>
              </a:lnSpc>
              <a:defRPr/>
            </a:pPr>
            <a:endParaRPr lang="zh-CN" altLang="en-US" b="1" dirty="0">
              <a:solidFill>
                <a:schemeClr val="accent6"/>
              </a:solidFill>
            </a:endParaRPr>
          </a:p>
          <a:p>
            <a:pPr marL="0" indent="628650">
              <a:lnSpc>
                <a:spcPct val="120000"/>
              </a:lnSpc>
              <a:defRPr/>
            </a:pPr>
            <a:endParaRPr lang="zh-CN" altLang="en-US" b="1" dirty="0">
              <a:solidFill>
                <a:schemeClr val="accent6"/>
              </a:solidFill>
            </a:endParaRPr>
          </a:p>
          <a:p>
            <a:pPr marL="0" indent="628650">
              <a:lnSpc>
                <a:spcPct val="120000"/>
              </a:lnSpc>
              <a:defRPr/>
            </a:pPr>
            <a:endParaRPr lang="zh-CN" altLang="en-US" b="1" dirty="0">
              <a:solidFill>
                <a:srgbClr val="002060"/>
              </a:solidFill>
            </a:endParaRPr>
          </a:p>
          <a:p>
            <a:pPr marL="0" indent="628650">
              <a:defRPr/>
            </a:pPr>
            <a:endParaRPr lang="zh-CN" altLang="en-US" b="1" dirty="0">
              <a:solidFill>
                <a:srgbClr val="C00000"/>
              </a:solidFill>
            </a:endParaRPr>
          </a:p>
          <a:p>
            <a:pPr marL="0" indent="628650">
              <a:defRPr/>
            </a:pPr>
            <a:endParaRPr lang="zh-CN" altLang="en-US" b="1" dirty="0">
              <a:solidFill>
                <a:schemeClr val="accent6"/>
              </a:solidFill>
            </a:endParaRPr>
          </a:p>
          <a:p>
            <a:pPr marL="0" indent="628650">
              <a:defRPr/>
            </a:pP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4" name="Rectangle 3"/>
          <p:cNvSpPr txBox="1">
            <a:spLocks noChangeArrowheads="1"/>
          </p:cNvSpPr>
          <p:nvPr/>
        </p:nvSpPr>
        <p:spPr bwMode="auto">
          <a:xfrm>
            <a:off x="533400" y="1484313"/>
            <a:ext cx="7772400" cy="461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zh-CN" altLang="en-US" b="1" dirty="0">
                <a:solidFill>
                  <a:schemeClr val="accent6"/>
                </a:solidFill>
              </a:rPr>
              <a:t>框架，即</a:t>
            </a:r>
            <a:r>
              <a:rPr lang="en-US" altLang="zh-CN" b="1" dirty="0">
                <a:solidFill>
                  <a:schemeClr val="accent6"/>
                </a:solidFill>
              </a:rPr>
              <a:t>framework</a:t>
            </a:r>
            <a:r>
              <a:rPr lang="zh-CN" altLang="en-US" b="1" dirty="0">
                <a:solidFill>
                  <a:schemeClr val="accent6"/>
                </a:solidFill>
              </a:rPr>
              <a:t>。其实就是某种应用的半成品，就是一组组件，供你选用完成你自己的系统。</a:t>
            </a:r>
            <a:endParaRPr lang="en-US" altLang="zh-CN" b="1" dirty="0">
              <a:solidFill>
                <a:schemeClr val="accent6"/>
              </a:solidFill>
            </a:endParaRPr>
          </a:p>
          <a:p>
            <a:pPr marL="0" indent="628650" algn="just">
              <a:defRPr/>
            </a:pPr>
            <a:r>
              <a:rPr lang="zh-CN" altLang="en-US" b="1" dirty="0">
                <a:solidFill>
                  <a:srgbClr val="009900"/>
                </a:solidFill>
              </a:rPr>
              <a:t>这些组件是把不同的应用中有共性的任务抽取出来加以实现，做成程序供人使用。</a:t>
            </a:r>
            <a:endParaRPr lang="en-US" altLang="zh-CN" b="1" dirty="0">
              <a:solidFill>
                <a:srgbClr val="009900"/>
              </a:solidFill>
            </a:endParaRPr>
          </a:p>
          <a:p>
            <a:pPr marL="0" indent="628650" algn="just">
              <a:defRPr/>
            </a:pPr>
            <a:r>
              <a:rPr lang="zh-CN" altLang="en-US" b="1" dirty="0">
                <a:solidFill>
                  <a:srgbClr val="002060"/>
                </a:solidFill>
              </a:rPr>
              <a:t>简单说就是使用别人搭好的舞台，你来做表演。而且，框架一般是成熟的，不断升级的软件。 </a:t>
            </a:r>
            <a:endParaRPr lang="en-US" altLang="zh-CN" b="1" dirty="0">
              <a:solidFill>
                <a:srgbClr val="002060"/>
              </a:solidFill>
            </a:endParaRPr>
          </a:p>
          <a:p>
            <a:pPr marL="0" indent="628650" algn="just">
              <a:defRPr/>
            </a:pPr>
            <a:r>
              <a:rPr lang="zh-CN" altLang="en-US" b="1" dirty="0">
                <a:solidFill>
                  <a:srgbClr val="C00000"/>
                </a:solidFill>
              </a:rPr>
              <a:t>框架的概念最早起源于</a:t>
            </a:r>
            <a:r>
              <a:rPr lang="en-US" altLang="zh-CN" b="1" dirty="0">
                <a:solidFill>
                  <a:srgbClr val="C00000"/>
                </a:solidFill>
              </a:rPr>
              <a:t>Smalltalk</a:t>
            </a:r>
            <a:r>
              <a:rPr lang="zh-CN" altLang="en-US" b="1" dirty="0">
                <a:solidFill>
                  <a:srgbClr val="C00000"/>
                </a:solidFill>
              </a:rPr>
              <a:t>环境，其中最著名的框架是</a:t>
            </a:r>
            <a:r>
              <a:rPr lang="en-US" altLang="zh-CN" b="1" dirty="0">
                <a:solidFill>
                  <a:srgbClr val="C00000"/>
                </a:solidFill>
              </a:rPr>
              <a:t>Smalltalk 80</a:t>
            </a:r>
            <a:r>
              <a:rPr lang="zh-CN" altLang="en-US" b="1" dirty="0">
                <a:solidFill>
                  <a:srgbClr val="C00000"/>
                </a:solidFill>
              </a:rPr>
              <a:t>的用户界面框架</a:t>
            </a:r>
            <a:r>
              <a:rPr lang="en-US" altLang="zh-CN" b="1" dirty="0">
                <a:solidFill>
                  <a:srgbClr val="C00000"/>
                </a:solidFill>
              </a:rPr>
              <a:t>MVC(Model-View-Controller)</a:t>
            </a:r>
            <a:r>
              <a:rPr lang="zh-CN" altLang="en-US" b="1" dirty="0">
                <a:solidFill>
                  <a:srgbClr val="C00000"/>
                </a:solidFill>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additive="base">
                                        <p:cTn id="7" dur="500" fill="hold"/>
                                        <p:tgtEl>
                                          <p:spTgt spid="351234"/>
                                        </p:tgtEl>
                                        <p:attrNameLst>
                                          <p:attrName>ppt_x</p:attrName>
                                        </p:attrNameLst>
                                      </p:cBhvr>
                                      <p:tavLst>
                                        <p:tav tm="0">
                                          <p:val>
                                            <p:strVal val="#ppt_x"/>
                                          </p:val>
                                        </p:tav>
                                        <p:tav tm="100000">
                                          <p:val>
                                            <p:strVal val="#ppt_x"/>
                                          </p:val>
                                        </p:tav>
                                      </p:tavLst>
                                    </p:anim>
                                    <p:anim calcmode="lin" valueType="num">
                                      <p:cBhvr additive="base">
                                        <p:cTn id="8" dur="500" fill="hold"/>
                                        <p:tgtEl>
                                          <p:spTgt spid="35123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5" name="Rectangle 3"/>
          <p:cNvSpPr txBox="1">
            <a:spLocks noChangeArrowheads="1"/>
          </p:cNvSpPr>
          <p:nvPr/>
        </p:nvSpPr>
        <p:spPr bwMode="auto">
          <a:xfrm>
            <a:off x="512763" y="1341438"/>
            <a:ext cx="823595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zh-CN" altLang="en-US" b="1" dirty="0">
                <a:solidFill>
                  <a:schemeClr val="accent6"/>
                </a:solidFill>
              </a:rPr>
              <a:t>框架可分为重型框架和轻型框架。</a:t>
            </a:r>
            <a:endParaRPr lang="en-US" altLang="zh-CN" b="1" dirty="0">
              <a:solidFill>
                <a:schemeClr val="accent6"/>
              </a:solidFill>
            </a:endParaRPr>
          </a:p>
          <a:p>
            <a:pPr marL="0" indent="628650" algn="just">
              <a:defRPr/>
            </a:pPr>
            <a:r>
              <a:rPr lang="zh-CN" altLang="en-US" b="1" dirty="0">
                <a:solidFill>
                  <a:srgbClr val="009900"/>
                </a:solidFill>
              </a:rPr>
              <a:t>一般称</a:t>
            </a:r>
            <a:r>
              <a:rPr lang="en-US" altLang="zh-CN" b="1" dirty="0">
                <a:solidFill>
                  <a:srgbClr val="009900"/>
                </a:solidFill>
              </a:rPr>
              <a:t>EJB</a:t>
            </a:r>
            <a:r>
              <a:rPr lang="zh-CN" altLang="en-US" b="1" dirty="0">
                <a:solidFill>
                  <a:srgbClr val="009900"/>
                </a:solidFill>
              </a:rPr>
              <a:t>这样的框架为重型框架，因其软件架构较复杂，启动加载时间较长，系统相对昂贵，需启动应用服务器加载</a:t>
            </a:r>
            <a:r>
              <a:rPr lang="en-US" altLang="zh-CN" b="1" dirty="0">
                <a:solidFill>
                  <a:srgbClr val="009900"/>
                </a:solidFill>
              </a:rPr>
              <a:t>EJB</a:t>
            </a:r>
            <a:r>
              <a:rPr lang="zh-CN" altLang="en-US" b="1" dirty="0">
                <a:solidFill>
                  <a:srgbClr val="009900"/>
                </a:solidFill>
              </a:rPr>
              <a:t>组件。</a:t>
            </a:r>
            <a:endParaRPr lang="en-US" altLang="zh-CN" b="1" dirty="0">
              <a:solidFill>
                <a:srgbClr val="009900"/>
              </a:solidFill>
            </a:endParaRPr>
          </a:p>
          <a:p>
            <a:pPr marL="0" indent="628650" algn="just">
              <a:defRPr/>
            </a:pPr>
            <a:r>
              <a:rPr lang="zh-CN" altLang="en-US" b="1" dirty="0">
                <a:solidFill>
                  <a:srgbClr val="002060"/>
                </a:solidFill>
              </a:rPr>
              <a:t>轻型框架则不需要昂贵的设备和软件费用，且系统搭建容易，服务器启动快捷，适合于中小型企业或项目。</a:t>
            </a:r>
            <a:endParaRPr lang="en-US" altLang="zh-CN" b="1" dirty="0">
              <a:solidFill>
                <a:srgbClr val="002060"/>
              </a:solidFill>
            </a:endParaRPr>
          </a:p>
          <a:p>
            <a:pPr marL="0" indent="628650" algn="just">
              <a:defRPr/>
            </a:pPr>
            <a:r>
              <a:rPr lang="zh-CN" altLang="en-US" b="1" dirty="0">
                <a:solidFill>
                  <a:srgbClr val="C00000"/>
                </a:solidFill>
              </a:rPr>
              <a:t>目前，使用轻型框架开发项目非常普遍，常用的轻型框架包括</a:t>
            </a:r>
            <a:r>
              <a:rPr lang="en-US" altLang="zh-CN" b="1" dirty="0">
                <a:solidFill>
                  <a:srgbClr val="C00000"/>
                </a:solidFill>
              </a:rPr>
              <a:t>Hibernate</a:t>
            </a:r>
            <a:r>
              <a:rPr lang="zh-CN" altLang="en-US" b="1" dirty="0">
                <a:solidFill>
                  <a:srgbClr val="C00000"/>
                </a:solidFill>
              </a:rPr>
              <a:t>、</a:t>
            </a:r>
            <a:r>
              <a:rPr lang="en-US" altLang="zh-CN" b="1" dirty="0">
                <a:solidFill>
                  <a:srgbClr val="C00000"/>
                </a:solidFill>
              </a:rPr>
              <a:t>Struts</a:t>
            </a:r>
            <a:r>
              <a:rPr lang="zh-CN" altLang="en-US" b="1" dirty="0">
                <a:solidFill>
                  <a:srgbClr val="C00000"/>
                </a:solidFill>
              </a:rPr>
              <a:t>、</a:t>
            </a:r>
            <a:r>
              <a:rPr lang="en-US" altLang="zh-CN" b="1" dirty="0">
                <a:solidFill>
                  <a:srgbClr val="C00000"/>
                </a:solidFill>
              </a:rPr>
              <a:t>Spring</a:t>
            </a:r>
            <a:r>
              <a:rPr lang="zh-CN" altLang="en-US" b="1" dirty="0">
                <a:solidFill>
                  <a:srgbClr val="C00000"/>
                </a:solidFill>
              </a:rPr>
              <a:t>、</a:t>
            </a:r>
            <a:r>
              <a:rPr lang="en-US" altLang="zh-CN" b="1" dirty="0" err="1">
                <a:solidFill>
                  <a:srgbClr val="C00000"/>
                </a:solidFill>
              </a:rPr>
              <a:t>WebWork</a:t>
            </a:r>
            <a:r>
              <a:rPr lang="zh-CN" altLang="en-US" b="1" dirty="0">
                <a:solidFill>
                  <a:srgbClr val="C00000"/>
                </a:solidFill>
              </a:rPr>
              <a:t>、</a:t>
            </a:r>
            <a:r>
              <a:rPr lang="en-US" altLang="zh-CN" b="1" dirty="0">
                <a:solidFill>
                  <a:srgbClr val="C00000"/>
                </a:solidFill>
              </a:rPr>
              <a:t>Tapestry</a:t>
            </a:r>
            <a:r>
              <a:rPr lang="zh-CN" altLang="en-US" b="1" dirty="0">
                <a:solidFill>
                  <a:srgbClr val="C00000"/>
                </a:solidFill>
              </a:rPr>
              <a:t>、</a:t>
            </a:r>
            <a:r>
              <a:rPr lang="en-US" altLang="zh-CN" b="1" dirty="0">
                <a:solidFill>
                  <a:srgbClr val="C00000"/>
                </a:solidFill>
              </a:rPr>
              <a:t>JSF</a:t>
            </a:r>
            <a:r>
              <a:rPr lang="zh-CN" altLang="en-US" b="1" dirty="0">
                <a:solidFill>
                  <a:srgbClr val="C00000"/>
                </a:solidFill>
              </a:rPr>
              <a:t>等。</a:t>
            </a:r>
          </a:p>
          <a:p>
            <a:pPr>
              <a:defRPr/>
            </a:pP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4" name="Rectangle 3"/>
          <p:cNvSpPr txBox="1">
            <a:spLocks noChangeArrowheads="1"/>
          </p:cNvSpPr>
          <p:nvPr/>
        </p:nvSpPr>
        <p:spPr bwMode="auto">
          <a:xfrm>
            <a:off x="558800" y="2205038"/>
            <a:ext cx="8431213"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defRPr/>
            </a:pPr>
            <a:r>
              <a:rPr lang="zh-CN" altLang="en-US" sz="2000" b="1" dirty="0">
                <a:solidFill>
                  <a:schemeClr val="accent6"/>
                </a:solidFill>
              </a:rPr>
              <a:t>软件技术发展至今，面临各类复杂的应用系统开发。</a:t>
            </a:r>
            <a:endParaRPr lang="en-US" altLang="zh-CN" sz="2000" b="1" dirty="0">
              <a:solidFill>
                <a:schemeClr val="accent6"/>
              </a:solidFill>
            </a:endParaRPr>
          </a:p>
          <a:p>
            <a:pPr marL="0" indent="542925">
              <a:defRPr/>
            </a:pPr>
            <a:r>
              <a:rPr lang="zh-CN" altLang="en-US" sz="2000" b="1" dirty="0">
                <a:solidFill>
                  <a:srgbClr val="C00000"/>
                </a:solidFill>
              </a:rPr>
              <a:t>软件系统开发任务涉及到的知识更综合、内容更丰富、问题更繁多。如何能使程序开发效率高、工作效果好，这是轻型框架设计的目的所在。</a:t>
            </a:r>
            <a:endParaRPr lang="en-US" altLang="zh-CN" sz="2000" b="1" dirty="0">
              <a:solidFill>
                <a:srgbClr val="C00000"/>
              </a:solidFill>
            </a:endParaRPr>
          </a:p>
          <a:p>
            <a:pPr marL="0" indent="542925">
              <a:defRPr/>
            </a:pPr>
            <a:r>
              <a:rPr lang="zh-CN" altLang="en-US" sz="2000" b="1" dirty="0">
                <a:solidFill>
                  <a:srgbClr val="002060"/>
                </a:solidFill>
              </a:rPr>
              <a:t>框架可以完成开发中的一些基础性工作，开发人员可以集中精力完成系统的业务逻辑设计。</a:t>
            </a:r>
            <a:endParaRPr lang="en-US" altLang="zh-CN" sz="2000" b="1" dirty="0">
              <a:solidFill>
                <a:srgbClr val="002060"/>
              </a:solidFill>
            </a:endParaRPr>
          </a:p>
          <a:p>
            <a:pPr marL="0" indent="542925">
              <a:defRPr/>
            </a:pPr>
            <a:r>
              <a:rPr lang="zh-CN" altLang="en-US" sz="2000" b="1" dirty="0">
                <a:solidFill>
                  <a:srgbClr val="009900"/>
                </a:solidFill>
              </a:rPr>
              <a:t>总体而言，适用轻型框架的好处有以下几方面：</a:t>
            </a:r>
          </a:p>
          <a:p>
            <a:pPr marL="0" indent="542925">
              <a:defRPr/>
            </a:pPr>
            <a:r>
              <a:rPr lang="zh-CN" altLang="en-US" sz="2000" b="1" dirty="0">
                <a:solidFill>
                  <a:schemeClr val="accent6"/>
                </a:solidFill>
              </a:rPr>
              <a:t>⑴减少重复开发工作量、缩短开发周期、降低开发成本。</a:t>
            </a:r>
          </a:p>
          <a:p>
            <a:pPr marL="0" indent="542925">
              <a:defRPr/>
            </a:pPr>
            <a:r>
              <a:rPr lang="zh-CN" altLang="en-US" sz="2000" b="1" dirty="0">
                <a:solidFill>
                  <a:srgbClr val="FF0000"/>
                </a:solidFill>
              </a:rPr>
              <a:t>⑵使程序设计总体上更为规范、程序运行更稳定。</a:t>
            </a:r>
          </a:p>
          <a:p>
            <a:pPr marL="0" indent="542925">
              <a:defRPr/>
            </a:pPr>
            <a:r>
              <a:rPr lang="zh-CN" altLang="en-US" sz="2000" b="1" dirty="0">
                <a:solidFill>
                  <a:srgbClr val="002060"/>
                </a:solidFill>
              </a:rPr>
              <a:t>⑶软件开发更能适应需求变化，且运行维护费用也较低。</a:t>
            </a:r>
          </a:p>
        </p:txBody>
      </p:sp>
      <p:sp>
        <p:nvSpPr>
          <p:cNvPr id="2" name="矩形 1"/>
          <p:cNvSpPr>
            <a:spLocks noChangeArrowheads="1"/>
          </p:cNvSpPr>
          <p:nvPr/>
        </p:nvSpPr>
        <p:spPr bwMode="auto">
          <a:xfrm>
            <a:off x="558800" y="1052513"/>
            <a:ext cx="494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1.4.1 </a:t>
            </a:r>
            <a:r>
              <a:rPr lang="zh-CN" altLang="en-US" b="1">
                <a:solidFill>
                  <a:srgbClr val="002060"/>
                </a:solidFill>
              </a:rPr>
              <a:t>轻型框架简介 </a:t>
            </a:r>
          </a:p>
        </p:txBody>
      </p:sp>
      <p:sp>
        <p:nvSpPr>
          <p:cNvPr id="3" name="矩形 2"/>
          <p:cNvSpPr>
            <a:spLocks noChangeArrowheads="1"/>
          </p:cNvSpPr>
          <p:nvPr/>
        </p:nvSpPr>
        <p:spPr bwMode="auto">
          <a:xfrm>
            <a:off x="827088" y="1628775"/>
            <a:ext cx="2894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9900"/>
                </a:solidFill>
              </a:rPr>
              <a:t>1</a:t>
            </a:r>
            <a:r>
              <a:rPr lang="zh-CN" altLang="en-US" sz="2000" b="1">
                <a:solidFill>
                  <a:srgbClr val="009900"/>
                </a:solidFill>
              </a:rPr>
              <a:t>．使用轻型框架的好处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3"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3"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35843" name="矩形 1"/>
          <p:cNvSpPr>
            <a:spLocks noChangeArrowheads="1"/>
          </p:cNvSpPr>
          <p:nvPr/>
        </p:nvSpPr>
        <p:spPr bwMode="auto">
          <a:xfrm>
            <a:off x="558800" y="1052513"/>
            <a:ext cx="494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1.4.1 </a:t>
            </a:r>
            <a:r>
              <a:rPr lang="zh-CN" altLang="en-US" b="1">
                <a:solidFill>
                  <a:srgbClr val="002060"/>
                </a:solidFill>
              </a:rPr>
              <a:t>轻型框架简介 </a:t>
            </a:r>
          </a:p>
        </p:txBody>
      </p:sp>
      <p:sp>
        <p:nvSpPr>
          <p:cNvPr id="3" name="矩形 2"/>
          <p:cNvSpPr>
            <a:spLocks noChangeArrowheads="1"/>
          </p:cNvSpPr>
          <p:nvPr/>
        </p:nvSpPr>
        <p:spPr bwMode="auto">
          <a:xfrm>
            <a:off x="827088" y="1628775"/>
            <a:ext cx="698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009900"/>
                </a:solidFill>
              </a:rPr>
              <a:t>2</a:t>
            </a:r>
            <a:r>
              <a:rPr lang="zh-CN" altLang="en-US" sz="2000" b="1">
                <a:solidFill>
                  <a:srgbClr val="009900"/>
                </a:solidFill>
              </a:rPr>
              <a:t>．目前流行的框架组合</a:t>
            </a:r>
          </a:p>
        </p:txBody>
      </p:sp>
      <p:sp>
        <p:nvSpPr>
          <p:cNvPr id="6" name="Rectangle 3"/>
          <p:cNvSpPr txBox="1">
            <a:spLocks noChangeArrowheads="1"/>
          </p:cNvSpPr>
          <p:nvPr/>
        </p:nvSpPr>
        <p:spPr bwMode="auto">
          <a:xfrm>
            <a:off x="533400" y="2044700"/>
            <a:ext cx="77724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nSpc>
                <a:spcPct val="120000"/>
              </a:lnSpc>
              <a:defRPr/>
            </a:pPr>
            <a:r>
              <a:rPr lang="zh-CN" altLang="en-US" b="1" dirty="0">
                <a:solidFill>
                  <a:schemeClr val="accent6"/>
                </a:solidFill>
              </a:rPr>
              <a:t>开发人员可以根据自己对框架的熟悉程度，在充分了解不同框架的性能，根据其满足系统功能和性能要求的前提下，自由地选择不同框架的搭配使用。下面是一些常见的框架组合。</a:t>
            </a:r>
          </a:p>
          <a:p>
            <a:pPr>
              <a:lnSpc>
                <a:spcPct val="120000"/>
              </a:lnSpc>
              <a:defRPr/>
            </a:pPr>
            <a:r>
              <a:rPr lang="zh-CN" altLang="en-US" b="1" dirty="0">
                <a:solidFill>
                  <a:srgbClr val="FF0000"/>
                </a:solidFill>
              </a:rPr>
              <a:t>⑴</a:t>
            </a:r>
            <a:r>
              <a:rPr lang="en-US" altLang="zh-CN" b="1" dirty="0" err="1">
                <a:solidFill>
                  <a:srgbClr val="FF0000"/>
                </a:solidFill>
              </a:rPr>
              <a:t>JSP+Servlet+JavaBean+JDBC</a:t>
            </a:r>
            <a:endParaRPr lang="en-US" altLang="zh-CN" b="1" dirty="0">
              <a:solidFill>
                <a:srgbClr val="FF0000"/>
              </a:solidFill>
            </a:endParaRPr>
          </a:p>
          <a:p>
            <a:pPr>
              <a:lnSpc>
                <a:spcPct val="120000"/>
              </a:lnSpc>
              <a:defRPr/>
            </a:pPr>
            <a:r>
              <a:rPr lang="en-US" altLang="zh-CN" b="1" dirty="0">
                <a:solidFill>
                  <a:srgbClr val="009900"/>
                </a:solidFill>
              </a:rPr>
              <a:t>⑵Struts 2+MySQL+JDBC</a:t>
            </a:r>
          </a:p>
          <a:p>
            <a:pPr>
              <a:lnSpc>
                <a:spcPct val="120000"/>
              </a:lnSpc>
              <a:defRPr/>
            </a:pPr>
            <a:r>
              <a:rPr lang="en-US" altLang="zh-CN" b="1" dirty="0">
                <a:solidFill>
                  <a:srgbClr val="002060"/>
                </a:solidFill>
              </a:rPr>
              <a:t>⑶</a:t>
            </a:r>
            <a:r>
              <a:rPr lang="en-US" altLang="zh-CN" b="1" dirty="0" err="1">
                <a:solidFill>
                  <a:srgbClr val="002060"/>
                </a:solidFill>
              </a:rPr>
              <a:t>Hibernate+JDBC+JSP</a:t>
            </a:r>
            <a:endParaRPr lang="en-US" altLang="zh-CN" b="1" dirty="0">
              <a:solidFill>
                <a:srgbClr val="002060"/>
              </a:solidFill>
            </a:endParaRPr>
          </a:p>
          <a:p>
            <a:pPr>
              <a:lnSpc>
                <a:spcPct val="120000"/>
              </a:lnSpc>
              <a:defRPr/>
            </a:pPr>
            <a:r>
              <a:rPr lang="en-US" altLang="zh-CN" b="1" dirty="0">
                <a:solidFill>
                  <a:srgbClr val="C00000"/>
                </a:solidFill>
              </a:rPr>
              <a:t>⑷</a:t>
            </a:r>
            <a:r>
              <a:rPr lang="en-US" altLang="zh-CN" b="1" dirty="0" err="1">
                <a:solidFill>
                  <a:srgbClr val="C00000"/>
                </a:solidFill>
              </a:rPr>
              <a:t>Struts+Hibernate</a:t>
            </a:r>
            <a:endParaRPr lang="en-US" altLang="zh-CN" b="1" dirty="0">
              <a:solidFill>
                <a:srgbClr val="C00000"/>
              </a:solidFill>
            </a:endParaRPr>
          </a:p>
          <a:p>
            <a:pPr>
              <a:lnSpc>
                <a:spcPct val="120000"/>
              </a:lnSpc>
              <a:defRPr/>
            </a:pPr>
            <a:r>
              <a:rPr lang="en-US" altLang="zh-CN" b="1" dirty="0">
                <a:solidFill>
                  <a:schemeClr val="accent6"/>
                </a:solidFill>
              </a:rPr>
              <a:t>⑸</a:t>
            </a:r>
            <a:r>
              <a:rPr lang="en-US" altLang="zh-CN" b="1" dirty="0" err="1">
                <a:solidFill>
                  <a:schemeClr val="accent6"/>
                </a:solidFill>
              </a:rPr>
              <a:t>Hibernate+Spring</a:t>
            </a:r>
            <a:endParaRPr lang="en-US" altLang="zh-CN" b="1" dirty="0">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36867" name="矩形 1"/>
          <p:cNvSpPr>
            <a:spLocks noChangeArrowheads="1"/>
          </p:cNvSpPr>
          <p:nvPr/>
        </p:nvSpPr>
        <p:spPr bwMode="auto">
          <a:xfrm>
            <a:off x="558800" y="1052513"/>
            <a:ext cx="494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1.4.1 </a:t>
            </a:r>
            <a:r>
              <a:rPr lang="zh-CN" altLang="en-US" b="1">
                <a:solidFill>
                  <a:srgbClr val="002060"/>
                </a:solidFill>
              </a:rPr>
              <a:t>轻型框架简介 </a:t>
            </a:r>
          </a:p>
        </p:txBody>
      </p:sp>
      <p:sp>
        <p:nvSpPr>
          <p:cNvPr id="36868" name="矩形 2"/>
          <p:cNvSpPr>
            <a:spLocks noChangeArrowheads="1"/>
          </p:cNvSpPr>
          <p:nvPr/>
        </p:nvSpPr>
        <p:spPr bwMode="auto">
          <a:xfrm>
            <a:off x="827088" y="1628775"/>
            <a:ext cx="698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009900"/>
                </a:solidFill>
              </a:rPr>
              <a:t>2</a:t>
            </a:r>
            <a:r>
              <a:rPr lang="zh-CN" altLang="en-US" sz="2000" b="1">
                <a:solidFill>
                  <a:srgbClr val="009900"/>
                </a:solidFill>
              </a:rPr>
              <a:t>．目前流行的框架组合</a:t>
            </a:r>
          </a:p>
        </p:txBody>
      </p:sp>
      <p:sp>
        <p:nvSpPr>
          <p:cNvPr id="6" name="Rectangle 3"/>
          <p:cNvSpPr txBox="1">
            <a:spLocks noChangeArrowheads="1"/>
          </p:cNvSpPr>
          <p:nvPr/>
        </p:nvSpPr>
        <p:spPr bwMode="auto">
          <a:xfrm>
            <a:off x="533400" y="2044700"/>
            <a:ext cx="77724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chemeClr val="accent6"/>
                </a:solidFill>
              </a:rPr>
              <a:t>⑹</a:t>
            </a:r>
            <a:r>
              <a:rPr lang="en-US" altLang="zh-CN" b="1" dirty="0" err="1">
                <a:solidFill>
                  <a:schemeClr val="accent6"/>
                </a:solidFill>
              </a:rPr>
              <a:t>Spring+Struts</a:t>
            </a:r>
            <a:r>
              <a:rPr lang="en-US" altLang="zh-CN" b="1" dirty="0">
                <a:solidFill>
                  <a:schemeClr val="accent6"/>
                </a:solidFill>
              </a:rPr>
              <a:t> 2+JDBC</a:t>
            </a:r>
          </a:p>
          <a:p>
            <a:pPr>
              <a:defRPr/>
            </a:pPr>
            <a:r>
              <a:rPr lang="en-US" altLang="zh-CN" b="1" dirty="0">
                <a:solidFill>
                  <a:srgbClr val="FF0000"/>
                </a:solidFill>
              </a:rPr>
              <a:t>⑺</a:t>
            </a:r>
            <a:r>
              <a:rPr lang="en-US" altLang="zh-CN" b="1" dirty="0" err="1">
                <a:solidFill>
                  <a:srgbClr val="FF0000"/>
                </a:solidFill>
              </a:rPr>
              <a:t>Struts+Hibernate+Spring</a:t>
            </a:r>
            <a:endParaRPr lang="en-US" altLang="zh-CN" b="1" dirty="0">
              <a:solidFill>
                <a:srgbClr val="FF0000"/>
              </a:solidFill>
            </a:endParaRPr>
          </a:p>
          <a:p>
            <a:pPr>
              <a:defRPr/>
            </a:pPr>
            <a:r>
              <a:rPr lang="en-US" altLang="zh-CN" b="1" dirty="0">
                <a:solidFill>
                  <a:srgbClr val="009900"/>
                </a:solidFill>
              </a:rPr>
              <a:t>⑻</a:t>
            </a:r>
            <a:r>
              <a:rPr lang="en-US" altLang="zh-CN" b="1" dirty="0" err="1">
                <a:solidFill>
                  <a:srgbClr val="009900"/>
                </a:solidFill>
              </a:rPr>
              <a:t>Struts+EJB</a:t>
            </a:r>
            <a:endParaRPr lang="en-US" altLang="zh-CN" b="1" dirty="0">
              <a:solidFill>
                <a:srgbClr val="009900"/>
              </a:solidFill>
            </a:endParaRPr>
          </a:p>
          <a:p>
            <a:pPr>
              <a:defRPr/>
            </a:pPr>
            <a:r>
              <a:rPr lang="en-US" altLang="zh-CN" b="1">
                <a:solidFill>
                  <a:srgbClr val="002060"/>
                </a:solidFill>
              </a:rPr>
              <a:t>⑼Spring MVC</a:t>
            </a:r>
            <a:endParaRPr lang="en-US" altLang="zh-CN" b="1" dirty="0">
              <a:solidFill>
                <a:srgbClr val="002060"/>
              </a:solidFill>
            </a:endParaRPr>
          </a:p>
          <a:p>
            <a:pPr>
              <a:defRPr/>
            </a:pPr>
            <a:r>
              <a:rPr lang="en-US" altLang="zh-CN" b="1" dirty="0">
                <a:solidFill>
                  <a:srgbClr val="C00000"/>
                </a:solidFill>
              </a:rPr>
              <a:t>⑽</a:t>
            </a:r>
            <a:r>
              <a:rPr lang="en-US" altLang="zh-CN" b="1" dirty="0" err="1">
                <a:solidFill>
                  <a:srgbClr val="C00000"/>
                </a:solidFill>
              </a:rPr>
              <a:t>Tapestry+Hibernate+Spring</a:t>
            </a:r>
            <a:endParaRPr lang="en-US" altLang="zh-CN" b="1" dirty="0">
              <a:solidFill>
                <a:srgbClr val="C00000"/>
              </a:solidFill>
            </a:endParaRPr>
          </a:p>
          <a:p>
            <a:pPr>
              <a:defRPr/>
            </a:pPr>
            <a:r>
              <a:rPr lang="en-US" altLang="zh-CN" b="1" dirty="0"/>
              <a:t>⑾</a:t>
            </a:r>
            <a:r>
              <a:rPr lang="en-US" altLang="zh-CN" b="1" dirty="0" err="1">
                <a:solidFill>
                  <a:schemeClr val="accent6"/>
                </a:solidFill>
              </a:rPr>
              <a:t>Freemaker+Struts+Hibernate+Spring</a:t>
            </a:r>
            <a:endParaRPr lang="en-US" altLang="zh-CN" b="1" dirty="0">
              <a:solidFill>
                <a:schemeClr val="accent6"/>
              </a:solidFill>
            </a:endParaRPr>
          </a:p>
          <a:p>
            <a:pPr>
              <a:defRPr/>
            </a:pPr>
            <a:r>
              <a:rPr lang="en-US" altLang="zh-CN" b="1" dirty="0">
                <a:solidFill>
                  <a:srgbClr val="C00000"/>
                </a:solidFill>
              </a:rPr>
              <a:t>⑿</a:t>
            </a:r>
            <a:r>
              <a:rPr lang="en-US" altLang="zh-CN" b="1" dirty="0" err="1">
                <a:solidFill>
                  <a:srgbClr val="C00000"/>
                </a:solidFill>
              </a:rPr>
              <a:t>JSP+EJB+Oracle</a:t>
            </a:r>
            <a:endParaRPr lang="en-US" altLang="zh-CN" b="1" dirty="0">
              <a:solidFill>
                <a:srgbClr val="C00000"/>
              </a:solidFill>
            </a:endParaRPr>
          </a:p>
          <a:p>
            <a:pPr>
              <a:defRPr/>
            </a:pPr>
            <a:endParaRPr lang="en-US" altLang="zh-CN"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2"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1.4.2 Hibernate</a:t>
            </a:r>
            <a:r>
              <a:rPr lang="zh-CN" altLang="en-US" b="1">
                <a:solidFill>
                  <a:srgbClr val="002060"/>
                </a:solidFill>
              </a:rPr>
              <a:t>框架简介 </a:t>
            </a:r>
          </a:p>
        </p:txBody>
      </p:sp>
      <p:sp>
        <p:nvSpPr>
          <p:cNvPr id="7" name="Rectangle 3"/>
          <p:cNvSpPr txBox="1">
            <a:spLocks noChangeArrowheads="1"/>
          </p:cNvSpPr>
          <p:nvPr/>
        </p:nvSpPr>
        <p:spPr bwMode="auto">
          <a:xfrm>
            <a:off x="558800" y="1514475"/>
            <a:ext cx="777240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rgbClr val="009900"/>
                </a:solidFill>
              </a:rPr>
              <a:t>Hibernate</a:t>
            </a:r>
            <a:r>
              <a:rPr lang="zh-CN" altLang="en-US" b="1" dirty="0">
                <a:solidFill>
                  <a:srgbClr val="009900"/>
                </a:solidFill>
              </a:rPr>
              <a:t>是一个面向</a:t>
            </a:r>
            <a:r>
              <a:rPr lang="en-US" altLang="zh-CN" b="1" dirty="0">
                <a:solidFill>
                  <a:srgbClr val="009900"/>
                </a:solidFill>
              </a:rPr>
              <a:t>Java</a:t>
            </a:r>
            <a:r>
              <a:rPr lang="zh-CN" altLang="en-US" b="1" dirty="0">
                <a:solidFill>
                  <a:srgbClr val="009900"/>
                </a:solidFill>
              </a:rPr>
              <a:t>环境的对象</a:t>
            </a:r>
            <a:r>
              <a:rPr lang="en-US" altLang="zh-CN" b="1" dirty="0">
                <a:solidFill>
                  <a:srgbClr val="009900"/>
                </a:solidFill>
              </a:rPr>
              <a:t>/</a:t>
            </a:r>
            <a:r>
              <a:rPr lang="zh-CN" altLang="en-US" b="1" dirty="0">
                <a:solidFill>
                  <a:srgbClr val="009900"/>
                </a:solidFill>
              </a:rPr>
              <a:t>关系映射工具，即</a:t>
            </a:r>
            <a:r>
              <a:rPr lang="en-US" altLang="zh-CN" b="1" dirty="0">
                <a:solidFill>
                  <a:srgbClr val="009900"/>
                </a:solidFill>
              </a:rPr>
              <a:t>ORM</a:t>
            </a:r>
            <a:r>
              <a:rPr lang="zh-CN" altLang="en-US" b="1" dirty="0">
                <a:solidFill>
                  <a:srgbClr val="009900"/>
                </a:solidFill>
              </a:rPr>
              <a:t>（</a:t>
            </a:r>
            <a:r>
              <a:rPr lang="en-US" altLang="zh-CN" b="1" dirty="0">
                <a:solidFill>
                  <a:srgbClr val="009900"/>
                </a:solidFill>
              </a:rPr>
              <a:t>Object-Relation Mapping</a:t>
            </a:r>
            <a:r>
              <a:rPr lang="zh-CN" altLang="en-US" b="1" dirty="0">
                <a:solidFill>
                  <a:srgbClr val="009900"/>
                </a:solidFill>
              </a:rPr>
              <a:t>）。</a:t>
            </a:r>
            <a:endParaRPr lang="en-US" altLang="zh-CN" b="1" dirty="0">
              <a:solidFill>
                <a:srgbClr val="009900"/>
              </a:solidFill>
            </a:endParaRPr>
          </a:p>
          <a:p>
            <a:pPr marL="0" indent="628650">
              <a:defRPr/>
            </a:pPr>
            <a:r>
              <a:rPr lang="zh-CN" altLang="en-US" b="1" dirty="0">
                <a:solidFill>
                  <a:schemeClr val="accent6"/>
                </a:solidFill>
              </a:rPr>
              <a:t>它的作用是封装了</a:t>
            </a:r>
            <a:r>
              <a:rPr lang="en-US" altLang="zh-CN" b="1" dirty="0">
                <a:solidFill>
                  <a:schemeClr val="accent6"/>
                </a:solidFill>
              </a:rPr>
              <a:t>JDBC</a:t>
            </a:r>
            <a:r>
              <a:rPr lang="zh-CN" altLang="en-US" b="1" dirty="0">
                <a:solidFill>
                  <a:schemeClr val="accent6"/>
                </a:solidFill>
              </a:rPr>
              <a:t>的功能，即隐藏了数据访问的细节，负责</a:t>
            </a:r>
            <a:r>
              <a:rPr lang="en-US" altLang="zh-CN" b="1" dirty="0">
                <a:solidFill>
                  <a:schemeClr val="accent6"/>
                </a:solidFill>
              </a:rPr>
              <a:t>Java</a:t>
            </a:r>
            <a:r>
              <a:rPr lang="zh-CN" altLang="en-US" b="1" dirty="0">
                <a:solidFill>
                  <a:schemeClr val="accent6"/>
                </a:solidFill>
              </a:rPr>
              <a:t>对象的持久化。</a:t>
            </a:r>
            <a:endParaRPr lang="en-US" altLang="zh-CN" b="1" dirty="0">
              <a:solidFill>
                <a:schemeClr val="accent6"/>
              </a:solidFill>
            </a:endParaRPr>
          </a:p>
          <a:p>
            <a:pPr marL="0" indent="628650">
              <a:defRPr/>
            </a:pPr>
            <a:r>
              <a:rPr lang="en-US" altLang="zh-CN" b="1" dirty="0">
                <a:solidFill>
                  <a:srgbClr val="C00000"/>
                </a:solidFill>
              </a:rPr>
              <a:t>Hibernate</a:t>
            </a:r>
            <a:r>
              <a:rPr lang="zh-CN" altLang="en-US" b="1" dirty="0">
                <a:solidFill>
                  <a:srgbClr val="C00000"/>
                </a:solidFill>
              </a:rPr>
              <a:t>的工作原理是通过文件把值对象和数据库表之间建立起一个映射关系，这样，我们在应用程序中只需要借助</a:t>
            </a:r>
            <a:r>
              <a:rPr lang="en-US" altLang="zh-CN" b="1" dirty="0">
                <a:solidFill>
                  <a:srgbClr val="C00000"/>
                </a:solidFill>
              </a:rPr>
              <a:t>Hibernate</a:t>
            </a:r>
            <a:r>
              <a:rPr lang="zh-CN" altLang="en-US" b="1" dirty="0">
                <a:solidFill>
                  <a:srgbClr val="C00000"/>
                </a:solidFill>
              </a:rPr>
              <a:t>所提供的一些基本类通过操作这些值对象即可达到访问数据库的目的。</a:t>
            </a:r>
            <a:endParaRPr lang="en-US" altLang="zh-CN" b="1" dirty="0">
              <a:solidFill>
                <a:srgbClr val="C00000"/>
              </a:solidFill>
            </a:endParaRPr>
          </a:p>
          <a:p>
            <a:pPr marL="0" indent="628650">
              <a:defRPr/>
            </a:pPr>
            <a:r>
              <a:rPr lang="zh-CN" altLang="en-US" b="1" dirty="0">
                <a:solidFill>
                  <a:srgbClr val="002060"/>
                </a:solidFill>
              </a:rPr>
              <a:t>这就使得</a:t>
            </a:r>
            <a:r>
              <a:rPr lang="en-US" altLang="zh-CN" b="1" dirty="0">
                <a:solidFill>
                  <a:srgbClr val="002060"/>
                </a:solidFill>
              </a:rPr>
              <a:t>Java</a:t>
            </a:r>
            <a:r>
              <a:rPr lang="zh-CN" altLang="en-US" b="1" dirty="0">
                <a:solidFill>
                  <a:srgbClr val="002060"/>
                </a:solidFill>
              </a:rPr>
              <a:t>程序员使用其所熟悉的面向对象范式进行开发。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38915"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1.4.2 Hibernate</a:t>
            </a:r>
            <a:r>
              <a:rPr lang="zh-CN" altLang="en-US" b="1">
                <a:solidFill>
                  <a:srgbClr val="002060"/>
                </a:solidFill>
              </a:rPr>
              <a:t>框架简介 </a:t>
            </a:r>
          </a:p>
        </p:txBody>
      </p:sp>
      <p:sp>
        <p:nvSpPr>
          <p:cNvPr id="5" name="Rectangle 3"/>
          <p:cNvSpPr txBox="1">
            <a:spLocks noChangeArrowheads="1"/>
          </p:cNvSpPr>
          <p:nvPr/>
        </p:nvSpPr>
        <p:spPr bwMode="auto">
          <a:xfrm>
            <a:off x="568325" y="1628775"/>
            <a:ext cx="8251825"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rgbClr val="009900"/>
                </a:solidFill>
              </a:rPr>
              <a:t>了解了</a:t>
            </a:r>
            <a:r>
              <a:rPr lang="en-US" altLang="zh-CN" b="1" dirty="0">
                <a:solidFill>
                  <a:srgbClr val="009900"/>
                </a:solidFill>
              </a:rPr>
              <a:t>Hibernate</a:t>
            </a:r>
            <a:r>
              <a:rPr lang="zh-CN" altLang="en-US" b="1" dirty="0">
                <a:solidFill>
                  <a:srgbClr val="009900"/>
                </a:solidFill>
              </a:rPr>
              <a:t>，我们需要进一步了解</a:t>
            </a:r>
            <a:r>
              <a:rPr lang="en-US" altLang="zh-CN" b="1" dirty="0">
                <a:solidFill>
                  <a:srgbClr val="009900"/>
                </a:solidFill>
              </a:rPr>
              <a:t>JPA</a:t>
            </a:r>
            <a:r>
              <a:rPr lang="zh-CN" altLang="en-US" b="1" dirty="0">
                <a:solidFill>
                  <a:srgbClr val="009900"/>
                </a:solidFill>
              </a:rPr>
              <a:t>。前面已经介绍了</a:t>
            </a:r>
            <a:r>
              <a:rPr lang="en-US" altLang="zh-CN" b="1" dirty="0">
                <a:solidFill>
                  <a:srgbClr val="009900"/>
                </a:solidFill>
              </a:rPr>
              <a:t>JPA</a:t>
            </a:r>
            <a:r>
              <a:rPr lang="zh-CN" altLang="en-US" b="1" dirty="0">
                <a:solidFill>
                  <a:srgbClr val="009900"/>
                </a:solidFill>
              </a:rPr>
              <a:t>即</a:t>
            </a:r>
            <a:r>
              <a:rPr lang="en-US" altLang="zh-CN" b="1" dirty="0">
                <a:solidFill>
                  <a:srgbClr val="009900"/>
                </a:solidFill>
              </a:rPr>
              <a:t>Java </a:t>
            </a:r>
            <a:r>
              <a:rPr lang="zh-CN" altLang="en-US" b="1" dirty="0">
                <a:solidFill>
                  <a:srgbClr val="009900"/>
                </a:solidFill>
              </a:rPr>
              <a:t>持久化</a:t>
            </a:r>
            <a:r>
              <a:rPr lang="en-US" altLang="zh-CN" b="1" dirty="0">
                <a:solidFill>
                  <a:srgbClr val="009900"/>
                </a:solidFill>
              </a:rPr>
              <a:t>API</a:t>
            </a:r>
            <a:r>
              <a:rPr lang="zh-CN" altLang="en-US" b="1" dirty="0">
                <a:solidFill>
                  <a:srgbClr val="009900"/>
                </a:solidFill>
              </a:rPr>
              <a:t>（</a:t>
            </a:r>
            <a:r>
              <a:rPr lang="en-US" altLang="zh-CN" b="1" dirty="0">
                <a:solidFill>
                  <a:srgbClr val="009900"/>
                </a:solidFill>
              </a:rPr>
              <a:t>Java Persistence API</a:t>
            </a:r>
            <a:r>
              <a:rPr lang="zh-CN" altLang="en-US" b="1" dirty="0">
                <a:solidFill>
                  <a:srgbClr val="009900"/>
                </a:solidFill>
              </a:rPr>
              <a:t>）。</a:t>
            </a:r>
            <a:endParaRPr lang="en-US" altLang="zh-CN" b="1" dirty="0">
              <a:solidFill>
                <a:srgbClr val="009900"/>
              </a:solidFill>
            </a:endParaRPr>
          </a:p>
          <a:p>
            <a:pPr marL="0" indent="628650">
              <a:defRPr/>
            </a:pPr>
            <a:r>
              <a:rPr lang="zh-CN" altLang="en-US" b="1" dirty="0">
                <a:solidFill>
                  <a:schemeClr val="accent6"/>
                </a:solidFill>
              </a:rPr>
              <a:t>由于</a:t>
            </a:r>
            <a:r>
              <a:rPr lang="en-US" altLang="zh-CN" b="1" dirty="0">
                <a:solidFill>
                  <a:schemeClr val="accent6"/>
                </a:solidFill>
              </a:rPr>
              <a:t>ORM</a:t>
            </a:r>
            <a:r>
              <a:rPr lang="zh-CN" altLang="en-US" b="1" dirty="0">
                <a:solidFill>
                  <a:schemeClr val="accent6"/>
                </a:solidFill>
              </a:rPr>
              <a:t>框架产品多，且各具特点，互不相通，这就给开发者一个又一个难题，也成了应用移植的障碍。</a:t>
            </a:r>
            <a:endParaRPr lang="en-US" altLang="zh-CN" b="1" dirty="0">
              <a:solidFill>
                <a:schemeClr val="accent6"/>
              </a:solidFill>
            </a:endParaRPr>
          </a:p>
          <a:p>
            <a:pPr marL="0" indent="628650">
              <a:defRPr/>
            </a:pPr>
            <a:r>
              <a:rPr lang="en-US" altLang="zh-CN" b="1" dirty="0">
                <a:solidFill>
                  <a:schemeClr val="accent6"/>
                </a:solidFill>
              </a:rPr>
              <a:t>J</a:t>
            </a:r>
            <a:r>
              <a:rPr lang="en-US" altLang="zh-CN" b="1" dirty="0">
                <a:solidFill>
                  <a:srgbClr val="C00000"/>
                </a:solidFill>
              </a:rPr>
              <a:t>PA</a:t>
            </a:r>
            <a:r>
              <a:rPr lang="zh-CN" altLang="en-US" b="1" dirty="0">
                <a:solidFill>
                  <a:srgbClr val="C00000"/>
                </a:solidFill>
              </a:rPr>
              <a:t>是</a:t>
            </a:r>
            <a:r>
              <a:rPr lang="en-US" altLang="zh-CN" b="1" dirty="0">
                <a:solidFill>
                  <a:srgbClr val="C00000"/>
                </a:solidFill>
              </a:rPr>
              <a:t>JCP</a:t>
            </a:r>
            <a:r>
              <a:rPr lang="zh-CN" altLang="en-US" b="1" dirty="0">
                <a:solidFill>
                  <a:srgbClr val="C00000"/>
                </a:solidFill>
              </a:rPr>
              <a:t>组织发布的</a:t>
            </a:r>
            <a:r>
              <a:rPr lang="en-US" altLang="zh-CN" b="1" dirty="0">
                <a:solidFill>
                  <a:srgbClr val="C00000"/>
                </a:solidFill>
              </a:rPr>
              <a:t>Java EE</a:t>
            </a:r>
            <a:r>
              <a:rPr lang="zh-CN" altLang="en-US" b="1" dirty="0">
                <a:solidFill>
                  <a:srgbClr val="C00000"/>
                </a:solidFill>
              </a:rPr>
              <a:t>标准之一，任何符合</a:t>
            </a:r>
            <a:r>
              <a:rPr lang="en-US" altLang="zh-CN" b="1" dirty="0">
                <a:solidFill>
                  <a:srgbClr val="C00000"/>
                </a:solidFill>
              </a:rPr>
              <a:t>JPA</a:t>
            </a:r>
            <a:r>
              <a:rPr lang="zh-CN" altLang="en-US" b="1" dirty="0">
                <a:solidFill>
                  <a:srgbClr val="C00000"/>
                </a:solidFill>
              </a:rPr>
              <a:t>标准的框架都遵循同样的架构，提供相同的</a:t>
            </a:r>
            <a:r>
              <a:rPr lang="en-US" altLang="zh-CN" b="1" dirty="0">
                <a:solidFill>
                  <a:srgbClr val="C00000"/>
                </a:solidFill>
              </a:rPr>
              <a:t>API</a:t>
            </a:r>
            <a:r>
              <a:rPr lang="zh-CN" altLang="en-US" b="1" dirty="0">
                <a:solidFill>
                  <a:srgbClr val="C00000"/>
                </a:solidFill>
              </a:rPr>
              <a:t>，这就保证了基于</a:t>
            </a:r>
            <a:r>
              <a:rPr lang="en-US" altLang="zh-CN" b="1" dirty="0">
                <a:solidFill>
                  <a:srgbClr val="C00000"/>
                </a:solidFill>
              </a:rPr>
              <a:t>JPA</a:t>
            </a:r>
            <a:r>
              <a:rPr lang="zh-CN" altLang="en-US" b="1" dirty="0">
                <a:solidFill>
                  <a:srgbClr val="C00000"/>
                </a:solidFill>
              </a:rPr>
              <a:t>开发的企业应用经过小的修改即能够在不同的</a:t>
            </a:r>
            <a:r>
              <a:rPr lang="en-US" altLang="zh-CN" b="1" dirty="0">
                <a:solidFill>
                  <a:srgbClr val="C00000"/>
                </a:solidFill>
              </a:rPr>
              <a:t>JPA</a:t>
            </a:r>
            <a:r>
              <a:rPr lang="zh-CN" altLang="en-US" b="1" dirty="0">
                <a:solidFill>
                  <a:srgbClr val="C00000"/>
                </a:solidFill>
              </a:rPr>
              <a:t>框架下运行。</a:t>
            </a:r>
            <a:endParaRPr lang="en-US" altLang="zh-CN" b="1" dirty="0">
              <a:solidFill>
                <a:srgbClr val="C00000"/>
              </a:solidFill>
            </a:endParaRPr>
          </a:p>
          <a:p>
            <a:pPr marL="0" indent="628650">
              <a:defRPr/>
            </a:pPr>
            <a:r>
              <a:rPr lang="en-US" altLang="zh-CN" b="1" dirty="0">
                <a:solidFill>
                  <a:srgbClr val="002060"/>
                </a:solidFill>
              </a:rPr>
              <a:t>JPA</a:t>
            </a:r>
            <a:r>
              <a:rPr lang="zh-CN" altLang="en-US" b="1" dirty="0">
                <a:solidFill>
                  <a:srgbClr val="002060"/>
                </a:solidFill>
              </a:rPr>
              <a:t>是一个</a:t>
            </a:r>
            <a:r>
              <a:rPr lang="en-US" altLang="zh-CN" b="1" dirty="0">
                <a:solidFill>
                  <a:srgbClr val="002060"/>
                </a:solidFill>
              </a:rPr>
              <a:t>ORM</a:t>
            </a:r>
            <a:r>
              <a:rPr lang="zh-CN" altLang="en-US" b="1" dirty="0">
                <a:solidFill>
                  <a:srgbClr val="002060"/>
                </a:solidFill>
              </a:rPr>
              <a:t>模型和标准，而不是一个实际的框架。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2"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1.4.3 struts</a:t>
            </a:r>
            <a:r>
              <a:rPr lang="zh-CN" altLang="en-US" b="1">
                <a:solidFill>
                  <a:srgbClr val="002060"/>
                </a:solidFill>
              </a:rPr>
              <a:t> </a:t>
            </a:r>
          </a:p>
        </p:txBody>
      </p:sp>
      <p:sp>
        <p:nvSpPr>
          <p:cNvPr id="6" name="Rectangle 3"/>
          <p:cNvSpPr txBox="1">
            <a:spLocks noChangeArrowheads="1"/>
          </p:cNvSpPr>
          <p:nvPr/>
        </p:nvSpPr>
        <p:spPr bwMode="auto">
          <a:xfrm>
            <a:off x="533400" y="1412875"/>
            <a:ext cx="7772400"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rgbClr val="009900"/>
                </a:solidFill>
              </a:rPr>
              <a:t>Struts</a:t>
            </a:r>
            <a:r>
              <a:rPr lang="zh-CN" altLang="en-US" b="1" dirty="0">
                <a:solidFill>
                  <a:srgbClr val="009900"/>
                </a:solidFill>
              </a:rPr>
              <a:t>是一种基于</a:t>
            </a:r>
            <a:r>
              <a:rPr lang="en-US" altLang="zh-CN" b="1" dirty="0">
                <a:solidFill>
                  <a:srgbClr val="009900"/>
                </a:solidFill>
              </a:rPr>
              <a:t>Java EE</a:t>
            </a:r>
            <a:r>
              <a:rPr lang="zh-CN" altLang="en-US" b="1" dirty="0">
                <a:solidFill>
                  <a:srgbClr val="009900"/>
                </a:solidFill>
              </a:rPr>
              <a:t>平台的</a:t>
            </a:r>
            <a:r>
              <a:rPr lang="en-US" altLang="zh-CN" b="1" dirty="0">
                <a:solidFill>
                  <a:srgbClr val="009900"/>
                </a:solidFill>
              </a:rPr>
              <a:t>MVC</a:t>
            </a:r>
            <a:r>
              <a:rPr lang="zh-CN" altLang="en-US" b="1" dirty="0">
                <a:solidFill>
                  <a:srgbClr val="009900"/>
                </a:solidFill>
              </a:rPr>
              <a:t>框架。</a:t>
            </a:r>
            <a:endParaRPr lang="en-US" altLang="zh-CN" b="1" dirty="0">
              <a:solidFill>
                <a:srgbClr val="009900"/>
              </a:solidFill>
            </a:endParaRPr>
          </a:p>
          <a:p>
            <a:pPr marL="0" indent="628650">
              <a:defRPr/>
            </a:pPr>
            <a:r>
              <a:rPr lang="zh-CN" altLang="en-US" b="1" dirty="0">
                <a:solidFill>
                  <a:schemeClr val="accent6"/>
                </a:solidFill>
              </a:rPr>
              <a:t>它主要是用</a:t>
            </a:r>
            <a:r>
              <a:rPr lang="en-US" altLang="zh-CN" b="1" dirty="0">
                <a:solidFill>
                  <a:schemeClr val="accent6"/>
                </a:solidFill>
              </a:rPr>
              <a:t>Servlet</a:t>
            </a:r>
            <a:r>
              <a:rPr lang="zh-CN" altLang="en-US" b="1" dirty="0">
                <a:solidFill>
                  <a:schemeClr val="accent6"/>
                </a:solidFill>
              </a:rPr>
              <a:t>和</a:t>
            </a:r>
            <a:r>
              <a:rPr lang="en-US" altLang="zh-CN" b="1" dirty="0">
                <a:solidFill>
                  <a:schemeClr val="accent6"/>
                </a:solidFill>
              </a:rPr>
              <a:t>JSP</a:t>
            </a:r>
            <a:r>
              <a:rPr lang="zh-CN" altLang="en-US" b="1" dirty="0">
                <a:solidFill>
                  <a:schemeClr val="accent6"/>
                </a:solidFill>
              </a:rPr>
              <a:t>技术实现的，它使开发过程各个模块化分清晰易掌控。</a:t>
            </a:r>
            <a:endParaRPr lang="en-US" altLang="zh-CN" b="1" dirty="0">
              <a:solidFill>
                <a:schemeClr val="accent6"/>
              </a:solidFill>
            </a:endParaRPr>
          </a:p>
          <a:p>
            <a:pPr marL="0" indent="628650">
              <a:defRPr/>
            </a:pPr>
            <a:r>
              <a:rPr lang="zh-CN" altLang="en-US" b="1" dirty="0">
                <a:solidFill>
                  <a:srgbClr val="C00000"/>
                </a:solidFill>
              </a:rPr>
              <a:t>利用</a:t>
            </a:r>
            <a:r>
              <a:rPr lang="en-US" altLang="zh-CN" b="1" dirty="0" err="1">
                <a:solidFill>
                  <a:srgbClr val="C00000"/>
                </a:solidFill>
              </a:rPr>
              <a:t>taglib</a:t>
            </a:r>
            <a:r>
              <a:rPr lang="zh-CN" altLang="en-US" b="1" dirty="0">
                <a:solidFill>
                  <a:srgbClr val="C00000"/>
                </a:solidFill>
              </a:rPr>
              <a:t>获得可重用的代码；</a:t>
            </a:r>
            <a:endParaRPr lang="en-US" altLang="zh-CN" b="1" dirty="0">
              <a:solidFill>
                <a:srgbClr val="C00000"/>
              </a:solidFill>
            </a:endParaRPr>
          </a:p>
          <a:p>
            <a:pPr marL="0" indent="628650">
              <a:defRPr/>
            </a:pPr>
            <a:r>
              <a:rPr lang="zh-CN" altLang="en-US" b="1" dirty="0">
                <a:solidFill>
                  <a:srgbClr val="002060"/>
                </a:solidFill>
              </a:rPr>
              <a:t>利用</a:t>
            </a:r>
            <a:r>
              <a:rPr lang="en-US" altLang="zh-CN" b="1" dirty="0" err="1">
                <a:solidFill>
                  <a:srgbClr val="002060"/>
                </a:solidFill>
              </a:rPr>
              <a:t>ActionServlet</a:t>
            </a:r>
            <a:r>
              <a:rPr lang="zh-CN" altLang="en-US" b="1" dirty="0">
                <a:solidFill>
                  <a:srgbClr val="002060"/>
                </a:solidFill>
              </a:rPr>
              <a:t>配合</a:t>
            </a:r>
            <a:r>
              <a:rPr lang="en-US" altLang="zh-CN" b="1" dirty="0">
                <a:solidFill>
                  <a:srgbClr val="002060"/>
                </a:solidFill>
              </a:rPr>
              <a:t>struts-config.xml</a:t>
            </a:r>
            <a:r>
              <a:rPr lang="zh-CN" altLang="en-US" b="1" dirty="0">
                <a:solidFill>
                  <a:srgbClr val="002060"/>
                </a:solidFill>
              </a:rPr>
              <a:t>实现对整个系统进行导航式建构，开发人员易于对系统的整体把握；</a:t>
            </a:r>
            <a:endParaRPr lang="en-US" altLang="zh-CN" b="1" dirty="0">
              <a:solidFill>
                <a:srgbClr val="002060"/>
              </a:solidFill>
            </a:endParaRPr>
          </a:p>
          <a:p>
            <a:pPr marL="0" indent="628650">
              <a:defRPr/>
            </a:pPr>
            <a:r>
              <a:rPr lang="zh-CN" altLang="en-US" b="1" dirty="0">
                <a:solidFill>
                  <a:srgbClr val="009900"/>
                </a:solidFill>
              </a:rPr>
              <a:t>用户界面、业务逻辑和控制的分离，带来系统结构更清晰，更容易分工协作，且系统具有良好的可扩展性和易维护性。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2"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1.4.4 Spring</a:t>
            </a:r>
            <a:r>
              <a:rPr lang="zh-CN" altLang="en-US" b="1">
                <a:solidFill>
                  <a:srgbClr val="002060"/>
                </a:solidFill>
              </a:rPr>
              <a:t> </a:t>
            </a:r>
          </a:p>
        </p:txBody>
      </p:sp>
      <p:sp>
        <p:nvSpPr>
          <p:cNvPr id="5" name="Rectangle 3"/>
          <p:cNvSpPr txBox="1">
            <a:spLocks noChangeArrowheads="1"/>
          </p:cNvSpPr>
          <p:nvPr/>
        </p:nvSpPr>
        <p:spPr bwMode="auto">
          <a:xfrm>
            <a:off x="533400" y="1916113"/>
            <a:ext cx="828675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rgbClr val="009900"/>
                </a:solidFill>
              </a:rPr>
              <a:t>Spring</a:t>
            </a:r>
            <a:r>
              <a:rPr lang="zh-CN" altLang="en-US" b="1" dirty="0">
                <a:solidFill>
                  <a:srgbClr val="009900"/>
                </a:solidFill>
              </a:rPr>
              <a:t>是一个应用于</a:t>
            </a:r>
            <a:r>
              <a:rPr lang="en-US" altLang="zh-CN" b="1" dirty="0">
                <a:solidFill>
                  <a:srgbClr val="009900"/>
                </a:solidFill>
              </a:rPr>
              <a:t>Java EE</a:t>
            </a:r>
            <a:r>
              <a:rPr lang="zh-CN" altLang="en-US" b="1" dirty="0">
                <a:solidFill>
                  <a:srgbClr val="009900"/>
                </a:solidFill>
              </a:rPr>
              <a:t>领域的轻量级的、功能强大的、灵活的应用程序框架。</a:t>
            </a:r>
            <a:endParaRPr lang="en-US" altLang="zh-CN" b="1" dirty="0">
              <a:solidFill>
                <a:srgbClr val="009900"/>
              </a:solidFill>
            </a:endParaRPr>
          </a:p>
          <a:p>
            <a:pPr marL="0" indent="628650">
              <a:defRPr/>
            </a:pPr>
            <a:r>
              <a:rPr lang="zh-CN" altLang="en-US" b="1" dirty="0">
                <a:solidFill>
                  <a:schemeClr val="accent6"/>
                </a:solidFill>
              </a:rPr>
              <a:t>可以提供快速的</a:t>
            </a:r>
            <a:r>
              <a:rPr lang="en-US" altLang="zh-CN" b="1" dirty="0">
                <a:solidFill>
                  <a:schemeClr val="accent6"/>
                </a:solidFill>
              </a:rPr>
              <a:t>Java Web</a:t>
            </a:r>
            <a:r>
              <a:rPr lang="zh-CN" altLang="en-US" b="1" dirty="0">
                <a:solidFill>
                  <a:schemeClr val="accent6"/>
                </a:solidFill>
              </a:rPr>
              <a:t>应用程序开发。</a:t>
            </a:r>
            <a:endParaRPr lang="en-US" altLang="zh-CN" b="1" dirty="0">
              <a:solidFill>
                <a:schemeClr val="accent6"/>
              </a:solidFill>
            </a:endParaRPr>
          </a:p>
          <a:p>
            <a:pPr marL="0" indent="628650">
              <a:defRPr/>
            </a:pPr>
            <a:r>
              <a:rPr lang="en-US" altLang="zh-CN" b="1" dirty="0">
                <a:solidFill>
                  <a:srgbClr val="C00000"/>
                </a:solidFill>
              </a:rPr>
              <a:t>Spring</a:t>
            </a:r>
            <a:r>
              <a:rPr lang="zh-CN" altLang="en-US" b="1" dirty="0">
                <a:solidFill>
                  <a:srgbClr val="C00000"/>
                </a:solidFill>
              </a:rPr>
              <a:t>项目是个非常活跃的开源项目，因此它提供了众多优秀项目的集成。</a:t>
            </a:r>
            <a:endParaRPr lang="en-US" altLang="zh-CN" b="1" dirty="0">
              <a:solidFill>
                <a:srgbClr val="C00000"/>
              </a:solidFill>
            </a:endParaRPr>
          </a:p>
          <a:p>
            <a:pPr marL="0" indent="628650">
              <a:defRPr/>
            </a:pPr>
            <a:r>
              <a:rPr lang="zh-CN" altLang="en-US" b="1" dirty="0">
                <a:solidFill>
                  <a:srgbClr val="002060"/>
                </a:solidFill>
              </a:rPr>
              <a:t>例如对，</a:t>
            </a:r>
            <a:r>
              <a:rPr lang="en-US" altLang="zh-CN" b="1" dirty="0">
                <a:solidFill>
                  <a:srgbClr val="002060"/>
                </a:solidFill>
              </a:rPr>
              <a:t>MVC</a:t>
            </a:r>
            <a:r>
              <a:rPr lang="zh-CN" altLang="en-US" b="1" dirty="0">
                <a:solidFill>
                  <a:srgbClr val="002060"/>
                </a:solidFill>
              </a:rPr>
              <a:t>框架和视图技术的集成、与开源持久层</a:t>
            </a:r>
            <a:r>
              <a:rPr lang="en-US" altLang="zh-CN" b="1" dirty="0">
                <a:solidFill>
                  <a:srgbClr val="002060"/>
                </a:solidFill>
              </a:rPr>
              <a:t>ORM</a:t>
            </a:r>
            <a:r>
              <a:rPr lang="zh-CN" altLang="en-US" b="1" dirty="0">
                <a:solidFill>
                  <a:srgbClr val="002060"/>
                </a:solidFill>
              </a:rPr>
              <a:t>的集成、与动态语言的集成以及与其他企业级应用的集成。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5124" name="Rectangle 3"/>
          <p:cNvSpPr txBox="1">
            <a:spLocks noChangeArrowheads="1"/>
          </p:cNvSpPr>
          <p:nvPr/>
        </p:nvSpPr>
        <p:spPr bwMode="auto">
          <a:xfrm>
            <a:off x="560388" y="1479550"/>
            <a:ext cx="822007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1</a:t>
            </a:r>
            <a:r>
              <a:rPr lang="zh-CN" altLang="en-US" b="1">
                <a:solidFill>
                  <a:srgbClr val="C00000"/>
                </a:solidFill>
              </a:rPr>
              <a:t>、标注（</a:t>
            </a:r>
            <a:r>
              <a:rPr lang="en-US" altLang="zh-CN" b="1">
                <a:solidFill>
                  <a:srgbClr val="C00000"/>
                </a:solidFill>
              </a:rPr>
              <a:t>Annotation</a:t>
            </a:r>
            <a:r>
              <a:rPr lang="zh-CN" altLang="en-US" b="1">
                <a:solidFill>
                  <a:srgbClr val="C00000"/>
                </a:solidFill>
              </a:rPr>
              <a:t>）</a:t>
            </a:r>
          </a:p>
        </p:txBody>
      </p:sp>
      <p:sp>
        <p:nvSpPr>
          <p:cNvPr id="7" name="矩形 6"/>
          <p:cNvSpPr/>
          <p:nvPr/>
        </p:nvSpPr>
        <p:spPr>
          <a:xfrm>
            <a:off x="534988" y="2120900"/>
            <a:ext cx="8609012" cy="4116388"/>
          </a:xfrm>
          <a:prstGeom prst="rect">
            <a:avLst/>
          </a:prstGeom>
        </p:spPr>
        <p:txBody>
          <a:bodyPr>
            <a:spAutoFit/>
          </a:bodyPr>
          <a:lstStyle/>
          <a:p>
            <a:pPr indent="628650">
              <a:lnSpc>
                <a:spcPct val="120000"/>
              </a:lnSpc>
              <a:defRPr/>
            </a:pPr>
            <a:r>
              <a:rPr lang="en-US" altLang="zh-CN" sz="2200" b="1" dirty="0">
                <a:solidFill>
                  <a:srgbClr val="002060"/>
                </a:solidFill>
              </a:rPr>
              <a:t> </a:t>
            </a:r>
            <a:r>
              <a:rPr lang="zh-CN" altLang="en-US" sz="2200" b="1" dirty="0">
                <a:solidFill>
                  <a:srgbClr val="002060"/>
                </a:solidFill>
              </a:rPr>
              <a:t>引入标注可以实现多种功能的简化，例如：</a:t>
            </a:r>
          </a:p>
          <a:p>
            <a:pPr>
              <a:lnSpc>
                <a:spcPct val="120000"/>
              </a:lnSpc>
              <a:defRPr/>
            </a:pPr>
            <a:r>
              <a:rPr lang="zh-CN" altLang="en-US" sz="2200" b="1" dirty="0">
                <a:solidFill>
                  <a:srgbClr val="C00000"/>
                </a:solidFill>
              </a:rPr>
              <a:t>（</a:t>
            </a:r>
            <a:r>
              <a:rPr lang="en-US" altLang="zh-CN" sz="2200" b="1" dirty="0">
                <a:solidFill>
                  <a:srgbClr val="C00000"/>
                </a:solidFill>
              </a:rPr>
              <a:t>1</a:t>
            </a:r>
            <a:r>
              <a:rPr lang="zh-CN" altLang="en-US" sz="2200" b="1" dirty="0">
                <a:solidFill>
                  <a:srgbClr val="C00000"/>
                </a:solidFill>
              </a:rPr>
              <a:t>）定义和使用</a:t>
            </a:r>
            <a:r>
              <a:rPr lang="en-US" altLang="zh-CN" sz="2200" b="1" dirty="0">
                <a:solidFill>
                  <a:srgbClr val="C00000"/>
                </a:solidFill>
              </a:rPr>
              <a:t>Web Service</a:t>
            </a:r>
            <a:r>
              <a:rPr lang="zh-CN" altLang="en-US" sz="2200" b="1" dirty="0">
                <a:solidFill>
                  <a:srgbClr val="C00000"/>
                </a:solidFill>
              </a:rPr>
              <a:t>。</a:t>
            </a:r>
          </a:p>
          <a:p>
            <a:pPr>
              <a:lnSpc>
                <a:spcPct val="120000"/>
              </a:lnSpc>
              <a:defRPr/>
            </a:pPr>
            <a:r>
              <a:rPr lang="zh-CN" altLang="en-US" sz="2200" b="1" dirty="0">
                <a:solidFill>
                  <a:schemeClr val="accent6"/>
                </a:solidFill>
              </a:rPr>
              <a:t>（</a:t>
            </a:r>
            <a:r>
              <a:rPr lang="en-US" altLang="zh-CN" sz="2200" b="1" dirty="0">
                <a:solidFill>
                  <a:schemeClr val="accent6"/>
                </a:solidFill>
              </a:rPr>
              <a:t>2</a:t>
            </a:r>
            <a:r>
              <a:rPr lang="zh-CN" altLang="en-US" sz="2200" b="1" dirty="0">
                <a:solidFill>
                  <a:schemeClr val="accent6"/>
                </a:solidFill>
              </a:rPr>
              <a:t>）开发</a:t>
            </a:r>
            <a:r>
              <a:rPr lang="en-US" altLang="zh-CN" sz="2200" b="1" dirty="0">
                <a:solidFill>
                  <a:schemeClr val="accent6"/>
                </a:solidFill>
              </a:rPr>
              <a:t>EJB</a:t>
            </a:r>
            <a:r>
              <a:rPr lang="zh-CN" altLang="en-US" sz="2200" b="1" dirty="0">
                <a:solidFill>
                  <a:schemeClr val="accent6"/>
                </a:solidFill>
              </a:rPr>
              <a:t>组件。</a:t>
            </a:r>
          </a:p>
          <a:p>
            <a:pPr>
              <a:lnSpc>
                <a:spcPct val="120000"/>
              </a:lnSpc>
              <a:defRPr/>
            </a:pPr>
            <a:r>
              <a:rPr lang="zh-CN" altLang="en-US" sz="2200" b="1" dirty="0">
                <a:solidFill>
                  <a:srgbClr val="009900"/>
                </a:solidFill>
              </a:rPr>
              <a:t>（</a:t>
            </a:r>
            <a:r>
              <a:rPr lang="en-US" altLang="zh-CN" sz="2200" b="1" dirty="0">
                <a:solidFill>
                  <a:srgbClr val="009900"/>
                </a:solidFill>
              </a:rPr>
              <a:t>3</a:t>
            </a:r>
            <a:r>
              <a:rPr lang="zh-CN" altLang="en-US" sz="2200" b="1" dirty="0">
                <a:solidFill>
                  <a:srgbClr val="009900"/>
                </a:solidFill>
              </a:rPr>
              <a:t>）映射</a:t>
            </a:r>
            <a:r>
              <a:rPr lang="en-US" altLang="zh-CN" sz="2200" b="1" dirty="0">
                <a:solidFill>
                  <a:srgbClr val="009900"/>
                </a:solidFill>
              </a:rPr>
              <a:t>Java</a:t>
            </a:r>
            <a:r>
              <a:rPr lang="zh-CN" altLang="en-US" sz="2200" b="1" dirty="0">
                <a:solidFill>
                  <a:srgbClr val="009900"/>
                </a:solidFill>
              </a:rPr>
              <a:t>类到</a:t>
            </a:r>
            <a:r>
              <a:rPr lang="en-US" altLang="zh-CN" sz="2200" b="1" dirty="0">
                <a:solidFill>
                  <a:srgbClr val="009900"/>
                </a:solidFill>
              </a:rPr>
              <a:t>XML</a:t>
            </a:r>
            <a:r>
              <a:rPr lang="zh-CN" altLang="en-US" sz="2200" b="1" dirty="0">
                <a:solidFill>
                  <a:srgbClr val="009900"/>
                </a:solidFill>
              </a:rPr>
              <a:t>文档。</a:t>
            </a:r>
          </a:p>
          <a:p>
            <a:pPr>
              <a:lnSpc>
                <a:spcPct val="120000"/>
              </a:lnSpc>
              <a:defRPr/>
            </a:pPr>
            <a:r>
              <a:rPr lang="zh-CN" altLang="en-US" sz="2200" b="1" dirty="0">
                <a:solidFill>
                  <a:srgbClr val="002060"/>
                </a:solidFill>
              </a:rPr>
              <a:t>（</a:t>
            </a:r>
            <a:r>
              <a:rPr lang="en-US" altLang="zh-CN" sz="2200" b="1" dirty="0">
                <a:solidFill>
                  <a:srgbClr val="002060"/>
                </a:solidFill>
              </a:rPr>
              <a:t>4</a:t>
            </a:r>
            <a:r>
              <a:rPr lang="zh-CN" altLang="en-US" sz="2200" b="1" dirty="0">
                <a:solidFill>
                  <a:srgbClr val="002060"/>
                </a:solidFill>
              </a:rPr>
              <a:t>）映射</a:t>
            </a:r>
            <a:r>
              <a:rPr lang="en-US" altLang="zh-CN" sz="2200" b="1" dirty="0">
                <a:solidFill>
                  <a:srgbClr val="002060"/>
                </a:solidFill>
              </a:rPr>
              <a:t>Java </a:t>
            </a:r>
            <a:r>
              <a:rPr lang="zh-CN" altLang="en-US" sz="2200" b="1" dirty="0">
                <a:solidFill>
                  <a:srgbClr val="002060"/>
                </a:solidFill>
              </a:rPr>
              <a:t>类到数据库。</a:t>
            </a:r>
          </a:p>
          <a:p>
            <a:pPr>
              <a:lnSpc>
                <a:spcPct val="120000"/>
              </a:lnSpc>
              <a:defRPr/>
            </a:pPr>
            <a:r>
              <a:rPr lang="zh-CN" altLang="en-US" sz="2200" b="1" dirty="0">
                <a:solidFill>
                  <a:srgbClr val="C00000"/>
                </a:solidFill>
              </a:rPr>
              <a:t>（</a:t>
            </a:r>
            <a:r>
              <a:rPr lang="en-US" altLang="zh-CN" sz="2200" b="1" dirty="0">
                <a:solidFill>
                  <a:srgbClr val="C00000"/>
                </a:solidFill>
              </a:rPr>
              <a:t>5</a:t>
            </a:r>
            <a:r>
              <a:rPr lang="zh-CN" altLang="en-US" sz="2200" b="1" dirty="0">
                <a:solidFill>
                  <a:srgbClr val="C00000"/>
                </a:solidFill>
              </a:rPr>
              <a:t>）依赖注入。</a:t>
            </a:r>
          </a:p>
          <a:p>
            <a:pPr>
              <a:lnSpc>
                <a:spcPct val="120000"/>
              </a:lnSpc>
              <a:defRPr/>
            </a:pPr>
            <a:r>
              <a:rPr lang="zh-CN" altLang="en-US" sz="2200" b="1" dirty="0">
                <a:solidFill>
                  <a:schemeClr val="accent6"/>
                </a:solidFill>
              </a:rPr>
              <a:t>（</a:t>
            </a:r>
            <a:r>
              <a:rPr lang="en-US" altLang="zh-CN" sz="2200" b="1" dirty="0">
                <a:solidFill>
                  <a:schemeClr val="accent6"/>
                </a:solidFill>
              </a:rPr>
              <a:t>6</a:t>
            </a:r>
            <a:r>
              <a:rPr lang="zh-CN" altLang="en-US" sz="2200" b="1" dirty="0">
                <a:solidFill>
                  <a:schemeClr val="accent6"/>
                </a:solidFill>
              </a:rPr>
              <a:t>）指定部署信息等。</a:t>
            </a:r>
          </a:p>
          <a:p>
            <a:pPr>
              <a:lnSpc>
                <a:spcPct val="120000"/>
              </a:lnSpc>
              <a:defRPr/>
            </a:pPr>
            <a:r>
              <a:rPr lang="zh-CN" altLang="en-US" sz="2200" b="1" dirty="0">
                <a:solidFill>
                  <a:srgbClr val="009900"/>
                </a:solidFill>
              </a:rPr>
              <a:t>            有了</a:t>
            </a:r>
            <a:r>
              <a:rPr lang="en-US" altLang="zh-CN" sz="2200" b="1" dirty="0">
                <a:solidFill>
                  <a:srgbClr val="009900"/>
                </a:solidFill>
              </a:rPr>
              <a:t>Annotation</a:t>
            </a:r>
            <a:r>
              <a:rPr lang="zh-CN" altLang="en-US" sz="2200" b="1" dirty="0">
                <a:solidFill>
                  <a:srgbClr val="009900"/>
                </a:solidFill>
              </a:rPr>
              <a:t>，在</a:t>
            </a:r>
            <a:r>
              <a:rPr lang="en-US" altLang="zh-CN" sz="2200" b="1" dirty="0">
                <a:solidFill>
                  <a:srgbClr val="009900"/>
                </a:solidFill>
              </a:rPr>
              <a:t>Web</a:t>
            </a:r>
            <a:r>
              <a:rPr lang="zh-CN" altLang="en-US" sz="2200" b="1" dirty="0">
                <a:solidFill>
                  <a:srgbClr val="009900"/>
                </a:solidFill>
              </a:rPr>
              <a:t>应用开发中直接在代码中使用标注就可以告知</a:t>
            </a:r>
            <a:r>
              <a:rPr lang="en-US" altLang="zh-CN" sz="2200" b="1" dirty="0">
                <a:solidFill>
                  <a:srgbClr val="009900"/>
                </a:solidFill>
              </a:rPr>
              <a:t>Java EE</a:t>
            </a:r>
            <a:r>
              <a:rPr lang="zh-CN" altLang="en-US" sz="2200" b="1" dirty="0">
                <a:solidFill>
                  <a:srgbClr val="009900"/>
                </a:solidFill>
              </a:rPr>
              <a:t>服务器如何部署及运行，而不必再编辑</a:t>
            </a:r>
            <a:r>
              <a:rPr lang="en-US" altLang="zh-CN" sz="2200" b="1" dirty="0">
                <a:solidFill>
                  <a:srgbClr val="009900"/>
                </a:solidFill>
              </a:rPr>
              <a:t>WEB-INF/web.xml</a:t>
            </a:r>
            <a:r>
              <a:rPr lang="zh-CN" altLang="en-US" sz="2200" b="1" dirty="0">
                <a:solidFill>
                  <a:srgbClr val="009900"/>
                </a:solidFill>
              </a:rPr>
              <a:t>文件了。</a:t>
            </a:r>
          </a:p>
        </p:txBody>
      </p:sp>
      <p:sp>
        <p:nvSpPr>
          <p:cNvPr id="3" name="Title 2">
            <a:extLst>
              <a:ext uri="{FF2B5EF4-FFF2-40B4-BE49-F238E27FC236}">
                <a16:creationId xmlns:a16="http://schemas.microsoft.com/office/drawing/2014/main" id="{7C504C0D-7A71-4B35-95F0-D12CB36A2074}"/>
              </a:ext>
            </a:extLst>
          </p:cNvPr>
          <p:cNvSpPr>
            <a:spLocks noGrp="1"/>
          </p:cNvSpPr>
          <p:nvPr>
            <p:ph type="title"/>
          </p:nvPr>
        </p:nvSpPr>
        <p:spPr/>
        <p:txBody>
          <a:bodyPr/>
          <a:lstStyle/>
          <a:p>
            <a:endParaRPr 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9"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41987"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1.4.4 Spring</a:t>
            </a:r>
            <a:r>
              <a:rPr lang="zh-CN" altLang="en-US" b="1">
                <a:solidFill>
                  <a:srgbClr val="002060"/>
                </a:solidFill>
              </a:rPr>
              <a:t> </a:t>
            </a:r>
          </a:p>
        </p:txBody>
      </p:sp>
      <p:sp>
        <p:nvSpPr>
          <p:cNvPr id="5" name="Rectangle 3"/>
          <p:cNvSpPr txBox="1">
            <a:spLocks noChangeArrowheads="1"/>
          </p:cNvSpPr>
          <p:nvPr/>
        </p:nvSpPr>
        <p:spPr bwMode="auto">
          <a:xfrm>
            <a:off x="533400" y="1916113"/>
            <a:ext cx="828675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rgbClr val="009900"/>
                </a:solidFill>
              </a:rPr>
              <a:t>Spring</a:t>
            </a:r>
            <a:r>
              <a:rPr lang="zh-CN" altLang="en-US" b="1" dirty="0">
                <a:solidFill>
                  <a:srgbClr val="009900"/>
                </a:solidFill>
              </a:rPr>
              <a:t>提供了一个完整的</a:t>
            </a:r>
            <a:r>
              <a:rPr lang="en-US" altLang="zh-CN" b="1" dirty="0">
                <a:solidFill>
                  <a:srgbClr val="009900"/>
                </a:solidFill>
              </a:rPr>
              <a:t>MVC</a:t>
            </a:r>
            <a:r>
              <a:rPr lang="zh-CN" altLang="en-US" b="1" dirty="0">
                <a:solidFill>
                  <a:srgbClr val="009900"/>
                </a:solidFill>
              </a:rPr>
              <a:t>框架，为模型、视图、控制器之间进行了非常清晰的划分，各部分耦合度极低。</a:t>
            </a:r>
            <a:endParaRPr lang="en-US" altLang="zh-CN" b="1" dirty="0">
              <a:solidFill>
                <a:srgbClr val="009900"/>
              </a:solidFill>
            </a:endParaRPr>
          </a:p>
          <a:p>
            <a:pPr marL="0" indent="628650">
              <a:defRPr/>
            </a:pPr>
            <a:r>
              <a:rPr lang="zh-CN" altLang="en-US" b="1" dirty="0">
                <a:solidFill>
                  <a:schemeClr val="accent6"/>
                </a:solidFill>
              </a:rPr>
              <a:t>视图不再要求必须使用</a:t>
            </a:r>
            <a:r>
              <a:rPr lang="en-US" altLang="zh-CN" b="1" dirty="0">
                <a:solidFill>
                  <a:schemeClr val="accent6"/>
                </a:solidFill>
              </a:rPr>
              <a:t>JSP</a:t>
            </a:r>
            <a:r>
              <a:rPr lang="zh-CN" altLang="en-US" b="1" dirty="0">
                <a:solidFill>
                  <a:schemeClr val="accent6"/>
                </a:solidFill>
              </a:rPr>
              <a:t>，而可以选择</a:t>
            </a:r>
            <a:r>
              <a:rPr lang="en-US" altLang="zh-CN" b="1" dirty="0">
                <a:solidFill>
                  <a:schemeClr val="accent6"/>
                </a:solidFill>
              </a:rPr>
              <a:t>Velocity</a:t>
            </a:r>
            <a:r>
              <a:rPr lang="zh-CN" altLang="en-US" b="1" dirty="0">
                <a:solidFill>
                  <a:schemeClr val="accent6"/>
                </a:solidFill>
              </a:rPr>
              <a:t>、</a:t>
            </a:r>
            <a:r>
              <a:rPr lang="en-US" altLang="zh-CN" b="1" dirty="0" err="1">
                <a:solidFill>
                  <a:schemeClr val="accent6"/>
                </a:solidFill>
              </a:rPr>
              <a:t>Freemaker</a:t>
            </a:r>
            <a:r>
              <a:rPr lang="zh-CN" altLang="en-US" b="1" dirty="0">
                <a:solidFill>
                  <a:schemeClr val="accent6"/>
                </a:solidFill>
              </a:rPr>
              <a:t>或者其他视图技术。</a:t>
            </a:r>
          </a:p>
          <a:p>
            <a:pPr marL="0" indent="628650">
              <a:defRPr/>
            </a:pPr>
            <a:r>
              <a:rPr lang="en-US" altLang="zh-CN" b="1" dirty="0">
                <a:solidFill>
                  <a:srgbClr val="C00000"/>
                </a:solidFill>
              </a:rPr>
              <a:t>Spring</a:t>
            </a:r>
            <a:r>
              <a:rPr lang="zh-CN" altLang="en-US" b="1" dirty="0">
                <a:solidFill>
                  <a:srgbClr val="C00000"/>
                </a:solidFill>
              </a:rPr>
              <a:t>支持依赖注入</a:t>
            </a:r>
            <a:r>
              <a:rPr lang="en-US" altLang="zh-CN" b="1" dirty="0">
                <a:solidFill>
                  <a:srgbClr val="C00000"/>
                </a:solidFill>
              </a:rPr>
              <a:t>(DI)</a:t>
            </a:r>
            <a:r>
              <a:rPr lang="zh-CN" altLang="en-US" b="1" dirty="0">
                <a:solidFill>
                  <a:srgbClr val="C00000"/>
                </a:solidFill>
              </a:rPr>
              <a:t>和面向方面编程技术</a:t>
            </a:r>
            <a:r>
              <a:rPr lang="en-US" altLang="zh-CN" b="1" dirty="0">
                <a:solidFill>
                  <a:srgbClr val="C00000"/>
                </a:solidFill>
              </a:rPr>
              <a:t>(AOP)</a:t>
            </a:r>
            <a:r>
              <a:rPr lang="zh-CN" altLang="en-US" b="1" dirty="0">
                <a:solidFill>
                  <a:srgbClr val="C00000"/>
                </a:solidFill>
              </a:rPr>
              <a:t>，更容易实现复杂的需求。</a:t>
            </a:r>
            <a:endParaRPr lang="en-US" altLang="zh-CN" b="1" dirty="0">
              <a:solidFill>
                <a:srgbClr val="C00000"/>
              </a:solidFill>
            </a:endParaRPr>
          </a:p>
          <a:p>
            <a:pPr marL="0" indent="628650">
              <a:defRPr/>
            </a:pPr>
            <a:r>
              <a:rPr lang="zh-CN" altLang="en-US" b="1" dirty="0">
                <a:solidFill>
                  <a:srgbClr val="002060"/>
                </a:solidFill>
              </a:rPr>
              <a:t>支持事务管理，可以很容易地实现支持多个事务资源。</a:t>
            </a:r>
            <a:endParaRPr lang="en-US" altLang="zh-CN" b="1" dirty="0">
              <a:solidFill>
                <a:srgbClr val="002060"/>
              </a:solidFill>
            </a:endParaRPr>
          </a:p>
          <a:p>
            <a:pPr marL="0" indent="628650">
              <a:defRPr/>
            </a:pPr>
            <a:r>
              <a:rPr lang="zh-CN" altLang="en-US" b="1" dirty="0">
                <a:solidFill>
                  <a:srgbClr val="009900"/>
                </a:solidFill>
              </a:rPr>
              <a:t>支持</a:t>
            </a:r>
            <a:r>
              <a:rPr lang="en-US" altLang="zh-CN" b="1" dirty="0">
                <a:solidFill>
                  <a:srgbClr val="009900"/>
                </a:solidFill>
              </a:rPr>
              <a:t>JMS</a:t>
            </a:r>
            <a:r>
              <a:rPr lang="zh-CN" altLang="en-US" b="1" dirty="0">
                <a:solidFill>
                  <a:srgbClr val="009900"/>
                </a:solidFill>
              </a:rPr>
              <a:t>和</a:t>
            </a:r>
            <a:r>
              <a:rPr lang="en-US" altLang="zh-CN" b="1" dirty="0">
                <a:solidFill>
                  <a:srgbClr val="009900"/>
                </a:solidFill>
              </a:rPr>
              <a:t>JCA</a:t>
            </a:r>
            <a:r>
              <a:rPr lang="zh-CN" altLang="en-US" b="1" dirty="0">
                <a:solidFill>
                  <a:srgbClr val="009900"/>
                </a:solidFill>
              </a:rPr>
              <a:t>等技术，能方便地访问</a:t>
            </a:r>
            <a:r>
              <a:rPr lang="en-US" altLang="zh-CN" b="1" dirty="0">
                <a:solidFill>
                  <a:srgbClr val="009900"/>
                </a:solidFill>
              </a:rPr>
              <a:t>EJB</a:t>
            </a:r>
            <a:r>
              <a:rPr lang="zh-CN" altLang="en-US" b="1" dirty="0">
                <a:solidFill>
                  <a:srgbClr val="0099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43011"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1.4.4 Spring</a:t>
            </a:r>
            <a:r>
              <a:rPr lang="zh-CN" altLang="en-US" b="1">
                <a:solidFill>
                  <a:srgbClr val="002060"/>
                </a:solidFill>
              </a:rPr>
              <a:t> </a:t>
            </a:r>
          </a:p>
        </p:txBody>
      </p:sp>
      <p:sp>
        <p:nvSpPr>
          <p:cNvPr id="5" name="Rectangle 3"/>
          <p:cNvSpPr txBox="1">
            <a:spLocks noChangeArrowheads="1"/>
          </p:cNvSpPr>
          <p:nvPr/>
        </p:nvSpPr>
        <p:spPr bwMode="auto">
          <a:xfrm>
            <a:off x="533400" y="1916113"/>
            <a:ext cx="8286750"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b="1" dirty="0">
                <a:solidFill>
                  <a:srgbClr val="009900"/>
                </a:solidFill>
              </a:rPr>
              <a:t>Spring</a:t>
            </a:r>
            <a:r>
              <a:rPr lang="zh-CN" altLang="en-US" b="1" dirty="0">
                <a:solidFill>
                  <a:srgbClr val="009900"/>
                </a:solidFill>
              </a:rPr>
              <a:t>提供了一个完整的</a:t>
            </a:r>
            <a:r>
              <a:rPr lang="en-US" altLang="zh-CN" b="1" dirty="0">
                <a:solidFill>
                  <a:srgbClr val="009900"/>
                </a:solidFill>
              </a:rPr>
              <a:t>MVC</a:t>
            </a:r>
            <a:r>
              <a:rPr lang="zh-CN" altLang="en-US" b="1" dirty="0">
                <a:solidFill>
                  <a:srgbClr val="009900"/>
                </a:solidFill>
              </a:rPr>
              <a:t>框架，为模型、视图、控制器之间进行了非常清晰的划分，各部分耦合度极低。</a:t>
            </a:r>
            <a:endParaRPr lang="en-US" altLang="zh-CN" b="1" dirty="0">
              <a:solidFill>
                <a:srgbClr val="009900"/>
              </a:solidFill>
            </a:endParaRPr>
          </a:p>
          <a:p>
            <a:pPr marL="0" indent="628650">
              <a:defRPr/>
            </a:pPr>
            <a:r>
              <a:rPr lang="zh-CN" altLang="en-US" b="1" dirty="0">
                <a:solidFill>
                  <a:schemeClr val="accent6"/>
                </a:solidFill>
              </a:rPr>
              <a:t>视图不再要求必须使用</a:t>
            </a:r>
            <a:r>
              <a:rPr lang="en-US" altLang="zh-CN" b="1" dirty="0">
                <a:solidFill>
                  <a:schemeClr val="accent6"/>
                </a:solidFill>
              </a:rPr>
              <a:t>JSP</a:t>
            </a:r>
            <a:r>
              <a:rPr lang="zh-CN" altLang="en-US" b="1" dirty="0">
                <a:solidFill>
                  <a:schemeClr val="accent6"/>
                </a:solidFill>
              </a:rPr>
              <a:t>，而可以选择</a:t>
            </a:r>
            <a:r>
              <a:rPr lang="en-US" altLang="zh-CN" b="1" dirty="0">
                <a:solidFill>
                  <a:schemeClr val="accent6"/>
                </a:solidFill>
              </a:rPr>
              <a:t>Velocity</a:t>
            </a:r>
            <a:r>
              <a:rPr lang="zh-CN" altLang="en-US" b="1" dirty="0">
                <a:solidFill>
                  <a:schemeClr val="accent6"/>
                </a:solidFill>
              </a:rPr>
              <a:t>、</a:t>
            </a:r>
            <a:r>
              <a:rPr lang="en-US" altLang="zh-CN" b="1" dirty="0" err="1">
                <a:solidFill>
                  <a:schemeClr val="accent6"/>
                </a:solidFill>
              </a:rPr>
              <a:t>Freemaker</a:t>
            </a:r>
            <a:r>
              <a:rPr lang="zh-CN" altLang="en-US" b="1" dirty="0">
                <a:solidFill>
                  <a:schemeClr val="accent6"/>
                </a:solidFill>
              </a:rPr>
              <a:t>或者其他视图技术。</a:t>
            </a:r>
          </a:p>
          <a:p>
            <a:pPr marL="0" indent="628650">
              <a:defRPr/>
            </a:pPr>
            <a:r>
              <a:rPr lang="en-US" altLang="zh-CN" b="1" dirty="0">
                <a:solidFill>
                  <a:srgbClr val="C00000"/>
                </a:solidFill>
              </a:rPr>
              <a:t>Spring</a:t>
            </a:r>
            <a:r>
              <a:rPr lang="zh-CN" altLang="en-US" b="1" dirty="0">
                <a:solidFill>
                  <a:srgbClr val="C00000"/>
                </a:solidFill>
              </a:rPr>
              <a:t>支持依赖注入</a:t>
            </a:r>
            <a:r>
              <a:rPr lang="en-US" altLang="zh-CN" b="1" dirty="0">
                <a:solidFill>
                  <a:srgbClr val="C00000"/>
                </a:solidFill>
              </a:rPr>
              <a:t>(DI)</a:t>
            </a:r>
            <a:r>
              <a:rPr lang="zh-CN" altLang="en-US" b="1" dirty="0">
                <a:solidFill>
                  <a:srgbClr val="C00000"/>
                </a:solidFill>
              </a:rPr>
              <a:t>和面向方面编程技术</a:t>
            </a:r>
            <a:r>
              <a:rPr lang="en-US" altLang="zh-CN" b="1" dirty="0">
                <a:solidFill>
                  <a:srgbClr val="C00000"/>
                </a:solidFill>
              </a:rPr>
              <a:t>(AOP)</a:t>
            </a:r>
            <a:r>
              <a:rPr lang="zh-CN" altLang="en-US" b="1" dirty="0">
                <a:solidFill>
                  <a:srgbClr val="C00000"/>
                </a:solidFill>
              </a:rPr>
              <a:t>，更容易实现复杂的需求。</a:t>
            </a:r>
            <a:endParaRPr lang="en-US" altLang="zh-CN" b="1" dirty="0">
              <a:solidFill>
                <a:srgbClr val="C00000"/>
              </a:solidFill>
            </a:endParaRPr>
          </a:p>
          <a:p>
            <a:pPr marL="0" indent="628650">
              <a:defRPr/>
            </a:pPr>
            <a:r>
              <a:rPr lang="zh-CN" altLang="en-US" b="1" dirty="0">
                <a:solidFill>
                  <a:srgbClr val="002060"/>
                </a:solidFill>
              </a:rPr>
              <a:t>支持事务管理，可以很容易地实现支持多个事务资源。</a:t>
            </a:r>
            <a:endParaRPr lang="en-US" altLang="zh-CN" b="1" dirty="0">
              <a:solidFill>
                <a:srgbClr val="002060"/>
              </a:solidFill>
            </a:endParaRPr>
          </a:p>
          <a:p>
            <a:pPr marL="0" indent="628650">
              <a:defRPr/>
            </a:pPr>
            <a:r>
              <a:rPr lang="zh-CN" altLang="en-US" b="1" dirty="0">
                <a:solidFill>
                  <a:srgbClr val="009900"/>
                </a:solidFill>
              </a:rPr>
              <a:t>支持</a:t>
            </a:r>
            <a:r>
              <a:rPr lang="en-US" altLang="zh-CN" b="1" dirty="0">
                <a:solidFill>
                  <a:srgbClr val="009900"/>
                </a:solidFill>
              </a:rPr>
              <a:t>JMS</a:t>
            </a:r>
            <a:r>
              <a:rPr lang="zh-CN" altLang="en-US" b="1" dirty="0">
                <a:solidFill>
                  <a:srgbClr val="009900"/>
                </a:solidFill>
              </a:rPr>
              <a:t>和</a:t>
            </a:r>
            <a:r>
              <a:rPr lang="en-US" altLang="zh-CN" b="1" dirty="0">
                <a:solidFill>
                  <a:srgbClr val="009900"/>
                </a:solidFill>
              </a:rPr>
              <a:t>JCA</a:t>
            </a:r>
            <a:r>
              <a:rPr lang="zh-CN" altLang="en-US" b="1" dirty="0">
                <a:solidFill>
                  <a:srgbClr val="009900"/>
                </a:solidFill>
              </a:rPr>
              <a:t>等技术，能方便地访问</a:t>
            </a:r>
            <a:r>
              <a:rPr lang="en-US" altLang="zh-CN" b="1" dirty="0">
                <a:solidFill>
                  <a:srgbClr val="009900"/>
                </a:solidFill>
              </a:rPr>
              <a:t>EJB</a:t>
            </a:r>
            <a:r>
              <a:rPr lang="zh-CN" altLang="en-US" b="1" dirty="0">
                <a:solidFill>
                  <a:srgbClr val="0099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2"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1.4.5 JSF</a:t>
            </a:r>
            <a:r>
              <a:rPr lang="zh-CN" altLang="en-US" b="1">
                <a:solidFill>
                  <a:srgbClr val="002060"/>
                </a:solidFill>
              </a:rPr>
              <a:t> </a:t>
            </a:r>
          </a:p>
        </p:txBody>
      </p:sp>
      <p:sp>
        <p:nvSpPr>
          <p:cNvPr id="5" name="Rectangle 3"/>
          <p:cNvSpPr txBox="1">
            <a:spLocks noChangeArrowheads="1"/>
          </p:cNvSpPr>
          <p:nvPr/>
        </p:nvSpPr>
        <p:spPr bwMode="auto">
          <a:xfrm>
            <a:off x="533400" y="1628775"/>
            <a:ext cx="828675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lnSpc>
                <a:spcPct val="120000"/>
              </a:lnSpc>
              <a:defRPr/>
            </a:pPr>
            <a:r>
              <a:rPr lang="en-US" altLang="zh-CN" b="1" dirty="0">
                <a:solidFill>
                  <a:schemeClr val="accent6"/>
                </a:solidFill>
              </a:rPr>
              <a:t>JSF</a:t>
            </a:r>
            <a:r>
              <a:rPr lang="zh-CN" altLang="en-US" b="1" dirty="0">
                <a:solidFill>
                  <a:schemeClr val="accent6"/>
                </a:solidFill>
              </a:rPr>
              <a:t>（</a:t>
            </a:r>
            <a:r>
              <a:rPr lang="en-US" altLang="zh-CN" b="1" dirty="0" err="1">
                <a:solidFill>
                  <a:schemeClr val="accent6"/>
                </a:solidFill>
              </a:rPr>
              <a:t>JavaServer</a:t>
            </a:r>
            <a:r>
              <a:rPr lang="en-US" altLang="zh-CN" b="1" dirty="0">
                <a:solidFill>
                  <a:schemeClr val="accent6"/>
                </a:solidFill>
              </a:rPr>
              <a:t> Faces</a:t>
            </a:r>
            <a:r>
              <a:rPr lang="zh-CN" altLang="en-US" b="1" dirty="0">
                <a:solidFill>
                  <a:schemeClr val="accent6"/>
                </a:solidFill>
              </a:rPr>
              <a:t>）是一种以组件为中心的用于构建</a:t>
            </a:r>
            <a:r>
              <a:rPr lang="en-US" altLang="zh-CN" b="1" dirty="0">
                <a:solidFill>
                  <a:schemeClr val="accent6"/>
                </a:solidFill>
              </a:rPr>
              <a:t>Web</a:t>
            </a:r>
            <a:r>
              <a:rPr lang="zh-CN" altLang="en-US" b="1" dirty="0">
                <a:solidFill>
                  <a:schemeClr val="accent6"/>
                </a:solidFill>
              </a:rPr>
              <a:t>应用程序的轻型框架，它主要可用于开发应用程序的用户界面。</a:t>
            </a:r>
            <a:endParaRPr lang="en-US" altLang="zh-CN" b="1" dirty="0">
              <a:solidFill>
                <a:schemeClr val="accent6"/>
              </a:solidFill>
            </a:endParaRPr>
          </a:p>
          <a:p>
            <a:pPr marL="0" indent="542925">
              <a:lnSpc>
                <a:spcPct val="120000"/>
              </a:lnSpc>
              <a:defRPr/>
            </a:pPr>
            <a:r>
              <a:rPr lang="zh-CN" altLang="en-US" b="1" dirty="0">
                <a:solidFill>
                  <a:srgbClr val="009900"/>
                </a:solidFill>
              </a:rPr>
              <a:t>一般而言，用户界面设计是一件很费时的过程，</a:t>
            </a:r>
            <a:r>
              <a:rPr lang="en-US" altLang="zh-CN" b="1" dirty="0">
                <a:solidFill>
                  <a:srgbClr val="009900"/>
                </a:solidFill>
              </a:rPr>
              <a:t>JSF</a:t>
            </a:r>
            <a:r>
              <a:rPr lang="zh-CN" altLang="en-US" b="1" dirty="0">
                <a:solidFill>
                  <a:srgbClr val="009900"/>
                </a:solidFill>
              </a:rPr>
              <a:t>以组件为中心的结构可以极大地简化界面的设计工作。</a:t>
            </a:r>
            <a:endParaRPr lang="en-US" altLang="zh-CN" b="1" dirty="0">
              <a:solidFill>
                <a:srgbClr val="009900"/>
              </a:solidFill>
            </a:endParaRPr>
          </a:p>
          <a:p>
            <a:pPr marL="0" indent="542925">
              <a:lnSpc>
                <a:spcPct val="120000"/>
              </a:lnSpc>
              <a:defRPr/>
            </a:pPr>
            <a:r>
              <a:rPr lang="zh-CN" altLang="en-US" b="1" dirty="0">
                <a:solidFill>
                  <a:srgbClr val="002060"/>
                </a:solidFill>
              </a:rPr>
              <a:t>它为开发人员提供了标准的编程接口、丰富的</a:t>
            </a:r>
            <a:r>
              <a:rPr lang="en-US" altLang="zh-CN" b="1" dirty="0">
                <a:solidFill>
                  <a:srgbClr val="002060"/>
                </a:solidFill>
              </a:rPr>
              <a:t>UI</a:t>
            </a:r>
            <a:r>
              <a:rPr lang="zh-CN" altLang="en-US" b="1" dirty="0">
                <a:solidFill>
                  <a:srgbClr val="002060"/>
                </a:solidFill>
              </a:rPr>
              <a:t>组件库以及事件驱动模型等完整的应用框架。</a:t>
            </a:r>
            <a:endParaRPr lang="en-US" altLang="zh-CN" b="1" dirty="0">
              <a:solidFill>
                <a:srgbClr val="002060"/>
              </a:solidFill>
            </a:endParaRPr>
          </a:p>
          <a:p>
            <a:pPr marL="0" indent="542925">
              <a:lnSpc>
                <a:spcPct val="120000"/>
              </a:lnSpc>
              <a:defRPr/>
            </a:pPr>
            <a:r>
              <a:rPr lang="zh-CN" altLang="en-US" b="1" dirty="0">
                <a:solidFill>
                  <a:srgbClr val="C00000"/>
                </a:solidFill>
              </a:rPr>
              <a:t>通过</a:t>
            </a:r>
            <a:r>
              <a:rPr lang="en-US" altLang="zh-CN" b="1" dirty="0">
                <a:solidFill>
                  <a:srgbClr val="C00000"/>
                </a:solidFill>
              </a:rPr>
              <a:t>JSF</a:t>
            </a:r>
            <a:r>
              <a:rPr lang="zh-CN" altLang="en-US" b="1" dirty="0">
                <a:solidFill>
                  <a:srgbClr val="C00000"/>
                </a:solidFill>
              </a:rPr>
              <a:t>，可以在页面中轻松地使用</a:t>
            </a:r>
            <a:r>
              <a:rPr lang="en-US" altLang="zh-CN" b="1" dirty="0">
                <a:solidFill>
                  <a:srgbClr val="C00000"/>
                </a:solidFill>
              </a:rPr>
              <a:t>Web</a:t>
            </a:r>
            <a:r>
              <a:rPr lang="zh-CN" altLang="en-US" b="1" dirty="0">
                <a:solidFill>
                  <a:srgbClr val="C00000"/>
                </a:solidFill>
              </a:rPr>
              <a:t>组件，捕获用户行为产生的事件，执行验证，建立页面导航等任务。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1.4</a:t>
            </a:r>
            <a:r>
              <a:rPr lang="zh-CN" altLang="en-US">
                <a:solidFill>
                  <a:srgbClr val="FF0000"/>
                </a:solidFill>
                <a:ea typeface="方正准圆简体"/>
                <a:cs typeface="方正准圆简体"/>
              </a:rPr>
              <a:t>敏捷轻型框架</a:t>
            </a:r>
          </a:p>
        </p:txBody>
      </p:sp>
      <p:sp>
        <p:nvSpPr>
          <p:cNvPr id="45059"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1.4.5 JSF</a:t>
            </a:r>
            <a:r>
              <a:rPr lang="zh-CN" altLang="en-US" b="1">
                <a:solidFill>
                  <a:srgbClr val="002060"/>
                </a:solidFill>
              </a:rPr>
              <a:t> </a:t>
            </a:r>
          </a:p>
        </p:txBody>
      </p:sp>
      <p:sp>
        <p:nvSpPr>
          <p:cNvPr id="5" name="Rectangle 3"/>
          <p:cNvSpPr txBox="1">
            <a:spLocks noChangeArrowheads="1"/>
          </p:cNvSpPr>
          <p:nvPr/>
        </p:nvSpPr>
        <p:spPr bwMode="auto">
          <a:xfrm>
            <a:off x="533400" y="1628775"/>
            <a:ext cx="8286750"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lnSpc>
                <a:spcPct val="120000"/>
              </a:lnSpc>
              <a:defRPr/>
            </a:pPr>
            <a:r>
              <a:rPr lang="en-US" altLang="zh-CN" b="1" dirty="0">
                <a:solidFill>
                  <a:schemeClr val="accent6"/>
                </a:solidFill>
              </a:rPr>
              <a:t>JSF</a:t>
            </a:r>
            <a:r>
              <a:rPr lang="zh-CN" altLang="en-US" b="1" dirty="0">
                <a:solidFill>
                  <a:schemeClr val="accent6"/>
                </a:solidFill>
              </a:rPr>
              <a:t>的应用架构完全实现了</a:t>
            </a:r>
            <a:r>
              <a:rPr lang="en-US" altLang="zh-CN" b="1" dirty="0">
                <a:solidFill>
                  <a:schemeClr val="accent6"/>
                </a:solidFill>
              </a:rPr>
              <a:t>MVC</a:t>
            </a:r>
            <a:r>
              <a:rPr lang="zh-CN" altLang="en-US" b="1" dirty="0">
                <a:solidFill>
                  <a:schemeClr val="accent6"/>
                </a:solidFill>
              </a:rPr>
              <a:t>模式。</a:t>
            </a:r>
            <a:endParaRPr lang="en-US" altLang="zh-CN" b="1" dirty="0">
              <a:solidFill>
                <a:schemeClr val="accent6"/>
              </a:solidFill>
            </a:endParaRPr>
          </a:p>
          <a:p>
            <a:pPr marL="0" indent="542925">
              <a:lnSpc>
                <a:spcPct val="120000"/>
              </a:lnSpc>
              <a:defRPr/>
            </a:pPr>
            <a:r>
              <a:rPr lang="zh-CN" altLang="en-US" b="1" dirty="0">
                <a:solidFill>
                  <a:srgbClr val="C00000"/>
                </a:solidFill>
              </a:rPr>
              <a:t>用户界面代码（视图）与处理逻辑（模型）相分离，这使得</a:t>
            </a:r>
            <a:r>
              <a:rPr lang="en-US" altLang="zh-CN" b="1" dirty="0">
                <a:solidFill>
                  <a:srgbClr val="C00000"/>
                </a:solidFill>
              </a:rPr>
              <a:t>JSF</a:t>
            </a:r>
            <a:r>
              <a:rPr lang="zh-CN" altLang="en-US" b="1" dirty="0">
                <a:solidFill>
                  <a:srgbClr val="C00000"/>
                </a:solidFill>
              </a:rPr>
              <a:t>程序易于管理，而所有与应用程序的用户交互均由一个前端（</a:t>
            </a:r>
            <a:r>
              <a:rPr lang="en-US" altLang="zh-CN" b="1" dirty="0">
                <a:solidFill>
                  <a:srgbClr val="C00000"/>
                </a:solidFill>
              </a:rPr>
              <a:t>Faces Servlet</a:t>
            </a:r>
            <a:r>
              <a:rPr lang="zh-CN" altLang="en-US" b="1" dirty="0">
                <a:solidFill>
                  <a:srgbClr val="C00000"/>
                </a:solidFill>
              </a:rPr>
              <a:t>）（控制器）来处理。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2"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1.5.1  JDK</a:t>
            </a:r>
            <a:r>
              <a:rPr lang="zh-CN" altLang="en-US" b="1">
                <a:solidFill>
                  <a:srgbClr val="002060"/>
                </a:solidFill>
              </a:rPr>
              <a:t>的下载和安装 </a:t>
            </a:r>
          </a:p>
        </p:txBody>
      </p:sp>
      <p:sp>
        <p:nvSpPr>
          <p:cNvPr id="6" name="Rectangle 3"/>
          <p:cNvSpPr txBox="1">
            <a:spLocks noChangeArrowheads="1"/>
          </p:cNvSpPr>
          <p:nvPr/>
        </p:nvSpPr>
        <p:spPr bwMode="auto">
          <a:xfrm>
            <a:off x="533400" y="1700213"/>
            <a:ext cx="8215313"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en-US" altLang="zh-CN" b="1" dirty="0">
                <a:solidFill>
                  <a:schemeClr val="accent6"/>
                </a:solidFill>
              </a:rPr>
              <a:t>JDK</a:t>
            </a:r>
            <a:r>
              <a:rPr lang="zh-CN" altLang="en-US" b="1" dirty="0">
                <a:solidFill>
                  <a:schemeClr val="accent6"/>
                </a:solidFill>
              </a:rPr>
              <a:t>（</a:t>
            </a:r>
            <a:r>
              <a:rPr lang="en-US" altLang="zh-CN" b="1" dirty="0">
                <a:solidFill>
                  <a:schemeClr val="accent6"/>
                </a:solidFill>
              </a:rPr>
              <a:t>Java Development Kit</a:t>
            </a:r>
            <a:r>
              <a:rPr lang="zh-CN" altLang="en-US" b="1" dirty="0">
                <a:solidFill>
                  <a:schemeClr val="accent6"/>
                </a:solidFill>
              </a:rPr>
              <a:t>，</a:t>
            </a:r>
            <a:r>
              <a:rPr lang="en-US" altLang="zh-CN" b="1" dirty="0">
                <a:solidFill>
                  <a:schemeClr val="accent6"/>
                </a:solidFill>
              </a:rPr>
              <a:t>Java</a:t>
            </a:r>
            <a:r>
              <a:rPr lang="zh-CN" altLang="en-US" b="1" dirty="0">
                <a:solidFill>
                  <a:schemeClr val="accent6"/>
                </a:solidFill>
              </a:rPr>
              <a:t>开发工具包）是</a:t>
            </a:r>
            <a:r>
              <a:rPr lang="en-US" altLang="zh-CN" b="1" dirty="0">
                <a:solidFill>
                  <a:schemeClr val="accent6"/>
                </a:solidFill>
              </a:rPr>
              <a:t>Java EE</a:t>
            </a:r>
            <a:r>
              <a:rPr lang="zh-CN" altLang="en-US" b="1" dirty="0">
                <a:solidFill>
                  <a:schemeClr val="accent6"/>
                </a:solidFill>
              </a:rPr>
              <a:t>平台的应用程序的基础，利用它构建组件、开发应用程序。</a:t>
            </a:r>
            <a:r>
              <a:rPr lang="en-US" altLang="zh-CN" b="1" dirty="0">
                <a:solidFill>
                  <a:schemeClr val="accent6"/>
                </a:solidFill>
              </a:rPr>
              <a:t>JDK</a:t>
            </a:r>
            <a:r>
              <a:rPr lang="zh-CN" altLang="en-US" b="1" dirty="0">
                <a:solidFill>
                  <a:schemeClr val="accent6"/>
                </a:solidFill>
              </a:rPr>
              <a:t>是开源免费的工具，可以到</a:t>
            </a:r>
            <a:r>
              <a:rPr lang="en-US" altLang="zh-CN" b="1" dirty="0">
                <a:solidFill>
                  <a:schemeClr val="accent6"/>
                </a:solidFill>
              </a:rPr>
              <a:t>Sun</a:t>
            </a:r>
            <a:r>
              <a:rPr lang="zh-CN" altLang="en-US" b="1" dirty="0">
                <a:solidFill>
                  <a:schemeClr val="accent6"/>
                </a:solidFill>
              </a:rPr>
              <a:t>公司官网下载。网址为</a:t>
            </a:r>
            <a:r>
              <a:rPr lang="en-US" altLang="zh-CN" b="1" dirty="0">
                <a:solidFill>
                  <a:schemeClr val="accent6"/>
                </a:solidFill>
                <a:hlinkClick r:id="rId2"/>
              </a:rPr>
              <a:t>http://java.sun.com/javase/downloads/index.jsp</a:t>
            </a:r>
            <a:r>
              <a:rPr lang="zh-CN" altLang="en-US" b="1" dirty="0">
                <a:solidFill>
                  <a:schemeClr val="accent6"/>
                </a:solidFill>
              </a:rPr>
              <a:t>。</a:t>
            </a:r>
          </a:p>
          <a:p>
            <a:pPr marL="0" indent="628650">
              <a:defRPr/>
            </a:pPr>
            <a:r>
              <a:rPr lang="zh-CN" altLang="en-US" b="1" dirty="0">
                <a:solidFill>
                  <a:srgbClr val="C00000"/>
                </a:solidFill>
              </a:rPr>
              <a:t> 例如下载</a:t>
            </a:r>
            <a:r>
              <a:rPr lang="en-US" altLang="zh-CN" b="1" dirty="0">
                <a:solidFill>
                  <a:srgbClr val="C00000"/>
                </a:solidFill>
              </a:rPr>
              <a:t>jdk-6u21-windows-i586.exe</a:t>
            </a:r>
            <a:r>
              <a:rPr lang="zh-CN" altLang="en-US" b="1" dirty="0">
                <a:solidFill>
                  <a:srgbClr val="C00000"/>
                </a:solidFill>
              </a:rPr>
              <a:t>文件后，可以直接双击运行该文件进行安装。按安装过程提示选择好安装路径及安装组件即可。</a:t>
            </a:r>
          </a:p>
          <a:p>
            <a:pPr marL="457200" indent="-457200">
              <a:defRPr/>
            </a:pPr>
            <a:endParaRPr lang="en-US" altLang="zh-CN"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51234"/>
                                        </p:tgtEl>
                                        <p:attrNameLst>
                                          <p:attrName>style.visibility</p:attrName>
                                        </p:attrNameLst>
                                      </p:cBhvr>
                                      <p:to>
                                        <p:strVal val="visible"/>
                                      </p:to>
                                    </p:set>
                                    <p:anim calcmode="lin" valueType="num">
                                      <p:cBhvr additive="base">
                                        <p:cTn id="7" dur="500" fill="hold"/>
                                        <p:tgtEl>
                                          <p:spTgt spid="351234"/>
                                        </p:tgtEl>
                                        <p:attrNameLst>
                                          <p:attrName>ppt_x</p:attrName>
                                        </p:attrNameLst>
                                      </p:cBhvr>
                                      <p:tavLst>
                                        <p:tav tm="0">
                                          <p:val>
                                            <p:strVal val="0-#ppt_w/2"/>
                                          </p:val>
                                        </p:tav>
                                        <p:tav tm="100000">
                                          <p:val>
                                            <p:strVal val="#ppt_x"/>
                                          </p:val>
                                        </p:tav>
                                      </p:tavLst>
                                    </p:anim>
                                    <p:anim calcmode="lin" valueType="num">
                                      <p:cBhvr additive="base">
                                        <p:cTn id="8" dur="500" fill="hold"/>
                                        <p:tgtEl>
                                          <p:spTgt spid="35123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p:bldP spid="2"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47107"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1.5.1  JDK</a:t>
            </a:r>
            <a:r>
              <a:rPr lang="zh-CN" altLang="en-US" b="1">
                <a:solidFill>
                  <a:srgbClr val="002060"/>
                </a:solidFill>
              </a:rPr>
              <a:t>的下载和安装 </a:t>
            </a:r>
          </a:p>
        </p:txBody>
      </p:sp>
      <p:sp>
        <p:nvSpPr>
          <p:cNvPr id="6" name="Rectangle 3"/>
          <p:cNvSpPr txBox="1">
            <a:spLocks noChangeArrowheads="1"/>
          </p:cNvSpPr>
          <p:nvPr/>
        </p:nvSpPr>
        <p:spPr bwMode="auto">
          <a:xfrm>
            <a:off x="533400" y="1700213"/>
            <a:ext cx="8215313"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zh-CN" altLang="en-US" b="1" dirty="0">
                <a:solidFill>
                  <a:schemeClr val="accent6"/>
                </a:solidFill>
              </a:rPr>
              <a:t>安装后需要设置环境变量</a:t>
            </a:r>
            <a:r>
              <a:rPr lang="en-US" altLang="zh-CN" b="1" dirty="0">
                <a:solidFill>
                  <a:schemeClr val="accent6"/>
                </a:solidFill>
              </a:rPr>
              <a:t>JAVA_HOME</a:t>
            </a:r>
            <a:r>
              <a:rPr lang="zh-CN" altLang="en-US" b="1" dirty="0">
                <a:solidFill>
                  <a:schemeClr val="accent6"/>
                </a:solidFill>
              </a:rPr>
              <a:t>、</a:t>
            </a:r>
            <a:r>
              <a:rPr lang="en-US" altLang="zh-CN" b="1" dirty="0">
                <a:solidFill>
                  <a:schemeClr val="accent6"/>
                </a:solidFill>
              </a:rPr>
              <a:t>PATH</a:t>
            </a:r>
            <a:r>
              <a:rPr lang="zh-CN" altLang="en-US" b="1" dirty="0">
                <a:solidFill>
                  <a:schemeClr val="accent6"/>
                </a:solidFill>
              </a:rPr>
              <a:t>及</a:t>
            </a:r>
            <a:r>
              <a:rPr lang="en-US" altLang="zh-CN" b="1" dirty="0">
                <a:solidFill>
                  <a:schemeClr val="accent6"/>
                </a:solidFill>
              </a:rPr>
              <a:t>CLASSPATH</a:t>
            </a:r>
            <a:r>
              <a:rPr lang="zh-CN" altLang="en-US" b="1" dirty="0">
                <a:solidFill>
                  <a:schemeClr val="accent6"/>
                </a:solidFill>
              </a:rPr>
              <a:t>。</a:t>
            </a:r>
            <a:endParaRPr lang="en-US" altLang="zh-CN" b="1" dirty="0">
              <a:solidFill>
                <a:schemeClr val="accent6"/>
              </a:solidFill>
            </a:endParaRPr>
          </a:p>
          <a:p>
            <a:pPr marL="0" indent="628650" algn="just">
              <a:defRPr/>
            </a:pPr>
            <a:r>
              <a:rPr lang="zh-CN" altLang="en-US" b="1" dirty="0">
                <a:solidFill>
                  <a:srgbClr val="C00000"/>
                </a:solidFill>
              </a:rPr>
              <a:t>配置环境变量的目的是为了设置</a:t>
            </a:r>
            <a:r>
              <a:rPr lang="en-US" altLang="zh-CN" b="1" dirty="0">
                <a:solidFill>
                  <a:srgbClr val="C00000"/>
                </a:solidFill>
              </a:rPr>
              <a:t>Java</a:t>
            </a:r>
            <a:r>
              <a:rPr lang="zh-CN" altLang="en-US" b="1" dirty="0">
                <a:solidFill>
                  <a:srgbClr val="C00000"/>
                </a:solidFill>
              </a:rPr>
              <a:t>程序的编译和运行有关的环境信息。</a:t>
            </a:r>
            <a:endParaRPr lang="en-US" altLang="zh-CN" b="1" dirty="0">
              <a:solidFill>
                <a:srgbClr val="C00000"/>
              </a:solidFill>
            </a:endParaRPr>
          </a:p>
          <a:p>
            <a:pPr marL="0" indent="628650" algn="just">
              <a:defRPr/>
            </a:pPr>
            <a:r>
              <a:rPr lang="zh-CN" altLang="en-US" b="1" dirty="0">
                <a:solidFill>
                  <a:srgbClr val="002060"/>
                </a:solidFill>
              </a:rPr>
              <a:t>其中</a:t>
            </a:r>
            <a:r>
              <a:rPr lang="en-US" altLang="zh-CN" b="1" dirty="0">
                <a:solidFill>
                  <a:srgbClr val="002060"/>
                </a:solidFill>
              </a:rPr>
              <a:t>JAVA_HOME</a:t>
            </a:r>
            <a:r>
              <a:rPr lang="zh-CN" altLang="en-US" b="1" dirty="0">
                <a:solidFill>
                  <a:srgbClr val="002060"/>
                </a:solidFill>
              </a:rPr>
              <a:t>设置为</a:t>
            </a:r>
            <a:r>
              <a:rPr lang="en-US" altLang="zh-CN" b="1" dirty="0">
                <a:solidFill>
                  <a:srgbClr val="002060"/>
                </a:solidFill>
              </a:rPr>
              <a:t>JDK</a:t>
            </a:r>
            <a:r>
              <a:rPr lang="zh-CN" altLang="en-US" b="1" dirty="0">
                <a:solidFill>
                  <a:srgbClr val="002060"/>
                </a:solidFill>
              </a:rPr>
              <a:t>的安装目录。</a:t>
            </a:r>
            <a:r>
              <a:rPr lang="en-US" altLang="zh-CN" b="1" dirty="0">
                <a:solidFill>
                  <a:srgbClr val="002060"/>
                </a:solidFill>
              </a:rPr>
              <a:t>PATH</a:t>
            </a:r>
            <a:r>
              <a:rPr lang="zh-CN" altLang="en-US" b="1" dirty="0">
                <a:solidFill>
                  <a:srgbClr val="002060"/>
                </a:solidFill>
              </a:rPr>
              <a:t>设置为</a:t>
            </a:r>
            <a:r>
              <a:rPr lang="en-US" altLang="zh-CN" b="1" dirty="0">
                <a:solidFill>
                  <a:srgbClr val="002060"/>
                </a:solidFill>
              </a:rPr>
              <a:t>JDK</a:t>
            </a:r>
            <a:r>
              <a:rPr lang="zh-CN" altLang="en-US" b="1" dirty="0">
                <a:solidFill>
                  <a:srgbClr val="002060"/>
                </a:solidFill>
              </a:rPr>
              <a:t>的程序（即</a:t>
            </a:r>
            <a:r>
              <a:rPr lang="en-US" altLang="zh-CN" b="1" dirty="0">
                <a:solidFill>
                  <a:srgbClr val="002060"/>
                </a:solidFill>
              </a:rPr>
              <a:t>exe</a:t>
            </a:r>
            <a:r>
              <a:rPr lang="zh-CN" altLang="en-US" b="1" dirty="0">
                <a:solidFill>
                  <a:srgbClr val="002060"/>
                </a:solidFill>
              </a:rPr>
              <a:t>文件）目录。</a:t>
            </a:r>
            <a:r>
              <a:rPr lang="en-US" altLang="zh-CN" b="1" dirty="0">
                <a:solidFill>
                  <a:srgbClr val="002060"/>
                </a:solidFill>
              </a:rPr>
              <a:t>CLASSPATH</a:t>
            </a:r>
            <a:r>
              <a:rPr lang="zh-CN" altLang="en-US" b="1" dirty="0">
                <a:solidFill>
                  <a:srgbClr val="002060"/>
                </a:solidFill>
              </a:rPr>
              <a:t>则用于设置</a:t>
            </a:r>
            <a:r>
              <a:rPr lang="en-US" altLang="zh-CN" b="1" dirty="0">
                <a:solidFill>
                  <a:srgbClr val="002060"/>
                </a:solidFill>
              </a:rPr>
              <a:t>JDK</a:t>
            </a:r>
            <a:r>
              <a:rPr lang="zh-CN" altLang="en-US" b="1" dirty="0">
                <a:solidFill>
                  <a:srgbClr val="002060"/>
                </a:solidFill>
              </a:rPr>
              <a:t>类库搜索路径。</a:t>
            </a:r>
          </a:p>
          <a:p>
            <a:pPr marL="457200" indent="-457200">
              <a:defRPr/>
            </a:pP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48131"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1.5.1  JDK</a:t>
            </a:r>
            <a:r>
              <a:rPr lang="zh-CN" altLang="en-US" b="1">
                <a:solidFill>
                  <a:srgbClr val="002060"/>
                </a:solidFill>
              </a:rPr>
              <a:t>的下载和安装 </a:t>
            </a:r>
          </a:p>
        </p:txBody>
      </p:sp>
      <p:sp>
        <p:nvSpPr>
          <p:cNvPr id="6" name="Rectangle 3"/>
          <p:cNvSpPr txBox="1">
            <a:spLocks noChangeArrowheads="1"/>
          </p:cNvSpPr>
          <p:nvPr/>
        </p:nvSpPr>
        <p:spPr bwMode="auto">
          <a:xfrm>
            <a:off x="533400" y="1700213"/>
            <a:ext cx="843121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en-US" altLang="zh-CN" b="1" dirty="0">
                <a:solidFill>
                  <a:schemeClr val="accent6"/>
                </a:solidFill>
              </a:rPr>
              <a:t>JDK</a:t>
            </a:r>
            <a:r>
              <a:rPr lang="zh-CN" altLang="en-US" b="1" dirty="0">
                <a:solidFill>
                  <a:schemeClr val="accent6"/>
                </a:solidFill>
              </a:rPr>
              <a:t>目录结构为：</a:t>
            </a:r>
          </a:p>
          <a:p>
            <a:pPr algn="just">
              <a:buFont typeface="Arial" pitchFamily="34" charset="0"/>
              <a:buChar char="•"/>
              <a:defRPr/>
            </a:pPr>
            <a:r>
              <a:rPr lang="en-US" altLang="zh-CN" b="1" dirty="0">
                <a:solidFill>
                  <a:srgbClr val="009900"/>
                </a:solidFill>
              </a:rPr>
              <a:t>bin</a:t>
            </a:r>
            <a:r>
              <a:rPr lang="zh-CN" altLang="en-US" b="1" dirty="0">
                <a:solidFill>
                  <a:srgbClr val="009900"/>
                </a:solidFill>
              </a:rPr>
              <a:t>目录：包含编译器、解释器和一些其他工具。</a:t>
            </a:r>
          </a:p>
          <a:p>
            <a:pPr algn="just">
              <a:buFont typeface="Arial" pitchFamily="34" charset="0"/>
              <a:buChar char="•"/>
              <a:defRPr/>
            </a:pPr>
            <a:r>
              <a:rPr lang="en-US" altLang="zh-CN" b="1" dirty="0">
                <a:solidFill>
                  <a:srgbClr val="C00000"/>
                </a:solidFill>
              </a:rPr>
              <a:t>lib</a:t>
            </a:r>
            <a:r>
              <a:rPr lang="zh-CN" altLang="en-US" b="1" dirty="0">
                <a:solidFill>
                  <a:srgbClr val="C00000"/>
                </a:solidFill>
              </a:rPr>
              <a:t>目录：包含类库文件。</a:t>
            </a:r>
          </a:p>
          <a:p>
            <a:pPr algn="just">
              <a:buFont typeface="Arial" pitchFamily="34" charset="0"/>
              <a:buChar char="•"/>
              <a:defRPr/>
            </a:pPr>
            <a:r>
              <a:rPr lang="en-US" altLang="zh-CN" b="1" dirty="0">
                <a:solidFill>
                  <a:srgbClr val="002060"/>
                </a:solidFill>
              </a:rPr>
              <a:t>demo</a:t>
            </a:r>
            <a:r>
              <a:rPr lang="zh-CN" altLang="en-US" b="1" dirty="0">
                <a:solidFill>
                  <a:srgbClr val="002060"/>
                </a:solidFill>
              </a:rPr>
              <a:t>目录：包含演示例子。</a:t>
            </a:r>
          </a:p>
          <a:p>
            <a:pPr algn="just">
              <a:buFont typeface="Arial" pitchFamily="34" charset="0"/>
              <a:buChar char="•"/>
              <a:defRPr/>
            </a:pPr>
            <a:r>
              <a:rPr lang="en-US" altLang="zh-CN" b="1" dirty="0">
                <a:solidFill>
                  <a:schemeClr val="accent6"/>
                </a:solidFill>
              </a:rPr>
              <a:t>include</a:t>
            </a:r>
            <a:r>
              <a:rPr lang="zh-CN" altLang="en-US" b="1" dirty="0">
                <a:solidFill>
                  <a:schemeClr val="accent6"/>
                </a:solidFill>
              </a:rPr>
              <a:t>目录：包含</a:t>
            </a:r>
            <a:r>
              <a:rPr lang="en-US" altLang="zh-CN" b="1" dirty="0">
                <a:solidFill>
                  <a:schemeClr val="accent6"/>
                </a:solidFill>
              </a:rPr>
              <a:t>C</a:t>
            </a:r>
            <a:r>
              <a:rPr lang="zh-CN" altLang="en-US" b="1" dirty="0">
                <a:solidFill>
                  <a:schemeClr val="accent6"/>
                </a:solidFill>
              </a:rPr>
              <a:t>语言头文件，支持</a:t>
            </a:r>
            <a:r>
              <a:rPr lang="en-US" altLang="zh-CN" b="1" dirty="0">
                <a:solidFill>
                  <a:schemeClr val="accent6"/>
                </a:solidFill>
              </a:rPr>
              <a:t>Java</a:t>
            </a:r>
            <a:r>
              <a:rPr lang="zh-CN" altLang="en-US" b="1" dirty="0">
                <a:solidFill>
                  <a:schemeClr val="accent6"/>
                </a:solidFill>
              </a:rPr>
              <a:t>本地接口与</a:t>
            </a:r>
            <a:r>
              <a:rPr lang="en-US" altLang="zh-CN" b="1" dirty="0">
                <a:solidFill>
                  <a:schemeClr val="accent6"/>
                </a:solidFill>
              </a:rPr>
              <a:t>Java</a:t>
            </a:r>
            <a:r>
              <a:rPr lang="zh-CN" altLang="en-US" b="1" dirty="0">
                <a:solidFill>
                  <a:schemeClr val="accent6"/>
                </a:solidFill>
              </a:rPr>
              <a:t>虚拟机调试程序接口的本地编程技术。</a:t>
            </a:r>
          </a:p>
          <a:p>
            <a:pPr algn="just">
              <a:buFont typeface="Arial" pitchFamily="34" charset="0"/>
              <a:buChar char="•"/>
              <a:defRPr/>
            </a:pPr>
            <a:r>
              <a:rPr lang="en-US" altLang="zh-CN" b="1" dirty="0" err="1">
                <a:solidFill>
                  <a:srgbClr val="C00000"/>
                </a:solidFill>
              </a:rPr>
              <a:t>jre</a:t>
            </a:r>
            <a:r>
              <a:rPr lang="zh-CN" altLang="en-US" b="1" dirty="0">
                <a:solidFill>
                  <a:srgbClr val="C00000"/>
                </a:solidFill>
              </a:rPr>
              <a:t>目录：包含</a:t>
            </a:r>
            <a:r>
              <a:rPr lang="en-US" altLang="zh-CN" b="1" dirty="0">
                <a:solidFill>
                  <a:srgbClr val="C00000"/>
                </a:solidFill>
              </a:rPr>
              <a:t>Java</a:t>
            </a:r>
            <a:r>
              <a:rPr lang="zh-CN" altLang="en-US" b="1" dirty="0">
                <a:solidFill>
                  <a:srgbClr val="C00000"/>
                </a:solidFill>
              </a:rPr>
              <a:t>虚拟机、运行时类包和应用启动器。</a:t>
            </a:r>
          </a:p>
          <a:p>
            <a:pPr algn="just">
              <a:buFont typeface="Arial" pitchFamily="34" charset="0"/>
              <a:buChar char="•"/>
              <a:defRPr/>
            </a:pPr>
            <a:r>
              <a:rPr lang="en-US" altLang="zh-CN" b="1" dirty="0">
                <a:solidFill>
                  <a:srgbClr val="009900"/>
                </a:solidFill>
              </a:rPr>
              <a:t>sample</a:t>
            </a:r>
            <a:r>
              <a:rPr lang="zh-CN" altLang="en-US" b="1" dirty="0">
                <a:solidFill>
                  <a:srgbClr val="009900"/>
                </a:solidFill>
              </a:rPr>
              <a:t>目录：附带的辅助学习者学习的</a:t>
            </a:r>
            <a:r>
              <a:rPr lang="en-US" altLang="zh-CN" b="1" dirty="0">
                <a:solidFill>
                  <a:srgbClr val="009900"/>
                </a:solidFill>
              </a:rPr>
              <a:t>Java</a:t>
            </a:r>
            <a:r>
              <a:rPr lang="zh-CN" altLang="en-US" b="1" dirty="0">
                <a:solidFill>
                  <a:srgbClr val="009900"/>
                </a:solidFill>
              </a:rPr>
              <a:t>程序例子。</a:t>
            </a:r>
          </a:p>
          <a:p>
            <a:pPr algn="just">
              <a:buFont typeface="Arial" pitchFamily="34" charset="0"/>
              <a:buChar char="•"/>
              <a:defRPr/>
            </a:pPr>
            <a:r>
              <a:rPr lang="en-US" altLang="zh-CN" b="1" dirty="0">
                <a:solidFill>
                  <a:srgbClr val="002060"/>
                </a:solidFill>
              </a:rPr>
              <a:t>src.zip</a:t>
            </a:r>
            <a:r>
              <a:rPr lang="zh-CN" altLang="en-US" b="1" dirty="0">
                <a:solidFill>
                  <a:srgbClr val="002060"/>
                </a:solidFill>
              </a:rPr>
              <a:t>：是源代码压缩文件。</a:t>
            </a:r>
          </a:p>
          <a:p>
            <a:pPr marL="0" indent="628650" algn="just">
              <a:defRPr/>
            </a:pPr>
            <a:endParaRPr lang="zh-CN" altLang="en-US" b="1" dirty="0">
              <a:solidFill>
                <a:srgbClr val="002060"/>
              </a:solidFill>
            </a:endParaRPr>
          </a:p>
          <a:p>
            <a:pPr marL="457200" indent="-457200">
              <a:defRPr/>
            </a:pP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49155" name="矩形 1"/>
          <p:cNvSpPr>
            <a:spLocks noChangeArrowheads="1"/>
          </p:cNvSpPr>
          <p:nvPr/>
        </p:nvSpPr>
        <p:spPr bwMode="auto">
          <a:xfrm>
            <a:off x="558800" y="1052513"/>
            <a:ext cx="7037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1.5.1  JDK</a:t>
            </a:r>
            <a:r>
              <a:rPr lang="zh-CN" altLang="en-US" b="1">
                <a:solidFill>
                  <a:srgbClr val="002060"/>
                </a:solidFill>
              </a:rPr>
              <a:t>的下载和安装 </a:t>
            </a:r>
          </a:p>
        </p:txBody>
      </p:sp>
      <p:sp>
        <p:nvSpPr>
          <p:cNvPr id="6" name="Rectangle 3"/>
          <p:cNvSpPr txBox="1">
            <a:spLocks noChangeArrowheads="1"/>
          </p:cNvSpPr>
          <p:nvPr/>
        </p:nvSpPr>
        <p:spPr bwMode="auto">
          <a:xfrm>
            <a:off x="533400" y="1557338"/>
            <a:ext cx="8431213"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zh-CN" altLang="en-US" b="1" dirty="0">
                <a:solidFill>
                  <a:schemeClr val="accent6"/>
                </a:solidFill>
              </a:rPr>
              <a:t>在</a:t>
            </a:r>
            <a:r>
              <a:rPr lang="en-US" altLang="zh-CN" b="1" dirty="0">
                <a:solidFill>
                  <a:schemeClr val="accent6"/>
                </a:solidFill>
              </a:rPr>
              <a:t>bin</a:t>
            </a:r>
            <a:r>
              <a:rPr lang="zh-CN" altLang="en-US" b="1" dirty="0">
                <a:solidFill>
                  <a:schemeClr val="accent6"/>
                </a:solidFill>
              </a:rPr>
              <a:t>目录下包含</a:t>
            </a:r>
            <a:r>
              <a:rPr lang="en-US" altLang="zh-CN" b="1" dirty="0">
                <a:solidFill>
                  <a:schemeClr val="accent6"/>
                </a:solidFill>
              </a:rPr>
              <a:t>Java</a:t>
            </a:r>
            <a:r>
              <a:rPr lang="zh-CN" altLang="en-US" b="1" dirty="0">
                <a:solidFill>
                  <a:schemeClr val="accent6"/>
                </a:solidFill>
              </a:rPr>
              <a:t>开发工具，其中最常用的几个如下：</a:t>
            </a:r>
          </a:p>
          <a:p>
            <a:pPr algn="just">
              <a:buFont typeface="Arial" pitchFamily="34" charset="0"/>
              <a:buChar char="•"/>
              <a:defRPr/>
            </a:pPr>
            <a:r>
              <a:rPr lang="en-US" altLang="zh-CN" b="1" dirty="0">
                <a:solidFill>
                  <a:srgbClr val="C00000"/>
                </a:solidFill>
              </a:rPr>
              <a:t>javac.exe</a:t>
            </a:r>
            <a:r>
              <a:rPr lang="zh-CN" altLang="en-US" b="1" dirty="0">
                <a:solidFill>
                  <a:srgbClr val="C00000"/>
                </a:solidFill>
              </a:rPr>
              <a:t>：</a:t>
            </a:r>
            <a:r>
              <a:rPr lang="en-US" altLang="zh-CN" b="1" dirty="0">
                <a:solidFill>
                  <a:srgbClr val="C00000"/>
                </a:solidFill>
              </a:rPr>
              <a:t>Java</a:t>
            </a:r>
            <a:r>
              <a:rPr lang="zh-CN" altLang="en-US" b="1" dirty="0">
                <a:solidFill>
                  <a:srgbClr val="C00000"/>
                </a:solidFill>
              </a:rPr>
              <a:t>语言编译器，将</a:t>
            </a:r>
            <a:r>
              <a:rPr lang="en-US" altLang="zh-CN" b="1" dirty="0">
                <a:solidFill>
                  <a:srgbClr val="C00000"/>
                </a:solidFill>
              </a:rPr>
              <a:t>Java</a:t>
            </a:r>
            <a:r>
              <a:rPr lang="zh-CN" altLang="en-US" b="1" dirty="0">
                <a:solidFill>
                  <a:srgbClr val="C00000"/>
                </a:solidFill>
              </a:rPr>
              <a:t>源代码编译转换为字节码文件（扩展名为</a:t>
            </a:r>
            <a:r>
              <a:rPr lang="en-US" altLang="zh-CN" b="1" dirty="0">
                <a:solidFill>
                  <a:srgbClr val="C00000"/>
                </a:solidFill>
              </a:rPr>
              <a:t>.class</a:t>
            </a:r>
            <a:r>
              <a:rPr lang="zh-CN" altLang="en-US" b="1" dirty="0">
                <a:solidFill>
                  <a:srgbClr val="C00000"/>
                </a:solidFill>
              </a:rPr>
              <a:t>），也称为类文件。</a:t>
            </a:r>
          </a:p>
          <a:p>
            <a:pPr algn="just">
              <a:buFont typeface="Arial" pitchFamily="34" charset="0"/>
              <a:buChar char="•"/>
              <a:defRPr/>
            </a:pPr>
            <a:r>
              <a:rPr lang="en-US" altLang="zh-CN" b="1" dirty="0">
                <a:solidFill>
                  <a:srgbClr val="002060"/>
                </a:solidFill>
              </a:rPr>
              <a:t>java.exe</a:t>
            </a:r>
            <a:r>
              <a:rPr lang="zh-CN" altLang="en-US" b="1" dirty="0">
                <a:solidFill>
                  <a:srgbClr val="002060"/>
                </a:solidFill>
              </a:rPr>
              <a:t>：</a:t>
            </a:r>
            <a:r>
              <a:rPr lang="en-US" altLang="zh-CN" b="1" dirty="0">
                <a:solidFill>
                  <a:srgbClr val="002060"/>
                </a:solidFill>
              </a:rPr>
              <a:t>Java</a:t>
            </a:r>
            <a:r>
              <a:rPr lang="zh-CN" altLang="en-US" b="1" dirty="0">
                <a:solidFill>
                  <a:srgbClr val="002060"/>
                </a:solidFill>
              </a:rPr>
              <a:t>解释器，它启动</a:t>
            </a:r>
            <a:r>
              <a:rPr lang="en-US" altLang="zh-CN" b="1" dirty="0">
                <a:solidFill>
                  <a:srgbClr val="002060"/>
                </a:solidFill>
              </a:rPr>
              <a:t>Java</a:t>
            </a:r>
            <a:r>
              <a:rPr lang="zh-CN" altLang="en-US" b="1" dirty="0">
                <a:solidFill>
                  <a:srgbClr val="002060"/>
                </a:solidFill>
              </a:rPr>
              <a:t>虚拟机（</a:t>
            </a:r>
            <a:r>
              <a:rPr lang="en-US" altLang="zh-CN" b="1" dirty="0">
                <a:solidFill>
                  <a:srgbClr val="002060"/>
                </a:solidFill>
              </a:rPr>
              <a:t>JVM</a:t>
            </a:r>
            <a:r>
              <a:rPr lang="zh-CN" altLang="en-US" b="1" dirty="0">
                <a:solidFill>
                  <a:srgbClr val="002060"/>
                </a:solidFill>
              </a:rPr>
              <a:t>），提供</a:t>
            </a:r>
            <a:r>
              <a:rPr lang="en-US" altLang="zh-CN" b="1" dirty="0">
                <a:solidFill>
                  <a:srgbClr val="002060"/>
                </a:solidFill>
              </a:rPr>
              <a:t>Java</a:t>
            </a:r>
            <a:r>
              <a:rPr lang="zh-CN" altLang="en-US" b="1" dirty="0">
                <a:solidFill>
                  <a:srgbClr val="002060"/>
                </a:solidFill>
              </a:rPr>
              <a:t>程序运行环境。</a:t>
            </a:r>
          </a:p>
          <a:p>
            <a:pPr algn="just">
              <a:buFont typeface="Arial" pitchFamily="34" charset="0"/>
              <a:buChar char="•"/>
              <a:defRPr/>
            </a:pPr>
            <a:r>
              <a:rPr lang="en-US" altLang="zh-CN" b="1" dirty="0">
                <a:solidFill>
                  <a:srgbClr val="009900"/>
                </a:solidFill>
              </a:rPr>
              <a:t>appletviewer.exe</a:t>
            </a:r>
            <a:r>
              <a:rPr lang="zh-CN" altLang="en-US" b="1" dirty="0">
                <a:solidFill>
                  <a:srgbClr val="009900"/>
                </a:solidFill>
              </a:rPr>
              <a:t>：</a:t>
            </a:r>
            <a:r>
              <a:rPr lang="en-US" altLang="zh-CN" b="1" dirty="0">
                <a:solidFill>
                  <a:srgbClr val="009900"/>
                </a:solidFill>
              </a:rPr>
              <a:t>Java</a:t>
            </a:r>
            <a:r>
              <a:rPr lang="zh-CN" altLang="en-US" b="1" dirty="0">
                <a:solidFill>
                  <a:srgbClr val="009900"/>
                </a:solidFill>
              </a:rPr>
              <a:t>小程序浏览器，提供</a:t>
            </a:r>
            <a:r>
              <a:rPr lang="en-US" altLang="zh-CN" b="1" dirty="0">
                <a:solidFill>
                  <a:srgbClr val="009900"/>
                </a:solidFill>
              </a:rPr>
              <a:t>Java</a:t>
            </a:r>
            <a:r>
              <a:rPr lang="zh-CN" altLang="en-US" b="1" dirty="0">
                <a:solidFill>
                  <a:srgbClr val="009900"/>
                </a:solidFill>
              </a:rPr>
              <a:t>小应用程序（</a:t>
            </a:r>
            <a:r>
              <a:rPr lang="en-US" altLang="zh-CN" b="1" dirty="0">
                <a:solidFill>
                  <a:srgbClr val="009900"/>
                </a:solidFill>
              </a:rPr>
              <a:t>applet</a:t>
            </a:r>
            <a:r>
              <a:rPr lang="zh-CN" altLang="en-US" b="1" dirty="0">
                <a:solidFill>
                  <a:srgbClr val="009900"/>
                </a:solidFill>
              </a:rPr>
              <a:t>）测试及运行环境。</a:t>
            </a:r>
          </a:p>
          <a:p>
            <a:pPr algn="just">
              <a:buFont typeface="Arial" pitchFamily="34" charset="0"/>
              <a:buChar char="•"/>
              <a:defRPr/>
            </a:pPr>
            <a:r>
              <a:rPr lang="en-US" altLang="zh-CN" b="1" dirty="0">
                <a:solidFill>
                  <a:schemeClr val="accent6"/>
                </a:solidFill>
              </a:rPr>
              <a:t>javadoc.exe</a:t>
            </a:r>
            <a:r>
              <a:rPr lang="zh-CN" altLang="en-US" b="1" dirty="0">
                <a:solidFill>
                  <a:schemeClr val="accent6"/>
                </a:solidFill>
              </a:rPr>
              <a:t>：帮助文档生成器，建立关于类的信息的描述文档。</a:t>
            </a:r>
          </a:p>
          <a:p>
            <a:pPr algn="just">
              <a:buFont typeface="Arial" pitchFamily="34" charset="0"/>
              <a:buChar char="•"/>
              <a:defRPr/>
            </a:pPr>
            <a:r>
              <a:rPr lang="en-US" altLang="zh-CN" b="1" dirty="0">
                <a:solidFill>
                  <a:srgbClr val="C00000"/>
                </a:solidFill>
              </a:rPr>
              <a:t>jar.exe</a:t>
            </a:r>
            <a:r>
              <a:rPr lang="zh-CN" altLang="en-US" b="1" dirty="0">
                <a:solidFill>
                  <a:srgbClr val="C00000"/>
                </a:solidFill>
              </a:rPr>
              <a:t>：对类进行打包的工具。</a:t>
            </a:r>
          </a:p>
          <a:p>
            <a:pPr marL="0" indent="628650" algn="just">
              <a:defRPr/>
            </a:pPr>
            <a:endParaRPr lang="zh-CN" altLang="en-US" b="1" dirty="0">
              <a:solidFill>
                <a:srgbClr val="002060"/>
              </a:solidFill>
            </a:endParaRPr>
          </a:p>
          <a:p>
            <a:pPr marL="0" indent="628650" algn="just">
              <a:defRPr/>
            </a:pPr>
            <a:endParaRPr lang="zh-CN" altLang="en-US" b="1" dirty="0">
              <a:solidFill>
                <a:srgbClr val="002060"/>
              </a:solidFill>
            </a:endParaRPr>
          </a:p>
          <a:p>
            <a:pPr marL="457200" indent="-457200">
              <a:defRPr/>
            </a:pP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2"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 name="Rectangle 3"/>
          <p:cNvSpPr txBox="1">
            <a:spLocks noChangeArrowheads="1"/>
          </p:cNvSpPr>
          <p:nvPr/>
        </p:nvSpPr>
        <p:spPr bwMode="auto">
          <a:xfrm>
            <a:off x="533400" y="1628775"/>
            <a:ext cx="7772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nSpc>
                <a:spcPct val="120000"/>
              </a:lnSpc>
              <a:defRPr/>
            </a:pPr>
            <a:r>
              <a:rPr lang="en-US" altLang="zh-CN" b="1" dirty="0">
                <a:solidFill>
                  <a:srgbClr val="009900"/>
                </a:solidFill>
              </a:rPr>
              <a:t>Eclipse</a:t>
            </a:r>
            <a:r>
              <a:rPr lang="zh-CN" altLang="en-US" b="1" dirty="0">
                <a:solidFill>
                  <a:srgbClr val="009900"/>
                </a:solidFill>
              </a:rPr>
              <a:t>是</a:t>
            </a:r>
            <a:r>
              <a:rPr lang="en-US" altLang="zh-CN" b="1" dirty="0">
                <a:solidFill>
                  <a:srgbClr val="009900"/>
                </a:solidFill>
              </a:rPr>
              <a:t>IBM</a:t>
            </a:r>
            <a:r>
              <a:rPr lang="zh-CN" altLang="en-US" b="1" dirty="0">
                <a:solidFill>
                  <a:srgbClr val="009900"/>
                </a:solidFill>
              </a:rPr>
              <a:t>推出的开放源码的通用开发平台。它支持包括</a:t>
            </a:r>
            <a:r>
              <a:rPr lang="en-US" altLang="zh-CN" b="1" dirty="0">
                <a:solidFill>
                  <a:srgbClr val="009900"/>
                </a:solidFill>
              </a:rPr>
              <a:t>Java</a:t>
            </a:r>
            <a:r>
              <a:rPr lang="zh-CN" altLang="en-US" b="1" dirty="0">
                <a:solidFill>
                  <a:srgbClr val="009900"/>
                </a:solidFill>
              </a:rPr>
              <a:t>在内的多种开发语言。</a:t>
            </a:r>
            <a:endParaRPr lang="en-US" altLang="zh-CN" b="1" dirty="0">
              <a:solidFill>
                <a:srgbClr val="009900"/>
              </a:solidFill>
            </a:endParaRPr>
          </a:p>
          <a:p>
            <a:pPr marL="0" indent="628650">
              <a:lnSpc>
                <a:spcPct val="120000"/>
              </a:lnSpc>
              <a:defRPr/>
            </a:pPr>
            <a:r>
              <a:rPr lang="en-US" altLang="zh-CN" b="1" dirty="0">
                <a:solidFill>
                  <a:schemeClr val="accent6"/>
                </a:solidFill>
              </a:rPr>
              <a:t>Eclipse</a:t>
            </a:r>
            <a:r>
              <a:rPr lang="zh-CN" altLang="en-US" b="1" dirty="0">
                <a:solidFill>
                  <a:schemeClr val="accent6"/>
                </a:solidFill>
              </a:rPr>
              <a:t>采用插件机制，使一种可扩展的、可配置的集成开发环境（</a:t>
            </a:r>
            <a:r>
              <a:rPr lang="en-US" altLang="zh-CN" b="1" dirty="0">
                <a:solidFill>
                  <a:schemeClr val="accent6"/>
                </a:solidFill>
              </a:rPr>
              <a:t>IDE</a:t>
            </a:r>
            <a:r>
              <a:rPr lang="zh-CN" altLang="en-US" b="1" dirty="0">
                <a:solidFill>
                  <a:schemeClr val="accent6"/>
                </a:solidFill>
              </a:rPr>
              <a:t>）。</a:t>
            </a:r>
          </a:p>
          <a:p>
            <a:pPr marL="0" indent="628650">
              <a:lnSpc>
                <a:spcPct val="120000"/>
              </a:lnSpc>
              <a:defRPr/>
            </a:pPr>
            <a:r>
              <a:rPr lang="en-US" altLang="zh-CN" b="1" dirty="0" err="1">
                <a:solidFill>
                  <a:srgbClr val="C00000"/>
                </a:solidFill>
              </a:rPr>
              <a:t>MyEclipse</a:t>
            </a:r>
            <a:r>
              <a:rPr lang="zh-CN" altLang="en-US" b="1" dirty="0">
                <a:solidFill>
                  <a:srgbClr val="C00000"/>
                </a:solidFill>
              </a:rPr>
              <a:t>本质上是</a:t>
            </a:r>
            <a:r>
              <a:rPr lang="en-US" altLang="zh-CN" b="1" dirty="0">
                <a:solidFill>
                  <a:srgbClr val="C00000"/>
                </a:solidFill>
              </a:rPr>
              <a:t>Eclipse</a:t>
            </a:r>
            <a:r>
              <a:rPr lang="zh-CN" altLang="en-US" b="1" dirty="0">
                <a:solidFill>
                  <a:srgbClr val="C00000"/>
                </a:solidFill>
              </a:rPr>
              <a:t>插件。其企业级开发平台（</a:t>
            </a:r>
            <a:r>
              <a:rPr lang="en-US" altLang="zh-CN" b="1" dirty="0" err="1">
                <a:solidFill>
                  <a:srgbClr val="C00000"/>
                </a:solidFill>
              </a:rPr>
              <a:t>MyEclipse</a:t>
            </a:r>
            <a:r>
              <a:rPr lang="en-US" altLang="zh-CN" b="1" dirty="0">
                <a:solidFill>
                  <a:srgbClr val="C00000"/>
                </a:solidFill>
              </a:rPr>
              <a:t> Enterprise Workbench</a:t>
            </a:r>
            <a:r>
              <a:rPr lang="zh-CN" altLang="en-US" b="1" dirty="0">
                <a:solidFill>
                  <a:srgbClr val="C00000"/>
                </a:solidFill>
              </a:rPr>
              <a:t>）是功能强大的</a:t>
            </a:r>
            <a:r>
              <a:rPr lang="en-US" altLang="zh-CN" b="1" dirty="0">
                <a:solidFill>
                  <a:srgbClr val="C00000"/>
                </a:solidFill>
              </a:rPr>
              <a:t>Java EE</a:t>
            </a:r>
            <a:r>
              <a:rPr lang="zh-CN" altLang="en-US" b="1" dirty="0">
                <a:solidFill>
                  <a:srgbClr val="C00000"/>
                </a:solidFill>
              </a:rPr>
              <a:t>集成开发环境，在其上可以进行代码编写、配置、调试、发布等工作，支持</a:t>
            </a:r>
            <a:r>
              <a:rPr lang="en-US" altLang="zh-CN" b="1" dirty="0">
                <a:solidFill>
                  <a:srgbClr val="C00000"/>
                </a:solidFill>
              </a:rPr>
              <a:t>HTML</a:t>
            </a:r>
            <a:r>
              <a:rPr lang="zh-CN" altLang="en-US" b="1" dirty="0">
                <a:solidFill>
                  <a:srgbClr val="C00000"/>
                </a:solidFill>
              </a:rPr>
              <a:t>、</a:t>
            </a:r>
            <a:r>
              <a:rPr lang="en-US" altLang="zh-CN" b="1" dirty="0">
                <a:solidFill>
                  <a:srgbClr val="C00000"/>
                </a:solidFill>
              </a:rPr>
              <a:t>JavaScript</a:t>
            </a:r>
            <a:r>
              <a:rPr lang="zh-CN" altLang="en-US" b="1" dirty="0">
                <a:solidFill>
                  <a:srgbClr val="C00000"/>
                </a:solidFill>
              </a:rPr>
              <a:t>、</a:t>
            </a:r>
            <a:r>
              <a:rPr lang="en-US" altLang="zh-CN" b="1" dirty="0">
                <a:solidFill>
                  <a:srgbClr val="C00000"/>
                </a:solidFill>
              </a:rPr>
              <a:t>CSS</a:t>
            </a:r>
            <a:r>
              <a:rPr lang="zh-CN" altLang="en-US" b="1" dirty="0">
                <a:solidFill>
                  <a:srgbClr val="C00000"/>
                </a:solidFill>
              </a:rPr>
              <a:t>、</a:t>
            </a:r>
            <a:r>
              <a:rPr lang="en-US" altLang="zh-CN" b="1" dirty="0">
                <a:solidFill>
                  <a:srgbClr val="C00000"/>
                </a:solidFill>
              </a:rPr>
              <a:t>JSF</a:t>
            </a:r>
            <a:r>
              <a:rPr lang="zh-CN" altLang="en-US" b="1" dirty="0">
                <a:solidFill>
                  <a:srgbClr val="C00000"/>
                </a:solidFill>
              </a:rPr>
              <a:t>、</a:t>
            </a:r>
            <a:r>
              <a:rPr lang="en-US" altLang="zh-CN" b="1" dirty="0">
                <a:solidFill>
                  <a:srgbClr val="C00000"/>
                </a:solidFill>
              </a:rPr>
              <a:t>Spring</a:t>
            </a:r>
            <a:r>
              <a:rPr lang="zh-CN" altLang="en-US" b="1" dirty="0">
                <a:solidFill>
                  <a:srgbClr val="C00000"/>
                </a:solidFill>
              </a:rPr>
              <a:t>、</a:t>
            </a:r>
            <a:r>
              <a:rPr lang="en-US" altLang="zh-CN" b="1" dirty="0">
                <a:solidFill>
                  <a:srgbClr val="C00000"/>
                </a:solidFill>
              </a:rPr>
              <a:t>Struts</a:t>
            </a:r>
            <a:r>
              <a:rPr lang="zh-CN" altLang="en-US" b="1" dirty="0">
                <a:solidFill>
                  <a:srgbClr val="C00000"/>
                </a:solidFill>
              </a:rPr>
              <a:t>、</a:t>
            </a:r>
            <a:r>
              <a:rPr lang="en-US" altLang="zh-CN" b="1" dirty="0">
                <a:solidFill>
                  <a:srgbClr val="C00000"/>
                </a:solidFill>
              </a:rPr>
              <a:t>Hibernate</a:t>
            </a:r>
            <a:r>
              <a:rPr lang="zh-CN" altLang="en-US" b="1" dirty="0">
                <a:solidFill>
                  <a:srgbClr val="C00000"/>
                </a:solidFill>
              </a:rPr>
              <a:t>等开发。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1203"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6" name="Rectangle 3"/>
          <p:cNvSpPr txBox="1">
            <a:spLocks noChangeArrowheads="1"/>
          </p:cNvSpPr>
          <p:nvPr/>
        </p:nvSpPr>
        <p:spPr bwMode="auto">
          <a:xfrm>
            <a:off x="552450" y="1773238"/>
            <a:ext cx="8196263"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C00000"/>
                </a:solidFill>
              </a:rPr>
              <a:t>1</a:t>
            </a:r>
            <a:r>
              <a:rPr lang="zh-CN" altLang="en-US" b="1" dirty="0">
                <a:solidFill>
                  <a:srgbClr val="C00000"/>
                </a:solidFill>
              </a:rPr>
              <a:t>．安装与配置</a:t>
            </a:r>
          </a:p>
          <a:p>
            <a:pPr marL="0" indent="628650">
              <a:defRPr/>
            </a:pPr>
            <a:r>
              <a:rPr lang="zh-CN" altLang="en-US" b="1" dirty="0">
                <a:solidFill>
                  <a:srgbClr val="009900"/>
                </a:solidFill>
              </a:rPr>
              <a:t>从</a:t>
            </a:r>
            <a:r>
              <a:rPr lang="en-US" altLang="zh-CN" b="1" dirty="0" err="1">
                <a:solidFill>
                  <a:srgbClr val="009900"/>
                </a:solidFill>
              </a:rPr>
              <a:t>MyEclipse</a:t>
            </a:r>
            <a:r>
              <a:rPr lang="zh-CN" altLang="en-US" b="1" dirty="0">
                <a:solidFill>
                  <a:srgbClr val="009900"/>
                </a:solidFill>
              </a:rPr>
              <a:t>官网（</a:t>
            </a:r>
            <a:r>
              <a:rPr lang="en-US" altLang="zh-CN" b="1" dirty="0">
                <a:solidFill>
                  <a:srgbClr val="009900"/>
                </a:solidFill>
              </a:rPr>
              <a:t>http://www.myeclipseide.com</a:t>
            </a:r>
            <a:r>
              <a:rPr lang="zh-CN" altLang="en-US" b="1" dirty="0">
                <a:solidFill>
                  <a:srgbClr val="009900"/>
                </a:solidFill>
              </a:rPr>
              <a:t>）下载</a:t>
            </a:r>
            <a:r>
              <a:rPr lang="en-US" altLang="zh-CN" b="1" dirty="0" err="1">
                <a:solidFill>
                  <a:srgbClr val="009900"/>
                </a:solidFill>
              </a:rPr>
              <a:t>MyElipse</a:t>
            </a:r>
            <a:r>
              <a:rPr lang="zh-CN" altLang="en-US" b="1" dirty="0">
                <a:solidFill>
                  <a:srgbClr val="009900"/>
                </a:solidFill>
              </a:rPr>
              <a:t>企业级开发平台。</a:t>
            </a:r>
            <a:endParaRPr lang="en-US" altLang="zh-CN" b="1" dirty="0">
              <a:solidFill>
                <a:srgbClr val="009900"/>
              </a:solidFill>
            </a:endParaRPr>
          </a:p>
          <a:p>
            <a:pPr marL="0" indent="628650">
              <a:defRPr/>
            </a:pPr>
            <a:r>
              <a:rPr lang="zh-CN" altLang="en-US" b="1" dirty="0">
                <a:solidFill>
                  <a:schemeClr val="accent6"/>
                </a:solidFill>
              </a:rPr>
              <a:t>在列表中选择所用的平台的安装包下载，例如</a:t>
            </a:r>
            <a:r>
              <a:rPr lang="en-US" altLang="zh-CN" b="1" dirty="0">
                <a:solidFill>
                  <a:schemeClr val="accent6"/>
                </a:solidFill>
              </a:rPr>
              <a:t>MyEclipse.6.0 GA</a:t>
            </a:r>
            <a:r>
              <a:rPr lang="zh-CN" altLang="en-US" b="1" dirty="0">
                <a:solidFill>
                  <a:schemeClr val="accent6"/>
                </a:solidFill>
              </a:rPr>
              <a:t>版的安装包文件是</a:t>
            </a:r>
            <a:r>
              <a:rPr lang="en-US" altLang="zh-CN" b="1" dirty="0" err="1">
                <a:solidFill>
                  <a:schemeClr val="accent6"/>
                </a:solidFill>
              </a:rPr>
              <a:t>MyEclipse</a:t>
            </a:r>
            <a:r>
              <a:rPr lang="en-US" altLang="zh-CN" b="1" dirty="0">
                <a:solidFill>
                  <a:schemeClr val="accent6"/>
                </a:solidFill>
              </a:rPr>
              <a:t> 10.5</a:t>
            </a:r>
            <a:r>
              <a:rPr lang="zh-CN" altLang="en-US" b="1" dirty="0">
                <a:solidFill>
                  <a:schemeClr val="accent6"/>
                </a:solidFill>
              </a:rPr>
              <a:t>。</a:t>
            </a:r>
            <a:endParaRPr lang="en-US" altLang="zh-CN" b="1" dirty="0">
              <a:solidFill>
                <a:schemeClr val="accent6"/>
              </a:solidFill>
            </a:endParaRPr>
          </a:p>
          <a:p>
            <a:pPr marL="0" indent="628650">
              <a:defRPr/>
            </a:pPr>
            <a:r>
              <a:rPr lang="zh-CN" altLang="en-US" b="1" dirty="0">
                <a:solidFill>
                  <a:srgbClr val="C00000"/>
                </a:solidFill>
              </a:rPr>
              <a:t>下载后双击该文件即启动安装向导，按提示选择安装路径，其余选项可以按默认进行安装。</a:t>
            </a:r>
            <a:endParaRPr lang="en-US" altLang="zh-CN" b="1" dirty="0">
              <a:solidFill>
                <a:srgbClr val="C00000"/>
              </a:solidFill>
            </a:endParaRPr>
          </a:p>
          <a:p>
            <a:pPr marL="0" indent="628650">
              <a:defRPr/>
            </a:pPr>
            <a:r>
              <a:rPr lang="zh-CN" altLang="en-US" b="1" dirty="0">
                <a:solidFill>
                  <a:srgbClr val="002060"/>
                </a:solidFill>
              </a:rPr>
              <a:t>在此过程中会自动搜索</a:t>
            </a:r>
            <a:r>
              <a:rPr lang="en-US" altLang="zh-CN" b="1" dirty="0">
                <a:solidFill>
                  <a:srgbClr val="002060"/>
                </a:solidFill>
              </a:rPr>
              <a:t>JDK</a:t>
            </a:r>
            <a:r>
              <a:rPr lang="zh-CN" altLang="en-US" b="1" dirty="0">
                <a:solidFill>
                  <a:srgbClr val="002060"/>
                </a:solidFill>
              </a:rPr>
              <a:t>进行环境配置，或者使用自带的</a:t>
            </a:r>
            <a:r>
              <a:rPr lang="en-US" altLang="zh-CN" b="1" dirty="0">
                <a:solidFill>
                  <a:srgbClr val="002060"/>
                </a:solidFill>
              </a:rPr>
              <a:t>JDK</a:t>
            </a:r>
            <a:r>
              <a:rPr lang="zh-CN" altLang="en-US" b="1" dirty="0">
                <a:solidFill>
                  <a:srgbClr val="00206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336391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ea typeface="方正小标宋简体"/>
                <a:cs typeface="方正小标宋简体"/>
              </a:rPr>
              <a:t>2</a:t>
            </a:r>
            <a:r>
              <a:rPr lang="zh-CN" altLang="en-US" b="1">
                <a:solidFill>
                  <a:srgbClr val="FF0000"/>
                </a:solidFill>
                <a:ea typeface="方正小标宋简体"/>
                <a:cs typeface="方正小标宋简体"/>
              </a:rPr>
              <a:t>、</a:t>
            </a:r>
            <a:r>
              <a:rPr lang="en-US" altLang="zh-CN" b="1">
                <a:solidFill>
                  <a:srgbClr val="FF0000"/>
                </a:solidFill>
              </a:rPr>
              <a:t>EJB 3</a:t>
            </a:r>
          </a:p>
        </p:txBody>
      </p:sp>
      <p:sp>
        <p:nvSpPr>
          <p:cNvPr id="8" name="Rectangle 3"/>
          <p:cNvSpPr txBox="1">
            <a:spLocks noChangeArrowheads="1"/>
          </p:cNvSpPr>
          <p:nvPr/>
        </p:nvSpPr>
        <p:spPr bwMode="auto">
          <a:xfrm>
            <a:off x="701675" y="1989138"/>
            <a:ext cx="83343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en-US" altLang="zh-CN" sz="2000" b="1" dirty="0">
                <a:solidFill>
                  <a:srgbClr val="002060"/>
                </a:solidFill>
              </a:rPr>
              <a:t>EJB 3</a:t>
            </a:r>
            <a:r>
              <a:rPr lang="zh-CN" altLang="en-US" sz="2000" b="1" dirty="0">
                <a:solidFill>
                  <a:srgbClr val="002060"/>
                </a:solidFill>
              </a:rPr>
              <a:t>是</a:t>
            </a:r>
            <a:r>
              <a:rPr lang="en-US" altLang="zh-CN" sz="2000" b="1" dirty="0">
                <a:solidFill>
                  <a:srgbClr val="002060"/>
                </a:solidFill>
              </a:rPr>
              <a:t>EJB 2</a:t>
            </a:r>
            <a:r>
              <a:rPr lang="zh-CN" altLang="en-US" sz="2000" b="1" dirty="0">
                <a:solidFill>
                  <a:srgbClr val="002060"/>
                </a:solidFill>
              </a:rPr>
              <a:t>的升级，不像</a:t>
            </a:r>
            <a:r>
              <a:rPr lang="en-US" altLang="zh-CN" sz="2000" b="1" dirty="0">
                <a:solidFill>
                  <a:srgbClr val="002060"/>
                </a:solidFill>
              </a:rPr>
              <a:t>EJB 2</a:t>
            </a:r>
            <a:r>
              <a:rPr lang="zh-CN" altLang="en-US" sz="2000" b="1" dirty="0">
                <a:solidFill>
                  <a:srgbClr val="002060"/>
                </a:solidFill>
              </a:rPr>
              <a:t>是重量级框架，</a:t>
            </a:r>
            <a:r>
              <a:rPr lang="en-US" altLang="zh-CN" sz="2000" b="1" dirty="0">
                <a:solidFill>
                  <a:srgbClr val="002060"/>
                </a:solidFill>
              </a:rPr>
              <a:t>EJB 3</a:t>
            </a:r>
            <a:r>
              <a:rPr lang="zh-CN" altLang="en-US" sz="2000" b="1" dirty="0">
                <a:solidFill>
                  <a:srgbClr val="002060"/>
                </a:solidFill>
              </a:rPr>
              <a:t>的持久化变更加简化，是轻量级的。</a:t>
            </a:r>
            <a:endParaRPr lang="en-US" altLang="zh-CN" sz="2000" b="1" dirty="0">
              <a:solidFill>
                <a:srgbClr val="002060"/>
              </a:solidFill>
            </a:endParaRPr>
          </a:p>
          <a:p>
            <a:pPr marL="0" indent="628650">
              <a:defRPr/>
            </a:pPr>
            <a:r>
              <a:rPr lang="zh-CN" altLang="en-US" sz="2000" b="1" dirty="0">
                <a:solidFill>
                  <a:srgbClr val="009900"/>
                </a:solidFill>
              </a:rPr>
              <a:t>它不再需要</a:t>
            </a:r>
            <a:r>
              <a:rPr lang="en-US" altLang="zh-CN" sz="2000" b="1" dirty="0">
                <a:solidFill>
                  <a:srgbClr val="009900"/>
                </a:solidFill>
              </a:rPr>
              <a:t>EJB home</a:t>
            </a:r>
            <a:r>
              <a:rPr lang="zh-CN" altLang="en-US" sz="2000" b="1" dirty="0">
                <a:solidFill>
                  <a:srgbClr val="009900"/>
                </a:solidFill>
              </a:rPr>
              <a:t>接口，不再需要实现</a:t>
            </a:r>
            <a:r>
              <a:rPr lang="en-US" altLang="zh-CN" sz="2000" b="1" dirty="0" err="1">
                <a:solidFill>
                  <a:srgbClr val="009900"/>
                </a:solidFill>
              </a:rPr>
              <a:t>SessionBean</a:t>
            </a:r>
            <a:r>
              <a:rPr lang="zh-CN" altLang="en-US" sz="2000" b="1" dirty="0">
                <a:solidFill>
                  <a:srgbClr val="009900"/>
                </a:solidFill>
              </a:rPr>
              <a:t>接口，</a:t>
            </a:r>
            <a:r>
              <a:rPr lang="en-US" altLang="zh-CN" sz="2000" b="1" dirty="0">
                <a:solidFill>
                  <a:srgbClr val="009900"/>
                </a:solidFill>
              </a:rPr>
              <a:t>JDNI API</a:t>
            </a:r>
            <a:r>
              <a:rPr lang="zh-CN" altLang="en-US" sz="2000" b="1" dirty="0">
                <a:solidFill>
                  <a:srgbClr val="009900"/>
                </a:solidFill>
              </a:rPr>
              <a:t>也不再是必需的。</a:t>
            </a:r>
            <a:endParaRPr lang="en-US" altLang="zh-CN" sz="2000" b="1" dirty="0">
              <a:solidFill>
                <a:srgbClr val="009900"/>
              </a:solidFill>
            </a:endParaRPr>
          </a:p>
          <a:p>
            <a:pPr marL="0" indent="628650">
              <a:defRPr/>
            </a:pPr>
            <a:r>
              <a:rPr lang="en-US" altLang="zh-CN" sz="2000" b="1" dirty="0">
                <a:solidFill>
                  <a:schemeClr val="accent6"/>
                </a:solidFill>
              </a:rPr>
              <a:t>EJB</a:t>
            </a:r>
            <a:r>
              <a:rPr lang="zh-CN" altLang="en-US" sz="2000" b="1" dirty="0">
                <a:solidFill>
                  <a:schemeClr val="accent6"/>
                </a:solidFill>
              </a:rPr>
              <a:t>部署描述符变成可选的功能。</a:t>
            </a:r>
            <a:endParaRPr lang="en-US" altLang="zh-CN" sz="2000" b="1" dirty="0">
              <a:solidFill>
                <a:schemeClr val="accent6"/>
              </a:solidFill>
            </a:endParaRPr>
          </a:p>
          <a:p>
            <a:pPr marL="0" indent="628650">
              <a:defRPr/>
            </a:pPr>
            <a:r>
              <a:rPr lang="zh-CN" altLang="en-US" sz="2000" b="1" dirty="0">
                <a:solidFill>
                  <a:srgbClr val="C00000"/>
                </a:solidFill>
              </a:rPr>
              <a:t>此外，</a:t>
            </a:r>
            <a:r>
              <a:rPr lang="en-US" altLang="zh-CN" sz="2000" b="1" dirty="0">
                <a:solidFill>
                  <a:srgbClr val="C00000"/>
                </a:solidFill>
              </a:rPr>
              <a:t>EJB 3</a:t>
            </a:r>
            <a:r>
              <a:rPr lang="zh-CN" altLang="en-US" sz="2000" b="1" dirty="0">
                <a:solidFill>
                  <a:srgbClr val="C00000"/>
                </a:solidFill>
              </a:rPr>
              <a:t>中还引入了拦截器功能。拦截器是</a:t>
            </a:r>
            <a:r>
              <a:rPr lang="en-US" altLang="zh-CN" sz="2000" b="1" dirty="0">
                <a:solidFill>
                  <a:srgbClr val="C00000"/>
                </a:solidFill>
              </a:rPr>
              <a:t>AOP</a:t>
            </a:r>
            <a:r>
              <a:rPr lang="zh-CN" altLang="en-US" sz="2000" b="1" dirty="0">
                <a:solidFill>
                  <a:srgbClr val="C00000"/>
                </a:solidFill>
              </a:rPr>
              <a:t>在</a:t>
            </a:r>
            <a:r>
              <a:rPr lang="en-US" altLang="zh-CN" sz="2000" b="1" dirty="0">
                <a:solidFill>
                  <a:srgbClr val="C00000"/>
                </a:solidFill>
              </a:rPr>
              <a:t>EJB</a:t>
            </a:r>
            <a:r>
              <a:rPr lang="zh-CN" altLang="en-US" sz="2000" b="1" dirty="0">
                <a:solidFill>
                  <a:srgbClr val="C00000"/>
                </a:solidFill>
              </a:rPr>
              <a:t>中的实现，是可以对</a:t>
            </a:r>
            <a:r>
              <a:rPr lang="en-US" altLang="zh-CN" sz="2000" b="1" dirty="0">
                <a:solidFill>
                  <a:srgbClr val="C00000"/>
                </a:solidFill>
              </a:rPr>
              <a:t>Bean </a:t>
            </a:r>
            <a:r>
              <a:rPr lang="zh-CN" altLang="en-US" sz="2000" b="1" dirty="0">
                <a:solidFill>
                  <a:srgbClr val="C00000"/>
                </a:solidFill>
              </a:rPr>
              <a:t>的业务方法进行拦截的组件。</a:t>
            </a:r>
            <a:endParaRPr lang="en-US" altLang="zh-CN" sz="2000" b="1" dirty="0">
              <a:solidFill>
                <a:srgbClr val="C00000"/>
              </a:solidFill>
            </a:endParaRPr>
          </a:p>
          <a:p>
            <a:pPr marL="0" indent="628650">
              <a:defRPr/>
            </a:pPr>
            <a:r>
              <a:rPr lang="zh-CN" altLang="en-US" sz="2000" b="1" dirty="0">
                <a:solidFill>
                  <a:srgbClr val="002060"/>
                </a:solidFill>
              </a:rPr>
              <a:t>拦截器可以用于无状态会话</a:t>
            </a:r>
            <a:r>
              <a:rPr lang="en-US" altLang="zh-CN" sz="2000" b="1" dirty="0">
                <a:solidFill>
                  <a:srgbClr val="002060"/>
                </a:solidFill>
              </a:rPr>
              <a:t>Bean</a:t>
            </a:r>
            <a:r>
              <a:rPr lang="zh-CN" altLang="en-US" sz="2000" b="1" dirty="0">
                <a:solidFill>
                  <a:srgbClr val="002060"/>
                </a:solidFill>
              </a:rPr>
              <a:t>、有状态会话</a:t>
            </a:r>
            <a:r>
              <a:rPr lang="en-US" altLang="zh-CN" sz="2000" b="1" dirty="0">
                <a:solidFill>
                  <a:srgbClr val="002060"/>
                </a:solidFill>
              </a:rPr>
              <a:t>Bean</a:t>
            </a:r>
            <a:r>
              <a:rPr lang="zh-CN" altLang="en-US" sz="2000" b="1" dirty="0">
                <a:solidFill>
                  <a:srgbClr val="002060"/>
                </a:solidFill>
              </a:rPr>
              <a:t>和消息驱动</a:t>
            </a:r>
            <a:r>
              <a:rPr lang="en-US" altLang="zh-CN" sz="2000" b="1" dirty="0">
                <a:solidFill>
                  <a:srgbClr val="002060"/>
                </a:solidFill>
              </a:rPr>
              <a:t>Bean</a:t>
            </a:r>
            <a:r>
              <a:rPr lang="zh-CN" altLang="en-US" sz="2000" b="1" dirty="0">
                <a:solidFill>
                  <a:srgbClr val="002060"/>
                </a:solidFill>
              </a:rPr>
              <a:t>。</a:t>
            </a:r>
            <a:endParaRPr lang="en-US" altLang="zh-CN" sz="2000" b="1" dirty="0">
              <a:solidFill>
                <a:srgbClr val="002060"/>
              </a:solidFill>
            </a:endParaRPr>
          </a:p>
          <a:p>
            <a:pPr marL="0" indent="628650">
              <a:defRPr/>
            </a:pPr>
            <a:r>
              <a:rPr lang="zh-CN" altLang="en-US" sz="2000" b="1" dirty="0">
                <a:solidFill>
                  <a:srgbClr val="009900"/>
                </a:solidFill>
              </a:rPr>
              <a:t>拦截器用来监听程序的一个或者多个方法，它对方法调用提供了控制。 </a:t>
            </a:r>
          </a:p>
        </p:txBody>
      </p:sp>
      <p:sp>
        <p:nvSpPr>
          <p:cNvPr id="3" name="Title 2">
            <a:extLst>
              <a:ext uri="{FF2B5EF4-FFF2-40B4-BE49-F238E27FC236}">
                <a16:creationId xmlns:a16="http://schemas.microsoft.com/office/drawing/2014/main" id="{D0BC73D1-CDDE-4EF0-882C-7D5A9FD36C67}"/>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2227"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6" name="Rectangle 3"/>
          <p:cNvSpPr txBox="1">
            <a:spLocks noChangeArrowheads="1"/>
          </p:cNvSpPr>
          <p:nvPr/>
        </p:nvSpPr>
        <p:spPr bwMode="auto">
          <a:xfrm>
            <a:off x="552450" y="1773238"/>
            <a:ext cx="8196263"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C00000"/>
                </a:solidFill>
              </a:rPr>
              <a:t>1</a:t>
            </a:r>
            <a:r>
              <a:rPr lang="zh-CN" altLang="en-US" b="1" dirty="0">
                <a:solidFill>
                  <a:srgbClr val="C00000"/>
                </a:solidFill>
              </a:rPr>
              <a:t>．安装与配置</a:t>
            </a:r>
          </a:p>
          <a:p>
            <a:pPr marL="0" indent="628650">
              <a:defRPr/>
            </a:pPr>
            <a:r>
              <a:rPr lang="zh-CN" altLang="en-US" b="1" dirty="0">
                <a:solidFill>
                  <a:srgbClr val="009900"/>
                </a:solidFill>
              </a:rPr>
              <a:t>为了能够在</a:t>
            </a:r>
            <a:r>
              <a:rPr lang="en-US" altLang="zh-CN" b="1" dirty="0" err="1">
                <a:solidFill>
                  <a:srgbClr val="009900"/>
                </a:solidFill>
              </a:rPr>
              <a:t>MyEclipse</a:t>
            </a:r>
            <a:r>
              <a:rPr lang="zh-CN" altLang="en-US" b="1" dirty="0">
                <a:solidFill>
                  <a:srgbClr val="009900"/>
                </a:solidFill>
              </a:rPr>
              <a:t>中管理服务器，需要对其进行配置。具体配置过程如下：</a:t>
            </a:r>
            <a:endParaRPr lang="en-US" altLang="zh-CN" b="1" dirty="0">
              <a:solidFill>
                <a:srgbClr val="009900"/>
              </a:solidFill>
            </a:endParaRPr>
          </a:p>
          <a:p>
            <a:pPr marL="0" indent="628650">
              <a:defRPr/>
            </a:pPr>
            <a:r>
              <a:rPr lang="zh-CN" altLang="en-US" b="1" dirty="0">
                <a:solidFill>
                  <a:schemeClr val="accent6"/>
                </a:solidFill>
              </a:rPr>
              <a:t>启动</a:t>
            </a:r>
            <a:r>
              <a:rPr lang="en-US" altLang="zh-CN" b="1" dirty="0" err="1">
                <a:solidFill>
                  <a:schemeClr val="accent6"/>
                </a:solidFill>
              </a:rPr>
              <a:t>MyEclipse</a:t>
            </a:r>
            <a:r>
              <a:rPr lang="zh-CN" altLang="en-US" b="1" dirty="0">
                <a:solidFill>
                  <a:schemeClr val="accent6"/>
                </a:solidFill>
              </a:rPr>
              <a:t>，选择</a:t>
            </a:r>
            <a:r>
              <a:rPr lang="en-US" altLang="zh-CN" b="1" dirty="0">
                <a:solidFill>
                  <a:schemeClr val="accent6"/>
                </a:solidFill>
              </a:rPr>
              <a:t>Window</a:t>
            </a:r>
            <a:r>
              <a:rPr lang="zh-CN" altLang="en-US" b="1" dirty="0">
                <a:solidFill>
                  <a:schemeClr val="accent6"/>
                </a:solidFill>
              </a:rPr>
              <a:t>中的</a:t>
            </a:r>
            <a:r>
              <a:rPr lang="en-US" altLang="zh-CN" b="1" dirty="0">
                <a:solidFill>
                  <a:schemeClr val="accent6"/>
                </a:solidFill>
              </a:rPr>
              <a:t>Preferences</a:t>
            </a:r>
            <a:r>
              <a:rPr lang="zh-CN" altLang="en-US" b="1" dirty="0">
                <a:solidFill>
                  <a:schemeClr val="accent6"/>
                </a:solidFill>
              </a:rPr>
              <a:t>，在弹出的窗口中选择</a:t>
            </a:r>
            <a:r>
              <a:rPr lang="en-US" altLang="zh-CN" b="1" dirty="0">
                <a:solidFill>
                  <a:schemeClr val="accent6"/>
                </a:solidFill>
              </a:rPr>
              <a:t>MyEclipse→Servers→Tomcat→Tomcat6.x</a:t>
            </a:r>
            <a:r>
              <a:rPr lang="zh-CN" altLang="en-US" b="1" dirty="0">
                <a:solidFill>
                  <a:schemeClr val="accent6"/>
                </a:solidFill>
              </a:rPr>
              <a:t>，然后进入如图</a:t>
            </a:r>
            <a:r>
              <a:rPr lang="en-US" altLang="zh-CN" b="1" dirty="0">
                <a:solidFill>
                  <a:schemeClr val="accent6"/>
                </a:solidFill>
              </a:rPr>
              <a:t>1-2</a:t>
            </a:r>
            <a:r>
              <a:rPr lang="zh-CN" altLang="en-US" b="1" dirty="0">
                <a:solidFill>
                  <a:schemeClr val="accent6"/>
                </a:solidFill>
              </a:rPr>
              <a:t>所示的配置窗口。</a:t>
            </a:r>
            <a:endParaRPr lang="en-US" altLang="zh-CN" b="1" dirty="0">
              <a:solidFill>
                <a:schemeClr val="accent6"/>
              </a:solidFill>
            </a:endParaRPr>
          </a:p>
          <a:p>
            <a:pPr marL="0" indent="628650">
              <a:defRPr/>
            </a:pPr>
            <a:r>
              <a:rPr lang="zh-CN" altLang="en-US" b="1" dirty="0">
                <a:solidFill>
                  <a:srgbClr val="C00000"/>
                </a:solidFill>
              </a:rPr>
              <a:t>选择</a:t>
            </a:r>
            <a:r>
              <a:rPr lang="en-US" altLang="zh-CN" b="1" dirty="0">
                <a:solidFill>
                  <a:srgbClr val="C00000"/>
                </a:solidFill>
              </a:rPr>
              <a:t>Tomcat</a:t>
            </a:r>
            <a:r>
              <a:rPr lang="zh-CN" altLang="en-US" b="1" dirty="0">
                <a:solidFill>
                  <a:srgbClr val="C00000"/>
                </a:solidFill>
              </a:rPr>
              <a:t>的安装目录，然后选择上面的</a:t>
            </a:r>
            <a:r>
              <a:rPr lang="en-US" altLang="zh-CN" b="1" dirty="0">
                <a:solidFill>
                  <a:srgbClr val="C00000"/>
                </a:solidFill>
              </a:rPr>
              <a:t>Enable</a:t>
            </a:r>
            <a:r>
              <a:rPr lang="zh-CN" altLang="en-US" b="1" dirty="0">
                <a:solidFill>
                  <a:srgbClr val="C00000"/>
                </a:solidFill>
              </a:rPr>
              <a:t>单选项，最后单击</a:t>
            </a:r>
            <a:r>
              <a:rPr lang="en-US" altLang="zh-CN" b="1" dirty="0">
                <a:solidFill>
                  <a:srgbClr val="C00000"/>
                </a:solidFill>
              </a:rPr>
              <a:t>OK</a:t>
            </a:r>
            <a:r>
              <a:rPr lang="zh-CN" altLang="en-US" b="1" dirty="0">
                <a:solidFill>
                  <a:srgbClr val="C00000"/>
                </a:solidFill>
              </a:rPr>
              <a:t>按钮完成配置。然后配置</a:t>
            </a:r>
            <a:r>
              <a:rPr lang="en-US" altLang="zh-CN" b="1" dirty="0">
                <a:solidFill>
                  <a:srgbClr val="C00000"/>
                </a:solidFill>
              </a:rPr>
              <a:t>JDK</a:t>
            </a:r>
            <a:r>
              <a:rPr lang="zh-CN" altLang="en-US" b="1" dirty="0">
                <a:solidFill>
                  <a:srgbClr val="C00000"/>
                </a:solidFill>
              </a:rPr>
              <a:t>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3251"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3252" name="Rectangle 3"/>
          <p:cNvSpPr txBox="1">
            <a:spLocks noChangeArrowheads="1"/>
          </p:cNvSpPr>
          <p:nvPr/>
        </p:nvSpPr>
        <p:spPr bwMode="auto">
          <a:xfrm>
            <a:off x="552450" y="1773238"/>
            <a:ext cx="81962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1</a:t>
            </a:r>
            <a:r>
              <a:rPr lang="zh-CN" altLang="en-US" b="1">
                <a:solidFill>
                  <a:srgbClr val="C00000"/>
                </a:solidFill>
              </a:rPr>
              <a:t>．安装与配置</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276475"/>
            <a:ext cx="5992812" cy="458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4275"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6"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0">
              <a:defRPr/>
            </a:pPr>
            <a:r>
              <a:rPr lang="zh-CN" altLang="en-US" b="1" dirty="0">
                <a:solidFill>
                  <a:srgbClr val="009900"/>
                </a:solidFill>
              </a:rPr>
              <a:t>⑴启动</a:t>
            </a:r>
          </a:p>
          <a:p>
            <a:pPr marL="0" indent="542925">
              <a:defRPr/>
            </a:pPr>
            <a:r>
              <a:rPr lang="zh-CN" altLang="en-US" b="1" dirty="0">
                <a:solidFill>
                  <a:schemeClr val="accent6"/>
                </a:solidFill>
              </a:rPr>
              <a:t>首次启动</a:t>
            </a:r>
            <a:r>
              <a:rPr lang="en-US" altLang="zh-CN" b="1" dirty="0" err="1">
                <a:solidFill>
                  <a:schemeClr val="accent6"/>
                </a:solidFill>
              </a:rPr>
              <a:t>MyEclipse</a:t>
            </a:r>
            <a:r>
              <a:rPr lang="zh-CN" altLang="en-US" b="1" dirty="0">
                <a:solidFill>
                  <a:schemeClr val="accent6"/>
                </a:solidFill>
              </a:rPr>
              <a:t>，选择</a:t>
            </a:r>
            <a:r>
              <a:rPr lang="en-US" altLang="zh-CN" b="1" dirty="0">
                <a:solidFill>
                  <a:schemeClr val="accent6"/>
                </a:solidFill>
              </a:rPr>
              <a:t>【</a:t>
            </a:r>
            <a:r>
              <a:rPr lang="zh-CN" altLang="en-US" b="1" dirty="0">
                <a:solidFill>
                  <a:schemeClr val="accent6"/>
                </a:solidFill>
              </a:rPr>
              <a:t>开始</a:t>
            </a:r>
            <a:r>
              <a:rPr lang="en-US" altLang="zh-CN" b="1" dirty="0">
                <a:solidFill>
                  <a:schemeClr val="accent6"/>
                </a:solidFill>
              </a:rPr>
              <a:t>】→【</a:t>
            </a:r>
            <a:r>
              <a:rPr lang="zh-CN" altLang="en-US" b="1" dirty="0">
                <a:solidFill>
                  <a:schemeClr val="accent6"/>
                </a:solidFill>
              </a:rPr>
              <a:t>程序</a:t>
            </a:r>
            <a:r>
              <a:rPr lang="en-US" altLang="zh-CN" b="1" dirty="0">
                <a:solidFill>
                  <a:schemeClr val="accent6"/>
                </a:solidFill>
              </a:rPr>
              <a:t>】→MyEclipse6.0→MyEclipse6.0.1</a:t>
            </a:r>
            <a:r>
              <a:rPr lang="zh-CN" altLang="en-US" b="1" dirty="0">
                <a:solidFill>
                  <a:schemeClr val="accent6"/>
                </a:solidFill>
              </a:rPr>
              <a:t>，之后系统会弹出一个对话框，让用户来设置工作区。</a:t>
            </a:r>
            <a:endParaRPr lang="en-US" altLang="zh-CN" b="1" dirty="0">
              <a:solidFill>
                <a:schemeClr val="accent6"/>
              </a:solidFill>
            </a:endParaRPr>
          </a:p>
          <a:p>
            <a:pPr marL="0" indent="542925">
              <a:defRPr/>
            </a:pPr>
            <a:r>
              <a:rPr lang="zh-CN" altLang="en-US" b="1" dirty="0">
                <a:solidFill>
                  <a:srgbClr val="C00000"/>
                </a:solidFill>
              </a:rPr>
              <a:t>所谓工作区（</a:t>
            </a:r>
            <a:r>
              <a:rPr lang="en-US" altLang="zh-CN" b="1" dirty="0">
                <a:solidFill>
                  <a:srgbClr val="C00000"/>
                </a:solidFill>
              </a:rPr>
              <a:t>workspace</a:t>
            </a:r>
            <a:r>
              <a:rPr lang="zh-CN" altLang="en-US" b="1" dirty="0">
                <a:solidFill>
                  <a:srgbClr val="C00000"/>
                </a:solidFill>
              </a:rPr>
              <a:t>）是指用于存放源程序文件和配置文件的文件夹。</a:t>
            </a:r>
            <a:endParaRPr lang="en-US" altLang="zh-CN" b="1" dirty="0">
              <a:solidFill>
                <a:srgbClr val="C00000"/>
              </a:solidFill>
            </a:endParaRPr>
          </a:p>
          <a:p>
            <a:pPr marL="0" indent="542925">
              <a:defRPr/>
            </a:pPr>
            <a:r>
              <a:rPr lang="zh-CN" altLang="en-US" b="1" dirty="0">
                <a:solidFill>
                  <a:srgbClr val="002060"/>
                </a:solidFill>
              </a:rPr>
              <a:t>选择一个文件夹设置为默认工作区之后，再次启动</a:t>
            </a:r>
            <a:r>
              <a:rPr lang="en-US" altLang="zh-CN" b="1" dirty="0" err="1">
                <a:solidFill>
                  <a:srgbClr val="002060"/>
                </a:solidFill>
              </a:rPr>
              <a:t>MyEclipse</a:t>
            </a:r>
            <a:r>
              <a:rPr lang="zh-CN" altLang="en-US" b="1" dirty="0">
                <a:solidFill>
                  <a:srgbClr val="002060"/>
                </a:solidFill>
              </a:rPr>
              <a:t>时就会直接使用该工作区并且装入其中的程序。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5299"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5300"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0">
              <a:defRPr/>
            </a:pPr>
            <a:r>
              <a:rPr lang="zh-CN" altLang="en-US" b="1" dirty="0">
                <a:solidFill>
                  <a:srgbClr val="009900"/>
                </a:solidFill>
              </a:rPr>
              <a:t>⑴启动</a:t>
            </a:r>
          </a:p>
          <a:p>
            <a:pPr marL="0" indent="542925">
              <a:defRPr/>
            </a:pPr>
            <a:r>
              <a:rPr lang="zh-CN" altLang="en-US" b="1" dirty="0">
                <a:solidFill>
                  <a:srgbClr val="002060"/>
                </a:solidFill>
              </a:rPr>
              <a:t>一个工作区中可以包含同一个企业级应用的所有应用程序（</a:t>
            </a:r>
            <a:r>
              <a:rPr lang="en-US" altLang="zh-CN" b="1" dirty="0">
                <a:solidFill>
                  <a:srgbClr val="002060"/>
                </a:solidFill>
              </a:rPr>
              <a:t>application</a:t>
            </a:r>
            <a:r>
              <a:rPr lang="zh-CN" altLang="en-US" b="1" dirty="0">
                <a:solidFill>
                  <a:srgbClr val="002060"/>
                </a:solidFill>
              </a:rPr>
              <a:t>），每个应用程序对应着一个项目（</a:t>
            </a:r>
            <a:r>
              <a:rPr lang="en-US" altLang="zh-CN" b="1" dirty="0">
                <a:solidFill>
                  <a:srgbClr val="002060"/>
                </a:solidFill>
              </a:rPr>
              <a:t>project</a:t>
            </a:r>
            <a:r>
              <a:rPr lang="zh-CN" altLang="en-US" b="1" dirty="0">
                <a:solidFill>
                  <a:srgbClr val="002060"/>
                </a:solidFill>
              </a:rPr>
              <a:t>），</a:t>
            </a:r>
            <a:r>
              <a:rPr lang="en-US" altLang="zh-CN" b="1" dirty="0" err="1">
                <a:solidFill>
                  <a:srgbClr val="002060"/>
                </a:solidFill>
              </a:rPr>
              <a:t>MyEclipse</a:t>
            </a:r>
            <a:r>
              <a:rPr lang="zh-CN" altLang="en-US" b="1" dirty="0">
                <a:solidFill>
                  <a:srgbClr val="002060"/>
                </a:solidFill>
              </a:rPr>
              <a:t>正是以项目为单位管理应用程序的。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6323"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6324"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9900"/>
                </a:solidFill>
              </a:rPr>
              <a:t>⑵</a:t>
            </a:r>
            <a:r>
              <a:rPr lang="zh-CN" altLang="en-US" b="1" dirty="0">
                <a:solidFill>
                  <a:srgbClr val="009900"/>
                </a:solidFill>
              </a:rPr>
              <a:t>用户界面</a:t>
            </a:r>
          </a:p>
          <a:p>
            <a:pPr marL="0" indent="628650">
              <a:defRPr/>
            </a:pPr>
            <a:r>
              <a:rPr lang="en-US" altLang="zh-CN" b="1" dirty="0" err="1">
                <a:solidFill>
                  <a:schemeClr val="accent6"/>
                </a:solidFill>
              </a:rPr>
              <a:t>MyEclipse</a:t>
            </a:r>
            <a:r>
              <a:rPr lang="zh-CN" altLang="en-US" b="1" dirty="0">
                <a:solidFill>
                  <a:schemeClr val="accent6"/>
                </a:solidFill>
              </a:rPr>
              <a:t>的主界面如图</a:t>
            </a:r>
            <a:r>
              <a:rPr lang="en-US" altLang="zh-CN" b="1" dirty="0">
                <a:solidFill>
                  <a:schemeClr val="accent6"/>
                </a:solidFill>
              </a:rPr>
              <a:t>1-3</a:t>
            </a:r>
            <a:r>
              <a:rPr lang="zh-CN" altLang="en-US" b="1" dirty="0">
                <a:solidFill>
                  <a:schemeClr val="accent6"/>
                </a:solidFill>
              </a:rPr>
              <a:t>所示。</a:t>
            </a:r>
            <a:endParaRPr lang="en-US" altLang="zh-CN" b="1" dirty="0">
              <a:solidFill>
                <a:schemeClr val="accent6"/>
              </a:solidFill>
            </a:endParaRPr>
          </a:p>
          <a:p>
            <a:pPr marL="0" indent="628650">
              <a:defRPr/>
            </a:pPr>
            <a:r>
              <a:rPr lang="zh-CN" altLang="en-US" b="1" dirty="0">
                <a:solidFill>
                  <a:srgbClr val="C00000"/>
                </a:solidFill>
              </a:rPr>
              <a:t>其中包括菜单栏、工具栏、视图、编辑器和状态栏等。菜单包括</a:t>
            </a:r>
            <a:r>
              <a:rPr lang="en-US" altLang="zh-CN" b="1" dirty="0">
                <a:solidFill>
                  <a:srgbClr val="C00000"/>
                </a:solidFill>
              </a:rPr>
              <a:t>File</a:t>
            </a:r>
            <a:r>
              <a:rPr lang="zh-CN" altLang="en-US" b="1" dirty="0">
                <a:solidFill>
                  <a:srgbClr val="C00000"/>
                </a:solidFill>
              </a:rPr>
              <a:t>（文件）、</a:t>
            </a:r>
            <a:r>
              <a:rPr lang="en-US" altLang="zh-CN" b="1" dirty="0">
                <a:solidFill>
                  <a:srgbClr val="C00000"/>
                </a:solidFill>
              </a:rPr>
              <a:t>Edit</a:t>
            </a:r>
            <a:r>
              <a:rPr lang="zh-CN" altLang="en-US" b="1" dirty="0">
                <a:solidFill>
                  <a:srgbClr val="C00000"/>
                </a:solidFill>
              </a:rPr>
              <a:t>（编辑）、</a:t>
            </a:r>
            <a:r>
              <a:rPr lang="en-US" altLang="zh-CN" b="1" dirty="0">
                <a:solidFill>
                  <a:srgbClr val="C00000"/>
                </a:solidFill>
              </a:rPr>
              <a:t>Source</a:t>
            </a:r>
            <a:r>
              <a:rPr lang="zh-CN" altLang="en-US" b="1" dirty="0">
                <a:solidFill>
                  <a:srgbClr val="C00000"/>
                </a:solidFill>
              </a:rPr>
              <a:t>（源代码）、</a:t>
            </a:r>
            <a:r>
              <a:rPr lang="en-US" altLang="zh-CN" b="1" dirty="0">
                <a:solidFill>
                  <a:srgbClr val="C00000"/>
                </a:solidFill>
              </a:rPr>
              <a:t>Refactor</a:t>
            </a:r>
            <a:r>
              <a:rPr lang="zh-CN" altLang="en-US" b="1" dirty="0">
                <a:solidFill>
                  <a:srgbClr val="C00000"/>
                </a:solidFill>
              </a:rPr>
              <a:t>（重构）、</a:t>
            </a:r>
            <a:r>
              <a:rPr lang="en-US" altLang="zh-CN" b="1" dirty="0">
                <a:solidFill>
                  <a:srgbClr val="C00000"/>
                </a:solidFill>
              </a:rPr>
              <a:t>Navigate</a:t>
            </a:r>
            <a:r>
              <a:rPr lang="zh-CN" altLang="en-US" b="1" dirty="0">
                <a:solidFill>
                  <a:srgbClr val="C00000"/>
                </a:solidFill>
              </a:rPr>
              <a:t>（导航）、</a:t>
            </a:r>
            <a:r>
              <a:rPr lang="en-US" altLang="zh-CN" b="1" dirty="0">
                <a:solidFill>
                  <a:srgbClr val="C00000"/>
                </a:solidFill>
              </a:rPr>
              <a:t>Search</a:t>
            </a:r>
            <a:r>
              <a:rPr lang="zh-CN" altLang="en-US" b="1" dirty="0">
                <a:solidFill>
                  <a:srgbClr val="C00000"/>
                </a:solidFill>
              </a:rPr>
              <a:t>（搜索）、</a:t>
            </a:r>
            <a:r>
              <a:rPr lang="en-US" altLang="zh-CN" b="1" dirty="0">
                <a:solidFill>
                  <a:srgbClr val="C00000"/>
                </a:solidFill>
              </a:rPr>
              <a:t>Project</a:t>
            </a:r>
            <a:r>
              <a:rPr lang="zh-CN" altLang="en-US" b="1" dirty="0">
                <a:solidFill>
                  <a:srgbClr val="C00000"/>
                </a:solidFill>
              </a:rPr>
              <a:t>（项目）、</a:t>
            </a:r>
            <a:r>
              <a:rPr lang="en-US" altLang="zh-CN" b="1" dirty="0" err="1">
                <a:solidFill>
                  <a:srgbClr val="C00000"/>
                </a:solidFill>
              </a:rPr>
              <a:t>MyEclipse</a:t>
            </a:r>
            <a:r>
              <a:rPr lang="zh-CN" altLang="en-US" b="1" dirty="0">
                <a:solidFill>
                  <a:srgbClr val="C00000"/>
                </a:solidFill>
              </a:rPr>
              <a:t>、</a:t>
            </a:r>
            <a:r>
              <a:rPr lang="en-US" altLang="zh-CN" b="1" dirty="0">
                <a:solidFill>
                  <a:srgbClr val="C00000"/>
                </a:solidFill>
              </a:rPr>
              <a:t>Run</a:t>
            </a:r>
            <a:r>
              <a:rPr lang="zh-CN" altLang="en-US" b="1" dirty="0">
                <a:solidFill>
                  <a:srgbClr val="C00000"/>
                </a:solidFill>
              </a:rPr>
              <a:t>（运行）、</a:t>
            </a:r>
            <a:r>
              <a:rPr lang="en-US" altLang="zh-CN" b="1" dirty="0">
                <a:solidFill>
                  <a:srgbClr val="C00000"/>
                </a:solidFill>
              </a:rPr>
              <a:t>Window</a:t>
            </a:r>
            <a:r>
              <a:rPr lang="zh-CN" altLang="en-US" b="1" dirty="0">
                <a:solidFill>
                  <a:srgbClr val="C00000"/>
                </a:solidFill>
              </a:rPr>
              <a:t>（窗口）和</a:t>
            </a:r>
            <a:r>
              <a:rPr lang="en-US" altLang="zh-CN" b="1" dirty="0">
                <a:solidFill>
                  <a:srgbClr val="C00000"/>
                </a:solidFill>
              </a:rPr>
              <a:t>Help</a:t>
            </a:r>
            <a:r>
              <a:rPr lang="zh-CN" altLang="en-US" b="1" dirty="0">
                <a:solidFill>
                  <a:srgbClr val="C00000"/>
                </a:solidFill>
              </a:rPr>
              <a:t>（帮助）。</a:t>
            </a:r>
          </a:p>
          <a:p>
            <a:pPr marL="0" indent="542925">
              <a:defRPr/>
            </a:pPr>
            <a:endParaRPr lang="zh-CN" altLang="en-US" b="1"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7347"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7348"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9900"/>
                </a:solidFill>
              </a:rPr>
              <a:t>⑵</a:t>
            </a:r>
            <a:r>
              <a:rPr lang="zh-CN" altLang="en-US" b="1" dirty="0">
                <a:solidFill>
                  <a:srgbClr val="009900"/>
                </a:solidFill>
              </a:rPr>
              <a:t>用户界面</a:t>
            </a:r>
          </a:p>
          <a:p>
            <a:pPr marL="0" indent="628650">
              <a:defRPr/>
            </a:pPr>
            <a:r>
              <a:rPr lang="zh-CN" altLang="en-US" b="1" dirty="0">
                <a:solidFill>
                  <a:schemeClr val="accent6"/>
                </a:solidFill>
              </a:rPr>
              <a:t>主界面窗口划分为不同的子窗口，称为视图（</a:t>
            </a:r>
            <a:r>
              <a:rPr lang="en-US" altLang="zh-CN" b="1" dirty="0">
                <a:solidFill>
                  <a:schemeClr val="accent6"/>
                </a:solidFill>
              </a:rPr>
              <a:t>View</a:t>
            </a:r>
            <a:r>
              <a:rPr lang="zh-CN" altLang="en-US" b="1" dirty="0">
                <a:solidFill>
                  <a:schemeClr val="accent6"/>
                </a:solidFill>
              </a:rPr>
              <a:t>）。若干视图合为一个透视图（</a:t>
            </a:r>
            <a:r>
              <a:rPr lang="en-US" altLang="zh-CN" b="1" dirty="0">
                <a:solidFill>
                  <a:schemeClr val="accent6"/>
                </a:solidFill>
              </a:rPr>
              <a:t>Perspective</a:t>
            </a:r>
            <a:r>
              <a:rPr lang="zh-CN" altLang="en-US" b="1" dirty="0">
                <a:solidFill>
                  <a:schemeClr val="accent6"/>
                </a:solidFill>
              </a:rPr>
              <a:t>）。</a:t>
            </a:r>
            <a:endParaRPr lang="en-US" altLang="zh-CN" b="1" dirty="0">
              <a:solidFill>
                <a:schemeClr val="accent6"/>
              </a:solidFill>
            </a:endParaRPr>
          </a:p>
          <a:p>
            <a:pPr marL="0" indent="628650">
              <a:defRPr/>
            </a:pPr>
            <a:r>
              <a:rPr lang="zh-CN" altLang="en-US" b="1" dirty="0">
                <a:solidFill>
                  <a:srgbClr val="C00000"/>
                </a:solidFill>
              </a:rPr>
              <a:t>在</a:t>
            </a:r>
            <a:r>
              <a:rPr lang="en-US" altLang="zh-CN" b="1" dirty="0">
                <a:solidFill>
                  <a:srgbClr val="C00000"/>
                </a:solidFill>
              </a:rPr>
              <a:t>window</a:t>
            </a:r>
            <a:r>
              <a:rPr lang="zh-CN" altLang="en-US" b="1" dirty="0">
                <a:solidFill>
                  <a:srgbClr val="C00000"/>
                </a:solidFill>
              </a:rPr>
              <a:t>菜单中有多个命令与视图及透视图有关。例如：</a:t>
            </a:r>
            <a:r>
              <a:rPr lang="en-US" altLang="zh-CN" b="1" dirty="0">
                <a:solidFill>
                  <a:srgbClr val="C00000"/>
                </a:solidFill>
              </a:rPr>
              <a:t>show view</a:t>
            </a:r>
            <a:r>
              <a:rPr lang="zh-CN" altLang="en-US" b="1" dirty="0">
                <a:solidFill>
                  <a:srgbClr val="C00000"/>
                </a:solidFill>
              </a:rPr>
              <a:t>、</a:t>
            </a:r>
            <a:r>
              <a:rPr lang="en-US" altLang="zh-CN" b="1" dirty="0">
                <a:solidFill>
                  <a:srgbClr val="C00000"/>
                </a:solidFill>
              </a:rPr>
              <a:t>open perspective</a:t>
            </a:r>
            <a:r>
              <a:rPr lang="zh-CN" altLang="en-US" b="1" dirty="0">
                <a:solidFill>
                  <a:srgbClr val="C00000"/>
                </a:solidFill>
              </a:rPr>
              <a:t>、</a:t>
            </a:r>
            <a:r>
              <a:rPr lang="en-US" altLang="zh-CN" b="1" dirty="0">
                <a:solidFill>
                  <a:srgbClr val="C00000"/>
                </a:solidFill>
              </a:rPr>
              <a:t>customize perspective</a:t>
            </a:r>
            <a:r>
              <a:rPr lang="zh-CN" altLang="en-US" b="1" dirty="0">
                <a:solidFill>
                  <a:srgbClr val="C00000"/>
                </a:solidFill>
              </a:rPr>
              <a:t>、</a:t>
            </a:r>
            <a:r>
              <a:rPr lang="en-US" altLang="zh-CN" b="1" dirty="0">
                <a:solidFill>
                  <a:srgbClr val="C00000"/>
                </a:solidFill>
              </a:rPr>
              <a:t>save perspective</a:t>
            </a:r>
            <a:r>
              <a:rPr lang="zh-CN" altLang="en-US" b="1" dirty="0">
                <a:solidFill>
                  <a:srgbClr val="C00000"/>
                </a:solidFill>
              </a:rPr>
              <a:t>、</a:t>
            </a:r>
            <a:r>
              <a:rPr lang="en-US" altLang="zh-CN" b="1" dirty="0">
                <a:solidFill>
                  <a:srgbClr val="C00000"/>
                </a:solidFill>
              </a:rPr>
              <a:t>close perspective</a:t>
            </a:r>
            <a:r>
              <a:rPr lang="zh-CN" altLang="en-US" b="1" dirty="0">
                <a:solidFill>
                  <a:srgbClr val="C00000"/>
                </a:solidFill>
              </a:rPr>
              <a:t>等。</a:t>
            </a:r>
            <a:endParaRPr lang="en-US" altLang="zh-CN" b="1">
              <a:solidFill>
                <a:srgbClr val="C00000"/>
              </a:solidFill>
            </a:endParaRPr>
          </a:p>
          <a:p>
            <a:pPr marL="0" indent="628650">
              <a:defRPr/>
            </a:pPr>
            <a:r>
              <a:rPr lang="zh-CN" altLang="en-US" b="1">
                <a:solidFill>
                  <a:srgbClr val="C00000"/>
                </a:solidFill>
              </a:rPr>
              <a:t>有时候</a:t>
            </a:r>
            <a:r>
              <a:rPr lang="zh-CN" altLang="en-US" b="1" dirty="0">
                <a:solidFill>
                  <a:srgbClr val="C00000"/>
                </a:solidFill>
              </a:rPr>
              <a:t>因为过多的操作改变了视图形状及大小而想要回到初始状态，则可以使用</a:t>
            </a:r>
            <a:r>
              <a:rPr lang="en-US" altLang="zh-CN" b="1" dirty="0">
                <a:solidFill>
                  <a:srgbClr val="C00000"/>
                </a:solidFill>
              </a:rPr>
              <a:t>reset perspective</a:t>
            </a:r>
            <a:r>
              <a:rPr lang="zh-CN" altLang="en-US" b="1" dirty="0">
                <a:solidFill>
                  <a:srgbClr val="C00000"/>
                </a:solidFill>
              </a:rPr>
              <a:t>命令恢复到默认的透视图状态。</a:t>
            </a:r>
          </a:p>
          <a:p>
            <a:pPr marL="0" indent="542925">
              <a:defRPr/>
            </a:pPr>
            <a:endParaRPr lang="zh-CN" altLang="en-US" b="1"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8371"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8372"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9900"/>
                </a:solidFill>
              </a:rPr>
              <a:t>⑶</a:t>
            </a:r>
            <a:r>
              <a:rPr lang="zh-CN" altLang="en-US" b="1" dirty="0">
                <a:solidFill>
                  <a:srgbClr val="009900"/>
                </a:solidFill>
              </a:rPr>
              <a:t>应用开发</a:t>
            </a:r>
          </a:p>
          <a:p>
            <a:pPr marL="0" indent="628650">
              <a:defRPr/>
            </a:pPr>
            <a:r>
              <a:rPr lang="zh-CN" altLang="en-US" b="1" dirty="0">
                <a:solidFill>
                  <a:schemeClr val="accent6"/>
                </a:solidFill>
              </a:rPr>
              <a:t>在</a:t>
            </a:r>
            <a:r>
              <a:rPr lang="en-US" altLang="zh-CN" b="1" dirty="0" err="1">
                <a:solidFill>
                  <a:schemeClr val="accent6"/>
                </a:solidFill>
              </a:rPr>
              <a:t>MyEclipse</a:t>
            </a:r>
            <a:r>
              <a:rPr lang="zh-CN" altLang="en-US" b="1" dirty="0">
                <a:solidFill>
                  <a:schemeClr val="accent6"/>
                </a:solidFill>
              </a:rPr>
              <a:t>中进行应用开发的步骤如下。</a:t>
            </a:r>
          </a:p>
          <a:p>
            <a:pPr marL="0" indent="628650">
              <a:defRPr/>
            </a:pPr>
            <a:r>
              <a:rPr lang="zh-CN" altLang="en-US" b="1" dirty="0">
                <a:solidFill>
                  <a:srgbClr val="C00000"/>
                </a:solidFill>
              </a:rPr>
              <a:t>①创建工作区：若非首次启动</a:t>
            </a:r>
            <a:r>
              <a:rPr lang="en-US" altLang="zh-CN" b="1" dirty="0" err="1">
                <a:solidFill>
                  <a:srgbClr val="C00000"/>
                </a:solidFill>
              </a:rPr>
              <a:t>MyEclipse</a:t>
            </a:r>
            <a:r>
              <a:rPr lang="zh-CN" altLang="en-US" b="1" dirty="0">
                <a:solidFill>
                  <a:srgbClr val="C00000"/>
                </a:solidFill>
              </a:rPr>
              <a:t>，则可经新建</a:t>
            </a:r>
            <a:r>
              <a:rPr lang="en-US" altLang="zh-CN" b="1" dirty="0">
                <a:solidFill>
                  <a:srgbClr val="C00000"/>
                </a:solidFill>
              </a:rPr>
              <a:t>Web</a:t>
            </a:r>
            <a:r>
              <a:rPr lang="zh-CN" altLang="en-US" b="1" dirty="0">
                <a:solidFill>
                  <a:srgbClr val="C00000"/>
                </a:solidFill>
              </a:rPr>
              <a:t>项目，并指定存储位置和目录，可创建一新的工作区。然后选择</a:t>
            </a:r>
            <a:r>
              <a:rPr lang="en-US" altLang="zh-CN" b="1" dirty="0" err="1">
                <a:solidFill>
                  <a:srgbClr val="C00000"/>
                </a:solidFill>
              </a:rPr>
              <a:t>File|Switich</a:t>
            </a:r>
            <a:r>
              <a:rPr lang="en-US" altLang="zh-CN" b="1" dirty="0">
                <a:solidFill>
                  <a:srgbClr val="C00000"/>
                </a:solidFill>
              </a:rPr>
              <a:t> Workspace</a:t>
            </a:r>
            <a:r>
              <a:rPr lang="zh-CN" altLang="en-US" b="1" dirty="0">
                <a:solidFill>
                  <a:srgbClr val="C00000"/>
                </a:solidFill>
              </a:rPr>
              <a:t>命令切换到该工作区。</a:t>
            </a:r>
          </a:p>
          <a:p>
            <a:pPr marL="0" indent="628650">
              <a:defRPr/>
            </a:pPr>
            <a:r>
              <a:rPr lang="zh-CN" altLang="en-US" b="1" dirty="0">
                <a:solidFill>
                  <a:srgbClr val="009900"/>
                </a:solidFill>
              </a:rPr>
              <a:t>②创建项目：在默认打开的某工作区中创建新的项目，选择</a:t>
            </a:r>
            <a:r>
              <a:rPr lang="en-US" altLang="zh-CN" b="1" dirty="0" err="1">
                <a:solidFill>
                  <a:srgbClr val="009900"/>
                </a:solidFill>
              </a:rPr>
              <a:t>File|New|Project</a:t>
            </a:r>
            <a:r>
              <a:rPr lang="zh-CN" altLang="en-US" b="1" dirty="0">
                <a:solidFill>
                  <a:srgbClr val="009900"/>
                </a:solidFill>
              </a:rPr>
              <a:t>，输入项目名称，存储位置（</a:t>
            </a:r>
            <a:r>
              <a:rPr lang="en-US" altLang="zh-CN" b="1" dirty="0">
                <a:solidFill>
                  <a:srgbClr val="009900"/>
                </a:solidFill>
              </a:rPr>
              <a:t>location</a:t>
            </a:r>
            <a:r>
              <a:rPr lang="zh-CN" altLang="en-US" b="1" dirty="0">
                <a:solidFill>
                  <a:srgbClr val="009900"/>
                </a:solidFill>
              </a:rPr>
              <a:t>）勾选</a:t>
            </a:r>
            <a:r>
              <a:rPr lang="en-US" altLang="zh-CN" b="1" dirty="0">
                <a:solidFill>
                  <a:srgbClr val="009900"/>
                </a:solidFill>
              </a:rPr>
              <a:t>use default location</a:t>
            </a:r>
            <a:r>
              <a:rPr lang="zh-CN" altLang="en-US" b="1" dirty="0">
                <a:solidFill>
                  <a:srgbClr val="009900"/>
                </a:solidFill>
              </a:rPr>
              <a:t>即可。</a:t>
            </a:r>
          </a:p>
          <a:p>
            <a:pPr marL="0" indent="628650">
              <a:defRPr/>
            </a:pPr>
            <a:endParaRPr lang="zh-CN" altLang="en-US" b="1" dirty="0">
              <a:solidFill>
                <a:srgbClr val="C00000"/>
              </a:solidFill>
            </a:endParaRPr>
          </a:p>
          <a:p>
            <a:pPr marL="0" indent="542925">
              <a:defRPr/>
            </a:pPr>
            <a:endParaRPr lang="zh-CN" altLang="en-US" b="1"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79388" y="333375"/>
            <a:ext cx="8496300" cy="730250"/>
          </a:xfrm>
        </p:spPr>
        <p:txBody>
          <a:bodyPr>
            <a:normAutofit fontScale="90000"/>
          </a:bodyPr>
          <a:lstStyle/>
          <a:p>
            <a:pPr algn="l" eaLnBrk="1" hangingPunct="1"/>
            <a:r>
              <a:rPr lang="en-US" altLang="zh-CN">
                <a:solidFill>
                  <a:srgbClr val="FF0000"/>
                </a:solidFill>
                <a:ea typeface="方正准圆简体"/>
                <a:cs typeface="方正准圆简体"/>
              </a:rPr>
              <a:t>1.5  Java EE</a:t>
            </a:r>
            <a:r>
              <a:rPr lang="zh-CN" altLang="en-US">
                <a:solidFill>
                  <a:srgbClr val="FF0000"/>
                </a:solidFill>
                <a:ea typeface="方正准圆简体"/>
                <a:cs typeface="方正准圆简体"/>
              </a:rPr>
              <a:t>开发环境 </a:t>
            </a:r>
          </a:p>
        </p:txBody>
      </p:sp>
      <p:sp>
        <p:nvSpPr>
          <p:cNvPr id="59395" name="矩形 1"/>
          <p:cNvSpPr>
            <a:spLocks noChangeArrowheads="1"/>
          </p:cNvSpPr>
          <p:nvPr/>
        </p:nvSpPr>
        <p:spPr bwMode="auto">
          <a:xfrm>
            <a:off x="558800" y="1052513"/>
            <a:ext cx="8405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002060"/>
                </a:solidFill>
              </a:rPr>
              <a:t>1.5.2</a:t>
            </a:r>
            <a:r>
              <a:rPr lang="zh-CN" altLang="en-US" b="1">
                <a:solidFill>
                  <a:srgbClr val="002060"/>
                </a:solidFill>
              </a:rPr>
              <a:t>集成开发环境的安装和使用 </a:t>
            </a:r>
          </a:p>
        </p:txBody>
      </p:sp>
      <p:sp>
        <p:nvSpPr>
          <p:cNvPr id="59396" name="Rectangle 3"/>
          <p:cNvSpPr txBox="1">
            <a:spLocks noChangeArrowheads="1"/>
          </p:cNvSpPr>
          <p:nvPr/>
        </p:nvSpPr>
        <p:spPr bwMode="auto">
          <a:xfrm>
            <a:off x="558800" y="1628775"/>
            <a:ext cx="8196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C00000"/>
                </a:solidFill>
              </a:rPr>
              <a:t>2</a:t>
            </a:r>
            <a:r>
              <a:rPr lang="zh-CN" altLang="en-US" b="1">
                <a:solidFill>
                  <a:srgbClr val="C00000"/>
                </a:solidFill>
              </a:rPr>
              <a:t>．使用方法</a:t>
            </a:r>
          </a:p>
        </p:txBody>
      </p:sp>
      <p:sp>
        <p:nvSpPr>
          <p:cNvPr id="7" name="Rectangle 3"/>
          <p:cNvSpPr txBox="1">
            <a:spLocks noChangeArrowheads="1"/>
          </p:cNvSpPr>
          <p:nvPr/>
        </p:nvSpPr>
        <p:spPr bwMode="auto">
          <a:xfrm>
            <a:off x="533400" y="2276475"/>
            <a:ext cx="843121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a:defRPr/>
            </a:pPr>
            <a:r>
              <a:rPr lang="en-US" altLang="zh-CN" b="1" dirty="0">
                <a:solidFill>
                  <a:srgbClr val="009900"/>
                </a:solidFill>
              </a:rPr>
              <a:t>⑶</a:t>
            </a:r>
            <a:r>
              <a:rPr lang="zh-CN" altLang="en-US" b="1" dirty="0">
                <a:solidFill>
                  <a:srgbClr val="009900"/>
                </a:solidFill>
              </a:rPr>
              <a:t>应用开发</a:t>
            </a:r>
          </a:p>
          <a:p>
            <a:pPr marL="0" indent="628650">
              <a:defRPr/>
            </a:pPr>
            <a:r>
              <a:rPr lang="zh-CN" altLang="en-US" b="1" dirty="0">
                <a:solidFill>
                  <a:schemeClr val="accent6"/>
                </a:solidFill>
              </a:rPr>
              <a:t>在</a:t>
            </a:r>
            <a:r>
              <a:rPr lang="en-US" altLang="zh-CN" b="1" dirty="0" err="1">
                <a:solidFill>
                  <a:schemeClr val="accent6"/>
                </a:solidFill>
              </a:rPr>
              <a:t>MyEclipse</a:t>
            </a:r>
            <a:r>
              <a:rPr lang="zh-CN" altLang="en-US" b="1" dirty="0">
                <a:solidFill>
                  <a:schemeClr val="accent6"/>
                </a:solidFill>
              </a:rPr>
              <a:t>中进行应用开发的步骤如下。</a:t>
            </a:r>
          </a:p>
          <a:p>
            <a:pPr marL="0" indent="628650">
              <a:defRPr/>
            </a:pPr>
            <a:r>
              <a:rPr lang="en-US" altLang="zh-CN" b="1" dirty="0">
                <a:solidFill>
                  <a:srgbClr val="009900"/>
                </a:solidFill>
              </a:rPr>
              <a:t>③</a:t>
            </a:r>
            <a:r>
              <a:rPr lang="zh-CN" altLang="en-US" b="1" dirty="0">
                <a:solidFill>
                  <a:srgbClr val="009900"/>
                </a:solidFill>
              </a:rPr>
              <a:t>创建应用程序：选择</a:t>
            </a:r>
            <a:r>
              <a:rPr lang="en-US" altLang="zh-CN" b="1" dirty="0" err="1">
                <a:solidFill>
                  <a:srgbClr val="009900"/>
                </a:solidFill>
              </a:rPr>
              <a:t>File|New</a:t>
            </a:r>
            <a:r>
              <a:rPr lang="zh-CN" altLang="en-US" b="1" dirty="0">
                <a:solidFill>
                  <a:srgbClr val="009900"/>
                </a:solidFill>
              </a:rPr>
              <a:t>菜单中列出的常用组件（</a:t>
            </a:r>
            <a:r>
              <a:rPr lang="en-US" altLang="zh-CN" b="1" dirty="0">
                <a:solidFill>
                  <a:srgbClr val="009900"/>
                </a:solidFill>
              </a:rPr>
              <a:t>class</a:t>
            </a:r>
            <a:r>
              <a:rPr lang="zh-CN" altLang="en-US" b="1" dirty="0">
                <a:solidFill>
                  <a:srgbClr val="009900"/>
                </a:solidFill>
              </a:rPr>
              <a:t>、</a:t>
            </a:r>
            <a:r>
              <a:rPr lang="en-US" altLang="zh-CN" b="1" dirty="0">
                <a:solidFill>
                  <a:srgbClr val="009900"/>
                </a:solidFill>
              </a:rPr>
              <a:t>interface</a:t>
            </a:r>
            <a:r>
              <a:rPr lang="zh-CN" altLang="en-US" b="1" dirty="0">
                <a:solidFill>
                  <a:srgbClr val="009900"/>
                </a:solidFill>
              </a:rPr>
              <a:t>、</a:t>
            </a:r>
            <a:r>
              <a:rPr lang="en-US" altLang="zh-CN" b="1" dirty="0">
                <a:solidFill>
                  <a:srgbClr val="009900"/>
                </a:solidFill>
              </a:rPr>
              <a:t>applet</a:t>
            </a:r>
            <a:r>
              <a:rPr lang="zh-CN" altLang="en-US" b="1" dirty="0">
                <a:solidFill>
                  <a:srgbClr val="009900"/>
                </a:solidFill>
              </a:rPr>
              <a:t>、</a:t>
            </a:r>
            <a:r>
              <a:rPr lang="en-US" altLang="zh-CN" b="1" dirty="0">
                <a:solidFill>
                  <a:srgbClr val="009900"/>
                </a:solidFill>
              </a:rPr>
              <a:t>servlet</a:t>
            </a:r>
            <a:r>
              <a:rPr lang="zh-CN" altLang="en-US" b="1" dirty="0">
                <a:solidFill>
                  <a:srgbClr val="009900"/>
                </a:solidFill>
              </a:rPr>
              <a:t>、</a:t>
            </a:r>
            <a:r>
              <a:rPr lang="en-US" altLang="zh-CN" b="1" dirty="0">
                <a:solidFill>
                  <a:srgbClr val="009900"/>
                </a:solidFill>
              </a:rPr>
              <a:t>HTML</a:t>
            </a:r>
            <a:r>
              <a:rPr lang="zh-CN" altLang="en-US" b="1" dirty="0">
                <a:solidFill>
                  <a:srgbClr val="009900"/>
                </a:solidFill>
              </a:rPr>
              <a:t>、</a:t>
            </a:r>
            <a:r>
              <a:rPr lang="en-US" altLang="zh-CN" b="1" dirty="0">
                <a:solidFill>
                  <a:srgbClr val="009900"/>
                </a:solidFill>
              </a:rPr>
              <a:t>JSP</a:t>
            </a:r>
            <a:r>
              <a:rPr lang="zh-CN" altLang="en-US" b="1" dirty="0">
                <a:solidFill>
                  <a:srgbClr val="009900"/>
                </a:solidFill>
              </a:rPr>
              <a:t>）之一，进入相应的窗口，编写组件代码。</a:t>
            </a:r>
          </a:p>
          <a:p>
            <a:pPr marL="0" indent="628650">
              <a:defRPr/>
            </a:pPr>
            <a:r>
              <a:rPr lang="zh-CN" altLang="en-US" b="1" dirty="0">
                <a:solidFill>
                  <a:srgbClr val="009900"/>
                </a:solidFill>
              </a:rPr>
              <a:t>④编译：编写及保存的代码可进行编译。默认的编译方式为即时编译（</a:t>
            </a:r>
            <a:r>
              <a:rPr lang="en-US" altLang="zh-CN" b="1" dirty="0">
                <a:solidFill>
                  <a:srgbClr val="009900"/>
                </a:solidFill>
              </a:rPr>
              <a:t>JIT</a:t>
            </a:r>
            <a:r>
              <a:rPr lang="zh-CN" altLang="en-US" b="1" dirty="0">
                <a:solidFill>
                  <a:srgbClr val="009900"/>
                </a:solidFill>
              </a:rPr>
              <a:t>），也可以用</a:t>
            </a:r>
            <a:r>
              <a:rPr lang="en-US" altLang="zh-CN" b="1" dirty="0">
                <a:solidFill>
                  <a:srgbClr val="009900"/>
                </a:solidFill>
              </a:rPr>
              <a:t>project</a:t>
            </a:r>
            <a:r>
              <a:rPr lang="zh-CN" altLang="en-US" b="1" dirty="0">
                <a:solidFill>
                  <a:srgbClr val="009900"/>
                </a:solidFill>
              </a:rPr>
              <a:t>菜单的</a:t>
            </a:r>
            <a:r>
              <a:rPr lang="en-US" altLang="zh-CN" b="1" dirty="0">
                <a:solidFill>
                  <a:srgbClr val="009900"/>
                </a:solidFill>
              </a:rPr>
              <a:t>build project</a:t>
            </a:r>
            <a:r>
              <a:rPr lang="zh-CN" altLang="en-US" b="1" dirty="0">
                <a:solidFill>
                  <a:srgbClr val="009900"/>
                </a:solidFill>
              </a:rPr>
              <a:t>命令进行字节码编译。</a:t>
            </a:r>
          </a:p>
          <a:p>
            <a:pPr marL="0" indent="628650">
              <a:defRPr/>
            </a:pPr>
            <a:r>
              <a:rPr lang="zh-CN" altLang="en-US" b="1" dirty="0">
                <a:solidFill>
                  <a:srgbClr val="009900"/>
                </a:solidFill>
              </a:rPr>
              <a:t>⑤打包</a:t>
            </a:r>
            <a:r>
              <a:rPr lang="en-US" altLang="zh-CN" b="1" dirty="0">
                <a:solidFill>
                  <a:srgbClr val="009900"/>
                </a:solidFill>
              </a:rPr>
              <a:t>/</a:t>
            </a:r>
            <a:r>
              <a:rPr lang="zh-CN" altLang="en-US" b="1" dirty="0">
                <a:solidFill>
                  <a:srgbClr val="009900"/>
                </a:solidFill>
              </a:rPr>
              <a:t>发布应用：选择</a:t>
            </a:r>
            <a:r>
              <a:rPr lang="en-US" altLang="zh-CN" b="1" dirty="0" err="1">
                <a:solidFill>
                  <a:srgbClr val="009900"/>
                </a:solidFill>
              </a:rPr>
              <a:t>File|Export</a:t>
            </a:r>
            <a:r>
              <a:rPr lang="zh-CN" altLang="en-US" b="1" dirty="0">
                <a:solidFill>
                  <a:srgbClr val="009900"/>
                </a:solidFill>
              </a:rPr>
              <a:t>打包组件准备发布。</a:t>
            </a:r>
          </a:p>
          <a:p>
            <a:pPr marL="0" indent="628650">
              <a:defRPr/>
            </a:pPr>
            <a:endParaRPr lang="zh-CN" altLang="en-US" b="1" dirty="0">
              <a:solidFill>
                <a:srgbClr val="009900"/>
              </a:solidFill>
            </a:endParaRPr>
          </a:p>
          <a:p>
            <a:pPr marL="0" indent="628650">
              <a:defRPr/>
            </a:pPr>
            <a:endParaRPr lang="zh-CN" altLang="en-US" b="1" dirty="0">
              <a:solidFill>
                <a:srgbClr val="C00000"/>
              </a:solidFill>
            </a:endParaRPr>
          </a:p>
          <a:p>
            <a:pPr marL="0" indent="542925">
              <a:defRPr/>
            </a:pPr>
            <a:endParaRPr lang="zh-CN" altLang="en-US" b="1"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533400" y="908050"/>
            <a:ext cx="7772400" cy="5187950"/>
          </a:xfrm>
        </p:spPr>
        <p:txBody>
          <a:bodyPr/>
          <a:lstStyle/>
          <a:p>
            <a:pPr eaLnBrk="1" hangingPunct="1"/>
            <a:endParaRPr lang="zh-CN" altLang="en-US"/>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336391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3</a:t>
            </a:r>
            <a:r>
              <a:rPr lang="zh-CN" altLang="en-US" b="1">
                <a:solidFill>
                  <a:srgbClr val="FF0000"/>
                </a:solidFill>
              </a:rPr>
              <a:t>、 </a:t>
            </a:r>
            <a:r>
              <a:rPr lang="en-US" altLang="zh-CN" b="1">
                <a:solidFill>
                  <a:srgbClr val="FF0000"/>
                </a:solidFill>
              </a:rPr>
              <a:t>JPA</a:t>
            </a:r>
          </a:p>
          <a:p>
            <a:pPr eaLnBrk="1" hangingPunct="1">
              <a:lnSpc>
                <a:spcPct val="130000"/>
              </a:lnSpc>
              <a:spcBef>
                <a:spcPct val="20000"/>
              </a:spcBef>
            </a:pPr>
            <a:endParaRPr lang="en-US" altLang="zh-CN" b="1">
              <a:solidFill>
                <a:srgbClr val="FF0000"/>
              </a:solidFill>
            </a:endParaRPr>
          </a:p>
        </p:txBody>
      </p:sp>
      <p:sp>
        <p:nvSpPr>
          <p:cNvPr id="7" name="Rectangle 3"/>
          <p:cNvSpPr txBox="1">
            <a:spLocks noChangeArrowheads="1"/>
          </p:cNvSpPr>
          <p:nvPr/>
        </p:nvSpPr>
        <p:spPr bwMode="auto">
          <a:xfrm>
            <a:off x="393700" y="1989138"/>
            <a:ext cx="8569325"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542925">
              <a:lnSpc>
                <a:spcPct val="120000"/>
              </a:lnSpc>
              <a:defRPr/>
            </a:pPr>
            <a:r>
              <a:rPr lang="en-US" altLang="zh-CN" b="1" dirty="0">
                <a:solidFill>
                  <a:srgbClr val="002060"/>
                </a:solidFill>
              </a:rPr>
              <a:t>JPA</a:t>
            </a:r>
            <a:r>
              <a:rPr lang="zh-CN" altLang="en-US" b="1" dirty="0">
                <a:solidFill>
                  <a:srgbClr val="002060"/>
                </a:solidFill>
              </a:rPr>
              <a:t>（</a:t>
            </a:r>
            <a:r>
              <a:rPr lang="en-US" altLang="zh-CN" b="1" dirty="0">
                <a:solidFill>
                  <a:srgbClr val="002060"/>
                </a:solidFill>
              </a:rPr>
              <a:t>Java Persistence API</a:t>
            </a:r>
            <a:r>
              <a:rPr lang="zh-CN" altLang="en-US" b="1" dirty="0">
                <a:solidFill>
                  <a:srgbClr val="002060"/>
                </a:solidFill>
              </a:rPr>
              <a:t>），即数据持久化</a:t>
            </a:r>
            <a:r>
              <a:rPr lang="en-US" altLang="zh-CN" b="1" dirty="0">
                <a:solidFill>
                  <a:srgbClr val="002060"/>
                </a:solidFill>
              </a:rPr>
              <a:t>API</a:t>
            </a:r>
            <a:r>
              <a:rPr lang="zh-CN" altLang="en-US" b="1" dirty="0">
                <a:solidFill>
                  <a:srgbClr val="002060"/>
                </a:solidFill>
              </a:rPr>
              <a:t>，它是一个轻量级的对象持久化模型，是</a:t>
            </a:r>
            <a:r>
              <a:rPr lang="en-US" altLang="zh-CN" b="1" dirty="0">
                <a:solidFill>
                  <a:srgbClr val="002060"/>
                </a:solidFill>
              </a:rPr>
              <a:t>Java EE</a:t>
            </a:r>
            <a:r>
              <a:rPr lang="zh-CN" altLang="en-US" b="1" dirty="0">
                <a:solidFill>
                  <a:srgbClr val="002060"/>
                </a:solidFill>
              </a:rPr>
              <a:t>的又一新特性。</a:t>
            </a:r>
            <a:endParaRPr lang="en-US" altLang="zh-CN" b="1" dirty="0">
              <a:solidFill>
                <a:srgbClr val="002060"/>
              </a:solidFill>
            </a:endParaRPr>
          </a:p>
          <a:p>
            <a:pPr marL="0" indent="542925">
              <a:lnSpc>
                <a:spcPct val="120000"/>
              </a:lnSpc>
              <a:defRPr/>
            </a:pPr>
            <a:r>
              <a:rPr lang="en-US" altLang="zh-CN" b="1" dirty="0">
                <a:solidFill>
                  <a:srgbClr val="C00000"/>
                </a:solidFill>
              </a:rPr>
              <a:t>Sun</a:t>
            </a:r>
            <a:r>
              <a:rPr lang="zh-CN" altLang="en-US" b="1" dirty="0">
                <a:solidFill>
                  <a:srgbClr val="C00000"/>
                </a:solidFill>
              </a:rPr>
              <a:t>公司推出</a:t>
            </a:r>
            <a:r>
              <a:rPr lang="en-US" altLang="zh-CN" b="1" dirty="0">
                <a:solidFill>
                  <a:srgbClr val="C00000"/>
                </a:solidFill>
              </a:rPr>
              <a:t>JPA</a:t>
            </a:r>
            <a:r>
              <a:rPr lang="zh-CN" altLang="en-US" b="1" dirty="0">
                <a:solidFill>
                  <a:srgbClr val="C00000"/>
                </a:solidFill>
              </a:rPr>
              <a:t>规范目的在于简化现有</a:t>
            </a:r>
            <a:r>
              <a:rPr lang="en-US" altLang="zh-CN" b="1" dirty="0">
                <a:solidFill>
                  <a:srgbClr val="C00000"/>
                </a:solidFill>
              </a:rPr>
              <a:t>Java EE</a:t>
            </a:r>
            <a:r>
              <a:rPr lang="zh-CN" altLang="en-US" b="1" dirty="0">
                <a:solidFill>
                  <a:srgbClr val="C00000"/>
                </a:solidFill>
              </a:rPr>
              <a:t>和</a:t>
            </a:r>
            <a:r>
              <a:rPr lang="en-US" altLang="zh-CN" b="1" dirty="0">
                <a:solidFill>
                  <a:srgbClr val="C00000"/>
                </a:solidFill>
              </a:rPr>
              <a:t>Java SE</a:t>
            </a:r>
            <a:r>
              <a:rPr lang="zh-CN" altLang="en-US" b="1" dirty="0">
                <a:solidFill>
                  <a:srgbClr val="C00000"/>
                </a:solidFill>
              </a:rPr>
              <a:t>应用的对象持久化工作，希望统一</a:t>
            </a:r>
            <a:r>
              <a:rPr lang="en-US" altLang="zh-CN" b="1" dirty="0">
                <a:solidFill>
                  <a:srgbClr val="C00000"/>
                </a:solidFill>
              </a:rPr>
              <a:t>ORM</a:t>
            </a:r>
            <a:r>
              <a:rPr lang="zh-CN" altLang="en-US" b="1" dirty="0">
                <a:solidFill>
                  <a:srgbClr val="C00000"/>
                </a:solidFill>
              </a:rPr>
              <a:t>技术，因为在</a:t>
            </a:r>
            <a:r>
              <a:rPr lang="en-US" altLang="zh-CN" b="1" dirty="0">
                <a:solidFill>
                  <a:srgbClr val="C00000"/>
                </a:solidFill>
              </a:rPr>
              <a:t>JPA</a:t>
            </a:r>
            <a:r>
              <a:rPr lang="zh-CN" altLang="en-US" b="1" dirty="0">
                <a:solidFill>
                  <a:srgbClr val="C00000"/>
                </a:solidFill>
              </a:rPr>
              <a:t>出现之前，各种</a:t>
            </a:r>
            <a:r>
              <a:rPr lang="en-US" altLang="zh-CN" b="1" dirty="0">
                <a:solidFill>
                  <a:srgbClr val="C00000"/>
                </a:solidFill>
              </a:rPr>
              <a:t>ORM</a:t>
            </a:r>
            <a:r>
              <a:rPr lang="zh-CN" altLang="en-US" b="1" dirty="0">
                <a:solidFill>
                  <a:srgbClr val="C00000"/>
                </a:solidFill>
              </a:rPr>
              <a:t>框架之间的</a:t>
            </a:r>
            <a:r>
              <a:rPr lang="en-US" altLang="zh-CN" b="1" dirty="0">
                <a:solidFill>
                  <a:srgbClr val="C00000"/>
                </a:solidFill>
              </a:rPr>
              <a:t>API</a:t>
            </a:r>
            <a:r>
              <a:rPr lang="zh-CN" altLang="en-US" b="1" dirty="0">
                <a:solidFill>
                  <a:srgbClr val="C00000"/>
                </a:solidFill>
              </a:rPr>
              <a:t>差异很大，使用了某种</a:t>
            </a:r>
            <a:r>
              <a:rPr lang="en-US" altLang="zh-CN" b="1" dirty="0">
                <a:solidFill>
                  <a:srgbClr val="C00000"/>
                </a:solidFill>
              </a:rPr>
              <a:t>ORM</a:t>
            </a:r>
            <a:r>
              <a:rPr lang="zh-CN" altLang="en-US" b="1" dirty="0">
                <a:solidFill>
                  <a:srgbClr val="C00000"/>
                </a:solidFill>
              </a:rPr>
              <a:t>框架的系统会受制于该</a:t>
            </a:r>
            <a:r>
              <a:rPr lang="en-US" altLang="zh-CN" b="1" dirty="0">
                <a:solidFill>
                  <a:srgbClr val="C00000"/>
                </a:solidFill>
              </a:rPr>
              <a:t>ORM</a:t>
            </a:r>
            <a:r>
              <a:rPr lang="zh-CN" altLang="en-US" b="1" dirty="0">
                <a:solidFill>
                  <a:srgbClr val="C00000"/>
                </a:solidFill>
              </a:rPr>
              <a:t>的标准。 </a:t>
            </a:r>
            <a:endParaRPr lang="en-US" altLang="zh-CN" b="1" dirty="0">
              <a:solidFill>
                <a:srgbClr val="C00000"/>
              </a:solidFill>
            </a:endParaRPr>
          </a:p>
          <a:p>
            <a:pPr marL="0" indent="542925">
              <a:lnSpc>
                <a:spcPct val="120000"/>
              </a:lnSpc>
              <a:defRPr/>
            </a:pPr>
            <a:r>
              <a:rPr lang="en-US" altLang="zh-CN" b="1" dirty="0">
                <a:solidFill>
                  <a:schemeClr val="accent6"/>
                </a:solidFill>
              </a:rPr>
              <a:t>JPA</a:t>
            </a:r>
            <a:r>
              <a:rPr lang="zh-CN" altLang="en-US" b="1" dirty="0">
                <a:solidFill>
                  <a:schemeClr val="accent6"/>
                </a:solidFill>
              </a:rPr>
              <a:t>本质上是一种</a:t>
            </a:r>
            <a:r>
              <a:rPr lang="en-US" altLang="zh-CN" b="1" dirty="0">
                <a:solidFill>
                  <a:schemeClr val="accent6"/>
                </a:solidFill>
              </a:rPr>
              <a:t>ORM</a:t>
            </a:r>
            <a:r>
              <a:rPr lang="zh-CN" altLang="en-US" b="1" dirty="0">
                <a:solidFill>
                  <a:schemeClr val="accent6"/>
                </a:solidFill>
              </a:rPr>
              <a:t>规范，并未提供</a:t>
            </a:r>
            <a:r>
              <a:rPr lang="en-US" altLang="zh-CN" b="1" dirty="0">
                <a:solidFill>
                  <a:schemeClr val="accent6"/>
                </a:solidFill>
              </a:rPr>
              <a:t>ORM</a:t>
            </a:r>
            <a:r>
              <a:rPr lang="zh-CN" altLang="en-US" b="1" dirty="0">
                <a:solidFill>
                  <a:schemeClr val="accent6"/>
                </a:solidFill>
              </a:rPr>
              <a:t>实现，其具体实现由其他的厂商提供。程序员若要使用</a:t>
            </a:r>
            <a:r>
              <a:rPr lang="en-US" altLang="zh-CN" b="1" dirty="0">
                <a:solidFill>
                  <a:schemeClr val="accent6"/>
                </a:solidFill>
              </a:rPr>
              <a:t>JPA</a:t>
            </a:r>
            <a:r>
              <a:rPr lang="zh-CN" altLang="en-US" b="1" dirty="0">
                <a:solidFill>
                  <a:schemeClr val="accent6"/>
                </a:solidFill>
              </a:rPr>
              <a:t>，需要选择</a:t>
            </a:r>
            <a:r>
              <a:rPr lang="en-US" altLang="zh-CN" b="1" dirty="0">
                <a:solidFill>
                  <a:schemeClr val="accent6"/>
                </a:solidFill>
              </a:rPr>
              <a:t>JPA</a:t>
            </a:r>
            <a:r>
              <a:rPr lang="zh-CN" altLang="en-US" b="1" dirty="0">
                <a:solidFill>
                  <a:schemeClr val="accent6"/>
                </a:solidFill>
              </a:rPr>
              <a:t>的实现框架，</a:t>
            </a:r>
            <a:r>
              <a:rPr lang="en-US" altLang="zh-CN" b="1" dirty="0">
                <a:solidFill>
                  <a:schemeClr val="accent6"/>
                </a:solidFill>
              </a:rPr>
              <a:t>Hibernate 3</a:t>
            </a:r>
            <a:r>
              <a:rPr lang="zh-CN" altLang="en-US" b="1" dirty="0">
                <a:solidFill>
                  <a:schemeClr val="accent6"/>
                </a:solidFill>
              </a:rPr>
              <a:t>即是这样一个实现了</a:t>
            </a:r>
            <a:r>
              <a:rPr lang="en-US" altLang="zh-CN" b="1" dirty="0">
                <a:solidFill>
                  <a:schemeClr val="accent6"/>
                </a:solidFill>
              </a:rPr>
              <a:t>JPA</a:t>
            </a:r>
            <a:r>
              <a:rPr lang="zh-CN" altLang="en-US" b="1" dirty="0">
                <a:solidFill>
                  <a:schemeClr val="accent6"/>
                </a:solidFill>
              </a:rPr>
              <a:t>的一个框架 。 </a:t>
            </a:r>
          </a:p>
        </p:txBody>
      </p:sp>
      <p:sp>
        <p:nvSpPr>
          <p:cNvPr id="3" name="Title 2">
            <a:extLst>
              <a:ext uri="{FF2B5EF4-FFF2-40B4-BE49-F238E27FC236}">
                <a16:creationId xmlns:a16="http://schemas.microsoft.com/office/drawing/2014/main" id="{A0F63647-5ADA-4E54-A202-57DA02422BB2}"/>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437197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4</a:t>
            </a:r>
            <a:r>
              <a:rPr lang="zh-CN" altLang="en-US" b="1">
                <a:solidFill>
                  <a:srgbClr val="FF0000"/>
                </a:solidFill>
              </a:rPr>
              <a:t>、 </a:t>
            </a:r>
            <a:r>
              <a:rPr lang="en-US" altLang="zh-CN" b="1">
                <a:solidFill>
                  <a:srgbClr val="FF0000"/>
                </a:solidFill>
              </a:rPr>
              <a:t>Web Service</a:t>
            </a:r>
            <a:r>
              <a:rPr lang="zh-CN" altLang="en-US" b="1">
                <a:solidFill>
                  <a:srgbClr val="FF0000"/>
                </a:solidFill>
              </a:rPr>
              <a:t>支持</a:t>
            </a:r>
          </a:p>
          <a:p>
            <a:pPr eaLnBrk="1" hangingPunct="1">
              <a:lnSpc>
                <a:spcPct val="130000"/>
              </a:lnSpc>
              <a:spcBef>
                <a:spcPct val="20000"/>
              </a:spcBef>
            </a:pPr>
            <a:endParaRPr lang="en-US" altLang="zh-CN" b="1">
              <a:solidFill>
                <a:srgbClr val="FF0000"/>
              </a:solidFill>
            </a:endParaRPr>
          </a:p>
          <a:p>
            <a:pPr eaLnBrk="1" hangingPunct="1">
              <a:lnSpc>
                <a:spcPct val="130000"/>
              </a:lnSpc>
              <a:spcBef>
                <a:spcPct val="20000"/>
              </a:spcBef>
            </a:pPr>
            <a:endParaRPr lang="en-US" altLang="zh-CN" b="1">
              <a:solidFill>
                <a:srgbClr val="FF0000"/>
              </a:solidFill>
            </a:endParaRPr>
          </a:p>
        </p:txBody>
      </p:sp>
      <p:sp>
        <p:nvSpPr>
          <p:cNvPr id="8" name="Rectangle 3"/>
          <p:cNvSpPr txBox="1">
            <a:spLocks noChangeArrowheads="1"/>
          </p:cNvSpPr>
          <p:nvPr/>
        </p:nvSpPr>
        <p:spPr bwMode="auto">
          <a:xfrm>
            <a:off x="576263" y="2205038"/>
            <a:ext cx="8243887" cy="367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lgn="just">
              <a:defRPr/>
            </a:pPr>
            <a:r>
              <a:rPr lang="en-US" altLang="zh-CN" b="1" dirty="0">
                <a:solidFill>
                  <a:srgbClr val="002060"/>
                </a:solidFill>
              </a:rPr>
              <a:t>Web Service</a:t>
            </a:r>
            <a:r>
              <a:rPr lang="zh-CN" altLang="en-US" b="1" dirty="0">
                <a:solidFill>
                  <a:srgbClr val="002060"/>
                </a:solidFill>
              </a:rPr>
              <a:t>是建立可互操作的分布式应用程序的新平台，程序员可能使用</a:t>
            </a:r>
            <a:r>
              <a:rPr lang="en-US" altLang="zh-CN" b="1" dirty="0">
                <a:solidFill>
                  <a:srgbClr val="002060"/>
                </a:solidFill>
              </a:rPr>
              <a:t>COM</a:t>
            </a:r>
            <a:r>
              <a:rPr lang="zh-CN" altLang="en-US" b="1" dirty="0">
                <a:solidFill>
                  <a:srgbClr val="002060"/>
                </a:solidFill>
              </a:rPr>
              <a:t>或</a:t>
            </a:r>
            <a:r>
              <a:rPr lang="en-US" altLang="zh-CN" b="1" dirty="0">
                <a:solidFill>
                  <a:srgbClr val="002060"/>
                </a:solidFill>
              </a:rPr>
              <a:t>DCOM</a:t>
            </a:r>
            <a:r>
              <a:rPr lang="zh-CN" altLang="en-US" b="1" dirty="0">
                <a:solidFill>
                  <a:srgbClr val="002060"/>
                </a:solidFill>
              </a:rPr>
              <a:t>建立过基于组件的分布式应用程序，或者使用</a:t>
            </a:r>
            <a:r>
              <a:rPr lang="en-US" altLang="zh-CN" b="1" dirty="0">
                <a:solidFill>
                  <a:srgbClr val="002060"/>
                </a:solidFill>
              </a:rPr>
              <a:t>CORBA</a:t>
            </a:r>
            <a:r>
              <a:rPr lang="zh-CN" altLang="en-US" b="1" dirty="0">
                <a:solidFill>
                  <a:srgbClr val="002060"/>
                </a:solidFill>
              </a:rPr>
              <a:t>、</a:t>
            </a:r>
            <a:r>
              <a:rPr lang="en-US" altLang="zh-CN" b="1" dirty="0">
                <a:solidFill>
                  <a:srgbClr val="002060"/>
                </a:solidFill>
              </a:rPr>
              <a:t>RMI</a:t>
            </a:r>
            <a:r>
              <a:rPr lang="zh-CN" altLang="en-US" b="1" dirty="0">
                <a:solidFill>
                  <a:srgbClr val="002060"/>
                </a:solidFill>
              </a:rPr>
              <a:t>等技术实现远程调用。</a:t>
            </a:r>
            <a:endParaRPr lang="en-US" altLang="zh-CN" b="1" dirty="0">
              <a:solidFill>
                <a:srgbClr val="002060"/>
              </a:solidFill>
            </a:endParaRPr>
          </a:p>
          <a:p>
            <a:pPr marL="0" indent="628650" algn="just">
              <a:defRPr/>
            </a:pPr>
            <a:r>
              <a:rPr lang="en-US" altLang="zh-CN" b="1" dirty="0">
                <a:solidFill>
                  <a:srgbClr val="009900"/>
                </a:solidFill>
              </a:rPr>
              <a:t>Web Service</a:t>
            </a:r>
            <a:r>
              <a:rPr lang="zh-CN" altLang="en-US" b="1" dirty="0">
                <a:solidFill>
                  <a:srgbClr val="009900"/>
                </a:solidFill>
              </a:rPr>
              <a:t>平台也是这样的一套标准，而且它做的更好。它定义了应用程序如何在</a:t>
            </a:r>
            <a:r>
              <a:rPr lang="en-US" altLang="zh-CN" b="1" dirty="0">
                <a:solidFill>
                  <a:srgbClr val="009900"/>
                </a:solidFill>
              </a:rPr>
              <a:t>Web</a:t>
            </a:r>
            <a:r>
              <a:rPr lang="zh-CN" altLang="en-US" b="1" dirty="0">
                <a:solidFill>
                  <a:srgbClr val="009900"/>
                </a:solidFill>
              </a:rPr>
              <a:t>上实现互操作。</a:t>
            </a:r>
            <a:endParaRPr lang="en-US" altLang="zh-CN" b="1" dirty="0">
              <a:solidFill>
                <a:srgbClr val="009900"/>
              </a:solidFill>
            </a:endParaRPr>
          </a:p>
          <a:p>
            <a:pPr marL="0" indent="628650" algn="just">
              <a:defRPr/>
            </a:pPr>
            <a:r>
              <a:rPr lang="en-US" altLang="zh-CN" b="1" dirty="0">
                <a:solidFill>
                  <a:schemeClr val="accent6"/>
                </a:solidFill>
              </a:rPr>
              <a:t>Web Service</a:t>
            </a:r>
            <a:r>
              <a:rPr lang="zh-CN" altLang="en-US" b="1" dirty="0">
                <a:solidFill>
                  <a:schemeClr val="accent6"/>
                </a:solidFill>
              </a:rPr>
              <a:t>平台需要一套协议来实现分布式应用程序的创建。 </a:t>
            </a:r>
          </a:p>
        </p:txBody>
      </p:sp>
      <p:sp>
        <p:nvSpPr>
          <p:cNvPr id="3" name="Title 2">
            <a:extLst>
              <a:ext uri="{FF2B5EF4-FFF2-40B4-BE49-F238E27FC236}">
                <a16:creationId xmlns:a16="http://schemas.microsoft.com/office/drawing/2014/main" id="{F02EC6B8-F700-4CA4-911E-009B7960304E}"/>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5</a:t>
            </a:r>
            <a:r>
              <a:rPr lang="zh-CN" altLang="en-US" b="1">
                <a:solidFill>
                  <a:srgbClr val="FF0000"/>
                </a:solidFill>
              </a:rPr>
              <a:t>、依赖注入</a:t>
            </a:r>
            <a:endParaRPr lang="en-US" altLang="zh-CN" b="1">
              <a:solidFill>
                <a:srgbClr val="FF0000"/>
              </a:solidFill>
            </a:endParaRPr>
          </a:p>
        </p:txBody>
      </p:sp>
      <p:sp>
        <p:nvSpPr>
          <p:cNvPr id="7" name="Rectangle 3"/>
          <p:cNvSpPr txBox="1">
            <a:spLocks noChangeArrowheads="1"/>
          </p:cNvSpPr>
          <p:nvPr/>
        </p:nvSpPr>
        <p:spPr bwMode="auto">
          <a:xfrm>
            <a:off x="576263" y="2032000"/>
            <a:ext cx="8431212"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chemeClr val="accent6"/>
                </a:solidFill>
              </a:rPr>
              <a:t>所谓依赖注入（</a:t>
            </a:r>
            <a:r>
              <a:rPr lang="en-US" altLang="zh-CN" b="1" dirty="0">
                <a:solidFill>
                  <a:schemeClr val="accent6"/>
                </a:solidFill>
              </a:rPr>
              <a:t>Dependency Injection</a:t>
            </a:r>
            <a:r>
              <a:rPr lang="zh-CN" altLang="en-US" b="1" dirty="0">
                <a:solidFill>
                  <a:schemeClr val="accent6"/>
                </a:solidFill>
              </a:rPr>
              <a:t>）是指当某个角色（可能是一个</a:t>
            </a:r>
            <a:r>
              <a:rPr lang="en-US" altLang="zh-CN" b="1" dirty="0">
                <a:solidFill>
                  <a:schemeClr val="accent6"/>
                </a:solidFill>
              </a:rPr>
              <a:t>Java</a:t>
            </a:r>
            <a:r>
              <a:rPr lang="zh-CN" altLang="en-US" b="1" dirty="0">
                <a:solidFill>
                  <a:schemeClr val="accent6"/>
                </a:solidFill>
              </a:rPr>
              <a:t>实例，调用者）需要另外一个角色（另外一个</a:t>
            </a:r>
            <a:r>
              <a:rPr lang="en-US" altLang="zh-CN" b="1" dirty="0">
                <a:solidFill>
                  <a:schemeClr val="accent6"/>
                </a:solidFill>
              </a:rPr>
              <a:t>Java </a:t>
            </a:r>
            <a:r>
              <a:rPr lang="zh-CN" altLang="en-US" b="1" dirty="0">
                <a:solidFill>
                  <a:schemeClr val="accent6"/>
                </a:solidFill>
              </a:rPr>
              <a:t>类的实例，被调用者）的协助时，在传统的程序设计过程中，通常是由调用者来创建被调用者的实例。</a:t>
            </a:r>
            <a:endParaRPr lang="en-US" altLang="zh-CN" b="1" dirty="0">
              <a:solidFill>
                <a:schemeClr val="accent6"/>
              </a:solidFill>
            </a:endParaRPr>
          </a:p>
          <a:p>
            <a:pPr marL="0" indent="628650">
              <a:defRPr/>
            </a:pPr>
            <a:r>
              <a:rPr lang="zh-CN" altLang="en-US" b="1" dirty="0">
                <a:solidFill>
                  <a:srgbClr val="009900"/>
                </a:solidFill>
              </a:rPr>
              <a:t>在一些轻型框架如</a:t>
            </a:r>
            <a:r>
              <a:rPr lang="en-US" altLang="zh-CN" b="1" dirty="0">
                <a:solidFill>
                  <a:srgbClr val="009900"/>
                </a:solidFill>
              </a:rPr>
              <a:t>Spring</a:t>
            </a:r>
            <a:r>
              <a:rPr lang="zh-CN" altLang="en-US" b="1" dirty="0">
                <a:solidFill>
                  <a:srgbClr val="009900"/>
                </a:solidFill>
              </a:rPr>
              <a:t>中，创建被调用者的任务不再由调用者完成，而是由</a:t>
            </a:r>
            <a:r>
              <a:rPr lang="en-US" altLang="zh-CN" b="1" dirty="0">
                <a:solidFill>
                  <a:srgbClr val="009900"/>
                </a:solidFill>
              </a:rPr>
              <a:t>Spring</a:t>
            </a:r>
            <a:r>
              <a:rPr lang="zh-CN" altLang="en-US" b="1" dirty="0">
                <a:solidFill>
                  <a:srgbClr val="009900"/>
                </a:solidFill>
              </a:rPr>
              <a:t>容器完成，然后以某种方式注入给调用者，称为依赖注入，也称为控制反转。</a:t>
            </a:r>
            <a:endParaRPr lang="en-US" altLang="zh-CN" b="1" dirty="0">
              <a:solidFill>
                <a:srgbClr val="009900"/>
              </a:solidFill>
            </a:endParaRPr>
          </a:p>
          <a:p>
            <a:pPr marL="0" indent="628650">
              <a:defRPr/>
            </a:pPr>
            <a:r>
              <a:rPr lang="zh-CN" altLang="en-US" b="1" dirty="0">
                <a:solidFill>
                  <a:srgbClr val="002060"/>
                </a:solidFill>
              </a:rPr>
              <a:t> 通过依赖注入降低了代码的耦合度，也使得资源访问变得更加容易。</a:t>
            </a:r>
          </a:p>
        </p:txBody>
      </p:sp>
      <p:sp>
        <p:nvSpPr>
          <p:cNvPr id="3" name="Title 2">
            <a:extLst>
              <a:ext uri="{FF2B5EF4-FFF2-40B4-BE49-F238E27FC236}">
                <a16:creationId xmlns:a16="http://schemas.microsoft.com/office/drawing/2014/main" id="{8DBACB84-0903-4E08-9095-455AEBAEBE4B}"/>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矩形 1"/>
          <p:cNvSpPr>
            <a:spLocks noChangeArrowheads="1"/>
          </p:cNvSpPr>
          <p:nvPr/>
        </p:nvSpPr>
        <p:spPr bwMode="auto">
          <a:xfrm>
            <a:off x="539750" y="981075"/>
            <a:ext cx="3294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r>
              <a:rPr lang="en-US" altLang="zh-CN" b="1">
                <a:solidFill>
                  <a:srgbClr val="002060"/>
                </a:solidFill>
                <a:ea typeface="方正小标宋简体"/>
                <a:cs typeface="方正小标宋简体"/>
              </a:rPr>
              <a:t>1.1.2 </a:t>
            </a:r>
            <a:r>
              <a:rPr lang="en-US" altLang="zh-CN" b="1">
                <a:solidFill>
                  <a:srgbClr val="002060"/>
                </a:solidFill>
              </a:rPr>
              <a:t>Java EE</a:t>
            </a:r>
            <a:r>
              <a:rPr lang="zh-CN" altLang="en-US" b="1">
                <a:solidFill>
                  <a:srgbClr val="002060"/>
                </a:solidFill>
              </a:rPr>
              <a:t>的新特性 </a:t>
            </a:r>
            <a:endParaRPr lang="zh-CN" altLang="en-US" b="1">
              <a:solidFill>
                <a:srgbClr val="002060"/>
              </a:solidFill>
              <a:ea typeface="方正小标宋简体"/>
              <a:cs typeface="方正小标宋简体"/>
            </a:endParaRPr>
          </a:p>
        </p:txBody>
      </p:sp>
      <p:sp>
        <p:nvSpPr>
          <p:cNvPr id="6" name="Rectangle 3"/>
          <p:cNvSpPr txBox="1">
            <a:spLocks noChangeArrowheads="1"/>
          </p:cNvSpPr>
          <p:nvPr/>
        </p:nvSpPr>
        <p:spPr bwMode="auto">
          <a:xfrm>
            <a:off x="560388" y="1479550"/>
            <a:ext cx="5595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spcBef>
                <a:spcPct val="20000"/>
              </a:spcBef>
            </a:pPr>
            <a:r>
              <a:rPr lang="en-US" altLang="zh-CN" b="1">
                <a:solidFill>
                  <a:srgbClr val="FF0000"/>
                </a:solidFill>
              </a:rPr>
              <a:t>6</a:t>
            </a:r>
            <a:r>
              <a:rPr lang="zh-CN" altLang="en-US" b="1">
                <a:solidFill>
                  <a:srgbClr val="FF0000"/>
                </a:solidFill>
              </a:rPr>
              <a:t>、泛型</a:t>
            </a:r>
            <a:endParaRPr lang="en-US" altLang="zh-CN" b="1">
              <a:solidFill>
                <a:srgbClr val="FF0000"/>
              </a:solidFill>
            </a:endParaRPr>
          </a:p>
        </p:txBody>
      </p:sp>
      <p:sp>
        <p:nvSpPr>
          <p:cNvPr id="8" name="Rectangle 3"/>
          <p:cNvSpPr txBox="1">
            <a:spLocks noChangeArrowheads="1"/>
          </p:cNvSpPr>
          <p:nvPr/>
        </p:nvSpPr>
        <p:spPr bwMode="auto">
          <a:xfrm>
            <a:off x="596900" y="1989138"/>
            <a:ext cx="8078788"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a:lstStyle>
          <a:p>
            <a:pPr marL="0" indent="628650">
              <a:defRPr/>
            </a:pPr>
            <a:r>
              <a:rPr lang="zh-CN" altLang="en-US" b="1" dirty="0">
                <a:solidFill>
                  <a:schemeClr val="accent6"/>
                </a:solidFill>
              </a:rPr>
              <a:t>泛型（</a:t>
            </a:r>
            <a:r>
              <a:rPr lang="en-US" altLang="zh-CN" b="1" dirty="0">
                <a:solidFill>
                  <a:schemeClr val="accent6"/>
                </a:solidFill>
              </a:rPr>
              <a:t>Generics</a:t>
            </a:r>
            <a:r>
              <a:rPr lang="zh-CN" altLang="en-US" b="1" dirty="0">
                <a:solidFill>
                  <a:schemeClr val="accent6"/>
                </a:solidFill>
              </a:rPr>
              <a:t>）是程序设计语言的一种特性，支持泛型的程序设计语言允许程序员在编写代码时定义一些可变部分，那些部分在使用前必须作出指明。</a:t>
            </a:r>
            <a:endParaRPr lang="en-US" altLang="zh-CN" b="1" dirty="0">
              <a:solidFill>
                <a:schemeClr val="accent6"/>
              </a:solidFill>
            </a:endParaRPr>
          </a:p>
          <a:p>
            <a:pPr marL="0" indent="628650">
              <a:defRPr/>
            </a:pPr>
            <a:r>
              <a:rPr lang="zh-CN" altLang="en-US" b="1" dirty="0">
                <a:solidFill>
                  <a:srgbClr val="009900"/>
                </a:solidFill>
              </a:rPr>
              <a:t>各种程序设计语言和其编译器、运行环境对泛型的支持均不一样。</a:t>
            </a:r>
            <a:endParaRPr lang="en-US" altLang="zh-CN" b="1" dirty="0">
              <a:solidFill>
                <a:srgbClr val="009900"/>
              </a:solidFill>
            </a:endParaRPr>
          </a:p>
          <a:p>
            <a:pPr marL="0" indent="628650">
              <a:defRPr/>
            </a:pPr>
            <a:r>
              <a:rPr lang="zh-CN" altLang="en-US" b="1" dirty="0">
                <a:solidFill>
                  <a:srgbClr val="002060"/>
                </a:solidFill>
              </a:rPr>
              <a:t>将类型参数化以达到代码复用提高软件开发工作效率的一种数据类型。</a:t>
            </a:r>
            <a:endParaRPr lang="en-US" altLang="zh-CN" b="1" dirty="0">
              <a:solidFill>
                <a:srgbClr val="002060"/>
              </a:solidFill>
            </a:endParaRPr>
          </a:p>
          <a:p>
            <a:pPr marL="0" indent="628650">
              <a:defRPr/>
            </a:pPr>
            <a:r>
              <a:rPr lang="zh-CN" altLang="en-US" b="1" dirty="0">
                <a:solidFill>
                  <a:srgbClr val="C00000"/>
                </a:solidFill>
              </a:rPr>
              <a:t>泛型主要是引入了类型参数这个概念。</a:t>
            </a:r>
          </a:p>
        </p:txBody>
      </p:sp>
      <p:sp>
        <p:nvSpPr>
          <p:cNvPr id="3" name="Title 2">
            <a:extLst>
              <a:ext uri="{FF2B5EF4-FFF2-40B4-BE49-F238E27FC236}">
                <a16:creationId xmlns:a16="http://schemas.microsoft.com/office/drawing/2014/main" id="{99F0A78B-9661-4F48-BFD1-D1EE87DF282C}"/>
              </a:ext>
            </a:extLst>
          </p:cNvPr>
          <p:cNvSpPr>
            <a:spLocks noGrp="1"/>
          </p:cNvSpPr>
          <p:nvPr>
            <p:ph type="title"/>
          </p:nvPr>
        </p:nvSpPr>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nenu</Template>
  <TotalTime>995</TotalTime>
  <Words>5592</Words>
  <Application>Microsoft Office PowerPoint</Application>
  <PresentationFormat>On-screen Show (4:3)</PresentationFormat>
  <Paragraphs>389</Paragraphs>
  <Slides>58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宋体</vt:lpstr>
      <vt:lpstr>方正准圆简体</vt:lpstr>
      <vt:lpstr>方正小标宋简体</vt:lpstr>
      <vt:lpstr>Arial</vt:lpstr>
      <vt:lpstr>Calibri</vt:lpstr>
      <vt:lpstr>Times New Roman</vt:lpstr>
      <vt:lpstr>Wingdings</vt:lpstr>
      <vt:lpstr>nenu</vt:lpstr>
      <vt:lpstr>Java EE复习</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Java EE分层架构</vt:lpstr>
      <vt:lpstr>1.2  Java EE分层架构</vt:lpstr>
      <vt:lpstr>1.2  Java EE分层架构</vt:lpstr>
      <vt:lpstr>1.2  Java EE分层架构</vt:lpstr>
      <vt:lpstr>1.2  Java EE分层架构</vt:lpstr>
      <vt:lpstr>1.3  Java EE技术规范</vt:lpstr>
      <vt:lpstr>1.3  Java EE技术规范</vt:lpstr>
      <vt:lpstr>1.3  Java EE技术规范</vt:lpstr>
      <vt:lpstr>1.3  Java EE技术规范</vt:lpstr>
      <vt:lpstr>1.3  Java EE技术规范</vt:lpstr>
      <vt:lpstr>1.3  Java EE技术规范</vt:lpstr>
      <vt:lpstr>1.3  Java EE技术规范</vt:lpstr>
      <vt:lpstr>1.3  Java EE技术规范</vt:lpstr>
      <vt:lpstr>1.3  Java EE技术规范</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1.4敏捷轻型框架</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1.5  Java EE开发环境 </vt:lpstr>
      <vt:lpstr>PowerPoint Presentation</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李林娜</dc:creator>
  <cp:lastModifiedBy>Sam Zou</cp:lastModifiedBy>
  <cp:revision>204</cp:revision>
  <dcterms:created xsi:type="dcterms:W3CDTF">2002-12-23T00:52:22Z</dcterms:created>
  <dcterms:modified xsi:type="dcterms:W3CDTF">2019-03-04T06:03:27Z</dcterms:modified>
</cp:coreProperties>
</file>