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4" r:id="rId3"/>
    <p:sldId id="285" r:id="rId4"/>
    <p:sldId id="271" r:id="rId5"/>
    <p:sldId id="278" r:id="rId6"/>
    <p:sldId id="279" r:id="rId7"/>
    <p:sldId id="280" r:id="rId8"/>
    <p:sldId id="281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8194-6811-4B45-8F61-A85BB1304E8B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206A-B134-4D64-B23C-2D195D26FF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6C202-F32D-4F0B-ADC6-9D43D980AC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D55-CA38-42B7-B097-B9A097EF4429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33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9" name="Rectangle 169"/>
          <p:cNvSpPr>
            <a:spLocks noChangeArrowheads="1"/>
          </p:cNvSpPr>
          <p:nvPr userDrawn="1"/>
        </p:nvSpPr>
        <p:spPr bwMode="ltGray">
          <a:xfrm>
            <a:off x="0" y="1"/>
            <a:ext cx="9144000" cy="9906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16B-A26D-42BC-A4EB-C01B6249111D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2A11-AE96-42E5-913F-178E8CF5B909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80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6AE9-822A-4F43-BF87-50A862974265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69"/>
          <p:cNvSpPr>
            <a:spLocks noChangeArrowheads="1"/>
          </p:cNvSpPr>
          <p:nvPr userDrawn="1"/>
        </p:nvSpPr>
        <p:spPr bwMode="ltGray">
          <a:xfrm>
            <a:off x="0" y="6248400"/>
            <a:ext cx="9144000" cy="6096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69"/>
          <p:cNvSpPr>
            <a:spLocks noChangeArrowheads="1"/>
          </p:cNvSpPr>
          <p:nvPr userDrawn="1"/>
        </p:nvSpPr>
        <p:spPr bwMode="ltGray">
          <a:xfrm>
            <a:off x="0" y="0"/>
            <a:ext cx="9144000" cy="381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1B7E-F9A6-40D0-A325-F4DEE6BE5B35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A5DC-6874-4988-B334-BA9AA3F8A2C9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C8D2-A3D4-407B-BE0D-11EC8C7AB19C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9A80-2664-4E66-8641-471478FBD595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331E-B45E-48AB-A788-41B5554A2557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959-DFB3-4497-A4F0-FCFCB5C0856A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FAB0-7E46-45E8-A81C-13D5924870AE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6C96-DA3A-4070-9AFF-A415F67C727A}" type="datetime1">
              <a:rPr lang="en-US" altLang="zh-CN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uty@nen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billzeng/books/books.htm" TargetMode="External"/><Relationship Id="rId2" Type="http://schemas.openxmlformats.org/officeDocument/2006/relationships/hyperlink" Target="https://www.shiyanlou.com/courses/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hiyanlou.com/teacher/5120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信息安全技术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朱铁英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zhuty@nenu.edu.cn</a:t>
            </a:r>
            <a:endParaRPr lang="en-US" altLang="zh-CN" dirty="0" smtClean="0"/>
          </a:p>
          <a:p>
            <a:r>
              <a:rPr lang="en-US" altLang="zh-CN" dirty="0" smtClean="0"/>
              <a:t>905966250,13009127797</a:t>
            </a:r>
            <a:endParaRPr lang="zh-CN" altLang="en-US" dirty="0"/>
          </a:p>
        </p:txBody>
      </p:sp>
      <p:sp>
        <p:nvSpPr>
          <p:cNvPr id="8" name="Rectangle 169"/>
          <p:cNvSpPr>
            <a:spLocks noChangeArrowheads="1"/>
          </p:cNvSpPr>
          <p:nvPr/>
        </p:nvSpPr>
        <p:spPr bwMode="ltGray">
          <a:xfrm>
            <a:off x="0" y="0"/>
            <a:ext cx="9144000" cy="1690687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信息安全、计算机安全、网络安全直接关系到个人、单位 和国家的信息安全。</a:t>
            </a:r>
            <a:endParaRPr lang="en-US" altLang="zh-CN" dirty="0" smtClean="0"/>
          </a:p>
          <a:p>
            <a:r>
              <a:rPr lang="zh-CN" altLang="en-US" dirty="0" smtClean="0"/>
              <a:t>旨在培养学生信息安全的基本知识、原理和安全机制和技术，了解信息安全管理及风险管理，具体包括：</a:t>
            </a:r>
            <a:r>
              <a:rPr lang="zh-CN" altLang="zh-CN" dirty="0" smtClean="0"/>
              <a:t>信息保密技术、信息认证技术、密钥管理技术、访问控制技术、网络安全技术</a:t>
            </a:r>
            <a:r>
              <a:rPr lang="zh-CN" altLang="en-US" dirty="0" smtClean="0"/>
              <a:t>、系统安全技术、软件全及信息隐藏等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151424006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"/>
            <a:ext cx="9163049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信息保密技术（密码学）：对称密码、公钥密码、数据完整性、数字签名</a:t>
            </a:r>
            <a:endParaRPr lang="en-US" altLang="zh-CN" dirty="0" smtClean="0"/>
          </a:p>
          <a:p>
            <a:r>
              <a:rPr lang="zh-CN" altLang="en-US" dirty="0" smtClean="0"/>
              <a:t>用户认证、授权和访问控制技术</a:t>
            </a:r>
            <a:endParaRPr lang="en-US" altLang="zh-CN" dirty="0" smtClean="0"/>
          </a:p>
          <a:p>
            <a:r>
              <a:rPr lang="zh-CN" altLang="en-US" dirty="0" smtClean="0"/>
              <a:t>网络安全技术：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安全、传输层安全、应用层安全、无线网络安全</a:t>
            </a:r>
            <a:endParaRPr lang="en-US" altLang="zh-CN" dirty="0" smtClean="0"/>
          </a:p>
          <a:p>
            <a:r>
              <a:rPr lang="zh-CN" altLang="en-US" dirty="0" smtClean="0"/>
              <a:t>网络攻防技术、系统安全技术、软件安全、恶意代码、信息隐藏等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486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参考教材：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密码编码学与网络安全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原理与实践（第六版），</a:t>
            </a:r>
            <a:r>
              <a:rPr lang="en-US" altLang="zh-CN" dirty="0" smtClean="0"/>
              <a:t>William Stallings</a:t>
            </a:r>
            <a:r>
              <a:rPr lang="zh-CN" altLang="en-US" dirty="0" smtClean="0"/>
              <a:t>，电子工业出版社，</a:t>
            </a:r>
            <a:r>
              <a:rPr lang="en-US" altLang="zh-CN" dirty="0" smtClean="0"/>
              <a:t>2015</a:t>
            </a:r>
          </a:p>
          <a:p>
            <a:pPr lvl="1"/>
            <a:r>
              <a:rPr lang="zh-CN" altLang="en-US" dirty="0" smtClean="0"/>
              <a:t>信息安全技术概论（第二版）冯登国，电子工业出版社，</a:t>
            </a:r>
            <a:r>
              <a:rPr lang="en-US" altLang="zh-CN" dirty="0" smtClean="0"/>
              <a:t>2016</a:t>
            </a:r>
          </a:p>
          <a:p>
            <a:r>
              <a:rPr lang="zh-CN" altLang="en-US" dirty="0" smtClean="0"/>
              <a:t>其他站点：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Mooc</a:t>
            </a:r>
            <a:r>
              <a:rPr lang="zh-CN" altLang="en-US" dirty="0" smtClean="0"/>
              <a:t>：现代密码学（电子科大）、</a:t>
            </a:r>
            <a:r>
              <a:rPr lang="zh-CN" altLang="zh-CN" dirty="0" smtClean="0"/>
              <a:t>计算机系统与网络安全技术</a:t>
            </a:r>
            <a:r>
              <a:rPr lang="zh-CN" altLang="en-US" dirty="0" smtClean="0"/>
              <a:t>（电子科大）、</a:t>
            </a:r>
            <a:r>
              <a:rPr lang="zh-CN" altLang="zh-CN" dirty="0" smtClean="0"/>
              <a:t>密码学原理</a:t>
            </a:r>
            <a:r>
              <a:rPr lang="zh-CN" altLang="en-US" dirty="0" smtClean="0"/>
              <a:t>（华中）、</a:t>
            </a:r>
            <a:r>
              <a:rPr lang="zh-CN" altLang="zh-CN" dirty="0" smtClean="0"/>
              <a:t>软件安全之恶意代码机理与防护</a:t>
            </a:r>
            <a:r>
              <a:rPr lang="zh-CN" altLang="en-US" dirty="0" smtClean="0"/>
              <a:t>（武大）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订阅号：</a:t>
            </a:r>
            <a:r>
              <a:rPr lang="en-US" altLang="zh-CN" dirty="0" smtClean="0">
                <a:solidFill>
                  <a:srgbClr val="0000FF"/>
                </a:solidFill>
              </a:rPr>
              <a:t>360</a:t>
            </a:r>
            <a:r>
              <a:rPr lang="zh-CN" altLang="en-US" dirty="0" smtClean="0">
                <a:solidFill>
                  <a:srgbClr val="0000FF"/>
                </a:solidFill>
              </a:rPr>
              <a:t>安全播报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乌云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0000FF"/>
                </a:solidFill>
              </a:rPr>
              <a:t>freebuf</a:t>
            </a:r>
            <a:r>
              <a:rPr lang="zh-CN" altLang="en-US" dirty="0" smtClean="0">
                <a:solidFill>
                  <a:srgbClr val="0000FF"/>
                </a:solidFill>
              </a:rPr>
              <a:t>、安全牛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课程：中科大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信息安全导论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http://staff.ustc.edu.cn/~billzeng/InfoSecIntro/InfoSecIntro.htm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 descr="97871212466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990600"/>
            <a:ext cx="3495040" cy="49149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896006"/>
            <a:ext cx="3581400" cy="504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实验一</a:t>
            </a:r>
            <a:r>
              <a:rPr lang="zh-CN" altLang="en-US" dirty="0" smtClean="0"/>
              <a:t>：对称密码实验</a:t>
            </a:r>
            <a:endParaRPr lang="en-US" altLang="zh-CN" dirty="0" smtClean="0"/>
          </a:p>
          <a:p>
            <a:r>
              <a:rPr lang="zh-CN" altLang="en-US" dirty="0" smtClean="0"/>
              <a:t>实验二：公钥密码实验</a:t>
            </a:r>
            <a:endParaRPr lang="en-US" altLang="zh-CN" dirty="0" smtClean="0"/>
          </a:p>
          <a:p>
            <a:r>
              <a:rPr lang="zh-CN" altLang="en-US" dirty="0" smtClean="0"/>
              <a:t>实验三：自选实验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</a:t>
            </a:r>
            <a:r>
              <a:rPr lang="zh-CN" altLang="zh-CN" dirty="0" smtClean="0"/>
              <a:t>基础入门（新版）</a:t>
            </a:r>
            <a:r>
              <a:rPr lang="en-US" altLang="zh-CN" dirty="0" smtClean="0"/>
              <a:t> (</a:t>
            </a:r>
            <a:r>
              <a:rPr lang="zh-CN" altLang="zh-CN" dirty="0" smtClean="0"/>
              <a:t>建议</a:t>
            </a:r>
            <a:r>
              <a:rPr lang="zh-CN" altLang="en-US" dirty="0" smtClean="0"/>
              <a:t>学习</a:t>
            </a:r>
            <a:r>
              <a:rPr lang="zh-CN" altLang="zh-CN" dirty="0" smtClean="0"/>
              <a:t>一下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hlinkClick r:id="rId2"/>
              </a:rPr>
              <a:t>https://www.shiyanlou.com/courses/1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OpenSSL</a:t>
            </a:r>
            <a:r>
              <a:rPr lang="zh-CN" altLang="zh-CN" dirty="0" smtClean="0"/>
              <a:t>证书配置及使用</a:t>
            </a:r>
            <a:r>
              <a:rPr lang="zh-CN" altLang="en-US" dirty="0" smtClean="0"/>
              <a:t>、恶意代码分析、溢出实验、渗透靶场实验等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其他：基于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的编程实验，如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黑帽子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渗透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、灰帽子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逆向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等书中涉及的程序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虚拟机及镜像下载可参考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网络信息安全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一书中的链接：</a:t>
            </a:r>
            <a:r>
              <a:rPr lang="en-US" altLang="zh-CN" dirty="0" smtClean="0">
                <a:hlinkClick r:id="rId3"/>
              </a:rPr>
              <a:t>http://staff.ustc.edu.cn/~billzeng/books/books.htm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实践环节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pPr lvl="1"/>
            <a:r>
              <a:rPr lang="zh-CN" altLang="en-US" dirty="0" smtClean="0"/>
              <a:t>实验楼环境：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课程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https://www.shiyanlou.com/teacher/51209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有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个实验的中文指导：侧重在密码分析、软件安全（缓冲区溢出）和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安全实验。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124199"/>
            <a:ext cx="5029200" cy="3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 smtClean="0"/>
              <a:t>课堂出勤</a:t>
            </a:r>
            <a:endParaRPr lang="en-US" altLang="zh-CN" sz="3000" dirty="0" smtClean="0"/>
          </a:p>
          <a:p>
            <a:r>
              <a:rPr lang="zh-CN" altLang="en-US" sz="3000" dirty="0" smtClean="0"/>
              <a:t>课外实</a:t>
            </a:r>
            <a:r>
              <a:rPr lang="zh-CN" altLang="en-US" sz="3000" dirty="0" smtClean="0"/>
              <a:t>验</a:t>
            </a:r>
            <a:endParaRPr lang="en-US" altLang="zh-CN" sz="3000" dirty="0" smtClean="0"/>
          </a:p>
          <a:p>
            <a:r>
              <a:rPr lang="zh-CN" altLang="en-US" sz="3000" dirty="0" smtClean="0"/>
              <a:t>每人至少发</a:t>
            </a:r>
            <a:r>
              <a:rPr lang="zh-CN" altLang="en-US" sz="3000" dirty="0" smtClean="0"/>
              <a:t>布</a:t>
            </a:r>
            <a:r>
              <a:rPr lang="zh-CN" altLang="en-US" sz="3000" dirty="0" smtClean="0"/>
              <a:t>一个与安全相关的链接               </a:t>
            </a:r>
            <a:endParaRPr lang="en-US" altLang="zh-CN" sz="3000" dirty="0" smtClean="0"/>
          </a:p>
          <a:p>
            <a:r>
              <a:rPr lang="zh-CN" altLang="en-US" sz="3000" dirty="0" smtClean="0">
                <a:sym typeface="Wingdings" pitchFamily="2" charset="2"/>
              </a:rPr>
              <a:t>期末闭卷考试 </a:t>
            </a:r>
            <a:r>
              <a:rPr lang="en-US" altLang="zh-CN" sz="3000" dirty="0" smtClean="0">
                <a:sym typeface="Wingdings" pitchFamily="2" charset="2"/>
              </a:rPr>
              <a:t>70%</a:t>
            </a:r>
          </a:p>
          <a:p>
            <a:pPr>
              <a:buNone/>
            </a:pPr>
            <a:endParaRPr lang="en-US" altLang="zh-CN" sz="3000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sz="3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629400" y="1676400"/>
            <a:ext cx="304800" cy="1143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198120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30%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538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《信息安全技术》课程简介</vt:lpstr>
      <vt:lpstr>课程简介</vt:lpstr>
      <vt:lpstr>Slide 3</vt:lpstr>
      <vt:lpstr>主要内容</vt:lpstr>
      <vt:lpstr>参考资料</vt:lpstr>
      <vt:lpstr>Slide 6</vt:lpstr>
      <vt:lpstr>实践环节</vt:lpstr>
      <vt:lpstr>实践环节-续</vt:lpstr>
      <vt:lpstr>课程考核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计算机与网络信息安全课程简介</dc:title>
  <dc:creator>tieying</dc:creator>
  <cp:lastModifiedBy>tieying</cp:lastModifiedBy>
  <cp:revision>212</cp:revision>
  <dcterms:created xsi:type="dcterms:W3CDTF">2006-08-16T00:00:00Z</dcterms:created>
  <dcterms:modified xsi:type="dcterms:W3CDTF">2019-03-05T14:45:35Z</dcterms:modified>
</cp:coreProperties>
</file>