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76" r:id="rId2"/>
    <p:sldId id="277" r:id="rId3"/>
    <p:sldId id="307" r:id="rId4"/>
    <p:sldId id="278" r:id="rId5"/>
    <p:sldId id="387" r:id="rId6"/>
    <p:sldId id="388" r:id="rId7"/>
    <p:sldId id="389" r:id="rId8"/>
    <p:sldId id="390" r:id="rId9"/>
    <p:sldId id="391" r:id="rId10"/>
    <p:sldId id="392" r:id="rId11"/>
    <p:sldId id="393" r:id="rId12"/>
    <p:sldId id="394" r:id="rId13"/>
    <p:sldId id="395" r:id="rId14"/>
    <p:sldId id="397" r:id="rId15"/>
    <p:sldId id="396" r:id="rId16"/>
    <p:sldId id="369" r:id="rId17"/>
    <p:sldId id="414" r:id="rId18"/>
    <p:sldId id="294" r:id="rId19"/>
    <p:sldId id="400" r:id="rId20"/>
    <p:sldId id="401" r:id="rId21"/>
    <p:sldId id="402" r:id="rId22"/>
    <p:sldId id="295" r:id="rId23"/>
    <p:sldId id="296" r:id="rId24"/>
    <p:sldId id="297" r:id="rId25"/>
    <p:sldId id="298" r:id="rId26"/>
    <p:sldId id="300" r:id="rId27"/>
    <p:sldId id="299" r:id="rId28"/>
    <p:sldId id="403" r:id="rId29"/>
    <p:sldId id="404" r:id="rId30"/>
    <p:sldId id="405" r:id="rId31"/>
    <p:sldId id="406" r:id="rId32"/>
    <p:sldId id="407" r:id="rId33"/>
    <p:sldId id="411" r:id="rId34"/>
    <p:sldId id="408" r:id="rId35"/>
    <p:sldId id="409" r:id="rId36"/>
    <p:sldId id="410" r:id="rId37"/>
    <p:sldId id="303" r:id="rId38"/>
    <p:sldId id="302" r:id="rId39"/>
    <p:sldId id="304" r:id="rId40"/>
    <p:sldId id="305" r:id="rId41"/>
    <p:sldId id="413" r:id="rId42"/>
    <p:sldId id="306" r:id="rId43"/>
    <p:sldId id="370" r:id="rId44"/>
    <p:sldId id="310" r:id="rId45"/>
    <p:sldId id="398" r:id="rId46"/>
    <p:sldId id="371" r:id="rId47"/>
    <p:sldId id="316" r:id="rId48"/>
    <p:sldId id="317" r:id="rId49"/>
    <p:sldId id="319" r:id="rId50"/>
    <p:sldId id="321" r:id="rId51"/>
    <p:sldId id="322" r:id="rId52"/>
    <p:sldId id="323" r:id="rId53"/>
    <p:sldId id="324" r:id="rId54"/>
    <p:sldId id="326" r:id="rId55"/>
    <p:sldId id="327" r:id="rId56"/>
    <p:sldId id="282" r:id="rId57"/>
    <p:sldId id="426" r:id="rId58"/>
    <p:sldId id="334" r:id="rId59"/>
    <p:sldId id="335" r:id="rId60"/>
    <p:sldId id="336" r:id="rId61"/>
    <p:sldId id="418" r:id="rId62"/>
    <p:sldId id="351" r:id="rId63"/>
    <p:sldId id="341" r:id="rId64"/>
    <p:sldId id="342" r:id="rId65"/>
    <p:sldId id="343" r:id="rId66"/>
    <p:sldId id="344" r:id="rId67"/>
    <p:sldId id="345" r:id="rId68"/>
    <p:sldId id="348" r:id="rId69"/>
    <p:sldId id="347" r:id="rId70"/>
    <p:sldId id="427" r:id="rId71"/>
    <p:sldId id="428" r:id="rId72"/>
    <p:sldId id="349" r:id="rId73"/>
    <p:sldId id="379" r:id="rId74"/>
    <p:sldId id="358" r:id="rId75"/>
    <p:sldId id="385" r:id="rId76"/>
    <p:sldId id="359" r:id="rId77"/>
    <p:sldId id="360" r:id="rId78"/>
    <p:sldId id="361" r:id="rId79"/>
    <p:sldId id="376" r:id="rId80"/>
    <p:sldId id="375" r:id="rId81"/>
    <p:sldId id="380" r:id="rId82"/>
    <p:sldId id="367" r:id="rId83"/>
    <p:sldId id="368" r:id="rId84"/>
    <p:sldId id="372" r:id="rId85"/>
    <p:sldId id="363" r:id="rId86"/>
    <p:sldId id="364" r:id="rId87"/>
    <p:sldId id="430" r:id="rId88"/>
    <p:sldId id="381" r:id="rId89"/>
    <p:sldId id="382" r:id="rId90"/>
    <p:sldId id="374" r:id="rId91"/>
    <p:sldId id="384" r:id="rId92"/>
    <p:sldId id="432" r:id="rId93"/>
    <p:sldId id="365" r:id="rId94"/>
    <p:sldId id="431" r:id="rId95"/>
    <p:sldId id="377" r:id="rId96"/>
    <p:sldId id="325" r:id="rId97"/>
    <p:sldId id="415" r:id="rId98"/>
    <p:sldId id="416" r:id="rId99"/>
    <p:sldId id="417" r:id="rId100"/>
    <p:sldId id="419" r:id="rId101"/>
    <p:sldId id="420" r:id="rId102"/>
    <p:sldId id="421" r:id="rId103"/>
    <p:sldId id="422" r:id="rId104"/>
    <p:sldId id="423" r:id="rId105"/>
    <p:sldId id="424" r:id="rId106"/>
    <p:sldId id="425" r:id="rId107"/>
    <p:sldId id="429"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406" autoAdjust="0"/>
  </p:normalViewPr>
  <p:slideViewPr>
    <p:cSldViewPr>
      <p:cViewPr varScale="1">
        <p:scale>
          <a:sx n="61" d="100"/>
          <a:sy n="61" d="100"/>
        </p:scale>
        <p:origin x="-181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428194-6811-4B45-8F61-A85BB1304E8B}" type="datetimeFigureOut">
              <a:rPr lang="zh-CN" altLang="en-US" smtClean="0"/>
              <a:pPr/>
              <a:t>2019/3/19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1206A-B134-4D64-B23C-2D195D26FF3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iki.openssl.org/index.php/Manual:EVP_DigestInit(3)"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zhuanlan.zhihu.com/p/37829898"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link.zhihu.com/?target=http://cr.yp.to/streamciphers/attacks.html"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baike.baidu.com/item/%E5%B7%A5%E4%BD%9C%E7%AB%99" TargetMode="External"/><Relationship Id="rId7" Type="http://schemas.openxmlformats.org/officeDocument/2006/relationships/hyperlink" Target="https://baike.baidu.com/item/%E6%8C%87%E4%BB%A4%E9%9B%86" TargetMode="External"/><Relationship Id="rId2" Type="http://schemas.openxmlformats.org/officeDocument/2006/relationships/slide" Target="../slides/slide71.xml"/><Relationship Id="rId1" Type="http://schemas.openxmlformats.org/officeDocument/2006/relationships/notesMaster" Target="../notesMasters/notesMaster1.xml"/><Relationship Id="rId6" Type="http://schemas.openxmlformats.org/officeDocument/2006/relationships/hyperlink" Target="https://baike.baidu.com/item/%E5%A4%9A%E7%BA%BF%E7%A8%8B%E6%8A%80%E6%9C%AF" TargetMode="External"/><Relationship Id="rId5" Type="http://schemas.openxmlformats.org/officeDocument/2006/relationships/hyperlink" Target="https://baike.baidu.com/item/%E4%B8%89%E7%BA%A7%E7%BC%93%E5%AD%98" TargetMode="External"/><Relationship Id="rId4" Type="http://schemas.openxmlformats.org/officeDocument/2006/relationships/hyperlink" Target="https://baike.baidu.com/item/32%E7%BA%B3%E7%B1%B3"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zhuanlan.zhihu.com/p/37829898" TargetMode="External"/><Relationship Id="rId2" Type="http://schemas.openxmlformats.org/officeDocument/2006/relationships/slide" Target="../slides/slide94.xml"/><Relationship Id="rId1" Type="http://schemas.openxmlformats.org/officeDocument/2006/relationships/notesMaster" Target="../notesMasters/notesMaster1.xml"/><Relationship Id="rId4" Type="http://schemas.openxmlformats.org/officeDocument/2006/relationships/hyperlink" Target="http://link.zhihu.com/?target=http://cr.yp.to/streamciphers/attacks.html"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F099BCC5-2B7C-4B16-AD13-FD16AA4F75FF}"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F4D600CE-2AD6-478E-998C-0E4B59ABA16C}" type="slidenum">
              <a:rPr lang="en-US" altLang="zh-CN" smtClean="0">
                <a:latin typeface="Arial" charset="0"/>
              </a:rPr>
              <a:pPr/>
              <a:t>27</a:t>
            </a:fld>
            <a:endParaRPr lang="en-US" altLang="zh-CN" smtClean="0">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E5500C3-7590-4346-8167-76982AFEA0F9}" type="slidenum">
              <a:rPr lang="en-US" altLang="zh-CN" smtClean="0">
                <a:latin typeface="Arial" charset="0"/>
                <a:ea typeface="宋体" charset="-122"/>
              </a:rPr>
              <a:pPr/>
              <a:t>34</a:t>
            </a:fld>
            <a:endParaRPr lang="en-US" altLang="zh-CN" smtClean="0">
              <a:latin typeface="Arial" charset="0"/>
              <a:ea typeface="宋体"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香农</a:t>
            </a:r>
            <a:r>
              <a:rPr lang="en-US" altLang="zh-CN" dirty="0" smtClean="0"/>
              <a:t>1949</a:t>
            </a:r>
            <a:r>
              <a:rPr lang="zh-CN" altLang="en-US" dirty="0" smtClean="0"/>
              <a:t>年指出</a:t>
            </a:r>
            <a:r>
              <a:rPr lang="en-US" altLang="zh-CN" dirty="0" smtClean="0"/>
              <a:t>:</a:t>
            </a:r>
          </a:p>
          <a:p>
            <a:r>
              <a:rPr lang="en-US" altLang="zh-CN" dirty="0" smtClean="0"/>
              <a:t>Theorem (Shannon): OTP is perfectly secure as long as only one message encrypted.</a:t>
            </a:r>
          </a:p>
          <a:p>
            <a:r>
              <a:rPr lang="en-US" altLang="zh-CN" dirty="0" smtClean="0"/>
              <a:t>“Perfect” secrecy, a notion Shannon defines, captures mathematical impossibility of breaking an encryption scheme.</a:t>
            </a:r>
          </a:p>
          <a:p>
            <a:r>
              <a:rPr lang="en-US" altLang="zh-CN" dirty="0" smtClean="0"/>
              <a:t>Fact: if |M| &gt; |K|, then no scheme is perfectly secure.</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39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006C3F8-6C32-4DDE-BF68-E7FCE9D8C1D7}" type="slidenum">
              <a:rPr lang="en-US" altLang="zh-CN" smtClean="0">
                <a:latin typeface="Arial" charset="0"/>
              </a:rPr>
              <a:pPr/>
              <a:t>40</a:t>
            </a:fld>
            <a:endParaRPr lang="en-US" altLang="zh-CN" smtClean="0">
              <a:latin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F6CD4AC-B445-43A3-96CC-13E9326B9090}" type="slidenum">
              <a:rPr lang="en-US" altLang="zh-CN" smtClean="0">
                <a:latin typeface="Arial" charset="0"/>
              </a:rPr>
              <a:pPr/>
              <a:t>42</a:t>
            </a:fld>
            <a:endParaRPr lang="en-US" altLang="zh-CN" smtClean="0">
              <a:latin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密文实际最后还需再交换一次</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49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NBS:</a:t>
            </a:r>
            <a:r>
              <a:rPr lang="zh-CN" altLang="en-US" dirty="0" smtClean="0"/>
              <a:t>美国国家标准局，</a:t>
            </a:r>
            <a:r>
              <a:rPr lang="en-US" altLang="zh-CN" dirty="0" smtClean="0"/>
              <a:t>NIST:</a:t>
            </a:r>
            <a:r>
              <a:rPr lang="zh-CN" altLang="en-US" dirty="0" smtClean="0"/>
              <a:t>美国国家标准和技术学会，</a:t>
            </a:r>
            <a:r>
              <a:rPr lang="en-US" altLang="zh-CN" dirty="0" smtClean="0"/>
              <a:t>IFPS</a:t>
            </a:r>
            <a:r>
              <a:rPr lang="en-US" altLang="zh-CN" baseline="0" dirty="0" smtClean="0"/>
              <a:t> PUB 46</a:t>
            </a:r>
            <a:r>
              <a:rPr lang="zh-CN" altLang="en-US" baseline="0" dirty="0" smtClean="0"/>
              <a:t>：联邦信息处理标准</a:t>
            </a:r>
            <a:r>
              <a:rPr lang="en-US" altLang="zh-CN" baseline="0" dirty="0" smtClean="0"/>
              <a:t>46</a:t>
            </a:r>
          </a:p>
          <a:p>
            <a:endParaRPr lang="en-US" altLang="zh-CN" baseline="0" dirty="0" smtClean="0"/>
          </a:p>
          <a:p>
            <a:r>
              <a:rPr lang="en-US" altLang="zh-CN" sz="1200" dirty="0" smtClean="0">
                <a:ea typeface="宋体" pitchFamily="2" charset="-122"/>
              </a:rPr>
              <a:t>1973</a:t>
            </a:r>
            <a:r>
              <a:rPr lang="zh-CN" altLang="en-US" sz="1200" dirty="0" smtClean="0">
                <a:ea typeface="宋体" pitchFamily="2" charset="-122"/>
              </a:rPr>
              <a:t>年</a:t>
            </a:r>
            <a:r>
              <a:rPr lang="en-US" altLang="zh-CN" sz="1200" dirty="0" smtClean="0">
                <a:ea typeface="宋体" pitchFamily="2" charset="-122"/>
              </a:rPr>
              <a:t>5</a:t>
            </a:r>
            <a:r>
              <a:rPr lang="zh-CN" altLang="en-US" sz="1200" dirty="0" smtClean="0">
                <a:ea typeface="宋体" pitchFamily="2" charset="-122"/>
              </a:rPr>
              <a:t>月</a:t>
            </a:r>
            <a:r>
              <a:rPr lang="en-US" altLang="zh-CN" sz="1200" dirty="0" smtClean="0">
                <a:ea typeface="宋体" pitchFamily="2" charset="-122"/>
              </a:rPr>
              <a:t>15</a:t>
            </a:r>
            <a:r>
              <a:rPr lang="zh-CN" altLang="en-US" sz="1200" dirty="0" smtClean="0">
                <a:ea typeface="宋体" pitchFamily="2" charset="-122"/>
              </a:rPr>
              <a:t>日</a:t>
            </a:r>
            <a:r>
              <a:rPr lang="en-US" altLang="zh-CN" sz="1200" dirty="0" smtClean="0">
                <a:ea typeface="宋体" pitchFamily="2" charset="-122"/>
              </a:rPr>
              <a:t>, </a:t>
            </a:r>
            <a:r>
              <a:rPr lang="zh-CN" altLang="en-US" sz="1200" dirty="0" smtClean="0">
                <a:ea typeface="宋体" pitchFamily="2" charset="-122"/>
              </a:rPr>
              <a:t>美国国家标准局</a:t>
            </a:r>
            <a:r>
              <a:rPr lang="en-US" altLang="zh-CN" sz="1200" dirty="0" smtClean="0">
                <a:ea typeface="宋体" pitchFamily="2" charset="-122"/>
              </a:rPr>
              <a:t>NBS</a:t>
            </a:r>
            <a:r>
              <a:rPr lang="zh-CN" altLang="en-US" sz="1200" dirty="0" smtClean="0">
                <a:ea typeface="宋体" pitchFamily="2" charset="-122"/>
              </a:rPr>
              <a:t>开始公开征集标准加密</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52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r>
              <a:rPr lang="en-US" altLang="zh-CN" smtClean="0">
                <a:latin typeface="Arial" charset="0"/>
              </a:rPr>
              <a:t>IP </a:t>
            </a:r>
            <a:r>
              <a:rPr lang="zh-CN" altLang="en-US" smtClean="0">
                <a:latin typeface="Arial" charset="0"/>
              </a:rPr>
              <a:t>初始置换， 置换选择</a:t>
            </a:r>
          </a:p>
          <a:p>
            <a:endParaRPr lang="zh-CN" alt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zh-CN" altLang="en-US" sz="1200" b="0" i="0" kern="1200" dirty="0" smtClean="0">
                <a:solidFill>
                  <a:schemeClr val="tx1"/>
                </a:solidFill>
                <a:latin typeface="+mn-lt"/>
                <a:ea typeface="+mn-ea"/>
                <a:cs typeface="+mn-cs"/>
              </a:rPr>
              <a:t>实验代码中关于</a:t>
            </a:r>
            <a:r>
              <a:rPr lang="en-US" altLang="zh-CN" sz="1200" b="0" i="0" kern="1200" dirty="0" smtClean="0">
                <a:solidFill>
                  <a:schemeClr val="tx1"/>
                </a:solidFill>
                <a:latin typeface="+mn-lt"/>
                <a:ea typeface="+mn-ea"/>
                <a:cs typeface="+mn-cs"/>
              </a:rPr>
              <a:t>sha-1</a:t>
            </a:r>
            <a:r>
              <a:rPr lang="zh-CN" altLang="en-US" sz="1200" b="0" i="0" kern="1200" dirty="0" smtClean="0">
                <a:solidFill>
                  <a:schemeClr val="tx1"/>
                </a:solidFill>
                <a:latin typeface="+mn-lt"/>
                <a:ea typeface="+mn-ea"/>
                <a:cs typeface="+mn-cs"/>
              </a:rPr>
              <a:t>的解释见：</a:t>
            </a:r>
            <a:r>
              <a:rPr lang="en-US" altLang="zh-CN" sz="1200" b="0" i="0" kern="1200" dirty="0" smtClean="0">
                <a:solidFill>
                  <a:schemeClr val="tx1"/>
                </a:solidFill>
                <a:latin typeface="+mn-lt"/>
                <a:ea typeface="+mn-ea"/>
                <a:cs typeface="+mn-cs"/>
              </a:rPr>
              <a:t>https://wiki.openssl.org/index.php/Manual:Sha(3)</a:t>
            </a: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SHA1_Init() initializes a </a:t>
            </a:r>
            <a:r>
              <a:rPr lang="en-US" altLang="zh-CN" sz="1200" b="1" i="0" kern="1200" dirty="0" smtClean="0">
                <a:solidFill>
                  <a:schemeClr val="tx1"/>
                </a:solidFill>
                <a:latin typeface="+mn-lt"/>
                <a:ea typeface="+mn-ea"/>
                <a:cs typeface="+mn-cs"/>
              </a:rPr>
              <a:t>SHA_CTX</a:t>
            </a:r>
            <a:r>
              <a:rPr lang="en-US" altLang="zh-CN" sz="1200" b="0" i="0" kern="1200" dirty="0" smtClean="0">
                <a:solidFill>
                  <a:schemeClr val="tx1"/>
                </a:solidFill>
                <a:latin typeface="+mn-lt"/>
                <a:ea typeface="+mn-ea"/>
                <a:cs typeface="+mn-cs"/>
              </a:rPr>
              <a:t> structure.</a:t>
            </a:r>
          </a:p>
          <a:p>
            <a:r>
              <a:rPr lang="en-US" altLang="zh-CN" sz="1200" b="0" i="0" kern="1200" dirty="0" smtClean="0">
                <a:solidFill>
                  <a:schemeClr val="tx1"/>
                </a:solidFill>
                <a:latin typeface="+mn-lt"/>
                <a:ea typeface="+mn-ea"/>
                <a:cs typeface="+mn-cs"/>
              </a:rPr>
              <a:t>SHA1_Update() can be called repeatedly with chunks of the message to be hashed (</a:t>
            </a:r>
            <a:r>
              <a:rPr lang="en-US" altLang="zh-CN" sz="1200" b="1" i="0" kern="1200" dirty="0" err="1" smtClean="0">
                <a:solidFill>
                  <a:schemeClr val="tx1"/>
                </a:solidFill>
                <a:latin typeface="+mn-lt"/>
                <a:ea typeface="+mn-ea"/>
                <a:cs typeface="+mn-cs"/>
              </a:rPr>
              <a:t>len</a:t>
            </a:r>
            <a:r>
              <a:rPr lang="en-US" altLang="zh-CN" sz="1200" b="0" i="0" kern="1200" dirty="0" smtClean="0">
                <a:solidFill>
                  <a:schemeClr val="tx1"/>
                </a:solidFill>
                <a:latin typeface="+mn-lt"/>
                <a:ea typeface="+mn-ea"/>
                <a:cs typeface="+mn-cs"/>
              </a:rPr>
              <a:t> bytes at </a:t>
            </a:r>
            <a:r>
              <a:rPr lang="en-US" altLang="zh-CN" sz="1200" b="1" i="0" kern="1200" dirty="0" smtClean="0">
                <a:solidFill>
                  <a:schemeClr val="tx1"/>
                </a:solidFill>
                <a:latin typeface="+mn-lt"/>
                <a:ea typeface="+mn-ea"/>
                <a:cs typeface="+mn-cs"/>
              </a:rPr>
              <a:t>data</a:t>
            </a:r>
            <a:r>
              <a:rPr lang="en-US" altLang="zh-CN"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SHA1_Final() places the message digest in </a:t>
            </a:r>
            <a:r>
              <a:rPr lang="en-US" altLang="zh-CN" sz="1200" b="1" i="0" kern="1200" dirty="0" err="1" smtClean="0">
                <a:solidFill>
                  <a:schemeClr val="tx1"/>
                </a:solidFill>
                <a:latin typeface="+mn-lt"/>
                <a:ea typeface="+mn-ea"/>
                <a:cs typeface="+mn-cs"/>
              </a:rPr>
              <a:t>md</a:t>
            </a:r>
            <a:r>
              <a:rPr lang="en-US" altLang="zh-CN" sz="1200" b="0" i="0" kern="1200" dirty="0" smtClean="0">
                <a:solidFill>
                  <a:schemeClr val="tx1"/>
                </a:solidFill>
                <a:latin typeface="+mn-lt"/>
                <a:ea typeface="+mn-ea"/>
                <a:cs typeface="+mn-cs"/>
              </a:rPr>
              <a:t>, which must have space for SHA_DIGEST_LENGTH == 20 bytes of output, and erases the </a:t>
            </a:r>
            <a:r>
              <a:rPr lang="en-US" altLang="zh-CN" sz="1200" b="1" i="0" kern="1200" dirty="0" smtClean="0">
                <a:solidFill>
                  <a:schemeClr val="tx1"/>
                </a:solidFill>
                <a:latin typeface="+mn-lt"/>
                <a:ea typeface="+mn-ea"/>
                <a:cs typeface="+mn-cs"/>
              </a:rPr>
              <a:t>SHA_CTX</a:t>
            </a:r>
            <a:r>
              <a:rPr lang="en-US" altLang="zh-CN"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Applications should use the higher level functions </a:t>
            </a:r>
            <a:r>
              <a:rPr lang="en-US" altLang="zh-CN" sz="1200" b="0" i="0" u="none" strike="noStrike" kern="1200" dirty="0" err="1" smtClean="0">
                <a:solidFill>
                  <a:schemeClr val="tx1"/>
                </a:solidFill>
                <a:latin typeface="+mn-lt"/>
                <a:ea typeface="+mn-ea"/>
                <a:cs typeface="+mn-cs"/>
                <a:hlinkClick r:id="rId3" tooltip="Manual:EVP DigestInit(3)"/>
              </a:rPr>
              <a:t>EVP_DigestInit</a:t>
            </a:r>
            <a:r>
              <a:rPr lang="en-US" altLang="zh-CN" sz="1200" b="0" i="0" u="none" strike="noStrike" kern="1200" dirty="0" smtClean="0">
                <a:solidFill>
                  <a:schemeClr val="tx1"/>
                </a:solidFill>
                <a:latin typeface="+mn-lt"/>
                <a:ea typeface="+mn-ea"/>
                <a:cs typeface="+mn-cs"/>
                <a:hlinkClick r:id="rId3" tooltip="Manual:EVP DigestInit(3)"/>
              </a:rPr>
              <a:t>(3)</a:t>
            </a:r>
            <a:r>
              <a:rPr lang="en-US" altLang="zh-CN" sz="1200" b="0" i="0" kern="1200" dirty="0" smtClean="0">
                <a:solidFill>
                  <a:schemeClr val="tx1"/>
                </a:solidFill>
                <a:latin typeface="+mn-lt"/>
                <a:ea typeface="+mn-ea"/>
                <a:cs typeface="+mn-cs"/>
              </a:rPr>
              <a:t> etc. instead of calling the hash functions directly.</a:t>
            </a: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DES_set_key</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const_DES_cblock</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key,DES_key_schedule</a:t>
            </a:r>
            <a:r>
              <a:rPr lang="en-US" altLang="zh-CN" sz="1200" b="0" i="0" kern="1200" dirty="0" smtClean="0">
                <a:solidFill>
                  <a:schemeClr val="tx1"/>
                </a:solidFill>
                <a:latin typeface="+mn-lt"/>
                <a:ea typeface="+mn-ea"/>
                <a:cs typeface="+mn-cs"/>
              </a:rPr>
              <a:t> *schedule);</a:t>
            </a:r>
            <a:r>
              <a:rPr lang="en-US" altLang="zh-CN" dirty="0" smtClean="0"/>
              <a:t/>
            </a:r>
            <a:br>
              <a:rPr lang="en-US" altLang="zh-CN" dirty="0" smtClean="0"/>
            </a:br>
            <a:r>
              <a:rPr lang="zh-CN" altLang="en-US" sz="1200" b="0" i="0" kern="1200" dirty="0" smtClean="0">
                <a:solidFill>
                  <a:schemeClr val="tx1"/>
                </a:solidFill>
                <a:latin typeface="+mn-lt"/>
                <a:ea typeface="+mn-ea"/>
                <a:cs typeface="+mn-cs"/>
              </a:rPr>
              <a:t>将</a:t>
            </a:r>
            <a:r>
              <a:rPr lang="en-US" altLang="zh-CN" sz="1200" b="0" i="0" kern="1200" dirty="0" smtClean="0">
                <a:solidFill>
                  <a:schemeClr val="tx1"/>
                </a:solidFill>
                <a:latin typeface="+mn-lt"/>
                <a:ea typeface="+mn-ea"/>
                <a:cs typeface="+mn-cs"/>
              </a:rPr>
              <a:t>key</a:t>
            </a:r>
            <a:r>
              <a:rPr lang="zh-CN" altLang="en-US" sz="1200" b="0" i="0" kern="1200" dirty="0" smtClean="0">
                <a:solidFill>
                  <a:schemeClr val="tx1"/>
                </a:solidFill>
                <a:latin typeface="+mn-lt"/>
                <a:ea typeface="+mn-ea"/>
                <a:cs typeface="+mn-cs"/>
              </a:rPr>
              <a:t>值设定到</a:t>
            </a:r>
            <a:r>
              <a:rPr lang="en-US" altLang="zh-CN" sz="1200" b="0" i="0" kern="1200" dirty="0" smtClean="0">
                <a:solidFill>
                  <a:schemeClr val="tx1"/>
                </a:solidFill>
                <a:latin typeface="+mn-lt"/>
                <a:ea typeface="+mn-ea"/>
                <a:cs typeface="+mn-cs"/>
              </a:rPr>
              <a:t>schedule</a:t>
            </a:r>
            <a:r>
              <a:rPr lang="zh-CN" altLang="en-US" sz="1200" b="0" i="0" kern="1200" dirty="0" smtClean="0">
                <a:solidFill>
                  <a:schemeClr val="tx1"/>
                </a:solidFill>
                <a:latin typeface="+mn-lt"/>
                <a:ea typeface="+mn-ea"/>
                <a:cs typeface="+mn-cs"/>
              </a:rPr>
              <a:t>中；</a:t>
            </a:r>
            <a:r>
              <a:rPr lang="zh-CN" altLang="en-US" dirty="0" smtClean="0"/>
              <a:t/>
            </a:r>
            <a:br>
              <a:rPr lang="zh-CN" altLang="en-US" dirty="0" smtClean="0"/>
            </a:br>
            <a:r>
              <a:rPr lang="en-US" altLang="zh-CN" sz="1200" b="0" i="0" kern="1200" dirty="0" smtClean="0">
                <a:solidFill>
                  <a:schemeClr val="tx1"/>
                </a:solidFill>
                <a:latin typeface="+mn-lt"/>
                <a:ea typeface="+mn-ea"/>
                <a:cs typeface="+mn-cs"/>
              </a:rPr>
              <a:t>key</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key</a:t>
            </a:r>
            <a:r>
              <a:rPr lang="zh-CN" altLang="en-US" sz="1200" b="0" i="0" kern="1200" dirty="0" smtClean="0">
                <a:solidFill>
                  <a:schemeClr val="tx1"/>
                </a:solidFill>
                <a:latin typeface="+mn-lt"/>
                <a:ea typeface="+mn-ea"/>
                <a:cs typeface="+mn-cs"/>
              </a:rPr>
              <a:t>的值；</a:t>
            </a:r>
            <a:r>
              <a:rPr lang="zh-CN" altLang="en-US" dirty="0" smtClean="0"/>
              <a:t/>
            </a:r>
            <a:br>
              <a:rPr lang="zh-CN" altLang="en-US" dirty="0" smtClean="0"/>
            </a:br>
            <a:r>
              <a:rPr lang="en-US" altLang="zh-CN" sz="1200" b="0" i="0" kern="1200" dirty="0" smtClean="0">
                <a:solidFill>
                  <a:schemeClr val="tx1"/>
                </a:solidFill>
                <a:latin typeface="+mn-lt"/>
                <a:ea typeface="+mn-ea"/>
                <a:cs typeface="+mn-cs"/>
              </a:rPr>
              <a:t>schedule</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key</a:t>
            </a:r>
            <a:r>
              <a:rPr lang="zh-CN" altLang="en-US" sz="1200" b="0" i="0" kern="1200" dirty="0" smtClean="0">
                <a:solidFill>
                  <a:schemeClr val="tx1"/>
                </a:solidFill>
                <a:latin typeface="+mn-lt"/>
                <a:ea typeface="+mn-ea"/>
                <a:cs typeface="+mn-cs"/>
              </a:rPr>
              <a:t>，输出参数；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返回值：</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，密钥经过检验， </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 密钥没有经过检验；</a:t>
            </a:r>
            <a:r>
              <a:rPr lang="zh-CN" altLang="en-US" dirty="0" smtClean="0"/>
              <a:t/>
            </a:r>
            <a:br>
              <a:rPr lang="zh-CN" altLang="en-US" dirty="0" smtClean="0"/>
            </a:br>
            <a:r>
              <a:rPr lang="zh-CN" altLang="en-US" dirty="0" smtClean="0"/>
              <a:t/>
            </a:r>
            <a:br>
              <a:rPr lang="zh-CN" altLang="en-US" dirty="0" smtClean="0"/>
            </a:br>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DES_key_sched</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const_DES_cblock</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key,DES_key_schedule</a:t>
            </a:r>
            <a:r>
              <a:rPr lang="en-US" altLang="zh-CN" sz="1200" b="0" i="0" kern="1200" dirty="0" smtClean="0">
                <a:solidFill>
                  <a:schemeClr val="tx1"/>
                </a:solidFill>
                <a:latin typeface="+mn-lt"/>
                <a:ea typeface="+mn-ea"/>
                <a:cs typeface="+mn-cs"/>
              </a:rPr>
              <a:t> *schedule);</a:t>
            </a:r>
            <a:r>
              <a:rPr lang="en-US" altLang="zh-CN" dirty="0" smtClean="0"/>
              <a:t/>
            </a:r>
            <a:br>
              <a:rPr lang="en-US" altLang="zh-CN" dirty="0" smtClean="0"/>
            </a:br>
            <a:r>
              <a:rPr lang="zh-CN" altLang="en-US" sz="1200" b="0" i="0" kern="1200" dirty="0" smtClean="0">
                <a:solidFill>
                  <a:schemeClr val="tx1"/>
                </a:solidFill>
                <a:latin typeface="+mn-lt"/>
                <a:ea typeface="+mn-ea"/>
                <a:cs typeface="+mn-cs"/>
              </a:rPr>
              <a:t>与</a:t>
            </a:r>
            <a:r>
              <a:rPr lang="en-US" altLang="zh-CN" sz="1200" b="0" i="0" kern="1200" dirty="0" err="1" smtClean="0">
                <a:solidFill>
                  <a:schemeClr val="tx1"/>
                </a:solidFill>
                <a:latin typeface="+mn-lt"/>
                <a:ea typeface="+mn-ea"/>
                <a:cs typeface="+mn-cs"/>
              </a:rPr>
              <a:t>DES_set_key</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相同；</a:t>
            </a:r>
            <a:r>
              <a:rPr lang="zh-CN" altLang="en-US" dirty="0" smtClean="0"/>
              <a:t/>
            </a:r>
            <a:br>
              <a:rPr lang="zh-CN" altLang="en-US" dirty="0" smtClean="0"/>
            </a:br>
            <a:r>
              <a:rPr lang="zh-CN" altLang="en-US" dirty="0" smtClean="0"/>
              <a:t/>
            </a:r>
            <a:br>
              <a:rPr lang="zh-CN" altLang="en-US" dirty="0" smtClean="0"/>
            </a:br>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DES_set_key_checked</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const_DES_cblock</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key,DES_key_schedule</a:t>
            </a:r>
            <a:r>
              <a:rPr lang="en-US" altLang="zh-CN" sz="1200" b="0" i="0" kern="1200" dirty="0" smtClean="0">
                <a:solidFill>
                  <a:schemeClr val="tx1"/>
                </a:solidFill>
                <a:latin typeface="+mn-lt"/>
                <a:ea typeface="+mn-ea"/>
                <a:cs typeface="+mn-cs"/>
              </a:rPr>
              <a:t> *schedule);</a:t>
            </a:r>
            <a:r>
              <a:rPr lang="en-US" altLang="zh-CN" dirty="0" smtClean="0"/>
              <a:t/>
            </a:r>
            <a:br>
              <a:rPr lang="en-US" altLang="zh-CN" dirty="0" smtClean="0"/>
            </a:br>
            <a:r>
              <a:rPr lang="zh-CN" altLang="en-US" sz="1200" b="0" i="0" kern="1200" dirty="0" smtClean="0">
                <a:solidFill>
                  <a:schemeClr val="tx1"/>
                </a:solidFill>
                <a:latin typeface="+mn-lt"/>
                <a:ea typeface="+mn-ea"/>
                <a:cs typeface="+mn-cs"/>
              </a:rPr>
              <a:t>设定密钥，但检查</a:t>
            </a:r>
            <a:r>
              <a:rPr lang="en-US" altLang="zh-CN" sz="1200" b="0" i="0" kern="1200" dirty="0" smtClean="0">
                <a:solidFill>
                  <a:schemeClr val="tx1"/>
                </a:solidFill>
                <a:latin typeface="+mn-lt"/>
                <a:ea typeface="+mn-ea"/>
                <a:cs typeface="+mn-cs"/>
              </a:rPr>
              <a:t>key</a:t>
            </a:r>
            <a:r>
              <a:rPr lang="zh-CN" altLang="en-US" sz="1200" b="0" i="0" kern="1200" dirty="0" smtClean="0">
                <a:solidFill>
                  <a:schemeClr val="tx1"/>
                </a:solidFill>
                <a:latin typeface="+mn-lt"/>
                <a:ea typeface="+mn-ea"/>
                <a:cs typeface="+mn-cs"/>
              </a:rPr>
              <a:t>是否是奇数，是否是弱密钥，或者是半弱密钥，如果奇数校验有问题，返回</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，如果是弱密钥，返回</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 如果不成功，</a:t>
            </a:r>
            <a:r>
              <a:rPr lang="en-US" altLang="zh-CN" sz="1200" b="0" i="0" kern="1200" dirty="0" smtClean="0">
                <a:solidFill>
                  <a:schemeClr val="tx1"/>
                </a:solidFill>
                <a:latin typeface="+mn-lt"/>
                <a:ea typeface="+mn-ea"/>
                <a:cs typeface="+mn-cs"/>
              </a:rPr>
              <a:t>schedule</a:t>
            </a:r>
            <a:r>
              <a:rPr lang="zh-CN" altLang="en-US" sz="1200" b="0" i="0" kern="1200" dirty="0" smtClean="0">
                <a:solidFill>
                  <a:schemeClr val="tx1"/>
                </a:solidFill>
                <a:latin typeface="+mn-lt"/>
                <a:ea typeface="+mn-ea"/>
                <a:cs typeface="+mn-cs"/>
              </a:rPr>
              <a:t>内将不被设定密钥；</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latin typeface="+mn-lt"/>
                <a:ea typeface="+mn-ea"/>
                <a:cs typeface="+mn-cs"/>
              </a:rPr>
              <a:t>void </a:t>
            </a:r>
            <a:r>
              <a:rPr lang="en-US" altLang="zh-CN" sz="1200" b="0" i="0" kern="1200" dirty="0" err="1" smtClean="0">
                <a:solidFill>
                  <a:schemeClr val="tx1"/>
                </a:solidFill>
                <a:latin typeface="+mn-lt"/>
                <a:ea typeface="+mn-ea"/>
                <a:cs typeface="+mn-cs"/>
              </a:rPr>
              <a:t>DES_set_key_unchecked</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const_DES_cblock</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key,DES_key_schedule</a:t>
            </a:r>
            <a:r>
              <a:rPr lang="en-US" altLang="zh-CN" sz="1200" b="0" i="0" kern="1200" dirty="0" smtClean="0">
                <a:solidFill>
                  <a:schemeClr val="tx1"/>
                </a:solidFill>
                <a:latin typeface="+mn-lt"/>
                <a:ea typeface="+mn-ea"/>
                <a:cs typeface="+mn-cs"/>
              </a:rPr>
              <a:t> *schedule);</a:t>
            </a:r>
            <a:r>
              <a:rPr lang="en-US" altLang="zh-CN" dirty="0" smtClean="0"/>
              <a:t/>
            </a:r>
            <a:br>
              <a:rPr lang="en-US" altLang="zh-CN" dirty="0" smtClean="0"/>
            </a:br>
            <a:r>
              <a:rPr lang="zh-CN" altLang="en-US" sz="1200" b="0" i="0" kern="1200" dirty="0" smtClean="0">
                <a:solidFill>
                  <a:schemeClr val="tx1"/>
                </a:solidFill>
                <a:latin typeface="+mn-lt"/>
                <a:ea typeface="+mn-ea"/>
                <a:cs typeface="+mn-cs"/>
              </a:rPr>
              <a:t>设定密钥，不检查密钥数值的奇偶性，也不检查密钥是否为弱密钥，半弱密钥。</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latin typeface="+mn-lt"/>
                <a:ea typeface="+mn-ea"/>
                <a:cs typeface="+mn-cs"/>
              </a:rPr>
              <a:t>void </a:t>
            </a:r>
            <a:r>
              <a:rPr lang="en-US" altLang="zh-CN" sz="1200" b="0" i="0" kern="1200" dirty="0" err="1" smtClean="0">
                <a:solidFill>
                  <a:schemeClr val="tx1"/>
                </a:solidFill>
                <a:latin typeface="+mn-lt"/>
                <a:ea typeface="+mn-ea"/>
                <a:cs typeface="+mn-cs"/>
              </a:rPr>
              <a:t>DES_string_to_key</a:t>
            </a:r>
            <a:r>
              <a:rPr lang="en-US" altLang="zh-CN" sz="1200" b="0" i="0" kern="1200" dirty="0" smtClean="0">
                <a:solidFill>
                  <a:schemeClr val="tx1"/>
                </a:solidFill>
                <a:latin typeface="+mn-lt"/>
                <a:ea typeface="+mn-ea"/>
                <a:cs typeface="+mn-cs"/>
              </a:rPr>
              <a:t>(const char *</a:t>
            </a:r>
            <a:r>
              <a:rPr lang="en-US" altLang="zh-CN" sz="1200" b="0" i="0" kern="1200" dirty="0" err="1" smtClean="0">
                <a:solidFill>
                  <a:schemeClr val="tx1"/>
                </a:solidFill>
                <a:latin typeface="+mn-lt"/>
                <a:ea typeface="+mn-ea"/>
                <a:cs typeface="+mn-cs"/>
              </a:rPr>
              <a:t>str,DES_cblock</a:t>
            </a:r>
            <a:r>
              <a:rPr lang="en-US" altLang="zh-CN" sz="1200" b="0" i="0" kern="1200" dirty="0" smtClean="0">
                <a:solidFill>
                  <a:schemeClr val="tx1"/>
                </a:solidFill>
                <a:latin typeface="+mn-lt"/>
                <a:ea typeface="+mn-ea"/>
                <a:cs typeface="+mn-cs"/>
              </a:rPr>
              <a:t> *key);</a:t>
            </a:r>
            <a:r>
              <a:rPr lang="en-US" altLang="zh-CN" dirty="0" smtClean="0"/>
              <a:t/>
            </a:r>
            <a:br>
              <a:rPr lang="en-US" altLang="zh-CN" dirty="0" smtClean="0"/>
            </a:br>
            <a:r>
              <a:rPr lang="en-US" altLang="zh-CN" sz="1200" b="0" i="0" kern="1200" dirty="0" smtClean="0">
                <a:solidFill>
                  <a:schemeClr val="tx1"/>
                </a:solidFill>
                <a:latin typeface="+mn-lt"/>
                <a:ea typeface="+mn-ea"/>
                <a:cs typeface="+mn-cs"/>
              </a:rPr>
              <a:t>char×</a:t>
            </a:r>
            <a:r>
              <a:rPr lang="zh-CN" altLang="en-US" sz="1200" b="0" i="0" kern="1200" dirty="0" smtClean="0">
                <a:solidFill>
                  <a:schemeClr val="tx1"/>
                </a:solidFill>
                <a:latin typeface="+mn-lt"/>
                <a:ea typeface="+mn-ea"/>
                <a:cs typeface="+mn-cs"/>
              </a:rPr>
              <a:t>数组转为单个密钥</a:t>
            </a:r>
            <a:r>
              <a:rPr lang="en-US" altLang="zh-CN" sz="1200" b="0" i="0" kern="1200" dirty="0" err="1" smtClean="0">
                <a:solidFill>
                  <a:schemeClr val="tx1"/>
                </a:solidFill>
                <a:latin typeface="+mn-lt"/>
                <a:ea typeface="+mn-ea"/>
                <a:cs typeface="+mn-cs"/>
              </a:rPr>
              <a:t>DES_cblock</a:t>
            </a:r>
            <a:r>
              <a:rPr lang="zh-CN" altLang="en-US" sz="1200" b="0" i="0" kern="1200" dirty="0" smtClean="0">
                <a:solidFill>
                  <a:schemeClr val="tx1"/>
                </a:solidFill>
                <a:latin typeface="+mn-lt"/>
                <a:ea typeface="+mn-ea"/>
                <a:cs typeface="+mn-cs"/>
              </a:rPr>
              <a:t>值；为了与</a:t>
            </a:r>
            <a:r>
              <a:rPr lang="en-US" altLang="zh-CN" sz="1200" b="0" i="0" kern="1200" dirty="0" smtClean="0">
                <a:solidFill>
                  <a:schemeClr val="tx1"/>
                </a:solidFill>
                <a:latin typeface="+mn-lt"/>
                <a:ea typeface="+mn-ea"/>
                <a:cs typeface="+mn-cs"/>
              </a:rPr>
              <a:t>MIT Library</a:t>
            </a:r>
            <a:r>
              <a:rPr lang="zh-CN" altLang="en-US" sz="1200" b="0" i="0" kern="1200" dirty="0" smtClean="0">
                <a:solidFill>
                  <a:schemeClr val="tx1"/>
                </a:solidFill>
                <a:latin typeface="+mn-lt"/>
                <a:ea typeface="+mn-ea"/>
                <a:cs typeface="+mn-cs"/>
              </a:rPr>
              <a:t>向后兼容，用户应该使用</a:t>
            </a:r>
            <a:r>
              <a:rPr lang="en-US" altLang="zh-CN" sz="1200" b="0" i="0" kern="1200" dirty="0" smtClean="0">
                <a:solidFill>
                  <a:schemeClr val="tx1"/>
                </a:solidFill>
                <a:latin typeface="+mn-lt"/>
                <a:ea typeface="+mn-ea"/>
                <a:cs typeface="+mn-cs"/>
              </a:rPr>
              <a:t>hash</a:t>
            </a:r>
            <a:r>
              <a:rPr lang="zh-CN" altLang="en-US" sz="1200" b="0" i="0" kern="1200" dirty="0" smtClean="0">
                <a:solidFill>
                  <a:schemeClr val="tx1"/>
                </a:solidFill>
                <a:latin typeface="+mn-lt"/>
                <a:ea typeface="+mn-ea"/>
                <a:cs typeface="+mn-cs"/>
              </a:rPr>
              <a:t>函数，尽量不使用此函数；</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latin typeface="+mn-lt"/>
                <a:ea typeface="+mn-ea"/>
                <a:cs typeface="+mn-cs"/>
              </a:rPr>
              <a:t>void DES_string_to_2keys(const char *</a:t>
            </a:r>
            <a:r>
              <a:rPr lang="en-US" altLang="zh-CN" sz="1200" b="0" i="0" kern="1200" dirty="0" err="1" smtClean="0">
                <a:solidFill>
                  <a:schemeClr val="tx1"/>
                </a:solidFill>
                <a:latin typeface="+mn-lt"/>
                <a:ea typeface="+mn-ea"/>
                <a:cs typeface="+mn-cs"/>
              </a:rPr>
              <a:t>str,DES_cblock</a:t>
            </a:r>
            <a:r>
              <a:rPr lang="en-US" altLang="zh-CN" sz="1200" b="0" i="0" kern="1200" dirty="0" smtClean="0">
                <a:solidFill>
                  <a:schemeClr val="tx1"/>
                </a:solidFill>
                <a:latin typeface="+mn-lt"/>
                <a:ea typeface="+mn-ea"/>
                <a:cs typeface="+mn-cs"/>
              </a:rPr>
              <a:t> *key1,DES_cblock *key2);</a:t>
            </a:r>
            <a:r>
              <a:rPr lang="en-US" altLang="zh-CN" dirty="0" smtClean="0"/>
              <a:t/>
            </a:r>
            <a:br>
              <a:rPr lang="en-US" altLang="zh-CN" dirty="0" smtClean="0"/>
            </a:br>
            <a:r>
              <a:rPr lang="en-US" altLang="zh-CN" sz="1200" b="0" i="0" kern="1200" dirty="0" smtClean="0">
                <a:solidFill>
                  <a:schemeClr val="tx1"/>
                </a:solidFill>
                <a:latin typeface="+mn-lt"/>
                <a:ea typeface="+mn-ea"/>
                <a:cs typeface="+mn-cs"/>
              </a:rPr>
              <a:t>char*</a:t>
            </a:r>
            <a:r>
              <a:rPr lang="zh-CN" altLang="en-US" sz="1200" b="0" i="0" kern="1200" dirty="0" smtClean="0">
                <a:solidFill>
                  <a:schemeClr val="tx1"/>
                </a:solidFill>
                <a:latin typeface="+mn-lt"/>
                <a:ea typeface="+mn-ea"/>
                <a:cs typeface="+mn-cs"/>
              </a:rPr>
              <a:t>数组转为两个密钥；为了与</a:t>
            </a:r>
            <a:r>
              <a:rPr lang="en-US" altLang="zh-CN" sz="1200" b="0" i="0" kern="1200" dirty="0" smtClean="0">
                <a:solidFill>
                  <a:schemeClr val="tx1"/>
                </a:solidFill>
                <a:latin typeface="+mn-lt"/>
                <a:ea typeface="+mn-ea"/>
                <a:cs typeface="+mn-cs"/>
              </a:rPr>
              <a:t>MIT Library</a:t>
            </a:r>
            <a:r>
              <a:rPr lang="zh-CN" altLang="en-US" sz="1200" b="0" i="0" kern="1200" dirty="0" smtClean="0">
                <a:solidFill>
                  <a:schemeClr val="tx1"/>
                </a:solidFill>
                <a:latin typeface="+mn-lt"/>
                <a:ea typeface="+mn-ea"/>
                <a:cs typeface="+mn-cs"/>
              </a:rPr>
              <a:t>向后兼容，用户应该使用</a:t>
            </a:r>
            <a:r>
              <a:rPr lang="en-US" altLang="zh-CN" sz="1200" b="0" i="0" kern="1200" dirty="0" smtClean="0">
                <a:solidFill>
                  <a:schemeClr val="tx1"/>
                </a:solidFill>
                <a:latin typeface="+mn-lt"/>
                <a:ea typeface="+mn-ea"/>
                <a:cs typeface="+mn-cs"/>
              </a:rPr>
              <a:t>hash</a:t>
            </a:r>
            <a:r>
              <a:rPr lang="zh-CN" altLang="en-US" sz="1200" b="0" i="0" kern="1200" dirty="0" smtClean="0">
                <a:solidFill>
                  <a:schemeClr val="tx1"/>
                </a:solidFill>
                <a:latin typeface="+mn-lt"/>
                <a:ea typeface="+mn-ea"/>
                <a:cs typeface="+mn-cs"/>
              </a:rPr>
              <a:t>函数，尽量不使用此函数；</a:t>
            </a: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latin typeface="+mn-lt"/>
                <a:ea typeface="+mn-ea"/>
                <a:cs typeface="+mn-cs"/>
              </a:rPr>
              <a:t>void DES_cfb64_encrypt(const unsigned char *</a:t>
            </a:r>
            <a:r>
              <a:rPr lang="en-US" altLang="zh-CN" sz="1200" b="0" i="0" kern="1200" dirty="0" err="1" smtClean="0">
                <a:solidFill>
                  <a:schemeClr val="tx1"/>
                </a:solidFill>
                <a:latin typeface="+mn-lt"/>
                <a:ea typeface="+mn-ea"/>
                <a:cs typeface="+mn-cs"/>
              </a:rPr>
              <a:t>in,unsigned</a:t>
            </a:r>
            <a:r>
              <a:rPr lang="en-US" altLang="zh-CN" sz="1200" b="0" i="0" kern="1200" dirty="0" smtClean="0">
                <a:solidFill>
                  <a:schemeClr val="tx1"/>
                </a:solidFill>
                <a:latin typeface="+mn-lt"/>
                <a:ea typeface="+mn-ea"/>
                <a:cs typeface="+mn-cs"/>
              </a:rPr>
              <a:t> char *</a:t>
            </a:r>
            <a:r>
              <a:rPr lang="en-US" altLang="zh-CN" sz="1200" b="0" i="0" kern="1200" dirty="0" err="1" smtClean="0">
                <a:solidFill>
                  <a:schemeClr val="tx1"/>
                </a:solidFill>
                <a:latin typeface="+mn-lt"/>
                <a:ea typeface="+mn-ea"/>
                <a:cs typeface="+mn-cs"/>
              </a:rPr>
              <a:t>out,long</a:t>
            </a:r>
            <a:r>
              <a:rPr lang="en-US" altLang="zh-CN" sz="1200" b="0" i="0" kern="1200" dirty="0" smtClean="0">
                <a:solidFill>
                  <a:schemeClr val="tx1"/>
                </a:solidFill>
                <a:latin typeface="+mn-lt"/>
                <a:ea typeface="+mn-ea"/>
                <a:cs typeface="+mn-cs"/>
              </a:rPr>
              <a:t> length,</a:t>
            </a:r>
            <a:r>
              <a:rPr lang="en-US" altLang="zh-CN" dirty="0" smtClean="0"/>
              <a:t/>
            </a:r>
            <a:br>
              <a:rPr lang="en-US" altLang="zh-CN" dirty="0" smtClean="0"/>
            </a:b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DES_key_schedule</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schedule,DES_cblock</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ivec,int</a:t>
            </a:r>
            <a:r>
              <a:rPr lang="en-US" altLang="zh-CN" sz="1200" b="0" i="0" kern="1200" dirty="0" smtClean="0">
                <a:solidFill>
                  <a:schemeClr val="tx1"/>
                </a:solidFill>
                <a:latin typeface="+mn-lt"/>
                <a:ea typeface="+mn-ea"/>
                <a:cs typeface="+mn-cs"/>
              </a:rPr>
              <a:t> *num,</a:t>
            </a:r>
            <a:r>
              <a:rPr lang="en-US" altLang="zh-CN" dirty="0" smtClean="0"/>
              <a:t/>
            </a:r>
            <a:br>
              <a:rPr lang="en-US" altLang="zh-CN" dirty="0" smtClean="0"/>
            </a:b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enc);</a:t>
            </a:r>
            <a:r>
              <a:rPr lang="en-US" altLang="zh-CN" dirty="0" smtClean="0"/>
              <a:t/>
            </a:r>
            <a:br>
              <a:rPr lang="en-US" altLang="zh-CN" dirty="0" smtClean="0"/>
            </a:br>
            <a:r>
              <a:rPr lang="en-US" altLang="zh-CN" sz="1200" b="0" i="0" kern="1200" dirty="0" smtClean="0">
                <a:solidFill>
                  <a:schemeClr val="tx1"/>
                </a:solidFill>
                <a:latin typeface="+mn-lt"/>
                <a:ea typeface="+mn-ea"/>
                <a:cs typeface="+mn-cs"/>
              </a:rPr>
              <a:t>DES CFB64</a:t>
            </a:r>
            <a:r>
              <a:rPr lang="zh-CN" altLang="en-US" sz="1200" b="0" i="0" kern="1200" dirty="0" smtClean="0">
                <a:solidFill>
                  <a:schemeClr val="tx1"/>
                </a:solidFill>
                <a:latin typeface="+mn-lt"/>
                <a:ea typeface="+mn-ea"/>
                <a:cs typeface="+mn-cs"/>
              </a:rPr>
              <a:t>位模式计算；输入参数与</a:t>
            </a:r>
            <a:r>
              <a:rPr lang="en-US" altLang="zh-CN" sz="1200" b="0" i="0" kern="1200" dirty="0" smtClean="0">
                <a:solidFill>
                  <a:schemeClr val="tx1"/>
                </a:solidFill>
                <a:latin typeface="+mn-lt"/>
                <a:ea typeface="+mn-ea"/>
                <a:cs typeface="+mn-cs"/>
              </a:rPr>
              <a:t>CBC</a:t>
            </a:r>
            <a:r>
              <a:rPr lang="zh-CN" altLang="en-US" sz="1200" b="0" i="0" kern="1200" dirty="0" smtClean="0">
                <a:solidFill>
                  <a:schemeClr val="tx1"/>
                </a:solidFill>
                <a:latin typeface="+mn-lt"/>
                <a:ea typeface="+mn-ea"/>
                <a:cs typeface="+mn-cs"/>
              </a:rPr>
              <a:t>模式计算相同；</a:t>
            </a:r>
            <a:r>
              <a:rPr lang="zh-CN" altLang="en-US" dirty="0" smtClean="0"/>
              <a:t/>
            </a:r>
            <a:br>
              <a:rPr lang="zh-CN" altLang="en-US" dirty="0" smtClean="0"/>
            </a:br>
            <a:r>
              <a:rPr lang="zh-CN" altLang="en-US" dirty="0" smtClean="0"/>
              <a:t/>
            </a:r>
            <a:br>
              <a:rPr lang="zh-CN" altLang="en-US" dirty="0" smtClean="0"/>
            </a:br>
            <a:r>
              <a:rPr lang="zh-CN" altLang="en-US" dirty="0" smtClean="0"/>
              <a:t/>
            </a:r>
            <a:br>
              <a:rPr lang="zh-CN" altLang="en-US" dirty="0" smtClean="0"/>
            </a:br>
            <a:r>
              <a:rPr lang="en-US" altLang="zh-CN" sz="1200" b="0" i="0" kern="1200" dirty="0" smtClean="0">
                <a:solidFill>
                  <a:schemeClr val="tx1"/>
                </a:solidFill>
                <a:latin typeface="+mn-lt"/>
                <a:ea typeface="+mn-ea"/>
                <a:cs typeface="+mn-cs"/>
              </a:rPr>
              <a:t>void DES_ofb64_encrypt(const unsigned char *</a:t>
            </a:r>
            <a:r>
              <a:rPr lang="en-US" altLang="zh-CN" sz="1200" b="0" i="0" kern="1200" dirty="0" err="1" smtClean="0">
                <a:solidFill>
                  <a:schemeClr val="tx1"/>
                </a:solidFill>
                <a:latin typeface="+mn-lt"/>
                <a:ea typeface="+mn-ea"/>
                <a:cs typeface="+mn-cs"/>
              </a:rPr>
              <a:t>in,unsigned</a:t>
            </a:r>
            <a:r>
              <a:rPr lang="en-US" altLang="zh-CN" sz="1200" b="0" i="0" kern="1200" dirty="0" smtClean="0">
                <a:solidFill>
                  <a:schemeClr val="tx1"/>
                </a:solidFill>
                <a:latin typeface="+mn-lt"/>
                <a:ea typeface="+mn-ea"/>
                <a:cs typeface="+mn-cs"/>
              </a:rPr>
              <a:t> char *</a:t>
            </a:r>
            <a:r>
              <a:rPr lang="en-US" altLang="zh-CN" sz="1200" b="0" i="0" kern="1200" dirty="0" err="1" smtClean="0">
                <a:solidFill>
                  <a:schemeClr val="tx1"/>
                </a:solidFill>
                <a:latin typeface="+mn-lt"/>
                <a:ea typeface="+mn-ea"/>
                <a:cs typeface="+mn-cs"/>
              </a:rPr>
              <a:t>out,long</a:t>
            </a:r>
            <a:r>
              <a:rPr lang="en-US" altLang="zh-CN" sz="1200" b="0" i="0" kern="1200" dirty="0" smtClean="0">
                <a:solidFill>
                  <a:schemeClr val="tx1"/>
                </a:solidFill>
                <a:latin typeface="+mn-lt"/>
                <a:ea typeface="+mn-ea"/>
                <a:cs typeface="+mn-cs"/>
              </a:rPr>
              <a:t> length,</a:t>
            </a:r>
            <a:r>
              <a:rPr lang="en-US" altLang="zh-CN" dirty="0" smtClean="0"/>
              <a:t/>
            </a:r>
            <a:br>
              <a:rPr lang="en-US" altLang="zh-CN" dirty="0" smtClean="0"/>
            </a:b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DES_key_schedule</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schedule,DES_cblock</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ivec,int</a:t>
            </a:r>
            <a:r>
              <a:rPr lang="en-US" altLang="zh-CN" sz="1200" b="0" i="0" kern="1200" dirty="0" smtClean="0">
                <a:solidFill>
                  <a:schemeClr val="tx1"/>
                </a:solidFill>
                <a:latin typeface="+mn-lt"/>
                <a:ea typeface="+mn-ea"/>
                <a:cs typeface="+mn-cs"/>
              </a:rPr>
              <a:t> *num);</a:t>
            </a:r>
            <a:r>
              <a:rPr lang="en-US" altLang="zh-CN" dirty="0" smtClean="0"/>
              <a:t/>
            </a:r>
            <a:br>
              <a:rPr lang="en-US" altLang="zh-CN" dirty="0" smtClean="0"/>
            </a:br>
            <a:r>
              <a:rPr lang="en-US" altLang="zh-CN" sz="1200" b="0" i="0" kern="1200" dirty="0" smtClean="0">
                <a:solidFill>
                  <a:schemeClr val="tx1"/>
                </a:solidFill>
                <a:latin typeface="+mn-lt"/>
                <a:ea typeface="+mn-ea"/>
                <a:cs typeface="+mn-cs"/>
              </a:rPr>
              <a:t>DES OFB64</a:t>
            </a:r>
            <a:r>
              <a:rPr lang="zh-CN" altLang="en-US" sz="1200" b="0" i="0" kern="1200" dirty="0" smtClean="0">
                <a:solidFill>
                  <a:schemeClr val="tx1"/>
                </a:solidFill>
                <a:latin typeface="+mn-lt"/>
                <a:ea typeface="+mn-ea"/>
                <a:cs typeface="+mn-cs"/>
              </a:rPr>
              <a:t>为模式计算；输入参数与</a:t>
            </a:r>
            <a:r>
              <a:rPr lang="en-US" altLang="zh-CN" sz="1200" b="0" i="0" kern="1200" dirty="0" smtClean="0">
                <a:solidFill>
                  <a:schemeClr val="tx1"/>
                </a:solidFill>
                <a:latin typeface="+mn-lt"/>
                <a:ea typeface="+mn-ea"/>
                <a:cs typeface="+mn-cs"/>
              </a:rPr>
              <a:t>CBC</a:t>
            </a:r>
            <a:r>
              <a:rPr lang="zh-CN" altLang="en-US" sz="1200" b="0" i="0" kern="1200" dirty="0" smtClean="0">
                <a:solidFill>
                  <a:schemeClr val="tx1"/>
                </a:solidFill>
                <a:latin typeface="+mn-lt"/>
                <a:ea typeface="+mn-ea"/>
                <a:cs typeface="+mn-cs"/>
              </a:rPr>
              <a:t>模式计算相同；</a:t>
            </a:r>
            <a:r>
              <a:rPr lang="zh-CN" altLang="en-US" dirty="0" smtClean="0"/>
              <a:t/>
            </a:r>
            <a:br>
              <a:rPr lang="zh-CN" altLang="en-US" dirty="0" smtClean="0"/>
            </a:br>
            <a:r>
              <a:rPr lang="zh-CN" altLang="en-US" dirty="0" smtClean="0"/>
              <a:t/>
            </a:r>
            <a:br>
              <a:rPr lang="zh-CN" altLang="en-US" dirty="0" smtClean="0"/>
            </a:br>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DES_read_password</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DES_cblock</a:t>
            </a:r>
            <a:r>
              <a:rPr lang="en-US" altLang="zh-CN" sz="1200" b="0" i="0" kern="1200" dirty="0" smtClean="0">
                <a:solidFill>
                  <a:schemeClr val="tx1"/>
                </a:solidFill>
                <a:latin typeface="+mn-lt"/>
                <a:ea typeface="+mn-ea"/>
                <a:cs typeface="+mn-cs"/>
              </a:rPr>
              <a:t> *key, const char *prompt, </a:t>
            </a:r>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verify);</a:t>
            </a:r>
            <a:r>
              <a:rPr lang="en-US" altLang="zh-CN" dirty="0" smtClean="0"/>
              <a:t/>
            </a:r>
            <a:br>
              <a:rPr lang="en-US" altLang="zh-CN" dirty="0" smtClean="0"/>
            </a:br>
            <a:r>
              <a:rPr lang="zh-CN" altLang="en-US" sz="1200" b="0" i="0" kern="1200" dirty="0" smtClean="0">
                <a:solidFill>
                  <a:schemeClr val="tx1"/>
                </a:solidFill>
                <a:latin typeface="+mn-lt"/>
                <a:ea typeface="+mn-ea"/>
                <a:cs typeface="+mn-cs"/>
              </a:rPr>
              <a:t>在标准输出中输出</a:t>
            </a:r>
            <a:r>
              <a:rPr lang="en-US" altLang="zh-CN" sz="1200" b="0" i="0" kern="1200" dirty="0" smtClean="0">
                <a:solidFill>
                  <a:schemeClr val="tx1"/>
                </a:solidFill>
                <a:latin typeface="+mn-lt"/>
                <a:ea typeface="+mn-ea"/>
                <a:cs typeface="+mn-cs"/>
              </a:rPr>
              <a:t>prompt</a:t>
            </a:r>
            <a:r>
              <a:rPr lang="zh-CN" altLang="en-US" sz="1200" b="0" i="0" kern="1200" dirty="0" smtClean="0">
                <a:solidFill>
                  <a:schemeClr val="tx1"/>
                </a:solidFill>
                <a:latin typeface="+mn-lt"/>
                <a:ea typeface="+mn-ea"/>
                <a:cs typeface="+mn-cs"/>
              </a:rPr>
              <a:t>字符，读取标准输入输入的字符，如果</a:t>
            </a:r>
            <a:r>
              <a:rPr lang="en-US" altLang="zh-CN" sz="1200" b="0" i="0" kern="1200" dirty="0" smtClean="0">
                <a:solidFill>
                  <a:schemeClr val="tx1"/>
                </a:solidFill>
                <a:latin typeface="+mn-lt"/>
                <a:ea typeface="+mn-ea"/>
                <a:cs typeface="+mn-cs"/>
              </a:rPr>
              <a:t>verify</a:t>
            </a:r>
            <a:r>
              <a:rPr lang="zh-CN" altLang="en-US" sz="1200" b="0" i="0" kern="1200" dirty="0" smtClean="0">
                <a:solidFill>
                  <a:schemeClr val="tx1"/>
                </a:solidFill>
                <a:latin typeface="+mn-lt"/>
                <a:ea typeface="+mn-ea"/>
                <a:cs typeface="+mn-cs"/>
              </a:rPr>
              <a:t>设定了，那么会提示用户输入两次，比较两次输入的结果是否相同，第一次输入的密码保存在</a:t>
            </a:r>
            <a:r>
              <a:rPr lang="en-US" altLang="zh-CN" sz="1200" b="0" i="0" kern="1200" dirty="0" err="1" smtClean="0">
                <a:solidFill>
                  <a:schemeClr val="tx1"/>
                </a:solidFill>
                <a:latin typeface="+mn-lt"/>
                <a:ea typeface="+mn-ea"/>
                <a:cs typeface="+mn-cs"/>
              </a:rPr>
              <a:t>buf</a:t>
            </a:r>
            <a:r>
              <a:rPr lang="zh-CN" altLang="en-US" sz="1200" b="0" i="0" kern="1200" dirty="0" smtClean="0">
                <a:solidFill>
                  <a:schemeClr val="tx1"/>
                </a:solidFill>
                <a:latin typeface="+mn-lt"/>
                <a:ea typeface="+mn-ea"/>
                <a:cs typeface="+mn-cs"/>
              </a:rPr>
              <a:t>中，第二次输入的密码保存在</a:t>
            </a:r>
            <a:r>
              <a:rPr lang="en-US" altLang="zh-CN" sz="1200" b="0" i="0" kern="1200" dirty="0" smtClean="0">
                <a:solidFill>
                  <a:schemeClr val="tx1"/>
                </a:solidFill>
                <a:latin typeface="+mn-lt"/>
                <a:ea typeface="+mn-ea"/>
                <a:cs typeface="+mn-cs"/>
              </a:rPr>
              <a:t>buff</a:t>
            </a:r>
            <a:r>
              <a:rPr lang="zh-CN" altLang="en-US" sz="1200" b="0" i="0" kern="1200" dirty="0" smtClean="0">
                <a:solidFill>
                  <a:schemeClr val="tx1"/>
                </a:solidFill>
                <a:latin typeface="+mn-lt"/>
                <a:ea typeface="+mn-ea"/>
                <a:cs typeface="+mn-cs"/>
              </a:rPr>
              <a:t>中，然后将用户输入的数据，设定到</a:t>
            </a:r>
            <a:r>
              <a:rPr lang="en-US" altLang="zh-CN" sz="1200" b="0" i="0" kern="1200" dirty="0" smtClean="0">
                <a:solidFill>
                  <a:schemeClr val="tx1"/>
                </a:solidFill>
                <a:latin typeface="+mn-lt"/>
                <a:ea typeface="+mn-ea"/>
                <a:cs typeface="+mn-cs"/>
              </a:rPr>
              <a:t>key</a:t>
            </a:r>
            <a:r>
              <a:rPr lang="zh-CN" altLang="en-US" sz="1200" b="0" i="0" kern="1200" dirty="0" smtClean="0">
                <a:solidFill>
                  <a:schemeClr val="tx1"/>
                </a:solidFill>
                <a:latin typeface="+mn-lt"/>
                <a:ea typeface="+mn-ea"/>
                <a:cs typeface="+mn-cs"/>
              </a:rPr>
              <a:t>中；</a:t>
            </a:r>
            <a:r>
              <a:rPr lang="zh-CN" altLang="en-US" dirty="0" smtClean="0"/>
              <a:t/>
            </a:r>
            <a:br>
              <a:rPr lang="zh-CN" altLang="en-US" dirty="0" smtClean="0"/>
            </a:br>
            <a:r>
              <a:rPr lang="zh-CN" altLang="en-US" sz="1200" b="0" i="0" kern="1200" dirty="0" smtClean="0">
                <a:solidFill>
                  <a:schemeClr val="tx1"/>
                </a:solidFill>
                <a:latin typeface="+mn-lt"/>
                <a:ea typeface="+mn-ea"/>
                <a:cs typeface="+mn-cs"/>
              </a:rPr>
              <a:t>返回值： </a:t>
            </a:r>
            <a:r>
              <a:rPr lang="en-US" altLang="zh-CN" sz="1200" b="0" i="0" kern="1200" dirty="0" smtClean="0">
                <a:solidFill>
                  <a:schemeClr val="tx1"/>
                </a:solidFill>
                <a:latin typeface="+mn-lt"/>
                <a:ea typeface="+mn-ea"/>
                <a:cs typeface="+mn-cs"/>
              </a:rPr>
              <a:t>0 </a:t>
            </a:r>
            <a:r>
              <a:rPr lang="zh-CN" altLang="en-US" sz="1200" b="0" i="0" kern="1200" dirty="0" smtClean="0">
                <a:solidFill>
                  <a:schemeClr val="tx1"/>
                </a:solidFill>
                <a:latin typeface="+mn-lt"/>
                <a:ea typeface="+mn-ea"/>
                <a:cs typeface="+mn-cs"/>
              </a:rPr>
              <a:t>成功</a:t>
            </a:r>
            <a:r>
              <a:rPr lang="zh-CN" altLang="en-US" dirty="0" smtClean="0"/>
              <a:t/>
            </a:r>
            <a:br>
              <a:rPr lang="zh-CN" altLang="en-US" dirty="0" smtClean="0"/>
            </a:br>
            <a:r>
              <a:rPr lang="zh-CN" altLang="en-US" dirty="0" smtClean="0"/>
              <a:t/>
            </a:r>
            <a:br>
              <a:rPr lang="zh-CN" altLang="en-US" dirty="0" smtClean="0"/>
            </a:br>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DES_read_2passwords(</a:t>
            </a:r>
            <a:r>
              <a:rPr lang="en-US" altLang="zh-CN" sz="1200" b="0" i="0" kern="1200" dirty="0" err="1" smtClean="0">
                <a:solidFill>
                  <a:schemeClr val="tx1"/>
                </a:solidFill>
                <a:latin typeface="+mn-lt"/>
                <a:ea typeface="+mn-ea"/>
                <a:cs typeface="+mn-cs"/>
              </a:rPr>
              <a:t>DES_cblock</a:t>
            </a:r>
            <a:r>
              <a:rPr lang="en-US" altLang="zh-CN" sz="1200" b="0" i="0" kern="1200" dirty="0" smtClean="0">
                <a:solidFill>
                  <a:schemeClr val="tx1"/>
                </a:solidFill>
                <a:latin typeface="+mn-lt"/>
                <a:ea typeface="+mn-ea"/>
                <a:cs typeface="+mn-cs"/>
              </a:rPr>
              <a:t> *key1, </a:t>
            </a:r>
            <a:r>
              <a:rPr lang="en-US" altLang="zh-CN" sz="1200" b="0" i="0" kern="1200" dirty="0" err="1" smtClean="0">
                <a:solidFill>
                  <a:schemeClr val="tx1"/>
                </a:solidFill>
                <a:latin typeface="+mn-lt"/>
                <a:ea typeface="+mn-ea"/>
                <a:cs typeface="+mn-cs"/>
              </a:rPr>
              <a:t>DES_cblock</a:t>
            </a:r>
            <a:r>
              <a:rPr lang="en-US" altLang="zh-CN" sz="1200" b="0" i="0" kern="1200" dirty="0" smtClean="0">
                <a:solidFill>
                  <a:schemeClr val="tx1"/>
                </a:solidFill>
                <a:latin typeface="+mn-lt"/>
                <a:ea typeface="+mn-ea"/>
                <a:cs typeface="+mn-cs"/>
              </a:rPr>
              <a:t> *key2, const char *prompt,</a:t>
            </a:r>
            <a:r>
              <a:rPr lang="en-US" altLang="zh-CN" dirty="0" smtClean="0"/>
              <a:t/>
            </a:r>
            <a:br>
              <a:rPr lang="en-US" altLang="zh-CN" dirty="0" smtClean="0"/>
            </a:br>
            <a:r>
              <a:rPr lang="en-US" altLang="zh-CN" sz="1200" b="0" i="0" kern="1200" dirty="0" smtClean="0">
                <a:solidFill>
                  <a:schemeClr val="tx1"/>
                </a:solidFill>
                <a:latin typeface="+mn-lt"/>
                <a:ea typeface="+mn-ea"/>
                <a:cs typeface="+mn-cs"/>
              </a:rPr>
              <a:t>    </a:t>
            </a:r>
            <a:r>
              <a:rPr lang="en-US" altLang="zh-CN" sz="1200" b="0" i="0" kern="1200" dirty="0" err="1" smtClean="0">
                <a:solidFill>
                  <a:schemeClr val="tx1"/>
                </a:solidFill>
                <a:latin typeface="+mn-lt"/>
                <a:ea typeface="+mn-ea"/>
                <a:cs typeface="+mn-cs"/>
              </a:rPr>
              <a:t>int</a:t>
            </a:r>
            <a:r>
              <a:rPr lang="en-US" altLang="zh-CN" sz="1200" b="0" i="0" kern="1200" dirty="0" smtClean="0">
                <a:solidFill>
                  <a:schemeClr val="tx1"/>
                </a:solidFill>
                <a:latin typeface="+mn-lt"/>
                <a:ea typeface="+mn-ea"/>
                <a:cs typeface="+mn-cs"/>
              </a:rPr>
              <a:t> verify);</a:t>
            </a:r>
            <a:r>
              <a:rPr lang="en-US" altLang="zh-CN" dirty="0" smtClean="0"/>
              <a:t/>
            </a:r>
            <a:br>
              <a:rPr lang="en-US" altLang="zh-CN" dirty="0" smtClean="0"/>
            </a:br>
            <a:r>
              <a:rPr lang="zh-CN" altLang="en-US" sz="1200" b="0" i="0" kern="1200" dirty="0" smtClean="0">
                <a:solidFill>
                  <a:schemeClr val="tx1"/>
                </a:solidFill>
                <a:latin typeface="+mn-lt"/>
                <a:ea typeface="+mn-ea"/>
                <a:cs typeface="+mn-cs"/>
              </a:rPr>
              <a:t>在标准输出中输出</a:t>
            </a:r>
            <a:r>
              <a:rPr lang="en-US" altLang="zh-CN" sz="1200" b="0" i="0" kern="1200" dirty="0" smtClean="0">
                <a:solidFill>
                  <a:schemeClr val="tx1"/>
                </a:solidFill>
                <a:latin typeface="+mn-lt"/>
                <a:ea typeface="+mn-ea"/>
                <a:cs typeface="+mn-cs"/>
              </a:rPr>
              <a:t>prompt</a:t>
            </a:r>
            <a:r>
              <a:rPr lang="zh-CN" altLang="en-US" sz="1200" b="0" i="0" kern="1200" dirty="0" smtClean="0">
                <a:solidFill>
                  <a:schemeClr val="tx1"/>
                </a:solidFill>
                <a:latin typeface="+mn-lt"/>
                <a:ea typeface="+mn-ea"/>
                <a:cs typeface="+mn-cs"/>
              </a:rPr>
              <a:t>字符，读取标准输入输入的字符，如果</a:t>
            </a:r>
            <a:r>
              <a:rPr lang="en-US" altLang="zh-CN" sz="1200" b="0" i="0" kern="1200" dirty="0" smtClean="0">
                <a:solidFill>
                  <a:schemeClr val="tx1"/>
                </a:solidFill>
                <a:latin typeface="+mn-lt"/>
                <a:ea typeface="+mn-ea"/>
                <a:cs typeface="+mn-cs"/>
              </a:rPr>
              <a:t>verify</a:t>
            </a:r>
            <a:r>
              <a:rPr lang="zh-CN" altLang="en-US" sz="1200" b="0" i="0" kern="1200" dirty="0" smtClean="0">
                <a:solidFill>
                  <a:schemeClr val="tx1"/>
                </a:solidFill>
                <a:latin typeface="+mn-lt"/>
                <a:ea typeface="+mn-ea"/>
                <a:cs typeface="+mn-cs"/>
              </a:rPr>
              <a:t>设定了，那么会提示用户输入两次，比较两次输入的结果是否相同，第一次输入的密码保存在</a:t>
            </a:r>
            <a:r>
              <a:rPr lang="en-US" altLang="zh-CN" sz="1200" b="0" i="0" kern="1200" dirty="0" err="1" smtClean="0">
                <a:solidFill>
                  <a:schemeClr val="tx1"/>
                </a:solidFill>
                <a:latin typeface="+mn-lt"/>
                <a:ea typeface="+mn-ea"/>
                <a:cs typeface="+mn-cs"/>
              </a:rPr>
              <a:t>buf</a:t>
            </a:r>
            <a:r>
              <a:rPr lang="zh-CN" altLang="en-US" sz="1200" b="0" i="0" kern="1200" dirty="0" smtClean="0">
                <a:solidFill>
                  <a:schemeClr val="tx1"/>
                </a:solidFill>
                <a:latin typeface="+mn-lt"/>
                <a:ea typeface="+mn-ea"/>
                <a:cs typeface="+mn-cs"/>
              </a:rPr>
              <a:t>中，第二次输入的密码保存在</a:t>
            </a:r>
            <a:r>
              <a:rPr lang="en-US" altLang="zh-CN" sz="1200" b="0" i="0" kern="1200" dirty="0" smtClean="0">
                <a:solidFill>
                  <a:schemeClr val="tx1"/>
                </a:solidFill>
                <a:latin typeface="+mn-lt"/>
                <a:ea typeface="+mn-ea"/>
                <a:cs typeface="+mn-cs"/>
              </a:rPr>
              <a:t>buff</a:t>
            </a:r>
            <a:r>
              <a:rPr lang="zh-CN" altLang="en-US" sz="1200" b="0" i="0" kern="1200" dirty="0" smtClean="0">
                <a:solidFill>
                  <a:schemeClr val="tx1"/>
                </a:solidFill>
                <a:latin typeface="+mn-lt"/>
                <a:ea typeface="+mn-ea"/>
                <a:cs typeface="+mn-cs"/>
              </a:rPr>
              <a:t>中，然后将用户输入的数据，设定到</a:t>
            </a:r>
            <a:r>
              <a:rPr lang="en-US" altLang="zh-CN" sz="1200" b="0" i="0" kern="1200" dirty="0" smtClean="0">
                <a:solidFill>
                  <a:schemeClr val="tx1"/>
                </a:solidFill>
                <a:latin typeface="+mn-lt"/>
                <a:ea typeface="+mn-ea"/>
                <a:cs typeface="+mn-cs"/>
              </a:rPr>
              <a:t>key1</a:t>
            </a:r>
            <a:r>
              <a:rPr lang="zh-CN" altLang="en-US" sz="1200" b="0" i="0" kern="1200" dirty="0" smtClean="0">
                <a:solidFill>
                  <a:schemeClr val="tx1"/>
                </a:solidFill>
                <a:latin typeface="+mn-lt"/>
                <a:ea typeface="+mn-ea"/>
                <a:cs typeface="+mn-cs"/>
              </a:rPr>
              <a:t>与</a:t>
            </a:r>
            <a:r>
              <a:rPr lang="en-US" altLang="zh-CN" sz="1200" b="0" i="0" kern="1200" dirty="0" smtClean="0">
                <a:solidFill>
                  <a:schemeClr val="tx1"/>
                </a:solidFill>
                <a:latin typeface="+mn-lt"/>
                <a:ea typeface="+mn-ea"/>
                <a:cs typeface="+mn-cs"/>
              </a:rPr>
              <a:t>key2</a:t>
            </a:r>
            <a:r>
              <a:rPr lang="zh-CN" altLang="en-US" sz="1200" b="0" i="0" kern="1200" dirty="0" smtClean="0">
                <a:solidFill>
                  <a:schemeClr val="tx1"/>
                </a:solidFill>
                <a:latin typeface="+mn-lt"/>
                <a:ea typeface="+mn-ea"/>
                <a:cs typeface="+mn-cs"/>
              </a:rPr>
              <a:t>中；</a:t>
            </a:r>
            <a:r>
              <a:rPr lang="zh-CN" altLang="en-US" dirty="0" smtClean="0"/>
              <a:t/>
            </a:r>
            <a:br>
              <a:rPr lang="zh-CN" altLang="en-US" dirty="0" smtClean="0"/>
            </a:br>
            <a:r>
              <a:rPr lang="zh-CN" altLang="en-US" sz="1200" b="0" i="0" kern="1200" dirty="0" smtClean="0">
                <a:solidFill>
                  <a:schemeClr val="tx1"/>
                </a:solidFill>
                <a:latin typeface="+mn-lt"/>
                <a:ea typeface="+mn-ea"/>
                <a:cs typeface="+mn-cs"/>
              </a:rPr>
              <a:t>返回值： </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 成功</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55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按字符串从 </a:t>
            </a:r>
            <a:r>
              <a:rPr lang="en-US" altLang="zh-CN" sz="1200" b="0" i="0" kern="1200" dirty="0" smtClean="0">
                <a:solidFill>
                  <a:schemeClr val="tx1"/>
                </a:solidFill>
                <a:latin typeface="+mn-lt"/>
                <a:ea typeface="+mn-ea"/>
                <a:cs typeface="+mn-cs"/>
              </a:rPr>
              <a:t>16 bytes </a:t>
            </a:r>
            <a:r>
              <a:rPr lang="zh-CN" altLang="en-US" sz="1200" b="0" i="0" kern="1200" dirty="0" smtClean="0">
                <a:solidFill>
                  <a:schemeClr val="tx1"/>
                </a:solidFill>
                <a:latin typeface="+mn-lt"/>
                <a:ea typeface="+mn-ea"/>
                <a:cs typeface="+mn-cs"/>
              </a:rPr>
              <a:t>到 </a:t>
            </a:r>
            <a:r>
              <a:rPr lang="en-US" altLang="zh-CN" sz="1200" b="0" i="0" kern="1200" dirty="0" smtClean="0">
                <a:solidFill>
                  <a:schemeClr val="tx1"/>
                </a:solidFill>
                <a:latin typeface="+mn-lt"/>
                <a:ea typeface="+mn-ea"/>
                <a:cs typeface="+mn-cs"/>
              </a:rPr>
              <a:t>8192bytes </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种长度字符串，每个大小数据块处理跑</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秒， 输出处理的总次数。上文中</a:t>
            </a:r>
            <a:r>
              <a:rPr lang="en-US" altLang="zh-CN" sz="1200" b="0" i="0" kern="1200" dirty="0" smtClean="0">
                <a:solidFill>
                  <a:schemeClr val="tx1"/>
                </a:solidFill>
                <a:latin typeface="+mn-lt"/>
                <a:ea typeface="+mn-ea"/>
                <a:cs typeface="+mn-cs"/>
              </a:rPr>
              <a:t>16bytes</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3</a:t>
            </a:r>
            <a:r>
              <a:rPr lang="zh-CN" altLang="en-US" sz="1200" b="0" i="0" kern="1200" dirty="0" smtClean="0">
                <a:solidFill>
                  <a:schemeClr val="tx1"/>
                </a:solidFill>
                <a:latin typeface="+mn-lt"/>
                <a:ea typeface="+mn-ea"/>
                <a:cs typeface="+mn-cs"/>
              </a:rPr>
              <a:t>秒内完成了</a:t>
            </a:r>
            <a:r>
              <a:rPr lang="en-US" altLang="zh-CN" sz="1200" b="0" i="0" kern="1200" dirty="0" smtClean="0">
                <a:solidFill>
                  <a:schemeClr val="tx1"/>
                </a:solidFill>
                <a:latin typeface="+mn-lt"/>
                <a:ea typeface="+mn-ea"/>
                <a:cs typeface="+mn-cs"/>
              </a:rPr>
              <a:t>12109169</a:t>
            </a:r>
            <a:r>
              <a:rPr lang="zh-CN" altLang="en-US" sz="1200" b="0" i="0" kern="1200" dirty="0" smtClean="0">
                <a:solidFill>
                  <a:schemeClr val="tx1"/>
                </a:solidFill>
                <a:latin typeface="+mn-lt"/>
                <a:ea typeface="+mn-ea"/>
                <a:cs typeface="+mn-cs"/>
              </a:rPr>
              <a:t>次</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每秒完成处理的数据量是多少</a:t>
            </a:r>
            <a:r>
              <a:rPr lang="en-US" altLang="zh-CN" sz="1200" b="0" i="0" kern="1200" dirty="0" smtClean="0">
                <a:solidFill>
                  <a:schemeClr val="tx1"/>
                </a:solidFill>
                <a:latin typeface="+mn-lt"/>
                <a:ea typeface="+mn-ea"/>
                <a:cs typeface="+mn-cs"/>
              </a:rPr>
              <a:t>KB </a:t>
            </a:r>
            <a:r>
              <a:rPr lang="zh-CN" altLang="en-US" sz="1200" b="0" i="0" kern="1200" dirty="0" smtClean="0">
                <a:solidFill>
                  <a:schemeClr val="tx1"/>
                </a:solidFill>
                <a:latin typeface="+mn-lt"/>
                <a:ea typeface="+mn-ea"/>
                <a:cs typeface="+mn-cs"/>
              </a:rPr>
              <a:t>，比如</a:t>
            </a:r>
            <a:r>
              <a:rPr lang="en-US" altLang="zh-CN" sz="1200" b="0" i="0" kern="1200" dirty="0" smtClean="0">
                <a:solidFill>
                  <a:schemeClr val="tx1"/>
                </a:solidFill>
                <a:latin typeface="+mn-lt"/>
                <a:ea typeface="+mn-ea"/>
                <a:cs typeface="+mn-cs"/>
              </a:rPr>
              <a:t>8182bytes</a:t>
            </a:r>
            <a:r>
              <a:rPr lang="zh-CN" altLang="en-US" sz="1200" b="0" i="0" kern="1200" dirty="0" smtClean="0">
                <a:solidFill>
                  <a:schemeClr val="tx1"/>
                </a:solidFill>
                <a:latin typeface="+mn-lt"/>
                <a:ea typeface="+mn-ea"/>
                <a:cs typeface="+mn-cs"/>
              </a:rPr>
              <a:t>的数据块 每秒处理能力是 </a:t>
            </a:r>
            <a:r>
              <a:rPr lang="en-US" altLang="zh-CN" sz="1200" b="0" i="0" kern="1200" dirty="0" smtClean="0">
                <a:solidFill>
                  <a:schemeClr val="tx1"/>
                </a:solidFill>
                <a:latin typeface="+mn-lt"/>
                <a:ea typeface="+mn-ea"/>
                <a:cs typeface="+mn-cs"/>
              </a:rPr>
              <a:t>66225.59kb</a:t>
            </a:r>
            <a:r>
              <a:rPr lang="zh-CN" altLang="en-US" sz="1200" b="0" i="0" kern="1200" dirty="0" smtClean="0">
                <a:solidFill>
                  <a:schemeClr val="tx1"/>
                </a:solidFill>
                <a:latin typeface="+mn-lt"/>
                <a:ea typeface="+mn-ea"/>
                <a:cs typeface="+mn-cs"/>
              </a:rPr>
              <a:t>，注意，这是的单位不是完成次数，而是数据块大小。</a:t>
            </a:r>
            <a:r>
              <a:rPr lang="zh-CN" altLang="en-US" sz="1200" b="1" i="0" kern="1200" dirty="0" smtClean="0">
                <a:solidFill>
                  <a:schemeClr val="tx1"/>
                </a:solidFill>
                <a:latin typeface="+mn-lt"/>
                <a:ea typeface="+mn-ea"/>
                <a:cs typeface="+mn-cs"/>
              </a:rPr>
              <a:t> </a:t>
            </a:r>
            <a:r>
              <a:rPr lang="en-US" altLang="zh-CN" sz="1200" b="1" i="0" kern="1200" dirty="0" smtClean="0">
                <a:solidFill>
                  <a:schemeClr val="tx1"/>
                </a:solidFill>
                <a:latin typeface="+mn-lt"/>
                <a:ea typeface="+mn-ea"/>
                <a:cs typeface="+mn-cs"/>
              </a:rPr>
              <a:t>the 'numbers' are in 1000s,</a:t>
            </a:r>
            <a:r>
              <a:rPr lang="zh-CN" altLang="en-US" sz="1200" b="0" i="0" kern="1200" dirty="0" smtClean="0">
                <a:solidFill>
                  <a:schemeClr val="tx1"/>
                </a:solidFill>
                <a:latin typeface="+mn-lt"/>
                <a:ea typeface="+mn-ea"/>
                <a:cs typeface="+mn-cs"/>
              </a:rPr>
              <a:t>不是指 </a:t>
            </a:r>
            <a:r>
              <a:rPr lang="en-US" altLang="zh-CN" sz="1200" b="0" i="0" kern="1200" dirty="0" smtClean="0">
                <a:solidFill>
                  <a:schemeClr val="tx1"/>
                </a:solidFill>
                <a:latin typeface="+mn-lt"/>
                <a:ea typeface="+mn-ea"/>
                <a:cs typeface="+mn-cs"/>
              </a:rPr>
              <a:t>1000</a:t>
            </a:r>
            <a:r>
              <a:rPr lang="zh-CN" altLang="en-US" sz="1200" b="0" i="0" kern="1200" dirty="0" smtClean="0">
                <a:solidFill>
                  <a:schemeClr val="tx1"/>
                </a:solidFill>
                <a:latin typeface="+mn-lt"/>
                <a:ea typeface="+mn-ea"/>
                <a:cs typeface="+mn-cs"/>
              </a:rPr>
              <a:t>秒内完成次数，而是指 数值以 </a:t>
            </a:r>
            <a:r>
              <a:rPr lang="en-US" altLang="zh-CN" sz="1200" b="0" i="0" kern="1200" dirty="0" smtClean="0">
                <a:solidFill>
                  <a:schemeClr val="tx1"/>
                </a:solidFill>
                <a:latin typeface="+mn-lt"/>
                <a:ea typeface="+mn-ea"/>
                <a:cs typeface="+mn-cs"/>
              </a:rPr>
              <a:t>1000</a:t>
            </a:r>
            <a:r>
              <a:rPr lang="zh-CN" altLang="en-US" sz="1200" b="0" i="0" kern="1200" dirty="0" smtClean="0">
                <a:solidFill>
                  <a:schemeClr val="tx1"/>
                </a:solidFill>
                <a:latin typeface="+mn-lt"/>
                <a:ea typeface="+mn-ea"/>
                <a:cs typeface="+mn-cs"/>
              </a:rPr>
              <a:t>为单位进行缩写</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56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8A60EA-3412-4EB4-95C4-DC35A34C0C27}"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smtClean="0"/>
              <a:t>AMD </a:t>
            </a:r>
            <a:r>
              <a:rPr lang="en-US" altLang="zh-CN" sz="1200" dirty="0" err="1" smtClean="0"/>
              <a:t>Opteron</a:t>
            </a:r>
            <a:r>
              <a:rPr lang="zh-CN" altLang="en-US" sz="1200" dirty="0" smtClean="0"/>
              <a:t>：</a:t>
            </a:r>
            <a:r>
              <a:rPr lang="en-US" altLang="zh-CN" sz="1200" b="0" i="0" kern="1200" dirty="0" smtClean="0">
                <a:solidFill>
                  <a:schemeClr val="tx1"/>
                </a:solidFill>
                <a:latin typeface="+mn-lt"/>
                <a:ea typeface="+mn-ea"/>
                <a:cs typeface="+mn-cs"/>
              </a:rPr>
              <a:t>AMD </a:t>
            </a:r>
            <a:r>
              <a:rPr lang="en-US" altLang="zh-CN" sz="1200" b="0" i="0" kern="1200" dirty="0" err="1" smtClean="0">
                <a:solidFill>
                  <a:schemeClr val="tx1"/>
                </a:solidFill>
                <a:latin typeface="+mn-lt"/>
                <a:ea typeface="+mn-ea"/>
                <a:cs typeface="+mn-cs"/>
              </a:rPr>
              <a:t>Opteron</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皓龙</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处理器专为服务器、工作站而设计，</a:t>
            </a:r>
            <a:r>
              <a:rPr lang="en-US" altLang="zh-CN" sz="1200" b="0" i="0" kern="1200" dirty="0" smtClean="0">
                <a:solidFill>
                  <a:schemeClr val="tx1"/>
                </a:solidFill>
                <a:latin typeface="+mn-lt"/>
                <a:ea typeface="+mn-ea"/>
                <a:cs typeface="+mn-cs"/>
              </a:rPr>
              <a:t>AMD </a:t>
            </a:r>
            <a:r>
              <a:rPr lang="en-US" altLang="zh-CN" sz="1200" b="0" i="0" kern="1200" dirty="0" err="1" smtClean="0">
                <a:solidFill>
                  <a:schemeClr val="tx1"/>
                </a:solidFill>
                <a:latin typeface="+mn-lt"/>
                <a:ea typeface="+mn-ea"/>
                <a:cs typeface="+mn-cs"/>
              </a:rPr>
              <a:t>Opteron</a:t>
            </a:r>
            <a:r>
              <a:rPr lang="zh-CN" altLang="en-US" sz="1200" b="0" i="0" kern="1200" dirty="0" smtClean="0">
                <a:solidFill>
                  <a:schemeClr val="tx1"/>
                </a:solidFill>
                <a:latin typeface="+mn-lt"/>
                <a:ea typeface="+mn-ea"/>
                <a:cs typeface="+mn-cs"/>
              </a:rPr>
              <a:t>（皓龙） 处理器采用具有划时代意义的 </a:t>
            </a:r>
            <a:r>
              <a:rPr lang="en-US" altLang="zh-CN" sz="1200" b="0" i="0" kern="1200" dirty="0" smtClean="0">
                <a:solidFill>
                  <a:schemeClr val="tx1"/>
                </a:solidFill>
                <a:latin typeface="+mn-lt"/>
                <a:ea typeface="+mn-ea"/>
                <a:cs typeface="+mn-cs"/>
              </a:rPr>
              <a:t>AMD64 </a:t>
            </a:r>
            <a:r>
              <a:rPr lang="zh-CN" altLang="en-US" sz="1200" b="0" i="0" kern="1200" dirty="0" smtClean="0">
                <a:solidFill>
                  <a:schemeClr val="tx1"/>
                </a:solidFill>
                <a:latin typeface="+mn-lt"/>
                <a:ea typeface="+mn-ea"/>
                <a:cs typeface="+mn-cs"/>
              </a:rPr>
              <a:t>结构，可以同时支持 </a:t>
            </a:r>
            <a:r>
              <a:rPr lang="en-US" altLang="zh-CN" sz="1200" b="0" i="0" kern="1200" dirty="0" smtClean="0">
                <a:solidFill>
                  <a:schemeClr val="tx1"/>
                </a:solidFill>
                <a:latin typeface="+mn-lt"/>
                <a:ea typeface="+mn-ea"/>
                <a:cs typeface="+mn-cs"/>
              </a:rPr>
              <a:t>32 </a:t>
            </a:r>
            <a:r>
              <a:rPr lang="zh-CN" altLang="en-US" sz="1200" b="0" i="0" kern="1200" dirty="0" smtClean="0">
                <a:solidFill>
                  <a:schemeClr val="tx1"/>
                </a:solidFill>
                <a:latin typeface="+mn-lt"/>
                <a:ea typeface="+mn-ea"/>
                <a:cs typeface="+mn-cs"/>
              </a:rPr>
              <a:t>位或 </a:t>
            </a:r>
            <a:r>
              <a:rPr lang="en-US" altLang="zh-CN" sz="1200" b="0" i="0" kern="1200" dirty="0" smtClean="0">
                <a:solidFill>
                  <a:schemeClr val="tx1"/>
                </a:solidFill>
                <a:latin typeface="+mn-lt"/>
                <a:ea typeface="+mn-ea"/>
                <a:cs typeface="+mn-cs"/>
              </a:rPr>
              <a:t>64 </a:t>
            </a:r>
            <a:r>
              <a:rPr lang="zh-CN" altLang="en-US" sz="1200" b="0" i="0" kern="1200" dirty="0" smtClean="0">
                <a:solidFill>
                  <a:schemeClr val="tx1"/>
                </a:solidFill>
                <a:latin typeface="+mn-lt"/>
                <a:ea typeface="+mn-ea"/>
                <a:cs typeface="+mn-cs"/>
              </a:rPr>
              <a:t>位的计算。</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dirty="0" smtClean="0">
                <a:hlinkClick r:id="rId3"/>
              </a:rPr>
              <a:t>关于</a:t>
            </a:r>
            <a:r>
              <a:rPr lang="en-US" altLang="zh-CN" dirty="0" smtClean="0">
                <a:hlinkClick r:id="rId3"/>
              </a:rPr>
              <a:t>salsa20/12</a:t>
            </a:r>
            <a:r>
              <a:rPr lang="zh-CN" altLang="en-US" dirty="0" smtClean="0">
                <a:hlinkClick r:id="rId3"/>
              </a:rPr>
              <a:t>：可参见：</a:t>
            </a:r>
            <a:r>
              <a:rPr lang="en-US" altLang="zh-CN" dirty="0" smtClean="0">
                <a:hlinkClick r:id="rId3"/>
              </a:rPr>
              <a:t>https://zhuanlan.zhihu.com/p/37829898</a:t>
            </a:r>
            <a:endParaRPr lang="en-US" altLang="zh-CN" dirty="0" smtClean="0"/>
          </a:p>
          <a:p>
            <a:r>
              <a:rPr lang="zh-CN" altLang="en-US" dirty="0" smtClean="0"/>
              <a:t>后面的参数为：重复施加函数的次数。</a:t>
            </a:r>
            <a:endParaRPr lang="en-US" altLang="zh-CN" dirty="0" smtClean="0"/>
          </a:p>
          <a:p>
            <a:endParaRPr lang="en-US" altLang="zh-CN" dirty="0" smtClean="0"/>
          </a:p>
          <a:p>
            <a:r>
              <a:rPr lang="zh-CN" altLang="en-US" sz="1200" b="0" i="0" kern="1200" dirty="0" smtClean="0">
                <a:solidFill>
                  <a:schemeClr val="tx1"/>
                </a:solidFill>
                <a:latin typeface="+mn-lt"/>
                <a:ea typeface="+mn-ea"/>
                <a:cs typeface="+mn-cs"/>
              </a:rPr>
              <a:t>作为流密码，</a:t>
            </a:r>
            <a:r>
              <a:rPr lang="en-US" altLang="zh-CN" sz="1200" b="0" i="0" kern="1200" dirty="0" smtClean="0">
                <a:solidFill>
                  <a:schemeClr val="tx1"/>
                </a:solidFill>
                <a:latin typeface="+mn-lt"/>
                <a:ea typeface="+mn-ea"/>
                <a:cs typeface="+mn-cs"/>
              </a:rPr>
              <a:t>Salsa20</a:t>
            </a:r>
            <a:r>
              <a:rPr lang="zh-CN" altLang="en-US" sz="1200" b="0" i="0" kern="1200" dirty="0" smtClean="0">
                <a:solidFill>
                  <a:schemeClr val="tx1"/>
                </a:solidFill>
                <a:latin typeface="+mn-lt"/>
                <a:ea typeface="+mn-ea"/>
                <a:cs typeface="+mn-cs"/>
              </a:rPr>
              <a:t>似乎是无法预测的。根据</a:t>
            </a:r>
            <a:r>
              <a:rPr lang="en-US" altLang="zh-CN" sz="1200" b="0" i="0" u="none" strike="noStrike" kern="1200" dirty="0" smtClean="0">
                <a:solidFill>
                  <a:schemeClr val="tx1"/>
                </a:solidFill>
                <a:latin typeface="+mn-lt"/>
                <a:ea typeface="+mn-ea"/>
                <a:cs typeface="+mn-cs"/>
                <a:hlinkClick r:id="rId4"/>
              </a:rPr>
              <a:t>cr.yp.to - Stream-cipher attacks</a:t>
            </a:r>
            <a:r>
              <a:rPr lang="zh-CN" altLang="en-US" sz="1200" b="0" i="0" kern="1200" dirty="0" smtClean="0">
                <a:solidFill>
                  <a:schemeClr val="tx1"/>
                </a:solidFill>
                <a:latin typeface="+mn-lt"/>
                <a:ea typeface="+mn-ea"/>
                <a:cs typeface="+mn-cs"/>
              </a:rPr>
              <a:t>中的描述，</a:t>
            </a:r>
            <a:r>
              <a:rPr lang="en-US" altLang="zh-CN" sz="1200" b="0" i="0" kern="1200" dirty="0" smtClean="0">
                <a:solidFill>
                  <a:schemeClr val="tx1"/>
                </a:solidFill>
                <a:latin typeface="+mn-lt"/>
                <a:ea typeface="+mn-ea"/>
                <a:cs typeface="+mn-cs"/>
              </a:rPr>
              <a:t>256</a:t>
            </a:r>
            <a:r>
              <a:rPr lang="zh-CN" altLang="en-US" sz="1200" b="0" i="0" kern="1200" dirty="0" smtClean="0">
                <a:solidFill>
                  <a:schemeClr val="tx1"/>
                </a:solidFill>
                <a:latin typeface="+mn-lt"/>
                <a:ea typeface="+mn-ea"/>
                <a:cs typeface="+mn-cs"/>
              </a:rPr>
              <a:t>密钥版本、每轮重复施加</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次函数的</a:t>
            </a:r>
            <a:r>
              <a:rPr lang="en-US" altLang="zh-CN" sz="1200" b="0" i="0" kern="1200" dirty="0" smtClean="0">
                <a:solidFill>
                  <a:schemeClr val="tx1"/>
                </a:solidFill>
                <a:latin typeface="+mn-lt"/>
                <a:ea typeface="+mn-ea"/>
                <a:cs typeface="+mn-cs"/>
              </a:rPr>
              <a:t>Salsa20/12</a:t>
            </a:r>
            <a:r>
              <a:rPr lang="zh-CN" altLang="en-US" sz="1200" b="0" i="0" kern="1200" dirty="0" smtClean="0">
                <a:solidFill>
                  <a:schemeClr val="tx1"/>
                </a:solidFill>
                <a:latin typeface="+mn-lt"/>
                <a:ea typeface="+mn-ea"/>
                <a:cs typeface="+mn-cs"/>
              </a:rPr>
              <a:t>目前仍未被攻破且被认为具有</a:t>
            </a:r>
            <a:r>
              <a:rPr lang="en-US" altLang="zh-CN" sz="1200" b="0" i="0" kern="1200" dirty="0" smtClean="0">
                <a:solidFill>
                  <a:schemeClr val="tx1"/>
                </a:solidFill>
                <a:latin typeface="+mn-lt"/>
                <a:ea typeface="+mn-ea"/>
                <a:cs typeface="+mn-cs"/>
              </a:rPr>
              <a:t>256</a:t>
            </a:r>
            <a:r>
              <a:rPr lang="zh-CN" altLang="en-US" sz="1200" b="0" i="0" kern="1200" dirty="0" smtClean="0">
                <a:solidFill>
                  <a:schemeClr val="tx1"/>
                </a:solidFill>
                <a:latin typeface="+mn-lt"/>
                <a:ea typeface="+mn-ea"/>
                <a:cs typeface="+mn-cs"/>
              </a:rPr>
              <a:t>位的安全性（</a:t>
            </a:r>
            <a:r>
              <a:rPr lang="en-US" altLang="zh-CN" sz="1200" b="0" i="0" kern="1200" dirty="0" smtClean="0">
                <a:solidFill>
                  <a:schemeClr val="tx1"/>
                </a:solidFill>
                <a:latin typeface="+mn-lt"/>
                <a:ea typeface="+mn-ea"/>
                <a:cs typeface="+mn-cs"/>
              </a:rPr>
              <a:t>256-bit security</a:t>
            </a:r>
            <a:r>
              <a:rPr lang="zh-CN" altLang="en-US" sz="1200" b="0" i="0" kern="1200" dirty="0" smtClean="0">
                <a:solidFill>
                  <a:schemeClr val="tx1"/>
                </a:solidFill>
                <a:latin typeface="+mn-lt"/>
                <a:ea typeface="+mn-ea"/>
                <a:cs typeface="+mn-cs"/>
              </a:rPr>
              <a:t>）。其它一些重复施加较少次函数的版本（</a:t>
            </a:r>
            <a:r>
              <a:rPr lang="en-US" altLang="zh-CN" sz="1200" b="0" i="0" kern="1200" dirty="0" smtClean="0">
                <a:solidFill>
                  <a:schemeClr val="tx1"/>
                </a:solidFill>
                <a:latin typeface="+mn-lt"/>
                <a:ea typeface="+mn-ea"/>
                <a:cs typeface="+mn-cs"/>
              </a:rPr>
              <a:t>Salsa20/5</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Salsa20/6</a:t>
            </a:r>
            <a:r>
              <a:rPr lang="zh-CN" altLang="en-US" sz="1200" b="0" i="0" kern="1200" dirty="0" smtClean="0">
                <a:solidFill>
                  <a:schemeClr val="tx1"/>
                </a:solidFill>
                <a:latin typeface="+mn-lt"/>
                <a:ea typeface="+mn-ea"/>
                <a:cs typeface="+mn-cs"/>
              </a:rPr>
              <a:t>）则已被攻破。</a:t>
            </a:r>
            <a:endParaRPr lang="zh-CN" altLang="en-US" dirty="0"/>
          </a:p>
        </p:txBody>
      </p:sp>
      <p:sp>
        <p:nvSpPr>
          <p:cNvPr id="4" name="Slide Number Placeholder 3"/>
          <p:cNvSpPr>
            <a:spLocks noGrp="1"/>
          </p:cNvSpPr>
          <p:nvPr>
            <p:ph type="sldNum" sz="quarter" idx="10"/>
          </p:nvPr>
        </p:nvSpPr>
        <p:spPr/>
        <p:txBody>
          <a:bodyPr/>
          <a:lstStyle/>
          <a:p>
            <a:fld id="{71AD3FA9-732F-4D99-835A-D0A251036179}" type="slidenum">
              <a:rPr lang="zh-CN" altLang="en-US" smtClean="0"/>
              <a:pPr/>
              <a:t>57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雪崩效应：明文或密钥的微小改变将对密文产生很大的影响是任何密码算法需要的一个好性质。</a:t>
            </a:r>
            <a:endParaRPr lang="en-US" altLang="zh-CN" dirty="0" smtClean="0"/>
          </a:p>
          <a:p>
            <a:r>
              <a:rPr lang="zh-CN" altLang="en-US" dirty="0" smtClean="0"/>
              <a:t>明文或密钥的某一位发生变化会导致密文的许多位发生变化，这被称为雪崩效应。</a:t>
            </a:r>
            <a:endParaRPr lang="en-US" altLang="zh-CN" dirty="0" smtClean="0"/>
          </a:p>
          <a:p>
            <a:r>
              <a:rPr lang="zh-CN" altLang="en-US" dirty="0" smtClean="0"/>
              <a:t>函数</a:t>
            </a:r>
            <a:r>
              <a:rPr lang="en-US" altLang="zh-CN" dirty="0" smtClean="0"/>
              <a:t>F</a:t>
            </a:r>
            <a:r>
              <a:rPr lang="zh-CN" altLang="en-US" dirty="0" smtClean="0"/>
              <a:t>的设计中要求严格雪崩标准和位独立标准，见书第六版：</a:t>
            </a:r>
            <a:r>
              <a:rPr lang="en-US" altLang="zh-CN" dirty="0" smtClean="0"/>
              <a:t>57</a:t>
            </a:r>
            <a:r>
              <a:rPr lang="zh-CN" altLang="en-US" dirty="0" smtClean="0"/>
              <a:t>页。</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58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dirty="0" smtClean="0"/>
          </a:p>
          <a:p>
            <a:r>
              <a:rPr lang="zh-CN" altLang="en-US" dirty="0" smtClean="0"/>
              <a:t>计时攻击：主要与公钥算法有关。本质上，计时攻击是通过观察算法的一个既定实现对多种密文解密所需时间，来获得关于密钥或明文的信息。计时攻击所利用的事实就是加密或解密算法对于不同的输入所花的时间有着细微的差别。</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60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The</a:t>
            </a:r>
            <a:r>
              <a:rPr lang="en-US" altLang="zh-CN" baseline="0" dirty="0" smtClean="0"/>
              <a:t> unknown message is: Strong cryptography makes the world a safer place.</a:t>
            </a:r>
            <a:endParaRPr lang="zh-CN" altLang="en-US" dirty="0"/>
          </a:p>
        </p:txBody>
      </p:sp>
      <p:sp>
        <p:nvSpPr>
          <p:cNvPr id="4" name="Slide Number Placeholder 3"/>
          <p:cNvSpPr>
            <a:spLocks noGrp="1"/>
          </p:cNvSpPr>
          <p:nvPr>
            <p:ph type="sldNum" sz="quarter" idx="10"/>
          </p:nvPr>
        </p:nvSpPr>
        <p:spPr/>
        <p:txBody>
          <a:bodyPr/>
          <a:lstStyle/>
          <a:p>
            <a:fld id="{71AD3FA9-732F-4D99-835A-D0A251036179}" type="slidenum">
              <a:rPr lang="zh-CN" altLang="en-US" smtClean="0"/>
              <a:pPr/>
              <a:t>61</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官方称为</a:t>
            </a:r>
            <a:r>
              <a:rPr lang="en-US" altLang="zh-CN" dirty="0" smtClean="0"/>
              <a:t>TDEA</a:t>
            </a:r>
            <a:r>
              <a:rPr lang="zh-CN" altLang="en-US" dirty="0" smtClean="0"/>
              <a:t>，</a:t>
            </a:r>
            <a:r>
              <a:rPr lang="en-US" altLang="zh-CN" dirty="0" smtClean="0"/>
              <a:t>DEA</a:t>
            </a:r>
            <a:r>
              <a:rPr lang="zh-CN" altLang="en-US" dirty="0" smtClean="0"/>
              <a:t>：数据加密算法</a:t>
            </a:r>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62</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rPr lang="en-US" altLang="zh-CN" smtClean="0">
                <a:latin typeface="Arial" charset="0"/>
                <a:ea typeface="宋体" charset="-122"/>
              </a:rPr>
              <a:t>3DES</a:t>
            </a:r>
            <a:r>
              <a:rPr lang="zh-CN" altLang="en-US" smtClean="0">
                <a:latin typeface="Arial" charset="0"/>
                <a:ea typeface="宋体" charset="-122"/>
              </a:rPr>
              <a:t>将在下一章讲到。</a:t>
            </a:r>
          </a:p>
          <a:p>
            <a:endParaRPr lang="en-US" altLang="zh-CN" smtClean="0">
              <a:latin typeface="Arial" charset="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a:lnSpc>
                <a:spcPct val="80000"/>
              </a:lnSpc>
            </a:pPr>
            <a:r>
              <a:rPr lang="en-US" altLang="zh-CN" sz="800" dirty="0" smtClean="0">
                <a:latin typeface="Arial" charset="0"/>
                <a:ea typeface="宋体" charset="-122"/>
              </a:rPr>
              <a:t>1. 1997</a:t>
            </a:r>
            <a:r>
              <a:rPr lang="zh-CN" altLang="en-US" sz="800" dirty="0" smtClean="0">
                <a:latin typeface="Arial" charset="0"/>
                <a:ea typeface="宋体" charset="-122"/>
              </a:rPr>
              <a:t>年</a:t>
            </a:r>
            <a:r>
              <a:rPr lang="en-US" altLang="zh-CN" sz="800" dirty="0" smtClean="0">
                <a:latin typeface="Arial" charset="0"/>
                <a:ea typeface="宋体" charset="-122"/>
              </a:rPr>
              <a:t>1</a:t>
            </a:r>
            <a:r>
              <a:rPr lang="zh-CN" altLang="en-US" sz="800" dirty="0" smtClean="0">
                <a:latin typeface="Arial" charset="0"/>
                <a:ea typeface="宋体" charset="-122"/>
              </a:rPr>
              <a:t>月</a:t>
            </a:r>
            <a:r>
              <a:rPr lang="en-US" altLang="zh-CN" sz="800" dirty="0" smtClean="0">
                <a:latin typeface="Arial" charset="0"/>
                <a:ea typeface="宋体" charset="-122"/>
              </a:rPr>
              <a:t>2</a:t>
            </a:r>
            <a:r>
              <a:rPr lang="zh-CN" altLang="en-US" sz="800" dirty="0" smtClean="0">
                <a:latin typeface="Arial" charset="0"/>
                <a:ea typeface="宋体" charset="-122"/>
              </a:rPr>
              <a:t>日，</a:t>
            </a:r>
            <a:r>
              <a:rPr lang="en-US" altLang="zh-CN" sz="800" dirty="0" smtClean="0">
                <a:latin typeface="Arial" charset="0"/>
                <a:ea typeface="宋体" charset="-122"/>
              </a:rPr>
              <a:t>NIST</a:t>
            </a:r>
            <a:r>
              <a:rPr lang="zh-CN" altLang="en-US" sz="800" dirty="0" smtClean="0">
                <a:latin typeface="Arial" charset="0"/>
                <a:ea typeface="宋体" charset="-122"/>
              </a:rPr>
              <a:t>发起</a:t>
            </a:r>
            <a:r>
              <a:rPr lang="en-US" altLang="zh-CN" sz="800" dirty="0" smtClean="0">
                <a:latin typeface="Arial" charset="0"/>
                <a:ea typeface="宋体" charset="-122"/>
              </a:rPr>
              <a:t>AES</a:t>
            </a:r>
            <a:r>
              <a:rPr lang="zh-CN" altLang="en-US" sz="800" dirty="0" smtClean="0">
                <a:latin typeface="Arial" charset="0"/>
                <a:ea typeface="宋体" charset="-122"/>
              </a:rPr>
              <a:t>开发活动，并于</a:t>
            </a:r>
            <a:r>
              <a:rPr lang="en-US" altLang="zh-CN" sz="800" dirty="0" smtClean="0">
                <a:latin typeface="Arial" charset="0"/>
                <a:ea typeface="宋体" charset="-122"/>
              </a:rPr>
              <a:t>9</a:t>
            </a:r>
            <a:r>
              <a:rPr lang="zh-CN" altLang="en-US" sz="800" dirty="0" smtClean="0">
                <a:latin typeface="Arial" charset="0"/>
                <a:ea typeface="宋体" charset="-122"/>
              </a:rPr>
              <a:t>月</a:t>
            </a:r>
            <a:r>
              <a:rPr lang="en-US" altLang="zh-CN" sz="800" dirty="0" smtClean="0">
                <a:latin typeface="Arial" charset="0"/>
                <a:ea typeface="宋体" charset="-122"/>
              </a:rPr>
              <a:t>12</a:t>
            </a:r>
            <a:r>
              <a:rPr lang="zh-CN" altLang="en-US" sz="800" dirty="0" smtClean="0">
                <a:latin typeface="Arial" charset="0"/>
                <a:ea typeface="宋体" charset="-122"/>
              </a:rPr>
              <a:t>日形成了正式的征集活动 </a:t>
            </a:r>
            <a:r>
              <a:rPr lang="en-US" altLang="zh-CN" sz="800" dirty="0" smtClean="0">
                <a:latin typeface="Arial" charset="0"/>
                <a:ea typeface="宋体" charset="-122"/>
              </a:rPr>
              <a:t>- AES (Advanced Encryption Standard) </a:t>
            </a:r>
            <a:r>
              <a:rPr lang="zh-CN" altLang="en-US" sz="800" dirty="0" smtClean="0">
                <a:latin typeface="Arial" charset="0"/>
                <a:ea typeface="宋体" charset="-122"/>
              </a:rPr>
              <a:t>，并专门成立了</a:t>
            </a:r>
            <a:r>
              <a:rPr lang="en-US" altLang="zh-CN" sz="800" dirty="0" smtClean="0">
                <a:latin typeface="Arial" charset="0"/>
                <a:ea typeface="宋体" charset="-122"/>
              </a:rPr>
              <a:t>AES</a:t>
            </a:r>
            <a:r>
              <a:rPr lang="zh-CN" altLang="en-US" sz="800" dirty="0" smtClean="0">
                <a:latin typeface="Arial" charset="0"/>
                <a:ea typeface="宋体" charset="-122"/>
              </a:rPr>
              <a:t>工作组，目的是为了确定一非保密的、公开披露的、全球免费使用的分组密码算法，用于保护下一代政府的敏感信息，也希望能够成为秘密的和公开部门的数据加密标准</a:t>
            </a:r>
            <a:r>
              <a:rPr lang="en-US" altLang="zh-CN" sz="800" dirty="0" smtClean="0">
                <a:latin typeface="Arial" charset="0"/>
                <a:ea typeface="宋体" charset="-122"/>
              </a:rPr>
              <a:t>(DES)</a:t>
            </a:r>
            <a:r>
              <a:rPr lang="zh-CN" altLang="en-US" sz="800" dirty="0" smtClean="0">
                <a:latin typeface="Arial" charset="0"/>
                <a:ea typeface="宋体" charset="-122"/>
              </a:rPr>
              <a:t>。</a:t>
            </a:r>
          </a:p>
          <a:p>
            <a:pPr>
              <a:lnSpc>
                <a:spcPct val="80000"/>
              </a:lnSpc>
            </a:pPr>
            <a:endParaRPr lang="zh-CN" altLang="en-US" sz="800" dirty="0" smtClean="0">
              <a:latin typeface="Arial" charset="0"/>
              <a:ea typeface="宋体" charset="-122"/>
            </a:endParaRPr>
          </a:p>
          <a:p>
            <a:pPr>
              <a:lnSpc>
                <a:spcPct val="80000"/>
              </a:lnSpc>
            </a:pPr>
            <a:r>
              <a:rPr lang="en-US" altLang="zh-CN" sz="800" dirty="0" smtClean="0">
                <a:latin typeface="Arial" charset="0"/>
                <a:ea typeface="宋体" charset="-122"/>
              </a:rPr>
              <a:t>1997</a:t>
            </a:r>
            <a:r>
              <a:rPr lang="zh-CN" altLang="en-US" sz="800" dirty="0" smtClean="0">
                <a:latin typeface="Arial" charset="0"/>
                <a:ea typeface="宋体" charset="-122"/>
              </a:rPr>
              <a:t>年</a:t>
            </a:r>
            <a:r>
              <a:rPr lang="en-US" altLang="zh-CN" sz="800" dirty="0" smtClean="0">
                <a:latin typeface="Arial" charset="0"/>
                <a:ea typeface="宋体" charset="-122"/>
              </a:rPr>
              <a:t>9</a:t>
            </a:r>
            <a:r>
              <a:rPr lang="zh-CN" altLang="en-US" sz="800" dirty="0" smtClean="0">
                <a:latin typeface="Arial" charset="0"/>
                <a:ea typeface="宋体" charset="-122"/>
              </a:rPr>
              <a:t>月</a:t>
            </a:r>
            <a:r>
              <a:rPr lang="en-US" altLang="zh-CN" sz="800" dirty="0" smtClean="0">
                <a:latin typeface="Arial" charset="0"/>
                <a:ea typeface="宋体" charset="-122"/>
              </a:rPr>
              <a:t>12</a:t>
            </a:r>
            <a:r>
              <a:rPr lang="zh-CN" altLang="en-US" sz="800" dirty="0" smtClean="0">
                <a:latin typeface="Arial" charset="0"/>
                <a:ea typeface="宋体" charset="-122"/>
              </a:rPr>
              <a:t>日在</a:t>
            </a:r>
            <a:r>
              <a:rPr lang="en-US" altLang="zh-CN" sz="800" dirty="0" smtClean="0">
                <a:latin typeface="Arial" charset="0"/>
                <a:ea typeface="宋体" charset="-122"/>
              </a:rPr>
              <a:t>Federal Register</a:t>
            </a:r>
            <a:r>
              <a:rPr lang="zh-CN" altLang="en-US" sz="800" dirty="0" smtClean="0">
                <a:latin typeface="Arial" charset="0"/>
                <a:ea typeface="宋体" charset="-122"/>
              </a:rPr>
              <a:t>公布了征集</a:t>
            </a:r>
            <a:r>
              <a:rPr lang="en-US" altLang="zh-CN" sz="800" dirty="0" smtClean="0">
                <a:latin typeface="Arial" charset="0"/>
                <a:ea typeface="宋体" charset="-122"/>
              </a:rPr>
              <a:t>AES</a:t>
            </a:r>
            <a:r>
              <a:rPr lang="zh-CN" altLang="en-US" sz="800" dirty="0" smtClean="0">
                <a:latin typeface="Arial" charset="0"/>
                <a:ea typeface="宋体" charset="-122"/>
              </a:rPr>
              <a:t>候选算法的通告。</a:t>
            </a:r>
            <a:r>
              <a:rPr lang="en-US" altLang="zh-CN" sz="800" dirty="0" smtClean="0">
                <a:latin typeface="Arial" charset="0"/>
                <a:ea typeface="宋体" charset="-122"/>
              </a:rPr>
              <a:t>AES</a:t>
            </a:r>
            <a:r>
              <a:rPr lang="zh-CN" altLang="en-US" sz="800" dirty="0" smtClean="0">
                <a:latin typeface="Arial" charset="0"/>
                <a:ea typeface="宋体" charset="-122"/>
              </a:rPr>
              <a:t>的基本要求比三重</a:t>
            </a:r>
            <a:r>
              <a:rPr lang="en-US" altLang="zh-CN" sz="800" dirty="0" smtClean="0">
                <a:latin typeface="Arial" charset="0"/>
                <a:ea typeface="宋体" charset="-122"/>
              </a:rPr>
              <a:t>DES</a:t>
            </a:r>
            <a:r>
              <a:rPr lang="zh-CN" altLang="en-US" sz="800" dirty="0" smtClean="0">
                <a:latin typeface="Arial" charset="0"/>
                <a:ea typeface="宋体" charset="-122"/>
              </a:rPr>
              <a:t>快而且至少和三重</a:t>
            </a:r>
            <a:r>
              <a:rPr lang="en-US" altLang="zh-CN" sz="800" dirty="0" smtClean="0">
                <a:latin typeface="Arial" charset="0"/>
                <a:ea typeface="宋体" charset="-122"/>
              </a:rPr>
              <a:t>DES</a:t>
            </a:r>
            <a:r>
              <a:rPr lang="zh-CN" altLang="en-US" sz="800" dirty="0" smtClean="0">
                <a:latin typeface="Arial" charset="0"/>
                <a:ea typeface="宋体" charset="-122"/>
              </a:rPr>
              <a:t>一样安全，分组长度为</a:t>
            </a:r>
            <a:r>
              <a:rPr lang="en-US" altLang="zh-CN" sz="800" dirty="0" smtClean="0">
                <a:latin typeface="Arial" charset="0"/>
                <a:ea typeface="宋体" charset="-122"/>
              </a:rPr>
              <a:t>128 bit</a:t>
            </a:r>
            <a:r>
              <a:rPr lang="zh-CN" altLang="en-US" sz="800" dirty="0" smtClean="0">
                <a:latin typeface="Arial" charset="0"/>
                <a:ea typeface="宋体" charset="-122"/>
              </a:rPr>
              <a:t>，密钥长度为</a:t>
            </a:r>
            <a:r>
              <a:rPr lang="en-US" altLang="zh-CN" sz="800" dirty="0" smtClean="0">
                <a:latin typeface="Arial" charset="0"/>
                <a:ea typeface="宋体" charset="-122"/>
              </a:rPr>
              <a:t>128/192/256 bit</a:t>
            </a:r>
            <a:r>
              <a:rPr lang="zh-CN" altLang="en-US" sz="800" dirty="0" smtClean="0">
                <a:latin typeface="Arial" charset="0"/>
                <a:ea typeface="宋体" charset="-122"/>
              </a:rPr>
              <a:t>。</a:t>
            </a:r>
          </a:p>
          <a:p>
            <a:pPr>
              <a:lnSpc>
                <a:spcPct val="80000"/>
              </a:lnSpc>
            </a:pPr>
            <a:endParaRPr lang="zh-CN" altLang="en-US" sz="800" dirty="0" smtClean="0">
              <a:latin typeface="Arial" charset="0"/>
              <a:ea typeface="宋体" charset="-122"/>
            </a:endParaRPr>
          </a:p>
          <a:p>
            <a:pPr>
              <a:lnSpc>
                <a:spcPct val="80000"/>
              </a:lnSpc>
            </a:pPr>
            <a:r>
              <a:rPr lang="en-US" altLang="zh-CN" sz="800" dirty="0" smtClean="0">
                <a:latin typeface="Arial" charset="0"/>
                <a:ea typeface="宋体" charset="-122"/>
              </a:rPr>
              <a:t>1998</a:t>
            </a:r>
            <a:r>
              <a:rPr lang="zh-CN" altLang="en-US" sz="800" dirty="0" smtClean="0">
                <a:latin typeface="Arial" charset="0"/>
                <a:ea typeface="宋体" charset="-122"/>
              </a:rPr>
              <a:t>年</a:t>
            </a:r>
            <a:r>
              <a:rPr lang="en-US" altLang="zh-CN" sz="800" dirty="0" smtClean="0">
                <a:latin typeface="Arial" charset="0"/>
                <a:ea typeface="宋体" charset="-122"/>
              </a:rPr>
              <a:t>8</a:t>
            </a:r>
            <a:r>
              <a:rPr lang="zh-CN" altLang="en-US" sz="800" dirty="0" smtClean="0">
                <a:latin typeface="Arial" charset="0"/>
                <a:ea typeface="宋体" charset="-122"/>
              </a:rPr>
              <a:t>月</a:t>
            </a:r>
            <a:r>
              <a:rPr lang="en-US" altLang="zh-CN" sz="800" dirty="0" smtClean="0">
                <a:latin typeface="Arial" charset="0"/>
                <a:ea typeface="宋体" charset="-122"/>
              </a:rPr>
              <a:t>20</a:t>
            </a:r>
            <a:r>
              <a:rPr lang="zh-CN" altLang="en-US" sz="800" dirty="0" smtClean="0">
                <a:latin typeface="Arial" charset="0"/>
                <a:ea typeface="宋体" charset="-122"/>
              </a:rPr>
              <a:t>日</a:t>
            </a:r>
            <a:r>
              <a:rPr lang="en-US" altLang="zh-CN" sz="800" dirty="0" smtClean="0">
                <a:latin typeface="Arial" charset="0"/>
                <a:ea typeface="宋体" charset="-122"/>
              </a:rPr>
              <a:t>NIST</a:t>
            </a:r>
            <a:r>
              <a:rPr lang="zh-CN" altLang="en-US" sz="800" dirty="0" smtClean="0">
                <a:latin typeface="Arial" charset="0"/>
                <a:ea typeface="宋体" charset="-122"/>
              </a:rPr>
              <a:t>召开了第一次</a:t>
            </a:r>
            <a:r>
              <a:rPr lang="en-US" altLang="zh-CN" sz="800" dirty="0" smtClean="0">
                <a:latin typeface="Arial" charset="0"/>
                <a:ea typeface="宋体" charset="-122"/>
              </a:rPr>
              <a:t>AES</a:t>
            </a:r>
            <a:r>
              <a:rPr lang="zh-CN" altLang="en-US" sz="800" dirty="0" smtClean="0">
                <a:latin typeface="Arial" charset="0"/>
                <a:ea typeface="宋体" charset="-122"/>
              </a:rPr>
              <a:t>候选会议，并公布了</a:t>
            </a:r>
            <a:r>
              <a:rPr lang="en-US" altLang="zh-CN" sz="800" dirty="0" smtClean="0">
                <a:latin typeface="Arial" charset="0"/>
                <a:ea typeface="宋体" charset="-122"/>
              </a:rPr>
              <a:t>15</a:t>
            </a:r>
            <a:r>
              <a:rPr lang="zh-CN" altLang="en-US" sz="800" dirty="0" smtClean="0">
                <a:latin typeface="Arial" charset="0"/>
                <a:ea typeface="宋体" charset="-122"/>
              </a:rPr>
              <a:t>个</a:t>
            </a:r>
            <a:r>
              <a:rPr lang="en-US" altLang="zh-CN" sz="800" dirty="0" smtClean="0">
                <a:latin typeface="Arial" charset="0"/>
                <a:ea typeface="宋体" charset="-122"/>
              </a:rPr>
              <a:t>AES</a:t>
            </a:r>
            <a:r>
              <a:rPr lang="zh-CN" altLang="en-US" sz="800" dirty="0" smtClean="0">
                <a:latin typeface="Arial" charset="0"/>
                <a:ea typeface="宋体" charset="-122"/>
              </a:rPr>
              <a:t>候选算法。</a:t>
            </a:r>
          </a:p>
          <a:p>
            <a:pPr>
              <a:lnSpc>
                <a:spcPct val="80000"/>
              </a:lnSpc>
            </a:pPr>
            <a:endParaRPr lang="zh-CN" altLang="en-US" sz="800" dirty="0" smtClean="0">
              <a:latin typeface="Arial" charset="0"/>
              <a:ea typeface="宋体" charset="-122"/>
            </a:endParaRPr>
          </a:p>
          <a:p>
            <a:pPr>
              <a:lnSpc>
                <a:spcPct val="80000"/>
              </a:lnSpc>
            </a:pPr>
            <a:r>
              <a:rPr lang="en-US" altLang="zh-CN" sz="800" dirty="0" smtClean="0">
                <a:latin typeface="Arial" charset="0"/>
                <a:ea typeface="宋体" charset="-122"/>
              </a:rPr>
              <a:t>1999</a:t>
            </a:r>
            <a:r>
              <a:rPr lang="zh-CN" altLang="en-US" sz="800" dirty="0" smtClean="0">
                <a:latin typeface="Arial" charset="0"/>
                <a:ea typeface="宋体" charset="-122"/>
              </a:rPr>
              <a:t>年</a:t>
            </a:r>
            <a:r>
              <a:rPr lang="en-US" altLang="zh-CN" sz="800" dirty="0" smtClean="0">
                <a:latin typeface="Arial" charset="0"/>
                <a:ea typeface="宋体" charset="-122"/>
              </a:rPr>
              <a:t>3</a:t>
            </a:r>
            <a:r>
              <a:rPr lang="zh-CN" altLang="en-US" sz="800" dirty="0" smtClean="0">
                <a:latin typeface="Arial" charset="0"/>
                <a:ea typeface="宋体" charset="-122"/>
              </a:rPr>
              <a:t>月</a:t>
            </a:r>
            <a:r>
              <a:rPr lang="en-US" altLang="zh-CN" sz="800" dirty="0" smtClean="0">
                <a:latin typeface="Arial" charset="0"/>
                <a:ea typeface="宋体" charset="-122"/>
              </a:rPr>
              <a:t>22</a:t>
            </a:r>
            <a:r>
              <a:rPr lang="zh-CN" altLang="en-US" sz="800" dirty="0" smtClean="0">
                <a:latin typeface="Arial" charset="0"/>
                <a:ea typeface="宋体" charset="-122"/>
              </a:rPr>
              <a:t>日举行第二次</a:t>
            </a:r>
            <a:r>
              <a:rPr lang="en-US" altLang="zh-CN" sz="800" dirty="0" smtClean="0">
                <a:latin typeface="Arial" charset="0"/>
                <a:ea typeface="宋体" charset="-122"/>
              </a:rPr>
              <a:t>AES</a:t>
            </a:r>
            <a:r>
              <a:rPr lang="zh-CN" altLang="en-US" sz="800" dirty="0" smtClean="0">
                <a:latin typeface="Arial" charset="0"/>
                <a:ea typeface="宋体" charset="-122"/>
              </a:rPr>
              <a:t>候选会议，公开</a:t>
            </a:r>
            <a:r>
              <a:rPr lang="en-US" altLang="zh-CN" sz="800" dirty="0" smtClean="0">
                <a:latin typeface="Arial" charset="0"/>
                <a:ea typeface="宋体" charset="-122"/>
              </a:rPr>
              <a:t>15</a:t>
            </a:r>
            <a:r>
              <a:rPr lang="zh-CN" altLang="en-US" sz="800" dirty="0" smtClean="0">
                <a:latin typeface="Arial" charset="0"/>
                <a:ea typeface="宋体" charset="-122"/>
              </a:rPr>
              <a:t>个候选算法的讨论结果。关于算法的讨论于</a:t>
            </a:r>
            <a:r>
              <a:rPr lang="en-US" altLang="zh-CN" sz="800" dirty="0" smtClean="0">
                <a:latin typeface="Arial" charset="0"/>
                <a:ea typeface="宋体" charset="-122"/>
              </a:rPr>
              <a:t>1999</a:t>
            </a:r>
            <a:r>
              <a:rPr lang="zh-CN" altLang="en-US" sz="800" dirty="0" smtClean="0">
                <a:latin typeface="Arial" charset="0"/>
                <a:ea typeface="宋体" charset="-122"/>
              </a:rPr>
              <a:t>年</a:t>
            </a:r>
            <a:r>
              <a:rPr lang="en-US" altLang="zh-CN" sz="800" dirty="0" smtClean="0">
                <a:latin typeface="Arial" charset="0"/>
                <a:ea typeface="宋体" charset="-122"/>
              </a:rPr>
              <a:t>4</a:t>
            </a:r>
            <a:r>
              <a:rPr lang="zh-CN" altLang="en-US" sz="800" dirty="0" smtClean="0">
                <a:latin typeface="Arial" charset="0"/>
                <a:ea typeface="宋体" charset="-122"/>
              </a:rPr>
              <a:t>月</a:t>
            </a:r>
            <a:r>
              <a:rPr lang="en-US" altLang="zh-CN" sz="800" dirty="0" smtClean="0">
                <a:latin typeface="Arial" charset="0"/>
                <a:ea typeface="宋体" charset="-122"/>
              </a:rPr>
              <a:t>15</a:t>
            </a:r>
            <a:r>
              <a:rPr lang="zh-CN" altLang="en-US" sz="800" dirty="0" smtClean="0">
                <a:latin typeface="Arial" charset="0"/>
                <a:ea typeface="宋体" charset="-122"/>
              </a:rPr>
              <a:t>日结束，从</a:t>
            </a:r>
            <a:r>
              <a:rPr lang="en-US" altLang="zh-CN" sz="800" dirty="0" smtClean="0">
                <a:latin typeface="Arial" charset="0"/>
                <a:ea typeface="宋体" charset="-122"/>
              </a:rPr>
              <a:t>15</a:t>
            </a:r>
            <a:r>
              <a:rPr lang="zh-CN" altLang="en-US" sz="800" dirty="0" smtClean="0">
                <a:latin typeface="Arial" charset="0"/>
                <a:ea typeface="宋体" charset="-122"/>
              </a:rPr>
              <a:t>个中选出</a:t>
            </a:r>
            <a:r>
              <a:rPr lang="en-US" altLang="zh-CN" sz="800" dirty="0" smtClean="0">
                <a:latin typeface="Arial" charset="0"/>
                <a:ea typeface="宋体" charset="-122"/>
              </a:rPr>
              <a:t>5</a:t>
            </a:r>
            <a:r>
              <a:rPr lang="zh-CN" altLang="en-US" sz="800" dirty="0" smtClean="0">
                <a:latin typeface="Arial" charset="0"/>
                <a:ea typeface="宋体" charset="-122"/>
              </a:rPr>
              <a:t>个。</a:t>
            </a:r>
            <a:r>
              <a:rPr lang="en-US" altLang="zh-CN" sz="800" dirty="0" smtClean="0">
                <a:latin typeface="Arial" charset="0"/>
                <a:ea typeface="宋体" charset="-122"/>
              </a:rPr>
              <a:t>NIST</a:t>
            </a:r>
            <a:r>
              <a:rPr lang="zh-CN" altLang="en-US" sz="800" dirty="0" smtClean="0">
                <a:latin typeface="Arial" charset="0"/>
                <a:ea typeface="宋体" charset="-122"/>
              </a:rPr>
              <a:t>从这</a:t>
            </a:r>
            <a:r>
              <a:rPr lang="en-US" altLang="zh-CN" sz="800" dirty="0" smtClean="0">
                <a:latin typeface="Arial" charset="0"/>
                <a:ea typeface="宋体" charset="-122"/>
              </a:rPr>
              <a:t>5</a:t>
            </a:r>
            <a:r>
              <a:rPr lang="zh-CN" altLang="en-US" sz="800" dirty="0" smtClean="0">
                <a:latin typeface="Arial" charset="0"/>
                <a:ea typeface="宋体" charset="-122"/>
              </a:rPr>
              <a:t>个算法选取一个做为</a:t>
            </a:r>
            <a:r>
              <a:rPr lang="en-US" altLang="zh-CN" sz="800" dirty="0" smtClean="0">
                <a:latin typeface="Arial" charset="0"/>
                <a:ea typeface="宋体" charset="-122"/>
              </a:rPr>
              <a:t>AES</a:t>
            </a:r>
            <a:r>
              <a:rPr lang="zh-CN" altLang="en-US" sz="800" dirty="0" smtClean="0">
                <a:latin typeface="Arial" charset="0"/>
                <a:ea typeface="宋体" charset="-122"/>
              </a:rPr>
              <a:t>。</a:t>
            </a:r>
          </a:p>
          <a:p>
            <a:pPr>
              <a:lnSpc>
                <a:spcPct val="80000"/>
              </a:lnSpc>
            </a:pPr>
            <a:endParaRPr lang="zh-CN" altLang="en-US" sz="800" dirty="0" smtClean="0">
              <a:latin typeface="Arial" charset="0"/>
              <a:ea typeface="宋体" charset="-122"/>
            </a:endParaRPr>
          </a:p>
          <a:p>
            <a:pPr>
              <a:lnSpc>
                <a:spcPct val="80000"/>
              </a:lnSpc>
            </a:pPr>
            <a:r>
              <a:rPr lang="en-US" altLang="zh-CN" sz="800" dirty="0" smtClean="0">
                <a:latin typeface="Arial" charset="0"/>
                <a:ea typeface="宋体" charset="-122"/>
              </a:rPr>
              <a:t>2000</a:t>
            </a:r>
            <a:r>
              <a:rPr lang="zh-CN" altLang="en-US" sz="800" dirty="0" smtClean="0">
                <a:latin typeface="Arial" charset="0"/>
                <a:ea typeface="宋体" charset="-122"/>
              </a:rPr>
              <a:t>年</a:t>
            </a:r>
            <a:r>
              <a:rPr lang="en-US" altLang="zh-CN" sz="800" dirty="0" smtClean="0">
                <a:latin typeface="Arial" charset="0"/>
                <a:ea typeface="宋体" charset="-122"/>
              </a:rPr>
              <a:t>4</a:t>
            </a:r>
            <a:r>
              <a:rPr lang="zh-CN" altLang="en-US" sz="800" dirty="0" smtClean="0">
                <a:latin typeface="Arial" charset="0"/>
                <a:ea typeface="宋体" charset="-122"/>
              </a:rPr>
              <a:t>月</a:t>
            </a:r>
            <a:r>
              <a:rPr lang="en-US" altLang="zh-CN" sz="800" dirty="0" smtClean="0">
                <a:latin typeface="Arial" charset="0"/>
                <a:ea typeface="宋体" charset="-122"/>
              </a:rPr>
              <a:t>13</a:t>
            </a:r>
            <a:r>
              <a:rPr lang="zh-CN" altLang="en-US" sz="800" dirty="0" smtClean="0">
                <a:latin typeface="Arial" charset="0"/>
                <a:ea typeface="宋体" charset="-122"/>
              </a:rPr>
              <a:t>、</a:t>
            </a:r>
            <a:r>
              <a:rPr lang="en-US" altLang="zh-CN" sz="800" dirty="0" smtClean="0">
                <a:latin typeface="Arial" charset="0"/>
                <a:ea typeface="宋体" charset="-122"/>
              </a:rPr>
              <a:t>14</a:t>
            </a:r>
            <a:r>
              <a:rPr lang="zh-CN" altLang="en-US" sz="800" dirty="0" smtClean="0">
                <a:latin typeface="Arial" charset="0"/>
                <a:ea typeface="宋体" charset="-122"/>
              </a:rPr>
              <a:t>日在</a:t>
            </a:r>
            <a:r>
              <a:rPr lang="en-US" altLang="zh-CN" sz="800" dirty="0" smtClean="0">
                <a:latin typeface="Arial" charset="0"/>
                <a:ea typeface="宋体" charset="-122"/>
              </a:rPr>
              <a:t>New York</a:t>
            </a:r>
            <a:r>
              <a:rPr lang="zh-CN" altLang="en-US" sz="800" dirty="0" smtClean="0">
                <a:latin typeface="Arial" charset="0"/>
                <a:ea typeface="宋体" charset="-122"/>
              </a:rPr>
              <a:t>举行了</a:t>
            </a:r>
            <a:r>
              <a:rPr lang="en-US" altLang="zh-CN" sz="800" dirty="0" smtClean="0">
                <a:latin typeface="Arial" charset="0"/>
                <a:ea typeface="宋体" charset="-122"/>
              </a:rPr>
              <a:t>AES</a:t>
            </a:r>
            <a:r>
              <a:rPr lang="zh-CN" altLang="en-US" sz="800" dirty="0" smtClean="0">
                <a:latin typeface="Arial" charset="0"/>
                <a:ea typeface="宋体" charset="-122"/>
              </a:rPr>
              <a:t>第三次候选大会，</a:t>
            </a:r>
            <a:r>
              <a:rPr lang="en-US" altLang="zh-CN" sz="800" dirty="0" smtClean="0">
                <a:latin typeface="Arial" charset="0"/>
                <a:ea typeface="宋体" charset="-122"/>
              </a:rPr>
              <a:t>NIST</a:t>
            </a:r>
            <a:r>
              <a:rPr lang="zh-CN" altLang="en-US" sz="800" dirty="0" smtClean="0">
                <a:latin typeface="Arial" charset="0"/>
                <a:ea typeface="宋体" charset="-122"/>
              </a:rPr>
              <a:t>听取来自全球的</a:t>
            </a:r>
            <a:r>
              <a:rPr lang="en-US" altLang="zh-CN" sz="800" dirty="0" smtClean="0">
                <a:latin typeface="Arial" charset="0"/>
                <a:ea typeface="宋体" charset="-122"/>
              </a:rPr>
              <a:t>200</a:t>
            </a:r>
            <a:r>
              <a:rPr lang="zh-CN" altLang="en-US" sz="800" dirty="0" smtClean="0">
                <a:latin typeface="Arial" charset="0"/>
                <a:ea typeface="宋体" charset="-122"/>
              </a:rPr>
              <a:t>多个密码研究团体的建议。</a:t>
            </a:r>
          </a:p>
          <a:p>
            <a:pPr>
              <a:lnSpc>
                <a:spcPct val="80000"/>
              </a:lnSpc>
            </a:pPr>
            <a:endParaRPr lang="zh-CN" altLang="en-US" sz="800" dirty="0" smtClean="0">
              <a:latin typeface="Arial" charset="0"/>
              <a:ea typeface="宋体" charset="-122"/>
            </a:endParaRPr>
          </a:p>
          <a:p>
            <a:pPr>
              <a:lnSpc>
                <a:spcPct val="80000"/>
              </a:lnSpc>
            </a:pPr>
            <a:r>
              <a:rPr lang="en-US" altLang="zh-CN" sz="800" dirty="0" smtClean="0">
                <a:latin typeface="Arial" charset="0"/>
                <a:ea typeface="宋体" charset="-122"/>
              </a:rPr>
              <a:t>2000</a:t>
            </a:r>
            <a:r>
              <a:rPr lang="zh-CN" altLang="en-US" sz="800" dirty="0" smtClean="0">
                <a:latin typeface="Arial" charset="0"/>
                <a:ea typeface="宋体" charset="-122"/>
              </a:rPr>
              <a:t>年</a:t>
            </a:r>
            <a:r>
              <a:rPr lang="en-US" altLang="zh-CN" sz="800" dirty="0" smtClean="0">
                <a:latin typeface="Arial" charset="0"/>
                <a:ea typeface="宋体" charset="-122"/>
              </a:rPr>
              <a:t>10</a:t>
            </a:r>
            <a:r>
              <a:rPr lang="zh-CN" altLang="en-US" sz="800" dirty="0" smtClean="0">
                <a:latin typeface="Arial" charset="0"/>
                <a:ea typeface="宋体" charset="-122"/>
              </a:rPr>
              <a:t>月</a:t>
            </a:r>
            <a:r>
              <a:rPr lang="en-US" altLang="zh-CN" sz="800" dirty="0" smtClean="0">
                <a:latin typeface="Arial" charset="0"/>
                <a:ea typeface="宋体" charset="-122"/>
              </a:rPr>
              <a:t>2</a:t>
            </a:r>
            <a:r>
              <a:rPr lang="zh-CN" altLang="en-US" sz="800" dirty="0" smtClean="0">
                <a:latin typeface="Arial" charset="0"/>
                <a:ea typeface="宋体" charset="-122"/>
              </a:rPr>
              <a:t>日，</a:t>
            </a:r>
            <a:r>
              <a:rPr lang="en-US" altLang="zh-CN" sz="800" dirty="0" smtClean="0">
                <a:latin typeface="Arial" charset="0"/>
                <a:ea typeface="宋体" charset="-122"/>
              </a:rPr>
              <a:t>NIST</a:t>
            </a:r>
            <a:r>
              <a:rPr lang="zh-CN" altLang="en-US" sz="800" dirty="0" smtClean="0">
                <a:latin typeface="Arial" charset="0"/>
                <a:ea typeface="宋体" charset="-122"/>
              </a:rPr>
              <a:t>宣布选定</a:t>
            </a:r>
            <a:r>
              <a:rPr lang="en-US" altLang="zh-CN" sz="800" dirty="0" err="1" smtClean="0">
                <a:latin typeface="Arial" charset="0"/>
                <a:ea typeface="宋体" charset="-122"/>
              </a:rPr>
              <a:t>Rijndael</a:t>
            </a:r>
            <a:r>
              <a:rPr lang="zh-CN" altLang="en-US" sz="800" dirty="0" smtClean="0">
                <a:latin typeface="Arial" charset="0"/>
                <a:ea typeface="宋体" charset="-122"/>
              </a:rPr>
              <a:t>做为</a:t>
            </a:r>
            <a:r>
              <a:rPr lang="en-US" altLang="zh-CN" sz="800" dirty="0" smtClean="0">
                <a:latin typeface="Arial" charset="0"/>
                <a:ea typeface="宋体" charset="-122"/>
              </a:rPr>
              <a:t>AES</a:t>
            </a:r>
            <a:r>
              <a:rPr lang="zh-CN" altLang="en-US" sz="800" dirty="0" smtClean="0">
                <a:latin typeface="Arial" charset="0"/>
                <a:ea typeface="宋体" charset="-122"/>
              </a:rPr>
              <a:t>的建议标准。</a:t>
            </a:r>
          </a:p>
          <a:p>
            <a:pPr>
              <a:lnSpc>
                <a:spcPct val="80000"/>
              </a:lnSpc>
            </a:pPr>
            <a:endParaRPr lang="zh-CN" altLang="en-US" sz="800" dirty="0" smtClean="0">
              <a:latin typeface="Arial" charset="0"/>
              <a:ea typeface="宋体" charset="-122"/>
            </a:endParaRPr>
          </a:p>
          <a:p>
            <a:pPr>
              <a:lnSpc>
                <a:spcPct val="80000"/>
              </a:lnSpc>
            </a:pPr>
            <a:r>
              <a:rPr lang="en-US" altLang="zh-CN" sz="800" dirty="0" smtClean="0">
                <a:latin typeface="Arial" charset="0"/>
                <a:ea typeface="宋体" charset="-122"/>
              </a:rPr>
              <a:t>2. 5</a:t>
            </a:r>
            <a:r>
              <a:rPr lang="zh-CN" altLang="en-US" sz="800" dirty="0" smtClean="0">
                <a:latin typeface="Arial" charset="0"/>
                <a:ea typeface="宋体" charset="-122"/>
              </a:rPr>
              <a:t>个最后的候选算法分别是：</a:t>
            </a:r>
          </a:p>
          <a:p>
            <a:pPr>
              <a:lnSpc>
                <a:spcPct val="80000"/>
              </a:lnSpc>
            </a:pPr>
            <a:r>
              <a:rPr lang="zh-CN" altLang="en-US" sz="800" dirty="0" smtClean="0">
                <a:latin typeface="Arial" charset="0"/>
                <a:ea typeface="宋体" charset="-122"/>
              </a:rPr>
              <a:t>	</a:t>
            </a:r>
            <a:r>
              <a:rPr lang="en-US" altLang="zh-CN" sz="800" dirty="0" smtClean="0">
                <a:latin typeface="Arial" charset="0"/>
                <a:ea typeface="宋体" charset="-122"/>
              </a:rPr>
              <a:t>MARS, submitted by International Business Machines Corporation (U.S.)</a:t>
            </a:r>
            <a:r>
              <a:rPr lang="zh-CN" altLang="en-US" sz="800" dirty="0" smtClean="0">
                <a:latin typeface="Arial" charset="0"/>
                <a:ea typeface="宋体" charset="-122"/>
              </a:rPr>
              <a:t>；</a:t>
            </a:r>
          </a:p>
          <a:p>
            <a:pPr>
              <a:lnSpc>
                <a:spcPct val="80000"/>
              </a:lnSpc>
            </a:pPr>
            <a:r>
              <a:rPr lang="zh-CN" altLang="en-US" sz="800" dirty="0" smtClean="0">
                <a:latin typeface="Arial" charset="0"/>
                <a:ea typeface="宋体" charset="-122"/>
              </a:rPr>
              <a:t>	</a:t>
            </a:r>
            <a:r>
              <a:rPr lang="en-US" altLang="zh-CN" sz="800" dirty="0" smtClean="0">
                <a:latin typeface="Arial" charset="0"/>
                <a:ea typeface="宋体" charset="-122"/>
              </a:rPr>
              <a:t>RC6, submitted by RSA Laboratories (U.S.)</a:t>
            </a:r>
            <a:r>
              <a:rPr lang="zh-CN" altLang="en-US" sz="800" dirty="0" smtClean="0">
                <a:latin typeface="Arial" charset="0"/>
                <a:ea typeface="宋体" charset="-122"/>
              </a:rPr>
              <a:t>；</a:t>
            </a:r>
          </a:p>
          <a:p>
            <a:pPr>
              <a:lnSpc>
                <a:spcPct val="80000"/>
              </a:lnSpc>
            </a:pPr>
            <a:r>
              <a:rPr lang="zh-CN" altLang="en-US" sz="800" dirty="0" smtClean="0">
                <a:latin typeface="Arial" charset="0"/>
                <a:ea typeface="宋体" charset="-122"/>
              </a:rPr>
              <a:t>	</a:t>
            </a:r>
            <a:r>
              <a:rPr lang="en-US" altLang="zh-CN" sz="800" dirty="0" err="1" smtClean="0">
                <a:latin typeface="Arial" charset="0"/>
                <a:ea typeface="宋体" charset="-122"/>
              </a:rPr>
              <a:t>Rijndael</a:t>
            </a:r>
            <a:r>
              <a:rPr lang="en-US" altLang="zh-CN" sz="800" dirty="0" smtClean="0">
                <a:latin typeface="Arial" charset="0"/>
                <a:ea typeface="宋体" charset="-122"/>
              </a:rPr>
              <a:t>, submitted by Joan </a:t>
            </a:r>
            <a:r>
              <a:rPr lang="en-US" altLang="zh-CN" sz="800" dirty="0" err="1" smtClean="0">
                <a:latin typeface="Arial" charset="0"/>
                <a:ea typeface="宋体" charset="-122"/>
              </a:rPr>
              <a:t>Daemen</a:t>
            </a:r>
            <a:r>
              <a:rPr lang="en-US" altLang="zh-CN" sz="800" dirty="0" smtClean="0">
                <a:latin typeface="Arial" charset="0"/>
                <a:ea typeface="宋体" charset="-122"/>
              </a:rPr>
              <a:t> and Vincent </a:t>
            </a:r>
            <a:r>
              <a:rPr lang="en-US" altLang="zh-CN" sz="800" dirty="0" err="1" smtClean="0">
                <a:latin typeface="Arial" charset="0"/>
                <a:ea typeface="宋体" charset="-122"/>
              </a:rPr>
              <a:t>Rijmen</a:t>
            </a:r>
            <a:r>
              <a:rPr lang="en-US" altLang="zh-CN" sz="800" dirty="0" smtClean="0">
                <a:latin typeface="Arial" charset="0"/>
                <a:ea typeface="宋体" charset="-122"/>
              </a:rPr>
              <a:t> (Belgium)</a:t>
            </a:r>
            <a:r>
              <a:rPr lang="zh-CN" altLang="en-US" sz="800" dirty="0" smtClean="0">
                <a:latin typeface="Arial" charset="0"/>
                <a:ea typeface="宋体" charset="-122"/>
              </a:rPr>
              <a:t>；</a:t>
            </a:r>
          </a:p>
          <a:p>
            <a:pPr>
              <a:lnSpc>
                <a:spcPct val="80000"/>
              </a:lnSpc>
            </a:pPr>
            <a:r>
              <a:rPr lang="zh-CN" altLang="en-US" sz="800" dirty="0" smtClean="0">
                <a:latin typeface="Arial" charset="0"/>
                <a:ea typeface="宋体" charset="-122"/>
              </a:rPr>
              <a:t>	</a:t>
            </a:r>
            <a:r>
              <a:rPr lang="en-US" altLang="zh-CN" sz="800" dirty="0" smtClean="0">
                <a:latin typeface="Arial" charset="0"/>
                <a:ea typeface="宋体" charset="-122"/>
              </a:rPr>
              <a:t>Serpent, submitted by Ross Anderson (U.K.), Eli </a:t>
            </a:r>
            <a:r>
              <a:rPr lang="en-US" altLang="zh-CN" sz="800" dirty="0" err="1" smtClean="0">
                <a:latin typeface="Arial" charset="0"/>
                <a:ea typeface="宋体" charset="-122"/>
              </a:rPr>
              <a:t>Biham</a:t>
            </a:r>
            <a:r>
              <a:rPr lang="en-US" altLang="zh-CN" sz="800" dirty="0" smtClean="0">
                <a:latin typeface="Arial" charset="0"/>
                <a:ea typeface="宋体" charset="-122"/>
              </a:rPr>
              <a:t> (Israel), and Lars Knudsen (Norway)</a:t>
            </a:r>
            <a:r>
              <a:rPr lang="zh-CN" altLang="en-US" sz="800" dirty="0" smtClean="0">
                <a:latin typeface="Arial" charset="0"/>
                <a:ea typeface="宋体" charset="-122"/>
              </a:rPr>
              <a:t>；</a:t>
            </a:r>
          </a:p>
          <a:p>
            <a:pPr>
              <a:lnSpc>
                <a:spcPct val="80000"/>
              </a:lnSpc>
            </a:pPr>
            <a:r>
              <a:rPr lang="zh-CN" altLang="en-US" sz="800" dirty="0" smtClean="0">
                <a:latin typeface="Arial" charset="0"/>
                <a:ea typeface="宋体" charset="-122"/>
              </a:rPr>
              <a:t>	</a:t>
            </a:r>
            <a:r>
              <a:rPr lang="en-US" altLang="zh-CN" sz="800" dirty="0" err="1" smtClean="0">
                <a:latin typeface="Arial" charset="0"/>
                <a:ea typeface="宋体" charset="-122"/>
              </a:rPr>
              <a:t>Twofish</a:t>
            </a:r>
            <a:r>
              <a:rPr lang="en-US" altLang="zh-CN" sz="800" dirty="0" smtClean="0">
                <a:latin typeface="Arial" charset="0"/>
                <a:ea typeface="宋体" charset="-122"/>
              </a:rPr>
              <a:t>, submitted by Bruce </a:t>
            </a:r>
            <a:r>
              <a:rPr lang="en-US" altLang="zh-CN" sz="800" dirty="0" err="1" smtClean="0">
                <a:latin typeface="Arial" charset="0"/>
                <a:ea typeface="宋体" charset="-122"/>
              </a:rPr>
              <a:t>Schneier</a:t>
            </a:r>
            <a:r>
              <a:rPr lang="en-US" altLang="zh-CN" sz="800" dirty="0" smtClean="0">
                <a:latin typeface="Arial" charset="0"/>
                <a:ea typeface="宋体" charset="-122"/>
              </a:rPr>
              <a:t>, John Kelsey, Doug Whiting, David Wagner, Chris Hall and </a:t>
            </a:r>
            <a:r>
              <a:rPr lang="en-US" altLang="zh-CN" sz="800" dirty="0" err="1" smtClean="0">
                <a:latin typeface="Arial" charset="0"/>
                <a:ea typeface="宋体" charset="-122"/>
              </a:rPr>
              <a:t>Niels</a:t>
            </a:r>
            <a:r>
              <a:rPr lang="en-US" altLang="zh-CN" sz="800" dirty="0" smtClean="0">
                <a:latin typeface="Arial" charset="0"/>
                <a:ea typeface="宋体" charset="-122"/>
              </a:rPr>
              <a:t> Ferguson (U.S.)</a:t>
            </a:r>
            <a:r>
              <a:rPr lang="zh-CN" altLang="en-US" sz="800" dirty="0" smtClean="0">
                <a:latin typeface="Arial" charset="0"/>
                <a:ea typeface="宋体" charset="-122"/>
              </a:rPr>
              <a:t>；</a:t>
            </a:r>
          </a:p>
          <a:p>
            <a:pPr>
              <a:lnSpc>
                <a:spcPct val="80000"/>
              </a:lnSpc>
            </a:pPr>
            <a:endParaRPr lang="zh-CN" altLang="en-US" sz="800" dirty="0" smtClean="0">
              <a:latin typeface="Arial" charset="0"/>
              <a:ea typeface="宋体" charset="-122"/>
            </a:endParaRPr>
          </a:p>
          <a:p>
            <a:pPr>
              <a:lnSpc>
                <a:spcPct val="80000"/>
              </a:lnSpc>
            </a:pPr>
            <a:r>
              <a:rPr lang="en-US" altLang="zh-CN" sz="800" dirty="0" smtClean="0">
                <a:latin typeface="Arial" charset="0"/>
                <a:ea typeface="宋体" charset="-122"/>
              </a:rPr>
              <a:t>3. The Home Page is: http://csrc.nist.gov/encryption/aes/</a:t>
            </a:r>
          </a:p>
          <a:p>
            <a:pPr>
              <a:lnSpc>
                <a:spcPct val="80000"/>
              </a:lnSpc>
            </a:pPr>
            <a:endParaRPr lang="en-US" altLang="zh-CN" sz="800" dirty="0" smtClean="0">
              <a:latin typeface="Arial" charset="0"/>
              <a:ea typeface="宋体" charset="-122"/>
            </a:endParaRPr>
          </a:p>
          <a:p>
            <a:pPr>
              <a:lnSpc>
                <a:spcPct val="80000"/>
              </a:lnSpc>
            </a:pPr>
            <a:r>
              <a:rPr lang="en-US" altLang="zh-CN" sz="800" dirty="0" smtClean="0">
                <a:latin typeface="Arial" charset="0"/>
                <a:ea typeface="宋体" charset="-122"/>
              </a:rPr>
              <a:t>4. </a:t>
            </a:r>
            <a:r>
              <a:rPr lang="en-US" altLang="zh-CN" sz="800" dirty="0" err="1" smtClean="0">
                <a:latin typeface="Arial" charset="0"/>
                <a:ea typeface="宋体" charset="-122"/>
              </a:rPr>
              <a:t>Rijndael</a:t>
            </a:r>
            <a:r>
              <a:rPr lang="zh-CN" altLang="en-US" sz="800" dirty="0" smtClean="0">
                <a:latin typeface="Arial" charset="0"/>
                <a:ea typeface="宋体" charset="-122"/>
              </a:rPr>
              <a:t>算法的原型是</a:t>
            </a:r>
            <a:r>
              <a:rPr lang="en-US" altLang="zh-CN" sz="800" dirty="0" smtClean="0">
                <a:latin typeface="Arial" charset="0"/>
                <a:ea typeface="宋体" charset="-122"/>
              </a:rPr>
              <a:t>Square</a:t>
            </a:r>
            <a:r>
              <a:rPr lang="zh-CN" altLang="en-US" sz="800" dirty="0" smtClean="0">
                <a:latin typeface="Arial" charset="0"/>
                <a:ea typeface="宋体" charset="-122"/>
              </a:rPr>
              <a:t>算法，其设计策略是宽轨迹策略</a:t>
            </a:r>
            <a:r>
              <a:rPr lang="en-US" altLang="zh-CN" sz="800" dirty="0" smtClean="0">
                <a:latin typeface="Arial" charset="0"/>
                <a:ea typeface="宋体" charset="-122"/>
              </a:rPr>
              <a:t>(Wide Trail Strategy)</a:t>
            </a:r>
            <a:r>
              <a:rPr lang="zh-CN" altLang="en-US" sz="800" dirty="0" smtClean="0">
                <a:latin typeface="Arial" charset="0"/>
                <a:ea typeface="宋体" charset="-122"/>
              </a:rPr>
              <a:t>。这种策略是针对差分分析和线性分析提出的。</a:t>
            </a:r>
            <a:r>
              <a:rPr lang="en-US" altLang="zh-CN" sz="800" dirty="0" err="1" smtClean="0">
                <a:latin typeface="Arial" charset="0"/>
                <a:ea typeface="宋体" charset="-122"/>
              </a:rPr>
              <a:t>Rijndael</a:t>
            </a:r>
            <a:r>
              <a:rPr lang="zh-CN" altLang="en-US" sz="800" dirty="0" smtClean="0">
                <a:latin typeface="Arial" charset="0"/>
                <a:ea typeface="宋体" charset="-122"/>
              </a:rPr>
              <a:t>是一个迭代分组密码，其分组长度和密钥长度都是可变的，但是为了满足</a:t>
            </a:r>
            <a:r>
              <a:rPr lang="en-US" altLang="zh-CN" sz="800" dirty="0" smtClean="0">
                <a:latin typeface="Arial" charset="0"/>
                <a:ea typeface="宋体" charset="-122"/>
              </a:rPr>
              <a:t>AES</a:t>
            </a:r>
            <a:r>
              <a:rPr lang="zh-CN" altLang="en-US" sz="800" dirty="0" smtClean="0">
                <a:latin typeface="Arial" charset="0"/>
                <a:ea typeface="宋体" charset="-122"/>
              </a:rPr>
              <a:t>的要求，分组长度为</a:t>
            </a:r>
            <a:r>
              <a:rPr lang="en-US" altLang="zh-CN" sz="800" dirty="0" smtClean="0">
                <a:latin typeface="Arial" charset="0"/>
                <a:ea typeface="宋体" charset="-122"/>
              </a:rPr>
              <a:t>128bit</a:t>
            </a:r>
            <a:r>
              <a:rPr lang="zh-CN" altLang="en-US" sz="800" dirty="0" smtClean="0">
                <a:latin typeface="Arial" charset="0"/>
                <a:ea typeface="宋体" charset="-122"/>
              </a:rPr>
              <a:t>，密码长度为</a:t>
            </a:r>
            <a:r>
              <a:rPr lang="en-US" altLang="zh-CN" sz="800" dirty="0" smtClean="0">
                <a:latin typeface="Arial" charset="0"/>
                <a:ea typeface="宋体" charset="-122"/>
              </a:rPr>
              <a:t>128/192/256bit</a:t>
            </a:r>
            <a:r>
              <a:rPr lang="zh-CN" altLang="en-US" sz="800" dirty="0" smtClean="0">
                <a:latin typeface="Arial" charset="0"/>
                <a:ea typeface="宋体" charset="-122"/>
              </a:rPr>
              <a:t>，相应的轮数</a:t>
            </a:r>
            <a:r>
              <a:rPr lang="en-US" altLang="zh-CN" sz="800" dirty="0" smtClean="0">
                <a:latin typeface="Arial" charset="0"/>
                <a:ea typeface="宋体" charset="-122"/>
              </a:rPr>
              <a:t>r</a:t>
            </a:r>
            <a:r>
              <a:rPr lang="zh-CN" altLang="en-US" sz="800" dirty="0" smtClean="0">
                <a:latin typeface="Arial" charset="0"/>
                <a:ea typeface="宋体" charset="-122"/>
              </a:rPr>
              <a:t>为</a:t>
            </a:r>
            <a:r>
              <a:rPr lang="en-US" altLang="zh-CN" sz="800" dirty="0" smtClean="0">
                <a:latin typeface="Arial" charset="0"/>
                <a:ea typeface="宋体" charset="-122"/>
              </a:rPr>
              <a:t>10/12/14</a:t>
            </a:r>
            <a:r>
              <a:rPr lang="zh-CN" altLang="en-US" sz="800" dirty="0" smtClean="0">
                <a:latin typeface="Arial" charset="0"/>
                <a:ea typeface="宋体" charset="-122"/>
              </a:rPr>
              <a:t>。</a:t>
            </a:r>
          </a:p>
          <a:p>
            <a:pPr>
              <a:lnSpc>
                <a:spcPct val="80000"/>
              </a:lnSpc>
            </a:pPr>
            <a:endParaRPr lang="zh-CN" altLang="en-US" sz="800" dirty="0" smtClean="0">
              <a:latin typeface="Arial" charset="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r>
              <a:rPr lang="en-US" altLang="zh-CN" smtClean="0">
                <a:latin typeface="Arial" charset="0"/>
                <a:ea typeface="宋体" charset="-122"/>
              </a:rPr>
              <a:t>http://www-900.ibm.com/developerWorks/cn/security/s-rijn/index.shtml </a:t>
            </a:r>
            <a:endParaRPr lang="zh-CN" altLang="en-US" smtClean="0">
              <a:latin typeface="Arial" charset="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66</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crypto.stanford.edu</a:t>
            </a:r>
            <a:r>
              <a:rPr lang="en-US" dirty="0" smtClean="0"/>
              <a:t>/</a:t>
            </a:r>
            <a:r>
              <a:rPr lang="en-US" dirty="0" err="1" smtClean="0"/>
              <a:t>sjcl</a:t>
            </a:r>
            <a:r>
              <a:rPr lang="en-US" dirty="0" smtClean="0"/>
              <a: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70</a:t>
            </a:fld>
            <a:endParaRPr lang="en-US" dirty="0"/>
          </a:p>
        </p:txBody>
      </p:sp>
    </p:spTree>
    <p:extLst>
      <p:ext uri="{BB962C8B-B14F-4D97-AF65-F5344CB8AC3E}">
        <p14:creationId xmlns="" xmlns:p14="http://schemas.microsoft.com/office/powerpoint/2010/main" val="3631676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1993</a:t>
            </a:r>
            <a:r>
              <a:rPr lang="zh-CN" altLang="en-US" dirty="0" smtClean="0"/>
              <a:t>年的</a:t>
            </a:r>
            <a:r>
              <a:rPr lang="en-US" altLang="zh-CN" dirty="0" smtClean="0"/>
              <a:t>《</a:t>
            </a:r>
            <a:r>
              <a:rPr lang="zh-CN" altLang="en-US" dirty="0" smtClean="0"/>
              <a:t>应用密码学</a:t>
            </a:r>
            <a:r>
              <a:rPr lang="en-US" altLang="zh-CN" dirty="0" smtClean="0"/>
              <a:t>》</a:t>
            </a:r>
            <a:r>
              <a:rPr lang="zh-CN" altLang="en-US" dirty="0" smtClean="0"/>
              <a:t>，随书赠送算法的</a:t>
            </a:r>
            <a:r>
              <a:rPr lang="en-US" altLang="zh-CN" dirty="0" smtClean="0"/>
              <a:t>c</a:t>
            </a:r>
            <a:r>
              <a:rPr lang="zh-CN" altLang="en-US" dirty="0" smtClean="0"/>
              <a:t>语言实现代码</a:t>
            </a:r>
            <a:endParaRPr lang="en-US" altLang="zh-CN" dirty="0" smtClean="0"/>
          </a:p>
          <a:p>
            <a:r>
              <a:rPr lang="en-US" altLang="zh-CN" dirty="0" smtClean="0"/>
              <a:t>1997</a:t>
            </a:r>
            <a:r>
              <a:rPr lang="zh-CN" altLang="en-US" dirty="0" smtClean="0"/>
              <a:t>年发表</a:t>
            </a:r>
            <a:r>
              <a:rPr lang="en-US" altLang="zh-CN" dirty="0" smtClean="0"/>
              <a:t>《Cryptography,</a:t>
            </a:r>
            <a:r>
              <a:rPr lang="en-US" altLang="zh-CN" baseline="0" dirty="0" smtClean="0"/>
              <a:t> security and the future</a:t>
            </a:r>
            <a:r>
              <a:rPr lang="en-US" altLang="zh-CN" dirty="0" smtClean="0"/>
              <a:t>》</a:t>
            </a:r>
          </a:p>
          <a:p>
            <a:endParaRPr lang="en-US" altLang="zh-CN" dirty="0" smtClean="0"/>
          </a:p>
          <a:p>
            <a:r>
              <a:rPr lang="zh-CN" altLang="en-US" dirty="0" smtClean="0"/>
              <a:t>还设计了大量的密码算法。与人合作了对称加密算法</a:t>
            </a:r>
            <a:r>
              <a:rPr lang="en-US" altLang="zh-CN" dirty="0" err="1" smtClean="0"/>
              <a:t>Twofish</a:t>
            </a:r>
            <a:r>
              <a:rPr lang="zh-CN" altLang="en-US" dirty="0" smtClean="0"/>
              <a:t>进入</a:t>
            </a:r>
            <a:r>
              <a:rPr lang="en-US" altLang="zh-CN" dirty="0" smtClean="0"/>
              <a:t>AES</a:t>
            </a:r>
            <a:r>
              <a:rPr lang="zh-CN" altLang="en-US" dirty="0" smtClean="0"/>
              <a:t>标准评选最后一轮，最终排名第三。</a:t>
            </a:r>
            <a:r>
              <a:rPr lang="en-US" altLang="zh-CN" dirty="0" smtClean="0"/>
              <a:t>2008</a:t>
            </a:r>
            <a:r>
              <a:rPr lang="zh-CN" altLang="en-US" dirty="0" smtClean="0"/>
              <a:t>年与人设计了</a:t>
            </a:r>
            <a:r>
              <a:rPr lang="en-US" altLang="zh-CN" dirty="0" smtClean="0"/>
              <a:t>Skein</a:t>
            </a:r>
            <a:r>
              <a:rPr lang="zh-CN" altLang="en-US" dirty="0" smtClean="0"/>
              <a:t>散列算法，</a:t>
            </a:r>
            <a:r>
              <a:rPr lang="en-US" altLang="zh-CN" dirty="0" smtClean="0"/>
              <a:t>2010</a:t>
            </a:r>
            <a:r>
              <a:rPr lang="zh-CN" altLang="en-US" dirty="0" smtClean="0"/>
              <a:t>年底入选</a:t>
            </a:r>
            <a:r>
              <a:rPr lang="en-US" altLang="zh-CN" dirty="0" smtClean="0"/>
              <a:t>SHA-3</a:t>
            </a:r>
            <a:r>
              <a:rPr lang="zh-CN" altLang="en-US" dirty="0" smtClean="0"/>
              <a:t>标准竞赛五强之一。</a:t>
            </a:r>
            <a:endParaRPr lang="en-US" altLang="zh-CN" dirty="0" smtClean="0"/>
          </a:p>
        </p:txBody>
      </p:sp>
      <p:sp>
        <p:nvSpPr>
          <p:cNvPr id="4" name="Slide Number Placeholder 3"/>
          <p:cNvSpPr>
            <a:spLocks noGrp="1"/>
          </p:cNvSpPr>
          <p:nvPr>
            <p:ph type="sldNum" sz="quarter" idx="10"/>
          </p:nvPr>
        </p:nvSpPr>
        <p:spPr/>
        <p:txBody>
          <a:bodyPr/>
          <a:lstStyle/>
          <a:p>
            <a:fld id="{71AD3FA9-732F-4D99-835A-D0A251036179}" type="slidenum">
              <a:rPr lang="zh-CN" altLang="en-US" smtClean="0"/>
              <a:pPr/>
              <a:t>10</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implement AES called</a:t>
            </a:r>
            <a:r>
              <a:rPr lang="en-US" baseline="0" dirty="0" smtClean="0"/>
              <a:t> </a:t>
            </a:r>
            <a:r>
              <a:rPr lang="en-US" baseline="0" dirty="0" err="1" smtClean="0"/>
              <a:t>aesenc</a:t>
            </a:r>
            <a:r>
              <a:rPr lang="en-US" baseline="0" dirty="0" smtClean="0"/>
              <a:t> 9 times and then call </a:t>
            </a:r>
            <a:r>
              <a:rPr lang="en-US" baseline="0" dirty="0" err="1" smtClean="0"/>
              <a:t>aesenclast</a:t>
            </a:r>
            <a:r>
              <a:rPr lang="en-US" baseline="0" dirty="0" smtClean="0"/>
              <a:t>.</a:t>
            </a:r>
          </a:p>
          <a:p>
            <a:endParaRPr lang="en-US" baseline="0" dirty="0" smtClean="0"/>
          </a:p>
          <a:p>
            <a:r>
              <a:rPr lang="zh-CN" altLang="en-US" sz="1200" b="0" i="0" kern="1200" dirty="0" smtClean="0">
                <a:solidFill>
                  <a:schemeClr val="tx1"/>
                </a:solidFill>
                <a:latin typeface="+mn-lt"/>
                <a:ea typeface="+mn-ea"/>
                <a:cs typeface="+mn-cs"/>
              </a:rPr>
              <a:t>英特尔公司到</a:t>
            </a:r>
            <a:r>
              <a:rPr lang="en-US" altLang="zh-CN" sz="1200" b="0" i="0" kern="1200" dirty="0" smtClean="0">
                <a:solidFill>
                  <a:schemeClr val="tx1"/>
                </a:solidFill>
                <a:latin typeface="+mn-lt"/>
                <a:ea typeface="+mn-ea"/>
                <a:cs typeface="+mn-cs"/>
              </a:rPr>
              <a:t>2010</a:t>
            </a:r>
            <a:r>
              <a:rPr lang="zh-CN" altLang="en-US" sz="1200" b="0" i="0" kern="1200" dirty="0" smtClean="0">
                <a:solidFill>
                  <a:schemeClr val="tx1"/>
                </a:solidFill>
                <a:latin typeface="+mn-lt"/>
                <a:ea typeface="+mn-ea"/>
                <a:cs typeface="+mn-cs"/>
              </a:rPr>
              <a:t>年将推出代号为</a:t>
            </a:r>
            <a:r>
              <a:rPr lang="en-US" altLang="zh-CN" sz="1200" b="0" i="0" kern="1200" dirty="0" err="1" smtClean="0">
                <a:solidFill>
                  <a:schemeClr val="tx1"/>
                </a:solidFill>
                <a:latin typeface="+mn-lt"/>
                <a:ea typeface="+mn-ea"/>
                <a:cs typeface="+mn-cs"/>
              </a:rPr>
              <a:t>Westmere</a:t>
            </a:r>
            <a:r>
              <a:rPr lang="zh-CN" altLang="en-US" sz="1200" b="0" i="0" kern="1200" dirty="0" smtClean="0">
                <a:solidFill>
                  <a:schemeClr val="tx1"/>
                </a:solidFill>
                <a:latin typeface="+mn-lt"/>
                <a:ea typeface="+mn-ea"/>
                <a:cs typeface="+mn-cs"/>
              </a:rPr>
              <a:t>的处理器，</a:t>
            </a:r>
            <a:r>
              <a:rPr lang="en-US" altLang="zh-CN" sz="1200" b="0" i="0" kern="1200" dirty="0" err="1" smtClean="0">
                <a:solidFill>
                  <a:schemeClr val="tx1"/>
                </a:solidFill>
                <a:latin typeface="+mn-lt"/>
                <a:ea typeface="+mn-ea"/>
                <a:cs typeface="+mn-cs"/>
              </a:rPr>
              <a:t>Westmere</a:t>
            </a:r>
            <a:r>
              <a:rPr lang="zh-CN" altLang="en-US" sz="1200" b="0" i="0" kern="1200" dirty="0" smtClean="0">
                <a:solidFill>
                  <a:schemeClr val="tx1"/>
                </a:solidFill>
                <a:latin typeface="+mn-lt"/>
                <a:ea typeface="+mn-ea"/>
                <a:cs typeface="+mn-cs"/>
              </a:rPr>
              <a:t>将是第二代</a:t>
            </a:r>
            <a:r>
              <a:rPr lang="en-US" altLang="zh-CN" sz="1200" b="0" i="0" kern="1200" dirty="0" smtClean="0">
                <a:solidFill>
                  <a:schemeClr val="tx1"/>
                </a:solidFill>
                <a:latin typeface="+mn-lt"/>
                <a:ea typeface="+mn-ea"/>
                <a:cs typeface="+mn-cs"/>
              </a:rPr>
              <a:t>Nehalem</a:t>
            </a:r>
            <a:r>
              <a:rPr lang="zh-CN" altLang="en-US" sz="1200" b="0" i="0" kern="1200" dirty="0" smtClean="0">
                <a:solidFill>
                  <a:schemeClr val="tx1"/>
                </a:solidFill>
                <a:latin typeface="+mn-lt"/>
                <a:ea typeface="+mn-ea"/>
                <a:cs typeface="+mn-cs"/>
              </a:rPr>
              <a:t>处理器，同样是面向服务器、</a:t>
            </a:r>
            <a:r>
              <a:rPr lang="zh-CN" altLang="en-US" sz="1200" b="0" i="0" u="none" strike="noStrike" kern="1200" dirty="0" smtClean="0">
                <a:solidFill>
                  <a:schemeClr val="tx1"/>
                </a:solidFill>
                <a:latin typeface="+mn-lt"/>
                <a:ea typeface="+mn-ea"/>
                <a:cs typeface="+mn-cs"/>
                <a:hlinkClick r:id="rId3"/>
              </a:rPr>
              <a:t>工作站</a:t>
            </a:r>
            <a:r>
              <a:rPr lang="zh-CN" altLang="en-US" sz="1200" b="0" i="0" kern="1200" dirty="0" smtClean="0">
                <a:solidFill>
                  <a:schemeClr val="tx1"/>
                </a:solidFill>
                <a:latin typeface="+mn-lt"/>
                <a:ea typeface="+mn-ea"/>
                <a:cs typeface="+mn-cs"/>
              </a:rPr>
              <a:t>、高端桌面级</a:t>
            </a:r>
            <a:r>
              <a:rPr lang="en-US" altLang="zh-CN" sz="1200" b="0" i="0" kern="1200" dirty="0" smtClean="0">
                <a:solidFill>
                  <a:schemeClr val="tx1"/>
                </a:solidFill>
                <a:latin typeface="+mn-lt"/>
                <a:ea typeface="+mn-ea"/>
                <a:cs typeface="+mn-cs"/>
              </a:rPr>
              <a:t>PC</a:t>
            </a:r>
            <a:r>
              <a:rPr lang="zh-CN" altLang="en-US" sz="1200" b="0" i="0" kern="1200" dirty="0" smtClean="0">
                <a:solidFill>
                  <a:schemeClr val="tx1"/>
                </a:solidFill>
                <a:latin typeface="+mn-lt"/>
                <a:ea typeface="+mn-ea"/>
                <a:cs typeface="+mn-cs"/>
              </a:rPr>
              <a:t>市场。</a:t>
            </a:r>
            <a:r>
              <a:rPr lang="en-US" altLang="zh-CN" sz="1200" b="0" i="0" kern="1200" dirty="0" err="1" smtClean="0">
                <a:solidFill>
                  <a:schemeClr val="tx1"/>
                </a:solidFill>
                <a:latin typeface="+mn-lt"/>
                <a:ea typeface="+mn-ea"/>
                <a:cs typeface="+mn-cs"/>
              </a:rPr>
              <a:t>Westmere</a:t>
            </a:r>
            <a:r>
              <a:rPr lang="zh-CN" altLang="en-US" sz="1200" b="0" i="0" kern="1200" dirty="0" smtClean="0">
                <a:solidFill>
                  <a:schemeClr val="tx1"/>
                </a:solidFill>
                <a:latin typeface="+mn-lt"/>
                <a:ea typeface="+mn-ea"/>
                <a:cs typeface="+mn-cs"/>
              </a:rPr>
              <a:t>处理器将采用</a:t>
            </a:r>
            <a:r>
              <a:rPr lang="en-US" altLang="zh-CN" sz="1200" b="0" i="0" u="none" strike="noStrike" kern="1200" dirty="0" smtClean="0">
                <a:solidFill>
                  <a:schemeClr val="tx1"/>
                </a:solidFill>
                <a:latin typeface="+mn-lt"/>
                <a:ea typeface="+mn-ea"/>
                <a:cs typeface="+mn-cs"/>
                <a:hlinkClick r:id="rId4"/>
              </a:rPr>
              <a:t>32</a:t>
            </a:r>
            <a:r>
              <a:rPr lang="zh-CN" altLang="en-US" sz="1200" b="0" i="0" u="none" strike="noStrike" kern="1200" dirty="0" smtClean="0">
                <a:solidFill>
                  <a:schemeClr val="tx1"/>
                </a:solidFill>
                <a:latin typeface="+mn-lt"/>
                <a:ea typeface="+mn-ea"/>
                <a:cs typeface="+mn-cs"/>
                <a:hlinkClick r:id="rId4"/>
              </a:rPr>
              <a:t>纳米</a:t>
            </a:r>
            <a:r>
              <a:rPr lang="zh-CN" altLang="en-US" sz="1200" b="0" i="0" kern="1200" dirty="0" smtClean="0">
                <a:solidFill>
                  <a:schemeClr val="tx1"/>
                </a:solidFill>
                <a:latin typeface="+mn-lt"/>
                <a:ea typeface="+mn-ea"/>
                <a:cs typeface="+mn-cs"/>
              </a:rPr>
              <a:t>的制造工艺，除了拥有</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个核心外（核心代号</a:t>
            </a:r>
            <a:r>
              <a:rPr lang="en-US" altLang="zh-CN" sz="1200" b="0" i="0" kern="1200" dirty="0" err="1" smtClean="0">
                <a:solidFill>
                  <a:schemeClr val="tx1"/>
                </a:solidFill>
                <a:latin typeface="+mn-lt"/>
                <a:ea typeface="+mn-ea"/>
                <a:cs typeface="+mn-cs"/>
              </a:rPr>
              <a:t>Gulftown</a:t>
            </a:r>
            <a:r>
              <a:rPr lang="zh-CN" altLang="en-US" sz="1200" b="0" i="0" kern="1200" dirty="0" smtClean="0">
                <a:solidFill>
                  <a:schemeClr val="tx1"/>
                </a:solidFill>
                <a:latin typeface="+mn-lt"/>
                <a:ea typeface="+mn-ea"/>
                <a:cs typeface="+mn-cs"/>
              </a:rPr>
              <a:t>），还拥有</a:t>
            </a:r>
            <a:r>
              <a:rPr lang="en-US" altLang="zh-CN" sz="1200" b="0" i="0" kern="1200" dirty="0" smtClean="0">
                <a:solidFill>
                  <a:schemeClr val="tx1"/>
                </a:solidFill>
                <a:latin typeface="+mn-lt"/>
                <a:ea typeface="+mn-ea"/>
                <a:cs typeface="+mn-cs"/>
              </a:rPr>
              <a:t>12MB</a:t>
            </a:r>
            <a:r>
              <a:rPr lang="zh-CN" altLang="en-US" sz="1200" b="0" i="0" kern="1200" dirty="0" smtClean="0">
                <a:solidFill>
                  <a:schemeClr val="tx1"/>
                </a:solidFill>
                <a:latin typeface="+mn-lt"/>
                <a:ea typeface="+mn-ea"/>
                <a:cs typeface="+mn-cs"/>
              </a:rPr>
              <a:t>的</a:t>
            </a:r>
            <a:r>
              <a:rPr lang="zh-CN" altLang="en-US" sz="1200" b="0" i="0" u="none" strike="noStrike" kern="1200" dirty="0" smtClean="0">
                <a:solidFill>
                  <a:schemeClr val="tx1"/>
                </a:solidFill>
                <a:latin typeface="+mn-lt"/>
                <a:ea typeface="+mn-ea"/>
                <a:cs typeface="+mn-cs"/>
                <a:hlinkClick r:id="rId5"/>
              </a:rPr>
              <a:t>三级缓存</a:t>
            </a:r>
            <a:r>
              <a:rPr lang="zh-CN" altLang="en-US" sz="1200" b="0" i="0" kern="1200" dirty="0" smtClean="0">
                <a:solidFill>
                  <a:schemeClr val="tx1"/>
                </a:solidFill>
                <a:latin typeface="+mn-lt"/>
                <a:ea typeface="+mn-ea"/>
                <a:cs typeface="+mn-cs"/>
              </a:rPr>
              <a:t>、而且同样支持</a:t>
            </a:r>
            <a:r>
              <a:rPr lang="zh-CN" altLang="en-US" sz="1200" b="0" i="0" u="none" strike="noStrike" kern="1200" dirty="0" smtClean="0">
                <a:solidFill>
                  <a:schemeClr val="tx1"/>
                </a:solidFill>
                <a:latin typeface="+mn-lt"/>
                <a:ea typeface="+mn-ea"/>
                <a:cs typeface="+mn-cs"/>
                <a:hlinkClick r:id="rId6"/>
              </a:rPr>
              <a:t>多线程技术</a:t>
            </a:r>
            <a:r>
              <a:rPr lang="zh-CN" altLang="en-US" sz="1200" b="0" i="0" kern="1200" dirty="0" smtClean="0">
                <a:solidFill>
                  <a:schemeClr val="tx1"/>
                </a:solidFill>
                <a:latin typeface="+mn-lt"/>
                <a:ea typeface="+mn-ea"/>
                <a:cs typeface="+mn-cs"/>
              </a:rPr>
              <a:t>，这样的话 </a:t>
            </a:r>
            <a:r>
              <a:rPr lang="en-US" altLang="zh-CN" sz="1200" b="0" i="0" kern="1200" dirty="0" err="1" smtClean="0">
                <a:solidFill>
                  <a:schemeClr val="tx1"/>
                </a:solidFill>
                <a:latin typeface="+mn-lt"/>
                <a:ea typeface="+mn-ea"/>
                <a:cs typeface="+mn-cs"/>
              </a:rPr>
              <a:t>Westmere</a:t>
            </a:r>
            <a:r>
              <a:rPr lang="zh-CN" altLang="en-US" sz="1200" b="0" i="0" kern="1200" dirty="0" smtClean="0">
                <a:solidFill>
                  <a:schemeClr val="tx1"/>
                </a:solidFill>
                <a:latin typeface="+mn-lt"/>
                <a:ea typeface="+mn-ea"/>
                <a:cs typeface="+mn-cs"/>
              </a:rPr>
              <a:t>处理器将拥有</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核心</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线程。据来自</a:t>
            </a:r>
            <a:r>
              <a:rPr lang="en-US" altLang="zh-CN" sz="1200" b="0" i="0" kern="1200" dirty="0" smtClean="0">
                <a:solidFill>
                  <a:schemeClr val="tx1"/>
                </a:solidFill>
                <a:latin typeface="+mn-lt"/>
                <a:ea typeface="+mn-ea"/>
                <a:cs typeface="+mn-cs"/>
              </a:rPr>
              <a:t>PC Watch</a:t>
            </a:r>
            <a:r>
              <a:rPr lang="zh-CN" altLang="en-US" sz="1200" b="0" i="0" kern="1200" dirty="0" smtClean="0">
                <a:solidFill>
                  <a:schemeClr val="tx1"/>
                </a:solidFill>
                <a:latin typeface="+mn-lt"/>
                <a:ea typeface="+mn-ea"/>
                <a:cs typeface="+mn-cs"/>
              </a:rPr>
              <a:t>的消息称，</a:t>
            </a:r>
            <a:r>
              <a:rPr lang="en-US" altLang="zh-CN" sz="1200" b="0" i="0" kern="1200" dirty="0" err="1" smtClean="0">
                <a:solidFill>
                  <a:schemeClr val="tx1"/>
                </a:solidFill>
                <a:latin typeface="+mn-lt"/>
                <a:ea typeface="+mn-ea"/>
                <a:cs typeface="+mn-cs"/>
              </a:rPr>
              <a:t>Westmere</a:t>
            </a:r>
            <a:r>
              <a:rPr lang="zh-CN" altLang="en-US" sz="1200" b="0" i="0" kern="1200" dirty="0" smtClean="0">
                <a:solidFill>
                  <a:schemeClr val="tx1"/>
                </a:solidFill>
                <a:latin typeface="+mn-lt"/>
                <a:ea typeface="+mn-ea"/>
                <a:cs typeface="+mn-cs"/>
              </a:rPr>
              <a:t>处理器还加入了</a:t>
            </a:r>
            <a:r>
              <a:rPr lang="en-US" altLang="zh-CN" sz="1200" b="0" i="0" kern="1200" dirty="0" smtClean="0">
                <a:solidFill>
                  <a:schemeClr val="tx1"/>
                </a:solidFill>
                <a:latin typeface="+mn-lt"/>
                <a:ea typeface="+mn-ea"/>
                <a:cs typeface="+mn-cs"/>
              </a:rPr>
              <a:t>La Grande SX</a:t>
            </a:r>
            <a:r>
              <a:rPr lang="zh-CN" altLang="en-US" sz="1200" b="0" i="0" kern="1200" dirty="0" smtClean="0">
                <a:solidFill>
                  <a:schemeClr val="tx1"/>
                </a:solidFill>
                <a:latin typeface="+mn-lt"/>
                <a:ea typeface="+mn-ea"/>
                <a:cs typeface="+mn-cs"/>
              </a:rPr>
              <a:t>技术（加强可信任执行技术）和新的</a:t>
            </a:r>
            <a:r>
              <a:rPr lang="en-US" altLang="zh-CN" sz="1200" b="0" i="0" kern="1200" dirty="0" smtClean="0">
                <a:solidFill>
                  <a:schemeClr val="tx1"/>
                </a:solidFill>
                <a:latin typeface="+mn-lt"/>
                <a:ea typeface="+mn-ea"/>
                <a:cs typeface="+mn-cs"/>
              </a:rPr>
              <a:t>AES-NI</a:t>
            </a:r>
            <a:r>
              <a:rPr lang="zh-CN" altLang="en-US" sz="1200" b="0" i="0" u="none" strike="noStrike" kern="1200" dirty="0" smtClean="0">
                <a:solidFill>
                  <a:schemeClr val="tx1"/>
                </a:solidFill>
                <a:latin typeface="+mn-lt"/>
                <a:ea typeface="+mn-ea"/>
                <a:cs typeface="+mn-cs"/>
                <a:hlinkClick r:id="rId7"/>
              </a:rPr>
              <a:t>指令集</a:t>
            </a:r>
            <a:r>
              <a:rPr lang="zh-CN" alt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71</a:t>
            </a:fld>
            <a:endParaRPr lang="en-US" dirty="0"/>
          </a:p>
        </p:txBody>
      </p:sp>
    </p:spTree>
    <p:extLst>
      <p:ext uri="{BB962C8B-B14F-4D97-AF65-F5344CB8AC3E}">
        <p14:creationId xmlns="" xmlns:p14="http://schemas.microsoft.com/office/powerpoint/2010/main" val="3283099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1F84A11-D313-4048-98E1-5F3A82032797}" type="slidenum">
              <a:rPr lang="en-AU">
                <a:latin typeface="Arial" pitchFamily="-84" charset="0"/>
              </a:rPr>
              <a:pPr/>
              <a:t>81</a:t>
            </a:fld>
            <a:endParaRPr lang="en-AU">
              <a:latin typeface="Arial" pitchFamily="-84" charset="0"/>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 The output feedback  (OFB) mode is similar in structure to that of CFB. For OFB,</a:t>
            </a:r>
          </a:p>
          <a:p>
            <a:r>
              <a:rPr lang="en-US" dirty="0" smtClean="0">
                <a:latin typeface="Arial" pitchFamily="-84" charset="0"/>
                <a:ea typeface="ＭＳ Ｐゴシック" pitchFamily="-84" charset="-128"/>
                <a:cs typeface="ＭＳ Ｐゴシック" pitchFamily="-84" charset="-128"/>
              </a:rPr>
              <a:t>the output of the encryption function is fed back to become the input for encrypting</a:t>
            </a:r>
          </a:p>
          <a:p>
            <a:r>
              <a:rPr lang="en-US" dirty="0" smtClean="0">
                <a:latin typeface="Arial" pitchFamily="-84" charset="0"/>
                <a:ea typeface="ＭＳ Ｐゴシック" pitchFamily="-84" charset="-128"/>
                <a:cs typeface="ＭＳ Ｐゴシック" pitchFamily="-84" charset="-128"/>
              </a:rPr>
              <a:t>the next block of plaintext (Figure 6.6). In CFB, the output of the XOR unit is fed</a:t>
            </a:r>
          </a:p>
          <a:p>
            <a:r>
              <a:rPr lang="en-US" dirty="0" smtClean="0">
                <a:latin typeface="Arial" pitchFamily="-84" charset="0"/>
                <a:ea typeface="ＭＳ Ｐゴシック" pitchFamily="-84" charset="-128"/>
                <a:cs typeface="ＭＳ Ｐゴシック" pitchFamily="-84" charset="-128"/>
              </a:rPr>
              <a:t>back to become input for encrypting the next block. The other difference is that the</a:t>
            </a:r>
          </a:p>
          <a:p>
            <a:r>
              <a:rPr lang="en-US" dirty="0" smtClean="0">
                <a:latin typeface="Arial" pitchFamily="-84" charset="0"/>
                <a:ea typeface="ＭＳ Ｐゴシック" pitchFamily="-84" charset="-128"/>
                <a:cs typeface="ＭＳ Ｐゴシック" pitchFamily="-84" charset="-128"/>
              </a:rPr>
              <a:t>OFB mode operates on full blocks of plaintext and </a:t>
            </a:r>
            <a:r>
              <a:rPr lang="en-US" dirty="0" err="1" smtClean="0">
                <a:latin typeface="Arial" pitchFamily="-84" charset="0"/>
                <a:ea typeface="ＭＳ Ｐゴシック" pitchFamily="-84" charset="-128"/>
                <a:cs typeface="ＭＳ Ｐゴシック" pitchFamily="-84" charset="-128"/>
              </a:rPr>
              <a:t>ciphertext</a:t>
            </a:r>
            <a:r>
              <a:rPr lang="en-US" dirty="0" smtClean="0">
                <a:latin typeface="Arial" pitchFamily="-84" charset="0"/>
                <a:ea typeface="ＭＳ Ｐゴシック" pitchFamily="-84" charset="-128"/>
                <a:cs typeface="ＭＳ Ｐゴシック" pitchFamily="-84" charset="-128"/>
              </a:rPr>
              <a:t>, whereas CFB operates</a:t>
            </a:r>
          </a:p>
          <a:p>
            <a:r>
              <a:rPr lang="en-US" dirty="0" smtClean="0">
                <a:latin typeface="Arial" pitchFamily="-84" charset="0"/>
                <a:ea typeface="ＭＳ Ｐゴシック" pitchFamily="-84" charset="-128"/>
                <a:cs typeface="ＭＳ Ｐゴシック" pitchFamily="-84" charset="-128"/>
              </a:rPr>
              <a:t>on an s -bit subset.</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As with CBC and CFB, the OFB mode requires an initialization vector. In</a:t>
            </a:r>
          </a:p>
          <a:p>
            <a:r>
              <a:rPr lang="en-US" dirty="0" smtClean="0">
                <a:latin typeface="Arial" pitchFamily="-84" charset="0"/>
                <a:ea typeface="ＭＳ Ｐゴシック" pitchFamily="-84" charset="-128"/>
                <a:cs typeface="ＭＳ Ｐゴシック" pitchFamily="-84" charset="-128"/>
              </a:rPr>
              <a:t>the case of OFB, the IV must be a nonce; that is, the IV must be unique to each</a:t>
            </a:r>
          </a:p>
          <a:p>
            <a:r>
              <a:rPr lang="en-US" dirty="0" smtClean="0">
                <a:latin typeface="Arial" pitchFamily="-84" charset="0"/>
                <a:ea typeface="ＭＳ Ｐゴシック" pitchFamily="-84" charset="-128"/>
                <a:cs typeface="ＭＳ Ｐゴシック" pitchFamily="-84" charset="-128"/>
              </a:rPr>
              <a:t>execution of the encryption operation. The reason for this is that the sequence of</a:t>
            </a:r>
          </a:p>
          <a:p>
            <a:r>
              <a:rPr lang="en-US" dirty="0" smtClean="0">
                <a:latin typeface="Arial" pitchFamily="-84" charset="0"/>
                <a:ea typeface="ＭＳ Ｐゴシック" pitchFamily="-84" charset="-128"/>
                <a:cs typeface="ＭＳ Ｐゴシック" pitchFamily="-84" charset="-128"/>
              </a:rPr>
              <a:t> encryption output blocks, </a:t>
            </a:r>
            <a:r>
              <a:rPr lang="en-US" dirty="0" err="1" smtClean="0">
                <a:latin typeface="Arial" pitchFamily="-84" charset="0"/>
                <a:ea typeface="ＭＳ Ｐゴシック" pitchFamily="-84" charset="-128"/>
                <a:cs typeface="ＭＳ Ｐゴシック" pitchFamily="-84" charset="-128"/>
              </a:rPr>
              <a:t>O</a:t>
            </a:r>
            <a:r>
              <a:rPr lang="en-US" baseline="-25000" dirty="0" err="1" smtClean="0">
                <a:latin typeface="Arial" pitchFamily="-84" charset="0"/>
                <a:ea typeface="ＭＳ Ｐゴシック" pitchFamily="-84" charset="-128"/>
                <a:cs typeface="ＭＳ Ｐゴシック" pitchFamily="-84" charset="-128"/>
              </a:rPr>
              <a:t>i</a:t>
            </a:r>
            <a:r>
              <a:rPr lang="en-US" baseline="-25000"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 depends only on the key and the IV and does not depend</a:t>
            </a:r>
          </a:p>
          <a:p>
            <a:r>
              <a:rPr lang="en-US" dirty="0" smtClean="0">
                <a:latin typeface="Arial" pitchFamily="-84" charset="0"/>
                <a:ea typeface="ＭＳ Ｐゴシック" pitchFamily="-84" charset="-128"/>
                <a:cs typeface="ＭＳ Ｐゴシック" pitchFamily="-84" charset="-128"/>
              </a:rPr>
              <a:t>on the plaintext. Therefore, for a given key and IV, the stream of output bits</a:t>
            </a:r>
          </a:p>
          <a:p>
            <a:r>
              <a:rPr lang="en-US" dirty="0" smtClean="0">
                <a:latin typeface="Arial" pitchFamily="-84" charset="0"/>
                <a:ea typeface="ＭＳ Ｐゴシック" pitchFamily="-84" charset="-128"/>
                <a:cs typeface="ＭＳ Ｐゴシック" pitchFamily="-84" charset="-128"/>
              </a:rPr>
              <a:t>used to XOR with the stream of plaintext bits is fixed. If two different messages had</a:t>
            </a:r>
          </a:p>
          <a:p>
            <a:r>
              <a:rPr lang="en-US" dirty="0" smtClean="0">
                <a:latin typeface="Arial" pitchFamily="-84" charset="0"/>
                <a:ea typeface="ＭＳ Ｐゴシック" pitchFamily="-84" charset="-128"/>
                <a:cs typeface="ＭＳ Ｐゴシック" pitchFamily="-84" charset="-128"/>
              </a:rPr>
              <a:t>an identical block of plaintext in the identical position, then an attacker would be</a:t>
            </a:r>
          </a:p>
          <a:p>
            <a:r>
              <a:rPr lang="en-US" dirty="0" smtClean="0">
                <a:latin typeface="Arial" pitchFamily="-84" charset="0"/>
                <a:ea typeface="ＭＳ Ｐゴシック" pitchFamily="-84" charset="-128"/>
                <a:cs typeface="ＭＳ Ｐゴシック" pitchFamily="-84" charset="-128"/>
              </a:rPr>
              <a:t>able to determine that portion of the </a:t>
            </a:r>
            <a:r>
              <a:rPr lang="en-US" dirty="0" err="1" smtClean="0">
                <a:latin typeface="Arial" pitchFamily="-84" charset="0"/>
                <a:ea typeface="ＭＳ Ｐゴシック" pitchFamily="-84" charset="-128"/>
                <a:cs typeface="ＭＳ Ｐゴシック" pitchFamily="-84" charset="-128"/>
              </a:rPr>
              <a:t>O</a:t>
            </a:r>
            <a:r>
              <a:rPr lang="en-US" baseline="-25000" dirty="0" err="1" smtClean="0">
                <a:latin typeface="Arial" pitchFamily="-84" charset="0"/>
                <a:ea typeface="ＭＳ Ｐゴシック" pitchFamily="-84" charset="-128"/>
                <a:cs typeface="ＭＳ Ｐゴシック" pitchFamily="-84" charset="-128"/>
              </a:rPr>
              <a:t>i</a:t>
            </a:r>
            <a:r>
              <a:rPr lang="en-US" dirty="0" smtClean="0">
                <a:latin typeface="Arial" pitchFamily="-84" charset="0"/>
                <a:ea typeface="ＭＳ Ｐゴシック" pitchFamily="-84" charset="-128"/>
                <a:cs typeface="ＭＳ Ｐゴシック" pitchFamily="-84" charset="-128"/>
              </a:rPr>
              <a:t>  stream.</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One advantage of the OFB method is that bit errors in transmission do not</a:t>
            </a:r>
          </a:p>
          <a:p>
            <a:r>
              <a:rPr lang="en-US" dirty="0" smtClean="0">
                <a:latin typeface="Arial" pitchFamily="-84" charset="0"/>
                <a:ea typeface="ＭＳ Ｐゴシック" pitchFamily="-84" charset="-128"/>
                <a:cs typeface="ＭＳ Ｐゴシック" pitchFamily="-84" charset="-128"/>
              </a:rPr>
              <a:t>propagate. For example, if a bit error occurs in C</a:t>
            </a:r>
            <a:r>
              <a:rPr lang="en-US"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 only the recovered value of P</a:t>
            </a:r>
            <a:r>
              <a:rPr lang="en-US" baseline="-25000" dirty="0" smtClean="0">
                <a:latin typeface="Arial" pitchFamily="-84" charset="0"/>
                <a:ea typeface="ＭＳ Ｐゴシック" pitchFamily="-84" charset="-128"/>
                <a:cs typeface="ＭＳ Ｐゴシック" pitchFamily="-84" charset="-128"/>
              </a:rPr>
              <a:t>1 </a:t>
            </a:r>
            <a:r>
              <a:rPr lang="en-US" dirty="0" smtClean="0">
                <a:latin typeface="Arial" pitchFamily="-84" charset="0"/>
                <a:ea typeface="ＭＳ Ｐゴシック" pitchFamily="-84" charset="-128"/>
                <a:cs typeface="ＭＳ Ｐゴシック" pitchFamily="-84" charset="-128"/>
              </a:rPr>
              <a:t> is</a:t>
            </a:r>
          </a:p>
          <a:p>
            <a:r>
              <a:rPr lang="en-US" dirty="0" smtClean="0">
                <a:latin typeface="Arial" pitchFamily="-84" charset="0"/>
                <a:ea typeface="ＭＳ Ｐゴシック" pitchFamily="-84" charset="-128"/>
                <a:cs typeface="ＭＳ Ｐゴシック" pitchFamily="-84" charset="-128"/>
              </a:rPr>
              <a:t>affected; subsequent plaintext units are not corrupted. With CFB, C</a:t>
            </a:r>
            <a:r>
              <a:rPr lang="en-US"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also serves as</a:t>
            </a:r>
          </a:p>
          <a:p>
            <a:r>
              <a:rPr lang="en-US" dirty="0" smtClean="0">
                <a:latin typeface="Arial" pitchFamily="-84" charset="0"/>
                <a:ea typeface="ＭＳ Ｐゴシック" pitchFamily="-84" charset="-128"/>
                <a:cs typeface="ＭＳ Ｐゴシック" pitchFamily="-84" charset="-128"/>
              </a:rPr>
              <a:t>input to the shift register and therefore causes additional corruption downstream.</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The disadvantage of OFB is that it is more vulnerable to a message stream</a:t>
            </a:r>
          </a:p>
          <a:p>
            <a:r>
              <a:rPr lang="en-US" dirty="0" smtClean="0">
                <a:latin typeface="Arial" pitchFamily="-84" charset="0"/>
                <a:ea typeface="ＭＳ Ｐゴシック" pitchFamily="-84" charset="-128"/>
                <a:cs typeface="ＭＳ Ｐゴシック" pitchFamily="-84" charset="-128"/>
              </a:rPr>
              <a:t>modification attack than is CFB. Consider that complementing a bit in the </a:t>
            </a:r>
            <a:r>
              <a:rPr lang="en-US" dirty="0" err="1" smtClean="0">
                <a:latin typeface="Arial" pitchFamily="-84" charset="0"/>
                <a:ea typeface="ＭＳ Ｐゴシック" pitchFamily="-84" charset="-128"/>
                <a:cs typeface="ＭＳ Ｐゴシック" pitchFamily="-84" charset="-128"/>
              </a:rPr>
              <a:t>ciphertext</a:t>
            </a:r>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complements the corresponding bit in the recovered plaintext. Thus, controlled</a:t>
            </a:r>
          </a:p>
          <a:p>
            <a:r>
              <a:rPr lang="en-US" dirty="0" smtClean="0">
                <a:latin typeface="Arial" pitchFamily="-84" charset="0"/>
                <a:ea typeface="ＭＳ Ｐゴシック" pitchFamily="-84" charset="-128"/>
                <a:cs typeface="ＭＳ Ｐゴシック" pitchFamily="-84" charset="-128"/>
              </a:rPr>
              <a:t> changes to the recovered plaintext can be made. This may make it possible for an</a:t>
            </a:r>
          </a:p>
          <a:p>
            <a:r>
              <a:rPr lang="en-US" dirty="0" smtClean="0">
                <a:latin typeface="Arial" pitchFamily="-84" charset="0"/>
                <a:ea typeface="ＭＳ Ｐゴシック" pitchFamily="-84" charset="-128"/>
                <a:cs typeface="ＭＳ Ｐゴシック" pitchFamily="-84" charset="-128"/>
              </a:rPr>
              <a:t>opponent, by making the necessary changes to the checksum portion of the message</a:t>
            </a:r>
          </a:p>
          <a:p>
            <a:r>
              <a:rPr lang="en-US" dirty="0" smtClean="0">
                <a:latin typeface="Arial" pitchFamily="-84" charset="0"/>
                <a:ea typeface="ＭＳ Ｐゴシック" pitchFamily="-84" charset="-128"/>
                <a:cs typeface="ＭＳ Ｐゴシック" pitchFamily="-84" charset="-128"/>
              </a:rPr>
              <a:t>as well as to the data portion, to alter the </a:t>
            </a:r>
            <a:r>
              <a:rPr lang="en-US" dirty="0" err="1" smtClean="0">
                <a:latin typeface="Arial" pitchFamily="-84" charset="0"/>
                <a:ea typeface="ＭＳ Ｐゴシック" pitchFamily="-84" charset="-128"/>
                <a:cs typeface="ＭＳ Ｐゴシック" pitchFamily="-84" charset="-128"/>
              </a:rPr>
              <a:t>ciphertext</a:t>
            </a:r>
            <a:r>
              <a:rPr lang="en-US" dirty="0" smtClean="0">
                <a:latin typeface="Arial" pitchFamily="-84" charset="0"/>
                <a:ea typeface="ＭＳ Ｐゴシック" pitchFamily="-84" charset="-128"/>
                <a:cs typeface="ＭＳ Ｐゴシック" pitchFamily="-84" charset="-128"/>
              </a:rPr>
              <a:t> in such a way that it is not detected</a:t>
            </a:r>
          </a:p>
          <a:p>
            <a:r>
              <a:rPr lang="en-US" dirty="0" smtClean="0">
                <a:latin typeface="Arial" pitchFamily="-84" charset="0"/>
                <a:ea typeface="ＭＳ Ｐゴシック" pitchFamily="-84" charset="-128"/>
                <a:cs typeface="ＭＳ Ｐゴシック" pitchFamily="-84" charset="-128"/>
              </a:rPr>
              <a:t>by an error-correcting code. For a further discussion, see [VOYD83].</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OFB has the structure of a typical stream cipher, because the cipher generates</a:t>
            </a:r>
          </a:p>
          <a:p>
            <a:r>
              <a:rPr lang="en-US" dirty="0" smtClean="0">
                <a:latin typeface="Arial" pitchFamily="-84" charset="0"/>
                <a:ea typeface="ＭＳ Ｐゴシック" pitchFamily="-84" charset="-128"/>
                <a:cs typeface="ＭＳ Ｐゴシック" pitchFamily="-84" charset="-128"/>
              </a:rPr>
              <a:t>a stream of bits as a function of an initial value and a key, and that stream of</a:t>
            </a:r>
          </a:p>
          <a:p>
            <a:r>
              <a:rPr lang="en-US" dirty="0" smtClean="0">
                <a:latin typeface="Arial" pitchFamily="-84" charset="0"/>
                <a:ea typeface="ＭＳ Ｐゴシック" pitchFamily="-84" charset="-128"/>
                <a:cs typeface="ＭＳ Ｐゴシック" pitchFamily="-84" charset="-128"/>
              </a:rPr>
              <a:t>bits is </a:t>
            </a:r>
            <a:r>
              <a:rPr lang="en-US" dirty="0" err="1" smtClean="0">
                <a:latin typeface="Arial" pitchFamily="-84" charset="0"/>
                <a:ea typeface="ＭＳ Ｐゴシック" pitchFamily="-84" charset="-128"/>
                <a:cs typeface="ＭＳ Ｐゴシック" pitchFamily="-84" charset="-128"/>
              </a:rPr>
              <a:t>XORed</a:t>
            </a:r>
            <a:r>
              <a:rPr lang="en-US" dirty="0" smtClean="0">
                <a:latin typeface="Arial" pitchFamily="-84" charset="0"/>
                <a:ea typeface="ＭＳ Ｐゴシック" pitchFamily="-84" charset="-128"/>
                <a:cs typeface="ＭＳ Ｐゴシック" pitchFamily="-84" charset="-128"/>
              </a:rPr>
              <a:t> with the plaintext bits (see Figure 3.1). The generated stream that is</a:t>
            </a:r>
          </a:p>
          <a:p>
            <a:r>
              <a:rPr lang="en-US" dirty="0" err="1" smtClean="0">
                <a:latin typeface="Arial" pitchFamily="-84" charset="0"/>
                <a:ea typeface="ＭＳ Ｐゴシック" pitchFamily="-84" charset="-128"/>
                <a:cs typeface="ＭＳ Ｐゴシック" pitchFamily="-84" charset="-128"/>
              </a:rPr>
              <a:t>XORed</a:t>
            </a:r>
            <a:r>
              <a:rPr lang="en-US" dirty="0" smtClean="0">
                <a:latin typeface="Arial" pitchFamily="-84" charset="0"/>
                <a:ea typeface="ＭＳ Ｐゴシック" pitchFamily="-84" charset="-128"/>
                <a:cs typeface="ＭＳ Ｐゴシック" pitchFamily="-84" charset="-128"/>
              </a:rPr>
              <a:t> with the plaintext is itself independent of the plaintext; this is highlighted</a:t>
            </a:r>
          </a:p>
          <a:p>
            <a:r>
              <a:rPr lang="en-US" dirty="0" smtClean="0">
                <a:latin typeface="Arial" pitchFamily="-84" charset="0"/>
                <a:ea typeface="ＭＳ Ｐゴシック" pitchFamily="-84" charset="-128"/>
                <a:cs typeface="ＭＳ Ｐゴシック" pitchFamily="-84" charset="-128"/>
              </a:rPr>
              <a:t>by dashed boxes in Figure 6.6. One distinction from the stream ciphers we discuss</a:t>
            </a:r>
          </a:p>
          <a:p>
            <a:r>
              <a:rPr lang="en-US" dirty="0" smtClean="0">
                <a:latin typeface="Arial" pitchFamily="-84" charset="0"/>
                <a:ea typeface="ＭＳ Ｐゴシック" pitchFamily="-84" charset="-128"/>
                <a:cs typeface="ＭＳ Ｐゴシック" pitchFamily="-84" charset="-128"/>
              </a:rPr>
              <a:t>in Chapter 7 is that OFB encrypts plaintext a full block at a time, where typically a</a:t>
            </a:r>
          </a:p>
          <a:p>
            <a:r>
              <a:rPr lang="en-US" dirty="0" smtClean="0">
                <a:latin typeface="Arial" pitchFamily="-84" charset="0"/>
                <a:ea typeface="ＭＳ Ｐゴシック" pitchFamily="-84" charset="-128"/>
                <a:cs typeface="ＭＳ Ｐゴシック" pitchFamily="-84" charset="-128"/>
              </a:rPr>
              <a:t>block is 64 or 128 bits. Many stream ciphers encrypt one byte at a time.</a:t>
            </a:r>
            <a:endParaRPr lang="en-AU"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BFF1206A-B134-4D64-B23C-2D195D26FF38}" type="slidenum">
              <a:rPr lang="zh-CN" altLang="en-US" smtClean="0"/>
              <a:pPr/>
              <a:t>90</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CD5AF9FE-FAAB-404B-9C6C-94022C2AF404}" type="slidenum">
              <a:rPr lang="en-AU">
                <a:latin typeface="Arial" pitchFamily="-84" charset="0"/>
              </a:rPr>
              <a:pPr/>
              <a:t>91</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noFill/>
          <a:ln/>
        </p:spPr>
        <p:txBody>
          <a:bodyPr/>
          <a:lstStyle/>
          <a:p>
            <a:pPr eaLnBrk="1" hangingPunct="1"/>
            <a:r>
              <a:rPr lang="en-US" sz="1200" kern="1200" baseline="0" dirty="0" smtClean="0">
                <a:solidFill>
                  <a:schemeClr val="tx1"/>
                </a:solidFill>
                <a:latin typeface="Arial" charset="0"/>
                <a:ea typeface="ＭＳ Ｐゴシック" charset="-128"/>
                <a:cs typeface="ＭＳ Ｐゴシック" charset="-128"/>
              </a:rPr>
              <a:t> Figure 7.8 illustrates the RC4 logic.</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smtClean="0"/>
              <a:t>AMD </a:t>
            </a:r>
            <a:r>
              <a:rPr lang="en-US" altLang="zh-CN" sz="1200" dirty="0" err="1" smtClean="0"/>
              <a:t>Opteron</a:t>
            </a:r>
            <a:r>
              <a:rPr lang="zh-CN" altLang="en-US" sz="1200" dirty="0" smtClean="0"/>
              <a:t>：</a:t>
            </a:r>
            <a:r>
              <a:rPr lang="en-US" altLang="zh-CN" sz="1200" b="0" i="0" kern="1200" dirty="0" smtClean="0">
                <a:solidFill>
                  <a:schemeClr val="tx1"/>
                </a:solidFill>
                <a:latin typeface="+mn-lt"/>
                <a:ea typeface="+mn-ea"/>
                <a:cs typeface="+mn-cs"/>
              </a:rPr>
              <a:t>AMD </a:t>
            </a:r>
            <a:r>
              <a:rPr lang="en-US" altLang="zh-CN" sz="1200" b="0" i="0" kern="1200" dirty="0" err="1" smtClean="0">
                <a:solidFill>
                  <a:schemeClr val="tx1"/>
                </a:solidFill>
                <a:latin typeface="+mn-lt"/>
                <a:ea typeface="+mn-ea"/>
                <a:cs typeface="+mn-cs"/>
              </a:rPr>
              <a:t>Opteron</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皓龙</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处理器专为服务器、工作站而设计，</a:t>
            </a:r>
            <a:r>
              <a:rPr lang="en-US" altLang="zh-CN" sz="1200" b="0" i="0" kern="1200" dirty="0" smtClean="0">
                <a:solidFill>
                  <a:schemeClr val="tx1"/>
                </a:solidFill>
                <a:latin typeface="+mn-lt"/>
                <a:ea typeface="+mn-ea"/>
                <a:cs typeface="+mn-cs"/>
              </a:rPr>
              <a:t>AMD </a:t>
            </a:r>
            <a:r>
              <a:rPr lang="en-US" altLang="zh-CN" sz="1200" b="0" i="0" kern="1200" dirty="0" err="1" smtClean="0">
                <a:solidFill>
                  <a:schemeClr val="tx1"/>
                </a:solidFill>
                <a:latin typeface="+mn-lt"/>
                <a:ea typeface="+mn-ea"/>
                <a:cs typeface="+mn-cs"/>
              </a:rPr>
              <a:t>Opteron</a:t>
            </a:r>
            <a:r>
              <a:rPr lang="zh-CN" altLang="en-US" sz="1200" b="0" i="0" kern="1200" dirty="0" smtClean="0">
                <a:solidFill>
                  <a:schemeClr val="tx1"/>
                </a:solidFill>
                <a:latin typeface="+mn-lt"/>
                <a:ea typeface="+mn-ea"/>
                <a:cs typeface="+mn-cs"/>
              </a:rPr>
              <a:t>（皓龙） 处理器采用具有划时代意义的 </a:t>
            </a:r>
            <a:r>
              <a:rPr lang="en-US" altLang="zh-CN" sz="1200" b="0" i="0" kern="1200" dirty="0" smtClean="0">
                <a:solidFill>
                  <a:schemeClr val="tx1"/>
                </a:solidFill>
                <a:latin typeface="+mn-lt"/>
                <a:ea typeface="+mn-ea"/>
                <a:cs typeface="+mn-cs"/>
              </a:rPr>
              <a:t>AMD64 </a:t>
            </a:r>
            <a:r>
              <a:rPr lang="zh-CN" altLang="en-US" sz="1200" b="0" i="0" kern="1200" dirty="0" smtClean="0">
                <a:solidFill>
                  <a:schemeClr val="tx1"/>
                </a:solidFill>
                <a:latin typeface="+mn-lt"/>
                <a:ea typeface="+mn-ea"/>
                <a:cs typeface="+mn-cs"/>
              </a:rPr>
              <a:t>结构，可以同时支持 </a:t>
            </a:r>
            <a:r>
              <a:rPr lang="en-US" altLang="zh-CN" sz="1200" b="0" i="0" kern="1200" dirty="0" smtClean="0">
                <a:solidFill>
                  <a:schemeClr val="tx1"/>
                </a:solidFill>
                <a:latin typeface="+mn-lt"/>
                <a:ea typeface="+mn-ea"/>
                <a:cs typeface="+mn-cs"/>
              </a:rPr>
              <a:t>32 </a:t>
            </a:r>
            <a:r>
              <a:rPr lang="zh-CN" altLang="en-US" sz="1200" b="0" i="0" kern="1200" dirty="0" smtClean="0">
                <a:solidFill>
                  <a:schemeClr val="tx1"/>
                </a:solidFill>
                <a:latin typeface="+mn-lt"/>
                <a:ea typeface="+mn-ea"/>
                <a:cs typeface="+mn-cs"/>
              </a:rPr>
              <a:t>位或 </a:t>
            </a:r>
            <a:r>
              <a:rPr lang="en-US" altLang="zh-CN" sz="1200" b="0" i="0" kern="1200" dirty="0" smtClean="0">
                <a:solidFill>
                  <a:schemeClr val="tx1"/>
                </a:solidFill>
                <a:latin typeface="+mn-lt"/>
                <a:ea typeface="+mn-ea"/>
                <a:cs typeface="+mn-cs"/>
              </a:rPr>
              <a:t>64 </a:t>
            </a:r>
            <a:r>
              <a:rPr lang="zh-CN" altLang="en-US" sz="1200" b="0" i="0" kern="1200" dirty="0" smtClean="0">
                <a:solidFill>
                  <a:schemeClr val="tx1"/>
                </a:solidFill>
                <a:latin typeface="+mn-lt"/>
                <a:ea typeface="+mn-ea"/>
                <a:cs typeface="+mn-cs"/>
              </a:rPr>
              <a:t>位的计算。</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dirty="0" smtClean="0">
                <a:hlinkClick r:id="rId3"/>
              </a:rPr>
              <a:t>关于</a:t>
            </a:r>
            <a:r>
              <a:rPr lang="en-US" altLang="zh-CN" dirty="0" smtClean="0">
                <a:hlinkClick r:id="rId3"/>
              </a:rPr>
              <a:t>salsa20/12</a:t>
            </a:r>
            <a:r>
              <a:rPr lang="zh-CN" altLang="en-US" dirty="0" smtClean="0">
                <a:hlinkClick r:id="rId3"/>
              </a:rPr>
              <a:t>：可参见：</a:t>
            </a:r>
            <a:r>
              <a:rPr lang="en-US" altLang="zh-CN" dirty="0" smtClean="0">
                <a:hlinkClick r:id="rId3"/>
              </a:rPr>
              <a:t>https://zhuanlan.zhihu.com/p/37829898</a:t>
            </a:r>
            <a:endParaRPr lang="en-US" altLang="zh-CN" dirty="0" smtClean="0"/>
          </a:p>
          <a:p>
            <a:r>
              <a:rPr lang="zh-CN" altLang="en-US" dirty="0" smtClean="0"/>
              <a:t>后面的参数为：重复施加函数的次数。</a:t>
            </a:r>
            <a:endParaRPr lang="en-US" altLang="zh-CN" dirty="0" smtClean="0"/>
          </a:p>
          <a:p>
            <a:endParaRPr lang="en-US" altLang="zh-CN" dirty="0" smtClean="0"/>
          </a:p>
          <a:p>
            <a:r>
              <a:rPr lang="zh-CN" altLang="en-US" sz="1200" b="0" i="0" kern="1200" dirty="0" smtClean="0">
                <a:solidFill>
                  <a:schemeClr val="tx1"/>
                </a:solidFill>
                <a:latin typeface="+mn-lt"/>
                <a:ea typeface="+mn-ea"/>
                <a:cs typeface="+mn-cs"/>
              </a:rPr>
              <a:t>作为流密码，</a:t>
            </a:r>
            <a:r>
              <a:rPr lang="en-US" altLang="zh-CN" sz="1200" b="0" i="0" kern="1200" dirty="0" smtClean="0">
                <a:solidFill>
                  <a:schemeClr val="tx1"/>
                </a:solidFill>
                <a:latin typeface="+mn-lt"/>
                <a:ea typeface="+mn-ea"/>
                <a:cs typeface="+mn-cs"/>
              </a:rPr>
              <a:t>Salsa20</a:t>
            </a:r>
            <a:r>
              <a:rPr lang="zh-CN" altLang="en-US" sz="1200" b="0" i="0" kern="1200" dirty="0" smtClean="0">
                <a:solidFill>
                  <a:schemeClr val="tx1"/>
                </a:solidFill>
                <a:latin typeface="+mn-lt"/>
                <a:ea typeface="+mn-ea"/>
                <a:cs typeface="+mn-cs"/>
              </a:rPr>
              <a:t>似乎是无法预测的。根据</a:t>
            </a:r>
            <a:r>
              <a:rPr lang="en-US" altLang="zh-CN" sz="1200" b="0" i="0" u="none" strike="noStrike" kern="1200" dirty="0" smtClean="0">
                <a:solidFill>
                  <a:schemeClr val="tx1"/>
                </a:solidFill>
                <a:latin typeface="+mn-lt"/>
                <a:ea typeface="+mn-ea"/>
                <a:cs typeface="+mn-cs"/>
                <a:hlinkClick r:id="rId4"/>
              </a:rPr>
              <a:t>cr.yp.to - Stream-cipher attacks</a:t>
            </a:r>
            <a:r>
              <a:rPr lang="zh-CN" altLang="en-US" sz="1200" b="0" i="0" kern="1200" dirty="0" smtClean="0">
                <a:solidFill>
                  <a:schemeClr val="tx1"/>
                </a:solidFill>
                <a:latin typeface="+mn-lt"/>
                <a:ea typeface="+mn-ea"/>
                <a:cs typeface="+mn-cs"/>
              </a:rPr>
              <a:t>中的描述，</a:t>
            </a:r>
            <a:r>
              <a:rPr lang="en-US" altLang="zh-CN" sz="1200" b="0" i="0" kern="1200" dirty="0" smtClean="0">
                <a:solidFill>
                  <a:schemeClr val="tx1"/>
                </a:solidFill>
                <a:latin typeface="+mn-lt"/>
                <a:ea typeface="+mn-ea"/>
                <a:cs typeface="+mn-cs"/>
              </a:rPr>
              <a:t>256</a:t>
            </a:r>
            <a:r>
              <a:rPr lang="zh-CN" altLang="en-US" sz="1200" b="0" i="0" kern="1200" dirty="0" smtClean="0">
                <a:solidFill>
                  <a:schemeClr val="tx1"/>
                </a:solidFill>
                <a:latin typeface="+mn-lt"/>
                <a:ea typeface="+mn-ea"/>
                <a:cs typeface="+mn-cs"/>
              </a:rPr>
              <a:t>密钥版本、每轮重复施加</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次函数的</a:t>
            </a:r>
            <a:r>
              <a:rPr lang="en-US" altLang="zh-CN" sz="1200" b="0" i="0" kern="1200" dirty="0" smtClean="0">
                <a:solidFill>
                  <a:schemeClr val="tx1"/>
                </a:solidFill>
                <a:latin typeface="+mn-lt"/>
                <a:ea typeface="+mn-ea"/>
                <a:cs typeface="+mn-cs"/>
              </a:rPr>
              <a:t>Salsa20/12</a:t>
            </a:r>
            <a:r>
              <a:rPr lang="zh-CN" altLang="en-US" sz="1200" b="0" i="0" kern="1200" dirty="0" smtClean="0">
                <a:solidFill>
                  <a:schemeClr val="tx1"/>
                </a:solidFill>
                <a:latin typeface="+mn-lt"/>
                <a:ea typeface="+mn-ea"/>
                <a:cs typeface="+mn-cs"/>
              </a:rPr>
              <a:t>目前仍未被攻破且被认为具有</a:t>
            </a:r>
            <a:r>
              <a:rPr lang="en-US" altLang="zh-CN" sz="1200" b="0" i="0" kern="1200" dirty="0" smtClean="0">
                <a:solidFill>
                  <a:schemeClr val="tx1"/>
                </a:solidFill>
                <a:latin typeface="+mn-lt"/>
                <a:ea typeface="+mn-ea"/>
                <a:cs typeface="+mn-cs"/>
              </a:rPr>
              <a:t>256</a:t>
            </a:r>
            <a:r>
              <a:rPr lang="zh-CN" altLang="en-US" sz="1200" b="0" i="0" kern="1200" dirty="0" smtClean="0">
                <a:solidFill>
                  <a:schemeClr val="tx1"/>
                </a:solidFill>
                <a:latin typeface="+mn-lt"/>
                <a:ea typeface="+mn-ea"/>
                <a:cs typeface="+mn-cs"/>
              </a:rPr>
              <a:t>位的安全性（</a:t>
            </a:r>
            <a:r>
              <a:rPr lang="en-US" altLang="zh-CN" sz="1200" b="0" i="0" kern="1200" dirty="0" smtClean="0">
                <a:solidFill>
                  <a:schemeClr val="tx1"/>
                </a:solidFill>
                <a:latin typeface="+mn-lt"/>
                <a:ea typeface="+mn-ea"/>
                <a:cs typeface="+mn-cs"/>
              </a:rPr>
              <a:t>256-bit security</a:t>
            </a:r>
            <a:r>
              <a:rPr lang="zh-CN" altLang="en-US" sz="1200" b="0" i="0" kern="1200" dirty="0" smtClean="0">
                <a:solidFill>
                  <a:schemeClr val="tx1"/>
                </a:solidFill>
                <a:latin typeface="+mn-lt"/>
                <a:ea typeface="+mn-ea"/>
                <a:cs typeface="+mn-cs"/>
              </a:rPr>
              <a:t>）。其它一些重复施加较少次函数的版本（</a:t>
            </a:r>
            <a:r>
              <a:rPr lang="en-US" altLang="zh-CN" sz="1200" b="0" i="0" kern="1200" dirty="0" smtClean="0">
                <a:solidFill>
                  <a:schemeClr val="tx1"/>
                </a:solidFill>
                <a:latin typeface="+mn-lt"/>
                <a:ea typeface="+mn-ea"/>
                <a:cs typeface="+mn-cs"/>
              </a:rPr>
              <a:t>Salsa20/5</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Salsa20/6</a:t>
            </a:r>
            <a:r>
              <a:rPr lang="zh-CN" altLang="en-US" sz="1200" b="0" i="0" kern="1200" dirty="0" smtClean="0">
                <a:solidFill>
                  <a:schemeClr val="tx1"/>
                </a:solidFill>
                <a:latin typeface="+mn-lt"/>
                <a:ea typeface="+mn-ea"/>
                <a:cs typeface="+mn-cs"/>
              </a:rPr>
              <a:t>）则已被攻破。</a:t>
            </a:r>
            <a:endParaRPr lang="zh-CN" altLang="en-US" dirty="0"/>
          </a:p>
        </p:txBody>
      </p:sp>
      <p:sp>
        <p:nvSpPr>
          <p:cNvPr id="4" name="Slide Number Placeholder 3"/>
          <p:cNvSpPr>
            <a:spLocks noGrp="1"/>
          </p:cNvSpPr>
          <p:nvPr>
            <p:ph type="sldNum" sz="quarter" idx="10"/>
          </p:nvPr>
        </p:nvSpPr>
        <p:spPr/>
        <p:txBody>
          <a:bodyPr/>
          <a:lstStyle/>
          <a:p>
            <a:fld id="{71AD3FA9-732F-4D99-835A-D0A251036179}" type="slidenum">
              <a:rPr lang="zh-CN" altLang="en-US" smtClean="0"/>
              <a:pPr/>
              <a:t>94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zh-CN" altLang="en-US" dirty="0" smtClean="0">
                <a:latin typeface="Arial" charset="0"/>
              </a:rPr>
              <a:t>* 如</a:t>
            </a:r>
            <a:r>
              <a:rPr lang="en-US" altLang="zh-CN" dirty="0" smtClean="0">
                <a:latin typeface="Arial" charset="0"/>
              </a:rPr>
              <a:t>Caesar</a:t>
            </a:r>
            <a:r>
              <a:rPr lang="zh-CN" altLang="en-US" dirty="0" smtClean="0">
                <a:latin typeface="Arial" charset="0"/>
              </a:rPr>
              <a:t>、</a:t>
            </a:r>
            <a:r>
              <a:rPr lang="en-US" altLang="zh-CN" dirty="0" smtClean="0">
                <a:latin typeface="Arial" charset="0"/>
              </a:rPr>
              <a:t>affine</a:t>
            </a:r>
            <a:r>
              <a:rPr lang="zh-CN" altLang="en-US" dirty="0" smtClean="0">
                <a:latin typeface="Arial" charset="0"/>
              </a:rPr>
              <a:t>、</a:t>
            </a:r>
            <a:r>
              <a:rPr lang="en-US" altLang="zh-CN" dirty="0" smtClean="0">
                <a:latin typeface="Arial" charset="0"/>
              </a:rPr>
              <a:t>Hill</a:t>
            </a:r>
            <a:r>
              <a:rPr lang="zh-CN" altLang="en-US" dirty="0" smtClean="0">
                <a:latin typeface="Arial" charset="0"/>
              </a:rPr>
              <a:t>、</a:t>
            </a:r>
            <a:r>
              <a:rPr lang="en-US" altLang="zh-CN" dirty="0" err="1" smtClean="0">
                <a:latin typeface="Arial" charset="0"/>
              </a:rPr>
              <a:t>Vigenere</a:t>
            </a:r>
            <a:r>
              <a:rPr lang="zh-CN" altLang="en-US" dirty="0" smtClean="0">
                <a:latin typeface="Arial" charset="0"/>
              </a:rPr>
              <a:t>等</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r>
              <a:rPr lang="zh-CN" altLang="en-US" dirty="0" smtClean="0">
                <a:latin typeface="Arial" charset="0"/>
              </a:rPr>
              <a:t>分组密码好些（理由并不充分，只是看起来是）。不过近期流密码好像重新受到重视。</a:t>
            </a:r>
            <a:endParaRPr lang="en-US" altLang="zh-CN" dirty="0" smtClean="0">
              <a:latin typeface="Arial" charset="0"/>
            </a:endParaRPr>
          </a:p>
          <a:p>
            <a:r>
              <a:rPr lang="zh-CN" altLang="en-US" dirty="0" smtClean="0">
                <a:latin typeface="Arial" charset="0"/>
              </a:rPr>
              <a:t>通常认为分组密码比流密码更安全，常用的分组密码是</a:t>
            </a:r>
            <a:r>
              <a:rPr lang="en-US" altLang="zh-CN" dirty="0" smtClean="0">
                <a:latin typeface="Arial" charset="0"/>
              </a:rPr>
              <a:t>AES</a:t>
            </a:r>
            <a:r>
              <a:rPr lang="zh-CN" altLang="en-US" dirty="0" smtClean="0">
                <a:latin typeface="Arial" charset="0"/>
              </a:rPr>
              <a:t>，常用的流密码是</a:t>
            </a:r>
            <a:r>
              <a:rPr lang="en-US" altLang="zh-CN" dirty="0" smtClean="0">
                <a:latin typeface="Arial" charset="0"/>
              </a:rPr>
              <a:t>RC4.</a:t>
            </a:r>
            <a:endParaRPr lang="zh-CN" altLang="en-US" dirty="0"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r>
              <a:rPr lang="en-US" altLang="zh-CN" sz="1200" b="0" i="0" kern="1200" dirty="0" smtClean="0">
                <a:solidFill>
                  <a:schemeClr val="tx1"/>
                </a:solidFill>
                <a:latin typeface="+mn-lt"/>
                <a:ea typeface="+mn-ea"/>
                <a:cs typeface="+mn-cs"/>
              </a:rPr>
              <a:t>/etc/</a:t>
            </a:r>
            <a:r>
              <a:rPr lang="en-US" altLang="zh-CN" sz="1200" b="0" i="0" kern="1200" dirty="0" err="1" smtClean="0">
                <a:solidFill>
                  <a:schemeClr val="tx1"/>
                </a:solidFill>
                <a:latin typeface="+mn-lt"/>
                <a:ea typeface="+mn-ea"/>
                <a:cs typeface="+mn-cs"/>
              </a:rPr>
              <a:t>passwd</a:t>
            </a:r>
            <a:r>
              <a:rPr lang="zh-CN" altLang="en-US" sz="1200" b="0" i="0" kern="1200" dirty="0" smtClean="0">
                <a:solidFill>
                  <a:schemeClr val="tx1"/>
                </a:solidFill>
                <a:latin typeface="+mn-lt"/>
                <a:ea typeface="+mn-ea"/>
                <a:cs typeface="+mn-cs"/>
              </a:rPr>
              <a:t>下的字段解析：</a:t>
            </a:r>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account</a:t>
            </a:r>
            <a:r>
              <a:rPr lang="zh-CN" altLang="en-US" sz="1200" b="0" i="0" kern="1200" dirty="0" smtClean="0">
                <a:solidFill>
                  <a:schemeClr val="tx1"/>
                </a:solidFill>
                <a:latin typeface="+mn-lt"/>
                <a:ea typeface="+mn-ea"/>
                <a:cs typeface="+mn-cs"/>
              </a:rPr>
              <a:t>登录名；</a:t>
            </a:r>
          </a:p>
          <a:p>
            <a:r>
              <a:rPr lang="en-US" altLang="zh-CN" sz="1200" b="0" i="0" kern="1200" dirty="0" smtClean="0">
                <a:solidFill>
                  <a:schemeClr val="tx1"/>
                </a:solidFill>
                <a:latin typeface="+mn-lt"/>
                <a:ea typeface="+mn-ea"/>
                <a:cs typeface="+mn-cs"/>
              </a:rPr>
              <a:t>password</a:t>
            </a:r>
            <a:r>
              <a:rPr lang="zh-CN" altLang="en-US" sz="1200" b="0" i="0" kern="1200" dirty="0" smtClean="0">
                <a:solidFill>
                  <a:schemeClr val="tx1"/>
                </a:solidFill>
                <a:latin typeface="+mn-lt"/>
                <a:ea typeface="+mn-ea"/>
                <a:cs typeface="+mn-cs"/>
              </a:rPr>
              <a:t>密码字段，现在在使用了</a:t>
            </a:r>
            <a:r>
              <a:rPr lang="en-US" altLang="zh-CN" sz="1200" b="0" i="0" kern="1200" dirty="0" smtClean="0">
                <a:solidFill>
                  <a:schemeClr val="tx1"/>
                </a:solidFill>
                <a:latin typeface="+mn-lt"/>
                <a:ea typeface="+mn-ea"/>
                <a:cs typeface="+mn-cs"/>
              </a:rPr>
              <a:t>shadow</a:t>
            </a:r>
            <a:r>
              <a:rPr lang="zh-CN" altLang="en-US" sz="1200" b="0" i="0" kern="1200" dirty="0" smtClean="0">
                <a:solidFill>
                  <a:schemeClr val="tx1"/>
                </a:solidFill>
                <a:latin typeface="+mn-lt"/>
                <a:ea typeface="+mn-ea"/>
                <a:cs typeface="+mn-cs"/>
              </a:rPr>
              <a:t>机制的系统中，通常使用</a:t>
            </a:r>
            <a:r>
              <a:rPr lang="en-US" altLang="zh-CN" sz="1200" b="0" i="0" kern="1200" dirty="0" smtClean="0">
                <a:solidFill>
                  <a:schemeClr val="tx1"/>
                </a:solidFill>
                <a:latin typeface="+mn-lt"/>
                <a:ea typeface="+mn-ea"/>
                <a:cs typeface="+mn-cs"/>
              </a:rPr>
              <a:t>X</a:t>
            </a:r>
            <a:r>
              <a:rPr lang="zh-CN" altLang="en-US" sz="1200" b="0" i="0" kern="1200" dirty="0" smtClean="0">
                <a:solidFill>
                  <a:schemeClr val="tx1"/>
                </a:solidFill>
                <a:latin typeface="+mn-lt"/>
                <a:ea typeface="+mn-ea"/>
                <a:cs typeface="+mn-cs"/>
              </a:rPr>
              <a:t>作为占位符；</a:t>
            </a:r>
          </a:p>
          <a:p>
            <a:r>
              <a:rPr lang="en-US" altLang="zh-CN" sz="1200" b="0" i="0" kern="1200" dirty="0" smtClean="0">
                <a:solidFill>
                  <a:schemeClr val="tx1"/>
                </a:solidFill>
                <a:latin typeface="+mn-lt"/>
                <a:ea typeface="+mn-ea"/>
                <a:cs typeface="+mn-cs"/>
              </a:rPr>
              <a:t>UID</a:t>
            </a:r>
            <a:r>
              <a:rPr lang="zh-CN" altLang="en-US" sz="1200" b="0" i="0" kern="1200" dirty="0" smtClean="0">
                <a:solidFill>
                  <a:schemeClr val="tx1"/>
                </a:solidFill>
                <a:latin typeface="+mn-lt"/>
                <a:ea typeface="+mn-ea"/>
                <a:cs typeface="+mn-cs"/>
              </a:rPr>
              <a:t>用户</a:t>
            </a:r>
            <a:r>
              <a:rPr lang="en-US" altLang="zh-CN" sz="1200" b="0" i="0" kern="1200" dirty="0" smtClean="0">
                <a:solidFill>
                  <a:schemeClr val="tx1"/>
                </a:solidFill>
                <a:latin typeface="+mn-lt"/>
                <a:ea typeface="+mn-ea"/>
                <a:cs typeface="+mn-cs"/>
              </a:rPr>
              <a:t>ID</a:t>
            </a:r>
            <a:r>
              <a:rPr lang="zh-CN" altLang="en-US"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GID</a:t>
            </a:r>
            <a:r>
              <a:rPr lang="zh-CN" altLang="en-US" sz="1200" b="0" i="0" kern="1200" dirty="0" smtClean="0">
                <a:solidFill>
                  <a:schemeClr val="tx1"/>
                </a:solidFill>
                <a:latin typeface="+mn-lt"/>
                <a:ea typeface="+mn-ea"/>
                <a:cs typeface="+mn-cs"/>
              </a:rPr>
              <a:t>此用户主要组</a:t>
            </a:r>
            <a:r>
              <a:rPr lang="en-US" altLang="zh-CN" sz="1200" b="0" i="0" kern="1200" dirty="0" smtClean="0">
                <a:solidFill>
                  <a:schemeClr val="tx1"/>
                </a:solidFill>
                <a:latin typeface="+mn-lt"/>
                <a:ea typeface="+mn-ea"/>
                <a:cs typeface="+mn-cs"/>
              </a:rPr>
              <a:t>ID</a:t>
            </a:r>
            <a:r>
              <a:rPr lang="zh-CN" altLang="en-US"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GECOS comment</a:t>
            </a:r>
            <a:r>
              <a:rPr lang="zh-CN" altLang="en-US" sz="1200" b="0" i="0" kern="1200" dirty="0" smtClean="0">
                <a:solidFill>
                  <a:schemeClr val="tx1"/>
                </a:solidFill>
                <a:latin typeface="+mn-lt"/>
                <a:ea typeface="+mn-ea"/>
                <a:cs typeface="+mn-cs"/>
              </a:rPr>
              <a:t>注释类信息，现在一般都会用来存放用户的说明信息或全名；</a:t>
            </a:r>
          </a:p>
          <a:p>
            <a:r>
              <a:rPr lang="en-US" altLang="zh-CN" sz="1200" b="0" i="0" kern="1200" dirty="0" smtClean="0">
                <a:solidFill>
                  <a:schemeClr val="tx1"/>
                </a:solidFill>
                <a:latin typeface="+mn-lt"/>
                <a:ea typeface="+mn-ea"/>
                <a:cs typeface="+mn-cs"/>
              </a:rPr>
              <a:t>directory</a:t>
            </a:r>
            <a:r>
              <a:rPr lang="zh-CN" altLang="en-US" sz="1200" b="0" i="0" kern="1200" dirty="0" smtClean="0">
                <a:solidFill>
                  <a:schemeClr val="tx1"/>
                </a:solidFill>
                <a:latin typeface="+mn-lt"/>
                <a:ea typeface="+mn-ea"/>
                <a:cs typeface="+mn-cs"/>
              </a:rPr>
              <a:t>家目录路径</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绝对路径</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shell</a:t>
            </a:r>
            <a:r>
              <a:rPr lang="zh-CN" altLang="en-US" sz="1200" b="0" i="0" kern="1200" dirty="0" smtClean="0">
                <a:solidFill>
                  <a:schemeClr val="tx1"/>
                </a:solidFill>
                <a:latin typeface="+mn-lt"/>
                <a:ea typeface="+mn-ea"/>
                <a:cs typeface="+mn-cs"/>
              </a:rPr>
              <a:t>默认登陆</a:t>
            </a:r>
            <a:r>
              <a:rPr lang="en-US" altLang="zh-CN" sz="1200" b="0" i="0" kern="1200" dirty="0" smtClean="0">
                <a:solidFill>
                  <a:schemeClr val="tx1"/>
                </a:solidFill>
                <a:latin typeface="+mn-lt"/>
                <a:ea typeface="+mn-ea"/>
                <a:cs typeface="+mn-cs"/>
              </a:rPr>
              <a:t>shell</a:t>
            </a:r>
            <a:r>
              <a:rPr lang="zh-CN" altLang="en-US" sz="1200" b="0" i="0" kern="1200" dirty="0" smtClean="0">
                <a:solidFill>
                  <a:schemeClr val="tx1"/>
                </a:solidFill>
                <a:latin typeface="+mn-lt"/>
                <a:ea typeface="+mn-ea"/>
                <a:cs typeface="+mn-cs"/>
              </a:rPr>
              <a:t>的绝对路径；</a:t>
            </a:r>
          </a:p>
          <a:p>
            <a:r>
              <a:rPr lang="zh-CN" altLang="en-US" sz="1200" b="0" i="0" kern="1200" dirty="0" smtClean="0">
                <a:solidFill>
                  <a:schemeClr val="tx1"/>
                </a:solidFill>
                <a:latin typeface="+mn-lt"/>
                <a:ea typeface="+mn-ea"/>
                <a:cs typeface="+mn-cs"/>
              </a:rPr>
              <a:t>    解析库</a:t>
            </a:r>
            <a:r>
              <a:rPr lang="en-US" altLang="zh-CN" sz="1200" b="0" i="0" kern="1200" dirty="0" smtClean="0">
                <a:solidFill>
                  <a:schemeClr val="tx1"/>
                </a:solidFill>
                <a:latin typeface="+mn-lt"/>
                <a:ea typeface="+mn-ea"/>
                <a:cs typeface="+mn-cs"/>
              </a:rPr>
              <a:t>/etc/group</a:t>
            </a:r>
            <a:r>
              <a:rPr lang="zh-CN" altLang="en-US" sz="1200" b="0" i="0" kern="1200" dirty="0" smtClean="0">
                <a:solidFill>
                  <a:schemeClr val="tx1"/>
                </a:solidFill>
                <a:latin typeface="+mn-lt"/>
                <a:ea typeface="+mn-ea"/>
                <a:cs typeface="+mn-cs"/>
              </a:rPr>
              <a:t>的字段分析：</a:t>
            </a:r>
            <a:r>
              <a:rPr lang="en-US" altLang="zh-CN" sz="1200" b="0" i="0" kern="1200" dirty="0" err="1" smtClean="0">
                <a:solidFill>
                  <a:schemeClr val="tx1"/>
                </a:solidFill>
                <a:latin typeface="+mn-lt"/>
                <a:ea typeface="+mn-ea"/>
                <a:cs typeface="+mn-cs"/>
              </a:rPr>
              <a:t>group_name:passwd:GID:user_list</a:t>
            </a:r>
            <a:endParaRPr lang="en-US" altLang="zh-CN" sz="1200" b="0" i="0" kern="1200" dirty="0" smtClean="0">
              <a:solidFill>
                <a:schemeClr val="tx1"/>
              </a:solidFill>
              <a:latin typeface="+mn-lt"/>
              <a:ea typeface="+mn-ea"/>
              <a:cs typeface="+mn-cs"/>
            </a:endParaRPr>
          </a:p>
          <a:p>
            <a:r>
              <a:rPr lang="en-US" altLang="zh-CN" sz="1200" b="0" i="0" kern="1200" dirty="0" err="1" smtClean="0">
                <a:solidFill>
                  <a:schemeClr val="tx1"/>
                </a:solidFill>
                <a:latin typeface="+mn-lt"/>
                <a:ea typeface="+mn-ea"/>
                <a:cs typeface="+mn-cs"/>
              </a:rPr>
              <a:t>group_name</a:t>
            </a:r>
            <a:r>
              <a:rPr lang="zh-CN" altLang="en-US" sz="1200" b="0" i="0" kern="1200" dirty="0" smtClean="0">
                <a:solidFill>
                  <a:schemeClr val="tx1"/>
                </a:solidFill>
                <a:latin typeface="+mn-lt"/>
                <a:ea typeface="+mn-ea"/>
                <a:cs typeface="+mn-cs"/>
              </a:rPr>
              <a:t>组名；</a:t>
            </a:r>
          </a:p>
          <a:p>
            <a:r>
              <a:rPr lang="en-US" altLang="zh-CN" sz="1200" b="0" i="0" kern="1200" dirty="0" err="1" smtClean="0">
                <a:solidFill>
                  <a:schemeClr val="tx1"/>
                </a:solidFill>
                <a:latin typeface="+mn-lt"/>
                <a:ea typeface="+mn-ea"/>
                <a:cs typeface="+mn-cs"/>
              </a:rPr>
              <a:t>passwd</a:t>
            </a:r>
            <a:r>
              <a:rPr lang="zh-CN" altLang="en-US" sz="1200" b="0" i="0" kern="1200" dirty="0" smtClean="0">
                <a:solidFill>
                  <a:schemeClr val="tx1"/>
                </a:solidFill>
                <a:latin typeface="+mn-lt"/>
                <a:ea typeface="+mn-ea"/>
                <a:cs typeface="+mn-cs"/>
              </a:rPr>
              <a:t>组密码</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默认为空</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a:t>
            </a:r>
          </a:p>
          <a:p>
            <a:r>
              <a:rPr lang="en-US" altLang="zh-CN" sz="1200" b="0" i="0" kern="1200" dirty="0" smtClean="0">
                <a:solidFill>
                  <a:schemeClr val="tx1"/>
                </a:solidFill>
                <a:latin typeface="+mn-lt"/>
                <a:ea typeface="+mn-ea"/>
                <a:cs typeface="+mn-cs"/>
              </a:rPr>
              <a:t>GID</a:t>
            </a:r>
            <a:r>
              <a:rPr lang="zh-CN" altLang="en-US" sz="1200" b="0" i="0" kern="1200" dirty="0" smtClean="0">
                <a:solidFill>
                  <a:schemeClr val="tx1"/>
                </a:solidFill>
                <a:latin typeface="+mn-lt"/>
                <a:ea typeface="+mn-ea"/>
                <a:cs typeface="+mn-cs"/>
              </a:rPr>
              <a:t>数字化的组的标识；</a:t>
            </a:r>
          </a:p>
          <a:p>
            <a:r>
              <a:rPr lang="en-US" altLang="zh-CN" sz="1200" b="0" i="0" kern="1200" dirty="0" err="1" smtClean="0">
                <a:solidFill>
                  <a:schemeClr val="tx1"/>
                </a:solidFill>
                <a:latin typeface="+mn-lt"/>
                <a:ea typeface="+mn-ea"/>
                <a:cs typeface="+mn-cs"/>
              </a:rPr>
              <a:t>user_list</a:t>
            </a:r>
            <a:r>
              <a:rPr lang="zh-CN" altLang="en-US" sz="1200" b="0" i="0" kern="1200" dirty="0" smtClean="0">
                <a:solidFill>
                  <a:schemeClr val="tx1"/>
                </a:solidFill>
                <a:latin typeface="+mn-lt"/>
                <a:ea typeface="+mn-ea"/>
                <a:cs typeface="+mn-cs"/>
              </a:rPr>
              <a:t>以该组为附加组的用户的列表；；</a:t>
            </a: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/etc/shadow</a:t>
            </a:r>
            <a:r>
              <a:rPr lang="zh-CN" altLang="en-US" sz="1200" b="0" i="0" kern="1200" dirty="0" smtClean="0">
                <a:solidFill>
                  <a:schemeClr val="tx1"/>
                </a:solidFill>
                <a:latin typeface="+mn-lt"/>
                <a:ea typeface="+mn-ea"/>
                <a:cs typeface="+mn-cs"/>
              </a:rPr>
              <a:t>字段解析：</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第三字段：表示上次更改口令的天数（距</a:t>
            </a:r>
            <a:r>
              <a:rPr lang="en-US" altLang="zh-CN" sz="1200" b="0" i="0" kern="1200" dirty="0" smtClean="0">
                <a:solidFill>
                  <a:schemeClr val="tx1"/>
                </a:solidFill>
                <a:latin typeface="+mn-lt"/>
                <a:ea typeface="+mn-ea"/>
                <a:cs typeface="+mn-cs"/>
              </a:rPr>
              <a:t>1970</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01</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01</a:t>
            </a:r>
            <a:r>
              <a:rPr lang="zh-CN" altLang="en-US" sz="1200" b="0" i="0" kern="1200" dirty="0" smtClean="0">
                <a:solidFill>
                  <a:schemeClr val="tx1"/>
                </a:solidFill>
                <a:latin typeface="+mn-lt"/>
                <a:ea typeface="+mn-ea"/>
                <a:cs typeface="+mn-cs"/>
              </a:rPr>
              <a:t>日</a:t>
            </a:r>
            <a:r>
              <a:rPr lang="en-US" altLang="zh-CN"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第四字段：禁用两次口令修改之间最小天数的功能，设置为</a:t>
            </a:r>
            <a:r>
              <a:rPr lang="en-US" altLang="zh-CN" sz="1200" b="0" i="0" kern="1200" dirty="0" smtClean="0">
                <a:solidFill>
                  <a:schemeClr val="tx1"/>
                </a:solidFill>
                <a:latin typeface="+mn-lt"/>
                <a:ea typeface="+mn-ea"/>
                <a:cs typeface="+mn-cs"/>
              </a:rPr>
              <a:t>0</a:t>
            </a:r>
          </a:p>
          <a:p>
            <a:r>
              <a:rPr lang="zh-CN" altLang="en-US" sz="1200" b="0" i="0" kern="1200" dirty="0" smtClean="0">
                <a:solidFill>
                  <a:schemeClr val="tx1"/>
                </a:solidFill>
                <a:latin typeface="+mn-lt"/>
                <a:ea typeface="+mn-ea"/>
                <a:cs typeface="+mn-cs"/>
              </a:rPr>
              <a:t>第五字段：两次修改口令间隔最多的天数，</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第六字段：提前多少天警告用户口令将过期；</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第七字段：在口令过期之后多少天禁用此用户</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第八字段：用户过期日期，此字段指定了用户作废的天数（从</a:t>
            </a:r>
            <a:r>
              <a:rPr lang="en-US" altLang="zh-CN" sz="1200" b="0" i="0" kern="1200" dirty="0" smtClean="0">
                <a:solidFill>
                  <a:schemeClr val="tx1"/>
                </a:solidFill>
                <a:latin typeface="+mn-lt"/>
                <a:ea typeface="+mn-ea"/>
                <a:cs typeface="+mn-cs"/>
              </a:rPr>
              <a:t>1970</a:t>
            </a:r>
            <a:r>
              <a:rPr lang="zh-CN" altLang="en-US" sz="1200" b="0" i="0" kern="1200" dirty="0" smtClean="0">
                <a:solidFill>
                  <a:schemeClr val="tx1"/>
                </a:solidFill>
                <a:latin typeface="+mn-lt"/>
                <a:ea typeface="+mn-ea"/>
                <a:cs typeface="+mn-cs"/>
              </a:rPr>
              <a:t>年的</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日开始的天数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，如果这个字段的值为空，帐号永久可用；</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第九字段：保留字段，目前为空，以备将来</a:t>
            </a:r>
            <a:r>
              <a:rPr lang="en-US" altLang="zh-CN" sz="1200" b="0" i="0" kern="1200" dirty="0" smtClean="0">
                <a:solidFill>
                  <a:schemeClr val="tx1"/>
                </a:solidFill>
                <a:latin typeface="+mn-lt"/>
                <a:ea typeface="+mn-ea"/>
                <a:cs typeface="+mn-cs"/>
              </a:rPr>
              <a:t>Linux</a:t>
            </a:r>
            <a:r>
              <a:rPr lang="zh-CN" altLang="en-US" sz="1200" b="0" i="0" kern="1200" dirty="0" smtClean="0">
                <a:solidFill>
                  <a:schemeClr val="tx1"/>
                </a:solidFill>
                <a:latin typeface="+mn-lt"/>
                <a:ea typeface="+mn-ea"/>
                <a:cs typeface="+mn-cs"/>
              </a:rPr>
              <a:t>发展之用</a:t>
            </a:r>
            <a:endParaRPr lang="en-US" altLang="zh-CN" sz="1200" b="0" i="0" kern="1200" dirty="0" smtClean="0">
              <a:solidFill>
                <a:schemeClr val="tx1"/>
              </a:solidFill>
              <a:latin typeface="+mn-lt"/>
              <a:ea typeface="+mn-ea"/>
              <a:cs typeface="+mn-cs"/>
            </a:endParaRPr>
          </a:p>
          <a:p>
            <a:endParaRPr lang="en-US" altLang="zh-CN" sz="1400" dirty="0" smtClean="0">
              <a:latin typeface="Arial" charset="0"/>
            </a:endParaRPr>
          </a:p>
          <a:p>
            <a:endParaRPr lang="en-US" altLang="zh-CN" sz="1400" dirty="0" smtClean="0">
              <a:latin typeface="Arial" charset="0"/>
            </a:endParaRPr>
          </a:p>
          <a:p>
            <a:r>
              <a:rPr lang="zh-CN" altLang="en-US" sz="1400" dirty="0" smtClean="0">
                <a:latin typeface="Arial" charset="0"/>
              </a:rPr>
              <a:t>附：</a:t>
            </a:r>
            <a:r>
              <a:rPr lang="en-US" altLang="zh-CN" sz="1400" dirty="0" smtClean="0">
                <a:latin typeface="Arial" charset="0"/>
              </a:rPr>
              <a:t>Base64</a:t>
            </a:r>
          </a:p>
          <a:p>
            <a:r>
              <a:rPr lang="en-US" altLang="zh-CN" dirty="0" smtClean="0">
                <a:latin typeface="Arial" charset="0"/>
              </a:rPr>
              <a:t>Base64 [From Wikipedia, the free encyclopedia.]</a:t>
            </a:r>
          </a:p>
          <a:p>
            <a:r>
              <a:rPr lang="en-US" altLang="zh-CN" dirty="0" smtClean="0">
                <a:latin typeface="Arial" charset="0"/>
              </a:rPr>
              <a:t>    Base64 is a data encoding scheme whereby binary-encoded data is converted to printable ASCII characters. The only characters used are the upper- and lower-case Roman alphabet characters (A-Z, a-z), the numerals (0-9), and the "+" and "/" symbols, with the "=" symbol as a special suffix code. Full specifications for base64 are contained in RFC 1421 and RFC 2440. The scheme is defined only for data whose original length is a multiple of 8 bits, a requirement met by most computer file formats. The resultant base64-encoded data has a length that is approximately 33% greater than the original data, and typically appears as seemingly random characters.</a:t>
            </a:r>
            <a:endParaRPr lang="zh-CN" altLang="en-US" dirty="0"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当我们以“</a:t>
            </a:r>
            <a:r>
              <a:rPr lang="en-US" altLang="zh-CN" sz="1200" b="0" i="0" kern="1200" dirty="0" err="1" smtClean="0">
                <a:solidFill>
                  <a:schemeClr val="tx1"/>
                </a:solidFill>
                <a:latin typeface="+mn-lt"/>
                <a:ea typeface="+mn-ea"/>
                <a:cs typeface="+mn-cs"/>
              </a:rPr>
              <a:t>dave</a:t>
            </a:r>
            <a:r>
              <a:rPr lang="zh-CN" altLang="en-US" sz="1200" b="0" i="0" kern="1200" dirty="0" smtClean="0">
                <a:solidFill>
                  <a:schemeClr val="tx1"/>
                </a:solidFill>
                <a:latin typeface="+mn-lt"/>
                <a:ea typeface="+mn-ea"/>
                <a:cs typeface="+mn-cs"/>
              </a:rPr>
              <a:t>”这个账号登录时，系统首先会查阅 </a:t>
            </a:r>
            <a:r>
              <a:rPr lang="en-US" altLang="zh-CN" sz="1200" b="0" i="0" kern="1200" dirty="0" smtClean="0">
                <a:solidFill>
                  <a:schemeClr val="tx1"/>
                </a:solidFill>
                <a:latin typeface="+mn-lt"/>
                <a:ea typeface="+mn-ea"/>
                <a:cs typeface="+mn-cs"/>
              </a:rPr>
              <a:t>/etc/</a:t>
            </a:r>
            <a:r>
              <a:rPr lang="en-US" altLang="zh-CN" sz="1200" b="0" i="0" kern="1200" dirty="0" err="1" smtClean="0">
                <a:solidFill>
                  <a:schemeClr val="tx1"/>
                </a:solidFill>
                <a:latin typeface="+mn-lt"/>
                <a:ea typeface="+mn-ea"/>
                <a:cs typeface="+mn-cs"/>
              </a:rPr>
              <a:t>passwd</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文件，看是否有</a:t>
            </a:r>
            <a:r>
              <a:rPr lang="en-US" altLang="zh-CN" sz="1200" b="0" i="0" kern="1200" dirty="0" err="1" smtClean="0">
                <a:solidFill>
                  <a:schemeClr val="tx1"/>
                </a:solidFill>
                <a:latin typeface="+mn-lt"/>
                <a:ea typeface="+mn-ea"/>
                <a:cs typeface="+mn-cs"/>
              </a:rPr>
              <a:t>dave</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这个账号，然后确定</a:t>
            </a:r>
            <a:r>
              <a:rPr lang="en-US" altLang="zh-CN" sz="1200" b="0" i="0" kern="1200" dirty="0" err="1" smtClean="0">
                <a:solidFill>
                  <a:schemeClr val="tx1"/>
                </a:solidFill>
                <a:latin typeface="+mn-lt"/>
                <a:ea typeface="+mn-ea"/>
                <a:cs typeface="+mn-cs"/>
              </a:rPr>
              <a:t>dave</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UID</a:t>
            </a:r>
            <a:r>
              <a:rPr lang="zh-CN" altLang="en-US" sz="1200" b="0" i="0" kern="1200" dirty="0" smtClean="0">
                <a:solidFill>
                  <a:schemeClr val="tx1"/>
                </a:solidFill>
                <a:latin typeface="+mn-lt"/>
                <a:ea typeface="+mn-ea"/>
                <a:cs typeface="+mn-cs"/>
              </a:rPr>
              <a:t>，通过</a:t>
            </a:r>
            <a:r>
              <a:rPr lang="en-US" altLang="zh-CN" sz="1200" b="0" i="0" kern="1200" dirty="0" smtClean="0">
                <a:solidFill>
                  <a:schemeClr val="tx1"/>
                </a:solidFill>
                <a:latin typeface="+mn-lt"/>
                <a:ea typeface="+mn-ea"/>
                <a:cs typeface="+mn-cs"/>
              </a:rPr>
              <a:t>UID </a:t>
            </a:r>
            <a:r>
              <a:rPr lang="zh-CN" altLang="en-US" sz="1200" b="0" i="0" kern="1200" dirty="0" smtClean="0">
                <a:solidFill>
                  <a:schemeClr val="tx1"/>
                </a:solidFill>
                <a:latin typeface="+mn-lt"/>
                <a:ea typeface="+mn-ea"/>
                <a:cs typeface="+mn-cs"/>
              </a:rPr>
              <a:t>来确认用户和身份，如果存在则读取</a:t>
            </a:r>
            <a:r>
              <a:rPr lang="en-US" altLang="zh-CN" sz="1200" b="0" i="0" kern="1200" dirty="0" smtClean="0">
                <a:solidFill>
                  <a:schemeClr val="tx1"/>
                </a:solidFill>
                <a:latin typeface="+mn-lt"/>
                <a:ea typeface="+mn-ea"/>
                <a:cs typeface="+mn-cs"/>
              </a:rPr>
              <a:t>/etc/shadow </a:t>
            </a:r>
            <a:r>
              <a:rPr lang="zh-CN" altLang="en-US" sz="1200" b="0" i="0" kern="1200" dirty="0" smtClean="0">
                <a:solidFill>
                  <a:schemeClr val="tx1"/>
                </a:solidFill>
                <a:latin typeface="+mn-lt"/>
                <a:ea typeface="+mn-ea"/>
                <a:cs typeface="+mn-cs"/>
              </a:rPr>
              <a:t>影子文件中所对应的</a:t>
            </a:r>
            <a:r>
              <a:rPr lang="en-US" altLang="zh-CN" sz="1200" b="0" i="0" kern="1200" dirty="0" err="1" smtClean="0">
                <a:solidFill>
                  <a:schemeClr val="tx1"/>
                </a:solidFill>
                <a:latin typeface="+mn-lt"/>
                <a:ea typeface="+mn-ea"/>
                <a:cs typeface="+mn-cs"/>
              </a:rPr>
              <a:t>dave</a:t>
            </a:r>
            <a:r>
              <a:rPr lang="zh-CN" altLang="en-US" sz="1200" b="0" i="0" kern="1200" dirty="0" smtClean="0">
                <a:solidFill>
                  <a:schemeClr val="tx1"/>
                </a:solidFill>
                <a:latin typeface="+mn-lt"/>
                <a:ea typeface="+mn-ea"/>
                <a:cs typeface="+mn-cs"/>
              </a:rPr>
              <a:t>的密码；如果密码核实无误则登录系统，读取用户的配置文件。</a:t>
            </a:r>
            <a:endParaRPr lang="zh-CN" altLang="en-US" dirty="0"/>
          </a:p>
        </p:txBody>
      </p:sp>
      <p:sp>
        <p:nvSpPr>
          <p:cNvPr id="4" name="Slide Number Placeholder 3"/>
          <p:cNvSpPr>
            <a:spLocks noGrp="1"/>
          </p:cNvSpPr>
          <p:nvPr>
            <p:ph type="sldNum" sz="quarter" idx="10"/>
          </p:nvPr>
        </p:nvSpPr>
        <p:spPr/>
        <p:txBody>
          <a:bodyPr/>
          <a:lstStyle/>
          <a:p>
            <a:fld id="{27925B31-F188-49E4-BE54-5933FE5FD567}" type="slidenum">
              <a:rPr lang="en-US" smtClean="0"/>
              <a:pPr/>
              <a:t>101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Blowfish</a:t>
            </a:r>
            <a:r>
              <a:rPr lang="zh-CN" altLang="en-US" dirty="0" smtClean="0"/>
              <a:t>：</a:t>
            </a:r>
            <a:r>
              <a:rPr lang="en-US" altLang="zh-CN" dirty="0" smtClean="0"/>
              <a:t>64</a:t>
            </a:r>
            <a:r>
              <a:rPr lang="zh-CN" altLang="en-US" dirty="0" smtClean="0"/>
              <a:t>位对称密码</a:t>
            </a:r>
            <a:endParaRPr lang="zh-CN" altLang="en-US" dirty="0"/>
          </a:p>
        </p:txBody>
      </p:sp>
      <p:sp>
        <p:nvSpPr>
          <p:cNvPr id="4" name="Slide Number Placeholder 3"/>
          <p:cNvSpPr>
            <a:spLocks noGrp="1"/>
          </p:cNvSpPr>
          <p:nvPr>
            <p:ph type="sldNum" sz="quarter" idx="10"/>
          </p:nvPr>
        </p:nvSpPr>
        <p:spPr/>
        <p:txBody>
          <a:bodyPr/>
          <a:lstStyle/>
          <a:p>
            <a:fld id="{27925B31-F188-49E4-BE54-5933FE5FD567}" type="slidenum">
              <a:rPr lang="en-US" smtClean="0"/>
              <a:pPr/>
              <a:t>102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85CE902-1FEE-4DB6-BD0E-D199E9276E9A}" type="slidenum">
              <a:rPr lang="en-US" altLang="zh-CN" smtClean="0">
                <a:latin typeface="Arial" charset="0"/>
              </a:rPr>
              <a:pPr/>
              <a:t>18</a:t>
            </a:fld>
            <a:endParaRPr lang="en-US" altLang="zh-CN" smtClean="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zh-CN" altLang="en-US" dirty="0" smtClean="0">
                <a:latin typeface="Arial" charset="0"/>
              </a:rPr>
              <a:t>即 移位密码 </a:t>
            </a:r>
            <a:r>
              <a:rPr lang="en-US" altLang="zh-CN" dirty="0" smtClean="0">
                <a:latin typeface="Arial" charset="0"/>
              </a:rPr>
              <a:t>Shift Cipher </a:t>
            </a:r>
          </a:p>
          <a:p>
            <a:pPr eaLnBrk="1" hangingPunct="1"/>
            <a:r>
              <a:rPr lang="en-US" altLang="zh-CN" dirty="0" smtClean="0">
                <a:latin typeface="Arial" charset="0"/>
              </a:rPr>
              <a:t>C=E(</a:t>
            </a:r>
            <a:r>
              <a:rPr lang="en-US" altLang="zh-CN" dirty="0" err="1" smtClean="0">
                <a:latin typeface="Arial" charset="0"/>
              </a:rPr>
              <a:t>k,P</a:t>
            </a:r>
            <a:r>
              <a:rPr lang="en-US" altLang="zh-CN" dirty="0" smtClean="0">
                <a:latin typeface="Arial" charset="0"/>
              </a:rPr>
              <a:t>)=</a:t>
            </a:r>
            <a:r>
              <a:rPr lang="zh-CN" altLang="en-US" dirty="0" smtClean="0">
                <a:latin typeface="Arial" charset="0"/>
              </a:rPr>
              <a:t>（</a:t>
            </a:r>
            <a:r>
              <a:rPr lang="en-US" altLang="zh-CN" dirty="0" err="1" smtClean="0">
                <a:latin typeface="Arial" charset="0"/>
              </a:rPr>
              <a:t>P+k</a:t>
            </a:r>
            <a:r>
              <a:rPr lang="zh-CN" altLang="en-US" dirty="0" smtClean="0">
                <a:latin typeface="Arial" charset="0"/>
              </a:rPr>
              <a:t>）</a:t>
            </a:r>
            <a:r>
              <a:rPr lang="en-US" altLang="zh-CN" dirty="0" smtClean="0">
                <a:latin typeface="Arial" charset="0"/>
              </a:rPr>
              <a:t>mod 26</a:t>
            </a:r>
          </a:p>
          <a:p>
            <a:pPr eaLnBrk="1" hangingPunct="1"/>
            <a:r>
              <a:rPr lang="en-US" altLang="zh-CN" dirty="0" smtClean="0">
                <a:latin typeface="Arial" charset="0"/>
              </a:rPr>
              <a:t>P=D(</a:t>
            </a:r>
            <a:r>
              <a:rPr lang="en-US" altLang="zh-CN" dirty="0" err="1" smtClean="0">
                <a:latin typeface="Arial" charset="0"/>
              </a:rPr>
              <a:t>k,C</a:t>
            </a:r>
            <a:r>
              <a:rPr lang="en-US" altLang="zh-CN" dirty="0" smtClean="0">
                <a:latin typeface="Arial" charset="0"/>
              </a:rPr>
              <a:t>)=(C-k)mod26</a:t>
            </a:r>
          </a:p>
          <a:p>
            <a:pPr eaLnBrk="1" hangingPunct="1"/>
            <a:endParaRPr lang="en-US" altLang="zh-CN" dirty="0" smtClean="0">
              <a:latin typeface="Arial" charset="0"/>
            </a:endParaRPr>
          </a:p>
          <a:p>
            <a:pPr eaLnBrk="1" hangingPunct="1"/>
            <a:r>
              <a:rPr lang="zh-CN" altLang="en-US" dirty="0" smtClean="0">
                <a:latin typeface="Arial" charset="0"/>
              </a:rPr>
              <a:t>代换还有仿射密码：</a:t>
            </a:r>
            <a:endParaRPr lang="en-US" altLang="zh-CN" dirty="0" smtClean="0">
              <a:latin typeface="Arial" charset="0"/>
            </a:endParaRPr>
          </a:p>
          <a:p>
            <a:pPr eaLnBrk="1" hangingPunct="1"/>
            <a:r>
              <a:rPr lang="zh-CN" altLang="en-US" dirty="0" smtClean="0">
                <a:latin typeface="Arial" charset="0"/>
              </a:rPr>
              <a:t>（</a:t>
            </a:r>
            <a:r>
              <a:rPr lang="en-US" altLang="zh-CN" dirty="0" err="1" smtClean="0">
                <a:latin typeface="Arial" charset="0"/>
              </a:rPr>
              <a:t>ax+b</a:t>
            </a:r>
            <a:r>
              <a:rPr lang="zh-CN" altLang="en-US" dirty="0" smtClean="0">
                <a:latin typeface="Arial" charset="0"/>
              </a:rPr>
              <a:t>）</a:t>
            </a:r>
            <a:r>
              <a:rPr lang="en-US" altLang="zh-CN" dirty="0" smtClean="0">
                <a:latin typeface="Arial" charset="0"/>
              </a:rPr>
              <a:t>mod 26</a:t>
            </a:r>
            <a:endParaRPr lang="zh-CN" altLang="zh-CN" dirty="0"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r>
              <a:rPr lang="en-US" altLang="zh-CN" b="0" dirty="0" smtClean="0">
                <a:latin typeface="Arial" charset="0"/>
              </a:rPr>
              <a:t>Des</a:t>
            </a:r>
            <a:r>
              <a:rPr lang="zh-CN" altLang="en-US" b="0" dirty="0" smtClean="0">
                <a:latin typeface="Arial" charset="0"/>
              </a:rPr>
              <a:t>的</a:t>
            </a:r>
            <a:r>
              <a:rPr lang="en-US" altLang="zh-CN" b="0" dirty="0" smtClean="0">
                <a:latin typeface="Arial" charset="0"/>
              </a:rPr>
              <a:t>salt</a:t>
            </a:r>
            <a:r>
              <a:rPr lang="zh-CN" altLang="en-US" b="0" dirty="0" smtClean="0">
                <a:latin typeface="Arial" charset="0"/>
              </a:rPr>
              <a:t>是取</a:t>
            </a:r>
            <a:r>
              <a:rPr lang="en-US" altLang="zh-CN" b="0" dirty="0" smtClean="0">
                <a:latin typeface="Arial" charset="0"/>
              </a:rPr>
              <a:t>2</a:t>
            </a:r>
            <a:r>
              <a:rPr lang="zh-CN" altLang="en-US" b="0" dirty="0" smtClean="0">
                <a:latin typeface="Arial" charset="0"/>
              </a:rPr>
              <a:t>位的</a:t>
            </a:r>
            <a:r>
              <a:rPr lang="en-US" altLang="zh-CN" b="0" dirty="0" smtClean="0">
                <a:latin typeface="Arial" charset="0"/>
              </a:rPr>
              <a:t>salt</a:t>
            </a:r>
            <a:r>
              <a:rPr lang="zh-CN" altLang="en-US" b="0" dirty="0" smtClean="0">
                <a:latin typeface="Arial" charset="0"/>
              </a:rPr>
              <a:t>，多余的丢弃，可以使用其他算法，可以使用</a:t>
            </a:r>
            <a:r>
              <a:rPr lang="en-US" altLang="zh-CN" b="0" dirty="0" smtClean="0">
                <a:latin typeface="Arial" charset="0"/>
              </a:rPr>
              <a:t>man</a:t>
            </a:r>
            <a:r>
              <a:rPr lang="en-US" altLang="zh-CN" b="0" baseline="0" dirty="0" smtClean="0">
                <a:latin typeface="Arial" charset="0"/>
              </a:rPr>
              <a:t> 3 crypt</a:t>
            </a:r>
            <a:r>
              <a:rPr lang="zh-CN" altLang="en-US" b="0" baseline="0" dirty="0" smtClean="0">
                <a:latin typeface="Arial" charset="0"/>
              </a:rPr>
              <a:t>，</a:t>
            </a:r>
            <a:r>
              <a:rPr lang="en-US" altLang="zh-CN" b="0" baseline="0" dirty="0" smtClean="0">
                <a:latin typeface="Arial" charset="0"/>
              </a:rPr>
              <a:t>man 3 shadow</a:t>
            </a:r>
            <a:r>
              <a:rPr lang="zh-CN" altLang="en-US" b="0" baseline="0" dirty="0" smtClean="0">
                <a:latin typeface="Arial" charset="0"/>
              </a:rPr>
              <a:t>， </a:t>
            </a:r>
            <a:r>
              <a:rPr lang="en-US" altLang="zh-CN" b="0" baseline="0" dirty="0" smtClean="0">
                <a:latin typeface="Arial" charset="0"/>
              </a:rPr>
              <a:t>man 5 shadow</a:t>
            </a:r>
            <a:r>
              <a:rPr lang="zh-CN" altLang="en-US" b="0" baseline="0" smtClean="0">
                <a:latin typeface="Arial" charset="0"/>
              </a:rPr>
              <a:t>来查看细节</a:t>
            </a:r>
            <a:endParaRPr lang="en-US" altLang="zh-CN" b="0" dirty="0" smtClean="0">
              <a:latin typeface="Arial" charset="0"/>
            </a:endParaRPr>
          </a:p>
          <a:p>
            <a:endParaRPr lang="en-US" altLang="zh-CN" b="0" dirty="0" smtClean="0">
              <a:latin typeface="Arial" charset="0"/>
            </a:endParaRPr>
          </a:p>
          <a:p>
            <a:r>
              <a:rPr lang="en-US" altLang="zh-CN" b="0" dirty="0" smtClean="0">
                <a:latin typeface="Arial" charset="0"/>
              </a:rPr>
              <a:t>7f: </a:t>
            </a:r>
            <a:r>
              <a:rPr lang="en-US" altLang="zh-CN" b="0" dirty="0" err="1" smtClean="0">
                <a:latin typeface="Arial" charset="0"/>
              </a:rPr>
              <a:t>ascII</a:t>
            </a:r>
            <a:r>
              <a:rPr lang="en-US" altLang="zh-CN" b="0" baseline="0" dirty="0" smtClean="0">
                <a:latin typeface="Arial" charset="0"/>
              </a:rPr>
              <a:t> </a:t>
            </a:r>
            <a:r>
              <a:rPr lang="zh-CN" altLang="en-US" b="0" baseline="0" dirty="0" smtClean="0">
                <a:latin typeface="Arial" charset="0"/>
              </a:rPr>
              <a:t>是删除</a:t>
            </a:r>
            <a:r>
              <a:rPr lang="en-US" altLang="zh-CN" b="0" baseline="0" dirty="0" smtClean="0">
                <a:latin typeface="Arial" charset="0"/>
              </a:rPr>
              <a:t>del</a:t>
            </a:r>
            <a:endParaRPr lang="en-US" altLang="zh-CN" b="0" dirty="0" smtClean="0">
              <a:latin typeface="Arial" charset="0"/>
            </a:endParaRPr>
          </a:p>
          <a:p>
            <a:endParaRPr lang="en-US" altLang="zh-CN" b="0" dirty="0" smtClean="0">
              <a:latin typeface="Arial" charset="0"/>
            </a:endParaRPr>
          </a:p>
          <a:p>
            <a:r>
              <a:rPr lang="en-US" altLang="zh-CN" b="0" dirty="0" smtClean="0">
                <a:latin typeface="Arial" charset="0"/>
              </a:rPr>
              <a:t>// </a:t>
            </a:r>
            <a:r>
              <a:rPr lang="en-US" altLang="zh-CN" b="0" dirty="0" err="1" smtClean="0">
                <a:latin typeface="Arial" charset="0"/>
              </a:rPr>
              <a:t>gcc</a:t>
            </a:r>
            <a:r>
              <a:rPr lang="en-US" altLang="zh-CN" b="0" dirty="0" smtClean="0">
                <a:latin typeface="Arial" charset="0"/>
              </a:rPr>
              <a:t> </a:t>
            </a:r>
            <a:r>
              <a:rPr lang="en-US" altLang="zh-CN" b="0" dirty="0" err="1" smtClean="0">
                <a:latin typeface="Arial" charset="0"/>
              </a:rPr>
              <a:t>a.c</a:t>
            </a:r>
            <a:r>
              <a:rPr lang="en-US" altLang="zh-CN" b="0" dirty="0" smtClean="0">
                <a:latin typeface="Arial" charset="0"/>
              </a:rPr>
              <a:t> -</a:t>
            </a:r>
            <a:r>
              <a:rPr lang="en-US" altLang="zh-CN" b="0" dirty="0" err="1" smtClean="0">
                <a:latin typeface="Arial" charset="0"/>
              </a:rPr>
              <a:t>lcrypt</a:t>
            </a:r>
            <a:endParaRPr lang="en-US" altLang="zh-CN" b="0" dirty="0" smtClean="0">
              <a:latin typeface="Arial" charset="0"/>
            </a:endParaRPr>
          </a:p>
          <a:p>
            <a:r>
              <a:rPr lang="en-US" altLang="zh-CN" b="0" dirty="0" smtClean="0">
                <a:latin typeface="Arial" charset="0"/>
              </a:rPr>
              <a:t>#include &lt;</a:t>
            </a:r>
            <a:r>
              <a:rPr lang="en-US" altLang="zh-CN" b="0" dirty="0" err="1" smtClean="0">
                <a:latin typeface="Arial" charset="0"/>
              </a:rPr>
              <a:t>stdio.h</a:t>
            </a:r>
            <a:r>
              <a:rPr lang="en-US" altLang="zh-CN" b="0" dirty="0" smtClean="0">
                <a:latin typeface="Arial" charset="0"/>
              </a:rPr>
              <a:t>&gt;</a:t>
            </a:r>
          </a:p>
          <a:p>
            <a:r>
              <a:rPr lang="en-US" altLang="zh-CN" b="0" dirty="0" smtClean="0">
                <a:latin typeface="Arial" charset="0"/>
              </a:rPr>
              <a:t>#include &lt;</a:t>
            </a:r>
            <a:r>
              <a:rPr lang="en-US" altLang="zh-CN" b="0" dirty="0" err="1" smtClean="0">
                <a:latin typeface="Arial" charset="0"/>
              </a:rPr>
              <a:t>stdlib.h</a:t>
            </a:r>
            <a:r>
              <a:rPr lang="en-US" altLang="zh-CN" b="0" dirty="0" smtClean="0">
                <a:latin typeface="Arial" charset="0"/>
              </a:rPr>
              <a:t>&gt;</a:t>
            </a:r>
          </a:p>
          <a:p>
            <a:r>
              <a:rPr lang="en-US" altLang="zh-CN" b="0" dirty="0" smtClean="0">
                <a:latin typeface="Arial" charset="0"/>
              </a:rPr>
              <a:t>#include &lt;</a:t>
            </a:r>
            <a:r>
              <a:rPr lang="en-US" altLang="zh-CN" b="0" dirty="0" err="1" smtClean="0">
                <a:latin typeface="Arial" charset="0"/>
              </a:rPr>
              <a:t>unistd.h</a:t>
            </a:r>
            <a:r>
              <a:rPr lang="en-US" altLang="zh-CN" b="0" dirty="0" smtClean="0">
                <a:latin typeface="Arial" charset="0"/>
              </a:rPr>
              <a:t>&gt;</a:t>
            </a:r>
          </a:p>
          <a:p>
            <a:r>
              <a:rPr lang="en-US" altLang="zh-CN" b="0" dirty="0" smtClean="0">
                <a:latin typeface="Arial" charset="0"/>
              </a:rPr>
              <a:t>main(</a:t>
            </a:r>
            <a:r>
              <a:rPr lang="en-US" altLang="zh-CN" b="0" dirty="0" err="1" smtClean="0">
                <a:latin typeface="Arial" charset="0"/>
              </a:rPr>
              <a:t>int</a:t>
            </a:r>
            <a:r>
              <a:rPr lang="en-US" altLang="zh-CN" b="0" dirty="0" smtClean="0">
                <a:latin typeface="Arial" charset="0"/>
              </a:rPr>
              <a:t> </a:t>
            </a:r>
            <a:r>
              <a:rPr lang="en-US" altLang="zh-CN" b="0" dirty="0" err="1" smtClean="0">
                <a:latin typeface="Arial" charset="0"/>
              </a:rPr>
              <a:t>argc,char</a:t>
            </a:r>
            <a:r>
              <a:rPr lang="en-US" altLang="zh-CN" b="0" dirty="0" smtClean="0">
                <a:latin typeface="Arial" charset="0"/>
              </a:rPr>
              <a:t> **</a:t>
            </a:r>
            <a:r>
              <a:rPr lang="en-US" altLang="zh-CN" b="0" dirty="0" err="1" smtClean="0">
                <a:latin typeface="Arial" charset="0"/>
              </a:rPr>
              <a:t>argv</a:t>
            </a:r>
            <a:r>
              <a:rPr lang="en-US" altLang="zh-CN" b="0" dirty="0" smtClean="0">
                <a:latin typeface="Arial" charset="0"/>
              </a:rPr>
              <a:t>)</a:t>
            </a:r>
          </a:p>
          <a:p>
            <a:r>
              <a:rPr lang="en-US" altLang="zh-CN" b="0" dirty="0" smtClean="0">
                <a:latin typeface="Arial" charset="0"/>
              </a:rPr>
              <a:t>{</a:t>
            </a:r>
          </a:p>
          <a:p>
            <a:r>
              <a:rPr lang="en-US" altLang="zh-CN" b="0" dirty="0" smtClean="0">
                <a:latin typeface="Arial" charset="0"/>
              </a:rPr>
              <a:t>        if (</a:t>
            </a:r>
            <a:r>
              <a:rPr lang="en-US" altLang="zh-CN" b="0" dirty="0" err="1" smtClean="0">
                <a:latin typeface="Arial" charset="0"/>
              </a:rPr>
              <a:t>argc</a:t>
            </a:r>
            <a:r>
              <a:rPr lang="en-US" altLang="zh-CN" b="0" dirty="0" smtClean="0">
                <a:latin typeface="Arial" charset="0"/>
              </a:rPr>
              <a:t>!=3) exit(0);</a:t>
            </a:r>
          </a:p>
          <a:p>
            <a:r>
              <a:rPr lang="en-US" altLang="zh-CN" b="0" dirty="0" smtClean="0">
                <a:latin typeface="Arial" charset="0"/>
              </a:rPr>
              <a:t>        </a:t>
            </a:r>
            <a:r>
              <a:rPr lang="en-US" altLang="zh-CN" b="0" dirty="0" err="1" smtClean="0">
                <a:latin typeface="Arial" charset="0"/>
              </a:rPr>
              <a:t>printf</a:t>
            </a:r>
            <a:r>
              <a:rPr lang="en-US" altLang="zh-CN" b="0" dirty="0" smtClean="0">
                <a:latin typeface="Arial" charset="0"/>
              </a:rPr>
              <a:t>("%s\n", crypt(</a:t>
            </a:r>
            <a:r>
              <a:rPr lang="en-US" altLang="zh-CN" b="0" dirty="0" err="1" smtClean="0">
                <a:latin typeface="Arial" charset="0"/>
              </a:rPr>
              <a:t>argv</a:t>
            </a:r>
            <a:r>
              <a:rPr lang="en-US" altLang="zh-CN" b="0" dirty="0" smtClean="0">
                <a:latin typeface="Arial" charset="0"/>
              </a:rPr>
              <a:t>[1],</a:t>
            </a:r>
            <a:r>
              <a:rPr lang="en-US" altLang="zh-CN" b="0" dirty="0" err="1" smtClean="0">
                <a:latin typeface="Arial" charset="0"/>
              </a:rPr>
              <a:t>argv</a:t>
            </a:r>
            <a:r>
              <a:rPr lang="en-US" altLang="zh-CN" b="0" dirty="0" smtClean="0">
                <a:latin typeface="Arial" charset="0"/>
              </a:rPr>
              <a:t>[2]));</a:t>
            </a:r>
          </a:p>
          <a:p>
            <a:r>
              <a:rPr lang="en-US" altLang="zh-CN" b="0" dirty="0" smtClean="0">
                <a:latin typeface="Arial" charset="0"/>
              </a:rPr>
              <a:t>}</a:t>
            </a:r>
            <a:endParaRPr lang="zh-CN" alt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54DCC1B-ADD4-4074-926A-6A442D5C951F}" type="slidenum">
              <a:rPr lang="en-US" altLang="zh-CN" smtClean="0">
                <a:latin typeface="Arial" charset="0"/>
              </a:rPr>
              <a:pPr/>
              <a:t>22</a:t>
            </a:fld>
            <a:endParaRPr lang="en-US" altLang="zh-CN" smtClean="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05E8844-D8D3-40FD-A1C6-EF9B0867E370}" type="slidenum">
              <a:rPr lang="en-US" altLang="zh-CN" smtClean="0">
                <a:latin typeface="Arial" charset="0"/>
              </a:rPr>
              <a:pPr/>
              <a:t>23</a:t>
            </a:fld>
            <a:endParaRPr lang="en-US" altLang="zh-CN" smtClean="0">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F80B7C5-81AB-4984-B1CC-EE6457F196E2}" type="slidenum">
              <a:rPr lang="en-US" altLang="zh-CN" smtClean="0">
                <a:latin typeface="Arial" charset="0"/>
              </a:rPr>
              <a:pPr/>
              <a:t>24</a:t>
            </a:fld>
            <a:endParaRPr lang="en-US" altLang="zh-CN" smtClean="0">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zh-CN" altLang="en-US" dirty="0" smtClean="0">
                <a:latin typeface="Arial" charset="0"/>
              </a:rPr>
              <a:t>仿射密码：</a:t>
            </a:r>
            <a:endParaRPr lang="en-US" altLang="zh-CN" dirty="0" smtClean="0">
              <a:latin typeface="Arial" charset="0"/>
            </a:endParaRPr>
          </a:p>
          <a:p>
            <a:pPr eaLnBrk="1" hangingPunct="1"/>
            <a:r>
              <a:rPr lang="da-DK" altLang="zh-CN" sz="1200" b="0" i="1" kern="1200" dirty="0" smtClean="0">
                <a:solidFill>
                  <a:schemeClr val="tx1"/>
                </a:solidFill>
                <a:latin typeface="+mn-lt"/>
                <a:ea typeface="+mn-ea"/>
                <a:cs typeface="+mn-cs"/>
              </a:rPr>
              <a:t>C</a:t>
            </a:r>
            <a:r>
              <a:rPr lang="da-DK" altLang="zh-CN" sz="1200" b="0" i="0" kern="1200" dirty="0" smtClean="0">
                <a:solidFill>
                  <a:schemeClr val="tx1"/>
                </a:solidFill>
                <a:latin typeface="+mn-lt"/>
                <a:ea typeface="+mn-ea"/>
                <a:cs typeface="+mn-cs"/>
              </a:rPr>
              <a:t>= </a:t>
            </a:r>
            <a:r>
              <a:rPr lang="da-DK" altLang="zh-CN" sz="1200" b="0" i="1" kern="1200" dirty="0" smtClean="0">
                <a:solidFill>
                  <a:schemeClr val="tx1"/>
                </a:solidFill>
                <a:latin typeface="+mn-lt"/>
                <a:ea typeface="+mn-ea"/>
                <a:cs typeface="+mn-cs"/>
              </a:rPr>
              <a:t>Ek</a:t>
            </a:r>
            <a:r>
              <a:rPr lang="da-DK" altLang="zh-CN" sz="1200" b="0" i="0" kern="1200" dirty="0" smtClean="0">
                <a:solidFill>
                  <a:schemeClr val="tx1"/>
                </a:solidFill>
                <a:latin typeface="+mn-lt"/>
                <a:ea typeface="+mn-ea"/>
                <a:cs typeface="+mn-cs"/>
              </a:rPr>
              <a:t>(</a:t>
            </a:r>
            <a:r>
              <a:rPr lang="da-DK" altLang="zh-CN" sz="1200" b="0" i="1" kern="1200" dirty="0" smtClean="0">
                <a:solidFill>
                  <a:schemeClr val="tx1"/>
                </a:solidFill>
                <a:latin typeface="+mn-lt"/>
                <a:ea typeface="+mn-ea"/>
                <a:cs typeface="+mn-cs"/>
              </a:rPr>
              <a:t>m</a:t>
            </a:r>
            <a:r>
              <a:rPr lang="da-DK" altLang="zh-CN" sz="1200" b="0" i="0" kern="1200" dirty="0" smtClean="0">
                <a:solidFill>
                  <a:schemeClr val="tx1"/>
                </a:solidFill>
                <a:latin typeface="+mn-lt"/>
                <a:ea typeface="+mn-ea"/>
                <a:cs typeface="+mn-cs"/>
              </a:rPr>
              <a:t>)=(</a:t>
            </a:r>
            <a:r>
              <a:rPr lang="da-DK" altLang="zh-CN" sz="1200" b="0" i="1" kern="1200" dirty="0" smtClean="0">
                <a:solidFill>
                  <a:schemeClr val="tx1"/>
                </a:solidFill>
                <a:latin typeface="+mn-lt"/>
                <a:ea typeface="+mn-ea"/>
                <a:cs typeface="+mn-cs"/>
              </a:rPr>
              <a:t>k</a:t>
            </a:r>
            <a:r>
              <a:rPr lang="da-DK" altLang="zh-CN" sz="1200" b="0" i="0" kern="1200" dirty="0" smtClean="0">
                <a:solidFill>
                  <a:schemeClr val="tx1"/>
                </a:solidFill>
                <a:latin typeface="+mn-lt"/>
                <a:ea typeface="+mn-ea"/>
                <a:cs typeface="+mn-cs"/>
              </a:rPr>
              <a:t>1</a:t>
            </a:r>
            <a:r>
              <a:rPr lang="da-DK" altLang="zh-CN" sz="1200" b="0" i="1" kern="1200" dirty="0" smtClean="0">
                <a:solidFill>
                  <a:schemeClr val="tx1"/>
                </a:solidFill>
                <a:latin typeface="+mn-lt"/>
                <a:ea typeface="+mn-ea"/>
                <a:cs typeface="+mn-cs"/>
              </a:rPr>
              <a:t>m</a:t>
            </a:r>
            <a:r>
              <a:rPr lang="da-DK" altLang="zh-CN" sz="1200" b="0" i="0" kern="1200" dirty="0" smtClean="0">
                <a:solidFill>
                  <a:schemeClr val="tx1"/>
                </a:solidFill>
                <a:latin typeface="+mn-lt"/>
                <a:ea typeface="+mn-ea"/>
                <a:cs typeface="+mn-cs"/>
              </a:rPr>
              <a:t>+</a:t>
            </a:r>
            <a:r>
              <a:rPr lang="da-DK" altLang="zh-CN" sz="1200" b="0" i="1" kern="1200" dirty="0" smtClean="0">
                <a:solidFill>
                  <a:schemeClr val="tx1"/>
                </a:solidFill>
                <a:latin typeface="+mn-lt"/>
                <a:ea typeface="+mn-ea"/>
                <a:cs typeface="+mn-cs"/>
              </a:rPr>
              <a:t>k</a:t>
            </a:r>
            <a:r>
              <a:rPr lang="da-DK" altLang="zh-CN" sz="1200" b="0" i="0" kern="1200" dirty="0" smtClean="0">
                <a:solidFill>
                  <a:schemeClr val="tx1"/>
                </a:solidFill>
                <a:latin typeface="+mn-lt"/>
                <a:ea typeface="+mn-ea"/>
                <a:cs typeface="+mn-cs"/>
              </a:rPr>
              <a:t>2) mod </a:t>
            </a:r>
            <a:r>
              <a:rPr lang="da-DK" altLang="zh-CN" sz="1200" b="0" i="1" kern="1200" dirty="0" smtClean="0">
                <a:solidFill>
                  <a:schemeClr val="tx1"/>
                </a:solidFill>
                <a:latin typeface="+mn-lt"/>
                <a:ea typeface="+mn-ea"/>
                <a:cs typeface="+mn-cs"/>
              </a:rPr>
              <a:t>n</a:t>
            </a:r>
          </a:p>
          <a:p>
            <a:pPr eaLnBrk="1" hangingPunct="1"/>
            <a:r>
              <a:rPr lang="en-US" altLang="zh-CN" sz="1200" b="0" i="1" kern="1200" dirty="0" smtClean="0">
                <a:solidFill>
                  <a:schemeClr val="tx1"/>
                </a:solidFill>
                <a:latin typeface="+mn-lt"/>
                <a:ea typeface="+mn-ea"/>
                <a:cs typeface="+mn-cs"/>
              </a:rPr>
              <a:t>M</a:t>
            </a:r>
            <a:r>
              <a:rPr lang="en-US" altLang="zh-CN" sz="1200" b="0" i="0" kern="1200" dirty="0" smtClean="0">
                <a:solidFill>
                  <a:schemeClr val="tx1"/>
                </a:solidFill>
                <a:latin typeface="+mn-lt"/>
                <a:ea typeface="+mn-ea"/>
                <a:cs typeface="+mn-cs"/>
              </a:rPr>
              <a:t>= </a:t>
            </a:r>
            <a:r>
              <a:rPr lang="en-US" altLang="zh-CN" sz="1200" b="0" i="1" kern="1200" dirty="0" err="1" smtClean="0">
                <a:solidFill>
                  <a:schemeClr val="tx1"/>
                </a:solidFill>
                <a:latin typeface="+mn-lt"/>
                <a:ea typeface="+mn-ea"/>
                <a:cs typeface="+mn-cs"/>
              </a:rPr>
              <a:t>Dk</a:t>
            </a:r>
            <a:r>
              <a:rPr lang="en-US" altLang="zh-CN" sz="1200" b="0" i="0" kern="1200" dirty="0" smtClean="0">
                <a:solidFill>
                  <a:schemeClr val="tx1"/>
                </a:solidFill>
                <a:latin typeface="+mn-lt"/>
                <a:ea typeface="+mn-ea"/>
                <a:cs typeface="+mn-cs"/>
              </a:rPr>
              <a:t>(c)=</a:t>
            </a:r>
            <a:r>
              <a:rPr lang="en-US" altLang="zh-CN" sz="1200" b="0" i="1" kern="1200" dirty="0" smtClean="0">
                <a:solidFill>
                  <a:schemeClr val="tx1"/>
                </a:solidFill>
                <a:latin typeface="+mn-lt"/>
                <a:ea typeface="+mn-ea"/>
                <a:cs typeface="+mn-cs"/>
              </a:rPr>
              <a:t>k3</a:t>
            </a:r>
            <a:r>
              <a:rPr lang="en-US" altLang="zh-CN" sz="1200" b="0" i="0" kern="1200" dirty="0" smtClean="0">
                <a:solidFill>
                  <a:schemeClr val="tx1"/>
                </a:solidFill>
                <a:latin typeface="+mn-lt"/>
                <a:ea typeface="+mn-ea"/>
                <a:cs typeface="+mn-cs"/>
              </a:rPr>
              <a:t>(</a:t>
            </a:r>
            <a:r>
              <a:rPr lang="en-US" altLang="zh-CN" sz="1200" b="0" i="1" kern="1200" dirty="0" smtClean="0">
                <a:solidFill>
                  <a:schemeClr val="tx1"/>
                </a:solidFill>
                <a:latin typeface="+mn-lt"/>
                <a:ea typeface="+mn-ea"/>
                <a:cs typeface="+mn-cs"/>
              </a:rPr>
              <a:t>c</a:t>
            </a:r>
            <a:r>
              <a:rPr lang="en-US" altLang="zh-CN" sz="1200" b="0" i="0" kern="1200" dirty="0" smtClean="0">
                <a:solidFill>
                  <a:schemeClr val="tx1"/>
                </a:solidFill>
                <a:latin typeface="+mn-lt"/>
                <a:ea typeface="+mn-ea"/>
                <a:cs typeface="+mn-cs"/>
              </a:rPr>
              <a:t>- </a:t>
            </a:r>
            <a:r>
              <a:rPr lang="en-US" altLang="zh-CN" sz="1200" b="0" i="1" kern="1200" dirty="0" smtClean="0">
                <a:solidFill>
                  <a:schemeClr val="tx1"/>
                </a:solidFill>
                <a:latin typeface="+mn-lt"/>
                <a:ea typeface="+mn-ea"/>
                <a:cs typeface="+mn-cs"/>
              </a:rPr>
              <a:t>k</a:t>
            </a:r>
            <a:r>
              <a:rPr lang="en-US" altLang="zh-CN" sz="1200" b="0" i="0" kern="1200" dirty="0" smtClean="0">
                <a:solidFill>
                  <a:schemeClr val="tx1"/>
                </a:solidFill>
                <a:latin typeface="+mn-lt"/>
                <a:ea typeface="+mn-ea"/>
                <a:cs typeface="+mn-cs"/>
              </a:rPr>
              <a:t>2) mod </a:t>
            </a:r>
            <a:r>
              <a:rPr lang="en-US" altLang="zh-CN" sz="1200" b="0" i="1" kern="1200" dirty="0" smtClean="0">
                <a:solidFill>
                  <a:schemeClr val="tx1"/>
                </a:solidFill>
                <a:latin typeface="+mn-lt"/>
                <a:ea typeface="+mn-ea"/>
                <a:cs typeface="+mn-cs"/>
              </a:rPr>
              <a:t>n</a:t>
            </a:r>
            <a:r>
              <a:rPr lang="zh-CN" altLang="en-US" sz="1200" b="0" i="1" kern="1200" dirty="0" smtClean="0">
                <a:solidFill>
                  <a:schemeClr val="tx1"/>
                </a:solidFill>
                <a:latin typeface="+mn-lt"/>
                <a:ea typeface="+mn-ea"/>
                <a:cs typeface="+mn-cs"/>
              </a:rPr>
              <a:t>（其中（</a:t>
            </a:r>
            <a:r>
              <a:rPr lang="en-US" altLang="zh-CN" sz="1200" b="0" i="1" kern="1200" dirty="0" smtClean="0">
                <a:solidFill>
                  <a:schemeClr val="tx1"/>
                </a:solidFill>
                <a:latin typeface="+mn-lt"/>
                <a:ea typeface="+mn-ea"/>
                <a:cs typeface="+mn-cs"/>
              </a:rPr>
              <a:t>k3 ×k1</a:t>
            </a:r>
            <a:r>
              <a:rPr lang="zh-CN" altLang="en-US" sz="1200" b="0" i="1" kern="1200" dirty="0" smtClean="0">
                <a:solidFill>
                  <a:schemeClr val="tx1"/>
                </a:solidFill>
                <a:latin typeface="+mn-lt"/>
                <a:ea typeface="+mn-ea"/>
                <a:cs typeface="+mn-cs"/>
              </a:rPr>
              <a:t>）</a:t>
            </a:r>
            <a:r>
              <a:rPr lang="en-US" altLang="zh-CN" sz="1200" b="0" i="1" kern="1200" dirty="0" smtClean="0">
                <a:solidFill>
                  <a:schemeClr val="tx1"/>
                </a:solidFill>
                <a:latin typeface="+mn-lt"/>
                <a:ea typeface="+mn-ea"/>
                <a:cs typeface="+mn-cs"/>
              </a:rPr>
              <a:t>mod26 = 1</a:t>
            </a:r>
            <a:r>
              <a:rPr lang="zh-CN" altLang="en-US" sz="1200" b="0" i="1" kern="1200" dirty="0" smtClean="0">
                <a:solidFill>
                  <a:schemeClr val="tx1"/>
                </a:solidFill>
                <a:latin typeface="+mn-lt"/>
                <a:ea typeface="+mn-ea"/>
                <a:cs typeface="+mn-cs"/>
              </a:rPr>
              <a:t>）</a:t>
            </a:r>
            <a:endParaRPr lang="en-US" altLang="zh-CN" dirty="0" smtClean="0">
              <a:latin typeface="Arial" charset="0"/>
            </a:endParaRPr>
          </a:p>
          <a:p>
            <a:pPr eaLnBrk="1" hangingPunct="1"/>
            <a:endParaRPr lang="zh-CN" altLang="zh-CN"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E51C28A-1750-429A-9BE2-4527F710ECE2}" type="slidenum">
              <a:rPr lang="en-US" altLang="zh-CN" smtClean="0">
                <a:latin typeface="Arial" charset="0"/>
              </a:rPr>
              <a:pPr/>
              <a:t>25</a:t>
            </a:fld>
            <a:endParaRPr lang="en-US" altLang="zh-CN"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45D8DEE-0188-40CD-A35B-11C329655757}" type="slidenum">
              <a:rPr lang="en-US" altLang="zh-CN" smtClean="0">
                <a:latin typeface="Arial" charset="0"/>
              </a:rPr>
              <a:pPr/>
              <a:t>26</a:t>
            </a:fld>
            <a:endParaRPr lang="en-US" altLang="zh-CN" smtClean="0">
              <a:latin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1DED55-CA38-42B7-B097-B9A097EF4429}" type="datetime1">
              <a:rPr lang="en-US" altLang="zh-CN"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Box 6"/>
          <p:cNvSpPr txBox="1"/>
          <p:nvPr userDrawn="1"/>
        </p:nvSpPr>
        <p:spPr>
          <a:xfrm>
            <a:off x="0" y="533400"/>
            <a:ext cx="9144000" cy="461665"/>
          </a:xfrm>
          <a:prstGeom prst="rect">
            <a:avLst/>
          </a:prstGeom>
          <a:noFill/>
        </p:spPr>
        <p:txBody>
          <a:bodyPr wrap="square" rtlCol="0">
            <a:spAutoFit/>
          </a:bodyPr>
          <a:lstStyle/>
          <a:p>
            <a:endParaRPr lang="zh-CN" altLang="en-US" sz="2400" dirty="0"/>
          </a:p>
        </p:txBody>
      </p:sp>
      <p:sp>
        <p:nvSpPr>
          <p:cNvPr id="9" name="Rectangle 169"/>
          <p:cNvSpPr>
            <a:spLocks noChangeArrowheads="1"/>
          </p:cNvSpPr>
          <p:nvPr userDrawn="1"/>
        </p:nvSpPr>
        <p:spPr bwMode="ltGray">
          <a:xfrm>
            <a:off x="0" y="1"/>
            <a:ext cx="9144000" cy="9906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A716B-A26D-42BC-A4EB-C01B6249111D}" type="datetime1">
              <a:rPr lang="en-US" altLang="zh-CN"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742A11-AE96-42E5-913F-178E8CF5B909}" type="datetime1">
              <a:rPr lang="en-US" altLang="zh-CN"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08038"/>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366AE9-822A-4F43-BF87-50A862974265}" type="datetime1">
              <a:rPr lang="en-US" altLang="zh-CN"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169"/>
          <p:cNvSpPr>
            <a:spLocks noChangeArrowheads="1"/>
          </p:cNvSpPr>
          <p:nvPr userDrawn="1"/>
        </p:nvSpPr>
        <p:spPr bwMode="ltGray">
          <a:xfrm>
            <a:off x="0" y="6248400"/>
            <a:ext cx="9144000" cy="6096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
        <p:nvSpPr>
          <p:cNvPr id="8" name="Rectangle 169"/>
          <p:cNvSpPr>
            <a:spLocks noChangeArrowheads="1"/>
          </p:cNvSpPr>
          <p:nvPr userDrawn="1"/>
        </p:nvSpPr>
        <p:spPr bwMode="ltGray">
          <a:xfrm>
            <a:off x="0" y="0"/>
            <a:ext cx="9144000" cy="381000"/>
          </a:xfrm>
          <a:prstGeom prst="rect">
            <a:avLst/>
          </a:prstGeom>
          <a:solidFill>
            <a:srgbClr val="7889FB"/>
          </a:solidFill>
          <a:ln w="9525">
            <a:solidFill>
              <a:schemeClr val="accent1"/>
            </a:solidFill>
            <a:miter lim="800000"/>
            <a:headEnd/>
            <a:tailEnd/>
          </a:ln>
          <a:effectLst/>
        </p:spPr>
        <p:txBody>
          <a:bodyPr wrap="none" anchor="ct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A1B7E-F9A6-40D0-A325-F4DEE6BE5B35}" type="datetime1">
              <a:rPr lang="en-US" altLang="zh-CN" smtClean="0"/>
              <a:pPr/>
              <a:t>3/19/2019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B5A5DC-6874-4988-B334-BA9AA3F8A2C9}" type="datetime1">
              <a:rPr lang="en-US" altLang="zh-CN" smtClean="0"/>
              <a:pPr/>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8FC8D2-A3D4-407B-BE0D-11EC8C7AB19C}" type="datetime1">
              <a:rPr lang="en-US" altLang="zh-CN" smtClean="0"/>
              <a:pPr/>
              <a:t>3/19/2019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BD9A80-2664-4E66-8641-471478FBD595}" type="datetime1">
              <a:rPr lang="en-US" altLang="zh-CN" smtClean="0"/>
              <a:pPr/>
              <a:t>3/19/2019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1331E-B45E-48AB-A788-41B5554A2557}" type="datetime1">
              <a:rPr lang="en-US" altLang="zh-CN" smtClean="0"/>
              <a:pPr/>
              <a:t>3/19/2019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25959-DFB3-4497-A4F0-FCFCB5C0856A}" type="datetime1">
              <a:rPr lang="en-US" altLang="zh-CN" smtClean="0"/>
              <a:pPr/>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E7FAB0-7E46-45E8-A81C-13D5924870AE}" type="datetime1">
              <a:rPr lang="en-US" altLang="zh-CN" smtClean="0"/>
              <a:pPr/>
              <a:t>3/19/2019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E6C96-DA3A-4070-9AFF-A415F67C727A}" type="datetime1">
              <a:rPr lang="en-US" altLang="zh-CN" smtClean="0"/>
              <a:pPr/>
              <a:t>3/19/2019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www.yesky.com/20010409/169181.shtml" TargetMode="External"/><Relationship Id="rId2" Type="http://schemas.openxmlformats.org/officeDocument/2006/relationships/hyperlink" Target="http://www.openwall.com/john/" TargetMode="External"/><Relationship Id="rId1" Type="http://schemas.openxmlformats.org/officeDocument/2006/relationships/slideLayout" Target="../slideLayouts/slideLayout2.xml"/><Relationship Id="rId5" Type="http://schemas.openxmlformats.org/officeDocument/2006/relationships/hyperlink" Target="http://sectools.org/tools2.html" TargetMode="External"/><Relationship Id="rId4" Type="http://schemas.openxmlformats.org/officeDocument/2006/relationships/hyperlink" Target="http://en.wikipedia.org/wiki/L0phtCrack"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zhuanlan.zhihu.com/p/30539398" TargetMode="External"/><Relationship Id="rId2" Type="http://schemas.openxmlformats.org/officeDocument/2006/relationships/hyperlink" Target="https://www.jianshu.com/p/02fdd5edd9fc"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nist.gov/a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hyperlink" Target="http://csrc.nist.gov/CryptoToolkit/aes/"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密码学</a:t>
            </a:r>
            <a:endParaRPr lang="zh-CN" altLang="en-US" dirty="0"/>
          </a:p>
        </p:txBody>
      </p:sp>
      <p:sp>
        <p:nvSpPr>
          <p:cNvPr id="3" name="Subtitle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643192" cy="792088"/>
          </a:xfrm>
        </p:spPr>
        <p:txBody>
          <a:bodyPr/>
          <a:lstStyle/>
          <a:p>
            <a:pPr algn="l"/>
            <a:r>
              <a:rPr lang="zh-CN" altLang="en-US" dirty="0" smtClean="0"/>
              <a:t>密码学学科分支</a:t>
            </a:r>
            <a:endParaRPr lang="zh-CN" altLang="en-US" dirty="0"/>
          </a:p>
        </p:txBody>
      </p:sp>
      <p:sp>
        <p:nvSpPr>
          <p:cNvPr id="3" name="Content Placeholder 2"/>
          <p:cNvSpPr>
            <a:spLocks noGrp="1"/>
          </p:cNvSpPr>
          <p:nvPr>
            <p:ph idx="1"/>
          </p:nvPr>
        </p:nvSpPr>
        <p:spPr>
          <a:xfrm>
            <a:off x="457200" y="1295400"/>
            <a:ext cx="8382000" cy="4876800"/>
          </a:xfrm>
        </p:spPr>
        <p:txBody>
          <a:bodyPr>
            <a:normAutofit fontScale="92500" lnSpcReduction="20000"/>
          </a:bodyPr>
          <a:lstStyle/>
          <a:p>
            <a:r>
              <a:rPr lang="zh-CN" altLang="en-US" dirty="0" smtClean="0"/>
              <a:t>密码编码学和密码分析学：两个分支形成既对立又统一的矛盾体</a:t>
            </a:r>
            <a:endParaRPr lang="en-US" altLang="zh-CN" dirty="0" smtClean="0"/>
          </a:p>
          <a:p>
            <a:pPr lvl="1"/>
            <a:r>
              <a:rPr lang="zh-CN" altLang="en-US" dirty="0" smtClean="0"/>
              <a:t>“如果把一封信锁在保险柜中，把保险柜藏起来，然后告诉你去看这封信，这并不是安全，而是</a:t>
            </a:r>
            <a:r>
              <a:rPr lang="zh-CN" altLang="en-US" dirty="0" smtClean="0">
                <a:solidFill>
                  <a:srgbClr val="FF0000"/>
                </a:solidFill>
              </a:rPr>
              <a:t>隐藏</a:t>
            </a:r>
            <a:r>
              <a:rPr lang="zh-CN" altLang="en-US" dirty="0" smtClean="0"/>
              <a:t>；</a:t>
            </a:r>
          </a:p>
          <a:p>
            <a:pPr lvl="1"/>
            <a:r>
              <a:rPr lang="zh-CN" altLang="en-US" dirty="0" smtClean="0"/>
              <a:t>相反，如果把一封信锁在保险柜中，然后把保险柜及其设计规范和许多同样的保险柜给你，以便你和世界上最好的开保险柜的专家能够研究锁的装置，而你还是无法打开保险柜去读这封信，这才是</a:t>
            </a:r>
            <a:r>
              <a:rPr lang="zh-CN" altLang="en-US" dirty="0" smtClean="0">
                <a:solidFill>
                  <a:srgbClr val="FF0000"/>
                </a:solidFill>
              </a:rPr>
              <a:t>安全</a:t>
            </a:r>
            <a:r>
              <a:rPr lang="en-US" altLang="zh-CN" dirty="0" smtClean="0"/>
              <a:t>…”</a:t>
            </a:r>
          </a:p>
          <a:p>
            <a:pPr lvl="1"/>
            <a:r>
              <a:rPr lang="en-US" altLang="zh-CN" dirty="0" smtClean="0"/>
              <a:t>-Bruce </a:t>
            </a:r>
            <a:r>
              <a:rPr lang="en-US" altLang="zh-CN" dirty="0" err="1" smtClean="0"/>
              <a:t>Schneier</a:t>
            </a:r>
            <a:r>
              <a:rPr lang="en-US" altLang="zh-CN" dirty="0" smtClean="0"/>
              <a:t>《</a:t>
            </a:r>
            <a:r>
              <a:rPr lang="zh-CN" altLang="en-US" dirty="0" smtClean="0"/>
              <a:t>应用密码学</a:t>
            </a:r>
            <a:r>
              <a:rPr lang="en-US" altLang="zh-CN" dirty="0" smtClean="0"/>
              <a:t>》1993</a:t>
            </a:r>
          </a:p>
          <a:p>
            <a:pPr lvl="1"/>
            <a:r>
              <a:rPr lang="zh-CN" altLang="en-US" dirty="0" smtClean="0"/>
              <a:t>“密码学算法并非灵丹妙药，复杂的计算机系统时钟存在可被攻击的弱点，软件、系统。硬件设施，人，企业活动等都是构建安全系统的要素。”</a:t>
            </a:r>
          </a:p>
          <a:p>
            <a:endParaRPr lang="zh-CN" altLang="en-US" dirty="0"/>
          </a:p>
        </p:txBody>
      </p:sp>
      <p:sp>
        <p:nvSpPr>
          <p:cNvPr id="5" name="Slide Number Placeholder 4"/>
          <p:cNvSpPr>
            <a:spLocks noGrp="1"/>
          </p:cNvSpPr>
          <p:nvPr>
            <p:ph type="sldNum" sz="quarter" idx="12"/>
          </p:nvPr>
        </p:nvSpPr>
        <p:spPr/>
        <p:txBody>
          <a:bodyPr/>
          <a:lstStyle/>
          <a:p>
            <a:fld id="{0F6FFBF6-B79D-40A0-A60E-9C34CA718D61}" type="slidenum">
              <a:rPr lang="zh-CN" altLang="en-US" smtClean="0"/>
              <a:pPr/>
              <a:t>10</a:t>
            </a:fld>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8600" y="533400"/>
            <a:ext cx="8915400" cy="808038"/>
          </a:xfrm>
        </p:spPr>
        <p:txBody>
          <a:bodyPr>
            <a:normAutofit/>
          </a:bodyPr>
          <a:lstStyle/>
          <a:p>
            <a:r>
              <a:rPr lang="en-US" altLang="zh-CN" dirty="0" smtClean="0"/>
              <a:t>DES</a:t>
            </a:r>
            <a:r>
              <a:rPr lang="zh-CN" altLang="en-US" dirty="0" smtClean="0"/>
              <a:t>应用：口令加密</a:t>
            </a:r>
            <a:r>
              <a:rPr lang="en-US" altLang="zh-CN" dirty="0" smtClean="0"/>
              <a:t> /etc/</a:t>
            </a:r>
            <a:r>
              <a:rPr lang="en-US" altLang="zh-CN" dirty="0" err="1" smtClean="0"/>
              <a:t>passwd</a:t>
            </a:r>
            <a:endParaRPr lang="en-US" altLang="zh-CN" dirty="0" smtClean="0"/>
          </a:p>
        </p:txBody>
      </p:sp>
      <p:sp>
        <p:nvSpPr>
          <p:cNvPr id="81923" name="Rectangle 3"/>
          <p:cNvSpPr>
            <a:spLocks noGrp="1" noChangeArrowheads="1"/>
          </p:cNvSpPr>
          <p:nvPr>
            <p:ph type="body" idx="1"/>
          </p:nvPr>
        </p:nvSpPr>
        <p:spPr/>
        <p:txBody>
          <a:bodyPr>
            <a:normAutofit/>
          </a:bodyPr>
          <a:lstStyle/>
          <a:p>
            <a:pPr>
              <a:lnSpc>
                <a:spcPct val="90000"/>
              </a:lnSpc>
            </a:pPr>
            <a:r>
              <a:rPr lang="en-US" altLang="zh-CN" sz="2400" b="1" dirty="0" smtClean="0"/>
              <a:t>file ‘</a:t>
            </a:r>
            <a:r>
              <a:rPr lang="en-US" altLang="zh-CN" sz="2400" b="1" dirty="0" err="1" smtClean="0"/>
              <a:t>passwd</a:t>
            </a:r>
            <a:r>
              <a:rPr lang="en-US" altLang="zh-CN" sz="2400" b="1" dirty="0" smtClean="0"/>
              <a:t>’ format</a:t>
            </a:r>
          </a:p>
          <a:p>
            <a:pPr lvl="1">
              <a:lnSpc>
                <a:spcPct val="90000"/>
              </a:lnSpc>
            </a:pPr>
            <a:r>
              <a:rPr lang="en-US" altLang="zh-CN" sz="2400" b="1" dirty="0" err="1" smtClean="0"/>
              <a:t>username:passwd:UID:GID:full_name:directory:shell</a:t>
            </a:r>
            <a:endParaRPr lang="en-US" altLang="zh-CN" sz="2400" b="1" dirty="0" smtClean="0"/>
          </a:p>
          <a:p>
            <a:pPr lvl="2">
              <a:lnSpc>
                <a:spcPct val="90000"/>
              </a:lnSpc>
            </a:pPr>
            <a:r>
              <a:rPr lang="en-US" altLang="zh-CN" b="1" dirty="0" smtClean="0"/>
              <a:t>{From Shadow-Password-HOWTO}</a:t>
            </a:r>
          </a:p>
          <a:p>
            <a:pPr lvl="1">
              <a:lnSpc>
                <a:spcPct val="90000"/>
              </a:lnSpc>
            </a:pPr>
            <a:r>
              <a:rPr lang="en-US" altLang="zh-CN" sz="2400" b="1" dirty="0" err="1" smtClean="0"/>
              <a:t>account:password:UID:GID:GECOS:directory:shell</a:t>
            </a:r>
            <a:endParaRPr lang="en-US" altLang="zh-CN" sz="2400" b="1" dirty="0" smtClean="0"/>
          </a:p>
          <a:p>
            <a:pPr lvl="2">
              <a:lnSpc>
                <a:spcPct val="90000"/>
              </a:lnSpc>
            </a:pPr>
            <a:r>
              <a:rPr lang="en-US" altLang="zh-CN" b="1" dirty="0" smtClean="0"/>
              <a:t>{From RH8}</a:t>
            </a:r>
          </a:p>
          <a:p>
            <a:pPr>
              <a:lnSpc>
                <a:spcPct val="90000"/>
              </a:lnSpc>
            </a:pPr>
            <a:r>
              <a:rPr lang="en-US" altLang="zh-CN" sz="2400" b="1" dirty="0" smtClean="0"/>
              <a:t>shadow</a:t>
            </a:r>
          </a:p>
          <a:p>
            <a:pPr lvl="1">
              <a:lnSpc>
                <a:spcPct val="90000"/>
              </a:lnSpc>
            </a:pPr>
            <a:r>
              <a:rPr lang="en-US" altLang="zh-CN" sz="2400" b="1" dirty="0" smtClean="0"/>
              <a:t>/etc/</a:t>
            </a:r>
            <a:r>
              <a:rPr lang="en-US" altLang="zh-CN" sz="2400" b="1" dirty="0" err="1" smtClean="0"/>
              <a:t>passwd</a:t>
            </a:r>
            <a:r>
              <a:rPr lang="en-US" altLang="zh-CN" sz="2400" b="1" dirty="0" smtClean="0"/>
              <a:t>    </a:t>
            </a:r>
            <a:r>
              <a:rPr lang="en-US" altLang="zh-CN" sz="2400" b="1" dirty="0" err="1" smtClean="0"/>
              <a:t>passwd</a:t>
            </a:r>
            <a:r>
              <a:rPr lang="en-US" altLang="zh-CN" sz="2400" b="1" dirty="0" smtClean="0"/>
              <a:t> </a:t>
            </a:r>
            <a:r>
              <a:rPr lang="en-US" altLang="zh-CN" sz="2400" b="1" dirty="0" smtClean="0">
                <a:latin typeface="宋体" pitchFamily="2" charset="-122"/>
              </a:rPr>
              <a:t>---&gt; *</a:t>
            </a:r>
          </a:p>
          <a:p>
            <a:pPr lvl="1">
              <a:lnSpc>
                <a:spcPct val="90000"/>
              </a:lnSpc>
            </a:pPr>
            <a:r>
              <a:rPr lang="en-US" altLang="zh-CN" sz="2400" b="1" dirty="0" smtClean="0"/>
              <a:t>/etc/shadow    </a:t>
            </a:r>
            <a:r>
              <a:rPr lang="en-US" altLang="zh-CN" sz="2400" b="1" dirty="0" err="1" smtClean="0"/>
              <a:t>passwd</a:t>
            </a:r>
            <a:endParaRPr lang="en-US" altLang="zh-CN" sz="2400" b="1" dirty="0" smtClean="0"/>
          </a:p>
          <a:p>
            <a:pPr lvl="1">
              <a:lnSpc>
                <a:spcPct val="90000"/>
              </a:lnSpc>
            </a:pPr>
            <a:r>
              <a:rPr lang="en-US" altLang="zh-CN" sz="2400" b="1" dirty="0" err="1" smtClean="0"/>
              <a:t>username:passwd:last:may:must:warn:expire:disable:reserved</a:t>
            </a:r>
            <a:endParaRPr lang="en-US" altLang="zh-CN" sz="2400" b="1" dirty="0"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t>UNIX</a:t>
            </a:r>
            <a:r>
              <a:rPr lang="zh-CN" altLang="en-US"/>
              <a:t>账户信息文件</a:t>
            </a:r>
            <a:r>
              <a:rPr lang="en-US" altLang="zh-CN"/>
              <a:t>/etc/passwd</a:t>
            </a:r>
          </a:p>
        </p:txBody>
      </p:sp>
      <p:pic>
        <p:nvPicPr>
          <p:cNvPr id="55299" name="Picture 3"/>
          <p:cNvPicPr>
            <a:picLocks noChangeAspect="1" noChangeArrowheads="1"/>
          </p:cNvPicPr>
          <p:nvPr/>
        </p:nvPicPr>
        <p:blipFill>
          <a:blip r:embed="rId3" cstate="print"/>
          <a:srcRect/>
          <a:stretch>
            <a:fillRect/>
          </a:stretch>
        </p:blipFill>
        <p:spPr bwMode="auto">
          <a:xfrm>
            <a:off x="381000" y="1168400"/>
            <a:ext cx="8610600" cy="3860800"/>
          </a:xfrm>
          <a:prstGeom prst="rect">
            <a:avLst/>
          </a:prstGeom>
          <a:noFill/>
          <a:ln w="9525">
            <a:solidFill>
              <a:schemeClr val="tx1"/>
            </a:solidFill>
            <a:miter lim="800000"/>
            <a:headEnd/>
            <a:tailEnd/>
          </a:ln>
          <a:effectLst/>
        </p:spPr>
      </p:pic>
      <p:sp>
        <p:nvSpPr>
          <p:cNvPr id="55300" name="Text Box 4"/>
          <p:cNvSpPr txBox="1">
            <a:spLocks noChangeArrowheads="1"/>
          </p:cNvSpPr>
          <p:nvPr/>
        </p:nvSpPr>
        <p:spPr bwMode="auto">
          <a:xfrm>
            <a:off x="457200" y="5410200"/>
            <a:ext cx="7924800" cy="369332"/>
          </a:xfrm>
          <a:prstGeom prst="rect">
            <a:avLst/>
          </a:prstGeom>
          <a:noFill/>
          <a:ln w="9525">
            <a:noFill/>
            <a:miter lim="800000"/>
            <a:headEnd/>
            <a:tailEnd/>
          </a:ln>
          <a:effectLst/>
        </p:spPr>
        <p:txBody>
          <a:bodyPr wrap="square">
            <a:spAutoFit/>
          </a:bodyPr>
          <a:lstStyle/>
          <a:p>
            <a:pPr>
              <a:spcBef>
                <a:spcPct val="50000"/>
              </a:spcBef>
            </a:pPr>
            <a:r>
              <a:rPr lang="zh-CN" altLang="en-US" dirty="0">
                <a:solidFill>
                  <a:srgbClr val="CC0000"/>
                </a:solidFill>
                <a:ea typeface="宋体" pitchFamily="2" charset="-122"/>
              </a:rPr>
              <a:t>账户名   口令信息  身份标识   组标识   </a:t>
            </a:r>
            <a:r>
              <a:rPr lang="zh-CN" altLang="en-US" dirty="0" smtClean="0">
                <a:solidFill>
                  <a:srgbClr val="CC0000"/>
                </a:solidFill>
                <a:ea typeface="宋体" pitchFamily="2" charset="-122"/>
              </a:rPr>
              <a:t>                      账户</a:t>
            </a:r>
            <a:r>
              <a:rPr lang="zh-CN" altLang="en-US" dirty="0">
                <a:solidFill>
                  <a:srgbClr val="CC0000"/>
                </a:solidFill>
                <a:ea typeface="宋体" pitchFamily="2" charset="-122"/>
              </a:rPr>
              <a:t>注释</a:t>
            </a:r>
          </a:p>
        </p:txBody>
      </p:sp>
      <p:sp>
        <p:nvSpPr>
          <p:cNvPr id="55301" name="Text Box 5"/>
          <p:cNvSpPr txBox="1">
            <a:spLocks noChangeArrowheads="1"/>
          </p:cNvSpPr>
          <p:nvPr/>
        </p:nvSpPr>
        <p:spPr bwMode="auto">
          <a:xfrm>
            <a:off x="5410200" y="1295400"/>
            <a:ext cx="2057400" cy="457200"/>
          </a:xfrm>
          <a:prstGeom prst="rect">
            <a:avLst/>
          </a:prstGeom>
          <a:noFill/>
          <a:ln w="9525">
            <a:noFill/>
            <a:miter lim="800000"/>
            <a:headEnd/>
            <a:tailEnd/>
          </a:ln>
          <a:effectLst/>
        </p:spPr>
        <p:txBody>
          <a:bodyPr>
            <a:spAutoFit/>
          </a:bodyPr>
          <a:lstStyle/>
          <a:p>
            <a:pPr>
              <a:spcBef>
                <a:spcPct val="50000"/>
              </a:spcBef>
            </a:pPr>
            <a:r>
              <a:rPr lang="zh-CN" altLang="en-US">
                <a:solidFill>
                  <a:srgbClr val="CC0000"/>
                </a:solidFill>
                <a:ea typeface="宋体" pitchFamily="2" charset="-122"/>
              </a:rPr>
              <a:t>默认工作目录</a:t>
            </a:r>
          </a:p>
        </p:txBody>
      </p:sp>
      <p:sp>
        <p:nvSpPr>
          <p:cNvPr id="55302" name="Text Box 6"/>
          <p:cNvSpPr txBox="1">
            <a:spLocks noChangeArrowheads="1"/>
          </p:cNvSpPr>
          <p:nvPr/>
        </p:nvSpPr>
        <p:spPr bwMode="auto">
          <a:xfrm>
            <a:off x="6248400" y="1981200"/>
            <a:ext cx="2743200" cy="457200"/>
          </a:xfrm>
          <a:prstGeom prst="rect">
            <a:avLst/>
          </a:prstGeom>
          <a:noFill/>
          <a:ln w="9525">
            <a:noFill/>
            <a:miter lim="800000"/>
            <a:headEnd/>
            <a:tailEnd/>
          </a:ln>
          <a:effectLst/>
        </p:spPr>
        <p:txBody>
          <a:bodyPr>
            <a:spAutoFit/>
          </a:bodyPr>
          <a:lstStyle/>
          <a:p>
            <a:pPr algn="r">
              <a:spcBef>
                <a:spcPct val="50000"/>
              </a:spcBef>
            </a:pPr>
            <a:r>
              <a:rPr lang="zh-CN" altLang="en-US">
                <a:solidFill>
                  <a:srgbClr val="CC0000"/>
                </a:solidFill>
                <a:ea typeface="宋体" pitchFamily="2" charset="-122"/>
              </a:rPr>
              <a:t>登录后启动的程序</a:t>
            </a:r>
          </a:p>
        </p:txBody>
      </p:sp>
      <p:sp>
        <p:nvSpPr>
          <p:cNvPr id="55303" name="AutoShape 7"/>
          <p:cNvSpPr>
            <a:spLocks noChangeArrowheads="1"/>
          </p:cNvSpPr>
          <p:nvPr/>
        </p:nvSpPr>
        <p:spPr bwMode="auto">
          <a:xfrm>
            <a:off x="457200" y="3352800"/>
            <a:ext cx="1219200" cy="381000"/>
          </a:xfrm>
          <a:prstGeom prst="roundRect">
            <a:avLst>
              <a:gd name="adj" fmla="val 16667"/>
            </a:avLst>
          </a:prstGeom>
          <a:noFill/>
          <a:ln w="9525">
            <a:solidFill>
              <a:srgbClr val="FF0000"/>
            </a:solidFill>
            <a:round/>
            <a:headEnd/>
            <a:tailEnd/>
          </a:ln>
          <a:effectLst/>
        </p:spPr>
        <p:txBody>
          <a:bodyPr wrap="none" anchor="ctr"/>
          <a:lstStyle/>
          <a:p>
            <a:endParaRPr lang="en-US"/>
          </a:p>
        </p:txBody>
      </p:sp>
      <p:sp>
        <p:nvSpPr>
          <p:cNvPr id="55304" name="AutoShape 8"/>
          <p:cNvSpPr>
            <a:spLocks noChangeArrowheads="1"/>
          </p:cNvSpPr>
          <p:nvPr/>
        </p:nvSpPr>
        <p:spPr bwMode="auto">
          <a:xfrm>
            <a:off x="1828800" y="3429000"/>
            <a:ext cx="228600" cy="228600"/>
          </a:xfrm>
          <a:prstGeom prst="roundRect">
            <a:avLst>
              <a:gd name="adj" fmla="val 16667"/>
            </a:avLst>
          </a:prstGeom>
          <a:noFill/>
          <a:ln w="9525" algn="ctr">
            <a:solidFill>
              <a:srgbClr val="FF0000"/>
            </a:solidFill>
            <a:round/>
            <a:headEnd/>
            <a:tailEnd/>
          </a:ln>
          <a:effectLst/>
        </p:spPr>
        <p:txBody>
          <a:bodyPr wrap="none" anchor="ctr"/>
          <a:lstStyle/>
          <a:p>
            <a:endParaRPr lang="en-US"/>
          </a:p>
        </p:txBody>
      </p:sp>
      <p:sp>
        <p:nvSpPr>
          <p:cNvPr id="55305" name="AutoShape 9"/>
          <p:cNvSpPr>
            <a:spLocks noChangeArrowheads="1"/>
          </p:cNvSpPr>
          <p:nvPr/>
        </p:nvSpPr>
        <p:spPr bwMode="auto">
          <a:xfrm>
            <a:off x="2133600" y="3352800"/>
            <a:ext cx="457200" cy="304800"/>
          </a:xfrm>
          <a:prstGeom prst="roundRect">
            <a:avLst>
              <a:gd name="adj" fmla="val 16667"/>
            </a:avLst>
          </a:prstGeom>
          <a:noFill/>
          <a:ln w="9525" algn="ctr">
            <a:solidFill>
              <a:srgbClr val="FF0000"/>
            </a:solidFill>
            <a:round/>
            <a:headEnd/>
            <a:tailEnd/>
          </a:ln>
          <a:effectLst/>
        </p:spPr>
        <p:txBody>
          <a:bodyPr wrap="none" anchor="ctr"/>
          <a:lstStyle/>
          <a:p>
            <a:endParaRPr lang="en-US"/>
          </a:p>
        </p:txBody>
      </p:sp>
      <p:sp>
        <p:nvSpPr>
          <p:cNvPr id="55306" name="AutoShape 10"/>
          <p:cNvSpPr>
            <a:spLocks noChangeArrowheads="1"/>
          </p:cNvSpPr>
          <p:nvPr/>
        </p:nvSpPr>
        <p:spPr bwMode="auto">
          <a:xfrm>
            <a:off x="2743200" y="3352800"/>
            <a:ext cx="457200" cy="304800"/>
          </a:xfrm>
          <a:prstGeom prst="roundRect">
            <a:avLst>
              <a:gd name="adj" fmla="val 16667"/>
            </a:avLst>
          </a:prstGeom>
          <a:noFill/>
          <a:ln w="9525" algn="ctr">
            <a:solidFill>
              <a:srgbClr val="FF0000"/>
            </a:solidFill>
            <a:round/>
            <a:headEnd/>
            <a:tailEnd/>
          </a:ln>
          <a:effectLst/>
        </p:spPr>
        <p:txBody>
          <a:bodyPr wrap="none" anchor="ctr"/>
          <a:lstStyle/>
          <a:p>
            <a:endParaRPr lang="en-US"/>
          </a:p>
        </p:txBody>
      </p:sp>
      <p:sp>
        <p:nvSpPr>
          <p:cNvPr id="55307" name="AutoShape 11"/>
          <p:cNvSpPr>
            <a:spLocks noChangeArrowheads="1"/>
          </p:cNvSpPr>
          <p:nvPr/>
        </p:nvSpPr>
        <p:spPr bwMode="auto">
          <a:xfrm>
            <a:off x="3276600" y="3352800"/>
            <a:ext cx="1828800" cy="381000"/>
          </a:xfrm>
          <a:prstGeom prst="roundRect">
            <a:avLst>
              <a:gd name="adj" fmla="val 16667"/>
            </a:avLst>
          </a:prstGeom>
          <a:noFill/>
          <a:ln w="9525" algn="ctr">
            <a:solidFill>
              <a:srgbClr val="FF0000"/>
            </a:solidFill>
            <a:round/>
            <a:headEnd/>
            <a:tailEnd/>
          </a:ln>
          <a:effectLst/>
        </p:spPr>
        <p:txBody>
          <a:bodyPr wrap="none" anchor="ctr"/>
          <a:lstStyle/>
          <a:p>
            <a:endParaRPr lang="en-US"/>
          </a:p>
        </p:txBody>
      </p:sp>
      <p:sp>
        <p:nvSpPr>
          <p:cNvPr id="55308" name="AutoShape 12"/>
          <p:cNvSpPr>
            <a:spLocks noChangeArrowheads="1"/>
          </p:cNvSpPr>
          <p:nvPr/>
        </p:nvSpPr>
        <p:spPr bwMode="auto">
          <a:xfrm>
            <a:off x="5257800" y="3352800"/>
            <a:ext cx="2133600" cy="381000"/>
          </a:xfrm>
          <a:prstGeom prst="roundRect">
            <a:avLst>
              <a:gd name="adj" fmla="val 16667"/>
            </a:avLst>
          </a:prstGeom>
          <a:noFill/>
          <a:ln w="9525" algn="ctr">
            <a:solidFill>
              <a:srgbClr val="FF0000"/>
            </a:solidFill>
            <a:round/>
            <a:headEnd/>
            <a:tailEnd/>
          </a:ln>
          <a:effectLst/>
        </p:spPr>
        <p:txBody>
          <a:bodyPr wrap="none" anchor="ctr"/>
          <a:lstStyle/>
          <a:p>
            <a:endParaRPr lang="en-US"/>
          </a:p>
        </p:txBody>
      </p:sp>
      <p:sp>
        <p:nvSpPr>
          <p:cNvPr id="55309" name="AutoShape 13"/>
          <p:cNvSpPr>
            <a:spLocks noChangeArrowheads="1"/>
          </p:cNvSpPr>
          <p:nvPr/>
        </p:nvSpPr>
        <p:spPr bwMode="auto">
          <a:xfrm>
            <a:off x="7467600" y="3352800"/>
            <a:ext cx="1371600" cy="381000"/>
          </a:xfrm>
          <a:prstGeom prst="roundRect">
            <a:avLst>
              <a:gd name="adj" fmla="val 16667"/>
            </a:avLst>
          </a:prstGeom>
          <a:noFill/>
          <a:ln w="9525" algn="ctr">
            <a:solidFill>
              <a:srgbClr val="FF0000"/>
            </a:solidFill>
            <a:round/>
            <a:headEnd/>
            <a:tailEnd/>
          </a:ln>
          <a:effectLst/>
        </p:spPr>
        <p:txBody>
          <a:bodyPr wrap="none" anchor="ctr"/>
          <a:lstStyle/>
          <a:p>
            <a:endParaRPr lang="en-US"/>
          </a:p>
        </p:txBody>
      </p:sp>
      <p:sp>
        <p:nvSpPr>
          <p:cNvPr id="55310" name="Line 14"/>
          <p:cNvSpPr>
            <a:spLocks noChangeShapeType="1"/>
          </p:cNvSpPr>
          <p:nvPr/>
        </p:nvSpPr>
        <p:spPr bwMode="auto">
          <a:xfrm>
            <a:off x="990600" y="3733800"/>
            <a:ext cx="0" cy="1752600"/>
          </a:xfrm>
          <a:prstGeom prst="line">
            <a:avLst/>
          </a:prstGeom>
          <a:noFill/>
          <a:ln w="9525">
            <a:solidFill>
              <a:srgbClr val="CC0000"/>
            </a:solidFill>
            <a:round/>
            <a:headEnd/>
            <a:tailEnd/>
          </a:ln>
          <a:effectLst/>
        </p:spPr>
        <p:txBody>
          <a:bodyPr/>
          <a:lstStyle/>
          <a:p>
            <a:endParaRPr lang="en-US"/>
          </a:p>
        </p:txBody>
      </p:sp>
      <p:sp>
        <p:nvSpPr>
          <p:cNvPr id="55311" name="Line 15"/>
          <p:cNvSpPr>
            <a:spLocks noChangeShapeType="1"/>
          </p:cNvSpPr>
          <p:nvPr/>
        </p:nvSpPr>
        <p:spPr bwMode="auto">
          <a:xfrm>
            <a:off x="1905000" y="3657600"/>
            <a:ext cx="304800" cy="1752600"/>
          </a:xfrm>
          <a:prstGeom prst="line">
            <a:avLst/>
          </a:prstGeom>
          <a:noFill/>
          <a:ln w="9525">
            <a:solidFill>
              <a:srgbClr val="CC0000"/>
            </a:solidFill>
            <a:round/>
            <a:headEnd/>
            <a:tailEnd/>
          </a:ln>
          <a:effectLst/>
        </p:spPr>
        <p:txBody>
          <a:bodyPr/>
          <a:lstStyle/>
          <a:p>
            <a:endParaRPr lang="en-US"/>
          </a:p>
        </p:txBody>
      </p:sp>
      <p:sp>
        <p:nvSpPr>
          <p:cNvPr id="55312" name="Line 16"/>
          <p:cNvSpPr>
            <a:spLocks noChangeShapeType="1"/>
          </p:cNvSpPr>
          <p:nvPr/>
        </p:nvSpPr>
        <p:spPr bwMode="auto">
          <a:xfrm>
            <a:off x="2362200" y="3657600"/>
            <a:ext cx="685800" cy="1828800"/>
          </a:xfrm>
          <a:prstGeom prst="line">
            <a:avLst/>
          </a:prstGeom>
          <a:noFill/>
          <a:ln w="9525">
            <a:solidFill>
              <a:srgbClr val="CC0000"/>
            </a:solidFill>
            <a:round/>
            <a:headEnd/>
            <a:tailEnd/>
          </a:ln>
          <a:effectLst/>
        </p:spPr>
        <p:txBody>
          <a:bodyPr/>
          <a:lstStyle/>
          <a:p>
            <a:endParaRPr lang="en-US"/>
          </a:p>
        </p:txBody>
      </p:sp>
      <p:sp>
        <p:nvSpPr>
          <p:cNvPr id="55313" name="Line 17"/>
          <p:cNvSpPr>
            <a:spLocks noChangeShapeType="1"/>
          </p:cNvSpPr>
          <p:nvPr/>
        </p:nvSpPr>
        <p:spPr bwMode="auto">
          <a:xfrm>
            <a:off x="2971800" y="3657600"/>
            <a:ext cx="1066800" cy="1828800"/>
          </a:xfrm>
          <a:prstGeom prst="line">
            <a:avLst/>
          </a:prstGeom>
          <a:noFill/>
          <a:ln w="9525">
            <a:solidFill>
              <a:srgbClr val="CC0000"/>
            </a:solidFill>
            <a:round/>
            <a:headEnd/>
            <a:tailEnd/>
          </a:ln>
          <a:effectLst/>
        </p:spPr>
        <p:txBody>
          <a:bodyPr/>
          <a:lstStyle/>
          <a:p>
            <a:endParaRPr lang="en-US"/>
          </a:p>
        </p:txBody>
      </p:sp>
      <p:sp>
        <p:nvSpPr>
          <p:cNvPr id="55314" name="Line 18"/>
          <p:cNvSpPr>
            <a:spLocks noChangeShapeType="1"/>
          </p:cNvSpPr>
          <p:nvPr/>
        </p:nvSpPr>
        <p:spPr bwMode="auto">
          <a:xfrm>
            <a:off x="4191000" y="3733800"/>
            <a:ext cx="1905000" cy="1676400"/>
          </a:xfrm>
          <a:prstGeom prst="line">
            <a:avLst/>
          </a:prstGeom>
          <a:noFill/>
          <a:ln w="9525">
            <a:solidFill>
              <a:srgbClr val="CC0000"/>
            </a:solidFill>
            <a:round/>
            <a:headEnd/>
            <a:tailEnd/>
          </a:ln>
          <a:effectLst/>
        </p:spPr>
        <p:txBody>
          <a:bodyPr/>
          <a:lstStyle/>
          <a:p>
            <a:endParaRPr lang="en-US"/>
          </a:p>
        </p:txBody>
      </p:sp>
      <p:sp>
        <p:nvSpPr>
          <p:cNvPr id="55315" name="Line 19"/>
          <p:cNvSpPr>
            <a:spLocks noChangeShapeType="1"/>
          </p:cNvSpPr>
          <p:nvPr/>
        </p:nvSpPr>
        <p:spPr bwMode="auto">
          <a:xfrm flipH="1" flipV="1">
            <a:off x="5943600" y="1676400"/>
            <a:ext cx="304800" cy="1676400"/>
          </a:xfrm>
          <a:prstGeom prst="line">
            <a:avLst/>
          </a:prstGeom>
          <a:noFill/>
          <a:ln w="9525">
            <a:solidFill>
              <a:srgbClr val="CC0000"/>
            </a:solidFill>
            <a:round/>
            <a:headEnd/>
            <a:tailEnd/>
          </a:ln>
          <a:effectLst/>
        </p:spPr>
        <p:txBody>
          <a:bodyPr/>
          <a:lstStyle/>
          <a:p>
            <a:endParaRPr lang="en-US"/>
          </a:p>
        </p:txBody>
      </p:sp>
      <p:sp>
        <p:nvSpPr>
          <p:cNvPr id="55316" name="Line 20"/>
          <p:cNvSpPr>
            <a:spLocks noChangeShapeType="1"/>
          </p:cNvSpPr>
          <p:nvPr/>
        </p:nvSpPr>
        <p:spPr bwMode="auto">
          <a:xfrm flipH="1" flipV="1">
            <a:off x="7620000" y="2362200"/>
            <a:ext cx="457200" cy="990600"/>
          </a:xfrm>
          <a:prstGeom prst="line">
            <a:avLst/>
          </a:prstGeom>
          <a:noFill/>
          <a:ln w="9525">
            <a:solidFill>
              <a:srgbClr val="CC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Unix /etc/shadow</a:t>
            </a:r>
            <a:endParaRPr lang="zh-CN" altLang="en-US" dirty="0"/>
          </a:p>
        </p:txBody>
      </p:sp>
      <p:sp>
        <p:nvSpPr>
          <p:cNvPr id="3" name="Rectangle 2"/>
          <p:cNvSpPr/>
          <p:nvPr/>
        </p:nvSpPr>
        <p:spPr>
          <a:xfrm>
            <a:off x="381000" y="1295400"/>
            <a:ext cx="8458200" cy="1569660"/>
          </a:xfrm>
          <a:prstGeom prst="rect">
            <a:avLst/>
          </a:prstGeom>
        </p:spPr>
        <p:txBody>
          <a:bodyPr wrap="square">
            <a:spAutoFit/>
          </a:bodyPr>
          <a:lstStyle/>
          <a:p>
            <a:r>
              <a:rPr lang="en-US" altLang="zh-CN" sz="3200" dirty="0" smtClean="0"/>
              <a:t>[</a:t>
            </a:r>
            <a:r>
              <a:rPr lang="en-US" altLang="zh-CN" sz="3200" dirty="0" err="1" smtClean="0"/>
              <a:t>root@bogon</a:t>
            </a:r>
            <a:r>
              <a:rPr lang="en-US" altLang="zh-CN" sz="3200" dirty="0" smtClean="0"/>
              <a:t> doc]# cat /etc/shadow</a:t>
            </a:r>
          </a:p>
          <a:p>
            <a:r>
              <a:rPr lang="en-US" altLang="zh-CN" sz="3200" dirty="0" smtClean="0"/>
              <a:t>root:$1$kX1rzhAW$fY49EovVDSI5eLx1Gyu8z.:15586:0:99999:7:::</a:t>
            </a:r>
            <a:endParaRPr lang="en-US" altLang="zh-CN" sz="3200" dirty="0"/>
          </a:p>
        </p:txBody>
      </p:sp>
      <p:sp>
        <p:nvSpPr>
          <p:cNvPr id="4" name="Rectangle 3"/>
          <p:cNvSpPr/>
          <p:nvPr/>
        </p:nvSpPr>
        <p:spPr>
          <a:xfrm>
            <a:off x="304800" y="2895600"/>
            <a:ext cx="8458200" cy="1077218"/>
          </a:xfrm>
          <a:prstGeom prst="rect">
            <a:avLst/>
          </a:prstGeom>
        </p:spPr>
        <p:txBody>
          <a:bodyPr wrap="square">
            <a:spAutoFit/>
          </a:bodyPr>
          <a:lstStyle/>
          <a:p>
            <a:r>
              <a:rPr lang="zh-CN" altLang="en-US" sz="3200" dirty="0" smtClean="0"/>
              <a:t>这个密文字符串格式为：</a:t>
            </a:r>
            <a:r>
              <a:rPr lang="en-US" altLang="zh-CN" sz="3200" dirty="0" smtClean="0"/>
              <a:t>$</a:t>
            </a:r>
            <a:r>
              <a:rPr lang="en-US" altLang="zh-CN" sz="3200" dirty="0" err="1" smtClean="0"/>
              <a:t>id$salt$encrypted</a:t>
            </a:r>
            <a:endParaRPr lang="en-US" altLang="zh-CN" sz="3200" dirty="0" smtClean="0"/>
          </a:p>
          <a:p>
            <a:r>
              <a:rPr lang="en-US" altLang="zh-CN" sz="3200" dirty="0" smtClean="0"/>
              <a:t>$id</a:t>
            </a:r>
            <a:r>
              <a:rPr lang="zh-CN" altLang="en-US" sz="3200" dirty="0" smtClean="0"/>
              <a:t>用来指定使用的算法</a:t>
            </a:r>
            <a:r>
              <a:rPr lang="en-US" altLang="zh-CN" sz="3200" dirty="0" smtClean="0"/>
              <a:t>:</a:t>
            </a:r>
          </a:p>
        </p:txBody>
      </p:sp>
      <p:pic>
        <p:nvPicPr>
          <p:cNvPr id="1026" name="Picture 2"/>
          <p:cNvPicPr>
            <a:picLocks noChangeAspect="1" noChangeArrowheads="1"/>
          </p:cNvPicPr>
          <p:nvPr/>
        </p:nvPicPr>
        <p:blipFill>
          <a:blip r:embed="rId3" cstate="print"/>
          <a:srcRect/>
          <a:stretch>
            <a:fillRect/>
          </a:stretch>
        </p:blipFill>
        <p:spPr bwMode="auto">
          <a:xfrm>
            <a:off x="0" y="4267200"/>
            <a:ext cx="9923929" cy="2057400"/>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smtClean="0"/>
              <a:t>crypt()</a:t>
            </a:r>
            <a:r>
              <a:rPr lang="zh-CN" altLang="en-US" smtClean="0"/>
              <a:t>函数</a:t>
            </a:r>
          </a:p>
        </p:txBody>
      </p:sp>
      <p:sp>
        <p:nvSpPr>
          <p:cNvPr id="83971" name="Rectangle 3"/>
          <p:cNvSpPr>
            <a:spLocks noGrp="1" noChangeArrowheads="1"/>
          </p:cNvSpPr>
          <p:nvPr>
            <p:ph type="body" idx="1"/>
          </p:nvPr>
        </p:nvSpPr>
        <p:spPr/>
        <p:txBody>
          <a:bodyPr>
            <a:normAutofit fontScale="92500" lnSpcReduction="10000"/>
          </a:bodyPr>
          <a:lstStyle/>
          <a:p>
            <a:r>
              <a:rPr lang="en-US" altLang="zh-CN" sz="2800" dirty="0" smtClean="0"/>
              <a:t>crypt</a:t>
            </a:r>
          </a:p>
          <a:p>
            <a:pPr lvl="1">
              <a:buFontTx/>
              <a:buNone/>
            </a:pPr>
            <a:r>
              <a:rPr lang="en-US" altLang="zh-CN" sz="2400" dirty="0" smtClean="0"/>
              <a:t>#define _XOPEN_SOURCE</a:t>
            </a:r>
          </a:p>
          <a:p>
            <a:pPr lvl="1">
              <a:buFontTx/>
              <a:buNone/>
            </a:pPr>
            <a:r>
              <a:rPr lang="en-US" altLang="zh-CN" sz="2400" dirty="0" smtClean="0"/>
              <a:t>#include &lt;</a:t>
            </a:r>
            <a:r>
              <a:rPr lang="en-US" altLang="zh-CN" sz="2400" dirty="0" err="1" smtClean="0"/>
              <a:t>unistd.h</a:t>
            </a:r>
            <a:r>
              <a:rPr lang="en-US" altLang="zh-CN" sz="2400" dirty="0" smtClean="0"/>
              <a:t>&gt;					</a:t>
            </a:r>
          </a:p>
          <a:p>
            <a:pPr lvl="1">
              <a:buFontTx/>
              <a:buNone/>
            </a:pPr>
            <a:r>
              <a:rPr lang="en-US" altLang="zh-CN" sz="2400" dirty="0" smtClean="0"/>
              <a:t>char  *crypt(const char *key, const char *salt);</a:t>
            </a:r>
          </a:p>
          <a:p>
            <a:r>
              <a:rPr lang="en-US" altLang="zh-CN" sz="2800" dirty="0" err="1" smtClean="0"/>
              <a:t>passwd</a:t>
            </a:r>
            <a:r>
              <a:rPr lang="en-US" altLang="zh-CN" sz="2800" dirty="0" smtClean="0"/>
              <a:t> space</a:t>
            </a:r>
            <a:endParaRPr lang="en-US" altLang="zh-CN" sz="3600" dirty="0" smtClean="0"/>
          </a:p>
          <a:p>
            <a:pPr lvl="1"/>
            <a:r>
              <a:rPr lang="en-US" altLang="zh-CN" sz="2400" dirty="0" smtClean="0"/>
              <a:t>128-32-’7f’ = 95</a:t>
            </a:r>
            <a:r>
              <a:rPr lang="zh-CN" altLang="en-US" sz="2400" dirty="0" smtClean="0"/>
              <a:t>个可用字符</a:t>
            </a:r>
          </a:p>
          <a:p>
            <a:pPr lvl="1"/>
            <a:r>
              <a:rPr lang="en-US" altLang="zh-CN" sz="2400" dirty="0" smtClean="0"/>
              <a:t>95^n</a:t>
            </a:r>
          </a:p>
          <a:p>
            <a:r>
              <a:rPr lang="en-US" altLang="zh-CN" sz="2800" dirty="0" smtClean="0"/>
              <a:t>salt</a:t>
            </a:r>
          </a:p>
          <a:p>
            <a:pPr lvl="1"/>
            <a:r>
              <a:rPr lang="zh-CN" altLang="en-US" dirty="0" smtClean="0"/>
              <a:t>两个字符，每个可从</a:t>
            </a:r>
            <a:r>
              <a:rPr lang="en-US" altLang="zh-CN" dirty="0" smtClean="0"/>
              <a:t>[a-zA-Z0-9./]</a:t>
            </a:r>
            <a:r>
              <a:rPr lang="zh-CN" altLang="en-US" dirty="0" smtClean="0"/>
              <a:t>中选出来，即有</a:t>
            </a:r>
            <a:r>
              <a:rPr lang="en-US" altLang="zh-CN" dirty="0" smtClean="0"/>
              <a:t>4096</a:t>
            </a:r>
            <a:r>
              <a:rPr lang="zh-CN" altLang="en-US" dirty="0" smtClean="0"/>
              <a:t>种不同取值</a:t>
            </a:r>
          </a:p>
          <a:p>
            <a:pPr lvl="1"/>
            <a:r>
              <a:rPr lang="zh-CN" altLang="en-US" dirty="0" smtClean="0"/>
              <a:t>抵制字典攻击中的预算值</a:t>
            </a:r>
            <a:endParaRPr lang="zh-CN" altLang="en-US" sz="2400" dirty="0"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smtClean="0"/>
              <a:t>crypt()</a:t>
            </a:r>
            <a:r>
              <a:rPr lang="zh-CN" altLang="en-US" smtClean="0"/>
              <a:t>描述</a:t>
            </a:r>
          </a:p>
        </p:txBody>
      </p:sp>
      <p:sp>
        <p:nvSpPr>
          <p:cNvPr id="86019" name="Rectangle 3"/>
          <p:cNvSpPr>
            <a:spLocks noGrp="1" noChangeArrowheads="1"/>
          </p:cNvSpPr>
          <p:nvPr>
            <p:ph type="body" idx="1"/>
          </p:nvPr>
        </p:nvSpPr>
        <p:spPr/>
        <p:txBody>
          <a:bodyPr>
            <a:normAutofit lnSpcReduction="10000"/>
          </a:bodyPr>
          <a:lstStyle/>
          <a:p>
            <a:r>
              <a:rPr lang="zh-CN" altLang="en-US" sz="2800" dirty="0" smtClean="0"/>
              <a:t>从</a:t>
            </a:r>
            <a:r>
              <a:rPr lang="en-US" altLang="zh-CN" sz="2800" dirty="0" err="1" smtClean="0"/>
              <a:t>passwd</a:t>
            </a:r>
            <a:r>
              <a:rPr lang="zh-CN" altLang="en-US" sz="2800" dirty="0" smtClean="0"/>
              <a:t>到</a:t>
            </a:r>
            <a:r>
              <a:rPr lang="en-US" altLang="zh-CN" sz="2800" dirty="0" smtClean="0"/>
              <a:t>key</a:t>
            </a:r>
          </a:p>
          <a:p>
            <a:pPr lvl="1"/>
            <a:r>
              <a:rPr lang="en-US" altLang="zh-CN" dirty="0" smtClean="0"/>
              <a:t>padding </a:t>
            </a:r>
            <a:r>
              <a:rPr lang="zh-CN" altLang="en-US" dirty="0" smtClean="0"/>
              <a:t>形成</a:t>
            </a:r>
            <a:r>
              <a:rPr lang="en-US" altLang="zh-CN" dirty="0" smtClean="0"/>
              <a:t>8</a:t>
            </a:r>
            <a:r>
              <a:rPr lang="zh-CN" altLang="en-US" dirty="0" smtClean="0"/>
              <a:t>字符的组</a:t>
            </a:r>
          </a:p>
          <a:p>
            <a:pPr lvl="1"/>
            <a:r>
              <a:rPr lang="zh-CN" altLang="en-US" dirty="0" smtClean="0"/>
              <a:t>每组产生</a:t>
            </a:r>
            <a:r>
              <a:rPr lang="en-US" altLang="zh-CN" dirty="0" smtClean="0"/>
              <a:t>56bits</a:t>
            </a:r>
            <a:r>
              <a:rPr lang="zh-CN" altLang="en-US" dirty="0" smtClean="0"/>
              <a:t>＝</a:t>
            </a:r>
            <a:r>
              <a:rPr lang="en-US" altLang="zh-CN" dirty="0" smtClean="0"/>
              <a:t>8×7</a:t>
            </a:r>
            <a:r>
              <a:rPr lang="zh-CN" altLang="en-US" dirty="0" smtClean="0"/>
              <a:t>的密钥</a:t>
            </a:r>
          </a:p>
          <a:p>
            <a:pPr lvl="1"/>
            <a:r>
              <a:rPr lang="zh-CN" altLang="en-US" dirty="0" smtClean="0"/>
              <a:t>如果多于</a:t>
            </a:r>
            <a:r>
              <a:rPr lang="en-US" altLang="zh-CN" dirty="0" smtClean="0"/>
              <a:t>1</a:t>
            </a:r>
            <a:r>
              <a:rPr lang="zh-CN" altLang="en-US" dirty="0" smtClean="0"/>
              <a:t>组，则</a:t>
            </a:r>
            <a:r>
              <a:rPr lang="en-US" altLang="zh-CN" dirty="0" smtClean="0"/>
              <a:t>XOR</a:t>
            </a:r>
            <a:r>
              <a:rPr lang="zh-CN" altLang="en-US" dirty="0" smtClean="0"/>
              <a:t>累计</a:t>
            </a:r>
          </a:p>
          <a:p>
            <a:r>
              <a:rPr lang="zh-CN" altLang="en-US" sz="2800" dirty="0" smtClean="0"/>
              <a:t>重复加密</a:t>
            </a:r>
            <a:r>
              <a:rPr lang="en-US" altLang="zh-CN" sz="2800" dirty="0" smtClean="0"/>
              <a:t>64</a:t>
            </a:r>
            <a:r>
              <a:rPr lang="zh-CN" altLang="en-US" sz="2800" dirty="0" smtClean="0"/>
              <a:t>比特</a:t>
            </a:r>
            <a:r>
              <a:rPr lang="en-US" altLang="zh-CN" sz="2800" dirty="0" smtClean="0"/>
              <a:t>0</a:t>
            </a:r>
            <a:r>
              <a:rPr lang="zh-CN" altLang="en-US" sz="2800" dirty="0" smtClean="0"/>
              <a:t>到</a:t>
            </a:r>
            <a:r>
              <a:rPr lang="en-US" altLang="zh-CN" sz="2800" dirty="0" smtClean="0"/>
              <a:t>25</a:t>
            </a:r>
            <a:r>
              <a:rPr lang="zh-CN" altLang="en-US" sz="2800" dirty="0" smtClean="0"/>
              <a:t>回</a:t>
            </a:r>
          </a:p>
          <a:p>
            <a:pPr lvl="1"/>
            <a:r>
              <a:rPr lang="zh-CN" altLang="en-US" dirty="0" smtClean="0"/>
              <a:t>中间置换，受</a:t>
            </a:r>
            <a:r>
              <a:rPr lang="en-US" altLang="zh-CN" dirty="0" smtClean="0"/>
              <a:t>salt</a:t>
            </a:r>
            <a:r>
              <a:rPr lang="zh-CN" altLang="en-US" dirty="0" smtClean="0"/>
              <a:t>控制，计有</a:t>
            </a:r>
            <a:r>
              <a:rPr lang="en-US" altLang="zh-CN" dirty="0" smtClean="0"/>
              <a:t>4096</a:t>
            </a:r>
            <a:r>
              <a:rPr lang="zh-CN" altLang="en-US" dirty="0" smtClean="0"/>
              <a:t>种不同的置换</a:t>
            </a:r>
          </a:p>
          <a:p>
            <a:r>
              <a:rPr lang="zh-CN" altLang="en-US" sz="2800" dirty="0" smtClean="0"/>
              <a:t>输出</a:t>
            </a:r>
            <a:r>
              <a:rPr lang="en-US" altLang="zh-CN" sz="2800" dirty="0" smtClean="0"/>
              <a:t>2</a:t>
            </a:r>
            <a:r>
              <a:rPr lang="zh-CN" altLang="en-US" sz="2800" dirty="0" smtClean="0"/>
              <a:t>＋</a:t>
            </a:r>
            <a:r>
              <a:rPr lang="en-US" altLang="zh-CN" sz="2800" dirty="0" smtClean="0"/>
              <a:t>11</a:t>
            </a:r>
            <a:r>
              <a:rPr lang="zh-CN" altLang="en-US" sz="2800" dirty="0" smtClean="0"/>
              <a:t>字符</a:t>
            </a:r>
          </a:p>
          <a:p>
            <a:pPr lvl="1"/>
            <a:r>
              <a:rPr lang="en-US" altLang="zh-CN" dirty="0" smtClean="0"/>
              <a:t>2</a:t>
            </a:r>
            <a:r>
              <a:rPr lang="zh-CN" altLang="en-US" dirty="0" smtClean="0"/>
              <a:t>字符是明码</a:t>
            </a:r>
            <a:r>
              <a:rPr lang="en-US" altLang="zh-CN" dirty="0" smtClean="0"/>
              <a:t>salt</a:t>
            </a:r>
          </a:p>
          <a:p>
            <a:pPr lvl="1"/>
            <a:r>
              <a:rPr lang="en-US" altLang="zh-CN" dirty="0" smtClean="0"/>
              <a:t>11</a:t>
            </a:r>
            <a:r>
              <a:rPr lang="zh-CN" altLang="en-US" dirty="0" smtClean="0"/>
              <a:t>字符是编码后的</a:t>
            </a:r>
            <a:r>
              <a:rPr lang="en-US" altLang="zh-CN" dirty="0" smtClean="0"/>
              <a:t>DES</a:t>
            </a:r>
            <a:r>
              <a:rPr lang="zh-CN" altLang="en-US" dirty="0" smtClean="0"/>
              <a:t>的</a:t>
            </a:r>
            <a:r>
              <a:rPr lang="en-US" altLang="zh-CN" dirty="0" smtClean="0"/>
              <a:t>64bits</a:t>
            </a:r>
            <a:r>
              <a:rPr lang="zh-CN" altLang="en-US" dirty="0" smtClean="0"/>
              <a:t>输出密文</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smtClean="0"/>
              <a:t>crypt() Fig</a:t>
            </a:r>
            <a:endParaRPr lang="zh-CN" altLang="en-US" smtClean="0"/>
          </a:p>
        </p:txBody>
      </p:sp>
      <p:sp>
        <p:nvSpPr>
          <p:cNvPr id="87043" name="Rectangle 3"/>
          <p:cNvSpPr>
            <a:spLocks noGrp="1" noChangeArrowheads="1"/>
          </p:cNvSpPr>
          <p:nvPr>
            <p:ph type="body" idx="1"/>
          </p:nvPr>
        </p:nvSpPr>
        <p:spPr/>
        <p:txBody>
          <a:bodyPr/>
          <a:lstStyle/>
          <a:p>
            <a:r>
              <a:rPr lang="zh-CN" altLang="en-US" smtClean="0"/>
              <a:t> </a:t>
            </a:r>
          </a:p>
        </p:txBody>
      </p:sp>
      <p:pic>
        <p:nvPicPr>
          <p:cNvPr id="87044" name="Picture 4" descr="新建 位图图像"/>
          <p:cNvPicPr>
            <a:picLocks noChangeAspect="1" noChangeArrowheads="1"/>
          </p:cNvPicPr>
          <p:nvPr/>
        </p:nvPicPr>
        <p:blipFill>
          <a:blip r:embed="rId2" cstate="print"/>
          <a:srcRect/>
          <a:stretch>
            <a:fillRect/>
          </a:stretch>
        </p:blipFill>
        <p:spPr bwMode="auto">
          <a:xfrm>
            <a:off x="0" y="2560638"/>
            <a:ext cx="9144000" cy="3117850"/>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smtClean="0"/>
              <a:t>Passwd Cracker</a:t>
            </a:r>
            <a:endParaRPr lang="zh-CN" altLang="en-US" smtClean="0"/>
          </a:p>
        </p:txBody>
      </p:sp>
      <p:sp>
        <p:nvSpPr>
          <p:cNvPr id="88067" name="Rectangle 3"/>
          <p:cNvSpPr>
            <a:spLocks noGrp="1" noChangeArrowheads="1"/>
          </p:cNvSpPr>
          <p:nvPr>
            <p:ph type="body" idx="1"/>
          </p:nvPr>
        </p:nvSpPr>
        <p:spPr/>
        <p:txBody>
          <a:bodyPr>
            <a:normAutofit fontScale="92500" lnSpcReduction="20000"/>
          </a:bodyPr>
          <a:lstStyle/>
          <a:p>
            <a:r>
              <a:rPr lang="zh-CN" altLang="en-US" dirty="0" smtClean="0"/>
              <a:t>基于字典的口令猜测攻击</a:t>
            </a:r>
          </a:p>
          <a:p>
            <a:pPr lvl="1"/>
            <a:r>
              <a:rPr lang="zh-CN" altLang="en-US" dirty="0" smtClean="0"/>
              <a:t>字典的构造</a:t>
            </a:r>
          </a:p>
          <a:p>
            <a:pPr lvl="1"/>
            <a:r>
              <a:rPr lang="zh-CN" altLang="en-US" dirty="0" smtClean="0"/>
              <a:t>普通字典 </a:t>
            </a:r>
            <a:r>
              <a:rPr lang="en-US" altLang="zh-CN" dirty="0" smtClean="0"/>
              <a:t>× </a:t>
            </a:r>
            <a:r>
              <a:rPr lang="zh-CN" altLang="en-US" dirty="0" smtClean="0"/>
              <a:t>用户相关的词语</a:t>
            </a:r>
          </a:p>
          <a:p>
            <a:r>
              <a:rPr lang="en-US" altLang="zh-CN" dirty="0" smtClean="0"/>
              <a:t>John the Ripper password cracker</a:t>
            </a:r>
          </a:p>
          <a:p>
            <a:pPr lvl="1"/>
            <a:r>
              <a:rPr lang="en-US" altLang="zh-CN" dirty="0" smtClean="0">
                <a:hlinkClick r:id="rId2"/>
              </a:rPr>
              <a:t>http://www.openwall.com/john/</a:t>
            </a:r>
            <a:r>
              <a:rPr lang="en-US" altLang="zh-CN" dirty="0" smtClean="0"/>
              <a:t> </a:t>
            </a:r>
          </a:p>
          <a:p>
            <a:pPr lvl="1"/>
            <a:r>
              <a:rPr lang="en-US" altLang="zh-CN" dirty="0" smtClean="0">
                <a:hlinkClick r:id="rId3"/>
              </a:rPr>
              <a:t>http://www.yesky.com/20010409/169181.shtml</a:t>
            </a:r>
            <a:r>
              <a:rPr lang="en-US" altLang="zh-CN" dirty="0" smtClean="0"/>
              <a:t> </a:t>
            </a:r>
          </a:p>
          <a:p>
            <a:r>
              <a:rPr lang="en-US" altLang="zh-CN" dirty="0" smtClean="0"/>
              <a:t>L0phtCrack</a:t>
            </a:r>
          </a:p>
          <a:p>
            <a:pPr lvl="1"/>
            <a:r>
              <a:rPr lang="en-US" altLang="zh-CN" dirty="0" smtClean="0">
                <a:hlinkClick r:id="rId4"/>
              </a:rPr>
              <a:t>http://en.wikipedia.org/wiki/L0phtCrack</a:t>
            </a:r>
            <a:r>
              <a:rPr lang="en-US" altLang="zh-CN" dirty="0" smtClean="0"/>
              <a:t> </a:t>
            </a:r>
          </a:p>
          <a:p>
            <a:r>
              <a:rPr lang="zh-CN" altLang="en-US" dirty="0" smtClean="0"/>
              <a:t>更多安全工具</a:t>
            </a:r>
          </a:p>
          <a:p>
            <a:pPr lvl="1"/>
            <a:r>
              <a:rPr lang="en-US" altLang="zh-CN" dirty="0" smtClean="0">
                <a:hlinkClick r:id="rId5"/>
              </a:rPr>
              <a:t>http://sectools.org/tools2.html</a:t>
            </a:r>
            <a:endParaRPr lang="zh-CN" altLang="en-US" dirty="0" smtClean="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571184" cy="792088"/>
          </a:xfrm>
        </p:spPr>
        <p:txBody>
          <a:bodyPr/>
          <a:lstStyle/>
          <a:p>
            <a:pPr algn="l"/>
            <a:r>
              <a:rPr lang="en-US" dirty="0" smtClean="0"/>
              <a:t>Attacks</a:t>
            </a:r>
            <a:endParaRPr lang="en-US" dirty="0"/>
          </a:p>
        </p:txBody>
      </p:sp>
      <p:sp>
        <p:nvSpPr>
          <p:cNvPr id="3" name="Content Placeholder 2"/>
          <p:cNvSpPr>
            <a:spLocks noGrp="1"/>
          </p:cNvSpPr>
          <p:nvPr>
            <p:ph idx="1"/>
          </p:nvPr>
        </p:nvSpPr>
        <p:spPr>
          <a:xfrm>
            <a:off x="228600" y="1397000"/>
            <a:ext cx="8686800" cy="5461000"/>
          </a:xfrm>
        </p:spPr>
        <p:txBody>
          <a:bodyPr/>
          <a:lstStyle/>
          <a:p>
            <a:pPr marL="0" indent="0"/>
            <a:r>
              <a:rPr lang="en-US" dirty="0" smtClean="0"/>
              <a:t> Best key recovery attack:  </a:t>
            </a:r>
            <a:br>
              <a:rPr lang="en-US" dirty="0" smtClean="0"/>
            </a:br>
            <a:r>
              <a:rPr lang="en-US" dirty="0" smtClean="0"/>
              <a:t>	four times better than ex. search </a:t>
            </a:r>
            <a:r>
              <a:rPr lang="en-US" sz="1800" dirty="0" smtClean="0"/>
              <a:t>[BKR’11]</a:t>
            </a:r>
          </a:p>
          <a:p>
            <a:pPr marL="0" indent="0"/>
            <a:r>
              <a:rPr lang="en-US" dirty="0" smtClean="0"/>
              <a:t> Related key attack on AES-256:    </a:t>
            </a:r>
            <a:r>
              <a:rPr lang="en-US" sz="2000" dirty="0" smtClean="0"/>
              <a:t>[BK’09]</a:t>
            </a:r>
            <a:endParaRPr lang="en-US" sz="2000" dirty="0"/>
          </a:p>
          <a:p>
            <a:pPr marL="0" indent="0">
              <a:buNone/>
            </a:pPr>
            <a:r>
              <a:rPr lang="en-US" dirty="0"/>
              <a:t> </a:t>
            </a:r>
            <a:r>
              <a:rPr lang="en-US" dirty="0" smtClean="0"/>
              <a:t>    Given  2</a:t>
            </a:r>
            <a:r>
              <a:rPr lang="en-US" baseline="30000" dirty="0" smtClean="0"/>
              <a:t>99  </a:t>
            </a:r>
            <a:r>
              <a:rPr lang="en-US" dirty="0" err="1" smtClean="0"/>
              <a:t>inp</a:t>
            </a:r>
            <a:r>
              <a:rPr lang="en-US" dirty="0" smtClean="0"/>
              <a:t>/out  pairs from </a:t>
            </a:r>
            <a:r>
              <a:rPr lang="en-US" b="1" dirty="0" smtClean="0"/>
              <a:t>four related keys </a:t>
            </a:r>
            <a:r>
              <a:rPr lang="en-US" dirty="0" smtClean="0"/>
              <a:t>in AES-256</a:t>
            </a:r>
          </a:p>
          <a:p>
            <a:pPr marL="0" indent="0">
              <a:buNone/>
            </a:pPr>
            <a:r>
              <a:rPr lang="en-US" dirty="0"/>
              <a:t> </a:t>
            </a:r>
            <a:r>
              <a:rPr lang="en-US" dirty="0" smtClean="0"/>
              <a:t>     can recover keys in time </a:t>
            </a:r>
            <a:r>
              <a:rPr lang="en-US" dirty="0">
                <a:solidFill>
                  <a:srgbClr val="000000"/>
                </a:solidFill>
              </a:rPr>
              <a:t>≈</a:t>
            </a:r>
            <a:r>
              <a:rPr lang="en-US" dirty="0" smtClean="0"/>
              <a:t>2</a:t>
            </a:r>
            <a:r>
              <a:rPr lang="en-US" baseline="30000" dirty="0" smtClean="0"/>
              <a:t>99</a:t>
            </a:r>
            <a:endParaRPr lang="en-US" dirty="0" smtClean="0"/>
          </a:p>
        </p:txBody>
      </p:sp>
    </p:spTree>
    <p:extLst>
      <p:ext uri="{BB962C8B-B14F-4D97-AF65-F5344CB8AC3E}">
        <p14:creationId xmlns="" xmlns:p14="http://schemas.microsoft.com/office/powerpoint/2010/main" val="2226193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43192" cy="792088"/>
          </a:xfrm>
        </p:spPr>
        <p:txBody>
          <a:bodyPr/>
          <a:lstStyle/>
          <a:p>
            <a:pPr algn="l"/>
            <a:r>
              <a:rPr lang="zh-CN" altLang="en-US" dirty="0" smtClean="0"/>
              <a:t>密码分析学前提和目标</a:t>
            </a:r>
            <a:endParaRPr lang="zh-CN" altLang="en-US" dirty="0"/>
          </a:p>
        </p:txBody>
      </p:sp>
      <p:sp>
        <p:nvSpPr>
          <p:cNvPr id="3" name="Content Placeholder 2"/>
          <p:cNvSpPr>
            <a:spLocks noGrp="1"/>
          </p:cNvSpPr>
          <p:nvPr>
            <p:ph idx="1"/>
          </p:nvPr>
        </p:nvSpPr>
        <p:spPr>
          <a:xfrm>
            <a:off x="457200" y="1295400"/>
            <a:ext cx="8686800" cy="5029200"/>
          </a:xfrm>
        </p:spPr>
        <p:txBody>
          <a:bodyPr>
            <a:normAutofit fontScale="85000" lnSpcReduction="10000"/>
          </a:bodyPr>
          <a:lstStyle/>
          <a:p>
            <a:r>
              <a:rPr lang="en-US" altLang="zh-CN" dirty="0" smtClean="0"/>
              <a:t>19</a:t>
            </a:r>
            <a:r>
              <a:rPr lang="zh-CN" altLang="en-US" dirty="0" smtClean="0"/>
              <a:t>世纪末，</a:t>
            </a:r>
            <a:r>
              <a:rPr lang="en-US" altLang="zh-CN" dirty="0" err="1" smtClean="0"/>
              <a:t>Kerckhoffs</a:t>
            </a:r>
            <a:r>
              <a:rPr lang="zh-CN" altLang="en-US" dirty="0" smtClean="0"/>
              <a:t>假设：假定密码分析者和敌手知道所使用的密码系统。即密码体制的安全性</a:t>
            </a:r>
            <a:r>
              <a:rPr lang="zh-CN" altLang="en-US" dirty="0" smtClean="0">
                <a:solidFill>
                  <a:srgbClr val="FF0000"/>
                </a:solidFill>
              </a:rPr>
              <a:t>仅依赖于对密钥的保密</a:t>
            </a:r>
            <a:r>
              <a:rPr lang="en-US" altLang="zh-CN" dirty="0" smtClean="0"/>
              <a:t>,</a:t>
            </a:r>
            <a:r>
              <a:rPr lang="zh-CN" altLang="en-US" dirty="0" smtClean="0"/>
              <a:t>而</a:t>
            </a:r>
            <a:r>
              <a:rPr lang="zh-CN" altLang="en-US" dirty="0" smtClean="0">
                <a:solidFill>
                  <a:srgbClr val="FF0000"/>
                </a:solidFill>
              </a:rPr>
              <a:t>不应依赖于算法的保密</a:t>
            </a:r>
          </a:p>
          <a:p>
            <a:r>
              <a:rPr lang="zh-CN" altLang="en-US" dirty="0" smtClean="0"/>
              <a:t>假设敌手知道：</a:t>
            </a:r>
          </a:p>
          <a:p>
            <a:pPr lvl="1"/>
            <a:r>
              <a:rPr lang="zh-CN" altLang="en-US" dirty="0" smtClean="0"/>
              <a:t>所使用的加密算法</a:t>
            </a:r>
          </a:p>
          <a:p>
            <a:pPr lvl="1"/>
            <a:r>
              <a:rPr lang="zh-CN" altLang="en-US" dirty="0" smtClean="0"/>
              <a:t>知道明文的概率分布规律</a:t>
            </a:r>
            <a:r>
              <a:rPr lang="en-US" altLang="zh-CN" dirty="0" smtClean="0"/>
              <a:t>;</a:t>
            </a:r>
          </a:p>
          <a:p>
            <a:pPr lvl="1"/>
            <a:r>
              <a:rPr lang="zh-CN" altLang="en-US" dirty="0" smtClean="0"/>
              <a:t>知道密钥的概率分布规律</a:t>
            </a:r>
            <a:r>
              <a:rPr lang="en-US" altLang="zh-CN" dirty="0" smtClean="0"/>
              <a:t>;</a:t>
            </a:r>
          </a:p>
          <a:p>
            <a:pPr lvl="1"/>
            <a:r>
              <a:rPr lang="zh-CN" altLang="en-US" dirty="0" smtClean="0"/>
              <a:t>知道所有可能的破译方法</a:t>
            </a:r>
          </a:p>
          <a:p>
            <a:pPr lvl="1"/>
            <a:r>
              <a:rPr lang="zh-CN" altLang="en-US" dirty="0" smtClean="0"/>
              <a:t>敌手能够拿到加密装置，可以对其进行能量消耗分析等等</a:t>
            </a:r>
            <a:endParaRPr lang="en-US" altLang="zh-CN" dirty="0" smtClean="0"/>
          </a:p>
          <a:p>
            <a:r>
              <a:rPr lang="zh-CN" altLang="en-US" dirty="0" smtClean="0"/>
              <a:t>敌手目标：</a:t>
            </a:r>
            <a:endParaRPr lang="en-US" altLang="zh-CN" sz="3200" dirty="0" smtClean="0"/>
          </a:p>
          <a:p>
            <a:pPr lvl="1"/>
            <a:r>
              <a:rPr lang="zh-CN" altLang="en-US" dirty="0" smtClean="0"/>
              <a:t>恢复合法密文相应的明文</a:t>
            </a:r>
            <a:endParaRPr lang="en-US" altLang="zh-CN" dirty="0" smtClean="0"/>
          </a:p>
          <a:p>
            <a:pPr lvl="1"/>
            <a:r>
              <a:rPr lang="zh-CN" altLang="en-US" dirty="0" smtClean="0"/>
              <a:t>恢复密钥</a:t>
            </a:r>
          </a:p>
          <a:p>
            <a:pPr lvl="1"/>
            <a:endParaRPr lang="zh-CN" altLang="en-US" dirty="0" smtClean="0"/>
          </a:p>
          <a:p>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11</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43192" cy="792088"/>
          </a:xfrm>
        </p:spPr>
        <p:txBody>
          <a:bodyPr/>
          <a:lstStyle/>
          <a:p>
            <a:pPr algn="l"/>
            <a:r>
              <a:rPr lang="zh-CN" altLang="en-US" dirty="0" smtClean="0"/>
              <a:t>密码体制的攻击方法</a:t>
            </a:r>
            <a:endParaRPr lang="zh-CN" altLang="en-US" dirty="0"/>
          </a:p>
        </p:txBody>
      </p:sp>
      <p:sp>
        <p:nvSpPr>
          <p:cNvPr id="3" name="Content Placeholder 2"/>
          <p:cNvSpPr>
            <a:spLocks noGrp="1"/>
          </p:cNvSpPr>
          <p:nvPr>
            <p:ph idx="1"/>
          </p:nvPr>
        </p:nvSpPr>
        <p:spPr>
          <a:xfrm>
            <a:off x="457200" y="1295400"/>
            <a:ext cx="8229600" cy="4525963"/>
          </a:xfrm>
        </p:spPr>
        <p:txBody>
          <a:bodyPr>
            <a:normAutofit fontScale="85000" lnSpcReduction="10000"/>
          </a:bodyPr>
          <a:lstStyle/>
          <a:p>
            <a:r>
              <a:rPr lang="zh-CN" altLang="en-US" dirty="0" smtClean="0"/>
              <a:t>密码分析者攻击密码体制的方法：</a:t>
            </a:r>
          </a:p>
          <a:p>
            <a:pPr>
              <a:buNone/>
            </a:pPr>
            <a:r>
              <a:rPr lang="zh-CN" altLang="en-US" dirty="0" smtClean="0"/>
              <a:t>（</a:t>
            </a:r>
            <a:r>
              <a:rPr lang="en-US" altLang="zh-CN" b="1" dirty="0" smtClean="0"/>
              <a:t>1</a:t>
            </a:r>
            <a:r>
              <a:rPr lang="zh-CN" altLang="en-US" b="1" dirty="0" smtClean="0"/>
              <a:t>）穷举攻击：通过试遍所有的密钥来进行破译。</a:t>
            </a:r>
          </a:p>
          <a:p>
            <a:pPr>
              <a:buNone/>
            </a:pPr>
            <a:r>
              <a:rPr lang="zh-CN" altLang="en-US" dirty="0" smtClean="0"/>
              <a:t>    对抗：可增大密钥的数量。</a:t>
            </a:r>
          </a:p>
          <a:p>
            <a:pPr>
              <a:buNone/>
            </a:pPr>
            <a:r>
              <a:rPr lang="zh-CN" altLang="en-US" dirty="0" smtClean="0"/>
              <a:t>（</a:t>
            </a:r>
            <a:r>
              <a:rPr lang="en-US" altLang="zh-CN" b="1" dirty="0" smtClean="0"/>
              <a:t>2</a:t>
            </a:r>
            <a:r>
              <a:rPr lang="zh-CN" altLang="en-US" b="1" dirty="0" smtClean="0"/>
              <a:t>）统计分析攻击：通过分析密文和明文的统计规律来破译。</a:t>
            </a:r>
          </a:p>
          <a:p>
            <a:pPr>
              <a:buNone/>
            </a:pPr>
            <a:r>
              <a:rPr lang="zh-CN" altLang="en-US" dirty="0" smtClean="0"/>
              <a:t>    对抗：设法使明文和密文的统计规律不一样。</a:t>
            </a:r>
          </a:p>
          <a:p>
            <a:pPr>
              <a:buNone/>
            </a:pPr>
            <a:r>
              <a:rPr lang="zh-CN" altLang="en-US" dirty="0" smtClean="0"/>
              <a:t>（</a:t>
            </a:r>
            <a:r>
              <a:rPr lang="en-US" altLang="zh-CN" b="1" dirty="0" smtClean="0"/>
              <a:t>3</a:t>
            </a:r>
            <a:r>
              <a:rPr lang="zh-CN" altLang="en-US" b="1" dirty="0" smtClean="0"/>
              <a:t>）解密变换攻击：针对加密变换的数学基础，通过数学求解设法找到解密变换。</a:t>
            </a:r>
          </a:p>
          <a:p>
            <a:pPr>
              <a:buNone/>
            </a:pPr>
            <a:r>
              <a:rPr lang="zh-CN" altLang="en-US" dirty="0" smtClean="0"/>
              <a:t>     对抗：选用具有坚实的数学基础和足够复杂的加密算法。</a:t>
            </a:r>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643192" cy="792088"/>
          </a:xfrm>
        </p:spPr>
        <p:txBody>
          <a:bodyPr/>
          <a:lstStyle/>
          <a:p>
            <a:pPr algn="l"/>
            <a:r>
              <a:rPr lang="zh-CN" altLang="en-US" dirty="0" smtClean="0"/>
              <a:t>密码体制的攻击（密码破译）</a:t>
            </a:r>
            <a:endParaRPr lang="zh-CN" altLang="en-US" dirty="0"/>
          </a:p>
        </p:txBody>
      </p:sp>
      <p:sp>
        <p:nvSpPr>
          <p:cNvPr id="3" name="Content Placeholder 2"/>
          <p:cNvSpPr>
            <a:spLocks noGrp="1"/>
          </p:cNvSpPr>
          <p:nvPr>
            <p:ph idx="1"/>
          </p:nvPr>
        </p:nvSpPr>
        <p:spPr>
          <a:xfrm>
            <a:off x="457200" y="1447800"/>
            <a:ext cx="8229600" cy="4525963"/>
          </a:xfrm>
        </p:spPr>
        <p:txBody>
          <a:bodyPr>
            <a:normAutofit fontScale="92500" lnSpcReduction="10000"/>
          </a:bodyPr>
          <a:lstStyle/>
          <a:p>
            <a:r>
              <a:rPr lang="zh-CN" altLang="en-US" dirty="0" smtClean="0"/>
              <a:t>目标：获得密钥或明文</a:t>
            </a:r>
            <a:endParaRPr lang="en-US" altLang="zh-CN" dirty="0" smtClean="0"/>
          </a:p>
          <a:p>
            <a:pPr lvl="1"/>
            <a:r>
              <a:rPr lang="zh-CN" altLang="en-US" dirty="0" smtClean="0"/>
              <a:t>唯密文攻击（</a:t>
            </a:r>
            <a:r>
              <a:rPr lang="en-US" altLang="zh-CN" b="1" dirty="0" err="1" smtClean="0"/>
              <a:t>Ciphertext</a:t>
            </a:r>
            <a:r>
              <a:rPr lang="en-US" altLang="zh-CN" b="1" dirty="0" smtClean="0"/>
              <a:t> </a:t>
            </a:r>
            <a:r>
              <a:rPr lang="en-US" altLang="zh-CN" b="1" dirty="0" err="1" smtClean="0"/>
              <a:t>Olny</a:t>
            </a:r>
            <a:r>
              <a:rPr lang="en-US" altLang="zh-CN" b="1" dirty="0" smtClean="0"/>
              <a:t> Attack</a:t>
            </a:r>
            <a:r>
              <a:rPr lang="zh-CN" altLang="en-US" b="1" dirty="0" smtClean="0"/>
              <a:t>）：</a:t>
            </a:r>
            <a:r>
              <a:rPr lang="zh-CN" altLang="en-US" dirty="0" smtClean="0"/>
              <a:t>密码分析者仅知道一些密文，最困难，一般是穷举，最易抵抗</a:t>
            </a:r>
            <a:endParaRPr lang="zh-CN" altLang="en-US" b="1" dirty="0" smtClean="0"/>
          </a:p>
          <a:p>
            <a:pPr lvl="1"/>
            <a:r>
              <a:rPr lang="zh-CN" altLang="en-US" dirty="0" smtClean="0"/>
              <a:t>已知明文攻击（</a:t>
            </a:r>
            <a:r>
              <a:rPr lang="en-US" altLang="zh-CN" b="1" dirty="0" smtClean="0"/>
              <a:t>Known Plaintext Attack</a:t>
            </a:r>
            <a:r>
              <a:rPr lang="zh-CN" altLang="en-US" b="1" dirty="0" smtClean="0"/>
              <a:t>）：</a:t>
            </a:r>
            <a:r>
              <a:rPr lang="zh-CN" altLang="en-US" dirty="0" smtClean="0"/>
              <a:t>密码分析者知道一些明文和相应的密文</a:t>
            </a:r>
          </a:p>
          <a:p>
            <a:pPr lvl="1"/>
            <a:r>
              <a:rPr lang="zh-CN" altLang="en-US" dirty="0" smtClean="0"/>
              <a:t>选择明文攻击（</a:t>
            </a:r>
            <a:r>
              <a:rPr lang="en-US" altLang="zh-CN" b="1" dirty="0" smtClean="0">
                <a:solidFill>
                  <a:srgbClr val="FF0000"/>
                </a:solidFill>
              </a:rPr>
              <a:t>Chosen Plaintext Attack</a:t>
            </a:r>
            <a:r>
              <a:rPr lang="zh-CN" altLang="en-US" b="1" dirty="0" smtClean="0">
                <a:solidFill>
                  <a:srgbClr val="FF0000"/>
                </a:solidFill>
              </a:rPr>
              <a:t>，</a:t>
            </a:r>
            <a:r>
              <a:rPr lang="en-US" altLang="zh-CN" b="1" dirty="0" smtClean="0">
                <a:solidFill>
                  <a:srgbClr val="FF0000"/>
                </a:solidFill>
              </a:rPr>
              <a:t>CPA</a:t>
            </a:r>
            <a:r>
              <a:rPr lang="zh-CN" altLang="en-US" b="1" dirty="0" smtClean="0"/>
              <a:t>）：</a:t>
            </a:r>
            <a:r>
              <a:rPr lang="zh-CN" altLang="en-US" dirty="0" smtClean="0"/>
              <a:t>密码分析者可以选择一些明文，并得到相应的密文。被作为密码算法安全性分析中的攻击类型假设</a:t>
            </a:r>
            <a:endParaRPr lang="zh-CN" altLang="en-US" b="1" dirty="0" smtClean="0"/>
          </a:p>
          <a:p>
            <a:pPr lvl="1"/>
            <a:r>
              <a:rPr lang="zh-CN" altLang="en-US" dirty="0" smtClean="0"/>
              <a:t>选择密文攻击（</a:t>
            </a:r>
            <a:r>
              <a:rPr lang="en-US" altLang="zh-CN" b="1" dirty="0" smtClean="0"/>
              <a:t>Chosen </a:t>
            </a:r>
            <a:r>
              <a:rPr lang="en-US" altLang="zh-CN" b="1" dirty="0" err="1" smtClean="0"/>
              <a:t>Ciphertext</a:t>
            </a:r>
            <a:r>
              <a:rPr lang="en-US" altLang="zh-CN" b="1" dirty="0" smtClean="0"/>
              <a:t> Attack</a:t>
            </a:r>
            <a:r>
              <a:rPr lang="zh-CN" altLang="en-US" b="1" dirty="0" smtClean="0"/>
              <a:t>）：</a:t>
            </a:r>
            <a:r>
              <a:rPr lang="zh-CN" altLang="en-US" sz="2800" dirty="0" smtClean="0"/>
              <a:t>密码分析者可以选择一些密文，并得到相应的明文。</a:t>
            </a:r>
          </a:p>
          <a:p>
            <a:pPr lvl="1"/>
            <a:endParaRPr lang="zh-CN" altLang="en-US" b="1" dirty="0" smtClean="0"/>
          </a:p>
          <a:p>
            <a:pPr>
              <a:buNone/>
            </a:pPr>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08038"/>
          </a:xfrm>
        </p:spPr>
        <p:txBody>
          <a:bodyPr/>
          <a:lstStyle/>
          <a:p>
            <a:r>
              <a:rPr lang="zh-CN" altLang="en-US" dirty="0" smtClean="0"/>
              <a:t>选择明文攻击的实例</a:t>
            </a:r>
            <a:endParaRPr lang="zh-CN" altLang="en-US" dirty="0"/>
          </a:p>
        </p:txBody>
      </p:sp>
      <p:sp>
        <p:nvSpPr>
          <p:cNvPr id="3" name="Content Placeholder 2"/>
          <p:cNvSpPr>
            <a:spLocks noGrp="1"/>
          </p:cNvSpPr>
          <p:nvPr>
            <p:ph idx="1"/>
          </p:nvPr>
        </p:nvSpPr>
        <p:spPr>
          <a:xfrm>
            <a:off x="533400" y="1295400"/>
            <a:ext cx="8229600" cy="4525963"/>
          </a:xfrm>
        </p:spPr>
        <p:txBody>
          <a:bodyPr>
            <a:normAutofit lnSpcReduction="10000"/>
          </a:bodyPr>
          <a:lstStyle/>
          <a:p>
            <a:r>
              <a:rPr lang="zh-CN" altLang="en-US" dirty="0" smtClean="0"/>
              <a:t>在二战中途岛战役中，美国海军密码学家发现，日本正计划对中途岛发起攻击。他们截获的一份通信消息中包含了密文片段“</a:t>
            </a:r>
            <a:r>
              <a:rPr lang="en-US" altLang="zh-CN" dirty="0" smtClean="0"/>
              <a:t>AF</a:t>
            </a:r>
            <a:r>
              <a:rPr lang="zh-CN" altLang="en-US" dirty="0" smtClean="0"/>
              <a:t>”，他们相信这对应着明文“中途岛”，但华盛顿的指挥官不相信这一点。密码学家想了个办法：命令中途岛的美军发送一条明文消息说他们的淡水不足。日军截获了这个消息，报告给上级“</a:t>
            </a:r>
            <a:r>
              <a:rPr lang="en-US" altLang="zh-CN" dirty="0" smtClean="0"/>
              <a:t>AF</a:t>
            </a:r>
            <a:r>
              <a:rPr lang="zh-CN" altLang="en-US" dirty="0" smtClean="0"/>
              <a:t>”淡水不足。于是美军确信</a:t>
            </a:r>
            <a:r>
              <a:rPr lang="en-US" altLang="zh-CN" dirty="0" smtClean="0"/>
              <a:t>AF</a:t>
            </a:r>
            <a:r>
              <a:rPr lang="zh-CN" altLang="en-US" dirty="0" smtClean="0"/>
              <a:t>就是中途岛。于是</a:t>
            </a:r>
            <a:r>
              <a:rPr lang="en-US" altLang="zh-CN" dirty="0" smtClean="0"/>
              <a:t>…</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643192" cy="792088"/>
          </a:xfrm>
        </p:spPr>
        <p:txBody>
          <a:bodyPr/>
          <a:lstStyle/>
          <a:p>
            <a:pPr algn="l"/>
            <a:r>
              <a:rPr lang="zh-CN" altLang="en-US" dirty="0" smtClean="0"/>
              <a:t>无条件安全与计算上安全</a:t>
            </a:r>
            <a:endParaRPr lang="zh-CN" altLang="en-US" dirty="0"/>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zh-CN" altLang="en-US" dirty="0" smtClean="0"/>
              <a:t>无条件安全的</a:t>
            </a:r>
            <a:r>
              <a:rPr lang="en-US" altLang="zh-CN" dirty="0" smtClean="0"/>
              <a:t>(</a:t>
            </a:r>
            <a:r>
              <a:rPr lang="zh-CN" altLang="en-US" dirty="0" smtClean="0"/>
              <a:t>不可破译的</a:t>
            </a:r>
            <a:r>
              <a:rPr lang="en-US" altLang="zh-CN" dirty="0" smtClean="0"/>
              <a:t>)</a:t>
            </a:r>
            <a:r>
              <a:rPr lang="zh-CN" altLang="en-US" dirty="0" smtClean="0"/>
              <a:t>：</a:t>
            </a:r>
            <a:endParaRPr lang="en-US" altLang="zh-CN" dirty="0" smtClean="0"/>
          </a:p>
          <a:p>
            <a:pPr lvl="1"/>
            <a:r>
              <a:rPr lang="zh-CN" altLang="en-US" dirty="0" smtClean="0"/>
              <a:t>无论截获多少密文，都没有足够信息来唯一确定明文，则该密码是无条件安全的，即对算法的破译不比猜测有优势，如一次一密（</a:t>
            </a:r>
            <a:r>
              <a:rPr lang="en-US" altLang="zh-CN" dirty="0" smtClean="0"/>
              <a:t>one time pad</a:t>
            </a:r>
            <a:r>
              <a:rPr lang="zh-CN" altLang="en-US" dirty="0" smtClean="0"/>
              <a:t>）</a:t>
            </a:r>
          </a:p>
          <a:p>
            <a:r>
              <a:rPr lang="zh-CN" altLang="en-US" dirty="0" smtClean="0"/>
              <a:t>计算上安全的：</a:t>
            </a:r>
            <a:endParaRPr lang="en-US" altLang="zh-CN" dirty="0" smtClean="0"/>
          </a:p>
          <a:p>
            <a:pPr lvl="1"/>
            <a:r>
              <a:rPr lang="zh-CN" altLang="en-US" dirty="0" smtClean="0"/>
              <a:t>使用有效资源对一个密码系统进行分析而未能破译，则该密码是强的或计算上安全的</a:t>
            </a:r>
            <a:endParaRPr lang="en-US" altLang="zh-CN" dirty="0" smtClean="0"/>
          </a:p>
          <a:p>
            <a:r>
              <a:rPr lang="zh-CN" altLang="en-US" dirty="0" smtClean="0"/>
              <a:t>密码算法只要满足以下两条准则之一，在实际中即可用：</a:t>
            </a:r>
          </a:p>
          <a:p>
            <a:pPr lvl="1"/>
            <a:r>
              <a:rPr lang="zh-CN" altLang="en-US" dirty="0" smtClean="0"/>
              <a:t>（</a:t>
            </a:r>
            <a:r>
              <a:rPr lang="en-US" altLang="zh-CN" dirty="0" smtClean="0"/>
              <a:t>1</a:t>
            </a:r>
            <a:r>
              <a:rPr lang="zh-CN" altLang="en-US" dirty="0" smtClean="0"/>
              <a:t>）破译密文的代价超过被加密信息的价值</a:t>
            </a:r>
          </a:p>
          <a:p>
            <a:pPr lvl="1"/>
            <a:r>
              <a:rPr lang="zh-CN" altLang="en-US" dirty="0" smtClean="0"/>
              <a:t>（</a:t>
            </a:r>
            <a:r>
              <a:rPr lang="en-US" altLang="zh-CN" dirty="0" smtClean="0"/>
              <a:t>2</a:t>
            </a:r>
            <a:r>
              <a:rPr lang="zh-CN" altLang="en-US" dirty="0" smtClean="0"/>
              <a:t>）破译密文所花的时间超过信息的有用期</a:t>
            </a:r>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zh-CN" altLang="en-US" dirty="0"/>
          </a:p>
        </p:txBody>
      </p:sp>
      <p:sp>
        <p:nvSpPr>
          <p:cNvPr id="3" name="Content Placeholder 2"/>
          <p:cNvSpPr>
            <a:spLocks noGrp="1"/>
          </p:cNvSpPr>
          <p:nvPr>
            <p:ph idx="1"/>
          </p:nvPr>
        </p:nvSpPr>
        <p:spPr/>
        <p:txBody>
          <a:bodyPr/>
          <a:lstStyle/>
          <a:p>
            <a:r>
              <a:rPr lang="zh-CN" altLang="en-US" dirty="0" smtClean="0"/>
              <a:t>加密模型及密码算法安全性</a:t>
            </a:r>
            <a:endParaRPr lang="en-US" altLang="zh-CN" dirty="0" smtClean="0"/>
          </a:p>
          <a:p>
            <a:r>
              <a:rPr lang="zh-CN" altLang="en-US" dirty="0" smtClean="0">
                <a:solidFill>
                  <a:srgbClr val="FF0000"/>
                </a:solidFill>
              </a:rPr>
              <a:t>代换和置换：古典密码</a:t>
            </a:r>
            <a:endParaRPr lang="en-US" altLang="zh-CN" dirty="0" smtClean="0">
              <a:solidFill>
                <a:srgbClr val="FF0000"/>
              </a:solidFill>
            </a:endParaRPr>
          </a:p>
          <a:p>
            <a:r>
              <a:rPr lang="zh-CN" altLang="en-US" dirty="0" smtClean="0"/>
              <a:t>信息隐藏</a:t>
            </a:r>
            <a:endParaRPr lang="en-US" altLang="zh-CN" dirty="0" smtClean="0"/>
          </a:p>
          <a:p>
            <a:r>
              <a:rPr lang="zh-CN" altLang="en-US" dirty="0" smtClean="0"/>
              <a:t>分组密码：</a:t>
            </a:r>
            <a:r>
              <a:rPr lang="en-US" altLang="zh-CN" dirty="0" smtClean="0"/>
              <a:t>DES</a:t>
            </a:r>
            <a:r>
              <a:rPr lang="zh-CN" altLang="en-US" dirty="0" smtClean="0"/>
              <a:t>、</a:t>
            </a:r>
            <a:r>
              <a:rPr lang="en-US" altLang="zh-CN" dirty="0" smtClean="0"/>
              <a:t>AES</a:t>
            </a:r>
          </a:p>
          <a:p>
            <a:r>
              <a:rPr lang="zh-CN" altLang="en-US" dirty="0" smtClean="0"/>
              <a:t>流密码</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常见古典密码算法</a:t>
            </a:r>
            <a:endParaRPr lang="zh-CN" altLang="en-US" dirty="0"/>
          </a:p>
        </p:txBody>
      </p:sp>
      <p:sp>
        <p:nvSpPr>
          <p:cNvPr id="3" name="Content Placeholder 2"/>
          <p:cNvSpPr>
            <a:spLocks noGrp="1"/>
          </p:cNvSpPr>
          <p:nvPr>
            <p:ph idx="1"/>
          </p:nvPr>
        </p:nvSpPr>
        <p:spPr/>
        <p:txBody>
          <a:bodyPr/>
          <a:lstStyle/>
          <a:p>
            <a:r>
              <a:rPr lang="zh-CN" altLang="en-US" dirty="0" smtClean="0"/>
              <a:t>凯撒密码、单表代换</a:t>
            </a:r>
            <a:endParaRPr lang="en-US" altLang="zh-CN" dirty="0" smtClean="0"/>
          </a:p>
          <a:p>
            <a:r>
              <a:rPr lang="zh-CN" altLang="en-US" dirty="0" smtClean="0"/>
              <a:t>双字母加密：</a:t>
            </a:r>
            <a:r>
              <a:rPr lang="en-US" altLang="zh-CN" dirty="0" err="1" smtClean="0"/>
              <a:t>playfair</a:t>
            </a:r>
            <a:r>
              <a:rPr lang="zh-CN" altLang="en-US" dirty="0" smtClean="0"/>
              <a:t>密码</a:t>
            </a:r>
            <a:endParaRPr lang="en-US" altLang="zh-CN" dirty="0" smtClean="0"/>
          </a:p>
          <a:p>
            <a:r>
              <a:rPr lang="zh-CN" altLang="en-US" dirty="0" smtClean="0"/>
              <a:t>线性变换：</a:t>
            </a:r>
            <a:r>
              <a:rPr lang="en-US" altLang="zh-CN" dirty="0" smtClean="0"/>
              <a:t>hill</a:t>
            </a:r>
            <a:r>
              <a:rPr lang="zh-CN" altLang="en-US" dirty="0" smtClean="0"/>
              <a:t>密码</a:t>
            </a:r>
            <a:endParaRPr lang="en-US" altLang="zh-CN" dirty="0" smtClean="0"/>
          </a:p>
          <a:p>
            <a:r>
              <a:rPr lang="zh-CN" altLang="en-US" dirty="0" smtClean="0"/>
              <a:t>多表密码：</a:t>
            </a:r>
            <a:r>
              <a:rPr lang="en-AU" altLang="zh-CN" dirty="0" smtClean="0"/>
              <a:t> </a:t>
            </a:r>
            <a:r>
              <a:rPr lang="en-AU" altLang="zh-CN" dirty="0" err="1" smtClean="0"/>
              <a:t>Vigenère</a:t>
            </a:r>
            <a:r>
              <a:rPr lang="zh-CN" altLang="en-US" dirty="0" smtClean="0"/>
              <a:t>密码</a:t>
            </a:r>
            <a:endParaRPr lang="en-US" altLang="zh-CN" dirty="0" smtClean="0"/>
          </a:p>
          <a:p>
            <a:r>
              <a:rPr lang="zh-CN" altLang="en-US" dirty="0" smtClean="0"/>
              <a:t>转轮机：</a:t>
            </a:r>
            <a:r>
              <a:rPr lang="en-US" altLang="zh-CN" dirty="0" smtClean="0"/>
              <a:t>ENIGMA</a:t>
            </a:r>
          </a:p>
          <a:p>
            <a:r>
              <a:rPr lang="en-US" altLang="zh-CN" dirty="0" smtClean="0"/>
              <a:t>One-time Pad(OPT): </a:t>
            </a:r>
            <a:r>
              <a:rPr lang="en-US" altLang="zh-CN" dirty="0" err="1" smtClean="0"/>
              <a:t>Vernam</a:t>
            </a:r>
            <a:r>
              <a:rPr lang="zh-CN" altLang="en-US" dirty="0" smtClean="0"/>
              <a:t>密码</a:t>
            </a:r>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533400"/>
            <a:ext cx="9448800" cy="808038"/>
          </a:xfrm>
        </p:spPr>
        <p:txBody>
          <a:bodyPr>
            <a:normAutofit/>
          </a:bodyPr>
          <a:lstStyle/>
          <a:p>
            <a:pPr algn="l" eaLnBrk="1" hangingPunct="1"/>
            <a:r>
              <a:rPr lang="zh-CN" altLang="en-US" sz="3600" dirty="0" smtClean="0"/>
              <a:t>代换技术： </a:t>
            </a:r>
            <a:r>
              <a:rPr lang="en-US" altLang="zh-CN" sz="3600" dirty="0" smtClean="0"/>
              <a:t>Caesar/Shift Cipher</a:t>
            </a:r>
            <a:r>
              <a:rPr lang="zh-CN" altLang="en-US" sz="3600" dirty="0" smtClean="0"/>
              <a:t>移位密码</a:t>
            </a:r>
          </a:p>
        </p:txBody>
      </p:sp>
      <p:sp>
        <p:nvSpPr>
          <p:cNvPr id="19459" name="Rectangle 3"/>
          <p:cNvSpPr>
            <a:spLocks noGrp="1" noChangeArrowheads="1"/>
          </p:cNvSpPr>
          <p:nvPr>
            <p:ph type="body" idx="1"/>
          </p:nvPr>
        </p:nvSpPr>
        <p:spPr/>
        <p:txBody>
          <a:bodyPr/>
          <a:lstStyle/>
          <a:p>
            <a:r>
              <a:rPr lang="zh-CN" altLang="en-US" dirty="0" smtClean="0">
                <a:latin typeface="宋体" pitchFamily="2" charset="-122"/>
              </a:rPr>
              <a:t>明文 </a:t>
            </a:r>
            <a:r>
              <a:rPr lang="en-US" altLang="zh-CN" dirty="0" smtClean="0">
                <a:latin typeface="宋体" pitchFamily="2" charset="-122"/>
              </a:rPr>
              <a:t>26</a:t>
            </a:r>
            <a:r>
              <a:rPr lang="zh-CN" altLang="en-US" dirty="0" smtClean="0">
                <a:latin typeface="宋体" pitchFamily="2" charset="-122"/>
              </a:rPr>
              <a:t>字母</a:t>
            </a:r>
          </a:p>
          <a:p>
            <a:r>
              <a:rPr lang="zh-CN" altLang="en-US" dirty="0" smtClean="0">
                <a:latin typeface="宋体" pitchFamily="2" charset="-122"/>
              </a:rPr>
              <a:t>密文 </a:t>
            </a:r>
            <a:r>
              <a:rPr lang="en-US" altLang="zh-CN" dirty="0" smtClean="0">
                <a:latin typeface="宋体" pitchFamily="2" charset="-122"/>
              </a:rPr>
              <a:t>26</a:t>
            </a:r>
            <a:r>
              <a:rPr lang="zh-CN" altLang="en-US" dirty="0" smtClean="0">
                <a:latin typeface="宋体" pitchFamily="2" charset="-122"/>
              </a:rPr>
              <a:t>字母</a:t>
            </a:r>
          </a:p>
          <a:p>
            <a:r>
              <a:rPr lang="zh-CN" altLang="en-US" dirty="0" smtClean="0">
                <a:latin typeface="宋体" pitchFamily="2" charset="-122"/>
              </a:rPr>
              <a:t>加密</a:t>
            </a:r>
          </a:p>
          <a:p>
            <a:pPr lvl="1">
              <a:buFontTx/>
              <a:buNone/>
            </a:pPr>
            <a:r>
              <a:rPr lang="zh-CN" altLang="en-US" dirty="0" smtClean="0">
                <a:latin typeface="宋体" pitchFamily="2" charset="-122"/>
              </a:rPr>
              <a:t>每个字母使用其后第</a:t>
            </a:r>
            <a:r>
              <a:rPr lang="en-US" altLang="zh-CN" dirty="0" smtClean="0">
                <a:latin typeface="宋体" pitchFamily="2" charset="-122"/>
              </a:rPr>
              <a:t>3</a:t>
            </a:r>
            <a:r>
              <a:rPr lang="zh-CN" altLang="en-US" dirty="0" smtClean="0">
                <a:latin typeface="宋体" pitchFamily="2" charset="-122"/>
              </a:rPr>
              <a:t>个</a:t>
            </a:r>
            <a:r>
              <a:rPr lang="en-US" altLang="zh-CN" dirty="0" smtClean="0">
                <a:latin typeface="宋体" pitchFamily="2" charset="-122"/>
              </a:rPr>
              <a:t>(</a:t>
            </a:r>
            <a:r>
              <a:rPr lang="zh-CN" altLang="en-US" dirty="0" smtClean="0">
                <a:latin typeface="宋体" pitchFamily="2" charset="-122"/>
              </a:rPr>
              <a:t>循环</a:t>
            </a:r>
            <a:r>
              <a:rPr lang="en-US" altLang="zh-CN" dirty="0" smtClean="0">
                <a:latin typeface="宋体" pitchFamily="2" charset="-122"/>
              </a:rPr>
              <a:t>)</a:t>
            </a:r>
            <a:r>
              <a:rPr lang="zh-CN" altLang="en-US" dirty="0" smtClean="0">
                <a:latin typeface="宋体" pitchFamily="2" charset="-122"/>
              </a:rPr>
              <a:t>代替</a:t>
            </a:r>
          </a:p>
          <a:p>
            <a:pPr lvl="1">
              <a:buFontTx/>
              <a:buNone/>
            </a:pPr>
            <a:r>
              <a:rPr lang="zh-CN" altLang="en-US" dirty="0" smtClean="0">
                <a:latin typeface="宋体" pitchFamily="2" charset="-122"/>
              </a:rPr>
              <a:t>		明文 </a:t>
            </a:r>
            <a:r>
              <a:rPr lang="en-US" altLang="zh-CN" dirty="0" smtClean="0">
                <a:latin typeface="宋体" pitchFamily="2" charset="-122"/>
              </a:rPr>
              <a:t>meet  me  after  class</a:t>
            </a:r>
          </a:p>
          <a:p>
            <a:pPr lvl="1">
              <a:buFontTx/>
              <a:buNone/>
            </a:pPr>
            <a:r>
              <a:rPr lang="en-US" altLang="zh-CN" dirty="0" smtClean="0">
                <a:latin typeface="宋体" pitchFamily="2" charset="-122"/>
              </a:rPr>
              <a:t>		</a:t>
            </a:r>
            <a:r>
              <a:rPr lang="zh-CN" altLang="en-US" dirty="0" smtClean="0">
                <a:latin typeface="宋体" pitchFamily="2" charset="-122"/>
              </a:rPr>
              <a:t>密文 </a:t>
            </a:r>
            <a:r>
              <a:rPr lang="en-US" altLang="zh-CN" dirty="0" smtClean="0">
                <a:latin typeface="宋体" pitchFamily="2" charset="-122"/>
              </a:rPr>
              <a:t>PHHW  PH  DIWHU  FODVV</a:t>
            </a:r>
            <a:endParaRPr lang="zh-CN" altLang="en-US" dirty="0" smtClean="0">
              <a:latin typeface="宋体" pitchFamily="2" charset="-122"/>
            </a:endParaRPr>
          </a:p>
          <a:p>
            <a:r>
              <a:rPr lang="zh-CN" altLang="en-US" dirty="0" smtClean="0">
                <a:latin typeface="宋体" pitchFamily="2" charset="-122"/>
              </a:rPr>
              <a:t>解密</a:t>
            </a:r>
          </a:p>
          <a:p>
            <a:pPr lvl="1">
              <a:buFontTx/>
              <a:buNone/>
            </a:pPr>
            <a:r>
              <a:rPr lang="zh-CN" altLang="en-US" dirty="0" smtClean="0">
                <a:latin typeface="宋体" pitchFamily="2" charset="-122"/>
              </a:rPr>
              <a:t>其前第</a:t>
            </a:r>
            <a:r>
              <a:rPr lang="en-US" altLang="zh-CN" dirty="0" smtClean="0">
                <a:latin typeface="宋体" pitchFamily="2" charset="-122"/>
              </a:rPr>
              <a:t>3</a:t>
            </a:r>
            <a:r>
              <a:rPr lang="zh-CN" altLang="en-US" dirty="0" smtClean="0">
                <a:latin typeface="宋体" pitchFamily="2" charset="-122"/>
              </a:rPr>
              <a:t>个，或其后第</a:t>
            </a:r>
            <a:r>
              <a:rPr lang="en-US" altLang="zh-CN" dirty="0" smtClean="0">
                <a:latin typeface="宋体" pitchFamily="2" charset="-122"/>
              </a:rPr>
              <a:t>23</a:t>
            </a:r>
            <a:r>
              <a:rPr lang="zh-CN" altLang="en-US" dirty="0" smtClean="0">
                <a:latin typeface="宋体" pitchFamily="2" charset="-122"/>
              </a:rPr>
              <a:t>个</a:t>
            </a:r>
          </a:p>
          <a:p>
            <a:pPr eaLnBrk="1" hangingPunct="1"/>
            <a:endParaRPr lang="en-US" altLang="zh-CN" dirty="0" smtClean="0"/>
          </a:p>
        </p:txBody>
      </p:sp>
      <p:sp>
        <p:nvSpPr>
          <p:cNvPr id="5" name="矩形 4"/>
          <p:cNvSpPr/>
          <p:nvPr/>
        </p:nvSpPr>
        <p:spPr>
          <a:xfrm>
            <a:off x="1066800" y="3733800"/>
            <a:ext cx="6019800" cy="106680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pic>
        <p:nvPicPr>
          <p:cNvPr id="6" name="Picture 2" descr="C:\Users\Administrator\Desktop\1.PNG"/>
          <p:cNvPicPr>
            <a:picLocks noChangeAspect="1" noChangeArrowheads="1"/>
          </p:cNvPicPr>
          <p:nvPr/>
        </p:nvPicPr>
        <p:blipFill>
          <a:blip r:embed="rId3" cstate="print"/>
          <a:srcRect/>
          <a:stretch>
            <a:fillRect/>
          </a:stretch>
        </p:blipFill>
        <p:spPr bwMode="auto">
          <a:xfrm>
            <a:off x="5105400" y="533400"/>
            <a:ext cx="3581400" cy="5645150"/>
          </a:xfrm>
          <a:prstGeom prst="rect">
            <a:avLst/>
          </a:prstGeom>
          <a:noFill/>
          <a:ln w="9525">
            <a:noFill/>
            <a:miter lim="800000"/>
            <a:headEnd/>
            <a:tailEnd/>
          </a:ln>
        </p:spPr>
      </p:pic>
      <p:cxnSp>
        <p:nvCxnSpPr>
          <p:cNvPr id="7" name="直接连接符 5"/>
          <p:cNvCxnSpPr/>
          <p:nvPr/>
        </p:nvCxnSpPr>
        <p:spPr>
          <a:xfrm>
            <a:off x="6019800" y="1447800"/>
            <a:ext cx="2438400"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88640"/>
            <a:ext cx="7848600" cy="792088"/>
          </a:xfrm>
        </p:spPr>
        <p:txBody>
          <a:bodyPr>
            <a:normAutofit/>
          </a:bodyPr>
          <a:lstStyle/>
          <a:p>
            <a:pPr algn="l"/>
            <a:r>
              <a:rPr lang="zh-CN" altLang="en-US" dirty="0" smtClean="0"/>
              <a:t>加法密码</a:t>
            </a:r>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19</a:t>
            </a:fld>
            <a:endParaRPr lang="zh-CN" altLang="en-US"/>
          </a:p>
        </p:txBody>
      </p:sp>
      <p:sp>
        <p:nvSpPr>
          <p:cNvPr id="8" name="Content Placeholder 7"/>
          <p:cNvSpPr>
            <a:spLocks noGrp="1"/>
          </p:cNvSpPr>
          <p:nvPr>
            <p:ph idx="1"/>
          </p:nvPr>
        </p:nvSpPr>
        <p:spPr>
          <a:xfrm>
            <a:off x="467544" y="3429000"/>
            <a:ext cx="8229600" cy="2664296"/>
          </a:xfrm>
        </p:spPr>
        <p:txBody>
          <a:bodyPr/>
          <a:lstStyle/>
          <a:p>
            <a:r>
              <a:rPr lang="en-US" altLang="zh-CN" b="1" dirty="0" smtClean="0"/>
              <a:t>Caesar</a:t>
            </a:r>
            <a:r>
              <a:rPr lang="zh-CN" altLang="en-US" b="1" dirty="0" smtClean="0"/>
              <a:t>密码就是一种加法密码（</a:t>
            </a:r>
            <a:r>
              <a:rPr lang="en-US" altLang="zh-CN" b="1" dirty="0" smtClean="0"/>
              <a:t>k=3</a:t>
            </a:r>
            <a:r>
              <a:rPr lang="zh-CN" altLang="en-US" b="1" dirty="0" smtClean="0"/>
              <a:t>）</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914400" y="1066800"/>
            <a:ext cx="6514932" cy="2232248"/>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990599" y="4114800"/>
            <a:ext cx="6778207" cy="2209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zh-CN" altLang="en-US" dirty="0" smtClean="0"/>
              <a:t>密码学基本认识</a:t>
            </a:r>
            <a:endParaRPr lang="en-US" dirty="0"/>
          </a:p>
        </p:txBody>
      </p:sp>
      <p:sp>
        <p:nvSpPr>
          <p:cNvPr id="3" name="Content Placeholder 2"/>
          <p:cNvSpPr>
            <a:spLocks noGrp="1"/>
          </p:cNvSpPr>
          <p:nvPr>
            <p:ph idx="1"/>
          </p:nvPr>
        </p:nvSpPr>
        <p:spPr/>
        <p:txBody>
          <a:bodyPr/>
          <a:lstStyle/>
          <a:p>
            <a:r>
              <a:rPr lang="zh-CN" altLang="en-US" dirty="0" smtClean="0"/>
              <a:t>是</a:t>
            </a:r>
            <a:endParaRPr lang="en-US" altLang="zh-CN" dirty="0" smtClean="0"/>
          </a:p>
          <a:p>
            <a:pPr lvl="1"/>
            <a:r>
              <a:rPr lang="zh-CN" altLang="en-US" dirty="0" smtClean="0"/>
              <a:t>非常重要的工具</a:t>
            </a:r>
            <a:endParaRPr lang="en-US" altLang="zh-CN" dirty="0" smtClean="0"/>
          </a:p>
          <a:p>
            <a:pPr lvl="1"/>
            <a:r>
              <a:rPr lang="zh-CN" altLang="en-US" dirty="0" smtClean="0"/>
              <a:t>很多安全机制的基础</a:t>
            </a:r>
            <a:endParaRPr lang="en-US" altLang="zh-CN" dirty="0" smtClean="0"/>
          </a:p>
          <a:p>
            <a:r>
              <a:rPr lang="zh-CN" altLang="en-US" dirty="0" smtClean="0"/>
              <a:t>不是</a:t>
            </a:r>
            <a:endParaRPr lang="en-US" altLang="zh-CN" dirty="0" smtClean="0"/>
          </a:p>
          <a:p>
            <a:pPr lvl="1"/>
            <a:r>
              <a:rPr lang="zh-CN" altLang="en-US" dirty="0" smtClean="0"/>
              <a:t>所有安全问题的解决方案</a:t>
            </a:r>
            <a:endParaRPr lang="en-US" altLang="zh-CN" dirty="0" smtClean="0"/>
          </a:p>
          <a:p>
            <a:pPr lvl="1"/>
            <a:r>
              <a:rPr lang="zh-CN" altLang="en-US" dirty="0" smtClean="0"/>
              <a:t>可靠的，除非正确使用</a:t>
            </a:r>
            <a:endParaRPr lang="en-US" altLang="zh-CN" dirty="0" smtClean="0"/>
          </a:p>
          <a:p>
            <a:pPr lvl="1"/>
            <a:r>
              <a:rPr lang="zh-CN" altLang="en-US" dirty="0" smtClean="0"/>
              <a:t>自己可以发明的</a:t>
            </a:r>
            <a:endParaRPr lang="en-US" altLang="zh-C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643192" cy="792088"/>
          </a:xfrm>
        </p:spPr>
        <p:txBody>
          <a:bodyPr>
            <a:normAutofit/>
          </a:bodyPr>
          <a:lstStyle/>
          <a:p>
            <a:pPr algn="l"/>
            <a:r>
              <a:rPr lang="zh-CN" altLang="en-US" dirty="0" smtClean="0"/>
              <a:t>乘法密码</a:t>
            </a:r>
            <a:endParaRPr lang="zh-CN" altLang="en-US" dirty="0"/>
          </a:p>
        </p:txBody>
      </p:sp>
      <p:sp>
        <p:nvSpPr>
          <p:cNvPr id="3" name="Content Placeholder 2"/>
          <p:cNvSpPr>
            <a:spLocks noGrp="1"/>
          </p:cNvSpPr>
          <p:nvPr>
            <p:ph idx="1"/>
          </p:nvPr>
        </p:nvSpPr>
        <p:spPr/>
        <p:txBody>
          <a:bodyPr/>
          <a:lstStyle/>
          <a:p>
            <a:pPr>
              <a:buNone/>
            </a:pPr>
            <a:endParaRPr lang="zh-CN" alt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20</a:t>
            </a:fld>
            <a:endParaRPr lang="zh-CN" altLang="en-US"/>
          </a:p>
        </p:txBody>
      </p:sp>
      <p:pic>
        <p:nvPicPr>
          <p:cNvPr id="3075" name="Picture 3"/>
          <p:cNvPicPr>
            <a:picLocks noChangeAspect="1" noChangeArrowheads="1"/>
          </p:cNvPicPr>
          <p:nvPr/>
        </p:nvPicPr>
        <p:blipFill>
          <a:blip r:embed="rId2" cstate="print"/>
          <a:srcRect/>
          <a:stretch>
            <a:fillRect/>
          </a:stretch>
        </p:blipFill>
        <p:spPr bwMode="auto">
          <a:xfrm>
            <a:off x="179512" y="1268760"/>
            <a:ext cx="8964488" cy="417646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643192" cy="792088"/>
          </a:xfrm>
        </p:spPr>
        <p:txBody>
          <a:bodyPr>
            <a:normAutofit/>
          </a:bodyPr>
          <a:lstStyle/>
          <a:p>
            <a:pPr algn="l"/>
            <a:r>
              <a:rPr lang="zh-CN" altLang="en-US" dirty="0" smtClean="0"/>
              <a:t>仿射密码</a:t>
            </a:r>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21</a:t>
            </a:fld>
            <a:endParaRPr lang="zh-CN" alt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838200" y="1524000"/>
            <a:ext cx="7481252" cy="345638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smtClean="0"/>
              <a:t>单表替代密码</a:t>
            </a:r>
          </a:p>
        </p:txBody>
      </p:sp>
      <p:sp>
        <p:nvSpPr>
          <p:cNvPr id="23555" name="Rectangle 3"/>
          <p:cNvSpPr>
            <a:spLocks noGrp="1" noChangeArrowheads="1"/>
          </p:cNvSpPr>
          <p:nvPr>
            <p:ph type="body" idx="1"/>
          </p:nvPr>
        </p:nvSpPr>
        <p:spPr/>
        <p:txBody>
          <a:bodyPr>
            <a:normAutofit lnSpcReduction="10000"/>
          </a:bodyPr>
          <a:lstStyle/>
          <a:p>
            <a:pPr eaLnBrk="1" hangingPunct="1">
              <a:buFontTx/>
              <a:buNone/>
            </a:pPr>
            <a:r>
              <a:rPr lang="en-US" altLang="zh-CN" smtClean="0"/>
              <a:t>	Monoalphabetic Cipher</a:t>
            </a:r>
            <a:r>
              <a:rPr lang="zh-CN" altLang="en-US" smtClean="0"/>
              <a:t>（</a:t>
            </a:r>
            <a:r>
              <a:rPr lang="en-US" altLang="zh-CN" smtClean="0"/>
              <a:t>Substitution</a:t>
            </a:r>
            <a:r>
              <a:rPr lang="zh-CN" altLang="en-US" smtClean="0"/>
              <a:t>）</a:t>
            </a:r>
            <a:endParaRPr lang="en-US" altLang="zh-CN" smtClean="0"/>
          </a:p>
          <a:p>
            <a:pPr>
              <a:lnSpc>
                <a:spcPct val="90000"/>
              </a:lnSpc>
            </a:pPr>
            <a:r>
              <a:rPr lang="zh-CN" altLang="en-US" smtClean="0"/>
              <a:t>查对照表</a:t>
            </a:r>
          </a:p>
          <a:p>
            <a:pPr algn="ctr">
              <a:lnSpc>
                <a:spcPct val="90000"/>
              </a:lnSpc>
              <a:buFontTx/>
              <a:buNone/>
            </a:pPr>
            <a:r>
              <a:rPr lang="en-US" altLang="zh-CN" sz="3600" b="1" smtClean="0">
                <a:solidFill>
                  <a:srgbClr val="FF0000"/>
                </a:solidFill>
                <a:latin typeface="宋体" pitchFamily="2" charset="-122"/>
              </a:rPr>
              <a:t>abcdefghijklmnopqrstuvwxyz</a:t>
            </a:r>
          </a:p>
          <a:p>
            <a:pPr algn="ctr">
              <a:lnSpc>
                <a:spcPct val="90000"/>
              </a:lnSpc>
              <a:buFontTx/>
              <a:buNone/>
            </a:pPr>
            <a:r>
              <a:rPr lang="en-US" altLang="zh-CN" sz="3600" b="1" smtClean="0">
                <a:solidFill>
                  <a:srgbClr val="FF0000"/>
                </a:solidFill>
                <a:latin typeface="宋体" pitchFamily="2" charset="-122"/>
              </a:rPr>
              <a:t>RFAPCBZDQVJHKMWGSYUIXELNTO</a:t>
            </a:r>
          </a:p>
          <a:p>
            <a:pPr>
              <a:lnSpc>
                <a:spcPct val="90000"/>
              </a:lnSpc>
            </a:pPr>
            <a:r>
              <a:rPr lang="zh-CN" altLang="en-US" smtClean="0"/>
              <a:t>明文</a:t>
            </a:r>
            <a:r>
              <a:rPr lang="en-US" altLang="zh-CN" smtClean="0"/>
              <a:t>/</a:t>
            </a:r>
            <a:r>
              <a:rPr lang="zh-CN" altLang="en-US" smtClean="0"/>
              <a:t>密文</a:t>
            </a:r>
          </a:p>
          <a:p>
            <a:pPr lvl="1">
              <a:lnSpc>
                <a:spcPct val="90000"/>
              </a:lnSpc>
            </a:pPr>
            <a:r>
              <a:rPr lang="en-US" altLang="zh-CN" sz="3200" smtClean="0">
                <a:latin typeface="宋体" pitchFamily="2" charset="-122"/>
              </a:rPr>
              <a:t>meet  me  after  class </a:t>
            </a:r>
          </a:p>
          <a:p>
            <a:pPr lvl="1">
              <a:lnSpc>
                <a:spcPct val="90000"/>
              </a:lnSpc>
            </a:pPr>
            <a:r>
              <a:rPr lang="en-US" altLang="zh-CN" sz="3200" smtClean="0">
                <a:latin typeface="宋体" pitchFamily="2" charset="-122"/>
              </a:rPr>
              <a:t>KCCI  KC  RBUCY  AHRUU </a:t>
            </a:r>
            <a:endParaRPr lang="zh-CN" altLang="en-US" sz="3200" smtClean="0">
              <a:latin typeface="宋体" pitchFamily="2" charset="-122"/>
            </a:endParaRPr>
          </a:p>
          <a:p>
            <a:pPr>
              <a:lnSpc>
                <a:spcPct val="90000"/>
              </a:lnSpc>
            </a:pPr>
            <a:r>
              <a:rPr lang="zh-CN" altLang="en-US" smtClean="0"/>
              <a:t>密钥空间</a:t>
            </a:r>
          </a:p>
          <a:p>
            <a:pPr lvl="1">
              <a:lnSpc>
                <a:spcPct val="90000"/>
              </a:lnSpc>
              <a:buFontTx/>
              <a:buNone/>
            </a:pPr>
            <a:r>
              <a:rPr lang="en-US" altLang="zh-CN" smtClean="0"/>
              <a:t>26</a:t>
            </a:r>
            <a:r>
              <a:rPr lang="zh-CN" altLang="en-US" smtClean="0"/>
              <a:t>！</a:t>
            </a:r>
            <a:r>
              <a:rPr lang="en-US" altLang="zh-CN" smtClean="0"/>
              <a:t>&gt; 10^25</a:t>
            </a:r>
          </a:p>
        </p:txBody>
      </p:sp>
      <p:sp>
        <p:nvSpPr>
          <p:cNvPr id="6" name="矩形 5"/>
          <p:cNvSpPr/>
          <p:nvPr/>
        </p:nvSpPr>
        <p:spPr>
          <a:xfrm>
            <a:off x="1524000" y="2667000"/>
            <a:ext cx="6477000" cy="106680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cxnSp>
        <p:nvCxnSpPr>
          <p:cNvPr id="8" name="直接连接符 7"/>
          <p:cNvCxnSpPr>
            <a:stCxn id="6" idx="1"/>
            <a:endCxn id="6" idx="3"/>
          </p:cNvCxnSpPr>
          <p:nvPr/>
        </p:nvCxnSpPr>
        <p:spPr>
          <a:xfrm rot="10800000" flipH="1">
            <a:off x="1524000" y="3200400"/>
            <a:ext cx="6477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单表例子</a:t>
            </a:r>
          </a:p>
        </p:txBody>
      </p:sp>
      <p:sp>
        <p:nvSpPr>
          <p:cNvPr id="24579" name="Rectangle 3"/>
          <p:cNvSpPr>
            <a:spLocks noGrp="1" noChangeArrowheads="1"/>
          </p:cNvSpPr>
          <p:nvPr>
            <p:ph type="body" idx="1"/>
          </p:nvPr>
        </p:nvSpPr>
        <p:spPr>
          <a:xfrm>
            <a:off x="457200" y="762000"/>
            <a:ext cx="8686800" cy="5486400"/>
          </a:xfrm>
        </p:spPr>
        <p:txBody>
          <a:bodyPr>
            <a:normAutofit lnSpcReduction="10000"/>
          </a:bodyPr>
          <a:lstStyle/>
          <a:p>
            <a:pPr>
              <a:buFontTx/>
              <a:buNone/>
            </a:pPr>
            <a:r>
              <a:rPr lang="zh-CN" altLang="en-US" b="1" dirty="0" smtClean="0">
                <a:latin typeface="宋体" pitchFamily="2" charset="-122"/>
              </a:rPr>
              <a:t>加密</a:t>
            </a:r>
          </a:p>
          <a:p>
            <a:pPr>
              <a:buFontTx/>
              <a:buNone/>
            </a:pPr>
            <a:r>
              <a:rPr lang="en-US" altLang="zh-CN" b="1" dirty="0" smtClean="0">
                <a:latin typeface="宋体" pitchFamily="2" charset="-122"/>
              </a:rPr>
              <a:t>Plain:      </a:t>
            </a:r>
            <a:r>
              <a:rPr lang="en-US" altLang="zh-CN" b="1" dirty="0" err="1" smtClean="0">
                <a:solidFill>
                  <a:srgbClr val="FF0000"/>
                </a:solidFill>
                <a:latin typeface="宋体" pitchFamily="2" charset="-122"/>
              </a:rPr>
              <a:t>abcdefghijklmnopqrstuvwxyz</a:t>
            </a:r>
            <a:r>
              <a:rPr lang="en-US" altLang="zh-CN" b="1" dirty="0" smtClean="0">
                <a:latin typeface="宋体" pitchFamily="2" charset="-122"/>
              </a:rPr>
              <a:t> </a:t>
            </a:r>
          </a:p>
          <a:p>
            <a:pPr>
              <a:buFontTx/>
              <a:buNone/>
            </a:pPr>
            <a:r>
              <a:rPr lang="en-US" altLang="zh-CN" b="1" dirty="0" smtClean="0">
                <a:latin typeface="宋体" pitchFamily="2" charset="-122"/>
              </a:rPr>
              <a:t>Cipher:     </a:t>
            </a:r>
            <a:r>
              <a:rPr lang="en-US" altLang="zh-CN" b="1" dirty="0" smtClean="0">
                <a:solidFill>
                  <a:srgbClr val="FF0000"/>
                </a:solidFill>
                <a:latin typeface="宋体" pitchFamily="2" charset="-122"/>
              </a:rPr>
              <a:t>DKVQFIBJWPESCXHTMYAUOLRGZN</a:t>
            </a:r>
          </a:p>
          <a:p>
            <a:pPr>
              <a:buFontTx/>
              <a:buNone/>
            </a:pPr>
            <a:r>
              <a:rPr lang="en-US" altLang="zh-CN" b="1" dirty="0" smtClean="0">
                <a:latin typeface="宋体" pitchFamily="2" charset="-122"/>
              </a:rPr>
              <a:t>Plaintext:  if we wish to replace letters</a:t>
            </a:r>
          </a:p>
          <a:p>
            <a:pPr>
              <a:buFontTx/>
              <a:buNone/>
            </a:pPr>
            <a:r>
              <a:rPr lang="en-US" altLang="zh-CN" b="1" dirty="0" err="1" smtClean="0">
                <a:latin typeface="宋体" pitchFamily="2" charset="-122"/>
              </a:rPr>
              <a:t>Ciphertext</a:t>
            </a:r>
            <a:r>
              <a:rPr lang="en-US" altLang="zh-CN" b="1" dirty="0" smtClean="0">
                <a:latin typeface="宋体" pitchFamily="2" charset="-122"/>
              </a:rPr>
              <a:t>: WI RF RWAJ UH YFTSDVF SFUUFYA</a:t>
            </a:r>
          </a:p>
          <a:p>
            <a:pPr>
              <a:buFontTx/>
              <a:buNone/>
            </a:pPr>
            <a:r>
              <a:rPr lang="zh-CN" altLang="en-US" b="1" dirty="0" smtClean="0">
                <a:latin typeface="宋体" pitchFamily="2" charset="-122"/>
              </a:rPr>
              <a:t>解密</a:t>
            </a:r>
          </a:p>
          <a:p>
            <a:pPr>
              <a:buFontTx/>
              <a:buNone/>
            </a:pPr>
            <a:r>
              <a:rPr lang="en-US" altLang="zh-CN" b="1" dirty="0" err="1" smtClean="0">
                <a:latin typeface="宋体" pitchFamily="2" charset="-122"/>
              </a:rPr>
              <a:t>Ciphertext</a:t>
            </a:r>
            <a:r>
              <a:rPr lang="en-US" altLang="zh-CN" b="1" dirty="0" smtClean="0">
                <a:latin typeface="宋体" pitchFamily="2" charset="-122"/>
              </a:rPr>
              <a:t>: WI RF RWAJ UH YFTSDVF SFUUFYA</a:t>
            </a:r>
          </a:p>
          <a:p>
            <a:pPr>
              <a:buFontTx/>
              <a:buNone/>
            </a:pPr>
            <a:r>
              <a:rPr lang="en-US" altLang="zh-CN" b="1" dirty="0" smtClean="0">
                <a:latin typeface="宋体" pitchFamily="2" charset="-122"/>
              </a:rPr>
              <a:t>Plaintext:  if we wish to replace letters</a:t>
            </a:r>
          </a:p>
          <a:p>
            <a:pPr>
              <a:buFontTx/>
              <a:buNone/>
            </a:pPr>
            <a:r>
              <a:rPr lang="en-US" altLang="zh-CN" b="1" dirty="0" smtClean="0">
                <a:latin typeface="宋体" pitchFamily="2" charset="-122"/>
              </a:rPr>
              <a:t>Cipher:     </a:t>
            </a:r>
            <a:r>
              <a:rPr lang="en-US" altLang="zh-CN" b="1" dirty="0" smtClean="0">
                <a:solidFill>
                  <a:schemeClr val="accent2"/>
                </a:solidFill>
                <a:latin typeface="宋体" pitchFamily="2" charset="-122"/>
              </a:rPr>
              <a:t>ABCDEFGHIJKLMNOPQRSTUVWXYZ</a:t>
            </a:r>
          </a:p>
          <a:p>
            <a:pPr>
              <a:buFontTx/>
              <a:buNone/>
            </a:pPr>
            <a:r>
              <a:rPr lang="en-US" altLang="zh-CN" b="1" dirty="0" smtClean="0">
                <a:latin typeface="宋体" pitchFamily="2" charset="-122"/>
              </a:rPr>
              <a:t>Plain:      </a:t>
            </a:r>
            <a:r>
              <a:rPr lang="en-US" altLang="zh-CN" b="1" dirty="0" err="1" smtClean="0">
                <a:solidFill>
                  <a:schemeClr val="accent2"/>
                </a:solidFill>
                <a:latin typeface="宋体" pitchFamily="2" charset="-122"/>
              </a:rPr>
              <a:t>sgmakexofhbvqzujdwlptcinry</a:t>
            </a:r>
            <a:endParaRPr lang="en-US" altLang="zh-CN" dirty="0" smtClean="0"/>
          </a:p>
        </p:txBody>
      </p:sp>
      <p:sp>
        <p:nvSpPr>
          <p:cNvPr id="5" name="矩形 4"/>
          <p:cNvSpPr/>
          <p:nvPr/>
        </p:nvSpPr>
        <p:spPr>
          <a:xfrm>
            <a:off x="2819400" y="1447800"/>
            <a:ext cx="5715000" cy="106680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6" name="矩形 5"/>
          <p:cNvSpPr/>
          <p:nvPr/>
        </p:nvSpPr>
        <p:spPr>
          <a:xfrm>
            <a:off x="2868613" y="5526088"/>
            <a:ext cx="5715000" cy="106680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533400"/>
            <a:ext cx="8229600" cy="609600"/>
          </a:xfrm>
        </p:spPr>
        <p:txBody>
          <a:bodyPr>
            <a:normAutofit fontScale="90000"/>
          </a:bodyPr>
          <a:lstStyle/>
          <a:p>
            <a:r>
              <a:rPr lang="zh-CN" altLang="en-US" dirty="0" smtClean="0"/>
              <a:t>分析单表代换</a:t>
            </a:r>
            <a:r>
              <a:rPr lang="en-US" altLang="zh-CN" dirty="0" err="1" smtClean="0"/>
              <a:t>Monoalphabetic</a:t>
            </a:r>
            <a:endParaRPr lang="zh-CN" altLang="en-US" dirty="0" smtClean="0"/>
          </a:p>
        </p:txBody>
      </p:sp>
      <p:sp>
        <p:nvSpPr>
          <p:cNvPr id="25603" name="Rectangle 3"/>
          <p:cNvSpPr>
            <a:spLocks noGrp="1" noChangeArrowheads="1"/>
          </p:cNvSpPr>
          <p:nvPr>
            <p:ph type="body" idx="1"/>
          </p:nvPr>
        </p:nvSpPr>
        <p:spPr/>
        <p:txBody>
          <a:bodyPr/>
          <a:lstStyle/>
          <a:p>
            <a:r>
              <a:rPr lang="en-US" altLang="zh-CN" dirty="0" smtClean="0"/>
              <a:t>Caesar, Shift(</a:t>
            </a:r>
            <a:r>
              <a:rPr lang="zh-CN" altLang="en-US" dirty="0" smtClean="0"/>
              <a:t>加法密码</a:t>
            </a:r>
            <a:r>
              <a:rPr lang="en-US" altLang="zh-CN" dirty="0" smtClean="0"/>
              <a:t>)</a:t>
            </a:r>
            <a:r>
              <a:rPr lang="zh-CN" altLang="en-US" dirty="0" smtClean="0"/>
              <a:t>、乘法密码及</a:t>
            </a:r>
            <a:r>
              <a:rPr lang="en-US" altLang="zh-CN" dirty="0" smtClean="0"/>
              <a:t> Affine(</a:t>
            </a:r>
            <a:r>
              <a:rPr lang="zh-CN" altLang="en-US" dirty="0" smtClean="0"/>
              <a:t>仿射变换</a:t>
            </a:r>
            <a:r>
              <a:rPr lang="en-US" altLang="zh-CN" dirty="0" smtClean="0"/>
              <a:t>)</a:t>
            </a:r>
            <a:r>
              <a:rPr lang="zh-CN" altLang="en-US" dirty="0" smtClean="0"/>
              <a:t>是</a:t>
            </a:r>
            <a:r>
              <a:rPr lang="en-US" altLang="zh-CN" dirty="0" err="1" smtClean="0"/>
              <a:t>Monoalphabetic</a:t>
            </a:r>
            <a:r>
              <a:rPr lang="en-US" altLang="zh-CN" dirty="0" smtClean="0"/>
              <a:t>(</a:t>
            </a:r>
            <a:r>
              <a:rPr lang="zh-CN" altLang="en-US" dirty="0" smtClean="0"/>
              <a:t>单表</a:t>
            </a:r>
            <a:r>
              <a:rPr lang="en-US" altLang="zh-CN" dirty="0" smtClean="0"/>
              <a:t>)</a:t>
            </a:r>
            <a:r>
              <a:rPr lang="zh-CN" altLang="en-US" dirty="0" smtClean="0"/>
              <a:t>的特例</a:t>
            </a:r>
          </a:p>
          <a:p>
            <a:endParaRPr lang="zh-CN" altLang="en-US" dirty="0" smtClean="0"/>
          </a:p>
          <a:p>
            <a:r>
              <a:rPr lang="en-US" altLang="zh-CN" dirty="0" err="1" smtClean="0"/>
              <a:t>Monoalphabetic</a:t>
            </a:r>
            <a:r>
              <a:rPr lang="en-US" altLang="zh-CN" dirty="0" smtClean="0"/>
              <a:t> </a:t>
            </a:r>
            <a:r>
              <a:rPr lang="zh-CN" altLang="en-US" dirty="0" smtClean="0"/>
              <a:t>替代没有去除统计规律</a:t>
            </a:r>
            <a:endParaRPr lang="en-US" altLang="zh-CN"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zh-CN" altLang="en-US" smtClean="0"/>
              <a:t>普通英文中各个字母出现的统计概率</a:t>
            </a:r>
          </a:p>
        </p:txBody>
      </p:sp>
      <p:sp>
        <p:nvSpPr>
          <p:cNvPr id="26627" name="Rectangle 3"/>
          <p:cNvSpPr>
            <a:spLocks noGrp="1" noChangeArrowheads="1"/>
          </p:cNvSpPr>
          <p:nvPr>
            <p:ph type="body" idx="1"/>
          </p:nvPr>
        </p:nvSpPr>
        <p:spPr/>
        <p:txBody>
          <a:bodyPr/>
          <a:lstStyle/>
          <a:p>
            <a:pPr eaLnBrk="1" hangingPunct="1"/>
            <a:r>
              <a:rPr lang="zh-CN" altLang="en-US" smtClean="0"/>
              <a:t> </a:t>
            </a:r>
            <a:endParaRPr lang="en-US" altLang="zh-CN" smtClean="0"/>
          </a:p>
        </p:txBody>
      </p:sp>
      <p:pic>
        <p:nvPicPr>
          <p:cNvPr id="26628" name="Picture 3"/>
          <p:cNvPicPr>
            <a:picLocks noChangeAspect="1" noChangeArrowheads="1"/>
          </p:cNvPicPr>
          <p:nvPr/>
        </p:nvPicPr>
        <p:blipFill>
          <a:blip r:embed="rId3" cstate="print"/>
          <a:srcRect/>
          <a:stretch>
            <a:fillRect/>
          </a:stretch>
        </p:blipFill>
        <p:spPr bwMode="auto">
          <a:xfrm>
            <a:off x="457200" y="1676400"/>
            <a:ext cx="8229600" cy="4454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字母组合概率</a:t>
            </a:r>
          </a:p>
        </p:txBody>
      </p:sp>
      <p:sp>
        <p:nvSpPr>
          <p:cNvPr id="28675" name="Rectangle 3"/>
          <p:cNvSpPr>
            <a:spLocks noGrp="1" noChangeArrowheads="1"/>
          </p:cNvSpPr>
          <p:nvPr>
            <p:ph type="body" idx="1"/>
          </p:nvPr>
        </p:nvSpPr>
        <p:spPr/>
        <p:txBody>
          <a:bodyPr/>
          <a:lstStyle/>
          <a:p>
            <a:pPr>
              <a:spcBef>
                <a:spcPct val="50000"/>
              </a:spcBef>
            </a:pPr>
            <a:r>
              <a:rPr lang="zh-CN" altLang="en-US" smtClean="0"/>
              <a:t>双字母组合：</a:t>
            </a:r>
            <a:r>
              <a:rPr lang="en-US" altLang="zh-CN" smtClean="0"/>
              <a:t>th</a:t>
            </a:r>
            <a:r>
              <a:rPr lang="zh-CN" altLang="en-US" smtClean="0"/>
              <a:t>、</a:t>
            </a:r>
            <a:r>
              <a:rPr lang="en-US" altLang="zh-CN" smtClean="0"/>
              <a:t>he</a:t>
            </a:r>
            <a:r>
              <a:rPr lang="zh-CN" altLang="en-US" smtClean="0"/>
              <a:t>、</a:t>
            </a:r>
            <a:r>
              <a:rPr lang="en-US" altLang="zh-CN" smtClean="0"/>
              <a:t>in</a:t>
            </a:r>
            <a:r>
              <a:rPr lang="zh-CN" altLang="en-US" smtClean="0"/>
              <a:t>、</a:t>
            </a:r>
            <a:r>
              <a:rPr lang="en-US" altLang="zh-CN" smtClean="0"/>
              <a:t>er</a:t>
            </a:r>
            <a:r>
              <a:rPr lang="zh-CN" altLang="en-US" smtClean="0"/>
              <a:t>、</a:t>
            </a:r>
          </a:p>
          <a:p>
            <a:pPr>
              <a:spcBef>
                <a:spcPct val="50000"/>
              </a:spcBef>
            </a:pPr>
            <a:r>
              <a:rPr lang="zh-CN" altLang="en-US" smtClean="0"/>
              <a:t>三字母组合：</a:t>
            </a:r>
            <a:r>
              <a:rPr lang="en-US" altLang="zh-CN" smtClean="0"/>
              <a:t>the</a:t>
            </a:r>
            <a:r>
              <a:rPr lang="zh-CN" altLang="en-US" smtClean="0"/>
              <a:t>、</a:t>
            </a:r>
            <a:r>
              <a:rPr lang="en-US" altLang="zh-CN" smtClean="0"/>
              <a:t>ing</a:t>
            </a:r>
            <a:r>
              <a:rPr lang="zh-CN" altLang="en-US" smtClean="0"/>
              <a:t>、</a:t>
            </a:r>
            <a:r>
              <a:rPr lang="en-US" altLang="zh-CN" smtClean="0"/>
              <a:t>and</a:t>
            </a:r>
            <a:r>
              <a:rPr lang="zh-CN" altLang="en-US" smtClean="0"/>
              <a:t>、</a:t>
            </a:r>
          </a:p>
          <a:p>
            <a:pPr eaLnBrk="1" hangingPunct="1"/>
            <a:r>
              <a:rPr lang="zh-CN" altLang="en-US" smtClean="0"/>
              <a:t>单词出现概率组合：</a:t>
            </a:r>
          </a:p>
          <a:p>
            <a:pPr eaLnBrk="1" hangingPunct="1"/>
            <a:endParaRPr lang="en-US" altLang="zh-CN" smtClean="0"/>
          </a:p>
        </p:txBody>
      </p:sp>
      <p:pic>
        <p:nvPicPr>
          <p:cNvPr id="28676" name="Picture 4" descr="a26"/>
          <p:cNvPicPr>
            <a:picLocks noChangeAspect="1" noChangeArrowheads="1"/>
          </p:cNvPicPr>
          <p:nvPr/>
        </p:nvPicPr>
        <p:blipFill>
          <a:blip r:embed="rId3" cstate="print"/>
          <a:srcRect/>
          <a:stretch>
            <a:fillRect/>
          </a:stretch>
        </p:blipFill>
        <p:spPr bwMode="auto">
          <a:xfrm>
            <a:off x="323850" y="3573463"/>
            <a:ext cx="8574088" cy="2667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533400"/>
            <a:ext cx="8229600" cy="609600"/>
          </a:xfrm>
        </p:spPr>
        <p:txBody>
          <a:bodyPr>
            <a:normAutofit fontScale="90000"/>
          </a:bodyPr>
          <a:lstStyle/>
          <a:p>
            <a:pPr eaLnBrk="1" hangingPunct="1"/>
            <a:r>
              <a:rPr lang="zh-CN" altLang="en-US" dirty="0" smtClean="0"/>
              <a:t>单表攻击步骤</a:t>
            </a:r>
          </a:p>
        </p:txBody>
      </p:sp>
      <p:sp>
        <p:nvSpPr>
          <p:cNvPr id="29699" name="Rectangle 3"/>
          <p:cNvSpPr>
            <a:spLocks noGrp="1" noChangeArrowheads="1"/>
          </p:cNvSpPr>
          <p:nvPr>
            <p:ph type="body" idx="1"/>
          </p:nvPr>
        </p:nvSpPr>
        <p:spPr/>
        <p:txBody>
          <a:bodyPr>
            <a:normAutofit fontScale="92500" lnSpcReduction="20000"/>
          </a:bodyPr>
          <a:lstStyle/>
          <a:p>
            <a:r>
              <a:rPr lang="zh-CN" altLang="en-US" smtClean="0"/>
              <a:t>（已经知道算法）</a:t>
            </a:r>
          </a:p>
          <a:p>
            <a:r>
              <a:rPr lang="zh-CN" altLang="en-US" smtClean="0"/>
              <a:t>先得有足够多的密文</a:t>
            </a:r>
          </a:p>
          <a:p>
            <a:pPr lvl="1"/>
            <a:r>
              <a:rPr lang="zh-CN" altLang="en-US" smtClean="0"/>
              <a:t>几十个</a:t>
            </a:r>
            <a:endParaRPr lang="en-US" altLang="zh-CN" smtClean="0"/>
          </a:p>
          <a:p>
            <a:pPr lvl="1"/>
            <a:r>
              <a:rPr lang="zh-CN" altLang="en-US" smtClean="0"/>
              <a:t>明文得有明确的意义</a:t>
            </a:r>
            <a:r>
              <a:rPr lang="en-US" altLang="zh-CN" smtClean="0"/>
              <a:t>(</a:t>
            </a:r>
            <a:r>
              <a:rPr lang="zh-CN" altLang="en-US" smtClean="0"/>
              <a:t>古典算法时通常是这样的</a:t>
            </a:r>
            <a:r>
              <a:rPr lang="en-US" altLang="zh-CN" smtClean="0"/>
              <a:t>)</a:t>
            </a:r>
            <a:endParaRPr lang="zh-CN" altLang="en-US" smtClean="0"/>
          </a:p>
          <a:p>
            <a:r>
              <a:rPr lang="zh-CN" altLang="en-US" smtClean="0"/>
              <a:t>统计密文中各个字母的出现概率</a:t>
            </a:r>
          </a:p>
          <a:p>
            <a:r>
              <a:rPr lang="zh-CN" altLang="en-US" smtClean="0"/>
              <a:t>结合明文的统计</a:t>
            </a:r>
          </a:p>
          <a:p>
            <a:pPr lvl="1"/>
            <a:r>
              <a:rPr lang="zh-CN" altLang="en-US" smtClean="0"/>
              <a:t>猜测出现得最多密文字母对应明文字母</a:t>
            </a:r>
            <a:r>
              <a:rPr lang="en-US" altLang="zh-CN" smtClean="0"/>
              <a:t>e(</a:t>
            </a:r>
            <a:r>
              <a:rPr lang="zh-CN" altLang="en-US" smtClean="0"/>
              <a:t>或</a:t>
            </a:r>
            <a:r>
              <a:rPr lang="en-US" altLang="zh-CN" smtClean="0"/>
              <a:t>t</a:t>
            </a:r>
            <a:r>
              <a:rPr lang="zh-CN" altLang="en-US" smtClean="0"/>
              <a:t>、</a:t>
            </a:r>
            <a:r>
              <a:rPr lang="en-US" altLang="zh-CN" smtClean="0"/>
              <a:t>a)</a:t>
            </a:r>
            <a:r>
              <a:rPr lang="zh-CN" altLang="en-US" smtClean="0"/>
              <a:t>，最少的是</a:t>
            </a:r>
            <a:r>
              <a:rPr lang="en-US" altLang="zh-CN" smtClean="0"/>
              <a:t>z(</a:t>
            </a:r>
            <a:r>
              <a:rPr lang="zh-CN" altLang="en-US" smtClean="0"/>
              <a:t>或</a:t>
            </a:r>
            <a:r>
              <a:rPr lang="en-US" altLang="zh-CN" smtClean="0"/>
              <a:t>j)</a:t>
            </a:r>
            <a:endParaRPr lang="zh-CN" altLang="en-US" smtClean="0"/>
          </a:p>
          <a:p>
            <a:pPr lvl="1"/>
            <a:r>
              <a:rPr lang="zh-CN" altLang="en-US" smtClean="0"/>
              <a:t>猜测出现得最多密文字母双组是</a:t>
            </a:r>
            <a:r>
              <a:rPr lang="en-US" altLang="zh-CN" smtClean="0"/>
              <a:t>th</a:t>
            </a:r>
          </a:p>
          <a:p>
            <a:pPr lvl="1"/>
            <a:r>
              <a:rPr lang="zh-CN" altLang="en-US" smtClean="0"/>
              <a:t>观察所谓的明文，并重试</a:t>
            </a:r>
            <a:endParaRPr lang="en-US" altLang="zh-CN"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643192" cy="792088"/>
          </a:xfrm>
        </p:spPr>
        <p:txBody>
          <a:bodyPr>
            <a:normAutofit/>
          </a:bodyPr>
          <a:lstStyle/>
          <a:p>
            <a:pPr algn="l"/>
            <a:r>
              <a:rPr lang="zh-CN" altLang="en-US" dirty="0" smtClean="0"/>
              <a:t>多字母代换 </a:t>
            </a:r>
            <a:r>
              <a:rPr lang="en-US" altLang="zh-CN" dirty="0" smtClean="0"/>
              <a:t>– Hill</a:t>
            </a:r>
            <a:r>
              <a:rPr lang="zh-CN" altLang="en-US" dirty="0" smtClean="0"/>
              <a:t>密码 </a:t>
            </a:r>
            <a:endParaRPr lang="zh-CN" altLang="en-US" dirty="0"/>
          </a:p>
        </p:txBody>
      </p:sp>
      <p:sp>
        <p:nvSpPr>
          <p:cNvPr id="3" name="Content Placeholder 2"/>
          <p:cNvSpPr>
            <a:spLocks noGrp="1"/>
          </p:cNvSpPr>
          <p:nvPr>
            <p:ph idx="1"/>
          </p:nvPr>
        </p:nvSpPr>
        <p:spPr/>
        <p:txBody>
          <a:bodyPr/>
          <a:lstStyle/>
          <a:p>
            <a:r>
              <a:rPr lang="en-US" altLang="zh-CN" dirty="0" smtClean="0"/>
              <a:t>Hill</a:t>
            </a:r>
            <a:r>
              <a:rPr lang="zh-CN" altLang="en-US" dirty="0" smtClean="0"/>
              <a:t>密码首先将明文</a:t>
            </a:r>
            <a:r>
              <a:rPr lang="en-US" altLang="zh-CN" dirty="0" smtClean="0"/>
              <a:t>M</a:t>
            </a:r>
            <a:r>
              <a:rPr lang="zh-CN" altLang="en-US" dirty="0" smtClean="0"/>
              <a:t>分为由个字母构成的分组           </a:t>
            </a:r>
            <a:r>
              <a:rPr lang="zh-CN" altLang="en-US" dirty="0" smtClean="0"/>
              <a:t>            对</a:t>
            </a:r>
            <a:r>
              <a:rPr lang="zh-CN" altLang="en-US" dirty="0" smtClean="0"/>
              <a:t>每个分组</a:t>
            </a:r>
            <a:r>
              <a:rPr lang="en-US" altLang="zh-CN" dirty="0" smtClean="0"/>
              <a:t>M</a:t>
            </a:r>
            <a:r>
              <a:rPr lang="en-US" altLang="zh-CN" baseline="-25000" dirty="0" smtClean="0"/>
              <a:t>i</a:t>
            </a:r>
            <a:r>
              <a:rPr lang="zh-CN" altLang="en-US" dirty="0" smtClean="0"/>
              <a:t>的加密为：</a:t>
            </a:r>
            <a:endParaRPr lang="en-US" altLang="zh-CN" dirty="0" smtClean="0"/>
          </a:p>
          <a:p>
            <a:endParaRPr lang="en-US" altLang="zh-CN" dirty="0" smtClean="0"/>
          </a:p>
          <a:p>
            <a:pPr>
              <a:buNone/>
            </a:pPr>
            <a:r>
              <a:rPr lang="zh-CN" altLang="en-US" dirty="0" smtClean="0"/>
              <a:t>其中</a:t>
            </a:r>
            <a:r>
              <a:rPr lang="en-US" altLang="zh-CN" dirty="0" smtClean="0"/>
              <a:t>(A,B)</a:t>
            </a:r>
            <a:r>
              <a:rPr lang="zh-CN" altLang="en-US" dirty="0" smtClean="0"/>
              <a:t>是密钥，</a:t>
            </a:r>
            <a:r>
              <a:rPr lang="en-US" altLang="zh-CN" dirty="0" smtClean="0"/>
              <a:t>A</a:t>
            </a:r>
            <a:r>
              <a:rPr lang="zh-CN" altLang="en-US" dirty="0" smtClean="0"/>
              <a:t>是</a:t>
            </a:r>
            <a:r>
              <a:rPr lang="en-US" altLang="zh-CN" dirty="0" smtClean="0"/>
              <a:t>n</a:t>
            </a:r>
            <a:r>
              <a:rPr lang="zh-CN" altLang="en-US" dirty="0" smtClean="0"/>
              <a:t>*</a:t>
            </a:r>
            <a:r>
              <a:rPr lang="en-US" altLang="zh-CN" dirty="0" smtClean="0"/>
              <a:t>n</a:t>
            </a:r>
            <a:r>
              <a:rPr lang="zh-CN" altLang="en-US" dirty="0" smtClean="0"/>
              <a:t>的可逆矩阵，满足</a:t>
            </a:r>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28</a:t>
            </a:fld>
            <a:endParaRPr lang="zh-CN" altLang="en-US"/>
          </a:p>
        </p:txBody>
      </p:sp>
      <p:pic>
        <p:nvPicPr>
          <p:cNvPr id="5124" name="Picture 4"/>
          <p:cNvPicPr>
            <a:picLocks noChangeAspect="1" noChangeArrowheads="1"/>
          </p:cNvPicPr>
          <p:nvPr/>
        </p:nvPicPr>
        <p:blipFill>
          <a:blip r:embed="rId2" cstate="print"/>
          <a:srcRect/>
          <a:stretch>
            <a:fillRect/>
          </a:stretch>
        </p:blipFill>
        <p:spPr bwMode="auto">
          <a:xfrm>
            <a:off x="1600200" y="2209800"/>
            <a:ext cx="2171700" cy="333375"/>
          </a:xfrm>
          <a:prstGeom prst="rect">
            <a:avLst/>
          </a:prstGeom>
          <a:noFill/>
          <a:ln w="9525">
            <a:noFill/>
            <a:miter lim="800000"/>
            <a:headEnd/>
            <a:tailEnd/>
          </a:ln>
        </p:spPr>
      </p:pic>
      <p:pic>
        <p:nvPicPr>
          <p:cNvPr id="5125" name="Picture 5"/>
          <p:cNvPicPr>
            <a:picLocks noChangeAspect="1" noChangeArrowheads="1"/>
          </p:cNvPicPr>
          <p:nvPr/>
        </p:nvPicPr>
        <p:blipFill>
          <a:blip r:embed="rId3" cstate="print"/>
          <a:srcRect/>
          <a:stretch>
            <a:fillRect/>
          </a:stretch>
        </p:blipFill>
        <p:spPr bwMode="auto">
          <a:xfrm>
            <a:off x="1907704" y="2564904"/>
            <a:ext cx="5576790" cy="504056"/>
          </a:xfrm>
          <a:prstGeom prst="rect">
            <a:avLst/>
          </a:prstGeom>
          <a:noFill/>
          <a:ln w="9525">
            <a:noFill/>
            <a:miter lim="800000"/>
            <a:headEnd/>
            <a:tailEnd/>
          </a:ln>
        </p:spPr>
      </p:pic>
      <p:pic>
        <p:nvPicPr>
          <p:cNvPr id="5126" name="Picture 6"/>
          <p:cNvPicPr>
            <a:picLocks noChangeAspect="1" noChangeArrowheads="1"/>
          </p:cNvPicPr>
          <p:nvPr/>
        </p:nvPicPr>
        <p:blipFill>
          <a:blip r:embed="rId4" cstate="print"/>
          <a:srcRect/>
          <a:stretch>
            <a:fillRect/>
          </a:stretch>
        </p:blipFill>
        <p:spPr bwMode="auto">
          <a:xfrm>
            <a:off x="395536" y="3789040"/>
            <a:ext cx="8496944" cy="2088232"/>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643192" cy="792088"/>
          </a:xfrm>
        </p:spPr>
        <p:txBody>
          <a:bodyPr>
            <a:normAutofit/>
          </a:bodyPr>
          <a:lstStyle/>
          <a:p>
            <a:pPr algn="l"/>
            <a:r>
              <a:rPr lang="zh-CN" altLang="en-US" dirty="0" smtClean="0"/>
              <a:t>多字母代换例题</a:t>
            </a:r>
            <a:endParaRPr lang="zh-CN" altLang="en-US" dirty="0"/>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29</a:t>
            </a:fld>
            <a:endParaRPr lang="zh-CN" altLang="en-US"/>
          </a:p>
        </p:txBody>
      </p:sp>
      <p:pic>
        <p:nvPicPr>
          <p:cNvPr id="6146" name="Picture 2"/>
          <p:cNvPicPr>
            <a:picLocks noChangeAspect="1" noChangeArrowheads="1"/>
          </p:cNvPicPr>
          <p:nvPr/>
        </p:nvPicPr>
        <p:blipFill>
          <a:blip r:embed="rId2" cstate="print"/>
          <a:srcRect/>
          <a:stretch>
            <a:fillRect/>
          </a:stretch>
        </p:blipFill>
        <p:spPr bwMode="auto">
          <a:xfrm>
            <a:off x="467544" y="1052738"/>
            <a:ext cx="8424936" cy="541524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zh-CN" altLang="en-US" dirty="0"/>
          </a:p>
        </p:txBody>
      </p:sp>
      <p:sp>
        <p:nvSpPr>
          <p:cNvPr id="3" name="Content Placeholder 2"/>
          <p:cNvSpPr>
            <a:spLocks noGrp="1"/>
          </p:cNvSpPr>
          <p:nvPr>
            <p:ph idx="1"/>
          </p:nvPr>
        </p:nvSpPr>
        <p:spPr/>
        <p:txBody>
          <a:bodyPr/>
          <a:lstStyle/>
          <a:p>
            <a:r>
              <a:rPr lang="zh-CN" altLang="en-US" dirty="0" smtClean="0">
                <a:solidFill>
                  <a:srgbClr val="FF0000"/>
                </a:solidFill>
              </a:rPr>
              <a:t>密码学概述及密码算法安全性</a:t>
            </a:r>
            <a:endParaRPr lang="en-US" altLang="zh-CN" dirty="0" smtClean="0">
              <a:solidFill>
                <a:srgbClr val="FF0000"/>
              </a:solidFill>
            </a:endParaRPr>
          </a:p>
          <a:p>
            <a:r>
              <a:rPr lang="zh-CN" altLang="en-US" dirty="0" smtClean="0"/>
              <a:t>代换和置换：古典密码</a:t>
            </a:r>
            <a:endParaRPr lang="en-US" altLang="zh-CN" dirty="0" smtClean="0"/>
          </a:p>
          <a:p>
            <a:r>
              <a:rPr lang="zh-CN" altLang="en-US" dirty="0" smtClean="0"/>
              <a:t>信息隐藏</a:t>
            </a:r>
            <a:endParaRPr lang="en-US" altLang="zh-CN" dirty="0" smtClean="0"/>
          </a:p>
          <a:p>
            <a:r>
              <a:rPr lang="zh-CN" altLang="en-US" dirty="0" smtClean="0"/>
              <a:t>分组密码：</a:t>
            </a:r>
            <a:r>
              <a:rPr lang="en-US" altLang="zh-CN" dirty="0" smtClean="0"/>
              <a:t>DES</a:t>
            </a:r>
            <a:r>
              <a:rPr lang="zh-CN" altLang="en-US" dirty="0" smtClean="0"/>
              <a:t>、</a:t>
            </a:r>
            <a:r>
              <a:rPr lang="en-US" altLang="zh-CN" dirty="0" smtClean="0"/>
              <a:t>AES</a:t>
            </a:r>
          </a:p>
          <a:p>
            <a:r>
              <a:rPr lang="zh-CN" altLang="en-US" dirty="0" smtClean="0"/>
              <a:t>流密码</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30</a:t>
            </a:fld>
            <a:endParaRPr lang="zh-CN" altLang="en-US"/>
          </a:p>
        </p:txBody>
      </p:sp>
      <p:pic>
        <p:nvPicPr>
          <p:cNvPr id="7170" name="Picture 2"/>
          <p:cNvPicPr>
            <a:picLocks noChangeAspect="1" noChangeArrowheads="1"/>
          </p:cNvPicPr>
          <p:nvPr/>
        </p:nvPicPr>
        <p:blipFill>
          <a:blip r:embed="rId2" cstate="print"/>
          <a:srcRect/>
          <a:stretch>
            <a:fillRect/>
          </a:stretch>
        </p:blipFill>
        <p:spPr bwMode="auto">
          <a:xfrm>
            <a:off x="251520" y="1196754"/>
            <a:ext cx="8640960" cy="4863559"/>
          </a:xfrm>
          <a:prstGeom prst="rect">
            <a:avLst/>
          </a:prstGeom>
          <a:noFill/>
          <a:ln w="9525">
            <a:noFill/>
            <a:miter lim="800000"/>
            <a:headEnd/>
            <a:tailEnd/>
          </a:ln>
        </p:spPr>
      </p:pic>
      <p:sp>
        <p:nvSpPr>
          <p:cNvPr id="6" name="Title 1"/>
          <p:cNvSpPr>
            <a:spLocks noGrp="1"/>
          </p:cNvSpPr>
          <p:nvPr>
            <p:ph type="title"/>
          </p:nvPr>
        </p:nvSpPr>
        <p:spPr>
          <a:xfrm>
            <a:off x="1042988" y="188913"/>
            <a:ext cx="7643812" cy="792163"/>
          </a:xfrm>
        </p:spPr>
        <p:txBody>
          <a:bodyPr>
            <a:normAutofit/>
          </a:bodyPr>
          <a:lstStyle/>
          <a:p>
            <a:pPr algn="l"/>
            <a:r>
              <a:rPr lang="zh-CN" altLang="en-US" dirty="0" smtClean="0"/>
              <a:t>多字母代换例题续</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31</a:t>
            </a:fld>
            <a:endParaRPr lang="zh-CN" altLang="en-US"/>
          </a:p>
        </p:txBody>
      </p:sp>
      <p:pic>
        <p:nvPicPr>
          <p:cNvPr id="8194" name="Picture 2"/>
          <p:cNvPicPr>
            <a:picLocks noChangeAspect="1" noChangeArrowheads="1"/>
          </p:cNvPicPr>
          <p:nvPr/>
        </p:nvPicPr>
        <p:blipFill>
          <a:blip r:embed="rId2" cstate="print"/>
          <a:srcRect/>
          <a:stretch>
            <a:fillRect/>
          </a:stretch>
        </p:blipFill>
        <p:spPr bwMode="auto">
          <a:xfrm>
            <a:off x="611560" y="980730"/>
            <a:ext cx="7704856" cy="5607364"/>
          </a:xfrm>
          <a:prstGeom prst="rect">
            <a:avLst/>
          </a:prstGeom>
          <a:noFill/>
          <a:ln w="9525">
            <a:noFill/>
            <a:miter lim="800000"/>
            <a:headEnd/>
            <a:tailEnd/>
          </a:ln>
        </p:spPr>
      </p:pic>
      <p:sp>
        <p:nvSpPr>
          <p:cNvPr id="6" name="Title 1"/>
          <p:cNvSpPr>
            <a:spLocks noGrp="1"/>
          </p:cNvSpPr>
          <p:nvPr>
            <p:ph type="title"/>
          </p:nvPr>
        </p:nvSpPr>
        <p:spPr>
          <a:xfrm>
            <a:off x="1043608" y="188640"/>
            <a:ext cx="7643192" cy="792088"/>
          </a:xfrm>
        </p:spPr>
        <p:txBody>
          <a:bodyPr>
            <a:normAutofit/>
          </a:bodyPr>
          <a:lstStyle/>
          <a:p>
            <a:pPr algn="l"/>
            <a:r>
              <a:rPr lang="zh-CN" altLang="en-US" dirty="0" smtClean="0"/>
              <a:t>多字母代换例题续</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32</a:t>
            </a:fld>
            <a:endParaRPr lang="zh-CN" altLang="en-US"/>
          </a:p>
        </p:txBody>
      </p:sp>
      <p:pic>
        <p:nvPicPr>
          <p:cNvPr id="9218" name="Picture 2"/>
          <p:cNvPicPr>
            <a:picLocks noChangeAspect="1" noChangeArrowheads="1"/>
          </p:cNvPicPr>
          <p:nvPr/>
        </p:nvPicPr>
        <p:blipFill>
          <a:blip r:embed="rId2" cstate="print"/>
          <a:srcRect/>
          <a:stretch>
            <a:fillRect/>
          </a:stretch>
        </p:blipFill>
        <p:spPr bwMode="auto">
          <a:xfrm>
            <a:off x="323532" y="1556792"/>
            <a:ext cx="8651707" cy="2160240"/>
          </a:xfrm>
          <a:prstGeom prst="rect">
            <a:avLst/>
          </a:prstGeom>
          <a:noFill/>
          <a:ln w="9525">
            <a:noFill/>
            <a:miter lim="800000"/>
            <a:headEnd/>
            <a:tailEnd/>
          </a:ln>
        </p:spPr>
      </p:pic>
      <p:sp>
        <p:nvSpPr>
          <p:cNvPr id="6" name="Title 1"/>
          <p:cNvSpPr>
            <a:spLocks noGrp="1"/>
          </p:cNvSpPr>
          <p:nvPr>
            <p:ph type="title"/>
          </p:nvPr>
        </p:nvSpPr>
        <p:spPr>
          <a:xfrm>
            <a:off x="990600" y="381000"/>
            <a:ext cx="7643192" cy="792088"/>
          </a:xfrm>
        </p:spPr>
        <p:txBody>
          <a:bodyPr>
            <a:normAutofit/>
          </a:bodyPr>
          <a:lstStyle/>
          <a:p>
            <a:pPr algn="l"/>
            <a:r>
              <a:rPr lang="zh-CN" altLang="en-US" dirty="0" smtClean="0"/>
              <a:t>多字母代换例题续</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33</a:t>
            </a:fld>
            <a:endParaRPr lang="zh-CN" altLang="en-US"/>
          </a:p>
        </p:txBody>
      </p:sp>
      <p:pic>
        <p:nvPicPr>
          <p:cNvPr id="5" name="Picture 6" descr="Snap1"/>
          <p:cNvPicPr>
            <a:picLocks noChangeAspect="1" noChangeArrowheads="1"/>
          </p:cNvPicPr>
          <p:nvPr/>
        </p:nvPicPr>
        <p:blipFill>
          <a:blip r:embed="rId2" cstate="print"/>
          <a:srcRect/>
          <a:stretch>
            <a:fillRect/>
          </a:stretch>
        </p:blipFill>
        <p:spPr bwMode="auto">
          <a:xfrm>
            <a:off x="683568" y="1124744"/>
            <a:ext cx="7848872" cy="5133548"/>
          </a:xfrm>
          <a:prstGeom prst="rect">
            <a:avLst/>
          </a:prstGeom>
          <a:noFill/>
        </p:spPr>
      </p:pic>
      <p:sp>
        <p:nvSpPr>
          <p:cNvPr id="7" name="TextBox 6"/>
          <p:cNvSpPr txBox="1"/>
          <p:nvPr/>
        </p:nvSpPr>
        <p:spPr>
          <a:xfrm>
            <a:off x="2987824" y="1556792"/>
            <a:ext cx="4803879" cy="461665"/>
          </a:xfrm>
          <a:prstGeom prst="rect">
            <a:avLst/>
          </a:prstGeom>
          <a:noFill/>
        </p:spPr>
        <p:txBody>
          <a:bodyPr wrap="none" rtlCol="0">
            <a:spAutoFit/>
          </a:bodyPr>
          <a:lstStyle/>
          <a:p>
            <a:r>
              <a:rPr lang="en-US" altLang="zh-CN" sz="2400" dirty="0" err="1" smtClean="0"/>
              <a:t>Playfair</a:t>
            </a:r>
            <a:r>
              <a:rPr lang="zh-CN" altLang="en-US" sz="2400" dirty="0" smtClean="0"/>
              <a:t>密码是一种双字母代换方法</a:t>
            </a:r>
            <a:endParaRPr lang="zh-CN"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zh-CN" altLang="en-US" dirty="0" smtClean="0"/>
              <a:t>多表密码 </a:t>
            </a:r>
            <a:r>
              <a:rPr lang="en-US" altLang="zh-CN" dirty="0" err="1" smtClean="0"/>
              <a:t>Polyalphabetic</a:t>
            </a:r>
            <a:r>
              <a:rPr lang="en-US" altLang="zh-CN" dirty="0" smtClean="0"/>
              <a:t> Cipher</a:t>
            </a:r>
            <a:endParaRPr lang="zh-CN" altLang="en-US" dirty="0" smtClean="0"/>
          </a:p>
        </p:txBody>
      </p:sp>
      <p:sp>
        <p:nvSpPr>
          <p:cNvPr id="38915" name="Rectangle 3"/>
          <p:cNvSpPr>
            <a:spLocks noGrp="1" noChangeArrowheads="1"/>
          </p:cNvSpPr>
          <p:nvPr>
            <p:ph type="body" idx="1"/>
          </p:nvPr>
        </p:nvSpPr>
        <p:spPr>
          <a:xfrm>
            <a:off x="0" y="1412776"/>
            <a:ext cx="9144000" cy="4953000"/>
          </a:xfrm>
        </p:spPr>
        <p:txBody>
          <a:bodyPr/>
          <a:lstStyle/>
          <a:p>
            <a:pPr lvl="1">
              <a:buFontTx/>
              <a:buNone/>
            </a:pPr>
            <a:r>
              <a:rPr lang="zh-CN" altLang="en-AU" sz="3600" dirty="0" smtClean="0"/>
              <a:t>使用多个</a:t>
            </a:r>
            <a:r>
              <a:rPr lang="en-AU" altLang="zh-CN" sz="3600" dirty="0" smtClean="0"/>
              <a:t>(</a:t>
            </a:r>
            <a:r>
              <a:rPr lang="zh-CN" altLang="en-AU" sz="3600" dirty="0" smtClean="0"/>
              <a:t>单</a:t>
            </a:r>
            <a:r>
              <a:rPr lang="en-AU" altLang="zh-CN" sz="3600" dirty="0" smtClean="0"/>
              <a:t>)</a:t>
            </a:r>
            <a:r>
              <a:rPr lang="zh-CN" altLang="en-AU" sz="3600" dirty="0" smtClean="0"/>
              <a:t>表</a:t>
            </a:r>
            <a:r>
              <a:rPr lang="zh-CN" altLang="en-US" sz="3600" dirty="0" smtClean="0"/>
              <a:t>，</a:t>
            </a:r>
            <a:r>
              <a:rPr lang="zh-CN" altLang="en-AU" sz="3600" dirty="0" smtClean="0"/>
              <a:t>比如</a:t>
            </a:r>
            <a:r>
              <a:rPr lang="en-AU" altLang="zh-CN" sz="3600" dirty="0" err="1" smtClean="0"/>
              <a:t>Vigenère</a:t>
            </a:r>
            <a:r>
              <a:rPr lang="zh-CN" altLang="en-US" sz="3600" dirty="0" smtClean="0"/>
              <a:t>密码</a:t>
            </a:r>
            <a:r>
              <a:rPr lang="zh-CN" altLang="en-AU" sz="3600" dirty="0" smtClean="0"/>
              <a:t>：</a:t>
            </a:r>
            <a:endParaRPr lang="zh-CN" altLang="en-AU" sz="3600" dirty="0" smtClean="0">
              <a:latin typeface="宋体" charset="-122"/>
            </a:endParaRPr>
          </a:p>
          <a:p>
            <a:pPr lvl="1">
              <a:buFontTx/>
              <a:buNone/>
            </a:pPr>
            <a:endParaRPr lang="en-AU" altLang="zh-CN" sz="2000" dirty="0" smtClean="0">
              <a:latin typeface="宋体" charset="-122"/>
            </a:endParaRPr>
          </a:p>
          <a:p>
            <a:pPr lvl="1">
              <a:buFontTx/>
              <a:buNone/>
            </a:pPr>
            <a:r>
              <a:rPr lang="en-AU" altLang="zh-CN" sz="3200" dirty="0" smtClean="0">
                <a:latin typeface="宋体" charset="-122"/>
              </a:rPr>
              <a:t>key(repeat) dec</a:t>
            </a:r>
            <a:r>
              <a:rPr lang="en-AU" altLang="zh-CN" sz="3200" dirty="0" smtClean="0">
                <a:solidFill>
                  <a:srgbClr val="FF0000"/>
                </a:solidFill>
                <a:latin typeface="宋体" charset="-122"/>
              </a:rPr>
              <a:t>ept</a:t>
            </a:r>
            <a:r>
              <a:rPr lang="en-AU" altLang="zh-CN" sz="3200" dirty="0" smtClean="0">
                <a:latin typeface="宋体" charset="-122"/>
              </a:rPr>
              <a:t>ive </a:t>
            </a:r>
            <a:r>
              <a:rPr lang="en-AU" altLang="zh-CN" sz="3200" dirty="0" err="1" smtClean="0">
                <a:latin typeface="宋体" charset="-122"/>
              </a:rPr>
              <a:t>dec</a:t>
            </a:r>
            <a:r>
              <a:rPr lang="en-AU" altLang="zh-CN" sz="3200" dirty="0" err="1" smtClean="0">
                <a:solidFill>
                  <a:srgbClr val="FF0000"/>
                </a:solidFill>
                <a:latin typeface="宋体" charset="-122"/>
              </a:rPr>
              <a:t>ept</a:t>
            </a:r>
            <a:r>
              <a:rPr lang="en-AU" altLang="zh-CN" sz="3200" dirty="0" err="1" smtClean="0">
                <a:latin typeface="宋体" charset="-122"/>
              </a:rPr>
              <a:t>ive</a:t>
            </a:r>
            <a:r>
              <a:rPr lang="en-AU" altLang="zh-CN" sz="3200" dirty="0" smtClean="0">
                <a:latin typeface="宋体" charset="-122"/>
              </a:rPr>
              <a:t> </a:t>
            </a:r>
            <a:r>
              <a:rPr lang="en-AU" altLang="zh-CN" sz="3200" dirty="0" err="1" smtClean="0">
                <a:latin typeface="宋体" charset="-122"/>
              </a:rPr>
              <a:t>deceptive</a:t>
            </a:r>
            <a:endParaRPr lang="en-AU" altLang="zh-CN" sz="3200" dirty="0" smtClean="0">
              <a:latin typeface="宋体" charset="-122"/>
            </a:endParaRPr>
          </a:p>
          <a:p>
            <a:pPr lvl="1">
              <a:buFontTx/>
              <a:buNone/>
            </a:pPr>
            <a:r>
              <a:rPr lang="en-AU" altLang="zh-CN" sz="3200" dirty="0" smtClean="0">
                <a:latin typeface="宋体" charset="-122"/>
              </a:rPr>
              <a:t>Plaintext   </a:t>
            </a:r>
            <a:r>
              <a:rPr lang="en-AU" altLang="zh-CN" sz="3200" dirty="0" err="1" smtClean="0">
                <a:latin typeface="宋体" charset="-122"/>
              </a:rPr>
              <a:t>wea</a:t>
            </a:r>
            <a:r>
              <a:rPr lang="en-AU" altLang="zh-CN" sz="3200" dirty="0" err="1" smtClean="0">
                <a:solidFill>
                  <a:srgbClr val="FF0000"/>
                </a:solidFill>
                <a:latin typeface="宋体" charset="-122"/>
              </a:rPr>
              <a:t>red</a:t>
            </a:r>
            <a:r>
              <a:rPr lang="en-AU" altLang="zh-CN" sz="3200" dirty="0" err="1" smtClean="0">
                <a:latin typeface="宋体" charset="-122"/>
              </a:rPr>
              <a:t>isc</a:t>
            </a:r>
            <a:r>
              <a:rPr lang="en-AU" altLang="zh-CN" sz="3200" dirty="0" smtClean="0">
                <a:latin typeface="宋体" charset="-122"/>
              </a:rPr>
              <a:t> </a:t>
            </a:r>
            <a:r>
              <a:rPr lang="en-AU" altLang="zh-CN" sz="3200" dirty="0" err="1" smtClean="0">
                <a:latin typeface="宋体" charset="-122"/>
              </a:rPr>
              <a:t>ove</a:t>
            </a:r>
            <a:r>
              <a:rPr lang="en-AU" altLang="zh-CN" sz="3200" dirty="0" err="1" smtClean="0">
                <a:solidFill>
                  <a:srgbClr val="FF0000"/>
                </a:solidFill>
                <a:latin typeface="宋体" charset="-122"/>
              </a:rPr>
              <a:t>red</a:t>
            </a:r>
            <a:r>
              <a:rPr lang="en-AU" altLang="zh-CN" sz="3200" dirty="0" err="1" smtClean="0">
                <a:latin typeface="宋体" charset="-122"/>
              </a:rPr>
              <a:t>sav</a:t>
            </a:r>
            <a:r>
              <a:rPr lang="en-AU" altLang="zh-CN" sz="3200" dirty="0" smtClean="0">
                <a:latin typeface="宋体" charset="-122"/>
              </a:rPr>
              <a:t> </a:t>
            </a:r>
            <a:r>
              <a:rPr lang="en-AU" altLang="zh-CN" sz="3200" dirty="0" err="1" smtClean="0">
                <a:latin typeface="宋体" charset="-122"/>
              </a:rPr>
              <a:t>eyourself</a:t>
            </a:r>
            <a:endParaRPr lang="en-AU" altLang="zh-CN" sz="3200" dirty="0" smtClean="0">
              <a:latin typeface="宋体" charset="-122"/>
            </a:endParaRPr>
          </a:p>
          <a:p>
            <a:pPr lvl="1">
              <a:buFontTx/>
              <a:buNone/>
            </a:pPr>
            <a:r>
              <a:rPr lang="en-AU" altLang="zh-CN" sz="3200" dirty="0" err="1" smtClean="0">
                <a:latin typeface="宋体" charset="-122"/>
              </a:rPr>
              <a:t>Ciphertext</a:t>
            </a:r>
            <a:r>
              <a:rPr lang="en-AU" altLang="zh-CN" sz="3200" dirty="0" smtClean="0">
                <a:latin typeface="宋体" charset="-122"/>
              </a:rPr>
              <a:t>  ZICVTWQNG RZGVTWAVZ HCQYGLMGJ</a:t>
            </a:r>
          </a:p>
          <a:p>
            <a:pPr>
              <a:buFontTx/>
              <a:buNone/>
            </a:pPr>
            <a:r>
              <a:rPr lang="en-US" altLang="zh-CN" dirty="0" smtClean="0">
                <a:latin typeface="宋体" charset="-122"/>
              </a:rPr>
              <a:t>	</a:t>
            </a:r>
          </a:p>
        </p:txBody>
      </p:sp>
      <p:sp>
        <p:nvSpPr>
          <p:cNvPr id="38917" name="Line 5"/>
          <p:cNvSpPr>
            <a:spLocks noChangeShapeType="1"/>
          </p:cNvSpPr>
          <p:nvPr/>
        </p:nvSpPr>
        <p:spPr bwMode="auto">
          <a:xfrm>
            <a:off x="381000" y="2895600"/>
            <a:ext cx="8534400" cy="0"/>
          </a:xfrm>
          <a:prstGeom prst="line">
            <a:avLst/>
          </a:prstGeom>
          <a:noFill/>
          <a:ln w="22225">
            <a:solidFill>
              <a:schemeClr val="tx1"/>
            </a:solidFill>
            <a:round/>
            <a:headEnd/>
            <a:tailEnd/>
          </a:ln>
          <a:effectLst/>
        </p:spPr>
        <p:txBody>
          <a:bodyPr/>
          <a:lstStyle/>
          <a:p>
            <a:endParaRPr lang="zh-CN" altLang="en-US"/>
          </a:p>
        </p:txBody>
      </p:sp>
      <p:sp>
        <p:nvSpPr>
          <p:cNvPr id="38918" name="Line 6"/>
          <p:cNvSpPr>
            <a:spLocks noChangeShapeType="1"/>
          </p:cNvSpPr>
          <p:nvPr/>
        </p:nvSpPr>
        <p:spPr bwMode="auto">
          <a:xfrm>
            <a:off x="381000" y="3505200"/>
            <a:ext cx="8534400" cy="0"/>
          </a:xfrm>
          <a:prstGeom prst="line">
            <a:avLst/>
          </a:prstGeom>
          <a:noFill/>
          <a:ln w="22225">
            <a:solidFill>
              <a:schemeClr val="tx1"/>
            </a:solidFill>
            <a:round/>
            <a:headEnd/>
            <a:tailEnd/>
          </a:ln>
          <a:effectLst/>
        </p:spPr>
        <p:txBody>
          <a:bodyPr/>
          <a:lstStyle/>
          <a:p>
            <a:endParaRPr lang="zh-CN" altLang="en-US"/>
          </a:p>
        </p:txBody>
      </p:sp>
      <p:sp>
        <p:nvSpPr>
          <p:cNvPr id="38919" name="Line 7"/>
          <p:cNvSpPr>
            <a:spLocks noChangeShapeType="1"/>
          </p:cNvSpPr>
          <p:nvPr/>
        </p:nvSpPr>
        <p:spPr bwMode="auto">
          <a:xfrm>
            <a:off x="2819400" y="2362200"/>
            <a:ext cx="0" cy="1676400"/>
          </a:xfrm>
          <a:prstGeom prst="line">
            <a:avLst/>
          </a:prstGeom>
          <a:noFill/>
          <a:ln w="22225">
            <a:solidFill>
              <a:schemeClr val="tx1"/>
            </a:solidFill>
            <a:round/>
            <a:headEnd/>
            <a:tailEnd/>
          </a:ln>
          <a:effectLst/>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5" name="Picture 3"/>
          <p:cNvPicPr>
            <a:picLocks noChangeAspect="1" noChangeArrowheads="1"/>
          </p:cNvPicPr>
          <p:nvPr/>
        </p:nvPicPr>
        <p:blipFill>
          <a:blip r:embed="rId2" cstate="print"/>
          <a:srcRect/>
          <a:stretch>
            <a:fillRect/>
          </a:stretch>
        </p:blipFill>
        <p:spPr>
          <a:xfrm>
            <a:off x="0" y="0"/>
            <a:ext cx="9144000" cy="6858000"/>
          </a:xfrm>
          <a:prstGeom prst="rect">
            <a:avLst/>
          </a:prstGeom>
        </p:spPr>
      </p:pic>
      <p:sp>
        <p:nvSpPr>
          <p:cNvPr id="6" name="AutoShape 5"/>
          <p:cNvSpPr>
            <a:spLocks noChangeArrowheads="1"/>
          </p:cNvSpPr>
          <p:nvPr/>
        </p:nvSpPr>
        <p:spPr bwMode="auto">
          <a:xfrm>
            <a:off x="0" y="1124744"/>
            <a:ext cx="217488" cy="101600"/>
          </a:xfrm>
          <a:prstGeom prst="rightArrow">
            <a:avLst>
              <a:gd name="adj1" fmla="val 50000"/>
              <a:gd name="adj2" fmla="val 53516"/>
            </a:avLst>
          </a:prstGeom>
          <a:solidFill>
            <a:srgbClr val="FF0000"/>
          </a:solidFill>
          <a:ln w="9525" algn="ctr">
            <a:solidFill>
              <a:schemeClr val="tx1"/>
            </a:solidFill>
            <a:miter lim="800000"/>
            <a:headEnd/>
            <a:tailEnd/>
          </a:ln>
          <a:effectLst/>
        </p:spPr>
        <p:txBody>
          <a:bodyPr wrap="none" anchor="ctr"/>
          <a:lstStyle/>
          <a:p>
            <a:endParaRPr lang="zh-CN" altLang="en-US"/>
          </a:p>
        </p:txBody>
      </p:sp>
      <p:sp>
        <p:nvSpPr>
          <p:cNvPr id="7" name="Oval 6"/>
          <p:cNvSpPr/>
          <p:nvPr/>
        </p:nvSpPr>
        <p:spPr>
          <a:xfrm>
            <a:off x="7812360" y="980728"/>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p:cNvSpPr/>
          <p:nvPr/>
        </p:nvSpPr>
        <p:spPr>
          <a:xfrm>
            <a:off x="7812360" y="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36</a:t>
            </a:fld>
            <a:endParaRPr lang="zh-CN" altLang="en-US"/>
          </a:p>
        </p:txBody>
      </p:sp>
      <p:pic>
        <p:nvPicPr>
          <p:cNvPr id="5" name="Picture 6" descr="Snap1"/>
          <p:cNvPicPr>
            <a:picLocks noChangeAspect="1" noChangeArrowheads="1"/>
          </p:cNvPicPr>
          <p:nvPr/>
        </p:nvPicPr>
        <p:blipFill>
          <a:blip r:embed="rId2" cstate="print"/>
          <a:srcRect/>
          <a:stretch>
            <a:fillRect/>
          </a:stretch>
        </p:blipFill>
        <p:spPr bwMode="auto">
          <a:xfrm>
            <a:off x="683568" y="1124744"/>
            <a:ext cx="7848872" cy="5133548"/>
          </a:xfrm>
          <a:prstGeom prst="rect">
            <a:avLst/>
          </a:prstGeom>
          <a:noFill/>
        </p:spPr>
      </p:pic>
      <p:sp>
        <p:nvSpPr>
          <p:cNvPr id="7" name="TextBox 6"/>
          <p:cNvSpPr txBox="1"/>
          <p:nvPr/>
        </p:nvSpPr>
        <p:spPr>
          <a:xfrm>
            <a:off x="2987824" y="1556792"/>
            <a:ext cx="4803879" cy="461665"/>
          </a:xfrm>
          <a:prstGeom prst="rect">
            <a:avLst/>
          </a:prstGeom>
          <a:noFill/>
        </p:spPr>
        <p:txBody>
          <a:bodyPr wrap="none" rtlCol="0">
            <a:spAutoFit/>
          </a:bodyPr>
          <a:lstStyle/>
          <a:p>
            <a:r>
              <a:rPr lang="en-US" altLang="zh-CN" sz="2400" dirty="0" err="1" smtClean="0"/>
              <a:t>Playfair</a:t>
            </a:r>
            <a:r>
              <a:rPr lang="zh-CN" altLang="en-US" sz="2400" dirty="0" smtClean="0"/>
              <a:t>密码是一种双字母代换方法</a:t>
            </a:r>
            <a:endParaRPr lang="zh-CN"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533400"/>
            <a:ext cx="8229600" cy="609600"/>
          </a:xfrm>
        </p:spPr>
        <p:txBody>
          <a:bodyPr>
            <a:normAutofit fontScale="90000"/>
          </a:bodyPr>
          <a:lstStyle/>
          <a:p>
            <a:r>
              <a:rPr lang="en-US" altLang="zh-CN" dirty="0" smtClean="0"/>
              <a:t>One-time Pad</a:t>
            </a:r>
            <a:r>
              <a:rPr lang="zh-CN" altLang="en-US" dirty="0" smtClean="0"/>
              <a:t>一例</a:t>
            </a:r>
          </a:p>
        </p:txBody>
      </p:sp>
      <p:sp>
        <p:nvSpPr>
          <p:cNvPr id="138243" name="Rectangle 3"/>
          <p:cNvSpPr>
            <a:spLocks noGrp="1" noChangeArrowheads="1"/>
          </p:cNvSpPr>
          <p:nvPr>
            <p:ph type="body" idx="1"/>
          </p:nvPr>
        </p:nvSpPr>
        <p:spPr>
          <a:xfrm>
            <a:off x="457200" y="1600200"/>
            <a:ext cx="8229600" cy="4343399"/>
          </a:xfrm>
        </p:spPr>
        <p:txBody>
          <a:bodyPr>
            <a:normAutofit fontScale="92500" lnSpcReduction="20000"/>
          </a:bodyPr>
          <a:lstStyle/>
          <a:p>
            <a:r>
              <a:rPr lang="zh-CN" altLang="en-US" dirty="0" smtClean="0">
                <a:latin typeface="宋体" pitchFamily="2" charset="-122"/>
              </a:rPr>
              <a:t>举例：哪一个明文</a:t>
            </a:r>
            <a:r>
              <a:rPr lang="en-US" altLang="zh-CN" dirty="0" smtClean="0">
                <a:latin typeface="宋体" pitchFamily="2" charset="-122"/>
              </a:rPr>
              <a:t>/</a:t>
            </a:r>
            <a:r>
              <a:rPr lang="zh-CN" altLang="en-US" dirty="0" smtClean="0">
                <a:latin typeface="宋体" pitchFamily="2" charset="-122"/>
              </a:rPr>
              <a:t>密钥是正确的呢？</a:t>
            </a:r>
          </a:p>
          <a:p>
            <a:pPr lvl="1"/>
            <a:r>
              <a:rPr lang="zh-CN" altLang="en-US" sz="3200" dirty="0" smtClean="0">
                <a:latin typeface="宋体" pitchFamily="2" charset="-122"/>
              </a:rPr>
              <a:t>密文 </a:t>
            </a:r>
            <a:r>
              <a:rPr lang="en-US" altLang="zh-CN" sz="3200" dirty="0" smtClean="0">
                <a:latin typeface="宋体" pitchFamily="2" charset="-122"/>
              </a:rPr>
              <a:t>I P K L P S F H G Q</a:t>
            </a:r>
          </a:p>
          <a:p>
            <a:pPr lvl="1"/>
            <a:r>
              <a:rPr lang="zh-CN" altLang="en-US" sz="3200" dirty="0" smtClean="0">
                <a:latin typeface="宋体" pitchFamily="2" charset="-122"/>
              </a:rPr>
              <a:t>密钥 </a:t>
            </a:r>
            <a:r>
              <a:rPr lang="en-US" altLang="zh-CN" sz="3200" dirty="0" smtClean="0">
                <a:latin typeface="宋体" pitchFamily="2" charset="-122"/>
              </a:rPr>
              <a:t>U C G S H G B S G N  </a:t>
            </a:r>
            <a:r>
              <a:rPr lang="zh-CN" altLang="en-US" sz="3200" dirty="0" smtClean="0">
                <a:latin typeface="宋体" pitchFamily="2" charset="-122"/>
              </a:rPr>
              <a:t>（猜）</a:t>
            </a:r>
          </a:p>
          <a:p>
            <a:pPr lvl="1"/>
            <a:r>
              <a:rPr lang="zh-CN" altLang="en-US" sz="3200" dirty="0" smtClean="0">
                <a:latin typeface="宋体" pitchFamily="2" charset="-122"/>
              </a:rPr>
              <a:t>明文 </a:t>
            </a:r>
            <a:r>
              <a:rPr lang="en-US" altLang="zh-CN" sz="3200" dirty="0" smtClean="0">
                <a:latin typeface="宋体" pitchFamily="2" charset="-122"/>
              </a:rPr>
              <a:t>o n e t </a:t>
            </a:r>
            <a:r>
              <a:rPr lang="en-US" altLang="zh-CN" sz="3200" dirty="0" err="1" smtClean="0">
                <a:latin typeface="宋体" pitchFamily="2" charset="-122"/>
              </a:rPr>
              <a:t>i</a:t>
            </a:r>
            <a:r>
              <a:rPr lang="en-US" altLang="zh-CN" sz="3200" dirty="0" smtClean="0">
                <a:latin typeface="宋体" pitchFamily="2" charset="-122"/>
              </a:rPr>
              <a:t> m e p a d	</a:t>
            </a:r>
          </a:p>
          <a:p>
            <a:pPr lvl="2"/>
            <a:r>
              <a:rPr lang="en-US" altLang="zh-CN" sz="3200" dirty="0" smtClean="0">
                <a:latin typeface="宋体" pitchFamily="2" charset="-122"/>
              </a:rPr>
              <a:t>“one time pad”</a:t>
            </a:r>
          </a:p>
          <a:p>
            <a:pPr lvl="1"/>
            <a:r>
              <a:rPr lang="zh-CN" altLang="en-US" sz="3200" dirty="0" smtClean="0">
                <a:latin typeface="宋体" pitchFamily="2" charset="-122"/>
              </a:rPr>
              <a:t>密文 </a:t>
            </a:r>
            <a:r>
              <a:rPr lang="en-US" altLang="zh-CN" sz="3200" dirty="0" smtClean="0">
                <a:latin typeface="宋体" pitchFamily="2" charset="-122"/>
              </a:rPr>
              <a:t>I P K L P S F H G Q</a:t>
            </a:r>
          </a:p>
          <a:p>
            <a:pPr lvl="1"/>
            <a:r>
              <a:rPr lang="zh-CN" altLang="en-US" sz="3200" dirty="0" smtClean="0">
                <a:latin typeface="宋体" pitchFamily="2" charset="-122"/>
              </a:rPr>
              <a:t>密钥 </a:t>
            </a:r>
            <a:r>
              <a:rPr lang="en-US" altLang="zh-CN" sz="3200" dirty="0" smtClean="0">
                <a:latin typeface="宋体" pitchFamily="2" charset="-122"/>
              </a:rPr>
              <a:t>D B Q U B Q U T E G </a:t>
            </a:r>
            <a:r>
              <a:rPr lang="zh-CN" altLang="en-US" sz="3200" dirty="0" smtClean="0">
                <a:latin typeface="宋体" pitchFamily="2" charset="-122"/>
              </a:rPr>
              <a:t>（再猜）</a:t>
            </a:r>
            <a:r>
              <a:rPr lang="en-US" altLang="zh-CN" sz="3200" dirty="0" smtClean="0">
                <a:latin typeface="宋体" pitchFamily="2" charset="-122"/>
              </a:rPr>
              <a:t> </a:t>
            </a:r>
          </a:p>
          <a:p>
            <a:pPr lvl="1"/>
            <a:r>
              <a:rPr lang="zh-CN" altLang="en-US" sz="3200" dirty="0" smtClean="0">
                <a:latin typeface="宋体" pitchFamily="2" charset="-122"/>
              </a:rPr>
              <a:t>明文 </a:t>
            </a:r>
            <a:r>
              <a:rPr lang="en-US" altLang="zh-CN" sz="3200" dirty="0" smtClean="0">
                <a:latin typeface="宋体" pitchFamily="2" charset="-122"/>
              </a:rPr>
              <a:t>f o u r o c l o c k		↓</a:t>
            </a:r>
          </a:p>
          <a:p>
            <a:pPr lvl="2"/>
            <a:r>
              <a:rPr lang="en-US" altLang="zh-CN" sz="3200" dirty="0" smtClean="0">
                <a:latin typeface="宋体" pitchFamily="2" charset="-122"/>
              </a:rPr>
              <a:t>“four o’clock”</a:t>
            </a:r>
            <a:endParaRPr lang="zh-CN" alt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5" name="Picture 3"/>
          <p:cNvPicPr>
            <a:picLocks noChangeAspect="1" noChangeArrowheads="1"/>
          </p:cNvPicPr>
          <p:nvPr/>
        </p:nvPicPr>
        <p:blipFill>
          <a:blip r:embed="rId2" cstate="print"/>
          <a:srcRect/>
          <a:stretch>
            <a:fillRect/>
          </a:stretch>
        </p:blipFill>
        <p:spPr>
          <a:xfrm>
            <a:off x="0" y="0"/>
            <a:ext cx="9144000" cy="6858000"/>
          </a:xfrm>
          <a:prstGeom prst="rect">
            <a:avLst/>
          </a:prstGeom>
        </p:spPr>
      </p:pic>
      <p:sp>
        <p:nvSpPr>
          <p:cNvPr id="6" name="AutoShape 5"/>
          <p:cNvSpPr>
            <a:spLocks noChangeArrowheads="1"/>
          </p:cNvSpPr>
          <p:nvPr/>
        </p:nvSpPr>
        <p:spPr bwMode="auto">
          <a:xfrm>
            <a:off x="0" y="5410200"/>
            <a:ext cx="217488" cy="101600"/>
          </a:xfrm>
          <a:prstGeom prst="rightArrow">
            <a:avLst>
              <a:gd name="adj1" fmla="val 50000"/>
              <a:gd name="adj2" fmla="val 53516"/>
            </a:avLst>
          </a:prstGeom>
          <a:solidFill>
            <a:srgbClr val="FF0000"/>
          </a:solidFill>
          <a:ln w="9525" algn="ctr">
            <a:solidFill>
              <a:schemeClr val="tx1"/>
            </a:solidFill>
            <a:miter lim="800000"/>
            <a:headEnd/>
            <a:tailEnd/>
          </a:ln>
          <a:effectLst/>
        </p:spPr>
        <p:txBody>
          <a:bodyPr wrap="none" anchor="ctr"/>
          <a:lstStyle/>
          <a:p>
            <a:endParaRPr lang="zh-CN" altLang="en-US"/>
          </a:p>
        </p:txBody>
      </p:sp>
      <p:sp>
        <p:nvSpPr>
          <p:cNvPr id="7" name="Oval 6"/>
          <p:cNvSpPr/>
          <p:nvPr/>
        </p:nvSpPr>
        <p:spPr>
          <a:xfrm>
            <a:off x="5181600" y="533400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p:cNvSpPr/>
          <p:nvPr/>
        </p:nvSpPr>
        <p:spPr>
          <a:xfrm>
            <a:off x="5105400" y="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57200" y="533400"/>
            <a:ext cx="8229600" cy="685800"/>
          </a:xfrm>
        </p:spPr>
        <p:txBody>
          <a:bodyPr>
            <a:normAutofit fontScale="90000"/>
          </a:bodyPr>
          <a:lstStyle/>
          <a:p>
            <a:r>
              <a:rPr lang="zh-CN" altLang="en-US" dirty="0" smtClean="0"/>
              <a:t>一次一密的安全性</a:t>
            </a:r>
          </a:p>
        </p:txBody>
      </p:sp>
      <p:sp>
        <p:nvSpPr>
          <p:cNvPr id="137219" name="Rectangle 3"/>
          <p:cNvSpPr>
            <a:spLocks noGrp="1" noChangeArrowheads="1"/>
          </p:cNvSpPr>
          <p:nvPr>
            <p:ph type="body" idx="1"/>
          </p:nvPr>
        </p:nvSpPr>
        <p:spPr/>
        <p:txBody>
          <a:bodyPr/>
          <a:lstStyle/>
          <a:p>
            <a:r>
              <a:rPr lang="zh-CN" altLang="en-US" dirty="0" smtClean="0"/>
              <a:t>是唯一具有理论安全性的算法</a:t>
            </a:r>
          </a:p>
          <a:p>
            <a:r>
              <a:rPr lang="zh-CN" altLang="en-US" dirty="0" smtClean="0"/>
              <a:t>也可以直接用于二进制（</a:t>
            </a:r>
            <a:r>
              <a:rPr lang="en-US" altLang="zh-CN" dirty="0" smtClean="0"/>
              <a:t>XOR</a:t>
            </a:r>
            <a:r>
              <a:rPr lang="zh-CN" altLang="en-US" dirty="0" smtClean="0"/>
              <a:t>）</a:t>
            </a:r>
          </a:p>
          <a:p>
            <a:pPr lvl="1"/>
            <a:r>
              <a:rPr lang="zh-CN" altLang="en-US" dirty="0" smtClean="0"/>
              <a:t>流密码算法就是使用密钥为种子产生伪随机序列并和明文</a:t>
            </a:r>
            <a:r>
              <a:rPr lang="en-US" altLang="zh-CN" dirty="0" smtClean="0"/>
              <a:t>XOR</a:t>
            </a:r>
          </a:p>
          <a:p>
            <a:r>
              <a:rPr lang="zh-CN" altLang="en-US" dirty="0" smtClean="0"/>
              <a:t>太不方便使用，密钥太长（和明文等长），难于产生、传输、保存等。</a:t>
            </a:r>
          </a:p>
          <a:p>
            <a:pPr lvl="4"/>
            <a:endParaRPr lang="zh-CN" altLang="en-US" dirty="0" smtClean="0"/>
          </a:p>
          <a:p>
            <a:r>
              <a:rPr lang="zh-CN" altLang="en-US" dirty="0" smtClean="0"/>
              <a:t>伪随机数生成算法和流密码（见第七章）</a:t>
            </a:r>
          </a:p>
          <a:p>
            <a:endParaRPr lang="zh-CN" alt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zh-CN" altLang="en-US" dirty="0" smtClean="0"/>
              <a:t>加密与解密</a:t>
            </a:r>
            <a:endParaRPr lang="en-US" dirty="0"/>
          </a:p>
        </p:txBody>
      </p:sp>
      <p:pic>
        <p:nvPicPr>
          <p:cNvPr id="4" name="Content Placeholder 3"/>
          <p:cNvPicPr>
            <a:picLocks noGrp="1" noChangeAspect="1" noChangeArrowheads="1"/>
          </p:cNvPicPr>
          <p:nvPr>
            <p:ph idx="1"/>
          </p:nvPr>
        </p:nvPicPr>
        <p:blipFill>
          <a:blip r:embed="rId3" cstate="print"/>
          <a:srcRect/>
          <a:stretch>
            <a:fillRect/>
          </a:stretch>
        </p:blipFill>
        <p:spPr>
          <a:xfrm>
            <a:off x="609600" y="1447800"/>
            <a:ext cx="8006791" cy="4525963"/>
          </a:xfrm>
        </p:spPr>
      </p:pic>
      <p:sp>
        <p:nvSpPr>
          <p:cNvPr id="5" name="TextBox 4"/>
          <p:cNvSpPr txBox="1"/>
          <p:nvPr/>
        </p:nvSpPr>
        <p:spPr>
          <a:xfrm>
            <a:off x="1676400" y="1828800"/>
            <a:ext cx="803425" cy="461665"/>
          </a:xfrm>
          <a:prstGeom prst="rect">
            <a:avLst/>
          </a:prstGeom>
          <a:noFill/>
        </p:spPr>
        <p:txBody>
          <a:bodyPr wrap="none" rtlCol="0">
            <a:spAutoFit/>
          </a:bodyPr>
          <a:lstStyle/>
          <a:p>
            <a:r>
              <a:rPr lang="zh-CN" altLang="en-US" sz="2400" b="1" dirty="0" smtClean="0">
                <a:solidFill>
                  <a:schemeClr val="tx2">
                    <a:lumMod val="60000"/>
                    <a:lumOff val="40000"/>
                  </a:schemeClr>
                </a:solidFill>
              </a:rPr>
              <a:t>明文</a:t>
            </a:r>
            <a:endParaRPr lang="en-US" sz="2400" b="1" dirty="0">
              <a:solidFill>
                <a:schemeClr val="tx2">
                  <a:lumMod val="60000"/>
                  <a:lumOff val="40000"/>
                </a:schemeClr>
              </a:solidFill>
            </a:endParaRPr>
          </a:p>
        </p:txBody>
      </p:sp>
      <p:sp>
        <p:nvSpPr>
          <p:cNvPr id="6" name="TextBox 5"/>
          <p:cNvSpPr txBox="1"/>
          <p:nvPr/>
        </p:nvSpPr>
        <p:spPr>
          <a:xfrm>
            <a:off x="4419600" y="3733800"/>
            <a:ext cx="803425" cy="461665"/>
          </a:xfrm>
          <a:prstGeom prst="rect">
            <a:avLst/>
          </a:prstGeom>
          <a:noFill/>
        </p:spPr>
        <p:txBody>
          <a:bodyPr wrap="none" rtlCol="0">
            <a:spAutoFit/>
          </a:bodyPr>
          <a:lstStyle/>
          <a:p>
            <a:r>
              <a:rPr lang="zh-CN" altLang="en-US" sz="2400" b="1" dirty="0" smtClean="0">
                <a:solidFill>
                  <a:schemeClr val="tx2">
                    <a:lumMod val="60000"/>
                    <a:lumOff val="40000"/>
                  </a:schemeClr>
                </a:solidFill>
              </a:rPr>
              <a:t>密文</a:t>
            </a:r>
            <a:endParaRPr lang="en-US" sz="2400" b="1" dirty="0">
              <a:solidFill>
                <a:schemeClr val="tx2">
                  <a:lumMod val="60000"/>
                  <a:lumOff val="40000"/>
                </a:schemeClr>
              </a:solidFill>
            </a:endParaRPr>
          </a:p>
        </p:txBody>
      </p:sp>
      <p:sp>
        <p:nvSpPr>
          <p:cNvPr id="7" name="TextBox 6"/>
          <p:cNvSpPr txBox="1"/>
          <p:nvPr/>
        </p:nvSpPr>
        <p:spPr>
          <a:xfrm>
            <a:off x="5257800" y="2286000"/>
            <a:ext cx="803425" cy="461665"/>
          </a:xfrm>
          <a:prstGeom prst="rect">
            <a:avLst/>
          </a:prstGeom>
          <a:noFill/>
        </p:spPr>
        <p:txBody>
          <a:bodyPr wrap="none" rtlCol="0">
            <a:spAutoFit/>
          </a:bodyPr>
          <a:lstStyle/>
          <a:p>
            <a:r>
              <a:rPr lang="zh-CN" altLang="en-US" sz="2400" b="1" dirty="0" smtClean="0">
                <a:solidFill>
                  <a:schemeClr val="tx2">
                    <a:lumMod val="60000"/>
                    <a:lumOff val="40000"/>
                  </a:schemeClr>
                </a:solidFill>
              </a:rPr>
              <a:t>密钥</a:t>
            </a:r>
            <a:endParaRPr lang="en-US" sz="2400" b="1" dirty="0">
              <a:solidFill>
                <a:schemeClr val="tx2">
                  <a:lumMod val="60000"/>
                  <a:lumOff val="40000"/>
                </a:schemeClr>
              </a:solidFill>
            </a:endParaRPr>
          </a:p>
        </p:txBody>
      </p:sp>
      <p:sp>
        <p:nvSpPr>
          <p:cNvPr id="8" name="TextBox 7"/>
          <p:cNvSpPr txBox="1"/>
          <p:nvPr/>
        </p:nvSpPr>
        <p:spPr>
          <a:xfrm>
            <a:off x="1981200" y="3810000"/>
            <a:ext cx="1422184" cy="461665"/>
          </a:xfrm>
          <a:prstGeom prst="rect">
            <a:avLst/>
          </a:prstGeom>
          <a:noFill/>
        </p:spPr>
        <p:txBody>
          <a:bodyPr wrap="none" rtlCol="0">
            <a:spAutoFit/>
          </a:bodyPr>
          <a:lstStyle/>
          <a:p>
            <a:r>
              <a:rPr lang="zh-CN" altLang="en-US" sz="2400" b="1" dirty="0" smtClean="0">
                <a:solidFill>
                  <a:schemeClr val="tx2">
                    <a:lumMod val="60000"/>
                    <a:lumOff val="40000"/>
                  </a:schemeClr>
                </a:solidFill>
              </a:rPr>
              <a:t>加密算法</a:t>
            </a:r>
            <a:endParaRPr lang="en-US" sz="2400" b="1" dirty="0">
              <a:solidFill>
                <a:schemeClr val="tx2">
                  <a:lumMod val="60000"/>
                  <a:lumOff val="40000"/>
                </a:schemeClr>
              </a:solidFill>
            </a:endParaRPr>
          </a:p>
        </p:txBody>
      </p:sp>
      <p:sp>
        <p:nvSpPr>
          <p:cNvPr id="9" name="TextBox 8"/>
          <p:cNvSpPr txBox="1"/>
          <p:nvPr/>
        </p:nvSpPr>
        <p:spPr>
          <a:xfrm>
            <a:off x="7391400" y="3048000"/>
            <a:ext cx="1422184" cy="461665"/>
          </a:xfrm>
          <a:prstGeom prst="rect">
            <a:avLst/>
          </a:prstGeom>
          <a:noFill/>
        </p:spPr>
        <p:txBody>
          <a:bodyPr wrap="none" rtlCol="0">
            <a:spAutoFit/>
          </a:bodyPr>
          <a:lstStyle/>
          <a:p>
            <a:r>
              <a:rPr lang="zh-CN" altLang="en-US" sz="2400" b="1" dirty="0" smtClean="0">
                <a:solidFill>
                  <a:schemeClr val="tx2">
                    <a:lumMod val="60000"/>
                    <a:lumOff val="40000"/>
                  </a:schemeClr>
                </a:solidFill>
              </a:rPr>
              <a:t>解密算法</a:t>
            </a:r>
            <a:endParaRPr lang="en-US" sz="2400" b="1" dirty="0">
              <a:solidFill>
                <a:schemeClr val="tx2">
                  <a:lumMod val="60000"/>
                  <a:lumOff val="40000"/>
                </a:schemeClr>
              </a:solidFill>
            </a:endParaRPr>
          </a:p>
        </p:txBody>
      </p:sp>
      <p:sp>
        <p:nvSpPr>
          <p:cNvPr id="11" name="TextBox 10"/>
          <p:cNvSpPr txBox="1"/>
          <p:nvPr/>
        </p:nvSpPr>
        <p:spPr>
          <a:xfrm>
            <a:off x="1066800" y="5562600"/>
            <a:ext cx="1112805" cy="461665"/>
          </a:xfrm>
          <a:prstGeom prst="rect">
            <a:avLst/>
          </a:prstGeom>
          <a:noFill/>
        </p:spPr>
        <p:txBody>
          <a:bodyPr wrap="none" rtlCol="0">
            <a:spAutoFit/>
          </a:bodyPr>
          <a:lstStyle/>
          <a:p>
            <a:r>
              <a:rPr lang="zh-CN" altLang="en-US" sz="2400" b="1" dirty="0" smtClean="0">
                <a:solidFill>
                  <a:schemeClr val="tx2">
                    <a:lumMod val="60000"/>
                    <a:lumOff val="40000"/>
                  </a:schemeClr>
                </a:solidFill>
              </a:rPr>
              <a:t>窃听者</a:t>
            </a:r>
            <a:endParaRPr lang="en-US" sz="2400" b="1" dirty="0">
              <a:solidFill>
                <a:schemeClr val="tx2">
                  <a:lumMod val="60000"/>
                  <a:lumOff val="40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dirty="0" smtClean="0"/>
              <a:t>置换技术</a:t>
            </a:r>
            <a:r>
              <a:rPr lang="en-US" altLang="zh-CN" dirty="0" smtClean="0"/>
              <a:t>transposition</a:t>
            </a:r>
          </a:p>
        </p:txBody>
      </p:sp>
      <p:sp>
        <p:nvSpPr>
          <p:cNvPr id="44035" name="Rectangle 3"/>
          <p:cNvSpPr>
            <a:spLocks noGrp="1" noChangeArrowheads="1"/>
          </p:cNvSpPr>
          <p:nvPr>
            <p:ph type="body" idx="1"/>
          </p:nvPr>
        </p:nvSpPr>
        <p:spPr/>
        <p:txBody>
          <a:bodyPr>
            <a:normAutofit lnSpcReduction="10000"/>
          </a:bodyPr>
          <a:lstStyle/>
          <a:p>
            <a:pPr eaLnBrk="1" hangingPunct="1"/>
            <a:r>
              <a:rPr lang="en-US" altLang="zh-CN" smtClean="0"/>
              <a:t>Substitution </a:t>
            </a:r>
            <a:r>
              <a:rPr lang="en-US" altLang="zh-CN" smtClean="0">
                <a:sym typeface="Wingdings" pitchFamily="2" charset="2"/>
              </a:rPr>
              <a:t></a:t>
            </a:r>
            <a:r>
              <a:rPr lang="en-US" altLang="zh-CN" smtClean="0"/>
              <a:t> Transposition</a:t>
            </a:r>
          </a:p>
          <a:p>
            <a:pPr eaLnBrk="1" hangingPunct="1">
              <a:buFontTx/>
              <a:buNone/>
            </a:pPr>
            <a:r>
              <a:rPr lang="en-US" altLang="zh-CN" smtClean="0"/>
              <a:t>	</a:t>
            </a:r>
            <a:r>
              <a:rPr lang="zh-CN" altLang="en-US" smtClean="0"/>
              <a:t>不是替代，而是重排明文（“洗牌”） 。</a:t>
            </a:r>
          </a:p>
          <a:p>
            <a:pPr eaLnBrk="1" hangingPunct="1"/>
            <a:r>
              <a:rPr lang="zh-CN" altLang="en-US" smtClean="0"/>
              <a:t>比如加密</a:t>
            </a:r>
          </a:p>
          <a:p>
            <a:pPr eaLnBrk="1" hangingPunct="1">
              <a:buFontTx/>
              <a:buNone/>
            </a:pPr>
            <a:r>
              <a:rPr lang="en-US" altLang="zh-CN" smtClean="0"/>
              <a:t>		“meet me after the toga party</a:t>
            </a:r>
            <a:r>
              <a:rPr lang="zh-CN" altLang="en-US" smtClean="0"/>
              <a:t>”</a:t>
            </a:r>
          </a:p>
          <a:p>
            <a:pPr eaLnBrk="1" hangingPunct="1"/>
            <a:endParaRPr lang="en-US" altLang="zh-CN" smtClean="0"/>
          </a:p>
          <a:p>
            <a:pPr eaLnBrk="1" hangingPunct="1"/>
            <a:endParaRPr lang="en-US" altLang="zh-CN" smtClean="0"/>
          </a:p>
          <a:p>
            <a:r>
              <a:rPr lang="zh-CN" altLang="en-US" smtClean="0"/>
              <a:t>密文：</a:t>
            </a:r>
            <a:endParaRPr lang="en-US" altLang="zh-CN" smtClean="0"/>
          </a:p>
          <a:p>
            <a:pPr>
              <a:buFontTx/>
              <a:buNone/>
            </a:pPr>
            <a:r>
              <a:rPr lang="en-US" altLang="zh-CN" smtClean="0"/>
              <a:t>		“MEMATRHTGPRYETEFETEOAAT”</a:t>
            </a:r>
            <a:endParaRPr lang="zh-CN" altLang="en-US" smtClean="0"/>
          </a:p>
          <a:p>
            <a:pPr eaLnBrk="1" hangingPunct="1"/>
            <a:endParaRPr lang="en-US" altLang="zh-CN" smtClean="0"/>
          </a:p>
        </p:txBody>
      </p:sp>
      <p:pic>
        <p:nvPicPr>
          <p:cNvPr id="44037" name="Picture 5" descr="1"/>
          <p:cNvPicPr>
            <a:picLocks noChangeAspect="1" noChangeArrowheads="1"/>
          </p:cNvPicPr>
          <p:nvPr/>
        </p:nvPicPr>
        <p:blipFill>
          <a:blip r:embed="rId3" cstate="print"/>
          <a:srcRect/>
          <a:stretch>
            <a:fillRect/>
          </a:stretch>
        </p:blipFill>
        <p:spPr bwMode="auto">
          <a:xfrm>
            <a:off x="1981200" y="3886200"/>
            <a:ext cx="3086100" cy="9525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643192" cy="792088"/>
          </a:xfrm>
        </p:spPr>
        <p:txBody>
          <a:bodyPr>
            <a:normAutofit/>
          </a:bodyPr>
          <a:lstStyle/>
          <a:p>
            <a:pPr algn="l"/>
            <a:r>
              <a:rPr lang="zh-CN" altLang="en-US" dirty="0" smtClean="0"/>
              <a:t>置换技术</a:t>
            </a:r>
            <a:r>
              <a:rPr lang="en-US" altLang="zh-CN" dirty="0" smtClean="0"/>
              <a:t>transposition</a:t>
            </a:r>
            <a:endParaRPr lang="zh-CN" altLang="en-US" dirty="0"/>
          </a:p>
        </p:txBody>
      </p:sp>
      <p:sp>
        <p:nvSpPr>
          <p:cNvPr id="3" name="Content Placeholder 2"/>
          <p:cNvSpPr>
            <a:spLocks noGrp="1"/>
          </p:cNvSpPr>
          <p:nvPr>
            <p:ph idx="1"/>
          </p:nvPr>
        </p:nvSpPr>
        <p:spPr>
          <a:xfrm>
            <a:off x="457200" y="1219200"/>
            <a:ext cx="8229600" cy="4525963"/>
          </a:xfrm>
        </p:spPr>
        <p:txBody>
          <a:bodyPr/>
          <a:lstStyle/>
          <a:p>
            <a:r>
              <a:rPr lang="zh-CN" altLang="en-US" dirty="0" smtClean="0"/>
              <a:t>对明文字符或字符组进行位置移动的密码</a:t>
            </a:r>
            <a:endParaRPr lang="en-US" altLang="zh-CN" dirty="0" smtClean="0"/>
          </a:p>
          <a:p>
            <a:r>
              <a:rPr lang="zh-CN" altLang="en-US" dirty="0" smtClean="0"/>
              <a:t>明文的字母顺序被打乱了，但明文字母本身不变</a:t>
            </a:r>
          </a:p>
          <a:p>
            <a:endParaRPr lang="zh-CN" altLang="en-US" dirty="0" smtClean="0"/>
          </a:p>
          <a:p>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41</a:t>
            </a:fld>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285750" y="2924945"/>
            <a:ext cx="8858250" cy="105727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257175" y="4848227"/>
            <a:ext cx="8886825" cy="200977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2339752" y="4077074"/>
            <a:ext cx="4229100" cy="666751"/>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 y="152400"/>
            <a:ext cx="8991600" cy="1295400"/>
          </a:xfrm>
        </p:spPr>
        <p:txBody>
          <a:bodyPr>
            <a:normAutofit fontScale="90000"/>
          </a:bodyPr>
          <a:lstStyle/>
          <a:p>
            <a:pPr algn="l" eaLnBrk="1" hangingPunct="1"/>
            <a:r>
              <a:rPr lang="en-US" altLang="zh-CN" sz="3200" smtClean="0"/>
              <a:t>Substitution</a:t>
            </a:r>
            <a:br>
              <a:rPr lang="en-US" altLang="zh-CN" sz="3200" smtClean="0"/>
            </a:br>
            <a:r>
              <a:rPr lang="en-US" altLang="zh-CN" sz="3200" smtClean="0">
                <a:sym typeface="Wingdings" pitchFamily="2" charset="2"/>
              </a:rPr>
              <a:t></a:t>
            </a:r>
            <a:r>
              <a:rPr lang="en-US" altLang="zh-CN" sz="3200" smtClean="0"/>
              <a:t> </a:t>
            </a:r>
            <a:br>
              <a:rPr lang="en-US" altLang="zh-CN" sz="3200" smtClean="0"/>
            </a:br>
            <a:r>
              <a:rPr lang="en-US" altLang="zh-CN" sz="3200" smtClean="0"/>
              <a:t>Transposition</a:t>
            </a:r>
            <a:r>
              <a:rPr lang="zh-CN" altLang="en-US" sz="3200" smtClean="0"/>
              <a:t> </a:t>
            </a:r>
          </a:p>
        </p:txBody>
      </p:sp>
      <p:sp>
        <p:nvSpPr>
          <p:cNvPr id="45059" name="Rectangle 3"/>
          <p:cNvSpPr>
            <a:spLocks noGrp="1" noChangeArrowheads="1"/>
          </p:cNvSpPr>
          <p:nvPr>
            <p:ph type="body" idx="1"/>
          </p:nvPr>
        </p:nvSpPr>
        <p:spPr/>
        <p:txBody>
          <a:bodyPr/>
          <a:lstStyle/>
          <a:p>
            <a:pPr eaLnBrk="1" hangingPunct="1"/>
            <a:r>
              <a:rPr lang="en-US" altLang="zh-CN" smtClean="0"/>
              <a:t> </a:t>
            </a:r>
          </a:p>
        </p:txBody>
      </p:sp>
      <p:sp>
        <p:nvSpPr>
          <p:cNvPr id="45061" name="Rectangle 5"/>
          <p:cNvSpPr>
            <a:spLocks noChangeArrowheads="1"/>
          </p:cNvSpPr>
          <p:nvPr/>
        </p:nvSpPr>
        <p:spPr bwMode="auto">
          <a:xfrm>
            <a:off x="2895600" y="188913"/>
            <a:ext cx="3165475" cy="6669087"/>
          </a:xfrm>
          <a:prstGeom prst="rect">
            <a:avLst/>
          </a:prstGeom>
          <a:noFill/>
          <a:ln w="9525">
            <a:noFill/>
            <a:miter lim="800000"/>
            <a:headEnd/>
            <a:tailEnd/>
          </a:ln>
          <a:effectLst/>
        </p:spPr>
        <p:txBody>
          <a:bodyPr/>
          <a:lstStyle/>
          <a:p>
            <a:pPr marL="342900" indent="-342900" algn="l" eaLnBrk="0" hangingPunct="0">
              <a:lnSpc>
                <a:spcPct val="80000"/>
              </a:lnSpc>
              <a:spcBef>
                <a:spcPct val="20000"/>
              </a:spcBef>
            </a:pPr>
            <a:r>
              <a:rPr lang="en-US" altLang="zh-CN" sz="2400" b="1" dirty="0">
                <a:latin typeface="宋体" pitchFamily="2" charset="-122"/>
              </a:rPr>
              <a:t>  7 8 6 1 3 5 4 9 2</a:t>
            </a:r>
          </a:p>
          <a:p>
            <a:pPr marL="342900" indent="-342900" algn="l" eaLnBrk="0" hangingPunct="0">
              <a:lnSpc>
                <a:spcPct val="80000"/>
              </a:lnSpc>
              <a:spcBef>
                <a:spcPct val="20000"/>
              </a:spcBef>
            </a:pPr>
            <a:r>
              <a:rPr lang="en-US" altLang="zh-CN" sz="2400" b="1" dirty="0">
                <a:latin typeface="宋体" pitchFamily="2" charset="-122"/>
              </a:rPr>
              <a:t>	t h e r e a r e t w o k </a:t>
            </a:r>
            <a:r>
              <a:rPr lang="en-US" altLang="zh-CN" sz="2400" b="1" dirty="0" err="1">
                <a:latin typeface="宋体" pitchFamily="2" charset="-122"/>
              </a:rPr>
              <a:t>i</a:t>
            </a:r>
            <a:r>
              <a:rPr lang="en-US" altLang="zh-CN" sz="2400" b="1" dirty="0">
                <a:latin typeface="宋体" pitchFamily="2" charset="-122"/>
              </a:rPr>
              <a:t> n d s o f c r y p t o g r a p h y </a:t>
            </a:r>
            <a:r>
              <a:rPr lang="en-US" altLang="zh-CN" sz="2400" b="1" dirty="0" err="1">
                <a:latin typeface="宋体" pitchFamily="2" charset="-122"/>
              </a:rPr>
              <a:t>i</a:t>
            </a:r>
            <a:r>
              <a:rPr lang="en-US" altLang="zh-CN" sz="2400" b="1" dirty="0">
                <a:latin typeface="宋体" pitchFamily="2" charset="-122"/>
              </a:rPr>
              <a:t> n t h </a:t>
            </a:r>
            <a:r>
              <a:rPr lang="en-US" altLang="zh-CN" sz="2400" b="1" dirty="0" err="1">
                <a:latin typeface="宋体" pitchFamily="2" charset="-122"/>
              </a:rPr>
              <a:t>i</a:t>
            </a:r>
            <a:r>
              <a:rPr lang="en-US" altLang="zh-CN" sz="2400" b="1" dirty="0">
                <a:latin typeface="宋体" pitchFamily="2" charset="-122"/>
              </a:rPr>
              <a:t> s w o r l d c r y p t o g r a p h y t h a t w </a:t>
            </a:r>
            <a:r>
              <a:rPr lang="en-US" altLang="zh-CN" sz="2400" b="1" dirty="0" err="1">
                <a:latin typeface="宋体" pitchFamily="2" charset="-122"/>
              </a:rPr>
              <a:t>i</a:t>
            </a:r>
            <a:r>
              <a:rPr lang="en-US" altLang="zh-CN" sz="2400" b="1" dirty="0">
                <a:latin typeface="宋体" pitchFamily="2" charset="-122"/>
              </a:rPr>
              <a:t> l </a:t>
            </a:r>
            <a:r>
              <a:rPr lang="en-US" altLang="zh-CN" sz="2400" b="1" dirty="0" err="1">
                <a:latin typeface="宋体" pitchFamily="2" charset="-122"/>
              </a:rPr>
              <a:t>l</a:t>
            </a:r>
            <a:r>
              <a:rPr lang="en-US" altLang="zh-CN" sz="2400" b="1" dirty="0">
                <a:latin typeface="宋体" pitchFamily="2" charset="-122"/>
              </a:rPr>
              <a:t> s t o p y o u r k </a:t>
            </a:r>
            <a:r>
              <a:rPr lang="en-US" altLang="zh-CN" sz="2400" b="1" dirty="0" err="1">
                <a:latin typeface="宋体" pitchFamily="2" charset="-122"/>
              </a:rPr>
              <a:t>i</a:t>
            </a:r>
            <a:r>
              <a:rPr lang="en-US" altLang="zh-CN" sz="2400" b="1" dirty="0">
                <a:latin typeface="宋体" pitchFamily="2" charset="-122"/>
              </a:rPr>
              <a:t> d s </a:t>
            </a:r>
            <a:r>
              <a:rPr lang="en-US" altLang="zh-CN" sz="2400" b="1" dirty="0" err="1">
                <a:latin typeface="宋体" pitchFamily="2" charset="-122"/>
              </a:rPr>
              <a:t>i</a:t>
            </a:r>
            <a:r>
              <a:rPr lang="en-US" altLang="zh-CN" sz="2400" b="1" dirty="0">
                <a:latin typeface="宋体" pitchFamily="2" charset="-122"/>
              </a:rPr>
              <a:t> s t e r f r o m r e a d I n g y o u r f </a:t>
            </a:r>
            <a:r>
              <a:rPr lang="en-US" altLang="zh-CN" sz="2400" b="1" dirty="0" err="1">
                <a:latin typeface="宋体" pitchFamily="2" charset="-122"/>
              </a:rPr>
              <a:t>i</a:t>
            </a:r>
            <a:r>
              <a:rPr lang="en-US" altLang="zh-CN" sz="2400" b="1" dirty="0">
                <a:latin typeface="宋体" pitchFamily="2" charset="-122"/>
              </a:rPr>
              <a:t> l e s a n d c r y p t o g r a p h y t h a t w I l </a:t>
            </a:r>
            <a:r>
              <a:rPr lang="en-US" altLang="zh-CN" sz="2400" b="1" dirty="0" err="1">
                <a:latin typeface="宋体" pitchFamily="2" charset="-122"/>
              </a:rPr>
              <a:t>l</a:t>
            </a:r>
            <a:r>
              <a:rPr lang="en-US" altLang="zh-CN" sz="2400" b="1" dirty="0">
                <a:latin typeface="宋体" pitchFamily="2" charset="-122"/>
              </a:rPr>
              <a:t> s t o p m a j o r g o v e r n m e n t s f r o m r e a d </a:t>
            </a:r>
            <a:r>
              <a:rPr lang="en-US" altLang="zh-CN" sz="2400" b="1" dirty="0" err="1">
                <a:latin typeface="宋体" pitchFamily="2" charset="-122"/>
              </a:rPr>
              <a:t>i</a:t>
            </a:r>
            <a:r>
              <a:rPr lang="en-US" altLang="zh-CN" sz="2400" b="1" dirty="0">
                <a:latin typeface="宋体" pitchFamily="2" charset="-122"/>
              </a:rPr>
              <a:t> n g y o u r f </a:t>
            </a:r>
            <a:r>
              <a:rPr lang="en-US" altLang="zh-CN" sz="2400" b="1" dirty="0" err="1">
                <a:latin typeface="宋体" pitchFamily="2" charset="-122"/>
              </a:rPr>
              <a:t>i</a:t>
            </a:r>
            <a:r>
              <a:rPr lang="en-US" altLang="zh-CN" sz="2400" b="1" dirty="0">
                <a:latin typeface="宋体" pitchFamily="2" charset="-122"/>
              </a:rPr>
              <a:t> l e s t h I s b o </a:t>
            </a:r>
            <a:r>
              <a:rPr lang="en-US" altLang="zh-CN" sz="2400" b="1" dirty="0" err="1">
                <a:latin typeface="宋体" pitchFamily="2" charset="-122"/>
              </a:rPr>
              <a:t>o</a:t>
            </a:r>
            <a:r>
              <a:rPr lang="en-US" altLang="zh-CN" sz="2400" b="1" dirty="0">
                <a:latin typeface="宋体" pitchFamily="2" charset="-122"/>
              </a:rPr>
              <a:t> k I s a b o u t </a:t>
            </a:r>
            <a:r>
              <a:rPr lang="en-US" altLang="zh-CN" sz="2400" b="1" dirty="0" err="1">
                <a:latin typeface="宋体" pitchFamily="2" charset="-122"/>
              </a:rPr>
              <a:t>t</a:t>
            </a:r>
            <a:r>
              <a:rPr lang="en-US" altLang="zh-CN" sz="2400" b="1" dirty="0">
                <a:latin typeface="宋体" pitchFamily="2" charset="-122"/>
              </a:rPr>
              <a:t> h e l a t </a:t>
            </a:r>
            <a:r>
              <a:rPr lang="en-US" altLang="zh-CN" sz="2400" b="1" dirty="0" err="1">
                <a:latin typeface="宋体" pitchFamily="2" charset="-122"/>
              </a:rPr>
              <a:t>t</a:t>
            </a:r>
            <a:r>
              <a:rPr lang="en-US" altLang="zh-CN" sz="2400" b="1" dirty="0">
                <a:latin typeface="宋体" pitchFamily="2" charset="-122"/>
              </a:rPr>
              <a:t> e r z </a:t>
            </a:r>
            <a:r>
              <a:rPr lang="en-US" altLang="zh-CN" sz="2400" b="1" dirty="0" err="1">
                <a:latin typeface="宋体" pitchFamily="2" charset="-122"/>
              </a:rPr>
              <a:t>z</a:t>
            </a:r>
            <a:r>
              <a:rPr lang="en-US" altLang="zh-CN" sz="2400" b="1" dirty="0">
                <a:latin typeface="宋体" pitchFamily="2" charset="-122"/>
              </a:rPr>
              <a:t> </a:t>
            </a:r>
            <a:r>
              <a:rPr lang="en-US" altLang="zh-CN" sz="2400" b="1" dirty="0" err="1">
                <a:latin typeface="宋体" pitchFamily="2" charset="-122"/>
              </a:rPr>
              <a:t>z</a:t>
            </a:r>
            <a:r>
              <a:rPr lang="en-US" altLang="zh-CN" sz="2400" b="1" dirty="0">
                <a:latin typeface="宋体" pitchFamily="2" charset="-122"/>
              </a:rPr>
              <a:t> </a:t>
            </a:r>
            <a:r>
              <a:rPr lang="en-US" altLang="zh-CN" sz="2400" b="1" dirty="0" err="1">
                <a:latin typeface="宋体" pitchFamily="2" charset="-122"/>
              </a:rPr>
              <a:t>z</a:t>
            </a:r>
            <a:endParaRPr lang="zh-CN" altLang="en-US" sz="2400" b="1" dirty="0">
              <a:latin typeface="宋体" pitchFamily="2" charset="-122"/>
            </a:endParaRPr>
          </a:p>
        </p:txBody>
      </p:sp>
      <p:sp>
        <p:nvSpPr>
          <p:cNvPr id="45062" name="AutoShape 6"/>
          <p:cNvSpPr>
            <a:spLocks noChangeArrowheads="1"/>
          </p:cNvSpPr>
          <p:nvPr/>
        </p:nvSpPr>
        <p:spPr bwMode="auto">
          <a:xfrm>
            <a:off x="6227763" y="765175"/>
            <a:ext cx="2305050" cy="935038"/>
          </a:xfrm>
          <a:prstGeom prst="wedgeRoundRectCallout">
            <a:avLst>
              <a:gd name="adj1" fmla="val -58611"/>
              <a:gd name="adj2" fmla="val 95162"/>
              <a:gd name="adj3" fmla="val 16667"/>
            </a:avLst>
          </a:prstGeom>
          <a:noFill/>
          <a:ln w="9525">
            <a:solidFill>
              <a:schemeClr val="tx1"/>
            </a:solidFill>
            <a:miter lim="800000"/>
            <a:headEnd/>
            <a:tailEnd/>
          </a:ln>
          <a:effectLst/>
        </p:spPr>
        <p:txBody>
          <a:bodyPr/>
          <a:lstStyle/>
          <a:p>
            <a:r>
              <a:rPr lang="zh-CN" altLang="en-US" sz="2400">
                <a:latin typeface="Times New Roman" pitchFamily="18" charset="0"/>
              </a:rPr>
              <a:t>按照标注的列顺序读出号</a:t>
            </a:r>
          </a:p>
          <a:p>
            <a:endParaRPr lang="zh-CN" altLang="en-US" sz="2400">
              <a:latin typeface="Times New Roman" pitchFamily="18" charset="0"/>
            </a:endParaRPr>
          </a:p>
        </p:txBody>
      </p:sp>
      <p:sp>
        <p:nvSpPr>
          <p:cNvPr id="45063" name="Text Box 7"/>
          <p:cNvSpPr txBox="1">
            <a:spLocks noChangeArrowheads="1"/>
          </p:cNvSpPr>
          <p:nvPr/>
        </p:nvSpPr>
        <p:spPr bwMode="auto">
          <a:xfrm>
            <a:off x="381000" y="5029200"/>
            <a:ext cx="2808288" cy="701675"/>
          </a:xfrm>
          <a:prstGeom prst="rect">
            <a:avLst/>
          </a:prstGeom>
          <a:noFill/>
          <a:ln w="9525">
            <a:noFill/>
            <a:miter lim="800000"/>
            <a:headEnd/>
            <a:tailEnd/>
          </a:ln>
          <a:effectLst/>
        </p:spPr>
        <p:txBody>
          <a:bodyPr>
            <a:spAutoFit/>
          </a:bodyPr>
          <a:lstStyle/>
          <a:p>
            <a:pPr algn="l">
              <a:spcBef>
                <a:spcPct val="50000"/>
              </a:spcBef>
            </a:pPr>
            <a:r>
              <a:rPr lang="en-US" altLang="zh-CN" sz="2000" i="1">
                <a:latin typeface="Comic Sans MS" pitchFamily="66" charset="0"/>
              </a:rPr>
              <a:t>There are two kinds of cryptography …</a:t>
            </a:r>
            <a:endParaRPr lang="zh-CN" altLang="en-US" sz="2000" i="1">
              <a:latin typeface="Comic Sans MS" pitchFamily="66" charset="0"/>
            </a:endParaRPr>
          </a:p>
        </p:txBody>
      </p:sp>
      <p:sp>
        <p:nvSpPr>
          <p:cNvPr id="45064" name="Text Box 8"/>
          <p:cNvSpPr txBox="1">
            <a:spLocks noChangeArrowheads="1"/>
          </p:cNvSpPr>
          <p:nvPr/>
        </p:nvSpPr>
        <p:spPr bwMode="auto">
          <a:xfrm>
            <a:off x="6443663" y="3276600"/>
            <a:ext cx="2700337" cy="1187450"/>
          </a:xfrm>
          <a:prstGeom prst="rect">
            <a:avLst/>
          </a:prstGeom>
          <a:noFill/>
          <a:ln w="9525">
            <a:noFill/>
            <a:miter lim="800000"/>
            <a:headEnd/>
            <a:tailEnd/>
          </a:ln>
          <a:effectLst/>
        </p:spPr>
        <p:txBody>
          <a:bodyPr>
            <a:spAutoFit/>
          </a:bodyPr>
          <a:lstStyle/>
          <a:p>
            <a:pPr algn="l"/>
            <a:r>
              <a:rPr lang="en-US" altLang="zh-CN" sz="2400">
                <a:latin typeface="Times New Roman" pitchFamily="18" charset="0"/>
              </a:rPr>
              <a:t>RIPILRWOTA</a:t>
            </a:r>
            <a:r>
              <a:rPr lang="en-US" altLang="zh-CN" sz="2400">
                <a:latin typeface="Arial"/>
              </a:rPr>
              <a:t>…</a:t>
            </a:r>
            <a:endParaRPr lang="en-US" altLang="zh-CN" sz="2400">
              <a:latin typeface="Times New Roman" pitchFamily="18" charset="0"/>
            </a:endParaRPr>
          </a:p>
          <a:p>
            <a:pPr algn="l"/>
            <a:r>
              <a:rPr lang="en-US" altLang="zh-CN" sz="2400">
                <a:latin typeface="Times New Roman" pitchFamily="18" charset="0"/>
              </a:rPr>
              <a:t>TFASPTTDOY</a:t>
            </a:r>
            <a:r>
              <a:rPr lang="en-US" altLang="zh-CN" sz="2400">
                <a:latin typeface="Arial"/>
              </a:rPr>
              <a:t>…</a:t>
            </a:r>
            <a:endParaRPr lang="en-US" altLang="zh-CN" sz="2400">
              <a:latin typeface="Times New Roman" pitchFamily="18" charset="0"/>
            </a:endParaRPr>
          </a:p>
          <a:p>
            <a:pPr algn="l"/>
            <a:r>
              <a:rPr lang="en-US" altLang="zh-CN" sz="2400">
                <a:latin typeface="Arial"/>
              </a:rPr>
              <a:t>…</a:t>
            </a:r>
            <a:r>
              <a:rPr lang="en-US" altLang="zh-CN" sz="2400">
                <a:latin typeface="Times New Roman" pitchFamily="18" charset="0"/>
              </a:rPr>
              <a:t> </a:t>
            </a:r>
            <a:r>
              <a:rPr lang="en-US" altLang="zh-CN" sz="2400">
                <a:latin typeface="Arial"/>
              </a:rPr>
              <a:t>…</a:t>
            </a:r>
            <a:r>
              <a:rPr lang="en-US" altLang="zh-CN" sz="2400">
                <a:latin typeface="Times New Roman" pitchFamily="18" charset="0"/>
              </a:rPr>
              <a:t> </a:t>
            </a:r>
            <a:r>
              <a:rPr lang="en-US" altLang="zh-CN" sz="2400">
                <a:latin typeface="Arial"/>
              </a:rPr>
              <a:t>…</a:t>
            </a:r>
            <a:r>
              <a:rPr lang="en-US" altLang="zh-CN" sz="2400">
                <a:latin typeface="Times New Roman" pitchFamily="18" charset="0"/>
              </a:rPr>
              <a:t> </a:t>
            </a:r>
            <a:r>
              <a:rPr lang="en-US" altLang="zh-CN" sz="2400">
                <a:latin typeface="Arial"/>
              </a:rPr>
              <a:t>…</a:t>
            </a:r>
            <a:r>
              <a:rPr lang="en-US" altLang="zh-CN" sz="2400">
                <a:latin typeface="Times New Roman" pitchFamily="18" charset="0"/>
              </a:rPr>
              <a:t> </a:t>
            </a:r>
            <a:r>
              <a:rPr lang="en-US" altLang="zh-CN" sz="2400">
                <a:latin typeface="Arial"/>
              </a:rPr>
              <a:t>…</a:t>
            </a:r>
            <a:endParaRPr lang="zh-CN" altLang="en-US" sz="2400">
              <a:latin typeface="Times New Roman" pitchFamily="18" charset="0"/>
            </a:endParaRPr>
          </a:p>
        </p:txBody>
      </p:sp>
      <p:sp>
        <p:nvSpPr>
          <p:cNvPr id="45065" name="Line 9"/>
          <p:cNvSpPr>
            <a:spLocks noChangeShapeType="1"/>
          </p:cNvSpPr>
          <p:nvPr/>
        </p:nvSpPr>
        <p:spPr bwMode="auto">
          <a:xfrm>
            <a:off x="6096000" y="2438400"/>
            <a:ext cx="1066800" cy="762000"/>
          </a:xfrm>
          <a:prstGeom prst="line">
            <a:avLst/>
          </a:prstGeom>
          <a:noFill/>
          <a:ln w="22225">
            <a:solidFill>
              <a:schemeClr val="tx1"/>
            </a:solidFill>
            <a:round/>
            <a:headEnd/>
            <a:tailEnd type="triangle" w="med" len="med"/>
          </a:ln>
          <a:effectLst/>
        </p:spPr>
        <p:txBody>
          <a:bodyPr wrap="none" anchor="ct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zh-CN" altLang="en-US" dirty="0"/>
          </a:p>
        </p:txBody>
      </p:sp>
      <p:sp>
        <p:nvSpPr>
          <p:cNvPr id="3" name="Content Placeholder 2"/>
          <p:cNvSpPr>
            <a:spLocks noGrp="1"/>
          </p:cNvSpPr>
          <p:nvPr>
            <p:ph idx="1"/>
          </p:nvPr>
        </p:nvSpPr>
        <p:spPr/>
        <p:txBody>
          <a:bodyPr/>
          <a:lstStyle/>
          <a:p>
            <a:r>
              <a:rPr lang="zh-CN" altLang="en-US" dirty="0" smtClean="0"/>
              <a:t>加密模型及密码算法安全性</a:t>
            </a:r>
            <a:endParaRPr lang="en-US" altLang="zh-CN" dirty="0" smtClean="0"/>
          </a:p>
          <a:p>
            <a:r>
              <a:rPr lang="zh-CN" altLang="en-US" dirty="0" smtClean="0"/>
              <a:t>代换和置换：古典密码</a:t>
            </a:r>
            <a:endParaRPr lang="en-US" altLang="zh-CN" dirty="0" smtClean="0"/>
          </a:p>
          <a:p>
            <a:r>
              <a:rPr lang="zh-CN" altLang="en-US" dirty="0" smtClean="0">
                <a:solidFill>
                  <a:srgbClr val="FF0000"/>
                </a:solidFill>
              </a:rPr>
              <a:t>信息隐藏</a:t>
            </a:r>
            <a:endParaRPr lang="en-US" altLang="zh-CN" dirty="0" smtClean="0">
              <a:solidFill>
                <a:srgbClr val="FF0000"/>
              </a:solidFill>
            </a:endParaRPr>
          </a:p>
          <a:p>
            <a:r>
              <a:rPr lang="zh-CN" altLang="en-US" dirty="0" smtClean="0"/>
              <a:t>分组密码：</a:t>
            </a:r>
            <a:r>
              <a:rPr lang="en-US" altLang="zh-CN" dirty="0" smtClean="0"/>
              <a:t>DES</a:t>
            </a:r>
            <a:r>
              <a:rPr lang="zh-CN" altLang="en-US" dirty="0" smtClean="0"/>
              <a:t>、</a:t>
            </a:r>
            <a:r>
              <a:rPr lang="en-US" altLang="zh-CN" dirty="0" smtClean="0"/>
              <a:t>AES</a:t>
            </a:r>
          </a:p>
          <a:p>
            <a:r>
              <a:rPr lang="zh-CN" altLang="en-US" dirty="0" smtClean="0"/>
              <a:t>流密码</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dirty="0" smtClean="0"/>
              <a:t>信息隐藏</a:t>
            </a:r>
          </a:p>
        </p:txBody>
      </p:sp>
      <p:sp>
        <p:nvSpPr>
          <p:cNvPr id="144387" name="Rectangle 3"/>
          <p:cNvSpPr>
            <a:spLocks noGrp="1" noChangeArrowheads="1"/>
          </p:cNvSpPr>
          <p:nvPr>
            <p:ph type="body" idx="1"/>
          </p:nvPr>
        </p:nvSpPr>
        <p:spPr/>
        <p:txBody>
          <a:bodyPr/>
          <a:lstStyle/>
          <a:p>
            <a:r>
              <a:rPr lang="zh-CN" altLang="en-US" dirty="0" smtClean="0"/>
              <a:t>把任意一个文件藏到到一个图像文件中</a:t>
            </a:r>
          </a:p>
          <a:p>
            <a:pPr lvl="1"/>
            <a:r>
              <a:rPr lang="zh-CN" altLang="en-US" dirty="0" smtClean="0"/>
              <a:t>见隐写实例 </a:t>
            </a:r>
            <a:endParaRPr lang="en-US" altLang="zh-CN" dirty="0" smtClean="0"/>
          </a:p>
          <a:p>
            <a:pPr lvl="1"/>
            <a:endParaRPr lang="zh-CN" altLang="en-US" dirty="0" smtClean="0"/>
          </a:p>
          <a:p>
            <a:r>
              <a:rPr lang="zh-CN" altLang="en-US" dirty="0" smtClean="0"/>
              <a:t>其他</a:t>
            </a:r>
          </a:p>
          <a:p>
            <a:pPr lvl="1"/>
            <a:r>
              <a:rPr lang="zh-CN" altLang="en-US" dirty="0" smtClean="0"/>
              <a:t>能把一个文件藏到声音、图像、可执行文件中</a:t>
            </a:r>
          </a:p>
          <a:p>
            <a:pPr lvl="2"/>
            <a:r>
              <a:rPr lang="en-US" altLang="zh-CN" dirty="0" smtClean="0"/>
              <a:t>JPEG,BMP, TXT, MP3 ,EXE and DLL </a:t>
            </a:r>
          </a:p>
          <a:p>
            <a:pPr lvl="2"/>
            <a:endParaRPr lang="en-US" altLang="zh-CN" dirty="0" smtClean="0"/>
          </a:p>
          <a:p>
            <a:r>
              <a:rPr lang="zh-CN" altLang="en-US" dirty="0" smtClean="0"/>
              <a:t>常用工具：</a:t>
            </a:r>
            <a:r>
              <a:rPr lang="en-US" altLang="zh-CN" dirty="0" err="1" smtClean="0"/>
              <a:t>stegsolve</a:t>
            </a:r>
            <a:r>
              <a:rPr lang="zh-CN" altLang="en-US" dirty="0" smtClean="0"/>
              <a:t>、</a:t>
            </a:r>
            <a:r>
              <a:rPr lang="en-US" altLang="zh-CN" dirty="0" err="1" smtClean="0"/>
              <a:t>winhex</a:t>
            </a:r>
            <a:r>
              <a:rPr lang="zh-CN" altLang="en-US" dirty="0" smtClean="0"/>
              <a:t>等</a:t>
            </a:r>
            <a:endParaRPr lang="en-US" altLang="zh-CN" dirty="0" smtClean="0"/>
          </a:p>
          <a:p>
            <a:endParaRPr lang="zh-CN" alt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图像隐藏</a:t>
            </a:r>
            <a:r>
              <a:rPr lang="en-US" altLang="zh-CN" dirty="0" smtClean="0"/>
              <a:t>/</a:t>
            </a:r>
            <a:r>
              <a:rPr lang="zh-CN" altLang="en-US" dirty="0" smtClean="0"/>
              <a:t>隐写作业</a:t>
            </a:r>
            <a:endParaRPr lang="zh-CN" altLang="en-US" dirty="0"/>
          </a:p>
        </p:txBody>
      </p:sp>
      <p:sp>
        <p:nvSpPr>
          <p:cNvPr id="3" name="Content Placeholder 2"/>
          <p:cNvSpPr>
            <a:spLocks noGrp="1"/>
          </p:cNvSpPr>
          <p:nvPr>
            <p:ph idx="1"/>
          </p:nvPr>
        </p:nvSpPr>
        <p:spPr>
          <a:xfrm>
            <a:off x="457200" y="1371600"/>
            <a:ext cx="8229600" cy="4525963"/>
          </a:xfrm>
        </p:spPr>
        <p:txBody>
          <a:bodyPr/>
          <a:lstStyle/>
          <a:p>
            <a:r>
              <a:rPr lang="zh-CN" altLang="en-US" dirty="0" smtClean="0"/>
              <a:t>基础作业：使用</a:t>
            </a:r>
            <a:r>
              <a:rPr lang="en-US" altLang="zh-CN" dirty="0" smtClean="0"/>
              <a:t>copy</a:t>
            </a:r>
            <a:r>
              <a:rPr lang="zh-CN" altLang="en-US" dirty="0" smtClean="0"/>
              <a:t>命令将两个文件复制到一起，并使用二进制查看软件查看合并后的文件内容。</a:t>
            </a:r>
            <a:endParaRPr lang="en-US" altLang="zh-CN" dirty="0" smtClean="0"/>
          </a:p>
          <a:p>
            <a:r>
              <a:rPr lang="zh-CN" altLang="en-US" dirty="0" smtClean="0"/>
              <a:t>或者自选下列中的任何一个问题</a:t>
            </a:r>
            <a:endParaRPr lang="en-US" altLang="zh-CN" dirty="0" smtClean="0"/>
          </a:p>
          <a:p>
            <a:r>
              <a:rPr lang="en-US" altLang="zh-CN" dirty="0" smtClean="0">
                <a:hlinkClick r:id="rId2"/>
              </a:rPr>
              <a:t>https://www.jianshu.com/p/02fdd5edd9fc</a:t>
            </a:r>
            <a:endParaRPr lang="en-US" altLang="zh-CN" dirty="0" smtClean="0"/>
          </a:p>
          <a:p>
            <a:r>
              <a:rPr lang="en-US" altLang="zh-CN" dirty="0" smtClean="0">
                <a:hlinkClick r:id="rId3"/>
              </a:rPr>
              <a:t>https://zhuanlan.zhihu.com/p/30539398</a:t>
            </a:r>
            <a:endParaRPr lang="en-US" altLang="zh-CN" dirty="0" smtClean="0"/>
          </a:p>
          <a:p>
            <a:r>
              <a:rPr lang="zh-CN" altLang="en-US" dirty="0" smtClean="0"/>
              <a:t>问题请到</a:t>
            </a:r>
            <a:r>
              <a:rPr lang="en-US" altLang="zh-CN" dirty="0" err="1" smtClean="0"/>
              <a:t>qq</a:t>
            </a:r>
            <a:r>
              <a:rPr lang="zh-CN" altLang="en-US" dirty="0" smtClean="0"/>
              <a:t>留言，大家一起学习</a:t>
            </a:r>
            <a:r>
              <a:rPr lang="en-US" altLang="zh-CN" dirty="0" smtClean="0">
                <a:sym typeface="Wingdings" pitchFamily="2" charset="2"/>
              </a:rPr>
              <a:t></a:t>
            </a:r>
            <a:endParaRPr lang="en-US" altLang="zh-CN" dirty="0" smtClean="0"/>
          </a:p>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zh-CN" altLang="en-US" dirty="0"/>
          </a:p>
        </p:txBody>
      </p:sp>
      <p:sp>
        <p:nvSpPr>
          <p:cNvPr id="3" name="Content Placeholder 2"/>
          <p:cNvSpPr>
            <a:spLocks noGrp="1"/>
          </p:cNvSpPr>
          <p:nvPr>
            <p:ph idx="1"/>
          </p:nvPr>
        </p:nvSpPr>
        <p:spPr/>
        <p:txBody>
          <a:bodyPr/>
          <a:lstStyle/>
          <a:p>
            <a:r>
              <a:rPr lang="zh-CN" altLang="en-US" dirty="0" smtClean="0"/>
              <a:t>加密模型及密码算法安全性</a:t>
            </a:r>
            <a:endParaRPr lang="en-US" altLang="zh-CN" dirty="0" smtClean="0"/>
          </a:p>
          <a:p>
            <a:r>
              <a:rPr lang="zh-CN" altLang="en-US" dirty="0" smtClean="0"/>
              <a:t>代换和置换：古典密码</a:t>
            </a:r>
            <a:endParaRPr lang="en-US" altLang="zh-CN" dirty="0" smtClean="0"/>
          </a:p>
          <a:p>
            <a:r>
              <a:rPr lang="zh-CN" altLang="en-US" dirty="0" smtClean="0"/>
              <a:t>信息隐藏</a:t>
            </a:r>
            <a:endParaRPr lang="en-US" altLang="zh-CN" dirty="0" smtClean="0"/>
          </a:p>
          <a:p>
            <a:r>
              <a:rPr lang="zh-CN" altLang="en-US" dirty="0" smtClean="0">
                <a:solidFill>
                  <a:srgbClr val="FF0000"/>
                </a:solidFill>
              </a:rPr>
              <a:t>分组密码：</a:t>
            </a:r>
            <a:r>
              <a:rPr lang="en-US" altLang="zh-CN" dirty="0" smtClean="0">
                <a:solidFill>
                  <a:srgbClr val="FF0000"/>
                </a:solidFill>
              </a:rPr>
              <a:t>DES</a:t>
            </a:r>
            <a:r>
              <a:rPr lang="zh-CN" altLang="en-US" dirty="0" smtClean="0">
                <a:solidFill>
                  <a:srgbClr val="FF0000"/>
                </a:solidFill>
              </a:rPr>
              <a:t>、</a:t>
            </a:r>
            <a:r>
              <a:rPr lang="en-US" altLang="zh-CN" dirty="0" smtClean="0">
                <a:solidFill>
                  <a:srgbClr val="FF0000"/>
                </a:solidFill>
              </a:rPr>
              <a:t>AES</a:t>
            </a:r>
          </a:p>
          <a:p>
            <a:r>
              <a:rPr lang="zh-CN" altLang="en-US" dirty="0" smtClean="0"/>
              <a:t>流密码</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err="1" smtClean="0"/>
              <a:t>Feistel</a:t>
            </a:r>
            <a:r>
              <a:rPr lang="en-US" altLang="zh-CN" dirty="0" smtClean="0"/>
              <a:t>(DES)</a:t>
            </a:r>
            <a:r>
              <a:rPr lang="zh-CN" altLang="en-US" dirty="0" smtClean="0"/>
              <a:t>加密框架</a:t>
            </a:r>
          </a:p>
        </p:txBody>
      </p:sp>
      <p:sp>
        <p:nvSpPr>
          <p:cNvPr id="23555" name="Rectangle 3"/>
          <p:cNvSpPr>
            <a:spLocks noGrp="1" noChangeArrowheads="1"/>
          </p:cNvSpPr>
          <p:nvPr>
            <p:ph type="body" idx="1"/>
          </p:nvPr>
        </p:nvSpPr>
        <p:spPr/>
        <p:txBody>
          <a:bodyPr>
            <a:normAutofit fontScale="92500" lnSpcReduction="10000"/>
          </a:bodyPr>
          <a:lstStyle/>
          <a:p>
            <a:r>
              <a:rPr lang="zh-CN" altLang="en-US" sz="3600" dirty="0" smtClean="0"/>
              <a:t>明文分组的长</a:t>
            </a:r>
            <a:r>
              <a:rPr lang="en-US" altLang="zh-CN" sz="3600" dirty="0" smtClean="0"/>
              <a:t>n</a:t>
            </a:r>
            <a:r>
              <a:rPr lang="zh-CN" altLang="en-US" sz="3600" dirty="0" smtClean="0"/>
              <a:t>＝</a:t>
            </a:r>
            <a:r>
              <a:rPr lang="en-US" altLang="zh-CN" sz="3600" dirty="0" smtClean="0"/>
              <a:t>2w</a:t>
            </a:r>
          </a:p>
          <a:p>
            <a:pPr lvl="1"/>
            <a:r>
              <a:rPr lang="zh-CN" altLang="en-US" sz="3600" dirty="0" smtClean="0"/>
              <a:t>分左右两半</a:t>
            </a:r>
            <a:r>
              <a:rPr lang="en-US" altLang="zh-CN" sz="3600" dirty="0" smtClean="0"/>
              <a:t>L</a:t>
            </a:r>
            <a:r>
              <a:rPr lang="en-US" altLang="zh-CN" sz="3600" baseline="-25000" dirty="0" smtClean="0"/>
              <a:t>0</a:t>
            </a:r>
            <a:r>
              <a:rPr lang="en-US" altLang="zh-CN" sz="3600" dirty="0" smtClean="0"/>
              <a:t> R</a:t>
            </a:r>
            <a:r>
              <a:rPr lang="en-US" altLang="zh-CN" sz="3600" baseline="-25000" dirty="0" smtClean="0"/>
              <a:t>0</a:t>
            </a:r>
          </a:p>
          <a:p>
            <a:r>
              <a:rPr lang="zh-CN" altLang="en-US" sz="3600" dirty="0" smtClean="0"/>
              <a:t>密钥</a:t>
            </a:r>
            <a:r>
              <a:rPr lang="en-US" altLang="zh-CN" sz="3600" dirty="0" smtClean="0"/>
              <a:t>K</a:t>
            </a:r>
            <a:r>
              <a:rPr lang="zh-CN" altLang="en-US" sz="3600" dirty="0" smtClean="0"/>
              <a:t>产生子钥：</a:t>
            </a:r>
            <a:r>
              <a:rPr lang="en-US" altLang="zh-CN" sz="3600" dirty="0" smtClean="0"/>
              <a:t>K→k</a:t>
            </a:r>
            <a:r>
              <a:rPr lang="en-US" altLang="zh-CN" sz="3600" baseline="-25000" dirty="0" smtClean="0"/>
              <a:t>1</a:t>
            </a:r>
            <a:r>
              <a:rPr lang="zh-CN" altLang="en-US" sz="3600" dirty="0" smtClean="0"/>
              <a:t>，</a:t>
            </a:r>
            <a:r>
              <a:rPr lang="en-US" altLang="zh-CN" sz="3600" dirty="0" smtClean="0"/>
              <a:t>k</a:t>
            </a:r>
            <a:r>
              <a:rPr lang="en-US" altLang="zh-CN" sz="3600" baseline="-25000" dirty="0" smtClean="0"/>
              <a:t>2</a:t>
            </a:r>
            <a:r>
              <a:rPr lang="zh-CN" altLang="en-US" sz="3600" dirty="0" smtClean="0"/>
              <a:t>，</a:t>
            </a:r>
            <a:r>
              <a:rPr lang="en-US" altLang="zh-CN" sz="3600" dirty="0" smtClean="0"/>
              <a:t>…</a:t>
            </a:r>
            <a:r>
              <a:rPr lang="zh-CN" altLang="en-US" sz="3600" dirty="0" smtClean="0"/>
              <a:t>，</a:t>
            </a:r>
            <a:r>
              <a:rPr lang="en-US" altLang="zh-CN" sz="3600" dirty="0" err="1" smtClean="0"/>
              <a:t>k</a:t>
            </a:r>
            <a:r>
              <a:rPr lang="en-US" altLang="zh-CN" sz="3600" baseline="-25000" dirty="0" err="1" smtClean="0"/>
              <a:t>r</a:t>
            </a:r>
            <a:r>
              <a:rPr lang="en-US" altLang="zh-CN" sz="3600" dirty="0" smtClean="0"/>
              <a:t> </a:t>
            </a:r>
          </a:p>
          <a:p>
            <a:pPr lvl="1"/>
            <a:r>
              <a:rPr lang="en-US" altLang="zh-CN" sz="3600" dirty="0" smtClean="0"/>
              <a:t>r</a:t>
            </a:r>
            <a:r>
              <a:rPr lang="zh-CN" altLang="en-US" sz="3600" dirty="0" smtClean="0"/>
              <a:t>是轮数，比如</a:t>
            </a:r>
            <a:r>
              <a:rPr lang="en-US" altLang="zh-CN" sz="3600" dirty="0" smtClean="0"/>
              <a:t>16</a:t>
            </a:r>
            <a:r>
              <a:rPr lang="zh-CN" altLang="en-US" sz="3600" dirty="0" smtClean="0"/>
              <a:t>轮</a:t>
            </a:r>
          </a:p>
          <a:p>
            <a:r>
              <a:rPr lang="zh-CN" altLang="en-US" sz="3600" dirty="0" smtClean="0"/>
              <a:t>⊕是异或函数</a:t>
            </a:r>
            <a:r>
              <a:rPr lang="en-US" altLang="zh-CN" sz="3600" dirty="0" smtClean="0"/>
              <a:t>XOR</a:t>
            </a:r>
          </a:p>
          <a:p>
            <a:pPr lvl="1"/>
            <a:r>
              <a:rPr lang="en-US" altLang="zh-CN" sz="3200" dirty="0" err="1" smtClean="0"/>
              <a:t>p⊕x⊕x</a:t>
            </a:r>
            <a:r>
              <a:rPr lang="en-US" altLang="zh-CN" sz="3200" dirty="0" smtClean="0"/>
              <a:t> = p</a:t>
            </a:r>
          </a:p>
          <a:p>
            <a:r>
              <a:rPr lang="zh-CN" altLang="en-US" sz="3600" dirty="0" smtClean="0"/>
              <a:t>函数</a:t>
            </a:r>
            <a:r>
              <a:rPr lang="en-US" altLang="zh-CN" sz="3600" dirty="0" smtClean="0"/>
              <a:t>F</a:t>
            </a:r>
            <a:r>
              <a:rPr lang="zh-CN" altLang="en-US" sz="3600" dirty="0" smtClean="0"/>
              <a:t>是散列混乱函数</a:t>
            </a:r>
          </a:p>
          <a:p>
            <a:pPr lvl="1"/>
            <a:r>
              <a:rPr lang="zh-CN" altLang="en-US" sz="3600" dirty="0" smtClean="0"/>
              <a:t>可以是手工精心构造的查表函数</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a:r>
              <a:rPr lang="en-US" altLang="zh-CN" smtClean="0"/>
              <a:t>	Feistel</a:t>
            </a:r>
            <a:r>
              <a:rPr lang="zh-CN" altLang="en-US" smtClean="0"/>
              <a:t>网络</a:t>
            </a:r>
          </a:p>
        </p:txBody>
      </p:sp>
      <p:sp>
        <p:nvSpPr>
          <p:cNvPr id="46083" name="Rectangle 3"/>
          <p:cNvSpPr>
            <a:spLocks noGrp="1" noChangeArrowheads="1"/>
          </p:cNvSpPr>
          <p:nvPr>
            <p:ph type="body" idx="1"/>
          </p:nvPr>
        </p:nvSpPr>
        <p:spPr/>
        <p:txBody>
          <a:bodyPr/>
          <a:lstStyle/>
          <a:p>
            <a:r>
              <a:rPr lang="zh-CN" altLang="en-US" smtClean="0"/>
              <a:t> </a:t>
            </a:r>
          </a:p>
        </p:txBody>
      </p:sp>
      <p:pic>
        <p:nvPicPr>
          <p:cNvPr id="46084" name="Picture 4" descr="图片1"/>
          <p:cNvPicPr>
            <a:picLocks noChangeAspect="1" noChangeArrowheads="1"/>
          </p:cNvPicPr>
          <p:nvPr/>
        </p:nvPicPr>
        <p:blipFill>
          <a:blip r:embed="rId2" cstate="print"/>
          <a:srcRect/>
          <a:stretch>
            <a:fillRect/>
          </a:stretch>
        </p:blipFill>
        <p:spPr bwMode="auto">
          <a:xfrm>
            <a:off x="0" y="1676400"/>
            <a:ext cx="5410200" cy="3429001"/>
          </a:xfrm>
          <a:prstGeom prst="rect">
            <a:avLst/>
          </a:prstGeom>
          <a:noFill/>
          <a:ln w="9525">
            <a:noFill/>
            <a:miter lim="800000"/>
            <a:headEnd/>
            <a:tailEnd/>
          </a:ln>
        </p:spPr>
      </p:pic>
      <p:pic>
        <p:nvPicPr>
          <p:cNvPr id="46085" name="Picture 5" descr="图片2"/>
          <p:cNvPicPr>
            <a:picLocks noChangeAspect="1" noChangeArrowheads="1"/>
          </p:cNvPicPr>
          <p:nvPr/>
        </p:nvPicPr>
        <p:blipFill>
          <a:blip r:embed="rId3" cstate="print"/>
          <a:srcRect/>
          <a:stretch>
            <a:fillRect/>
          </a:stretch>
        </p:blipFill>
        <p:spPr bwMode="auto">
          <a:xfrm>
            <a:off x="5329238" y="0"/>
            <a:ext cx="3814762" cy="6858000"/>
          </a:xfrm>
          <a:prstGeom prst="rect">
            <a:avLst/>
          </a:prstGeom>
          <a:noFill/>
          <a:ln w="9525">
            <a:noFill/>
            <a:miter lim="800000"/>
            <a:headEnd/>
            <a:tailEnd/>
          </a:ln>
        </p:spPr>
      </p:pic>
      <p:sp>
        <p:nvSpPr>
          <p:cNvPr id="46086" name="Line 6"/>
          <p:cNvSpPr>
            <a:spLocks noChangeShapeType="1"/>
          </p:cNvSpPr>
          <p:nvPr/>
        </p:nvSpPr>
        <p:spPr bwMode="auto">
          <a:xfrm>
            <a:off x="4648200" y="1981200"/>
            <a:ext cx="990600" cy="381000"/>
          </a:xfrm>
          <a:prstGeom prst="line">
            <a:avLst/>
          </a:prstGeom>
          <a:noFill/>
          <a:ln w="9525">
            <a:solidFill>
              <a:schemeClr val="tx1"/>
            </a:solidFill>
            <a:prstDash val="dash"/>
            <a:round/>
            <a:headEnd type="triangle" w="med" len="med"/>
            <a:tailEnd/>
          </a:ln>
          <a:effectLst/>
        </p:spPr>
        <p:txBody>
          <a:bodyPr/>
          <a:lstStyle/>
          <a:p>
            <a:endParaRPr lang="zh-CN" altLang="en-US"/>
          </a:p>
        </p:txBody>
      </p:sp>
      <p:sp>
        <p:nvSpPr>
          <p:cNvPr id="46087" name="Line 7"/>
          <p:cNvSpPr>
            <a:spLocks noChangeShapeType="1"/>
          </p:cNvSpPr>
          <p:nvPr/>
        </p:nvSpPr>
        <p:spPr bwMode="auto">
          <a:xfrm flipV="1">
            <a:off x="4648200" y="3733800"/>
            <a:ext cx="990600" cy="990600"/>
          </a:xfrm>
          <a:prstGeom prst="line">
            <a:avLst/>
          </a:prstGeom>
          <a:noFill/>
          <a:ln w="9525">
            <a:solidFill>
              <a:schemeClr val="tx1"/>
            </a:solidFill>
            <a:prstDash val="dash"/>
            <a:round/>
            <a:headEnd type="triangle" w="med" len="med"/>
            <a:tailEnd/>
          </a:ln>
          <a:effectLst/>
        </p:spPr>
        <p:txBody>
          <a:bodyPr/>
          <a:lstStyle/>
          <a:p>
            <a:endParaRPr lang="zh-CN" altLang="en-US"/>
          </a:p>
        </p:txBody>
      </p:sp>
      <p:pic>
        <p:nvPicPr>
          <p:cNvPr id="46089" name="Picture 9" descr="11"/>
          <p:cNvPicPr>
            <a:picLocks noChangeAspect="1" noChangeArrowheads="1"/>
          </p:cNvPicPr>
          <p:nvPr/>
        </p:nvPicPr>
        <p:blipFill>
          <a:blip r:embed="rId4" cstate="print"/>
          <a:srcRect/>
          <a:stretch>
            <a:fillRect/>
          </a:stretch>
        </p:blipFill>
        <p:spPr bwMode="auto">
          <a:xfrm>
            <a:off x="1447800" y="3048000"/>
            <a:ext cx="381000" cy="274638"/>
          </a:xfrm>
          <a:prstGeom prst="rect">
            <a:avLst/>
          </a:prstGeom>
          <a:noFill/>
        </p:spPr>
      </p:pic>
      <p:pic>
        <p:nvPicPr>
          <p:cNvPr id="46090" name="Picture 10" descr="11"/>
          <p:cNvPicPr>
            <a:picLocks noChangeAspect="1" noChangeArrowheads="1"/>
          </p:cNvPicPr>
          <p:nvPr/>
        </p:nvPicPr>
        <p:blipFill>
          <a:blip r:embed="rId4" cstate="print"/>
          <a:srcRect/>
          <a:stretch>
            <a:fillRect/>
          </a:stretch>
        </p:blipFill>
        <p:spPr bwMode="auto">
          <a:xfrm>
            <a:off x="6338888" y="1128713"/>
            <a:ext cx="230187" cy="166687"/>
          </a:xfrm>
          <a:prstGeom prst="rect">
            <a:avLst/>
          </a:prstGeom>
          <a:noFill/>
        </p:spPr>
      </p:pic>
      <p:pic>
        <p:nvPicPr>
          <p:cNvPr id="46091" name="Picture 11" descr="11"/>
          <p:cNvPicPr>
            <a:picLocks noChangeAspect="1" noChangeArrowheads="1"/>
          </p:cNvPicPr>
          <p:nvPr/>
        </p:nvPicPr>
        <p:blipFill>
          <a:blip r:embed="rId4" cstate="print"/>
          <a:srcRect/>
          <a:stretch>
            <a:fillRect/>
          </a:stretch>
        </p:blipFill>
        <p:spPr bwMode="auto">
          <a:xfrm>
            <a:off x="6337300" y="2895600"/>
            <a:ext cx="230188" cy="166688"/>
          </a:xfrm>
          <a:prstGeom prst="rect">
            <a:avLst/>
          </a:prstGeom>
          <a:noFill/>
        </p:spPr>
      </p:pic>
      <p:pic>
        <p:nvPicPr>
          <p:cNvPr id="46092" name="Picture 12" descr="11"/>
          <p:cNvPicPr>
            <a:picLocks noChangeAspect="1" noChangeArrowheads="1"/>
          </p:cNvPicPr>
          <p:nvPr/>
        </p:nvPicPr>
        <p:blipFill>
          <a:blip r:embed="rId4" cstate="print"/>
          <a:srcRect/>
          <a:stretch>
            <a:fillRect/>
          </a:stretch>
        </p:blipFill>
        <p:spPr bwMode="auto">
          <a:xfrm>
            <a:off x="6332538" y="4633913"/>
            <a:ext cx="230187" cy="166687"/>
          </a:xfrm>
          <a:prstGeom prst="rect">
            <a:avLst/>
          </a:prstGeom>
          <a:noFill/>
        </p:spPr>
      </p:pic>
      <p:sp>
        <p:nvSpPr>
          <p:cNvPr id="12" name="Text Box 5"/>
          <p:cNvSpPr txBox="1">
            <a:spLocks noChangeArrowheads="1"/>
          </p:cNvSpPr>
          <p:nvPr/>
        </p:nvSpPr>
        <p:spPr bwMode="auto">
          <a:xfrm>
            <a:off x="0" y="5029200"/>
            <a:ext cx="6019800" cy="830997"/>
          </a:xfrm>
          <a:prstGeom prst="rect">
            <a:avLst/>
          </a:prstGeom>
          <a:noFill/>
          <a:ln w="9525">
            <a:noFill/>
            <a:miter lim="800000"/>
            <a:headEnd/>
            <a:tailEnd/>
          </a:ln>
          <a:effectLst/>
        </p:spPr>
        <p:txBody>
          <a:bodyPr>
            <a:spAutoFit/>
          </a:bodyPr>
          <a:lstStyle/>
          <a:p>
            <a:pPr>
              <a:spcBef>
                <a:spcPct val="50000"/>
              </a:spcBef>
            </a:pPr>
            <a:r>
              <a:rPr lang="zh-CN" altLang="en-US" sz="2400" dirty="0"/>
              <a:t>乘积密码：</a:t>
            </a:r>
            <a:br>
              <a:rPr lang="zh-CN" altLang="en-US" sz="2400" dirty="0"/>
            </a:br>
            <a:r>
              <a:rPr lang="zh-CN" altLang="en-US" sz="2400" dirty="0"/>
              <a:t>    重复使用代替和置换，</a:t>
            </a:r>
            <a:r>
              <a:rPr lang="zh-CN" altLang="en-US" sz="2400"/>
              <a:t>实</a:t>
            </a:r>
            <a:r>
              <a:rPr lang="zh-CN" altLang="en-US" sz="2400" smtClean="0"/>
              <a:t>现混淆和</a:t>
            </a:r>
            <a:r>
              <a:rPr lang="zh-CN" altLang="en-US" sz="2400" dirty="0"/>
              <a:t>扩散。</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t>Feistel – ‘for’ Loop</a:t>
            </a:r>
            <a:endParaRPr lang="zh-CN" altLang="en-US" smtClean="0"/>
          </a:p>
        </p:txBody>
      </p:sp>
      <p:sp>
        <p:nvSpPr>
          <p:cNvPr id="47107" name="Rectangle 3"/>
          <p:cNvSpPr>
            <a:spLocks noGrp="1" noChangeArrowheads="1"/>
          </p:cNvSpPr>
          <p:nvPr>
            <p:ph type="body" idx="1"/>
          </p:nvPr>
        </p:nvSpPr>
        <p:spPr>
          <a:xfrm>
            <a:off x="381000" y="1447800"/>
            <a:ext cx="8763000" cy="5410200"/>
          </a:xfrm>
        </p:spPr>
        <p:txBody>
          <a:bodyPr/>
          <a:lstStyle/>
          <a:p>
            <a:pPr>
              <a:lnSpc>
                <a:spcPct val="80000"/>
              </a:lnSpc>
            </a:pPr>
            <a:r>
              <a:rPr lang="zh-CN" altLang="en-US" sz="3600" dirty="0" smtClean="0"/>
              <a:t>加密计算序列</a:t>
            </a:r>
            <a:endParaRPr lang="zh-CN" altLang="en-US" sz="4800" dirty="0" smtClean="0"/>
          </a:p>
          <a:p>
            <a:pPr>
              <a:lnSpc>
                <a:spcPct val="80000"/>
              </a:lnSpc>
              <a:buFontTx/>
              <a:buNone/>
            </a:pPr>
            <a:r>
              <a:rPr lang="zh-CN" altLang="en-US" sz="2800" dirty="0" smtClean="0"/>
              <a:t>		</a:t>
            </a:r>
            <a:r>
              <a:rPr lang="en-US" altLang="zh-CN" sz="2800" dirty="0" smtClean="0"/>
              <a:t>L</a:t>
            </a:r>
            <a:r>
              <a:rPr lang="en-US" altLang="zh-CN" sz="2800" baseline="-25000" dirty="0" smtClean="0"/>
              <a:t>0</a:t>
            </a:r>
            <a:r>
              <a:rPr lang="zh-CN" altLang="en-US" sz="2800" dirty="0" smtClean="0"/>
              <a:t>＝左半 	</a:t>
            </a:r>
            <a:r>
              <a:rPr lang="en-US" altLang="zh-CN" sz="2800" dirty="0" smtClean="0"/>
              <a:t>R</a:t>
            </a:r>
            <a:r>
              <a:rPr lang="en-US" altLang="zh-CN" sz="2800" baseline="-25000" dirty="0" smtClean="0"/>
              <a:t>0</a:t>
            </a:r>
            <a:r>
              <a:rPr lang="zh-CN" altLang="en-US" sz="2800" dirty="0" smtClean="0"/>
              <a:t>＝右半</a:t>
            </a:r>
          </a:p>
          <a:p>
            <a:pPr>
              <a:lnSpc>
                <a:spcPct val="80000"/>
              </a:lnSpc>
              <a:buFontTx/>
              <a:buNone/>
            </a:pPr>
            <a:r>
              <a:rPr lang="zh-CN" altLang="en-US" sz="2800" dirty="0" smtClean="0"/>
              <a:t>		</a:t>
            </a:r>
            <a:r>
              <a:rPr lang="en-US" altLang="zh-CN" sz="2800" dirty="0" smtClean="0"/>
              <a:t>L</a:t>
            </a:r>
            <a:r>
              <a:rPr lang="en-US" altLang="zh-CN" sz="2800" baseline="-25000" dirty="0" smtClean="0"/>
              <a:t>1</a:t>
            </a:r>
            <a:r>
              <a:rPr lang="zh-CN" altLang="en-US" sz="2800" dirty="0" smtClean="0"/>
              <a:t>＝</a:t>
            </a:r>
            <a:r>
              <a:rPr lang="en-US" altLang="zh-CN" sz="2800" dirty="0" smtClean="0"/>
              <a:t>R</a:t>
            </a:r>
            <a:r>
              <a:rPr lang="en-US" altLang="zh-CN" sz="2800" baseline="-25000" dirty="0" smtClean="0"/>
              <a:t>0</a:t>
            </a:r>
            <a:r>
              <a:rPr lang="en-US" altLang="zh-CN" sz="2800" dirty="0" smtClean="0"/>
              <a:t> 	R</a:t>
            </a:r>
            <a:r>
              <a:rPr lang="en-US" altLang="zh-CN" sz="2800" baseline="-25000" dirty="0" smtClean="0"/>
              <a:t>1</a:t>
            </a:r>
            <a:r>
              <a:rPr lang="zh-CN" altLang="en-US" sz="2800" dirty="0" smtClean="0"/>
              <a:t>＝</a:t>
            </a:r>
            <a:r>
              <a:rPr lang="en-US" altLang="zh-CN" sz="2800" dirty="0" smtClean="0"/>
              <a:t>L</a:t>
            </a:r>
            <a:r>
              <a:rPr lang="en-US" altLang="zh-CN" sz="2800" baseline="-25000" dirty="0" smtClean="0"/>
              <a:t>0</a:t>
            </a:r>
            <a:r>
              <a:rPr lang="en-US" altLang="zh-CN" sz="2800" dirty="0" smtClean="0"/>
              <a:t>⊕F(k</a:t>
            </a:r>
            <a:r>
              <a:rPr lang="en-US" altLang="zh-CN" sz="2800" baseline="-25000" dirty="0" smtClean="0"/>
              <a:t>1</a:t>
            </a:r>
            <a:r>
              <a:rPr lang="en-US" altLang="zh-CN" sz="2800" dirty="0" smtClean="0"/>
              <a:t>,R</a:t>
            </a:r>
            <a:r>
              <a:rPr lang="en-US" altLang="zh-CN" sz="2800" baseline="-25000" dirty="0" smtClean="0"/>
              <a:t>0</a:t>
            </a:r>
            <a:r>
              <a:rPr lang="en-US" altLang="zh-CN" sz="2800" dirty="0" smtClean="0"/>
              <a:t>)</a:t>
            </a:r>
          </a:p>
          <a:p>
            <a:pPr>
              <a:lnSpc>
                <a:spcPct val="80000"/>
              </a:lnSpc>
              <a:buFontTx/>
              <a:buNone/>
            </a:pPr>
            <a:r>
              <a:rPr lang="en-US" altLang="zh-CN" sz="2800" dirty="0" smtClean="0"/>
              <a:t>		L</a:t>
            </a:r>
            <a:r>
              <a:rPr lang="en-US" altLang="zh-CN" sz="2800" baseline="-25000" dirty="0" smtClean="0"/>
              <a:t>2</a:t>
            </a:r>
            <a:r>
              <a:rPr lang="zh-CN" altLang="en-US" sz="2800" dirty="0" smtClean="0"/>
              <a:t>＝</a:t>
            </a:r>
            <a:r>
              <a:rPr lang="en-US" altLang="zh-CN" sz="2800" dirty="0" smtClean="0"/>
              <a:t>R</a:t>
            </a:r>
            <a:r>
              <a:rPr lang="en-US" altLang="zh-CN" sz="2800" baseline="-25000" dirty="0" smtClean="0"/>
              <a:t>1</a:t>
            </a:r>
            <a:r>
              <a:rPr lang="en-US" altLang="zh-CN" sz="2800" dirty="0" smtClean="0"/>
              <a:t>	R</a:t>
            </a:r>
            <a:r>
              <a:rPr lang="en-US" altLang="zh-CN" sz="2800" baseline="-25000" dirty="0" smtClean="0"/>
              <a:t>2</a:t>
            </a:r>
            <a:r>
              <a:rPr lang="zh-CN" altLang="en-US" sz="2800" dirty="0" smtClean="0"/>
              <a:t>＝</a:t>
            </a:r>
            <a:r>
              <a:rPr lang="en-US" altLang="zh-CN" sz="2800" dirty="0" smtClean="0"/>
              <a:t>L</a:t>
            </a:r>
            <a:r>
              <a:rPr lang="en-US" altLang="zh-CN" sz="2800" baseline="-25000" dirty="0" smtClean="0"/>
              <a:t>1</a:t>
            </a:r>
            <a:r>
              <a:rPr lang="en-US" altLang="zh-CN" sz="2800" dirty="0" smtClean="0"/>
              <a:t>⊕F(k</a:t>
            </a:r>
            <a:r>
              <a:rPr lang="en-US" altLang="zh-CN" sz="2800" baseline="-25000" dirty="0" smtClean="0"/>
              <a:t>2</a:t>
            </a:r>
            <a:r>
              <a:rPr lang="en-US" altLang="zh-CN" sz="2800" dirty="0" smtClean="0"/>
              <a:t>,R</a:t>
            </a:r>
            <a:r>
              <a:rPr lang="en-US" altLang="zh-CN" sz="2800" baseline="-25000" dirty="0" smtClean="0"/>
              <a:t>1</a:t>
            </a:r>
            <a:r>
              <a:rPr lang="en-US" altLang="zh-CN" sz="2800" dirty="0" smtClean="0"/>
              <a:t>)</a:t>
            </a:r>
          </a:p>
          <a:p>
            <a:pPr>
              <a:lnSpc>
                <a:spcPct val="80000"/>
              </a:lnSpc>
              <a:buFontTx/>
              <a:buNone/>
            </a:pPr>
            <a:r>
              <a:rPr lang="en-US" altLang="zh-CN" sz="2800" dirty="0" smtClean="0"/>
              <a:t>		L</a:t>
            </a:r>
            <a:r>
              <a:rPr lang="en-US" altLang="zh-CN" sz="2800" baseline="-25000" dirty="0" smtClean="0"/>
              <a:t>3</a:t>
            </a:r>
            <a:r>
              <a:rPr lang="zh-CN" altLang="en-US" sz="2800" dirty="0" smtClean="0"/>
              <a:t>＝</a:t>
            </a:r>
            <a:r>
              <a:rPr lang="en-US" altLang="zh-CN" sz="2800" dirty="0" smtClean="0"/>
              <a:t>R</a:t>
            </a:r>
            <a:r>
              <a:rPr lang="en-US" altLang="zh-CN" sz="2800" baseline="-25000" dirty="0" smtClean="0"/>
              <a:t>3</a:t>
            </a:r>
            <a:r>
              <a:rPr lang="en-US" altLang="zh-CN" sz="2800" dirty="0" smtClean="0"/>
              <a:t>	</a:t>
            </a:r>
            <a:r>
              <a:rPr lang="en-US" altLang="zh-CN" sz="2800" dirty="0" err="1" smtClean="0"/>
              <a:t>R</a:t>
            </a:r>
            <a:r>
              <a:rPr lang="en-US" altLang="zh-CN" sz="2800" baseline="-25000" dirty="0" err="1" smtClean="0"/>
              <a:t>3</a:t>
            </a:r>
            <a:r>
              <a:rPr lang="zh-CN" altLang="en-US" sz="2800" dirty="0" smtClean="0"/>
              <a:t>＝</a:t>
            </a:r>
            <a:r>
              <a:rPr lang="en-US" altLang="zh-CN" sz="2800" dirty="0" smtClean="0"/>
              <a:t>L</a:t>
            </a:r>
            <a:r>
              <a:rPr lang="en-US" altLang="zh-CN" sz="2800" baseline="-25000" dirty="0" smtClean="0"/>
              <a:t>2</a:t>
            </a:r>
            <a:r>
              <a:rPr lang="en-US" altLang="zh-CN" sz="2800" dirty="0" smtClean="0"/>
              <a:t>⊕F(k</a:t>
            </a:r>
            <a:r>
              <a:rPr lang="en-US" altLang="zh-CN" sz="2800" baseline="-25000" dirty="0" smtClean="0"/>
              <a:t>3</a:t>
            </a:r>
            <a:r>
              <a:rPr lang="en-US" altLang="zh-CN" sz="2800" dirty="0" smtClean="0"/>
              <a:t>,R</a:t>
            </a:r>
            <a:r>
              <a:rPr lang="en-US" altLang="zh-CN" sz="2800" baseline="-25000" dirty="0" smtClean="0"/>
              <a:t>2</a:t>
            </a:r>
            <a:r>
              <a:rPr lang="en-US" altLang="zh-CN" sz="2800" dirty="0" smtClean="0"/>
              <a:t>)</a:t>
            </a:r>
          </a:p>
          <a:p>
            <a:pPr>
              <a:lnSpc>
                <a:spcPct val="80000"/>
              </a:lnSpc>
              <a:buFontTx/>
              <a:buNone/>
            </a:pPr>
            <a:r>
              <a:rPr lang="en-US" altLang="zh-CN" sz="2800" dirty="0" smtClean="0"/>
              <a:t>			…</a:t>
            </a:r>
          </a:p>
          <a:p>
            <a:pPr>
              <a:lnSpc>
                <a:spcPct val="80000"/>
              </a:lnSpc>
              <a:buFontTx/>
              <a:buNone/>
            </a:pPr>
            <a:r>
              <a:rPr lang="en-US" altLang="zh-CN" sz="2800" dirty="0" smtClean="0"/>
              <a:t>		L</a:t>
            </a:r>
            <a:r>
              <a:rPr lang="en-US" altLang="zh-CN" sz="2800" baseline="-25000" dirty="0" smtClean="0"/>
              <a:t>i</a:t>
            </a:r>
            <a:r>
              <a:rPr lang="zh-CN" altLang="en-US" sz="2800" dirty="0" smtClean="0"/>
              <a:t>＝</a:t>
            </a:r>
            <a:r>
              <a:rPr lang="en-US" altLang="zh-CN" sz="2800" dirty="0" smtClean="0"/>
              <a:t>R</a:t>
            </a:r>
            <a:r>
              <a:rPr lang="en-US" altLang="zh-CN" sz="2800" baseline="-25000" dirty="0" smtClean="0"/>
              <a:t>i-1</a:t>
            </a:r>
            <a:r>
              <a:rPr lang="en-US" altLang="zh-CN" sz="2800" dirty="0" smtClean="0"/>
              <a:t>  	</a:t>
            </a:r>
            <a:r>
              <a:rPr lang="en-US" altLang="zh-CN" sz="2800" dirty="0" err="1" smtClean="0"/>
              <a:t>R</a:t>
            </a:r>
            <a:r>
              <a:rPr lang="en-US" altLang="zh-CN" sz="2800" baseline="-25000" dirty="0" err="1" smtClean="0"/>
              <a:t>i</a:t>
            </a:r>
            <a:r>
              <a:rPr lang="zh-CN" altLang="en-US" sz="2800" dirty="0" smtClean="0"/>
              <a:t>＝</a:t>
            </a:r>
            <a:r>
              <a:rPr lang="en-US" altLang="zh-CN" sz="2800" dirty="0" smtClean="0"/>
              <a:t>L</a:t>
            </a:r>
            <a:r>
              <a:rPr lang="en-US" altLang="zh-CN" sz="2800" baseline="-25000" dirty="0" smtClean="0"/>
              <a:t>i-1</a:t>
            </a:r>
            <a:r>
              <a:rPr lang="en-US" altLang="zh-CN" sz="2800" dirty="0" smtClean="0"/>
              <a:t>⊕F(k</a:t>
            </a:r>
            <a:r>
              <a:rPr lang="en-US" altLang="zh-CN" sz="2800" baseline="-25000" dirty="0" smtClean="0"/>
              <a:t>i</a:t>
            </a:r>
            <a:r>
              <a:rPr lang="en-US" altLang="zh-CN" sz="2800" dirty="0" smtClean="0"/>
              <a:t>,R</a:t>
            </a:r>
            <a:r>
              <a:rPr lang="en-US" altLang="zh-CN" sz="2800" baseline="-25000" dirty="0" smtClean="0"/>
              <a:t>i-1</a:t>
            </a:r>
            <a:r>
              <a:rPr lang="en-US" altLang="zh-CN" sz="2800" dirty="0" smtClean="0"/>
              <a:t>)</a:t>
            </a:r>
          </a:p>
          <a:p>
            <a:pPr>
              <a:lnSpc>
                <a:spcPct val="80000"/>
              </a:lnSpc>
              <a:buFontTx/>
              <a:buNone/>
            </a:pPr>
            <a:r>
              <a:rPr lang="en-US" altLang="zh-CN" sz="2800" dirty="0" smtClean="0"/>
              <a:t>			…</a:t>
            </a:r>
          </a:p>
          <a:p>
            <a:pPr>
              <a:lnSpc>
                <a:spcPct val="80000"/>
              </a:lnSpc>
              <a:buFontTx/>
              <a:buNone/>
            </a:pPr>
            <a:r>
              <a:rPr lang="en-US" altLang="zh-CN" sz="2800" dirty="0" smtClean="0"/>
              <a:t>		</a:t>
            </a:r>
            <a:r>
              <a:rPr lang="en-US" altLang="zh-CN" sz="2800" dirty="0" err="1" smtClean="0"/>
              <a:t>L</a:t>
            </a:r>
            <a:r>
              <a:rPr lang="en-US" altLang="zh-CN" sz="2800" baseline="-25000" dirty="0" err="1" smtClean="0"/>
              <a:t>n</a:t>
            </a:r>
            <a:r>
              <a:rPr lang="zh-CN" altLang="en-US" sz="2800" dirty="0" smtClean="0"/>
              <a:t>＝</a:t>
            </a:r>
            <a:r>
              <a:rPr lang="en-US" altLang="zh-CN" sz="2800" dirty="0" smtClean="0"/>
              <a:t>R</a:t>
            </a:r>
            <a:r>
              <a:rPr lang="en-US" altLang="zh-CN" sz="2800" baseline="-25000" dirty="0" smtClean="0"/>
              <a:t>n-1</a:t>
            </a:r>
            <a:r>
              <a:rPr lang="en-US" altLang="zh-CN" sz="2800" dirty="0" smtClean="0"/>
              <a:t>  	</a:t>
            </a:r>
            <a:r>
              <a:rPr lang="en-US" altLang="zh-CN" sz="2800" dirty="0" err="1" smtClean="0"/>
              <a:t>R</a:t>
            </a:r>
            <a:r>
              <a:rPr lang="en-US" altLang="zh-CN" sz="2800" baseline="-25000" dirty="0" err="1" smtClean="0"/>
              <a:t>n</a:t>
            </a:r>
            <a:r>
              <a:rPr lang="zh-CN" altLang="en-US" sz="2800" dirty="0" smtClean="0"/>
              <a:t>＝</a:t>
            </a:r>
            <a:r>
              <a:rPr lang="en-US" altLang="zh-CN" sz="2800" dirty="0" smtClean="0"/>
              <a:t>L</a:t>
            </a:r>
            <a:r>
              <a:rPr lang="en-US" altLang="zh-CN" sz="2800" baseline="-25000" dirty="0" smtClean="0"/>
              <a:t>n-1</a:t>
            </a:r>
            <a:r>
              <a:rPr lang="en-US" altLang="zh-CN" sz="2800" dirty="0" smtClean="0"/>
              <a:t>⊕F(k</a:t>
            </a:r>
            <a:r>
              <a:rPr lang="en-US" altLang="zh-CN" sz="2800" baseline="-25000" dirty="0" smtClean="0"/>
              <a:t>n</a:t>
            </a:r>
            <a:r>
              <a:rPr lang="en-US" altLang="zh-CN" sz="2800" dirty="0" smtClean="0"/>
              <a:t>,R</a:t>
            </a:r>
            <a:r>
              <a:rPr lang="en-US" altLang="zh-CN" sz="2800" baseline="-25000" dirty="0" smtClean="0"/>
              <a:t>n-1</a:t>
            </a:r>
            <a:r>
              <a:rPr lang="en-US" altLang="zh-CN" sz="2800" dirty="0" smtClean="0"/>
              <a:t>)</a:t>
            </a:r>
          </a:p>
          <a:p>
            <a:pPr>
              <a:lnSpc>
                <a:spcPct val="80000"/>
              </a:lnSpc>
              <a:buFontTx/>
              <a:buNone/>
            </a:pPr>
            <a:r>
              <a:rPr lang="en-US" altLang="zh-CN" sz="2800" dirty="0" smtClean="0"/>
              <a:t>		</a:t>
            </a:r>
            <a:r>
              <a:rPr lang="zh-CN" altLang="en-US" sz="2800" dirty="0" smtClean="0"/>
              <a:t>密文即（</a:t>
            </a:r>
            <a:r>
              <a:rPr lang="en-US" altLang="zh-CN" sz="2800" dirty="0" err="1" smtClean="0"/>
              <a:t>L</a:t>
            </a:r>
            <a:r>
              <a:rPr lang="en-US" altLang="zh-CN" sz="2800" baseline="-25000" dirty="0" err="1" smtClean="0"/>
              <a:t>n</a:t>
            </a:r>
            <a:r>
              <a:rPr lang="zh-CN" altLang="en-US" sz="2800" dirty="0" smtClean="0"/>
              <a:t>，</a:t>
            </a:r>
            <a:r>
              <a:rPr lang="en-US" altLang="zh-CN" sz="2800" dirty="0" err="1" smtClean="0"/>
              <a:t>R</a:t>
            </a:r>
            <a:r>
              <a:rPr lang="en-US" altLang="zh-CN" sz="2800" baseline="-25000" dirty="0" err="1" smtClean="0"/>
              <a:t>n</a:t>
            </a:r>
            <a:r>
              <a:rPr lang="zh-CN" altLang="en-US" sz="2800" dirty="0" smtClean="0"/>
              <a:t>）</a:t>
            </a:r>
          </a:p>
          <a:p>
            <a:pPr lvl="4">
              <a:lnSpc>
                <a:spcPct val="80000"/>
              </a:lnSpc>
            </a:pPr>
            <a:endParaRPr lang="zh-CN" altLang="en-US" sz="1800" dirty="0" smtClean="0"/>
          </a:p>
          <a:p>
            <a:pPr>
              <a:lnSpc>
                <a:spcPct val="80000"/>
              </a:lnSpc>
            </a:pPr>
            <a:r>
              <a:rPr lang="zh-CN" altLang="en-US" sz="3600" dirty="0" smtClean="0"/>
              <a:t>解密计算</a:t>
            </a:r>
            <a:endParaRPr lang="zh-CN" altLang="en-US" sz="2800" dirty="0" smtClean="0"/>
          </a:p>
        </p:txBody>
      </p:sp>
      <p:pic>
        <p:nvPicPr>
          <p:cNvPr id="47108" name="Picture 4" descr="tmp_12"/>
          <p:cNvPicPr>
            <a:picLocks noChangeAspect="1" noChangeArrowheads="1"/>
          </p:cNvPicPr>
          <p:nvPr/>
        </p:nvPicPr>
        <p:blipFill>
          <a:blip r:embed="rId3" cstate="print"/>
          <a:srcRect/>
          <a:stretch>
            <a:fillRect/>
          </a:stretch>
        </p:blipFill>
        <p:spPr bwMode="auto">
          <a:xfrm>
            <a:off x="6629400" y="1295400"/>
            <a:ext cx="2120900" cy="51943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19256" cy="792088"/>
          </a:xfrm>
        </p:spPr>
        <p:txBody>
          <a:bodyPr/>
          <a:lstStyle/>
          <a:p>
            <a:pPr algn="ctr"/>
            <a:r>
              <a:rPr lang="zh-CN" altLang="en-US" dirty="0" smtClean="0"/>
              <a:t>什么是密码学</a:t>
            </a:r>
            <a:endParaRPr lang="zh-CN" altLang="en-US" dirty="0"/>
          </a:p>
        </p:txBody>
      </p:sp>
      <p:sp>
        <p:nvSpPr>
          <p:cNvPr id="3" name="Content Placeholder 2"/>
          <p:cNvSpPr>
            <a:spLocks noGrp="1"/>
          </p:cNvSpPr>
          <p:nvPr>
            <p:ph idx="1"/>
          </p:nvPr>
        </p:nvSpPr>
        <p:spPr>
          <a:xfrm>
            <a:off x="457200" y="1371600"/>
            <a:ext cx="8229600" cy="4525963"/>
          </a:xfrm>
        </p:spPr>
        <p:txBody>
          <a:bodyPr>
            <a:normAutofit fontScale="92500" lnSpcReduction="10000"/>
          </a:bodyPr>
          <a:lstStyle/>
          <a:p>
            <a:r>
              <a:rPr lang="zh-CN" altLang="en-US" dirty="0" smtClean="0"/>
              <a:t>密码学能做什么？</a:t>
            </a:r>
            <a:endParaRPr lang="en-US" altLang="zh-CN" dirty="0" smtClean="0"/>
          </a:p>
          <a:p>
            <a:pPr lvl="1"/>
            <a:r>
              <a:rPr lang="zh-CN" altLang="en-US" dirty="0" smtClean="0"/>
              <a:t>机密性：如何使得某个数据自己能看懂，别人看不懂</a:t>
            </a:r>
            <a:endParaRPr lang="en-US" altLang="zh-CN" dirty="0" smtClean="0"/>
          </a:p>
          <a:p>
            <a:pPr lvl="1"/>
            <a:r>
              <a:rPr lang="zh-CN" altLang="en-US" dirty="0" smtClean="0"/>
              <a:t>真实性（认证）：如何确保数据的正确来源，如何保证通信实体的真实性</a:t>
            </a:r>
            <a:endParaRPr lang="en-US" altLang="zh-CN" dirty="0" smtClean="0"/>
          </a:p>
          <a:p>
            <a:pPr lvl="1"/>
            <a:r>
              <a:rPr lang="zh-CN" altLang="en-US" dirty="0" smtClean="0"/>
              <a:t>完整性：如何确保数据在传输过程中没有被删改</a:t>
            </a:r>
            <a:endParaRPr lang="en-US" altLang="zh-CN" dirty="0" smtClean="0"/>
          </a:p>
          <a:p>
            <a:pPr lvl="1"/>
            <a:r>
              <a:rPr lang="zh-CN" altLang="en-US" dirty="0" smtClean="0"/>
              <a:t>不可否认性：如何确保用户行为的不可否认性</a:t>
            </a:r>
          </a:p>
          <a:p>
            <a:r>
              <a:rPr lang="zh-CN" altLang="en-US" dirty="0" smtClean="0"/>
              <a:t>功能如何实现</a:t>
            </a:r>
            <a:endParaRPr lang="en-US" altLang="zh-CN" dirty="0" smtClean="0"/>
          </a:p>
          <a:p>
            <a:pPr lvl="1"/>
            <a:r>
              <a:rPr lang="zh-CN" altLang="en-US" dirty="0" smtClean="0"/>
              <a:t>算法</a:t>
            </a:r>
            <a:endParaRPr lang="en-US" altLang="zh-CN" dirty="0" smtClean="0"/>
          </a:p>
          <a:p>
            <a:pPr lvl="1"/>
            <a:r>
              <a:rPr lang="zh-CN" altLang="en-US" dirty="0" smtClean="0"/>
              <a:t>协议</a:t>
            </a:r>
          </a:p>
          <a:p>
            <a:pPr lvl="1">
              <a:buNone/>
            </a:pPr>
            <a:endParaRPr lang="zh-CN" altLang="en-US" dirty="0" smtClean="0"/>
          </a:p>
          <a:p>
            <a:pPr lvl="1"/>
            <a:endParaRPr lang="en-US" altLang="zh-CN" dirty="0" smtClean="0"/>
          </a:p>
          <a:p>
            <a:pPr lvl="1"/>
            <a:endParaRPr lang="zh-CN" altLang="en-US" dirty="0" smtClean="0"/>
          </a:p>
          <a:p>
            <a:pPr lvl="1"/>
            <a:endParaRPr lang="zh-CN" altLang="en-US" dirty="0" smtClean="0"/>
          </a:p>
          <a:p>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mtClean="0"/>
              <a:t>Feistel</a:t>
            </a:r>
            <a:r>
              <a:rPr lang="zh-CN" altLang="en-US" smtClean="0"/>
              <a:t>参数特性</a:t>
            </a:r>
          </a:p>
        </p:txBody>
      </p:sp>
      <p:sp>
        <p:nvSpPr>
          <p:cNvPr id="27651" name="Rectangle 3"/>
          <p:cNvSpPr>
            <a:spLocks noGrp="1" noChangeArrowheads="1"/>
          </p:cNvSpPr>
          <p:nvPr>
            <p:ph type="body" idx="1"/>
          </p:nvPr>
        </p:nvSpPr>
        <p:spPr/>
        <p:txBody>
          <a:bodyPr>
            <a:normAutofit fontScale="92500" lnSpcReduction="10000"/>
          </a:bodyPr>
          <a:lstStyle/>
          <a:p>
            <a:r>
              <a:rPr lang="zh-CN" altLang="en-US" sz="2800" dirty="0" smtClean="0"/>
              <a:t>分组大小</a:t>
            </a:r>
          </a:p>
          <a:p>
            <a:r>
              <a:rPr lang="zh-CN" altLang="en-US" sz="2800" dirty="0" smtClean="0"/>
              <a:t>密钥大小</a:t>
            </a:r>
          </a:p>
          <a:p>
            <a:r>
              <a:rPr lang="zh-CN" altLang="en-US" sz="2800" dirty="0" smtClean="0"/>
              <a:t>循环次数</a:t>
            </a:r>
          </a:p>
          <a:p>
            <a:pPr lvl="1"/>
            <a:r>
              <a:rPr lang="zh-CN" altLang="en-US" sz="2400" dirty="0" smtClean="0"/>
              <a:t>一般仅几轮是不够的，得十几轮才好，如</a:t>
            </a:r>
            <a:r>
              <a:rPr lang="en-US" altLang="zh-CN" sz="2400" dirty="0" smtClean="0"/>
              <a:t>16</a:t>
            </a:r>
            <a:r>
              <a:rPr lang="zh-CN" altLang="en-US" sz="2400" dirty="0" smtClean="0"/>
              <a:t>轮</a:t>
            </a:r>
          </a:p>
          <a:p>
            <a:r>
              <a:rPr lang="zh-CN" altLang="en-US" sz="2800" dirty="0" smtClean="0"/>
              <a:t>子钥产生算法</a:t>
            </a:r>
          </a:p>
          <a:p>
            <a:pPr lvl="1"/>
            <a:r>
              <a:rPr lang="zh-CN" altLang="en-US" sz="2400" dirty="0" smtClean="0"/>
              <a:t>越复杂越好</a:t>
            </a:r>
          </a:p>
          <a:p>
            <a:r>
              <a:rPr lang="zh-CN" altLang="en-US" sz="2800" dirty="0" smtClean="0"/>
              <a:t>轮函数</a:t>
            </a:r>
            <a:r>
              <a:rPr lang="en-US" altLang="zh-CN" sz="2800" dirty="0" smtClean="0"/>
              <a:t>Round</a:t>
            </a:r>
          </a:p>
          <a:p>
            <a:pPr lvl="1"/>
            <a:r>
              <a:rPr lang="zh-CN" altLang="en-US" sz="2400" dirty="0" smtClean="0"/>
              <a:t>关键</a:t>
            </a:r>
          </a:p>
          <a:p>
            <a:r>
              <a:rPr lang="zh-CN" altLang="en-US" sz="2800" dirty="0" smtClean="0"/>
              <a:t>其他考虑</a:t>
            </a:r>
          </a:p>
          <a:p>
            <a:pPr lvl="1"/>
            <a:r>
              <a:rPr lang="zh-CN" altLang="en-US" sz="2400" dirty="0" smtClean="0"/>
              <a:t>速度（尤其是软件实现的速度）</a:t>
            </a:r>
          </a:p>
          <a:p>
            <a:pPr lvl="1"/>
            <a:r>
              <a:rPr lang="zh-CN" altLang="en-US" sz="2400" dirty="0" smtClean="0"/>
              <a:t>便于分析（使用简洁的结构）</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t>Feistel</a:t>
            </a:r>
            <a:r>
              <a:rPr lang="zh-CN" altLang="en-US" smtClean="0"/>
              <a:t>类算法举例</a:t>
            </a:r>
          </a:p>
        </p:txBody>
      </p:sp>
      <p:sp>
        <p:nvSpPr>
          <p:cNvPr id="28675" name="Rectangle 3"/>
          <p:cNvSpPr>
            <a:spLocks noGrp="1" noChangeArrowheads="1"/>
          </p:cNvSpPr>
          <p:nvPr>
            <p:ph type="body" idx="1"/>
          </p:nvPr>
        </p:nvSpPr>
        <p:spPr/>
        <p:txBody>
          <a:bodyPr>
            <a:normAutofit lnSpcReduction="10000"/>
          </a:bodyPr>
          <a:lstStyle/>
          <a:p>
            <a:r>
              <a:rPr lang="en-US" altLang="zh-CN" dirty="0" smtClean="0">
                <a:latin typeface="Times New Roman" pitchFamily="18" charset="0"/>
              </a:rPr>
              <a:t>DES</a:t>
            </a:r>
            <a:r>
              <a:rPr lang="zh-CN" altLang="en-US" dirty="0" smtClean="0">
                <a:latin typeface="Times New Roman" pitchFamily="18" charset="0"/>
              </a:rPr>
              <a:t>、</a:t>
            </a:r>
            <a:r>
              <a:rPr lang="en-US" altLang="zh-CN" dirty="0" smtClean="0">
                <a:latin typeface="Times New Roman" pitchFamily="18" charset="0"/>
              </a:rPr>
              <a:t>CAST</a:t>
            </a:r>
            <a:r>
              <a:rPr lang="zh-CN" altLang="en-US" dirty="0" smtClean="0">
                <a:latin typeface="Times New Roman" pitchFamily="18" charset="0"/>
              </a:rPr>
              <a:t>、</a:t>
            </a:r>
            <a:r>
              <a:rPr lang="en-US" altLang="zh-CN" dirty="0" smtClean="0">
                <a:latin typeface="Times New Roman" pitchFamily="18" charset="0"/>
              </a:rPr>
              <a:t>Blowfish/(</a:t>
            </a:r>
            <a:r>
              <a:rPr lang="en-US" altLang="zh-CN" dirty="0" err="1" smtClean="0">
                <a:latin typeface="Times New Roman" pitchFamily="18" charset="0"/>
              </a:rPr>
              <a:t>Twofish</a:t>
            </a:r>
            <a:r>
              <a:rPr lang="en-US" altLang="zh-CN" dirty="0" smtClean="0">
                <a:latin typeface="Times New Roman" pitchFamily="18" charset="0"/>
              </a:rPr>
              <a:t>)</a:t>
            </a:r>
            <a:r>
              <a:rPr lang="zh-CN" altLang="en-US" dirty="0" smtClean="0">
                <a:latin typeface="Times New Roman" pitchFamily="18" charset="0"/>
              </a:rPr>
              <a:t>、</a:t>
            </a:r>
            <a:r>
              <a:rPr lang="en-US" altLang="zh-CN" dirty="0" smtClean="0">
                <a:latin typeface="Times New Roman" pitchFamily="18" charset="0"/>
              </a:rPr>
              <a:t>RC6(/5)</a:t>
            </a:r>
          </a:p>
          <a:p>
            <a:pPr lvl="4"/>
            <a:endParaRPr lang="en-US" altLang="zh-CN" dirty="0" smtClean="0">
              <a:latin typeface="Times New Roman" pitchFamily="18" charset="0"/>
            </a:endParaRPr>
          </a:p>
          <a:p>
            <a:r>
              <a:rPr lang="zh-CN" altLang="en-US" dirty="0" smtClean="0">
                <a:latin typeface="Times New Roman" pitchFamily="18" charset="0"/>
              </a:rPr>
              <a:t>不是</a:t>
            </a:r>
            <a:r>
              <a:rPr lang="en-US" altLang="zh-CN" dirty="0" err="1" smtClean="0">
                <a:latin typeface="Times New Roman" pitchFamily="18" charset="0"/>
              </a:rPr>
              <a:t>Feistel</a:t>
            </a:r>
            <a:r>
              <a:rPr lang="zh-CN" altLang="en-US" dirty="0" smtClean="0">
                <a:latin typeface="Times New Roman" pitchFamily="18" charset="0"/>
              </a:rPr>
              <a:t>结构的</a:t>
            </a:r>
          </a:p>
          <a:p>
            <a:pPr lvl="1"/>
            <a:r>
              <a:rPr lang="en-US" altLang="zh-CN" dirty="0" smtClean="0">
                <a:latin typeface="Times New Roman" pitchFamily="18" charset="0"/>
              </a:rPr>
              <a:t>AES</a:t>
            </a:r>
            <a:r>
              <a:rPr lang="zh-CN" altLang="en-US" dirty="0" smtClean="0">
                <a:latin typeface="Times New Roman" pitchFamily="18" charset="0"/>
              </a:rPr>
              <a:t>、</a:t>
            </a:r>
            <a:r>
              <a:rPr lang="en-US" altLang="zh-CN" dirty="0" smtClean="0">
                <a:latin typeface="Times New Roman" pitchFamily="18" charset="0"/>
              </a:rPr>
              <a:t>IDEA</a:t>
            </a:r>
          </a:p>
          <a:p>
            <a:pPr lvl="4"/>
            <a:endParaRPr lang="en-US" altLang="zh-CN" dirty="0" smtClean="0">
              <a:latin typeface="Times New Roman" pitchFamily="18" charset="0"/>
            </a:endParaRPr>
          </a:p>
          <a:p>
            <a:pPr>
              <a:buFontTx/>
              <a:buNone/>
            </a:pPr>
            <a:r>
              <a:rPr lang="en-US" altLang="zh-CN" dirty="0" smtClean="0">
                <a:latin typeface="Times New Roman" pitchFamily="18" charset="0"/>
              </a:rPr>
              <a:t>*  </a:t>
            </a:r>
            <a:r>
              <a:rPr lang="zh-CN" altLang="en-US" dirty="0" smtClean="0">
                <a:latin typeface="Times New Roman" pitchFamily="18" charset="0"/>
              </a:rPr>
              <a:t>绝大数分组密码属于或类似</a:t>
            </a:r>
            <a:r>
              <a:rPr lang="en-US" altLang="zh-CN" dirty="0" err="1" smtClean="0">
                <a:latin typeface="Times New Roman" pitchFamily="18" charset="0"/>
              </a:rPr>
              <a:t>Feistel</a:t>
            </a:r>
            <a:r>
              <a:rPr lang="zh-CN" altLang="en-US" dirty="0" smtClean="0">
                <a:latin typeface="Times New Roman" pitchFamily="18" charset="0"/>
              </a:rPr>
              <a:t>结构</a:t>
            </a:r>
          </a:p>
          <a:p>
            <a:pPr lvl="1"/>
            <a:r>
              <a:rPr lang="zh-CN" altLang="en-US" dirty="0" smtClean="0">
                <a:latin typeface="Times New Roman" pitchFamily="18" charset="0"/>
              </a:rPr>
              <a:t>多轮</a:t>
            </a:r>
          </a:p>
          <a:p>
            <a:pPr lvl="1"/>
            <a:r>
              <a:rPr lang="zh-CN" altLang="en-US" dirty="0" smtClean="0">
                <a:latin typeface="Times New Roman" pitchFamily="18" charset="0"/>
              </a:rPr>
              <a:t>每轮有</a:t>
            </a:r>
            <a:r>
              <a:rPr lang="en-US" altLang="zh-CN" dirty="0" smtClean="0">
                <a:latin typeface="Times New Roman" pitchFamily="18" charset="0"/>
              </a:rPr>
              <a:t>XOR</a:t>
            </a:r>
            <a:r>
              <a:rPr lang="zh-CN" altLang="en-US" dirty="0" smtClean="0">
                <a:latin typeface="Times New Roman" pitchFamily="18" charset="0"/>
              </a:rPr>
              <a:t>（或能恢复的操作）</a:t>
            </a:r>
          </a:p>
          <a:p>
            <a:pPr lvl="1"/>
            <a:r>
              <a:rPr lang="zh-CN" altLang="en-US" dirty="0" smtClean="0">
                <a:latin typeface="Times New Roman" pitchFamily="18" charset="0"/>
              </a:rPr>
              <a:t>轮函数</a:t>
            </a:r>
          </a:p>
          <a:p>
            <a:endParaRPr lang="zh-CN" alt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dirty="0" smtClean="0"/>
              <a:t>DES</a:t>
            </a:r>
            <a:r>
              <a:rPr lang="zh-CN" altLang="en-US" dirty="0" smtClean="0"/>
              <a:t>数据加密标准</a:t>
            </a:r>
            <a:endParaRPr lang="en-US" altLang="zh-CN" dirty="0" smtClean="0"/>
          </a:p>
        </p:txBody>
      </p:sp>
      <p:sp>
        <p:nvSpPr>
          <p:cNvPr id="29699" name="Rectangle 3"/>
          <p:cNvSpPr>
            <a:spLocks noGrp="1" noChangeArrowheads="1"/>
          </p:cNvSpPr>
          <p:nvPr>
            <p:ph type="body" idx="1"/>
          </p:nvPr>
        </p:nvSpPr>
        <p:spPr/>
        <p:txBody>
          <a:bodyPr>
            <a:normAutofit lnSpcReduction="10000"/>
          </a:bodyPr>
          <a:lstStyle/>
          <a:p>
            <a:pPr>
              <a:lnSpc>
                <a:spcPct val="90000"/>
              </a:lnSpc>
            </a:pPr>
            <a:r>
              <a:rPr lang="en-US" altLang="zh-CN" dirty="0" smtClean="0">
                <a:latin typeface="Times New Roman" pitchFamily="18" charset="0"/>
              </a:rPr>
              <a:t>Data Encryption Standard</a:t>
            </a:r>
          </a:p>
          <a:p>
            <a:pPr lvl="1">
              <a:lnSpc>
                <a:spcPct val="90000"/>
              </a:lnSpc>
            </a:pPr>
            <a:r>
              <a:rPr lang="en-US" altLang="zh-CN" dirty="0" smtClean="0">
                <a:latin typeface="Times New Roman" pitchFamily="18" charset="0"/>
              </a:rPr>
              <a:t>1971 IBM Horst </a:t>
            </a:r>
            <a:r>
              <a:rPr lang="en-US" altLang="zh-CN" dirty="0" err="1" smtClean="0">
                <a:latin typeface="Times New Roman" pitchFamily="18" charset="0"/>
              </a:rPr>
              <a:t>Feistel</a:t>
            </a:r>
            <a:endParaRPr lang="en-US" altLang="zh-CN" dirty="0" smtClean="0">
              <a:latin typeface="Times New Roman" pitchFamily="18" charset="0"/>
            </a:endParaRPr>
          </a:p>
          <a:p>
            <a:pPr lvl="2">
              <a:lnSpc>
                <a:spcPct val="90000"/>
              </a:lnSpc>
              <a:buFontTx/>
              <a:buNone/>
            </a:pPr>
            <a:r>
              <a:rPr lang="zh-CN" altLang="en-US" dirty="0" smtClean="0">
                <a:latin typeface="Times New Roman" pitchFamily="18" charset="0"/>
              </a:rPr>
              <a:t>－ </a:t>
            </a:r>
            <a:r>
              <a:rPr lang="en-US" altLang="zh-CN" dirty="0" smtClean="0">
                <a:latin typeface="Times New Roman" pitchFamily="18" charset="0"/>
              </a:rPr>
              <a:t>Lucifer → DES</a:t>
            </a:r>
            <a:r>
              <a:rPr lang="zh-CN" altLang="en-US" dirty="0" smtClean="0">
                <a:latin typeface="Times New Roman" pitchFamily="18" charset="0"/>
              </a:rPr>
              <a:t>，</a:t>
            </a:r>
            <a:r>
              <a:rPr lang="en-US" altLang="zh-CN" dirty="0" smtClean="0">
                <a:latin typeface="Times New Roman" pitchFamily="18" charset="0"/>
              </a:rPr>
              <a:t>key</a:t>
            </a:r>
            <a:r>
              <a:rPr lang="zh-CN" altLang="en-US" dirty="0" smtClean="0">
                <a:latin typeface="Times New Roman" pitchFamily="18" charset="0"/>
              </a:rPr>
              <a:t>由</a:t>
            </a:r>
            <a:r>
              <a:rPr lang="en-US" altLang="zh-CN" dirty="0" smtClean="0">
                <a:latin typeface="Times New Roman" pitchFamily="18" charset="0"/>
              </a:rPr>
              <a:t>128bit→56bit</a:t>
            </a:r>
          </a:p>
          <a:p>
            <a:pPr lvl="1">
              <a:lnSpc>
                <a:spcPct val="90000"/>
              </a:lnSpc>
            </a:pPr>
            <a:r>
              <a:rPr lang="en-US" altLang="zh-CN" dirty="0" smtClean="0">
                <a:latin typeface="Times New Roman" pitchFamily="18" charset="0"/>
              </a:rPr>
              <a:t>1973 NBS</a:t>
            </a:r>
            <a:r>
              <a:rPr lang="zh-CN" altLang="en-US" dirty="0" smtClean="0">
                <a:latin typeface="Times New Roman" pitchFamily="18" charset="0"/>
              </a:rPr>
              <a:t>，</a:t>
            </a:r>
            <a:r>
              <a:rPr lang="en-US" altLang="zh-CN" dirty="0" smtClean="0">
                <a:latin typeface="Times New Roman" pitchFamily="18" charset="0"/>
              </a:rPr>
              <a:t>1977  NIST  FIPS-46</a:t>
            </a:r>
          </a:p>
          <a:p>
            <a:pPr lvl="1">
              <a:lnSpc>
                <a:spcPct val="90000"/>
              </a:lnSpc>
            </a:pPr>
            <a:r>
              <a:rPr lang="en-US" altLang="zh-CN" dirty="0" smtClean="0">
                <a:latin typeface="Times New Roman" pitchFamily="18" charset="0"/>
              </a:rPr>
              <a:t>1994 </a:t>
            </a:r>
            <a:r>
              <a:rPr lang="zh-CN" altLang="en-US" dirty="0" smtClean="0">
                <a:latin typeface="Times New Roman" pitchFamily="18" charset="0"/>
              </a:rPr>
              <a:t>最后一次延长到</a:t>
            </a:r>
            <a:r>
              <a:rPr lang="en-US" altLang="zh-CN" dirty="0" smtClean="0">
                <a:latin typeface="Times New Roman" pitchFamily="18" charset="0"/>
              </a:rPr>
              <a:t>1999</a:t>
            </a:r>
            <a:r>
              <a:rPr lang="zh-CN" altLang="en-US" dirty="0" smtClean="0">
                <a:latin typeface="Times New Roman" pitchFamily="18" charset="0"/>
              </a:rPr>
              <a:t>年</a:t>
            </a:r>
          </a:p>
          <a:p>
            <a:pPr lvl="2">
              <a:lnSpc>
                <a:spcPct val="90000"/>
              </a:lnSpc>
              <a:buFontTx/>
              <a:buNone/>
            </a:pPr>
            <a:r>
              <a:rPr lang="zh-CN" altLang="en-US" dirty="0" smtClean="0">
                <a:latin typeface="Times New Roman" pitchFamily="18" charset="0"/>
              </a:rPr>
              <a:t>－</a:t>
            </a:r>
            <a:r>
              <a:rPr lang="en-US" altLang="zh-CN" dirty="0" smtClean="0">
                <a:latin typeface="Times New Roman" pitchFamily="18" charset="0"/>
              </a:rPr>
              <a:t>AES</a:t>
            </a:r>
            <a:r>
              <a:rPr lang="zh-CN" altLang="en-US" dirty="0" smtClean="0">
                <a:latin typeface="Times New Roman" pitchFamily="18" charset="0"/>
              </a:rPr>
              <a:t>取代之</a:t>
            </a:r>
          </a:p>
          <a:p>
            <a:pPr>
              <a:lnSpc>
                <a:spcPct val="90000"/>
              </a:lnSpc>
            </a:pPr>
            <a:r>
              <a:rPr lang="zh-CN" altLang="en-US" dirty="0" smtClean="0">
                <a:latin typeface="Times New Roman" pitchFamily="18" charset="0"/>
              </a:rPr>
              <a:t>参数</a:t>
            </a:r>
          </a:p>
          <a:p>
            <a:pPr lvl="1">
              <a:lnSpc>
                <a:spcPct val="90000"/>
              </a:lnSpc>
            </a:pPr>
            <a:r>
              <a:rPr lang="en-US" altLang="zh-CN" dirty="0" err="1" smtClean="0">
                <a:latin typeface="Times New Roman" pitchFamily="18" charset="0"/>
              </a:rPr>
              <a:t>Feistel</a:t>
            </a:r>
            <a:r>
              <a:rPr lang="zh-CN" altLang="en-US" dirty="0" smtClean="0">
                <a:latin typeface="Times New Roman" pitchFamily="18" charset="0"/>
              </a:rPr>
              <a:t>体制分组密码</a:t>
            </a:r>
          </a:p>
          <a:p>
            <a:pPr lvl="1">
              <a:lnSpc>
                <a:spcPct val="90000"/>
              </a:lnSpc>
            </a:pPr>
            <a:r>
              <a:rPr lang="zh-CN" altLang="en-US" dirty="0" smtClean="0">
                <a:latin typeface="Times New Roman" pitchFamily="18" charset="0"/>
              </a:rPr>
              <a:t>分组大小 </a:t>
            </a:r>
            <a:r>
              <a:rPr lang="en-US" altLang="zh-CN" dirty="0" smtClean="0">
                <a:latin typeface="Times New Roman" pitchFamily="18" charset="0"/>
              </a:rPr>
              <a:t>64bit</a:t>
            </a:r>
            <a:r>
              <a:rPr lang="zh-CN" altLang="en-US" dirty="0" smtClean="0">
                <a:latin typeface="Times New Roman" pitchFamily="18" charset="0"/>
              </a:rPr>
              <a:t>，密钥大小 </a:t>
            </a:r>
            <a:r>
              <a:rPr lang="en-US" altLang="zh-CN" dirty="0" smtClean="0">
                <a:latin typeface="Times New Roman" pitchFamily="18" charset="0"/>
              </a:rPr>
              <a:t>56bit</a:t>
            </a:r>
            <a:r>
              <a:rPr lang="zh-CN" altLang="en-US" dirty="0" smtClean="0">
                <a:latin typeface="Times New Roman" pitchFamily="18" charset="0"/>
              </a:rPr>
              <a:t>，轮数 </a:t>
            </a:r>
            <a:r>
              <a:rPr lang="en-US" altLang="zh-CN" dirty="0" smtClean="0">
                <a:latin typeface="Times New Roman" pitchFamily="18" charset="0"/>
              </a:rPr>
              <a:t>16</a:t>
            </a:r>
            <a:r>
              <a:rPr lang="zh-CN" altLang="en-US" dirty="0" smtClean="0">
                <a:latin typeface="Times New Roman" pitchFamily="18" charset="0"/>
              </a:rPr>
              <a:t>轮</a:t>
            </a:r>
          </a:p>
          <a:p>
            <a:pPr lvl="1">
              <a:lnSpc>
                <a:spcPct val="90000"/>
              </a:lnSpc>
            </a:pPr>
            <a:r>
              <a:rPr lang="en-US" altLang="zh-CN" dirty="0" smtClean="0">
                <a:latin typeface="Times New Roman" pitchFamily="18" charset="0"/>
              </a:rPr>
              <a:t>S-Boxes			*</a:t>
            </a:r>
            <a:endParaRPr lang="zh-CN" altLang="en-US" dirty="0" smtClean="0"/>
          </a:p>
        </p:txBody>
      </p:sp>
      <p:pic>
        <p:nvPicPr>
          <p:cNvPr id="29700" name="Picture 4" descr="images"/>
          <p:cNvPicPr>
            <a:picLocks noChangeAspect="1" noChangeArrowheads="1"/>
          </p:cNvPicPr>
          <p:nvPr/>
        </p:nvPicPr>
        <p:blipFill>
          <a:blip r:embed="rId3" cstate="print"/>
          <a:srcRect/>
          <a:stretch>
            <a:fillRect/>
          </a:stretch>
        </p:blipFill>
        <p:spPr bwMode="auto">
          <a:xfrm>
            <a:off x="6629400" y="1143000"/>
            <a:ext cx="2124075" cy="2232025"/>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a:r>
              <a:rPr lang="en-US" altLang="zh-CN" smtClean="0"/>
              <a:t>   DES</a:t>
            </a:r>
          </a:p>
        </p:txBody>
      </p:sp>
      <p:sp>
        <p:nvSpPr>
          <p:cNvPr id="30723" name="Rectangle 3"/>
          <p:cNvSpPr>
            <a:spLocks noGrp="1" noChangeArrowheads="1"/>
          </p:cNvSpPr>
          <p:nvPr>
            <p:ph type="body" idx="1"/>
          </p:nvPr>
        </p:nvSpPr>
        <p:spPr/>
        <p:txBody>
          <a:bodyPr/>
          <a:lstStyle/>
          <a:p>
            <a:r>
              <a:rPr lang="zh-CN" altLang="en-US" smtClean="0"/>
              <a:t> </a:t>
            </a:r>
          </a:p>
        </p:txBody>
      </p:sp>
      <p:pic>
        <p:nvPicPr>
          <p:cNvPr id="30724" name="Picture 4" descr="tmp_13"/>
          <p:cNvPicPr>
            <a:picLocks noChangeAspect="1" noChangeArrowheads="1"/>
          </p:cNvPicPr>
          <p:nvPr/>
        </p:nvPicPr>
        <p:blipFill>
          <a:blip r:embed="rId3" cstate="print"/>
          <a:srcRect/>
          <a:stretch>
            <a:fillRect/>
          </a:stretch>
        </p:blipFill>
        <p:spPr bwMode="auto">
          <a:xfrm>
            <a:off x="2971800" y="457200"/>
            <a:ext cx="5842000" cy="5943600"/>
          </a:xfrm>
          <a:prstGeom prst="rect">
            <a:avLst/>
          </a:prstGeom>
          <a:noFill/>
          <a:ln w="9525">
            <a:noFill/>
            <a:miter lim="800000"/>
            <a:headEnd/>
            <a:tailEnd/>
          </a:ln>
          <a:effectLst/>
        </p:spPr>
      </p:pic>
      <p:pic>
        <p:nvPicPr>
          <p:cNvPr id="30725" name="Picture 5" descr="11"/>
          <p:cNvPicPr>
            <a:picLocks noChangeAspect="1" noChangeArrowheads="1"/>
          </p:cNvPicPr>
          <p:nvPr/>
        </p:nvPicPr>
        <p:blipFill>
          <a:blip r:embed="rId4" cstate="print"/>
          <a:srcRect/>
          <a:stretch>
            <a:fillRect/>
          </a:stretch>
        </p:blipFill>
        <p:spPr bwMode="auto">
          <a:xfrm>
            <a:off x="2962275" y="0"/>
            <a:ext cx="6181725" cy="68580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81000"/>
            <a:ext cx="8229600" cy="808038"/>
          </a:xfrm>
        </p:spPr>
        <p:txBody>
          <a:bodyPr/>
          <a:lstStyle/>
          <a:p>
            <a:pPr algn="l"/>
            <a:r>
              <a:rPr lang="zh-CN" altLang="en-US" dirty="0" smtClean="0"/>
              <a:t>   轮 </a:t>
            </a:r>
            <a:r>
              <a:rPr lang="en-US" altLang="zh-CN" dirty="0" smtClean="0"/>
              <a:t>One Round</a:t>
            </a:r>
          </a:p>
        </p:txBody>
      </p:sp>
      <p:sp>
        <p:nvSpPr>
          <p:cNvPr id="35843" name="Rectangle 3"/>
          <p:cNvSpPr>
            <a:spLocks noGrp="1" noChangeArrowheads="1"/>
          </p:cNvSpPr>
          <p:nvPr>
            <p:ph type="body" idx="1"/>
          </p:nvPr>
        </p:nvSpPr>
        <p:spPr/>
        <p:txBody>
          <a:bodyPr/>
          <a:lstStyle/>
          <a:p>
            <a:r>
              <a:rPr lang="zh-CN" altLang="en-US" smtClean="0"/>
              <a:t> </a:t>
            </a:r>
          </a:p>
        </p:txBody>
      </p:sp>
      <p:pic>
        <p:nvPicPr>
          <p:cNvPr id="35844" name="Picture 4" descr="tmp_15"/>
          <p:cNvPicPr>
            <a:picLocks noChangeAspect="1" noChangeArrowheads="1"/>
          </p:cNvPicPr>
          <p:nvPr/>
        </p:nvPicPr>
        <p:blipFill>
          <a:blip r:embed="rId2" cstate="print"/>
          <a:srcRect/>
          <a:stretch>
            <a:fillRect/>
          </a:stretch>
        </p:blipFill>
        <p:spPr bwMode="auto">
          <a:xfrm>
            <a:off x="4852988" y="1371600"/>
            <a:ext cx="4291012" cy="5486400"/>
          </a:xfrm>
          <a:prstGeom prst="rect">
            <a:avLst/>
          </a:prstGeom>
          <a:noFill/>
          <a:ln w="9525">
            <a:noFill/>
            <a:miter lim="800000"/>
            <a:headEnd/>
            <a:tailEnd/>
          </a:ln>
          <a:effectLst/>
        </p:spPr>
      </p:pic>
      <p:pic>
        <p:nvPicPr>
          <p:cNvPr id="35845" name="Picture 5" descr="22"/>
          <p:cNvPicPr>
            <a:picLocks noChangeAspect="1" noChangeArrowheads="1"/>
          </p:cNvPicPr>
          <p:nvPr/>
        </p:nvPicPr>
        <p:blipFill>
          <a:blip r:embed="rId3" cstate="print"/>
          <a:srcRect/>
          <a:stretch>
            <a:fillRect/>
          </a:stretch>
        </p:blipFill>
        <p:spPr bwMode="auto">
          <a:xfrm>
            <a:off x="1066800" y="1036638"/>
            <a:ext cx="8077200" cy="5821362"/>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使用</a:t>
            </a:r>
            <a:r>
              <a:rPr lang="en-US" altLang="zh-CN" smtClean="0"/>
              <a:t>OpenSSL</a:t>
            </a:r>
            <a:r>
              <a:rPr lang="zh-CN" altLang="en-US" smtClean="0"/>
              <a:t>库的</a:t>
            </a:r>
            <a:r>
              <a:rPr lang="en-US" altLang="zh-CN" smtClean="0"/>
              <a:t>DES</a:t>
            </a:r>
            <a:r>
              <a:rPr lang="zh-CN" altLang="en-US" smtClean="0"/>
              <a:t>函数</a:t>
            </a:r>
          </a:p>
        </p:txBody>
      </p:sp>
      <p:sp>
        <p:nvSpPr>
          <p:cNvPr id="52227" name="Rectangle 3"/>
          <p:cNvSpPr>
            <a:spLocks noGrp="1" noChangeArrowheads="1"/>
          </p:cNvSpPr>
          <p:nvPr>
            <p:ph type="body" idx="1"/>
          </p:nvPr>
        </p:nvSpPr>
        <p:spPr>
          <a:xfrm>
            <a:off x="457200" y="1600200"/>
            <a:ext cx="8229600" cy="4953000"/>
          </a:xfrm>
        </p:spPr>
        <p:txBody>
          <a:bodyPr>
            <a:normAutofit fontScale="92500" lnSpcReduction="20000"/>
          </a:bodyPr>
          <a:lstStyle/>
          <a:p>
            <a:pPr>
              <a:lnSpc>
                <a:spcPct val="90000"/>
              </a:lnSpc>
            </a:pPr>
            <a:r>
              <a:rPr lang="zh-CN" altLang="en-US" dirty="0" smtClean="0"/>
              <a:t>明文 </a:t>
            </a:r>
            <a:r>
              <a:rPr lang="en-US" altLang="zh-CN" dirty="0" smtClean="0"/>
              <a:t>64bit	“</a:t>
            </a:r>
            <a:r>
              <a:rPr lang="en-US" altLang="zh-CN" dirty="0" err="1" smtClean="0"/>
              <a:t>plaintxt</a:t>
            </a:r>
            <a:r>
              <a:rPr lang="en-US" altLang="zh-CN" dirty="0" smtClean="0"/>
              <a:t>”  8</a:t>
            </a:r>
            <a:r>
              <a:rPr lang="zh-CN" altLang="en-US" dirty="0" smtClean="0"/>
              <a:t>字节</a:t>
            </a:r>
          </a:p>
          <a:p>
            <a:pPr>
              <a:lnSpc>
                <a:spcPct val="90000"/>
              </a:lnSpc>
            </a:pPr>
            <a:r>
              <a:rPr lang="en-US" altLang="zh-CN" dirty="0" smtClean="0"/>
              <a:t>Key  56bit	“password” </a:t>
            </a:r>
            <a:r>
              <a:rPr lang="zh-CN" altLang="en-US" dirty="0" smtClean="0"/>
              <a:t>取低</a:t>
            </a:r>
            <a:r>
              <a:rPr lang="en-US" altLang="zh-CN" dirty="0" smtClean="0"/>
              <a:t>7bits×8</a:t>
            </a:r>
          </a:p>
          <a:p>
            <a:pPr lvl="4">
              <a:lnSpc>
                <a:spcPct val="90000"/>
              </a:lnSpc>
            </a:pPr>
            <a:endParaRPr lang="en-US" altLang="zh-CN" dirty="0" smtClean="0"/>
          </a:p>
          <a:p>
            <a:pPr>
              <a:lnSpc>
                <a:spcPct val="90000"/>
              </a:lnSpc>
            </a:pPr>
            <a:r>
              <a:rPr lang="en-US" altLang="zh-CN" dirty="0" smtClean="0"/>
              <a:t> </a:t>
            </a:r>
            <a:r>
              <a:rPr lang="zh-CN" altLang="en-US" dirty="0" smtClean="0"/>
              <a:t>手工运算</a:t>
            </a:r>
          </a:p>
          <a:p>
            <a:pPr>
              <a:lnSpc>
                <a:spcPct val="90000"/>
              </a:lnSpc>
              <a:buFontTx/>
              <a:buNone/>
            </a:pPr>
            <a:r>
              <a:rPr lang="zh-CN" altLang="en-US" sz="2000" dirty="0" smtClean="0"/>
              <a:t>		</a:t>
            </a:r>
            <a:r>
              <a:rPr lang="en-US" altLang="zh-CN" sz="2000" dirty="0" smtClean="0"/>
              <a:t>vs.</a:t>
            </a:r>
          </a:p>
          <a:p>
            <a:pPr>
              <a:lnSpc>
                <a:spcPct val="90000"/>
              </a:lnSpc>
              <a:buFontTx/>
              <a:buNone/>
            </a:pPr>
            <a:r>
              <a:rPr lang="en-US" altLang="zh-CN" sz="2800" dirty="0" smtClean="0"/>
              <a:t>	  void </a:t>
            </a:r>
            <a:r>
              <a:rPr lang="en-US" altLang="zh-CN" sz="2800" dirty="0" err="1" smtClean="0"/>
              <a:t>DES_ecb_encrypt</a:t>
            </a:r>
            <a:r>
              <a:rPr lang="en-US" altLang="zh-CN" sz="2800" dirty="0" smtClean="0"/>
              <a:t>(</a:t>
            </a:r>
            <a:r>
              <a:rPr lang="en-US" altLang="zh-CN" sz="2800" dirty="0" err="1" smtClean="0"/>
              <a:t>const_DES_cblock</a:t>
            </a:r>
            <a:r>
              <a:rPr lang="en-US" altLang="zh-CN" sz="2800" dirty="0" smtClean="0"/>
              <a:t> *input, </a:t>
            </a:r>
          </a:p>
          <a:p>
            <a:pPr>
              <a:lnSpc>
                <a:spcPct val="90000"/>
              </a:lnSpc>
              <a:buFontTx/>
              <a:buNone/>
            </a:pPr>
            <a:r>
              <a:rPr lang="en-US" altLang="zh-CN" sz="2800" dirty="0" smtClean="0"/>
              <a:t>				</a:t>
            </a:r>
            <a:r>
              <a:rPr lang="en-US" altLang="zh-CN" sz="2800" dirty="0" err="1" smtClean="0"/>
              <a:t>DES_cblock</a:t>
            </a:r>
            <a:r>
              <a:rPr lang="en-US" altLang="zh-CN" sz="2800" dirty="0" smtClean="0"/>
              <a:t> *output,</a:t>
            </a:r>
          </a:p>
          <a:p>
            <a:pPr>
              <a:lnSpc>
                <a:spcPct val="90000"/>
              </a:lnSpc>
              <a:buFontTx/>
              <a:buNone/>
            </a:pPr>
            <a:r>
              <a:rPr lang="en-US" altLang="zh-CN" sz="2800" dirty="0" smtClean="0"/>
              <a:t>				</a:t>
            </a:r>
            <a:r>
              <a:rPr lang="en-US" altLang="zh-CN" sz="2800" dirty="0" err="1" smtClean="0"/>
              <a:t>DES_key_schedule</a:t>
            </a:r>
            <a:r>
              <a:rPr lang="en-US" altLang="zh-CN" sz="2800" dirty="0" smtClean="0"/>
              <a:t> *</a:t>
            </a:r>
            <a:r>
              <a:rPr lang="en-US" altLang="zh-CN" sz="2800" dirty="0" err="1" smtClean="0"/>
              <a:t>ks</a:t>
            </a:r>
            <a:r>
              <a:rPr lang="en-US" altLang="zh-CN" sz="2800" dirty="0" smtClean="0"/>
              <a:t>,</a:t>
            </a:r>
          </a:p>
          <a:p>
            <a:pPr>
              <a:lnSpc>
                <a:spcPct val="90000"/>
              </a:lnSpc>
              <a:buFontTx/>
              <a:buNone/>
            </a:pPr>
            <a:r>
              <a:rPr lang="en-US" altLang="zh-CN" sz="2800" dirty="0" smtClean="0"/>
              <a:t>				</a:t>
            </a:r>
            <a:r>
              <a:rPr lang="en-US" altLang="zh-CN" sz="2800" dirty="0" err="1" smtClean="0"/>
              <a:t>int</a:t>
            </a:r>
            <a:r>
              <a:rPr lang="en-US" altLang="zh-CN" sz="2800" dirty="0" smtClean="0"/>
              <a:t> enc);</a:t>
            </a:r>
            <a:endParaRPr lang="en-US" altLang="zh-CN" dirty="0" smtClean="0"/>
          </a:p>
          <a:p>
            <a:pPr>
              <a:lnSpc>
                <a:spcPct val="90000"/>
              </a:lnSpc>
            </a:pPr>
            <a:r>
              <a:rPr lang="en-US" altLang="zh-CN" dirty="0" smtClean="0"/>
              <a:t> </a:t>
            </a:r>
            <a:r>
              <a:rPr lang="zh-CN" altLang="en-US" dirty="0" smtClean="0"/>
              <a:t>具体见实验一</a:t>
            </a:r>
            <a:endParaRPr lang="en-US" altLang="zh-CN" dirty="0" smtClean="0"/>
          </a:p>
          <a:p>
            <a:pPr lvl="1">
              <a:lnSpc>
                <a:spcPct val="90000"/>
              </a:lnSpc>
              <a:buFontTx/>
              <a:buNone/>
            </a:pPr>
            <a:r>
              <a:rPr lang="en-US" altLang="zh-CN" dirty="0" smtClean="0"/>
              <a:t>	</a:t>
            </a:r>
          </a:p>
          <a:p>
            <a:pPr lvl="1">
              <a:lnSpc>
                <a:spcPct val="90000"/>
              </a:lnSpc>
              <a:buFontTx/>
              <a:buNone/>
            </a:pPr>
            <a:endParaRPr lang="en-US" altLang="zh-CN" dirty="0" smtClean="0"/>
          </a:p>
          <a:p>
            <a:pPr>
              <a:lnSpc>
                <a:spcPct val="90000"/>
              </a:lnSpc>
            </a:pPr>
            <a:r>
              <a:rPr lang="zh-CN" altLang="en-US" dirty="0" smtClean="0"/>
              <a:t>注：</a:t>
            </a:r>
            <a:r>
              <a:rPr lang="en-US" altLang="zh-CN" dirty="0" err="1" smtClean="0"/>
              <a:t>ecb</a:t>
            </a:r>
            <a:r>
              <a:rPr lang="zh-CN" altLang="en-US" dirty="0" smtClean="0"/>
              <a:t>：电码本模式</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Des</a:t>
            </a:r>
            <a:r>
              <a:rPr lang="zh-CN" altLang="en-US" dirty="0" smtClean="0"/>
              <a:t>执行速度</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pic>
        <p:nvPicPr>
          <p:cNvPr id="1026" name="Picture 2"/>
          <p:cNvPicPr>
            <a:picLocks noGrp="1" noChangeAspect="1" noChangeArrowheads="1"/>
          </p:cNvPicPr>
          <p:nvPr>
            <p:ph idx="1"/>
          </p:nvPr>
        </p:nvPicPr>
        <p:blipFill>
          <a:blip r:embed="rId3" cstate="print"/>
          <a:srcRect/>
          <a:stretch>
            <a:fillRect/>
          </a:stretch>
        </p:blipFill>
        <p:spPr bwMode="auto">
          <a:xfrm>
            <a:off x="242474" y="381000"/>
            <a:ext cx="8901526" cy="602200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406402" y="-25400"/>
            <a:ext cx="8208963" cy="914400"/>
          </a:xfrm>
        </p:spPr>
        <p:txBody>
          <a:bodyPr>
            <a:normAutofit/>
          </a:bodyPr>
          <a:lstStyle/>
          <a:p>
            <a:pPr eaLnBrk="1" hangingPunct="1"/>
            <a:r>
              <a:rPr lang="en-US" dirty="0" smtClean="0"/>
              <a:t>Performance:	</a:t>
            </a:r>
            <a:r>
              <a:rPr lang="en-US" sz="1600" dirty="0" smtClean="0"/>
              <a:t>Crypto++  5.6.0      [ Wei Dai ]</a:t>
            </a:r>
          </a:p>
        </p:txBody>
      </p:sp>
      <p:sp>
        <p:nvSpPr>
          <p:cNvPr id="25605" name="Rectangle 3"/>
          <p:cNvSpPr>
            <a:spLocks noGrp="1" noChangeArrowheads="1"/>
          </p:cNvSpPr>
          <p:nvPr>
            <p:ph type="body" idx="1"/>
          </p:nvPr>
        </p:nvSpPr>
        <p:spPr>
          <a:xfrm>
            <a:off x="251520" y="1052736"/>
            <a:ext cx="8610600" cy="5562600"/>
          </a:xfrm>
        </p:spPr>
        <p:txBody>
          <a:bodyPr>
            <a:normAutofit/>
          </a:bodyPr>
          <a:lstStyle/>
          <a:p>
            <a:pPr marL="0" indent="0" eaLnBrk="1" hangingPunct="1">
              <a:lnSpc>
                <a:spcPct val="90000"/>
              </a:lnSpc>
              <a:buNone/>
              <a:tabLst>
                <a:tab pos="742950" algn="l"/>
                <a:tab pos="2628900" algn="l"/>
                <a:tab pos="2857500" algn="l"/>
                <a:tab pos="4349750" algn="l"/>
              </a:tabLst>
            </a:pPr>
            <a:r>
              <a:rPr lang="en-US" sz="2000" dirty="0" smtClean="0"/>
              <a:t>AMD Opteron,   2.2 GHz     </a:t>
            </a:r>
            <a:r>
              <a:rPr lang="en-US" sz="1600" dirty="0" smtClean="0"/>
              <a:t>( Linux)</a:t>
            </a:r>
          </a:p>
          <a:p>
            <a:pPr eaLnBrk="1" hangingPunct="1">
              <a:lnSpc>
                <a:spcPct val="90000"/>
              </a:lnSpc>
              <a:tabLst>
                <a:tab pos="742950" algn="l"/>
                <a:tab pos="2628900" algn="l"/>
                <a:tab pos="2857500" algn="l"/>
                <a:tab pos="4349750" algn="l"/>
              </a:tabLst>
            </a:pPr>
            <a:endParaRPr lang="en-US" sz="2000" dirty="0" smtClean="0"/>
          </a:p>
          <a:p>
            <a:pPr marL="0" indent="0" eaLnBrk="1" hangingPunct="1">
              <a:lnSpc>
                <a:spcPct val="90000"/>
              </a:lnSpc>
              <a:buNone/>
              <a:tabLst>
                <a:tab pos="1143000" algn="l"/>
                <a:tab pos="2857500" algn="l"/>
                <a:tab pos="3149600" algn="l"/>
                <a:tab pos="5321300" algn="l"/>
                <a:tab pos="5715000" algn="l"/>
              </a:tabLst>
            </a:pPr>
            <a:r>
              <a:rPr lang="en-US" sz="2000" dirty="0" smtClean="0"/>
              <a:t>	</a:t>
            </a:r>
            <a:r>
              <a:rPr lang="en-US" u="sng" dirty="0" smtClean="0"/>
              <a:t>Cipher</a:t>
            </a:r>
            <a:r>
              <a:rPr lang="en-US" dirty="0" smtClean="0"/>
              <a:t>	</a:t>
            </a:r>
            <a:r>
              <a:rPr lang="en-US" u="sng" dirty="0" smtClean="0"/>
              <a:t>Block/key size</a:t>
            </a:r>
            <a:r>
              <a:rPr lang="en-US" dirty="0" smtClean="0"/>
              <a:t>	</a:t>
            </a:r>
            <a:r>
              <a:rPr lang="en-US" u="sng" dirty="0" smtClean="0"/>
              <a:t>Speed  </a:t>
            </a:r>
            <a:r>
              <a:rPr lang="en-US" sz="2000" u="sng" dirty="0" smtClean="0"/>
              <a:t>(MB/sec)</a:t>
            </a:r>
          </a:p>
          <a:p>
            <a:pPr marL="0" indent="0">
              <a:lnSpc>
                <a:spcPct val="90000"/>
              </a:lnSpc>
              <a:buNone/>
              <a:tabLst>
                <a:tab pos="1143000" algn="l"/>
                <a:tab pos="2857500" algn="l"/>
                <a:tab pos="3149600" algn="l"/>
                <a:tab pos="5321300" algn="l"/>
                <a:tab pos="5715000" algn="l"/>
              </a:tabLst>
            </a:pPr>
            <a:r>
              <a:rPr lang="en-US" dirty="0"/>
              <a:t>	</a:t>
            </a:r>
            <a:r>
              <a:rPr lang="en-US" dirty="0" smtClean="0"/>
              <a:t>RC4</a:t>
            </a:r>
            <a:r>
              <a:rPr lang="en-US" dirty="0"/>
              <a:t>		 </a:t>
            </a:r>
            <a:r>
              <a:rPr lang="en-US" dirty="0" smtClean="0"/>
              <a:t>               126</a:t>
            </a:r>
            <a:endParaRPr lang="en-US" u="sng" dirty="0" smtClean="0"/>
          </a:p>
          <a:p>
            <a:pPr marL="0" indent="0" eaLnBrk="1" hangingPunct="1">
              <a:lnSpc>
                <a:spcPct val="90000"/>
              </a:lnSpc>
              <a:spcBef>
                <a:spcPts val="1824"/>
              </a:spcBef>
              <a:buNone/>
              <a:tabLst>
                <a:tab pos="1028700" algn="l"/>
                <a:tab pos="2628900" algn="l"/>
                <a:tab pos="2857500" algn="l"/>
                <a:tab pos="4349750" algn="l"/>
                <a:tab pos="5715000" algn="l"/>
              </a:tabLst>
            </a:pPr>
            <a:r>
              <a:rPr lang="en-US" dirty="0" smtClean="0"/>
              <a:t>	</a:t>
            </a:r>
            <a:r>
              <a:rPr lang="en-US" b="0" dirty="0" smtClean="0"/>
              <a:t>Salsa20/12</a:t>
            </a:r>
            <a:r>
              <a:rPr lang="en-US" dirty="0" smtClean="0"/>
              <a:t>		   </a:t>
            </a:r>
            <a:r>
              <a:rPr lang="en-US" b="0" dirty="0" smtClean="0"/>
              <a:t>643</a:t>
            </a:r>
          </a:p>
          <a:p>
            <a:pPr marL="0" indent="0" eaLnBrk="1" hangingPunct="1">
              <a:spcBef>
                <a:spcPts val="1224"/>
              </a:spcBef>
              <a:buNone/>
              <a:tabLst>
                <a:tab pos="1028700" algn="l"/>
                <a:tab pos="2628900" algn="l"/>
                <a:tab pos="2857500" algn="l"/>
                <a:tab pos="4349750" algn="l"/>
                <a:tab pos="5715000" algn="l"/>
              </a:tabLst>
            </a:pPr>
            <a:r>
              <a:rPr lang="en-US" dirty="0"/>
              <a:t>	</a:t>
            </a:r>
            <a:r>
              <a:rPr lang="en-US" dirty="0" err="1" smtClean="0"/>
              <a:t>Sosemanuk</a:t>
            </a:r>
            <a:r>
              <a:rPr lang="en-US" dirty="0" smtClean="0"/>
              <a:t>				727</a:t>
            </a:r>
            <a:endParaRPr lang="en-US" b="0" dirty="0" smtClean="0"/>
          </a:p>
          <a:p>
            <a:pPr marL="0" indent="0" eaLnBrk="1" hangingPunct="1">
              <a:lnSpc>
                <a:spcPct val="90000"/>
              </a:lnSpc>
              <a:buNone/>
              <a:tabLst>
                <a:tab pos="1028700" algn="l"/>
                <a:tab pos="2628900" algn="l"/>
                <a:tab pos="2857500" algn="l"/>
                <a:tab pos="4349750" algn="l"/>
                <a:tab pos="5715000" algn="l"/>
              </a:tabLst>
            </a:pPr>
            <a:endParaRPr lang="en-US" dirty="0"/>
          </a:p>
          <a:p>
            <a:pPr marL="0" indent="0" eaLnBrk="1" hangingPunct="1">
              <a:lnSpc>
                <a:spcPct val="90000"/>
              </a:lnSpc>
              <a:buNone/>
              <a:tabLst>
                <a:tab pos="1028700" algn="l"/>
                <a:tab pos="3263900" algn="l"/>
                <a:tab pos="4349750" algn="l"/>
                <a:tab pos="5715000" algn="l"/>
              </a:tabLst>
            </a:pPr>
            <a:r>
              <a:rPr lang="en-US" dirty="0" smtClean="0"/>
              <a:t>	3DES	64/168	 	13</a:t>
            </a:r>
          </a:p>
          <a:p>
            <a:pPr marL="0" indent="0" eaLnBrk="1" hangingPunct="1">
              <a:spcBef>
                <a:spcPts val="1224"/>
              </a:spcBef>
              <a:buNone/>
              <a:tabLst>
                <a:tab pos="1028700" algn="l"/>
                <a:tab pos="3263900" algn="l"/>
                <a:tab pos="4349750" algn="l"/>
                <a:tab pos="5715000" algn="l"/>
              </a:tabLst>
            </a:pPr>
            <a:r>
              <a:rPr lang="en-US" dirty="0" smtClean="0"/>
              <a:t>	AES-128	128/128		109</a:t>
            </a:r>
          </a:p>
        </p:txBody>
      </p:sp>
      <p:grpSp>
        <p:nvGrpSpPr>
          <p:cNvPr id="4" name="Group 5"/>
          <p:cNvGrpSpPr/>
          <p:nvPr/>
        </p:nvGrpSpPr>
        <p:grpSpPr>
          <a:xfrm>
            <a:off x="611560" y="4725144"/>
            <a:ext cx="597933" cy="1117600"/>
            <a:chOff x="621267" y="3562350"/>
            <a:chExt cx="597933" cy="838200"/>
          </a:xfrm>
        </p:grpSpPr>
        <p:sp>
          <p:nvSpPr>
            <p:cNvPr id="5" name="Left Brace 4"/>
            <p:cNvSpPr/>
            <p:nvPr/>
          </p:nvSpPr>
          <p:spPr>
            <a:xfrm>
              <a:off x="1143000" y="3562350"/>
              <a:ext cx="76200" cy="838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rot="5400000">
              <a:off x="549733" y="3797282"/>
              <a:ext cx="512400" cy="369332"/>
            </a:xfrm>
            <a:prstGeom prst="rect">
              <a:avLst/>
            </a:prstGeom>
            <a:noFill/>
          </p:spPr>
          <p:txBody>
            <a:bodyPr wrap="none" rtlCol="0">
              <a:spAutoFit/>
            </a:bodyPr>
            <a:lstStyle/>
            <a:p>
              <a:r>
                <a:rPr lang="en-US" dirty="0" smtClean="0"/>
                <a:t>block</a:t>
              </a:r>
              <a:endParaRPr lang="en-US" dirty="0"/>
            </a:p>
          </p:txBody>
        </p:sp>
      </p:grpSp>
      <p:grpSp>
        <p:nvGrpSpPr>
          <p:cNvPr id="6" name="Group 3"/>
          <p:cNvGrpSpPr/>
          <p:nvPr/>
        </p:nvGrpSpPr>
        <p:grpSpPr>
          <a:xfrm>
            <a:off x="611560" y="2060848"/>
            <a:ext cx="579119" cy="1930400"/>
            <a:chOff x="609600" y="2038350"/>
            <a:chExt cx="579119" cy="1447800"/>
          </a:xfrm>
        </p:grpSpPr>
        <p:sp>
          <p:nvSpPr>
            <p:cNvPr id="2" name="Left Brace 1"/>
            <p:cNvSpPr/>
            <p:nvPr/>
          </p:nvSpPr>
          <p:spPr>
            <a:xfrm>
              <a:off x="1143000" y="2038350"/>
              <a:ext cx="45719" cy="1447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rot="5400000">
              <a:off x="480646" y="2503565"/>
              <a:ext cx="627239" cy="369332"/>
            </a:xfrm>
            <a:prstGeom prst="rect">
              <a:avLst/>
            </a:prstGeom>
            <a:noFill/>
          </p:spPr>
          <p:txBody>
            <a:bodyPr wrap="none" rtlCol="0">
              <a:spAutoFit/>
            </a:bodyPr>
            <a:lstStyle/>
            <a:p>
              <a:r>
                <a:rPr lang="en-US" dirty="0" smtClean="0"/>
                <a:t>stream</a:t>
              </a:r>
              <a:endParaRPr lang="en-US" dirty="0"/>
            </a:p>
          </p:txBody>
        </p:sp>
      </p:grpSp>
    </p:spTree>
    <p:extLst>
      <p:ext uri="{BB962C8B-B14F-4D97-AF65-F5344CB8AC3E}">
        <p14:creationId xmlns="" xmlns:p14="http://schemas.microsoft.com/office/powerpoint/2010/main" val="12901774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smtClean="0"/>
              <a:t>DES</a:t>
            </a:r>
            <a:r>
              <a:rPr lang="zh-CN" altLang="en-US" dirty="0" smtClean="0"/>
              <a:t>安全强度</a:t>
            </a:r>
            <a:endParaRPr lang="en-US" altLang="zh-CN" dirty="0" smtClean="0"/>
          </a:p>
        </p:txBody>
      </p:sp>
      <p:sp>
        <p:nvSpPr>
          <p:cNvPr id="54275" name="Rectangle 3"/>
          <p:cNvSpPr>
            <a:spLocks noGrp="1" noChangeArrowheads="1"/>
          </p:cNvSpPr>
          <p:nvPr>
            <p:ph type="body" idx="1"/>
          </p:nvPr>
        </p:nvSpPr>
        <p:spPr/>
        <p:txBody>
          <a:bodyPr>
            <a:normAutofit fontScale="92500" lnSpcReduction="20000"/>
          </a:bodyPr>
          <a:lstStyle/>
          <a:p>
            <a:pPr>
              <a:buFontTx/>
              <a:buNone/>
            </a:pPr>
            <a:r>
              <a:rPr lang="zh-CN" altLang="en-US" dirty="0" smtClean="0"/>
              <a:t>对</a:t>
            </a:r>
            <a:r>
              <a:rPr lang="en-US" altLang="zh-CN" dirty="0" smtClean="0"/>
              <a:t>DES</a:t>
            </a:r>
            <a:r>
              <a:rPr lang="zh-CN" altLang="en-US" dirty="0" smtClean="0"/>
              <a:t>的争议集中在</a:t>
            </a:r>
          </a:p>
          <a:p>
            <a:r>
              <a:rPr lang="zh-CN" altLang="en-US" dirty="0" smtClean="0"/>
              <a:t>密钥空间太小  </a:t>
            </a:r>
            <a:r>
              <a:rPr lang="en-US" altLang="zh-CN" dirty="0" smtClean="0"/>
              <a:t>Key space</a:t>
            </a:r>
          </a:p>
          <a:p>
            <a:pPr lvl="1"/>
            <a:r>
              <a:rPr lang="zh-CN" altLang="en-US" dirty="0" smtClean="0"/>
              <a:t>从</a:t>
            </a:r>
            <a:r>
              <a:rPr lang="en-US" altLang="zh-CN" dirty="0" smtClean="0">
                <a:latin typeface="Times New Roman" pitchFamily="18" charset="0"/>
              </a:rPr>
              <a:t>Lucifer</a:t>
            </a:r>
            <a:r>
              <a:rPr lang="zh-CN" altLang="en-US" dirty="0" smtClean="0"/>
              <a:t>的</a:t>
            </a:r>
            <a:r>
              <a:rPr lang="en-US" altLang="zh-CN" dirty="0" smtClean="0"/>
              <a:t>2^128</a:t>
            </a:r>
            <a:r>
              <a:rPr lang="zh-CN" altLang="en-US" dirty="0" smtClean="0"/>
              <a:t>降到</a:t>
            </a:r>
            <a:r>
              <a:rPr lang="en-US" altLang="zh-CN" dirty="0" smtClean="0"/>
              <a:t>DES</a:t>
            </a:r>
            <a:r>
              <a:rPr lang="zh-CN" altLang="en-US" dirty="0" smtClean="0"/>
              <a:t>的</a:t>
            </a:r>
            <a:r>
              <a:rPr lang="en-US" altLang="zh-CN" dirty="0" smtClean="0"/>
              <a:t>2^56 </a:t>
            </a:r>
          </a:p>
          <a:p>
            <a:pPr lvl="1"/>
            <a:r>
              <a:rPr lang="en-US" altLang="zh-CN" dirty="0" smtClean="0"/>
              <a:t>DES Challenge III,  22 hours 15 minutes</a:t>
            </a:r>
          </a:p>
          <a:p>
            <a:r>
              <a:rPr lang="en-US" altLang="zh-CN" dirty="0" smtClean="0"/>
              <a:t>S</a:t>
            </a:r>
            <a:r>
              <a:rPr lang="zh-CN" altLang="en-US" dirty="0" smtClean="0"/>
              <a:t>盒 </a:t>
            </a:r>
            <a:r>
              <a:rPr lang="en-US" altLang="zh-CN" dirty="0" smtClean="0"/>
              <a:t>S-Boxes</a:t>
            </a:r>
          </a:p>
          <a:p>
            <a:pPr lvl="1"/>
            <a:r>
              <a:rPr lang="en-US" altLang="zh-CN" dirty="0" smtClean="0"/>
              <a:t>S</a:t>
            </a:r>
            <a:r>
              <a:rPr lang="zh-CN" altLang="en-US" dirty="0" smtClean="0"/>
              <a:t>盒的设计准则？</a:t>
            </a:r>
          </a:p>
          <a:p>
            <a:pPr lvl="1"/>
            <a:r>
              <a:rPr lang="zh-CN" altLang="en-US" dirty="0" smtClean="0"/>
              <a:t>陷门？ </a:t>
            </a:r>
            <a:r>
              <a:rPr lang="en-US" altLang="zh-CN" dirty="0" smtClean="0"/>
              <a:t>trapdoors  by NSA  (?)</a:t>
            </a:r>
          </a:p>
          <a:p>
            <a:pPr lvl="1">
              <a:buFontTx/>
              <a:buNone/>
            </a:pPr>
            <a:r>
              <a:rPr lang="en-US" altLang="zh-CN" dirty="0" smtClean="0"/>
              <a:t>	“Form surprise to suspicion”</a:t>
            </a:r>
          </a:p>
          <a:p>
            <a:pPr lvl="1">
              <a:buFontTx/>
              <a:buNone/>
            </a:pPr>
            <a:r>
              <a:rPr lang="zh-CN" altLang="en-US" dirty="0" smtClean="0"/>
              <a:t>从惊喜</a:t>
            </a:r>
            <a:r>
              <a:rPr lang="en-US" altLang="zh-CN" dirty="0" smtClean="0"/>
              <a:t>(</a:t>
            </a:r>
            <a:r>
              <a:rPr lang="zh-CN" altLang="en-US" dirty="0" smtClean="0"/>
              <a:t>甚至能够抵御很后来才发现的各种攻击</a:t>
            </a:r>
            <a:r>
              <a:rPr lang="en-US" altLang="zh-CN" dirty="0" smtClean="0"/>
              <a:t>)</a:t>
            </a:r>
          </a:p>
          <a:p>
            <a:pPr lvl="1">
              <a:buFontTx/>
              <a:buNone/>
            </a:pPr>
            <a:r>
              <a:rPr lang="zh-CN" altLang="en-US" dirty="0" smtClean="0"/>
              <a:t>到怀疑</a:t>
            </a:r>
            <a:r>
              <a:rPr lang="en-US" altLang="zh-CN" dirty="0" smtClean="0"/>
              <a:t>(n</a:t>
            </a:r>
            <a:r>
              <a:rPr lang="zh-CN" altLang="en-US" dirty="0" smtClean="0"/>
              <a:t>年前就如此厉害的</a:t>
            </a:r>
            <a:r>
              <a:rPr lang="en-US" altLang="zh-CN" dirty="0" smtClean="0"/>
              <a:t>NSA</a:t>
            </a:r>
            <a:r>
              <a:rPr lang="zh-CN" altLang="en-US" dirty="0" smtClean="0"/>
              <a:t>现在究竟有多厉害</a:t>
            </a:r>
            <a:r>
              <a:rPr lang="en-US" altLang="zh-CN" dirty="0" smtClean="0"/>
              <a:t>)</a:t>
            </a:r>
            <a:endParaRPr lang="zh-CN" altLang="en-US"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z="3600" smtClean="0"/>
              <a:t>蛮力攻击对明文内容的要求</a:t>
            </a:r>
          </a:p>
        </p:txBody>
      </p:sp>
      <p:sp>
        <p:nvSpPr>
          <p:cNvPr id="62467" name="Rectangle 3"/>
          <p:cNvSpPr>
            <a:spLocks noGrp="1" noChangeArrowheads="1"/>
          </p:cNvSpPr>
          <p:nvPr>
            <p:ph type="body" idx="1"/>
          </p:nvPr>
        </p:nvSpPr>
        <p:spPr/>
        <p:txBody>
          <a:bodyPr>
            <a:normAutofit lnSpcReduction="10000"/>
          </a:bodyPr>
          <a:lstStyle/>
          <a:p>
            <a:pPr>
              <a:buFontTx/>
              <a:buNone/>
            </a:pPr>
            <a:r>
              <a:rPr lang="zh-CN" altLang="en-US" sz="2800" smtClean="0"/>
              <a:t>* 问题：</a:t>
            </a:r>
            <a:r>
              <a:rPr lang="zh-CN" altLang="en-US" sz="2800" b="1" smtClean="0"/>
              <a:t>如何辨别出来？</a:t>
            </a:r>
            <a:endParaRPr lang="zh-CN" altLang="en-US" sz="2800" smtClean="0"/>
          </a:p>
          <a:p>
            <a:pPr>
              <a:buFontTx/>
              <a:buNone/>
            </a:pPr>
            <a:r>
              <a:rPr lang="zh-CN" altLang="en-US" sz="2800" smtClean="0"/>
              <a:t>	对给定的某个密文，任何一个密钥都可以解密出一个可能的明文，但是其中应该只有一个是正确的明文。		</a:t>
            </a:r>
          </a:p>
          <a:p>
            <a:r>
              <a:rPr lang="zh-CN" altLang="en-US" sz="2800" smtClean="0"/>
              <a:t>必须事先知道明文的结构，比如已经知道这是</a:t>
            </a:r>
          </a:p>
          <a:p>
            <a:pPr lvl="1"/>
            <a:r>
              <a:rPr lang="zh-CN" altLang="en-US" sz="2400" smtClean="0"/>
              <a:t>文字文本、源程序（图像、声音、压缩的？）</a:t>
            </a:r>
          </a:p>
          <a:p>
            <a:r>
              <a:rPr lang="zh-CN" altLang="en-US" sz="2800" smtClean="0"/>
              <a:t>如果有两个密钥，解密出来的两个明文都有意义？</a:t>
            </a:r>
          </a:p>
          <a:p>
            <a:pPr lvl="1"/>
            <a:r>
              <a:rPr lang="zh-CN" altLang="en-US" sz="2400" smtClean="0"/>
              <a:t>可能性极小</a:t>
            </a:r>
          </a:p>
          <a:p>
            <a:pPr lvl="2">
              <a:buFontTx/>
              <a:buNone/>
            </a:pPr>
            <a:r>
              <a:rPr lang="zh-CN" altLang="en-US" sz="2000" smtClean="0">
                <a:latin typeface="宋体" pitchFamily="2" charset="-122"/>
              </a:rPr>
              <a:t>因为密钥空间</a:t>
            </a:r>
            <a:r>
              <a:rPr lang="en-US" altLang="zh-CN" sz="2000" smtClean="0">
                <a:latin typeface="宋体" pitchFamily="2" charset="-122"/>
              </a:rPr>
              <a:t>2^k &lt;&lt; </a:t>
            </a:r>
            <a:r>
              <a:rPr lang="zh-CN" altLang="en-US" sz="2000" smtClean="0">
                <a:latin typeface="宋体" pitchFamily="2" charset="-122"/>
              </a:rPr>
              <a:t>可逆映射个数</a:t>
            </a:r>
            <a:r>
              <a:rPr lang="en-US" altLang="zh-CN" sz="2000" smtClean="0">
                <a:latin typeface="宋体" pitchFamily="2" charset="-122"/>
              </a:rPr>
              <a:t>(2^n)!</a:t>
            </a:r>
            <a:endParaRPr lang="en-US" altLang="zh-CN" sz="2000" smtClean="0"/>
          </a:p>
          <a:p>
            <a:pPr lvl="1"/>
            <a:r>
              <a:rPr lang="en-US" altLang="zh-CN" sz="2400" smtClean="0"/>
              <a:t>One time pad</a:t>
            </a:r>
            <a:r>
              <a:rPr lang="zh-CN" altLang="en-US" sz="2400" smtClean="0"/>
              <a:t>就是让对手分辨不出哪个更像正确明文</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643192" cy="792088"/>
          </a:xfrm>
        </p:spPr>
        <p:txBody>
          <a:bodyPr/>
          <a:lstStyle/>
          <a:p>
            <a:pPr algn="l"/>
            <a:r>
              <a:rPr lang="zh-CN" altLang="en-US" dirty="0" smtClean="0"/>
              <a:t>密码算法</a:t>
            </a:r>
            <a:endParaRPr lang="zh-CN" altLang="en-US" dirty="0"/>
          </a:p>
        </p:txBody>
      </p:sp>
      <p:sp>
        <p:nvSpPr>
          <p:cNvPr id="3" name="Content Placeholder 2"/>
          <p:cNvSpPr>
            <a:spLocks noGrp="1"/>
          </p:cNvSpPr>
          <p:nvPr>
            <p:ph idx="1"/>
          </p:nvPr>
        </p:nvSpPr>
        <p:spPr/>
        <p:txBody>
          <a:bodyPr/>
          <a:lstStyle/>
          <a:p>
            <a:r>
              <a:rPr lang="zh-CN" altLang="en-US" dirty="0" smtClean="0"/>
              <a:t>基本概念</a:t>
            </a:r>
            <a:endParaRPr lang="en-US" altLang="zh-CN" dirty="0" smtClean="0"/>
          </a:p>
          <a:p>
            <a:pPr lvl="1"/>
            <a:r>
              <a:rPr lang="zh-CN" altLang="en-US" dirty="0" smtClean="0"/>
              <a:t>明文</a:t>
            </a:r>
            <a:r>
              <a:rPr lang="en-US" altLang="zh-CN" b="1" dirty="0" smtClean="0"/>
              <a:t>——</a:t>
            </a:r>
            <a:r>
              <a:rPr lang="zh-CN" altLang="en-US" b="1" dirty="0" smtClean="0"/>
              <a:t>要处理的数据</a:t>
            </a:r>
            <a:endParaRPr lang="en-US" altLang="zh-CN" b="1" dirty="0" smtClean="0"/>
          </a:p>
          <a:p>
            <a:pPr lvl="1"/>
            <a:r>
              <a:rPr lang="zh-CN" altLang="en-US" dirty="0" smtClean="0"/>
              <a:t>密文</a:t>
            </a:r>
            <a:r>
              <a:rPr lang="en-US" altLang="zh-CN" b="1" dirty="0" smtClean="0"/>
              <a:t>——</a:t>
            </a:r>
            <a:r>
              <a:rPr lang="zh-CN" altLang="en-US" b="1" dirty="0" smtClean="0"/>
              <a:t>处理后的数据</a:t>
            </a:r>
            <a:endParaRPr lang="en-US" altLang="zh-CN" b="1" dirty="0" smtClean="0"/>
          </a:p>
          <a:p>
            <a:pPr lvl="1"/>
            <a:r>
              <a:rPr lang="zh-CN" altLang="en-US" dirty="0" smtClean="0"/>
              <a:t>密钥</a:t>
            </a:r>
            <a:r>
              <a:rPr lang="en-US" altLang="zh-CN" b="1" dirty="0" smtClean="0"/>
              <a:t>——</a:t>
            </a:r>
            <a:r>
              <a:rPr lang="zh-CN" altLang="en-US" b="1" dirty="0" smtClean="0"/>
              <a:t>秘密参数</a:t>
            </a:r>
            <a:endParaRPr lang="en-US" altLang="zh-CN" b="1" dirty="0" smtClean="0"/>
          </a:p>
          <a:p>
            <a:pPr lvl="1"/>
            <a:r>
              <a:rPr lang="zh-CN" altLang="en-US" dirty="0" smtClean="0"/>
              <a:t>加密函数：           或</a:t>
            </a:r>
            <a:endParaRPr lang="en-US" altLang="zh-CN" dirty="0" smtClean="0"/>
          </a:p>
          <a:p>
            <a:pPr lvl="1"/>
            <a:r>
              <a:rPr lang="zh-CN" altLang="en-US" dirty="0" smtClean="0"/>
              <a:t>解密函数：           或 </a:t>
            </a:r>
          </a:p>
          <a:p>
            <a:endParaRPr lang="zh-CN" altLang="en-US" dirty="0"/>
          </a:p>
        </p:txBody>
      </p:sp>
      <p:pic>
        <p:nvPicPr>
          <p:cNvPr id="17414" name="Picture 6"/>
          <p:cNvPicPr>
            <a:picLocks noChangeAspect="1" noChangeArrowheads="1"/>
          </p:cNvPicPr>
          <p:nvPr/>
        </p:nvPicPr>
        <p:blipFill>
          <a:blip r:embed="rId2" cstate="print"/>
          <a:srcRect/>
          <a:stretch>
            <a:fillRect/>
          </a:stretch>
        </p:blipFill>
        <p:spPr bwMode="auto">
          <a:xfrm>
            <a:off x="2915816" y="3861048"/>
            <a:ext cx="1685925" cy="333375"/>
          </a:xfrm>
          <a:prstGeom prst="rect">
            <a:avLst/>
          </a:prstGeom>
          <a:noFill/>
          <a:ln w="9525">
            <a:noFill/>
            <a:miter lim="800000"/>
            <a:headEnd/>
            <a:tailEnd/>
          </a:ln>
        </p:spPr>
      </p:pic>
      <p:pic>
        <p:nvPicPr>
          <p:cNvPr id="17416" name="Picture 8"/>
          <p:cNvPicPr>
            <a:picLocks noChangeAspect="1" noChangeArrowheads="1"/>
          </p:cNvPicPr>
          <p:nvPr/>
        </p:nvPicPr>
        <p:blipFill>
          <a:blip r:embed="rId3" cstate="print"/>
          <a:srcRect/>
          <a:stretch>
            <a:fillRect/>
          </a:stretch>
        </p:blipFill>
        <p:spPr bwMode="auto">
          <a:xfrm>
            <a:off x="5580112" y="3861048"/>
            <a:ext cx="1514475" cy="361950"/>
          </a:xfrm>
          <a:prstGeom prst="rect">
            <a:avLst/>
          </a:prstGeom>
          <a:noFill/>
          <a:ln w="9525">
            <a:noFill/>
            <a:miter lim="800000"/>
            <a:headEnd/>
            <a:tailEnd/>
          </a:ln>
        </p:spPr>
      </p:pic>
      <p:pic>
        <p:nvPicPr>
          <p:cNvPr id="17417" name="Picture 9"/>
          <p:cNvPicPr>
            <a:picLocks noChangeAspect="1" noChangeArrowheads="1"/>
          </p:cNvPicPr>
          <p:nvPr/>
        </p:nvPicPr>
        <p:blipFill>
          <a:blip r:embed="rId4" cstate="print"/>
          <a:srcRect/>
          <a:stretch>
            <a:fillRect/>
          </a:stretch>
        </p:blipFill>
        <p:spPr bwMode="auto">
          <a:xfrm>
            <a:off x="2987824" y="4509120"/>
            <a:ext cx="1695450" cy="333375"/>
          </a:xfrm>
          <a:prstGeom prst="rect">
            <a:avLst/>
          </a:prstGeom>
          <a:noFill/>
          <a:ln w="9525">
            <a:noFill/>
            <a:miter lim="800000"/>
            <a:headEnd/>
            <a:tailEnd/>
          </a:ln>
        </p:spPr>
      </p:pic>
      <p:pic>
        <p:nvPicPr>
          <p:cNvPr id="17419" name="Picture 11"/>
          <p:cNvPicPr>
            <a:picLocks noChangeAspect="1" noChangeArrowheads="1"/>
          </p:cNvPicPr>
          <p:nvPr/>
        </p:nvPicPr>
        <p:blipFill>
          <a:blip r:embed="rId5" cstate="print"/>
          <a:srcRect/>
          <a:stretch>
            <a:fillRect/>
          </a:stretch>
        </p:blipFill>
        <p:spPr bwMode="auto">
          <a:xfrm>
            <a:off x="5580112" y="4509120"/>
            <a:ext cx="1552575" cy="31432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F6FFBF6-B79D-40A0-A60E-9C34CA718D61}" type="slidenum">
              <a:rPr lang="zh-CN" altLang="en-US" smtClean="0"/>
              <a:pPr/>
              <a:t>6</a:t>
            </a:fld>
            <a:endParaRPr lang="zh-CN" altLang="en-US"/>
          </a:p>
        </p:txBody>
      </p:sp>
      <p:sp>
        <p:nvSpPr>
          <p:cNvPr id="9" name="Right Brace 8"/>
          <p:cNvSpPr/>
          <p:nvPr/>
        </p:nvSpPr>
        <p:spPr>
          <a:xfrm>
            <a:off x="7164288" y="3284984"/>
            <a:ext cx="216024" cy="1512168"/>
          </a:xfrm>
          <a:prstGeom prst="rightBrace">
            <a:avLst/>
          </a:prstGeom>
          <a:no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0000"/>
              </a:solidFill>
            </a:endParaRPr>
          </a:p>
        </p:txBody>
      </p:sp>
      <p:sp>
        <p:nvSpPr>
          <p:cNvPr id="10" name="TextBox 9"/>
          <p:cNvSpPr txBox="1"/>
          <p:nvPr/>
        </p:nvSpPr>
        <p:spPr>
          <a:xfrm>
            <a:off x="7452320" y="3429000"/>
            <a:ext cx="1224136" cy="1323439"/>
          </a:xfrm>
          <a:prstGeom prst="rect">
            <a:avLst/>
          </a:prstGeom>
          <a:noFill/>
        </p:spPr>
        <p:txBody>
          <a:bodyPr wrap="square" rtlCol="0">
            <a:spAutoFit/>
          </a:bodyPr>
          <a:lstStyle/>
          <a:p>
            <a:r>
              <a:rPr lang="zh-CN" altLang="en-US" sz="2000" dirty="0" smtClean="0">
                <a:solidFill>
                  <a:srgbClr val="FF0000"/>
                </a:solidFill>
              </a:rPr>
              <a:t>加密方案都是由这三个算法定义的</a:t>
            </a:r>
            <a:endParaRPr lang="zh-CN" altLang="en-US" sz="2000" dirty="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dirty="0" smtClean="0"/>
              <a:t>攻击形式</a:t>
            </a:r>
          </a:p>
        </p:txBody>
      </p:sp>
      <p:sp>
        <p:nvSpPr>
          <p:cNvPr id="56323" name="Rectangle 3"/>
          <p:cNvSpPr>
            <a:spLocks noGrp="1" noChangeArrowheads="1"/>
          </p:cNvSpPr>
          <p:nvPr>
            <p:ph type="body" idx="1"/>
          </p:nvPr>
        </p:nvSpPr>
        <p:spPr/>
        <p:txBody>
          <a:bodyPr>
            <a:normAutofit/>
          </a:bodyPr>
          <a:lstStyle/>
          <a:p>
            <a:r>
              <a:rPr lang="zh-CN" altLang="en-US" dirty="0" smtClean="0"/>
              <a:t>蛮力攻击</a:t>
            </a:r>
          </a:p>
          <a:p>
            <a:r>
              <a:rPr lang="zh-CN" altLang="en-US" dirty="0" smtClean="0"/>
              <a:t>计时攻</a:t>
            </a:r>
            <a:r>
              <a:rPr lang="zh-CN" altLang="en-US" dirty="0" smtClean="0"/>
              <a:t>击</a:t>
            </a:r>
            <a:r>
              <a:rPr lang="en-US" altLang="zh-CN" dirty="0" smtClean="0"/>
              <a:t>(</a:t>
            </a:r>
            <a:r>
              <a:rPr lang="zh-CN" altLang="en-US" dirty="0" smtClean="0"/>
              <a:t>能</a:t>
            </a:r>
            <a:r>
              <a:rPr lang="zh-CN" altLang="en-US" dirty="0" smtClean="0"/>
              <a:t>量攻击</a:t>
            </a:r>
            <a:r>
              <a:rPr lang="en-US" altLang="zh-CN" dirty="0" smtClean="0"/>
              <a:t>)</a:t>
            </a:r>
            <a:r>
              <a:rPr lang="zh-CN" altLang="en-US" dirty="0" smtClean="0"/>
              <a:t>，也称为</a:t>
            </a:r>
            <a:r>
              <a:rPr lang="en-US" altLang="zh-CN" dirty="0" smtClean="0"/>
              <a:t>side channel attack</a:t>
            </a:r>
            <a:endParaRPr lang="en-US" altLang="zh-CN" dirty="0" smtClean="0"/>
          </a:p>
          <a:p>
            <a:endParaRPr lang="zh-CN" altLang="en-US" dirty="0" smtClean="0"/>
          </a:p>
          <a:p>
            <a:r>
              <a:rPr lang="zh-CN" altLang="en-US" dirty="0" smtClean="0"/>
              <a:t>差分分</a:t>
            </a:r>
            <a:r>
              <a:rPr lang="zh-CN" altLang="en-US" dirty="0" smtClean="0"/>
              <a:t>析和线</a:t>
            </a:r>
            <a:r>
              <a:rPr lang="zh-CN" altLang="en-US" dirty="0" smtClean="0"/>
              <a:t>性分析</a:t>
            </a:r>
          </a:p>
          <a:p>
            <a:pPr lvl="4"/>
            <a:endParaRPr lang="zh-CN" altLang="en-US" dirty="0" smtClean="0"/>
          </a:p>
          <a:p>
            <a:pPr lvl="1"/>
            <a:r>
              <a:rPr lang="zh-CN" altLang="en-US" dirty="0" smtClean="0"/>
              <a:t>正面分析密码算法的新技术，</a:t>
            </a:r>
          </a:p>
          <a:p>
            <a:pPr lvl="1">
              <a:buFontTx/>
              <a:buNone/>
            </a:pPr>
            <a:r>
              <a:rPr lang="zh-CN" altLang="en-US" dirty="0" smtClean="0"/>
              <a:t>	在很多算法上取得很好的效果</a:t>
            </a:r>
          </a:p>
          <a:p>
            <a:endParaRPr lang="zh-CN" altLang="en-US"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571184" cy="792088"/>
          </a:xfrm>
        </p:spPr>
        <p:txBody>
          <a:bodyPr/>
          <a:lstStyle/>
          <a:p>
            <a:pPr algn="l"/>
            <a:r>
              <a:rPr lang="en-US" altLang="zh-CN" dirty="0" smtClean="0"/>
              <a:t>DES</a:t>
            </a:r>
            <a:r>
              <a:rPr lang="zh-CN" altLang="en-US" dirty="0" smtClean="0"/>
              <a:t>攻</a:t>
            </a:r>
            <a:r>
              <a:rPr lang="zh-CN" altLang="en-US" dirty="0" smtClean="0"/>
              <a:t>击：</a:t>
            </a:r>
            <a:r>
              <a:rPr lang="zh-CN" altLang="en-US" dirty="0" smtClean="0"/>
              <a:t>穷举攻击</a:t>
            </a:r>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61</a:t>
            </a:fld>
            <a:endParaRPr lang="zh-CN" altLang="en-US"/>
          </a:p>
        </p:txBody>
      </p:sp>
      <p:pic>
        <p:nvPicPr>
          <p:cNvPr id="3" name="Content Placeholder 2"/>
          <p:cNvPicPr>
            <a:picLocks noGrp="1" noChangeAspect="1" noChangeArrowheads="1"/>
          </p:cNvPicPr>
          <p:nvPr>
            <p:ph idx="1"/>
          </p:nvPr>
        </p:nvPicPr>
        <p:blipFill>
          <a:blip r:embed="rId3" cstate="print"/>
          <a:srcRect/>
          <a:stretch>
            <a:fillRect/>
          </a:stretch>
        </p:blipFill>
        <p:spPr bwMode="auto">
          <a:xfrm>
            <a:off x="228600" y="1295399"/>
            <a:ext cx="8915400" cy="4025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81000"/>
            <a:ext cx="8229600" cy="808038"/>
          </a:xfrm>
        </p:spPr>
        <p:txBody>
          <a:bodyPr/>
          <a:lstStyle/>
          <a:p>
            <a:r>
              <a:rPr lang="en-US" altLang="zh-CN" dirty="0" smtClean="0"/>
              <a:t>3DES –</a:t>
            </a:r>
            <a:r>
              <a:rPr lang="zh-CN" altLang="en-US" dirty="0" smtClean="0"/>
              <a:t>三重</a:t>
            </a:r>
            <a:r>
              <a:rPr lang="en-US" altLang="zh-CN" dirty="0" smtClean="0"/>
              <a:t>DES</a:t>
            </a:r>
            <a:r>
              <a:rPr lang="zh-CN" altLang="en-US" dirty="0" smtClean="0"/>
              <a:t>（</a:t>
            </a:r>
            <a:r>
              <a:rPr lang="en-US" altLang="zh-CN" dirty="0" smtClean="0"/>
              <a:t>TDEA</a:t>
            </a:r>
            <a:r>
              <a:rPr lang="zh-CN" altLang="en-US" dirty="0" smtClean="0"/>
              <a:t>）</a:t>
            </a:r>
          </a:p>
        </p:txBody>
      </p:sp>
      <p:sp>
        <p:nvSpPr>
          <p:cNvPr id="36867" name="Rectangle 3"/>
          <p:cNvSpPr>
            <a:spLocks noGrp="1" noChangeArrowheads="1"/>
          </p:cNvSpPr>
          <p:nvPr>
            <p:ph type="body" idx="1"/>
          </p:nvPr>
        </p:nvSpPr>
        <p:spPr>
          <a:xfrm>
            <a:off x="0" y="1143000"/>
            <a:ext cx="8686800" cy="4983163"/>
          </a:xfrm>
        </p:spPr>
        <p:txBody>
          <a:bodyPr>
            <a:normAutofit/>
          </a:bodyPr>
          <a:lstStyle/>
          <a:p>
            <a:pPr>
              <a:lnSpc>
                <a:spcPct val="90000"/>
              </a:lnSpc>
            </a:pPr>
            <a:r>
              <a:rPr lang="zh-CN" altLang="en-US" dirty="0" smtClean="0"/>
              <a:t>使用</a:t>
            </a:r>
            <a:r>
              <a:rPr lang="en-US" altLang="zh-CN" dirty="0" smtClean="0"/>
              <a:t>3</a:t>
            </a:r>
            <a:r>
              <a:rPr lang="zh-CN" altLang="en-US" dirty="0" smtClean="0"/>
              <a:t>个密钥，</a:t>
            </a:r>
            <a:r>
              <a:rPr lang="en-US" altLang="zh-CN" dirty="0" smtClean="0"/>
              <a:t>168bits</a:t>
            </a:r>
            <a:endParaRPr lang="zh-CN" altLang="en-US" dirty="0" smtClean="0"/>
          </a:p>
          <a:p>
            <a:pPr>
              <a:lnSpc>
                <a:spcPct val="90000"/>
              </a:lnSpc>
              <a:buFontTx/>
              <a:buNone/>
            </a:pPr>
            <a:r>
              <a:rPr lang="en-US" altLang="zh-CN" dirty="0" smtClean="0">
                <a:latin typeface="宋体" charset="-122"/>
              </a:rPr>
              <a:t>		E</a:t>
            </a:r>
            <a:r>
              <a:rPr lang="en-US" altLang="zh-CN" baseline="-25000" dirty="0" smtClean="0">
                <a:latin typeface="宋体" charset="-122"/>
              </a:rPr>
              <a:t>K3</a:t>
            </a:r>
            <a:r>
              <a:rPr lang="en-US" altLang="zh-CN" dirty="0" smtClean="0">
                <a:latin typeface="宋体" charset="-122"/>
              </a:rPr>
              <a:t>(E</a:t>
            </a:r>
            <a:r>
              <a:rPr lang="en-US" altLang="zh-CN" baseline="-25000" dirty="0" smtClean="0">
                <a:latin typeface="宋体" charset="-122"/>
              </a:rPr>
              <a:t>K2</a:t>
            </a:r>
            <a:r>
              <a:rPr lang="en-US" altLang="zh-CN" dirty="0" smtClean="0">
                <a:latin typeface="宋体" charset="-122"/>
              </a:rPr>
              <a:t>(E</a:t>
            </a:r>
            <a:r>
              <a:rPr lang="en-US" altLang="zh-CN" baseline="-25000" dirty="0" smtClean="0">
                <a:latin typeface="宋体" charset="-122"/>
              </a:rPr>
              <a:t>K1</a:t>
            </a:r>
            <a:r>
              <a:rPr lang="en-US" altLang="zh-CN" dirty="0" smtClean="0">
                <a:latin typeface="宋体" charset="-122"/>
              </a:rPr>
              <a:t>(P)))</a:t>
            </a:r>
            <a:r>
              <a:rPr lang="zh-CN" altLang="en-US" dirty="0" smtClean="0">
                <a:latin typeface="宋体" charset="-122"/>
              </a:rPr>
              <a:t>＝</a:t>
            </a:r>
            <a:r>
              <a:rPr lang="en-US" altLang="zh-CN" dirty="0" smtClean="0">
                <a:latin typeface="宋体" charset="-122"/>
              </a:rPr>
              <a:t>C </a:t>
            </a:r>
            <a:r>
              <a:rPr lang="en-US" altLang="zh-CN" dirty="0" smtClean="0">
                <a:latin typeface="宋体" charset="-122"/>
                <a:sym typeface="Wingdings" pitchFamily="2" charset="2"/>
              </a:rPr>
              <a:t> </a:t>
            </a:r>
            <a:endParaRPr lang="en-US" altLang="zh-CN" dirty="0" smtClean="0">
              <a:latin typeface="宋体" charset="-122"/>
            </a:endParaRPr>
          </a:p>
          <a:p>
            <a:pPr>
              <a:lnSpc>
                <a:spcPct val="90000"/>
              </a:lnSpc>
              <a:buFontTx/>
              <a:buNone/>
            </a:pPr>
            <a:r>
              <a:rPr lang="en-US" altLang="zh-CN" dirty="0" smtClean="0">
                <a:latin typeface="宋体" charset="-122"/>
              </a:rPr>
              <a:t>		D</a:t>
            </a:r>
            <a:r>
              <a:rPr lang="en-US" altLang="zh-CN" baseline="-25000" dirty="0" smtClean="0">
                <a:latin typeface="宋体" charset="-122"/>
              </a:rPr>
              <a:t>K1</a:t>
            </a:r>
            <a:r>
              <a:rPr lang="en-US" altLang="zh-CN" dirty="0" smtClean="0">
                <a:latin typeface="宋体" charset="-122"/>
              </a:rPr>
              <a:t>(D</a:t>
            </a:r>
            <a:r>
              <a:rPr lang="en-US" altLang="zh-CN" baseline="-25000" dirty="0" smtClean="0">
                <a:latin typeface="宋体" charset="-122"/>
              </a:rPr>
              <a:t>K2</a:t>
            </a:r>
            <a:r>
              <a:rPr lang="en-US" altLang="zh-CN" dirty="0" smtClean="0">
                <a:latin typeface="宋体" charset="-122"/>
              </a:rPr>
              <a:t>(D</a:t>
            </a:r>
            <a:r>
              <a:rPr lang="en-US" altLang="zh-CN" baseline="-25000" dirty="0" smtClean="0">
                <a:latin typeface="宋体" charset="-122"/>
              </a:rPr>
              <a:t>K3</a:t>
            </a:r>
            <a:r>
              <a:rPr lang="en-US" altLang="zh-CN" dirty="0" smtClean="0">
                <a:latin typeface="宋体" charset="-122"/>
              </a:rPr>
              <a:t>(C)))</a:t>
            </a:r>
            <a:r>
              <a:rPr lang="zh-CN" altLang="en-US" dirty="0" smtClean="0">
                <a:latin typeface="宋体" charset="-122"/>
              </a:rPr>
              <a:t>＝</a:t>
            </a:r>
            <a:r>
              <a:rPr lang="en-US" altLang="zh-CN" dirty="0" smtClean="0">
                <a:latin typeface="宋体" charset="-122"/>
              </a:rPr>
              <a:t>P</a:t>
            </a:r>
          </a:p>
          <a:p>
            <a:pPr>
              <a:lnSpc>
                <a:spcPct val="90000"/>
              </a:lnSpc>
              <a:buFontTx/>
              <a:buNone/>
            </a:pPr>
            <a:r>
              <a:rPr lang="en-US" altLang="zh-CN" sz="2400" dirty="0" smtClean="0">
                <a:latin typeface="宋体" charset="-122"/>
              </a:rPr>
              <a:t>	</a:t>
            </a:r>
            <a:r>
              <a:rPr lang="zh-CN" altLang="en-US" sz="2400" dirty="0" smtClean="0">
                <a:latin typeface="宋体" charset="-122"/>
              </a:rPr>
              <a:t>为了对称性：</a:t>
            </a:r>
          </a:p>
          <a:p>
            <a:pPr>
              <a:lnSpc>
                <a:spcPct val="90000"/>
              </a:lnSpc>
              <a:buFontTx/>
              <a:buNone/>
            </a:pPr>
            <a:r>
              <a:rPr lang="en-US" altLang="zh-CN" dirty="0" smtClean="0">
                <a:latin typeface="宋体" charset="-122"/>
              </a:rPr>
              <a:t>		E</a:t>
            </a:r>
            <a:r>
              <a:rPr lang="en-US" altLang="zh-CN" baseline="-25000" dirty="0" smtClean="0">
                <a:latin typeface="宋体" charset="-122"/>
              </a:rPr>
              <a:t>K3</a:t>
            </a:r>
            <a:r>
              <a:rPr lang="en-US" altLang="zh-CN" dirty="0" smtClean="0">
                <a:latin typeface="宋体" charset="-122"/>
              </a:rPr>
              <a:t>(D</a:t>
            </a:r>
            <a:r>
              <a:rPr lang="en-US" altLang="zh-CN" baseline="-25000" dirty="0" smtClean="0">
                <a:latin typeface="宋体" charset="-122"/>
              </a:rPr>
              <a:t>K2</a:t>
            </a:r>
            <a:r>
              <a:rPr lang="en-US" altLang="zh-CN" dirty="0" smtClean="0">
                <a:latin typeface="宋体" charset="-122"/>
              </a:rPr>
              <a:t>(E</a:t>
            </a:r>
            <a:r>
              <a:rPr lang="en-US" altLang="zh-CN" baseline="-25000" dirty="0" smtClean="0">
                <a:latin typeface="宋体" charset="-122"/>
              </a:rPr>
              <a:t>K1</a:t>
            </a:r>
            <a:r>
              <a:rPr lang="en-US" altLang="zh-CN" dirty="0" smtClean="0">
                <a:latin typeface="宋体" charset="-122"/>
              </a:rPr>
              <a:t>(P)))</a:t>
            </a:r>
            <a:r>
              <a:rPr lang="zh-CN" altLang="en-US" dirty="0" smtClean="0">
                <a:latin typeface="宋体" charset="-122"/>
              </a:rPr>
              <a:t>＝</a:t>
            </a:r>
            <a:r>
              <a:rPr lang="en-US" altLang="zh-CN" dirty="0" smtClean="0">
                <a:latin typeface="宋体" charset="-122"/>
              </a:rPr>
              <a:t>C</a:t>
            </a:r>
          </a:p>
          <a:p>
            <a:pPr>
              <a:lnSpc>
                <a:spcPct val="90000"/>
              </a:lnSpc>
              <a:buFontTx/>
              <a:buNone/>
            </a:pPr>
            <a:r>
              <a:rPr lang="en-US" altLang="zh-CN" dirty="0" smtClean="0">
                <a:latin typeface="宋体" charset="-122"/>
                <a:sym typeface="Wingdings" pitchFamily="2" charset="2"/>
              </a:rPr>
              <a:t>		D</a:t>
            </a:r>
            <a:r>
              <a:rPr lang="en-US" altLang="zh-CN" baseline="-25000" dirty="0" smtClean="0">
                <a:latin typeface="宋体" charset="-122"/>
              </a:rPr>
              <a:t>K1</a:t>
            </a:r>
            <a:r>
              <a:rPr lang="en-US" altLang="zh-CN" dirty="0" smtClean="0">
                <a:latin typeface="宋体" charset="-122"/>
              </a:rPr>
              <a:t>(E</a:t>
            </a:r>
            <a:r>
              <a:rPr lang="en-US" altLang="zh-CN" baseline="-25000" dirty="0" smtClean="0">
                <a:latin typeface="宋体" charset="-122"/>
              </a:rPr>
              <a:t>K2</a:t>
            </a:r>
            <a:r>
              <a:rPr lang="en-US" altLang="zh-CN" dirty="0" smtClean="0">
                <a:latin typeface="宋体" charset="-122"/>
              </a:rPr>
              <a:t>(D</a:t>
            </a:r>
            <a:r>
              <a:rPr lang="en-US" altLang="zh-CN" baseline="-25000" dirty="0" smtClean="0">
                <a:latin typeface="宋体" charset="-122"/>
              </a:rPr>
              <a:t>K3</a:t>
            </a:r>
            <a:r>
              <a:rPr lang="en-US" altLang="zh-CN" dirty="0" smtClean="0">
                <a:latin typeface="宋体" charset="-122"/>
              </a:rPr>
              <a:t>(C)))</a:t>
            </a:r>
            <a:r>
              <a:rPr lang="zh-CN" altLang="en-US" dirty="0" smtClean="0">
                <a:latin typeface="宋体" charset="-122"/>
              </a:rPr>
              <a:t>＝</a:t>
            </a:r>
            <a:r>
              <a:rPr lang="en-US" altLang="zh-CN" dirty="0" smtClean="0">
                <a:latin typeface="宋体" charset="-122"/>
              </a:rPr>
              <a:t>P</a:t>
            </a:r>
          </a:p>
          <a:p>
            <a:pPr>
              <a:lnSpc>
                <a:spcPct val="90000"/>
              </a:lnSpc>
            </a:pPr>
            <a:r>
              <a:rPr lang="zh-CN" altLang="en-US" sz="2800" dirty="0" smtClean="0">
                <a:latin typeface="宋体" charset="-122"/>
              </a:rPr>
              <a:t>进一步，取</a:t>
            </a:r>
            <a:r>
              <a:rPr lang="en-US" altLang="zh-CN" sz="2800" dirty="0" smtClean="0">
                <a:latin typeface="宋体" charset="-122"/>
              </a:rPr>
              <a:t>K</a:t>
            </a:r>
            <a:r>
              <a:rPr lang="en-US" altLang="zh-CN" sz="2800" baseline="-25000" dirty="0" smtClean="0">
                <a:latin typeface="宋体" charset="-122"/>
              </a:rPr>
              <a:t>3</a:t>
            </a:r>
            <a:r>
              <a:rPr lang="zh-CN" altLang="en-US" sz="2800" dirty="0" smtClean="0">
                <a:latin typeface="宋体" charset="-122"/>
              </a:rPr>
              <a:t>＝</a:t>
            </a:r>
            <a:r>
              <a:rPr lang="en-US" altLang="zh-CN" sz="2800" dirty="0" smtClean="0">
                <a:latin typeface="宋体" charset="-122"/>
              </a:rPr>
              <a:t>K</a:t>
            </a:r>
            <a:r>
              <a:rPr lang="en-US" altLang="zh-CN" sz="2800" baseline="-25000" dirty="0" smtClean="0">
                <a:latin typeface="宋体" charset="-122"/>
              </a:rPr>
              <a:t>1</a:t>
            </a:r>
            <a:r>
              <a:rPr lang="zh-CN" altLang="en-US" sz="2800" dirty="0" smtClean="0">
                <a:latin typeface="宋体" charset="-122"/>
              </a:rPr>
              <a:t>，即</a:t>
            </a:r>
            <a:r>
              <a:rPr lang="en-US" altLang="zh-CN" sz="2800" dirty="0" smtClean="0">
                <a:latin typeface="宋体" charset="-122"/>
              </a:rPr>
              <a:t>2key3des</a:t>
            </a:r>
            <a:endParaRPr lang="en-US" altLang="zh-CN" sz="2800" baseline="-25000" dirty="0" smtClean="0">
              <a:latin typeface="宋体" charset="-122"/>
            </a:endParaRPr>
          </a:p>
          <a:p>
            <a:pPr>
              <a:lnSpc>
                <a:spcPct val="90000"/>
              </a:lnSpc>
              <a:buFontTx/>
              <a:buNone/>
            </a:pPr>
            <a:r>
              <a:rPr lang="en-US" altLang="zh-CN" dirty="0" smtClean="0">
                <a:latin typeface="宋体" charset="-122"/>
              </a:rPr>
              <a:t>		E</a:t>
            </a:r>
            <a:r>
              <a:rPr lang="en-US" altLang="zh-CN" baseline="-25000" dirty="0" smtClean="0">
                <a:latin typeface="宋体" charset="-122"/>
              </a:rPr>
              <a:t>K1</a:t>
            </a:r>
            <a:r>
              <a:rPr lang="en-US" altLang="zh-CN" dirty="0" smtClean="0">
                <a:latin typeface="宋体" charset="-122"/>
              </a:rPr>
              <a:t>(D</a:t>
            </a:r>
            <a:r>
              <a:rPr lang="en-US" altLang="zh-CN" baseline="-25000" dirty="0" smtClean="0">
                <a:latin typeface="宋体" charset="-122"/>
              </a:rPr>
              <a:t>K2</a:t>
            </a:r>
            <a:r>
              <a:rPr lang="en-US" altLang="zh-CN" dirty="0" smtClean="0">
                <a:latin typeface="宋体" charset="-122"/>
              </a:rPr>
              <a:t>(E</a:t>
            </a:r>
            <a:r>
              <a:rPr lang="en-US" altLang="zh-CN" baseline="-25000" dirty="0" smtClean="0">
                <a:latin typeface="宋体" charset="-122"/>
              </a:rPr>
              <a:t>K1</a:t>
            </a:r>
            <a:r>
              <a:rPr lang="en-US" altLang="zh-CN" dirty="0" smtClean="0">
                <a:latin typeface="宋体" charset="-122"/>
              </a:rPr>
              <a:t>(P)))</a:t>
            </a:r>
            <a:r>
              <a:rPr lang="zh-CN" altLang="en-US" dirty="0" smtClean="0">
                <a:latin typeface="宋体" charset="-122"/>
              </a:rPr>
              <a:t>＝</a:t>
            </a:r>
            <a:r>
              <a:rPr lang="en-US" altLang="zh-CN" dirty="0" smtClean="0">
                <a:latin typeface="宋体" charset="-122"/>
              </a:rPr>
              <a:t>C</a:t>
            </a:r>
          </a:p>
          <a:p>
            <a:pPr>
              <a:lnSpc>
                <a:spcPct val="90000"/>
              </a:lnSpc>
              <a:buFontTx/>
              <a:buNone/>
            </a:pPr>
            <a:r>
              <a:rPr lang="en-US" altLang="zh-CN" dirty="0" smtClean="0">
                <a:latin typeface="宋体" charset="-122"/>
                <a:sym typeface="Wingdings" pitchFamily="2" charset="2"/>
              </a:rPr>
              <a:t>		D</a:t>
            </a:r>
            <a:r>
              <a:rPr lang="en-US" altLang="zh-CN" baseline="-25000" dirty="0" smtClean="0">
                <a:latin typeface="宋体" charset="-122"/>
              </a:rPr>
              <a:t>K1</a:t>
            </a:r>
            <a:r>
              <a:rPr lang="en-US" altLang="zh-CN" dirty="0" smtClean="0">
                <a:latin typeface="宋体" charset="-122"/>
              </a:rPr>
              <a:t>(E</a:t>
            </a:r>
            <a:r>
              <a:rPr lang="en-US" altLang="zh-CN" baseline="-25000" dirty="0" smtClean="0">
                <a:latin typeface="宋体" charset="-122"/>
              </a:rPr>
              <a:t>K2</a:t>
            </a:r>
            <a:r>
              <a:rPr lang="en-US" altLang="zh-CN" dirty="0" smtClean="0">
                <a:latin typeface="宋体" charset="-122"/>
              </a:rPr>
              <a:t>(D</a:t>
            </a:r>
            <a:r>
              <a:rPr lang="en-US" altLang="zh-CN" baseline="-25000" dirty="0" smtClean="0">
                <a:latin typeface="宋体" charset="-122"/>
              </a:rPr>
              <a:t>K1</a:t>
            </a:r>
            <a:r>
              <a:rPr lang="en-US" altLang="zh-CN" dirty="0" smtClean="0">
                <a:latin typeface="宋体" charset="-122"/>
              </a:rPr>
              <a:t>(C)))</a:t>
            </a:r>
            <a:r>
              <a:rPr lang="zh-CN" altLang="en-US" dirty="0" smtClean="0">
                <a:latin typeface="宋体" charset="-122"/>
              </a:rPr>
              <a:t>＝</a:t>
            </a:r>
            <a:r>
              <a:rPr lang="en-US" altLang="zh-CN" dirty="0" smtClean="0">
                <a:latin typeface="宋体" charset="-122"/>
              </a:rPr>
              <a:t>P</a:t>
            </a:r>
          </a:p>
        </p:txBody>
      </p:sp>
      <p:sp>
        <p:nvSpPr>
          <p:cNvPr id="36868" name="Rectangle 4"/>
          <p:cNvSpPr>
            <a:spLocks noChangeArrowheads="1"/>
          </p:cNvSpPr>
          <p:nvPr/>
        </p:nvSpPr>
        <p:spPr bwMode="auto">
          <a:xfrm>
            <a:off x="838200" y="1676400"/>
            <a:ext cx="3824288" cy="1066800"/>
          </a:xfrm>
          <a:prstGeom prst="rect">
            <a:avLst/>
          </a:prstGeom>
          <a:noFill/>
          <a:ln w="50800">
            <a:solidFill>
              <a:schemeClr val="tx1"/>
            </a:solidFill>
            <a:miter lim="800000"/>
            <a:headEnd/>
            <a:tailEnd/>
          </a:ln>
          <a:effectLst/>
        </p:spPr>
        <p:txBody>
          <a:bodyPr wrap="none" anchor="ctr"/>
          <a:lstStyle/>
          <a:p>
            <a:endParaRPr lang="zh-CN" altLang="en-US"/>
          </a:p>
        </p:txBody>
      </p:sp>
      <p:sp>
        <p:nvSpPr>
          <p:cNvPr id="36869" name="Rectangle 5"/>
          <p:cNvSpPr>
            <a:spLocks noChangeArrowheads="1"/>
          </p:cNvSpPr>
          <p:nvPr/>
        </p:nvSpPr>
        <p:spPr bwMode="auto">
          <a:xfrm>
            <a:off x="914400" y="3200400"/>
            <a:ext cx="3733800" cy="1066800"/>
          </a:xfrm>
          <a:prstGeom prst="rect">
            <a:avLst/>
          </a:prstGeom>
          <a:noFill/>
          <a:ln w="50800">
            <a:solidFill>
              <a:schemeClr val="tx1"/>
            </a:solidFill>
            <a:miter lim="800000"/>
            <a:headEnd/>
            <a:tailEnd/>
          </a:ln>
          <a:effectLst/>
        </p:spPr>
        <p:txBody>
          <a:bodyPr wrap="none" anchor="ctr"/>
          <a:lstStyle/>
          <a:p>
            <a:endParaRPr lang="zh-CN" altLang="en-US"/>
          </a:p>
        </p:txBody>
      </p:sp>
      <p:sp>
        <p:nvSpPr>
          <p:cNvPr id="36870" name="Line 6"/>
          <p:cNvSpPr>
            <a:spLocks noChangeShapeType="1"/>
          </p:cNvSpPr>
          <p:nvPr/>
        </p:nvSpPr>
        <p:spPr bwMode="auto">
          <a:xfrm flipH="1">
            <a:off x="2895600" y="2819400"/>
            <a:ext cx="0" cy="381000"/>
          </a:xfrm>
          <a:prstGeom prst="line">
            <a:avLst/>
          </a:prstGeom>
          <a:noFill/>
          <a:ln w="25400">
            <a:solidFill>
              <a:schemeClr val="tx1"/>
            </a:solidFill>
            <a:round/>
            <a:headEnd/>
            <a:tailEnd type="triangle" w="med" len="med"/>
          </a:ln>
          <a:effectLst/>
        </p:spPr>
        <p:txBody>
          <a:bodyPr/>
          <a:lstStyle/>
          <a:p>
            <a:endParaRPr lang="zh-CN" altLang="en-US"/>
          </a:p>
        </p:txBody>
      </p:sp>
      <p:sp>
        <p:nvSpPr>
          <p:cNvPr id="36871" name="Rectangle 7"/>
          <p:cNvSpPr>
            <a:spLocks noChangeArrowheads="1"/>
          </p:cNvSpPr>
          <p:nvPr/>
        </p:nvSpPr>
        <p:spPr bwMode="auto">
          <a:xfrm>
            <a:off x="914400" y="4800600"/>
            <a:ext cx="3733800" cy="1152525"/>
          </a:xfrm>
          <a:prstGeom prst="rect">
            <a:avLst/>
          </a:prstGeom>
          <a:noFill/>
          <a:ln w="50800">
            <a:solidFill>
              <a:schemeClr val="tx1"/>
            </a:solidFill>
            <a:miter lim="800000"/>
            <a:headEnd/>
            <a:tailEnd/>
          </a:ln>
          <a:effectLst/>
        </p:spPr>
        <p:txBody>
          <a:bodyPr wrap="none" anchor="ctr"/>
          <a:lstStyle/>
          <a:p>
            <a:endParaRPr lang="zh-CN" altLang="en-US"/>
          </a:p>
        </p:txBody>
      </p:sp>
      <p:pic>
        <p:nvPicPr>
          <p:cNvPr id="36872" name="Picture 8" descr="新建 位图图像"/>
          <p:cNvPicPr>
            <a:picLocks noChangeAspect="1" noChangeArrowheads="1"/>
          </p:cNvPicPr>
          <p:nvPr/>
        </p:nvPicPr>
        <p:blipFill>
          <a:blip r:embed="rId3" cstate="print"/>
          <a:srcRect/>
          <a:stretch>
            <a:fillRect/>
          </a:stretch>
        </p:blipFill>
        <p:spPr bwMode="auto">
          <a:xfrm>
            <a:off x="5562600" y="2886075"/>
            <a:ext cx="3581400" cy="1998663"/>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smtClean="0"/>
              <a:t>从</a:t>
            </a:r>
            <a:r>
              <a:rPr lang="en-US" altLang="zh-CN" dirty="0" smtClean="0"/>
              <a:t>3DES</a:t>
            </a:r>
            <a:r>
              <a:rPr lang="zh-CN" altLang="en-US" dirty="0" smtClean="0"/>
              <a:t>到</a:t>
            </a:r>
            <a:r>
              <a:rPr lang="en-US" altLang="zh-CN" dirty="0" smtClean="0"/>
              <a:t>AES</a:t>
            </a:r>
          </a:p>
        </p:txBody>
      </p:sp>
      <p:sp>
        <p:nvSpPr>
          <p:cNvPr id="60419" name="Rectangle 3"/>
          <p:cNvSpPr>
            <a:spLocks noGrp="1" noChangeArrowheads="1"/>
          </p:cNvSpPr>
          <p:nvPr>
            <p:ph type="body" idx="1"/>
          </p:nvPr>
        </p:nvSpPr>
        <p:spPr>
          <a:xfrm>
            <a:off x="304800" y="1447800"/>
            <a:ext cx="8610600" cy="5410200"/>
          </a:xfrm>
        </p:spPr>
        <p:txBody>
          <a:bodyPr/>
          <a:lstStyle/>
          <a:p>
            <a:r>
              <a:rPr lang="en-US" altLang="zh-CN" dirty="0" smtClean="0"/>
              <a:t>3DES(FIPS 46-3)</a:t>
            </a:r>
            <a:r>
              <a:rPr lang="zh-CN" altLang="en-US" dirty="0" smtClean="0"/>
              <a:t>的优点是能继续使用原有的</a:t>
            </a:r>
            <a:r>
              <a:rPr lang="en-US" altLang="zh-CN" dirty="0" smtClean="0"/>
              <a:t>DES</a:t>
            </a:r>
            <a:r>
              <a:rPr lang="zh-CN" altLang="en-US" dirty="0" smtClean="0"/>
              <a:t>软硬件模块，保护了投资；</a:t>
            </a:r>
          </a:p>
          <a:p>
            <a:pPr>
              <a:buFontTx/>
              <a:buNone/>
            </a:pPr>
            <a:r>
              <a:rPr lang="zh-CN" altLang="en-US" dirty="0" smtClean="0"/>
              <a:t>	缺点是速度慢，而且</a:t>
            </a:r>
            <a:r>
              <a:rPr lang="en-US" altLang="zh-CN" dirty="0" smtClean="0"/>
              <a:t>64</a:t>
            </a:r>
            <a:r>
              <a:rPr lang="zh-CN" altLang="en-US" dirty="0" smtClean="0"/>
              <a:t>位分组显得太小。</a:t>
            </a:r>
          </a:p>
          <a:p>
            <a:pPr lvl="4"/>
            <a:endParaRPr lang="zh-CN" altLang="en-US" dirty="0" smtClean="0"/>
          </a:p>
          <a:p>
            <a:r>
              <a:rPr lang="en-US" altLang="zh-CN" dirty="0" smtClean="0"/>
              <a:t>AES</a:t>
            </a:r>
            <a:r>
              <a:rPr lang="zh-CN" altLang="en-US" dirty="0" smtClean="0"/>
              <a:t>是重新遴选和设计的代替</a:t>
            </a:r>
            <a:r>
              <a:rPr lang="en-US" altLang="zh-CN" dirty="0" smtClean="0"/>
              <a:t>DES/3DES</a:t>
            </a:r>
            <a:r>
              <a:rPr lang="zh-CN" altLang="en-US" dirty="0" smtClean="0"/>
              <a:t>的下一代对称算法推荐标准。</a:t>
            </a:r>
          </a:p>
          <a:p>
            <a:pPr lvl="4"/>
            <a:endParaRPr lang="zh-CN" altLang="en-US" dirty="0" smtClean="0"/>
          </a:p>
          <a:p>
            <a:r>
              <a:rPr lang="en-US" altLang="zh-CN" dirty="0" smtClean="0"/>
              <a:t>DES/AES</a:t>
            </a:r>
            <a:r>
              <a:rPr lang="zh-CN" altLang="en-US" dirty="0" smtClean="0"/>
              <a:t>之外还有其他很多对称算法可用，也包括流密码等，如</a:t>
            </a:r>
            <a:r>
              <a:rPr lang="en-US" altLang="zh-CN" dirty="0" smtClean="0"/>
              <a:t>Blowfish</a:t>
            </a:r>
            <a:r>
              <a:rPr lang="zh-CN" altLang="en-US" dirty="0" smtClean="0"/>
              <a:t>、</a:t>
            </a:r>
            <a:r>
              <a:rPr lang="en-US" altLang="zh-CN" dirty="0" smtClean="0"/>
              <a:t>RC5</a:t>
            </a:r>
            <a:r>
              <a:rPr lang="zh-CN" altLang="en-US" dirty="0" smtClean="0"/>
              <a:t>、</a:t>
            </a:r>
            <a:r>
              <a:rPr lang="en-US" altLang="zh-CN" dirty="0" smtClean="0"/>
              <a:t> RC6</a:t>
            </a:r>
            <a:r>
              <a:rPr lang="zh-CN" altLang="en-US" dirty="0" smtClean="0"/>
              <a:t>、</a:t>
            </a:r>
            <a:r>
              <a:rPr lang="en-US" altLang="zh-CN" dirty="0" smtClean="0"/>
              <a:t>IDEA</a:t>
            </a:r>
            <a:r>
              <a:rPr lang="zh-CN" altLang="en-US" dirty="0" smtClean="0"/>
              <a:t>、</a:t>
            </a:r>
            <a:r>
              <a:rPr lang="en-US" altLang="zh-CN" dirty="0" smtClean="0"/>
              <a:t>CAST-128</a:t>
            </a:r>
            <a:endParaRPr lang="zh-CN" altLang="en-US" dirty="0" smtClean="0"/>
          </a:p>
          <a:p>
            <a:endParaRPr lang="zh-CN" altLang="en-US"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smtClean="0"/>
              <a:t>高级加密标准</a:t>
            </a:r>
            <a:r>
              <a:rPr lang="en-US" altLang="zh-CN" dirty="0" smtClean="0"/>
              <a:t>AES</a:t>
            </a:r>
            <a:r>
              <a:rPr lang="zh-CN" altLang="en-US" dirty="0" smtClean="0"/>
              <a:t>的准则</a:t>
            </a:r>
          </a:p>
        </p:txBody>
      </p:sp>
      <p:sp>
        <p:nvSpPr>
          <p:cNvPr id="22531" name="Rectangle 3"/>
          <p:cNvSpPr>
            <a:spLocks noGrp="1" noChangeArrowheads="1"/>
          </p:cNvSpPr>
          <p:nvPr>
            <p:ph type="body" idx="1"/>
          </p:nvPr>
        </p:nvSpPr>
        <p:spPr/>
        <p:txBody>
          <a:bodyPr>
            <a:normAutofit fontScale="92500" lnSpcReduction="10000"/>
          </a:bodyPr>
          <a:lstStyle/>
          <a:p>
            <a:pPr>
              <a:lnSpc>
                <a:spcPct val="90000"/>
              </a:lnSpc>
            </a:pPr>
            <a:r>
              <a:rPr lang="en-US" altLang="zh-CN" dirty="0" smtClean="0"/>
              <a:t>AES Homepage</a:t>
            </a:r>
          </a:p>
          <a:p>
            <a:pPr lvl="1">
              <a:lnSpc>
                <a:spcPct val="90000"/>
              </a:lnSpc>
            </a:pPr>
            <a:r>
              <a:rPr lang="en-US" altLang="zh-CN" dirty="0" smtClean="0">
                <a:hlinkClick r:id="rId3"/>
              </a:rPr>
              <a:t>http://www.nist.gov/aes/</a:t>
            </a:r>
            <a:r>
              <a:rPr lang="en-US" altLang="zh-CN" dirty="0" smtClean="0"/>
              <a:t> </a:t>
            </a:r>
          </a:p>
          <a:p>
            <a:pPr lvl="2">
              <a:lnSpc>
                <a:spcPct val="90000"/>
              </a:lnSpc>
            </a:pPr>
            <a:r>
              <a:rPr lang="en-US" altLang="zh-CN" dirty="0" smtClean="0">
                <a:hlinkClick r:id="rId4"/>
              </a:rPr>
              <a:t>http://csrc.nist.gov/CryptoToolkit/aes/</a:t>
            </a:r>
            <a:r>
              <a:rPr lang="en-US" altLang="zh-CN" dirty="0" smtClean="0"/>
              <a:t> </a:t>
            </a:r>
          </a:p>
          <a:p>
            <a:pPr lvl="1">
              <a:lnSpc>
                <a:spcPct val="90000"/>
              </a:lnSpc>
            </a:pPr>
            <a:r>
              <a:rPr lang="en-US" altLang="zh-CN" dirty="0" smtClean="0"/>
              <a:t>FIPS 197</a:t>
            </a:r>
          </a:p>
          <a:p>
            <a:pPr>
              <a:lnSpc>
                <a:spcPct val="90000"/>
              </a:lnSpc>
            </a:pPr>
            <a:r>
              <a:rPr lang="zh-CN" altLang="en-US" dirty="0" smtClean="0"/>
              <a:t>时间表</a:t>
            </a:r>
          </a:p>
          <a:p>
            <a:pPr lvl="1">
              <a:lnSpc>
                <a:spcPct val="90000"/>
              </a:lnSpc>
            </a:pPr>
            <a:r>
              <a:rPr lang="en-US" altLang="zh-CN" dirty="0" smtClean="0"/>
              <a:t>1997</a:t>
            </a:r>
            <a:r>
              <a:rPr lang="zh-CN" altLang="en-US" dirty="0" smtClean="0"/>
              <a:t>年，要求算法公开、自由，密钥</a:t>
            </a:r>
            <a:r>
              <a:rPr lang="en-US" altLang="zh-CN" dirty="0" smtClean="0"/>
              <a:t>128</a:t>
            </a:r>
            <a:r>
              <a:rPr lang="zh-CN" altLang="en-US" dirty="0" smtClean="0"/>
              <a:t>＋</a:t>
            </a:r>
          </a:p>
          <a:p>
            <a:pPr lvl="1">
              <a:lnSpc>
                <a:spcPct val="90000"/>
              </a:lnSpc>
            </a:pPr>
            <a:r>
              <a:rPr lang="en-US" altLang="zh-CN" dirty="0" smtClean="0"/>
              <a:t>1998/8/20</a:t>
            </a:r>
            <a:r>
              <a:rPr lang="zh-CN" altLang="en-US" dirty="0" smtClean="0"/>
              <a:t>，征集到</a:t>
            </a:r>
            <a:r>
              <a:rPr lang="en-US" altLang="zh-CN" dirty="0" smtClean="0"/>
              <a:t>15</a:t>
            </a:r>
            <a:r>
              <a:rPr lang="zh-CN" altLang="en-US" dirty="0" smtClean="0"/>
              <a:t>个候选算法</a:t>
            </a:r>
          </a:p>
          <a:p>
            <a:pPr lvl="1">
              <a:lnSpc>
                <a:spcPct val="90000"/>
              </a:lnSpc>
            </a:pPr>
            <a:r>
              <a:rPr lang="en-US" altLang="zh-CN" dirty="0" smtClean="0"/>
              <a:t>1999/3,4</a:t>
            </a:r>
            <a:r>
              <a:rPr lang="zh-CN" altLang="en-US" dirty="0" smtClean="0"/>
              <a:t>，经分析开会讨论落实了</a:t>
            </a:r>
            <a:r>
              <a:rPr lang="en-US" altLang="zh-CN" dirty="0" smtClean="0"/>
              <a:t>5</a:t>
            </a:r>
            <a:r>
              <a:rPr lang="zh-CN" altLang="en-US" dirty="0" smtClean="0"/>
              <a:t>个算法</a:t>
            </a:r>
          </a:p>
          <a:p>
            <a:pPr lvl="2">
              <a:lnSpc>
                <a:spcPct val="90000"/>
              </a:lnSpc>
            </a:pPr>
            <a:r>
              <a:rPr lang="en-US" altLang="zh-CN" dirty="0" smtClean="0"/>
              <a:t>MARS, RC6, </a:t>
            </a:r>
            <a:r>
              <a:rPr lang="en-US" altLang="zh-CN" dirty="0" err="1" smtClean="0"/>
              <a:t>Rijndael</a:t>
            </a:r>
            <a:r>
              <a:rPr lang="en-US" altLang="zh-CN" dirty="0" smtClean="0"/>
              <a:t>, Serpent, </a:t>
            </a:r>
            <a:r>
              <a:rPr lang="en-US" altLang="zh-CN" dirty="0" err="1" smtClean="0"/>
              <a:t>Twofish</a:t>
            </a:r>
            <a:endParaRPr lang="en-US" altLang="zh-CN" dirty="0" smtClean="0"/>
          </a:p>
          <a:p>
            <a:pPr lvl="1">
              <a:lnSpc>
                <a:spcPct val="90000"/>
              </a:lnSpc>
            </a:pPr>
            <a:r>
              <a:rPr lang="en-US" altLang="zh-CN" dirty="0" smtClean="0"/>
              <a:t>2000/10/2</a:t>
            </a:r>
            <a:r>
              <a:rPr lang="zh-CN" altLang="en-US" dirty="0" smtClean="0"/>
              <a:t>，选定</a:t>
            </a:r>
            <a:r>
              <a:rPr lang="en-US" altLang="zh-CN" dirty="0" err="1" smtClean="0"/>
              <a:t>Rijndael</a:t>
            </a:r>
            <a:r>
              <a:rPr lang="zh-CN" altLang="en-US" dirty="0" smtClean="0"/>
              <a:t>为</a:t>
            </a:r>
            <a:r>
              <a:rPr lang="en-US" altLang="zh-CN" dirty="0" smtClean="0"/>
              <a:t>AES</a:t>
            </a:r>
          </a:p>
          <a:p>
            <a:pPr lvl="1">
              <a:lnSpc>
                <a:spcPct val="90000"/>
              </a:lnSpc>
            </a:pPr>
            <a:r>
              <a:rPr lang="en-US" altLang="zh-CN" dirty="0" smtClean="0"/>
              <a:t>2001/11</a:t>
            </a:r>
            <a:r>
              <a:rPr lang="zh-CN" altLang="en-US" dirty="0" smtClean="0"/>
              <a:t>，</a:t>
            </a:r>
            <a:r>
              <a:rPr lang="en-US" altLang="zh-CN" dirty="0" smtClean="0"/>
              <a:t>FIPS 197</a:t>
            </a:r>
            <a:endParaRPr lang="zh-CN" altLang="en-US" dirty="0" smtClean="0"/>
          </a:p>
        </p:txBody>
      </p:sp>
      <p:pic>
        <p:nvPicPr>
          <p:cNvPr id="22532" name="Picture 4" descr="NIST_logo"/>
          <p:cNvPicPr>
            <a:picLocks noChangeAspect="1" noChangeArrowheads="1"/>
          </p:cNvPicPr>
          <p:nvPr/>
        </p:nvPicPr>
        <p:blipFill>
          <a:blip r:embed="rId5" cstate="print"/>
          <a:srcRect/>
          <a:stretch>
            <a:fillRect/>
          </a:stretch>
        </p:blipFill>
        <p:spPr bwMode="auto">
          <a:xfrm>
            <a:off x="6400800" y="1524000"/>
            <a:ext cx="1828800" cy="506413"/>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AES</a:t>
            </a:r>
            <a:r>
              <a:rPr lang="zh-CN" altLang="en-US" smtClean="0"/>
              <a:t>要求</a:t>
            </a:r>
          </a:p>
        </p:txBody>
      </p:sp>
      <p:sp>
        <p:nvSpPr>
          <p:cNvPr id="24579" name="Rectangle 3"/>
          <p:cNvSpPr>
            <a:spLocks noGrp="1" noChangeArrowheads="1"/>
          </p:cNvSpPr>
          <p:nvPr>
            <p:ph type="body" idx="1"/>
          </p:nvPr>
        </p:nvSpPr>
        <p:spPr/>
        <p:txBody>
          <a:bodyPr>
            <a:normAutofit fontScale="92500" lnSpcReduction="10000"/>
          </a:bodyPr>
          <a:lstStyle/>
          <a:p>
            <a:pPr>
              <a:lnSpc>
                <a:spcPct val="90000"/>
              </a:lnSpc>
              <a:buFontTx/>
              <a:buNone/>
            </a:pPr>
            <a:r>
              <a:rPr lang="en-US" altLang="zh-CN" dirty="0" smtClean="0"/>
              <a:t>1997 </a:t>
            </a:r>
            <a:r>
              <a:rPr lang="zh-CN" altLang="en-US" dirty="0" smtClean="0"/>
              <a:t>年 </a:t>
            </a:r>
            <a:r>
              <a:rPr lang="en-US" altLang="zh-CN" dirty="0" smtClean="0"/>
              <a:t>4 </a:t>
            </a:r>
            <a:r>
              <a:rPr lang="zh-CN" altLang="en-US" dirty="0" smtClean="0"/>
              <a:t>月的 </a:t>
            </a:r>
            <a:r>
              <a:rPr lang="en-US" altLang="zh-CN" dirty="0" smtClean="0"/>
              <a:t>AES </a:t>
            </a:r>
            <a:r>
              <a:rPr lang="zh-CN" altLang="en-US" dirty="0" smtClean="0"/>
              <a:t>研讨</a:t>
            </a:r>
          </a:p>
          <a:p>
            <a:pPr>
              <a:lnSpc>
                <a:spcPct val="90000"/>
              </a:lnSpc>
            </a:pPr>
            <a:r>
              <a:rPr lang="zh-CN" altLang="en-US" dirty="0" smtClean="0"/>
              <a:t>对称分组算法</a:t>
            </a:r>
          </a:p>
          <a:p>
            <a:pPr lvl="1">
              <a:lnSpc>
                <a:spcPct val="90000"/>
              </a:lnSpc>
            </a:pPr>
            <a:r>
              <a:rPr lang="zh-CN" altLang="en-US" dirty="0" smtClean="0"/>
              <a:t>支持标准密码本方式（</a:t>
            </a:r>
            <a:r>
              <a:rPr lang="en-US" altLang="zh-CN" dirty="0" smtClean="0"/>
              <a:t>ECB</a:t>
            </a:r>
            <a:r>
              <a:rPr lang="zh-CN" altLang="en-US" dirty="0" smtClean="0"/>
              <a:t>模式）</a:t>
            </a:r>
          </a:p>
          <a:p>
            <a:pPr>
              <a:lnSpc>
                <a:spcPct val="90000"/>
              </a:lnSpc>
            </a:pPr>
            <a:r>
              <a:rPr lang="zh-CN" altLang="en-US" dirty="0" smtClean="0"/>
              <a:t>要明显比 </a:t>
            </a:r>
            <a:r>
              <a:rPr lang="en-US" altLang="zh-CN" dirty="0" smtClean="0"/>
              <a:t>DES</a:t>
            </a:r>
            <a:r>
              <a:rPr lang="en-US" altLang="zh-CN" baseline="30000" dirty="0" smtClean="0"/>
              <a:t>3</a:t>
            </a:r>
            <a:r>
              <a:rPr lang="en-US" altLang="zh-CN" dirty="0" smtClean="0"/>
              <a:t> </a:t>
            </a:r>
            <a:r>
              <a:rPr lang="zh-CN" altLang="en-US" dirty="0" smtClean="0"/>
              <a:t>有效，即比</a:t>
            </a:r>
            <a:r>
              <a:rPr lang="en-US" altLang="zh-CN" dirty="0" smtClean="0"/>
              <a:t>3DES</a:t>
            </a:r>
            <a:r>
              <a:rPr lang="zh-CN" altLang="en-US" dirty="0" smtClean="0"/>
              <a:t>安全</a:t>
            </a:r>
            <a:r>
              <a:rPr lang="en-US" altLang="zh-CN" dirty="0" smtClean="0"/>
              <a:t>(</a:t>
            </a:r>
            <a:r>
              <a:rPr lang="zh-CN" altLang="en-US" dirty="0" smtClean="0"/>
              <a:t>且快</a:t>
            </a:r>
            <a:r>
              <a:rPr lang="en-US" altLang="zh-CN" dirty="0" smtClean="0"/>
              <a:t>)</a:t>
            </a:r>
          </a:p>
          <a:p>
            <a:pPr>
              <a:lnSpc>
                <a:spcPct val="90000"/>
              </a:lnSpc>
            </a:pPr>
            <a:r>
              <a:rPr lang="zh-CN" altLang="en-US" dirty="0" smtClean="0"/>
              <a:t>密钥大小可变，</a:t>
            </a:r>
            <a:r>
              <a:rPr lang="en-US" altLang="zh-CN" dirty="0" smtClean="0"/>
              <a:t>128</a:t>
            </a:r>
            <a:r>
              <a:rPr lang="zh-CN" altLang="en-US" dirty="0" smtClean="0"/>
              <a:t>、</a:t>
            </a:r>
            <a:r>
              <a:rPr lang="en-US" altLang="zh-CN" dirty="0" smtClean="0"/>
              <a:t>192</a:t>
            </a:r>
            <a:r>
              <a:rPr lang="zh-CN" altLang="en-US" dirty="0" smtClean="0"/>
              <a:t>、</a:t>
            </a:r>
            <a:r>
              <a:rPr lang="en-US" altLang="zh-CN" dirty="0" smtClean="0"/>
              <a:t>256</a:t>
            </a:r>
            <a:r>
              <a:rPr lang="zh-CN" altLang="en-US" dirty="0" smtClean="0"/>
              <a:t>等可选</a:t>
            </a:r>
          </a:p>
          <a:p>
            <a:pPr>
              <a:lnSpc>
                <a:spcPct val="90000"/>
              </a:lnSpc>
            </a:pPr>
            <a:r>
              <a:rPr lang="zh-CN" altLang="en-US" dirty="0" smtClean="0"/>
              <a:t>计算上较小的时间、空间复杂性</a:t>
            </a:r>
          </a:p>
          <a:p>
            <a:pPr lvl="1">
              <a:lnSpc>
                <a:spcPct val="90000"/>
              </a:lnSpc>
            </a:pPr>
            <a:r>
              <a:rPr lang="zh-CN" altLang="en-US" dirty="0" smtClean="0"/>
              <a:t>便于软、硬件方式及各种场合实现</a:t>
            </a:r>
            <a:endParaRPr lang="en-US" altLang="zh-CN" dirty="0" smtClean="0"/>
          </a:p>
          <a:p>
            <a:pPr>
              <a:lnSpc>
                <a:spcPct val="90000"/>
              </a:lnSpc>
            </a:pPr>
            <a:r>
              <a:rPr lang="zh-CN" altLang="en-US" dirty="0" smtClean="0"/>
              <a:t>公开和免费许可</a:t>
            </a:r>
          </a:p>
          <a:p>
            <a:pPr lvl="1">
              <a:lnSpc>
                <a:spcPct val="90000"/>
              </a:lnSpc>
            </a:pPr>
            <a:r>
              <a:rPr lang="zh-CN" altLang="en-US" dirty="0" smtClean="0"/>
              <a:t>公开定义、公开评估、公正公开的选择</a:t>
            </a:r>
          </a:p>
          <a:p>
            <a:pPr lvl="1">
              <a:lnSpc>
                <a:spcPct val="90000"/>
              </a:lnSpc>
            </a:pPr>
            <a:r>
              <a:rPr lang="zh-CN" altLang="en-US" dirty="0" smtClean="0"/>
              <a:t>可同时供政府和商业使用</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4" descr="图片1"/>
          <p:cNvPicPr>
            <a:picLocks noChangeAspect="1" noChangeArrowheads="1"/>
          </p:cNvPicPr>
          <p:nvPr/>
        </p:nvPicPr>
        <p:blipFill>
          <a:blip r:embed="rId3" cstate="print"/>
          <a:srcRect/>
          <a:stretch>
            <a:fillRect/>
          </a:stretch>
        </p:blipFill>
        <p:spPr bwMode="auto">
          <a:xfrm>
            <a:off x="0" y="0"/>
            <a:ext cx="9144000" cy="686435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152400"/>
            <a:ext cx="3048000" cy="990600"/>
          </a:xfrm>
        </p:spPr>
        <p:txBody>
          <a:bodyPr/>
          <a:lstStyle/>
          <a:p>
            <a:r>
              <a:rPr lang="en-US" altLang="zh-CN" smtClean="0"/>
              <a:t>AES</a:t>
            </a:r>
          </a:p>
        </p:txBody>
      </p:sp>
      <p:sp>
        <p:nvSpPr>
          <p:cNvPr id="35843" name="Rectangle 3"/>
          <p:cNvSpPr>
            <a:spLocks noGrp="1" noChangeArrowheads="1"/>
          </p:cNvSpPr>
          <p:nvPr>
            <p:ph type="body" idx="1"/>
          </p:nvPr>
        </p:nvSpPr>
        <p:spPr>
          <a:xfrm>
            <a:off x="4800600" y="0"/>
            <a:ext cx="4343400" cy="6858000"/>
          </a:xfrm>
        </p:spPr>
        <p:txBody>
          <a:bodyPr>
            <a:normAutofit/>
          </a:bodyPr>
          <a:lstStyle/>
          <a:p>
            <a:r>
              <a:rPr lang="en-US" altLang="zh-CN" sz="2800" dirty="0" err="1" smtClean="0">
                <a:sym typeface="Wingdings" pitchFamily="2" charset="2"/>
              </a:rPr>
              <a:t>x</a:t>
            </a:r>
            <a:r>
              <a:rPr lang="en-US" altLang="zh-CN" sz="2800" dirty="0" err="1" smtClean="0"/>
              <a:t>state</a:t>
            </a:r>
            <a:r>
              <a:rPr lang="zh-CN" altLang="en-US" sz="2800" dirty="0" smtClean="0"/>
              <a:t>（输入）</a:t>
            </a:r>
            <a:endParaRPr lang="en-US" altLang="zh-CN" sz="2800" dirty="0" smtClean="0"/>
          </a:p>
          <a:p>
            <a:pPr>
              <a:buFontTx/>
              <a:buNone/>
            </a:pPr>
            <a:r>
              <a:rPr lang="en-US" altLang="zh-CN" sz="2800" dirty="0" smtClean="0"/>
              <a:t>	</a:t>
            </a:r>
            <a:r>
              <a:rPr lang="en-US" altLang="zh-CN" sz="2800" dirty="0" err="1" smtClean="0"/>
              <a:t>AddRoundKey</a:t>
            </a:r>
            <a:endParaRPr lang="en-US" altLang="zh-CN" sz="2800" dirty="0" smtClean="0"/>
          </a:p>
          <a:p>
            <a:pPr>
              <a:buFontTx/>
              <a:buNone/>
            </a:pPr>
            <a:r>
              <a:rPr lang="en-US" altLang="zh-CN" sz="2800" dirty="0" smtClean="0"/>
              <a:t>	</a:t>
            </a:r>
            <a:r>
              <a:rPr lang="zh-CN" altLang="en-US" sz="2800" dirty="0" smtClean="0"/>
              <a:t>（轮密钥加）</a:t>
            </a:r>
            <a:endParaRPr lang="en-US" altLang="zh-CN" sz="2800" dirty="0" smtClean="0"/>
          </a:p>
          <a:p>
            <a:r>
              <a:rPr lang="en-US" altLang="zh-CN" sz="2800" dirty="0" smtClean="0"/>
              <a:t>N</a:t>
            </a:r>
            <a:r>
              <a:rPr lang="en-US" altLang="zh-CN" sz="2800" baseline="-25000" dirty="0" smtClean="0"/>
              <a:t>r</a:t>
            </a:r>
            <a:r>
              <a:rPr lang="en-US" altLang="zh-CN" sz="2800" dirty="0" smtClean="0"/>
              <a:t>-1</a:t>
            </a:r>
            <a:r>
              <a:rPr lang="zh-CN" altLang="en-US" sz="2800" dirty="0" smtClean="0"/>
              <a:t>轮</a:t>
            </a:r>
          </a:p>
          <a:p>
            <a:pPr>
              <a:buFontTx/>
              <a:buNone/>
            </a:pPr>
            <a:r>
              <a:rPr lang="zh-CN" altLang="en-US" sz="2800" dirty="0" smtClean="0"/>
              <a:t>	</a:t>
            </a:r>
            <a:r>
              <a:rPr lang="en-US" altLang="zh-CN" sz="2800" dirty="0" smtClean="0"/>
              <a:t>S: </a:t>
            </a:r>
            <a:r>
              <a:rPr lang="en-US" altLang="zh-CN" sz="2800" dirty="0" err="1" smtClean="0"/>
              <a:t>SubBytes</a:t>
            </a:r>
            <a:r>
              <a:rPr lang="zh-CN" altLang="en-US" sz="2800" dirty="0" smtClean="0"/>
              <a:t>（字节代换）</a:t>
            </a:r>
            <a:endParaRPr lang="en-US" altLang="zh-CN" sz="2800" dirty="0" smtClean="0"/>
          </a:p>
          <a:p>
            <a:pPr>
              <a:buFontTx/>
              <a:buNone/>
            </a:pPr>
            <a:r>
              <a:rPr lang="en-US" altLang="zh-CN" sz="2800" dirty="0" smtClean="0"/>
              <a:t>	P: </a:t>
            </a:r>
            <a:r>
              <a:rPr lang="en-US" altLang="zh-CN" sz="2800" dirty="0" err="1" smtClean="0"/>
              <a:t>ShiftRows</a:t>
            </a:r>
            <a:r>
              <a:rPr lang="zh-CN" altLang="en-US" sz="2800" dirty="0" smtClean="0"/>
              <a:t>（行移位）</a:t>
            </a:r>
            <a:endParaRPr lang="en-US" altLang="zh-CN" sz="2800" dirty="0" smtClean="0"/>
          </a:p>
          <a:p>
            <a:pPr>
              <a:buFontTx/>
              <a:buNone/>
            </a:pPr>
            <a:r>
              <a:rPr lang="en-US" altLang="zh-CN" sz="2800" dirty="0" smtClean="0"/>
              <a:t>	</a:t>
            </a:r>
            <a:r>
              <a:rPr lang="en-US" altLang="zh-CN" sz="2800" dirty="0" err="1" smtClean="0"/>
              <a:t>MixColumns</a:t>
            </a:r>
            <a:r>
              <a:rPr lang="zh-CN" altLang="en-US" sz="2800" dirty="0" smtClean="0"/>
              <a:t>（列混淆）</a:t>
            </a:r>
            <a:endParaRPr lang="en-US" altLang="zh-CN" sz="2800" dirty="0" smtClean="0"/>
          </a:p>
          <a:p>
            <a:pPr>
              <a:buFontTx/>
              <a:buNone/>
            </a:pPr>
            <a:r>
              <a:rPr lang="en-US" altLang="zh-CN" sz="2800" dirty="0" smtClean="0"/>
              <a:t>	</a:t>
            </a:r>
            <a:r>
              <a:rPr lang="en-US" altLang="zh-CN" sz="2800" dirty="0" err="1" smtClean="0"/>
              <a:t>AddRoundKey</a:t>
            </a:r>
            <a:r>
              <a:rPr lang="zh-CN" altLang="en-US" sz="2800" dirty="0" smtClean="0"/>
              <a:t>（轮密钥加）</a:t>
            </a:r>
            <a:endParaRPr lang="en-US" altLang="zh-CN" sz="2800" dirty="0" smtClean="0"/>
          </a:p>
          <a:p>
            <a:r>
              <a:rPr lang="zh-CN" altLang="en-US" sz="2800" dirty="0" smtClean="0"/>
              <a:t>最后</a:t>
            </a:r>
            <a:r>
              <a:rPr lang="en-US" altLang="zh-CN" sz="2800" dirty="0" smtClean="0"/>
              <a:t>1</a:t>
            </a:r>
            <a:r>
              <a:rPr lang="zh-CN" altLang="en-US" sz="2800" dirty="0" smtClean="0"/>
              <a:t>轮</a:t>
            </a:r>
          </a:p>
          <a:p>
            <a:pPr>
              <a:buFontTx/>
              <a:buNone/>
            </a:pPr>
            <a:r>
              <a:rPr lang="zh-CN" altLang="en-US" sz="2800" dirty="0" smtClean="0"/>
              <a:t>	</a:t>
            </a:r>
            <a:r>
              <a:rPr lang="en-US" altLang="zh-CN" sz="2800" dirty="0" smtClean="0"/>
              <a:t>S: </a:t>
            </a:r>
            <a:r>
              <a:rPr lang="en-US" altLang="zh-CN" sz="2800" dirty="0" err="1" smtClean="0"/>
              <a:t>SubBytes</a:t>
            </a:r>
            <a:r>
              <a:rPr lang="zh-CN" altLang="en-US" sz="2800" dirty="0" smtClean="0"/>
              <a:t>（字节代换）</a:t>
            </a:r>
            <a:endParaRPr lang="en-US" altLang="zh-CN" sz="2800" dirty="0" smtClean="0"/>
          </a:p>
          <a:p>
            <a:pPr>
              <a:buFontTx/>
              <a:buNone/>
            </a:pPr>
            <a:r>
              <a:rPr lang="en-US" altLang="zh-CN" sz="2800" dirty="0" smtClean="0"/>
              <a:t>	P: </a:t>
            </a:r>
            <a:r>
              <a:rPr lang="en-US" altLang="zh-CN" sz="2800" dirty="0" err="1" smtClean="0"/>
              <a:t>ShiftRows</a:t>
            </a:r>
            <a:r>
              <a:rPr lang="zh-CN" altLang="en-US" sz="2800" dirty="0" smtClean="0"/>
              <a:t>（行移位）</a:t>
            </a:r>
            <a:endParaRPr lang="en-US" altLang="zh-CN" sz="2800" dirty="0" smtClean="0"/>
          </a:p>
          <a:p>
            <a:pPr>
              <a:buFontTx/>
              <a:buNone/>
            </a:pPr>
            <a:r>
              <a:rPr lang="en-US" altLang="zh-CN" sz="2800" dirty="0" smtClean="0"/>
              <a:t>	</a:t>
            </a:r>
            <a:r>
              <a:rPr lang="en-US" altLang="zh-CN" sz="2800" dirty="0" err="1" smtClean="0"/>
              <a:t>AddRoundKey</a:t>
            </a:r>
            <a:r>
              <a:rPr lang="zh-CN" altLang="en-US" sz="2800" dirty="0" smtClean="0"/>
              <a:t>（轮密钥加）</a:t>
            </a:r>
            <a:endParaRPr lang="en-US" altLang="zh-CN" sz="2800" dirty="0" smtClean="0"/>
          </a:p>
          <a:p>
            <a:r>
              <a:rPr lang="en-US" altLang="zh-CN" sz="2800" dirty="0" err="1" smtClean="0"/>
              <a:t>state</a:t>
            </a:r>
            <a:r>
              <a:rPr lang="en-US" altLang="zh-CN" sz="2800" dirty="0" err="1" smtClean="0">
                <a:sym typeface="Wingdings" pitchFamily="2" charset="2"/>
              </a:rPr>
              <a:t>y</a:t>
            </a:r>
            <a:r>
              <a:rPr lang="zh-CN" altLang="en-US" sz="2800" dirty="0" smtClean="0">
                <a:sym typeface="Wingdings" pitchFamily="2" charset="2"/>
              </a:rPr>
              <a:t>（输出）</a:t>
            </a:r>
            <a:endParaRPr lang="zh-CN" altLang="en-US" sz="2800" dirty="0" smtClean="0"/>
          </a:p>
        </p:txBody>
      </p:sp>
      <p:graphicFrame>
        <p:nvGraphicFramePr>
          <p:cNvPr id="4" name="Group 40"/>
          <p:cNvGraphicFramePr>
            <a:graphicFrameLocks/>
          </p:cNvGraphicFramePr>
          <p:nvPr/>
        </p:nvGraphicFramePr>
        <p:xfrm>
          <a:off x="304800" y="1295400"/>
          <a:ext cx="4267199" cy="3672840"/>
        </p:xfrm>
        <a:graphic>
          <a:graphicData uri="http://schemas.openxmlformats.org/drawingml/2006/table">
            <a:tbl>
              <a:tblPr/>
              <a:tblGrid>
                <a:gridCol w="914400"/>
                <a:gridCol w="990600"/>
                <a:gridCol w="1066800"/>
                <a:gridCol w="1295399"/>
              </a:tblGrid>
              <a:tr h="918210">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endParaRPr kumimoji="0" lang="zh-CN" altLang="en-US" sz="2400" b="0" i="0" u="none" strike="noStrike" cap="none" normalizeH="0" baseline="0" dirty="0" smtClean="0">
                        <a:ln>
                          <a:noFill/>
                        </a:ln>
                        <a:solidFill>
                          <a:schemeClr val="tx1"/>
                        </a:solidFill>
                        <a:effectLst/>
                        <a:latin typeface="Arial" charset="0"/>
                        <a:ea typeface="宋体" charset="-122"/>
                        <a:cs typeface="Arial" charset="0"/>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cs typeface="Arial" charset="0"/>
                        </a:rPr>
                        <a:t>Key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cs typeface="Arial" charset="0"/>
                        </a:rPr>
                        <a:t>Block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cs typeface="Arial" charset="0"/>
                        </a:rPr>
                        <a:t>Rounds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8210">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cs typeface="Arial" charset="0"/>
                        </a:rPr>
                        <a:t>AES-128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cs typeface="Arial" charset="0"/>
                        </a:rPr>
                        <a:t>128</a:t>
                      </a:r>
                      <a:r>
                        <a:rPr kumimoji="0" lang="zh-CN" altLang="en-US" sz="2400" b="0" i="0" u="none" strike="noStrike" cap="none" normalizeH="0" baseline="0" dirty="0" smtClean="0">
                          <a:ln>
                            <a:noFill/>
                          </a:ln>
                          <a:solidFill>
                            <a:schemeClr val="tx1"/>
                          </a:solidFill>
                          <a:effectLst/>
                          <a:latin typeface="Arial" charset="0"/>
                          <a:ea typeface="宋体" charset="-122"/>
                          <a:cs typeface="Arial" charset="0"/>
                        </a:rPr>
                        <a:t>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cs typeface="Arial" charset="0"/>
                        </a:rPr>
                        <a:t>128</a:t>
                      </a:r>
                      <a:r>
                        <a:rPr kumimoji="0" lang="zh-CN" altLang="en-US" sz="2400" b="0" i="0" u="none" strike="noStrike" cap="none" normalizeH="0" baseline="0" dirty="0" smtClean="0">
                          <a:ln>
                            <a:noFill/>
                          </a:ln>
                          <a:solidFill>
                            <a:schemeClr val="tx1"/>
                          </a:solidFill>
                          <a:effectLst/>
                          <a:latin typeface="Arial" charset="0"/>
                          <a:ea typeface="宋体" charset="-122"/>
                          <a:cs typeface="Arial" charset="0"/>
                        </a:rPr>
                        <a:t>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cs typeface="Arial" charset="0"/>
                        </a:rPr>
                        <a:t>10</a:t>
                      </a:r>
                      <a:r>
                        <a:rPr kumimoji="0" lang="zh-CN" altLang="en-US" sz="2400" b="0" i="0" u="none" strike="noStrike" cap="none" normalizeH="0" baseline="0" dirty="0" smtClean="0">
                          <a:ln>
                            <a:noFill/>
                          </a:ln>
                          <a:solidFill>
                            <a:schemeClr val="tx1"/>
                          </a:solidFill>
                          <a:effectLst/>
                          <a:latin typeface="Arial" charset="0"/>
                          <a:ea typeface="宋体" charset="-122"/>
                          <a:cs typeface="Arial" charset="0"/>
                        </a:rPr>
                        <a:t>轮</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8210">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cs typeface="Arial" charset="0"/>
                        </a:rPr>
                        <a:t>AES-192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cs typeface="Arial" charset="0"/>
                        </a:rPr>
                        <a:t>192</a:t>
                      </a:r>
                      <a:r>
                        <a:rPr kumimoji="0" lang="zh-CN" altLang="en-US" sz="2400" b="0" i="0" u="none" strike="noStrike" cap="none" normalizeH="0" baseline="0" dirty="0" smtClean="0">
                          <a:ln>
                            <a:noFill/>
                          </a:ln>
                          <a:solidFill>
                            <a:schemeClr val="tx1"/>
                          </a:solidFill>
                          <a:effectLst/>
                          <a:latin typeface="Arial" charset="0"/>
                          <a:ea typeface="宋体" charset="-122"/>
                          <a:cs typeface="Arial" charset="0"/>
                        </a:rPr>
                        <a:t>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cs typeface="Arial" charset="0"/>
                        </a:rPr>
                        <a:t>128</a:t>
                      </a:r>
                      <a:r>
                        <a:rPr kumimoji="0" lang="zh-CN" altLang="en-US" sz="2400" b="0" i="0" u="none" strike="noStrike" cap="none" normalizeH="0" baseline="0" dirty="0" smtClean="0">
                          <a:ln>
                            <a:noFill/>
                          </a:ln>
                          <a:solidFill>
                            <a:schemeClr val="tx1"/>
                          </a:solidFill>
                          <a:effectLst/>
                          <a:latin typeface="Arial" charset="0"/>
                          <a:ea typeface="宋体" charset="-122"/>
                          <a:cs typeface="Arial" charset="0"/>
                        </a:rPr>
                        <a:t>位</a:t>
                      </a:r>
                      <a:endParaRPr kumimoji="0" lang="en-US" altLang="zh-CN" sz="2400" b="0" i="0" u="none" strike="noStrike" cap="none" normalizeH="0" baseline="0" dirty="0" smtClean="0">
                        <a:ln>
                          <a:noFill/>
                        </a:ln>
                        <a:solidFill>
                          <a:schemeClr val="tx1"/>
                        </a:solidFill>
                        <a:effectLst/>
                        <a:latin typeface="Arial" charset="0"/>
                        <a:ea typeface="宋体" charset="-122"/>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cs typeface="Arial" charset="0"/>
                        </a:rPr>
                        <a:t>12</a:t>
                      </a:r>
                      <a:r>
                        <a:rPr kumimoji="0" lang="zh-CN" altLang="en-US" sz="2400" b="0" i="0" u="none" strike="noStrike" cap="none" normalizeH="0" baseline="0" dirty="0" smtClean="0">
                          <a:ln>
                            <a:noFill/>
                          </a:ln>
                          <a:solidFill>
                            <a:schemeClr val="tx1"/>
                          </a:solidFill>
                          <a:effectLst/>
                          <a:latin typeface="Arial" charset="0"/>
                          <a:ea typeface="宋体" charset="-122"/>
                          <a:cs typeface="Arial" charset="0"/>
                        </a:rPr>
                        <a:t>轮</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8210">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宋体" charset="-122"/>
                          <a:cs typeface="Arial" charset="0"/>
                        </a:rPr>
                        <a:t>AES-256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cs typeface="Arial" charset="0"/>
                        </a:rPr>
                        <a:t>256</a:t>
                      </a:r>
                      <a:r>
                        <a:rPr kumimoji="0" lang="zh-CN" altLang="en-US" sz="2400" b="0" i="0" u="none" strike="noStrike" cap="none" normalizeH="0" baseline="0" dirty="0" smtClean="0">
                          <a:ln>
                            <a:noFill/>
                          </a:ln>
                          <a:solidFill>
                            <a:schemeClr val="tx1"/>
                          </a:solidFill>
                          <a:effectLst/>
                          <a:latin typeface="Arial" charset="0"/>
                          <a:ea typeface="宋体" charset="-122"/>
                          <a:cs typeface="Arial" charset="0"/>
                        </a:rPr>
                        <a:t>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cs typeface="Arial" charset="0"/>
                        </a:rPr>
                        <a:t>128</a:t>
                      </a:r>
                      <a:r>
                        <a:rPr kumimoji="0" lang="zh-CN" altLang="en-US" sz="2400" b="0" i="0" u="none" strike="noStrike" cap="none" normalizeH="0" baseline="0" dirty="0" smtClean="0">
                          <a:ln>
                            <a:noFill/>
                          </a:ln>
                          <a:solidFill>
                            <a:schemeClr val="tx1"/>
                          </a:solidFill>
                          <a:effectLst/>
                          <a:latin typeface="Arial" charset="0"/>
                          <a:ea typeface="宋体" charset="-122"/>
                          <a:cs typeface="Arial" charset="0"/>
                        </a:rPr>
                        <a:t>位</a:t>
                      </a:r>
                      <a:endParaRPr kumimoji="0" lang="en-US" altLang="zh-CN" sz="2400" b="0" i="0" u="none" strike="noStrike" cap="none" normalizeH="0" baseline="0" dirty="0" smtClean="0">
                        <a:ln>
                          <a:noFill/>
                        </a:ln>
                        <a:solidFill>
                          <a:schemeClr val="tx1"/>
                        </a:solidFill>
                        <a:effectLst/>
                        <a:latin typeface="Arial" charset="0"/>
                        <a:ea typeface="宋体" charset="-122"/>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cs typeface="Arial" charset="0"/>
                        </a:rPr>
                        <a:t>14</a:t>
                      </a:r>
                      <a:r>
                        <a:rPr kumimoji="0" lang="zh-CN" altLang="en-US" sz="2400" b="0" i="0" u="none" strike="noStrike" cap="none" normalizeH="0" baseline="0" dirty="0" smtClean="0">
                          <a:ln>
                            <a:noFill/>
                          </a:ln>
                          <a:solidFill>
                            <a:schemeClr val="tx1"/>
                          </a:solidFill>
                          <a:effectLst/>
                          <a:latin typeface="Arial" charset="0"/>
                          <a:ea typeface="宋体" charset="-122"/>
                          <a:cs typeface="Arial" charset="0"/>
                        </a:rPr>
                        <a:t>轮</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381000"/>
            <a:ext cx="8229600" cy="808038"/>
          </a:xfrm>
        </p:spPr>
        <p:txBody>
          <a:bodyPr/>
          <a:lstStyle/>
          <a:p>
            <a:r>
              <a:rPr lang="en-US" altLang="zh-CN" dirty="0" smtClean="0"/>
              <a:t>AES round</a:t>
            </a:r>
            <a:endParaRPr lang="zh-CN" altLang="en-US" dirty="0" smtClean="0"/>
          </a:p>
        </p:txBody>
      </p:sp>
      <p:sp>
        <p:nvSpPr>
          <p:cNvPr id="43011" name="Rectangle 3"/>
          <p:cNvSpPr>
            <a:spLocks noGrp="1" noChangeArrowheads="1"/>
          </p:cNvSpPr>
          <p:nvPr>
            <p:ph type="body" idx="1"/>
          </p:nvPr>
        </p:nvSpPr>
        <p:spPr/>
        <p:txBody>
          <a:bodyPr/>
          <a:lstStyle/>
          <a:p>
            <a:r>
              <a:rPr lang="zh-CN" altLang="en-US" smtClean="0"/>
              <a:t> </a:t>
            </a:r>
          </a:p>
        </p:txBody>
      </p:sp>
      <p:pic>
        <p:nvPicPr>
          <p:cNvPr id="43012" name="Picture 4" descr="图片2"/>
          <p:cNvPicPr>
            <a:picLocks noChangeAspect="1" noChangeArrowheads="1"/>
          </p:cNvPicPr>
          <p:nvPr/>
        </p:nvPicPr>
        <p:blipFill>
          <a:blip r:embed="rId2" cstate="print"/>
          <a:srcRect/>
          <a:stretch>
            <a:fillRect/>
          </a:stretch>
        </p:blipFill>
        <p:spPr bwMode="auto">
          <a:xfrm>
            <a:off x="0" y="1016000"/>
            <a:ext cx="9144000" cy="58420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smtClean="0"/>
              <a:t>密钥扩展（以</a:t>
            </a:r>
            <a:r>
              <a:rPr lang="en-US" altLang="zh-CN" dirty="0" smtClean="0"/>
              <a:t>128bits</a:t>
            </a:r>
            <a:r>
              <a:rPr lang="zh-CN" altLang="en-US" dirty="0" smtClean="0"/>
              <a:t>为例）</a:t>
            </a:r>
          </a:p>
        </p:txBody>
      </p:sp>
      <p:sp>
        <p:nvSpPr>
          <p:cNvPr id="38915" name="Rectangle 3"/>
          <p:cNvSpPr>
            <a:spLocks noGrp="1" noChangeArrowheads="1"/>
          </p:cNvSpPr>
          <p:nvPr>
            <p:ph type="body" idx="1"/>
          </p:nvPr>
        </p:nvSpPr>
        <p:spPr/>
        <p:txBody>
          <a:bodyPr/>
          <a:lstStyle/>
          <a:p>
            <a:r>
              <a:rPr lang="en-US" altLang="zh-CN" dirty="0" smtClean="0"/>
              <a:t>128bits = 16bytes = 4words</a:t>
            </a:r>
          </a:p>
          <a:p>
            <a:pPr>
              <a:buFontTx/>
              <a:buNone/>
            </a:pPr>
            <a:r>
              <a:rPr lang="en-US" altLang="zh-CN" dirty="0" smtClean="0"/>
              <a:t>	</a:t>
            </a:r>
            <a:r>
              <a:rPr lang="zh-CN" altLang="en-US" dirty="0" smtClean="0"/>
              <a:t>扩展至 </a:t>
            </a:r>
            <a:r>
              <a:rPr lang="zh-CN" altLang="en-US" dirty="0" smtClean="0">
                <a:cs typeface="Times New Roman" pitchFamily="18" charset="0"/>
              </a:rPr>
              <a:t>↓</a:t>
            </a:r>
          </a:p>
          <a:p>
            <a:r>
              <a:rPr lang="en-US" altLang="zh-CN" dirty="0" err="1" smtClean="0"/>
              <a:t>subkey</a:t>
            </a:r>
            <a:r>
              <a:rPr lang="en-US" altLang="zh-CN" dirty="0" smtClean="0"/>
              <a:t> in w[0…43]</a:t>
            </a:r>
          </a:p>
          <a:p>
            <a:pPr lvl="1"/>
            <a:r>
              <a:rPr lang="zh-CN" altLang="en-US" dirty="0" smtClean="0"/>
              <a:t>初始</a:t>
            </a:r>
            <a:r>
              <a:rPr lang="en-US" altLang="zh-CN" dirty="0" err="1" smtClean="0"/>
              <a:t>AddRoundKey</a:t>
            </a:r>
            <a:r>
              <a:rPr lang="en-US" altLang="zh-CN" dirty="0" smtClean="0"/>
              <a:t>  w[0,1,2,3]</a:t>
            </a:r>
          </a:p>
          <a:p>
            <a:pPr lvl="1"/>
            <a:r>
              <a:rPr lang="en-US" altLang="zh-CN" dirty="0" smtClean="0"/>
              <a:t>9</a:t>
            </a:r>
            <a:r>
              <a:rPr lang="zh-CN" altLang="en-US" dirty="0" smtClean="0"/>
              <a:t>轮循环		   </a:t>
            </a:r>
            <a:r>
              <a:rPr lang="en-US" altLang="zh-CN" dirty="0" smtClean="0"/>
              <a:t>w[4,5,6,7]…w[36,37,38,39]</a:t>
            </a:r>
          </a:p>
          <a:p>
            <a:pPr lvl="1"/>
            <a:r>
              <a:rPr lang="zh-CN" altLang="en-US" dirty="0" smtClean="0"/>
              <a:t>最后</a:t>
            </a:r>
            <a:r>
              <a:rPr lang="en-US" altLang="zh-CN" dirty="0" smtClean="0"/>
              <a:t>1</a:t>
            </a:r>
            <a:r>
              <a:rPr lang="zh-CN" altLang="en-US" dirty="0" smtClean="0"/>
              <a:t>轮		   </a:t>
            </a:r>
            <a:r>
              <a:rPr lang="en-US" altLang="zh-CN" dirty="0" smtClean="0"/>
              <a:t>w[40,41,42,43]</a:t>
            </a:r>
          </a:p>
          <a:p>
            <a:endParaRPr lang="zh-CN" altLang="en-US" dirty="0" smtClean="0"/>
          </a:p>
          <a:p>
            <a:endParaRPr lang="zh-CN" alt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43192" cy="792088"/>
          </a:xfrm>
        </p:spPr>
        <p:txBody>
          <a:bodyPr/>
          <a:lstStyle/>
          <a:p>
            <a:pPr algn="l"/>
            <a:r>
              <a:rPr lang="zh-CN" altLang="en-US" dirty="0" smtClean="0"/>
              <a:t>密码算法（续）</a:t>
            </a:r>
            <a:endParaRPr lang="zh-CN" altLang="en-US" dirty="0"/>
          </a:p>
        </p:txBody>
      </p:sp>
      <p:sp>
        <p:nvSpPr>
          <p:cNvPr id="3" name="Content Placeholder 2"/>
          <p:cNvSpPr>
            <a:spLocks noGrp="1"/>
          </p:cNvSpPr>
          <p:nvPr>
            <p:ph idx="1"/>
          </p:nvPr>
        </p:nvSpPr>
        <p:spPr/>
        <p:txBody>
          <a:bodyPr>
            <a:normAutofit lnSpcReduction="10000"/>
          </a:bodyPr>
          <a:lstStyle/>
          <a:p>
            <a:r>
              <a:rPr lang="zh-CN" altLang="en-US" dirty="0" smtClean="0"/>
              <a:t>密码算法需求：</a:t>
            </a:r>
            <a:endParaRPr lang="en-US" altLang="zh-CN" dirty="0" smtClean="0"/>
          </a:p>
          <a:p>
            <a:pPr lvl="1"/>
            <a:r>
              <a:rPr lang="zh-CN" altLang="en-US" dirty="0" smtClean="0"/>
              <a:t>需求</a:t>
            </a:r>
            <a:r>
              <a:rPr lang="en-US" altLang="zh-CN" dirty="0" smtClean="0"/>
              <a:t>1</a:t>
            </a:r>
            <a:r>
              <a:rPr lang="zh-CN" altLang="en-US" dirty="0" smtClean="0"/>
              <a:t>：可逆</a:t>
            </a:r>
            <a:r>
              <a:rPr lang="en-US" altLang="zh-CN" b="1" dirty="0" smtClean="0"/>
              <a:t>——</a:t>
            </a:r>
            <a:r>
              <a:rPr lang="zh-CN" altLang="en-US" b="1" dirty="0" smtClean="0"/>
              <a:t>算法的使用者可以将密文恢复成明文</a:t>
            </a:r>
            <a:endParaRPr lang="en-US" altLang="zh-CN" b="1" dirty="0" smtClean="0"/>
          </a:p>
          <a:p>
            <a:pPr lvl="1"/>
            <a:r>
              <a:rPr lang="zh-CN" altLang="en-US" dirty="0" smtClean="0"/>
              <a:t>需求</a:t>
            </a:r>
            <a:r>
              <a:rPr lang="en-US" altLang="zh-CN" dirty="0" smtClean="0"/>
              <a:t>2</a:t>
            </a:r>
            <a:r>
              <a:rPr lang="zh-CN" altLang="en-US" dirty="0" smtClean="0"/>
              <a:t>：不可逆</a:t>
            </a:r>
            <a:r>
              <a:rPr lang="en-US" altLang="zh-CN" b="1" dirty="0" smtClean="0"/>
              <a:t>——</a:t>
            </a:r>
            <a:r>
              <a:rPr lang="zh-CN" altLang="en-US" b="1" dirty="0" smtClean="0"/>
              <a:t>敌手无法将密文恢复成明文</a:t>
            </a:r>
            <a:endParaRPr lang="en-US" altLang="zh-CN" b="1" dirty="0" smtClean="0"/>
          </a:p>
          <a:p>
            <a:pPr lvl="1"/>
            <a:r>
              <a:rPr lang="zh-CN" altLang="en-US" dirty="0" smtClean="0"/>
              <a:t>秘密参数</a:t>
            </a:r>
            <a:r>
              <a:rPr lang="en-US" altLang="zh-CN" b="1" dirty="0" smtClean="0"/>
              <a:t>——</a:t>
            </a:r>
            <a:r>
              <a:rPr lang="zh-CN" altLang="en-US" b="1" dirty="0" smtClean="0"/>
              <a:t>密钥</a:t>
            </a:r>
          </a:p>
          <a:p>
            <a:r>
              <a:rPr lang="zh-CN" altLang="en-US" dirty="0" smtClean="0"/>
              <a:t>密码算法实际上是一个带有秘密参数的函数。</a:t>
            </a:r>
            <a:endParaRPr lang="en-US" altLang="zh-CN" dirty="0" smtClean="0"/>
          </a:p>
          <a:p>
            <a:pPr lvl="1"/>
            <a:r>
              <a:rPr lang="zh-CN" altLang="en-US" dirty="0" smtClean="0"/>
              <a:t>知道秘密参数，求逆非常容易</a:t>
            </a:r>
            <a:endParaRPr lang="en-US" altLang="zh-CN" dirty="0" smtClean="0"/>
          </a:p>
          <a:p>
            <a:pPr lvl="1"/>
            <a:r>
              <a:rPr lang="zh-CN" altLang="en-US" dirty="0" smtClean="0"/>
              <a:t>不知道秘密参数，求逆是不可行的</a:t>
            </a:r>
          </a:p>
          <a:p>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571184" cy="792088"/>
          </a:xfrm>
        </p:spPr>
        <p:txBody>
          <a:bodyPr>
            <a:normAutofit/>
          </a:bodyPr>
          <a:lstStyle/>
          <a:p>
            <a:pPr algn="l"/>
            <a:r>
              <a:rPr lang="en-US" dirty="0" smtClean="0"/>
              <a:t>Example: </a:t>
            </a:r>
            <a:r>
              <a:rPr lang="en-US" dirty="0" err="1" smtClean="0"/>
              <a:t>Javascript</a:t>
            </a:r>
            <a:r>
              <a:rPr lang="en-US" dirty="0" smtClean="0"/>
              <a:t> AES</a:t>
            </a:r>
            <a:endParaRPr lang="en-US" dirty="0"/>
          </a:p>
        </p:txBody>
      </p:sp>
      <p:pic>
        <p:nvPicPr>
          <p:cNvPr id="4" name="Content Placeholder 3"/>
          <p:cNvPicPr>
            <a:picLocks noGrp="1" noChangeAspect="1"/>
          </p:cNvPicPr>
          <p:nvPr>
            <p:ph idx="1"/>
          </p:nvPr>
        </p:nvPicPr>
        <p:blipFill rotWithShape="1">
          <a:blip r:embed="rId3" cstate="print"/>
          <a:srcRect t="-662" b="-3809"/>
          <a:stretch/>
        </p:blipFill>
        <p:spPr>
          <a:xfrm>
            <a:off x="7092280" y="2348880"/>
            <a:ext cx="1408912" cy="1982408"/>
          </a:xfrm>
        </p:spPr>
      </p:pic>
      <p:pic>
        <p:nvPicPr>
          <p:cNvPr id="5" name="Picture 4"/>
          <p:cNvPicPr>
            <a:picLocks noChangeAspect="1"/>
          </p:cNvPicPr>
          <p:nvPr/>
        </p:nvPicPr>
        <p:blipFill>
          <a:blip r:embed="rId4" cstate="print"/>
          <a:stretch>
            <a:fillRect/>
          </a:stretch>
        </p:blipFill>
        <p:spPr>
          <a:xfrm>
            <a:off x="971600" y="2492896"/>
            <a:ext cx="1511300" cy="1592376"/>
          </a:xfrm>
          <a:prstGeom prst="rect">
            <a:avLst/>
          </a:prstGeom>
        </p:spPr>
      </p:pic>
      <p:cxnSp>
        <p:nvCxnSpPr>
          <p:cNvPr id="7" name="Straight Arrow Connector 6"/>
          <p:cNvCxnSpPr/>
          <p:nvPr/>
        </p:nvCxnSpPr>
        <p:spPr>
          <a:xfrm flipH="1">
            <a:off x="2627784" y="3356992"/>
            <a:ext cx="4343400" cy="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91880" y="2708920"/>
            <a:ext cx="2879763" cy="523220"/>
          </a:xfrm>
          <a:prstGeom prst="rect">
            <a:avLst/>
          </a:prstGeom>
          <a:noFill/>
        </p:spPr>
        <p:txBody>
          <a:bodyPr wrap="none" rtlCol="0">
            <a:spAutoFit/>
          </a:bodyPr>
          <a:lstStyle/>
          <a:p>
            <a:r>
              <a:rPr lang="en-US" sz="2800" dirty="0" smtClean="0"/>
              <a:t>AES library (6.4KB)</a:t>
            </a:r>
            <a:endParaRPr lang="en-US" sz="2800" dirty="0"/>
          </a:p>
        </p:txBody>
      </p:sp>
      <p:sp>
        <p:nvSpPr>
          <p:cNvPr id="9" name="TextBox 8"/>
          <p:cNvSpPr txBox="1"/>
          <p:nvPr/>
        </p:nvSpPr>
        <p:spPr>
          <a:xfrm>
            <a:off x="3059832" y="3573016"/>
            <a:ext cx="3688959" cy="523220"/>
          </a:xfrm>
          <a:prstGeom prst="rect">
            <a:avLst/>
          </a:prstGeom>
          <a:noFill/>
        </p:spPr>
        <p:txBody>
          <a:bodyPr wrap="none" rtlCol="0">
            <a:spAutoFit/>
          </a:bodyPr>
          <a:lstStyle/>
          <a:p>
            <a:r>
              <a:rPr lang="en-US" sz="2800" dirty="0" smtClean="0"/>
              <a:t>no pre-computed tables</a:t>
            </a:r>
            <a:endParaRPr lang="en-US" sz="2800" dirty="0"/>
          </a:p>
        </p:txBody>
      </p:sp>
      <p:sp>
        <p:nvSpPr>
          <p:cNvPr id="10" name="TextBox 9"/>
          <p:cNvSpPr txBox="1"/>
          <p:nvPr/>
        </p:nvSpPr>
        <p:spPr>
          <a:xfrm>
            <a:off x="611560" y="1412776"/>
            <a:ext cx="3022559" cy="523220"/>
          </a:xfrm>
          <a:prstGeom prst="rect">
            <a:avLst/>
          </a:prstGeom>
          <a:noFill/>
        </p:spPr>
        <p:txBody>
          <a:bodyPr wrap="none" rtlCol="0">
            <a:spAutoFit/>
          </a:bodyPr>
          <a:lstStyle/>
          <a:p>
            <a:r>
              <a:rPr lang="en-US" sz="2800" dirty="0" smtClean="0"/>
              <a:t>AES in the browser:</a:t>
            </a:r>
            <a:endParaRPr lang="en-US" sz="2800" dirty="0"/>
          </a:p>
        </p:txBody>
      </p:sp>
      <p:sp>
        <p:nvSpPr>
          <p:cNvPr id="11" name="TextBox 10"/>
          <p:cNvSpPr txBox="1"/>
          <p:nvPr/>
        </p:nvSpPr>
        <p:spPr>
          <a:xfrm>
            <a:off x="539552" y="4581128"/>
            <a:ext cx="4464496" cy="1538883"/>
          </a:xfrm>
          <a:prstGeom prst="rect">
            <a:avLst/>
          </a:prstGeom>
          <a:noFill/>
        </p:spPr>
        <p:txBody>
          <a:bodyPr wrap="square" rtlCol="0">
            <a:spAutoFit/>
          </a:bodyPr>
          <a:lstStyle/>
          <a:p>
            <a:r>
              <a:rPr lang="en-US" sz="2800" dirty="0" smtClean="0"/>
              <a:t>Prior to encryption:</a:t>
            </a:r>
            <a:br>
              <a:rPr lang="en-US" sz="2800" dirty="0" smtClean="0"/>
            </a:br>
            <a:r>
              <a:rPr lang="en-US" sz="2800" dirty="0" smtClean="0"/>
              <a:t>         pre-compute tables</a:t>
            </a:r>
          </a:p>
          <a:p>
            <a:pPr>
              <a:spcBef>
                <a:spcPts val="1200"/>
              </a:spcBef>
            </a:pPr>
            <a:r>
              <a:rPr lang="en-US" sz="2800" dirty="0" smtClean="0"/>
              <a:t>Then encrypt using tables</a:t>
            </a:r>
            <a:endParaRPr lang="en-US" sz="2800" dirty="0"/>
          </a:p>
        </p:txBody>
      </p:sp>
      <p:sp>
        <p:nvSpPr>
          <p:cNvPr id="3" name="Rectangle 2"/>
          <p:cNvSpPr/>
          <p:nvPr/>
        </p:nvSpPr>
        <p:spPr>
          <a:xfrm>
            <a:off x="5292080" y="5445224"/>
            <a:ext cx="3468578" cy="400110"/>
          </a:xfrm>
          <a:prstGeom prst="rect">
            <a:avLst/>
          </a:prstGeom>
        </p:spPr>
        <p:txBody>
          <a:bodyPr wrap="none">
            <a:spAutoFit/>
          </a:bodyPr>
          <a:lstStyle/>
          <a:p>
            <a:r>
              <a:rPr lang="en-US" sz="2000" dirty="0"/>
              <a:t>http://crypto.stanford.edu/sjcl/</a:t>
            </a:r>
          </a:p>
        </p:txBody>
      </p:sp>
    </p:spTree>
    <p:extLst>
      <p:ext uri="{BB962C8B-B14F-4D97-AF65-F5344CB8AC3E}">
        <p14:creationId xmlns="" xmlns:p14="http://schemas.microsoft.com/office/powerpoint/2010/main" val="34773591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643192" cy="792088"/>
          </a:xfrm>
        </p:spPr>
        <p:txBody>
          <a:bodyPr/>
          <a:lstStyle/>
          <a:p>
            <a:pPr algn="l"/>
            <a:r>
              <a:rPr lang="en-US" dirty="0" smtClean="0"/>
              <a:t>AES in hardware</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AES instructions in Intel </a:t>
            </a:r>
            <a:r>
              <a:rPr lang="en-US" dirty="0" err="1" smtClean="0"/>
              <a:t>Westmere</a:t>
            </a:r>
            <a:r>
              <a:rPr lang="en-US" dirty="0" smtClean="0"/>
              <a:t>:</a:t>
            </a:r>
          </a:p>
          <a:p>
            <a:pPr>
              <a:spcBef>
                <a:spcPts val="1800"/>
              </a:spcBef>
            </a:pPr>
            <a:r>
              <a:rPr lang="en-US" b="1" dirty="0" err="1"/>
              <a:t>a</a:t>
            </a:r>
            <a:r>
              <a:rPr lang="en-US" b="1" dirty="0" err="1" smtClean="0"/>
              <a:t>esenc</a:t>
            </a:r>
            <a:r>
              <a:rPr lang="en-US" b="1" dirty="0" smtClean="0"/>
              <a:t>,  </a:t>
            </a:r>
            <a:r>
              <a:rPr lang="en-US" b="1" dirty="0" err="1" smtClean="0"/>
              <a:t>aesenclast</a:t>
            </a:r>
            <a:r>
              <a:rPr lang="en-US" dirty="0" smtClean="0"/>
              <a:t>:    do one round of AES</a:t>
            </a:r>
          </a:p>
          <a:p>
            <a:pPr marL="0" indent="0">
              <a:buNone/>
            </a:pPr>
            <a:r>
              <a:rPr lang="en-US" dirty="0"/>
              <a:t>	</a:t>
            </a:r>
            <a:r>
              <a:rPr lang="en-US" dirty="0" smtClean="0"/>
              <a:t>128-bit registers:  xmm1=state,   xmm2=round key</a:t>
            </a:r>
          </a:p>
          <a:p>
            <a:pPr marL="0" indent="0">
              <a:buNone/>
            </a:pPr>
            <a:r>
              <a:rPr lang="en-US" dirty="0"/>
              <a:t>	</a:t>
            </a:r>
            <a:r>
              <a:rPr lang="en-US" b="1" dirty="0" err="1" smtClean="0">
                <a:solidFill>
                  <a:srgbClr val="0000FF"/>
                </a:solidFill>
              </a:rPr>
              <a:t>aesenc</a:t>
            </a:r>
            <a:r>
              <a:rPr lang="en-US" b="1" dirty="0" smtClean="0">
                <a:solidFill>
                  <a:srgbClr val="0000FF"/>
                </a:solidFill>
              </a:rPr>
              <a:t>  xmm1, xmm2   </a:t>
            </a:r>
            <a:r>
              <a:rPr lang="en-US" dirty="0" smtClean="0"/>
              <a:t>;   puts result in xmm1  </a:t>
            </a:r>
          </a:p>
          <a:p>
            <a:pPr>
              <a:spcBef>
                <a:spcPts val="1776"/>
              </a:spcBef>
            </a:pPr>
            <a:r>
              <a:rPr lang="en-US" b="1" dirty="0" err="1" smtClean="0"/>
              <a:t>aeskeygenassist</a:t>
            </a:r>
            <a:r>
              <a:rPr lang="en-US" dirty="0" smtClean="0"/>
              <a:t>:    performs AES key expansion</a:t>
            </a:r>
          </a:p>
          <a:p>
            <a:pPr>
              <a:spcBef>
                <a:spcPts val="1776"/>
              </a:spcBef>
            </a:pPr>
            <a:r>
              <a:rPr lang="en-US" dirty="0" smtClean="0"/>
              <a:t>Claim  14 x speed-up over </a:t>
            </a:r>
            <a:r>
              <a:rPr lang="en-US" dirty="0" err="1" smtClean="0"/>
              <a:t>OpenSSL</a:t>
            </a:r>
            <a:r>
              <a:rPr lang="en-US" dirty="0" smtClean="0"/>
              <a:t> on same hardware </a:t>
            </a:r>
          </a:p>
          <a:p>
            <a:pPr marL="0" indent="0">
              <a:spcBef>
                <a:spcPts val="3576"/>
              </a:spcBef>
              <a:buNone/>
            </a:pPr>
            <a:r>
              <a:rPr lang="en-US" sz="2000" dirty="0"/>
              <a:t>Similar instructions on AMD Bulldozer </a:t>
            </a:r>
          </a:p>
        </p:txBody>
      </p:sp>
    </p:spTree>
    <p:extLst>
      <p:ext uri="{BB962C8B-B14F-4D97-AF65-F5344CB8AC3E}">
        <p14:creationId xmlns="" xmlns:p14="http://schemas.microsoft.com/office/powerpoint/2010/main" val="2509687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dirty="0" smtClean="0"/>
              <a:t>AES </a:t>
            </a:r>
            <a:r>
              <a:rPr lang="zh-CN" altLang="en-US" dirty="0" smtClean="0"/>
              <a:t>安全性</a:t>
            </a:r>
          </a:p>
        </p:txBody>
      </p:sp>
      <p:sp>
        <p:nvSpPr>
          <p:cNvPr id="55299" name="Rectangle 3"/>
          <p:cNvSpPr>
            <a:spLocks noGrp="1" noChangeArrowheads="1"/>
          </p:cNvSpPr>
          <p:nvPr>
            <p:ph type="body" idx="1"/>
          </p:nvPr>
        </p:nvSpPr>
        <p:spPr/>
        <p:txBody>
          <a:bodyPr/>
          <a:lstStyle/>
          <a:p>
            <a:pPr>
              <a:buNone/>
            </a:pPr>
            <a:endParaRPr lang="zh-CN" altLang="en-US" dirty="0" smtClean="0"/>
          </a:p>
          <a:p>
            <a:r>
              <a:rPr lang="en-US" altLang="zh-CN" dirty="0" smtClean="0"/>
              <a:t>If there is machine to crack DES in 1sec</a:t>
            </a:r>
          </a:p>
          <a:p>
            <a:pPr>
              <a:buFontTx/>
              <a:buNone/>
            </a:pPr>
            <a:r>
              <a:rPr lang="en-US" altLang="zh-CN" dirty="0" smtClean="0"/>
              <a:t>	It would take 149 trillion years for AES</a:t>
            </a:r>
          </a:p>
          <a:p>
            <a:pPr>
              <a:buFontTx/>
              <a:buNone/>
            </a:pPr>
            <a:endParaRPr lang="en-US" altLang="zh-CN" dirty="0" smtClean="0"/>
          </a:p>
          <a:p>
            <a:r>
              <a:rPr lang="zh-CN" altLang="en-US" dirty="0" smtClean="0"/>
              <a:t>如果一台机器</a:t>
            </a:r>
            <a:r>
              <a:rPr lang="en-US" altLang="zh-CN" dirty="0" smtClean="0"/>
              <a:t>1</a:t>
            </a:r>
            <a:r>
              <a:rPr lang="zh-CN" altLang="en-US" dirty="0" smtClean="0"/>
              <a:t>秒破译</a:t>
            </a:r>
            <a:r>
              <a:rPr lang="en-US" altLang="zh-CN" dirty="0" smtClean="0"/>
              <a:t>DES</a:t>
            </a:r>
            <a:r>
              <a:rPr lang="zh-CN" altLang="en-US" dirty="0" smtClean="0"/>
              <a:t>的话，那么它需要</a:t>
            </a:r>
            <a:r>
              <a:rPr lang="en-US" altLang="zh-CN" dirty="0" smtClean="0"/>
              <a:t>149</a:t>
            </a:r>
            <a:r>
              <a:rPr lang="zh-CN" altLang="en-US" dirty="0" smtClean="0"/>
              <a:t>万亿年来破译</a:t>
            </a:r>
            <a:r>
              <a:rPr lang="en-US" altLang="zh-CN" dirty="0" smtClean="0"/>
              <a:t>AES</a:t>
            </a:r>
            <a:endParaRPr lang="zh-CN" altLang="en-US" dirty="0" smtClean="0"/>
          </a:p>
          <a:p>
            <a:endParaRPr lang="zh-CN" altLang="en-US" dirty="0" smtClean="0"/>
          </a:p>
          <a:p>
            <a:endParaRPr lang="zh-CN" altLang="en-US"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p>
            <a:fld id="{5C7962B3-0B7B-477F-B96C-47EDB318DA56}" type="slidenum">
              <a:rPr lang="ar-SA" altLang="en-US" smtClean="0"/>
              <a:pPr/>
              <a:t>73</a:t>
            </a:fld>
            <a:endParaRPr lang="en-US" altLang="en-US" smtClean="0"/>
          </a:p>
        </p:txBody>
      </p:sp>
      <p:sp>
        <p:nvSpPr>
          <p:cNvPr id="64515" name="页脚占位符 4"/>
          <p:cNvSpPr>
            <a:spLocks noGrp="1"/>
          </p:cNvSpPr>
          <p:nvPr>
            <p:ph type="ftr" sz="quarter" idx="11"/>
          </p:nvPr>
        </p:nvSpPr>
        <p:spPr>
          <a:noFill/>
        </p:spPr>
        <p:txBody>
          <a:bodyPr/>
          <a:lstStyle/>
          <a:p>
            <a:r>
              <a:rPr lang="zh-CN" altLang="en-US" smtClean="0">
                <a:ea typeface="宋体" charset="-122"/>
              </a:rPr>
              <a:t>对称分组密码</a:t>
            </a:r>
            <a:r>
              <a:rPr lang="en-US" altLang="zh-CN" smtClean="0">
                <a:ea typeface="宋体" charset="-122"/>
              </a:rPr>
              <a:t>DES</a:t>
            </a:r>
            <a:endParaRPr lang="zh-CN" altLang="en-US" smtClean="0">
              <a:ea typeface="宋体" charset="-122"/>
            </a:endParaRPr>
          </a:p>
        </p:txBody>
      </p:sp>
      <p:sp>
        <p:nvSpPr>
          <p:cNvPr id="64516" name="Rectangle 2"/>
          <p:cNvSpPr>
            <a:spLocks noGrp="1" noChangeArrowheads="1"/>
          </p:cNvSpPr>
          <p:nvPr>
            <p:ph type="title"/>
          </p:nvPr>
        </p:nvSpPr>
        <p:spPr/>
        <p:txBody>
          <a:bodyPr/>
          <a:lstStyle/>
          <a:p>
            <a:pPr eaLnBrk="1" hangingPunct="1"/>
            <a:r>
              <a:rPr lang="zh-CN" altLang="en-US" smtClean="0">
                <a:ea typeface="宋体" charset="-122"/>
              </a:rPr>
              <a:t>分组密码的工作模式</a:t>
            </a:r>
          </a:p>
        </p:txBody>
      </p:sp>
      <p:sp>
        <p:nvSpPr>
          <p:cNvPr id="64517" name="Rectangle 3"/>
          <p:cNvSpPr>
            <a:spLocks noGrp="1" noChangeArrowheads="1"/>
          </p:cNvSpPr>
          <p:nvPr>
            <p:ph type="body" idx="1"/>
          </p:nvPr>
        </p:nvSpPr>
        <p:spPr/>
        <p:txBody>
          <a:bodyPr/>
          <a:lstStyle/>
          <a:p>
            <a:pPr eaLnBrk="1" hangingPunct="1"/>
            <a:r>
              <a:rPr lang="zh-CN" altLang="en-US" dirty="0" smtClean="0">
                <a:ea typeface="宋体" charset="-122"/>
              </a:rPr>
              <a:t>电码本模式</a:t>
            </a:r>
            <a:r>
              <a:rPr lang="en-US" altLang="zh-CN" dirty="0" smtClean="0">
                <a:ea typeface="宋体" charset="-122"/>
              </a:rPr>
              <a:t>ECB</a:t>
            </a:r>
          </a:p>
          <a:p>
            <a:pPr eaLnBrk="1" hangingPunct="1"/>
            <a:r>
              <a:rPr lang="zh-CN" altLang="en-US" dirty="0" smtClean="0">
                <a:ea typeface="宋体" charset="-122"/>
              </a:rPr>
              <a:t>密文分组链接模式</a:t>
            </a:r>
            <a:r>
              <a:rPr lang="en-US" altLang="zh-CN" dirty="0" smtClean="0">
                <a:ea typeface="宋体" charset="-122"/>
              </a:rPr>
              <a:t>CBC</a:t>
            </a:r>
          </a:p>
          <a:p>
            <a:pPr eaLnBrk="1" hangingPunct="1"/>
            <a:r>
              <a:rPr lang="zh-CN" altLang="en-US" dirty="0" smtClean="0">
                <a:ea typeface="宋体" charset="-122"/>
              </a:rPr>
              <a:t>密文反馈模式</a:t>
            </a:r>
            <a:r>
              <a:rPr lang="en-US" altLang="zh-CN" dirty="0" smtClean="0">
                <a:ea typeface="宋体" charset="-122"/>
              </a:rPr>
              <a:t>CFB</a:t>
            </a:r>
          </a:p>
          <a:p>
            <a:pPr eaLnBrk="1" hangingPunct="1"/>
            <a:r>
              <a:rPr lang="zh-CN" altLang="en-US" dirty="0" smtClean="0">
                <a:ea typeface="宋体" charset="-122"/>
              </a:rPr>
              <a:t>输出反馈模式</a:t>
            </a:r>
            <a:r>
              <a:rPr lang="en-US" altLang="zh-CN" dirty="0" smtClean="0">
                <a:ea typeface="宋体" charset="-122"/>
              </a:rPr>
              <a:t>OFB</a:t>
            </a:r>
          </a:p>
          <a:p>
            <a:pPr eaLnBrk="1" hangingPunct="1"/>
            <a:r>
              <a:rPr lang="zh-CN" altLang="en-US" dirty="0" smtClean="0">
                <a:ea typeface="宋体" charset="-122"/>
              </a:rPr>
              <a:t>计数器模式</a:t>
            </a:r>
            <a:r>
              <a:rPr lang="en-US" altLang="zh-CN" dirty="0" smtClean="0">
                <a:ea typeface="宋体" charset="-122"/>
              </a:rPr>
              <a:t>CTR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ea typeface="宋体" charset="-122"/>
              </a:rPr>
              <a:t>电码本模式</a:t>
            </a:r>
            <a:r>
              <a:rPr lang="en-US" altLang="zh-CN" dirty="0" smtClean="0">
                <a:ea typeface="宋体" charset="-122"/>
              </a:rPr>
              <a:t>ECB</a:t>
            </a:r>
            <a:endParaRPr lang="en-US" dirty="0"/>
          </a:p>
        </p:txBody>
      </p:sp>
      <p:pic>
        <p:nvPicPr>
          <p:cNvPr id="8" name="Picture 4" descr="New Bitmap Image"/>
          <p:cNvPicPr>
            <a:picLocks noChangeAspect="1" noChangeArrowheads="1"/>
          </p:cNvPicPr>
          <p:nvPr/>
        </p:nvPicPr>
        <p:blipFill>
          <a:blip r:embed="rId2" cstate="print"/>
          <a:srcRect/>
          <a:stretch>
            <a:fillRect/>
          </a:stretch>
        </p:blipFill>
        <p:spPr bwMode="auto">
          <a:xfrm>
            <a:off x="685800" y="1295400"/>
            <a:ext cx="8012113" cy="5387975"/>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分组密码工作方式</a:t>
            </a:r>
            <a:r>
              <a:rPr lang="en-US" altLang="zh-CN" dirty="0" smtClean="0"/>
              <a:t>1</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5" name="Content Placeholder 2"/>
          <p:cNvSpPr>
            <a:spLocks noGrp="1"/>
          </p:cNvSpPr>
          <p:nvPr>
            <p:ph idx="1"/>
          </p:nvPr>
        </p:nvSpPr>
        <p:spPr/>
        <p:txBody>
          <a:bodyPr/>
          <a:lstStyle/>
          <a:p>
            <a:r>
              <a:rPr lang="zh-CN" altLang="en-US" dirty="0" smtClean="0"/>
              <a:t>不正确的使用</a:t>
            </a:r>
            <a:endParaRPr lang="en-US" dirty="0" smtClean="0"/>
          </a:p>
          <a:p>
            <a:pPr>
              <a:buNone/>
            </a:pPr>
            <a:endParaRPr lang="en-US" dirty="0"/>
          </a:p>
        </p:txBody>
      </p:sp>
      <p:pic>
        <p:nvPicPr>
          <p:cNvPr id="6" name="Picture 3"/>
          <p:cNvPicPr>
            <a:picLocks noChangeAspect="1" noChangeArrowheads="1"/>
          </p:cNvPicPr>
          <p:nvPr/>
        </p:nvPicPr>
        <p:blipFill>
          <a:blip r:embed="rId2" cstate="print"/>
          <a:srcRect/>
          <a:stretch>
            <a:fillRect/>
          </a:stretch>
        </p:blipFill>
        <p:spPr bwMode="auto">
          <a:xfrm>
            <a:off x="457200" y="2286000"/>
            <a:ext cx="8153400" cy="3429000"/>
          </a:xfrm>
          <a:prstGeom prst="rect">
            <a:avLst/>
          </a:prstGeom>
          <a:noFill/>
          <a:ln w="9525">
            <a:noFill/>
            <a:miter lim="800000"/>
            <a:headEnd/>
            <a:tailEnd/>
          </a:ln>
        </p:spPr>
      </p:pic>
      <p:sp>
        <p:nvSpPr>
          <p:cNvPr id="7" name="AutoShape 11"/>
          <p:cNvSpPr>
            <a:spLocks noChangeArrowheads="1"/>
          </p:cNvSpPr>
          <p:nvPr/>
        </p:nvSpPr>
        <p:spPr bwMode="auto">
          <a:xfrm>
            <a:off x="4267200" y="2133600"/>
            <a:ext cx="2232025" cy="504825"/>
          </a:xfrm>
          <a:prstGeom prst="wedgeEllipseCallout">
            <a:avLst>
              <a:gd name="adj1" fmla="val -47380"/>
              <a:gd name="adj2" fmla="val 58739"/>
            </a:avLst>
          </a:prstGeom>
          <a:solidFill>
            <a:schemeClr val="bg1"/>
          </a:solidFill>
          <a:ln w="9525">
            <a:solidFill>
              <a:schemeClr val="tx1"/>
            </a:solidFill>
            <a:miter lim="800000"/>
            <a:headEnd/>
            <a:tailEnd/>
          </a:ln>
          <a:effectLst/>
        </p:spPr>
        <p:txBody>
          <a:bodyPr/>
          <a:lstStyle/>
          <a:p>
            <a:pPr algn="ctr"/>
            <a:r>
              <a:rPr lang="zh-CN" altLang="en-US" sz="2400" dirty="0" smtClean="0"/>
              <a:t>电码本</a:t>
            </a:r>
            <a:endParaRPr lang="en-US" altLang="zh-CN"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例如：图像</a:t>
            </a:r>
            <a:r>
              <a:rPr lang="en-US" altLang="zh-CN" dirty="0" smtClean="0"/>
              <a:t>1</a:t>
            </a:r>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1" y="2286000"/>
            <a:ext cx="9224471"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8038"/>
          </a:xfrm>
        </p:spPr>
        <p:txBody>
          <a:bodyPr>
            <a:normAutofit/>
          </a:bodyPr>
          <a:lstStyle/>
          <a:p>
            <a:r>
              <a:rPr lang="zh-CN" altLang="en-US" dirty="0" smtClean="0"/>
              <a:t>密文分组链接</a:t>
            </a:r>
            <a:r>
              <a:rPr lang="en-US" altLang="zh-CN" sz="4000" dirty="0" smtClean="0"/>
              <a:t>CBC</a:t>
            </a:r>
            <a:endParaRPr lang="en-US" dirty="0"/>
          </a:p>
        </p:txBody>
      </p:sp>
      <p:pic>
        <p:nvPicPr>
          <p:cNvPr id="8" name="Picture 4" descr="New Bitmap Image"/>
          <p:cNvPicPr>
            <a:picLocks noChangeAspect="1" noChangeArrowheads="1"/>
          </p:cNvPicPr>
          <p:nvPr/>
        </p:nvPicPr>
        <p:blipFill>
          <a:blip r:embed="rId2" cstate="print"/>
          <a:srcRect/>
          <a:stretch>
            <a:fillRect/>
          </a:stretch>
        </p:blipFill>
        <p:spPr bwMode="auto">
          <a:xfrm>
            <a:off x="381000" y="685800"/>
            <a:ext cx="8610600" cy="5208233"/>
          </a:xfrm>
          <a:prstGeom prst="rect">
            <a:avLst/>
          </a:prstGeom>
          <a:noFill/>
          <a:ln w="9525">
            <a:noFill/>
            <a:miter lim="800000"/>
            <a:headEnd/>
            <a:tailEnd/>
          </a:ln>
        </p:spPr>
      </p:pic>
      <p:sp>
        <p:nvSpPr>
          <p:cNvPr id="5" name="TextBox 4"/>
          <p:cNvSpPr txBox="1"/>
          <p:nvPr/>
        </p:nvSpPr>
        <p:spPr>
          <a:xfrm>
            <a:off x="609600" y="5791200"/>
            <a:ext cx="8130752" cy="830997"/>
          </a:xfrm>
          <a:prstGeom prst="rect">
            <a:avLst/>
          </a:prstGeom>
          <a:noFill/>
        </p:spPr>
        <p:txBody>
          <a:bodyPr wrap="none" rtlCol="0">
            <a:spAutoFit/>
          </a:bodyPr>
          <a:lstStyle/>
          <a:p>
            <a:r>
              <a:rPr lang="en-US" altLang="zh-CN" sz="2400" b="1" dirty="0" smtClean="0">
                <a:solidFill>
                  <a:srgbClr val="FF0000"/>
                </a:solidFill>
              </a:rPr>
              <a:t>IV</a:t>
            </a:r>
            <a:r>
              <a:rPr lang="zh-CN" altLang="en-US" sz="2400" dirty="0" smtClean="0"/>
              <a:t>：初始向量，随机数，时变值，也需要双方共享，类似的</a:t>
            </a:r>
            <a:endParaRPr lang="en-US" altLang="zh-CN" sz="2400" dirty="0" smtClean="0"/>
          </a:p>
          <a:p>
            <a:r>
              <a:rPr lang="zh-CN" altLang="en-US" sz="2400" dirty="0" smtClean="0"/>
              <a:t>应用称为</a:t>
            </a:r>
            <a:r>
              <a:rPr lang="en-US" altLang="zh-CN" sz="2400" dirty="0" smtClean="0"/>
              <a:t>nonce-based encryption</a:t>
            </a:r>
            <a:endParaRPr lang="en-US" sz="24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例如：图像</a:t>
            </a:r>
            <a:r>
              <a:rPr lang="en-US" altLang="zh-CN" dirty="0" smtClean="0"/>
              <a:t>2</a:t>
            </a:r>
            <a:endParaRPr 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44562" y="2743200"/>
            <a:ext cx="9099438" cy="24067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fontScale="90000"/>
          </a:bodyPr>
          <a:lstStyle/>
          <a:p>
            <a:r>
              <a:rPr lang="zh-CN" altLang="en-US" dirty="0" smtClean="0"/>
              <a:t>分组密码工作方式</a:t>
            </a:r>
            <a:r>
              <a:rPr lang="en-US" altLang="zh-CN" dirty="0" smtClean="0"/>
              <a:t>3</a:t>
            </a:r>
            <a:r>
              <a:rPr lang="zh-CN" altLang="en-US" dirty="0" smtClean="0"/>
              <a:t>：</a:t>
            </a:r>
            <a:r>
              <a:rPr lang="en-US" altLang="zh-CN" dirty="0" smtClean="0"/>
              <a:t>CFB</a:t>
            </a:r>
            <a:r>
              <a:rPr lang="zh-CN" altLang="en-US" dirty="0" smtClean="0"/>
              <a:t>密文反馈</a:t>
            </a:r>
          </a:p>
        </p:txBody>
      </p:sp>
      <p:sp>
        <p:nvSpPr>
          <p:cNvPr id="96259" name="Rectangle 3"/>
          <p:cNvSpPr>
            <a:spLocks noGrp="1" noChangeArrowheads="1"/>
          </p:cNvSpPr>
          <p:nvPr>
            <p:ph type="body" idx="1"/>
          </p:nvPr>
        </p:nvSpPr>
        <p:spPr/>
        <p:txBody>
          <a:bodyPr>
            <a:normAutofit/>
          </a:bodyPr>
          <a:lstStyle/>
          <a:p>
            <a:pPr>
              <a:lnSpc>
                <a:spcPct val="90000"/>
              </a:lnSpc>
            </a:pPr>
            <a:r>
              <a:rPr lang="en-US" altLang="zh-CN" dirty="0" smtClean="0"/>
              <a:t>IV 64bit</a:t>
            </a:r>
            <a:r>
              <a:rPr lang="zh-CN" altLang="en-US" dirty="0" smtClean="0"/>
              <a:t>，</a:t>
            </a:r>
            <a:r>
              <a:rPr lang="en-US" altLang="zh-CN" dirty="0" smtClean="0"/>
              <a:t>IV</a:t>
            </a:r>
            <a:r>
              <a:rPr lang="zh-CN" altLang="en-US" dirty="0" smtClean="0"/>
              <a:t>用</a:t>
            </a:r>
            <a:r>
              <a:rPr lang="en-US" altLang="zh-CN" dirty="0" smtClean="0"/>
              <a:t>Key</a:t>
            </a:r>
            <a:r>
              <a:rPr lang="zh-CN" altLang="en-US" dirty="0" smtClean="0"/>
              <a:t>加密得到移位寄存器</a:t>
            </a:r>
            <a:r>
              <a:rPr lang="en-US" altLang="zh-CN" dirty="0" smtClean="0"/>
              <a:t>R</a:t>
            </a:r>
          </a:p>
          <a:p>
            <a:pPr lvl="1">
              <a:lnSpc>
                <a:spcPct val="90000"/>
              </a:lnSpc>
            </a:pPr>
            <a:r>
              <a:rPr lang="en-US" altLang="zh-CN" dirty="0" smtClean="0"/>
              <a:t>IV</a:t>
            </a:r>
            <a:r>
              <a:rPr lang="zh-CN" altLang="en-US" dirty="0" smtClean="0"/>
              <a:t>不必保密，但是必须相同</a:t>
            </a:r>
          </a:p>
          <a:p>
            <a:pPr>
              <a:lnSpc>
                <a:spcPct val="90000"/>
              </a:lnSpc>
            </a:pPr>
            <a:r>
              <a:rPr lang="zh-CN" altLang="en-US" dirty="0" smtClean="0"/>
              <a:t>明文</a:t>
            </a:r>
            <a:r>
              <a:rPr lang="en-US" altLang="zh-CN" dirty="0" smtClean="0"/>
              <a:t>s</a:t>
            </a:r>
            <a:r>
              <a:rPr lang="zh-CN" altLang="en-US" dirty="0" smtClean="0"/>
              <a:t>比特，与</a:t>
            </a:r>
            <a:r>
              <a:rPr lang="en-US" altLang="zh-CN" dirty="0" smtClean="0"/>
              <a:t>R</a:t>
            </a:r>
            <a:r>
              <a:rPr lang="zh-CN" altLang="en-US" dirty="0" smtClean="0"/>
              <a:t>的高位</a:t>
            </a:r>
            <a:r>
              <a:rPr lang="en-US" altLang="zh-CN" dirty="0" smtClean="0"/>
              <a:t>s</a:t>
            </a:r>
            <a:r>
              <a:rPr lang="zh-CN" altLang="en-US" dirty="0" smtClean="0"/>
              <a:t>比特</a:t>
            </a:r>
            <a:r>
              <a:rPr lang="en-US" altLang="zh-CN" dirty="0" smtClean="0"/>
              <a:t>XOR</a:t>
            </a:r>
            <a:r>
              <a:rPr lang="zh-CN" altLang="en-US" dirty="0" smtClean="0"/>
              <a:t>，得密文</a:t>
            </a:r>
            <a:r>
              <a:rPr lang="en-US" altLang="zh-CN" dirty="0" smtClean="0"/>
              <a:t>s</a:t>
            </a:r>
            <a:r>
              <a:rPr lang="zh-CN" altLang="en-US" dirty="0" smtClean="0"/>
              <a:t>比特</a:t>
            </a:r>
          </a:p>
          <a:p>
            <a:pPr>
              <a:lnSpc>
                <a:spcPct val="90000"/>
              </a:lnSpc>
            </a:pPr>
            <a:r>
              <a:rPr lang="en-US" altLang="zh-CN" dirty="0" smtClean="0"/>
              <a:t>s</a:t>
            </a:r>
            <a:r>
              <a:rPr lang="zh-CN" altLang="en-US" dirty="0" smtClean="0"/>
              <a:t>比特的密文同时从</a:t>
            </a:r>
            <a:r>
              <a:rPr lang="en-US" altLang="zh-CN" dirty="0" smtClean="0"/>
              <a:t>R</a:t>
            </a:r>
            <a:r>
              <a:rPr lang="zh-CN" altLang="en-US" dirty="0" smtClean="0"/>
              <a:t>的低位进入，挤掉</a:t>
            </a:r>
            <a:r>
              <a:rPr lang="en-US" altLang="zh-CN" dirty="0" smtClean="0"/>
              <a:t>R</a:t>
            </a:r>
            <a:r>
              <a:rPr lang="zh-CN" altLang="en-US" dirty="0" smtClean="0"/>
              <a:t>的高位的</a:t>
            </a:r>
            <a:r>
              <a:rPr lang="en-US" altLang="zh-CN" dirty="0" smtClean="0"/>
              <a:t>s</a:t>
            </a:r>
            <a:r>
              <a:rPr lang="zh-CN" altLang="en-US" dirty="0" smtClean="0"/>
              <a:t>比特</a:t>
            </a:r>
          </a:p>
          <a:p>
            <a:pPr>
              <a:lnSpc>
                <a:spcPct val="90000"/>
              </a:lnSpc>
              <a:buFontTx/>
              <a:buNone/>
            </a:pPr>
            <a:r>
              <a:rPr lang="zh-CN" altLang="en-US" dirty="0" smtClean="0"/>
              <a:t>*  优点</a:t>
            </a:r>
          </a:p>
          <a:p>
            <a:pPr lvl="1">
              <a:lnSpc>
                <a:spcPct val="90000"/>
              </a:lnSpc>
            </a:pPr>
            <a:r>
              <a:rPr lang="zh-CN" altLang="en-US" dirty="0" smtClean="0"/>
              <a:t>流密码 </a:t>
            </a:r>
            <a:r>
              <a:rPr lang="en-US" altLang="zh-CN" dirty="0" smtClean="0"/>
              <a:t>stream cipher</a:t>
            </a:r>
          </a:p>
          <a:p>
            <a:pPr lvl="1">
              <a:lnSpc>
                <a:spcPct val="90000"/>
              </a:lnSpc>
              <a:buNone/>
            </a:pPr>
            <a:endParaRPr lang="zh-CN" alt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571184" cy="792088"/>
          </a:xfrm>
        </p:spPr>
        <p:txBody>
          <a:bodyPr/>
          <a:lstStyle/>
          <a:p>
            <a:pPr algn="l"/>
            <a:r>
              <a:rPr lang="zh-CN" altLang="en-US" dirty="0" smtClean="0"/>
              <a:t>保密通信系统模型</a:t>
            </a:r>
            <a:endParaRPr lang="zh-CN" altLang="en-US" dirty="0"/>
          </a:p>
        </p:txBody>
      </p:sp>
      <p:sp>
        <p:nvSpPr>
          <p:cNvPr id="5" name="Slide Number Placeholder 4"/>
          <p:cNvSpPr>
            <a:spLocks noGrp="1"/>
          </p:cNvSpPr>
          <p:nvPr>
            <p:ph type="sldNum" sz="quarter" idx="12"/>
          </p:nvPr>
        </p:nvSpPr>
        <p:spPr/>
        <p:txBody>
          <a:bodyPr/>
          <a:lstStyle/>
          <a:p>
            <a:fld id="{0F6FFBF6-B79D-40A0-A60E-9C34CA718D61}" type="slidenum">
              <a:rPr lang="zh-CN" altLang="en-US" smtClean="0"/>
              <a:pPr/>
              <a:t>8</a:t>
            </a:fld>
            <a:endParaRPr lang="zh-CN" alt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 y="1524000"/>
            <a:ext cx="9144001" cy="381000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p:txBody>
          <a:bodyPr/>
          <a:lstStyle/>
          <a:p>
            <a:r>
              <a:rPr lang="zh-CN" altLang="en-US" smtClean="0"/>
              <a:t> </a:t>
            </a:r>
          </a:p>
        </p:txBody>
      </p:sp>
      <p:pic>
        <p:nvPicPr>
          <p:cNvPr id="97284" name="Picture 4" descr="New Bitmap Image"/>
          <p:cNvPicPr>
            <a:picLocks noChangeAspect="1" noChangeArrowheads="1"/>
          </p:cNvPicPr>
          <p:nvPr/>
        </p:nvPicPr>
        <p:blipFill>
          <a:blip r:embed="rId2" cstate="print"/>
          <a:srcRect/>
          <a:stretch>
            <a:fillRect/>
          </a:stretch>
        </p:blipFill>
        <p:spPr bwMode="auto">
          <a:xfrm>
            <a:off x="457200" y="457200"/>
            <a:ext cx="8446686" cy="6099175"/>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304800"/>
            <a:ext cx="838200" cy="5818188"/>
          </a:xfrm>
        </p:spPr>
        <p:txBody>
          <a:bodyPr>
            <a:normAutofit fontScale="90000"/>
          </a:bodyPr>
          <a:lstStyle/>
          <a:p>
            <a:r>
              <a:rPr lang="zh-CN" altLang="en-US" dirty="0" smtClean="0"/>
              <a:t>方式</a:t>
            </a:r>
            <a:r>
              <a:rPr lang="en-US" altLang="zh-CN" dirty="0" smtClean="0"/>
              <a:t>4</a:t>
            </a:r>
            <a:r>
              <a:rPr lang="zh-CN" altLang="en-US" dirty="0" smtClean="0"/>
              <a:t>：</a:t>
            </a:r>
            <a:r>
              <a:rPr lang="en-US" altLang="zh-CN" dirty="0" smtClean="0"/>
              <a:t>OFB</a:t>
            </a:r>
            <a:r>
              <a:rPr lang="zh-CN" altLang="en-US" dirty="0" smtClean="0"/>
              <a:t>输出反馈</a:t>
            </a:r>
            <a:endParaRPr lang="en-AU" sz="4400" dirty="0"/>
          </a:p>
        </p:txBody>
      </p:sp>
      <p:pic>
        <p:nvPicPr>
          <p:cNvPr id="49155" name="Picture 3" descr="f6.pdf"/>
          <p:cNvPicPr>
            <a:picLocks noChangeAspect="1"/>
          </p:cNvPicPr>
          <p:nvPr/>
        </p:nvPicPr>
        <p:blipFill>
          <a:blip r:embed="rId3" cstate="print"/>
          <a:srcRect t="6364" b="8182"/>
          <a:stretch>
            <a:fillRect/>
          </a:stretch>
        </p:blipFill>
        <p:spPr bwMode="auto">
          <a:xfrm>
            <a:off x="685800" y="-1"/>
            <a:ext cx="8334375" cy="7399199"/>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dirty="0" smtClean="0"/>
              <a:t>分组密码工作方式</a:t>
            </a:r>
            <a:r>
              <a:rPr lang="en-US" altLang="zh-CN" dirty="0" smtClean="0"/>
              <a:t>5</a:t>
            </a:r>
            <a:endParaRPr lang="zh-CN" altLang="en-US" dirty="0" smtClean="0"/>
          </a:p>
        </p:txBody>
      </p:sp>
      <p:sp>
        <p:nvSpPr>
          <p:cNvPr id="100355" name="Rectangle 3"/>
          <p:cNvSpPr>
            <a:spLocks noGrp="1" noChangeArrowheads="1"/>
          </p:cNvSpPr>
          <p:nvPr>
            <p:ph type="body" idx="1"/>
          </p:nvPr>
        </p:nvSpPr>
        <p:spPr/>
        <p:txBody>
          <a:bodyPr>
            <a:normAutofit lnSpcReduction="10000"/>
          </a:bodyPr>
          <a:lstStyle/>
          <a:p>
            <a:pPr>
              <a:buFontTx/>
              <a:buNone/>
            </a:pPr>
            <a:r>
              <a:rPr lang="en-US" altLang="zh-CN" dirty="0" smtClean="0"/>
              <a:t>CTR</a:t>
            </a:r>
            <a:r>
              <a:rPr lang="zh-CN" altLang="en-US" dirty="0" smtClean="0"/>
              <a:t>计数方式（也是一种流方式应用，但是可以非顺序存取）</a:t>
            </a:r>
          </a:p>
          <a:p>
            <a:r>
              <a:rPr lang="zh-CN" altLang="en-US" dirty="0" smtClean="0"/>
              <a:t>重复加密初始</a:t>
            </a:r>
            <a:r>
              <a:rPr lang="en-US" altLang="zh-CN" dirty="0" smtClean="0"/>
              <a:t>counter</a:t>
            </a:r>
            <a:r>
              <a:rPr lang="zh-CN" altLang="en-US" dirty="0" smtClean="0"/>
              <a:t>＋＋，得密钥流</a:t>
            </a:r>
          </a:p>
          <a:p>
            <a:r>
              <a:rPr lang="zh-CN" altLang="en-US" dirty="0" smtClean="0"/>
              <a:t>明文与之</a:t>
            </a:r>
            <a:r>
              <a:rPr lang="en-US" altLang="zh-CN" dirty="0" smtClean="0"/>
              <a:t>XOR</a:t>
            </a:r>
          </a:p>
          <a:p>
            <a:pPr lvl="4"/>
            <a:endParaRPr lang="en-US" altLang="zh-CN" dirty="0" smtClean="0"/>
          </a:p>
          <a:p>
            <a:r>
              <a:rPr lang="zh-CN" altLang="en-US" dirty="0" smtClean="0"/>
              <a:t>优点</a:t>
            </a:r>
          </a:p>
          <a:p>
            <a:pPr lvl="1"/>
            <a:r>
              <a:rPr lang="zh-CN" altLang="en-US" dirty="0" smtClean="0"/>
              <a:t>适合随机存取</a:t>
            </a:r>
          </a:p>
          <a:p>
            <a:pPr>
              <a:buFontTx/>
              <a:buNone/>
            </a:pPr>
            <a:r>
              <a:rPr lang="zh-CN" altLang="en-US" dirty="0" smtClean="0"/>
              <a:t>*  注意：</a:t>
            </a:r>
          </a:p>
          <a:p>
            <a:pPr lvl="1"/>
            <a:r>
              <a:rPr lang="en-US" altLang="zh-CN" dirty="0" smtClean="0"/>
              <a:t>Counter</a:t>
            </a:r>
            <a:r>
              <a:rPr lang="zh-CN" altLang="en-US" dirty="0" smtClean="0"/>
              <a:t>的初值须不能预测</a:t>
            </a:r>
          </a:p>
          <a:p>
            <a:endParaRPr lang="zh-CN" altLang="en-US"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228600"/>
            <a:ext cx="8229600" cy="808038"/>
          </a:xfrm>
        </p:spPr>
        <p:txBody>
          <a:bodyPr/>
          <a:lstStyle/>
          <a:p>
            <a:r>
              <a:rPr lang="en-US" altLang="zh-CN" dirty="0" smtClean="0"/>
              <a:t>CTR</a:t>
            </a:r>
          </a:p>
        </p:txBody>
      </p:sp>
      <p:sp>
        <p:nvSpPr>
          <p:cNvPr id="101379" name="Rectangle 3"/>
          <p:cNvSpPr>
            <a:spLocks noGrp="1" noChangeArrowheads="1"/>
          </p:cNvSpPr>
          <p:nvPr>
            <p:ph type="body" idx="1"/>
          </p:nvPr>
        </p:nvSpPr>
        <p:spPr/>
        <p:txBody>
          <a:bodyPr/>
          <a:lstStyle/>
          <a:p>
            <a:r>
              <a:rPr lang="zh-CN" altLang="en-US" smtClean="0"/>
              <a:t> </a:t>
            </a:r>
          </a:p>
        </p:txBody>
      </p:sp>
      <p:pic>
        <p:nvPicPr>
          <p:cNvPr id="101380" name="Picture 4" descr="New Bitmap Image"/>
          <p:cNvPicPr>
            <a:picLocks noChangeAspect="1" noChangeArrowheads="1"/>
          </p:cNvPicPr>
          <p:nvPr/>
        </p:nvPicPr>
        <p:blipFill>
          <a:blip r:embed="rId2" cstate="print"/>
          <a:srcRect/>
          <a:stretch>
            <a:fillRect/>
          </a:stretch>
        </p:blipFill>
        <p:spPr bwMode="auto">
          <a:xfrm>
            <a:off x="685800" y="914400"/>
            <a:ext cx="8137546" cy="59436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主要内容</a:t>
            </a:r>
            <a:endParaRPr lang="zh-CN" altLang="en-US" dirty="0"/>
          </a:p>
        </p:txBody>
      </p:sp>
      <p:sp>
        <p:nvSpPr>
          <p:cNvPr id="3" name="Content Placeholder 2"/>
          <p:cNvSpPr>
            <a:spLocks noGrp="1"/>
          </p:cNvSpPr>
          <p:nvPr>
            <p:ph idx="1"/>
          </p:nvPr>
        </p:nvSpPr>
        <p:spPr/>
        <p:txBody>
          <a:bodyPr/>
          <a:lstStyle/>
          <a:p>
            <a:r>
              <a:rPr lang="zh-CN" altLang="en-US" dirty="0" smtClean="0"/>
              <a:t>加密模型及密码算法安全性</a:t>
            </a:r>
            <a:endParaRPr lang="en-US" altLang="zh-CN" dirty="0" smtClean="0"/>
          </a:p>
          <a:p>
            <a:r>
              <a:rPr lang="zh-CN" altLang="en-US" dirty="0" smtClean="0"/>
              <a:t>代换和置换：古典密码</a:t>
            </a:r>
            <a:endParaRPr lang="en-US" altLang="zh-CN" dirty="0" smtClean="0"/>
          </a:p>
          <a:p>
            <a:r>
              <a:rPr lang="zh-CN" altLang="en-US" dirty="0" smtClean="0"/>
              <a:t>信息隐藏</a:t>
            </a:r>
            <a:endParaRPr lang="en-US" altLang="zh-CN" dirty="0" smtClean="0"/>
          </a:p>
          <a:p>
            <a:r>
              <a:rPr lang="zh-CN" altLang="en-US" dirty="0" smtClean="0"/>
              <a:t>分组密码：</a:t>
            </a:r>
            <a:r>
              <a:rPr lang="en-US" altLang="zh-CN" dirty="0" smtClean="0"/>
              <a:t>DES</a:t>
            </a:r>
            <a:r>
              <a:rPr lang="zh-CN" altLang="en-US" dirty="0" smtClean="0"/>
              <a:t>、</a:t>
            </a:r>
            <a:r>
              <a:rPr lang="en-US" altLang="zh-CN" dirty="0" smtClean="0"/>
              <a:t>AES</a:t>
            </a:r>
          </a:p>
          <a:p>
            <a:r>
              <a:rPr lang="zh-CN" altLang="en-US" dirty="0" smtClean="0">
                <a:solidFill>
                  <a:srgbClr val="FF0000"/>
                </a:solidFill>
              </a:rPr>
              <a:t>流密码</a:t>
            </a:r>
            <a:r>
              <a:rPr lang="en-US" altLang="zh-CN" dirty="0" smtClean="0">
                <a:solidFill>
                  <a:srgbClr val="FF0000"/>
                </a:solidFill>
              </a:rPr>
              <a:t>: RC4</a:t>
            </a:r>
            <a:endParaRPr lang="zh-CN" alt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dirty="0" smtClean="0"/>
              <a:t>回顾：对称算法之一：分组算法</a:t>
            </a:r>
          </a:p>
        </p:txBody>
      </p:sp>
      <p:sp>
        <p:nvSpPr>
          <p:cNvPr id="70659" name="Rectangle 3"/>
          <p:cNvSpPr>
            <a:spLocks noGrp="1" noChangeArrowheads="1"/>
          </p:cNvSpPr>
          <p:nvPr>
            <p:ph type="body" idx="1"/>
          </p:nvPr>
        </p:nvSpPr>
        <p:spPr/>
        <p:txBody>
          <a:bodyPr>
            <a:normAutofit fontScale="92500" lnSpcReduction="10000"/>
          </a:bodyPr>
          <a:lstStyle/>
          <a:p>
            <a:r>
              <a:rPr lang="zh-CN" altLang="en-US" sz="2800" dirty="0" smtClean="0"/>
              <a:t>分组密码算法  </a:t>
            </a:r>
            <a:r>
              <a:rPr lang="en-US" altLang="zh-CN" sz="2800" dirty="0" smtClean="0"/>
              <a:t>block cipher</a:t>
            </a:r>
          </a:p>
          <a:p>
            <a:pPr lvl="1"/>
            <a:r>
              <a:rPr lang="zh-CN" altLang="en-US" dirty="0" smtClean="0"/>
              <a:t>明文被分为固定长度的块</a:t>
            </a:r>
            <a:r>
              <a:rPr lang="en-US" altLang="zh-CN" dirty="0" smtClean="0"/>
              <a:t>(</a:t>
            </a:r>
            <a:r>
              <a:rPr lang="zh-CN" altLang="en-US" dirty="0" smtClean="0"/>
              <a:t>即分组</a:t>
            </a:r>
            <a:r>
              <a:rPr lang="en-US" altLang="zh-CN" dirty="0" smtClean="0"/>
              <a:t>)</a:t>
            </a:r>
            <a:r>
              <a:rPr lang="zh-CN" altLang="en-US" dirty="0" smtClean="0"/>
              <a:t>，对每个分组用相同的算法和密钥加</a:t>
            </a:r>
            <a:r>
              <a:rPr lang="en-US" altLang="zh-CN" dirty="0" smtClean="0"/>
              <a:t>/</a:t>
            </a:r>
            <a:r>
              <a:rPr lang="zh-CN" altLang="en-US" dirty="0" smtClean="0"/>
              <a:t>解密</a:t>
            </a:r>
          </a:p>
          <a:p>
            <a:pPr lvl="1"/>
            <a:r>
              <a:rPr lang="zh-CN" altLang="en-US" dirty="0" smtClean="0"/>
              <a:t>分组一般为</a:t>
            </a:r>
            <a:r>
              <a:rPr lang="en-US" altLang="zh-CN" dirty="0" smtClean="0"/>
              <a:t>n</a:t>
            </a:r>
            <a:r>
              <a:rPr lang="zh-CN" altLang="en-US" dirty="0" smtClean="0"/>
              <a:t>＝</a:t>
            </a:r>
            <a:r>
              <a:rPr lang="en-US" altLang="zh-CN" dirty="0" smtClean="0"/>
              <a:t>64/128</a:t>
            </a:r>
            <a:r>
              <a:rPr lang="zh-CN" altLang="en-US" dirty="0" smtClean="0"/>
              <a:t>比特，或者也可变长</a:t>
            </a:r>
            <a:endParaRPr lang="en-US" altLang="zh-CN" sz="3200" dirty="0" smtClean="0"/>
          </a:p>
          <a:p>
            <a:pPr lvl="1"/>
            <a:r>
              <a:rPr lang="zh-CN" altLang="en-US" dirty="0" smtClean="0"/>
              <a:t>密文分组和明文分组同样长</a:t>
            </a:r>
          </a:p>
          <a:p>
            <a:pPr>
              <a:buFontTx/>
              <a:buNone/>
            </a:pPr>
            <a:r>
              <a:rPr lang="zh-CN" altLang="en-US" sz="2800" dirty="0" smtClean="0"/>
              <a:t>* 对某个密钥可以构造一个明密文对照表</a:t>
            </a:r>
          </a:p>
          <a:p>
            <a:pPr lvl="1"/>
            <a:r>
              <a:rPr lang="en-US" altLang="zh-CN" sz="2400" dirty="0" smtClean="0"/>
              <a:t>Codebook  </a:t>
            </a:r>
            <a:r>
              <a:rPr lang="zh-CN" altLang="en-US" sz="2400" dirty="0" smtClean="0"/>
              <a:t>（</a:t>
            </a:r>
            <a:r>
              <a:rPr lang="en-US" altLang="zh-CN" sz="2400" dirty="0" smtClean="0"/>
              <a:t>substitution table</a:t>
            </a:r>
            <a:r>
              <a:rPr lang="zh-CN" altLang="en-US" sz="2400" dirty="0" smtClean="0"/>
              <a:t>）</a:t>
            </a:r>
          </a:p>
          <a:p>
            <a:pPr lvl="1"/>
            <a:r>
              <a:rPr lang="zh-CN" altLang="en-US" sz="2400" dirty="0" smtClean="0"/>
              <a:t>所以分组的长得</a:t>
            </a:r>
            <a:r>
              <a:rPr lang="en-US" altLang="zh-CN" sz="2400" dirty="0" smtClean="0"/>
              <a:t>64</a:t>
            </a:r>
            <a:r>
              <a:rPr lang="zh-CN" altLang="en-US" sz="2400" dirty="0" smtClean="0"/>
              <a:t>比特才放心</a:t>
            </a:r>
          </a:p>
          <a:p>
            <a:pPr lvl="1"/>
            <a:r>
              <a:rPr lang="zh-CN" altLang="en-US" sz="2400" dirty="0" smtClean="0"/>
              <a:t>密钥空间</a:t>
            </a:r>
            <a:r>
              <a:rPr lang="en-US" altLang="zh-CN" sz="2400" dirty="0" smtClean="0"/>
              <a:t>2^k &lt;&lt; </a:t>
            </a:r>
            <a:r>
              <a:rPr lang="zh-CN" altLang="en-US" sz="2400" dirty="0" smtClean="0"/>
              <a:t>可逆映射个数</a:t>
            </a:r>
            <a:r>
              <a:rPr lang="en-US" altLang="zh-CN" sz="2400" dirty="0" smtClean="0"/>
              <a:t>(2^n)!</a:t>
            </a:r>
          </a:p>
          <a:p>
            <a:pPr lvl="2">
              <a:buFontTx/>
              <a:buNone/>
            </a:pPr>
            <a:r>
              <a:rPr lang="zh-CN" altLang="en-US" sz="2000" dirty="0" smtClean="0"/>
              <a:t>如果坚持使用全部可逆映射</a:t>
            </a:r>
            <a:r>
              <a:rPr lang="en-US" altLang="zh-CN" sz="2000" dirty="0" smtClean="0"/>
              <a:t>,</a:t>
            </a:r>
            <a:r>
              <a:rPr lang="zh-CN" altLang="en-US" sz="2000" dirty="0" smtClean="0"/>
              <a:t>则钥长度得</a:t>
            </a:r>
            <a:r>
              <a:rPr lang="en-US" altLang="zh-CN" sz="2000" dirty="0" smtClean="0"/>
              <a:t>n×(2^n)</a:t>
            </a:r>
          </a:p>
          <a:p>
            <a:pPr>
              <a:buFontTx/>
              <a:buNone/>
            </a:pPr>
            <a:r>
              <a:rPr lang="en-US" altLang="zh-CN" sz="2800" dirty="0" smtClean="0"/>
              <a:t>* </a:t>
            </a:r>
            <a:r>
              <a:rPr lang="zh-CN" altLang="en-US" sz="2800" dirty="0" smtClean="0"/>
              <a:t>如</a:t>
            </a:r>
            <a:r>
              <a:rPr lang="en-US" altLang="zh-CN" sz="2800" dirty="0" smtClean="0"/>
              <a:t>Caesar</a:t>
            </a:r>
            <a:r>
              <a:rPr lang="zh-CN" altLang="en-US" sz="2800" dirty="0" smtClean="0"/>
              <a:t>、</a:t>
            </a:r>
            <a:r>
              <a:rPr lang="en-US" altLang="zh-CN" sz="2800" dirty="0" smtClean="0"/>
              <a:t>affine</a:t>
            </a:r>
            <a:r>
              <a:rPr lang="zh-CN" altLang="en-US" sz="2800" dirty="0" smtClean="0"/>
              <a:t>仿射密码、</a:t>
            </a:r>
            <a:r>
              <a:rPr lang="en-US" altLang="zh-CN" sz="2800" dirty="0" smtClean="0"/>
              <a:t>Hill</a:t>
            </a:r>
            <a:r>
              <a:rPr lang="zh-CN" altLang="en-US" sz="2800" dirty="0" smtClean="0"/>
              <a:t>、</a:t>
            </a:r>
            <a:r>
              <a:rPr lang="en-US" altLang="zh-CN" sz="2800" dirty="0" err="1" smtClean="0"/>
              <a:t>Vigenere</a:t>
            </a:r>
            <a:r>
              <a:rPr lang="zh-CN" altLang="en-US" sz="2800" dirty="0" smtClean="0"/>
              <a:t>等</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zh-CN" altLang="en-US" dirty="0" smtClean="0"/>
              <a:t>回顾：对称算法之二：流密码算法</a:t>
            </a:r>
          </a:p>
        </p:txBody>
      </p:sp>
      <p:sp>
        <p:nvSpPr>
          <p:cNvPr id="71683" name="Rectangle 3"/>
          <p:cNvSpPr>
            <a:spLocks noGrp="1" noChangeArrowheads="1"/>
          </p:cNvSpPr>
          <p:nvPr>
            <p:ph type="body" idx="1"/>
          </p:nvPr>
        </p:nvSpPr>
        <p:spPr/>
        <p:txBody>
          <a:bodyPr>
            <a:normAutofit fontScale="92500" lnSpcReduction="20000"/>
          </a:bodyPr>
          <a:lstStyle/>
          <a:p>
            <a:r>
              <a:rPr lang="zh-CN" altLang="en-US" dirty="0" smtClean="0"/>
              <a:t>序列密码算法  </a:t>
            </a:r>
            <a:r>
              <a:rPr lang="en-US" altLang="zh-CN" dirty="0" smtClean="0"/>
              <a:t>stream cipher</a:t>
            </a:r>
          </a:p>
          <a:p>
            <a:pPr lvl="1"/>
            <a:r>
              <a:rPr lang="zh-CN" altLang="en-US" sz="3200" dirty="0" smtClean="0"/>
              <a:t>每次可加密一个比特或一个字节</a:t>
            </a:r>
          </a:p>
          <a:p>
            <a:pPr lvl="1"/>
            <a:r>
              <a:rPr lang="zh-CN" altLang="en-US" sz="3200" dirty="0" smtClean="0"/>
              <a:t>适合比如远程终端输入加密类的应用</a:t>
            </a:r>
          </a:p>
          <a:p>
            <a:pPr lvl="4"/>
            <a:endParaRPr lang="en-US" altLang="zh-CN" dirty="0" smtClean="0"/>
          </a:p>
          <a:p>
            <a:pPr>
              <a:buFontTx/>
              <a:buNone/>
            </a:pPr>
            <a:r>
              <a:rPr lang="zh-CN" altLang="en-US" dirty="0" smtClean="0"/>
              <a:t>* 流密码可用一类伪随机数发生器实现</a:t>
            </a:r>
          </a:p>
          <a:p>
            <a:pPr lvl="1"/>
            <a:r>
              <a:rPr lang="zh-CN" altLang="en-US" sz="3200" dirty="0" smtClean="0"/>
              <a:t>密钥做为随机数种子，产生密钥流</a:t>
            </a:r>
            <a:r>
              <a:rPr lang="en-US" altLang="zh-CN" sz="3200" dirty="0" err="1" smtClean="0"/>
              <a:t>keystream</a:t>
            </a:r>
            <a:r>
              <a:rPr lang="en-US" altLang="zh-CN" sz="3200" dirty="0" smtClean="0"/>
              <a:t>(</a:t>
            </a:r>
            <a:r>
              <a:rPr lang="zh-CN" altLang="en-US" sz="3200" dirty="0" smtClean="0"/>
              <a:t>不重复</a:t>
            </a:r>
            <a:r>
              <a:rPr lang="en-US" altLang="zh-CN" sz="3200" dirty="0" smtClean="0"/>
              <a:t>,</a:t>
            </a:r>
            <a:r>
              <a:rPr lang="zh-CN" altLang="en-US" sz="3200" dirty="0" smtClean="0"/>
              <a:t>或极大周期</a:t>
            </a:r>
            <a:r>
              <a:rPr lang="en-US" altLang="zh-CN" sz="3200" dirty="0" smtClean="0"/>
              <a:t>)</a:t>
            </a:r>
          </a:p>
          <a:p>
            <a:pPr lvl="1"/>
            <a:r>
              <a:rPr lang="zh-CN" altLang="en-US" dirty="0" smtClean="0"/>
              <a:t>明文和该序列异或</a:t>
            </a:r>
            <a:r>
              <a:rPr lang="en-US" altLang="zh-CN" dirty="0" smtClean="0"/>
              <a:t>(XOR)</a:t>
            </a:r>
            <a:r>
              <a:rPr lang="zh-CN" altLang="en-US" dirty="0" smtClean="0"/>
              <a:t>产生密文。两次异或即解密。</a:t>
            </a:r>
            <a:r>
              <a:rPr lang="en-US" altLang="zh-CN" sz="3200" dirty="0" smtClean="0"/>
              <a:t>XOR</a:t>
            </a:r>
            <a:r>
              <a:rPr lang="zh-CN" altLang="en-US" sz="3200" dirty="0" smtClean="0"/>
              <a:t>（</a:t>
            </a:r>
            <a:r>
              <a:rPr lang="en-US" altLang="zh-CN" sz="3200" dirty="0" smtClean="0"/>
              <a:t>plaintext</a:t>
            </a:r>
            <a:r>
              <a:rPr lang="zh-CN" altLang="en-US" sz="3200" dirty="0" smtClean="0"/>
              <a:t>，</a:t>
            </a:r>
            <a:r>
              <a:rPr lang="en-US" altLang="zh-CN" sz="3200" dirty="0" err="1" smtClean="0"/>
              <a:t>keystream</a:t>
            </a:r>
            <a:r>
              <a:rPr lang="zh-CN" altLang="en-US" sz="3200" dirty="0" smtClean="0"/>
              <a:t>）</a:t>
            </a:r>
            <a:endParaRPr lang="en-US" altLang="zh-CN" sz="3200" dirty="0" smtClean="0"/>
          </a:p>
          <a:p>
            <a:pPr lvl="4"/>
            <a:endParaRPr lang="zh-CN" altLang="en-US" sz="1600" dirty="0" smtClean="0"/>
          </a:p>
          <a:p>
            <a:pPr>
              <a:buFontTx/>
              <a:buNone/>
            </a:pPr>
            <a:r>
              <a:rPr lang="zh-CN" altLang="en-US" dirty="0" smtClean="0"/>
              <a:t>* </a:t>
            </a:r>
            <a:r>
              <a:rPr lang="en-US" altLang="zh-CN" dirty="0" smtClean="0"/>
              <a:t>One time pad, RC4</a:t>
            </a:r>
            <a:endParaRPr lang="zh-CN" altLang="en-US" dirty="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643192" cy="792088"/>
          </a:xfrm>
        </p:spPr>
        <p:txBody>
          <a:bodyPr>
            <a:normAutofit/>
          </a:bodyPr>
          <a:lstStyle/>
          <a:p>
            <a:pPr algn="l"/>
            <a:r>
              <a:rPr lang="zh-CN" altLang="en-US" dirty="0" smtClean="0"/>
              <a:t>流密码概述</a:t>
            </a:r>
            <a:endParaRPr lang="zh-CN" altLang="en-US" dirty="0"/>
          </a:p>
        </p:txBody>
      </p:sp>
      <p:sp>
        <p:nvSpPr>
          <p:cNvPr id="3" name="Content Placeholder 2"/>
          <p:cNvSpPr>
            <a:spLocks noGrp="1"/>
          </p:cNvSpPr>
          <p:nvPr>
            <p:ph idx="1"/>
          </p:nvPr>
        </p:nvSpPr>
        <p:spPr>
          <a:xfrm>
            <a:off x="457200" y="1219200"/>
            <a:ext cx="8229600" cy="4525963"/>
          </a:xfrm>
        </p:spPr>
        <p:txBody>
          <a:bodyPr>
            <a:normAutofit fontScale="85000" lnSpcReduction="20000"/>
          </a:bodyPr>
          <a:lstStyle/>
          <a:p>
            <a:r>
              <a:rPr lang="zh-CN" altLang="en-US" dirty="0" smtClean="0"/>
              <a:t>流密码</a:t>
            </a:r>
            <a:r>
              <a:rPr lang="en-US" altLang="zh-CN" dirty="0" smtClean="0"/>
              <a:t>(stream cipher)</a:t>
            </a:r>
            <a:r>
              <a:rPr lang="zh-CN" altLang="en-US" dirty="0" smtClean="0"/>
              <a:t>是一种重要的密码体制</a:t>
            </a:r>
          </a:p>
          <a:p>
            <a:r>
              <a:rPr lang="zh-CN" altLang="en-US" dirty="0" smtClean="0"/>
              <a:t>明文消息按字符或比特逐位加密</a:t>
            </a:r>
          </a:p>
          <a:p>
            <a:r>
              <a:rPr lang="zh-CN" altLang="en-US" dirty="0" smtClean="0"/>
              <a:t>流密码也称为序列密码</a:t>
            </a:r>
            <a:r>
              <a:rPr lang="en-US" altLang="zh-CN" dirty="0" smtClean="0"/>
              <a:t>(Sequence Cipher)</a:t>
            </a:r>
          </a:p>
          <a:p>
            <a:r>
              <a:rPr lang="zh-CN" altLang="en-US" dirty="0" smtClean="0"/>
              <a:t>流密码在</a:t>
            </a:r>
            <a:r>
              <a:rPr lang="en-US" altLang="zh-CN" dirty="0" smtClean="0"/>
              <a:t>20</a:t>
            </a:r>
            <a:r>
              <a:rPr lang="zh-CN" altLang="en-US" dirty="0" smtClean="0"/>
              <a:t>世纪</a:t>
            </a:r>
            <a:r>
              <a:rPr lang="en-US" altLang="zh-CN" dirty="0" smtClean="0"/>
              <a:t>50</a:t>
            </a:r>
            <a:r>
              <a:rPr lang="zh-CN" altLang="en-US" dirty="0" smtClean="0"/>
              <a:t>年代得到飞跃式发展</a:t>
            </a:r>
          </a:p>
          <a:p>
            <a:r>
              <a:rPr lang="zh-CN" altLang="en-US" dirty="0" smtClean="0"/>
              <a:t>流密码算法中密钥流的产生依赖于随机数发生器（随机数生成算法）</a:t>
            </a:r>
          </a:p>
          <a:p>
            <a:r>
              <a:rPr lang="zh-CN" altLang="en-US" dirty="0" smtClean="0"/>
              <a:t>密钥流也可以用移位寄存器电路来产生，曾经促进了线性和非线性移位寄存器发展（已被证明是不安全的）</a:t>
            </a:r>
            <a:endParaRPr lang="en-US" altLang="zh-CN" dirty="0" smtClean="0"/>
          </a:p>
          <a:p>
            <a:r>
              <a:rPr lang="zh-CN" altLang="en-US" dirty="0" smtClean="0"/>
              <a:t>典型的流密码</a:t>
            </a:r>
            <a:r>
              <a:rPr lang="en-US" altLang="zh-CN" dirty="0" smtClean="0"/>
              <a:t>RC4</a:t>
            </a:r>
            <a:r>
              <a:rPr lang="zh-CN" altLang="en-US" dirty="0" smtClean="0"/>
              <a:t>（</a:t>
            </a:r>
            <a:r>
              <a:rPr lang="en-US" altLang="zh-CN" dirty="0" smtClean="0"/>
              <a:t>1995</a:t>
            </a:r>
            <a:r>
              <a:rPr lang="zh-CN" altLang="en-US" dirty="0" smtClean="0"/>
              <a:t>年以后</a:t>
            </a:r>
            <a:r>
              <a:rPr lang="en-US" altLang="zh-CN" dirty="0" smtClean="0"/>
              <a:t>RC4</a:t>
            </a:r>
            <a:r>
              <a:rPr lang="zh-CN" altLang="en-US" dirty="0" smtClean="0"/>
              <a:t>的安全性广泛讨论）</a:t>
            </a:r>
            <a:endParaRPr lang="en-US" altLang="zh-CN" dirty="0" smtClean="0"/>
          </a:p>
          <a:p>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87</a:t>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smtClean="0"/>
              <a:t>流密码和</a:t>
            </a:r>
            <a:r>
              <a:rPr lang="en-US" altLang="zh-CN" dirty="0" smtClean="0"/>
              <a:t>RC4</a:t>
            </a:r>
            <a:endParaRPr lang="zh-CN" altLang="en-US" dirty="0" smtClean="0"/>
          </a:p>
        </p:txBody>
      </p:sp>
      <p:sp>
        <p:nvSpPr>
          <p:cNvPr id="22531" name="Rectangle 3"/>
          <p:cNvSpPr>
            <a:spLocks noGrp="1" noChangeArrowheads="1"/>
          </p:cNvSpPr>
          <p:nvPr>
            <p:ph type="body" idx="1"/>
          </p:nvPr>
        </p:nvSpPr>
        <p:spPr>
          <a:xfrm>
            <a:off x="457200" y="1447800"/>
            <a:ext cx="8305800" cy="5410200"/>
          </a:xfrm>
        </p:spPr>
        <p:txBody>
          <a:bodyPr/>
          <a:lstStyle/>
          <a:p>
            <a:r>
              <a:rPr lang="zh-CN" altLang="en-US" dirty="0" smtClean="0"/>
              <a:t>流密码（</a:t>
            </a:r>
            <a:r>
              <a:rPr lang="en-US" altLang="zh-CN" dirty="0" smtClean="0"/>
              <a:t>stream cipher </a:t>
            </a:r>
            <a:r>
              <a:rPr lang="zh-CN" altLang="en-US" dirty="0" smtClean="0"/>
              <a:t>序列密码）</a:t>
            </a:r>
          </a:p>
          <a:p>
            <a:pPr lvl="1"/>
            <a:r>
              <a:rPr lang="zh-CN" altLang="en-US" dirty="0" smtClean="0"/>
              <a:t>通常使用密钥作为种子产生伪随机序列，然后把明文和该序列异或</a:t>
            </a:r>
            <a:r>
              <a:rPr lang="en-US" altLang="zh-CN" dirty="0" smtClean="0"/>
              <a:t>(XOR)</a:t>
            </a:r>
            <a:r>
              <a:rPr lang="zh-CN" altLang="en-US" dirty="0" smtClean="0"/>
              <a:t>产生密文。两次异或即解密。</a:t>
            </a:r>
          </a:p>
          <a:p>
            <a:r>
              <a:rPr lang="en-US" altLang="zh-CN" dirty="0" smtClean="0"/>
              <a:t>RC4</a:t>
            </a:r>
            <a:r>
              <a:rPr lang="zh-CN" altLang="en-US" dirty="0" smtClean="0"/>
              <a:t>是广泛使用的流密码算法。</a:t>
            </a:r>
          </a:p>
          <a:p>
            <a:endParaRPr lang="zh-CN" altLang="en-US" dirty="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smtClean="0"/>
              <a:t>流密码结构示意图</a:t>
            </a:r>
          </a:p>
        </p:txBody>
      </p:sp>
      <p:sp>
        <p:nvSpPr>
          <p:cNvPr id="105475" name="Rectangle 3"/>
          <p:cNvSpPr>
            <a:spLocks noGrp="1" noChangeArrowheads="1"/>
          </p:cNvSpPr>
          <p:nvPr>
            <p:ph type="body" idx="1"/>
          </p:nvPr>
        </p:nvSpPr>
        <p:spPr/>
        <p:txBody>
          <a:bodyPr/>
          <a:lstStyle/>
          <a:p>
            <a:r>
              <a:rPr lang="en-US" altLang="zh-CN" smtClean="0"/>
              <a:t> </a:t>
            </a:r>
          </a:p>
        </p:txBody>
      </p:sp>
      <p:pic>
        <p:nvPicPr>
          <p:cNvPr id="105476" name="Picture 4" descr="Snap2"/>
          <p:cNvPicPr>
            <a:picLocks noChangeAspect="1" noChangeArrowheads="1"/>
          </p:cNvPicPr>
          <p:nvPr/>
        </p:nvPicPr>
        <p:blipFill>
          <a:blip r:embed="rId2" cstate="print"/>
          <a:srcRect/>
          <a:stretch>
            <a:fillRect/>
          </a:stretch>
        </p:blipFill>
        <p:spPr bwMode="auto">
          <a:xfrm>
            <a:off x="0" y="1600200"/>
            <a:ext cx="9144000" cy="409892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43192" cy="792088"/>
          </a:xfrm>
        </p:spPr>
        <p:txBody>
          <a:bodyPr>
            <a:normAutofit/>
          </a:bodyPr>
          <a:lstStyle/>
          <a:p>
            <a:pPr lvl="0" algn="l"/>
            <a:r>
              <a:rPr lang="zh-CN" altLang="en-US" b="1" dirty="0" smtClean="0"/>
              <a:t>密码学的分类</a:t>
            </a:r>
            <a:endParaRPr lang="zh-CN" altLang="en-US" dirty="0"/>
          </a:p>
        </p:txBody>
      </p:sp>
      <p:sp>
        <p:nvSpPr>
          <p:cNvPr id="3" name="Content Placeholder 2"/>
          <p:cNvSpPr>
            <a:spLocks noGrp="1"/>
          </p:cNvSpPr>
          <p:nvPr>
            <p:ph idx="1"/>
          </p:nvPr>
        </p:nvSpPr>
        <p:spPr/>
        <p:txBody>
          <a:bodyPr>
            <a:normAutofit lnSpcReduction="10000"/>
          </a:bodyPr>
          <a:lstStyle/>
          <a:p>
            <a:r>
              <a:rPr lang="zh-CN" altLang="en-US" dirty="0" smtClean="0"/>
              <a:t>按照功能分类</a:t>
            </a:r>
            <a:endParaRPr lang="en-US" altLang="zh-CN" dirty="0" smtClean="0"/>
          </a:p>
          <a:p>
            <a:pPr lvl="1"/>
            <a:r>
              <a:rPr lang="zh-CN" altLang="en-US" dirty="0" smtClean="0"/>
              <a:t>加密算法：用于机密性解决方案</a:t>
            </a:r>
          </a:p>
          <a:p>
            <a:pPr lvl="1"/>
            <a:r>
              <a:rPr lang="zh-CN" altLang="en-US" dirty="0" smtClean="0"/>
              <a:t>杂凑函数：用于完整性解决方案</a:t>
            </a:r>
          </a:p>
          <a:p>
            <a:pPr lvl="1"/>
            <a:r>
              <a:rPr lang="zh-CN" altLang="en-US" dirty="0" smtClean="0"/>
              <a:t>数字签名：用于认证和不可否认性</a:t>
            </a:r>
            <a:endParaRPr lang="en-US" altLang="zh-CN" dirty="0" smtClean="0"/>
          </a:p>
          <a:p>
            <a:r>
              <a:rPr lang="zh-CN" altLang="en-US" dirty="0" smtClean="0"/>
              <a:t>按照密钥的使用方式不同分类</a:t>
            </a:r>
            <a:endParaRPr lang="en-US" altLang="zh-CN" dirty="0" smtClean="0"/>
          </a:p>
          <a:p>
            <a:pPr lvl="1"/>
            <a:r>
              <a:rPr lang="zh-CN" altLang="en-US" dirty="0" smtClean="0"/>
              <a:t>对称密钥密码</a:t>
            </a:r>
            <a:r>
              <a:rPr lang="en-US" altLang="zh-CN" dirty="0" smtClean="0"/>
              <a:t>: </a:t>
            </a:r>
            <a:r>
              <a:rPr lang="zh-CN" altLang="en-US" dirty="0" smtClean="0"/>
              <a:t>加密密钥与解密密钥相同，如：分组密码，流密码</a:t>
            </a:r>
            <a:endParaRPr lang="en-US" altLang="zh-CN" dirty="0" smtClean="0"/>
          </a:p>
          <a:p>
            <a:pPr lvl="1"/>
            <a:r>
              <a:rPr lang="zh-CN" altLang="en-US" dirty="0" smtClean="0"/>
              <a:t>非对称密钥密码体制</a:t>
            </a:r>
            <a:r>
              <a:rPr lang="en-US" altLang="zh-CN" dirty="0" smtClean="0"/>
              <a:t>:</a:t>
            </a:r>
            <a:r>
              <a:rPr lang="zh-CN" altLang="en-US" dirty="0" smtClean="0"/>
              <a:t>加密密钥与解密密钥不同，如：公钥加密，数字签名</a:t>
            </a:r>
            <a:endParaRPr lang="zh-CN" altLang="en-US" dirty="0"/>
          </a:p>
        </p:txBody>
      </p:sp>
      <p:sp>
        <p:nvSpPr>
          <p:cNvPr id="4" name="Slide Number Placeholder 3"/>
          <p:cNvSpPr>
            <a:spLocks noGrp="1"/>
          </p:cNvSpPr>
          <p:nvPr>
            <p:ph type="sldNum" sz="quarter" idx="12"/>
          </p:nvPr>
        </p:nvSpPr>
        <p:spPr/>
        <p:txBody>
          <a:bodyPr/>
          <a:lstStyle/>
          <a:p>
            <a:fld id="{0F6FFBF6-B79D-40A0-A60E-9C34CA718D61}" type="slidenum">
              <a:rPr lang="zh-CN" altLang="en-US" smtClean="0"/>
              <a:pPr/>
              <a:t>9</a:t>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228600"/>
            <a:ext cx="8229600" cy="685800"/>
          </a:xfrm>
        </p:spPr>
        <p:txBody>
          <a:bodyPr>
            <a:normAutofit fontScale="90000"/>
          </a:bodyPr>
          <a:lstStyle/>
          <a:p>
            <a:r>
              <a:rPr lang="en-US" altLang="zh-CN" dirty="0" smtClean="0"/>
              <a:t>RC4</a:t>
            </a:r>
            <a:r>
              <a:rPr lang="zh-CN" altLang="en-US" dirty="0" smtClean="0"/>
              <a:t>算法</a:t>
            </a:r>
          </a:p>
        </p:txBody>
      </p:sp>
      <p:sp>
        <p:nvSpPr>
          <p:cNvPr id="73731" name="Rectangle 3"/>
          <p:cNvSpPr>
            <a:spLocks noGrp="1" noChangeArrowheads="1"/>
          </p:cNvSpPr>
          <p:nvPr>
            <p:ph type="body" idx="1"/>
          </p:nvPr>
        </p:nvSpPr>
        <p:spPr>
          <a:xfrm>
            <a:off x="457200" y="762000"/>
            <a:ext cx="8686800" cy="6096000"/>
          </a:xfrm>
        </p:spPr>
        <p:txBody>
          <a:bodyPr>
            <a:normAutofit lnSpcReduction="10000"/>
          </a:bodyPr>
          <a:lstStyle/>
          <a:p>
            <a:pPr>
              <a:lnSpc>
                <a:spcPct val="80000"/>
              </a:lnSpc>
            </a:pPr>
            <a:r>
              <a:rPr lang="en-US" altLang="zh-CN" sz="2800" dirty="0" smtClean="0"/>
              <a:t>byte T[0..255] </a:t>
            </a:r>
            <a:r>
              <a:rPr lang="zh-CN" altLang="en-US" sz="2800" dirty="0" smtClean="0"/>
              <a:t>（</a:t>
            </a:r>
            <a:r>
              <a:rPr lang="en-US" altLang="zh-CN" sz="2800" dirty="0" smtClean="0"/>
              <a:t>8-2048bits</a:t>
            </a:r>
            <a:r>
              <a:rPr lang="zh-CN" altLang="en-US" sz="2800" dirty="0" smtClean="0"/>
              <a:t>）</a:t>
            </a:r>
            <a:endParaRPr lang="en-US" altLang="zh-CN" sz="2800" dirty="0" smtClean="0"/>
          </a:p>
          <a:p>
            <a:pPr lvl="1">
              <a:lnSpc>
                <a:spcPct val="80000"/>
              </a:lnSpc>
              <a:buFontTx/>
              <a:buNone/>
            </a:pPr>
            <a:r>
              <a:rPr lang="zh-CN" altLang="en-US" sz="2400" dirty="0" smtClean="0"/>
              <a:t>	用</a:t>
            </a:r>
            <a:r>
              <a:rPr lang="en-US" altLang="zh-CN" sz="2400" dirty="0" smtClean="0"/>
              <a:t>key</a:t>
            </a:r>
            <a:r>
              <a:rPr lang="zh-CN" altLang="en-US" sz="2400" dirty="0" smtClean="0"/>
              <a:t>重复填充至满生成</a:t>
            </a:r>
            <a:r>
              <a:rPr lang="en-US" altLang="zh-CN" sz="2400" dirty="0" smtClean="0"/>
              <a:t>T</a:t>
            </a:r>
            <a:r>
              <a:rPr lang="zh-CN" altLang="en-US" sz="2400" dirty="0" smtClean="0"/>
              <a:t>，即</a:t>
            </a:r>
            <a:r>
              <a:rPr lang="en-US" altLang="zh-CN" sz="2400" dirty="0" smtClean="0"/>
              <a:t>T[</a:t>
            </a:r>
            <a:r>
              <a:rPr lang="en-US" altLang="zh-CN" sz="2400" dirty="0" err="1" smtClean="0"/>
              <a:t>i</a:t>
            </a:r>
            <a:r>
              <a:rPr lang="en-US" altLang="zh-CN" sz="2400" dirty="0" smtClean="0"/>
              <a:t>]=K[</a:t>
            </a:r>
            <a:r>
              <a:rPr lang="en-US" altLang="zh-CN" sz="2400" dirty="0" err="1" smtClean="0"/>
              <a:t>i</a:t>
            </a:r>
            <a:r>
              <a:rPr lang="en-US" altLang="zh-CN" sz="2400" dirty="0" smtClean="0"/>
              <a:t> mod </a:t>
            </a:r>
            <a:r>
              <a:rPr lang="en-US" altLang="zh-CN" sz="2400" dirty="0" err="1" smtClean="0"/>
              <a:t>keylen</a:t>
            </a:r>
            <a:r>
              <a:rPr lang="en-US" altLang="zh-CN" sz="2400" dirty="0" smtClean="0"/>
              <a:t>]</a:t>
            </a:r>
            <a:endParaRPr lang="zh-CN" altLang="en-US" sz="2400" dirty="0" smtClean="0"/>
          </a:p>
          <a:p>
            <a:pPr>
              <a:lnSpc>
                <a:spcPct val="80000"/>
              </a:lnSpc>
              <a:buNone/>
            </a:pPr>
            <a:r>
              <a:rPr lang="en-US" altLang="zh-CN" sz="2800" dirty="0" smtClean="0"/>
              <a:t>	byte S[0..255]</a:t>
            </a:r>
          </a:p>
          <a:p>
            <a:pPr lvl="1">
              <a:lnSpc>
                <a:spcPct val="80000"/>
              </a:lnSpc>
              <a:buFontTx/>
              <a:buNone/>
            </a:pPr>
            <a:r>
              <a:rPr lang="en-US" altLang="zh-CN" sz="2400" dirty="0" smtClean="0"/>
              <a:t>	S</a:t>
            </a:r>
            <a:r>
              <a:rPr lang="zh-CN" altLang="en-US" sz="2400" dirty="0" smtClean="0"/>
              <a:t>初始值是</a:t>
            </a:r>
            <a:r>
              <a:rPr lang="en-US" altLang="zh-CN" sz="2400" dirty="0" smtClean="0"/>
              <a:t>0</a:t>
            </a:r>
            <a:r>
              <a:rPr lang="zh-CN" altLang="en-US" sz="2400" dirty="0" smtClean="0"/>
              <a:t>，</a:t>
            </a:r>
            <a:r>
              <a:rPr lang="en-US" altLang="zh-CN" sz="2400" dirty="0" smtClean="0"/>
              <a:t>1</a:t>
            </a:r>
            <a:r>
              <a:rPr lang="zh-CN" altLang="en-US" sz="2400" dirty="0" smtClean="0"/>
              <a:t>，</a:t>
            </a:r>
            <a:r>
              <a:rPr lang="en-US" altLang="zh-CN" sz="2400" dirty="0" smtClean="0"/>
              <a:t>…</a:t>
            </a:r>
            <a:r>
              <a:rPr lang="zh-CN" altLang="en-US" sz="2400" dirty="0" smtClean="0"/>
              <a:t>，</a:t>
            </a:r>
            <a:r>
              <a:rPr lang="en-US" altLang="zh-CN" sz="2400" dirty="0" smtClean="0"/>
              <a:t>255</a:t>
            </a:r>
            <a:r>
              <a:rPr lang="zh-CN" altLang="en-US" sz="2400" dirty="0" smtClean="0"/>
              <a:t>，即</a:t>
            </a:r>
            <a:r>
              <a:rPr lang="en-US" altLang="zh-CN" sz="2400" dirty="0" smtClean="0"/>
              <a:t>S[</a:t>
            </a:r>
            <a:r>
              <a:rPr lang="en-US" altLang="zh-CN" sz="2400" dirty="0" err="1" smtClean="0"/>
              <a:t>i</a:t>
            </a:r>
            <a:r>
              <a:rPr lang="en-US" altLang="zh-CN" sz="2400" dirty="0" smtClean="0"/>
              <a:t>]=</a:t>
            </a:r>
            <a:r>
              <a:rPr lang="en-US" altLang="zh-CN" sz="2400" dirty="0" err="1" smtClean="0"/>
              <a:t>i</a:t>
            </a:r>
            <a:endParaRPr lang="en-US" altLang="zh-CN" sz="2400" dirty="0" smtClean="0"/>
          </a:p>
          <a:p>
            <a:pPr>
              <a:lnSpc>
                <a:spcPct val="80000"/>
              </a:lnSpc>
            </a:pPr>
            <a:r>
              <a:rPr lang="en-US" altLang="zh-CN" sz="2800" dirty="0" smtClean="0"/>
              <a:t>S</a:t>
            </a:r>
            <a:r>
              <a:rPr lang="zh-CN" altLang="en-US" sz="2800" dirty="0" smtClean="0"/>
              <a:t>的初始置换</a:t>
            </a:r>
            <a:r>
              <a:rPr lang="en-US" altLang="zh-CN" sz="2800" dirty="0" smtClean="0"/>
              <a:t>	</a:t>
            </a:r>
          </a:p>
          <a:p>
            <a:pPr lvl="1">
              <a:lnSpc>
                <a:spcPct val="80000"/>
              </a:lnSpc>
              <a:buFontTx/>
              <a:buNone/>
            </a:pPr>
            <a:r>
              <a:rPr lang="en-US" altLang="zh-CN" sz="2400" dirty="0" smtClean="0"/>
              <a:t>j=0</a:t>
            </a:r>
          </a:p>
          <a:p>
            <a:pPr lvl="1">
              <a:lnSpc>
                <a:spcPct val="80000"/>
              </a:lnSpc>
              <a:buFontTx/>
              <a:buNone/>
            </a:pPr>
            <a:r>
              <a:rPr lang="en-US" altLang="zh-CN" sz="2400" dirty="0" smtClean="0"/>
              <a:t> for </a:t>
            </a:r>
            <a:r>
              <a:rPr lang="en-US" altLang="zh-CN" sz="2400" dirty="0" err="1" smtClean="0"/>
              <a:t>i</a:t>
            </a:r>
            <a:r>
              <a:rPr lang="en-US" altLang="zh-CN" sz="2400" dirty="0" smtClean="0"/>
              <a:t>=0 to 255</a:t>
            </a:r>
          </a:p>
          <a:p>
            <a:pPr lvl="1">
              <a:lnSpc>
                <a:spcPct val="80000"/>
              </a:lnSpc>
              <a:buFontTx/>
              <a:buNone/>
            </a:pPr>
            <a:r>
              <a:rPr lang="en-US" altLang="zh-CN" sz="2400" dirty="0" smtClean="0"/>
              <a:t>			j=(</a:t>
            </a:r>
            <a:r>
              <a:rPr lang="en-US" altLang="zh-CN" sz="2400" dirty="0" err="1" smtClean="0"/>
              <a:t>j+S</a:t>
            </a:r>
            <a:r>
              <a:rPr lang="en-US" altLang="zh-CN" sz="2400" dirty="0" smtClean="0"/>
              <a:t>[</a:t>
            </a:r>
            <a:r>
              <a:rPr lang="en-US" altLang="zh-CN" sz="2400" dirty="0" err="1" smtClean="0"/>
              <a:t>i</a:t>
            </a:r>
            <a:r>
              <a:rPr lang="en-US" altLang="zh-CN" sz="2400" dirty="0" smtClean="0"/>
              <a:t>]+T[</a:t>
            </a:r>
            <a:r>
              <a:rPr lang="en-US" altLang="zh-CN" sz="2400" dirty="0" err="1" smtClean="0"/>
              <a:t>i</a:t>
            </a:r>
            <a:r>
              <a:rPr lang="en-US" altLang="zh-CN" sz="2400" dirty="0" smtClean="0"/>
              <a:t>]) mod 256</a:t>
            </a:r>
          </a:p>
          <a:p>
            <a:pPr lvl="1">
              <a:lnSpc>
                <a:spcPct val="80000"/>
              </a:lnSpc>
              <a:buFontTx/>
              <a:buNone/>
            </a:pPr>
            <a:r>
              <a:rPr lang="en-US" altLang="zh-CN" sz="2400" dirty="0" smtClean="0"/>
              <a:t>			swap(S[</a:t>
            </a:r>
            <a:r>
              <a:rPr lang="en-US" altLang="zh-CN" sz="2400" dirty="0" err="1" smtClean="0"/>
              <a:t>i</a:t>
            </a:r>
            <a:r>
              <a:rPr lang="en-US" altLang="zh-CN" sz="2400" dirty="0" smtClean="0"/>
              <a:t>], S[j])</a:t>
            </a:r>
          </a:p>
          <a:p>
            <a:pPr>
              <a:lnSpc>
                <a:spcPct val="80000"/>
              </a:lnSpc>
            </a:pPr>
            <a:r>
              <a:rPr lang="zh-CN" altLang="en-US" sz="2800" dirty="0" smtClean="0"/>
              <a:t>密钥流的产生</a:t>
            </a:r>
            <a:endParaRPr lang="en-US" altLang="zh-CN" sz="2800" dirty="0" smtClean="0"/>
          </a:p>
          <a:p>
            <a:pPr lvl="1">
              <a:lnSpc>
                <a:spcPct val="80000"/>
              </a:lnSpc>
              <a:buFontTx/>
              <a:buNone/>
            </a:pPr>
            <a:r>
              <a:rPr lang="en-US" altLang="zh-CN" sz="2400" dirty="0" smtClean="0"/>
              <a:t>	</a:t>
            </a:r>
            <a:r>
              <a:rPr lang="en-US" altLang="zh-CN" sz="2400" dirty="0" err="1" smtClean="0"/>
              <a:t>i</a:t>
            </a:r>
            <a:r>
              <a:rPr lang="zh-CN" altLang="en-US" sz="2400" dirty="0" smtClean="0"/>
              <a:t>＝</a:t>
            </a:r>
            <a:r>
              <a:rPr lang="en-US" altLang="zh-CN" sz="2400" dirty="0" smtClean="0"/>
              <a:t>j</a:t>
            </a:r>
            <a:r>
              <a:rPr lang="zh-CN" altLang="en-US" sz="2400" dirty="0" smtClean="0"/>
              <a:t>＝</a:t>
            </a:r>
            <a:r>
              <a:rPr lang="en-US" altLang="zh-CN" sz="2400" dirty="0" smtClean="0"/>
              <a:t>0</a:t>
            </a:r>
          </a:p>
          <a:p>
            <a:pPr lvl="1">
              <a:lnSpc>
                <a:spcPct val="80000"/>
              </a:lnSpc>
              <a:buFontTx/>
              <a:buNone/>
            </a:pPr>
            <a:r>
              <a:rPr lang="en-US" altLang="zh-CN" sz="2400" dirty="0" smtClean="0"/>
              <a:t>	for ever: </a:t>
            </a:r>
            <a:r>
              <a:rPr lang="en-US" altLang="zh-CN" sz="2400" dirty="0" err="1" smtClean="0"/>
              <a:t>i</a:t>
            </a:r>
            <a:r>
              <a:rPr lang="zh-CN" altLang="en-US" sz="2400" dirty="0" smtClean="0"/>
              <a:t>＝（</a:t>
            </a:r>
            <a:r>
              <a:rPr lang="en-US" altLang="zh-CN" sz="2400" dirty="0" err="1" smtClean="0"/>
              <a:t>i</a:t>
            </a:r>
            <a:r>
              <a:rPr lang="zh-CN" altLang="en-US" sz="2400" dirty="0" smtClean="0"/>
              <a:t>＋</a:t>
            </a:r>
            <a:r>
              <a:rPr lang="en-US" altLang="zh-CN" sz="2400" dirty="0" smtClean="0"/>
              <a:t>1</a:t>
            </a:r>
            <a:r>
              <a:rPr lang="zh-CN" altLang="en-US" sz="2400" dirty="0" smtClean="0"/>
              <a:t>）</a:t>
            </a:r>
            <a:r>
              <a:rPr lang="en-US" altLang="zh-CN" sz="2400" dirty="0" smtClean="0"/>
              <a:t> mod 256</a:t>
            </a:r>
          </a:p>
          <a:p>
            <a:pPr lvl="1">
              <a:lnSpc>
                <a:spcPct val="80000"/>
              </a:lnSpc>
              <a:buFontTx/>
              <a:buNone/>
            </a:pPr>
            <a:r>
              <a:rPr lang="en-US" altLang="zh-CN" sz="2400" dirty="0" smtClean="0"/>
              <a:t>			j</a:t>
            </a:r>
            <a:r>
              <a:rPr lang="zh-CN" altLang="en-US" sz="2400" dirty="0" smtClean="0"/>
              <a:t>＝（</a:t>
            </a:r>
            <a:r>
              <a:rPr lang="en-US" altLang="zh-CN" sz="2400" dirty="0" smtClean="0"/>
              <a:t>j</a:t>
            </a:r>
            <a:r>
              <a:rPr lang="zh-CN" altLang="en-US" sz="2400" dirty="0" smtClean="0"/>
              <a:t>＋</a:t>
            </a:r>
            <a:r>
              <a:rPr lang="en-US" altLang="zh-CN" sz="2400" dirty="0" smtClean="0"/>
              <a:t>S[</a:t>
            </a:r>
            <a:r>
              <a:rPr lang="en-US" altLang="zh-CN" sz="2400" dirty="0" err="1" smtClean="0"/>
              <a:t>i</a:t>
            </a:r>
            <a:r>
              <a:rPr lang="en-US" altLang="zh-CN" sz="2400" dirty="0" smtClean="0"/>
              <a:t>]</a:t>
            </a:r>
            <a:r>
              <a:rPr lang="zh-CN" altLang="en-US" sz="2400" dirty="0" smtClean="0"/>
              <a:t>）</a:t>
            </a:r>
            <a:r>
              <a:rPr lang="en-US" altLang="zh-CN" sz="2400" dirty="0" smtClean="0"/>
              <a:t>  mod 256</a:t>
            </a:r>
          </a:p>
          <a:p>
            <a:pPr lvl="1">
              <a:lnSpc>
                <a:spcPct val="80000"/>
              </a:lnSpc>
              <a:buFontTx/>
              <a:buNone/>
            </a:pPr>
            <a:r>
              <a:rPr lang="en-US" altLang="zh-CN" sz="2400" dirty="0" smtClean="0"/>
              <a:t>			swap(S[</a:t>
            </a:r>
            <a:r>
              <a:rPr lang="en-US" altLang="zh-CN" sz="2400" dirty="0" err="1" smtClean="0"/>
              <a:t>i</a:t>
            </a:r>
            <a:r>
              <a:rPr lang="en-US" altLang="zh-CN" sz="2400" dirty="0" smtClean="0"/>
              <a:t>], S[j])</a:t>
            </a:r>
          </a:p>
          <a:p>
            <a:pPr lvl="1">
              <a:lnSpc>
                <a:spcPct val="80000"/>
              </a:lnSpc>
              <a:buFontTx/>
              <a:buNone/>
            </a:pPr>
            <a:r>
              <a:rPr lang="en-US" altLang="zh-CN" sz="2400" dirty="0" smtClean="0"/>
              <a:t>			t=</a:t>
            </a:r>
            <a:r>
              <a:rPr lang="zh-CN" altLang="en-US" sz="2400" dirty="0" smtClean="0"/>
              <a:t>（</a:t>
            </a:r>
            <a:r>
              <a:rPr lang="en-US" altLang="zh-CN" sz="2400" dirty="0" smtClean="0"/>
              <a:t>S[</a:t>
            </a:r>
            <a:r>
              <a:rPr lang="en-US" altLang="zh-CN" sz="2400" dirty="0" err="1" smtClean="0"/>
              <a:t>i</a:t>
            </a:r>
            <a:r>
              <a:rPr lang="en-US" altLang="zh-CN" sz="2400" dirty="0" smtClean="0"/>
              <a:t>] + S[j]</a:t>
            </a:r>
            <a:r>
              <a:rPr lang="zh-CN" altLang="en-US" sz="2400" dirty="0" smtClean="0"/>
              <a:t>）</a:t>
            </a:r>
            <a:r>
              <a:rPr lang="en-US" altLang="zh-CN" sz="2400" dirty="0" smtClean="0"/>
              <a:t> mod 256</a:t>
            </a:r>
          </a:p>
          <a:p>
            <a:pPr lvl="1">
              <a:lnSpc>
                <a:spcPct val="80000"/>
              </a:lnSpc>
              <a:buFontTx/>
              <a:buNone/>
            </a:pPr>
            <a:r>
              <a:rPr lang="en-US" altLang="zh-CN" sz="2400" dirty="0" smtClean="0"/>
              <a:t>			K’=S[t]</a:t>
            </a:r>
          </a:p>
          <a:p>
            <a:pPr>
              <a:lnSpc>
                <a:spcPct val="80000"/>
              </a:lnSpc>
            </a:pPr>
            <a:r>
              <a:rPr lang="en-US" altLang="zh-CN" sz="2800" dirty="0" smtClean="0"/>
              <a:t>XOR(plain text, key stream)</a:t>
            </a:r>
            <a:endParaRPr lang="zh-CN" altLang="en-US" sz="2800" dirty="0"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8.pdf"/>
          <p:cNvPicPr>
            <a:picLocks noChangeAspect="1"/>
          </p:cNvPicPr>
          <p:nvPr/>
        </p:nvPicPr>
        <p:blipFill>
          <a:blip r:embed="rId3" cstate="print"/>
          <a:stretch>
            <a:fillRect/>
          </a:stretch>
        </p:blipFill>
        <p:spPr>
          <a:xfrm>
            <a:off x="0" y="0"/>
            <a:ext cx="8875059" cy="6858000"/>
          </a:xfrm>
          <a:prstGeom prst="rect">
            <a:avLst/>
          </a:prstGeom>
        </p:spPr>
      </p:pic>
    </p:spTree>
  </p:cSld>
  <p:clrMapOvr>
    <a:masterClrMapping/>
  </p:clrMapOvr>
  <p:transition>
    <p:dissolv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411760" y="2276872"/>
            <a:ext cx="3888432" cy="1224136"/>
          </a:xfrm>
          <a:prstGeom prst="round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843" name="Rectangle 3"/>
          <p:cNvSpPr>
            <a:spLocks noGrp="1" noChangeArrowheads="1"/>
          </p:cNvSpPr>
          <p:nvPr>
            <p:ph type="body" idx="1"/>
          </p:nvPr>
        </p:nvSpPr>
        <p:spPr>
          <a:xfrm>
            <a:off x="251520" y="1124744"/>
            <a:ext cx="8892480" cy="5562600"/>
          </a:xfrm>
        </p:spPr>
        <p:txBody>
          <a:bodyPr>
            <a:noAutofit/>
          </a:bodyPr>
          <a:lstStyle/>
          <a:p>
            <a:pPr marL="0" indent="0">
              <a:lnSpc>
                <a:spcPct val="100000"/>
              </a:lnSpc>
              <a:buNone/>
            </a:pPr>
            <a:r>
              <a:rPr lang="en-US" altLang="zh-CN" dirty="0" smtClean="0"/>
              <a:t>Attack 1:   </a:t>
            </a:r>
            <a:r>
              <a:rPr lang="en-US" altLang="zh-CN" b="1" dirty="0" smtClean="0"/>
              <a:t>two time </a:t>
            </a:r>
            <a:r>
              <a:rPr lang="en-US" altLang="zh-CN" dirty="0" smtClean="0"/>
              <a:t>pad is insecure </a:t>
            </a:r>
            <a:r>
              <a:rPr lang="en-US" altLang="zh-CN" dirty="0" smtClean="0"/>
              <a:t>!!  </a:t>
            </a:r>
            <a:endParaRPr lang="en-US" dirty="0" smtClean="0"/>
          </a:p>
          <a:p>
            <a:pPr marL="0" indent="0" eaLnBrk="1" hangingPunct="1">
              <a:lnSpc>
                <a:spcPct val="100000"/>
              </a:lnSpc>
              <a:buNone/>
            </a:pPr>
            <a:r>
              <a:rPr lang="en-US" dirty="0" smtClean="0"/>
              <a:t>Never use stream cipher key more than once !!              </a:t>
            </a:r>
          </a:p>
          <a:p>
            <a:pPr marL="0" indent="0" eaLnBrk="1" hangingPunct="1">
              <a:lnSpc>
                <a:spcPct val="100000"/>
              </a:lnSpc>
              <a:buNone/>
            </a:pPr>
            <a:r>
              <a:rPr lang="en-US" b="0" dirty="0" smtClean="0"/>
              <a:t>           </a:t>
            </a:r>
            <a:r>
              <a:rPr lang="en-US" b="0" dirty="0" smtClean="0"/>
              <a:t>            C</a:t>
            </a:r>
            <a:r>
              <a:rPr lang="en-US" b="0" baseline="-25000" dirty="0" smtClean="0"/>
              <a:t>1</a:t>
            </a:r>
            <a:r>
              <a:rPr lang="en-US" b="0" dirty="0" smtClean="0"/>
              <a:t>  </a:t>
            </a:r>
            <a:r>
              <a:rPr lang="en-US" b="0" dirty="0" smtClean="0">
                <a:sym typeface="Symbol" pitchFamily="18" charset="2"/>
              </a:rPr>
              <a:t>  m</a:t>
            </a:r>
            <a:r>
              <a:rPr lang="en-US" b="0" baseline="-25000" dirty="0" smtClean="0">
                <a:sym typeface="Symbol" pitchFamily="18" charset="2"/>
              </a:rPr>
              <a:t>1</a:t>
            </a:r>
            <a:r>
              <a:rPr lang="en-US" b="0" dirty="0" smtClean="0">
                <a:sym typeface="Symbol" pitchFamily="18" charset="2"/>
              </a:rPr>
              <a:t>  PRG(k)</a:t>
            </a:r>
          </a:p>
          <a:p>
            <a:pPr lvl="1" eaLnBrk="1" hangingPunct="1">
              <a:lnSpc>
                <a:spcPct val="100000"/>
              </a:lnSpc>
              <a:buFont typeface="Times" pitchFamily="18" charset="0"/>
              <a:buNone/>
            </a:pPr>
            <a:r>
              <a:rPr lang="en-US" dirty="0" smtClean="0">
                <a:sym typeface="Symbol" pitchFamily="18" charset="2"/>
              </a:rPr>
              <a:t>			   </a:t>
            </a:r>
            <a:r>
              <a:rPr lang="en-US" dirty="0" smtClean="0"/>
              <a:t>C</a:t>
            </a:r>
            <a:r>
              <a:rPr lang="en-US" baseline="-25000" dirty="0" smtClean="0"/>
              <a:t>2</a:t>
            </a:r>
            <a:r>
              <a:rPr lang="en-US" dirty="0" smtClean="0"/>
              <a:t>  </a:t>
            </a:r>
            <a:r>
              <a:rPr lang="en-US" dirty="0" smtClean="0">
                <a:sym typeface="Symbol" pitchFamily="18" charset="2"/>
              </a:rPr>
              <a:t>  m</a:t>
            </a:r>
            <a:r>
              <a:rPr lang="en-US" baseline="-25000" dirty="0" smtClean="0">
                <a:sym typeface="Symbol" pitchFamily="18" charset="2"/>
              </a:rPr>
              <a:t>2</a:t>
            </a:r>
            <a:r>
              <a:rPr lang="en-US" dirty="0" smtClean="0">
                <a:sym typeface="Symbol" pitchFamily="18" charset="2"/>
              </a:rPr>
              <a:t>   PRG(k)</a:t>
            </a:r>
          </a:p>
          <a:p>
            <a:pPr lvl="1" eaLnBrk="1" hangingPunct="1">
              <a:lnSpc>
                <a:spcPct val="100000"/>
              </a:lnSpc>
              <a:spcBef>
                <a:spcPct val="80000"/>
              </a:spcBef>
              <a:buFont typeface="Times" pitchFamily="18" charset="0"/>
              <a:buNone/>
            </a:pPr>
            <a:r>
              <a:rPr lang="en-US" dirty="0" smtClean="0">
                <a:sym typeface="Symbol" pitchFamily="18" charset="2"/>
              </a:rPr>
              <a:t>Eavesdropper does:</a:t>
            </a:r>
          </a:p>
          <a:p>
            <a:pPr lvl="1" eaLnBrk="1" hangingPunct="1">
              <a:lnSpc>
                <a:spcPct val="100000"/>
              </a:lnSpc>
              <a:buFont typeface="Times" pitchFamily="18" charset="0"/>
              <a:buNone/>
            </a:pPr>
            <a:r>
              <a:rPr lang="en-US" dirty="0" smtClean="0">
                <a:sym typeface="Symbol" pitchFamily="18" charset="2"/>
              </a:rPr>
              <a:t>			C</a:t>
            </a:r>
            <a:r>
              <a:rPr lang="en-US" baseline="-25000" dirty="0" smtClean="0">
                <a:sym typeface="Symbol" pitchFamily="18" charset="2"/>
              </a:rPr>
              <a:t>1 </a:t>
            </a:r>
            <a:r>
              <a:rPr lang="en-US" dirty="0" smtClean="0">
                <a:sym typeface="Symbol" pitchFamily="18" charset="2"/>
              </a:rPr>
              <a:t>   C</a:t>
            </a:r>
            <a:r>
              <a:rPr lang="en-US" baseline="-25000" dirty="0" smtClean="0">
                <a:sym typeface="Symbol" pitchFamily="18" charset="2"/>
              </a:rPr>
              <a:t>2       </a:t>
            </a:r>
            <a:r>
              <a:rPr lang="en-US" b="1" dirty="0" smtClean="0">
                <a:sym typeface="Symbol" pitchFamily="18" charset="2"/>
              </a:rPr>
              <a:t></a:t>
            </a:r>
            <a:r>
              <a:rPr lang="en-US" dirty="0" smtClean="0">
                <a:sym typeface="Symbol" pitchFamily="18" charset="2"/>
              </a:rPr>
              <a:t>       </a:t>
            </a:r>
            <a:r>
              <a:rPr lang="en-US" dirty="0" smtClean="0">
                <a:sym typeface="Symbol" pitchFamily="18" charset="2"/>
              </a:rPr>
              <a:t> </a:t>
            </a:r>
            <a:r>
              <a:rPr lang="en-US" dirty="0" smtClean="0">
                <a:sym typeface="Symbol" pitchFamily="18" charset="2"/>
              </a:rPr>
              <a:t>m</a:t>
            </a:r>
            <a:r>
              <a:rPr lang="en-US" baseline="-25000" dirty="0" smtClean="0">
                <a:sym typeface="Symbol" pitchFamily="18" charset="2"/>
              </a:rPr>
              <a:t>1</a:t>
            </a:r>
            <a:r>
              <a:rPr lang="en-US" dirty="0" smtClean="0">
                <a:sym typeface="Symbol" pitchFamily="18" charset="2"/>
              </a:rPr>
              <a:t>   m</a:t>
            </a:r>
            <a:r>
              <a:rPr lang="en-US" baseline="-25000" dirty="0" smtClean="0">
                <a:sym typeface="Symbol" pitchFamily="18" charset="2"/>
              </a:rPr>
              <a:t>2 </a:t>
            </a:r>
          </a:p>
          <a:p>
            <a:pPr lvl="1" eaLnBrk="1" hangingPunct="1">
              <a:lnSpc>
                <a:spcPct val="100000"/>
              </a:lnSpc>
              <a:buFont typeface="Times" pitchFamily="18" charset="0"/>
              <a:buNone/>
            </a:pPr>
            <a:r>
              <a:rPr lang="en-US" dirty="0" smtClean="0">
                <a:sym typeface="Symbol" pitchFamily="18" charset="2"/>
              </a:rPr>
              <a:t>Enough redundancy in English and ASCII encoding that:</a:t>
            </a:r>
          </a:p>
          <a:p>
            <a:pPr lvl="1" eaLnBrk="1" hangingPunct="1">
              <a:lnSpc>
                <a:spcPct val="100000"/>
              </a:lnSpc>
              <a:buFont typeface="Times" pitchFamily="18" charset="0"/>
              <a:buNone/>
            </a:pPr>
            <a:r>
              <a:rPr lang="en-US" dirty="0" smtClean="0">
                <a:sym typeface="Symbol" pitchFamily="18" charset="2"/>
              </a:rPr>
              <a:t>			 m</a:t>
            </a:r>
            <a:r>
              <a:rPr lang="en-US" baseline="-25000" dirty="0" smtClean="0">
                <a:sym typeface="Symbol" pitchFamily="18" charset="2"/>
              </a:rPr>
              <a:t>1</a:t>
            </a:r>
            <a:r>
              <a:rPr lang="en-US" dirty="0" smtClean="0">
                <a:sym typeface="Symbol" pitchFamily="18" charset="2"/>
              </a:rPr>
              <a:t>   m</a:t>
            </a:r>
            <a:r>
              <a:rPr lang="en-US" baseline="-25000" dirty="0" smtClean="0">
                <a:sym typeface="Symbol" pitchFamily="18" charset="2"/>
              </a:rPr>
              <a:t>2       </a:t>
            </a:r>
            <a:r>
              <a:rPr lang="en-US" b="1" dirty="0" smtClean="0">
                <a:sym typeface="Symbol" pitchFamily="18" charset="2"/>
              </a:rPr>
              <a:t></a:t>
            </a:r>
            <a:r>
              <a:rPr lang="en-US" dirty="0" smtClean="0">
                <a:sym typeface="Symbol" pitchFamily="18" charset="2"/>
              </a:rPr>
              <a:t>      m</a:t>
            </a:r>
            <a:r>
              <a:rPr lang="en-US" baseline="-25000" dirty="0" smtClean="0">
                <a:sym typeface="Symbol" pitchFamily="18" charset="2"/>
              </a:rPr>
              <a:t>1</a:t>
            </a:r>
            <a:r>
              <a:rPr lang="en-US" dirty="0" smtClean="0">
                <a:sym typeface="Symbol" pitchFamily="18" charset="2"/>
              </a:rPr>
              <a:t> ,  m</a:t>
            </a:r>
            <a:r>
              <a:rPr lang="en-US" baseline="-25000" dirty="0" smtClean="0">
                <a:sym typeface="Symbol" pitchFamily="18" charset="2"/>
              </a:rPr>
              <a:t>2</a:t>
            </a:r>
            <a:endParaRPr lang="en-US" dirty="0" smtClean="0">
              <a:sym typeface="Symbol" pitchFamily="18" charset="2"/>
            </a:endParaRPr>
          </a:p>
        </p:txBody>
      </p:sp>
      <p:sp>
        <p:nvSpPr>
          <p:cNvPr id="3" name="Rectangle 2"/>
          <p:cNvSpPr/>
          <p:nvPr/>
        </p:nvSpPr>
        <p:spPr>
          <a:xfrm>
            <a:off x="4495800" y="3886200"/>
            <a:ext cx="1728192" cy="812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1043608" y="188640"/>
            <a:ext cx="7643192" cy="792088"/>
          </a:xfrm>
        </p:spPr>
        <p:txBody>
          <a:bodyPr>
            <a:normAutofit/>
          </a:bodyPr>
          <a:lstStyle/>
          <a:p>
            <a:pPr algn="l"/>
            <a:r>
              <a:rPr lang="zh-CN" altLang="en-US" dirty="0" smtClean="0"/>
              <a:t>针对一次一密和流密码的攻击</a:t>
            </a:r>
            <a:endParaRPr lang="zh-CN" altLang="en-US" dirty="0"/>
          </a:p>
        </p:txBody>
      </p:sp>
    </p:spTree>
    <p:extLst>
      <p:ext uri="{BB962C8B-B14F-4D97-AF65-F5344CB8AC3E}">
        <p14:creationId xmlns:p14="http://schemas.microsoft.com/office/powerpoint/2010/main" xmlns="" val="311623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584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t>比较</a:t>
            </a:r>
          </a:p>
        </p:txBody>
      </p:sp>
      <p:sp>
        <p:nvSpPr>
          <p:cNvPr id="72707" name="Rectangle 3"/>
          <p:cNvSpPr>
            <a:spLocks noGrp="1" noChangeArrowheads="1"/>
          </p:cNvSpPr>
          <p:nvPr>
            <p:ph type="body" idx="1"/>
          </p:nvPr>
        </p:nvSpPr>
        <p:spPr>
          <a:xfrm>
            <a:off x="457200" y="1143000"/>
            <a:ext cx="8686800" cy="5181600"/>
          </a:xfrm>
        </p:spPr>
        <p:txBody>
          <a:bodyPr>
            <a:normAutofit fontScale="92500" lnSpcReduction="20000"/>
          </a:bodyPr>
          <a:lstStyle/>
          <a:p>
            <a:pPr>
              <a:lnSpc>
                <a:spcPct val="90000"/>
              </a:lnSpc>
            </a:pPr>
            <a:r>
              <a:rPr lang="zh-CN" altLang="en-US" dirty="0" smtClean="0"/>
              <a:t>基本区别</a:t>
            </a:r>
          </a:p>
          <a:p>
            <a:pPr lvl="1">
              <a:lnSpc>
                <a:spcPct val="90000"/>
              </a:lnSpc>
            </a:pPr>
            <a:r>
              <a:rPr lang="zh-CN" altLang="en-US" dirty="0" smtClean="0"/>
              <a:t>粒度   </a:t>
            </a:r>
            <a:r>
              <a:rPr lang="en-US" altLang="zh-CN" dirty="0" smtClean="0"/>
              <a:t>8</a:t>
            </a:r>
            <a:r>
              <a:rPr lang="zh-CN" altLang="en-US" dirty="0" smtClean="0"/>
              <a:t>字节分组 </a:t>
            </a:r>
            <a:r>
              <a:rPr lang="en-US" altLang="zh-CN" dirty="0" smtClean="0"/>
              <a:t>vs. 1</a:t>
            </a:r>
            <a:r>
              <a:rPr lang="zh-CN" altLang="en-US" dirty="0" smtClean="0"/>
              <a:t>比特或</a:t>
            </a:r>
            <a:r>
              <a:rPr lang="en-US" altLang="zh-CN" dirty="0" smtClean="0"/>
              <a:t>1</a:t>
            </a:r>
            <a:r>
              <a:rPr lang="zh-CN" altLang="en-US" dirty="0" smtClean="0"/>
              <a:t>字节</a:t>
            </a:r>
          </a:p>
          <a:p>
            <a:pPr lvl="2">
              <a:lnSpc>
                <a:spcPct val="90000"/>
              </a:lnSpc>
            </a:pPr>
            <a:r>
              <a:rPr lang="zh-CN" altLang="en-US" dirty="0" smtClean="0"/>
              <a:t>各自适应不同的应用数据格式</a:t>
            </a:r>
          </a:p>
          <a:p>
            <a:pPr lvl="2">
              <a:lnSpc>
                <a:spcPct val="90000"/>
              </a:lnSpc>
            </a:pPr>
            <a:r>
              <a:rPr lang="en-US" altLang="zh-CN" dirty="0" smtClean="0"/>
              <a:t>padding</a:t>
            </a:r>
            <a:r>
              <a:rPr lang="zh-CN" altLang="en-US" dirty="0" smtClean="0"/>
              <a:t>（需缓存，拆装也不方便）</a:t>
            </a:r>
          </a:p>
          <a:p>
            <a:pPr lvl="1">
              <a:lnSpc>
                <a:spcPct val="90000"/>
              </a:lnSpc>
            </a:pPr>
            <a:r>
              <a:rPr lang="zh-CN" altLang="en-US" b="1" dirty="0" smtClean="0"/>
              <a:t>对相同的明文分组，总是输出相同的密文分组；而流密码缺输出不同的密文比特</a:t>
            </a:r>
          </a:p>
          <a:p>
            <a:pPr lvl="1">
              <a:lnSpc>
                <a:spcPct val="90000"/>
              </a:lnSpc>
            </a:pPr>
            <a:r>
              <a:rPr lang="zh-CN" altLang="en-US" dirty="0" smtClean="0"/>
              <a:t>流密码一般快很多</a:t>
            </a:r>
          </a:p>
          <a:p>
            <a:pPr>
              <a:lnSpc>
                <a:spcPct val="90000"/>
              </a:lnSpc>
            </a:pPr>
            <a:r>
              <a:rPr lang="zh-CN" altLang="en-US" dirty="0" smtClean="0"/>
              <a:t>分组密码多些，是主流</a:t>
            </a:r>
          </a:p>
          <a:p>
            <a:pPr lvl="1">
              <a:lnSpc>
                <a:spcPct val="90000"/>
              </a:lnSpc>
            </a:pPr>
            <a:r>
              <a:rPr lang="zh-CN" altLang="en-US" dirty="0" smtClean="0"/>
              <a:t>分组密码也可以用作流模式（计数器模式）</a:t>
            </a:r>
          </a:p>
          <a:p>
            <a:pPr>
              <a:lnSpc>
                <a:spcPct val="90000"/>
              </a:lnSpc>
            </a:pPr>
            <a:r>
              <a:rPr lang="zh-CN" altLang="en-US" dirty="0" smtClean="0"/>
              <a:t>安全性对比</a:t>
            </a:r>
            <a:endParaRPr lang="en-US" altLang="zh-CN" dirty="0" smtClean="0"/>
          </a:p>
          <a:p>
            <a:pPr lvl="1">
              <a:lnSpc>
                <a:spcPct val="90000"/>
              </a:lnSpc>
            </a:pPr>
            <a:r>
              <a:rPr lang="en-US" altLang="zh-CN" dirty="0" smtClean="0"/>
              <a:t>“</a:t>
            </a:r>
            <a:r>
              <a:rPr lang="zh-CN" altLang="en-US" dirty="0" smtClean="0"/>
              <a:t>当密钥长度是</a:t>
            </a:r>
            <a:r>
              <a:rPr lang="en-US" altLang="zh-CN" dirty="0" smtClean="0"/>
              <a:t>128</a:t>
            </a:r>
            <a:r>
              <a:rPr lang="zh-CN" altLang="en-US" dirty="0" smtClean="0"/>
              <a:t>位时，没有那种攻击方法有效</a:t>
            </a:r>
            <a:r>
              <a:rPr lang="en-US" altLang="zh-CN" dirty="0" smtClean="0"/>
              <a:t>”</a:t>
            </a:r>
            <a:endParaRPr lang="zh-CN" altLang="en-US" dirty="0" smtClean="0"/>
          </a:p>
          <a:p>
            <a:pPr lvl="1">
              <a:lnSpc>
                <a:spcPct val="90000"/>
              </a:lnSpc>
            </a:pPr>
            <a:r>
              <a:rPr lang="zh-CN" altLang="en-US" dirty="0" smtClean="0"/>
              <a:t>分组密码好些</a:t>
            </a:r>
          </a:p>
          <a:p>
            <a:pPr lvl="2">
              <a:lnSpc>
                <a:spcPct val="90000"/>
              </a:lnSpc>
            </a:pPr>
            <a:r>
              <a:rPr lang="zh-CN" altLang="en-US" dirty="0" smtClean="0"/>
              <a:t>（理由并不充分，只是看起来是</a:t>
            </a:r>
            <a:r>
              <a:rPr lang="zh-CN" altLang="en-US" dirty="0" smtClean="0"/>
              <a:t>）</a:t>
            </a:r>
            <a:endParaRPr lang="en-US" altLang="zh-CN" dirty="0" smtClean="0"/>
          </a:p>
          <a:p>
            <a:pPr>
              <a:lnSpc>
                <a:spcPct val="90000"/>
              </a:lnSpc>
            </a:pPr>
            <a:r>
              <a:rPr lang="zh-CN" altLang="en-US" dirty="0" smtClean="0"/>
              <a:t>安</a:t>
            </a:r>
            <a:r>
              <a:rPr lang="zh-CN" altLang="en-US" dirty="0" smtClean="0"/>
              <a:t>全的流密码算法</a:t>
            </a:r>
            <a:endParaRPr lang="zh-CN" altLang="en-US" dirty="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406402" y="-25400"/>
            <a:ext cx="8208963" cy="914400"/>
          </a:xfrm>
        </p:spPr>
        <p:txBody>
          <a:bodyPr>
            <a:normAutofit/>
          </a:bodyPr>
          <a:lstStyle/>
          <a:p>
            <a:pPr eaLnBrk="1" hangingPunct="1"/>
            <a:r>
              <a:rPr lang="en-US" dirty="0" smtClean="0"/>
              <a:t>Performance:	</a:t>
            </a:r>
            <a:r>
              <a:rPr lang="en-US" sz="1600" dirty="0" smtClean="0"/>
              <a:t>Crypto++  5.6.0      [ Wei Dai ]</a:t>
            </a:r>
          </a:p>
        </p:txBody>
      </p:sp>
      <p:sp>
        <p:nvSpPr>
          <p:cNvPr id="25605" name="Rectangle 3"/>
          <p:cNvSpPr>
            <a:spLocks noGrp="1" noChangeArrowheads="1"/>
          </p:cNvSpPr>
          <p:nvPr>
            <p:ph type="body" idx="1"/>
          </p:nvPr>
        </p:nvSpPr>
        <p:spPr>
          <a:xfrm>
            <a:off x="251520" y="1052736"/>
            <a:ext cx="8610600" cy="5562600"/>
          </a:xfrm>
        </p:spPr>
        <p:txBody>
          <a:bodyPr>
            <a:normAutofit/>
          </a:bodyPr>
          <a:lstStyle/>
          <a:p>
            <a:pPr marL="0" indent="0" eaLnBrk="1" hangingPunct="1">
              <a:lnSpc>
                <a:spcPct val="90000"/>
              </a:lnSpc>
              <a:buNone/>
              <a:tabLst>
                <a:tab pos="742950" algn="l"/>
                <a:tab pos="2628900" algn="l"/>
                <a:tab pos="2857500" algn="l"/>
                <a:tab pos="4349750" algn="l"/>
              </a:tabLst>
            </a:pPr>
            <a:r>
              <a:rPr lang="en-US" sz="2000" dirty="0" smtClean="0"/>
              <a:t>AMD Opteron,   2.2 GHz     </a:t>
            </a:r>
            <a:r>
              <a:rPr lang="en-US" sz="1600" dirty="0" smtClean="0"/>
              <a:t>( Linux)</a:t>
            </a:r>
          </a:p>
          <a:p>
            <a:pPr eaLnBrk="1" hangingPunct="1">
              <a:lnSpc>
                <a:spcPct val="90000"/>
              </a:lnSpc>
              <a:tabLst>
                <a:tab pos="742950" algn="l"/>
                <a:tab pos="2628900" algn="l"/>
                <a:tab pos="2857500" algn="l"/>
                <a:tab pos="4349750" algn="l"/>
              </a:tabLst>
            </a:pPr>
            <a:endParaRPr lang="en-US" sz="2000" dirty="0" smtClean="0"/>
          </a:p>
          <a:p>
            <a:pPr marL="0" indent="0" eaLnBrk="1" hangingPunct="1">
              <a:lnSpc>
                <a:spcPct val="90000"/>
              </a:lnSpc>
              <a:buNone/>
              <a:tabLst>
                <a:tab pos="1143000" algn="l"/>
                <a:tab pos="2857500" algn="l"/>
                <a:tab pos="3149600" algn="l"/>
                <a:tab pos="5321300" algn="l"/>
                <a:tab pos="5715000" algn="l"/>
              </a:tabLst>
            </a:pPr>
            <a:r>
              <a:rPr lang="en-US" sz="2000" dirty="0" smtClean="0"/>
              <a:t>	</a:t>
            </a:r>
            <a:r>
              <a:rPr lang="en-US" u="sng" dirty="0" smtClean="0"/>
              <a:t>Cipher</a:t>
            </a:r>
            <a:r>
              <a:rPr lang="en-US" dirty="0" smtClean="0"/>
              <a:t>	</a:t>
            </a:r>
            <a:r>
              <a:rPr lang="en-US" u="sng" dirty="0" smtClean="0"/>
              <a:t>Block/key size</a:t>
            </a:r>
            <a:r>
              <a:rPr lang="en-US" dirty="0" smtClean="0"/>
              <a:t>	</a:t>
            </a:r>
            <a:r>
              <a:rPr lang="en-US" u="sng" dirty="0" smtClean="0"/>
              <a:t>Speed  </a:t>
            </a:r>
            <a:r>
              <a:rPr lang="en-US" sz="2000" u="sng" dirty="0" smtClean="0"/>
              <a:t>(MB/sec)</a:t>
            </a:r>
          </a:p>
          <a:p>
            <a:pPr marL="0" indent="0">
              <a:lnSpc>
                <a:spcPct val="90000"/>
              </a:lnSpc>
              <a:buNone/>
              <a:tabLst>
                <a:tab pos="1143000" algn="l"/>
                <a:tab pos="2857500" algn="l"/>
                <a:tab pos="3149600" algn="l"/>
                <a:tab pos="5321300" algn="l"/>
                <a:tab pos="5715000" algn="l"/>
              </a:tabLst>
            </a:pPr>
            <a:r>
              <a:rPr lang="en-US" dirty="0"/>
              <a:t>	</a:t>
            </a:r>
            <a:r>
              <a:rPr lang="en-US" dirty="0" smtClean="0"/>
              <a:t>RC4</a:t>
            </a:r>
            <a:r>
              <a:rPr lang="en-US" dirty="0"/>
              <a:t>		 </a:t>
            </a:r>
            <a:r>
              <a:rPr lang="en-US" dirty="0" smtClean="0"/>
              <a:t>               126</a:t>
            </a:r>
            <a:endParaRPr lang="en-US" u="sng" dirty="0" smtClean="0"/>
          </a:p>
          <a:p>
            <a:pPr marL="0" indent="0" eaLnBrk="1" hangingPunct="1">
              <a:lnSpc>
                <a:spcPct val="90000"/>
              </a:lnSpc>
              <a:spcBef>
                <a:spcPts val="1824"/>
              </a:spcBef>
              <a:buNone/>
              <a:tabLst>
                <a:tab pos="1028700" algn="l"/>
                <a:tab pos="2628900" algn="l"/>
                <a:tab pos="2857500" algn="l"/>
                <a:tab pos="4349750" algn="l"/>
                <a:tab pos="5715000" algn="l"/>
              </a:tabLst>
            </a:pPr>
            <a:r>
              <a:rPr lang="en-US" dirty="0" smtClean="0"/>
              <a:t>	</a:t>
            </a:r>
            <a:r>
              <a:rPr lang="en-US" b="0" dirty="0" smtClean="0"/>
              <a:t>Salsa20/12</a:t>
            </a:r>
            <a:r>
              <a:rPr lang="en-US" dirty="0" smtClean="0"/>
              <a:t>		   </a:t>
            </a:r>
            <a:r>
              <a:rPr lang="en-US" b="0" dirty="0" smtClean="0"/>
              <a:t>643</a:t>
            </a:r>
          </a:p>
          <a:p>
            <a:pPr marL="0" indent="0" eaLnBrk="1" hangingPunct="1">
              <a:spcBef>
                <a:spcPts val="1224"/>
              </a:spcBef>
              <a:buNone/>
              <a:tabLst>
                <a:tab pos="1028700" algn="l"/>
                <a:tab pos="2628900" algn="l"/>
                <a:tab pos="2857500" algn="l"/>
                <a:tab pos="4349750" algn="l"/>
                <a:tab pos="5715000" algn="l"/>
              </a:tabLst>
            </a:pPr>
            <a:r>
              <a:rPr lang="en-US" dirty="0"/>
              <a:t>	</a:t>
            </a:r>
            <a:r>
              <a:rPr lang="en-US" dirty="0" err="1" smtClean="0"/>
              <a:t>Sosemanuk</a:t>
            </a:r>
            <a:r>
              <a:rPr lang="en-US" dirty="0" smtClean="0"/>
              <a:t>				727</a:t>
            </a:r>
            <a:endParaRPr lang="en-US" b="0" dirty="0" smtClean="0"/>
          </a:p>
          <a:p>
            <a:pPr marL="0" indent="0" eaLnBrk="1" hangingPunct="1">
              <a:lnSpc>
                <a:spcPct val="90000"/>
              </a:lnSpc>
              <a:buNone/>
              <a:tabLst>
                <a:tab pos="1028700" algn="l"/>
                <a:tab pos="2628900" algn="l"/>
                <a:tab pos="2857500" algn="l"/>
                <a:tab pos="4349750" algn="l"/>
                <a:tab pos="5715000" algn="l"/>
              </a:tabLst>
            </a:pPr>
            <a:endParaRPr lang="en-US" dirty="0"/>
          </a:p>
          <a:p>
            <a:pPr marL="0" indent="0" eaLnBrk="1" hangingPunct="1">
              <a:lnSpc>
                <a:spcPct val="90000"/>
              </a:lnSpc>
              <a:buNone/>
              <a:tabLst>
                <a:tab pos="1028700" algn="l"/>
                <a:tab pos="3263900" algn="l"/>
                <a:tab pos="4349750" algn="l"/>
                <a:tab pos="5715000" algn="l"/>
              </a:tabLst>
            </a:pPr>
            <a:r>
              <a:rPr lang="en-US" dirty="0" smtClean="0"/>
              <a:t>	3DES	64/168	 	13</a:t>
            </a:r>
          </a:p>
          <a:p>
            <a:pPr marL="0" indent="0" eaLnBrk="1" hangingPunct="1">
              <a:spcBef>
                <a:spcPts val="1224"/>
              </a:spcBef>
              <a:buNone/>
              <a:tabLst>
                <a:tab pos="1028700" algn="l"/>
                <a:tab pos="3263900" algn="l"/>
                <a:tab pos="4349750" algn="l"/>
                <a:tab pos="5715000" algn="l"/>
              </a:tabLst>
            </a:pPr>
            <a:r>
              <a:rPr lang="en-US" dirty="0" smtClean="0"/>
              <a:t>	AES-128	128/128		109</a:t>
            </a:r>
          </a:p>
        </p:txBody>
      </p:sp>
      <p:grpSp>
        <p:nvGrpSpPr>
          <p:cNvPr id="4" name="Group 5"/>
          <p:cNvGrpSpPr/>
          <p:nvPr/>
        </p:nvGrpSpPr>
        <p:grpSpPr>
          <a:xfrm>
            <a:off x="611560" y="4725144"/>
            <a:ext cx="597933" cy="1117600"/>
            <a:chOff x="621267" y="3562350"/>
            <a:chExt cx="597933" cy="838200"/>
          </a:xfrm>
        </p:grpSpPr>
        <p:sp>
          <p:nvSpPr>
            <p:cNvPr id="5" name="Left Brace 4"/>
            <p:cNvSpPr/>
            <p:nvPr/>
          </p:nvSpPr>
          <p:spPr>
            <a:xfrm>
              <a:off x="1143000" y="3562350"/>
              <a:ext cx="76200" cy="838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rot="5400000">
              <a:off x="549733" y="3797282"/>
              <a:ext cx="512400" cy="369332"/>
            </a:xfrm>
            <a:prstGeom prst="rect">
              <a:avLst/>
            </a:prstGeom>
            <a:noFill/>
          </p:spPr>
          <p:txBody>
            <a:bodyPr wrap="none" rtlCol="0">
              <a:spAutoFit/>
            </a:bodyPr>
            <a:lstStyle/>
            <a:p>
              <a:r>
                <a:rPr lang="en-US" dirty="0" smtClean="0"/>
                <a:t>block</a:t>
              </a:r>
              <a:endParaRPr lang="en-US" dirty="0"/>
            </a:p>
          </p:txBody>
        </p:sp>
      </p:grpSp>
      <p:grpSp>
        <p:nvGrpSpPr>
          <p:cNvPr id="6" name="Group 3"/>
          <p:cNvGrpSpPr/>
          <p:nvPr/>
        </p:nvGrpSpPr>
        <p:grpSpPr>
          <a:xfrm>
            <a:off x="611560" y="2060848"/>
            <a:ext cx="579119" cy="1930400"/>
            <a:chOff x="609600" y="2038350"/>
            <a:chExt cx="579119" cy="1447800"/>
          </a:xfrm>
        </p:grpSpPr>
        <p:sp>
          <p:nvSpPr>
            <p:cNvPr id="2" name="Left Brace 1"/>
            <p:cNvSpPr/>
            <p:nvPr/>
          </p:nvSpPr>
          <p:spPr>
            <a:xfrm>
              <a:off x="1143000" y="2038350"/>
              <a:ext cx="45719" cy="1447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rot="5400000">
              <a:off x="480646" y="2503565"/>
              <a:ext cx="627239" cy="369332"/>
            </a:xfrm>
            <a:prstGeom prst="rect">
              <a:avLst/>
            </a:prstGeom>
            <a:noFill/>
          </p:spPr>
          <p:txBody>
            <a:bodyPr wrap="none" rtlCol="0">
              <a:spAutoFit/>
            </a:bodyPr>
            <a:lstStyle/>
            <a:p>
              <a:r>
                <a:rPr lang="en-US" dirty="0" smtClean="0"/>
                <a:t>stream</a:t>
              </a:r>
              <a:endParaRPr lang="en-US" dirty="0"/>
            </a:p>
          </p:txBody>
        </p:sp>
      </p:grpSp>
    </p:spTree>
    <p:extLst>
      <p:ext uri="{BB962C8B-B14F-4D97-AF65-F5344CB8AC3E}">
        <p14:creationId xmlns="" xmlns:p14="http://schemas.microsoft.com/office/powerpoint/2010/main" val="129017745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smtClean="0"/>
              <a:t>小结</a:t>
            </a:r>
          </a:p>
        </p:txBody>
      </p:sp>
      <p:sp>
        <p:nvSpPr>
          <p:cNvPr id="108547" name="Rectangle 3"/>
          <p:cNvSpPr>
            <a:spLocks noGrp="1" noChangeArrowheads="1"/>
          </p:cNvSpPr>
          <p:nvPr>
            <p:ph type="body" idx="1"/>
          </p:nvPr>
        </p:nvSpPr>
        <p:spPr/>
        <p:txBody>
          <a:bodyPr/>
          <a:lstStyle/>
          <a:p>
            <a:r>
              <a:rPr lang="zh-CN" altLang="en-US" smtClean="0"/>
              <a:t>对称算法好的多的是，因此不应使用自作聪明设计的算法，尤其是使用流行的算法，包括</a:t>
            </a:r>
            <a:r>
              <a:rPr lang="en-US" altLang="zh-CN" smtClean="0"/>
              <a:t>DES</a:t>
            </a:r>
            <a:r>
              <a:rPr lang="zh-CN" altLang="en-US" smtClean="0"/>
              <a:t>、</a:t>
            </a:r>
            <a:r>
              <a:rPr lang="en-US" altLang="zh-CN" smtClean="0"/>
              <a:t>AES</a:t>
            </a:r>
            <a:r>
              <a:rPr lang="zh-CN" altLang="en-US" smtClean="0"/>
              <a:t>，以及</a:t>
            </a:r>
            <a:r>
              <a:rPr lang="en-US" altLang="zh-CN" smtClean="0"/>
              <a:t>RC4</a:t>
            </a:r>
            <a:r>
              <a:rPr lang="zh-CN" altLang="en-US" smtClean="0"/>
              <a:t>等久经考验的算法。</a:t>
            </a:r>
          </a:p>
          <a:p>
            <a:r>
              <a:rPr lang="zh-CN" altLang="en-US" smtClean="0"/>
              <a:t>在实际应用中，算法的强度最不是薄弱环节，密钥管理才是真正需要小心注意的。</a:t>
            </a:r>
          </a:p>
          <a:p>
            <a:endParaRPr lang="en-US" altLang="zh-CN" smtClean="0"/>
          </a:p>
          <a:p>
            <a:endParaRPr lang="zh-CN" altLang="en-US"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28600"/>
            <a:ext cx="8229600" cy="808038"/>
          </a:xfrm>
        </p:spPr>
        <p:txBody>
          <a:bodyPr/>
          <a:lstStyle/>
          <a:p>
            <a:r>
              <a:rPr lang="en-US" altLang="zh-CN" dirty="0" err="1" smtClean="0"/>
              <a:t>Feistel</a:t>
            </a:r>
            <a:r>
              <a:rPr lang="zh-CN" altLang="en-US" dirty="0" smtClean="0"/>
              <a:t>伪代码</a:t>
            </a:r>
            <a:endParaRPr lang="en-US" altLang="zh-CN" dirty="0" smtClean="0"/>
          </a:p>
        </p:txBody>
      </p:sp>
      <p:sp>
        <p:nvSpPr>
          <p:cNvPr id="26627" name="Rectangle 3"/>
          <p:cNvSpPr>
            <a:spLocks noGrp="1" noChangeArrowheads="1"/>
          </p:cNvSpPr>
          <p:nvPr>
            <p:ph type="body" idx="1"/>
          </p:nvPr>
        </p:nvSpPr>
        <p:spPr>
          <a:xfrm>
            <a:off x="457200" y="990600"/>
            <a:ext cx="8686800" cy="5867400"/>
          </a:xfrm>
        </p:spPr>
        <p:txBody>
          <a:bodyPr>
            <a:normAutofit lnSpcReduction="10000"/>
          </a:bodyPr>
          <a:lstStyle/>
          <a:p>
            <a:pPr>
              <a:lnSpc>
                <a:spcPct val="80000"/>
              </a:lnSpc>
            </a:pPr>
            <a:r>
              <a:rPr lang="zh-CN" altLang="en-US" sz="2400" b="1" dirty="0" smtClean="0"/>
              <a:t>明文</a:t>
            </a:r>
            <a:r>
              <a:rPr lang="en-US" altLang="zh-CN" sz="2400" b="1" dirty="0" smtClean="0"/>
              <a:t>m</a:t>
            </a:r>
          </a:p>
          <a:p>
            <a:pPr lvl="1">
              <a:lnSpc>
                <a:spcPct val="80000"/>
              </a:lnSpc>
            </a:pPr>
            <a:r>
              <a:rPr lang="zh-CN" altLang="en-US" sz="2400" b="1" dirty="0" smtClean="0"/>
              <a:t>长度</a:t>
            </a:r>
            <a:r>
              <a:rPr lang="en-US" altLang="zh-CN" sz="2400" b="1" dirty="0" smtClean="0"/>
              <a:t>n</a:t>
            </a:r>
            <a:r>
              <a:rPr lang="zh-CN" altLang="en-US" sz="2400" b="1" dirty="0" smtClean="0"/>
              <a:t>＝</a:t>
            </a:r>
            <a:r>
              <a:rPr lang="en-US" altLang="zh-CN" sz="2400" b="1" dirty="0" smtClean="0"/>
              <a:t>2t</a:t>
            </a:r>
            <a:r>
              <a:rPr lang="zh-CN" altLang="en-US" sz="2400" b="1" dirty="0" smtClean="0"/>
              <a:t>，记为</a:t>
            </a:r>
            <a:r>
              <a:rPr lang="en-US" altLang="zh-CN" sz="2400" b="1" dirty="0" smtClean="0"/>
              <a:t>m</a:t>
            </a:r>
            <a:r>
              <a:rPr lang="en-US" altLang="zh-CN" sz="2400" b="1" baseline="-25000" dirty="0" smtClean="0"/>
              <a:t>0</a:t>
            </a:r>
            <a:r>
              <a:rPr lang="en-US" altLang="zh-CN" sz="2400" b="1" dirty="0" smtClean="0"/>
              <a:t>m</a:t>
            </a:r>
            <a:r>
              <a:rPr lang="en-US" altLang="zh-CN" sz="2400" b="1" baseline="-25000" dirty="0" smtClean="0"/>
              <a:t>1</a:t>
            </a:r>
            <a:r>
              <a:rPr lang="zh-CN" altLang="en-US" sz="2400" b="1" dirty="0" smtClean="0"/>
              <a:t>，每个长度为</a:t>
            </a:r>
            <a:r>
              <a:rPr lang="en-US" altLang="zh-CN" sz="2400" b="1" dirty="0" smtClean="0"/>
              <a:t>t</a:t>
            </a:r>
          </a:p>
          <a:p>
            <a:pPr>
              <a:lnSpc>
                <a:spcPct val="80000"/>
              </a:lnSpc>
            </a:pPr>
            <a:r>
              <a:rPr lang="zh-CN" altLang="en-US" sz="2400" b="1" dirty="0" smtClean="0"/>
              <a:t>密钥</a:t>
            </a:r>
            <a:r>
              <a:rPr lang="en-US" altLang="zh-CN" sz="2400" b="1" dirty="0" smtClean="0"/>
              <a:t>k</a:t>
            </a:r>
          </a:p>
          <a:p>
            <a:pPr lvl="1">
              <a:lnSpc>
                <a:spcPct val="80000"/>
              </a:lnSpc>
            </a:pPr>
            <a:r>
              <a:rPr lang="zh-CN" altLang="en-US" sz="2400" b="1" dirty="0" smtClean="0"/>
              <a:t>产生</a:t>
            </a:r>
            <a:r>
              <a:rPr lang="en-US" altLang="zh-CN" sz="2400" b="1" dirty="0" smtClean="0"/>
              <a:t>r</a:t>
            </a:r>
            <a:r>
              <a:rPr lang="zh-CN" altLang="en-US" sz="2400" b="1" dirty="0" smtClean="0"/>
              <a:t>个子密钥</a:t>
            </a:r>
            <a:r>
              <a:rPr lang="en-US" altLang="zh-CN" sz="2400" b="1" dirty="0" smtClean="0"/>
              <a:t>k</a:t>
            </a:r>
            <a:r>
              <a:rPr lang="en-US" altLang="zh-CN" sz="2400" b="1" baseline="-25000" dirty="0" smtClean="0"/>
              <a:t>1</a:t>
            </a:r>
            <a:r>
              <a:rPr lang="en-US" altLang="zh-CN" sz="2400" b="1" dirty="0" smtClean="0"/>
              <a:t>,k</a:t>
            </a:r>
            <a:r>
              <a:rPr lang="en-US" altLang="zh-CN" sz="2400" b="1" baseline="-25000" dirty="0" smtClean="0"/>
              <a:t>2</a:t>
            </a:r>
            <a:r>
              <a:rPr lang="en-US" altLang="zh-CN" sz="2400" b="1" dirty="0" smtClean="0"/>
              <a:t> ,...,</a:t>
            </a:r>
            <a:r>
              <a:rPr lang="en-US" altLang="zh-CN" sz="2400" b="1" dirty="0" err="1" smtClean="0"/>
              <a:t>k</a:t>
            </a:r>
            <a:r>
              <a:rPr lang="en-US" altLang="zh-CN" sz="2400" b="1" baseline="-25000" dirty="0" err="1" smtClean="0"/>
              <a:t>r</a:t>
            </a:r>
            <a:endParaRPr lang="en-US" altLang="zh-CN" sz="2400" b="1" dirty="0" smtClean="0"/>
          </a:p>
          <a:p>
            <a:pPr>
              <a:lnSpc>
                <a:spcPct val="80000"/>
              </a:lnSpc>
            </a:pPr>
            <a:r>
              <a:rPr lang="zh-CN" altLang="en-US" sz="2400" b="1" dirty="0" smtClean="0"/>
              <a:t>加密</a:t>
            </a:r>
            <a:r>
              <a:rPr lang="en-US" altLang="zh-CN" sz="2400" b="1" dirty="0" smtClean="0"/>
              <a:t>E					m</a:t>
            </a:r>
            <a:r>
              <a:rPr lang="zh-CN" altLang="en-US" sz="2400" b="1" dirty="0" smtClean="0"/>
              <a:t>：</a:t>
            </a:r>
          </a:p>
          <a:p>
            <a:pPr>
              <a:lnSpc>
                <a:spcPct val="80000"/>
              </a:lnSpc>
              <a:buFontTx/>
              <a:buNone/>
            </a:pPr>
            <a:r>
              <a:rPr lang="zh-CN" altLang="en-US" sz="2400" b="1" dirty="0" smtClean="0"/>
              <a:t>	</a:t>
            </a:r>
            <a:r>
              <a:rPr lang="en-US" altLang="zh-CN" sz="2400" b="1" dirty="0" smtClean="0"/>
              <a:t>for </a:t>
            </a:r>
            <a:r>
              <a:rPr lang="en-US" altLang="zh-CN" sz="2400" b="1" dirty="0" err="1" smtClean="0"/>
              <a:t>i</a:t>
            </a:r>
            <a:r>
              <a:rPr lang="en-US" altLang="zh-CN" sz="2400" b="1" dirty="0" smtClean="0"/>
              <a:t>=2 to r+1 do				0, 1</a:t>
            </a:r>
          </a:p>
          <a:p>
            <a:pPr>
              <a:lnSpc>
                <a:spcPct val="80000"/>
              </a:lnSpc>
              <a:buFontTx/>
              <a:buNone/>
            </a:pPr>
            <a:r>
              <a:rPr lang="en-US" altLang="zh-CN" sz="2400" b="1" dirty="0" smtClean="0"/>
              <a:t>		m</a:t>
            </a:r>
            <a:r>
              <a:rPr lang="en-US" altLang="zh-CN" sz="2400" b="1" baseline="-25000" dirty="0" smtClean="0"/>
              <a:t>i</a:t>
            </a:r>
            <a:r>
              <a:rPr lang="zh-CN" altLang="en-US" sz="2400" b="1" dirty="0" smtClean="0"/>
              <a:t>＝</a:t>
            </a:r>
            <a:r>
              <a:rPr lang="en-US" altLang="zh-CN" sz="2400" b="1" dirty="0" smtClean="0"/>
              <a:t>m</a:t>
            </a:r>
            <a:r>
              <a:rPr lang="en-US" altLang="zh-CN" sz="2400" b="1" baseline="-25000" dirty="0" smtClean="0"/>
              <a:t>i-2</a:t>
            </a:r>
            <a:r>
              <a:rPr lang="en-US" altLang="zh-CN" sz="2400" b="1" dirty="0" smtClean="0"/>
              <a:t> XOR f(m</a:t>
            </a:r>
            <a:r>
              <a:rPr lang="en-US" altLang="zh-CN" sz="2400" b="1" baseline="-25000" dirty="0" smtClean="0"/>
              <a:t>i-1</a:t>
            </a:r>
            <a:r>
              <a:rPr lang="en-US" altLang="zh-CN" sz="2400" b="1" dirty="0" smtClean="0"/>
              <a:t>, k</a:t>
            </a:r>
            <a:r>
              <a:rPr lang="en-US" altLang="zh-CN" sz="2400" b="1" baseline="-25000" dirty="0" smtClean="0"/>
              <a:t>i-1</a:t>
            </a:r>
            <a:r>
              <a:rPr lang="en-US" altLang="zh-CN" sz="2400" b="1" dirty="0" smtClean="0"/>
              <a:t>)		</a:t>
            </a:r>
            <a:r>
              <a:rPr lang="en-US" altLang="zh-CN" sz="2400" b="1" dirty="0" err="1" smtClean="0"/>
              <a:t>i</a:t>
            </a:r>
            <a:r>
              <a:rPr lang="en-US" altLang="zh-CN" sz="2400" b="1" dirty="0" smtClean="0"/>
              <a:t>, i+1 &lt;- </a:t>
            </a:r>
            <a:r>
              <a:rPr lang="en-US" altLang="zh-CN" sz="2400" b="1" dirty="0" err="1" smtClean="0"/>
              <a:t>ki</a:t>
            </a:r>
            <a:endParaRPr lang="en-US" altLang="zh-CN" sz="2400" b="1" dirty="0" smtClean="0"/>
          </a:p>
          <a:p>
            <a:pPr>
              <a:lnSpc>
                <a:spcPct val="80000"/>
              </a:lnSpc>
              <a:buFontTx/>
              <a:buNone/>
            </a:pPr>
            <a:r>
              <a:rPr lang="en-US" altLang="zh-CN" sz="2400" b="1" dirty="0" smtClean="0"/>
              <a:t>	</a:t>
            </a:r>
            <a:r>
              <a:rPr lang="zh-CN" altLang="en-US" sz="2400" b="1" dirty="0" smtClean="0"/>
              <a:t>得密文（</a:t>
            </a:r>
            <a:r>
              <a:rPr lang="en-US" altLang="zh-CN" sz="2400" b="1" dirty="0" err="1" smtClean="0"/>
              <a:t>m</a:t>
            </a:r>
            <a:r>
              <a:rPr lang="en-US" altLang="zh-CN" sz="2400" b="1" baseline="-25000" dirty="0" err="1" smtClean="0"/>
              <a:t>r</a:t>
            </a:r>
            <a:r>
              <a:rPr lang="zh-CN" altLang="en-US" sz="2400" b="1" dirty="0" smtClean="0"/>
              <a:t>，</a:t>
            </a:r>
            <a:r>
              <a:rPr lang="en-US" altLang="zh-CN" sz="2400" b="1" dirty="0" smtClean="0"/>
              <a:t>m</a:t>
            </a:r>
            <a:r>
              <a:rPr lang="en-US" altLang="zh-CN" sz="2400" b="1" baseline="-25000" dirty="0" smtClean="0"/>
              <a:t>r+1</a:t>
            </a:r>
            <a:r>
              <a:rPr lang="zh-CN" altLang="en-US" sz="2400" b="1" dirty="0" smtClean="0"/>
              <a:t>）			</a:t>
            </a:r>
            <a:r>
              <a:rPr lang="en-US" altLang="zh-CN" sz="2400" b="1" dirty="0" smtClean="0"/>
              <a:t>r, r+1 &lt;- </a:t>
            </a:r>
            <a:r>
              <a:rPr lang="en-US" altLang="zh-CN" sz="2400" b="1" dirty="0" err="1" smtClean="0"/>
              <a:t>kr</a:t>
            </a:r>
            <a:endParaRPr lang="en-US" altLang="zh-CN" sz="2400" b="1" dirty="0" smtClean="0"/>
          </a:p>
          <a:p>
            <a:pPr>
              <a:lnSpc>
                <a:spcPct val="80000"/>
              </a:lnSpc>
            </a:pPr>
            <a:r>
              <a:rPr lang="zh-CN" altLang="en-US" sz="2400" b="1" dirty="0" smtClean="0"/>
              <a:t>解密</a:t>
            </a:r>
            <a:r>
              <a:rPr lang="en-US" altLang="zh-CN" sz="2400" b="1" dirty="0" smtClean="0"/>
              <a:t>D</a:t>
            </a:r>
          </a:p>
          <a:p>
            <a:pPr>
              <a:lnSpc>
                <a:spcPct val="80000"/>
              </a:lnSpc>
              <a:buFontTx/>
              <a:buNone/>
            </a:pPr>
            <a:r>
              <a:rPr lang="en-US" altLang="zh-CN" sz="2400" b="1" dirty="0" smtClean="0"/>
              <a:t>		for </a:t>
            </a:r>
            <a:r>
              <a:rPr lang="en-US" altLang="zh-CN" sz="2400" b="1" dirty="0" err="1" smtClean="0"/>
              <a:t>i</a:t>
            </a:r>
            <a:r>
              <a:rPr lang="en-US" altLang="zh-CN" sz="2400" b="1" dirty="0" smtClean="0"/>
              <a:t>=r to 1 do		</a:t>
            </a:r>
          </a:p>
          <a:p>
            <a:pPr>
              <a:lnSpc>
                <a:spcPct val="80000"/>
              </a:lnSpc>
              <a:buFontTx/>
              <a:buNone/>
            </a:pPr>
            <a:r>
              <a:rPr lang="en-US" altLang="zh-CN" sz="2400" b="1" dirty="0" smtClean="0"/>
              <a:t>			m</a:t>
            </a:r>
            <a:r>
              <a:rPr lang="en-US" altLang="zh-CN" sz="2400" b="1" baseline="-25000" dirty="0" smtClean="0"/>
              <a:t>i-1</a:t>
            </a:r>
            <a:r>
              <a:rPr lang="zh-CN" altLang="en-US" sz="2400" b="1" dirty="0" smtClean="0"/>
              <a:t>＝</a:t>
            </a:r>
            <a:r>
              <a:rPr lang="en-US" altLang="zh-CN" sz="2400" b="1" dirty="0" smtClean="0"/>
              <a:t>m</a:t>
            </a:r>
            <a:r>
              <a:rPr lang="en-US" altLang="zh-CN" sz="2400" b="1" baseline="-25000" dirty="0" smtClean="0"/>
              <a:t>i+1</a:t>
            </a:r>
            <a:r>
              <a:rPr lang="en-US" altLang="zh-CN" sz="2400" b="1" dirty="0" smtClean="0"/>
              <a:t> XOR f(m</a:t>
            </a:r>
            <a:r>
              <a:rPr lang="en-US" altLang="zh-CN" sz="2400" b="1" baseline="-25000" dirty="0" smtClean="0"/>
              <a:t>i</a:t>
            </a:r>
            <a:r>
              <a:rPr lang="en-US" altLang="zh-CN" sz="2400" b="1" dirty="0" smtClean="0"/>
              <a:t>, </a:t>
            </a:r>
            <a:r>
              <a:rPr lang="en-US" altLang="zh-CN" sz="2400" b="1" dirty="0" err="1" smtClean="0"/>
              <a:t>k</a:t>
            </a:r>
            <a:r>
              <a:rPr lang="en-US" altLang="zh-CN" sz="2400" b="1" baseline="-25000" dirty="0" err="1" smtClean="0"/>
              <a:t>i</a:t>
            </a:r>
            <a:r>
              <a:rPr lang="en-US" altLang="zh-CN" sz="2400" b="1" dirty="0" smtClean="0"/>
              <a:t>)</a:t>
            </a:r>
          </a:p>
          <a:p>
            <a:pPr>
              <a:lnSpc>
                <a:spcPct val="80000"/>
              </a:lnSpc>
              <a:buFontTx/>
              <a:buNone/>
            </a:pPr>
            <a:r>
              <a:rPr lang="en-US" altLang="zh-CN" sz="2400" b="1" dirty="0" smtClean="0"/>
              <a:t>		</a:t>
            </a:r>
            <a:r>
              <a:rPr lang="zh-CN" altLang="en-US" sz="2400" b="1" dirty="0" smtClean="0"/>
              <a:t>或</a:t>
            </a:r>
          </a:p>
          <a:p>
            <a:pPr>
              <a:lnSpc>
                <a:spcPct val="80000"/>
              </a:lnSpc>
              <a:buFontTx/>
              <a:buNone/>
            </a:pPr>
            <a:r>
              <a:rPr lang="zh-CN" altLang="en-US" sz="2400" b="1" dirty="0" smtClean="0"/>
              <a:t>		</a:t>
            </a:r>
            <a:r>
              <a:rPr lang="en-US" altLang="zh-CN" sz="2400" b="1" dirty="0" smtClean="0"/>
              <a:t>for </a:t>
            </a:r>
            <a:r>
              <a:rPr lang="en-US" altLang="zh-CN" sz="2400" b="1" dirty="0" err="1" smtClean="0"/>
              <a:t>i</a:t>
            </a:r>
            <a:r>
              <a:rPr lang="en-US" altLang="zh-CN" sz="2400" b="1" dirty="0" smtClean="0"/>
              <a:t>=r-1 to 0 do</a:t>
            </a:r>
          </a:p>
          <a:p>
            <a:pPr>
              <a:lnSpc>
                <a:spcPct val="80000"/>
              </a:lnSpc>
              <a:buFontTx/>
              <a:buNone/>
            </a:pPr>
            <a:r>
              <a:rPr lang="en-US" altLang="zh-CN" sz="2400" b="1" dirty="0" smtClean="0"/>
              <a:t>			m</a:t>
            </a:r>
            <a:r>
              <a:rPr lang="en-US" altLang="zh-CN" sz="2400" b="1" baseline="-25000" dirty="0" smtClean="0"/>
              <a:t>i</a:t>
            </a:r>
            <a:r>
              <a:rPr lang="zh-CN" altLang="en-US" sz="2400" b="1" dirty="0" smtClean="0"/>
              <a:t>＝</a:t>
            </a:r>
            <a:r>
              <a:rPr lang="en-US" altLang="zh-CN" sz="2400" b="1" dirty="0" smtClean="0"/>
              <a:t>m</a:t>
            </a:r>
            <a:r>
              <a:rPr lang="en-US" altLang="zh-CN" sz="2400" b="1" baseline="-25000" dirty="0" smtClean="0"/>
              <a:t>i+2</a:t>
            </a:r>
            <a:r>
              <a:rPr lang="en-US" altLang="zh-CN" sz="2400" b="1" dirty="0" smtClean="0"/>
              <a:t> XOR f(m</a:t>
            </a:r>
            <a:r>
              <a:rPr lang="en-US" altLang="zh-CN" sz="2400" b="1" baseline="-25000" dirty="0" smtClean="0"/>
              <a:t>i+1</a:t>
            </a:r>
            <a:r>
              <a:rPr lang="en-US" altLang="zh-CN" sz="2400" b="1" dirty="0" smtClean="0"/>
              <a:t>, k</a:t>
            </a:r>
            <a:r>
              <a:rPr lang="en-US" altLang="zh-CN" sz="2400" b="1" baseline="-25000" dirty="0" smtClean="0"/>
              <a:t>i+1</a:t>
            </a:r>
            <a:r>
              <a:rPr lang="en-US" altLang="zh-CN" sz="2400" b="1" dirty="0" smtClean="0"/>
              <a:t>)</a:t>
            </a:r>
          </a:p>
          <a:p>
            <a:pPr>
              <a:lnSpc>
                <a:spcPct val="80000"/>
              </a:lnSpc>
              <a:buFontTx/>
              <a:buNone/>
            </a:pPr>
            <a:r>
              <a:rPr lang="en-US" altLang="zh-CN" sz="2400" b="1" i="1" dirty="0" smtClean="0"/>
              <a:t>			  </a:t>
            </a:r>
            <a:r>
              <a:rPr lang="zh-CN" altLang="en-US" sz="2400" b="1" i="1" dirty="0" smtClean="0"/>
              <a:t>＝</a:t>
            </a:r>
            <a:r>
              <a:rPr lang="en-US" altLang="zh-CN" sz="2400" b="1" i="1" dirty="0" smtClean="0"/>
              <a:t>m</a:t>
            </a:r>
            <a:r>
              <a:rPr lang="en-US" altLang="zh-CN" sz="2400" b="1" i="1" baseline="-25000" dirty="0" smtClean="0"/>
              <a:t>i</a:t>
            </a:r>
            <a:r>
              <a:rPr lang="en-US" altLang="zh-CN" sz="2400" b="1" i="1" dirty="0" smtClean="0"/>
              <a:t> XOR f(m</a:t>
            </a:r>
            <a:r>
              <a:rPr lang="en-US" altLang="zh-CN" sz="2400" b="1" i="1" baseline="-25000" dirty="0" smtClean="0"/>
              <a:t>i+1</a:t>
            </a:r>
            <a:r>
              <a:rPr lang="en-US" altLang="zh-CN" sz="2400" b="1" i="1" dirty="0" smtClean="0"/>
              <a:t>, k</a:t>
            </a:r>
            <a:r>
              <a:rPr lang="en-US" altLang="zh-CN" sz="2400" b="1" i="1" baseline="-25000" dirty="0" smtClean="0"/>
              <a:t>i+1</a:t>
            </a:r>
            <a:r>
              <a:rPr lang="en-US" altLang="zh-CN" sz="2400" b="1" i="1" dirty="0" smtClean="0"/>
              <a:t>) XOR f(m</a:t>
            </a:r>
            <a:r>
              <a:rPr lang="en-US" altLang="zh-CN" sz="2400" b="1" i="1" baseline="-25000" dirty="0" smtClean="0"/>
              <a:t>i+1</a:t>
            </a:r>
            <a:r>
              <a:rPr lang="en-US" altLang="zh-CN" sz="2400" b="1" i="1" dirty="0" smtClean="0"/>
              <a:t>, k</a:t>
            </a:r>
            <a:r>
              <a:rPr lang="en-US" altLang="zh-CN" sz="2400" b="1" i="1" baseline="-25000" dirty="0" smtClean="0"/>
              <a:t>i+1</a:t>
            </a:r>
            <a:r>
              <a:rPr lang="en-US" altLang="zh-CN" sz="2400" b="1" i="1" dirty="0" smtClean="0"/>
              <a:t>)</a:t>
            </a:r>
          </a:p>
          <a:p>
            <a:pPr>
              <a:lnSpc>
                <a:spcPct val="80000"/>
              </a:lnSpc>
              <a:buFontTx/>
              <a:buNone/>
            </a:pPr>
            <a:r>
              <a:rPr lang="en-US" altLang="zh-CN" sz="2400" b="1" i="1" dirty="0" smtClean="0"/>
              <a:t>			  </a:t>
            </a:r>
            <a:r>
              <a:rPr lang="zh-CN" altLang="en-US" sz="2400" b="1" i="1" dirty="0" smtClean="0"/>
              <a:t>＝</a:t>
            </a:r>
            <a:r>
              <a:rPr lang="en-US" altLang="zh-CN" sz="2400" b="1" i="1" dirty="0" smtClean="0"/>
              <a:t>m</a:t>
            </a:r>
            <a:r>
              <a:rPr lang="en-US" altLang="zh-CN" sz="2400" b="1" i="1" baseline="-25000" dirty="0" smtClean="0"/>
              <a:t>i</a:t>
            </a:r>
            <a:endParaRPr lang="zh-CN" altLang="en-US" sz="2400" dirty="0" smtClean="0"/>
          </a:p>
        </p:txBody>
      </p:sp>
      <p:sp>
        <p:nvSpPr>
          <p:cNvPr id="26628" name="Rectangle 4"/>
          <p:cNvSpPr>
            <a:spLocks noChangeArrowheads="1"/>
          </p:cNvSpPr>
          <p:nvPr/>
        </p:nvSpPr>
        <p:spPr bwMode="auto">
          <a:xfrm>
            <a:off x="7162800" y="4959350"/>
            <a:ext cx="1584325" cy="719138"/>
          </a:xfrm>
          <a:prstGeom prst="rect">
            <a:avLst/>
          </a:prstGeom>
          <a:noFill/>
          <a:ln w="9525">
            <a:noFill/>
            <a:miter lim="800000"/>
            <a:headEnd/>
            <a:tailEnd/>
          </a:ln>
          <a:effectLst/>
        </p:spPr>
        <p:txBody>
          <a:bodyPr/>
          <a:lstStyle/>
          <a:p>
            <a:r>
              <a:rPr lang="zh-CN" altLang="en-US" b="1" i="1">
                <a:solidFill>
                  <a:schemeClr val="bg1"/>
                </a:solidFill>
                <a:latin typeface="宋体" pitchFamily="2" charset="-122"/>
              </a:rPr>
              <a:t>唯一的非线性结构就是</a:t>
            </a:r>
            <a:r>
              <a:rPr lang="en-US" altLang="zh-CN" b="1" i="1">
                <a:solidFill>
                  <a:schemeClr val="bg1"/>
                </a:solidFill>
                <a:latin typeface="宋体" pitchFamily="2" charset="-122"/>
              </a:rPr>
              <a:t>F</a:t>
            </a:r>
          </a:p>
        </p:txBody>
      </p:sp>
      <p:sp>
        <p:nvSpPr>
          <p:cNvPr id="26629" name="Text Box 5"/>
          <p:cNvSpPr txBox="1">
            <a:spLocks noChangeArrowheads="1"/>
          </p:cNvSpPr>
          <p:nvPr/>
        </p:nvSpPr>
        <p:spPr bwMode="auto">
          <a:xfrm>
            <a:off x="7162800" y="2438400"/>
            <a:ext cx="1655763" cy="641350"/>
          </a:xfrm>
          <a:prstGeom prst="rect">
            <a:avLst/>
          </a:prstGeom>
          <a:noFill/>
          <a:ln w="9525">
            <a:noFill/>
            <a:miter lim="800000"/>
            <a:headEnd/>
            <a:tailEnd/>
          </a:ln>
          <a:effectLst/>
        </p:spPr>
        <p:txBody>
          <a:bodyPr>
            <a:spAutoFit/>
          </a:bodyPr>
          <a:lstStyle/>
          <a:p>
            <a:pPr>
              <a:spcBef>
                <a:spcPct val="50000"/>
              </a:spcBef>
            </a:pPr>
            <a:r>
              <a:rPr lang="zh-CN" altLang="en-US" b="1" i="1">
                <a:solidFill>
                  <a:schemeClr val="bg1"/>
                </a:solidFill>
              </a:rPr>
              <a:t>可以重复使用两个变量即可</a:t>
            </a:r>
          </a:p>
        </p:txBody>
      </p:sp>
      <p:sp>
        <p:nvSpPr>
          <p:cNvPr id="26630" name="Rectangle 6"/>
          <p:cNvSpPr>
            <a:spLocks noChangeArrowheads="1"/>
          </p:cNvSpPr>
          <p:nvPr/>
        </p:nvSpPr>
        <p:spPr bwMode="auto">
          <a:xfrm>
            <a:off x="673100" y="990600"/>
            <a:ext cx="7175500" cy="5867400"/>
          </a:xfrm>
          <a:prstGeom prst="rect">
            <a:avLst/>
          </a:prstGeom>
          <a:noFill/>
          <a:ln w="9525">
            <a:solidFill>
              <a:schemeClr val="bg1"/>
            </a:solidFill>
            <a:miter lim="800000"/>
            <a:headEnd/>
            <a:tailEnd/>
          </a:ln>
          <a:effectLst/>
        </p:spPr>
        <p:txBody>
          <a:bodyPr anchor="ctr"/>
          <a:lstStyle/>
          <a:p>
            <a:endParaRPr lang="zh-CN" altLang="en-US">
              <a:solidFill>
                <a:schemeClr val="bg1"/>
              </a:solidFill>
            </a:endParaRPr>
          </a:p>
        </p:txBody>
      </p:sp>
      <p:sp>
        <p:nvSpPr>
          <p:cNvPr id="26634" name="Line 10"/>
          <p:cNvSpPr>
            <a:spLocks noChangeShapeType="1"/>
          </p:cNvSpPr>
          <p:nvPr/>
        </p:nvSpPr>
        <p:spPr bwMode="auto">
          <a:xfrm>
            <a:off x="5929313" y="2466975"/>
            <a:ext cx="0" cy="1447800"/>
          </a:xfrm>
          <a:prstGeom prst="line">
            <a:avLst/>
          </a:prstGeom>
          <a:noFill/>
          <a:ln w="22225">
            <a:solidFill>
              <a:schemeClr val="bg1"/>
            </a:solidFill>
            <a:round/>
            <a:headEnd/>
            <a:tailEnd/>
          </a:ln>
          <a:effectLst/>
        </p:spPr>
        <p:txBody>
          <a:bodyPr/>
          <a:lstStyle/>
          <a:p>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533400"/>
            <a:ext cx="8229600" cy="685800"/>
          </a:xfrm>
        </p:spPr>
        <p:txBody>
          <a:bodyPr>
            <a:normAutofit fontScale="90000"/>
          </a:bodyPr>
          <a:lstStyle/>
          <a:p>
            <a:r>
              <a:rPr lang="zh-CN" altLang="en-US" dirty="0" smtClean="0"/>
              <a:t>分组密码算法原理</a:t>
            </a:r>
          </a:p>
        </p:txBody>
      </p:sp>
      <p:sp>
        <p:nvSpPr>
          <p:cNvPr id="21507" name="Rectangle 3"/>
          <p:cNvSpPr>
            <a:spLocks noGrp="1" noChangeArrowheads="1"/>
          </p:cNvSpPr>
          <p:nvPr>
            <p:ph type="body" idx="1"/>
          </p:nvPr>
        </p:nvSpPr>
        <p:spPr>
          <a:xfrm>
            <a:off x="457200" y="1447800"/>
            <a:ext cx="8229600" cy="4525963"/>
          </a:xfrm>
        </p:spPr>
        <p:txBody>
          <a:bodyPr>
            <a:normAutofit fontScale="92500" lnSpcReduction="10000"/>
          </a:bodyPr>
          <a:lstStyle/>
          <a:p>
            <a:r>
              <a:rPr lang="zh-CN" altLang="en-US" dirty="0" smtClean="0">
                <a:latin typeface="Times New Roman" pitchFamily="18" charset="0"/>
              </a:rPr>
              <a:t>分组密码算法  </a:t>
            </a:r>
            <a:r>
              <a:rPr lang="en-US" altLang="zh-CN" dirty="0" smtClean="0">
                <a:latin typeface="Times New Roman" pitchFamily="18" charset="0"/>
              </a:rPr>
              <a:t>Block Cipher</a:t>
            </a:r>
          </a:p>
          <a:p>
            <a:pPr lvl="1"/>
            <a:r>
              <a:rPr lang="zh-CN" altLang="en-US" sz="3200" dirty="0" smtClean="0">
                <a:latin typeface="Times New Roman" pitchFamily="18" charset="0"/>
              </a:rPr>
              <a:t>明文被分为固定长度的块</a:t>
            </a:r>
            <a:r>
              <a:rPr lang="en-US" altLang="zh-CN" sz="3200" dirty="0" smtClean="0">
                <a:latin typeface="Times New Roman" pitchFamily="18" charset="0"/>
              </a:rPr>
              <a:t>(</a:t>
            </a:r>
            <a:r>
              <a:rPr lang="zh-CN" altLang="en-US" sz="3200" dirty="0" smtClean="0">
                <a:latin typeface="Times New Roman" pitchFamily="18" charset="0"/>
              </a:rPr>
              <a:t>即分组</a:t>
            </a:r>
            <a:r>
              <a:rPr lang="en-US" altLang="zh-CN" sz="3200" dirty="0" smtClean="0">
                <a:latin typeface="Times New Roman" pitchFamily="18" charset="0"/>
              </a:rPr>
              <a:t>)</a:t>
            </a:r>
            <a:r>
              <a:rPr lang="zh-CN" altLang="en-US" sz="3200" dirty="0" smtClean="0">
                <a:latin typeface="Times New Roman" pitchFamily="18" charset="0"/>
              </a:rPr>
              <a:t>，对每个分组用相同的算法和密钥加解密</a:t>
            </a:r>
          </a:p>
          <a:p>
            <a:pPr lvl="1"/>
            <a:r>
              <a:rPr lang="zh-CN" altLang="en-US" sz="3200" dirty="0" smtClean="0">
                <a:latin typeface="Times New Roman" pitchFamily="18" charset="0"/>
              </a:rPr>
              <a:t>分组一般为</a:t>
            </a:r>
            <a:r>
              <a:rPr lang="en-US" altLang="zh-CN" sz="3200" dirty="0" smtClean="0">
                <a:latin typeface="Times New Roman" pitchFamily="18" charset="0"/>
              </a:rPr>
              <a:t>n</a:t>
            </a:r>
            <a:r>
              <a:rPr lang="zh-CN" altLang="en-US" sz="3200" dirty="0" smtClean="0">
                <a:latin typeface="Times New Roman" pitchFamily="18" charset="0"/>
              </a:rPr>
              <a:t>＝</a:t>
            </a:r>
            <a:r>
              <a:rPr lang="en-US" altLang="zh-CN" sz="3200" dirty="0" smtClean="0">
                <a:latin typeface="Times New Roman" pitchFamily="18" charset="0"/>
              </a:rPr>
              <a:t>64</a:t>
            </a:r>
            <a:r>
              <a:rPr lang="zh-CN" altLang="en-US" sz="3200" dirty="0" smtClean="0">
                <a:latin typeface="Times New Roman" pitchFamily="18" charset="0"/>
              </a:rPr>
              <a:t>比特，或更长 </a:t>
            </a:r>
            <a:endParaRPr lang="en-US" altLang="zh-CN" sz="3600" dirty="0" smtClean="0">
              <a:latin typeface="Times New Roman" pitchFamily="18" charset="0"/>
            </a:endParaRPr>
          </a:p>
          <a:p>
            <a:pPr lvl="1"/>
            <a:r>
              <a:rPr lang="zh-CN" altLang="en-US" sz="3200" dirty="0" smtClean="0">
                <a:latin typeface="Times New Roman" pitchFamily="18" charset="0"/>
              </a:rPr>
              <a:t>密文分组和明文分组同样长</a:t>
            </a:r>
          </a:p>
          <a:p>
            <a:r>
              <a:rPr lang="zh-CN" altLang="en-US" dirty="0" smtClean="0">
                <a:latin typeface="Times New Roman" pitchFamily="18" charset="0"/>
              </a:rPr>
              <a:t>对某个密钥可以构造一个明密文对照表</a:t>
            </a:r>
          </a:p>
          <a:p>
            <a:pPr lvl="1"/>
            <a:r>
              <a:rPr lang="en-US" altLang="zh-CN" dirty="0" smtClean="0">
                <a:latin typeface="Times New Roman" pitchFamily="18" charset="0"/>
              </a:rPr>
              <a:t>Codebook   (Substitution Table)</a:t>
            </a:r>
          </a:p>
          <a:p>
            <a:pPr lvl="1"/>
            <a:r>
              <a:rPr lang="zh-CN" altLang="en-US" dirty="0" smtClean="0">
                <a:latin typeface="Times New Roman" pitchFamily="18" charset="0"/>
              </a:rPr>
              <a:t>所以分组的长得至少</a:t>
            </a:r>
            <a:r>
              <a:rPr lang="en-US" altLang="zh-CN" dirty="0" smtClean="0">
                <a:latin typeface="Times New Roman" pitchFamily="18" charset="0"/>
              </a:rPr>
              <a:t>64</a:t>
            </a:r>
            <a:r>
              <a:rPr lang="zh-CN" altLang="en-US" dirty="0" smtClean="0">
                <a:latin typeface="Times New Roman" pitchFamily="18" charset="0"/>
              </a:rPr>
              <a:t>比特才好</a:t>
            </a:r>
          </a:p>
          <a:p>
            <a:pPr lvl="1"/>
            <a:r>
              <a:rPr lang="zh-CN" altLang="en-US" dirty="0" smtClean="0">
                <a:latin typeface="Times New Roman" pitchFamily="18" charset="0"/>
              </a:rPr>
              <a:t>密钥空间</a:t>
            </a:r>
            <a:r>
              <a:rPr lang="en-US" altLang="zh-CN" dirty="0" smtClean="0">
                <a:latin typeface="Times New Roman" pitchFamily="18" charset="0"/>
              </a:rPr>
              <a:t>2^k &lt;&lt; </a:t>
            </a:r>
            <a:r>
              <a:rPr lang="zh-CN" altLang="en-US" dirty="0" smtClean="0">
                <a:latin typeface="Times New Roman" pitchFamily="18" charset="0"/>
              </a:rPr>
              <a:t>可逆映射个数</a:t>
            </a:r>
            <a:r>
              <a:rPr lang="en-US" altLang="zh-CN" dirty="0" smtClean="0">
                <a:latin typeface="Times New Roman" pitchFamily="18" charset="0"/>
              </a:rPr>
              <a:t>(2^n)!</a:t>
            </a:r>
            <a:endParaRPr lang="zh-CN" altLang="en-US" dirty="0"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533400"/>
            <a:ext cx="8229600" cy="685800"/>
          </a:xfrm>
        </p:spPr>
        <p:txBody>
          <a:bodyPr>
            <a:normAutofit fontScale="90000"/>
          </a:bodyPr>
          <a:lstStyle/>
          <a:p>
            <a:r>
              <a:rPr lang="zh-CN" altLang="en-US" dirty="0" smtClean="0">
                <a:latin typeface="Times New Roman" pitchFamily="18" charset="0"/>
              </a:rPr>
              <a:t>流密码算法 </a:t>
            </a:r>
            <a:r>
              <a:rPr lang="en-US" altLang="zh-CN" dirty="0" smtClean="0">
                <a:latin typeface="Times New Roman" pitchFamily="18" charset="0"/>
              </a:rPr>
              <a:t>(</a:t>
            </a:r>
            <a:r>
              <a:rPr lang="zh-CN" altLang="en-US" dirty="0" smtClean="0">
                <a:latin typeface="Times New Roman" pitchFamily="18" charset="0"/>
              </a:rPr>
              <a:t>序列密码算法</a:t>
            </a:r>
            <a:r>
              <a:rPr lang="en-US" altLang="zh-CN" dirty="0" smtClean="0">
                <a:latin typeface="Times New Roman" pitchFamily="18" charset="0"/>
              </a:rPr>
              <a:t>)</a:t>
            </a:r>
          </a:p>
        </p:txBody>
      </p:sp>
      <p:sp>
        <p:nvSpPr>
          <p:cNvPr id="41987" name="Rectangle 3"/>
          <p:cNvSpPr>
            <a:spLocks noGrp="1" noChangeArrowheads="1"/>
          </p:cNvSpPr>
          <p:nvPr>
            <p:ph type="body" idx="1"/>
          </p:nvPr>
        </p:nvSpPr>
        <p:spPr>
          <a:xfrm>
            <a:off x="457200" y="1524000"/>
            <a:ext cx="8229600" cy="4525963"/>
          </a:xfrm>
        </p:spPr>
        <p:txBody>
          <a:bodyPr>
            <a:normAutofit lnSpcReduction="10000"/>
          </a:bodyPr>
          <a:lstStyle/>
          <a:p>
            <a:r>
              <a:rPr lang="zh-CN" altLang="en-US" dirty="0" smtClean="0">
                <a:latin typeface="Times New Roman" pitchFamily="18" charset="0"/>
              </a:rPr>
              <a:t>流密码算法  </a:t>
            </a:r>
            <a:r>
              <a:rPr lang="en-US" altLang="zh-CN" dirty="0" smtClean="0">
                <a:latin typeface="Times New Roman" pitchFamily="18" charset="0"/>
              </a:rPr>
              <a:t>Stream Cipher</a:t>
            </a:r>
          </a:p>
          <a:p>
            <a:pPr lvl="1"/>
            <a:r>
              <a:rPr lang="zh-CN" altLang="en-US" sz="3200" dirty="0" smtClean="0">
                <a:latin typeface="Times New Roman" pitchFamily="18" charset="0"/>
              </a:rPr>
              <a:t>每次可以加密一个比特</a:t>
            </a:r>
          </a:p>
          <a:p>
            <a:pPr lvl="1"/>
            <a:r>
              <a:rPr lang="zh-CN" altLang="en-US" sz="3200" dirty="0" smtClean="0">
                <a:latin typeface="Times New Roman" pitchFamily="18" charset="0"/>
              </a:rPr>
              <a:t>适合比如远程终端输入等应用</a:t>
            </a:r>
          </a:p>
          <a:p>
            <a:r>
              <a:rPr lang="zh-CN" altLang="en-US" dirty="0" smtClean="0">
                <a:latin typeface="Times New Roman" pitchFamily="18" charset="0"/>
              </a:rPr>
              <a:t>流密码可用伪随机数发生器实现</a:t>
            </a:r>
          </a:p>
          <a:p>
            <a:pPr lvl="1"/>
            <a:r>
              <a:rPr lang="zh-CN" altLang="en-US" sz="3200" dirty="0" smtClean="0">
                <a:latin typeface="Times New Roman" pitchFamily="18" charset="0"/>
              </a:rPr>
              <a:t>密钥做为随机数种子，产生密钥流</a:t>
            </a:r>
            <a:r>
              <a:rPr lang="en-US" altLang="zh-CN" sz="3200" dirty="0" err="1" smtClean="0">
                <a:latin typeface="Times New Roman" pitchFamily="18" charset="0"/>
              </a:rPr>
              <a:t>keystream</a:t>
            </a:r>
            <a:r>
              <a:rPr lang="en-US" altLang="zh-CN" sz="3200" dirty="0" smtClean="0">
                <a:latin typeface="Times New Roman" pitchFamily="18" charset="0"/>
              </a:rPr>
              <a:t> (</a:t>
            </a:r>
            <a:r>
              <a:rPr lang="zh-CN" altLang="en-US" sz="3200" dirty="0" smtClean="0">
                <a:latin typeface="Times New Roman" pitchFamily="18" charset="0"/>
              </a:rPr>
              <a:t>不重复</a:t>
            </a:r>
            <a:r>
              <a:rPr lang="en-US" altLang="zh-CN" sz="3200" dirty="0" smtClean="0">
                <a:latin typeface="Times New Roman" pitchFamily="18" charset="0"/>
              </a:rPr>
              <a:t>,</a:t>
            </a:r>
            <a:r>
              <a:rPr lang="zh-CN" altLang="en-US" sz="3200" dirty="0" smtClean="0">
                <a:latin typeface="Times New Roman" pitchFamily="18" charset="0"/>
              </a:rPr>
              <a:t>或极大周期</a:t>
            </a:r>
            <a:r>
              <a:rPr lang="en-US" altLang="zh-CN" sz="3200" dirty="0" smtClean="0">
                <a:latin typeface="Times New Roman" pitchFamily="18" charset="0"/>
              </a:rPr>
              <a:t>)</a:t>
            </a:r>
          </a:p>
          <a:p>
            <a:pPr lvl="1"/>
            <a:r>
              <a:rPr lang="en-US" altLang="zh-CN" sz="3200" dirty="0" smtClean="0">
                <a:latin typeface="Times New Roman" pitchFamily="18" charset="0"/>
              </a:rPr>
              <a:t>XOR (plaintext</a:t>
            </a:r>
            <a:r>
              <a:rPr lang="zh-CN" altLang="en-US" sz="3200" dirty="0" smtClean="0">
                <a:latin typeface="Times New Roman" pitchFamily="18" charset="0"/>
              </a:rPr>
              <a:t>，</a:t>
            </a:r>
            <a:r>
              <a:rPr lang="en-US" altLang="zh-CN" sz="3200" dirty="0" smtClean="0">
                <a:latin typeface="Times New Roman" pitchFamily="18" charset="0"/>
              </a:rPr>
              <a:t>key-stream )</a:t>
            </a:r>
            <a:endParaRPr lang="en-US" altLang="zh-CN" sz="2000" dirty="0" smtClean="0">
              <a:latin typeface="Times New Roman" pitchFamily="18" charset="0"/>
            </a:endParaRPr>
          </a:p>
          <a:p>
            <a:r>
              <a:rPr lang="en-US" altLang="zh-CN" dirty="0" smtClean="0">
                <a:latin typeface="Times New Roman" pitchFamily="18" charset="0"/>
              </a:rPr>
              <a:t>One-time Pad</a:t>
            </a:r>
          </a:p>
          <a:p>
            <a:endParaRPr lang="zh-CN" altLang="en-US" dirty="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533400"/>
            <a:ext cx="8229600" cy="685800"/>
          </a:xfrm>
        </p:spPr>
        <p:txBody>
          <a:bodyPr>
            <a:normAutofit fontScale="90000"/>
          </a:bodyPr>
          <a:lstStyle/>
          <a:p>
            <a:r>
              <a:rPr lang="zh-CN" altLang="en-US" dirty="0" smtClean="0"/>
              <a:t>分组密码与流密码比较</a:t>
            </a:r>
          </a:p>
        </p:txBody>
      </p:sp>
      <p:sp>
        <p:nvSpPr>
          <p:cNvPr id="22531" name="Rectangle 3"/>
          <p:cNvSpPr>
            <a:spLocks noGrp="1" noChangeArrowheads="1"/>
          </p:cNvSpPr>
          <p:nvPr>
            <p:ph type="body" idx="1"/>
          </p:nvPr>
        </p:nvSpPr>
        <p:spPr>
          <a:xfrm>
            <a:off x="457200" y="1295400"/>
            <a:ext cx="8686800" cy="5029200"/>
          </a:xfrm>
        </p:spPr>
        <p:txBody>
          <a:bodyPr>
            <a:normAutofit lnSpcReduction="10000"/>
          </a:bodyPr>
          <a:lstStyle/>
          <a:p>
            <a:r>
              <a:rPr lang="zh-CN" altLang="en-US" dirty="0" smtClean="0"/>
              <a:t>基本区别</a:t>
            </a:r>
          </a:p>
          <a:p>
            <a:pPr lvl="1"/>
            <a:r>
              <a:rPr lang="zh-CN" altLang="en-US" dirty="0" smtClean="0"/>
              <a:t>粒度   </a:t>
            </a:r>
            <a:r>
              <a:rPr lang="en-US" altLang="zh-CN" dirty="0" smtClean="0"/>
              <a:t>8</a:t>
            </a:r>
            <a:r>
              <a:rPr lang="zh-CN" altLang="en-US" dirty="0" smtClean="0"/>
              <a:t>字节分组 </a:t>
            </a:r>
            <a:r>
              <a:rPr lang="en-US" altLang="zh-CN" dirty="0" smtClean="0"/>
              <a:t>vs. 1</a:t>
            </a:r>
            <a:r>
              <a:rPr lang="zh-CN" altLang="en-US" dirty="0" smtClean="0"/>
              <a:t>比特或</a:t>
            </a:r>
            <a:r>
              <a:rPr lang="en-US" altLang="zh-CN" dirty="0" smtClean="0"/>
              <a:t>1</a:t>
            </a:r>
            <a:r>
              <a:rPr lang="zh-CN" altLang="en-US" dirty="0" smtClean="0"/>
              <a:t>字节</a:t>
            </a:r>
          </a:p>
          <a:p>
            <a:pPr lvl="2"/>
            <a:r>
              <a:rPr lang="zh-CN" altLang="en-US" b="1" dirty="0" smtClean="0"/>
              <a:t>各自适应不同的应用数据格式</a:t>
            </a:r>
          </a:p>
          <a:p>
            <a:pPr lvl="2"/>
            <a:r>
              <a:rPr lang="zh-CN" altLang="en-US" dirty="0" smtClean="0"/>
              <a:t>分组密码需填充</a:t>
            </a:r>
            <a:endParaRPr lang="en-US" altLang="zh-CN" dirty="0" smtClean="0"/>
          </a:p>
          <a:p>
            <a:pPr lvl="1"/>
            <a:r>
              <a:rPr lang="zh-CN" altLang="en-US" b="1" dirty="0" smtClean="0"/>
              <a:t>对相同的明文分组，总是输出相同的密文分组；</a:t>
            </a:r>
          </a:p>
          <a:p>
            <a:pPr lvl="1">
              <a:buFontTx/>
              <a:buNone/>
            </a:pPr>
            <a:r>
              <a:rPr lang="zh-CN" altLang="en-US" b="1" dirty="0" smtClean="0"/>
              <a:t>	而流密码却输出不同的密文比特</a:t>
            </a:r>
          </a:p>
          <a:p>
            <a:pPr lvl="1"/>
            <a:r>
              <a:rPr lang="zh-CN" altLang="en-US" dirty="0" smtClean="0"/>
              <a:t>流密码一般快很多</a:t>
            </a:r>
          </a:p>
          <a:p>
            <a:r>
              <a:rPr lang="zh-CN" altLang="en-US" dirty="0" smtClean="0"/>
              <a:t>分组密码多些，是主流</a:t>
            </a:r>
          </a:p>
          <a:p>
            <a:pPr lvl="1"/>
            <a:r>
              <a:rPr lang="zh-CN" altLang="en-US" dirty="0" smtClean="0"/>
              <a:t>分组密码也可以用作流模式</a:t>
            </a:r>
          </a:p>
          <a:p>
            <a:r>
              <a:rPr lang="zh-CN" altLang="en-US" dirty="0" smtClean="0"/>
              <a:t>安全性对比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4371</TotalTime>
  <Words>8104</Words>
  <Application>Microsoft Office PowerPoint</Application>
  <PresentationFormat>On-screen Show (4:3)</PresentationFormat>
  <Paragraphs>935</Paragraphs>
  <Slides>107</Slides>
  <Notes>40</Notes>
  <HiddenSlides>0</HiddenSlides>
  <MMClips>0</MMClip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Office Theme</vt:lpstr>
      <vt:lpstr>密码学</vt:lpstr>
      <vt:lpstr>密码学基本认识</vt:lpstr>
      <vt:lpstr>主要内容</vt:lpstr>
      <vt:lpstr>加密与解密</vt:lpstr>
      <vt:lpstr>什么是密码学</vt:lpstr>
      <vt:lpstr>密码算法</vt:lpstr>
      <vt:lpstr>密码算法（续）</vt:lpstr>
      <vt:lpstr>保密通信系统模型</vt:lpstr>
      <vt:lpstr>密码学的分类</vt:lpstr>
      <vt:lpstr>密码学学科分支</vt:lpstr>
      <vt:lpstr>密码分析学前提和目标</vt:lpstr>
      <vt:lpstr>密码体制的攻击方法</vt:lpstr>
      <vt:lpstr>密码体制的攻击（密码破译）</vt:lpstr>
      <vt:lpstr>选择明文攻击的实例</vt:lpstr>
      <vt:lpstr>无条件安全与计算上安全</vt:lpstr>
      <vt:lpstr>主要内容</vt:lpstr>
      <vt:lpstr>常见古典密码算法</vt:lpstr>
      <vt:lpstr>代换技术： Caesar/Shift Cipher移位密码</vt:lpstr>
      <vt:lpstr>加法密码</vt:lpstr>
      <vt:lpstr>乘法密码</vt:lpstr>
      <vt:lpstr>仿射密码</vt:lpstr>
      <vt:lpstr>单表替代密码</vt:lpstr>
      <vt:lpstr>单表例子</vt:lpstr>
      <vt:lpstr>分析单表代换Monoalphabetic</vt:lpstr>
      <vt:lpstr>普通英文中各个字母出现的统计概率</vt:lpstr>
      <vt:lpstr>字母组合概率</vt:lpstr>
      <vt:lpstr>单表攻击步骤</vt:lpstr>
      <vt:lpstr>多字母代换 – Hill密码 </vt:lpstr>
      <vt:lpstr>多字母代换例题</vt:lpstr>
      <vt:lpstr>多字母代换例题续</vt:lpstr>
      <vt:lpstr>多字母代换例题续</vt:lpstr>
      <vt:lpstr>多字母代换例题续</vt:lpstr>
      <vt:lpstr>Slide 33</vt:lpstr>
      <vt:lpstr>多表密码 Polyalphabetic Cipher</vt:lpstr>
      <vt:lpstr>Slide 35</vt:lpstr>
      <vt:lpstr>Slide 36</vt:lpstr>
      <vt:lpstr>One-time Pad一例</vt:lpstr>
      <vt:lpstr>Slide 38</vt:lpstr>
      <vt:lpstr>一次一密的安全性</vt:lpstr>
      <vt:lpstr>置换技术transposition</vt:lpstr>
      <vt:lpstr>置换技术transposition</vt:lpstr>
      <vt:lpstr>Substitution   Transposition </vt:lpstr>
      <vt:lpstr>主要内容</vt:lpstr>
      <vt:lpstr>信息隐藏</vt:lpstr>
      <vt:lpstr>图像隐藏/隐写作业</vt:lpstr>
      <vt:lpstr>主要内容</vt:lpstr>
      <vt:lpstr>Feistel(DES)加密框架</vt:lpstr>
      <vt:lpstr> Feistel网络</vt:lpstr>
      <vt:lpstr>Feistel – ‘for’ Loop</vt:lpstr>
      <vt:lpstr>Feistel参数特性</vt:lpstr>
      <vt:lpstr>Feistel类算法举例</vt:lpstr>
      <vt:lpstr>DES数据加密标准</vt:lpstr>
      <vt:lpstr>   DES</vt:lpstr>
      <vt:lpstr>   轮 One Round</vt:lpstr>
      <vt:lpstr>使用OpenSSL库的DES函数</vt:lpstr>
      <vt:lpstr>Des执行速度</vt:lpstr>
      <vt:lpstr>Performance: Crypto++  5.6.0      [ Wei Dai ]</vt:lpstr>
      <vt:lpstr>DES安全强度</vt:lpstr>
      <vt:lpstr>蛮力攻击对明文内容的要求</vt:lpstr>
      <vt:lpstr>攻击形式</vt:lpstr>
      <vt:lpstr>DES攻击：穷举攻击</vt:lpstr>
      <vt:lpstr>3DES –三重DES（TDEA）</vt:lpstr>
      <vt:lpstr>从3DES到AES</vt:lpstr>
      <vt:lpstr>高级加密标准AES的准则</vt:lpstr>
      <vt:lpstr>AES要求</vt:lpstr>
      <vt:lpstr>Slide 66</vt:lpstr>
      <vt:lpstr>AES</vt:lpstr>
      <vt:lpstr>AES round</vt:lpstr>
      <vt:lpstr>密钥扩展（以128bits为例）</vt:lpstr>
      <vt:lpstr>Example: Javascript AES</vt:lpstr>
      <vt:lpstr>AES in hardware</vt:lpstr>
      <vt:lpstr>AES 安全性</vt:lpstr>
      <vt:lpstr>分组密码的工作模式</vt:lpstr>
      <vt:lpstr>电码本模式ECB</vt:lpstr>
      <vt:lpstr>分组密码工作方式1</vt:lpstr>
      <vt:lpstr>例如：图像1</vt:lpstr>
      <vt:lpstr>密文分组链接CBC</vt:lpstr>
      <vt:lpstr>例如：图像2</vt:lpstr>
      <vt:lpstr>分组密码工作方式3：CFB密文反馈</vt:lpstr>
      <vt:lpstr>Slide 80</vt:lpstr>
      <vt:lpstr>方式4：OFB输出反馈</vt:lpstr>
      <vt:lpstr>分组密码工作方式5</vt:lpstr>
      <vt:lpstr>CTR</vt:lpstr>
      <vt:lpstr>主要内容</vt:lpstr>
      <vt:lpstr>回顾：对称算法之一：分组算法</vt:lpstr>
      <vt:lpstr>回顾：对称算法之二：流密码算法</vt:lpstr>
      <vt:lpstr>流密码概述</vt:lpstr>
      <vt:lpstr>流密码和RC4</vt:lpstr>
      <vt:lpstr>流密码结构示意图</vt:lpstr>
      <vt:lpstr>RC4算法</vt:lpstr>
      <vt:lpstr>Slide 91</vt:lpstr>
      <vt:lpstr>针对一次一密和流密码的攻击</vt:lpstr>
      <vt:lpstr>比较</vt:lpstr>
      <vt:lpstr>Performance: Crypto++  5.6.0      [ Wei Dai ]</vt:lpstr>
      <vt:lpstr>小结</vt:lpstr>
      <vt:lpstr>Feistel伪代码</vt:lpstr>
      <vt:lpstr>分组密码算法原理</vt:lpstr>
      <vt:lpstr>流密码算法 (序列密码算法)</vt:lpstr>
      <vt:lpstr>分组密码与流密码比较</vt:lpstr>
      <vt:lpstr>DES应用：口令加密 /etc/passwd</vt:lpstr>
      <vt:lpstr>UNIX账户信息文件/etc/passwd</vt:lpstr>
      <vt:lpstr>Unix /etc/shadow</vt:lpstr>
      <vt:lpstr>crypt()函数</vt:lpstr>
      <vt:lpstr>crypt()描述</vt:lpstr>
      <vt:lpstr>crypt() Fig</vt:lpstr>
      <vt:lpstr>Passwd Cracker</vt:lpstr>
      <vt:lpstr>Attacks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计算机与网络信息安全课程简介</dc:title>
  <dc:creator>tieying</dc:creator>
  <cp:lastModifiedBy>tieying</cp:lastModifiedBy>
  <cp:revision>319</cp:revision>
  <dcterms:created xsi:type="dcterms:W3CDTF">2006-08-16T00:00:00Z</dcterms:created>
  <dcterms:modified xsi:type="dcterms:W3CDTF">2019-03-19T13:36:28Z</dcterms:modified>
</cp:coreProperties>
</file>