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257" r:id="rId3"/>
    <p:sldId id="423" r:id="rId4"/>
    <p:sldId id="459" r:id="rId5"/>
    <p:sldId id="460" r:id="rId6"/>
    <p:sldId id="461" r:id="rId7"/>
    <p:sldId id="462" r:id="rId8"/>
    <p:sldId id="463" r:id="rId9"/>
    <p:sldId id="464" r:id="rId10"/>
    <p:sldId id="300" r:id="rId11"/>
    <p:sldId id="470" r:id="rId12"/>
    <p:sldId id="301" r:id="rId13"/>
    <p:sldId id="303" r:id="rId14"/>
    <p:sldId id="304" r:id="rId15"/>
    <p:sldId id="305" r:id="rId16"/>
    <p:sldId id="306" r:id="rId17"/>
    <p:sldId id="307" r:id="rId18"/>
    <p:sldId id="309" r:id="rId19"/>
    <p:sldId id="310" r:id="rId20"/>
    <p:sldId id="313" r:id="rId21"/>
    <p:sldId id="314" r:id="rId22"/>
    <p:sldId id="316" r:id="rId23"/>
    <p:sldId id="319" r:id="rId24"/>
    <p:sldId id="321" r:id="rId25"/>
    <p:sldId id="343" r:id="rId26"/>
    <p:sldId id="469" r:id="rId27"/>
    <p:sldId id="337" r:id="rId28"/>
    <p:sldId id="465" r:id="rId29"/>
    <p:sldId id="339" r:id="rId30"/>
    <p:sldId id="341" r:id="rId31"/>
    <p:sldId id="344" r:id="rId32"/>
    <p:sldId id="327" r:id="rId33"/>
    <p:sldId id="467" r:id="rId34"/>
    <p:sldId id="468" r:id="rId35"/>
    <p:sldId id="345" r:id="rId36"/>
    <p:sldId id="346" r:id="rId37"/>
    <p:sldId id="358" r:id="rId38"/>
    <p:sldId id="356" r:id="rId39"/>
    <p:sldId id="355" r:id="rId40"/>
    <p:sldId id="472" r:id="rId41"/>
    <p:sldId id="361" r:id="rId42"/>
    <p:sldId id="455" r:id="rId43"/>
    <p:sldId id="367" r:id="rId44"/>
    <p:sldId id="369" r:id="rId45"/>
    <p:sldId id="363" r:id="rId46"/>
    <p:sldId id="364" r:id="rId47"/>
    <p:sldId id="368" r:id="rId48"/>
    <p:sldId id="370" r:id="rId49"/>
    <p:sldId id="366" r:id="rId50"/>
    <p:sldId id="371" r:id="rId51"/>
    <p:sldId id="450" r:id="rId52"/>
    <p:sldId id="451" r:id="rId53"/>
    <p:sldId id="452" r:id="rId54"/>
    <p:sldId id="453" r:id="rId55"/>
    <p:sldId id="401" r:id="rId56"/>
    <p:sldId id="456" r:id="rId57"/>
    <p:sldId id="400" r:id="rId58"/>
    <p:sldId id="390" r:id="rId59"/>
    <p:sldId id="334" r:id="rId60"/>
    <p:sldId id="283" r:id="rId61"/>
    <p:sldId id="353" r:id="rId62"/>
    <p:sldId id="347" r:id="rId63"/>
    <p:sldId id="348" r:id="rId64"/>
    <p:sldId id="350" r:id="rId65"/>
    <p:sldId id="351" r:id="rId66"/>
    <p:sldId id="352" r:id="rId67"/>
    <p:sldId id="354" r:id="rId68"/>
    <p:sldId id="403" r:id="rId69"/>
    <p:sldId id="404" r:id="rId70"/>
    <p:sldId id="405" r:id="rId71"/>
    <p:sldId id="406" r:id="rId72"/>
    <p:sldId id="407" r:id="rId73"/>
    <p:sldId id="408" r:id="rId74"/>
    <p:sldId id="409" r:id="rId75"/>
    <p:sldId id="410" r:id="rId76"/>
    <p:sldId id="411" r:id="rId77"/>
    <p:sldId id="412" r:id="rId78"/>
    <p:sldId id="413" r:id="rId79"/>
    <p:sldId id="414" r:id="rId80"/>
    <p:sldId id="415" r:id="rId81"/>
    <p:sldId id="457" r:id="rId82"/>
    <p:sldId id="458" r:id="rId83"/>
    <p:sldId id="416" r:id="rId84"/>
    <p:sldId id="417" r:id="rId85"/>
    <p:sldId id="418" r:id="rId86"/>
    <p:sldId id="419" r:id="rId87"/>
    <p:sldId id="420" r:id="rId88"/>
    <p:sldId id="421" r:id="rId89"/>
    <p:sldId id="422" r:id="rId90"/>
    <p:sldId id="424" r:id="rId91"/>
    <p:sldId id="425" r:id="rId92"/>
    <p:sldId id="426" r:id="rId93"/>
    <p:sldId id="427" r:id="rId94"/>
    <p:sldId id="428" r:id="rId95"/>
    <p:sldId id="429" r:id="rId96"/>
    <p:sldId id="430" r:id="rId97"/>
    <p:sldId id="431" r:id="rId98"/>
    <p:sldId id="432" r:id="rId99"/>
    <p:sldId id="433" r:id="rId100"/>
    <p:sldId id="434" r:id="rId101"/>
    <p:sldId id="435" r:id="rId102"/>
    <p:sldId id="436" r:id="rId103"/>
    <p:sldId id="437" r:id="rId104"/>
    <p:sldId id="438" r:id="rId105"/>
    <p:sldId id="439" r:id="rId106"/>
    <p:sldId id="440" r:id="rId107"/>
    <p:sldId id="441" r:id="rId108"/>
    <p:sldId id="442" r:id="rId109"/>
    <p:sldId id="443" r:id="rId110"/>
    <p:sldId id="444" r:id="rId111"/>
    <p:sldId id="445" r:id="rId112"/>
    <p:sldId id="446" r:id="rId113"/>
    <p:sldId id="447" r:id="rId114"/>
    <p:sldId id="448" r:id="rId115"/>
    <p:sldId id="449" r:id="rId116"/>
    <p:sldId id="471"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14" autoAdjust="0"/>
  </p:normalViewPr>
  <p:slideViewPr>
    <p:cSldViewPr>
      <p:cViewPr varScale="1">
        <p:scale>
          <a:sx n="62" d="100"/>
          <a:sy n="62" d="100"/>
        </p:scale>
        <p:origin x="-178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3:36.99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16308 5084 6662,'-20'0'1729,"20"-20"1474,-19 20-640,19 0-833,0 0-449,19 0-416,-19-19-481,20 19 609,-1 0-353,22-21 417,-3 21-640,23 0 320,-21 0-385,-1 0-256,2 21 256,-3-21 289,-18 19-449,1 1-384,-1 0 704,-20-1-319,0 1-129,0 1 256,-20-2-352,-1 21 544,-18-21-800,-21 22 544,21-1-288,-1-21 0,-21 21-448,23-20 800,-22 1-352,40-3-128,1 2 256,-2-20-288,21 21 64,21-21 192,-2 0 192,20 0 481,2 19-705,19-19 512,-21 0-544,21 0 737,-22 0-673,-16 20 288,16-20-448,-18 0 0,1 0 288,-21 0-1152,20 0-97,-1 0-1025,-19 0-737,19 0-3011</inkml:trace>
  <inkml:trace contextRef="#ctx0" brushRef="#br0" timeOffset="437.025">16943 5143 8584,'0'-20'1441,"0"20"1474,0 0-769,0 20-769,20-20 289,-1 21-898,2-21 385,-1 19-160,-1 2-672,0-2 287,3 0-255,-3 2-546,1-1 418,-20-1-353,19 2-737,-19-2-128,0-19-449,0 19-640,0-19-1089,0 0-1537</inkml:trace>
  <inkml:trace contextRef="#ctx0" brushRef="#br0" timeOffset="633.0359">17242 5143 10762,'0'0'1249,"-22"0"1698,-16 21-1378,18-2 33,-20 2-385,1 17-288,-2-17-417,2-1 385,-1-1-929,40 2 96,-20-21 128,20 0-832,0 0-770,20 0-960,-20-21-3652</inkml:trace>
  <inkml:trace contextRef="#ctx0" brushRef="#br0" timeOffset="2036.1164">17420 5045 6694,'19'-21'3747,"-19"21"-1472,0 0-322,0-20-575,0 20-193,20 0-448,-20 20-161,0-20 289,21 40-96,-21-20 63,0 19-191,0 2-321,0-1 161,-21 19 255,21-20-319,0 1 63,-20-21-416,20 22 64,0-20 225,-19-3-257,19 2-352,0 1 480,0-21-801,0 19-95,0-19-545,0 0-33,0 0-223,0 0-737,0 0-1474,19 0-3843</inkml:trace>
  <inkml:trace contextRef="#ctx0" brushRef="#br0" timeOffset="2467.1411">17618 5084 9865,'19'-20'256,"-19"20"2627,21-19-961,-1 19-225,-1 0-159,22 0-577,-22 0-385,20 0 225,2 19 192,-22 1-609,22-20 257,-22 39-449,-19-19 513,0 1-545,0 19 96,0-2-256,-41 3 416,3-1-127,-3-21-97,2 21-128,-1 1 0,1-23-96,-2 2 128,22 1 96,-1-21-160,20 19 193,0-19-514,20 0 481,-1 0 481,2 20-577,18-20 192,2 0-191,17 0-33,-17-20-225,-3 20-415,3 0-33,-2 0-512,2 0-352,-22 0-801,0 0-2403</inkml:trace>
  <inkml:trace contextRef="#ctx0" brushRef="#br0" timeOffset="4810.2751">18333 5242 7270,'0'0'1890,"0"0"-64,0 0-128,0 0-161,0 0 0,0 0-63,0 0-257,0 0-192,19 0 128,-19 0-320,20 0 224,20-19-256,-1 19-385,-18 0 705,18 0-512,-20 0-225,22 0-64,-21 0 225,-1 0-577,2 0 544,-1 0-31,-1 0-385,0 0-96,3 0 96,-22 0 0,19 0 32,-19 0-1409,0-19-481,0 19-31,0 0-1507,0 0-8166</inkml:trace>
  <inkml:trace contextRef="#ctx0" brushRef="#br0" timeOffset="5638.3225">18968 5164 9160,'0'0'2114,"0"0"929,0 0-1025,0-21-320,20 21-898,-20 0 129,19-20-480,1 20 127,1-19 97,-2-1-609,1 20 96,-1-20 0,2 1-64,-1 19 225,-20-21-257,19 1 96,0 1 32,-19-1-512,0 20 352,0-20 0,0 20 256,0 0-833,0 0 1282,0 0-993,0 20 0,0 0 192,0-1 704,-19 22-416,19 18 1,-19-20 415,19 1-608,-20 19 353,-1-18-225,21-1-160,0-2-160,0-17 480,-19 20-704,19-23 127,0 2-511,-20 20-450,20-20-415,-19 1-65,19-21-1985,0 18-1987</inkml:trace>
  <inkml:trace contextRef="#ctx0" brushRef="#br0" timeOffset="5836.3336">18908 5501 10698,'-19'0'2306,"19"0"320,19 0-736,1 0-192,20 0-193,-20 0-768,19 0-577,1 0 160,-1 0-224,2 0-416,-3 0 32,-16 0-769,17 0-1025,-20 0-3780</inkml:trace>
  <inkml:trace contextRef="#ctx0" brushRef="#br0" timeOffset="6221.3558">19503 5164 10441,'0'-21'1954,"0"21"641,0 0-706,0 0-1088,22 21 545,-22-21-514,19 19 385,0 2-832,1-2 480,1 21-353,-2-20-416,20-1 128,-39 2-416,22-2 32,-3 0-641,-19-19-192,19 0-608,-19 0 127,20 0-1248,-20 0-2019</inkml:trace>
  <inkml:trace contextRef="#ctx0" brushRef="#br0" timeOffset="6416.367">19862 5143 11627,'-22'0'1793,"3"21"706,0-21-610,-22 19 97,2 21-705,1-21-224,-3 22-704,2-22 448,18 21-609,-18-40 32,20 19-320,19 2-321,-22-21-640,22 0-1473,0 0-2883</inkml:trace>
  <inkml:trace contextRef="#ctx0" brushRef="#br0" timeOffset="7567.4328">20079 5104 7142,'0'-20'769,"0"0"2658,21 20-1153,-21-19-224,0 19-480,0 0-1058,0 19-31,0 1 223,20 0 65,-20 19 64,-20 1 0,20 19-641,0-18 384,-21 18-95,1-19-289,20 1 192,0-23-384,-19 23 97,19-22-1,-19 1-289,19-20 290,0 21-1058,0-21 160,0 0-961,0 0-384,19 0-1601</inkml:trace>
  <inkml:trace contextRef="#ctx0" brushRef="#br0" timeOffset="8211.4697">20339 5242 6438,'-22'-19'1217,"22"0"1281,0 19 0,0-21-800,-19 21 96,19-19-609,0 19-384,0-21-33,19 1-287,-19 1-193,0 19 129,22-20-610,-3 0 706,20 1-833,1-2 672,-1 1-320,2 1-160,-2 19-32,-20-20 512,2 20-384,-1 0 160,-1 0-448,-19 0 704,19 20-512,-19-20 352,0 19-384,-19 22 640,0-2-736,-22 20 673,2 2-674,-2 18 610,-17-1-225,18-16-96,1 16-192,20-19 160,19-18-224,0 17 384,0-38-449,19 1 353,0-1-352,20-20-128,2 0 31,-22 0-511,0-41 543,3 21 33,-3-19 256,-19 0 96,-19 0 96,-22-2 288,2 1-127,-21 2 127,0-3-64,21 20 481,20-17-320,19 17-770,0 2 97,19-1-32,20-1-1986,2 21-3459</inkml:trace>
  <inkml:trace contextRef="#ctx0" brushRef="#br0" timeOffset="8661.4954">20835 5263 12748,'0'0'1761,"-22"0"1891,22-21-1923,22 21-287,-3 0-610,20 0-95,1 0 256,21 0-609,-23 0-31,22 0-609,-21 0 704,2 0-512,-2 0-705,1 0-352,-20 0 224,-20 0-1185,0 0-768,0 0-2147</inkml:trace>
  <inkml:trace contextRef="#ctx0" brushRef="#br0" timeOffset="8856.5065">20835 5402 11370,'0'21'2851,"0"-21"-1185,19 0 1056,0 0-1088,22 0-417,-2 0-352,21-21-673,0 21-128,-21-20-96,21 20 64,-21 0-1153,1 0-609,-1 0-1889</inkml:trace>
  <inkml:trace contextRef="#ctx0" brushRef="#br0" timeOffset="9634.551">21986 5143 7879,'39'-39'1025,"-20"19"2050,-19 20-321,0 0-992,-19 0-577,-1 0-736,1 0-161,-41 39 417,19-19-129,-17 20 641,-2 19-640,0 1 320,21-1-321,-2-18-255,22-2-65,19 2-416,19-22 160,3 1-128,16 1 320,3-21-288,-2-21-449,21 21 257,-21-39-481,-20 18 481,-19 1 224,0 2 320,-19-23-256,-1 20 192,-19 2-352,18 19 512,2-19-191,-1 19-546,20 0-223,0 0-3460</inkml:trace>
  <inkml:trace contextRef="#ctx0" brushRef="#br1" timeOffset="27536.575">15872 4786 6342,'-20'0'1505,"20"-20"-32,0 20 353,0 0-545,0-20-352,0 20 128,0 0-96,0 0-160,0 0-129,0 0-159,0 0-161,0 0-31,0 0-97,0 0-64,0 0-128,0 0 320,0 20 33,0-20 63,20 20-160,-20-1-31,0 2 127,0 18-384,0-19 224,0 0-32,0 20-64,0-20 513,0 19-737,0-19 160,0 1-384,0 18 416,0-19-32,0 19 352,0 1-480,0-19 224,0 17-192,-20-17 225,20 18-65,0-18-256,0 17 352,0 3-96,0-20-64,0 17-384,0-17 736,-21 18-384,21-18-64,0 18-192,0-19 608,0-1-672,0 20 320,0-19-32,0 1 32,-19-1 288,19-1-352,0 2 64,0-2 0,0-19 160,0 20-224,0-20-256,0 0 480,0 20-384,0-20 577,0 0-674,0 0 674,0 20-674,0-20 642,0 0-610,0 0 482,0 0-161,0 0 128,0 0-352,0 0 352,0 0-576,0 0 768,0 0-800,0 0 832,0 0-768,0 0 352,0 0 352,0 0-736,0 0 384,0 0 224,19 0 0,-19 0-192,0 0-224,21 0 0,-1 0 448,-20 0-480,19 0 480,0 0-256,22 0-192,-22 0 480,1 0-288,1 0-192,-1 0 192,18 0 96,-16 0 256,-3 0-704,0 0 736,1-20-352,-1 20-160,2 0 320,-1 0-480,-1 0 672,1 0-736,1 0 384,-21 0-64,19 0 64,1 0-96,-1 0 96,2 0 353,-1 0-546,-20 0-63,19 0 224,0 0 0,-19 0 0,22 0 32,-3 0 192,1 0-128,-20 0-416,19 0 320,2 0 160,-1 0-160,-1 0 193,-19 0-546,19 0 545,3 0 1,-3 0-578,-19 0 385,19 0 353,1 0-706,-20 0 353,21 0 320,-21 0-608,20 0 288,-20 0 353,19 0-482,-19 20 97,0-20 32,19 0 0,-19 0-192,0 0 384,22 0 1,-22 0-514,0 0 321,0 0 385,0 0-738,0 0 545,0 0-159,0 0-162,0 0 386,0 0-418,0 0 578,0 0-481,0 0-96,19 0 288,-19 0 160,0 0-224,0-20-192,0 20 224,0 0 288,0 0-704,0-20 672,0 20-640,0-20 512,19 20-224,-19-19 32,0-2-32,0 21-224,0-19 256,20 19 32,-20-20 289,0-1-481,0 21 160,0-20 0,0 20 64,0-18-321,0-3 578,0 21-545,0-19 384,21-1-545,-21 20 353,0-21 321,0 3-609,0 18 288,0-21 224,0 21-384,0-20 512,0 20-448,0-19 96,0-2 0,0 21-192,0-20 448,0 2-160,19 18-448,-19-21 576,0 1-416,0 20 192,0-21 160,0 2-96,0 19-256,0-19 192,0 19 320,0-21-448,0 2 192,0 19 32,0-20-160,0-1 64,0 21-32,0-19 64,0 19-64,0-19 160,0-2-480,0 21 672,0-19-448,0-2 288,0 21-544,0-20 416,0 1 352,-19 19-800,19-20 736,0 20-416,0-20 64,0 20 224,0-19-256,0-2-224,0 21 544,0-20-512,0 20 256,0-19 192,0 19-192,0-20 0,0 20 160,0-20-160,0 0-929,0 20 1442,0-20-97,0 0-416,0 20 96,0-20-64,0 20-32,0-19-128,0 19 128,0 0-32,0-20 32,0 20 0,0 0 0,0 0 0,0 0 0,0 0-64,0 0 0,0 0 64,0 0 96,0 0-192,0 0 64,-21 0 0,21 0 32,0-21-64,-20 21 96,1 0-96,0 0 32,19 0 0,-22 0 32,-16-19-32,18 19-32,-1 0 32,1 0 32,1 0-64,0 0 64,-22 0-33,22 0 98,-1 0-130,-1 0 65,2 0 97,-20 0-258,17 0 225,3 0-128,-20 0-32,18 0 64,2 0 128,-1 0-320,-20 0 288,20 0-96,1 0 192,-1 0-352,-1 0 192,2 0 128,-1 0-128,1 0-192,-22 0 160,3 0 0,-3 0 32,2 0 0,-2 0-32,3 0 160,18 0-288,-20 0 160,1 0 0,17 0 0,3 0 160,0 0-224,-1 0 32,-1 0 160,21 0-192,-19 0-256,19 0-737,0 0-1153,0 19-1634</inkml:trace>
  <inkml:trace contextRef="#ctx0" brushRef="#br1" timeOffset="30517.7455">18292 4826 5957,'0'-21'673,"0"21"-129,-19 0 33,19 0 128,0-19 127,0 19-31,0 0-32,-20 0 32,20 0-65,0-20-191,0 20-1,0 0-127,0 0 63,0 0 65,-19 0-33,19 0 1,0 0-1,0 0-96,0 0-31,0 0-33,0 0-128,0 20 1,-19-20 31,19 0-96,0 19-32,0-19 160,0 21 65,0-1-65,0-1 128,0 1-384,-22 0 161,22 0-257,0 0 480,0 0-192,0 0-576,0 19 576,0-18 0,0-2-384,0 1 352,0 0-192,-19-1 0,19 1 96,0 1-32,0 19-192,0-21 449,0 0-385,0 2 192,0 18-385,0-18 482,0-2-418,0 21 258,0-20-33,0 1 32,0 17 160,0-17-96,0-2-448,0 1 704,-20 1-512,20-3 256,0 3-224,0-1 256,0-1-128,0 2-32,0-3-32,0 2-32,0 1-128,0-21 576,0 20-544,0-1 384,0 2-544,0-21 544,0 19-64,-19 1-160,19-20-64,0 20 224,0-20-320,0 20-32,0-20 416,0 0-448,0 0 576,0 21-672,0-21 640,0 0-288,0 0-192,0 0 160,0 0 0,0 0 96,0 0-288,19 0 224,-19 0 224,0 0-159,20 0-65,-20 0-64,19 0-33,3 0-127,-3 0 449,0 0-354,1 0 450,-1 0-33,2 0-512,18 0 544,-19 0-160,20 0-448,-1 0 576,-18 0-448,18 0 513,-20 0-609,3 0 480,17 0-352,-20 0 384,2-21-96,-1 21-480,18 0 384,-16 0 192,-3 0-192,20 0 0,-18 0-384,-1 0 512,18 0-64,-16 0-256,-3 0-96,20 0 577,-18 0-385,-2 0-97,1 0 162,-1 0 31,1 0-160,1 0-129,-2 0 418,1-20-225,-1 20-161,2 0 514,-1 0-449,-1 0 96,-19 0-32,19 0 32,3 0 0,-3 0-193,-19 0 418,20 0-33,-20 0-192,19 0 0,-19 0-160,21 0 320,-1 0-224,-20 0 192,19 0-128,-19 0-32,19 0-96,-19 0-96,0 0 448,0 0-192,0 0-224,0 0 480,0 0-256,0 20 192,0-20-96,0 0-160,0 0 256,0 0-416,0 0 288,0 0 353,0-20-737,22 20 736,-22 0-416,0 0 32,0 0-192,0-20 192,0 20-256,0 0 448,0-20-256,0 20-160,0-19 416,0-2-128,0 21-256,0-19 160,0-1-32,0 20 64,0-21-128,0 1 224,0 2-224,0-3-32,0 21 96,0-19 0,0-1 160,0-1-160,0 21-320,0-18 672,19-3-416,-19 1-192,0 20 480,0-19-448,0-2 448,0 1-224,0 20 0,0-18-224,0-3 256,0 1-32,0-1 320,0 2-640,0 19 512,0-19-160,0-2-224,0 2 448,0-1-160,0-1-288,0 2 224,0 0 96,0-2-160,0 2-288,0-2 320,0 1 224,0 1-96,0-1-256,0 0 96,0 1 192,0 19-480,0-21 320,0 1 352,0 1-736,19 19 384,-19-20 256,0 0-320,0 0-640,0 20 1504,0-20-607,0 0-386,0 0 225,0 20-32,0-19 193,0-1-161,0 20-64,0-21-129,0 21 290,0 0-162,0 0 1,0-19 97,0 19-130,0 0-63,0 0 128,0 0-32,0 0 160,0 0-320,0 0 192,0 0 0,0 0 128,0 0-160,0 0-64,-19 0-96,19 0 224,-19 0 32,-3 0-224,3 0 320,0 0-224,-1 0 64,-20 0-32,20 0 32,1 0-32,-22 0-64,22 0 96,-22 0-32,22 0 64,-20 0-64,-2 0 32,22 0 0,-20 0 0,18 0 32,1 0-32,1 0 128,0 0-128,-3 0-192,3 0 160,0 0-32,-1 0 224,-1 0-352,1 0 320,1 0-224,0 0-32,-22 0 32,22 0 160,-1 0 0,-20 0-192,20 0 64,1 0 256,-22 0-192,22 0 32,-1 0-64,-1 0-96,-18 0 256,20 0-160,-22 0-32,22 0 0,-1-20 64,-20 20 0,20 0-32,1 0 32,0 0 0,-3 0 160,3 0-385,19 0 225,0 0-64,-20 0-384,20 20-417,0-20-640,0 19-769,0-19-2915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CEF472-214B-4880-8571-024760D9E523}" type="datetimeFigureOut">
              <a:rPr lang="zh-CN" altLang="en-US" smtClean="0"/>
              <a:pPr/>
              <a:t>2019/4/11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F3DFAA-2B14-4FF0-A622-4219328B4A61}" type="slidenum">
              <a:rPr lang="zh-CN" altLang="en-US" smtClean="0"/>
              <a:pPr/>
              <a:t>‹#›</a:t>
            </a:fld>
            <a:endParaRPr lang="zh-CN" altLang="en-US"/>
          </a:p>
        </p:txBody>
      </p:sp>
    </p:spTree>
    <p:extLst>
      <p:ext uri="{BB962C8B-B14F-4D97-AF65-F5344CB8AC3E}">
        <p14:creationId xmlns:p14="http://schemas.microsoft.com/office/powerpoint/2010/main" val="214803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log.csdn.net/luocn99/article/details/45460673"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blog.csdn.net/pangjiuzala/article/details/50789778"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bing.com/knows/%E6%8C%87%E4%BB%A4"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www.bing.com/knows/%E8%AE%A1%E7%AE%97%E6%9C%BA" TargetMode="External"/><Relationship Id="rId5" Type="http://schemas.openxmlformats.org/officeDocument/2006/relationships/hyperlink" Target="http://www.bing.com/knows/%E4%B8%AD%E5%A4%AE%E5%A4%84%E7%90%86%E5%99%A8" TargetMode="External"/><Relationship Id="rId4" Type="http://schemas.openxmlformats.org/officeDocument/2006/relationships/hyperlink" Target="http://www.bing.com/knows/%E6%9C%BA%E5%99%A8%E8%AF%AD%E8%A8%8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aike.baidu.com/item/%E5%BD%BC%E5%BE%97%C2%B7%E7%A7%80%E5%B0%94" TargetMode="External"/><Relationship Id="rId7" Type="http://schemas.openxmlformats.org/officeDocument/2006/relationships/hyperlink" Target="https://baike.baidu.com/item/%E8%B4%A8%E5%9B%A0%E6%95%B0"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baike.baidu.com/item/%E7%AE%97%E6%B3%95" TargetMode="External"/><Relationship Id="rId5" Type="http://schemas.openxmlformats.org/officeDocument/2006/relationships/hyperlink" Target="https://baike.baidu.com/item/%E9%87%8F%E5%AD%90%E8%AE%A1%E7%AE%97%E6%9C%BA" TargetMode="External"/><Relationship Id="rId4" Type="http://schemas.openxmlformats.org/officeDocument/2006/relationships/hyperlink" Target="https://baike.baidu.com/item/%E6%95%B4%E6%95%B0%E5%88%86%E8%A7%A3"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Algorithm" TargetMode="External"/><Relationship Id="rId7" Type="http://schemas.openxmlformats.org/officeDocument/2006/relationships/hyperlink" Target="http://en.wikipedia.org/wiki/Chinese_remainder_theorem"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en.wikipedia.org/wiki/Smooth_integer" TargetMode="External"/><Relationship Id="rId5" Type="http://schemas.openxmlformats.org/officeDocument/2006/relationships/hyperlink" Target="http://en.wikipedia.org/wiki/Multiplicative_group" TargetMode="External"/><Relationship Id="rId4" Type="http://schemas.openxmlformats.org/officeDocument/2006/relationships/hyperlink" Target="http://en.wikipedia.org/wiki/Discrete_logarith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bing.com/knows/search?q=%E4%BA%9A%E5%8E%86%E5%B1%B1%E5%A4%A7%E6%B8%AF&amp;mkt=zh-cn&amp;mkt=zh-cn&amp;form=BKACAI" TargetMode="External"/><Relationship Id="rId2" Type="http://schemas.openxmlformats.org/officeDocument/2006/relationships/slide" Target="../slides/slide71.xml"/><Relationship Id="rId1" Type="http://schemas.openxmlformats.org/officeDocument/2006/relationships/notesMaster" Target="../notesMasters/notesMaster1.xml"/><Relationship Id="rId5" Type="http://schemas.openxmlformats.org/officeDocument/2006/relationships/hyperlink" Target="http://www.bing.com/knows/search?q=%E5%87%A0%E4%BD%95%E5%8E%9F%E6%9C%AC&amp;mkt=zh-cn&amp;mkt=zh-cn&amp;form=BKACAI" TargetMode="External"/><Relationship Id="rId4" Type="http://schemas.openxmlformats.org/officeDocument/2006/relationships/hyperlink" Target="http://www.bing.com/knows/search?q=%E6%AC%A7%E5%87%A0%E9%87%8C%E5%BE%97_%E5%8F%A4%E5%B8%8C%E8%85%8A%E6%95%B0%E5%AD%A6%E5%AE%B6%E6%AC%A7%E5%87%A0%E9%87%8C%E5%BE%97&amp;mkt=zh-cn&amp;mkt=zh-cn&amp;form=BKACAI"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baike.baidu.com/item/ElGamal%E7%AE%97%E6%B3%95"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lib.csdn.net/base/datastructure" TargetMode="External"/><Relationship Id="rId2" Type="http://schemas.openxmlformats.org/officeDocument/2006/relationships/slide" Target="../slides/slide99.xml"/><Relationship Id="rId1" Type="http://schemas.openxmlformats.org/officeDocument/2006/relationships/notesMaster" Target="../notesMasters/notesMaster1.xml"/><Relationship Id="rId5" Type="http://schemas.openxmlformats.org/officeDocument/2006/relationships/hyperlink" Target="http://www.cksis.com/blog/category/jiamisuanfa" TargetMode="External"/><Relationship Id="rId4" Type="http://schemas.openxmlformats.org/officeDocument/2006/relationships/hyperlink" Target="http://www.cksis.com/"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en-US" altLang="zh-CN" dirty="0" smtClean="0"/>
              <a:t>http://blog.csdn.net/luocn99/article/details/45460673</a:t>
            </a:r>
            <a:r>
              <a:rPr lang="zh-CN" altLang="en-US" sz="1200" b="0" i="0" u="none" strike="noStrike" kern="1200" dirty="0" smtClean="0">
                <a:solidFill>
                  <a:schemeClr val="tx1"/>
                </a:solidFill>
                <a:latin typeface="+mn-lt"/>
                <a:ea typeface="+mn-ea"/>
                <a:cs typeface="+mn-cs"/>
                <a:hlinkClick r:id="rId3"/>
              </a:rPr>
              <a:t>大型网站的</a:t>
            </a:r>
            <a:r>
              <a:rPr lang="en-US" altLang="zh-CN" sz="1200" b="0" i="0" u="none" strike="noStrike" kern="1200" dirty="0" smtClean="0">
                <a:solidFill>
                  <a:schemeClr val="tx1"/>
                </a:solidFill>
                <a:latin typeface="+mn-lt"/>
                <a:ea typeface="+mn-ea"/>
                <a:cs typeface="+mn-cs"/>
                <a:hlinkClick r:id="rId3"/>
              </a:rPr>
              <a:t>HTTPS</a:t>
            </a:r>
            <a:r>
              <a:rPr lang="zh-CN" altLang="en-US" sz="1200" b="0" i="0" u="none" strike="noStrike" kern="1200" dirty="0" smtClean="0">
                <a:solidFill>
                  <a:schemeClr val="tx1"/>
                </a:solidFill>
                <a:latin typeface="+mn-lt"/>
                <a:ea typeface="+mn-ea"/>
                <a:cs typeface="+mn-cs"/>
                <a:hlinkClick r:id="rId3"/>
              </a:rPr>
              <a:t>实践（一）</a:t>
            </a:r>
            <a:r>
              <a:rPr lang="en-US" altLang="zh-CN" sz="1200" b="0" i="0" u="none" strike="noStrike" kern="1200" dirty="0" smtClean="0">
                <a:solidFill>
                  <a:schemeClr val="tx1"/>
                </a:solidFill>
                <a:latin typeface="+mn-lt"/>
                <a:ea typeface="+mn-ea"/>
                <a:cs typeface="+mn-cs"/>
                <a:hlinkClick r:id="rId3"/>
              </a:rPr>
              <a:t>---HTTPS</a:t>
            </a:r>
            <a:r>
              <a:rPr lang="zh-CN" altLang="en-US" sz="1200" b="0" i="0" u="none" strike="noStrike" kern="1200" dirty="0" smtClean="0">
                <a:solidFill>
                  <a:schemeClr val="tx1"/>
                </a:solidFill>
                <a:latin typeface="+mn-lt"/>
                <a:ea typeface="+mn-ea"/>
                <a:cs typeface="+mn-cs"/>
                <a:hlinkClick r:id="rId3"/>
              </a:rPr>
              <a:t>协议和原理</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应该是来自百度</a:t>
            </a:r>
            <a:r>
              <a:rPr lang="en-US" altLang="zh-CN" sz="1200" b="0" i="0" u="none" strike="noStrike" kern="1200" dirty="0" smtClean="0">
                <a:solidFill>
                  <a:schemeClr val="tx1"/>
                </a:solidFill>
                <a:latin typeface="+mn-lt"/>
                <a:ea typeface="+mn-ea"/>
                <a:cs typeface="+mn-cs"/>
              </a:rPr>
              <a:t>https</a:t>
            </a:r>
            <a:r>
              <a:rPr lang="zh-CN" altLang="en-US" sz="1200" b="0" i="0" u="none" strike="noStrike" kern="1200" dirty="0" smtClean="0">
                <a:solidFill>
                  <a:schemeClr val="tx1"/>
                </a:solidFill>
                <a:latin typeface="+mn-lt"/>
                <a:ea typeface="+mn-ea"/>
                <a:cs typeface="+mn-cs"/>
              </a:rPr>
              <a:t>的实践。</a:t>
            </a:r>
            <a:endParaRPr lang="en-US" altLang="zh-CN" sz="1200" b="0" i="0" u="none" strike="noStrike" kern="1200" dirty="0" smtClean="0">
              <a:solidFill>
                <a:schemeClr val="tx1"/>
              </a:solidFill>
              <a:latin typeface="+mn-lt"/>
              <a:ea typeface="+mn-ea"/>
              <a:cs typeface="+mn-cs"/>
            </a:endParaRPr>
          </a:p>
          <a:p>
            <a:endParaRPr lang="en-US" altLang="zh-CN" sz="1200" b="0" i="0" u="none" strike="noStrike" kern="1200" dirty="0" smtClean="0">
              <a:solidFill>
                <a:schemeClr val="tx1"/>
              </a:solidFill>
              <a:latin typeface="+mn-lt"/>
              <a:ea typeface="+mn-ea"/>
              <a:cs typeface="+mn-cs"/>
            </a:endParaRPr>
          </a:p>
          <a:p>
            <a:endParaRPr lang="en-US" altLang="zh-CN" sz="1200" b="0" i="0" u="none" strike="noStrike" kern="1200" dirty="0" smtClean="0">
              <a:solidFill>
                <a:schemeClr val="tx1"/>
              </a:solidFill>
              <a:latin typeface="+mn-lt"/>
              <a:ea typeface="+mn-ea"/>
              <a:cs typeface="+mn-cs"/>
            </a:endParaRPr>
          </a:p>
          <a:p>
            <a:endParaRPr lang="en-US" altLang="zh-CN" sz="1200" b="0" i="0" u="none" strike="noStrike" kern="1200" dirty="0" smtClean="0">
              <a:solidFill>
                <a:schemeClr val="tx1"/>
              </a:solidFill>
              <a:latin typeface="+mn-lt"/>
              <a:ea typeface="+mn-ea"/>
              <a:cs typeface="+mn-cs"/>
            </a:endParaRPr>
          </a:p>
          <a:p>
            <a:r>
              <a:rPr lang="en-US" altLang="zh-CN" dirty="0" smtClean="0"/>
              <a:t>http://8btc.com/thread-1240-1-1.html </a:t>
            </a:r>
            <a:r>
              <a:rPr lang="en-US" altLang="zh-CN" dirty="0" err="1" smtClean="0"/>
              <a:t>ecc</a:t>
            </a:r>
            <a:r>
              <a:rPr lang="zh-CN" altLang="en-US" dirty="0" smtClean="0"/>
              <a:t>的简单解释</a:t>
            </a:r>
            <a:endParaRPr lang="en-US" altLang="zh-CN" dirty="0" smtClean="0"/>
          </a:p>
          <a:p>
            <a:endParaRPr lang="en-US" altLang="zh-CN" dirty="0" smtClean="0"/>
          </a:p>
          <a:p>
            <a:endParaRPr lang="en-US" altLang="zh-CN" dirty="0" smtClean="0"/>
          </a:p>
          <a:p>
            <a:endParaRPr lang="en-US" altLang="zh-CN" dirty="0" smtClean="0"/>
          </a:p>
          <a:p>
            <a:r>
              <a:rPr lang="en-US" altLang="zh-CN" dirty="0" smtClean="0"/>
              <a:t>http://blog.csdn.net/pangjiuzala/article/details/50789778</a:t>
            </a:r>
            <a:r>
              <a:rPr lang="zh-CN" altLang="en-US" sz="1200" b="0" i="0" u="none" strike="noStrike" kern="1200" dirty="0" smtClean="0">
                <a:solidFill>
                  <a:schemeClr val="tx1"/>
                </a:solidFill>
                <a:latin typeface="+mn-lt"/>
                <a:ea typeface="+mn-ea"/>
                <a:cs typeface="+mn-cs"/>
                <a:hlinkClick r:id="rId4"/>
              </a:rPr>
              <a:t>比特币加密技术之椭圆曲线密码学</a:t>
            </a:r>
            <a:endParaRPr lang="en-US" altLang="zh-CN" sz="1200" b="0" i="0" u="none" strike="noStrike" kern="1200" dirty="0" smtClean="0">
              <a:solidFill>
                <a:schemeClr val="tx1"/>
              </a:solidFill>
              <a:latin typeface="+mn-lt"/>
              <a:ea typeface="+mn-ea"/>
              <a:cs typeface="+mn-cs"/>
            </a:endParaRPr>
          </a:p>
          <a:p>
            <a:endParaRPr lang="en-US" altLang="zh-CN" sz="1200" b="0" i="0" u="none" strike="noStrike" kern="1200" dirty="0" smtClean="0">
              <a:solidFill>
                <a:schemeClr val="tx1"/>
              </a:solidFill>
              <a:latin typeface="+mn-lt"/>
              <a:ea typeface="+mn-ea"/>
              <a:cs typeface="+mn-cs"/>
            </a:endParaRPr>
          </a:p>
          <a:p>
            <a:endParaRPr lang="en-US" altLang="zh-CN" sz="1200" b="0" i="0" u="none" strike="noStrike" kern="1200" dirty="0" smtClean="0">
              <a:solidFill>
                <a:schemeClr val="tx1"/>
              </a:solidFill>
              <a:latin typeface="+mn-lt"/>
              <a:ea typeface="+mn-ea"/>
              <a:cs typeface="+mn-cs"/>
            </a:endParaRPr>
          </a:p>
          <a:p>
            <a:r>
              <a:rPr lang="en-US" altLang="zh-CN" dirty="0" smtClean="0"/>
              <a:t>http://lib.csdn.net/base/67?source=blogtop  </a:t>
            </a:r>
            <a:r>
              <a:rPr lang="zh-CN" altLang="en-US" dirty="0" smtClean="0"/>
              <a:t>区块链</a:t>
            </a:r>
            <a:endParaRPr lang="en-US" altLang="zh-CN" dirty="0" smtClean="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zh-CN" altLang="en-US" dirty="0" smtClean="0">
                <a:latin typeface="Arial" charset="0"/>
                <a:ea typeface="宋体" charset="-122"/>
              </a:rPr>
              <a:t>事实上，</a:t>
            </a:r>
            <a:r>
              <a:rPr lang="en-US" altLang="zh-CN" dirty="0" smtClean="0">
                <a:latin typeface="Arial" charset="0"/>
                <a:ea typeface="宋体" charset="-122"/>
              </a:rPr>
              <a:t>p q</a:t>
            </a:r>
            <a:r>
              <a:rPr lang="zh-CN" altLang="en-US" dirty="0" smtClean="0">
                <a:latin typeface="Arial" charset="0"/>
                <a:ea typeface="宋体" charset="-122"/>
              </a:rPr>
              <a:t>和私钥一起保留可以加快运算速度。（借助中国剩余定理）</a:t>
            </a:r>
          </a:p>
          <a:p>
            <a:endParaRPr lang="en-US" altLang="zh-CN" dirty="0" smtClean="0">
              <a:latin typeface="Arial" charset="0"/>
              <a:ea typeface="宋体" charset="-122"/>
            </a:endParaRPr>
          </a:p>
          <a:p>
            <a:r>
              <a:rPr lang="en-US" altLang="zh-CN" dirty="0" smtClean="0">
                <a:latin typeface="Arial" charset="0"/>
                <a:ea typeface="宋体" charset="-122"/>
              </a:rPr>
              <a:t>RSA</a:t>
            </a:r>
            <a:r>
              <a:rPr lang="zh-CN" altLang="en-US" dirty="0" smtClean="0">
                <a:latin typeface="Arial" charset="0"/>
                <a:ea typeface="宋体" charset="-122"/>
              </a:rPr>
              <a:t>：明文和密文均是</a:t>
            </a:r>
            <a:r>
              <a:rPr lang="en-US" altLang="zh-CN" dirty="0" smtClean="0">
                <a:latin typeface="Arial" charset="0"/>
                <a:ea typeface="宋体" charset="-122"/>
              </a:rPr>
              <a:t>0</a:t>
            </a:r>
            <a:r>
              <a:rPr lang="zh-CN" altLang="en-US" dirty="0" smtClean="0">
                <a:latin typeface="Arial" charset="0"/>
                <a:ea typeface="宋体" charset="-122"/>
              </a:rPr>
              <a:t>到某</a:t>
            </a:r>
            <a:r>
              <a:rPr lang="en-US" altLang="zh-CN" dirty="0" smtClean="0">
                <a:latin typeface="Arial" charset="0"/>
                <a:ea typeface="宋体" charset="-122"/>
              </a:rPr>
              <a:t>n-1</a:t>
            </a:r>
            <a:r>
              <a:rPr lang="zh-CN" altLang="en-US" dirty="0" smtClean="0">
                <a:latin typeface="Arial" charset="0"/>
                <a:ea typeface="宋体" charset="-122"/>
              </a:rPr>
              <a:t>之间的整数，通常</a:t>
            </a:r>
            <a:r>
              <a:rPr lang="en-US" altLang="zh-CN" dirty="0" smtClean="0">
                <a:latin typeface="Arial" charset="0"/>
                <a:ea typeface="宋体" charset="-122"/>
              </a:rPr>
              <a:t>n</a:t>
            </a:r>
            <a:r>
              <a:rPr lang="zh-CN" altLang="en-US" dirty="0" smtClean="0">
                <a:latin typeface="Arial" charset="0"/>
                <a:ea typeface="宋体" charset="-122"/>
              </a:rPr>
              <a:t>的大小为</a:t>
            </a:r>
            <a:r>
              <a:rPr lang="en-US" altLang="zh-CN" dirty="0" smtClean="0">
                <a:latin typeface="Arial" charset="0"/>
                <a:ea typeface="宋体" charset="-122"/>
              </a:rPr>
              <a:t>1024</a:t>
            </a:r>
            <a:r>
              <a:rPr lang="zh-CN" altLang="en-US" dirty="0" smtClean="0">
                <a:latin typeface="Arial" charset="0"/>
                <a:ea typeface="宋体" charset="-122"/>
              </a:rPr>
              <a:t>位二进制或者</a:t>
            </a:r>
            <a:r>
              <a:rPr lang="en-US" altLang="zh-CN" dirty="0" smtClean="0">
                <a:latin typeface="Arial" charset="0"/>
                <a:ea typeface="宋体" charset="-122"/>
              </a:rPr>
              <a:t>309</a:t>
            </a:r>
            <a:r>
              <a:rPr lang="zh-CN" altLang="en-US" dirty="0" smtClean="0">
                <a:latin typeface="Arial" charset="0"/>
                <a:ea typeface="宋体" charset="-122"/>
              </a:rPr>
              <a:t>位十进制，即</a:t>
            </a:r>
            <a:r>
              <a:rPr lang="en-US" altLang="zh-CN" dirty="0" smtClean="0">
                <a:latin typeface="Arial" charset="0"/>
                <a:ea typeface="宋体" charset="-122"/>
              </a:rPr>
              <a:t>n&lt;2^1024.</a:t>
            </a:r>
            <a:endParaRPr lang="zh-CN" altLang="en-US" dirty="0" smtClean="0">
              <a:latin typeface="Arial"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如果一个整数与</a:t>
            </a:r>
            <a:r>
              <a:rPr lang="en-US" altLang="zh-CN" dirty="0" smtClean="0"/>
              <a:t>n</a:t>
            </a:r>
            <a:r>
              <a:rPr lang="zh-CN" altLang="en-US" dirty="0" smtClean="0"/>
              <a:t>互素，那么它在</a:t>
            </a:r>
            <a:r>
              <a:rPr lang="en-US" altLang="zh-CN" dirty="0" smtClean="0"/>
              <a:t>Zn</a:t>
            </a:r>
            <a:r>
              <a:rPr lang="zh-CN" altLang="en-US" dirty="0" smtClean="0"/>
              <a:t>中有一个乘法逆元，如，整数</a:t>
            </a:r>
            <a:r>
              <a:rPr lang="en-US" altLang="zh-CN" dirty="0" smtClean="0"/>
              <a:t>1,3,5,7</a:t>
            </a:r>
            <a:r>
              <a:rPr lang="zh-CN" altLang="en-US" dirty="0" smtClean="0"/>
              <a:t>在</a:t>
            </a:r>
            <a:r>
              <a:rPr lang="en-US" altLang="zh-CN" dirty="0" smtClean="0"/>
              <a:t>Z8</a:t>
            </a:r>
            <a:r>
              <a:rPr lang="zh-CN" altLang="en-US" dirty="0" smtClean="0"/>
              <a:t>中有一个乘法逆元，而</a:t>
            </a:r>
            <a:r>
              <a:rPr lang="en-US" altLang="zh-CN" dirty="0" smtClean="0"/>
              <a:t>2,4,6</a:t>
            </a:r>
            <a:r>
              <a:rPr lang="zh-CN" altLang="en-US" dirty="0" smtClean="0"/>
              <a:t>没有</a:t>
            </a:r>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26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58936-E649-43A0-BE09-B62E37CB77C7}" type="slidenum">
              <a:rPr lang="ar-SA"/>
              <a:pPr/>
              <a:t>28</a:t>
            </a:fld>
            <a:endParaRPr lang="zh-CN" altLang="en-US"/>
          </a:p>
        </p:txBody>
      </p:sp>
      <p:sp>
        <p:nvSpPr>
          <p:cNvPr id="964610" name="Rectangle 2"/>
          <p:cNvSpPr>
            <a:spLocks noGrp="1" noRot="1" noChangeAspect="1" noChangeArrowheads="1" noTextEdit="1"/>
          </p:cNvSpPr>
          <p:nvPr>
            <p:ph type="sldImg"/>
          </p:nvPr>
        </p:nvSpPr>
        <p:spPr>
          <a:xfrm>
            <a:off x="1143000" y="685800"/>
            <a:ext cx="4572000" cy="3429000"/>
          </a:xfrm>
          <a:ln/>
        </p:spPr>
      </p:sp>
      <p:sp>
        <p:nvSpPr>
          <p:cNvPr id="964611" name="Rectangle 3"/>
          <p:cNvSpPr>
            <a:spLocks noGrp="1" noChangeArrowheads="1"/>
          </p:cNvSpPr>
          <p:nvPr>
            <p:ph type="body" idx="1"/>
          </p:nvPr>
        </p:nvSpPr>
        <p:spPr>
          <a:xfrm>
            <a:off x="686421" y="4344025"/>
            <a:ext cx="5485158" cy="4114488"/>
          </a:xfrm>
        </p:spPr>
        <p:txBody>
          <a:bodyPr/>
          <a:lstStyle/>
          <a:p>
            <a:r>
              <a:rPr lang="en-US" altLang="zh-CN" dirty="0"/>
              <a:t>Can show that RSA </a:t>
            </a:r>
            <a:r>
              <a:rPr lang="en-US" altLang="zh-CN" dirty="0" smtClean="0"/>
              <a:t>works </a:t>
            </a:r>
            <a:r>
              <a:rPr lang="en-US" altLang="zh-CN" dirty="0"/>
              <a:t>as a direct consequence of Euler’s Theorem. </a:t>
            </a:r>
            <a:endParaRPr lang="en-US" altLang="zh-CN" dirty="0" smtClean="0"/>
          </a:p>
          <a:p>
            <a:endParaRPr lang="en-US" altLang="zh-CN" dirty="0" smtClean="0"/>
          </a:p>
          <a:p>
            <a:endParaRPr lang="en-US" altLang="zh-CN" dirty="0" smtClean="0"/>
          </a:p>
          <a:p>
            <a:r>
              <a:rPr lang="en-AU" altLang="zh-CN" dirty="0" smtClean="0"/>
              <a:t>http://www.cnblogs.com/zhtxwd/archive/2012/02/09/2344154.html</a:t>
            </a:r>
          </a:p>
          <a:p>
            <a:r>
              <a:rPr lang="en-AU" altLang="zh-CN" dirty="0" smtClean="0"/>
              <a:t>RSA</a:t>
            </a:r>
            <a:r>
              <a:rPr lang="zh-CN" altLang="en-US" dirty="0" smtClean="0"/>
              <a:t>算法的证明</a:t>
            </a:r>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27FD1-698B-430A-B6C9-50A2F7190CC8}" type="slidenum">
              <a:rPr lang="ar-SA"/>
              <a:pPr/>
              <a:t>30</a:t>
            </a:fld>
            <a:endParaRPr lang="zh-CN" altLang="en-US"/>
          </a:p>
        </p:txBody>
      </p:sp>
      <p:sp>
        <p:nvSpPr>
          <p:cNvPr id="966658" name="Rectangle 2"/>
          <p:cNvSpPr>
            <a:spLocks noGrp="1" noRot="1" noChangeAspect="1" noChangeArrowheads="1" noTextEdit="1"/>
          </p:cNvSpPr>
          <p:nvPr>
            <p:ph type="sldImg"/>
          </p:nvPr>
        </p:nvSpPr>
        <p:spPr>
          <a:xfrm>
            <a:off x="1143000" y="685800"/>
            <a:ext cx="4572000" cy="3429000"/>
          </a:xfrm>
          <a:ln/>
        </p:spPr>
      </p:sp>
      <p:sp>
        <p:nvSpPr>
          <p:cNvPr id="966659" name="Rectangle 3"/>
          <p:cNvSpPr>
            <a:spLocks noGrp="1" noChangeArrowheads="1"/>
          </p:cNvSpPr>
          <p:nvPr>
            <p:ph type="body" idx="1"/>
          </p:nvPr>
        </p:nvSpPr>
        <p:spPr>
          <a:xfrm>
            <a:off x="686421" y="4344025"/>
            <a:ext cx="5485158" cy="4114488"/>
          </a:xfrm>
        </p:spPr>
        <p:txBody>
          <a:bodyPr/>
          <a:lstStyle/>
          <a:p>
            <a:r>
              <a:rPr lang="en-US" altLang="zh-CN" dirty="0"/>
              <a:t>Here walk through example using “trivial” sized numbers.</a:t>
            </a:r>
          </a:p>
          <a:p>
            <a:endParaRPr lang="en-US" altLang="zh-CN" dirty="0"/>
          </a:p>
          <a:p>
            <a:r>
              <a:rPr lang="en-US" altLang="zh-CN" dirty="0"/>
              <a:t>Selecting primes requires the use of </a:t>
            </a:r>
            <a:r>
              <a:rPr lang="en-US" altLang="zh-CN" dirty="0" err="1"/>
              <a:t>primality</a:t>
            </a:r>
            <a:r>
              <a:rPr lang="en-US" altLang="zh-CN" dirty="0"/>
              <a:t> tests.</a:t>
            </a:r>
          </a:p>
          <a:p>
            <a:r>
              <a:rPr lang="en-US" altLang="zh-CN" dirty="0"/>
              <a:t>Finding d as inverse of e mod </a:t>
            </a:r>
            <a:r>
              <a:rPr lang="en-AU" altLang="zh-CN" dirty="0">
                <a:latin typeface="Courier New" pitchFamily="49" charset="0"/>
              </a:rPr>
              <a:t>ø(</a:t>
            </a:r>
            <a:r>
              <a:rPr lang="en-AU" altLang="zh-CN" i="1" dirty="0">
                <a:latin typeface="Courier New" pitchFamily="49" charset="0"/>
              </a:rPr>
              <a:t>n</a:t>
            </a:r>
            <a:r>
              <a:rPr lang="en-AU" altLang="zh-CN" dirty="0">
                <a:latin typeface="Courier New" pitchFamily="49" charset="0"/>
              </a:rPr>
              <a:t>) requires use of Inverse algorithm (see Ch4)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9DD59-2234-4527-8BA8-570088ADA733}" type="slidenum">
              <a:rPr lang="ar-SA"/>
              <a:pPr/>
              <a:t>31</a:t>
            </a:fld>
            <a:endParaRPr lang="zh-CN" altLang="en-US"/>
          </a:p>
        </p:txBody>
      </p:sp>
      <p:sp>
        <p:nvSpPr>
          <p:cNvPr id="968706" name="Rectangle 2"/>
          <p:cNvSpPr>
            <a:spLocks noGrp="1" noRot="1" noChangeAspect="1" noChangeArrowheads="1" noTextEdit="1"/>
          </p:cNvSpPr>
          <p:nvPr>
            <p:ph type="sldImg"/>
          </p:nvPr>
        </p:nvSpPr>
        <p:spPr>
          <a:xfrm>
            <a:off x="1143000" y="685800"/>
            <a:ext cx="4572000" cy="3429000"/>
          </a:xfrm>
          <a:ln/>
        </p:spPr>
      </p:sp>
      <p:sp>
        <p:nvSpPr>
          <p:cNvPr id="968707" name="Rectangle 3"/>
          <p:cNvSpPr>
            <a:spLocks noGrp="1" noChangeArrowheads="1"/>
          </p:cNvSpPr>
          <p:nvPr>
            <p:ph type="body" idx="1"/>
          </p:nvPr>
        </p:nvSpPr>
        <p:spPr>
          <a:xfrm>
            <a:off x="686421" y="4344025"/>
            <a:ext cx="5485158" cy="4114488"/>
          </a:xfrm>
        </p:spPr>
        <p:txBody>
          <a:bodyPr/>
          <a:lstStyle/>
          <a:p>
            <a:r>
              <a:rPr lang="en-AU" altLang="zh-CN"/>
              <a:t>Rather than having to laborious repeatedly multiply, can use the "square and multiply" algorithm with modulo reductions to implement all exponentiations quickly and efficiently (see next).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素性测试方法：书上介绍了算法：</a:t>
            </a:r>
            <a:r>
              <a:rPr lang="en-US" altLang="zh-CN" dirty="0" smtClean="0"/>
              <a:t>180</a:t>
            </a:r>
            <a:r>
              <a:rPr lang="zh-CN" altLang="en-US" dirty="0" smtClean="0"/>
              <a:t>页</a:t>
            </a:r>
            <a:endParaRPr lang="en-US" altLang="zh-CN" dirty="0" smtClean="0"/>
          </a:p>
          <a:p>
            <a:r>
              <a:rPr lang="zh-CN" altLang="en-US" dirty="0" smtClean="0"/>
              <a:t>一个</a:t>
            </a:r>
            <a:r>
              <a:rPr lang="en-US" altLang="zh-CN" dirty="0" smtClean="0"/>
              <a:t>miller-Rabin</a:t>
            </a:r>
            <a:r>
              <a:rPr lang="zh-CN" altLang="en-US" dirty="0" smtClean="0"/>
              <a:t>实现的程序</a:t>
            </a:r>
            <a:endParaRPr lang="en-US" altLang="zh-CN" dirty="0" smtClean="0"/>
          </a:p>
          <a:p>
            <a:r>
              <a:rPr lang="en-US" altLang="zh-CN" dirty="0" smtClean="0"/>
              <a:t>http://blog.csdn.net/techq/article/details/6125696</a:t>
            </a:r>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32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solidFill>
                  <a:prstClr val="black"/>
                </a:solidFill>
              </a:rPr>
              <a:pPr/>
              <a:t>34</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altLang="zh-CN" sz="1200" b="0" i="0" kern="1200" dirty="0" smtClean="0">
                <a:solidFill>
                  <a:schemeClr val="tx1"/>
                </a:solidFill>
                <a:latin typeface="+mn-lt"/>
                <a:ea typeface="+mn-ea"/>
                <a:cs typeface="+mn-cs"/>
              </a:rPr>
              <a:t>1999</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RSA-155</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512 bits</a:t>
            </a:r>
            <a:r>
              <a:rPr lang="zh-CN" altLang="en-US" sz="1200" b="0" i="0" kern="1200" dirty="0" smtClean="0">
                <a:solidFill>
                  <a:schemeClr val="tx1"/>
                </a:solidFill>
                <a:latin typeface="+mn-lt"/>
                <a:ea typeface="+mn-ea"/>
                <a:cs typeface="+mn-cs"/>
              </a:rPr>
              <a:t>）被成功分解，花了五个月时间（约</a:t>
            </a:r>
            <a:r>
              <a:rPr lang="en-US" altLang="zh-CN" sz="1200" b="0" i="0" kern="1200" dirty="0" smtClean="0">
                <a:solidFill>
                  <a:schemeClr val="tx1"/>
                </a:solidFill>
                <a:latin typeface="+mn-lt"/>
                <a:ea typeface="+mn-ea"/>
                <a:cs typeface="+mn-cs"/>
              </a:rPr>
              <a:t>8000 MIPS </a:t>
            </a:r>
            <a:r>
              <a:rPr lang="zh-CN" altLang="en-US" sz="1200" b="0" i="0" kern="1200" dirty="0" smtClean="0">
                <a:solidFill>
                  <a:schemeClr val="tx1"/>
                </a:solidFill>
                <a:latin typeface="+mn-lt"/>
                <a:ea typeface="+mn-ea"/>
                <a:cs typeface="+mn-cs"/>
              </a:rPr>
              <a:t>年）和</a:t>
            </a:r>
            <a:r>
              <a:rPr lang="en-US" altLang="zh-CN" sz="1200" b="0" i="0" kern="1200" dirty="0" smtClean="0">
                <a:solidFill>
                  <a:schemeClr val="tx1"/>
                </a:solidFill>
                <a:latin typeface="+mn-lt"/>
                <a:ea typeface="+mn-ea"/>
                <a:cs typeface="+mn-cs"/>
              </a:rPr>
              <a:t>224 CPU hours </a:t>
            </a:r>
            <a:r>
              <a:rPr lang="zh-CN" altLang="en-US" sz="1200" b="0" i="0" kern="1200" dirty="0" smtClean="0">
                <a:solidFill>
                  <a:schemeClr val="tx1"/>
                </a:solidFill>
                <a:latin typeface="+mn-lt"/>
                <a:ea typeface="+mn-ea"/>
                <a:cs typeface="+mn-cs"/>
              </a:rPr>
              <a:t>在一台有</a:t>
            </a:r>
            <a:r>
              <a:rPr lang="en-US" altLang="zh-CN" sz="1200" b="0" i="0" kern="1200" dirty="0" smtClean="0">
                <a:solidFill>
                  <a:schemeClr val="tx1"/>
                </a:solidFill>
                <a:latin typeface="+mn-lt"/>
                <a:ea typeface="+mn-ea"/>
                <a:cs typeface="+mn-cs"/>
              </a:rPr>
              <a:t>3.2G</a:t>
            </a:r>
            <a:r>
              <a:rPr lang="zh-CN" altLang="en-US" sz="1200" b="0" i="0" kern="1200" dirty="0" smtClean="0">
                <a:solidFill>
                  <a:schemeClr val="tx1"/>
                </a:solidFill>
                <a:latin typeface="+mn-lt"/>
                <a:ea typeface="+mn-ea"/>
                <a:cs typeface="+mn-cs"/>
              </a:rPr>
              <a:t>中央内存的</a:t>
            </a:r>
            <a:r>
              <a:rPr lang="en-US" altLang="zh-CN" sz="1200" b="0" i="0" kern="1200" dirty="0" smtClean="0">
                <a:solidFill>
                  <a:schemeClr val="tx1"/>
                </a:solidFill>
                <a:latin typeface="+mn-lt"/>
                <a:ea typeface="+mn-ea"/>
                <a:cs typeface="+mn-cs"/>
              </a:rPr>
              <a:t>Cray C916</a:t>
            </a:r>
            <a:r>
              <a:rPr lang="zh-CN" altLang="en-US" sz="1200" b="0" i="0" kern="1200" dirty="0" smtClean="0">
                <a:solidFill>
                  <a:schemeClr val="tx1"/>
                </a:solidFill>
                <a:latin typeface="+mn-lt"/>
                <a:ea typeface="+mn-ea"/>
                <a:cs typeface="+mn-cs"/>
              </a:rPr>
              <a:t>计算机上完成 。</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MIPS(Million Instructions Per Second)</a:t>
            </a:r>
            <a:r>
              <a:rPr lang="zh-CN" altLang="en-US" sz="1200" b="0" i="0" kern="1200" dirty="0" smtClean="0">
                <a:solidFill>
                  <a:schemeClr val="tx1"/>
                </a:solidFill>
                <a:latin typeface="+mn-lt"/>
                <a:ea typeface="+mn-ea"/>
                <a:cs typeface="+mn-cs"/>
              </a:rPr>
              <a:t>：单字长定点</a:t>
            </a:r>
            <a:r>
              <a:rPr lang="zh-CN" altLang="en-US" sz="1200" b="0" i="0" u="none" strike="noStrike" kern="1200" dirty="0" smtClean="0">
                <a:solidFill>
                  <a:schemeClr val="tx1"/>
                </a:solidFill>
                <a:latin typeface="+mn-lt"/>
                <a:ea typeface="+mn-ea"/>
                <a:cs typeface="+mn-cs"/>
                <a:hlinkClick r:id="rId3"/>
              </a:rPr>
              <a:t>指令</a:t>
            </a:r>
            <a:r>
              <a:rPr lang="zh-CN" altLang="en-US" sz="1200" b="0" i="0" kern="1200" dirty="0" smtClean="0">
                <a:solidFill>
                  <a:schemeClr val="tx1"/>
                </a:solidFill>
                <a:latin typeface="+mn-lt"/>
                <a:ea typeface="+mn-ea"/>
                <a:cs typeface="+mn-cs"/>
              </a:rPr>
              <a:t>平均执行速度 </a:t>
            </a:r>
            <a:r>
              <a:rPr lang="en-US" altLang="zh-CN" sz="1200" b="0" i="0" kern="1200" dirty="0" smtClean="0">
                <a:solidFill>
                  <a:schemeClr val="tx1"/>
                </a:solidFill>
                <a:latin typeface="+mn-lt"/>
                <a:ea typeface="+mn-ea"/>
                <a:cs typeface="+mn-cs"/>
              </a:rPr>
              <a:t>Million Instructions Per Second</a:t>
            </a:r>
            <a:r>
              <a:rPr lang="zh-CN" altLang="en-US" sz="1200" b="0" i="0" kern="1200" dirty="0" smtClean="0">
                <a:solidFill>
                  <a:schemeClr val="tx1"/>
                </a:solidFill>
                <a:latin typeface="+mn-lt"/>
                <a:ea typeface="+mn-ea"/>
                <a:cs typeface="+mn-cs"/>
              </a:rPr>
              <a:t>的缩写，每秒处理的百万级的</a:t>
            </a:r>
            <a:r>
              <a:rPr lang="zh-CN" altLang="en-US" sz="1200" b="0" i="0" u="none" strike="noStrike" kern="1200" dirty="0" smtClean="0">
                <a:solidFill>
                  <a:schemeClr val="tx1"/>
                </a:solidFill>
                <a:latin typeface="+mn-lt"/>
                <a:ea typeface="+mn-ea"/>
                <a:cs typeface="+mn-cs"/>
                <a:hlinkClick r:id="rId4"/>
              </a:rPr>
              <a:t>机器语言</a:t>
            </a:r>
            <a:r>
              <a:rPr lang="zh-CN" altLang="en-US" sz="1200" b="0" i="0" u="none" strike="noStrike" kern="1200" dirty="0" smtClean="0">
                <a:solidFill>
                  <a:schemeClr val="tx1"/>
                </a:solidFill>
                <a:latin typeface="+mn-lt"/>
                <a:ea typeface="+mn-ea"/>
                <a:cs typeface="+mn-cs"/>
                <a:hlinkClick r:id="rId3"/>
              </a:rPr>
              <a:t>指令</a:t>
            </a:r>
            <a:r>
              <a:rPr lang="zh-CN" altLang="en-US" sz="1200" b="0" i="0" kern="1200" dirty="0" smtClean="0">
                <a:solidFill>
                  <a:schemeClr val="tx1"/>
                </a:solidFill>
                <a:latin typeface="+mn-lt"/>
                <a:ea typeface="+mn-ea"/>
                <a:cs typeface="+mn-cs"/>
              </a:rPr>
              <a:t>数。这是衡量</a:t>
            </a:r>
            <a:r>
              <a:rPr lang="en-US" altLang="zh-CN" sz="1200" b="0" i="0" u="none" strike="noStrike" kern="1200" dirty="0" smtClean="0">
                <a:solidFill>
                  <a:schemeClr val="tx1"/>
                </a:solidFill>
                <a:latin typeface="+mn-lt"/>
                <a:ea typeface="+mn-ea"/>
                <a:cs typeface="+mn-cs"/>
                <a:hlinkClick r:id="rId5"/>
              </a:rPr>
              <a:t>CPU</a:t>
            </a:r>
            <a:r>
              <a:rPr lang="zh-CN" altLang="en-US" sz="1200" b="0" i="0" kern="1200" dirty="0" smtClean="0">
                <a:solidFill>
                  <a:schemeClr val="tx1"/>
                </a:solidFill>
                <a:latin typeface="+mn-lt"/>
                <a:ea typeface="+mn-ea"/>
                <a:cs typeface="+mn-cs"/>
              </a:rPr>
              <a:t>速度的一个指标。像是一个</a:t>
            </a:r>
            <a:r>
              <a:rPr lang="en-US" altLang="zh-CN" sz="1200" b="0" i="0" kern="1200" dirty="0" smtClean="0">
                <a:solidFill>
                  <a:schemeClr val="tx1"/>
                </a:solidFill>
                <a:latin typeface="+mn-lt"/>
                <a:ea typeface="+mn-ea"/>
                <a:cs typeface="+mn-cs"/>
              </a:rPr>
              <a:t>Intel80386 </a:t>
            </a:r>
            <a:r>
              <a:rPr lang="zh-CN" altLang="en-US" sz="1200" b="0" i="0" u="none" strike="noStrike" kern="1200" dirty="0" smtClean="0">
                <a:solidFill>
                  <a:schemeClr val="tx1"/>
                </a:solidFill>
                <a:latin typeface="+mn-lt"/>
                <a:ea typeface="+mn-ea"/>
                <a:cs typeface="+mn-cs"/>
                <a:hlinkClick r:id="rId6"/>
              </a:rPr>
              <a:t>电脑</a:t>
            </a:r>
            <a:r>
              <a:rPr lang="zh-CN" altLang="en-US" sz="1200" b="0" i="0" kern="1200" dirty="0" smtClean="0">
                <a:solidFill>
                  <a:schemeClr val="tx1"/>
                </a:solidFill>
                <a:latin typeface="+mn-lt"/>
                <a:ea typeface="+mn-ea"/>
                <a:cs typeface="+mn-cs"/>
              </a:rPr>
              <a:t>可以每秒处理</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百万到</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百万</a:t>
            </a:r>
            <a:r>
              <a:rPr lang="zh-CN" altLang="en-US" sz="1200" b="0" i="0" u="none" strike="noStrike" kern="1200" dirty="0" smtClean="0">
                <a:solidFill>
                  <a:schemeClr val="tx1"/>
                </a:solidFill>
                <a:latin typeface="+mn-lt"/>
                <a:ea typeface="+mn-ea"/>
                <a:cs typeface="+mn-cs"/>
                <a:hlinkClick r:id="rId4"/>
              </a:rPr>
              <a:t>机器语言</a:t>
            </a:r>
            <a:r>
              <a:rPr lang="zh-CN" altLang="en-US" sz="1200" b="0" i="0" u="none" strike="noStrike" kern="1200" dirty="0" smtClean="0">
                <a:solidFill>
                  <a:schemeClr val="tx1"/>
                </a:solidFill>
                <a:latin typeface="+mn-lt"/>
                <a:ea typeface="+mn-ea"/>
                <a:cs typeface="+mn-cs"/>
                <a:hlinkClick r:id="rId3"/>
              </a:rPr>
              <a:t>指令</a:t>
            </a:r>
            <a:r>
              <a:rPr lang="zh-CN" altLang="en-US" sz="1200" b="0" i="0" kern="1200" dirty="0" smtClean="0">
                <a:solidFill>
                  <a:schemeClr val="tx1"/>
                </a:solidFill>
                <a:latin typeface="+mn-lt"/>
                <a:ea typeface="+mn-ea"/>
                <a:cs typeface="+mn-cs"/>
              </a:rPr>
              <a:t>，即我们可以说</a:t>
            </a:r>
            <a:r>
              <a:rPr lang="en-US" altLang="zh-CN" sz="1200" b="0" i="0" kern="1200" dirty="0" smtClean="0">
                <a:solidFill>
                  <a:schemeClr val="tx1"/>
                </a:solidFill>
                <a:latin typeface="+mn-lt"/>
                <a:ea typeface="+mn-ea"/>
                <a:cs typeface="+mn-cs"/>
              </a:rPr>
              <a:t>80386</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5MIPS</a:t>
            </a:r>
            <a:r>
              <a:rPr lang="zh-CN" altLang="en-US" sz="1200" b="0" i="0" kern="1200" dirty="0" smtClean="0">
                <a:solidFill>
                  <a:schemeClr val="tx1"/>
                </a:solidFill>
                <a:latin typeface="+mn-lt"/>
                <a:ea typeface="+mn-ea"/>
                <a:cs typeface="+mn-cs"/>
              </a:rPr>
              <a:t>的</a:t>
            </a:r>
            <a:r>
              <a:rPr lang="en-US" altLang="zh-CN" sz="1200" b="0" i="0" u="none" strike="noStrike" kern="1200" dirty="0" smtClean="0">
                <a:solidFill>
                  <a:schemeClr val="tx1"/>
                </a:solidFill>
                <a:latin typeface="+mn-lt"/>
                <a:ea typeface="+mn-ea"/>
                <a:cs typeface="+mn-cs"/>
                <a:hlinkClick r:id="rId5"/>
              </a:rPr>
              <a:t>CPU</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To convert CPU seconds (accumulated consumption) to </a:t>
            </a:r>
            <a:r>
              <a:rPr lang="en-US" altLang="zh-CN" sz="1200" b="0" i="0" kern="1200" dirty="0" err="1" smtClean="0">
                <a:solidFill>
                  <a:schemeClr val="tx1"/>
                </a:solidFill>
                <a:latin typeface="+mn-lt"/>
                <a:ea typeface="+mn-ea"/>
                <a:cs typeface="+mn-cs"/>
              </a:rPr>
              <a:t>Mips</a:t>
            </a:r>
            <a:r>
              <a:rPr lang="en-US" altLang="zh-CN" sz="1200" b="0" i="0" kern="1200" dirty="0" smtClean="0">
                <a:solidFill>
                  <a:schemeClr val="tx1"/>
                </a:solidFill>
                <a:latin typeface="+mn-lt"/>
                <a:ea typeface="+mn-ea"/>
                <a:cs typeface="+mn-cs"/>
              </a:rPr>
              <a:t> (average consumption speed): </a:t>
            </a:r>
            <a:r>
              <a:rPr lang="en-US" altLang="zh-CN" sz="1200" b="0" i="0" kern="1200" dirty="0" err="1" smtClean="0">
                <a:solidFill>
                  <a:schemeClr val="tx1"/>
                </a:solidFill>
                <a:latin typeface="+mn-lt"/>
                <a:ea typeface="+mn-ea"/>
                <a:cs typeface="+mn-cs"/>
              </a:rPr>
              <a:t>Mips</a:t>
            </a:r>
            <a:r>
              <a:rPr lang="en-US" altLang="zh-CN" sz="1200" b="0" i="0" kern="1200" dirty="0" smtClean="0">
                <a:solidFill>
                  <a:schemeClr val="tx1"/>
                </a:solidFill>
                <a:latin typeface="+mn-lt"/>
                <a:ea typeface="+mn-ea"/>
                <a:cs typeface="+mn-cs"/>
              </a:rPr>
              <a:t> = (CPU seconds)*EUM/(Elapsed seconds) where EUM=EQUIVALENT UNIPROCESSOR MIPS as defined in the REXX exec below. Example: a job has used 100 CPU seconds during 1 minute (it is a multi-task job). The system is a 2064-1C5 (1085 MIPS, EUM=217 MIPS). The average consumption speed of this job is 100*217/60=362 MIPS.</a:t>
            </a:r>
            <a:endParaRPr lang="zh-CN" altLang="en-US" dirty="0" smtClean="0">
              <a:latin typeface="Arial"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舒尔算法</a:t>
            </a:r>
            <a:r>
              <a:rPr lang="zh-CN" altLang="en-US" sz="1200" b="0" i="0" kern="1200" dirty="0" smtClean="0">
                <a:solidFill>
                  <a:schemeClr val="tx1"/>
                </a:solidFill>
                <a:latin typeface="+mn-lt"/>
                <a:ea typeface="+mn-ea"/>
                <a:cs typeface="+mn-cs"/>
              </a:rPr>
              <a:t>，即</a:t>
            </a:r>
            <a:r>
              <a:rPr lang="zh-CN" altLang="en-US" sz="1200" b="1" i="0" kern="1200" dirty="0" smtClean="0">
                <a:solidFill>
                  <a:schemeClr val="tx1"/>
                </a:solidFill>
                <a:latin typeface="+mn-lt"/>
                <a:ea typeface="+mn-ea"/>
                <a:cs typeface="+mn-cs"/>
              </a:rPr>
              <a:t>秀尔算法</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Shor</a:t>
            </a:r>
            <a:r>
              <a:rPr lang="zh-CN" altLang="en-US" sz="1200" b="0" i="0" kern="1200" dirty="0" smtClean="0">
                <a:solidFill>
                  <a:schemeClr val="tx1"/>
                </a:solidFill>
                <a:latin typeface="+mn-lt"/>
                <a:ea typeface="+mn-ea"/>
                <a:cs typeface="+mn-cs"/>
              </a:rPr>
              <a:t>算法），以数学家</a:t>
            </a:r>
            <a:r>
              <a:rPr lang="zh-CN" altLang="en-US" sz="1200" b="0" i="0" u="none" strike="noStrike" kern="1200" dirty="0" smtClean="0">
                <a:solidFill>
                  <a:schemeClr val="tx1"/>
                </a:solidFill>
                <a:latin typeface="+mn-lt"/>
                <a:ea typeface="+mn-ea"/>
                <a:cs typeface="+mn-cs"/>
                <a:hlinkClick r:id="rId3"/>
              </a:rPr>
              <a:t>彼得</a:t>
            </a:r>
            <a:r>
              <a:rPr lang="en-US" altLang="zh-CN" sz="1200" b="0" i="0" u="none" strike="noStrike" kern="1200" dirty="0" smtClean="0">
                <a:solidFill>
                  <a:schemeClr val="tx1"/>
                </a:solidFill>
                <a:latin typeface="+mn-lt"/>
                <a:ea typeface="+mn-ea"/>
                <a:cs typeface="+mn-cs"/>
                <a:hlinkClick r:id="rId3"/>
              </a:rPr>
              <a:t>·</a:t>
            </a:r>
            <a:r>
              <a:rPr lang="zh-CN" altLang="en-US" sz="1200" b="0" i="0" u="none" strike="noStrike" kern="1200" dirty="0" smtClean="0">
                <a:solidFill>
                  <a:schemeClr val="tx1"/>
                </a:solidFill>
                <a:latin typeface="+mn-lt"/>
                <a:ea typeface="+mn-ea"/>
                <a:cs typeface="+mn-cs"/>
                <a:hlinkClick r:id="rId3"/>
              </a:rPr>
              <a:t>秀尔</a:t>
            </a:r>
            <a:r>
              <a:rPr lang="zh-CN" altLang="en-US" sz="1200" b="0" i="0" kern="1200" dirty="0" smtClean="0">
                <a:solidFill>
                  <a:schemeClr val="tx1"/>
                </a:solidFill>
                <a:latin typeface="+mn-lt"/>
                <a:ea typeface="+mn-ea"/>
                <a:cs typeface="+mn-cs"/>
              </a:rPr>
              <a:t>命名，是一个在</a:t>
            </a:r>
            <a:r>
              <a:rPr lang="en-US" altLang="zh-CN" sz="1200" b="0" i="0" kern="1200" dirty="0" smtClean="0">
                <a:solidFill>
                  <a:schemeClr val="tx1"/>
                </a:solidFill>
                <a:latin typeface="+mn-lt"/>
                <a:ea typeface="+mn-ea"/>
                <a:cs typeface="+mn-cs"/>
              </a:rPr>
              <a:t>1994</a:t>
            </a:r>
            <a:r>
              <a:rPr lang="zh-CN" altLang="en-US" sz="1200" b="0" i="0" kern="1200" dirty="0" smtClean="0">
                <a:solidFill>
                  <a:schemeClr val="tx1"/>
                </a:solidFill>
                <a:latin typeface="+mn-lt"/>
                <a:ea typeface="+mn-ea"/>
                <a:cs typeface="+mn-cs"/>
              </a:rPr>
              <a:t>年发现的，针对</a:t>
            </a:r>
            <a:r>
              <a:rPr lang="zh-CN" altLang="en-US" sz="1200" b="0" i="0" u="none" strike="noStrike" kern="1200" dirty="0" smtClean="0">
                <a:solidFill>
                  <a:schemeClr val="tx1"/>
                </a:solidFill>
                <a:latin typeface="+mn-lt"/>
                <a:ea typeface="+mn-ea"/>
                <a:cs typeface="+mn-cs"/>
                <a:hlinkClick r:id="rId4"/>
              </a:rPr>
              <a:t>整数分解</a:t>
            </a:r>
            <a:r>
              <a:rPr lang="zh-CN" altLang="en-US" sz="1200" b="0" i="0" kern="1200" dirty="0" smtClean="0">
                <a:solidFill>
                  <a:schemeClr val="tx1"/>
                </a:solidFill>
                <a:latin typeface="+mn-lt"/>
                <a:ea typeface="+mn-ea"/>
                <a:cs typeface="+mn-cs"/>
              </a:rPr>
              <a:t>这题目的的量子算法（在</a:t>
            </a:r>
            <a:r>
              <a:rPr lang="zh-CN" altLang="en-US" sz="1200" b="0" i="0" u="none" strike="noStrike" kern="1200" dirty="0" smtClean="0">
                <a:solidFill>
                  <a:schemeClr val="tx1"/>
                </a:solidFill>
                <a:latin typeface="+mn-lt"/>
                <a:ea typeface="+mn-ea"/>
                <a:cs typeface="+mn-cs"/>
                <a:hlinkClick r:id="rId5"/>
              </a:rPr>
              <a:t>量子计算机</a:t>
            </a:r>
            <a:r>
              <a:rPr lang="zh-CN" altLang="en-US" sz="1200" b="0" i="0" kern="1200" dirty="0" smtClean="0">
                <a:solidFill>
                  <a:schemeClr val="tx1"/>
                </a:solidFill>
                <a:latin typeface="+mn-lt"/>
                <a:ea typeface="+mn-ea"/>
                <a:cs typeface="+mn-cs"/>
              </a:rPr>
              <a:t>上面运作的</a:t>
            </a:r>
            <a:r>
              <a:rPr lang="zh-CN" altLang="en-US" sz="1200" b="0" i="0" u="none" strike="noStrike" kern="1200" dirty="0" smtClean="0">
                <a:solidFill>
                  <a:schemeClr val="tx1"/>
                </a:solidFill>
                <a:latin typeface="+mn-lt"/>
                <a:ea typeface="+mn-ea"/>
                <a:cs typeface="+mn-cs"/>
                <a:hlinkClick r:id="rId6"/>
              </a:rPr>
              <a:t>算法</a:t>
            </a:r>
            <a:r>
              <a:rPr lang="zh-CN" altLang="en-US" sz="1200" b="0" i="0" kern="1200" dirty="0" smtClean="0">
                <a:solidFill>
                  <a:schemeClr val="tx1"/>
                </a:solidFill>
                <a:latin typeface="+mn-lt"/>
                <a:ea typeface="+mn-ea"/>
                <a:cs typeface="+mn-cs"/>
              </a:rPr>
              <a:t>）。它解决如下题目：给定一个整数</a:t>
            </a:r>
            <a:r>
              <a:rPr lang="en-US" altLang="zh-CN" sz="1200" b="0" i="1"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，找出他的</a:t>
            </a:r>
            <a:r>
              <a:rPr lang="zh-CN" altLang="en-US" sz="1200" b="0" i="0" u="none" strike="noStrike" kern="1200" dirty="0" smtClean="0">
                <a:solidFill>
                  <a:schemeClr val="tx1"/>
                </a:solidFill>
                <a:latin typeface="+mn-lt"/>
                <a:ea typeface="+mn-ea"/>
                <a:cs typeface="+mn-cs"/>
                <a:hlinkClick r:id="rId7"/>
              </a:rPr>
              <a:t>质因数</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39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40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离散对数问题</a:t>
            </a:r>
          </a:p>
          <a:p>
            <a:pPr>
              <a:buFontTx/>
              <a:buNone/>
            </a:pPr>
            <a:r>
              <a:rPr lang="zh-CN" altLang="en-US" dirty="0" smtClean="0"/>
              <a:t>	</a:t>
            </a:r>
            <a:r>
              <a:rPr lang="en-US" altLang="zh-CN" dirty="0" smtClean="0"/>
              <a:t>y</a:t>
            </a:r>
            <a:r>
              <a:rPr lang="zh-CN" altLang="en-US" dirty="0" smtClean="0"/>
              <a:t>＝</a:t>
            </a:r>
            <a:r>
              <a:rPr lang="en-US" altLang="zh-CN" dirty="0" smtClean="0"/>
              <a:t>a</a:t>
            </a:r>
            <a:r>
              <a:rPr lang="en-US" altLang="zh-CN" baseline="30000" dirty="0" smtClean="0"/>
              <a:t>x</a:t>
            </a:r>
            <a:r>
              <a:rPr lang="en-US" altLang="zh-CN" dirty="0" smtClean="0"/>
              <a:t> mod p</a:t>
            </a:r>
            <a:r>
              <a:rPr lang="zh-CN" altLang="en-US" dirty="0" smtClean="0"/>
              <a:t>，其中</a:t>
            </a:r>
            <a:r>
              <a:rPr lang="en-US" altLang="zh-CN" dirty="0" smtClean="0"/>
              <a:t>a</a:t>
            </a:r>
            <a:r>
              <a:rPr lang="zh-CN" altLang="en-US" dirty="0" smtClean="0"/>
              <a:t>是素数</a:t>
            </a:r>
            <a:r>
              <a:rPr lang="en-US" altLang="zh-CN" dirty="0" smtClean="0"/>
              <a:t>p</a:t>
            </a:r>
            <a:r>
              <a:rPr lang="zh-CN" altLang="en-US" dirty="0" smtClean="0"/>
              <a:t>的本原根</a:t>
            </a:r>
          </a:p>
          <a:p>
            <a:pPr>
              <a:buFontTx/>
              <a:buNone/>
            </a:pPr>
            <a:r>
              <a:rPr lang="zh-CN" altLang="en-US" dirty="0" smtClean="0"/>
              <a:t>	求</a:t>
            </a:r>
            <a:r>
              <a:rPr lang="en-US" altLang="zh-CN" dirty="0" smtClean="0"/>
              <a:t>x</a:t>
            </a:r>
            <a:r>
              <a:rPr lang="zh-CN" altLang="en-US" dirty="0" smtClean="0"/>
              <a:t>的困难性：目前没有有效的方法</a:t>
            </a:r>
          </a:p>
          <a:p>
            <a:pPr>
              <a:buFontTx/>
              <a:buNone/>
            </a:pPr>
            <a:r>
              <a:rPr lang="zh-CN" altLang="en-US" dirty="0" smtClean="0"/>
              <a:t>	实际使用时常用</a:t>
            </a:r>
            <a:r>
              <a:rPr lang="en-US" altLang="zh-CN" dirty="0" err="1" smtClean="0"/>
              <a:t>Z</a:t>
            </a:r>
            <a:r>
              <a:rPr lang="en-US" altLang="zh-CN" baseline="-25000" dirty="0" err="1" smtClean="0"/>
              <a:t>p</a:t>
            </a:r>
            <a:r>
              <a:rPr lang="en-US" altLang="zh-CN" dirty="0" smtClean="0"/>
              <a:t>*</a:t>
            </a:r>
            <a:r>
              <a:rPr lang="zh-CN" altLang="en-US" dirty="0" smtClean="0"/>
              <a:t>和</a:t>
            </a:r>
            <a:r>
              <a:rPr lang="en-US" altLang="zh-CN" dirty="0" smtClean="0"/>
              <a:t>ECC</a:t>
            </a:r>
            <a:r>
              <a:rPr lang="zh-CN" altLang="en-US" dirty="0" smtClean="0"/>
              <a:t>上的点加法群</a:t>
            </a:r>
            <a:endParaRPr lang="en-US" altLang="zh-CN" dirty="0" smtClean="0"/>
          </a:p>
          <a:p>
            <a:pPr>
              <a:buFontTx/>
              <a:buNone/>
            </a:pPr>
            <a:endParaRPr lang="en-US" altLang="zh-CN" dirty="0" smtClean="0"/>
          </a:p>
          <a:p>
            <a:pPr>
              <a:buFontTx/>
              <a:buNone/>
            </a:pPr>
            <a:endParaRPr lang="en-US" altLang="zh-CN" dirty="0" smtClean="0"/>
          </a:p>
          <a:p>
            <a:pPr>
              <a:buFontTx/>
              <a:buNone/>
            </a:pPr>
            <a:r>
              <a:rPr lang="en-US" altLang="zh-CN" sz="1200" b="0" i="0" kern="1200" dirty="0" smtClean="0">
                <a:solidFill>
                  <a:schemeClr val="tx1"/>
                </a:solidFill>
                <a:latin typeface="+mn-lt"/>
                <a:ea typeface="+mn-ea"/>
                <a:cs typeface="+mn-cs"/>
              </a:rPr>
              <a:t>In mathematics, the </a:t>
            </a:r>
            <a:r>
              <a:rPr lang="en-US" altLang="zh-CN" sz="1200" b="1" i="0" kern="1200" dirty="0" err="1" smtClean="0">
                <a:solidFill>
                  <a:schemeClr val="tx1"/>
                </a:solidFill>
                <a:latin typeface="+mn-lt"/>
                <a:ea typeface="+mn-ea"/>
                <a:cs typeface="+mn-cs"/>
              </a:rPr>
              <a:t>Pohlig</a:t>
            </a:r>
            <a:r>
              <a:rPr lang="en-US" altLang="zh-CN" sz="1200" b="1" i="0" kern="1200" dirty="0" smtClean="0">
                <a:solidFill>
                  <a:schemeClr val="tx1"/>
                </a:solidFill>
                <a:latin typeface="+mn-lt"/>
                <a:ea typeface="+mn-ea"/>
                <a:cs typeface="+mn-cs"/>
              </a:rPr>
              <a:t>–Hellman algorithm</a:t>
            </a:r>
            <a:r>
              <a:rPr lang="en-US" altLang="zh-CN" sz="1200" b="0" i="0" kern="1200" dirty="0" smtClean="0">
                <a:solidFill>
                  <a:schemeClr val="tx1"/>
                </a:solidFill>
                <a:latin typeface="+mn-lt"/>
                <a:ea typeface="+mn-ea"/>
                <a:cs typeface="+mn-cs"/>
              </a:rPr>
              <a:t> is an </a:t>
            </a:r>
            <a:r>
              <a:rPr lang="en-US" altLang="zh-CN" sz="1200" b="0" i="0" u="none" strike="noStrike" kern="1200" dirty="0" smtClean="0">
                <a:solidFill>
                  <a:schemeClr val="tx1"/>
                </a:solidFill>
                <a:latin typeface="+mn-lt"/>
                <a:ea typeface="+mn-ea"/>
                <a:cs typeface="+mn-cs"/>
                <a:hlinkClick r:id="rId3" tooltip="Algorithm"/>
              </a:rPr>
              <a:t>algorithm</a:t>
            </a:r>
            <a:r>
              <a:rPr lang="en-US" altLang="zh-CN" sz="1200" b="0" i="0" kern="1200" dirty="0" smtClean="0">
                <a:solidFill>
                  <a:schemeClr val="tx1"/>
                </a:solidFill>
                <a:latin typeface="+mn-lt"/>
                <a:ea typeface="+mn-ea"/>
                <a:cs typeface="+mn-cs"/>
              </a:rPr>
              <a:t> for the computation of </a:t>
            </a:r>
            <a:r>
              <a:rPr lang="en-US" altLang="zh-CN" sz="1200" b="0" i="0" u="none" strike="noStrike" kern="1200" dirty="0" smtClean="0">
                <a:solidFill>
                  <a:schemeClr val="tx1"/>
                </a:solidFill>
                <a:latin typeface="+mn-lt"/>
                <a:ea typeface="+mn-ea"/>
                <a:cs typeface="+mn-cs"/>
                <a:hlinkClick r:id="rId4" tooltip="Discrete logarithm"/>
              </a:rPr>
              <a:t>discrete logarithms</a:t>
            </a:r>
            <a:r>
              <a:rPr lang="en-US" altLang="zh-CN" sz="1200" b="0" i="0" kern="1200" dirty="0" smtClean="0">
                <a:solidFill>
                  <a:schemeClr val="tx1"/>
                </a:solidFill>
                <a:latin typeface="+mn-lt"/>
                <a:ea typeface="+mn-ea"/>
                <a:cs typeface="+mn-cs"/>
              </a:rPr>
              <a:t> in a </a:t>
            </a:r>
            <a:r>
              <a:rPr lang="en-US" altLang="zh-CN" sz="1200" b="0" i="0" u="none" strike="noStrike" kern="1200" dirty="0" smtClean="0">
                <a:solidFill>
                  <a:schemeClr val="tx1"/>
                </a:solidFill>
                <a:latin typeface="+mn-lt"/>
                <a:ea typeface="+mn-ea"/>
                <a:cs typeface="+mn-cs"/>
                <a:hlinkClick r:id="rId5" tooltip="Multiplicative group"/>
              </a:rPr>
              <a:t>multiplicative group</a:t>
            </a:r>
            <a:r>
              <a:rPr lang="en-US" altLang="zh-CN" sz="1200" b="0" i="0" kern="1200" dirty="0" smtClean="0">
                <a:solidFill>
                  <a:schemeClr val="tx1"/>
                </a:solidFill>
                <a:latin typeface="+mn-lt"/>
                <a:ea typeface="+mn-ea"/>
                <a:cs typeface="+mn-cs"/>
              </a:rPr>
              <a:t> whose order is a </a:t>
            </a:r>
            <a:r>
              <a:rPr lang="en-US" altLang="zh-CN" sz="1200" b="0" i="0" u="none" strike="noStrike" kern="1200" dirty="0" smtClean="0">
                <a:solidFill>
                  <a:schemeClr val="tx1"/>
                </a:solidFill>
                <a:latin typeface="+mn-lt"/>
                <a:ea typeface="+mn-ea"/>
                <a:cs typeface="+mn-cs"/>
                <a:hlinkClick r:id="rId6" tooltip="Smooth integer"/>
              </a:rPr>
              <a:t>smooth integer</a:t>
            </a:r>
            <a:r>
              <a:rPr lang="en-US" altLang="zh-CN" sz="1200" b="0" i="0" kern="1200" dirty="0" smtClean="0">
                <a:solidFill>
                  <a:schemeClr val="tx1"/>
                </a:solidFill>
                <a:latin typeface="+mn-lt"/>
                <a:ea typeface="+mn-ea"/>
                <a:cs typeface="+mn-cs"/>
              </a:rPr>
              <a:t>. The algorithm is based on the </a:t>
            </a:r>
            <a:r>
              <a:rPr lang="en-US" altLang="zh-CN" sz="1200" b="0" i="0" u="none" strike="noStrike" kern="1200" dirty="0" smtClean="0">
                <a:solidFill>
                  <a:schemeClr val="tx1"/>
                </a:solidFill>
                <a:latin typeface="+mn-lt"/>
                <a:ea typeface="+mn-ea"/>
                <a:cs typeface="+mn-cs"/>
                <a:hlinkClick r:id="rId7" tooltip="Chinese remainder theorem"/>
              </a:rPr>
              <a:t>Chinese remainder theorem</a:t>
            </a:r>
            <a:r>
              <a:rPr lang="en-US" altLang="zh-CN" sz="1200" b="0" i="0" kern="1200" dirty="0" smtClean="0">
                <a:solidFill>
                  <a:schemeClr val="tx1"/>
                </a:solidFill>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41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10.1 summarizes the Diffie-Hellman key exchange algorithm. For this</a:t>
            </a:r>
          </a:p>
          <a:p>
            <a:r>
              <a:rPr lang="en-US" sz="1200" kern="1200" baseline="0" dirty="0" smtClean="0">
                <a:solidFill>
                  <a:schemeClr val="tx1"/>
                </a:solidFill>
                <a:latin typeface="Arial" charset="0"/>
                <a:ea typeface="ＭＳ Ｐゴシック" charset="-128"/>
                <a:cs typeface="ＭＳ Ｐゴシック" charset="-128"/>
              </a:rPr>
              <a:t>scheme, there are two publicly known numbers: a prime number </a:t>
            </a:r>
            <a:r>
              <a:rPr lang="en-US" sz="1200" i="1" kern="1200" baseline="0" dirty="0" smtClean="0">
                <a:solidFill>
                  <a:schemeClr val="tx1"/>
                </a:solidFill>
                <a:latin typeface="Arial" charset="0"/>
                <a:ea typeface="ＭＳ Ｐゴシック" charset="-128"/>
                <a:cs typeface="ＭＳ Ｐゴシック" charset="-128"/>
              </a:rPr>
              <a:t>q </a:t>
            </a:r>
            <a:r>
              <a:rPr lang="en-US" sz="1200" kern="1200" baseline="0" dirty="0" smtClean="0">
                <a:solidFill>
                  <a:schemeClr val="tx1"/>
                </a:solidFill>
                <a:latin typeface="Arial" charset="0"/>
                <a:ea typeface="ＭＳ Ｐゴシック" charset="-128"/>
                <a:cs typeface="ＭＳ Ｐゴシック" charset="-128"/>
              </a:rPr>
              <a:t> and an integer </a:t>
            </a:r>
            <a:r>
              <a:rPr lang="en-US" sz="1200" i="1" kern="1200" baseline="0" dirty="0" smtClean="0">
                <a:solidFill>
                  <a:schemeClr val="tx1"/>
                </a:solidFill>
                <a:latin typeface="Arial" charset="0"/>
                <a:ea typeface="ＭＳ Ｐゴシック" charset="-128"/>
                <a:cs typeface="ＭＳ Ｐゴシック" charset="-128"/>
              </a:rPr>
              <a:t>a</a:t>
            </a:r>
          </a:p>
          <a:p>
            <a:r>
              <a:rPr lang="en-US" sz="1200" kern="1200" baseline="0" dirty="0" smtClean="0">
                <a:solidFill>
                  <a:schemeClr val="tx1"/>
                </a:solidFill>
                <a:latin typeface="Arial" charset="0"/>
                <a:ea typeface="ＭＳ Ｐゴシック" charset="-128"/>
                <a:cs typeface="ＭＳ Ｐゴシック" charset="-128"/>
              </a:rPr>
              <a:t> that is a primitive root of </a:t>
            </a:r>
            <a:r>
              <a:rPr lang="en-US" sz="1200" i="1" kern="1200" baseline="0" dirty="0" smtClean="0">
                <a:solidFill>
                  <a:schemeClr val="tx1"/>
                </a:solidFill>
                <a:latin typeface="Arial" charset="0"/>
                <a:ea typeface="ＭＳ Ｐゴシック" charset="-128"/>
                <a:cs typeface="ＭＳ Ｐゴシック" charset="-128"/>
              </a:rPr>
              <a:t>q</a:t>
            </a:r>
            <a:r>
              <a:rPr lang="en-US" sz="1200" kern="1200" baseline="0" dirty="0" smtClean="0">
                <a:solidFill>
                  <a:schemeClr val="tx1"/>
                </a:solidFill>
                <a:latin typeface="Arial" charset="0"/>
                <a:ea typeface="ＭＳ Ｐゴシック" charset="-128"/>
                <a:cs typeface="ＭＳ Ｐゴシック" charset="-128"/>
              </a:rPr>
              <a:t> .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44</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smtClean="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smtClean="0">
                <a:solidFill>
                  <a:schemeClr val="tx1"/>
                </a:solidFill>
                <a:latin typeface="Arial" charset="0"/>
                <a:ea typeface="ＭＳ Ｐゴシック" charset="-128"/>
                <a:cs typeface="ＭＳ Ｐゴシック" charset="-128"/>
              </a:rPr>
              <a:t>attack proceeds as follows (Figure 10.2).</a:t>
            </a:r>
          </a:p>
          <a:p>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X</a:t>
            </a:r>
            <a:r>
              <a:rPr lang="en-US" sz="1100" baseline="-25000" dirty="0" smtClean="0">
                <a:latin typeface="Arial" pitchFamily="-84" charset="0"/>
                <a:ea typeface="ＭＳ Ｐゴシック" pitchFamily="-84" charset="-128"/>
                <a:cs typeface="ＭＳ Ｐゴシック" pitchFamily="-84" charset="-128"/>
              </a:rPr>
              <a:t>D2</a:t>
            </a:r>
            <a:r>
              <a:rPr lang="en-US" sz="1100" dirty="0" smtClean="0">
                <a:latin typeface="Arial" pitchFamily="-84" charset="0"/>
                <a:ea typeface="ＭＳ Ｐゴシック" pitchFamily="-84" charset="-128"/>
                <a:cs typeface="ＭＳ Ｐゴシック" pitchFamily="-84" charset="-128"/>
              </a:rPr>
              <a:t> and then computing the corresponding public keys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Y</a:t>
            </a:r>
            <a:r>
              <a:rPr lang="en-US" sz="1100" baseline="-25000" dirty="0" smtClean="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Alice transmits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Darth intercepts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and transmits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to Bob. Darth also calculates K2 =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receives 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and calculates K1=(Y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transmits 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Y</a:t>
            </a:r>
            <a:r>
              <a:rPr lang="en-US" sz="1100" baseline="-25000" dirty="0" smtClean="0">
                <a:latin typeface="Arial" pitchFamily="-84" charset="0"/>
                <a:ea typeface="ＭＳ Ｐゴシック" pitchFamily="-84" charset="-128"/>
                <a:cs typeface="ＭＳ Ｐゴシック" pitchFamily="-84" charset="-128"/>
              </a:rPr>
              <a:t>B </a:t>
            </a:r>
            <a:r>
              <a:rPr lang="en-US" sz="1100" dirty="0" smtClean="0">
                <a:latin typeface="Arial" pitchFamily="-84" charset="0"/>
                <a:ea typeface="ＭＳ Ｐゴシック" pitchFamily="-84" charset="-128"/>
                <a:cs typeface="ＭＳ Ｐゴシック" pitchFamily="-84" charset="-128"/>
              </a:rPr>
              <a:t>and transmits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to Alice. Darth calculates K1=(Y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receives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and calculates K2=(Y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pPr>
            <a:r>
              <a:rPr lang="en-US" sz="1100" dirty="0" smtClean="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smtClean="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48</a:t>
            </a:fld>
            <a:endParaRPr lang="en-AU" dirty="0" smtClean="0">
              <a:latin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maurer94towards</a:t>
            </a:r>
          </a:p>
          <a:p>
            <a:pPr lvl="1"/>
            <a:r>
              <a:rPr lang="en-US" altLang="zh-CN" i="1" dirty="0" smtClean="0"/>
              <a:t>Towards the Equivalence of Breaking the </a:t>
            </a:r>
            <a:r>
              <a:rPr lang="en-US" altLang="zh-CN" i="1" dirty="0" err="1" smtClean="0"/>
              <a:t>Diffie</a:t>
            </a:r>
            <a:r>
              <a:rPr lang="en-US" altLang="zh-CN" i="1" dirty="0" smtClean="0"/>
              <a:t>-Hellman Protocol and Computing Discrete Logarithms</a:t>
            </a:r>
          </a:p>
          <a:p>
            <a:pPr lvl="1"/>
            <a:r>
              <a:rPr lang="en-US" altLang="zh-CN" i="1" dirty="0" smtClean="0"/>
              <a:t>http://citeseer.nj.nec.com/maurer94towards.html</a:t>
            </a:r>
            <a:endParaRPr lang="en-US" altLang="zh-CN" dirty="0" smtClean="0"/>
          </a:p>
          <a:p>
            <a:pPr lvl="4"/>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49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eaLnBrk="1" hangingPunct="1">
              <a:spcBef>
                <a:spcPct val="50000"/>
              </a:spcBef>
            </a:pPr>
            <a:r>
              <a:rPr lang="zh-CN" altLang="en-US" dirty="0" smtClean="0">
                <a:latin typeface="Arial" charset="0"/>
                <a:ea typeface="宋体" charset="-122"/>
              </a:rPr>
              <a:t>关键是</a:t>
            </a:r>
            <a:r>
              <a:rPr lang="en-US" altLang="zh-CN" dirty="0" err="1" smtClean="0">
                <a:latin typeface="Arial" charset="0"/>
                <a:ea typeface="宋体" charset="-122"/>
              </a:rPr>
              <a:t>b^k</a:t>
            </a:r>
            <a:r>
              <a:rPr lang="zh-CN" altLang="en-US" dirty="0" smtClean="0">
                <a:latin typeface="Arial" charset="0"/>
                <a:ea typeface="宋体" charset="-122"/>
              </a:rPr>
              <a:t>＝</a:t>
            </a:r>
            <a:r>
              <a:rPr lang="en-US" altLang="zh-CN" dirty="0" smtClean="0">
                <a:latin typeface="Arial" charset="0"/>
                <a:ea typeface="宋体" charset="-122"/>
              </a:rPr>
              <a:t>(</a:t>
            </a:r>
            <a:r>
              <a:rPr lang="en-US" altLang="zh-CN" dirty="0" err="1" smtClean="0">
                <a:latin typeface="Arial" charset="0"/>
                <a:ea typeface="宋体" charset="-122"/>
              </a:rPr>
              <a:t>g^k</a:t>
            </a:r>
            <a:r>
              <a:rPr lang="en-US" altLang="zh-CN" dirty="0" smtClean="0">
                <a:latin typeface="Arial" charset="0"/>
                <a:ea typeface="宋体" charset="-122"/>
              </a:rPr>
              <a:t>)^a</a:t>
            </a:r>
            <a:r>
              <a:rPr lang="zh-CN" altLang="en-US" dirty="0" smtClean="0">
                <a:latin typeface="Arial" charset="0"/>
                <a:ea typeface="宋体" charset="-122"/>
              </a:rPr>
              <a:t>，而</a:t>
            </a:r>
            <a:r>
              <a:rPr lang="en-US" altLang="zh-CN" dirty="0" smtClean="0">
                <a:latin typeface="Arial" charset="0"/>
                <a:ea typeface="宋体" charset="-122"/>
              </a:rPr>
              <a:t>m</a:t>
            </a:r>
            <a:r>
              <a:rPr lang="zh-CN" altLang="en-US" dirty="0" smtClean="0">
                <a:latin typeface="Arial" charset="0"/>
                <a:ea typeface="宋体" charset="-122"/>
              </a:rPr>
              <a:t>被</a:t>
            </a:r>
            <a:r>
              <a:rPr lang="en-US" altLang="zh-CN" dirty="0" err="1" smtClean="0">
                <a:latin typeface="Arial" charset="0"/>
                <a:ea typeface="宋体" charset="-122"/>
              </a:rPr>
              <a:t>b^k</a:t>
            </a:r>
            <a:r>
              <a:rPr lang="zh-CN" altLang="en-US" dirty="0" smtClean="0">
                <a:latin typeface="Arial" charset="0"/>
                <a:ea typeface="宋体" charset="-122"/>
              </a:rPr>
              <a:t>掩盖，要去掉</a:t>
            </a:r>
            <a:r>
              <a:rPr lang="en-US" altLang="zh-CN" dirty="0" err="1" smtClean="0">
                <a:latin typeface="Arial" charset="0"/>
                <a:ea typeface="宋体" charset="-122"/>
              </a:rPr>
              <a:t>b^k</a:t>
            </a:r>
            <a:r>
              <a:rPr lang="zh-CN" altLang="en-US" dirty="0" smtClean="0">
                <a:latin typeface="Arial" charset="0"/>
                <a:ea typeface="宋体" charset="-122"/>
              </a:rPr>
              <a:t>得用到</a:t>
            </a:r>
            <a:r>
              <a:rPr lang="en-US" altLang="zh-CN" dirty="0" smtClean="0">
                <a:latin typeface="Arial" charset="0"/>
                <a:ea typeface="宋体" charset="-122"/>
              </a:rPr>
              <a:t>a</a:t>
            </a:r>
            <a:r>
              <a:rPr lang="zh-CN" altLang="en-US" dirty="0" smtClean="0">
                <a:latin typeface="Arial" charset="0"/>
                <a:ea typeface="宋体" charset="-122"/>
              </a:rPr>
              <a:t>； </a:t>
            </a:r>
            <a:r>
              <a:rPr lang="zh-CN" altLang="en-US" dirty="0" smtClean="0">
                <a:solidFill>
                  <a:schemeClr val="bg2"/>
                </a:solidFill>
                <a:latin typeface="Arial" charset="0"/>
                <a:ea typeface="宋体" charset="-122"/>
              </a:rPr>
              <a:t>（其实也可以使用</a:t>
            </a:r>
            <a:r>
              <a:rPr lang="en-US" altLang="zh-CN" dirty="0" err="1" smtClean="0">
                <a:solidFill>
                  <a:schemeClr val="bg2"/>
                </a:solidFill>
                <a:latin typeface="Arial" charset="0"/>
                <a:ea typeface="宋体" charset="-122"/>
              </a:rPr>
              <a:t>xor</a:t>
            </a:r>
            <a:r>
              <a:rPr lang="zh-CN" altLang="en-US" dirty="0" smtClean="0">
                <a:solidFill>
                  <a:schemeClr val="bg2"/>
                </a:solidFill>
                <a:latin typeface="Arial" charset="0"/>
                <a:ea typeface="宋体" charset="-122"/>
              </a:rPr>
              <a:t>）</a:t>
            </a:r>
            <a:endParaRPr lang="en-US" altLang="zh-CN" dirty="0" smtClean="0">
              <a:solidFill>
                <a:schemeClr val="bg2"/>
              </a:solidFill>
              <a:latin typeface="Arial" charset="0"/>
              <a:ea typeface="宋体" charset="-122"/>
            </a:endParaRPr>
          </a:p>
          <a:p>
            <a:pPr eaLnBrk="1" hangingPunct="1">
              <a:spcBef>
                <a:spcPct val="50000"/>
              </a:spcBef>
            </a:pPr>
            <a:endParaRPr lang="en-US" altLang="zh-CN" dirty="0" smtClean="0">
              <a:solidFill>
                <a:schemeClr val="bg2"/>
              </a:solidFill>
              <a:latin typeface="Arial" charset="0"/>
              <a:ea typeface="宋体" charset="-122"/>
            </a:endParaRPr>
          </a:p>
          <a:p>
            <a:pPr eaLnBrk="1" hangingPunct="1">
              <a:spcBef>
                <a:spcPct val="50000"/>
              </a:spcBef>
            </a:pPr>
            <a:r>
              <a:rPr lang="en-US" altLang="zh-CN" dirty="0" smtClean="0">
                <a:solidFill>
                  <a:schemeClr val="bg2"/>
                </a:solidFill>
                <a:latin typeface="Arial" charset="0"/>
                <a:ea typeface="宋体" charset="-122"/>
              </a:rPr>
              <a:t>1984</a:t>
            </a:r>
            <a:r>
              <a:rPr lang="zh-CN" altLang="en-US" dirty="0" smtClean="0">
                <a:solidFill>
                  <a:schemeClr val="bg2"/>
                </a:solidFill>
                <a:latin typeface="Arial" charset="0"/>
                <a:ea typeface="宋体" charset="-122"/>
              </a:rPr>
              <a:t>年</a:t>
            </a:r>
            <a:r>
              <a:rPr lang="en-US" altLang="zh-CN" dirty="0" err="1" smtClean="0">
                <a:solidFill>
                  <a:schemeClr val="bg2"/>
                </a:solidFill>
                <a:latin typeface="Arial" charset="0"/>
                <a:ea typeface="宋体" charset="-122"/>
              </a:rPr>
              <a:t>Elgamal</a:t>
            </a:r>
            <a:r>
              <a:rPr lang="zh-CN" altLang="en-US" dirty="0" smtClean="0">
                <a:solidFill>
                  <a:schemeClr val="bg2"/>
                </a:solidFill>
                <a:latin typeface="Arial" charset="0"/>
                <a:ea typeface="宋体" charset="-122"/>
              </a:rPr>
              <a:t>提出的一种基于离散对数的公开密钥体制。</a:t>
            </a:r>
            <a:endParaRPr lang="en-US" altLang="zh-CN" dirty="0" smtClean="0">
              <a:solidFill>
                <a:schemeClr val="bg2"/>
              </a:solidFill>
              <a:latin typeface="Arial" charset="0"/>
              <a:ea typeface="宋体" charset="-122"/>
            </a:endParaRPr>
          </a:p>
          <a:p>
            <a:pPr eaLnBrk="1" hangingPunct="1">
              <a:spcBef>
                <a:spcPct val="50000"/>
              </a:spcBef>
            </a:pPr>
            <a:endParaRPr lang="en-US" altLang="zh-CN" dirty="0" smtClean="0">
              <a:solidFill>
                <a:schemeClr val="bg2"/>
              </a:solidFill>
              <a:latin typeface="Arial" charset="0"/>
              <a:ea typeface="宋体" charset="-122"/>
            </a:endParaRPr>
          </a:p>
          <a:p>
            <a:pPr lvl="1">
              <a:lnSpc>
                <a:spcPct val="90000"/>
              </a:lnSpc>
            </a:pPr>
            <a:r>
              <a:rPr lang="en-US" altLang="zh-CN" dirty="0" smtClean="0"/>
              <a:t>M</a:t>
            </a:r>
            <a:r>
              <a:rPr lang="zh-CN" altLang="en-US" dirty="0" smtClean="0"/>
              <a:t>＝</a:t>
            </a:r>
            <a:r>
              <a:rPr lang="en-US" altLang="zh-CN" dirty="0" smtClean="0"/>
              <a:t>c2 (c1</a:t>
            </a:r>
            <a:r>
              <a:rPr lang="en-US" altLang="zh-CN" baseline="30000" dirty="0" smtClean="0"/>
              <a:t>a</a:t>
            </a:r>
            <a:r>
              <a:rPr lang="en-US" altLang="zh-CN" dirty="0" smtClean="0"/>
              <a:t>)</a:t>
            </a:r>
            <a:r>
              <a:rPr lang="en-US" altLang="zh-CN" baseline="30000" dirty="0" smtClean="0"/>
              <a:t>-1</a:t>
            </a:r>
            <a:r>
              <a:rPr lang="zh-CN" altLang="en-US" dirty="0" smtClean="0"/>
              <a:t>＝</a:t>
            </a:r>
            <a:r>
              <a:rPr lang="en-US" altLang="zh-CN" dirty="0" err="1" smtClean="0"/>
              <a:t>mb</a:t>
            </a:r>
            <a:r>
              <a:rPr lang="en-US" altLang="zh-CN" baseline="30000" dirty="0" err="1" smtClean="0"/>
              <a:t>k</a:t>
            </a:r>
            <a:r>
              <a:rPr lang="en-US" altLang="zh-CN" dirty="0" smtClean="0"/>
              <a:t> ((</a:t>
            </a:r>
            <a:r>
              <a:rPr lang="en-US" altLang="zh-CN" dirty="0" err="1" smtClean="0"/>
              <a:t>g</a:t>
            </a:r>
            <a:r>
              <a:rPr lang="en-US" altLang="zh-CN" baseline="30000" dirty="0" err="1" smtClean="0"/>
              <a:t>k</a:t>
            </a:r>
            <a:r>
              <a:rPr lang="en-US" altLang="zh-CN" dirty="0" smtClean="0"/>
              <a:t>)</a:t>
            </a:r>
            <a:r>
              <a:rPr lang="en-US" altLang="zh-CN" baseline="30000" dirty="0" smtClean="0"/>
              <a:t>a</a:t>
            </a:r>
            <a:r>
              <a:rPr lang="en-US" altLang="zh-CN" dirty="0" smtClean="0"/>
              <a:t>)</a:t>
            </a:r>
            <a:r>
              <a:rPr lang="en-US" altLang="zh-CN" baseline="30000" dirty="0" smtClean="0"/>
              <a:t>-1</a:t>
            </a:r>
            <a:endParaRPr lang="en-US" altLang="zh-CN" dirty="0" smtClean="0"/>
          </a:p>
          <a:p>
            <a:pPr lvl="1">
              <a:lnSpc>
                <a:spcPct val="90000"/>
              </a:lnSpc>
              <a:buFontTx/>
              <a:buNone/>
            </a:pPr>
            <a:r>
              <a:rPr lang="en-US" altLang="zh-CN" dirty="0" smtClean="0"/>
              <a:t>		 </a:t>
            </a:r>
            <a:r>
              <a:rPr lang="zh-CN" altLang="en-US" dirty="0" smtClean="0"/>
              <a:t>＝</a:t>
            </a:r>
            <a:r>
              <a:rPr lang="en-US" altLang="zh-CN" dirty="0" smtClean="0"/>
              <a:t>m(</a:t>
            </a:r>
            <a:r>
              <a:rPr lang="en-US" altLang="zh-CN" dirty="0" err="1" smtClean="0"/>
              <a:t>g</a:t>
            </a:r>
            <a:r>
              <a:rPr lang="en-US" altLang="zh-CN" baseline="30000" dirty="0" err="1" smtClean="0"/>
              <a:t>a</a:t>
            </a:r>
            <a:r>
              <a:rPr lang="en-US" altLang="zh-CN" dirty="0" smtClean="0"/>
              <a:t>)</a:t>
            </a:r>
            <a:r>
              <a:rPr lang="en-US" altLang="zh-CN" baseline="30000" dirty="0" smtClean="0"/>
              <a:t>k</a:t>
            </a:r>
            <a:r>
              <a:rPr lang="en-US" altLang="zh-CN" dirty="0" smtClean="0"/>
              <a:t> (g</a:t>
            </a:r>
            <a:r>
              <a:rPr lang="en-US" altLang="zh-CN" baseline="30000" dirty="0" smtClean="0"/>
              <a:t>-ka</a:t>
            </a:r>
            <a:r>
              <a:rPr lang="en-US" altLang="zh-CN" dirty="0" smtClean="0"/>
              <a:t>)</a:t>
            </a:r>
          </a:p>
          <a:p>
            <a:pPr lvl="1">
              <a:lnSpc>
                <a:spcPct val="90000"/>
              </a:lnSpc>
              <a:buFontTx/>
              <a:buNone/>
            </a:pPr>
            <a:r>
              <a:rPr lang="en-US" altLang="zh-CN" dirty="0" smtClean="0"/>
              <a:t>		 </a:t>
            </a:r>
            <a:r>
              <a:rPr lang="zh-CN" altLang="en-US" dirty="0" smtClean="0"/>
              <a:t>＝</a:t>
            </a:r>
            <a:r>
              <a:rPr lang="en-US" altLang="zh-CN" dirty="0" smtClean="0"/>
              <a:t>m mod p</a:t>
            </a:r>
          </a:p>
          <a:p>
            <a:pPr lvl="1">
              <a:lnSpc>
                <a:spcPct val="90000"/>
              </a:lnSpc>
              <a:buFontTx/>
              <a:buNone/>
            </a:pPr>
            <a:endParaRPr lang="en-US" altLang="zh-CN" dirty="0" smtClean="0"/>
          </a:p>
          <a:p>
            <a:pPr lvl="1">
              <a:lnSpc>
                <a:spcPct val="90000"/>
              </a:lnSpc>
              <a:buFontTx/>
              <a:buNone/>
            </a:pPr>
            <a:r>
              <a:rPr lang="zh-CN" altLang="en-US" dirty="0" smtClean="0"/>
              <a:t>其中</a:t>
            </a:r>
            <a:r>
              <a:rPr lang="en-US" altLang="zh-CN" dirty="0" smtClean="0"/>
              <a:t>g</a:t>
            </a:r>
            <a:r>
              <a:rPr lang="zh-CN" altLang="en-US" dirty="0" smtClean="0"/>
              <a:t>是</a:t>
            </a:r>
            <a:r>
              <a:rPr lang="en-US" altLang="zh-CN" dirty="0" smtClean="0"/>
              <a:t>p</a:t>
            </a:r>
            <a:r>
              <a:rPr lang="zh-CN" altLang="en-US" dirty="0" smtClean="0"/>
              <a:t>的本原根，</a:t>
            </a:r>
            <a:r>
              <a:rPr lang="en-US" altLang="zh-CN" dirty="0" smtClean="0"/>
              <a:t>a</a:t>
            </a:r>
            <a:r>
              <a:rPr lang="zh-CN" altLang="en-US" dirty="0" smtClean="0"/>
              <a:t>是随机选取整数</a:t>
            </a:r>
          </a:p>
          <a:p>
            <a:pPr eaLnBrk="1" hangingPunct="1">
              <a:spcBef>
                <a:spcPct val="50000"/>
              </a:spcBef>
            </a:pPr>
            <a:endParaRPr lang="zh-CN" altLang="en-US" dirty="0" smtClean="0">
              <a:latin typeface="Arial" charset="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Table 10.3, from NIST SP800-57 (Recommendation for Key Management—Part 1:</a:t>
            </a:r>
          </a:p>
          <a:p>
            <a:r>
              <a:rPr lang="en-US" sz="1200" kern="1200" baseline="0" dirty="0" smtClean="0">
                <a:solidFill>
                  <a:schemeClr val="tx1"/>
                </a:solidFill>
                <a:latin typeface="Arial" charset="0"/>
                <a:ea typeface="ＭＳ Ｐゴシック" charset="-128"/>
                <a:cs typeface="ＭＳ Ｐゴシック" charset="-128"/>
              </a:rPr>
              <a:t>General , July 2012), compares various algorithms by showing comparable key sizes</a:t>
            </a:r>
          </a:p>
          <a:p>
            <a:r>
              <a:rPr lang="en-US" sz="1200" kern="1200" baseline="0" dirty="0" smtClean="0">
                <a:solidFill>
                  <a:schemeClr val="tx1"/>
                </a:solidFill>
                <a:latin typeface="Arial" charset="0"/>
                <a:ea typeface="ＭＳ Ｐゴシック" charset="-128"/>
                <a:cs typeface="ＭＳ Ｐゴシック" charset="-128"/>
              </a:rPr>
              <a:t>in terms of computational effort for cryptanalysis. As can be seen, a considerably</a:t>
            </a:r>
          </a:p>
          <a:p>
            <a:r>
              <a:rPr lang="en-US" sz="1200" kern="1200" baseline="0" dirty="0" smtClean="0">
                <a:solidFill>
                  <a:schemeClr val="tx1"/>
                </a:solidFill>
                <a:latin typeface="Arial" charset="0"/>
                <a:ea typeface="ＭＳ Ｐゴシック" charset="-128"/>
                <a:cs typeface="ＭＳ Ｐゴシック" charset="-128"/>
              </a:rPr>
              <a:t>smaller key size can be used for ECC compared to RSA. Furthermore, for equal</a:t>
            </a:r>
          </a:p>
          <a:p>
            <a:r>
              <a:rPr lang="en-US" sz="1200" kern="1200" baseline="0" dirty="0" smtClean="0">
                <a:solidFill>
                  <a:schemeClr val="tx1"/>
                </a:solidFill>
                <a:latin typeface="Arial" charset="0"/>
                <a:ea typeface="ＭＳ Ｐゴシック" charset="-128"/>
                <a:cs typeface="ＭＳ Ｐゴシック" charset="-128"/>
              </a:rPr>
              <a:t>key lengths, the computational effort required for ECC and RSA is comparable</a:t>
            </a:r>
          </a:p>
          <a:p>
            <a:r>
              <a:rPr lang="en-US" sz="1200" kern="1200" baseline="0" dirty="0" smtClean="0">
                <a:solidFill>
                  <a:schemeClr val="tx1"/>
                </a:solidFill>
                <a:latin typeface="Arial" charset="0"/>
                <a:ea typeface="ＭＳ Ｐゴシック" charset="-128"/>
                <a:cs typeface="ＭＳ Ｐゴシック" charset="-128"/>
              </a:rPr>
              <a:t>[JURI97]. Thus, there is a computational advantage to using ECC with a shorter</a:t>
            </a:r>
          </a:p>
          <a:p>
            <a:r>
              <a:rPr lang="en-US" sz="1200" kern="1200" baseline="0" dirty="0" smtClean="0">
                <a:solidFill>
                  <a:schemeClr val="tx1"/>
                </a:solidFill>
                <a:latin typeface="Arial" charset="0"/>
                <a:ea typeface="ＭＳ Ｐゴシック" charset="-128"/>
                <a:cs typeface="ＭＳ Ｐゴシック" charset="-128"/>
              </a:rPr>
              <a:t>key length than a comparably secure RSA.</a:t>
            </a:r>
            <a:endParaRPr lang="en-US" dirty="0" smtClean="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54</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zh-CN" altLang="en-US" smtClean="0">
                <a:latin typeface="Arial" charset="0"/>
                <a:ea typeface="宋体" charset="-122"/>
              </a:rPr>
              <a:t>第</a:t>
            </a:r>
            <a:r>
              <a:rPr lang="en-US" altLang="zh-CN" smtClean="0">
                <a:latin typeface="Arial" charset="0"/>
                <a:ea typeface="宋体" charset="-122"/>
              </a:rPr>
              <a:t>14</a:t>
            </a:r>
            <a:r>
              <a:rPr lang="zh-CN" altLang="en-US" smtClean="0">
                <a:latin typeface="Arial" charset="0"/>
                <a:ea typeface="宋体" charset="-122"/>
              </a:rPr>
              <a:t>章将讲述</a:t>
            </a:r>
            <a:r>
              <a:rPr lang="en-US" altLang="zh-CN" smtClean="0">
                <a:latin typeface="Arial" charset="0"/>
                <a:ea typeface="宋体" charset="-122"/>
              </a:rPr>
              <a:t>CA</a:t>
            </a:r>
            <a:r>
              <a:rPr lang="zh-CN" altLang="en-US" smtClean="0">
                <a:latin typeface="Arial" charset="0"/>
                <a:ea typeface="宋体" charset="-122"/>
              </a:rPr>
              <a:t>体系</a:t>
            </a:r>
            <a:endParaRPr lang="en-US" altLang="zh-CN" smtClean="0">
              <a:latin typeface="Arial"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altLang="zh-CN" dirty="0" smtClean="0">
                <a:latin typeface="Arial" charset="0"/>
                <a:ea typeface="宋体" charset="-122"/>
              </a:rPr>
              <a:t>addon04/reverse.zip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zh-CN" altLang="en-US" dirty="0" smtClean="0">
                <a:latin typeface="Arial" charset="0"/>
                <a:ea typeface="宋体" charset="-122"/>
              </a:rPr>
              <a:t>记</a:t>
            </a:r>
            <a:r>
              <a:rPr lang="en-US" altLang="zh-CN" dirty="0" smtClean="0">
                <a:latin typeface="Arial" charset="0"/>
                <a:ea typeface="宋体" charset="-122"/>
              </a:rPr>
              <a:t>d=</a:t>
            </a:r>
            <a:r>
              <a:rPr lang="en-US" altLang="zh-CN" dirty="0" err="1" smtClean="0">
                <a:latin typeface="Arial" charset="0"/>
                <a:ea typeface="宋体" charset="-122"/>
              </a:rPr>
              <a:t>gcd</a:t>
            </a:r>
            <a:r>
              <a:rPr lang="zh-CN" altLang="en-US" dirty="0" smtClean="0">
                <a:latin typeface="Arial" charset="0"/>
                <a:ea typeface="宋体" charset="-122"/>
              </a:rPr>
              <a:t>（</a:t>
            </a:r>
            <a:r>
              <a:rPr lang="en-US" altLang="zh-CN" dirty="0" smtClean="0">
                <a:latin typeface="Arial" charset="0"/>
                <a:ea typeface="宋体" charset="-122"/>
              </a:rPr>
              <a:t>a</a:t>
            </a:r>
            <a:r>
              <a:rPr lang="zh-CN" altLang="en-US" dirty="0" smtClean="0">
                <a:latin typeface="Arial" charset="0"/>
                <a:ea typeface="宋体" charset="-122"/>
              </a:rPr>
              <a:t>，</a:t>
            </a:r>
            <a:r>
              <a:rPr lang="en-US" altLang="zh-CN" dirty="0" smtClean="0">
                <a:latin typeface="Arial" charset="0"/>
                <a:ea typeface="宋体" charset="-122"/>
              </a:rPr>
              <a:t>b</a:t>
            </a:r>
            <a:r>
              <a:rPr lang="zh-CN" altLang="en-US" dirty="0" smtClean="0">
                <a:latin typeface="Arial" charset="0"/>
                <a:ea typeface="宋体" charset="-122"/>
              </a:rPr>
              <a:t>）</a:t>
            </a:r>
          </a:p>
          <a:p>
            <a:r>
              <a:rPr lang="zh-CN" altLang="en-US" dirty="0" smtClean="0">
                <a:latin typeface="Arial" charset="0"/>
                <a:ea typeface="宋体" charset="-122"/>
              </a:rPr>
              <a:t>假设 </a:t>
            </a:r>
            <a:r>
              <a:rPr lang="en-US" altLang="zh-CN" dirty="0" smtClean="0">
                <a:latin typeface="Arial" charset="0"/>
                <a:ea typeface="宋体" charset="-122"/>
              </a:rPr>
              <a:t>a&gt;b</a:t>
            </a:r>
          </a:p>
          <a:p>
            <a:r>
              <a:rPr lang="zh-CN" altLang="en-US" dirty="0" smtClean="0">
                <a:latin typeface="Arial" charset="0"/>
                <a:ea typeface="宋体" charset="-122"/>
              </a:rPr>
              <a:t>存在整数</a:t>
            </a:r>
            <a:r>
              <a:rPr lang="en-US" altLang="zh-CN" dirty="0" smtClean="0">
                <a:latin typeface="Arial" charset="0"/>
                <a:ea typeface="宋体" charset="-122"/>
              </a:rPr>
              <a:t>k</a:t>
            </a:r>
            <a:r>
              <a:rPr lang="zh-CN" altLang="en-US" dirty="0" smtClean="0">
                <a:latin typeface="Arial" charset="0"/>
                <a:ea typeface="宋体" charset="-122"/>
              </a:rPr>
              <a:t>使得</a:t>
            </a:r>
            <a:r>
              <a:rPr lang="en-US" altLang="zh-CN" dirty="0" smtClean="0">
                <a:latin typeface="Arial" charset="0"/>
                <a:ea typeface="宋体" charset="-122"/>
              </a:rPr>
              <a:t>a=</a:t>
            </a:r>
            <a:r>
              <a:rPr lang="en-US" altLang="zh-CN" dirty="0" err="1" smtClean="0">
                <a:latin typeface="Arial" charset="0"/>
                <a:ea typeface="宋体" charset="-122"/>
              </a:rPr>
              <a:t>kb+a%b</a:t>
            </a:r>
            <a:endParaRPr lang="en-US" altLang="zh-CN" dirty="0" smtClean="0">
              <a:latin typeface="Arial" charset="0"/>
              <a:ea typeface="宋体" charset="-122"/>
            </a:endParaRPr>
          </a:p>
          <a:p>
            <a:r>
              <a:rPr lang="zh-CN" altLang="en-US" dirty="0" smtClean="0">
                <a:latin typeface="Arial" charset="0"/>
                <a:ea typeface="宋体" charset="-122"/>
              </a:rPr>
              <a:t>可见</a:t>
            </a:r>
            <a:r>
              <a:rPr lang="en-US" altLang="zh-CN" dirty="0" smtClean="0">
                <a:latin typeface="Arial" charset="0"/>
                <a:ea typeface="宋体" charset="-122"/>
              </a:rPr>
              <a:t>d</a:t>
            </a:r>
            <a:r>
              <a:rPr lang="zh-CN" altLang="en-US" dirty="0" smtClean="0">
                <a:latin typeface="Arial" charset="0"/>
                <a:ea typeface="宋体" charset="-122"/>
              </a:rPr>
              <a:t>也是</a:t>
            </a:r>
            <a:r>
              <a:rPr lang="en-US" altLang="zh-CN" dirty="0" err="1" smtClean="0">
                <a:latin typeface="Arial" charset="0"/>
                <a:ea typeface="宋体" charset="-122"/>
              </a:rPr>
              <a:t>a%b</a:t>
            </a:r>
            <a:r>
              <a:rPr lang="zh-CN" altLang="en-US" dirty="0" smtClean="0">
                <a:latin typeface="Arial" charset="0"/>
                <a:ea typeface="宋体" charset="-122"/>
              </a:rPr>
              <a:t>的因子</a:t>
            </a:r>
          </a:p>
          <a:p>
            <a:r>
              <a:rPr lang="zh-CN" altLang="en-US" dirty="0" smtClean="0">
                <a:latin typeface="Arial" charset="0"/>
                <a:ea typeface="宋体" charset="-122"/>
              </a:rPr>
              <a:t>因此</a:t>
            </a:r>
            <a:r>
              <a:rPr lang="en-US" altLang="zh-CN" dirty="0" smtClean="0">
                <a:latin typeface="Arial" charset="0"/>
                <a:ea typeface="宋体" charset="-122"/>
              </a:rPr>
              <a:t>d</a:t>
            </a:r>
            <a:r>
              <a:rPr lang="zh-CN" altLang="en-US" dirty="0" smtClean="0">
                <a:latin typeface="Arial" charset="0"/>
                <a:ea typeface="宋体" charset="-122"/>
              </a:rPr>
              <a:t>是</a:t>
            </a:r>
            <a:r>
              <a:rPr lang="en-US" altLang="zh-CN" dirty="0" smtClean="0">
                <a:latin typeface="Arial" charset="0"/>
                <a:ea typeface="宋体" charset="-122"/>
              </a:rPr>
              <a:t>b</a:t>
            </a:r>
            <a:r>
              <a:rPr lang="zh-CN" altLang="en-US" dirty="0" smtClean="0">
                <a:latin typeface="Arial" charset="0"/>
                <a:ea typeface="宋体" charset="-122"/>
              </a:rPr>
              <a:t>和</a:t>
            </a:r>
            <a:r>
              <a:rPr lang="en-US" altLang="zh-CN" dirty="0" err="1" smtClean="0">
                <a:latin typeface="Arial" charset="0"/>
                <a:ea typeface="宋体" charset="-122"/>
              </a:rPr>
              <a:t>a%b</a:t>
            </a:r>
            <a:r>
              <a:rPr lang="zh-CN" altLang="en-US" dirty="0" smtClean="0">
                <a:latin typeface="Arial" charset="0"/>
                <a:ea typeface="宋体" charset="-122"/>
              </a:rPr>
              <a:t>的公因子</a:t>
            </a:r>
          </a:p>
          <a:p>
            <a:r>
              <a:rPr lang="zh-CN" altLang="en-US" dirty="0" smtClean="0">
                <a:latin typeface="Arial" charset="0"/>
                <a:ea typeface="宋体" charset="-122"/>
              </a:rPr>
              <a:t>另外，</a:t>
            </a:r>
            <a:r>
              <a:rPr lang="en-US" altLang="zh-CN" dirty="0" smtClean="0">
                <a:latin typeface="Arial" charset="0"/>
                <a:ea typeface="宋体" charset="-122"/>
              </a:rPr>
              <a:t>d</a:t>
            </a:r>
            <a:r>
              <a:rPr lang="zh-CN" altLang="en-US" dirty="0" smtClean="0">
                <a:latin typeface="Arial" charset="0"/>
                <a:ea typeface="宋体" charset="-122"/>
              </a:rPr>
              <a:t>也是他们中最大的那个因子（请自己证明）</a:t>
            </a:r>
          </a:p>
          <a:p>
            <a:endParaRPr lang="en-US" altLang="zh-CN" dirty="0" smtClean="0">
              <a:latin typeface="Arial" charset="0"/>
              <a:ea typeface="宋体" charset="-122"/>
            </a:endParaRPr>
          </a:p>
          <a:p>
            <a:endParaRPr lang="en-US" altLang="zh-CN" dirty="0" smtClean="0">
              <a:latin typeface="Arial" charset="0"/>
              <a:ea typeface="宋体" charset="-122"/>
            </a:endParaRPr>
          </a:p>
          <a:p>
            <a:endParaRPr lang="en-US" altLang="zh-CN" dirty="0" smtClean="0">
              <a:latin typeface="Arial" charset="0"/>
              <a:ea typeface="宋体" charset="-122"/>
            </a:endParaRPr>
          </a:p>
          <a:p>
            <a:r>
              <a:rPr lang="zh-CN" altLang="en-US" sz="1200" b="0" i="0" kern="1200" dirty="0" smtClean="0">
                <a:solidFill>
                  <a:schemeClr val="tx1"/>
                </a:solidFill>
                <a:latin typeface="+mn-lt"/>
                <a:ea typeface="+mn-ea"/>
                <a:cs typeface="+mn-cs"/>
              </a:rPr>
              <a:t>欧几里德</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Ε'νκλειδη,Euclid</a:t>
            </a:r>
            <a:r>
              <a:rPr lang="en-US" altLang="zh-CN" sz="1200" b="0" i="0" kern="1200" dirty="0" smtClean="0">
                <a:solidFill>
                  <a:schemeClr val="tx1"/>
                </a:solidFill>
                <a:latin typeface="+mn-lt"/>
                <a:ea typeface="+mn-ea"/>
                <a:cs typeface="+mn-cs"/>
              </a:rPr>
              <a:t> of Alexandria)</a:t>
            </a:r>
            <a:r>
              <a:rPr lang="zh-CN" altLang="en-US" sz="1200" b="0" i="0" kern="1200" dirty="0" smtClean="0">
                <a:solidFill>
                  <a:schemeClr val="tx1"/>
                </a:solidFill>
                <a:latin typeface="+mn-lt"/>
                <a:ea typeface="+mn-ea"/>
                <a:cs typeface="+mn-cs"/>
              </a:rPr>
              <a:t>，生活在</a:t>
            </a:r>
            <a:r>
              <a:rPr lang="zh-CN" altLang="en-US" sz="1200" b="0" i="0" u="none" strike="noStrike" kern="1200" dirty="0" smtClean="0">
                <a:solidFill>
                  <a:schemeClr val="tx1"/>
                </a:solidFill>
                <a:latin typeface="+mn-lt"/>
                <a:ea typeface="+mn-ea"/>
                <a:cs typeface="+mn-cs"/>
                <a:hlinkClick r:id="rId3"/>
              </a:rPr>
              <a:t>亚历山大城</a:t>
            </a:r>
            <a:r>
              <a:rPr lang="zh-CN" altLang="en-US" sz="1200" b="0" i="0" kern="1200" dirty="0" smtClean="0">
                <a:solidFill>
                  <a:schemeClr val="tx1"/>
                </a:solidFill>
                <a:latin typeface="+mn-lt"/>
                <a:ea typeface="+mn-ea"/>
                <a:cs typeface="+mn-cs"/>
              </a:rPr>
              <a:t>的</a:t>
            </a:r>
            <a:r>
              <a:rPr lang="zh-CN" altLang="en-US" sz="1200" b="0" i="0" u="none" strike="noStrike" kern="1200" dirty="0" smtClean="0">
                <a:solidFill>
                  <a:schemeClr val="tx1"/>
                </a:solidFill>
                <a:latin typeface="+mn-lt"/>
                <a:ea typeface="+mn-ea"/>
                <a:cs typeface="+mn-cs"/>
                <a:hlinkClick r:id="rId4"/>
              </a:rPr>
              <a:t>欧几里得</a:t>
            </a:r>
            <a:r>
              <a:rPr lang="zh-CN" altLang="en-US" sz="1200" b="0" i="0" kern="1200" dirty="0" smtClean="0">
                <a:solidFill>
                  <a:schemeClr val="tx1"/>
                </a:solidFill>
                <a:latin typeface="+mn-lt"/>
                <a:ea typeface="+mn-ea"/>
                <a:cs typeface="+mn-cs"/>
              </a:rPr>
              <a:t>（约前</a:t>
            </a:r>
            <a:r>
              <a:rPr lang="en-US" altLang="zh-CN" sz="1200" b="0" i="0" kern="1200" dirty="0" smtClean="0">
                <a:solidFill>
                  <a:schemeClr val="tx1"/>
                </a:solidFill>
                <a:latin typeface="+mn-lt"/>
                <a:ea typeface="+mn-ea"/>
                <a:cs typeface="+mn-cs"/>
              </a:rPr>
              <a:t>330</a:t>
            </a:r>
            <a:r>
              <a:rPr lang="zh-CN" altLang="en-US" sz="1200" b="0" i="0" kern="1200" dirty="0" smtClean="0">
                <a:solidFill>
                  <a:schemeClr val="tx1"/>
                </a:solidFill>
                <a:latin typeface="+mn-lt"/>
                <a:ea typeface="+mn-ea"/>
                <a:cs typeface="+mn-cs"/>
              </a:rPr>
              <a:t>～约前</a:t>
            </a:r>
            <a:r>
              <a:rPr lang="en-US" altLang="zh-CN" sz="1200" b="0" i="0" kern="1200" dirty="0" smtClean="0">
                <a:solidFill>
                  <a:schemeClr val="tx1"/>
                </a:solidFill>
                <a:latin typeface="+mn-lt"/>
                <a:ea typeface="+mn-ea"/>
                <a:cs typeface="+mn-cs"/>
              </a:rPr>
              <a:t>275</a:t>
            </a:r>
            <a:r>
              <a:rPr lang="zh-CN" altLang="en-US" sz="1200" b="0" i="0" kern="1200" dirty="0" smtClean="0">
                <a:solidFill>
                  <a:schemeClr val="tx1"/>
                </a:solidFill>
                <a:latin typeface="+mn-lt"/>
                <a:ea typeface="+mn-ea"/>
                <a:cs typeface="+mn-cs"/>
              </a:rPr>
              <a:t>）是古希腊最享有盛名的数学家。 以其所著的</a:t>
            </a:r>
            <a:r>
              <a:rPr lang="en-US" altLang="zh-CN" sz="1200" b="0" i="0"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hlinkClick r:id="rId5"/>
              </a:rPr>
              <a:t>几何原本</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简称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原本</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）闻名于世。</a:t>
            </a:r>
            <a:r>
              <a:rPr lang="en-US" altLang="zh-CN" sz="1200" b="0" i="0"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hlinkClick r:id="rId5"/>
              </a:rPr>
              <a:t>几何原本</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是我国历史上最早翻译的西方名著。</a:t>
            </a:r>
            <a:endParaRPr lang="zh-CN" altLang="en-US" dirty="0" smtClean="0">
              <a:latin typeface="Arial" charset="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最后一条性质可以平移到模幂运算中。</a:t>
            </a:r>
            <a:endParaRPr lang="en-US" altLang="zh-CN" dirty="0" smtClean="0"/>
          </a:p>
          <a:p>
            <a:r>
              <a:rPr lang="zh-CN" altLang="en-US" dirty="0" smtClean="0"/>
              <a:t>负数的模运算可能有不同的结果，可参见网上。</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74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最后一条性质可以平移到模幂运算中。</a:t>
            </a:r>
            <a:endParaRPr lang="en-US" altLang="zh-CN" dirty="0" smtClean="0"/>
          </a:p>
          <a:p>
            <a:r>
              <a:rPr lang="zh-CN" altLang="en-US" dirty="0" smtClean="0"/>
              <a:t>负数的模运算可能有不同的结果，可参见网上。</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zh-CN" altLang="en-US" dirty="0" smtClean="0"/>
              <a:t>模</a:t>
            </a:r>
            <a:r>
              <a:rPr lang="en-US" altLang="zh-CN" dirty="0" smtClean="0"/>
              <a:t>n</a:t>
            </a:r>
            <a:r>
              <a:rPr lang="zh-CN" altLang="en-US" dirty="0" smtClean="0"/>
              <a:t>简化剩余集</a:t>
            </a:r>
          </a:p>
          <a:p>
            <a:pPr>
              <a:lnSpc>
                <a:spcPct val="90000"/>
              </a:lnSpc>
              <a:buFontTx/>
              <a:buNone/>
            </a:pPr>
            <a:r>
              <a:rPr lang="zh-CN" altLang="en-US" dirty="0" smtClean="0"/>
              <a:t>	只保留和</a:t>
            </a:r>
            <a:r>
              <a:rPr lang="en-US" altLang="zh-CN" dirty="0" smtClean="0"/>
              <a:t>n</a:t>
            </a:r>
            <a:r>
              <a:rPr lang="zh-CN" altLang="en-US" dirty="0" smtClean="0"/>
              <a:t>互素的元素（不要</a:t>
            </a:r>
            <a:r>
              <a:rPr lang="en-US" altLang="zh-CN" dirty="0" smtClean="0"/>
              <a:t>0</a:t>
            </a:r>
            <a:r>
              <a:rPr lang="zh-CN" altLang="en-US" dirty="0" smtClean="0"/>
              <a:t>）</a:t>
            </a:r>
          </a:p>
          <a:p>
            <a:pPr>
              <a:lnSpc>
                <a:spcPct val="90000"/>
              </a:lnSpc>
              <a:buFontTx/>
              <a:buNone/>
            </a:pPr>
            <a:r>
              <a:rPr lang="zh-CN" altLang="en-US" dirty="0" smtClean="0"/>
              <a:t>		</a:t>
            </a:r>
            <a:r>
              <a:rPr lang="en-US" altLang="zh-CN" dirty="0" smtClean="0"/>
              <a:t>Z</a:t>
            </a:r>
            <a:r>
              <a:rPr lang="en-US" altLang="zh-CN" baseline="-25000" dirty="0" smtClean="0"/>
              <a:t>12</a:t>
            </a:r>
            <a:r>
              <a:rPr lang="en-US" altLang="zh-CN" baseline="30000" dirty="0" smtClean="0"/>
              <a:t>*</a:t>
            </a:r>
            <a:r>
              <a:rPr lang="zh-CN" altLang="en-US" dirty="0" smtClean="0"/>
              <a:t>＝</a:t>
            </a:r>
            <a:r>
              <a:rPr lang="en-US" altLang="zh-CN" dirty="0" smtClean="0"/>
              <a:t>{1</a:t>
            </a:r>
            <a:r>
              <a:rPr lang="zh-CN" altLang="en-US" dirty="0" smtClean="0"/>
              <a:t>，</a:t>
            </a:r>
            <a:r>
              <a:rPr lang="en-US" altLang="zh-CN" dirty="0" smtClean="0"/>
              <a:t>5</a:t>
            </a:r>
            <a:r>
              <a:rPr lang="zh-CN" altLang="en-US" dirty="0" smtClean="0"/>
              <a:t>，</a:t>
            </a:r>
            <a:r>
              <a:rPr lang="en-US" altLang="zh-CN" dirty="0" smtClean="0"/>
              <a:t>7</a:t>
            </a:r>
            <a:r>
              <a:rPr lang="zh-CN" altLang="en-US" dirty="0" smtClean="0"/>
              <a:t>，</a:t>
            </a:r>
            <a:r>
              <a:rPr lang="en-US" altLang="zh-CN" dirty="0" smtClean="0"/>
              <a:t>11}</a:t>
            </a:r>
          </a:p>
          <a:p>
            <a:pPr>
              <a:lnSpc>
                <a:spcPct val="90000"/>
              </a:lnSpc>
            </a:pPr>
            <a:r>
              <a:rPr lang="zh-CN" altLang="en-US" dirty="0" smtClean="0"/>
              <a:t>模素数</a:t>
            </a:r>
            <a:r>
              <a:rPr lang="en-US" altLang="zh-CN" dirty="0" smtClean="0"/>
              <a:t>q</a:t>
            </a:r>
            <a:r>
              <a:rPr lang="zh-CN" altLang="en-US" dirty="0" smtClean="0"/>
              <a:t>的简化剩余集</a:t>
            </a:r>
          </a:p>
          <a:p>
            <a:pPr>
              <a:lnSpc>
                <a:spcPct val="90000"/>
              </a:lnSpc>
              <a:buFontTx/>
              <a:buNone/>
            </a:pPr>
            <a:r>
              <a:rPr lang="zh-CN" altLang="en-US" dirty="0" smtClean="0"/>
              <a:t>		</a:t>
            </a:r>
            <a:r>
              <a:rPr lang="en-US" altLang="zh-CN" dirty="0" err="1" smtClean="0"/>
              <a:t>Z</a:t>
            </a:r>
            <a:r>
              <a:rPr lang="en-US" altLang="zh-CN" baseline="-25000" dirty="0" err="1" smtClean="0"/>
              <a:t>q</a:t>
            </a:r>
            <a:r>
              <a:rPr lang="en-US" altLang="zh-CN" baseline="30000" dirty="0" smtClean="0"/>
              <a:t>*</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q-1}</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76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如果一个整数与</a:t>
            </a:r>
            <a:r>
              <a:rPr lang="en-US" altLang="zh-CN" dirty="0" smtClean="0"/>
              <a:t>n</a:t>
            </a:r>
            <a:r>
              <a:rPr lang="zh-CN" altLang="en-US" dirty="0" smtClean="0"/>
              <a:t>互素，那么它在</a:t>
            </a:r>
            <a:r>
              <a:rPr lang="en-US" altLang="zh-CN" dirty="0" smtClean="0"/>
              <a:t>Zn</a:t>
            </a:r>
            <a:r>
              <a:rPr lang="zh-CN" altLang="en-US" dirty="0" smtClean="0"/>
              <a:t>中有一个乘法逆元，如，整数</a:t>
            </a:r>
            <a:r>
              <a:rPr lang="en-US" altLang="zh-CN" dirty="0" smtClean="0"/>
              <a:t>1,3,5,7</a:t>
            </a:r>
            <a:r>
              <a:rPr lang="zh-CN" altLang="en-US" dirty="0" smtClean="0"/>
              <a:t>在</a:t>
            </a:r>
            <a:r>
              <a:rPr lang="en-US" altLang="zh-CN" dirty="0" smtClean="0"/>
              <a:t>Z8</a:t>
            </a:r>
            <a:r>
              <a:rPr lang="zh-CN" altLang="en-US" dirty="0" smtClean="0"/>
              <a:t>中有一个乘法逆元，而</a:t>
            </a:r>
            <a:r>
              <a:rPr lang="en-US" altLang="zh-CN" dirty="0" smtClean="0"/>
              <a:t>2,4,6</a:t>
            </a:r>
            <a:r>
              <a:rPr lang="zh-CN" altLang="en-US" dirty="0" smtClean="0"/>
              <a:t>没有</a:t>
            </a:r>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77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eaLnBrk="0" fontAlgn="base" hangingPunct="0">
              <a:spcBef>
                <a:spcPct val="0"/>
              </a:spcBef>
              <a:spcAft>
                <a:spcPct val="0"/>
              </a:spcAft>
              <a:tabLst>
                <a:tab pos="3086100" algn="l"/>
              </a:tabLst>
            </a:pPr>
            <a:r>
              <a:rPr lang="zh-CN" altLang="en-US" dirty="0" smtClean="0"/>
              <a:t>证明：对于</a:t>
            </a:r>
            <a:r>
              <a:rPr lang="en-US" altLang="zh-CN" dirty="0" err="1" smtClean="0"/>
              <a:t>ax+by</a:t>
            </a:r>
            <a:r>
              <a:rPr lang="en-US" altLang="zh-CN" dirty="0" smtClean="0"/>
              <a:t>=d=</a:t>
            </a:r>
            <a:r>
              <a:rPr lang="en-US" altLang="zh-CN" dirty="0" err="1" smtClean="0"/>
              <a:t>gcd</a:t>
            </a:r>
            <a:r>
              <a:rPr lang="en-US" altLang="zh-CN" dirty="0" smtClean="0"/>
              <a:t>(</a:t>
            </a:r>
            <a:r>
              <a:rPr lang="en-US" altLang="zh-CN" dirty="0" err="1" smtClean="0"/>
              <a:t>a,b</a:t>
            </a:r>
            <a:r>
              <a:rPr lang="en-US" altLang="zh-CN" dirty="0" smtClean="0"/>
              <a:t>),</a:t>
            </a:r>
            <a:r>
              <a:rPr lang="zh-CN" altLang="en-US" dirty="0" smtClean="0"/>
              <a:t>当</a:t>
            </a:r>
            <a:r>
              <a:rPr lang="en-US" altLang="zh-CN" dirty="0" smtClean="0"/>
              <a:t>a</a:t>
            </a:r>
            <a:r>
              <a:rPr lang="zh-CN" altLang="en-US" dirty="0" smtClean="0"/>
              <a:t>和</a:t>
            </a:r>
            <a:r>
              <a:rPr lang="en-US" altLang="zh-CN" dirty="0" smtClean="0"/>
              <a:t>b</a:t>
            </a:r>
            <a:r>
              <a:rPr lang="zh-CN" altLang="en-US" dirty="0" smtClean="0"/>
              <a:t>互素时，</a:t>
            </a:r>
            <a:r>
              <a:rPr lang="en-US" altLang="zh-CN" dirty="0" err="1" smtClean="0"/>
              <a:t>ax+by</a:t>
            </a:r>
            <a:r>
              <a:rPr lang="en-US" altLang="zh-CN" dirty="0" smtClean="0"/>
              <a:t>=1</a:t>
            </a:r>
          </a:p>
          <a:p>
            <a:pPr lvl="0" eaLnBrk="0" fontAlgn="base" hangingPunct="0">
              <a:spcBef>
                <a:spcPct val="0"/>
              </a:spcBef>
              <a:spcAft>
                <a:spcPct val="0"/>
              </a:spcAft>
              <a:tabLst>
                <a:tab pos="3086100" algn="l"/>
              </a:tabLst>
            </a:pPr>
            <a:r>
              <a:rPr lang="en-US" altLang="zh-CN" baseline="0" dirty="0" smtClean="0"/>
              <a:t>      </a:t>
            </a:r>
            <a:r>
              <a:rPr lang="zh-CN" altLang="en-US" baseline="0" dirty="0" smtClean="0"/>
              <a:t>利用模算术的等式：</a:t>
            </a:r>
            <a:endParaRPr lang="en-US" altLang="zh-CN" baseline="0" dirty="0" smtClean="0"/>
          </a:p>
          <a:p>
            <a:pPr lvl="0" eaLnBrk="0" fontAlgn="base" hangingPunct="0">
              <a:spcBef>
                <a:spcPct val="0"/>
              </a:spcBef>
              <a:spcAft>
                <a:spcPct val="0"/>
              </a:spcAft>
              <a:tabLst>
                <a:tab pos="3086100" algn="l"/>
              </a:tabLst>
            </a:pPr>
            <a:r>
              <a:rPr lang="en-US" altLang="zh-CN" baseline="0" dirty="0" smtClean="0"/>
              <a:t>      [(ax mod a) + (by mod a)] mod a</a:t>
            </a:r>
            <a:r>
              <a:rPr lang="zh-CN" altLang="en-US" baseline="0" dirty="0" smtClean="0"/>
              <a:t> </a:t>
            </a:r>
            <a:r>
              <a:rPr lang="en-US" altLang="zh-CN" baseline="0" dirty="0" smtClean="0"/>
              <a:t>= 1 mod a</a:t>
            </a:r>
          </a:p>
          <a:p>
            <a:pPr lvl="0" eaLnBrk="0" fontAlgn="base" hangingPunct="0">
              <a:spcBef>
                <a:spcPct val="0"/>
              </a:spcBef>
              <a:spcAft>
                <a:spcPct val="0"/>
              </a:spcAft>
              <a:tabLst>
                <a:tab pos="3086100" algn="l"/>
              </a:tabLst>
            </a:pPr>
            <a:r>
              <a:rPr lang="en-US" altLang="zh-CN" baseline="0" dirty="0" smtClean="0"/>
              <a:t>      [0 + by mod a] mod a = 1 mod a</a:t>
            </a:r>
          </a:p>
          <a:p>
            <a:pPr lvl="0" eaLnBrk="0" fontAlgn="base" hangingPunct="0">
              <a:spcBef>
                <a:spcPct val="0"/>
              </a:spcBef>
              <a:spcAft>
                <a:spcPct val="0"/>
              </a:spcAft>
              <a:tabLst>
                <a:tab pos="3086100" algn="l"/>
              </a:tabLst>
            </a:pPr>
            <a:r>
              <a:rPr lang="en-US" altLang="zh-CN" baseline="0" dirty="0" smtClean="0"/>
              <a:t>      by mod a = 1</a:t>
            </a:r>
          </a:p>
          <a:p>
            <a:pPr lvl="0" eaLnBrk="0" fontAlgn="base" hangingPunct="0">
              <a:spcBef>
                <a:spcPct val="0"/>
              </a:spcBef>
              <a:spcAft>
                <a:spcPct val="0"/>
              </a:spcAft>
              <a:tabLst>
                <a:tab pos="3086100" algn="l"/>
              </a:tabLst>
            </a:pPr>
            <a:r>
              <a:rPr lang="en-US" altLang="zh-CN" baseline="0" dirty="0" smtClean="0"/>
              <a:t>      </a:t>
            </a:r>
            <a:r>
              <a:rPr lang="zh-CN" altLang="en-US" baseline="0" dirty="0" smtClean="0"/>
              <a:t>所以</a:t>
            </a:r>
            <a:r>
              <a:rPr lang="en-US" altLang="zh-CN" baseline="0" dirty="0" smtClean="0"/>
              <a:t>y</a:t>
            </a:r>
            <a:r>
              <a:rPr lang="zh-CN" altLang="en-US" baseline="0" dirty="0" smtClean="0"/>
              <a:t>即</a:t>
            </a:r>
            <a:r>
              <a:rPr lang="en-US" altLang="zh-CN" baseline="0" dirty="0" smtClean="0"/>
              <a:t>b</a:t>
            </a:r>
            <a:r>
              <a:rPr lang="zh-CN" altLang="en-US" baseline="0" dirty="0" smtClean="0"/>
              <a:t>模</a:t>
            </a:r>
            <a:r>
              <a:rPr lang="en-US" altLang="zh-CN" baseline="0" dirty="0" smtClean="0"/>
              <a:t>a</a:t>
            </a:r>
            <a:r>
              <a:rPr lang="zh-CN" altLang="en-US" baseline="0" dirty="0" smtClean="0"/>
              <a:t>的乘法逆元</a:t>
            </a:r>
            <a:r>
              <a:rPr lang="en-US" altLang="zh-CN" baseline="0" dirty="0" smtClean="0"/>
              <a:t> </a:t>
            </a:r>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80</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2*12</a:t>
            </a:r>
            <a:r>
              <a:rPr lang="en-US" baseline="0" dirty="0" smtClean="0"/>
              <a:t> – 18 = 6</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81</a:t>
            </a:fld>
            <a:endParaRPr lang="en-US" dirty="0"/>
          </a:p>
        </p:txBody>
      </p:sp>
    </p:spTree>
    <p:extLst>
      <p:ext uri="{BB962C8B-B14F-4D97-AF65-F5344CB8AC3E}">
        <p14:creationId xmlns:p14="http://schemas.microsoft.com/office/powerpoint/2010/main" val="1871292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a:lnSpc>
                <a:spcPct val="90000"/>
              </a:lnSpc>
            </a:pPr>
            <a:r>
              <a:rPr lang="zh-CN" altLang="en-US" smtClean="0">
                <a:latin typeface="Arial" charset="0"/>
                <a:ea typeface="宋体" charset="-122"/>
              </a:rPr>
              <a:t>证明	因为</a:t>
            </a:r>
            <a:r>
              <a:rPr lang="en-US" altLang="zh-CN" smtClean="0">
                <a:latin typeface="Arial" charset="0"/>
                <a:ea typeface="宋体" charset="-122"/>
              </a:rPr>
              <a:t>p</a:t>
            </a:r>
            <a:r>
              <a:rPr lang="zh-CN" altLang="en-US" smtClean="0">
                <a:latin typeface="Arial" charset="0"/>
                <a:ea typeface="宋体" charset="-122"/>
              </a:rPr>
              <a:t>是素数，所以</a:t>
            </a:r>
            <a:r>
              <a:rPr lang="en-US" altLang="zh-CN" smtClean="0">
                <a:latin typeface="Arial" charset="0"/>
                <a:ea typeface="宋体" charset="-122"/>
              </a:rPr>
              <a:t>a</a:t>
            </a:r>
            <a:r>
              <a:rPr lang="zh-CN" altLang="en-US" smtClean="0">
                <a:latin typeface="Arial" charset="0"/>
                <a:ea typeface="宋体" charset="-122"/>
              </a:rPr>
              <a:t>、</a:t>
            </a:r>
            <a:r>
              <a:rPr lang="en-US" altLang="zh-CN" smtClean="0">
                <a:latin typeface="Arial" charset="0"/>
                <a:ea typeface="宋体" charset="-122"/>
              </a:rPr>
              <a:t>p</a:t>
            </a:r>
            <a:r>
              <a:rPr lang="zh-CN" altLang="en-US" smtClean="0">
                <a:latin typeface="Arial" charset="0"/>
                <a:ea typeface="宋体" charset="-122"/>
              </a:rPr>
              <a:t>互素</a:t>
            </a:r>
          </a:p>
          <a:p>
            <a:pPr>
              <a:lnSpc>
                <a:spcPct val="90000"/>
              </a:lnSpc>
            </a:pPr>
            <a:r>
              <a:rPr lang="zh-CN" altLang="en-US" smtClean="0">
                <a:latin typeface="Arial" charset="0"/>
                <a:ea typeface="宋体" charset="-122"/>
              </a:rPr>
              <a:t>	所以集合</a:t>
            </a:r>
            <a:r>
              <a:rPr lang="en-US" altLang="zh-CN" smtClean="0">
                <a:latin typeface="Arial" charset="0"/>
                <a:ea typeface="宋体" charset="-122"/>
              </a:rPr>
              <a:t>{a</a:t>
            </a:r>
            <a:r>
              <a:rPr lang="zh-CN" altLang="en-US" smtClean="0">
                <a:latin typeface="Arial" charset="0"/>
                <a:ea typeface="宋体" charset="-122"/>
              </a:rPr>
              <a:t>，</a:t>
            </a:r>
            <a:r>
              <a:rPr lang="en-US" altLang="zh-CN" smtClean="0">
                <a:latin typeface="Arial" charset="0"/>
                <a:ea typeface="宋体" charset="-122"/>
              </a:rPr>
              <a:t>2a</a:t>
            </a:r>
            <a:r>
              <a:rPr lang="zh-CN" altLang="en-US" smtClean="0">
                <a:latin typeface="Arial" charset="0"/>
                <a:ea typeface="宋体" charset="-122"/>
              </a:rPr>
              <a:t>，</a:t>
            </a:r>
            <a:r>
              <a:rPr lang="en-US" altLang="zh-CN" smtClean="0">
                <a:latin typeface="Arial" charset="0"/>
                <a:ea typeface="宋体" charset="-122"/>
              </a:rPr>
              <a:t>3a</a:t>
            </a:r>
            <a:r>
              <a:rPr lang="zh-CN" altLang="en-US" smtClean="0">
                <a:latin typeface="Arial" charset="0"/>
                <a:ea typeface="宋体" charset="-122"/>
              </a:rPr>
              <a:t>，</a:t>
            </a:r>
            <a:r>
              <a:rPr lang="en-US" altLang="zh-CN" smtClean="0">
                <a:latin typeface="Arial" charset="0"/>
                <a:ea typeface="宋体" charset="-122"/>
              </a:rPr>
              <a:t>…</a:t>
            </a:r>
            <a:r>
              <a:rPr lang="zh-CN" altLang="en-US" smtClean="0">
                <a:latin typeface="Arial" charset="0"/>
                <a:ea typeface="宋体" charset="-122"/>
              </a:rPr>
              <a:t>，</a:t>
            </a:r>
            <a:r>
              <a:rPr lang="en-US" altLang="zh-CN" smtClean="0">
                <a:latin typeface="Arial" charset="0"/>
                <a:ea typeface="宋体" charset="-122"/>
              </a:rPr>
              <a:t>(p</a:t>
            </a:r>
            <a:r>
              <a:rPr lang="zh-CN" altLang="en-US" smtClean="0">
                <a:latin typeface="Arial" charset="0"/>
                <a:ea typeface="宋体" charset="-122"/>
              </a:rPr>
              <a:t>－</a:t>
            </a:r>
            <a:r>
              <a:rPr lang="en-US" altLang="zh-CN" smtClean="0">
                <a:latin typeface="Arial" charset="0"/>
                <a:ea typeface="宋体" charset="-122"/>
              </a:rPr>
              <a:t>1)a}</a:t>
            </a:r>
            <a:r>
              <a:rPr lang="zh-CN" altLang="en-US" smtClean="0">
                <a:latin typeface="Arial" charset="0"/>
                <a:ea typeface="宋体" charset="-122"/>
              </a:rPr>
              <a:t>在同余意义下等价于</a:t>
            </a:r>
            <a:r>
              <a:rPr lang="en-US" altLang="zh-CN" smtClean="0">
                <a:latin typeface="Arial" charset="0"/>
                <a:ea typeface="宋体" charset="-122"/>
              </a:rPr>
              <a:t>{1</a:t>
            </a:r>
            <a:r>
              <a:rPr lang="zh-CN" altLang="en-US" smtClean="0">
                <a:latin typeface="Arial" charset="0"/>
                <a:ea typeface="宋体" charset="-122"/>
              </a:rPr>
              <a:t>，</a:t>
            </a:r>
            <a:r>
              <a:rPr lang="en-US" altLang="zh-CN" smtClean="0">
                <a:latin typeface="Arial" charset="0"/>
                <a:ea typeface="宋体" charset="-122"/>
              </a:rPr>
              <a:t>2</a:t>
            </a:r>
            <a:r>
              <a:rPr lang="zh-CN" altLang="en-US" smtClean="0">
                <a:latin typeface="Arial" charset="0"/>
                <a:ea typeface="宋体" charset="-122"/>
              </a:rPr>
              <a:t>，</a:t>
            </a:r>
            <a:r>
              <a:rPr lang="en-US" altLang="zh-CN" smtClean="0">
                <a:latin typeface="Arial" charset="0"/>
                <a:ea typeface="宋体" charset="-122"/>
              </a:rPr>
              <a:t>3</a:t>
            </a:r>
            <a:r>
              <a:rPr lang="zh-CN" altLang="en-US" smtClean="0">
                <a:latin typeface="Arial" charset="0"/>
                <a:ea typeface="宋体" charset="-122"/>
              </a:rPr>
              <a:t>，</a:t>
            </a:r>
            <a:r>
              <a:rPr lang="en-US" altLang="zh-CN" smtClean="0">
                <a:latin typeface="Arial" charset="0"/>
                <a:ea typeface="宋体" charset="-122"/>
              </a:rPr>
              <a:t>…</a:t>
            </a:r>
            <a:r>
              <a:rPr lang="zh-CN" altLang="en-US" smtClean="0">
                <a:latin typeface="Arial" charset="0"/>
                <a:ea typeface="宋体" charset="-122"/>
              </a:rPr>
              <a:t>，</a:t>
            </a:r>
            <a:r>
              <a:rPr lang="en-US" altLang="zh-CN" smtClean="0">
                <a:latin typeface="Arial" charset="0"/>
                <a:ea typeface="宋体" charset="-122"/>
              </a:rPr>
              <a:t>(p</a:t>
            </a:r>
            <a:r>
              <a:rPr lang="zh-CN" altLang="en-US" smtClean="0">
                <a:latin typeface="Arial" charset="0"/>
                <a:ea typeface="宋体" charset="-122"/>
              </a:rPr>
              <a:t>－</a:t>
            </a:r>
            <a:r>
              <a:rPr lang="en-US" altLang="zh-CN" smtClean="0">
                <a:latin typeface="Arial" charset="0"/>
                <a:ea typeface="宋体" charset="-122"/>
              </a:rPr>
              <a:t>1)}</a:t>
            </a:r>
          </a:p>
          <a:p>
            <a:pPr>
              <a:lnSpc>
                <a:spcPct val="90000"/>
              </a:lnSpc>
            </a:pPr>
            <a:r>
              <a:rPr lang="en-US" altLang="zh-CN" smtClean="0">
                <a:latin typeface="Arial" charset="0"/>
                <a:ea typeface="宋体" charset="-122"/>
              </a:rPr>
              <a:t>	</a:t>
            </a:r>
            <a:r>
              <a:rPr lang="zh-CN" altLang="en-US" smtClean="0">
                <a:latin typeface="Arial" charset="0"/>
                <a:ea typeface="宋体" charset="-122"/>
              </a:rPr>
              <a:t>所以</a:t>
            </a:r>
            <a:r>
              <a:rPr lang="en-US" altLang="zh-CN" smtClean="0">
                <a:latin typeface="Arial" charset="0"/>
                <a:ea typeface="宋体" charset="-122"/>
              </a:rPr>
              <a:t>a×2a×3a×…×(p</a:t>
            </a:r>
            <a:r>
              <a:rPr lang="zh-CN" altLang="en-US" smtClean="0">
                <a:latin typeface="Arial" charset="0"/>
                <a:ea typeface="宋体" charset="-122"/>
              </a:rPr>
              <a:t>－</a:t>
            </a:r>
            <a:r>
              <a:rPr lang="en-US" altLang="zh-CN" smtClean="0">
                <a:latin typeface="Arial" charset="0"/>
                <a:ea typeface="宋体" charset="-122"/>
              </a:rPr>
              <a:t>1)a≡1×2×3×…×(p</a:t>
            </a:r>
            <a:r>
              <a:rPr lang="zh-CN" altLang="en-US" smtClean="0">
                <a:latin typeface="Arial" charset="0"/>
                <a:ea typeface="宋体" charset="-122"/>
              </a:rPr>
              <a:t>－</a:t>
            </a:r>
            <a:r>
              <a:rPr lang="en-US" altLang="zh-CN" smtClean="0">
                <a:latin typeface="Arial" charset="0"/>
                <a:ea typeface="宋体" charset="-122"/>
              </a:rPr>
              <a:t>1) mod p</a:t>
            </a:r>
          </a:p>
          <a:p>
            <a:pPr>
              <a:lnSpc>
                <a:spcPct val="90000"/>
              </a:lnSpc>
            </a:pPr>
            <a:r>
              <a:rPr lang="en-US" altLang="zh-CN" smtClean="0">
                <a:latin typeface="Arial" charset="0"/>
                <a:ea typeface="宋体" charset="-122"/>
              </a:rPr>
              <a:t>	</a:t>
            </a:r>
            <a:r>
              <a:rPr lang="zh-CN" altLang="en-US" smtClean="0">
                <a:latin typeface="Arial" charset="0"/>
                <a:ea typeface="宋体" charset="-122"/>
              </a:rPr>
              <a:t>即</a:t>
            </a:r>
            <a:r>
              <a:rPr lang="en-US" altLang="zh-CN" smtClean="0">
                <a:latin typeface="Arial" charset="0"/>
                <a:ea typeface="宋体" charset="-122"/>
              </a:rPr>
              <a:t>(p-1)</a:t>
            </a:r>
            <a:r>
              <a:rPr lang="zh-CN" altLang="en-US" smtClean="0">
                <a:latin typeface="Arial" charset="0"/>
                <a:ea typeface="宋体" charset="-122"/>
              </a:rPr>
              <a:t>！</a:t>
            </a:r>
            <a:r>
              <a:rPr lang="en-US" altLang="zh-CN" smtClean="0">
                <a:latin typeface="Arial" charset="0"/>
                <a:ea typeface="宋体" charset="-122"/>
              </a:rPr>
              <a:t>a^p-1 ≡(p-1)</a:t>
            </a:r>
            <a:r>
              <a:rPr lang="zh-CN" altLang="en-US" smtClean="0">
                <a:latin typeface="Arial" charset="0"/>
                <a:ea typeface="宋体" charset="-122"/>
              </a:rPr>
              <a:t>！</a:t>
            </a:r>
            <a:r>
              <a:rPr lang="en-US" altLang="zh-CN" smtClean="0">
                <a:latin typeface="Arial" charset="0"/>
                <a:ea typeface="宋体" charset="-122"/>
              </a:rPr>
              <a:t>mod p</a:t>
            </a:r>
          </a:p>
          <a:p>
            <a:pPr>
              <a:lnSpc>
                <a:spcPct val="90000"/>
              </a:lnSpc>
            </a:pPr>
            <a:r>
              <a:rPr lang="en-US" altLang="zh-CN" smtClean="0">
                <a:latin typeface="Arial" charset="0"/>
                <a:ea typeface="宋体" charset="-122"/>
              </a:rPr>
              <a:t>	</a:t>
            </a:r>
            <a:r>
              <a:rPr lang="zh-CN" altLang="en-US" smtClean="0">
                <a:latin typeface="Arial" charset="0"/>
                <a:ea typeface="宋体" charset="-122"/>
              </a:rPr>
              <a:t>所以</a:t>
            </a:r>
            <a:r>
              <a:rPr lang="en-US" altLang="zh-CN" smtClean="0">
                <a:latin typeface="Arial" charset="0"/>
                <a:ea typeface="宋体" charset="-122"/>
              </a:rPr>
              <a:t>a^p-1 ≡1 mod p</a:t>
            </a:r>
          </a:p>
          <a:p>
            <a:pPr>
              <a:lnSpc>
                <a:spcPct val="90000"/>
              </a:lnSpc>
            </a:pPr>
            <a:r>
              <a:rPr lang="en-US" altLang="zh-CN" smtClean="0">
                <a:latin typeface="Arial" charset="0"/>
                <a:ea typeface="宋体" charset="-122"/>
              </a:rPr>
              <a:t>	</a:t>
            </a:r>
            <a:r>
              <a:rPr lang="zh-CN" altLang="en-US" smtClean="0">
                <a:latin typeface="Arial" charset="0"/>
                <a:ea typeface="宋体" charset="-122"/>
              </a:rPr>
              <a:t>也即</a:t>
            </a:r>
            <a:r>
              <a:rPr lang="en-US" altLang="zh-CN" smtClean="0">
                <a:latin typeface="Arial" charset="0"/>
                <a:ea typeface="宋体" charset="-122"/>
              </a:rPr>
              <a:t>a^p ≡a mod p</a:t>
            </a:r>
            <a:endParaRPr lang="zh-CN" altLang="en-US" smtClean="0">
              <a:latin typeface="Arial" charset="0"/>
              <a:ea typeface="宋体" charset="-122"/>
            </a:endParaRPr>
          </a:p>
          <a:p>
            <a:pPr>
              <a:lnSpc>
                <a:spcPct val="90000"/>
              </a:lnSpc>
            </a:pPr>
            <a:r>
              <a:rPr lang="en-US" altLang="zh-CN" smtClean="0">
                <a:latin typeface="Arial" charset="0"/>
                <a:ea typeface="宋体" charset="-122"/>
              </a:rPr>
              <a:t>Fermat</a:t>
            </a:r>
            <a:r>
              <a:rPr lang="zh-CN" altLang="en-US" smtClean="0">
                <a:latin typeface="Arial" charset="0"/>
                <a:ea typeface="宋体" charset="-122"/>
              </a:rPr>
              <a:t>大定理</a:t>
            </a:r>
          </a:p>
          <a:p>
            <a:pPr>
              <a:lnSpc>
                <a:spcPct val="90000"/>
              </a:lnSpc>
            </a:pPr>
            <a:r>
              <a:rPr lang="zh-CN" altLang="en-US" smtClean="0">
                <a:latin typeface="Arial" charset="0"/>
                <a:ea typeface="宋体" charset="-122"/>
              </a:rPr>
              <a:t>	</a:t>
            </a:r>
            <a:r>
              <a:rPr lang="en-US" altLang="zh-CN" smtClean="0">
                <a:latin typeface="Arial" charset="0"/>
                <a:ea typeface="宋体" charset="-122"/>
              </a:rPr>
              <a:t>x^n+y^n=z^n </a:t>
            </a:r>
          </a:p>
          <a:p>
            <a:pPr>
              <a:lnSpc>
                <a:spcPct val="90000"/>
              </a:lnSpc>
            </a:pPr>
            <a:r>
              <a:rPr lang="en-US" altLang="zh-CN" smtClean="0">
                <a:latin typeface="Arial" charset="0"/>
                <a:ea typeface="宋体" charset="-122"/>
              </a:rPr>
              <a:t>	1993 A. Wiles</a:t>
            </a:r>
            <a:r>
              <a:rPr lang="zh-CN" altLang="en-US" smtClean="0">
                <a:latin typeface="Arial" charset="0"/>
                <a:ea typeface="宋体" charset="-122"/>
              </a:rPr>
              <a:t>证明</a:t>
            </a:r>
          </a:p>
          <a:p>
            <a:pPr>
              <a:lnSpc>
                <a:spcPct val="90000"/>
              </a:lnSpc>
            </a:pPr>
            <a:r>
              <a:rPr lang="en-US" altLang="zh-CN" i="1" smtClean="0">
                <a:latin typeface="Arial" charset="0"/>
                <a:ea typeface="宋体" charset="-122"/>
              </a:rPr>
              <a:t>Fermat</a:t>
            </a:r>
          </a:p>
          <a:p>
            <a:pPr>
              <a:lnSpc>
                <a:spcPct val="90000"/>
              </a:lnSpc>
            </a:pPr>
            <a:r>
              <a:rPr lang="zh-CN" altLang="en-US" i="1" smtClean="0">
                <a:latin typeface="Arial" charset="0"/>
                <a:ea typeface="宋体" charset="-122"/>
              </a:rPr>
              <a:t>	行为怪癖的法学家</a:t>
            </a:r>
          </a:p>
          <a:p>
            <a:pPr>
              <a:lnSpc>
                <a:spcPct val="90000"/>
              </a:lnSpc>
            </a:pPr>
            <a:r>
              <a:rPr lang="zh-CN" altLang="en-US" i="1" smtClean="0">
                <a:latin typeface="Arial" charset="0"/>
                <a:ea typeface="宋体" charset="-122"/>
              </a:rPr>
              <a:t>	业余数学家</a:t>
            </a:r>
            <a:endParaRPr lang="zh-CN" altLang="en-US" smtClean="0">
              <a:latin typeface="Arial" charset="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zh-CN" altLang="en-US" sz="1200" b="1" i="0" kern="1200" dirty="0" smtClean="0">
                <a:solidFill>
                  <a:schemeClr val="tx1"/>
                </a:solidFill>
                <a:latin typeface="+mn-lt"/>
                <a:ea typeface="+mn-ea"/>
                <a:cs typeface="+mn-cs"/>
              </a:rPr>
              <a:t>欧拉函数的定义</a:t>
            </a:r>
            <a:r>
              <a:rPr lang="en-US" altLang="zh-CN" sz="1200" b="1" i="0"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在数论中，对于正整数</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少于或等于</a:t>
            </a:r>
            <a:r>
              <a:rPr lang="en-US" altLang="zh-CN" sz="1200" b="0" i="0" kern="1200" dirty="0" smtClean="0">
                <a:solidFill>
                  <a:schemeClr val="tx1"/>
                </a:solidFill>
                <a:latin typeface="+mn-lt"/>
                <a:ea typeface="+mn-ea"/>
                <a:cs typeface="+mn-cs"/>
              </a:rPr>
              <a:t>N ([1,N]),</a:t>
            </a:r>
            <a:r>
              <a:rPr lang="zh-CN" altLang="en-US" sz="1200" b="0" i="0" kern="1200" dirty="0" smtClean="0">
                <a:solidFill>
                  <a:schemeClr val="tx1"/>
                </a:solidFill>
                <a:latin typeface="+mn-lt"/>
                <a:ea typeface="+mn-ea"/>
                <a:cs typeface="+mn-cs"/>
              </a:rPr>
              <a:t>且与</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互质的正整数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包括</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的个数，记作</a:t>
            </a:r>
            <a:r>
              <a:rPr lang="en-US" altLang="zh-CN" sz="1200" b="0" i="0" kern="1200" dirty="0" smtClean="0">
                <a:solidFill>
                  <a:schemeClr val="tx1"/>
                </a:solidFill>
                <a:latin typeface="+mn-lt"/>
                <a:ea typeface="+mn-ea"/>
                <a:cs typeface="+mn-cs"/>
              </a:rPr>
              <a:t>φ(n)</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φ</a:t>
            </a:r>
            <a:r>
              <a:rPr lang="zh-CN" altLang="en-US" sz="1200" b="0" i="0" kern="1200" dirty="0" smtClean="0">
                <a:solidFill>
                  <a:schemeClr val="tx1"/>
                </a:solidFill>
                <a:latin typeface="+mn-lt"/>
                <a:ea typeface="+mn-ea"/>
                <a:cs typeface="+mn-cs"/>
              </a:rPr>
              <a:t>函数的值：</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φ(x)=x(1-1/p(1))(1-1/p(2))(1-1/p(3))(1-1/p(4))…..(1-1/p(n)) </a:t>
            </a:r>
            <a:r>
              <a:rPr lang="zh-CN" altLang="en-US" sz="1200" b="0" i="0" kern="1200" dirty="0" smtClean="0">
                <a:solidFill>
                  <a:schemeClr val="tx1"/>
                </a:solidFill>
                <a:latin typeface="+mn-lt"/>
                <a:ea typeface="+mn-ea"/>
                <a:cs typeface="+mn-cs"/>
              </a:rPr>
              <a:t>其中</a:t>
            </a:r>
            <a:r>
              <a:rPr lang="en-US" altLang="zh-CN" sz="1200" b="0" i="0" kern="1200" dirty="0" smtClean="0">
                <a:solidFill>
                  <a:schemeClr val="tx1"/>
                </a:solidFill>
                <a:latin typeface="+mn-lt"/>
                <a:ea typeface="+mn-ea"/>
                <a:cs typeface="+mn-cs"/>
              </a:rPr>
              <a:t>p(1),p(2)…p(n)</a:t>
            </a:r>
            <a:r>
              <a:rPr lang="zh-CN" altLang="en-US" sz="1200" b="0" i="0" kern="1200" dirty="0" smtClean="0">
                <a:solidFill>
                  <a:schemeClr val="tx1"/>
                </a:solidFill>
                <a:latin typeface="+mn-lt"/>
                <a:ea typeface="+mn-ea"/>
                <a:cs typeface="+mn-cs"/>
              </a:rPr>
              <a:t>为</a:t>
            </a:r>
            <a:r>
              <a:rPr lang="en-US" altLang="zh-CN" sz="1200" b="0" i="0" kern="1200" dirty="0" smtClean="0">
                <a:solidFill>
                  <a:schemeClr val="tx1"/>
                </a:solidFill>
                <a:latin typeface="+mn-lt"/>
                <a:ea typeface="+mn-ea"/>
                <a:cs typeface="+mn-cs"/>
              </a:rPr>
              <a:t>x</a:t>
            </a:r>
          </a:p>
          <a:p>
            <a:r>
              <a:rPr lang="zh-CN" altLang="en-US" sz="1200" b="0" i="0" kern="1200" dirty="0" smtClean="0">
                <a:solidFill>
                  <a:schemeClr val="tx1"/>
                </a:solidFill>
                <a:latin typeface="+mn-lt"/>
                <a:ea typeface="+mn-ea"/>
                <a:cs typeface="+mn-cs"/>
              </a:rPr>
              <a:t>的所有质因数</a:t>
            </a:r>
            <a:r>
              <a:rPr lang="en-US" altLang="zh-CN" sz="1200" b="0" i="0"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是正整数</a:t>
            </a:r>
            <a:r>
              <a:rPr lang="en-US" altLang="zh-CN" sz="1200" b="0" i="0" kern="1200" dirty="0" smtClean="0">
                <a:solidFill>
                  <a:schemeClr val="tx1"/>
                </a:solidFill>
                <a:latin typeface="+mn-lt"/>
                <a:ea typeface="+mn-ea"/>
                <a:cs typeface="+mn-cs"/>
              </a:rPr>
              <a:t>; φ(1)=1(</a:t>
            </a:r>
            <a:r>
              <a:rPr lang="zh-CN" altLang="en-US" sz="1200" b="0" i="0" kern="1200" dirty="0" smtClean="0">
                <a:solidFill>
                  <a:schemeClr val="tx1"/>
                </a:solidFill>
                <a:latin typeface="+mn-lt"/>
                <a:ea typeface="+mn-ea"/>
                <a:cs typeface="+mn-cs"/>
              </a:rPr>
              <a:t>唯一和</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互质的数，且小于等于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。注意：每种质因数只有一个。</a:t>
            </a:r>
          </a:p>
          <a:p>
            <a:r>
              <a:rPr lang="zh-CN" altLang="en-US" sz="1200" b="0" i="0" kern="1200" dirty="0" smtClean="0">
                <a:solidFill>
                  <a:schemeClr val="tx1"/>
                </a:solidFill>
                <a:latin typeface="+mn-lt"/>
                <a:ea typeface="+mn-ea"/>
                <a:cs typeface="+mn-cs"/>
              </a:rPr>
              <a:t>     例如</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         φ(10)=10×(1-1/2)×(1-1/5)=4;</a:t>
            </a:r>
          </a:p>
          <a:p>
            <a:r>
              <a:rPr lang="en-US" altLang="zh-CN" sz="1200" b="0" i="0" kern="1200" dirty="0" smtClean="0">
                <a:solidFill>
                  <a:schemeClr val="tx1"/>
                </a:solidFill>
                <a:latin typeface="+mn-lt"/>
                <a:ea typeface="+mn-ea"/>
                <a:cs typeface="+mn-cs"/>
              </a:rPr>
              <a:t>         1 3 7 9</a:t>
            </a:r>
          </a:p>
          <a:p>
            <a:r>
              <a:rPr lang="en-US" altLang="zh-CN" sz="1200" b="0" i="0" kern="1200" dirty="0" smtClean="0">
                <a:solidFill>
                  <a:schemeClr val="tx1"/>
                </a:solidFill>
                <a:latin typeface="+mn-lt"/>
                <a:ea typeface="+mn-ea"/>
                <a:cs typeface="+mn-cs"/>
              </a:rPr>
              <a:t>         φ(30)=30×(1-1/2)×(1-1/3)×(1-1/5)=8;</a:t>
            </a:r>
          </a:p>
          <a:p>
            <a:r>
              <a:rPr lang="en-US" altLang="zh-CN" sz="1200" b="0" i="0" kern="1200" dirty="0" smtClean="0">
                <a:solidFill>
                  <a:schemeClr val="tx1"/>
                </a:solidFill>
                <a:latin typeface="+mn-lt"/>
                <a:ea typeface="+mn-ea"/>
                <a:cs typeface="+mn-cs"/>
              </a:rPr>
              <a:t>         φ(49)=49×(1-1/7)=42;</a:t>
            </a: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欧拉函数的性质：</a:t>
            </a: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(1)   </a:t>
            </a:r>
            <a:r>
              <a:rPr lang="en-US" altLang="zh-CN" sz="1200" b="0" i="0" kern="1200" dirty="0" err="1" smtClean="0">
                <a:solidFill>
                  <a:schemeClr val="tx1"/>
                </a:solidFill>
                <a:latin typeface="+mn-lt"/>
                <a:ea typeface="+mn-ea"/>
                <a:cs typeface="+mn-cs"/>
              </a:rPr>
              <a:t>p^k</a:t>
            </a:r>
            <a:r>
              <a:rPr lang="zh-CN" altLang="en-US" sz="1200" b="0" i="0" kern="1200" dirty="0" smtClean="0">
                <a:solidFill>
                  <a:schemeClr val="tx1"/>
                </a:solidFill>
                <a:latin typeface="+mn-lt"/>
                <a:ea typeface="+mn-ea"/>
                <a:cs typeface="+mn-cs"/>
              </a:rPr>
              <a:t>型欧拉函数</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若</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是质数</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即</a:t>
            </a:r>
            <a:r>
              <a:rPr lang="en-US" altLang="zh-CN" sz="1200" b="0" i="0" kern="1200" dirty="0" smtClean="0">
                <a:solidFill>
                  <a:schemeClr val="tx1"/>
                </a:solidFill>
                <a:latin typeface="+mn-lt"/>
                <a:ea typeface="+mn-ea"/>
                <a:cs typeface="+mn-cs"/>
              </a:rPr>
              <a:t>N=p), </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 </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p)=p-p^(k-1)=p-1</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若</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是质数</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次幂</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即</a:t>
            </a:r>
            <a:r>
              <a:rPr lang="en-US" altLang="zh-CN" sz="1200" b="0" i="0" kern="1200" dirty="0" smtClean="0">
                <a:solidFill>
                  <a:schemeClr val="tx1"/>
                </a:solidFill>
                <a:latin typeface="+mn-lt"/>
                <a:ea typeface="+mn-ea"/>
                <a:cs typeface="+mn-cs"/>
              </a:rPr>
              <a:t>N=</a:t>
            </a:r>
            <a:r>
              <a:rPr lang="en-US" altLang="zh-CN" sz="1200" b="0" i="0" kern="1200" dirty="0" err="1" smtClean="0">
                <a:solidFill>
                  <a:schemeClr val="tx1"/>
                </a:solidFill>
                <a:latin typeface="+mn-lt"/>
                <a:ea typeface="+mn-ea"/>
                <a:cs typeface="+mn-cs"/>
              </a:rPr>
              <a:t>p^k</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a:t>
            </a:r>
            <a:r>
              <a:rPr lang="en-US" altLang="zh-CN" sz="1200" b="0" i="0" kern="1200" dirty="0" err="1" smtClean="0">
                <a:solidFill>
                  <a:schemeClr val="tx1"/>
                </a:solidFill>
                <a:latin typeface="+mn-lt"/>
                <a:ea typeface="+mn-ea"/>
                <a:cs typeface="+mn-cs"/>
              </a:rPr>
              <a:t>p^k</a:t>
            </a:r>
            <a:r>
              <a:rPr lang="en-US" altLang="zh-CN" sz="1200" b="0" i="0" kern="1200" dirty="0" smtClean="0">
                <a:solidFill>
                  <a:schemeClr val="tx1"/>
                </a:solidFill>
                <a:latin typeface="+mn-lt"/>
                <a:ea typeface="+mn-ea"/>
                <a:cs typeface="+mn-cs"/>
              </a:rPr>
              <a:t>-p^(k-1)=(p-1)p^(k-1)</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(2)</a:t>
            </a:r>
            <a:r>
              <a:rPr lang="en-US" altLang="zh-CN" sz="1200" b="0" i="0" kern="1200" dirty="0" err="1" smtClean="0">
                <a:solidFill>
                  <a:schemeClr val="tx1"/>
                </a:solidFill>
                <a:latin typeface="+mn-lt"/>
                <a:ea typeface="+mn-ea"/>
                <a:cs typeface="+mn-cs"/>
              </a:rPr>
              <a:t>mn</a:t>
            </a:r>
            <a:r>
              <a:rPr lang="zh-CN" altLang="en-US" sz="1200" b="0" i="0" kern="1200" dirty="0" smtClean="0">
                <a:solidFill>
                  <a:schemeClr val="tx1"/>
                </a:solidFill>
                <a:latin typeface="+mn-lt"/>
                <a:ea typeface="+mn-ea"/>
                <a:cs typeface="+mn-cs"/>
              </a:rPr>
              <a:t>型欧拉函数</a:t>
            </a:r>
          </a:p>
          <a:p>
            <a:r>
              <a:rPr lang="zh-CN" altLang="en-US" sz="1200" b="0" i="0" kern="1200" dirty="0" smtClean="0">
                <a:solidFill>
                  <a:schemeClr val="tx1"/>
                </a:solidFill>
                <a:latin typeface="+mn-lt"/>
                <a:ea typeface="+mn-ea"/>
                <a:cs typeface="+mn-cs"/>
              </a:rPr>
              <a:t>设</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为正整数，以</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表示不超过</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且与</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互素的正整数的个数，称为</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的欧拉函数值。若</a:t>
            </a:r>
            <a:r>
              <a:rPr lang="en-US" altLang="zh-CN" sz="1200" b="0" i="0" kern="1200" dirty="0" err="1" smtClean="0">
                <a:solidFill>
                  <a:schemeClr val="tx1"/>
                </a:solidFill>
                <a:latin typeface="+mn-lt"/>
                <a:ea typeface="+mn-ea"/>
                <a:cs typeface="+mn-cs"/>
              </a:rPr>
              <a:t>m,n</a:t>
            </a:r>
            <a:r>
              <a:rPr lang="zh-CN" altLang="en-US" sz="1200" b="0" i="0" kern="1200" dirty="0" smtClean="0">
                <a:solidFill>
                  <a:schemeClr val="tx1"/>
                </a:solidFill>
                <a:latin typeface="+mn-lt"/>
                <a:ea typeface="+mn-ea"/>
                <a:cs typeface="+mn-cs"/>
              </a:rPr>
              <a:t>互质，</a:t>
            </a:r>
            <a:r>
              <a:rPr lang="el-GR" altLang="zh-CN" sz="1200" b="0" i="0" kern="1200" dirty="0" smtClean="0">
                <a:solidFill>
                  <a:schemeClr val="tx1"/>
                </a:solidFill>
                <a:latin typeface="+mn-lt"/>
                <a:ea typeface="+mn-ea"/>
                <a:cs typeface="+mn-cs"/>
              </a:rPr>
              <a:t>φ(</a:t>
            </a:r>
            <a:r>
              <a:rPr lang="en-US" altLang="zh-CN" sz="1200" b="0" i="0" kern="1200" dirty="0" err="1" smtClean="0">
                <a:solidFill>
                  <a:schemeClr val="tx1"/>
                </a:solidFill>
                <a:latin typeface="+mn-lt"/>
                <a:ea typeface="+mn-ea"/>
                <a:cs typeface="+mn-cs"/>
              </a:rPr>
              <a:t>mn</a:t>
            </a:r>
            <a:r>
              <a:rPr lang="en-US" altLang="zh-CN" sz="1200" b="0" i="0" kern="1200" dirty="0" smtClean="0">
                <a:solidFill>
                  <a:schemeClr val="tx1"/>
                </a:solidFill>
                <a:latin typeface="+mn-lt"/>
                <a:ea typeface="+mn-ea"/>
                <a:cs typeface="+mn-cs"/>
              </a:rPr>
              <a:t>)=(m-1)(n-1)=</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m)</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特殊性质</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若</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为奇数时，</a:t>
            </a:r>
            <a:r>
              <a:rPr lang="el-GR" altLang="zh-CN" sz="1200" b="0" i="0" kern="1200" dirty="0" smtClean="0">
                <a:solidFill>
                  <a:schemeClr val="tx1"/>
                </a:solidFill>
                <a:latin typeface="+mn-lt"/>
                <a:ea typeface="+mn-ea"/>
                <a:cs typeface="+mn-cs"/>
              </a:rPr>
              <a:t>φ(2</a:t>
            </a:r>
            <a:r>
              <a:rPr lang="en-US" altLang="zh-CN" sz="1200" b="0" i="0" kern="1200" dirty="0" smtClean="0">
                <a:solidFill>
                  <a:schemeClr val="tx1"/>
                </a:solidFill>
                <a:latin typeface="+mn-lt"/>
                <a:ea typeface="+mn-ea"/>
                <a:cs typeface="+mn-cs"/>
              </a:rPr>
              <a:t>n)=</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对于任何两个互质 的正整数</a:t>
            </a:r>
            <a:r>
              <a:rPr lang="en-US" altLang="zh-CN" sz="1200" b="0" i="0" kern="1200" dirty="0" err="1" smtClean="0">
                <a:solidFill>
                  <a:schemeClr val="tx1"/>
                </a:solidFill>
                <a:latin typeface="+mn-lt"/>
                <a:ea typeface="+mn-ea"/>
                <a:cs typeface="+mn-cs"/>
              </a:rPr>
              <a:t>a,n</a:t>
            </a:r>
            <a:r>
              <a:rPr lang="en-US" altLang="zh-CN" sz="1200" b="0" i="0" kern="1200" dirty="0" smtClean="0">
                <a:solidFill>
                  <a:schemeClr val="tx1"/>
                </a:solidFill>
                <a:latin typeface="+mn-lt"/>
                <a:ea typeface="+mn-ea"/>
                <a:cs typeface="+mn-cs"/>
              </a:rPr>
              <a:t>(n&gt;2)</a:t>
            </a:r>
            <a:r>
              <a:rPr lang="zh-CN" altLang="en-US" sz="1200" b="0" i="0" kern="1200" dirty="0" smtClean="0">
                <a:solidFill>
                  <a:schemeClr val="tx1"/>
                </a:solidFill>
                <a:latin typeface="+mn-lt"/>
                <a:ea typeface="+mn-ea"/>
                <a:cs typeface="+mn-cs"/>
              </a:rPr>
              <a:t>有</a:t>
            </a:r>
            <a:r>
              <a:rPr lang="en-US" altLang="zh-CN" sz="1200" b="0" i="0" kern="1200" dirty="0" smtClean="0">
                <a:solidFill>
                  <a:schemeClr val="tx1"/>
                </a:solidFill>
                <a:latin typeface="+mn-lt"/>
                <a:ea typeface="+mn-ea"/>
                <a:cs typeface="+mn-cs"/>
              </a:rPr>
              <a:t>:a^</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n)=1 mod n (</a:t>
            </a:r>
            <a:r>
              <a:rPr lang="zh-CN" altLang="en-US" sz="1200" b="0" i="0" kern="1200" dirty="0" smtClean="0">
                <a:solidFill>
                  <a:schemeClr val="tx1"/>
                </a:solidFill>
                <a:latin typeface="+mn-lt"/>
                <a:ea typeface="+mn-ea"/>
                <a:cs typeface="+mn-cs"/>
              </a:rPr>
              <a:t>恒等于</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此公式即 </a:t>
            </a:r>
            <a:r>
              <a:rPr lang="zh-CN" altLang="en-US" sz="1200" b="1" i="0" kern="1200" dirty="0" smtClean="0">
                <a:solidFill>
                  <a:schemeClr val="tx1"/>
                </a:solidFill>
                <a:latin typeface="+mn-lt"/>
                <a:ea typeface="+mn-ea"/>
                <a:cs typeface="+mn-cs"/>
              </a:rPr>
              <a:t>欧拉定理</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当</a:t>
            </a:r>
            <a:r>
              <a:rPr lang="en-US" altLang="zh-CN" sz="1200" b="0" i="0" kern="1200" dirty="0" smtClean="0">
                <a:solidFill>
                  <a:schemeClr val="tx1"/>
                </a:solidFill>
                <a:latin typeface="+mn-lt"/>
                <a:ea typeface="+mn-ea"/>
                <a:cs typeface="+mn-cs"/>
              </a:rPr>
              <a:t>n=p </a:t>
            </a:r>
            <a:r>
              <a:rPr lang="zh-CN" altLang="en-US" sz="1200" b="0" i="0" kern="1200" dirty="0" smtClean="0">
                <a:solidFill>
                  <a:schemeClr val="tx1"/>
                </a:solidFill>
                <a:latin typeface="+mn-lt"/>
                <a:ea typeface="+mn-ea"/>
                <a:cs typeface="+mn-cs"/>
              </a:rPr>
              <a:t>且 </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与素数</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互质</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即</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gcd</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a,p</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则上式有</a:t>
            </a:r>
            <a:r>
              <a:rPr lang="en-US" altLang="zh-CN" sz="1200" b="0" i="0" kern="1200" dirty="0" smtClean="0">
                <a:solidFill>
                  <a:schemeClr val="tx1"/>
                </a:solidFill>
                <a:latin typeface="+mn-lt"/>
                <a:ea typeface="+mn-ea"/>
                <a:cs typeface="+mn-cs"/>
              </a:rPr>
              <a:t>: a^(p-1)=1 mod n (</a:t>
            </a:r>
            <a:r>
              <a:rPr lang="zh-CN" altLang="en-US" sz="1200" b="0" i="0" kern="1200" dirty="0" smtClean="0">
                <a:solidFill>
                  <a:schemeClr val="tx1"/>
                </a:solidFill>
                <a:latin typeface="+mn-lt"/>
                <a:ea typeface="+mn-ea"/>
                <a:cs typeface="+mn-cs"/>
              </a:rPr>
              <a:t>恒等于</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此公式即 </a:t>
            </a:r>
            <a:r>
              <a:rPr lang="zh-CN" altLang="en-US" sz="1200" b="1" i="0" kern="1200" dirty="0" smtClean="0">
                <a:solidFill>
                  <a:schemeClr val="tx1"/>
                </a:solidFill>
                <a:latin typeface="+mn-lt"/>
                <a:ea typeface="+mn-ea"/>
                <a:cs typeface="+mn-cs"/>
              </a:rPr>
              <a:t>费马小定理</a:t>
            </a:r>
            <a:endParaRPr lang="zh-CN" altLang="en-US"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84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a:lnSpc>
                <a:spcPct val="80000"/>
              </a:lnSpc>
            </a:pPr>
            <a:r>
              <a:rPr lang="en-US" altLang="zh-CN" sz="1400" dirty="0" smtClean="0">
                <a:latin typeface="Arial" charset="0"/>
                <a:ea typeface="宋体" charset="-122"/>
              </a:rPr>
              <a:t>	Z</a:t>
            </a:r>
            <a:r>
              <a:rPr lang="en-US" altLang="zh-CN" sz="1400" baseline="-25000" dirty="0" smtClean="0">
                <a:latin typeface="Arial" charset="0"/>
                <a:ea typeface="宋体" charset="-122"/>
              </a:rPr>
              <a:t>n</a:t>
            </a:r>
            <a:r>
              <a:rPr lang="en-US" altLang="zh-CN" sz="1400" baseline="30000" dirty="0" smtClean="0">
                <a:latin typeface="Arial" charset="0"/>
                <a:ea typeface="宋体" charset="-122"/>
              </a:rPr>
              <a:t>*</a:t>
            </a:r>
            <a:r>
              <a:rPr lang="zh-CN" altLang="en-US" sz="1400" dirty="0" smtClean="0">
                <a:latin typeface="Arial" charset="0"/>
                <a:ea typeface="宋体" charset="-122"/>
              </a:rPr>
              <a:t>中的元素记做</a:t>
            </a:r>
          </a:p>
          <a:p>
            <a:pPr>
              <a:lnSpc>
                <a:spcPct val="80000"/>
              </a:lnSpc>
            </a:pPr>
            <a:r>
              <a:rPr lang="zh-CN" altLang="en-US" sz="1400" dirty="0" smtClean="0">
                <a:latin typeface="Arial" charset="0"/>
                <a:ea typeface="宋体" charset="-122"/>
              </a:rPr>
              <a:t>		</a:t>
            </a:r>
            <a:r>
              <a:rPr lang="en-US" altLang="zh-CN" sz="1400" dirty="0" smtClean="0">
                <a:latin typeface="Arial" charset="0"/>
                <a:ea typeface="宋体" charset="-122"/>
              </a:rPr>
              <a:t>R</a:t>
            </a:r>
            <a:r>
              <a:rPr lang="zh-CN" altLang="en-US" sz="1400" dirty="0" smtClean="0">
                <a:latin typeface="Arial" charset="0"/>
                <a:ea typeface="宋体" charset="-122"/>
              </a:rPr>
              <a:t>＝</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r>
              <a:rPr lang="en-US" altLang="zh-CN" sz="1400" dirty="0" smtClean="0">
                <a:latin typeface="Arial" charset="0"/>
                <a:ea typeface="宋体" charset="-122"/>
              </a:rPr>
              <a:t>}</a:t>
            </a:r>
            <a:endParaRPr lang="zh-CN" altLang="en-US" sz="1400" dirty="0" smtClean="0">
              <a:latin typeface="Arial" charset="0"/>
              <a:ea typeface="宋体" charset="-122"/>
            </a:endParaRPr>
          </a:p>
          <a:p>
            <a:pPr>
              <a:lnSpc>
                <a:spcPct val="80000"/>
              </a:lnSpc>
            </a:pPr>
            <a:r>
              <a:rPr lang="zh-CN" altLang="en-US" sz="1400" dirty="0" smtClean="0">
                <a:latin typeface="Arial" charset="0"/>
                <a:ea typeface="宋体" charset="-122"/>
              </a:rPr>
              <a:t>	令	</a:t>
            </a:r>
            <a:r>
              <a:rPr lang="en-US" altLang="zh-CN" sz="1400" dirty="0" smtClean="0">
                <a:latin typeface="Arial" charset="0"/>
                <a:ea typeface="宋体" charset="-122"/>
              </a:rPr>
              <a:t>S</a:t>
            </a:r>
            <a:r>
              <a:rPr lang="zh-CN" altLang="en-US" sz="1400" dirty="0" smtClean="0">
                <a:latin typeface="Arial" charset="0"/>
                <a:ea typeface="宋体" charset="-122"/>
              </a:rPr>
              <a:t>＝</a:t>
            </a:r>
            <a:r>
              <a:rPr lang="en-US" altLang="zh-CN" sz="1400" dirty="0" err="1" smtClean="0">
                <a:latin typeface="Arial" charset="0"/>
                <a:ea typeface="宋体" charset="-122"/>
              </a:rPr>
              <a:t>aR</a:t>
            </a:r>
            <a:r>
              <a:rPr lang="zh-CN" altLang="en-US" sz="1400" dirty="0" smtClean="0">
                <a:latin typeface="Arial" charset="0"/>
                <a:ea typeface="宋体" charset="-122"/>
              </a:rPr>
              <a:t>＝</a:t>
            </a:r>
            <a:r>
              <a:rPr lang="en-US" altLang="zh-CN" sz="1400" dirty="0" smtClean="0">
                <a:latin typeface="Arial" charset="0"/>
                <a:ea typeface="宋体" charset="-122"/>
              </a:rPr>
              <a:t>{a</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Arial" charset="0"/>
                <a:ea typeface="宋体" charset="-122"/>
              </a:rPr>
              <a:t>,a</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Arial" charset="0"/>
                <a:ea typeface="宋体" charset="-122"/>
              </a:rPr>
              <a:t>,…,</a:t>
            </a:r>
            <a:r>
              <a:rPr lang="en-US" altLang="zh-CN" sz="1400" dirty="0" err="1" smtClean="0">
                <a:latin typeface="Arial" charset="0"/>
                <a:ea typeface="宋体" charset="-122"/>
              </a:rPr>
              <a:t>a</a:t>
            </a:r>
            <a:r>
              <a:rPr lang="en-US" altLang="zh-CN" sz="1400" dirty="0" err="1" smtClean="0">
                <a:latin typeface="Times New Roman"/>
                <a:ea typeface="宋体" charset="-122"/>
                <a:cs typeface="Times New Roman" pitchFamily="18" charset="0"/>
              </a:rPr>
              <a:t>·</a:t>
            </a:r>
            <a:r>
              <a:rPr lang="en-US" altLang="zh-CN" sz="1400" dirty="0" err="1"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r>
              <a:rPr lang="en-US" altLang="zh-CN" sz="1400" dirty="0" smtClean="0">
                <a:latin typeface="Arial" charset="0"/>
                <a:ea typeface="宋体" charset="-122"/>
              </a:rPr>
              <a:t>}</a:t>
            </a:r>
            <a:endParaRPr lang="zh-CN" altLang="en-US" sz="1400" dirty="0" smtClean="0">
              <a:latin typeface="Arial" charset="0"/>
              <a:ea typeface="宋体" charset="-122"/>
            </a:endParaRPr>
          </a:p>
          <a:p>
            <a:pPr>
              <a:lnSpc>
                <a:spcPct val="80000"/>
              </a:lnSpc>
            </a:pPr>
            <a:r>
              <a:rPr lang="zh-CN" altLang="en-US" sz="1400" dirty="0" smtClean="0">
                <a:latin typeface="Arial" charset="0"/>
                <a:ea typeface="宋体" charset="-122"/>
              </a:rPr>
              <a:t>	则	</a:t>
            </a:r>
            <a:r>
              <a:rPr lang="en-US" altLang="zh-CN" sz="1400" dirty="0" smtClean="0">
                <a:latin typeface="Arial" charset="0"/>
                <a:ea typeface="宋体" charset="-122"/>
              </a:rPr>
              <a:t>S</a:t>
            </a:r>
            <a:r>
              <a:rPr lang="zh-CN" altLang="en-US" sz="1400" dirty="0" smtClean="0">
                <a:latin typeface="Arial" charset="0"/>
                <a:ea typeface="宋体" charset="-122"/>
              </a:rPr>
              <a:t>＝</a:t>
            </a:r>
            <a:r>
              <a:rPr lang="en-US" altLang="zh-CN" sz="1400" dirty="0" smtClean="0">
                <a:latin typeface="Arial" charset="0"/>
                <a:ea typeface="宋体" charset="-122"/>
              </a:rPr>
              <a:t>R</a:t>
            </a:r>
          </a:p>
          <a:p>
            <a:pPr>
              <a:lnSpc>
                <a:spcPct val="80000"/>
              </a:lnSpc>
            </a:pPr>
            <a:r>
              <a:rPr lang="zh-CN" altLang="en-US" sz="1400" dirty="0" smtClean="0">
                <a:latin typeface="Arial" charset="0"/>
                <a:ea typeface="宋体" charset="-122"/>
              </a:rPr>
              <a:t>	因为</a:t>
            </a:r>
          </a:p>
          <a:p>
            <a:pPr>
              <a:lnSpc>
                <a:spcPct val="80000"/>
              </a:lnSpc>
            </a:pPr>
            <a:r>
              <a:rPr lang="en-US" altLang="zh-CN" sz="1400" dirty="0" smtClean="0">
                <a:latin typeface="Arial" charset="0"/>
                <a:ea typeface="宋体" charset="-122"/>
              </a:rPr>
              <a:t>	(1) S</a:t>
            </a:r>
            <a:r>
              <a:rPr lang="zh-CN" altLang="en-US" sz="1400" dirty="0" smtClean="0">
                <a:latin typeface="Arial" charset="0"/>
                <a:ea typeface="宋体" charset="-122"/>
              </a:rPr>
              <a:t>中的元素都与</a:t>
            </a:r>
            <a:r>
              <a:rPr lang="en-US" altLang="zh-CN" sz="1400" dirty="0" smtClean="0">
                <a:latin typeface="Arial" charset="0"/>
                <a:ea typeface="宋体" charset="-122"/>
              </a:rPr>
              <a:t>n</a:t>
            </a:r>
            <a:r>
              <a:rPr lang="zh-CN" altLang="en-US" sz="1400" dirty="0" smtClean="0">
                <a:latin typeface="Arial" charset="0"/>
                <a:ea typeface="宋体" charset="-122"/>
              </a:rPr>
              <a:t>互素</a:t>
            </a:r>
          </a:p>
          <a:p>
            <a:pPr>
              <a:lnSpc>
                <a:spcPct val="80000"/>
              </a:lnSpc>
            </a:pPr>
            <a:r>
              <a:rPr lang="en-US" altLang="zh-CN" sz="1400" dirty="0" smtClean="0">
                <a:latin typeface="Arial" charset="0"/>
                <a:ea typeface="宋体" charset="-122"/>
              </a:rPr>
              <a:t>		</a:t>
            </a:r>
            <a:r>
              <a:rPr lang="zh-CN" altLang="en-US" sz="1400" dirty="0" smtClean="0">
                <a:latin typeface="Arial" charset="0"/>
                <a:ea typeface="宋体" charset="-122"/>
              </a:rPr>
              <a:t>因为</a:t>
            </a:r>
            <a:r>
              <a:rPr lang="en-US" altLang="zh-CN" sz="1400" dirty="0" smtClean="0">
                <a:latin typeface="Arial" charset="0"/>
                <a:ea typeface="宋体" charset="-122"/>
              </a:rPr>
              <a:t>a</a:t>
            </a:r>
            <a:r>
              <a:rPr lang="zh-CN" altLang="en-US" sz="1400" dirty="0" smtClean="0">
                <a:latin typeface="Arial" charset="0"/>
                <a:ea typeface="宋体" charset="-122"/>
              </a:rPr>
              <a:t>和</a:t>
            </a:r>
            <a:r>
              <a:rPr lang="en-US" altLang="zh-CN" sz="1400" dirty="0" smtClean="0">
                <a:latin typeface="Arial" charset="0"/>
                <a:ea typeface="宋体" charset="-122"/>
              </a:rPr>
              <a:t>x</a:t>
            </a:r>
            <a:r>
              <a:rPr lang="en-US" altLang="zh-CN" sz="1400" baseline="-25000" dirty="0" smtClean="0">
                <a:latin typeface="Arial" charset="0"/>
                <a:ea typeface="宋体" charset="-122"/>
              </a:rPr>
              <a:t>i</a:t>
            </a:r>
            <a:r>
              <a:rPr lang="zh-CN" altLang="en-US" sz="1400" dirty="0" smtClean="0">
                <a:latin typeface="Arial" charset="0"/>
                <a:ea typeface="宋体" charset="-122"/>
              </a:rPr>
              <a:t>都与</a:t>
            </a:r>
            <a:r>
              <a:rPr lang="en-US" altLang="zh-CN" sz="1400" dirty="0" smtClean="0">
                <a:latin typeface="Arial" charset="0"/>
                <a:ea typeface="宋体" charset="-122"/>
              </a:rPr>
              <a:t>n</a:t>
            </a:r>
            <a:r>
              <a:rPr lang="zh-CN" altLang="en-US" sz="1400" dirty="0" smtClean="0">
                <a:latin typeface="Arial" charset="0"/>
                <a:ea typeface="宋体" charset="-122"/>
              </a:rPr>
              <a:t>互素，所以</a:t>
            </a:r>
            <a:r>
              <a:rPr lang="en-US" altLang="zh-CN" sz="1400" dirty="0" err="1" smtClean="0">
                <a:latin typeface="Arial" charset="0"/>
                <a:ea typeface="宋体" charset="-122"/>
              </a:rPr>
              <a:t>ax</a:t>
            </a:r>
            <a:r>
              <a:rPr lang="en-US" altLang="zh-CN" sz="1400" baseline="-25000" dirty="0" err="1" smtClean="0">
                <a:latin typeface="Arial" charset="0"/>
                <a:ea typeface="宋体" charset="-122"/>
              </a:rPr>
              <a:t>i</a:t>
            </a:r>
            <a:r>
              <a:rPr lang="zh-CN" altLang="en-US" sz="1400" dirty="0" smtClean="0">
                <a:latin typeface="Arial" charset="0"/>
                <a:ea typeface="宋体" charset="-122"/>
              </a:rPr>
              <a:t>和</a:t>
            </a:r>
            <a:r>
              <a:rPr lang="en-US" altLang="zh-CN" sz="1400" dirty="0" smtClean="0">
                <a:latin typeface="Arial" charset="0"/>
                <a:ea typeface="宋体" charset="-122"/>
              </a:rPr>
              <a:t>n</a:t>
            </a:r>
            <a:r>
              <a:rPr lang="zh-CN" altLang="en-US" sz="1400" dirty="0" smtClean="0">
                <a:latin typeface="Arial" charset="0"/>
                <a:ea typeface="宋体" charset="-122"/>
              </a:rPr>
              <a:t>互素</a:t>
            </a:r>
          </a:p>
          <a:p>
            <a:pPr>
              <a:lnSpc>
                <a:spcPct val="80000"/>
              </a:lnSpc>
            </a:pPr>
            <a:r>
              <a:rPr lang="zh-CN" altLang="en-US" sz="1400" dirty="0" smtClean="0">
                <a:latin typeface="Arial" charset="0"/>
                <a:ea typeface="宋体" charset="-122"/>
              </a:rPr>
              <a:t>	</a:t>
            </a:r>
            <a:r>
              <a:rPr lang="en-US" altLang="zh-CN" sz="1400" dirty="0" smtClean="0">
                <a:latin typeface="Arial" charset="0"/>
                <a:ea typeface="宋体" charset="-122"/>
              </a:rPr>
              <a:t>(2)</a:t>
            </a:r>
            <a:r>
              <a:rPr lang="zh-CN" altLang="en-US" sz="1400" dirty="0" smtClean="0">
                <a:latin typeface="Arial" charset="0"/>
                <a:ea typeface="宋体" charset="-122"/>
              </a:rPr>
              <a:t>且</a:t>
            </a:r>
            <a:r>
              <a:rPr lang="en-US" altLang="zh-CN" sz="1400" dirty="0" smtClean="0">
                <a:latin typeface="Arial" charset="0"/>
                <a:ea typeface="宋体" charset="-122"/>
              </a:rPr>
              <a:t>S</a:t>
            </a:r>
            <a:r>
              <a:rPr lang="zh-CN" altLang="en-US" sz="1400" dirty="0" smtClean="0">
                <a:latin typeface="Arial" charset="0"/>
                <a:ea typeface="宋体" charset="-122"/>
              </a:rPr>
              <a:t>中没有重复元素</a:t>
            </a:r>
          </a:p>
          <a:p>
            <a:pPr>
              <a:lnSpc>
                <a:spcPct val="80000"/>
              </a:lnSpc>
            </a:pPr>
            <a:r>
              <a:rPr lang="en-US" altLang="zh-CN" sz="1400" dirty="0" smtClean="0">
                <a:latin typeface="Arial" charset="0"/>
                <a:ea typeface="宋体" charset="-122"/>
              </a:rPr>
              <a:t>		</a:t>
            </a:r>
            <a:r>
              <a:rPr lang="zh-CN" altLang="en-US" sz="1400" dirty="0" smtClean="0">
                <a:latin typeface="Arial" charset="0"/>
                <a:ea typeface="宋体" charset="-122"/>
              </a:rPr>
              <a:t>因为若</a:t>
            </a:r>
            <a:r>
              <a:rPr lang="en-US" altLang="zh-CN" sz="1400" dirty="0" err="1" smtClean="0">
                <a:latin typeface="Arial" charset="0"/>
                <a:ea typeface="宋体" charset="-122"/>
              </a:rPr>
              <a:t>ax</a:t>
            </a:r>
            <a:r>
              <a:rPr lang="en-US" altLang="zh-CN" sz="1400" baseline="-25000" dirty="0" err="1" smtClean="0">
                <a:latin typeface="Arial" charset="0"/>
                <a:ea typeface="宋体" charset="-122"/>
              </a:rPr>
              <a:t>i</a:t>
            </a:r>
            <a:r>
              <a:rPr lang="zh-CN" altLang="en-US" sz="1400" dirty="0" smtClean="0">
                <a:latin typeface="Arial" charset="0"/>
                <a:ea typeface="宋体" charset="-122"/>
              </a:rPr>
              <a:t>＝</a:t>
            </a:r>
            <a:r>
              <a:rPr lang="en-US" altLang="zh-CN" sz="1400" dirty="0" err="1" smtClean="0">
                <a:latin typeface="Arial" charset="0"/>
                <a:ea typeface="宋体" charset="-122"/>
              </a:rPr>
              <a:t>ax</a:t>
            </a:r>
            <a:r>
              <a:rPr lang="en-US" altLang="zh-CN" sz="1400" baseline="-25000" dirty="0" err="1" smtClean="0">
                <a:latin typeface="Arial" charset="0"/>
                <a:ea typeface="宋体" charset="-122"/>
              </a:rPr>
              <a:t>j</a:t>
            </a:r>
            <a:r>
              <a:rPr lang="zh-CN" altLang="en-US" sz="1400" dirty="0" smtClean="0">
                <a:latin typeface="Arial" charset="0"/>
                <a:ea typeface="宋体" charset="-122"/>
              </a:rPr>
              <a:t>，则</a:t>
            </a:r>
            <a:r>
              <a:rPr lang="en-US" altLang="zh-CN" sz="1400" dirty="0" smtClean="0">
                <a:latin typeface="Arial" charset="0"/>
                <a:ea typeface="宋体" charset="-122"/>
              </a:rPr>
              <a:t>x</a:t>
            </a:r>
            <a:r>
              <a:rPr lang="en-US" altLang="zh-CN" sz="1400" baseline="-25000" dirty="0" smtClean="0">
                <a:latin typeface="Arial" charset="0"/>
                <a:ea typeface="宋体" charset="-122"/>
              </a:rPr>
              <a:t>i</a:t>
            </a:r>
            <a:r>
              <a:rPr lang="zh-CN" altLang="en-US" sz="1400" dirty="0" smtClean="0">
                <a:latin typeface="Arial" charset="0"/>
                <a:ea typeface="宋体" charset="-122"/>
              </a:rPr>
              <a:t>＝</a:t>
            </a:r>
            <a:r>
              <a:rPr lang="en-US" altLang="zh-CN" sz="1400" dirty="0" err="1" smtClean="0">
                <a:latin typeface="Arial" charset="0"/>
                <a:ea typeface="宋体" charset="-122"/>
              </a:rPr>
              <a:t>x</a:t>
            </a:r>
            <a:r>
              <a:rPr lang="en-US" altLang="zh-CN" sz="1400" baseline="-25000" dirty="0" err="1" smtClean="0">
                <a:latin typeface="Arial" charset="0"/>
                <a:ea typeface="宋体" charset="-122"/>
              </a:rPr>
              <a:t>j</a:t>
            </a:r>
            <a:endParaRPr lang="zh-CN" altLang="en-US" sz="1400" baseline="-25000" dirty="0" smtClean="0">
              <a:latin typeface="Arial" charset="0"/>
              <a:ea typeface="宋体" charset="-122"/>
            </a:endParaRPr>
          </a:p>
          <a:p>
            <a:pPr>
              <a:lnSpc>
                <a:spcPct val="80000"/>
              </a:lnSpc>
            </a:pPr>
            <a:r>
              <a:rPr lang="zh-CN" altLang="en-US" sz="1400" dirty="0" smtClean="0">
                <a:latin typeface="Arial" charset="0"/>
                <a:ea typeface="宋体" charset="-122"/>
              </a:rPr>
              <a:t>	由	</a:t>
            </a:r>
            <a:r>
              <a:rPr lang="en-US" altLang="zh-CN" sz="1400" dirty="0" smtClean="0">
                <a:latin typeface="Arial" charset="0"/>
                <a:ea typeface="宋体" charset="-122"/>
              </a:rPr>
              <a:t>S</a:t>
            </a:r>
            <a:r>
              <a:rPr lang="zh-CN" altLang="en-US" sz="1400" dirty="0" smtClean="0">
                <a:latin typeface="Arial" charset="0"/>
                <a:ea typeface="宋体" charset="-122"/>
              </a:rPr>
              <a:t>＝</a:t>
            </a:r>
            <a:r>
              <a:rPr lang="en-US" altLang="zh-CN" sz="1400" dirty="0" smtClean="0">
                <a:latin typeface="Arial" charset="0"/>
                <a:ea typeface="宋体" charset="-122"/>
              </a:rPr>
              <a:t>R</a:t>
            </a:r>
            <a:endParaRPr lang="zh-CN" altLang="en-US" sz="1400" dirty="0" smtClean="0">
              <a:latin typeface="Arial" charset="0"/>
              <a:ea typeface="宋体" charset="-122"/>
            </a:endParaRPr>
          </a:p>
          <a:p>
            <a:pPr>
              <a:lnSpc>
                <a:spcPct val="80000"/>
              </a:lnSpc>
            </a:pPr>
            <a:r>
              <a:rPr lang="zh-CN" altLang="en-US" sz="1400" dirty="0" smtClean="0">
                <a:latin typeface="Arial" charset="0"/>
                <a:ea typeface="宋体" charset="-122"/>
              </a:rPr>
              <a:t>	故	</a:t>
            </a:r>
            <a:r>
              <a:rPr lang="en-US" altLang="zh-CN" sz="1400" dirty="0" smtClean="0">
                <a:latin typeface="Arial" charset="0"/>
                <a:ea typeface="宋体" charset="-122"/>
                <a:cs typeface="Times New Roman" pitchFamily="18" charset="0"/>
              </a:rPr>
              <a:t>∏S </a:t>
            </a:r>
            <a:r>
              <a:rPr lang="zh-CN" altLang="en-US" sz="1400" dirty="0" smtClean="0">
                <a:latin typeface="Arial" charset="0"/>
                <a:ea typeface="宋体" charset="-122"/>
              </a:rPr>
              <a:t>＝ </a:t>
            </a:r>
            <a:r>
              <a:rPr lang="en-US" altLang="zh-CN" sz="1400" dirty="0" smtClean="0">
                <a:latin typeface="Arial" charset="0"/>
                <a:ea typeface="宋体" charset="-122"/>
                <a:cs typeface="Times New Roman" pitchFamily="18" charset="0"/>
              </a:rPr>
              <a:t>∏R	</a:t>
            </a:r>
            <a:r>
              <a:rPr lang="en-US" altLang="zh-CN" sz="1400" dirty="0" smtClean="0">
                <a:latin typeface="楷体_GB2312" pitchFamily="49" charset="-122"/>
                <a:ea typeface="楷体_GB2312" pitchFamily="49" charset="-122"/>
                <a:cs typeface="Times New Roman" pitchFamily="18" charset="0"/>
              </a:rPr>
              <a:t>(</a:t>
            </a:r>
            <a:r>
              <a:rPr lang="zh-CN" altLang="en-US" sz="1400" dirty="0" smtClean="0">
                <a:latin typeface="楷体_GB2312" pitchFamily="49" charset="-122"/>
                <a:ea typeface="楷体_GB2312" pitchFamily="49" charset="-122"/>
                <a:cs typeface="Times New Roman" pitchFamily="18" charset="0"/>
              </a:rPr>
              <a:t>集合中所有元素乘积</a:t>
            </a:r>
            <a:r>
              <a:rPr lang="en-US" altLang="zh-CN" sz="1400" dirty="0" smtClean="0">
                <a:latin typeface="楷体_GB2312" pitchFamily="49" charset="-122"/>
                <a:ea typeface="楷体_GB2312" pitchFamily="49" charset="-122"/>
                <a:cs typeface="Times New Roman" pitchFamily="18" charset="0"/>
              </a:rPr>
              <a:t>)</a:t>
            </a:r>
            <a:endParaRPr lang="en-US" altLang="zh-CN" sz="1400" dirty="0" smtClean="0">
              <a:latin typeface="楷体_GB2312" pitchFamily="49" charset="-122"/>
              <a:ea typeface="楷体_GB2312" pitchFamily="49" charset="-122"/>
            </a:endParaRPr>
          </a:p>
          <a:p>
            <a:pPr>
              <a:lnSpc>
                <a:spcPct val="80000"/>
              </a:lnSpc>
            </a:pPr>
            <a:r>
              <a:rPr lang="zh-CN" altLang="en-US" sz="1400" dirty="0" smtClean="0">
                <a:latin typeface="Arial" charset="0"/>
                <a:ea typeface="宋体" charset="-122"/>
              </a:rPr>
              <a:t>	即	</a:t>
            </a:r>
            <a:r>
              <a:rPr lang="en-US" altLang="zh-CN" sz="1400" dirty="0" smtClean="0">
                <a:latin typeface="Arial" charset="0"/>
                <a:ea typeface="宋体" charset="-122"/>
              </a:rPr>
              <a:t>ax</a:t>
            </a:r>
            <a:r>
              <a:rPr lang="en-US" altLang="zh-CN" sz="1400" baseline="-25000" dirty="0" smtClean="0">
                <a:latin typeface="Arial" charset="0"/>
                <a:ea typeface="宋体" charset="-122"/>
              </a:rPr>
              <a:t>1</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cs typeface="Times New Roman" pitchFamily="18" charset="0"/>
              </a:rPr>
              <a:t>a</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cs typeface="Times New Roman" pitchFamily="18" charset="0"/>
              </a:rPr>
              <a:t>a</a:t>
            </a:r>
            <a:r>
              <a:rPr lang="en-US" altLang="zh-CN" sz="1400" dirty="0" smtClean="0">
                <a:latin typeface="Arial" charset="0"/>
                <a:ea typeface="宋体" charset="-122"/>
              </a:rPr>
              <a:t>x </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r>
              <a:rPr lang="zh-CN" altLang="en-US" sz="1400" dirty="0" smtClean="0">
                <a:latin typeface="Arial" charset="0"/>
                <a:ea typeface="宋体" charset="-122"/>
              </a:rPr>
              <a:t>＝ </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endParaRPr lang="en-US" altLang="zh-CN" sz="1400" dirty="0" smtClean="0">
              <a:latin typeface="Arial" charset="0"/>
              <a:ea typeface="宋体" charset="-122"/>
            </a:endParaRPr>
          </a:p>
          <a:p>
            <a:pPr>
              <a:lnSpc>
                <a:spcPct val="80000"/>
              </a:lnSpc>
            </a:pPr>
            <a:r>
              <a:rPr lang="zh-CN" altLang="en-US" sz="1400" dirty="0" smtClean="0">
                <a:latin typeface="Arial" charset="0"/>
                <a:ea typeface="宋体" charset="-122"/>
              </a:rPr>
              <a:t>		</a:t>
            </a:r>
            <a:r>
              <a:rPr lang="en-US" altLang="zh-CN" sz="1400" dirty="0" smtClean="0">
                <a:latin typeface="Arial" charset="0"/>
                <a:ea typeface="宋体" charset="-122"/>
              </a:rPr>
              <a:t>a</a:t>
            </a:r>
            <a:r>
              <a:rPr lang="el-GR" altLang="zh-CN" sz="1400" i="1" baseline="30000" dirty="0" smtClean="0">
                <a:latin typeface="Arial" charset="0"/>
                <a:ea typeface="宋体" charset="-122"/>
                <a:cs typeface="Times New Roman" pitchFamily="18" charset="0"/>
              </a:rPr>
              <a:t>φ</a:t>
            </a:r>
            <a:r>
              <a:rPr lang="en-US" altLang="zh-CN" sz="1400" baseline="30000" dirty="0" smtClean="0">
                <a:latin typeface="Arial" charset="0"/>
                <a:ea typeface="宋体" charset="-122"/>
                <a:cs typeface="Times New Roman" pitchFamily="18" charset="0"/>
              </a:rPr>
              <a:t>(n) </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 </a:t>
            </a:r>
            <a:r>
              <a:rPr lang="zh-CN" altLang="en-US" sz="1400" dirty="0" smtClean="0">
                <a:latin typeface="Arial" charset="0"/>
                <a:ea typeface="宋体" charset="-122"/>
              </a:rPr>
              <a:t>＝ </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endParaRPr lang="en-US" altLang="zh-CN" sz="1400" dirty="0" smtClean="0">
              <a:latin typeface="Arial" charset="0"/>
              <a:ea typeface="宋体" charset="-122"/>
            </a:endParaRPr>
          </a:p>
          <a:p>
            <a:pPr>
              <a:lnSpc>
                <a:spcPct val="80000"/>
              </a:lnSpc>
            </a:pPr>
            <a:r>
              <a:rPr lang="zh-CN" altLang="en-US" sz="1400" dirty="0" smtClean="0">
                <a:latin typeface="Arial" charset="0"/>
                <a:ea typeface="宋体" charset="-122"/>
              </a:rPr>
              <a:t>		</a:t>
            </a:r>
            <a:r>
              <a:rPr lang="en-US" altLang="zh-CN" sz="1400" dirty="0" smtClean="0">
                <a:latin typeface="Arial" charset="0"/>
                <a:ea typeface="宋体" charset="-122"/>
              </a:rPr>
              <a:t>a</a:t>
            </a:r>
            <a:r>
              <a:rPr lang="el-GR" altLang="zh-CN" sz="1400" i="1" baseline="30000" dirty="0" smtClean="0">
                <a:latin typeface="Arial" charset="0"/>
                <a:ea typeface="宋体" charset="-122"/>
                <a:cs typeface="Times New Roman" pitchFamily="18" charset="0"/>
              </a:rPr>
              <a:t>φ</a:t>
            </a:r>
            <a:r>
              <a:rPr lang="en-US" altLang="zh-CN" sz="1400" baseline="30000" dirty="0" smtClean="0">
                <a:latin typeface="Arial" charset="0"/>
                <a:ea typeface="宋体" charset="-122"/>
                <a:cs typeface="Times New Roman" pitchFamily="18" charset="0"/>
              </a:rPr>
              <a:t>(n)</a:t>
            </a:r>
            <a:r>
              <a:rPr lang="zh-CN" altLang="en-US" sz="1400" dirty="0" smtClean="0">
                <a:latin typeface="Arial" charset="0"/>
                <a:ea typeface="宋体" charset="-122"/>
              </a:rPr>
              <a:t>＝</a:t>
            </a:r>
            <a:r>
              <a:rPr lang="en-US" altLang="zh-CN" sz="1400" dirty="0" smtClean="0">
                <a:latin typeface="Arial" charset="0"/>
                <a:ea typeface="宋体" charset="-122"/>
              </a:rPr>
              <a:t>1				  </a:t>
            </a:r>
            <a:r>
              <a:rPr lang="zh-CN" altLang="en-US" sz="1400" dirty="0" smtClean="0">
                <a:latin typeface="Arial" charset="0"/>
                <a:ea typeface="宋体" charset="-122"/>
              </a:rPr>
              <a:t>（</a:t>
            </a:r>
            <a:r>
              <a:rPr lang="zh-CN" altLang="en-US" sz="1400" dirty="0" smtClean="0">
                <a:latin typeface="楷体_GB2312" pitchFamily="49" charset="-122"/>
                <a:ea typeface="楷体_GB2312" pitchFamily="49" charset="-122"/>
              </a:rPr>
              <a:t>都</a:t>
            </a:r>
            <a:r>
              <a:rPr lang="en-US" altLang="zh-CN" sz="1400" dirty="0" smtClean="0">
                <a:latin typeface="楷体_GB2312" pitchFamily="49" charset="-122"/>
                <a:ea typeface="楷体_GB2312" pitchFamily="49" charset="-122"/>
              </a:rPr>
              <a:t>mod n</a:t>
            </a:r>
            <a:r>
              <a:rPr lang="zh-CN" altLang="en-US" sz="1400" dirty="0" smtClean="0">
                <a:latin typeface="Arial" charset="0"/>
                <a:ea typeface="宋体" charset="-122"/>
              </a:rPr>
              <a:t>）</a:t>
            </a:r>
          </a:p>
          <a:p>
            <a:pPr>
              <a:lnSpc>
                <a:spcPct val="80000"/>
              </a:lnSpc>
            </a:pPr>
            <a:endParaRPr lang="en-US" altLang="zh-CN" sz="1400" dirty="0" smtClean="0">
              <a:latin typeface="Arial" charset="0"/>
              <a:ea typeface="宋体" charset="-122"/>
            </a:endParaRPr>
          </a:p>
          <a:p>
            <a:pPr>
              <a:lnSpc>
                <a:spcPct val="80000"/>
              </a:lnSpc>
            </a:pPr>
            <a:r>
              <a:rPr lang="en-US" altLang="zh-CN" sz="1400" dirty="0" smtClean="0">
                <a:latin typeface="楷体_GB2312" pitchFamily="49" charset="-122"/>
                <a:ea typeface="楷体_GB2312" pitchFamily="49" charset="-122"/>
              </a:rPr>
              <a:t>	</a:t>
            </a:r>
            <a:r>
              <a:rPr lang="zh-CN" altLang="en-US" sz="1400" dirty="0" smtClean="0">
                <a:latin typeface="楷体_GB2312" pitchFamily="49" charset="-122"/>
                <a:ea typeface="楷体_GB2312" pitchFamily="49" charset="-122"/>
              </a:rPr>
              <a:t>注：所有计算都模</a:t>
            </a:r>
            <a:r>
              <a:rPr lang="en-US" altLang="zh-CN" sz="1400" dirty="0" smtClean="0">
                <a:latin typeface="楷体_GB2312" pitchFamily="49" charset="-122"/>
                <a:ea typeface="楷体_GB2312" pitchFamily="49" charset="-122"/>
              </a:rPr>
              <a:t>n</a:t>
            </a:r>
            <a:r>
              <a:rPr lang="zh-CN" altLang="en-US" sz="1400" dirty="0" smtClean="0">
                <a:latin typeface="楷体_GB2312" pitchFamily="49" charset="-122"/>
                <a:ea typeface="楷体_GB2312" pitchFamily="49" charset="-122"/>
              </a:rPr>
              <a:t>意义下	</a:t>
            </a:r>
            <a:endParaRPr lang="en-US" altLang="zh-CN" sz="1400" dirty="0" smtClean="0">
              <a:latin typeface="楷体_GB2312" pitchFamily="49" charset="-122"/>
              <a:ea typeface="楷体_GB2312" pitchFamily="49" charset="-122"/>
            </a:endParaRPr>
          </a:p>
          <a:p>
            <a:pPr>
              <a:lnSpc>
                <a:spcPct val="80000"/>
              </a:lnSpc>
            </a:pPr>
            <a:endParaRPr lang="zh-CN" altLang="en-US" sz="1400" dirty="0" smtClean="0">
              <a:latin typeface="楷体_GB2312" pitchFamily="49" charset="-122"/>
              <a:ea typeface="楷体_GB2312" pitchFamily="49" charset="-122"/>
            </a:endParaRPr>
          </a:p>
          <a:p>
            <a:pPr>
              <a:lnSpc>
                <a:spcPct val="80000"/>
              </a:lnSpc>
            </a:pPr>
            <a:endParaRPr lang="en-US" altLang="zh-CN" sz="1400" dirty="0" smtClean="0">
              <a:latin typeface="楷体_GB2312" pitchFamily="49" charset="-122"/>
              <a:ea typeface="楷体_GB2312" pitchFamily="49" charset="-122"/>
            </a:endParaRPr>
          </a:p>
          <a:p>
            <a:pPr>
              <a:lnSpc>
                <a:spcPct val="80000"/>
              </a:lnSpc>
            </a:pPr>
            <a:endParaRPr lang="zh-CN" altLang="en-US" sz="1400" dirty="0" smtClean="0">
              <a:latin typeface="Arial" charset="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Fai</a:t>
            </a:r>
            <a:r>
              <a:rPr lang="zh-CN" altLang="en-US" dirty="0" smtClean="0"/>
              <a:t>（</a:t>
            </a:r>
            <a:r>
              <a:rPr lang="en-US" altLang="zh-CN" dirty="0" smtClean="0"/>
              <a:t>25</a:t>
            </a:r>
            <a:r>
              <a:rPr lang="zh-CN" altLang="en-US" dirty="0" smtClean="0"/>
              <a:t>）</a:t>
            </a:r>
            <a:r>
              <a:rPr lang="en-US" altLang="zh-CN" dirty="0" smtClean="0"/>
              <a:t>=20</a:t>
            </a:r>
          </a:p>
          <a:p>
            <a:r>
              <a:rPr lang="zh-CN" altLang="en-US" dirty="0" smtClean="0"/>
              <a:t>与</a:t>
            </a:r>
            <a:r>
              <a:rPr lang="en-US" altLang="zh-CN" dirty="0" smtClean="0"/>
              <a:t>25</a:t>
            </a:r>
            <a:r>
              <a:rPr lang="zh-CN" altLang="en-US" dirty="0" smtClean="0"/>
              <a:t>互素的数有</a:t>
            </a:r>
            <a:r>
              <a:rPr lang="en-US" altLang="zh-CN" dirty="0" smtClean="0"/>
              <a:t>1 , 2 , 3 , 4 , 6 , 7 , 8 , 9 , 11 , 12 , 13 , 14 , 16 , 17 , 18 , 19 , 21 , 22 , 23 , 24</a:t>
            </a:r>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86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58936-E649-43A0-BE09-B62E37CB77C7}" type="slidenum">
              <a:rPr lang="ar-SA"/>
              <a:pPr/>
              <a:t>91</a:t>
            </a:fld>
            <a:endParaRPr lang="zh-CN" altLang="en-US"/>
          </a:p>
        </p:txBody>
      </p:sp>
      <p:sp>
        <p:nvSpPr>
          <p:cNvPr id="964610" name="Rectangle 2"/>
          <p:cNvSpPr>
            <a:spLocks noGrp="1" noRot="1" noChangeAspect="1" noChangeArrowheads="1" noTextEdit="1"/>
          </p:cNvSpPr>
          <p:nvPr>
            <p:ph type="sldImg"/>
          </p:nvPr>
        </p:nvSpPr>
        <p:spPr>
          <a:xfrm>
            <a:off x="1143000" y="685800"/>
            <a:ext cx="4572000" cy="3429000"/>
          </a:xfrm>
          <a:ln/>
        </p:spPr>
      </p:sp>
      <p:sp>
        <p:nvSpPr>
          <p:cNvPr id="964611" name="Rectangle 3"/>
          <p:cNvSpPr>
            <a:spLocks noGrp="1" noChangeArrowheads="1"/>
          </p:cNvSpPr>
          <p:nvPr>
            <p:ph type="body" idx="1"/>
          </p:nvPr>
        </p:nvSpPr>
        <p:spPr>
          <a:xfrm>
            <a:off x="686421" y="4344025"/>
            <a:ext cx="5485158" cy="4114488"/>
          </a:xfrm>
        </p:spPr>
        <p:txBody>
          <a:bodyPr/>
          <a:lstStyle/>
          <a:p>
            <a:r>
              <a:rPr lang="en-US" altLang="zh-CN" dirty="0"/>
              <a:t>Can show that RSA </a:t>
            </a:r>
            <a:r>
              <a:rPr lang="en-US" altLang="zh-CN" dirty="0" smtClean="0"/>
              <a:t>works </a:t>
            </a:r>
            <a:r>
              <a:rPr lang="en-US" altLang="zh-CN" dirty="0"/>
              <a:t>as a direct consequence of Euler’s Theorem. </a:t>
            </a:r>
            <a:endParaRPr lang="en-US" altLang="zh-CN" dirty="0" smtClean="0"/>
          </a:p>
          <a:p>
            <a:endParaRPr lang="en-US" altLang="zh-CN" dirty="0" smtClean="0"/>
          </a:p>
          <a:p>
            <a:endParaRPr lang="en-US" altLang="zh-CN" dirty="0" smtClean="0"/>
          </a:p>
          <a:p>
            <a:r>
              <a:rPr lang="en-AU" altLang="zh-CN" dirty="0" smtClean="0"/>
              <a:t>http://www.cnblogs.com/zhtxwd/archive/2012/02/09/2344154.html</a:t>
            </a:r>
          </a:p>
          <a:p>
            <a:r>
              <a:rPr lang="en-AU" altLang="zh-CN" dirty="0" smtClean="0"/>
              <a:t>RSA</a:t>
            </a:r>
            <a:r>
              <a:rPr lang="zh-CN" altLang="en-US" dirty="0" smtClean="0"/>
              <a:t>算法的证明</a:t>
            </a:r>
            <a:endParaRPr lang="en-AU"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smtClean="0">
                <a:solidFill>
                  <a:schemeClr val="tx1"/>
                </a:solidFill>
                <a:latin typeface="Arial" charset="0"/>
                <a:ea typeface="ＭＳ Ｐゴシック" pitchFamily="-107" charset="-128"/>
                <a:cs typeface="ＭＳ Ｐゴシック" pitchFamily="-107" charset="-128"/>
              </a:rPr>
              <a:t>numbers indicate the order in which operations are performed.</a:t>
            </a:r>
          </a:p>
          <a:p>
            <a:r>
              <a:rPr lang="zh-CN" altLang="en-US" sz="1200" kern="1200" baseline="0" dirty="0" smtClean="0">
                <a:solidFill>
                  <a:schemeClr val="tx1"/>
                </a:solidFill>
                <a:latin typeface="Arial" charset="0"/>
                <a:ea typeface="ＭＳ Ｐゴシック" pitchFamily="-107" charset="-128"/>
              </a:rPr>
              <a:t>右侧实例：明文是一串字母，每个字母与一个两位的十进制数字对应，明文的每个分组由</a:t>
            </a:r>
            <a:r>
              <a:rPr lang="en-US" altLang="zh-CN" sz="1200" kern="1200" baseline="0" dirty="0" smtClean="0">
                <a:solidFill>
                  <a:schemeClr val="tx1"/>
                </a:solidFill>
                <a:latin typeface="Arial" charset="0"/>
                <a:ea typeface="ＭＳ Ｐゴシック" pitchFamily="-107" charset="-128"/>
              </a:rPr>
              <a:t>4</a:t>
            </a:r>
            <a:r>
              <a:rPr lang="zh-CN" altLang="en-US" sz="1200" kern="1200" baseline="0" dirty="0" smtClean="0">
                <a:solidFill>
                  <a:schemeClr val="tx1"/>
                </a:solidFill>
                <a:latin typeface="Arial" charset="0"/>
                <a:ea typeface="ＭＳ Ｐゴシック" pitchFamily="-107" charset="-128"/>
              </a:rPr>
              <a:t>个十进制数字组成，即两个字母。</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92</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zh-CN" altLang="en-US" dirty="0" smtClean="0"/>
              <a:t>模</a:t>
            </a:r>
            <a:r>
              <a:rPr lang="en-US" altLang="zh-CN" dirty="0" smtClean="0"/>
              <a:t>n</a:t>
            </a:r>
            <a:r>
              <a:rPr lang="zh-CN" altLang="en-US" dirty="0" smtClean="0"/>
              <a:t>简化剩余集</a:t>
            </a:r>
          </a:p>
          <a:p>
            <a:pPr>
              <a:lnSpc>
                <a:spcPct val="90000"/>
              </a:lnSpc>
              <a:buFontTx/>
              <a:buNone/>
            </a:pPr>
            <a:r>
              <a:rPr lang="zh-CN" altLang="en-US" dirty="0" smtClean="0"/>
              <a:t>	只保留和</a:t>
            </a:r>
            <a:r>
              <a:rPr lang="en-US" altLang="zh-CN" dirty="0" smtClean="0"/>
              <a:t>n</a:t>
            </a:r>
            <a:r>
              <a:rPr lang="zh-CN" altLang="en-US" dirty="0" smtClean="0"/>
              <a:t>互素的元素（不要</a:t>
            </a:r>
            <a:r>
              <a:rPr lang="en-US" altLang="zh-CN" dirty="0" smtClean="0"/>
              <a:t>0</a:t>
            </a:r>
            <a:r>
              <a:rPr lang="zh-CN" altLang="en-US" dirty="0" smtClean="0"/>
              <a:t>）</a:t>
            </a:r>
          </a:p>
          <a:p>
            <a:pPr>
              <a:lnSpc>
                <a:spcPct val="90000"/>
              </a:lnSpc>
              <a:buFontTx/>
              <a:buNone/>
            </a:pPr>
            <a:r>
              <a:rPr lang="zh-CN" altLang="en-US" dirty="0" smtClean="0"/>
              <a:t>		</a:t>
            </a:r>
            <a:r>
              <a:rPr lang="en-US" altLang="zh-CN" dirty="0" smtClean="0"/>
              <a:t>Z</a:t>
            </a:r>
            <a:r>
              <a:rPr lang="en-US" altLang="zh-CN" baseline="-25000" dirty="0" smtClean="0"/>
              <a:t>12</a:t>
            </a:r>
            <a:r>
              <a:rPr lang="en-US" altLang="zh-CN" baseline="30000" dirty="0" smtClean="0"/>
              <a:t>*</a:t>
            </a:r>
            <a:r>
              <a:rPr lang="zh-CN" altLang="en-US" dirty="0" smtClean="0"/>
              <a:t>＝</a:t>
            </a:r>
            <a:r>
              <a:rPr lang="en-US" altLang="zh-CN" dirty="0" smtClean="0"/>
              <a:t>{1</a:t>
            </a:r>
            <a:r>
              <a:rPr lang="zh-CN" altLang="en-US" dirty="0" smtClean="0"/>
              <a:t>，</a:t>
            </a:r>
            <a:r>
              <a:rPr lang="en-US" altLang="zh-CN" dirty="0" smtClean="0"/>
              <a:t>5</a:t>
            </a:r>
            <a:r>
              <a:rPr lang="zh-CN" altLang="en-US" dirty="0" smtClean="0"/>
              <a:t>，</a:t>
            </a:r>
            <a:r>
              <a:rPr lang="en-US" altLang="zh-CN" dirty="0" smtClean="0"/>
              <a:t>7</a:t>
            </a:r>
            <a:r>
              <a:rPr lang="zh-CN" altLang="en-US" dirty="0" smtClean="0"/>
              <a:t>，</a:t>
            </a:r>
            <a:r>
              <a:rPr lang="en-US" altLang="zh-CN" dirty="0" smtClean="0"/>
              <a:t>11}</a:t>
            </a:r>
          </a:p>
          <a:p>
            <a:pPr>
              <a:lnSpc>
                <a:spcPct val="90000"/>
              </a:lnSpc>
            </a:pPr>
            <a:r>
              <a:rPr lang="zh-CN" altLang="en-US" dirty="0" smtClean="0"/>
              <a:t>模素数</a:t>
            </a:r>
            <a:r>
              <a:rPr lang="en-US" altLang="zh-CN" dirty="0" smtClean="0"/>
              <a:t>q</a:t>
            </a:r>
            <a:r>
              <a:rPr lang="zh-CN" altLang="en-US" dirty="0" smtClean="0"/>
              <a:t>的简化剩余集</a:t>
            </a:r>
          </a:p>
          <a:p>
            <a:pPr>
              <a:lnSpc>
                <a:spcPct val="90000"/>
              </a:lnSpc>
              <a:buFontTx/>
              <a:buNone/>
            </a:pPr>
            <a:r>
              <a:rPr lang="zh-CN" altLang="en-US" dirty="0" smtClean="0"/>
              <a:t>		</a:t>
            </a:r>
            <a:r>
              <a:rPr lang="en-US" altLang="zh-CN" dirty="0" err="1" smtClean="0"/>
              <a:t>Z</a:t>
            </a:r>
            <a:r>
              <a:rPr lang="en-US" altLang="zh-CN" baseline="-25000" dirty="0" err="1" smtClean="0"/>
              <a:t>q</a:t>
            </a:r>
            <a:r>
              <a:rPr lang="en-US" altLang="zh-CN" baseline="30000" dirty="0" smtClean="0"/>
              <a:t>*</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q-1}</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7</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素性测试方法：书上介绍了算法：</a:t>
            </a:r>
            <a:r>
              <a:rPr lang="en-US" altLang="zh-CN" dirty="0" smtClean="0"/>
              <a:t>180</a:t>
            </a:r>
            <a:r>
              <a:rPr lang="zh-CN" altLang="en-US" dirty="0" smtClean="0"/>
              <a:t>页</a:t>
            </a:r>
            <a:endParaRPr lang="en-US" altLang="zh-CN" dirty="0" smtClean="0"/>
          </a:p>
          <a:p>
            <a:r>
              <a:rPr lang="zh-CN" altLang="en-US" dirty="0" smtClean="0"/>
              <a:t>一个</a:t>
            </a:r>
            <a:r>
              <a:rPr lang="en-US" altLang="zh-CN" dirty="0" smtClean="0"/>
              <a:t>miller-Rabin</a:t>
            </a:r>
            <a:r>
              <a:rPr lang="zh-CN" altLang="en-US" dirty="0" smtClean="0"/>
              <a:t>实现的程序</a:t>
            </a:r>
            <a:endParaRPr lang="en-US" altLang="zh-CN" dirty="0" smtClean="0"/>
          </a:p>
          <a:p>
            <a:r>
              <a:rPr lang="en-US" altLang="zh-CN" dirty="0" smtClean="0"/>
              <a:t>http://blog.csdn.net/techq/article/details/6125696</a:t>
            </a:r>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93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95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美国的</a:t>
            </a:r>
            <a:r>
              <a:rPr lang="en-US" altLang="zh-CN" sz="1200" b="0" i="0" kern="1200" dirty="0" smtClean="0">
                <a:solidFill>
                  <a:schemeClr val="tx1"/>
                </a:solidFill>
                <a:latin typeface="+mn-lt"/>
                <a:ea typeface="+mn-ea"/>
                <a:cs typeface="+mn-cs"/>
              </a:rPr>
              <a:t>DSS(Digital Signature Standard)</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DSA(Digital Signature Algorithm)</a:t>
            </a:r>
            <a:r>
              <a:rPr lang="zh-CN" altLang="en-US" sz="1200" b="0" i="0" kern="1200" dirty="0" smtClean="0">
                <a:solidFill>
                  <a:schemeClr val="tx1"/>
                </a:solidFill>
                <a:latin typeface="+mn-lt"/>
                <a:ea typeface="+mn-ea"/>
                <a:cs typeface="+mn-cs"/>
              </a:rPr>
              <a:t>算法是经</a:t>
            </a:r>
            <a:r>
              <a:rPr lang="en-US" altLang="zh-CN" sz="1200" b="0" i="0" u="none" strike="noStrike" kern="1200" dirty="0" err="1" smtClean="0">
                <a:solidFill>
                  <a:schemeClr val="tx1"/>
                </a:solidFill>
                <a:latin typeface="+mn-lt"/>
                <a:ea typeface="+mn-ea"/>
                <a:cs typeface="+mn-cs"/>
                <a:hlinkClick r:id="rId3"/>
              </a:rPr>
              <a:t>ElGamal</a:t>
            </a:r>
            <a:r>
              <a:rPr lang="zh-CN" altLang="en-US" sz="1200" b="0" i="0" u="none" strike="noStrike" kern="1200" dirty="0" smtClean="0">
                <a:solidFill>
                  <a:schemeClr val="tx1"/>
                </a:solidFill>
                <a:latin typeface="+mn-lt"/>
                <a:ea typeface="+mn-ea"/>
                <a:cs typeface="+mn-cs"/>
                <a:hlinkClick r:id="rId3"/>
              </a:rPr>
              <a:t>算法</a:t>
            </a:r>
            <a:r>
              <a:rPr lang="zh-CN" altLang="en-US" sz="1200" b="0" i="0" kern="1200" dirty="0" smtClean="0">
                <a:solidFill>
                  <a:schemeClr val="tx1"/>
                </a:solidFill>
                <a:latin typeface="+mn-lt"/>
                <a:ea typeface="+mn-ea"/>
                <a:cs typeface="+mn-cs"/>
              </a:rPr>
              <a:t>演变而来。</a:t>
            </a:r>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98</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椭圆曲线</a:t>
            </a:r>
            <a:r>
              <a:rPr lang="en-US" altLang="zh-CN" sz="1200" b="0" i="0" kern="1200" dirty="0" smtClean="0">
                <a:solidFill>
                  <a:schemeClr val="tx1"/>
                </a:solidFill>
                <a:latin typeface="+mn-lt"/>
                <a:ea typeface="+mn-ea"/>
                <a:cs typeface="+mn-cs"/>
              </a:rPr>
              <a:t>ECC</a:t>
            </a:r>
            <a:r>
              <a:rPr lang="zh-CN" altLang="en-US" sz="1200" b="0" i="0" kern="1200" dirty="0" smtClean="0">
                <a:solidFill>
                  <a:schemeClr val="tx1"/>
                </a:solidFill>
                <a:latin typeface="+mn-lt"/>
                <a:ea typeface="+mn-ea"/>
                <a:cs typeface="+mn-cs"/>
              </a:rPr>
              <a:t>加密</a:t>
            </a:r>
            <a:r>
              <a:rPr lang="zh-CN" altLang="en-US" sz="1200" b="1" i="0" u="none" strike="noStrike" kern="1200" dirty="0" smtClean="0">
                <a:solidFill>
                  <a:schemeClr val="tx1"/>
                </a:solidFill>
                <a:latin typeface="+mn-lt"/>
                <a:ea typeface="+mn-ea"/>
                <a:cs typeface="+mn-cs"/>
                <a:hlinkClick r:id="rId3" tooltip="算法与数据结构知识库"/>
              </a:rPr>
              <a:t>算法</a:t>
            </a:r>
            <a:r>
              <a:rPr lang="zh-CN" altLang="en-US" sz="1200" b="0" i="0" kern="1200" dirty="0" smtClean="0">
                <a:solidFill>
                  <a:schemeClr val="tx1"/>
                </a:solidFill>
                <a:latin typeface="+mn-lt"/>
                <a:ea typeface="+mn-ea"/>
                <a:cs typeface="+mn-cs"/>
              </a:rPr>
              <a:t>可以用于给</a:t>
            </a:r>
            <a:r>
              <a:rPr lang="zh-CN" altLang="en-US" sz="1200" b="0" i="0" u="none" strike="noStrike" kern="1200" dirty="0" smtClean="0">
                <a:solidFill>
                  <a:schemeClr val="tx1"/>
                </a:solidFill>
                <a:latin typeface="+mn-lt"/>
                <a:ea typeface="+mn-ea"/>
                <a:cs typeface="+mn-cs"/>
                <a:hlinkClick r:id="rId4"/>
              </a:rPr>
              <a:t>文件加密</a:t>
            </a:r>
            <a:r>
              <a:rPr lang="zh-CN" altLang="en-US" sz="1200" b="0" i="0" kern="1200" dirty="0" smtClean="0">
                <a:solidFill>
                  <a:schemeClr val="tx1"/>
                </a:solidFill>
                <a:latin typeface="+mn-lt"/>
                <a:ea typeface="+mn-ea"/>
                <a:cs typeface="+mn-cs"/>
              </a:rPr>
              <a:t>，签名等，也可以给用户生成软件序列号，微软的软件序列号就是用的椭圆曲线</a:t>
            </a:r>
            <a:r>
              <a:rPr lang="en-US" altLang="zh-CN" sz="1200" b="0" i="0" kern="1200" dirty="0" smtClean="0">
                <a:solidFill>
                  <a:schemeClr val="tx1"/>
                </a:solidFill>
                <a:latin typeface="+mn-lt"/>
                <a:ea typeface="+mn-ea"/>
                <a:cs typeface="+mn-cs"/>
              </a:rPr>
              <a:t>ECC</a:t>
            </a:r>
            <a:r>
              <a:rPr lang="zh-CN" altLang="en-US" sz="1200" b="0" i="0" kern="1200" dirty="0" smtClean="0">
                <a:solidFill>
                  <a:schemeClr val="tx1"/>
                </a:solidFill>
                <a:latin typeface="+mn-lt"/>
                <a:ea typeface="+mn-ea"/>
                <a:cs typeface="+mn-cs"/>
              </a:rPr>
              <a:t>加密算法。</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椭圆曲线加密算法</a:t>
            </a:r>
            <a:r>
              <a:rPr lang="en-US" altLang="zh-CN" sz="1200" b="0" i="0" kern="1200" dirty="0" smtClean="0">
                <a:solidFill>
                  <a:schemeClr val="tx1"/>
                </a:solidFill>
                <a:latin typeface="+mn-lt"/>
                <a:ea typeface="+mn-ea"/>
                <a:cs typeface="+mn-cs"/>
              </a:rPr>
              <a:t>(Elliptic Curve Cryptography </a:t>
            </a:r>
            <a:r>
              <a:rPr lang="zh-CN" altLang="en-US" sz="1200" b="0" i="0" kern="1200" dirty="0" smtClean="0">
                <a:solidFill>
                  <a:schemeClr val="tx1"/>
                </a:solidFill>
                <a:latin typeface="+mn-lt"/>
                <a:ea typeface="+mn-ea"/>
                <a:cs typeface="+mn-cs"/>
              </a:rPr>
              <a:t>简称</a:t>
            </a:r>
            <a:r>
              <a:rPr lang="en-US" altLang="zh-CN" sz="1200" b="0" i="0" kern="1200" dirty="0" smtClean="0">
                <a:solidFill>
                  <a:schemeClr val="tx1"/>
                </a:solidFill>
                <a:latin typeface="+mn-lt"/>
                <a:ea typeface="+mn-ea"/>
                <a:cs typeface="+mn-cs"/>
              </a:rPr>
              <a:t>ECC)</a:t>
            </a:r>
            <a:r>
              <a:rPr lang="zh-CN" altLang="en-US" sz="1200" b="0" i="0" kern="1200" dirty="0" smtClean="0">
                <a:solidFill>
                  <a:schemeClr val="tx1"/>
                </a:solidFill>
                <a:latin typeface="+mn-lt"/>
                <a:ea typeface="+mn-ea"/>
                <a:cs typeface="+mn-cs"/>
              </a:rPr>
              <a:t>是由</a:t>
            </a:r>
            <a:r>
              <a:rPr lang="en-US" altLang="zh-CN" sz="1200" b="0" i="0" kern="1200" dirty="0" smtClean="0">
                <a:solidFill>
                  <a:schemeClr val="tx1"/>
                </a:solidFill>
                <a:latin typeface="+mn-lt"/>
                <a:ea typeface="+mn-ea"/>
                <a:cs typeface="+mn-cs"/>
              </a:rPr>
              <a:t>Neal </a:t>
            </a:r>
            <a:r>
              <a:rPr lang="en-US" altLang="zh-CN" sz="1200" b="0" i="0" kern="1200" dirty="0" err="1" smtClean="0">
                <a:solidFill>
                  <a:schemeClr val="tx1"/>
                </a:solidFill>
                <a:latin typeface="+mn-lt"/>
                <a:ea typeface="+mn-ea"/>
                <a:cs typeface="+mn-cs"/>
              </a:rPr>
              <a:t>Koblit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Victor Miller</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1985</a:t>
            </a:r>
            <a:r>
              <a:rPr lang="zh-CN" altLang="en-US" sz="1200" b="0" i="0" kern="1200" dirty="0" smtClean="0">
                <a:solidFill>
                  <a:schemeClr val="tx1"/>
                </a:solidFill>
                <a:latin typeface="+mn-lt"/>
                <a:ea typeface="+mn-ea"/>
                <a:cs typeface="+mn-cs"/>
              </a:rPr>
              <a:t>年首先提出，从那时起</a:t>
            </a:r>
            <a:r>
              <a:rPr lang="en-US" altLang="zh-CN" sz="1200" b="0" i="0" kern="1200" dirty="0" smtClean="0">
                <a:solidFill>
                  <a:schemeClr val="tx1"/>
                </a:solidFill>
                <a:latin typeface="+mn-lt"/>
                <a:ea typeface="+mn-ea"/>
                <a:cs typeface="+mn-cs"/>
              </a:rPr>
              <a:t>ECC</a:t>
            </a:r>
            <a:r>
              <a:rPr lang="zh-CN" altLang="en-US" sz="1200" b="0" i="0" kern="1200" dirty="0" smtClean="0">
                <a:solidFill>
                  <a:schemeClr val="tx1"/>
                </a:solidFill>
                <a:latin typeface="+mn-lt"/>
                <a:ea typeface="+mn-ea"/>
                <a:cs typeface="+mn-cs"/>
              </a:rPr>
              <a:t>的安全性和实现效率就被众多的数学家和密码学家所广泛研究。所得的结果表明，较之</a:t>
            </a:r>
            <a:r>
              <a:rPr lang="en-US" altLang="zh-CN" sz="1200" b="0" i="0" kern="1200" dirty="0" smtClean="0">
                <a:solidFill>
                  <a:schemeClr val="tx1"/>
                </a:solidFill>
                <a:latin typeface="+mn-lt"/>
                <a:ea typeface="+mn-ea"/>
                <a:cs typeface="+mn-cs"/>
              </a:rPr>
              <a:t>RSA</a:t>
            </a:r>
            <a:r>
              <a:rPr lang="zh-CN" altLang="en-US" sz="1200" b="0" i="0" kern="1200" dirty="0" smtClean="0">
                <a:solidFill>
                  <a:schemeClr val="tx1"/>
                </a:solidFill>
                <a:latin typeface="+mn-lt"/>
                <a:ea typeface="+mn-ea"/>
                <a:cs typeface="+mn-cs"/>
              </a:rPr>
              <a:t>算法，</a:t>
            </a:r>
            <a:r>
              <a:rPr lang="en-US" altLang="zh-CN" sz="1200" b="0" i="0" kern="1200" dirty="0" smtClean="0">
                <a:solidFill>
                  <a:schemeClr val="tx1"/>
                </a:solidFill>
                <a:latin typeface="+mn-lt"/>
                <a:ea typeface="+mn-ea"/>
                <a:cs typeface="+mn-cs"/>
              </a:rPr>
              <a:t>ECC</a:t>
            </a:r>
            <a:r>
              <a:rPr lang="zh-CN" altLang="en-US" sz="1200" b="0" i="0" kern="1200" dirty="0" smtClean="0">
                <a:solidFill>
                  <a:schemeClr val="tx1"/>
                </a:solidFill>
                <a:latin typeface="+mn-lt"/>
                <a:ea typeface="+mn-ea"/>
                <a:cs typeface="+mn-cs"/>
              </a:rPr>
              <a:t>具有密钥长度短，加解密速度快，对计算环境要求低，在需要通讯时，对带宽要求低等特点。</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椭圆曲线离散对数问题</a:t>
            </a:r>
            <a:r>
              <a:rPr lang="en-US" altLang="zh-CN" sz="1200" b="0" i="0" kern="1200" dirty="0" smtClean="0">
                <a:solidFill>
                  <a:schemeClr val="tx1"/>
                </a:solidFill>
                <a:latin typeface="+mn-lt"/>
                <a:ea typeface="+mn-ea"/>
                <a:cs typeface="+mn-cs"/>
              </a:rPr>
              <a:t>ECDLP</a:t>
            </a:r>
            <a:r>
              <a:rPr lang="zh-CN" altLang="en-US" sz="1200" b="0" i="0" kern="1200" dirty="0" smtClean="0">
                <a:solidFill>
                  <a:schemeClr val="tx1"/>
                </a:solidFill>
                <a:latin typeface="+mn-lt"/>
                <a:ea typeface="+mn-ea"/>
                <a:cs typeface="+mn-cs"/>
              </a:rPr>
              <a:t>定义如下：给定素数</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和椭圆曲线</a:t>
            </a:r>
            <a:r>
              <a:rPr lang="en-US" altLang="zh-CN" sz="1200" b="0" i="0" kern="1200" dirty="0" smtClean="0">
                <a:solidFill>
                  <a:schemeClr val="tx1"/>
                </a:solidFill>
                <a:latin typeface="+mn-lt"/>
                <a:ea typeface="+mn-ea"/>
                <a:cs typeface="+mn-cs"/>
              </a:rPr>
              <a:t>E</a:t>
            </a:r>
            <a:r>
              <a:rPr lang="zh-CN" altLang="en-US" sz="1200" b="0" i="0" kern="1200" dirty="0" smtClean="0">
                <a:solidFill>
                  <a:schemeClr val="tx1"/>
                </a:solidFill>
                <a:latin typeface="+mn-lt"/>
                <a:ea typeface="+mn-ea"/>
                <a:cs typeface="+mn-cs"/>
              </a:rPr>
              <a:t>，对 </a:t>
            </a:r>
            <a:r>
              <a:rPr lang="en-US" altLang="zh-CN" sz="1200" b="0" i="0" kern="1200" dirty="0" smtClean="0">
                <a:solidFill>
                  <a:schemeClr val="tx1"/>
                </a:solidFill>
                <a:latin typeface="+mn-lt"/>
                <a:ea typeface="+mn-ea"/>
                <a:cs typeface="+mn-cs"/>
              </a:rPr>
              <a:t>Q=</a:t>
            </a:r>
            <a:r>
              <a:rPr lang="en-US" altLang="zh-CN" sz="1200" b="0" i="0" kern="1200" dirty="0" err="1" smtClean="0">
                <a:solidFill>
                  <a:schemeClr val="tx1"/>
                </a:solidFill>
                <a:latin typeface="+mn-lt"/>
                <a:ea typeface="+mn-ea"/>
                <a:cs typeface="+mn-cs"/>
              </a:rPr>
              <a:t>kP</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在已知</a:t>
            </a:r>
            <a:r>
              <a:rPr lang="en-US" altLang="zh-CN" sz="1200" b="0" i="0" kern="1200" dirty="0" smtClean="0">
                <a:solidFill>
                  <a:schemeClr val="tx1"/>
                </a:solidFill>
                <a:latin typeface="+mn-lt"/>
                <a:ea typeface="+mn-ea"/>
                <a:cs typeface="+mn-cs"/>
              </a:rPr>
              <a:t>P,Q</a:t>
            </a:r>
            <a:r>
              <a:rPr lang="zh-CN" altLang="en-US" sz="1200" b="0" i="0" kern="1200" dirty="0" smtClean="0">
                <a:solidFill>
                  <a:schemeClr val="tx1"/>
                </a:solidFill>
                <a:latin typeface="+mn-lt"/>
                <a:ea typeface="+mn-ea"/>
                <a:cs typeface="+mn-cs"/>
              </a:rPr>
              <a:t>的情况下求出小于</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的正整数</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。可以证明，已知</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计算</a:t>
            </a:r>
            <a:r>
              <a:rPr lang="en-US" altLang="zh-CN" sz="1200" b="0" i="0" kern="1200" dirty="0" smtClean="0">
                <a:solidFill>
                  <a:schemeClr val="tx1"/>
                </a:solidFill>
                <a:latin typeface="+mn-lt"/>
                <a:ea typeface="+mn-ea"/>
                <a:cs typeface="+mn-cs"/>
              </a:rPr>
              <a:t>Q</a:t>
            </a:r>
            <a:r>
              <a:rPr lang="zh-CN" altLang="en-US" sz="1200" b="0" i="0" kern="1200" dirty="0" smtClean="0">
                <a:solidFill>
                  <a:schemeClr val="tx1"/>
                </a:solidFill>
                <a:latin typeface="+mn-lt"/>
                <a:ea typeface="+mn-ea"/>
                <a:cs typeface="+mn-cs"/>
              </a:rPr>
              <a:t>比较容易，而由</a:t>
            </a:r>
            <a:r>
              <a:rPr lang="en-US" altLang="zh-CN" sz="1200" b="0" i="0" kern="1200" dirty="0" smtClean="0">
                <a:solidFill>
                  <a:schemeClr val="tx1"/>
                </a:solidFill>
                <a:latin typeface="+mn-lt"/>
                <a:ea typeface="+mn-ea"/>
                <a:cs typeface="+mn-cs"/>
              </a:rPr>
              <a:t>Q</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计算</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则比较困难，至今没有有效的方法来解决这个问题，这就是椭圆曲线</a:t>
            </a:r>
            <a:r>
              <a:rPr lang="en-US" altLang="zh-CN" sz="1200" b="0" i="0" kern="1200" dirty="0" smtClean="0">
                <a:solidFill>
                  <a:schemeClr val="tx1"/>
                </a:solidFill>
                <a:latin typeface="+mn-lt"/>
                <a:ea typeface="+mn-ea"/>
                <a:cs typeface="+mn-cs"/>
              </a:rPr>
              <a:t>ECC</a:t>
            </a:r>
            <a:r>
              <a:rPr lang="zh-CN" altLang="en-US" sz="1200" b="0" i="0" u="none" strike="noStrike" kern="1200" dirty="0" smtClean="0">
                <a:solidFill>
                  <a:schemeClr val="tx1"/>
                </a:solidFill>
                <a:latin typeface="+mn-lt"/>
                <a:ea typeface="+mn-ea"/>
                <a:cs typeface="+mn-cs"/>
                <a:hlinkClick r:id="rId5"/>
              </a:rPr>
              <a:t>加密算法</a:t>
            </a:r>
            <a:r>
              <a:rPr lang="zh-CN" altLang="en-US" sz="1200" b="0" i="0" kern="1200" dirty="0" smtClean="0">
                <a:solidFill>
                  <a:schemeClr val="tx1"/>
                </a:solidFill>
                <a:latin typeface="+mn-lt"/>
                <a:ea typeface="+mn-ea"/>
                <a:cs typeface="+mn-cs"/>
              </a:rPr>
              <a:t>原理之所在。</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域</a:t>
            </a:r>
            <a:r>
              <a:rPr lang="en-US" altLang="zh-CN" dirty="0" smtClean="0"/>
              <a:t>F</a:t>
            </a:r>
            <a:r>
              <a:rPr lang="zh-CN" altLang="en-US" dirty="0" smtClean="0"/>
              <a:t>，本质就是一个集合，可以在其上进行加、减、乘、除法，而不脱离该集合。</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GF(p)</a:t>
            </a:r>
            <a:r>
              <a:rPr lang="zh-CN" altLang="en-US" dirty="0" smtClean="0"/>
              <a:t>是元素个数为</a:t>
            </a:r>
            <a:r>
              <a:rPr lang="en-US" altLang="zh-CN" dirty="0" smtClean="0"/>
              <a:t>p</a:t>
            </a:r>
            <a:r>
              <a:rPr lang="zh-CN" altLang="en-US" dirty="0" smtClean="0"/>
              <a:t>的有限域，有限域的阶（元素个数）必须是一个素数的幂</a:t>
            </a:r>
            <a:r>
              <a:rPr lang="en-US" altLang="zh-CN" dirty="0" err="1" smtClean="0"/>
              <a:t>p^n,n</a:t>
            </a:r>
            <a:r>
              <a:rPr lang="en-US" altLang="zh-CN" baseline="0" dirty="0" smtClean="0"/>
              <a:t> </a:t>
            </a:r>
            <a:r>
              <a:rPr lang="zh-CN" altLang="en-US" baseline="0" dirty="0" smtClean="0"/>
              <a:t>为正整数。</a:t>
            </a:r>
            <a:r>
              <a:rPr lang="en-US" altLang="zh-CN" dirty="0" smtClean="0"/>
              <a:t>GF(2</a:t>
            </a:r>
            <a:r>
              <a:rPr lang="en-US" altLang="zh-CN" baseline="30000" dirty="0" smtClean="0"/>
              <a:t>m</a:t>
            </a:r>
            <a:r>
              <a:rPr lang="en-US" altLang="zh-CN" dirty="0" smtClean="0"/>
              <a:t>)</a:t>
            </a:r>
          </a:p>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99</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100</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US" altLang="zh-CN" smtClean="0">
                <a:latin typeface="Arial" charset="0"/>
              </a:rPr>
              <a:t>http://www.certicom.com/research/ec33_example.html</a:t>
            </a:r>
            <a:endParaRPr lang="zh-CN" altLang="en-US"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Table 10.3, from NIST SP800-57 (Recommendation for Key Management—Part 1:</a:t>
            </a:r>
          </a:p>
          <a:p>
            <a:r>
              <a:rPr lang="en-US" sz="1200" kern="1200" baseline="0" dirty="0" smtClean="0">
                <a:solidFill>
                  <a:schemeClr val="tx1"/>
                </a:solidFill>
                <a:latin typeface="Arial" charset="0"/>
                <a:ea typeface="ＭＳ Ｐゴシック" charset="-128"/>
                <a:cs typeface="ＭＳ Ｐゴシック" charset="-128"/>
              </a:rPr>
              <a:t>General , July 2012), compares various algorithms by showing comparable key sizes</a:t>
            </a:r>
          </a:p>
          <a:p>
            <a:r>
              <a:rPr lang="en-US" sz="1200" kern="1200" baseline="0" dirty="0" smtClean="0">
                <a:solidFill>
                  <a:schemeClr val="tx1"/>
                </a:solidFill>
                <a:latin typeface="Arial" charset="0"/>
                <a:ea typeface="ＭＳ Ｐゴシック" charset="-128"/>
                <a:cs typeface="ＭＳ Ｐゴシック" charset="-128"/>
              </a:rPr>
              <a:t>in terms of computational effort for cryptanalysis. As can be seen, a considerably</a:t>
            </a:r>
          </a:p>
          <a:p>
            <a:r>
              <a:rPr lang="en-US" sz="1200" kern="1200" baseline="0" dirty="0" smtClean="0">
                <a:solidFill>
                  <a:schemeClr val="tx1"/>
                </a:solidFill>
                <a:latin typeface="Arial" charset="0"/>
                <a:ea typeface="ＭＳ Ｐゴシック" charset="-128"/>
                <a:cs typeface="ＭＳ Ｐゴシック" charset="-128"/>
              </a:rPr>
              <a:t>smaller key size can be used for ECC compared to RSA. Furthermore, for equal</a:t>
            </a:r>
          </a:p>
          <a:p>
            <a:r>
              <a:rPr lang="en-US" sz="1200" kern="1200" baseline="0" dirty="0" smtClean="0">
                <a:solidFill>
                  <a:schemeClr val="tx1"/>
                </a:solidFill>
                <a:latin typeface="Arial" charset="0"/>
                <a:ea typeface="ＭＳ Ｐゴシック" charset="-128"/>
                <a:cs typeface="ＭＳ Ｐゴシック" charset="-128"/>
              </a:rPr>
              <a:t>key lengths, the computational effort required for ECC and RSA is comparable</a:t>
            </a:r>
          </a:p>
          <a:p>
            <a:r>
              <a:rPr lang="en-US" sz="1200" kern="1200" baseline="0" dirty="0" smtClean="0">
                <a:solidFill>
                  <a:schemeClr val="tx1"/>
                </a:solidFill>
                <a:latin typeface="Arial" charset="0"/>
                <a:ea typeface="ＭＳ Ｐゴシック" charset="-128"/>
                <a:cs typeface="ＭＳ Ｐゴシック" charset="-128"/>
              </a:rPr>
              <a:t>[JURI97]. Thus, there is a computational advantage to using ECC with a shorter</a:t>
            </a:r>
          </a:p>
          <a:p>
            <a:r>
              <a:rPr lang="en-US" sz="1200" kern="1200" baseline="0" dirty="0" smtClean="0">
                <a:solidFill>
                  <a:schemeClr val="tx1"/>
                </a:solidFill>
                <a:latin typeface="Arial" charset="0"/>
                <a:ea typeface="ＭＳ Ｐゴシック" charset="-128"/>
                <a:cs typeface="ＭＳ Ｐゴシック" charset="-128"/>
              </a:rPr>
              <a:t>key length than a comparably secure RSA.</a:t>
            </a:r>
            <a:endParaRPr lang="en-US" dirty="0" smtClean="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115</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zh-CN" altLang="en-US" sz="1200" b="1" i="0" kern="1200" dirty="0" smtClean="0">
                <a:solidFill>
                  <a:schemeClr val="tx1"/>
                </a:solidFill>
                <a:latin typeface="+mn-lt"/>
                <a:ea typeface="+mn-ea"/>
                <a:cs typeface="+mn-cs"/>
              </a:rPr>
              <a:t>欧拉函数的定义</a:t>
            </a:r>
            <a:r>
              <a:rPr lang="en-US" altLang="zh-CN" sz="1200" b="1" i="0"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在数论中，对于正整数</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少于或等于</a:t>
            </a:r>
            <a:r>
              <a:rPr lang="en-US" altLang="zh-CN" sz="1200" b="0" i="0" kern="1200" dirty="0" smtClean="0">
                <a:solidFill>
                  <a:schemeClr val="tx1"/>
                </a:solidFill>
                <a:latin typeface="+mn-lt"/>
                <a:ea typeface="+mn-ea"/>
                <a:cs typeface="+mn-cs"/>
              </a:rPr>
              <a:t>N ([1,N]),</a:t>
            </a:r>
            <a:r>
              <a:rPr lang="zh-CN" altLang="en-US" sz="1200" b="0" i="0" kern="1200" dirty="0" smtClean="0">
                <a:solidFill>
                  <a:schemeClr val="tx1"/>
                </a:solidFill>
                <a:latin typeface="+mn-lt"/>
                <a:ea typeface="+mn-ea"/>
                <a:cs typeface="+mn-cs"/>
              </a:rPr>
              <a:t>且与</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互质的正整数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包括</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的个数，记作</a:t>
            </a:r>
            <a:r>
              <a:rPr lang="en-US" altLang="zh-CN" sz="1200" b="0" i="0" kern="1200" dirty="0" smtClean="0">
                <a:solidFill>
                  <a:schemeClr val="tx1"/>
                </a:solidFill>
                <a:latin typeface="+mn-lt"/>
                <a:ea typeface="+mn-ea"/>
                <a:cs typeface="+mn-cs"/>
              </a:rPr>
              <a:t>φ(n)</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φ</a:t>
            </a:r>
            <a:r>
              <a:rPr lang="zh-CN" altLang="en-US" sz="1200" b="0" i="0" kern="1200" dirty="0" smtClean="0">
                <a:solidFill>
                  <a:schemeClr val="tx1"/>
                </a:solidFill>
                <a:latin typeface="+mn-lt"/>
                <a:ea typeface="+mn-ea"/>
                <a:cs typeface="+mn-cs"/>
              </a:rPr>
              <a:t>函数的值：</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φ(x)=x(1-1/p(1))(1-1/p(2))(1-1/p(3))(1-1/p(4))…..(1-1/p(n)) </a:t>
            </a:r>
            <a:r>
              <a:rPr lang="zh-CN" altLang="en-US" sz="1200" b="0" i="0" kern="1200" dirty="0" smtClean="0">
                <a:solidFill>
                  <a:schemeClr val="tx1"/>
                </a:solidFill>
                <a:latin typeface="+mn-lt"/>
                <a:ea typeface="+mn-ea"/>
                <a:cs typeface="+mn-cs"/>
              </a:rPr>
              <a:t>其中</a:t>
            </a:r>
            <a:r>
              <a:rPr lang="en-US" altLang="zh-CN" sz="1200" b="0" i="0" kern="1200" dirty="0" smtClean="0">
                <a:solidFill>
                  <a:schemeClr val="tx1"/>
                </a:solidFill>
                <a:latin typeface="+mn-lt"/>
                <a:ea typeface="+mn-ea"/>
                <a:cs typeface="+mn-cs"/>
              </a:rPr>
              <a:t>p(1),p(2)…p(n)</a:t>
            </a:r>
            <a:r>
              <a:rPr lang="zh-CN" altLang="en-US" sz="1200" b="0" i="0" kern="1200" dirty="0" smtClean="0">
                <a:solidFill>
                  <a:schemeClr val="tx1"/>
                </a:solidFill>
                <a:latin typeface="+mn-lt"/>
                <a:ea typeface="+mn-ea"/>
                <a:cs typeface="+mn-cs"/>
              </a:rPr>
              <a:t>为</a:t>
            </a:r>
            <a:r>
              <a:rPr lang="en-US" altLang="zh-CN" sz="1200" b="0" i="0" kern="1200" dirty="0" smtClean="0">
                <a:solidFill>
                  <a:schemeClr val="tx1"/>
                </a:solidFill>
                <a:latin typeface="+mn-lt"/>
                <a:ea typeface="+mn-ea"/>
                <a:cs typeface="+mn-cs"/>
              </a:rPr>
              <a:t>x</a:t>
            </a:r>
          </a:p>
          <a:p>
            <a:r>
              <a:rPr lang="zh-CN" altLang="en-US" sz="1200" b="0" i="0" kern="1200" dirty="0" smtClean="0">
                <a:solidFill>
                  <a:schemeClr val="tx1"/>
                </a:solidFill>
                <a:latin typeface="+mn-lt"/>
                <a:ea typeface="+mn-ea"/>
                <a:cs typeface="+mn-cs"/>
              </a:rPr>
              <a:t>的所有质因数</a:t>
            </a:r>
            <a:r>
              <a:rPr lang="en-US" altLang="zh-CN" sz="1200" b="0" i="0"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是正整数</a:t>
            </a:r>
            <a:r>
              <a:rPr lang="en-US" altLang="zh-CN" sz="1200" b="0" i="0" kern="1200" dirty="0" smtClean="0">
                <a:solidFill>
                  <a:schemeClr val="tx1"/>
                </a:solidFill>
                <a:latin typeface="+mn-lt"/>
                <a:ea typeface="+mn-ea"/>
                <a:cs typeface="+mn-cs"/>
              </a:rPr>
              <a:t>; φ(1)=1(</a:t>
            </a:r>
            <a:r>
              <a:rPr lang="zh-CN" altLang="en-US" sz="1200" b="0" i="0" kern="1200" dirty="0" smtClean="0">
                <a:solidFill>
                  <a:schemeClr val="tx1"/>
                </a:solidFill>
                <a:latin typeface="+mn-lt"/>
                <a:ea typeface="+mn-ea"/>
                <a:cs typeface="+mn-cs"/>
              </a:rPr>
              <a:t>唯一和</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互质的数，且小于等于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。注意：每种质因数只有一个。</a:t>
            </a:r>
          </a:p>
          <a:p>
            <a:r>
              <a:rPr lang="zh-CN" altLang="en-US" sz="1200" b="0" i="0" kern="1200" dirty="0" smtClean="0">
                <a:solidFill>
                  <a:schemeClr val="tx1"/>
                </a:solidFill>
                <a:latin typeface="+mn-lt"/>
                <a:ea typeface="+mn-ea"/>
                <a:cs typeface="+mn-cs"/>
              </a:rPr>
              <a:t>     例如</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         φ(10)=10×(1-1/2)×(1-1/5)=4;</a:t>
            </a:r>
          </a:p>
          <a:p>
            <a:r>
              <a:rPr lang="en-US" altLang="zh-CN" sz="1200" b="0" i="0" kern="1200" dirty="0" smtClean="0">
                <a:solidFill>
                  <a:schemeClr val="tx1"/>
                </a:solidFill>
                <a:latin typeface="+mn-lt"/>
                <a:ea typeface="+mn-ea"/>
                <a:cs typeface="+mn-cs"/>
              </a:rPr>
              <a:t>         1 3 7 9</a:t>
            </a:r>
          </a:p>
          <a:p>
            <a:r>
              <a:rPr lang="en-US" altLang="zh-CN" sz="1200" b="0" i="0" kern="1200" dirty="0" smtClean="0">
                <a:solidFill>
                  <a:schemeClr val="tx1"/>
                </a:solidFill>
                <a:latin typeface="+mn-lt"/>
                <a:ea typeface="+mn-ea"/>
                <a:cs typeface="+mn-cs"/>
              </a:rPr>
              <a:t>         φ(30)=30×(1-1/2)×(1-1/3)×(1-1/5)=8;</a:t>
            </a:r>
          </a:p>
          <a:p>
            <a:r>
              <a:rPr lang="en-US" altLang="zh-CN" sz="1200" b="0" i="0" kern="1200" dirty="0" smtClean="0">
                <a:solidFill>
                  <a:schemeClr val="tx1"/>
                </a:solidFill>
                <a:latin typeface="+mn-lt"/>
                <a:ea typeface="+mn-ea"/>
                <a:cs typeface="+mn-cs"/>
              </a:rPr>
              <a:t>         φ(49)=49×(1-1/7)=42;</a:t>
            </a: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欧拉函数的性质：</a:t>
            </a: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(1)   </a:t>
            </a:r>
            <a:r>
              <a:rPr lang="en-US" altLang="zh-CN" sz="1200" b="0" i="0" kern="1200" dirty="0" err="1" smtClean="0">
                <a:solidFill>
                  <a:schemeClr val="tx1"/>
                </a:solidFill>
                <a:latin typeface="+mn-lt"/>
                <a:ea typeface="+mn-ea"/>
                <a:cs typeface="+mn-cs"/>
              </a:rPr>
              <a:t>p^k</a:t>
            </a:r>
            <a:r>
              <a:rPr lang="zh-CN" altLang="en-US" sz="1200" b="0" i="0" kern="1200" dirty="0" smtClean="0">
                <a:solidFill>
                  <a:schemeClr val="tx1"/>
                </a:solidFill>
                <a:latin typeface="+mn-lt"/>
                <a:ea typeface="+mn-ea"/>
                <a:cs typeface="+mn-cs"/>
              </a:rPr>
              <a:t>型欧拉函数</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若</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是质数</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即</a:t>
            </a:r>
            <a:r>
              <a:rPr lang="en-US" altLang="zh-CN" sz="1200" b="0" i="0" kern="1200" dirty="0" smtClean="0">
                <a:solidFill>
                  <a:schemeClr val="tx1"/>
                </a:solidFill>
                <a:latin typeface="+mn-lt"/>
                <a:ea typeface="+mn-ea"/>
                <a:cs typeface="+mn-cs"/>
              </a:rPr>
              <a:t>N=p), </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 </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p)=p-p^(k-1)=p-1</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若</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是质数</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次幂</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即</a:t>
            </a:r>
            <a:r>
              <a:rPr lang="en-US" altLang="zh-CN" sz="1200" b="0" i="0" kern="1200" dirty="0" smtClean="0">
                <a:solidFill>
                  <a:schemeClr val="tx1"/>
                </a:solidFill>
                <a:latin typeface="+mn-lt"/>
                <a:ea typeface="+mn-ea"/>
                <a:cs typeface="+mn-cs"/>
              </a:rPr>
              <a:t>N=</a:t>
            </a:r>
            <a:r>
              <a:rPr lang="en-US" altLang="zh-CN" sz="1200" b="0" i="0" kern="1200" dirty="0" err="1" smtClean="0">
                <a:solidFill>
                  <a:schemeClr val="tx1"/>
                </a:solidFill>
                <a:latin typeface="+mn-lt"/>
                <a:ea typeface="+mn-ea"/>
                <a:cs typeface="+mn-cs"/>
              </a:rPr>
              <a:t>p^k</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a:t>
            </a:r>
            <a:r>
              <a:rPr lang="en-US" altLang="zh-CN" sz="1200" b="0" i="0" kern="1200" dirty="0" err="1" smtClean="0">
                <a:solidFill>
                  <a:schemeClr val="tx1"/>
                </a:solidFill>
                <a:latin typeface="+mn-lt"/>
                <a:ea typeface="+mn-ea"/>
                <a:cs typeface="+mn-cs"/>
              </a:rPr>
              <a:t>p^k</a:t>
            </a:r>
            <a:r>
              <a:rPr lang="en-US" altLang="zh-CN" sz="1200" b="0" i="0" kern="1200" dirty="0" smtClean="0">
                <a:solidFill>
                  <a:schemeClr val="tx1"/>
                </a:solidFill>
                <a:latin typeface="+mn-lt"/>
                <a:ea typeface="+mn-ea"/>
                <a:cs typeface="+mn-cs"/>
              </a:rPr>
              <a:t>-p^(k-1)=(p-1)p^(k-1)</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(2)</a:t>
            </a:r>
            <a:r>
              <a:rPr lang="en-US" altLang="zh-CN" sz="1200" b="0" i="0" kern="1200" dirty="0" err="1" smtClean="0">
                <a:solidFill>
                  <a:schemeClr val="tx1"/>
                </a:solidFill>
                <a:latin typeface="+mn-lt"/>
                <a:ea typeface="+mn-ea"/>
                <a:cs typeface="+mn-cs"/>
              </a:rPr>
              <a:t>mn</a:t>
            </a:r>
            <a:r>
              <a:rPr lang="zh-CN" altLang="en-US" sz="1200" b="0" i="0" kern="1200" dirty="0" smtClean="0">
                <a:solidFill>
                  <a:schemeClr val="tx1"/>
                </a:solidFill>
                <a:latin typeface="+mn-lt"/>
                <a:ea typeface="+mn-ea"/>
                <a:cs typeface="+mn-cs"/>
              </a:rPr>
              <a:t>型欧拉函数</a:t>
            </a:r>
          </a:p>
          <a:p>
            <a:r>
              <a:rPr lang="zh-CN" altLang="en-US" sz="1200" b="0" i="0" kern="1200" dirty="0" smtClean="0">
                <a:solidFill>
                  <a:schemeClr val="tx1"/>
                </a:solidFill>
                <a:latin typeface="+mn-lt"/>
                <a:ea typeface="+mn-ea"/>
                <a:cs typeface="+mn-cs"/>
              </a:rPr>
              <a:t>设</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为正整数，以</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表示不超过</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且与</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互素的正整数的个数，称为</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的欧拉函数值。若</a:t>
            </a:r>
            <a:r>
              <a:rPr lang="en-US" altLang="zh-CN" sz="1200" b="0" i="0" kern="1200" dirty="0" err="1" smtClean="0">
                <a:solidFill>
                  <a:schemeClr val="tx1"/>
                </a:solidFill>
                <a:latin typeface="+mn-lt"/>
                <a:ea typeface="+mn-ea"/>
                <a:cs typeface="+mn-cs"/>
              </a:rPr>
              <a:t>m,n</a:t>
            </a:r>
            <a:r>
              <a:rPr lang="zh-CN" altLang="en-US" sz="1200" b="0" i="0" kern="1200" dirty="0" smtClean="0">
                <a:solidFill>
                  <a:schemeClr val="tx1"/>
                </a:solidFill>
                <a:latin typeface="+mn-lt"/>
                <a:ea typeface="+mn-ea"/>
                <a:cs typeface="+mn-cs"/>
              </a:rPr>
              <a:t>互质，</a:t>
            </a:r>
            <a:r>
              <a:rPr lang="el-GR" altLang="zh-CN" sz="1200" b="0" i="0" kern="1200" dirty="0" smtClean="0">
                <a:solidFill>
                  <a:schemeClr val="tx1"/>
                </a:solidFill>
                <a:latin typeface="+mn-lt"/>
                <a:ea typeface="+mn-ea"/>
                <a:cs typeface="+mn-cs"/>
              </a:rPr>
              <a:t>φ(</a:t>
            </a:r>
            <a:r>
              <a:rPr lang="en-US" altLang="zh-CN" sz="1200" b="0" i="0" kern="1200" dirty="0" err="1" smtClean="0">
                <a:solidFill>
                  <a:schemeClr val="tx1"/>
                </a:solidFill>
                <a:latin typeface="+mn-lt"/>
                <a:ea typeface="+mn-ea"/>
                <a:cs typeface="+mn-cs"/>
              </a:rPr>
              <a:t>mn</a:t>
            </a:r>
            <a:r>
              <a:rPr lang="en-US" altLang="zh-CN" sz="1200" b="0" i="0" kern="1200" dirty="0" smtClean="0">
                <a:solidFill>
                  <a:schemeClr val="tx1"/>
                </a:solidFill>
                <a:latin typeface="+mn-lt"/>
                <a:ea typeface="+mn-ea"/>
                <a:cs typeface="+mn-cs"/>
              </a:rPr>
              <a:t>)=(m-1)(n-1)=</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m)</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特殊性质</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若</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为奇数时，</a:t>
            </a:r>
            <a:r>
              <a:rPr lang="el-GR" altLang="zh-CN" sz="1200" b="0" i="0" kern="1200" dirty="0" smtClean="0">
                <a:solidFill>
                  <a:schemeClr val="tx1"/>
                </a:solidFill>
                <a:latin typeface="+mn-lt"/>
                <a:ea typeface="+mn-ea"/>
                <a:cs typeface="+mn-cs"/>
              </a:rPr>
              <a:t>φ(2</a:t>
            </a:r>
            <a:r>
              <a:rPr lang="en-US" altLang="zh-CN" sz="1200" b="0" i="0" kern="1200" dirty="0" smtClean="0">
                <a:solidFill>
                  <a:schemeClr val="tx1"/>
                </a:solidFill>
                <a:latin typeface="+mn-lt"/>
                <a:ea typeface="+mn-ea"/>
                <a:cs typeface="+mn-cs"/>
              </a:rPr>
              <a:t>n)=</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对于任何两个互质 的正整数</a:t>
            </a:r>
            <a:r>
              <a:rPr lang="en-US" altLang="zh-CN" sz="1200" b="0" i="0" kern="1200" dirty="0" err="1" smtClean="0">
                <a:solidFill>
                  <a:schemeClr val="tx1"/>
                </a:solidFill>
                <a:latin typeface="+mn-lt"/>
                <a:ea typeface="+mn-ea"/>
                <a:cs typeface="+mn-cs"/>
              </a:rPr>
              <a:t>a,n</a:t>
            </a:r>
            <a:r>
              <a:rPr lang="en-US" altLang="zh-CN" sz="1200" b="0" i="0" kern="1200" dirty="0" smtClean="0">
                <a:solidFill>
                  <a:schemeClr val="tx1"/>
                </a:solidFill>
                <a:latin typeface="+mn-lt"/>
                <a:ea typeface="+mn-ea"/>
                <a:cs typeface="+mn-cs"/>
              </a:rPr>
              <a:t>(n&gt;2)</a:t>
            </a:r>
            <a:r>
              <a:rPr lang="zh-CN" altLang="en-US" sz="1200" b="0" i="0" kern="1200" dirty="0" smtClean="0">
                <a:solidFill>
                  <a:schemeClr val="tx1"/>
                </a:solidFill>
                <a:latin typeface="+mn-lt"/>
                <a:ea typeface="+mn-ea"/>
                <a:cs typeface="+mn-cs"/>
              </a:rPr>
              <a:t>有</a:t>
            </a:r>
            <a:r>
              <a:rPr lang="en-US" altLang="zh-CN" sz="1200" b="0" i="0" kern="1200" dirty="0" smtClean="0">
                <a:solidFill>
                  <a:schemeClr val="tx1"/>
                </a:solidFill>
                <a:latin typeface="+mn-lt"/>
                <a:ea typeface="+mn-ea"/>
                <a:cs typeface="+mn-cs"/>
              </a:rPr>
              <a:t>:a^</a:t>
            </a:r>
            <a:r>
              <a:rPr lang="el-GR" altLang="zh-CN" sz="1200" b="0" i="0" kern="1200" dirty="0" smtClean="0">
                <a:solidFill>
                  <a:schemeClr val="tx1"/>
                </a:solidFill>
                <a:latin typeface="+mn-lt"/>
                <a:ea typeface="+mn-ea"/>
                <a:cs typeface="+mn-cs"/>
              </a:rPr>
              <a:t>φ(</a:t>
            </a:r>
            <a:r>
              <a:rPr lang="en-US" altLang="zh-CN" sz="1200" b="0" i="0" kern="1200" dirty="0" smtClean="0">
                <a:solidFill>
                  <a:schemeClr val="tx1"/>
                </a:solidFill>
                <a:latin typeface="+mn-lt"/>
                <a:ea typeface="+mn-ea"/>
                <a:cs typeface="+mn-cs"/>
              </a:rPr>
              <a:t>n)=1 mod n (</a:t>
            </a:r>
            <a:r>
              <a:rPr lang="zh-CN" altLang="en-US" sz="1200" b="0" i="0" kern="1200" dirty="0" smtClean="0">
                <a:solidFill>
                  <a:schemeClr val="tx1"/>
                </a:solidFill>
                <a:latin typeface="+mn-lt"/>
                <a:ea typeface="+mn-ea"/>
                <a:cs typeface="+mn-cs"/>
              </a:rPr>
              <a:t>恒等于</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此公式即 </a:t>
            </a:r>
            <a:r>
              <a:rPr lang="zh-CN" altLang="en-US" sz="1200" b="1" i="0" kern="1200" dirty="0" smtClean="0">
                <a:solidFill>
                  <a:schemeClr val="tx1"/>
                </a:solidFill>
                <a:latin typeface="+mn-lt"/>
                <a:ea typeface="+mn-ea"/>
                <a:cs typeface="+mn-cs"/>
              </a:rPr>
              <a:t>欧拉定理</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当</a:t>
            </a:r>
            <a:r>
              <a:rPr lang="en-US" altLang="zh-CN" sz="1200" b="0" i="0" kern="1200" dirty="0" smtClean="0">
                <a:solidFill>
                  <a:schemeClr val="tx1"/>
                </a:solidFill>
                <a:latin typeface="+mn-lt"/>
                <a:ea typeface="+mn-ea"/>
                <a:cs typeface="+mn-cs"/>
              </a:rPr>
              <a:t>n=p </a:t>
            </a:r>
            <a:r>
              <a:rPr lang="zh-CN" altLang="en-US" sz="1200" b="0" i="0" kern="1200" dirty="0" smtClean="0">
                <a:solidFill>
                  <a:schemeClr val="tx1"/>
                </a:solidFill>
                <a:latin typeface="+mn-lt"/>
                <a:ea typeface="+mn-ea"/>
                <a:cs typeface="+mn-cs"/>
              </a:rPr>
              <a:t>且 </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与素数</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互质</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即</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gcd</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a,p</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则上式有</a:t>
            </a:r>
            <a:r>
              <a:rPr lang="en-US" altLang="zh-CN" sz="1200" b="0" i="0" kern="1200" dirty="0" smtClean="0">
                <a:solidFill>
                  <a:schemeClr val="tx1"/>
                </a:solidFill>
                <a:latin typeface="+mn-lt"/>
                <a:ea typeface="+mn-ea"/>
                <a:cs typeface="+mn-cs"/>
              </a:rPr>
              <a:t>: a^(p-1)=1 mod n (</a:t>
            </a:r>
            <a:r>
              <a:rPr lang="zh-CN" altLang="en-US" sz="1200" b="0" i="0" kern="1200" dirty="0" smtClean="0">
                <a:solidFill>
                  <a:schemeClr val="tx1"/>
                </a:solidFill>
                <a:latin typeface="+mn-lt"/>
                <a:ea typeface="+mn-ea"/>
                <a:cs typeface="+mn-cs"/>
              </a:rPr>
              <a:t>恒等于</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此公式即 </a:t>
            </a:r>
            <a:r>
              <a:rPr lang="zh-CN" altLang="en-US" sz="1200" b="1" i="0" kern="1200" dirty="0" smtClean="0">
                <a:solidFill>
                  <a:schemeClr val="tx1"/>
                </a:solidFill>
                <a:latin typeface="+mn-lt"/>
                <a:ea typeface="+mn-ea"/>
                <a:cs typeface="+mn-cs"/>
              </a:rPr>
              <a:t>费马小定理</a:t>
            </a:r>
            <a:endParaRPr lang="zh-CN" altLang="en-US"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a:lnSpc>
                <a:spcPct val="80000"/>
              </a:lnSpc>
            </a:pPr>
            <a:r>
              <a:rPr lang="en-US" altLang="zh-CN" sz="1400" dirty="0" smtClean="0">
                <a:latin typeface="Arial" charset="0"/>
                <a:ea typeface="宋体" charset="-122"/>
              </a:rPr>
              <a:t>	Z</a:t>
            </a:r>
            <a:r>
              <a:rPr lang="en-US" altLang="zh-CN" sz="1400" baseline="-25000" dirty="0" smtClean="0">
                <a:latin typeface="Arial" charset="0"/>
                <a:ea typeface="宋体" charset="-122"/>
              </a:rPr>
              <a:t>n</a:t>
            </a:r>
            <a:r>
              <a:rPr lang="en-US" altLang="zh-CN" sz="1400" baseline="30000" dirty="0" smtClean="0">
                <a:latin typeface="Arial" charset="0"/>
                <a:ea typeface="宋体" charset="-122"/>
              </a:rPr>
              <a:t>*</a:t>
            </a:r>
            <a:r>
              <a:rPr lang="zh-CN" altLang="en-US" sz="1400" dirty="0" smtClean="0">
                <a:latin typeface="Arial" charset="0"/>
                <a:ea typeface="宋体" charset="-122"/>
              </a:rPr>
              <a:t>中的元素记做</a:t>
            </a:r>
          </a:p>
          <a:p>
            <a:pPr>
              <a:lnSpc>
                <a:spcPct val="80000"/>
              </a:lnSpc>
            </a:pPr>
            <a:r>
              <a:rPr lang="zh-CN" altLang="en-US" sz="1400" dirty="0" smtClean="0">
                <a:latin typeface="Arial" charset="0"/>
                <a:ea typeface="宋体" charset="-122"/>
              </a:rPr>
              <a:t>		</a:t>
            </a:r>
            <a:r>
              <a:rPr lang="en-US" altLang="zh-CN" sz="1400" dirty="0" smtClean="0">
                <a:latin typeface="Arial" charset="0"/>
                <a:ea typeface="宋体" charset="-122"/>
              </a:rPr>
              <a:t>R</a:t>
            </a:r>
            <a:r>
              <a:rPr lang="zh-CN" altLang="en-US" sz="1400" dirty="0" smtClean="0">
                <a:latin typeface="Arial" charset="0"/>
                <a:ea typeface="宋体" charset="-122"/>
              </a:rPr>
              <a:t>＝</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r>
              <a:rPr lang="en-US" altLang="zh-CN" sz="1400" dirty="0" smtClean="0">
                <a:latin typeface="Arial" charset="0"/>
                <a:ea typeface="宋体" charset="-122"/>
              </a:rPr>
              <a:t>}</a:t>
            </a:r>
            <a:endParaRPr lang="zh-CN" altLang="en-US" sz="1400" dirty="0" smtClean="0">
              <a:latin typeface="Arial" charset="0"/>
              <a:ea typeface="宋体" charset="-122"/>
            </a:endParaRPr>
          </a:p>
          <a:p>
            <a:pPr>
              <a:lnSpc>
                <a:spcPct val="80000"/>
              </a:lnSpc>
            </a:pPr>
            <a:r>
              <a:rPr lang="zh-CN" altLang="en-US" sz="1400" dirty="0" smtClean="0">
                <a:latin typeface="Arial" charset="0"/>
                <a:ea typeface="宋体" charset="-122"/>
              </a:rPr>
              <a:t>	令	</a:t>
            </a:r>
            <a:r>
              <a:rPr lang="en-US" altLang="zh-CN" sz="1400" dirty="0" smtClean="0">
                <a:latin typeface="Arial" charset="0"/>
                <a:ea typeface="宋体" charset="-122"/>
              </a:rPr>
              <a:t>S</a:t>
            </a:r>
            <a:r>
              <a:rPr lang="zh-CN" altLang="en-US" sz="1400" dirty="0" smtClean="0">
                <a:latin typeface="Arial" charset="0"/>
                <a:ea typeface="宋体" charset="-122"/>
              </a:rPr>
              <a:t>＝</a:t>
            </a:r>
            <a:r>
              <a:rPr lang="en-US" altLang="zh-CN" sz="1400" dirty="0" err="1" smtClean="0">
                <a:latin typeface="Arial" charset="0"/>
                <a:ea typeface="宋体" charset="-122"/>
              </a:rPr>
              <a:t>aR</a:t>
            </a:r>
            <a:r>
              <a:rPr lang="zh-CN" altLang="en-US" sz="1400" dirty="0" smtClean="0">
                <a:latin typeface="Arial" charset="0"/>
                <a:ea typeface="宋体" charset="-122"/>
              </a:rPr>
              <a:t>＝</a:t>
            </a:r>
            <a:r>
              <a:rPr lang="en-US" altLang="zh-CN" sz="1400" dirty="0" smtClean="0">
                <a:latin typeface="Arial" charset="0"/>
                <a:ea typeface="宋体" charset="-122"/>
              </a:rPr>
              <a:t>{a</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Arial" charset="0"/>
                <a:ea typeface="宋体" charset="-122"/>
              </a:rPr>
              <a:t>,a</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Arial" charset="0"/>
                <a:ea typeface="宋体" charset="-122"/>
              </a:rPr>
              <a:t>,…,</a:t>
            </a:r>
            <a:r>
              <a:rPr lang="en-US" altLang="zh-CN" sz="1400" dirty="0" err="1" smtClean="0">
                <a:latin typeface="Arial" charset="0"/>
                <a:ea typeface="宋体" charset="-122"/>
              </a:rPr>
              <a:t>a</a:t>
            </a:r>
            <a:r>
              <a:rPr lang="en-US" altLang="zh-CN" sz="1400" dirty="0" err="1" smtClean="0">
                <a:latin typeface="Times New Roman"/>
                <a:ea typeface="宋体" charset="-122"/>
                <a:cs typeface="Times New Roman" pitchFamily="18" charset="0"/>
              </a:rPr>
              <a:t>·</a:t>
            </a:r>
            <a:r>
              <a:rPr lang="en-US" altLang="zh-CN" sz="1400" dirty="0" err="1"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r>
              <a:rPr lang="en-US" altLang="zh-CN" sz="1400" dirty="0" smtClean="0">
                <a:latin typeface="Arial" charset="0"/>
                <a:ea typeface="宋体" charset="-122"/>
              </a:rPr>
              <a:t>}</a:t>
            </a:r>
            <a:endParaRPr lang="zh-CN" altLang="en-US" sz="1400" dirty="0" smtClean="0">
              <a:latin typeface="Arial" charset="0"/>
              <a:ea typeface="宋体" charset="-122"/>
            </a:endParaRPr>
          </a:p>
          <a:p>
            <a:pPr>
              <a:lnSpc>
                <a:spcPct val="80000"/>
              </a:lnSpc>
            </a:pPr>
            <a:r>
              <a:rPr lang="zh-CN" altLang="en-US" sz="1400" dirty="0" smtClean="0">
                <a:latin typeface="Arial" charset="0"/>
                <a:ea typeface="宋体" charset="-122"/>
              </a:rPr>
              <a:t>	则	</a:t>
            </a:r>
            <a:r>
              <a:rPr lang="en-US" altLang="zh-CN" sz="1400" dirty="0" smtClean="0">
                <a:latin typeface="Arial" charset="0"/>
                <a:ea typeface="宋体" charset="-122"/>
              </a:rPr>
              <a:t>S</a:t>
            </a:r>
            <a:r>
              <a:rPr lang="zh-CN" altLang="en-US" sz="1400" dirty="0" smtClean="0">
                <a:latin typeface="Arial" charset="0"/>
                <a:ea typeface="宋体" charset="-122"/>
              </a:rPr>
              <a:t>＝</a:t>
            </a:r>
            <a:r>
              <a:rPr lang="en-US" altLang="zh-CN" sz="1400" dirty="0" smtClean="0">
                <a:latin typeface="Arial" charset="0"/>
                <a:ea typeface="宋体" charset="-122"/>
              </a:rPr>
              <a:t>R</a:t>
            </a:r>
          </a:p>
          <a:p>
            <a:pPr>
              <a:lnSpc>
                <a:spcPct val="80000"/>
              </a:lnSpc>
            </a:pPr>
            <a:r>
              <a:rPr lang="zh-CN" altLang="en-US" sz="1400" dirty="0" smtClean="0">
                <a:latin typeface="Arial" charset="0"/>
                <a:ea typeface="宋体" charset="-122"/>
              </a:rPr>
              <a:t>	因为</a:t>
            </a:r>
          </a:p>
          <a:p>
            <a:pPr>
              <a:lnSpc>
                <a:spcPct val="80000"/>
              </a:lnSpc>
            </a:pPr>
            <a:r>
              <a:rPr lang="en-US" altLang="zh-CN" sz="1400" dirty="0" smtClean="0">
                <a:latin typeface="Arial" charset="0"/>
                <a:ea typeface="宋体" charset="-122"/>
              </a:rPr>
              <a:t>	(1) S</a:t>
            </a:r>
            <a:r>
              <a:rPr lang="zh-CN" altLang="en-US" sz="1400" dirty="0" smtClean="0">
                <a:latin typeface="Arial" charset="0"/>
                <a:ea typeface="宋体" charset="-122"/>
              </a:rPr>
              <a:t>中的元素都与</a:t>
            </a:r>
            <a:r>
              <a:rPr lang="en-US" altLang="zh-CN" sz="1400" dirty="0" smtClean="0">
                <a:latin typeface="Arial" charset="0"/>
                <a:ea typeface="宋体" charset="-122"/>
              </a:rPr>
              <a:t>n</a:t>
            </a:r>
            <a:r>
              <a:rPr lang="zh-CN" altLang="en-US" sz="1400" dirty="0" smtClean="0">
                <a:latin typeface="Arial" charset="0"/>
                <a:ea typeface="宋体" charset="-122"/>
              </a:rPr>
              <a:t>互素</a:t>
            </a:r>
          </a:p>
          <a:p>
            <a:pPr>
              <a:lnSpc>
                <a:spcPct val="80000"/>
              </a:lnSpc>
            </a:pPr>
            <a:r>
              <a:rPr lang="en-US" altLang="zh-CN" sz="1400" dirty="0" smtClean="0">
                <a:latin typeface="Arial" charset="0"/>
                <a:ea typeface="宋体" charset="-122"/>
              </a:rPr>
              <a:t>		</a:t>
            </a:r>
            <a:r>
              <a:rPr lang="zh-CN" altLang="en-US" sz="1400" dirty="0" smtClean="0">
                <a:latin typeface="Arial" charset="0"/>
                <a:ea typeface="宋体" charset="-122"/>
              </a:rPr>
              <a:t>因为</a:t>
            </a:r>
            <a:r>
              <a:rPr lang="en-US" altLang="zh-CN" sz="1400" dirty="0" smtClean="0">
                <a:latin typeface="Arial" charset="0"/>
                <a:ea typeface="宋体" charset="-122"/>
              </a:rPr>
              <a:t>a</a:t>
            </a:r>
            <a:r>
              <a:rPr lang="zh-CN" altLang="en-US" sz="1400" dirty="0" smtClean="0">
                <a:latin typeface="Arial" charset="0"/>
                <a:ea typeface="宋体" charset="-122"/>
              </a:rPr>
              <a:t>和</a:t>
            </a:r>
            <a:r>
              <a:rPr lang="en-US" altLang="zh-CN" sz="1400" dirty="0" smtClean="0">
                <a:latin typeface="Arial" charset="0"/>
                <a:ea typeface="宋体" charset="-122"/>
              </a:rPr>
              <a:t>x</a:t>
            </a:r>
            <a:r>
              <a:rPr lang="en-US" altLang="zh-CN" sz="1400" baseline="-25000" dirty="0" smtClean="0">
                <a:latin typeface="Arial" charset="0"/>
                <a:ea typeface="宋体" charset="-122"/>
              </a:rPr>
              <a:t>i</a:t>
            </a:r>
            <a:r>
              <a:rPr lang="zh-CN" altLang="en-US" sz="1400" dirty="0" smtClean="0">
                <a:latin typeface="Arial" charset="0"/>
                <a:ea typeface="宋体" charset="-122"/>
              </a:rPr>
              <a:t>都与</a:t>
            </a:r>
            <a:r>
              <a:rPr lang="en-US" altLang="zh-CN" sz="1400" dirty="0" smtClean="0">
                <a:latin typeface="Arial" charset="0"/>
                <a:ea typeface="宋体" charset="-122"/>
              </a:rPr>
              <a:t>n</a:t>
            </a:r>
            <a:r>
              <a:rPr lang="zh-CN" altLang="en-US" sz="1400" dirty="0" smtClean="0">
                <a:latin typeface="Arial" charset="0"/>
                <a:ea typeface="宋体" charset="-122"/>
              </a:rPr>
              <a:t>互素，所以</a:t>
            </a:r>
            <a:r>
              <a:rPr lang="en-US" altLang="zh-CN" sz="1400" dirty="0" err="1" smtClean="0">
                <a:latin typeface="Arial" charset="0"/>
                <a:ea typeface="宋体" charset="-122"/>
              </a:rPr>
              <a:t>ax</a:t>
            </a:r>
            <a:r>
              <a:rPr lang="en-US" altLang="zh-CN" sz="1400" baseline="-25000" dirty="0" err="1" smtClean="0">
                <a:latin typeface="Arial" charset="0"/>
                <a:ea typeface="宋体" charset="-122"/>
              </a:rPr>
              <a:t>i</a:t>
            </a:r>
            <a:r>
              <a:rPr lang="zh-CN" altLang="en-US" sz="1400" dirty="0" smtClean="0">
                <a:latin typeface="Arial" charset="0"/>
                <a:ea typeface="宋体" charset="-122"/>
              </a:rPr>
              <a:t>和</a:t>
            </a:r>
            <a:r>
              <a:rPr lang="en-US" altLang="zh-CN" sz="1400" dirty="0" smtClean="0">
                <a:latin typeface="Arial" charset="0"/>
                <a:ea typeface="宋体" charset="-122"/>
              </a:rPr>
              <a:t>n</a:t>
            </a:r>
            <a:r>
              <a:rPr lang="zh-CN" altLang="en-US" sz="1400" dirty="0" smtClean="0">
                <a:latin typeface="Arial" charset="0"/>
                <a:ea typeface="宋体" charset="-122"/>
              </a:rPr>
              <a:t>互素</a:t>
            </a:r>
          </a:p>
          <a:p>
            <a:pPr>
              <a:lnSpc>
                <a:spcPct val="80000"/>
              </a:lnSpc>
            </a:pPr>
            <a:r>
              <a:rPr lang="zh-CN" altLang="en-US" sz="1400" dirty="0" smtClean="0">
                <a:latin typeface="Arial" charset="0"/>
                <a:ea typeface="宋体" charset="-122"/>
              </a:rPr>
              <a:t>	</a:t>
            </a:r>
            <a:r>
              <a:rPr lang="en-US" altLang="zh-CN" sz="1400" dirty="0" smtClean="0">
                <a:latin typeface="Arial" charset="0"/>
                <a:ea typeface="宋体" charset="-122"/>
              </a:rPr>
              <a:t>(2)</a:t>
            </a:r>
            <a:r>
              <a:rPr lang="zh-CN" altLang="en-US" sz="1400" dirty="0" smtClean="0">
                <a:latin typeface="Arial" charset="0"/>
                <a:ea typeface="宋体" charset="-122"/>
              </a:rPr>
              <a:t>且</a:t>
            </a:r>
            <a:r>
              <a:rPr lang="en-US" altLang="zh-CN" sz="1400" dirty="0" smtClean="0">
                <a:latin typeface="Arial" charset="0"/>
                <a:ea typeface="宋体" charset="-122"/>
              </a:rPr>
              <a:t>S</a:t>
            </a:r>
            <a:r>
              <a:rPr lang="zh-CN" altLang="en-US" sz="1400" dirty="0" smtClean="0">
                <a:latin typeface="Arial" charset="0"/>
                <a:ea typeface="宋体" charset="-122"/>
              </a:rPr>
              <a:t>中没有重复元素</a:t>
            </a:r>
          </a:p>
          <a:p>
            <a:pPr>
              <a:lnSpc>
                <a:spcPct val="80000"/>
              </a:lnSpc>
            </a:pPr>
            <a:r>
              <a:rPr lang="en-US" altLang="zh-CN" sz="1400" dirty="0" smtClean="0">
                <a:latin typeface="Arial" charset="0"/>
                <a:ea typeface="宋体" charset="-122"/>
              </a:rPr>
              <a:t>		</a:t>
            </a:r>
            <a:r>
              <a:rPr lang="zh-CN" altLang="en-US" sz="1400" dirty="0" smtClean="0">
                <a:latin typeface="Arial" charset="0"/>
                <a:ea typeface="宋体" charset="-122"/>
              </a:rPr>
              <a:t>因为若</a:t>
            </a:r>
            <a:r>
              <a:rPr lang="en-US" altLang="zh-CN" sz="1400" dirty="0" err="1" smtClean="0">
                <a:latin typeface="Arial" charset="0"/>
                <a:ea typeface="宋体" charset="-122"/>
              </a:rPr>
              <a:t>ax</a:t>
            </a:r>
            <a:r>
              <a:rPr lang="en-US" altLang="zh-CN" sz="1400" baseline="-25000" dirty="0" err="1" smtClean="0">
                <a:latin typeface="Arial" charset="0"/>
                <a:ea typeface="宋体" charset="-122"/>
              </a:rPr>
              <a:t>i</a:t>
            </a:r>
            <a:r>
              <a:rPr lang="zh-CN" altLang="en-US" sz="1400" dirty="0" smtClean="0">
                <a:latin typeface="Arial" charset="0"/>
                <a:ea typeface="宋体" charset="-122"/>
              </a:rPr>
              <a:t>＝</a:t>
            </a:r>
            <a:r>
              <a:rPr lang="en-US" altLang="zh-CN" sz="1400" dirty="0" err="1" smtClean="0">
                <a:latin typeface="Arial" charset="0"/>
                <a:ea typeface="宋体" charset="-122"/>
              </a:rPr>
              <a:t>ax</a:t>
            </a:r>
            <a:r>
              <a:rPr lang="en-US" altLang="zh-CN" sz="1400" baseline="-25000" dirty="0" err="1" smtClean="0">
                <a:latin typeface="Arial" charset="0"/>
                <a:ea typeface="宋体" charset="-122"/>
              </a:rPr>
              <a:t>j</a:t>
            </a:r>
            <a:r>
              <a:rPr lang="zh-CN" altLang="en-US" sz="1400" dirty="0" smtClean="0">
                <a:latin typeface="Arial" charset="0"/>
                <a:ea typeface="宋体" charset="-122"/>
              </a:rPr>
              <a:t>，则</a:t>
            </a:r>
            <a:r>
              <a:rPr lang="en-US" altLang="zh-CN" sz="1400" dirty="0" smtClean="0">
                <a:latin typeface="Arial" charset="0"/>
                <a:ea typeface="宋体" charset="-122"/>
              </a:rPr>
              <a:t>x</a:t>
            </a:r>
            <a:r>
              <a:rPr lang="en-US" altLang="zh-CN" sz="1400" baseline="-25000" dirty="0" smtClean="0">
                <a:latin typeface="Arial" charset="0"/>
                <a:ea typeface="宋体" charset="-122"/>
              </a:rPr>
              <a:t>i</a:t>
            </a:r>
            <a:r>
              <a:rPr lang="zh-CN" altLang="en-US" sz="1400" dirty="0" smtClean="0">
                <a:latin typeface="Arial" charset="0"/>
                <a:ea typeface="宋体" charset="-122"/>
              </a:rPr>
              <a:t>＝</a:t>
            </a:r>
            <a:r>
              <a:rPr lang="en-US" altLang="zh-CN" sz="1400" dirty="0" err="1" smtClean="0">
                <a:latin typeface="Arial" charset="0"/>
                <a:ea typeface="宋体" charset="-122"/>
              </a:rPr>
              <a:t>x</a:t>
            </a:r>
            <a:r>
              <a:rPr lang="en-US" altLang="zh-CN" sz="1400" baseline="-25000" dirty="0" err="1" smtClean="0">
                <a:latin typeface="Arial" charset="0"/>
                <a:ea typeface="宋体" charset="-122"/>
              </a:rPr>
              <a:t>j</a:t>
            </a:r>
            <a:endParaRPr lang="zh-CN" altLang="en-US" sz="1400" baseline="-25000" dirty="0" smtClean="0">
              <a:latin typeface="Arial" charset="0"/>
              <a:ea typeface="宋体" charset="-122"/>
            </a:endParaRPr>
          </a:p>
          <a:p>
            <a:pPr>
              <a:lnSpc>
                <a:spcPct val="80000"/>
              </a:lnSpc>
            </a:pPr>
            <a:r>
              <a:rPr lang="zh-CN" altLang="en-US" sz="1400" dirty="0" smtClean="0">
                <a:latin typeface="Arial" charset="0"/>
                <a:ea typeface="宋体" charset="-122"/>
              </a:rPr>
              <a:t>	由	</a:t>
            </a:r>
            <a:r>
              <a:rPr lang="en-US" altLang="zh-CN" sz="1400" dirty="0" smtClean="0">
                <a:latin typeface="Arial" charset="0"/>
                <a:ea typeface="宋体" charset="-122"/>
              </a:rPr>
              <a:t>S</a:t>
            </a:r>
            <a:r>
              <a:rPr lang="zh-CN" altLang="en-US" sz="1400" dirty="0" smtClean="0">
                <a:latin typeface="Arial" charset="0"/>
                <a:ea typeface="宋体" charset="-122"/>
              </a:rPr>
              <a:t>＝</a:t>
            </a:r>
            <a:r>
              <a:rPr lang="en-US" altLang="zh-CN" sz="1400" dirty="0" smtClean="0">
                <a:latin typeface="Arial" charset="0"/>
                <a:ea typeface="宋体" charset="-122"/>
              </a:rPr>
              <a:t>R</a:t>
            </a:r>
            <a:endParaRPr lang="zh-CN" altLang="en-US" sz="1400" dirty="0" smtClean="0">
              <a:latin typeface="Arial" charset="0"/>
              <a:ea typeface="宋体" charset="-122"/>
            </a:endParaRPr>
          </a:p>
          <a:p>
            <a:pPr>
              <a:lnSpc>
                <a:spcPct val="80000"/>
              </a:lnSpc>
            </a:pPr>
            <a:r>
              <a:rPr lang="zh-CN" altLang="en-US" sz="1400" dirty="0" smtClean="0">
                <a:latin typeface="Arial" charset="0"/>
                <a:ea typeface="宋体" charset="-122"/>
              </a:rPr>
              <a:t>	故	</a:t>
            </a:r>
            <a:r>
              <a:rPr lang="en-US" altLang="zh-CN" sz="1400" dirty="0" smtClean="0">
                <a:latin typeface="Arial" charset="0"/>
                <a:ea typeface="宋体" charset="-122"/>
                <a:cs typeface="Times New Roman" pitchFamily="18" charset="0"/>
              </a:rPr>
              <a:t>∏S </a:t>
            </a:r>
            <a:r>
              <a:rPr lang="zh-CN" altLang="en-US" sz="1400" dirty="0" smtClean="0">
                <a:latin typeface="Arial" charset="0"/>
                <a:ea typeface="宋体" charset="-122"/>
              </a:rPr>
              <a:t>＝ </a:t>
            </a:r>
            <a:r>
              <a:rPr lang="en-US" altLang="zh-CN" sz="1400" dirty="0" smtClean="0">
                <a:latin typeface="Arial" charset="0"/>
                <a:ea typeface="宋体" charset="-122"/>
                <a:cs typeface="Times New Roman" pitchFamily="18" charset="0"/>
              </a:rPr>
              <a:t>∏R	</a:t>
            </a:r>
            <a:r>
              <a:rPr lang="en-US" altLang="zh-CN" sz="1400" dirty="0" smtClean="0">
                <a:latin typeface="楷体_GB2312" pitchFamily="49" charset="-122"/>
                <a:ea typeface="楷体_GB2312" pitchFamily="49" charset="-122"/>
                <a:cs typeface="Times New Roman" pitchFamily="18" charset="0"/>
              </a:rPr>
              <a:t>(</a:t>
            </a:r>
            <a:r>
              <a:rPr lang="zh-CN" altLang="en-US" sz="1400" dirty="0" smtClean="0">
                <a:latin typeface="楷体_GB2312" pitchFamily="49" charset="-122"/>
                <a:ea typeface="楷体_GB2312" pitchFamily="49" charset="-122"/>
                <a:cs typeface="Times New Roman" pitchFamily="18" charset="0"/>
              </a:rPr>
              <a:t>集合中所有元素乘积</a:t>
            </a:r>
            <a:r>
              <a:rPr lang="en-US" altLang="zh-CN" sz="1400" dirty="0" smtClean="0">
                <a:latin typeface="楷体_GB2312" pitchFamily="49" charset="-122"/>
                <a:ea typeface="楷体_GB2312" pitchFamily="49" charset="-122"/>
                <a:cs typeface="Times New Roman" pitchFamily="18" charset="0"/>
              </a:rPr>
              <a:t>)</a:t>
            </a:r>
            <a:endParaRPr lang="en-US" altLang="zh-CN" sz="1400" dirty="0" smtClean="0">
              <a:latin typeface="楷体_GB2312" pitchFamily="49" charset="-122"/>
              <a:ea typeface="楷体_GB2312" pitchFamily="49" charset="-122"/>
            </a:endParaRPr>
          </a:p>
          <a:p>
            <a:pPr>
              <a:lnSpc>
                <a:spcPct val="80000"/>
              </a:lnSpc>
            </a:pPr>
            <a:r>
              <a:rPr lang="zh-CN" altLang="en-US" sz="1400" dirty="0" smtClean="0">
                <a:latin typeface="Arial" charset="0"/>
                <a:ea typeface="宋体" charset="-122"/>
              </a:rPr>
              <a:t>	即	</a:t>
            </a:r>
            <a:r>
              <a:rPr lang="en-US" altLang="zh-CN" sz="1400" dirty="0" smtClean="0">
                <a:latin typeface="Arial" charset="0"/>
                <a:ea typeface="宋体" charset="-122"/>
              </a:rPr>
              <a:t>ax</a:t>
            </a:r>
            <a:r>
              <a:rPr lang="en-US" altLang="zh-CN" sz="1400" baseline="-25000" dirty="0" smtClean="0">
                <a:latin typeface="Arial" charset="0"/>
                <a:ea typeface="宋体" charset="-122"/>
              </a:rPr>
              <a:t>1</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cs typeface="Times New Roman" pitchFamily="18" charset="0"/>
              </a:rPr>
              <a:t>a</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cs typeface="Times New Roman" pitchFamily="18" charset="0"/>
              </a:rPr>
              <a:t>a</a:t>
            </a:r>
            <a:r>
              <a:rPr lang="en-US" altLang="zh-CN" sz="1400" dirty="0" smtClean="0">
                <a:latin typeface="Arial" charset="0"/>
                <a:ea typeface="宋体" charset="-122"/>
              </a:rPr>
              <a:t>x </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r>
              <a:rPr lang="zh-CN" altLang="en-US" sz="1400" dirty="0" smtClean="0">
                <a:latin typeface="Arial" charset="0"/>
                <a:ea typeface="宋体" charset="-122"/>
              </a:rPr>
              <a:t>＝ </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endParaRPr lang="en-US" altLang="zh-CN" sz="1400" dirty="0" smtClean="0">
              <a:latin typeface="Arial" charset="0"/>
              <a:ea typeface="宋体" charset="-122"/>
            </a:endParaRPr>
          </a:p>
          <a:p>
            <a:pPr>
              <a:lnSpc>
                <a:spcPct val="80000"/>
              </a:lnSpc>
            </a:pPr>
            <a:r>
              <a:rPr lang="zh-CN" altLang="en-US" sz="1400" dirty="0" smtClean="0">
                <a:latin typeface="Arial" charset="0"/>
                <a:ea typeface="宋体" charset="-122"/>
              </a:rPr>
              <a:t>		</a:t>
            </a:r>
            <a:r>
              <a:rPr lang="en-US" altLang="zh-CN" sz="1400" dirty="0" smtClean="0">
                <a:latin typeface="Arial" charset="0"/>
                <a:ea typeface="宋体" charset="-122"/>
              </a:rPr>
              <a:t>a</a:t>
            </a:r>
            <a:r>
              <a:rPr lang="el-GR" altLang="zh-CN" sz="1400" i="1" baseline="30000" dirty="0" smtClean="0">
                <a:latin typeface="Arial" charset="0"/>
                <a:ea typeface="宋体" charset="-122"/>
                <a:cs typeface="Times New Roman" pitchFamily="18" charset="0"/>
              </a:rPr>
              <a:t>φ</a:t>
            </a:r>
            <a:r>
              <a:rPr lang="en-US" altLang="zh-CN" sz="1400" baseline="30000" dirty="0" smtClean="0">
                <a:latin typeface="Arial" charset="0"/>
                <a:ea typeface="宋体" charset="-122"/>
                <a:cs typeface="Times New Roman" pitchFamily="18" charset="0"/>
              </a:rPr>
              <a:t>(n) </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 </a:t>
            </a:r>
            <a:r>
              <a:rPr lang="zh-CN" altLang="en-US" sz="1400" dirty="0" smtClean="0">
                <a:latin typeface="Arial" charset="0"/>
                <a:ea typeface="宋体" charset="-122"/>
              </a:rPr>
              <a:t>＝ </a:t>
            </a:r>
            <a:r>
              <a:rPr lang="en-US" altLang="zh-CN" sz="1400" dirty="0" smtClean="0">
                <a:latin typeface="Arial" charset="0"/>
                <a:ea typeface="宋体" charset="-122"/>
              </a:rPr>
              <a:t>x</a:t>
            </a:r>
            <a:r>
              <a:rPr lang="en-US" altLang="zh-CN" sz="1400" baseline="-25000" dirty="0" smtClean="0">
                <a:latin typeface="Arial" charset="0"/>
                <a:ea typeface="宋体" charset="-122"/>
              </a:rPr>
              <a:t>1</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n-US" altLang="zh-CN" sz="1400" baseline="-25000" dirty="0" smtClean="0">
                <a:latin typeface="Arial" charset="0"/>
                <a:ea typeface="宋体" charset="-122"/>
              </a:rPr>
              <a:t>2</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a:t>
            </a:r>
            <a:r>
              <a:rPr lang="en-US" altLang="zh-CN" sz="1400" dirty="0" smtClean="0">
                <a:latin typeface="Times New Roman"/>
                <a:ea typeface="宋体" charset="-122"/>
                <a:cs typeface="Times New Roman" pitchFamily="18" charset="0"/>
              </a:rPr>
              <a:t>·</a:t>
            </a:r>
            <a:r>
              <a:rPr lang="en-US" altLang="zh-CN" sz="1400" dirty="0" smtClean="0">
                <a:latin typeface="Arial" charset="0"/>
                <a:ea typeface="宋体" charset="-122"/>
              </a:rPr>
              <a:t>x</a:t>
            </a:r>
            <a:r>
              <a:rPr lang="el-GR" altLang="zh-CN" sz="1400" i="1" baseline="-25000" dirty="0" smtClean="0">
                <a:latin typeface="Arial" charset="0"/>
                <a:ea typeface="宋体" charset="-122"/>
                <a:cs typeface="Times New Roman" pitchFamily="18" charset="0"/>
              </a:rPr>
              <a:t>φ</a:t>
            </a:r>
            <a:r>
              <a:rPr lang="en-US" altLang="zh-CN" sz="1400" baseline="-25000" dirty="0" smtClean="0">
                <a:latin typeface="Arial" charset="0"/>
                <a:ea typeface="宋体" charset="-122"/>
                <a:cs typeface="Times New Roman" pitchFamily="18" charset="0"/>
              </a:rPr>
              <a:t>(n)</a:t>
            </a:r>
            <a:endParaRPr lang="en-US" altLang="zh-CN" sz="1400" dirty="0" smtClean="0">
              <a:latin typeface="Arial" charset="0"/>
              <a:ea typeface="宋体" charset="-122"/>
            </a:endParaRPr>
          </a:p>
          <a:p>
            <a:pPr>
              <a:lnSpc>
                <a:spcPct val="80000"/>
              </a:lnSpc>
            </a:pPr>
            <a:r>
              <a:rPr lang="zh-CN" altLang="en-US" sz="1400" dirty="0" smtClean="0">
                <a:latin typeface="Arial" charset="0"/>
                <a:ea typeface="宋体" charset="-122"/>
              </a:rPr>
              <a:t>		</a:t>
            </a:r>
            <a:r>
              <a:rPr lang="en-US" altLang="zh-CN" sz="1400" dirty="0" smtClean="0">
                <a:latin typeface="Arial" charset="0"/>
                <a:ea typeface="宋体" charset="-122"/>
              </a:rPr>
              <a:t>a</a:t>
            </a:r>
            <a:r>
              <a:rPr lang="el-GR" altLang="zh-CN" sz="1400" i="1" baseline="30000" dirty="0" smtClean="0">
                <a:latin typeface="Arial" charset="0"/>
                <a:ea typeface="宋体" charset="-122"/>
                <a:cs typeface="Times New Roman" pitchFamily="18" charset="0"/>
              </a:rPr>
              <a:t>φ</a:t>
            </a:r>
            <a:r>
              <a:rPr lang="en-US" altLang="zh-CN" sz="1400" baseline="30000" dirty="0" smtClean="0">
                <a:latin typeface="Arial" charset="0"/>
                <a:ea typeface="宋体" charset="-122"/>
                <a:cs typeface="Times New Roman" pitchFamily="18" charset="0"/>
              </a:rPr>
              <a:t>(n)</a:t>
            </a:r>
            <a:r>
              <a:rPr lang="zh-CN" altLang="en-US" sz="1400" dirty="0" smtClean="0">
                <a:latin typeface="Arial" charset="0"/>
                <a:ea typeface="宋体" charset="-122"/>
              </a:rPr>
              <a:t>＝</a:t>
            </a:r>
            <a:r>
              <a:rPr lang="en-US" altLang="zh-CN" sz="1400" dirty="0" smtClean="0">
                <a:latin typeface="Arial" charset="0"/>
                <a:ea typeface="宋体" charset="-122"/>
              </a:rPr>
              <a:t>1				  </a:t>
            </a:r>
            <a:r>
              <a:rPr lang="zh-CN" altLang="en-US" sz="1400" dirty="0" smtClean="0">
                <a:latin typeface="Arial" charset="0"/>
                <a:ea typeface="宋体" charset="-122"/>
              </a:rPr>
              <a:t>（</a:t>
            </a:r>
            <a:r>
              <a:rPr lang="zh-CN" altLang="en-US" sz="1400" dirty="0" smtClean="0">
                <a:latin typeface="楷体_GB2312" pitchFamily="49" charset="-122"/>
                <a:ea typeface="楷体_GB2312" pitchFamily="49" charset="-122"/>
              </a:rPr>
              <a:t>都</a:t>
            </a:r>
            <a:r>
              <a:rPr lang="en-US" altLang="zh-CN" sz="1400" dirty="0" smtClean="0">
                <a:latin typeface="楷体_GB2312" pitchFamily="49" charset="-122"/>
                <a:ea typeface="楷体_GB2312" pitchFamily="49" charset="-122"/>
              </a:rPr>
              <a:t>mod n</a:t>
            </a:r>
            <a:r>
              <a:rPr lang="zh-CN" altLang="en-US" sz="1400" dirty="0" smtClean="0">
                <a:latin typeface="Arial" charset="0"/>
                <a:ea typeface="宋体" charset="-122"/>
              </a:rPr>
              <a:t>）</a:t>
            </a:r>
          </a:p>
          <a:p>
            <a:pPr>
              <a:lnSpc>
                <a:spcPct val="80000"/>
              </a:lnSpc>
            </a:pPr>
            <a:endParaRPr lang="en-US" altLang="zh-CN" sz="1400" dirty="0" smtClean="0">
              <a:latin typeface="Arial" charset="0"/>
              <a:ea typeface="宋体" charset="-122"/>
            </a:endParaRPr>
          </a:p>
          <a:p>
            <a:pPr>
              <a:lnSpc>
                <a:spcPct val="80000"/>
              </a:lnSpc>
            </a:pPr>
            <a:r>
              <a:rPr lang="en-US" altLang="zh-CN" sz="1400" dirty="0" smtClean="0">
                <a:latin typeface="楷体_GB2312" pitchFamily="49" charset="-122"/>
                <a:ea typeface="楷体_GB2312" pitchFamily="49" charset="-122"/>
              </a:rPr>
              <a:t>	</a:t>
            </a:r>
            <a:r>
              <a:rPr lang="zh-CN" altLang="en-US" sz="1400" dirty="0" smtClean="0">
                <a:latin typeface="楷体_GB2312" pitchFamily="49" charset="-122"/>
                <a:ea typeface="楷体_GB2312" pitchFamily="49" charset="-122"/>
              </a:rPr>
              <a:t>注：所有计算都模</a:t>
            </a:r>
            <a:r>
              <a:rPr lang="en-US" altLang="zh-CN" sz="1400" dirty="0" smtClean="0">
                <a:latin typeface="楷体_GB2312" pitchFamily="49" charset="-122"/>
                <a:ea typeface="楷体_GB2312" pitchFamily="49" charset="-122"/>
              </a:rPr>
              <a:t>n</a:t>
            </a:r>
            <a:r>
              <a:rPr lang="zh-CN" altLang="en-US" sz="1400" dirty="0" smtClean="0">
                <a:latin typeface="楷体_GB2312" pitchFamily="49" charset="-122"/>
                <a:ea typeface="楷体_GB2312" pitchFamily="49" charset="-122"/>
              </a:rPr>
              <a:t>意义下	</a:t>
            </a:r>
            <a:endParaRPr lang="en-US" altLang="zh-CN" sz="1400" dirty="0" smtClean="0">
              <a:latin typeface="楷体_GB2312" pitchFamily="49" charset="-122"/>
              <a:ea typeface="楷体_GB2312" pitchFamily="49" charset="-122"/>
            </a:endParaRPr>
          </a:p>
          <a:p>
            <a:pPr>
              <a:lnSpc>
                <a:spcPct val="80000"/>
              </a:lnSpc>
            </a:pPr>
            <a:endParaRPr lang="zh-CN" altLang="en-US" sz="1400" dirty="0" smtClean="0">
              <a:latin typeface="楷体_GB2312" pitchFamily="49" charset="-122"/>
              <a:ea typeface="楷体_GB2312" pitchFamily="49" charset="-122"/>
            </a:endParaRPr>
          </a:p>
          <a:p>
            <a:pPr>
              <a:lnSpc>
                <a:spcPct val="80000"/>
              </a:lnSpc>
            </a:pPr>
            <a:endParaRPr lang="en-US" altLang="zh-CN" sz="1400" dirty="0" smtClean="0">
              <a:latin typeface="楷体_GB2312" pitchFamily="49" charset="-122"/>
              <a:ea typeface="楷体_GB2312" pitchFamily="49" charset="-122"/>
            </a:endParaRPr>
          </a:p>
          <a:p>
            <a:pPr>
              <a:lnSpc>
                <a:spcPct val="80000"/>
              </a:lnSpc>
            </a:pPr>
            <a:endParaRPr lang="zh-CN" altLang="en-US" sz="1400" dirty="0" smtClean="0">
              <a:latin typeface="Arial"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latin typeface="Arial" charset="0"/>
                <a:ea typeface="宋体" charset="-122"/>
              </a:rPr>
              <a:t>也有人或组织声称早就提出了，但是由于没有在公众领域发表和起作用。</a:t>
            </a:r>
            <a:endParaRPr lang="en-US" altLang="zh-CN" dirty="0" smtClean="0">
              <a:latin typeface="Arial" charset="0"/>
              <a:ea typeface="宋体" charset="-122"/>
            </a:endParaRPr>
          </a:p>
          <a:p>
            <a:endParaRPr lang="en-US" altLang="zh-CN" dirty="0" smtClean="0">
              <a:latin typeface="Arial" charset="0"/>
              <a:ea typeface="宋体" charset="-122"/>
            </a:endParaRPr>
          </a:p>
          <a:p>
            <a:r>
              <a:rPr lang="zh-CN" altLang="en-US" sz="1200" b="0" i="0" kern="1200" dirty="0" smtClean="0">
                <a:solidFill>
                  <a:schemeClr val="tx1"/>
                </a:solidFill>
                <a:latin typeface="+mn-lt"/>
                <a:ea typeface="+mn-ea"/>
                <a:cs typeface="+mn-cs"/>
              </a:rPr>
              <a:t>对于加密算法而言，需要两种不同的秘钥，公共秘钥是用来作为加密的明文或者验证数字签名。私钥则用来解密密文，或生成数字签名。公共秘钥加密使 得用户可以在公共信道中安全传送数据。虽然这种方法于 </a:t>
            </a:r>
            <a:r>
              <a:rPr lang="en-US" altLang="zh-CN" sz="1200" b="0" i="0" kern="1200" dirty="0" smtClean="0">
                <a:solidFill>
                  <a:schemeClr val="tx1"/>
                </a:solidFill>
                <a:latin typeface="+mn-lt"/>
                <a:ea typeface="+mn-ea"/>
                <a:cs typeface="+mn-cs"/>
              </a:rPr>
              <a:t>1997 </a:t>
            </a:r>
            <a:r>
              <a:rPr lang="zh-CN" altLang="en-US" sz="1200" b="0" i="0" kern="1200" dirty="0" smtClean="0">
                <a:solidFill>
                  <a:schemeClr val="tx1"/>
                </a:solidFill>
                <a:latin typeface="+mn-lt"/>
                <a:ea typeface="+mn-ea"/>
                <a:cs typeface="+mn-cs"/>
              </a:rPr>
              <a:t>年发表，但是由英国政府通讯总部（</a:t>
            </a:r>
            <a:r>
              <a:rPr lang="en-US" altLang="zh-CN" sz="1200" b="0" i="0" kern="1200" dirty="0" smtClean="0">
                <a:solidFill>
                  <a:schemeClr val="tx1"/>
                </a:solidFill>
                <a:latin typeface="+mn-lt"/>
                <a:ea typeface="+mn-ea"/>
                <a:cs typeface="+mn-cs"/>
              </a:rPr>
              <a:t>GCHQ</a:t>
            </a:r>
            <a:r>
              <a:rPr lang="zh-CN" altLang="en-US" sz="1200" b="0" i="0" kern="1200" dirty="0" smtClean="0">
                <a:solidFill>
                  <a:schemeClr val="tx1"/>
                </a:solidFill>
                <a:latin typeface="+mn-lt"/>
                <a:ea typeface="+mn-ea"/>
                <a:cs typeface="+mn-cs"/>
              </a:rPr>
              <a:t>）的 </a:t>
            </a:r>
            <a:r>
              <a:rPr lang="en-US" altLang="zh-CN" sz="1200" b="0" i="0" kern="1200" dirty="0" smtClean="0">
                <a:solidFill>
                  <a:schemeClr val="tx1"/>
                </a:solidFill>
                <a:latin typeface="+mn-lt"/>
                <a:ea typeface="+mn-ea"/>
                <a:cs typeface="+mn-cs"/>
              </a:rPr>
              <a:t>James H. Ellis, Clifford Cocks, Malcolm Williamson </a:t>
            </a:r>
            <a:r>
              <a:rPr lang="zh-CN" altLang="en-US" sz="1200" b="0" i="0" kern="1200" dirty="0" smtClean="0">
                <a:solidFill>
                  <a:schemeClr val="tx1"/>
                </a:solidFill>
                <a:latin typeface="+mn-lt"/>
                <a:ea typeface="+mn-ea"/>
                <a:cs typeface="+mn-cs"/>
              </a:rPr>
              <a:t>在 </a:t>
            </a:r>
            <a:r>
              <a:rPr lang="en-US" altLang="zh-CN" sz="1200" b="0" i="0" kern="1200" dirty="0" smtClean="0">
                <a:solidFill>
                  <a:schemeClr val="tx1"/>
                </a:solidFill>
                <a:latin typeface="+mn-lt"/>
                <a:ea typeface="+mn-ea"/>
                <a:cs typeface="+mn-cs"/>
              </a:rPr>
              <a:t>1973 </a:t>
            </a:r>
            <a:r>
              <a:rPr lang="zh-CN" altLang="en-US" sz="1200" b="0" i="0" kern="1200" dirty="0" smtClean="0">
                <a:solidFill>
                  <a:schemeClr val="tx1"/>
                </a:solidFill>
                <a:latin typeface="+mn-lt"/>
                <a:ea typeface="+mn-ea"/>
                <a:cs typeface="+mn-cs"/>
              </a:rPr>
              <a:t>年设计完成，并且投入使用。</a:t>
            </a:r>
            <a:endParaRPr lang="zh-CN" altLang="en-US" dirty="0" smtClean="0">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其他密钥的表示方法：</a:t>
            </a:r>
            <a:r>
              <a:rPr lang="en-US" altLang="zh-CN" dirty="0" smtClean="0"/>
              <a:t>PU</a:t>
            </a:r>
            <a:r>
              <a:rPr lang="zh-CN" altLang="en-US" dirty="0" smtClean="0"/>
              <a:t>，</a:t>
            </a:r>
            <a:r>
              <a:rPr lang="en-US" altLang="zh-CN" dirty="0" smtClean="0"/>
              <a:t>PR</a:t>
            </a:r>
            <a:endParaRPr lang="zh-CN" altLang="en-US" dirty="0"/>
          </a:p>
        </p:txBody>
      </p:sp>
      <p:sp>
        <p:nvSpPr>
          <p:cNvPr id="4" name="Slide Number Placeholder 3"/>
          <p:cNvSpPr>
            <a:spLocks noGrp="1"/>
          </p:cNvSpPr>
          <p:nvPr>
            <p:ph type="sldNum" sz="quarter" idx="10"/>
          </p:nvPr>
        </p:nvSpPr>
        <p:spPr/>
        <p:txBody>
          <a:bodyPr/>
          <a:lstStyle/>
          <a:p>
            <a:fld id="{6DF3DFAA-2B14-4FF0-A622-4219328B4A61}"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169"/>
          <p:cNvSpPr>
            <a:spLocks noChangeArrowheads="1"/>
          </p:cNvSpPr>
          <p:nvPr userDrawn="1"/>
        </p:nvSpPr>
        <p:spPr bwMode="ltGray">
          <a:xfrm>
            <a:off x="0" y="1"/>
            <a:ext cx="9144000" cy="990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4625" y="879475"/>
            <a:ext cx="8748713" cy="7874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74625" y="1717675"/>
            <a:ext cx="4297363" cy="4344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24388" y="1717675"/>
            <a:ext cx="4298950" cy="2095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24388" y="3965575"/>
            <a:ext cx="4298950" cy="2097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Slide Number Placeholder 5"/>
          <p:cNvSpPr>
            <a:spLocks noGrp="1"/>
          </p:cNvSpPr>
          <p:nvPr>
            <p:ph type="sldNum" sz="quarter" idx="10"/>
          </p:nvPr>
        </p:nvSpPr>
        <p:spPr>
          <a:xfrm>
            <a:off x="153988" y="6423025"/>
            <a:ext cx="628650" cy="320675"/>
          </a:xfrm>
        </p:spPr>
        <p:txBody>
          <a:bodyPr/>
          <a:lstStyle>
            <a:lvl1pPr>
              <a:defRPr/>
            </a:lvl1pPr>
          </a:lstStyle>
          <a:p>
            <a:fld id="{F8ABC04E-F2A9-4320-BC6C-0A0036170D82}" type="slidenum">
              <a:rPr lang="ar-SA" altLang="en-US"/>
              <a:pPr/>
              <a:t>‹#›</a:t>
            </a:fld>
            <a:endParaRPr lang="en-US" altLang="en-US"/>
          </a:p>
        </p:txBody>
      </p:sp>
      <p:sp>
        <p:nvSpPr>
          <p:cNvPr id="7" name="Footer Placeholder 6"/>
          <p:cNvSpPr>
            <a:spLocks noGrp="1"/>
          </p:cNvSpPr>
          <p:nvPr>
            <p:ph type="ftr" sz="quarter" idx="11"/>
          </p:nvPr>
        </p:nvSpPr>
        <p:spPr>
          <a:xfrm>
            <a:off x="2238375" y="6429375"/>
            <a:ext cx="4978400" cy="304800"/>
          </a:xfrm>
        </p:spPr>
        <p:txBody>
          <a:bodyPr/>
          <a:lstStyle>
            <a:lvl1pPr>
              <a:defRPr/>
            </a:lvl1pPr>
          </a:lstStyle>
          <a:p>
            <a:r>
              <a:rPr lang="zh-CN" altLang="en-US"/>
              <a:t>公钥密码和密码管理</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169"/>
          <p:cNvSpPr>
            <a:spLocks noChangeArrowheads="1"/>
          </p:cNvSpPr>
          <p:nvPr userDrawn="1"/>
        </p:nvSpPr>
        <p:spPr bwMode="ltGray">
          <a:xfrm>
            <a:off x="0" y="0"/>
            <a:ext cx="9144000" cy="3810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
        <p:nvSpPr>
          <p:cNvPr id="9" name="Rectangle 169"/>
          <p:cNvSpPr>
            <a:spLocks noChangeArrowheads="1"/>
          </p:cNvSpPr>
          <p:nvPr userDrawn="1"/>
        </p:nvSpPr>
        <p:spPr bwMode="ltGray">
          <a:xfrm>
            <a:off x="0" y="6248400"/>
            <a:ext cx="9144000" cy="609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wisdom.weizmann.ac.il/~shamir/" TargetMode="External"/><Relationship Id="rId2" Type="http://schemas.openxmlformats.org/officeDocument/2006/relationships/hyperlink" Target="http://theory.lcs.mit.edu/~rivest/" TargetMode="External"/><Relationship Id="rId1" Type="http://schemas.openxmlformats.org/officeDocument/2006/relationships/slideLayout" Target="../slideLayouts/slideLayout2.xml"/><Relationship Id="rId4" Type="http://schemas.openxmlformats.org/officeDocument/2006/relationships/hyperlink" Target="http://www.usc.edu/dept/molecular-scienc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certicom.com/index.php?action=ecc_tutorial,home" TargetMode="External"/><Relationship Id="rId2" Type="http://schemas.openxmlformats.org/officeDocument/2006/relationships/hyperlink" Target="http://www.rsasecurity.com/rsalabs/pkcs/pkcs-13/index.html" TargetMode="External"/><Relationship Id="rId1" Type="http://schemas.openxmlformats.org/officeDocument/2006/relationships/slideLayout" Target="../slideLayouts/slideLayout2.xml"/><Relationship Id="rId4" Type="http://schemas.openxmlformats.org/officeDocument/2006/relationships/hyperlink" Target="http://grouper.ieee.org/groups/1363/"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wmf"/><Relationship Id="rId4" Type="http://schemas.openxmlformats.org/officeDocument/2006/relationships/oleObject" Target="../embeddings/oleObject4.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密码学：公钥密码</a:t>
            </a:r>
            <a:endParaRPr lang="zh-CN" altLang="en-US" dirty="0"/>
          </a:p>
        </p:txBody>
      </p:sp>
      <p:sp>
        <p:nvSpPr>
          <p:cNvPr id="3" name="Subtitle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小结</a:t>
            </a:r>
          </a:p>
        </p:txBody>
      </p:sp>
      <p:sp>
        <p:nvSpPr>
          <p:cNvPr id="81923" name="Rectangle 3"/>
          <p:cNvSpPr>
            <a:spLocks noGrp="1" noChangeArrowheads="1"/>
          </p:cNvSpPr>
          <p:nvPr>
            <p:ph type="body" idx="1"/>
          </p:nvPr>
        </p:nvSpPr>
        <p:spPr/>
        <p:txBody>
          <a:bodyPr/>
          <a:lstStyle/>
          <a:p>
            <a:r>
              <a:rPr lang="zh-CN" altLang="en-US" smtClean="0"/>
              <a:t>密码学家首先得是数学家。</a:t>
            </a:r>
          </a:p>
          <a:p>
            <a:r>
              <a:rPr lang="zh-CN" altLang="en-US" smtClean="0"/>
              <a:t>掌握基本的数论知识，对理解和使用公钥密码算法是必要的。</a:t>
            </a:r>
          </a:p>
          <a:p>
            <a:r>
              <a:rPr lang="zh-CN" altLang="en-US" smtClean="0"/>
              <a:t>大数分解难题和离散对数难题是当前公钥密码学所依赖的两大基本问题。</a:t>
            </a:r>
          </a:p>
          <a:p>
            <a:endParaRPr lang="zh-CN" altLang="en-US" smtClean="0"/>
          </a:p>
          <a:p>
            <a:endParaRPr lang="zh-CN" altLang="en-US" smtClean="0"/>
          </a:p>
          <a:p>
            <a:endParaRPr lang="zh-CN" altLang="en-US" smtClean="0"/>
          </a:p>
          <a:p>
            <a:endParaRPr lang="zh-CN" altLang="en-US"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a:r>
              <a:rPr lang="en-US" altLang="zh-CN" sz="3600" dirty="0" smtClean="0"/>
              <a:t>	EC</a:t>
            </a:r>
            <a:r>
              <a:rPr lang="zh-CN" altLang="en-US" sz="3600" dirty="0" smtClean="0"/>
              <a:t>：</a:t>
            </a:r>
            <a:r>
              <a:rPr lang="en-US" altLang="zh-CN" sz="3600" dirty="0" smtClean="0"/>
              <a:t>P</a:t>
            </a:r>
            <a:r>
              <a:rPr lang="zh-CN" altLang="en-US" sz="3600" dirty="0" smtClean="0"/>
              <a:t>＋</a:t>
            </a:r>
            <a:r>
              <a:rPr lang="en-US" altLang="zh-CN" sz="3600" dirty="0" smtClean="0"/>
              <a:t>Q</a:t>
            </a:r>
            <a:r>
              <a:rPr lang="zh-CN" altLang="en-US" sz="3600" dirty="0" smtClean="0"/>
              <a:t>＝</a:t>
            </a:r>
            <a:r>
              <a:rPr lang="en-US" altLang="zh-CN" sz="3600" dirty="0" smtClean="0"/>
              <a:t>-R</a:t>
            </a:r>
            <a:r>
              <a:rPr lang="zh-CN" altLang="en-US" sz="3600" dirty="0" smtClean="0"/>
              <a:t>，曲线可表示为</a:t>
            </a:r>
            <a:r>
              <a:rPr lang="en-US" altLang="zh-CN" sz="3600" dirty="0" smtClean="0"/>
              <a:t>E(1, 1)</a:t>
            </a:r>
            <a:r>
              <a:rPr lang="zh-CN" altLang="en-US" sz="3600" dirty="0" smtClean="0"/>
              <a:t> </a:t>
            </a:r>
          </a:p>
        </p:txBody>
      </p:sp>
      <p:sp>
        <p:nvSpPr>
          <p:cNvPr id="53251" name="Rectangle 3"/>
          <p:cNvSpPr>
            <a:spLocks noGrp="1" noChangeArrowheads="1"/>
          </p:cNvSpPr>
          <p:nvPr>
            <p:ph type="body" idx="1"/>
          </p:nvPr>
        </p:nvSpPr>
        <p:spPr/>
        <p:txBody>
          <a:bodyPr/>
          <a:lstStyle/>
          <a:p>
            <a:r>
              <a:rPr lang="zh-CN" altLang="en-US" smtClean="0"/>
              <a:t> </a:t>
            </a:r>
          </a:p>
        </p:txBody>
      </p:sp>
      <p:pic>
        <p:nvPicPr>
          <p:cNvPr id="132098" name="Picture 2"/>
          <p:cNvPicPr>
            <a:picLocks noChangeAspect="1" noChangeArrowheads="1"/>
          </p:cNvPicPr>
          <p:nvPr/>
        </p:nvPicPr>
        <p:blipFill>
          <a:blip r:embed="rId3" cstate="print"/>
          <a:srcRect/>
          <a:stretch>
            <a:fillRect/>
          </a:stretch>
        </p:blipFill>
        <p:spPr bwMode="auto">
          <a:xfrm>
            <a:off x="1600200" y="1295400"/>
            <a:ext cx="6772275" cy="4943475"/>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fr-FR" dirty="0" smtClean="0"/>
              <a:t>素域上的</a:t>
            </a:r>
            <a:r>
              <a:rPr lang="fr-FR" altLang="zh-CN" dirty="0" smtClean="0"/>
              <a:t>EC</a:t>
            </a:r>
            <a:r>
              <a:rPr lang="zh-CN" altLang="en-US" dirty="0" smtClean="0"/>
              <a:t>（</a:t>
            </a:r>
            <a:r>
              <a:rPr lang="en-US" altLang="zh-CN" dirty="0" err="1" smtClean="0"/>
              <a:t>Z</a:t>
            </a:r>
            <a:r>
              <a:rPr lang="en-US" altLang="zh-CN" baseline="-25000" dirty="0" err="1" smtClean="0"/>
              <a:t>p</a:t>
            </a:r>
            <a:r>
              <a:rPr lang="zh-CN" altLang="en-US" dirty="0" smtClean="0"/>
              <a:t>上的椭圆曲线）</a:t>
            </a:r>
          </a:p>
        </p:txBody>
      </p:sp>
      <p:sp>
        <p:nvSpPr>
          <p:cNvPr id="54275" name="Rectangle 3"/>
          <p:cNvSpPr>
            <a:spLocks noGrp="1" noChangeArrowheads="1"/>
          </p:cNvSpPr>
          <p:nvPr>
            <p:ph type="body" idx="1"/>
          </p:nvPr>
        </p:nvSpPr>
        <p:spPr/>
        <p:txBody>
          <a:bodyPr/>
          <a:lstStyle/>
          <a:p>
            <a:r>
              <a:rPr lang="zh-CN" altLang="en-US" dirty="0" smtClean="0"/>
              <a:t>在有限域</a:t>
            </a:r>
            <a:r>
              <a:rPr lang="en-US" altLang="zh-CN" dirty="0" err="1" smtClean="0"/>
              <a:t>Z</a:t>
            </a:r>
            <a:r>
              <a:rPr lang="en-US" altLang="zh-CN" baseline="-25000" dirty="0" err="1" smtClean="0"/>
              <a:t>p</a:t>
            </a:r>
            <a:r>
              <a:rPr lang="zh-CN" altLang="en-US" dirty="0" smtClean="0"/>
              <a:t>上的简化</a:t>
            </a:r>
            <a:r>
              <a:rPr lang="en-US" altLang="zh-CN" dirty="0" smtClean="0"/>
              <a:t>EC</a:t>
            </a:r>
          </a:p>
          <a:p>
            <a:pPr>
              <a:buFontTx/>
              <a:buNone/>
            </a:pPr>
            <a:r>
              <a:rPr lang="en-US" altLang="zh-CN" sz="4000" dirty="0" smtClean="0"/>
              <a:t>		y</a:t>
            </a:r>
            <a:r>
              <a:rPr lang="en-US" altLang="zh-CN" sz="4000" baseline="30000" dirty="0" smtClean="0"/>
              <a:t>2</a:t>
            </a:r>
            <a:r>
              <a:rPr lang="en-US" altLang="zh-CN" sz="4000" dirty="0" smtClean="0"/>
              <a:t>≡x</a:t>
            </a:r>
            <a:r>
              <a:rPr lang="en-US" altLang="zh-CN" sz="4000" baseline="30000" dirty="0" smtClean="0"/>
              <a:t>3</a:t>
            </a:r>
            <a:r>
              <a:rPr lang="zh-CN" altLang="en-US" sz="4000" dirty="0" smtClean="0"/>
              <a:t>＋</a:t>
            </a:r>
            <a:r>
              <a:rPr lang="en-US" altLang="zh-CN" sz="4000" dirty="0" smtClean="0"/>
              <a:t>ax</a:t>
            </a:r>
            <a:r>
              <a:rPr lang="zh-CN" altLang="en-US" sz="4000" dirty="0" smtClean="0"/>
              <a:t>＋</a:t>
            </a:r>
            <a:r>
              <a:rPr lang="en-US" altLang="zh-CN" sz="4000" dirty="0" smtClean="0"/>
              <a:t>b mod p </a:t>
            </a:r>
          </a:p>
          <a:p>
            <a:pPr lvl="1">
              <a:buFontTx/>
              <a:buNone/>
            </a:pPr>
            <a:r>
              <a:rPr lang="zh-CN" altLang="en-US" dirty="0" smtClean="0"/>
              <a:t>其中</a:t>
            </a:r>
            <a:r>
              <a:rPr lang="en-US" altLang="zh-CN" dirty="0" smtClean="0"/>
              <a:t>4a</a:t>
            </a:r>
            <a:r>
              <a:rPr lang="en-US" altLang="zh-CN" baseline="30000" dirty="0" smtClean="0"/>
              <a:t>3</a:t>
            </a:r>
            <a:r>
              <a:rPr lang="zh-CN" altLang="en-US" dirty="0" smtClean="0"/>
              <a:t>＋</a:t>
            </a:r>
            <a:r>
              <a:rPr lang="en-US" altLang="zh-CN" dirty="0" smtClean="0"/>
              <a:t>27b</a:t>
            </a:r>
            <a:r>
              <a:rPr lang="en-US" altLang="zh-CN" baseline="30000" dirty="0" smtClean="0"/>
              <a:t>2</a:t>
            </a:r>
            <a:r>
              <a:rPr lang="en-US" altLang="zh-CN" dirty="0" smtClean="0"/>
              <a:t> mod p </a:t>
            </a:r>
            <a:r>
              <a:rPr lang="en-US" altLang="zh-CN" dirty="0" smtClean="0">
                <a:cs typeface="Times New Roman" pitchFamily="18" charset="0"/>
              </a:rPr>
              <a:t>≠</a:t>
            </a:r>
            <a:r>
              <a:rPr lang="en-US" altLang="zh-CN" dirty="0" smtClean="0"/>
              <a:t> 0</a:t>
            </a:r>
          </a:p>
          <a:p>
            <a:pPr lvl="1">
              <a:buFontTx/>
              <a:buNone/>
            </a:pPr>
            <a:r>
              <a:rPr lang="zh-CN" altLang="en-US" dirty="0" smtClean="0"/>
              <a:t>（这是一个离散点的集合）</a:t>
            </a:r>
          </a:p>
          <a:p>
            <a:r>
              <a:rPr lang="zh-CN" altLang="en-US" dirty="0" smtClean="0"/>
              <a:t>例如：</a:t>
            </a:r>
            <a:r>
              <a:rPr lang="en-US" altLang="zh-CN" dirty="0" smtClean="0"/>
              <a:t>a=1</a:t>
            </a:r>
            <a:r>
              <a:rPr lang="zh-CN" altLang="en-US" dirty="0" smtClean="0"/>
              <a:t>，</a:t>
            </a:r>
            <a:r>
              <a:rPr lang="en-US" altLang="zh-CN" dirty="0" smtClean="0"/>
              <a:t>b=1</a:t>
            </a:r>
            <a:r>
              <a:rPr lang="zh-CN" altLang="en-US" dirty="0" smtClean="0"/>
              <a:t>，</a:t>
            </a:r>
            <a:r>
              <a:rPr lang="en-US" altLang="zh-CN" dirty="0" smtClean="0"/>
              <a:t>x=9</a:t>
            </a:r>
            <a:r>
              <a:rPr lang="zh-CN" altLang="en-US" dirty="0" smtClean="0"/>
              <a:t>，</a:t>
            </a:r>
            <a:r>
              <a:rPr lang="en-US" altLang="zh-CN" dirty="0" smtClean="0"/>
              <a:t>y=7</a:t>
            </a:r>
            <a:r>
              <a:rPr lang="zh-CN" altLang="en-US" dirty="0" smtClean="0"/>
              <a:t>，</a:t>
            </a:r>
            <a:r>
              <a:rPr lang="en-US" altLang="zh-CN" dirty="0" smtClean="0"/>
              <a:t>p=23</a:t>
            </a:r>
            <a:r>
              <a:rPr lang="zh-CN" altLang="en-US" dirty="0" smtClean="0"/>
              <a:t>时满足上式：</a:t>
            </a:r>
            <a:r>
              <a:rPr lang="en-US" altLang="zh-CN" dirty="0" smtClean="0"/>
              <a:t>7</a:t>
            </a:r>
            <a:r>
              <a:rPr lang="en-US" altLang="zh-CN" baseline="30000" dirty="0" smtClean="0"/>
              <a:t>2</a:t>
            </a:r>
            <a:r>
              <a:rPr lang="en-US" altLang="zh-CN" dirty="0" smtClean="0"/>
              <a:t> mod 23 = (9</a:t>
            </a:r>
            <a:r>
              <a:rPr lang="en-US" altLang="zh-CN" baseline="30000" dirty="0" smtClean="0"/>
              <a:t>3</a:t>
            </a:r>
            <a:r>
              <a:rPr lang="en-US" altLang="zh-CN" dirty="0" smtClean="0"/>
              <a:t>+9+1) mod 23 = 3</a:t>
            </a:r>
          </a:p>
          <a:p>
            <a:r>
              <a:rPr lang="zh-CN" altLang="en-US" dirty="0" smtClean="0"/>
              <a:t>考虑：由整数对</a:t>
            </a:r>
            <a:r>
              <a:rPr lang="en-US" altLang="zh-CN" dirty="0" smtClean="0"/>
              <a:t>(x, y)</a:t>
            </a:r>
            <a:r>
              <a:rPr lang="zh-CN" altLang="en-US" dirty="0" smtClean="0"/>
              <a:t>和无穷远点</a:t>
            </a:r>
            <a:r>
              <a:rPr lang="en-US" altLang="zh-CN" dirty="0" smtClean="0"/>
              <a:t>O</a:t>
            </a:r>
            <a:r>
              <a:rPr lang="zh-CN" altLang="en-US" dirty="0" smtClean="0"/>
              <a:t>组成的集合</a:t>
            </a:r>
            <a:r>
              <a:rPr lang="en-US" altLang="zh-CN" dirty="0" err="1" smtClean="0"/>
              <a:t>E</a:t>
            </a:r>
            <a:r>
              <a:rPr lang="en-US" altLang="zh-CN" baseline="-25000" dirty="0" err="1" smtClean="0"/>
              <a:t>p</a:t>
            </a:r>
            <a:r>
              <a:rPr lang="en-US" altLang="zh-CN" dirty="0" smtClean="0"/>
              <a:t>(a, b)</a:t>
            </a:r>
            <a:r>
              <a:rPr lang="zh-CN" altLang="en-US" dirty="0" smtClean="0"/>
              <a:t>，系数</a:t>
            </a:r>
            <a:r>
              <a:rPr lang="en-US" altLang="zh-CN" dirty="0" smtClean="0"/>
              <a:t>a, b,</a:t>
            </a:r>
            <a:r>
              <a:rPr lang="zh-CN" altLang="en-US" dirty="0" smtClean="0"/>
              <a:t>变量</a:t>
            </a:r>
            <a:r>
              <a:rPr lang="en-US" altLang="zh-CN" dirty="0" err="1" smtClean="0"/>
              <a:t>x,y</a:t>
            </a:r>
            <a:r>
              <a:rPr lang="zh-CN" altLang="en-US" dirty="0" smtClean="0"/>
              <a:t>都是</a:t>
            </a:r>
            <a:r>
              <a:rPr lang="en-US" altLang="zh-CN" dirty="0" err="1" smtClean="0"/>
              <a:t>Z</a:t>
            </a:r>
            <a:r>
              <a:rPr lang="en-US" altLang="zh-CN" baseline="-25000" dirty="0" err="1" smtClean="0"/>
              <a:t>p</a:t>
            </a:r>
            <a:r>
              <a:rPr lang="zh-CN" altLang="en-US" dirty="0" smtClean="0"/>
              <a:t>上的元素。</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a:t>
            </a:r>
            <a:endParaRPr lang="zh-CN" altLang="en-US" dirty="0"/>
          </a:p>
        </p:txBody>
      </p:sp>
      <p:pic>
        <p:nvPicPr>
          <p:cNvPr id="133123" name="Picture 3"/>
          <p:cNvPicPr>
            <a:picLocks noChangeAspect="1" noChangeArrowheads="1"/>
          </p:cNvPicPr>
          <p:nvPr/>
        </p:nvPicPr>
        <p:blipFill>
          <a:blip r:embed="rId2" cstate="print"/>
          <a:srcRect/>
          <a:stretch>
            <a:fillRect/>
          </a:stretch>
        </p:blipFill>
        <p:spPr bwMode="auto">
          <a:xfrm>
            <a:off x="0" y="304800"/>
            <a:ext cx="5562600" cy="5208427"/>
          </a:xfrm>
          <a:prstGeom prst="rect">
            <a:avLst/>
          </a:prstGeom>
          <a:noFill/>
          <a:ln w="9525">
            <a:noFill/>
            <a:miter lim="800000"/>
            <a:headEnd/>
            <a:tailEnd/>
          </a:ln>
        </p:spPr>
      </p:pic>
      <p:graphicFrame>
        <p:nvGraphicFramePr>
          <p:cNvPr id="8" name="Content Placeholder 7"/>
          <p:cNvGraphicFramePr>
            <a:graphicFrameLocks noGrp="1"/>
          </p:cNvGraphicFramePr>
          <p:nvPr>
            <p:ph idx="1"/>
          </p:nvPr>
        </p:nvGraphicFramePr>
        <p:xfrm>
          <a:off x="4800600" y="883920"/>
          <a:ext cx="4114800" cy="3840480"/>
        </p:xfrm>
        <a:graphic>
          <a:graphicData uri="http://schemas.openxmlformats.org/drawingml/2006/table">
            <a:tbl>
              <a:tblPr/>
              <a:tblGrid>
                <a:gridCol w="1575661"/>
                <a:gridCol w="1214011"/>
                <a:gridCol w="1325128"/>
              </a:tblGrid>
              <a:tr h="0">
                <a:tc>
                  <a:txBody>
                    <a:bodyPr/>
                    <a:lstStyle/>
                    <a:p>
                      <a:pPr algn="ctr">
                        <a:spcAft>
                          <a:spcPts val="0"/>
                        </a:spcAft>
                      </a:pPr>
                      <a:r>
                        <a:rPr lang="en-US" sz="2800" kern="100" dirty="0">
                          <a:latin typeface="Times"/>
                          <a:ea typeface="宋体"/>
                          <a:cs typeface="Times New Roman"/>
                        </a:rPr>
                        <a:t>(0, 1)</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(0, 22)</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(1, 7)</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(1, 16)</a:t>
                      </a:r>
                      <a:endParaRPr lang="zh-CN" sz="2800" kern="100" dirty="0">
                        <a:latin typeface="Times"/>
                        <a:ea typeface="宋体"/>
                        <a:cs typeface="Times New Roman"/>
                      </a:endParaRPr>
                    </a:p>
                    <a:p>
                      <a:pPr algn="ctr">
                        <a:spcAft>
                          <a:spcPts val="0"/>
                        </a:spcAft>
                      </a:pPr>
                      <a:r>
                        <a:rPr lang="en-US" sz="2800" kern="100" dirty="0">
                          <a:solidFill>
                            <a:srgbClr val="FF0000"/>
                          </a:solidFill>
                          <a:latin typeface="Times"/>
                          <a:ea typeface="宋体"/>
                          <a:cs typeface="Times New Roman"/>
                        </a:rPr>
                        <a:t>(3, 10)</a:t>
                      </a:r>
                      <a:endParaRPr lang="zh-CN" sz="2800" kern="100" dirty="0">
                        <a:solidFill>
                          <a:srgbClr val="FF0000"/>
                        </a:solidFill>
                        <a:latin typeface="Times"/>
                        <a:ea typeface="宋体"/>
                        <a:cs typeface="Times New Roman"/>
                      </a:endParaRPr>
                    </a:p>
                    <a:p>
                      <a:pPr algn="ctr">
                        <a:spcAft>
                          <a:spcPts val="0"/>
                        </a:spcAft>
                      </a:pPr>
                      <a:r>
                        <a:rPr lang="en-US" sz="2800" kern="100" dirty="0">
                          <a:latin typeface="Times"/>
                          <a:ea typeface="宋体"/>
                          <a:cs typeface="Times New Roman"/>
                        </a:rPr>
                        <a:t>(3, 13)</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(4, 0)</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(5, 4)</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(5, 19)</a:t>
                      </a:r>
                      <a:endParaRPr lang="zh-CN" sz="2800" kern="100" dirty="0">
                        <a:latin typeface="Times"/>
                        <a:ea typeface="宋体"/>
                        <a:cs typeface="Times New Roman"/>
                      </a:endParaRPr>
                    </a:p>
                  </a:txBody>
                  <a:tcPr marL="50800" marR="5080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a:spcAft>
                          <a:spcPts val="0"/>
                        </a:spcAft>
                      </a:pPr>
                      <a:r>
                        <a:rPr lang="en-US" sz="2800" kern="100" dirty="0">
                          <a:latin typeface="Times"/>
                          <a:ea typeface="宋体"/>
                          <a:cs typeface="Times New Roman"/>
                        </a:rPr>
                        <a:t>(6, 4)</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(6, 19)</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(7, 11)</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(7, 12)</a:t>
                      </a:r>
                      <a:endParaRPr lang="zh-CN" sz="2800" kern="100" dirty="0">
                        <a:latin typeface="Times"/>
                        <a:ea typeface="宋体"/>
                        <a:cs typeface="Times New Roman"/>
                      </a:endParaRPr>
                    </a:p>
                    <a:p>
                      <a:pPr algn="ctr">
                        <a:spcAft>
                          <a:spcPts val="0"/>
                        </a:spcAft>
                      </a:pPr>
                      <a:r>
                        <a:rPr lang="en-US" sz="2800" kern="100" dirty="0">
                          <a:solidFill>
                            <a:srgbClr val="FF0000"/>
                          </a:solidFill>
                          <a:latin typeface="Times"/>
                          <a:ea typeface="宋体"/>
                          <a:cs typeface="Times New Roman"/>
                        </a:rPr>
                        <a:t>(9, 7)</a:t>
                      </a:r>
                      <a:endParaRPr lang="zh-CN" sz="2800" kern="100" dirty="0">
                        <a:solidFill>
                          <a:srgbClr val="FF0000"/>
                        </a:solidFill>
                        <a:latin typeface="Times"/>
                        <a:ea typeface="宋体"/>
                        <a:cs typeface="Times New Roman"/>
                      </a:endParaRPr>
                    </a:p>
                    <a:p>
                      <a:pPr algn="ctr">
                        <a:spcAft>
                          <a:spcPts val="0"/>
                        </a:spcAft>
                      </a:pPr>
                      <a:r>
                        <a:rPr lang="en-US" sz="2800" kern="100" dirty="0">
                          <a:latin typeface="Times"/>
                          <a:ea typeface="宋体"/>
                          <a:cs typeface="Times New Roman"/>
                        </a:rPr>
                        <a:t>(9, 16)</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(11, 3)</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(11,2)</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(12, 4)</a:t>
                      </a:r>
                      <a:endParaRPr lang="zh-CN" sz="2800" kern="100" dirty="0">
                        <a:latin typeface="Times"/>
                        <a:ea typeface="宋体"/>
                        <a:cs typeface="Times New Roman"/>
                      </a:endParaRPr>
                    </a:p>
                  </a:txBody>
                  <a:tcPr marL="50800" marR="5080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a:spcAft>
                          <a:spcPts val="0"/>
                        </a:spcAft>
                      </a:pPr>
                      <a:r>
                        <a:rPr lang="en-US" sz="2800" kern="100" dirty="0">
                          <a:latin typeface="Times"/>
                          <a:ea typeface="宋体"/>
                          <a:cs typeface="Times New Roman"/>
                        </a:rPr>
                        <a:t>(12, 19)</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(13, 7)</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(13, 16)</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(17, 3)</a:t>
                      </a:r>
                      <a:endParaRPr lang="zh-CN" sz="2800" kern="100" dirty="0">
                        <a:latin typeface="Times"/>
                        <a:ea typeface="宋体"/>
                        <a:cs typeface="Times New Roman"/>
                      </a:endParaRPr>
                    </a:p>
                    <a:p>
                      <a:pPr algn="ctr">
                        <a:spcAft>
                          <a:spcPts val="0"/>
                        </a:spcAft>
                      </a:pPr>
                      <a:r>
                        <a:rPr lang="en-US" sz="2800" kern="100" dirty="0">
                          <a:solidFill>
                            <a:srgbClr val="FF0000"/>
                          </a:solidFill>
                          <a:latin typeface="Times"/>
                          <a:ea typeface="宋体"/>
                          <a:cs typeface="Times New Roman"/>
                        </a:rPr>
                        <a:t>(17, 20)</a:t>
                      </a:r>
                      <a:endParaRPr lang="zh-CN" sz="2800" kern="100" dirty="0">
                        <a:solidFill>
                          <a:srgbClr val="FF0000"/>
                        </a:solidFill>
                        <a:latin typeface="Times"/>
                        <a:ea typeface="宋体"/>
                        <a:cs typeface="Times New Roman"/>
                      </a:endParaRPr>
                    </a:p>
                    <a:p>
                      <a:pPr algn="ctr">
                        <a:spcAft>
                          <a:spcPts val="0"/>
                        </a:spcAft>
                      </a:pPr>
                      <a:r>
                        <a:rPr lang="en-US" sz="2800" kern="100" dirty="0">
                          <a:latin typeface="Times"/>
                          <a:ea typeface="宋体"/>
                          <a:cs typeface="Times New Roman"/>
                        </a:rPr>
                        <a:t>(18, 3)</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(18, 20)</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(19, 5)</a:t>
                      </a:r>
                      <a:endParaRPr lang="zh-CN" sz="2800" kern="100" dirty="0">
                        <a:latin typeface="Times"/>
                        <a:ea typeface="宋体"/>
                        <a:cs typeface="Times New Roman"/>
                      </a:endParaRPr>
                    </a:p>
                    <a:p>
                      <a:pPr algn="ctr">
                        <a:spcAft>
                          <a:spcPts val="0"/>
                        </a:spcAft>
                      </a:pPr>
                      <a:r>
                        <a:rPr lang="en-US" sz="2800" kern="100" dirty="0">
                          <a:latin typeface="Times"/>
                          <a:ea typeface="宋体"/>
                          <a:cs typeface="Times New Roman"/>
                        </a:rPr>
                        <a:t>(19, 18)</a:t>
                      </a:r>
                      <a:endParaRPr lang="zh-CN" sz="2800" kern="100" dirty="0">
                        <a:latin typeface="Times"/>
                        <a:ea typeface="宋体"/>
                        <a:cs typeface="Times New Roman"/>
                      </a:endParaRPr>
                    </a:p>
                  </a:txBody>
                  <a:tcPr marL="50800" marR="5080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r>
            </a:tbl>
          </a:graphicData>
        </a:graphic>
      </p:graphicFrame>
      <p:sp>
        <p:nvSpPr>
          <p:cNvPr id="10" name="Rectangle 9"/>
          <p:cNvSpPr/>
          <p:nvPr/>
        </p:nvSpPr>
        <p:spPr>
          <a:xfrm>
            <a:off x="228600" y="5410200"/>
            <a:ext cx="8686800" cy="954107"/>
          </a:xfrm>
          <a:prstGeom prst="rect">
            <a:avLst/>
          </a:prstGeom>
        </p:spPr>
        <p:txBody>
          <a:bodyPr wrap="square">
            <a:spAutoFit/>
          </a:bodyPr>
          <a:lstStyle/>
          <a:p>
            <a:r>
              <a:rPr lang="en-US" altLang="zh-CN" sz="2800" dirty="0" smtClean="0"/>
              <a:t>y</a:t>
            </a:r>
            <a:r>
              <a:rPr lang="en-US" altLang="zh-CN" sz="2800" baseline="30000" dirty="0" smtClean="0"/>
              <a:t>2</a:t>
            </a:r>
            <a:r>
              <a:rPr lang="en-US" altLang="zh-CN" sz="2800" dirty="0" smtClean="0"/>
              <a:t>≡x</a:t>
            </a:r>
            <a:r>
              <a:rPr lang="en-US" altLang="zh-CN" sz="2800" baseline="30000" dirty="0" smtClean="0"/>
              <a:t>3</a:t>
            </a:r>
            <a:r>
              <a:rPr lang="zh-CN" altLang="en-US" sz="2800" dirty="0" smtClean="0"/>
              <a:t>＋</a:t>
            </a:r>
            <a:r>
              <a:rPr lang="en-US" altLang="zh-CN" sz="2800" dirty="0" smtClean="0"/>
              <a:t>ax</a:t>
            </a:r>
            <a:r>
              <a:rPr lang="zh-CN" altLang="en-US" sz="2800" dirty="0" smtClean="0"/>
              <a:t>＋</a:t>
            </a:r>
            <a:r>
              <a:rPr lang="en-US" altLang="zh-CN" sz="2800" dirty="0" smtClean="0"/>
              <a:t>b mod p, </a:t>
            </a:r>
            <a:r>
              <a:rPr lang="zh-CN" altLang="en-US" sz="2800" dirty="0" smtClean="0"/>
              <a:t>当</a:t>
            </a:r>
            <a:r>
              <a:rPr lang="en-US" altLang="zh-CN" sz="2800" dirty="0" smtClean="0"/>
              <a:t>p=23, a=1, b=1</a:t>
            </a:r>
            <a:r>
              <a:rPr lang="zh-CN" altLang="en-US" sz="2800" dirty="0" smtClean="0"/>
              <a:t>时</a:t>
            </a:r>
            <a:r>
              <a:rPr lang="en-US" altLang="zh-CN" sz="2800" dirty="0" smtClean="0"/>
              <a:t>, </a:t>
            </a:r>
            <a:r>
              <a:rPr lang="zh-CN" altLang="en-US" sz="2800" dirty="0" smtClean="0"/>
              <a:t>椭圆曲线上的一些点，这些点是</a:t>
            </a:r>
            <a:r>
              <a:rPr lang="en-US" altLang="zh-CN" sz="2800" dirty="0" smtClean="0"/>
              <a:t>E</a:t>
            </a:r>
            <a:r>
              <a:rPr lang="en-US" altLang="zh-CN" sz="2800" baseline="-25000" dirty="0" smtClean="0"/>
              <a:t>23</a:t>
            </a:r>
            <a:r>
              <a:rPr lang="en-US" altLang="zh-CN" sz="2800" dirty="0" smtClean="0"/>
              <a:t>(1, 1)</a:t>
            </a:r>
            <a:r>
              <a:rPr lang="zh-CN" altLang="en-US" sz="2800" dirty="0" smtClean="0"/>
              <a:t>的一部分</a:t>
            </a:r>
            <a:endParaRPr lang="zh-CN" altLang="en-US" sz="2800" dirty="0"/>
          </a:p>
        </p:txBody>
      </p:sp>
      <p:sp>
        <p:nvSpPr>
          <p:cNvPr id="6" name="Oval 5"/>
          <p:cNvSpPr/>
          <p:nvPr/>
        </p:nvSpPr>
        <p:spPr>
          <a:xfrm>
            <a:off x="990600" y="28194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p:cNvSpPr/>
          <p:nvPr/>
        </p:nvSpPr>
        <p:spPr>
          <a:xfrm>
            <a:off x="4038600" y="6858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8"/>
          <p:cNvSpPr/>
          <p:nvPr/>
        </p:nvSpPr>
        <p:spPr>
          <a:xfrm>
            <a:off x="2286000" y="35052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smtClean="0"/>
              <a:t>EC (1)</a:t>
            </a:r>
          </a:p>
        </p:txBody>
      </p:sp>
      <p:sp>
        <p:nvSpPr>
          <p:cNvPr id="56323" name="Rectangle 3"/>
          <p:cNvSpPr>
            <a:spLocks noGrp="1" noChangeArrowheads="1"/>
          </p:cNvSpPr>
          <p:nvPr>
            <p:ph type="body" idx="1"/>
          </p:nvPr>
        </p:nvSpPr>
        <p:spPr/>
        <p:txBody>
          <a:bodyPr/>
          <a:lstStyle/>
          <a:p>
            <a:r>
              <a:rPr lang="zh-CN" altLang="en-US" smtClean="0"/>
              <a:t> </a:t>
            </a:r>
          </a:p>
        </p:txBody>
      </p:sp>
      <p:pic>
        <p:nvPicPr>
          <p:cNvPr id="56324" name="Picture 4" descr="图片1"/>
          <p:cNvPicPr>
            <a:picLocks noChangeAspect="1" noChangeArrowheads="1"/>
          </p:cNvPicPr>
          <p:nvPr/>
        </p:nvPicPr>
        <p:blipFill>
          <a:blip r:embed="rId2" cstate="print"/>
          <a:srcRect/>
          <a:stretch>
            <a:fillRect/>
          </a:stretch>
        </p:blipFill>
        <p:spPr bwMode="auto">
          <a:xfrm>
            <a:off x="381000" y="1028700"/>
            <a:ext cx="8382000" cy="5829300"/>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P+Q</a:t>
            </a:r>
            <a:r>
              <a:rPr lang="zh-CN" altLang="en-US" dirty="0" smtClean="0"/>
              <a:t>的计算及</a:t>
            </a:r>
            <a:r>
              <a:rPr lang="en-US" altLang="zh-CN" dirty="0" smtClean="0"/>
              <a:t>KP</a:t>
            </a:r>
            <a:r>
              <a:rPr lang="zh-CN" altLang="en-US" dirty="0" smtClean="0"/>
              <a:t>的计算</a:t>
            </a:r>
            <a:endParaRPr lang="zh-CN" altLang="en-US" dirty="0"/>
          </a:p>
        </p:txBody>
      </p:sp>
      <p:sp>
        <p:nvSpPr>
          <p:cNvPr id="3" name="Content Placeholder 2"/>
          <p:cNvSpPr>
            <a:spLocks noGrp="1"/>
          </p:cNvSpPr>
          <p:nvPr>
            <p:ph idx="1"/>
          </p:nvPr>
        </p:nvSpPr>
        <p:spPr/>
        <p:txBody>
          <a:bodyPr/>
          <a:lstStyle/>
          <a:p>
            <a:pPr>
              <a:buFontTx/>
              <a:buNone/>
            </a:pPr>
            <a:r>
              <a:rPr lang="zh-CN" altLang="en-US" dirty="0" smtClean="0"/>
              <a:t>例如：在</a:t>
            </a:r>
            <a:r>
              <a:rPr lang="en-US" altLang="zh-CN" dirty="0" smtClean="0"/>
              <a:t>E</a:t>
            </a:r>
            <a:r>
              <a:rPr lang="en-US" altLang="zh-CN" baseline="-25000" dirty="0" smtClean="0"/>
              <a:t>23</a:t>
            </a:r>
            <a:r>
              <a:rPr lang="en-US" altLang="zh-CN" dirty="0" smtClean="0"/>
              <a:t>(1, 1)</a:t>
            </a:r>
            <a:r>
              <a:rPr lang="zh-CN" altLang="en-US" dirty="0" smtClean="0"/>
              <a:t>上取</a:t>
            </a:r>
            <a:r>
              <a:rPr lang="en-US" altLang="zh-CN" dirty="0" smtClean="0"/>
              <a:t>P=(3, 10), Q=(9, 7)</a:t>
            </a:r>
            <a:r>
              <a:rPr lang="zh-CN" altLang="en-US" dirty="0" smtClean="0"/>
              <a:t>，则可计算</a:t>
            </a:r>
            <a:r>
              <a:rPr lang="en-US" altLang="zh-CN" dirty="0" smtClean="0"/>
              <a:t>P+Q = (17, 20)</a:t>
            </a:r>
          </a:p>
          <a:p>
            <a:pPr>
              <a:buFontTx/>
              <a:buNone/>
            </a:pPr>
            <a:endParaRPr lang="en-US" altLang="zh-CN" dirty="0" smtClean="0"/>
          </a:p>
          <a:p>
            <a:pPr>
              <a:buFontTx/>
              <a:buNone/>
            </a:pPr>
            <a:r>
              <a:rPr lang="zh-CN" altLang="en-US" dirty="0" smtClean="0"/>
              <a:t>乘法定义为重复相加：</a:t>
            </a:r>
            <a:r>
              <a:rPr lang="en-US" altLang="zh-CN" dirty="0" smtClean="0"/>
              <a:t>4P=P+P+P+P</a:t>
            </a:r>
          </a:p>
          <a:p>
            <a:pPr>
              <a:buFontTx/>
              <a:buNone/>
            </a:pPr>
            <a:r>
              <a:rPr lang="zh-CN" altLang="en-US" dirty="0" smtClean="0"/>
              <a:t>如</a:t>
            </a:r>
            <a:r>
              <a:rPr lang="en-US" altLang="zh-CN" dirty="0" smtClean="0"/>
              <a:t>P=(3, 10), </a:t>
            </a:r>
            <a:r>
              <a:rPr lang="zh-CN" altLang="en-US" dirty="0" smtClean="0"/>
              <a:t>则</a:t>
            </a:r>
            <a:r>
              <a:rPr lang="en-US" altLang="zh-CN" dirty="0" smtClean="0"/>
              <a:t>2P=(7, 12)</a:t>
            </a:r>
          </a:p>
          <a:p>
            <a:pPr>
              <a:buFontTx/>
              <a:buNone/>
            </a:pPr>
            <a:endParaRPr lang="en-US" altLang="zh-CN" dirty="0" smtClean="0"/>
          </a:p>
          <a:p>
            <a:pPr>
              <a:buFontTx/>
              <a:buNone/>
            </a:pPr>
            <a:endParaRPr lang="en-US" altLang="zh-CN" dirty="0" smtClean="0"/>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椭圆曲线密码学</a:t>
            </a:r>
            <a:endParaRPr lang="zh-CN" altLang="en-US" dirty="0"/>
          </a:p>
        </p:txBody>
      </p:sp>
      <p:sp>
        <p:nvSpPr>
          <p:cNvPr id="3" name="Content Placeholder 2"/>
          <p:cNvSpPr>
            <a:spLocks noGrp="1"/>
          </p:cNvSpPr>
          <p:nvPr>
            <p:ph idx="1"/>
          </p:nvPr>
        </p:nvSpPr>
        <p:spPr>
          <a:xfrm>
            <a:off x="228600" y="1371600"/>
            <a:ext cx="8458200" cy="5029200"/>
          </a:xfrm>
        </p:spPr>
        <p:txBody>
          <a:bodyPr>
            <a:normAutofit fontScale="92500" lnSpcReduction="10000"/>
          </a:bodyPr>
          <a:lstStyle/>
          <a:p>
            <a:r>
              <a:rPr lang="zh-CN" altLang="en-US" dirty="0" smtClean="0"/>
              <a:t>对于方程</a:t>
            </a:r>
            <a:r>
              <a:rPr lang="en-US" altLang="zh-CN" dirty="0" smtClean="0"/>
              <a:t>Q = </a:t>
            </a:r>
            <a:r>
              <a:rPr lang="en-US" altLang="zh-CN" dirty="0" err="1" smtClean="0"/>
              <a:t>kP</a:t>
            </a:r>
            <a:r>
              <a:rPr lang="zh-CN" altLang="en-US" dirty="0" smtClean="0"/>
              <a:t>，其中 </a:t>
            </a:r>
            <a:r>
              <a:rPr lang="en-US" altLang="zh-CN" dirty="0" smtClean="0"/>
              <a:t>Q, </a:t>
            </a:r>
            <a:r>
              <a:rPr lang="en-US" altLang="zh-CN" dirty="0" err="1" smtClean="0"/>
              <a:t>P</a:t>
            </a:r>
            <a:r>
              <a:rPr lang="en-US" altLang="zh-CN" dirty="0" err="1" smtClean="0">
                <a:latin typeface="宋体"/>
                <a:ea typeface="宋体"/>
              </a:rPr>
              <a:t>∈Ep</a:t>
            </a:r>
            <a:r>
              <a:rPr lang="en-US" altLang="zh-CN" dirty="0" smtClean="0">
                <a:latin typeface="宋体"/>
                <a:ea typeface="宋体"/>
              </a:rPr>
              <a:t>(</a:t>
            </a:r>
            <a:r>
              <a:rPr lang="en-US" altLang="zh-CN" dirty="0" err="1" smtClean="0">
                <a:latin typeface="宋体"/>
                <a:ea typeface="宋体"/>
              </a:rPr>
              <a:t>a,b</a:t>
            </a:r>
            <a:r>
              <a:rPr lang="en-US" altLang="zh-CN" dirty="0" smtClean="0">
                <a:latin typeface="宋体"/>
                <a:ea typeface="宋体"/>
              </a:rPr>
              <a:t>)</a:t>
            </a:r>
            <a:r>
              <a:rPr lang="zh-CN" altLang="en-US" dirty="0" smtClean="0">
                <a:latin typeface="宋体"/>
                <a:ea typeface="宋体"/>
              </a:rPr>
              <a:t>且</a:t>
            </a:r>
            <a:r>
              <a:rPr lang="en-US" altLang="zh-CN" dirty="0" smtClean="0">
                <a:latin typeface="宋体"/>
                <a:ea typeface="宋体"/>
              </a:rPr>
              <a:t>k&lt;p</a:t>
            </a:r>
            <a:r>
              <a:rPr lang="zh-CN" altLang="en-US" dirty="0" smtClean="0">
                <a:latin typeface="宋体"/>
                <a:ea typeface="宋体"/>
              </a:rPr>
              <a:t>。</a:t>
            </a:r>
            <a:r>
              <a:rPr lang="zh-CN" altLang="en-US" dirty="0" smtClean="0"/>
              <a:t>对于给定的</a:t>
            </a:r>
            <a:r>
              <a:rPr lang="en-US" altLang="zh-CN" dirty="0" smtClean="0"/>
              <a:t>k</a:t>
            </a:r>
            <a:r>
              <a:rPr lang="zh-CN" altLang="en-US" dirty="0" smtClean="0"/>
              <a:t>和</a:t>
            </a:r>
            <a:r>
              <a:rPr lang="en-US" altLang="zh-CN" dirty="0" smtClean="0"/>
              <a:t>P</a:t>
            </a:r>
            <a:r>
              <a:rPr lang="zh-CN" altLang="en-US" dirty="0" smtClean="0"/>
              <a:t>计算</a:t>
            </a:r>
            <a:r>
              <a:rPr lang="en-US" altLang="zh-CN" dirty="0" smtClean="0"/>
              <a:t>Q</a:t>
            </a:r>
            <a:r>
              <a:rPr lang="zh-CN" altLang="en-US" dirty="0" smtClean="0"/>
              <a:t>比较容易，而对给定的</a:t>
            </a:r>
            <a:r>
              <a:rPr lang="en-US" altLang="zh-CN" dirty="0" smtClean="0"/>
              <a:t>Q</a:t>
            </a:r>
            <a:r>
              <a:rPr lang="zh-CN" altLang="en-US" dirty="0" smtClean="0"/>
              <a:t>和</a:t>
            </a:r>
            <a:r>
              <a:rPr lang="en-US" altLang="zh-CN" dirty="0" smtClean="0"/>
              <a:t>P</a:t>
            </a:r>
            <a:r>
              <a:rPr lang="zh-CN" altLang="en-US" dirty="0" smtClean="0"/>
              <a:t>计算</a:t>
            </a:r>
            <a:r>
              <a:rPr lang="en-US" altLang="zh-CN" dirty="0" smtClean="0"/>
              <a:t>k</a:t>
            </a:r>
            <a:r>
              <a:rPr lang="zh-CN" altLang="en-US" dirty="0" smtClean="0"/>
              <a:t>则比较困难，这就是椭圆曲线上的离散对数问题。</a:t>
            </a:r>
            <a:endParaRPr lang="en-US" altLang="zh-CN" dirty="0" smtClean="0"/>
          </a:p>
          <a:p>
            <a:r>
              <a:rPr lang="zh-CN" altLang="en-US" dirty="0" smtClean="0">
                <a:latin typeface="+mn-ea"/>
              </a:rPr>
              <a:t>例如：</a:t>
            </a:r>
            <a:r>
              <a:rPr lang="en-US" altLang="zh-CN" i="1" dirty="0" smtClean="0">
                <a:latin typeface="+mn-ea"/>
                <a:cs typeface="ＭＳ Ｐゴシック" pitchFamily="-84" charset="-128"/>
              </a:rPr>
              <a:t> </a:t>
            </a:r>
            <a:r>
              <a:rPr lang="en-US" altLang="zh-CN" i="1" dirty="0" smtClean="0">
                <a:latin typeface="Arial" pitchFamily="-84" charset="0"/>
                <a:ea typeface="ＭＳ Ｐゴシック" pitchFamily="-84" charset="-128"/>
                <a:cs typeface="ＭＳ Ｐゴシック" pitchFamily="-84" charset="-128"/>
              </a:rPr>
              <a:t>y</a:t>
            </a:r>
            <a:r>
              <a:rPr lang="en-US" altLang="zh-CN" i="1" baseline="30000" dirty="0" smtClean="0">
                <a:latin typeface="Arial" pitchFamily="-84" charset="0"/>
                <a:ea typeface="ＭＳ Ｐゴシック" pitchFamily="-84" charset="-128"/>
                <a:cs typeface="ＭＳ Ｐゴシック" pitchFamily="-84" charset="-128"/>
              </a:rPr>
              <a:t>2</a:t>
            </a:r>
            <a:r>
              <a:rPr lang="en-US" altLang="zh-CN" i="1" dirty="0" smtClean="0">
                <a:latin typeface="Arial" pitchFamily="-84" charset="0"/>
                <a:ea typeface="ＭＳ Ｐゴシック" pitchFamily="-84" charset="-128"/>
                <a:cs typeface="ＭＳ Ｐゴシック" pitchFamily="-84" charset="-128"/>
              </a:rPr>
              <a:t>  mod 23 = (x</a:t>
            </a:r>
            <a:r>
              <a:rPr lang="en-US" altLang="zh-CN" i="1" baseline="30000" dirty="0" smtClean="0">
                <a:latin typeface="Arial" pitchFamily="-84" charset="0"/>
                <a:ea typeface="ＭＳ Ｐゴシック" pitchFamily="-84" charset="-128"/>
                <a:cs typeface="ＭＳ Ｐゴシック" pitchFamily="-84" charset="-128"/>
              </a:rPr>
              <a:t>3</a:t>
            </a:r>
            <a:r>
              <a:rPr lang="en-US" altLang="zh-CN" i="1" dirty="0" smtClean="0">
                <a:latin typeface="Arial" pitchFamily="-84" charset="0"/>
                <a:ea typeface="ＭＳ Ｐゴシック" pitchFamily="-84" charset="-128"/>
                <a:cs typeface="ＭＳ Ｐゴシック" pitchFamily="-84" charset="-128"/>
              </a:rPr>
              <a:t> + 9x + 17) mod 23</a:t>
            </a:r>
            <a:r>
              <a:rPr lang="zh-CN" altLang="en-US" dirty="0" smtClean="0">
                <a:latin typeface="+mn-ea"/>
                <a:cs typeface="ＭＳ Ｐゴシック" pitchFamily="-84" charset="-128"/>
              </a:rPr>
              <a:t>，</a:t>
            </a:r>
            <a:r>
              <a:rPr lang="en-US" altLang="zh-CN" dirty="0" smtClean="0">
                <a:latin typeface="+mn-ea"/>
                <a:cs typeface="ＭＳ Ｐゴシック" pitchFamily="-84" charset="-128"/>
              </a:rPr>
              <a:t> </a:t>
            </a:r>
            <a:r>
              <a:rPr lang="zh-CN" altLang="en-US" dirty="0" smtClean="0">
                <a:latin typeface="+mn-ea"/>
                <a:cs typeface="ＭＳ Ｐゴシック" pitchFamily="-84" charset="-128"/>
              </a:rPr>
              <a:t>以</a:t>
            </a:r>
            <a:r>
              <a:rPr lang="en-US" altLang="zh-CN" dirty="0" smtClean="0">
                <a:latin typeface="+mn-ea"/>
                <a:cs typeface="ＭＳ Ｐゴシック" pitchFamily="-84" charset="-128"/>
              </a:rPr>
              <a:t> </a:t>
            </a:r>
            <a:r>
              <a:rPr lang="en-US" altLang="zh-CN" i="1" dirty="0" smtClean="0">
                <a:latin typeface="Arial" pitchFamily="-84" charset="0"/>
                <a:ea typeface="ＭＳ Ｐゴシック" pitchFamily="-84" charset="-128"/>
                <a:cs typeface="ＭＳ Ｐゴシック" pitchFamily="-84" charset="-128"/>
              </a:rPr>
              <a:t>P = (16, 5)</a:t>
            </a:r>
            <a:r>
              <a:rPr lang="zh-CN" altLang="en-US" dirty="0" smtClean="0">
                <a:latin typeface="+mn-ea"/>
                <a:cs typeface="ＭＳ Ｐゴシック" pitchFamily="-84" charset="-128"/>
              </a:rPr>
              <a:t>为底的</a:t>
            </a:r>
            <a:r>
              <a:rPr lang="en-US" altLang="zh-CN" i="1" dirty="0" smtClean="0">
                <a:latin typeface="Arial" pitchFamily="-84" charset="0"/>
                <a:ea typeface="ＭＳ Ｐゴシック" pitchFamily="-84" charset="-128"/>
                <a:cs typeface="ＭＳ Ｐゴシック" pitchFamily="-84" charset="-128"/>
              </a:rPr>
              <a:t>Q = (4, 5) </a:t>
            </a:r>
            <a:r>
              <a:rPr lang="zh-CN" altLang="en-US" dirty="0" smtClean="0">
                <a:latin typeface="+mn-ea"/>
                <a:cs typeface="ＭＳ Ｐゴシック" pitchFamily="-84" charset="-128"/>
              </a:rPr>
              <a:t>的离散对数</a:t>
            </a:r>
            <a:r>
              <a:rPr lang="en-US" altLang="zh-CN" i="1" dirty="0" smtClean="0">
                <a:latin typeface="Arial" pitchFamily="-84" charset="0"/>
                <a:ea typeface="ＭＳ Ｐゴシック" pitchFamily="-84" charset="-128"/>
                <a:cs typeface="ＭＳ Ｐゴシック" pitchFamily="-84" charset="-128"/>
              </a:rPr>
              <a:t>k</a:t>
            </a:r>
            <a:r>
              <a:rPr lang="zh-CN" altLang="en-US" dirty="0" smtClean="0">
                <a:latin typeface="+mn-ea"/>
                <a:cs typeface="ＭＳ Ｐゴシック" pitchFamily="-84" charset="-128"/>
              </a:rPr>
              <a:t>为多少？穷举的话：</a:t>
            </a:r>
            <a:r>
              <a:rPr lang="en-US" altLang="zh-CN" i="1" dirty="0" smtClean="0">
                <a:latin typeface="Arial" pitchFamily="-84" charset="0"/>
                <a:ea typeface="ＭＳ Ｐゴシック" pitchFamily="-84" charset="-128"/>
                <a:cs typeface="ＭＳ Ｐゴシック" pitchFamily="-84" charset="-128"/>
              </a:rPr>
              <a:t> P = (16, 5); 2P = (20, 20); 3P = (14, 14); 4P = (19, 20); 5P = (13, 10); 6P = (7, 3); 7P = (8, 7); 8P = (12, 17) ; 9P = (4, 5). </a:t>
            </a:r>
          </a:p>
          <a:p>
            <a:r>
              <a:rPr lang="zh-CN" altLang="en-US" i="1" dirty="0" smtClean="0">
                <a:latin typeface="Arial" pitchFamily="-84" charset="0"/>
                <a:ea typeface="ＭＳ Ｐゴシック" pitchFamily="-84" charset="-128"/>
              </a:rPr>
              <a:t>可得</a:t>
            </a:r>
            <a:r>
              <a:rPr lang="en-US" altLang="zh-CN" i="1" dirty="0" smtClean="0">
                <a:latin typeface="Arial" pitchFamily="-84" charset="0"/>
                <a:ea typeface="ＭＳ Ｐゴシック" pitchFamily="-84" charset="-128"/>
              </a:rPr>
              <a:t>k</a:t>
            </a:r>
            <a:r>
              <a:rPr lang="zh-CN" altLang="en-US" i="1" dirty="0" smtClean="0">
                <a:latin typeface="Arial" pitchFamily="-84" charset="0"/>
                <a:ea typeface="ＭＳ Ｐゴシック" pitchFamily="-84" charset="-128"/>
              </a:rPr>
              <a:t>为</a:t>
            </a:r>
            <a:r>
              <a:rPr lang="en-US" altLang="zh-CN" i="1" dirty="0" smtClean="0">
                <a:latin typeface="Arial" pitchFamily="-84" charset="0"/>
                <a:ea typeface="ＭＳ Ｐゴシック" pitchFamily="-84" charset="-128"/>
              </a:rPr>
              <a:t>9.</a:t>
            </a:r>
            <a:r>
              <a:rPr lang="zh-CN" altLang="en-US" i="1" dirty="0" smtClean="0">
                <a:latin typeface="Arial" pitchFamily="-84" charset="0"/>
                <a:ea typeface="ＭＳ Ｐゴシック" pitchFamily="-84" charset="-128"/>
              </a:rPr>
              <a:t>在实际应用中，</a:t>
            </a:r>
            <a:r>
              <a:rPr lang="en-US" altLang="zh-CN" i="1" dirty="0" smtClean="0">
                <a:latin typeface="Arial" pitchFamily="-84" charset="0"/>
                <a:ea typeface="ＭＳ Ｐゴシック" pitchFamily="-84" charset="-128"/>
              </a:rPr>
              <a:t>k</a:t>
            </a:r>
            <a:r>
              <a:rPr lang="zh-CN" altLang="en-US" i="1" dirty="0" smtClean="0">
                <a:latin typeface="Arial" pitchFamily="-84" charset="0"/>
                <a:ea typeface="ＭＳ Ｐゴシック" pitchFamily="-84" charset="-128"/>
              </a:rPr>
              <a:t>的值非常大，从而使穷举的方法不可行。</a:t>
            </a:r>
            <a:endParaRPr lang="en-US" altLang="zh-CN" dirty="0" smtClean="0">
              <a:latin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mtClean="0"/>
              <a:t>EC</a:t>
            </a:r>
            <a:r>
              <a:rPr lang="zh-CN" altLang="en-US" smtClean="0"/>
              <a:t>上的离散对数问题（</a:t>
            </a:r>
            <a:r>
              <a:rPr lang="en-US" altLang="zh-CN" smtClean="0"/>
              <a:t>ECDLP</a:t>
            </a:r>
            <a:r>
              <a:rPr lang="zh-CN" altLang="en-US" smtClean="0"/>
              <a:t>）</a:t>
            </a:r>
          </a:p>
        </p:txBody>
      </p:sp>
      <p:sp>
        <p:nvSpPr>
          <p:cNvPr id="58371" name="Rectangle 3"/>
          <p:cNvSpPr>
            <a:spLocks noGrp="1" noChangeArrowheads="1"/>
          </p:cNvSpPr>
          <p:nvPr>
            <p:ph type="body" idx="1"/>
          </p:nvPr>
        </p:nvSpPr>
        <p:spPr/>
        <p:txBody>
          <a:bodyPr>
            <a:normAutofit fontScale="92500" lnSpcReduction="20000"/>
          </a:bodyPr>
          <a:lstStyle/>
          <a:p>
            <a:r>
              <a:rPr lang="en-US" altLang="zh-CN" dirty="0" smtClean="0"/>
              <a:t>Q</a:t>
            </a:r>
            <a:r>
              <a:rPr lang="zh-CN" altLang="en-US" dirty="0" smtClean="0"/>
              <a:t>＝</a:t>
            </a:r>
            <a:r>
              <a:rPr lang="en-US" altLang="zh-CN" dirty="0" err="1" smtClean="0"/>
              <a:t>k×P</a:t>
            </a:r>
            <a:r>
              <a:rPr lang="zh-CN" altLang="en-US" dirty="0" smtClean="0"/>
              <a:t>中的</a:t>
            </a:r>
            <a:r>
              <a:rPr lang="en-US" altLang="zh-CN" dirty="0" smtClean="0"/>
              <a:t>k</a:t>
            </a:r>
            <a:r>
              <a:rPr lang="zh-CN" altLang="en-US" dirty="0" smtClean="0"/>
              <a:t>计算也是极其困难的</a:t>
            </a:r>
          </a:p>
          <a:p>
            <a:pPr lvl="1">
              <a:buFontTx/>
              <a:buNone/>
            </a:pPr>
            <a:r>
              <a:rPr lang="zh-CN" altLang="en-US" sz="3200" dirty="0" smtClean="0"/>
              <a:t>		</a:t>
            </a:r>
            <a:r>
              <a:rPr lang="en-US" altLang="zh-CN" sz="3200" dirty="0" err="1" smtClean="0"/>
              <a:t>k×P</a:t>
            </a:r>
            <a:r>
              <a:rPr lang="zh-CN" altLang="en-US" sz="3200" dirty="0" smtClean="0"/>
              <a:t>表示</a:t>
            </a:r>
            <a:r>
              <a:rPr lang="en-US" altLang="zh-CN" sz="3200" dirty="0" smtClean="0"/>
              <a:t>k</a:t>
            </a:r>
            <a:r>
              <a:rPr lang="zh-CN" altLang="en-US" sz="3200" dirty="0" smtClean="0"/>
              <a:t>个</a:t>
            </a:r>
            <a:r>
              <a:rPr lang="en-US" altLang="zh-CN" sz="3200" dirty="0" smtClean="0"/>
              <a:t>P</a:t>
            </a:r>
            <a:r>
              <a:rPr lang="zh-CN" altLang="en-US" sz="3200" dirty="0" smtClean="0"/>
              <a:t>相加：</a:t>
            </a:r>
            <a:r>
              <a:rPr lang="en-US" altLang="zh-CN" sz="3200" dirty="0" smtClean="0"/>
              <a:t>P + P + … + P</a:t>
            </a:r>
          </a:p>
          <a:p>
            <a:r>
              <a:rPr lang="zh-CN" altLang="en-US" dirty="0" smtClean="0"/>
              <a:t>在</a:t>
            </a:r>
            <a:r>
              <a:rPr lang="en-US" altLang="zh-CN" dirty="0" smtClean="0"/>
              <a:t>DH</a:t>
            </a:r>
            <a:r>
              <a:rPr lang="zh-CN" altLang="en-US" dirty="0" smtClean="0"/>
              <a:t>密钥交换中</a:t>
            </a:r>
          </a:p>
          <a:p>
            <a:pPr>
              <a:buFontTx/>
              <a:buNone/>
            </a:pPr>
            <a:r>
              <a:rPr lang="zh-CN" altLang="en-US" dirty="0" smtClean="0"/>
              <a:t>		使用了</a:t>
            </a:r>
            <a:r>
              <a:rPr lang="en-US" altLang="zh-CN" dirty="0" smtClean="0"/>
              <a:t>y</a:t>
            </a:r>
            <a:r>
              <a:rPr lang="zh-CN" altLang="en-US" dirty="0" smtClean="0"/>
              <a:t>＝</a:t>
            </a:r>
            <a:r>
              <a:rPr lang="en-US" altLang="zh-CN" dirty="0" smtClean="0"/>
              <a:t>a</a:t>
            </a:r>
            <a:r>
              <a:rPr lang="en-US" altLang="zh-CN" baseline="30000" dirty="0" smtClean="0"/>
              <a:t>x</a:t>
            </a:r>
            <a:r>
              <a:rPr lang="en-US" altLang="zh-CN" dirty="0" smtClean="0"/>
              <a:t> mod p</a:t>
            </a:r>
            <a:r>
              <a:rPr lang="zh-CN" altLang="en-US" dirty="0" smtClean="0"/>
              <a:t>中</a:t>
            </a:r>
            <a:r>
              <a:rPr lang="en-US" altLang="zh-CN" dirty="0" smtClean="0"/>
              <a:t>x</a:t>
            </a:r>
            <a:r>
              <a:rPr lang="zh-CN" altLang="en-US" dirty="0" smtClean="0"/>
              <a:t>的计算困难性</a:t>
            </a:r>
          </a:p>
          <a:p>
            <a:pPr>
              <a:buFontTx/>
              <a:buNone/>
            </a:pPr>
            <a:r>
              <a:rPr lang="zh-CN" altLang="en-US" dirty="0" smtClean="0"/>
              <a:t>	同样在</a:t>
            </a:r>
            <a:r>
              <a:rPr lang="en-US" altLang="zh-CN" dirty="0" smtClean="0"/>
              <a:t>ECC</a:t>
            </a:r>
            <a:r>
              <a:rPr lang="zh-CN" altLang="en-US" dirty="0" smtClean="0"/>
              <a:t>中</a:t>
            </a:r>
          </a:p>
          <a:p>
            <a:pPr lvl="1">
              <a:buFontTx/>
              <a:buNone/>
            </a:pPr>
            <a:r>
              <a:rPr lang="zh-CN" altLang="en-US" sz="3200" dirty="0" smtClean="0"/>
              <a:t>		将使用</a:t>
            </a:r>
            <a:r>
              <a:rPr lang="en-US" altLang="zh-CN" sz="3200" dirty="0" smtClean="0"/>
              <a:t>Q</a:t>
            </a:r>
            <a:r>
              <a:rPr lang="zh-CN" altLang="en-US" sz="3200" dirty="0" smtClean="0"/>
              <a:t>＝</a:t>
            </a:r>
            <a:r>
              <a:rPr lang="en-US" altLang="zh-CN" sz="3200" dirty="0" err="1" smtClean="0"/>
              <a:t>kP</a:t>
            </a:r>
            <a:r>
              <a:rPr lang="zh-CN" altLang="en-US" sz="3200" dirty="0" smtClean="0"/>
              <a:t>中计算</a:t>
            </a:r>
            <a:r>
              <a:rPr lang="en-US" altLang="zh-CN" sz="3200" dirty="0" smtClean="0"/>
              <a:t>k</a:t>
            </a:r>
            <a:r>
              <a:rPr lang="zh-CN" altLang="en-US" sz="3200" dirty="0" smtClean="0"/>
              <a:t>的困难性</a:t>
            </a:r>
          </a:p>
          <a:p>
            <a:r>
              <a:rPr lang="zh-CN" altLang="en-US" dirty="0" smtClean="0"/>
              <a:t>有两个应用</a:t>
            </a:r>
          </a:p>
          <a:p>
            <a:pPr>
              <a:buFontTx/>
              <a:buNone/>
            </a:pPr>
            <a:r>
              <a:rPr lang="zh-CN" altLang="en-US" dirty="0" smtClean="0"/>
              <a:t>		密钥交换</a:t>
            </a:r>
          </a:p>
          <a:p>
            <a:pPr>
              <a:buFontTx/>
              <a:buNone/>
            </a:pPr>
            <a:r>
              <a:rPr lang="zh-CN" altLang="en-US" dirty="0" smtClean="0"/>
              <a:t>		加密解密</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smtClean="0"/>
              <a:t>椭圆曲线密码学</a:t>
            </a:r>
            <a:r>
              <a:rPr lang="en-US" altLang="zh-CN" dirty="0" smtClean="0"/>
              <a:t>ECC</a:t>
            </a:r>
            <a:endParaRPr lang="zh-CN" altLang="en-US" dirty="0" smtClean="0"/>
          </a:p>
        </p:txBody>
      </p:sp>
      <p:sp>
        <p:nvSpPr>
          <p:cNvPr id="65539" name="Rectangle 3"/>
          <p:cNvSpPr>
            <a:spLocks noGrp="1" noChangeArrowheads="1"/>
          </p:cNvSpPr>
          <p:nvPr>
            <p:ph type="body" idx="1"/>
          </p:nvPr>
        </p:nvSpPr>
        <p:spPr/>
        <p:txBody>
          <a:bodyPr/>
          <a:lstStyle/>
          <a:p>
            <a:r>
              <a:rPr lang="en-US" altLang="zh-CN" dirty="0" smtClean="0"/>
              <a:t>ECC</a:t>
            </a:r>
            <a:r>
              <a:rPr lang="zh-CN" altLang="en-US" dirty="0" smtClean="0"/>
              <a:t>利用</a:t>
            </a:r>
            <a:r>
              <a:rPr lang="en-US" altLang="zh-CN" dirty="0" smtClean="0"/>
              <a:t>EC</a:t>
            </a:r>
            <a:r>
              <a:rPr lang="zh-CN" altLang="en-US" dirty="0" smtClean="0"/>
              <a:t>上的离散对数难题</a:t>
            </a:r>
            <a:r>
              <a:rPr lang="en-US" altLang="zh-CN" dirty="0" smtClean="0"/>
              <a:t>(ECDLP)</a:t>
            </a:r>
            <a:r>
              <a:rPr lang="zh-CN" altLang="en-US" dirty="0" smtClean="0"/>
              <a:t>，这和利用有限域</a:t>
            </a:r>
            <a:r>
              <a:rPr lang="en-US" altLang="zh-CN" dirty="0" err="1" smtClean="0"/>
              <a:t>Zp</a:t>
            </a:r>
            <a:r>
              <a:rPr lang="en-US" altLang="zh-CN" dirty="0" smtClean="0"/>
              <a:t>*</a:t>
            </a:r>
            <a:r>
              <a:rPr lang="zh-CN" altLang="en-US" dirty="0" smtClean="0"/>
              <a:t>上的离散对数难题</a:t>
            </a:r>
            <a:r>
              <a:rPr lang="en-US" altLang="zh-CN" dirty="0" smtClean="0"/>
              <a:t>(DLP)</a:t>
            </a:r>
            <a:r>
              <a:rPr lang="zh-CN" altLang="en-US" dirty="0" smtClean="0"/>
              <a:t>是一样的方法。</a:t>
            </a:r>
          </a:p>
          <a:p>
            <a:r>
              <a:rPr lang="zh-CN" altLang="en-US" dirty="0" smtClean="0"/>
              <a:t>在一般数域上的离散对数问题（以及大数分解问题）存在亚指数级时间复杂度求解算法，而</a:t>
            </a:r>
            <a:r>
              <a:rPr lang="en-US" altLang="zh-CN" dirty="0" smtClean="0"/>
              <a:t>ECDLP</a:t>
            </a:r>
            <a:r>
              <a:rPr lang="zh-CN" altLang="en-US" dirty="0" smtClean="0"/>
              <a:t>只有纯指数算法（比大数分解和一般数域上的离散对数问题更难解）。</a:t>
            </a:r>
          </a:p>
          <a:p>
            <a:endParaRPr lang="en-US" altLang="zh-CN" dirty="0"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使用</a:t>
            </a:r>
            <a:r>
              <a:rPr lang="en-US" altLang="zh-CN" smtClean="0"/>
              <a:t>EC</a:t>
            </a:r>
            <a:r>
              <a:rPr lang="zh-CN" altLang="en-US" smtClean="0"/>
              <a:t>的密钥交换（</a:t>
            </a:r>
            <a:r>
              <a:rPr lang="en-US" altLang="zh-CN" smtClean="0"/>
              <a:t>D-H</a:t>
            </a:r>
            <a:r>
              <a:rPr lang="zh-CN" altLang="en-US" smtClean="0"/>
              <a:t>）</a:t>
            </a:r>
          </a:p>
        </p:txBody>
      </p:sp>
      <p:sp>
        <p:nvSpPr>
          <p:cNvPr id="59395" name="Rectangle 3"/>
          <p:cNvSpPr>
            <a:spLocks noGrp="1" noChangeArrowheads="1"/>
          </p:cNvSpPr>
          <p:nvPr>
            <p:ph type="body" idx="1"/>
          </p:nvPr>
        </p:nvSpPr>
        <p:spPr>
          <a:xfrm>
            <a:off x="0" y="1600200"/>
            <a:ext cx="9144000" cy="4525963"/>
          </a:xfrm>
        </p:spPr>
        <p:txBody>
          <a:bodyPr>
            <a:normAutofit fontScale="92500" lnSpcReduction="10000"/>
          </a:bodyPr>
          <a:lstStyle/>
          <a:p>
            <a:pPr>
              <a:lnSpc>
                <a:spcPct val="90000"/>
              </a:lnSpc>
            </a:pPr>
            <a:r>
              <a:rPr lang="zh-CN" altLang="en-US" sz="2800" dirty="0" smtClean="0"/>
              <a:t>步骤</a:t>
            </a:r>
          </a:p>
          <a:p>
            <a:pPr lvl="1">
              <a:lnSpc>
                <a:spcPct val="90000"/>
              </a:lnSpc>
            </a:pPr>
            <a:r>
              <a:rPr lang="en-US" altLang="zh-CN" dirty="0" smtClean="0"/>
              <a:t>y</a:t>
            </a:r>
            <a:r>
              <a:rPr lang="en-US" altLang="zh-CN" baseline="30000" dirty="0" smtClean="0"/>
              <a:t>2</a:t>
            </a:r>
            <a:r>
              <a:rPr lang="en-US" altLang="zh-CN" dirty="0" smtClean="0"/>
              <a:t>≡x</a:t>
            </a:r>
            <a:r>
              <a:rPr lang="en-US" altLang="zh-CN" baseline="30000" dirty="0" smtClean="0"/>
              <a:t>3</a:t>
            </a:r>
            <a:r>
              <a:rPr lang="zh-CN" altLang="en-US" dirty="0" smtClean="0"/>
              <a:t>＋</a:t>
            </a:r>
            <a:r>
              <a:rPr lang="en-US" altLang="zh-CN" dirty="0" smtClean="0"/>
              <a:t>ax</a:t>
            </a:r>
            <a:r>
              <a:rPr lang="zh-CN" altLang="en-US" dirty="0" smtClean="0"/>
              <a:t>＋</a:t>
            </a:r>
            <a:r>
              <a:rPr lang="en-US" altLang="zh-CN" dirty="0" smtClean="0"/>
              <a:t>b mod p</a:t>
            </a:r>
            <a:r>
              <a:rPr lang="en-US" altLang="zh-CN" sz="2400" dirty="0" smtClean="0"/>
              <a:t> </a:t>
            </a:r>
          </a:p>
          <a:p>
            <a:pPr lvl="1">
              <a:lnSpc>
                <a:spcPct val="90000"/>
              </a:lnSpc>
              <a:buFontTx/>
              <a:buNone/>
            </a:pPr>
            <a:r>
              <a:rPr lang="en-US" altLang="zh-CN" sz="2400" dirty="0" smtClean="0"/>
              <a:t>	</a:t>
            </a:r>
            <a:r>
              <a:rPr lang="zh-CN" altLang="en-US" sz="2400" dirty="0" smtClean="0"/>
              <a:t>选择素数</a:t>
            </a:r>
            <a:r>
              <a:rPr lang="en-US" altLang="zh-CN" sz="2400" dirty="0" smtClean="0"/>
              <a:t>p(</a:t>
            </a:r>
            <a:r>
              <a:rPr lang="zh-CN" altLang="en-US" sz="2400" dirty="0" smtClean="0"/>
              <a:t>得约</a:t>
            </a:r>
            <a:r>
              <a:rPr lang="en-US" altLang="zh-CN" sz="2400" dirty="0" smtClean="0"/>
              <a:t>160</a:t>
            </a:r>
            <a:r>
              <a:rPr lang="zh-CN" altLang="en-US" sz="2400" dirty="0" smtClean="0"/>
              <a:t>＋比特</a:t>
            </a:r>
            <a:r>
              <a:rPr lang="en-US" altLang="zh-CN" sz="2400" dirty="0" smtClean="0"/>
              <a:t>)</a:t>
            </a:r>
            <a:r>
              <a:rPr lang="zh-CN" altLang="en-US" sz="2400" dirty="0" smtClean="0"/>
              <a:t>和参数</a:t>
            </a:r>
            <a:r>
              <a:rPr lang="en-US" altLang="zh-CN" sz="2400" dirty="0" smtClean="0"/>
              <a:t>a</a:t>
            </a:r>
            <a:r>
              <a:rPr lang="zh-CN" altLang="en-US" sz="2400" dirty="0" smtClean="0"/>
              <a:t>、</a:t>
            </a:r>
            <a:r>
              <a:rPr lang="en-US" altLang="zh-CN" sz="2400" dirty="0" smtClean="0"/>
              <a:t>b</a:t>
            </a:r>
          </a:p>
          <a:p>
            <a:pPr lvl="1">
              <a:lnSpc>
                <a:spcPct val="90000"/>
              </a:lnSpc>
              <a:buFontTx/>
              <a:buNone/>
            </a:pPr>
            <a:r>
              <a:rPr lang="en-US" altLang="zh-CN" sz="2400" dirty="0" smtClean="0"/>
              <a:t>	</a:t>
            </a:r>
            <a:r>
              <a:rPr lang="zh-CN" altLang="en-US" sz="2400" dirty="0" smtClean="0"/>
              <a:t>选择一个生成点</a:t>
            </a:r>
            <a:r>
              <a:rPr lang="en-US" altLang="zh-CN" sz="2400" dirty="0" smtClean="0"/>
              <a:t>G</a:t>
            </a:r>
            <a:r>
              <a:rPr lang="zh-CN" altLang="en-US" sz="2400" dirty="0" smtClean="0"/>
              <a:t>＝</a:t>
            </a:r>
            <a:r>
              <a:rPr lang="en-US" altLang="zh-CN" sz="2400" dirty="0" smtClean="0"/>
              <a:t>(x1</a:t>
            </a:r>
            <a:r>
              <a:rPr lang="zh-CN" altLang="en-US" sz="2400" dirty="0" smtClean="0"/>
              <a:t>，</a:t>
            </a:r>
            <a:r>
              <a:rPr lang="en-US" altLang="zh-CN" sz="2400" dirty="0" smtClean="0"/>
              <a:t>y1)</a:t>
            </a:r>
          </a:p>
          <a:p>
            <a:pPr lvl="1">
              <a:lnSpc>
                <a:spcPct val="90000"/>
              </a:lnSpc>
              <a:buFontTx/>
              <a:buNone/>
            </a:pPr>
            <a:r>
              <a:rPr lang="en-US" altLang="zh-CN" sz="2400" dirty="0" smtClean="0"/>
              <a:t>	p</a:t>
            </a:r>
            <a:r>
              <a:rPr lang="zh-CN" altLang="en-US" sz="2400" dirty="0" smtClean="0"/>
              <a:t>、</a:t>
            </a:r>
            <a:r>
              <a:rPr lang="en-US" altLang="zh-CN" sz="2400" dirty="0" smtClean="0"/>
              <a:t>a</a:t>
            </a:r>
            <a:r>
              <a:rPr lang="zh-CN" altLang="en-US" sz="2400" dirty="0" smtClean="0"/>
              <a:t>、</a:t>
            </a:r>
            <a:r>
              <a:rPr lang="en-US" altLang="zh-CN" sz="2400" dirty="0" smtClean="0"/>
              <a:t>b</a:t>
            </a:r>
            <a:r>
              <a:rPr lang="zh-CN" altLang="en-US" sz="2400" dirty="0" smtClean="0"/>
              <a:t>和点</a:t>
            </a:r>
            <a:r>
              <a:rPr lang="en-US" altLang="zh-CN" sz="2400" dirty="0" smtClean="0"/>
              <a:t>G</a:t>
            </a:r>
            <a:r>
              <a:rPr lang="zh-CN" altLang="en-US" sz="2400" dirty="0" smtClean="0"/>
              <a:t>是公开的</a:t>
            </a:r>
          </a:p>
          <a:p>
            <a:pPr lvl="1">
              <a:lnSpc>
                <a:spcPct val="90000"/>
              </a:lnSpc>
            </a:pPr>
            <a:r>
              <a:rPr lang="en-US" altLang="zh-CN" sz="2400" dirty="0" smtClean="0"/>
              <a:t>A</a:t>
            </a:r>
            <a:r>
              <a:rPr lang="zh-CN" altLang="en-US" sz="2400" dirty="0" smtClean="0"/>
              <a:t>：选取秘密的数</a:t>
            </a:r>
            <a:r>
              <a:rPr lang="en-US" altLang="zh-CN" sz="2400" dirty="0" smtClean="0"/>
              <a:t>N</a:t>
            </a:r>
            <a:r>
              <a:rPr lang="en-US" altLang="zh-CN" sz="2400" baseline="-25000" dirty="0" smtClean="0"/>
              <a:t>a</a:t>
            </a:r>
            <a:r>
              <a:rPr lang="zh-CN" altLang="en-US" sz="2400" dirty="0" smtClean="0"/>
              <a:t>，计算公钥</a:t>
            </a:r>
            <a:r>
              <a:rPr lang="en-US" altLang="zh-CN" sz="2400" dirty="0" smtClean="0"/>
              <a:t>P</a:t>
            </a:r>
            <a:r>
              <a:rPr lang="en-US" altLang="zh-CN" sz="2400" baseline="-25000" dirty="0" smtClean="0"/>
              <a:t>a</a:t>
            </a:r>
            <a:r>
              <a:rPr lang="zh-CN" altLang="en-US" sz="2400" dirty="0" smtClean="0"/>
              <a:t>＝</a:t>
            </a:r>
            <a:r>
              <a:rPr lang="en-US" altLang="zh-CN" sz="2400" dirty="0" err="1" smtClean="0"/>
              <a:t>N</a:t>
            </a:r>
            <a:r>
              <a:rPr lang="en-US" altLang="zh-CN" sz="2400" baseline="-25000" dirty="0" err="1" smtClean="0"/>
              <a:t>a</a:t>
            </a:r>
            <a:r>
              <a:rPr lang="en-US" altLang="zh-CN" sz="2400" dirty="0" err="1" smtClean="0"/>
              <a:t>×G</a:t>
            </a:r>
            <a:r>
              <a:rPr lang="zh-CN" altLang="en-US" sz="2400" dirty="0" smtClean="0"/>
              <a:t>，该公钥是</a:t>
            </a:r>
            <a:r>
              <a:rPr lang="en-US" altLang="zh-CN" sz="2400" dirty="0" err="1" smtClean="0"/>
              <a:t>E</a:t>
            </a:r>
            <a:r>
              <a:rPr lang="en-US" altLang="zh-CN" sz="2400" baseline="-25000" dirty="0" err="1" smtClean="0"/>
              <a:t>p</a:t>
            </a:r>
            <a:r>
              <a:rPr lang="en-US" altLang="zh-CN" sz="2400" dirty="0" smtClean="0"/>
              <a:t>(a, b)</a:t>
            </a:r>
            <a:r>
              <a:rPr lang="zh-CN" altLang="en-US" sz="2400" dirty="0" smtClean="0"/>
              <a:t>上的一个点</a:t>
            </a:r>
            <a:endParaRPr lang="en-US" altLang="zh-CN" sz="2400" dirty="0" smtClean="0"/>
          </a:p>
          <a:p>
            <a:pPr lvl="1">
              <a:lnSpc>
                <a:spcPct val="90000"/>
              </a:lnSpc>
              <a:buFontTx/>
              <a:buNone/>
            </a:pPr>
            <a:r>
              <a:rPr lang="en-US" altLang="zh-CN" sz="2400" dirty="0" smtClean="0"/>
              <a:t>	B</a:t>
            </a:r>
            <a:r>
              <a:rPr lang="zh-CN" altLang="en-US" sz="2400" dirty="0" smtClean="0"/>
              <a:t>：选取秘密的数</a:t>
            </a:r>
            <a:r>
              <a:rPr lang="en-US" altLang="zh-CN" sz="2400" dirty="0" err="1" smtClean="0"/>
              <a:t>N</a:t>
            </a:r>
            <a:r>
              <a:rPr lang="en-US" altLang="zh-CN" sz="2400" baseline="-25000" dirty="0" err="1" smtClean="0"/>
              <a:t>b</a:t>
            </a:r>
            <a:r>
              <a:rPr lang="zh-CN" altLang="en-US" sz="2400" dirty="0" smtClean="0"/>
              <a:t>，计算</a:t>
            </a:r>
            <a:r>
              <a:rPr lang="en-US" altLang="zh-CN" sz="2400" dirty="0" err="1" smtClean="0"/>
              <a:t>P</a:t>
            </a:r>
            <a:r>
              <a:rPr lang="en-US" altLang="zh-CN" sz="2400" baseline="-25000" dirty="0" err="1" smtClean="0"/>
              <a:t>b</a:t>
            </a:r>
            <a:r>
              <a:rPr lang="zh-CN" altLang="en-US" sz="2400" dirty="0" smtClean="0"/>
              <a:t>＝</a:t>
            </a:r>
            <a:r>
              <a:rPr lang="en-US" altLang="zh-CN" sz="2400" dirty="0" err="1" smtClean="0"/>
              <a:t>N</a:t>
            </a:r>
            <a:r>
              <a:rPr lang="en-US" altLang="zh-CN" sz="2400" baseline="-25000" dirty="0" err="1" smtClean="0"/>
              <a:t>b</a:t>
            </a:r>
            <a:r>
              <a:rPr lang="en-US" altLang="zh-CN" sz="2400" dirty="0" err="1" smtClean="0"/>
              <a:t>×G</a:t>
            </a:r>
            <a:r>
              <a:rPr lang="en-US" altLang="zh-CN" sz="2400" dirty="0" smtClean="0"/>
              <a:t>, </a:t>
            </a:r>
          </a:p>
          <a:p>
            <a:pPr lvl="1">
              <a:lnSpc>
                <a:spcPct val="90000"/>
              </a:lnSpc>
              <a:buFontTx/>
              <a:buNone/>
            </a:pPr>
            <a:r>
              <a:rPr lang="en-US" altLang="zh-CN" sz="2400" dirty="0" smtClean="0"/>
              <a:t>	</a:t>
            </a:r>
            <a:r>
              <a:rPr lang="zh-CN" altLang="en-US" sz="2400" dirty="0" smtClean="0"/>
              <a:t>交换</a:t>
            </a:r>
            <a:r>
              <a:rPr lang="en-US" altLang="zh-CN" sz="2400" dirty="0" smtClean="0"/>
              <a:t>P</a:t>
            </a:r>
            <a:r>
              <a:rPr lang="en-US" altLang="zh-CN" sz="2400" baseline="-25000" dirty="0" smtClean="0"/>
              <a:t>a</a:t>
            </a:r>
            <a:r>
              <a:rPr lang="zh-CN" altLang="en-US" sz="2400" dirty="0" smtClean="0"/>
              <a:t>，</a:t>
            </a:r>
            <a:r>
              <a:rPr lang="en-US" altLang="zh-CN" sz="2400" dirty="0" err="1" smtClean="0"/>
              <a:t>P</a:t>
            </a:r>
            <a:r>
              <a:rPr lang="en-US" altLang="zh-CN" sz="2400" baseline="-25000" dirty="0" err="1" smtClean="0"/>
              <a:t>b</a:t>
            </a:r>
            <a:endParaRPr lang="en-US" altLang="zh-CN" sz="2400" dirty="0" smtClean="0"/>
          </a:p>
          <a:p>
            <a:pPr lvl="1">
              <a:lnSpc>
                <a:spcPct val="90000"/>
              </a:lnSpc>
              <a:buFontTx/>
              <a:buNone/>
            </a:pPr>
            <a:r>
              <a:rPr lang="en-US" altLang="zh-CN" sz="2400" dirty="0" smtClean="0"/>
              <a:t>	A</a:t>
            </a:r>
            <a:r>
              <a:rPr lang="zh-CN" altLang="en-US" sz="2400" dirty="0" smtClean="0"/>
              <a:t>：计算</a:t>
            </a:r>
            <a:r>
              <a:rPr lang="en-US" altLang="zh-CN" sz="2400" dirty="0" smtClean="0"/>
              <a:t>K</a:t>
            </a:r>
            <a:r>
              <a:rPr lang="zh-CN" altLang="en-US" sz="2400" dirty="0" smtClean="0"/>
              <a:t>＝</a:t>
            </a:r>
            <a:r>
              <a:rPr lang="en-US" altLang="zh-CN" sz="2400" dirty="0" err="1" smtClean="0"/>
              <a:t>N</a:t>
            </a:r>
            <a:r>
              <a:rPr lang="en-US" altLang="zh-CN" sz="2400" baseline="-25000" dirty="0" err="1" smtClean="0"/>
              <a:t>a</a:t>
            </a:r>
            <a:r>
              <a:rPr lang="en-US" altLang="zh-CN" sz="2400" dirty="0" err="1" smtClean="0"/>
              <a:t>×P</a:t>
            </a:r>
            <a:r>
              <a:rPr lang="en-US" altLang="zh-CN" sz="2400" baseline="-25000" dirty="0" err="1" smtClean="0"/>
              <a:t>b</a:t>
            </a:r>
            <a:r>
              <a:rPr lang="zh-CN" altLang="en-US" sz="2400" dirty="0" smtClean="0"/>
              <a:t>＝</a:t>
            </a:r>
            <a:r>
              <a:rPr lang="en-US" altLang="zh-CN" sz="2400" dirty="0" err="1" smtClean="0"/>
              <a:t>N</a:t>
            </a:r>
            <a:r>
              <a:rPr lang="en-US" altLang="zh-CN" sz="2400" baseline="-25000" dirty="0" err="1" smtClean="0"/>
              <a:t>a</a:t>
            </a:r>
            <a:r>
              <a:rPr lang="en-US" altLang="zh-CN" sz="2400" dirty="0" err="1" smtClean="0"/>
              <a:t>×N</a:t>
            </a:r>
            <a:r>
              <a:rPr lang="en-US" altLang="zh-CN" sz="2400" baseline="-25000" dirty="0" err="1" smtClean="0"/>
              <a:t>b</a:t>
            </a:r>
            <a:r>
              <a:rPr lang="en-US" altLang="zh-CN" sz="2400" dirty="0" err="1" smtClean="0"/>
              <a:t>×G</a:t>
            </a:r>
            <a:endParaRPr lang="en-US" altLang="zh-CN" sz="2400" dirty="0" smtClean="0"/>
          </a:p>
          <a:p>
            <a:pPr lvl="1">
              <a:lnSpc>
                <a:spcPct val="90000"/>
              </a:lnSpc>
              <a:buFontTx/>
              <a:buNone/>
            </a:pPr>
            <a:r>
              <a:rPr lang="en-US" altLang="zh-CN" sz="2400" dirty="0" smtClean="0"/>
              <a:t>	B</a:t>
            </a:r>
            <a:r>
              <a:rPr lang="zh-CN" altLang="en-US" sz="2400" dirty="0" smtClean="0"/>
              <a:t>：计算</a:t>
            </a:r>
            <a:r>
              <a:rPr lang="en-US" altLang="zh-CN" sz="2400" dirty="0" smtClean="0"/>
              <a:t>K’</a:t>
            </a:r>
            <a:r>
              <a:rPr lang="zh-CN" altLang="en-US" sz="2400" dirty="0" smtClean="0"/>
              <a:t>＝</a:t>
            </a:r>
            <a:r>
              <a:rPr lang="en-US" altLang="zh-CN" sz="2400" dirty="0" err="1" smtClean="0"/>
              <a:t>N</a:t>
            </a:r>
            <a:r>
              <a:rPr lang="en-US" altLang="zh-CN" sz="2400" baseline="-25000" dirty="0" err="1" smtClean="0"/>
              <a:t>b</a:t>
            </a:r>
            <a:r>
              <a:rPr lang="en-US" altLang="zh-CN" sz="2400" dirty="0" err="1" smtClean="0"/>
              <a:t>×P</a:t>
            </a:r>
            <a:r>
              <a:rPr lang="en-US" altLang="zh-CN" sz="2400" baseline="-25000" dirty="0" err="1" smtClean="0"/>
              <a:t>a</a:t>
            </a:r>
            <a:r>
              <a:rPr lang="zh-CN" altLang="en-US" sz="2400" dirty="0" smtClean="0"/>
              <a:t>＝</a:t>
            </a:r>
            <a:r>
              <a:rPr lang="en-US" altLang="zh-CN" sz="2400" dirty="0" err="1" smtClean="0"/>
              <a:t>N</a:t>
            </a:r>
            <a:r>
              <a:rPr lang="en-US" altLang="zh-CN" sz="2400" baseline="-25000" dirty="0" err="1" smtClean="0"/>
              <a:t>b</a:t>
            </a:r>
            <a:r>
              <a:rPr lang="en-US" altLang="zh-CN" sz="2400" dirty="0" err="1" smtClean="0"/>
              <a:t>×N</a:t>
            </a:r>
            <a:r>
              <a:rPr lang="en-US" altLang="zh-CN" sz="2400" baseline="-25000" dirty="0" err="1" smtClean="0"/>
              <a:t>a</a:t>
            </a:r>
            <a:r>
              <a:rPr lang="en-US" altLang="zh-CN" sz="2400" dirty="0" err="1" smtClean="0"/>
              <a:t>×G</a:t>
            </a:r>
            <a:r>
              <a:rPr lang="en-US" altLang="zh-CN" sz="2400" dirty="0" smtClean="0"/>
              <a:t> </a:t>
            </a:r>
            <a:r>
              <a:rPr lang="zh-CN" altLang="en-US" sz="2400" dirty="0" smtClean="0"/>
              <a:t>，</a:t>
            </a:r>
            <a:r>
              <a:rPr lang="en-US" altLang="zh-CN" sz="2400" dirty="0" smtClean="0"/>
              <a:t>K</a:t>
            </a:r>
            <a:r>
              <a:rPr lang="zh-CN" altLang="en-US" sz="2400" dirty="0" smtClean="0"/>
              <a:t>和</a:t>
            </a:r>
            <a:r>
              <a:rPr lang="en-US" altLang="zh-CN" sz="2400" dirty="0" smtClean="0"/>
              <a:t>K’</a:t>
            </a:r>
            <a:r>
              <a:rPr lang="zh-CN" altLang="en-US" sz="2400" dirty="0" smtClean="0"/>
              <a:t>二者相同</a:t>
            </a:r>
            <a:endParaRPr lang="en-US" altLang="zh-CN" sz="2400" dirty="0" smtClean="0"/>
          </a:p>
          <a:p>
            <a:pPr>
              <a:lnSpc>
                <a:spcPct val="90000"/>
              </a:lnSpc>
            </a:pPr>
            <a:r>
              <a:rPr lang="zh-CN" altLang="en-US" sz="2800" dirty="0" smtClean="0"/>
              <a:t>分析</a:t>
            </a:r>
          </a:p>
          <a:p>
            <a:pPr lvl="1">
              <a:lnSpc>
                <a:spcPct val="90000"/>
              </a:lnSpc>
            </a:pPr>
            <a:r>
              <a:rPr lang="zh-CN" altLang="en-US" sz="2400" dirty="0" smtClean="0"/>
              <a:t>攻击者得求</a:t>
            </a:r>
            <a:r>
              <a:rPr lang="en-US" altLang="zh-CN" sz="2400" dirty="0" smtClean="0"/>
              <a:t>N</a:t>
            </a:r>
            <a:r>
              <a:rPr lang="en-US" altLang="zh-CN" sz="2400" baseline="-25000" dirty="0" smtClean="0"/>
              <a:t>a</a:t>
            </a:r>
            <a:r>
              <a:rPr lang="zh-CN" altLang="en-US" sz="2400" dirty="0" smtClean="0"/>
              <a:t>和</a:t>
            </a:r>
            <a:r>
              <a:rPr lang="en-US" altLang="zh-CN" sz="2400" dirty="0" err="1" smtClean="0"/>
              <a:t>N</a:t>
            </a:r>
            <a:r>
              <a:rPr lang="en-US" altLang="zh-CN" sz="2400" baseline="-25000" dirty="0" err="1" smtClean="0"/>
              <a:t>b</a:t>
            </a:r>
            <a:r>
              <a:rPr lang="zh-CN" altLang="en-US" sz="2400" dirty="0" smtClean="0"/>
              <a:t>，就是</a:t>
            </a:r>
            <a:r>
              <a:rPr lang="en-US" altLang="zh-CN" sz="2400" dirty="0" smtClean="0"/>
              <a:t>P</a:t>
            </a:r>
            <a:r>
              <a:rPr lang="zh-CN" altLang="en-US" sz="2400" dirty="0" smtClean="0"/>
              <a:t>＝</a:t>
            </a:r>
            <a:r>
              <a:rPr lang="en-US" altLang="zh-CN" sz="2400" dirty="0" smtClean="0"/>
              <a:t>?×G</a:t>
            </a:r>
            <a:r>
              <a:rPr lang="zh-CN" altLang="en-US" sz="2400" dirty="0" smtClean="0"/>
              <a:t>中的</a:t>
            </a:r>
            <a:r>
              <a:rPr lang="en-US" altLang="zh-CN" sz="2400" dirty="0" smtClean="0"/>
              <a:t>?</a:t>
            </a:r>
            <a:endParaRPr lang="zh-CN" altLang="en-US" sz="2400" dirty="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zh-CN" altLang="en-US" dirty="0" smtClean="0"/>
              <a:t>如：取</a:t>
            </a:r>
            <a:r>
              <a:rPr lang="en-US" altLang="zh-CN" dirty="0" smtClean="0"/>
              <a:t>p=211</a:t>
            </a:r>
            <a:r>
              <a:rPr lang="zh-CN" altLang="en-US" dirty="0" smtClean="0"/>
              <a:t>，</a:t>
            </a:r>
            <a:r>
              <a:rPr lang="en-US" altLang="zh-CN" dirty="0" err="1" smtClean="0"/>
              <a:t>Ep</a:t>
            </a:r>
            <a:r>
              <a:rPr lang="en-US" altLang="zh-CN" dirty="0" smtClean="0"/>
              <a:t>(0, -4), </a:t>
            </a:r>
            <a:r>
              <a:rPr lang="zh-CN" altLang="en-US" dirty="0" smtClean="0"/>
              <a:t>即曲线</a:t>
            </a:r>
            <a:r>
              <a:rPr lang="en-US" altLang="zh-CN" dirty="0" smtClean="0"/>
              <a:t>y</a:t>
            </a:r>
            <a:r>
              <a:rPr lang="en-US" altLang="zh-CN" baseline="30000" dirty="0" smtClean="0"/>
              <a:t>2</a:t>
            </a:r>
            <a:r>
              <a:rPr lang="en-US" altLang="zh-CN" dirty="0" smtClean="0"/>
              <a:t>=x</a:t>
            </a:r>
            <a:r>
              <a:rPr lang="en-US" altLang="zh-CN" baseline="30000" dirty="0" smtClean="0"/>
              <a:t>3</a:t>
            </a:r>
            <a:r>
              <a:rPr lang="en-US" altLang="zh-CN" dirty="0" smtClean="0"/>
              <a:t>-4</a:t>
            </a:r>
            <a:r>
              <a:rPr lang="zh-CN" altLang="en-US" dirty="0" smtClean="0"/>
              <a:t>；</a:t>
            </a:r>
            <a:r>
              <a:rPr lang="en-US" altLang="zh-CN" dirty="0" smtClean="0"/>
              <a:t> </a:t>
            </a:r>
            <a:r>
              <a:rPr lang="zh-CN" altLang="en-US" dirty="0" smtClean="0"/>
              <a:t>选取基点</a:t>
            </a:r>
            <a:r>
              <a:rPr lang="en-US" altLang="zh-CN" dirty="0" smtClean="0"/>
              <a:t>G=(2, 2)</a:t>
            </a:r>
            <a:r>
              <a:rPr lang="zh-CN" altLang="en-US" dirty="0" smtClean="0"/>
              <a:t>，</a:t>
            </a:r>
            <a:r>
              <a:rPr lang="en-US" altLang="zh-CN" dirty="0" smtClean="0"/>
              <a:t>240G=0.</a:t>
            </a:r>
          </a:p>
          <a:p>
            <a:r>
              <a:rPr lang="en-US" altLang="zh-CN" dirty="0" smtClean="0"/>
              <a:t>A</a:t>
            </a:r>
            <a:r>
              <a:rPr lang="zh-CN" altLang="en-US" dirty="0" smtClean="0"/>
              <a:t>的私钥</a:t>
            </a:r>
            <a:r>
              <a:rPr lang="en-US" altLang="zh-CN" dirty="0" smtClean="0"/>
              <a:t>Na=121</a:t>
            </a:r>
            <a:r>
              <a:rPr lang="zh-CN" altLang="en-US" dirty="0" smtClean="0"/>
              <a:t>， </a:t>
            </a:r>
            <a:r>
              <a:rPr lang="en-US" altLang="zh-CN" dirty="0" smtClean="0"/>
              <a:t>Pa= 121(2, 2) = (115, 48)</a:t>
            </a:r>
          </a:p>
          <a:p>
            <a:r>
              <a:rPr lang="en-US" altLang="zh-CN" dirty="0" smtClean="0"/>
              <a:t>B</a:t>
            </a:r>
            <a:r>
              <a:rPr lang="zh-CN" altLang="en-US" dirty="0" smtClean="0"/>
              <a:t>的私钥</a:t>
            </a:r>
            <a:r>
              <a:rPr lang="en-US" altLang="zh-CN" dirty="0" err="1" smtClean="0"/>
              <a:t>Nb</a:t>
            </a:r>
            <a:r>
              <a:rPr lang="en-US" altLang="zh-CN" dirty="0" smtClean="0"/>
              <a:t>=203</a:t>
            </a:r>
            <a:r>
              <a:rPr lang="zh-CN" altLang="en-US" dirty="0" smtClean="0"/>
              <a:t>， </a:t>
            </a:r>
            <a:r>
              <a:rPr lang="en-US" altLang="zh-CN" dirty="0" err="1" smtClean="0"/>
              <a:t>Pb</a:t>
            </a:r>
            <a:r>
              <a:rPr lang="en-US" altLang="zh-CN" dirty="0" smtClean="0"/>
              <a:t>=203(2, 2) = (130, 203)</a:t>
            </a:r>
          </a:p>
          <a:p>
            <a:r>
              <a:rPr lang="zh-CN" altLang="en-US" dirty="0" smtClean="0"/>
              <a:t>共享密钥为：</a:t>
            </a:r>
            <a:r>
              <a:rPr lang="en-US" altLang="zh-CN" dirty="0" smtClean="0"/>
              <a:t>121(130, 203) = 203(115, 48) = (161, 69)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t>数论：模运算、模幂运算、剩余集、欧拉函数、欧拉定理</a:t>
            </a:r>
            <a:endParaRPr lang="en-US" altLang="zh-CN" dirty="0" smtClean="0"/>
          </a:p>
          <a:p>
            <a:r>
              <a:rPr lang="zh-CN" altLang="en-US" dirty="0" smtClean="0">
                <a:solidFill>
                  <a:srgbClr val="FF0000"/>
                </a:solidFill>
              </a:rPr>
              <a:t>公钥算法基本原理、</a:t>
            </a:r>
            <a:r>
              <a:rPr lang="en-US" altLang="zh-CN" dirty="0" smtClean="0">
                <a:solidFill>
                  <a:srgbClr val="FF0000"/>
                </a:solidFill>
              </a:rPr>
              <a:t>RSA</a:t>
            </a:r>
            <a:r>
              <a:rPr lang="zh-CN" altLang="en-US" dirty="0" smtClean="0">
                <a:solidFill>
                  <a:srgbClr val="FF0000"/>
                </a:solidFill>
              </a:rPr>
              <a:t>算法</a:t>
            </a:r>
            <a:endParaRPr lang="en-US" altLang="zh-CN" dirty="0" smtClean="0">
              <a:solidFill>
                <a:srgbClr val="FF0000"/>
              </a:solidFill>
            </a:endParaRPr>
          </a:p>
          <a:p>
            <a:r>
              <a:rPr lang="zh-CN" altLang="en-US" dirty="0" smtClean="0"/>
              <a:t>密钥管理及其他公钥算法</a:t>
            </a:r>
            <a:endParaRPr lang="zh-CN" altLang="en-US" dirty="0"/>
          </a:p>
        </p:txBody>
      </p:sp>
    </p:spTree>
    <p:extLst>
      <p:ext uri="{BB962C8B-B14F-4D97-AF65-F5344CB8AC3E}">
        <p14:creationId xmlns:p14="http://schemas.microsoft.com/office/powerpoint/2010/main" val="22110226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t>用</a:t>
            </a:r>
            <a:r>
              <a:rPr lang="en-US" altLang="zh-CN" smtClean="0"/>
              <a:t>EC</a:t>
            </a:r>
            <a:r>
              <a:rPr lang="zh-CN" altLang="en-US" smtClean="0"/>
              <a:t>的加解密</a:t>
            </a:r>
          </a:p>
        </p:txBody>
      </p:sp>
      <p:sp>
        <p:nvSpPr>
          <p:cNvPr id="60419" name="Rectangle 3"/>
          <p:cNvSpPr>
            <a:spLocks noGrp="1" noChangeArrowheads="1"/>
          </p:cNvSpPr>
          <p:nvPr>
            <p:ph type="body" idx="1"/>
          </p:nvPr>
        </p:nvSpPr>
        <p:spPr/>
        <p:txBody>
          <a:bodyPr>
            <a:normAutofit fontScale="92500" lnSpcReduction="10000"/>
          </a:bodyPr>
          <a:lstStyle/>
          <a:p>
            <a:r>
              <a:rPr lang="zh-CN" altLang="en-US" sz="2800" dirty="0" smtClean="0"/>
              <a:t>准备</a:t>
            </a:r>
          </a:p>
          <a:p>
            <a:pPr lvl="1"/>
            <a:r>
              <a:rPr lang="zh-CN" altLang="en-US" sz="2400" dirty="0" smtClean="0"/>
              <a:t>曲线参数</a:t>
            </a:r>
            <a:r>
              <a:rPr lang="en-US" altLang="zh-CN" sz="2400" dirty="0" smtClean="0"/>
              <a:t>p</a:t>
            </a:r>
            <a:r>
              <a:rPr lang="zh-CN" altLang="en-US" sz="2400" dirty="0" smtClean="0"/>
              <a:t>、</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G</a:t>
            </a:r>
            <a:r>
              <a:rPr lang="zh-CN" altLang="en-US" sz="2400" dirty="0" smtClean="0"/>
              <a:t>，</a:t>
            </a:r>
            <a:r>
              <a:rPr lang="en-US" altLang="zh-CN" dirty="0" smtClean="0"/>
              <a:t>y</a:t>
            </a:r>
            <a:r>
              <a:rPr lang="en-US" altLang="zh-CN" baseline="30000" dirty="0" smtClean="0"/>
              <a:t>2</a:t>
            </a:r>
            <a:r>
              <a:rPr lang="en-US" altLang="zh-CN" dirty="0" smtClean="0"/>
              <a:t>≡x</a:t>
            </a:r>
            <a:r>
              <a:rPr lang="en-US" altLang="zh-CN" baseline="30000" dirty="0" smtClean="0"/>
              <a:t>3</a:t>
            </a:r>
            <a:r>
              <a:rPr lang="zh-CN" altLang="en-US" dirty="0" smtClean="0"/>
              <a:t>＋</a:t>
            </a:r>
            <a:r>
              <a:rPr lang="en-US" altLang="zh-CN" dirty="0" smtClean="0"/>
              <a:t>ax</a:t>
            </a:r>
            <a:r>
              <a:rPr lang="zh-CN" altLang="en-US" dirty="0" smtClean="0"/>
              <a:t>＋</a:t>
            </a:r>
            <a:r>
              <a:rPr lang="en-US" altLang="zh-CN" dirty="0" smtClean="0"/>
              <a:t>b mod p</a:t>
            </a:r>
            <a:r>
              <a:rPr lang="en-US" altLang="zh-CN" sz="3200" dirty="0" smtClean="0"/>
              <a:t> </a:t>
            </a:r>
            <a:endParaRPr lang="en-US" altLang="zh-CN" sz="2400" dirty="0" smtClean="0"/>
          </a:p>
          <a:p>
            <a:pPr lvl="1"/>
            <a:r>
              <a:rPr lang="en-US" altLang="zh-CN" sz="2400" dirty="0" smtClean="0"/>
              <a:t>A</a:t>
            </a:r>
            <a:r>
              <a:rPr lang="zh-CN" altLang="en-US" sz="2400" dirty="0" smtClean="0"/>
              <a:t>有自己的私钥</a:t>
            </a:r>
            <a:r>
              <a:rPr lang="en-US" altLang="zh-CN" sz="2400" dirty="0" smtClean="0"/>
              <a:t>N</a:t>
            </a:r>
            <a:r>
              <a:rPr lang="en-US" altLang="zh-CN" sz="2400" baseline="-25000" dirty="0" smtClean="0"/>
              <a:t>a</a:t>
            </a:r>
            <a:r>
              <a:rPr lang="zh-CN" altLang="en-US" sz="2400" dirty="0" smtClean="0"/>
              <a:t>，并产生公钥</a:t>
            </a:r>
            <a:r>
              <a:rPr lang="en-US" altLang="zh-CN" sz="2400" dirty="0" smtClean="0"/>
              <a:t>P</a:t>
            </a:r>
            <a:r>
              <a:rPr lang="en-US" altLang="zh-CN" sz="2400" baseline="-25000" dirty="0" smtClean="0"/>
              <a:t>a</a:t>
            </a:r>
            <a:r>
              <a:rPr lang="zh-CN" altLang="en-US" sz="2400" dirty="0" smtClean="0"/>
              <a:t>＝</a:t>
            </a:r>
            <a:r>
              <a:rPr lang="en-US" altLang="zh-CN" sz="2400" dirty="0" err="1" smtClean="0"/>
              <a:t>N</a:t>
            </a:r>
            <a:r>
              <a:rPr lang="en-US" altLang="zh-CN" sz="2400" baseline="-25000" dirty="0" err="1" smtClean="0"/>
              <a:t>a</a:t>
            </a:r>
            <a:r>
              <a:rPr lang="en-US" altLang="zh-CN" sz="2400" dirty="0" err="1" smtClean="0"/>
              <a:t>×G</a:t>
            </a:r>
            <a:endParaRPr lang="en-US" altLang="zh-CN" sz="2400" dirty="0" smtClean="0"/>
          </a:p>
          <a:p>
            <a:pPr lvl="1"/>
            <a:r>
              <a:rPr lang="en-US" altLang="zh-CN" sz="2400" dirty="0" smtClean="0"/>
              <a:t>B</a:t>
            </a:r>
            <a:r>
              <a:rPr lang="zh-CN" altLang="en-US" sz="2400" dirty="0" smtClean="0"/>
              <a:t>有自己的私钥</a:t>
            </a:r>
            <a:r>
              <a:rPr lang="en-US" altLang="zh-CN" sz="2400" dirty="0" err="1" smtClean="0"/>
              <a:t>N</a:t>
            </a:r>
            <a:r>
              <a:rPr lang="en-US" altLang="zh-CN" sz="2400" baseline="-25000" dirty="0" err="1" smtClean="0"/>
              <a:t>b</a:t>
            </a:r>
            <a:r>
              <a:rPr lang="zh-CN" altLang="en-US" sz="2400" dirty="0" smtClean="0"/>
              <a:t>，并产生公钥</a:t>
            </a:r>
            <a:r>
              <a:rPr lang="en-US" altLang="zh-CN" sz="2400" dirty="0" err="1" smtClean="0"/>
              <a:t>P</a:t>
            </a:r>
            <a:r>
              <a:rPr lang="en-US" altLang="zh-CN" sz="2400" baseline="-25000" dirty="0" err="1" smtClean="0"/>
              <a:t>b</a:t>
            </a:r>
            <a:r>
              <a:rPr lang="zh-CN" altLang="en-US" sz="2400" dirty="0" smtClean="0"/>
              <a:t>＝</a:t>
            </a:r>
            <a:r>
              <a:rPr lang="en-US" altLang="zh-CN" sz="2400" dirty="0" err="1" smtClean="0"/>
              <a:t>N</a:t>
            </a:r>
            <a:r>
              <a:rPr lang="en-US" altLang="zh-CN" sz="2400" baseline="-25000" dirty="0" err="1" smtClean="0"/>
              <a:t>b</a:t>
            </a:r>
            <a:r>
              <a:rPr lang="en-US" altLang="zh-CN" sz="2400" dirty="0" err="1" smtClean="0"/>
              <a:t>×G</a:t>
            </a:r>
            <a:endParaRPr lang="en-US" altLang="zh-CN" sz="2400" dirty="0" smtClean="0"/>
          </a:p>
          <a:p>
            <a:r>
              <a:rPr lang="zh-CN" altLang="en-US" sz="2800" dirty="0" smtClean="0"/>
              <a:t>加密 （</a:t>
            </a:r>
            <a:r>
              <a:rPr lang="en-US" altLang="zh-CN" sz="2800" dirty="0" smtClean="0"/>
              <a:t>A</a:t>
            </a:r>
            <a:r>
              <a:rPr lang="zh-CN" altLang="en-US" sz="2800" dirty="0" smtClean="0"/>
              <a:t>要给</a:t>
            </a:r>
            <a:r>
              <a:rPr lang="en-US" altLang="zh-CN" sz="2800" dirty="0" smtClean="0"/>
              <a:t>B</a:t>
            </a:r>
            <a:r>
              <a:rPr lang="zh-CN" altLang="en-US" sz="2800" dirty="0" smtClean="0"/>
              <a:t>发送消息）</a:t>
            </a:r>
          </a:p>
          <a:p>
            <a:pPr lvl="1"/>
            <a:r>
              <a:rPr lang="zh-CN" altLang="en-US" sz="2400" dirty="0" smtClean="0"/>
              <a:t>对明文</a:t>
            </a:r>
            <a:r>
              <a:rPr lang="en-US" altLang="zh-CN" sz="2400" dirty="0" smtClean="0"/>
              <a:t>m</a:t>
            </a:r>
            <a:r>
              <a:rPr lang="zh-CN" altLang="en-US" sz="2400" dirty="0" smtClean="0"/>
              <a:t>的编码点</a:t>
            </a:r>
            <a:r>
              <a:rPr lang="en-US" altLang="zh-CN" sz="2400" dirty="0" smtClean="0"/>
              <a:t>P</a:t>
            </a:r>
            <a:r>
              <a:rPr lang="en-US" altLang="zh-CN" sz="2400" baseline="-25000" dirty="0" smtClean="0"/>
              <a:t>m</a:t>
            </a:r>
            <a:r>
              <a:rPr lang="zh-CN" altLang="en-US" sz="2400" dirty="0" smtClean="0"/>
              <a:t>，选择随机数</a:t>
            </a:r>
            <a:r>
              <a:rPr lang="en-US" altLang="zh-CN" sz="2400" dirty="0" smtClean="0"/>
              <a:t>k</a:t>
            </a:r>
            <a:r>
              <a:rPr lang="zh-CN" altLang="en-US" sz="2400" dirty="0" smtClean="0"/>
              <a:t>，密文</a:t>
            </a:r>
          </a:p>
          <a:p>
            <a:pPr lvl="1">
              <a:buFontTx/>
              <a:buNone/>
            </a:pPr>
            <a:r>
              <a:rPr lang="zh-CN" altLang="en-US" sz="2400" dirty="0" smtClean="0"/>
              <a:t>	</a:t>
            </a:r>
            <a:r>
              <a:rPr lang="en-US" altLang="zh-CN" sz="2400" dirty="0" smtClean="0"/>
              <a:t>C</a:t>
            </a:r>
            <a:r>
              <a:rPr lang="zh-CN" altLang="en-US" sz="2400" dirty="0" smtClean="0"/>
              <a:t>＝</a:t>
            </a:r>
            <a:r>
              <a:rPr lang="en-US" altLang="zh-CN" sz="2400" dirty="0" smtClean="0"/>
              <a:t>{C</a:t>
            </a:r>
            <a:r>
              <a:rPr lang="en-US" altLang="zh-CN" sz="2400" baseline="-25000" dirty="0" smtClean="0"/>
              <a:t>1</a:t>
            </a:r>
            <a:r>
              <a:rPr lang="zh-CN" altLang="en-US" sz="2400" dirty="0" smtClean="0"/>
              <a:t>，</a:t>
            </a:r>
            <a:r>
              <a:rPr lang="en-US" altLang="zh-CN" sz="2400" dirty="0" smtClean="0"/>
              <a:t>C</a:t>
            </a:r>
            <a:r>
              <a:rPr lang="en-US" altLang="zh-CN" sz="2400" baseline="-25000" dirty="0" smtClean="0"/>
              <a:t>2</a:t>
            </a:r>
            <a:r>
              <a:rPr lang="en-US" altLang="zh-CN" sz="2400" dirty="0" smtClean="0"/>
              <a:t>} </a:t>
            </a:r>
            <a:r>
              <a:rPr lang="zh-CN" altLang="en-US" sz="2400" dirty="0" smtClean="0"/>
              <a:t>＝ </a:t>
            </a:r>
            <a:r>
              <a:rPr lang="en-US" altLang="zh-CN" sz="2400" dirty="0" smtClean="0"/>
              <a:t>{</a:t>
            </a:r>
            <a:r>
              <a:rPr lang="en-US" altLang="zh-CN" sz="2400" dirty="0" err="1" smtClean="0"/>
              <a:t>k×G</a:t>
            </a:r>
            <a:r>
              <a:rPr lang="zh-CN" altLang="en-US" sz="2400" dirty="0" smtClean="0"/>
              <a:t>，</a:t>
            </a:r>
            <a:r>
              <a:rPr lang="en-US" altLang="zh-CN" sz="2400" dirty="0" smtClean="0"/>
              <a:t>P</a:t>
            </a:r>
            <a:r>
              <a:rPr lang="en-US" altLang="zh-CN" sz="2400" baseline="-25000" dirty="0" smtClean="0"/>
              <a:t>m</a:t>
            </a:r>
            <a:r>
              <a:rPr lang="zh-CN" altLang="en-US" sz="2400" dirty="0" smtClean="0"/>
              <a:t>＋</a:t>
            </a:r>
            <a:r>
              <a:rPr lang="en-US" altLang="zh-CN" sz="2400" dirty="0" err="1" smtClean="0"/>
              <a:t>k×P</a:t>
            </a:r>
            <a:r>
              <a:rPr lang="en-US" altLang="zh-CN" sz="2400" baseline="-25000" dirty="0" err="1" smtClean="0"/>
              <a:t>b</a:t>
            </a:r>
            <a:r>
              <a:rPr lang="en-US" altLang="zh-CN" sz="2400" dirty="0" smtClean="0"/>
              <a:t>}</a:t>
            </a:r>
          </a:p>
          <a:p>
            <a:r>
              <a:rPr lang="zh-CN" altLang="en-US" sz="2800" dirty="0" smtClean="0"/>
              <a:t>解密：</a:t>
            </a:r>
          </a:p>
          <a:p>
            <a:pPr lvl="1"/>
            <a:r>
              <a:rPr lang="zh-CN" altLang="en-US" sz="2400" dirty="0" smtClean="0"/>
              <a:t>编码点</a:t>
            </a:r>
            <a:r>
              <a:rPr lang="en-US" altLang="zh-CN" sz="2400" dirty="0" smtClean="0"/>
              <a:t>P</a:t>
            </a:r>
            <a:r>
              <a:rPr lang="en-US" altLang="zh-CN" sz="2400" baseline="-25000" dirty="0" smtClean="0"/>
              <a:t>m</a:t>
            </a:r>
            <a:r>
              <a:rPr lang="zh-CN" altLang="en-US" sz="2400" dirty="0" smtClean="0"/>
              <a:t>＝</a:t>
            </a:r>
            <a:r>
              <a:rPr lang="en-US" altLang="zh-CN" sz="2400" dirty="0" smtClean="0"/>
              <a:t>C</a:t>
            </a:r>
            <a:r>
              <a:rPr lang="en-US" altLang="zh-CN" sz="2400" baseline="-25000" dirty="0" smtClean="0"/>
              <a:t>2</a:t>
            </a:r>
            <a:r>
              <a:rPr lang="zh-CN" altLang="en-US" sz="2400" dirty="0" smtClean="0"/>
              <a:t>－</a:t>
            </a:r>
            <a:r>
              <a:rPr lang="en-US" altLang="zh-CN" sz="2400" dirty="0" smtClean="0"/>
              <a:t>N</a:t>
            </a:r>
            <a:r>
              <a:rPr lang="en-US" altLang="zh-CN" sz="2400" baseline="-25000" dirty="0" smtClean="0"/>
              <a:t>b</a:t>
            </a:r>
            <a:r>
              <a:rPr lang="en-US" altLang="zh-CN" sz="2400" dirty="0" smtClean="0"/>
              <a:t>×C</a:t>
            </a:r>
            <a:r>
              <a:rPr lang="en-US" altLang="zh-CN" sz="2400" baseline="-25000" dirty="0" smtClean="0"/>
              <a:t>1</a:t>
            </a:r>
            <a:r>
              <a:rPr lang="zh-CN" altLang="en-US" sz="2400" dirty="0" smtClean="0"/>
              <a:t>，因为</a:t>
            </a:r>
            <a:endParaRPr lang="zh-CN" altLang="en-US" sz="2400" baseline="-25000" dirty="0" smtClean="0"/>
          </a:p>
          <a:p>
            <a:pPr lvl="1">
              <a:buFontTx/>
              <a:buNone/>
            </a:pPr>
            <a:r>
              <a:rPr lang="zh-CN" altLang="en-US" sz="2400" dirty="0" smtClean="0"/>
              <a:t>		         ＝</a:t>
            </a:r>
            <a:r>
              <a:rPr lang="en-US" altLang="zh-CN" sz="2400" dirty="0" smtClean="0"/>
              <a:t>(P</a:t>
            </a:r>
            <a:r>
              <a:rPr lang="en-US" altLang="zh-CN" sz="2400" baseline="-25000" dirty="0" smtClean="0"/>
              <a:t>m</a:t>
            </a:r>
            <a:r>
              <a:rPr lang="zh-CN" altLang="en-US" sz="2400" dirty="0" smtClean="0"/>
              <a:t>＋</a:t>
            </a:r>
            <a:r>
              <a:rPr lang="en-US" altLang="zh-CN" sz="2400" dirty="0" err="1" smtClean="0"/>
              <a:t>k×P</a:t>
            </a:r>
            <a:r>
              <a:rPr lang="en-US" altLang="zh-CN" sz="2400" baseline="-25000" dirty="0" err="1" smtClean="0"/>
              <a:t>b</a:t>
            </a:r>
            <a:r>
              <a:rPr lang="en-US" altLang="zh-CN" sz="2400" dirty="0" smtClean="0"/>
              <a:t>)</a:t>
            </a:r>
            <a:r>
              <a:rPr lang="zh-CN" altLang="en-US" sz="2400" dirty="0" smtClean="0"/>
              <a:t>－</a:t>
            </a:r>
            <a:r>
              <a:rPr lang="en-US" altLang="zh-CN" sz="2400" dirty="0" err="1" smtClean="0"/>
              <a:t>N</a:t>
            </a:r>
            <a:r>
              <a:rPr lang="en-US" altLang="zh-CN" sz="2400" baseline="-25000" dirty="0" err="1" smtClean="0"/>
              <a:t>b</a:t>
            </a:r>
            <a:r>
              <a:rPr lang="en-US" altLang="zh-CN" sz="2400" dirty="0" err="1" smtClean="0"/>
              <a:t>×k×G</a:t>
            </a:r>
            <a:endParaRPr lang="en-US" altLang="zh-CN" sz="2400" dirty="0" smtClean="0"/>
          </a:p>
          <a:p>
            <a:pPr lvl="1">
              <a:buFontTx/>
              <a:buNone/>
            </a:pPr>
            <a:r>
              <a:rPr lang="en-US" altLang="zh-CN" sz="2400" dirty="0" smtClean="0"/>
              <a:t>		         </a:t>
            </a:r>
            <a:r>
              <a:rPr lang="zh-CN" altLang="en-US" sz="2400" dirty="0" smtClean="0"/>
              <a:t>＝</a:t>
            </a:r>
            <a:r>
              <a:rPr lang="en-US" altLang="zh-CN" sz="2400" dirty="0" smtClean="0"/>
              <a:t>P</a:t>
            </a:r>
            <a:r>
              <a:rPr lang="en-US" altLang="zh-CN" sz="2400" baseline="-25000" dirty="0" smtClean="0"/>
              <a:t>m</a:t>
            </a:r>
            <a:r>
              <a:rPr lang="zh-CN" altLang="en-US" sz="2400" dirty="0" smtClean="0"/>
              <a:t>＋</a:t>
            </a:r>
            <a:r>
              <a:rPr lang="en-US" altLang="zh-CN" sz="2400" dirty="0" err="1" smtClean="0"/>
              <a:t>k×N</a:t>
            </a:r>
            <a:r>
              <a:rPr lang="en-US" altLang="zh-CN" sz="2400" baseline="-25000" dirty="0" err="1" smtClean="0"/>
              <a:t>b</a:t>
            </a:r>
            <a:r>
              <a:rPr lang="en-US" altLang="zh-CN" sz="2400" dirty="0" err="1" smtClean="0"/>
              <a:t>×G</a:t>
            </a:r>
            <a:r>
              <a:rPr lang="zh-CN" altLang="en-US" sz="2400" dirty="0" smtClean="0"/>
              <a:t>－</a:t>
            </a:r>
            <a:r>
              <a:rPr lang="en-US" altLang="zh-CN" sz="2400" dirty="0" err="1" smtClean="0"/>
              <a:t>N</a:t>
            </a:r>
            <a:r>
              <a:rPr lang="en-US" altLang="zh-CN" sz="2400" baseline="-25000" dirty="0" err="1" smtClean="0"/>
              <a:t>b</a:t>
            </a:r>
            <a:r>
              <a:rPr lang="en-US" altLang="zh-CN" sz="2400" dirty="0" err="1" smtClean="0"/>
              <a:t>×k×G</a:t>
            </a:r>
            <a:r>
              <a:rPr lang="en-US" altLang="zh-CN" sz="2400" dirty="0" smtClean="0"/>
              <a:t> </a:t>
            </a:r>
            <a:r>
              <a:rPr lang="zh-CN" altLang="en-US" sz="2400" dirty="0" smtClean="0"/>
              <a:t>＝ </a:t>
            </a:r>
            <a:r>
              <a:rPr lang="en-US" altLang="zh-CN" sz="2400" dirty="0" smtClean="0"/>
              <a:t>P</a:t>
            </a:r>
            <a:r>
              <a:rPr lang="en-US" altLang="zh-CN" sz="2400" baseline="-25000" dirty="0" smtClean="0"/>
              <a:t>m</a:t>
            </a:r>
            <a:endParaRPr lang="zh-CN" altLang="en-US" sz="2400"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364163"/>
          </a:xfrm>
        </p:spPr>
        <p:txBody>
          <a:bodyPr>
            <a:normAutofit lnSpcReduction="10000"/>
          </a:bodyPr>
          <a:lstStyle/>
          <a:p>
            <a:r>
              <a:rPr lang="zh-CN" altLang="en-US" dirty="0" smtClean="0"/>
              <a:t>如：</a:t>
            </a:r>
            <a:r>
              <a:rPr lang="en-US" altLang="zh-CN" dirty="0" smtClean="0"/>
              <a:t>p=257</a:t>
            </a:r>
            <a:r>
              <a:rPr lang="zh-CN" altLang="en-US" dirty="0" smtClean="0"/>
              <a:t>， </a:t>
            </a:r>
            <a:r>
              <a:rPr lang="en-US" altLang="zh-CN" dirty="0" smtClean="0"/>
              <a:t>E257(0, -4), G=(2, 2)</a:t>
            </a:r>
          </a:p>
          <a:p>
            <a:r>
              <a:rPr lang="en-US" altLang="zh-CN" dirty="0" smtClean="0"/>
              <a:t>Bob</a:t>
            </a:r>
            <a:r>
              <a:rPr lang="zh-CN" altLang="en-US" dirty="0" smtClean="0"/>
              <a:t>私钥：</a:t>
            </a:r>
            <a:r>
              <a:rPr lang="en-US" altLang="zh-CN" dirty="0" err="1" smtClean="0"/>
              <a:t>Nb</a:t>
            </a:r>
            <a:r>
              <a:rPr lang="en-US" altLang="zh-CN" dirty="0" smtClean="0"/>
              <a:t>=101</a:t>
            </a:r>
            <a:r>
              <a:rPr lang="zh-CN" altLang="en-US" dirty="0" smtClean="0"/>
              <a:t>， 公钥</a:t>
            </a:r>
            <a:r>
              <a:rPr lang="en-US" altLang="zh-CN" dirty="0" err="1" smtClean="0"/>
              <a:t>Pb</a:t>
            </a:r>
            <a:r>
              <a:rPr lang="en-US" altLang="zh-CN" dirty="0" smtClean="0"/>
              <a:t>=</a:t>
            </a:r>
            <a:r>
              <a:rPr lang="en-US" altLang="zh-CN" dirty="0" err="1" smtClean="0"/>
              <a:t>NbG</a:t>
            </a:r>
            <a:r>
              <a:rPr lang="en-US" altLang="zh-CN" dirty="0" smtClean="0"/>
              <a:t> = 101(2,2)</a:t>
            </a:r>
            <a:r>
              <a:rPr lang="zh-CN" altLang="en-US" dirty="0" smtClean="0"/>
              <a:t> </a:t>
            </a:r>
            <a:r>
              <a:rPr lang="en-US" altLang="zh-CN" dirty="0" smtClean="0"/>
              <a:t>=(197, 167)</a:t>
            </a:r>
          </a:p>
          <a:p>
            <a:r>
              <a:rPr lang="en-US" altLang="zh-CN" dirty="0" smtClean="0"/>
              <a:t>Alice</a:t>
            </a:r>
            <a:r>
              <a:rPr lang="zh-CN" altLang="en-US" dirty="0" smtClean="0"/>
              <a:t>希望发送编码点</a:t>
            </a:r>
            <a:r>
              <a:rPr lang="en-US" altLang="zh-CN" dirty="0" smtClean="0"/>
              <a:t>Pm=(112, 26)</a:t>
            </a:r>
            <a:r>
              <a:rPr lang="zh-CN" altLang="en-US" dirty="0" smtClean="0"/>
              <a:t>给</a:t>
            </a:r>
            <a:r>
              <a:rPr lang="en-US" altLang="zh-CN" dirty="0" smtClean="0"/>
              <a:t>Bob</a:t>
            </a:r>
          </a:p>
          <a:p>
            <a:r>
              <a:rPr lang="en-US" altLang="zh-CN" dirty="0" smtClean="0"/>
              <a:t>Alice</a:t>
            </a:r>
            <a:r>
              <a:rPr lang="zh-CN" altLang="en-US" dirty="0" smtClean="0"/>
              <a:t>选取</a:t>
            </a:r>
            <a:r>
              <a:rPr lang="en-US" altLang="zh-CN" dirty="0" smtClean="0"/>
              <a:t>k=41</a:t>
            </a:r>
            <a:r>
              <a:rPr lang="zh-CN" altLang="en-US" dirty="0" smtClean="0"/>
              <a:t>，计算</a:t>
            </a:r>
            <a:r>
              <a:rPr lang="en-US" altLang="zh-CN" dirty="0" err="1" smtClean="0"/>
              <a:t>kG</a:t>
            </a:r>
            <a:r>
              <a:rPr lang="en-US" altLang="zh-CN" dirty="0" smtClean="0"/>
              <a:t>=41(2, 2)=(136, 128), </a:t>
            </a:r>
            <a:r>
              <a:rPr lang="en-US" altLang="zh-CN" dirty="0" err="1" smtClean="0"/>
              <a:t>kPb</a:t>
            </a:r>
            <a:r>
              <a:rPr lang="en-US" altLang="zh-CN" dirty="0" smtClean="0"/>
              <a:t>=41(197. 167)=(68, 84), </a:t>
            </a:r>
            <a:r>
              <a:rPr lang="zh-CN" altLang="en-US" dirty="0" smtClean="0"/>
              <a:t>以及</a:t>
            </a:r>
            <a:endParaRPr lang="en-US" altLang="zh-CN" dirty="0" smtClean="0"/>
          </a:p>
          <a:p>
            <a:pPr>
              <a:buNone/>
            </a:pPr>
            <a:r>
              <a:rPr lang="en-US" altLang="zh-CN" dirty="0" smtClean="0"/>
              <a:t>	</a:t>
            </a:r>
            <a:r>
              <a:rPr lang="en-US" altLang="zh-CN" dirty="0" err="1" smtClean="0"/>
              <a:t>Pm+kPb</a:t>
            </a:r>
            <a:r>
              <a:rPr lang="en-US" altLang="zh-CN" dirty="0" smtClean="0"/>
              <a:t> =(112, 26)+(68,84) = (246, 174)</a:t>
            </a:r>
          </a:p>
          <a:p>
            <a:r>
              <a:rPr lang="en-US" altLang="zh-CN" dirty="0" smtClean="0"/>
              <a:t>Alice</a:t>
            </a:r>
            <a:r>
              <a:rPr lang="zh-CN" altLang="en-US" dirty="0" smtClean="0"/>
              <a:t>发送密文：</a:t>
            </a:r>
            <a:r>
              <a:rPr lang="en-US" altLang="zh-CN" dirty="0" smtClean="0"/>
              <a:t>Cm={C1,C2}={(136,128),(264,174)}</a:t>
            </a:r>
          </a:p>
          <a:p>
            <a:r>
              <a:rPr lang="en-US" altLang="zh-CN" dirty="0" smtClean="0"/>
              <a:t>Bob</a:t>
            </a:r>
            <a:r>
              <a:rPr lang="zh-CN" altLang="en-US" dirty="0" smtClean="0"/>
              <a:t>收到密文计算：</a:t>
            </a:r>
            <a:r>
              <a:rPr lang="en-US" altLang="zh-CN" smtClean="0"/>
              <a:t>C2-NbC1=(246,174) – 101(136,128) = (246,174)-(68,84)=(112,26) </a:t>
            </a:r>
            <a:endParaRPr lang="en-US" altLang="zh-CN" dirty="0"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用</a:t>
            </a:r>
            <a:r>
              <a:rPr lang="en-US" altLang="zh-CN" smtClean="0"/>
              <a:t>EC</a:t>
            </a:r>
            <a:r>
              <a:rPr lang="zh-CN" altLang="en-US" smtClean="0"/>
              <a:t>的加解密</a:t>
            </a:r>
          </a:p>
        </p:txBody>
      </p:sp>
      <p:sp>
        <p:nvSpPr>
          <p:cNvPr id="61443" name="Rectangle 3"/>
          <p:cNvSpPr>
            <a:spLocks noGrp="1" noChangeArrowheads="1"/>
          </p:cNvSpPr>
          <p:nvPr>
            <p:ph type="body" idx="1"/>
          </p:nvPr>
        </p:nvSpPr>
        <p:spPr/>
        <p:txBody>
          <a:bodyPr/>
          <a:lstStyle/>
          <a:p>
            <a:r>
              <a:rPr lang="zh-CN" altLang="en-US" dirty="0" smtClean="0"/>
              <a:t>原理</a:t>
            </a:r>
          </a:p>
          <a:p>
            <a:pPr lvl="1"/>
            <a:r>
              <a:rPr lang="zh-CN" altLang="en-US" dirty="0" smtClean="0"/>
              <a:t>先是通过</a:t>
            </a:r>
            <a:r>
              <a:rPr lang="en-US" altLang="zh-CN" dirty="0" err="1" smtClean="0"/>
              <a:t>k×P</a:t>
            </a:r>
            <a:r>
              <a:rPr lang="en-US" altLang="zh-CN" baseline="-25000" dirty="0" err="1" smtClean="0"/>
              <a:t>b</a:t>
            </a:r>
            <a:r>
              <a:rPr lang="zh-CN" altLang="en-US" dirty="0" smtClean="0"/>
              <a:t>掩盖</a:t>
            </a:r>
            <a:r>
              <a:rPr lang="en-US" altLang="zh-CN" dirty="0" smtClean="0"/>
              <a:t>P</a:t>
            </a:r>
            <a:r>
              <a:rPr lang="en-US" altLang="zh-CN" baseline="-25000" dirty="0" smtClean="0"/>
              <a:t>m </a:t>
            </a:r>
            <a:r>
              <a:rPr lang="en-US" altLang="zh-CN" dirty="0" smtClean="0"/>
              <a:t>(</a:t>
            </a:r>
            <a:r>
              <a:rPr lang="zh-CN" altLang="en-US" dirty="0" smtClean="0"/>
              <a:t>即</a:t>
            </a:r>
            <a:r>
              <a:rPr lang="en-US" altLang="zh-CN" dirty="0" smtClean="0"/>
              <a:t>m)</a:t>
            </a:r>
            <a:r>
              <a:rPr lang="zh-CN" altLang="en-US" dirty="0" smtClean="0"/>
              <a:t>，又通过</a:t>
            </a:r>
            <a:r>
              <a:rPr lang="en-US" altLang="zh-CN" dirty="0" err="1" smtClean="0"/>
              <a:t>k×G</a:t>
            </a:r>
            <a:r>
              <a:rPr lang="zh-CN" altLang="en-US" dirty="0" smtClean="0"/>
              <a:t>掩盖</a:t>
            </a:r>
            <a:r>
              <a:rPr lang="en-US" altLang="zh-CN" dirty="0" smtClean="0"/>
              <a:t>k</a:t>
            </a:r>
          </a:p>
          <a:p>
            <a:pPr lvl="1"/>
            <a:r>
              <a:rPr lang="zh-CN" altLang="en-US" dirty="0" smtClean="0"/>
              <a:t>知道陷门</a:t>
            </a:r>
            <a:r>
              <a:rPr lang="en-US" altLang="zh-CN" dirty="0" err="1" smtClean="0"/>
              <a:t>N</a:t>
            </a:r>
            <a:r>
              <a:rPr lang="en-US" altLang="zh-CN" baseline="-25000" dirty="0" err="1" smtClean="0"/>
              <a:t>b</a:t>
            </a:r>
            <a:r>
              <a:rPr lang="zh-CN" altLang="en-US" dirty="0" smtClean="0"/>
              <a:t>则可以轻松恢复之</a:t>
            </a:r>
          </a:p>
          <a:p>
            <a:pPr lvl="1"/>
            <a:endParaRPr lang="zh-CN" altLang="en-US" dirty="0" smtClean="0"/>
          </a:p>
          <a:p>
            <a:r>
              <a:rPr lang="zh-CN" altLang="en-US" dirty="0" smtClean="0"/>
              <a:t>分析</a:t>
            </a:r>
          </a:p>
          <a:p>
            <a:pPr lvl="1"/>
            <a:r>
              <a:rPr lang="zh-CN" altLang="en-US" dirty="0" smtClean="0"/>
              <a:t>攻击者解</a:t>
            </a:r>
            <a:r>
              <a:rPr lang="en-US" altLang="zh-CN" dirty="0" smtClean="0"/>
              <a:t>C</a:t>
            </a:r>
            <a:r>
              <a:rPr lang="en-US" altLang="zh-CN" baseline="-25000" dirty="0" smtClean="0"/>
              <a:t>1</a:t>
            </a:r>
            <a:r>
              <a:rPr lang="zh-CN" altLang="en-US" dirty="0" smtClean="0"/>
              <a:t>＝</a:t>
            </a:r>
            <a:r>
              <a:rPr lang="en-US" altLang="zh-CN" dirty="0" err="1" smtClean="0"/>
              <a:t>k×G</a:t>
            </a:r>
            <a:r>
              <a:rPr lang="zh-CN" altLang="en-US" dirty="0" smtClean="0"/>
              <a:t>中的</a:t>
            </a:r>
            <a:r>
              <a:rPr lang="en-US" altLang="zh-CN" dirty="0" smtClean="0"/>
              <a:t>k</a:t>
            </a:r>
            <a:r>
              <a:rPr lang="zh-CN" altLang="en-US" dirty="0" smtClean="0"/>
              <a:t>困难性</a:t>
            </a:r>
          </a:p>
          <a:p>
            <a:endParaRPr lang="zh-CN" altLang="en-US" dirty="0" smtClean="0"/>
          </a:p>
          <a:p>
            <a:endParaRPr lang="zh-CN" altLang="en-US" dirty="0"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关于速度</a:t>
            </a:r>
          </a:p>
        </p:txBody>
      </p:sp>
      <p:sp>
        <p:nvSpPr>
          <p:cNvPr id="62467" name="Rectangle 3"/>
          <p:cNvSpPr>
            <a:spLocks noGrp="1" noChangeArrowheads="1"/>
          </p:cNvSpPr>
          <p:nvPr>
            <p:ph type="body" idx="1"/>
          </p:nvPr>
        </p:nvSpPr>
        <p:spPr/>
        <p:txBody>
          <a:bodyPr>
            <a:normAutofit lnSpcReduction="10000"/>
          </a:bodyPr>
          <a:lstStyle/>
          <a:p>
            <a:r>
              <a:rPr lang="zh-CN" altLang="en-US" dirty="0" smtClean="0"/>
              <a:t>速度</a:t>
            </a:r>
          </a:p>
          <a:p>
            <a:pPr lvl="1"/>
            <a:r>
              <a:rPr lang="zh-CN" altLang="en-US" dirty="0" smtClean="0"/>
              <a:t>在密钥长度相等的情况下，</a:t>
            </a:r>
            <a:r>
              <a:rPr lang="en-US" altLang="zh-CN" dirty="0" smtClean="0"/>
              <a:t>RSA</a:t>
            </a:r>
            <a:r>
              <a:rPr lang="zh-CN" altLang="en-US" dirty="0" smtClean="0"/>
              <a:t>和</a:t>
            </a:r>
            <a:r>
              <a:rPr lang="en-US" altLang="zh-CN" dirty="0" smtClean="0"/>
              <a:t>ECC</a:t>
            </a:r>
            <a:r>
              <a:rPr lang="zh-CN" altLang="en-US" dirty="0" smtClean="0"/>
              <a:t>的速度相当；</a:t>
            </a:r>
          </a:p>
          <a:p>
            <a:pPr lvl="1"/>
            <a:r>
              <a:rPr lang="zh-CN" altLang="en-US" dirty="0" smtClean="0"/>
              <a:t>但是在相同的安全强度要求下，</a:t>
            </a:r>
            <a:r>
              <a:rPr lang="en-US" altLang="zh-CN" dirty="0" smtClean="0"/>
              <a:t>ECC</a:t>
            </a:r>
            <a:r>
              <a:rPr lang="zh-CN" altLang="en-US" dirty="0" smtClean="0"/>
              <a:t>可以使用较少的位数就可以；</a:t>
            </a:r>
          </a:p>
          <a:p>
            <a:pPr lvl="1"/>
            <a:endParaRPr lang="zh-CN" altLang="en-US" dirty="0" smtClean="0"/>
          </a:p>
          <a:p>
            <a:r>
              <a:rPr lang="zh-CN" altLang="en-US" dirty="0" smtClean="0"/>
              <a:t>故</a:t>
            </a:r>
          </a:p>
          <a:p>
            <a:pPr lvl="1"/>
            <a:r>
              <a:rPr lang="en-US" altLang="zh-CN" dirty="0" smtClean="0"/>
              <a:t>ECC</a:t>
            </a:r>
            <a:r>
              <a:rPr lang="zh-CN" altLang="en-US" dirty="0" smtClean="0"/>
              <a:t>较好</a:t>
            </a:r>
          </a:p>
          <a:p>
            <a:pPr lvl="1"/>
            <a:r>
              <a:rPr lang="zh-CN" altLang="en-US" dirty="0" smtClean="0"/>
              <a:t>适合嵌入式设备中</a:t>
            </a:r>
          </a:p>
          <a:p>
            <a:endParaRPr lang="zh-CN" altLang="en-US" dirty="0" smtClean="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ECC vs. RSA</a:t>
            </a:r>
            <a:endParaRPr lang="zh-CN" altLang="en-US" smtClean="0"/>
          </a:p>
        </p:txBody>
      </p:sp>
      <p:sp>
        <p:nvSpPr>
          <p:cNvPr id="63491" name="Rectangle 3"/>
          <p:cNvSpPr>
            <a:spLocks noGrp="1" noChangeArrowheads="1"/>
          </p:cNvSpPr>
          <p:nvPr>
            <p:ph type="body" idx="1"/>
          </p:nvPr>
        </p:nvSpPr>
        <p:spPr/>
        <p:txBody>
          <a:bodyPr/>
          <a:lstStyle/>
          <a:p>
            <a:r>
              <a:rPr lang="zh-CN" altLang="en-US" smtClean="0"/>
              <a:t> </a:t>
            </a:r>
          </a:p>
        </p:txBody>
      </p:sp>
      <p:pic>
        <p:nvPicPr>
          <p:cNvPr id="63492" name="Picture 4" descr="新建 位图图像"/>
          <p:cNvPicPr>
            <a:picLocks noChangeAspect="1" noChangeArrowheads="1"/>
          </p:cNvPicPr>
          <p:nvPr/>
        </p:nvPicPr>
        <p:blipFill>
          <a:blip r:embed="rId2" cstate="print"/>
          <a:srcRect/>
          <a:stretch>
            <a:fillRect/>
          </a:stretch>
        </p:blipFill>
        <p:spPr bwMode="auto">
          <a:xfrm>
            <a:off x="457200" y="1465263"/>
            <a:ext cx="8267700" cy="506730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stretch>
            <a:fillRect/>
          </a:stretch>
        </p:blipFill>
        <p:spPr>
          <a:xfrm>
            <a:off x="304800" y="2743200"/>
            <a:ext cx="8507461" cy="3802432"/>
          </a:xfrm>
          <a:prstGeom prst="rect">
            <a:avLst/>
          </a:prstGeom>
        </p:spPr>
      </p:pic>
      <p:sp>
        <p:nvSpPr>
          <p:cNvPr id="9" name="Title 8"/>
          <p:cNvSpPr>
            <a:spLocks noGrp="1"/>
          </p:cNvSpPr>
          <p:nvPr>
            <p:ph type="title" idx="4294967295"/>
          </p:nvPr>
        </p:nvSpPr>
        <p:spPr>
          <a:xfrm>
            <a:off x="1" y="39688"/>
            <a:ext cx="9144000" cy="2551112"/>
          </a:xfrm>
        </p:spPr>
        <p:txBody>
          <a:bodyPr/>
          <a:lstStyle/>
          <a:p>
            <a:pPr>
              <a:lnSpc>
                <a:spcPct val="100000"/>
              </a:lnSpc>
              <a:spcBef>
                <a:spcPts val="3000"/>
              </a:spcBef>
              <a:spcAft>
                <a:spcPts val="1200"/>
              </a:spcAft>
            </a:pPr>
            <a:r>
              <a:rPr lang="en-US" sz="3600" b="1" dirty="0" smtClean="0">
                <a:solidFill>
                  <a:schemeClr val="tx2">
                    <a:lumMod val="75000"/>
                  </a:schemeClr>
                </a:solidFill>
              </a:rPr>
              <a:t>Table 10.3   </a:t>
            </a:r>
            <a:r>
              <a:rPr lang="en-US" sz="3600" dirty="0" smtClean="0">
                <a:solidFill>
                  <a:schemeClr val="tx2">
                    <a:lumMod val="75000"/>
                  </a:schemeClr>
                </a:solidFill>
              </a:rPr>
              <a:t/>
            </a:r>
            <a:br>
              <a:rPr lang="en-US" sz="3600" dirty="0" smtClean="0">
                <a:solidFill>
                  <a:schemeClr val="tx2">
                    <a:lumMod val="75000"/>
                  </a:schemeClr>
                </a:solidFill>
              </a:rPr>
            </a:br>
            <a:r>
              <a:rPr lang="en-US" sz="3600" dirty="0" smtClean="0">
                <a:solidFill>
                  <a:schemeClr val="tx2">
                    <a:lumMod val="75000"/>
                  </a:schemeClr>
                </a:solidFill>
              </a:rPr>
              <a:t>Comparable Key Sizes in Terms of Computational Effort for Cryptanalysis </a:t>
            </a:r>
            <a:br>
              <a:rPr lang="en-US" sz="3600" dirty="0" smtClean="0">
                <a:solidFill>
                  <a:schemeClr val="tx2">
                    <a:lumMod val="75000"/>
                  </a:schemeClr>
                </a:solidFill>
              </a:rPr>
            </a:br>
            <a:r>
              <a:rPr lang="en-US" sz="3600" dirty="0" smtClean="0">
                <a:solidFill>
                  <a:schemeClr val="tx2">
                    <a:lumMod val="75000"/>
                  </a:schemeClr>
                </a:solidFill>
              </a:rPr>
              <a:t>(NIST SP-800-57) </a:t>
            </a:r>
            <a:endParaRPr lang="en-US" sz="3600" dirty="0">
              <a:solidFill>
                <a:schemeClr val="tx2">
                  <a:lumMod val="75000"/>
                </a:schemeClr>
              </a:solidFill>
            </a:endParaRPr>
          </a:p>
        </p:txBody>
      </p:sp>
      <p:sp>
        <p:nvSpPr>
          <p:cNvPr id="11" name="Rectangle 10"/>
          <p:cNvSpPr/>
          <p:nvPr/>
        </p:nvSpPr>
        <p:spPr>
          <a:xfrm>
            <a:off x="381000" y="6400800"/>
            <a:ext cx="8382000" cy="338554"/>
          </a:xfrm>
          <a:prstGeom prst="rect">
            <a:avLst/>
          </a:prstGeom>
        </p:spPr>
        <p:txBody>
          <a:bodyPr wrap="square">
            <a:spAutoFit/>
          </a:bodyPr>
          <a:lstStyle/>
          <a:p>
            <a:r>
              <a:rPr lang="en-US" sz="1600" i="1" dirty="0" smtClean="0">
                <a:latin typeface="+mn-lt"/>
              </a:rPr>
              <a:t>Note: L</a:t>
            </a:r>
            <a:r>
              <a:rPr lang="en-US" sz="1600" dirty="0" smtClean="0">
                <a:latin typeface="+mn-lt"/>
              </a:rPr>
              <a:t> = size of public key, </a:t>
            </a:r>
            <a:r>
              <a:rPr lang="en-US" sz="1600" i="1" dirty="0" smtClean="0">
                <a:latin typeface="+mn-lt"/>
              </a:rPr>
              <a:t>N</a:t>
            </a:r>
            <a:r>
              <a:rPr lang="en-US" sz="1600" dirty="0" smtClean="0">
                <a:latin typeface="+mn-lt"/>
              </a:rPr>
              <a:t> = size of private key </a:t>
            </a:r>
            <a:endParaRPr lang="en-US" sz="1600" dirty="0">
              <a:latin typeface="+mn-lt"/>
            </a:endParaRPr>
          </a:p>
        </p:txBody>
      </p:sp>
    </p:spTree>
  </p:cSld>
  <p:clrMapOvr>
    <a:masterClrMapping/>
  </p:clrMapOvr>
  <p:transition>
    <p:dissolv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634" y="15240"/>
            <a:ext cx="7643192" cy="1143000"/>
          </a:xfrm>
        </p:spPr>
        <p:txBody>
          <a:bodyPr/>
          <a:lstStyle/>
          <a:p>
            <a:pPr algn="l"/>
            <a:r>
              <a:rPr lang="zh-CN" altLang="en-US" dirty="0" smtClean="0"/>
              <a:t>公钥算法加密应用</a:t>
            </a:r>
            <a:endParaRPr lang="en-US" dirty="0"/>
          </a:p>
        </p:txBody>
      </p:sp>
      <p:sp>
        <p:nvSpPr>
          <p:cNvPr id="3" name="Content Placeholder 2"/>
          <p:cNvSpPr>
            <a:spLocks noGrp="1"/>
          </p:cNvSpPr>
          <p:nvPr>
            <p:ph idx="1"/>
          </p:nvPr>
        </p:nvSpPr>
        <p:spPr>
          <a:xfrm>
            <a:off x="467544" y="980728"/>
            <a:ext cx="8371656" cy="5461000"/>
          </a:xfrm>
        </p:spPr>
        <p:txBody>
          <a:bodyPr>
            <a:normAutofit/>
          </a:bodyPr>
          <a:lstStyle/>
          <a:p>
            <a:pPr marL="0" indent="0">
              <a:buNone/>
            </a:pPr>
            <a:r>
              <a:rPr lang="en-US" b="1" dirty="0" smtClean="0"/>
              <a:t>Session setup  </a:t>
            </a:r>
            <a:r>
              <a:rPr lang="zh-CN" altLang="en-US" b="1" dirty="0" smtClean="0"/>
              <a:t>会话建立</a:t>
            </a:r>
            <a:r>
              <a:rPr lang="en-US" b="1" dirty="0" smtClean="0"/>
              <a:t>  </a:t>
            </a:r>
            <a:r>
              <a:rPr lang="en-US" dirty="0" smtClean="0"/>
              <a:t>(</a:t>
            </a:r>
            <a:r>
              <a:rPr lang="zh-CN" altLang="en-US" dirty="0" smtClean="0"/>
              <a:t>目前只考虑加密</a:t>
            </a:r>
            <a:r>
              <a:rPr lang="en-US" dirty="0" smtClean="0"/>
              <a:t>)</a:t>
            </a:r>
          </a:p>
          <a:p>
            <a:endParaRPr lang="en-US" dirty="0"/>
          </a:p>
          <a:p>
            <a:endParaRPr lang="en-US" dirty="0" smtClean="0"/>
          </a:p>
          <a:p>
            <a:endParaRPr lang="en-US" dirty="0"/>
          </a:p>
          <a:p>
            <a:pPr>
              <a:buNone/>
            </a:pPr>
            <a:endParaRPr lang="en-US" dirty="0" smtClean="0"/>
          </a:p>
          <a:p>
            <a:pPr marL="0" indent="0">
              <a:buNone/>
            </a:pPr>
            <a:r>
              <a:rPr lang="en-US" b="1" dirty="0" smtClean="0"/>
              <a:t>Non-interactive applications</a:t>
            </a:r>
            <a:r>
              <a:rPr lang="zh-CN" altLang="en-US" b="1" dirty="0" smtClean="0"/>
              <a:t>没有交互的应用</a:t>
            </a:r>
            <a:r>
              <a:rPr lang="en-US" dirty="0" smtClean="0"/>
              <a:t>:  (e.g.  Email)</a:t>
            </a:r>
          </a:p>
          <a:p>
            <a:r>
              <a:rPr lang="en-US" dirty="0" smtClean="0"/>
              <a:t>Bob sends email to Alice encrypted using  </a:t>
            </a:r>
            <a:r>
              <a:rPr lang="en-US" dirty="0" err="1" smtClean="0"/>
              <a:t>pk</a:t>
            </a:r>
            <a:r>
              <a:rPr lang="en-US" baseline="-25000" dirty="0" err="1" smtClean="0"/>
              <a:t>alice</a:t>
            </a:r>
            <a:endParaRPr lang="en-US" baseline="-25000" dirty="0" smtClean="0"/>
          </a:p>
          <a:p>
            <a:r>
              <a:rPr lang="en-US" dirty="0" smtClean="0"/>
              <a:t>Note:   Bob needs  </a:t>
            </a:r>
            <a:r>
              <a:rPr lang="en-US" dirty="0" err="1" smtClean="0"/>
              <a:t>pk</a:t>
            </a:r>
            <a:r>
              <a:rPr lang="en-US" baseline="-25000" dirty="0" err="1" smtClean="0"/>
              <a:t>alice</a:t>
            </a:r>
            <a:r>
              <a:rPr lang="en-US" dirty="0" smtClean="0"/>
              <a:t>    </a:t>
            </a:r>
            <a:r>
              <a:rPr lang="en-US" sz="2000" dirty="0" smtClean="0"/>
              <a:t>(public key management)</a:t>
            </a:r>
            <a:endParaRPr lang="en-US" sz="2000" baseline="-25000" dirty="0"/>
          </a:p>
        </p:txBody>
      </p:sp>
      <p:sp>
        <p:nvSpPr>
          <p:cNvPr id="4" name="Rounded Rectangle 3"/>
          <p:cNvSpPr/>
          <p:nvPr/>
        </p:nvSpPr>
        <p:spPr>
          <a:xfrm>
            <a:off x="914400" y="2059633"/>
            <a:ext cx="2209800" cy="1422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smtClean="0"/>
              <a:t>Generate  (</a:t>
            </a:r>
            <a:r>
              <a:rPr lang="en-US" sz="2000" dirty="0" err="1" smtClean="0"/>
              <a:t>pk</a:t>
            </a:r>
            <a:r>
              <a:rPr lang="en-US" sz="2000" dirty="0" smtClean="0"/>
              <a:t>, </a:t>
            </a:r>
            <a:r>
              <a:rPr lang="en-US" sz="2000" dirty="0" err="1" smtClean="0"/>
              <a:t>sk</a:t>
            </a:r>
            <a:r>
              <a:rPr lang="en-US" sz="2000" dirty="0" smtClean="0"/>
              <a:t>)</a:t>
            </a:r>
            <a:endParaRPr lang="en-US" sz="2000" dirty="0"/>
          </a:p>
        </p:txBody>
      </p:sp>
      <p:sp>
        <p:nvSpPr>
          <p:cNvPr id="5" name="TextBox 4"/>
          <p:cNvSpPr txBox="1"/>
          <p:nvPr/>
        </p:nvSpPr>
        <p:spPr>
          <a:xfrm>
            <a:off x="1676401" y="1603909"/>
            <a:ext cx="689612" cy="400110"/>
          </a:xfrm>
          <a:prstGeom prst="rect">
            <a:avLst/>
          </a:prstGeom>
          <a:noFill/>
        </p:spPr>
        <p:txBody>
          <a:bodyPr wrap="none" rtlCol="0">
            <a:spAutoFit/>
          </a:bodyPr>
          <a:lstStyle/>
          <a:p>
            <a:r>
              <a:rPr lang="en-US" sz="2000" dirty="0" smtClean="0"/>
              <a:t>Alice</a:t>
            </a:r>
            <a:endParaRPr lang="en-US" sz="2000" dirty="0"/>
          </a:p>
        </p:txBody>
      </p:sp>
      <p:sp>
        <p:nvSpPr>
          <p:cNvPr id="6" name="Rounded Rectangle 5"/>
          <p:cNvSpPr/>
          <p:nvPr/>
        </p:nvSpPr>
        <p:spPr>
          <a:xfrm>
            <a:off x="6248400" y="2034233"/>
            <a:ext cx="2209800" cy="1422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choose random x</a:t>
            </a:r>
          </a:p>
          <a:p>
            <a:pPr algn="ctr"/>
            <a:r>
              <a:rPr lang="en-US" sz="2000" dirty="0" smtClean="0"/>
              <a:t>(e.g.  48 bytes) </a:t>
            </a:r>
            <a:endParaRPr lang="en-US" sz="2000" dirty="0"/>
          </a:p>
        </p:txBody>
      </p:sp>
      <p:sp>
        <p:nvSpPr>
          <p:cNvPr id="7" name="TextBox 6"/>
          <p:cNvSpPr txBox="1"/>
          <p:nvPr/>
        </p:nvSpPr>
        <p:spPr>
          <a:xfrm>
            <a:off x="7010401" y="1551633"/>
            <a:ext cx="593432" cy="400110"/>
          </a:xfrm>
          <a:prstGeom prst="rect">
            <a:avLst/>
          </a:prstGeom>
          <a:noFill/>
        </p:spPr>
        <p:txBody>
          <a:bodyPr wrap="none" rtlCol="0">
            <a:spAutoFit/>
          </a:bodyPr>
          <a:lstStyle/>
          <a:p>
            <a:r>
              <a:rPr lang="en-US" sz="2000" dirty="0" smtClean="0"/>
              <a:t>Bob</a:t>
            </a:r>
            <a:endParaRPr lang="en-US" sz="2000" dirty="0"/>
          </a:p>
        </p:txBody>
      </p:sp>
      <p:grpSp>
        <p:nvGrpSpPr>
          <p:cNvPr id="13" name="Group 12"/>
          <p:cNvGrpSpPr/>
          <p:nvPr/>
        </p:nvGrpSpPr>
        <p:grpSpPr>
          <a:xfrm>
            <a:off x="3200400" y="1647281"/>
            <a:ext cx="2971800" cy="615553"/>
            <a:chOff x="3505200" y="1652885"/>
            <a:chExt cx="2971800" cy="461665"/>
          </a:xfrm>
        </p:grpSpPr>
        <p:cxnSp>
          <p:nvCxnSpPr>
            <p:cNvPr id="9" name="Straight Arrow Connector 8"/>
            <p:cNvCxnSpPr/>
            <p:nvPr/>
          </p:nvCxnSpPr>
          <p:spPr>
            <a:xfrm>
              <a:off x="3505200" y="2114550"/>
              <a:ext cx="2971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572000" y="1652885"/>
              <a:ext cx="486030" cy="346249"/>
            </a:xfrm>
            <a:prstGeom prst="rect">
              <a:avLst/>
            </a:prstGeom>
            <a:noFill/>
          </p:spPr>
          <p:txBody>
            <a:bodyPr wrap="none" rtlCol="0">
              <a:spAutoFit/>
            </a:bodyPr>
            <a:lstStyle/>
            <a:p>
              <a:r>
                <a:rPr lang="en-US" sz="2400" dirty="0" err="1" smtClean="0"/>
                <a:t>pk</a:t>
              </a:r>
              <a:endParaRPr lang="en-US" sz="2400" dirty="0"/>
            </a:p>
          </p:txBody>
        </p:sp>
      </p:grpSp>
      <p:grpSp>
        <p:nvGrpSpPr>
          <p:cNvPr id="14" name="Group 13"/>
          <p:cNvGrpSpPr/>
          <p:nvPr/>
        </p:nvGrpSpPr>
        <p:grpSpPr>
          <a:xfrm>
            <a:off x="3200400" y="2587958"/>
            <a:ext cx="2971800" cy="546836"/>
            <a:chOff x="3505200" y="2237823"/>
            <a:chExt cx="2971800" cy="410127"/>
          </a:xfrm>
        </p:grpSpPr>
        <p:cxnSp>
          <p:nvCxnSpPr>
            <p:cNvPr id="11" name="Straight Arrow Connector 10"/>
            <p:cNvCxnSpPr/>
            <p:nvPr/>
          </p:nvCxnSpPr>
          <p:spPr>
            <a:xfrm flipH="1">
              <a:off x="3505200" y="2647950"/>
              <a:ext cx="2971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267200" y="2237823"/>
              <a:ext cx="1101584" cy="346249"/>
            </a:xfrm>
            <a:prstGeom prst="rect">
              <a:avLst/>
            </a:prstGeom>
            <a:noFill/>
          </p:spPr>
          <p:txBody>
            <a:bodyPr wrap="none" rtlCol="0">
              <a:spAutoFit/>
            </a:bodyPr>
            <a:lstStyle/>
            <a:p>
              <a:r>
                <a:rPr lang="en-US" sz="2400" dirty="0" smtClean="0"/>
                <a:t>E(</a:t>
              </a:r>
              <a:r>
                <a:rPr lang="en-US" sz="2400" dirty="0" err="1" smtClean="0"/>
                <a:t>pk</a:t>
              </a:r>
              <a:r>
                <a:rPr lang="en-US" sz="2400" dirty="0" smtClean="0"/>
                <a:t>, x)</a:t>
              </a:r>
              <a:endParaRPr lang="en-US" sz="2400" dirty="0"/>
            </a:p>
          </p:txBody>
        </p:sp>
      </p:grpSp>
      <p:sp>
        <p:nvSpPr>
          <p:cNvPr id="8" name="TextBox 7"/>
          <p:cNvSpPr txBox="1"/>
          <p:nvPr/>
        </p:nvSpPr>
        <p:spPr>
          <a:xfrm>
            <a:off x="1752600" y="2745433"/>
            <a:ext cx="317716" cy="461665"/>
          </a:xfrm>
          <a:prstGeom prst="rect">
            <a:avLst/>
          </a:prstGeom>
          <a:noFill/>
        </p:spPr>
        <p:txBody>
          <a:bodyPr wrap="none" rtlCol="0">
            <a:spAutoFit/>
          </a:bodyPr>
          <a:lstStyle/>
          <a:p>
            <a:r>
              <a:rPr lang="en-US" sz="2400" dirty="0" smtClean="0">
                <a:solidFill>
                  <a:schemeClr val="bg1"/>
                </a:solidFill>
              </a:rPr>
              <a:t>x</a:t>
            </a:r>
            <a:endParaRPr lang="en-US" sz="2400" dirty="0">
              <a:solidFill>
                <a:schemeClr val="bg1"/>
              </a:solidFill>
            </a:endParaRPr>
          </a:p>
        </p:txBody>
      </p:sp>
    </p:spTree>
    <p:extLst>
      <p:ext uri="{BB962C8B-B14F-4D97-AF65-F5344CB8AC3E}">
        <p14:creationId xmlns:p14="http://schemas.microsoft.com/office/powerpoint/2010/main" val="404506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2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密码学重要进步</a:t>
            </a:r>
          </a:p>
        </p:txBody>
      </p:sp>
      <p:sp>
        <p:nvSpPr>
          <p:cNvPr id="23555" name="Rectangle 3"/>
          <p:cNvSpPr>
            <a:spLocks noGrp="1" noChangeArrowheads="1"/>
          </p:cNvSpPr>
          <p:nvPr>
            <p:ph type="body" idx="1"/>
          </p:nvPr>
        </p:nvSpPr>
        <p:spPr>
          <a:xfrm>
            <a:off x="457200" y="1371600"/>
            <a:ext cx="8229600" cy="4953000"/>
          </a:xfrm>
        </p:spPr>
        <p:txBody>
          <a:bodyPr>
            <a:normAutofit/>
          </a:bodyPr>
          <a:lstStyle/>
          <a:p>
            <a:r>
              <a:rPr lang="zh-CN" altLang="en-US" dirty="0" smtClean="0"/>
              <a:t>从</a:t>
            </a:r>
            <a:r>
              <a:rPr lang="en-US" altLang="zh-CN" dirty="0" smtClean="0"/>
              <a:t>Rotor</a:t>
            </a:r>
            <a:r>
              <a:rPr lang="zh-CN" altLang="en-US" dirty="0" smtClean="0"/>
              <a:t>到</a:t>
            </a:r>
            <a:r>
              <a:rPr lang="en-US" altLang="zh-CN" dirty="0" smtClean="0"/>
              <a:t>DES</a:t>
            </a:r>
          </a:p>
          <a:p>
            <a:pPr lvl="1"/>
            <a:r>
              <a:rPr lang="zh-CN" altLang="en-US" dirty="0" smtClean="0"/>
              <a:t>都是基于替换和置换等初等方法</a:t>
            </a:r>
          </a:p>
          <a:p>
            <a:r>
              <a:rPr lang="en-US" altLang="zh-CN" dirty="0" smtClean="0"/>
              <a:t>New Directions in Cryptography</a:t>
            </a:r>
          </a:p>
          <a:p>
            <a:pPr lvl="2"/>
            <a:r>
              <a:rPr lang="en-US" altLang="en-US" dirty="0" smtClean="0"/>
              <a:t>Whitfield </a:t>
            </a:r>
            <a:r>
              <a:rPr lang="en-US" altLang="en-US" dirty="0" err="1" smtClean="0"/>
              <a:t>Diffie</a:t>
            </a:r>
            <a:r>
              <a:rPr lang="en-US" altLang="zh-CN" dirty="0" smtClean="0"/>
              <a:t>, Hellman  1976</a:t>
            </a:r>
          </a:p>
          <a:p>
            <a:pPr lvl="1"/>
            <a:r>
              <a:rPr lang="zh-CN" altLang="en-US" dirty="0" smtClean="0"/>
              <a:t>提出了公钥密码算法的概念和思路</a:t>
            </a:r>
          </a:p>
          <a:p>
            <a:pPr lvl="1"/>
            <a:r>
              <a:rPr lang="zh-CN" altLang="en-US" dirty="0" smtClean="0"/>
              <a:t>提出了认证和签名问题</a:t>
            </a:r>
          </a:p>
          <a:p>
            <a:pPr lvl="1"/>
            <a:r>
              <a:rPr lang="zh-CN" altLang="en-US" dirty="0" smtClean="0"/>
              <a:t>提出了</a:t>
            </a:r>
            <a:r>
              <a:rPr lang="en-US" altLang="zh-CN" dirty="0" smtClean="0"/>
              <a:t>D-H</a:t>
            </a:r>
            <a:r>
              <a:rPr lang="zh-CN" altLang="en-US" dirty="0" smtClean="0"/>
              <a:t>密钥协商协议</a:t>
            </a:r>
          </a:p>
          <a:p>
            <a:r>
              <a:rPr lang="zh-CN" altLang="en-US" dirty="0" smtClean="0"/>
              <a:t>其他相关</a:t>
            </a:r>
          </a:p>
          <a:p>
            <a:pPr lvl="1"/>
            <a:r>
              <a:rPr lang="en-US" altLang="zh-CN" dirty="0" smtClean="0"/>
              <a:t>James Ellis, Clifford Cocks</a:t>
            </a:r>
          </a:p>
          <a:p>
            <a:endParaRPr lang="zh-CN" altLang="en-US" dirty="0" smtClean="0"/>
          </a:p>
        </p:txBody>
      </p:sp>
      <p:pic>
        <p:nvPicPr>
          <p:cNvPr id="4" name="Picture 1"/>
          <p:cNvPicPr>
            <a:picLocks noChangeAspect="1" noChangeArrowheads="1"/>
          </p:cNvPicPr>
          <p:nvPr/>
        </p:nvPicPr>
        <p:blipFill>
          <a:blip r:embed="rId3" cstate="print"/>
          <a:srcRect/>
          <a:stretch>
            <a:fillRect/>
          </a:stretch>
        </p:blipFill>
        <p:spPr bwMode="auto">
          <a:xfrm>
            <a:off x="6858000" y="1447800"/>
            <a:ext cx="1872208" cy="310857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smtClean="0"/>
              <a:t>公钥密码体制的基本原理</a:t>
            </a:r>
          </a:p>
        </p:txBody>
      </p:sp>
      <p:sp>
        <p:nvSpPr>
          <p:cNvPr id="22531" name="Rectangle 3"/>
          <p:cNvSpPr>
            <a:spLocks noGrp="1" noChangeArrowheads="1"/>
          </p:cNvSpPr>
          <p:nvPr>
            <p:ph type="body" idx="1"/>
          </p:nvPr>
        </p:nvSpPr>
        <p:spPr/>
        <p:txBody>
          <a:bodyPr/>
          <a:lstStyle/>
          <a:p>
            <a:r>
              <a:rPr lang="zh-CN" altLang="en-US" smtClean="0"/>
              <a:t>公钥算法的思路的提出本身就是一个进步。遵从公钥体制能够简化密钥管理，能够实现数字签名等安全特性。和</a:t>
            </a:r>
            <a:r>
              <a:rPr lang="en-US" altLang="zh-CN" smtClean="0"/>
              <a:t>DES</a:t>
            </a:r>
            <a:r>
              <a:rPr lang="zh-CN" altLang="en-US" smtClean="0"/>
              <a:t>等对称算法不同，公钥体制的形式和结构导致公钥算法必须使用某种数学结构，而不能再使用替代和置换等初等方法。从形式上看，公钥算法将比对称算法更简洁和易于理解。</a:t>
            </a:r>
          </a:p>
          <a:p>
            <a:endParaRPr lang="zh-CN" altLang="en-US" smtClean="0"/>
          </a:p>
          <a:p>
            <a:endParaRPr lang="zh-CN"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mtClean="0"/>
              <a:t>公钥密码算法的思路</a:t>
            </a:r>
          </a:p>
        </p:txBody>
      </p:sp>
      <p:sp>
        <p:nvSpPr>
          <p:cNvPr id="25603" name="Rectangle 3"/>
          <p:cNvSpPr>
            <a:spLocks noGrp="1" noChangeArrowheads="1"/>
          </p:cNvSpPr>
          <p:nvPr>
            <p:ph type="body" idx="1"/>
          </p:nvPr>
        </p:nvSpPr>
        <p:spPr/>
        <p:txBody>
          <a:bodyPr>
            <a:normAutofit fontScale="92500" lnSpcReduction="10000"/>
          </a:bodyPr>
          <a:lstStyle/>
          <a:p>
            <a:r>
              <a:rPr lang="zh-CN" altLang="en-US" dirty="0" smtClean="0"/>
              <a:t>对称算法的缺陷</a:t>
            </a:r>
          </a:p>
          <a:p>
            <a:pPr lvl="1"/>
            <a:r>
              <a:rPr lang="zh-CN" altLang="en-US" dirty="0" smtClean="0"/>
              <a:t>为事先协商密钥，需另外的安全信道或</a:t>
            </a:r>
            <a:r>
              <a:rPr lang="en-US" altLang="zh-CN" dirty="0" smtClean="0"/>
              <a:t>KDC</a:t>
            </a:r>
            <a:endParaRPr lang="zh-CN" altLang="en-US" dirty="0" smtClean="0"/>
          </a:p>
          <a:p>
            <a:pPr lvl="1"/>
            <a:r>
              <a:rPr lang="zh-CN" altLang="en-US" dirty="0" smtClean="0"/>
              <a:t>不能满足签名的需求</a:t>
            </a:r>
          </a:p>
          <a:p>
            <a:r>
              <a:rPr lang="zh-CN" altLang="en-US" dirty="0" smtClean="0"/>
              <a:t>非对称算法</a:t>
            </a:r>
          </a:p>
          <a:p>
            <a:pPr lvl="1">
              <a:buFontTx/>
              <a:buNone/>
            </a:pPr>
            <a:r>
              <a:rPr lang="zh-CN" altLang="en-US" dirty="0" smtClean="0"/>
              <a:t>密钥 </a:t>
            </a:r>
            <a:r>
              <a:rPr lang="en-US" altLang="zh-CN" dirty="0" smtClean="0"/>
              <a:t>K </a:t>
            </a:r>
            <a:r>
              <a:rPr lang="zh-CN" altLang="en-US" dirty="0" smtClean="0"/>
              <a:t>＝（</a:t>
            </a:r>
            <a:r>
              <a:rPr lang="en-US" altLang="zh-CN" dirty="0" err="1" smtClean="0"/>
              <a:t>K</a:t>
            </a:r>
            <a:r>
              <a:rPr lang="en-US" altLang="zh-CN" baseline="-25000" dirty="0" err="1" smtClean="0"/>
              <a:t>d</a:t>
            </a:r>
            <a:r>
              <a:rPr lang="zh-CN" altLang="en-US" dirty="0" smtClean="0"/>
              <a:t>，</a:t>
            </a:r>
            <a:r>
              <a:rPr lang="en-US" altLang="zh-CN" dirty="0" err="1" smtClean="0"/>
              <a:t>K</a:t>
            </a:r>
            <a:r>
              <a:rPr lang="en-US" altLang="zh-CN" baseline="-25000" dirty="0" err="1" smtClean="0"/>
              <a:t>e</a:t>
            </a:r>
            <a:r>
              <a:rPr lang="zh-CN" altLang="en-US" dirty="0" smtClean="0"/>
              <a:t>），</a:t>
            </a:r>
            <a:r>
              <a:rPr lang="en-US" altLang="zh-CN" dirty="0" err="1" smtClean="0"/>
              <a:t>K</a:t>
            </a:r>
            <a:r>
              <a:rPr lang="en-US" altLang="zh-CN" baseline="-25000" dirty="0" err="1" smtClean="0"/>
              <a:t>d</a:t>
            </a:r>
            <a:r>
              <a:rPr lang="zh-CN" altLang="en-US" dirty="0" smtClean="0"/>
              <a:t>即私钥 </a:t>
            </a:r>
            <a:r>
              <a:rPr lang="en-US" altLang="zh-CN" dirty="0" err="1" smtClean="0"/>
              <a:t>K</a:t>
            </a:r>
            <a:r>
              <a:rPr lang="en-US" altLang="zh-CN" baseline="-25000" dirty="0" err="1" smtClean="0"/>
              <a:t>e</a:t>
            </a:r>
            <a:r>
              <a:rPr lang="zh-CN" altLang="en-US" dirty="0" smtClean="0"/>
              <a:t>即公钥</a:t>
            </a:r>
          </a:p>
          <a:p>
            <a:pPr lvl="1">
              <a:buFontTx/>
              <a:buNone/>
            </a:pPr>
            <a:r>
              <a:rPr lang="zh-CN" altLang="en-US" dirty="0" smtClean="0"/>
              <a:t>加密：</a:t>
            </a:r>
            <a:r>
              <a:rPr lang="en-US" altLang="zh-CN" dirty="0" smtClean="0"/>
              <a:t>E</a:t>
            </a:r>
            <a:r>
              <a:rPr lang="zh-CN" altLang="en-US" dirty="0" smtClean="0"/>
              <a:t>（</a:t>
            </a:r>
            <a:r>
              <a:rPr lang="en-US" altLang="zh-CN" dirty="0" smtClean="0"/>
              <a:t>P</a:t>
            </a:r>
            <a:r>
              <a:rPr lang="zh-CN" altLang="en-US" dirty="0" smtClean="0"/>
              <a:t>，</a:t>
            </a:r>
            <a:r>
              <a:rPr lang="en-US" altLang="zh-CN" dirty="0" err="1" smtClean="0"/>
              <a:t>K</a:t>
            </a:r>
            <a:r>
              <a:rPr lang="en-US" altLang="zh-CN" baseline="-25000" dirty="0" err="1" smtClean="0"/>
              <a:t>e</a:t>
            </a:r>
            <a:r>
              <a:rPr lang="zh-CN" altLang="en-US" dirty="0" smtClean="0"/>
              <a:t>）＝ </a:t>
            </a:r>
            <a:r>
              <a:rPr lang="en-US" altLang="zh-CN" dirty="0" smtClean="0"/>
              <a:t>C</a:t>
            </a:r>
          </a:p>
          <a:p>
            <a:pPr lvl="1">
              <a:buFontTx/>
              <a:buNone/>
            </a:pPr>
            <a:r>
              <a:rPr lang="zh-CN" altLang="en-US" dirty="0" smtClean="0"/>
              <a:t>解密：</a:t>
            </a:r>
            <a:r>
              <a:rPr lang="en-US" altLang="zh-CN" dirty="0" smtClean="0"/>
              <a:t>D</a:t>
            </a:r>
            <a:r>
              <a:rPr lang="zh-CN" altLang="en-US" dirty="0" smtClean="0"/>
              <a:t>（</a:t>
            </a:r>
            <a:r>
              <a:rPr lang="en-US" altLang="zh-CN" dirty="0" smtClean="0"/>
              <a:t>C</a:t>
            </a:r>
            <a:r>
              <a:rPr lang="zh-CN" altLang="en-US" dirty="0" smtClean="0"/>
              <a:t>，</a:t>
            </a:r>
            <a:r>
              <a:rPr lang="en-US" altLang="zh-CN" dirty="0" err="1" smtClean="0"/>
              <a:t>K</a:t>
            </a:r>
            <a:r>
              <a:rPr lang="en-US" altLang="zh-CN" baseline="-25000" dirty="0" err="1" smtClean="0"/>
              <a:t>d</a:t>
            </a:r>
            <a:r>
              <a:rPr lang="zh-CN" altLang="en-US" dirty="0" smtClean="0"/>
              <a:t>）＝ </a:t>
            </a:r>
            <a:r>
              <a:rPr lang="en-US" altLang="zh-CN" dirty="0" smtClean="0"/>
              <a:t>P</a:t>
            </a:r>
          </a:p>
          <a:p>
            <a:r>
              <a:rPr lang="zh-CN" altLang="en-US" sz="3600" dirty="0" smtClean="0"/>
              <a:t>要求从</a:t>
            </a:r>
            <a:r>
              <a:rPr lang="en-US" altLang="zh-CN" sz="3600" dirty="0" err="1" smtClean="0"/>
              <a:t>Ke</a:t>
            </a:r>
            <a:r>
              <a:rPr lang="en-US" altLang="zh-CN" sz="3600" dirty="0" smtClean="0"/>
              <a:t>      </a:t>
            </a:r>
            <a:r>
              <a:rPr lang="en-US" altLang="zh-CN" sz="3600" dirty="0" err="1" smtClean="0"/>
              <a:t>Kd</a:t>
            </a:r>
            <a:r>
              <a:rPr lang="zh-CN" altLang="en-US" sz="3600" dirty="0" smtClean="0"/>
              <a:t>：</a:t>
            </a:r>
            <a:r>
              <a:rPr lang="zh-CN" altLang="en-US" dirty="0" smtClean="0"/>
              <a:t>理论上能够 </a:t>
            </a:r>
            <a:r>
              <a:rPr lang="en-US" altLang="zh-CN" dirty="0" smtClean="0">
                <a:sym typeface="Wingdings" pitchFamily="2" charset="2"/>
              </a:rPr>
              <a:t></a:t>
            </a:r>
            <a:endParaRPr lang="en-US" altLang="zh-CN" dirty="0" smtClean="0"/>
          </a:p>
          <a:p>
            <a:pPr>
              <a:buFontTx/>
              <a:buNone/>
            </a:pPr>
            <a:r>
              <a:rPr lang="zh-CN" altLang="en-US" dirty="0" smtClean="0"/>
              <a:t>	实际上因需要计算量太大因而难于实施</a:t>
            </a:r>
          </a:p>
        </p:txBody>
      </p:sp>
      <p:sp>
        <p:nvSpPr>
          <p:cNvPr id="25604" name="Line 4"/>
          <p:cNvSpPr>
            <a:spLocks noChangeShapeType="1"/>
          </p:cNvSpPr>
          <p:nvPr/>
        </p:nvSpPr>
        <p:spPr bwMode="auto">
          <a:xfrm>
            <a:off x="2590800" y="5029200"/>
            <a:ext cx="503238" cy="1588"/>
          </a:xfrm>
          <a:prstGeom prst="line">
            <a:avLst/>
          </a:prstGeom>
          <a:noFill/>
          <a:ln w="50800">
            <a:solidFill>
              <a:srgbClr val="FF0000"/>
            </a:solidFill>
            <a:round/>
            <a:headEnd/>
            <a:tailEnd type="triangle" w="med" len="med"/>
          </a:ln>
          <a:effectLst/>
        </p:spPr>
        <p:txBody>
          <a:bodyPr/>
          <a:lstStyle/>
          <a:p>
            <a:endParaRPr lang="zh-CN" altLang="en-US"/>
          </a:p>
        </p:txBody>
      </p:sp>
      <p:sp>
        <p:nvSpPr>
          <p:cNvPr id="25605" name="Line 5"/>
          <p:cNvSpPr>
            <a:spLocks noChangeShapeType="1"/>
          </p:cNvSpPr>
          <p:nvPr/>
        </p:nvSpPr>
        <p:spPr bwMode="auto">
          <a:xfrm flipH="1">
            <a:off x="2667000" y="4876800"/>
            <a:ext cx="288925" cy="287338"/>
          </a:xfrm>
          <a:prstGeom prst="line">
            <a:avLst/>
          </a:prstGeom>
          <a:noFill/>
          <a:ln w="50800">
            <a:solidFill>
              <a:srgbClr val="FF0000"/>
            </a:solidFill>
            <a:round/>
            <a:headEnd/>
            <a:tailEnd/>
          </a:ln>
          <a:effectLst/>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smtClean="0"/>
              <a:t>公钥算法参数建立</a:t>
            </a:r>
          </a:p>
        </p:txBody>
      </p:sp>
      <p:sp>
        <p:nvSpPr>
          <p:cNvPr id="28675" name="Rectangle 3"/>
          <p:cNvSpPr>
            <a:spLocks noGrp="1" noChangeArrowheads="1"/>
          </p:cNvSpPr>
          <p:nvPr>
            <p:ph type="body" idx="1"/>
          </p:nvPr>
        </p:nvSpPr>
        <p:spPr/>
        <p:txBody>
          <a:bodyPr>
            <a:normAutofit fontScale="92500" lnSpcReduction="10000"/>
          </a:bodyPr>
          <a:lstStyle/>
          <a:p>
            <a:r>
              <a:rPr lang="zh-CN" altLang="en-US" dirty="0" smtClean="0"/>
              <a:t>每个用户生成密钥对</a:t>
            </a:r>
            <a:r>
              <a:rPr lang="en-US" altLang="zh-CN" dirty="0" smtClean="0"/>
              <a:t>(</a:t>
            </a:r>
            <a:r>
              <a:rPr lang="en-US" altLang="zh-CN" dirty="0" err="1" smtClean="0"/>
              <a:t>K</a:t>
            </a:r>
            <a:r>
              <a:rPr lang="en-US" altLang="zh-CN" baseline="-25000" dirty="0" err="1" smtClean="0"/>
              <a:t>e</a:t>
            </a:r>
            <a:r>
              <a:rPr lang="zh-CN" altLang="en-US" dirty="0" smtClean="0"/>
              <a:t>、</a:t>
            </a:r>
            <a:r>
              <a:rPr lang="en-US" altLang="zh-CN" dirty="0" err="1" smtClean="0"/>
              <a:t>K</a:t>
            </a:r>
            <a:r>
              <a:rPr lang="en-US" altLang="zh-CN" baseline="-25000" dirty="0" err="1" smtClean="0"/>
              <a:t>d</a:t>
            </a:r>
            <a:r>
              <a:rPr lang="en-US" altLang="zh-CN" dirty="0" smtClean="0"/>
              <a:t>)</a:t>
            </a:r>
          </a:p>
          <a:p>
            <a:pPr lvl="1"/>
            <a:r>
              <a:rPr lang="en-US" altLang="zh-CN" dirty="0" err="1" smtClean="0"/>
              <a:t>K</a:t>
            </a:r>
            <a:r>
              <a:rPr lang="en-US" altLang="zh-CN" baseline="-25000" dirty="0" err="1" smtClean="0"/>
              <a:t>e</a:t>
            </a:r>
            <a:r>
              <a:rPr lang="zh-CN" altLang="en-US" dirty="0" smtClean="0"/>
              <a:t>或</a:t>
            </a:r>
            <a:r>
              <a:rPr lang="en-US" altLang="zh-CN" dirty="0" err="1" smtClean="0"/>
              <a:t>K</a:t>
            </a:r>
            <a:r>
              <a:rPr lang="en-US" altLang="zh-CN" baseline="-25000" dirty="0" err="1" smtClean="0"/>
              <a:t>d</a:t>
            </a:r>
            <a:r>
              <a:rPr lang="zh-CN" altLang="en-US" dirty="0" smtClean="0"/>
              <a:t>是一个或几个数</a:t>
            </a:r>
            <a:r>
              <a:rPr lang="en-US" altLang="zh-CN" dirty="0" smtClean="0"/>
              <a:t>(</a:t>
            </a:r>
            <a:r>
              <a:rPr lang="zh-CN" altLang="en-US" dirty="0" smtClean="0"/>
              <a:t>大数</a:t>
            </a:r>
            <a:r>
              <a:rPr lang="en-US" altLang="zh-CN" dirty="0" smtClean="0"/>
              <a:t>)</a:t>
            </a:r>
            <a:endParaRPr lang="zh-CN" altLang="en-US" dirty="0" smtClean="0"/>
          </a:p>
          <a:p>
            <a:pPr lvl="2"/>
            <a:r>
              <a:rPr lang="zh-CN" altLang="en-US" dirty="0" smtClean="0"/>
              <a:t>而不是随机比特（对称算法中）</a:t>
            </a:r>
          </a:p>
          <a:p>
            <a:pPr lvl="1"/>
            <a:r>
              <a:rPr lang="en-US" altLang="zh-CN" dirty="0" err="1" smtClean="0"/>
              <a:t>K</a:t>
            </a:r>
            <a:r>
              <a:rPr lang="en-US" altLang="zh-CN" baseline="-25000" dirty="0" err="1" smtClean="0"/>
              <a:t>e</a:t>
            </a:r>
            <a:r>
              <a:rPr lang="zh-CN" altLang="en-US" dirty="0" smtClean="0"/>
              <a:t>需要公开</a:t>
            </a:r>
          </a:p>
          <a:p>
            <a:pPr lvl="1"/>
            <a:r>
              <a:rPr lang="en-US" altLang="zh-CN" dirty="0" err="1" smtClean="0"/>
              <a:t>K</a:t>
            </a:r>
            <a:r>
              <a:rPr lang="en-US" altLang="zh-CN" baseline="-25000" dirty="0" err="1" smtClean="0"/>
              <a:t>d</a:t>
            </a:r>
            <a:r>
              <a:rPr lang="zh-CN" altLang="en-US" dirty="0" smtClean="0"/>
              <a:t>得自己秘密保留</a:t>
            </a:r>
          </a:p>
          <a:p>
            <a:pPr lvl="1">
              <a:buFontTx/>
              <a:buNone/>
            </a:pPr>
            <a:r>
              <a:rPr lang="en-US" altLang="zh-CN" i="1" dirty="0" smtClean="0"/>
              <a:t>(</a:t>
            </a:r>
            <a:r>
              <a:rPr lang="zh-CN" altLang="en-US" i="1" dirty="0" smtClean="0"/>
              <a:t>公钥 </a:t>
            </a:r>
            <a:r>
              <a:rPr lang="en-US" altLang="zh-CN" i="1" dirty="0" smtClean="0"/>
              <a:t>public key  </a:t>
            </a:r>
            <a:r>
              <a:rPr lang="zh-CN" altLang="en-US" i="1" dirty="0" smtClean="0"/>
              <a:t>私钥</a:t>
            </a:r>
            <a:r>
              <a:rPr lang="en-US" altLang="zh-CN" i="1" dirty="0" smtClean="0"/>
              <a:t>private key  </a:t>
            </a:r>
            <a:r>
              <a:rPr lang="zh-CN" altLang="en-US" i="1" dirty="0" smtClean="0"/>
              <a:t>密钥 </a:t>
            </a:r>
            <a:r>
              <a:rPr lang="en-US" altLang="zh-CN" i="1" dirty="0" smtClean="0"/>
              <a:t>secret key)</a:t>
            </a:r>
            <a:endParaRPr lang="zh-CN" altLang="en-US" i="1" dirty="0" smtClean="0"/>
          </a:p>
          <a:p>
            <a:r>
              <a:rPr lang="zh-CN" altLang="en-US" dirty="0" smtClean="0"/>
              <a:t>公钥的发布</a:t>
            </a:r>
          </a:p>
          <a:p>
            <a:pPr lvl="1"/>
            <a:r>
              <a:rPr lang="zh-CN" altLang="en-US" dirty="0" smtClean="0"/>
              <a:t>从</a:t>
            </a:r>
            <a:r>
              <a:rPr lang="en-US" altLang="zh-CN" dirty="0" err="1" smtClean="0"/>
              <a:t>K</a:t>
            </a:r>
            <a:r>
              <a:rPr lang="en-US" altLang="zh-CN" baseline="-25000" dirty="0" err="1" smtClean="0"/>
              <a:t>e</a:t>
            </a:r>
            <a:r>
              <a:rPr lang="zh-CN" altLang="en-US" dirty="0" smtClean="0"/>
              <a:t>推导</a:t>
            </a:r>
            <a:r>
              <a:rPr lang="en-US" altLang="zh-CN" dirty="0" err="1" smtClean="0"/>
              <a:t>K</a:t>
            </a:r>
            <a:r>
              <a:rPr lang="en-US" altLang="zh-CN" baseline="-25000" dirty="0" err="1" smtClean="0"/>
              <a:t>d</a:t>
            </a:r>
            <a:r>
              <a:rPr lang="zh-CN" altLang="en-US" dirty="0" smtClean="0"/>
              <a:t>的困难性使</a:t>
            </a:r>
            <a:r>
              <a:rPr lang="en-US" altLang="zh-CN" dirty="0" err="1" smtClean="0"/>
              <a:t>K</a:t>
            </a:r>
            <a:r>
              <a:rPr lang="en-US" altLang="zh-CN" baseline="-25000" dirty="0" err="1" smtClean="0"/>
              <a:t>e</a:t>
            </a:r>
            <a:r>
              <a:rPr lang="zh-CN" altLang="en-US" dirty="0" smtClean="0"/>
              <a:t>不怕被公开</a:t>
            </a:r>
          </a:p>
          <a:p>
            <a:pPr lvl="1"/>
            <a:r>
              <a:rPr lang="zh-CN" altLang="en-US" dirty="0" smtClean="0"/>
              <a:t>公开的目录服务</a:t>
            </a:r>
          </a:p>
          <a:p>
            <a:pPr lvl="1"/>
            <a:r>
              <a:rPr lang="zh-CN" altLang="en-US" dirty="0" smtClean="0"/>
              <a:t>公钥</a:t>
            </a:r>
            <a:r>
              <a:rPr lang="en-US" altLang="zh-CN" dirty="0" err="1" smtClean="0"/>
              <a:t>K</a:t>
            </a:r>
            <a:r>
              <a:rPr lang="en-US" altLang="zh-CN" baseline="-25000" dirty="0" err="1" smtClean="0"/>
              <a:t>e</a:t>
            </a:r>
            <a:r>
              <a:rPr lang="zh-CN" altLang="en-US" dirty="0" smtClean="0"/>
              <a:t>要在专门机构（</a:t>
            </a:r>
            <a:r>
              <a:rPr lang="en-US" altLang="zh-CN" dirty="0" smtClean="0"/>
              <a:t>CA</a:t>
            </a:r>
            <a:r>
              <a:rPr lang="zh-CN" altLang="en-US" dirty="0" smtClean="0"/>
              <a:t>）登记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944562"/>
          </a:xfrm>
        </p:spPr>
        <p:txBody>
          <a:bodyPr/>
          <a:lstStyle/>
          <a:p>
            <a:r>
              <a:rPr lang="zh-CN" altLang="en-US" dirty="0" smtClean="0"/>
              <a:t>公钥算法加密</a:t>
            </a:r>
          </a:p>
        </p:txBody>
      </p:sp>
      <p:sp>
        <p:nvSpPr>
          <p:cNvPr id="29699" name="Rectangle 3"/>
          <p:cNvSpPr>
            <a:spLocks noGrp="1" noChangeArrowheads="1"/>
          </p:cNvSpPr>
          <p:nvPr>
            <p:ph type="body" idx="1"/>
          </p:nvPr>
        </p:nvSpPr>
        <p:spPr>
          <a:xfrm>
            <a:off x="457200" y="1371600"/>
            <a:ext cx="8229600" cy="4754563"/>
          </a:xfrm>
        </p:spPr>
        <p:txBody>
          <a:bodyPr>
            <a:normAutofit fontScale="92500" lnSpcReduction="10000"/>
          </a:bodyPr>
          <a:lstStyle/>
          <a:p>
            <a:r>
              <a:rPr lang="zh-CN" altLang="en-US" dirty="0" smtClean="0"/>
              <a:t>加密（如果有人要给该用户</a:t>
            </a:r>
            <a:r>
              <a:rPr lang="en-US" altLang="zh-CN" dirty="0" smtClean="0"/>
              <a:t>A</a:t>
            </a:r>
            <a:r>
              <a:rPr lang="zh-CN" altLang="en-US" dirty="0" smtClean="0"/>
              <a:t>发送消息</a:t>
            </a:r>
            <a:r>
              <a:rPr lang="en-US" altLang="zh-CN" dirty="0" smtClean="0"/>
              <a:t>P</a:t>
            </a:r>
            <a:r>
              <a:rPr lang="zh-CN" altLang="en-US" dirty="0" smtClean="0"/>
              <a:t>）</a:t>
            </a:r>
          </a:p>
          <a:p>
            <a:pPr lvl="1"/>
            <a:r>
              <a:rPr lang="zh-CN" altLang="en-US" dirty="0" smtClean="0"/>
              <a:t>他先获得该用户的公开钥</a:t>
            </a:r>
            <a:r>
              <a:rPr lang="en-US" altLang="zh-CN" dirty="0" err="1" smtClean="0"/>
              <a:t>K</a:t>
            </a:r>
            <a:r>
              <a:rPr lang="en-US" altLang="zh-CN" baseline="-25000" dirty="0" err="1" smtClean="0"/>
              <a:t>e</a:t>
            </a:r>
            <a:endParaRPr lang="en-US" altLang="zh-CN" dirty="0" smtClean="0"/>
          </a:p>
          <a:p>
            <a:pPr lvl="1"/>
            <a:r>
              <a:rPr lang="zh-CN" altLang="en-US" dirty="0" smtClean="0"/>
              <a:t>加密</a:t>
            </a:r>
          </a:p>
          <a:p>
            <a:pPr lvl="1">
              <a:buFontTx/>
              <a:buNone/>
            </a:pPr>
            <a:r>
              <a:rPr lang="en-US" altLang="zh-CN" dirty="0" smtClean="0">
                <a:latin typeface="Arial Unicode MS" pitchFamily="34" charset="-122"/>
                <a:ea typeface="Arial Unicode MS" pitchFamily="34" charset="-122"/>
                <a:cs typeface="Arial Unicode MS" pitchFamily="34" charset="-122"/>
              </a:rPr>
              <a:t>			</a:t>
            </a:r>
            <a:r>
              <a:rPr lang="en-US" altLang="zh-CN" sz="3200" b="1" dirty="0" smtClean="0">
                <a:latin typeface="Arial Unicode MS" pitchFamily="34" charset="-122"/>
                <a:ea typeface="Arial Unicode MS" pitchFamily="34" charset="-122"/>
                <a:cs typeface="Arial Unicode MS" pitchFamily="34" charset="-122"/>
              </a:rPr>
              <a:t>C</a:t>
            </a:r>
            <a:r>
              <a:rPr lang="zh-CN" altLang="en-US" sz="3200" b="1" dirty="0" smtClean="0">
                <a:latin typeface="Arial Unicode MS" pitchFamily="34" charset="-122"/>
                <a:ea typeface="Arial Unicode MS" pitchFamily="34" charset="-122"/>
                <a:cs typeface="Arial Unicode MS" pitchFamily="34" charset="-122"/>
              </a:rPr>
              <a:t> </a:t>
            </a:r>
            <a:r>
              <a:rPr lang="en-US" altLang="zh-CN" sz="3200" b="1" dirty="0" smtClean="0">
                <a:latin typeface="Arial Unicode MS" pitchFamily="34" charset="-122"/>
                <a:ea typeface="Arial Unicode MS" pitchFamily="34" charset="-122"/>
                <a:cs typeface="Arial Unicode MS" pitchFamily="34" charset="-122"/>
              </a:rPr>
              <a:t>= E</a:t>
            </a:r>
            <a:r>
              <a:rPr lang="zh-CN" altLang="en-US" sz="3200" b="1" dirty="0" smtClean="0">
                <a:latin typeface="Arial Unicode MS" pitchFamily="34" charset="-122"/>
                <a:ea typeface="Arial Unicode MS" pitchFamily="34" charset="-122"/>
                <a:cs typeface="Arial Unicode MS" pitchFamily="34" charset="-122"/>
              </a:rPr>
              <a:t>（</a:t>
            </a:r>
            <a:r>
              <a:rPr lang="en-US" altLang="zh-CN" sz="3200" b="1" dirty="0" smtClean="0">
                <a:latin typeface="Arial Unicode MS" pitchFamily="34" charset="-122"/>
                <a:ea typeface="Arial Unicode MS" pitchFamily="34" charset="-122"/>
                <a:cs typeface="Arial Unicode MS" pitchFamily="34" charset="-122"/>
              </a:rPr>
              <a:t>P</a:t>
            </a:r>
            <a:r>
              <a:rPr lang="zh-CN" altLang="en-US" sz="3200" b="1" dirty="0" smtClean="0">
                <a:latin typeface="Arial Unicode MS" pitchFamily="34" charset="-122"/>
                <a:ea typeface="Arial Unicode MS" pitchFamily="34" charset="-122"/>
                <a:cs typeface="Arial Unicode MS" pitchFamily="34" charset="-122"/>
              </a:rPr>
              <a:t>，</a:t>
            </a:r>
            <a:r>
              <a:rPr lang="en-US" altLang="zh-CN" sz="3200" b="1" dirty="0" err="1" smtClean="0">
                <a:latin typeface="Arial Unicode MS" pitchFamily="34" charset="-122"/>
                <a:ea typeface="Arial Unicode MS" pitchFamily="34" charset="-122"/>
                <a:cs typeface="Arial Unicode MS" pitchFamily="34" charset="-122"/>
              </a:rPr>
              <a:t>K</a:t>
            </a:r>
            <a:r>
              <a:rPr lang="en-US" altLang="zh-CN" sz="3200" b="1" baseline="-25000" dirty="0" err="1" smtClean="0">
                <a:latin typeface="Arial Unicode MS" pitchFamily="34" charset="-122"/>
                <a:ea typeface="Arial Unicode MS" pitchFamily="34" charset="-122"/>
                <a:cs typeface="Arial Unicode MS" pitchFamily="34" charset="-122"/>
              </a:rPr>
              <a:t>e</a:t>
            </a:r>
            <a:r>
              <a:rPr lang="zh-CN" altLang="en-US" sz="3200" b="1" dirty="0" smtClean="0">
                <a:latin typeface="Arial Unicode MS" pitchFamily="34" charset="-122"/>
                <a:ea typeface="Arial Unicode MS" pitchFamily="34" charset="-122"/>
                <a:cs typeface="Arial Unicode MS" pitchFamily="34" charset="-122"/>
              </a:rPr>
              <a:t>）</a:t>
            </a:r>
          </a:p>
          <a:p>
            <a:r>
              <a:rPr lang="zh-CN" altLang="en-US" dirty="0" smtClean="0"/>
              <a:t>传输</a:t>
            </a:r>
          </a:p>
          <a:p>
            <a:r>
              <a:rPr lang="zh-CN" altLang="en-US" dirty="0" smtClean="0"/>
              <a:t>解密</a:t>
            </a:r>
          </a:p>
          <a:p>
            <a:pPr lvl="1">
              <a:buFontTx/>
              <a:buNone/>
            </a:pPr>
            <a:r>
              <a:rPr lang="en-US" altLang="zh-CN" dirty="0" smtClean="0">
                <a:latin typeface="Arial Unicode MS" pitchFamily="34" charset="-122"/>
                <a:ea typeface="Arial Unicode MS" pitchFamily="34" charset="-122"/>
                <a:cs typeface="Arial Unicode MS" pitchFamily="34" charset="-122"/>
              </a:rPr>
              <a:t>			</a:t>
            </a:r>
            <a:r>
              <a:rPr lang="en-US" altLang="zh-CN" sz="3200" b="1" dirty="0" smtClean="0">
                <a:latin typeface="Arial Unicode MS" pitchFamily="34" charset="-122"/>
                <a:ea typeface="Arial Unicode MS" pitchFamily="34" charset="-122"/>
                <a:cs typeface="Arial Unicode MS" pitchFamily="34" charset="-122"/>
              </a:rPr>
              <a:t>D</a:t>
            </a:r>
            <a:r>
              <a:rPr lang="zh-CN" altLang="en-US" sz="3200" b="1" dirty="0" smtClean="0">
                <a:latin typeface="Arial Unicode MS" pitchFamily="34" charset="-122"/>
                <a:ea typeface="Arial Unicode MS" pitchFamily="34" charset="-122"/>
                <a:cs typeface="Arial Unicode MS" pitchFamily="34" charset="-122"/>
              </a:rPr>
              <a:t>（</a:t>
            </a:r>
            <a:r>
              <a:rPr lang="en-US" altLang="zh-CN" sz="3200" b="1" dirty="0" smtClean="0">
                <a:latin typeface="Arial Unicode MS" pitchFamily="34" charset="-122"/>
                <a:ea typeface="Arial Unicode MS" pitchFamily="34" charset="-122"/>
                <a:cs typeface="Arial Unicode MS" pitchFamily="34" charset="-122"/>
              </a:rPr>
              <a:t>C</a:t>
            </a:r>
            <a:r>
              <a:rPr lang="zh-CN" altLang="en-US" sz="3200" b="1" dirty="0" smtClean="0">
                <a:latin typeface="Arial Unicode MS" pitchFamily="34" charset="-122"/>
                <a:ea typeface="Arial Unicode MS" pitchFamily="34" charset="-122"/>
                <a:cs typeface="Arial Unicode MS" pitchFamily="34" charset="-122"/>
              </a:rPr>
              <a:t>，</a:t>
            </a:r>
            <a:r>
              <a:rPr lang="en-US" altLang="zh-CN" sz="3200" b="1" dirty="0" err="1" smtClean="0">
                <a:latin typeface="Arial Unicode MS" pitchFamily="34" charset="-122"/>
                <a:ea typeface="Arial Unicode MS" pitchFamily="34" charset="-122"/>
                <a:cs typeface="Arial Unicode MS" pitchFamily="34" charset="-122"/>
              </a:rPr>
              <a:t>K</a:t>
            </a:r>
            <a:r>
              <a:rPr lang="en-US" altLang="zh-CN" sz="3200" b="1" baseline="-25000" dirty="0" err="1" smtClean="0">
                <a:latin typeface="Arial Unicode MS" pitchFamily="34" charset="-122"/>
                <a:ea typeface="Arial Unicode MS" pitchFamily="34" charset="-122"/>
                <a:cs typeface="Arial Unicode MS" pitchFamily="34" charset="-122"/>
              </a:rPr>
              <a:t>d</a:t>
            </a:r>
            <a:r>
              <a:rPr lang="zh-CN" altLang="en-US" sz="3200" b="1" dirty="0" smtClean="0">
                <a:latin typeface="Arial Unicode MS" pitchFamily="34" charset="-122"/>
                <a:ea typeface="Arial Unicode MS" pitchFamily="34" charset="-122"/>
                <a:cs typeface="Arial Unicode MS" pitchFamily="34" charset="-122"/>
              </a:rPr>
              <a:t>）＝</a:t>
            </a:r>
            <a:r>
              <a:rPr lang="en-US" altLang="zh-CN" sz="3200" b="1" dirty="0" smtClean="0">
                <a:latin typeface="Arial Unicode MS" pitchFamily="34" charset="-122"/>
                <a:ea typeface="Arial Unicode MS" pitchFamily="34" charset="-122"/>
                <a:cs typeface="Arial Unicode MS" pitchFamily="34" charset="-122"/>
              </a:rPr>
              <a:t>P</a:t>
            </a:r>
          </a:p>
          <a:p>
            <a:pPr lvl="1"/>
            <a:r>
              <a:rPr lang="zh-CN" altLang="en-US" dirty="0" smtClean="0"/>
              <a:t>除非拥有</a:t>
            </a:r>
            <a:r>
              <a:rPr lang="en-US" altLang="zh-CN" dirty="0" err="1" smtClean="0"/>
              <a:t>K</a:t>
            </a:r>
            <a:r>
              <a:rPr lang="en-US" altLang="zh-CN" baseline="-25000" dirty="0" err="1" smtClean="0"/>
              <a:t>d</a:t>
            </a:r>
            <a:r>
              <a:rPr lang="zh-CN" altLang="en-US" dirty="0" smtClean="0"/>
              <a:t>，象该用户</a:t>
            </a:r>
            <a:r>
              <a:rPr lang="en-US" altLang="zh-CN" dirty="0" smtClean="0"/>
              <a:t>A</a:t>
            </a:r>
            <a:r>
              <a:rPr lang="zh-CN" altLang="en-US" dirty="0" smtClean="0"/>
              <a:t>，否则不能解开</a:t>
            </a:r>
          </a:p>
          <a:p>
            <a:pPr lvl="1">
              <a:buFontTx/>
              <a:buNone/>
            </a:pPr>
            <a:endParaRPr lang="zh-CN" altLang="en-US" sz="900" b="1" dirty="0" smtClean="0">
              <a:latin typeface="Arial Unicode MS" pitchFamily="34" charset="-122"/>
              <a:ea typeface="Arial Unicode MS" pitchFamily="34" charset="-122"/>
              <a:cs typeface="Arial Unicode MS" pitchFamily="34" charset="-122"/>
            </a:endParaRPr>
          </a:p>
          <a:p>
            <a:pPr>
              <a:buFontTx/>
              <a:buNone/>
            </a:pPr>
            <a:r>
              <a:rPr lang="zh-CN" altLang="en-US" dirty="0" smtClean="0"/>
              <a:t>*  一般用于传输会话密钥（和签名及认证）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公钥算法用来加密概念图示</a:t>
            </a:r>
          </a:p>
        </p:txBody>
      </p:sp>
      <p:sp>
        <p:nvSpPr>
          <p:cNvPr id="30723" name="Rectangle 3"/>
          <p:cNvSpPr>
            <a:spLocks noGrp="1" noChangeArrowheads="1"/>
          </p:cNvSpPr>
          <p:nvPr>
            <p:ph type="body" idx="1"/>
          </p:nvPr>
        </p:nvSpPr>
        <p:spPr/>
        <p:txBody>
          <a:bodyPr/>
          <a:lstStyle/>
          <a:p>
            <a:r>
              <a:rPr lang="zh-CN" altLang="en-US" smtClean="0"/>
              <a:t> </a:t>
            </a:r>
          </a:p>
        </p:txBody>
      </p:sp>
      <p:pic>
        <p:nvPicPr>
          <p:cNvPr id="30724" name="Picture 4" descr="en"/>
          <p:cNvPicPr>
            <a:picLocks noChangeAspect="1" noChangeArrowheads="1"/>
          </p:cNvPicPr>
          <p:nvPr/>
        </p:nvPicPr>
        <p:blipFill>
          <a:blip r:embed="rId2" cstate="print"/>
          <a:srcRect/>
          <a:stretch>
            <a:fillRect/>
          </a:stretch>
        </p:blipFill>
        <p:spPr bwMode="auto">
          <a:xfrm>
            <a:off x="539750" y="1539875"/>
            <a:ext cx="8137525" cy="4768850"/>
          </a:xfrm>
          <a:prstGeom prst="rect">
            <a:avLst/>
          </a:prstGeom>
          <a:noFill/>
          <a:ln w="9525">
            <a:noFill/>
            <a:miter lim="800000"/>
            <a:headEnd/>
            <a:tailEnd/>
          </a:ln>
        </p:spPr>
      </p:pic>
      <p:pic>
        <p:nvPicPr>
          <p:cNvPr id="30725" name="Picture 5" descr="Snap1"/>
          <p:cNvPicPr>
            <a:picLocks noChangeAspect="1" noChangeArrowheads="1"/>
          </p:cNvPicPr>
          <p:nvPr/>
        </p:nvPicPr>
        <p:blipFill>
          <a:blip r:embed="rId3" cstate="print"/>
          <a:srcRect/>
          <a:stretch>
            <a:fillRect/>
          </a:stretch>
        </p:blipFill>
        <p:spPr bwMode="auto">
          <a:xfrm>
            <a:off x="0" y="1306513"/>
            <a:ext cx="9144000" cy="555148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公钥算法用来认证</a:t>
            </a:r>
          </a:p>
        </p:txBody>
      </p:sp>
      <p:sp>
        <p:nvSpPr>
          <p:cNvPr id="33795" name="Rectangle 3"/>
          <p:cNvSpPr>
            <a:spLocks noGrp="1" noChangeArrowheads="1"/>
          </p:cNvSpPr>
          <p:nvPr>
            <p:ph type="body" idx="1"/>
          </p:nvPr>
        </p:nvSpPr>
        <p:spPr/>
        <p:txBody>
          <a:bodyPr/>
          <a:lstStyle/>
          <a:p>
            <a:r>
              <a:rPr lang="zh-CN" altLang="en-US" dirty="0" smtClean="0"/>
              <a:t>如果你</a:t>
            </a:r>
            <a:r>
              <a:rPr lang="en-US" altLang="zh-CN" dirty="0" smtClean="0"/>
              <a:t>(Bob)</a:t>
            </a:r>
            <a:r>
              <a:rPr lang="zh-CN" altLang="en-US" dirty="0" smtClean="0"/>
              <a:t>已经公布自己的公钥</a:t>
            </a:r>
            <a:r>
              <a:rPr lang="en-US" altLang="zh-CN" dirty="0" err="1" smtClean="0"/>
              <a:t>K</a:t>
            </a:r>
            <a:r>
              <a:rPr lang="en-US" altLang="zh-CN" baseline="-25000" dirty="0" err="1" smtClean="0"/>
              <a:t>e</a:t>
            </a:r>
            <a:r>
              <a:rPr lang="zh-CN" altLang="en-US" dirty="0" smtClean="0"/>
              <a:t>，则他人可认证</a:t>
            </a:r>
            <a:r>
              <a:rPr lang="en-US" altLang="zh-CN" dirty="0" smtClean="0"/>
              <a:t>/</a:t>
            </a:r>
            <a:r>
              <a:rPr lang="zh-CN" altLang="en-US" dirty="0" smtClean="0"/>
              <a:t>鉴别你发出的消息（及你的身份）</a:t>
            </a:r>
          </a:p>
          <a:p>
            <a:r>
              <a:rPr lang="zh-CN" altLang="en-US" dirty="0" smtClean="0"/>
              <a:t>对于消息</a:t>
            </a:r>
            <a:r>
              <a:rPr lang="en-US" altLang="zh-CN" dirty="0" smtClean="0"/>
              <a:t>P</a:t>
            </a:r>
            <a:r>
              <a:rPr lang="zh-CN" altLang="en-US" dirty="0" smtClean="0"/>
              <a:t>，使用你的私钥</a:t>
            </a:r>
            <a:endParaRPr lang="en-US" altLang="zh-CN" dirty="0" smtClean="0"/>
          </a:p>
          <a:p>
            <a:pPr lvl="1">
              <a:buFontTx/>
              <a:buNone/>
            </a:pPr>
            <a:r>
              <a:rPr lang="en-US" altLang="zh-CN" dirty="0" smtClean="0"/>
              <a:t>			</a:t>
            </a:r>
            <a:r>
              <a:rPr lang="en-US" altLang="zh-CN" sz="3200" b="1" dirty="0" smtClean="0"/>
              <a:t>C</a:t>
            </a:r>
            <a:r>
              <a:rPr lang="zh-CN" altLang="en-US" sz="3200" b="1" dirty="0" smtClean="0"/>
              <a:t> </a:t>
            </a:r>
            <a:r>
              <a:rPr lang="en-US" altLang="zh-CN" sz="3200" b="1" dirty="0" smtClean="0"/>
              <a:t>= E</a:t>
            </a:r>
            <a:r>
              <a:rPr lang="zh-CN" altLang="en-US" sz="3200" b="1" dirty="0" smtClean="0"/>
              <a:t>（</a:t>
            </a:r>
            <a:r>
              <a:rPr lang="en-US" altLang="zh-CN" sz="3200" b="1" dirty="0" smtClean="0"/>
              <a:t>P</a:t>
            </a:r>
            <a:r>
              <a:rPr lang="zh-CN" altLang="en-US" sz="3200" b="1" dirty="0" smtClean="0"/>
              <a:t>，</a:t>
            </a:r>
            <a:r>
              <a:rPr lang="en-US" altLang="zh-CN" sz="3200" b="1" dirty="0" err="1" smtClean="0"/>
              <a:t>K</a:t>
            </a:r>
            <a:r>
              <a:rPr lang="en-US" altLang="zh-CN" sz="3200" b="1" baseline="-25000" dirty="0" err="1" smtClean="0"/>
              <a:t>d</a:t>
            </a:r>
            <a:r>
              <a:rPr lang="zh-CN" altLang="en-US" sz="3200" b="1" dirty="0" smtClean="0"/>
              <a:t>）</a:t>
            </a:r>
          </a:p>
          <a:p>
            <a:r>
              <a:rPr lang="zh-CN" altLang="en-US" dirty="0" smtClean="0"/>
              <a:t>他人可把密文</a:t>
            </a:r>
            <a:r>
              <a:rPr lang="en-US" altLang="zh-CN" dirty="0" smtClean="0"/>
              <a:t>C</a:t>
            </a:r>
            <a:r>
              <a:rPr lang="zh-CN" altLang="en-US" dirty="0" smtClean="0"/>
              <a:t>用你的公钥解密</a:t>
            </a:r>
          </a:p>
          <a:p>
            <a:pPr lvl="1">
              <a:buFontTx/>
              <a:buNone/>
            </a:pPr>
            <a:r>
              <a:rPr lang="en-US" altLang="zh-CN" dirty="0" smtClean="0"/>
              <a:t>			</a:t>
            </a:r>
            <a:r>
              <a:rPr lang="en-US" altLang="zh-CN" sz="3200" b="1" dirty="0" smtClean="0"/>
              <a:t>D</a:t>
            </a:r>
            <a:r>
              <a:rPr lang="zh-CN" altLang="en-US" sz="3200" b="1" dirty="0" smtClean="0"/>
              <a:t>（</a:t>
            </a:r>
            <a:r>
              <a:rPr lang="en-US" altLang="zh-CN" sz="3200" b="1" dirty="0" smtClean="0"/>
              <a:t>C</a:t>
            </a:r>
            <a:r>
              <a:rPr lang="zh-CN" altLang="en-US" sz="3200" b="1" dirty="0" smtClean="0"/>
              <a:t>，</a:t>
            </a:r>
            <a:r>
              <a:rPr lang="en-US" altLang="zh-CN" sz="3200" b="1" dirty="0" err="1" smtClean="0"/>
              <a:t>K</a:t>
            </a:r>
            <a:r>
              <a:rPr lang="en-US" altLang="zh-CN" sz="3200" b="1" baseline="-25000" dirty="0" err="1" smtClean="0"/>
              <a:t>e</a:t>
            </a:r>
            <a:r>
              <a:rPr lang="zh-CN" altLang="en-US" sz="3200" b="1" dirty="0" smtClean="0"/>
              <a:t>）＝</a:t>
            </a:r>
            <a:r>
              <a:rPr lang="en-US" altLang="zh-CN" sz="3200" b="1" dirty="0" smtClean="0"/>
              <a:t>P</a:t>
            </a:r>
            <a:endParaRPr lang="zh-CN" altLang="en-US" sz="900" b="1" dirty="0" smtClean="0"/>
          </a:p>
          <a:p>
            <a:r>
              <a:rPr lang="zh-CN" altLang="en-US" dirty="0" smtClean="0"/>
              <a:t>可以确信</a:t>
            </a:r>
            <a:r>
              <a:rPr lang="en-US" altLang="zh-CN" dirty="0" smtClean="0"/>
              <a:t>P</a:t>
            </a:r>
            <a:r>
              <a:rPr lang="zh-CN" altLang="en-US" dirty="0" smtClean="0"/>
              <a:t>必然是由你加密成</a:t>
            </a:r>
            <a:r>
              <a:rPr lang="en-US" altLang="zh-CN" dirty="0" smtClean="0"/>
              <a:t>C</a:t>
            </a:r>
            <a:r>
              <a:rPr lang="zh-CN" altLang="en-US" dirty="0" smtClean="0"/>
              <a:t>的，因为加密需要的私钥只有你有。</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公钥算法用来认证概念图示</a:t>
            </a:r>
          </a:p>
        </p:txBody>
      </p:sp>
      <p:sp>
        <p:nvSpPr>
          <p:cNvPr id="27651" name="Rectangle 3"/>
          <p:cNvSpPr>
            <a:spLocks noGrp="1" noChangeArrowheads="1"/>
          </p:cNvSpPr>
          <p:nvPr>
            <p:ph type="body" idx="1"/>
          </p:nvPr>
        </p:nvSpPr>
        <p:spPr/>
        <p:txBody>
          <a:bodyPr/>
          <a:lstStyle/>
          <a:p>
            <a:r>
              <a:rPr lang="zh-CN" altLang="en-US" smtClean="0"/>
              <a:t> </a:t>
            </a:r>
          </a:p>
        </p:txBody>
      </p:sp>
      <p:pic>
        <p:nvPicPr>
          <p:cNvPr id="27652" name="Picture 4" descr="无标题"/>
          <p:cNvPicPr>
            <a:picLocks noChangeAspect="1" noChangeArrowheads="1"/>
          </p:cNvPicPr>
          <p:nvPr/>
        </p:nvPicPr>
        <p:blipFill>
          <a:blip r:embed="rId2" cstate="print"/>
          <a:srcRect/>
          <a:stretch>
            <a:fillRect/>
          </a:stretch>
        </p:blipFill>
        <p:spPr bwMode="auto">
          <a:xfrm>
            <a:off x="0" y="1524000"/>
            <a:ext cx="9144000" cy="5149850"/>
          </a:xfrm>
          <a:prstGeom prst="rect">
            <a:avLst/>
          </a:prstGeom>
          <a:noFill/>
        </p:spPr>
      </p:pic>
      <p:pic>
        <p:nvPicPr>
          <p:cNvPr id="27653" name="Picture 5" descr="Snap3"/>
          <p:cNvPicPr>
            <a:picLocks noChangeAspect="1" noChangeArrowheads="1"/>
          </p:cNvPicPr>
          <p:nvPr/>
        </p:nvPicPr>
        <p:blipFill>
          <a:blip r:embed="rId3" cstate="print"/>
          <a:srcRect/>
          <a:stretch>
            <a:fillRect/>
          </a:stretch>
        </p:blipFill>
        <p:spPr bwMode="auto">
          <a:xfrm>
            <a:off x="0" y="1385888"/>
            <a:ext cx="9144000" cy="54721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solidFill>
                  <a:srgbClr val="FF0000"/>
                </a:solidFill>
              </a:rPr>
              <a:t>数论：模运算、模幂运算、剩余集、欧拉函数、欧拉定理</a:t>
            </a:r>
            <a:endParaRPr lang="en-US" altLang="zh-CN" dirty="0" smtClean="0">
              <a:solidFill>
                <a:srgbClr val="FF0000"/>
              </a:solidFill>
            </a:endParaRPr>
          </a:p>
          <a:p>
            <a:r>
              <a:rPr lang="zh-CN" altLang="en-US" dirty="0" smtClean="0"/>
              <a:t>公钥算法基本原理、</a:t>
            </a:r>
            <a:r>
              <a:rPr lang="en-US" altLang="zh-CN" dirty="0" smtClean="0"/>
              <a:t>RSA</a:t>
            </a:r>
            <a:r>
              <a:rPr lang="zh-CN" altLang="en-US" dirty="0" smtClean="0"/>
              <a:t>算法</a:t>
            </a:r>
            <a:endParaRPr lang="en-US" altLang="zh-CN" dirty="0" smtClean="0"/>
          </a:p>
          <a:p>
            <a:r>
              <a:rPr lang="zh-CN" altLang="en-US" dirty="0" smtClean="0"/>
              <a:t>密钥管理及其他</a:t>
            </a:r>
            <a:r>
              <a:rPr lang="zh-CN" altLang="en-US" smtClean="0"/>
              <a:t>公钥算法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smtClean="0"/>
              <a:t>消息来源认证和数字签名</a:t>
            </a:r>
          </a:p>
        </p:txBody>
      </p:sp>
      <p:sp>
        <p:nvSpPr>
          <p:cNvPr id="34819" name="Rectangle 3"/>
          <p:cNvSpPr>
            <a:spLocks noGrp="1" noChangeArrowheads="1"/>
          </p:cNvSpPr>
          <p:nvPr>
            <p:ph type="body" idx="1"/>
          </p:nvPr>
        </p:nvSpPr>
        <p:spPr/>
        <p:txBody>
          <a:bodyPr/>
          <a:lstStyle/>
          <a:p>
            <a:r>
              <a:rPr lang="zh-CN" altLang="en-US" sz="3600" dirty="0" smtClean="0">
                <a:latin typeface="楷体_GB2312" pitchFamily="49" charset="-122"/>
                <a:ea typeface="楷体_GB2312" pitchFamily="49" charset="-122"/>
              </a:rPr>
              <a:t>假设使用加解密操作对称的算法如</a:t>
            </a:r>
            <a:r>
              <a:rPr lang="en-US" altLang="zh-CN" sz="3600" dirty="0" smtClean="0">
                <a:latin typeface="楷体_GB2312" pitchFamily="49" charset="-122"/>
                <a:ea typeface="楷体_GB2312" pitchFamily="49" charset="-122"/>
              </a:rPr>
              <a:t>RSA</a:t>
            </a:r>
          </a:p>
          <a:p>
            <a:r>
              <a:rPr lang="zh-CN" altLang="en-US" sz="3600" dirty="0" smtClean="0"/>
              <a:t>对消息</a:t>
            </a:r>
            <a:r>
              <a:rPr lang="en-US" altLang="zh-CN" sz="3600" dirty="0" smtClean="0"/>
              <a:t>H</a:t>
            </a:r>
            <a:r>
              <a:rPr lang="zh-CN" altLang="en-US" sz="3600" dirty="0" smtClean="0"/>
              <a:t>签名：</a:t>
            </a:r>
          </a:p>
          <a:p>
            <a:pPr>
              <a:buFontTx/>
              <a:buNone/>
            </a:pPr>
            <a:r>
              <a:rPr lang="en-US" altLang="zh-CN" sz="3600" b="1" dirty="0" smtClean="0">
                <a:latin typeface="Arial Unicode MS" pitchFamily="34" charset="-122"/>
                <a:ea typeface="Arial Unicode MS" pitchFamily="34" charset="-122"/>
                <a:cs typeface="Arial Unicode MS" pitchFamily="34" charset="-122"/>
              </a:rPr>
              <a:t>			S</a:t>
            </a:r>
            <a:r>
              <a:rPr lang="zh-CN" altLang="en-US" sz="3600" b="1" dirty="0" smtClean="0">
                <a:latin typeface="Arial Unicode MS" pitchFamily="34" charset="-122"/>
                <a:ea typeface="Arial Unicode MS" pitchFamily="34" charset="-122"/>
                <a:cs typeface="Arial Unicode MS" pitchFamily="34" charset="-122"/>
              </a:rPr>
              <a:t> </a:t>
            </a:r>
            <a:r>
              <a:rPr lang="en-US" altLang="zh-CN" sz="3600" b="1" dirty="0" smtClean="0">
                <a:latin typeface="Arial Unicode MS" pitchFamily="34" charset="-122"/>
                <a:ea typeface="Arial Unicode MS" pitchFamily="34" charset="-122"/>
                <a:cs typeface="Arial Unicode MS" pitchFamily="34" charset="-122"/>
              </a:rPr>
              <a:t>= Sig</a:t>
            </a:r>
            <a:r>
              <a:rPr lang="zh-CN" altLang="en-US" sz="3600" b="1" dirty="0" smtClean="0">
                <a:latin typeface="Arial Unicode MS" pitchFamily="34" charset="-122"/>
                <a:ea typeface="Arial Unicode MS" pitchFamily="34" charset="-122"/>
                <a:cs typeface="Arial Unicode MS" pitchFamily="34" charset="-122"/>
              </a:rPr>
              <a:t>（</a:t>
            </a:r>
            <a:r>
              <a:rPr lang="en-US" altLang="zh-CN" sz="3600" b="1" dirty="0" smtClean="0">
                <a:latin typeface="Arial Unicode MS" pitchFamily="34" charset="-122"/>
                <a:ea typeface="Arial Unicode MS" pitchFamily="34" charset="-122"/>
                <a:cs typeface="Arial Unicode MS" pitchFamily="34" charset="-122"/>
              </a:rPr>
              <a:t>H</a:t>
            </a:r>
            <a:r>
              <a:rPr lang="zh-CN" altLang="en-US" sz="3600" b="1" dirty="0" smtClean="0">
                <a:latin typeface="Arial Unicode MS" pitchFamily="34" charset="-122"/>
                <a:ea typeface="Arial Unicode MS" pitchFamily="34" charset="-122"/>
                <a:cs typeface="Arial Unicode MS" pitchFamily="34" charset="-122"/>
              </a:rPr>
              <a:t>，</a:t>
            </a:r>
            <a:r>
              <a:rPr lang="en-US" altLang="zh-CN" sz="3600" b="1" dirty="0" err="1" smtClean="0">
                <a:latin typeface="Arial Unicode MS" pitchFamily="34" charset="-122"/>
                <a:ea typeface="Arial Unicode MS" pitchFamily="34" charset="-122"/>
                <a:cs typeface="Arial Unicode MS" pitchFamily="34" charset="-122"/>
              </a:rPr>
              <a:t>K</a:t>
            </a:r>
            <a:r>
              <a:rPr lang="en-US" altLang="zh-CN" sz="3600" b="1" baseline="-25000" dirty="0" err="1" smtClean="0">
                <a:latin typeface="Arial Unicode MS" pitchFamily="34" charset="-122"/>
                <a:ea typeface="Arial Unicode MS" pitchFamily="34" charset="-122"/>
                <a:cs typeface="Arial Unicode MS" pitchFamily="34" charset="-122"/>
              </a:rPr>
              <a:t>d</a:t>
            </a:r>
            <a:r>
              <a:rPr lang="zh-CN" altLang="en-US" sz="3600" b="1" dirty="0" smtClean="0">
                <a:latin typeface="Arial Unicode MS" pitchFamily="34" charset="-122"/>
                <a:ea typeface="Arial Unicode MS" pitchFamily="34" charset="-122"/>
                <a:cs typeface="Arial Unicode MS" pitchFamily="34" charset="-122"/>
              </a:rPr>
              <a:t>）</a:t>
            </a:r>
            <a:endParaRPr lang="zh-CN" altLang="en-US" dirty="0" smtClean="0">
              <a:latin typeface="Arial Unicode MS" pitchFamily="34" charset="-122"/>
              <a:ea typeface="Arial Unicode MS" pitchFamily="34" charset="-122"/>
              <a:cs typeface="Arial Unicode MS" pitchFamily="34" charset="-122"/>
            </a:endParaRPr>
          </a:p>
          <a:p>
            <a:r>
              <a:rPr lang="zh-CN" altLang="en-US" dirty="0" smtClean="0"/>
              <a:t>验证</a:t>
            </a:r>
          </a:p>
          <a:p>
            <a:pPr>
              <a:buFontTx/>
              <a:buNone/>
            </a:pPr>
            <a:r>
              <a:rPr lang="en-US" altLang="zh-CN" sz="3600" b="1" dirty="0" smtClean="0">
                <a:latin typeface="Arial Unicode MS" pitchFamily="34" charset="-122"/>
                <a:ea typeface="Arial Unicode MS" pitchFamily="34" charset="-122"/>
                <a:cs typeface="Arial Unicode MS" pitchFamily="34" charset="-122"/>
              </a:rPr>
              <a:t>			</a:t>
            </a:r>
            <a:r>
              <a:rPr lang="en-US" altLang="zh-CN" sz="3600" b="1" dirty="0" err="1" smtClean="0">
                <a:latin typeface="Arial Unicode MS" pitchFamily="34" charset="-122"/>
                <a:ea typeface="Arial Unicode MS" pitchFamily="34" charset="-122"/>
                <a:cs typeface="Arial Unicode MS" pitchFamily="34" charset="-122"/>
              </a:rPr>
              <a:t>Ver</a:t>
            </a:r>
            <a:r>
              <a:rPr lang="zh-CN" altLang="en-US" sz="3600" b="1" dirty="0" smtClean="0">
                <a:latin typeface="Arial Unicode MS" pitchFamily="34" charset="-122"/>
                <a:ea typeface="Arial Unicode MS" pitchFamily="34" charset="-122"/>
                <a:cs typeface="Arial Unicode MS" pitchFamily="34" charset="-122"/>
              </a:rPr>
              <a:t>（</a:t>
            </a:r>
            <a:r>
              <a:rPr lang="en-US" altLang="zh-CN" sz="3600" b="1" dirty="0" smtClean="0">
                <a:latin typeface="Arial Unicode MS" pitchFamily="34" charset="-122"/>
                <a:ea typeface="Arial Unicode MS" pitchFamily="34" charset="-122"/>
                <a:cs typeface="Arial Unicode MS" pitchFamily="34" charset="-122"/>
              </a:rPr>
              <a:t>C</a:t>
            </a:r>
            <a:r>
              <a:rPr lang="zh-CN" altLang="en-US" sz="3600" b="1" dirty="0" smtClean="0">
                <a:latin typeface="Arial Unicode MS" pitchFamily="34" charset="-122"/>
                <a:ea typeface="Arial Unicode MS" pitchFamily="34" charset="-122"/>
                <a:cs typeface="Arial Unicode MS" pitchFamily="34" charset="-122"/>
              </a:rPr>
              <a:t>，</a:t>
            </a:r>
            <a:r>
              <a:rPr lang="en-US" altLang="zh-CN" sz="3600" b="1" dirty="0" err="1" smtClean="0">
                <a:latin typeface="Arial Unicode MS" pitchFamily="34" charset="-122"/>
                <a:ea typeface="Arial Unicode MS" pitchFamily="34" charset="-122"/>
                <a:cs typeface="Arial Unicode MS" pitchFamily="34" charset="-122"/>
              </a:rPr>
              <a:t>K</a:t>
            </a:r>
            <a:r>
              <a:rPr lang="en-US" altLang="zh-CN" sz="3600" b="1" baseline="-25000" dirty="0" err="1" smtClean="0">
                <a:latin typeface="Arial Unicode MS" pitchFamily="34" charset="-122"/>
                <a:ea typeface="Arial Unicode MS" pitchFamily="34" charset="-122"/>
                <a:cs typeface="Arial Unicode MS" pitchFamily="34" charset="-122"/>
              </a:rPr>
              <a:t>e</a:t>
            </a:r>
            <a:r>
              <a:rPr lang="zh-CN" altLang="en-US" sz="3600" b="1" dirty="0" smtClean="0">
                <a:latin typeface="Arial Unicode MS" pitchFamily="34" charset="-122"/>
                <a:ea typeface="Arial Unicode MS" pitchFamily="34" charset="-122"/>
                <a:cs typeface="Arial Unicode MS" pitchFamily="34" charset="-122"/>
              </a:rPr>
              <a:t>）＝</a:t>
            </a:r>
            <a:r>
              <a:rPr lang="zh-CN" altLang="en-US" sz="3600" b="1" baseline="30000" dirty="0" smtClean="0">
                <a:latin typeface="Arial Unicode MS" pitchFamily="34" charset="-122"/>
                <a:ea typeface="Arial Unicode MS" pitchFamily="34" charset="-122"/>
                <a:cs typeface="Arial Unicode MS" pitchFamily="34" charset="-122"/>
              </a:rPr>
              <a:t>？ </a:t>
            </a:r>
            <a:r>
              <a:rPr lang="en-US" altLang="zh-CN" sz="3600" b="1" dirty="0" smtClean="0">
                <a:latin typeface="Arial Unicode MS" pitchFamily="34" charset="-122"/>
                <a:ea typeface="Arial Unicode MS" pitchFamily="34" charset="-122"/>
                <a:cs typeface="Arial Unicode MS" pitchFamily="34" charset="-122"/>
              </a:rPr>
              <a:t>H</a:t>
            </a:r>
            <a:endParaRPr lang="en-US" altLang="zh-CN" dirty="0" smtClean="0">
              <a:latin typeface="Arial Unicode MS" pitchFamily="34" charset="-122"/>
              <a:ea typeface="Arial Unicode MS" pitchFamily="34" charset="-122"/>
              <a:cs typeface="Arial Unicode MS" pitchFamily="34" charset="-122"/>
            </a:endParaRPr>
          </a:p>
          <a:p>
            <a:pPr lvl="1">
              <a:buFontTx/>
              <a:buNone/>
            </a:pPr>
            <a:r>
              <a:rPr lang="en-US" altLang="zh-CN" dirty="0" smtClean="0"/>
              <a:t>			</a:t>
            </a:r>
            <a:endParaRPr lang="zh-CN" altLang="en-US" sz="900" b="1" dirty="0" smtClean="0"/>
          </a:p>
          <a:p>
            <a:r>
              <a:rPr lang="zh-CN" altLang="en-US" dirty="0" smtClean="0"/>
              <a:t>消息</a:t>
            </a:r>
            <a:r>
              <a:rPr lang="en-US" altLang="zh-CN" dirty="0" smtClean="0"/>
              <a:t>H</a:t>
            </a:r>
            <a:r>
              <a:rPr lang="zh-CN" altLang="en-US" dirty="0" smtClean="0"/>
              <a:t>必然是</a:t>
            </a:r>
            <a:r>
              <a:rPr lang="en-US" altLang="zh-CN" sz="3600" b="1" dirty="0" err="1" smtClean="0"/>
              <a:t>K</a:t>
            </a:r>
            <a:r>
              <a:rPr lang="en-US" altLang="zh-CN" sz="3600" b="1" baseline="-25000" dirty="0" err="1" smtClean="0"/>
              <a:t>d</a:t>
            </a:r>
            <a:r>
              <a:rPr lang="zh-CN" altLang="en-US" dirty="0" smtClean="0"/>
              <a:t>的持有人签署的</a:t>
            </a:r>
          </a:p>
          <a:p>
            <a:endParaRPr lang="zh-CN" alt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t>结合使用加密和认证</a:t>
            </a:r>
            <a:r>
              <a:rPr lang="en-US" altLang="zh-CN" dirty="0" smtClean="0"/>
              <a:t>/</a:t>
            </a:r>
            <a:r>
              <a:rPr lang="zh-CN" altLang="en-US" dirty="0" smtClean="0"/>
              <a:t>签名</a:t>
            </a:r>
          </a:p>
        </p:txBody>
      </p:sp>
      <p:sp>
        <p:nvSpPr>
          <p:cNvPr id="35843" name="Rectangle 3"/>
          <p:cNvSpPr>
            <a:spLocks noGrp="1" noChangeArrowheads="1"/>
          </p:cNvSpPr>
          <p:nvPr>
            <p:ph type="body" idx="1"/>
          </p:nvPr>
        </p:nvSpPr>
        <p:spPr/>
        <p:txBody>
          <a:bodyPr>
            <a:normAutofit fontScale="92500"/>
          </a:bodyPr>
          <a:lstStyle/>
          <a:p>
            <a:r>
              <a:rPr lang="zh-CN" altLang="en-US" dirty="0" smtClean="0"/>
              <a:t>有消息要发给对方，要署名且保密传递</a:t>
            </a:r>
          </a:p>
          <a:p>
            <a:pPr lvl="4"/>
            <a:endParaRPr lang="zh-CN" altLang="en-US" dirty="0" smtClean="0"/>
          </a:p>
          <a:p>
            <a:r>
              <a:rPr lang="zh-CN" altLang="en-US" dirty="0" smtClean="0"/>
              <a:t>发送方：先用自己的私钥签名</a:t>
            </a:r>
          </a:p>
          <a:p>
            <a:r>
              <a:rPr lang="zh-CN" altLang="en-US" dirty="0" smtClean="0"/>
              <a:t>发送方：再用对方的公钥加密</a:t>
            </a:r>
          </a:p>
          <a:p>
            <a:pPr lvl="4"/>
            <a:endParaRPr lang="zh-CN" altLang="en-US" dirty="0" smtClean="0"/>
          </a:p>
          <a:p>
            <a:r>
              <a:rPr lang="zh-CN" altLang="en-US" dirty="0" smtClean="0"/>
              <a:t>发送</a:t>
            </a:r>
            <a:r>
              <a:rPr lang="zh-CN" altLang="en-US" dirty="0"/>
              <a:t>消息</a:t>
            </a:r>
            <a:r>
              <a:rPr lang="zh-CN" altLang="en-US" dirty="0" smtClean="0"/>
              <a:t>，</a:t>
            </a:r>
            <a:r>
              <a:rPr lang="zh-CN" altLang="en-US" dirty="0"/>
              <a:t>消息达到接收方</a:t>
            </a:r>
            <a:endParaRPr lang="zh-CN" altLang="en-US" dirty="0" smtClean="0"/>
          </a:p>
          <a:p>
            <a:pPr lvl="4"/>
            <a:endParaRPr lang="zh-CN" altLang="en-US" dirty="0" smtClean="0"/>
          </a:p>
          <a:p>
            <a:r>
              <a:rPr lang="zh-CN" altLang="en-US" dirty="0" smtClean="0"/>
              <a:t>接收方：先用自己的私钥解密</a:t>
            </a:r>
          </a:p>
          <a:p>
            <a:r>
              <a:rPr lang="zh-CN" altLang="en-US" dirty="0" smtClean="0"/>
              <a:t>接收方：再用对方的公钥验证签名是否有效</a:t>
            </a:r>
          </a:p>
          <a:p>
            <a:endParaRPr lang="zh-CN" alt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构造公钥算法的考虑</a:t>
            </a:r>
          </a:p>
        </p:txBody>
      </p:sp>
      <p:sp>
        <p:nvSpPr>
          <p:cNvPr id="39939" name="Rectangle 3"/>
          <p:cNvSpPr>
            <a:spLocks noGrp="1" noChangeArrowheads="1"/>
          </p:cNvSpPr>
          <p:nvPr>
            <p:ph type="body" idx="1"/>
          </p:nvPr>
        </p:nvSpPr>
        <p:spPr/>
        <p:txBody>
          <a:bodyPr>
            <a:normAutofit lnSpcReduction="10000"/>
          </a:bodyPr>
          <a:lstStyle/>
          <a:p>
            <a:r>
              <a:rPr lang="zh-CN" altLang="en-US" dirty="0" smtClean="0"/>
              <a:t>对称算法</a:t>
            </a:r>
          </a:p>
          <a:p>
            <a:pPr lvl="1"/>
            <a:r>
              <a:rPr lang="zh-CN" altLang="en-US" dirty="0" smtClean="0"/>
              <a:t>代换</a:t>
            </a:r>
          </a:p>
          <a:p>
            <a:pPr lvl="1"/>
            <a:r>
              <a:rPr lang="zh-CN" altLang="en-US" dirty="0" smtClean="0"/>
              <a:t>置换</a:t>
            </a:r>
          </a:p>
          <a:p>
            <a:pPr lvl="4"/>
            <a:endParaRPr lang="zh-CN" altLang="en-US" dirty="0" smtClean="0"/>
          </a:p>
          <a:p>
            <a:r>
              <a:rPr lang="zh-CN" altLang="en-US" dirty="0" smtClean="0"/>
              <a:t>基于某些数学特性</a:t>
            </a:r>
          </a:p>
          <a:p>
            <a:pPr lvl="1"/>
            <a:r>
              <a:rPr lang="zh-CN" altLang="en-US" dirty="0" smtClean="0"/>
              <a:t>从公钥推导私钥理论可能，但计算困难</a:t>
            </a:r>
          </a:p>
          <a:p>
            <a:pPr lvl="1">
              <a:buFontTx/>
              <a:buNone/>
            </a:pPr>
            <a:r>
              <a:rPr lang="en-US" altLang="zh-CN" dirty="0" smtClean="0"/>
              <a:t>	(</a:t>
            </a:r>
            <a:r>
              <a:rPr lang="zh-CN" altLang="en-US" dirty="0" smtClean="0"/>
              <a:t>从私钥到公钥容易</a:t>
            </a:r>
            <a:r>
              <a:rPr lang="en-US" altLang="zh-CN" dirty="0" smtClean="0"/>
              <a:t>)</a:t>
            </a:r>
          </a:p>
          <a:p>
            <a:endParaRPr lang="zh-CN" altLang="en-US" dirty="0" smtClean="0"/>
          </a:p>
          <a:p>
            <a:r>
              <a:rPr lang="zh-CN" altLang="en-US" dirty="0" smtClean="0"/>
              <a:t>单向函数</a:t>
            </a:r>
            <a:r>
              <a:rPr lang="en-US" altLang="zh-CN" dirty="0" smtClean="0"/>
              <a:t>(one-way function)</a:t>
            </a:r>
          </a:p>
          <a:p>
            <a:endParaRPr lang="zh-CN" alt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 y="274638"/>
            <a:ext cx="9067800" cy="1143000"/>
          </a:xfrm>
        </p:spPr>
        <p:txBody>
          <a:bodyPr>
            <a:normAutofit fontScale="90000"/>
          </a:bodyPr>
          <a:lstStyle/>
          <a:p>
            <a:r>
              <a:rPr lang="en-US" altLang="zh-CN" dirty="0" smtClean="0"/>
              <a:t>One-way </a:t>
            </a:r>
            <a:r>
              <a:rPr lang="en-US" altLang="zh-CN" smtClean="0"/>
              <a:t>Trapdoor Function</a:t>
            </a:r>
            <a:r>
              <a:rPr lang="zh-CN" altLang="en-US" dirty="0" smtClean="0"/>
              <a:t>单向陷门函数</a:t>
            </a:r>
          </a:p>
        </p:txBody>
      </p:sp>
      <p:sp>
        <p:nvSpPr>
          <p:cNvPr id="43011" name="Rectangle 3"/>
          <p:cNvSpPr>
            <a:spLocks noGrp="1" noChangeArrowheads="1"/>
          </p:cNvSpPr>
          <p:nvPr>
            <p:ph type="body" idx="1"/>
          </p:nvPr>
        </p:nvSpPr>
        <p:spPr/>
        <p:txBody>
          <a:bodyPr/>
          <a:lstStyle/>
          <a:p>
            <a:r>
              <a:rPr lang="zh-CN" altLang="en-US" dirty="0" smtClean="0"/>
              <a:t>单向陷门函数</a:t>
            </a:r>
            <a:endParaRPr lang="en-US" altLang="zh-CN" dirty="0" smtClean="0"/>
          </a:p>
          <a:p>
            <a:pPr lvl="1"/>
            <a:r>
              <a:rPr lang="zh-CN" altLang="en-US" dirty="0" smtClean="0"/>
              <a:t>如果知道某个陷门</a:t>
            </a:r>
            <a:r>
              <a:rPr lang="en-US" altLang="zh-CN" dirty="0" smtClean="0"/>
              <a:t>(</a:t>
            </a:r>
            <a:r>
              <a:rPr lang="zh-CN" altLang="en-US" dirty="0" smtClean="0"/>
              <a:t>秘诀</a:t>
            </a:r>
            <a:r>
              <a:rPr lang="en-US" altLang="zh-CN" dirty="0" smtClean="0"/>
              <a:t>)</a:t>
            </a:r>
            <a:r>
              <a:rPr lang="zh-CN" altLang="en-US" dirty="0" smtClean="0"/>
              <a:t>，即能容易恢复</a:t>
            </a:r>
            <a:r>
              <a:rPr lang="en-US" altLang="zh-CN" dirty="0" smtClean="0"/>
              <a:t>x</a:t>
            </a:r>
          </a:p>
          <a:p>
            <a:pPr lvl="1"/>
            <a:r>
              <a:rPr lang="zh-CN" altLang="en-US" dirty="0" smtClean="0"/>
              <a:t>（陷门即为私钥）</a:t>
            </a:r>
          </a:p>
          <a:p>
            <a:pPr lvl="1"/>
            <a:endParaRPr lang="zh-CN" altLang="en-US" dirty="0" smtClean="0"/>
          </a:p>
          <a:p>
            <a:r>
              <a:rPr lang="zh-CN" altLang="en-US" dirty="0" smtClean="0"/>
              <a:t>举例</a:t>
            </a:r>
          </a:p>
          <a:p>
            <a:pPr lvl="1"/>
            <a:r>
              <a:rPr lang="zh-CN" altLang="en-US" dirty="0" smtClean="0"/>
              <a:t>魔方的置乱</a:t>
            </a:r>
            <a:r>
              <a:rPr lang="en-US" altLang="zh-CN" dirty="0" smtClean="0"/>
              <a:t>/</a:t>
            </a:r>
            <a:r>
              <a:rPr lang="zh-CN" altLang="en-US" dirty="0" smtClean="0"/>
              <a:t>恢复</a:t>
            </a:r>
          </a:p>
          <a:p>
            <a:pPr lvl="2"/>
            <a:r>
              <a:rPr lang="zh-CN" altLang="en-US" dirty="0" smtClean="0"/>
              <a:t>如果有那个口诀，就能很快恢复</a:t>
            </a:r>
          </a:p>
          <a:p>
            <a:pPr lvl="1"/>
            <a:r>
              <a:rPr lang="zh-CN" altLang="en-US" dirty="0" smtClean="0"/>
              <a:t>加密</a:t>
            </a:r>
            <a:r>
              <a:rPr lang="en-US" altLang="zh-CN" dirty="0" smtClean="0"/>
              <a:t>/</a:t>
            </a:r>
            <a:r>
              <a:rPr lang="zh-CN" altLang="en-US" dirty="0" smtClean="0"/>
              <a:t>解密</a:t>
            </a:r>
          </a:p>
          <a:p>
            <a:endParaRPr lang="zh-CN" altLang="en-US" dirty="0" smtClean="0"/>
          </a:p>
          <a:p>
            <a:endParaRPr lang="zh-CN" alt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smtClean="0"/>
              <a:t>RSA</a:t>
            </a:r>
            <a:r>
              <a:rPr lang="zh-CN" altLang="en-US" dirty="0" smtClean="0"/>
              <a:t>算法</a:t>
            </a:r>
          </a:p>
        </p:txBody>
      </p:sp>
      <p:sp>
        <p:nvSpPr>
          <p:cNvPr id="21507" name="Rectangle 3"/>
          <p:cNvSpPr>
            <a:spLocks noGrp="1" noChangeArrowheads="1"/>
          </p:cNvSpPr>
          <p:nvPr>
            <p:ph type="body" idx="1"/>
          </p:nvPr>
        </p:nvSpPr>
        <p:spPr/>
        <p:txBody>
          <a:bodyPr>
            <a:normAutofit fontScale="85000" lnSpcReduction="20000"/>
          </a:bodyPr>
          <a:lstStyle/>
          <a:p>
            <a:r>
              <a:rPr lang="zh-CN" altLang="en-US" dirty="0" smtClean="0"/>
              <a:t>作者</a:t>
            </a:r>
          </a:p>
          <a:p>
            <a:pPr lvl="1"/>
            <a:r>
              <a:rPr lang="en-US" altLang="zh-CN" dirty="0" smtClean="0"/>
              <a:t>1977</a:t>
            </a:r>
            <a:r>
              <a:rPr lang="zh-CN" altLang="en-US" dirty="0" smtClean="0"/>
              <a:t>年，</a:t>
            </a:r>
            <a:r>
              <a:rPr lang="en-US" altLang="zh-CN" dirty="0" smtClean="0"/>
              <a:t>R, S, A</a:t>
            </a:r>
          </a:p>
          <a:p>
            <a:pPr lvl="2"/>
            <a:r>
              <a:rPr lang="en-US" altLang="zh-CN" dirty="0" smtClean="0"/>
              <a:t>Ron </a:t>
            </a:r>
            <a:r>
              <a:rPr lang="en-US" altLang="zh-CN" dirty="0" err="1" smtClean="0"/>
              <a:t>Rivest</a:t>
            </a:r>
            <a:r>
              <a:rPr lang="en-US" altLang="zh-CN" dirty="0" smtClean="0"/>
              <a:t>	</a:t>
            </a:r>
            <a:r>
              <a:rPr lang="en-US" altLang="zh-CN" dirty="0" smtClean="0">
                <a:hlinkClick r:id="rId2"/>
              </a:rPr>
              <a:t>http://theory.lcs.mit.edu/~rivest/</a:t>
            </a:r>
            <a:endParaRPr lang="en-US" altLang="zh-CN" dirty="0" smtClean="0"/>
          </a:p>
          <a:p>
            <a:pPr lvl="2"/>
            <a:r>
              <a:rPr lang="en-US" altLang="zh-CN" dirty="0" err="1" smtClean="0"/>
              <a:t>Adi</a:t>
            </a:r>
            <a:r>
              <a:rPr lang="en-US" altLang="zh-CN" dirty="0" smtClean="0"/>
              <a:t> Shamir	</a:t>
            </a:r>
            <a:r>
              <a:rPr lang="en-US" altLang="zh-CN" sz="2000" dirty="0" smtClean="0">
                <a:hlinkClick r:id="rId3"/>
              </a:rPr>
              <a:t>http://www.wisdom.weizmann.ac.il/~shamir/</a:t>
            </a:r>
            <a:endParaRPr lang="en-US" altLang="zh-CN" sz="2000" dirty="0" smtClean="0"/>
          </a:p>
          <a:p>
            <a:pPr lvl="2"/>
            <a:r>
              <a:rPr lang="en-US" altLang="zh-CN" dirty="0" smtClean="0"/>
              <a:t>Len </a:t>
            </a:r>
            <a:r>
              <a:rPr lang="en-US" altLang="zh-CN" dirty="0" err="1" smtClean="0"/>
              <a:t>Adleman</a:t>
            </a:r>
            <a:r>
              <a:rPr lang="en-US" altLang="zh-CN" dirty="0" smtClean="0"/>
              <a:t> </a:t>
            </a:r>
            <a:r>
              <a:rPr lang="en-US" altLang="zh-CN" sz="2000" dirty="0" smtClean="0">
                <a:hlinkClick r:id="rId4"/>
              </a:rPr>
              <a:t>http://www.usc.edu/dept/molecular-science/</a:t>
            </a:r>
            <a:endParaRPr lang="zh-CN" altLang="en-US" sz="2000" dirty="0" smtClean="0"/>
          </a:p>
          <a:p>
            <a:r>
              <a:rPr lang="zh-CN" altLang="en-US" dirty="0" smtClean="0"/>
              <a:t>基本参数</a:t>
            </a:r>
          </a:p>
          <a:p>
            <a:pPr lvl="1"/>
            <a:r>
              <a:rPr lang="zh-CN" altLang="en-US" dirty="0" smtClean="0"/>
              <a:t>分组密码算法</a:t>
            </a:r>
          </a:p>
          <a:p>
            <a:pPr lvl="1"/>
            <a:r>
              <a:rPr lang="zh-CN" altLang="en-US" dirty="0" smtClean="0"/>
              <a:t>基于整数乘法</a:t>
            </a:r>
          </a:p>
          <a:p>
            <a:pPr lvl="1"/>
            <a:r>
              <a:rPr lang="zh-CN" altLang="en-US" dirty="0" smtClean="0"/>
              <a:t>明</a:t>
            </a:r>
            <a:r>
              <a:rPr lang="en-US" altLang="zh-CN" dirty="0" smtClean="0"/>
              <a:t>/</a:t>
            </a:r>
            <a:r>
              <a:rPr lang="zh-CN" altLang="en-US" dirty="0" smtClean="0"/>
              <a:t>密文分组以及公</a:t>
            </a:r>
            <a:r>
              <a:rPr lang="en-US" altLang="zh-CN" dirty="0" smtClean="0"/>
              <a:t>/</a:t>
            </a:r>
            <a:r>
              <a:rPr lang="zh-CN" altLang="en-US" dirty="0" smtClean="0"/>
              <a:t>私钥被看作小于</a:t>
            </a:r>
            <a:r>
              <a:rPr lang="en-US" altLang="zh-CN" dirty="0" smtClean="0"/>
              <a:t>n</a:t>
            </a:r>
            <a:r>
              <a:rPr lang="zh-CN" altLang="en-US" dirty="0" smtClean="0"/>
              <a:t>的整数</a:t>
            </a:r>
          </a:p>
          <a:p>
            <a:pPr lvl="1"/>
            <a:r>
              <a:rPr lang="zh-CN" altLang="en-US" dirty="0" smtClean="0"/>
              <a:t>加</a:t>
            </a:r>
            <a:r>
              <a:rPr lang="en-US" altLang="zh-CN" dirty="0" smtClean="0"/>
              <a:t>/</a:t>
            </a:r>
            <a:r>
              <a:rPr lang="zh-CN" altLang="en-US" dirty="0" smtClean="0"/>
              <a:t>解密是模乘运算</a:t>
            </a:r>
            <a:endParaRPr lang="en-US" altLang="zh-CN" dirty="0" smtClean="0"/>
          </a:p>
          <a:p>
            <a:pPr lvl="1"/>
            <a:r>
              <a:rPr lang="zh-CN" altLang="en-AU" dirty="0" smtClean="0">
                <a:ea typeface="宋体" charset="-122"/>
              </a:rPr>
              <a:t>明文、密文是0到</a:t>
            </a:r>
            <a:r>
              <a:rPr lang="en-AU" altLang="zh-CN" dirty="0" smtClean="0">
                <a:ea typeface="宋体" charset="-122"/>
              </a:rPr>
              <a:t>n-1</a:t>
            </a:r>
            <a:r>
              <a:rPr lang="zh-CN" altLang="en-AU" dirty="0" smtClean="0">
                <a:ea typeface="宋体" charset="-122"/>
              </a:rPr>
              <a:t>之间的整数，通常</a:t>
            </a:r>
            <a:r>
              <a:rPr lang="en-AU" altLang="zh-CN" dirty="0" smtClean="0">
                <a:ea typeface="宋体" charset="-122"/>
              </a:rPr>
              <a:t>n</a:t>
            </a:r>
            <a:r>
              <a:rPr lang="zh-CN" altLang="en-AU" dirty="0" smtClean="0">
                <a:ea typeface="宋体" charset="-122"/>
              </a:rPr>
              <a:t>的大小为1024位或309位十进制数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t>RSA</a:t>
            </a:r>
            <a:r>
              <a:rPr lang="zh-CN" altLang="en-US" smtClean="0"/>
              <a:t>算法参数建立</a:t>
            </a:r>
          </a:p>
        </p:txBody>
      </p:sp>
      <p:sp>
        <p:nvSpPr>
          <p:cNvPr id="45059" name="Rectangle 3"/>
          <p:cNvSpPr>
            <a:spLocks noGrp="1" noChangeArrowheads="1"/>
          </p:cNvSpPr>
          <p:nvPr>
            <p:ph type="body" idx="1"/>
          </p:nvPr>
        </p:nvSpPr>
        <p:spPr/>
        <p:txBody>
          <a:bodyPr>
            <a:normAutofit fontScale="92500" lnSpcReduction="20000"/>
          </a:bodyPr>
          <a:lstStyle/>
          <a:p>
            <a:r>
              <a:rPr lang="zh-CN" altLang="en-US" dirty="0" smtClean="0"/>
              <a:t>找素数</a:t>
            </a:r>
          </a:p>
          <a:p>
            <a:pPr lvl="1"/>
            <a:r>
              <a:rPr lang="zh-CN" altLang="en-US" dirty="0" smtClean="0"/>
              <a:t>选取两个</a:t>
            </a:r>
            <a:r>
              <a:rPr lang="en-US" altLang="zh-CN" dirty="0" smtClean="0"/>
              <a:t>512bit</a:t>
            </a:r>
            <a:r>
              <a:rPr lang="zh-CN" altLang="en-US" dirty="0" smtClean="0"/>
              <a:t>的随机素数</a:t>
            </a:r>
            <a:r>
              <a:rPr lang="en-US" altLang="zh-CN" dirty="0" err="1" smtClean="0"/>
              <a:t>p,q</a:t>
            </a:r>
            <a:endParaRPr lang="en-US" altLang="zh-CN" dirty="0" smtClean="0"/>
          </a:p>
          <a:p>
            <a:r>
              <a:rPr lang="zh-CN" altLang="en-US" dirty="0" smtClean="0"/>
              <a:t>计算模</a:t>
            </a:r>
            <a:r>
              <a:rPr lang="en-US" altLang="zh-CN" dirty="0" smtClean="0"/>
              <a:t>n</a:t>
            </a:r>
            <a:r>
              <a:rPr lang="zh-CN" altLang="en-US" dirty="0" smtClean="0"/>
              <a:t>和</a:t>
            </a:r>
            <a:r>
              <a:rPr lang="en-US" altLang="zh-CN" dirty="0" smtClean="0"/>
              <a:t>Euler</a:t>
            </a:r>
            <a:r>
              <a:rPr lang="zh-CN" altLang="en-US" dirty="0" smtClean="0"/>
              <a:t>函数</a:t>
            </a:r>
            <a:r>
              <a:rPr lang="el-GR" altLang="zh-CN" i="1" dirty="0" smtClean="0">
                <a:cs typeface="Times New Roman" pitchFamily="18" charset="0"/>
              </a:rPr>
              <a:t>φ</a:t>
            </a:r>
            <a:r>
              <a:rPr lang="en-US" altLang="zh-CN" dirty="0" smtClean="0">
                <a:cs typeface="Times New Roman" pitchFamily="18" charset="0"/>
              </a:rPr>
              <a:t>(n)</a:t>
            </a:r>
            <a:endParaRPr lang="el-GR" altLang="zh-CN" dirty="0" smtClean="0">
              <a:cs typeface="Times New Roman" pitchFamily="18" charset="0"/>
            </a:endParaRPr>
          </a:p>
          <a:p>
            <a:pPr lvl="1"/>
            <a:r>
              <a:rPr lang="en-US" altLang="zh-CN" dirty="0" smtClean="0"/>
              <a:t>n</a:t>
            </a:r>
            <a:r>
              <a:rPr lang="zh-CN" altLang="en-US" dirty="0" smtClean="0"/>
              <a:t>＝</a:t>
            </a:r>
            <a:r>
              <a:rPr lang="en-US" altLang="zh-CN" dirty="0" err="1" smtClean="0"/>
              <a:t>pq</a:t>
            </a:r>
            <a:endParaRPr lang="en-US" altLang="zh-CN" dirty="0" smtClean="0"/>
          </a:p>
          <a:p>
            <a:pPr lvl="1"/>
            <a:r>
              <a:rPr lang="en-US" altLang="zh-CN" dirty="0" smtClean="0"/>
              <a:t> </a:t>
            </a:r>
            <a:r>
              <a:rPr lang="el-GR" altLang="zh-CN" i="1" dirty="0" smtClean="0">
                <a:cs typeface="Times New Roman" pitchFamily="18" charset="0"/>
              </a:rPr>
              <a:t>φ</a:t>
            </a:r>
            <a:r>
              <a:rPr lang="en-US" altLang="zh-CN" dirty="0" smtClean="0">
                <a:cs typeface="Times New Roman" pitchFamily="18" charset="0"/>
              </a:rPr>
              <a:t>(n)=(p-1)(q-1)</a:t>
            </a:r>
            <a:endParaRPr lang="en-US" altLang="zh-CN" dirty="0" smtClean="0"/>
          </a:p>
          <a:p>
            <a:r>
              <a:rPr lang="zh-CN" altLang="en-US" dirty="0" smtClean="0"/>
              <a:t>找</a:t>
            </a:r>
            <a:r>
              <a:rPr lang="en-US" altLang="zh-CN" dirty="0" smtClean="0"/>
              <a:t>ed</a:t>
            </a:r>
            <a:r>
              <a:rPr lang="en-US" altLang="zh-CN" dirty="0" smtClean="0">
                <a:cs typeface="Times New Roman" pitchFamily="18" charset="0"/>
              </a:rPr>
              <a:t>≡</a:t>
            </a:r>
            <a:r>
              <a:rPr lang="en-US" altLang="zh-CN" dirty="0" smtClean="0"/>
              <a:t>1 mod </a:t>
            </a:r>
            <a:r>
              <a:rPr lang="el-GR" altLang="zh-CN" i="1" dirty="0" smtClean="0">
                <a:cs typeface="Times New Roman" pitchFamily="18" charset="0"/>
              </a:rPr>
              <a:t>φ</a:t>
            </a:r>
            <a:r>
              <a:rPr lang="en-US" altLang="zh-CN" dirty="0" smtClean="0">
                <a:cs typeface="Times New Roman" pitchFamily="18" charset="0"/>
              </a:rPr>
              <a:t>(n)</a:t>
            </a:r>
            <a:endParaRPr lang="en-US" altLang="zh-CN" dirty="0" smtClean="0"/>
          </a:p>
          <a:p>
            <a:pPr lvl="1"/>
            <a:r>
              <a:rPr lang="zh-CN" altLang="en-US" dirty="0" smtClean="0"/>
              <a:t>选取数</a:t>
            </a:r>
            <a:r>
              <a:rPr lang="en-US" altLang="zh-CN" dirty="0" smtClean="0"/>
              <a:t>e</a:t>
            </a:r>
            <a:r>
              <a:rPr lang="zh-CN" altLang="en-US" dirty="0" smtClean="0"/>
              <a:t>，用扩展</a:t>
            </a:r>
            <a:r>
              <a:rPr lang="en-US" altLang="zh-CN" dirty="0" smtClean="0"/>
              <a:t>Euclid</a:t>
            </a:r>
            <a:r>
              <a:rPr lang="zh-CN" altLang="en-US" dirty="0" smtClean="0"/>
              <a:t>算法求数</a:t>
            </a:r>
            <a:r>
              <a:rPr lang="en-US" altLang="zh-CN" dirty="0" smtClean="0"/>
              <a:t>d</a:t>
            </a:r>
            <a:endParaRPr lang="zh-CN" altLang="en-US" dirty="0" smtClean="0"/>
          </a:p>
          <a:p>
            <a:r>
              <a:rPr lang="zh-CN" altLang="en-US" dirty="0" smtClean="0"/>
              <a:t>发布</a:t>
            </a:r>
          </a:p>
          <a:p>
            <a:pPr lvl="1"/>
            <a:r>
              <a:rPr lang="zh-CN" altLang="en-US" dirty="0" smtClean="0"/>
              <a:t>发布</a:t>
            </a:r>
            <a:r>
              <a:rPr lang="en-US" altLang="zh-CN" dirty="0" smtClean="0"/>
              <a:t>(</a:t>
            </a:r>
            <a:r>
              <a:rPr lang="en-US" altLang="zh-CN" dirty="0" err="1" smtClean="0"/>
              <a:t>e,n</a:t>
            </a:r>
            <a:r>
              <a:rPr lang="en-US" altLang="zh-CN" dirty="0" smtClean="0"/>
              <a:t>)</a:t>
            </a:r>
            <a:r>
              <a:rPr lang="zh-CN" altLang="en-US" dirty="0" smtClean="0"/>
              <a:t>，这是公钥</a:t>
            </a:r>
            <a:r>
              <a:rPr lang="en-US" altLang="zh-CN" dirty="0" err="1" smtClean="0"/>
              <a:t>k</a:t>
            </a:r>
            <a:r>
              <a:rPr lang="en-US" altLang="zh-CN" baseline="-25000" dirty="0" err="1" smtClean="0"/>
              <a:t>e</a:t>
            </a:r>
            <a:endParaRPr lang="en-US" altLang="zh-CN" baseline="-25000" dirty="0" smtClean="0"/>
          </a:p>
          <a:p>
            <a:pPr lvl="1"/>
            <a:r>
              <a:rPr lang="en-US" altLang="zh-CN" dirty="0" smtClean="0"/>
              <a:t>d</a:t>
            </a:r>
            <a:r>
              <a:rPr lang="zh-CN" altLang="en-US" dirty="0" smtClean="0"/>
              <a:t>保密，</a:t>
            </a:r>
            <a:r>
              <a:rPr lang="en-US" altLang="zh-CN" dirty="0" smtClean="0"/>
              <a:t>(d, n)</a:t>
            </a:r>
            <a:r>
              <a:rPr lang="zh-CN" altLang="en-US" dirty="0" smtClean="0"/>
              <a:t>是私钥 </a:t>
            </a:r>
            <a:r>
              <a:rPr lang="en-US" altLang="zh-CN" dirty="0" err="1" smtClean="0"/>
              <a:t>k</a:t>
            </a:r>
            <a:r>
              <a:rPr lang="en-US" altLang="zh-CN" baseline="-25000" dirty="0" err="1" smtClean="0"/>
              <a:t>d</a:t>
            </a:r>
            <a:endParaRPr lang="zh-CN" alt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792162"/>
          </a:xfrm>
        </p:spPr>
        <p:txBody>
          <a:bodyPr/>
          <a:lstStyle/>
          <a:p>
            <a:r>
              <a:rPr lang="zh-CN" altLang="en-US" dirty="0" smtClean="0"/>
              <a:t>模</a:t>
            </a:r>
            <a:r>
              <a:rPr lang="en-US" altLang="zh-CN" dirty="0" smtClean="0"/>
              <a:t>n</a:t>
            </a:r>
            <a:r>
              <a:rPr lang="zh-CN" altLang="en-US" dirty="0" smtClean="0"/>
              <a:t>逆元</a:t>
            </a:r>
          </a:p>
        </p:txBody>
      </p:sp>
      <p:sp>
        <p:nvSpPr>
          <p:cNvPr id="37891" name="Rectangle 3"/>
          <p:cNvSpPr>
            <a:spLocks noGrp="1" noChangeArrowheads="1"/>
          </p:cNvSpPr>
          <p:nvPr>
            <p:ph type="body" idx="1"/>
          </p:nvPr>
        </p:nvSpPr>
        <p:spPr>
          <a:xfrm>
            <a:off x="228600" y="1066800"/>
            <a:ext cx="8915400" cy="5257800"/>
          </a:xfrm>
        </p:spPr>
        <p:txBody>
          <a:bodyPr>
            <a:noAutofit/>
          </a:bodyPr>
          <a:lstStyle/>
          <a:p>
            <a:pPr>
              <a:buFontTx/>
              <a:buNone/>
            </a:pPr>
            <a:r>
              <a:rPr lang="zh-CN" altLang="en-US" sz="2800" dirty="0" smtClean="0"/>
              <a:t>讨论在模</a:t>
            </a:r>
            <a:r>
              <a:rPr lang="en-US" altLang="zh-CN" sz="2800" dirty="0" smtClean="0"/>
              <a:t>n</a:t>
            </a:r>
            <a:r>
              <a:rPr lang="zh-CN" altLang="en-US" sz="2800" dirty="0" smtClean="0"/>
              <a:t>余数集上进行：</a:t>
            </a:r>
          </a:p>
          <a:p>
            <a:r>
              <a:rPr lang="zh-CN" altLang="en-US" sz="2800" dirty="0" smtClean="0"/>
              <a:t>加法逆元</a:t>
            </a:r>
          </a:p>
          <a:p>
            <a:pPr>
              <a:buFontTx/>
              <a:buNone/>
            </a:pPr>
            <a:r>
              <a:rPr lang="zh-CN" altLang="en-US" sz="2800" dirty="0" smtClean="0"/>
              <a:t>	如果（</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≡0 mod n</a:t>
            </a:r>
            <a:r>
              <a:rPr lang="zh-CN" altLang="en-US" sz="2800" dirty="0" smtClean="0"/>
              <a:t>，则</a:t>
            </a:r>
            <a:r>
              <a:rPr lang="en-US" altLang="zh-CN" sz="2800" dirty="0" smtClean="0"/>
              <a:t>a</a:t>
            </a:r>
            <a:r>
              <a:rPr lang="zh-CN" altLang="en-US" sz="2800" dirty="0" smtClean="0"/>
              <a:t>和</a:t>
            </a:r>
            <a:r>
              <a:rPr lang="en-US" altLang="zh-CN" sz="2800" dirty="0" smtClean="0"/>
              <a:t>b</a:t>
            </a:r>
            <a:r>
              <a:rPr lang="zh-CN" altLang="en-US" sz="2800" dirty="0" smtClean="0"/>
              <a:t>互为加法逆元</a:t>
            </a:r>
          </a:p>
          <a:p>
            <a:pPr>
              <a:buFontTx/>
              <a:buNone/>
            </a:pPr>
            <a:r>
              <a:rPr lang="zh-CN" altLang="en-US" sz="2800" dirty="0" smtClean="0"/>
              <a:t>	</a:t>
            </a:r>
            <a:r>
              <a:rPr lang="en-US" altLang="zh-CN" sz="2800" dirty="0" smtClean="0"/>
              <a:t>Z</a:t>
            </a:r>
            <a:r>
              <a:rPr lang="en-US" altLang="zh-CN" sz="2800" baseline="-25000" dirty="0" smtClean="0"/>
              <a:t>n</a:t>
            </a:r>
            <a:r>
              <a:rPr lang="zh-CN" altLang="en-US" sz="2800" dirty="0" smtClean="0"/>
              <a:t>中有：</a:t>
            </a:r>
            <a:r>
              <a:rPr lang="en-US" altLang="zh-CN" sz="2800" dirty="0" smtClean="0"/>
              <a:t>0,0  1,n-1  2,n-2   …     n/2,n/2</a:t>
            </a:r>
          </a:p>
          <a:p>
            <a:r>
              <a:rPr lang="zh-CN" altLang="en-US" sz="2800" dirty="0" smtClean="0"/>
              <a:t>乘法逆元</a:t>
            </a:r>
            <a:endParaRPr lang="zh-CN" altLang="en-US" sz="2800" dirty="0" smtClean="0">
              <a:cs typeface="Times New Roman" pitchFamily="18" charset="0"/>
            </a:endParaRPr>
          </a:p>
          <a:p>
            <a:pPr>
              <a:buFontTx/>
              <a:buNone/>
            </a:pPr>
            <a:r>
              <a:rPr lang="zh-CN" altLang="en-US" sz="2800" dirty="0" smtClean="0"/>
              <a:t>	如果（</a:t>
            </a:r>
            <a:r>
              <a:rPr lang="en-US" altLang="zh-CN" sz="2800" dirty="0" err="1" smtClean="0"/>
              <a:t>a×b</a:t>
            </a:r>
            <a:r>
              <a:rPr lang="zh-CN" altLang="en-US" sz="2800" dirty="0" smtClean="0"/>
              <a:t>）</a:t>
            </a:r>
            <a:r>
              <a:rPr lang="en-US" altLang="zh-CN" sz="2800" dirty="0" smtClean="0"/>
              <a:t>≡1 mod n</a:t>
            </a:r>
            <a:r>
              <a:rPr lang="zh-CN" altLang="en-US" sz="2800" dirty="0" smtClean="0"/>
              <a:t>，则</a:t>
            </a:r>
            <a:r>
              <a:rPr lang="en-US" altLang="zh-CN" sz="2800" dirty="0" smtClean="0"/>
              <a:t>a</a:t>
            </a:r>
            <a:r>
              <a:rPr lang="zh-CN" altLang="en-US" sz="2800" dirty="0" smtClean="0"/>
              <a:t>、</a:t>
            </a:r>
            <a:r>
              <a:rPr lang="en-US" altLang="zh-CN" sz="2800" dirty="0" smtClean="0"/>
              <a:t>b</a:t>
            </a:r>
            <a:r>
              <a:rPr lang="zh-CN" altLang="en-US" sz="2800" dirty="0" smtClean="0"/>
              <a:t>互为乘法逆元</a:t>
            </a:r>
          </a:p>
          <a:p>
            <a:pPr>
              <a:buFontTx/>
              <a:buNone/>
            </a:pPr>
            <a:r>
              <a:rPr lang="zh-CN" altLang="en-US" sz="2800" dirty="0" smtClean="0"/>
              <a:t>	如</a:t>
            </a:r>
            <a:r>
              <a:rPr lang="en-US" altLang="zh-CN" sz="2800" dirty="0" smtClean="0"/>
              <a:t>6×20≡1 mod 119</a:t>
            </a:r>
          </a:p>
          <a:p>
            <a:pPr>
              <a:buFontTx/>
              <a:buNone/>
            </a:pPr>
            <a:r>
              <a:rPr lang="en-US" altLang="zh-CN" sz="2800" dirty="0" smtClean="0"/>
              <a:t>	</a:t>
            </a:r>
            <a:r>
              <a:rPr lang="zh-CN" altLang="en-US" sz="2800" dirty="0" smtClean="0"/>
              <a:t>如果一个整数与</a:t>
            </a:r>
            <a:r>
              <a:rPr lang="en-US" altLang="zh-CN" sz="2800" dirty="0" smtClean="0"/>
              <a:t>n</a:t>
            </a:r>
            <a:r>
              <a:rPr lang="zh-CN" altLang="en-US" sz="2800" dirty="0" smtClean="0"/>
              <a:t>互素，那么它在</a:t>
            </a:r>
            <a:r>
              <a:rPr lang="en-US" altLang="zh-CN" sz="2800" dirty="0" smtClean="0"/>
              <a:t>Z</a:t>
            </a:r>
            <a:r>
              <a:rPr lang="en-US" altLang="zh-CN" sz="2800" baseline="-25000" dirty="0" smtClean="0"/>
              <a:t>n</a:t>
            </a:r>
            <a:r>
              <a:rPr lang="zh-CN" altLang="en-US" sz="2800" dirty="0" smtClean="0"/>
              <a:t>中乘法逆元，例如：</a:t>
            </a:r>
            <a:r>
              <a:rPr lang="en-US" altLang="zh-CN" sz="2800" dirty="0" smtClean="0"/>
              <a:t>Z</a:t>
            </a:r>
            <a:r>
              <a:rPr lang="en-US" altLang="zh-CN" sz="2800" baseline="-25000" dirty="0" smtClean="0"/>
              <a:t>8</a:t>
            </a:r>
            <a:r>
              <a:rPr lang="zh-CN" altLang="en-US" sz="2800" dirty="0" smtClean="0"/>
              <a:t>中：</a:t>
            </a:r>
            <a:r>
              <a:rPr lang="en-US" altLang="zh-CN" sz="2800" dirty="0" smtClean="0"/>
              <a:t>1,3,5,7</a:t>
            </a:r>
            <a:r>
              <a:rPr lang="zh-CN" altLang="en-US" sz="2800" dirty="0" smtClean="0"/>
              <a:t>有乘法逆元，</a:t>
            </a:r>
            <a:r>
              <a:rPr lang="en-US" altLang="zh-CN" sz="2800" dirty="0" smtClean="0"/>
              <a:t>2,4,6</a:t>
            </a:r>
            <a:r>
              <a:rPr lang="zh-CN" altLang="en-US" sz="2800" dirty="0" smtClean="0"/>
              <a:t>没有</a:t>
            </a:r>
            <a:endParaRPr lang="en-US" altLang="zh-CN" sz="2800" dirty="0" smtClean="0"/>
          </a:p>
          <a:p>
            <a:r>
              <a:rPr lang="en-US" altLang="zh-CN" sz="2800" dirty="0" smtClean="0"/>
              <a:t>RSA</a:t>
            </a:r>
            <a:r>
              <a:rPr lang="zh-CN" altLang="en-US" sz="2800" dirty="0" smtClean="0"/>
              <a:t>算法中涉及乘法逆元</a:t>
            </a:r>
          </a:p>
        </p:txBody>
      </p:sp>
    </p:spTree>
    <p:extLst>
      <p:ext uri="{BB962C8B-B14F-4D97-AF65-F5344CB8AC3E}">
        <p14:creationId xmlns:p14="http://schemas.microsoft.com/office/powerpoint/2010/main" val="2694341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ADEFC26-2262-41A5-BA51-90FC66E7D754}" type="slidenum">
              <a:rPr lang="ar-SA" altLang="en-US"/>
              <a:pPr/>
              <a:t>27</a:t>
            </a:fld>
            <a:endParaRPr lang="en-US" altLang="en-US"/>
          </a:p>
        </p:txBody>
      </p:sp>
      <p:sp>
        <p:nvSpPr>
          <p:cNvPr id="5" name="Footer Placeholder 4"/>
          <p:cNvSpPr>
            <a:spLocks noGrp="1"/>
          </p:cNvSpPr>
          <p:nvPr>
            <p:ph type="ftr" sz="quarter" idx="11"/>
          </p:nvPr>
        </p:nvSpPr>
        <p:spPr/>
        <p:txBody>
          <a:bodyPr/>
          <a:lstStyle/>
          <a:p>
            <a:r>
              <a:rPr lang="zh-CN" altLang="en-US"/>
              <a:t>公钥密码和密码管理</a:t>
            </a:r>
            <a:endParaRPr lang="en-US" altLang="zh-CN"/>
          </a:p>
        </p:txBody>
      </p:sp>
      <p:sp>
        <p:nvSpPr>
          <p:cNvPr id="959490" name="Rectangle 2"/>
          <p:cNvSpPr>
            <a:spLocks noGrp="1" noChangeArrowheads="1"/>
          </p:cNvSpPr>
          <p:nvPr>
            <p:ph type="title"/>
          </p:nvPr>
        </p:nvSpPr>
        <p:spPr/>
        <p:txBody>
          <a:bodyPr/>
          <a:lstStyle/>
          <a:p>
            <a:r>
              <a:rPr lang="en-US" altLang="zh-CN">
                <a:ea typeface="宋体" charset="-122"/>
              </a:rPr>
              <a:t>RSA</a:t>
            </a:r>
            <a:r>
              <a:rPr lang="zh-CN" altLang="en-US">
                <a:ea typeface="宋体" charset="-122"/>
              </a:rPr>
              <a:t>算法描述</a:t>
            </a:r>
          </a:p>
        </p:txBody>
      </p:sp>
      <p:sp>
        <p:nvSpPr>
          <p:cNvPr id="959491" name="Rectangle 3"/>
          <p:cNvSpPr>
            <a:spLocks noGrp="1" noChangeArrowheads="1"/>
          </p:cNvSpPr>
          <p:nvPr>
            <p:ph type="body" idx="1"/>
          </p:nvPr>
        </p:nvSpPr>
        <p:spPr/>
        <p:txBody>
          <a:bodyPr/>
          <a:lstStyle/>
          <a:p>
            <a:pPr marL="342900" indent="-342900"/>
            <a:r>
              <a:rPr lang="zh-CN" altLang="en-US" dirty="0">
                <a:ea typeface="宋体" charset="-122"/>
              </a:rPr>
              <a:t>加密： </a:t>
            </a:r>
            <a:r>
              <a:rPr lang="en-AU" altLang="zh-CN" dirty="0">
                <a:latin typeface="Courier New" pitchFamily="49" charset="0"/>
                <a:ea typeface="宋体" charset="-122"/>
              </a:rPr>
              <a:t>C=M</a:t>
            </a:r>
            <a:r>
              <a:rPr lang="en-AU" altLang="zh-CN" baseline="30000" dirty="0">
                <a:latin typeface="Courier New" pitchFamily="49" charset="0"/>
                <a:ea typeface="宋体" charset="-122"/>
              </a:rPr>
              <a:t>e</a:t>
            </a:r>
            <a:r>
              <a:rPr lang="en-AU" altLang="zh-CN" dirty="0">
                <a:latin typeface="Courier New" pitchFamily="49" charset="0"/>
                <a:ea typeface="宋体" charset="-122"/>
              </a:rPr>
              <a:t> mod N</a:t>
            </a:r>
            <a:r>
              <a:rPr lang="en-AU" altLang="zh-CN" dirty="0">
                <a:ea typeface="宋体" charset="-122"/>
              </a:rPr>
              <a:t>, where </a:t>
            </a:r>
            <a:r>
              <a:rPr lang="en-AU" altLang="zh-CN" dirty="0">
                <a:latin typeface="Courier New" pitchFamily="49" charset="0"/>
                <a:ea typeface="宋体" charset="-122"/>
              </a:rPr>
              <a:t>0≤M&lt;N</a:t>
            </a:r>
          </a:p>
          <a:p>
            <a:pPr marL="342900" indent="-342900"/>
            <a:r>
              <a:rPr lang="zh-CN" altLang="en-AU" dirty="0">
                <a:latin typeface="Courier New" pitchFamily="49" charset="0"/>
                <a:ea typeface="宋体" charset="-122"/>
              </a:rPr>
              <a:t>解密： </a:t>
            </a:r>
            <a:r>
              <a:rPr lang="en-AU" altLang="zh-CN" dirty="0">
                <a:latin typeface="Courier New" pitchFamily="49" charset="0"/>
                <a:ea typeface="宋体" charset="-122"/>
              </a:rPr>
              <a:t>M=</a:t>
            </a:r>
            <a:r>
              <a:rPr lang="en-AU" altLang="zh-CN" dirty="0" err="1">
                <a:latin typeface="Courier New" pitchFamily="49" charset="0"/>
                <a:ea typeface="宋体" charset="-122"/>
              </a:rPr>
              <a:t>C</a:t>
            </a:r>
            <a:r>
              <a:rPr lang="en-AU" altLang="zh-CN" baseline="30000" dirty="0" err="1">
                <a:latin typeface="Courier New" pitchFamily="49" charset="0"/>
                <a:ea typeface="宋体" charset="-122"/>
              </a:rPr>
              <a:t>d</a:t>
            </a:r>
            <a:r>
              <a:rPr lang="en-AU" altLang="zh-CN" dirty="0">
                <a:latin typeface="Courier New" pitchFamily="49" charset="0"/>
                <a:ea typeface="宋体" charset="-122"/>
              </a:rPr>
              <a:t> mod N</a:t>
            </a:r>
            <a:r>
              <a:rPr lang="en-AU" altLang="zh-CN" dirty="0">
                <a:ea typeface="宋体" charset="-122"/>
              </a:rPr>
              <a:t> </a:t>
            </a:r>
          </a:p>
          <a:p>
            <a:pPr marL="342900" indent="-342900"/>
            <a:r>
              <a:rPr lang="zh-CN" altLang="en-AU" dirty="0">
                <a:ea typeface="宋体" charset="-122"/>
              </a:rPr>
              <a:t>公钥为（</a:t>
            </a:r>
            <a:r>
              <a:rPr lang="en-AU" altLang="zh-CN" dirty="0" err="1">
                <a:ea typeface="宋体" charset="-122"/>
              </a:rPr>
              <a:t>e，N</a:t>
            </a:r>
            <a:r>
              <a:rPr lang="en-AU" altLang="zh-CN" dirty="0">
                <a:ea typeface="宋体" charset="-122"/>
              </a:rPr>
              <a:t>）， </a:t>
            </a:r>
            <a:r>
              <a:rPr lang="zh-CN" altLang="en-AU" dirty="0">
                <a:ea typeface="宋体" charset="-122"/>
              </a:rPr>
              <a:t>私钥为（</a:t>
            </a:r>
            <a:r>
              <a:rPr lang="en-AU" altLang="zh-CN" dirty="0" err="1">
                <a:ea typeface="宋体" charset="-122"/>
              </a:rPr>
              <a:t>d，N</a:t>
            </a:r>
            <a:r>
              <a:rPr lang="en-AU" altLang="zh-CN" dirty="0">
                <a:ea typeface="宋体" charset="-122"/>
              </a:rPr>
              <a:t>）</a:t>
            </a:r>
          </a:p>
          <a:p>
            <a:pPr marL="342900" indent="-342900"/>
            <a:r>
              <a:rPr lang="zh-CN" altLang="en-AU" dirty="0">
                <a:ea typeface="宋体" charset="-122"/>
              </a:rPr>
              <a:t>必须满足以下条件：</a:t>
            </a:r>
          </a:p>
          <a:p>
            <a:pPr marL="742950" lvl="1" indent="-285750"/>
            <a:r>
              <a:rPr lang="en-AU" altLang="zh-CN" dirty="0">
                <a:latin typeface="Courier New" pitchFamily="49" charset="0"/>
                <a:ea typeface="宋体" charset="-122"/>
              </a:rPr>
              <a:t>M</a:t>
            </a:r>
            <a:r>
              <a:rPr lang="en-AU" altLang="zh-CN" baseline="30000" dirty="0">
                <a:latin typeface="Courier New" pitchFamily="49" charset="0"/>
                <a:ea typeface="宋体" charset="-122"/>
              </a:rPr>
              <a:t>ed</a:t>
            </a:r>
            <a:r>
              <a:rPr lang="en-AU" altLang="zh-CN" dirty="0">
                <a:latin typeface="Courier New" pitchFamily="49" charset="0"/>
                <a:ea typeface="宋体" charset="-122"/>
              </a:rPr>
              <a:t> </a:t>
            </a:r>
            <a:r>
              <a:rPr lang="en-AU" altLang="zh-CN" dirty="0" smtClean="0">
                <a:latin typeface="Courier New" pitchFamily="49" charset="0"/>
                <a:ea typeface="宋体" charset="-122"/>
              </a:rPr>
              <a:t>mod N </a:t>
            </a:r>
            <a:r>
              <a:rPr lang="en-US" altLang="zh-CN" dirty="0" smtClean="0">
                <a:latin typeface="Courier New" pitchFamily="49" charset="0"/>
                <a:ea typeface="宋体" charset="-122"/>
              </a:rPr>
              <a:t>= M</a:t>
            </a:r>
            <a:endParaRPr lang="en-AU" altLang="zh-CN" dirty="0">
              <a:latin typeface="Courier New" pitchFamily="49" charset="0"/>
              <a:ea typeface="宋体" charset="-122"/>
            </a:endParaRPr>
          </a:p>
          <a:p>
            <a:pPr marL="742950" lvl="1" indent="-285750"/>
            <a:r>
              <a:rPr lang="zh-CN" altLang="en-AU" dirty="0">
                <a:latin typeface="Courier New" pitchFamily="49" charset="0"/>
                <a:ea typeface="宋体" charset="-122"/>
              </a:rPr>
              <a:t>计算</a:t>
            </a:r>
            <a:r>
              <a:rPr lang="en-AU" altLang="zh-CN" dirty="0">
                <a:latin typeface="Courier New" pitchFamily="49" charset="0"/>
                <a:ea typeface="宋体" charset="-122"/>
              </a:rPr>
              <a:t>M</a:t>
            </a:r>
            <a:r>
              <a:rPr lang="en-AU" altLang="zh-CN" baseline="30000" dirty="0">
                <a:latin typeface="Courier New" pitchFamily="49" charset="0"/>
                <a:ea typeface="宋体" charset="-122"/>
              </a:rPr>
              <a:t>e</a:t>
            </a:r>
            <a:r>
              <a:rPr lang="zh-CN" altLang="en-AU" dirty="0">
                <a:latin typeface="Courier New" pitchFamily="49" charset="0"/>
                <a:ea typeface="宋体" charset="-122"/>
              </a:rPr>
              <a:t>和</a:t>
            </a:r>
            <a:r>
              <a:rPr lang="en-AU" altLang="zh-CN" dirty="0" err="1">
                <a:latin typeface="Courier New" pitchFamily="49" charset="0"/>
                <a:ea typeface="宋体" charset="-122"/>
              </a:rPr>
              <a:t>C</a:t>
            </a:r>
            <a:r>
              <a:rPr lang="en-AU" altLang="zh-CN" baseline="30000" dirty="0" err="1">
                <a:latin typeface="Courier New" pitchFamily="49" charset="0"/>
                <a:ea typeface="宋体" charset="-122"/>
              </a:rPr>
              <a:t>d</a:t>
            </a:r>
            <a:r>
              <a:rPr lang="zh-CN" altLang="en-AU" dirty="0">
                <a:latin typeface="Courier New" pitchFamily="49" charset="0"/>
                <a:ea typeface="宋体" charset="-122"/>
              </a:rPr>
              <a:t>是比较容易的</a:t>
            </a:r>
          </a:p>
          <a:p>
            <a:pPr marL="742950" lvl="1" indent="-285750"/>
            <a:r>
              <a:rPr lang="zh-CN" altLang="en-AU" dirty="0">
                <a:latin typeface="Courier New" pitchFamily="49" charset="0"/>
                <a:ea typeface="宋体" charset="-122"/>
              </a:rPr>
              <a:t>由</a:t>
            </a:r>
            <a:r>
              <a:rPr lang="en-AU" altLang="zh-CN" dirty="0">
                <a:latin typeface="Courier New" pitchFamily="49" charset="0"/>
                <a:ea typeface="宋体" charset="-122"/>
              </a:rPr>
              <a:t>e</a:t>
            </a:r>
            <a:r>
              <a:rPr lang="zh-CN" altLang="en-AU" dirty="0">
                <a:latin typeface="Courier New" pitchFamily="49" charset="0"/>
                <a:ea typeface="宋体" charset="-122"/>
              </a:rPr>
              <a:t>和</a:t>
            </a:r>
            <a:r>
              <a:rPr lang="en-AU" altLang="zh-CN" dirty="0">
                <a:latin typeface="Courier New" pitchFamily="49" charset="0"/>
                <a:ea typeface="宋体" charset="-122"/>
              </a:rPr>
              <a:t>n</a:t>
            </a:r>
            <a:r>
              <a:rPr lang="zh-CN" altLang="en-AU" dirty="0">
                <a:latin typeface="Courier New" pitchFamily="49" charset="0"/>
                <a:ea typeface="宋体" charset="-122"/>
              </a:rPr>
              <a:t>确定</a:t>
            </a:r>
            <a:r>
              <a:rPr lang="en-AU" altLang="zh-CN" dirty="0">
                <a:latin typeface="Courier New" pitchFamily="49" charset="0"/>
                <a:ea typeface="宋体" charset="-122"/>
              </a:rPr>
              <a:t>d</a:t>
            </a:r>
            <a:r>
              <a:rPr lang="zh-CN" altLang="en-AU" dirty="0">
                <a:latin typeface="Courier New" pitchFamily="49" charset="0"/>
                <a:ea typeface="宋体" charset="-122"/>
              </a:rPr>
              <a:t>是不可行的</a:t>
            </a:r>
            <a:endParaRPr lang="zh-CN" altLang="en-US" dirty="0">
              <a:latin typeface="Courier New" pitchFamily="49" charset="0"/>
              <a:ea typeface="宋体"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395287" y="304800"/>
            <a:ext cx="8748713" cy="787400"/>
          </a:xfrm>
        </p:spPr>
        <p:txBody>
          <a:bodyPr/>
          <a:lstStyle/>
          <a:p>
            <a:r>
              <a:rPr lang="zh-CN" altLang="en-US" dirty="0">
                <a:ea typeface="宋体" charset="-122"/>
              </a:rPr>
              <a:t>为什么</a:t>
            </a:r>
            <a:r>
              <a:rPr lang="en-US" altLang="zh-CN" dirty="0">
                <a:ea typeface="宋体" charset="-122"/>
              </a:rPr>
              <a:t>RSA </a:t>
            </a:r>
            <a:r>
              <a:rPr lang="zh-CN" altLang="en-US" dirty="0">
                <a:ea typeface="宋体" charset="-122"/>
              </a:rPr>
              <a:t>可以加解密</a:t>
            </a:r>
            <a:endParaRPr lang="zh-CN" altLang="en-AU" dirty="0">
              <a:ea typeface="宋体" charset="-122"/>
            </a:endParaRPr>
          </a:p>
        </p:txBody>
      </p:sp>
      <p:sp>
        <p:nvSpPr>
          <p:cNvPr id="963587" name="Rectangle 3"/>
          <p:cNvSpPr>
            <a:spLocks noGrp="1" noChangeArrowheads="1"/>
          </p:cNvSpPr>
          <p:nvPr>
            <p:ph type="body" sz="half" idx="1"/>
          </p:nvPr>
        </p:nvSpPr>
        <p:spPr>
          <a:xfrm>
            <a:off x="228600" y="1447800"/>
            <a:ext cx="8435975" cy="4344988"/>
          </a:xfrm>
        </p:spPr>
        <p:txBody>
          <a:bodyPr>
            <a:normAutofit/>
          </a:bodyPr>
          <a:lstStyle/>
          <a:p>
            <a:pPr marL="342900" indent="-342900">
              <a:lnSpc>
                <a:spcPct val="80000"/>
              </a:lnSpc>
            </a:pPr>
            <a:r>
              <a:rPr lang="zh-CN" altLang="en-AU" sz="2800" dirty="0">
                <a:latin typeface="宋体" charset="-122"/>
                <a:ea typeface="宋体" charset="-122"/>
              </a:rPr>
              <a:t>因为 </a:t>
            </a:r>
            <a:r>
              <a:rPr lang="en-AU" altLang="zh-CN" sz="2800" dirty="0">
                <a:latin typeface="宋体" charset="-122"/>
                <a:ea typeface="宋体" charset="-122"/>
              </a:rPr>
              <a:t>Euler </a:t>
            </a:r>
            <a:r>
              <a:rPr lang="zh-CN" altLang="en-AU" sz="2800" dirty="0">
                <a:latin typeface="宋体" charset="-122"/>
                <a:ea typeface="宋体" charset="-122"/>
              </a:rPr>
              <a:t>定理的一个推论:</a:t>
            </a:r>
            <a:endParaRPr lang="en-AU" altLang="zh-CN" sz="2800" dirty="0">
              <a:latin typeface="宋体" charset="-122"/>
              <a:ea typeface="宋体" charset="-122"/>
            </a:endParaRPr>
          </a:p>
          <a:p>
            <a:pPr marL="742950" lvl="1" indent="-285750">
              <a:lnSpc>
                <a:spcPct val="80000"/>
              </a:lnSpc>
            </a:pPr>
            <a:endParaRPr lang="en-AU" altLang="zh-CN" dirty="0">
              <a:latin typeface="宋体" charset="-122"/>
              <a:ea typeface="宋体" charset="-122"/>
            </a:endParaRPr>
          </a:p>
          <a:p>
            <a:pPr marL="342900" indent="-342900">
              <a:lnSpc>
                <a:spcPct val="80000"/>
              </a:lnSpc>
            </a:pPr>
            <a:r>
              <a:rPr lang="en-AU" altLang="zh-CN" sz="2800" dirty="0">
                <a:latin typeface="宋体" charset="-122"/>
                <a:ea typeface="宋体" charset="-122"/>
              </a:rPr>
              <a:t>RSA </a:t>
            </a:r>
            <a:r>
              <a:rPr lang="zh-CN" altLang="en-AU" sz="2800" dirty="0">
                <a:latin typeface="宋体" charset="-122"/>
                <a:ea typeface="宋体" charset="-122"/>
              </a:rPr>
              <a:t>中:</a:t>
            </a:r>
          </a:p>
          <a:p>
            <a:pPr marL="742950" lvl="1" indent="-285750">
              <a:lnSpc>
                <a:spcPct val="80000"/>
              </a:lnSpc>
            </a:pPr>
            <a:r>
              <a:rPr lang="en-AU" altLang="zh-CN" dirty="0">
                <a:latin typeface="宋体" charset="-122"/>
                <a:ea typeface="宋体" charset="-122"/>
              </a:rPr>
              <a:t>N=</a:t>
            </a:r>
            <a:r>
              <a:rPr lang="en-AU" altLang="zh-CN" dirty="0" err="1">
                <a:latin typeface="宋体" charset="-122"/>
                <a:ea typeface="宋体" charset="-122"/>
              </a:rPr>
              <a:t>p.q</a:t>
            </a:r>
            <a:endParaRPr lang="en-AU" altLang="zh-CN" dirty="0">
              <a:latin typeface="宋体" charset="-122"/>
              <a:ea typeface="宋体" charset="-122"/>
            </a:endParaRPr>
          </a:p>
          <a:p>
            <a:pPr marL="742950" lvl="1" indent="-285750">
              <a:lnSpc>
                <a:spcPct val="80000"/>
              </a:lnSpc>
            </a:pPr>
            <a:r>
              <a:rPr lang="en-AU" altLang="zh-CN" dirty="0">
                <a:latin typeface="Courier New"/>
                <a:ea typeface="宋体" charset="-122"/>
              </a:rPr>
              <a:t>ø</a:t>
            </a:r>
            <a:r>
              <a:rPr lang="en-AU" altLang="zh-CN" dirty="0">
                <a:latin typeface="宋体" charset="-122"/>
                <a:ea typeface="宋体" charset="-122"/>
              </a:rPr>
              <a:t>(N)=(p-1)(q-1) </a:t>
            </a:r>
          </a:p>
          <a:p>
            <a:pPr lvl="1">
              <a:lnSpc>
                <a:spcPct val="80000"/>
              </a:lnSpc>
            </a:pPr>
            <a:r>
              <a:rPr lang="zh-CN" altLang="en-AU" dirty="0">
                <a:latin typeface="宋体" charset="-122"/>
                <a:ea typeface="宋体" charset="-122"/>
              </a:rPr>
              <a:t>选择 </a:t>
            </a:r>
            <a:r>
              <a:rPr lang="en-AU" altLang="zh-CN" dirty="0">
                <a:latin typeface="宋体" charset="-122"/>
                <a:ea typeface="宋体" charset="-122"/>
              </a:rPr>
              <a:t>e &amp; d </a:t>
            </a:r>
            <a:r>
              <a:rPr lang="zh-CN" altLang="en-AU" dirty="0">
                <a:latin typeface="宋体" charset="-122"/>
                <a:ea typeface="宋体" charset="-122"/>
              </a:rPr>
              <a:t>使得</a:t>
            </a:r>
            <a:r>
              <a:rPr lang="en-AU" altLang="zh-CN" dirty="0" err="1" smtClean="0">
                <a:latin typeface="宋体" charset="-122"/>
                <a:ea typeface="宋体" charset="-122"/>
              </a:rPr>
              <a:t>e.d</a:t>
            </a:r>
            <a:r>
              <a:rPr lang="en-AU" altLang="zh-CN" dirty="0" smtClean="0">
                <a:latin typeface="宋体" charset="-122"/>
                <a:ea typeface="宋体" charset="-122"/>
              </a:rPr>
              <a:t> mod </a:t>
            </a:r>
            <a:r>
              <a:rPr lang="en-AU" altLang="zh-CN" dirty="0" smtClean="0">
                <a:latin typeface="Courier New"/>
                <a:ea typeface="宋体" charset="-122"/>
              </a:rPr>
              <a:t>ø</a:t>
            </a:r>
            <a:r>
              <a:rPr lang="en-AU" altLang="zh-CN" dirty="0" smtClean="0">
                <a:latin typeface="宋体" charset="-122"/>
                <a:ea typeface="宋体" charset="-122"/>
              </a:rPr>
              <a:t>(N)＝1</a:t>
            </a:r>
            <a:endParaRPr lang="en-AU" altLang="zh-CN" dirty="0">
              <a:latin typeface="宋体" charset="-122"/>
              <a:ea typeface="宋体" charset="-122"/>
            </a:endParaRPr>
          </a:p>
          <a:p>
            <a:pPr marL="742950" lvl="1" indent="-285750">
              <a:lnSpc>
                <a:spcPct val="80000"/>
              </a:lnSpc>
            </a:pPr>
            <a:r>
              <a:rPr lang="zh-CN" altLang="en-AU" dirty="0">
                <a:latin typeface="宋体" charset="-122"/>
                <a:ea typeface="宋体" charset="-122"/>
              </a:rPr>
              <a:t>因此 存在</a:t>
            </a:r>
            <a:r>
              <a:rPr lang="en-AU" altLang="zh-CN" dirty="0">
                <a:latin typeface="宋体" charset="-122"/>
                <a:ea typeface="宋体" charset="-122"/>
              </a:rPr>
              <a:t>k</a:t>
            </a:r>
            <a:r>
              <a:rPr lang="zh-CN" altLang="en-AU" dirty="0">
                <a:latin typeface="宋体" charset="-122"/>
                <a:ea typeface="宋体" charset="-122"/>
              </a:rPr>
              <a:t>使得</a:t>
            </a:r>
            <a:r>
              <a:rPr lang="en-AU" altLang="zh-CN" dirty="0" err="1">
                <a:latin typeface="宋体" charset="-122"/>
                <a:ea typeface="宋体" charset="-122"/>
              </a:rPr>
              <a:t>e.d</a:t>
            </a:r>
            <a:r>
              <a:rPr lang="en-AU" altLang="zh-CN" dirty="0">
                <a:latin typeface="宋体" charset="-122"/>
                <a:ea typeface="宋体" charset="-122"/>
              </a:rPr>
              <a:t>=1+k.</a:t>
            </a:r>
            <a:r>
              <a:rPr lang="en-AU" altLang="zh-CN" dirty="0">
                <a:latin typeface="Courier New"/>
                <a:ea typeface="宋体" charset="-122"/>
              </a:rPr>
              <a:t>ø</a:t>
            </a:r>
            <a:r>
              <a:rPr lang="en-AU" altLang="zh-CN" dirty="0">
                <a:latin typeface="宋体" charset="-122"/>
                <a:ea typeface="宋体" charset="-122"/>
              </a:rPr>
              <a:t>(N</a:t>
            </a:r>
            <a:r>
              <a:rPr lang="en-AU" altLang="zh-CN" dirty="0" smtClean="0">
                <a:latin typeface="宋体" charset="-122"/>
                <a:ea typeface="宋体" charset="-122"/>
              </a:rPr>
              <a:t>)</a:t>
            </a:r>
            <a:r>
              <a:rPr lang="zh-CN" altLang="en-AU" sz="2800" dirty="0">
                <a:latin typeface="宋体" charset="-122"/>
                <a:ea typeface="宋体" charset="-122"/>
              </a:rPr>
              <a:t/>
            </a:r>
            <a:br>
              <a:rPr lang="zh-CN" altLang="en-AU" sz="2800" dirty="0">
                <a:latin typeface="宋体" charset="-122"/>
                <a:ea typeface="宋体" charset="-122"/>
              </a:rPr>
            </a:br>
            <a:endParaRPr lang="en-AU" altLang="zh-CN" sz="2800" dirty="0">
              <a:latin typeface="宋体" charset="-122"/>
              <a:ea typeface="宋体" charset="-122"/>
            </a:endParaRPr>
          </a:p>
          <a:p>
            <a:pPr marL="342900" indent="-342900">
              <a:lnSpc>
                <a:spcPct val="80000"/>
              </a:lnSpc>
            </a:pPr>
            <a:endParaRPr lang="en-AU" altLang="zh-CN" sz="2800" dirty="0">
              <a:latin typeface="宋体" charset="-122"/>
              <a:ea typeface="宋体" charset="-122"/>
            </a:endParaRPr>
          </a:p>
          <a:p>
            <a:pPr marL="342900" indent="-342900">
              <a:lnSpc>
                <a:spcPct val="80000"/>
              </a:lnSpc>
            </a:pPr>
            <a:endParaRPr lang="en-AU" altLang="zh-CN" sz="2800" dirty="0">
              <a:latin typeface="宋体" charset="-122"/>
              <a:ea typeface="宋体" charset="-122"/>
            </a:endParaRPr>
          </a:p>
        </p:txBody>
      </p:sp>
      <p:graphicFrame>
        <p:nvGraphicFramePr>
          <p:cNvPr id="963588" name="Object 4"/>
          <p:cNvGraphicFramePr>
            <a:graphicFrameLocks noGrp="1" noChangeAspect="1"/>
          </p:cNvGraphicFramePr>
          <p:nvPr>
            <p:ph sz="quarter" idx="2"/>
          </p:nvPr>
        </p:nvGraphicFramePr>
        <p:xfrm>
          <a:off x="3505200" y="1905000"/>
          <a:ext cx="3948113" cy="625475"/>
        </p:xfrm>
        <a:graphic>
          <a:graphicData uri="http://schemas.openxmlformats.org/presentationml/2006/ole">
            <mc:AlternateContent xmlns:mc="http://schemas.openxmlformats.org/markup-compatibility/2006">
              <mc:Choice xmlns:v="urn:schemas-microsoft-com:vml" Requires="v">
                <p:oleObj spid="_x0000_s265232" name="Equation" r:id="rId4" imgW="1282700" imgH="203200" progId="Equation.3">
                  <p:embed/>
                </p:oleObj>
              </mc:Choice>
              <mc:Fallback>
                <p:oleObj name="Equation" r:id="rId4" imgW="1282700" imgH="203200" progId="Equation.3">
                  <p:embed/>
                  <p:pic>
                    <p:nvPicPr>
                      <p:cNvPr id="0" name="Picture 1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905000"/>
                        <a:ext cx="3948113"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3590" name="Object 6"/>
          <p:cNvGraphicFramePr>
            <a:graphicFrameLocks noGrp="1" noChangeAspect="1"/>
          </p:cNvGraphicFramePr>
          <p:nvPr>
            <p:ph sz="quarter" idx="3"/>
          </p:nvPr>
        </p:nvGraphicFramePr>
        <p:xfrm>
          <a:off x="474663" y="4876800"/>
          <a:ext cx="8305800" cy="1309688"/>
        </p:xfrm>
        <a:graphic>
          <a:graphicData uri="http://schemas.openxmlformats.org/presentationml/2006/ole">
            <mc:AlternateContent xmlns:mc="http://schemas.openxmlformats.org/markup-compatibility/2006">
              <mc:Choice xmlns:v="urn:schemas-microsoft-com:vml" Requires="v">
                <p:oleObj spid="_x0000_s265233" name="Equation" r:id="rId6" imgW="3060700" imgH="482600" progId="Equation.DSMT4">
                  <p:embed/>
                </p:oleObj>
              </mc:Choice>
              <mc:Fallback>
                <p:oleObj name="Equation" r:id="rId6" imgW="3060700" imgH="482600" progId="Equation.DSMT4">
                  <p:embed/>
                  <p:pic>
                    <p:nvPicPr>
                      <p:cNvPr id="0" name="Picture 1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663" y="4876800"/>
                        <a:ext cx="8305800"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B5AD098-617C-4EC1-9387-990B41E46593}" type="slidenum">
              <a:rPr lang="ar-SA" altLang="en-US"/>
              <a:pPr/>
              <a:t>29</a:t>
            </a:fld>
            <a:endParaRPr lang="en-US" altLang="en-US"/>
          </a:p>
        </p:txBody>
      </p:sp>
      <p:sp>
        <p:nvSpPr>
          <p:cNvPr id="5" name="Footer Placeholder 4"/>
          <p:cNvSpPr>
            <a:spLocks noGrp="1"/>
          </p:cNvSpPr>
          <p:nvPr>
            <p:ph type="ftr" sz="quarter" idx="11"/>
          </p:nvPr>
        </p:nvSpPr>
        <p:spPr/>
        <p:txBody>
          <a:bodyPr/>
          <a:lstStyle/>
          <a:p>
            <a:r>
              <a:rPr lang="zh-CN" altLang="en-US"/>
              <a:t>公钥密码和密码管理</a:t>
            </a:r>
            <a:endParaRPr lang="en-US" altLang="zh-CN"/>
          </a:p>
        </p:txBody>
      </p:sp>
      <p:sp>
        <p:nvSpPr>
          <p:cNvPr id="962562" name="Rectangle 2"/>
          <p:cNvSpPr>
            <a:spLocks noGrp="1" noChangeArrowheads="1"/>
          </p:cNvSpPr>
          <p:nvPr>
            <p:ph type="title"/>
          </p:nvPr>
        </p:nvSpPr>
        <p:spPr/>
        <p:txBody>
          <a:bodyPr/>
          <a:lstStyle/>
          <a:p>
            <a:r>
              <a:rPr lang="en-US" altLang="zh-CN">
                <a:ea typeface="宋体" charset="-122"/>
              </a:rPr>
              <a:t>RSA </a:t>
            </a:r>
            <a:r>
              <a:rPr lang="zh-CN" altLang="en-US">
                <a:ea typeface="宋体" charset="-122"/>
              </a:rPr>
              <a:t>的使用</a:t>
            </a:r>
            <a:endParaRPr lang="zh-CN" altLang="en-AU">
              <a:ea typeface="宋体" charset="-122"/>
            </a:endParaRPr>
          </a:p>
        </p:txBody>
      </p:sp>
      <p:sp>
        <p:nvSpPr>
          <p:cNvPr id="962563" name="Rectangle 3"/>
          <p:cNvSpPr>
            <a:spLocks noGrp="1" noChangeArrowheads="1"/>
          </p:cNvSpPr>
          <p:nvPr>
            <p:ph type="body" idx="1"/>
          </p:nvPr>
        </p:nvSpPr>
        <p:spPr/>
        <p:txBody>
          <a:bodyPr/>
          <a:lstStyle/>
          <a:p>
            <a:pPr marL="342900" indent="-342900"/>
            <a:r>
              <a:rPr lang="zh-CN" altLang="en-AU">
                <a:ea typeface="宋体" charset="-122"/>
              </a:rPr>
              <a:t>发送方要加密明文</a:t>
            </a:r>
            <a:r>
              <a:rPr lang="en-AU" altLang="zh-CN">
                <a:ea typeface="宋体" charset="-122"/>
              </a:rPr>
              <a:t>M:</a:t>
            </a:r>
          </a:p>
          <a:p>
            <a:pPr marL="742950" lvl="1" indent="-285750"/>
            <a:r>
              <a:rPr lang="zh-CN" altLang="en-AU">
                <a:ea typeface="宋体" charset="-122"/>
              </a:rPr>
              <a:t>获得接收方的公钥 </a:t>
            </a:r>
            <a:r>
              <a:rPr lang="en-AU" altLang="zh-CN">
                <a:latin typeface="Courier New" pitchFamily="49" charset="0"/>
                <a:ea typeface="宋体" charset="-122"/>
              </a:rPr>
              <a:t>KU={e,N}</a:t>
            </a:r>
            <a:r>
              <a:rPr lang="en-AU" altLang="zh-CN">
                <a:ea typeface="宋体" charset="-122"/>
              </a:rPr>
              <a:t> </a:t>
            </a:r>
          </a:p>
          <a:p>
            <a:pPr marL="742950" lvl="1" indent="-285750"/>
            <a:r>
              <a:rPr lang="zh-CN" altLang="en-AU">
                <a:ea typeface="宋体" charset="-122"/>
              </a:rPr>
              <a:t>计算: </a:t>
            </a:r>
            <a:r>
              <a:rPr lang="en-AU" altLang="zh-CN">
                <a:latin typeface="Courier New" pitchFamily="49" charset="0"/>
                <a:ea typeface="宋体" charset="-122"/>
              </a:rPr>
              <a:t>C=M</a:t>
            </a:r>
            <a:r>
              <a:rPr lang="en-AU" altLang="zh-CN" baseline="30000">
                <a:latin typeface="Courier New" pitchFamily="49" charset="0"/>
                <a:ea typeface="宋体" charset="-122"/>
              </a:rPr>
              <a:t>e</a:t>
            </a:r>
            <a:r>
              <a:rPr lang="en-AU" altLang="zh-CN">
                <a:latin typeface="Courier New" pitchFamily="49" charset="0"/>
                <a:ea typeface="宋体" charset="-122"/>
              </a:rPr>
              <a:t> mod N</a:t>
            </a:r>
            <a:r>
              <a:rPr lang="en-AU" altLang="zh-CN">
                <a:ea typeface="宋体" charset="-122"/>
              </a:rPr>
              <a:t>, where </a:t>
            </a:r>
            <a:r>
              <a:rPr lang="en-AU" altLang="zh-CN">
                <a:latin typeface="Courier New" pitchFamily="49" charset="0"/>
                <a:ea typeface="宋体" charset="-122"/>
              </a:rPr>
              <a:t>0≤M&lt;N</a:t>
            </a:r>
            <a:endParaRPr lang="en-AU" altLang="zh-CN">
              <a:ea typeface="宋体" charset="-122"/>
            </a:endParaRPr>
          </a:p>
          <a:p>
            <a:pPr marL="342900" indent="-342900"/>
            <a:r>
              <a:rPr lang="zh-CN" altLang="en-AU">
                <a:ea typeface="宋体" charset="-122"/>
              </a:rPr>
              <a:t>接收方解密密文</a:t>
            </a:r>
            <a:r>
              <a:rPr lang="en-AU" altLang="zh-CN">
                <a:ea typeface="宋体" charset="-122"/>
              </a:rPr>
              <a:t>C:</a:t>
            </a:r>
          </a:p>
          <a:p>
            <a:pPr marL="742950" lvl="1" indent="-285750"/>
            <a:r>
              <a:rPr lang="en-AU" altLang="zh-CN">
                <a:ea typeface="宋体" charset="-122"/>
              </a:rPr>
              <a:t> </a:t>
            </a:r>
            <a:r>
              <a:rPr lang="zh-CN" altLang="en-AU">
                <a:ea typeface="宋体" charset="-122"/>
              </a:rPr>
              <a:t>使用自己的私钥 </a:t>
            </a:r>
            <a:r>
              <a:rPr lang="en-AU" altLang="zh-CN">
                <a:latin typeface="Courier New" pitchFamily="49" charset="0"/>
                <a:ea typeface="宋体" charset="-122"/>
              </a:rPr>
              <a:t>KR={d,N}</a:t>
            </a:r>
            <a:r>
              <a:rPr lang="en-AU" altLang="zh-CN">
                <a:ea typeface="宋体" charset="-122"/>
              </a:rPr>
              <a:t> </a:t>
            </a:r>
          </a:p>
          <a:p>
            <a:pPr marL="742950" lvl="1" indent="-285750"/>
            <a:r>
              <a:rPr lang="zh-CN" altLang="en-AU">
                <a:ea typeface="宋体" charset="-122"/>
              </a:rPr>
              <a:t>计算: </a:t>
            </a:r>
            <a:r>
              <a:rPr lang="en-AU" altLang="zh-CN">
                <a:latin typeface="Courier New" pitchFamily="49" charset="0"/>
                <a:ea typeface="宋体" charset="-122"/>
              </a:rPr>
              <a:t>M=C</a:t>
            </a:r>
            <a:r>
              <a:rPr lang="en-AU" altLang="zh-CN" baseline="30000">
                <a:latin typeface="Courier New" pitchFamily="49" charset="0"/>
                <a:ea typeface="宋体" charset="-122"/>
              </a:rPr>
              <a:t>d</a:t>
            </a:r>
            <a:r>
              <a:rPr lang="en-AU" altLang="zh-CN">
                <a:latin typeface="Courier New" pitchFamily="49" charset="0"/>
                <a:ea typeface="宋体" charset="-122"/>
              </a:rPr>
              <a:t> mod N</a:t>
            </a:r>
            <a:r>
              <a:rPr lang="en-AU" altLang="zh-CN">
                <a:ea typeface="宋体" charset="-122"/>
              </a:rPr>
              <a:t> </a:t>
            </a:r>
          </a:p>
          <a:p>
            <a:pPr marL="342900" indent="-342900"/>
            <a:r>
              <a:rPr lang="zh-CN" altLang="en-US">
                <a:ea typeface="宋体" charset="-122"/>
              </a:rPr>
              <a:t>注意：</a:t>
            </a:r>
            <a:r>
              <a:rPr lang="en-US" altLang="zh-CN">
                <a:ea typeface="宋体" charset="-122"/>
              </a:rPr>
              <a:t>M</a:t>
            </a:r>
            <a:r>
              <a:rPr lang="zh-CN" altLang="en-US">
                <a:ea typeface="宋体" charset="-122"/>
              </a:rPr>
              <a:t>必须比</a:t>
            </a:r>
            <a:r>
              <a:rPr lang="en-US" altLang="zh-CN">
                <a:ea typeface="宋体" charset="-122"/>
              </a:rPr>
              <a:t>N</a:t>
            </a:r>
            <a:r>
              <a:rPr lang="zh-CN" altLang="en-US">
                <a:ea typeface="宋体" charset="-122"/>
              </a:rPr>
              <a:t>小</a:t>
            </a:r>
            <a:endParaRPr lang="zh-CN" altLang="en-AU">
              <a:ea typeface="宋体"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古老的学问，崭新的应用</a:t>
            </a:r>
          </a:p>
        </p:txBody>
      </p:sp>
      <p:sp>
        <p:nvSpPr>
          <p:cNvPr id="80899" name="Rectangle 3"/>
          <p:cNvSpPr>
            <a:spLocks noGrp="1" noChangeArrowheads="1"/>
          </p:cNvSpPr>
          <p:nvPr>
            <p:ph type="body" idx="1"/>
          </p:nvPr>
        </p:nvSpPr>
        <p:spPr>
          <a:xfrm>
            <a:off x="457200" y="1447800"/>
            <a:ext cx="8229600" cy="5410200"/>
          </a:xfrm>
        </p:spPr>
        <p:txBody>
          <a:bodyPr/>
          <a:lstStyle/>
          <a:p>
            <a:r>
              <a:rPr lang="zh-CN" altLang="en-US" smtClean="0"/>
              <a:t>数论是一门古老的学科。在</a:t>
            </a:r>
            <a:r>
              <a:rPr lang="en-US" altLang="zh-CN" smtClean="0"/>
              <a:t>RSA</a:t>
            </a:r>
            <a:r>
              <a:rPr lang="zh-CN" altLang="en-US" smtClean="0"/>
              <a:t>算法出现之前，数论这门精巧却枯燥的学问，只是被普通人认为好玩。</a:t>
            </a:r>
            <a:r>
              <a:rPr lang="en-US" altLang="zh-CN" smtClean="0"/>
              <a:t>RSA</a:t>
            </a:r>
            <a:r>
              <a:rPr lang="zh-CN" altLang="en-US" smtClean="0"/>
              <a:t>算法的出现改变了一般民众对数论的看法。现在，安全的网络活动几乎都在数论相关算法的保护之下，比如</a:t>
            </a:r>
            <a:r>
              <a:rPr lang="en-US" altLang="zh-CN" smtClean="0"/>
              <a:t>SSL</a:t>
            </a:r>
            <a:r>
              <a:rPr lang="zh-CN" altLang="en-US" smtClean="0"/>
              <a:t>安全传输和网上交易的数字签名。</a:t>
            </a:r>
          </a:p>
          <a:p>
            <a:endParaRPr lang="zh-CN"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2A87918-79B9-41A5-9206-2FA516104ACE}" type="slidenum">
              <a:rPr lang="ar-SA" altLang="en-US"/>
              <a:pPr/>
              <a:t>30</a:t>
            </a:fld>
            <a:endParaRPr lang="en-US" altLang="en-US"/>
          </a:p>
        </p:txBody>
      </p:sp>
      <p:sp>
        <p:nvSpPr>
          <p:cNvPr id="5" name="Footer Placeholder 4"/>
          <p:cNvSpPr>
            <a:spLocks noGrp="1"/>
          </p:cNvSpPr>
          <p:nvPr>
            <p:ph type="ftr" sz="quarter" idx="11"/>
          </p:nvPr>
        </p:nvSpPr>
        <p:spPr/>
        <p:txBody>
          <a:bodyPr/>
          <a:lstStyle/>
          <a:p>
            <a:r>
              <a:rPr lang="zh-CN" altLang="en-US"/>
              <a:t>公钥密码和密码管理</a:t>
            </a:r>
            <a:endParaRPr lang="en-US" altLang="zh-CN"/>
          </a:p>
        </p:txBody>
      </p:sp>
      <p:sp>
        <p:nvSpPr>
          <p:cNvPr id="965634" name="Rectangle 2"/>
          <p:cNvSpPr>
            <a:spLocks noGrp="1" noChangeArrowheads="1"/>
          </p:cNvSpPr>
          <p:nvPr>
            <p:ph type="title"/>
          </p:nvPr>
        </p:nvSpPr>
        <p:spPr/>
        <p:txBody>
          <a:bodyPr/>
          <a:lstStyle/>
          <a:p>
            <a:r>
              <a:rPr lang="en-AU" altLang="zh-CN">
                <a:ea typeface="宋体" charset="-122"/>
              </a:rPr>
              <a:t>RSA Example</a:t>
            </a:r>
          </a:p>
        </p:txBody>
      </p:sp>
      <p:sp>
        <p:nvSpPr>
          <p:cNvPr id="965635" name="Rectangle 3"/>
          <p:cNvSpPr>
            <a:spLocks noGrp="1" noChangeArrowheads="1"/>
          </p:cNvSpPr>
          <p:nvPr>
            <p:ph type="body" idx="1"/>
          </p:nvPr>
        </p:nvSpPr>
        <p:spPr>
          <a:xfrm>
            <a:off x="654050" y="1717675"/>
            <a:ext cx="8269288" cy="4344988"/>
          </a:xfrm>
        </p:spPr>
        <p:txBody>
          <a:bodyPr>
            <a:normAutofit lnSpcReduction="10000"/>
          </a:bodyPr>
          <a:lstStyle/>
          <a:p>
            <a:pPr marL="609600" indent="-609600">
              <a:buFont typeface="Wingdings" pitchFamily="2" charset="2"/>
              <a:buNone/>
            </a:pPr>
            <a:r>
              <a:rPr lang="en-AU" altLang="zh-CN" b="1" dirty="0">
                <a:ea typeface="宋体" charset="-122"/>
              </a:rPr>
              <a:t>1. </a:t>
            </a:r>
            <a:r>
              <a:rPr lang="zh-CN" altLang="en-AU" dirty="0">
                <a:ea typeface="宋体" charset="-122"/>
              </a:rPr>
              <a:t>选择素数</a:t>
            </a:r>
            <a:r>
              <a:rPr lang="en-AU" altLang="zh-CN" b="1" dirty="0">
                <a:ea typeface="宋体" charset="-122"/>
              </a:rPr>
              <a:t>: </a:t>
            </a:r>
            <a:r>
              <a:rPr lang="en-AU" altLang="zh-CN" b="1" i="1" dirty="0">
                <a:ea typeface="宋体" charset="-122"/>
              </a:rPr>
              <a:t>p</a:t>
            </a:r>
            <a:r>
              <a:rPr lang="en-AU" altLang="zh-CN" b="1" dirty="0">
                <a:ea typeface="宋体" charset="-122"/>
              </a:rPr>
              <a:t>=17 &amp; </a:t>
            </a:r>
            <a:r>
              <a:rPr lang="en-AU" altLang="zh-CN" b="1" i="1" dirty="0">
                <a:ea typeface="宋体" charset="-122"/>
              </a:rPr>
              <a:t>q</a:t>
            </a:r>
            <a:r>
              <a:rPr lang="en-AU" altLang="zh-CN" b="1" dirty="0">
                <a:ea typeface="宋体" charset="-122"/>
              </a:rPr>
              <a:t>=11</a:t>
            </a:r>
          </a:p>
          <a:p>
            <a:pPr marL="609600" indent="-609600">
              <a:buFont typeface="Wingdings" pitchFamily="2" charset="2"/>
              <a:buNone/>
            </a:pPr>
            <a:r>
              <a:rPr lang="en-AU" altLang="zh-CN" b="1" dirty="0">
                <a:ea typeface="宋体" charset="-122"/>
              </a:rPr>
              <a:t>2. </a:t>
            </a:r>
            <a:r>
              <a:rPr lang="zh-CN" altLang="en-AU" dirty="0">
                <a:ea typeface="宋体" charset="-122"/>
              </a:rPr>
              <a:t>计算</a:t>
            </a:r>
            <a:r>
              <a:rPr lang="en-AU" altLang="zh-CN" b="1" i="1" dirty="0">
                <a:ea typeface="宋体" charset="-122"/>
              </a:rPr>
              <a:t>n </a:t>
            </a:r>
            <a:r>
              <a:rPr lang="en-AU" altLang="zh-CN" b="1" dirty="0">
                <a:ea typeface="宋体" charset="-122"/>
              </a:rPr>
              <a:t>= </a:t>
            </a:r>
            <a:r>
              <a:rPr lang="en-AU" altLang="zh-CN" b="1" i="1" dirty="0" err="1">
                <a:ea typeface="宋体" charset="-122"/>
              </a:rPr>
              <a:t>pq</a:t>
            </a:r>
            <a:r>
              <a:rPr lang="en-AU" altLang="zh-CN" b="1" i="1" dirty="0">
                <a:ea typeface="宋体" charset="-122"/>
              </a:rPr>
              <a:t> </a:t>
            </a:r>
            <a:r>
              <a:rPr lang="en-AU" altLang="zh-CN" b="1" dirty="0">
                <a:ea typeface="宋体" charset="-122"/>
              </a:rPr>
              <a:t>=17</a:t>
            </a:r>
            <a:r>
              <a:rPr lang="en-AU" altLang="zh-CN" dirty="0">
                <a:ea typeface="宋体" charset="-122"/>
              </a:rPr>
              <a:t>×</a:t>
            </a:r>
            <a:r>
              <a:rPr lang="en-AU" altLang="zh-CN" b="1" dirty="0">
                <a:ea typeface="宋体" charset="-122"/>
              </a:rPr>
              <a:t>11=187</a:t>
            </a:r>
          </a:p>
          <a:p>
            <a:pPr marL="609600" indent="-609600">
              <a:buFont typeface="Wingdings" pitchFamily="2" charset="2"/>
              <a:buNone/>
            </a:pPr>
            <a:r>
              <a:rPr lang="en-AU" altLang="zh-CN" b="1" dirty="0">
                <a:ea typeface="宋体" charset="-122"/>
              </a:rPr>
              <a:t>3. </a:t>
            </a:r>
            <a:r>
              <a:rPr lang="zh-CN" altLang="en-AU" dirty="0">
                <a:ea typeface="宋体" charset="-122"/>
              </a:rPr>
              <a:t>计算</a:t>
            </a:r>
            <a:r>
              <a:rPr lang="en-AU" altLang="zh-CN" b="1" dirty="0">
                <a:ea typeface="宋体" charset="-122"/>
              </a:rPr>
              <a:t>ø(</a:t>
            </a:r>
            <a:r>
              <a:rPr lang="en-AU" altLang="zh-CN" b="1" i="1" dirty="0">
                <a:ea typeface="宋体" charset="-122"/>
              </a:rPr>
              <a:t>n</a:t>
            </a:r>
            <a:r>
              <a:rPr lang="en-AU" altLang="zh-CN" b="1" dirty="0">
                <a:ea typeface="宋体" charset="-122"/>
              </a:rPr>
              <a:t>)=(</a:t>
            </a:r>
            <a:r>
              <a:rPr lang="en-AU" altLang="zh-CN" b="1" i="1" dirty="0">
                <a:ea typeface="宋体" charset="-122"/>
              </a:rPr>
              <a:t>p–</a:t>
            </a:r>
            <a:r>
              <a:rPr lang="en-AU" altLang="zh-CN" b="1" dirty="0">
                <a:ea typeface="宋体" charset="-122"/>
              </a:rPr>
              <a:t>1)(</a:t>
            </a:r>
            <a:r>
              <a:rPr lang="en-AU" altLang="zh-CN" b="1" i="1" dirty="0">
                <a:ea typeface="宋体" charset="-122"/>
              </a:rPr>
              <a:t>q-</a:t>
            </a:r>
            <a:r>
              <a:rPr lang="en-AU" altLang="zh-CN" b="1" dirty="0">
                <a:ea typeface="宋体" charset="-122"/>
              </a:rPr>
              <a:t>1)=16</a:t>
            </a:r>
            <a:r>
              <a:rPr lang="en-AU" altLang="zh-CN" dirty="0">
                <a:ea typeface="宋体" charset="-122"/>
              </a:rPr>
              <a:t>×</a:t>
            </a:r>
            <a:r>
              <a:rPr lang="en-AU" altLang="zh-CN" b="1" dirty="0">
                <a:ea typeface="宋体" charset="-122"/>
              </a:rPr>
              <a:t>10=160</a:t>
            </a:r>
          </a:p>
          <a:p>
            <a:pPr marL="609600" indent="-609600">
              <a:buFont typeface="Wingdings" pitchFamily="2" charset="2"/>
              <a:buNone/>
            </a:pPr>
            <a:r>
              <a:rPr lang="en-AU" altLang="zh-CN" b="1" dirty="0">
                <a:ea typeface="宋体" charset="-122"/>
              </a:rPr>
              <a:t>4. </a:t>
            </a:r>
            <a:r>
              <a:rPr lang="zh-CN" altLang="en-AU" dirty="0">
                <a:ea typeface="宋体" charset="-122"/>
              </a:rPr>
              <a:t>选择</a:t>
            </a:r>
            <a:r>
              <a:rPr lang="en-AU" altLang="zh-CN" b="1" dirty="0">
                <a:ea typeface="宋体" charset="-122"/>
              </a:rPr>
              <a:t>e </a:t>
            </a:r>
            <a:r>
              <a:rPr lang="en-AU" altLang="zh-CN" b="1" i="1" dirty="0">
                <a:ea typeface="宋体" charset="-122"/>
              </a:rPr>
              <a:t>: </a:t>
            </a:r>
            <a:r>
              <a:rPr lang="en-AU" altLang="zh-CN" b="1" dirty="0" err="1">
                <a:ea typeface="宋体" charset="-122"/>
              </a:rPr>
              <a:t>gcd</a:t>
            </a:r>
            <a:r>
              <a:rPr lang="en-AU" altLang="zh-CN" b="1" dirty="0">
                <a:ea typeface="宋体" charset="-122"/>
              </a:rPr>
              <a:t>(e,160)=1; </a:t>
            </a:r>
            <a:r>
              <a:rPr lang="zh-CN" altLang="en-AU" dirty="0">
                <a:ea typeface="宋体" charset="-122"/>
              </a:rPr>
              <a:t>选择</a:t>
            </a:r>
            <a:r>
              <a:rPr lang="en-AU" altLang="zh-CN" b="1" i="1" dirty="0">
                <a:ea typeface="宋体" charset="-122"/>
              </a:rPr>
              <a:t>e</a:t>
            </a:r>
            <a:r>
              <a:rPr lang="en-AU" altLang="zh-CN" b="1" dirty="0">
                <a:ea typeface="宋体" charset="-122"/>
              </a:rPr>
              <a:t>=7</a:t>
            </a:r>
          </a:p>
          <a:p>
            <a:pPr marL="609600" indent="-609600">
              <a:buFont typeface="Wingdings" pitchFamily="2" charset="2"/>
              <a:buNone/>
            </a:pPr>
            <a:r>
              <a:rPr lang="en-AU" altLang="zh-CN" b="1" dirty="0">
                <a:ea typeface="宋体" charset="-122"/>
              </a:rPr>
              <a:t>5. </a:t>
            </a:r>
            <a:r>
              <a:rPr lang="zh-CN" altLang="en-AU" dirty="0">
                <a:ea typeface="宋体" charset="-122"/>
              </a:rPr>
              <a:t>确定</a:t>
            </a:r>
            <a:r>
              <a:rPr lang="en-AU" altLang="zh-CN" b="1" dirty="0">
                <a:ea typeface="宋体" charset="-122"/>
              </a:rPr>
              <a:t>d</a:t>
            </a:r>
            <a:r>
              <a:rPr lang="en-AU" altLang="zh-CN" b="1" i="1" dirty="0">
                <a:ea typeface="宋体" charset="-122"/>
              </a:rPr>
              <a:t>: de=</a:t>
            </a:r>
            <a:r>
              <a:rPr lang="en-AU" altLang="zh-CN" b="1" dirty="0">
                <a:ea typeface="宋体" charset="-122"/>
              </a:rPr>
              <a:t>1 mod 160 and </a:t>
            </a:r>
            <a:r>
              <a:rPr lang="en-AU" altLang="zh-CN" b="1" i="1" dirty="0">
                <a:ea typeface="宋体" charset="-122"/>
              </a:rPr>
              <a:t>d </a:t>
            </a:r>
            <a:r>
              <a:rPr lang="en-AU" altLang="zh-CN" b="1" dirty="0">
                <a:ea typeface="宋体" charset="-122"/>
              </a:rPr>
              <a:t>&lt; 160</a:t>
            </a:r>
            <a:r>
              <a:rPr lang="zh-CN" altLang="en-AU" dirty="0">
                <a:ea typeface="宋体" charset="-122"/>
              </a:rPr>
              <a:t>， </a:t>
            </a:r>
            <a:r>
              <a:rPr lang="en-AU" altLang="zh-CN" b="1" dirty="0">
                <a:ea typeface="宋体" charset="-122"/>
              </a:rPr>
              <a:t>d=23</a:t>
            </a:r>
          </a:p>
          <a:p>
            <a:pPr marL="609600" indent="-609600">
              <a:buFont typeface="Wingdings" pitchFamily="2" charset="2"/>
              <a:buNone/>
            </a:pPr>
            <a:r>
              <a:rPr lang="zh-CN" altLang="en-AU" dirty="0">
                <a:ea typeface="宋体" charset="-122"/>
              </a:rPr>
              <a:t>因为</a:t>
            </a:r>
            <a:r>
              <a:rPr lang="en-AU" altLang="zh-CN" b="1" dirty="0">
                <a:ea typeface="宋体" charset="-122"/>
              </a:rPr>
              <a:t>23</a:t>
            </a:r>
            <a:r>
              <a:rPr lang="en-AU" altLang="zh-CN" dirty="0">
                <a:ea typeface="宋体" charset="-122"/>
              </a:rPr>
              <a:t>×</a:t>
            </a:r>
            <a:r>
              <a:rPr lang="en-AU" altLang="zh-CN" b="1" dirty="0">
                <a:ea typeface="宋体" charset="-122"/>
              </a:rPr>
              <a:t>7=161= 1</a:t>
            </a:r>
            <a:r>
              <a:rPr lang="en-AU" altLang="zh-CN" dirty="0">
                <a:ea typeface="宋体" charset="-122"/>
              </a:rPr>
              <a:t>×</a:t>
            </a:r>
            <a:r>
              <a:rPr lang="en-AU" altLang="zh-CN" b="1" dirty="0">
                <a:ea typeface="宋体" charset="-122"/>
              </a:rPr>
              <a:t>160+1</a:t>
            </a:r>
          </a:p>
          <a:p>
            <a:pPr marL="609600" indent="-609600">
              <a:buFont typeface="Wingdings" pitchFamily="2" charset="2"/>
              <a:buNone/>
            </a:pPr>
            <a:r>
              <a:rPr lang="en-AU" altLang="zh-CN" b="1" dirty="0">
                <a:ea typeface="宋体" charset="-122"/>
              </a:rPr>
              <a:t>6. </a:t>
            </a:r>
            <a:r>
              <a:rPr lang="zh-CN" altLang="en-AU" dirty="0">
                <a:ea typeface="宋体" charset="-122"/>
              </a:rPr>
              <a:t>公钥</a:t>
            </a:r>
            <a:r>
              <a:rPr lang="en-AU" altLang="zh-CN" b="1" dirty="0">
                <a:ea typeface="宋体" charset="-122"/>
              </a:rPr>
              <a:t>KU={7,187}</a:t>
            </a:r>
          </a:p>
          <a:p>
            <a:pPr marL="609600" indent="-609600">
              <a:buFont typeface="Wingdings" pitchFamily="2" charset="2"/>
              <a:buNone/>
            </a:pPr>
            <a:r>
              <a:rPr lang="en-AU" altLang="zh-CN" b="1" dirty="0">
                <a:ea typeface="宋体" charset="-122"/>
              </a:rPr>
              <a:t>7. </a:t>
            </a:r>
            <a:r>
              <a:rPr lang="zh-CN" altLang="en-AU" dirty="0">
                <a:ea typeface="宋体" charset="-122"/>
              </a:rPr>
              <a:t>私钥</a:t>
            </a:r>
            <a:r>
              <a:rPr lang="en-AU" altLang="zh-CN" b="1" dirty="0">
                <a:ea typeface="宋体" charset="-122"/>
              </a:rPr>
              <a:t>KR={23,17,11}</a:t>
            </a:r>
            <a:endParaRPr lang="en-AU" altLang="zh-CN" dirty="0">
              <a:ea typeface="宋体" charset="-122"/>
            </a:endParaRPr>
          </a:p>
          <a:p>
            <a:pPr marL="609600" indent="-609600">
              <a:lnSpc>
                <a:spcPct val="90000"/>
              </a:lnSpc>
              <a:buFont typeface="Wingdings" pitchFamily="2" charset="2"/>
              <a:buNone/>
            </a:pPr>
            <a:endParaRPr lang="zh-CN" altLang="en-AU" sz="2400" dirty="0">
              <a:ea typeface="宋体"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2F44E5F-39A7-46BA-BB11-8817524B4F9D}" type="slidenum">
              <a:rPr lang="ar-SA" altLang="en-US"/>
              <a:pPr/>
              <a:t>31</a:t>
            </a:fld>
            <a:endParaRPr lang="en-US" altLang="en-US"/>
          </a:p>
        </p:txBody>
      </p:sp>
      <p:sp>
        <p:nvSpPr>
          <p:cNvPr id="5" name="Footer Placeholder 4"/>
          <p:cNvSpPr>
            <a:spLocks noGrp="1"/>
          </p:cNvSpPr>
          <p:nvPr>
            <p:ph type="ftr" sz="quarter" idx="11"/>
          </p:nvPr>
        </p:nvSpPr>
        <p:spPr/>
        <p:txBody>
          <a:bodyPr/>
          <a:lstStyle/>
          <a:p>
            <a:r>
              <a:rPr lang="zh-CN" altLang="en-US"/>
              <a:t>公钥密码和密码管理</a:t>
            </a:r>
            <a:endParaRPr lang="en-US" altLang="zh-CN"/>
          </a:p>
        </p:txBody>
      </p:sp>
      <p:sp>
        <p:nvSpPr>
          <p:cNvPr id="967682" name="Rectangle 2"/>
          <p:cNvSpPr>
            <a:spLocks noGrp="1" noChangeArrowheads="1"/>
          </p:cNvSpPr>
          <p:nvPr>
            <p:ph type="title"/>
          </p:nvPr>
        </p:nvSpPr>
        <p:spPr/>
        <p:txBody>
          <a:bodyPr/>
          <a:lstStyle/>
          <a:p>
            <a:r>
              <a:rPr lang="en-AU" altLang="zh-CN">
                <a:ea typeface="宋体" charset="-122"/>
              </a:rPr>
              <a:t>RSA Example cont</a:t>
            </a:r>
          </a:p>
        </p:txBody>
      </p:sp>
      <p:sp>
        <p:nvSpPr>
          <p:cNvPr id="967683" name="Rectangle 3"/>
          <p:cNvSpPr>
            <a:spLocks noGrp="1" noChangeArrowheads="1"/>
          </p:cNvSpPr>
          <p:nvPr>
            <p:ph type="body" idx="1"/>
          </p:nvPr>
        </p:nvSpPr>
        <p:spPr/>
        <p:txBody>
          <a:bodyPr/>
          <a:lstStyle/>
          <a:p>
            <a:pPr marL="342900" indent="-342900"/>
            <a:r>
              <a:rPr lang="en-AU" altLang="zh-CN" b="1" dirty="0">
                <a:ea typeface="宋体" charset="-122"/>
              </a:rPr>
              <a:t>RSA</a:t>
            </a:r>
            <a:r>
              <a:rPr lang="zh-CN" altLang="en-AU" dirty="0">
                <a:ea typeface="宋体" charset="-122"/>
              </a:rPr>
              <a:t>的加解密为</a:t>
            </a:r>
            <a:r>
              <a:rPr lang="en-AU" altLang="zh-CN" b="1" dirty="0">
                <a:ea typeface="宋体" charset="-122"/>
              </a:rPr>
              <a:t>:</a:t>
            </a:r>
          </a:p>
          <a:p>
            <a:pPr marL="342900" indent="-342900"/>
            <a:r>
              <a:rPr lang="zh-CN" altLang="en-AU" dirty="0">
                <a:ea typeface="宋体" charset="-122"/>
              </a:rPr>
              <a:t>给定消息</a:t>
            </a:r>
            <a:r>
              <a:rPr lang="en-AU" altLang="zh-CN" b="1" dirty="0">
                <a:ea typeface="宋体" charset="-122"/>
              </a:rPr>
              <a:t>M = 88 ( 88&lt;187)</a:t>
            </a:r>
          </a:p>
          <a:p>
            <a:pPr marL="342900" indent="-342900"/>
            <a:r>
              <a:rPr lang="zh-CN" altLang="en-AU" dirty="0">
                <a:ea typeface="宋体" charset="-122"/>
              </a:rPr>
              <a:t>加密</a:t>
            </a:r>
            <a:r>
              <a:rPr lang="en-AU" altLang="zh-CN" b="1" dirty="0">
                <a:ea typeface="宋体" charset="-122"/>
              </a:rPr>
              <a:t>:</a:t>
            </a:r>
          </a:p>
          <a:p>
            <a:pPr marL="342900" indent="-342900">
              <a:buFont typeface="Wingdings" pitchFamily="2" charset="2"/>
              <a:buNone/>
            </a:pPr>
            <a:r>
              <a:rPr lang="en-AU" altLang="zh-CN" b="1" dirty="0">
                <a:ea typeface="宋体" charset="-122"/>
              </a:rPr>
              <a:t>		C = 88</a:t>
            </a:r>
            <a:r>
              <a:rPr lang="en-AU" altLang="zh-CN" b="1" baseline="30000" dirty="0">
                <a:ea typeface="宋体" charset="-122"/>
              </a:rPr>
              <a:t>7</a:t>
            </a:r>
            <a:r>
              <a:rPr lang="en-AU" altLang="zh-CN" b="1" dirty="0">
                <a:ea typeface="宋体" charset="-122"/>
              </a:rPr>
              <a:t> mod 187 = </a:t>
            </a:r>
            <a:r>
              <a:rPr lang="en-AU" altLang="zh-CN" b="1" dirty="0" smtClean="0">
                <a:ea typeface="宋体" charset="-122"/>
              </a:rPr>
              <a:t>[(88</a:t>
            </a:r>
            <a:r>
              <a:rPr lang="en-AU" altLang="zh-CN" b="1" baseline="30000" dirty="0" smtClean="0">
                <a:ea typeface="宋体" charset="-122"/>
              </a:rPr>
              <a:t>4</a:t>
            </a:r>
            <a:r>
              <a:rPr lang="en-AU" altLang="zh-CN" b="1" dirty="0" smtClean="0">
                <a:ea typeface="宋体" charset="-122"/>
              </a:rPr>
              <a:t>mod187)*(88</a:t>
            </a:r>
            <a:r>
              <a:rPr lang="en-AU" altLang="zh-CN" b="1" baseline="30000" dirty="0" smtClean="0">
                <a:ea typeface="宋体" charset="-122"/>
              </a:rPr>
              <a:t>2</a:t>
            </a:r>
            <a:r>
              <a:rPr lang="en-AU" altLang="zh-CN" b="1" dirty="0" smtClean="0">
                <a:ea typeface="宋体" charset="-122"/>
              </a:rPr>
              <a:t>mod187*(88</a:t>
            </a:r>
            <a:r>
              <a:rPr lang="en-AU" altLang="zh-CN" b="1" baseline="30000" dirty="0" smtClean="0">
                <a:ea typeface="宋体" charset="-122"/>
              </a:rPr>
              <a:t>1</a:t>
            </a:r>
            <a:r>
              <a:rPr lang="en-AU" altLang="zh-CN" b="1" dirty="0" smtClean="0">
                <a:ea typeface="宋体" charset="-122"/>
              </a:rPr>
              <a:t>mode187)]=11</a:t>
            </a:r>
            <a:endParaRPr lang="en-AU" altLang="zh-CN" b="1" dirty="0">
              <a:ea typeface="宋体" charset="-122"/>
            </a:endParaRPr>
          </a:p>
          <a:p>
            <a:pPr marL="342900" indent="-342900"/>
            <a:r>
              <a:rPr lang="zh-CN" altLang="en-AU" dirty="0">
                <a:ea typeface="宋体" charset="-122"/>
              </a:rPr>
              <a:t>解密</a:t>
            </a:r>
            <a:r>
              <a:rPr lang="en-AU" altLang="zh-CN" b="1" dirty="0">
                <a:ea typeface="宋体" charset="-122"/>
              </a:rPr>
              <a:t>:</a:t>
            </a:r>
          </a:p>
          <a:p>
            <a:pPr marL="342900" indent="-342900">
              <a:buFont typeface="Wingdings" pitchFamily="2" charset="2"/>
              <a:buNone/>
            </a:pPr>
            <a:r>
              <a:rPr lang="en-AU" altLang="zh-CN" b="1" dirty="0">
                <a:ea typeface="宋体" charset="-122"/>
              </a:rPr>
              <a:t>		M = 11</a:t>
            </a:r>
            <a:r>
              <a:rPr lang="en-AU" altLang="zh-CN" b="1" baseline="30000" dirty="0">
                <a:ea typeface="宋体" charset="-122"/>
              </a:rPr>
              <a:t>23</a:t>
            </a:r>
            <a:r>
              <a:rPr lang="en-AU" altLang="zh-CN" b="1" dirty="0">
                <a:ea typeface="宋体" charset="-122"/>
              </a:rPr>
              <a:t> mod 187 = 88</a:t>
            </a:r>
            <a:endParaRPr lang="en-AU" altLang="zh-CN" dirty="0">
              <a:ea typeface="宋体"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mtClean="0"/>
              <a:t>RSA</a:t>
            </a:r>
            <a:r>
              <a:rPr lang="zh-CN" altLang="en-US" smtClean="0"/>
              <a:t>实现考虑</a:t>
            </a:r>
          </a:p>
        </p:txBody>
      </p:sp>
      <p:sp>
        <p:nvSpPr>
          <p:cNvPr id="52227" name="Rectangle 3"/>
          <p:cNvSpPr>
            <a:spLocks noGrp="1" noChangeArrowheads="1"/>
          </p:cNvSpPr>
          <p:nvPr>
            <p:ph type="body" idx="1"/>
          </p:nvPr>
        </p:nvSpPr>
        <p:spPr/>
        <p:txBody>
          <a:bodyPr>
            <a:normAutofit lnSpcReduction="10000"/>
          </a:bodyPr>
          <a:lstStyle/>
          <a:p>
            <a:r>
              <a:rPr lang="zh-CN" altLang="en-US" dirty="0" smtClean="0"/>
              <a:t>素数</a:t>
            </a:r>
          </a:p>
          <a:p>
            <a:pPr lvl="1"/>
            <a:r>
              <a:rPr lang="zh-CN" altLang="en-US" dirty="0" smtClean="0"/>
              <a:t>必须够大，否则对手可能很快分解</a:t>
            </a:r>
            <a:r>
              <a:rPr lang="en-US" altLang="zh-CN" dirty="0" smtClean="0"/>
              <a:t>n</a:t>
            </a:r>
          </a:p>
          <a:p>
            <a:pPr lvl="1"/>
            <a:r>
              <a:rPr lang="zh-CN" altLang="en-US" dirty="0" smtClean="0"/>
              <a:t>判定，试除法不可行</a:t>
            </a:r>
          </a:p>
          <a:p>
            <a:pPr lvl="1"/>
            <a:r>
              <a:rPr lang="zh-CN" altLang="en-US" dirty="0" smtClean="0"/>
              <a:t>判定，采用</a:t>
            </a:r>
            <a:r>
              <a:rPr lang="en-US" altLang="zh-CN" dirty="0" smtClean="0"/>
              <a:t>Miller-Rabin</a:t>
            </a:r>
            <a:r>
              <a:rPr lang="zh-CN" altLang="en-US" dirty="0" smtClean="0"/>
              <a:t>概率测试方法</a:t>
            </a:r>
          </a:p>
          <a:p>
            <a:pPr lvl="1"/>
            <a:r>
              <a:rPr lang="zh-CN" altLang="en-US" dirty="0" smtClean="0"/>
              <a:t>强素数</a:t>
            </a:r>
          </a:p>
          <a:p>
            <a:pPr lvl="2"/>
            <a:r>
              <a:rPr lang="en-US" altLang="zh-CN" dirty="0" smtClean="0"/>
              <a:t>(p-1)/2</a:t>
            </a:r>
            <a:r>
              <a:rPr lang="zh-CN" altLang="en-US" dirty="0" smtClean="0"/>
              <a:t>和</a:t>
            </a:r>
            <a:r>
              <a:rPr lang="en-US" altLang="zh-CN" dirty="0" smtClean="0"/>
              <a:t>(q-1)/2</a:t>
            </a:r>
            <a:r>
              <a:rPr lang="zh-CN" altLang="en-US" dirty="0" smtClean="0"/>
              <a:t>应是素数</a:t>
            </a:r>
          </a:p>
          <a:p>
            <a:r>
              <a:rPr lang="zh-CN" altLang="en-US" dirty="0" smtClean="0"/>
              <a:t>选取较小的</a:t>
            </a:r>
            <a:r>
              <a:rPr lang="en-US" altLang="zh-CN" dirty="0" smtClean="0"/>
              <a:t>e</a:t>
            </a:r>
            <a:r>
              <a:rPr lang="zh-CN" altLang="en-US" dirty="0" smtClean="0"/>
              <a:t>（较大的</a:t>
            </a:r>
            <a:r>
              <a:rPr lang="en-US" altLang="zh-CN" dirty="0" smtClean="0"/>
              <a:t>d</a:t>
            </a:r>
            <a:r>
              <a:rPr lang="zh-CN" altLang="en-US" dirty="0" smtClean="0"/>
              <a:t>）</a:t>
            </a:r>
          </a:p>
          <a:p>
            <a:pPr lvl="1"/>
            <a:r>
              <a:rPr lang="en-US" altLang="zh-CN" dirty="0" smtClean="0"/>
              <a:t>e</a:t>
            </a:r>
            <a:r>
              <a:rPr lang="zh-CN" altLang="en-US" dirty="0" smtClean="0"/>
              <a:t>：</a:t>
            </a:r>
            <a:r>
              <a:rPr lang="en-US" altLang="zh-CN" dirty="0" smtClean="0"/>
              <a:t>3</a:t>
            </a:r>
            <a:r>
              <a:rPr lang="zh-CN" altLang="en-US" dirty="0" smtClean="0"/>
              <a:t>、</a:t>
            </a:r>
            <a:r>
              <a:rPr lang="en-US" altLang="zh-CN" dirty="0" smtClean="0"/>
              <a:t>65537</a:t>
            </a:r>
          </a:p>
          <a:p>
            <a:r>
              <a:rPr lang="zh-CN" altLang="en-US" dirty="0" smtClean="0"/>
              <a:t>快速计算 </a:t>
            </a:r>
            <a:r>
              <a:rPr lang="en-US" altLang="zh-CN" dirty="0" smtClean="0"/>
              <a:t>X^Y%Z</a:t>
            </a:r>
          </a:p>
          <a:p>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mtClean="0"/>
              <a:t>X^Y%Z</a:t>
            </a:r>
            <a:r>
              <a:rPr lang="zh-CN" altLang="en-US" smtClean="0"/>
              <a:t>模幂乘举例</a:t>
            </a:r>
          </a:p>
        </p:txBody>
      </p:sp>
      <p:sp>
        <p:nvSpPr>
          <p:cNvPr id="53251" name="Rectangle 3"/>
          <p:cNvSpPr>
            <a:spLocks noGrp="1" noChangeArrowheads="1"/>
          </p:cNvSpPr>
          <p:nvPr>
            <p:ph type="body" idx="1"/>
          </p:nvPr>
        </p:nvSpPr>
        <p:spPr/>
        <p:txBody>
          <a:bodyPr>
            <a:normAutofit fontScale="92500" lnSpcReduction="10000"/>
          </a:bodyPr>
          <a:lstStyle/>
          <a:p>
            <a:r>
              <a:rPr lang="en-US" altLang="zh-CN" dirty="0" smtClean="0"/>
              <a:t>97</a:t>
            </a:r>
            <a:r>
              <a:rPr lang="en-US" altLang="zh-CN" baseline="30000" dirty="0" smtClean="0"/>
              <a:t>221</a:t>
            </a:r>
            <a:r>
              <a:rPr lang="en-US" altLang="zh-CN" dirty="0" smtClean="0"/>
              <a:t> % 2003	    	 </a:t>
            </a:r>
            <a:r>
              <a:rPr lang="zh-CN" altLang="en-US" dirty="0" smtClean="0"/>
              <a:t>（都在模</a:t>
            </a:r>
            <a:r>
              <a:rPr lang="en-US" altLang="zh-CN" dirty="0" smtClean="0"/>
              <a:t>2003</a:t>
            </a:r>
            <a:r>
              <a:rPr lang="zh-CN" altLang="en-US" dirty="0" smtClean="0"/>
              <a:t>意义下）</a:t>
            </a:r>
          </a:p>
          <a:p>
            <a:pPr>
              <a:buFontTx/>
              <a:buNone/>
            </a:pPr>
            <a:r>
              <a:rPr lang="en-US" altLang="zh-CN" dirty="0" smtClean="0"/>
              <a:t>	97</a:t>
            </a:r>
            <a:r>
              <a:rPr lang="en-US" altLang="zh-CN" baseline="30000" dirty="0" smtClean="0"/>
              <a:t>221</a:t>
            </a:r>
            <a:r>
              <a:rPr lang="en-US" altLang="zh-CN" dirty="0" smtClean="0"/>
              <a:t> </a:t>
            </a:r>
            <a:r>
              <a:rPr lang="zh-CN" altLang="en-US" dirty="0" smtClean="0"/>
              <a:t>＝</a:t>
            </a:r>
            <a:r>
              <a:rPr lang="en-US" altLang="zh-CN" dirty="0" smtClean="0"/>
              <a:t> 97</a:t>
            </a:r>
            <a:r>
              <a:rPr lang="en-US" altLang="zh-CN" baseline="30000" dirty="0" smtClean="0"/>
              <a:t>128+64+16+8+4+1</a:t>
            </a:r>
            <a:endParaRPr lang="en-US" altLang="zh-CN" dirty="0" smtClean="0"/>
          </a:p>
          <a:p>
            <a:pPr>
              <a:buFontTx/>
              <a:buNone/>
            </a:pPr>
            <a:r>
              <a:rPr lang="en-US" altLang="zh-CN" dirty="0" smtClean="0"/>
              <a:t>		</a:t>
            </a:r>
            <a:r>
              <a:rPr lang="zh-CN" altLang="en-US" dirty="0" smtClean="0"/>
              <a:t>＝ </a:t>
            </a:r>
            <a:r>
              <a:rPr lang="en-US" altLang="zh-CN" dirty="0" smtClean="0"/>
              <a:t>97</a:t>
            </a:r>
            <a:r>
              <a:rPr lang="en-US" altLang="zh-CN" baseline="30000" dirty="0" smtClean="0"/>
              <a:t>128 </a:t>
            </a:r>
            <a:r>
              <a:rPr lang="en-US" altLang="zh-CN" dirty="0" smtClean="0"/>
              <a:t>97</a:t>
            </a:r>
            <a:r>
              <a:rPr lang="en-US" altLang="zh-CN" baseline="30000" dirty="0" smtClean="0"/>
              <a:t>64 </a:t>
            </a:r>
            <a:r>
              <a:rPr lang="en-US" altLang="zh-CN" dirty="0" smtClean="0"/>
              <a:t>97</a:t>
            </a:r>
            <a:r>
              <a:rPr lang="en-US" altLang="zh-CN" baseline="30000" dirty="0" smtClean="0"/>
              <a:t>16 </a:t>
            </a:r>
            <a:r>
              <a:rPr lang="en-US" altLang="zh-CN" dirty="0" smtClean="0"/>
              <a:t>97</a:t>
            </a:r>
            <a:r>
              <a:rPr lang="en-US" altLang="zh-CN" baseline="30000" dirty="0" smtClean="0"/>
              <a:t>8 </a:t>
            </a:r>
            <a:r>
              <a:rPr lang="en-US" altLang="zh-CN" dirty="0" smtClean="0"/>
              <a:t>97</a:t>
            </a:r>
            <a:r>
              <a:rPr lang="en-US" altLang="zh-CN" baseline="30000" dirty="0" smtClean="0"/>
              <a:t>4 </a:t>
            </a:r>
            <a:r>
              <a:rPr lang="en-US" altLang="zh-CN" dirty="0" smtClean="0"/>
              <a:t>97</a:t>
            </a:r>
            <a:r>
              <a:rPr lang="en-US" altLang="zh-CN" baseline="30000" dirty="0" smtClean="0"/>
              <a:t>1</a:t>
            </a:r>
            <a:endParaRPr lang="zh-CN" altLang="en-US" dirty="0" smtClean="0"/>
          </a:p>
          <a:p>
            <a:pPr lvl="3"/>
            <a:endParaRPr lang="zh-CN" altLang="en-US" dirty="0" smtClean="0"/>
          </a:p>
          <a:p>
            <a:r>
              <a:rPr lang="zh-CN" altLang="en-US" dirty="0" smtClean="0"/>
              <a:t>依次计算</a:t>
            </a:r>
            <a:r>
              <a:rPr lang="en-US" altLang="zh-CN" dirty="0" smtClean="0"/>
              <a:t>97</a:t>
            </a:r>
            <a:r>
              <a:rPr lang="en-US" altLang="zh-CN" baseline="30000" dirty="0" smtClean="0"/>
              <a:t>1</a:t>
            </a:r>
            <a:r>
              <a:rPr lang="zh-CN" altLang="en-US" dirty="0" smtClean="0"/>
              <a:t>、 </a:t>
            </a:r>
            <a:r>
              <a:rPr lang="en-US" altLang="zh-CN" dirty="0" smtClean="0"/>
              <a:t>97</a:t>
            </a:r>
            <a:r>
              <a:rPr lang="en-US" altLang="zh-CN" baseline="30000" dirty="0" smtClean="0"/>
              <a:t>2</a:t>
            </a:r>
            <a:r>
              <a:rPr lang="zh-CN" altLang="en-US" dirty="0" smtClean="0"/>
              <a:t>、 </a:t>
            </a:r>
            <a:r>
              <a:rPr lang="en-US" altLang="zh-CN" dirty="0" smtClean="0"/>
              <a:t>97</a:t>
            </a:r>
            <a:r>
              <a:rPr lang="en-US" altLang="zh-CN" baseline="30000" dirty="0" smtClean="0"/>
              <a:t>4</a:t>
            </a:r>
            <a:r>
              <a:rPr lang="zh-CN" altLang="en-US" dirty="0" smtClean="0"/>
              <a:t>、 </a:t>
            </a:r>
            <a:r>
              <a:rPr lang="en-US" altLang="zh-CN" dirty="0" smtClean="0"/>
              <a:t>97</a:t>
            </a:r>
            <a:r>
              <a:rPr lang="en-US" altLang="zh-CN" baseline="30000" dirty="0" smtClean="0"/>
              <a:t>8</a:t>
            </a:r>
            <a:r>
              <a:rPr lang="zh-CN" altLang="en-US" dirty="0" smtClean="0"/>
              <a:t>、 </a:t>
            </a:r>
            <a:r>
              <a:rPr lang="en-US" altLang="zh-CN" dirty="0" smtClean="0"/>
              <a:t>97</a:t>
            </a:r>
            <a:r>
              <a:rPr lang="en-US" altLang="zh-CN" baseline="30000" dirty="0" smtClean="0"/>
              <a:t>16</a:t>
            </a:r>
            <a:r>
              <a:rPr lang="en-US" altLang="zh-CN" dirty="0" smtClean="0"/>
              <a:t>… 97</a:t>
            </a:r>
            <a:r>
              <a:rPr lang="en-US" altLang="zh-CN" baseline="30000" dirty="0" smtClean="0"/>
              <a:t>128</a:t>
            </a:r>
            <a:endParaRPr lang="en-US" altLang="zh-CN" dirty="0" smtClean="0"/>
          </a:p>
          <a:p>
            <a:pPr lvl="1"/>
            <a:r>
              <a:rPr lang="zh-CN" altLang="en-US" dirty="0" smtClean="0"/>
              <a:t>一直平方下去即可，并保持模</a:t>
            </a:r>
            <a:r>
              <a:rPr lang="en-US" altLang="zh-CN" dirty="0" smtClean="0"/>
              <a:t>2003</a:t>
            </a:r>
          </a:p>
          <a:p>
            <a:r>
              <a:rPr lang="zh-CN" altLang="en-US" dirty="0" smtClean="0"/>
              <a:t>如果某次方在</a:t>
            </a:r>
            <a:r>
              <a:rPr lang="en-US" altLang="zh-CN" dirty="0" smtClean="0"/>
              <a:t>1</a:t>
            </a:r>
            <a:r>
              <a:rPr lang="zh-CN" altLang="en-US" dirty="0" smtClean="0"/>
              <a:t>式出现，则累乘</a:t>
            </a:r>
          </a:p>
          <a:p>
            <a:pPr lvl="1"/>
            <a:r>
              <a:rPr lang="zh-CN" altLang="en-US" dirty="0" smtClean="0"/>
              <a:t>累积开始是</a:t>
            </a:r>
            <a:r>
              <a:rPr lang="en-US" altLang="zh-CN" dirty="0" smtClean="0"/>
              <a:t>1</a:t>
            </a:r>
          </a:p>
          <a:p>
            <a:pPr>
              <a:buFontTx/>
              <a:buNone/>
            </a:pPr>
            <a:r>
              <a:rPr lang="zh-CN" altLang="en-US" dirty="0" smtClean="0"/>
              <a:t>*  乘法次数</a:t>
            </a:r>
            <a:r>
              <a:rPr lang="en-US" altLang="zh-CN" dirty="0" smtClean="0"/>
              <a:t>O(log</a:t>
            </a:r>
            <a:r>
              <a:rPr lang="en-US" altLang="zh-CN" baseline="-25000" dirty="0" smtClean="0"/>
              <a:t>2</a:t>
            </a:r>
            <a:r>
              <a:rPr lang="en-US" altLang="zh-CN" dirty="0" smtClean="0"/>
              <a:t>Y)</a:t>
            </a:r>
            <a:endParaRPr lang="zh-CN" altLang="en-US" dirty="0" smtClean="0"/>
          </a:p>
        </p:txBody>
      </p:sp>
    </p:spTree>
    <p:extLst>
      <p:ext uri="{BB962C8B-B14F-4D97-AF65-F5344CB8AC3E}">
        <p14:creationId xmlns:p14="http://schemas.microsoft.com/office/powerpoint/2010/main" val="1952580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模幂乘算法实现</a:t>
            </a:r>
          </a:p>
        </p:txBody>
      </p:sp>
      <p:sp>
        <p:nvSpPr>
          <p:cNvPr id="54275" name="Rectangle 3"/>
          <p:cNvSpPr>
            <a:spLocks noGrp="1" noChangeArrowheads="1"/>
          </p:cNvSpPr>
          <p:nvPr>
            <p:ph type="body" idx="1"/>
          </p:nvPr>
        </p:nvSpPr>
        <p:spPr/>
        <p:txBody>
          <a:bodyPr/>
          <a:lstStyle/>
          <a:p>
            <a:pPr>
              <a:buFontTx/>
              <a:buNone/>
            </a:pPr>
            <a:r>
              <a:rPr lang="zh-CN" altLang="en-US" dirty="0" smtClean="0"/>
              <a:t>	计算</a:t>
            </a:r>
            <a:r>
              <a:rPr lang="en-US" altLang="zh-CN" dirty="0" smtClean="0"/>
              <a:t>W=X^Y mod Z</a:t>
            </a:r>
          </a:p>
          <a:p>
            <a:pPr lvl="4"/>
            <a:endParaRPr lang="en-US" altLang="zh-CN" dirty="0" smtClean="0"/>
          </a:p>
          <a:p>
            <a:r>
              <a:rPr lang="en-US" altLang="zh-CN" dirty="0" smtClean="0"/>
              <a:t>W=1</a:t>
            </a:r>
          </a:p>
          <a:p>
            <a:r>
              <a:rPr lang="en-US" altLang="zh-CN" dirty="0" smtClean="0"/>
              <a:t>For each bit of 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k</a:t>
            </a:r>
            <a:endParaRPr lang="en-US" altLang="zh-CN" dirty="0" smtClean="0"/>
          </a:p>
          <a:p>
            <a:r>
              <a:rPr lang="en-US" altLang="zh-CN" dirty="0" smtClean="0"/>
              <a:t>	W=W*W % Z</a:t>
            </a:r>
          </a:p>
          <a:p>
            <a:r>
              <a:rPr lang="en-US" altLang="zh-CN" dirty="0" smtClean="0"/>
              <a:t>	if  Y</a:t>
            </a:r>
            <a:r>
              <a:rPr lang="en-US" altLang="zh-CN" baseline="-25000" dirty="0" smtClean="0"/>
              <a:t>i</a:t>
            </a:r>
            <a:r>
              <a:rPr lang="en-US" altLang="zh-CN" dirty="0" smtClean="0"/>
              <a:t>=1 then</a:t>
            </a:r>
          </a:p>
          <a:p>
            <a:r>
              <a:rPr lang="en-US" altLang="zh-CN" dirty="0" smtClean="0"/>
              <a:t>		 W=W*X % Z</a:t>
            </a:r>
          </a:p>
          <a:p>
            <a:r>
              <a:rPr lang="en-US" altLang="zh-CN" dirty="0" smtClean="0"/>
              <a:t>End For</a:t>
            </a:r>
          </a:p>
          <a:p>
            <a:endParaRPr lang="zh-CN" altLang="en-US" dirty="0" smtClean="0"/>
          </a:p>
        </p:txBody>
      </p:sp>
    </p:spTree>
    <p:extLst>
      <p:ext uri="{BB962C8B-B14F-4D97-AF65-F5344CB8AC3E}">
        <p14:creationId xmlns:p14="http://schemas.microsoft.com/office/powerpoint/2010/main" val="4113924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攻击</a:t>
            </a:r>
            <a:r>
              <a:rPr lang="en-US" altLang="zh-CN" smtClean="0"/>
              <a:t>RSA</a:t>
            </a:r>
            <a:r>
              <a:rPr lang="zh-CN" altLang="en-US" smtClean="0"/>
              <a:t>算法</a:t>
            </a:r>
          </a:p>
        </p:txBody>
      </p:sp>
      <p:sp>
        <p:nvSpPr>
          <p:cNvPr id="56323" name="Rectangle 3"/>
          <p:cNvSpPr>
            <a:spLocks noGrp="1" noChangeArrowheads="1"/>
          </p:cNvSpPr>
          <p:nvPr>
            <p:ph type="body" idx="1"/>
          </p:nvPr>
        </p:nvSpPr>
        <p:spPr/>
        <p:txBody>
          <a:bodyPr/>
          <a:lstStyle/>
          <a:p>
            <a:r>
              <a:rPr lang="zh-CN" altLang="en-US" dirty="0" smtClean="0"/>
              <a:t>枚举</a:t>
            </a:r>
          </a:p>
          <a:p>
            <a:pPr lvl="1"/>
            <a:r>
              <a:rPr lang="zh-CN" altLang="en-US" dirty="0" smtClean="0"/>
              <a:t>枚举所有可能明文</a:t>
            </a:r>
            <a:r>
              <a:rPr lang="en-US" altLang="zh-CN" dirty="0" smtClean="0"/>
              <a:t>m</a:t>
            </a:r>
            <a:r>
              <a:rPr lang="zh-CN" altLang="en-US" dirty="0" smtClean="0"/>
              <a:t>，用</a:t>
            </a:r>
            <a:r>
              <a:rPr lang="en-US" altLang="zh-CN" dirty="0" smtClean="0"/>
              <a:t>e</a:t>
            </a:r>
            <a:r>
              <a:rPr lang="zh-CN" altLang="en-US" dirty="0" smtClean="0"/>
              <a:t>加密和</a:t>
            </a:r>
            <a:r>
              <a:rPr lang="en-US" altLang="zh-CN" dirty="0" smtClean="0"/>
              <a:t>c</a:t>
            </a:r>
            <a:r>
              <a:rPr lang="zh-CN" altLang="en-US" dirty="0" smtClean="0"/>
              <a:t>比较</a:t>
            </a:r>
          </a:p>
          <a:p>
            <a:pPr lvl="1"/>
            <a:r>
              <a:rPr lang="zh-CN" altLang="en-US" dirty="0" smtClean="0"/>
              <a:t>枚举所有可能的私钥</a:t>
            </a:r>
            <a:r>
              <a:rPr lang="en-US" altLang="zh-CN" dirty="0" smtClean="0"/>
              <a:t>d</a:t>
            </a:r>
            <a:r>
              <a:rPr lang="zh-CN" altLang="en-US" dirty="0" smtClean="0"/>
              <a:t>（已知明文）</a:t>
            </a:r>
          </a:p>
          <a:p>
            <a:pPr lvl="1"/>
            <a:endParaRPr lang="zh-CN" altLang="en-US" dirty="0" smtClean="0"/>
          </a:p>
          <a:p>
            <a:r>
              <a:rPr lang="zh-CN" altLang="en-US" dirty="0" smtClean="0"/>
              <a:t>数学方法</a:t>
            </a:r>
          </a:p>
          <a:p>
            <a:pPr lvl="1"/>
            <a:r>
              <a:rPr lang="zh-CN" altLang="en-US" dirty="0" smtClean="0"/>
              <a:t>分解</a:t>
            </a:r>
            <a:r>
              <a:rPr lang="en-US" altLang="zh-CN" dirty="0" smtClean="0"/>
              <a:t>n=</a:t>
            </a:r>
            <a:r>
              <a:rPr lang="en-US" altLang="zh-CN" dirty="0" err="1" smtClean="0"/>
              <a:t>pq</a:t>
            </a:r>
            <a:r>
              <a:rPr lang="zh-CN" altLang="en-US" dirty="0" smtClean="0"/>
              <a:t>，就可以计算</a:t>
            </a:r>
            <a:r>
              <a:rPr lang="el-GR" altLang="zh-CN" i="1" dirty="0" smtClean="0">
                <a:cs typeface="Times New Roman" pitchFamily="18" charset="0"/>
              </a:rPr>
              <a:t>φ</a:t>
            </a:r>
            <a:r>
              <a:rPr lang="en-US" altLang="zh-CN" dirty="0" smtClean="0">
                <a:cs typeface="Times New Roman" pitchFamily="18" charset="0"/>
              </a:rPr>
              <a:t>(n)</a:t>
            </a:r>
            <a:r>
              <a:rPr lang="zh-CN" altLang="en-US" dirty="0" smtClean="0"/>
              <a:t>，就可从</a:t>
            </a:r>
            <a:r>
              <a:rPr lang="en-US" altLang="zh-CN" dirty="0" smtClean="0"/>
              <a:t>e</a:t>
            </a:r>
            <a:r>
              <a:rPr lang="zh-CN" altLang="en-US" dirty="0" smtClean="0"/>
              <a:t>求得</a:t>
            </a:r>
            <a:r>
              <a:rPr lang="en-US" altLang="zh-CN" dirty="0" smtClean="0"/>
              <a:t>d</a:t>
            </a:r>
            <a:endParaRPr lang="zh-CN" altLang="en-US" dirty="0" smtClean="0"/>
          </a:p>
          <a:p>
            <a:pPr lvl="1"/>
            <a:r>
              <a:rPr lang="zh-CN" altLang="en-US" dirty="0" smtClean="0"/>
              <a:t>不分解</a:t>
            </a:r>
            <a:r>
              <a:rPr lang="en-US" altLang="zh-CN" dirty="0" smtClean="0"/>
              <a:t>n</a:t>
            </a:r>
            <a:r>
              <a:rPr lang="zh-CN" altLang="en-US" dirty="0" smtClean="0"/>
              <a:t>，而直接求</a:t>
            </a:r>
            <a:r>
              <a:rPr lang="el-GR" altLang="zh-CN" i="1" dirty="0" smtClean="0">
                <a:cs typeface="Times New Roman" pitchFamily="18" charset="0"/>
              </a:rPr>
              <a:t>φ</a:t>
            </a:r>
            <a:r>
              <a:rPr lang="en-US" altLang="zh-CN" dirty="0" smtClean="0">
                <a:cs typeface="Times New Roman" pitchFamily="18" charset="0"/>
              </a:rPr>
              <a:t>(n)</a:t>
            </a:r>
            <a:r>
              <a:rPr lang="zh-CN" altLang="en-US" dirty="0" smtClean="0">
                <a:cs typeface="Times New Roman" pitchFamily="18" charset="0"/>
              </a:rPr>
              <a:t>，</a:t>
            </a:r>
            <a:r>
              <a:rPr lang="zh-CN" altLang="en-US" dirty="0" smtClean="0"/>
              <a:t>再求</a:t>
            </a:r>
            <a:r>
              <a:rPr lang="en-US" altLang="zh-CN" dirty="0" smtClean="0"/>
              <a:t>d </a:t>
            </a:r>
            <a:endParaRPr lang="zh-CN" altLang="en-US" dirty="0" smtClean="0"/>
          </a:p>
          <a:p>
            <a:pPr lvl="1"/>
            <a:r>
              <a:rPr lang="zh-CN" altLang="en-US" dirty="0" smtClean="0"/>
              <a:t>不求</a:t>
            </a:r>
            <a:r>
              <a:rPr lang="el-GR" altLang="zh-CN" i="1" dirty="0" smtClean="0">
                <a:cs typeface="Times New Roman" pitchFamily="18" charset="0"/>
              </a:rPr>
              <a:t>φ</a:t>
            </a:r>
            <a:r>
              <a:rPr lang="en-US" altLang="zh-CN" dirty="0" smtClean="0">
                <a:cs typeface="Times New Roman" pitchFamily="18" charset="0"/>
              </a:rPr>
              <a:t>(n)</a:t>
            </a:r>
            <a:r>
              <a:rPr lang="zh-CN" altLang="en-US" dirty="0" smtClean="0"/>
              <a:t>，直接求</a:t>
            </a:r>
            <a:r>
              <a:rPr lang="en-US" altLang="zh-CN" dirty="0" smtClean="0"/>
              <a:t>d </a:t>
            </a:r>
            <a:endParaRPr lang="zh-CN" altLang="en-US" dirty="0" smtClean="0"/>
          </a:p>
          <a:p>
            <a:endParaRPr lang="zh-CN" alt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152400"/>
            <a:ext cx="9144000" cy="609600"/>
          </a:xfrm>
        </p:spPr>
        <p:txBody>
          <a:bodyPr>
            <a:normAutofit fontScale="90000"/>
          </a:bodyPr>
          <a:lstStyle/>
          <a:p>
            <a:r>
              <a:rPr lang="zh-CN" altLang="en-US" smtClean="0"/>
              <a:t>分解里程碑</a:t>
            </a:r>
          </a:p>
        </p:txBody>
      </p:sp>
      <p:sp>
        <p:nvSpPr>
          <p:cNvPr id="57347" name="Rectangle 3"/>
          <p:cNvSpPr>
            <a:spLocks noGrp="1" noChangeArrowheads="1"/>
          </p:cNvSpPr>
          <p:nvPr>
            <p:ph type="body" idx="1"/>
          </p:nvPr>
        </p:nvSpPr>
        <p:spPr>
          <a:xfrm>
            <a:off x="457200" y="990600"/>
            <a:ext cx="8686800" cy="5867400"/>
          </a:xfrm>
        </p:spPr>
        <p:txBody>
          <a:bodyPr>
            <a:normAutofit/>
          </a:bodyPr>
          <a:lstStyle/>
          <a:p>
            <a:pPr>
              <a:lnSpc>
                <a:spcPct val="90000"/>
              </a:lnSpc>
              <a:buFontTx/>
              <a:buNone/>
            </a:pPr>
            <a:r>
              <a:rPr lang="zh-CN" altLang="en-US" sz="2400" dirty="0" smtClean="0"/>
              <a:t>十</a:t>
            </a:r>
            <a:r>
              <a:rPr lang="en-US" altLang="zh-CN" sz="2400" dirty="0" smtClean="0"/>
              <a:t>/</a:t>
            </a:r>
            <a:r>
              <a:rPr lang="zh-CN" altLang="en-US" sz="2400" dirty="0" smtClean="0"/>
              <a:t>二进制 日期 		</a:t>
            </a:r>
            <a:r>
              <a:rPr lang="en-US" altLang="zh-CN" sz="2400" dirty="0" smtClean="0"/>
              <a:t>MIPS</a:t>
            </a:r>
            <a:r>
              <a:rPr lang="zh-CN" altLang="en-US" sz="2400" dirty="0" smtClean="0"/>
              <a:t>年  方法</a:t>
            </a:r>
          </a:p>
          <a:p>
            <a:pPr>
              <a:lnSpc>
                <a:spcPct val="90000"/>
              </a:lnSpc>
            </a:pPr>
            <a:r>
              <a:rPr lang="en-US" altLang="zh-CN" sz="2400" dirty="0" smtClean="0"/>
              <a:t>69/	</a:t>
            </a:r>
            <a:r>
              <a:rPr lang="zh-CN" altLang="en-US" sz="2400" dirty="0" smtClean="0"/>
              <a:t>	</a:t>
            </a:r>
            <a:r>
              <a:rPr lang="en-US" altLang="zh-CN" sz="2400" dirty="0" smtClean="0"/>
              <a:t>1983</a:t>
            </a:r>
            <a:r>
              <a:rPr lang="zh-CN" altLang="en-US" sz="2400" dirty="0" smtClean="0"/>
              <a:t> 			二次筛法 </a:t>
            </a:r>
            <a:r>
              <a:rPr lang="en-US" altLang="zh-CN" sz="2400" dirty="0" smtClean="0"/>
              <a:t>quadratic sieve</a:t>
            </a:r>
            <a:endParaRPr lang="zh-CN" altLang="en-US" sz="2400" dirty="0" smtClean="0"/>
          </a:p>
          <a:p>
            <a:pPr>
              <a:lnSpc>
                <a:spcPct val="90000"/>
              </a:lnSpc>
            </a:pPr>
            <a:r>
              <a:rPr lang="en-US" altLang="zh-CN" sz="2400" dirty="0" smtClean="0"/>
              <a:t>106/	1989			..</a:t>
            </a:r>
          </a:p>
          <a:p>
            <a:pPr>
              <a:lnSpc>
                <a:spcPct val="90000"/>
              </a:lnSpc>
            </a:pPr>
            <a:r>
              <a:rPr lang="en-US" altLang="zh-CN" sz="2400" dirty="0" smtClean="0"/>
              <a:t>100/332 	April 1991 	7 	..</a:t>
            </a:r>
          </a:p>
          <a:p>
            <a:pPr>
              <a:lnSpc>
                <a:spcPct val="90000"/>
              </a:lnSpc>
            </a:pPr>
            <a:r>
              <a:rPr lang="en-US" altLang="zh-CN" sz="2400" dirty="0" smtClean="0"/>
              <a:t>110/365 	April 1992 	75 	..</a:t>
            </a:r>
          </a:p>
          <a:p>
            <a:pPr>
              <a:lnSpc>
                <a:spcPct val="90000"/>
              </a:lnSpc>
            </a:pPr>
            <a:r>
              <a:rPr lang="en-US" altLang="zh-CN" sz="2400" dirty="0" smtClean="0"/>
              <a:t>120/398 	June  1993 	830 	..</a:t>
            </a:r>
          </a:p>
          <a:p>
            <a:pPr>
              <a:lnSpc>
                <a:spcPct val="90000"/>
              </a:lnSpc>
            </a:pPr>
            <a:r>
              <a:rPr lang="en-US" altLang="zh-CN" sz="2400" dirty="0" smtClean="0"/>
              <a:t>129/428 	April 1994 	5000 	..</a:t>
            </a:r>
          </a:p>
          <a:p>
            <a:pPr>
              <a:lnSpc>
                <a:spcPct val="90000"/>
              </a:lnSpc>
            </a:pPr>
            <a:r>
              <a:rPr lang="en-US" altLang="zh-CN" sz="2400" dirty="0" smtClean="0"/>
              <a:t>130/431 	April 1996 	5000	</a:t>
            </a:r>
            <a:r>
              <a:rPr lang="en-US" altLang="zh-CN" sz="2000" dirty="0" smtClean="0"/>
              <a:t>generalized number field sieve</a:t>
            </a:r>
            <a:endParaRPr lang="en-US" altLang="zh-CN" sz="1000" dirty="0" smtClean="0"/>
          </a:p>
          <a:p>
            <a:pPr>
              <a:lnSpc>
                <a:spcPct val="90000"/>
              </a:lnSpc>
            </a:pPr>
            <a:r>
              <a:rPr lang="en-US" altLang="zh-CN" sz="2400" dirty="0" smtClean="0"/>
              <a:t>140 	Feb  </a:t>
            </a:r>
            <a:r>
              <a:rPr lang="zh-CN" altLang="en-US" sz="2400" dirty="0" smtClean="0"/>
              <a:t> </a:t>
            </a:r>
            <a:r>
              <a:rPr lang="en-US" altLang="zh-CN" sz="2400" dirty="0" smtClean="0"/>
              <a:t>1999 		..</a:t>
            </a:r>
          </a:p>
          <a:p>
            <a:pPr>
              <a:lnSpc>
                <a:spcPct val="90000"/>
              </a:lnSpc>
            </a:pPr>
            <a:r>
              <a:rPr lang="en-US" altLang="zh-CN" sz="2400" dirty="0" smtClean="0"/>
              <a:t>155		Aug  1999 	8400	..</a:t>
            </a:r>
            <a:endParaRPr lang="zh-CN" altLang="en-US" sz="2400" dirty="0" smtClean="0"/>
          </a:p>
          <a:p>
            <a:pPr>
              <a:lnSpc>
                <a:spcPct val="90000"/>
              </a:lnSpc>
            </a:pPr>
            <a:r>
              <a:rPr lang="en-US" altLang="zh-CN" sz="2400" dirty="0" smtClean="0"/>
              <a:t>160		1 Apr 2003 		</a:t>
            </a:r>
          </a:p>
          <a:p>
            <a:pPr>
              <a:lnSpc>
                <a:spcPct val="90000"/>
              </a:lnSpc>
            </a:pPr>
            <a:r>
              <a:rPr lang="en-US" altLang="zh-CN" sz="2400" dirty="0" smtClean="0"/>
              <a:t>174/576	Dec 3,2003		..</a:t>
            </a:r>
          </a:p>
          <a:p>
            <a:pPr>
              <a:lnSpc>
                <a:spcPct val="90000"/>
              </a:lnSpc>
            </a:pPr>
            <a:r>
              <a:rPr lang="en-US" altLang="zh-CN" sz="2400" dirty="0" smtClean="0"/>
              <a:t>200/663 	9 May 2005</a:t>
            </a:r>
          </a:p>
          <a:p>
            <a:pPr>
              <a:lnSpc>
                <a:spcPct val="90000"/>
              </a:lnSpc>
            </a:pPr>
            <a:r>
              <a:rPr lang="en-US" altLang="zh-CN" sz="2400" dirty="0" smtClean="0"/>
              <a:t>232/768	12 Dec 2009	..</a:t>
            </a:r>
            <a:endParaRPr lang="zh-CN" altLang="en-US" sz="24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抵抗因子分解</a:t>
            </a:r>
          </a:p>
        </p:txBody>
      </p:sp>
      <p:sp>
        <p:nvSpPr>
          <p:cNvPr id="61443" name="Rectangle 3"/>
          <p:cNvSpPr>
            <a:spLocks noGrp="1" noChangeArrowheads="1"/>
          </p:cNvSpPr>
          <p:nvPr>
            <p:ph type="body" idx="1"/>
          </p:nvPr>
        </p:nvSpPr>
        <p:spPr/>
        <p:txBody>
          <a:bodyPr/>
          <a:lstStyle/>
          <a:p>
            <a:pPr>
              <a:buFontTx/>
              <a:buNone/>
            </a:pPr>
            <a:r>
              <a:rPr lang="en-US" altLang="zh-CN" dirty="0" smtClean="0"/>
              <a:t>N</a:t>
            </a:r>
            <a:r>
              <a:rPr lang="zh-CN" altLang="en-US" dirty="0" smtClean="0"/>
              <a:t>如果有特殊结构，则较易被分解，因此：</a:t>
            </a:r>
          </a:p>
          <a:p>
            <a:r>
              <a:rPr lang="en-US" altLang="zh-CN" dirty="0" smtClean="0"/>
              <a:t>N</a:t>
            </a:r>
            <a:r>
              <a:rPr lang="zh-CN" altLang="en-US" dirty="0" smtClean="0"/>
              <a:t>要尽量大，当前</a:t>
            </a:r>
            <a:r>
              <a:rPr lang="en-US" altLang="zh-CN" dirty="0" smtClean="0"/>
              <a:t>1024</a:t>
            </a:r>
            <a:r>
              <a:rPr lang="zh-CN" altLang="en-US" dirty="0" smtClean="0"/>
              <a:t>位应该是安全的</a:t>
            </a:r>
          </a:p>
          <a:p>
            <a:r>
              <a:rPr lang="en-US" altLang="zh-CN" dirty="0" smtClean="0"/>
              <a:t>P</a:t>
            </a:r>
            <a:r>
              <a:rPr lang="zh-CN" altLang="en-US" dirty="0" smtClean="0"/>
              <a:t>和</a:t>
            </a:r>
            <a:r>
              <a:rPr lang="en-US" altLang="zh-CN" dirty="0" smtClean="0"/>
              <a:t>Q</a:t>
            </a:r>
            <a:r>
              <a:rPr lang="zh-CN" altLang="en-US" dirty="0" smtClean="0"/>
              <a:t>应该宽度接近，比如都约</a:t>
            </a:r>
            <a:r>
              <a:rPr lang="en-US" altLang="zh-CN" dirty="0" smtClean="0"/>
              <a:t>512</a:t>
            </a:r>
            <a:r>
              <a:rPr lang="zh-CN" altLang="en-US" dirty="0" smtClean="0"/>
              <a:t>位</a:t>
            </a:r>
          </a:p>
          <a:p>
            <a:r>
              <a:rPr lang="en-US" altLang="zh-CN" dirty="0" smtClean="0"/>
              <a:t>P-1</a:t>
            </a:r>
            <a:r>
              <a:rPr lang="zh-CN" altLang="en-US" dirty="0" smtClean="0"/>
              <a:t>和</a:t>
            </a:r>
            <a:r>
              <a:rPr lang="en-US" altLang="zh-CN" dirty="0" smtClean="0"/>
              <a:t>Q-1</a:t>
            </a:r>
            <a:r>
              <a:rPr lang="zh-CN" altLang="en-US" dirty="0" smtClean="0"/>
              <a:t>应该都有大的素因子，比如强素数</a:t>
            </a:r>
          </a:p>
          <a:p>
            <a:r>
              <a:rPr lang="en-US" altLang="zh-CN" dirty="0" err="1" smtClean="0"/>
              <a:t>gcd</a:t>
            </a:r>
            <a:r>
              <a:rPr lang="zh-CN" altLang="en-US" dirty="0" smtClean="0"/>
              <a:t>（</a:t>
            </a:r>
            <a:r>
              <a:rPr lang="en-US" altLang="zh-CN" dirty="0" smtClean="0"/>
              <a:t>p-1,q-1</a:t>
            </a:r>
            <a:r>
              <a:rPr lang="zh-CN" altLang="en-US" dirty="0" smtClean="0"/>
              <a:t>）应该比较小</a:t>
            </a:r>
          </a:p>
          <a:p>
            <a:endParaRPr lang="zh-CN" alt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RSA</a:t>
            </a:r>
            <a:r>
              <a:rPr lang="zh-CN" altLang="en-US" dirty="0" smtClean="0"/>
              <a:t>的攻击方法</a:t>
            </a:r>
            <a:endParaRPr lang="zh-CN" altLang="en-US" dirty="0"/>
          </a:p>
        </p:txBody>
      </p:sp>
      <p:sp>
        <p:nvSpPr>
          <p:cNvPr id="3" name="Content Placeholder 2"/>
          <p:cNvSpPr>
            <a:spLocks noGrp="1"/>
          </p:cNvSpPr>
          <p:nvPr>
            <p:ph idx="1"/>
          </p:nvPr>
        </p:nvSpPr>
        <p:spPr/>
        <p:txBody>
          <a:bodyPr>
            <a:normAutofit lnSpcReduction="10000"/>
          </a:bodyPr>
          <a:lstStyle/>
          <a:p>
            <a:r>
              <a:rPr lang="zh-CN" altLang="en-US" dirty="0" smtClean="0"/>
              <a:t>因子分解</a:t>
            </a:r>
            <a:endParaRPr lang="en-US" altLang="zh-CN" dirty="0" smtClean="0"/>
          </a:p>
          <a:p>
            <a:r>
              <a:rPr lang="zh-CN" altLang="en-US" dirty="0" smtClean="0"/>
              <a:t>共模攻击</a:t>
            </a:r>
            <a:endParaRPr lang="en-US" altLang="zh-CN" dirty="0" smtClean="0"/>
          </a:p>
          <a:p>
            <a:r>
              <a:rPr lang="zh-CN" altLang="en-US" dirty="0" smtClean="0"/>
              <a:t>计时攻击</a:t>
            </a:r>
            <a:endParaRPr lang="en-US" altLang="zh-CN" dirty="0" smtClean="0"/>
          </a:p>
          <a:p>
            <a:r>
              <a:rPr lang="en-US" altLang="zh-CN" dirty="0" err="1" smtClean="0"/>
              <a:t>Shor</a:t>
            </a:r>
            <a:r>
              <a:rPr lang="zh-CN" altLang="en-US" dirty="0" smtClean="0"/>
              <a:t>量子算法：</a:t>
            </a:r>
            <a:r>
              <a:rPr lang="en-US" altLang="zh-CN" dirty="0" smtClean="0"/>
              <a:t> 1994</a:t>
            </a:r>
            <a:r>
              <a:rPr lang="zh-CN" altLang="en-US" dirty="0" smtClean="0"/>
              <a:t>年</a:t>
            </a:r>
            <a:r>
              <a:rPr lang="en-US" altLang="zh-CN" dirty="0" err="1" smtClean="0"/>
              <a:t>shor</a:t>
            </a:r>
            <a:r>
              <a:rPr lang="zh-CN" altLang="en-US" dirty="0" smtClean="0"/>
              <a:t>算法（量子算法）的出现，这个算法可指导量子计算机进行大数因子分解，在调用</a:t>
            </a:r>
            <a:r>
              <a:rPr lang="en-US" altLang="zh-CN" dirty="0" err="1" smtClean="0"/>
              <a:t>Shor</a:t>
            </a:r>
            <a:r>
              <a:rPr lang="zh-CN" altLang="en-US" dirty="0" smtClean="0"/>
              <a:t>算法的量子计算机面前连一秒种都不到就会被攻破（与之对比，</a:t>
            </a:r>
            <a:r>
              <a:rPr lang="en-US" altLang="zh-CN" dirty="0" smtClean="0"/>
              <a:t>Core i7-4500U</a:t>
            </a:r>
            <a:r>
              <a:rPr lang="zh-CN" altLang="en-US" dirty="0" smtClean="0"/>
              <a:t>处理</a:t>
            </a:r>
            <a:r>
              <a:rPr lang="en-US" altLang="zh-CN" dirty="0" smtClean="0"/>
              <a:t>256</a:t>
            </a:r>
            <a:r>
              <a:rPr lang="zh-CN" altLang="en-US" dirty="0" smtClean="0"/>
              <a:t>位和</a:t>
            </a:r>
            <a:r>
              <a:rPr lang="en-US" altLang="zh-CN" dirty="0" smtClean="0"/>
              <a:t>260</a:t>
            </a:r>
            <a:r>
              <a:rPr lang="zh-CN" altLang="en-US" dirty="0" smtClean="0"/>
              <a:t>位</a:t>
            </a:r>
            <a:r>
              <a:rPr lang="en-US" altLang="zh-CN" dirty="0" smtClean="0"/>
              <a:t>RSA</a:t>
            </a:r>
            <a:r>
              <a:rPr lang="zh-CN" altLang="en-US" dirty="0" smtClean="0"/>
              <a:t>密钥所花时间为</a:t>
            </a:r>
            <a:r>
              <a:rPr lang="en-US" altLang="zh-CN" dirty="0" smtClean="0"/>
              <a:t>35</a:t>
            </a:r>
            <a:r>
              <a:rPr lang="zh-CN" altLang="en-US" dirty="0" smtClean="0"/>
              <a:t>分钟和</a:t>
            </a:r>
            <a:r>
              <a:rPr lang="en-US" altLang="zh-CN" dirty="0" smtClean="0"/>
              <a:t>1</a:t>
            </a:r>
            <a:r>
              <a:rPr lang="zh-CN" altLang="en-US" dirty="0" smtClean="0"/>
              <a:t>小时）</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t>小结</a:t>
            </a:r>
          </a:p>
        </p:txBody>
      </p:sp>
      <p:sp>
        <p:nvSpPr>
          <p:cNvPr id="79875" name="Rectangle 3"/>
          <p:cNvSpPr>
            <a:spLocks noGrp="1" noChangeArrowheads="1"/>
          </p:cNvSpPr>
          <p:nvPr>
            <p:ph type="body" idx="1"/>
          </p:nvPr>
        </p:nvSpPr>
        <p:spPr>
          <a:xfrm>
            <a:off x="457200" y="1371600"/>
            <a:ext cx="8229600" cy="4754563"/>
          </a:xfrm>
        </p:spPr>
        <p:txBody>
          <a:bodyPr>
            <a:normAutofit fontScale="85000" lnSpcReduction="20000"/>
          </a:bodyPr>
          <a:lstStyle/>
          <a:p>
            <a:r>
              <a:rPr lang="zh-CN" altLang="en-US" dirty="0" smtClean="0"/>
              <a:t>上世纪</a:t>
            </a:r>
            <a:r>
              <a:rPr lang="en-US" altLang="zh-CN" dirty="0" smtClean="0"/>
              <a:t>70</a:t>
            </a:r>
            <a:r>
              <a:rPr lang="zh-CN" altLang="en-US" dirty="0" smtClean="0"/>
              <a:t>年代，公钥算法的思想以及其后的</a:t>
            </a:r>
            <a:r>
              <a:rPr lang="en-US" altLang="zh-CN" dirty="0" smtClean="0"/>
              <a:t>RSA</a:t>
            </a:r>
            <a:r>
              <a:rPr lang="zh-CN" altLang="en-US" dirty="0" smtClean="0"/>
              <a:t>算法开启了密码学的新阶段。而互联网在</a:t>
            </a:r>
            <a:r>
              <a:rPr lang="en-US" altLang="zh-CN" dirty="0" smtClean="0"/>
              <a:t>90</a:t>
            </a:r>
            <a:r>
              <a:rPr lang="zh-CN" altLang="en-US" dirty="0" smtClean="0"/>
              <a:t>年代的爆发引导密码学进入了应用时代，以</a:t>
            </a:r>
            <a:r>
              <a:rPr lang="en-US" altLang="zh-CN" dirty="0" smtClean="0"/>
              <a:t>RSA</a:t>
            </a:r>
            <a:r>
              <a:rPr lang="zh-CN" altLang="en-US" dirty="0" smtClean="0"/>
              <a:t>公钥算法为基础的</a:t>
            </a:r>
            <a:r>
              <a:rPr lang="en-US" altLang="zh-CN" dirty="0" smtClean="0"/>
              <a:t>PKI</a:t>
            </a:r>
            <a:r>
              <a:rPr lang="zh-CN" altLang="en-US" dirty="0" smtClean="0"/>
              <a:t>设施是今天网络安全的基石。</a:t>
            </a:r>
          </a:p>
          <a:p>
            <a:r>
              <a:rPr lang="en-US" altLang="zh-CN" dirty="0" smtClean="0"/>
              <a:t>RSA</a:t>
            </a:r>
            <a:r>
              <a:rPr lang="zh-CN" altLang="en-US" dirty="0" smtClean="0"/>
              <a:t>算法的一个很好的特性是其操作对称性，因此</a:t>
            </a:r>
            <a:r>
              <a:rPr lang="en-US" altLang="zh-CN" dirty="0" smtClean="0"/>
              <a:t>RSA</a:t>
            </a:r>
            <a:r>
              <a:rPr lang="zh-CN" altLang="en-US" dirty="0" smtClean="0"/>
              <a:t>算法可以用来加</a:t>
            </a:r>
            <a:r>
              <a:rPr lang="en-US" altLang="zh-CN" dirty="0" smtClean="0"/>
              <a:t>/</a:t>
            </a:r>
            <a:r>
              <a:rPr lang="zh-CN" altLang="en-US" dirty="0" smtClean="0"/>
              <a:t>解密，同时也可以用来做签名</a:t>
            </a:r>
            <a:r>
              <a:rPr lang="en-US" altLang="zh-CN" dirty="0" smtClean="0"/>
              <a:t>/</a:t>
            </a:r>
            <a:r>
              <a:rPr lang="zh-CN" altLang="en-US" dirty="0" smtClean="0"/>
              <a:t>验证。</a:t>
            </a:r>
            <a:endParaRPr lang="en-US" altLang="zh-CN" dirty="0" smtClean="0"/>
          </a:p>
          <a:p>
            <a:r>
              <a:rPr lang="en-US" altLang="zh-CN" dirty="0" err="1" smtClean="0"/>
              <a:t>Shor</a:t>
            </a:r>
            <a:r>
              <a:rPr lang="zh-CN" altLang="en-US" dirty="0" smtClean="0"/>
              <a:t>算法的出现，后量子时代的密码学研究</a:t>
            </a:r>
            <a:endParaRPr lang="en-US" altLang="zh-CN" dirty="0" smtClean="0"/>
          </a:p>
          <a:p>
            <a:pPr>
              <a:buNone/>
            </a:pPr>
            <a:r>
              <a:rPr lang="en-US" altLang="zh-CN" dirty="0" smtClean="0"/>
              <a:t>     2018</a:t>
            </a:r>
            <a:r>
              <a:rPr lang="zh-CN" altLang="en-US" dirty="0" smtClean="0"/>
              <a:t>年</a:t>
            </a:r>
            <a:r>
              <a:rPr lang="en-US" altLang="zh-CN" dirty="0" smtClean="0"/>
              <a:t>4</a:t>
            </a:r>
            <a:r>
              <a:rPr lang="zh-CN" altLang="en-US" dirty="0" smtClean="0"/>
              <a:t>月</a:t>
            </a:r>
            <a:r>
              <a:rPr lang="en-US" altLang="zh-CN" dirty="0" smtClean="0"/>
              <a:t>11-13</a:t>
            </a:r>
            <a:r>
              <a:rPr lang="zh-CN" altLang="en-US" dirty="0" smtClean="0"/>
              <a:t>日在美国佛罗里达州的劳德代尔堡，美国国家标准与技术研究院</a:t>
            </a:r>
            <a:r>
              <a:rPr lang="en-US" altLang="zh-CN" dirty="0" smtClean="0"/>
              <a:t>(NIST)</a:t>
            </a:r>
            <a:r>
              <a:rPr lang="zh-CN" altLang="en-US" dirty="0" smtClean="0"/>
              <a:t>主持召开了首届后量子时代公钥密码标准化的国际会议。</a:t>
            </a:r>
            <a:endParaRPr lang="en-US" altLang="zh-CN" dirty="0" smtClean="0"/>
          </a:p>
          <a:p>
            <a:r>
              <a:rPr lang="zh-CN" altLang="en-US" dirty="0" smtClean="0"/>
              <a:t>未完待续</a:t>
            </a:r>
          </a:p>
          <a:p>
            <a:endParaRPr lang="zh-CN"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944562"/>
          </a:xfrm>
        </p:spPr>
        <p:txBody>
          <a:bodyPr/>
          <a:lstStyle/>
          <a:p>
            <a:r>
              <a:rPr lang="zh-CN" altLang="en-US" dirty="0" smtClean="0"/>
              <a:t>模运算</a:t>
            </a:r>
          </a:p>
        </p:txBody>
      </p:sp>
      <p:sp>
        <p:nvSpPr>
          <p:cNvPr id="25603" name="Rectangle 3"/>
          <p:cNvSpPr>
            <a:spLocks noGrp="1" noChangeArrowheads="1"/>
          </p:cNvSpPr>
          <p:nvPr>
            <p:ph type="body" idx="1"/>
          </p:nvPr>
        </p:nvSpPr>
        <p:spPr>
          <a:xfrm>
            <a:off x="0" y="1219200"/>
            <a:ext cx="9144000" cy="4876800"/>
          </a:xfrm>
        </p:spPr>
        <p:txBody>
          <a:bodyPr>
            <a:normAutofit/>
          </a:bodyPr>
          <a:lstStyle/>
          <a:p>
            <a:pPr>
              <a:lnSpc>
                <a:spcPct val="90000"/>
              </a:lnSpc>
            </a:pPr>
            <a:r>
              <a:rPr lang="zh-CN" altLang="en-US" dirty="0" smtClean="0"/>
              <a:t>模运算即求余数（</a:t>
            </a:r>
            <a:r>
              <a:rPr lang="en-US" altLang="zh-CN" dirty="0" smtClean="0"/>
              <a:t>C</a:t>
            </a:r>
            <a:r>
              <a:rPr lang="zh-CN" altLang="en-US" dirty="0" smtClean="0"/>
              <a:t>语言中的运算符％）	</a:t>
            </a:r>
          </a:p>
          <a:p>
            <a:pPr lvl="1">
              <a:lnSpc>
                <a:spcPct val="90000"/>
              </a:lnSpc>
              <a:buFontTx/>
              <a:buNone/>
            </a:pPr>
            <a:r>
              <a:rPr lang="zh-CN" altLang="en-US" sz="3200" dirty="0" smtClean="0"/>
              <a:t>			</a:t>
            </a:r>
            <a:r>
              <a:rPr lang="en-US" altLang="zh-CN" sz="3600" dirty="0" smtClean="0"/>
              <a:t>x mod n</a:t>
            </a:r>
            <a:r>
              <a:rPr lang="zh-CN" altLang="en-US" sz="3600" dirty="0" smtClean="0"/>
              <a:t>＝</a:t>
            </a:r>
            <a:r>
              <a:rPr lang="en-US" altLang="zh-CN" sz="3600" dirty="0" smtClean="0"/>
              <a:t>a</a:t>
            </a:r>
          </a:p>
          <a:p>
            <a:pPr marL="0" lvl="1">
              <a:lnSpc>
                <a:spcPct val="90000"/>
              </a:lnSpc>
              <a:buFontTx/>
              <a:buNone/>
            </a:pPr>
            <a:r>
              <a:rPr lang="zh-CN" altLang="en-US" sz="3200" dirty="0" smtClean="0"/>
              <a:t>其中</a:t>
            </a:r>
            <a:r>
              <a:rPr lang="en-US" altLang="zh-CN" sz="3200" dirty="0" smtClean="0"/>
              <a:t>0</a:t>
            </a:r>
            <a:r>
              <a:rPr lang="en-US" altLang="zh-CN" sz="3200" dirty="0" smtClean="0">
                <a:cs typeface="Times New Roman" pitchFamily="18" charset="0"/>
              </a:rPr>
              <a:t>≤a</a:t>
            </a:r>
            <a:r>
              <a:rPr lang="en-US" altLang="zh-CN" sz="3200" dirty="0" smtClean="0"/>
              <a:t>&lt;n, </a:t>
            </a:r>
            <a:r>
              <a:rPr lang="zh-CN" altLang="en-US" sz="3200" dirty="0" smtClean="0"/>
              <a:t>且有整数</a:t>
            </a:r>
            <a:r>
              <a:rPr lang="en-US" altLang="zh-CN" sz="3200" dirty="0" smtClean="0"/>
              <a:t>k</a:t>
            </a:r>
            <a:r>
              <a:rPr lang="zh-CN" altLang="en-US" sz="3200" dirty="0" smtClean="0"/>
              <a:t>使</a:t>
            </a:r>
            <a:r>
              <a:rPr lang="en-US" altLang="zh-CN" sz="3200" dirty="0" err="1" smtClean="0"/>
              <a:t>kn</a:t>
            </a:r>
            <a:r>
              <a:rPr lang="zh-CN" altLang="en-US" sz="3200" dirty="0" smtClean="0"/>
              <a:t>＋</a:t>
            </a:r>
            <a:r>
              <a:rPr lang="en-US" altLang="zh-CN" sz="3200" dirty="0" smtClean="0"/>
              <a:t>a</a:t>
            </a:r>
            <a:r>
              <a:rPr lang="zh-CN" altLang="en-US" sz="3200" dirty="0" smtClean="0"/>
              <a:t>＝</a:t>
            </a:r>
            <a:r>
              <a:rPr lang="en-US" altLang="zh-CN" sz="3200" dirty="0" smtClean="0"/>
              <a:t>x</a:t>
            </a:r>
            <a:r>
              <a:rPr lang="zh-CN" altLang="en-US" sz="3200" dirty="0" smtClean="0"/>
              <a:t>。整数</a:t>
            </a:r>
            <a:r>
              <a:rPr lang="en-US" altLang="zh-CN" sz="3200" dirty="0" smtClean="0"/>
              <a:t>n</a:t>
            </a:r>
            <a:r>
              <a:rPr lang="zh-CN" altLang="en-US" sz="3200" dirty="0" smtClean="0"/>
              <a:t>称为模数。</a:t>
            </a:r>
            <a:endParaRPr lang="en-US" altLang="zh-CN" sz="3200" dirty="0" smtClean="0"/>
          </a:p>
          <a:p>
            <a:pPr lvl="1">
              <a:lnSpc>
                <a:spcPct val="90000"/>
              </a:lnSpc>
              <a:buFontTx/>
              <a:buNone/>
            </a:pPr>
            <a:r>
              <a:rPr lang="zh-CN" altLang="en-US" sz="3200" dirty="0" smtClean="0"/>
              <a:t>如	 </a:t>
            </a:r>
            <a:r>
              <a:rPr lang="en-US" altLang="zh-CN" sz="3200" dirty="0" smtClean="0"/>
              <a:t>5</a:t>
            </a:r>
            <a:r>
              <a:rPr lang="zh-CN" altLang="en-US" sz="3200" dirty="0" smtClean="0"/>
              <a:t>％</a:t>
            </a:r>
            <a:r>
              <a:rPr lang="en-US" altLang="zh-CN" sz="3200" dirty="0" smtClean="0"/>
              <a:t>3</a:t>
            </a:r>
            <a:r>
              <a:rPr lang="zh-CN" altLang="en-US" sz="3200" dirty="0" smtClean="0"/>
              <a:t>＝</a:t>
            </a:r>
            <a:r>
              <a:rPr lang="en-US" altLang="zh-CN" sz="3200" dirty="0" smtClean="0"/>
              <a:t>2</a:t>
            </a:r>
            <a:r>
              <a:rPr lang="zh-CN" altLang="en-US" sz="3200" dirty="0" smtClean="0"/>
              <a:t>；</a:t>
            </a:r>
            <a:r>
              <a:rPr lang="en-US" altLang="zh-CN" sz="3200" dirty="0" smtClean="0"/>
              <a:t>8</a:t>
            </a:r>
            <a:r>
              <a:rPr lang="zh-CN" altLang="en-US" sz="3200" dirty="0" smtClean="0"/>
              <a:t>％</a:t>
            </a:r>
            <a:r>
              <a:rPr lang="en-US" altLang="zh-CN" sz="3200" dirty="0" smtClean="0"/>
              <a:t>7</a:t>
            </a:r>
            <a:r>
              <a:rPr lang="zh-CN" altLang="en-US" sz="3200" dirty="0" smtClean="0"/>
              <a:t>＝</a:t>
            </a:r>
            <a:r>
              <a:rPr lang="en-US" altLang="zh-CN" sz="3200" dirty="0" smtClean="0"/>
              <a:t>1</a:t>
            </a:r>
            <a:r>
              <a:rPr lang="zh-CN" altLang="en-US" sz="3200" dirty="0" smtClean="0"/>
              <a:t>；</a:t>
            </a:r>
            <a:r>
              <a:rPr lang="en-US" altLang="zh-CN" sz="3200" dirty="0" smtClean="0"/>
              <a:t>16</a:t>
            </a:r>
            <a:r>
              <a:rPr lang="zh-CN" altLang="en-US" sz="3200" dirty="0" smtClean="0"/>
              <a:t>％</a:t>
            </a:r>
            <a:r>
              <a:rPr lang="en-US" altLang="zh-CN" sz="3200" dirty="0" smtClean="0"/>
              <a:t>12</a:t>
            </a:r>
            <a:r>
              <a:rPr lang="zh-CN" altLang="en-US" sz="3200" dirty="0" smtClean="0"/>
              <a:t>＝</a:t>
            </a:r>
            <a:r>
              <a:rPr lang="en-US" altLang="zh-CN" sz="3200" dirty="0" smtClean="0"/>
              <a:t>4</a:t>
            </a:r>
            <a:endParaRPr lang="en-US" altLang="zh-CN" dirty="0" smtClean="0"/>
          </a:p>
          <a:p>
            <a:pPr>
              <a:lnSpc>
                <a:spcPct val="90000"/>
              </a:lnSpc>
            </a:pPr>
            <a:r>
              <a:rPr lang="zh-CN" altLang="en-US" dirty="0" smtClean="0"/>
              <a:t>同余关系</a:t>
            </a:r>
          </a:p>
          <a:p>
            <a:pPr>
              <a:lnSpc>
                <a:spcPct val="90000"/>
              </a:lnSpc>
              <a:buFontTx/>
              <a:buNone/>
            </a:pPr>
            <a:r>
              <a:rPr lang="zh-CN" altLang="en-US" dirty="0" smtClean="0"/>
              <a:t>	若 </a:t>
            </a:r>
            <a:r>
              <a:rPr lang="en-US" altLang="zh-CN" dirty="0" smtClean="0"/>
              <a:t>x mod n</a:t>
            </a:r>
            <a:r>
              <a:rPr lang="zh-CN" altLang="en-US" dirty="0" smtClean="0"/>
              <a:t>＝</a:t>
            </a:r>
            <a:r>
              <a:rPr lang="en-US" altLang="zh-CN" dirty="0" smtClean="0"/>
              <a:t>y mod n [</a:t>
            </a:r>
            <a:r>
              <a:rPr lang="zh-CN" altLang="en-US" dirty="0" smtClean="0"/>
              <a:t>＝ </a:t>
            </a:r>
            <a:r>
              <a:rPr lang="en-US" altLang="zh-CN" dirty="0" smtClean="0"/>
              <a:t>a]</a:t>
            </a:r>
            <a:r>
              <a:rPr lang="zh-CN" altLang="en-US" dirty="0" smtClean="0"/>
              <a:t>，则说</a:t>
            </a:r>
            <a:r>
              <a:rPr lang="en-US" altLang="zh-CN" dirty="0" smtClean="0"/>
              <a:t>x</a:t>
            </a:r>
            <a:r>
              <a:rPr lang="zh-CN" altLang="en-US" dirty="0" smtClean="0"/>
              <a:t>和</a:t>
            </a:r>
            <a:r>
              <a:rPr lang="en-US" altLang="zh-CN" dirty="0" smtClean="0"/>
              <a:t>y</a:t>
            </a:r>
            <a:r>
              <a:rPr lang="zh-CN" altLang="en-US" dirty="0" smtClean="0"/>
              <a:t>是模</a:t>
            </a:r>
            <a:r>
              <a:rPr lang="en-US" altLang="zh-CN" dirty="0" smtClean="0"/>
              <a:t>n</a:t>
            </a:r>
            <a:r>
              <a:rPr lang="zh-CN" altLang="en-US" dirty="0" smtClean="0"/>
              <a:t>同余的，记</a:t>
            </a:r>
            <a:r>
              <a:rPr lang="en-US" altLang="zh-CN" dirty="0" smtClean="0"/>
              <a:t>x </a:t>
            </a:r>
            <a:r>
              <a:rPr lang="en-US" altLang="zh-CN" dirty="0" smtClean="0">
                <a:cs typeface="Times New Roman" pitchFamily="18" charset="0"/>
              </a:rPr>
              <a:t>≡ y mod n</a:t>
            </a:r>
            <a:endParaRPr lang="zh-CN" altLang="en-US" dirty="0" smtClean="0"/>
          </a:p>
          <a:p>
            <a:pPr>
              <a:lnSpc>
                <a:spcPct val="90000"/>
              </a:lnSpc>
              <a:buFontTx/>
              <a:buNone/>
            </a:pPr>
            <a:r>
              <a:rPr lang="zh-CN" altLang="en-US" dirty="0" smtClean="0"/>
              <a:t>	如		</a:t>
            </a:r>
            <a:r>
              <a:rPr lang="en-US" altLang="zh-CN" dirty="0" smtClean="0"/>
              <a:t>13 </a:t>
            </a:r>
            <a:r>
              <a:rPr lang="en-US" altLang="zh-CN" dirty="0" smtClean="0">
                <a:cs typeface="Times New Roman" pitchFamily="18" charset="0"/>
              </a:rPr>
              <a:t>≡ 6 mod 7</a:t>
            </a:r>
          </a:p>
          <a:p>
            <a:pPr>
              <a:lnSpc>
                <a:spcPct val="90000"/>
              </a:lnSpc>
              <a:buFontTx/>
              <a:buNone/>
            </a:pPr>
            <a:r>
              <a:rPr lang="en-US" altLang="zh-CN" dirty="0" smtClean="0">
                <a:cs typeface="Times New Roman" pitchFamily="18" charset="0"/>
              </a:rPr>
              <a:t>	   		20 ≡ 7 mod 13</a:t>
            </a:r>
            <a:endParaRPr lang="zh-CN" altLang="en-US" dirty="0" smtClean="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t>数论：模运算、模幂运算、剩余集、欧拉函数、欧拉定理</a:t>
            </a:r>
            <a:endParaRPr lang="en-US" altLang="zh-CN" dirty="0" smtClean="0"/>
          </a:p>
          <a:p>
            <a:r>
              <a:rPr lang="zh-CN" altLang="en-US" dirty="0" smtClean="0"/>
              <a:t>公钥算法基本原理、</a:t>
            </a:r>
            <a:r>
              <a:rPr lang="en-US" altLang="zh-CN" dirty="0" smtClean="0"/>
              <a:t>RSA</a:t>
            </a:r>
            <a:r>
              <a:rPr lang="zh-CN" altLang="en-US" dirty="0" smtClean="0"/>
              <a:t>算法</a:t>
            </a:r>
            <a:endParaRPr lang="en-US" altLang="zh-CN" dirty="0" smtClean="0"/>
          </a:p>
          <a:p>
            <a:r>
              <a:rPr lang="zh-CN" altLang="en-US" dirty="0" smtClean="0">
                <a:solidFill>
                  <a:srgbClr val="FF0000"/>
                </a:solidFill>
              </a:rPr>
              <a:t>密钥管理及其</a:t>
            </a:r>
            <a:r>
              <a:rPr lang="zh-CN" altLang="en-US" dirty="0" smtClean="0">
                <a:solidFill>
                  <a:srgbClr val="FF0000"/>
                </a:solidFill>
              </a:rPr>
              <a:t>他公钥算法</a:t>
            </a:r>
            <a:endParaRPr lang="zh-CN" altLang="en-US" dirty="0">
              <a:solidFill>
                <a:srgbClr val="FF0000"/>
              </a:solidFill>
            </a:endParaRPr>
          </a:p>
        </p:txBody>
      </p:sp>
    </p:spTree>
    <p:extLst>
      <p:ext uri="{BB962C8B-B14F-4D97-AF65-F5344CB8AC3E}">
        <p14:creationId xmlns:p14="http://schemas.microsoft.com/office/powerpoint/2010/main" val="1706370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868362"/>
          </a:xfrm>
        </p:spPr>
        <p:txBody>
          <a:bodyPr/>
          <a:lstStyle/>
          <a:p>
            <a:r>
              <a:rPr lang="en-US" altLang="zh-CN" dirty="0" err="1" smtClean="0"/>
              <a:t>Diffie</a:t>
            </a:r>
            <a:r>
              <a:rPr lang="en-US" altLang="zh-CN" dirty="0" smtClean="0"/>
              <a:t>-Hellman</a:t>
            </a:r>
            <a:r>
              <a:rPr lang="zh-CN" altLang="en-US" dirty="0" smtClean="0"/>
              <a:t>密钥交换</a:t>
            </a:r>
          </a:p>
        </p:txBody>
      </p:sp>
      <p:sp>
        <p:nvSpPr>
          <p:cNvPr id="26627" name="Rectangle 3"/>
          <p:cNvSpPr>
            <a:spLocks noGrp="1" noChangeArrowheads="1"/>
          </p:cNvSpPr>
          <p:nvPr>
            <p:ph type="body" idx="1"/>
          </p:nvPr>
        </p:nvSpPr>
        <p:spPr>
          <a:xfrm>
            <a:off x="457200" y="1295400"/>
            <a:ext cx="8229600" cy="4830763"/>
          </a:xfrm>
        </p:spPr>
        <p:txBody>
          <a:bodyPr>
            <a:normAutofit fontScale="92500" lnSpcReduction="10000"/>
          </a:bodyPr>
          <a:lstStyle/>
          <a:p>
            <a:r>
              <a:rPr lang="zh-CN" altLang="en-US" dirty="0" smtClean="0"/>
              <a:t>离散对数：</a:t>
            </a:r>
          </a:p>
          <a:p>
            <a:pPr lvl="1"/>
            <a:r>
              <a:rPr lang="zh-CN" altLang="en-US" dirty="0" smtClean="0"/>
              <a:t>	</a:t>
            </a:r>
            <a:r>
              <a:rPr lang="en-US" altLang="zh-CN" dirty="0" smtClean="0"/>
              <a:t>y</a:t>
            </a:r>
            <a:r>
              <a:rPr lang="zh-CN" altLang="en-US" dirty="0" smtClean="0"/>
              <a:t>＝</a:t>
            </a:r>
            <a:r>
              <a:rPr lang="en-US" altLang="zh-CN" dirty="0" smtClean="0"/>
              <a:t>a</a:t>
            </a:r>
            <a:r>
              <a:rPr lang="en-US" altLang="zh-CN" baseline="30000" dirty="0" smtClean="0"/>
              <a:t>x</a:t>
            </a:r>
            <a:r>
              <a:rPr lang="en-US" altLang="zh-CN" dirty="0" smtClean="0"/>
              <a:t> mod p</a:t>
            </a:r>
            <a:r>
              <a:rPr lang="zh-CN" altLang="en-US" dirty="0" smtClean="0"/>
              <a:t>，其中</a:t>
            </a:r>
            <a:r>
              <a:rPr lang="en-US" altLang="zh-CN" dirty="0" smtClean="0"/>
              <a:t>a</a:t>
            </a:r>
            <a:r>
              <a:rPr lang="zh-CN" altLang="en-US" dirty="0" smtClean="0"/>
              <a:t>是素数</a:t>
            </a:r>
            <a:r>
              <a:rPr lang="en-US" altLang="zh-CN" dirty="0" smtClean="0"/>
              <a:t>p</a:t>
            </a:r>
            <a:r>
              <a:rPr lang="zh-CN" altLang="en-US" dirty="0" smtClean="0"/>
              <a:t>的本原根，</a:t>
            </a:r>
            <a:r>
              <a:rPr lang="zh-CN" altLang="en-US" b="1" dirty="0" smtClean="0">
                <a:ea typeface="宋体" pitchFamily="2" charset="-122"/>
              </a:rPr>
              <a:t>指数</a:t>
            </a:r>
            <a:r>
              <a:rPr lang="en-US" altLang="zh-CN" b="1" dirty="0" smtClean="0">
                <a:ea typeface="宋体" pitchFamily="2" charset="-122"/>
              </a:rPr>
              <a:t>x</a:t>
            </a:r>
            <a:r>
              <a:rPr lang="zh-CN" altLang="en-US" dirty="0" smtClean="0">
                <a:ea typeface="宋体" pitchFamily="2" charset="-122"/>
              </a:rPr>
              <a:t>称为以</a:t>
            </a:r>
            <a:r>
              <a:rPr lang="en-US" altLang="zh-CN" b="1" dirty="0" smtClean="0">
                <a:ea typeface="宋体" pitchFamily="2" charset="-122"/>
              </a:rPr>
              <a:t>a</a:t>
            </a:r>
            <a:r>
              <a:rPr lang="zh-CN" altLang="en-US" dirty="0" smtClean="0">
                <a:ea typeface="宋体" pitchFamily="2" charset="-122"/>
              </a:rPr>
              <a:t>为底（模</a:t>
            </a:r>
            <a:r>
              <a:rPr lang="en-US" altLang="zh-CN" dirty="0" smtClean="0">
                <a:ea typeface="宋体" pitchFamily="2" charset="-122"/>
              </a:rPr>
              <a:t>p</a:t>
            </a:r>
            <a:r>
              <a:rPr lang="zh-CN" altLang="en-US" dirty="0" smtClean="0">
                <a:ea typeface="宋体" pitchFamily="2" charset="-122"/>
              </a:rPr>
              <a:t>）</a:t>
            </a:r>
            <a:r>
              <a:rPr lang="en-US" altLang="zh-CN" dirty="0" smtClean="0">
                <a:ea typeface="宋体" pitchFamily="2" charset="-122"/>
              </a:rPr>
              <a:t>y</a:t>
            </a:r>
            <a:r>
              <a:rPr lang="zh-CN" altLang="en-US" dirty="0" smtClean="0">
                <a:ea typeface="宋体" pitchFamily="2" charset="-122"/>
              </a:rPr>
              <a:t>的离散对数</a:t>
            </a:r>
            <a:r>
              <a:rPr lang="en-US" altLang="zh-CN" dirty="0" smtClean="0">
                <a:ea typeface="宋体" pitchFamily="2" charset="-122"/>
              </a:rPr>
              <a:t>. </a:t>
            </a:r>
            <a:r>
              <a:rPr lang="zh-CN" altLang="en-US" dirty="0" smtClean="0">
                <a:ea typeface="宋体" pitchFamily="2" charset="-122"/>
              </a:rPr>
              <a:t>记作</a:t>
            </a:r>
            <a:r>
              <a:rPr lang="en-US" altLang="zh-CN" b="1" dirty="0" smtClean="0">
                <a:ea typeface="宋体" pitchFamily="2" charset="-122"/>
              </a:rPr>
              <a:t>x=</a:t>
            </a:r>
            <a:r>
              <a:rPr lang="en-US" altLang="zh-CN" b="1" dirty="0" err="1" smtClean="0">
                <a:ea typeface="宋体" pitchFamily="2" charset="-122"/>
              </a:rPr>
              <a:t>loga</a:t>
            </a:r>
            <a:r>
              <a:rPr lang="en-US" altLang="zh-CN" b="1" dirty="0" smtClean="0">
                <a:ea typeface="宋体" pitchFamily="2" charset="-122"/>
              </a:rPr>
              <a:t> </a:t>
            </a:r>
            <a:r>
              <a:rPr lang="en-US" altLang="zh-CN" b="1" baseline="30000" dirty="0" smtClean="0">
                <a:ea typeface="宋体" pitchFamily="2" charset="-122"/>
              </a:rPr>
              <a:t>y</a:t>
            </a:r>
            <a:r>
              <a:rPr lang="en-US" altLang="zh-CN" b="1" dirty="0" smtClean="0">
                <a:ea typeface="宋体" pitchFamily="2" charset="-122"/>
              </a:rPr>
              <a:t> mod p , </a:t>
            </a:r>
            <a:r>
              <a:rPr lang="en-US" altLang="zh-CN" b="1" dirty="0" err="1" smtClean="0">
                <a:ea typeface="宋体" pitchFamily="2" charset="-122"/>
              </a:rPr>
              <a:t>dlog</a:t>
            </a:r>
            <a:r>
              <a:rPr lang="en-US" altLang="zh-CN" b="1" baseline="-25000" dirty="0" err="1" smtClean="0">
                <a:ea typeface="宋体" pitchFamily="2" charset="-122"/>
              </a:rPr>
              <a:t>a,p</a:t>
            </a:r>
            <a:r>
              <a:rPr lang="en-US" altLang="zh-CN" b="1" dirty="0" smtClean="0">
                <a:ea typeface="宋体" pitchFamily="2" charset="-122"/>
              </a:rPr>
              <a:t>(y). </a:t>
            </a:r>
            <a:endParaRPr lang="zh-CN" altLang="en-US" dirty="0" smtClean="0"/>
          </a:p>
          <a:p>
            <a:pPr>
              <a:buFontTx/>
              <a:buNone/>
            </a:pPr>
            <a:r>
              <a:rPr lang="zh-CN" altLang="en-US" dirty="0" smtClean="0"/>
              <a:t>	求</a:t>
            </a:r>
            <a:r>
              <a:rPr lang="en-US" altLang="zh-CN" dirty="0" smtClean="0"/>
              <a:t>x</a:t>
            </a:r>
            <a:r>
              <a:rPr lang="zh-CN" altLang="en-US" dirty="0" smtClean="0"/>
              <a:t>的困难性：目前没有有效的方法</a:t>
            </a:r>
          </a:p>
          <a:p>
            <a:r>
              <a:rPr lang="zh-CN" altLang="en-US" dirty="0" smtClean="0">
                <a:ea typeface="宋体" pitchFamily="2" charset="-122"/>
              </a:rPr>
              <a:t>本原根定义：</a:t>
            </a:r>
          </a:p>
          <a:p>
            <a:pPr lvl="1"/>
            <a:r>
              <a:rPr lang="zh-CN" altLang="en-US" dirty="0" smtClean="0">
                <a:ea typeface="宋体" pitchFamily="2" charset="-122"/>
              </a:rPr>
              <a:t>素数</a:t>
            </a:r>
            <a:r>
              <a:rPr lang="en-US" altLang="zh-CN" b="1" dirty="0" smtClean="0">
                <a:ea typeface="宋体" pitchFamily="2" charset="-122"/>
              </a:rPr>
              <a:t>p</a:t>
            </a:r>
            <a:r>
              <a:rPr lang="zh-CN" altLang="en-US" dirty="0" smtClean="0">
                <a:ea typeface="宋体" pitchFamily="2" charset="-122"/>
              </a:rPr>
              <a:t>的本原根定义：如果</a:t>
            </a:r>
            <a:r>
              <a:rPr lang="en-US" altLang="zh-CN" b="1" dirty="0" smtClean="0">
                <a:ea typeface="宋体" pitchFamily="2" charset="-122"/>
              </a:rPr>
              <a:t>a</a:t>
            </a:r>
            <a:r>
              <a:rPr lang="zh-CN" altLang="en-US" dirty="0" smtClean="0">
                <a:ea typeface="宋体" pitchFamily="2" charset="-122"/>
              </a:rPr>
              <a:t>是素数</a:t>
            </a:r>
            <a:r>
              <a:rPr lang="en-US" altLang="zh-CN" b="1" dirty="0" smtClean="0">
                <a:ea typeface="宋体" pitchFamily="2" charset="-122"/>
              </a:rPr>
              <a:t>p</a:t>
            </a:r>
            <a:r>
              <a:rPr lang="zh-CN" altLang="en-US" dirty="0" smtClean="0">
                <a:ea typeface="宋体" pitchFamily="2" charset="-122"/>
              </a:rPr>
              <a:t>的本原根，则数</a:t>
            </a:r>
            <a:r>
              <a:rPr lang="en-US" altLang="zh-CN" b="1" dirty="0" smtClean="0">
                <a:ea typeface="宋体" pitchFamily="2" charset="-122"/>
              </a:rPr>
              <a:t>a mod p, a</a:t>
            </a:r>
            <a:r>
              <a:rPr lang="en-US" altLang="zh-CN" b="1" baseline="30000" dirty="0" smtClean="0">
                <a:ea typeface="宋体" pitchFamily="2" charset="-122"/>
              </a:rPr>
              <a:t>2</a:t>
            </a:r>
            <a:r>
              <a:rPr lang="en-US" altLang="zh-CN" b="1" dirty="0" smtClean="0">
                <a:ea typeface="宋体" pitchFamily="2" charset="-122"/>
              </a:rPr>
              <a:t> mod p, … , a</a:t>
            </a:r>
            <a:r>
              <a:rPr lang="en-US" altLang="zh-CN" b="1" baseline="30000" dirty="0" smtClean="0">
                <a:ea typeface="宋体" pitchFamily="2" charset="-122"/>
              </a:rPr>
              <a:t>p-1</a:t>
            </a:r>
            <a:r>
              <a:rPr lang="en-US" altLang="zh-CN" b="1" dirty="0" smtClean="0">
                <a:ea typeface="宋体" pitchFamily="2" charset="-122"/>
              </a:rPr>
              <a:t> mod p</a:t>
            </a:r>
            <a:r>
              <a:rPr lang="zh-CN" altLang="en-US" dirty="0" smtClean="0">
                <a:ea typeface="宋体" pitchFamily="2" charset="-122"/>
              </a:rPr>
              <a:t>是不同的并且包含</a:t>
            </a:r>
            <a:r>
              <a:rPr lang="en-US" altLang="zh-CN" b="1" dirty="0" smtClean="0">
                <a:ea typeface="宋体" pitchFamily="2" charset="-122"/>
              </a:rPr>
              <a:t>1</a:t>
            </a:r>
            <a:r>
              <a:rPr lang="zh-CN" altLang="en-US" dirty="0" smtClean="0">
                <a:ea typeface="宋体" pitchFamily="2" charset="-122"/>
              </a:rPr>
              <a:t>到</a:t>
            </a:r>
            <a:r>
              <a:rPr lang="en-US" altLang="zh-CN" b="1" dirty="0" smtClean="0">
                <a:ea typeface="宋体" pitchFamily="2" charset="-122"/>
              </a:rPr>
              <a:t>p-1</a:t>
            </a:r>
            <a:r>
              <a:rPr lang="zh-CN" altLang="en-US" dirty="0" smtClean="0">
                <a:ea typeface="宋体" pitchFamily="2" charset="-122"/>
              </a:rPr>
              <a:t>的整数的某种排列</a:t>
            </a:r>
            <a:endParaRPr lang="en-US" altLang="zh-CN" dirty="0" smtClean="0">
              <a:ea typeface="宋体" pitchFamily="2" charset="-122"/>
            </a:endParaRPr>
          </a:p>
          <a:p>
            <a:pPr lvl="1"/>
            <a:r>
              <a:rPr lang="zh-CN" altLang="en-US" dirty="0" smtClean="0">
                <a:ea typeface="宋体" pitchFamily="2" charset="-122"/>
              </a:rPr>
              <a:t>例如：素数</a:t>
            </a:r>
            <a:r>
              <a:rPr lang="en-US" altLang="zh-CN" dirty="0" smtClean="0">
                <a:ea typeface="宋体" pitchFamily="2" charset="-122"/>
              </a:rPr>
              <a:t>19</a:t>
            </a:r>
            <a:r>
              <a:rPr lang="zh-CN" altLang="en-US" dirty="0" smtClean="0">
                <a:ea typeface="宋体" pitchFamily="2" charset="-122"/>
              </a:rPr>
              <a:t>的本原根有：</a:t>
            </a:r>
            <a:r>
              <a:rPr lang="en-US" altLang="zh-CN" dirty="0" smtClean="0">
                <a:ea typeface="宋体" pitchFamily="2" charset="-122"/>
              </a:rPr>
              <a:t>2,3,10,13,14,15</a:t>
            </a:r>
            <a:r>
              <a:rPr lang="zh-CN" altLang="en-US" dirty="0" smtClean="0">
                <a:ea typeface="宋体" pitchFamily="2" charset="-122"/>
              </a:rPr>
              <a:t>，</a:t>
            </a:r>
            <a:endParaRPr lang="en-US" altLang="zh-CN" dirty="0" smtClean="0">
              <a:ea typeface="宋体" pitchFamily="2" charset="-122"/>
            </a:endParaRPr>
          </a:p>
          <a:p>
            <a:pPr lvl="1"/>
            <a:r>
              <a:rPr lang="zh-CN" altLang="en-US" dirty="0" smtClean="0">
                <a:ea typeface="宋体" pitchFamily="2" charset="-122"/>
              </a:rPr>
              <a:t>见下页图</a:t>
            </a:r>
            <a:r>
              <a:rPr lang="zh-CN" altLang="en-US" dirty="0" smtClean="0"/>
              <a:t>	</a:t>
            </a:r>
            <a:endParaRPr lang="zh-CN" altLang="en-US" sz="16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Content Placeholder 5"/>
          <p:cNvSpPr>
            <a:spLocks noGrp="1"/>
          </p:cNvSpPr>
          <p:nvPr>
            <p:ph idx="1"/>
          </p:nvPr>
        </p:nvSpPr>
        <p:spPr/>
        <p:txBody>
          <a:bodyPr/>
          <a:lstStyle/>
          <a:p>
            <a:endParaRPr lang="zh-CN" altLang="en-US"/>
          </a:p>
        </p:txBody>
      </p:sp>
      <p:pic>
        <p:nvPicPr>
          <p:cNvPr id="51202" name="Picture 2"/>
          <p:cNvPicPr>
            <a:picLocks noChangeAspect="1" noChangeArrowheads="1"/>
          </p:cNvPicPr>
          <p:nvPr/>
        </p:nvPicPr>
        <p:blipFill>
          <a:blip r:embed="rId2" cstate="print"/>
          <a:srcRect/>
          <a:stretch>
            <a:fillRect/>
          </a:stretch>
        </p:blipFill>
        <p:spPr bwMode="auto">
          <a:xfrm>
            <a:off x="1" y="395288"/>
            <a:ext cx="9144000" cy="606742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1EC963-6AE7-4BEC-BFD1-0BCCE168C2F6}" type="slidenum">
              <a:rPr lang="ar-SA" altLang="en-US"/>
              <a:pPr/>
              <a:t>43</a:t>
            </a:fld>
            <a:endParaRPr lang="en-US" altLang="en-US"/>
          </a:p>
        </p:txBody>
      </p:sp>
      <p:sp>
        <p:nvSpPr>
          <p:cNvPr id="5" name="Footer Placeholder 4"/>
          <p:cNvSpPr>
            <a:spLocks noGrp="1"/>
          </p:cNvSpPr>
          <p:nvPr>
            <p:ph type="ftr" sz="quarter" idx="11"/>
          </p:nvPr>
        </p:nvSpPr>
        <p:spPr/>
        <p:txBody>
          <a:bodyPr/>
          <a:lstStyle/>
          <a:p>
            <a:r>
              <a:rPr lang="zh-CN" altLang="en-US"/>
              <a:t>公钥密码和密码管理</a:t>
            </a:r>
            <a:endParaRPr lang="en-US" altLang="zh-CN"/>
          </a:p>
        </p:txBody>
      </p:sp>
      <p:sp>
        <p:nvSpPr>
          <p:cNvPr id="927746" name="Rectangle 2"/>
          <p:cNvSpPr>
            <a:spLocks noGrp="1" noChangeArrowheads="1"/>
          </p:cNvSpPr>
          <p:nvPr>
            <p:ph type="title"/>
          </p:nvPr>
        </p:nvSpPr>
        <p:spPr/>
        <p:txBody>
          <a:bodyPr/>
          <a:lstStyle/>
          <a:p>
            <a:r>
              <a:rPr lang="en-US" altLang="zh-CN">
                <a:ea typeface="宋体" charset="-122"/>
              </a:rPr>
              <a:t>Diffie-Hellman</a:t>
            </a:r>
            <a:r>
              <a:rPr lang="zh-CN" altLang="en-US">
                <a:ea typeface="宋体" charset="-122"/>
              </a:rPr>
              <a:t>密钥交换算法</a:t>
            </a:r>
          </a:p>
        </p:txBody>
      </p:sp>
      <p:sp>
        <p:nvSpPr>
          <p:cNvPr id="927747" name="Rectangle 3"/>
          <p:cNvSpPr>
            <a:spLocks noGrp="1" noChangeArrowheads="1"/>
          </p:cNvSpPr>
          <p:nvPr>
            <p:ph type="body" idx="1"/>
          </p:nvPr>
        </p:nvSpPr>
        <p:spPr/>
        <p:txBody>
          <a:bodyPr>
            <a:normAutofit fontScale="92500"/>
          </a:bodyPr>
          <a:lstStyle/>
          <a:p>
            <a:r>
              <a:rPr lang="zh-CN" altLang="en-US" dirty="0">
                <a:ea typeface="宋体" charset="-122"/>
              </a:rPr>
              <a:t>算法：</a:t>
            </a:r>
          </a:p>
          <a:p>
            <a:pPr lvl="1"/>
            <a:r>
              <a:rPr lang="zh-CN" altLang="en-US" dirty="0">
                <a:ea typeface="宋体" charset="-122"/>
              </a:rPr>
              <a:t>双方选择素</a:t>
            </a:r>
            <a:r>
              <a:rPr lang="zh-CN" altLang="en-US" dirty="0" smtClean="0">
                <a:ea typeface="宋体" charset="-122"/>
              </a:rPr>
              <a:t>数</a:t>
            </a:r>
            <a:r>
              <a:rPr lang="en-US" altLang="zh-CN" b="1" dirty="0">
                <a:ea typeface="宋体" charset="-122"/>
              </a:rPr>
              <a:t>q</a:t>
            </a:r>
            <a:r>
              <a:rPr lang="zh-CN" altLang="en-US" dirty="0" smtClean="0">
                <a:ea typeface="宋体" charset="-122"/>
              </a:rPr>
              <a:t>以及</a:t>
            </a:r>
            <a:r>
              <a:rPr lang="en-US" altLang="zh-CN" b="1" dirty="0">
                <a:ea typeface="宋体" charset="-122"/>
              </a:rPr>
              <a:t>q</a:t>
            </a:r>
            <a:r>
              <a:rPr lang="zh-CN" altLang="en-US" dirty="0" smtClean="0">
                <a:ea typeface="宋体" charset="-122"/>
              </a:rPr>
              <a:t>的</a:t>
            </a:r>
            <a:r>
              <a:rPr lang="zh-CN" altLang="en-US" dirty="0">
                <a:ea typeface="宋体" charset="-122"/>
              </a:rPr>
              <a:t>一个</a:t>
            </a:r>
            <a:r>
              <a:rPr lang="zh-CN" altLang="en-US" dirty="0">
                <a:solidFill>
                  <a:srgbClr val="AE1A0A"/>
                </a:solidFill>
                <a:ea typeface="宋体" charset="-122"/>
              </a:rPr>
              <a:t>原根</a:t>
            </a:r>
            <a:r>
              <a:rPr lang="en-US" altLang="zh-CN" b="1" dirty="0">
                <a:solidFill>
                  <a:srgbClr val="AE1A0A"/>
                </a:solidFill>
                <a:ea typeface="宋体" charset="-122"/>
              </a:rPr>
              <a:t>a</a:t>
            </a:r>
          </a:p>
          <a:p>
            <a:pPr lvl="1"/>
            <a:r>
              <a:rPr lang="zh-CN" altLang="en-US" dirty="0">
                <a:ea typeface="宋体" charset="-122"/>
              </a:rPr>
              <a:t>用户</a:t>
            </a:r>
            <a:r>
              <a:rPr lang="en-US" altLang="zh-CN" b="1" dirty="0">
                <a:ea typeface="宋体" charset="-122"/>
              </a:rPr>
              <a:t>A</a:t>
            </a:r>
            <a:r>
              <a:rPr lang="zh-CN" altLang="en-US" dirty="0">
                <a:ea typeface="宋体" charset="-122"/>
              </a:rPr>
              <a:t>选择一个随机数</a:t>
            </a:r>
            <a:r>
              <a:rPr lang="en-US" altLang="zh-CN" b="1" dirty="0" err="1">
                <a:ea typeface="宋体" charset="-122"/>
              </a:rPr>
              <a:t>X</a:t>
            </a:r>
            <a:r>
              <a:rPr lang="en-US" altLang="zh-CN" b="1" baseline="-25000" dirty="0" err="1">
                <a:ea typeface="宋体" charset="-122"/>
              </a:rPr>
              <a:t>a</a:t>
            </a:r>
            <a:r>
              <a:rPr lang="en-US" altLang="zh-CN" b="1" dirty="0">
                <a:ea typeface="宋体" charset="-122"/>
              </a:rPr>
              <a:t> &lt; </a:t>
            </a:r>
            <a:r>
              <a:rPr lang="en-US" altLang="zh-CN" b="1" dirty="0" smtClean="0">
                <a:ea typeface="宋体" charset="-122"/>
              </a:rPr>
              <a:t>q</a:t>
            </a:r>
            <a:r>
              <a:rPr lang="zh-CN" altLang="en-US" dirty="0" smtClean="0">
                <a:ea typeface="宋体" charset="-122"/>
              </a:rPr>
              <a:t>，</a:t>
            </a:r>
            <a:r>
              <a:rPr lang="zh-CN" altLang="en-US" dirty="0">
                <a:ea typeface="宋体" charset="-122"/>
              </a:rPr>
              <a:t>计算</a:t>
            </a:r>
            <a:r>
              <a:rPr lang="en-US" altLang="zh-CN" b="1" dirty="0" err="1">
                <a:ea typeface="宋体" charset="-122"/>
              </a:rPr>
              <a:t>Y</a:t>
            </a:r>
            <a:r>
              <a:rPr lang="en-US" altLang="zh-CN" b="1" baseline="-25000" dirty="0" err="1">
                <a:ea typeface="宋体" charset="-122"/>
              </a:rPr>
              <a:t>a</a:t>
            </a:r>
            <a:r>
              <a:rPr lang="en-US" altLang="zh-CN" b="1" dirty="0">
                <a:ea typeface="宋体" charset="-122"/>
              </a:rPr>
              <a:t>=</a:t>
            </a:r>
            <a:r>
              <a:rPr lang="en-US" altLang="zh-CN" b="1" dirty="0" err="1">
                <a:ea typeface="宋体" charset="-122"/>
              </a:rPr>
              <a:t>a</a:t>
            </a:r>
            <a:r>
              <a:rPr lang="en-US" altLang="zh-CN" b="1" baseline="30000" dirty="0" err="1">
                <a:ea typeface="宋体" charset="-122"/>
              </a:rPr>
              <a:t>Xa</a:t>
            </a:r>
            <a:r>
              <a:rPr lang="en-US" altLang="zh-CN" b="1" dirty="0">
                <a:ea typeface="宋体" charset="-122"/>
              </a:rPr>
              <a:t> mod </a:t>
            </a:r>
            <a:r>
              <a:rPr lang="en-US" altLang="zh-CN" b="1" dirty="0" smtClean="0">
                <a:ea typeface="宋体" charset="-122"/>
              </a:rPr>
              <a:t>q</a:t>
            </a:r>
            <a:endParaRPr lang="en-US" altLang="zh-CN" b="1" dirty="0">
              <a:ea typeface="宋体" charset="-122"/>
            </a:endParaRPr>
          </a:p>
          <a:p>
            <a:pPr lvl="1"/>
            <a:r>
              <a:rPr lang="zh-CN" altLang="en-US" dirty="0">
                <a:ea typeface="宋体" charset="-122"/>
              </a:rPr>
              <a:t>用户</a:t>
            </a:r>
            <a:r>
              <a:rPr lang="en-US" altLang="zh-CN" b="1" dirty="0">
                <a:ea typeface="宋体" charset="-122"/>
              </a:rPr>
              <a:t>B</a:t>
            </a:r>
            <a:r>
              <a:rPr lang="zh-CN" altLang="en-US" dirty="0">
                <a:ea typeface="宋体" charset="-122"/>
              </a:rPr>
              <a:t>选择一个随机数</a:t>
            </a:r>
            <a:r>
              <a:rPr lang="en-US" altLang="zh-CN" b="1" dirty="0" err="1">
                <a:ea typeface="宋体" charset="-122"/>
              </a:rPr>
              <a:t>X</a:t>
            </a:r>
            <a:r>
              <a:rPr lang="en-US" altLang="zh-CN" b="1" baseline="-25000" dirty="0" err="1">
                <a:ea typeface="宋体" charset="-122"/>
              </a:rPr>
              <a:t>b</a:t>
            </a:r>
            <a:r>
              <a:rPr lang="en-US" altLang="zh-CN" b="1" dirty="0">
                <a:ea typeface="宋体" charset="-122"/>
              </a:rPr>
              <a:t> &lt; </a:t>
            </a:r>
            <a:r>
              <a:rPr lang="en-US" altLang="zh-CN" b="1" dirty="0" smtClean="0">
                <a:ea typeface="宋体" charset="-122"/>
              </a:rPr>
              <a:t>q</a:t>
            </a:r>
            <a:r>
              <a:rPr lang="zh-CN" altLang="en-US" dirty="0" smtClean="0">
                <a:ea typeface="宋体" charset="-122"/>
              </a:rPr>
              <a:t>，</a:t>
            </a:r>
            <a:r>
              <a:rPr lang="zh-CN" altLang="en-US" dirty="0">
                <a:ea typeface="宋体" charset="-122"/>
              </a:rPr>
              <a:t>计算</a:t>
            </a:r>
            <a:r>
              <a:rPr lang="en-US" altLang="zh-CN" b="1" dirty="0" err="1">
                <a:ea typeface="宋体" charset="-122"/>
              </a:rPr>
              <a:t>Y</a:t>
            </a:r>
            <a:r>
              <a:rPr lang="en-US" altLang="zh-CN" b="1" baseline="-25000" dirty="0" err="1">
                <a:ea typeface="宋体" charset="-122"/>
              </a:rPr>
              <a:t>b</a:t>
            </a:r>
            <a:r>
              <a:rPr lang="en-US" altLang="zh-CN" b="1" dirty="0">
                <a:ea typeface="宋体" charset="-122"/>
              </a:rPr>
              <a:t>=</a:t>
            </a:r>
            <a:r>
              <a:rPr lang="en-US" altLang="zh-CN" b="1" dirty="0" err="1">
                <a:ea typeface="宋体" charset="-122"/>
              </a:rPr>
              <a:t>a</a:t>
            </a:r>
            <a:r>
              <a:rPr lang="en-US" altLang="zh-CN" b="1" baseline="30000" dirty="0" err="1">
                <a:ea typeface="宋体" charset="-122"/>
              </a:rPr>
              <a:t>Xb</a:t>
            </a:r>
            <a:r>
              <a:rPr lang="en-US" altLang="zh-CN" b="1" dirty="0">
                <a:ea typeface="宋体" charset="-122"/>
              </a:rPr>
              <a:t> mod </a:t>
            </a:r>
            <a:r>
              <a:rPr lang="en-US" altLang="zh-CN" b="1" dirty="0" smtClean="0">
                <a:ea typeface="宋体" charset="-122"/>
              </a:rPr>
              <a:t>q</a:t>
            </a:r>
            <a:endParaRPr lang="en-US" altLang="zh-CN" b="1" dirty="0">
              <a:ea typeface="宋体" charset="-122"/>
            </a:endParaRPr>
          </a:p>
          <a:p>
            <a:pPr lvl="1"/>
            <a:r>
              <a:rPr lang="zh-CN" altLang="en-US" dirty="0">
                <a:ea typeface="宋体" charset="-122"/>
              </a:rPr>
              <a:t>每一方保密</a:t>
            </a:r>
            <a:r>
              <a:rPr lang="en-US" altLang="zh-CN" b="1" dirty="0">
                <a:ea typeface="宋体" charset="-122"/>
              </a:rPr>
              <a:t>X</a:t>
            </a:r>
            <a:r>
              <a:rPr lang="zh-CN" altLang="en-US" dirty="0">
                <a:ea typeface="宋体" charset="-122"/>
              </a:rPr>
              <a:t>值，而将</a:t>
            </a:r>
            <a:r>
              <a:rPr lang="en-US" altLang="zh-CN" b="1" dirty="0">
                <a:ea typeface="宋体" charset="-122"/>
              </a:rPr>
              <a:t>Y</a:t>
            </a:r>
            <a:r>
              <a:rPr lang="zh-CN" altLang="en-US" dirty="0">
                <a:ea typeface="宋体" charset="-122"/>
              </a:rPr>
              <a:t>值交换给对方</a:t>
            </a:r>
          </a:p>
          <a:p>
            <a:pPr lvl="1"/>
            <a:r>
              <a:rPr lang="zh-CN" altLang="en-US" dirty="0">
                <a:ea typeface="宋体" charset="-122"/>
              </a:rPr>
              <a:t>用户</a:t>
            </a:r>
            <a:r>
              <a:rPr lang="en-US" altLang="zh-CN" b="1" dirty="0">
                <a:ea typeface="宋体" charset="-122"/>
              </a:rPr>
              <a:t>A</a:t>
            </a:r>
            <a:r>
              <a:rPr lang="zh-CN" altLang="en-US" dirty="0">
                <a:ea typeface="宋体" charset="-122"/>
              </a:rPr>
              <a:t>计算出</a:t>
            </a:r>
            <a:r>
              <a:rPr lang="en-US" altLang="zh-CN" b="1" dirty="0">
                <a:ea typeface="宋体" charset="-122"/>
              </a:rPr>
              <a:t>K=</a:t>
            </a:r>
            <a:r>
              <a:rPr lang="en-US" altLang="zh-CN" b="1" dirty="0" err="1">
                <a:ea typeface="宋体" charset="-122"/>
              </a:rPr>
              <a:t>Y</a:t>
            </a:r>
            <a:r>
              <a:rPr lang="en-US" altLang="zh-CN" b="1" baseline="-25000" dirty="0" err="1">
                <a:ea typeface="宋体" charset="-122"/>
              </a:rPr>
              <a:t>b</a:t>
            </a:r>
            <a:r>
              <a:rPr lang="en-US" altLang="zh-CN" b="1" baseline="30000" dirty="0" err="1">
                <a:ea typeface="宋体" charset="-122"/>
              </a:rPr>
              <a:t>Xa</a:t>
            </a:r>
            <a:r>
              <a:rPr lang="en-US" altLang="zh-CN" b="1" dirty="0">
                <a:ea typeface="宋体" charset="-122"/>
              </a:rPr>
              <a:t> mod </a:t>
            </a:r>
            <a:r>
              <a:rPr lang="en-US" altLang="zh-CN" b="1" dirty="0" smtClean="0">
                <a:ea typeface="宋体" charset="-122"/>
              </a:rPr>
              <a:t>q</a:t>
            </a:r>
            <a:endParaRPr lang="en-US" altLang="zh-CN" b="1" dirty="0">
              <a:ea typeface="宋体" charset="-122"/>
            </a:endParaRPr>
          </a:p>
          <a:p>
            <a:pPr lvl="1"/>
            <a:r>
              <a:rPr lang="zh-CN" altLang="en-US" dirty="0">
                <a:ea typeface="宋体" charset="-122"/>
              </a:rPr>
              <a:t>用户</a:t>
            </a:r>
            <a:r>
              <a:rPr lang="en-US" altLang="zh-CN" b="1" dirty="0">
                <a:ea typeface="宋体" charset="-122"/>
              </a:rPr>
              <a:t>B</a:t>
            </a:r>
            <a:r>
              <a:rPr lang="zh-CN" altLang="en-US" dirty="0">
                <a:ea typeface="宋体" charset="-122"/>
              </a:rPr>
              <a:t>计算出</a:t>
            </a:r>
            <a:r>
              <a:rPr lang="en-US" altLang="zh-CN" b="1" dirty="0">
                <a:ea typeface="宋体" charset="-122"/>
              </a:rPr>
              <a:t>K=</a:t>
            </a:r>
            <a:r>
              <a:rPr lang="en-US" altLang="zh-CN" b="1" dirty="0" err="1">
                <a:ea typeface="宋体" charset="-122"/>
              </a:rPr>
              <a:t>Y</a:t>
            </a:r>
            <a:r>
              <a:rPr lang="en-US" altLang="zh-CN" b="1" baseline="-25000" dirty="0" err="1">
                <a:ea typeface="宋体" charset="-122"/>
              </a:rPr>
              <a:t>a</a:t>
            </a:r>
            <a:r>
              <a:rPr lang="en-US" altLang="zh-CN" b="1" baseline="30000" dirty="0" err="1">
                <a:ea typeface="宋体" charset="-122"/>
              </a:rPr>
              <a:t>Xb</a:t>
            </a:r>
            <a:r>
              <a:rPr lang="en-US" altLang="zh-CN" b="1" dirty="0">
                <a:ea typeface="宋体" charset="-122"/>
              </a:rPr>
              <a:t> mod </a:t>
            </a:r>
            <a:r>
              <a:rPr lang="en-US" altLang="zh-CN" b="1" dirty="0" smtClean="0">
                <a:ea typeface="宋体" charset="-122"/>
              </a:rPr>
              <a:t>q</a:t>
            </a:r>
            <a:endParaRPr lang="en-US" altLang="zh-CN" b="1" dirty="0">
              <a:ea typeface="宋体" charset="-122"/>
            </a:endParaRPr>
          </a:p>
          <a:p>
            <a:pPr lvl="1"/>
            <a:r>
              <a:rPr lang="zh-CN" altLang="en-US" dirty="0">
                <a:ea typeface="宋体" charset="-122"/>
              </a:rPr>
              <a:t>双方获得一个共享密钥</a:t>
            </a:r>
            <a:r>
              <a:rPr lang="en-US" altLang="zh-CN" b="1" dirty="0">
                <a:ea typeface="宋体" charset="-122"/>
              </a:rPr>
              <a:t>(</a:t>
            </a:r>
            <a:r>
              <a:rPr lang="en-US" altLang="zh-CN" b="1" dirty="0" err="1">
                <a:ea typeface="宋体" charset="-122"/>
              </a:rPr>
              <a:t>a</a:t>
            </a:r>
            <a:r>
              <a:rPr lang="en-US" altLang="zh-CN" b="1" baseline="30000" dirty="0" err="1">
                <a:ea typeface="宋体" charset="-122"/>
              </a:rPr>
              <a:t>XaXb</a:t>
            </a:r>
            <a:r>
              <a:rPr lang="en-US" altLang="zh-CN" b="1" dirty="0" err="1">
                <a:ea typeface="宋体" charset="-122"/>
              </a:rPr>
              <a:t>mod</a:t>
            </a:r>
            <a:r>
              <a:rPr lang="en-US" altLang="zh-CN" b="1" dirty="0">
                <a:ea typeface="宋体" charset="-122"/>
              </a:rPr>
              <a:t> </a:t>
            </a:r>
            <a:r>
              <a:rPr lang="en-US" altLang="zh-CN" b="1" dirty="0" smtClean="0">
                <a:ea typeface="宋体" charset="-122"/>
              </a:rPr>
              <a:t>q)</a:t>
            </a:r>
            <a:endParaRPr lang="en-US" altLang="zh-CN" b="1" dirty="0">
              <a:ea typeface="宋体" charset="-122"/>
            </a:endParaRPr>
          </a:p>
          <a:p>
            <a:r>
              <a:rPr lang="zh-CN" altLang="en-US" dirty="0">
                <a:ea typeface="宋体" charset="-122"/>
              </a:rPr>
              <a:t>素</a:t>
            </a:r>
            <a:r>
              <a:rPr lang="zh-CN" altLang="en-US" dirty="0" smtClean="0">
                <a:ea typeface="宋体" charset="-122"/>
              </a:rPr>
              <a:t>数</a:t>
            </a:r>
            <a:r>
              <a:rPr lang="en-US" altLang="zh-CN" b="1" dirty="0">
                <a:ea typeface="宋体" charset="-122"/>
              </a:rPr>
              <a:t>q</a:t>
            </a:r>
            <a:r>
              <a:rPr lang="zh-CN" altLang="en-US" dirty="0" smtClean="0">
                <a:ea typeface="宋体" charset="-122"/>
              </a:rPr>
              <a:t>以及</a:t>
            </a:r>
            <a:r>
              <a:rPr lang="en-US" altLang="zh-CN" b="1" dirty="0">
                <a:ea typeface="宋体" charset="-122"/>
              </a:rPr>
              <a:t>q</a:t>
            </a:r>
            <a:r>
              <a:rPr lang="zh-CN" altLang="en-US" dirty="0" smtClean="0">
                <a:ea typeface="宋体" charset="-122"/>
              </a:rPr>
              <a:t>的</a:t>
            </a:r>
            <a:r>
              <a:rPr lang="zh-CN" altLang="en-US" dirty="0">
                <a:ea typeface="宋体" charset="-122"/>
              </a:rPr>
              <a:t>原根</a:t>
            </a:r>
            <a:r>
              <a:rPr lang="en-US" altLang="zh-CN" b="1" dirty="0">
                <a:ea typeface="宋体" charset="-122"/>
              </a:rPr>
              <a:t>a</a:t>
            </a:r>
            <a:r>
              <a:rPr lang="zh-CN" altLang="en-US" dirty="0">
                <a:ea typeface="宋体" charset="-122"/>
              </a:rPr>
              <a:t>可由一方选择后发给对方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cstate="print"/>
          <a:srcRect l="4706" t="909" r="3529" b="21818"/>
          <a:stretch>
            <a:fillRect/>
          </a:stretch>
        </p:blipFill>
        <p:spPr>
          <a:xfrm>
            <a:off x="1447800" y="1"/>
            <a:ext cx="6293132" cy="6857999"/>
          </a:xfrm>
          <a:prstGeom prst="rect">
            <a:avLst/>
          </a:prstGeom>
        </p:spPr>
      </p:pic>
    </p:spTree>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证明、分析和例子</a:t>
            </a:r>
          </a:p>
        </p:txBody>
      </p:sp>
      <p:sp>
        <p:nvSpPr>
          <p:cNvPr id="43011" name="Rectangle 3"/>
          <p:cNvSpPr>
            <a:spLocks noGrp="1" noChangeArrowheads="1"/>
          </p:cNvSpPr>
          <p:nvPr>
            <p:ph type="body" idx="1"/>
          </p:nvPr>
        </p:nvSpPr>
        <p:spPr>
          <a:xfrm>
            <a:off x="152400" y="1371600"/>
            <a:ext cx="8991600" cy="5486400"/>
          </a:xfrm>
        </p:spPr>
        <p:txBody>
          <a:bodyPr/>
          <a:lstStyle/>
          <a:p>
            <a:pPr>
              <a:lnSpc>
                <a:spcPct val="80000"/>
              </a:lnSpc>
            </a:pPr>
            <a:r>
              <a:rPr lang="zh-CN" altLang="en-US" sz="2800" dirty="0" smtClean="0"/>
              <a:t>证明</a:t>
            </a:r>
            <a:r>
              <a:rPr lang="en-US" altLang="zh-CN" sz="2800" dirty="0" smtClean="0"/>
              <a:t>K</a:t>
            </a:r>
            <a:r>
              <a:rPr lang="zh-CN" altLang="en-US" sz="2800" dirty="0" smtClean="0"/>
              <a:t>＝</a:t>
            </a:r>
            <a:r>
              <a:rPr lang="en-US" altLang="zh-CN" sz="2800" dirty="0" smtClean="0"/>
              <a:t>K’</a:t>
            </a:r>
          </a:p>
          <a:p>
            <a:pPr>
              <a:lnSpc>
                <a:spcPct val="80000"/>
              </a:lnSpc>
              <a:buFontTx/>
              <a:buNone/>
            </a:pPr>
            <a:r>
              <a:rPr lang="en-US" altLang="zh-CN" sz="2800" dirty="0" smtClean="0"/>
              <a:t>	K</a:t>
            </a:r>
            <a:r>
              <a:rPr lang="zh-CN" altLang="en-US" sz="2800" dirty="0" smtClean="0"/>
              <a:t>＝</a:t>
            </a:r>
            <a:r>
              <a:rPr lang="en-US" altLang="zh-CN" sz="2800" dirty="0" err="1" smtClean="0"/>
              <a:t>Y</a:t>
            </a:r>
            <a:r>
              <a:rPr lang="en-US" altLang="zh-CN" sz="2800" baseline="-25000" dirty="0" err="1" smtClean="0"/>
              <a:t>b</a:t>
            </a:r>
            <a:r>
              <a:rPr lang="en-US" altLang="zh-CN" sz="2800" dirty="0" err="1" smtClean="0"/>
              <a:t>^X</a:t>
            </a:r>
            <a:r>
              <a:rPr lang="en-US" altLang="zh-CN" sz="2800" baseline="-25000" dirty="0" err="1" smtClean="0"/>
              <a:t>a</a:t>
            </a:r>
            <a:r>
              <a:rPr lang="en-US" altLang="zh-CN" sz="2800" dirty="0" smtClean="0"/>
              <a:t>        mod q		K’</a:t>
            </a:r>
            <a:r>
              <a:rPr lang="zh-CN" altLang="en-US" sz="2800" dirty="0" smtClean="0"/>
              <a:t>＝</a:t>
            </a:r>
            <a:r>
              <a:rPr lang="en-US" altLang="zh-CN" sz="2800" dirty="0" err="1" smtClean="0"/>
              <a:t>Y</a:t>
            </a:r>
            <a:r>
              <a:rPr lang="en-US" altLang="zh-CN" sz="2800" baseline="-25000" dirty="0" err="1" smtClean="0"/>
              <a:t>a</a:t>
            </a:r>
            <a:r>
              <a:rPr lang="en-US" altLang="zh-CN" sz="2800" dirty="0" err="1" smtClean="0"/>
              <a:t>^X</a:t>
            </a:r>
            <a:r>
              <a:rPr lang="en-US" altLang="zh-CN" sz="2800" baseline="-25000" dirty="0" err="1" smtClean="0"/>
              <a:t>b</a:t>
            </a:r>
            <a:r>
              <a:rPr lang="en-US" altLang="zh-CN" sz="2800" dirty="0" smtClean="0"/>
              <a:t> 	    mod q</a:t>
            </a:r>
          </a:p>
          <a:p>
            <a:pPr>
              <a:lnSpc>
                <a:spcPct val="80000"/>
              </a:lnSpc>
              <a:buFontTx/>
              <a:buNone/>
            </a:pPr>
            <a:r>
              <a:rPr lang="en-US" altLang="zh-CN" sz="2800" dirty="0" smtClean="0"/>
              <a:t>	   </a:t>
            </a:r>
            <a:r>
              <a:rPr lang="zh-CN" altLang="en-US" sz="2800" dirty="0" smtClean="0"/>
              <a:t>＝</a:t>
            </a:r>
            <a:r>
              <a:rPr lang="en-US" altLang="zh-CN" sz="2800" dirty="0" smtClean="0"/>
              <a:t>(</a:t>
            </a:r>
            <a:r>
              <a:rPr lang="en-US" altLang="zh-CN" sz="2800" dirty="0" err="1" smtClean="0"/>
              <a:t>a^X</a:t>
            </a:r>
            <a:r>
              <a:rPr lang="en-US" altLang="zh-CN" sz="2800" baseline="-25000" dirty="0" err="1" smtClean="0"/>
              <a:t>b</a:t>
            </a:r>
            <a:r>
              <a:rPr lang="en-US" altLang="zh-CN" sz="2800" dirty="0" smtClean="0"/>
              <a:t>)^</a:t>
            </a:r>
            <a:r>
              <a:rPr lang="en-US" altLang="zh-CN" sz="2800" dirty="0" err="1" smtClean="0"/>
              <a:t>X</a:t>
            </a:r>
            <a:r>
              <a:rPr lang="en-US" altLang="zh-CN" sz="2800" baseline="-25000" dirty="0" err="1" smtClean="0"/>
              <a:t>a</a:t>
            </a:r>
            <a:r>
              <a:rPr lang="en-US" altLang="zh-CN" sz="2800" dirty="0" smtClean="0"/>
              <a:t> mod q 	               </a:t>
            </a:r>
            <a:r>
              <a:rPr lang="zh-CN" altLang="en-US" sz="2800" dirty="0" smtClean="0"/>
              <a:t>＝</a:t>
            </a:r>
            <a:r>
              <a:rPr lang="en-US" altLang="zh-CN" sz="2800" dirty="0" smtClean="0"/>
              <a:t>(</a:t>
            </a:r>
            <a:r>
              <a:rPr lang="en-US" altLang="zh-CN" sz="2800" dirty="0" err="1" smtClean="0"/>
              <a:t>a^X</a:t>
            </a:r>
            <a:r>
              <a:rPr lang="en-US" altLang="zh-CN" sz="2800" baseline="-25000" dirty="0" err="1" smtClean="0"/>
              <a:t>a</a:t>
            </a:r>
            <a:r>
              <a:rPr lang="en-US" altLang="zh-CN" sz="2800" dirty="0" smtClean="0"/>
              <a:t>)^</a:t>
            </a:r>
            <a:r>
              <a:rPr lang="en-US" altLang="zh-CN" sz="2800" dirty="0" err="1" smtClean="0"/>
              <a:t>X</a:t>
            </a:r>
            <a:r>
              <a:rPr lang="en-US" altLang="zh-CN" sz="2800" baseline="-25000" dirty="0" err="1" smtClean="0"/>
              <a:t>b</a:t>
            </a:r>
            <a:r>
              <a:rPr lang="en-US" altLang="zh-CN" sz="2800" dirty="0" smtClean="0"/>
              <a:t> mod q</a:t>
            </a:r>
          </a:p>
          <a:p>
            <a:pPr>
              <a:lnSpc>
                <a:spcPct val="80000"/>
              </a:lnSpc>
              <a:buFontTx/>
              <a:buNone/>
            </a:pPr>
            <a:r>
              <a:rPr lang="en-US" altLang="zh-CN" sz="2800" dirty="0" smtClean="0"/>
              <a:t>	   </a:t>
            </a:r>
            <a:r>
              <a:rPr lang="zh-CN" altLang="en-US" sz="2800" dirty="0" smtClean="0"/>
              <a:t>＝ </a:t>
            </a:r>
            <a:r>
              <a:rPr lang="en-US" altLang="zh-CN" sz="2800" dirty="0" smtClean="0"/>
              <a:t>a^(</a:t>
            </a:r>
            <a:r>
              <a:rPr lang="en-US" altLang="zh-CN" sz="2800" dirty="0" err="1" smtClean="0"/>
              <a:t>X</a:t>
            </a:r>
            <a:r>
              <a:rPr lang="en-US" altLang="zh-CN" sz="2800" baseline="-25000" dirty="0" err="1" smtClean="0"/>
              <a:t>b</a:t>
            </a:r>
            <a:r>
              <a:rPr lang="en-US" altLang="zh-CN" sz="2800" dirty="0" err="1" smtClean="0"/>
              <a:t>X</a:t>
            </a:r>
            <a:r>
              <a:rPr lang="en-US" altLang="zh-CN" sz="2800" baseline="-25000" dirty="0" err="1" smtClean="0"/>
              <a:t>a</a:t>
            </a:r>
            <a:r>
              <a:rPr lang="en-US" altLang="zh-CN" sz="2800" dirty="0" smtClean="0"/>
              <a:t>)  mod q		    </a:t>
            </a:r>
            <a:r>
              <a:rPr lang="zh-CN" altLang="en-US" sz="2800" dirty="0" smtClean="0"/>
              <a:t>＝</a:t>
            </a:r>
            <a:r>
              <a:rPr lang="en-US" altLang="zh-CN" sz="2800" dirty="0" smtClean="0"/>
              <a:t>a^(</a:t>
            </a:r>
            <a:r>
              <a:rPr lang="en-US" altLang="zh-CN" sz="2800" dirty="0" err="1" smtClean="0"/>
              <a:t>X</a:t>
            </a:r>
            <a:r>
              <a:rPr lang="en-US" altLang="zh-CN" sz="2800" baseline="-25000" dirty="0" err="1" smtClean="0"/>
              <a:t>a</a:t>
            </a:r>
            <a:r>
              <a:rPr lang="en-US" altLang="zh-CN" sz="2800" dirty="0" err="1" smtClean="0"/>
              <a:t>X</a:t>
            </a:r>
            <a:r>
              <a:rPr lang="en-US" altLang="zh-CN" sz="2800" baseline="-25000" dirty="0" err="1" smtClean="0"/>
              <a:t>b</a:t>
            </a:r>
            <a:r>
              <a:rPr lang="en-US" altLang="zh-CN" sz="2800" dirty="0" smtClean="0"/>
              <a:t>)   mod q</a:t>
            </a:r>
          </a:p>
          <a:p>
            <a:pPr>
              <a:lnSpc>
                <a:spcPct val="80000"/>
              </a:lnSpc>
            </a:pPr>
            <a:r>
              <a:rPr lang="zh-CN" altLang="en-US" sz="2800" dirty="0" smtClean="0"/>
              <a:t>举例 素数</a:t>
            </a:r>
            <a:r>
              <a:rPr lang="en-US" altLang="zh-CN" sz="2800" dirty="0" smtClean="0"/>
              <a:t>q</a:t>
            </a:r>
            <a:r>
              <a:rPr lang="zh-CN" altLang="en-US" sz="2800" dirty="0" smtClean="0"/>
              <a:t>＝</a:t>
            </a:r>
            <a:r>
              <a:rPr lang="en-US" altLang="zh-CN" sz="2800" dirty="0" smtClean="0"/>
              <a:t>97</a:t>
            </a:r>
            <a:r>
              <a:rPr lang="zh-CN" altLang="en-US" sz="2800" dirty="0" smtClean="0"/>
              <a:t>，</a:t>
            </a:r>
            <a:r>
              <a:rPr lang="en-US" altLang="zh-CN" sz="2800" dirty="0" smtClean="0"/>
              <a:t>a</a:t>
            </a:r>
            <a:r>
              <a:rPr lang="zh-CN" altLang="en-US" sz="2800" dirty="0" smtClean="0"/>
              <a:t>＝</a:t>
            </a:r>
            <a:r>
              <a:rPr lang="en-US" altLang="zh-CN" sz="2800" dirty="0" smtClean="0"/>
              <a:t>5</a:t>
            </a:r>
          </a:p>
          <a:p>
            <a:pPr>
              <a:lnSpc>
                <a:spcPct val="80000"/>
              </a:lnSpc>
              <a:buFontTx/>
              <a:buNone/>
            </a:pPr>
            <a:r>
              <a:rPr lang="en-US" altLang="zh-CN" sz="2800" dirty="0" smtClean="0"/>
              <a:t>		A</a:t>
            </a:r>
            <a:r>
              <a:rPr lang="zh-CN" altLang="en-US" sz="2800" dirty="0" smtClean="0"/>
              <a:t>选</a:t>
            </a:r>
            <a:r>
              <a:rPr lang="en-US" altLang="zh-CN" sz="2800" dirty="0" err="1" smtClean="0"/>
              <a:t>Xa</a:t>
            </a:r>
            <a:r>
              <a:rPr lang="zh-CN" altLang="en-US" sz="2800" dirty="0" smtClean="0"/>
              <a:t>＝</a:t>
            </a:r>
            <a:r>
              <a:rPr lang="en-US" altLang="zh-CN" sz="2800" dirty="0" smtClean="0"/>
              <a:t>36</a:t>
            </a:r>
            <a:r>
              <a:rPr lang="zh-CN" altLang="en-US" sz="2800" dirty="0" smtClean="0"/>
              <a:t>，</a:t>
            </a:r>
            <a:r>
              <a:rPr lang="en-US" altLang="zh-CN" sz="2800" dirty="0" smtClean="0"/>
              <a:t>B</a:t>
            </a:r>
            <a:r>
              <a:rPr lang="zh-CN" altLang="en-US" sz="2800" dirty="0" smtClean="0"/>
              <a:t>选</a:t>
            </a:r>
            <a:r>
              <a:rPr lang="en-US" altLang="zh-CN" sz="2800" dirty="0" err="1" smtClean="0"/>
              <a:t>Xb</a:t>
            </a:r>
            <a:r>
              <a:rPr lang="zh-CN" altLang="en-US" sz="2800" dirty="0" smtClean="0"/>
              <a:t>＝</a:t>
            </a:r>
            <a:r>
              <a:rPr lang="en-US" altLang="zh-CN" sz="2800" dirty="0" smtClean="0"/>
              <a:t>58</a:t>
            </a:r>
            <a:r>
              <a:rPr lang="zh-CN" altLang="en-US" sz="2800" dirty="0" smtClean="0"/>
              <a:t>，则</a:t>
            </a:r>
          </a:p>
          <a:p>
            <a:pPr>
              <a:lnSpc>
                <a:spcPct val="80000"/>
              </a:lnSpc>
              <a:buFontTx/>
              <a:buNone/>
            </a:pPr>
            <a:r>
              <a:rPr lang="zh-CN" altLang="en-US" sz="2800" dirty="0" smtClean="0"/>
              <a:t>		</a:t>
            </a:r>
            <a:r>
              <a:rPr lang="en-US" altLang="zh-CN" sz="2800" dirty="0" err="1" smtClean="0"/>
              <a:t>Ya</a:t>
            </a:r>
            <a:r>
              <a:rPr lang="zh-CN" altLang="en-US" sz="2800" dirty="0" smtClean="0"/>
              <a:t>＝</a:t>
            </a:r>
            <a:r>
              <a:rPr lang="en-US" altLang="zh-CN" sz="2800" dirty="0" smtClean="0"/>
              <a:t>5^36</a:t>
            </a:r>
            <a:r>
              <a:rPr lang="zh-CN" altLang="en-US" sz="2800" dirty="0" smtClean="0"/>
              <a:t>％</a:t>
            </a:r>
            <a:r>
              <a:rPr lang="en-US" altLang="zh-CN" sz="2800" dirty="0" smtClean="0"/>
              <a:t>97</a:t>
            </a:r>
            <a:r>
              <a:rPr lang="zh-CN" altLang="en-US" sz="2800" dirty="0" smtClean="0"/>
              <a:t>＝</a:t>
            </a:r>
            <a:r>
              <a:rPr lang="en-US" altLang="zh-CN" sz="2800" dirty="0" smtClean="0"/>
              <a:t>50</a:t>
            </a:r>
            <a:r>
              <a:rPr lang="zh-CN" altLang="en-US" sz="2800" dirty="0" smtClean="0"/>
              <a:t>，</a:t>
            </a:r>
            <a:r>
              <a:rPr lang="en-US" altLang="zh-CN" sz="2800" dirty="0" err="1" smtClean="0"/>
              <a:t>Yb</a:t>
            </a:r>
            <a:r>
              <a:rPr lang="zh-CN" altLang="en-US" sz="2800" dirty="0" smtClean="0"/>
              <a:t>＝</a:t>
            </a:r>
            <a:r>
              <a:rPr lang="en-US" altLang="zh-CN" sz="2800" dirty="0" smtClean="0"/>
              <a:t>5^58</a:t>
            </a:r>
            <a:r>
              <a:rPr lang="zh-CN" altLang="en-US" sz="2800" dirty="0" smtClean="0"/>
              <a:t>％</a:t>
            </a:r>
            <a:r>
              <a:rPr lang="en-US" altLang="zh-CN" sz="2800" dirty="0" smtClean="0"/>
              <a:t>97</a:t>
            </a:r>
            <a:r>
              <a:rPr lang="zh-CN" altLang="en-US" sz="2800" dirty="0" smtClean="0"/>
              <a:t>＝</a:t>
            </a:r>
            <a:r>
              <a:rPr lang="en-US" altLang="zh-CN" sz="2800" dirty="0" smtClean="0"/>
              <a:t>44</a:t>
            </a:r>
          </a:p>
          <a:p>
            <a:pPr>
              <a:lnSpc>
                <a:spcPct val="80000"/>
              </a:lnSpc>
              <a:buFontTx/>
              <a:buNone/>
            </a:pPr>
            <a:r>
              <a:rPr lang="en-US" altLang="zh-CN" sz="2800" dirty="0" smtClean="0"/>
              <a:t>		</a:t>
            </a:r>
            <a:r>
              <a:rPr lang="zh-CN" altLang="en-US" sz="2800" dirty="0" smtClean="0"/>
              <a:t>交换</a:t>
            </a:r>
            <a:r>
              <a:rPr lang="en-US" altLang="zh-CN" sz="2800" dirty="0" smtClean="0"/>
              <a:t>50</a:t>
            </a:r>
            <a:r>
              <a:rPr lang="zh-CN" altLang="en-US" sz="2800" dirty="0" smtClean="0"/>
              <a:t>，</a:t>
            </a:r>
            <a:r>
              <a:rPr lang="en-US" altLang="zh-CN" sz="2800" dirty="0" smtClean="0"/>
              <a:t>44</a:t>
            </a:r>
          </a:p>
          <a:p>
            <a:pPr>
              <a:lnSpc>
                <a:spcPct val="80000"/>
              </a:lnSpc>
              <a:buFontTx/>
              <a:buNone/>
            </a:pPr>
            <a:r>
              <a:rPr lang="en-US" altLang="zh-CN" sz="2800" dirty="0" smtClean="0"/>
              <a:t>		A</a:t>
            </a:r>
            <a:r>
              <a:rPr lang="zh-CN" altLang="en-US" sz="2800" dirty="0" smtClean="0"/>
              <a:t>算</a:t>
            </a:r>
            <a:r>
              <a:rPr lang="en-US" altLang="zh-CN" sz="2800" dirty="0" smtClean="0"/>
              <a:t>K</a:t>
            </a:r>
            <a:r>
              <a:rPr lang="zh-CN" altLang="en-US" sz="2800" dirty="0" smtClean="0"/>
              <a:t>＝</a:t>
            </a:r>
            <a:r>
              <a:rPr lang="en-US" altLang="zh-CN" sz="2800" dirty="0" smtClean="0"/>
              <a:t>44^36</a:t>
            </a:r>
            <a:r>
              <a:rPr lang="zh-CN" altLang="en-US" sz="2800" dirty="0" smtClean="0"/>
              <a:t>％</a:t>
            </a:r>
            <a:r>
              <a:rPr lang="en-US" altLang="zh-CN" sz="2800" dirty="0" smtClean="0"/>
              <a:t>97</a:t>
            </a:r>
            <a:r>
              <a:rPr lang="zh-CN" altLang="en-US" sz="2800" dirty="0" smtClean="0"/>
              <a:t>＝</a:t>
            </a:r>
            <a:r>
              <a:rPr lang="en-US" altLang="zh-CN" sz="2800" dirty="0" smtClean="0"/>
              <a:t>75</a:t>
            </a:r>
            <a:r>
              <a:rPr lang="zh-CN" altLang="en-US" sz="2800" dirty="0" smtClean="0"/>
              <a:t>，</a:t>
            </a:r>
            <a:r>
              <a:rPr lang="en-US" altLang="zh-CN" sz="2800" dirty="0" smtClean="0"/>
              <a:t>B</a:t>
            </a:r>
            <a:r>
              <a:rPr lang="zh-CN" altLang="en-US" sz="2800" dirty="0" smtClean="0"/>
              <a:t>算</a:t>
            </a:r>
            <a:r>
              <a:rPr lang="en-US" altLang="zh-CN" sz="2800" dirty="0" smtClean="0"/>
              <a:t>K’</a:t>
            </a:r>
            <a:r>
              <a:rPr lang="zh-CN" altLang="en-US" sz="2800" dirty="0" smtClean="0"/>
              <a:t>＝</a:t>
            </a:r>
            <a:r>
              <a:rPr lang="en-US" altLang="zh-CN" sz="2800" dirty="0" smtClean="0"/>
              <a:t>50^58</a:t>
            </a:r>
            <a:r>
              <a:rPr lang="zh-CN" altLang="en-US" sz="2800" dirty="0" smtClean="0"/>
              <a:t>％</a:t>
            </a:r>
            <a:r>
              <a:rPr lang="en-US" altLang="zh-CN" sz="2800" dirty="0" smtClean="0"/>
              <a:t>97</a:t>
            </a:r>
            <a:r>
              <a:rPr lang="zh-CN" altLang="en-US" sz="2800" dirty="0" smtClean="0"/>
              <a:t>＝</a:t>
            </a:r>
            <a:r>
              <a:rPr lang="en-US" altLang="zh-CN" sz="2800" dirty="0" smtClean="0"/>
              <a:t>75</a:t>
            </a:r>
          </a:p>
          <a:p>
            <a:pPr>
              <a:lnSpc>
                <a:spcPct val="80000"/>
              </a:lnSpc>
            </a:pPr>
            <a:r>
              <a:rPr lang="zh-CN" altLang="en-US" sz="2800" dirty="0" smtClean="0"/>
              <a:t>分析（别人怎么计算</a:t>
            </a:r>
            <a:r>
              <a:rPr lang="en-US" altLang="zh-CN" sz="2800" dirty="0" smtClean="0"/>
              <a:t>K?</a:t>
            </a:r>
            <a:r>
              <a:rPr lang="zh-CN" altLang="en-US" sz="2800" dirty="0" smtClean="0"/>
              <a:t>）</a:t>
            </a:r>
          </a:p>
          <a:p>
            <a:pPr lvl="1">
              <a:lnSpc>
                <a:spcPct val="80000"/>
              </a:lnSpc>
              <a:buFontTx/>
              <a:buNone/>
            </a:pPr>
            <a:r>
              <a:rPr lang="zh-CN" altLang="en-US" sz="2400" dirty="0" smtClean="0"/>
              <a:t>别人看到了</a:t>
            </a:r>
            <a:r>
              <a:rPr lang="en-US" altLang="zh-CN" sz="2400" dirty="0" err="1" smtClean="0"/>
              <a:t>Ya</a:t>
            </a:r>
            <a:r>
              <a:rPr lang="zh-CN" altLang="en-US" sz="2400" dirty="0" smtClean="0"/>
              <a:t>和</a:t>
            </a:r>
            <a:r>
              <a:rPr lang="en-US" altLang="zh-CN" sz="2400" dirty="0" err="1" smtClean="0"/>
              <a:t>Yb</a:t>
            </a:r>
            <a:r>
              <a:rPr lang="zh-CN" altLang="en-US" sz="2400" dirty="0" smtClean="0"/>
              <a:t>，但需要计算</a:t>
            </a:r>
            <a:r>
              <a:rPr lang="en-US" altLang="zh-CN" sz="2400" dirty="0" err="1" smtClean="0"/>
              <a:t>Xa</a:t>
            </a:r>
            <a:r>
              <a:rPr lang="zh-CN" altLang="en-US" sz="2400" dirty="0" smtClean="0"/>
              <a:t>或</a:t>
            </a:r>
            <a:r>
              <a:rPr lang="en-US" altLang="zh-CN" sz="2400" dirty="0" err="1" smtClean="0"/>
              <a:t>Xb</a:t>
            </a:r>
            <a:r>
              <a:rPr lang="zh-CN" altLang="en-US" sz="2400" dirty="0" smtClean="0"/>
              <a:t>，即要算离散对数</a:t>
            </a:r>
          </a:p>
          <a:p>
            <a:pPr lvl="1">
              <a:lnSpc>
                <a:spcPct val="80000"/>
              </a:lnSpc>
              <a:buFontTx/>
              <a:buNone/>
            </a:pPr>
            <a:r>
              <a:rPr lang="zh-CN" altLang="en-US" sz="2400" dirty="0" smtClean="0"/>
              <a:t>	</a:t>
            </a:r>
            <a:r>
              <a:rPr lang="en-US" altLang="zh-CN" sz="2400" dirty="0" err="1" smtClean="0"/>
              <a:t>Ya</a:t>
            </a:r>
            <a:r>
              <a:rPr lang="zh-CN" altLang="en-US" sz="2400" dirty="0" smtClean="0"/>
              <a:t>＝</a:t>
            </a:r>
            <a:r>
              <a:rPr lang="en-US" altLang="zh-CN" sz="2400" dirty="0" err="1" smtClean="0"/>
              <a:t>a^Xa</a:t>
            </a:r>
            <a:r>
              <a:rPr lang="en-US" altLang="zh-CN" sz="2400" dirty="0" smtClean="0"/>
              <a:t> mod q</a:t>
            </a:r>
            <a:r>
              <a:rPr lang="zh-CN" altLang="en-US" sz="2400" dirty="0" smtClean="0"/>
              <a:t>，或</a:t>
            </a:r>
            <a:r>
              <a:rPr lang="en-US" altLang="zh-CN" sz="2400" dirty="0" err="1" smtClean="0"/>
              <a:t>Yb</a:t>
            </a:r>
            <a:r>
              <a:rPr lang="zh-CN" altLang="en-US" sz="2400" dirty="0" smtClean="0"/>
              <a:t>＝</a:t>
            </a:r>
            <a:r>
              <a:rPr lang="en-US" altLang="zh-CN" sz="2400" dirty="0" err="1" smtClean="0"/>
              <a:t>a^Xb</a:t>
            </a:r>
            <a:r>
              <a:rPr lang="en-US" altLang="zh-CN" sz="2400" dirty="0" smtClean="0"/>
              <a:t> mod q</a:t>
            </a:r>
            <a:endParaRPr lang="zh-CN" altLang="en-US" sz="24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中间人攻击</a:t>
            </a:r>
          </a:p>
        </p:txBody>
      </p:sp>
      <p:sp>
        <p:nvSpPr>
          <p:cNvPr id="48131" name="Rectangle 3"/>
          <p:cNvSpPr>
            <a:spLocks noGrp="1" noChangeArrowheads="1"/>
          </p:cNvSpPr>
          <p:nvPr>
            <p:ph type="body" idx="1"/>
          </p:nvPr>
        </p:nvSpPr>
        <p:spPr>
          <a:xfrm>
            <a:off x="457200" y="1447800"/>
            <a:ext cx="8305800" cy="5410200"/>
          </a:xfrm>
        </p:spPr>
        <p:txBody>
          <a:bodyPr/>
          <a:lstStyle/>
          <a:p>
            <a:r>
              <a:rPr lang="zh-CN" altLang="en-US" dirty="0" smtClean="0"/>
              <a:t>交换</a:t>
            </a:r>
            <a:r>
              <a:rPr lang="en-US" altLang="zh-CN" dirty="0" smtClean="0"/>
              <a:t>Y</a:t>
            </a:r>
            <a:r>
              <a:rPr lang="zh-CN" altLang="en-US" dirty="0" smtClean="0"/>
              <a:t>的过程中，</a:t>
            </a:r>
            <a:r>
              <a:rPr lang="en-US" altLang="zh-CN" dirty="0" smtClean="0"/>
              <a:t>Y</a:t>
            </a:r>
            <a:r>
              <a:rPr lang="zh-CN" altLang="en-US" dirty="0" smtClean="0"/>
              <a:t>有可能被替换假冒，而且不能发现</a:t>
            </a:r>
          </a:p>
          <a:p>
            <a:r>
              <a:rPr lang="zh-CN" altLang="en-US" dirty="0" smtClean="0"/>
              <a:t>形式上，可以理解为一个中间人在跟双方同时通信，其中通信内容在中间人那里是可见的</a:t>
            </a:r>
          </a:p>
          <a:p>
            <a:pPr lvl="1"/>
            <a:endParaRPr lang="zh-CN" altLang="en-US" dirty="0" smtClean="0"/>
          </a:p>
          <a:p>
            <a:pPr>
              <a:buFontTx/>
              <a:buNone/>
            </a:pP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02447C4-3543-4978-BFA5-15628389C6F1}" type="slidenum">
              <a:rPr lang="ar-SA" altLang="en-US"/>
              <a:pPr/>
              <a:t>47</a:t>
            </a:fld>
            <a:endParaRPr lang="en-US" altLang="en-US"/>
          </a:p>
        </p:txBody>
      </p:sp>
      <p:sp>
        <p:nvSpPr>
          <p:cNvPr id="5" name="Footer Placeholder 4"/>
          <p:cNvSpPr>
            <a:spLocks noGrp="1"/>
          </p:cNvSpPr>
          <p:nvPr>
            <p:ph type="ftr" sz="quarter" idx="11"/>
          </p:nvPr>
        </p:nvSpPr>
        <p:spPr/>
        <p:txBody>
          <a:bodyPr/>
          <a:lstStyle/>
          <a:p>
            <a:r>
              <a:rPr lang="zh-CN" altLang="en-US"/>
              <a:t>公钥密码和密码管理</a:t>
            </a:r>
            <a:endParaRPr lang="en-US" altLang="zh-CN"/>
          </a:p>
        </p:txBody>
      </p:sp>
      <p:sp>
        <p:nvSpPr>
          <p:cNvPr id="929794" name="Rectangle 2"/>
          <p:cNvSpPr>
            <a:spLocks noGrp="1" noChangeArrowheads="1"/>
          </p:cNvSpPr>
          <p:nvPr>
            <p:ph type="title"/>
          </p:nvPr>
        </p:nvSpPr>
        <p:spPr/>
        <p:txBody>
          <a:bodyPr/>
          <a:lstStyle/>
          <a:p>
            <a:r>
              <a:rPr lang="en-US" altLang="zh-CN">
                <a:ea typeface="宋体" charset="-122"/>
              </a:rPr>
              <a:t>Diffie-Hellman</a:t>
            </a:r>
            <a:r>
              <a:rPr lang="zh-CN" altLang="en-US" b="0">
                <a:ea typeface="宋体" charset="-122"/>
              </a:rPr>
              <a:t>密钥交换的攻击</a:t>
            </a:r>
          </a:p>
        </p:txBody>
      </p:sp>
      <p:sp>
        <p:nvSpPr>
          <p:cNvPr id="929795" name="Rectangle 3"/>
          <p:cNvSpPr>
            <a:spLocks noGrp="1" noChangeArrowheads="1"/>
          </p:cNvSpPr>
          <p:nvPr>
            <p:ph type="body" idx="1"/>
          </p:nvPr>
        </p:nvSpPr>
        <p:spPr/>
        <p:txBody>
          <a:bodyPr>
            <a:normAutofit fontScale="92500" lnSpcReduction="10000"/>
          </a:bodyPr>
          <a:lstStyle/>
          <a:p>
            <a:r>
              <a:rPr lang="zh-CN" altLang="en-US" sz="2400" dirty="0">
                <a:ea typeface="宋体" charset="-122"/>
              </a:rPr>
              <a:t>中间人攻击</a:t>
            </a:r>
          </a:p>
          <a:p>
            <a:pPr lvl="1"/>
            <a:r>
              <a:rPr lang="en-US" altLang="zh-CN" sz="2400" b="1" dirty="0">
                <a:ea typeface="宋体" charset="-122"/>
              </a:rPr>
              <a:t>1 </a:t>
            </a:r>
            <a:r>
              <a:rPr lang="zh-CN" altLang="en-US" sz="2400" dirty="0">
                <a:ea typeface="宋体" charset="-122"/>
              </a:rPr>
              <a:t>双方选择素</a:t>
            </a:r>
            <a:r>
              <a:rPr lang="zh-CN" altLang="en-US" sz="2400" dirty="0" smtClean="0">
                <a:ea typeface="宋体" charset="-122"/>
              </a:rPr>
              <a:t>数</a:t>
            </a:r>
            <a:r>
              <a:rPr lang="en-US" altLang="zh-CN" sz="2400" b="1" dirty="0">
                <a:ea typeface="宋体" charset="-122"/>
              </a:rPr>
              <a:t>q</a:t>
            </a:r>
            <a:r>
              <a:rPr lang="zh-CN" altLang="en-US" sz="2400" dirty="0" smtClean="0">
                <a:ea typeface="宋体" charset="-122"/>
              </a:rPr>
              <a:t>以及</a:t>
            </a:r>
            <a:r>
              <a:rPr lang="en-US" altLang="zh-CN" sz="2400" b="1" dirty="0" smtClean="0">
                <a:ea typeface="宋体" charset="-122"/>
              </a:rPr>
              <a:t>q</a:t>
            </a:r>
            <a:r>
              <a:rPr lang="zh-CN" altLang="en-US" sz="2400" dirty="0" smtClean="0">
                <a:ea typeface="宋体" charset="-122"/>
              </a:rPr>
              <a:t>的</a:t>
            </a:r>
            <a:r>
              <a:rPr lang="zh-CN" altLang="en-US" sz="2400" dirty="0">
                <a:ea typeface="宋体" charset="-122"/>
              </a:rPr>
              <a:t>一个原根</a:t>
            </a:r>
            <a:r>
              <a:rPr lang="en-US" altLang="zh-CN" sz="2400" b="1" dirty="0">
                <a:ea typeface="宋体" charset="-122"/>
              </a:rPr>
              <a:t>a(</a:t>
            </a:r>
            <a:r>
              <a:rPr lang="zh-CN" altLang="en-US" sz="2400" dirty="0">
                <a:ea typeface="宋体" charset="-122"/>
              </a:rPr>
              <a:t>假</a:t>
            </a:r>
            <a:r>
              <a:rPr lang="zh-CN" altLang="en-US" sz="2400" dirty="0" smtClean="0">
                <a:ea typeface="宋体" charset="-122"/>
              </a:rPr>
              <a:t>定</a:t>
            </a:r>
            <a:r>
              <a:rPr lang="en-US" altLang="zh-CN" sz="2400" b="1" dirty="0" smtClean="0">
                <a:ea typeface="宋体" charset="-122"/>
              </a:rPr>
              <a:t>D</a:t>
            </a:r>
            <a:r>
              <a:rPr lang="zh-CN" altLang="en-US" sz="2400" dirty="0" smtClean="0">
                <a:ea typeface="宋体" charset="-122"/>
              </a:rPr>
              <a:t>知</a:t>
            </a:r>
            <a:r>
              <a:rPr lang="zh-CN" altLang="en-US" sz="2400" dirty="0">
                <a:ea typeface="宋体" charset="-122"/>
              </a:rPr>
              <a:t>道</a:t>
            </a:r>
            <a:r>
              <a:rPr lang="en-US" altLang="zh-CN" sz="2400" b="1" dirty="0">
                <a:ea typeface="宋体" charset="-122"/>
              </a:rPr>
              <a:t>)</a:t>
            </a:r>
          </a:p>
          <a:p>
            <a:pPr lvl="1"/>
            <a:r>
              <a:rPr lang="en-US" altLang="zh-CN" sz="2400" b="1" dirty="0">
                <a:ea typeface="宋体" charset="-122"/>
              </a:rPr>
              <a:t>2 A</a:t>
            </a:r>
            <a:r>
              <a:rPr lang="zh-CN" altLang="en-US" sz="2400" dirty="0">
                <a:ea typeface="宋体" charset="-122"/>
              </a:rPr>
              <a:t>选择</a:t>
            </a:r>
            <a:r>
              <a:rPr lang="en-US" altLang="zh-CN" sz="2400" b="1" dirty="0" err="1" smtClean="0">
                <a:ea typeface="宋体" charset="-122"/>
              </a:rPr>
              <a:t>Xa</a:t>
            </a:r>
            <a:r>
              <a:rPr lang="en-US" altLang="zh-CN" sz="2400" b="1" dirty="0" smtClean="0">
                <a:ea typeface="宋体" charset="-122"/>
              </a:rPr>
              <a:t>&lt;q,</a:t>
            </a:r>
            <a:r>
              <a:rPr lang="zh-CN" altLang="en-US" sz="2400" dirty="0">
                <a:ea typeface="宋体" charset="-122"/>
              </a:rPr>
              <a:t>计算</a:t>
            </a:r>
            <a:r>
              <a:rPr lang="en-US" altLang="zh-CN" sz="2400" b="1" dirty="0" err="1">
                <a:ea typeface="宋体" charset="-122"/>
              </a:rPr>
              <a:t>Ya</a:t>
            </a:r>
            <a:r>
              <a:rPr lang="en-US" altLang="zh-CN" sz="2400" b="1" dirty="0">
                <a:ea typeface="宋体" charset="-122"/>
              </a:rPr>
              <a:t>=</a:t>
            </a:r>
            <a:r>
              <a:rPr lang="en-US" altLang="zh-CN" sz="2400" b="1" dirty="0" err="1">
                <a:ea typeface="宋体" charset="-122"/>
              </a:rPr>
              <a:t>a</a:t>
            </a:r>
            <a:r>
              <a:rPr lang="en-US" altLang="zh-CN" sz="2400" b="1" baseline="30000" dirty="0" err="1">
                <a:ea typeface="宋体" charset="-122"/>
              </a:rPr>
              <a:t>Xa</a:t>
            </a:r>
            <a:r>
              <a:rPr lang="en-US" altLang="zh-CN" sz="2400" b="1" dirty="0">
                <a:ea typeface="宋体" charset="-122"/>
              </a:rPr>
              <a:t> mod </a:t>
            </a:r>
            <a:r>
              <a:rPr lang="en-US" altLang="zh-CN" sz="2400" b="1" dirty="0" smtClean="0">
                <a:ea typeface="宋体" charset="-122"/>
              </a:rPr>
              <a:t>q, </a:t>
            </a:r>
            <a:r>
              <a:rPr lang="en-US" altLang="zh-CN" sz="2400" b="1" dirty="0">
                <a:ea typeface="宋体" charset="-122"/>
              </a:rPr>
              <a:t>A</a:t>
            </a:r>
            <a:r>
              <a:rPr lang="en-US" altLang="zh-CN" sz="2400" b="1" dirty="0">
                <a:ea typeface="宋体" charset="-122"/>
                <a:sym typeface="Wingdings" pitchFamily="2" charset="2"/>
              </a:rPr>
              <a:t></a:t>
            </a:r>
            <a:r>
              <a:rPr lang="en-US" altLang="zh-CN" sz="2400" b="1" dirty="0">
                <a:ea typeface="宋体" charset="-122"/>
              </a:rPr>
              <a:t>B: </a:t>
            </a:r>
            <a:r>
              <a:rPr lang="en-US" altLang="zh-CN" sz="2400" b="1" dirty="0" err="1">
                <a:ea typeface="宋体" charset="-122"/>
              </a:rPr>
              <a:t>Ya</a:t>
            </a:r>
            <a:endParaRPr lang="en-US" altLang="zh-CN" sz="2400" b="1" dirty="0">
              <a:ea typeface="宋体" charset="-122"/>
            </a:endParaRPr>
          </a:p>
          <a:p>
            <a:pPr lvl="1"/>
            <a:r>
              <a:rPr lang="en-US" altLang="zh-CN" sz="2400" b="1" dirty="0">
                <a:ea typeface="宋体" charset="-122"/>
              </a:rPr>
              <a:t>3 </a:t>
            </a:r>
            <a:r>
              <a:rPr lang="en-US" altLang="zh-CN" sz="2400" b="1" dirty="0" smtClean="0">
                <a:ea typeface="宋体" charset="-122"/>
              </a:rPr>
              <a:t>D</a:t>
            </a:r>
            <a:r>
              <a:rPr lang="zh-CN" altLang="en-US" sz="2400" dirty="0" smtClean="0">
                <a:ea typeface="宋体" charset="-122"/>
              </a:rPr>
              <a:t>截</a:t>
            </a:r>
            <a:r>
              <a:rPr lang="zh-CN" altLang="en-US" sz="2400" dirty="0">
                <a:ea typeface="宋体" charset="-122"/>
              </a:rPr>
              <a:t>获</a:t>
            </a:r>
            <a:r>
              <a:rPr lang="en-US" altLang="zh-CN" sz="2400" b="1" dirty="0" err="1">
                <a:ea typeface="宋体" charset="-122"/>
              </a:rPr>
              <a:t>Ya</a:t>
            </a:r>
            <a:r>
              <a:rPr lang="en-US" altLang="zh-CN" sz="2400" b="1" dirty="0">
                <a:ea typeface="宋体" charset="-122"/>
              </a:rPr>
              <a:t>,</a:t>
            </a:r>
            <a:r>
              <a:rPr lang="zh-CN" altLang="en-US" sz="2400" dirty="0">
                <a:ea typeface="宋体" charset="-122"/>
              </a:rPr>
              <a:t>选</a:t>
            </a:r>
            <a:r>
              <a:rPr lang="en-US" altLang="zh-CN" sz="2400" b="1" dirty="0" err="1" smtClean="0">
                <a:ea typeface="宋体" charset="-122"/>
              </a:rPr>
              <a:t>Xd</a:t>
            </a:r>
            <a:r>
              <a:rPr lang="en-US" altLang="zh-CN" sz="2400" b="1" dirty="0" smtClean="0">
                <a:ea typeface="宋体" charset="-122"/>
              </a:rPr>
              <a:t>,</a:t>
            </a:r>
            <a:r>
              <a:rPr lang="zh-CN" altLang="en-US" sz="2400" dirty="0">
                <a:ea typeface="宋体" charset="-122"/>
              </a:rPr>
              <a:t>计算</a:t>
            </a:r>
            <a:r>
              <a:rPr lang="en-US" altLang="zh-CN" sz="2400" b="1" dirty="0" smtClean="0">
                <a:ea typeface="宋体" charset="-122"/>
              </a:rPr>
              <a:t>Yd=</a:t>
            </a:r>
            <a:r>
              <a:rPr lang="en-US" altLang="zh-CN" sz="2400" b="1" dirty="0" err="1" smtClean="0">
                <a:ea typeface="宋体" charset="-122"/>
              </a:rPr>
              <a:t>a</a:t>
            </a:r>
            <a:r>
              <a:rPr lang="en-US" altLang="zh-CN" sz="2400" b="1" baseline="30000" dirty="0" err="1" smtClean="0">
                <a:ea typeface="宋体" charset="-122"/>
              </a:rPr>
              <a:t>Xd</a:t>
            </a:r>
            <a:r>
              <a:rPr lang="en-US" altLang="zh-CN" sz="2400" b="1" dirty="0" smtClean="0">
                <a:ea typeface="宋体" charset="-122"/>
              </a:rPr>
              <a:t> </a:t>
            </a:r>
            <a:r>
              <a:rPr lang="en-US" altLang="zh-CN" sz="2400" b="1" dirty="0">
                <a:ea typeface="宋体" charset="-122"/>
              </a:rPr>
              <a:t>mod p,</a:t>
            </a:r>
            <a:r>
              <a:rPr lang="zh-CN" altLang="en-US" sz="2400" dirty="0">
                <a:ea typeface="宋体" charset="-122"/>
              </a:rPr>
              <a:t>冒充</a:t>
            </a:r>
            <a:r>
              <a:rPr lang="en-US" altLang="zh-CN" sz="2400" b="1" dirty="0" err="1">
                <a:ea typeface="宋体" charset="-122"/>
              </a:rPr>
              <a:t>A</a:t>
            </a:r>
            <a:r>
              <a:rPr lang="en-US" altLang="zh-CN" sz="2400" b="1" dirty="0" err="1">
                <a:ea typeface="宋体" charset="-122"/>
                <a:sym typeface="Wingdings" pitchFamily="2" charset="2"/>
              </a:rPr>
              <a:t></a:t>
            </a:r>
            <a:r>
              <a:rPr lang="en-US" altLang="zh-CN" sz="2400" b="1" dirty="0" err="1" smtClean="0">
                <a:ea typeface="宋体" charset="-122"/>
              </a:rPr>
              <a:t>B:Yd</a:t>
            </a:r>
            <a:endParaRPr lang="en-US" altLang="zh-CN" sz="2400" b="1" dirty="0">
              <a:ea typeface="宋体" charset="-122"/>
            </a:endParaRPr>
          </a:p>
          <a:p>
            <a:pPr lvl="1"/>
            <a:r>
              <a:rPr lang="en-US" altLang="zh-CN" sz="2400" b="1" dirty="0">
                <a:ea typeface="宋体" charset="-122"/>
              </a:rPr>
              <a:t>4 B</a:t>
            </a:r>
            <a:r>
              <a:rPr lang="zh-CN" altLang="en-US" sz="2400" dirty="0">
                <a:ea typeface="宋体" charset="-122"/>
              </a:rPr>
              <a:t>选择</a:t>
            </a:r>
            <a:r>
              <a:rPr lang="en-US" altLang="zh-CN" sz="2400" b="1" dirty="0" err="1" smtClean="0">
                <a:ea typeface="宋体" charset="-122"/>
              </a:rPr>
              <a:t>Xb</a:t>
            </a:r>
            <a:r>
              <a:rPr lang="en-US" altLang="zh-CN" sz="2400" b="1" dirty="0" smtClean="0">
                <a:ea typeface="宋体" charset="-122"/>
              </a:rPr>
              <a:t>&lt;q,</a:t>
            </a:r>
            <a:r>
              <a:rPr lang="zh-CN" altLang="en-US" sz="2400" dirty="0">
                <a:ea typeface="宋体" charset="-122"/>
              </a:rPr>
              <a:t>计算</a:t>
            </a:r>
            <a:r>
              <a:rPr lang="en-US" altLang="zh-CN" sz="2400" b="1" dirty="0" err="1">
                <a:ea typeface="宋体" charset="-122"/>
              </a:rPr>
              <a:t>Yb</a:t>
            </a:r>
            <a:r>
              <a:rPr lang="en-US" altLang="zh-CN" sz="2400" b="1" dirty="0">
                <a:ea typeface="宋体" charset="-122"/>
              </a:rPr>
              <a:t>=</a:t>
            </a:r>
            <a:r>
              <a:rPr lang="en-US" altLang="zh-CN" sz="2400" b="1" dirty="0" err="1">
                <a:ea typeface="宋体" charset="-122"/>
              </a:rPr>
              <a:t>a</a:t>
            </a:r>
            <a:r>
              <a:rPr lang="en-US" altLang="zh-CN" sz="2400" b="1" baseline="30000" dirty="0" err="1">
                <a:ea typeface="宋体" charset="-122"/>
              </a:rPr>
              <a:t>Xb</a:t>
            </a:r>
            <a:r>
              <a:rPr lang="en-US" altLang="zh-CN" sz="2400" b="1" dirty="0">
                <a:ea typeface="宋体" charset="-122"/>
              </a:rPr>
              <a:t> mod </a:t>
            </a:r>
            <a:r>
              <a:rPr lang="en-US" altLang="zh-CN" sz="2400" b="1" dirty="0" smtClean="0">
                <a:ea typeface="宋体" charset="-122"/>
              </a:rPr>
              <a:t>q, </a:t>
            </a:r>
            <a:r>
              <a:rPr lang="en-US" altLang="zh-CN" sz="2400" b="1" dirty="0">
                <a:ea typeface="宋体" charset="-122"/>
              </a:rPr>
              <a:t>B</a:t>
            </a:r>
            <a:r>
              <a:rPr lang="en-US" altLang="zh-CN" sz="2400" b="1" dirty="0">
                <a:ea typeface="宋体" charset="-122"/>
                <a:sym typeface="Wingdings" pitchFamily="2" charset="2"/>
              </a:rPr>
              <a:t></a:t>
            </a:r>
            <a:r>
              <a:rPr lang="en-US" altLang="zh-CN" sz="2400" b="1" dirty="0">
                <a:ea typeface="宋体" charset="-122"/>
              </a:rPr>
              <a:t>A: </a:t>
            </a:r>
            <a:r>
              <a:rPr lang="en-US" altLang="zh-CN" sz="2400" b="1" dirty="0" err="1">
                <a:ea typeface="宋体" charset="-122"/>
              </a:rPr>
              <a:t>Yb</a:t>
            </a:r>
            <a:endParaRPr lang="en-US" altLang="zh-CN" sz="2400" b="1" dirty="0">
              <a:ea typeface="宋体" charset="-122"/>
            </a:endParaRPr>
          </a:p>
          <a:p>
            <a:pPr lvl="1"/>
            <a:r>
              <a:rPr lang="en-US" altLang="zh-CN" sz="2400" b="1" dirty="0">
                <a:ea typeface="宋体" charset="-122"/>
              </a:rPr>
              <a:t>5 </a:t>
            </a:r>
            <a:r>
              <a:rPr lang="en-US" altLang="zh-CN" sz="2400" b="1" dirty="0" smtClean="0">
                <a:ea typeface="宋体" charset="-122"/>
              </a:rPr>
              <a:t>D</a:t>
            </a:r>
            <a:r>
              <a:rPr lang="zh-CN" altLang="en-US" sz="2400" dirty="0" smtClean="0">
                <a:ea typeface="宋体" charset="-122"/>
              </a:rPr>
              <a:t>截</a:t>
            </a:r>
            <a:r>
              <a:rPr lang="zh-CN" altLang="en-US" sz="2400" dirty="0">
                <a:ea typeface="宋体" charset="-122"/>
              </a:rPr>
              <a:t>获</a:t>
            </a:r>
            <a:r>
              <a:rPr lang="en-US" altLang="zh-CN" sz="2400" b="1" dirty="0" err="1">
                <a:ea typeface="宋体" charset="-122"/>
              </a:rPr>
              <a:t>Yb</a:t>
            </a:r>
            <a:r>
              <a:rPr lang="en-US" altLang="zh-CN" sz="2400" b="1" dirty="0">
                <a:ea typeface="宋体" charset="-122"/>
              </a:rPr>
              <a:t>,</a:t>
            </a:r>
            <a:r>
              <a:rPr lang="zh-CN" altLang="en-US" sz="2400" dirty="0">
                <a:ea typeface="宋体" charset="-122"/>
              </a:rPr>
              <a:t>冒充</a:t>
            </a:r>
            <a:r>
              <a:rPr lang="en-US" altLang="zh-CN" sz="2400" b="1" dirty="0" err="1">
                <a:ea typeface="宋体" charset="-122"/>
              </a:rPr>
              <a:t>B</a:t>
            </a:r>
            <a:r>
              <a:rPr lang="en-US" altLang="zh-CN" sz="2400" b="1" dirty="0" err="1">
                <a:ea typeface="宋体" charset="-122"/>
                <a:sym typeface="Wingdings" pitchFamily="2" charset="2"/>
              </a:rPr>
              <a:t></a:t>
            </a:r>
            <a:r>
              <a:rPr lang="en-US" altLang="zh-CN" sz="2400" b="1" dirty="0" err="1" smtClean="0">
                <a:ea typeface="宋体" charset="-122"/>
              </a:rPr>
              <a:t>A:Yd</a:t>
            </a:r>
            <a:endParaRPr lang="en-US" altLang="zh-CN" sz="2400" b="1" dirty="0">
              <a:ea typeface="宋体" charset="-122"/>
            </a:endParaRPr>
          </a:p>
          <a:p>
            <a:pPr lvl="1"/>
            <a:r>
              <a:rPr lang="en-US" altLang="zh-CN" sz="2400" b="1" dirty="0">
                <a:ea typeface="宋体" charset="-122"/>
              </a:rPr>
              <a:t>6 A</a:t>
            </a:r>
            <a:r>
              <a:rPr lang="zh-CN" altLang="en-US" sz="2400" dirty="0">
                <a:ea typeface="宋体" charset="-122"/>
              </a:rPr>
              <a:t>计算</a:t>
            </a:r>
            <a:r>
              <a:rPr lang="en-US" altLang="zh-CN" sz="2400" b="1" dirty="0">
                <a:ea typeface="宋体" charset="-122"/>
              </a:rPr>
              <a:t>: </a:t>
            </a:r>
            <a:r>
              <a:rPr lang="en-US" altLang="zh-CN" sz="2400" b="1" dirty="0" smtClean="0">
                <a:ea typeface="宋体" charset="-122"/>
              </a:rPr>
              <a:t>K1=(Yd)</a:t>
            </a:r>
            <a:r>
              <a:rPr lang="en-US" altLang="zh-CN" sz="2400" b="1" baseline="30000" dirty="0" err="1" smtClean="0">
                <a:ea typeface="宋体" charset="-122"/>
              </a:rPr>
              <a:t>Xa</a:t>
            </a:r>
            <a:r>
              <a:rPr lang="en-US" altLang="zh-CN" sz="2400" dirty="0">
                <a:ea typeface="宋体" charset="-122"/>
              </a:rPr>
              <a:t>≡</a:t>
            </a:r>
            <a:r>
              <a:rPr lang="en-US" altLang="zh-CN" sz="2400" b="1" dirty="0">
                <a:ea typeface="宋体" charset="-122"/>
              </a:rPr>
              <a:t>(</a:t>
            </a:r>
            <a:r>
              <a:rPr lang="en-US" altLang="zh-CN" sz="2400" b="1" dirty="0" err="1" smtClean="0">
                <a:ea typeface="宋体" charset="-122"/>
              </a:rPr>
              <a:t>a</a:t>
            </a:r>
            <a:r>
              <a:rPr lang="en-US" altLang="zh-CN" sz="2400" b="1" baseline="30000" dirty="0" err="1" smtClean="0">
                <a:ea typeface="宋体" charset="-122"/>
              </a:rPr>
              <a:t>Xd</a:t>
            </a:r>
            <a:r>
              <a:rPr lang="en-US" altLang="zh-CN" sz="2400" b="1" dirty="0" smtClean="0">
                <a:ea typeface="宋体" charset="-122"/>
              </a:rPr>
              <a:t>)</a:t>
            </a:r>
            <a:r>
              <a:rPr lang="en-US" altLang="zh-CN" sz="2400" b="1" baseline="30000" dirty="0" err="1" smtClean="0">
                <a:ea typeface="宋体" charset="-122"/>
              </a:rPr>
              <a:t>Xa</a:t>
            </a:r>
            <a:r>
              <a:rPr lang="en-US" altLang="zh-CN" sz="2400" dirty="0" err="1">
                <a:ea typeface="宋体" charset="-122"/>
              </a:rPr>
              <a:t>≡</a:t>
            </a:r>
            <a:r>
              <a:rPr lang="en-US" altLang="zh-CN" sz="2400" b="1" dirty="0" err="1" smtClean="0">
                <a:ea typeface="宋体" charset="-122"/>
              </a:rPr>
              <a:t>a</a:t>
            </a:r>
            <a:r>
              <a:rPr lang="en-US" altLang="zh-CN" sz="2400" b="1" baseline="30000" dirty="0" err="1" smtClean="0">
                <a:ea typeface="宋体" charset="-122"/>
              </a:rPr>
              <a:t>XdXa</a:t>
            </a:r>
            <a:r>
              <a:rPr lang="en-US" altLang="zh-CN" sz="2400" b="1" dirty="0" smtClean="0">
                <a:ea typeface="宋体" charset="-122"/>
              </a:rPr>
              <a:t> </a:t>
            </a:r>
            <a:r>
              <a:rPr lang="en-US" altLang="zh-CN" sz="2400" b="1" dirty="0">
                <a:ea typeface="宋体" charset="-122"/>
              </a:rPr>
              <a:t>mod </a:t>
            </a:r>
            <a:r>
              <a:rPr lang="en-US" altLang="zh-CN" sz="2400" b="1" dirty="0" smtClean="0">
                <a:ea typeface="宋体" charset="-122"/>
              </a:rPr>
              <a:t>q</a:t>
            </a:r>
            <a:endParaRPr lang="en-US" altLang="zh-CN" sz="2400" b="1" dirty="0">
              <a:ea typeface="宋体" charset="-122"/>
            </a:endParaRPr>
          </a:p>
          <a:p>
            <a:pPr lvl="1"/>
            <a:r>
              <a:rPr lang="en-US" altLang="zh-CN" sz="2400" b="1" dirty="0">
                <a:ea typeface="宋体" charset="-122"/>
              </a:rPr>
              <a:t>7 B</a:t>
            </a:r>
            <a:r>
              <a:rPr lang="zh-CN" altLang="en-US" sz="2400" dirty="0">
                <a:ea typeface="宋体" charset="-122"/>
              </a:rPr>
              <a:t>计算</a:t>
            </a:r>
            <a:r>
              <a:rPr lang="en-US" altLang="zh-CN" sz="2400" b="1" dirty="0">
                <a:ea typeface="宋体" charset="-122"/>
              </a:rPr>
              <a:t>: </a:t>
            </a:r>
            <a:r>
              <a:rPr lang="en-US" altLang="zh-CN" sz="2400" b="1" dirty="0" smtClean="0">
                <a:ea typeface="宋体" charset="-122"/>
              </a:rPr>
              <a:t>K2=(Yd)</a:t>
            </a:r>
            <a:r>
              <a:rPr lang="en-US" altLang="zh-CN" sz="2400" b="1" baseline="30000" dirty="0" err="1" smtClean="0">
                <a:ea typeface="宋体" charset="-122"/>
              </a:rPr>
              <a:t>Xb</a:t>
            </a:r>
            <a:r>
              <a:rPr lang="en-US" altLang="zh-CN" sz="2400" dirty="0">
                <a:ea typeface="宋体" charset="-122"/>
              </a:rPr>
              <a:t>≡</a:t>
            </a:r>
            <a:r>
              <a:rPr lang="en-US" altLang="zh-CN" sz="2400" b="1" dirty="0">
                <a:ea typeface="宋体" charset="-122"/>
              </a:rPr>
              <a:t>(</a:t>
            </a:r>
            <a:r>
              <a:rPr lang="en-US" altLang="zh-CN" sz="2400" b="1" dirty="0" err="1" smtClean="0">
                <a:ea typeface="宋体" charset="-122"/>
              </a:rPr>
              <a:t>a</a:t>
            </a:r>
            <a:r>
              <a:rPr lang="en-US" altLang="zh-CN" sz="2400" b="1" baseline="30000" dirty="0" err="1" smtClean="0">
                <a:ea typeface="宋体" charset="-122"/>
              </a:rPr>
              <a:t>Xd</a:t>
            </a:r>
            <a:r>
              <a:rPr lang="en-US" altLang="zh-CN" sz="2400" b="1" dirty="0" smtClean="0">
                <a:ea typeface="宋体" charset="-122"/>
              </a:rPr>
              <a:t>)</a:t>
            </a:r>
            <a:r>
              <a:rPr lang="en-US" altLang="zh-CN" sz="2400" b="1" baseline="30000" dirty="0" err="1" smtClean="0">
                <a:ea typeface="宋体" charset="-122"/>
              </a:rPr>
              <a:t>Xb</a:t>
            </a:r>
            <a:r>
              <a:rPr lang="en-US" altLang="zh-CN" sz="2400" dirty="0" err="1">
                <a:ea typeface="宋体" charset="-122"/>
              </a:rPr>
              <a:t>≡</a:t>
            </a:r>
            <a:r>
              <a:rPr lang="en-US" altLang="zh-CN" sz="2400" b="1" dirty="0" err="1" smtClean="0">
                <a:ea typeface="宋体" charset="-122"/>
              </a:rPr>
              <a:t>a</a:t>
            </a:r>
            <a:r>
              <a:rPr lang="en-US" altLang="zh-CN" sz="2400" b="1" baseline="30000" dirty="0" err="1" smtClean="0">
                <a:ea typeface="宋体" charset="-122"/>
              </a:rPr>
              <a:t>XdXb</a:t>
            </a:r>
            <a:r>
              <a:rPr lang="en-US" altLang="zh-CN" sz="2400" b="1" dirty="0" smtClean="0">
                <a:ea typeface="宋体" charset="-122"/>
              </a:rPr>
              <a:t> </a:t>
            </a:r>
            <a:r>
              <a:rPr lang="en-US" altLang="zh-CN" sz="2400" b="1" dirty="0">
                <a:ea typeface="宋体" charset="-122"/>
              </a:rPr>
              <a:t>mod </a:t>
            </a:r>
            <a:r>
              <a:rPr lang="en-US" altLang="zh-CN" sz="2400" b="1" dirty="0" smtClean="0">
                <a:ea typeface="宋体" charset="-122"/>
              </a:rPr>
              <a:t>q</a:t>
            </a:r>
            <a:endParaRPr lang="en-US" altLang="zh-CN" sz="2400" b="1" dirty="0">
              <a:ea typeface="宋体" charset="-122"/>
            </a:endParaRPr>
          </a:p>
          <a:p>
            <a:pPr lvl="1"/>
            <a:r>
              <a:rPr lang="en-US" altLang="zh-CN" sz="2400" b="1" dirty="0">
                <a:ea typeface="宋体" charset="-122"/>
              </a:rPr>
              <a:t>8 </a:t>
            </a:r>
            <a:r>
              <a:rPr lang="en-US" altLang="zh-CN" sz="2400" b="1" dirty="0" smtClean="0">
                <a:ea typeface="宋体" charset="-122"/>
              </a:rPr>
              <a:t>D</a:t>
            </a:r>
            <a:r>
              <a:rPr lang="zh-CN" altLang="en-US" sz="2400" dirty="0" smtClean="0">
                <a:ea typeface="宋体" charset="-122"/>
              </a:rPr>
              <a:t>计</a:t>
            </a:r>
            <a:r>
              <a:rPr lang="zh-CN" altLang="en-US" sz="2400" dirty="0">
                <a:ea typeface="宋体" charset="-122"/>
              </a:rPr>
              <a:t>算</a:t>
            </a:r>
            <a:r>
              <a:rPr lang="en-US" altLang="zh-CN" sz="2400" b="1" dirty="0">
                <a:ea typeface="宋体" charset="-122"/>
              </a:rPr>
              <a:t>: </a:t>
            </a:r>
            <a:r>
              <a:rPr lang="en-US" altLang="zh-CN" sz="2400" b="1" dirty="0" smtClean="0">
                <a:ea typeface="宋体" charset="-122"/>
              </a:rPr>
              <a:t>K1=(</a:t>
            </a:r>
            <a:r>
              <a:rPr lang="en-US" altLang="zh-CN" sz="2400" b="1" dirty="0" err="1" smtClean="0">
                <a:ea typeface="宋体" charset="-122"/>
              </a:rPr>
              <a:t>Ya</a:t>
            </a:r>
            <a:r>
              <a:rPr lang="en-US" altLang="zh-CN" sz="2400" b="1" dirty="0" smtClean="0">
                <a:ea typeface="宋体" charset="-122"/>
              </a:rPr>
              <a:t>)</a:t>
            </a:r>
            <a:r>
              <a:rPr lang="en-US" altLang="zh-CN" sz="2400" b="1" baseline="30000" dirty="0" err="1" smtClean="0">
                <a:ea typeface="宋体" charset="-122"/>
              </a:rPr>
              <a:t>Xd</a:t>
            </a:r>
            <a:r>
              <a:rPr lang="en-US" altLang="zh-CN" sz="2400" dirty="0" err="1" smtClean="0">
                <a:ea typeface="宋体" charset="-122"/>
              </a:rPr>
              <a:t>≡</a:t>
            </a:r>
            <a:r>
              <a:rPr lang="en-US" altLang="zh-CN" sz="2400" b="1" dirty="0" err="1" smtClean="0">
                <a:ea typeface="宋体" charset="-122"/>
              </a:rPr>
              <a:t>a</a:t>
            </a:r>
            <a:r>
              <a:rPr lang="en-US" altLang="zh-CN" sz="2400" b="1" baseline="30000" dirty="0" err="1" smtClean="0">
                <a:ea typeface="宋体" charset="-122"/>
              </a:rPr>
              <a:t>XaXd</a:t>
            </a:r>
            <a:r>
              <a:rPr lang="en-US" altLang="zh-CN" sz="2400" b="1" dirty="0" smtClean="0">
                <a:ea typeface="宋体" charset="-122"/>
              </a:rPr>
              <a:t> </a:t>
            </a:r>
            <a:r>
              <a:rPr lang="en-US" altLang="zh-CN" sz="2400" b="1" dirty="0">
                <a:ea typeface="宋体" charset="-122"/>
              </a:rPr>
              <a:t>mod </a:t>
            </a:r>
            <a:r>
              <a:rPr lang="en-US" altLang="zh-CN" sz="2400" b="1" dirty="0" smtClean="0">
                <a:ea typeface="宋体" charset="-122"/>
              </a:rPr>
              <a:t>q, K2=(</a:t>
            </a:r>
            <a:r>
              <a:rPr lang="en-US" altLang="zh-CN" sz="2400" b="1" dirty="0" err="1" smtClean="0">
                <a:ea typeface="宋体" charset="-122"/>
              </a:rPr>
              <a:t>Yb</a:t>
            </a:r>
            <a:r>
              <a:rPr lang="en-US" altLang="zh-CN" sz="2400" b="1" dirty="0" smtClean="0">
                <a:ea typeface="宋体" charset="-122"/>
              </a:rPr>
              <a:t>)</a:t>
            </a:r>
            <a:r>
              <a:rPr lang="en-US" altLang="zh-CN" sz="2400" b="1" baseline="30000" dirty="0" err="1" smtClean="0">
                <a:ea typeface="宋体" charset="-122"/>
              </a:rPr>
              <a:t>Xd</a:t>
            </a:r>
            <a:r>
              <a:rPr lang="en-US" altLang="zh-CN" sz="2400" dirty="0" err="1" smtClean="0">
                <a:ea typeface="宋体" charset="-122"/>
              </a:rPr>
              <a:t>≡</a:t>
            </a:r>
            <a:r>
              <a:rPr lang="en-US" altLang="zh-CN" sz="2400" b="1" dirty="0" err="1" smtClean="0">
                <a:ea typeface="宋体" charset="-122"/>
              </a:rPr>
              <a:t>a</a:t>
            </a:r>
            <a:r>
              <a:rPr lang="en-US" altLang="zh-CN" sz="2400" b="1" baseline="30000" dirty="0" err="1" smtClean="0">
                <a:ea typeface="宋体" charset="-122"/>
              </a:rPr>
              <a:t>XbXd</a:t>
            </a:r>
            <a:r>
              <a:rPr lang="en-US" altLang="zh-CN" sz="2400" b="1" dirty="0" smtClean="0">
                <a:ea typeface="宋体" charset="-122"/>
              </a:rPr>
              <a:t> </a:t>
            </a:r>
            <a:r>
              <a:rPr lang="en-US" altLang="zh-CN" sz="2400" b="1" dirty="0">
                <a:ea typeface="宋体" charset="-122"/>
              </a:rPr>
              <a:t>mod </a:t>
            </a:r>
            <a:r>
              <a:rPr lang="en-US" altLang="zh-CN" sz="2400" b="1" dirty="0" smtClean="0">
                <a:ea typeface="宋体" charset="-122"/>
              </a:rPr>
              <a:t>q</a:t>
            </a:r>
            <a:endParaRPr lang="en-US" altLang="zh-CN" sz="2400" b="1" dirty="0">
              <a:ea typeface="宋体" charset="-122"/>
            </a:endParaRPr>
          </a:p>
          <a:p>
            <a:r>
              <a:rPr lang="en-US" altLang="zh-CN" sz="2400" b="1" dirty="0" smtClean="0">
                <a:ea typeface="宋体" charset="-122"/>
              </a:rPr>
              <a:t>D</a:t>
            </a:r>
            <a:r>
              <a:rPr lang="zh-CN" altLang="en-US" sz="2400" dirty="0" smtClean="0">
                <a:ea typeface="宋体" charset="-122"/>
              </a:rPr>
              <a:t>无</a:t>
            </a:r>
            <a:r>
              <a:rPr lang="zh-CN" altLang="en-US" sz="2400" dirty="0">
                <a:ea typeface="宋体" charset="-122"/>
              </a:rPr>
              <a:t>法计算出</a:t>
            </a:r>
            <a:r>
              <a:rPr lang="en-US" altLang="zh-CN" sz="2400" b="1" dirty="0" err="1">
                <a:ea typeface="宋体" charset="-122"/>
              </a:rPr>
              <a:t>a</a:t>
            </a:r>
            <a:r>
              <a:rPr lang="en-US" altLang="zh-CN" sz="2400" b="1" baseline="30000" dirty="0" err="1">
                <a:ea typeface="宋体" charset="-122"/>
              </a:rPr>
              <a:t>XaXb</a:t>
            </a:r>
            <a:r>
              <a:rPr lang="en-US" altLang="zh-CN" sz="2400" b="1" dirty="0">
                <a:ea typeface="宋体" charset="-122"/>
              </a:rPr>
              <a:t> mod </a:t>
            </a:r>
            <a:r>
              <a:rPr lang="en-US" altLang="zh-CN" sz="2400" b="1" dirty="0" smtClean="0">
                <a:ea typeface="宋体" charset="-122"/>
              </a:rPr>
              <a:t>q</a:t>
            </a:r>
            <a:endParaRPr lang="en-US" altLang="zh-CN" sz="2400" b="1" dirty="0">
              <a:ea typeface="宋体" charset="-122"/>
            </a:endParaRPr>
          </a:p>
          <a:p>
            <a:r>
              <a:rPr lang="en-US" altLang="zh-CN" sz="2400" b="1" dirty="0" smtClean="0">
                <a:ea typeface="宋体" charset="-122"/>
              </a:rPr>
              <a:t>D</a:t>
            </a:r>
            <a:r>
              <a:rPr lang="zh-CN" altLang="en-US" sz="2400" dirty="0" smtClean="0">
                <a:ea typeface="宋体" charset="-122"/>
              </a:rPr>
              <a:t>永</a:t>
            </a:r>
            <a:r>
              <a:rPr lang="zh-CN" altLang="en-US" sz="2400" dirty="0">
                <a:ea typeface="宋体" charset="-122"/>
              </a:rPr>
              <a:t>远必须实时截获并冒充转发</a:t>
            </a:r>
            <a:r>
              <a:rPr lang="en-US" altLang="zh-CN" sz="2400" b="1" dirty="0">
                <a:ea typeface="宋体" charset="-122"/>
              </a:rPr>
              <a:t>,</a:t>
            </a:r>
            <a:r>
              <a:rPr lang="zh-CN" altLang="en-US" sz="2400" dirty="0">
                <a:ea typeface="宋体" charset="-122"/>
              </a:rPr>
              <a:t>否则会被发</a:t>
            </a:r>
            <a:r>
              <a:rPr lang="zh-CN" altLang="en-US" sz="2400" dirty="0" smtClean="0">
                <a:ea typeface="宋体" charset="-122"/>
              </a:rPr>
              <a:t>现</a:t>
            </a:r>
            <a:endParaRPr lang="en-US" altLang="zh-CN" sz="2400" dirty="0" smtClean="0">
              <a:ea typeface="宋体" charset="-122"/>
            </a:endParaRPr>
          </a:p>
          <a:p>
            <a:r>
              <a:rPr lang="zh-CN" altLang="en-US" sz="2400" dirty="0" smtClean="0">
                <a:ea typeface="宋体" charset="-122"/>
              </a:rPr>
              <a:t>这里攻击者</a:t>
            </a:r>
            <a:r>
              <a:rPr lang="en-US" altLang="zh-CN" sz="2400" dirty="0" smtClean="0">
                <a:ea typeface="宋体" charset="-122"/>
              </a:rPr>
              <a:t>D</a:t>
            </a:r>
            <a:r>
              <a:rPr lang="zh-CN" altLang="en-US" sz="2400" dirty="0" smtClean="0">
                <a:ea typeface="宋体" charset="-122"/>
              </a:rPr>
              <a:t>也可以产生</a:t>
            </a:r>
            <a:r>
              <a:rPr lang="en-US" altLang="zh-CN" sz="2400" dirty="0" smtClean="0">
                <a:ea typeface="宋体" charset="-122"/>
              </a:rPr>
              <a:t>xd1</a:t>
            </a:r>
            <a:r>
              <a:rPr lang="zh-CN" altLang="en-US" sz="2400" dirty="0" smtClean="0">
                <a:ea typeface="宋体" charset="-122"/>
              </a:rPr>
              <a:t>和</a:t>
            </a:r>
            <a:r>
              <a:rPr lang="en-US" altLang="zh-CN" sz="2400" dirty="0" smtClean="0">
                <a:ea typeface="宋体" charset="-122"/>
              </a:rPr>
              <a:t>xd2</a:t>
            </a:r>
            <a:r>
              <a:rPr lang="zh-CN" altLang="en-US" sz="2400" dirty="0" smtClean="0">
                <a:ea typeface="宋体" charset="-122"/>
              </a:rPr>
              <a:t>并分别生成两个公钥</a:t>
            </a:r>
            <a:r>
              <a:rPr lang="en-US" altLang="zh-CN" sz="2400" dirty="0" smtClean="0">
                <a:ea typeface="宋体" charset="-122"/>
              </a:rPr>
              <a:t>yd1</a:t>
            </a:r>
            <a:r>
              <a:rPr lang="zh-CN" altLang="en-US" sz="2400" dirty="0" smtClean="0">
                <a:ea typeface="宋体" charset="-122"/>
              </a:rPr>
              <a:t>和</a:t>
            </a:r>
            <a:r>
              <a:rPr lang="en-US" altLang="zh-CN" sz="2400" dirty="0" smtClean="0">
                <a:ea typeface="宋体" charset="-122"/>
              </a:rPr>
              <a:t>yd2</a:t>
            </a:r>
            <a:endParaRPr lang="zh-CN" altLang="en-US" sz="2400" dirty="0">
              <a:ea typeface="宋体"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cstate="print"/>
          <a:srcRect l="5882" t="1818" r="5882" b="10000"/>
          <a:stretch>
            <a:fillRect/>
          </a:stretch>
        </p:blipFill>
        <p:spPr>
          <a:xfrm>
            <a:off x="1828800" y="0"/>
            <a:ext cx="5302501" cy="6858000"/>
          </a:xfrm>
          <a:prstGeom prst="rect">
            <a:avLst/>
          </a:prstGeom>
        </p:spPr>
      </p:pic>
    </p:spTree>
  </p:cSld>
  <p:clrMapOvr>
    <a:masterClrMapping/>
  </p:clrMapOvr>
  <p:transition spd="med">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相关结论</a:t>
            </a:r>
          </a:p>
        </p:txBody>
      </p:sp>
      <p:sp>
        <p:nvSpPr>
          <p:cNvPr id="44035" name="Rectangle 3"/>
          <p:cNvSpPr>
            <a:spLocks noGrp="1" noChangeArrowheads="1"/>
          </p:cNvSpPr>
          <p:nvPr>
            <p:ph type="body" idx="1"/>
          </p:nvPr>
        </p:nvSpPr>
        <p:spPr/>
        <p:txBody>
          <a:bodyPr/>
          <a:lstStyle/>
          <a:p>
            <a:r>
              <a:rPr lang="zh-CN" altLang="en-US" dirty="0" smtClean="0"/>
              <a:t>结论</a:t>
            </a:r>
          </a:p>
          <a:p>
            <a:pPr lvl="1"/>
            <a:r>
              <a:rPr lang="zh-CN" altLang="en-US" dirty="0" smtClean="0"/>
              <a:t>破译</a:t>
            </a:r>
            <a:r>
              <a:rPr lang="en-US" altLang="zh-CN" dirty="0" smtClean="0"/>
              <a:t>D-H</a:t>
            </a:r>
            <a:r>
              <a:rPr lang="zh-CN" altLang="en-US" dirty="0" smtClean="0"/>
              <a:t>密钥协商协议等价于计算离散对数</a:t>
            </a:r>
          </a:p>
          <a:p>
            <a:pPr lvl="1"/>
            <a:r>
              <a:rPr lang="en-US" altLang="zh-CN" i="1" dirty="0" smtClean="0"/>
              <a:t>RSA</a:t>
            </a:r>
            <a:r>
              <a:rPr lang="zh-CN" altLang="en-US" i="1" dirty="0" smtClean="0"/>
              <a:t>算法的安全性是否等价于大数的因子分解？</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8229600" cy="685800"/>
          </a:xfrm>
        </p:spPr>
        <p:txBody>
          <a:bodyPr>
            <a:normAutofit fontScale="90000"/>
          </a:bodyPr>
          <a:lstStyle/>
          <a:p>
            <a:r>
              <a:rPr lang="zh-CN" altLang="en-US" dirty="0" smtClean="0"/>
              <a:t>模算术运算</a:t>
            </a:r>
          </a:p>
        </p:txBody>
      </p:sp>
      <p:sp>
        <p:nvSpPr>
          <p:cNvPr id="35843" name="Rectangle 3"/>
          <p:cNvSpPr>
            <a:spLocks noGrp="1" noChangeArrowheads="1"/>
          </p:cNvSpPr>
          <p:nvPr>
            <p:ph type="body" idx="1"/>
          </p:nvPr>
        </p:nvSpPr>
        <p:spPr>
          <a:xfrm>
            <a:off x="609600" y="914400"/>
            <a:ext cx="8229600" cy="3429000"/>
          </a:xfrm>
        </p:spPr>
        <p:txBody>
          <a:bodyPr>
            <a:normAutofit/>
          </a:bodyPr>
          <a:lstStyle/>
          <a:p>
            <a:r>
              <a:rPr lang="zh-CN" altLang="en-US" sz="3000" dirty="0" smtClean="0"/>
              <a:t>（</a:t>
            </a:r>
            <a:r>
              <a:rPr lang="en-US" altLang="zh-CN" sz="3000" dirty="0" smtClean="0"/>
              <a:t>a</a:t>
            </a:r>
            <a:r>
              <a:rPr lang="zh-CN" altLang="en-US" sz="3000" dirty="0" smtClean="0"/>
              <a:t>＋</a:t>
            </a:r>
            <a:r>
              <a:rPr lang="en-US" altLang="zh-CN" sz="3000" dirty="0" smtClean="0"/>
              <a:t>b</a:t>
            </a:r>
            <a:r>
              <a:rPr lang="zh-CN" altLang="en-US" sz="3000" dirty="0" smtClean="0"/>
              <a:t>）</a:t>
            </a:r>
            <a:r>
              <a:rPr lang="en-US" altLang="zh-CN" sz="3000" dirty="0" smtClean="0"/>
              <a:t> mod n </a:t>
            </a:r>
            <a:r>
              <a:rPr lang="zh-CN" altLang="en-US" sz="3000" dirty="0" smtClean="0"/>
              <a:t>＝ </a:t>
            </a:r>
            <a:r>
              <a:rPr lang="en-US" altLang="zh-CN" sz="3000" dirty="0" smtClean="0"/>
              <a:t>(a mod n</a:t>
            </a:r>
            <a:r>
              <a:rPr lang="zh-CN" altLang="en-US" sz="3000" dirty="0" smtClean="0"/>
              <a:t>＋</a:t>
            </a:r>
            <a:r>
              <a:rPr lang="en-US" altLang="zh-CN" sz="3000" dirty="0" smtClean="0"/>
              <a:t>b mod n) mod n</a:t>
            </a:r>
          </a:p>
          <a:p>
            <a:r>
              <a:rPr lang="zh-CN" altLang="en-US" sz="3000" dirty="0" smtClean="0"/>
              <a:t>（</a:t>
            </a:r>
            <a:r>
              <a:rPr lang="en-US" altLang="zh-CN" sz="3000" dirty="0" smtClean="0"/>
              <a:t>a</a:t>
            </a:r>
            <a:r>
              <a:rPr lang="zh-CN" altLang="en-US" sz="3000" dirty="0" smtClean="0"/>
              <a:t>－</a:t>
            </a:r>
            <a:r>
              <a:rPr lang="en-US" altLang="zh-CN" sz="3000" dirty="0" smtClean="0"/>
              <a:t>b</a:t>
            </a:r>
            <a:r>
              <a:rPr lang="zh-CN" altLang="en-US" sz="3000" dirty="0" smtClean="0"/>
              <a:t>）</a:t>
            </a:r>
            <a:r>
              <a:rPr lang="en-US" altLang="zh-CN" sz="3000" dirty="0" smtClean="0"/>
              <a:t> mod n </a:t>
            </a:r>
            <a:r>
              <a:rPr lang="zh-CN" altLang="en-US" sz="3000" dirty="0" smtClean="0"/>
              <a:t>＝ </a:t>
            </a:r>
            <a:r>
              <a:rPr lang="en-US" altLang="zh-CN" sz="3000" dirty="0" smtClean="0"/>
              <a:t>(a mod n</a:t>
            </a:r>
            <a:r>
              <a:rPr lang="zh-CN" altLang="en-US" sz="3000" dirty="0" smtClean="0"/>
              <a:t>－</a:t>
            </a:r>
            <a:r>
              <a:rPr lang="en-US" altLang="zh-CN" sz="3000" dirty="0" smtClean="0"/>
              <a:t>b mod n) mod n</a:t>
            </a:r>
          </a:p>
          <a:p>
            <a:r>
              <a:rPr lang="zh-CN" altLang="en-US" sz="3000" dirty="0" smtClean="0"/>
              <a:t>（</a:t>
            </a:r>
            <a:r>
              <a:rPr lang="pt-BR" altLang="zh-CN" sz="3000" dirty="0" smtClean="0"/>
              <a:t>a×b</a:t>
            </a:r>
            <a:r>
              <a:rPr lang="zh-CN" altLang="en-US" sz="3000" dirty="0" smtClean="0"/>
              <a:t>）</a:t>
            </a:r>
            <a:r>
              <a:rPr lang="pt-BR" altLang="zh-CN" sz="3000" dirty="0" smtClean="0"/>
              <a:t> mod n </a:t>
            </a:r>
            <a:r>
              <a:rPr lang="zh-CN" altLang="pt-BR" sz="3000" dirty="0" smtClean="0"/>
              <a:t>＝ </a:t>
            </a:r>
            <a:r>
              <a:rPr lang="pt-BR" altLang="zh-CN" sz="3000" dirty="0" smtClean="0"/>
              <a:t>(a mod n×b mod n)</a:t>
            </a:r>
            <a:r>
              <a:rPr lang="zh-CN" altLang="pt-BR" sz="3000" dirty="0" smtClean="0"/>
              <a:t> </a:t>
            </a:r>
            <a:r>
              <a:rPr lang="pt-BR" altLang="zh-CN" sz="3000" dirty="0" smtClean="0"/>
              <a:t>mod n</a:t>
            </a:r>
          </a:p>
          <a:p>
            <a:pPr>
              <a:buNone/>
            </a:pPr>
            <a:endParaRPr lang="zh-CN" altLang="en-US" sz="3000" dirty="0" smtClean="0"/>
          </a:p>
          <a:p>
            <a:endParaRPr lang="zh-CN" altLang="en-US" sz="3000" dirty="0" smtClean="0"/>
          </a:p>
        </p:txBody>
      </p:sp>
      <p:sp>
        <p:nvSpPr>
          <p:cNvPr id="5" name="TextBox 4"/>
          <p:cNvSpPr txBox="1"/>
          <p:nvPr/>
        </p:nvSpPr>
        <p:spPr>
          <a:xfrm>
            <a:off x="685800" y="2590800"/>
            <a:ext cx="8153400" cy="3600986"/>
          </a:xfrm>
          <a:prstGeom prst="rect">
            <a:avLst/>
          </a:prstGeom>
          <a:noFill/>
          <a:ln w="31750">
            <a:solidFill>
              <a:schemeClr val="accent4">
                <a:lumMod val="75000"/>
              </a:schemeClr>
            </a:solidFill>
          </a:ln>
        </p:spPr>
        <p:txBody>
          <a:bodyPr wrap="square">
            <a:spAutoFit/>
          </a:bodyPr>
          <a:lstStyle/>
          <a:p>
            <a:pPr>
              <a:spcBef>
                <a:spcPts val="1200"/>
              </a:spcBef>
              <a:defRPr/>
            </a:pPr>
            <a:r>
              <a:rPr lang="en-US" sz="2400" dirty="0" smtClean="0">
                <a:latin typeface="Arial" pitchFamily="-1" charset="0"/>
              </a:rPr>
              <a:t>       </a:t>
            </a:r>
            <a:r>
              <a:rPr lang="en-US" sz="2400" dirty="0">
                <a:latin typeface="Arial" pitchFamily="-1" charset="0"/>
              </a:rPr>
              <a:t>11 mod 8 = 3; </a:t>
            </a:r>
            <a:r>
              <a:rPr lang="en-US" sz="2400" dirty="0" smtClean="0">
                <a:latin typeface="Arial" pitchFamily="-1" charset="0"/>
              </a:rPr>
              <a:t>     15 </a:t>
            </a:r>
            <a:r>
              <a:rPr lang="en-US" sz="2400" dirty="0">
                <a:latin typeface="Arial" pitchFamily="-1" charset="0"/>
              </a:rPr>
              <a:t>mod 8 = 7</a:t>
            </a:r>
          </a:p>
          <a:p>
            <a:pPr>
              <a:spcBef>
                <a:spcPts val="1200"/>
              </a:spcBef>
              <a:defRPr/>
            </a:pPr>
            <a:r>
              <a:rPr lang="en-US" sz="2400" dirty="0">
                <a:latin typeface="Arial" pitchFamily="-1" charset="0"/>
              </a:rPr>
              <a:t>[(11 mod 8) + (15 mod 8)] mod 8 = 10 mod 8 = 2</a:t>
            </a:r>
          </a:p>
          <a:p>
            <a:pPr>
              <a:spcBef>
                <a:spcPts val="1200"/>
              </a:spcBef>
              <a:defRPr/>
            </a:pPr>
            <a:r>
              <a:rPr lang="en-US" sz="2400" dirty="0">
                <a:latin typeface="Arial" pitchFamily="-1" charset="0"/>
              </a:rPr>
              <a:t>(11 + 15) mod 8 =  26 mod 8 = 2</a:t>
            </a:r>
          </a:p>
          <a:p>
            <a:pPr>
              <a:spcBef>
                <a:spcPts val="1200"/>
              </a:spcBef>
              <a:defRPr/>
            </a:pPr>
            <a:r>
              <a:rPr lang="en-US" sz="2400" dirty="0">
                <a:latin typeface="Arial" pitchFamily="-1" charset="0"/>
              </a:rPr>
              <a:t>[(11 mod 8) - (15 mod 8)] mod 8 = - 4 mod 8 = 4</a:t>
            </a:r>
          </a:p>
          <a:p>
            <a:pPr>
              <a:spcBef>
                <a:spcPts val="1200"/>
              </a:spcBef>
              <a:defRPr/>
            </a:pPr>
            <a:r>
              <a:rPr lang="en-US" sz="2400" dirty="0">
                <a:latin typeface="Arial" pitchFamily="-1" charset="0"/>
              </a:rPr>
              <a:t>(11 -  15) mod 8 = - 4 mod 8 =  4</a:t>
            </a:r>
          </a:p>
          <a:p>
            <a:pPr>
              <a:spcBef>
                <a:spcPts val="1200"/>
              </a:spcBef>
              <a:defRPr/>
            </a:pPr>
            <a:r>
              <a:rPr lang="en-US" sz="2400" dirty="0">
                <a:latin typeface="Arial" pitchFamily="-1" charset="0"/>
              </a:rPr>
              <a:t>[(11 mod 8) *  (15 mod 8)] mod 8 =  21 mod 8 = 5</a:t>
            </a:r>
          </a:p>
          <a:p>
            <a:pPr>
              <a:spcBef>
                <a:spcPts val="1200"/>
              </a:spcBef>
              <a:defRPr/>
            </a:pPr>
            <a:r>
              <a:rPr lang="en-US" sz="2400" dirty="0">
                <a:latin typeface="Arial" pitchFamily="-1" charset="0"/>
              </a:rPr>
              <a:t>(11 * 15) mod 8 = 165 mod 8 =  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err="1" smtClean="0"/>
              <a:t>ElGamal</a:t>
            </a:r>
            <a:r>
              <a:rPr lang="zh-CN" altLang="en-US" dirty="0" smtClean="0"/>
              <a:t>算法</a:t>
            </a:r>
            <a:r>
              <a:rPr lang="en-US" altLang="zh-CN" dirty="0" smtClean="0"/>
              <a:t>—</a:t>
            </a:r>
            <a:r>
              <a:rPr lang="zh-CN" altLang="en-US" dirty="0" smtClean="0"/>
              <a:t>加密</a:t>
            </a:r>
            <a:endParaRPr lang="zh-CN" altLang="en-US" dirty="0" smtClean="0"/>
          </a:p>
        </p:txBody>
      </p:sp>
      <p:sp>
        <p:nvSpPr>
          <p:cNvPr id="49155" name="Rectangle 3"/>
          <p:cNvSpPr>
            <a:spLocks noGrp="1" noChangeArrowheads="1"/>
          </p:cNvSpPr>
          <p:nvPr>
            <p:ph type="body" idx="1"/>
          </p:nvPr>
        </p:nvSpPr>
        <p:spPr/>
        <p:txBody>
          <a:bodyPr>
            <a:normAutofit fontScale="92500" lnSpcReduction="20000"/>
          </a:bodyPr>
          <a:lstStyle/>
          <a:p>
            <a:pPr>
              <a:lnSpc>
                <a:spcPct val="90000"/>
              </a:lnSpc>
            </a:pPr>
            <a:r>
              <a:rPr lang="zh-CN" altLang="en-US" smtClean="0"/>
              <a:t>准备</a:t>
            </a:r>
            <a:endParaRPr lang="zh-CN" altLang="en-US" dirty="0" smtClean="0"/>
          </a:p>
          <a:p>
            <a:pPr lvl="1">
              <a:lnSpc>
                <a:spcPct val="90000"/>
              </a:lnSpc>
            </a:pPr>
            <a:r>
              <a:rPr lang="zh-CN" altLang="en-US" dirty="0" smtClean="0"/>
              <a:t>素数</a:t>
            </a:r>
            <a:r>
              <a:rPr lang="en-US" altLang="zh-CN" dirty="0" smtClean="0"/>
              <a:t>q</a:t>
            </a:r>
            <a:r>
              <a:rPr lang="zh-CN" altLang="en-US" dirty="0" smtClean="0"/>
              <a:t>，</a:t>
            </a:r>
            <a:r>
              <a:rPr lang="en-US" altLang="zh-CN" dirty="0" err="1" smtClean="0"/>
              <a:t>Z</a:t>
            </a:r>
            <a:r>
              <a:rPr lang="en-US" altLang="zh-CN" baseline="-25000" dirty="0" err="1" smtClean="0"/>
              <a:t>p</a:t>
            </a:r>
            <a:r>
              <a:rPr lang="en-US" altLang="zh-CN" baseline="30000" dirty="0" smtClean="0"/>
              <a:t>*</a:t>
            </a:r>
            <a:r>
              <a:rPr lang="zh-CN" altLang="en-US" dirty="0" smtClean="0"/>
              <a:t>中本原根</a:t>
            </a:r>
            <a:r>
              <a:rPr lang="en-US" altLang="zh-CN" dirty="0" smtClean="0"/>
              <a:t>a</a:t>
            </a:r>
            <a:r>
              <a:rPr lang="zh-CN" altLang="en-US" dirty="0" smtClean="0"/>
              <a:t>，公开参数</a:t>
            </a:r>
          </a:p>
          <a:p>
            <a:pPr lvl="1">
              <a:lnSpc>
                <a:spcPct val="90000"/>
              </a:lnSpc>
            </a:pPr>
            <a:r>
              <a:rPr lang="zh-CN" altLang="en-US" dirty="0" smtClean="0"/>
              <a:t>私钥</a:t>
            </a:r>
            <a:r>
              <a:rPr lang="en-US" altLang="zh-CN" dirty="0" smtClean="0"/>
              <a:t>X</a:t>
            </a:r>
            <a:r>
              <a:rPr lang="en-US" altLang="zh-CN" baseline="-25000" dirty="0" smtClean="0"/>
              <a:t>A</a:t>
            </a:r>
            <a:r>
              <a:rPr lang="zh-CN" altLang="en-US" dirty="0" smtClean="0"/>
              <a:t>，公钥</a:t>
            </a:r>
            <a:r>
              <a:rPr lang="en-US" altLang="zh-CN" dirty="0" smtClean="0"/>
              <a:t>Y</a:t>
            </a:r>
            <a:r>
              <a:rPr lang="en-US" altLang="zh-CN" baseline="-25000" dirty="0" smtClean="0"/>
              <a:t>A</a:t>
            </a:r>
            <a:r>
              <a:rPr lang="en-US" altLang="zh-CN" dirty="0" smtClean="0"/>
              <a:t>=</a:t>
            </a:r>
            <a:r>
              <a:rPr lang="en-US" altLang="zh-CN" dirty="0" err="1" smtClean="0"/>
              <a:t>a</a:t>
            </a:r>
            <a:r>
              <a:rPr lang="en-US" altLang="zh-CN" baseline="30000" dirty="0" err="1" smtClean="0"/>
              <a:t>XA</a:t>
            </a:r>
            <a:r>
              <a:rPr lang="en-US" altLang="zh-CN" baseline="30000" dirty="0" smtClean="0"/>
              <a:t> </a:t>
            </a:r>
            <a:r>
              <a:rPr lang="en-US" altLang="zh-CN" dirty="0" smtClean="0"/>
              <a:t>mod q</a:t>
            </a:r>
          </a:p>
          <a:p>
            <a:pPr>
              <a:lnSpc>
                <a:spcPct val="90000"/>
              </a:lnSpc>
            </a:pPr>
            <a:r>
              <a:rPr lang="zh-CN" altLang="en-US" dirty="0" smtClean="0"/>
              <a:t>加密</a:t>
            </a:r>
          </a:p>
          <a:p>
            <a:pPr lvl="1">
              <a:lnSpc>
                <a:spcPct val="90000"/>
              </a:lnSpc>
            </a:pPr>
            <a:r>
              <a:rPr lang="zh-CN" altLang="en-US" dirty="0" smtClean="0"/>
              <a:t>对明文</a:t>
            </a:r>
            <a:r>
              <a:rPr lang="en-US" altLang="zh-CN" dirty="0" smtClean="0"/>
              <a:t>1&lt;=M&lt;=q-1</a:t>
            </a:r>
            <a:r>
              <a:rPr lang="zh-CN" altLang="en-US" dirty="0" smtClean="0"/>
              <a:t>，选随机整数</a:t>
            </a:r>
            <a:r>
              <a:rPr lang="en-US" altLang="zh-CN" i="1" dirty="0" smtClean="0"/>
              <a:t>k</a:t>
            </a:r>
          </a:p>
          <a:p>
            <a:pPr lvl="1">
              <a:lnSpc>
                <a:spcPct val="90000"/>
              </a:lnSpc>
            </a:pPr>
            <a:r>
              <a:rPr lang="zh-CN" altLang="en-US" dirty="0" smtClean="0"/>
              <a:t>计算</a:t>
            </a:r>
            <a:r>
              <a:rPr lang="en-US" altLang="zh-CN" b="1" dirty="0" smtClean="0"/>
              <a:t>K</a:t>
            </a:r>
            <a:r>
              <a:rPr lang="en-US" altLang="zh-CN" dirty="0" smtClean="0"/>
              <a:t>=(Y</a:t>
            </a:r>
            <a:r>
              <a:rPr lang="en-US" altLang="zh-CN" baseline="-25000" dirty="0" smtClean="0"/>
              <a:t>A</a:t>
            </a:r>
            <a:r>
              <a:rPr lang="en-US" altLang="zh-CN" dirty="0" smtClean="0"/>
              <a:t>)</a:t>
            </a:r>
            <a:r>
              <a:rPr lang="en-US" altLang="zh-CN" i="1" baseline="30000" dirty="0" smtClean="0"/>
              <a:t>k</a:t>
            </a:r>
            <a:r>
              <a:rPr lang="en-US" altLang="zh-CN" dirty="0" smtClean="0"/>
              <a:t> mod q</a:t>
            </a:r>
          </a:p>
          <a:p>
            <a:pPr lvl="1">
              <a:lnSpc>
                <a:spcPct val="90000"/>
              </a:lnSpc>
            </a:pPr>
            <a:r>
              <a:rPr lang="zh-CN" altLang="en-US" dirty="0" smtClean="0"/>
              <a:t>密文</a:t>
            </a:r>
            <a:r>
              <a:rPr lang="en-US" altLang="zh-CN" dirty="0" smtClean="0"/>
              <a:t>(c1, c2)</a:t>
            </a:r>
            <a:r>
              <a:rPr lang="zh-CN" altLang="en-US" dirty="0" smtClean="0"/>
              <a:t>，其中</a:t>
            </a:r>
            <a:r>
              <a:rPr lang="en-US" altLang="zh-CN" dirty="0" smtClean="0"/>
              <a:t>c1</a:t>
            </a:r>
          </a:p>
          <a:p>
            <a:pPr lvl="1">
              <a:lnSpc>
                <a:spcPct val="90000"/>
              </a:lnSpc>
              <a:buFontTx/>
              <a:buNone/>
            </a:pPr>
            <a:r>
              <a:rPr lang="en-US" altLang="zh-CN" dirty="0" smtClean="0"/>
              <a:t>	c1=</a:t>
            </a:r>
            <a:r>
              <a:rPr lang="en-US" altLang="zh-CN" dirty="0" err="1" smtClean="0"/>
              <a:t>a</a:t>
            </a:r>
            <a:r>
              <a:rPr lang="en-US" altLang="zh-CN" i="1" baseline="30000" dirty="0" err="1" smtClean="0"/>
              <a:t>k</a:t>
            </a:r>
            <a:r>
              <a:rPr lang="en-US" altLang="zh-CN" baseline="30000" dirty="0" smtClean="0"/>
              <a:t> </a:t>
            </a:r>
            <a:r>
              <a:rPr lang="en-US" altLang="zh-CN" dirty="0" smtClean="0"/>
              <a:t>mod q, c2=</a:t>
            </a:r>
            <a:r>
              <a:rPr lang="en-US" altLang="zh-CN" b="1" dirty="0" smtClean="0"/>
              <a:t>K</a:t>
            </a:r>
            <a:r>
              <a:rPr lang="en-US" altLang="zh-CN" dirty="0" smtClean="0"/>
              <a:t>M</a:t>
            </a:r>
            <a:r>
              <a:rPr lang="en-US" altLang="zh-CN" baseline="30000" dirty="0" smtClean="0"/>
              <a:t> </a:t>
            </a:r>
            <a:r>
              <a:rPr lang="en-US" altLang="zh-CN" dirty="0" smtClean="0"/>
              <a:t>mod q</a:t>
            </a:r>
          </a:p>
          <a:p>
            <a:pPr>
              <a:lnSpc>
                <a:spcPct val="90000"/>
              </a:lnSpc>
            </a:pPr>
            <a:r>
              <a:rPr lang="zh-CN" altLang="en-US" dirty="0" smtClean="0"/>
              <a:t>解密</a:t>
            </a:r>
            <a:endParaRPr lang="en-US" altLang="zh-CN" dirty="0" smtClean="0"/>
          </a:p>
          <a:p>
            <a:pPr lvl="1">
              <a:lnSpc>
                <a:spcPct val="90000"/>
              </a:lnSpc>
            </a:pPr>
            <a:r>
              <a:rPr lang="en-US" altLang="zh-CN" dirty="0" smtClean="0"/>
              <a:t>K = (c1)</a:t>
            </a:r>
            <a:r>
              <a:rPr lang="en-US" altLang="zh-CN" baseline="30000" dirty="0" smtClean="0"/>
              <a:t>XA</a:t>
            </a:r>
            <a:r>
              <a:rPr lang="en-US" altLang="zh-CN" dirty="0" smtClean="0"/>
              <a:t> mod q</a:t>
            </a:r>
            <a:endParaRPr lang="zh-CN" altLang="en-US" dirty="0" smtClean="0"/>
          </a:p>
          <a:p>
            <a:pPr lvl="1">
              <a:lnSpc>
                <a:spcPct val="90000"/>
              </a:lnSpc>
            </a:pPr>
            <a:r>
              <a:rPr lang="en-US" altLang="zh-CN" dirty="0" smtClean="0"/>
              <a:t>M</a:t>
            </a:r>
            <a:r>
              <a:rPr lang="zh-CN" altLang="en-US" dirty="0" smtClean="0"/>
              <a:t>＝</a:t>
            </a:r>
            <a:r>
              <a:rPr lang="en-US" altLang="zh-CN" dirty="0" smtClean="0"/>
              <a:t>(c2 K</a:t>
            </a:r>
            <a:r>
              <a:rPr lang="en-US" altLang="zh-CN" baseline="30000" dirty="0" smtClean="0"/>
              <a:t>-1</a:t>
            </a:r>
            <a:r>
              <a:rPr lang="en-US" altLang="zh-CN" dirty="0" smtClean="0"/>
              <a:t>) mod </a:t>
            </a:r>
            <a:r>
              <a:rPr lang="en-US" altLang="zh-CN" dirty="0" smtClean="0"/>
              <a:t>q</a:t>
            </a:r>
          </a:p>
          <a:p>
            <a:pPr>
              <a:lnSpc>
                <a:spcPct val="90000"/>
              </a:lnSpc>
            </a:pPr>
            <a:r>
              <a:rPr lang="en-US" altLang="zh-CN" dirty="0" err="1" smtClean="0"/>
              <a:t>ElGamal</a:t>
            </a:r>
            <a:r>
              <a:rPr lang="zh-CN" altLang="en-US" dirty="0" smtClean="0"/>
              <a:t>算法也可以用于数字签名</a:t>
            </a:r>
            <a:endParaRPr lang="zh-CN" alt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smtClean="0"/>
              <a:t>椭圆曲线密码学</a:t>
            </a:r>
            <a:r>
              <a:rPr lang="en-US" altLang="zh-CN" dirty="0" smtClean="0"/>
              <a:t>ECC</a:t>
            </a:r>
            <a:endParaRPr lang="zh-CN" altLang="en-US" dirty="0" smtClean="0"/>
          </a:p>
        </p:txBody>
      </p:sp>
      <p:sp>
        <p:nvSpPr>
          <p:cNvPr id="65539" name="Rectangle 3"/>
          <p:cNvSpPr>
            <a:spLocks noGrp="1" noChangeArrowheads="1"/>
          </p:cNvSpPr>
          <p:nvPr>
            <p:ph type="body" idx="1"/>
          </p:nvPr>
        </p:nvSpPr>
        <p:spPr/>
        <p:txBody>
          <a:bodyPr/>
          <a:lstStyle/>
          <a:p>
            <a:r>
              <a:rPr lang="en-US" altLang="zh-CN" dirty="0" smtClean="0"/>
              <a:t>ECC</a:t>
            </a:r>
            <a:r>
              <a:rPr lang="zh-CN" altLang="en-US" dirty="0" smtClean="0"/>
              <a:t>利用</a:t>
            </a:r>
            <a:r>
              <a:rPr lang="en-US" altLang="zh-CN" dirty="0" smtClean="0"/>
              <a:t>EC</a:t>
            </a:r>
            <a:r>
              <a:rPr lang="zh-CN" altLang="en-US" dirty="0" smtClean="0"/>
              <a:t>上的离散对数难题</a:t>
            </a:r>
            <a:r>
              <a:rPr lang="en-US" altLang="zh-CN" dirty="0" smtClean="0"/>
              <a:t>(ECDLP)</a:t>
            </a:r>
            <a:r>
              <a:rPr lang="zh-CN" altLang="en-US" dirty="0" smtClean="0"/>
              <a:t>，这和利用有限域</a:t>
            </a:r>
            <a:r>
              <a:rPr lang="en-US" altLang="zh-CN" dirty="0" err="1" smtClean="0"/>
              <a:t>Zp</a:t>
            </a:r>
            <a:r>
              <a:rPr lang="en-US" altLang="zh-CN" dirty="0" smtClean="0"/>
              <a:t>*</a:t>
            </a:r>
            <a:r>
              <a:rPr lang="zh-CN" altLang="en-US" dirty="0" smtClean="0"/>
              <a:t>上的离散对数难题</a:t>
            </a:r>
            <a:r>
              <a:rPr lang="en-US" altLang="zh-CN" dirty="0" smtClean="0"/>
              <a:t>(DLP)</a:t>
            </a:r>
            <a:r>
              <a:rPr lang="zh-CN" altLang="en-US" dirty="0" smtClean="0"/>
              <a:t>是一样的方法。</a:t>
            </a:r>
          </a:p>
          <a:p>
            <a:r>
              <a:rPr lang="zh-CN" altLang="en-US" dirty="0" smtClean="0"/>
              <a:t>在一般数域上的离散对数问题（以及大数分解问题）存在亚指数级时间复杂度求解算法，而</a:t>
            </a:r>
            <a:r>
              <a:rPr lang="en-US" altLang="zh-CN" dirty="0" smtClean="0"/>
              <a:t>ECDLP</a:t>
            </a:r>
            <a:r>
              <a:rPr lang="zh-CN" altLang="en-US" dirty="0" smtClean="0"/>
              <a:t>只有纯指数算法（比大数分解和一般数域上的离散对数问题更难解）。</a:t>
            </a:r>
            <a:endParaRPr lang="en-US" altLang="zh-CN" dirty="0" smtClean="0"/>
          </a:p>
          <a:p>
            <a:r>
              <a:rPr lang="zh-CN" altLang="en-US" dirty="0" smtClean="0"/>
              <a:t>应用：密钥交换、加密解密</a:t>
            </a:r>
          </a:p>
          <a:p>
            <a:endParaRPr lang="en-US" altLang="zh-CN"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关于速度</a:t>
            </a:r>
          </a:p>
        </p:txBody>
      </p:sp>
      <p:sp>
        <p:nvSpPr>
          <p:cNvPr id="62467" name="Rectangle 3"/>
          <p:cNvSpPr>
            <a:spLocks noGrp="1" noChangeArrowheads="1"/>
          </p:cNvSpPr>
          <p:nvPr>
            <p:ph type="body" idx="1"/>
          </p:nvPr>
        </p:nvSpPr>
        <p:spPr/>
        <p:txBody>
          <a:bodyPr>
            <a:normAutofit lnSpcReduction="10000"/>
          </a:bodyPr>
          <a:lstStyle/>
          <a:p>
            <a:r>
              <a:rPr lang="zh-CN" altLang="en-US" dirty="0" smtClean="0"/>
              <a:t>速度</a:t>
            </a:r>
          </a:p>
          <a:p>
            <a:pPr lvl="1"/>
            <a:r>
              <a:rPr lang="zh-CN" altLang="en-US" dirty="0" smtClean="0"/>
              <a:t>在密钥长度相等的情况下，</a:t>
            </a:r>
            <a:r>
              <a:rPr lang="en-US" altLang="zh-CN" dirty="0" smtClean="0"/>
              <a:t>RSA</a:t>
            </a:r>
            <a:r>
              <a:rPr lang="zh-CN" altLang="en-US" dirty="0" smtClean="0"/>
              <a:t>和</a:t>
            </a:r>
            <a:r>
              <a:rPr lang="en-US" altLang="zh-CN" dirty="0" smtClean="0"/>
              <a:t>ECC</a:t>
            </a:r>
            <a:r>
              <a:rPr lang="zh-CN" altLang="en-US" dirty="0" smtClean="0"/>
              <a:t>的速度相当；</a:t>
            </a:r>
          </a:p>
          <a:p>
            <a:pPr lvl="1"/>
            <a:r>
              <a:rPr lang="zh-CN" altLang="en-US" dirty="0" smtClean="0"/>
              <a:t>但是在相同的安全强度要求下，</a:t>
            </a:r>
            <a:r>
              <a:rPr lang="en-US" altLang="zh-CN" dirty="0" smtClean="0"/>
              <a:t>ECC</a:t>
            </a:r>
            <a:r>
              <a:rPr lang="zh-CN" altLang="en-US" dirty="0" smtClean="0"/>
              <a:t>可以使用较少的位数就可以；</a:t>
            </a:r>
          </a:p>
          <a:p>
            <a:pPr lvl="1"/>
            <a:endParaRPr lang="zh-CN" altLang="en-US" dirty="0" smtClean="0"/>
          </a:p>
          <a:p>
            <a:r>
              <a:rPr lang="zh-CN" altLang="en-US" dirty="0" smtClean="0"/>
              <a:t>故</a:t>
            </a:r>
          </a:p>
          <a:p>
            <a:pPr lvl="1"/>
            <a:r>
              <a:rPr lang="en-US" altLang="zh-CN" dirty="0" smtClean="0"/>
              <a:t>ECC</a:t>
            </a:r>
            <a:r>
              <a:rPr lang="zh-CN" altLang="en-US" dirty="0" smtClean="0"/>
              <a:t>较好</a:t>
            </a:r>
          </a:p>
          <a:p>
            <a:pPr lvl="1"/>
            <a:r>
              <a:rPr lang="zh-CN" altLang="en-US" dirty="0" smtClean="0"/>
              <a:t>适合嵌入式设备中</a:t>
            </a:r>
          </a:p>
          <a:p>
            <a:endParaRPr lang="zh-CN" alt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ECC vs. RSA</a:t>
            </a:r>
            <a:endParaRPr lang="zh-CN" altLang="en-US" smtClean="0"/>
          </a:p>
        </p:txBody>
      </p:sp>
      <p:sp>
        <p:nvSpPr>
          <p:cNvPr id="63491" name="Rectangle 3"/>
          <p:cNvSpPr>
            <a:spLocks noGrp="1" noChangeArrowheads="1"/>
          </p:cNvSpPr>
          <p:nvPr>
            <p:ph type="body" idx="1"/>
          </p:nvPr>
        </p:nvSpPr>
        <p:spPr/>
        <p:txBody>
          <a:bodyPr/>
          <a:lstStyle/>
          <a:p>
            <a:r>
              <a:rPr lang="zh-CN" altLang="en-US" smtClean="0"/>
              <a:t> </a:t>
            </a:r>
          </a:p>
        </p:txBody>
      </p:sp>
      <p:pic>
        <p:nvPicPr>
          <p:cNvPr id="63492" name="Picture 4" descr="新建 位图图像"/>
          <p:cNvPicPr>
            <a:picLocks noChangeAspect="1" noChangeArrowheads="1"/>
          </p:cNvPicPr>
          <p:nvPr/>
        </p:nvPicPr>
        <p:blipFill>
          <a:blip r:embed="rId2" cstate="print"/>
          <a:srcRect/>
          <a:stretch>
            <a:fillRect/>
          </a:stretch>
        </p:blipFill>
        <p:spPr bwMode="auto">
          <a:xfrm>
            <a:off x="457200" y="1465263"/>
            <a:ext cx="8267700" cy="50673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stretch>
            <a:fillRect/>
          </a:stretch>
        </p:blipFill>
        <p:spPr>
          <a:xfrm>
            <a:off x="125075" y="2362200"/>
            <a:ext cx="9018925" cy="4031032"/>
          </a:xfrm>
          <a:prstGeom prst="rect">
            <a:avLst/>
          </a:prstGeom>
        </p:spPr>
      </p:pic>
      <p:sp>
        <p:nvSpPr>
          <p:cNvPr id="9" name="Title 8"/>
          <p:cNvSpPr>
            <a:spLocks noGrp="1"/>
          </p:cNvSpPr>
          <p:nvPr>
            <p:ph type="title" idx="4294967295"/>
          </p:nvPr>
        </p:nvSpPr>
        <p:spPr>
          <a:xfrm>
            <a:off x="1" y="39688"/>
            <a:ext cx="9144000" cy="1941512"/>
          </a:xfrm>
        </p:spPr>
        <p:txBody>
          <a:bodyPr/>
          <a:lstStyle/>
          <a:p>
            <a:pPr>
              <a:lnSpc>
                <a:spcPct val="100000"/>
              </a:lnSpc>
              <a:spcBef>
                <a:spcPts val="3000"/>
              </a:spcBef>
              <a:spcAft>
                <a:spcPts val="1200"/>
              </a:spcAft>
            </a:pPr>
            <a:r>
              <a:rPr lang="en-US" sz="3600" dirty="0" smtClean="0">
                <a:solidFill>
                  <a:schemeClr val="tx2">
                    <a:lumMod val="75000"/>
                  </a:schemeClr>
                </a:solidFill>
              </a:rPr>
              <a:t>Comparable Key Sizes in Terms of Computational Effort for Cryptanalysis </a:t>
            </a:r>
            <a:br>
              <a:rPr lang="en-US" sz="3600" dirty="0" smtClean="0">
                <a:solidFill>
                  <a:schemeClr val="tx2">
                    <a:lumMod val="75000"/>
                  </a:schemeClr>
                </a:solidFill>
              </a:rPr>
            </a:br>
            <a:r>
              <a:rPr lang="en-US" sz="3600" dirty="0" smtClean="0">
                <a:solidFill>
                  <a:schemeClr val="tx2">
                    <a:lumMod val="75000"/>
                  </a:schemeClr>
                </a:solidFill>
              </a:rPr>
              <a:t>(NIST SP-800-57) </a:t>
            </a:r>
            <a:endParaRPr lang="en-US" sz="3600" dirty="0">
              <a:solidFill>
                <a:schemeClr val="tx2">
                  <a:lumMod val="75000"/>
                </a:schemeClr>
              </a:solidFill>
            </a:endParaRPr>
          </a:p>
        </p:txBody>
      </p:sp>
      <p:sp>
        <p:nvSpPr>
          <p:cNvPr id="11" name="Rectangle 10"/>
          <p:cNvSpPr/>
          <p:nvPr/>
        </p:nvSpPr>
        <p:spPr>
          <a:xfrm>
            <a:off x="381000" y="6400800"/>
            <a:ext cx="8382000" cy="338554"/>
          </a:xfrm>
          <a:prstGeom prst="rect">
            <a:avLst/>
          </a:prstGeom>
        </p:spPr>
        <p:txBody>
          <a:bodyPr wrap="square">
            <a:spAutoFit/>
          </a:bodyPr>
          <a:lstStyle/>
          <a:p>
            <a:r>
              <a:rPr lang="en-US" sz="1600" i="1" dirty="0" smtClean="0">
                <a:latin typeface="+mn-lt"/>
              </a:rPr>
              <a:t>Note: L</a:t>
            </a:r>
            <a:r>
              <a:rPr lang="en-US" sz="1600" dirty="0" smtClean="0">
                <a:latin typeface="+mn-lt"/>
              </a:rPr>
              <a:t> = size of public key, </a:t>
            </a:r>
            <a:r>
              <a:rPr lang="en-US" sz="1600" i="1" dirty="0" smtClean="0">
                <a:latin typeface="+mn-lt"/>
              </a:rPr>
              <a:t>N</a:t>
            </a:r>
            <a:r>
              <a:rPr lang="en-US" sz="1600" dirty="0" smtClean="0">
                <a:latin typeface="+mn-lt"/>
              </a:rPr>
              <a:t> = size of private key </a:t>
            </a:r>
            <a:endParaRPr lang="en-US" sz="1600" dirty="0">
              <a:latin typeface="+mn-lt"/>
            </a:endParaRPr>
          </a:p>
        </p:txBody>
      </p:sp>
    </p:spTree>
  </p:cSld>
  <p:clrMapOvr>
    <a:masterClrMapping/>
  </p:clrMapOvr>
  <p:transition>
    <p:dissolv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0"/>
            <a:ext cx="8229600" cy="1143000"/>
          </a:xfrm>
        </p:spPr>
        <p:txBody>
          <a:bodyPr/>
          <a:lstStyle/>
          <a:p>
            <a:r>
              <a:rPr lang="zh-CN" altLang="en-US" dirty="0" smtClean="0"/>
              <a:t>小结</a:t>
            </a:r>
          </a:p>
        </p:txBody>
      </p:sp>
      <p:sp>
        <p:nvSpPr>
          <p:cNvPr id="66563" name="Rectangle 3"/>
          <p:cNvSpPr>
            <a:spLocks noGrp="1" noChangeArrowheads="1"/>
          </p:cNvSpPr>
          <p:nvPr>
            <p:ph type="body" idx="1"/>
          </p:nvPr>
        </p:nvSpPr>
        <p:spPr>
          <a:xfrm>
            <a:off x="304800" y="990600"/>
            <a:ext cx="8839200" cy="5562600"/>
          </a:xfrm>
        </p:spPr>
        <p:txBody>
          <a:bodyPr>
            <a:normAutofit/>
          </a:bodyPr>
          <a:lstStyle/>
          <a:p>
            <a:r>
              <a:rPr lang="zh-CN" altLang="en-US" dirty="0" smtClean="0"/>
              <a:t>公钥算法没有对称算法那样多，但是对称算法都是基于替代和置换的组合应用技巧，而公钥算法各自使用不同的背景难题。</a:t>
            </a:r>
          </a:p>
          <a:p>
            <a:r>
              <a:rPr lang="zh-CN" altLang="en-US" dirty="0" smtClean="0"/>
              <a:t>目前常用有三个背景难题：大数分解</a:t>
            </a:r>
            <a:r>
              <a:rPr lang="en-US" altLang="zh-CN" dirty="0" smtClean="0"/>
              <a:t>(IFP)</a:t>
            </a:r>
            <a:r>
              <a:rPr lang="zh-CN" altLang="en-US" dirty="0" smtClean="0"/>
              <a:t>，离散对数问题</a:t>
            </a:r>
            <a:r>
              <a:rPr lang="en-US" altLang="zh-CN" dirty="0" smtClean="0"/>
              <a:t>(DLP)</a:t>
            </a:r>
            <a:r>
              <a:rPr lang="zh-CN" altLang="en-US" dirty="0" smtClean="0"/>
              <a:t>，椭圆曲线上的</a:t>
            </a:r>
            <a:r>
              <a:rPr lang="en-US" altLang="zh-CN" dirty="0" smtClean="0"/>
              <a:t>DLP(ECDLP)</a:t>
            </a:r>
            <a:r>
              <a:rPr lang="zh-CN" altLang="en-US" dirty="0" smtClean="0"/>
              <a:t>。</a:t>
            </a:r>
          </a:p>
          <a:p>
            <a:r>
              <a:rPr lang="zh-CN" altLang="en-US" dirty="0" smtClean="0"/>
              <a:t>随着计算能力的日益增长，公钥算法的密钥宽度也需要与时俱进。</a:t>
            </a:r>
            <a:endParaRPr lang="en-US" altLang="zh-CN" dirty="0" smtClean="0"/>
          </a:p>
          <a:p>
            <a:r>
              <a:rPr lang="zh-CN" altLang="en-US" dirty="0" smtClean="0">
                <a:solidFill>
                  <a:srgbClr val="FF0000"/>
                </a:solidFill>
              </a:rPr>
              <a:t>量子计算的出现使得大数分解不再是难题</a:t>
            </a:r>
            <a:r>
              <a:rPr lang="en-US" altLang="zh-CN" dirty="0" smtClean="0">
                <a:solidFill>
                  <a:srgbClr val="FF0000"/>
                </a:solidFill>
              </a:rPr>
              <a:t>.</a:t>
            </a:r>
            <a:r>
              <a:rPr lang="en-US" altLang="zh-CN" dirty="0" smtClean="0"/>
              <a:t> </a:t>
            </a:r>
            <a:endParaRPr lang="zh-CN" altLang="en-US" dirty="0" smtClean="0">
              <a:solidFill>
                <a:srgbClr val="FF0000"/>
              </a:solidFill>
            </a:endParaRPr>
          </a:p>
          <a:p>
            <a:r>
              <a:rPr lang="zh-CN" altLang="en-US" dirty="0" smtClean="0"/>
              <a:t>公钥算法仍需要和对称算法结合使用，各自发挥优点，避免缺点。</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备注</a:t>
            </a:r>
            <a:endParaRPr lang="zh-CN" altLang="en-US"/>
          </a:p>
        </p:txBody>
      </p:sp>
      <p:sp>
        <p:nvSpPr>
          <p:cNvPr id="3" name="Content Placeholder 2"/>
          <p:cNvSpPr>
            <a:spLocks noGrp="1"/>
          </p:cNvSpPr>
          <p:nvPr>
            <p:ph idx="1"/>
          </p:nvPr>
        </p:nvSpPr>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8229600" cy="838200"/>
          </a:xfrm>
        </p:spPr>
        <p:txBody>
          <a:bodyPr/>
          <a:lstStyle/>
          <a:p>
            <a:r>
              <a:rPr lang="en-US" altLang="zh-CN" dirty="0" smtClean="0"/>
              <a:t>“</a:t>
            </a:r>
            <a:r>
              <a:rPr lang="zh-CN" altLang="en-US" dirty="0" smtClean="0"/>
              <a:t>公开</a:t>
            </a:r>
            <a:r>
              <a:rPr lang="en-US" altLang="zh-CN" dirty="0" smtClean="0"/>
              <a:t>”</a:t>
            </a:r>
            <a:r>
              <a:rPr lang="zh-CN" altLang="en-US" dirty="0" smtClean="0"/>
              <a:t>密钥？这太简单了！</a:t>
            </a:r>
            <a:endParaRPr lang="en-US" altLang="zh-CN" dirty="0" smtClean="0"/>
          </a:p>
        </p:txBody>
      </p:sp>
      <p:sp>
        <p:nvSpPr>
          <p:cNvPr id="28675" name="Rectangle 3"/>
          <p:cNvSpPr>
            <a:spLocks noGrp="1" noChangeArrowheads="1"/>
          </p:cNvSpPr>
          <p:nvPr>
            <p:ph type="body" idx="1"/>
          </p:nvPr>
        </p:nvSpPr>
        <p:spPr>
          <a:xfrm>
            <a:off x="457200" y="1066800"/>
            <a:ext cx="8686800" cy="5791200"/>
          </a:xfrm>
        </p:spPr>
        <p:txBody>
          <a:bodyPr/>
          <a:lstStyle/>
          <a:p>
            <a:pPr>
              <a:buFontTx/>
              <a:buNone/>
            </a:pPr>
            <a:r>
              <a:rPr lang="zh-CN" altLang="en-US" b="1" dirty="0" smtClean="0"/>
              <a:t>错！</a:t>
            </a:r>
          </a:p>
          <a:p>
            <a:r>
              <a:rPr lang="zh-CN" altLang="en-US" dirty="0" smtClean="0"/>
              <a:t>曾经使用对称密码体制时，一个非常烦人的问题是如何协商会话密钥。</a:t>
            </a:r>
          </a:p>
          <a:p>
            <a:r>
              <a:rPr lang="zh-CN" altLang="en-US" dirty="0" smtClean="0"/>
              <a:t>公钥体制中只需公开发布公钥</a:t>
            </a:r>
            <a:r>
              <a:rPr lang="en-US" altLang="zh-CN" dirty="0" smtClean="0"/>
              <a:t>(</a:t>
            </a:r>
            <a:r>
              <a:rPr lang="zh-CN" altLang="en-US" dirty="0" smtClean="0"/>
              <a:t>切保守私钥</a:t>
            </a:r>
            <a:r>
              <a:rPr lang="en-US" altLang="zh-CN" dirty="0" smtClean="0"/>
              <a:t>)</a:t>
            </a:r>
            <a:r>
              <a:rPr lang="zh-CN" altLang="en-US" dirty="0" smtClean="0"/>
              <a:t> ，因此通常被认为是减轻了密钥管理的负担。</a:t>
            </a:r>
          </a:p>
          <a:p>
            <a:r>
              <a:rPr lang="zh-CN" altLang="en-US" dirty="0" smtClean="0"/>
              <a:t>但当认真考虑如何发布公钥时，你会发现：</a:t>
            </a:r>
          </a:p>
          <a:p>
            <a:pPr>
              <a:buFontTx/>
              <a:buNone/>
            </a:pPr>
            <a:r>
              <a:rPr lang="zh-CN" altLang="en-US" dirty="0" smtClean="0"/>
              <a:t>	</a:t>
            </a:r>
            <a:r>
              <a:rPr lang="zh-CN" altLang="en-US" b="1" dirty="0" smtClean="0"/>
              <a:t>原来可靠地发布公钥其实也很难</a:t>
            </a:r>
            <a:r>
              <a:rPr lang="zh-CN" altLang="en-US" dirty="0" smtClean="0"/>
              <a:t>。</a:t>
            </a:r>
          </a:p>
          <a:p>
            <a:r>
              <a:rPr lang="zh-CN" altLang="en-US" dirty="0" smtClean="0"/>
              <a:t>公钥的发布体制</a:t>
            </a:r>
            <a:r>
              <a:rPr lang="en-US" altLang="zh-CN" dirty="0" smtClean="0"/>
              <a:t>---</a:t>
            </a:r>
            <a:r>
              <a:rPr lang="zh-CN" altLang="en-US" dirty="0" smtClean="0"/>
              <a:t>证书体系</a:t>
            </a:r>
            <a:r>
              <a:rPr lang="en-US" altLang="zh-CN" dirty="0" smtClean="0"/>
              <a:t>(CA)</a:t>
            </a:r>
            <a:r>
              <a:rPr lang="zh-CN" altLang="en-US" dirty="0" smtClean="0"/>
              <a:t>，是</a:t>
            </a:r>
            <a:r>
              <a:rPr lang="en-US" altLang="zh-CN" dirty="0" smtClean="0"/>
              <a:t>PKI</a:t>
            </a:r>
            <a:r>
              <a:rPr lang="zh-CN" altLang="en-US" dirty="0" smtClean="0"/>
              <a:t>的核心和基础。事实上，证书体系的过于复杂阻碍了</a:t>
            </a:r>
            <a:r>
              <a:rPr lang="en-US" altLang="zh-CN" dirty="0" smtClean="0"/>
              <a:t>PKI</a:t>
            </a:r>
            <a:r>
              <a:rPr lang="zh-CN" altLang="en-US" dirty="0" smtClean="0"/>
              <a:t>的普及。</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mtClean="0"/>
              <a:t>ECC STD</a:t>
            </a:r>
            <a:endParaRPr lang="zh-CN" altLang="en-US" smtClean="0"/>
          </a:p>
        </p:txBody>
      </p:sp>
      <p:sp>
        <p:nvSpPr>
          <p:cNvPr id="64515" name="Rectangle 3"/>
          <p:cNvSpPr>
            <a:spLocks noGrp="1" noChangeArrowheads="1"/>
          </p:cNvSpPr>
          <p:nvPr>
            <p:ph type="body" idx="1"/>
          </p:nvPr>
        </p:nvSpPr>
        <p:spPr/>
        <p:txBody>
          <a:bodyPr>
            <a:normAutofit fontScale="92500" lnSpcReduction="10000"/>
          </a:bodyPr>
          <a:lstStyle/>
          <a:p>
            <a:pPr>
              <a:lnSpc>
                <a:spcPct val="80000"/>
              </a:lnSpc>
            </a:pPr>
            <a:r>
              <a:rPr lang="en-US" altLang="zh-CN" sz="2400" smtClean="0"/>
              <a:t>Pkcs#13 proposal</a:t>
            </a:r>
          </a:p>
          <a:p>
            <a:pPr lvl="1">
              <a:lnSpc>
                <a:spcPct val="80000"/>
              </a:lnSpc>
            </a:pPr>
            <a:r>
              <a:rPr lang="en-US" altLang="zh-CN" sz="2000" smtClean="0">
                <a:hlinkClick r:id="rId2"/>
              </a:rPr>
              <a:t>http://www.rsasecurity.com/rsalabs/pkcs/pkcs-13/index.html</a:t>
            </a:r>
            <a:r>
              <a:rPr lang="en-US" altLang="zh-CN" sz="2000" smtClean="0"/>
              <a:t> </a:t>
            </a:r>
          </a:p>
          <a:p>
            <a:pPr>
              <a:lnSpc>
                <a:spcPct val="80000"/>
              </a:lnSpc>
            </a:pPr>
            <a:r>
              <a:rPr lang="en-US" altLang="zh-CN" sz="2400" smtClean="0"/>
              <a:t>ECC Cryptography Tutorial</a:t>
            </a:r>
          </a:p>
          <a:p>
            <a:pPr lvl="1">
              <a:lnSpc>
                <a:spcPct val="80000"/>
              </a:lnSpc>
            </a:pPr>
            <a:r>
              <a:rPr lang="en-US" altLang="zh-CN" sz="2000" smtClean="0">
                <a:hlinkClick r:id="rId3"/>
              </a:rPr>
              <a:t>http://www.certicom.com/index.php?action=ecc_tutorial,home</a:t>
            </a:r>
            <a:endParaRPr lang="en-US" altLang="zh-CN" sz="2000" smtClean="0"/>
          </a:p>
          <a:p>
            <a:pPr>
              <a:lnSpc>
                <a:spcPct val="80000"/>
              </a:lnSpc>
            </a:pPr>
            <a:r>
              <a:rPr lang="en-US" altLang="zh-CN" sz="2400" smtClean="0"/>
              <a:t>ANSI X9.62</a:t>
            </a:r>
          </a:p>
          <a:p>
            <a:pPr lvl="1">
              <a:lnSpc>
                <a:spcPct val="80000"/>
              </a:lnSpc>
            </a:pPr>
            <a:r>
              <a:rPr lang="en-US" altLang="zh-CN" sz="2000" smtClean="0"/>
              <a:t>FIPS 186-2</a:t>
            </a:r>
          </a:p>
          <a:p>
            <a:pPr>
              <a:lnSpc>
                <a:spcPct val="80000"/>
              </a:lnSpc>
            </a:pPr>
            <a:r>
              <a:rPr lang="en-US" altLang="zh-CN" sz="2400" smtClean="0"/>
              <a:t>IEEE P1363: Standard Specifications For Public Key Cryptography</a:t>
            </a:r>
          </a:p>
          <a:p>
            <a:pPr lvl="1">
              <a:lnSpc>
                <a:spcPct val="80000"/>
              </a:lnSpc>
            </a:pPr>
            <a:r>
              <a:rPr lang="en-US" altLang="zh-CN" sz="2000" smtClean="0">
                <a:hlinkClick r:id="rId4"/>
              </a:rPr>
              <a:t>http://grouper.ieee.org/groups/1363/</a:t>
            </a:r>
            <a:r>
              <a:rPr lang="en-US" altLang="zh-CN" sz="2000" smtClean="0"/>
              <a:t> </a:t>
            </a:r>
          </a:p>
          <a:p>
            <a:pPr>
              <a:lnSpc>
                <a:spcPct val="80000"/>
              </a:lnSpc>
            </a:pPr>
            <a:r>
              <a:rPr lang="en-US" altLang="zh-CN" sz="2400" smtClean="0"/>
              <a:t>ISO/IEC 15946</a:t>
            </a:r>
          </a:p>
          <a:p>
            <a:pPr lvl="1">
              <a:lnSpc>
                <a:spcPct val="80000"/>
              </a:lnSpc>
            </a:pPr>
            <a:endParaRPr lang="zh-CN" altLang="en-US" sz="2000" smtClean="0"/>
          </a:p>
          <a:p>
            <a:pPr lvl="1">
              <a:lnSpc>
                <a:spcPct val="80000"/>
              </a:lnSpc>
            </a:pPr>
            <a:endParaRPr lang="zh-CN" altLang="en-US" sz="2000" smtClean="0"/>
          </a:p>
          <a:p>
            <a:pPr lvl="1">
              <a:lnSpc>
                <a:spcPct val="80000"/>
              </a:lnSpc>
            </a:pPr>
            <a:endParaRPr lang="zh-CN" altLang="en-US" sz="2000" smtClean="0"/>
          </a:p>
          <a:p>
            <a:pPr lvl="1">
              <a:lnSpc>
                <a:spcPct val="80000"/>
              </a:lnSpc>
            </a:pPr>
            <a:endParaRPr lang="zh-CN" altLang="en-US" sz="2000" smtClean="0"/>
          </a:p>
          <a:p>
            <a:pPr lvl="1">
              <a:lnSpc>
                <a:spcPct val="80000"/>
              </a:lnSpc>
            </a:pPr>
            <a:endParaRPr lang="zh-CN" altLang="en-US" sz="2000" smtClean="0"/>
          </a:p>
          <a:p>
            <a:pPr lvl="1">
              <a:lnSpc>
                <a:spcPct val="80000"/>
              </a:lnSpc>
            </a:pPr>
            <a:r>
              <a:rPr lang="zh-CN" altLang="en-US" sz="2000" smtClean="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扩展</a:t>
            </a:r>
            <a:r>
              <a:rPr lang="en-US" altLang="zh-CN" dirty="0" smtClean="0"/>
              <a:t>Euclid</a:t>
            </a:r>
            <a:r>
              <a:rPr lang="zh-CN" altLang="en-US" dirty="0" smtClean="0"/>
              <a:t>算法</a:t>
            </a:r>
            <a:endParaRPr lang="zh-CN" altLang="en-US" dirty="0"/>
          </a:p>
        </p:txBody>
      </p:sp>
      <p:pic>
        <p:nvPicPr>
          <p:cNvPr id="48130" name="Picture 2"/>
          <p:cNvPicPr>
            <a:picLocks noGrp="1" noChangeAspect="1" noChangeArrowheads="1"/>
          </p:cNvPicPr>
          <p:nvPr>
            <p:ph idx="1"/>
          </p:nvPr>
        </p:nvPicPr>
        <p:blipFill>
          <a:blip r:embed="rId2" cstate="print"/>
          <a:srcRect/>
          <a:stretch>
            <a:fillRect/>
          </a:stretch>
        </p:blipFill>
        <p:spPr bwMode="auto">
          <a:xfrm>
            <a:off x="838200" y="1447800"/>
            <a:ext cx="7010400" cy="4800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模幂运算</a:t>
            </a:r>
            <a:endParaRPr lang="zh-CN" altLang="en-US" dirty="0"/>
          </a:p>
        </p:txBody>
      </p:sp>
      <p:sp>
        <p:nvSpPr>
          <p:cNvPr id="3" name="Content Placeholder 2"/>
          <p:cNvSpPr>
            <a:spLocks noGrp="1"/>
          </p:cNvSpPr>
          <p:nvPr>
            <p:ph idx="1"/>
          </p:nvPr>
        </p:nvSpPr>
        <p:spPr>
          <a:xfrm>
            <a:off x="457200" y="1447800"/>
            <a:ext cx="8686800" cy="4525963"/>
          </a:xfrm>
        </p:spPr>
        <p:txBody>
          <a:bodyPr/>
          <a:lstStyle/>
          <a:p>
            <a:r>
              <a:rPr lang="zh-CN" altLang="en-US" dirty="0" smtClean="0"/>
              <a:t>（</a:t>
            </a:r>
            <a:r>
              <a:rPr lang="pt-BR" altLang="zh-CN" dirty="0" smtClean="0"/>
              <a:t>a×b</a:t>
            </a:r>
            <a:r>
              <a:rPr lang="zh-CN" altLang="en-US" dirty="0" smtClean="0"/>
              <a:t>）</a:t>
            </a:r>
            <a:r>
              <a:rPr lang="pt-BR" altLang="zh-CN" dirty="0" smtClean="0"/>
              <a:t> mod n </a:t>
            </a:r>
            <a:r>
              <a:rPr lang="zh-CN" altLang="pt-BR" dirty="0" smtClean="0"/>
              <a:t>＝ </a:t>
            </a:r>
            <a:r>
              <a:rPr lang="pt-BR" altLang="zh-CN" dirty="0" smtClean="0"/>
              <a:t>(a mod n×b mod n)</a:t>
            </a:r>
            <a:r>
              <a:rPr lang="zh-CN" altLang="pt-BR" dirty="0" smtClean="0"/>
              <a:t> </a:t>
            </a:r>
            <a:r>
              <a:rPr lang="pt-BR" altLang="zh-CN" dirty="0" smtClean="0"/>
              <a:t>mod n</a:t>
            </a:r>
          </a:p>
          <a:p>
            <a:pPr>
              <a:buNone/>
            </a:pPr>
            <a:r>
              <a:rPr lang="zh-CN" altLang="en-US" dirty="0" smtClean="0"/>
              <a:t>幂运算：求</a:t>
            </a:r>
            <a:r>
              <a:rPr lang="en-US" altLang="zh-CN" dirty="0" smtClean="0"/>
              <a:t>11</a:t>
            </a:r>
            <a:r>
              <a:rPr lang="en-US" altLang="zh-CN" baseline="30000" dirty="0" smtClean="0"/>
              <a:t>7</a:t>
            </a:r>
            <a:r>
              <a:rPr lang="en-US" altLang="zh-CN" dirty="0" smtClean="0"/>
              <a:t>mod 13=?</a:t>
            </a:r>
          </a:p>
          <a:p>
            <a:pPr>
              <a:buNone/>
            </a:pPr>
            <a:endParaRPr lang="en-US" altLang="zh-CN" dirty="0" smtClean="0"/>
          </a:p>
          <a:p>
            <a:pPr>
              <a:buNone/>
            </a:pPr>
            <a:endParaRPr lang="pt-BR" altLang="zh-CN" dirty="0" smtClean="0"/>
          </a:p>
          <a:p>
            <a:endParaRPr lang="en-US" altLang="zh-CN" dirty="0" smtClean="0"/>
          </a:p>
          <a:p>
            <a:endParaRPr lang="en-US" altLang="zh-CN" dirty="0" smtClean="0"/>
          </a:p>
          <a:p>
            <a:r>
              <a:rPr lang="zh-CN" altLang="en-US" dirty="0" smtClean="0"/>
              <a:t>用于</a:t>
            </a:r>
            <a:r>
              <a:rPr lang="en-US" altLang="zh-CN" dirty="0" smtClean="0"/>
              <a:t>RSA</a:t>
            </a:r>
            <a:r>
              <a:rPr lang="zh-CN" altLang="en-US" dirty="0" smtClean="0"/>
              <a:t>中的模幂运算</a:t>
            </a:r>
            <a:endParaRPr lang="zh-CN" altLang="en-US" dirty="0"/>
          </a:p>
        </p:txBody>
      </p:sp>
      <p:sp>
        <p:nvSpPr>
          <p:cNvPr id="4" name="TextBox 3"/>
          <p:cNvSpPr txBox="1"/>
          <p:nvPr/>
        </p:nvSpPr>
        <p:spPr>
          <a:xfrm>
            <a:off x="533400" y="2971800"/>
            <a:ext cx="8153400" cy="1785104"/>
          </a:xfrm>
          <a:prstGeom prst="rect">
            <a:avLst/>
          </a:prstGeom>
          <a:noFill/>
          <a:ln w="31750">
            <a:solidFill>
              <a:schemeClr val="accent4">
                <a:lumMod val="75000"/>
              </a:schemeClr>
            </a:solidFill>
          </a:ln>
        </p:spPr>
        <p:txBody>
          <a:bodyPr wrap="square">
            <a:spAutoFit/>
          </a:bodyPr>
          <a:lstStyle/>
          <a:p>
            <a:pPr>
              <a:spcBef>
                <a:spcPts val="1200"/>
              </a:spcBef>
              <a:defRPr/>
            </a:pPr>
            <a:r>
              <a:rPr lang="en-US" sz="3000" dirty="0" smtClean="0">
                <a:latin typeface="Arial" pitchFamily="-1" charset="0"/>
              </a:rPr>
              <a:t>       11</a:t>
            </a:r>
            <a:r>
              <a:rPr lang="en-US" sz="3000" baseline="30000" dirty="0" smtClean="0">
                <a:latin typeface="Arial" pitchFamily="-1" charset="0"/>
              </a:rPr>
              <a:t>2</a:t>
            </a:r>
            <a:r>
              <a:rPr lang="en-US" sz="3000" dirty="0" smtClean="0">
                <a:latin typeface="Arial" pitchFamily="-1" charset="0"/>
              </a:rPr>
              <a:t> = 121 </a:t>
            </a:r>
            <a:r>
              <a:rPr lang="en-US" altLang="zh-CN" sz="3000" dirty="0" smtClean="0">
                <a:latin typeface="Arial" pitchFamily="-1" charset="0"/>
              </a:rPr>
              <a:t>≡ 4 mod 13</a:t>
            </a:r>
          </a:p>
          <a:p>
            <a:pPr>
              <a:spcBef>
                <a:spcPts val="1200"/>
              </a:spcBef>
              <a:defRPr/>
            </a:pPr>
            <a:r>
              <a:rPr lang="en-US" sz="3000" dirty="0" smtClean="0">
                <a:latin typeface="Arial" pitchFamily="-1" charset="0"/>
              </a:rPr>
              <a:t>       11</a:t>
            </a:r>
            <a:r>
              <a:rPr lang="en-US" sz="3000" baseline="30000" dirty="0" smtClean="0">
                <a:latin typeface="Arial" pitchFamily="-1" charset="0"/>
              </a:rPr>
              <a:t>4</a:t>
            </a:r>
            <a:r>
              <a:rPr lang="en-US" sz="3000" dirty="0" smtClean="0">
                <a:latin typeface="Arial" pitchFamily="-1" charset="0"/>
              </a:rPr>
              <a:t> = (11</a:t>
            </a:r>
            <a:r>
              <a:rPr lang="en-US" sz="3000" baseline="30000" dirty="0" smtClean="0">
                <a:latin typeface="Arial" pitchFamily="-1" charset="0"/>
              </a:rPr>
              <a:t>2</a:t>
            </a:r>
            <a:r>
              <a:rPr lang="en-US" sz="3000" dirty="0" smtClean="0">
                <a:latin typeface="Arial" pitchFamily="-1" charset="0"/>
              </a:rPr>
              <a:t>)</a:t>
            </a:r>
            <a:r>
              <a:rPr lang="en-US" sz="3000" baseline="30000" dirty="0" smtClean="0">
                <a:latin typeface="Arial" pitchFamily="-1" charset="0"/>
              </a:rPr>
              <a:t>2</a:t>
            </a:r>
            <a:r>
              <a:rPr lang="en-US" sz="3000" dirty="0" smtClean="0">
                <a:latin typeface="Arial" pitchFamily="-1" charset="0"/>
              </a:rPr>
              <a:t> </a:t>
            </a:r>
            <a:r>
              <a:rPr lang="en-US" altLang="zh-CN" sz="3000" dirty="0" smtClean="0">
                <a:latin typeface="Arial" pitchFamily="-1" charset="0"/>
              </a:rPr>
              <a:t>≡ 4</a:t>
            </a:r>
            <a:r>
              <a:rPr lang="en-US" altLang="zh-CN" sz="3000" baseline="30000" dirty="0" smtClean="0">
                <a:latin typeface="Arial" pitchFamily="-1" charset="0"/>
              </a:rPr>
              <a:t>2</a:t>
            </a:r>
            <a:r>
              <a:rPr lang="en-US" altLang="zh-CN" sz="3000" dirty="0" smtClean="0">
                <a:latin typeface="Arial" pitchFamily="-1" charset="0"/>
              </a:rPr>
              <a:t> ≡ 3 mod 13</a:t>
            </a:r>
          </a:p>
          <a:p>
            <a:pPr>
              <a:spcBef>
                <a:spcPts val="1200"/>
              </a:spcBef>
              <a:defRPr/>
            </a:pPr>
            <a:r>
              <a:rPr lang="en-US" sz="3000" dirty="0" smtClean="0">
                <a:latin typeface="Arial" pitchFamily="-1" charset="0"/>
              </a:rPr>
              <a:t>       11</a:t>
            </a:r>
            <a:r>
              <a:rPr lang="en-US" sz="3000" baseline="30000" dirty="0" smtClean="0">
                <a:latin typeface="Arial" pitchFamily="-1" charset="0"/>
              </a:rPr>
              <a:t>7</a:t>
            </a:r>
            <a:r>
              <a:rPr lang="en-US" sz="3000" dirty="0" smtClean="0">
                <a:latin typeface="Arial" pitchFamily="-1" charset="0"/>
              </a:rPr>
              <a:t> = 11</a:t>
            </a:r>
            <a:r>
              <a:rPr lang="pt-BR" altLang="zh-CN" sz="3000" dirty="0" smtClean="0">
                <a:latin typeface="Arial" pitchFamily="-1" charset="0"/>
              </a:rPr>
              <a:t>×4×3</a:t>
            </a:r>
            <a:r>
              <a:rPr lang="en-US" altLang="zh-CN" sz="3000" dirty="0" smtClean="0">
                <a:latin typeface="Arial" pitchFamily="-1" charset="0"/>
              </a:rPr>
              <a:t> ≡132 ≡ 2 mod 13</a:t>
            </a:r>
            <a:endParaRPr lang="en-US" sz="3000" dirty="0">
              <a:latin typeface="Arial" pitchFamily="-1"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函数</a:t>
            </a:r>
            <a:r>
              <a:rPr lang="en-US" altLang="zh-CN" smtClean="0"/>
              <a:t>reverse()</a:t>
            </a:r>
          </a:p>
        </p:txBody>
      </p:sp>
      <p:sp>
        <p:nvSpPr>
          <p:cNvPr id="57347" name="Rectangle 3"/>
          <p:cNvSpPr>
            <a:spLocks noGrp="1" noChangeArrowheads="1"/>
          </p:cNvSpPr>
          <p:nvPr>
            <p:ph type="body" idx="1"/>
          </p:nvPr>
        </p:nvSpPr>
        <p:spPr/>
        <p:txBody>
          <a:bodyPr>
            <a:normAutofit fontScale="92500" lnSpcReduction="10000"/>
          </a:bodyPr>
          <a:lstStyle/>
          <a:p>
            <a:pPr>
              <a:lnSpc>
                <a:spcPct val="80000"/>
              </a:lnSpc>
            </a:pPr>
            <a:r>
              <a:rPr lang="en-US" altLang="zh-CN" sz="2800" dirty="0" err="1" smtClean="0"/>
              <a:t>int</a:t>
            </a:r>
            <a:r>
              <a:rPr lang="en-US" altLang="zh-CN" sz="2800" dirty="0" smtClean="0"/>
              <a:t> reverse(</a:t>
            </a:r>
            <a:r>
              <a:rPr lang="en-US" altLang="zh-CN" sz="2800" dirty="0" err="1" smtClean="0"/>
              <a:t>int</a:t>
            </a:r>
            <a:r>
              <a:rPr lang="en-US" altLang="zh-CN" sz="2800" dirty="0" smtClean="0"/>
              <a:t> a, </a:t>
            </a:r>
            <a:r>
              <a:rPr lang="en-US" altLang="zh-CN" sz="2800" dirty="0" err="1" smtClean="0"/>
              <a:t>int</a:t>
            </a:r>
            <a:r>
              <a:rPr lang="en-US" altLang="zh-CN" sz="2800" dirty="0" smtClean="0"/>
              <a:t> m)</a:t>
            </a:r>
          </a:p>
          <a:p>
            <a:pPr>
              <a:lnSpc>
                <a:spcPct val="80000"/>
              </a:lnSpc>
            </a:pPr>
            <a:r>
              <a:rPr lang="en-US" altLang="zh-CN" sz="2800" dirty="0" smtClean="0"/>
              <a:t>{	</a:t>
            </a:r>
            <a:r>
              <a:rPr lang="en-US" altLang="zh-CN" sz="2800" dirty="0" err="1" smtClean="0"/>
              <a:t>int</a:t>
            </a:r>
            <a:r>
              <a:rPr lang="en-US" altLang="zh-CN" sz="2800" dirty="0" smtClean="0"/>
              <a:t> b, b1=1, b2=0;  // </a:t>
            </a:r>
            <a:r>
              <a:rPr lang="zh-CN" altLang="en-US" sz="2800" dirty="0" smtClean="0"/>
              <a:t>逆元</a:t>
            </a:r>
          </a:p>
          <a:p>
            <a:pPr>
              <a:lnSpc>
                <a:spcPct val="80000"/>
              </a:lnSpc>
            </a:pPr>
            <a:r>
              <a:rPr lang="zh-CN" altLang="en-US" sz="2800" dirty="0" smtClean="0"/>
              <a:t>	</a:t>
            </a:r>
            <a:r>
              <a:rPr lang="en-US" altLang="zh-CN" sz="2800" dirty="0" err="1" smtClean="0"/>
              <a:t>int</a:t>
            </a:r>
            <a:r>
              <a:rPr lang="en-US" altLang="zh-CN" sz="2800" dirty="0" smtClean="0"/>
              <a:t> r, r1=a, r2=m;   //	</a:t>
            </a:r>
          </a:p>
          <a:p>
            <a:pPr>
              <a:lnSpc>
                <a:spcPct val="80000"/>
              </a:lnSpc>
            </a:pPr>
            <a:r>
              <a:rPr lang="en-US" altLang="zh-CN" sz="2800" dirty="0" smtClean="0"/>
              <a:t>	do {	r = r2 % r1;   //  y-</a:t>
            </a:r>
            <a:r>
              <a:rPr lang="en-US" altLang="zh-CN" sz="2800" dirty="0" err="1" smtClean="0"/>
              <a:t>kx</a:t>
            </a:r>
            <a:r>
              <a:rPr lang="en-US" altLang="zh-CN" sz="2800" dirty="0" smtClean="0"/>
              <a:t> = r</a:t>
            </a:r>
          </a:p>
          <a:p>
            <a:pPr>
              <a:lnSpc>
                <a:spcPct val="80000"/>
              </a:lnSpc>
            </a:pPr>
            <a:r>
              <a:rPr lang="en-US" altLang="zh-CN" sz="2800" dirty="0" smtClean="0"/>
              <a:t>		b = (b2-(r2/r1)*b1)%m;</a:t>
            </a:r>
          </a:p>
          <a:p>
            <a:pPr>
              <a:lnSpc>
                <a:spcPct val="80000"/>
              </a:lnSpc>
            </a:pPr>
            <a:r>
              <a:rPr lang="en-US" altLang="zh-CN" sz="2800" dirty="0" smtClean="0"/>
              <a:t>		r2 = r1;	b2 = b1;</a:t>
            </a:r>
          </a:p>
          <a:p>
            <a:pPr>
              <a:lnSpc>
                <a:spcPct val="80000"/>
              </a:lnSpc>
            </a:pPr>
            <a:r>
              <a:rPr lang="en-US" altLang="zh-CN" sz="2800" dirty="0" smtClean="0"/>
              <a:t>		r1 = r;	b1 = b;</a:t>
            </a:r>
          </a:p>
          <a:p>
            <a:pPr>
              <a:lnSpc>
                <a:spcPct val="80000"/>
              </a:lnSpc>
            </a:pPr>
            <a:r>
              <a:rPr lang="en-US" altLang="zh-CN" sz="2800" dirty="0" smtClean="0"/>
              <a:t>	} while (r&gt;1);	</a:t>
            </a:r>
          </a:p>
          <a:p>
            <a:pPr>
              <a:lnSpc>
                <a:spcPct val="80000"/>
              </a:lnSpc>
            </a:pPr>
            <a:r>
              <a:rPr lang="en-US" altLang="zh-CN" sz="2800" dirty="0" smtClean="0"/>
              <a:t>	if (r==0)  return 0;</a:t>
            </a:r>
          </a:p>
          <a:p>
            <a:pPr>
              <a:lnSpc>
                <a:spcPct val="80000"/>
              </a:lnSpc>
            </a:pPr>
            <a:r>
              <a:rPr lang="en-US" altLang="zh-CN" sz="2800" dirty="0" smtClean="0"/>
              <a:t>	if (b&lt;0) b += m;</a:t>
            </a:r>
          </a:p>
          <a:p>
            <a:pPr>
              <a:lnSpc>
                <a:spcPct val="80000"/>
              </a:lnSpc>
            </a:pPr>
            <a:r>
              <a:rPr lang="en-US" altLang="zh-CN" sz="2800" dirty="0" smtClean="0"/>
              <a:t>	return b;</a:t>
            </a:r>
          </a:p>
          <a:p>
            <a:pPr>
              <a:lnSpc>
                <a:spcPct val="80000"/>
              </a:lnSpc>
            </a:pPr>
            <a:r>
              <a:rPr lang="en-US" altLang="zh-CN" sz="2800" dirty="0" smtClean="0"/>
              <a:t>}</a:t>
            </a:r>
            <a:endParaRPr lang="zh-CN" altLang="en-US" sz="28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RSA</a:t>
            </a:r>
            <a:r>
              <a:rPr lang="zh-CN" altLang="en-US" dirty="0" smtClean="0"/>
              <a:t>的攻击方法</a:t>
            </a:r>
            <a:endParaRPr lang="zh-CN" altLang="en-US" dirty="0"/>
          </a:p>
        </p:txBody>
      </p:sp>
      <p:sp>
        <p:nvSpPr>
          <p:cNvPr id="3" name="Content Placeholder 2"/>
          <p:cNvSpPr>
            <a:spLocks noGrp="1"/>
          </p:cNvSpPr>
          <p:nvPr>
            <p:ph idx="1"/>
          </p:nvPr>
        </p:nvSpPr>
        <p:spPr/>
        <p:txBody>
          <a:bodyPr/>
          <a:lstStyle/>
          <a:p>
            <a:r>
              <a:rPr lang="zh-CN" altLang="en-US" dirty="0" smtClean="0"/>
              <a:t>因子分解</a:t>
            </a:r>
            <a:endParaRPr lang="en-US" altLang="zh-CN" dirty="0" smtClean="0"/>
          </a:p>
          <a:p>
            <a:r>
              <a:rPr lang="zh-CN" altLang="en-US" dirty="0" smtClean="0"/>
              <a:t>共模攻击</a:t>
            </a:r>
            <a:endParaRPr lang="en-US" altLang="zh-CN" dirty="0" smtClean="0"/>
          </a:p>
          <a:p>
            <a:r>
              <a:rPr lang="zh-CN" altLang="en-US" dirty="0" smtClean="0"/>
              <a:t>计时攻击</a:t>
            </a:r>
            <a:endParaRPr lang="en-US" altLang="zh-CN" dirty="0" smtClean="0"/>
          </a:p>
          <a:p>
            <a:r>
              <a:rPr lang="zh-CN" altLang="en-US" smtClean="0"/>
              <a:t>选择密文攻击</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共模攻击</a:t>
            </a:r>
          </a:p>
        </p:txBody>
      </p:sp>
      <p:sp>
        <p:nvSpPr>
          <p:cNvPr id="62467" name="Rectangle 3"/>
          <p:cNvSpPr>
            <a:spLocks noGrp="1" noChangeArrowheads="1"/>
          </p:cNvSpPr>
          <p:nvPr>
            <p:ph type="body" idx="1"/>
          </p:nvPr>
        </p:nvSpPr>
        <p:spPr/>
        <p:txBody>
          <a:bodyPr>
            <a:normAutofit fontScale="92500" lnSpcReduction="20000"/>
          </a:bodyPr>
          <a:lstStyle/>
          <a:p>
            <a:r>
              <a:rPr lang="zh-CN" altLang="en-US" dirty="0" smtClean="0"/>
              <a:t>假如一组用户，共用一个模</a:t>
            </a:r>
            <a:r>
              <a:rPr lang="en-US" altLang="zh-CN" dirty="0" smtClean="0"/>
              <a:t>n</a:t>
            </a:r>
          </a:p>
          <a:p>
            <a:pPr>
              <a:buFontTx/>
              <a:buNone/>
            </a:pPr>
            <a:r>
              <a:rPr lang="en-US" altLang="zh-CN" dirty="0" smtClean="0"/>
              <a:t>		</a:t>
            </a:r>
            <a:r>
              <a:rPr lang="zh-CN" altLang="en-US" dirty="0" smtClean="0"/>
              <a:t>（</a:t>
            </a:r>
            <a:r>
              <a:rPr lang="en-US" altLang="zh-CN" dirty="0" smtClean="0"/>
              <a:t>e1, n</a:t>
            </a:r>
            <a:r>
              <a:rPr lang="zh-CN" altLang="en-US" dirty="0" smtClean="0"/>
              <a:t>），（</a:t>
            </a:r>
            <a:r>
              <a:rPr lang="en-US" altLang="zh-CN" dirty="0" smtClean="0"/>
              <a:t>e2, n</a:t>
            </a:r>
            <a:r>
              <a:rPr lang="zh-CN" altLang="en-US" dirty="0" smtClean="0"/>
              <a:t>）</a:t>
            </a:r>
          </a:p>
          <a:p>
            <a:r>
              <a:rPr lang="zh-CN" altLang="en-US" dirty="0" smtClean="0"/>
              <a:t>从</a:t>
            </a:r>
            <a:r>
              <a:rPr lang="en-US" altLang="zh-CN" dirty="0" smtClean="0"/>
              <a:t>n, e1, e2, c1=m</a:t>
            </a:r>
            <a:r>
              <a:rPr lang="en-US" altLang="zh-CN" baseline="30000" dirty="0" smtClean="0"/>
              <a:t>e1</a:t>
            </a:r>
            <a:r>
              <a:rPr lang="en-US" altLang="zh-CN" dirty="0" smtClean="0"/>
              <a:t>, c2=m</a:t>
            </a:r>
            <a:r>
              <a:rPr lang="en-US" altLang="zh-CN" baseline="30000" dirty="0" smtClean="0"/>
              <a:t>e2</a:t>
            </a:r>
            <a:r>
              <a:rPr lang="zh-CN" altLang="en-US" dirty="0" smtClean="0"/>
              <a:t>计算</a:t>
            </a:r>
            <a:r>
              <a:rPr lang="en-US" altLang="zh-CN" dirty="0" smtClean="0"/>
              <a:t>m</a:t>
            </a:r>
          </a:p>
          <a:p>
            <a:pPr>
              <a:buFontTx/>
              <a:buNone/>
            </a:pPr>
            <a:r>
              <a:rPr lang="zh-CN" altLang="en-US" dirty="0" smtClean="0"/>
              <a:t>	用扩展欧氏算法找</a:t>
            </a:r>
          </a:p>
          <a:p>
            <a:pPr>
              <a:buFontTx/>
              <a:buNone/>
            </a:pPr>
            <a:r>
              <a:rPr lang="zh-CN" altLang="en-US" dirty="0" smtClean="0"/>
              <a:t>	  </a:t>
            </a:r>
            <a:r>
              <a:rPr lang="en-US" altLang="zh-CN" dirty="0" smtClean="0"/>
              <a:t>r*e1 + s*e2 = 1	[r*e1 = 1 mod e2]</a:t>
            </a:r>
          </a:p>
          <a:p>
            <a:pPr>
              <a:buFontTx/>
              <a:buNone/>
            </a:pPr>
            <a:r>
              <a:rPr lang="zh-CN" altLang="en-US" dirty="0" smtClean="0"/>
              <a:t>	则  </a:t>
            </a:r>
            <a:r>
              <a:rPr lang="en-US" altLang="zh-CN" dirty="0" smtClean="0"/>
              <a:t>m = c1</a:t>
            </a:r>
            <a:r>
              <a:rPr lang="en-US" altLang="zh-CN" baseline="30000" dirty="0" smtClean="0"/>
              <a:t>r</a:t>
            </a:r>
            <a:r>
              <a:rPr lang="en-US" altLang="zh-CN" dirty="0" smtClean="0"/>
              <a:t> * c2</a:t>
            </a:r>
            <a:r>
              <a:rPr lang="en-US" altLang="zh-CN" baseline="30000" dirty="0" smtClean="0"/>
              <a:t>s</a:t>
            </a:r>
          </a:p>
          <a:p>
            <a:pPr>
              <a:buFontTx/>
              <a:buNone/>
            </a:pPr>
            <a:r>
              <a:rPr lang="en-US" altLang="zh-CN" dirty="0" smtClean="0"/>
              <a:t>		    = m</a:t>
            </a:r>
            <a:r>
              <a:rPr lang="en-US" altLang="zh-CN" baseline="30000" dirty="0" smtClean="0"/>
              <a:t>e1r</a:t>
            </a:r>
            <a:r>
              <a:rPr lang="en-US" altLang="zh-CN" dirty="0" smtClean="0"/>
              <a:t>*m</a:t>
            </a:r>
            <a:r>
              <a:rPr lang="en-US" altLang="zh-CN" baseline="30000" dirty="0" smtClean="0"/>
              <a:t>e2s</a:t>
            </a:r>
            <a:r>
              <a:rPr lang="en-US" altLang="zh-CN" dirty="0" smtClean="0"/>
              <a:t> = m^</a:t>
            </a:r>
            <a:r>
              <a:rPr lang="en-US" altLang="zh-CN" baseline="30000" dirty="0" smtClean="0"/>
              <a:t>(r*e1 + s*e2)</a:t>
            </a:r>
            <a:r>
              <a:rPr lang="en-US" altLang="zh-CN" dirty="0" smtClean="0"/>
              <a:t>=m</a:t>
            </a:r>
            <a:endParaRPr lang="zh-CN" altLang="en-US" dirty="0" smtClean="0"/>
          </a:p>
          <a:p>
            <a:r>
              <a:rPr lang="zh-CN" altLang="en-US" dirty="0" smtClean="0"/>
              <a:t>教训</a:t>
            </a:r>
          </a:p>
          <a:p>
            <a:pPr>
              <a:buFontTx/>
              <a:buNone/>
            </a:pPr>
            <a:r>
              <a:rPr lang="zh-CN" altLang="en-US" dirty="0" smtClean="0"/>
              <a:t>	不要使用同一个模</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抵抗因子分解</a:t>
            </a:r>
          </a:p>
        </p:txBody>
      </p:sp>
      <p:sp>
        <p:nvSpPr>
          <p:cNvPr id="61443" name="Rectangle 3"/>
          <p:cNvSpPr>
            <a:spLocks noGrp="1" noChangeArrowheads="1"/>
          </p:cNvSpPr>
          <p:nvPr>
            <p:ph type="body" idx="1"/>
          </p:nvPr>
        </p:nvSpPr>
        <p:spPr/>
        <p:txBody>
          <a:bodyPr/>
          <a:lstStyle/>
          <a:p>
            <a:pPr>
              <a:buFontTx/>
              <a:buNone/>
            </a:pPr>
            <a:r>
              <a:rPr lang="en-US" altLang="zh-CN" smtClean="0"/>
              <a:t>N</a:t>
            </a:r>
            <a:r>
              <a:rPr lang="zh-CN" altLang="en-US" smtClean="0"/>
              <a:t>如果有特殊结构，则较易被分解，因此：</a:t>
            </a:r>
          </a:p>
          <a:p>
            <a:r>
              <a:rPr lang="en-US" altLang="zh-CN" smtClean="0"/>
              <a:t>N</a:t>
            </a:r>
            <a:r>
              <a:rPr lang="zh-CN" altLang="en-US" smtClean="0"/>
              <a:t>要尽量大，当前</a:t>
            </a:r>
            <a:r>
              <a:rPr lang="en-US" altLang="zh-CN" smtClean="0"/>
              <a:t>1024</a:t>
            </a:r>
            <a:r>
              <a:rPr lang="zh-CN" altLang="en-US" smtClean="0"/>
              <a:t>位应该是安全的</a:t>
            </a:r>
          </a:p>
          <a:p>
            <a:r>
              <a:rPr lang="en-US" altLang="zh-CN" smtClean="0"/>
              <a:t>P</a:t>
            </a:r>
            <a:r>
              <a:rPr lang="zh-CN" altLang="en-US" smtClean="0"/>
              <a:t>和</a:t>
            </a:r>
            <a:r>
              <a:rPr lang="en-US" altLang="zh-CN" smtClean="0"/>
              <a:t>Q</a:t>
            </a:r>
            <a:r>
              <a:rPr lang="zh-CN" altLang="en-US" smtClean="0"/>
              <a:t>应该宽度接近，比如都约</a:t>
            </a:r>
            <a:r>
              <a:rPr lang="en-US" altLang="zh-CN" smtClean="0"/>
              <a:t>512</a:t>
            </a:r>
            <a:r>
              <a:rPr lang="zh-CN" altLang="en-US" smtClean="0"/>
              <a:t>位</a:t>
            </a:r>
          </a:p>
          <a:p>
            <a:r>
              <a:rPr lang="en-US" altLang="zh-CN" smtClean="0"/>
              <a:t>P-1</a:t>
            </a:r>
            <a:r>
              <a:rPr lang="zh-CN" altLang="en-US" smtClean="0"/>
              <a:t>和</a:t>
            </a:r>
            <a:r>
              <a:rPr lang="en-US" altLang="zh-CN" smtClean="0"/>
              <a:t>Q-1</a:t>
            </a:r>
            <a:r>
              <a:rPr lang="zh-CN" altLang="en-US" smtClean="0"/>
              <a:t>应该都有大的素因子，比如强素数</a:t>
            </a:r>
          </a:p>
          <a:p>
            <a:r>
              <a:rPr lang="en-US" altLang="zh-CN" smtClean="0"/>
              <a:t>gcd</a:t>
            </a:r>
            <a:r>
              <a:rPr lang="zh-CN" altLang="en-US" smtClean="0"/>
              <a:t>（</a:t>
            </a:r>
            <a:r>
              <a:rPr lang="en-US" altLang="zh-CN" smtClean="0"/>
              <a:t>p-1,q-1</a:t>
            </a:r>
            <a:r>
              <a:rPr lang="zh-CN" altLang="en-US" smtClean="0"/>
              <a:t>）应该比较小</a:t>
            </a:r>
          </a:p>
          <a:p>
            <a:endParaRPr lang="zh-CN" alt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t>计时攻击</a:t>
            </a:r>
          </a:p>
        </p:txBody>
      </p:sp>
      <p:sp>
        <p:nvSpPr>
          <p:cNvPr id="63491" name="Rectangle 3"/>
          <p:cNvSpPr>
            <a:spLocks noGrp="1" noChangeArrowheads="1"/>
          </p:cNvSpPr>
          <p:nvPr>
            <p:ph type="body" idx="1"/>
          </p:nvPr>
        </p:nvSpPr>
        <p:spPr/>
        <p:txBody>
          <a:bodyPr/>
          <a:lstStyle/>
          <a:p>
            <a:r>
              <a:rPr lang="en-US" altLang="zh-CN" smtClean="0"/>
              <a:t>Timing Attacks on Implementations of DH, RSA, DSS, and Other Systems</a:t>
            </a:r>
            <a:r>
              <a:rPr lang="zh-CN" altLang="en-US" smtClean="0"/>
              <a:t>，</a:t>
            </a:r>
            <a:r>
              <a:rPr lang="en-US" altLang="zh-CN" smtClean="0"/>
              <a:t>1994</a:t>
            </a:r>
            <a:r>
              <a:rPr lang="zh-CN" altLang="en-US" smtClean="0"/>
              <a:t>，</a:t>
            </a:r>
            <a:r>
              <a:rPr lang="en-US" altLang="zh-CN" smtClean="0"/>
              <a:t>Paul C. Kocher</a:t>
            </a:r>
            <a:endParaRPr lang="zh-CN" altLang="en-US" smtClean="0"/>
          </a:p>
          <a:p>
            <a:r>
              <a:rPr lang="zh-CN" altLang="en-US" smtClean="0"/>
              <a:t>攻击者可以统计执</a:t>
            </a:r>
          </a:p>
          <a:p>
            <a:pPr>
              <a:buFontTx/>
              <a:buNone/>
            </a:pPr>
            <a:r>
              <a:rPr lang="zh-CN" altLang="en-US" smtClean="0"/>
              <a:t>	行时间得到</a:t>
            </a:r>
            <a:r>
              <a:rPr lang="en-US" altLang="zh-CN" smtClean="0"/>
              <a:t>d</a:t>
            </a:r>
            <a:r>
              <a:rPr lang="zh-CN" altLang="en-US" smtClean="0"/>
              <a:t>的比</a:t>
            </a:r>
          </a:p>
          <a:p>
            <a:pPr>
              <a:buFontTx/>
              <a:buNone/>
            </a:pPr>
            <a:r>
              <a:rPr lang="zh-CN" altLang="en-US" smtClean="0"/>
              <a:t>	特取值</a:t>
            </a:r>
            <a:endParaRPr lang="en-US" altLang="zh-CN" smtClean="0"/>
          </a:p>
          <a:p>
            <a:endParaRPr lang="zh-CN" altLang="en-US" smtClean="0"/>
          </a:p>
        </p:txBody>
      </p:sp>
      <p:pic>
        <p:nvPicPr>
          <p:cNvPr id="63492" name="Picture 4" descr="无标题"/>
          <p:cNvPicPr>
            <a:picLocks noChangeAspect="1" noChangeArrowheads="1"/>
          </p:cNvPicPr>
          <p:nvPr/>
        </p:nvPicPr>
        <p:blipFill>
          <a:blip r:embed="rId2" cstate="print"/>
          <a:srcRect/>
          <a:stretch>
            <a:fillRect/>
          </a:stretch>
        </p:blipFill>
        <p:spPr bwMode="auto">
          <a:xfrm>
            <a:off x="4191000" y="2590800"/>
            <a:ext cx="4419600" cy="3906838"/>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dirty="0" smtClean="0"/>
              <a:t>抵抗计时攻击</a:t>
            </a:r>
            <a:r>
              <a:rPr lang="en-US" altLang="zh-CN" dirty="0" smtClean="0"/>
              <a:t>(</a:t>
            </a:r>
            <a:r>
              <a:rPr lang="zh-CN" altLang="en-US" dirty="0" smtClean="0"/>
              <a:t>隐蔽</a:t>
            </a:r>
            <a:r>
              <a:rPr lang="en-US" altLang="zh-CN" dirty="0" smtClean="0"/>
              <a:t>)</a:t>
            </a:r>
            <a:endParaRPr lang="zh-CN" altLang="en-US" dirty="0" smtClean="0"/>
          </a:p>
        </p:txBody>
      </p:sp>
      <p:sp>
        <p:nvSpPr>
          <p:cNvPr id="77827" name="Rectangle 3"/>
          <p:cNvSpPr>
            <a:spLocks noGrp="1" noChangeArrowheads="1"/>
          </p:cNvSpPr>
          <p:nvPr>
            <p:ph type="body" idx="1"/>
          </p:nvPr>
        </p:nvSpPr>
        <p:spPr/>
        <p:txBody>
          <a:bodyPr>
            <a:normAutofit fontScale="92500" lnSpcReduction="20000"/>
          </a:bodyPr>
          <a:lstStyle/>
          <a:p>
            <a:pPr>
              <a:buFontTx/>
              <a:buNone/>
            </a:pPr>
            <a:r>
              <a:rPr lang="zh-CN" altLang="en-US" dirty="0" smtClean="0"/>
              <a:t>计算</a:t>
            </a:r>
            <a:r>
              <a:rPr lang="en-US" altLang="zh-CN" dirty="0" smtClean="0"/>
              <a:t>M=</a:t>
            </a:r>
            <a:r>
              <a:rPr lang="en-US" altLang="zh-CN" dirty="0" err="1" smtClean="0"/>
              <a:t>C</a:t>
            </a:r>
            <a:r>
              <a:rPr lang="en-US" altLang="zh-CN" baseline="30000" dirty="0" err="1" smtClean="0"/>
              <a:t>d</a:t>
            </a:r>
            <a:r>
              <a:rPr lang="en-US" altLang="zh-CN" dirty="0" smtClean="0"/>
              <a:t> mod N</a:t>
            </a:r>
          </a:p>
          <a:p>
            <a:r>
              <a:rPr lang="zh-CN" altLang="en-US" dirty="0" smtClean="0"/>
              <a:t>取随机数</a:t>
            </a:r>
            <a:r>
              <a:rPr lang="en-US" altLang="zh-CN" dirty="0" smtClean="0"/>
              <a:t>r&lt;N</a:t>
            </a:r>
          </a:p>
          <a:p>
            <a:r>
              <a:rPr lang="zh-CN" altLang="en-US" dirty="0" smtClean="0"/>
              <a:t>计算</a:t>
            </a:r>
            <a:r>
              <a:rPr lang="en-US" altLang="zh-CN" dirty="0" smtClean="0"/>
              <a:t>C’=</a:t>
            </a:r>
            <a:r>
              <a:rPr lang="en-US" altLang="zh-CN" dirty="0" err="1" smtClean="0"/>
              <a:t>Cr</a:t>
            </a:r>
            <a:r>
              <a:rPr lang="en-US" altLang="zh-CN" baseline="30000" dirty="0" err="1" smtClean="0"/>
              <a:t>e</a:t>
            </a:r>
            <a:r>
              <a:rPr lang="en-US" altLang="zh-CN" dirty="0" smtClean="0"/>
              <a:t> mod N</a:t>
            </a:r>
          </a:p>
          <a:p>
            <a:r>
              <a:rPr lang="zh-CN" altLang="en-US" dirty="0" smtClean="0"/>
              <a:t>计算</a:t>
            </a:r>
            <a:r>
              <a:rPr lang="en-US" altLang="zh-CN" dirty="0" smtClean="0"/>
              <a:t>M’=</a:t>
            </a:r>
            <a:r>
              <a:rPr lang="en-US" altLang="zh-CN" dirty="0" err="1" smtClean="0"/>
              <a:t>C’</a:t>
            </a:r>
            <a:r>
              <a:rPr lang="en-US" altLang="zh-CN" baseline="30000" dirty="0" err="1" smtClean="0"/>
              <a:t>d</a:t>
            </a:r>
            <a:r>
              <a:rPr lang="en-US" altLang="zh-CN" dirty="0" smtClean="0"/>
              <a:t> mod N</a:t>
            </a:r>
          </a:p>
          <a:p>
            <a:r>
              <a:rPr lang="zh-CN" altLang="en-US" dirty="0" smtClean="0"/>
              <a:t>计算</a:t>
            </a:r>
            <a:r>
              <a:rPr lang="en-US" altLang="zh-CN" dirty="0" smtClean="0"/>
              <a:t>M=M’r</a:t>
            </a:r>
            <a:r>
              <a:rPr lang="en-US" altLang="zh-CN" baseline="30000" dirty="0" smtClean="0"/>
              <a:t>-1</a:t>
            </a:r>
            <a:r>
              <a:rPr lang="en-US" altLang="zh-CN" dirty="0" smtClean="0"/>
              <a:t> mod N</a:t>
            </a:r>
          </a:p>
          <a:p>
            <a:pPr>
              <a:buFontTx/>
              <a:buNone/>
            </a:pPr>
            <a:r>
              <a:rPr lang="zh-CN" altLang="en-US" dirty="0" smtClean="0"/>
              <a:t>			</a:t>
            </a:r>
            <a:r>
              <a:rPr lang="en-US" altLang="zh-CN" dirty="0" smtClean="0"/>
              <a:t>= C’</a:t>
            </a:r>
            <a:r>
              <a:rPr lang="en-US" altLang="zh-CN" baseline="30000" dirty="0" smtClean="0"/>
              <a:t>d</a:t>
            </a:r>
            <a:r>
              <a:rPr lang="en-US" altLang="zh-CN" dirty="0" smtClean="0"/>
              <a:t>r</a:t>
            </a:r>
            <a:r>
              <a:rPr lang="en-US" altLang="zh-CN" baseline="30000" dirty="0" smtClean="0"/>
              <a:t>-1</a:t>
            </a:r>
            <a:r>
              <a:rPr lang="en-US" altLang="zh-CN" dirty="0" smtClean="0"/>
              <a:t> mod N</a:t>
            </a:r>
          </a:p>
          <a:p>
            <a:pPr>
              <a:buFontTx/>
              <a:buNone/>
            </a:pPr>
            <a:r>
              <a:rPr lang="en-US" altLang="zh-CN" dirty="0" smtClean="0"/>
              <a:t>			= (</a:t>
            </a:r>
            <a:r>
              <a:rPr lang="en-US" altLang="zh-CN" dirty="0" err="1" smtClean="0"/>
              <a:t>Cr</a:t>
            </a:r>
            <a:r>
              <a:rPr lang="en-US" altLang="zh-CN" baseline="30000" dirty="0" err="1" smtClean="0"/>
              <a:t>e</a:t>
            </a:r>
            <a:r>
              <a:rPr lang="en-US" altLang="zh-CN" dirty="0" smtClean="0"/>
              <a:t>)</a:t>
            </a:r>
            <a:r>
              <a:rPr lang="en-US" altLang="zh-CN" baseline="30000" dirty="0" smtClean="0"/>
              <a:t>d</a:t>
            </a:r>
            <a:r>
              <a:rPr lang="en-US" altLang="zh-CN" dirty="0" smtClean="0"/>
              <a:t>r</a:t>
            </a:r>
            <a:r>
              <a:rPr lang="en-US" altLang="zh-CN" baseline="30000" dirty="0" smtClean="0"/>
              <a:t>-1</a:t>
            </a:r>
            <a:r>
              <a:rPr lang="en-US" altLang="zh-CN" dirty="0" smtClean="0"/>
              <a:t> mod N</a:t>
            </a:r>
          </a:p>
          <a:p>
            <a:pPr>
              <a:buFontTx/>
              <a:buNone/>
            </a:pPr>
            <a:r>
              <a:rPr lang="en-US" altLang="zh-CN" dirty="0" smtClean="0"/>
              <a:t>			= </a:t>
            </a:r>
            <a:r>
              <a:rPr lang="en-US" altLang="zh-CN" dirty="0" err="1" smtClean="0"/>
              <a:t>C</a:t>
            </a:r>
            <a:r>
              <a:rPr lang="en-US" altLang="zh-CN" baseline="30000" dirty="0" err="1" smtClean="0"/>
              <a:t>d</a:t>
            </a:r>
            <a:r>
              <a:rPr lang="en-US" altLang="zh-CN" baseline="30000" dirty="0" smtClean="0"/>
              <a:t> </a:t>
            </a:r>
            <a:r>
              <a:rPr lang="en-US" altLang="zh-CN" dirty="0" smtClean="0"/>
              <a:t>r</a:t>
            </a:r>
            <a:r>
              <a:rPr lang="en-US" altLang="zh-CN" baseline="30000" dirty="0" smtClean="0"/>
              <a:t>(ed-1)</a:t>
            </a:r>
            <a:r>
              <a:rPr lang="en-US" altLang="zh-CN" dirty="0" smtClean="0"/>
              <a:t> mod N</a:t>
            </a:r>
          </a:p>
          <a:p>
            <a:pPr>
              <a:buFontTx/>
              <a:buNone/>
            </a:pPr>
            <a:r>
              <a:rPr lang="zh-CN" altLang="en-US" dirty="0" smtClean="0"/>
              <a:t>			</a:t>
            </a:r>
            <a:r>
              <a:rPr lang="en-US" altLang="zh-CN" dirty="0" smtClean="0"/>
              <a:t>= </a:t>
            </a:r>
            <a:r>
              <a:rPr lang="en-US" altLang="zh-CN" dirty="0" err="1" smtClean="0"/>
              <a:t>C</a:t>
            </a:r>
            <a:r>
              <a:rPr lang="en-US" altLang="zh-CN" baseline="30000" dirty="0" err="1" smtClean="0"/>
              <a:t>d</a:t>
            </a:r>
            <a:r>
              <a:rPr lang="en-US" altLang="zh-CN" dirty="0" smtClean="0"/>
              <a:t> mod N</a:t>
            </a:r>
            <a:endParaRPr lang="zh-CN" alt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对</a:t>
            </a:r>
            <a:r>
              <a:rPr lang="en-US" altLang="zh-CN" smtClean="0"/>
              <a:t>RSA</a:t>
            </a:r>
            <a:r>
              <a:rPr lang="zh-CN" altLang="en-US" smtClean="0"/>
              <a:t>选择密文攻击</a:t>
            </a:r>
          </a:p>
        </p:txBody>
      </p:sp>
      <p:sp>
        <p:nvSpPr>
          <p:cNvPr id="66563" name="Rectangle 3"/>
          <p:cNvSpPr>
            <a:spLocks noGrp="1" noChangeArrowheads="1"/>
          </p:cNvSpPr>
          <p:nvPr>
            <p:ph type="body" idx="1"/>
          </p:nvPr>
        </p:nvSpPr>
        <p:spPr/>
        <p:txBody>
          <a:bodyPr/>
          <a:lstStyle/>
          <a:p>
            <a:pPr>
              <a:buFontTx/>
              <a:buNone/>
            </a:pPr>
            <a:r>
              <a:rPr lang="zh-CN" altLang="en-US" dirty="0" smtClean="0"/>
              <a:t>（选择密文意味着可以借用私钥）</a:t>
            </a:r>
            <a:endParaRPr lang="en-US" altLang="zh-CN" dirty="0" smtClean="0"/>
          </a:p>
          <a:p>
            <a:r>
              <a:rPr lang="zh-CN" altLang="en-US" dirty="0" smtClean="0"/>
              <a:t>利用抗计时攻击的思路，</a:t>
            </a:r>
          </a:p>
          <a:p>
            <a:pPr>
              <a:buFontTx/>
              <a:buNone/>
            </a:pPr>
            <a:r>
              <a:rPr lang="zh-CN" altLang="en-US" dirty="0" smtClean="0"/>
              <a:t>	可以用随机数</a:t>
            </a:r>
            <a:r>
              <a:rPr lang="en-US" altLang="zh-CN" dirty="0" smtClean="0"/>
              <a:t>r</a:t>
            </a:r>
            <a:r>
              <a:rPr lang="zh-CN" altLang="en-US" dirty="0" smtClean="0"/>
              <a:t>把</a:t>
            </a:r>
            <a:r>
              <a:rPr lang="en-US" altLang="zh-CN" dirty="0" smtClean="0"/>
              <a:t>C</a:t>
            </a:r>
            <a:r>
              <a:rPr lang="zh-CN" altLang="en-US" dirty="0" smtClean="0"/>
              <a:t>掩盖为</a:t>
            </a:r>
            <a:r>
              <a:rPr lang="en-US" altLang="zh-CN" dirty="0" smtClean="0"/>
              <a:t>C’</a:t>
            </a:r>
            <a:r>
              <a:rPr lang="zh-CN" altLang="en-US" dirty="0" smtClean="0"/>
              <a:t>，</a:t>
            </a:r>
          </a:p>
          <a:p>
            <a:pPr>
              <a:buFontTx/>
              <a:buNone/>
            </a:pPr>
            <a:r>
              <a:rPr lang="zh-CN" altLang="en-US" dirty="0" smtClean="0"/>
              <a:t>	然后把</a:t>
            </a:r>
            <a:r>
              <a:rPr lang="en-US" altLang="zh-CN" dirty="0" smtClean="0"/>
              <a:t>C’</a:t>
            </a:r>
            <a:r>
              <a:rPr lang="zh-CN" altLang="en-US" dirty="0" smtClean="0"/>
              <a:t>用私钥解密得到</a:t>
            </a:r>
            <a:r>
              <a:rPr lang="en-US" altLang="zh-CN" dirty="0" smtClean="0"/>
              <a:t>M’</a:t>
            </a:r>
            <a:r>
              <a:rPr lang="zh-CN" altLang="en-US" dirty="0" smtClean="0"/>
              <a:t>，</a:t>
            </a:r>
          </a:p>
          <a:p>
            <a:pPr>
              <a:buFontTx/>
              <a:buNone/>
            </a:pPr>
            <a:r>
              <a:rPr lang="zh-CN" altLang="en-US" dirty="0" smtClean="0"/>
              <a:t>	从</a:t>
            </a:r>
            <a:r>
              <a:rPr lang="en-US" altLang="zh-CN" dirty="0" smtClean="0"/>
              <a:t>M’</a:t>
            </a:r>
            <a:r>
              <a:rPr lang="zh-CN" altLang="en-US" dirty="0" smtClean="0"/>
              <a:t>乘以</a:t>
            </a:r>
            <a:r>
              <a:rPr lang="en-US" altLang="zh-CN" dirty="0" smtClean="0"/>
              <a:t>r</a:t>
            </a:r>
            <a:r>
              <a:rPr lang="en-US" altLang="zh-CN" baseline="30000" dirty="0" smtClean="0"/>
              <a:t>-1</a:t>
            </a:r>
            <a:r>
              <a:rPr lang="zh-CN" altLang="en-US" dirty="0" smtClean="0"/>
              <a:t>，即得</a:t>
            </a:r>
            <a:r>
              <a:rPr lang="en-US" altLang="zh-CN" dirty="0" smtClean="0"/>
              <a:t>M</a:t>
            </a:r>
            <a:endParaRPr lang="zh-CN" altLang="en-US" dirty="0" smtClean="0"/>
          </a:p>
          <a:p>
            <a:endParaRPr lang="zh-CN" altLang="en-US" dirty="0" smtClean="0"/>
          </a:p>
          <a:p>
            <a:endParaRPr lang="zh-CN" alt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共模攻击</a:t>
            </a:r>
          </a:p>
        </p:txBody>
      </p:sp>
      <p:sp>
        <p:nvSpPr>
          <p:cNvPr id="62467" name="Rectangle 3"/>
          <p:cNvSpPr>
            <a:spLocks noGrp="1" noChangeArrowheads="1"/>
          </p:cNvSpPr>
          <p:nvPr>
            <p:ph type="body" idx="1"/>
          </p:nvPr>
        </p:nvSpPr>
        <p:spPr/>
        <p:txBody>
          <a:bodyPr>
            <a:normAutofit fontScale="92500" lnSpcReduction="20000"/>
          </a:bodyPr>
          <a:lstStyle/>
          <a:p>
            <a:r>
              <a:rPr lang="zh-CN" altLang="en-US" dirty="0" smtClean="0"/>
              <a:t>假如一组用户，共用一个模</a:t>
            </a:r>
            <a:r>
              <a:rPr lang="en-US" altLang="zh-CN" dirty="0" smtClean="0"/>
              <a:t>n</a:t>
            </a:r>
          </a:p>
          <a:p>
            <a:pPr>
              <a:buFontTx/>
              <a:buNone/>
            </a:pPr>
            <a:r>
              <a:rPr lang="en-US" altLang="zh-CN" dirty="0" smtClean="0"/>
              <a:t>		</a:t>
            </a:r>
            <a:r>
              <a:rPr lang="zh-CN" altLang="en-US" dirty="0" smtClean="0"/>
              <a:t>（</a:t>
            </a:r>
            <a:r>
              <a:rPr lang="en-US" altLang="zh-CN" dirty="0" smtClean="0"/>
              <a:t>e1, n</a:t>
            </a:r>
            <a:r>
              <a:rPr lang="zh-CN" altLang="en-US" dirty="0" smtClean="0"/>
              <a:t>），（</a:t>
            </a:r>
            <a:r>
              <a:rPr lang="en-US" altLang="zh-CN" dirty="0" smtClean="0"/>
              <a:t>e2, n</a:t>
            </a:r>
            <a:r>
              <a:rPr lang="zh-CN" altLang="en-US" dirty="0" smtClean="0"/>
              <a:t>）</a:t>
            </a:r>
          </a:p>
          <a:p>
            <a:r>
              <a:rPr lang="zh-CN" altLang="en-US" dirty="0" smtClean="0"/>
              <a:t>从</a:t>
            </a:r>
            <a:r>
              <a:rPr lang="en-US" altLang="zh-CN" dirty="0" smtClean="0"/>
              <a:t>n, e1, e2, c1=m^e1, c2=m^e2</a:t>
            </a:r>
            <a:r>
              <a:rPr lang="zh-CN" altLang="en-US" dirty="0" smtClean="0"/>
              <a:t>计算</a:t>
            </a:r>
            <a:r>
              <a:rPr lang="en-US" altLang="zh-CN" dirty="0" smtClean="0"/>
              <a:t>m</a:t>
            </a:r>
          </a:p>
          <a:p>
            <a:pPr>
              <a:buFontTx/>
              <a:buNone/>
            </a:pPr>
            <a:r>
              <a:rPr lang="zh-CN" altLang="en-US" dirty="0" smtClean="0"/>
              <a:t>	用扩展欧氏算法找</a:t>
            </a:r>
          </a:p>
          <a:p>
            <a:pPr>
              <a:buFontTx/>
              <a:buNone/>
            </a:pPr>
            <a:r>
              <a:rPr lang="zh-CN" altLang="en-US" dirty="0" smtClean="0"/>
              <a:t>	  </a:t>
            </a:r>
            <a:r>
              <a:rPr lang="en-US" altLang="zh-CN" dirty="0" smtClean="0"/>
              <a:t>r*e1 + s*e2 = 1	[r*e1 = 1 mod e2]</a:t>
            </a:r>
          </a:p>
          <a:p>
            <a:pPr>
              <a:buFontTx/>
              <a:buNone/>
            </a:pPr>
            <a:r>
              <a:rPr lang="zh-CN" altLang="en-US" dirty="0" smtClean="0"/>
              <a:t>	则  </a:t>
            </a:r>
            <a:r>
              <a:rPr lang="en-US" altLang="zh-CN" dirty="0" smtClean="0"/>
              <a:t>m = c1^r * c2^s</a:t>
            </a:r>
          </a:p>
          <a:p>
            <a:pPr>
              <a:buFontTx/>
              <a:buNone/>
            </a:pPr>
            <a:r>
              <a:rPr lang="en-US" altLang="zh-CN" dirty="0" smtClean="0"/>
              <a:t>		    = m^e1^r*m^e2^s = m^(r*e1 + s*e2)=m</a:t>
            </a:r>
            <a:endParaRPr lang="zh-CN" altLang="en-US" dirty="0" smtClean="0"/>
          </a:p>
          <a:p>
            <a:r>
              <a:rPr lang="zh-CN" altLang="en-US" dirty="0" smtClean="0"/>
              <a:t>教训</a:t>
            </a:r>
          </a:p>
          <a:p>
            <a:pPr>
              <a:buFontTx/>
              <a:buNone/>
            </a:pPr>
            <a:r>
              <a:rPr lang="zh-CN" altLang="en-US" dirty="0" smtClean="0"/>
              <a:t>	不要使用同一个模</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古老的学问，崭新的应用</a:t>
            </a:r>
          </a:p>
        </p:txBody>
      </p:sp>
      <p:sp>
        <p:nvSpPr>
          <p:cNvPr id="80899" name="Rectangle 3"/>
          <p:cNvSpPr>
            <a:spLocks noGrp="1" noChangeArrowheads="1"/>
          </p:cNvSpPr>
          <p:nvPr>
            <p:ph type="body" idx="1"/>
          </p:nvPr>
        </p:nvSpPr>
        <p:spPr>
          <a:xfrm>
            <a:off x="457200" y="1447800"/>
            <a:ext cx="8229600" cy="5410200"/>
          </a:xfrm>
        </p:spPr>
        <p:txBody>
          <a:bodyPr/>
          <a:lstStyle/>
          <a:p>
            <a:r>
              <a:rPr lang="zh-CN" altLang="en-US" smtClean="0"/>
              <a:t>数论是一门古老的学科。在</a:t>
            </a:r>
            <a:r>
              <a:rPr lang="en-US" altLang="zh-CN" smtClean="0"/>
              <a:t>RSA</a:t>
            </a:r>
            <a:r>
              <a:rPr lang="zh-CN" altLang="en-US" smtClean="0"/>
              <a:t>算法出现之前，数论这门精巧却枯燥的学问，只是被普通人认为好玩。</a:t>
            </a:r>
            <a:r>
              <a:rPr lang="en-US" altLang="zh-CN" smtClean="0"/>
              <a:t>RSA</a:t>
            </a:r>
            <a:r>
              <a:rPr lang="zh-CN" altLang="en-US" smtClean="0"/>
              <a:t>算法的出现改变了一般民众对数论的看法。现在，安全的网络活动几乎都在数论相关算法的保护之下，比如</a:t>
            </a:r>
            <a:r>
              <a:rPr lang="en-US" altLang="zh-CN" smtClean="0"/>
              <a:t>SSL</a:t>
            </a:r>
            <a:r>
              <a:rPr lang="zh-CN" altLang="en-US" smtClean="0"/>
              <a:t>安全传输和网上交易的数字签名。</a:t>
            </a:r>
          </a:p>
          <a:p>
            <a:endParaRPr lang="zh-CN" alt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868362"/>
          </a:xfrm>
        </p:spPr>
        <p:txBody>
          <a:bodyPr/>
          <a:lstStyle/>
          <a:p>
            <a:r>
              <a:rPr lang="zh-CN" altLang="en-US" dirty="0" smtClean="0"/>
              <a:t>数</a:t>
            </a:r>
          </a:p>
        </p:txBody>
      </p:sp>
      <p:sp>
        <p:nvSpPr>
          <p:cNvPr id="26627" name="Rectangle 3"/>
          <p:cNvSpPr>
            <a:spLocks noGrp="1" noChangeArrowheads="1"/>
          </p:cNvSpPr>
          <p:nvPr>
            <p:ph type="body" idx="1"/>
          </p:nvPr>
        </p:nvSpPr>
        <p:spPr>
          <a:xfrm>
            <a:off x="457200" y="1295400"/>
            <a:ext cx="8229600" cy="5029200"/>
          </a:xfrm>
        </p:spPr>
        <p:txBody>
          <a:bodyPr>
            <a:normAutofit lnSpcReduction="10000"/>
          </a:bodyPr>
          <a:lstStyle/>
          <a:p>
            <a:r>
              <a:rPr lang="zh-CN" altLang="en-US" dirty="0" smtClean="0"/>
              <a:t>整数</a:t>
            </a:r>
          </a:p>
          <a:p>
            <a:pPr lvl="1">
              <a:buFontTx/>
              <a:buNone/>
            </a:pPr>
            <a:r>
              <a:rPr lang="zh-CN" altLang="en-US" dirty="0" smtClean="0"/>
              <a:t>负数，</a:t>
            </a:r>
            <a:r>
              <a:rPr lang="en-US" altLang="zh-CN" dirty="0" smtClean="0"/>
              <a:t>0</a:t>
            </a:r>
            <a:r>
              <a:rPr lang="zh-CN" altLang="en-US" dirty="0" smtClean="0"/>
              <a:t>，正整数（自然数）</a:t>
            </a:r>
          </a:p>
          <a:p>
            <a:pPr lvl="1">
              <a:buFontTx/>
              <a:buNone/>
            </a:pPr>
            <a:r>
              <a:rPr lang="en-US" altLang="zh-CN" dirty="0" smtClean="0">
                <a:latin typeface="Times New Roman"/>
              </a:rPr>
              <a:t>…</a:t>
            </a:r>
            <a:r>
              <a:rPr lang="zh-CN" altLang="en-US" dirty="0" smtClean="0"/>
              <a:t>，－</a:t>
            </a:r>
            <a:r>
              <a:rPr lang="en-US" altLang="zh-CN" dirty="0" smtClean="0"/>
              <a:t>3</a:t>
            </a:r>
            <a:r>
              <a:rPr lang="zh-CN" altLang="en-US" dirty="0" smtClean="0"/>
              <a:t>，－</a:t>
            </a:r>
            <a:r>
              <a:rPr lang="en-US" altLang="zh-CN" dirty="0" smtClean="0"/>
              <a:t>2</a:t>
            </a:r>
            <a:r>
              <a:rPr lang="zh-CN" altLang="en-US" dirty="0" smtClean="0"/>
              <a:t>，－</a:t>
            </a:r>
            <a:r>
              <a:rPr lang="en-US" altLang="zh-CN" dirty="0" smtClean="0"/>
              <a:t>1</a:t>
            </a:r>
            <a:r>
              <a:rPr lang="zh-CN" altLang="en-US" dirty="0" smtClean="0"/>
              <a:t>，</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latin typeface="Times New Roman"/>
              </a:rPr>
              <a:t>…</a:t>
            </a:r>
            <a:endParaRPr lang="en-US" altLang="zh-CN" dirty="0" smtClean="0"/>
          </a:p>
          <a:p>
            <a:r>
              <a:rPr lang="zh-CN" altLang="en-US" dirty="0" smtClean="0"/>
              <a:t>关系</a:t>
            </a:r>
          </a:p>
          <a:p>
            <a:pPr lvl="1">
              <a:buFontTx/>
              <a:buNone/>
            </a:pPr>
            <a:r>
              <a:rPr lang="zh-CN" altLang="en-US" dirty="0" smtClean="0"/>
              <a:t>整除：因子、倍数</a:t>
            </a:r>
          </a:p>
          <a:p>
            <a:pPr lvl="1">
              <a:buFontTx/>
              <a:buNone/>
            </a:pPr>
            <a:r>
              <a:rPr lang="zh-CN" altLang="en-US" dirty="0" smtClean="0"/>
              <a:t>	如</a:t>
            </a:r>
            <a:r>
              <a:rPr lang="en-US" altLang="zh-CN" dirty="0" smtClean="0"/>
              <a:t>3</a:t>
            </a:r>
            <a:r>
              <a:rPr lang="en-US" altLang="zh-CN" dirty="0" smtClean="0">
                <a:cs typeface="Times New Roman" pitchFamily="18" charset="0"/>
              </a:rPr>
              <a:t>|15</a:t>
            </a:r>
            <a:r>
              <a:rPr lang="zh-CN" altLang="en-US" dirty="0" smtClean="0">
                <a:cs typeface="Times New Roman" pitchFamily="18" charset="0"/>
              </a:rPr>
              <a:t>，</a:t>
            </a:r>
            <a:r>
              <a:rPr lang="en-US" altLang="zh-CN" dirty="0" smtClean="0">
                <a:cs typeface="Times New Roman" pitchFamily="18" charset="0"/>
              </a:rPr>
              <a:t>7|14</a:t>
            </a:r>
            <a:r>
              <a:rPr lang="zh-CN" altLang="en-US" dirty="0" smtClean="0">
                <a:cs typeface="Times New Roman" pitchFamily="18" charset="0"/>
              </a:rPr>
              <a:t>，</a:t>
            </a:r>
            <a:r>
              <a:rPr lang="en-US" altLang="zh-CN" dirty="0" smtClean="0">
                <a:latin typeface="Times New Roman"/>
                <a:cs typeface="Times New Roman" pitchFamily="18" charset="0"/>
              </a:rPr>
              <a:t>…</a:t>
            </a:r>
            <a:endParaRPr lang="zh-CN" altLang="en-US" dirty="0" smtClean="0">
              <a:cs typeface="Times New Roman" pitchFamily="18" charset="0"/>
            </a:endParaRPr>
          </a:p>
          <a:p>
            <a:r>
              <a:rPr lang="zh-CN" altLang="en-US" dirty="0" smtClean="0"/>
              <a:t>分类</a:t>
            </a:r>
          </a:p>
          <a:p>
            <a:pPr lvl="1">
              <a:buFontTx/>
              <a:buNone/>
            </a:pPr>
            <a:r>
              <a:rPr lang="zh-CN" altLang="en-US" dirty="0" smtClean="0"/>
              <a:t>合数，如</a:t>
            </a:r>
            <a:r>
              <a:rPr lang="en-US" altLang="zh-CN" dirty="0" smtClean="0"/>
              <a:t>4</a:t>
            </a:r>
            <a:r>
              <a:rPr lang="zh-CN" altLang="en-US" dirty="0" smtClean="0"/>
              <a:t>、</a:t>
            </a:r>
            <a:r>
              <a:rPr lang="en-US" altLang="zh-CN" dirty="0" smtClean="0"/>
              <a:t>6</a:t>
            </a:r>
            <a:r>
              <a:rPr lang="zh-CN" altLang="en-US" dirty="0" smtClean="0"/>
              <a:t>、</a:t>
            </a:r>
            <a:r>
              <a:rPr lang="en-US" altLang="zh-CN" dirty="0" smtClean="0"/>
              <a:t>8</a:t>
            </a:r>
            <a:r>
              <a:rPr lang="zh-CN" altLang="en-US" dirty="0" smtClean="0"/>
              <a:t>、</a:t>
            </a:r>
            <a:r>
              <a:rPr lang="en-US" altLang="zh-CN" dirty="0" smtClean="0"/>
              <a:t>9</a:t>
            </a:r>
            <a:r>
              <a:rPr lang="zh-CN" altLang="en-US" dirty="0" smtClean="0"/>
              <a:t>、</a:t>
            </a:r>
            <a:r>
              <a:rPr lang="en-US" altLang="zh-CN" dirty="0" smtClean="0"/>
              <a:t>10</a:t>
            </a:r>
            <a:r>
              <a:rPr lang="zh-CN" altLang="en-US" dirty="0" smtClean="0"/>
              <a:t>、</a:t>
            </a:r>
            <a:r>
              <a:rPr lang="en-US" altLang="zh-CN" dirty="0" smtClean="0"/>
              <a:t>12</a:t>
            </a:r>
            <a:r>
              <a:rPr lang="zh-CN" altLang="en-US" dirty="0" smtClean="0"/>
              <a:t>、</a:t>
            </a:r>
            <a:r>
              <a:rPr lang="en-US" altLang="zh-CN" dirty="0" smtClean="0"/>
              <a:t>14</a:t>
            </a:r>
            <a:r>
              <a:rPr lang="zh-CN" altLang="en-US" dirty="0" smtClean="0"/>
              <a:t>、</a:t>
            </a:r>
            <a:r>
              <a:rPr lang="en-US" altLang="zh-CN" dirty="0" smtClean="0"/>
              <a:t>15</a:t>
            </a:r>
            <a:r>
              <a:rPr lang="zh-CN" altLang="en-US" dirty="0" smtClean="0"/>
              <a:t>、</a:t>
            </a:r>
            <a:r>
              <a:rPr lang="en-US" altLang="zh-CN" dirty="0" smtClean="0">
                <a:latin typeface="Times New Roman"/>
              </a:rPr>
              <a:t>…</a:t>
            </a:r>
            <a:endParaRPr lang="en-US" altLang="zh-CN" dirty="0" smtClean="0"/>
          </a:p>
          <a:p>
            <a:pPr lvl="1">
              <a:buFontTx/>
              <a:buNone/>
            </a:pPr>
            <a:r>
              <a:rPr lang="zh-CN" altLang="en-US" dirty="0" smtClean="0"/>
              <a:t>素数，如</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7</a:t>
            </a:r>
            <a:r>
              <a:rPr lang="zh-CN" altLang="en-US" dirty="0" smtClean="0"/>
              <a:t>、</a:t>
            </a:r>
            <a:r>
              <a:rPr lang="en-US" altLang="zh-CN" dirty="0" smtClean="0"/>
              <a:t>11</a:t>
            </a:r>
            <a:r>
              <a:rPr lang="zh-CN" altLang="en-US" dirty="0" smtClean="0"/>
              <a:t>、</a:t>
            </a:r>
            <a:r>
              <a:rPr lang="en-US" altLang="zh-CN" dirty="0" smtClean="0"/>
              <a:t>13</a:t>
            </a:r>
            <a:r>
              <a:rPr lang="zh-CN" altLang="en-US" dirty="0" smtClean="0"/>
              <a:t>、</a:t>
            </a:r>
            <a:r>
              <a:rPr lang="en-US" altLang="zh-CN" dirty="0" smtClean="0"/>
              <a:t>17</a:t>
            </a:r>
            <a:r>
              <a:rPr lang="zh-CN" altLang="en-US" dirty="0" smtClean="0"/>
              <a:t>、</a:t>
            </a:r>
            <a:r>
              <a:rPr lang="en-US" altLang="zh-CN" dirty="0" smtClean="0"/>
              <a:t>19</a:t>
            </a:r>
            <a:r>
              <a:rPr lang="zh-CN" altLang="en-US" dirty="0" smtClean="0"/>
              <a:t>、</a:t>
            </a:r>
            <a:r>
              <a:rPr lang="en-US" altLang="zh-CN" dirty="0" smtClean="0">
                <a:latin typeface="Times New Roman"/>
              </a:rPr>
              <a:t>…</a:t>
            </a:r>
          </a:p>
          <a:p>
            <a:pPr lvl="1">
              <a:buFontTx/>
              <a:buNone/>
            </a:pPr>
            <a:r>
              <a:rPr lang="zh-CN" altLang="en-US" dirty="0" smtClean="0">
                <a:latin typeface="Times New Roman"/>
              </a:rPr>
              <a:t>素性验证</a:t>
            </a:r>
            <a:endParaRPr lang="en-US" altLang="zh-CN" dirty="0" smtClean="0"/>
          </a:p>
          <a:p>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剩余集</a:t>
            </a:r>
          </a:p>
        </p:txBody>
      </p:sp>
      <p:sp>
        <p:nvSpPr>
          <p:cNvPr id="36867" name="Rectangle 3"/>
          <p:cNvSpPr>
            <a:spLocks noGrp="1" noChangeArrowheads="1"/>
          </p:cNvSpPr>
          <p:nvPr>
            <p:ph type="body" idx="1"/>
          </p:nvPr>
        </p:nvSpPr>
        <p:spPr/>
        <p:txBody>
          <a:bodyPr>
            <a:normAutofit lnSpcReduction="10000"/>
          </a:bodyPr>
          <a:lstStyle/>
          <a:p>
            <a:pPr>
              <a:lnSpc>
                <a:spcPct val="90000"/>
              </a:lnSpc>
            </a:pPr>
            <a:r>
              <a:rPr lang="zh-CN" altLang="en-US" dirty="0" smtClean="0"/>
              <a:t>模</a:t>
            </a:r>
            <a:r>
              <a:rPr lang="en-US" altLang="zh-CN" dirty="0" smtClean="0"/>
              <a:t>n</a:t>
            </a:r>
            <a:r>
              <a:rPr lang="zh-CN" altLang="en-US" dirty="0" smtClean="0"/>
              <a:t>的剩余集</a:t>
            </a:r>
            <a:endParaRPr lang="en-US" altLang="zh-CN" dirty="0" smtClean="0"/>
          </a:p>
          <a:p>
            <a:pPr>
              <a:lnSpc>
                <a:spcPct val="90000"/>
              </a:lnSpc>
              <a:buNone/>
            </a:pPr>
            <a:r>
              <a:rPr lang="zh-CN" altLang="en-US" dirty="0" smtClean="0"/>
              <a:t>    定义比</a:t>
            </a:r>
            <a:r>
              <a:rPr lang="en-US" altLang="zh-CN" dirty="0" smtClean="0"/>
              <a:t>n</a:t>
            </a:r>
            <a:r>
              <a:rPr lang="zh-CN" altLang="en-US" dirty="0" smtClean="0"/>
              <a:t>小的非负整数集合为</a:t>
            </a:r>
            <a:r>
              <a:rPr lang="en-US" altLang="zh-CN" dirty="0" smtClean="0"/>
              <a:t>Z</a:t>
            </a:r>
            <a:r>
              <a:rPr lang="en-US" altLang="zh-CN" baseline="-25000" dirty="0" smtClean="0"/>
              <a:t>n </a:t>
            </a:r>
            <a:r>
              <a:rPr lang="zh-CN" altLang="en-US" dirty="0" smtClean="0"/>
              <a:t>：</a:t>
            </a:r>
            <a:endParaRPr lang="en-US" altLang="zh-CN" dirty="0" smtClean="0"/>
          </a:p>
          <a:p>
            <a:pPr>
              <a:lnSpc>
                <a:spcPct val="90000"/>
              </a:lnSpc>
              <a:buNone/>
            </a:pPr>
            <a:r>
              <a:rPr lang="en-US" altLang="zh-CN" dirty="0" smtClean="0"/>
              <a:t>             Z</a:t>
            </a:r>
            <a:r>
              <a:rPr lang="en-US" altLang="zh-CN" baseline="-25000" dirty="0" smtClean="0"/>
              <a:t>n</a:t>
            </a:r>
            <a:r>
              <a:rPr lang="zh-CN" altLang="en-US" dirty="0" smtClean="0"/>
              <a:t>＝</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a:t>
            </a:r>
            <a:r>
              <a:rPr lang="zh-CN" altLang="en-US" dirty="0" smtClean="0"/>
              <a:t>，</a:t>
            </a:r>
            <a:r>
              <a:rPr lang="en-US" altLang="zh-CN" dirty="0" smtClean="0"/>
              <a:t>n-1}</a:t>
            </a:r>
          </a:p>
          <a:p>
            <a:pPr>
              <a:lnSpc>
                <a:spcPct val="90000"/>
              </a:lnSpc>
              <a:buNone/>
            </a:pPr>
            <a:r>
              <a:rPr lang="zh-CN" altLang="en-US" dirty="0" smtClean="0"/>
              <a:t>这个集合被称为</a:t>
            </a:r>
            <a:r>
              <a:rPr lang="zh-CN" altLang="en-US" b="1" dirty="0" smtClean="0"/>
              <a:t>剩余类集</a:t>
            </a:r>
            <a:r>
              <a:rPr lang="zh-CN" altLang="en-US" dirty="0" smtClean="0"/>
              <a:t>，或</a:t>
            </a:r>
            <a:r>
              <a:rPr lang="zh-CN" altLang="en-US" b="1" dirty="0" smtClean="0"/>
              <a:t>模</a:t>
            </a:r>
            <a:r>
              <a:rPr lang="en-US" altLang="zh-CN" b="1" dirty="0" smtClean="0"/>
              <a:t>n</a:t>
            </a:r>
            <a:r>
              <a:rPr lang="zh-CN" altLang="en-US" b="1" dirty="0" smtClean="0"/>
              <a:t>的剩余类</a:t>
            </a:r>
            <a:endParaRPr lang="en-US" altLang="zh-CN" b="1" dirty="0" smtClean="0"/>
          </a:p>
          <a:p>
            <a:pPr>
              <a:lnSpc>
                <a:spcPct val="90000"/>
              </a:lnSpc>
              <a:buNone/>
            </a:pPr>
            <a:endParaRPr lang="zh-CN" altLang="en-US" dirty="0" smtClean="0"/>
          </a:p>
          <a:p>
            <a:pPr>
              <a:lnSpc>
                <a:spcPct val="90000"/>
              </a:lnSpc>
              <a:buFontTx/>
              <a:buNone/>
            </a:pPr>
            <a:r>
              <a:rPr lang="zh-CN" altLang="en-US" dirty="0" smtClean="0"/>
              <a:t>	给定了数</a:t>
            </a:r>
            <a:r>
              <a:rPr lang="en-US" altLang="zh-CN" dirty="0" smtClean="0"/>
              <a:t>n</a:t>
            </a:r>
            <a:r>
              <a:rPr lang="zh-CN" altLang="en-US" dirty="0" smtClean="0"/>
              <a:t>，则所有的整数都以同余的形式映射到模</a:t>
            </a:r>
            <a:r>
              <a:rPr lang="en-US" altLang="zh-CN" dirty="0" smtClean="0"/>
              <a:t>n</a:t>
            </a:r>
            <a:r>
              <a:rPr lang="zh-CN" altLang="en-US" dirty="0" smtClean="0"/>
              <a:t>的余数的集合上	</a:t>
            </a:r>
          </a:p>
          <a:p>
            <a:pPr>
              <a:lnSpc>
                <a:spcPct val="90000"/>
              </a:lnSpc>
              <a:buFontTx/>
              <a:buNone/>
            </a:pPr>
            <a:r>
              <a:rPr lang="zh-CN" altLang="en-US" dirty="0" smtClean="0"/>
              <a:t>		</a:t>
            </a:r>
            <a:r>
              <a:rPr lang="en-US" altLang="zh-CN" dirty="0" smtClean="0"/>
              <a:t> Z</a:t>
            </a:r>
            <a:r>
              <a:rPr lang="en-US" altLang="zh-CN" baseline="-25000" dirty="0" smtClean="0"/>
              <a:t>n</a:t>
            </a:r>
            <a:r>
              <a:rPr lang="zh-CN" altLang="en-US" dirty="0" smtClean="0"/>
              <a:t>＝</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a:t>
            </a:r>
            <a:r>
              <a:rPr lang="zh-CN" altLang="en-US" dirty="0" smtClean="0"/>
              <a:t>，</a:t>
            </a:r>
            <a:r>
              <a:rPr lang="en-US" altLang="zh-CN" dirty="0" smtClean="0"/>
              <a:t>n-1}</a:t>
            </a:r>
          </a:p>
          <a:p>
            <a:pPr>
              <a:lnSpc>
                <a:spcPct val="90000"/>
              </a:lnSpc>
              <a:buFontTx/>
              <a:buNone/>
            </a:pPr>
            <a:r>
              <a:rPr lang="en-US" altLang="zh-CN" dirty="0" smtClean="0"/>
              <a:t>	</a:t>
            </a:r>
            <a:r>
              <a:rPr lang="zh-CN" altLang="en-US" dirty="0" smtClean="0"/>
              <a:t>模</a:t>
            </a:r>
            <a:r>
              <a:rPr lang="en-US" altLang="zh-CN" dirty="0" smtClean="0"/>
              <a:t>n</a:t>
            </a:r>
            <a:r>
              <a:rPr lang="zh-CN" altLang="en-US" dirty="0" smtClean="0"/>
              <a:t>的运算可定义在该集合上</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smtClean="0"/>
              <a:t>最大公约数和互素</a:t>
            </a:r>
          </a:p>
        </p:txBody>
      </p:sp>
      <p:sp>
        <p:nvSpPr>
          <p:cNvPr id="31747" name="Rectangle 3"/>
          <p:cNvSpPr>
            <a:spLocks noGrp="1" noChangeArrowheads="1"/>
          </p:cNvSpPr>
          <p:nvPr>
            <p:ph type="body" idx="1"/>
          </p:nvPr>
        </p:nvSpPr>
        <p:spPr/>
        <p:txBody>
          <a:bodyPr>
            <a:normAutofit lnSpcReduction="10000"/>
          </a:bodyPr>
          <a:lstStyle/>
          <a:p>
            <a:r>
              <a:rPr lang="zh-CN" altLang="en-US" smtClean="0"/>
              <a:t>公因子</a:t>
            </a:r>
          </a:p>
          <a:p>
            <a:r>
              <a:rPr lang="zh-CN" altLang="en-US" smtClean="0"/>
              <a:t>最大公因子 </a:t>
            </a:r>
            <a:r>
              <a:rPr lang="en-US" altLang="zh-CN" smtClean="0"/>
              <a:t>gcd(a,b)</a:t>
            </a:r>
          </a:p>
          <a:p>
            <a:pPr lvl="1"/>
            <a:r>
              <a:rPr lang="en-US" altLang="zh-CN" smtClean="0"/>
              <a:t>Euclid</a:t>
            </a:r>
            <a:r>
              <a:rPr lang="zh-CN" altLang="en-US" smtClean="0"/>
              <a:t>算法</a:t>
            </a:r>
          </a:p>
          <a:p>
            <a:r>
              <a:rPr lang="zh-CN" altLang="en-US" smtClean="0"/>
              <a:t>互素 </a:t>
            </a:r>
            <a:r>
              <a:rPr lang="en-US" altLang="zh-CN" smtClean="0"/>
              <a:t>gcd(.,.) = 1</a:t>
            </a:r>
            <a:endParaRPr lang="zh-CN" altLang="en-US" smtClean="0"/>
          </a:p>
          <a:p>
            <a:pPr lvl="1"/>
            <a:r>
              <a:rPr lang="zh-CN" altLang="en-US" smtClean="0"/>
              <a:t>两个数的最大公因子是</a:t>
            </a:r>
            <a:r>
              <a:rPr lang="en-US" altLang="zh-CN" smtClean="0"/>
              <a:t>1</a:t>
            </a:r>
          </a:p>
          <a:p>
            <a:pPr lvl="1"/>
            <a:r>
              <a:rPr lang="zh-CN" altLang="en-US" smtClean="0"/>
              <a:t>可推广到</a:t>
            </a:r>
            <a:r>
              <a:rPr lang="en-US" altLang="zh-CN" smtClean="0"/>
              <a:t>n</a:t>
            </a:r>
            <a:r>
              <a:rPr lang="zh-CN" altLang="en-US" smtClean="0"/>
              <a:t>个数</a:t>
            </a:r>
          </a:p>
          <a:p>
            <a:pPr lvl="4"/>
            <a:endParaRPr lang="zh-CN" altLang="en-US" smtClean="0"/>
          </a:p>
          <a:p>
            <a:r>
              <a:rPr lang="zh-CN" altLang="en-US" smtClean="0"/>
              <a:t>素数和谁都互素</a:t>
            </a:r>
          </a:p>
          <a:p>
            <a:pPr lvl="1"/>
            <a:r>
              <a:rPr lang="zh-CN" altLang="en-US" smtClean="0"/>
              <a:t>除了他的倍数</a:t>
            </a:r>
          </a:p>
          <a:p>
            <a:pPr lvl="1"/>
            <a:endParaRPr lang="zh-CN" alt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smtClean="0"/>
              <a:t>欧几里德算法 </a:t>
            </a:r>
            <a:r>
              <a:rPr lang="en-US" altLang="zh-CN" dirty="0" smtClean="0"/>
              <a:t>(Euclid)</a:t>
            </a:r>
          </a:p>
        </p:txBody>
      </p:sp>
      <p:sp>
        <p:nvSpPr>
          <p:cNvPr id="24579" name="Rectangle 3"/>
          <p:cNvSpPr>
            <a:spLocks noGrp="1" noChangeArrowheads="1"/>
          </p:cNvSpPr>
          <p:nvPr>
            <p:ph type="body" idx="1"/>
          </p:nvPr>
        </p:nvSpPr>
        <p:spPr/>
        <p:txBody>
          <a:bodyPr>
            <a:normAutofit lnSpcReduction="10000"/>
          </a:bodyPr>
          <a:lstStyle/>
          <a:p>
            <a:r>
              <a:rPr lang="zh-CN" altLang="en-US" dirty="0" smtClean="0"/>
              <a:t>整除、倍数、因子</a:t>
            </a:r>
          </a:p>
          <a:p>
            <a:r>
              <a:rPr lang="zh-CN" altLang="en-US" dirty="0" smtClean="0"/>
              <a:t>公因子、最大公因子 </a:t>
            </a:r>
            <a:r>
              <a:rPr lang="en-US" altLang="zh-CN" b="1" dirty="0" err="1" smtClean="0"/>
              <a:t>gcd</a:t>
            </a:r>
            <a:r>
              <a:rPr lang="en-US" altLang="zh-CN" b="1" dirty="0" smtClean="0"/>
              <a:t>()</a:t>
            </a:r>
            <a:endParaRPr lang="zh-CN" altLang="en-US" dirty="0" smtClean="0"/>
          </a:p>
          <a:p>
            <a:pPr lvl="1"/>
            <a:r>
              <a:rPr lang="en-US" altLang="zh-CN" b="1" dirty="0" smtClean="0"/>
              <a:t>Greatest Common Divisor</a:t>
            </a:r>
            <a:endParaRPr lang="zh-CN" altLang="en-US" dirty="0" smtClean="0"/>
          </a:p>
          <a:p>
            <a:r>
              <a:rPr lang="zh-CN" altLang="en-US" dirty="0" smtClean="0"/>
              <a:t>最大公因子定理</a:t>
            </a:r>
            <a:r>
              <a:rPr lang="en-US" altLang="zh-CN" dirty="0" smtClean="0"/>
              <a:t>(a&gt;b)</a:t>
            </a:r>
          </a:p>
          <a:p>
            <a:pPr>
              <a:buFontTx/>
              <a:buNone/>
            </a:pPr>
            <a:r>
              <a:rPr lang="en-US" altLang="zh-CN" dirty="0" smtClean="0"/>
              <a:t>		</a:t>
            </a:r>
            <a:r>
              <a:rPr lang="en-US" altLang="zh-CN" dirty="0" err="1" smtClean="0"/>
              <a:t>gcd</a:t>
            </a:r>
            <a:r>
              <a:rPr lang="en-US" altLang="zh-CN" dirty="0" smtClean="0"/>
              <a:t>(a, b) = </a:t>
            </a:r>
            <a:r>
              <a:rPr lang="en-US" altLang="zh-CN" dirty="0" err="1" smtClean="0"/>
              <a:t>gcd</a:t>
            </a:r>
            <a:r>
              <a:rPr lang="en-US" altLang="zh-CN" dirty="0" smtClean="0"/>
              <a:t>(b, a mod b)</a:t>
            </a:r>
          </a:p>
          <a:p>
            <a:r>
              <a:rPr lang="zh-CN" altLang="en-US" dirty="0" smtClean="0"/>
              <a:t>求最大公因子</a:t>
            </a:r>
          </a:p>
          <a:p>
            <a:pPr>
              <a:buFontTx/>
              <a:buNone/>
            </a:pPr>
            <a:r>
              <a:rPr lang="zh-CN" altLang="en-US" dirty="0" smtClean="0"/>
              <a:t>	辗转相除法（欧几里德算法）</a:t>
            </a:r>
          </a:p>
          <a:p>
            <a:pPr>
              <a:buFontTx/>
              <a:buNone/>
            </a:pPr>
            <a:r>
              <a:rPr lang="en-US" altLang="zh-CN" dirty="0" err="1" smtClean="0"/>
              <a:t>gcd</a:t>
            </a:r>
            <a:r>
              <a:rPr lang="en-US" altLang="zh-CN" dirty="0" smtClean="0"/>
              <a:t>(a, b) = </a:t>
            </a:r>
            <a:r>
              <a:rPr lang="en-US" altLang="zh-CN" dirty="0" err="1" smtClean="0"/>
              <a:t>gcd</a:t>
            </a:r>
            <a:r>
              <a:rPr lang="en-US" altLang="zh-CN" dirty="0" smtClean="0"/>
              <a:t>(b, </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a:t>
            </a:r>
            <a:r>
              <a:rPr lang="en-US" altLang="zh-CN" dirty="0" err="1" smtClean="0"/>
              <a:t>a%b</a:t>
            </a:r>
            <a:r>
              <a:rPr lang="en-US" altLang="zh-CN" dirty="0" smtClean="0"/>
              <a:t>)</a:t>
            </a:r>
            <a:endParaRPr lang="zh-CN" altLang="en-US" dirty="0" smtClean="0"/>
          </a:p>
        </p:txBody>
      </p:sp>
      <p:pic>
        <p:nvPicPr>
          <p:cNvPr id="24580" name="Picture 4" descr="200px-Euklid2"/>
          <p:cNvPicPr>
            <a:picLocks noChangeAspect="1" noChangeArrowheads="1"/>
          </p:cNvPicPr>
          <p:nvPr/>
        </p:nvPicPr>
        <p:blipFill>
          <a:blip r:embed="rId3" cstate="print"/>
          <a:srcRect/>
          <a:stretch>
            <a:fillRect/>
          </a:stretch>
        </p:blipFill>
        <p:spPr bwMode="auto">
          <a:xfrm>
            <a:off x="7086600" y="3505200"/>
            <a:ext cx="1430338" cy="22606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算法</a:t>
            </a:r>
            <a:endParaRPr lang="zh-CN" altLang="en-US" dirty="0"/>
          </a:p>
        </p:txBody>
      </p:sp>
      <p:sp>
        <p:nvSpPr>
          <p:cNvPr id="5" name="Rectangle 4"/>
          <p:cNvSpPr/>
          <p:nvPr/>
        </p:nvSpPr>
        <p:spPr>
          <a:xfrm>
            <a:off x="381000" y="1447800"/>
            <a:ext cx="3505200" cy="3785652"/>
          </a:xfrm>
          <a:prstGeom prst="rect">
            <a:avLst/>
          </a:prstGeom>
        </p:spPr>
        <p:txBody>
          <a:bodyPr wrap="square">
            <a:spAutoFit/>
          </a:bodyPr>
          <a:lstStyle/>
          <a:p>
            <a:r>
              <a:rPr lang="en-US" altLang="zh-CN" sz="3000" dirty="0" err="1" smtClean="0"/>
              <a:t>int</a:t>
            </a:r>
            <a:r>
              <a:rPr lang="en-US" altLang="zh-CN" sz="3000" dirty="0" smtClean="0"/>
              <a:t> </a:t>
            </a:r>
            <a:r>
              <a:rPr lang="en-US" altLang="zh-CN" sz="3000" dirty="0" err="1" smtClean="0"/>
              <a:t>gcd</a:t>
            </a:r>
            <a:r>
              <a:rPr lang="en-US" altLang="zh-CN" sz="3000" dirty="0" smtClean="0"/>
              <a:t>(</a:t>
            </a:r>
            <a:r>
              <a:rPr lang="en-US" altLang="zh-CN" sz="3000" dirty="0" err="1" smtClean="0"/>
              <a:t>int</a:t>
            </a:r>
            <a:r>
              <a:rPr lang="en-US" altLang="zh-CN" sz="3000" dirty="0" smtClean="0"/>
              <a:t> a, </a:t>
            </a:r>
            <a:r>
              <a:rPr lang="en-US" altLang="zh-CN" sz="3000" dirty="0" err="1" smtClean="0"/>
              <a:t>int</a:t>
            </a:r>
            <a:r>
              <a:rPr lang="en-US" altLang="zh-CN" sz="3000" dirty="0" smtClean="0"/>
              <a:t> b)</a:t>
            </a:r>
          </a:p>
          <a:p>
            <a:r>
              <a:rPr lang="en-US" altLang="zh-CN" sz="3000" dirty="0" smtClean="0"/>
              <a:t>{</a:t>
            </a:r>
          </a:p>
          <a:p>
            <a:r>
              <a:rPr lang="en-US" altLang="zh-CN" sz="3000" dirty="0" smtClean="0"/>
              <a:t>  if (b==0))  </a:t>
            </a:r>
          </a:p>
          <a:p>
            <a:r>
              <a:rPr lang="en-US" altLang="zh-CN" sz="3000" dirty="0" smtClean="0"/>
              <a:t>  	return a;</a:t>
            </a:r>
          </a:p>
          <a:p>
            <a:r>
              <a:rPr lang="en-US" altLang="zh-CN" sz="3000" dirty="0" smtClean="0"/>
              <a:t>  else</a:t>
            </a:r>
          </a:p>
          <a:p>
            <a:r>
              <a:rPr lang="en-US" altLang="zh-CN" sz="3000" dirty="0" smtClean="0"/>
              <a:t>	return </a:t>
            </a:r>
            <a:r>
              <a:rPr lang="en-US" altLang="zh-CN" sz="3000" dirty="0" err="1" smtClean="0"/>
              <a:t>gcd</a:t>
            </a:r>
            <a:r>
              <a:rPr lang="en-US" altLang="zh-CN" sz="3000" dirty="0" smtClean="0"/>
              <a:t>(b, </a:t>
            </a:r>
            <a:r>
              <a:rPr lang="en-US" altLang="zh-CN" sz="3000" dirty="0" err="1" smtClean="0"/>
              <a:t>a%b</a:t>
            </a:r>
            <a:r>
              <a:rPr lang="en-US" altLang="zh-CN" sz="3000" dirty="0" smtClean="0"/>
              <a:t>);</a:t>
            </a:r>
          </a:p>
          <a:p>
            <a:r>
              <a:rPr lang="en-US" altLang="zh-CN" sz="3000" dirty="0" smtClean="0"/>
              <a:t>}</a:t>
            </a:r>
          </a:p>
        </p:txBody>
      </p:sp>
      <p:sp>
        <p:nvSpPr>
          <p:cNvPr id="7" name="Content Placeholder 2"/>
          <p:cNvSpPr>
            <a:spLocks noGrp="1"/>
          </p:cNvSpPr>
          <p:nvPr>
            <p:ph idx="1"/>
          </p:nvPr>
        </p:nvSpPr>
        <p:spPr>
          <a:xfrm>
            <a:off x="4191000" y="1371600"/>
            <a:ext cx="4495800" cy="4953000"/>
          </a:xfrm>
        </p:spPr>
        <p:txBody>
          <a:bodyPr>
            <a:normAutofit fontScale="92500" lnSpcReduction="10000"/>
          </a:bodyPr>
          <a:lstStyle/>
          <a:p>
            <a:pPr>
              <a:buNone/>
            </a:pPr>
            <a:r>
              <a:rPr lang="pt-BR" altLang="zh-CN" dirty="0" smtClean="0"/>
              <a:t>	public int gcd(int m, int n)</a:t>
            </a:r>
            <a:br>
              <a:rPr lang="pt-BR" altLang="zh-CN" dirty="0" smtClean="0"/>
            </a:br>
            <a:r>
              <a:rPr lang="pt-BR" altLang="zh-CN" dirty="0" smtClean="0"/>
              <a:t>{</a:t>
            </a:r>
            <a:br>
              <a:rPr lang="pt-BR" altLang="zh-CN" dirty="0" smtClean="0"/>
            </a:br>
            <a:r>
              <a:rPr lang="pt-BR" altLang="zh-CN" dirty="0" smtClean="0"/>
              <a:t>    int r;</a:t>
            </a:r>
            <a:br>
              <a:rPr lang="pt-BR" altLang="zh-CN" dirty="0" smtClean="0"/>
            </a:br>
            <a:r>
              <a:rPr lang="pt-BR" altLang="zh-CN" dirty="0" smtClean="0"/>
              <a:t>    while(r!=0)</a:t>
            </a:r>
            <a:br>
              <a:rPr lang="pt-BR" altLang="zh-CN" dirty="0" smtClean="0"/>
            </a:br>
            <a:r>
              <a:rPr lang="pt-BR" altLang="zh-CN" dirty="0" smtClean="0"/>
              <a:t>    {</a:t>
            </a:r>
            <a:br>
              <a:rPr lang="pt-BR" altLang="zh-CN" dirty="0" smtClean="0"/>
            </a:br>
            <a:r>
              <a:rPr lang="pt-BR" altLang="zh-CN" dirty="0" smtClean="0"/>
              <a:t>        r=m%n;</a:t>
            </a:r>
            <a:br>
              <a:rPr lang="pt-BR" altLang="zh-CN" dirty="0" smtClean="0"/>
            </a:br>
            <a:r>
              <a:rPr lang="pt-BR" altLang="zh-CN" dirty="0" smtClean="0"/>
              <a:t>        m=n;</a:t>
            </a:r>
            <a:br>
              <a:rPr lang="pt-BR" altLang="zh-CN" dirty="0" smtClean="0"/>
            </a:br>
            <a:r>
              <a:rPr lang="pt-BR" altLang="zh-CN" dirty="0" smtClean="0"/>
              <a:t>        n=r;</a:t>
            </a:r>
            <a:br>
              <a:rPr lang="pt-BR" altLang="zh-CN" dirty="0" smtClean="0"/>
            </a:br>
            <a:r>
              <a:rPr lang="pt-BR" altLang="zh-CN" dirty="0" smtClean="0"/>
              <a:t>    }</a:t>
            </a:r>
            <a:br>
              <a:rPr lang="pt-BR" altLang="zh-CN" dirty="0" smtClean="0"/>
            </a:br>
            <a:r>
              <a:rPr lang="pt-BR" altLang="zh-CN" dirty="0" smtClean="0"/>
              <a:t>    return n;</a:t>
            </a:r>
            <a:br>
              <a:rPr lang="pt-BR" altLang="zh-CN" dirty="0" smtClean="0"/>
            </a:br>
            <a:r>
              <a:rPr lang="pt-BR" altLang="zh-CN" dirty="0" smtClean="0"/>
              <a:t>}</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944562"/>
          </a:xfrm>
        </p:spPr>
        <p:txBody>
          <a:bodyPr/>
          <a:lstStyle/>
          <a:p>
            <a:r>
              <a:rPr lang="zh-CN" altLang="en-US" dirty="0" smtClean="0"/>
              <a:t>模运算</a:t>
            </a:r>
          </a:p>
        </p:txBody>
      </p:sp>
      <p:sp>
        <p:nvSpPr>
          <p:cNvPr id="25603" name="Rectangle 3"/>
          <p:cNvSpPr>
            <a:spLocks noGrp="1" noChangeArrowheads="1"/>
          </p:cNvSpPr>
          <p:nvPr>
            <p:ph type="body" idx="1"/>
          </p:nvPr>
        </p:nvSpPr>
        <p:spPr>
          <a:xfrm>
            <a:off x="0" y="1219200"/>
            <a:ext cx="9144000" cy="4876800"/>
          </a:xfrm>
        </p:spPr>
        <p:txBody>
          <a:bodyPr>
            <a:normAutofit/>
          </a:bodyPr>
          <a:lstStyle/>
          <a:p>
            <a:pPr>
              <a:lnSpc>
                <a:spcPct val="90000"/>
              </a:lnSpc>
            </a:pPr>
            <a:r>
              <a:rPr lang="zh-CN" altLang="en-US" dirty="0" smtClean="0"/>
              <a:t>模运算即求余数（</a:t>
            </a:r>
            <a:r>
              <a:rPr lang="en-US" altLang="zh-CN" dirty="0" smtClean="0"/>
              <a:t>C</a:t>
            </a:r>
            <a:r>
              <a:rPr lang="zh-CN" altLang="en-US" dirty="0" smtClean="0"/>
              <a:t>语言中的运算符％）	</a:t>
            </a:r>
          </a:p>
          <a:p>
            <a:pPr lvl="1">
              <a:lnSpc>
                <a:spcPct val="90000"/>
              </a:lnSpc>
              <a:buFontTx/>
              <a:buNone/>
            </a:pPr>
            <a:r>
              <a:rPr lang="zh-CN" altLang="en-US" sz="3200" dirty="0" smtClean="0"/>
              <a:t>			</a:t>
            </a:r>
            <a:r>
              <a:rPr lang="en-US" altLang="zh-CN" sz="3600" dirty="0" smtClean="0"/>
              <a:t>x mod n</a:t>
            </a:r>
            <a:r>
              <a:rPr lang="zh-CN" altLang="en-US" sz="3600" dirty="0" smtClean="0"/>
              <a:t>＝</a:t>
            </a:r>
            <a:r>
              <a:rPr lang="en-US" altLang="zh-CN" sz="3600" dirty="0" smtClean="0"/>
              <a:t>a</a:t>
            </a:r>
          </a:p>
          <a:p>
            <a:pPr marL="0" lvl="1">
              <a:lnSpc>
                <a:spcPct val="90000"/>
              </a:lnSpc>
              <a:buFontTx/>
              <a:buNone/>
            </a:pPr>
            <a:r>
              <a:rPr lang="zh-CN" altLang="en-US" sz="3200" dirty="0" smtClean="0"/>
              <a:t>其中</a:t>
            </a:r>
            <a:r>
              <a:rPr lang="en-US" altLang="zh-CN" sz="3200" dirty="0" smtClean="0"/>
              <a:t>0</a:t>
            </a:r>
            <a:r>
              <a:rPr lang="en-US" altLang="zh-CN" sz="3200" dirty="0" smtClean="0">
                <a:cs typeface="Times New Roman" pitchFamily="18" charset="0"/>
              </a:rPr>
              <a:t>≤a</a:t>
            </a:r>
            <a:r>
              <a:rPr lang="en-US" altLang="zh-CN" sz="3200" dirty="0" smtClean="0"/>
              <a:t>&lt;n, </a:t>
            </a:r>
            <a:r>
              <a:rPr lang="zh-CN" altLang="en-US" sz="3200" dirty="0" smtClean="0"/>
              <a:t>且有整数</a:t>
            </a:r>
            <a:r>
              <a:rPr lang="en-US" altLang="zh-CN" sz="3200" dirty="0" smtClean="0"/>
              <a:t>k</a:t>
            </a:r>
            <a:r>
              <a:rPr lang="zh-CN" altLang="en-US" sz="3200" dirty="0" smtClean="0"/>
              <a:t>使</a:t>
            </a:r>
            <a:r>
              <a:rPr lang="en-US" altLang="zh-CN" sz="3200" dirty="0" err="1" smtClean="0"/>
              <a:t>kn</a:t>
            </a:r>
            <a:r>
              <a:rPr lang="zh-CN" altLang="en-US" sz="3200" dirty="0" smtClean="0"/>
              <a:t>＋</a:t>
            </a:r>
            <a:r>
              <a:rPr lang="en-US" altLang="zh-CN" sz="3200" dirty="0" smtClean="0"/>
              <a:t>a</a:t>
            </a:r>
            <a:r>
              <a:rPr lang="zh-CN" altLang="en-US" sz="3200" dirty="0" smtClean="0"/>
              <a:t>＝</a:t>
            </a:r>
            <a:r>
              <a:rPr lang="en-US" altLang="zh-CN" sz="3200" dirty="0" smtClean="0"/>
              <a:t>x</a:t>
            </a:r>
            <a:r>
              <a:rPr lang="zh-CN" altLang="en-US" sz="3200" dirty="0" smtClean="0"/>
              <a:t>。整数</a:t>
            </a:r>
            <a:r>
              <a:rPr lang="en-US" altLang="zh-CN" sz="3200" dirty="0" smtClean="0"/>
              <a:t>n</a:t>
            </a:r>
            <a:r>
              <a:rPr lang="zh-CN" altLang="en-US" sz="3200" dirty="0" smtClean="0"/>
              <a:t>称为模数。</a:t>
            </a:r>
            <a:endParaRPr lang="en-US" altLang="zh-CN" sz="3200" dirty="0" smtClean="0"/>
          </a:p>
          <a:p>
            <a:pPr lvl="1">
              <a:lnSpc>
                <a:spcPct val="90000"/>
              </a:lnSpc>
              <a:buFontTx/>
              <a:buNone/>
            </a:pPr>
            <a:r>
              <a:rPr lang="zh-CN" altLang="en-US" sz="3200" dirty="0" smtClean="0"/>
              <a:t>如	 </a:t>
            </a:r>
            <a:r>
              <a:rPr lang="en-US" altLang="zh-CN" sz="3200" dirty="0" smtClean="0"/>
              <a:t>5</a:t>
            </a:r>
            <a:r>
              <a:rPr lang="zh-CN" altLang="en-US" sz="3200" dirty="0" smtClean="0"/>
              <a:t>％</a:t>
            </a:r>
            <a:r>
              <a:rPr lang="en-US" altLang="zh-CN" sz="3200" dirty="0" smtClean="0"/>
              <a:t>3</a:t>
            </a:r>
            <a:r>
              <a:rPr lang="zh-CN" altLang="en-US" sz="3200" dirty="0" smtClean="0"/>
              <a:t>＝</a:t>
            </a:r>
            <a:r>
              <a:rPr lang="en-US" altLang="zh-CN" sz="3200" dirty="0" smtClean="0"/>
              <a:t>2</a:t>
            </a:r>
            <a:r>
              <a:rPr lang="zh-CN" altLang="en-US" sz="3200" dirty="0" smtClean="0"/>
              <a:t>；</a:t>
            </a:r>
            <a:r>
              <a:rPr lang="en-US" altLang="zh-CN" sz="3200" dirty="0" smtClean="0"/>
              <a:t>8</a:t>
            </a:r>
            <a:r>
              <a:rPr lang="zh-CN" altLang="en-US" sz="3200" dirty="0" smtClean="0"/>
              <a:t>％</a:t>
            </a:r>
            <a:r>
              <a:rPr lang="en-US" altLang="zh-CN" sz="3200" dirty="0" smtClean="0"/>
              <a:t>7</a:t>
            </a:r>
            <a:r>
              <a:rPr lang="zh-CN" altLang="en-US" sz="3200" dirty="0" smtClean="0"/>
              <a:t>＝</a:t>
            </a:r>
            <a:r>
              <a:rPr lang="en-US" altLang="zh-CN" sz="3200" dirty="0" smtClean="0"/>
              <a:t>1</a:t>
            </a:r>
            <a:r>
              <a:rPr lang="zh-CN" altLang="en-US" sz="3200" dirty="0" smtClean="0"/>
              <a:t>；</a:t>
            </a:r>
            <a:r>
              <a:rPr lang="en-US" altLang="zh-CN" sz="3200" dirty="0" smtClean="0"/>
              <a:t>16</a:t>
            </a:r>
            <a:r>
              <a:rPr lang="zh-CN" altLang="en-US" sz="3200" dirty="0" smtClean="0"/>
              <a:t>％</a:t>
            </a:r>
            <a:r>
              <a:rPr lang="en-US" altLang="zh-CN" sz="3200" dirty="0" smtClean="0"/>
              <a:t>12</a:t>
            </a:r>
            <a:r>
              <a:rPr lang="zh-CN" altLang="en-US" sz="3200" dirty="0" smtClean="0"/>
              <a:t>＝</a:t>
            </a:r>
            <a:r>
              <a:rPr lang="en-US" altLang="zh-CN" sz="3200" dirty="0" smtClean="0"/>
              <a:t>4</a:t>
            </a:r>
            <a:endParaRPr lang="en-US" altLang="zh-CN" dirty="0" smtClean="0"/>
          </a:p>
          <a:p>
            <a:pPr>
              <a:lnSpc>
                <a:spcPct val="90000"/>
              </a:lnSpc>
            </a:pPr>
            <a:r>
              <a:rPr lang="zh-CN" altLang="en-US" dirty="0" smtClean="0"/>
              <a:t>同余关系</a:t>
            </a:r>
          </a:p>
          <a:p>
            <a:pPr>
              <a:lnSpc>
                <a:spcPct val="90000"/>
              </a:lnSpc>
              <a:buFontTx/>
              <a:buNone/>
            </a:pPr>
            <a:r>
              <a:rPr lang="zh-CN" altLang="en-US" dirty="0" smtClean="0"/>
              <a:t>	若 </a:t>
            </a:r>
            <a:r>
              <a:rPr lang="en-US" altLang="zh-CN" dirty="0" smtClean="0"/>
              <a:t>x mod n</a:t>
            </a:r>
            <a:r>
              <a:rPr lang="zh-CN" altLang="en-US" dirty="0" smtClean="0"/>
              <a:t>＝</a:t>
            </a:r>
            <a:r>
              <a:rPr lang="en-US" altLang="zh-CN" dirty="0" smtClean="0"/>
              <a:t>y mod n [</a:t>
            </a:r>
            <a:r>
              <a:rPr lang="zh-CN" altLang="en-US" dirty="0" smtClean="0"/>
              <a:t>＝ </a:t>
            </a:r>
            <a:r>
              <a:rPr lang="en-US" altLang="zh-CN" dirty="0" smtClean="0"/>
              <a:t>a]</a:t>
            </a:r>
            <a:r>
              <a:rPr lang="zh-CN" altLang="en-US" dirty="0" smtClean="0"/>
              <a:t>，则说</a:t>
            </a:r>
            <a:r>
              <a:rPr lang="en-US" altLang="zh-CN" dirty="0" smtClean="0"/>
              <a:t>x</a:t>
            </a:r>
            <a:r>
              <a:rPr lang="zh-CN" altLang="en-US" dirty="0" smtClean="0"/>
              <a:t>和</a:t>
            </a:r>
            <a:r>
              <a:rPr lang="en-US" altLang="zh-CN" dirty="0" smtClean="0"/>
              <a:t>y</a:t>
            </a:r>
            <a:r>
              <a:rPr lang="zh-CN" altLang="en-US" dirty="0" smtClean="0"/>
              <a:t>是模</a:t>
            </a:r>
            <a:r>
              <a:rPr lang="en-US" altLang="zh-CN" dirty="0" smtClean="0"/>
              <a:t>n</a:t>
            </a:r>
            <a:r>
              <a:rPr lang="zh-CN" altLang="en-US" dirty="0" smtClean="0"/>
              <a:t>同余的，记</a:t>
            </a:r>
            <a:r>
              <a:rPr lang="en-US" altLang="zh-CN" dirty="0" smtClean="0"/>
              <a:t>x </a:t>
            </a:r>
            <a:r>
              <a:rPr lang="en-US" altLang="zh-CN" dirty="0" smtClean="0">
                <a:cs typeface="Times New Roman" pitchFamily="18" charset="0"/>
              </a:rPr>
              <a:t>≡ y mod n</a:t>
            </a:r>
            <a:endParaRPr lang="zh-CN" altLang="en-US" dirty="0" smtClean="0"/>
          </a:p>
          <a:p>
            <a:pPr>
              <a:lnSpc>
                <a:spcPct val="90000"/>
              </a:lnSpc>
              <a:buFontTx/>
              <a:buNone/>
            </a:pPr>
            <a:r>
              <a:rPr lang="zh-CN" altLang="en-US" dirty="0" smtClean="0"/>
              <a:t>	如		</a:t>
            </a:r>
            <a:r>
              <a:rPr lang="en-US" altLang="zh-CN" dirty="0" smtClean="0"/>
              <a:t>13 </a:t>
            </a:r>
            <a:r>
              <a:rPr lang="en-US" altLang="zh-CN" dirty="0" smtClean="0">
                <a:cs typeface="Times New Roman" pitchFamily="18" charset="0"/>
              </a:rPr>
              <a:t>≡ 6 mod 7</a:t>
            </a:r>
          </a:p>
          <a:p>
            <a:pPr>
              <a:lnSpc>
                <a:spcPct val="90000"/>
              </a:lnSpc>
              <a:buFontTx/>
              <a:buNone/>
            </a:pPr>
            <a:r>
              <a:rPr lang="en-US" altLang="zh-CN" dirty="0" smtClean="0">
                <a:cs typeface="Times New Roman" pitchFamily="18" charset="0"/>
              </a:rPr>
              <a:t>	   		20 ≡ 7 mod 13</a:t>
            </a:r>
            <a:endParaRPr lang="zh-CN" altLang="en-US" dirty="0" smtClean="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8229600" cy="685800"/>
          </a:xfrm>
        </p:spPr>
        <p:txBody>
          <a:bodyPr>
            <a:normAutofit fontScale="90000"/>
          </a:bodyPr>
          <a:lstStyle/>
          <a:p>
            <a:r>
              <a:rPr lang="zh-CN" altLang="en-US" dirty="0" smtClean="0"/>
              <a:t>模算术运算</a:t>
            </a:r>
          </a:p>
        </p:txBody>
      </p:sp>
      <p:sp>
        <p:nvSpPr>
          <p:cNvPr id="35843" name="Rectangle 3"/>
          <p:cNvSpPr>
            <a:spLocks noGrp="1" noChangeArrowheads="1"/>
          </p:cNvSpPr>
          <p:nvPr>
            <p:ph type="body" idx="1"/>
          </p:nvPr>
        </p:nvSpPr>
        <p:spPr>
          <a:xfrm>
            <a:off x="609600" y="914400"/>
            <a:ext cx="8229600" cy="3429000"/>
          </a:xfrm>
        </p:spPr>
        <p:txBody>
          <a:bodyPr>
            <a:normAutofit/>
          </a:bodyPr>
          <a:lstStyle/>
          <a:p>
            <a:r>
              <a:rPr lang="zh-CN" altLang="en-US" sz="3000" dirty="0" smtClean="0"/>
              <a:t>（</a:t>
            </a:r>
            <a:r>
              <a:rPr lang="en-US" altLang="zh-CN" sz="3000" dirty="0" smtClean="0"/>
              <a:t>a</a:t>
            </a:r>
            <a:r>
              <a:rPr lang="zh-CN" altLang="en-US" sz="3000" dirty="0" smtClean="0"/>
              <a:t>＋</a:t>
            </a:r>
            <a:r>
              <a:rPr lang="en-US" altLang="zh-CN" sz="3000" dirty="0" smtClean="0"/>
              <a:t>b</a:t>
            </a:r>
            <a:r>
              <a:rPr lang="zh-CN" altLang="en-US" sz="3000" dirty="0" smtClean="0"/>
              <a:t>）</a:t>
            </a:r>
            <a:r>
              <a:rPr lang="en-US" altLang="zh-CN" sz="3000" dirty="0" smtClean="0"/>
              <a:t> mod n </a:t>
            </a:r>
            <a:r>
              <a:rPr lang="zh-CN" altLang="en-US" sz="3000" dirty="0" smtClean="0"/>
              <a:t>＝ </a:t>
            </a:r>
            <a:r>
              <a:rPr lang="en-US" altLang="zh-CN" sz="3000" dirty="0" smtClean="0"/>
              <a:t>(a mod n</a:t>
            </a:r>
            <a:r>
              <a:rPr lang="zh-CN" altLang="en-US" sz="3000" dirty="0" smtClean="0"/>
              <a:t>＋</a:t>
            </a:r>
            <a:r>
              <a:rPr lang="en-US" altLang="zh-CN" sz="3000" dirty="0" smtClean="0"/>
              <a:t>b mod n) mod n</a:t>
            </a:r>
          </a:p>
          <a:p>
            <a:r>
              <a:rPr lang="zh-CN" altLang="en-US" sz="3000" dirty="0" smtClean="0"/>
              <a:t>（</a:t>
            </a:r>
            <a:r>
              <a:rPr lang="en-US" altLang="zh-CN" sz="3000" dirty="0" smtClean="0"/>
              <a:t>a</a:t>
            </a:r>
            <a:r>
              <a:rPr lang="zh-CN" altLang="en-US" sz="3000" dirty="0" smtClean="0"/>
              <a:t>－</a:t>
            </a:r>
            <a:r>
              <a:rPr lang="en-US" altLang="zh-CN" sz="3000" dirty="0" smtClean="0"/>
              <a:t>b</a:t>
            </a:r>
            <a:r>
              <a:rPr lang="zh-CN" altLang="en-US" sz="3000" dirty="0" smtClean="0"/>
              <a:t>）</a:t>
            </a:r>
            <a:r>
              <a:rPr lang="en-US" altLang="zh-CN" sz="3000" dirty="0" smtClean="0"/>
              <a:t> mod n </a:t>
            </a:r>
            <a:r>
              <a:rPr lang="zh-CN" altLang="en-US" sz="3000" dirty="0" smtClean="0"/>
              <a:t>＝ </a:t>
            </a:r>
            <a:r>
              <a:rPr lang="en-US" altLang="zh-CN" sz="3000" dirty="0" smtClean="0"/>
              <a:t>(a mod n</a:t>
            </a:r>
            <a:r>
              <a:rPr lang="zh-CN" altLang="en-US" sz="3000" dirty="0" smtClean="0"/>
              <a:t>－</a:t>
            </a:r>
            <a:r>
              <a:rPr lang="en-US" altLang="zh-CN" sz="3000" dirty="0" smtClean="0"/>
              <a:t>b mod n) mod n</a:t>
            </a:r>
          </a:p>
          <a:p>
            <a:r>
              <a:rPr lang="zh-CN" altLang="en-US" sz="3000" dirty="0" smtClean="0"/>
              <a:t>（</a:t>
            </a:r>
            <a:r>
              <a:rPr lang="pt-BR" altLang="zh-CN" sz="3000" dirty="0" smtClean="0"/>
              <a:t>a×b</a:t>
            </a:r>
            <a:r>
              <a:rPr lang="zh-CN" altLang="en-US" sz="3000" dirty="0" smtClean="0"/>
              <a:t>）</a:t>
            </a:r>
            <a:r>
              <a:rPr lang="pt-BR" altLang="zh-CN" sz="3000" dirty="0" smtClean="0"/>
              <a:t> mod n </a:t>
            </a:r>
            <a:r>
              <a:rPr lang="zh-CN" altLang="pt-BR" sz="3000" dirty="0" smtClean="0"/>
              <a:t>＝ </a:t>
            </a:r>
            <a:r>
              <a:rPr lang="pt-BR" altLang="zh-CN" sz="3000" dirty="0" smtClean="0"/>
              <a:t>(a mod n×b mod n)</a:t>
            </a:r>
            <a:r>
              <a:rPr lang="zh-CN" altLang="pt-BR" sz="3000" dirty="0" smtClean="0"/>
              <a:t> </a:t>
            </a:r>
            <a:r>
              <a:rPr lang="pt-BR" altLang="zh-CN" sz="3000" dirty="0" smtClean="0"/>
              <a:t>mod n</a:t>
            </a:r>
          </a:p>
          <a:p>
            <a:pPr>
              <a:buNone/>
            </a:pPr>
            <a:endParaRPr lang="zh-CN" altLang="en-US" sz="3000" dirty="0" smtClean="0"/>
          </a:p>
          <a:p>
            <a:endParaRPr lang="zh-CN" altLang="en-US" sz="3000" dirty="0" smtClean="0"/>
          </a:p>
        </p:txBody>
      </p:sp>
      <p:sp>
        <p:nvSpPr>
          <p:cNvPr id="5" name="TextBox 4"/>
          <p:cNvSpPr txBox="1"/>
          <p:nvPr/>
        </p:nvSpPr>
        <p:spPr>
          <a:xfrm>
            <a:off x="685800" y="2590800"/>
            <a:ext cx="8153400" cy="3600986"/>
          </a:xfrm>
          <a:prstGeom prst="rect">
            <a:avLst/>
          </a:prstGeom>
          <a:noFill/>
          <a:ln w="31750">
            <a:solidFill>
              <a:schemeClr val="accent4">
                <a:lumMod val="75000"/>
              </a:schemeClr>
            </a:solidFill>
          </a:ln>
        </p:spPr>
        <p:txBody>
          <a:bodyPr wrap="square">
            <a:spAutoFit/>
          </a:bodyPr>
          <a:lstStyle/>
          <a:p>
            <a:pPr>
              <a:spcBef>
                <a:spcPts val="1200"/>
              </a:spcBef>
              <a:defRPr/>
            </a:pPr>
            <a:r>
              <a:rPr lang="en-US" sz="2400" dirty="0" smtClean="0">
                <a:latin typeface="Arial" pitchFamily="-1" charset="0"/>
              </a:rPr>
              <a:t>       </a:t>
            </a:r>
            <a:r>
              <a:rPr lang="en-US" sz="2400" dirty="0">
                <a:latin typeface="Arial" pitchFamily="-1" charset="0"/>
              </a:rPr>
              <a:t>11 mod 8 = 3; </a:t>
            </a:r>
            <a:r>
              <a:rPr lang="en-US" sz="2400" dirty="0" smtClean="0">
                <a:latin typeface="Arial" pitchFamily="-1" charset="0"/>
              </a:rPr>
              <a:t>     15 </a:t>
            </a:r>
            <a:r>
              <a:rPr lang="en-US" sz="2400" dirty="0">
                <a:latin typeface="Arial" pitchFamily="-1" charset="0"/>
              </a:rPr>
              <a:t>mod 8 = 7</a:t>
            </a:r>
          </a:p>
          <a:p>
            <a:pPr>
              <a:spcBef>
                <a:spcPts val="1200"/>
              </a:spcBef>
              <a:defRPr/>
            </a:pPr>
            <a:r>
              <a:rPr lang="en-US" sz="2400" dirty="0">
                <a:latin typeface="Arial" pitchFamily="-1" charset="0"/>
              </a:rPr>
              <a:t>[(11 mod 8) + (15 mod 8)] mod 8 = 10 mod 8 = 2</a:t>
            </a:r>
          </a:p>
          <a:p>
            <a:pPr>
              <a:spcBef>
                <a:spcPts val="1200"/>
              </a:spcBef>
              <a:defRPr/>
            </a:pPr>
            <a:r>
              <a:rPr lang="en-US" sz="2400" dirty="0">
                <a:latin typeface="Arial" pitchFamily="-1" charset="0"/>
              </a:rPr>
              <a:t>(11 + 15) mod 8 =  26 mod 8 = 2</a:t>
            </a:r>
          </a:p>
          <a:p>
            <a:pPr>
              <a:spcBef>
                <a:spcPts val="1200"/>
              </a:spcBef>
              <a:defRPr/>
            </a:pPr>
            <a:r>
              <a:rPr lang="en-US" sz="2400" dirty="0">
                <a:latin typeface="Arial" pitchFamily="-1" charset="0"/>
              </a:rPr>
              <a:t>[(11 mod 8) - (15 mod 8)] mod 8 = - 4 mod 8 = 4</a:t>
            </a:r>
          </a:p>
          <a:p>
            <a:pPr>
              <a:spcBef>
                <a:spcPts val="1200"/>
              </a:spcBef>
              <a:defRPr/>
            </a:pPr>
            <a:r>
              <a:rPr lang="en-US" sz="2400" dirty="0">
                <a:latin typeface="Arial" pitchFamily="-1" charset="0"/>
              </a:rPr>
              <a:t>(11 -  15) mod 8 = - 4 mod 8 =  4</a:t>
            </a:r>
          </a:p>
          <a:p>
            <a:pPr>
              <a:spcBef>
                <a:spcPts val="1200"/>
              </a:spcBef>
              <a:defRPr/>
            </a:pPr>
            <a:r>
              <a:rPr lang="en-US" sz="2400" dirty="0">
                <a:latin typeface="Arial" pitchFamily="-1" charset="0"/>
              </a:rPr>
              <a:t>[(11 mod 8) *  (15 mod 8)] mod 8 =  21 mod 8 = 5</a:t>
            </a:r>
          </a:p>
          <a:p>
            <a:pPr>
              <a:spcBef>
                <a:spcPts val="1200"/>
              </a:spcBef>
              <a:defRPr/>
            </a:pPr>
            <a:r>
              <a:rPr lang="en-US" sz="2400" dirty="0">
                <a:latin typeface="Arial" pitchFamily="-1" charset="0"/>
              </a:rPr>
              <a:t>(11 * 15) mod 8 = 165 mod 8 =  5</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模幂运算</a:t>
            </a:r>
            <a:endParaRPr lang="zh-CN" altLang="en-US" dirty="0"/>
          </a:p>
        </p:txBody>
      </p:sp>
      <p:sp>
        <p:nvSpPr>
          <p:cNvPr id="3" name="Content Placeholder 2"/>
          <p:cNvSpPr>
            <a:spLocks noGrp="1"/>
          </p:cNvSpPr>
          <p:nvPr>
            <p:ph idx="1"/>
          </p:nvPr>
        </p:nvSpPr>
        <p:spPr>
          <a:xfrm>
            <a:off x="457200" y="1447800"/>
            <a:ext cx="8686800" cy="4525963"/>
          </a:xfrm>
        </p:spPr>
        <p:txBody>
          <a:bodyPr/>
          <a:lstStyle/>
          <a:p>
            <a:r>
              <a:rPr lang="zh-CN" altLang="en-US" dirty="0" smtClean="0"/>
              <a:t>（</a:t>
            </a:r>
            <a:r>
              <a:rPr lang="pt-BR" altLang="zh-CN" dirty="0" smtClean="0"/>
              <a:t>a×b</a:t>
            </a:r>
            <a:r>
              <a:rPr lang="zh-CN" altLang="en-US" dirty="0" smtClean="0"/>
              <a:t>）</a:t>
            </a:r>
            <a:r>
              <a:rPr lang="pt-BR" altLang="zh-CN" dirty="0" smtClean="0"/>
              <a:t> mod n </a:t>
            </a:r>
            <a:r>
              <a:rPr lang="zh-CN" altLang="pt-BR" dirty="0" smtClean="0"/>
              <a:t>＝ </a:t>
            </a:r>
            <a:r>
              <a:rPr lang="pt-BR" altLang="zh-CN" dirty="0" smtClean="0"/>
              <a:t>(a mod n×b mod n)</a:t>
            </a:r>
            <a:r>
              <a:rPr lang="zh-CN" altLang="pt-BR" dirty="0" smtClean="0"/>
              <a:t> </a:t>
            </a:r>
            <a:r>
              <a:rPr lang="pt-BR" altLang="zh-CN" dirty="0" smtClean="0"/>
              <a:t>mod n</a:t>
            </a:r>
          </a:p>
          <a:p>
            <a:pPr>
              <a:buNone/>
            </a:pPr>
            <a:r>
              <a:rPr lang="zh-CN" altLang="en-US" dirty="0" smtClean="0"/>
              <a:t>幂运算：求</a:t>
            </a:r>
            <a:r>
              <a:rPr lang="en-US" altLang="zh-CN" dirty="0" smtClean="0"/>
              <a:t>11</a:t>
            </a:r>
            <a:r>
              <a:rPr lang="en-US" altLang="zh-CN" baseline="30000" dirty="0" smtClean="0"/>
              <a:t>7</a:t>
            </a:r>
            <a:r>
              <a:rPr lang="en-US" altLang="zh-CN" dirty="0" smtClean="0"/>
              <a:t>mod 13=?</a:t>
            </a:r>
          </a:p>
          <a:p>
            <a:pPr>
              <a:buNone/>
            </a:pPr>
            <a:endParaRPr lang="en-US" altLang="zh-CN" dirty="0" smtClean="0"/>
          </a:p>
          <a:p>
            <a:pPr>
              <a:buNone/>
            </a:pPr>
            <a:endParaRPr lang="pt-BR" altLang="zh-CN" dirty="0" smtClean="0"/>
          </a:p>
          <a:p>
            <a:endParaRPr lang="en-US" altLang="zh-CN" dirty="0" smtClean="0"/>
          </a:p>
          <a:p>
            <a:endParaRPr lang="en-US" altLang="zh-CN" dirty="0" smtClean="0"/>
          </a:p>
          <a:p>
            <a:r>
              <a:rPr lang="zh-CN" altLang="en-US" dirty="0" smtClean="0"/>
              <a:t>用于</a:t>
            </a:r>
            <a:r>
              <a:rPr lang="en-US" altLang="zh-CN" dirty="0" smtClean="0"/>
              <a:t>RSA</a:t>
            </a:r>
            <a:r>
              <a:rPr lang="zh-CN" altLang="en-US" dirty="0" smtClean="0"/>
              <a:t>中的模幂运算</a:t>
            </a:r>
            <a:endParaRPr lang="zh-CN" altLang="en-US" dirty="0"/>
          </a:p>
        </p:txBody>
      </p:sp>
      <p:sp>
        <p:nvSpPr>
          <p:cNvPr id="4" name="TextBox 3"/>
          <p:cNvSpPr txBox="1"/>
          <p:nvPr/>
        </p:nvSpPr>
        <p:spPr>
          <a:xfrm>
            <a:off x="533400" y="2971800"/>
            <a:ext cx="8153400" cy="1785104"/>
          </a:xfrm>
          <a:prstGeom prst="rect">
            <a:avLst/>
          </a:prstGeom>
          <a:noFill/>
          <a:ln w="31750">
            <a:solidFill>
              <a:schemeClr val="accent4">
                <a:lumMod val="75000"/>
              </a:schemeClr>
            </a:solidFill>
          </a:ln>
        </p:spPr>
        <p:txBody>
          <a:bodyPr wrap="square">
            <a:spAutoFit/>
          </a:bodyPr>
          <a:lstStyle/>
          <a:p>
            <a:pPr>
              <a:spcBef>
                <a:spcPts val="1200"/>
              </a:spcBef>
              <a:defRPr/>
            </a:pPr>
            <a:r>
              <a:rPr lang="en-US" sz="3000" dirty="0" smtClean="0">
                <a:latin typeface="Arial" pitchFamily="-1" charset="0"/>
              </a:rPr>
              <a:t>       11</a:t>
            </a:r>
            <a:r>
              <a:rPr lang="en-US" sz="3000" baseline="30000" dirty="0" smtClean="0">
                <a:latin typeface="Arial" pitchFamily="-1" charset="0"/>
              </a:rPr>
              <a:t>2</a:t>
            </a:r>
            <a:r>
              <a:rPr lang="en-US" sz="3000" dirty="0" smtClean="0">
                <a:latin typeface="Arial" pitchFamily="-1" charset="0"/>
              </a:rPr>
              <a:t> = 121 </a:t>
            </a:r>
            <a:r>
              <a:rPr lang="en-US" altLang="zh-CN" sz="3000" dirty="0" smtClean="0">
                <a:latin typeface="Arial" pitchFamily="-1" charset="0"/>
              </a:rPr>
              <a:t>≡ 4 mod 13</a:t>
            </a:r>
          </a:p>
          <a:p>
            <a:pPr>
              <a:spcBef>
                <a:spcPts val="1200"/>
              </a:spcBef>
              <a:defRPr/>
            </a:pPr>
            <a:r>
              <a:rPr lang="en-US" sz="3000" dirty="0" smtClean="0">
                <a:latin typeface="Arial" pitchFamily="-1" charset="0"/>
              </a:rPr>
              <a:t>       11</a:t>
            </a:r>
            <a:r>
              <a:rPr lang="en-US" sz="3000" baseline="30000" dirty="0" smtClean="0">
                <a:latin typeface="Arial" pitchFamily="-1" charset="0"/>
              </a:rPr>
              <a:t>4</a:t>
            </a:r>
            <a:r>
              <a:rPr lang="en-US" sz="3000" dirty="0" smtClean="0">
                <a:latin typeface="Arial" pitchFamily="-1" charset="0"/>
              </a:rPr>
              <a:t> = (11</a:t>
            </a:r>
            <a:r>
              <a:rPr lang="en-US" sz="3000" baseline="30000" dirty="0" smtClean="0">
                <a:latin typeface="Arial" pitchFamily="-1" charset="0"/>
              </a:rPr>
              <a:t>2</a:t>
            </a:r>
            <a:r>
              <a:rPr lang="en-US" sz="3000" dirty="0" smtClean="0">
                <a:latin typeface="Arial" pitchFamily="-1" charset="0"/>
              </a:rPr>
              <a:t>)</a:t>
            </a:r>
            <a:r>
              <a:rPr lang="en-US" sz="3000" baseline="30000" dirty="0" smtClean="0">
                <a:latin typeface="Arial" pitchFamily="-1" charset="0"/>
              </a:rPr>
              <a:t>2</a:t>
            </a:r>
            <a:r>
              <a:rPr lang="en-US" sz="3000" dirty="0" smtClean="0">
                <a:latin typeface="Arial" pitchFamily="-1" charset="0"/>
              </a:rPr>
              <a:t> </a:t>
            </a:r>
            <a:r>
              <a:rPr lang="en-US" altLang="zh-CN" sz="3000" dirty="0" smtClean="0">
                <a:latin typeface="Arial" pitchFamily="-1" charset="0"/>
              </a:rPr>
              <a:t>≡ 4</a:t>
            </a:r>
            <a:r>
              <a:rPr lang="en-US" altLang="zh-CN" sz="3000" baseline="30000" dirty="0" smtClean="0">
                <a:latin typeface="Arial" pitchFamily="-1" charset="0"/>
              </a:rPr>
              <a:t>2</a:t>
            </a:r>
            <a:r>
              <a:rPr lang="en-US" altLang="zh-CN" sz="3000" dirty="0" smtClean="0">
                <a:latin typeface="Arial" pitchFamily="-1" charset="0"/>
              </a:rPr>
              <a:t> ≡ 3 mod 13</a:t>
            </a:r>
          </a:p>
          <a:p>
            <a:pPr>
              <a:spcBef>
                <a:spcPts val="1200"/>
              </a:spcBef>
              <a:defRPr/>
            </a:pPr>
            <a:r>
              <a:rPr lang="en-US" sz="3000" dirty="0" smtClean="0">
                <a:latin typeface="Arial" pitchFamily="-1" charset="0"/>
              </a:rPr>
              <a:t>       11</a:t>
            </a:r>
            <a:r>
              <a:rPr lang="en-US" sz="3000" baseline="30000" dirty="0" smtClean="0">
                <a:latin typeface="Arial" pitchFamily="-1" charset="0"/>
              </a:rPr>
              <a:t>7</a:t>
            </a:r>
            <a:r>
              <a:rPr lang="en-US" sz="3000" dirty="0" smtClean="0">
                <a:latin typeface="Arial" pitchFamily="-1" charset="0"/>
              </a:rPr>
              <a:t> = 11</a:t>
            </a:r>
            <a:r>
              <a:rPr lang="pt-BR" altLang="zh-CN" sz="3000" dirty="0" smtClean="0">
                <a:latin typeface="Arial" pitchFamily="-1" charset="0"/>
              </a:rPr>
              <a:t>×4×3</a:t>
            </a:r>
            <a:r>
              <a:rPr lang="en-US" altLang="zh-CN" sz="3000" dirty="0" smtClean="0">
                <a:latin typeface="Arial" pitchFamily="-1" charset="0"/>
              </a:rPr>
              <a:t> ≡132 ≡ 2 mod 13</a:t>
            </a:r>
            <a:endParaRPr lang="en-US" sz="3000" dirty="0">
              <a:latin typeface="Arial" pitchFamily="-1"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剩余集</a:t>
            </a:r>
          </a:p>
        </p:txBody>
      </p:sp>
      <p:sp>
        <p:nvSpPr>
          <p:cNvPr id="36867" name="Rectangle 3"/>
          <p:cNvSpPr>
            <a:spLocks noGrp="1" noChangeArrowheads="1"/>
          </p:cNvSpPr>
          <p:nvPr>
            <p:ph type="body" idx="1"/>
          </p:nvPr>
        </p:nvSpPr>
        <p:spPr/>
        <p:txBody>
          <a:bodyPr>
            <a:normAutofit lnSpcReduction="10000"/>
          </a:bodyPr>
          <a:lstStyle/>
          <a:p>
            <a:pPr>
              <a:lnSpc>
                <a:spcPct val="90000"/>
              </a:lnSpc>
            </a:pPr>
            <a:r>
              <a:rPr lang="zh-CN" altLang="en-US" dirty="0" smtClean="0"/>
              <a:t>模</a:t>
            </a:r>
            <a:r>
              <a:rPr lang="en-US" altLang="zh-CN" dirty="0" smtClean="0"/>
              <a:t>n</a:t>
            </a:r>
            <a:r>
              <a:rPr lang="zh-CN" altLang="en-US" dirty="0" smtClean="0"/>
              <a:t>的剩余集</a:t>
            </a:r>
            <a:endParaRPr lang="en-US" altLang="zh-CN" dirty="0" smtClean="0"/>
          </a:p>
          <a:p>
            <a:pPr>
              <a:lnSpc>
                <a:spcPct val="90000"/>
              </a:lnSpc>
              <a:buNone/>
            </a:pPr>
            <a:r>
              <a:rPr lang="zh-CN" altLang="en-US" dirty="0" smtClean="0"/>
              <a:t>    定义比</a:t>
            </a:r>
            <a:r>
              <a:rPr lang="en-US" altLang="zh-CN" dirty="0" smtClean="0"/>
              <a:t>n</a:t>
            </a:r>
            <a:r>
              <a:rPr lang="zh-CN" altLang="en-US" dirty="0" smtClean="0"/>
              <a:t>小的非负整数集合为</a:t>
            </a:r>
            <a:r>
              <a:rPr lang="en-US" altLang="zh-CN" dirty="0" smtClean="0"/>
              <a:t>Z</a:t>
            </a:r>
            <a:r>
              <a:rPr lang="en-US" altLang="zh-CN" baseline="-25000" dirty="0" smtClean="0"/>
              <a:t>n </a:t>
            </a:r>
            <a:r>
              <a:rPr lang="zh-CN" altLang="en-US" dirty="0" smtClean="0"/>
              <a:t>：</a:t>
            </a:r>
            <a:endParaRPr lang="en-US" altLang="zh-CN" dirty="0" smtClean="0"/>
          </a:p>
          <a:p>
            <a:pPr>
              <a:lnSpc>
                <a:spcPct val="90000"/>
              </a:lnSpc>
              <a:buNone/>
            </a:pPr>
            <a:r>
              <a:rPr lang="en-US" altLang="zh-CN" dirty="0" smtClean="0"/>
              <a:t>             Z</a:t>
            </a:r>
            <a:r>
              <a:rPr lang="en-US" altLang="zh-CN" baseline="-25000" dirty="0" smtClean="0"/>
              <a:t>n</a:t>
            </a:r>
            <a:r>
              <a:rPr lang="zh-CN" altLang="en-US" dirty="0" smtClean="0"/>
              <a:t>＝</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a:t>
            </a:r>
            <a:r>
              <a:rPr lang="zh-CN" altLang="en-US" dirty="0" smtClean="0"/>
              <a:t>，</a:t>
            </a:r>
            <a:r>
              <a:rPr lang="en-US" altLang="zh-CN" dirty="0" smtClean="0"/>
              <a:t>n-1}</a:t>
            </a:r>
          </a:p>
          <a:p>
            <a:pPr>
              <a:lnSpc>
                <a:spcPct val="90000"/>
              </a:lnSpc>
              <a:buNone/>
            </a:pPr>
            <a:r>
              <a:rPr lang="zh-CN" altLang="en-US" dirty="0" smtClean="0"/>
              <a:t>这个集合被称为</a:t>
            </a:r>
            <a:r>
              <a:rPr lang="zh-CN" altLang="en-US" b="1" dirty="0" smtClean="0"/>
              <a:t>剩余类集</a:t>
            </a:r>
            <a:r>
              <a:rPr lang="zh-CN" altLang="en-US" dirty="0" smtClean="0"/>
              <a:t>，或</a:t>
            </a:r>
            <a:r>
              <a:rPr lang="zh-CN" altLang="en-US" b="1" dirty="0" smtClean="0"/>
              <a:t>模</a:t>
            </a:r>
            <a:r>
              <a:rPr lang="en-US" altLang="zh-CN" b="1" dirty="0" smtClean="0"/>
              <a:t>n</a:t>
            </a:r>
            <a:r>
              <a:rPr lang="zh-CN" altLang="en-US" b="1" dirty="0" smtClean="0"/>
              <a:t>的剩余类</a:t>
            </a:r>
            <a:endParaRPr lang="en-US" altLang="zh-CN" b="1" dirty="0" smtClean="0"/>
          </a:p>
          <a:p>
            <a:pPr>
              <a:lnSpc>
                <a:spcPct val="90000"/>
              </a:lnSpc>
              <a:buNone/>
            </a:pPr>
            <a:endParaRPr lang="zh-CN" altLang="en-US" dirty="0" smtClean="0"/>
          </a:p>
          <a:p>
            <a:pPr>
              <a:lnSpc>
                <a:spcPct val="90000"/>
              </a:lnSpc>
              <a:buFontTx/>
              <a:buNone/>
            </a:pPr>
            <a:r>
              <a:rPr lang="zh-CN" altLang="en-US" dirty="0" smtClean="0"/>
              <a:t>	给定了数</a:t>
            </a:r>
            <a:r>
              <a:rPr lang="en-US" altLang="zh-CN" dirty="0" smtClean="0"/>
              <a:t>n</a:t>
            </a:r>
            <a:r>
              <a:rPr lang="zh-CN" altLang="en-US" dirty="0" smtClean="0"/>
              <a:t>，则所有的整数都以同余的形式映射到模</a:t>
            </a:r>
            <a:r>
              <a:rPr lang="en-US" altLang="zh-CN" dirty="0" smtClean="0"/>
              <a:t>n</a:t>
            </a:r>
            <a:r>
              <a:rPr lang="zh-CN" altLang="en-US" dirty="0" smtClean="0"/>
              <a:t>的余数的集合上	</a:t>
            </a:r>
          </a:p>
          <a:p>
            <a:pPr>
              <a:lnSpc>
                <a:spcPct val="90000"/>
              </a:lnSpc>
              <a:buFontTx/>
              <a:buNone/>
            </a:pPr>
            <a:r>
              <a:rPr lang="zh-CN" altLang="en-US" dirty="0" smtClean="0"/>
              <a:t>		</a:t>
            </a:r>
            <a:r>
              <a:rPr lang="en-US" altLang="zh-CN" dirty="0" smtClean="0"/>
              <a:t> Z</a:t>
            </a:r>
            <a:r>
              <a:rPr lang="en-US" altLang="zh-CN" baseline="-25000" dirty="0" smtClean="0"/>
              <a:t>n</a:t>
            </a:r>
            <a:r>
              <a:rPr lang="zh-CN" altLang="en-US" dirty="0" smtClean="0"/>
              <a:t>＝</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a:t>
            </a:r>
            <a:r>
              <a:rPr lang="zh-CN" altLang="en-US" dirty="0" smtClean="0"/>
              <a:t>，</a:t>
            </a:r>
            <a:r>
              <a:rPr lang="en-US" altLang="zh-CN" dirty="0" smtClean="0"/>
              <a:t>n-1}</a:t>
            </a:r>
          </a:p>
          <a:p>
            <a:pPr>
              <a:lnSpc>
                <a:spcPct val="90000"/>
              </a:lnSpc>
              <a:buFontTx/>
              <a:buNone/>
            </a:pPr>
            <a:r>
              <a:rPr lang="en-US" altLang="zh-CN" dirty="0" smtClean="0"/>
              <a:t>	</a:t>
            </a:r>
            <a:r>
              <a:rPr lang="zh-CN" altLang="en-US" dirty="0" smtClean="0"/>
              <a:t>模</a:t>
            </a:r>
            <a:r>
              <a:rPr lang="en-US" altLang="zh-CN" dirty="0" smtClean="0"/>
              <a:t>n</a:t>
            </a:r>
            <a:r>
              <a:rPr lang="zh-CN" altLang="en-US" dirty="0" smtClean="0"/>
              <a:t>的运算可定义在该集合上</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792162"/>
          </a:xfrm>
        </p:spPr>
        <p:txBody>
          <a:bodyPr/>
          <a:lstStyle/>
          <a:p>
            <a:r>
              <a:rPr lang="zh-CN" altLang="en-US" dirty="0" smtClean="0"/>
              <a:t>模</a:t>
            </a:r>
            <a:r>
              <a:rPr lang="en-US" altLang="zh-CN" dirty="0" smtClean="0"/>
              <a:t>n</a:t>
            </a:r>
            <a:r>
              <a:rPr lang="zh-CN" altLang="en-US" dirty="0" smtClean="0"/>
              <a:t>逆元</a:t>
            </a:r>
          </a:p>
        </p:txBody>
      </p:sp>
      <p:sp>
        <p:nvSpPr>
          <p:cNvPr id="37891" name="Rectangle 3"/>
          <p:cNvSpPr>
            <a:spLocks noGrp="1" noChangeArrowheads="1"/>
          </p:cNvSpPr>
          <p:nvPr>
            <p:ph type="body" idx="1"/>
          </p:nvPr>
        </p:nvSpPr>
        <p:spPr>
          <a:xfrm>
            <a:off x="228600" y="1066800"/>
            <a:ext cx="8915400" cy="5257800"/>
          </a:xfrm>
        </p:spPr>
        <p:txBody>
          <a:bodyPr>
            <a:noAutofit/>
          </a:bodyPr>
          <a:lstStyle/>
          <a:p>
            <a:pPr>
              <a:buFontTx/>
              <a:buNone/>
            </a:pPr>
            <a:r>
              <a:rPr lang="zh-CN" altLang="en-US" sz="2800" dirty="0" smtClean="0"/>
              <a:t>讨论在模</a:t>
            </a:r>
            <a:r>
              <a:rPr lang="en-US" altLang="zh-CN" sz="2800" dirty="0" smtClean="0"/>
              <a:t>n</a:t>
            </a:r>
            <a:r>
              <a:rPr lang="zh-CN" altLang="en-US" sz="2800" dirty="0" smtClean="0"/>
              <a:t>余数集上进行：</a:t>
            </a:r>
          </a:p>
          <a:p>
            <a:r>
              <a:rPr lang="zh-CN" altLang="en-US" sz="2800" dirty="0" smtClean="0"/>
              <a:t>加法逆元</a:t>
            </a:r>
          </a:p>
          <a:p>
            <a:pPr>
              <a:buFontTx/>
              <a:buNone/>
            </a:pPr>
            <a:r>
              <a:rPr lang="zh-CN" altLang="en-US" sz="2800" dirty="0" smtClean="0"/>
              <a:t>	如果（</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≡0 mod n</a:t>
            </a:r>
            <a:r>
              <a:rPr lang="zh-CN" altLang="en-US" sz="2800" dirty="0" smtClean="0"/>
              <a:t>，则</a:t>
            </a:r>
            <a:r>
              <a:rPr lang="en-US" altLang="zh-CN" sz="2800" dirty="0" smtClean="0"/>
              <a:t>a</a:t>
            </a:r>
            <a:r>
              <a:rPr lang="zh-CN" altLang="en-US" sz="2800" dirty="0" smtClean="0"/>
              <a:t>和</a:t>
            </a:r>
            <a:r>
              <a:rPr lang="en-US" altLang="zh-CN" sz="2800" dirty="0" smtClean="0"/>
              <a:t>b</a:t>
            </a:r>
            <a:r>
              <a:rPr lang="zh-CN" altLang="en-US" sz="2800" dirty="0" smtClean="0"/>
              <a:t>互为加法逆元</a:t>
            </a:r>
          </a:p>
          <a:p>
            <a:pPr>
              <a:buFontTx/>
              <a:buNone/>
            </a:pPr>
            <a:r>
              <a:rPr lang="zh-CN" altLang="en-US" sz="2800" dirty="0" smtClean="0"/>
              <a:t>	</a:t>
            </a:r>
            <a:r>
              <a:rPr lang="en-US" altLang="zh-CN" sz="2800" dirty="0" smtClean="0"/>
              <a:t>Z</a:t>
            </a:r>
            <a:r>
              <a:rPr lang="en-US" altLang="zh-CN" sz="2800" baseline="-25000" dirty="0" smtClean="0"/>
              <a:t>n</a:t>
            </a:r>
            <a:r>
              <a:rPr lang="zh-CN" altLang="en-US" sz="2800" dirty="0" smtClean="0"/>
              <a:t>中有：</a:t>
            </a:r>
            <a:r>
              <a:rPr lang="en-US" altLang="zh-CN" sz="2800" dirty="0" smtClean="0"/>
              <a:t>0,0  1,n-1  2,n-2   …     n/2,n/2</a:t>
            </a:r>
          </a:p>
          <a:p>
            <a:r>
              <a:rPr lang="zh-CN" altLang="en-US" sz="2800" dirty="0" smtClean="0"/>
              <a:t>乘法逆元</a:t>
            </a:r>
            <a:endParaRPr lang="zh-CN" altLang="en-US" sz="2800" dirty="0" smtClean="0">
              <a:cs typeface="Times New Roman" pitchFamily="18" charset="0"/>
            </a:endParaRPr>
          </a:p>
          <a:p>
            <a:pPr>
              <a:buFontTx/>
              <a:buNone/>
            </a:pPr>
            <a:r>
              <a:rPr lang="zh-CN" altLang="en-US" sz="2800" dirty="0" smtClean="0"/>
              <a:t>	如果（</a:t>
            </a:r>
            <a:r>
              <a:rPr lang="en-US" altLang="zh-CN" sz="2800" dirty="0" err="1" smtClean="0"/>
              <a:t>a×b</a:t>
            </a:r>
            <a:r>
              <a:rPr lang="zh-CN" altLang="en-US" sz="2800" dirty="0" smtClean="0"/>
              <a:t>）</a:t>
            </a:r>
            <a:r>
              <a:rPr lang="en-US" altLang="zh-CN" sz="2800" dirty="0" smtClean="0"/>
              <a:t>≡1 mod n</a:t>
            </a:r>
            <a:r>
              <a:rPr lang="zh-CN" altLang="en-US" sz="2800" dirty="0" smtClean="0"/>
              <a:t>，则</a:t>
            </a:r>
            <a:r>
              <a:rPr lang="en-US" altLang="zh-CN" sz="2800" dirty="0" smtClean="0"/>
              <a:t>a</a:t>
            </a:r>
            <a:r>
              <a:rPr lang="zh-CN" altLang="en-US" sz="2800" dirty="0" smtClean="0"/>
              <a:t>、</a:t>
            </a:r>
            <a:r>
              <a:rPr lang="en-US" altLang="zh-CN" sz="2800" dirty="0" smtClean="0"/>
              <a:t>b</a:t>
            </a:r>
            <a:r>
              <a:rPr lang="zh-CN" altLang="en-US" sz="2800" dirty="0" smtClean="0"/>
              <a:t>互为乘法逆元</a:t>
            </a:r>
          </a:p>
          <a:p>
            <a:pPr>
              <a:buFontTx/>
              <a:buNone/>
            </a:pPr>
            <a:r>
              <a:rPr lang="zh-CN" altLang="en-US" sz="2800" dirty="0" smtClean="0"/>
              <a:t>	如</a:t>
            </a:r>
            <a:r>
              <a:rPr lang="en-US" altLang="zh-CN" sz="2800" dirty="0" smtClean="0"/>
              <a:t>6×20≡1 mod 119</a:t>
            </a:r>
          </a:p>
          <a:p>
            <a:pPr>
              <a:buFontTx/>
              <a:buNone/>
            </a:pPr>
            <a:r>
              <a:rPr lang="en-US" altLang="zh-CN" sz="2800" dirty="0" smtClean="0"/>
              <a:t>	</a:t>
            </a:r>
            <a:r>
              <a:rPr lang="zh-CN" altLang="en-US" sz="2800" dirty="0" smtClean="0"/>
              <a:t>如果一个整数与</a:t>
            </a:r>
            <a:r>
              <a:rPr lang="en-US" altLang="zh-CN" sz="2800" dirty="0" smtClean="0"/>
              <a:t>n</a:t>
            </a:r>
            <a:r>
              <a:rPr lang="zh-CN" altLang="en-US" sz="2800" dirty="0" smtClean="0"/>
              <a:t>互素，那么它在</a:t>
            </a:r>
            <a:r>
              <a:rPr lang="en-US" altLang="zh-CN" sz="2800" dirty="0" smtClean="0"/>
              <a:t>Z</a:t>
            </a:r>
            <a:r>
              <a:rPr lang="en-US" altLang="zh-CN" sz="2800" baseline="-25000" dirty="0" smtClean="0"/>
              <a:t>n</a:t>
            </a:r>
            <a:r>
              <a:rPr lang="zh-CN" altLang="en-US" sz="2800" dirty="0" smtClean="0"/>
              <a:t>中乘法逆元，例如：</a:t>
            </a:r>
            <a:r>
              <a:rPr lang="en-US" altLang="zh-CN" sz="2800" dirty="0" smtClean="0"/>
              <a:t>Z8</a:t>
            </a:r>
            <a:r>
              <a:rPr lang="zh-CN" altLang="en-US" sz="2800" dirty="0" smtClean="0"/>
              <a:t>中：</a:t>
            </a:r>
            <a:r>
              <a:rPr lang="en-US" altLang="zh-CN" sz="2800" dirty="0" smtClean="0"/>
              <a:t>1,3,5,7</a:t>
            </a:r>
            <a:r>
              <a:rPr lang="zh-CN" altLang="en-US" sz="2800" dirty="0" smtClean="0"/>
              <a:t>有乘法逆元，</a:t>
            </a:r>
            <a:r>
              <a:rPr lang="en-US" altLang="zh-CN" sz="2800" dirty="0" smtClean="0"/>
              <a:t>2,4,6</a:t>
            </a:r>
            <a:r>
              <a:rPr lang="zh-CN" altLang="en-US" sz="2800" dirty="0" smtClean="0"/>
              <a:t>没有</a:t>
            </a:r>
            <a:endParaRPr lang="en-US" altLang="zh-CN" sz="2800" dirty="0" smtClean="0"/>
          </a:p>
          <a:p>
            <a:r>
              <a:rPr lang="en-US" altLang="zh-CN" sz="2800" dirty="0" smtClean="0"/>
              <a:t>RSA</a:t>
            </a:r>
            <a:r>
              <a:rPr lang="zh-CN" altLang="en-US" sz="2800" dirty="0" smtClean="0"/>
              <a:t>算法中涉及乘法逆元</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868362"/>
          </a:xfrm>
        </p:spPr>
        <p:txBody>
          <a:bodyPr/>
          <a:lstStyle/>
          <a:p>
            <a:r>
              <a:rPr lang="zh-CN" altLang="en-US" dirty="0" smtClean="0"/>
              <a:t>求逆元：扩展</a:t>
            </a:r>
            <a:r>
              <a:rPr lang="en-US" altLang="zh-CN" dirty="0" smtClean="0"/>
              <a:t>Euclid</a:t>
            </a:r>
            <a:r>
              <a:rPr lang="zh-CN" altLang="en-US" dirty="0" smtClean="0"/>
              <a:t>算法</a:t>
            </a:r>
          </a:p>
        </p:txBody>
      </p:sp>
      <p:sp>
        <p:nvSpPr>
          <p:cNvPr id="47107" name="Rectangle 3"/>
          <p:cNvSpPr>
            <a:spLocks noGrp="1" noChangeArrowheads="1"/>
          </p:cNvSpPr>
          <p:nvPr>
            <p:ph type="body" idx="1"/>
          </p:nvPr>
        </p:nvSpPr>
        <p:spPr>
          <a:xfrm>
            <a:off x="228600" y="1066800"/>
            <a:ext cx="8915400" cy="5486400"/>
          </a:xfrm>
        </p:spPr>
        <p:txBody>
          <a:bodyPr>
            <a:noAutofit/>
          </a:bodyPr>
          <a:lstStyle/>
          <a:p>
            <a:pPr>
              <a:lnSpc>
                <a:spcPct val="80000"/>
              </a:lnSpc>
              <a:buFontTx/>
              <a:buNone/>
            </a:pPr>
            <a:r>
              <a:rPr lang="zh-CN" altLang="en-US" sz="3000" b="1" dirty="0" smtClean="0"/>
              <a:t>	做欧几里德算法的计算序列，假设每步都能找到</a:t>
            </a:r>
            <a:r>
              <a:rPr lang="en-US" altLang="zh-CN" sz="3000" b="1" dirty="0" smtClean="0"/>
              <a:t>x</a:t>
            </a:r>
            <a:r>
              <a:rPr lang="en-US" altLang="zh-CN" sz="3000" b="1" baseline="-25000" dirty="0" smtClean="0"/>
              <a:t>i</a:t>
            </a:r>
            <a:r>
              <a:rPr lang="zh-CN" altLang="en-US" sz="3000" b="1" dirty="0" smtClean="0"/>
              <a:t>，</a:t>
            </a:r>
            <a:r>
              <a:rPr lang="en-US" altLang="zh-CN" sz="3000" b="1" dirty="0" err="1" smtClean="0"/>
              <a:t>y</a:t>
            </a:r>
            <a:r>
              <a:rPr lang="en-US" altLang="zh-CN" sz="3000" b="1" baseline="-25000" dirty="0" err="1" smtClean="0"/>
              <a:t>i</a:t>
            </a:r>
            <a:r>
              <a:rPr lang="zh-CN" altLang="en-US" sz="3000" b="1" dirty="0" smtClean="0"/>
              <a:t>满足于</a:t>
            </a:r>
            <a:r>
              <a:rPr lang="en-US" altLang="zh-CN" sz="3000" b="1" dirty="0" err="1" smtClean="0"/>
              <a:t>r</a:t>
            </a:r>
            <a:r>
              <a:rPr lang="en-US" altLang="zh-CN" sz="3000" b="1" baseline="-25000" dirty="0" err="1" smtClean="0"/>
              <a:t>i</a:t>
            </a:r>
            <a:r>
              <a:rPr lang="zh-CN" altLang="en-US" sz="3000" b="1" dirty="0" smtClean="0"/>
              <a:t>的关系</a:t>
            </a:r>
            <a:r>
              <a:rPr lang="en-US" altLang="zh-CN" sz="3000" b="1" dirty="0" smtClean="0"/>
              <a:t>:</a:t>
            </a:r>
          </a:p>
          <a:p>
            <a:pPr>
              <a:lnSpc>
                <a:spcPct val="80000"/>
              </a:lnSpc>
              <a:buFontTx/>
              <a:buNone/>
            </a:pPr>
            <a:r>
              <a:rPr lang="en-US" altLang="zh-CN" sz="3000" b="1" dirty="0" smtClean="0"/>
              <a:t>		a</a:t>
            </a:r>
            <a:r>
              <a:rPr lang="zh-CN" altLang="en-US" sz="3000" b="1" dirty="0" smtClean="0"/>
              <a:t>＝</a:t>
            </a:r>
            <a:r>
              <a:rPr lang="en-US" altLang="zh-CN" sz="3000" b="1" dirty="0" smtClean="0"/>
              <a:t>q</a:t>
            </a:r>
            <a:r>
              <a:rPr lang="en-US" altLang="zh-CN" sz="3000" b="1" baseline="-25000" dirty="0" smtClean="0"/>
              <a:t>1</a:t>
            </a:r>
            <a:r>
              <a:rPr lang="en-US" altLang="zh-CN" sz="3000" b="1" dirty="0" smtClean="0"/>
              <a:t>b</a:t>
            </a:r>
            <a:r>
              <a:rPr lang="zh-CN" altLang="en-US" sz="3000" b="1" dirty="0" smtClean="0"/>
              <a:t>＋</a:t>
            </a:r>
            <a:r>
              <a:rPr lang="pt-BR" altLang="zh-CN" sz="3000" b="1" dirty="0" smtClean="0"/>
              <a:t> r</a:t>
            </a:r>
            <a:r>
              <a:rPr lang="en-US" altLang="zh-CN" sz="3000" b="1" baseline="-25000" dirty="0" smtClean="0"/>
              <a:t>1                            </a:t>
            </a:r>
            <a:r>
              <a:rPr lang="pt-BR" altLang="zh-CN" sz="3000" b="1" dirty="0" smtClean="0"/>
              <a:t>r</a:t>
            </a:r>
            <a:r>
              <a:rPr lang="en-US" altLang="zh-CN" sz="3000" b="1" baseline="-25000" dirty="0" smtClean="0"/>
              <a:t>1</a:t>
            </a:r>
            <a:r>
              <a:rPr lang="en-US" altLang="zh-CN" sz="3000" b="1" dirty="0" smtClean="0"/>
              <a:t>= ax</a:t>
            </a:r>
            <a:r>
              <a:rPr lang="en-US" altLang="zh-CN" sz="3000" b="1" baseline="-25000" dirty="0" smtClean="0"/>
              <a:t>1</a:t>
            </a:r>
            <a:r>
              <a:rPr lang="en-US" altLang="zh-CN" sz="3000" b="1" dirty="0" smtClean="0"/>
              <a:t> + by</a:t>
            </a:r>
            <a:r>
              <a:rPr lang="en-US" altLang="zh-CN" sz="3000" b="1" baseline="-25000" dirty="0" smtClean="0"/>
              <a:t>1</a:t>
            </a:r>
            <a:r>
              <a:rPr lang="en-US" altLang="zh-CN" sz="3000" b="1" dirty="0" smtClean="0"/>
              <a:t>  </a:t>
            </a:r>
          </a:p>
          <a:p>
            <a:pPr>
              <a:lnSpc>
                <a:spcPct val="80000"/>
              </a:lnSpc>
              <a:buFontTx/>
              <a:buNone/>
            </a:pPr>
            <a:r>
              <a:rPr lang="pt-BR" altLang="zh-CN" sz="3000" b="1" dirty="0" smtClean="0"/>
              <a:t>		b</a:t>
            </a:r>
            <a:r>
              <a:rPr lang="zh-CN" altLang="pt-BR" sz="3000" b="1" dirty="0" smtClean="0"/>
              <a:t>＝</a:t>
            </a:r>
            <a:r>
              <a:rPr lang="pt-BR" altLang="zh-CN" sz="3000" b="1" dirty="0" smtClean="0"/>
              <a:t>q</a:t>
            </a:r>
            <a:r>
              <a:rPr lang="en-US" altLang="zh-CN" sz="3000" b="1" baseline="-25000" dirty="0" smtClean="0"/>
              <a:t>2</a:t>
            </a:r>
            <a:r>
              <a:rPr lang="pt-BR" altLang="zh-CN" sz="3000" b="1" dirty="0" smtClean="0"/>
              <a:t> r</a:t>
            </a:r>
            <a:r>
              <a:rPr lang="en-US" altLang="zh-CN" sz="3000" b="1" baseline="-25000" dirty="0" smtClean="0"/>
              <a:t>1 </a:t>
            </a:r>
            <a:r>
              <a:rPr lang="zh-CN" altLang="pt-BR" sz="3000" b="1" dirty="0" smtClean="0"/>
              <a:t>＋</a:t>
            </a:r>
            <a:r>
              <a:rPr lang="pt-BR" altLang="zh-CN" sz="3000" b="1" dirty="0" smtClean="0"/>
              <a:t> r</a:t>
            </a:r>
            <a:r>
              <a:rPr lang="en-US" altLang="zh-CN" sz="3000" b="1" baseline="-25000" dirty="0" smtClean="0"/>
              <a:t>2 </a:t>
            </a:r>
            <a:r>
              <a:rPr lang="pt-BR" altLang="zh-CN" sz="3000" b="1" dirty="0" smtClean="0"/>
              <a:t>	 </a:t>
            </a:r>
            <a:r>
              <a:rPr lang="en-US" altLang="zh-CN" sz="3000" b="1" baseline="-25000" dirty="0" smtClean="0"/>
              <a:t> </a:t>
            </a:r>
            <a:r>
              <a:rPr lang="en-US" altLang="zh-CN" sz="3000" b="1" dirty="0" smtClean="0"/>
              <a:t>      </a:t>
            </a:r>
            <a:r>
              <a:rPr lang="en-US" altLang="zh-CN" sz="3000" b="1" baseline="-25000" dirty="0" smtClean="0"/>
              <a:t> </a:t>
            </a:r>
            <a:r>
              <a:rPr lang="pt-BR" altLang="zh-CN" sz="3000" b="1" dirty="0" smtClean="0"/>
              <a:t>r</a:t>
            </a:r>
            <a:r>
              <a:rPr lang="en-US" altLang="zh-CN" sz="3000" b="1" baseline="-25000" dirty="0" smtClean="0"/>
              <a:t>2</a:t>
            </a:r>
            <a:r>
              <a:rPr lang="en-US" altLang="zh-CN" sz="3000" b="1" dirty="0" smtClean="0"/>
              <a:t>= ax</a:t>
            </a:r>
            <a:r>
              <a:rPr lang="en-US" altLang="zh-CN" sz="3000" b="1" baseline="-25000" dirty="0" smtClean="0"/>
              <a:t>2</a:t>
            </a:r>
            <a:r>
              <a:rPr lang="en-US" altLang="zh-CN" sz="3000" b="1" dirty="0" smtClean="0"/>
              <a:t> + by</a:t>
            </a:r>
            <a:r>
              <a:rPr lang="en-US" altLang="zh-CN" sz="3000" b="1" baseline="-25000" dirty="0" smtClean="0"/>
              <a:t>2</a:t>
            </a:r>
            <a:r>
              <a:rPr lang="pt-BR" altLang="zh-CN" sz="3000" b="1" dirty="0" smtClean="0"/>
              <a:t>   </a:t>
            </a:r>
          </a:p>
          <a:p>
            <a:pPr>
              <a:lnSpc>
                <a:spcPct val="80000"/>
              </a:lnSpc>
              <a:buFontTx/>
              <a:buNone/>
            </a:pPr>
            <a:r>
              <a:rPr lang="pt-BR" altLang="zh-CN" sz="3000" b="1" dirty="0" smtClean="0"/>
              <a:t>		 r</a:t>
            </a:r>
            <a:r>
              <a:rPr lang="en-US" altLang="zh-CN" sz="3000" b="1" baseline="-25000" dirty="0" smtClean="0"/>
              <a:t>1 </a:t>
            </a:r>
            <a:r>
              <a:rPr lang="zh-CN" altLang="pt-BR" sz="3000" b="1" dirty="0" smtClean="0"/>
              <a:t>＝</a:t>
            </a:r>
            <a:r>
              <a:rPr lang="pt-BR" altLang="zh-CN" sz="3000" b="1" dirty="0" smtClean="0"/>
              <a:t>q</a:t>
            </a:r>
            <a:r>
              <a:rPr lang="en-US" altLang="zh-CN" sz="3000" b="1" baseline="-25000" dirty="0" smtClean="0"/>
              <a:t>3</a:t>
            </a:r>
            <a:r>
              <a:rPr lang="pt-BR" altLang="zh-CN" sz="3000" b="1" dirty="0" smtClean="0"/>
              <a:t> r</a:t>
            </a:r>
            <a:r>
              <a:rPr lang="en-US" altLang="zh-CN" sz="3000" b="1" baseline="-25000" dirty="0" smtClean="0"/>
              <a:t>2 </a:t>
            </a:r>
            <a:r>
              <a:rPr lang="zh-CN" altLang="pt-BR" sz="3000" b="1" dirty="0" smtClean="0"/>
              <a:t>＋</a:t>
            </a:r>
            <a:r>
              <a:rPr lang="pt-BR" altLang="zh-CN" sz="3000" b="1" dirty="0" smtClean="0"/>
              <a:t>r</a:t>
            </a:r>
            <a:r>
              <a:rPr lang="pt-BR" altLang="zh-CN" sz="3000" b="1" baseline="-25000" dirty="0" smtClean="0"/>
              <a:t>3</a:t>
            </a:r>
            <a:r>
              <a:rPr lang="pt-BR" altLang="zh-CN" sz="3000" b="1" dirty="0" smtClean="0"/>
              <a:t>		</a:t>
            </a:r>
          </a:p>
          <a:p>
            <a:pPr>
              <a:lnSpc>
                <a:spcPct val="80000"/>
              </a:lnSpc>
              <a:buFontTx/>
              <a:buNone/>
            </a:pPr>
            <a:r>
              <a:rPr lang="pt-BR" altLang="zh-CN" sz="3000" b="1" dirty="0" smtClean="0"/>
              <a:t>		…                                        ....</a:t>
            </a:r>
            <a:endParaRPr lang="zh-CN" altLang="pt-BR" sz="3000" b="1" dirty="0" smtClean="0"/>
          </a:p>
          <a:p>
            <a:pPr>
              <a:lnSpc>
                <a:spcPct val="80000"/>
              </a:lnSpc>
              <a:buFontTx/>
              <a:buNone/>
            </a:pPr>
            <a:r>
              <a:rPr lang="pt-BR" altLang="zh-CN" sz="3000" b="1" dirty="0" smtClean="0"/>
              <a:t>		r</a:t>
            </a:r>
            <a:r>
              <a:rPr lang="pt-BR" altLang="zh-CN" sz="3000" b="1" baseline="-25000" dirty="0" smtClean="0"/>
              <a:t>n-2</a:t>
            </a:r>
            <a:r>
              <a:rPr lang="zh-CN" altLang="pt-BR" sz="3000" b="1" dirty="0" smtClean="0"/>
              <a:t>＝</a:t>
            </a:r>
            <a:r>
              <a:rPr lang="pt-BR" altLang="zh-CN" sz="3000" b="1" dirty="0" smtClean="0"/>
              <a:t>q</a:t>
            </a:r>
            <a:r>
              <a:rPr lang="pt-BR" altLang="zh-CN" sz="3000" b="1" baseline="-25000" dirty="0" smtClean="0"/>
              <a:t>n</a:t>
            </a:r>
            <a:r>
              <a:rPr lang="pt-BR" altLang="zh-CN" sz="3000" b="1" dirty="0" smtClean="0"/>
              <a:t>r</a:t>
            </a:r>
            <a:r>
              <a:rPr lang="pt-BR" altLang="zh-CN" sz="3000" b="1" baseline="-25000" dirty="0" smtClean="0"/>
              <a:t>n-1</a:t>
            </a:r>
            <a:r>
              <a:rPr lang="zh-CN" altLang="pt-BR" sz="3000" b="1" dirty="0" smtClean="0"/>
              <a:t>＋</a:t>
            </a:r>
            <a:r>
              <a:rPr lang="pt-BR" altLang="zh-CN" sz="3000" b="1" dirty="0" smtClean="0"/>
              <a:t>r</a:t>
            </a:r>
            <a:r>
              <a:rPr lang="pt-BR" altLang="zh-CN" sz="3000" b="1" baseline="-25000" dirty="0" smtClean="0"/>
              <a:t>n                     </a:t>
            </a:r>
            <a:r>
              <a:rPr lang="pt-BR" altLang="zh-CN" sz="3000" b="1" dirty="0" smtClean="0"/>
              <a:t>r</a:t>
            </a:r>
            <a:r>
              <a:rPr lang="en-US" altLang="zh-CN" sz="3000" b="1" baseline="-25000" dirty="0" smtClean="0"/>
              <a:t>n</a:t>
            </a:r>
            <a:r>
              <a:rPr lang="en-US" altLang="zh-CN" sz="3000" b="1" dirty="0" smtClean="0"/>
              <a:t>= </a:t>
            </a:r>
            <a:r>
              <a:rPr lang="en-US" altLang="zh-CN" sz="3000" b="1" dirty="0" err="1" smtClean="0"/>
              <a:t>ax</a:t>
            </a:r>
            <a:r>
              <a:rPr lang="en-US" altLang="zh-CN" sz="3000" b="1" baseline="-25000" dirty="0" err="1" smtClean="0"/>
              <a:t>n</a:t>
            </a:r>
            <a:r>
              <a:rPr lang="en-US" altLang="zh-CN" sz="3000" b="1" dirty="0" smtClean="0"/>
              <a:t> + </a:t>
            </a:r>
            <a:r>
              <a:rPr lang="en-US" altLang="zh-CN" sz="3000" b="1" dirty="0" err="1" smtClean="0"/>
              <a:t>by</a:t>
            </a:r>
            <a:r>
              <a:rPr lang="en-US" altLang="zh-CN" sz="3000" b="1" baseline="-25000" dirty="0" err="1" smtClean="0"/>
              <a:t>n</a:t>
            </a:r>
            <a:endParaRPr lang="pt-BR" altLang="zh-CN" sz="3000" b="1" dirty="0" smtClean="0"/>
          </a:p>
          <a:p>
            <a:pPr>
              <a:lnSpc>
                <a:spcPct val="80000"/>
              </a:lnSpc>
              <a:buFontTx/>
              <a:buNone/>
            </a:pPr>
            <a:r>
              <a:rPr lang="pt-BR" altLang="zh-CN" sz="3000" b="1" dirty="0" smtClean="0"/>
              <a:t>		r</a:t>
            </a:r>
            <a:r>
              <a:rPr lang="pt-BR" altLang="zh-CN" sz="3000" b="1" baseline="-25000" dirty="0" smtClean="0"/>
              <a:t>n-1</a:t>
            </a:r>
            <a:r>
              <a:rPr lang="zh-CN" altLang="pt-BR" sz="3000" b="1" dirty="0" smtClean="0"/>
              <a:t>＝</a:t>
            </a:r>
            <a:r>
              <a:rPr lang="pt-BR" altLang="zh-CN" sz="3000" b="1" dirty="0" smtClean="0"/>
              <a:t>q</a:t>
            </a:r>
            <a:r>
              <a:rPr lang="pt-BR" altLang="zh-CN" sz="3000" b="1" baseline="-25000" dirty="0" smtClean="0"/>
              <a:t>n+1</a:t>
            </a:r>
            <a:r>
              <a:rPr lang="pt-BR" altLang="zh-CN" sz="3000" b="1" dirty="0" smtClean="0"/>
              <a:t>r</a:t>
            </a:r>
            <a:r>
              <a:rPr lang="pt-BR" altLang="zh-CN" sz="3000" b="1" baseline="-25000" dirty="0" smtClean="0"/>
              <a:t>n</a:t>
            </a:r>
            <a:r>
              <a:rPr lang="zh-CN" altLang="pt-BR" sz="3000" b="1" dirty="0" smtClean="0"/>
              <a:t>＋ </a:t>
            </a:r>
            <a:r>
              <a:rPr lang="pt-BR" altLang="zh-CN" sz="3000" b="1" dirty="0" smtClean="0"/>
              <a:t>0</a:t>
            </a:r>
            <a:r>
              <a:rPr lang="zh-CN" altLang="pt-BR" sz="3000" b="1" dirty="0" smtClean="0"/>
              <a:t> 	</a:t>
            </a:r>
            <a:endParaRPr lang="en-US" altLang="zh-CN" sz="3000" b="1" dirty="0" smtClean="0"/>
          </a:p>
          <a:p>
            <a:pPr>
              <a:lnSpc>
                <a:spcPct val="80000"/>
              </a:lnSpc>
              <a:buFontTx/>
              <a:buNone/>
            </a:pPr>
            <a:r>
              <a:rPr lang="zh-CN" altLang="en-US" sz="3000" b="1" dirty="0" smtClean="0"/>
              <a:t> 移项得：</a:t>
            </a:r>
            <a:r>
              <a:rPr lang="en-US" altLang="zh-CN" sz="3000" b="1" dirty="0" err="1" smtClean="0"/>
              <a:t>r</a:t>
            </a:r>
            <a:r>
              <a:rPr lang="en-US" altLang="zh-CN" sz="3000" b="1" baseline="-25000" dirty="0" err="1" smtClean="0"/>
              <a:t>i</a:t>
            </a:r>
            <a:r>
              <a:rPr lang="en-US" altLang="zh-CN" sz="3000" b="1" dirty="0" smtClean="0"/>
              <a:t>=r</a:t>
            </a:r>
            <a:r>
              <a:rPr lang="en-US" altLang="zh-CN" sz="3000" b="1" baseline="-25000" dirty="0" smtClean="0"/>
              <a:t>i-2 </a:t>
            </a:r>
            <a:r>
              <a:rPr lang="en-US" altLang="zh-CN" sz="3000" b="1" dirty="0" smtClean="0"/>
              <a:t>– r</a:t>
            </a:r>
            <a:r>
              <a:rPr lang="en-US" altLang="zh-CN" sz="3000" b="1" baseline="-25000" dirty="0" smtClean="0"/>
              <a:t>i-1</a:t>
            </a:r>
            <a:r>
              <a:rPr lang="en-US" altLang="zh-CN" sz="3000" b="1" dirty="0" smtClean="0"/>
              <a:t>q</a:t>
            </a:r>
            <a:r>
              <a:rPr lang="en-US" altLang="zh-CN" sz="3000" b="1" baseline="-25000" dirty="0" smtClean="0"/>
              <a:t>i</a:t>
            </a:r>
            <a:r>
              <a:rPr lang="en-US" altLang="zh-CN" sz="3000" b="1" dirty="0" smtClean="0"/>
              <a:t>	</a:t>
            </a:r>
            <a:r>
              <a:rPr lang="zh-CN" altLang="en-US" sz="3000" b="1" dirty="0" smtClean="0"/>
              <a:t>，带入</a:t>
            </a:r>
            <a:r>
              <a:rPr lang="en-US" altLang="zh-CN" sz="3000" b="1" dirty="0" smtClean="0"/>
              <a:t>r</a:t>
            </a:r>
            <a:r>
              <a:rPr lang="en-US" altLang="zh-CN" sz="3000" b="1" baseline="-25000" dirty="0" smtClean="0"/>
              <a:t>i-2</a:t>
            </a:r>
            <a:r>
              <a:rPr lang="en-US" altLang="zh-CN" sz="3000" b="1" dirty="0" smtClean="0"/>
              <a:t>, r</a:t>
            </a:r>
            <a:r>
              <a:rPr lang="en-US" altLang="zh-CN" sz="3000" b="1" baseline="-25000" dirty="0" smtClean="0"/>
              <a:t>i-1,</a:t>
            </a:r>
            <a:r>
              <a:rPr lang="en-US" altLang="zh-CN" sz="3000" b="1" dirty="0" smtClean="0"/>
              <a:t> </a:t>
            </a:r>
            <a:r>
              <a:rPr lang="zh-CN" altLang="en-US" sz="3000" b="1" dirty="0" smtClean="0"/>
              <a:t>可得公式见下页：</a:t>
            </a:r>
            <a:endParaRPr lang="en-US" altLang="zh-CN" sz="3000" b="1" dirty="0" smtClean="0"/>
          </a:p>
          <a:p>
            <a:pPr>
              <a:lnSpc>
                <a:spcPct val="80000"/>
              </a:lnSpc>
              <a:buFontTx/>
              <a:buNone/>
            </a:pPr>
            <a:endParaRPr lang="en-US" altLang="zh-CN" sz="3000" b="1" dirty="0" smtClean="0"/>
          </a:p>
          <a:p>
            <a:pPr>
              <a:lnSpc>
                <a:spcPct val="80000"/>
              </a:lnSpc>
              <a:buFontTx/>
              <a:buNone/>
            </a:pPr>
            <a:r>
              <a:rPr lang="en-US" altLang="zh-CN" sz="3000" b="1" dirty="0" err="1" smtClean="0"/>
              <a:t>x</a:t>
            </a:r>
            <a:r>
              <a:rPr lang="en-US" altLang="zh-CN" sz="3000" b="1" baseline="-25000" dirty="0" err="1" smtClean="0"/>
              <a:t>n</a:t>
            </a:r>
            <a:r>
              <a:rPr lang="zh-CN" altLang="en-US" sz="3000" b="1" dirty="0" smtClean="0"/>
              <a:t>称作</a:t>
            </a:r>
            <a:r>
              <a:rPr lang="en-US" altLang="zh-CN" sz="3000" b="1" dirty="0" smtClean="0"/>
              <a:t>a</a:t>
            </a:r>
            <a:r>
              <a:rPr lang="zh-CN" altLang="en-US" sz="3000" b="1" dirty="0" smtClean="0"/>
              <a:t>模</a:t>
            </a:r>
            <a:r>
              <a:rPr lang="en-US" altLang="zh-CN" sz="3000" b="1" dirty="0" smtClean="0"/>
              <a:t>b</a:t>
            </a:r>
            <a:r>
              <a:rPr lang="zh-CN" altLang="en-US" sz="3000" b="1" dirty="0" smtClean="0"/>
              <a:t>的乘法逆元，</a:t>
            </a:r>
            <a:r>
              <a:rPr lang="en-US" altLang="zh-CN" sz="3000" b="1" dirty="0" err="1" smtClean="0"/>
              <a:t>y</a:t>
            </a:r>
            <a:r>
              <a:rPr lang="en-US" altLang="zh-CN" sz="3000" b="1" baseline="-25000" dirty="0" err="1" smtClean="0"/>
              <a:t>n</a:t>
            </a:r>
            <a:r>
              <a:rPr lang="zh-CN" altLang="en-US" sz="3000" b="1" dirty="0" smtClean="0"/>
              <a:t>称作</a:t>
            </a:r>
            <a:r>
              <a:rPr lang="en-US" altLang="zh-CN" sz="3000" b="1" dirty="0" smtClean="0"/>
              <a:t>b</a:t>
            </a:r>
            <a:r>
              <a:rPr lang="zh-CN" altLang="en-US" sz="3000" b="1" dirty="0" smtClean="0"/>
              <a:t>模</a:t>
            </a:r>
            <a:r>
              <a:rPr lang="en-US" altLang="zh-CN" sz="3000" b="1" dirty="0" smtClean="0"/>
              <a:t>a</a:t>
            </a:r>
            <a:r>
              <a:rPr lang="zh-CN" altLang="en-US" sz="3000" b="1" dirty="0" smtClean="0"/>
              <a:t>的乘法逆元。</a:t>
            </a:r>
            <a:endParaRPr lang="en-US" altLang="zh-CN" sz="3000" b="1" dirty="0" smtClean="0"/>
          </a:p>
          <a:p>
            <a:pPr>
              <a:lnSpc>
                <a:spcPct val="80000"/>
              </a:lnSpc>
              <a:buFontTx/>
              <a:buNone/>
            </a:pPr>
            <a:endParaRPr lang="zh-CN" altLang="en-US" sz="3000" b="1" baseline="-25000"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381000"/>
          <a:ext cx="9144001" cy="6034425"/>
        </p:xfrm>
        <a:graphic>
          <a:graphicData uri="http://schemas.openxmlformats.org/drawingml/2006/table">
            <a:tbl>
              <a:tblPr/>
              <a:tblGrid>
                <a:gridCol w="2261713"/>
                <a:gridCol w="2081687"/>
                <a:gridCol w="2648178"/>
                <a:gridCol w="2152423"/>
              </a:tblGrid>
              <a:tr h="341746">
                <a:tc>
                  <a:txBody>
                    <a:bodyPr/>
                    <a:lstStyle/>
                    <a:p>
                      <a:pPr algn="ctr">
                        <a:spcBef>
                          <a:spcPts val="300"/>
                        </a:spcBef>
                        <a:spcAft>
                          <a:spcPts val="300"/>
                        </a:spcAft>
                      </a:pPr>
                      <a:r>
                        <a:rPr lang="zh-CN" sz="2400" kern="100" dirty="0">
                          <a:latin typeface="Times"/>
                          <a:ea typeface="宋体"/>
                          <a:cs typeface="Times New Roman"/>
                        </a:rPr>
                        <a:t>计算</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zh-CN" sz="2400" kern="100">
                          <a:latin typeface="Times"/>
                          <a:ea typeface="宋体"/>
                          <a:cs typeface="Times New Roman"/>
                        </a:rPr>
                        <a:t>满足</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zh-CN" sz="2400" kern="100">
                          <a:latin typeface="Times"/>
                          <a:ea typeface="宋体"/>
                          <a:cs typeface="Times New Roman"/>
                        </a:rPr>
                        <a:t>计算</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zh-CN" sz="2400" kern="100">
                          <a:latin typeface="Times"/>
                          <a:ea typeface="宋体"/>
                          <a:cs typeface="Times New Roman"/>
                        </a:rPr>
                        <a:t>满足</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25885">
                <a:tc>
                  <a:txBody>
                    <a:bodyPr/>
                    <a:lstStyle/>
                    <a:p>
                      <a:pPr algn="ctr">
                        <a:spcBef>
                          <a:spcPts val="300"/>
                        </a:spcBef>
                        <a:spcAft>
                          <a:spcPts val="300"/>
                        </a:spcAft>
                      </a:pPr>
                      <a:r>
                        <a:rPr lang="en-US" sz="2400" kern="100" dirty="0">
                          <a:latin typeface="Times"/>
                          <a:ea typeface="宋体"/>
                          <a:cs typeface="Times New Roman"/>
                        </a:rPr>
                        <a:t>r</a:t>
                      </a:r>
                      <a:r>
                        <a:rPr lang="en-US" sz="2400" kern="100" baseline="-25000" dirty="0">
                          <a:latin typeface="Times"/>
                          <a:ea typeface="宋体"/>
                          <a:cs typeface="Times New Roman"/>
                        </a:rPr>
                        <a:t>-1</a:t>
                      </a:r>
                      <a:r>
                        <a:rPr lang="en-US" sz="2400" kern="100" dirty="0">
                          <a:latin typeface="Times"/>
                          <a:ea typeface="宋体"/>
                          <a:cs typeface="Times New Roman"/>
                        </a:rPr>
                        <a:t> = a</a:t>
                      </a:r>
                      <a:endParaRPr lang="zh-CN" sz="2400" kern="100" dirty="0">
                        <a:latin typeface="Times"/>
                        <a:ea typeface="Times New Roman"/>
                        <a:cs typeface="Times New Roman"/>
                      </a:endParaRPr>
                    </a:p>
                    <a:p>
                      <a:pPr algn="ctr">
                        <a:spcBef>
                          <a:spcPts val="300"/>
                        </a:spcBef>
                        <a:spcAft>
                          <a:spcPts val="300"/>
                        </a:spcAft>
                      </a:pPr>
                      <a:r>
                        <a:rPr lang="en-US" sz="2400" kern="100" dirty="0">
                          <a:latin typeface="Times"/>
                          <a:ea typeface="宋体"/>
                          <a:cs typeface="Times New Roman"/>
                        </a:rPr>
                        <a:t>r</a:t>
                      </a:r>
                      <a:r>
                        <a:rPr lang="en-US" sz="2400" kern="100" baseline="-25000" dirty="0">
                          <a:latin typeface="Times"/>
                          <a:ea typeface="宋体"/>
                          <a:cs typeface="Times New Roman"/>
                        </a:rPr>
                        <a:t>0</a:t>
                      </a:r>
                      <a:r>
                        <a:rPr lang="en-US" sz="2400" kern="100" dirty="0">
                          <a:latin typeface="Times"/>
                          <a:ea typeface="宋体"/>
                          <a:cs typeface="Times New Roman"/>
                        </a:rPr>
                        <a:t> = b</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endParaRPr lang="en-US" sz="2400" kern="100" dirty="0">
                        <a:latin typeface="Times"/>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solidFill>
                            <a:srgbClr val="FF0000"/>
                          </a:solidFill>
                          <a:latin typeface="Times"/>
                          <a:ea typeface="宋体"/>
                          <a:cs typeface="Times New Roman"/>
                        </a:rPr>
                        <a:t>x</a:t>
                      </a:r>
                      <a:r>
                        <a:rPr lang="en-US" sz="2400" kern="100" baseline="-25000" dirty="0">
                          <a:solidFill>
                            <a:srgbClr val="FF0000"/>
                          </a:solidFill>
                          <a:latin typeface="Times"/>
                          <a:ea typeface="宋体"/>
                          <a:cs typeface="Times New Roman"/>
                        </a:rPr>
                        <a:t>-1</a:t>
                      </a:r>
                      <a:r>
                        <a:rPr lang="en-US" sz="2400" kern="100" dirty="0">
                          <a:solidFill>
                            <a:srgbClr val="FF0000"/>
                          </a:solidFill>
                          <a:latin typeface="Times"/>
                          <a:ea typeface="宋体"/>
                          <a:cs typeface="Times New Roman"/>
                        </a:rPr>
                        <a:t> = 1; y</a:t>
                      </a:r>
                      <a:r>
                        <a:rPr lang="en-US" sz="2400" kern="100" baseline="-25000" dirty="0">
                          <a:solidFill>
                            <a:srgbClr val="FF0000"/>
                          </a:solidFill>
                          <a:latin typeface="Times"/>
                          <a:ea typeface="宋体"/>
                          <a:cs typeface="Times New Roman"/>
                        </a:rPr>
                        <a:t>-1</a:t>
                      </a:r>
                      <a:r>
                        <a:rPr lang="en-US" sz="2400" kern="100" dirty="0">
                          <a:solidFill>
                            <a:srgbClr val="FF0000"/>
                          </a:solidFill>
                          <a:latin typeface="Times"/>
                          <a:ea typeface="宋体"/>
                          <a:cs typeface="Times New Roman"/>
                        </a:rPr>
                        <a:t> = 0</a:t>
                      </a:r>
                      <a:endParaRPr lang="zh-CN" sz="2400" kern="100" dirty="0">
                        <a:solidFill>
                          <a:srgbClr val="FF0000"/>
                        </a:solidFill>
                        <a:latin typeface="Times"/>
                        <a:ea typeface="Times New Roman"/>
                        <a:cs typeface="Times New Roman"/>
                      </a:endParaRPr>
                    </a:p>
                    <a:p>
                      <a:pPr algn="ctr">
                        <a:spcBef>
                          <a:spcPts val="300"/>
                        </a:spcBef>
                        <a:spcAft>
                          <a:spcPts val="300"/>
                        </a:spcAft>
                      </a:pPr>
                      <a:r>
                        <a:rPr lang="en-US" sz="2400" kern="100" dirty="0">
                          <a:solidFill>
                            <a:srgbClr val="FF0000"/>
                          </a:solidFill>
                          <a:latin typeface="Times"/>
                          <a:ea typeface="宋体"/>
                          <a:cs typeface="Times New Roman"/>
                        </a:rPr>
                        <a:t>x</a:t>
                      </a:r>
                      <a:r>
                        <a:rPr lang="en-US" sz="2400" kern="100" baseline="-25000" dirty="0">
                          <a:solidFill>
                            <a:srgbClr val="FF0000"/>
                          </a:solidFill>
                          <a:latin typeface="Times"/>
                          <a:ea typeface="宋体"/>
                          <a:cs typeface="Times New Roman"/>
                        </a:rPr>
                        <a:t>0</a:t>
                      </a:r>
                      <a:r>
                        <a:rPr lang="en-US" sz="2400" kern="100" dirty="0">
                          <a:solidFill>
                            <a:srgbClr val="FF0000"/>
                          </a:solidFill>
                          <a:latin typeface="Times"/>
                          <a:ea typeface="宋体"/>
                          <a:cs typeface="Times New Roman"/>
                        </a:rPr>
                        <a:t> = 0; y</a:t>
                      </a:r>
                      <a:r>
                        <a:rPr lang="en-US" sz="2400" kern="100" baseline="-25000" dirty="0">
                          <a:solidFill>
                            <a:srgbClr val="FF0000"/>
                          </a:solidFill>
                          <a:latin typeface="Times"/>
                          <a:ea typeface="宋体"/>
                          <a:cs typeface="Times New Roman"/>
                        </a:rPr>
                        <a:t>0</a:t>
                      </a:r>
                      <a:r>
                        <a:rPr lang="en-US" sz="2400" kern="100" dirty="0">
                          <a:solidFill>
                            <a:srgbClr val="FF0000"/>
                          </a:solidFill>
                          <a:latin typeface="Times"/>
                          <a:ea typeface="宋体"/>
                          <a:cs typeface="Times New Roman"/>
                        </a:rPr>
                        <a:t> = 1</a:t>
                      </a:r>
                      <a:endParaRPr lang="zh-CN" sz="2400" kern="100" dirty="0">
                        <a:solidFill>
                          <a:srgbClr val="FF0000"/>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a = ax</a:t>
                      </a:r>
                      <a:r>
                        <a:rPr lang="en-US" sz="2400" kern="100" baseline="-25000">
                          <a:latin typeface="Times"/>
                          <a:ea typeface="宋体"/>
                          <a:cs typeface="Times New Roman"/>
                        </a:rPr>
                        <a:t>-1</a:t>
                      </a:r>
                      <a:r>
                        <a:rPr lang="en-US" sz="2400" kern="100">
                          <a:latin typeface="Times"/>
                          <a:ea typeface="宋体"/>
                          <a:cs typeface="Times New Roman"/>
                        </a:rPr>
                        <a:t> + by</a:t>
                      </a:r>
                      <a:r>
                        <a:rPr lang="en-US" sz="2400" kern="100" baseline="-25000">
                          <a:latin typeface="Times"/>
                          <a:ea typeface="宋体"/>
                          <a:cs typeface="Times New Roman"/>
                        </a:rPr>
                        <a:t>-1</a:t>
                      </a:r>
                      <a:endParaRPr lang="zh-CN" sz="2400" kern="100">
                        <a:latin typeface="Times"/>
                        <a:ea typeface="Times New Roman"/>
                        <a:cs typeface="Times New Roman"/>
                      </a:endParaRPr>
                    </a:p>
                    <a:p>
                      <a:pPr algn="ctr">
                        <a:spcBef>
                          <a:spcPts val="300"/>
                        </a:spcBef>
                        <a:spcAft>
                          <a:spcPts val="300"/>
                        </a:spcAft>
                      </a:pPr>
                      <a:r>
                        <a:rPr lang="en-US" sz="2400" kern="100">
                          <a:latin typeface="Times"/>
                          <a:ea typeface="宋体"/>
                          <a:cs typeface="Times New Roman"/>
                        </a:rPr>
                        <a:t>b = ax</a:t>
                      </a:r>
                      <a:r>
                        <a:rPr lang="en-US" sz="2400" kern="100" baseline="-25000">
                          <a:latin typeface="Times"/>
                          <a:ea typeface="宋体"/>
                          <a:cs typeface="Times New Roman"/>
                        </a:rPr>
                        <a:t>0</a:t>
                      </a:r>
                      <a:r>
                        <a:rPr lang="en-US" sz="2400" kern="100">
                          <a:latin typeface="Times"/>
                          <a:ea typeface="宋体"/>
                          <a:cs typeface="Times New Roman"/>
                        </a:rPr>
                        <a:t> + by</a:t>
                      </a:r>
                      <a:r>
                        <a:rPr lang="en-US" sz="2400" kern="100" baseline="-25000">
                          <a:latin typeface="Times"/>
                          <a:ea typeface="宋体"/>
                          <a:cs typeface="Times New Roman"/>
                        </a:rPr>
                        <a:t>0</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25885">
                <a:tc>
                  <a:txBody>
                    <a:bodyPr/>
                    <a:lstStyle/>
                    <a:p>
                      <a:pPr algn="ctr">
                        <a:spcBef>
                          <a:spcPts val="300"/>
                        </a:spcBef>
                        <a:spcAft>
                          <a:spcPts val="300"/>
                        </a:spcAft>
                      </a:pPr>
                      <a:r>
                        <a:rPr lang="en-US" sz="2400" kern="100" dirty="0">
                          <a:latin typeface="Times"/>
                          <a:ea typeface="宋体"/>
                          <a:cs typeface="Times New Roman"/>
                        </a:rPr>
                        <a:t>r</a:t>
                      </a:r>
                      <a:r>
                        <a:rPr lang="en-US" sz="2400" kern="100" baseline="-25000" dirty="0">
                          <a:latin typeface="Times"/>
                          <a:ea typeface="宋体"/>
                          <a:cs typeface="Times New Roman"/>
                        </a:rPr>
                        <a:t>1</a:t>
                      </a:r>
                      <a:r>
                        <a:rPr lang="en-US" sz="2400" kern="100" dirty="0">
                          <a:latin typeface="Times"/>
                          <a:ea typeface="宋体"/>
                          <a:cs typeface="Times New Roman"/>
                        </a:rPr>
                        <a:t> = a mod b</a:t>
                      </a:r>
                      <a:endParaRPr lang="zh-CN" sz="2400" kern="100" dirty="0">
                        <a:latin typeface="Times"/>
                        <a:ea typeface="Times New Roman"/>
                        <a:cs typeface="Times New Roman"/>
                      </a:endParaRPr>
                    </a:p>
                    <a:p>
                      <a:pPr algn="ctr">
                        <a:spcBef>
                          <a:spcPts val="300"/>
                        </a:spcBef>
                        <a:spcAft>
                          <a:spcPts val="300"/>
                        </a:spcAft>
                      </a:pPr>
                      <a:r>
                        <a:rPr lang="en-US" sz="2400" kern="100" dirty="0">
                          <a:latin typeface="Times"/>
                          <a:ea typeface="宋体"/>
                          <a:cs typeface="Times New Roman"/>
                        </a:rPr>
                        <a:t>q</a:t>
                      </a:r>
                      <a:r>
                        <a:rPr lang="en-US" sz="2400" kern="100" baseline="-25000" dirty="0">
                          <a:latin typeface="Times"/>
                          <a:ea typeface="宋体"/>
                          <a:cs typeface="Times New Roman"/>
                        </a:rPr>
                        <a:t>1</a:t>
                      </a:r>
                      <a:r>
                        <a:rPr lang="en-US" sz="2400" kern="100" dirty="0">
                          <a:latin typeface="Times"/>
                          <a:ea typeface="宋体"/>
                          <a:cs typeface="Times New Roman"/>
                        </a:rPr>
                        <a:t> = a / b</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宋体"/>
                          <a:cs typeface="Times New Roman"/>
                        </a:rPr>
                        <a:t>a = q</a:t>
                      </a:r>
                      <a:r>
                        <a:rPr lang="en-US" sz="2400" kern="100" baseline="-25000" dirty="0">
                          <a:latin typeface="Times"/>
                          <a:ea typeface="宋体"/>
                          <a:cs typeface="Times New Roman"/>
                        </a:rPr>
                        <a:t>1</a:t>
                      </a:r>
                      <a:r>
                        <a:rPr lang="en-US" sz="2400" kern="100" dirty="0">
                          <a:latin typeface="Times"/>
                          <a:ea typeface="宋体"/>
                          <a:cs typeface="Times New Roman"/>
                        </a:rPr>
                        <a:t>b + r</a:t>
                      </a:r>
                      <a:r>
                        <a:rPr lang="en-US" sz="2400" kern="100" baseline="-25000" dirty="0">
                          <a:latin typeface="Times"/>
                          <a:ea typeface="宋体"/>
                          <a:cs typeface="Times New Roman"/>
                        </a:rPr>
                        <a:t>1</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solidFill>
                            <a:srgbClr val="FF0000"/>
                          </a:solidFill>
                          <a:latin typeface="Times"/>
                          <a:ea typeface="宋体"/>
                          <a:cs typeface="Times New Roman"/>
                        </a:rPr>
                        <a:t>x</a:t>
                      </a:r>
                      <a:r>
                        <a:rPr lang="en-US" sz="2400" kern="100" baseline="-25000" dirty="0">
                          <a:solidFill>
                            <a:srgbClr val="FF0000"/>
                          </a:solidFill>
                          <a:latin typeface="Times"/>
                          <a:ea typeface="宋体"/>
                          <a:cs typeface="Times New Roman"/>
                        </a:rPr>
                        <a:t>1</a:t>
                      </a:r>
                      <a:r>
                        <a:rPr lang="en-US" sz="2400" kern="100" dirty="0">
                          <a:solidFill>
                            <a:srgbClr val="FF0000"/>
                          </a:solidFill>
                          <a:latin typeface="Times"/>
                          <a:ea typeface="宋体"/>
                          <a:cs typeface="Times New Roman"/>
                        </a:rPr>
                        <a:t> = x</a:t>
                      </a:r>
                      <a:r>
                        <a:rPr lang="en-US" sz="2400" kern="100" baseline="-25000" dirty="0">
                          <a:solidFill>
                            <a:srgbClr val="FF0000"/>
                          </a:solidFill>
                          <a:latin typeface="Times"/>
                          <a:ea typeface="宋体"/>
                          <a:cs typeface="Times New Roman"/>
                        </a:rPr>
                        <a:t>-1</a:t>
                      </a:r>
                      <a:r>
                        <a:rPr lang="en-US" sz="2400" kern="100" dirty="0">
                          <a:solidFill>
                            <a:srgbClr val="FF0000"/>
                          </a:solidFill>
                          <a:latin typeface="Times"/>
                          <a:ea typeface="宋体"/>
                          <a:cs typeface="Times New Roman"/>
                        </a:rPr>
                        <a:t> – q</a:t>
                      </a:r>
                      <a:r>
                        <a:rPr lang="en-US" sz="2400" kern="100" baseline="-25000" dirty="0">
                          <a:solidFill>
                            <a:srgbClr val="FF0000"/>
                          </a:solidFill>
                          <a:latin typeface="Times"/>
                          <a:ea typeface="宋体"/>
                          <a:cs typeface="Times New Roman"/>
                        </a:rPr>
                        <a:t>1</a:t>
                      </a:r>
                      <a:r>
                        <a:rPr lang="en-US" sz="2400" kern="100" dirty="0">
                          <a:solidFill>
                            <a:srgbClr val="FF0000"/>
                          </a:solidFill>
                          <a:latin typeface="Times"/>
                          <a:ea typeface="宋体"/>
                          <a:cs typeface="Times New Roman"/>
                        </a:rPr>
                        <a:t>x</a:t>
                      </a:r>
                      <a:r>
                        <a:rPr lang="en-US" sz="2400" kern="100" baseline="-25000" dirty="0">
                          <a:solidFill>
                            <a:srgbClr val="FF0000"/>
                          </a:solidFill>
                          <a:latin typeface="Times"/>
                          <a:ea typeface="宋体"/>
                          <a:cs typeface="Times New Roman"/>
                        </a:rPr>
                        <a:t>0</a:t>
                      </a:r>
                      <a:r>
                        <a:rPr lang="en-US" sz="2400" kern="100" dirty="0">
                          <a:solidFill>
                            <a:srgbClr val="FF0000"/>
                          </a:solidFill>
                          <a:latin typeface="Times"/>
                          <a:ea typeface="宋体"/>
                          <a:cs typeface="Times New Roman"/>
                        </a:rPr>
                        <a:t> = 1</a:t>
                      </a:r>
                      <a:endParaRPr lang="zh-CN" sz="2400" kern="100" dirty="0">
                        <a:solidFill>
                          <a:srgbClr val="FF0000"/>
                        </a:solidFill>
                        <a:latin typeface="Times"/>
                        <a:ea typeface="Times New Roman"/>
                        <a:cs typeface="Times New Roman"/>
                      </a:endParaRPr>
                    </a:p>
                    <a:p>
                      <a:pPr algn="ctr">
                        <a:spcBef>
                          <a:spcPts val="300"/>
                        </a:spcBef>
                        <a:spcAft>
                          <a:spcPts val="300"/>
                        </a:spcAft>
                      </a:pPr>
                      <a:r>
                        <a:rPr lang="en-US" sz="2400" kern="100" dirty="0">
                          <a:solidFill>
                            <a:srgbClr val="FF0000"/>
                          </a:solidFill>
                          <a:latin typeface="Times"/>
                          <a:ea typeface="宋体"/>
                          <a:cs typeface="Times New Roman"/>
                        </a:rPr>
                        <a:t>y</a:t>
                      </a:r>
                      <a:r>
                        <a:rPr lang="en-US" sz="2400" kern="100" baseline="-25000" dirty="0">
                          <a:solidFill>
                            <a:srgbClr val="FF0000"/>
                          </a:solidFill>
                          <a:latin typeface="Times"/>
                          <a:ea typeface="宋体"/>
                          <a:cs typeface="Times New Roman"/>
                        </a:rPr>
                        <a:t>1</a:t>
                      </a:r>
                      <a:r>
                        <a:rPr lang="en-US" sz="2400" kern="100" dirty="0">
                          <a:solidFill>
                            <a:srgbClr val="FF0000"/>
                          </a:solidFill>
                          <a:latin typeface="Times"/>
                          <a:ea typeface="宋体"/>
                          <a:cs typeface="Times New Roman"/>
                        </a:rPr>
                        <a:t>= y</a:t>
                      </a:r>
                      <a:r>
                        <a:rPr lang="en-US" sz="2400" kern="100" baseline="-25000" dirty="0">
                          <a:solidFill>
                            <a:srgbClr val="FF0000"/>
                          </a:solidFill>
                          <a:latin typeface="Times"/>
                          <a:ea typeface="宋体"/>
                          <a:cs typeface="Times New Roman"/>
                        </a:rPr>
                        <a:t>-1</a:t>
                      </a:r>
                      <a:r>
                        <a:rPr lang="en-US" sz="2400" kern="100" dirty="0">
                          <a:solidFill>
                            <a:srgbClr val="FF0000"/>
                          </a:solidFill>
                          <a:latin typeface="Times"/>
                          <a:ea typeface="宋体"/>
                          <a:cs typeface="Times New Roman"/>
                        </a:rPr>
                        <a:t> – qy</a:t>
                      </a:r>
                      <a:r>
                        <a:rPr lang="en-US" sz="2400" kern="100" baseline="-25000" dirty="0">
                          <a:solidFill>
                            <a:srgbClr val="FF0000"/>
                          </a:solidFill>
                          <a:latin typeface="Times"/>
                          <a:ea typeface="宋体"/>
                          <a:cs typeface="Times New Roman"/>
                        </a:rPr>
                        <a:t>0</a:t>
                      </a:r>
                      <a:r>
                        <a:rPr lang="en-US" sz="2400" kern="100" dirty="0">
                          <a:solidFill>
                            <a:srgbClr val="FF0000"/>
                          </a:solidFill>
                          <a:latin typeface="Times"/>
                          <a:ea typeface="宋体"/>
                          <a:cs typeface="Times New Roman"/>
                        </a:rPr>
                        <a:t> = -q</a:t>
                      </a:r>
                      <a:r>
                        <a:rPr lang="en-US" sz="2400" kern="100" baseline="-25000" dirty="0">
                          <a:solidFill>
                            <a:srgbClr val="FF0000"/>
                          </a:solidFill>
                          <a:latin typeface="Times"/>
                          <a:ea typeface="宋体"/>
                          <a:cs typeface="Times New Roman"/>
                        </a:rPr>
                        <a:t>1</a:t>
                      </a:r>
                      <a:endParaRPr lang="zh-CN" sz="2400" kern="100" dirty="0">
                        <a:solidFill>
                          <a:srgbClr val="FF0000"/>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spcBef>
                          <a:spcPts val="300"/>
                        </a:spcBef>
                        <a:spcAft>
                          <a:spcPts val="300"/>
                        </a:spcAft>
                      </a:pPr>
                      <a:r>
                        <a:rPr lang="en-US" sz="2400" kern="100" dirty="0">
                          <a:latin typeface="Times"/>
                          <a:ea typeface="宋体"/>
                          <a:cs typeface="Times New Roman"/>
                        </a:rPr>
                        <a:t>   </a:t>
                      </a:r>
                      <a:r>
                        <a:rPr lang="en-US" sz="2400" kern="100" dirty="0" smtClean="0">
                          <a:latin typeface="Times"/>
                          <a:ea typeface="宋体"/>
                          <a:cs typeface="Times New Roman"/>
                        </a:rPr>
                        <a:t> </a:t>
                      </a:r>
                      <a:r>
                        <a:rPr lang="en-US" sz="2400" kern="100" dirty="0">
                          <a:latin typeface="Times"/>
                          <a:ea typeface="宋体"/>
                          <a:cs typeface="Times New Roman"/>
                        </a:rPr>
                        <a:t>r</a:t>
                      </a:r>
                      <a:r>
                        <a:rPr lang="en-US" sz="2400" kern="100" baseline="-25000" dirty="0">
                          <a:latin typeface="Times"/>
                          <a:ea typeface="宋体"/>
                          <a:cs typeface="Times New Roman"/>
                        </a:rPr>
                        <a:t>1</a:t>
                      </a:r>
                      <a:r>
                        <a:rPr lang="en-US" sz="2400" kern="100" dirty="0">
                          <a:latin typeface="Times"/>
                          <a:ea typeface="宋体"/>
                          <a:cs typeface="Times New Roman"/>
                        </a:rPr>
                        <a:t> = ax</a:t>
                      </a:r>
                      <a:r>
                        <a:rPr lang="en-US" sz="2400" kern="100" baseline="-25000" dirty="0">
                          <a:latin typeface="Times"/>
                          <a:ea typeface="宋体"/>
                          <a:cs typeface="Times New Roman"/>
                        </a:rPr>
                        <a:t>1</a:t>
                      </a:r>
                      <a:r>
                        <a:rPr lang="en-US" sz="2400" kern="100" dirty="0">
                          <a:latin typeface="Times"/>
                          <a:ea typeface="宋体"/>
                          <a:cs typeface="Times New Roman"/>
                        </a:rPr>
                        <a:t> + by</a:t>
                      </a:r>
                      <a:r>
                        <a:rPr lang="en-US" sz="2400" kern="100" baseline="-25000" dirty="0">
                          <a:latin typeface="Times"/>
                          <a:ea typeface="宋体"/>
                          <a:cs typeface="Times New Roman"/>
                        </a:rPr>
                        <a:t>1</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25885">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2</a:t>
                      </a:r>
                      <a:r>
                        <a:rPr lang="en-US" sz="2400" kern="100">
                          <a:latin typeface="Times"/>
                          <a:ea typeface="宋体"/>
                          <a:cs typeface="Times New Roman"/>
                        </a:rPr>
                        <a:t> = b mod r</a:t>
                      </a:r>
                      <a:r>
                        <a:rPr lang="en-US" sz="2400" kern="100" baseline="-25000">
                          <a:latin typeface="Times"/>
                          <a:ea typeface="宋体"/>
                          <a:cs typeface="Times New Roman"/>
                        </a:rPr>
                        <a:t>1</a:t>
                      </a:r>
                      <a:endParaRPr lang="zh-CN" sz="2400" kern="100">
                        <a:latin typeface="Times"/>
                        <a:ea typeface="Times New Roman"/>
                        <a:cs typeface="Times New Roman"/>
                      </a:endParaRPr>
                    </a:p>
                    <a:p>
                      <a:pPr algn="ctr">
                        <a:spcBef>
                          <a:spcPts val="300"/>
                        </a:spcBef>
                        <a:spcAft>
                          <a:spcPts val="300"/>
                        </a:spcAft>
                      </a:pPr>
                      <a:r>
                        <a:rPr lang="en-US" sz="2400" kern="100">
                          <a:latin typeface="Times"/>
                          <a:ea typeface="宋体"/>
                          <a:cs typeface="Times New Roman"/>
                        </a:rPr>
                        <a:t>q</a:t>
                      </a:r>
                      <a:r>
                        <a:rPr lang="en-US" sz="2400" kern="100" baseline="-25000">
                          <a:latin typeface="Times"/>
                          <a:ea typeface="宋体"/>
                          <a:cs typeface="Times New Roman"/>
                        </a:rPr>
                        <a:t>2</a:t>
                      </a:r>
                      <a:r>
                        <a:rPr lang="en-US" sz="2400" kern="100">
                          <a:latin typeface="Times"/>
                          <a:ea typeface="宋体"/>
                          <a:cs typeface="Times New Roman"/>
                        </a:rPr>
                        <a:t> = b / r</a:t>
                      </a:r>
                      <a:r>
                        <a:rPr lang="en-US" sz="2400" kern="100" baseline="-25000">
                          <a:latin typeface="Times"/>
                          <a:ea typeface="宋体"/>
                          <a:cs typeface="Times New Roman"/>
                        </a:rPr>
                        <a:t>1</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b = q</a:t>
                      </a:r>
                      <a:r>
                        <a:rPr lang="en-US" sz="2400" kern="100" baseline="-25000">
                          <a:latin typeface="Times"/>
                          <a:ea typeface="宋体"/>
                          <a:cs typeface="Times New Roman"/>
                        </a:rPr>
                        <a:t>2</a:t>
                      </a:r>
                      <a:r>
                        <a:rPr lang="en-US" sz="2400" kern="100">
                          <a:latin typeface="Times"/>
                          <a:ea typeface="宋体"/>
                          <a:cs typeface="Times New Roman"/>
                        </a:rPr>
                        <a:t>r</a:t>
                      </a:r>
                      <a:r>
                        <a:rPr lang="en-US" sz="2400" kern="100" baseline="-25000">
                          <a:latin typeface="Times"/>
                          <a:ea typeface="宋体"/>
                          <a:cs typeface="Times New Roman"/>
                        </a:rPr>
                        <a:t>1</a:t>
                      </a:r>
                      <a:r>
                        <a:rPr lang="en-US" sz="2400" kern="100">
                          <a:latin typeface="Times"/>
                          <a:ea typeface="宋体"/>
                          <a:cs typeface="Times New Roman"/>
                        </a:rPr>
                        <a:t> + r</a:t>
                      </a:r>
                      <a:r>
                        <a:rPr lang="en-US" sz="2400" kern="100" baseline="-25000">
                          <a:latin typeface="Times"/>
                          <a:ea typeface="宋体"/>
                          <a:cs typeface="Times New Roman"/>
                        </a:rPr>
                        <a:t>2</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宋体"/>
                          <a:cs typeface="Times New Roman"/>
                        </a:rPr>
                        <a:t>x</a:t>
                      </a:r>
                      <a:r>
                        <a:rPr lang="en-US" sz="2400" kern="100" baseline="-25000" dirty="0">
                          <a:latin typeface="Times"/>
                          <a:ea typeface="宋体"/>
                          <a:cs typeface="Times New Roman"/>
                        </a:rPr>
                        <a:t>2</a:t>
                      </a:r>
                      <a:r>
                        <a:rPr lang="en-US" sz="2400" kern="100" dirty="0">
                          <a:latin typeface="Times"/>
                          <a:ea typeface="宋体"/>
                          <a:cs typeface="Times New Roman"/>
                        </a:rPr>
                        <a:t> = x</a:t>
                      </a:r>
                      <a:r>
                        <a:rPr lang="en-US" sz="2400" kern="100" baseline="-25000" dirty="0">
                          <a:latin typeface="Times"/>
                          <a:ea typeface="宋体"/>
                          <a:cs typeface="Times New Roman"/>
                        </a:rPr>
                        <a:t>0</a:t>
                      </a:r>
                      <a:r>
                        <a:rPr lang="en-US" sz="2400" kern="100" dirty="0">
                          <a:latin typeface="Times"/>
                          <a:ea typeface="宋体"/>
                          <a:cs typeface="Times New Roman"/>
                        </a:rPr>
                        <a:t> – q</a:t>
                      </a:r>
                      <a:r>
                        <a:rPr lang="en-US" sz="2400" kern="100" baseline="-25000" dirty="0">
                          <a:latin typeface="Times"/>
                          <a:ea typeface="宋体"/>
                          <a:cs typeface="Times New Roman"/>
                        </a:rPr>
                        <a:t>2</a:t>
                      </a:r>
                      <a:r>
                        <a:rPr lang="en-US" sz="2400" kern="100" dirty="0">
                          <a:latin typeface="Times"/>
                          <a:ea typeface="宋体"/>
                          <a:cs typeface="Times New Roman"/>
                        </a:rPr>
                        <a:t>x</a:t>
                      </a:r>
                      <a:r>
                        <a:rPr lang="en-US" sz="2400" kern="100" baseline="-25000" dirty="0">
                          <a:latin typeface="Times"/>
                          <a:ea typeface="宋体"/>
                          <a:cs typeface="Times New Roman"/>
                        </a:rPr>
                        <a:t>1</a:t>
                      </a:r>
                      <a:endParaRPr lang="zh-CN" sz="2400" kern="100" dirty="0">
                        <a:latin typeface="Times"/>
                        <a:ea typeface="Times New Roman"/>
                        <a:cs typeface="Times New Roman"/>
                      </a:endParaRPr>
                    </a:p>
                    <a:p>
                      <a:pPr algn="ctr">
                        <a:spcBef>
                          <a:spcPts val="300"/>
                        </a:spcBef>
                        <a:spcAft>
                          <a:spcPts val="300"/>
                        </a:spcAft>
                      </a:pPr>
                      <a:r>
                        <a:rPr lang="en-US" sz="2400" kern="100" dirty="0">
                          <a:latin typeface="Times"/>
                          <a:ea typeface="宋体"/>
                          <a:cs typeface="Times New Roman"/>
                        </a:rPr>
                        <a:t>y</a:t>
                      </a:r>
                      <a:r>
                        <a:rPr lang="en-US" sz="2400" kern="100" baseline="-25000" dirty="0">
                          <a:latin typeface="Times"/>
                          <a:ea typeface="宋体"/>
                          <a:cs typeface="Times New Roman"/>
                        </a:rPr>
                        <a:t>2 </a:t>
                      </a:r>
                      <a:r>
                        <a:rPr lang="en-US" sz="2400" kern="100" dirty="0">
                          <a:latin typeface="Times"/>
                          <a:ea typeface="宋体"/>
                          <a:cs typeface="Times New Roman"/>
                        </a:rPr>
                        <a:t>= y</a:t>
                      </a:r>
                      <a:r>
                        <a:rPr lang="en-US" sz="2400" kern="100" baseline="-25000" dirty="0">
                          <a:latin typeface="Times"/>
                          <a:ea typeface="宋体"/>
                          <a:cs typeface="Times New Roman"/>
                        </a:rPr>
                        <a:t>0</a:t>
                      </a:r>
                      <a:r>
                        <a:rPr lang="en-US" sz="2400" kern="100" dirty="0">
                          <a:latin typeface="Times"/>
                          <a:ea typeface="宋体"/>
                          <a:cs typeface="Times New Roman"/>
                        </a:rPr>
                        <a:t> – q</a:t>
                      </a:r>
                      <a:r>
                        <a:rPr lang="en-US" sz="2400" kern="100" baseline="-25000" dirty="0">
                          <a:latin typeface="Times"/>
                          <a:ea typeface="宋体"/>
                          <a:cs typeface="Times New Roman"/>
                        </a:rPr>
                        <a:t>2</a:t>
                      </a:r>
                      <a:r>
                        <a:rPr lang="en-US" sz="2400" kern="100" dirty="0">
                          <a:latin typeface="Times"/>
                          <a:ea typeface="宋体"/>
                          <a:cs typeface="Times New Roman"/>
                        </a:rPr>
                        <a:t>y</a:t>
                      </a:r>
                      <a:r>
                        <a:rPr lang="en-US" sz="2400" kern="100" baseline="-25000" dirty="0">
                          <a:latin typeface="Times"/>
                          <a:ea typeface="宋体"/>
                          <a:cs typeface="Times New Roman"/>
                        </a:rPr>
                        <a:t>1</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2</a:t>
                      </a:r>
                      <a:r>
                        <a:rPr lang="en-US" sz="2400" kern="100">
                          <a:latin typeface="Times"/>
                          <a:ea typeface="宋体"/>
                          <a:cs typeface="Times New Roman"/>
                        </a:rPr>
                        <a:t> = ax</a:t>
                      </a:r>
                      <a:r>
                        <a:rPr lang="en-US" sz="2400" kern="100" baseline="-25000">
                          <a:latin typeface="Times"/>
                          <a:ea typeface="宋体"/>
                          <a:cs typeface="Times New Roman"/>
                        </a:rPr>
                        <a:t>2</a:t>
                      </a:r>
                      <a:r>
                        <a:rPr lang="en-US" sz="2400" kern="100">
                          <a:latin typeface="Times"/>
                          <a:ea typeface="宋体"/>
                          <a:cs typeface="Times New Roman"/>
                        </a:rPr>
                        <a:t> + by</a:t>
                      </a:r>
                      <a:r>
                        <a:rPr lang="en-US" sz="2400" kern="100" baseline="-25000">
                          <a:latin typeface="Times"/>
                          <a:ea typeface="宋体"/>
                          <a:cs typeface="Times New Roman"/>
                        </a:rPr>
                        <a:t>2</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25885">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3</a:t>
                      </a:r>
                      <a:r>
                        <a:rPr lang="en-US" sz="2400" kern="100">
                          <a:latin typeface="Times"/>
                          <a:ea typeface="宋体"/>
                          <a:cs typeface="Times New Roman"/>
                        </a:rPr>
                        <a:t> = r</a:t>
                      </a:r>
                      <a:r>
                        <a:rPr lang="en-US" sz="2400" kern="100" baseline="-25000">
                          <a:latin typeface="Times"/>
                          <a:ea typeface="宋体"/>
                          <a:cs typeface="Times New Roman"/>
                        </a:rPr>
                        <a:t>1 </a:t>
                      </a:r>
                      <a:r>
                        <a:rPr lang="en-US" sz="2400" kern="100">
                          <a:latin typeface="Times"/>
                          <a:ea typeface="宋体"/>
                          <a:cs typeface="Times New Roman"/>
                        </a:rPr>
                        <a:t>mod r</a:t>
                      </a:r>
                      <a:r>
                        <a:rPr lang="en-US" sz="2400" kern="100" baseline="-25000">
                          <a:latin typeface="Times"/>
                          <a:ea typeface="宋体"/>
                          <a:cs typeface="Times New Roman"/>
                        </a:rPr>
                        <a:t>2</a:t>
                      </a:r>
                      <a:endParaRPr lang="zh-CN" sz="2400" kern="100">
                        <a:latin typeface="Times"/>
                        <a:ea typeface="Times New Roman"/>
                        <a:cs typeface="Times New Roman"/>
                      </a:endParaRPr>
                    </a:p>
                    <a:p>
                      <a:pPr algn="ctr">
                        <a:spcBef>
                          <a:spcPts val="300"/>
                        </a:spcBef>
                        <a:spcAft>
                          <a:spcPts val="300"/>
                        </a:spcAft>
                      </a:pPr>
                      <a:r>
                        <a:rPr lang="en-US" sz="2400" kern="100">
                          <a:latin typeface="Times"/>
                          <a:ea typeface="宋体"/>
                          <a:cs typeface="Times New Roman"/>
                        </a:rPr>
                        <a:t>q</a:t>
                      </a:r>
                      <a:r>
                        <a:rPr lang="en-US" sz="2400" kern="100" baseline="-25000">
                          <a:latin typeface="Times"/>
                          <a:ea typeface="宋体"/>
                          <a:cs typeface="Times New Roman"/>
                        </a:rPr>
                        <a:t>3</a:t>
                      </a:r>
                      <a:r>
                        <a:rPr lang="en-US" sz="2400" kern="100">
                          <a:latin typeface="Times"/>
                          <a:ea typeface="宋体"/>
                          <a:cs typeface="Times New Roman"/>
                        </a:rPr>
                        <a:t> = r</a:t>
                      </a:r>
                      <a:r>
                        <a:rPr lang="en-US" sz="2400" kern="100" baseline="-25000">
                          <a:latin typeface="Times"/>
                          <a:ea typeface="宋体"/>
                          <a:cs typeface="Times New Roman"/>
                        </a:rPr>
                        <a:t>1</a:t>
                      </a:r>
                      <a:r>
                        <a:rPr lang="en-US" sz="2400" kern="100">
                          <a:latin typeface="Times"/>
                          <a:ea typeface="宋体"/>
                          <a:cs typeface="Times New Roman"/>
                        </a:rPr>
                        <a:t> / r</a:t>
                      </a:r>
                      <a:r>
                        <a:rPr lang="en-US" sz="2400" kern="100" baseline="-25000">
                          <a:latin typeface="Times"/>
                          <a:ea typeface="宋体"/>
                          <a:cs typeface="Times New Roman"/>
                        </a:rPr>
                        <a:t>2</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1</a:t>
                      </a:r>
                      <a:r>
                        <a:rPr lang="en-US" sz="2400" kern="100">
                          <a:latin typeface="Times"/>
                          <a:ea typeface="宋体"/>
                          <a:cs typeface="Times New Roman"/>
                        </a:rPr>
                        <a:t> = q</a:t>
                      </a:r>
                      <a:r>
                        <a:rPr lang="en-US" sz="2400" kern="100" baseline="-25000">
                          <a:latin typeface="Times"/>
                          <a:ea typeface="宋体"/>
                          <a:cs typeface="Times New Roman"/>
                        </a:rPr>
                        <a:t>3</a:t>
                      </a:r>
                      <a:r>
                        <a:rPr lang="en-US" sz="2400" kern="100">
                          <a:latin typeface="Times"/>
                          <a:ea typeface="宋体"/>
                          <a:cs typeface="Times New Roman"/>
                        </a:rPr>
                        <a:t>r</a:t>
                      </a:r>
                      <a:r>
                        <a:rPr lang="en-US" sz="2400" kern="100" baseline="-25000">
                          <a:latin typeface="Times"/>
                          <a:ea typeface="宋体"/>
                          <a:cs typeface="Times New Roman"/>
                        </a:rPr>
                        <a:t>2</a:t>
                      </a:r>
                      <a:r>
                        <a:rPr lang="en-US" sz="2400" kern="100">
                          <a:latin typeface="Times"/>
                          <a:ea typeface="宋体"/>
                          <a:cs typeface="Times New Roman"/>
                        </a:rPr>
                        <a:t> + r</a:t>
                      </a:r>
                      <a:r>
                        <a:rPr lang="en-US" sz="2400" kern="100" baseline="-25000">
                          <a:latin typeface="Times"/>
                          <a:ea typeface="宋体"/>
                          <a:cs typeface="Times New Roman"/>
                        </a:rPr>
                        <a:t>3</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x</a:t>
                      </a:r>
                      <a:r>
                        <a:rPr lang="en-US" sz="2400" kern="100" baseline="-25000">
                          <a:latin typeface="Times"/>
                          <a:ea typeface="宋体"/>
                          <a:cs typeface="Times New Roman"/>
                        </a:rPr>
                        <a:t>3</a:t>
                      </a:r>
                      <a:r>
                        <a:rPr lang="en-US" sz="2400" kern="100">
                          <a:latin typeface="Times"/>
                          <a:ea typeface="宋体"/>
                          <a:cs typeface="Times New Roman"/>
                        </a:rPr>
                        <a:t> = x</a:t>
                      </a:r>
                      <a:r>
                        <a:rPr lang="en-US" sz="2400" kern="100" baseline="-25000">
                          <a:latin typeface="Times"/>
                          <a:ea typeface="宋体"/>
                          <a:cs typeface="Times New Roman"/>
                        </a:rPr>
                        <a:t>1</a:t>
                      </a:r>
                      <a:r>
                        <a:rPr lang="en-US" sz="2400" kern="100">
                          <a:latin typeface="Times"/>
                          <a:ea typeface="宋体"/>
                          <a:cs typeface="Times New Roman"/>
                        </a:rPr>
                        <a:t> – q</a:t>
                      </a:r>
                      <a:r>
                        <a:rPr lang="en-US" sz="2400" kern="100" baseline="-25000">
                          <a:latin typeface="Times"/>
                          <a:ea typeface="宋体"/>
                          <a:cs typeface="Times New Roman"/>
                        </a:rPr>
                        <a:t>3</a:t>
                      </a:r>
                      <a:r>
                        <a:rPr lang="en-US" sz="2400" kern="100">
                          <a:latin typeface="Times"/>
                          <a:ea typeface="宋体"/>
                          <a:cs typeface="Times New Roman"/>
                        </a:rPr>
                        <a:t>x</a:t>
                      </a:r>
                      <a:r>
                        <a:rPr lang="en-US" sz="2400" kern="100" baseline="-25000">
                          <a:latin typeface="Times"/>
                          <a:ea typeface="宋体"/>
                          <a:cs typeface="Times New Roman"/>
                        </a:rPr>
                        <a:t>2</a:t>
                      </a:r>
                      <a:endParaRPr lang="zh-CN" sz="2400" kern="100">
                        <a:latin typeface="Times"/>
                        <a:ea typeface="Times New Roman"/>
                        <a:cs typeface="Times New Roman"/>
                      </a:endParaRPr>
                    </a:p>
                    <a:p>
                      <a:pPr algn="ctr">
                        <a:spcBef>
                          <a:spcPts val="300"/>
                        </a:spcBef>
                        <a:spcAft>
                          <a:spcPts val="300"/>
                        </a:spcAft>
                      </a:pPr>
                      <a:r>
                        <a:rPr lang="en-US" sz="2400" kern="100">
                          <a:latin typeface="Times"/>
                          <a:ea typeface="宋体"/>
                          <a:cs typeface="Times New Roman"/>
                        </a:rPr>
                        <a:t>y</a:t>
                      </a:r>
                      <a:r>
                        <a:rPr lang="en-US" sz="2400" kern="100" baseline="-25000">
                          <a:latin typeface="Times"/>
                          <a:ea typeface="宋体"/>
                          <a:cs typeface="Times New Roman"/>
                        </a:rPr>
                        <a:t>3 </a:t>
                      </a:r>
                      <a:r>
                        <a:rPr lang="en-US" sz="2400" kern="100">
                          <a:latin typeface="Times"/>
                          <a:ea typeface="宋体"/>
                          <a:cs typeface="Times New Roman"/>
                        </a:rPr>
                        <a:t>= y</a:t>
                      </a:r>
                      <a:r>
                        <a:rPr lang="en-US" sz="2400" kern="100" baseline="-25000">
                          <a:latin typeface="Times"/>
                          <a:ea typeface="宋体"/>
                          <a:cs typeface="Times New Roman"/>
                        </a:rPr>
                        <a:t>1</a:t>
                      </a:r>
                      <a:r>
                        <a:rPr lang="en-US" sz="2400" kern="100">
                          <a:latin typeface="Times"/>
                          <a:ea typeface="宋体"/>
                          <a:cs typeface="Times New Roman"/>
                        </a:rPr>
                        <a:t> – q</a:t>
                      </a:r>
                      <a:r>
                        <a:rPr lang="en-US" sz="2400" kern="100" baseline="-25000">
                          <a:latin typeface="Times"/>
                          <a:ea typeface="宋体"/>
                          <a:cs typeface="Times New Roman"/>
                        </a:rPr>
                        <a:t>3</a:t>
                      </a:r>
                      <a:r>
                        <a:rPr lang="en-US" sz="2400" kern="100">
                          <a:latin typeface="Times"/>
                          <a:ea typeface="宋体"/>
                          <a:cs typeface="Times New Roman"/>
                        </a:rPr>
                        <a:t>y</a:t>
                      </a:r>
                      <a:r>
                        <a:rPr lang="en-US" sz="2400" kern="100" baseline="-25000">
                          <a:latin typeface="Times"/>
                          <a:ea typeface="宋体"/>
                          <a:cs typeface="Times New Roman"/>
                        </a:rPr>
                        <a:t>2</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3</a:t>
                      </a:r>
                      <a:r>
                        <a:rPr lang="en-US" sz="2400" kern="100">
                          <a:latin typeface="Times"/>
                          <a:ea typeface="宋体"/>
                          <a:cs typeface="Times New Roman"/>
                        </a:rPr>
                        <a:t> = ax</a:t>
                      </a:r>
                      <a:r>
                        <a:rPr lang="en-US" sz="2400" kern="100" baseline="-25000">
                          <a:latin typeface="Times"/>
                          <a:ea typeface="宋体"/>
                          <a:cs typeface="Times New Roman"/>
                        </a:rPr>
                        <a:t>3</a:t>
                      </a:r>
                      <a:r>
                        <a:rPr lang="en-US" sz="2400" kern="100">
                          <a:latin typeface="Times"/>
                          <a:ea typeface="宋体"/>
                          <a:cs typeface="Times New Roman"/>
                        </a:rPr>
                        <a:t> + by</a:t>
                      </a:r>
                      <a:r>
                        <a:rPr lang="en-US" sz="2400" kern="100" baseline="-25000">
                          <a:latin typeface="Times"/>
                          <a:ea typeface="宋体"/>
                          <a:cs typeface="Times New Roman"/>
                        </a:rPr>
                        <a:t>3</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341746">
                <a:tc>
                  <a:txBody>
                    <a:bodyPr/>
                    <a:lstStyle/>
                    <a:p>
                      <a:pPr algn="ctr">
                        <a:spcBef>
                          <a:spcPts val="300"/>
                        </a:spcBef>
                        <a:spcAft>
                          <a:spcPts val="300"/>
                        </a:spcAft>
                      </a:pPr>
                      <a:r>
                        <a:rPr lang="en-US" sz="2400" kern="100">
                          <a:latin typeface="Times"/>
                          <a:ea typeface="宋体"/>
                          <a:cs typeface="Times New Roman"/>
                        </a:rPr>
                        <a:t>…</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25885">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n </a:t>
                      </a:r>
                      <a:r>
                        <a:rPr lang="en-US" sz="2400" kern="100">
                          <a:latin typeface="Times"/>
                          <a:ea typeface="宋体"/>
                          <a:cs typeface="Times New Roman"/>
                        </a:rPr>
                        <a:t>= r</a:t>
                      </a:r>
                      <a:r>
                        <a:rPr lang="en-US" sz="2400" kern="100" baseline="-25000">
                          <a:latin typeface="Times"/>
                          <a:ea typeface="宋体"/>
                          <a:cs typeface="Times New Roman"/>
                        </a:rPr>
                        <a:t>n-2</a:t>
                      </a:r>
                      <a:r>
                        <a:rPr lang="en-US" sz="2400" kern="100">
                          <a:latin typeface="Times"/>
                          <a:ea typeface="宋体"/>
                          <a:cs typeface="Times New Roman"/>
                        </a:rPr>
                        <a:t> mod r</a:t>
                      </a:r>
                      <a:r>
                        <a:rPr lang="en-US" sz="2400" kern="100" baseline="-25000">
                          <a:latin typeface="Times"/>
                          <a:ea typeface="宋体"/>
                          <a:cs typeface="Times New Roman"/>
                        </a:rPr>
                        <a:t>n-1</a:t>
                      </a:r>
                      <a:endParaRPr lang="zh-CN" sz="2400" kern="100">
                        <a:latin typeface="Times"/>
                        <a:ea typeface="Times New Roman"/>
                        <a:cs typeface="Times New Roman"/>
                      </a:endParaRPr>
                    </a:p>
                    <a:p>
                      <a:pPr algn="ctr">
                        <a:spcBef>
                          <a:spcPts val="300"/>
                        </a:spcBef>
                        <a:spcAft>
                          <a:spcPts val="300"/>
                        </a:spcAft>
                      </a:pPr>
                      <a:r>
                        <a:rPr lang="en-US" sz="2400" kern="100">
                          <a:latin typeface="Times"/>
                          <a:ea typeface="宋体"/>
                          <a:cs typeface="Times New Roman"/>
                        </a:rPr>
                        <a:t>q</a:t>
                      </a:r>
                      <a:r>
                        <a:rPr lang="en-US" sz="2400" kern="100" baseline="-25000">
                          <a:latin typeface="Times"/>
                          <a:ea typeface="宋体"/>
                          <a:cs typeface="Times New Roman"/>
                        </a:rPr>
                        <a:t>n</a:t>
                      </a:r>
                      <a:r>
                        <a:rPr lang="en-US" sz="2400" kern="100">
                          <a:latin typeface="Times"/>
                          <a:ea typeface="宋体"/>
                          <a:cs typeface="Times New Roman"/>
                        </a:rPr>
                        <a:t>= r</a:t>
                      </a:r>
                      <a:r>
                        <a:rPr lang="en-US" sz="2400" kern="100" baseline="-25000">
                          <a:latin typeface="Times"/>
                          <a:ea typeface="宋体"/>
                          <a:cs typeface="Times New Roman"/>
                        </a:rPr>
                        <a:t>n-2</a:t>
                      </a:r>
                      <a:r>
                        <a:rPr lang="en-US" sz="2400" kern="100">
                          <a:latin typeface="Times"/>
                          <a:ea typeface="宋体"/>
                          <a:cs typeface="Times New Roman"/>
                        </a:rPr>
                        <a:t> / r</a:t>
                      </a:r>
                      <a:r>
                        <a:rPr lang="en-US" sz="2400" kern="100" baseline="-25000">
                          <a:latin typeface="Times"/>
                          <a:ea typeface="宋体"/>
                          <a:cs typeface="Times New Roman"/>
                        </a:rPr>
                        <a:t>n-1</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n-2</a:t>
                      </a:r>
                      <a:r>
                        <a:rPr lang="en-US" sz="2400" kern="100">
                          <a:latin typeface="Times"/>
                          <a:ea typeface="宋体"/>
                          <a:cs typeface="Times New Roman"/>
                        </a:rPr>
                        <a:t> = q</a:t>
                      </a:r>
                      <a:r>
                        <a:rPr lang="en-US" sz="2400" kern="100" baseline="-25000">
                          <a:latin typeface="Times"/>
                          <a:ea typeface="宋体"/>
                          <a:cs typeface="Times New Roman"/>
                        </a:rPr>
                        <a:t>n</a:t>
                      </a:r>
                      <a:r>
                        <a:rPr lang="en-US" sz="2400" kern="100">
                          <a:latin typeface="Times"/>
                          <a:ea typeface="宋体"/>
                          <a:cs typeface="Times New Roman"/>
                        </a:rPr>
                        <a:t>r</a:t>
                      </a:r>
                      <a:r>
                        <a:rPr lang="en-US" sz="2400" kern="100" baseline="-25000">
                          <a:latin typeface="Times"/>
                          <a:ea typeface="宋体"/>
                          <a:cs typeface="Times New Roman"/>
                        </a:rPr>
                        <a:t>n-1</a:t>
                      </a:r>
                      <a:r>
                        <a:rPr lang="en-US" sz="2400" kern="100">
                          <a:latin typeface="Times"/>
                          <a:ea typeface="宋体"/>
                          <a:cs typeface="Times New Roman"/>
                        </a:rPr>
                        <a:t> + r</a:t>
                      </a:r>
                      <a:r>
                        <a:rPr lang="en-US" sz="2400" kern="100" baseline="-25000">
                          <a:latin typeface="Times"/>
                          <a:ea typeface="宋体"/>
                          <a:cs typeface="Times New Roman"/>
                        </a:rPr>
                        <a:t>n</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err="1">
                          <a:solidFill>
                            <a:srgbClr val="FF0000"/>
                          </a:solidFill>
                          <a:latin typeface="Times"/>
                          <a:ea typeface="宋体"/>
                          <a:cs typeface="Times New Roman"/>
                        </a:rPr>
                        <a:t>x</a:t>
                      </a:r>
                      <a:r>
                        <a:rPr lang="en-US" sz="2400" kern="100" baseline="-25000" dirty="0" err="1">
                          <a:solidFill>
                            <a:srgbClr val="FF0000"/>
                          </a:solidFill>
                          <a:latin typeface="Times"/>
                          <a:ea typeface="宋体"/>
                          <a:cs typeface="Times New Roman"/>
                        </a:rPr>
                        <a:t>n</a:t>
                      </a:r>
                      <a:r>
                        <a:rPr lang="en-US" sz="2400" kern="100" dirty="0">
                          <a:solidFill>
                            <a:srgbClr val="FF0000"/>
                          </a:solidFill>
                          <a:latin typeface="Times"/>
                          <a:ea typeface="宋体"/>
                          <a:cs typeface="Times New Roman"/>
                        </a:rPr>
                        <a:t> = x</a:t>
                      </a:r>
                      <a:r>
                        <a:rPr lang="en-US" sz="2400" kern="100" baseline="-25000" dirty="0">
                          <a:solidFill>
                            <a:srgbClr val="FF0000"/>
                          </a:solidFill>
                          <a:latin typeface="Times"/>
                          <a:ea typeface="宋体"/>
                          <a:cs typeface="Times New Roman"/>
                        </a:rPr>
                        <a:t>n-2</a:t>
                      </a:r>
                      <a:r>
                        <a:rPr lang="en-US" sz="2400" kern="100" dirty="0">
                          <a:solidFill>
                            <a:srgbClr val="FF0000"/>
                          </a:solidFill>
                          <a:latin typeface="Times"/>
                          <a:ea typeface="宋体"/>
                          <a:cs typeface="Times New Roman"/>
                        </a:rPr>
                        <a:t> – q</a:t>
                      </a:r>
                      <a:r>
                        <a:rPr lang="en-US" sz="2400" kern="100" baseline="-25000" dirty="0">
                          <a:solidFill>
                            <a:srgbClr val="FF0000"/>
                          </a:solidFill>
                          <a:latin typeface="Times"/>
                          <a:ea typeface="宋体"/>
                          <a:cs typeface="Times New Roman"/>
                        </a:rPr>
                        <a:t>n</a:t>
                      </a:r>
                      <a:r>
                        <a:rPr lang="en-US" sz="2400" kern="100" dirty="0">
                          <a:solidFill>
                            <a:srgbClr val="FF0000"/>
                          </a:solidFill>
                          <a:latin typeface="Times"/>
                          <a:ea typeface="宋体"/>
                          <a:cs typeface="Times New Roman"/>
                        </a:rPr>
                        <a:t>x</a:t>
                      </a:r>
                      <a:r>
                        <a:rPr lang="en-US" sz="2400" kern="100" baseline="-25000" dirty="0">
                          <a:solidFill>
                            <a:srgbClr val="FF0000"/>
                          </a:solidFill>
                          <a:latin typeface="Times"/>
                          <a:ea typeface="宋体"/>
                          <a:cs typeface="Times New Roman"/>
                        </a:rPr>
                        <a:t>n-1</a:t>
                      </a:r>
                      <a:endParaRPr lang="zh-CN" sz="2400" kern="100" dirty="0">
                        <a:solidFill>
                          <a:srgbClr val="FF0000"/>
                        </a:solidFill>
                        <a:latin typeface="Times"/>
                        <a:ea typeface="Times New Roman"/>
                        <a:cs typeface="Times New Roman"/>
                      </a:endParaRPr>
                    </a:p>
                    <a:p>
                      <a:pPr algn="ctr">
                        <a:spcBef>
                          <a:spcPts val="300"/>
                        </a:spcBef>
                        <a:spcAft>
                          <a:spcPts val="300"/>
                        </a:spcAft>
                      </a:pPr>
                      <a:r>
                        <a:rPr lang="en-US" sz="2400" kern="100" dirty="0" err="1">
                          <a:solidFill>
                            <a:srgbClr val="FF0000"/>
                          </a:solidFill>
                          <a:latin typeface="Times"/>
                          <a:ea typeface="宋体"/>
                          <a:cs typeface="Times New Roman"/>
                        </a:rPr>
                        <a:t>y</a:t>
                      </a:r>
                      <a:r>
                        <a:rPr lang="en-US" sz="2400" kern="100" baseline="-25000" dirty="0" err="1">
                          <a:solidFill>
                            <a:srgbClr val="FF0000"/>
                          </a:solidFill>
                          <a:latin typeface="Times"/>
                          <a:ea typeface="宋体"/>
                          <a:cs typeface="Times New Roman"/>
                        </a:rPr>
                        <a:t>n</a:t>
                      </a:r>
                      <a:r>
                        <a:rPr lang="en-US" sz="2400" kern="100" dirty="0">
                          <a:solidFill>
                            <a:srgbClr val="FF0000"/>
                          </a:solidFill>
                          <a:latin typeface="Times"/>
                          <a:ea typeface="宋体"/>
                          <a:cs typeface="Times New Roman"/>
                        </a:rPr>
                        <a:t> = y</a:t>
                      </a:r>
                      <a:r>
                        <a:rPr lang="en-US" sz="2400" kern="100" baseline="-25000" dirty="0">
                          <a:solidFill>
                            <a:srgbClr val="FF0000"/>
                          </a:solidFill>
                          <a:latin typeface="Times"/>
                          <a:ea typeface="宋体"/>
                          <a:cs typeface="Times New Roman"/>
                        </a:rPr>
                        <a:t>n-2 </a:t>
                      </a:r>
                      <a:r>
                        <a:rPr lang="en-US" sz="2400" kern="100" dirty="0">
                          <a:solidFill>
                            <a:srgbClr val="FF0000"/>
                          </a:solidFill>
                          <a:latin typeface="Times"/>
                          <a:ea typeface="宋体"/>
                          <a:cs typeface="Times New Roman"/>
                        </a:rPr>
                        <a:t>– q</a:t>
                      </a:r>
                      <a:r>
                        <a:rPr lang="en-US" sz="2400" kern="100" baseline="-25000" dirty="0">
                          <a:solidFill>
                            <a:srgbClr val="FF0000"/>
                          </a:solidFill>
                          <a:latin typeface="Times"/>
                          <a:ea typeface="宋体"/>
                          <a:cs typeface="Times New Roman"/>
                        </a:rPr>
                        <a:t>n</a:t>
                      </a:r>
                      <a:r>
                        <a:rPr lang="en-US" sz="2400" kern="100" dirty="0">
                          <a:solidFill>
                            <a:srgbClr val="FF0000"/>
                          </a:solidFill>
                          <a:latin typeface="Times"/>
                          <a:ea typeface="宋体"/>
                          <a:cs typeface="Times New Roman"/>
                        </a:rPr>
                        <a:t>y</a:t>
                      </a:r>
                      <a:r>
                        <a:rPr lang="en-US" sz="2400" kern="100" baseline="-25000" dirty="0">
                          <a:solidFill>
                            <a:srgbClr val="FF0000"/>
                          </a:solidFill>
                          <a:latin typeface="Times"/>
                          <a:ea typeface="宋体"/>
                          <a:cs typeface="Times New Roman"/>
                        </a:rPr>
                        <a:t>n-1</a:t>
                      </a:r>
                      <a:endParaRPr lang="zh-CN" sz="2400" kern="100" dirty="0">
                        <a:solidFill>
                          <a:srgbClr val="FF0000"/>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n</a:t>
                      </a:r>
                      <a:r>
                        <a:rPr lang="en-US" sz="2400" kern="100">
                          <a:latin typeface="Times"/>
                          <a:ea typeface="宋体"/>
                          <a:cs typeface="Times New Roman"/>
                        </a:rPr>
                        <a:t> = ax</a:t>
                      </a:r>
                      <a:r>
                        <a:rPr lang="en-US" sz="2400" kern="100" baseline="-25000">
                          <a:latin typeface="Times"/>
                          <a:ea typeface="宋体"/>
                          <a:cs typeface="Times New Roman"/>
                        </a:rPr>
                        <a:t>n</a:t>
                      </a:r>
                      <a:r>
                        <a:rPr lang="en-US" sz="2400" kern="100">
                          <a:latin typeface="Times"/>
                          <a:ea typeface="宋体"/>
                          <a:cs typeface="Times New Roman"/>
                        </a:rPr>
                        <a:t>+ by</a:t>
                      </a:r>
                      <a:r>
                        <a:rPr lang="en-US" sz="2400" kern="100" baseline="-25000">
                          <a:latin typeface="Times"/>
                          <a:ea typeface="宋体"/>
                          <a:cs typeface="Times New Roman"/>
                        </a:rPr>
                        <a:t>n</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25885">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n+1 </a:t>
                      </a:r>
                      <a:r>
                        <a:rPr lang="en-US" sz="2400" kern="100">
                          <a:latin typeface="Times"/>
                          <a:ea typeface="宋体"/>
                          <a:cs typeface="Times New Roman"/>
                        </a:rPr>
                        <a:t>= r</a:t>
                      </a:r>
                      <a:r>
                        <a:rPr lang="en-US" sz="2400" kern="100" baseline="-25000">
                          <a:latin typeface="Times"/>
                          <a:ea typeface="宋体"/>
                          <a:cs typeface="Times New Roman"/>
                        </a:rPr>
                        <a:t>n-1</a:t>
                      </a:r>
                      <a:r>
                        <a:rPr lang="en-US" sz="2400" kern="100">
                          <a:latin typeface="Times"/>
                          <a:ea typeface="宋体"/>
                          <a:cs typeface="Times New Roman"/>
                        </a:rPr>
                        <a:t> mod r</a:t>
                      </a:r>
                      <a:r>
                        <a:rPr lang="en-US" sz="2400" kern="100" baseline="-25000">
                          <a:latin typeface="Times"/>
                          <a:ea typeface="宋体"/>
                          <a:cs typeface="Times New Roman"/>
                        </a:rPr>
                        <a:t>n</a:t>
                      </a:r>
                      <a:r>
                        <a:rPr lang="en-US" sz="2400" kern="100">
                          <a:latin typeface="Times"/>
                          <a:ea typeface="宋体"/>
                          <a:cs typeface="Times New Roman"/>
                        </a:rPr>
                        <a:t>=0</a:t>
                      </a:r>
                      <a:endParaRPr lang="zh-CN" sz="2400" kern="100">
                        <a:latin typeface="Times"/>
                        <a:ea typeface="Times New Roman"/>
                        <a:cs typeface="Times New Roman"/>
                      </a:endParaRPr>
                    </a:p>
                    <a:p>
                      <a:pPr algn="ctr">
                        <a:spcBef>
                          <a:spcPts val="300"/>
                        </a:spcBef>
                        <a:spcAft>
                          <a:spcPts val="300"/>
                        </a:spcAft>
                      </a:pPr>
                      <a:r>
                        <a:rPr lang="en-US" sz="2400" kern="100">
                          <a:latin typeface="Times"/>
                          <a:ea typeface="宋体"/>
                          <a:cs typeface="Times New Roman"/>
                        </a:rPr>
                        <a:t>q</a:t>
                      </a:r>
                      <a:r>
                        <a:rPr lang="en-US" sz="2400" kern="100" baseline="-25000">
                          <a:latin typeface="Times"/>
                          <a:ea typeface="宋体"/>
                          <a:cs typeface="Times New Roman"/>
                        </a:rPr>
                        <a:t>n+1</a:t>
                      </a:r>
                      <a:r>
                        <a:rPr lang="en-US" sz="2400" kern="100">
                          <a:latin typeface="Times"/>
                          <a:ea typeface="宋体"/>
                          <a:cs typeface="Times New Roman"/>
                        </a:rPr>
                        <a:t>= r</a:t>
                      </a:r>
                      <a:r>
                        <a:rPr lang="en-US" sz="2400" kern="100" baseline="-25000">
                          <a:latin typeface="Times"/>
                          <a:ea typeface="宋体"/>
                          <a:cs typeface="Times New Roman"/>
                        </a:rPr>
                        <a:t>n-1</a:t>
                      </a:r>
                      <a:r>
                        <a:rPr lang="en-US" sz="2400" kern="100">
                          <a:latin typeface="Times"/>
                          <a:ea typeface="宋体"/>
                          <a:cs typeface="Times New Roman"/>
                        </a:rPr>
                        <a:t> / r</a:t>
                      </a:r>
                      <a:r>
                        <a:rPr lang="en-US" sz="2400" kern="100" baseline="-25000">
                          <a:latin typeface="Times"/>
                          <a:ea typeface="宋体"/>
                          <a:cs typeface="Times New Roman"/>
                        </a:rPr>
                        <a:t>n</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宋体"/>
                          <a:cs typeface="Times New Roman"/>
                        </a:rPr>
                        <a:t>r</a:t>
                      </a:r>
                      <a:r>
                        <a:rPr lang="en-US" sz="2400" kern="100" baseline="-25000">
                          <a:latin typeface="Times"/>
                          <a:ea typeface="宋体"/>
                          <a:cs typeface="Times New Roman"/>
                        </a:rPr>
                        <a:t>n-1</a:t>
                      </a:r>
                      <a:r>
                        <a:rPr lang="en-US" sz="2400" kern="100">
                          <a:latin typeface="Times"/>
                          <a:ea typeface="宋体"/>
                          <a:cs typeface="Times New Roman"/>
                        </a:rPr>
                        <a:t> = q</a:t>
                      </a:r>
                      <a:r>
                        <a:rPr lang="en-US" sz="2400" kern="100" baseline="-25000">
                          <a:latin typeface="Times"/>
                          <a:ea typeface="宋体"/>
                          <a:cs typeface="Times New Roman"/>
                        </a:rPr>
                        <a:t>n+1</a:t>
                      </a:r>
                      <a:r>
                        <a:rPr lang="en-US" sz="2400" kern="100">
                          <a:latin typeface="Times"/>
                          <a:ea typeface="宋体"/>
                          <a:cs typeface="Times New Roman"/>
                        </a:rPr>
                        <a:t>r</a:t>
                      </a:r>
                      <a:r>
                        <a:rPr lang="en-US" sz="2400" kern="100" baseline="-25000">
                          <a:latin typeface="Times"/>
                          <a:ea typeface="宋体"/>
                          <a:cs typeface="Times New Roman"/>
                        </a:rPr>
                        <a:t>n</a:t>
                      </a:r>
                      <a:r>
                        <a:rPr lang="en-US" sz="2400" kern="100">
                          <a:latin typeface="Times"/>
                          <a:ea typeface="宋体"/>
                          <a:cs typeface="Times New Roman"/>
                        </a:rPr>
                        <a:t> + 0</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endParaRPr lang="en-US" sz="2400" kern="100">
                        <a:latin typeface="Times"/>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宋体"/>
                          <a:cs typeface="Times New Roman"/>
                        </a:rPr>
                        <a:t>d = </a:t>
                      </a:r>
                      <a:r>
                        <a:rPr lang="en-US" sz="2400" kern="100" dirty="0" err="1">
                          <a:latin typeface="Times"/>
                          <a:ea typeface="宋体"/>
                          <a:cs typeface="Times New Roman"/>
                        </a:rPr>
                        <a:t>gcd</a:t>
                      </a:r>
                      <a:r>
                        <a:rPr lang="en-US" sz="2400" kern="100" dirty="0">
                          <a:latin typeface="Times"/>
                          <a:ea typeface="宋体"/>
                          <a:cs typeface="Times New Roman"/>
                        </a:rPr>
                        <a:t>(</a:t>
                      </a:r>
                      <a:r>
                        <a:rPr lang="en-US" sz="2400" kern="100" dirty="0" err="1">
                          <a:latin typeface="Times"/>
                          <a:ea typeface="宋体"/>
                          <a:cs typeface="Times New Roman"/>
                        </a:rPr>
                        <a:t>a,b</a:t>
                      </a:r>
                      <a:r>
                        <a:rPr lang="en-US" sz="2400" kern="100" dirty="0">
                          <a:latin typeface="Times"/>
                          <a:ea typeface="宋体"/>
                          <a:cs typeface="Times New Roman"/>
                        </a:rPr>
                        <a:t>)=</a:t>
                      </a:r>
                      <a:r>
                        <a:rPr lang="en-US" sz="2400" kern="100" dirty="0" err="1">
                          <a:latin typeface="Times"/>
                          <a:ea typeface="宋体"/>
                          <a:cs typeface="Times New Roman"/>
                        </a:rPr>
                        <a:t>r</a:t>
                      </a:r>
                      <a:r>
                        <a:rPr lang="en-US" sz="2400" kern="100" baseline="-25000" dirty="0" err="1">
                          <a:latin typeface="Times"/>
                          <a:ea typeface="宋体"/>
                          <a:cs typeface="Times New Roman"/>
                        </a:rPr>
                        <a:t>n</a:t>
                      </a:r>
                      <a:endParaRPr lang="zh-CN" sz="2400" kern="100" dirty="0">
                        <a:latin typeface="Times"/>
                        <a:ea typeface="Times New Roman"/>
                        <a:cs typeface="Times New Roman"/>
                      </a:endParaRPr>
                    </a:p>
                    <a:p>
                      <a:pPr algn="ctr">
                        <a:spcBef>
                          <a:spcPts val="300"/>
                        </a:spcBef>
                        <a:spcAft>
                          <a:spcPts val="300"/>
                        </a:spcAft>
                      </a:pPr>
                      <a:r>
                        <a:rPr lang="en-US" sz="2400" kern="100" dirty="0">
                          <a:latin typeface="Times"/>
                          <a:ea typeface="宋体"/>
                          <a:cs typeface="Times New Roman"/>
                        </a:rPr>
                        <a:t>x=</a:t>
                      </a:r>
                      <a:r>
                        <a:rPr lang="en-US" sz="2400" kern="100" dirty="0" err="1">
                          <a:latin typeface="Times"/>
                          <a:ea typeface="宋体"/>
                          <a:cs typeface="Times New Roman"/>
                        </a:rPr>
                        <a:t>x</a:t>
                      </a:r>
                      <a:r>
                        <a:rPr lang="en-US" sz="2400" kern="100" baseline="-25000" dirty="0" err="1">
                          <a:latin typeface="Times"/>
                          <a:ea typeface="宋体"/>
                          <a:cs typeface="Times New Roman"/>
                        </a:rPr>
                        <a:t>n</a:t>
                      </a:r>
                      <a:r>
                        <a:rPr lang="en-US" sz="2400" kern="100" dirty="0">
                          <a:latin typeface="Times"/>
                          <a:ea typeface="宋体"/>
                          <a:cs typeface="Times New Roman"/>
                        </a:rPr>
                        <a:t>; y=</a:t>
                      </a:r>
                      <a:r>
                        <a:rPr lang="en-US" sz="2400" kern="100" dirty="0" err="1">
                          <a:latin typeface="Times"/>
                          <a:ea typeface="宋体"/>
                          <a:cs typeface="Times New Roman"/>
                        </a:rPr>
                        <a:t>y</a:t>
                      </a:r>
                      <a:r>
                        <a:rPr lang="en-US" sz="2400" kern="100" baseline="-25000" dirty="0" err="1">
                          <a:latin typeface="Times"/>
                          <a:ea typeface="宋体"/>
                          <a:cs typeface="Times New Roman"/>
                        </a:rPr>
                        <a:t>n</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229600" cy="868362"/>
          </a:xfrm>
        </p:spPr>
        <p:txBody>
          <a:bodyPr/>
          <a:lstStyle/>
          <a:p>
            <a:r>
              <a:rPr lang="zh-CN" altLang="en-US" dirty="0" smtClean="0"/>
              <a:t>欧拉函数 </a:t>
            </a:r>
          </a:p>
        </p:txBody>
      </p:sp>
      <p:graphicFrame>
        <p:nvGraphicFramePr>
          <p:cNvPr id="50178" name="Object 2"/>
          <p:cNvGraphicFramePr>
            <a:graphicFrameLocks noChangeAspect="1"/>
          </p:cNvGraphicFramePr>
          <p:nvPr/>
        </p:nvGraphicFramePr>
        <p:xfrm>
          <a:off x="5715000" y="533400"/>
          <a:ext cx="517525" cy="609600"/>
        </p:xfrm>
        <a:graphic>
          <a:graphicData uri="http://schemas.openxmlformats.org/presentationml/2006/ole">
            <mc:AlternateContent xmlns:mc="http://schemas.openxmlformats.org/markup-compatibility/2006">
              <mc:Choice xmlns:v="urn:schemas-microsoft-com:vml" Requires="v">
                <p:oleObj spid="_x0000_s264201" name="公式" r:id="rId4" imgW="139579" imgH="164957" progId="Equation.3">
                  <p:embed/>
                </p:oleObj>
              </mc:Choice>
              <mc:Fallback>
                <p:oleObj name="公式" r:id="rId4" imgW="139579" imgH="164957"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533400"/>
                        <a:ext cx="5175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Grp="1" noChangeArrowheads="1"/>
          </p:cNvSpPr>
          <p:nvPr>
            <p:ph idx="1"/>
          </p:nvPr>
        </p:nvSpPr>
        <p:spPr>
          <a:xfrm>
            <a:off x="0" y="990600"/>
            <a:ext cx="9144000" cy="5638800"/>
          </a:xfrm>
        </p:spPr>
        <p:txBody>
          <a:bodyPr>
            <a:normAutofit/>
          </a:bodyPr>
          <a:lstStyle/>
          <a:p>
            <a:r>
              <a:rPr lang="zh-CN" altLang="en-US" sz="2800" dirty="0" smtClean="0"/>
              <a:t>欧拉函数定义</a:t>
            </a:r>
            <a:endParaRPr lang="en-US" altLang="zh-CN" sz="2800" dirty="0" smtClean="0"/>
          </a:p>
          <a:p>
            <a:pPr lvl="1">
              <a:buFontTx/>
              <a:buNone/>
            </a:pP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n)</a:t>
            </a:r>
            <a:r>
              <a:rPr lang="zh-CN" altLang="en-US" sz="2400" dirty="0" smtClean="0"/>
              <a:t>定义为小于</a:t>
            </a:r>
            <a:r>
              <a:rPr lang="en-US" altLang="zh-CN" sz="2400" dirty="0" smtClean="0"/>
              <a:t>n</a:t>
            </a:r>
            <a:r>
              <a:rPr lang="zh-CN" altLang="en-US" sz="2400" dirty="0" smtClean="0"/>
              <a:t>而互素的正整数的个数</a:t>
            </a:r>
            <a:endParaRPr lang="en-US" altLang="zh-CN" sz="2400" dirty="0" smtClean="0"/>
          </a:p>
          <a:p>
            <a:r>
              <a:rPr lang="zh-CN" altLang="en-US" sz="2800" dirty="0" smtClean="0"/>
              <a:t>举例 （</a:t>
            </a:r>
            <a:r>
              <a:rPr lang="en-US" altLang="zh-CN" sz="2800" dirty="0" smtClean="0"/>
              <a:t>p</a:t>
            </a:r>
            <a:r>
              <a:rPr lang="zh-CN" altLang="en-US" sz="2800" dirty="0" smtClean="0"/>
              <a:t>、</a:t>
            </a:r>
            <a:r>
              <a:rPr lang="en-US" altLang="zh-CN" sz="2800" dirty="0" smtClean="0"/>
              <a:t>q</a:t>
            </a:r>
            <a:r>
              <a:rPr lang="zh-CN" altLang="en-US" sz="2800" dirty="0" smtClean="0"/>
              <a:t>都是素数）</a:t>
            </a:r>
          </a:p>
          <a:p>
            <a:pPr lvl="1">
              <a:buFontTx/>
              <a:buNone/>
            </a:pP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p) </a:t>
            </a:r>
            <a:r>
              <a:rPr lang="zh-CN" altLang="en-US" sz="2400" dirty="0" smtClean="0"/>
              <a:t>＝ </a:t>
            </a:r>
            <a:r>
              <a:rPr lang="en-US" altLang="zh-CN" sz="2400" dirty="0" smtClean="0"/>
              <a:t>p-1</a:t>
            </a:r>
            <a:endParaRPr lang="zh-CN" altLang="en-US" sz="2400" dirty="0" smtClean="0"/>
          </a:p>
          <a:p>
            <a:pPr lvl="1">
              <a:buFontTx/>
              <a:buNone/>
            </a:pP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err="1" smtClean="0"/>
              <a:t>p×q</a:t>
            </a:r>
            <a:r>
              <a:rPr lang="en-US" altLang="zh-CN" sz="2400" dirty="0" smtClean="0"/>
              <a:t>) =</a:t>
            </a: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p)</a:t>
            </a: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q) </a:t>
            </a:r>
            <a:r>
              <a:rPr lang="zh-CN" altLang="en-US" sz="2400" dirty="0" smtClean="0"/>
              <a:t>＝</a:t>
            </a:r>
            <a:r>
              <a:rPr lang="en-US" altLang="zh-CN" sz="2400" dirty="0" smtClean="0"/>
              <a:t>(p-1)(q-1) </a:t>
            </a:r>
            <a:r>
              <a:rPr lang="zh-CN" altLang="en-US" sz="2400" dirty="0" smtClean="0"/>
              <a:t>＝</a:t>
            </a:r>
            <a:r>
              <a:rPr lang="en-US" altLang="zh-CN" sz="2400" dirty="0" smtClean="0"/>
              <a:t>pq-p-q+1</a:t>
            </a:r>
            <a:endParaRPr lang="zh-CN" altLang="en-US" sz="1000" dirty="0" smtClean="0"/>
          </a:p>
          <a:p>
            <a:r>
              <a:rPr lang="zh-CN" altLang="en-US" sz="2800" dirty="0" smtClean="0"/>
              <a:t> 比如</a:t>
            </a:r>
            <a:r>
              <a:rPr lang="en-US" altLang="zh-CN" sz="2800" dirty="0" smtClean="0"/>
              <a:t>n=15</a:t>
            </a:r>
          </a:p>
          <a:p>
            <a:pPr>
              <a:buFontTx/>
              <a:buNone/>
            </a:pPr>
            <a:r>
              <a:rPr lang="en-US" altLang="zh-CN" sz="2800" dirty="0" smtClean="0"/>
              <a:t>	 n</a:t>
            </a:r>
            <a:r>
              <a:rPr lang="zh-CN" altLang="en-US" sz="2800" dirty="0" smtClean="0"/>
              <a:t>＝</a:t>
            </a:r>
            <a:r>
              <a:rPr lang="en-US" altLang="zh-CN" sz="2800" dirty="0" smtClean="0"/>
              <a:t>15</a:t>
            </a:r>
            <a:r>
              <a:rPr lang="zh-CN" altLang="en-US" sz="2800" dirty="0" smtClean="0"/>
              <a:t>＝</a:t>
            </a:r>
            <a:r>
              <a:rPr lang="en-US" altLang="zh-CN" sz="2800" dirty="0" smtClean="0"/>
              <a:t>3×5</a:t>
            </a:r>
            <a:r>
              <a:rPr lang="zh-CN" altLang="en-US" sz="2800" dirty="0" smtClean="0"/>
              <a:t>＝</a:t>
            </a:r>
            <a:r>
              <a:rPr lang="en-US" altLang="zh-CN" sz="2800" dirty="0" err="1" smtClean="0"/>
              <a:t>p×q</a:t>
            </a:r>
            <a:endParaRPr lang="en-US" altLang="zh-CN" sz="2800" dirty="0" smtClean="0"/>
          </a:p>
          <a:p>
            <a:pPr lvl="1">
              <a:buFontTx/>
              <a:buNone/>
            </a:pPr>
            <a:r>
              <a:rPr lang="zh-CN" altLang="en-US" sz="2400" dirty="0" smtClean="0"/>
              <a:t>则</a:t>
            </a: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n)</a:t>
            </a:r>
            <a:r>
              <a:rPr lang="zh-CN" altLang="en-US" sz="2400" dirty="0" smtClean="0"/>
              <a:t>＝</a:t>
            </a:r>
            <a:r>
              <a:rPr lang="en-US" altLang="zh-CN" sz="2400" dirty="0" smtClean="0"/>
              <a:t>(3-1)×(5-1)</a:t>
            </a:r>
            <a:r>
              <a:rPr lang="zh-CN" altLang="en-US" sz="2400" dirty="0" smtClean="0"/>
              <a:t>＝</a:t>
            </a:r>
            <a:r>
              <a:rPr lang="en-US" altLang="zh-CN" sz="2400" dirty="0" smtClean="0"/>
              <a:t>8</a:t>
            </a:r>
          </a:p>
          <a:p>
            <a:pPr lvl="1">
              <a:buFontTx/>
              <a:buNone/>
            </a:pPr>
            <a:r>
              <a:rPr lang="zh-CN" altLang="en-US" sz="2400" dirty="0" smtClean="0"/>
              <a:t>即 </a:t>
            </a:r>
            <a:r>
              <a:rPr lang="en-US" altLang="zh-CN" sz="2400" dirty="0" smtClean="0"/>
              <a:t>8</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4</a:t>
            </a:r>
            <a:r>
              <a:rPr lang="zh-CN" altLang="en-US" sz="2400" dirty="0" smtClean="0"/>
              <a:t>、</a:t>
            </a:r>
            <a:r>
              <a:rPr lang="en-US" altLang="zh-CN" sz="2400" dirty="0" smtClean="0"/>
              <a:t>7</a:t>
            </a:r>
            <a:r>
              <a:rPr lang="zh-CN" altLang="en-US" sz="2400" dirty="0" smtClean="0"/>
              <a:t>、</a:t>
            </a:r>
            <a:r>
              <a:rPr lang="en-US" altLang="zh-CN" sz="2400" dirty="0" smtClean="0"/>
              <a:t>8</a:t>
            </a:r>
            <a:r>
              <a:rPr lang="zh-CN" altLang="en-US" sz="2400" dirty="0" smtClean="0"/>
              <a:t>、</a:t>
            </a:r>
            <a:r>
              <a:rPr lang="en-US" altLang="zh-CN" sz="2400" dirty="0" smtClean="0"/>
              <a:t>11</a:t>
            </a:r>
            <a:r>
              <a:rPr lang="zh-CN" altLang="en-US" sz="2400" dirty="0" smtClean="0"/>
              <a:t>、</a:t>
            </a:r>
            <a:r>
              <a:rPr lang="en-US" altLang="zh-CN" sz="2400" dirty="0" smtClean="0"/>
              <a:t>13</a:t>
            </a:r>
            <a:r>
              <a:rPr lang="zh-CN" altLang="en-US" sz="2400" dirty="0" smtClean="0"/>
              <a:t>、</a:t>
            </a:r>
            <a:r>
              <a:rPr lang="en-US" altLang="zh-CN" sz="2400" dirty="0" smtClean="0"/>
              <a:t>14</a:t>
            </a:r>
          </a:p>
          <a:p>
            <a:r>
              <a:rPr lang="zh-CN" altLang="en-US" sz="2800" dirty="0" smtClean="0"/>
              <a:t>欧拉函数是</a:t>
            </a:r>
            <a:r>
              <a:rPr lang="en-US" altLang="zh-CN" sz="2800" dirty="0" smtClean="0"/>
              <a:t>RSA</a:t>
            </a:r>
            <a:r>
              <a:rPr lang="zh-CN" altLang="en-US" sz="2800" dirty="0" smtClean="0"/>
              <a:t>中乘法逆元的模</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graphicFrame>
        <p:nvGraphicFramePr>
          <p:cNvPr id="4" name="Content Placeholder 3"/>
          <p:cNvGraphicFramePr>
            <a:graphicFrameLocks noGrp="1"/>
          </p:cNvGraphicFramePr>
          <p:nvPr>
            <p:ph idx="1"/>
          </p:nvPr>
        </p:nvGraphicFramePr>
        <p:xfrm>
          <a:off x="0" y="228600"/>
          <a:ext cx="8686798" cy="3429000"/>
        </p:xfrm>
        <a:graphic>
          <a:graphicData uri="http://schemas.openxmlformats.org/drawingml/2006/table">
            <a:tbl>
              <a:tblPr/>
              <a:tblGrid>
                <a:gridCol w="1737178"/>
                <a:gridCol w="1737178"/>
                <a:gridCol w="1737178"/>
                <a:gridCol w="1737178"/>
                <a:gridCol w="1738086"/>
              </a:tblGrid>
              <a:tr h="428625">
                <a:tc>
                  <a:txBody>
                    <a:bodyPr/>
                    <a:lstStyle/>
                    <a:p>
                      <a:pPr algn="ctr">
                        <a:spcBef>
                          <a:spcPts val="300"/>
                        </a:spcBef>
                        <a:spcAft>
                          <a:spcPts val="300"/>
                        </a:spcAft>
                      </a:pPr>
                      <a:r>
                        <a:rPr lang="en-US" sz="2400" i="1" kern="100" dirty="0" err="1">
                          <a:latin typeface="Times"/>
                          <a:ea typeface="Times New Roman"/>
                          <a:cs typeface="Times New Roman"/>
                        </a:rPr>
                        <a:t>i</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i="1" kern="100">
                          <a:latin typeface="Times"/>
                          <a:ea typeface="Times New Roman"/>
                          <a:cs typeface="Times New Roman"/>
                        </a:rPr>
                        <a:t>ri</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i="1" kern="100" dirty="0" err="1">
                          <a:latin typeface="Times"/>
                          <a:ea typeface="Times New Roman"/>
                          <a:cs typeface="Times New Roman"/>
                        </a:rPr>
                        <a:t>qi</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i="1" kern="100">
                          <a:latin typeface="Times"/>
                          <a:ea typeface="Times New Roman"/>
                          <a:cs typeface="Times New Roman"/>
                        </a:rPr>
                        <a:t>xi</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i="1" kern="100">
                          <a:latin typeface="Times"/>
                          <a:ea typeface="Times New Roman"/>
                          <a:cs typeface="Times New Roman"/>
                        </a:rPr>
                        <a:t>Yi</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428625">
                <a:tc>
                  <a:txBody>
                    <a:bodyPr/>
                    <a:lstStyle/>
                    <a:p>
                      <a:pPr algn="ctr">
                        <a:spcBef>
                          <a:spcPts val="300"/>
                        </a:spcBef>
                        <a:spcAft>
                          <a:spcPts val="300"/>
                        </a:spcAft>
                      </a:pPr>
                      <a:r>
                        <a:rPr lang="en-US" sz="2400" kern="100">
                          <a:latin typeface="Times"/>
                          <a:ea typeface="Times New Roman"/>
                          <a:cs typeface="Times New Roman"/>
                        </a:rPr>
                        <a:t>–1</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smtClean="0">
                          <a:latin typeface="Times"/>
                          <a:ea typeface="Times New Roman"/>
                          <a:cs typeface="Times New Roman"/>
                        </a:rPr>
                        <a:t>1759  </a:t>
                      </a:r>
                      <a:r>
                        <a:rPr lang="en-US" altLang="zh-CN" sz="2400" kern="100" dirty="0" smtClean="0">
                          <a:latin typeface="Times"/>
                          <a:ea typeface="Times New Roman"/>
                          <a:cs typeface="Times New Roman"/>
                        </a:rPr>
                        <a:t>a</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endParaRPr lang="en-US"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Times New Roman"/>
                          <a:cs typeface="Times New Roman"/>
                        </a:rPr>
                        <a:t>1</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0</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428625">
                <a:tc>
                  <a:txBody>
                    <a:bodyPr/>
                    <a:lstStyle/>
                    <a:p>
                      <a:pPr algn="ctr">
                        <a:spcBef>
                          <a:spcPts val="300"/>
                        </a:spcBef>
                        <a:spcAft>
                          <a:spcPts val="300"/>
                        </a:spcAft>
                      </a:pPr>
                      <a:r>
                        <a:rPr lang="en-US" sz="2400" kern="100">
                          <a:latin typeface="Times"/>
                          <a:ea typeface="Times New Roman"/>
                          <a:cs typeface="Times New Roman"/>
                        </a:rPr>
                        <a:t>0</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smtClean="0">
                          <a:latin typeface="Times"/>
                          <a:ea typeface="Times New Roman"/>
                          <a:cs typeface="Times New Roman"/>
                        </a:rPr>
                        <a:t>550  </a:t>
                      </a:r>
                      <a:r>
                        <a:rPr lang="en-US" altLang="zh-CN" sz="2400" kern="100" dirty="0" smtClean="0">
                          <a:latin typeface="Times"/>
                          <a:ea typeface="Times New Roman"/>
                          <a:cs typeface="Times New Roman"/>
                        </a:rPr>
                        <a:t>b</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endParaRPr lang="en-US"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0</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1</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428625">
                <a:tc>
                  <a:txBody>
                    <a:bodyPr/>
                    <a:lstStyle/>
                    <a:p>
                      <a:pPr algn="ctr">
                        <a:spcBef>
                          <a:spcPts val="300"/>
                        </a:spcBef>
                        <a:spcAft>
                          <a:spcPts val="300"/>
                        </a:spcAft>
                      </a:pPr>
                      <a:r>
                        <a:rPr lang="en-US" sz="2400" kern="100" dirty="0">
                          <a:latin typeface="Times"/>
                          <a:ea typeface="Times New Roman"/>
                          <a:cs typeface="Times New Roman"/>
                        </a:rPr>
                        <a:t>1</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Times New Roman"/>
                          <a:cs typeface="Times New Roman"/>
                        </a:rPr>
                        <a:t>109</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Times New Roman"/>
                          <a:cs typeface="Times New Roman"/>
                        </a:rPr>
                        <a:t>3</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Times New Roman"/>
                          <a:cs typeface="Times New Roman"/>
                        </a:rPr>
                        <a:t>1</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Times New Roman"/>
                          <a:cs typeface="Times New Roman"/>
                        </a:rPr>
                        <a:t>–3</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428625">
                <a:tc>
                  <a:txBody>
                    <a:bodyPr/>
                    <a:lstStyle/>
                    <a:p>
                      <a:pPr algn="ctr">
                        <a:spcBef>
                          <a:spcPts val="300"/>
                        </a:spcBef>
                        <a:spcAft>
                          <a:spcPts val="300"/>
                        </a:spcAft>
                      </a:pPr>
                      <a:r>
                        <a:rPr lang="en-US" sz="2400" kern="100">
                          <a:latin typeface="Times"/>
                          <a:ea typeface="Times New Roman"/>
                          <a:cs typeface="Times New Roman"/>
                        </a:rPr>
                        <a:t>2</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5</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5</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Times New Roman"/>
                          <a:cs typeface="Times New Roman"/>
                        </a:rPr>
                        <a:t>–5</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16</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428625">
                <a:tc>
                  <a:txBody>
                    <a:bodyPr/>
                    <a:lstStyle/>
                    <a:p>
                      <a:pPr algn="ctr">
                        <a:spcBef>
                          <a:spcPts val="300"/>
                        </a:spcBef>
                        <a:spcAft>
                          <a:spcPts val="300"/>
                        </a:spcAft>
                      </a:pPr>
                      <a:r>
                        <a:rPr lang="en-US" sz="2400" kern="100">
                          <a:latin typeface="Times"/>
                          <a:ea typeface="Times New Roman"/>
                          <a:cs typeface="Times New Roman"/>
                        </a:rPr>
                        <a:t>3</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4</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21</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Times New Roman"/>
                          <a:cs typeface="Times New Roman"/>
                        </a:rPr>
                        <a:t>106</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–339</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428625">
                <a:tc>
                  <a:txBody>
                    <a:bodyPr/>
                    <a:lstStyle/>
                    <a:p>
                      <a:pPr algn="ctr">
                        <a:spcBef>
                          <a:spcPts val="300"/>
                        </a:spcBef>
                        <a:spcAft>
                          <a:spcPts val="300"/>
                        </a:spcAft>
                      </a:pPr>
                      <a:r>
                        <a:rPr lang="en-US" sz="2400" kern="100">
                          <a:latin typeface="Times"/>
                          <a:ea typeface="Times New Roman"/>
                          <a:cs typeface="Times New Roman"/>
                        </a:rPr>
                        <a:t>4</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1</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Times New Roman"/>
                          <a:cs typeface="Times New Roman"/>
                        </a:rPr>
                        <a:t>1</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solidFill>
                            <a:srgbClr val="FF0000"/>
                          </a:solidFill>
                          <a:latin typeface="Times"/>
                          <a:ea typeface="Times New Roman"/>
                          <a:cs typeface="Times New Roman"/>
                        </a:rPr>
                        <a:t>–111</a:t>
                      </a:r>
                      <a:endParaRPr lang="zh-CN" sz="2400" kern="100" dirty="0">
                        <a:solidFill>
                          <a:srgbClr val="FF0000"/>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solidFill>
                            <a:srgbClr val="FF0000"/>
                          </a:solidFill>
                          <a:latin typeface="Times"/>
                          <a:ea typeface="Times New Roman"/>
                          <a:cs typeface="Times New Roman"/>
                        </a:rPr>
                        <a:t>355</a:t>
                      </a:r>
                      <a:endParaRPr lang="zh-CN" sz="2400" kern="100" dirty="0">
                        <a:solidFill>
                          <a:srgbClr val="FF0000"/>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428625">
                <a:tc>
                  <a:txBody>
                    <a:bodyPr/>
                    <a:lstStyle/>
                    <a:p>
                      <a:pPr algn="ctr">
                        <a:spcBef>
                          <a:spcPts val="300"/>
                        </a:spcBef>
                        <a:spcAft>
                          <a:spcPts val="300"/>
                        </a:spcAft>
                      </a:pPr>
                      <a:r>
                        <a:rPr lang="en-US" sz="2400" kern="100">
                          <a:latin typeface="Times"/>
                          <a:ea typeface="Times New Roman"/>
                          <a:cs typeface="Times New Roman"/>
                        </a:rPr>
                        <a:t>5</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a:latin typeface="Times"/>
                          <a:ea typeface="Times New Roman"/>
                          <a:cs typeface="Times New Roman"/>
                        </a:rPr>
                        <a:t>0</a:t>
                      </a:r>
                      <a:endParaRPr lang="zh-CN" sz="2400" kern="10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r>
                        <a:rPr lang="en-US" sz="2400" kern="100" dirty="0">
                          <a:latin typeface="Times"/>
                          <a:ea typeface="Times New Roman"/>
                          <a:cs typeface="Times New Roman"/>
                        </a:rPr>
                        <a:t>4</a:t>
                      </a:r>
                      <a:endParaRPr lang="zh-CN"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endParaRPr lang="en-US"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spcBef>
                          <a:spcPts val="300"/>
                        </a:spcBef>
                        <a:spcAft>
                          <a:spcPts val="300"/>
                        </a:spcAft>
                      </a:pPr>
                      <a:endParaRPr lang="en-US" sz="2400" kern="1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bl>
          </a:graphicData>
        </a:graphic>
      </p:graphicFrame>
      <p:sp>
        <p:nvSpPr>
          <p:cNvPr id="2049" name="Rectangle 1"/>
          <p:cNvSpPr>
            <a:spLocks noChangeArrowheads="1"/>
          </p:cNvSpPr>
          <p:nvPr/>
        </p:nvSpPr>
        <p:spPr bwMode="auto">
          <a:xfrm>
            <a:off x="0" y="3657600"/>
            <a:ext cx="9372600" cy="3216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tabLst>
                <a:tab pos="3086100" algn="l"/>
              </a:tabLst>
            </a:pPr>
            <a:r>
              <a:rPr lang="zh-CN" altLang="en-US" sz="2800" dirty="0" smtClean="0">
                <a:latin typeface="Arial" pitchFamily="34" charset="0"/>
                <a:ea typeface="Times"/>
                <a:cs typeface="Times New Roman" pitchFamily="18" charset="0"/>
              </a:rPr>
              <a:t>对于</a:t>
            </a:r>
            <a:r>
              <a:rPr lang="en-US" altLang="zh-CN" sz="2800" dirty="0" smtClean="0">
                <a:latin typeface="Arial" pitchFamily="34" charset="0"/>
                <a:ea typeface="Times"/>
                <a:cs typeface="Times New Roman" pitchFamily="18" charset="0"/>
              </a:rPr>
              <a:t>a=1759</a:t>
            </a:r>
            <a:r>
              <a:rPr lang="zh-CN" altLang="en-US" sz="2800" dirty="0" smtClean="0">
                <a:latin typeface="Arial" pitchFamily="34" charset="0"/>
                <a:ea typeface="Times"/>
                <a:cs typeface="Times New Roman" pitchFamily="18" charset="0"/>
              </a:rPr>
              <a:t>，</a:t>
            </a:r>
            <a:r>
              <a:rPr lang="en-US" altLang="zh-CN" sz="2800" dirty="0" smtClean="0">
                <a:latin typeface="Arial" pitchFamily="34" charset="0"/>
                <a:ea typeface="Times"/>
                <a:cs typeface="Times New Roman" pitchFamily="18" charset="0"/>
              </a:rPr>
              <a:t>b=550</a:t>
            </a:r>
            <a:r>
              <a:rPr lang="zh-CN" altLang="en-US" sz="2800" dirty="0" smtClean="0">
                <a:latin typeface="Arial" pitchFamily="34" charset="0"/>
                <a:ea typeface="Times"/>
                <a:cs typeface="Times New Roman" pitchFamily="18" charset="0"/>
              </a:rPr>
              <a:t>，</a:t>
            </a:r>
            <a:r>
              <a:rPr lang="en-US" altLang="zh-CN" sz="2800" dirty="0" err="1" smtClean="0">
                <a:latin typeface="Arial" pitchFamily="34" charset="0"/>
                <a:ea typeface="Times"/>
                <a:cs typeface="Times New Roman" pitchFamily="18" charset="0"/>
              </a:rPr>
              <a:t>gcd</a:t>
            </a:r>
            <a:r>
              <a:rPr lang="en-US" altLang="zh-CN" sz="2800" dirty="0" smtClean="0">
                <a:latin typeface="Arial" pitchFamily="34" charset="0"/>
                <a:ea typeface="Times"/>
                <a:cs typeface="Times New Roman" pitchFamily="18" charset="0"/>
              </a:rPr>
              <a:t>(1759,550)=</a:t>
            </a:r>
            <a:r>
              <a:rPr kumimoji="0" lang="en-US" altLang="zh-CN" sz="2800" b="0" i="1" u="none" strike="noStrike" cap="none" normalizeH="0" baseline="0" dirty="0" smtClean="0">
                <a:ln>
                  <a:noFill/>
                </a:ln>
                <a:solidFill>
                  <a:schemeClr val="tx1"/>
                </a:solidFill>
                <a:effectLst/>
                <a:latin typeface="Arial" pitchFamily="34" charset="0"/>
                <a:ea typeface="Times"/>
                <a:cs typeface="Times New Roman" pitchFamily="18" charset="0"/>
              </a:rPr>
              <a:t>d</a:t>
            </a:r>
            <a:r>
              <a:rPr kumimoji="0" lang="en-US" altLang="zh-CN" sz="2800" b="0" i="0" u="none" strike="noStrike" cap="none" normalizeH="0" baseline="0" dirty="0" smtClean="0">
                <a:ln>
                  <a:noFill/>
                </a:ln>
                <a:solidFill>
                  <a:schemeClr val="tx1"/>
                </a:solidFill>
                <a:effectLst/>
                <a:latin typeface="Arial" pitchFamily="34" charset="0"/>
                <a:ea typeface="Times"/>
                <a:cs typeface="Times New Roman" pitchFamily="18" charset="0"/>
              </a:rPr>
              <a:t> = 1; </a:t>
            </a:r>
          </a:p>
          <a:p>
            <a:pPr lvl="0" eaLnBrk="0" fontAlgn="base" hangingPunct="0">
              <a:spcBef>
                <a:spcPct val="0"/>
              </a:spcBef>
              <a:spcAft>
                <a:spcPct val="0"/>
              </a:spcAft>
              <a:tabLst>
                <a:tab pos="3086100" algn="l"/>
              </a:tabLst>
            </a:pPr>
            <a:r>
              <a:rPr kumimoji="0" lang="en-US" altLang="zh-CN" sz="2800" b="0" i="1" u="none" strike="noStrike" cap="none" normalizeH="0" baseline="0" dirty="0" smtClean="0">
                <a:ln>
                  <a:noFill/>
                </a:ln>
                <a:solidFill>
                  <a:schemeClr val="tx1"/>
                </a:solidFill>
                <a:effectLst/>
                <a:latin typeface="Arial" pitchFamily="34" charset="0"/>
                <a:ea typeface="Times"/>
                <a:cs typeface="Times New Roman" pitchFamily="18" charset="0"/>
              </a:rPr>
              <a:t>x</a:t>
            </a:r>
            <a:r>
              <a:rPr kumimoji="0" lang="en-US" altLang="zh-CN" sz="2800" b="0" i="0" u="none" strike="noStrike" cap="none" normalizeH="0" baseline="0" dirty="0" smtClean="0">
                <a:ln>
                  <a:noFill/>
                </a:ln>
                <a:solidFill>
                  <a:schemeClr val="tx1"/>
                </a:solidFill>
                <a:effectLst/>
                <a:latin typeface="Arial" pitchFamily="34" charset="0"/>
                <a:ea typeface="Times"/>
                <a:cs typeface="Times New Roman" pitchFamily="18" charset="0"/>
              </a:rPr>
              <a:t> = –111; </a:t>
            </a:r>
            <a:r>
              <a:rPr kumimoji="0" lang="en-US" altLang="zh-CN" sz="2800" b="0" i="1" u="none" strike="noStrike" cap="none" normalizeH="0" baseline="0" dirty="0" smtClean="0">
                <a:ln>
                  <a:noFill/>
                </a:ln>
                <a:solidFill>
                  <a:schemeClr val="tx1"/>
                </a:solidFill>
                <a:effectLst/>
                <a:latin typeface="Arial" pitchFamily="34" charset="0"/>
                <a:ea typeface="Times"/>
                <a:cs typeface="Times New Roman" pitchFamily="18" charset="0"/>
              </a:rPr>
              <a:t>y</a:t>
            </a:r>
            <a:r>
              <a:rPr kumimoji="0" lang="en-US" altLang="zh-CN" sz="2800" b="0" i="0" u="none" strike="noStrike" cap="none" normalizeH="0" baseline="0" dirty="0" smtClean="0">
                <a:ln>
                  <a:noFill/>
                </a:ln>
                <a:solidFill>
                  <a:schemeClr val="tx1"/>
                </a:solidFill>
                <a:effectLst/>
                <a:latin typeface="Arial" pitchFamily="34" charset="0"/>
                <a:ea typeface="Times"/>
                <a:cs typeface="Times New Roman" pitchFamily="18" charset="0"/>
              </a:rPr>
              <a:t> = 355</a:t>
            </a:r>
            <a:r>
              <a:rPr kumimoji="0" lang="zh-CN" altLang="en-US" sz="2800" b="0" i="0" u="none" strike="noStrike" cap="none" normalizeH="0" baseline="0" dirty="0" smtClean="0">
                <a:ln>
                  <a:noFill/>
                </a:ln>
                <a:solidFill>
                  <a:schemeClr val="tx1"/>
                </a:solidFill>
                <a:effectLst/>
                <a:latin typeface="Arial" pitchFamily="34" charset="0"/>
                <a:ea typeface="Times"/>
                <a:cs typeface="Times New Roman" pitchFamily="18" charset="0"/>
              </a:rPr>
              <a:t>，有</a:t>
            </a:r>
            <a:r>
              <a:rPr lang="en-US" altLang="zh-CN" sz="2800" dirty="0" smtClean="0">
                <a:latin typeface="Arial" pitchFamily="34" charset="0"/>
                <a:ea typeface="Times"/>
                <a:cs typeface="Times New Roman" pitchFamily="18" charset="0"/>
              </a:rPr>
              <a:t>1759×</a:t>
            </a:r>
            <a:r>
              <a:rPr lang="zh-CN" altLang="en-US" sz="2800" dirty="0" smtClean="0">
                <a:latin typeface="Arial" pitchFamily="34" charset="0"/>
                <a:ea typeface="Times"/>
                <a:cs typeface="Times New Roman" pitchFamily="18" charset="0"/>
              </a:rPr>
              <a:t>（</a:t>
            </a:r>
            <a:r>
              <a:rPr lang="en-US" altLang="zh-CN" sz="2800" dirty="0" smtClean="0">
                <a:latin typeface="Arial" pitchFamily="34" charset="0"/>
                <a:ea typeface="Times"/>
                <a:cs typeface="Times New Roman" pitchFamily="18" charset="0"/>
              </a:rPr>
              <a:t>-111</a:t>
            </a:r>
            <a:r>
              <a:rPr lang="zh-CN" altLang="en-US" sz="2800" dirty="0" smtClean="0">
                <a:latin typeface="Arial" pitchFamily="34" charset="0"/>
                <a:ea typeface="Times"/>
                <a:cs typeface="Times New Roman" pitchFamily="18" charset="0"/>
              </a:rPr>
              <a:t>）</a:t>
            </a:r>
            <a:r>
              <a:rPr lang="en-US" altLang="zh-CN" sz="2800" dirty="0" smtClean="0">
                <a:latin typeface="Arial" pitchFamily="34" charset="0"/>
                <a:ea typeface="Times"/>
                <a:cs typeface="Times New Roman" pitchFamily="18" charset="0"/>
              </a:rPr>
              <a:t>+ 590×355 = 1</a:t>
            </a:r>
            <a:r>
              <a:rPr lang="zh-CN" altLang="en-US" sz="2800" dirty="0" smtClean="0">
                <a:latin typeface="Arial" pitchFamily="34" charset="0"/>
                <a:ea typeface="Times"/>
                <a:cs typeface="Times New Roman" pitchFamily="18" charset="0"/>
              </a:rPr>
              <a:t>，</a:t>
            </a:r>
            <a:endParaRPr lang="en-US" altLang="zh-CN" sz="2800" dirty="0" smtClean="0">
              <a:latin typeface="Arial" pitchFamily="34" charset="0"/>
              <a:ea typeface="Times"/>
              <a:cs typeface="Times New Roman" pitchFamily="18" charset="0"/>
            </a:endParaRPr>
          </a:p>
          <a:p>
            <a:pPr lvl="0" eaLnBrk="0" fontAlgn="base" hangingPunct="0">
              <a:spcBef>
                <a:spcPct val="0"/>
              </a:spcBef>
              <a:spcAft>
                <a:spcPct val="0"/>
              </a:spcAft>
              <a:tabLst>
                <a:tab pos="3086100" algn="l"/>
              </a:tabLst>
            </a:pPr>
            <a:r>
              <a:rPr lang="zh-CN" altLang="en-US" sz="2800" dirty="0" smtClean="0">
                <a:latin typeface="Arial" pitchFamily="34" charset="0"/>
                <a:ea typeface="Times"/>
                <a:cs typeface="Times New Roman" pitchFamily="18" charset="0"/>
              </a:rPr>
              <a:t>容易验证：</a:t>
            </a:r>
            <a:r>
              <a:rPr lang="en-US" altLang="zh-CN" sz="2800" dirty="0" smtClean="0">
                <a:latin typeface="Arial" pitchFamily="34" charset="0"/>
                <a:ea typeface="Times"/>
                <a:cs typeface="Times New Roman" pitchFamily="18" charset="0"/>
              </a:rPr>
              <a:t>550</a:t>
            </a:r>
            <a:r>
              <a:rPr lang="zh-CN" altLang="en-US" sz="2800" dirty="0" smtClean="0">
                <a:latin typeface="Arial" pitchFamily="34" charset="0"/>
                <a:ea typeface="Times"/>
                <a:cs typeface="Times New Roman" pitchFamily="18" charset="0"/>
              </a:rPr>
              <a:t>*</a:t>
            </a:r>
            <a:r>
              <a:rPr lang="en-US" altLang="zh-CN" sz="2800" dirty="0" smtClean="0">
                <a:latin typeface="Arial" pitchFamily="34" charset="0"/>
                <a:ea typeface="Times"/>
                <a:cs typeface="Times New Roman" pitchFamily="18" charset="0"/>
              </a:rPr>
              <a:t>355 mod 1759 = 195250 mod 1759=1</a:t>
            </a:r>
          </a:p>
          <a:p>
            <a:pPr lvl="0" eaLnBrk="0" fontAlgn="base" hangingPunct="0">
              <a:spcBef>
                <a:spcPct val="0"/>
              </a:spcBef>
              <a:spcAft>
                <a:spcPct val="0"/>
              </a:spcAft>
              <a:tabLst>
                <a:tab pos="3086100" algn="l"/>
              </a:tabLst>
            </a:pPr>
            <a:r>
              <a:rPr lang="zh-CN" altLang="en-US" sz="2800" dirty="0" smtClean="0">
                <a:latin typeface="Arial" pitchFamily="34" charset="0"/>
                <a:ea typeface="Times"/>
                <a:cs typeface="Times New Roman" pitchFamily="18" charset="0"/>
              </a:rPr>
              <a:t>因此，</a:t>
            </a:r>
            <a:r>
              <a:rPr lang="en-US" altLang="zh-CN" sz="2800" dirty="0" smtClean="0">
                <a:latin typeface="Arial" pitchFamily="34" charset="0"/>
                <a:ea typeface="Times"/>
                <a:cs typeface="Times New Roman" pitchFamily="18" charset="0"/>
              </a:rPr>
              <a:t>550</a:t>
            </a:r>
            <a:r>
              <a:rPr lang="zh-CN" altLang="en-US" sz="2800" dirty="0" smtClean="0">
                <a:latin typeface="Arial" pitchFamily="34" charset="0"/>
                <a:ea typeface="Times"/>
                <a:cs typeface="Times New Roman" pitchFamily="18" charset="0"/>
              </a:rPr>
              <a:t>模</a:t>
            </a:r>
            <a:r>
              <a:rPr lang="en-US" altLang="zh-CN" sz="2800" dirty="0" smtClean="0">
                <a:latin typeface="Arial" pitchFamily="34" charset="0"/>
                <a:ea typeface="Times"/>
                <a:cs typeface="Times New Roman" pitchFamily="18" charset="0"/>
              </a:rPr>
              <a:t>1759</a:t>
            </a:r>
            <a:r>
              <a:rPr lang="zh-CN" altLang="en-US" sz="2800" dirty="0" smtClean="0">
                <a:latin typeface="Arial" pitchFamily="34" charset="0"/>
                <a:ea typeface="Times"/>
                <a:cs typeface="Times New Roman" pitchFamily="18" charset="0"/>
              </a:rPr>
              <a:t>的乘法逆元为</a:t>
            </a:r>
            <a:r>
              <a:rPr lang="en-US" altLang="zh-CN" sz="2800" dirty="0" smtClean="0">
                <a:latin typeface="Arial" pitchFamily="34" charset="0"/>
                <a:ea typeface="Times"/>
                <a:cs typeface="Times New Roman" pitchFamily="18" charset="0"/>
              </a:rPr>
              <a:t>355.</a:t>
            </a:r>
            <a:r>
              <a:rPr lang="zh-CN" altLang="en-US" sz="2800" dirty="0" smtClean="0">
                <a:latin typeface="Arial" pitchFamily="34" charset="0"/>
                <a:ea typeface="Times"/>
                <a:cs typeface="Times New Roman" pitchFamily="18" charset="0"/>
              </a:rPr>
              <a:t>即</a:t>
            </a:r>
            <a:r>
              <a:rPr lang="en-US" altLang="zh-CN" sz="2800" b="1" dirty="0" smtClean="0"/>
              <a:t>b</a:t>
            </a:r>
            <a:r>
              <a:rPr lang="en-US" altLang="zh-CN" sz="2800" b="1" baseline="30000" dirty="0" smtClean="0"/>
              <a:t>-1</a:t>
            </a:r>
            <a:r>
              <a:rPr lang="en-US" altLang="zh-CN" sz="2800" b="1" dirty="0" smtClean="0"/>
              <a:t>=355</a:t>
            </a:r>
          </a:p>
          <a:p>
            <a:pPr lvl="0" eaLnBrk="0" fontAlgn="base" hangingPunct="0">
              <a:spcBef>
                <a:spcPct val="0"/>
              </a:spcBef>
              <a:spcAft>
                <a:spcPct val="0"/>
              </a:spcAft>
              <a:tabLst>
                <a:tab pos="3086100" algn="l"/>
              </a:tabLst>
            </a:pPr>
            <a:r>
              <a:rPr lang="zh-CN" altLang="en-US" sz="2800" b="1" dirty="0" smtClean="0"/>
              <a:t>一般地：对于任意</a:t>
            </a:r>
            <a:r>
              <a:rPr lang="en-US" altLang="zh-CN" sz="2800" b="1" dirty="0" smtClean="0"/>
              <a:t>n</a:t>
            </a:r>
            <a:r>
              <a:rPr lang="zh-CN" altLang="en-US" sz="2800" b="1" dirty="0" smtClean="0"/>
              <a:t>，</a:t>
            </a:r>
            <a:r>
              <a:rPr lang="en-US" altLang="zh-CN" sz="2800" b="1" dirty="0" smtClean="0"/>
              <a:t>b</a:t>
            </a:r>
            <a:r>
              <a:rPr lang="zh-CN" altLang="en-US" sz="2800" b="1" dirty="0" smtClean="0"/>
              <a:t>与</a:t>
            </a:r>
            <a:r>
              <a:rPr lang="en-US" altLang="zh-CN" sz="2800" b="1" dirty="0" smtClean="0"/>
              <a:t>n</a:t>
            </a:r>
            <a:r>
              <a:rPr lang="zh-CN" altLang="en-US" sz="2800" b="1" dirty="0" smtClean="0"/>
              <a:t>互素其</a:t>
            </a:r>
            <a:r>
              <a:rPr lang="en-US" altLang="zh-CN" sz="2800" b="1" dirty="0" smtClean="0"/>
              <a:t>b&lt;n</a:t>
            </a:r>
            <a:r>
              <a:rPr lang="zh-CN" altLang="en-US" sz="2800" b="1" dirty="0" smtClean="0"/>
              <a:t>，存在</a:t>
            </a:r>
            <a:r>
              <a:rPr lang="en-US" altLang="zh-CN" sz="2800" b="1" dirty="0" smtClean="0"/>
              <a:t>b*b</a:t>
            </a:r>
            <a:r>
              <a:rPr lang="en-US" altLang="zh-CN" sz="2800" b="1" baseline="30000" dirty="0" smtClean="0"/>
              <a:t>-1</a:t>
            </a:r>
            <a:r>
              <a:rPr lang="en-US" altLang="zh-CN" sz="2800" b="1" dirty="0" smtClean="0"/>
              <a:t>=1 mod n,</a:t>
            </a:r>
            <a:r>
              <a:rPr lang="zh-CN" altLang="en-US" sz="2800" b="1" dirty="0" smtClean="0"/>
              <a:t>对于方程</a:t>
            </a:r>
            <a:r>
              <a:rPr lang="en-US" altLang="zh-CN" sz="2800" b="1" dirty="0" err="1" smtClean="0"/>
              <a:t>ax+by</a:t>
            </a:r>
            <a:r>
              <a:rPr lang="en-US" altLang="zh-CN" sz="2800" b="1" dirty="0" smtClean="0"/>
              <a:t>=d</a:t>
            </a:r>
            <a:r>
              <a:rPr lang="zh-CN" altLang="en-US" sz="2800" b="1" dirty="0" smtClean="0"/>
              <a:t>，当</a:t>
            </a:r>
            <a:r>
              <a:rPr lang="en-US" altLang="zh-CN" sz="2800" b="1" dirty="0" smtClean="0"/>
              <a:t>d=1</a:t>
            </a:r>
            <a:r>
              <a:rPr lang="zh-CN" altLang="en-US" sz="2800" b="1" dirty="0" smtClean="0"/>
              <a:t>时，在</a:t>
            </a:r>
            <a:r>
              <a:rPr lang="en-US" altLang="zh-CN" sz="2800" b="1" dirty="0" smtClean="0"/>
              <a:t>Zn</a:t>
            </a:r>
            <a:r>
              <a:rPr lang="zh-CN" altLang="en-US" sz="2800" b="1" dirty="0" smtClean="0"/>
              <a:t>内有</a:t>
            </a:r>
            <a:r>
              <a:rPr lang="en-US" altLang="zh-CN" sz="2800" b="1" dirty="0" smtClean="0"/>
              <a:t>y=b</a:t>
            </a:r>
            <a:r>
              <a:rPr lang="en-US" altLang="zh-CN" sz="2800" b="1" baseline="30000" dirty="0" smtClean="0"/>
              <a:t>-1</a:t>
            </a:r>
            <a:endParaRPr lang="en-US" altLang="zh-CN" sz="2800" dirty="0" smtClean="0">
              <a:latin typeface="Arial" pitchFamily="34" charset="0"/>
              <a:ea typeface="Times"/>
              <a:cs typeface="Times New Roman" pitchFamily="18" charset="0"/>
            </a:endParaRPr>
          </a:p>
          <a:p>
            <a:pPr lvl="0" eaLnBrk="0" fontAlgn="base" hangingPunct="0">
              <a:spcBef>
                <a:spcPct val="0"/>
              </a:spcBef>
              <a:spcAft>
                <a:spcPct val="0"/>
              </a:spcAft>
              <a:tabLst>
                <a:tab pos="3086100" algn="l"/>
              </a:tabLst>
            </a:pPr>
            <a:endParaRPr lang="en-US" altLang="zh-CN" sz="2800" dirty="0" smtClean="0">
              <a:latin typeface="Arial" pitchFamily="34" charset="0"/>
              <a:ea typeface="Times"/>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a:xfrm>
            <a:off x="0" y="1397000"/>
            <a:ext cx="9067800" cy="4851400"/>
          </a:xfrm>
        </p:spPr>
        <p:txBody>
          <a:bodyPr>
            <a:normAutofit fontScale="92500"/>
          </a:bodyPr>
          <a:lstStyle/>
          <a:p>
            <a:pPr marL="0" indent="0">
              <a:buNone/>
            </a:pPr>
            <a:r>
              <a:rPr lang="en-US" b="1" u="sng" dirty="0" err="1" smtClean="0"/>
              <a:t>Def</a:t>
            </a:r>
            <a:r>
              <a:rPr lang="en-US" dirty="0" smtClean="0"/>
              <a:t>:   For </a:t>
            </a:r>
            <a:r>
              <a:rPr lang="en-US" dirty="0" err="1" smtClean="0"/>
              <a:t>ints</a:t>
            </a:r>
            <a:r>
              <a:rPr lang="en-US" dirty="0" smtClean="0"/>
              <a:t>.  </a:t>
            </a:r>
            <a:r>
              <a:rPr lang="en-US" dirty="0" err="1" smtClean="0"/>
              <a:t>x,</a:t>
            </a:r>
            <a:r>
              <a:rPr lang="en-US" dirty="0" err="1"/>
              <a:t>y</a:t>
            </a:r>
            <a:r>
              <a:rPr lang="en-US" dirty="0"/>
              <a:t>:   </a:t>
            </a:r>
            <a:r>
              <a:rPr lang="en-US" dirty="0" smtClean="0"/>
              <a:t>  </a:t>
            </a:r>
            <a:r>
              <a:rPr lang="en-US" b="1" dirty="0" err="1"/>
              <a:t>gcd</a:t>
            </a:r>
            <a:r>
              <a:rPr lang="en-US" b="1" dirty="0"/>
              <a:t>(x, y) </a:t>
            </a:r>
            <a:r>
              <a:rPr lang="en-US" b="1" dirty="0" smtClean="0"/>
              <a:t>  </a:t>
            </a:r>
            <a:r>
              <a:rPr lang="en-US" dirty="0"/>
              <a:t>is </a:t>
            </a:r>
            <a:r>
              <a:rPr lang="en-US" dirty="0" smtClean="0"/>
              <a:t>the </a:t>
            </a:r>
            <a:r>
              <a:rPr lang="en-US" u="sng" dirty="0"/>
              <a:t>greatest common divisor </a:t>
            </a:r>
            <a:r>
              <a:rPr lang="en-US" dirty="0"/>
              <a:t>of  </a:t>
            </a:r>
            <a:r>
              <a:rPr lang="en-US" dirty="0" err="1"/>
              <a:t>x,y</a:t>
            </a:r>
            <a:endParaRPr lang="en-US" dirty="0"/>
          </a:p>
          <a:p>
            <a:pPr marL="0" indent="0">
              <a:spcBef>
                <a:spcPts val="2376"/>
              </a:spcBef>
              <a:buNone/>
            </a:pPr>
            <a:r>
              <a:rPr lang="en-US" dirty="0" smtClean="0"/>
              <a:t>Example:</a:t>
            </a:r>
            <a:r>
              <a:rPr lang="en-US" dirty="0"/>
              <a:t>	</a:t>
            </a:r>
            <a:r>
              <a:rPr lang="en-US" dirty="0" err="1" smtClean="0"/>
              <a:t>gcd</a:t>
            </a:r>
            <a:r>
              <a:rPr lang="en-US" dirty="0"/>
              <a:t>( 12, 18 )  =   </a:t>
            </a:r>
            <a:r>
              <a:rPr lang="en-US" dirty="0" smtClean="0"/>
              <a:t>6</a:t>
            </a:r>
          </a:p>
          <a:p>
            <a:pPr marL="0" indent="0">
              <a:spcBef>
                <a:spcPts val="3576"/>
              </a:spcBef>
              <a:buNone/>
            </a:pPr>
            <a:r>
              <a:rPr lang="en-US" b="1" u="sng" dirty="0" smtClean="0"/>
              <a:t>Fact</a:t>
            </a:r>
            <a:r>
              <a:rPr lang="en-US" dirty="0" smtClean="0"/>
              <a:t>:   for all </a:t>
            </a:r>
            <a:r>
              <a:rPr lang="en-US" dirty="0" err="1" smtClean="0"/>
              <a:t>ints</a:t>
            </a:r>
            <a:r>
              <a:rPr lang="en-US" dirty="0" smtClean="0"/>
              <a:t>.   </a:t>
            </a:r>
            <a:r>
              <a:rPr lang="en-US" dirty="0" err="1" smtClean="0"/>
              <a:t>x,y</a:t>
            </a:r>
            <a:r>
              <a:rPr lang="en-US" dirty="0" smtClean="0"/>
              <a:t>   there exist </a:t>
            </a:r>
            <a:r>
              <a:rPr lang="en-US" dirty="0" err="1" smtClean="0"/>
              <a:t>ints</a:t>
            </a:r>
            <a:r>
              <a:rPr lang="en-US" dirty="0" smtClean="0"/>
              <a:t>.   </a:t>
            </a:r>
            <a:r>
              <a:rPr lang="en-US" dirty="0" err="1" smtClean="0"/>
              <a:t>a,b</a:t>
            </a:r>
            <a:r>
              <a:rPr lang="en-US" dirty="0" smtClean="0"/>
              <a:t>   such that</a:t>
            </a:r>
          </a:p>
          <a:p>
            <a:pPr marL="0" indent="0">
              <a:buNone/>
            </a:pPr>
            <a:r>
              <a:rPr lang="en-US" dirty="0"/>
              <a:t>	</a:t>
            </a:r>
            <a:r>
              <a:rPr lang="en-US" dirty="0" smtClean="0"/>
              <a:t>		</a:t>
            </a:r>
            <a:r>
              <a:rPr lang="en-US" b="1" dirty="0" err="1" smtClean="0">
                <a:solidFill>
                  <a:srgbClr val="FF0000"/>
                </a:solidFill>
              </a:rPr>
              <a:t>a⋅x</a:t>
            </a:r>
            <a:r>
              <a:rPr lang="en-US" b="1" dirty="0" smtClean="0">
                <a:solidFill>
                  <a:srgbClr val="FF0000"/>
                </a:solidFill>
              </a:rPr>
              <a:t> + </a:t>
            </a:r>
            <a:r>
              <a:rPr lang="en-US" b="1" dirty="0" err="1" smtClean="0">
                <a:solidFill>
                  <a:srgbClr val="FF0000"/>
                </a:solidFill>
              </a:rPr>
              <a:t>b⋅y</a:t>
            </a:r>
            <a:r>
              <a:rPr lang="en-US" b="1" dirty="0" smtClean="0">
                <a:solidFill>
                  <a:srgbClr val="FF0000"/>
                </a:solidFill>
              </a:rPr>
              <a:t> = </a:t>
            </a:r>
            <a:r>
              <a:rPr lang="en-US" b="1" dirty="0" err="1" smtClean="0">
                <a:solidFill>
                  <a:srgbClr val="FF0000"/>
                </a:solidFill>
              </a:rPr>
              <a:t>gcd</a:t>
            </a:r>
            <a:r>
              <a:rPr lang="en-US" b="1" dirty="0" smtClean="0">
                <a:solidFill>
                  <a:srgbClr val="FF0000"/>
                </a:solidFill>
              </a:rPr>
              <a:t>(</a:t>
            </a:r>
            <a:r>
              <a:rPr lang="en-US" b="1" dirty="0" err="1" smtClean="0">
                <a:solidFill>
                  <a:srgbClr val="FF0000"/>
                </a:solidFill>
              </a:rPr>
              <a:t>x,y</a:t>
            </a:r>
            <a:r>
              <a:rPr lang="en-US" b="1" dirty="0" smtClean="0">
                <a:solidFill>
                  <a:srgbClr val="FF0000"/>
                </a:solidFill>
              </a:rPr>
              <a:t>)</a:t>
            </a:r>
            <a:endParaRPr lang="en-US" b="1" dirty="0">
              <a:solidFill>
                <a:srgbClr val="FF0000"/>
              </a:solidFill>
            </a:endParaRPr>
          </a:p>
          <a:p>
            <a:pPr marL="0" indent="0">
              <a:buNone/>
            </a:pPr>
            <a:r>
              <a:rPr lang="en-US" dirty="0" err="1" smtClean="0"/>
              <a:t>a,b</a:t>
            </a:r>
            <a:r>
              <a:rPr lang="en-US" dirty="0" smtClean="0"/>
              <a:t> can be found efficiently using the extended Euclid alg. </a:t>
            </a:r>
          </a:p>
          <a:p>
            <a:pPr marL="0" indent="0">
              <a:spcBef>
                <a:spcPts val="3576"/>
              </a:spcBef>
              <a:buNone/>
            </a:pPr>
            <a:r>
              <a:rPr lang="en-US" dirty="0" smtClean="0"/>
              <a:t>If  </a:t>
            </a:r>
            <a:r>
              <a:rPr lang="en-US" dirty="0" err="1" smtClean="0"/>
              <a:t>gcd</a:t>
            </a:r>
            <a:r>
              <a:rPr lang="en-US" dirty="0" smtClean="0"/>
              <a:t>(</a:t>
            </a:r>
            <a:r>
              <a:rPr lang="en-US" dirty="0" err="1" smtClean="0"/>
              <a:t>x,y</a:t>
            </a:r>
            <a:r>
              <a:rPr lang="en-US" dirty="0" smtClean="0"/>
              <a:t>)=1 we say that x and y are </a:t>
            </a:r>
            <a:r>
              <a:rPr lang="en-US" b="1" u="sng" dirty="0" smtClean="0"/>
              <a:t>relatively prime</a:t>
            </a:r>
            <a:endParaRPr lang="en-US" b="1" u="sng"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635080" y="1708560"/>
              <a:ext cx="2301120" cy="401400"/>
            </p14:xfrm>
          </p:contentPart>
        </mc:Choice>
        <mc:Fallback xmlns="">
          <p:pic>
            <p:nvPicPr>
              <p:cNvPr id="5" name="Ink 4"/>
              <p:cNvPicPr/>
              <p:nvPr/>
            </p:nvPicPr>
            <p:blipFill>
              <a:blip r:embed="rId4" cstate="print"/>
              <a:stretch>
                <a:fillRect/>
              </a:stretch>
            </p:blipFill>
            <p:spPr>
              <a:xfrm>
                <a:off x="5622120" y="2264160"/>
                <a:ext cx="2323800" cy="565920"/>
              </a:xfrm>
              <a:prstGeom prst="rect">
                <a:avLst/>
              </a:prstGeom>
            </p:spPr>
          </p:pic>
        </mc:Fallback>
      </mc:AlternateContent>
    </p:spTree>
    <p:extLst>
      <p:ext uri="{BB962C8B-B14F-4D97-AF65-F5344CB8AC3E}">
        <p14:creationId xmlns:p14="http://schemas.microsoft.com/office/powerpoint/2010/main" val="41118118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Modular inversion</a:t>
            </a:r>
            <a:endParaRPr lang="zh-CN" altLang="en-US" dirty="0"/>
          </a:p>
        </p:txBody>
      </p:sp>
      <p:pic>
        <p:nvPicPr>
          <p:cNvPr id="263170" name="Picture 2"/>
          <p:cNvPicPr>
            <a:picLocks noGrp="1" noChangeAspect="1" noChangeArrowheads="1"/>
          </p:cNvPicPr>
          <p:nvPr>
            <p:ph idx="1"/>
          </p:nvPr>
        </p:nvPicPr>
        <p:blipFill>
          <a:blip r:embed="rId2" cstate="print"/>
          <a:srcRect/>
          <a:stretch>
            <a:fillRect/>
          </a:stretch>
        </p:blipFill>
        <p:spPr bwMode="auto">
          <a:xfrm>
            <a:off x="228601" y="1524000"/>
            <a:ext cx="8915400" cy="28956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944562"/>
          </a:xfrm>
        </p:spPr>
        <p:txBody>
          <a:bodyPr/>
          <a:lstStyle/>
          <a:p>
            <a:r>
              <a:rPr lang="zh-CN" altLang="en-US" dirty="0" smtClean="0"/>
              <a:t>费马定理</a:t>
            </a:r>
          </a:p>
        </p:txBody>
      </p:sp>
      <p:sp>
        <p:nvSpPr>
          <p:cNvPr id="24579" name="Rectangle 3"/>
          <p:cNvSpPr>
            <a:spLocks noGrp="1" noChangeArrowheads="1"/>
          </p:cNvSpPr>
          <p:nvPr>
            <p:ph type="body" idx="1"/>
          </p:nvPr>
        </p:nvSpPr>
        <p:spPr>
          <a:xfrm>
            <a:off x="457200" y="1143000"/>
            <a:ext cx="8229600" cy="4983163"/>
          </a:xfrm>
        </p:spPr>
        <p:txBody>
          <a:bodyPr>
            <a:normAutofit/>
          </a:bodyPr>
          <a:lstStyle/>
          <a:p>
            <a:pPr>
              <a:buFontTx/>
              <a:buNone/>
            </a:pPr>
            <a:r>
              <a:rPr lang="en-US" altLang="zh-CN" dirty="0" smtClean="0"/>
              <a:t>Fermat's little theorem</a:t>
            </a:r>
            <a:endParaRPr lang="zh-CN" altLang="en-US" dirty="0" smtClean="0"/>
          </a:p>
          <a:p>
            <a:r>
              <a:rPr lang="zh-CN" altLang="en-US" dirty="0" smtClean="0"/>
              <a:t>若</a:t>
            </a:r>
            <a:r>
              <a:rPr lang="en-US" altLang="zh-CN" dirty="0" smtClean="0"/>
              <a:t>p</a:t>
            </a:r>
            <a:r>
              <a:rPr lang="zh-CN" altLang="en-US" dirty="0" smtClean="0"/>
              <a:t>是素数，</a:t>
            </a:r>
            <a:r>
              <a:rPr lang="en-US" altLang="zh-CN" dirty="0" err="1" smtClean="0"/>
              <a:t>gcd</a:t>
            </a:r>
            <a:r>
              <a:rPr lang="en-US" altLang="zh-CN" dirty="0" smtClean="0"/>
              <a:t>(a, p) = 1</a:t>
            </a:r>
            <a:r>
              <a:rPr lang="zh-CN" altLang="en-US" dirty="0" smtClean="0"/>
              <a:t>，则</a:t>
            </a:r>
            <a:endParaRPr lang="en-US" altLang="zh-CN" dirty="0" smtClean="0"/>
          </a:p>
          <a:p>
            <a:pPr>
              <a:buFontTx/>
              <a:buNone/>
            </a:pPr>
            <a:r>
              <a:rPr lang="en-US" altLang="zh-CN" dirty="0" smtClean="0"/>
              <a:t>		a</a:t>
            </a:r>
            <a:r>
              <a:rPr lang="en-US" altLang="zh-CN" baseline="30000" dirty="0" smtClean="0"/>
              <a:t>p-1</a:t>
            </a:r>
            <a:r>
              <a:rPr lang="en-US" altLang="zh-CN" dirty="0" smtClean="0"/>
              <a:t> </a:t>
            </a:r>
            <a:r>
              <a:rPr lang="en-US" altLang="zh-CN" dirty="0" smtClean="0">
                <a:cs typeface="Times New Roman" pitchFamily="18" charset="0"/>
              </a:rPr>
              <a:t>≡ 1  mod p</a:t>
            </a:r>
            <a:r>
              <a:rPr lang="zh-CN" altLang="en-US" dirty="0" smtClean="0">
                <a:cs typeface="Times New Roman" pitchFamily="18" charset="0"/>
              </a:rPr>
              <a:t>，或即</a:t>
            </a:r>
          </a:p>
          <a:p>
            <a:pPr>
              <a:buFontTx/>
              <a:buNone/>
            </a:pPr>
            <a:r>
              <a:rPr lang="en-US" altLang="zh-CN" dirty="0" smtClean="0">
                <a:cs typeface="Times New Roman" pitchFamily="18" charset="0"/>
              </a:rPr>
              <a:t>		</a:t>
            </a:r>
            <a:r>
              <a:rPr lang="en-US" altLang="zh-CN" dirty="0" err="1" smtClean="0"/>
              <a:t>a</a:t>
            </a:r>
            <a:r>
              <a:rPr lang="en-US" altLang="zh-CN" baseline="30000" dirty="0" err="1" smtClean="0"/>
              <a:t>p</a:t>
            </a:r>
            <a:r>
              <a:rPr lang="en-US" altLang="zh-CN" dirty="0" smtClean="0"/>
              <a:t>   </a:t>
            </a:r>
            <a:r>
              <a:rPr lang="en-US" altLang="zh-CN" dirty="0" smtClean="0">
                <a:cs typeface="Times New Roman" pitchFamily="18" charset="0"/>
              </a:rPr>
              <a:t>≡ a   mod p</a:t>
            </a:r>
            <a:endParaRPr lang="en-US" altLang="zh-CN" dirty="0" smtClean="0"/>
          </a:p>
          <a:p>
            <a:r>
              <a:rPr lang="zh-CN" altLang="en-US" dirty="0" smtClean="0"/>
              <a:t>举例：</a:t>
            </a:r>
          </a:p>
          <a:p>
            <a:pPr>
              <a:buFontTx/>
              <a:buNone/>
            </a:pPr>
            <a:r>
              <a:rPr lang="zh-CN" altLang="en-US" dirty="0" smtClean="0"/>
              <a:t>		</a:t>
            </a:r>
            <a:r>
              <a:rPr lang="en-US" altLang="zh-CN" dirty="0" smtClean="0"/>
              <a:t>2</a:t>
            </a:r>
            <a:r>
              <a:rPr lang="en-US" altLang="zh-CN" baseline="30000" dirty="0" smtClean="0"/>
              <a:t>5-1</a:t>
            </a:r>
            <a:r>
              <a:rPr lang="en-US" altLang="zh-CN" dirty="0" smtClean="0"/>
              <a:t> </a:t>
            </a:r>
            <a:r>
              <a:rPr lang="en-US" altLang="zh-CN" dirty="0" smtClean="0">
                <a:cs typeface="Times New Roman" pitchFamily="18" charset="0"/>
              </a:rPr>
              <a:t>≡ 1  mod 5</a:t>
            </a:r>
            <a:r>
              <a:rPr lang="zh-CN" altLang="en-US" dirty="0" smtClean="0">
                <a:cs typeface="Times New Roman" pitchFamily="18" charset="0"/>
              </a:rPr>
              <a:t>，</a:t>
            </a:r>
            <a:r>
              <a:rPr lang="en-US" altLang="zh-CN" dirty="0" smtClean="0"/>
              <a:t> 2</a:t>
            </a:r>
            <a:r>
              <a:rPr lang="en-US" altLang="zh-CN" baseline="30000" dirty="0" smtClean="0"/>
              <a:t>5</a:t>
            </a:r>
            <a:r>
              <a:rPr lang="en-US" altLang="zh-CN" dirty="0" smtClean="0"/>
              <a:t> </a:t>
            </a:r>
            <a:r>
              <a:rPr lang="en-US" altLang="zh-CN" dirty="0" smtClean="0">
                <a:cs typeface="Times New Roman" pitchFamily="18" charset="0"/>
              </a:rPr>
              <a:t>≡ 2  mod 5</a:t>
            </a:r>
          </a:p>
          <a:p>
            <a:pPr>
              <a:buFontTx/>
              <a:buNone/>
            </a:pPr>
            <a:r>
              <a:rPr lang="en-US" altLang="zh-CN" dirty="0" smtClean="0">
                <a:cs typeface="Times New Roman" pitchFamily="18" charset="0"/>
              </a:rPr>
              <a:t>		4</a:t>
            </a:r>
            <a:r>
              <a:rPr lang="en-US" altLang="zh-CN" baseline="30000" dirty="0" smtClean="0"/>
              <a:t>11-1</a:t>
            </a:r>
            <a:r>
              <a:rPr lang="en-US" altLang="zh-CN" dirty="0" smtClean="0">
                <a:cs typeface="Times New Roman" pitchFamily="18" charset="0"/>
              </a:rPr>
              <a:t>≡ 1  mod 11   4</a:t>
            </a:r>
            <a:r>
              <a:rPr lang="en-US" altLang="zh-CN" baseline="30000" dirty="0" smtClean="0"/>
              <a:t>11 </a:t>
            </a:r>
            <a:r>
              <a:rPr lang="en-US" altLang="zh-CN" dirty="0" smtClean="0">
                <a:cs typeface="Times New Roman" pitchFamily="18" charset="0"/>
              </a:rPr>
              <a:t>≡ 4  mod 11</a:t>
            </a:r>
            <a:endParaRPr lang="zh-CN" altLang="en-US" dirty="0" smtClean="0"/>
          </a:p>
          <a:p>
            <a:r>
              <a:rPr lang="zh-CN" altLang="en-US" dirty="0" smtClean="0"/>
              <a:t>证明（见备注行）</a:t>
            </a:r>
            <a:endParaRPr lang="en-US" altLang="zh-CN" dirty="0" smtClean="0"/>
          </a:p>
          <a:p>
            <a:endParaRPr lang="zh-CN" altLang="en-US" dirty="0" smtClean="0"/>
          </a:p>
        </p:txBody>
      </p:sp>
      <p:sp>
        <p:nvSpPr>
          <p:cNvPr id="4" name="Rectangle 4"/>
          <p:cNvSpPr>
            <a:spLocks noChangeArrowheads="1"/>
          </p:cNvSpPr>
          <p:nvPr/>
        </p:nvSpPr>
        <p:spPr bwMode="auto">
          <a:xfrm>
            <a:off x="1295400" y="2286000"/>
            <a:ext cx="4876800" cy="1295400"/>
          </a:xfrm>
          <a:prstGeom prst="rect">
            <a:avLst/>
          </a:prstGeom>
          <a:noFill/>
          <a:ln w="22225">
            <a:solidFill>
              <a:schemeClr val="tx1"/>
            </a:solidFill>
            <a:miter lim="800000"/>
            <a:headEnd/>
            <a:tailEnd/>
          </a:ln>
          <a:effectLst/>
        </p:spPr>
        <p:txBody>
          <a:bodyPr wrap="none" anchor="ctr"/>
          <a:lstStyle/>
          <a:p>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229600" cy="868362"/>
          </a:xfrm>
        </p:spPr>
        <p:txBody>
          <a:bodyPr/>
          <a:lstStyle/>
          <a:p>
            <a:r>
              <a:rPr lang="zh-CN" altLang="en-US" dirty="0" smtClean="0"/>
              <a:t>欧拉函数 </a:t>
            </a:r>
          </a:p>
        </p:txBody>
      </p:sp>
      <p:graphicFrame>
        <p:nvGraphicFramePr>
          <p:cNvPr id="50178" name="Object 2"/>
          <p:cNvGraphicFramePr>
            <a:graphicFrameLocks noChangeAspect="1"/>
          </p:cNvGraphicFramePr>
          <p:nvPr/>
        </p:nvGraphicFramePr>
        <p:xfrm>
          <a:off x="5715000" y="533400"/>
          <a:ext cx="517525" cy="609600"/>
        </p:xfrm>
        <a:graphic>
          <a:graphicData uri="http://schemas.openxmlformats.org/presentationml/2006/ole">
            <mc:AlternateContent xmlns:mc="http://schemas.openxmlformats.org/markup-compatibility/2006">
              <mc:Choice xmlns:v="urn:schemas-microsoft-com:vml" Requires="v">
                <p:oleObj spid="_x0000_s133129" name="公式" r:id="rId4" imgW="139579" imgH="164957" progId="Equation.3">
                  <p:embed/>
                </p:oleObj>
              </mc:Choice>
              <mc:Fallback>
                <p:oleObj name="公式" r:id="rId4" imgW="139579" imgH="164957"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533400"/>
                        <a:ext cx="5175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Grp="1" noChangeArrowheads="1"/>
          </p:cNvSpPr>
          <p:nvPr>
            <p:ph idx="1"/>
          </p:nvPr>
        </p:nvSpPr>
        <p:spPr>
          <a:xfrm>
            <a:off x="0" y="990600"/>
            <a:ext cx="9144000" cy="5638800"/>
          </a:xfrm>
        </p:spPr>
        <p:txBody>
          <a:bodyPr>
            <a:normAutofit/>
          </a:bodyPr>
          <a:lstStyle/>
          <a:p>
            <a:r>
              <a:rPr lang="zh-CN" altLang="en-US" sz="2800" dirty="0" smtClean="0"/>
              <a:t>欧拉函数定义</a:t>
            </a:r>
            <a:endParaRPr lang="en-US" altLang="zh-CN" sz="2800" dirty="0" smtClean="0"/>
          </a:p>
          <a:p>
            <a:pPr lvl="1">
              <a:buFontTx/>
              <a:buNone/>
            </a:pP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n)</a:t>
            </a:r>
            <a:r>
              <a:rPr lang="zh-CN" altLang="en-US" sz="2400" dirty="0" smtClean="0"/>
              <a:t>定义为小于</a:t>
            </a:r>
            <a:r>
              <a:rPr lang="en-US" altLang="zh-CN" sz="2400" dirty="0" smtClean="0"/>
              <a:t>n</a:t>
            </a:r>
            <a:r>
              <a:rPr lang="zh-CN" altLang="en-US" sz="2400" dirty="0" smtClean="0"/>
              <a:t>而互素的正整数的个数</a:t>
            </a:r>
            <a:endParaRPr lang="en-US" altLang="zh-CN" sz="2400" dirty="0" smtClean="0"/>
          </a:p>
          <a:p>
            <a:r>
              <a:rPr lang="zh-CN" altLang="en-US" sz="2800" dirty="0" smtClean="0"/>
              <a:t>举例 （</a:t>
            </a:r>
            <a:r>
              <a:rPr lang="en-US" altLang="zh-CN" sz="2800" dirty="0" smtClean="0"/>
              <a:t>p</a:t>
            </a:r>
            <a:r>
              <a:rPr lang="zh-CN" altLang="en-US" sz="2800" dirty="0" smtClean="0"/>
              <a:t>、</a:t>
            </a:r>
            <a:r>
              <a:rPr lang="en-US" altLang="zh-CN" sz="2800" dirty="0" smtClean="0"/>
              <a:t>q</a:t>
            </a:r>
            <a:r>
              <a:rPr lang="zh-CN" altLang="en-US" sz="2800" dirty="0" smtClean="0"/>
              <a:t>都是素数）</a:t>
            </a:r>
          </a:p>
          <a:p>
            <a:pPr lvl="1">
              <a:buFontTx/>
              <a:buNone/>
            </a:pP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p) </a:t>
            </a:r>
            <a:r>
              <a:rPr lang="zh-CN" altLang="en-US" sz="2400" dirty="0" smtClean="0"/>
              <a:t>＝ </a:t>
            </a:r>
            <a:r>
              <a:rPr lang="en-US" altLang="zh-CN" sz="2400" dirty="0" smtClean="0"/>
              <a:t>p-1</a:t>
            </a:r>
            <a:endParaRPr lang="zh-CN" altLang="en-US" sz="2400" dirty="0" smtClean="0"/>
          </a:p>
          <a:p>
            <a:pPr lvl="1">
              <a:buFontTx/>
              <a:buNone/>
            </a:pP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err="1" smtClean="0"/>
              <a:t>p×q</a:t>
            </a:r>
            <a:r>
              <a:rPr lang="en-US" altLang="zh-CN" sz="2400" dirty="0" smtClean="0"/>
              <a:t>) =</a:t>
            </a: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p)</a:t>
            </a: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q) </a:t>
            </a:r>
            <a:r>
              <a:rPr lang="zh-CN" altLang="en-US" sz="2400" dirty="0" smtClean="0"/>
              <a:t>＝</a:t>
            </a:r>
            <a:r>
              <a:rPr lang="en-US" altLang="zh-CN" sz="2400" dirty="0" smtClean="0"/>
              <a:t>(p-1)(q-1) </a:t>
            </a:r>
            <a:r>
              <a:rPr lang="zh-CN" altLang="en-US" sz="2400" dirty="0" smtClean="0"/>
              <a:t>＝</a:t>
            </a:r>
            <a:r>
              <a:rPr lang="en-US" altLang="zh-CN" sz="2400" dirty="0" smtClean="0"/>
              <a:t>pq-p-q+1</a:t>
            </a:r>
            <a:endParaRPr lang="zh-CN" altLang="en-US" sz="1000" dirty="0" smtClean="0"/>
          </a:p>
          <a:p>
            <a:r>
              <a:rPr lang="zh-CN" altLang="en-US" sz="2800" dirty="0" smtClean="0"/>
              <a:t> 比如</a:t>
            </a:r>
            <a:r>
              <a:rPr lang="en-US" altLang="zh-CN" sz="2800" dirty="0" smtClean="0"/>
              <a:t>n=15</a:t>
            </a:r>
          </a:p>
          <a:p>
            <a:pPr>
              <a:buFontTx/>
              <a:buNone/>
            </a:pPr>
            <a:r>
              <a:rPr lang="en-US" altLang="zh-CN" sz="2800" dirty="0" smtClean="0"/>
              <a:t>	 n</a:t>
            </a:r>
            <a:r>
              <a:rPr lang="zh-CN" altLang="en-US" sz="2800" dirty="0" smtClean="0"/>
              <a:t>＝</a:t>
            </a:r>
            <a:r>
              <a:rPr lang="en-US" altLang="zh-CN" sz="2800" dirty="0" smtClean="0"/>
              <a:t>15</a:t>
            </a:r>
            <a:r>
              <a:rPr lang="zh-CN" altLang="en-US" sz="2800" dirty="0" smtClean="0"/>
              <a:t>＝</a:t>
            </a:r>
            <a:r>
              <a:rPr lang="en-US" altLang="zh-CN" sz="2800" dirty="0" smtClean="0"/>
              <a:t>3×5</a:t>
            </a:r>
            <a:r>
              <a:rPr lang="zh-CN" altLang="en-US" sz="2800" dirty="0" smtClean="0"/>
              <a:t>＝</a:t>
            </a:r>
            <a:r>
              <a:rPr lang="en-US" altLang="zh-CN" sz="2800" dirty="0" err="1" smtClean="0"/>
              <a:t>p×q</a:t>
            </a:r>
            <a:endParaRPr lang="en-US" altLang="zh-CN" sz="2800" dirty="0" smtClean="0"/>
          </a:p>
          <a:p>
            <a:pPr lvl="1">
              <a:buFontTx/>
              <a:buNone/>
            </a:pPr>
            <a:r>
              <a:rPr lang="zh-CN" altLang="en-US" sz="2400" dirty="0" smtClean="0"/>
              <a:t>则</a:t>
            </a:r>
            <a:r>
              <a:rPr lang="el-GR" altLang="zh-CN" sz="2400" i="1" dirty="0" smtClean="0">
                <a:cs typeface="Times New Roman" pitchFamily="18" charset="0"/>
              </a:rPr>
              <a:t>φ</a:t>
            </a:r>
            <a:r>
              <a:rPr lang="en-US" altLang="zh-CN" sz="2400" dirty="0" smtClean="0">
                <a:cs typeface="Times New Roman" pitchFamily="18" charset="0"/>
              </a:rPr>
              <a:t>(</a:t>
            </a:r>
            <a:r>
              <a:rPr lang="en-US" altLang="zh-CN" sz="2400" dirty="0" smtClean="0"/>
              <a:t>n)</a:t>
            </a:r>
            <a:r>
              <a:rPr lang="zh-CN" altLang="en-US" sz="2400" dirty="0" smtClean="0"/>
              <a:t>＝</a:t>
            </a:r>
            <a:r>
              <a:rPr lang="en-US" altLang="zh-CN" sz="2400" dirty="0" smtClean="0"/>
              <a:t>(3-1)×(5-1)</a:t>
            </a:r>
            <a:r>
              <a:rPr lang="zh-CN" altLang="en-US" sz="2400" dirty="0" smtClean="0"/>
              <a:t>＝</a:t>
            </a:r>
            <a:r>
              <a:rPr lang="en-US" altLang="zh-CN" sz="2400" dirty="0" smtClean="0"/>
              <a:t>8</a:t>
            </a:r>
          </a:p>
          <a:p>
            <a:pPr lvl="1">
              <a:buFontTx/>
              <a:buNone/>
            </a:pPr>
            <a:r>
              <a:rPr lang="zh-CN" altLang="en-US" sz="2400" dirty="0" smtClean="0"/>
              <a:t>即 </a:t>
            </a:r>
            <a:r>
              <a:rPr lang="en-US" altLang="zh-CN" sz="2400" dirty="0" smtClean="0"/>
              <a:t>8</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4</a:t>
            </a:r>
            <a:r>
              <a:rPr lang="zh-CN" altLang="en-US" sz="2400" dirty="0" smtClean="0"/>
              <a:t>、</a:t>
            </a:r>
            <a:r>
              <a:rPr lang="en-US" altLang="zh-CN" sz="2400" dirty="0" smtClean="0"/>
              <a:t>7</a:t>
            </a:r>
            <a:r>
              <a:rPr lang="zh-CN" altLang="en-US" sz="2400" dirty="0" smtClean="0"/>
              <a:t>、</a:t>
            </a:r>
            <a:r>
              <a:rPr lang="en-US" altLang="zh-CN" sz="2400" dirty="0" smtClean="0"/>
              <a:t>8</a:t>
            </a:r>
            <a:r>
              <a:rPr lang="zh-CN" altLang="en-US" sz="2400" dirty="0" smtClean="0"/>
              <a:t>、</a:t>
            </a:r>
            <a:r>
              <a:rPr lang="en-US" altLang="zh-CN" sz="2400" dirty="0" smtClean="0"/>
              <a:t>11</a:t>
            </a:r>
            <a:r>
              <a:rPr lang="zh-CN" altLang="en-US" sz="2400" dirty="0" smtClean="0"/>
              <a:t>、</a:t>
            </a:r>
            <a:r>
              <a:rPr lang="en-US" altLang="zh-CN" sz="2400" dirty="0" smtClean="0"/>
              <a:t>13</a:t>
            </a:r>
            <a:r>
              <a:rPr lang="zh-CN" altLang="en-US" sz="2400" dirty="0" smtClean="0"/>
              <a:t>、</a:t>
            </a:r>
            <a:r>
              <a:rPr lang="en-US" altLang="zh-CN" sz="2400" dirty="0" smtClean="0"/>
              <a:t>14</a:t>
            </a:r>
          </a:p>
          <a:p>
            <a:r>
              <a:rPr lang="zh-CN" altLang="en-US" sz="2800" dirty="0" smtClean="0"/>
              <a:t>欧拉函数是</a:t>
            </a:r>
            <a:r>
              <a:rPr lang="en-US" altLang="zh-CN" sz="2800" dirty="0" smtClean="0"/>
              <a:t>RSA</a:t>
            </a:r>
            <a:r>
              <a:rPr lang="zh-CN" altLang="en-US" sz="2800" dirty="0" smtClean="0"/>
              <a:t>中乘法逆元的模</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t>欧拉定理</a:t>
            </a:r>
          </a:p>
        </p:txBody>
      </p:sp>
      <p:sp>
        <p:nvSpPr>
          <p:cNvPr id="35843" name="Rectangle 3"/>
          <p:cNvSpPr>
            <a:spLocks noGrp="1" noChangeArrowheads="1"/>
          </p:cNvSpPr>
          <p:nvPr>
            <p:ph type="body" idx="1"/>
          </p:nvPr>
        </p:nvSpPr>
        <p:spPr>
          <a:xfrm>
            <a:off x="457200" y="1371600"/>
            <a:ext cx="8686800" cy="5029200"/>
          </a:xfrm>
        </p:spPr>
        <p:txBody>
          <a:bodyPr>
            <a:normAutofit/>
          </a:bodyPr>
          <a:lstStyle/>
          <a:p>
            <a:r>
              <a:rPr lang="zh-CN" altLang="en-US" dirty="0" smtClean="0"/>
              <a:t>如果</a:t>
            </a:r>
            <a:r>
              <a:rPr lang="en-US" altLang="zh-CN" dirty="0" smtClean="0"/>
              <a:t>a</a:t>
            </a:r>
            <a:r>
              <a:rPr lang="zh-CN" altLang="en-US" dirty="0" smtClean="0"/>
              <a:t>、</a:t>
            </a:r>
            <a:r>
              <a:rPr lang="en-US" altLang="zh-CN" dirty="0" smtClean="0"/>
              <a:t>n</a:t>
            </a:r>
            <a:r>
              <a:rPr lang="zh-CN" altLang="en-US" dirty="0" smtClean="0"/>
              <a:t>互素，则</a:t>
            </a:r>
          </a:p>
          <a:p>
            <a:pPr lvl="4"/>
            <a:endParaRPr lang="zh-CN" altLang="en-US" dirty="0" smtClean="0"/>
          </a:p>
          <a:p>
            <a:pPr>
              <a:buFontTx/>
              <a:buNone/>
            </a:pPr>
            <a:r>
              <a:rPr lang="en-US" altLang="zh-CN" dirty="0" smtClean="0">
                <a:cs typeface="Times New Roman" pitchFamily="18" charset="0"/>
              </a:rPr>
              <a:t>		a</a:t>
            </a:r>
            <a:r>
              <a:rPr lang="el-GR" altLang="zh-CN" i="1" baseline="30000" dirty="0" smtClean="0">
                <a:cs typeface="Times New Roman" pitchFamily="18" charset="0"/>
              </a:rPr>
              <a:t>φ</a:t>
            </a:r>
            <a:r>
              <a:rPr lang="en-US" altLang="zh-CN" baseline="30000" dirty="0" smtClean="0">
                <a:cs typeface="Times New Roman" pitchFamily="18" charset="0"/>
              </a:rPr>
              <a:t>(</a:t>
            </a:r>
            <a:r>
              <a:rPr lang="en-US" altLang="zh-CN" baseline="30000" dirty="0" smtClean="0"/>
              <a:t>n)</a:t>
            </a:r>
            <a:r>
              <a:rPr lang="en-US" altLang="zh-CN" dirty="0" smtClean="0"/>
              <a:t>≡1 mod n</a:t>
            </a:r>
            <a:r>
              <a:rPr lang="zh-CN" altLang="en-US" dirty="0" smtClean="0"/>
              <a:t>		或即</a:t>
            </a:r>
          </a:p>
          <a:p>
            <a:pPr>
              <a:buFontTx/>
              <a:buNone/>
            </a:pPr>
            <a:r>
              <a:rPr lang="zh-CN" altLang="en-US" dirty="0" smtClean="0"/>
              <a:t>		</a:t>
            </a:r>
            <a:r>
              <a:rPr lang="en-US" altLang="zh-CN" dirty="0" smtClean="0"/>
              <a:t>a</a:t>
            </a:r>
            <a:r>
              <a:rPr lang="el-GR" altLang="zh-CN" i="1" baseline="30000" dirty="0" smtClean="0">
                <a:cs typeface="Times New Roman" pitchFamily="18" charset="0"/>
              </a:rPr>
              <a:t>φ</a:t>
            </a:r>
            <a:r>
              <a:rPr lang="en-US" altLang="zh-CN" baseline="30000" dirty="0" smtClean="0">
                <a:cs typeface="Times New Roman" pitchFamily="18" charset="0"/>
              </a:rPr>
              <a:t>(</a:t>
            </a:r>
            <a:r>
              <a:rPr lang="en-US" altLang="zh-CN" baseline="30000" dirty="0" smtClean="0"/>
              <a:t>n)</a:t>
            </a:r>
            <a:r>
              <a:rPr lang="zh-CN" altLang="en-US" baseline="30000" dirty="0" smtClean="0"/>
              <a:t>＋</a:t>
            </a:r>
            <a:r>
              <a:rPr lang="en-US" altLang="zh-CN" baseline="30000" dirty="0" smtClean="0"/>
              <a:t>1</a:t>
            </a:r>
            <a:r>
              <a:rPr lang="en-US" altLang="zh-CN" dirty="0" smtClean="0"/>
              <a:t>≡ a  mod n</a:t>
            </a:r>
          </a:p>
          <a:p>
            <a:endParaRPr lang="zh-CN" altLang="en-US" dirty="0" smtClean="0"/>
          </a:p>
          <a:p>
            <a:r>
              <a:rPr lang="zh-CN" altLang="en-US" dirty="0" smtClean="0"/>
              <a:t>比如</a:t>
            </a:r>
            <a:r>
              <a:rPr lang="en-US" altLang="zh-CN" dirty="0" smtClean="0"/>
              <a:t>n</a:t>
            </a:r>
            <a:r>
              <a:rPr lang="zh-CN" altLang="en-US" dirty="0" smtClean="0"/>
              <a:t>＝</a:t>
            </a:r>
            <a:r>
              <a:rPr lang="en-US" altLang="zh-CN" dirty="0" smtClean="0"/>
              <a:t>15</a:t>
            </a:r>
            <a:r>
              <a:rPr lang="zh-CN" altLang="en-US" dirty="0" smtClean="0"/>
              <a:t>＝</a:t>
            </a:r>
            <a:r>
              <a:rPr lang="en-US" altLang="zh-CN" dirty="0" smtClean="0"/>
              <a:t>3×5 </a:t>
            </a:r>
            <a:r>
              <a:rPr lang="zh-CN" altLang="en-US" dirty="0" smtClean="0"/>
              <a:t>，</a:t>
            </a:r>
            <a:r>
              <a:rPr lang="el-GR" altLang="zh-CN" i="1" dirty="0" smtClean="0">
                <a:cs typeface="Times New Roman" pitchFamily="18" charset="0"/>
              </a:rPr>
              <a:t>φ</a:t>
            </a:r>
            <a:r>
              <a:rPr lang="en-US" altLang="zh-CN" dirty="0" smtClean="0"/>
              <a:t>(n)</a:t>
            </a:r>
            <a:r>
              <a:rPr lang="zh-CN" altLang="en-US" dirty="0" smtClean="0"/>
              <a:t>＝</a:t>
            </a:r>
            <a:r>
              <a:rPr lang="en-US" altLang="zh-CN" dirty="0" smtClean="0"/>
              <a:t>8 </a:t>
            </a:r>
            <a:endParaRPr lang="zh-CN" altLang="en-US" dirty="0" smtClean="0"/>
          </a:p>
          <a:p>
            <a:pPr>
              <a:buFontTx/>
              <a:buNone/>
            </a:pPr>
            <a:r>
              <a:rPr lang="en-US" altLang="zh-CN" dirty="0" smtClean="0"/>
              <a:t>		1</a:t>
            </a:r>
            <a:r>
              <a:rPr lang="zh-CN" altLang="en-US" dirty="0" smtClean="0"/>
              <a:t>、</a:t>
            </a:r>
            <a:r>
              <a:rPr lang="en-US" altLang="zh-CN" dirty="0" smtClean="0"/>
              <a:t>2</a:t>
            </a:r>
            <a:r>
              <a:rPr lang="zh-CN" altLang="en-US" dirty="0" smtClean="0"/>
              <a:t>、</a:t>
            </a:r>
            <a:r>
              <a:rPr lang="en-US" altLang="zh-CN" dirty="0" smtClean="0"/>
              <a:t>4</a:t>
            </a:r>
            <a:r>
              <a:rPr lang="zh-CN" altLang="en-US" dirty="0" smtClean="0"/>
              <a:t>、</a:t>
            </a:r>
            <a:r>
              <a:rPr lang="en-US" altLang="zh-CN" dirty="0" smtClean="0"/>
              <a:t>7</a:t>
            </a:r>
            <a:r>
              <a:rPr lang="zh-CN" altLang="en-US" dirty="0" smtClean="0"/>
              <a:t>、</a:t>
            </a:r>
            <a:r>
              <a:rPr lang="en-US" altLang="zh-CN" dirty="0" smtClean="0"/>
              <a:t>8</a:t>
            </a:r>
            <a:r>
              <a:rPr lang="zh-CN" altLang="en-US" dirty="0" smtClean="0"/>
              <a:t>、</a:t>
            </a:r>
            <a:r>
              <a:rPr lang="en-US" altLang="zh-CN" dirty="0" smtClean="0"/>
              <a:t>11</a:t>
            </a:r>
            <a:r>
              <a:rPr lang="zh-CN" altLang="en-US" dirty="0" smtClean="0"/>
              <a:t>、</a:t>
            </a:r>
            <a:r>
              <a:rPr lang="en-US" altLang="zh-CN" dirty="0" smtClean="0"/>
              <a:t>13</a:t>
            </a:r>
            <a:r>
              <a:rPr lang="zh-CN" altLang="en-US" dirty="0" smtClean="0"/>
              <a:t>、</a:t>
            </a:r>
            <a:r>
              <a:rPr lang="en-US" altLang="zh-CN" dirty="0" smtClean="0"/>
              <a:t>14 ≡1 mod 15 </a:t>
            </a:r>
            <a:endParaRPr lang="zh-CN" altLang="en-US" dirty="0" smtClean="0"/>
          </a:p>
          <a:p>
            <a:pPr>
              <a:buFontTx/>
              <a:buNone/>
            </a:pPr>
            <a:r>
              <a:rPr lang="en-US" altLang="zh-CN" dirty="0" smtClean="0"/>
              <a:t>	</a:t>
            </a:r>
            <a:r>
              <a:rPr lang="zh-CN" altLang="en-US" dirty="0" smtClean="0"/>
              <a:t>而	</a:t>
            </a:r>
            <a:r>
              <a:rPr lang="en-US" altLang="zh-CN" dirty="0" smtClean="0"/>
              <a:t>3</a:t>
            </a:r>
            <a:r>
              <a:rPr lang="zh-CN" altLang="en-US" dirty="0" smtClean="0"/>
              <a:t>、 </a:t>
            </a:r>
            <a:r>
              <a:rPr lang="en-US" altLang="zh-CN" dirty="0" smtClean="0"/>
              <a:t>5</a:t>
            </a:r>
            <a:r>
              <a:rPr lang="zh-CN" altLang="en-US" dirty="0" smtClean="0"/>
              <a:t>、 </a:t>
            </a:r>
            <a:r>
              <a:rPr lang="en-US" altLang="zh-CN" dirty="0" smtClean="0"/>
              <a:t>6</a:t>
            </a:r>
            <a:r>
              <a:rPr lang="zh-CN" altLang="en-US" dirty="0" smtClean="0"/>
              <a:t>、</a:t>
            </a:r>
            <a:r>
              <a:rPr lang="en-US" altLang="zh-CN" dirty="0" smtClean="0"/>
              <a:t>9</a:t>
            </a:r>
            <a:r>
              <a:rPr lang="zh-CN" altLang="en-US" dirty="0" smtClean="0"/>
              <a:t>、</a:t>
            </a:r>
            <a:r>
              <a:rPr lang="en-US" altLang="zh-CN" dirty="0" smtClean="0"/>
              <a:t>10</a:t>
            </a:r>
            <a:r>
              <a:rPr lang="zh-CN" altLang="en-US" dirty="0" smtClean="0"/>
              <a:t>、</a:t>
            </a:r>
            <a:r>
              <a:rPr lang="en-US" altLang="zh-CN" dirty="0" smtClean="0"/>
              <a:t>12 </a:t>
            </a:r>
            <a:r>
              <a:rPr lang="en-US" altLang="zh-CN" baseline="30000" dirty="0" smtClean="0"/>
              <a:t> </a:t>
            </a:r>
            <a:r>
              <a:rPr lang="en-US" altLang="zh-CN" dirty="0" smtClean="0">
                <a:cs typeface="Arial" charset="0"/>
              </a:rPr>
              <a:t>≠ </a:t>
            </a:r>
            <a:r>
              <a:rPr lang="en-US" altLang="zh-CN" dirty="0" smtClean="0"/>
              <a:t>1 mod 15 </a:t>
            </a:r>
          </a:p>
        </p:txBody>
      </p:sp>
      <p:sp>
        <p:nvSpPr>
          <p:cNvPr id="35844" name="Rectangle 4"/>
          <p:cNvSpPr>
            <a:spLocks noChangeArrowheads="1"/>
          </p:cNvSpPr>
          <p:nvPr/>
        </p:nvSpPr>
        <p:spPr bwMode="auto">
          <a:xfrm>
            <a:off x="1219200" y="2362200"/>
            <a:ext cx="4876800" cy="1295400"/>
          </a:xfrm>
          <a:prstGeom prst="rect">
            <a:avLst/>
          </a:prstGeom>
          <a:noFill/>
          <a:ln w="22225">
            <a:solidFill>
              <a:schemeClr val="tx1"/>
            </a:solidFill>
            <a:miter lim="800000"/>
            <a:headEnd/>
            <a:tailEnd/>
          </a:ln>
          <a:effectLst/>
        </p:spPr>
        <p:txBody>
          <a:bodyPr wrap="none" anchor="ctr"/>
          <a:lstStyle/>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F0F304-9848-40D5-B3AF-F8D5661319AF}" type="slidenum">
              <a:rPr lang="ar-SA" altLang="en-US"/>
              <a:pPr/>
              <a:t>86</a:t>
            </a:fld>
            <a:endParaRPr lang="en-US" altLang="en-US"/>
          </a:p>
        </p:txBody>
      </p:sp>
      <p:sp>
        <p:nvSpPr>
          <p:cNvPr id="5" name="Footer Placeholder 4"/>
          <p:cNvSpPr>
            <a:spLocks noGrp="1"/>
          </p:cNvSpPr>
          <p:nvPr>
            <p:ph type="ftr" sz="quarter" idx="11"/>
          </p:nvPr>
        </p:nvSpPr>
        <p:spPr/>
        <p:txBody>
          <a:bodyPr/>
          <a:lstStyle/>
          <a:p>
            <a:r>
              <a:rPr lang="zh-CN" altLang="en-US"/>
              <a:t>公钥密码和密码管理</a:t>
            </a:r>
            <a:endParaRPr lang="en-US" altLang="zh-CN"/>
          </a:p>
        </p:txBody>
      </p:sp>
      <p:sp>
        <p:nvSpPr>
          <p:cNvPr id="932866" name="Rectangle 2"/>
          <p:cNvSpPr>
            <a:spLocks noGrp="1" noChangeArrowheads="1"/>
          </p:cNvSpPr>
          <p:nvPr>
            <p:ph type="title"/>
          </p:nvPr>
        </p:nvSpPr>
        <p:spPr/>
        <p:txBody>
          <a:bodyPr/>
          <a:lstStyle/>
          <a:p>
            <a:r>
              <a:rPr lang="zh-CN" altLang="en-US">
                <a:ea typeface="宋体" pitchFamily="2" charset="-122"/>
              </a:rPr>
              <a:t>本原根和离散对数</a:t>
            </a:r>
          </a:p>
        </p:txBody>
      </p:sp>
      <p:sp>
        <p:nvSpPr>
          <p:cNvPr id="932867" name="Rectangle 3"/>
          <p:cNvSpPr>
            <a:spLocks noGrp="1" noChangeArrowheads="1"/>
          </p:cNvSpPr>
          <p:nvPr>
            <p:ph type="body" idx="1"/>
          </p:nvPr>
        </p:nvSpPr>
        <p:spPr>
          <a:xfrm>
            <a:off x="304800" y="1295400"/>
            <a:ext cx="8534400" cy="5105400"/>
          </a:xfrm>
        </p:spPr>
        <p:txBody>
          <a:bodyPr>
            <a:normAutofit/>
          </a:bodyPr>
          <a:lstStyle/>
          <a:p>
            <a:r>
              <a:rPr lang="zh-CN" altLang="en-US" sz="3600" dirty="0" smtClean="0">
                <a:ea typeface="宋体" pitchFamily="2" charset="-122"/>
              </a:rPr>
              <a:t>本原</a:t>
            </a:r>
            <a:r>
              <a:rPr lang="zh-CN" altLang="en-US" sz="3600" dirty="0">
                <a:ea typeface="宋体" pitchFamily="2" charset="-122"/>
              </a:rPr>
              <a:t>根定义：</a:t>
            </a:r>
          </a:p>
          <a:p>
            <a:pPr lvl="1"/>
            <a:r>
              <a:rPr lang="zh-CN" altLang="en-US" dirty="0">
                <a:ea typeface="宋体" pitchFamily="2" charset="-122"/>
              </a:rPr>
              <a:t>素数</a:t>
            </a:r>
            <a:r>
              <a:rPr lang="en-US" altLang="zh-CN" b="1" dirty="0">
                <a:ea typeface="宋体" pitchFamily="2" charset="-122"/>
              </a:rPr>
              <a:t>p</a:t>
            </a:r>
            <a:r>
              <a:rPr lang="zh-CN" altLang="en-US" dirty="0" smtClean="0">
                <a:ea typeface="宋体" pitchFamily="2" charset="-122"/>
              </a:rPr>
              <a:t>的本原</a:t>
            </a:r>
            <a:r>
              <a:rPr lang="zh-CN" altLang="en-US" dirty="0">
                <a:ea typeface="宋体" pitchFamily="2" charset="-122"/>
              </a:rPr>
              <a:t>根定义：如果</a:t>
            </a:r>
            <a:r>
              <a:rPr lang="en-US" altLang="zh-CN" b="1" dirty="0">
                <a:ea typeface="宋体" pitchFamily="2" charset="-122"/>
              </a:rPr>
              <a:t>a</a:t>
            </a:r>
            <a:r>
              <a:rPr lang="zh-CN" altLang="en-US" dirty="0">
                <a:ea typeface="宋体" pitchFamily="2" charset="-122"/>
              </a:rPr>
              <a:t>是素数</a:t>
            </a:r>
            <a:r>
              <a:rPr lang="en-US" altLang="zh-CN" b="1" dirty="0">
                <a:ea typeface="宋体" pitchFamily="2" charset="-122"/>
              </a:rPr>
              <a:t>p</a:t>
            </a:r>
            <a:r>
              <a:rPr lang="zh-CN" altLang="en-US" dirty="0" smtClean="0">
                <a:ea typeface="宋体" pitchFamily="2" charset="-122"/>
              </a:rPr>
              <a:t>的本原</a:t>
            </a:r>
            <a:r>
              <a:rPr lang="zh-CN" altLang="en-US" dirty="0">
                <a:ea typeface="宋体" pitchFamily="2" charset="-122"/>
              </a:rPr>
              <a:t>根，则数</a:t>
            </a:r>
            <a:r>
              <a:rPr lang="en-US" altLang="zh-CN" b="1" dirty="0">
                <a:ea typeface="宋体" pitchFamily="2" charset="-122"/>
              </a:rPr>
              <a:t>a mod p, a</a:t>
            </a:r>
            <a:r>
              <a:rPr lang="en-US" altLang="zh-CN" b="1" baseline="30000" dirty="0">
                <a:ea typeface="宋体" pitchFamily="2" charset="-122"/>
              </a:rPr>
              <a:t>2</a:t>
            </a:r>
            <a:r>
              <a:rPr lang="en-US" altLang="zh-CN" b="1" dirty="0">
                <a:ea typeface="宋体" pitchFamily="2" charset="-122"/>
              </a:rPr>
              <a:t> mod p, … , a</a:t>
            </a:r>
            <a:r>
              <a:rPr lang="en-US" altLang="zh-CN" b="1" baseline="30000" dirty="0">
                <a:ea typeface="宋体" pitchFamily="2" charset="-122"/>
              </a:rPr>
              <a:t>p-1</a:t>
            </a:r>
            <a:r>
              <a:rPr lang="en-US" altLang="zh-CN" b="1" dirty="0">
                <a:ea typeface="宋体" pitchFamily="2" charset="-122"/>
              </a:rPr>
              <a:t> mod p</a:t>
            </a:r>
            <a:r>
              <a:rPr lang="zh-CN" altLang="en-US" dirty="0">
                <a:ea typeface="宋体" pitchFamily="2" charset="-122"/>
              </a:rPr>
              <a:t>是不同的并且包含</a:t>
            </a:r>
            <a:r>
              <a:rPr lang="en-US" altLang="zh-CN" b="1" dirty="0">
                <a:ea typeface="宋体" pitchFamily="2" charset="-122"/>
              </a:rPr>
              <a:t>1</a:t>
            </a:r>
            <a:r>
              <a:rPr lang="zh-CN" altLang="en-US" dirty="0">
                <a:ea typeface="宋体" pitchFamily="2" charset="-122"/>
              </a:rPr>
              <a:t>到</a:t>
            </a:r>
            <a:r>
              <a:rPr lang="en-US" altLang="zh-CN" b="1" dirty="0">
                <a:ea typeface="宋体" pitchFamily="2" charset="-122"/>
              </a:rPr>
              <a:t>p-1</a:t>
            </a:r>
            <a:r>
              <a:rPr lang="zh-CN" altLang="en-US" dirty="0">
                <a:ea typeface="宋体" pitchFamily="2" charset="-122"/>
              </a:rPr>
              <a:t>的整数的某种排</a:t>
            </a:r>
            <a:r>
              <a:rPr lang="zh-CN" altLang="en-US" dirty="0" smtClean="0">
                <a:ea typeface="宋体" pitchFamily="2" charset="-122"/>
              </a:rPr>
              <a:t>列</a:t>
            </a:r>
            <a:endParaRPr lang="en-US" altLang="zh-CN" dirty="0" smtClean="0">
              <a:ea typeface="宋体" pitchFamily="2" charset="-122"/>
            </a:endParaRPr>
          </a:p>
          <a:p>
            <a:pPr lvl="1"/>
            <a:r>
              <a:rPr lang="zh-CN" altLang="en-US" dirty="0" smtClean="0">
                <a:ea typeface="宋体" pitchFamily="2" charset="-122"/>
              </a:rPr>
              <a:t>例如：素数</a:t>
            </a:r>
            <a:r>
              <a:rPr lang="en-US" altLang="zh-CN" dirty="0" smtClean="0">
                <a:ea typeface="宋体" pitchFamily="2" charset="-122"/>
              </a:rPr>
              <a:t>19</a:t>
            </a:r>
            <a:r>
              <a:rPr lang="zh-CN" altLang="en-US" dirty="0" smtClean="0">
                <a:ea typeface="宋体" pitchFamily="2" charset="-122"/>
              </a:rPr>
              <a:t>的本原根有：</a:t>
            </a:r>
            <a:r>
              <a:rPr lang="en-US" altLang="zh-CN" dirty="0" smtClean="0">
                <a:ea typeface="宋体" pitchFamily="2" charset="-122"/>
              </a:rPr>
              <a:t>2,3,10,13,14,15</a:t>
            </a:r>
            <a:r>
              <a:rPr lang="zh-CN" altLang="en-US" dirty="0" smtClean="0">
                <a:ea typeface="宋体" pitchFamily="2" charset="-122"/>
              </a:rPr>
              <a:t>，</a:t>
            </a:r>
            <a:endParaRPr lang="en-US" altLang="zh-CN" dirty="0" smtClean="0">
              <a:ea typeface="宋体" pitchFamily="2" charset="-122"/>
            </a:endParaRPr>
          </a:p>
          <a:p>
            <a:pPr lvl="1"/>
            <a:r>
              <a:rPr lang="zh-CN" altLang="en-US" dirty="0" smtClean="0">
                <a:ea typeface="宋体" pitchFamily="2" charset="-122"/>
              </a:rPr>
              <a:t>见下页图</a:t>
            </a:r>
            <a:endParaRPr lang="zh-CN" altLang="en-US" dirty="0">
              <a:ea typeface="宋体" pitchFamily="2" charset="-122"/>
            </a:endParaRPr>
          </a:p>
          <a:p>
            <a:r>
              <a:rPr lang="zh-CN" altLang="en-US" dirty="0" smtClean="0"/>
              <a:t>并不是所有的整数都有本原根，除了素数外，其他形为</a:t>
            </a:r>
            <a:r>
              <a:rPr lang="en-US" altLang="zh-CN" dirty="0" smtClean="0"/>
              <a:t>2,4</a:t>
            </a:r>
            <a:r>
              <a:rPr lang="zh-CN" altLang="en-US" dirty="0" smtClean="0"/>
              <a:t>，</a:t>
            </a:r>
            <a:r>
              <a:rPr lang="en-US" altLang="zh-CN" dirty="0" err="1" smtClean="0"/>
              <a:t>p^a</a:t>
            </a:r>
            <a:r>
              <a:rPr lang="en-US" altLang="zh-CN" dirty="0" smtClean="0"/>
              <a:t>,</a:t>
            </a:r>
            <a:r>
              <a:rPr lang="zh-CN" altLang="en-US" dirty="0" smtClean="0"/>
              <a:t>和</a:t>
            </a:r>
            <a:r>
              <a:rPr lang="en-US" altLang="zh-CN" dirty="0" smtClean="0"/>
              <a:t>2p^a</a:t>
            </a:r>
            <a:r>
              <a:rPr lang="zh-CN" altLang="en-US" dirty="0" smtClean="0"/>
              <a:t>的整数才有本原根。如</a:t>
            </a:r>
            <a:r>
              <a:rPr lang="en-US" altLang="zh-CN" dirty="0" smtClean="0"/>
              <a:t>25</a:t>
            </a:r>
            <a:r>
              <a:rPr lang="zh-CN" altLang="en-US" dirty="0" smtClean="0"/>
              <a:t>的本原根有：</a:t>
            </a:r>
            <a:r>
              <a:rPr lang="en-US" altLang="zh-CN" dirty="0" smtClean="0"/>
              <a:t>2,3,8,12,13,17,22,23.</a:t>
            </a:r>
            <a:endParaRPr lang="en-US" altLang="zh-CN" b="1" dirty="0">
              <a:ea typeface="宋体"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Content Placeholder 5"/>
          <p:cNvSpPr>
            <a:spLocks noGrp="1"/>
          </p:cNvSpPr>
          <p:nvPr>
            <p:ph idx="1"/>
          </p:nvPr>
        </p:nvSpPr>
        <p:spPr/>
        <p:txBody>
          <a:bodyPr/>
          <a:lstStyle/>
          <a:p>
            <a:endParaRPr lang="zh-CN" altLang="en-US"/>
          </a:p>
        </p:txBody>
      </p:sp>
      <p:pic>
        <p:nvPicPr>
          <p:cNvPr id="51202" name="Picture 2"/>
          <p:cNvPicPr>
            <a:picLocks noChangeAspect="1" noChangeArrowheads="1"/>
          </p:cNvPicPr>
          <p:nvPr/>
        </p:nvPicPr>
        <p:blipFill>
          <a:blip r:embed="rId2" cstate="print"/>
          <a:srcRect/>
          <a:stretch>
            <a:fillRect/>
          </a:stretch>
        </p:blipFill>
        <p:spPr bwMode="auto">
          <a:xfrm>
            <a:off x="1" y="395288"/>
            <a:ext cx="9144000" cy="6067425"/>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模对数运算</a:t>
            </a:r>
            <a:endParaRPr lang="zh-CN" altLang="en-US" dirty="0"/>
          </a:p>
        </p:txBody>
      </p:sp>
      <p:sp>
        <p:nvSpPr>
          <p:cNvPr id="3" name="Content Placeholder 2"/>
          <p:cNvSpPr>
            <a:spLocks noGrp="1"/>
          </p:cNvSpPr>
          <p:nvPr>
            <p:ph idx="1"/>
          </p:nvPr>
        </p:nvSpPr>
        <p:spPr/>
        <p:txBody>
          <a:bodyPr/>
          <a:lstStyle/>
          <a:p>
            <a:r>
              <a:rPr lang="zh-CN" altLang="en-US" sz="2800" dirty="0" smtClean="0">
                <a:ea typeface="宋体" pitchFamily="2" charset="-122"/>
              </a:rPr>
              <a:t>普通对数运算：</a:t>
            </a:r>
            <a:endParaRPr lang="en-US" altLang="zh-CN" sz="2800" dirty="0" smtClean="0">
              <a:ea typeface="宋体" pitchFamily="2" charset="-122"/>
            </a:endParaRPr>
          </a:p>
          <a:p>
            <a:r>
              <a:rPr lang="zh-CN" altLang="en-US" sz="2800" dirty="0" smtClean="0">
                <a:ea typeface="宋体" pitchFamily="2" charset="-122"/>
              </a:rPr>
              <a:t>对任意的整数</a:t>
            </a:r>
            <a:r>
              <a:rPr lang="en-US" altLang="zh-CN" sz="2800" b="1" dirty="0" smtClean="0">
                <a:ea typeface="宋体" pitchFamily="2" charset="-122"/>
              </a:rPr>
              <a:t>b</a:t>
            </a:r>
            <a:r>
              <a:rPr lang="zh-CN" altLang="en-US" sz="2800" dirty="0" smtClean="0">
                <a:ea typeface="宋体" pitchFamily="2" charset="-122"/>
              </a:rPr>
              <a:t>和素数</a:t>
            </a:r>
            <a:r>
              <a:rPr lang="en-US" altLang="zh-CN" sz="2800" b="1" dirty="0" smtClean="0">
                <a:ea typeface="宋体" pitchFamily="2" charset="-122"/>
              </a:rPr>
              <a:t>p</a:t>
            </a:r>
            <a:r>
              <a:rPr lang="zh-CN" altLang="en-US" sz="2800" dirty="0" smtClean="0">
                <a:ea typeface="宋体" pitchFamily="2" charset="-122"/>
              </a:rPr>
              <a:t>原根</a:t>
            </a:r>
            <a:r>
              <a:rPr lang="en-US" altLang="zh-CN" sz="2800" b="1" dirty="0" smtClean="0">
                <a:ea typeface="宋体" pitchFamily="2" charset="-122"/>
              </a:rPr>
              <a:t>a </a:t>
            </a:r>
            <a:r>
              <a:rPr lang="zh-CN" altLang="en-US" sz="2800" dirty="0" smtClean="0">
                <a:ea typeface="宋体" pitchFamily="2" charset="-122"/>
              </a:rPr>
              <a:t>，我们可以找到唯一的指数</a:t>
            </a:r>
            <a:r>
              <a:rPr lang="en-US" altLang="zh-CN" sz="2800" b="1" dirty="0" smtClean="0">
                <a:ea typeface="宋体" pitchFamily="2" charset="-122"/>
              </a:rPr>
              <a:t>x</a:t>
            </a:r>
            <a:r>
              <a:rPr lang="zh-CN" altLang="en-US" sz="2800" dirty="0" smtClean="0">
                <a:ea typeface="宋体" pitchFamily="2" charset="-122"/>
              </a:rPr>
              <a:t>满足</a:t>
            </a:r>
          </a:p>
          <a:p>
            <a:pPr lvl="1"/>
            <a:r>
              <a:rPr lang="en-US" altLang="zh-CN" b="1" dirty="0" smtClean="0">
                <a:ea typeface="宋体" pitchFamily="2" charset="-122"/>
              </a:rPr>
              <a:t>b=a</a:t>
            </a:r>
            <a:r>
              <a:rPr lang="en-US" altLang="zh-CN" b="1" baseline="30000" dirty="0" smtClean="0">
                <a:ea typeface="宋体" pitchFamily="2" charset="-122"/>
              </a:rPr>
              <a:t>x</a:t>
            </a:r>
            <a:r>
              <a:rPr lang="en-US" altLang="zh-CN" b="1" dirty="0" smtClean="0">
                <a:ea typeface="宋体" pitchFamily="2" charset="-122"/>
              </a:rPr>
              <a:t> mod p</a:t>
            </a:r>
            <a:r>
              <a:rPr lang="zh-CN" altLang="en-US" b="1" dirty="0" smtClean="0">
                <a:ea typeface="宋体" pitchFamily="2" charset="-122"/>
              </a:rPr>
              <a:t>，</a:t>
            </a:r>
            <a:r>
              <a:rPr lang="en-US" altLang="zh-CN" b="1" dirty="0" smtClean="0">
                <a:ea typeface="宋体" pitchFamily="2" charset="-122"/>
              </a:rPr>
              <a:t>0&lt;=x&lt;=(p-1)</a:t>
            </a:r>
          </a:p>
          <a:p>
            <a:pPr lvl="1"/>
            <a:r>
              <a:rPr lang="zh-CN" altLang="en-US" b="1" dirty="0" smtClean="0">
                <a:ea typeface="宋体" pitchFamily="2" charset="-122"/>
              </a:rPr>
              <a:t>指数</a:t>
            </a:r>
            <a:r>
              <a:rPr lang="en-US" altLang="zh-CN" b="1" dirty="0" err="1" smtClean="0">
                <a:ea typeface="宋体" pitchFamily="2" charset="-122"/>
              </a:rPr>
              <a:t>x</a:t>
            </a:r>
            <a:r>
              <a:rPr lang="zh-CN" altLang="en-US" dirty="0" smtClean="0">
                <a:ea typeface="宋体" pitchFamily="2" charset="-122"/>
              </a:rPr>
              <a:t>称为以</a:t>
            </a:r>
            <a:r>
              <a:rPr lang="en-US" altLang="zh-CN" b="1" dirty="0" smtClean="0">
                <a:ea typeface="宋体" pitchFamily="2" charset="-122"/>
              </a:rPr>
              <a:t>a</a:t>
            </a:r>
            <a:r>
              <a:rPr lang="zh-CN" altLang="en-US" dirty="0" smtClean="0">
                <a:ea typeface="宋体" pitchFamily="2" charset="-122"/>
              </a:rPr>
              <a:t>为底（模</a:t>
            </a:r>
            <a:r>
              <a:rPr lang="en-US" altLang="zh-CN" dirty="0" smtClean="0">
                <a:ea typeface="宋体" pitchFamily="2" charset="-122"/>
              </a:rPr>
              <a:t>p</a:t>
            </a:r>
            <a:r>
              <a:rPr lang="zh-CN" altLang="en-US" dirty="0" smtClean="0">
                <a:ea typeface="宋体" pitchFamily="2" charset="-122"/>
              </a:rPr>
              <a:t>）</a:t>
            </a:r>
            <a:r>
              <a:rPr lang="en-US" altLang="zh-CN" dirty="0" smtClean="0">
                <a:ea typeface="宋体" pitchFamily="2" charset="-122"/>
              </a:rPr>
              <a:t>b</a:t>
            </a:r>
            <a:r>
              <a:rPr lang="zh-CN" altLang="en-US" dirty="0" smtClean="0">
                <a:ea typeface="宋体" pitchFamily="2" charset="-122"/>
              </a:rPr>
              <a:t>的离散对数</a:t>
            </a:r>
            <a:endParaRPr lang="en-US" altLang="zh-CN" b="1" dirty="0" smtClean="0">
              <a:ea typeface="宋体" pitchFamily="2" charset="-122"/>
            </a:endParaRPr>
          </a:p>
          <a:p>
            <a:pPr lvl="1"/>
            <a:r>
              <a:rPr lang="zh-CN" altLang="en-US" dirty="0" smtClean="0">
                <a:ea typeface="宋体" pitchFamily="2" charset="-122"/>
              </a:rPr>
              <a:t>记作</a:t>
            </a:r>
            <a:r>
              <a:rPr lang="en-US" altLang="zh-CN" b="1" dirty="0" smtClean="0">
                <a:ea typeface="宋体" pitchFamily="2" charset="-122"/>
              </a:rPr>
              <a:t>x=</a:t>
            </a:r>
            <a:r>
              <a:rPr lang="en-US" altLang="zh-CN" b="1" dirty="0" err="1" smtClean="0">
                <a:ea typeface="宋体" pitchFamily="2" charset="-122"/>
              </a:rPr>
              <a:t>loga</a:t>
            </a:r>
            <a:r>
              <a:rPr lang="en-US" altLang="zh-CN" b="1" dirty="0" smtClean="0">
                <a:ea typeface="宋体" pitchFamily="2" charset="-122"/>
              </a:rPr>
              <a:t> </a:t>
            </a:r>
            <a:r>
              <a:rPr lang="en-US" altLang="zh-CN" b="1" baseline="30000" dirty="0" smtClean="0">
                <a:ea typeface="宋体" pitchFamily="2" charset="-122"/>
              </a:rPr>
              <a:t>b</a:t>
            </a:r>
            <a:r>
              <a:rPr lang="en-US" altLang="zh-CN" b="1" dirty="0" smtClean="0">
                <a:ea typeface="宋体" pitchFamily="2" charset="-122"/>
              </a:rPr>
              <a:t> mod p , </a:t>
            </a:r>
            <a:r>
              <a:rPr lang="en-US" altLang="zh-CN" b="1" dirty="0" err="1" smtClean="0">
                <a:ea typeface="宋体" pitchFamily="2" charset="-122"/>
              </a:rPr>
              <a:t>dlog</a:t>
            </a:r>
            <a:r>
              <a:rPr lang="en-US" altLang="zh-CN" b="1" baseline="-25000" dirty="0" err="1" smtClean="0">
                <a:ea typeface="宋体" pitchFamily="2" charset="-122"/>
              </a:rPr>
              <a:t>a,p</a:t>
            </a:r>
            <a:r>
              <a:rPr lang="en-US" altLang="zh-CN" b="1" dirty="0" smtClean="0">
                <a:ea typeface="宋体" pitchFamily="2" charset="-122"/>
              </a:rPr>
              <a:t>(b).</a:t>
            </a:r>
          </a:p>
          <a:p>
            <a:r>
              <a:rPr lang="zh-CN" altLang="en-US" dirty="0" smtClean="0"/>
              <a:t>离散对数用于</a:t>
            </a:r>
            <a:r>
              <a:rPr lang="en-US" altLang="zh-CN" dirty="0" smtClean="0"/>
              <a:t>DH</a:t>
            </a:r>
            <a:r>
              <a:rPr lang="zh-CN" altLang="en-US" dirty="0" smtClean="0"/>
              <a:t>算法和其他签名算法</a:t>
            </a:r>
            <a:endParaRPr lang="zh-CN" altLang="en-US" dirty="0"/>
          </a:p>
        </p:txBody>
      </p:sp>
      <p:graphicFrame>
        <p:nvGraphicFramePr>
          <p:cNvPr id="52226" name="Object 2"/>
          <p:cNvGraphicFramePr>
            <a:graphicFrameLocks noChangeAspect="1"/>
          </p:cNvGraphicFramePr>
          <p:nvPr/>
        </p:nvGraphicFramePr>
        <p:xfrm>
          <a:off x="3429000" y="1295400"/>
          <a:ext cx="2188633" cy="838200"/>
        </p:xfrm>
        <a:graphic>
          <a:graphicData uri="http://schemas.openxmlformats.org/presentationml/2006/ole">
            <mc:AlternateContent xmlns:mc="http://schemas.openxmlformats.org/markup-compatibility/2006">
              <mc:Choice xmlns:v="urn:schemas-microsoft-com:vml" Requires="v">
                <p:oleObj spid="_x0000_s134153" name="Equation" r:id="rId3" imgW="596900" imgH="228600" progId="Equation.DSMT4">
                  <p:embed/>
                </p:oleObj>
              </mc:Choice>
              <mc:Fallback>
                <p:oleObj name="Equation" r:id="rId3" imgW="596900" imgH="22860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295400"/>
                        <a:ext cx="218863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zh-CN" altLang="en-US" dirty="0" smtClean="0"/>
              <a:t>离散对数</a:t>
            </a:r>
            <a:endParaRPr lang="zh-CN" altLang="en-US" dirty="0"/>
          </a:p>
        </p:txBody>
      </p:sp>
      <p:sp>
        <p:nvSpPr>
          <p:cNvPr id="3" name="Content Placeholder 2"/>
          <p:cNvSpPr>
            <a:spLocks noGrp="1"/>
          </p:cNvSpPr>
          <p:nvPr>
            <p:ph idx="1"/>
          </p:nvPr>
        </p:nvSpPr>
        <p:spPr>
          <a:xfrm>
            <a:off x="457200" y="1371600"/>
            <a:ext cx="8229600" cy="4754563"/>
          </a:xfrm>
        </p:spPr>
        <p:txBody>
          <a:bodyPr/>
          <a:lstStyle/>
          <a:p>
            <a:r>
              <a:rPr lang="zh-CN" altLang="en-US" dirty="0" smtClean="0">
                <a:ea typeface="宋体" pitchFamily="2" charset="-122"/>
              </a:rPr>
              <a:t>求关于素数的模幂运算相对容易，而计算离散对数却非常困难，对于大素数，求离散对数被认为是不可行的。</a:t>
            </a:r>
          </a:p>
          <a:p>
            <a:endParaRPr lang="en-US" altLang="zh-CN" dirty="0" smtClean="0"/>
          </a:p>
          <a:p>
            <a:r>
              <a:rPr lang="zh-CN" altLang="en-US" dirty="0" smtClean="0"/>
              <a:t>离散对数问题是大数分解问题之外的另一个常用的用来构造公钥算法的难题。</a:t>
            </a:r>
            <a:endParaRPr lang="en-US" altLang="zh-CN" dirty="0" smtClean="0"/>
          </a:p>
          <a:p>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t>欧拉定理</a:t>
            </a:r>
          </a:p>
        </p:txBody>
      </p:sp>
      <p:sp>
        <p:nvSpPr>
          <p:cNvPr id="35843" name="Rectangle 3"/>
          <p:cNvSpPr>
            <a:spLocks noGrp="1" noChangeArrowheads="1"/>
          </p:cNvSpPr>
          <p:nvPr>
            <p:ph type="body" idx="1"/>
          </p:nvPr>
        </p:nvSpPr>
        <p:spPr>
          <a:xfrm>
            <a:off x="457200" y="1371600"/>
            <a:ext cx="8686800" cy="5029200"/>
          </a:xfrm>
        </p:spPr>
        <p:txBody>
          <a:bodyPr>
            <a:normAutofit/>
          </a:bodyPr>
          <a:lstStyle/>
          <a:p>
            <a:r>
              <a:rPr lang="zh-CN" altLang="en-US" dirty="0" smtClean="0"/>
              <a:t>如果</a:t>
            </a:r>
            <a:r>
              <a:rPr lang="en-US" altLang="zh-CN" dirty="0" smtClean="0"/>
              <a:t>a</a:t>
            </a:r>
            <a:r>
              <a:rPr lang="zh-CN" altLang="en-US" dirty="0" smtClean="0"/>
              <a:t>、</a:t>
            </a:r>
            <a:r>
              <a:rPr lang="en-US" altLang="zh-CN" dirty="0" smtClean="0"/>
              <a:t>n</a:t>
            </a:r>
            <a:r>
              <a:rPr lang="zh-CN" altLang="en-US" dirty="0" smtClean="0"/>
              <a:t>互素，则</a:t>
            </a:r>
          </a:p>
          <a:p>
            <a:pPr lvl="4"/>
            <a:endParaRPr lang="zh-CN" altLang="en-US" dirty="0" smtClean="0"/>
          </a:p>
          <a:p>
            <a:pPr>
              <a:buFontTx/>
              <a:buNone/>
            </a:pPr>
            <a:r>
              <a:rPr lang="en-US" altLang="zh-CN" dirty="0" smtClean="0">
                <a:cs typeface="Times New Roman" pitchFamily="18" charset="0"/>
              </a:rPr>
              <a:t>		a</a:t>
            </a:r>
            <a:r>
              <a:rPr lang="el-GR" altLang="zh-CN" i="1" baseline="30000" dirty="0" smtClean="0">
                <a:cs typeface="Times New Roman" pitchFamily="18" charset="0"/>
              </a:rPr>
              <a:t>φ</a:t>
            </a:r>
            <a:r>
              <a:rPr lang="en-US" altLang="zh-CN" baseline="30000" dirty="0" smtClean="0">
                <a:cs typeface="Times New Roman" pitchFamily="18" charset="0"/>
              </a:rPr>
              <a:t>(</a:t>
            </a:r>
            <a:r>
              <a:rPr lang="en-US" altLang="zh-CN" baseline="30000" dirty="0" smtClean="0"/>
              <a:t>n)</a:t>
            </a:r>
            <a:r>
              <a:rPr lang="en-US" altLang="zh-CN" dirty="0" smtClean="0"/>
              <a:t>≡1 mod n</a:t>
            </a:r>
            <a:r>
              <a:rPr lang="zh-CN" altLang="en-US" dirty="0" smtClean="0"/>
              <a:t>		或即</a:t>
            </a:r>
          </a:p>
          <a:p>
            <a:pPr>
              <a:buFontTx/>
              <a:buNone/>
            </a:pPr>
            <a:r>
              <a:rPr lang="zh-CN" altLang="en-US" dirty="0" smtClean="0"/>
              <a:t>		</a:t>
            </a:r>
            <a:r>
              <a:rPr lang="en-US" altLang="zh-CN" dirty="0" smtClean="0"/>
              <a:t>a</a:t>
            </a:r>
            <a:r>
              <a:rPr lang="el-GR" altLang="zh-CN" i="1" baseline="30000" dirty="0" smtClean="0">
                <a:cs typeface="Times New Roman" pitchFamily="18" charset="0"/>
              </a:rPr>
              <a:t>φ</a:t>
            </a:r>
            <a:r>
              <a:rPr lang="en-US" altLang="zh-CN" baseline="30000" dirty="0" smtClean="0">
                <a:cs typeface="Times New Roman" pitchFamily="18" charset="0"/>
              </a:rPr>
              <a:t>(</a:t>
            </a:r>
            <a:r>
              <a:rPr lang="en-US" altLang="zh-CN" baseline="30000" dirty="0" smtClean="0"/>
              <a:t>n)</a:t>
            </a:r>
            <a:r>
              <a:rPr lang="zh-CN" altLang="en-US" baseline="30000" dirty="0" smtClean="0"/>
              <a:t>＋</a:t>
            </a:r>
            <a:r>
              <a:rPr lang="en-US" altLang="zh-CN" baseline="30000" dirty="0" smtClean="0"/>
              <a:t>1</a:t>
            </a:r>
            <a:r>
              <a:rPr lang="en-US" altLang="zh-CN" dirty="0" smtClean="0"/>
              <a:t>≡ a  mod n</a:t>
            </a:r>
          </a:p>
          <a:p>
            <a:endParaRPr lang="zh-CN" altLang="en-US" dirty="0" smtClean="0"/>
          </a:p>
          <a:p>
            <a:r>
              <a:rPr lang="zh-CN" altLang="en-US" dirty="0" smtClean="0"/>
              <a:t>比如</a:t>
            </a:r>
            <a:r>
              <a:rPr lang="en-US" altLang="zh-CN" dirty="0" smtClean="0"/>
              <a:t>n</a:t>
            </a:r>
            <a:r>
              <a:rPr lang="zh-CN" altLang="en-US" dirty="0" smtClean="0"/>
              <a:t>＝</a:t>
            </a:r>
            <a:r>
              <a:rPr lang="en-US" altLang="zh-CN" dirty="0" smtClean="0"/>
              <a:t>15</a:t>
            </a:r>
            <a:r>
              <a:rPr lang="zh-CN" altLang="en-US" dirty="0" smtClean="0"/>
              <a:t>＝</a:t>
            </a:r>
            <a:r>
              <a:rPr lang="en-US" altLang="zh-CN" dirty="0" smtClean="0"/>
              <a:t>3×5 </a:t>
            </a:r>
            <a:r>
              <a:rPr lang="zh-CN" altLang="en-US" dirty="0" smtClean="0"/>
              <a:t>，</a:t>
            </a:r>
            <a:r>
              <a:rPr lang="el-GR" altLang="zh-CN" i="1" dirty="0" smtClean="0">
                <a:cs typeface="Times New Roman" pitchFamily="18" charset="0"/>
              </a:rPr>
              <a:t>φ</a:t>
            </a:r>
            <a:r>
              <a:rPr lang="en-US" altLang="zh-CN" dirty="0" smtClean="0"/>
              <a:t>(n)</a:t>
            </a:r>
            <a:r>
              <a:rPr lang="zh-CN" altLang="en-US" dirty="0" smtClean="0"/>
              <a:t>＝</a:t>
            </a:r>
            <a:r>
              <a:rPr lang="en-US" altLang="zh-CN" dirty="0" smtClean="0"/>
              <a:t>8 </a:t>
            </a:r>
            <a:endParaRPr lang="zh-CN" altLang="en-US" dirty="0" smtClean="0"/>
          </a:p>
          <a:p>
            <a:pPr>
              <a:buFontTx/>
              <a:buNone/>
            </a:pPr>
            <a:r>
              <a:rPr lang="en-US" altLang="zh-CN" dirty="0" smtClean="0"/>
              <a:t>		1</a:t>
            </a:r>
            <a:r>
              <a:rPr lang="zh-CN" altLang="en-US" dirty="0" smtClean="0"/>
              <a:t>、</a:t>
            </a:r>
            <a:r>
              <a:rPr lang="en-US" altLang="zh-CN" dirty="0" smtClean="0"/>
              <a:t>2</a:t>
            </a:r>
            <a:r>
              <a:rPr lang="zh-CN" altLang="en-US" dirty="0" smtClean="0"/>
              <a:t>、</a:t>
            </a:r>
            <a:r>
              <a:rPr lang="en-US" altLang="zh-CN" dirty="0" smtClean="0"/>
              <a:t>4</a:t>
            </a:r>
            <a:r>
              <a:rPr lang="zh-CN" altLang="en-US" dirty="0" smtClean="0"/>
              <a:t>、</a:t>
            </a:r>
            <a:r>
              <a:rPr lang="en-US" altLang="zh-CN" dirty="0" smtClean="0"/>
              <a:t>7</a:t>
            </a:r>
            <a:r>
              <a:rPr lang="zh-CN" altLang="en-US" dirty="0" smtClean="0"/>
              <a:t>、</a:t>
            </a:r>
            <a:r>
              <a:rPr lang="en-US" altLang="zh-CN" dirty="0" smtClean="0"/>
              <a:t>8</a:t>
            </a:r>
            <a:r>
              <a:rPr lang="zh-CN" altLang="en-US" dirty="0" smtClean="0"/>
              <a:t>、</a:t>
            </a:r>
            <a:r>
              <a:rPr lang="en-US" altLang="zh-CN" dirty="0" smtClean="0"/>
              <a:t>11</a:t>
            </a:r>
            <a:r>
              <a:rPr lang="zh-CN" altLang="en-US" dirty="0" smtClean="0"/>
              <a:t>、</a:t>
            </a:r>
            <a:r>
              <a:rPr lang="en-US" altLang="zh-CN" dirty="0" smtClean="0"/>
              <a:t>13</a:t>
            </a:r>
            <a:r>
              <a:rPr lang="zh-CN" altLang="en-US" dirty="0" smtClean="0"/>
              <a:t>、</a:t>
            </a:r>
            <a:r>
              <a:rPr lang="en-US" altLang="zh-CN" dirty="0" smtClean="0"/>
              <a:t>14 ≡1 mod 15 </a:t>
            </a:r>
            <a:endParaRPr lang="zh-CN" altLang="en-US" dirty="0" smtClean="0"/>
          </a:p>
          <a:p>
            <a:pPr>
              <a:buFontTx/>
              <a:buNone/>
            </a:pPr>
            <a:r>
              <a:rPr lang="en-US" altLang="zh-CN" dirty="0" smtClean="0"/>
              <a:t>	</a:t>
            </a:r>
            <a:r>
              <a:rPr lang="zh-CN" altLang="en-US" dirty="0" smtClean="0"/>
              <a:t>而	</a:t>
            </a:r>
            <a:r>
              <a:rPr lang="en-US" altLang="zh-CN" dirty="0" smtClean="0"/>
              <a:t>3</a:t>
            </a:r>
            <a:r>
              <a:rPr lang="zh-CN" altLang="en-US" dirty="0" smtClean="0"/>
              <a:t>、 </a:t>
            </a:r>
            <a:r>
              <a:rPr lang="en-US" altLang="zh-CN" dirty="0" smtClean="0"/>
              <a:t>5</a:t>
            </a:r>
            <a:r>
              <a:rPr lang="zh-CN" altLang="en-US" dirty="0" smtClean="0"/>
              <a:t>、 </a:t>
            </a:r>
            <a:r>
              <a:rPr lang="en-US" altLang="zh-CN" dirty="0" smtClean="0"/>
              <a:t>6</a:t>
            </a:r>
            <a:r>
              <a:rPr lang="zh-CN" altLang="en-US" dirty="0" smtClean="0"/>
              <a:t>、</a:t>
            </a:r>
            <a:r>
              <a:rPr lang="en-US" altLang="zh-CN" dirty="0" smtClean="0"/>
              <a:t>9</a:t>
            </a:r>
            <a:r>
              <a:rPr lang="zh-CN" altLang="en-US" dirty="0" smtClean="0"/>
              <a:t>、</a:t>
            </a:r>
            <a:r>
              <a:rPr lang="en-US" altLang="zh-CN" dirty="0" smtClean="0"/>
              <a:t>10</a:t>
            </a:r>
            <a:r>
              <a:rPr lang="zh-CN" altLang="en-US" dirty="0" smtClean="0"/>
              <a:t>、</a:t>
            </a:r>
            <a:r>
              <a:rPr lang="en-US" altLang="zh-CN" dirty="0" smtClean="0"/>
              <a:t>12 </a:t>
            </a:r>
            <a:r>
              <a:rPr lang="en-US" altLang="zh-CN" baseline="30000" dirty="0" smtClean="0"/>
              <a:t> </a:t>
            </a:r>
            <a:r>
              <a:rPr lang="en-US" altLang="zh-CN" dirty="0" smtClean="0">
                <a:cs typeface="Arial" charset="0"/>
              </a:rPr>
              <a:t>≠ </a:t>
            </a:r>
            <a:r>
              <a:rPr lang="en-US" altLang="zh-CN" dirty="0" smtClean="0"/>
              <a:t>1 mod 15 </a:t>
            </a:r>
          </a:p>
        </p:txBody>
      </p:sp>
      <p:sp>
        <p:nvSpPr>
          <p:cNvPr id="35844" name="Rectangle 4"/>
          <p:cNvSpPr>
            <a:spLocks noChangeArrowheads="1"/>
          </p:cNvSpPr>
          <p:nvPr/>
        </p:nvSpPr>
        <p:spPr bwMode="auto">
          <a:xfrm>
            <a:off x="1219200" y="2362200"/>
            <a:ext cx="4876800" cy="1295400"/>
          </a:xfrm>
          <a:prstGeom prst="rect">
            <a:avLst/>
          </a:prstGeom>
          <a:noFill/>
          <a:ln w="22225">
            <a:solidFill>
              <a:schemeClr val="tx1"/>
            </a:solidFill>
            <a:miter lim="800000"/>
            <a:headEnd/>
            <a:tailEnd/>
          </a:ln>
          <a:effectLst/>
        </p:spPr>
        <p:txBody>
          <a:bodyPr wrap="none" anchor="ctr"/>
          <a:lstStyle/>
          <a:p>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小结</a:t>
            </a:r>
          </a:p>
        </p:txBody>
      </p:sp>
      <p:sp>
        <p:nvSpPr>
          <p:cNvPr id="81923" name="Rectangle 3"/>
          <p:cNvSpPr>
            <a:spLocks noGrp="1" noChangeArrowheads="1"/>
          </p:cNvSpPr>
          <p:nvPr>
            <p:ph type="body" idx="1"/>
          </p:nvPr>
        </p:nvSpPr>
        <p:spPr/>
        <p:txBody>
          <a:bodyPr/>
          <a:lstStyle/>
          <a:p>
            <a:r>
              <a:rPr lang="zh-CN" altLang="en-US" smtClean="0"/>
              <a:t>密码学家首先得是数学家。</a:t>
            </a:r>
          </a:p>
          <a:p>
            <a:r>
              <a:rPr lang="zh-CN" altLang="en-US" smtClean="0"/>
              <a:t>掌握基本的数论知识，对理解和使用公钥密码算法是必要的。</a:t>
            </a:r>
          </a:p>
          <a:p>
            <a:r>
              <a:rPr lang="zh-CN" altLang="en-US" smtClean="0"/>
              <a:t>大数分解难题和离散对数难题是当前公钥密码学所依赖的两大基本问题。</a:t>
            </a:r>
          </a:p>
          <a:p>
            <a:endParaRPr lang="zh-CN" altLang="en-US" smtClean="0"/>
          </a:p>
          <a:p>
            <a:endParaRPr lang="zh-CN" altLang="en-US" smtClean="0"/>
          </a:p>
          <a:p>
            <a:endParaRPr lang="zh-CN" altLang="en-US" smtClean="0"/>
          </a:p>
          <a:p>
            <a:endParaRPr lang="zh-CN" altLang="en-US"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395287" y="304800"/>
            <a:ext cx="8748713" cy="787400"/>
          </a:xfrm>
        </p:spPr>
        <p:txBody>
          <a:bodyPr/>
          <a:lstStyle/>
          <a:p>
            <a:r>
              <a:rPr lang="zh-CN" altLang="en-US" dirty="0">
                <a:ea typeface="宋体" charset="-122"/>
              </a:rPr>
              <a:t>为什么</a:t>
            </a:r>
            <a:r>
              <a:rPr lang="en-US" altLang="zh-CN" dirty="0">
                <a:ea typeface="宋体" charset="-122"/>
              </a:rPr>
              <a:t>RSA </a:t>
            </a:r>
            <a:r>
              <a:rPr lang="zh-CN" altLang="en-US" dirty="0">
                <a:ea typeface="宋体" charset="-122"/>
              </a:rPr>
              <a:t>可以加解密</a:t>
            </a:r>
            <a:endParaRPr lang="zh-CN" altLang="en-AU" dirty="0">
              <a:ea typeface="宋体" charset="-122"/>
            </a:endParaRPr>
          </a:p>
        </p:txBody>
      </p:sp>
      <p:sp>
        <p:nvSpPr>
          <p:cNvPr id="963587" name="Rectangle 3"/>
          <p:cNvSpPr>
            <a:spLocks noGrp="1" noChangeArrowheads="1"/>
          </p:cNvSpPr>
          <p:nvPr>
            <p:ph type="body" sz="half" idx="1"/>
          </p:nvPr>
        </p:nvSpPr>
        <p:spPr>
          <a:xfrm>
            <a:off x="228600" y="1447800"/>
            <a:ext cx="8435975" cy="4344988"/>
          </a:xfrm>
        </p:spPr>
        <p:txBody>
          <a:bodyPr>
            <a:normAutofit/>
          </a:bodyPr>
          <a:lstStyle/>
          <a:p>
            <a:pPr marL="342900" indent="-342900">
              <a:lnSpc>
                <a:spcPct val="80000"/>
              </a:lnSpc>
            </a:pPr>
            <a:r>
              <a:rPr lang="zh-CN" altLang="en-AU" sz="2800" dirty="0">
                <a:latin typeface="宋体" charset="-122"/>
                <a:ea typeface="宋体" charset="-122"/>
              </a:rPr>
              <a:t>因为 </a:t>
            </a:r>
            <a:r>
              <a:rPr lang="en-AU" altLang="zh-CN" sz="2800" dirty="0">
                <a:latin typeface="宋体" charset="-122"/>
                <a:ea typeface="宋体" charset="-122"/>
              </a:rPr>
              <a:t>Euler </a:t>
            </a:r>
            <a:r>
              <a:rPr lang="zh-CN" altLang="en-AU" sz="2800" dirty="0">
                <a:latin typeface="宋体" charset="-122"/>
                <a:ea typeface="宋体" charset="-122"/>
              </a:rPr>
              <a:t>定理的一个推论:</a:t>
            </a:r>
            <a:endParaRPr lang="en-AU" altLang="zh-CN" sz="2800" dirty="0">
              <a:latin typeface="宋体" charset="-122"/>
              <a:ea typeface="宋体" charset="-122"/>
            </a:endParaRPr>
          </a:p>
          <a:p>
            <a:pPr marL="742950" lvl="1" indent="-285750">
              <a:lnSpc>
                <a:spcPct val="80000"/>
              </a:lnSpc>
            </a:pPr>
            <a:endParaRPr lang="en-AU" altLang="zh-CN" dirty="0">
              <a:latin typeface="宋体" charset="-122"/>
              <a:ea typeface="宋体" charset="-122"/>
            </a:endParaRPr>
          </a:p>
          <a:p>
            <a:pPr marL="342900" indent="-342900">
              <a:lnSpc>
                <a:spcPct val="80000"/>
              </a:lnSpc>
            </a:pPr>
            <a:r>
              <a:rPr lang="en-AU" altLang="zh-CN" sz="2800" dirty="0">
                <a:latin typeface="宋体" charset="-122"/>
                <a:ea typeface="宋体" charset="-122"/>
              </a:rPr>
              <a:t>RSA </a:t>
            </a:r>
            <a:r>
              <a:rPr lang="zh-CN" altLang="en-AU" sz="2800" dirty="0">
                <a:latin typeface="宋体" charset="-122"/>
                <a:ea typeface="宋体" charset="-122"/>
              </a:rPr>
              <a:t>中:</a:t>
            </a:r>
          </a:p>
          <a:p>
            <a:pPr marL="742950" lvl="1" indent="-285750">
              <a:lnSpc>
                <a:spcPct val="80000"/>
              </a:lnSpc>
            </a:pPr>
            <a:r>
              <a:rPr lang="en-AU" altLang="zh-CN" dirty="0">
                <a:latin typeface="宋体" charset="-122"/>
                <a:ea typeface="宋体" charset="-122"/>
              </a:rPr>
              <a:t>N=</a:t>
            </a:r>
            <a:r>
              <a:rPr lang="en-AU" altLang="zh-CN" dirty="0" err="1">
                <a:latin typeface="宋体" charset="-122"/>
                <a:ea typeface="宋体" charset="-122"/>
              </a:rPr>
              <a:t>p.q</a:t>
            </a:r>
            <a:endParaRPr lang="en-AU" altLang="zh-CN" dirty="0">
              <a:latin typeface="宋体" charset="-122"/>
              <a:ea typeface="宋体" charset="-122"/>
            </a:endParaRPr>
          </a:p>
          <a:p>
            <a:pPr marL="742950" lvl="1" indent="-285750">
              <a:lnSpc>
                <a:spcPct val="80000"/>
              </a:lnSpc>
            </a:pPr>
            <a:r>
              <a:rPr lang="en-AU" altLang="zh-CN" dirty="0">
                <a:latin typeface="Courier New"/>
                <a:ea typeface="宋体" charset="-122"/>
              </a:rPr>
              <a:t>ø</a:t>
            </a:r>
            <a:r>
              <a:rPr lang="en-AU" altLang="zh-CN" dirty="0">
                <a:latin typeface="宋体" charset="-122"/>
                <a:ea typeface="宋体" charset="-122"/>
              </a:rPr>
              <a:t>(N)=(p-1)(q-1) </a:t>
            </a:r>
          </a:p>
          <a:p>
            <a:pPr lvl="1">
              <a:lnSpc>
                <a:spcPct val="80000"/>
              </a:lnSpc>
            </a:pPr>
            <a:r>
              <a:rPr lang="zh-CN" altLang="en-AU" dirty="0">
                <a:latin typeface="宋体" charset="-122"/>
                <a:ea typeface="宋体" charset="-122"/>
              </a:rPr>
              <a:t>选择 </a:t>
            </a:r>
            <a:r>
              <a:rPr lang="en-AU" altLang="zh-CN" dirty="0">
                <a:latin typeface="宋体" charset="-122"/>
                <a:ea typeface="宋体" charset="-122"/>
              </a:rPr>
              <a:t>e &amp; d </a:t>
            </a:r>
            <a:r>
              <a:rPr lang="zh-CN" altLang="en-AU" dirty="0">
                <a:latin typeface="宋体" charset="-122"/>
                <a:ea typeface="宋体" charset="-122"/>
              </a:rPr>
              <a:t>使得</a:t>
            </a:r>
            <a:r>
              <a:rPr lang="en-AU" altLang="zh-CN" dirty="0" err="1" smtClean="0">
                <a:latin typeface="宋体" charset="-122"/>
                <a:ea typeface="宋体" charset="-122"/>
              </a:rPr>
              <a:t>e.d</a:t>
            </a:r>
            <a:r>
              <a:rPr lang="en-AU" altLang="zh-CN" dirty="0" smtClean="0">
                <a:latin typeface="宋体" charset="-122"/>
                <a:ea typeface="宋体" charset="-122"/>
              </a:rPr>
              <a:t> mod </a:t>
            </a:r>
            <a:r>
              <a:rPr lang="en-AU" altLang="zh-CN" dirty="0" smtClean="0">
                <a:latin typeface="Courier New"/>
                <a:ea typeface="宋体" charset="-122"/>
              </a:rPr>
              <a:t>ø</a:t>
            </a:r>
            <a:r>
              <a:rPr lang="en-AU" altLang="zh-CN" dirty="0" smtClean="0">
                <a:latin typeface="宋体" charset="-122"/>
                <a:ea typeface="宋体" charset="-122"/>
              </a:rPr>
              <a:t>(N)＝1</a:t>
            </a:r>
            <a:endParaRPr lang="en-AU" altLang="zh-CN" dirty="0">
              <a:latin typeface="宋体" charset="-122"/>
              <a:ea typeface="宋体" charset="-122"/>
            </a:endParaRPr>
          </a:p>
          <a:p>
            <a:pPr marL="742950" lvl="1" indent="-285750">
              <a:lnSpc>
                <a:spcPct val="80000"/>
              </a:lnSpc>
            </a:pPr>
            <a:r>
              <a:rPr lang="zh-CN" altLang="en-AU" dirty="0">
                <a:latin typeface="宋体" charset="-122"/>
                <a:ea typeface="宋体" charset="-122"/>
              </a:rPr>
              <a:t>因此 存在</a:t>
            </a:r>
            <a:r>
              <a:rPr lang="en-AU" altLang="zh-CN" dirty="0">
                <a:latin typeface="宋体" charset="-122"/>
                <a:ea typeface="宋体" charset="-122"/>
              </a:rPr>
              <a:t>k</a:t>
            </a:r>
            <a:r>
              <a:rPr lang="zh-CN" altLang="en-AU" dirty="0">
                <a:latin typeface="宋体" charset="-122"/>
                <a:ea typeface="宋体" charset="-122"/>
              </a:rPr>
              <a:t>使得</a:t>
            </a:r>
            <a:r>
              <a:rPr lang="en-AU" altLang="zh-CN" dirty="0" err="1">
                <a:latin typeface="宋体" charset="-122"/>
                <a:ea typeface="宋体" charset="-122"/>
              </a:rPr>
              <a:t>e.d</a:t>
            </a:r>
            <a:r>
              <a:rPr lang="en-AU" altLang="zh-CN" dirty="0">
                <a:latin typeface="宋体" charset="-122"/>
                <a:ea typeface="宋体" charset="-122"/>
              </a:rPr>
              <a:t>=1+k.</a:t>
            </a:r>
            <a:r>
              <a:rPr lang="en-AU" altLang="zh-CN" dirty="0">
                <a:latin typeface="Courier New"/>
                <a:ea typeface="宋体" charset="-122"/>
              </a:rPr>
              <a:t>ø</a:t>
            </a:r>
            <a:r>
              <a:rPr lang="en-AU" altLang="zh-CN" dirty="0">
                <a:latin typeface="宋体" charset="-122"/>
                <a:ea typeface="宋体" charset="-122"/>
              </a:rPr>
              <a:t>(N</a:t>
            </a:r>
            <a:r>
              <a:rPr lang="en-AU" altLang="zh-CN" dirty="0" smtClean="0">
                <a:latin typeface="宋体" charset="-122"/>
                <a:ea typeface="宋体" charset="-122"/>
              </a:rPr>
              <a:t>)</a:t>
            </a:r>
            <a:r>
              <a:rPr lang="zh-CN" altLang="en-AU" sz="2800" dirty="0">
                <a:latin typeface="宋体" charset="-122"/>
                <a:ea typeface="宋体" charset="-122"/>
              </a:rPr>
              <a:t/>
            </a:r>
            <a:br>
              <a:rPr lang="zh-CN" altLang="en-AU" sz="2800" dirty="0">
                <a:latin typeface="宋体" charset="-122"/>
                <a:ea typeface="宋体" charset="-122"/>
              </a:rPr>
            </a:br>
            <a:endParaRPr lang="en-AU" altLang="zh-CN" sz="2800" dirty="0">
              <a:latin typeface="宋体" charset="-122"/>
              <a:ea typeface="宋体" charset="-122"/>
            </a:endParaRPr>
          </a:p>
          <a:p>
            <a:pPr marL="342900" indent="-342900">
              <a:lnSpc>
                <a:spcPct val="80000"/>
              </a:lnSpc>
            </a:pPr>
            <a:endParaRPr lang="en-AU" altLang="zh-CN" sz="2800" dirty="0">
              <a:latin typeface="宋体" charset="-122"/>
              <a:ea typeface="宋体" charset="-122"/>
            </a:endParaRPr>
          </a:p>
          <a:p>
            <a:pPr marL="342900" indent="-342900">
              <a:lnSpc>
                <a:spcPct val="80000"/>
              </a:lnSpc>
            </a:pPr>
            <a:endParaRPr lang="en-AU" altLang="zh-CN" sz="2800" dirty="0">
              <a:latin typeface="宋体" charset="-122"/>
              <a:ea typeface="宋体" charset="-122"/>
            </a:endParaRPr>
          </a:p>
        </p:txBody>
      </p:sp>
      <p:graphicFrame>
        <p:nvGraphicFramePr>
          <p:cNvPr id="963588" name="Object 4"/>
          <p:cNvGraphicFramePr>
            <a:graphicFrameLocks noGrp="1" noChangeAspect="1"/>
          </p:cNvGraphicFramePr>
          <p:nvPr>
            <p:ph sz="quarter" idx="2"/>
          </p:nvPr>
        </p:nvGraphicFramePr>
        <p:xfrm>
          <a:off x="3505200" y="1905000"/>
          <a:ext cx="3948113" cy="625475"/>
        </p:xfrm>
        <a:graphic>
          <a:graphicData uri="http://schemas.openxmlformats.org/presentationml/2006/ole">
            <mc:AlternateContent xmlns:mc="http://schemas.openxmlformats.org/markup-compatibility/2006">
              <mc:Choice xmlns:v="urn:schemas-microsoft-com:vml" Requires="v">
                <p:oleObj spid="_x0000_s135184" name="Equation" r:id="rId4" imgW="1282700" imgH="203200" progId="Equation.3">
                  <p:embed/>
                </p:oleObj>
              </mc:Choice>
              <mc:Fallback>
                <p:oleObj name="Equation" r:id="rId4" imgW="1282700" imgH="203200" progId="Equation.3">
                  <p:embed/>
                  <p:pic>
                    <p:nvPicPr>
                      <p:cNvPr id="0" name="Picture 1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905000"/>
                        <a:ext cx="3948113"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3590" name="Object 6"/>
          <p:cNvGraphicFramePr>
            <a:graphicFrameLocks noGrp="1" noChangeAspect="1"/>
          </p:cNvGraphicFramePr>
          <p:nvPr>
            <p:ph sz="quarter" idx="3"/>
          </p:nvPr>
        </p:nvGraphicFramePr>
        <p:xfrm>
          <a:off x="474663" y="4876800"/>
          <a:ext cx="8305800" cy="1309688"/>
        </p:xfrm>
        <a:graphic>
          <a:graphicData uri="http://schemas.openxmlformats.org/presentationml/2006/ole">
            <mc:AlternateContent xmlns:mc="http://schemas.openxmlformats.org/markup-compatibility/2006">
              <mc:Choice xmlns:v="urn:schemas-microsoft-com:vml" Requires="v">
                <p:oleObj spid="_x0000_s135185" name="Equation" r:id="rId6" imgW="3060700" imgH="482600" progId="Equation.DSMT4">
                  <p:embed/>
                </p:oleObj>
              </mc:Choice>
              <mc:Fallback>
                <p:oleObj name="Equation" r:id="rId6" imgW="3060700" imgH="482600" progId="Equation.DSMT4">
                  <p:embed/>
                  <p:pic>
                    <p:nvPicPr>
                      <p:cNvPr id="0" name="Picture 1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663" y="4876800"/>
                        <a:ext cx="8305800"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cstate="print"/>
          <a:srcRect t="6364" b="19091"/>
          <a:stretch>
            <a:fillRect/>
          </a:stretch>
        </p:blipFill>
        <p:spPr>
          <a:xfrm>
            <a:off x="1066800" y="-1"/>
            <a:ext cx="7108960" cy="6858001"/>
          </a:xfrm>
          <a:prstGeom prst="rect">
            <a:avLst/>
          </a:prstGeom>
        </p:spPr>
      </p:pic>
    </p:spTree>
  </p:cSld>
  <p:clrMapOvr>
    <a:masterClrMapping/>
  </p:clrMapOvr>
  <p:transition>
    <p:dissolv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mtClean="0"/>
              <a:t>RSA</a:t>
            </a:r>
            <a:r>
              <a:rPr lang="zh-CN" altLang="en-US" smtClean="0"/>
              <a:t>实现考虑</a:t>
            </a:r>
          </a:p>
        </p:txBody>
      </p:sp>
      <p:sp>
        <p:nvSpPr>
          <p:cNvPr id="52227" name="Rectangle 3"/>
          <p:cNvSpPr>
            <a:spLocks noGrp="1" noChangeArrowheads="1"/>
          </p:cNvSpPr>
          <p:nvPr>
            <p:ph type="body" idx="1"/>
          </p:nvPr>
        </p:nvSpPr>
        <p:spPr/>
        <p:txBody>
          <a:bodyPr>
            <a:normAutofit lnSpcReduction="10000"/>
          </a:bodyPr>
          <a:lstStyle/>
          <a:p>
            <a:r>
              <a:rPr lang="zh-CN" altLang="en-US" dirty="0" smtClean="0"/>
              <a:t>素数</a:t>
            </a:r>
          </a:p>
          <a:p>
            <a:pPr lvl="1"/>
            <a:r>
              <a:rPr lang="zh-CN" altLang="en-US" dirty="0" smtClean="0"/>
              <a:t>必须够大，否则对手可能很快分解</a:t>
            </a:r>
            <a:r>
              <a:rPr lang="en-US" altLang="zh-CN" dirty="0" smtClean="0"/>
              <a:t>n</a:t>
            </a:r>
          </a:p>
          <a:p>
            <a:pPr lvl="1"/>
            <a:r>
              <a:rPr lang="zh-CN" altLang="en-US" dirty="0" smtClean="0"/>
              <a:t>判定，试除法不可行</a:t>
            </a:r>
          </a:p>
          <a:p>
            <a:pPr lvl="1"/>
            <a:r>
              <a:rPr lang="zh-CN" altLang="en-US" dirty="0" smtClean="0"/>
              <a:t>判定，采用</a:t>
            </a:r>
            <a:r>
              <a:rPr lang="en-US" altLang="zh-CN" dirty="0" smtClean="0"/>
              <a:t>Miller-Rabin</a:t>
            </a:r>
            <a:r>
              <a:rPr lang="zh-CN" altLang="en-US" dirty="0" smtClean="0"/>
              <a:t>概率测试方法</a:t>
            </a:r>
          </a:p>
          <a:p>
            <a:pPr lvl="1"/>
            <a:r>
              <a:rPr lang="zh-CN" altLang="en-US" dirty="0" smtClean="0"/>
              <a:t>强素数</a:t>
            </a:r>
          </a:p>
          <a:p>
            <a:pPr lvl="2"/>
            <a:r>
              <a:rPr lang="en-US" altLang="zh-CN" dirty="0" smtClean="0"/>
              <a:t>(p-1)/2</a:t>
            </a:r>
            <a:r>
              <a:rPr lang="zh-CN" altLang="en-US" dirty="0" smtClean="0"/>
              <a:t>和</a:t>
            </a:r>
            <a:r>
              <a:rPr lang="en-US" altLang="zh-CN" dirty="0" smtClean="0"/>
              <a:t>(q-1)/2</a:t>
            </a:r>
            <a:r>
              <a:rPr lang="zh-CN" altLang="en-US" dirty="0" smtClean="0"/>
              <a:t>应是素数</a:t>
            </a:r>
          </a:p>
          <a:p>
            <a:r>
              <a:rPr lang="zh-CN" altLang="en-US" dirty="0" smtClean="0"/>
              <a:t>选取较小的</a:t>
            </a:r>
            <a:r>
              <a:rPr lang="en-US" altLang="zh-CN" dirty="0" smtClean="0"/>
              <a:t>e</a:t>
            </a:r>
            <a:r>
              <a:rPr lang="zh-CN" altLang="en-US" dirty="0" smtClean="0"/>
              <a:t>（较大的</a:t>
            </a:r>
            <a:r>
              <a:rPr lang="en-US" altLang="zh-CN" dirty="0" smtClean="0"/>
              <a:t>d</a:t>
            </a:r>
            <a:r>
              <a:rPr lang="zh-CN" altLang="en-US" dirty="0" smtClean="0"/>
              <a:t>）</a:t>
            </a:r>
          </a:p>
          <a:p>
            <a:pPr lvl="1"/>
            <a:r>
              <a:rPr lang="en-US" altLang="zh-CN" dirty="0" smtClean="0"/>
              <a:t>e</a:t>
            </a:r>
            <a:r>
              <a:rPr lang="zh-CN" altLang="en-US" dirty="0" smtClean="0"/>
              <a:t>：</a:t>
            </a:r>
            <a:r>
              <a:rPr lang="en-US" altLang="zh-CN" dirty="0" smtClean="0"/>
              <a:t>3</a:t>
            </a:r>
            <a:r>
              <a:rPr lang="zh-CN" altLang="en-US" dirty="0" smtClean="0"/>
              <a:t>、</a:t>
            </a:r>
            <a:r>
              <a:rPr lang="en-US" altLang="zh-CN" dirty="0" smtClean="0"/>
              <a:t>65537</a:t>
            </a:r>
          </a:p>
          <a:p>
            <a:r>
              <a:rPr lang="zh-CN" altLang="en-US" dirty="0" smtClean="0"/>
              <a:t>快速计算 </a:t>
            </a:r>
            <a:r>
              <a:rPr lang="en-US" altLang="zh-CN" dirty="0" smtClean="0"/>
              <a:t>X^Y%Z</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mtClean="0"/>
              <a:t>X^Y%Z</a:t>
            </a:r>
            <a:r>
              <a:rPr lang="zh-CN" altLang="en-US" smtClean="0"/>
              <a:t>模幂乘举例</a:t>
            </a:r>
          </a:p>
        </p:txBody>
      </p:sp>
      <p:sp>
        <p:nvSpPr>
          <p:cNvPr id="53251" name="Rectangle 3"/>
          <p:cNvSpPr>
            <a:spLocks noGrp="1" noChangeArrowheads="1"/>
          </p:cNvSpPr>
          <p:nvPr>
            <p:ph type="body" idx="1"/>
          </p:nvPr>
        </p:nvSpPr>
        <p:spPr/>
        <p:txBody>
          <a:bodyPr>
            <a:normAutofit fontScale="92500" lnSpcReduction="10000"/>
          </a:bodyPr>
          <a:lstStyle/>
          <a:p>
            <a:r>
              <a:rPr lang="en-US" altLang="zh-CN" dirty="0" smtClean="0"/>
              <a:t>97</a:t>
            </a:r>
            <a:r>
              <a:rPr lang="en-US" altLang="zh-CN" baseline="30000" dirty="0" smtClean="0"/>
              <a:t>221</a:t>
            </a:r>
            <a:r>
              <a:rPr lang="en-US" altLang="zh-CN" dirty="0" smtClean="0"/>
              <a:t> % 2003	    	 </a:t>
            </a:r>
            <a:r>
              <a:rPr lang="zh-CN" altLang="en-US" dirty="0" smtClean="0"/>
              <a:t>（都在模</a:t>
            </a:r>
            <a:r>
              <a:rPr lang="en-US" altLang="zh-CN" dirty="0" smtClean="0"/>
              <a:t>2003</a:t>
            </a:r>
            <a:r>
              <a:rPr lang="zh-CN" altLang="en-US" dirty="0" smtClean="0"/>
              <a:t>意义下）</a:t>
            </a:r>
          </a:p>
          <a:p>
            <a:pPr>
              <a:buFontTx/>
              <a:buNone/>
            </a:pPr>
            <a:r>
              <a:rPr lang="en-US" altLang="zh-CN" dirty="0" smtClean="0"/>
              <a:t>	97</a:t>
            </a:r>
            <a:r>
              <a:rPr lang="en-US" altLang="zh-CN" baseline="30000" dirty="0" smtClean="0"/>
              <a:t>221</a:t>
            </a:r>
            <a:r>
              <a:rPr lang="en-US" altLang="zh-CN" dirty="0" smtClean="0"/>
              <a:t> </a:t>
            </a:r>
            <a:r>
              <a:rPr lang="zh-CN" altLang="en-US" dirty="0" smtClean="0"/>
              <a:t>＝</a:t>
            </a:r>
            <a:r>
              <a:rPr lang="en-US" altLang="zh-CN" dirty="0" smtClean="0"/>
              <a:t> 97</a:t>
            </a:r>
            <a:r>
              <a:rPr lang="en-US" altLang="zh-CN" baseline="30000" dirty="0" smtClean="0"/>
              <a:t>128+64+16+8+4+1</a:t>
            </a:r>
            <a:endParaRPr lang="en-US" altLang="zh-CN" dirty="0" smtClean="0"/>
          </a:p>
          <a:p>
            <a:pPr>
              <a:buFontTx/>
              <a:buNone/>
            </a:pPr>
            <a:r>
              <a:rPr lang="en-US" altLang="zh-CN" dirty="0" smtClean="0"/>
              <a:t>		</a:t>
            </a:r>
            <a:r>
              <a:rPr lang="zh-CN" altLang="en-US" dirty="0" smtClean="0"/>
              <a:t>＝ </a:t>
            </a:r>
            <a:r>
              <a:rPr lang="en-US" altLang="zh-CN" dirty="0" smtClean="0"/>
              <a:t>97</a:t>
            </a:r>
            <a:r>
              <a:rPr lang="en-US" altLang="zh-CN" baseline="30000" dirty="0" smtClean="0"/>
              <a:t>128 </a:t>
            </a:r>
            <a:r>
              <a:rPr lang="en-US" altLang="zh-CN" dirty="0" smtClean="0"/>
              <a:t>97</a:t>
            </a:r>
            <a:r>
              <a:rPr lang="en-US" altLang="zh-CN" baseline="30000" dirty="0" smtClean="0"/>
              <a:t>64 </a:t>
            </a:r>
            <a:r>
              <a:rPr lang="en-US" altLang="zh-CN" dirty="0" smtClean="0"/>
              <a:t>97</a:t>
            </a:r>
            <a:r>
              <a:rPr lang="en-US" altLang="zh-CN" baseline="30000" dirty="0" smtClean="0"/>
              <a:t>16 </a:t>
            </a:r>
            <a:r>
              <a:rPr lang="en-US" altLang="zh-CN" dirty="0" smtClean="0"/>
              <a:t>97</a:t>
            </a:r>
            <a:r>
              <a:rPr lang="en-US" altLang="zh-CN" baseline="30000" dirty="0" smtClean="0"/>
              <a:t>8 </a:t>
            </a:r>
            <a:r>
              <a:rPr lang="en-US" altLang="zh-CN" dirty="0" smtClean="0"/>
              <a:t>97</a:t>
            </a:r>
            <a:r>
              <a:rPr lang="en-US" altLang="zh-CN" baseline="30000" dirty="0" smtClean="0"/>
              <a:t>4 </a:t>
            </a:r>
            <a:r>
              <a:rPr lang="en-US" altLang="zh-CN" dirty="0" smtClean="0"/>
              <a:t>97</a:t>
            </a:r>
            <a:r>
              <a:rPr lang="en-US" altLang="zh-CN" baseline="30000" dirty="0" smtClean="0"/>
              <a:t>1</a:t>
            </a:r>
            <a:endParaRPr lang="zh-CN" altLang="en-US" dirty="0" smtClean="0"/>
          </a:p>
          <a:p>
            <a:pPr lvl="3"/>
            <a:endParaRPr lang="zh-CN" altLang="en-US" dirty="0" smtClean="0"/>
          </a:p>
          <a:p>
            <a:r>
              <a:rPr lang="zh-CN" altLang="en-US" dirty="0" smtClean="0"/>
              <a:t>依次计算</a:t>
            </a:r>
            <a:r>
              <a:rPr lang="en-US" altLang="zh-CN" dirty="0" smtClean="0"/>
              <a:t>97</a:t>
            </a:r>
            <a:r>
              <a:rPr lang="en-US" altLang="zh-CN" baseline="30000" dirty="0" smtClean="0"/>
              <a:t>1</a:t>
            </a:r>
            <a:r>
              <a:rPr lang="zh-CN" altLang="en-US" dirty="0" smtClean="0"/>
              <a:t>、 </a:t>
            </a:r>
            <a:r>
              <a:rPr lang="en-US" altLang="zh-CN" dirty="0" smtClean="0"/>
              <a:t>97</a:t>
            </a:r>
            <a:r>
              <a:rPr lang="en-US" altLang="zh-CN" baseline="30000" dirty="0" smtClean="0"/>
              <a:t>2</a:t>
            </a:r>
            <a:r>
              <a:rPr lang="zh-CN" altLang="en-US" dirty="0" smtClean="0"/>
              <a:t>、 </a:t>
            </a:r>
            <a:r>
              <a:rPr lang="en-US" altLang="zh-CN" dirty="0" smtClean="0"/>
              <a:t>97</a:t>
            </a:r>
            <a:r>
              <a:rPr lang="en-US" altLang="zh-CN" baseline="30000" dirty="0" smtClean="0"/>
              <a:t>4</a:t>
            </a:r>
            <a:r>
              <a:rPr lang="zh-CN" altLang="en-US" dirty="0" smtClean="0"/>
              <a:t>、 </a:t>
            </a:r>
            <a:r>
              <a:rPr lang="en-US" altLang="zh-CN" dirty="0" smtClean="0"/>
              <a:t>97</a:t>
            </a:r>
            <a:r>
              <a:rPr lang="en-US" altLang="zh-CN" baseline="30000" dirty="0" smtClean="0"/>
              <a:t>8</a:t>
            </a:r>
            <a:r>
              <a:rPr lang="zh-CN" altLang="en-US" dirty="0" smtClean="0"/>
              <a:t>、 </a:t>
            </a:r>
            <a:r>
              <a:rPr lang="en-US" altLang="zh-CN" dirty="0" smtClean="0"/>
              <a:t>97</a:t>
            </a:r>
            <a:r>
              <a:rPr lang="en-US" altLang="zh-CN" baseline="30000" dirty="0" smtClean="0"/>
              <a:t>16</a:t>
            </a:r>
            <a:r>
              <a:rPr lang="en-US" altLang="zh-CN" dirty="0" smtClean="0"/>
              <a:t>… 97</a:t>
            </a:r>
            <a:r>
              <a:rPr lang="en-US" altLang="zh-CN" baseline="30000" dirty="0" smtClean="0"/>
              <a:t>128</a:t>
            </a:r>
            <a:endParaRPr lang="en-US" altLang="zh-CN" dirty="0" smtClean="0"/>
          </a:p>
          <a:p>
            <a:pPr lvl="1"/>
            <a:r>
              <a:rPr lang="zh-CN" altLang="en-US" dirty="0" smtClean="0"/>
              <a:t>一直平方下去即可，并保持模</a:t>
            </a:r>
            <a:r>
              <a:rPr lang="en-US" altLang="zh-CN" dirty="0" smtClean="0"/>
              <a:t>2003</a:t>
            </a:r>
          </a:p>
          <a:p>
            <a:r>
              <a:rPr lang="zh-CN" altLang="en-US" dirty="0" smtClean="0"/>
              <a:t>如果某次方在</a:t>
            </a:r>
            <a:r>
              <a:rPr lang="en-US" altLang="zh-CN" dirty="0" smtClean="0"/>
              <a:t>1</a:t>
            </a:r>
            <a:r>
              <a:rPr lang="zh-CN" altLang="en-US" dirty="0" smtClean="0"/>
              <a:t>式出现，则累乘</a:t>
            </a:r>
          </a:p>
          <a:p>
            <a:pPr lvl="1"/>
            <a:r>
              <a:rPr lang="zh-CN" altLang="en-US" dirty="0" smtClean="0"/>
              <a:t>累积开始是</a:t>
            </a:r>
            <a:r>
              <a:rPr lang="en-US" altLang="zh-CN" dirty="0" smtClean="0"/>
              <a:t>1</a:t>
            </a:r>
          </a:p>
          <a:p>
            <a:pPr>
              <a:buFontTx/>
              <a:buNone/>
            </a:pPr>
            <a:r>
              <a:rPr lang="zh-CN" altLang="en-US" dirty="0" smtClean="0"/>
              <a:t>*  乘法次数</a:t>
            </a:r>
            <a:r>
              <a:rPr lang="en-US" altLang="zh-CN" dirty="0" smtClean="0"/>
              <a:t>O(log</a:t>
            </a:r>
            <a:r>
              <a:rPr lang="en-US" altLang="zh-CN" baseline="-25000" dirty="0" smtClean="0"/>
              <a:t>2</a:t>
            </a:r>
            <a:r>
              <a:rPr lang="en-US" altLang="zh-CN" dirty="0" smtClean="0"/>
              <a:t>Y)</a:t>
            </a:r>
            <a:endParaRPr lang="zh-CN" altLang="en-US" dirty="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模幂乘算法实现</a:t>
            </a:r>
          </a:p>
        </p:txBody>
      </p:sp>
      <p:sp>
        <p:nvSpPr>
          <p:cNvPr id="54275" name="Rectangle 3"/>
          <p:cNvSpPr>
            <a:spLocks noGrp="1" noChangeArrowheads="1"/>
          </p:cNvSpPr>
          <p:nvPr>
            <p:ph type="body" idx="1"/>
          </p:nvPr>
        </p:nvSpPr>
        <p:spPr/>
        <p:txBody>
          <a:bodyPr/>
          <a:lstStyle/>
          <a:p>
            <a:pPr>
              <a:buFontTx/>
              <a:buNone/>
            </a:pPr>
            <a:r>
              <a:rPr lang="zh-CN" altLang="en-US" dirty="0" smtClean="0"/>
              <a:t>	计算</a:t>
            </a:r>
            <a:r>
              <a:rPr lang="en-US" altLang="zh-CN" dirty="0" smtClean="0"/>
              <a:t>W=X^Y mod Z</a:t>
            </a:r>
          </a:p>
          <a:p>
            <a:pPr lvl="4"/>
            <a:endParaRPr lang="en-US" altLang="zh-CN" dirty="0" smtClean="0"/>
          </a:p>
          <a:p>
            <a:r>
              <a:rPr lang="en-US" altLang="zh-CN" dirty="0" smtClean="0"/>
              <a:t>W=1</a:t>
            </a:r>
          </a:p>
          <a:p>
            <a:r>
              <a:rPr lang="en-US" altLang="zh-CN" dirty="0" smtClean="0"/>
              <a:t>For each bit of 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k</a:t>
            </a:r>
            <a:endParaRPr lang="en-US" altLang="zh-CN" dirty="0" smtClean="0"/>
          </a:p>
          <a:p>
            <a:r>
              <a:rPr lang="en-US" altLang="zh-CN" dirty="0" smtClean="0"/>
              <a:t>	W=W*W % Z</a:t>
            </a:r>
          </a:p>
          <a:p>
            <a:r>
              <a:rPr lang="en-US" altLang="zh-CN" dirty="0" smtClean="0"/>
              <a:t>	if  Y</a:t>
            </a:r>
            <a:r>
              <a:rPr lang="en-US" altLang="zh-CN" baseline="-25000" dirty="0" smtClean="0"/>
              <a:t>i</a:t>
            </a:r>
            <a:r>
              <a:rPr lang="en-US" altLang="zh-CN" dirty="0" smtClean="0"/>
              <a:t>=1 then</a:t>
            </a:r>
          </a:p>
          <a:p>
            <a:r>
              <a:rPr lang="en-US" altLang="zh-CN" dirty="0" smtClean="0"/>
              <a:t>		 W=W*X % Z</a:t>
            </a:r>
          </a:p>
          <a:p>
            <a:r>
              <a:rPr lang="en-US" altLang="zh-CN" dirty="0" smtClean="0"/>
              <a:t>End For</a:t>
            </a:r>
          </a:p>
          <a:p>
            <a:endParaRPr lang="zh-CN" altLang="en-US"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altLang="zh-CN" dirty="0" err="1" smtClean="0"/>
              <a:t>ElGamal</a:t>
            </a:r>
            <a:r>
              <a:rPr lang="zh-CN" altLang="en-US" dirty="0" smtClean="0"/>
              <a:t>密码</a:t>
            </a:r>
            <a:endParaRPr lang="zh-CN" altLang="en-US" dirty="0"/>
          </a:p>
        </p:txBody>
      </p:sp>
      <p:sp>
        <p:nvSpPr>
          <p:cNvPr id="3" name="Content Placeholder 2"/>
          <p:cNvSpPr>
            <a:spLocks noGrp="1"/>
          </p:cNvSpPr>
          <p:nvPr>
            <p:ph idx="1"/>
          </p:nvPr>
        </p:nvSpPr>
        <p:spPr>
          <a:xfrm>
            <a:off x="457200" y="1371600"/>
            <a:ext cx="8686800" cy="5105400"/>
          </a:xfrm>
        </p:spPr>
        <p:txBody>
          <a:bodyPr>
            <a:normAutofit fontScale="92500" lnSpcReduction="20000"/>
          </a:bodyPr>
          <a:lstStyle/>
          <a:p>
            <a:r>
              <a:rPr lang="zh-CN" altLang="en-US" dirty="0" smtClean="0"/>
              <a:t>对于素数</a:t>
            </a:r>
            <a:r>
              <a:rPr lang="en-US" altLang="zh-CN" dirty="0" smtClean="0"/>
              <a:t>19</a:t>
            </a:r>
            <a:r>
              <a:rPr lang="zh-CN" altLang="en-US" dirty="0" smtClean="0"/>
              <a:t>，其本原根有：</a:t>
            </a:r>
            <a:r>
              <a:rPr lang="en-US" altLang="zh-CN" dirty="0" smtClean="0"/>
              <a:t>2,3,10,13,14,15.</a:t>
            </a:r>
            <a:r>
              <a:rPr lang="zh-CN" altLang="en-US" dirty="0" smtClean="0"/>
              <a:t>取</a:t>
            </a:r>
            <a:r>
              <a:rPr lang="en-US" altLang="zh-CN" dirty="0" smtClean="0"/>
              <a:t>a=10</a:t>
            </a:r>
          </a:p>
          <a:p>
            <a:pPr>
              <a:buNone/>
            </a:pPr>
            <a:r>
              <a:rPr lang="zh-CN" altLang="en-US" dirty="0" smtClean="0"/>
              <a:t>（</a:t>
            </a:r>
            <a:r>
              <a:rPr lang="en-US" altLang="zh-CN" dirty="0" smtClean="0"/>
              <a:t>1</a:t>
            </a:r>
            <a:r>
              <a:rPr lang="zh-CN" altLang="en-US" dirty="0" smtClean="0"/>
              <a:t>）</a:t>
            </a:r>
            <a:r>
              <a:rPr lang="en-US" altLang="zh-CN" dirty="0" smtClean="0"/>
              <a:t>Alice</a:t>
            </a:r>
            <a:r>
              <a:rPr lang="zh-CN" altLang="en-US" dirty="0" smtClean="0"/>
              <a:t>选择</a:t>
            </a:r>
            <a:r>
              <a:rPr lang="en-US" altLang="zh-CN" dirty="0" smtClean="0"/>
              <a:t>X</a:t>
            </a:r>
            <a:r>
              <a:rPr lang="en-US" altLang="zh-CN" baseline="-25000" dirty="0" smtClean="0"/>
              <a:t>A</a:t>
            </a:r>
            <a:r>
              <a:rPr lang="en-US" altLang="zh-CN" dirty="0" smtClean="0"/>
              <a:t>=5</a:t>
            </a:r>
          </a:p>
          <a:p>
            <a:pPr>
              <a:buNone/>
            </a:pPr>
            <a:r>
              <a:rPr lang="zh-CN" altLang="en-US" dirty="0" smtClean="0"/>
              <a:t>（</a:t>
            </a:r>
            <a:r>
              <a:rPr lang="en-US" altLang="zh-CN" dirty="0" smtClean="0"/>
              <a:t>2</a:t>
            </a:r>
            <a:r>
              <a:rPr lang="zh-CN" altLang="en-US" dirty="0" smtClean="0"/>
              <a:t>）计算</a:t>
            </a:r>
            <a:r>
              <a:rPr lang="en-US" altLang="zh-CN" dirty="0" smtClean="0"/>
              <a:t>Y</a:t>
            </a:r>
            <a:r>
              <a:rPr lang="en-US" altLang="zh-CN" baseline="-25000" dirty="0" smtClean="0"/>
              <a:t>A</a:t>
            </a:r>
            <a:r>
              <a:rPr lang="en-US" altLang="zh-CN" dirty="0" smtClean="0"/>
              <a:t>=</a:t>
            </a:r>
            <a:r>
              <a:rPr lang="en-US" altLang="zh-CN" dirty="0" err="1" smtClean="0"/>
              <a:t>a</a:t>
            </a:r>
            <a:r>
              <a:rPr lang="en-US" altLang="zh-CN" baseline="30000" dirty="0" err="1" smtClean="0"/>
              <a:t>XA</a:t>
            </a:r>
            <a:r>
              <a:rPr lang="en-US" altLang="zh-CN" baseline="30000" dirty="0" smtClean="0"/>
              <a:t> </a:t>
            </a:r>
            <a:r>
              <a:rPr lang="en-US" altLang="zh-CN" dirty="0" smtClean="0"/>
              <a:t>mod 19=13</a:t>
            </a:r>
          </a:p>
          <a:p>
            <a:pPr>
              <a:buNone/>
            </a:pPr>
            <a:r>
              <a:rPr lang="zh-CN" altLang="en-US" dirty="0" smtClean="0"/>
              <a:t>（</a:t>
            </a:r>
            <a:r>
              <a:rPr lang="en-US" altLang="zh-CN" dirty="0" smtClean="0"/>
              <a:t>3</a:t>
            </a:r>
            <a:r>
              <a:rPr lang="zh-CN" altLang="en-US" dirty="0" smtClean="0"/>
              <a:t>）</a:t>
            </a:r>
            <a:r>
              <a:rPr lang="en-US" altLang="zh-CN" dirty="0" smtClean="0"/>
              <a:t>Alice</a:t>
            </a:r>
            <a:r>
              <a:rPr lang="zh-CN" altLang="en-US" dirty="0" smtClean="0"/>
              <a:t>的私钥为</a:t>
            </a:r>
            <a:r>
              <a:rPr lang="en-US" altLang="zh-CN" dirty="0" smtClean="0"/>
              <a:t>5</a:t>
            </a:r>
            <a:r>
              <a:rPr lang="zh-CN" altLang="en-US" dirty="0" smtClean="0"/>
              <a:t>，公钥为</a:t>
            </a:r>
            <a:r>
              <a:rPr lang="en-US" altLang="zh-CN" dirty="0" smtClean="0"/>
              <a:t>{q, </a:t>
            </a:r>
            <a:r>
              <a:rPr lang="en-US" altLang="zh-CN" dirty="0" err="1" smtClean="0"/>
              <a:t>a,Y</a:t>
            </a:r>
            <a:r>
              <a:rPr lang="en-US" altLang="zh-CN" baseline="-25000" dirty="0" err="1" smtClean="0"/>
              <a:t>A</a:t>
            </a:r>
            <a:r>
              <a:rPr lang="en-US" altLang="zh-CN" dirty="0" smtClean="0"/>
              <a:t>}={19,10,13}</a:t>
            </a:r>
          </a:p>
          <a:p>
            <a:pPr>
              <a:buNone/>
            </a:pPr>
            <a:r>
              <a:rPr lang="zh-CN" altLang="en-US" dirty="0" smtClean="0"/>
              <a:t>假设</a:t>
            </a:r>
            <a:r>
              <a:rPr lang="en-US" altLang="zh-CN" dirty="0" smtClean="0"/>
              <a:t>bob</a:t>
            </a:r>
            <a:r>
              <a:rPr lang="zh-CN" altLang="en-US" dirty="0" smtClean="0"/>
              <a:t>要发送</a:t>
            </a:r>
            <a:r>
              <a:rPr lang="en-US" altLang="zh-CN" dirty="0" smtClean="0"/>
              <a:t>M=17,</a:t>
            </a:r>
            <a:r>
              <a:rPr lang="zh-CN" altLang="en-US" dirty="0" smtClean="0"/>
              <a:t>则加密</a:t>
            </a:r>
            <a:endParaRPr lang="en-US" altLang="zh-CN" dirty="0" smtClean="0"/>
          </a:p>
          <a:p>
            <a:pPr>
              <a:buNone/>
            </a:pPr>
            <a:r>
              <a:rPr lang="zh-CN" altLang="en-US" dirty="0" smtClean="0"/>
              <a:t>（</a:t>
            </a:r>
            <a:r>
              <a:rPr lang="en-US" altLang="zh-CN" dirty="0" smtClean="0"/>
              <a:t>1</a:t>
            </a:r>
            <a:r>
              <a:rPr lang="zh-CN" altLang="en-US" dirty="0" smtClean="0"/>
              <a:t>）</a:t>
            </a:r>
            <a:r>
              <a:rPr lang="en-US" altLang="zh-CN" dirty="0" smtClean="0"/>
              <a:t>Bob</a:t>
            </a:r>
            <a:r>
              <a:rPr lang="zh-CN" altLang="en-US" dirty="0" smtClean="0"/>
              <a:t>选择</a:t>
            </a:r>
            <a:r>
              <a:rPr lang="en-US" altLang="zh-CN" dirty="0" smtClean="0"/>
              <a:t>k=6</a:t>
            </a:r>
            <a:r>
              <a:rPr lang="zh-CN" altLang="en-US" dirty="0" smtClean="0"/>
              <a:t>，</a:t>
            </a:r>
            <a:endParaRPr lang="en-US" altLang="zh-CN" dirty="0" smtClean="0"/>
          </a:p>
          <a:p>
            <a:pPr>
              <a:buNone/>
            </a:pPr>
            <a:r>
              <a:rPr lang="zh-CN" altLang="en-US" dirty="0" smtClean="0"/>
              <a:t>（</a:t>
            </a:r>
            <a:r>
              <a:rPr lang="en-US" altLang="zh-CN" dirty="0" smtClean="0"/>
              <a:t>2</a:t>
            </a:r>
            <a:r>
              <a:rPr lang="zh-CN" altLang="en-US" dirty="0" smtClean="0"/>
              <a:t>）计算</a:t>
            </a:r>
            <a:r>
              <a:rPr lang="en-US" altLang="zh-CN" dirty="0" smtClean="0"/>
              <a:t>K=</a:t>
            </a:r>
            <a:r>
              <a:rPr lang="zh-CN" altLang="en-US" dirty="0" smtClean="0"/>
              <a:t>（</a:t>
            </a:r>
            <a:r>
              <a:rPr lang="en-US" altLang="zh-CN" dirty="0" smtClean="0"/>
              <a:t>Y</a:t>
            </a:r>
            <a:r>
              <a:rPr lang="en-US" altLang="zh-CN" baseline="-25000" dirty="0" smtClean="0"/>
              <a:t>A</a:t>
            </a:r>
            <a:r>
              <a:rPr lang="zh-CN" altLang="en-US" dirty="0" smtClean="0"/>
              <a:t>）</a:t>
            </a:r>
            <a:r>
              <a:rPr lang="en-US" altLang="zh-CN" baseline="30000" dirty="0" smtClean="0"/>
              <a:t>6</a:t>
            </a:r>
            <a:r>
              <a:rPr lang="en-US" altLang="zh-CN" dirty="0" smtClean="0"/>
              <a:t> mod q=7</a:t>
            </a:r>
          </a:p>
          <a:p>
            <a:pPr>
              <a:buNone/>
            </a:pPr>
            <a:r>
              <a:rPr lang="zh-CN" altLang="en-US" dirty="0" smtClean="0"/>
              <a:t>（</a:t>
            </a:r>
            <a:r>
              <a:rPr lang="en-US" altLang="zh-CN" dirty="0" smtClean="0"/>
              <a:t>3</a:t>
            </a:r>
            <a:r>
              <a:rPr lang="zh-CN" altLang="en-US" dirty="0" smtClean="0"/>
              <a:t>）所以：</a:t>
            </a:r>
            <a:r>
              <a:rPr lang="en-US" altLang="zh-CN" dirty="0" smtClean="0"/>
              <a:t>C1=</a:t>
            </a:r>
            <a:r>
              <a:rPr lang="en-US" altLang="zh-CN" dirty="0" err="1" smtClean="0"/>
              <a:t>a</a:t>
            </a:r>
            <a:r>
              <a:rPr lang="en-US" altLang="zh-CN" baseline="30000" dirty="0" err="1" smtClean="0"/>
              <a:t>k</a:t>
            </a:r>
            <a:r>
              <a:rPr lang="en-US" altLang="zh-CN" dirty="0" smtClean="0"/>
              <a:t> mod q = a</a:t>
            </a:r>
            <a:r>
              <a:rPr lang="en-US" altLang="zh-CN" baseline="30000" dirty="0" smtClean="0"/>
              <a:t>6</a:t>
            </a:r>
            <a:r>
              <a:rPr lang="en-US" altLang="zh-CN" dirty="0" smtClean="0"/>
              <a:t> mod 19=11</a:t>
            </a:r>
          </a:p>
          <a:p>
            <a:pPr>
              <a:buNone/>
            </a:pPr>
            <a:r>
              <a:rPr lang="en-US" altLang="zh-CN" dirty="0" smtClean="0"/>
              <a:t>			    C2=KM mod q=7</a:t>
            </a:r>
            <a:r>
              <a:rPr lang="zh-CN" altLang="en-US" dirty="0" smtClean="0"/>
              <a:t>*</a:t>
            </a:r>
            <a:r>
              <a:rPr lang="en-US" altLang="zh-CN" dirty="0" smtClean="0"/>
              <a:t>17 mod 19= 5</a:t>
            </a:r>
          </a:p>
          <a:p>
            <a:pPr>
              <a:buNone/>
            </a:pPr>
            <a:r>
              <a:rPr lang="en-US" altLang="zh-CN" dirty="0" smtClean="0"/>
              <a:t>Bob</a:t>
            </a:r>
            <a:r>
              <a:rPr lang="zh-CN" altLang="en-US" dirty="0" smtClean="0"/>
              <a:t>发送密文（</a:t>
            </a:r>
            <a:r>
              <a:rPr lang="en-US" altLang="zh-CN" dirty="0" smtClean="0"/>
              <a:t>11,5</a:t>
            </a:r>
            <a:r>
              <a:rPr lang="zh-CN" altLang="en-US" dirty="0" smtClean="0"/>
              <a:t>）</a:t>
            </a:r>
            <a:endParaRPr lang="en-US" altLang="zh-CN" dirty="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altLang="zh-CN" dirty="0" err="1" smtClean="0"/>
              <a:t>ElGamal</a:t>
            </a:r>
            <a:r>
              <a:rPr lang="zh-CN" altLang="en-US" dirty="0" smtClean="0"/>
              <a:t>密码</a:t>
            </a:r>
            <a:endParaRPr lang="zh-CN" altLang="en-US" dirty="0"/>
          </a:p>
        </p:txBody>
      </p:sp>
      <p:sp>
        <p:nvSpPr>
          <p:cNvPr id="3" name="Content Placeholder 2"/>
          <p:cNvSpPr>
            <a:spLocks noGrp="1"/>
          </p:cNvSpPr>
          <p:nvPr>
            <p:ph idx="1"/>
          </p:nvPr>
        </p:nvSpPr>
        <p:spPr>
          <a:xfrm>
            <a:off x="457200" y="1447800"/>
            <a:ext cx="8229600" cy="4678363"/>
          </a:xfrm>
        </p:spPr>
        <p:txBody>
          <a:bodyPr/>
          <a:lstStyle/>
          <a:p>
            <a:r>
              <a:rPr lang="en-US" altLang="zh-CN" dirty="0" smtClean="0"/>
              <a:t>Alice</a:t>
            </a:r>
            <a:r>
              <a:rPr lang="zh-CN" altLang="en-US" dirty="0" smtClean="0"/>
              <a:t>解密</a:t>
            </a:r>
            <a:endParaRPr lang="en-US" altLang="zh-CN" dirty="0" smtClean="0"/>
          </a:p>
          <a:p>
            <a:pPr>
              <a:buNone/>
            </a:pPr>
            <a:r>
              <a:rPr lang="zh-CN" altLang="en-US" dirty="0" smtClean="0"/>
              <a:t>（</a:t>
            </a:r>
            <a:r>
              <a:rPr lang="en-US" altLang="zh-CN" dirty="0" smtClean="0"/>
              <a:t>1</a:t>
            </a:r>
            <a:r>
              <a:rPr lang="zh-CN" altLang="en-US" dirty="0" smtClean="0"/>
              <a:t>）计算</a:t>
            </a:r>
            <a:r>
              <a:rPr lang="en-US" altLang="zh-CN" dirty="0" smtClean="0"/>
              <a:t>K=</a:t>
            </a:r>
            <a:r>
              <a:rPr lang="zh-CN" altLang="en-US" dirty="0" smtClean="0"/>
              <a:t>（</a:t>
            </a:r>
            <a:r>
              <a:rPr lang="en-US" altLang="zh-CN" dirty="0" smtClean="0"/>
              <a:t>C1</a:t>
            </a:r>
            <a:r>
              <a:rPr lang="zh-CN" altLang="en-US" dirty="0" smtClean="0"/>
              <a:t>）</a:t>
            </a:r>
            <a:r>
              <a:rPr lang="en-US" altLang="zh-CN" baseline="30000" dirty="0" smtClean="0"/>
              <a:t>XA</a:t>
            </a:r>
            <a:r>
              <a:rPr lang="en-US" altLang="zh-CN" dirty="0" smtClean="0"/>
              <a:t> mod q = 11</a:t>
            </a:r>
            <a:r>
              <a:rPr lang="en-US" altLang="zh-CN" baseline="30000" dirty="0" smtClean="0"/>
              <a:t>5</a:t>
            </a:r>
            <a:r>
              <a:rPr lang="en-US" altLang="zh-CN" dirty="0" smtClean="0"/>
              <a:t> mod 19 = 7</a:t>
            </a:r>
          </a:p>
          <a:p>
            <a:pPr>
              <a:buNone/>
            </a:pPr>
            <a:r>
              <a:rPr lang="zh-CN" altLang="en-US" dirty="0" smtClean="0"/>
              <a:t>（</a:t>
            </a:r>
            <a:r>
              <a:rPr lang="en-US" altLang="zh-CN" dirty="0" smtClean="0"/>
              <a:t>2</a:t>
            </a:r>
            <a:r>
              <a:rPr lang="zh-CN" altLang="en-US" dirty="0" smtClean="0"/>
              <a:t>）</a:t>
            </a:r>
            <a:r>
              <a:rPr lang="en-US" altLang="zh-CN" dirty="0" smtClean="0"/>
              <a:t>K</a:t>
            </a:r>
            <a:r>
              <a:rPr lang="en-US" altLang="zh-CN" baseline="30000" dirty="0" smtClean="0"/>
              <a:t>-1</a:t>
            </a:r>
            <a:r>
              <a:rPr lang="en-US" altLang="zh-CN" dirty="0" smtClean="0"/>
              <a:t> :7*11 mod 19 =1, K</a:t>
            </a:r>
            <a:r>
              <a:rPr lang="en-US" altLang="zh-CN" baseline="30000" dirty="0" smtClean="0"/>
              <a:t>-1</a:t>
            </a:r>
            <a:r>
              <a:rPr lang="en-US" altLang="zh-CN" dirty="0" smtClean="0"/>
              <a:t>=11</a:t>
            </a:r>
          </a:p>
          <a:p>
            <a:pPr>
              <a:buNone/>
            </a:pPr>
            <a:r>
              <a:rPr lang="zh-CN" altLang="en-US" dirty="0" smtClean="0"/>
              <a:t>（</a:t>
            </a:r>
            <a:r>
              <a:rPr lang="en-US" altLang="zh-CN" dirty="0" smtClean="0"/>
              <a:t>3</a:t>
            </a:r>
            <a:r>
              <a:rPr lang="zh-CN" altLang="en-US" dirty="0" smtClean="0"/>
              <a:t>）所以，</a:t>
            </a:r>
            <a:r>
              <a:rPr lang="en-US" altLang="zh-CN" dirty="0" smtClean="0"/>
              <a:t>M=</a:t>
            </a:r>
            <a:r>
              <a:rPr lang="zh-CN" altLang="en-US" dirty="0" smtClean="0"/>
              <a:t>（</a:t>
            </a:r>
            <a:r>
              <a:rPr lang="en-US" altLang="zh-CN" dirty="0" smtClean="0"/>
              <a:t>C2 K</a:t>
            </a:r>
            <a:r>
              <a:rPr lang="en-US" altLang="zh-CN" baseline="30000" dirty="0" smtClean="0"/>
              <a:t>-1 </a:t>
            </a:r>
            <a:r>
              <a:rPr lang="zh-CN" altLang="en-US" dirty="0" smtClean="0"/>
              <a:t>）</a:t>
            </a:r>
            <a:r>
              <a:rPr lang="en-US" altLang="zh-CN" dirty="0" smtClean="0"/>
              <a:t>mod 19 = 5</a:t>
            </a:r>
            <a:r>
              <a:rPr lang="zh-CN" altLang="en-US" dirty="0" smtClean="0"/>
              <a:t>*</a:t>
            </a:r>
            <a:r>
              <a:rPr lang="en-US" altLang="zh-CN" dirty="0" smtClean="0"/>
              <a:t>11 mod 19 = 17</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dirty="0" err="1" smtClean="0"/>
              <a:t>ElGamal</a:t>
            </a:r>
            <a:endParaRPr lang="zh-CN" altLang="en-US" dirty="0" smtClean="0"/>
          </a:p>
        </p:txBody>
      </p:sp>
      <p:sp>
        <p:nvSpPr>
          <p:cNvPr id="51203" name="Rectangle 3"/>
          <p:cNvSpPr>
            <a:spLocks noGrp="1" noChangeArrowheads="1"/>
          </p:cNvSpPr>
          <p:nvPr>
            <p:ph type="body" idx="1"/>
          </p:nvPr>
        </p:nvSpPr>
        <p:spPr/>
        <p:txBody>
          <a:bodyPr>
            <a:normAutofit/>
          </a:bodyPr>
          <a:lstStyle/>
          <a:p>
            <a:r>
              <a:rPr lang="zh-CN" altLang="en-US" dirty="0" smtClean="0"/>
              <a:t>基于离散对数难题</a:t>
            </a:r>
          </a:p>
          <a:p>
            <a:r>
              <a:rPr lang="zh-CN" altLang="en-US" dirty="0" smtClean="0"/>
              <a:t>缺点</a:t>
            </a:r>
          </a:p>
          <a:p>
            <a:pPr lvl="1"/>
            <a:r>
              <a:rPr lang="zh-CN" altLang="en-US" dirty="0" smtClean="0"/>
              <a:t>需要随机数</a:t>
            </a:r>
          </a:p>
          <a:p>
            <a:pPr lvl="1"/>
            <a:r>
              <a:rPr lang="zh-CN" altLang="en-US" dirty="0" smtClean="0"/>
              <a:t>密文长度加倍</a:t>
            </a:r>
          </a:p>
          <a:p>
            <a:endParaRPr lang="en-US" altLang="zh-CN" dirty="0" smtClean="0"/>
          </a:p>
          <a:p>
            <a:r>
              <a:rPr lang="en-US" altLang="zh-CN" dirty="0" err="1" smtClean="0"/>
              <a:t>ElGamal</a:t>
            </a:r>
            <a:r>
              <a:rPr lang="zh-CN" altLang="en-US" dirty="0" smtClean="0"/>
              <a:t>可以迁移到</a:t>
            </a:r>
            <a:r>
              <a:rPr lang="en-US" altLang="zh-CN" dirty="0" smtClean="0"/>
              <a:t>ECDLP</a:t>
            </a:r>
            <a:r>
              <a:rPr lang="zh-CN" altLang="en-US" dirty="0" smtClean="0"/>
              <a:t>上</a:t>
            </a:r>
          </a:p>
          <a:p>
            <a:pPr lvl="4"/>
            <a:endParaRPr lang="en-US" altLang="zh-CN" dirty="0" smtClean="0"/>
          </a:p>
          <a:p>
            <a:r>
              <a:rPr lang="en-US" altLang="zh-CN" dirty="0" err="1" smtClean="0"/>
              <a:t>ElGamal</a:t>
            </a:r>
            <a:r>
              <a:rPr lang="zh-CN" altLang="en-US" dirty="0" smtClean="0"/>
              <a:t>签名</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椭圆曲线</a:t>
            </a:r>
          </a:p>
        </p:txBody>
      </p:sp>
      <p:sp>
        <p:nvSpPr>
          <p:cNvPr id="25603" name="Rectangle 3"/>
          <p:cNvSpPr>
            <a:spLocks noGrp="1" noChangeArrowheads="1"/>
          </p:cNvSpPr>
          <p:nvPr>
            <p:ph type="body" idx="1"/>
          </p:nvPr>
        </p:nvSpPr>
        <p:spPr/>
        <p:txBody>
          <a:bodyPr>
            <a:normAutofit fontScale="85000" lnSpcReduction="20000"/>
          </a:bodyPr>
          <a:lstStyle/>
          <a:p>
            <a:r>
              <a:rPr lang="zh-CN" altLang="en-US" sz="2800" dirty="0" smtClean="0"/>
              <a:t>背景</a:t>
            </a:r>
          </a:p>
          <a:p>
            <a:pPr lvl="1"/>
            <a:r>
              <a:rPr lang="en-US" altLang="zh-CN" dirty="0" smtClean="0"/>
              <a:t>RSA</a:t>
            </a:r>
            <a:r>
              <a:rPr lang="zh-CN" altLang="en-US" dirty="0" smtClean="0"/>
              <a:t>中用到了因子分解的困难性，而为了增加困难得加大数的位数，从而导致计算速度变慢。</a:t>
            </a:r>
          </a:p>
          <a:p>
            <a:pPr lvl="1"/>
            <a:r>
              <a:rPr lang="en-US" altLang="zh-CN" dirty="0" smtClean="0"/>
              <a:t>ECC</a:t>
            </a:r>
            <a:r>
              <a:rPr lang="zh-CN" altLang="en-US" dirty="0" smtClean="0"/>
              <a:t>可以用较小的密钥长度达到较高的计算难度</a:t>
            </a:r>
          </a:p>
          <a:p>
            <a:r>
              <a:rPr lang="en-US" altLang="zh-CN" sz="2800" dirty="0" smtClean="0"/>
              <a:t>Elliptic Curve</a:t>
            </a:r>
          </a:p>
          <a:p>
            <a:pPr lvl="1">
              <a:buFontTx/>
              <a:buNone/>
            </a:pPr>
            <a:r>
              <a:rPr lang="en-US" altLang="zh-CN" dirty="0" smtClean="0"/>
              <a:t>		</a:t>
            </a:r>
            <a:r>
              <a:rPr lang="en-US" altLang="zh-CN" sz="3600" dirty="0" smtClean="0"/>
              <a:t>y</a:t>
            </a:r>
            <a:r>
              <a:rPr lang="en-US" altLang="zh-CN" sz="3600" baseline="30000" dirty="0" smtClean="0"/>
              <a:t>2</a:t>
            </a:r>
            <a:r>
              <a:rPr lang="zh-CN" altLang="en-US" sz="3600" dirty="0" smtClean="0"/>
              <a:t>＋</a:t>
            </a:r>
            <a:r>
              <a:rPr lang="en-US" altLang="zh-CN" sz="3600" dirty="0" err="1" smtClean="0"/>
              <a:t>axy</a:t>
            </a:r>
            <a:r>
              <a:rPr lang="zh-CN" altLang="en-US" sz="3600" dirty="0" smtClean="0"/>
              <a:t>＋</a:t>
            </a:r>
            <a:r>
              <a:rPr lang="en-US" altLang="zh-CN" sz="3600" dirty="0" smtClean="0"/>
              <a:t>by</a:t>
            </a:r>
            <a:r>
              <a:rPr lang="zh-CN" altLang="en-US" sz="3600" dirty="0" smtClean="0"/>
              <a:t>＝</a:t>
            </a:r>
            <a:r>
              <a:rPr lang="en-US" altLang="zh-CN" sz="3600" dirty="0" smtClean="0"/>
              <a:t>x</a:t>
            </a:r>
            <a:r>
              <a:rPr lang="en-US" altLang="zh-CN" sz="3600" baseline="30000" dirty="0" smtClean="0"/>
              <a:t>3</a:t>
            </a:r>
            <a:r>
              <a:rPr lang="zh-CN" altLang="en-US" sz="3600" dirty="0" smtClean="0"/>
              <a:t>＋</a:t>
            </a:r>
            <a:r>
              <a:rPr lang="en-US" altLang="zh-CN" sz="3600" dirty="0" smtClean="0"/>
              <a:t>cx</a:t>
            </a:r>
            <a:r>
              <a:rPr lang="en-US" altLang="zh-CN" sz="3600" baseline="30000" dirty="0" smtClean="0"/>
              <a:t>2</a:t>
            </a:r>
            <a:r>
              <a:rPr lang="zh-CN" altLang="en-US" sz="3600" dirty="0" smtClean="0"/>
              <a:t>＋</a:t>
            </a:r>
            <a:r>
              <a:rPr lang="en-US" altLang="zh-CN" sz="3600" dirty="0" err="1" smtClean="0"/>
              <a:t>dx</a:t>
            </a:r>
            <a:r>
              <a:rPr lang="zh-CN" altLang="en-US" sz="3600" dirty="0" smtClean="0"/>
              <a:t>＋</a:t>
            </a:r>
            <a:r>
              <a:rPr lang="en-US" altLang="zh-CN" sz="3600" dirty="0" smtClean="0"/>
              <a:t>e</a:t>
            </a:r>
            <a:endParaRPr lang="zh-CN" altLang="en-US" dirty="0" smtClean="0"/>
          </a:p>
          <a:p>
            <a:pPr lvl="1"/>
            <a:r>
              <a:rPr lang="zh-CN" altLang="en-US" dirty="0" smtClean="0"/>
              <a:t>其中</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e</a:t>
            </a:r>
            <a:r>
              <a:rPr lang="zh-CN" altLang="en-US" dirty="0" smtClean="0"/>
              <a:t>是满足某个简单条件的实数</a:t>
            </a:r>
          </a:p>
          <a:p>
            <a:pPr lvl="1"/>
            <a:r>
              <a:rPr lang="zh-CN" altLang="en-US" dirty="0" smtClean="0"/>
              <a:t>另有</a:t>
            </a:r>
            <a:r>
              <a:rPr lang="en-US" altLang="zh-CN" i="1" dirty="0" smtClean="0"/>
              <a:t>O</a:t>
            </a:r>
            <a:r>
              <a:rPr lang="zh-CN" altLang="en-US" dirty="0" smtClean="0"/>
              <a:t>点被定义为无穷点</a:t>
            </a:r>
            <a:r>
              <a:rPr lang="en-US" altLang="zh-CN" dirty="0" smtClean="0"/>
              <a:t>/</a:t>
            </a:r>
            <a:r>
              <a:rPr lang="zh-CN" altLang="en-US" dirty="0" smtClean="0"/>
              <a:t>零点</a:t>
            </a:r>
            <a:endParaRPr lang="zh-CN" altLang="en-US" sz="2400" dirty="0" smtClean="0"/>
          </a:p>
          <a:p>
            <a:r>
              <a:rPr lang="zh-CN" altLang="en-US" sz="2800" dirty="0" smtClean="0"/>
              <a:t>点加法</a:t>
            </a:r>
            <a:r>
              <a:rPr lang="en-US" altLang="zh-CN" sz="2800" dirty="0" smtClean="0"/>
              <a:t>P</a:t>
            </a:r>
            <a:r>
              <a:rPr lang="zh-CN" altLang="en-US" sz="2800" dirty="0" smtClean="0"/>
              <a:t>＋</a:t>
            </a:r>
            <a:r>
              <a:rPr lang="en-US" altLang="zh-CN" sz="2800" dirty="0" smtClean="0"/>
              <a:t>Q</a:t>
            </a:r>
            <a:r>
              <a:rPr lang="zh-CN" altLang="en-US" sz="2800" dirty="0" smtClean="0"/>
              <a:t>＝</a:t>
            </a:r>
            <a:r>
              <a:rPr lang="en-US" altLang="zh-CN" sz="2800" dirty="0" smtClean="0"/>
              <a:t>-R</a:t>
            </a:r>
            <a:r>
              <a:rPr lang="zh-CN" altLang="en-US" sz="2800" dirty="0" smtClean="0"/>
              <a:t>定义为</a:t>
            </a:r>
          </a:p>
          <a:p>
            <a:pPr lvl="1"/>
            <a:r>
              <a:rPr lang="zh-CN" altLang="en-US" dirty="0" smtClean="0"/>
              <a:t>过</a:t>
            </a:r>
            <a:r>
              <a:rPr lang="en-US" altLang="zh-CN" dirty="0" smtClean="0"/>
              <a:t>P</a:t>
            </a:r>
            <a:r>
              <a:rPr lang="zh-CN" altLang="en-US" dirty="0" smtClean="0"/>
              <a:t>、</a:t>
            </a:r>
            <a:r>
              <a:rPr lang="en-US" altLang="zh-CN" dirty="0" smtClean="0"/>
              <a:t>Q</a:t>
            </a:r>
            <a:r>
              <a:rPr lang="zh-CN" altLang="en-US" dirty="0" smtClean="0"/>
              <a:t>和椭圆曲线相交的第三点的</a:t>
            </a:r>
            <a:r>
              <a:rPr lang="en-US" altLang="zh-CN" dirty="0" smtClean="0"/>
              <a:t>X</a:t>
            </a:r>
            <a:r>
              <a:rPr lang="zh-CN" altLang="en-US" dirty="0" smtClean="0"/>
              <a:t>轴对称点</a:t>
            </a:r>
            <a:r>
              <a:rPr lang="en-US" altLang="zh-CN" dirty="0" smtClean="0"/>
              <a:t>R</a:t>
            </a:r>
          </a:p>
          <a:p>
            <a:pPr lvl="1"/>
            <a:r>
              <a:rPr lang="zh-CN" altLang="en-US" dirty="0" smtClean="0"/>
              <a:t>密码学中所使用的两类椭圆曲线是定义在</a:t>
            </a:r>
            <a:r>
              <a:rPr lang="en-US" altLang="zh-CN" dirty="0" err="1" smtClean="0"/>
              <a:t>Z</a:t>
            </a:r>
            <a:r>
              <a:rPr lang="en-US" altLang="zh-CN" baseline="-25000" dirty="0" err="1" smtClean="0"/>
              <a:t>p</a:t>
            </a:r>
            <a:r>
              <a:rPr lang="zh-CN" altLang="en-US" dirty="0" smtClean="0"/>
              <a:t>上的素曲线，和在</a:t>
            </a:r>
            <a:r>
              <a:rPr lang="en-US" altLang="zh-CN" dirty="0" smtClean="0"/>
              <a:t>GF(2</a:t>
            </a:r>
            <a:r>
              <a:rPr lang="en-US" altLang="zh-CN" baseline="30000" dirty="0" smtClean="0"/>
              <a:t>m</a:t>
            </a:r>
            <a:r>
              <a:rPr lang="en-US" altLang="zh-CN" dirty="0" smtClean="0"/>
              <a:t>)</a:t>
            </a:r>
            <a:r>
              <a:rPr lang="zh-CN" altLang="en-US" dirty="0" smtClean="0"/>
              <a:t>上构造的二元曲线。</a:t>
            </a:r>
            <a:endParaRPr lang="en-US" altLang="zh-CN"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4423</TotalTime>
  <Words>7211</Words>
  <Application>Microsoft Office PowerPoint</Application>
  <PresentationFormat>全屏显示(4:3)</PresentationFormat>
  <Paragraphs>1243</Paragraphs>
  <Slides>116</Slides>
  <Notes>46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116</vt:i4>
      </vt:variant>
    </vt:vector>
  </HeadingPairs>
  <TitlesOfParts>
    <vt:vector size="119" baseType="lpstr">
      <vt:lpstr>Office Theme</vt:lpstr>
      <vt:lpstr>公式</vt:lpstr>
      <vt:lpstr>Equation</vt:lpstr>
      <vt:lpstr>密码学：公钥密码</vt:lpstr>
      <vt:lpstr>主要内容</vt:lpstr>
      <vt:lpstr>古老的学问，崭新的应用</vt:lpstr>
      <vt:lpstr>模运算</vt:lpstr>
      <vt:lpstr>模算术运算</vt:lpstr>
      <vt:lpstr>模幂运算</vt:lpstr>
      <vt:lpstr>剩余集</vt:lpstr>
      <vt:lpstr>欧拉函数 </vt:lpstr>
      <vt:lpstr>欧拉定理</vt:lpstr>
      <vt:lpstr>小结</vt:lpstr>
      <vt:lpstr>主要内容</vt:lpstr>
      <vt:lpstr>密码学重要进步</vt:lpstr>
      <vt:lpstr>公钥密码体制的基本原理</vt:lpstr>
      <vt:lpstr>公钥密码算法的思路</vt:lpstr>
      <vt:lpstr>公钥算法参数建立</vt:lpstr>
      <vt:lpstr>公钥算法加密</vt:lpstr>
      <vt:lpstr>公钥算法用来加密概念图示</vt:lpstr>
      <vt:lpstr>公钥算法用来认证</vt:lpstr>
      <vt:lpstr>公钥算法用来认证概念图示</vt:lpstr>
      <vt:lpstr>消息来源认证和数字签名</vt:lpstr>
      <vt:lpstr>结合使用加密和认证/签名</vt:lpstr>
      <vt:lpstr>构造公钥算法的考虑</vt:lpstr>
      <vt:lpstr>One-way Trapdoor Function单向陷门函数</vt:lpstr>
      <vt:lpstr>RSA算法</vt:lpstr>
      <vt:lpstr>RSA算法参数建立</vt:lpstr>
      <vt:lpstr>模n逆元</vt:lpstr>
      <vt:lpstr>RSA算法描述</vt:lpstr>
      <vt:lpstr>为什么RSA 可以加解密</vt:lpstr>
      <vt:lpstr>RSA 的使用</vt:lpstr>
      <vt:lpstr>RSA Example</vt:lpstr>
      <vt:lpstr>RSA Example cont</vt:lpstr>
      <vt:lpstr>RSA实现考虑</vt:lpstr>
      <vt:lpstr>X^Y%Z模幂乘举例</vt:lpstr>
      <vt:lpstr>模幂乘算法实现</vt:lpstr>
      <vt:lpstr>攻击RSA算法</vt:lpstr>
      <vt:lpstr>分解里程碑</vt:lpstr>
      <vt:lpstr>抵抗因子分解</vt:lpstr>
      <vt:lpstr>RSA的攻击方法</vt:lpstr>
      <vt:lpstr>小结</vt:lpstr>
      <vt:lpstr>主要内容</vt:lpstr>
      <vt:lpstr>Diffie-Hellman密钥交换</vt:lpstr>
      <vt:lpstr>PowerPoint 演示文稿</vt:lpstr>
      <vt:lpstr>Diffie-Hellman密钥交换算法</vt:lpstr>
      <vt:lpstr>PowerPoint 演示文稿</vt:lpstr>
      <vt:lpstr>证明、分析和例子</vt:lpstr>
      <vt:lpstr>中间人攻击</vt:lpstr>
      <vt:lpstr>Diffie-Hellman密钥交换的攻击</vt:lpstr>
      <vt:lpstr>PowerPoint 演示文稿</vt:lpstr>
      <vt:lpstr>相关结论</vt:lpstr>
      <vt:lpstr>ElGamal算法—加密</vt:lpstr>
      <vt:lpstr>椭圆曲线密码学ECC</vt:lpstr>
      <vt:lpstr>关于速度</vt:lpstr>
      <vt:lpstr>ECC vs. RSA</vt:lpstr>
      <vt:lpstr>Comparable Key Sizes in Terms of Computational Effort for Cryptanalysis  (NIST SP-800-57) </vt:lpstr>
      <vt:lpstr>小结</vt:lpstr>
      <vt:lpstr>备注</vt:lpstr>
      <vt:lpstr>“公开”密钥？这太简单了！</vt:lpstr>
      <vt:lpstr>ECC STD</vt:lpstr>
      <vt:lpstr>扩展Euclid算法</vt:lpstr>
      <vt:lpstr>函数reverse()</vt:lpstr>
      <vt:lpstr>RSA的攻击方法</vt:lpstr>
      <vt:lpstr>共模攻击</vt:lpstr>
      <vt:lpstr>抵抗因子分解</vt:lpstr>
      <vt:lpstr>计时攻击</vt:lpstr>
      <vt:lpstr>抵抗计时攻击(隐蔽)</vt:lpstr>
      <vt:lpstr>对RSA选择密文攻击</vt:lpstr>
      <vt:lpstr>共模攻击</vt:lpstr>
      <vt:lpstr>古老的学问，崭新的应用</vt:lpstr>
      <vt:lpstr>数</vt:lpstr>
      <vt:lpstr>最大公约数和互素</vt:lpstr>
      <vt:lpstr>欧几里德算法 (Euclid)</vt:lpstr>
      <vt:lpstr>算法</vt:lpstr>
      <vt:lpstr>模运算</vt:lpstr>
      <vt:lpstr>模算术运算</vt:lpstr>
      <vt:lpstr>模幂运算</vt:lpstr>
      <vt:lpstr>剩余集</vt:lpstr>
      <vt:lpstr>模n逆元</vt:lpstr>
      <vt:lpstr>求逆元：扩展Euclid算法</vt:lpstr>
      <vt:lpstr>PowerPoint 演示文稿</vt:lpstr>
      <vt:lpstr>PowerPoint 演示文稿</vt:lpstr>
      <vt:lpstr>Greatest common divisor</vt:lpstr>
      <vt:lpstr>Modular inversion</vt:lpstr>
      <vt:lpstr>费马定理</vt:lpstr>
      <vt:lpstr>欧拉函数 </vt:lpstr>
      <vt:lpstr>欧拉定理</vt:lpstr>
      <vt:lpstr>本原根和离散对数</vt:lpstr>
      <vt:lpstr>PowerPoint 演示文稿</vt:lpstr>
      <vt:lpstr>模对数运算</vt:lpstr>
      <vt:lpstr>离散对数</vt:lpstr>
      <vt:lpstr>小结</vt:lpstr>
      <vt:lpstr>为什么RSA 可以加解密</vt:lpstr>
      <vt:lpstr>PowerPoint 演示文稿</vt:lpstr>
      <vt:lpstr>RSA实现考虑</vt:lpstr>
      <vt:lpstr>X^Y%Z模幂乘举例</vt:lpstr>
      <vt:lpstr>模幂乘算法实现</vt:lpstr>
      <vt:lpstr>ElGamal密码</vt:lpstr>
      <vt:lpstr>ElGamal密码</vt:lpstr>
      <vt:lpstr>ElGamal</vt:lpstr>
      <vt:lpstr>椭圆曲线</vt:lpstr>
      <vt:lpstr> EC：P＋Q＝-R，曲线可表示为E(1, 1) </vt:lpstr>
      <vt:lpstr>素域上的EC（Zp上的椭圆曲线）</vt:lpstr>
      <vt:lpstr>v</vt:lpstr>
      <vt:lpstr>EC (1)</vt:lpstr>
      <vt:lpstr>P+Q的计算及KP的计算</vt:lpstr>
      <vt:lpstr>椭圆曲线密码学</vt:lpstr>
      <vt:lpstr>EC上的离散对数问题（ECDLP）</vt:lpstr>
      <vt:lpstr>椭圆曲线密码学ECC</vt:lpstr>
      <vt:lpstr>使用EC的密钥交换（D-H）</vt:lpstr>
      <vt:lpstr>PowerPoint 演示文稿</vt:lpstr>
      <vt:lpstr>用EC的加解密</vt:lpstr>
      <vt:lpstr>PowerPoint 演示文稿</vt:lpstr>
      <vt:lpstr>用EC的加解密</vt:lpstr>
      <vt:lpstr>关于速度</vt:lpstr>
      <vt:lpstr>ECC vs. RSA</vt:lpstr>
      <vt:lpstr>Table 10.3    Comparable Key Sizes in Terms of Computational Effort for Cryptanalysis  (NIST SP-800-57) </vt:lpstr>
      <vt:lpstr>公钥算法加密应用</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tieying</dc:creator>
  <cp:lastModifiedBy>tieying</cp:lastModifiedBy>
  <cp:revision>252</cp:revision>
  <dcterms:created xsi:type="dcterms:W3CDTF">2006-08-16T00:00:00Z</dcterms:created>
  <dcterms:modified xsi:type="dcterms:W3CDTF">2019-04-10T21:59:33Z</dcterms:modified>
</cp:coreProperties>
</file>