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7" r:id="rId2"/>
    <p:sldId id="258" r:id="rId3"/>
    <p:sldId id="259" r:id="rId4"/>
    <p:sldId id="260" r:id="rId5"/>
    <p:sldId id="261" r:id="rId6"/>
    <p:sldId id="262" r:id="rId7"/>
    <p:sldId id="263" r:id="rId8"/>
    <p:sldId id="264" r:id="rId9"/>
    <p:sldId id="265" r:id="rId10"/>
    <p:sldId id="357" r:id="rId11"/>
    <p:sldId id="266" r:id="rId12"/>
    <p:sldId id="267" r:id="rId13"/>
    <p:sldId id="270" r:id="rId14"/>
    <p:sldId id="272" r:id="rId15"/>
    <p:sldId id="273" r:id="rId16"/>
    <p:sldId id="274" r:id="rId17"/>
    <p:sldId id="281" r:id="rId18"/>
    <p:sldId id="282" r:id="rId19"/>
    <p:sldId id="283" r:id="rId20"/>
    <p:sldId id="284" r:id="rId21"/>
    <p:sldId id="285" r:id="rId22"/>
    <p:sldId id="358" r:id="rId23"/>
    <p:sldId id="286" r:id="rId24"/>
    <p:sldId id="287" r:id="rId25"/>
    <p:sldId id="288" r:id="rId26"/>
    <p:sldId id="289" r:id="rId27"/>
    <p:sldId id="290" r:id="rId28"/>
    <p:sldId id="291" r:id="rId29"/>
    <p:sldId id="292" r:id="rId30"/>
    <p:sldId id="293" r:id="rId31"/>
    <p:sldId id="295" r:id="rId32"/>
    <p:sldId id="296" r:id="rId33"/>
    <p:sldId id="297" r:id="rId34"/>
    <p:sldId id="298" r:id="rId35"/>
    <p:sldId id="299" r:id="rId36"/>
    <p:sldId id="300" r:id="rId37"/>
    <p:sldId id="301" r:id="rId38"/>
    <p:sldId id="303" r:id="rId39"/>
    <p:sldId id="304" r:id="rId40"/>
    <p:sldId id="306" r:id="rId41"/>
    <p:sldId id="308" r:id="rId42"/>
    <p:sldId id="309" r:id="rId43"/>
    <p:sldId id="310" r:id="rId44"/>
    <p:sldId id="355" r:id="rId45"/>
    <p:sldId id="311" r:id="rId46"/>
    <p:sldId id="313" r:id="rId47"/>
    <p:sldId id="314" r:id="rId48"/>
    <p:sldId id="315" r:id="rId49"/>
    <p:sldId id="361" r:id="rId50"/>
    <p:sldId id="362" r:id="rId51"/>
    <p:sldId id="317" r:id="rId52"/>
    <p:sldId id="318" r:id="rId53"/>
    <p:sldId id="323" r:id="rId54"/>
    <p:sldId id="354" r:id="rId55"/>
    <p:sldId id="327" r:id="rId56"/>
    <p:sldId id="360" r:id="rId57"/>
    <p:sldId id="328" r:id="rId58"/>
    <p:sldId id="329" r:id="rId59"/>
    <p:sldId id="331" r:id="rId60"/>
    <p:sldId id="332" r:id="rId61"/>
    <p:sldId id="333" r:id="rId62"/>
    <p:sldId id="334" r:id="rId63"/>
    <p:sldId id="335" r:id="rId64"/>
    <p:sldId id="330" r:id="rId65"/>
    <p:sldId id="336" r:id="rId66"/>
    <p:sldId id="337" r:id="rId67"/>
    <p:sldId id="338" r:id="rId68"/>
    <p:sldId id="339" r:id="rId69"/>
    <p:sldId id="340" r:id="rId70"/>
    <p:sldId id="341" r:id="rId71"/>
    <p:sldId id="342" r:id="rId72"/>
    <p:sldId id="343" r:id="rId73"/>
    <p:sldId id="344" r:id="rId74"/>
    <p:sldId id="345" r:id="rId75"/>
    <p:sldId id="346" r:id="rId76"/>
    <p:sldId id="359" r:id="rId77"/>
    <p:sldId id="347" r:id="rId78"/>
    <p:sldId id="348" r:id="rId79"/>
    <p:sldId id="349" r:id="rId80"/>
    <p:sldId id="350" r:id="rId81"/>
    <p:sldId id="351" r:id="rId82"/>
    <p:sldId id="352" r:id="rId83"/>
    <p:sldId id="353" r:id="rId8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420" autoAdjust="0"/>
  </p:normalViewPr>
  <p:slideViewPr>
    <p:cSldViewPr>
      <p:cViewPr varScale="1">
        <p:scale>
          <a:sx n="62" d="100"/>
          <a:sy n="62" d="100"/>
        </p:scale>
        <p:origin x="-1782"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74A3B3-A667-4740-8517-797A5773E4D8}" type="datetimeFigureOut">
              <a:rPr lang="zh-CN" altLang="en-US" smtClean="0"/>
              <a:pPr/>
              <a:t>2019/5/22</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30DA0F-2D87-49DF-B922-070380AC586E}" type="slidenum">
              <a:rPr lang="zh-CN" altLang="en-US" smtClean="0"/>
              <a:pPr/>
              <a:t>‹#›</a:t>
            </a:fld>
            <a:endParaRPr lang="zh-CN" altLang="en-US"/>
          </a:p>
        </p:txBody>
      </p:sp>
    </p:spTree>
    <p:extLst>
      <p:ext uri="{BB962C8B-B14F-4D97-AF65-F5344CB8AC3E}">
        <p14:creationId xmlns:p14="http://schemas.microsoft.com/office/powerpoint/2010/main" xmlns="" val="1318960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lib.csdn.net/base/datastructure"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zhiqiang.org/blog/tag/%e5%af%86%e7%a0%81%e5%ad%a6" TargetMode="External"/><Relationship Id="rId13" Type="http://schemas.openxmlformats.org/officeDocument/2006/relationships/hyperlink" Target="http://en.wikipedia.org/wiki/SHA_hash_functions" TargetMode="External"/><Relationship Id="rId3" Type="http://schemas.openxmlformats.org/officeDocument/2006/relationships/hyperlink" Target="http://zhiqiang.org/blog/" TargetMode="External"/><Relationship Id="rId7" Type="http://schemas.openxmlformats.org/officeDocument/2006/relationships/hyperlink" Target="http://zhiqiang.org/blog/tag/sha-1" TargetMode="External"/><Relationship Id="rId12" Type="http://schemas.openxmlformats.org/officeDocument/2006/relationships/hyperlink" Target="http://www.stdaily.com/404.htm" TargetMode="External"/><Relationship Id="rId2" Type="http://schemas.openxmlformats.org/officeDocument/2006/relationships/slide" Target="../slides/slide63.xml"/><Relationship Id="rId1" Type="http://schemas.openxmlformats.org/officeDocument/2006/relationships/notesMaster" Target="../notesMasters/notesMaster1.xml"/><Relationship Id="rId6" Type="http://schemas.openxmlformats.org/officeDocument/2006/relationships/hyperlink" Target="http://zhiqiang.org/blog/tag/md5" TargetMode="External"/><Relationship Id="rId11" Type="http://schemas.openxmlformats.org/officeDocument/2006/relationships/hyperlink" Target="http://zhiqiang.org/" TargetMode="External"/><Relationship Id="rId5" Type="http://schemas.openxmlformats.org/officeDocument/2006/relationships/hyperlink" Target="http://zhiqiang.org/blog/tag/hash%e5%87%bd%e6%95%b0" TargetMode="External"/><Relationship Id="rId15" Type="http://schemas.openxmlformats.org/officeDocument/2006/relationships/hyperlink" Target="http://en.wikipedia.org/wiki/Birthday_paradox" TargetMode="External"/><Relationship Id="rId10" Type="http://schemas.openxmlformats.org/officeDocument/2006/relationships/hyperlink" Target="http://zhiqiang.org/blog/tag/%e7%90%86%e8%ae%ba%e8%ae%a1%e7%ae%97%e6%9c%ba%e5%88%9d%e6%ad%a5" TargetMode="External"/><Relationship Id="rId4" Type="http://schemas.openxmlformats.org/officeDocument/2006/relationships/hyperlink" Target="http://zhiqiang.org/blog/category/science/computer-science" TargetMode="External"/><Relationship Id="rId9" Type="http://schemas.openxmlformats.org/officeDocument/2006/relationships/hyperlink" Target="http://zhiqiang.org/blog/tag/%e7%8e%8b%e5%b0%8f%e4%ba%91" TargetMode="External"/><Relationship Id="rId14" Type="http://schemas.openxmlformats.org/officeDocument/2006/relationships/hyperlink" Target="http://en.wikipedia.org/wiki/Md5"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baike.baidu.com/item/%E6%B6%88%E6%81%AF%E6%91%98%E8%A6%81%E7%AE%97%E6%B3%95"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r>
              <a:rPr lang="en-US" altLang="zh-CN" smtClean="0">
                <a:latin typeface="Arial" charset="0"/>
                <a:ea typeface="宋体" charset="-122"/>
              </a:rPr>
              <a:t>Message authentication code</a:t>
            </a:r>
            <a:endParaRPr lang="zh-CN" altLang="en-US" smtClean="0">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pPr lvl="1"/>
            <a:r>
              <a:rPr lang="zh-CN" altLang="en-US" smtClean="0">
                <a:latin typeface="Arial" charset="0"/>
                <a:ea typeface="宋体" charset="-122"/>
              </a:rPr>
              <a:t>除非已知加密前明文的结构特征</a:t>
            </a:r>
            <a:r>
              <a:rPr lang="en-US" altLang="zh-CN" smtClean="0">
                <a:latin typeface="Arial" charset="0"/>
                <a:ea typeface="宋体" charset="-122"/>
              </a:rPr>
              <a:t>(</a:t>
            </a:r>
            <a:r>
              <a:rPr lang="zh-CN" altLang="en-US" smtClean="0">
                <a:latin typeface="Arial" charset="0"/>
                <a:ea typeface="宋体" charset="-122"/>
              </a:rPr>
              <a:t>比如是通常文本</a:t>
            </a:r>
            <a:r>
              <a:rPr lang="en-US" altLang="zh-CN" smtClean="0">
                <a:latin typeface="Arial" charset="0"/>
                <a:ea typeface="宋体" charset="-122"/>
              </a:rPr>
              <a:t>)</a:t>
            </a:r>
            <a:r>
              <a:rPr lang="zh-CN" altLang="en-US" smtClean="0">
                <a:latin typeface="Arial" charset="0"/>
                <a:ea typeface="宋体" charset="-122"/>
              </a:rPr>
              <a:t>，而且篡改恰好导致解密后明文丧失了原有特征，则可怀疑有篡改</a:t>
            </a:r>
          </a:p>
          <a:p>
            <a:endParaRPr lang="zh-CN" altLang="en-US" smtClean="0">
              <a:latin typeface="Arial" charset="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r>
              <a:rPr lang="en-US" altLang="zh-CN" smtClean="0">
                <a:latin typeface="Arial" charset="0"/>
                <a:ea typeface="宋体" charset="-122"/>
              </a:rPr>
              <a:t>Message authentication code</a:t>
            </a:r>
            <a:endParaRPr lang="zh-CN" altLang="en-US" smtClean="0">
              <a:latin typeface="Arial" charset="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kern="1200" baseline="0" dirty="0" smtClean="0">
                <a:solidFill>
                  <a:schemeClr val="tx1"/>
                </a:solidFill>
                <a:latin typeface="Arial" charset="0"/>
                <a:ea typeface="ＭＳ Ｐゴシック" charset="-128"/>
                <a:cs typeface="ＭＳ Ｐゴシック" charset="-128"/>
              </a:rPr>
              <a:t> An alternative authentication technique involves the use of a secret key to generate</a:t>
            </a:r>
          </a:p>
          <a:p>
            <a:r>
              <a:rPr lang="en-US" sz="1200" b="0" kern="1200" baseline="0" dirty="0" smtClean="0">
                <a:solidFill>
                  <a:schemeClr val="tx1"/>
                </a:solidFill>
                <a:latin typeface="Arial" charset="0"/>
                <a:ea typeface="ＭＳ Ｐゴシック" charset="-128"/>
                <a:cs typeface="ＭＳ Ｐゴシック" charset="-128"/>
              </a:rPr>
              <a:t>a small fixed-size block of data, known as a cryptographic checksum  or MAC, that is</a:t>
            </a:r>
          </a:p>
          <a:p>
            <a:r>
              <a:rPr lang="en-US" sz="1200" b="0" kern="1200" baseline="0" dirty="0" smtClean="0">
                <a:solidFill>
                  <a:schemeClr val="tx1"/>
                </a:solidFill>
                <a:latin typeface="Arial" charset="0"/>
                <a:ea typeface="ＭＳ Ｐゴシック" charset="-128"/>
                <a:cs typeface="ＭＳ Ｐゴシック" charset="-128"/>
              </a:rPr>
              <a:t>appended to the message. This technique assumes that two communicating parties,</a:t>
            </a:r>
          </a:p>
          <a:p>
            <a:r>
              <a:rPr lang="en-US" sz="1200" b="0" kern="1200" baseline="0" dirty="0" smtClean="0">
                <a:solidFill>
                  <a:schemeClr val="tx1"/>
                </a:solidFill>
                <a:latin typeface="Arial" charset="0"/>
                <a:ea typeface="ＭＳ Ｐゴシック" charset="-128"/>
                <a:cs typeface="ＭＳ Ｐゴシック" charset="-128"/>
              </a:rPr>
              <a:t>say A and B, share a common secret key K . When A has a message to send to B, it</a:t>
            </a:r>
          </a:p>
          <a:p>
            <a:r>
              <a:rPr lang="en-US" sz="1200" b="0" kern="1200" baseline="0" dirty="0" smtClean="0">
                <a:solidFill>
                  <a:schemeClr val="tx1"/>
                </a:solidFill>
                <a:latin typeface="Arial" charset="0"/>
                <a:ea typeface="ＭＳ Ｐゴシック" charset="-128"/>
                <a:cs typeface="ＭＳ Ｐゴシック" charset="-128"/>
              </a:rPr>
              <a:t>calculates the MAC as a function of the message and the key:</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MAC =  C(K , M )</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where</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M =  input message</a:t>
            </a:r>
          </a:p>
          <a:p>
            <a:r>
              <a:rPr lang="en-US" sz="1200" b="0" kern="1200" baseline="0" dirty="0" smtClean="0">
                <a:solidFill>
                  <a:schemeClr val="tx1"/>
                </a:solidFill>
                <a:latin typeface="Arial" charset="0"/>
                <a:ea typeface="ＭＳ Ｐゴシック" charset="-128"/>
                <a:cs typeface="ＭＳ Ｐゴシック" charset="-128"/>
              </a:rPr>
              <a:t>C =  MAC function</a:t>
            </a:r>
          </a:p>
          <a:p>
            <a:r>
              <a:rPr lang="en-US" sz="1200" b="0" kern="1200" baseline="0" dirty="0" smtClean="0">
                <a:solidFill>
                  <a:schemeClr val="tx1"/>
                </a:solidFill>
                <a:latin typeface="Arial" charset="0"/>
                <a:ea typeface="ＭＳ Ｐゴシック" charset="-128"/>
                <a:cs typeface="ＭＳ Ｐゴシック" charset="-128"/>
              </a:rPr>
              <a:t>K =  shared secret key</a:t>
            </a:r>
          </a:p>
          <a:p>
            <a:r>
              <a:rPr lang="en-US" sz="1200" b="0" kern="1200" baseline="0" dirty="0" smtClean="0">
                <a:solidFill>
                  <a:schemeClr val="tx1"/>
                </a:solidFill>
                <a:latin typeface="Arial" charset="0"/>
                <a:ea typeface="ＭＳ Ｐゴシック" charset="-128"/>
                <a:cs typeface="ＭＳ Ｐゴシック" charset="-128"/>
              </a:rPr>
              <a:t>MAC =  message authentication code</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The message plus MAC are transmitted to the intended recipient. The recipient</a:t>
            </a:r>
          </a:p>
          <a:p>
            <a:r>
              <a:rPr lang="en-US" sz="1200" kern="1200" baseline="0" dirty="0" smtClean="0">
                <a:solidFill>
                  <a:schemeClr val="tx1"/>
                </a:solidFill>
                <a:latin typeface="Arial" charset="0"/>
                <a:ea typeface="ＭＳ Ｐゴシック" charset="-128"/>
                <a:cs typeface="ＭＳ Ｐゴシック" charset="-128"/>
              </a:rPr>
              <a:t>performs the same calculation on the received message, using the same secret key,</a:t>
            </a:r>
          </a:p>
          <a:p>
            <a:r>
              <a:rPr lang="en-US" sz="1200" kern="1200" baseline="0" dirty="0" smtClean="0">
                <a:solidFill>
                  <a:schemeClr val="tx1"/>
                </a:solidFill>
                <a:latin typeface="Arial" charset="0"/>
                <a:ea typeface="ＭＳ Ｐゴシック" charset="-128"/>
                <a:cs typeface="ＭＳ Ｐゴシック" charset="-128"/>
              </a:rPr>
              <a:t>to generate a new MAC. The received MAC is compared to the calculated MAC</a:t>
            </a:r>
          </a:p>
          <a:p>
            <a:r>
              <a:rPr lang="en-US" sz="1200" kern="1200" baseline="0" dirty="0" smtClean="0">
                <a:solidFill>
                  <a:schemeClr val="tx1"/>
                </a:solidFill>
                <a:latin typeface="Arial" charset="0"/>
                <a:ea typeface="ＭＳ Ｐゴシック" charset="-128"/>
                <a:cs typeface="ＭＳ Ｐゴシック" charset="-128"/>
              </a:rPr>
              <a:t>(Figure 12.4a). If we assume that only the receiver and the sender know the identity</a:t>
            </a:r>
          </a:p>
          <a:p>
            <a:r>
              <a:rPr lang="en-US" sz="1200" kern="1200" baseline="0" dirty="0" smtClean="0">
                <a:solidFill>
                  <a:schemeClr val="tx1"/>
                </a:solidFill>
                <a:latin typeface="Arial" charset="0"/>
                <a:ea typeface="ＭＳ Ｐゴシック" charset="-128"/>
                <a:cs typeface="ＭＳ Ｐゴシック" charset="-128"/>
              </a:rPr>
              <a:t>of the secret key, and if the received MAC matches the calculated MAC, then</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1.  The receiver is assured that the message has not been altered. If an attacker</a:t>
            </a:r>
          </a:p>
          <a:p>
            <a:r>
              <a:rPr lang="en-US" sz="1200" kern="1200" baseline="0" dirty="0" smtClean="0">
                <a:solidFill>
                  <a:schemeClr val="tx1"/>
                </a:solidFill>
                <a:latin typeface="Arial" charset="0"/>
                <a:ea typeface="ＭＳ Ｐゴシック" charset="-128"/>
                <a:cs typeface="ＭＳ Ｐゴシック" charset="-128"/>
              </a:rPr>
              <a:t>alters the message but does not alter the MAC, then the receiver’s calculation</a:t>
            </a:r>
          </a:p>
          <a:p>
            <a:r>
              <a:rPr lang="en-US" sz="1200" kern="1200" baseline="0" dirty="0" smtClean="0">
                <a:solidFill>
                  <a:schemeClr val="tx1"/>
                </a:solidFill>
                <a:latin typeface="Arial" charset="0"/>
                <a:ea typeface="ＭＳ Ｐゴシック" charset="-128"/>
                <a:cs typeface="ＭＳ Ｐゴシック" charset="-128"/>
              </a:rPr>
              <a:t>of the MAC will differ from the received MAC. Because the attacker is assumed</a:t>
            </a:r>
          </a:p>
          <a:p>
            <a:r>
              <a:rPr lang="en-US" sz="1200" kern="1200" baseline="0" dirty="0" smtClean="0">
                <a:solidFill>
                  <a:schemeClr val="tx1"/>
                </a:solidFill>
                <a:latin typeface="Arial" charset="0"/>
                <a:ea typeface="ＭＳ Ｐゴシック" charset="-128"/>
                <a:cs typeface="ＭＳ Ｐゴシック" charset="-128"/>
              </a:rPr>
              <a:t>not to know the secret key, the attacker cannot alter the MAC to correspond</a:t>
            </a:r>
          </a:p>
          <a:p>
            <a:r>
              <a:rPr lang="en-US" sz="1200" kern="1200" baseline="0" dirty="0" smtClean="0">
                <a:solidFill>
                  <a:schemeClr val="tx1"/>
                </a:solidFill>
                <a:latin typeface="Arial" charset="0"/>
                <a:ea typeface="ＭＳ Ｐゴシック" charset="-128"/>
                <a:cs typeface="ＭＳ Ｐゴシック" charset="-128"/>
              </a:rPr>
              <a:t>to the alterations in the message.</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2.  The receiver is assured that the message is from the alleged sender. Because</a:t>
            </a:r>
          </a:p>
          <a:p>
            <a:r>
              <a:rPr lang="en-US" sz="1200" kern="1200" baseline="0" dirty="0" smtClean="0">
                <a:solidFill>
                  <a:schemeClr val="tx1"/>
                </a:solidFill>
                <a:latin typeface="Arial" charset="0"/>
                <a:ea typeface="ＭＳ Ｐゴシック" charset="-128"/>
                <a:cs typeface="ＭＳ Ｐゴシック" charset="-128"/>
              </a:rPr>
              <a:t>no one else knows the secret key, no one else could prepare a message with a</a:t>
            </a:r>
          </a:p>
          <a:p>
            <a:r>
              <a:rPr lang="en-US" sz="1200" kern="1200" baseline="0" dirty="0" smtClean="0">
                <a:solidFill>
                  <a:schemeClr val="tx1"/>
                </a:solidFill>
                <a:latin typeface="Arial" charset="0"/>
                <a:ea typeface="ＭＳ Ｐゴシック" charset="-128"/>
                <a:cs typeface="ＭＳ Ｐゴシック" charset="-128"/>
              </a:rPr>
              <a:t>proper MAC.</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3. If the message includes a sequence number (such as is used with HDLC, X.25,</a:t>
            </a:r>
          </a:p>
          <a:p>
            <a:r>
              <a:rPr lang="en-US" sz="1200" kern="1200" baseline="0" dirty="0" smtClean="0">
                <a:solidFill>
                  <a:schemeClr val="tx1"/>
                </a:solidFill>
                <a:latin typeface="Arial" charset="0"/>
                <a:ea typeface="ＭＳ Ｐゴシック" charset="-128"/>
                <a:cs typeface="ＭＳ Ｐゴシック" charset="-128"/>
              </a:rPr>
              <a:t>and TCP), then the receiver can be assured of the proper sequence because an</a:t>
            </a:r>
          </a:p>
          <a:p>
            <a:r>
              <a:rPr lang="en-US" sz="1200" kern="1200" baseline="0" dirty="0" smtClean="0">
                <a:solidFill>
                  <a:schemeClr val="tx1"/>
                </a:solidFill>
                <a:latin typeface="Arial" charset="0"/>
                <a:ea typeface="ＭＳ Ｐゴシック" charset="-128"/>
                <a:cs typeface="ＭＳ Ｐゴシック" charset="-128"/>
              </a:rPr>
              <a:t>attacker cannot successfully alter the sequence number.</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A MAC function is similar to encryption. One difference is that the MAC</a:t>
            </a:r>
          </a:p>
          <a:p>
            <a:r>
              <a:rPr lang="en-US" sz="1200" b="0" kern="1200" baseline="0" dirty="0" smtClean="0">
                <a:solidFill>
                  <a:schemeClr val="tx1"/>
                </a:solidFill>
                <a:latin typeface="Arial" charset="0"/>
                <a:ea typeface="ＭＳ Ｐゴシック" charset="-128"/>
                <a:cs typeface="ＭＳ Ｐゴシック" charset="-128"/>
              </a:rPr>
              <a:t>algorithm need not be reversible, as it must be for decryption. In general, the MAC</a:t>
            </a:r>
          </a:p>
          <a:p>
            <a:r>
              <a:rPr lang="en-US" sz="1200" b="0" kern="1200" baseline="0" dirty="0" smtClean="0">
                <a:solidFill>
                  <a:schemeClr val="tx1"/>
                </a:solidFill>
                <a:latin typeface="Arial" charset="0"/>
                <a:ea typeface="ＭＳ Ｐゴシック" charset="-128"/>
                <a:cs typeface="ＭＳ Ｐゴシック" charset="-128"/>
              </a:rPr>
              <a:t>function is a many-to-one function. The domain of the function consists of messages</a:t>
            </a:r>
          </a:p>
          <a:p>
            <a:r>
              <a:rPr lang="en-US" sz="1200" b="0" kern="1200" baseline="0" dirty="0" smtClean="0">
                <a:solidFill>
                  <a:schemeClr val="tx1"/>
                </a:solidFill>
                <a:latin typeface="Arial" charset="0"/>
                <a:ea typeface="ＭＳ Ｐゴシック" charset="-128"/>
                <a:cs typeface="ＭＳ Ｐゴシック" charset="-128"/>
              </a:rPr>
              <a:t>of some arbitrary length, whereas the range consists of all possible MACs and all</a:t>
            </a:r>
          </a:p>
          <a:p>
            <a:r>
              <a:rPr lang="en-US" sz="1200" b="0" kern="1200" baseline="0" dirty="0" smtClean="0">
                <a:solidFill>
                  <a:schemeClr val="tx1"/>
                </a:solidFill>
                <a:latin typeface="Arial" charset="0"/>
                <a:ea typeface="ＭＳ Ｐゴシック" charset="-128"/>
                <a:cs typeface="ＭＳ Ｐゴシック" charset="-128"/>
              </a:rPr>
              <a:t>possible keys. If an n -bit MAC is used, then there are 2</a:t>
            </a:r>
            <a:r>
              <a:rPr lang="en-US" sz="1200" b="0" kern="1200" baseline="30000" dirty="0" smtClean="0">
                <a:solidFill>
                  <a:schemeClr val="tx1"/>
                </a:solidFill>
                <a:latin typeface="Arial" charset="0"/>
                <a:ea typeface="ＭＳ Ｐゴシック" charset="-128"/>
                <a:cs typeface="ＭＳ Ｐゴシック" charset="-128"/>
              </a:rPr>
              <a:t>n</a:t>
            </a:r>
            <a:r>
              <a:rPr lang="en-US" sz="1200" b="0" kern="1200" baseline="0" dirty="0" smtClean="0">
                <a:solidFill>
                  <a:schemeClr val="tx1"/>
                </a:solidFill>
                <a:latin typeface="Arial" charset="0"/>
                <a:ea typeface="ＭＳ Ｐゴシック" charset="-128"/>
                <a:cs typeface="ＭＳ Ｐゴシック" charset="-128"/>
              </a:rPr>
              <a:t>  possible MACs, whereas</a:t>
            </a:r>
          </a:p>
          <a:p>
            <a:r>
              <a:rPr lang="en-US" sz="1200" b="0" kern="1200" baseline="0" dirty="0" smtClean="0">
                <a:solidFill>
                  <a:schemeClr val="tx1"/>
                </a:solidFill>
                <a:latin typeface="Arial" charset="0"/>
                <a:ea typeface="ＭＳ Ｐゴシック" charset="-128"/>
                <a:cs typeface="ＭＳ Ｐゴシック" charset="-128"/>
              </a:rPr>
              <a:t>there are N  possible messages with N &gt;&gt;  2</a:t>
            </a:r>
            <a:r>
              <a:rPr lang="en-US" sz="1200" b="0" kern="1200" baseline="30000" dirty="0" smtClean="0">
                <a:solidFill>
                  <a:schemeClr val="tx1"/>
                </a:solidFill>
                <a:latin typeface="Arial" charset="0"/>
                <a:ea typeface="ＭＳ Ｐゴシック" charset="-128"/>
                <a:cs typeface="ＭＳ Ｐゴシック" charset="-128"/>
              </a:rPr>
              <a:t>n</a:t>
            </a:r>
            <a:r>
              <a:rPr lang="en-US" sz="1200" b="0" kern="1200" baseline="0" dirty="0" smtClean="0">
                <a:solidFill>
                  <a:schemeClr val="tx1"/>
                </a:solidFill>
                <a:latin typeface="Arial" charset="0"/>
                <a:ea typeface="ＭＳ Ｐゴシック" charset="-128"/>
                <a:cs typeface="ＭＳ Ｐゴシック" charset="-128"/>
              </a:rPr>
              <a:t> . Furthermore, with a k -bit key, there</a:t>
            </a:r>
          </a:p>
          <a:p>
            <a:r>
              <a:rPr lang="en-US" sz="1200" b="0" kern="1200" baseline="0" dirty="0" smtClean="0">
                <a:solidFill>
                  <a:schemeClr val="tx1"/>
                </a:solidFill>
                <a:latin typeface="Arial" charset="0"/>
                <a:ea typeface="ＭＳ Ｐゴシック" charset="-128"/>
                <a:cs typeface="ＭＳ Ｐゴシック" charset="-128"/>
              </a:rPr>
              <a:t>are 2</a:t>
            </a:r>
            <a:r>
              <a:rPr lang="en-US" sz="1200" b="0" kern="1200" baseline="30000" dirty="0" smtClean="0">
                <a:solidFill>
                  <a:schemeClr val="tx1"/>
                </a:solidFill>
                <a:latin typeface="Arial" charset="0"/>
                <a:ea typeface="ＭＳ Ｐゴシック" charset="-128"/>
                <a:cs typeface="ＭＳ Ｐゴシック" charset="-128"/>
              </a:rPr>
              <a:t>k</a:t>
            </a:r>
            <a:r>
              <a:rPr lang="en-US" sz="1200" b="0" kern="1200" baseline="0" dirty="0" smtClean="0">
                <a:solidFill>
                  <a:schemeClr val="tx1"/>
                </a:solidFill>
                <a:latin typeface="Arial" charset="0"/>
                <a:ea typeface="ＭＳ Ｐゴシック" charset="-128"/>
                <a:cs typeface="ＭＳ Ｐゴシック" charset="-128"/>
              </a:rPr>
              <a:t>  possible keys.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The process depicted in Figure 12.4a provides authentication but not confidentiality,</a:t>
            </a:r>
          </a:p>
          <a:p>
            <a:r>
              <a:rPr lang="en-US" sz="1200" kern="1200" baseline="0" dirty="0" smtClean="0">
                <a:solidFill>
                  <a:schemeClr val="tx1"/>
                </a:solidFill>
                <a:latin typeface="Arial" charset="0"/>
                <a:ea typeface="ＭＳ Ｐゴシック" charset="-128"/>
                <a:cs typeface="ＭＳ Ｐゴシック" charset="-128"/>
              </a:rPr>
              <a:t>because the message as a whole is transmitted in the clear. Confidentiality</a:t>
            </a:r>
          </a:p>
          <a:p>
            <a:r>
              <a:rPr lang="en-US" sz="1200" kern="1200" baseline="0" dirty="0" smtClean="0">
                <a:solidFill>
                  <a:schemeClr val="tx1"/>
                </a:solidFill>
                <a:latin typeface="Arial" charset="0"/>
                <a:ea typeface="ＭＳ Ｐゴシック" charset="-128"/>
                <a:cs typeface="ＭＳ Ｐゴシック" charset="-128"/>
              </a:rPr>
              <a:t>can be provided by performing message encryption either after (Figure 12.4b) or</a:t>
            </a:r>
          </a:p>
          <a:p>
            <a:r>
              <a:rPr lang="en-US" sz="1200" kern="1200" baseline="0" dirty="0" smtClean="0">
                <a:solidFill>
                  <a:schemeClr val="tx1"/>
                </a:solidFill>
                <a:latin typeface="Arial" charset="0"/>
                <a:ea typeface="ＭＳ Ｐゴシック" charset="-128"/>
                <a:cs typeface="ＭＳ Ｐゴシック" charset="-128"/>
              </a:rPr>
              <a:t>before (Figure 12.4c) the MAC algorithm. In both these cases, two separate keys are</a:t>
            </a:r>
          </a:p>
          <a:p>
            <a:r>
              <a:rPr lang="en-US" sz="1200" kern="1200" baseline="0" dirty="0" smtClean="0">
                <a:solidFill>
                  <a:schemeClr val="tx1"/>
                </a:solidFill>
                <a:latin typeface="Arial" charset="0"/>
                <a:ea typeface="ＭＳ Ｐゴシック" charset="-128"/>
                <a:cs typeface="ＭＳ Ｐゴシック" charset="-128"/>
              </a:rPr>
              <a:t> needed, each of which is shared by the sender and the receiver. In the first case, the</a:t>
            </a:r>
          </a:p>
          <a:p>
            <a:r>
              <a:rPr lang="en-US" sz="1200" kern="1200" baseline="0" dirty="0" smtClean="0">
                <a:solidFill>
                  <a:schemeClr val="tx1"/>
                </a:solidFill>
                <a:latin typeface="Arial" charset="0"/>
                <a:ea typeface="ＭＳ Ｐゴシック" charset="-128"/>
                <a:cs typeface="ＭＳ Ｐゴシック" charset="-128"/>
              </a:rPr>
              <a:t>MAC is calculated with the message as input and is then concatenated to the message.</a:t>
            </a:r>
          </a:p>
          <a:p>
            <a:r>
              <a:rPr lang="en-US" sz="1200" kern="1200" baseline="0" dirty="0" smtClean="0">
                <a:solidFill>
                  <a:schemeClr val="tx1"/>
                </a:solidFill>
                <a:latin typeface="Arial" charset="0"/>
                <a:ea typeface="ＭＳ Ｐゴシック" charset="-128"/>
                <a:cs typeface="ＭＳ Ｐゴシック" charset="-128"/>
              </a:rPr>
              <a:t>The entire block is then encrypted. In the second case, the message is encrypted</a:t>
            </a:r>
          </a:p>
          <a:p>
            <a:r>
              <a:rPr lang="en-US" sz="1200" kern="1200" baseline="0" dirty="0" smtClean="0">
                <a:solidFill>
                  <a:schemeClr val="tx1"/>
                </a:solidFill>
                <a:latin typeface="Arial" charset="0"/>
                <a:ea typeface="ＭＳ Ｐゴシック" charset="-128"/>
                <a:cs typeface="ＭＳ Ｐゴシック" charset="-128"/>
              </a:rPr>
              <a:t>first. Then the MAC is calculated using the resulting ciphertext and is concatenated</a:t>
            </a:r>
          </a:p>
          <a:p>
            <a:r>
              <a:rPr lang="en-US" sz="1200" kern="1200" baseline="0" dirty="0" smtClean="0">
                <a:solidFill>
                  <a:schemeClr val="tx1"/>
                </a:solidFill>
                <a:latin typeface="Arial" charset="0"/>
                <a:ea typeface="ＭＳ Ｐゴシック" charset="-128"/>
                <a:cs typeface="ＭＳ Ｐゴシック" charset="-128"/>
              </a:rPr>
              <a:t>to the ciphertext to form the transmitted block. Typically, it is preferable to tie the</a:t>
            </a:r>
          </a:p>
          <a:p>
            <a:r>
              <a:rPr lang="en-US" sz="1200" kern="1200" baseline="0" dirty="0" smtClean="0">
                <a:solidFill>
                  <a:schemeClr val="tx1"/>
                </a:solidFill>
                <a:latin typeface="Arial" charset="0"/>
                <a:ea typeface="ＭＳ Ｐゴシック" charset="-128"/>
                <a:cs typeface="ＭＳ Ｐゴシック" charset="-128"/>
              </a:rPr>
              <a:t>authentication directly to the plaintext, so the method of Figure 12.4b is used.</a:t>
            </a:r>
            <a:endParaRPr lang="en-US" b="0" dirty="0"/>
          </a:p>
        </p:txBody>
      </p:sp>
      <p:sp>
        <p:nvSpPr>
          <p:cNvPr id="4" name="Slide Number Placeholder 3"/>
          <p:cNvSpPr>
            <a:spLocks noGrp="1"/>
          </p:cNvSpPr>
          <p:nvPr>
            <p:ph type="sldNum" sz="quarter" idx="10"/>
          </p:nvPr>
        </p:nvSpPr>
        <p:spPr/>
        <p:txBody>
          <a:bodyPr/>
          <a:lstStyle/>
          <a:p>
            <a:pPr>
              <a:defRPr/>
            </a:pPr>
            <a:fld id="{8E01877B-E5FC-4F44-9FC7-4B20506F310A}" type="slidenum">
              <a:rPr lang="en-AU" smtClean="0"/>
              <a:pPr>
                <a:defRPr/>
              </a:pPr>
              <a:t>33</a:t>
            </a:fld>
            <a:endParaRPr lang="en-AU"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r>
              <a:rPr lang="en-US" altLang="zh-CN" dirty="0" smtClean="0">
                <a:latin typeface="Arial" charset="0"/>
                <a:ea typeface="宋体" charset="-122"/>
              </a:rPr>
              <a:t>FIPS-113</a:t>
            </a:r>
            <a:r>
              <a:rPr lang="zh-CN" altLang="en-US" dirty="0" smtClean="0">
                <a:latin typeface="Arial" charset="0"/>
                <a:ea typeface="宋体" charset="-122"/>
              </a:rPr>
              <a:t>以</a:t>
            </a:r>
            <a:r>
              <a:rPr lang="en-US" altLang="zh-CN" dirty="0" smtClean="0">
                <a:latin typeface="Arial" charset="0"/>
                <a:ea typeface="宋体" charset="-122"/>
              </a:rPr>
              <a:t>CBC</a:t>
            </a:r>
            <a:r>
              <a:rPr lang="zh-CN" altLang="en-US" dirty="0" smtClean="0">
                <a:latin typeface="Arial" charset="0"/>
                <a:ea typeface="宋体" charset="-122"/>
              </a:rPr>
              <a:t>模式为基础，但有变化</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K+</a:t>
            </a:r>
            <a:r>
              <a:rPr lang="zh-CN" altLang="en-US" dirty="0" smtClean="0"/>
              <a:t>为使</a:t>
            </a:r>
            <a:r>
              <a:rPr lang="en-US" altLang="zh-CN" dirty="0" smtClean="0"/>
              <a:t>K</a:t>
            </a:r>
            <a:r>
              <a:rPr lang="zh-CN" altLang="en-US" dirty="0" smtClean="0"/>
              <a:t>为</a:t>
            </a:r>
            <a:r>
              <a:rPr lang="en-US" altLang="zh-CN" dirty="0" smtClean="0"/>
              <a:t>b</a:t>
            </a:r>
            <a:r>
              <a:rPr lang="zh-CN" altLang="en-US" dirty="0" smtClean="0"/>
              <a:t>位长而在</a:t>
            </a:r>
            <a:r>
              <a:rPr lang="en-US" altLang="zh-CN" dirty="0" smtClean="0"/>
              <a:t>K</a:t>
            </a:r>
            <a:r>
              <a:rPr lang="zh-CN" altLang="en-US" dirty="0" smtClean="0"/>
              <a:t>左边填充</a:t>
            </a:r>
            <a:r>
              <a:rPr lang="en-US" altLang="zh-CN" dirty="0" smtClean="0"/>
              <a:t>0</a:t>
            </a:r>
            <a:r>
              <a:rPr lang="zh-CN" altLang="en-US" dirty="0" smtClean="0"/>
              <a:t>后得到的结果。</a:t>
            </a:r>
            <a:r>
              <a:rPr lang="en-US" altLang="zh-CN" dirty="0" err="1" smtClean="0"/>
              <a:t>ipad</a:t>
            </a:r>
            <a:r>
              <a:rPr lang="zh-CN" altLang="en-US" dirty="0" smtClean="0"/>
              <a:t>和</a:t>
            </a:r>
            <a:r>
              <a:rPr lang="en-US" altLang="zh-CN" dirty="0" err="1" smtClean="0"/>
              <a:t>opad</a:t>
            </a:r>
            <a:r>
              <a:rPr lang="zh-CN" altLang="en-US" dirty="0" smtClean="0"/>
              <a:t>为定值</a:t>
            </a:r>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39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altLang="zh-CN" sz="1200" b="0" i="0" kern="1200" dirty="0" smtClean="0">
                <a:solidFill>
                  <a:schemeClr val="tx1"/>
                </a:solidFill>
                <a:latin typeface="+mn-lt"/>
                <a:ea typeface="+mn-ea"/>
                <a:cs typeface="+mn-cs"/>
              </a:rPr>
              <a:t>HMAC</a:t>
            </a:r>
            <a:r>
              <a:rPr lang="zh-CN" altLang="en-US" sz="1200" b="0" i="0" kern="1200" dirty="0" smtClean="0">
                <a:solidFill>
                  <a:schemeClr val="tx1"/>
                </a:solidFill>
                <a:latin typeface="+mn-lt"/>
                <a:ea typeface="+mn-ea"/>
                <a:cs typeface="+mn-cs"/>
              </a:rPr>
              <a:t>是计算</a:t>
            </a:r>
            <a:r>
              <a:rPr lang="en-US" altLang="zh-CN" sz="1200" b="0" i="0" kern="1200" dirty="0" smtClean="0">
                <a:solidFill>
                  <a:schemeClr val="tx1"/>
                </a:solidFill>
                <a:latin typeface="+mn-lt"/>
                <a:ea typeface="+mn-ea"/>
                <a:cs typeface="+mn-cs"/>
              </a:rPr>
              <a:t>MAC</a:t>
            </a:r>
            <a:r>
              <a:rPr lang="zh-CN" altLang="en-US" sz="1200" b="0" i="0" kern="1200" dirty="0" smtClean="0">
                <a:solidFill>
                  <a:schemeClr val="tx1"/>
                </a:solidFill>
                <a:latin typeface="+mn-lt"/>
                <a:ea typeface="+mn-ea"/>
                <a:cs typeface="+mn-cs"/>
              </a:rPr>
              <a:t>的一种方法，有密钥参与计算，不采用</a:t>
            </a:r>
            <a:r>
              <a:rPr lang="en-US" altLang="zh-CN" sz="1200" b="0" i="0" kern="1200" dirty="0" smtClean="0">
                <a:solidFill>
                  <a:schemeClr val="tx1"/>
                </a:solidFill>
                <a:latin typeface="+mn-lt"/>
                <a:ea typeface="+mn-ea"/>
                <a:cs typeface="+mn-cs"/>
              </a:rPr>
              <a:t>HASH</a:t>
            </a:r>
            <a:r>
              <a:rPr lang="zh-CN" altLang="en-US" sz="1200" b="1" i="0" u="none" strike="noStrike" kern="1200" dirty="0" smtClean="0">
                <a:solidFill>
                  <a:schemeClr val="tx1"/>
                </a:solidFill>
                <a:latin typeface="+mn-lt"/>
                <a:ea typeface="+mn-ea"/>
                <a:cs typeface="+mn-cs"/>
                <a:hlinkClick r:id="rId3" tooltip="算法与数据结构知识库"/>
              </a:rPr>
              <a:t>算法</a:t>
            </a:r>
            <a:r>
              <a:rPr lang="zh-CN" altLang="en-US" sz="1200" b="0" i="0" kern="1200" dirty="0" smtClean="0">
                <a:solidFill>
                  <a:schemeClr val="tx1"/>
                </a:solidFill>
                <a:latin typeface="+mn-lt"/>
                <a:ea typeface="+mn-ea"/>
                <a:cs typeface="+mn-cs"/>
              </a:rPr>
              <a:t>，对数据做</a:t>
            </a:r>
            <a:r>
              <a:rPr lang="en-US" altLang="zh-CN" sz="1200" b="0" i="0" kern="1200" dirty="0" smtClean="0">
                <a:solidFill>
                  <a:schemeClr val="tx1"/>
                </a:solidFill>
                <a:latin typeface="+mn-lt"/>
                <a:ea typeface="+mn-ea"/>
                <a:cs typeface="+mn-cs"/>
              </a:rPr>
              <a:t>hash</a:t>
            </a:r>
            <a:r>
              <a:rPr lang="zh-CN" altLang="en-US" sz="1200" b="0" i="0" kern="1200" dirty="0" smtClean="0">
                <a:solidFill>
                  <a:schemeClr val="tx1"/>
                </a:solidFill>
                <a:latin typeface="+mn-lt"/>
                <a:ea typeface="+mn-ea"/>
                <a:cs typeface="+mn-cs"/>
              </a:rPr>
              <a:t>计算，并用密钥加密，计算出</a:t>
            </a:r>
            <a:r>
              <a:rPr lang="en-US" altLang="zh-CN" sz="1200" b="0" i="0" kern="1200" dirty="0" smtClean="0">
                <a:solidFill>
                  <a:schemeClr val="tx1"/>
                </a:solidFill>
                <a:latin typeface="+mn-lt"/>
                <a:ea typeface="+mn-ea"/>
                <a:cs typeface="+mn-cs"/>
              </a:rPr>
              <a:t>MAC</a:t>
            </a:r>
            <a:r>
              <a:rPr lang="zh-CN" altLang="en-US" sz="1200" b="0" i="0" kern="1200" dirty="0" smtClean="0">
                <a:solidFill>
                  <a:schemeClr val="tx1"/>
                </a:solidFill>
                <a:latin typeface="+mn-lt"/>
                <a:ea typeface="+mn-ea"/>
                <a:cs typeface="+mn-cs"/>
              </a:rPr>
              <a:t>数值；</a:t>
            </a:r>
          </a:p>
          <a:p>
            <a:r>
              <a:rPr lang="zh-CN" altLang="en-US" sz="1200" b="0" i="0" kern="1200" dirty="0" smtClean="0">
                <a:solidFill>
                  <a:schemeClr val="tx1"/>
                </a:solidFill>
                <a:latin typeface="+mn-lt"/>
                <a:ea typeface="+mn-ea"/>
                <a:cs typeface="+mn-cs"/>
              </a:rPr>
              <a:t/>
            </a:r>
            <a:br>
              <a:rPr lang="zh-CN" altLang="en-US" sz="1200" b="0" i="0" kern="1200" dirty="0" smtClean="0">
                <a:solidFill>
                  <a:schemeClr val="tx1"/>
                </a:solidFill>
                <a:latin typeface="+mn-lt"/>
                <a:ea typeface="+mn-ea"/>
                <a:cs typeface="+mn-cs"/>
              </a:rPr>
            </a:br>
            <a:endParaRPr lang="zh-CN" altLang="en-US"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void </a:t>
            </a:r>
            <a:r>
              <a:rPr lang="en-US" altLang="zh-CN" sz="1200" b="0" i="0" kern="1200" dirty="0" err="1" smtClean="0">
                <a:solidFill>
                  <a:schemeClr val="tx1"/>
                </a:solidFill>
                <a:latin typeface="+mn-lt"/>
                <a:ea typeface="+mn-ea"/>
                <a:cs typeface="+mn-cs"/>
              </a:rPr>
              <a:t>HMAC_CTX_init</a:t>
            </a:r>
            <a:r>
              <a:rPr lang="en-US" altLang="zh-CN" sz="1200" b="0" i="0" kern="1200" dirty="0" smtClean="0">
                <a:solidFill>
                  <a:schemeClr val="tx1"/>
                </a:solidFill>
                <a:latin typeface="+mn-lt"/>
                <a:ea typeface="+mn-ea"/>
                <a:cs typeface="+mn-cs"/>
              </a:rPr>
              <a:t>(HMAC_CTX *</a:t>
            </a:r>
            <a:r>
              <a:rPr lang="en-US" altLang="zh-CN" sz="1200" b="0" i="0" kern="1200" dirty="0" err="1" smtClean="0">
                <a:solidFill>
                  <a:schemeClr val="tx1"/>
                </a:solidFill>
                <a:latin typeface="+mn-lt"/>
                <a:ea typeface="+mn-ea"/>
                <a:cs typeface="+mn-cs"/>
              </a:rPr>
              <a:t>ctx</a:t>
            </a:r>
            <a:r>
              <a:rPr lang="en-US" altLang="zh-CN"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初始化</a:t>
            </a:r>
            <a:r>
              <a:rPr lang="en-US" altLang="zh-CN" sz="1200" b="0" i="0" kern="1200" dirty="0" err="1" smtClean="0">
                <a:solidFill>
                  <a:schemeClr val="tx1"/>
                </a:solidFill>
                <a:latin typeface="+mn-lt"/>
                <a:ea typeface="+mn-ea"/>
                <a:cs typeface="+mn-cs"/>
              </a:rPr>
              <a:t>ctx</a:t>
            </a:r>
            <a:r>
              <a:rPr lang="zh-CN" altLang="en-US" sz="1200" b="0" i="0" kern="1200" dirty="0" smtClean="0">
                <a:solidFill>
                  <a:schemeClr val="tx1"/>
                </a:solidFill>
                <a:latin typeface="+mn-lt"/>
                <a:ea typeface="+mn-ea"/>
                <a:cs typeface="+mn-cs"/>
              </a:rPr>
              <a:t>，在计算</a:t>
            </a:r>
            <a:r>
              <a:rPr lang="en-US" altLang="zh-CN" sz="1200" b="0" i="0" kern="1200" dirty="0" smtClean="0">
                <a:solidFill>
                  <a:schemeClr val="tx1"/>
                </a:solidFill>
                <a:latin typeface="+mn-lt"/>
                <a:ea typeface="+mn-ea"/>
                <a:cs typeface="+mn-cs"/>
              </a:rPr>
              <a:t>MAC</a:t>
            </a:r>
            <a:r>
              <a:rPr lang="zh-CN" altLang="en-US" sz="1200" b="0" i="0" kern="1200" dirty="0" smtClean="0">
                <a:solidFill>
                  <a:schemeClr val="tx1"/>
                </a:solidFill>
                <a:latin typeface="+mn-lt"/>
                <a:ea typeface="+mn-ea"/>
                <a:cs typeface="+mn-cs"/>
              </a:rPr>
              <a:t>之前必须调用此函数；</a:t>
            </a:r>
          </a:p>
          <a:p>
            <a:r>
              <a:rPr lang="zh-CN" altLang="en-US" sz="1200" b="0" i="0" kern="1200" dirty="0" smtClean="0">
                <a:solidFill>
                  <a:schemeClr val="tx1"/>
                </a:solidFill>
                <a:latin typeface="+mn-lt"/>
                <a:ea typeface="+mn-ea"/>
                <a:cs typeface="+mn-cs"/>
              </a:rPr>
              <a:t/>
            </a:r>
            <a:br>
              <a:rPr lang="zh-CN" altLang="en-US" sz="1200" b="0" i="0" kern="1200" dirty="0" smtClean="0">
                <a:solidFill>
                  <a:schemeClr val="tx1"/>
                </a:solidFill>
                <a:latin typeface="+mn-lt"/>
                <a:ea typeface="+mn-ea"/>
                <a:cs typeface="+mn-cs"/>
              </a:rPr>
            </a:br>
            <a:endParaRPr lang="zh-CN" altLang="en-US"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void </a:t>
            </a:r>
            <a:r>
              <a:rPr lang="en-US" altLang="zh-CN" sz="1200" b="0" i="0" kern="1200" dirty="0" err="1" smtClean="0">
                <a:solidFill>
                  <a:schemeClr val="tx1"/>
                </a:solidFill>
                <a:latin typeface="+mn-lt"/>
                <a:ea typeface="+mn-ea"/>
                <a:cs typeface="+mn-cs"/>
              </a:rPr>
              <a:t>HMAC_CTX_cleanup</a:t>
            </a:r>
            <a:r>
              <a:rPr lang="en-US" altLang="zh-CN" sz="1200" b="0" i="0" kern="1200" dirty="0" smtClean="0">
                <a:solidFill>
                  <a:schemeClr val="tx1"/>
                </a:solidFill>
                <a:latin typeface="+mn-lt"/>
                <a:ea typeface="+mn-ea"/>
                <a:cs typeface="+mn-cs"/>
              </a:rPr>
              <a:t>(HMAC_CTX *</a:t>
            </a:r>
            <a:r>
              <a:rPr lang="en-US" altLang="zh-CN" sz="1200" b="0" i="0" kern="1200" dirty="0" err="1" smtClean="0">
                <a:solidFill>
                  <a:schemeClr val="tx1"/>
                </a:solidFill>
                <a:latin typeface="+mn-lt"/>
                <a:ea typeface="+mn-ea"/>
                <a:cs typeface="+mn-cs"/>
              </a:rPr>
              <a:t>ctx</a:t>
            </a:r>
            <a:r>
              <a:rPr lang="en-US" altLang="zh-CN" sz="1200" b="0" i="0" kern="1200" dirty="0" smtClean="0">
                <a:solidFill>
                  <a:schemeClr val="tx1"/>
                </a:solidFill>
                <a:latin typeface="+mn-lt"/>
                <a:ea typeface="+mn-ea"/>
                <a:cs typeface="+mn-cs"/>
              </a:rPr>
              <a:t>);</a:t>
            </a:r>
            <a:r>
              <a:rPr lang="en-US" altLang="zh-CN" dirty="0" smtClean="0"/>
              <a:t/>
            </a:r>
            <a:br>
              <a:rPr lang="en-US" altLang="zh-CN" dirty="0" smtClean="0"/>
            </a:br>
            <a:r>
              <a:rPr lang="zh-CN" altLang="en-US" sz="1200" b="0" i="0" kern="1200" dirty="0" smtClean="0">
                <a:solidFill>
                  <a:schemeClr val="tx1"/>
                </a:solidFill>
                <a:latin typeface="+mn-lt"/>
                <a:ea typeface="+mn-ea"/>
                <a:cs typeface="+mn-cs"/>
              </a:rPr>
              <a:t>将</a:t>
            </a:r>
            <a:r>
              <a:rPr lang="en-US" altLang="zh-CN" sz="1200" b="0" i="0" kern="1200" dirty="0" err="1" smtClean="0">
                <a:solidFill>
                  <a:schemeClr val="tx1"/>
                </a:solidFill>
                <a:latin typeface="+mn-lt"/>
                <a:ea typeface="+mn-ea"/>
                <a:cs typeface="+mn-cs"/>
              </a:rPr>
              <a:t>ctx</a:t>
            </a:r>
            <a:r>
              <a:rPr lang="zh-CN" altLang="en-US" sz="1200" b="0" i="0" kern="1200" dirty="0" smtClean="0">
                <a:solidFill>
                  <a:schemeClr val="tx1"/>
                </a:solidFill>
                <a:latin typeface="+mn-lt"/>
                <a:ea typeface="+mn-ea"/>
                <a:cs typeface="+mn-cs"/>
              </a:rPr>
              <a:t>中密钥数据及其他相关数据清楚，如果不再计算</a:t>
            </a:r>
            <a:r>
              <a:rPr lang="en-US" altLang="zh-CN" sz="1200" b="0" i="0" kern="1200" dirty="0" err="1" smtClean="0">
                <a:solidFill>
                  <a:schemeClr val="tx1"/>
                </a:solidFill>
                <a:latin typeface="+mn-lt"/>
                <a:ea typeface="+mn-ea"/>
                <a:cs typeface="+mn-cs"/>
              </a:rPr>
              <a:t>ctx</a:t>
            </a:r>
            <a:r>
              <a:rPr lang="zh-CN" altLang="en-US" sz="1200" b="0" i="0" kern="1200" dirty="0" smtClean="0">
                <a:solidFill>
                  <a:schemeClr val="tx1"/>
                </a:solidFill>
                <a:latin typeface="+mn-lt"/>
                <a:ea typeface="+mn-ea"/>
                <a:cs typeface="+mn-cs"/>
              </a:rPr>
              <a:t>，需要调用此函数，将</a:t>
            </a:r>
            <a:r>
              <a:rPr lang="en-US" altLang="zh-CN" sz="1200" b="0" i="0" kern="1200" dirty="0" err="1" smtClean="0">
                <a:solidFill>
                  <a:schemeClr val="tx1"/>
                </a:solidFill>
                <a:latin typeface="+mn-lt"/>
                <a:ea typeface="+mn-ea"/>
                <a:cs typeface="+mn-cs"/>
              </a:rPr>
              <a:t>ctx</a:t>
            </a:r>
            <a:r>
              <a:rPr lang="zh-CN" altLang="en-US" sz="1200" b="0" i="0" kern="1200" dirty="0" smtClean="0">
                <a:solidFill>
                  <a:schemeClr val="tx1"/>
                </a:solidFill>
                <a:latin typeface="+mn-lt"/>
                <a:ea typeface="+mn-ea"/>
                <a:cs typeface="+mn-cs"/>
              </a:rPr>
              <a:t>中数据清除；</a:t>
            </a:r>
            <a:br>
              <a:rPr lang="zh-CN" altLang="en-US" sz="1200" b="0" i="0" kern="1200" dirty="0" smtClean="0">
                <a:solidFill>
                  <a:schemeClr val="tx1"/>
                </a:solidFill>
                <a:latin typeface="+mn-lt"/>
                <a:ea typeface="+mn-ea"/>
                <a:cs typeface="+mn-cs"/>
              </a:rPr>
            </a:br>
            <a:endParaRPr lang="zh-CN" altLang="en-US" sz="1200" b="0" i="0" kern="1200" dirty="0" smtClean="0">
              <a:solidFill>
                <a:schemeClr val="tx1"/>
              </a:solidFill>
              <a:latin typeface="+mn-lt"/>
              <a:ea typeface="+mn-ea"/>
              <a:cs typeface="+mn-cs"/>
            </a:endParaRPr>
          </a:p>
          <a:p>
            <a:r>
              <a:rPr lang="zh-CN" altLang="en-US" dirty="0" smtClean="0"/>
              <a:t/>
            </a:r>
            <a:br>
              <a:rPr lang="zh-CN" altLang="en-US" dirty="0" smtClean="0"/>
            </a:br>
            <a:r>
              <a:rPr lang="en-US" altLang="zh-CN" sz="1200" b="0" i="0" kern="1200" dirty="0" err="1" smtClean="0">
                <a:solidFill>
                  <a:schemeClr val="tx1"/>
                </a:solidFill>
                <a:latin typeface="+mn-lt"/>
                <a:ea typeface="+mn-ea"/>
                <a:cs typeface="+mn-cs"/>
              </a:rPr>
              <a:t>int</a:t>
            </a:r>
            <a:r>
              <a:rPr lang="en-US" altLang="zh-CN"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HMAC_Init</a:t>
            </a:r>
            <a:r>
              <a:rPr lang="en-US" altLang="zh-CN" sz="1200" b="0" i="0" kern="1200" dirty="0" smtClean="0">
                <a:solidFill>
                  <a:schemeClr val="tx1"/>
                </a:solidFill>
                <a:latin typeface="+mn-lt"/>
                <a:ea typeface="+mn-ea"/>
                <a:cs typeface="+mn-cs"/>
              </a:rPr>
              <a:t>(HMAC_CTX *</a:t>
            </a:r>
            <a:r>
              <a:rPr lang="en-US" altLang="zh-CN" sz="1200" b="0" i="0" kern="1200" dirty="0" err="1" smtClean="0">
                <a:solidFill>
                  <a:schemeClr val="tx1"/>
                </a:solidFill>
                <a:latin typeface="+mn-lt"/>
                <a:ea typeface="+mn-ea"/>
                <a:cs typeface="+mn-cs"/>
              </a:rPr>
              <a:t>ctx</a:t>
            </a:r>
            <a:r>
              <a:rPr lang="en-US" altLang="zh-CN" sz="1200" b="0" i="0" kern="1200" dirty="0" smtClean="0">
                <a:solidFill>
                  <a:schemeClr val="tx1"/>
                </a:solidFill>
                <a:latin typeface="+mn-lt"/>
                <a:ea typeface="+mn-ea"/>
                <a:cs typeface="+mn-cs"/>
              </a:rPr>
              <a:t>, const void *key, </a:t>
            </a:r>
            <a:r>
              <a:rPr lang="en-US" altLang="zh-CN" sz="1200" b="0" i="0" kern="1200" dirty="0" err="1" smtClean="0">
                <a:solidFill>
                  <a:schemeClr val="tx1"/>
                </a:solidFill>
                <a:latin typeface="+mn-lt"/>
                <a:ea typeface="+mn-ea"/>
                <a:cs typeface="+mn-cs"/>
              </a:rPr>
              <a:t>int</a:t>
            </a:r>
            <a:r>
              <a:rPr lang="en-US" altLang="zh-CN"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len</a:t>
            </a:r>
            <a:r>
              <a:rPr lang="en-US" altLang="zh-CN" sz="1200" b="0" i="0" kern="1200" dirty="0" smtClean="0">
                <a:solidFill>
                  <a:schemeClr val="tx1"/>
                </a:solidFill>
                <a:latin typeface="+mn-lt"/>
                <a:ea typeface="+mn-ea"/>
                <a:cs typeface="+mn-cs"/>
              </a:rPr>
              <a:t>,</a:t>
            </a:r>
            <a:r>
              <a:rPr lang="en-US" altLang="zh-CN" dirty="0" smtClean="0"/>
              <a:t/>
            </a:r>
            <a:br>
              <a:rPr lang="en-US" altLang="zh-CN" dirty="0" smtClean="0"/>
            </a:br>
            <a:r>
              <a:rPr lang="en-US" altLang="zh-CN" sz="1200" b="0" i="0" kern="1200" dirty="0" smtClean="0">
                <a:solidFill>
                  <a:schemeClr val="tx1"/>
                </a:solidFill>
                <a:latin typeface="+mn-lt"/>
                <a:ea typeface="+mn-ea"/>
                <a:cs typeface="+mn-cs"/>
              </a:rPr>
              <a:t>           const EVP_MD *</a:t>
            </a:r>
            <a:r>
              <a:rPr lang="en-US" altLang="zh-CN" sz="1200" b="0" i="0" kern="1200" dirty="0" err="1" smtClean="0">
                <a:solidFill>
                  <a:schemeClr val="tx1"/>
                </a:solidFill>
                <a:latin typeface="+mn-lt"/>
                <a:ea typeface="+mn-ea"/>
                <a:cs typeface="+mn-cs"/>
              </a:rPr>
              <a:t>md</a:t>
            </a:r>
            <a:r>
              <a:rPr lang="en-US" altLang="zh-CN" sz="1200" b="0" i="0" kern="1200" dirty="0" smtClean="0">
                <a:solidFill>
                  <a:schemeClr val="tx1"/>
                </a:solidFill>
                <a:latin typeface="+mn-lt"/>
                <a:ea typeface="+mn-ea"/>
                <a:cs typeface="+mn-cs"/>
              </a:rPr>
              <a:t>); /* deprecated */</a:t>
            </a:r>
            <a:r>
              <a:rPr lang="en-US" altLang="zh-CN" dirty="0" smtClean="0"/>
              <a:t/>
            </a:r>
            <a:br>
              <a:rPr lang="en-US" altLang="zh-CN" dirty="0" smtClean="0"/>
            </a:br>
            <a:r>
              <a:rPr lang="zh-CN" altLang="en-US" sz="1200" b="0" i="0" kern="1200" dirty="0" smtClean="0">
                <a:solidFill>
                  <a:schemeClr val="tx1"/>
                </a:solidFill>
                <a:latin typeface="+mn-lt"/>
                <a:ea typeface="+mn-ea"/>
                <a:cs typeface="+mn-cs"/>
              </a:rPr>
              <a:t>初始化</a:t>
            </a:r>
            <a:r>
              <a:rPr lang="en-US" altLang="zh-CN" sz="1200" b="0" i="0" kern="1200" dirty="0" err="1" smtClean="0">
                <a:solidFill>
                  <a:schemeClr val="tx1"/>
                </a:solidFill>
                <a:latin typeface="+mn-lt"/>
                <a:ea typeface="+mn-ea"/>
                <a:cs typeface="+mn-cs"/>
              </a:rPr>
              <a:t>ctx</a:t>
            </a:r>
            <a:r>
              <a:rPr lang="zh-CN" altLang="en-US" sz="1200" b="0" i="0" kern="1200" dirty="0" smtClean="0">
                <a:solidFill>
                  <a:schemeClr val="tx1"/>
                </a:solidFill>
                <a:latin typeface="+mn-lt"/>
                <a:ea typeface="+mn-ea"/>
                <a:cs typeface="+mn-cs"/>
              </a:rPr>
              <a:t>数据，在</a:t>
            </a:r>
            <a:r>
              <a:rPr lang="en-US" altLang="zh-CN" sz="1200" b="0" i="0" kern="1200" dirty="0" err="1" smtClean="0">
                <a:solidFill>
                  <a:schemeClr val="tx1"/>
                </a:solidFill>
                <a:latin typeface="+mn-lt"/>
                <a:ea typeface="+mn-ea"/>
                <a:cs typeface="+mn-cs"/>
              </a:rPr>
              <a:t>ctx</a:t>
            </a:r>
            <a:r>
              <a:rPr lang="zh-CN" altLang="en-US" sz="1200" b="0" i="0" kern="1200" dirty="0" smtClean="0">
                <a:solidFill>
                  <a:schemeClr val="tx1"/>
                </a:solidFill>
                <a:latin typeface="+mn-lt"/>
                <a:ea typeface="+mn-ea"/>
                <a:cs typeface="+mn-cs"/>
              </a:rPr>
              <a:t>中复制</a:t>
            </a:r>
            <a:r>
              <a:rPr lang="en-US" altLang="zh-CN" sz="1200" b="0" i="0" kern="1200" dirty="0" smtClean="0">
                <a:solidFill>
                  <a:schemeClr val="tx1"/>
                </a:solidFill>
                <a:latin typeface="+mn-lt"/>
                <a:ea typeface="+mn-ea"/>
                <a:cs typeface="+mn-cs"/>
              </a:rPr>
              <a:t>EVP_MD</a:t>
            </a:r>
            <a:r>
              <a:rPr lang="zh-CN" altLang="en-US" sz="1200" b="0" i="0" kern="1200" dirty="0" smtClean="0">
                <a:solidFill>
                  <a:schemeClr val="tx1"/>
                </a:solidFill>
                <a:latin typeface="+mn-lt"/>
                <a:ea typeface="+mn-ea"/>
                <a:cs typeface="+mn-cs"/>
              </a:rPr>
              <a:t>方法，密钥数据，密钥数据长度为</a:t>
            </a:r>
            <a:r>
              <a:rPr lang="en-US" altLang="zh-CN" sz="1200" b="0" i="0" kern="1200" dirty="0" err="1" smtClean="0">
                <a:solidFill>
                  <a:schemeClr val="tx1"/>
                </a:solidFill>
                <a:latin typeface="+mn-lt"/>
                <a:ea typeface="+mn-ea"/>
                <a:cs typeface="+mn-cs"/>
              </a:rPr>
              <a:t>len</a:t>
            </a:r>
            <a:r>
              <a:rPr lang="zh-CN" altLang="en-US" sz="1200" b="0" i="0" kern="1200" dirty="0" smtClean="0">
                <a:solidFill>
                  <a:schemeClr val="tx1"/>
                </a:solidFill>
                <a:latin typeface="+mn-lt"/>
                <a:ea typeface="+mn-ea"/>
                <a:cs typeface="+mn-cs"/>
              </a:rPr>
              <a:t>；此函数在</a:t>
            </a:r>
            <a:r>
              <a:rPr lang="en-US" altLang="zh-CN" sz="1200" b="0" i="0" kern="1200" dirty="0" smtClean="0">
                <a:solidFill>
                  <a:schemeClr val="tx1"/>
                </a:solidFill>
                <a:latin typeface="+mn-lt"/>
                <a:ea typeface="+mn-ea"/>
                <a:cs typeface="+mn-cs"/>
              </a:rPr>
              <a:t>0.96</a:t>
            </a:r>
            <a:r>
              <a:rPr lang="zh-CN" altLang="en-US" sz="1200" b="0" i="0" kern="1200" dirty="0" smtClean="0">
                <a:solidFill>
                  <a:schemeClr val="tx1"/>
                </a:solidFill>
                <a:latin typeface="+mn-lt"/>
                <a:ea typeface="+mn-ea"/>
                <a:cs typeface="+mn-cs"/>
              </a:rPr>
              <a:t>版本之后不再被支持。</a:t>
            </a:r>
          </a:p>
          <a:p>
            <a:r>
              <a:rPr lang="zh-CN" altLang="en-US" sz="1200" b="0" i="0" kern="1200" dirty="0" smtClean="0">
                <a:solidFill>
                  <a:schemeClr val="tx1"/>
                </a:solidFill>
                <a:latin typeface="+mn-lt"/>
                <a:ea typeface="+mn-ea"/>
                <a:cs typeface="+mn-cs"/>
              </a:rPr>
              <a:t/>
            </a:r>
            <a:br>
              <a:rPr lang="zh-CN" altLang="en-US" sz="1200" b="0" i="0" kern="1200" dirty="0" smtClean="0">
                <a:solidFill>
                  <a:schemeClr val="tx1"/>
                </a:solidFill>
                <a:latin typeface="+mn-lt"/>
                <a:ea typeface="+mn-ea"/>
                <a:cs typeface="+mn-cs"/>
              </a:rPr>
            </a:br>
            <a:endParaRPr lang="zh-CN" altLang="en-US" sz="1200" b="0" i="0" kern="1200" dirty="0" smtClean="0">
              <a:solidFill>
                <a:schemeClr val="tx1"/>
              </a:solidFill>
              <a:latin typeface="+mn-lt"/>
              <a:ea typeface="+mn-ea"/>
              <a:cs typeface="+mn-cs"/>
            </a:endParaRPr>
          </a:p>
          <a:p>
            <a:r>
              <a:rPr lang="en-US" altLang="zh-CN" sz="1200" b="0" i="0" kern="1200" dirty="0" err="1" smtClean="0">
                <a:solidFill>
                  <a:schemeClr val="tx1"/>
                </a:solidFill>
                <a:latin typeface="+mn-lt"/>
                <a:ea typeface="+mn-ea"/>
                <a:cs typeface="+mn-cs"/>
              </a:rPr>
              <a:t>int</a:t>
            </a:r>
            <a:r>
              <a:rPr lang="en-US" altLang="zh-CN"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HMAC_Init_ex</a:t>
            </a:r>
            <a:r>
              <a:rPr lang="en-US" altLang="zh-CN" sz="1200" b="0" i="0" kern="1200" dirty="0" smtClean="0">
                <a:solidFill>
                  <a:schemeClr val="tx1"/>
                </a:solidFill>
                <a:latin typeface="+mn-lt"/>
                <a:ea typeface="+mn-ea"/>
                <a:cs typeface="+mn-cs"/>
              </a:rPr>
              <a:t>(HMAC_CTX *</a:t>
            </a:r>
            <a:r>
              <a:rPr lang="en-US" altLang="zh-CN" sz="1200" b="0" i="0" kern="1200" dirty="0" err="1" smtClean="0">
                <a:solidFill>
                  <a:schemeClr val="tx1"/>
                </a:solidFill>
                <a:latin typeface="+mn-lt"/>
                <a:ea typeface="+mn-ea"/>
                <a:cs typeface="+mn-cs"/>
              </a:rPr>
              <a:t>ctx</a:t>
            </a:r>
            <a:r>
              <a:rPr lang="en-US" altLang="zh-CN" sz="1200" b="0" i="0" kern="1200" dirty="0" smtClean="0">
                <a:solidFill>
                  <a:schemeClr val="tx1"/>
                </a:solidFill>
                <a:latin typeface="+mn-lt"/>
                <a:ea typeface="+mn-ea"/>
                <a:cs typeface="+mn-cs"/>
              </a:rPr>
              <a:t>, const void *key, </a:t>
            </a:r>
            <a:r>
              <a:rPr lang="en-US" altLang="zh-CN" sz="1200" b="0" i="0" kern="1200" dirty="0" err="1" smtClean="0">
                <a:solidFill>
                  <a:schemeClr val="tx1"/>
                </a:solidFill>
                <a:latin typeface="+mn-lt"/>
                <a:ea typeface="+mn-ea"/>
                <a:cs typeface="+mn-cs"/>
              </a:rPr>
              <a:t>int</a:t>
            </a:r>
            <a:r>
              <a:rPr lang="en-US" altLang="zh-CN"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len</a:t>
            </a:r>
            <a:r>
              <a:rPr lang="en-US" altLang="zh-CN" sz="1200" b="0" i="0" kern="1200" dirty="0" smtClean="0">
                <a:solidFill>
                  <a:schemeClr val="tx1"/>
                </a:solidFill>
                <a:latin typeface="+mn-lt"/>
                <a:ea typeface="+mn-ea"/>
                <a:cs typeface="+mn-cs"/>
              </a:rPr>
              <a:t>,</a:t>
            </a:r>
          </a:p>
          <a:p>
            <a:r>
              <a:rPr lang="en-US" altLang="zh-CN" sz="1200" b="0" i="0" kern="1200" dirty="0" smtClean="0">
                <a:solidFill>
                  <a:schemeClr val="tx1"/>
                </a:solidFill>
                <a:latin typeface="+mn-lt"/>
                <a:ea typeface="+mn-ea"/>
                <a:cs typeface="+mn-cs"/>
              </a:rPr>
              <a:t>          const EVP_MD *</a:t>
            </a:r>
            <a:r>
              <a:rPr lang="en-US" altLang="zh-CN" sz="1200" b="0" i="0" kern="1200" dirty="0" err="1" smtClean="0">
                <a:solidFill>
                  <a:schemeClr val="tx1"/>
                </a:solidFill>
                <a:latin typeface="+mn-lt"/>
                <a:ea typeface="+mn-ea"/>
                <a:cs typeface="+mn-cs"/>
              </a:rPr>
              <a:t>md</a:t>
            </a:r>
            <a:r>
              <a:rPr lang="en-US" altLang="zh-CN" sz="1200" b="0" i="0" kern="1200" dirty="0" smtClean="0">
                <a:solidFill>
                  <a:schemeClr val="tx1"/>
                </a:solidFill>
                <a:latin typeface="+mn-lt"/>
                <a:ea typeface="+mn-ea"/>
                <a:cs typeface="+mn-cs"/>
              </a:rPr>
              <a:t>, ENGINE *</a:t>
            </a:r>
            <a:r>
              <a:rPr lang="en-US" altLang="zh-CN" sz="1200" b="0" i="0" kern="1200" dirty="0" err="1" smtClean="0">
                <a:solidFill>
                  <a:schemeClr val="tx1"/>
                </a:solidFill>
                <a:latin typeface="+mn-lt"/>
                <a:ea typeface="+mn-ea"/>
                <a:cs typeface="+mn-cs"/>
              </a:rPr>
              <a:t>impl</a:t>
            </a:r>
            <a:r>
              <a:rPr lang="en-US" altLang="zh-CN" sz="1200" b="0" i="0" kern="1200" dirty="0" smtClean="0">
                <a:solidFill>
                  <a:schemeClr val="tx1"/>
                </a:solidFill>
                <a:latin typeface="+mn-lt"/>
                <a:ea typeface="+mn-ea"/>
                <a:cs typeface="+mn-cs"/>
              </a:rPr>
              <a:t>);</a:t>
            </a:r>
            <a:r>
              <a:rPr lang="en-US" altLang="zh-CN" dirty="0" smtClean="0"/>
              <a:t/>
            </a:r>
            <a:br>
              <a:rPr lang="en-US" altLang="zh-CN" dirty="0" smtClean="0"/>
            </a:br>
            <a:r>
              <a:rPr lang="zh-CN" altLang="en-US" sz="1200" b="0" i="0" kern="1200" dirty="0" smtClean="0">
                <a:solidFill>
                  <a:schemeClr val="tx1"/>
                </a:solidFill>
                <a:latin typeface="+mn-lt"/>
                <a:ea typeface="+mn-ea"/>
                <a:cs typeface="+mn-cs"/>
              </a:rPr>
              <a:t>初始</a:t>
            </a:r>
            <a:r>
              <a:rPr lang="en-US" altLang="zh-CN" sz="1200" b="0" i="0" kern="1200" dirty="0" err="1" smtClean="0">
                <a:solidFill>
                  <a:schemeClr val="tx1"/>
                </a:solidFill>
                <a:latin typeface="+mn-lt"/>
                <a:ea typeface="+mn-ea"/>
                <a:cs typeface="+mn-cs"/>
              </a:rPr>
              <a:t>ctx</a:t>
            </a:r>
            <a:r>
              <a:rPr lang="zh-CN" altLang="en-US" sz="1200" b="0" i="0" kern="1200" dirty="0" smtClean="0">
                <a:solidFill>
                  <a:schemeClr val="tx1"/>
                </a:solidFill>
                <a:latin typeface="+mn-lt"/>
                <a:ea typeface="+mn-ea"/>
                <a:cs typeface="+mn-cs"/>
              </a:rPr>
              <a:t>数据，在</a:t>
            </a:r>
            <a:r>
              <a:rPr lang="en-US" altLang="zh-CN" sz="1200" b="0" i="0" kern="1200" dirty="0" err="1" smtClean="0">
                <a:solidFill>
                  <a:schemeClr val="tx1"/>
                </a:solidFill>
                <a:latin typeface="+mn-lt"/>
                <a:ea typeface="+mn-ea"/>
                <a:cs typeface="+mn-cs"/>
              </a:rPr>
              <a:t>ctx</a:t>
            </a:r>
            <a:r>
              <a:rPr lang="zh-CN" altLang="en-US" sz="1200" b="0" i="0" kern="1200" dirty="0" smtClean="0">
                <a:solidFill>
                  <a:schemeClr val="tx1"/>
                </a:solidFill>
                <a:latin typeface="+mn-lt"/>
                <a:ea typeface="+mn-ea"/>
                <a:cs typeface="+mn-cs"/>
              </a:rPr>
              <a:t>中复制</a:t>
            </a:r>
            <a:r>
              <a:rPr lang="en-US" altLang="zh-CN" sz="1200" b="0" i="0" kern="1200" dirty="0" smtClean="0">
                <a:solidFill>
                  <a:schemeClr val="tx1"/>
                </a:solidFill>
                <a:latin typeface="+mn-lt"/>
                <a:ea typeface="+mn-ea"/>
                <a:cs typeface="+mn-cs"/>
              </a:rPr>
              <a:t>EVP_MD</a:t>
            </a:r>
            <a:r>
              <a:rPr lang="zh-CN" altLang="en-US" sz="1200" b="0" i="0" kern="1200" dirty="0" smtClean="0">
                <a:solidFill>
                  <a:schemeClr val="tx1"/>
                </a:solidFill>
                <a:latin typeface="+mn-lt"/>
                <a:ea typeface="+mn-ea"/>
                <a:cs typeface="+mn-cs"/>
              </a:rPr>
              <a:t>方法，密钥数据，密钥数据长度为</a:t>
            </a:r>
            <a:r>
              <a:rPr lang="en-US" altLang="zh-CN" sz="1200" b="0" i="0" kern="1200" dirty="0" err="1" smtClean="0">
                <a:solidFill>
                  <a:schemeClr val="tx1"/>
                </a:solidFill>
                <a:latin typeface="+mn-lt"/>
                <a:ea typeface="+mn-ea"/>
                <a:cs typeface="+mn-cs"/>
              </a:rPr>
              <a:t>len</a:t>
            </a:r>
            <a:r>
              <a:rPr lang="zh-CN" altLang="en-US"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impl</a:t>
            </a:r>
            <a:r>
              <a:rPr lang="zh-CN" altLang="en-US" sz="1200" b="0" i="0" kern="1200" dirty="0" smtClean="0">
                <a:solidFill>
                  <a:schemeClr val="tx1"/>
                </a:solidFill>
                <a:latin typeface="+mn-lt"/>
                <a:ea typeface="+mn-ea"/>
                <a:cs typeface="+mn-cs"/>
              </a:rPr>
              <a:t>可以为</a:t>
            </a:r>
            <a:r>
              <a:rPr lang="en-US" altLang="zh-CN" sz="1200" b="0" i="0" kern="1200" dirty="0" smtClean="0">
                <a:solidFill>
                  <a:schemeClr val="tx1"/>
                </a:solidFill>
                <a:latin typeface="+mn-lt"/>
                <a:ea typeface="+mn-ea"/>
                <a:cs typeface="+mn-cs"/>
              </a:rPr>
              <a:t>NULL</a:t>
            </a:r>
            <a:r>
              <a:rPr lang="zh-CN" altLang="en-US"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
            </a:r>
            <a:br>
              <a:rPr lang="zh-CN" altLang="en-US" sz="1200" b="0" i="0" kern="1200" dirty="0" smtClean="0">
                <a:solidFill>
                  <a:schemeClr val="tx1"/>
                </a:solidFill>
                <a:latin typeface="+mn-lt"/>
                <a:ea typeface="+mn-ea"/>
                <a:cs typeface="+mn-cs"/>
              </a:rPr>
            </a:br>
            <a:endParaRPr lang="zh-CN" altLang="en-US" sz="1200" b="0" i="0" kern="1200" dirty="0" smtClean="0">
              <a:solidFill>
                <a:schemeClr val="tx1"/>
              </a:solidFill>
              <a:latin typeface="+mn-lt"/>
              <a:ea typeface="+mn-ea"/>
              <a:cs typeface="+mn-cs"/>
            </a:endParaRPr>
          </a:p>
          <a:p>
            <a:r>
              <a:rPr lang="en-US" altLang="zh-CN" sz="1200" b="0" i="0" kern="1200" dirty="0" err="1" smtClean="0">
                <a:solidFill>
                  <a:schemeClr val="tx1"/>
                </a:solidFill>
                <a:latin typeface="+mn-lt"/>
                <a:ea typeface="+mn-ea"/>
                <a:cs typeface="+mn-cs"/>
              </a:rPr>
              <a:t>int</a:t>
            </a:r>
            <a:r>
              <a:rPr lang="en-US" altLang="zh-CN"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HMAC_Update</a:t>
            </a:r>
            <a:r>
              <a:rPr lang="en-US" altLang="zh-CN" sz="1200" b="0" i="0" kern="1200" dirty="0" smtClean="0">
                <a:solidFill>
                  <a:schemeClr val="tx1"/>
                </a:solidFill>
                <a:latin typeface="+mn-lt"/>
                <a:ea typeface="+mn-ea"/>
                <a:cs typeface="+mn-cs"/>
              </a:rPr>
              <a:t>(HMAC_CTX *</a:t>
            </a:r>
            <a:r>
              <a:rPr lang="en-US" altLang="zh-CN" sz="1200" b="0" i="0" kern="1200" dirty="0" err="1" smtClean="0">
                <a:solidFill>
                  <a:schemeClr val="tx1"/>
                </a:solidFill>
                <a:latin typeface="+mn-lt"/>
                <a:ea typeface="+mn-ea"/>
                <a:cs typeface="+mn-cs"/>
              </a:rPr>
              <a:t>ctx</a:t>
            </a:r>
            <a:r>
              <a:rPr lang="en-US" altLang="zh-CN" sz="1200" b="0" i="0" kern="1200" dirty="0" smtClean="0">
                <a:solidFill>
                  <a:schemeClr val="tx1"/>
                </a:solidFill>
                <a:latin typeface="+mn-lt"/>
                <a:ea typeface="+mn-ea"/>
                <a:cs typeface="+mn-cs"/>
              </a:rPr>
              <a:t>, const unsigned char *data, </a:t>
            </a:r>
            <a:r>
              <a:rPr lang="en-US" altLang="zh-CN" sz="1200" b="0" i="0" kern="1200" dirty="0" err="1" smtClean="0">
                <a:solidFill>
                  <a:schemeClr val="tx1"/>
                </a:solidFill>
                <a:latin typeface="+mn-lt"/>
                <a:ea typeface="+mn-ea"/>
                <a:cs typeface="+mn-cs"/>
              </a:rPr>
              <a:t>size_t</a:t>
            </a:r>
            <a:r>
              <a:rPr lang="en-US" altLang="zh-CN"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len</a:t>
            </a:r>
            <a:r>
              <a:rPr lang="en-US" altLang="zh-CN"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此函数可以被重复调用，将数据块加入到计算结果中，数据缓冲区</a:t>
            </a:r>
            <a:r>
              <a:rPr lang="en-US" altLang="zh-CN" sz="1200" b="0" i="0" kern="1200" dirty="0" smtClean="0">
                <a:solidFill>
                  <a:schemeClr val="tx1"/>
                </a:solidFill>
                <a:latin typeface="+mn-lt"/>
                <a:ea typeface="+mn-ea"/>
                <a:cs typeface="+mn-cs"/>
              </a:rPr>
              <a:t>data</a:t>
            </a:r>
            <a:r>
              <a:rPr lang="zh-CN" altLang="en-US" sz="1200" b="0" i="0" kern="1200" dirty="0" smtClean="0">
                <a:solidFill>
                  <a:schemeClr val="tx1"/>
                </a:solidFill>
                <a:latin typeface="+mn-lt"/>
                <a:ea typeface="+mn-ea"/>
                <a:cs typeface="+mn-cs"/>
              </a:rPr>
              <a:t>，数据长度为</a:t>
            </a:r>
            <a:r>
              <a:rPr lang="en-US" altLang="zh-CN" sz="1200" b="0" i="0" kern="1200" dirty="0" err="1" smtClean="0">
                <a:solidFill>
                  <a:schemeClr val="tx1"/>
                </a:solidFill>
                <a:latin typeface="+mn-lt"/>
                <a:ea typeface="+mn-ea"/>
                <a:cs typeface="+mn-cs"/>
              </a:rPr>
              <a:t>len</a:t>
            </a:r>
            <a:r>
              <a:rPr lang="zh-CN" altLang="en-US"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
            </a:r>
            <a:br>
              <a:rPr lang="zh-CN" altLang="en-US" sz="1200" b="0" i="0" kern="1200" dirty="0" smtClean="0">
                <a:solidFill>
                  <a:schemeClr val="tx1"/>
                </a:solidFill>
                <a:latin typeface="+mn-lt"/>
                <a:ea typeface="+mn-ea"/>
                <a:cs typeface="+mn-cs"/>
              </a:rPr>
            </a:br>
            <a:endParaRPr lang="zh-CN" altLang="en-US" sz="1200" b="0" i="0" kern="1200" dirty="0" smtClean="0">
              <a:solidFill>
                <a:schemeClr val="tx1"/>
              </a:solidFill>
              <a:latin typeface="+mn-lt"/>
              <a:ea typeface="+mn-ea"/>
              <a:cs typeface="+mn-cs"/>
            </a:endParaRPr>
          </a:p>
          <a:p>
            <a:r>
              <a:rPr lang="en-US" altLang="zh-CN" sz="1200" b="0" i="0" kern="1200" dirty="0" err="1" smtClean="0">
                <a:solidFill>
                  <a:schemeClr val="tx1"/>
                </a:solidFill>
                <a:latin typeface="+mn-lt"/>
                <a:ea typeface="+mn-ea"/>
                <a:cs typeface="+mn-cs"/>
              </a:rPr>
              <a:t>int</a:t>
            </a:r>
            <a:r>
              <a:rPr lang="en-US" altLang="zh-CN"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HMAC_Final</a:t>
            </a:r>
            <a:r>
              <a:rPr lang="en-US" altLang="zh-CN" sz="1200" b="0" i="0" kern="1200" dirty="0" smtClean="0">
                <a:solidFill>
                  <a:schemeClr val="tx1"/>
                </a:solidFill>
                <a:latin typeface="+mn-lt"/>
                <a:ea typeface="+mn-ea"/>
                <a:cs typeface="+mn-cs"/>
              </a:rPr>
              <a:t>(HMAC_CTX *</a:t>
            </a:r>
            <a:r>
              <a:rPr lang="en-US" altLang="zh-CN" sz="1200" b="0" i="0" kern="1200" dirty="0" err="1" smtClean="0">
                <a:solidFill>
                  <a:schemeClr val="tx1"/>
                </a:solidFill>
                <a:latin typeface="+mn-lt"/>
                <a:ea typeface="+mn-ea"/>
                <a:cs typeface="+mn-cs"/>
              </a:rPr>
              <a:t>ctx</a:t>
            </a:r>
            <a:r>
              <a:rPr lang="en-US" altLang="zh-CN" sz="1200" b="0" i="0" kern="1200" dirty="0" smtClean="0">
                <a:solidFill>
                  <a:schemeClr val="tx1"/>
                </a:solidFill>
                <a:latin typeface="+mn-lt"/>
                <a:ea typeface="+mn-ea"/>
                <a:cs typeface="+mn-cs"/>
              </a:rPr>
              <a:t>, unsigned char *</a:t>
            </a:r>
            <a:r>
              <a:rPr lang="en-US" altLang="zh-CN" sz="1200" b="0" i="0" kern="1200" dirty="0" err="1" smtClean="0">
                <a:solidFill>
                  <a:schemeClr val="tx1"/>
                </a:solidFill>
                <a:latin typeface="+mn-lt"/>
                <a:ea typeface="+mn-ea"/>
                <a:cs typeface="+mn-cs"/>
              </a:rPr>
              <a:t>md</a:t>
            </a:r>
            <a:r>
              <a:rPr lang="en-US" altLang="zh-CN" sz="1200" b="0" i="0" kern="1200" dirty="0" smtClean="0">
                <a:solidFill>
                  <a:schemeClr val="tx1"/>
                </a:solidFill>
                <a:latin typeface="+mn-lt"/>
                <a:ea typeface="+mn-ea"/>
                <a:cs typeface="+mn-cs"/>
              </a:rPr>
              <a:t>, unsigned </a:t>
            </a:r>
            <a:r>
              <a:rPr lang="en-US" altLang="zh-CN" sz="1200" b="0" i="0" kern="1200" dirty="0" err="1" smtClean="0">
                <a:solidFill>
                  <a:schemeClr val="tx1"/>
                </a:solidFill>
                <a:latin typeface="+mn-lt"/>
                <a:ea typeface="+mn-ea"/>
                <a:cs typeface="+mn-cs"/>
              </a:rPr>
              <a:t>int</a:t>
            </a:r>
            <a:r>
              <a:rPr lang="en-US" altLang="zh-CN"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len</a:t>
            </a:r>
            <a:r>
              <a:rPr lang="en-US" altLang="zh-CN"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计算出的</a:t>
            </a:r>
            <a:r>
              <a:rPr lang="en-US" altLang="zh-CN" sz="1200" b="0" i="0" kern="1200" dirty="0" smtClean="0">
                <a:solidFill>
                  <a:schemeClr val="tx1"/>
                </a:solidFill>
                <a:latin typeface="+mn-lt"/>
                <a:ea typeface="+mn-ea"/>
                <a:cs typeface="+mn-cs"/>
              </a:rPr>
              <a:t>MAC</a:t>
            </a:r>
            <a:r>
              <a:rPr lang="zh-CN" altLang="en-US" sz="1200" b="0" i="0" kern="1200" dirty="0" smtClean="0">
                <a:solidFill>
                  <a:schemeClr val="tx1"/>
                </a:solidFill>
                <a:latin typeface="+mn-lt"/>
                <a:ea typeface="+mn-ea"/>
                <a:cs typeface="+mn-cs"/>
              </a:rPr>
              <a:t>数据放置在</a:t>
            </a:r>
            <a:r>
              <a:rPr lang="en-US" altLang="zh-CN" sz="1200" b="0" i="0" kern="1200" dirty="0" err="1" smtClean="0">
                <a:solidFill>
                  <a:schemeClr val="tx1"/>
                </a:solidFill>
                <a:latin typeface="+mn-lt"/>
                <a:ea typeface="+mn-ea"/>
                <a:cs typeface="+mn-cs"/>
              </a:rPr>
              <a:t>md</a:t>
            </a:r>
            <a:r>
              <a:rPr lang="zh-CN" altLang="en-US" sz="1200" b="0" i="0" kern="1200" dirty="0" smtClean="0">
                <a:solidFill>
                  <a:schemeClr val="tx1"/>
                </a:solidFill>
                <a:latin typeface="+mn-lt"/>
                <a:ea typeface="+mn-ea"/>
                <a:cs typeface="+mn-cs"/>
              </a:rPr>
              <a:t>中，用户需要保证</a:t>
            </a:r>
            <a:r>
              <a:rPr lang="en-US" altLang="zh-CN" sz="1200" b="0" i="0" kern="1200" dirty="0" err="1" smtClean="0">
                <a:solidFill>
                  <a:schemeClr val="tx1"/>
                </a:solidFill>
                <a:latin typeface="+mn-lt"/>
                <a:ea typeface="+mn-ea"/>
                <a:cs typeface="+mn-cs"/>
              </a:rPr>
              <a:t>md</a:t>
            </a:r>
            <a:r>
              <a:rPr lang="zh-CN" altLang="en-US" sz="1200" b="0" i="0" kern="1200" dirty="0" smtClean="0">
                <a:solidFill>
                  <a:schemeClr val="tx1"/>
                </a:solidFill>
                <a:latin typeface="+mn-lt"/>
                <a:ea typeface="+mn-ea"/>
                <a:cs typeface="+mn-cs"/>
              </a:rPr>
              <a:t>数据有足够长的空间，长度为</a:t>
            </a:r>
            <a:r>
              <a:rPr lang="en-US" altLang="zh-CN" sz="1200" b="0" i="0" kern="1200" dirty="0" err="1" smtClean="0">
                <a:solidFill>
                  <a:schemeClr val="tx1"/>
                </a:solidFill>
                <a:latin typeface="+mn-lt"/>
                <a:ea typeface="+mn-ea"/>
                <a:cs typeface="+mn-cs"/>
              </a:rPr>
              <a:t>len</a:t>
            </a:r>
            <a:r>
              <a:rPr lang="zh-CN" altLang="en-US"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
            </a:r>
            <a:br>
              <a:rPr lang="zh-CN" altLang="en-US" sz="1200" b="0" i="0" kern="1200" dirty="0" smtClean="0">
                <a:solidFill>
                  <a:schemeClr val="tx1"/>
                </a:solidFill>
                <a:latin typeface="+mn-lt"/>
                <a:ea typeface="+mn-ea"/>
                <a:cs typeface="+mn-cs"/>
              </a:rPr>
            </a:br>
            <a:endParaRPr lang="zh-CN" altLang="en-US"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unsigned char *HMAC(const EVP_MD *</a:t>
            </a:r>
            <a:r>
              <a:rPr lang="en-US" altLang="zh-CN" sz="1200" b="0" i="0" kern="1200" dirty="0" err="1" smtClean="0">
                <a:solidFill>
                  <a:schemeClr val="tx1"/>
                </a:solidFill>
                <a:latin typeface="+mn-lt"/>
                <a:ea typeface="+mn-ea"/>
                <a:cs typeface="+mn-cs"/>
              </a:rPr>
              <a:t>evp_md</a:t>
            </a:r>
            <a:r>
              <a:rPr lang="en-US" altLang="zh-CN" sz="1200" b="0" i="0" kern="1200" dirty="0" smtClean="0">
                <a:solidFill>
                  <a:schemeClr val="tx1"/>
                </a:solidFill>
                <a:latin typeface="+mn-lt"/>
                <a:ea typeface="+mn-ea"/>
                <a:cs typeface="+mn-cs"/>
              </a:rPr>
              <a:t>, const void *key, </a:t>
            </a:r>
            <a:r>
              <a:rPr lang="en-US" altLang="zh-CN" sz="1200" b="0" i="0" kern="1200" dirty="0" err="1" smtClean="0">
                <a:solidFill>
                  <a:schemeClr val="tx1"/>
                </a:solidFill>
                <a:latin typeface="+mn-lt"/>
                <a:ea typeface="+mn-ea"/>
                <a:cs typeface="+mn-cs"/>
              </a:rPr>
              <a:t>int</a:t>
            </a:r>
            <a:r>
              <a:rPr lang="en-US" altLang="zh-CN"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key_len</a:t>
            </a:r>
            <a:r>
              <a:rPr lang="en-US" altLang="zh-CN" sz="1200" b="0" i="0" kern="1200" dirty="0" smtClean="0">
                <a:solidFill>
                  <a:schemeClr val="tx1"/>
                </a:solidFill>
                <a:latin typeface="+mn-lt"/>
                <a:ea typeface="+mn-ea"/>
                <a:cs typeface="+mn-cs"/>
              </a:rPr>
              <a:t>,</a:t>
            </a:r>
            <a:r>
              <a:rPr lang="en-US" altLang="zh-CN" dirty="0" smtClean="0"/>
              <a:t/>
            </a:r>
            <a:br>
              <a:rPr lang="en-US" altLang="zh-CN" dirty="0" smtClean="0"/>
            </a:br>
            <a:r>
              <a:rPr lang="en-US" altLang="zh-CN" sz="1200" b="0" i="0" kern="1200" dirty="0" smtClean="0">
                <a:solidFill>
                  <a:schemeClr val="tx1"/>
                </a:solidFill>
                <a:latin typeface="+mn-lt"/>
                <a:ea typeface="+mn-ea"/>
                <a:cs typeface="+mn-cs"/>
              </a:rPr>
              <a:t>            const unsigned char *d, </a:t>
            </a:r>
            <a:r>
              <a:rPr lang="en-US" altLang="zh-CN" sz="1200" b="0" i="0" kern="1200" dirty="0" err="1" smtClean="0">
                <a:solidFill>
                  <a:schemeClr val="tx1"/>
                </a:solidFill>
                <a:latin typeface="+mn-lt"/>
                <a:ea typeface="+mn-ea"/>
                <a:cs typeface="+mn-cs"/>
              </a:rPr>
              <a:t>size_t</a:t>
            </a:r>
            <a:r>
              <a:rPr lang="en-US" altLang="zh-CN" sz="1200" b="0" i="0" kern="1200" dirty="0" smtClean="0">
                <a:solidFill>
                  <a:schemeClr val="tx1"/>
                </a:solidFill>
                <a:latin typeface="+mn-lt"/>
                <a:ea typeface="+mn-ea"/>
                <a:cs typeface="+mn-cs"/>
              </a:rPr>
              <a:t> n, unsigned char *</a:t>
            </a:r>
            <a:r>
              <a:rPr lang="en-US" altLang="zh-CN" sz="1200" b="0" i="0" kern="1200" dirty="0" err="1" smtClean="0">
                <a:solidFill>
                  <a:schemeClr val="tx1"/>
                </a:solidFill>
                <a:latin typeface="+mn-lt"/>
                <a:ea typeface="+mn-ea"/>
                <a:cs typeface="+mn-cs"/>
              </a:rPr>
              <a:t>md</a:t>
            </a:r>
            <a:r>
              <a:rPr lang="en-US" altLang="zh-CN" sz="1200" b="0" i="0" kern="1200" dirty="0" smtClean="0">
                <a:solidFill>
                  <a:schemeClr val="tx1"/>
                </a:solidFill>
                <a:latin typeface="+mn-lt"/>
                <a:ea typeface="+mn-ea"/>
                <a:cs typeface="+mn-cs"/>
              </a:rPr>
              <a:t>,</a:t>
            </a:r>
            <a:r>
              <a:rPr lang="en-US" altLang="zh-CN" dirty="0" smtClean="0"/>
              <a:t/>
            </a:r>
            <a:br>
              <a:rPr lang="en-US" altLang="zh-CN" dirty="0" smtClean="0"/>
            </a:br>
            <a:r>
              <a:rPr lang="en-US" altLang="zh-CN" sz="1200" b="0" i="0" kern="1200" dirty="0" smtClean="0">
                <a:solidFill>
                  <a:schemeClr val="tx1"/>
                </a:solidFill>
                <a:latin typeface="+mn-lt"/>
                <a:ea typeface="+mn-ea"/>
                <a:cs typeface="+mn-cs"/>
              </a:rPr>
              <a:t>            unsigned </a:t>
            </a:r>
            <a:r>
              <a:rPr lang="en-US" altLang="zh-CN" sz="1200" b="0" i="0" kern="1200" dirty="0" err="1" smtClean="0">
                <a:solidFill>
                  <a:schemeClr val="tx1"/>
                </a:solidFill>
                <a:latin typeface="+mn-lt"/>
                <a:ea typeface="+mn-ea"/>
                <a:cs typeface="+mn-cs"/>
              </a:rPr>
              <a:t>int</a:t>
            </a:r>
            <a:r>
              <a:rPr lang="en-US" altLang="zh-CN"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md_len</a:t>
            </a:r>
            <a:r>
              <a:rPr lang="en-US" altLang="zh-CN"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直接计算</a:t>
            </a:r>
            <a:r>
              <a:rPr lang="en-US" altLang="zh-CN" sz="1200" b="0" i="0" kern="1200" dirty="0" smtClean="0">
                <a:solidFill>
                  <a:schemeClr val="tx1"/>
                </a:solidFill>
                <a:latin typeface="+mn-lt"/>
                <a:ea typeface="+mn-ea"/>
                <a:cs typeface="+mn-cs"/>
              </a:rPr>
              <a:t>MAC</a:t>
            </a:r>
            <a:r>
              <a:rPr lang="zh-CN" altLang="en-US" sz="1200" b="0" i="0" kern="1200" dirty="0" smtClean="0">
                <a:solidFill>
                  <a:schemeClr val="tx1"/>
                </a:solidFill>
                <a:latin typeface="+mn-lt"/>
                <a:ea typeface="+mn-ea"/>
                <a:cs typeface="+mn-cs"/>
              </a:rPr>
              <a:t>数据，通过</a:t>
            </a:r>
            <a:r>
              <a:rPr lang="en-US" altLang="zh-CN" sz="1200" b="0" i="0" kern="1200" dirty="0" err="1" smtClean="0">
                <a:solidFill>
                  <a:schemeClr val="tx1"/>
                </a:solidFill>
                <a:latin typeface="+mn-lt"/>
                <a:ea typeface="+mn-ea"/>
                <a:cs typeface="+mn-cs"/>
              </a:rPr>
              <a:t>evp_md</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密钥，密钥数据长度</a:t>
            </a:r>
            <a:r>
              <a:rPr lang="en-US" altLang="zh-CN" sz="1200" b="0" i="0" kern="1200" dirty="0" err="1" smtClean="0">
                <a:solidFill>
                  <a:schemeClr val="tx1"/>
                </a:solidFill>
                <a:latin typeface="+mn-lt"/>
                <a:ea typeface="+mn-ea"/>
                <a:cs typeface="+mn-cs"/>
              </a:rPr>
              <a:t>len</a:t>
            </a:r>
            <a:r>
              <a:rPr lang="zh-CN" altLang="en-US" sz="1200" b="0" i="0" kern="1200" dirty="0" smtClean="0">
                <a:solidFill>
                  <a:schemeClr val="tx1"/>
                </a:solidFill>
                <a:latin typeface="+mn-lt"/>
                <a:ea typeface="+mn-ea"/>
                <a:cs typeface="+mn-cs"/>
              </a:rPr>
              <a:t>，计算的数据保存在</a:t>
            </a:r>
            <a:r>
              <a:rPr lang="en-US" altLang="zh-CN" sz="1200" b="0" i="0" kern="1200" dirty="0" smtClean="0">
                <a:solidFill>
                  <a:schemeClr val="tx1"/>
                </a:solidFill>
                <a:latin typeface="+mn-lt"/>
                <a:ea typeface="+mn-ea"/>
                <a:cs typeface="+mn-cs"/>
              </a:rPr>
              <a:t>d</a:t>
            </a:r>
            <a:r>
              <a:rPr lang="zh-CN" altLang="en-US" sz="1200" b="0" i="0" kern="1200" dirty="0" smtClean="0">
                <a:solidFill>
                  <a:schemeClr val="tx1"/>
                </a:solidFill>
                <a:latin typeface="+mn-lt"/>
                <a:ea typeface="+mn-ea"/>
                <a:cs typeface="+mn-cs"/>
              </a:rPr>
              <a:t>，长度为</a:t>
            </a:r>
            <a:r>
              <a:rPr lang="en-US" altLang="zh-CN"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，计算结果保存在</a:t>
            </a:r>
            <a:r>
              <a:rPr lang="en-US" altLang="zh-CN" sz="1200" b="0" i="0" kern="1200" dirty="0" err="1" smtClean="0">
                <a:solidFill>
                  <a:schemeClr val="tx1"/>
                </a:solidFill>
                <a:latin typeface="+mn-lt"/>
                <a:ea typeface="+mn-ea"/>
                <a:cs typeface="+mn-cs"/>
              </a:rPr>
              <a:t>md</a:t>
            </a:r>
            <a:r>
              <a:rPr lang="zh-CN" altLang="en-US" sz="1200" b="0" i="0" kern="1200" dirty="0" smtClean="0">
                <a:solidFill>
                  <a:schemeClr val="tx1"/>
                </a:solidFill>
                <a:latin typeface="+mn-lt"/>
                <a:ea typeface="+mn-ea"/>
                <a:cs typeface="+mn-cs"/>
              </a:rPr>
              <a:t>中，长度</a:t>
            </a:r>
            <a:r>
              <a:rPr lang="en-US" altLang="zh-CN" sz="1200" b="0" i="0" kern="1200" dirty="0" err="1" smtClean="0">
                <a:solidFill>
                  <a:schemeClr val="tx1"/>
                </a:solidFill>
                <a:latin typeface="+mn-lt"/>
                <a:ea typeface="+mn-ea"/>
                <a:cs typeface="+mn-cs"/>
              </a:rPr>
              <a:t>md_len</a:t>
            </a:r>
            <a:r>
              <a:rPr lang="en-US" altLang="zh-CN" sz="1200" b="0" i="0" kern="1200" dirty="0" smtClean="0">
                <a:solidFill>
                  <a:schemeClr val="tx1"/>
                </a:solidFill>
                <a:latin typeface="+mn-lt"/>
                <a:ea typeface="+mn-ea"/>
                <a:cs typeface="+mn-cs"/>
              </a:rPr>
              <a:t>;</a:t>
            </a:r>
          </a:p>
          <a:p>
            <a:r>
              <a:rPr lang="en-US" altLang="zh-CN" sz="1200" b="0" i="0" kern="1200" dirty="0" smtClean="0">
                <a:solidFill>
                  <a:schemeClr val="tx1"/>
                </a:solidFill>
                <a:latin typeface="+mn-lt"/>
                <a:ea typeface="+mn-ea"/>
                <a:cs typeface="+mn-cs"/>
              </a:rPr>
              <a:t/>
            </a:r>
            <a:br>
              <a:rPr lang="en-US" altLang="zh-CN" sz="1200" b="0" i="0" kern="1200" dirty="0" smtClean="0">
                <a:solidFill>
                  <a:schemeClr val="tx1"/>
                </a:solidFill>
                <a:latin typeface="+mn-lt"/>
                <a:ea typeface="+mn-ea"/>
                <a:cs typeface="+mn-cs"/>
              </a:rPr>
            </a:br>
            <a:endParaRPr lang="en-US" altLang="zh-CN" sz="1200" b="0" i="0" kern="1200" dirty="0" smtClean="0">
              <a:solidFill>
                <a:schemeClr val="tx1"/>
              </a:solidFill>
              <a:latin typeface="+mn-lt"/>
              <a:ea typeface="+mn-ea"/>
              <a:cs typeface="+mn-cs"/>
            </a:endParaRPr>
          </a:p>
          <a:p>
            <a:r>
              <a:rPr lang="en-US" altLang="zh-CN" sz="1200" b="0" i="0" kern="1200" dirty="0" err="1" smtClean="0">
                <a:solidFill>
                  <a:schemeClr val="tx1"/>
                </a:solidFill>
                <a:latin typeface="+mn-lt"/>
                <a:ea typeface="+mn-ea"/>
                <a:cs typeface="+mn-cs"/>
              </a:rPr>
              <a:t>int</a:t>
            </a:r>
            <a:r>
              <a:rPr lang="en-US" altLang="zh-CN"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HMAC_CTX_copy</a:t>
            </a:r>
            <a:r>
              <a:rPr lang="en-US" altLang="zh-CN" sz="1200" b="0" i="0" kern="1200" dirty="0" smtClean="0">
                <a:solidFill>
                  <a:schemeClr val="tx1"/>
                </a:solidFill>
                <a:latin typeface="+mn-lt"/>
                <a:ea typeface="+mn-ea"/>
                <a:cs typeface="+mn-cs"/>
              </a:rPr>
              <a:t>(HMAC_CTX *</a:t>
            </a:r>
            <a:r>
              <a:rPr lang="en-US" altLang="zh-CN" sz="1200" b="0" i="0" kern="1200" dirty="0" err="1" smtClean="0">
                <a:solidFill>
                  <a:schemeClr val="tx1"/>
                </a:solidFill>
                <a:latin typeface="+mn-lt"/>
                <a:ea typeface="+mn-ea"/>
                <a:cs typeface="+mn-cs"/>
              </a:rPr>
              <a:t>dctx</a:t>
            </a:r>
            <a:r>
              <a:rPr lang="en-US" altLang="zh-CN" sz="1200" b="0" i="0" kern="1200" dirty="0" smtClean="0">
                <a:solidFill>
                  <a:schemeClr val="tx1"/>
                </a:solidFill>
                <a:latin typeface="+mn-lt"/>
                <a:ea typeface="+mn-ea"/>
                <a:cs typeface="+mn-cs"/>
              </a:rPr>
              <a:t>, HMAC_CTX *</a:t>
            </a:r>
            <a:r>
              <a:rPr lang="en-US" altLang="zh-CN" sz="1200" b="0" i="0" kern="1200" dirty="0" err="1" smtClean="0">
                <a:solidFill>
                  <a:schemeClr val="tx1"/>
                </a:solidFill>
                <a:latin typeface="+mn-lt"/>
                <a:ea typeface="+mn-ea"/>
                <a:cs typeface="+mn-cs"/>
              </a:rPr>
              <a:t>sctx</a:t>
            </a:r>
            <a:r>
              <a:rPr lang="en-US" altLang="zh-CN"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复制</a:t>
            </a:r>
            <a:r>
              <a:rPr lang="en-US" altLang="zh-CN" sz="1200" b="0" i="0" kern="1200" dirty="0" err="1" smtClean="0">
                <a:solidFill>
                  <a:schemeClr val="tx1"/>
                </a:solidFill>
                <a:latin typeface="+mn-lt"/>
                <a:ea typeface="+mn-ea"/>
                <a:cs typeface="+mn-cs"/>
              </a:rPr>
              <a:t>ctx</a:t>
            </a:r>
            <a:r>
              <a:rPr lang="zh-CN" altLang="en-US" sz="1200" b="0" i="0" kern="1200" dirty="0" smtClean="0">
                <a:solidFill>
                  <a:schemeClr val="tx1"/>
                </a:solidFill>
                <a:latin typeface="+mn-lt"/>
                <a:ea typeface="+mn-ea"/>
                <a:cs typeface="+mn-cs"/>
              </a:rPr>
              <a:t>；</a:t>
            </a:r>
          </a:p>
          <a:p>
            <a:r>
              <a:rPr lang="en-US" altLang="zh-CN" sz="1200" b="0" i="0" kern="1200" dirty="0" err="1" smtClean="0">
                <a:solidFill>
                  <a:schemeClr val="tx1"/>
                </a:solidFill>
                <a:latin typeface="+mn-lt"/>
                <a:ea typeface="+mn-ea"/>
                <a:cs typeface="+mn-cs"/>
              </a:rPr>
              <a:t>dctx</a:t>
            </a:r>
            <a:r>
              <a:rPr lang="zh-CN" altLang="en-US" sz="1200" b="0" i="0" kern="1200" dirty="0" smtClean="0">
                <a:solidFill>
                  <a:schemeClr val="tx1"/>
                </a:solidFill>
                <a:latin typeface="+mn-lt"/>
                <a:ea typeface="+mn-ea"/>
                <a:cs typeface="+mn-cs"/>
              </a:rPr>
              <a:t>： 目标</a:t>
            </a:r>
            <a:r>
              <a:rPr lang="en-US" altLang="zh-CN" sz="1200" b="0" i="0" kern="1200" dirty="0" err="1" smtClean="0">
                <a:solidFill>
                  <a:schemeClr val="tx1"/>
                </a:solidFill>
                <a:latin typeface="+mn-lt"/>
                <a:ea typeface="+mn-ea"/>
                <a:cs typeface="+mn-cs"/>
              </a:rPr>
              <a:t>ctx</a:t>
            </a:r>
            <a:r>
              <a:rPr lang="zh-CN" altLang="en-US" sz="1200" b="0" i="0" kern="1200" dirty="0" smtClean="0">
                <a:solidFill>
                  <a:schemeClr val="tx1"/>
                </a:solidFill>
                <a:latin typeface="+mn-lt"/>
                <a:ea typeface="+mn-ea"/>
                <a:cs typeface="+mn-cs"/>
              </a:rPr>
              <a:t>；</a:t>
            </a:r>
          </a:p>
          <a:p>
            <a:r>
              <a:rPr lang="en-US" altLang="zh-CN" sz="1200" b="0" i="0" kern="1200" dirty="0" err="1" smtClean="0">
                <a:solidFill>
                  <a:schemeClr val="tx1"/>
                </a:solidFill>
                <a:latin typeface="+mn-lt"/>
                <a:ea typeface="+mn-ea"/>
                <a:cs typeface="+mn-cs"/>
              </a:rPr>
              <a:t>sctx</a:t>
            </a:r>
            <a:r>
              <a:rPr lang="zh-CN" altLang="en-US" sz="1200" b="0" i="0" kern="1200" dirty="0" smtClean="0">
                <a:solidFill>
                  <a:schemeClr val="tx1"/>
                </a:solidFill>
                <a:latin typeface="+mn-lt"/>
                <a:ea typeface="+mn-ea"/>
                <a:cs typeface="+mn-cs"/>
              </a:rPr>
              <a:t>：源</a:t>
            </a:r>
            <a:r>
              <a:rPr lang="en-US" altLang="zh-CN" sz="1200" b="0" i="0" kern="1200" dirty="0" err="1" smtClean="0">
                <a:solidFill>
                  <a:schemeClr val="tx1"/>
                </a:solidFill>
                <a:latin typeface="+mn-lt"/>
                <a:ea typeface="+mn-ea"/>
                <a:cs typeface="+mn-cs"/>
              </a:rPr>
              <a:t>ctx</a:t>
            </a:r>
            <a:r>
              <a:rPr lang="zh-CN" altLang="en-US" sz="1200" b="0" i="0" kern="1200" dirty="0" smtClean="0">
                <a:solidFill>
                  <a:schemeClr val="tx1"/>
                </a:solidFill>
                <a:latin typeface="+mn-lt"/>
                <a:ea typeface="+mn-ea"/>
                <a:cs typeface="+mn-cs"/>
              </a:rPr>
              <a:t>；</a:t>
            </a:r>
          </a:p>
          <a:p>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41</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ANSI</a:t>
            </a:r>
            <a:r>
              <a:rPr lang="zh-CN" altLang="en-US" sz="1200" b="0" i="0" kern="1200" dirty="0" smtClean="0">
                <a:solidFill>
                  <a:schemeClr val="tx1"/>
                </a:solidFill>
                <a:latin typeface="+mn-lt"/>
                <a:ea typeface="+mn-ea"/>
                <a:cs typeface="+mn-cs"/>
              </a:rPr>
              <a:t>：美国国家标准学会（</a:t>
            </a:r>
            <a:r>
              <a:rPr lang="en-US" altLang="zh-CN" sz="1200" b="0" i="0" kern="1200" dirty="0" smtClean="0">
                <a:solidFill>
                  <a:schemeClr val="tx1"/>
                </a:solidFill>
                <a:latin typeface="+mn-lt"/>
                <a:ea typeface="+mn-ea"/>
                <a:cs typeface="+mn-cs"/>
              </a:rPr>
              <a:t>AMERICAN NATIONAL STANDARDS INSTITUTE: ANSI</a:t>
            </a:r>
            <a:r>
              <a:rPr lang="zh-CN" altLang="en-US" sz="1200" b="0" i="0" kern="1200" dirty="0" smtClean="0">
                <a:solidFill>
                  <a:schemeClr val="tx1"/>
                </a:solidFill>
                <a:latin typeface="+mn-lt"/>
                <a:ea typeface="+mn-ea"/>
                <a:cs typeface="+mn-cs"/>
              </a:rPr>
              <a:t>）</a:t>
            </a:r>
            <a:endParaRPr lang="zh-CN" altLang="en-US" dirty="0"/>
          </a:p>
        </p:txBody>
      </p:sp>
      <p:sp>
        <p:nvSpPr>
          <p:cNvPr id="4" name="Slide Number Placeholder 3"/>
          <p:cNvSpPr>
            <a:spLocks noGrp="1"/>
          </p:cNvSpPr>
          <p:nvPr>
            <p:ph type="sldNum" sz="quarter" idx="10"/>
          </p:nvPr>
        </p:nvSpPr>
        <p:spPr/>
        <p:txBody>
          <a:bodyPr/>
          <a:lstStyle/>
          <a:p>
            <a:fld id="{F630DA0F-2D87-49DF-B922-070380AC586E}" type="slidenum">
              <a:rPr lang="zh-CN" altLang="en-US" smtClean="0"/>
              <a:pPr/>
              <a:t>43</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p>
          <a:p>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45</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p:cNvSpPr>
          <p:nvPr>
            <p:ph type="sldImg"/>
          </p:nvPr>
        </p:nvSpPr>
        <p:spPr>
          <a:ln/>
        </p:spPr>
      </p:sp>
      <p:sp>
        <p:nvSpPr>
          <p:cNvPr id="22531"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Figure 13.1 is a generic model of the process of making and using digital signatures.</a:t>
            </a:r>
          </a:p>
          <a:p>
            <a:r>
              <a:rPr lang="en-US" sz="1200" kern="1200" baseline="0" dirty="0" smtClean="0">
                <a:solidFill>
                  <a:schemeClr val="tx1"/>
                </a:solidFill>
                <a:latin typeface="Arial" charset="0"/>
                <a:ea typeface="ＭＳ Ｐゴシック" pitchFamily="-107" charset="-128"/>
                <a:cs typeface="ＭＳ Ｐゴシック" pitchFamily="-107" charset="-128"/>
              </a:rPr>
              <a:t>Bob can sign a message using a digital signature generation algorithm. The</a:t>
            </a:r>
          </a:p>
          <a:p>
            <a:r>
              <a:rPr lang="en-US" sz="1200" kern="1200" baseline="0" dirty="0" smtClean="0">
                <a:solidFill>
                  <a:schemeClr val="tx1"/>
                </a:solidFill>
                <a:latin typeface="Arial" charset="0"/>
                <a:ea typeface="ＭＳ Ｐゴシック" pitchFamily="-107" charset="-128"/>
                <a:cs typeface="ＭＳ Ｐゴシック" pitchFamily="-107" charset="-128"/>
              </a:rPr>
              <a:t>inputs to the algorithm are the message and Bob’s private key. Any other user, say</a:t>
            </a:r>
          </a:p>
          <a:p>
            <a:r>
              <a:rPr lang="en-US" sz="1200" kern="1200" baseline="0" dirty="0" smtClean="0">
                <a:solidFill>
                  <a:schemeClr val="tx1"/>
                </a:solidFill>
                <a:latin typeface="Arial" charset="0"/>
                <a:ea typeface="ＭＳ Ｐゴシック" pitchFamily="-107" charset="-128"/>
                <a:cs typeface="ＭＳ Ｐゴシック" pitchFamily="-107" charset="-128"/>
              </a:rPr>
              <a:t>Alice, can verify the signature using a verification algorithm, whose inputs are the</a:t>
            </a:r>
          </a:p>
          <a:p>
            <a:r>
              <a:rPr lang="en-US" sz="1200" kern="1200" baseline="0" dirty="0" smtClean="0">
                <a:solidFill>
                  <a:schemeClr val="tx1"/>
                </a:solidFill>
                <a:latin typeface="Arial" charset="0"/>
                <a:ea typeface="ＭＳ Ｐゴシック" pitchFamily="-107" charset="-128"/>
                <a:cs typeface="ＭＳ Ｐゴシック" pitchFamily="-107" charset="-128"/>
              </a:rPr>
              <a:t>message, the signature, and Bob’s public key.</a:t>
            </a:r>
            <a:endParaRPr lang="en-US" dirty="0" smtClean="0">
              <a:latin typeface="Arial" pitchFamily="-84" charset="0"/>
              <a:ea typeface="ＭＳ Ｐゴシック" pitchFamily="-84" charset="-128"/>
              <a:cs typeface="ＭＳ Ｐゴシック" pitchFamily="-84" charset="-128"/>
            </a:endParaRPr>
          </a:p>
        </p:txBody>
      </p:sp>
      <p:sp>
        <p:nvSpPr>
          <p:cNvPr id="22532" name="Slide Number Placeholder 3"/>
          <p:cNvSpPr>
            <a:spLocks noGrp="1"/>
          </p:cNvSpPr>
          <p:nvPr>
            <p:ph type="sldNum" sz="quarter" idx="5"/>
          </p:nvPr>
        </p:nvSpPr>
        <p:spPr>
          <a:noFill/>
        </p:spPr>
        <p:txBody>
          <a:bodyPr/>
          <a:lstStyle/>
          <a:p>
            <a:fld id="{49DD4244-D01B-6647-B979-136A5C551289}" type="slidenum">
              <a:rPr lang="en-AU" smtClean="0">
                <a:latin typeface="Arial" pitchFamily="-84" charset="0"/>
              </a:rPr>
              <a:pPr/>
              <a:t>49</a:t>
            </a:fld>
            <a:endParaRPr lang="en-AU" dirty="0" smtClean="0">
              <a:latin typeface="Arial" pitchFamily="-8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a:ln/>
        </p:spPr>
      </p:sp>
      <p:sp>
        <p:nvSpPr>
          <p:cNvPr id="24579"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In simplified terms, the essence of the</a:t>
            </a:r>
          </a:p>
          <a:p>
            <a:r>
              <a:rPr lang="en-US" sz="1200" kern="1200" baseline="0" dirty="0" smtClean="0">
                <a:solidFill>
                  <a:schemeClr val="tx1"/>
                </a:solidFill>
                <a:latin typeface="Arial" charset="0"/>
                <a:ea typeface="ＭＳ Ｐゴシック" pitchFamily="-107" charset="-128"/>
                <a:cs typeface="ＭＳ Ｐゴシック" pitchFamily="-107" charset="-128"/>
              </a:rPr>
              <a:t>digital signature mechanism is shown in Figure 13.2. This repeats the logic shown in</a:t>
            </a:r>
          </a:p>
          <a:p>
            <a:r>
              <a:rPr lang="en-US" sz="1200" kern="1200" baseline="0" dirty="0" smtClean="0">
                <a:solidFill>
                  <a:schemeClr val="tx1"/>
                </a:solidFill>
                <a:latin typeface="Arial" charset="0"/>
                <a:ea typeface="ＭＳ Ｐゴシック" pitchFamily="-107" charset="-128"/>
                <a:cs typeface="ＭＳ Ｐゴシック" pitchFamily="-107" charset="-128"/>
              </a:rPr>
              <a:t>Figure 11.4. A worked-out example, using RSA, is available at this book’s Premium</a:t>
            </a:r>
          </a:p>
          <a:p>
            <a:r>
              <a:rPr lang="en-US" sz="1200" kern="1200" baseline="0" dirty="0" smtClean="0">
                <a:solidFill>
                  <a:schemeClr val="tx1"/>
                </a:solidFill>
                <a:latin typeface="Arial" charset="0"/>
                <a:ea typeface="ＭＳ Ｐゴシック" pitchFamily="-107" charset="-128"/>
                <a:cs typeface="ＭＳ Ｐゴシック" pitchFamily="-107" charset="-128"/>
              </a:rPr>
              <a:t>Content Web site.</a:t>
            </a:r>
            <a:endParaRPr lang="en-US" dirty="0" smtClean="0">
              <a:latin typeface="Arial" pitchFamily="-84" charset="0"/>
              <a:ea typeface="ＭＳ Ｐゴシック" pitchFamily="-84" charset="-128"/>
              <a:cs typeface="ＭＳ Ｐゴシック" pitchFamily="-84" charset="-128"/>
            </a:endParaRPr>
          </a:p>
        </p:txBody>
      </p:sp>
      <p:sp>
        <p:nvSpPr>
          <p:cNvPr id="24580" name="Slide Number Placeholder 3"/>
          <p:cNvSpPr>
            <a:spLocks noGrp="1"/>
          </p:cNvSpPr>
          <p:nvPr>
            <p:ph type="sldNum" sz="quarter" idx="5"/>
          </p:nvPr>
        </p:nvSpPr>
        <p:spPr>
          <a:noFill/>
        </p:spPr>
        <p:txBody>
          <a:bodyPr/>
          <a:lstStyle/>
          <a:p>
            <a:fld id="{4C73D58F-5997-B440-A4D3-C533F9DB54C4}" type="slidenum">
              <a:rPr lang="en-AU" smtClean="0">
                <a:latin typeface="Arial" pitchFamily="-84" charset="0"/>
              </a:rPr>
              <a:pPr/>
              <a:t>50</a:t>
            </a:fld>
            <a:endParaRPr lang="en-AU" dirty="0" smtClean="0">
              <a:latin typeface="Arial" pitchFamily="-8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F0284054-E12D-3C42-9621-A1064B46B9DD}" type="slidenum">
              <a:rPr lang="en-AU">
                <a:latin typeface="Arial" pitchFamily="-84" charset="0"/>
              </a:rPr>
              <a:pPr/>
              <a:t>7</a:t>
            </a:fld>
            <a:endParaRPr lang="en-AU" dirty="0">
              <a:latin typeface="Arial" pitchFamily="-8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Message authentication is a mechanism or service used to verify the integrity of</a:t>
            </a:r>
          </a:p>
          <a:p>
            <a:r>
              <a:rPr lang="en-US" sz="1200" kern="1200" baseline="0" dirty="0" smtClean="0">
                <a:solidFill>
                  <a:schemeClr val="tx1"/>
                </a:solidFill>
                <a:latin typeface="Arial" charset="0"/>
                <a:ea typeface="ＭＳ Ｐゴシック" charset="-128"/>
                <a:cs typeface="ＭＳ Ｐゴシック" charset="-128"/>
              </a:rPr>
              <a:t>a message. Message authentication assures that data received are exactly as sent</a:t>
            </a:r>
          </a:p>
          <a:p>
            <a:r>
              <a:rPr lang="en-US" sz="1200" kern="1200" baseline="0" dirty="0" smtClean="0">
                <a:solidFill>
                  <a:schemeClr val="tx1"/>
                </a:solidFill>
                <a:latin typeface="Arial" charset="0"/>
                <a:ea typeface="ＭＳ Ｐゴシック" charset="-128"/>
                <a:cs typeface="ＭＳ Ｐゴシック" charset="-128"/>
              </a:rPr>
              <a:t>(i.e., contain no modification, insertion, deletion, or replay). In many cases, there is</a:t>
            </a:r>
          </a:p>
          <a:p>
            <a:r>
              <a:rPr lang="en-US" sz="1200" kern="1200" baseline="0" dirty="0" smtClean="0">
                <a:solidFill>
                  <a:schemeClr val="tx1"/>
                </a:solidFill>
                <a:latin typeface="Arial" charset="0"/>
                <a:ea typeface="ＭＳ Ｐゴシック" charset="-128"/>
                <a:cs typeface="ＭＳ Ｐゴシック" charset="-128"/>
              </a:rPr>
              <a:t> a requirement that the authentication mechanism assures that purported identity of</a:t>
            </a:r>
          </a:p>
          <a:p>
            <a:r>
              <a:rPr lang="en-US" sz="1200" kern="1200" baseline="0" dirty="0" smtClean="0">
                <a:solidFill>
                  <a:schemeClr val="tx1"/>
                </a:solidFill>
                <a:latin typeface="Arial" charset="0"/>
                <a:ea typeface="ＭＳ Ｐゴシック" charset="-128"/>
                <a:cs typeface="ＭＳ Ｐゴシック" charset="-128"/>
              </a:rPr>
              <a:t>the sender is valid. When a hash function is used to provide message authentication,</a:t>
            </a:r>
          </a:p>
          <a:p>
            <a:r>
              <a:rPr lang="en-US" sz="1200" kern="1200" baseline="0" dirty="0" smtClean="0">
                <a:solidFill>
                  <a:schemeClr val="tx1"/>
                </a:solidFill>
                <a:latin typeface="Arial" charset="0"/>
                <a:ea typeface="ＭＳ Ｐゴシック" charset="-128"/>
                <a:cs typeface="ＭＳ Ｐゴシック" charset="-128"/>
              </a:rPr>
              <a:t>the hash function value is often referred to as a message digest .</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The essence of the use of a hash function for message authentication is as</a:t>
            </a:r>
          </a:p>
          <a:p>
            <a:r>
              <a:rPr lang="en-US" sz="1200" kern="1200" baseline="0" dirty="0" smtClean="0">
                <a:solidFill>
                  <a:schemeClr val="tx1"/>
                </a:solidFill>
                <a:latin typeface="Arial" charset="0"/>
                <a:ea typeface="ＭＳ Ｐゴシック" charset="-128"/>
                <a:cs typeface="ＭＳ Ｐゴシック" charset="-128"/>
              </a:rPr>
              <a:t>follows. The sender computes a hash value as a function of the bits in the message</a:t>
            </a:r>
          </a:p>
          <a:p>
            <a:r>
              <a:rPr lang="en-US" sz="1200" kern="1200" baseline="0" dirty="0" smtClean="0">
                <a:solidFill>
                  <a:schemeClr val="tx1"/>
                </a:solidFill>
                <a:latin typeface="Arial" charset="0"/>
                <a:ea typeface="ＭＳ Ｐゴシック" charset="-128"/>
                <a:cs typeface="ＭＳ Ｐゴシック" charset="-128"/>
              </a:rPr>
              <a:t>and transmits both the hash value and the message. The receiver performs the same</a:t>
            </a:r>
          </a:p>
          <a:p>
            <a:r>
              <a:rPr lang="en-US" sz="1200" kern="1200" baseline="0" dirty="0" smtClean="0">
                <a:solidFill>
                  <a:schemeClr val="tx1"/>
                </a:solidFill>
                <a:latin typeface="Arial" charset="0"/>
                <a:ea typeface="ＭＳ Ｐゴシック" charset="-128"/>
                <a:cs typeface="ＭＳ Ｐゴシック" charset="-128"/>
              </a:rPr>
              <a:t>hash calculation on the message bits and compares this value with the incoming</a:t>
            </a:r>
          </a:p>
          <a:p>
            <a:r>
              <a:rPr lang="en-US" sz="1200" kern="1200" baseline="0" dirty="0" smtClean="0">
                <a:solidFill>
                  <a:schemeClr val="tx1"/>
                </a:solidFill>
                <a:latin typeface="Arial" charset="0"/>
                <a:ea typeface="ＭＳ Ｐゴシック" charset="-128"/>
                <a:cs typeface="ＭＳ Ｐゴシック" charset="-128"/>
              </a:rPr>
              <a:t>hash value. If there is a mismatch, the receiver knows that the message (or possibly</a:t>
            </a:r>
          </a:p>
          <a:p>
            <a:r>
              <a:rPr lang="en-US" sz="1200" kern="1200" baseline="0" dirty="0" smtClean="0">
                <a:solidFill>
                  <a:schemeClr val="tx1"/>
                </a:solidFill>
                <a:latin typeface="Arial" charset="0"/>
                <a:ea typeface="ＭＳ Ｐゴシック" charset="-128"/>
                <a:cs typeface="ＭＳ Ｐゴシック" charset="-128"/>
              </a:rPr>
              <a:t>the hash value) has been altered (Figure 11.2a).</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The hash function must be transmitted in a secure fashion. That is, the hash</a:t>
            </a:r>
          </a:p>
          <a:p>
            <a:r>
              <a:rPr lang="en-US" sz="1200" kern="1200" baseline="0" dirty="0" smtClean="0">
                <a:solidFill>
                  <a:schemeClr val="tx1"/>
                </a:solidFill>
                <a:latin typeface="Arial" charset="0"/>
                <a:ea typeface="ＭＳ Ｐゴシック" charset="-128"/>
                <a:cs typeface="ＭＳ Ｐゴシック" charset="-128"/>
              </a:rPr>
              <a:t>function must be protected so that if an adversary alters or replaces the message,</a:t>
            </a:r>
          </a:p>
          <a:p>
            <a:r>
              <a:rPr lang="en-US" sz="1200" kern="1200" baseline="0" dirty="0" smtClean="0">
                <a:solidFill>
                  <a:schemeClr val="tx1"/>
                </a:solidFill>
                <a:latin typeface="Arial" charset="0"/>
                <a:ea typeface="ＭＳ Ｐゴシック" charset="-128"/>
                <a:cs typeface="ＭＳ Ｐゴシック" charset="-128"/>
              </a:rPr>
              <a:t>it is not feasible for adversary to also alter the hash value to fool the receiver. This</a:t>
            </a:r>
          </a:p>
          <a:p>
            <a:r>
              <a:rPr lang="en-US" sz="1200" kern="1200" baseline="0" dirty="0" smtClean="0">
                <a:solidFill>
                  <a:schemeClr val="tx1"/>
                </a:solidFill>
                <a:latin typeface="Arial" charset="0"/>
                <a:ea typeface="ＭＳ Ｐゴシック" charset="-128"/>
                <a:cs typeface="ＭＳ Ｐゴシック" charset="-128"/>
              </a:rPr>
              <a:t>type of attack is shown in Figure 11.2b. In this example, Alice transmits a data block</a:t>
            </a:r>
          </a:p>
          <a:p>
            <a:r>
              <a:rPr lang="en-US" sz="1200" kern="1200" baseline="0" dirty="0" smtClean="0">
                <a:solidFill>
                  <a:schemeClr val="tx1"/>
                </a:solidFill>
                <a:latin typeface="Arial" charset="0"/>
                <a:ea typeface="ＭＳ Ｐゴシック" charset="-128"/>
                <a:cs typeface="ＭＳ Ｐゴシック" charset="-128"/>
              </a:rPr>
              <a:t>and attaches a hash value. Darth intercepts the message, alters or replaces the data</a:t>
            </a:r>
          </a:p>
          <a:p>
            <a:r>
              <a:rPr lang="en-US" sz="1200" kern="1200" baseline="0" dirty="0" smtClean="0">
                <a:solidFill>
                  <a:schemeClr val="tx1"/>
                </a:solidFill>
                <a:latin typeface="Arial" charset="0"/>
                <a:ea typeface="ＭＳ Ｐゴシック" charset="-128"/>
                <a:cs typeface="ＭＳ Ｐゴシック" charset="-128"/>
              </a:rPr>
              <a:t>block, and calculates and attaches a new hash value. Bob receives the altered data</a:t>
            </a:r>
          </a:p>
          <a:p>
            <a:r>
              <a:rPr lang="en-US" sz="1200" kern="1200" baseline="0" dirty="0" smtClean="0">
                <a:solidFill>
                  <a:schemeClr val="tx1"/>
                </a:solidFill>
                <a:latin typeface="Arial" charset="0"/>
                <a:ea typeface="ＭＳ Ｐゴシック" charset="-128"/>
                <a:cs typeface="ＭＳ Ｐゴシック" charset="-128"/>
              </a:rPr>
              <a:t>with the new hash value and does not detect the change. To prevent this attack, the</a:t>
            </a:r>
          </a:p>
          <a:p>
            <a:r>
              <a:rPr lang="en-US" sz="1200" kern="1200" baseline="0" dirty="0" smtClean="0">
                <a:solidFill>
                  <a:schemeClr val="tx1"/>
                </a:solidFill>
                <a:latin typeface="Arial" charset="0"/>
                <a:ea typeface="ＭＳ Ｐゴシック" charset="-128"/>
                <a:cs typeface="ＭＳ Ｐゴシック" charset="-128"/>
              </a:rPr>
              <a:t>hash value generated by Alice must be protected.</a:t>
            </a:r>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r>
              <a:rPr lang="en-US" altLang="zh-CN" smtClean="0">
                <a:latin typeface="Arial" charset="0"/>
                <a:ea typeface="宋体" charset="-122"/>
              </a:rPr>
              <a:t>OpenSLL</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r>
              <a:rPr lang="en-US" altLang="en-US" dirty="0" smtClean="0">
                <a:latin typeface="Arial" charset="0"/>
                <a:ea typeface="宋体" charset="-122"/>
              </a:rPr>
              <a:t>And a few days later, </a:t>
            </a:r>
            <a:r>
              <a:rPr lang="en-US" altLang="en-US" dirty="0" err="1" smtClean="0">
                <a:latin typeface="Arial" charset="0"/>
                <a:ea typeface="宋体" charset="-122"/>
              </a:rPr>
              <a:t>Vlastimil</a:t>
            </a:r>
            <a:r>
              <a:rPr lang="en-US" altLang="en-US" dirty="0" smtClean="0">
                <a:latin typeface="Arial" charset="0"/>
                <a:ea typeface="宋体" charset="-122"/>
              </a:rPr>
              <a:t> </a:t>
            </a:r>
            <a:r>
              <a:rPr lang="en-US" altLang="en-US" dirty="0" err="1" smtClean="0">
                <a:latin typeface="Arial" charset="0"/>
                <a:ea typeface="宋体" charset="-122"/>
              </a:rPr>
              <a:t>Klima</a:t>
            </a:r>
            <a:r>
              <a:rPr lang="en-US" altLang="en-US" dirty="0" smtClean="0">
                <a:latin typeface="Arial" charset="0"/>
                <a:ea typeface="宋体" charset="-122"/>
              </a:rPr>
              <a:t> described [4] an improved algorithm, able to construct MD5 collisions in a few hours on a single notebook computer. On 18 March 2006, </a:t>
            </a:r>
            <a:r>
              <a:rPr lang="en-US" altLang="en-US" dirty="0" err="1" smtClean="0">
                <a:latin typeface="Arial" charset="0"/>
                <a:ea typeface="宋体" charset="-122"/>
              </a:rPr>
              <a:t>Klima</a:t>
            </a:r>
            <a:r>
              <a:rPr lang="en-US" altLang="en-US" dirty="0" smtClean="0">
                <a:latin typeface="Arial" charset="0"/>
                <a:ea typeface="宋体" charset="-122"/>
              </a:rPr>
              <a:t> published an algorithm [5] that can find a collision within one minute on a single notebook computer, using a method he calls tunneling.</a:t>
            </a:r>
            <a:endParaRPr lang="zh-CN" altLang="en-US" dirty="0" smtClean="0">
              <a:latin typeface="Arial" charset="0"/>
              <a:ea typeface="宋体" charset="-122"/>
            </a:endParaRPr>
          </a:p>
          <a:p>
            <a:r>
              <a:rPr lang="en-US" altLang="zh-CN" dirty="0" smtClean="0">
                <a:latin typeface="Arial" charset="0"/>
                <a:ea typeface="宋体" charset="-122"/>
              </a:rPr>
              <a:t>form </a:t>
            </a:r>
            <a:r>
              <a:rPr lang="en-US" altLang="zh-CN" dirty="0" err="1" smtClean="0">
                <a:latin typeface="Arial" charset="0"/>
                <a:ea typeface="宋体" charset="-122"/>
              </a:rPr>
              <a:t>Wikipdia</a:t>
            </a:r>
            <a:endParaRPr lang="en-US" altLang="zh-CN" dirty="0" smtClean="0">
              <a:latin typeface="Arial" charset="0"/>
              <a:ea typeface="宋体" charset="-122"/>
            </a:endParaRPr>
          </a:p>
          <a:p>
            <a:endParaRPr lang="en-US" altLang="zh-CN" dirty="0" smtClean="0">
              <a:latin typeface="Arial" charset="0"/>
              <a:ea typeface="宋体" charset="-122"/>
            </a:endParaRPr>
          </a:p>
          <a:p>
            <a:r>
              <a:rPr lang="zh-CN" altLang="en-US" dirty="0" smtClean="0"/>
              <a:t>王晓云在论文里写了：</a:t>
            </a:r>
            <a:br>
              <a:rPr lang="zh-CN" altLang="en-US" dirty="0" smtClean="0"/>
            </a:br>
            <a:r>
              <a:rPr lang="zh-CN" altLang="en-US" dirty="0" smtClean="0"/>
              <a:t>信息</a:t>
            </a:r>
            <a:r>
              <a:rPr lang="en-US" altLang="zh-CN" dirty="0" smtClean="0"/>
              <a:t>x </a:t>
            </a:r>
            <a:r>
              <a:rPr lang="zh-CN" altLang="en-US" dirty="0" smtClean="0"/>
              <a:t>计算其</a:t>
            </a:r>
            <a:r>
              <a:rPr lang="en-US" altLang="zh-CN" dirty="0" smtClean="0"/>
              <a:t>md5</a:t>
            </a:r>
            <a:r>
              <a:rPr lang="zh-CN" altLang="en-US" dirty="0" smtClean="0"/>
              <a:t>为 </a:t>
            </a:r>
            <a:r>
              <a:rPr lang="en-US" altLang="zh-CN" dirty="0" smtClean="0"/>
              <a:t>y</a:t>
            </a:r>
            <a:r>
              <a:rPr lang="zh-CN" altLang="en-US" dirty="0" smtClean="0"/>
              <a:t>，</a:t>
            </a:r>
            <a:br>
              <a:rPr lang="zh-CN" altLang="en-US" dirty="0" smtClean="0"/>
            </a:br>
            <a:r>
              <a:rPr lang="zh-CN" altLang="en-US" dirty="0" smtClean="0"/>
              <a:t>现在在已知</a:t>
            </a:r>
            <a:r>
              <a:rPr lang="en-US" altLang="zh-CN" dirty="0" smtClean="0"/>
              <a:t>x</a:t>
            </a:r>
            <a:r>
              <a:rPr lang="zh-CN" altLang="en-US" dirty="0" smtClean="0"/>
              <a:t>（这点非常重要）情况下可以很快计算出一个</a:t>
            </a:r>
            <a:r>
              <a:rPr lang="en-US" altLang="zh-CN" dirty="0" smtClean="0"/>
              <a:t>z(z</a:t>
            </a:r>
            <a:r>
              <a:rPr lang="zh-CN" altLang="en-US" dirty="0" smtClean="0"/>
              <a:t>内容基本是随机的） 其</a:t>
            </a:r>
            <a:r>
              <a:rPr lang="en-US" altLang="zh-CN" dirty="0" smtClean="0"/>
              <a:t>md5</a:t>
            </a:r>
            <a:r>
              <a:rPr lang="zh-CN" altLang="en-US" dirty="0" smtClean="0"/>
              <a:t>也是</a:t>
            </a:r>
            <a:r>
              <a:rPr lang="en-US" altLang="zh-CN" dirty="0" smtClean="0"/>
              <a:t>y</a:t>
            </a:r>
            <a:r>
              <a:rPr lang="zh-CN" altLang="en-US" dirty="0" smtClean="0"/>
              <a:t>。</a:t>
            </a:r>
            <a:br>
              <a:rPr lang="zh-CN" altLang="en-US" dirty="0" smtClean="0"/>
            </a:br>
            <a:r>
              <a:rPr lang="zh-CN" altLang="en-US" dirty="0" smtClean="0"/>
              <a:t>即知道</a:t>
            </a:r>
            <a:r>
              <a:rPr lang="en-US" altLang="zh-CN" dirty="0" smtClean="0"/>
              <a:t>x</a:t>
            </a:r>
            <a:r>
              <a:rPr lang="zh-CN" altLang="en-US" dirty="0" smtClean="0"/>
              <a:t>，可以快速找到一个</a:t>
            </a:r>
            <a:r>
              <a:rPr lang="en-US" altLang="zh-CN" dirty="0" smtClean="0"/>
              <a:t>z</a:t>
            </a:r>
            <a:r>
              <a:rPr lang="zh-CN" altLang="en-US" dirty="0" smtClean="0"/>
              <a:t>，使得</a:t>
            </a:r>
            <a:r>
              <a:rPr lang="en-US" altLang="zh-CN" dirty="0" smtClean="0"/>
              <a:t>md5(x) == md5(z) == y</a:t>
            </a:r>
            <a:br>
              <a:rPr lang="en-US" altLang="zh-CN" dirty="0" smtClean="0"/>
            </a:br>
            <a:r>
              <a:rPr lang="en-US" altLang="zh-CN" dirty="0" smtClean="0"/>
              <a:t/>
            </a:r>
            <a:br>
              <a:rPr lang="en-US" altLang="zh-CN" dirty="0" smtClean="0"/>
            </a:br>
            <a:r>
              <a:rPr lang="zh-CN" altLang="en-US" dirty="0" smtClean="0"/>
              <a:t>导致无法直接威胁当前安全体系的原因有两个：</a:t>
            </a:r>
            <a:br>
              <a:rPr lang="zh-CN" altLang="en-US" dirty="0" smtClean="0"/>
            </a:br>
            <a:r>
              <a:rPr lang="en-US" altLang="zh-CN" dirty="0" smtClean="0"/>
              <a:t>1. </a:t>
            </a:r>
            <a:r>
              <a:rPr lang="zh-CN" altLang="en-US" dirty="0" smtClean="0"/>
              <a:t>只知道</a:t>
            </a:r>
            <a:r>
              <a:rPr lang="en-US" altLang="zh-CN" dirty="0" smtClean="0"/>
              <a:t>md5</a:t>
            </a:r>
            <a:r>
              <a:rPr lang="zh-CN" altLang="en-US" dirty="0" smtClean="0"/>
              <a:t>值</a:t>
            </a:r>
            <a:r>
              <a:rPr lang="en-US" altLang="zh-CN" dirty="0" smtClean="0"/>
              <a:t>y</a:t>
            </a:r>
            <a:r>
              <a:rPr lang="zh-CN" altLang="en-US" dirty="0" smtClean="0"/>
              <a:t>，而不知道原信息</a:t>
            </a:r>
            <a:r>
              <a:rPr lang="en-US" altLang="zh-CN" dirty="0" smtClean="0"/>
              <a:t>x</a:t>
            </a:r>
            <a:r>
              <a:rPr lang="zh-CN" altLang="en-US" dirty="0" smtClean="0"/>
              <a:t>情况下无法找到一个信息让其</a:t>
            </a:r>
            <a:r>
              <a:rPr lang="en-US" altLang="zh-CN" dirty="0" smtClean="0"/>
              <a:t>md5</a:t>
            </a:r>
            <a:r>
              <a:rPr lang="zh-CN" altLang="en-US" dirty="0" smtClean="0"/>
              <a:t>值为</a:t>
            </a:r>
            <a:r>
              <a:rPr lang="en-US" altLang="zh-CN" dirty="0" smtClean="0"/>
              <a:t>y</a:t>
            </a:r>
            <a:r>
              <a:rPr lang="zh-CN" altLang="en-US" dirty="0" smtClean="0"/>
              <a:t>，也就是说你知道了</a:t>
            </a:r>
            <a:r>
              <a:rPr lang="en-US" altLang="zh-CN" dirty="0" smtClean="0"/>
              <a:t>md5</a:t>
            </a:r>
            <a:r>
              <a:rPr lang="zh-CN" altLang="en-US" dirty="0" smtClean="0"/>
              <a:t>情况下也找不出密码。</a:t>
            </a:r>
            <a:br>
              <a:rPr lang="zh-CN" altLang="en-US" dirty="0" smtClean="0"/>
            </a:br>
            <a:r>
              <a:rPr lang="en-US" altLang="zh-CN" dirty="0" smtClean="0"/>
              <a:t>2. </a:t>
            </a:r>
            <a:r>
              <a:rPr lang="zh-CN" altLang="en-US" dirty="0" smtClean="0"/>
              <a:t>知道</a:t>
            </a:r>
            <a:r>
              <a:rPr lang="en-US" altLang="zh-CN" dirty="0" smtClean="0"/>
              <a:t>x</a:t>
            </a:r>
            <a:r>
              <a:rPr lang="zh-CN" altLang="en-US" dirty="0" smtClean="0"/>
              <a:t>情况下可快速找到</a:t>
            </a:r>
            <a:r>
              <a:rPr lang="en-US" altLang="zh-CN" dirty="0" smtClean="0"/>
              <a:t>z</a:t>
            </a:r>
            <a:r>
              <a:rPr lang="zh-CN" altLang="en-US" dirty="0" smtClean="0"/>
              <a:t>使得两者</a:t>
            </a:r>
            <a:r>
              <a:rPr lang="en-US" altLang="zh-CN" dirty="0" smtClean="0"/>
              <a:t>md5</a:t>
            </a:r>
            <a:r>
              <a:rPr lang="zh-CN" altLang="en-US" dirty="0" smtClean="0"/>
              <a:t>值相等，但无法控制</a:t>
            </a:r>
            <a:r>
              <a:rPr lang="en-US" altLang="zh-CN" dirty="0" smtClean="0"/>
              <a:t>z</a:t>
            </a:r>
            <a:r>
              <a:rPr lang="zh-CN" altLang="en-US" dirty="0" smtClean="0"/>
              <a:t>的内容，</a:t>
            </a:r>
            <a:r>
              <a:rPr lang="en-US" altLang="zh-CN" dirty="0" smtClean="0"/>
              <a:t>z</a:t>
            </a:r>
            <a:r>
              <a:rPr lang="zh-CN" altLang="en-US" dirty="0" smtClean="0"/>
              <a:t>几乎就是随机字符。也就是说你知道了</a:t>
            </a:r>
            <a:br>
              <a:rPr lang="zh-CN" altLang="en-US" dirty="0" smtClean="0"/>
            </a:br>
            <a:r>
              <a:rPr lang="en-US" altLang="zh-CN" dirty="0" smtClean="0"/>
              <a:t>x</a:t>
            </a:r>
            <a:r>
              <a:rPr lang="zh-CN" altLang="en-US" dirty="0" smtClean="0"/>
              <a:t>内容，想串改</a:t>
            </a:r>
            <a:r>
              <a:rPr lang="en-US" altLang="zh-CN" dirty="0" smtClean="0"/>
              <a:t>x</a:t>
            </a:r>
            <a:r>
              <a:rPr lang="zh-CN" altLang="en-US" dirty="0" smtClean="0"/>
              <a:t>内容为有意义的</a:t>
            </a:r>
            <a:r>
              <a:rPr lang="en-US" altLang="zh-CN" dirty="0" smtClean="0"/>
              <a:t>z</a:t>
            </a:r>
            <a:r>
              <a:rPr lang="zh-CN" altLang="en-US" dirty="0" smtClean="0"/>
              <a:t>，还想</a:t>
            </a:r>
            <a:r>
              <a:rPr lang="en-US" altLang="zh-CN" dirty="0" smtClean="0"/>
              <a:t>x</a:t>
            </a:r>
            <a:r>
              <a:rPr lang="zh-CN" altLang="en-US" dirty="0" smtClean="0"/>
              <a:t>和</a:t>
            </a:r>
            <a:r>
              <a:rPr lang="en-US" altLang="zh-CN" dirty="0" smtClean="0"/>
              <a:t>z</a:t>
            </a:r>
            <a:r>
              <a:rPr lang="zh-CN" altLang="en-US" dirty="0" smtClean="0"/>
              <a:t>的</a:t>
            </a:r>
            <a:r>
              <a:rPr lang="en-US" altLang="zh-CN" dirty="0" smtClean="0"/>
              <a:t>md5</a:t>
            </a:r>
            <a:r>
              <a:rPr lang="zh-CN" altLang="en-US" dirty="0" smtClean="0"/>
              <a:t>值相同，这是不可能的。</a:t>
            </a:r>
            <a:endParaRPr lang="en-US" altLang="zh-CN" dirty="0" smtClean="0"/>
          </a:p>
          <a:p>
            <a:endParaRPr lang="en-US" altLang="zh-CN" dirty="0" smtClean="0">
              <a:latin typeface="Arial" charset="0"/>
              <a:ea typeface="宋体" charset="-122"/>
            </a:endParaRPr>
          </a:p>
          <a:p>
            <a:endParaRPr lang="en-US" altLang="zh-CN" dirty="0" smtClean="0">
              <a:latin typeface="Arial" charset="0"/>
              <a:ea typeface="宋体" charset="-122"/>
            </a:endParaRPr>
          </a:p>
          <a:p>
            <a:r>
              <a:rPr lang="zh-CN" altLang="en-US" dirty="0" smtClean="0"/>
              <a:t>王小云的主要工作是关于</a:t>
            </a:r>
            <a:r>
              <a:rPr lang="en-US" altLang="zh-CN" dirty="0" smtClean="0"/>
              <a:t>hash</a:t>
            </a:r>
            <a:r>
              <a:rPr lang="zh-CN" altLang="en-US" dirty="0" smtClean="0"/>
              <a:t>函数的破解工作。她在</a:t>
            </a:r>
            <a:r>
              <a:rPr lang="en-US" altLang="zh-CN" dirty="0" smtClean="0"/>
              <a:t>2005</a:t>
            </a:r>
            <a:r>
              <a:rPr lang="zh-CN" altLang="en-US" dirty="0" smtClean="0"/>
              <a:t>一个密码学会议上宣布破解了</a:t>
            </a:r>
            <a:r>
              <a:rPr lang="en-US" altLang="zh-CN" dirty="0" smtClean="0"/>
              <a:t>SHA-1</a:t>
            </a:r>
            <a:r>
              <a:rPr lang="zh-CN" altLang="en-US" dirty="0" smtClean="0"/>
              <a:t>，震惊了全世界。所以要介绍和理解她的工作，先看一下</a:t>
            </a:r>
            <a:r>
              <a:rPr lang="en-US" altLang="zh-CN" dirty="0" smtClean="0"/>
              <a:t>hash</a:t>
            </a:r>
            <a:r>
              <a:rPr lang="zh-CN" altLang="en-US" dirty="0" smtClean="0"/>
              <a:t>函数具体是怎么回事。</a:t>
            </a:r>
            <a:endParaRPr lang="en-US" altLang="zh-CN" dirty="0" smtClean="0"/>
          </a:p>
          <a:p>
            <a:endParaRPr lang="en-US" altLang="zh-CN" dirty="0" smtClean="0"/>
          </a:p>
          <a:p>
            <a:r>
              <a:rPr lang="zh-CN" altLang="en-US" dirty="0" smtClean="0">
                <a:hlinkClick r:id="rId3"/>
              </a:rPr>
              <a:t>阅微堂</a:t>
            </a:r>
            <a:r>
              <a:rPr lang="zh-CN" altLang="en-US" dirty="0" smtClean="0"/>
              <a:t> 数学、金融、计算机 </a:t>
            </a:r>
          </a:p>
          <a:p>
            <a:r>
              <a:rPr lang="zh-CN" altLang="en-US" dirty="0" smtClean="0">
                <a:hlinkClick r:id="rId3"/>
              </a:rPr>
              <a:t>博客</a:t>
            </a:r>
            <a:r>
              <a:rPr lang="zh-CN" altLang="en-US" dirty="0" smtClean="0"/>
              <a:t> </a:t>
            </a:r>
            <a:r>
              <a:rPr lang="en-US" altLang="zh-CN" dirty="0" smtClean="0"/>
              <a:t>» </a:t>
            </a:r>
            <a:r>
              <a:rPr lang="zh-CN" altLang="en-US" dirty="0" smtClean="0">
                <a:hlinkClick r:id="rId4" tooltip="查看计算机科学中的全部文章"/>
              </a:rPr>
              <a:t>计算机科学</a:t>
            </a:r>
            <a:r>
              <a:rPr lang="zh-CN" altLang="en-US" dirty="0" smtClean="0"/>
              <a:t> </a:t>
            </a:r>
            <a:r>
              <a:rPr lang="en-US" altLang="zh-CN" dirty="0" smtClean="0"/>
              <a:t>» </a:t>
            </a:r>
            <a:r>
              <a:rPr lang="en-US" altLang="zh-CN" dirty="0" smtClean="0">
                <a:hlinkClick r:id="rId5"/>
              </a:rPr>
              <a:t>hash</a:t>
            </a:r>
            <a:r>
              <a:rPr lang="zh-CN" altLang="en-US" dirty="0" smtClean="0">
                <a:hlinkClick r:id="rId5"/>
              </a:rPr>
              <a:t>函数</a:t>
            </a:r>
            <a:r>
              <a:rPr lang="zh-CN" altLang="en-US" dirty="0" smtClean="0"/>
              <a:t>，</a:t>
            </a:r>
            <a:r>
              <a:rPr lang="en-US" altLang="zh-CN" dirty="0" smtClean="0">
                <a:hlinkClick r:id="rId6"/>
              </a:rPr>
              <a:t>MD5</a:t>
            </a:r>
            <a:r>
              <a:rPr lang="zh-CN" altLang="en-US" dirty="0" smtClean="0"/>
              <a:t>，</a:t>
            </a:r>
            <a:r>
              <a:rPr lang="en-US" altLang="zh-CN" dirty="0" smtClean="0">
                <a:hlinkClick r:id="rId7"/>
              </a:rPr>
              <a:t>SHA-1</a:t>
            </a:r>
            <a:r>
              <a:rPr lang="zh-CN" altLang="en-US" dirty="0" smtClean="0"/>
              <a:t>，</a:t>
            </a:r>
            <a:r>
              <a:rPr lang="zh-CN" altLang="en-US" dirty="0" smtClean="0">
                <a:hlinkClick r:id="rId8"/>
              </a:rPr>
              <a:t>密码学</a:t>
            </a:r>
            <a:r>
              <a:rPr lang="zh-CN" altLang="en-US" dirty="0" smtClean="0"/>
              <a:t>，</a:t>
            </a:r>
            <a:r>
              <a:rPr lang="zh-CN" altLang="en-US" dirty="0" smtClean="0">
                <a:hlinkClick r:id="rId9"/>
              </a:rPr>
              <a:t>王小云</a:t>
            </a:r>
            <a:r>
              <a:rPr lang="zh-CN" altLang="en-US" dirty="0" smtClean="0"/>
              <a:t>，</a:t>
            </a:r>
            <a:r>
              <a:rPr lang="zh-CN" altLang="en-US" dirty="0" smtClean="0">
                <a:hlinkClick r:id="rId10"/>
              </a:rPr>
              <a:t>理论计算机初步</a:t>
            </a:r>
            <a:r>
              <a:rPr lang="zh-CN" altLang="en-US" dirty="0" smtClean="0"/>
              <a:t> </a:t>
            </a:r>
            <a:r>
              <a:rPr lang="en-US" altLang="zh-CN" dirty="0" smtClean="0"/>
              <a:t>» </a:t>
            </a:r>
          </a:p>
          <a:p>
            <a:r>
              <a:rPr lang="zh-CN" altLang="en-US" b="1" dirty="0" smtClean="0"/>
              <a:t>理论计算机初步：从</a:t>
            </a:r>
            <a:r>
              <a:rPr lang="en-US" altLang="zh-CN" b="1" dirty="0" smtClean="0"/>
              <a:t>hash</a:t>
            </a:r>
            <a:r>
              <a:rPr lang="zh-CN" altLang="en-US" b="1" dirty="0" smtClean="0"/>
              <a:t>函数到王小云的</a:t>
            </a:r>
            <a:r>
              <a:rPr lang="en-US" altLang="zh-CN" b="1" dirty="0" smtClean="0"/>
              <a:t>MD5</a:t>
            </a:r>
            <a:r>
              <a:rPr lang="zh-CN" altLang="en-US" b="1" dirty="0" smtClean="0"/>
              <a:t>破解</a:t>
            </a:r>
          </a:p>
          <a:p>
            <a:r>
              <a:rPr lang="zh-CN" altLang="en-US" dirty="0" smtClean="0"/>
              <a:t>作者：</a:t>
            </a:r>
            <a:r>
              <a:rPr lang="zh-CN" altLang="en-US" dirty="0" smtClean="0">
                <a:hlinkClick r:id="rId11"/>
              </a:rPr>
              <a:t>张志强</a:t>
            </a:r>
            <a:r>
              <a:rPr lang="zh-CN" altLang="en-US" dirty="0" smtClean="0"/>
              <a:t>， 发表于 </a:t>
            </a:r>
            <a:r>
              <a:rPr lang="en-US" altLang="zh-CN" dirty="0" smtClean="0"/>
              <a:t>2006</a:t>
            </a:r>
            <a:r>
              <a:rPr lang="zh-CN" altLang="en-US" dirty="0" smtClean="0"/>
              <a:t>年</a:t>
            </a:r>
            <a:r>
              <a:rPr lang="en-US" altLang="zh-CN" dirty="0" smtClean="0"/>
              <a:t>9</a:t>
            </a:r>
            <a:r>
              <a:rPr lang="zh-CN" altLang="en-US" dirty="0" smtClean="0"/>
              <a:t>月</a:t>
            </a:r>
            <a:r>
              <a:rPr lang="en-US" altLang="zh-CN" dirty="0" smtClean="0"/>
              <a:t>18</a:t>
            </a:r>
            <a:r>
              <a:rPr lang="zh-CN" altLang="en-US" dirty="0" smtClean="0"/>
              <a:t>日 </a:t>
            </a:r>
          </a:p>
          <a:p>
            <a:r>
              <a:rPr lang="zh-CN" altLang="en-US" dirty="0" smtClean="0"/>
              <a:t>系列：</a:t>
            </a:r>
            <a:r>
              <a:rPr lang="zh-CN" altLang="en-US" b="1" dirty="0" smtClean="0"/>
              <a:t>理论计算机初步</a:t>
            </a:r>
            <a:r>
              <a:rPr lang="zh-CN" altLang="en-US" dirty="0" smtClean="0"/>
              <a:t/>
            </a:r>
            <a:br>
              <a:rPr lang="zh-CN" altLang="en-US" dirty="0" smtClean="0"/>
            </a:br>
            <a:r>
              <a:rPr lang="zh-CN" altLang="en-US" dirty="0" smtClean="0">
                <a:hlinkClick r:id="rId10"/>
              </a:rPr>
              <a:t>查看该系列所有文章</a:t>
            </a:r>
            <a:r>
              <a:rPr lang="zh-CN" altLang="en-US" dirty="0" smtClean="0"/>
              <a:t> </a:t>
            </a:r>
          </a:p>
          <a:p>
            <a:r>
              <a:rPr lang="zh-CN" altLang="en-US" dirty="0" smtClean="0"/>
              <a:t>密码学是理论计算机的一个很大的方向。之前准备先写密码学概论再提在</a:t>
            </a:r>
            <a:r>
              <a:rPr lang="en-US" altLang="zh-CN" dirty="0" smtClean="0"/>
              <a:t>hash</a:t>
            </a:r>
            <a:r>
              <a:rPr lang="zh-CN" altLang="en-US" dirty="0" smtClean="0"/>
              <a:t>函数破解上做出重大贡献的王小云教授的工作，不过前两天</a:t>
            </a:r>
            <a:r>
              <a:rPr lang="zh-CN" altLang="en-US" dirty="0" smtClean="0">
                <a:hlinkClick r:id="rId12"/>
              </a:rPr>
              <a:t>王小云获得求是杰出科学家奖以及</a:t>
            </a:r>
            <a:r>
              <a:rPr lang="en-US" altLang="zh-CN" dirty="0" smtClean="0">
                <a:hlinkClick r:id="rId12"/>
              </a:rPr>
              <a:t>100</a:t>
            </a:r>
            <a:r>
              <a:rPr lang="zh-CN" altLang="en-US" dirty="0" smtClean="0">
                <a:hlinkClick r:id="rId12"/>
              </a:rPr>
              <a:t>万奖金</a:t>
            </a:r>
            <a:r>
              <a:rPr lang="zh-CN" altLang="en-US" dirty="0" smtClean="0"/>
              <a:t>，在媒体上又掀起了一轮宣传狂潮，但是有些报道极端弱智，错误百出，所以我趁机纠正一下，并介绍密码学的一个组成部分</a:t>
            </a:r>
            <a:r>
              <a:rPr lang="en-US" altLang="zh-CN" dirty="0" smtClean="0"/>
              <a:t>——hash</a:t>
            </a:r>
            <a:r>
              <a:rPr lang="zh-CN" altLang="en-US" dirty="0" smtClean="0"/>
              <a:t>函数，以及王小云在这上面的工作。</a:t>
            </a:r>
          </a:p>
          <a:p>
            <a:r>
              <a:rPr lang="zh-CN" altLang="en-US" dirty="0" smtClean="0"/>
              <a:t>王小云的主要工作是关于</a:t>
            </a:r>
            <a:r>
              <a:rPr lang="en-US" altLang="zh-CN" dirty="0" smtClean="0"/>
              <a:t>hash</a:t>
            </a:r>
            <a:r>
              <a:rPr lang="zh-CN" altLang="en-US" dirty="0" smtClean="0"/>
              <a:t>函数的破解工作。她在</a:t>
            </a:r>
            <a:r>
              <a:rPr lang="en-US" altLang="zh-CN" dirty="0" smtClean="0"/>
              <a:t>2005</a:t>
            </a:r>
            <a:r>
              <a:rPr lang="zh-CN" altLang="en-US" dirty="0" smtClean="0"/>
              <a:t>一个密码学会议上宣布破解了</a:t>
            </a:r>
            <a:r>
              <a:rPr lang="en-US" altLang="zh-CN" dirty="0" smtClean="0"/>
              <a:t>SHA-1</a:t>
            </a:r>
            <a:r>
              <a:rPr lang="zh-CN" altLang="en-US" dirty="0" smtClean="0"/>
              <a:t>，震惊了全世界。所以要介绍和理解她的工作，先看一下</a:t>
            </a:r>
            <a:r>
              <a:rPr lang="en-US" altLang="zh-CN" dirty="0" smtClean="0"/>
              <a:t>hash</a:t>
            </a:r>
            <a:r>
              <a:rPr lang="zh-CN" altLang="en-US" dirty="0" smtClean="0"/>
              <a:t>函数具体是怎么回事。</a:t>
            </a:r>
          </a:p>
          <a:p>
            <a:r>
              <a:rPr lang="zh-CN" altLang="en-US" dirty="0" smtClean="0"/>
              <a:t>简单的说，</a:t>
            </a:r>
            <a:r>
              <a:rPr lang="en-US" altLang="zh-CN" b="1" dirty="0" smtClean="0"/>
              <a:t>hash</a:t>
            </a:r>
            <a:r>
              <a:rPr lang="zh-CN" altLang="en-US" b="1" dirty="0" smtClean="0"/>
              <a:t>函数</a:t>
            </a:r>
            <a:r>
              <a:rPr lang="zh-CN" altLang="en-US" dirty="0" smtClean="0"/>
              <a:t>就是把任意长的输入字符串变化成固定长的输出字符串的一种函数。通俗得说，</a:t>
            </a:r>
            <a:r>
              <a:rPr lang="en-US" altLang="zh-CN" dirty="0" smtClean="0"/>
              <a:t>hash</a:t>
            </a:r>
            <a:r>
              <a:rPr lang="zh-CN" altLang="en-US" dirty="0" smtClean="0"/>
              <a:t>函数用来生成信息的摘要。输出字符串的长度称为</a:t>
            </a:r>
            <a:r>
              <a:rPr lang="en-US" altLang="zh-CN" dirty="0" smtClean="0"/>
              <a:t>hash</a:t>
            </a:r>
            <a:r>
              <a:rPr lang="zh-CN" altLang="en-US" dirty="0" smtClean="0"/>
              <a:t>函数的</a:t>
            </a:r>
            <a:r>
              <a:rPr lang="zh-CN" altLang="en-US" b="1" dirty="0" smtClean="0"/>
              <a:t>位数</a:t>
            </a:r>
            <a:r>
              <a:rPr lang="zh-CN" altLang="en-US" dirty="0" smtClean="0"/>
              <a:t>。</a:t>
            </a:r>
          </a:p>
          <a:p>
            <a:r>
              <a:rPr lang="zh-CN" altLang="en-US" dirty="0" smtClean="0"/>
              <a:t>目前应用最为广泛的</a:t>
            </a:r>
            <a:r>
              <a:rPr lang="en-US" altLang="zh-CN" dirty="0" smtClean="0"/>
              <a:t>hash</a:t>
            </a:r>
            <a:r>
              <a:rPr lang="zh-CN" altLang="en-US" dirty="0" smtClean="0"/>
              <a:t>函数是</a:t>
            </a:r>
            <a:r>
              <a:rPr lang="en-US" altLang="zh-CN" b="1" dirty="0" smtClean="0">
                <a:hlinkClick r:id="rId13"/>
              </a:rPr>
              <a:t>SHA-1</a:t>
            </a:r>
            <a:r>
              <a:rPr lang="zh-CN" altLang="en-US" dirty="0" smtClean="0"/>
              <a:t>和</a:t>
            </a:r>
            <a:r>
              <a:rPr lang="en-US" altLang="zh-CN" b="1" dirty="0" smtClean="0">
                <a:hlinkClick r:id="rId14"/>
              </a:rPr>
              <a:t>MD5</a:t>
            </a:r>
            <a:r>
              <a:rPr lang="zh-CN" altLang="en-US" dirty="0" smtClean="0"/>
              <a:t>，大多是</a:t>
            </a:r>
            <a:r>
              <a:rPr lang="en-US" altLang="zh-CN" dirty="0" smtClean="0"/>
              <a:t>128</a:t>
            </a:r>
            <a:r>
              <a:rPr lang="zh-CN" altLang="en-US" dirty="0" smtClean="0"/>
              <a:t>位和更长。</a:t>
            </a:r>
          </a:p>
          <a:p>
            <a:r>
              <a:rPr lang="en-US" altLang="zh-CN" dirty="0" smtClean="0"/>
              <a:t>hash</a:t>
            </a:r>
            <a:r>
              <a:rPr lang="zh-CN" altLang="en-US" dirty="0" smtClean="0"/>
              <a:t>函数在现实生活中应用十分广泛。很多下载网站都提供下载文件的</a:t>
            </a:r>
            <a:r>
              <a:rPr lang="en-US" altLang="zh-CN" dirty="0" smtClean="0"/>
              <a:t>MD5</a:t>
            </a:r>
            <a:r>
              <a:rPr lang="zh-CN" altLang="en-US" dirty="0" smtClean="0"/>
              <a:t>码校验，可以用来判别文件是否完整。另外，比如在</a:t>
            </a:r>
            <a:r>
              <a:rPr lang="en-US" altLang="zh-CN" dirty="0" err="1" smtClean="0"/>
              <a:t>WordPress</a:t>
            </a:r>
            <a:r>
              <a:rPr lang="zh-CN" altLang="en-US" dirty="0" smtClean="0"/>
              <a:t>的数据库，所有密码都是保存的</a:t>
            </a:r>
            <a:r>
              <a:rPr lang="en-US" altLang="zh-CN" dirty="0" smtClean="0"/>
              <a:t>MD5</a:t>
            </a:r>
            <a:r>
              <a:rPr lang="zh-CN" altLang="en-US" dirty="0" smtClean="0"/>
              <a:t>码，这样即使数据库的管理员也无法知道用户的原始密码，避免隐私泄露（很多人在不同地方都是用的同一个密码）。</a:t>
            </a:r>
          </a:p>
          <a:p>
            <a:r>
              <a:rPr lang="zh-CN" altLang="en-US" dirty="0" smtClean="0"/>
              <a:t>如果两个输入串的</a:t>
            </a:r>
            <a:r>
              <a:rPr lang="en-US" altLang="zh-CN" dirty="0" smtClean="0"/>
              <a:t>hash</a:t>
            </a:r>
            <a:r>
              <a:rPr lang="zh-CN" altLang="en-US" dirty="0" smtClean="0"/>
              <a:t>函数的值一样，则称这两个串是一个</a:t>
            </a:r>
            <a:r>
              <a:rPr lang="zh-CN" altLang="en-US" b="1" dirty="0" smtClean="0"/>
              <a:t>碰撞</a:t>
            </a:r>
            <a:r>
              <a:rPr lang="en-US" altLang="zh-CN" dirty="0" smtClean="0"/>
              <a:t>(</a:t>
            </a:r>
            <a:r>
              <a:rPr lang="en-US" altLang="zh-CN" b="1" dirty="0" smtClean="0"/>
              <a:t>Collision</a:t>
            </a:r>
            <a:r>
              <a:rPr lang="en-US" altLang="zh-CN" dirty="0" smtClean="0"/>
              <a:t>)</a:t>
            </a:r>
            <a:r>
              <a:rPr lang="zh-CN" altLang="en-US" dirty="0" smtClean="0"/>
              <a:t>。既然是把任意长度的字符串变成固定长度的字符串，所以，必有一个输出串对应无穷多个输入串，碰撞是必然存在的。</a:t>
            </a:r>
          </a:p>
          <a:p>
            <a:r>
              <a:rPr lang="zh-CN" altLang="en-US" dirty="0" smtClean="0"/>
              <a:t>一个「优良」的</a:t>
            </a:r>
            <a:r>
              <a:rPr lang="en-US" altLang="zh-CN" dirty="0" smtClean="0"/>
              <a:t>hash</a:t>
            </a:r>
            <a:r>
              <a:rPr lang="zh-CN" altLang="en-US" dirty="0" smtClean="0"/>
              <a:t>函数 </a:t>
            </a:r>
            <a:r>
              <a:rPr lang="en-US" altLang="zh-CN" i="1" dirty="0" smtClean="0"/>
              <a:t>f </a:t>
            </a:r>
            <a:r>
              <a:rPr lang="zh-CN" altLang="en-US" dirty="0" smtClean="0"/>
              <a:t>应当满足以下三个条件：</a:t>
            </a:r>
          </a:p>
          <a:p>
            <a:r>
              <a:rPr lang="zh-CN" altLang="en-US" dirty="0" smtClean="0"/>
              <a:t>任意</a:t>
            </a:r>
            <a:r>
              <a:rPr lang="en-US" altLang="zh-CN" dirty="0" smtClean="0"/>
              <a:t>y</a:t>
            </a:r>
            <a:r>
              <a:rPr lang="zh-CN" altLang="en-US" dirty="0" smtClean="0"/>
              <a:t>，找</a:t>
            </a:r>
            <a:r>
              <a:rPr lang="en-US" altLang="zh-CN" dirty="0" smtClean="0"/>
              <a:t>x</a:t>
            </a:r>
            <a:r>
              <a:rPr lang="zh-CN" altLang="en-US" dirty="0" smtClean="0"/>
              <a:t>，使得</a:t>
            </a:r>
            <a:r>
              <a:rPr lang="en-US" altLang="zh-CN" dirty="0" smtClean="0"/>
              <a:t>f(x)=y</a:t>
            </a:r>
            <a:r>
              <a:rPr lang="zh-CN" altLang="en-US" dirty="0" smtClean="0"/>
              <a:t>，非常困难。</a:t>
            </a:r>
          </a:p>
          <a:p>
            <a:r>
              <a:rPr lang="zh-CN" altLang="en-US" dirty="0" smtClean="0"/>
              <a:t>给定</a:t>
            </a:r>
            <a:r>
              <a:rPr lang="en-US" altLang="zh-CN" dirty="0" smtClean="0"/>
              <a:t>x1</a:t>
            </a:r>
            <a:r>
              <a:rPr lang="zh-CN" altLang="en-US" dirty="0" smtClean="0"/>
              <a:t>，找</a:t>
            </a:r>
            <a:r>
              <a:rPr lang="en-US" altLang="zh-CN" dirty="0" smtClean="0"/>
              <a:t>x2</a:t>
            </a:r>
            <a:r>
              <a:rPr lang="zh-CN" altLang="en-US" dirty="0" smtClean="0"/>
              <a:t>，使得</a:t>
            </a:r>
            <a:r>
              <a:rPr lang="en-US" altLang="zh-CN" dirty="0" smtClean="0"/>
              <a:t>f(x1)=f(x2)</a:t>
            </a:r>
            <a:r>
              <a:rPr lang="zh-CN" altLang="en-US" dirty="0" smtClean="0"/>
              <a:t>，非常困难。</a:t>
            </a:r>
          </a:p>
          <a:p>
            <a:r>
              <a:rPr lang="zh-CN" altLang="en-US" dirty="0" smtClean="0"/>
              <a:t>找</a:t>
            </a:r>
            <a:r>
              <a:rPr lang="en-US" altLang="zh-CN" dirty="0" smtClean="0"/>
              <a:t>x1</a:t>
            </a:r>
            <a:r>
              <a:rPr lang="zh-CN" altLang="en-US" dirty="0" smtClean="0"/>
              <a:t>，</a:t>
            </a:r>
            <a:r>
              <a:rPr lang="en-US" altLang="zh-CN" dirty="0" smtClean="0"/>
              <a:t>x2</a:t>
            </a:r>
            <a:r>
              <a:rPr lang="zh-CN" altLang="en-US" dirty="0" smtClean="0"/>
              <a:t>，使得</a:t>
            </a:r>
            <a:r>
              <a:rPr lang="en-US" altLang="zh-CN" dirty="0" smtClean="0"/>
              <a:t>f(x1)=f(x2)</a:t>
            </a:r>
            <a:r>
              <a:rPr lang="zh-CN" altLang="en-US" dirty="0" smtClean="0"/>
              <a:t>，非常困难。</a:t>
            </a:r>
          </a:p>
          <a:p>
            <a:r>
              <a:rPr lang="zh-CN" altLang="en-US" dirty="0" smtClean="0"/>
              <a:t>上面的「非常困难」的意思是除了枚举外不可能有别的更快的方法。比如第</a:t>
            </a:r>
            <a:r>
              <a:rPr lang="en-US" altLang="zh-CN" dirty="0" smtClean="0"/>
              <a:t>3</a:t>
            </a:r>
            <a:r>
              <a:rPr lang="zh-CN" altLang="en-US" dirty="0" smtClean="0"/>
              <a:t>条，根据</a:t>
            </a:r>
            <a:r>
              <a:rPr lang="zh-CN" altLang="en-US" dirty="0" smtClean="0">
                <a:hlinkClick r:id="rId15"/>
              </a:rPr>
              <a:t>生日定理</a:t>
            </a:r>
            <a:r>
              <a:rPr lang="zh-CN" altLang="en-US" dirty="0" smtClean="0"/>
              <a:t>，要想找到这样的</a:t>
            </a:r>
            <a:r>
              <a:rPr lang="en-US" altLang="zh-CN" dirty="0" smtClean="0"/>
              <a:t>x1</a:t>
            </a:r>
            <a:r>
              <a:rPr lang="zh-CN" altLang="en-US" dirty="0" smtClean="0"/>
              <a:t>，</a:t>
            </a:r>
            <a:r>
              <a:rPr lang="en-US" altLang="zh-CN" dirty="0" smtClean="0"/>
              <a:t>x2</a:t>
            </a:r>
            <a:r>
              <a:rPr lang="zh-CN" altLang="en-US" dirty="0" smtClean="0"/>
              <a:t>，理论上需要大约</a:t>
            </a:r>
            <a:r>
              <a:rPr lang="en-US" altLang="zh-CN" dirty="0" smtClean="0"/>
              <a:t>2^(n/2)</a:t>
            </a:r>
            <a:r>
              <a:rPr lang="zh-CN" altLang="en-US" dirty="0" smtClean="0"/>
              <a:t>的枚举次数。</a:t>
            </a:r>
          </a:p>
          <a:p>
            <a:endParaRPr lang="en-US" altLang="zh-CN" dirty="0" smtClean="0"/>
          </a:p>
          <a:p>
            <a:endParaRPr lang="en-US" altLang="zh-CN" dirty="0" smtClean="0"/>
          </a:p>
          <a:p>
            <a:r>
              <a:rPr lang="zh-CN" altLang="en-US" dirty="0" smtClean="0"/>
              <a:t>王小云的主要工作是给出了</a:t>
            </a:r>
            <a:r>
              <a:rPr lang="en-US" altLang="zh-CN" dirty="0" smtClean="0"/>
              <a:t>MD5</a:t>
            </a:r>
            <a:r>
              <a:rPr lang="zh-CN" altLang="en-US" dirty="0" smtClean="0"/>
              <a:t>，</a:t>
            </a:r>
            <a:r>
              <a:rPr lang="en-US" altLang="zh-CN" dirty="0" smtClean="0">
                <a:hlinkClick r:id="rId13"/>
              </a:rPr>
              <a:t>SHA-0</a:t>
            </a:r>
            <a:r>
              <a:rPr lang="zh-CN" altLang="en-US" dirty="0" smtClean="0"/>
              <a:t>的碰撞，以及</a:t>
            </a:r>
            <a:r>
              <a:rPr lang="en-US" altLang="zh-CN" dirty="0" smtClean="0"/>
              <a:t>SHA-1</a:t>
            </a:r>
            <a:r>
              <a:rPr lang="zh-CN" altLang="en-US" dirty="0" smtClean="0"/>
              <a:t>的理论破解，她证明了</a:t>
            </a:r>
            <a:r>
              <a:rPr lang="en-US" altLang="zh-CN" dirty="0" smtClean="0"/>
              <a:t>160</a:t>
            </a:r>
            <a:r>
              <a:rPr lang="zh-CN" altLang="en-US" dirty="0" smtClean="0"/>
              <a:t>位</a:t>
            </a:r>
            <a:r>
              <a:rPr lang="en-US" altLang="zh-CN" dirty="0" smtClean="0"/>
              <a:t>SHA-1</a:t>
            </a:r>
            <a:r>
              <a:rPr lang="zh-CN" altLang="en-US" dirty="0" smtClean="0"/>
              <a:t>，只需要大约</a:t>
            </a:r>
            <a:r>
              <a:rPr lang="en-US" altLang="zh-CN" dirty="0" smtClean="0"/>
              <a:t>2^69</a:t>
            </a:r>
            <a:r>
              <a:rPr lang="zh-CN" altLang="en-US" dirty="0" smtClean="0"/>
              <a:t>次计算就能找出来，而理论值是</a:t>
            </a:r>
            <a:r>
              <a:rPr lang="en-US" altLang="zh-CN" dirty="0" smtClean="0"/>
              <a:t>2^80</a:t>
            </a:r>
            <a:r>
              <a:rPr lang="zh-CN" altLang="en-US" dirty="0" smtClean="0"/>
              <a:t>次。她的寻找</a:t>
            </a:r>
            <a:r>
              <a:rPr lang="en-US" altLang="zh-CN" dirty="0" smtClean="0"/>
              <a:t>MD5</a:t>
            </a:r>
            <a:r>
              <a:rPr lang="zh-CN" altLang="en-US" dirty="0" smtClean="0"/>
              <a:t>碰撞的方法是极端高效的。传说王小云当时在会议上把碰撞写出来，结果被下面的人验证发现不对，原来她把</a:t>
            </a:r>
            <a:r>
              <a:rPr lang="en-US" altLang="zh-CN" dirty="0" smtClean="0"/>
              <a:t>MD5</a:t>
            </a:r>
            <a:r>
              <a:rPr lang="zh-CN" altLang="en-US" dirty="0" smtClean="0"/>
              <a:t>算法的一个步骤弄错了。但是她立马联系她的当时留在中国的学生，修正算法，并找到一个新的碰撞。这一个是对的。</a:t>
            </a:r>
            <a:endParaRPr lang="en-US" altLang="zh-CN" dirty="0" smtClean="0">
              <a:latin typeface="Arial" charset="0"/>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r>
              <a:rPr lang="zh-CN" altLang="en-US" smtClean="0">
                <a:latin typeface="Arial" charset="0"/>
                <a:ea typeface="宋体" charset="-122"/>
              </a:rPr>
              <a:t>目前，</a:t>
            </a:r>
            <a:r>
              <a:rPr lang="en-US" altLang="zh-CN" smtClean="0">
                <a:latin typeface="Arial" charset="0"/>
                <a:ea typeface="宋体" charset="-122"/>
              </a:rPr>
              <a:t>MD5</a:t>
            </a:r>
            <a:r>
              <a:rPr lang="zh-CN" altLang="en-US" smtClean="0">
                <a:latin typeface="Arial" charset="0"/>
                <a:ea typeface="宋体" charset="-122"/>
              </a:rPr>
              <a:t>和</a:t>
            </a:r>
            <a:r>
              <a:rPr lang="en-US" altLang="zh-CN" smtClean="0">
                <a:latin typeface="Arial" charset="0"/>
                <a:ea typeface="宋体" charset="-122"/>
              </a:rPr>
              <a:t>SHA-1</a:t>
            </a:r>
            <a:r>
              <a:rPr lang="zh-CN" altLang="en-US" smtClean="0">
                <a:latin typeface="Arial" charset="0"/>
                <a:ea typeface="宋体" charset="-122"/>
              </a:rPr>
              <a:t>仍是最常用的散列算法。但是更长的散列算法如</a:t>
            </a:r>
            <a:r>
              <a:rPr lang="en-US" altLang="zh-CN" smtClean="0">
                <a:latin typeface="Arial" charset="0"/>
                <a:ea typeface="宋体" charset="-122"/>
              </a:rPr>
              <a:t>SHA-256/512</a:t>
            </a:r>
            <a:r>
              <a:rPr lang="zh-CN" altLang="en-US" smtClean="0">
                <a:latin typeface="Arial" charset="0"/>
                <a:ea typeface="宋体" charset="-122"/>
              </a:rPr>
              <a:t>等正在成为趋势。</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导出每轮所用的</a:t>
            </a:r>
            <a:r>
              <a:rPr lang="en-US" altLang="zh-CN" dirty="0" err="1" smtClean="0"/>
              <a:t>Wi</a:t>
            </a:r>
            <a:r>
              <a:rPr lang="zh-CN" altLang="en-US" dirty="0" smtClean="0"/>
              <a:t>，共</a:t>
            </a:r>
            <a:r>
              <a:rPr lang="en-US" altLang="zh-CN" dirty="0" smtClean="0"/>
              <a:t>80</a:t>
            </a:r>
            <a:r>
              <a:rPr lang="zh-CN" altLang="en-US" dirty="0" smtClean="0"/>
              <a:t>轮</a:t>
            </a:r>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69</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b="0" i="0" kern="1200" dirty="0" err="1" smtClean="0">
                <a:solidFill>
                  <a:schemeClr val="tx1"/>
                </a:solidFill>
                <a:latin typeface="+mn-lt"/>
                <a:ea typeface="+mn-ea"/>
                <a:cs typeface="+mn-cs"/>
              </a:rPr>
              <a:t>int</a:t>
            </a:r>
            <a:r>
              <a:rPr lang="en-US" altLang="zh-CN"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SHA_Init</a:t>
            </a:r>
            <a:r>
              <a:rPr lang="en-US" altLang="zh-CN" sz="1200" b="0" i="0" kern="1200" dirty="0" smtClean="0">
                <a:solidFill>
                  <a:schemeClr val="tx1"/>
                </a:solidFill>
                <a:latin typeface="+mn-lt"/>
                <a:ea typeface="+mn-ea"/>
                <a:cs typeface="+mn-cs"/>
              </a:rPr>
              <a:t>(SHA_CTX *c);</a:t>
            </a:r>
          </a:p>
          <a:p>
            <a:r>
              <a:rPr lang="zh-CN" altLang="en-US" sz="1200" b="0" i="0" kern="1200" dirty="0" smtClean="0">
                <a:solidFill>
                  <a:schemeClr val="tx1"/>
                </a:solidFill>
                <a:latin typeface="+mn-lt"/>
                <a:ea typeface="+mn-ea"/>
                <a:cs typeface="+mn-cs"/>
              </a:rPr>
              <a:t>初始化</a:t>
            </a:r>
            <a:r>
              <a:rPr lang="en-US" altLang="zh-CN" sz="1200" b="0" i="0" kern="1200" dirty="0" smtClean="0">
                <a:solidFill>
                  <a:schemeClr val="tx1"/>
                </a:solidFill>
                <a:latin typeface="+mn-lt"/>
                <a:ea typeface="+mn-ea"/>
                <a:cs typeface="+mn-cs"/>
              </a:rPr>
              <a:t>SHA Context</a:t>
            </a:r>
            <a:r>
              <a:rPr lang="zh-CN" altLang="en-US"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返回值： </a:t>
            </a:r>
            <a:r>
              <a:rPr lang="en-US" altLang="zh-CN" sz="1200" b="0" i="0" kern="1200" dirty="0" smtClean="0">
                <a:solidFill>
                  <a:schemeClr val="tx1"/>
                </a:solidFill>
                <a:latin typeface="+mn-lt"/>
                <a:ea typeface="+mn-ea"/>
                <a:cs typeface="+mn-cs"/>
              </a:rPr>
              <a:t>1 </a:t>
            </a:r>
            <a:r>
              <a:rPr lang="zh-CN" altLang="en-US" sz="1200" b="0" i="0" kern="1200" dirty="0" smtClean="0">
                <a:solidFill>
                  <a:schemeClr val="tx1"/>
                </a:solidFill>
                <a:latin typeface="+mn-lt"/>
                <a:ea typeface="+mn-ea"/>
                <a:cs typeface="+mn-cs"/>
              </a:rPr>
              <a:t>成功，</a:t>
            </a:r>
            <a:r>
              <a:rPr lang="en-US" altLang="zh-CN" sz="1200" b="0" i="0" kern="1200" dirty="0" smtClean="0">
                <a:solidFill>
                  <a:schemeClr val="tx1"/>
                </a:solidFill>
                <a:latin typeface="+mn-lt"/>
                <a:ea typeface="+mn-ea"/>
                <a:cs typeface="+mn-cs"/>
              </a:rPr>
              <a:t>0 </a:t>
            </a:r>
            <a:r>
              <a:rPr lang="zh-CN" altLang="en-US" sz="1200" b="0" i="0" kern="1200" dirty="0" smtClean="0">
                <a:solidFill>
                  <a:schemeClr val="tx1"/>
                </a:solidFill>
                <a:latin typeface="+mn-lt"/>
                <a:ea typeface="+mn-ea"/>
                <a:cs typeface="+mn-cs"/>
              </a:rPr>
              <a:t>失败；</a:t>
            </a:r>
            <a:br>
              <a:rPr lang="zh-CN" altLang="en-US" sz="1200" b="0" i="0" kern="1200" dirty="0" smtClean="0">
                <a:solidFill>
                  <a:schemeClr val="tx1"/>
                </a:solidFill>
                <a:latin typeface="+mn-lt"/>
                <a:ea typeface="+mn-ea"/>
                <a:cs typeface="+mn-cs"/>
              </a:rPr>
            </a:br>
            <a:endParaRPr lang="zh-CN" altLang="en-US" sz="1200" b="0" i="0" kern="1200" dirty="0" smtClean="0">
              <a:solidFill>
                <a:schemeClr val="tx1"/>
              </a:solidFill>
              <a:latin typeface="+mn-lt"/>
              <a:ea typeface="+mn-ea"/>
              <a:cs typeface="+mn-cs"/>
            </a:endParaRPr>
          </a:p>
          <a:p>
            <a:r>
              <a:rPr lang="en-US" altLang="zh-CN" sz="1200" b="0" i="0" kern="1200" dirty="0" err="1" smtClean="0">
                <a:solidFill>
                  <a:schemeClr val="tx1"/>
                </a:solidFill>
                <a:latin typeface="+mn-lt"/>
                <a:ea typeface="+mn-ea"/>
                <a:cs typeface="+mn-cs"/>
              </a:rPr>
              <a:t>int</a:t>
            </a:r>
            <a:r>
              <a:rPr lang="en-US" altLang="zh-CN"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SHA_Update</a:t>
            </a:r>
            <a:r>
              <a:rPr lang="en-US" altLang="zh-CN" sz="1200" b="0" i="0" kern="1200" dirty="0" smtClean="0">
                <a:solidFill>
                  <a:schemeClr val="tx1"/>
                </a:solidFill>
                <a:latin typeface="+mn-lt"/>
                <a:ea typeface="+mn-ea"/>
                <a:cs typeface="+mn-cs"/>
              </a:rPr>
              <a:t>(SHA_CTX *c, const void *data, </a:t>
            </a:r>
            <a:r>
              <a:rPr lang="en-US" altLang="zh-CN" sz="1200" b="0" i="0" kern="1200" dirty="0" err="1" smtClean="0">
                <a:solidFill>
                  <a:schemeClr val="tx1"/>
                </a:solidFill>
                <a:latin typeface="+mn-lt"/>
                <a:ea typeface="+mn-ea"/>
                <a:cs typeface="+mn-cs"/>
              </a:rPr>
              <a:t>size_t</a:t>
            </a:r>
            <a:r>
              <a:rPr lang="en-US" altLang="zh-CN"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len</a:t>
            </a:r>
            <a:r>
              <a:rPr lang="en-US" altLang="zh-CN" sz="1200" b="0" i="0" kern="1200" dirty="0" smtClean="0">
                <a:solidFill>
                  <a:schemeClr val="tx1"/>
                </a:solidFill>
                <a:latin typeface="+mn-lt"/>
                <a:ea typeface="+mn-ea"/>
                <a:cs typeface="+mn-cs"/>
              </a:rPr>
              <a:t>);</a:t>
            </a:r>
            <a:r>
              <a:rPr lang="en-US" altLang="zh-CN" dirty="0" smtClean="0"/>
              <a:t/>
            </a:r>
            <a:br>
              <a:rPr lang="en-US" altLang="zh-CN" dirty="0" smtClean="0"/>
            </a:br>
            <a:r>
              <a:rPr lang="zh-CN" altLang="en-US" sz="1200" b="0" i="0" kern="1200" dirty="0" smtClean="0">
                <a:solidFill>
                  <a:schemeClr val="tx1"/>
                </a:solidFill>
                <a:latin typeface="+mn-lt"/>
                <a:ea typeface="+mn-ea"/>
                <a:cs typeface="+mn-cs"/>
              </a:rPr>
              <a:t>用户循环调用此函数，可以将不同数据加在一起计算</a:t>
            </a:r>
            <a:r>
              <a:rPr lang="en-US" altLang="zh-CN" sz="1200" b="0" i="0" kern="1200" dirty="0" smtClean="0">
                <a:solidFill>
                  <a:schemeClr val="tx1"/>
                </a:solidFill>
                <a:latin typeface="+mn-lt"/>
                <a:ea typeface="+mn-ea"/>
                <a:cs typeface="+mn-cs"/>
              </a:rPr>
              <a:t>SHA1</a:t>
            </a:r>
            <a:r>
              <a:rPr lang="zh-CN" altLang="en-US" sz="1200" b="0" i="0" kern="1200" dirty="0" smtClean="0">
                <a:solidFill>
                  <a:schemeClr val="tx1"/>
                </a:solidFill>
                <a:latin typeface="+mn-lt"/>
                <a:ea typeface="+mn-ea"/>
                <a:cs typeface="+mn-cs"/>
              </a:rPr>
              <a:t>的值；</a:t>
            </a:r>
          </a:p>
          <a:p>
            <a:r>
              <a:rPr lang="zh-CN" altLang="en-US" sz="1200" b="0" i="0" kern="1200" dirty="0" smtClean="0">
                <a:solidFill>
                  <a:schemeClr val="tx1"/>
                </a:solidFill>
                <a:latin typeface="+mn-lt"/>
                <a:ea typeface="+mn-ea"/>
                <a:cs typeface="+mn-cs"/>
              </a:rPr>
              <a:t>返回值： </a:t>
            </a:r>
            <a:r>
              <a:rPr lang="en-US" altLang="zh-CN" sz="1200" b="0" i="0" kern="1200" dirty="0" smtClean="0">
                <a:solidFill>
                  <a:schemeClr val="tx1"/>
                </a:solidFill>
                <a:latin typeface="+mn-lt"/>
                <a:ea typeface="+mn-ea"/>
                <a:cs typeface="+mn-cs"/>
              </a:rPr>
              <a:t>1 </a:t>
            </a:r>
            <a:r>
              <a:rPr lang="zh-CN" altLang="en-US" sz="1200" b="0" i="0" kern="1200" dirty="0" smtClean="0">
                <a:solidFill>
                  <a:schemeClr val="tx1"/>
                </a:solidFill>
                <a:latin typeface="+mn-lt"/>
                <a:ea typeface="+mn-ea"/>
                <a:cs typeface="+mn-cs"/>
              </a:rPr>
              <a:t>成功，</a:t>
            </a:r>
            <a:r>
              <a:rPr lang="en-US" altLang="zh-CN" sz="1200" b="0" i="0" kern="1200" dirty="0" smtClean="0">
                <a:solidFill>
                  <a:schemeClr val="tx1"/>
                </a:solidFill>
                <a:latin typeface="+mn-lt"/>
                <a:ea typeface="+mn-ea"/>
                <a:cs typeface="+mn-cs"/>
              </a:rPr>
              <a:t>0</a:t>
            </a:r>
            <a:r>
              <a:rPr lang="zh-CN" altLang="en-US" sz="1200" b="0" i="0" kern="1200" dirty="0" smtClean="0">
                <a:solidFill>
                  <a:schemeClr val="tx1"/>
                </a:solidFill>
                <a:latin typeface="+mn-lt"/>
                <a:ea typeface="+mn-ea"/>
                <a:cs typeface="+mn-cs"/>
              </a:rPr>
              <a:t>失败；</a:t>
            </a:r>
          </a:p>
          <a:p>
            <a:r>
              <a:rPr lang="zh-CN" altLang="en-US" sz="1200" b="0" i="0" kern="1200" dirty="0" smtClean="0">
                <a:solidFill>
                  <a:schemeClr val="tx1"/>
                </a:solidFill>
                <a:latin typeface="+mn-lt"/>
                <a:ea typeface="+mn-ea"/>
                <a:cs typeface="+mn-cs"/>
              </a:rPr>
              <a:t/>
            </a:r>
            <a:br>
              <a:rPr lang="zh-CN" altLang="en-US" sz="1200" b="0" i="0" kern="1200" dirty="0" smtClean="0">
                <a:solidFill>
                  <a:schemeClr val="tx1"/>
                </a:solidFill>
                <a:latin typeface="+mn-lt"/>
                <a:ea typeface="+mn-ea"/>
                <a:cs typeface="+mn-cs"/>
              </a:rPr>
            </a:br>
            <a:endParaRPr lang="zh-CN" altLang="en-US" sz="1200" b="0" i="0" kern="1200" dirty="0" smtClean="0">
              <a:solidFill>
                <a:schemeClr val="tx1"/>
              </a:solidFill>
              <a:latin typeface="+mn-lt"/>
              <a:ea typeface="+mn-ea"/>
              <a:cs typeface="+mn-cs"/>
            </a:endParaRPr>
          </a:p>
          <a:p>
            <a:r>
              <a:rPr lang="en-US" altLang="zh-CN" sz="1200" b="0" i="0" kern="1200" dirty="0" err="1" smtClean="0">
                <a:solidFill>
                  <a:schemeClr val="tx1"/>
                </a:solidFill>
                <a:latin typeface="+mn-lt"/>
                <a:ea typeface="+mn-ea"/>
                <a:cs typeface="+mn-cs"/>
              </a:rPr>
              <a:t>int</a:t>
            </a:r>
            <a:r>
              <a:rPr lang="en-US" altLang="zh-CN"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SHA_Final</a:t>
            </a:r>
            <a:r>
              <a:rPr lang="en-US" altLang="zh-CN" sz="1200" b="0" i="0" kern="1200" dirty="0" smtClean="0">
                <a:solidFill>
                  <a:schemeClr val="tx1"/>
                </a:solidFill>
                <a:latin typeface="+mn-lt"/>
                <a:ea typeface="+mn-ea"/>
                <a:cs typeface="+mn-cs"/>
              </a:rPr>
              <a:t>(unsigned char *</a:t>
            </a:r>
            <a:r>
              <a:rPr lang="en-US" altLang="zh-CN" sz="1200" b="0" i="0" kern="1200" dirty="0" err="1" smtClean="0">
                <a:solidFill>
                  <a:schemeClr val="tx1"/>
                </a:solidFill>
                <a:latin typeface="+mn-lt"/>
                <a:ea typeface="+mn-ea"/>
                <a:cs typeface="+mn-cs"/>
              </a:rPr>
              <a:t>md</a:t>
            </a:r>
            <a:r>
              <a:rPr lang="en-US" altLang="zh-CN" sz="1200" b="0" i="0" kern="1200" dirty="0" smtClean="0">
                <a:solidFill>
                  <a:schemeClr val="tx1"/>
                </a:solidFill>
                <a:latin typeface="+mn-lt"/>
                <a:ea typeface="+mn-ea"/>
                <a:cs typeface="+mn-cs"/>
              </a:rPr>
              <a:t>, SHA_CTX *c);</a:t>
            </a:r>
          </a:p>
          <a:p>
            <a:r>
              <a:rPr lang="zh-CN" altLang="en-US" sz="1200" b="0" i="0" kern="1200" dirty="0" smtClean="0">
                <a:solidFill>
                  <a:schemeClr val="tx1"/>
                </a:solidFill>
                <a:latin typeface="+mn-lt"/>
                <a:ea typeface="+mn-ea"/>
                <a:cs typeface="+mn-cs"/>
              </a:rPr>
              <a:t>输出</a:t>
            </a:r>
            <a:r>
              <a:rPr lang="en-US" altLang="zh-CN" sz="1200" b="0" i="0" kern="1200" dirty="0" smtClean="0">
                <a:solidFill>
                  <a:schemeClr val="tx1"/>
                </a:solidFill>
                <a:latin typeface="+mn-lt"/>
                <a:ea typeface="+mn-ea"/>
                <a:cs typeface="+mn-cs"/>
              </a:rPr>
              <a:t>SHA1</a:t>
            </a:r>
            <a:r>
              <a:rPr lang="zh-CN" altLang="en-US" sz="1200" b="0" i="0" kern="1200" dirty="0" smtClean="0">
                <a:solidFill>
                  <a:schemeClr val="tx1"/>
                </a:solidFill>
                <a:latin typeface="+mn-lt"/>
                <a:ea typeface="+mn-ea"/>
                <a:cs typeface="+mn-cs"/>
              </a:rPr>
              <a:t>的数据；</a:t>
            </a:r>
          </a:p>
          <a:p>
            <a:r>
              <a:rPr lang="zh-CN" altLang="en-US" sz="1200" b="0" i="0" kern="1200" dirty="0" smtClean="0">
                <a:solidFill>
                  <a:schemeClr val="tx1"/>
                </a:solidFill>
                <a:latin typeface="+mn-lt"/>
                <a:ea typeface="+mn-ea"/>
                <a:cs typeface="+mn-cs"/>
              </a:rPr>
              <a:t>返回值： </a:t>
            </a:r>
            <a:r>
              <a:rPr lang="en-US" altLang="zh-CN" sz="1200" b="0" i="0" kern="1200" dirty="0" smtClean="0">
                <a:solidFill>
                  <a:schemeClr val="tx1"/>
                </a:solidFill>
                <a:latin typeface="+mn-lt"/>
                <a:ea typeface="+mn-ea"/>
                <a:cs typeface="+mn-cs"/>
              </a:rPr>
              <a:t>1 </a:t>
            </a:r>
            <a:r>
              <a:rPr lang="zh-CN" altLang="en-US" sz="1200" b="0" i="0" kern="1200" dirty="0" smtClean="0">
                <a:solidFill>
                  <a:schemeClr val="tx1"/>
                </a:solidFill>
                <a:latin typeface="+mn-lt"/>
                <a:ea typeface="+mn-ea"/>
                <a:cs typeface="+mn-cs"/>
              </a:rPr>
              <a:t>成功，</a:t>
            </a:r>
            <a:r>
              <a:rPr lang="en-US" altLang="zh-CN" sz="1200" b="0" i="0" kern="1200" dirty="0" smtClean="0">
                <a:solidFill>
                  <a:schemeClr val="tx1"/>
                </a:solidFill>
                <a:latin typeface="+mn-lt"/>
                <a:ea typeface="+mn-ea"/>
                <a:cs typeface="+mn-cs"/>
              </a:rPr>
              <a:t>0</a:t>
            </a:r>
            <a:r>
              <a:rPr lang="zh-CN" altLang="en-US" sz="1200" b="0" i="0" kern="1200" dirty="0" smtClean="0">
                <a:solidFill>
                  <a:schemeClr val="tx1"/>
                </a:solidFill>
                <a:latin typeface="+mn-lt"/>
                <a:ea typeface="+mn-ea"/>
                <a:cs typeface="+mn-cs"/>
              </a:rPr>
              <a:t>失败；</a:t>
            </a:r>
          </a:p>
          <a:p>
            <a:r>
              <a:rPr lang="zh-CN" altLang="en-US" sz="1200" b="0" i="0" kern="1200" dirty="0" smtClean="0">
                <a:solidFill>
                  <a:schemeClr val="tx1"/>
                </a:solidFill>
                <a:latin typeface="+mn-lt"/>
                <a:ea typeface="+mn-ea"/>
                <a:cs typeface="+mn-cs"/>
              </a:rPr>
              <a:t/>
            </a:r>
            <a:br>
              <a:rPr lang="zh-CN" altLang="en-US" sz="1200" b="0" i="0" kern="1200" dirty="0" smtClean="0">
                <a:solidFill>
                  <a:schemeClr val="tx1"/>
                </a:solidFill>
                <a:latin typeface="+mn-lt"/>
                <a:ea typeface="+mn-ea"/>
                <a:cs typeface="+mn-cs"/>
              </a:rPr>
            </a:br>
            <a:endParaRPr lang="zh-CN" altLang="en-US"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unsigned char *SHA(const unsigned char *d, </a:t>
            </a:r>
            <a:r>
              <a:rPr lang="en-US" altLang="zh-CN" sz="1200" b="0" i="0" kern="1200" dirty="0" err="1" smtClean="0">
                <a:solidFill>
                  <a:schemeClr val="tx1"/>
                </a:solidFill>
                <a:latin typeface="+mn-lt"/>
                <a:ea typeface="+mn-ea"/>
                <a:cs typeface="+mn-cs"/>
              </a:rPr>
              <a:t>size_t</a:t>
            </a:r>
            <a:r>
              <a:rPr lang="en-US" altLang="zh-CN" sz="1200" b="0" i="0" kern="1200" dirty="0" smtClean="0">
                <a:solidFill>
                  <a:schemeClr val="tx1"/>
                </a:solidFill>
                <a:latin typeface="+mn-lt"/>
                <a:ea typeface="+mn-ea"/>
                <a:cs typeface="+mn-cs"/>
              </a:rPr>
              <a:t> n, unsigned char *</a:t>
            </a:r>
            <a:r>
              <a:rPr lang="en-US" altLang="zh-CN" sz="1200" b="0" i="0" kern="1200" dirty="0" err="1" smtClean="0">
                <a:solidFill>
                  <a:schemeClr val="tx1"/>
                </a:solidFill>
                <a:latin typeface="+mn-lt"/>
                <a:ea typeface="+mn-ea"/>
                <a:cs typeface="+mn-cs"/>
              </a:rPr>
              <a:t>md</a:t>
            </a:r>
            <a:r>
              <a:rPr lang="en-US" altLang="zh-CN" sz="1200" b="0" i="0" kern="1200" dirty="0" smtClean="0">
                <a:solidFill>
                  <a:schemeClr val="tx1"/>
                </a:solidFill>
                <a:latin typeface="+mn-lt"/>
                <a:ea typeface="+mn-ea"/>
                <a:cs typeface="+mn-cs"/>
              </a:rPr>
              <a:t>);</a:t>
            </a:r>
            <a:r>
              <a:rPr lang="en-US" altLang="zh-CN" dirty="0" smtClean="0"/>
              <a:t/>
            </a:r>
            <a:br>
              <a:rPr lang="en-US" altLang="zh-CN" dirty="0" smtClean="0"/>
            </a:br>
            <a:r>
              <a:rPr lang="en-US" altLang="zh-CN" sz="1200" b="0" i="0" kern="1200" dirty="0" err="1" smtClean="0">
                <a:solidFill>
                  <a:schemeClr val="tx1"/>
                </a:solidFill>
                <a:latin typeface="+mn-lt"/>
                <a:ea typeface="+mn-ea"/>
                <a:cs typeface="+mn-cs"/>
              </a:rPr>
              <a:t>SHA_Init,SHA_Update,SHA_Final</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三个函数的组合；直接计算出</a:t>
            </a:r>
            <a:r>
              <a:rPr lang="en-US" altLang="zh-CN" sz="1200" b="0" i="0" kern="1200" dirty="0" smtClean="0">
                <a:solidFill>
                  <a:schemeClr val="tx1"/>
                </a:solidFill>
                <a:latin typeface="+mn-lt"/>
                <a:ea typeface="+mn-ea"/>
                <a:cs typeface="+mn-cs"/>
              </a:rPr>
              <a:t>SHA1</a:t>
            </a:r>
            <a:r>
              <a:rPr lang="zh-CN" altLang="en-US" sz="1200" b="0" i="0" kern="1200" dirty="0" smtClean="0">
                <a:solidFill>
                  <a:schemeClr val="tx1"/>
                </a:solidFill>
                <a:latin typeface="+mn-lt"/>
                <a:ea typeface="+mn-ea"/>
                <a:cs typeface="+mn-cs"/>
              </a:rPr>
              <a:t>数值；</a:t>
            </a:r>
          </a:p>
          <a:p>
            <a:r>
              <a:rPr lang="zh-CN" altLang="en-US" sz="1200" b="0" i="0" kern="1200" dirty="0" smtClean="0">
                <a:solidFill>
                  <a:schemeClr val="tx1"/>
                </a:solidFill>
                <a:latin typeface="+mn-lt"/>
                <a:ea typeface="+mn-ea"/>
                <a:cs typeface="+mn-cs"/>
              </a:rPr>
              <a:t>返回值： </a:t>
            </a:r>
            <a:r>
              <a:rPr lang="en-US" altLang="zh-CN" sz="1200" b="0" i="0" kern="1200" dirty="0" smtClean="0">
                <a:solidFill>
                  <a:schemeClr val="tx1"/>
                </a:solidFill>
                <a:latin typeface="+mn-lt"/>
                <a:ea typeface="+mn-ea"/>
                <a:cs typeface="+mn-cs"/>
              </a:rPr>
              <a:t>1 </a:t>
            </a:r>
            <a:r>
              <a:rPr lang="zh-CN" altLang="en-US" sz="1200" b="0" i="0" kern="1200" dirty="0" smtClean="0">
                <a:solidFill>
                  <a:schemeClr val="tx1"/>
                </a:solidFill>
                <a:latin typeface="+mn-lt"/>
                <a:ea typeface="+mn-ea"/>
                <a:cs typeface="+mn-cs"/>
              </a:rPr>
              <a:t>成功， </a:t>
            </a:r>
            <a:r>
              <a:rPr lang="en-US" altLang="zh-CN" sz="1200" b="0" i="0" kern="1200" dirty="0" smtClean="0">
                <a:solidFill>
                  <a:schemeClr val="tx1"/>
                </a:solidFill>
                <a:latin typeface="+mn-lt"/>
                <a:ea typeface="+mn-ea"/>
                <a:cs typeface="+mn-cs"/>
              </a:rPr>
              <a:t>0</a:t>
            </a:r>
            <a:r>
              <a:rPr lang="zh-CN" altLang="en-US" sz="1200" b="0" i="0" kern="1200" dirty="0" smtClean="0">
                <a:solidFill>
                  <a:schemeClr val="tx1"/>
                </a:solidFill>
                <a:latin typeface="+mn-lt"/>
                <a:ea typeface="+mn-ea"/>
                <a:cs typeface="+mn-cs"/>
              </a:rPr>
              <a:t>失败；</a:t>
            </a:r>
          </a:p>
          <a:p>
            <a:r>
              <a:rPr lang="zh-CN" altLang="en-US" sz="1200" b="0" i="0" kern="1200" dirty="0" smtClean="0">
                <a:solidFill>
                  <a:schemeClr val="tx1"/>
                </a:solidFill>
                <a:latin typeface="+mn-lt"/>
                <a:ea typeface="+mn-ea"/>
                <a:cs typeface="+mn-cs"/>
              </a:rPr>
              <a:t/>
            </a:r>
            <a:br>
              <a:rPr lang="zh-CN" altLang="en-US" sz="1200" b="0" i="0" kern="1200" dirty="0" smtClean="0">
                <a:solidFill>
                  <a:schemeClr val="tx1"/>
                </a:solidFill>
                <a:latin typeface="+mn-lt"/>
                <a:ea typeface="+mn-ea"/>
                <a:cs typeface="+mn-cs"/>
              </a:rPr>
            </a:br>
            <a:endParaRPr lang="zh-CN" altLang="en-US"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void </a:t>
            </a:r>
            <a:r>
              <a:rPr lang="en-US" altLang="zh-CN" sz="1200" b="0" i="0" kern="1200" dirty="0" err="1" smtClean="0">
                <a:solidFill>
                  <a:schemeClr val="tx1"/>
                </a:solidFill>
                <a:latin typeface="+mn-lt"/>
                <a:ea typeface="+mn-ea"/>
                <a:cs typeface="+mn-cs"/>
              </a:rPr>
              <a:t>SHA_Transform</a:t>
            </a:r>
            <a:r>
              <a:rPr lang="en-US" altLang="zh-CN" sz="1200" b="0" i="0" kern="1200" dirty="0" smtClean="0">
                <a:solidFill>
                  <a:schemeClr val="tx1"/>
                </a:solidFill>
                <a:latin typeface="+mn-lt"/>
                <a:ea typeface="+mn-ea"/>
                <a:cs typeface="+mn-cs"/>
              </a:rPr>
              <a:t>(SHA_CTX *c, const unsigned char *data);</a:t>
            </a:r>
          </a:p>
          <a:p>
            <a:r>
              <a:rPr lang="zh-CN" altLang="en-US" sz="1200" b="0" i="0" kern="1200" dirty="0" smtClean="0">
                <a:solidFill>
                  <a:schemeClr val="tx1"/>
                </a:solidFill>
                <a:latin typeface="+mn-lt"/>
                <a:ea typeface="+mn-ea"/>
                <a:cs typeface="+mn-cs"/>
              </a:rPr>
              <a:t>传递数据，内部函数，用户不需使用此函数；</a:t>
            </a:r>
          </a:p>
          <a:p>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70</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关于认证和加密：</a:t>
            </a:r>
            <a:endParaRPr lang="en-US" altLang="zh-CN" dirty="0" smtClean="0"/>
          </a:p>
          <a:p>
            <a:r>
              <a:rPr lang="zh-CN" altLang="en-US" dirty="0" smtClean="0"/>
              <a:t>有先</a:t>
            </a:r>
            <a:r>
              <a:rPr lang="en-US" altLang="zh-CN" dirty="0" smtClean="0"/>
              <a:t>hash</a:t>
            </a:r>
            <a:r>
              <a:rPr lang="zh-CN" altLang="en-US" dirty="0" smtClean="0"/>
              <a:t>在加密</a:t>
            </a:r>
            <a:endParaRPr lang="en-US" altLang="zh-CN" dirty="0" smtClean="0"/>
          </a:p>
          <a:p>
            <a:r>
              <a:rPr lang="zh-CN" altLang="en-US" dirty="0" smtClean="0"/>
              <a:t>先认证再加密：</a:t>
            </a:r>
            <a:r>
              <a:rPr lang="en-US" altLang="zh-CN" dirty="0" err="1" smtClean="0"/>
              <a:t>ssl</a:t>
            </a:r>
            <a:endParaRPr lang="en-US" altLang="zh-CN" dirty="0" smtClean="0"/>
          </a:p>
          <a:p>
            <a:r>
              <a:rPr lang="zh-CN" altLang="en-US" dirty="0" smtClean="0"/>
              <a:t>先加密再认证：</a:t>
            </a:r>
            <a:r>
              <a:rPr lang="en-US" altLang="zh-CN" dirty="0" err="1" smtClean="0"/>
              <a:t>ipsec</a:t>
            </a:r>
            <a:endParaRPr lang="en-US" altLang="zh-CN" dirty="0" smtClean="0"/>
          </a:p>
          <a:p>
            <a:r>
              <a:rPr lang="zh-CN" altLang="en-US" dirty="0" smtClean="0"/>
              <a:t>独立进行加密和认证：</a:t>
            </a:r>
            <a:r>
              <a:rPr lang="en-US" altLang="zh-CN" dirty="0" err="1" smtClean="0"/>
              <a:t>ssh</a:t>
            </a:r>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71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03AD3A50-32C5-6040-9782-496820E555AB}" type="slidenum">
              <a:rPr lang="en-AU">
                <a:latin typeface="Arial" pitchFamily="-84" charset="0"/>
              </a:rPr>
              <a:pPr/>
              <a:t>8</a:t>
            </a:fld>
            <a:endParaRPr lang="en-AU" dirty="0">
              <a:latin typeface="Arial" pitchFamily="-8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a:t>
            </a:r>
            <a:r>
              <a:rPr lang="en-US" sz="1200" b="0" kern="1200" baseline="0" dirty="0" smtClean="0">
                <a:solidFill>
                  <a:schemeClr val="tx1"/>
                </a:solidFill>
                <a:latin typeface="Arial" charset="0"/>
                <a:ea typeface="ＭＳ Ｐゴシック" charset="-128"/>
                <a:cs typeface="ＭＳ Ｐゴシック" charset="-128"/>
              </a:rPr>
              <a:t>Figure 11.3 illustrates a variety of ways in which a hash code can be used to</a:t>
            </a:r>
          </a:p>
          <a:p>
            <a:r>
              <a:rPr lang="en-US" sz="1200" b="0" kern="1200" baseline="0" dirty="0" smtClean="0">
                <a:solidFill>
                  <a:schemeClr val="tx1"/>
                </a:solidFill>
                <a:latin typeface="Arial" charset="0"/>
                <a:ea typeface="ＭＳ Ｐゴシック" charset="-128"/>
                <a:cs typeface="ＭＳ Ｐゴシック" charset="-128"/>
              </a:rPr>
              <a:t>provide message authentication, as follows: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a. The message plus concatenated hash code is encrypted using symmetric</a:t>
            </a:r>
          </a:p>
          <a:p>
            <a:r>
              <a:rPr lang="en-US" sz="1200" b="0" kern="1200" baseline="0" dirty="0" smtClean="0">
                <a:solidFill>
                  <a:schemeClr val="tx1"/>
                </a:solidFill>
                <a:latin typeface="Arial" charset="0"/>
                <a:ea typeface="ＭＳ Ｐゴシック" charset="-128"/>
                <a:cs typeface="ＭＳ Ｐゴシック" charset="-128"/>
              </a:rPr>
              <a:t>encryption. Because only A and B share the secret key, the message must</a:t>
            </a:r>
          </a:p>
          <a:p>
            <a:r>
              <a:rPr lang="en-US" sz="1200" b="0" kern="1200" baseline="0" dirty="0" smtClean="0">
                <a:solidFill>
                  <a:schemeClr val="tx1"/>
                </a:solidFill>
                <a:latin typeface="Arial" charset="0"/>
                <a:ea typeface="ＭＳ Ｐゴシック" charset="-128"/>
                <a:cs typeface="ＭＳ Ｐゴシック" charset="-128"/>
              </a:rPr>
              <a:t>have come from A and has not been altered. The hash code provides the structure</a:t>
            </a:r>
          </a:p>
          <a:p>
            <a:r>
              <a:rPr lang="en-US" sz="1200" b="0" kern="1200" baseline="0" dirty="0" smtClean="0">
                <a:solidFill>
                  <a:schemeClr val="tx1"/>
                </a:solidFill>
                <a:latin typeface="Arial" charset="0"/>
                <a:ea typeface="ＭＳ Ｐゴシック" charset="-128"/>
                <a:cs typeface="ＭＳ Ｐゴシック" charset="-128"/>
              </a:rPr>
              <a:t>or redundancy required to achieve authentication. Because encryption is</a:t>
            </a:r>
          </a:p>
          <a:p>
            <a:r>
              <a:rPr lang="en-US" sz="1200" b="0" kern="1200" baseline="0" dirty="0" smtClean="0">
                <a:solidFill>
                  <a:schemeClr val="tx1"/>
                </a:solidFill>
                <a:latin typeface="Arial" charset="0"/>
                <a:ea typeface="ＭＳ Ｐゴシック" charset="-128"/>
                <a:cs typeface="ＭＳ Ｐゴシック" charset="-128"/>
              </a:rPr>
              <a:t>applied to the entire message plus hash code, confidentiality is also provided.</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b. Only the hash code is encrypted, using symmetric encryption. This reduces the</a:t>
            </a:r>
          </a:p>
          <a:p>
            <a:r>
              <a:rPr lang="en-US" sz="1200" b="0" kern="1200" baseline="0" dirty="0" smtClean="0">
                <a:solidFill>
                  <a:schemeClr val="tx1"/>
                </a:solidFill>
                <a:latin typeface="Arial" charset="0"/>
                <a:ea typeface="ＭＳ Ｐゴシック" charset="-128"/>
                <a:cs typeface="ＭＳ Ｐゴシック" charset="-128"/>
              </a:rPr>
              <a:t>processing burden for those applications that do not require confidentiality.</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c. It is possible to use a hash function but no encryption for message authentication.</a:t>
            </a:r>
          </a:p>
          <a:p>
            <a:r>
              <a:rPr lang="en-US" sz="1200" b="0" kern="1200" baseline="0" dirty="0" smtClean="0">
                <a:solidFill>
                  <a:schemeClr val="tx1"/>
                </a:solidFill>
                <a:latin typeface="Arial" charset="0"/>
                <a:ea typeface="ＭＳ Ｐゴシック" charset="-128"/>
                <a:cs typeface="ＭＳ Ｐゴシック" charset="-128"/>
              </a:rPr>
              <a:t>The technique assumes that the two communicating parties share a common secret</a:t>
            </a:r>
          </a:p>
          <a:p>
            <a:r>
              <a:rPr lang="en-US" sz="1200" b="0" kern="1200" baseline="0" dirty="0" smtClean="0">
                <a:solidFill>
                  <a:schemeClr val="tx1"/>
                </a:solidFill>
                <a:latin typeface="Arial" charset="0"/>
                <a:ea typeface="ＭＳ Ｐゴシック" charset="-128"/>
                <a:cs typeface="ＭＳ Ｐゴシック" charset="-128"/>
              </a:rPr>
              <a:t>value S. A computes the hash value over the concatenation of M and S and</a:t>
            </a:r>
          </a:p>
          <a:p>
            <a:r>
              <a:rPr lang="en-US" sz="1200" b="0" kern="1200" baseline="0" dirty="0" smtClean="0">
                <a:solidFill>
                  <a:schemeClr val="tx1"/>
                </a:solidFill>
                <a:latin typeface="Arial" charset="0"/>
                <a:ea typeface="ＭＳ Ｐゴシック" charset="-128"/>
                <a:cs typeface="ＭＳ Ｐゴシック" charset="-128"/>
              </a:rPr>
              <a:t>appends the resulting hash value to M. Because B possesses S, it can recompute</a:t>
            </a:r>
          </a:p>
          <a:p>
            <a:r>
              <a:rPr lang="en-US" sz="1200" b="0" kern="1200" baseline="0" dirty="0" smtClean="0">
                <a:solidFill>
                  <a:schemeClr val="tx1"/>
                </a:solidFill>
                <a:latin typeface="Arial" charset="0"/>
                <a:ea typeface="ＭＳ Ｐゴシック" charset="-128"/>
                <a:cs typeface="ＭＳ Ｐゴシック" charset="-128"/>
              </a:rPr>
              <a:t>the hash value to verify. Because the secret value itself is not sent, an opponent</a:t>
            </a:r>
          </a:p>
          <a:p>
            <a:r>
              <a:rPr lang="en-US" sz="1200" b="0" kern="1200" baseline="0" dirty="0" smtClean="0">
                <a:solidFill>
                  <a:schemeClr val="tx1"/>
                </a:solidFill>
                <a:latin typeface="Arial" charset="0"/>
                <a:ea typeface="ＭＳ Ｐゴシック" charset="-128"/>
                <a:cs typeface="ＭＳ Ｐゴシック" charset="-128"/>
              </a:rPr>
              <a:t>cannot modify an intercepted message and cannot generate a false message.</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d. Confidentiality can be added to the approach of method (c) by encrypting the</a:t>
            </a:r>
          </a:p>
          <a:p>
            <a:r>
              <a:rPr lang="en-US" sz="1200" b="0" kern="1200" baseline="0" dirty="0" smtClean="0">
                <a:solidFill>
                  <a:schemeClr val="tx1"/>
                </a:solidFill>
                <a:latin typeface="Arial" charset="0"/>
                <a:ea typeface="ＭＳ Ｐゴシック" charset="-128"/>
                <a:cs typeface="ＭＳ Ｐゴシック" charset="-128"/>
              </a:rPr>
              <a:t>entire message plus the hash code.</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When confidentiality is not required, method (b) has an advantage over</a:t>
            </a:r>
          </a:p>
          <a:p>
            <a:r>
              <a:rPr lang="en-US" sz="1200" kern="1200" baseline="0" dirty="0" smtClean="0">
                <a:solidFill>
                  <a:schemeClr val="tx1"/>
                </a:solidFill>
                <a:latin typeface="Arial" charset="0"/>
                <a:ea typeface="ＭＳ Ｐゴシック" charset="-128"/>
                <a:cs typeface="ＭＳ Ｐゴシック" charset="-128"/>
              </a:rPr>
              <a:t>methods (a) and (d), which encrypts the entire message, in that less computation</a:t>
            </a:r>
          </a:p>
          <a:p>
            <a:r>
              <a:rPr lang="en-US" sz="1200" kern="1200" baseline="0" dirty="0" smtClean="0">
                <a:solidFill>
                  <a:schemeClr val="tx1"/>
                </a:solidFill>
                <a:latin typeface="Arial" charset="0"/>
                <a:ea typeface="ＭＳ Ｐゴシック" charset="-128"/>
                <a:cs typeface="ＭＳ Ｐゴシック" charset="-128"/>
              </a:rPr>
              <a:t>is required. Nevertheless, there has been growing interest in techniques that</a:t>
            </a:r>
          </a:p>
          <a:p>
            <a:r>
              <a:rPr lang="en-US" sz="1200" kern="1200" baseline="0" dirty="0" smtClean="0">
                <a:solidFill>
                  <a:schemeClr val="tx1"/>
                </a:solidFill>
                <a:latin typeface="Arial" charset="0"/>
                <a:ea typeface="ＭＳ Ｐゴシック" charset="-128"/>
                <a:cs typeface="ＭＳ Ｐゴシック" charset="-128"/>
              </a:rPr>
              <a:t>avoid encryption (Figure 11.3c). Several reasons for this interest are pointed out in</a:t>
            </a:r>
          </a:p>
          <a:p>
            <a:r>
              <a:rPr lang="en-US" sz="1200" kern="1200" baseline="0" dirty="0" smtClean="0">
                <a:solidFill>
                  <a:schemeClr val="tx1"/>
                </a:solidFill>
                <a:latin typeface="Arial" charset="0"/>
                <a:ea typeface="ＭＳ Ｐゴシック" charset="-128"/>
                <a:cs typeface="ＭＳ Ｐゴシック" charset="-128"/>
              </a:rPr>
              <a:t>[TSUD92].</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Encryption software is relatively slow. Even though the amount of data to be</a:t>
            </a:r>
          </a:p>
          <a:p>
            <a:r>
              <a:rPr lang="en-US" sz="1200" kern="1200" baseline="0" dirty="0" smtClean="0">
                <a:solidFill>
                  <a:schemeClr val="tx1"/>
                </a:solidFill>
                <a:latin typeface="Arial" charset="0"/>
                <a:ea typeface="ＭＳ Ｐゴシック" charset="-128"/>
                <a:cs typeface="ＭＳ Ｐゴシック" charset="-128"/>
              </a:rPr>
              <a:t>encrypted per message is small, there may be a steady stream of messages into</a:t>
            </a:r>
          </a:p>
          <a:p>
            <a:r>
              <a:rPr lang="en-US" sz="1200" kern="1200" baseline="0" dirty="0" smtClean="0">
                <a:solidFill>
                  <a:schemeClr val="tx1"/>
                </a:solidFill>
                <a:latin typeface="Arial" charset="0"/>
                <a:ea typeface="ＭＳ Ｐゴシック" charset="-128"/>
                <a:cs typeface="ＭＳ Ｐゴシック" charset="-128"/>
              </a:rPr>
              <a:t>and out of a system.</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Encryption hardware costs are not negligible. Low-cost chip implementations</a:t>
            </a:r>
          </a:p>
          <a:p>
            <a:r>
              <a:rPr lang="en-US" sz="1200" kern="1200" baseline="0" dirty="0" smtClean="0">
                <a:solidFill>
                  <a:schemeClr val="tx1"/>
                </a:solidFill>
                <a:latin typeface="Arial" charset="0"/>
                <a:ea typeface="ＭＳ Ｐゴシック" charset="-128"/>
                <a:cs typeface="ＭＳ Ｐゴシック" charset="-128"/>
              </a:rPr>
              <a:t>of DES are available, but the cost adds up if all nodes in a network must have</a:t>
            </a:r>
          </a:p>
          <a:p>
            <a:r>
              <a:rPr lang="en-US" sz="1200" kern="1200" baseline="0" dirty="0" smtClean="0">
                <a:solidFill>
                  <a:schemeClr val="tx1"/>
                </a:solidFill>
                <a:latin typeface="Arial" charset="0"/>
                <a:ea typeface="ＭＳ Ｐゴシック" charset="-128"/>
                <a:cs typeface="ＭＳ Ｐゴシック" charset="-128"/>
              </a:rPr>
              <a:t>this capability.</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Encryption hardware is optimized toward large data sizes. For small blocks</a:t>
            </a:r>
          </a:p>
          <a:p>
            <a:r>
              <a:rPr lang="en-US" sz="1200" kern="1200" baseline="0" dirty="0" smtClean="0">
                <a:solidFill>
                  <a:schemeClr val="tx1"/>
                </a:solidFill>
                <a:latin typeface="Arial" charset="0"/>
                <a:ea typeface="ＭＳ Ｐゴシック" charset="-128"/>
                <a:cs typeface="ＭＳ Ｐゴシック" charset="-128"/>
              </a:rPr>
              <a:t>of data, a high proportion of the time is spent in initialization/invocation</a:t>
            </a:r>
          </a:p>
          <a:p>
            <a:r>
              <a:rPr lang="en-US" sz="1200" kern="1200" baseline="0" dirty="0" smtClean="0">
                <a:solidFill>
                  <a:schemeClr val="tx1"/>
                </a:solidFill>
                <a:latin typeface="Arial" charset="0"/>
                <a:ea typeface="ＭＳ Ｐゴシック" charset="-128"/>
                <a:cs typeface="ＭＳ Ｐゴシック" charset="-128"/>
              </a:rPr>
              <a:t>overhead.</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Encryption algorithms may be covered by patents, and there is a cost associated</a:t>
            </a:r>
          </a:p>
          <a:p>
            <a:r>
              <a:rPr lang="en-US" sz="1200" kern="1200" baseline="0" dirty="0" smtClean="0">
                <a:solidFill>
                  <a:schemeClr val="tx1"/>
                </a:solidFill>
                <a:latin typeface="Arial" charset="0"/>
                <a:ea typeface="ＭＳ Ｐゴシック" charset="-128"/>
                <a:cs typeface="ＭＳ Ｐゴシック" charset="-128"/>
              </a:rPr>
              <a:t>with licensing their use.</a:t>
            </a:r>
            <a:endParaRPr lang="en-US" b="0"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Figure 11.4 illustrates, in a simplified fashion, how a hash code is used to provide</a:t>
            </a:r>
          </a:p>
          <a:p>
            <a:r>
              <a:rPr lang="en-US" sz="1200" kern="1200" baseline="0" dirty="0" smtClean="0">
                <a:solidFill>
                  <a:schemeClr val="tx1"/>
                </a:solidFill>
                <a:latin typeface="Arial" charset="0"/>
                <a:ea typeface="ＭＳ Ｐゴシック" charset="-128"/>
                <a:cs typeface="ＭＳ Ｐゴシック" charset="-128"/>
              </a:rPr>
              <a:t>a digital signature.</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a.  The hash code is encrypted, using public-key encryption with the sender’s private</a:t>
            </a:r>
          </a:p>
          <a:p>
            <a:r>
              <a:rPr lang="en-US" sz="1200" kern="1200" baseline="0" dirty="0" smtClean="0">
                <a:solidFill>
                  <a:schemeClr val="tx1"/>
                </a:solidFill>
                <a:latin typeface="Arial" charset="0"/>
                <a:ea typeface="ＭＳ Ｐゴシック" charset="-128"/>
                <a:cs typeface="ＭＳ Ｐゴシック" charset="-128"/>
              </a:rPr>
              <a:t>key. As with Figure 11.3b, this provides authentication. It also provides a</a:t>
            </a:r>
          </a:p>
          <a:p>
            <a:r>
              <a:rPr lang="en-US" sz="1200" kern="1200" baseline="0" dirty="0" smtClean="0">
                <a:solidFill>
                  <a:schemeClr val="tx1"/>
                </a:solidFill>
                <a:latin typeface="Arial" charset="0"/>
                <a:ea typeface="ＭＳ Ｐゴシック" charset="-128"/>
                <a:cs typeface="ＭＳ Ｐゴシック" charset="-128"/>
              </a:rPr>
              <a:t>digital signature, because only the sender could have produced the encrypted</a:t>
            </a:r>
          </a:p>
          <a:p>
            <a:r>
              <a:rPr lang="en-US" sz="1200" kern="1200" baseline="0" dirty="0" smtClean="0">
                <a:solidFill>
                  <a:schemeClr val="tx1"/>
                </a:solidFill>
                <a:latin typeface="Arial" charset="0"/>
                <a:ea typeface="ＭＳ Ｐゴシック" charset="-128"/>
                <a:cs typeface="ＭＳ Ｐゴシック" charset="-128"/>
              </a:rPr>
              <a:t>hash code. In fact, this is the essence of the digital signature technique.</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b.  If confidentiality as well as a digital signature is desired, then the message</a:t>
            </a:r>
          </a:p>
          <a:p>
            <a:r>
              <a:rPr lang="en-US" sz="1200" kern="1200" baseline="0" dirty="0" smtClean="0">
                <a:solidFill>
                  <a:schemeClr val="tx1"/>
                </a:solidFill>
                <a:latin typeface="Arial" charset="0"/>
                <a:ea typeface="ＭＳ Ｐゴシック" charset="-128"/>
                <a:cs typeface="ＭＳ Ｐゴシック" charset="-128"/>
              </a:rPr>
              <a:t>plus the private-key-encrypted hash code can be encrypted using a symmetric</a:t>
            </a:r>
          </a:p>
          <a:p>
            <a:r>
              <a:rPr lang="en-US" sz="1200" kern="1200" baseline="0" dirty="0" smtClean="0">
                <a:solidFill>
                  <a:schemeClr val="tx1"/>
                </a:solidFill>
                <a:latin typeface="Arial" charset="0"/>
                <a:ea typeface="ＭＳ Ｐゴシック" charset="-128"/>
                <a:cs typeface="ＭＳ Ｐゴシック" charset="-128"/>
              </a:rPr>
              <a:t>secret key. This is a common technique.</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9</a:t>
            </a:fld>
            <a:endParaRPr lang="en-AU"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10</a:t>
            </a:fld>
            <a:endParaRPr lang="en-US" dirty="0"/>
          </a:p>
        </p:txBody>
      </p:sp>
    </p:spTree>
    <p:extLst>
      <p:ext uri="{BB962C8B-B14F-4D97-AF65-F5344CB8AC3E}">
        <p14:creationId xmlns:p14="http://schemas.microsoft.com/office/powerpoint/2010/main" xmlns="" val="860955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
            </a:r>
            <a:br>
              <a:rPr lang="zh-CN" altLang="en-US" dirty="0" smtClean="0"/>
            </a:br>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12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Message Digest Algorithm MD5</a:t>
            </a:r>
            <a:r>
              <a:rPr lang="zh-CN" altLang="en-US" sz="1200" b="0" i="0" kern="1200" dirty="0" smtClean="0">
                <a:solidFill>
                  <a:schemeClr val="tx1"/>
                </a:solidFill>
                <a:latin typeface="+mn-lt"/>
                <a:ea typeface="+mn-ea"/>
                <a:cs typeface="+mn-cs"/>
              </a:rPr>
              <a:t>（中文名为</a:t>
            </a:r>
            <a:r>
              <a:rPr lang="zh-CN" altLang="en-US" sz="1200" b="0" i="0" u="none" strike="noStrike" kern="1200" dirty="0" smtClean="0">
                <a:solidFill>
                  <a:schemeClr val="tx1"/>
                </a:solidFill>
                <a:latin typeface="+mn-lt"/>
                <a:ea typeface="+mn-ea"/>
                <a:cs typeface="+mn-cs"/>
                <a:hlinkClick r:id="rId3"/>
              </a:rPr>
              <a:t>消息摘要算法</a:t>
            </a:r>
            <a:r>
              <a:rPr lang="zh-CN" altLang="en-US" sz="1200" b="0" i="0" kern="1200" dirty="0" smtClean="0">
                <a:solidFill>
                  <a:schemeClr val="tx1"/>
                </a:solidFill>
                <a:latin typeface="+mn-lt"/>
                <a:ea typeface="+mn-ea"/>
                <a:cs typeface="+mn-cs"/>
              </a:rPr>
              <a:t>第五版）为计算机安全领域广泛使用的一种散列函数，用以提供消息的完整性保护。该算法的文件号为</a:t>
            </a:r>
            <a:r>
              <a:rPr lang="en-US" altLang="zh-CN" sz="1200" b="0" i="0" kern="1200" dirty="0" smtClean="0">
                <a:solidFill>
                  <a:schemeClr val="tx1"/>
                </a:solidFill>
                <a:latin typeface="+mn-lt"/>
                <a:ea typeface="+mn-ea"/>
                <a:cs typeface="+mn-cs"/>
              </a:rPr>
              <a:t>RFC 1321</a:t>
            </a:r>
            <a:r>
              <a:rPr lang="zh-CN" altLang="en-US"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R.Rivest,MIT</a:t>
            </a:r>
            <a:r>
              <a:rPr lang="en-US" altLang="zh-CN" sz="1200" b="0" i="0" kern="1200" dirty="0" smtClean="0">
                <a:solidFill>
                  <a:schemeClr val="tx1"/>
                </a:solidFill>
                <a:latin typeface="+mn-lt"/>
                <a:ea typeface="+mn-ea"/>
                <a:cs typeface="+mn-cs"/>
              </a:rPr>
              <a:t> Laboratory for Computer Science and RSA Data Security Inc. April 1992</a:t>
            </a:r>
            <a:r>
              <a:rPr lang="zh-CN" altLang="en-US" sz="1200" b="0" i="0" kern="1200" dirty="0" smtClean="0">
                <a:solidFill>
                  <a:schemeClr val="tx1"/>
                </a:solidFill>
                <a:latin typeface="+mn-lt"/>
                <a:ea typeface="+mn-ea"/>
                <a:cs typeface="+mn-cs"/>
              </a:rPr>
              <a:t>）。</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pPr marL="342900" indent="-342900">
              <a:lnSpc>
                <a:spcPct val="90000"/>
              </a:lnSpc>
            </a:pPr>
            <a:r>
              <a:rPr lang="en-US" altLang="zh-CN" b="1" dirty="0" err="1" smtClean="0">
                <a:ea typeface="宋体" charset="-122"/>
              </a:rPr>
              <a:t>Merkle</a:t>
            </a:r>
            <a:r>
              <a:rPr lang="zh-CN" altLang="en-US" dirty="0" smtClean="0">
                <a:ea typeface="宋体" charset="-122"/>
              </a:rPr>
              <a:t>于</a:t>
            </a:r>
            <a:r>
              <a:rPr lang="en-US" altLang="zh-CN" b="1" dirty="0" smtClean="0">
                <a:ea typeface="宋体" charset="-122"/>
              </a:rPr>
              <a:t>1989</a:t>
            </a:r>
            <a:r>
              <a:rPr lang="zh-CN" altLang="en-US" dirty="0" smtClean="0">
                <a:ea typeface="宋体" charset="-122"/>
              </a:rPr>
              <a:t>年提出</a:t>
            </a:r>
            <a:r>
              <a:rPr lang="en-US" altLang="zh-CN" b="1" dirty="0" smtClean="0">
                <a:ea typeface="宋体" charset="-122"/>
              </a:rPr>
              <a:t>hash function</a:t>
            </a:r>
            <a:r>
              <a:rPr lang="zh-CN" altLang="en-US" dirty="0" smtClean="0">
                <a:ea typeface="宋体" charset="-122"/>
              </a:rPr>
              <a:t>模型</a:t>
            </a:r>
          </a:p>
          <a:p>
            <a:pPr marL="342900" indent="-342900">
              <a:lnSpc>
                <a:spcPct val="90000"/>
              </a:lnSpc>
            </a:pPr>
            <a:r>
              <a:rPr lang="en-US" altLang="zh-CN" b="1" dirty="0" smtClean="0">
                <a:ea typeface="宋体" charset="-122"/>
              </a:rPr>
              <a:t>Ron </a:t>
            </a:r>
            <a:r>
              <a:rPr lang="en-US" altLang="zh-CN" b="1" dirty="0" err="1" smtClean="0">
                <a:ea typeface="宋体" charset="-122"/>
              </a:rPr>
              <a:t>Rivest</a:t>
            </a:r>
            <a:r>
              <a:rPr lang="zh-CN" altLang="en-US" dirty="0" smtClean="0">
                <a:ea typeface="宋体" charset="-122"/>
              </a:rPr>
              <a:t>于</a:t>
            </a:r>
            <a:r>
              <a:rPr lang="en-US" altLang="zh-CN" b="1" dirty="0" smtClean="0">
                <a:ea typeface="宋体" charset="-122"/>
              </a:rPr>
              <a:t>1990</a:t>
            </a:r>
            <a:r>
              <a:rPr lang="zh-CN" altLang="en-US" dirty="0" smtClean="0">
                <a:ea typeface="宋体" charset="-122"/>
              </a:rPr>
              <a:t>年提出</a:t>
            </a:r>
            <a:r>
              <a:rPr lang="en-US" altLang="zh-CN" b="1" dirty="0" smtClean="0">
                <a:ea typeface="宋体" charset="-122"/>
              </a:rPr>
              <a:t>MD4</a:t>
            </a:r>
          </a:p>
          <a:p>
            <a:pPr marL="342900" indent="-342900">
              <a:lnSpc>
                <a:spcPct val="90000"/>
              </a:lnSpc>
            </a:pPr>
            <a:r>
              <a:rPr lang="en-US" altLang="zh-CN" b="1" dirty="0" smtClean="0">
                <a:ea typeface="宋体" charset="-122"/>
              </a:rPr>
              <a:t>1992</a:t>
            </a:r>
            <a:r>
              <a:rPr lang="zh-CN" altLang="en-US" dirty="0" smtClean="0">
                <a:ea typeface="宋体" charset="-122"/>
              </a:rPr>
              <a:t>年</a:t>
            </a:r>
            <a:r>
              <a:rPr lang="en-US" altLang="zh-CN" b="1" dirty="0" smtClean="0">
                <a:ea typeface="宋体" charset="-122"/>
              </a:rPr>
              <a:t>, MD5 (RFC 1321) developed by Ron </a:t>
            </a:r>
            <a:r>
              <a:rPr lang="en-US" altLang="zh-CN" b="1" dirty="0" err="1" smtClean="0">
                <a:ea typeface="宋体" charset="-122"/>
              </a:rPr>
              <a:t>Rivest</a:t>
            </a:r>
            <a:r>
              <a:rPr lang="en-US" altLang="zh-CN" b="1" dirty="0" smtClean="0">
                <a:ea typeface="宋体" charset="-122"/>
              </a:rPr>
              <a:t> at MIT</a:t>
            </a:r>
          </a:p>
          <a:p>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14</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r>
              <a:rPr lang="zh-CN" altLang="en-US" dirty="0" smtClean="0">
                <a:latin typeface="Arial" charset="0"/>
                <a:ea typeface="宋体" charset="-122"/>
              </a:rPr>
              <a:t>消息加密：对整个消息加密后的密文作为认证符</a:t>
            </a:r>
            <a:endParaRPr lang="en-US" altLang="zh-CN" dirty="0" smtClean="0">
              <a:latin typeface="Arial" charset="0"/>
              <a:ea typeface="宋体" charset="-122"/>
            </a:endParaRPr>
          </a:p>
          <a:p>
            <a:r>
              <a:rPr lang="en-US" altLang="zh-CN" dirty="0" smtClean="0">
                <a:latin typeface="Arial" charset="0"/>
                <a:ea typeface="宋体" charset="-122"/>
              </a:rPr>
              <a:t>Message authentication code</a:t>
            </a:r>
          </a:p>
          <a:p>
            <a:endParaRPr lang="zh-CN" altLang="en-US" dirty="0" smtClean="0">
              <a:latin typeface="Arial" charset="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zh-CN" altLang="en-US" dirty="0" smtClean="0">
                <a:latin typeface="Arial" charset="0"/>
                <a:ea typeface="宋体" charset="-122"/>
              </a:rPr>
              <a:t>消息加密：对整个消息加密后的密文作为认证符</a:t>
            </a:r>
            <a:endParaRPr lang="en-US" sz="1200" kern="1200" baseline="0" dirty="0" smtClean="0">
              <a:solidFill>
                <a:schemeClr val="tx1"/>
              </a:solidFill>
              <a:latin typeface="Arial" charset="0"/>
              <a:ea typeface="ＭＳ Ｐゴシック" charset="-128"/>
              <a:cs typeface="ＭＳ Ｐゴシック" charset="-128"/>
            </a:endParaRP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Consider the straightforward use of symmetric encryption</a:t>
            </a:r>
          </a:p>
          <a:p>
            <a:r>
              <a:rPr lang="en-US" sz="1200" kern="1200" baseline="0" dirty="0" smtClean="0">
                <a:solidFill>
                  <a:schemeClr val="tx1"/>
                </a:solidFill>
                <a:latin typeface="Arial" charset="0"/>
                <a:ea typeface="ＭＳ Ｐゴシック" charset="-128"/>
                <a:cs typeface="ＭＳ Ｐゴシック" charset="-128"/>
              </a:rPr>
              <a:t>(Figure 12.1a). A message M  transmitted from source A to destination B is encrypted</a:t>
            </a:r>
          </a:p>
          <a:p>
            <a:r>
              <a:rPr lang="en-US" sz="1200" kern="1200" baseline="0" dirty="0" smtClean="0">
                <a:solidFill>
                  <a:schemeClr val="tx1"/>
                </a:solidFill>
                <a:latin typeface="Arial" charset="0"/>
                <a:ea typeface="ＭＳ Ｐゴシック" charset="-128"/>
                <a:cs typeface="ＭＳ Ｐゴシック" charset="-128"/>
              </a:rPr>
              <a:t>using a secret key K  shared by A and B. If no other party knows the key,</a:t>
            </a:r>
          </a:p>
          <a:p>
            <a:r>
              <a:rPr lang="en-US" sz="1200" kern="1200" baseline="0" dirty="0" smtClean="0">
                <a:solidFill>
                  <a:schemeClr val="tx1"/>
                </a:solidFill>
                <a:latin typeface="Arial" charset="0"/>
                <a:ea typeface="ＭＳ Ｐゴシック" charset="-128"/>
                <a:cs typeface="ＭＳ Ｐゴシック" charset="-128"/>
              </a:rPr>
              <a:t>then confidentiality is provided: No other party can recover the plaintext of the</a:t>
            </a:r>
          </a:p>
          <a:p>
            <a:r>
              <a:rPr lang="en-US" sz="1200" kern="1200" baseline="0" dirty="0" smtClean="0">
                <a:solidFill>
                  <a:schemeClr val="tx1"/>
                </a:solidFill>
                <a:latin typeface="Arial" charset="0"/>
                <a:ea typeface="ＭＳ Ｐゴシック" charset="-128"/>
                <a:cs typeface="ＭＳ Ｐゴシック" charset="-128"/>
              </a:rPr>
              <a:t>message.</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In addition, B is assured that the message was generated by A. Why? The</a:t>
            </a:r>
          </a:p>
          <a:p>
            <a:r>
              <a:rPr lang="en-US" sz="1200" kern="1200" baseline="0" dirty="0" smtClean="0">
                <a:solidFill>
                  <a:schemeClr val="tx1"/>
                </a:solidFill>
                <a:latin typeface="Arial" charset="0"/>
                <a:ea typeface="ＭＳ Ｐゴシック" charset="-128"/>
                <a:cs typeface="ＭＳ Ｐゴシック" charset="-128"/>
              </a:rPr>
              <a:t>message must have come from A, because A is the only other party that possesses</a:t>
            </a:r>
          </a:p>
          <a:p>
            <a:r>
              <a:rPr lang="en-US" sz="1200" kern="1200" baseline="0" dirty="0" smtClean="0">
                <a:solidFill>
                  <a:schemeClr val="tx1"/>
                </a:solidFill>
                <a:latin typeface="Arial" charset="0"/>
                <a:ea typeface="ＭＳ Ｐゴシック" charset="-128"/>
                <a:cs typeface="ＭＳ Ｐゴシック" charset="-128"/>
              </a:rPr>
              <a:t>K  and therefore the only other party with the information necessary to construct</a:t>
            </a:r>
          </a:p>
          <a:p>
            <a:r>
              <a:rPr lang="en-US" sz="1200" kern="1200" baseline="0" dirty="0" smtClean="0">
                <a:solidFill>
                  <a:schemeClr val="tx1"/>
                </a:solidFill>
                <a:latin typeface="Arial" charset="0"/>
                <a:ea typeface="ＭＳ Ｐゴシック" charset="-128"/>
                <a:cs typeface="ＭＳ Ｐゴシック" charset="-128"/>
              </a:rPr>
              <a:t>ciphertext that can be decrypted with K . Furthermore, if M  is recovered, B knows</a:t>
            </a:r>
          </a:p>
          <a:p>
            <a:r>
              <a:rPr lang="en-US" sz="1200" kern="1200" baseline="0" dirty="0" smtClean="0">
                <a:solidFill>
                  <a:schemeClr val="tx1"/>
                </a:solidFill>
                <a:latin typeface="Arial" charset="0"/>
                <a:ea typeface="ＭＳ Ｐゴシック" charset="-128"/>
                <a:cs typeface="ＭＳ Ｐゴシック" charset="-128"/>
              </a:rPr>
              <a:t>that none of the bits of M  have been altered, because an opponent that does not</a:t>
            </a:r>
          </a:p>
          <a:p>
            <a:r>
              <a:rPr lang="en-US" sz="1200" kern="1200" baseline="0" dirty="0" smtClean="0">
                <a:solidFill>
                  <a:schemeClr val="tx1"/>
                </a:solidFill>
                <a:latin typeface="Arial" charset="0"/>
                <a:ea typeface="ＭＳ Ｐゴシック" charset="-128"/>
                <a:cs typeface="ＭＳ Ｐゴシック" charset="-128"/>
              </a:rPr>
              <a:t>know K  would not know how to alter bits in the ciphertext to produce the desired</a:t>
            </a:r>
          </a:p>
          <a:p>
            <a:r>
              <a:rPr lang="en-US" sz="1200" kern="1200" baseline="0" dirty="0" smtClean="0">
                <a:solidFill>
                  <a:schemeClr val="tx1"/>
                </a:solidFill>
                <a:latin typeface="Arial" charset="0"/>
                <a:ea typeface="ＭＳ Ｐゴシック" charset="-128"/>
                <a:cs typeface="ＭＳ Ｐゴシック" charset="-128"/>
              </a:rPr>
              <a:t>changes in the plaintext.</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So we may say that symmetric encryption provides authentication as well as</a:t>
            </a:r>
          </a:p>
          <a:p>
            <a:r>
              <a:rPr lang="en-US" sz="1200" kern="1200" baseline="0" dirty="0" smtClean="0">
                <a:solidFill>
                  <a:schemeClr val="tx1"/>
                </a:solidFill>
                <a:latin typeface="Arial" charset="0"/>
                <a:ea typeface="ＭＳ Ｐゴシック" charset="-128"/>
                <a:cs typeface="ＭＳ Ｐゴシック" charset="-128"/>
              </a:rPr>
              <a:t>confidentiality. However, this flat statement needs to be qualified. Consider exactly</a:t>
            </a:r>
          </a:p>
          <a:p>
            <a:r>
              <a:rPr lang="en-US" sz="1200" kern="1200" baseline="0" dirty="0" smtClean="0">
                <a:solidFill>
                  <a:schemeClr val="tx1"/>
                </a:solidFill>
                <a:latin typeface="Arial" charset="0"/>
                <a:ea typeface="ＭＳ Ｐゴシック" charset="-128"/>
                <a:cs typeface="ＭＳ Ｐゴシック" charset="-128"/>
              </a:rPr>
              <a:t>what is happening at B. Given a decryption function D and a secret key K , the</a:t>
            </a:r>
          </a:p>
          <a:p>
            <a:r>
              <a:rPr lang="en-US" sz="1200" kern="1200" baseline="0" dirty="0" smtClean="0">
                <a:solidFill>
                  <a:schemeClr val="tx1"/>
                </a:solidFill>
                <a:latin typeface="Arial" charset="0"/>
                <a:ea typeface="ＭＳ Ｐゴシック" charset="-128"/>
                <a:cs typeface="ＭＳ Ｐゴシック" charset="-128"/>
              </a:rPr>
              <a:t>destination will accept any  input X  and produce output Y = D (K , X ). If X  is the ciphertext</a:t>
            </a:r>
          </a:p>
          <a:p>
            <a:r>
              <a:rPr lang="en-US" sz="1200" kern="1200" baseline="0" dirty="0" smtClean="0">
                <a:solidFill>
                  <a:schemeClr val="tx1"/>
                </a:solidFill>
                <a:latin typeface="Arial" charset="0"/>
                <a:ea typeface="ＭＳ Ｐゴシック" charset="-128"/>
                <a:cs typeface="ＭＳ Ｐゴシック" charset="-128"/>
              </a:rPr>
              <a:t>of a legitimate message M  produced by the corresponding encryption function,</a:t>
            </a:r>
          </a:p>
          <a:p>
            <a:r>
              <a:rPr lang="en-US" sz="1200" kern="1200" baseline="0" dirty="0" smtClean="0">
                <a:solidFill>
                  <a:schemeClr val="tx1"/>
                </a:solidFill>
                <a:latin typeface="Arial" charset="0"/>
                <a:ea typeface="ＭＳ Ｐゴシック" charset="-128"/>
                <a:cs typeface="ＭＳ Ｐゴシック" charset="-128"/>
              </a:rPr>
              <a:t>then Y  is some plaintext message M . Otherwise, Y  will likely be a meaningless</a:t>
            </a:r>
          </a:p>
          <a:p>
            <a:r>
              <a:rPr lang="en-US" sz="1200" kern="1200" baseline="0" dirty="0" smtClean="0">
                <a:solidFill>
                  <a:schemeClr val="tx1"/>
                </a:solidFill>
                <a:latin typeface="Arial" charset="0"/>
                <a:ea typeface="ＭＳ Ｐゴシック" charset="-128"/>
                <a:cs typeface="ＭＳ Ｐゴシック" charset="-128"/>
              </a:rPr>
              <a:t>sequence of bits. There may need to be some automated means of determining at B</a:t>
            </a:r>
          </a:p>
          <a:p>
            <a:r>
              <a:rPr lang="en-US" sz="1200" kern="1200" baseline="0" dirty="0" smtClean="0">
                <a:solidFill>
                  <a:schemeClr val="tx1"/>
                </a:solidFill>
                <a:latin typeface="Arial" charset="0"/>
                <a:ea typeface="ＭＳ Ｐゴシック" charset="-128"/>
                <a:cs typeface="ＭＳ Ｐゴシック" charset="-128"/>
              </a:rPr>
              <a:t>whether Y  is legitimate plaintext and therefore must have come from A.</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The implications of the line of reasoning in the preceding paragraph are profound</a:t>
            </a:r>
          </a:p>
          <a:p>
            <a:r>
              <a:rPr lang="en-US" sz="1200" kern="1200" baseline="0" dirty="0" smtClean="0">
                <a:solidFill>
                  <a:schemeClr val="tx1"/>
                </a:solidFill>
                <a:latin typeface="Arial" charset="0"/>
                <a:ea typeface="ＭＳ Ｐゴシック" charset="-128"/>
                <a:cs typeface="ＭＳ Ｐゴシック" charset="-128"/>
              </a:rPr>
              <a:t>from the point of view of authentication. Suppose the message M  can be any</a:t>
            </a:r>
          </a:p>
          <a:p>
            <a:r>
              <a:rPr lang="en-US" sz="1200" kern="1200" baseline="0" dirty="0" smtClean="0">
                <a:solidFill>
                  <a:schemeClr val="tx1"/>
                </a:solidFill>
                <a:latin typeface="Arial" charset="0"/>
                <a:ea typeface="ＭＳ Ｐゴシック" charset="-128"/>
                <a:cs typeface="ＭＳ Ｐゴシック" charset="-128"/>
              </a:rPr>
              <a:t>arbitrary bit pattern. In that case, there is no way to determine automatically, at the</a:t>
            </a:r>
          </a:p>
          <a:p>
            <a:r>
              <a:rPr lang="en-US" sz="1200" kern="1200" baseline="0" dirty="0" smtClean="0">
                <a:solidFill>
                  <a:schemeClr val="tx1"/>
                </a:solidFill>
                <a:latin typeface="Arial" charset="0"/>
                <a:ea typeface="ＭＳ Ｐゴシック" charset="-128"/>
                <a:cs typeface="ＭＳ Ｐゴシック" charset="-128"/>
              </a:rPr>
              <a:t>destination, whether an incoming message is the ciphertext of a legitimate message.</a:t>
            </a:r>
          </a:p>
          <a:p>
            <a:r>
              <a:rPr lang="en-US" sz="1200" kern="1200" baseline="0" dirty="0" smtClean="0">
                <a:solidFill>
                  <a:schemeClr val="tx1"/>
                </a:solidFill>
                <a:latin typeface="Arial" charset="0"/>
                <a:ea typeface="ＭＳ Ｐゴシック" charset="-128"/>
                <a:cs typeface="ＭＳ Ｐゴシック" charset="-128"/>
              </a:rPr>
              <a:t>This conclusion is incontrovertible: If M  can be any bit pattern, then regardless of</a:t>
            </a:r>
          </a:p>
          <a:p>
            <a:r>
              <a:rPr lang="en-US" sz="1200" kern="1200" baseline="0" dirty="0" smtClean="0">
                <a:solidFill>
                  <a:schemeClr val="tx1"/>
                </a:solidFill>
                <a:latin typeface="Arial" charset="0"/>
                <a:ea typeface="ＭＳ Ｐゴシック" charset="-128"/>
                <a:cs typeface="ＭＳ Ｐゴシック" charset="-128"/>
              </a:rPr>
              <a:t>the value of X , the value Y =  D(K , X ) is some  bit pattern and therefore must be</a:t>
            </a:r>
          </a:p>
          <a:p>
            <a:r>
              <a:rPr lang="en-US" sz="1200" kern="1200" baseline="0" dirty="0" smtClean="0">
                <a:solidFill>
                  <a:schemeClr val="tx1"/>
                </a:solidFill>
                <a:latin typeface="Arial" charset="0"/>
                <a:ea typeface="ＭＳ Ｐゴシック" charset="-128"/>
                <a:cs typeface="ＭＳ Ｐゴシック" charset="-128"/>
              </a:rPr>
              <a:t>accepted as authentic plaintext.</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Thus, in general, we require that only a small subset of all possible bit patterns</a:t>
            </a:r>
          </a:p>
          <a:p>
            <a:r>
              <a:rPr lang="en-US" sz="1200" kern="1200" baseline="0" dirty="0" smtClean="0">
                <a:solidFill>
                  <a:schemeClr val="tx1"/>
                </a:solidFill>
                <a:latin typeface="Arial" charset="0"/>
                <a:ea typeface="ＭＳ Ｐゴシック" charset="-128"/>
                <a:cs typeface="ＭＳ Ｐゴシック" charset="-128"/>
              </a:rPr>
              <a:t>be considered legitimate plaintext. In that case, any spurious ciphertext is unlikely</a:t>
            </a:r>
          </a:p>
          <a:p>
            <a:r>
              <a:rPr lang="en-US" sz="1200" kern="1200" baseline="0" dirty="0" smtClean="0">
                <a:solidFill>
                  <a:schemeClr val="tx1"/>
                </a:solidFill>
                <a:latin typeface="Arial" charset="0"/>
                <a:ea typeface="ＭＳ Ｐゴシック" charset="-128"/>
                <a:cs typeface="ＭＳ Ｐゴシック" charset="-128"/>
              </a:rPr>
              <a:t>to produce legitimate plaintext. For example, suppose that only one bit pattern in</a:t>
            </a:r>
          </a:p>
          <a:p>
            <a:r>
              <a:rPr lang="en-US" sz="1200" kern="1200" baseline="0" dirty="0" smtClean="0">
                <a:solidFill>
                  <a:schemeClr val="tx1"/>
                </a:solidFill>
                <a:latin typeface="Arial" charset="0"/>
                <a:ea typeface="ＭＳ Ｐゴシック" charset="-128"/>
                <a:cs typeface="ＭＳ Ｐゴシック" charset="-128"/>
              </a:rPr>
              <a:t>10</a:t>
            </a:r>
            <a:r>
              <a:rPr lang="en-US" sz="1200" b="1" kern="1200" baseline="30000" dirty="0" smtClean="0">
                <a:solidFill>
                  <a:schemeClr val="tx1"/>
                </a:solidFill>
                <a:latin typeface="Arial" charset="0"/>
                <a:ea typeface="ＭＳ Ｐゴシック" charset="-128"/>
                <a:cs typeface="ＭＳ Ｐゴシック" charset="-128"/>
              </a:rPr>
              <a:t>6</a:t>
            </a:r>
            <a:r>
              <a:rPr lang="en-US" sz="1200" kern="1200" baseline="0" dirty="0" smtClean="0">
                <a:solidFill>
                  <a:schemeClr val="tx1"/>
                </a:solidFill>
                <a:latin typeface="Arial" charset="0"/>
                <a:ea typeface="ＭＳ Ｐゴシック" charset="-128"/>
                <a:cs typeface="ＭＳ Ｐゴシック" charset="-128"/>
              </a:rPr>
              <a:t>  is legitimate plaintext. Then the probability that any randomly chosen bit pattern,</a:t>
            </a:r>
          </a:p>
          <a:p>
            <a:r>
              <a:rPr lang="en-US" sz="1200" kern="1200" baseline="0" dirty="0" smtClean="0">
                <a:solidFill>
                  <a:schemeClr val="tx1"/>
                </a:solidFill>
                <a:latin typeface="Arial" charset="0"/>
                <a:ea typeface="ＭＳ Ｐゴシック" charset="-128"/>
                <a:cs typeface="ＭＳ Ｐゴシック" charset="-128"/>
              </a:rPr>
              <a:t>treated as ciphertext, will produce a legitimate plaintext message is only 10</a:t>
            </a:r>
            <a:r>
              <a:rPr lang="en-US" sz="1200" b="1" kern="1200" baseline="30000" dirty="0" smtClean="0">
                <a:solidFill>
                  <a:schemeClr val="tx1"/>
                </a:solidFill>
                <a:latin typeface="Arial" charset="0"/>
                <a:ea typeface="ＭＳ Ｐゴシック" charset="-128"/>
                <a:cs typeface="ＭＳ Ｐゴシック" charset="-128"/>
              </a:rPr>
              <a:t>-6</a:t>
            </a:r>
            <a:r>
              <a:rPr lang="en-US" sz="1200" b="1" kern="1200" baseline="0" dirty="0" smtClean="0">
                <a:solidFill>
                  <a:schemeClr val="tx1"/>
                </a:solidFill>
                <a:latin typeface="Arial" charset="0"/>
                <a:ea typeface="ＭＳ Ｐゴシック" charset="-128"/>
                <a:cs typeface="ＭＳ Ｐゴシック" charset="-128"/>
              </a:rPr>
              <a:t> .</a:t>
            </a:r>
            <a:endParaRPr lang="en-US" dirty="0"/>
          </a:p>
        </p:txBody>
      </p:sp>
      <p:sp>
        <p:nvSpPr>
          <p:cNvPr id="4" name="Slide Number Placeholder 3"/>
          <p:cNvSpPr>
            <a:spLocks noGrp="1"/>
          </p:cNvSpPr>
          <p:nvPr>
            <p:ph type="sldNum" sz="quarter" idx="10"/>
          </p:nvPr>
        </p:nvSpPr>
        <p:spPr/>
        <p:txBody>
          <a:bodyPr/>
          <a:lstStyle/>
          <a:p>
            <a:pPr>
              <a:defRPr/>
            </a:pPr>
            <a:fld id="{8E01877B-E5FC-4F44-9FC7-4B20506F310A}" type="slidenum">
              <a:rPr lang="en-AU" smtClean="0"/>
              <a:pPr>
                <a:defRPr/>
              </a:pPr>
              <a:t>24</a:t>
            </a:fld>
            <a:endParaRPr lang="en-AU"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9EA973FF-F499-47AA-A8F8-983F80DE6EBA}" type="datetimeFigureOut">
              <a:rPr lang="zh-CN" altLang="en-US" smtClean="0"/>
              <a:pPr/>
              <a:t>2019/5/22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2B863BB-F8BD-4E39-BFC2-71C27E524FA5}"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9EA973FF-F499-47AA-A8F8-983F80DE6EBA}" type="datetimeFigureOut">
              <a:rPr lang="zh-CN" altLang="en-US" smtClean="0"/>
              <a:pPr/>
              <a:t>2019/5/22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2B863BB-F8BD-4E39-BFC2-71C27E524FA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9EA973FF-F499-47AA-A8F8-983F80DE6EBA}" type="datetimeFigureOut">
              <a:rPr lang="zh-CN" altLang="en-US" smtClean="0"/>
              <a:pPr/>
              <a:t>2019/5/22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2B863BB-F8BD-4E39-BFC2-71C27E524FA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9EA973FF-F499-47AA-A8F8-983F80DE6EBA}" type="datetimeFigureOut">
              <a:rPr lang="zh-CN" altLang="en-US" smtClean="0"/>
              <a:pPr/>
              <a:t>2019/5/22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2B863BB-F8BD-4E39-BFC2-71C27E524FA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9EA973FF-F499-47AA-A8F8-983F80DE6EBA}" type="datetimeFigureOut">
              <a:rPr lang="zh-CN" altLang="en-US" smtClean="0"/>
              <a:pPr/>
              <a:t>2019/5/22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2B863BB-F8BD-4E39-BFC2-71C27E524FA5}"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9EA973FF-F499-47AA-A8F8-983F80DE6EBA}" type="datetimeFigureOut">
              <a:rPr lang="zh-CN" altLang="en-US" smtClean="0"/>
              <a:pPr/>
              <a:t>2019/5/22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2B863BB-F8BD-4E39-BFC2-71C27E524FA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9EA973FF-F499-47AA-A8F8-983F80DE6EBA}" type="datetimeFigureOut">
              <a:rPr lang="zh-CN" altLang="en-US" smtClean="0"/>
              <a:pPr/>
              <a:t>2019/5/22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2B863BB-F8BD-4E39-BFC2-71C27E524FA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9EA973FF-F499-47AA-A8F8-983F80DE6EBA}" type="datetimeFigureOut">
              <a:rPr lang="zh-CN" altLang="en-US" smtClean="0"/>
              <a:pPr/>
              <a:t>2019/5/22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2B863BB-F8BD-4E39-BFC2-71C27E524FA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A973FF-F499-47AA-A8F8-983F80DE6EBA}" type="datetimeFigureOut">
              <a:rPr lang="zh-CN" altLang="en-US" smtClean="0"/>
              <a:pPr/>
              <a:t>2019/5/22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2B863BB-F8BD-4E39-BFC2-71C27E524FA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9EA973FF-F499-47AA-A8F8-983F80DE6EBA}" type="datetimeFigureOut">
              <a:rPr lang="zh-CN" altLang="en-US" smtClean="0"/>
              <a:pPr/>
              <a:t>2019/5/22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2B863BB-F8BD-4E39-BFC2-71C27E524FA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9EA973FF-F499-47AA-A8F8-983F80DE6EBA}" type="datetimeFigureOut">
              <a:rPr lang="zh-CN" altLang="en-US" smtClean="0"/>
              <a:pPr/>
              <a:t>2019/5/22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2B863BB-F8BD-4E39-BFC2-71C27E524FA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973FF-F499-47AA-A8F8-983F80DE6EBA}" type="datetimeFigureOut">
              <a:rPr lang="zh-CN" altLang="en-US" smtClean="0"/>
              <a:pPr/>
              <a:t>2019/5/22</a:t>
            </a:fld>
            <a:endParaRPr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B863BB-F8BD-4E39-BFC2-71C27E524FA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theory.lcs.mit.edu/~rives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ietf.org/rfc/rfc1321.tx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www.mii.gov.cn/art/2005/12/15/art_522_1320.htm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hyperlink" Target="http://freshmeat.net/projects/sha2/"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zh-CN" altLang="en-US" sz="3600" dirty="0" smtClean="0"/>
              <a:t>密码学：数据完整性</a:t>
            </a:r>
            <a:endParaRPr lang="zh-CN" altLang="en-US" sz="3600" dirty="0"/>
          </a:p>
        </p:txBody>
      </p:sp>
      <p:sp>
        <p:nvSpPr>
          <p:cNvPr id="5" name="Subtitle 4"/>
          <p:cNvSpPr>
            <a:spLocks noGrp="1"/>
          </p:cNvSpPr>
          <p:nvPr>
            <p:ph type="subTitle" idx="1"/>
          </p:nvPr>
        </p:nvSpPr>
        <p:spPr/>
        <p:txBody>
          <a:bodyPr/>
          <a:lstStyle/>
          <a:p>
            <a:endParaRPr lang="zh-CN" altLang="en-US" dirty="0"/>
          </a:p>
        </p:txBody>
      </p:sp>
      <p:sp>
        <p:nvSpPr>
          <p:cNvPr id="8" name="Rectangle 169"/>
          <p:cNvSpPr>
            <a:spLocks noChangeArrowheads="1"/>
          </p:cNvSpPr>
          <p:nvPr/>
        </p:nvSpPr>
        <p:spPr bwMode="ltGray">
          <a:xfrm>
            <a:off x="0" y="0"/>
            <a:ext cx="9144000" cy="1690687"/>
          </a:xfrm>
          <a:prstGeom prst="rect">
            <a:avLst/>
          </a:prstGeom>
          <a:solidFill>
            <a:srgbClr val="7889FB"/>
          </a:solidFill>
          <a:ln w="9525">
            <a:solidFill>
              <a:schemeClr val="accent1"/>
            </a:solidFill>
            <a:miter lim="800000"/>
            <a:headEnd/>
            <a:tailEnd/>
          </a:ln>
          <a:effectLst/>
        </p:spPr>
        <p:txBody>
          <a:bodyPr wrap="none" anchor="ctr"/>
          <a:lstStyle/>
          <a:p>
            <a:endParaRPr lang="zh-CN" alt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653752"/>
          </a:xfrm>
        </p:spPr>
        <p:txBody>
          <a:bodyPr>
            <a:normAutofit fontScale="90000"/>
          </a:bodyPr>
          <a:lstStyle/>
          <a:p>
            <a:r>
              <a:rPr lang="zh-CN" altLang="en-US" dirty="0" smtClean="0"/>
              <a:t>其他应用</a:t>
            </a:r>
            <a:endParaRPr lang="en-US" dirty="0"/>
          </a:p>
        </p:txBody>
      </p:sp>
      <p:sp>
        <p:nvSpPr>
          <p:cNvPr id="3" name="Content Placeholder 2"/>
          <p:cNvSpPr>
            <a:spLocks noGrp="1"/>
          </p:cNvSpPr>
          <p:nvPr>
            <p:ph idx="1"/>
          </p:nvPr>
        </p:nvSpPr>
        <p:spPr>
          <a:xfrm>
            <a:off x="251520" y="3717032"/>
            <a:ext cx="8458200" cy="864096"/>
          </a:xfrm>
        </p:spPr>
        <p:txBody>
          <a:bodyPr>
            <a:normAutofit/>
          </a:bodyPr>
          <a:lstStyle/>
          <a:p>
            <a:pPr marL="0" indent="0">
              <a:buNone/>
            </a:pPr>
            <a:r>
              <a:rPr lang="zh-CN" altLang="en-US" sz="2800" dirty="0" smtClean="0"/>
              <a:t>当用户下载软件包时可以验证其内容是否合法</a:t>
            </a:r>
            <a:endParaRPr lang="en-US" sz="2800" dirty="0"/>
          </a:p>
        </p:txBody>
      </p:sp>
      <p:sp>
        <p:nvSpPr>
          <p:cNvPr id="5" name="Rectangle 4"/>
          <p:cNvSpPr/>
          <p:nvPr/>
        </p:nvSpPr>
        <p:spPr>
          <a:xfrm>
            <a:off x="609600" y="2006600"/>
            <a:ext cx="1447800" cy="1320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F</a:t>
            </a:r>
            <a:r>
              <a:rPr lang="en-US" sz="2400" baseline="-25000" dirty="0" smtClean="0"/>
              <a:t>1</a:t>
            </a:r>
            <a:endParaRPr lang="en-US" sz="2400" baseline="-25000" dirty="0"/>
          </a:p>
        </p:txBody>
      </p:sp>
      <p:sp>
        <p:nvSpPr>
          <p:cNvPr id="7" name="Rectangle 6"/>
          <p:cNvSpPr/>
          <p:nvPr/>
        </p:nvSpPr>
        <p:spPr>
          <a:xfrm>
            <a:off x="2438400" y="2006600"/>
            <a:ext cx="1447800" cy="1320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F</a:t>
            </a:r>
            <a:r>
              <a:rPr lang="en-US" sz="2400" baseline="-25000" dirty="0"/>
              <a:t>2</a:t>
            </a:r>
          </a:p>
        </p:txBody>
      </p:sp>
      <p:sp>
        <p:nvSpPr>
          <p:cNvPr id="9" name="Rectangle 8"/>
          <p:cNvSpPr/>
          <p:nvPr/>
        </p:nvSpPr>
        <p:spPr>
          <a:xfrm>
            <a:off x="4648200" y="2006600"/>
            <a:ext cx="1447800" cy="1320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err="1" smtClean="0"/>
              <a:t>F</a:t>
            </a:r>
            <a:r>
              <a:rPr lang="en-US" sz="2400" baseline="-25000" dirty="0" err="1"/>
              <a:t>n</a:t>
            </a:r>
            <a:endParaRPr lang="en-US" sz="2400" baseline="-25000" dirty="0"/>
          </a:p>
        </p:txBody>
      </p:sp>
      <p:sp>
        <p:nvSpPr>
          <p:cNvPr id="11" name="TextBox 10"/>
          <p:cNvSpPr txBox="1"/>
          <p:nvPr/>
        </p:nvSpPr>
        <p:spPr>
          <a:xfrm>
            <a:off x="4114800" y="2209800"/>
            <a:ext cx="615874" cy="707886"/>
          </a:xfrm>
          <a:prstGeom prst="rect">
            <a:avLst/>
          </a:prstGeom>
          <a:noFill/>
        </p:spPr>
        <p:txBody>
          <a:bodyPr wrap="none" rtlCol="0">
            <a:spAutoFit/>
          </a:bodyPr>
          <a:lstStyle/>
          <a:p>
            <a:r>
              <a:rPr lang="en-US" sz="4000" b="1" dirty="0" smtClean="0"/>
              <a:t>⋯</a:t>
            </a:r>
            <a:endParaRPr lang="en-US" sz="4000" b="1" dirty="0"/>
          </a:p>
        </p:txBody>
      </p:sp>
      <p:sp>
        <p:nvSpPr>
          <p:cNvPr id="13" name="TextBox 12"/>
          <p:cNvSpPr txBox="1"/>
          <p:nvPr/>
        </p:nvSpPr>
        <p:spPr>
          <a:xfrm>
            <a:off x="584201" y="1905000"/>
            <a:ext cx="1533305" cy="369332"/>
          </a:xfrm>
          <a:prstGeom prst="rect">
            <a:avLst/>
          </a:prstGeom>
          <a:noFill/>
        </p:spPr>
        <p:txBody>
          <a:bodyPr wrap="none" rtlCol="0">
            <a:spAutoFit/>
          </a:bodyPr>
          <a:lstStyle/>
          <a:p>
            <a:r>
              <a:rPr lang="en-US" dirty="0"/>
              <a:t>p</a:t>
            </a:r>
            <a:r>
              <a:rPr lang="en-US" dirty="0" smtClean="0"/>
              <a:t>ackage name</a:t>
            </a:r>
            <a:endParaRPr lang="en-US" dirty="0"/>
          </a:p>
        </p:txBody>
      </p:sp>
      <p:grpSp>
        <p:nvGrpSpPr>
          <p:cNvPr id="4" name="Group 20"/>
          <p:cNvGrpSpPr/>
          <p:nvPr/>
        </p:nvGrpSpPr>
        <p:grpSpPr>
          <a:xfrm>
            <a:off x="6934200" y="1092200"/>
            <a:ext cx="2057400" cy="2552824"/>
            <a:chOff x="6934200" y="1047750"/>
            <a:chExt cx="2057400" cy="2057400"/>
          </a:xfrm>
        </p:grpSpPr>
        <p:sp>
          <p:nvSpPr>
            <p:cNvPr id="16" name="Rounded Rectangle 15"/>
            <p:cNvSpPr/>
            <p:nvPr/>
          </p:nvSpPr>
          <p:spPr>
            <a:xfrm>
              <a:off x="6934200" y="1047750"/>
              <a:ext cx="2057400" cy="2057400"/>
            </a:xfrm>
            <a:prstGeom prst="roundRect">
              <a:avLst/>
            </a:prstGeom>
            <a:solidFill>
              <a:srgbClr val="00CC00"/>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2400" b="1" dirty="0" smtClean="0">
                  <a:solidFill>
                    <a:srgbClr val="000090"/>
                  </a:solidFill>
                </a:rPr>
                <a:t>read-only</a:t>
              </a:r>
              <a:br>
                <a:rPr lang="en-US" sz="2400" b="1" dirty="0" smtClean="0">
                  <a:solidFill>
                    <a:srgbClr val="000090"/>
                  </a:solidFill>
                </a:rPr>
              </a:br>
              <a:r>
                <a:rPr lang="en-US" sz="2400" b="1" dirty="0" smtClean="0">
                  <a:solidFill>
                    <a:srgbClr val="000090"/>
                  </a:solidFill>
                </a:rPr>
                <a:t>public space</a:t>
              </a:r>
            </a:p>
          </p:txBody>
        </p:sp>
        <p:sp>
          <p:nvSpPr>
            <p:cNvPr id="17" name="TextBox 16"/>
            <p:cNvSpPr txBox="1"/>
            <p:nvPr/>
          </p:nvSpPr>
          <p:spPr>
            <a:xfrm>
              <a:off x="7255655" y="1948458"/>
              <a:ext cx="707245" cy="300083"/>
            </a:xfrm>
            <a:prstGeom prst="rect">
              <a:avLst/>
            </a:prstGeom>
            <a:noFill/>
          </p:spPr>
          <p:txBody>
            <a:bodyPr wrap="none" rtlCol="0">
              <a:spAutoFit/>
            </a:bodyPr>
            <a:lstStyle/>
            <a:p>
              <a:r>
                <a:rPr lang="en-US" sz="2000" dirty="0" smtClean="0"/>
                <a:t>H(F</a:t>
              </a:r>
              <a:r>
                <a:rPr lang="en-US" sz="2000" baseline="-25000" dirty="0" smtClean="0"/>
                <a:t>1</a:t>
              </a:r>
              <a:r>
                <a:rPr lang="en-US" sz="2000" dirty="0" smtClean="0"/>
                <a:t>)</a:t>
              </a:r>
              <a:endParaRPr lang="en-US" sz="2000" dirty="0"/>
            </a:p>
          </p:txBody>
        </p:sp>
        <p:sp>
          <p:nvSpPr>
            <p:cNvPr id="18" name="TextBox 17"/>
            <p:cNvSpPr txBox="1"/>
            <p:nvPr/>
          </p:nvSpPr>
          <p:spPr>
            <a:xfrm>
              <a:off x="7255655" y="2359520"/>
              <a:ext cx="707245" cy="300083"/>
            </a:xfrm>
            <a:prstGeom prst="rect">
              <a:avLst/>
            </a:prstGeom>
            <a:noFill/>
          </p:spPr>
          <p:txBody>
            <a:bodyPr wrap="none" rtlCol="0">
              <a:spAutoFit/>
            </a:bodyPr>
            <a:lstStyle/>
            <a:p>
              <a:r>
                <a:rPr lang="en-US" sz="2000" dirty="0" smtClean="0"/>
                <a:t>H(F</a:t>
              </a:r>
              <a:r>
                <a:rPr lang="en-US" sz="2000" baseline="-25000" dirty="0"/>
                <a:t>2</a:t>
              </a:r>
              <a:r>
                <a:rPr lang="en-US" sz="2000" dirty="0" smtClean="0"/>
                <a:t>)</a:t>
              </a:r>
              <a:endParaRPr lang="en-US" sz="2000" dirty="0"/>
            </a:p>
          </p:txBody>
        </p:sp>
        <p:sp>
          <p:nvSpPr>
            <p:cNvPr id="19" name="TextBox 18"/>
            <p:cNvSpPr txBox="1"/>
            <p:nvPr/>
          </p:nvSpPr>
          <p:spPr>
            <a:xfrm>
              <a:off x="7255655" y="2721791"/>
              <a:ext cx="710451" cy="300083"/>
            </a:xfrm>
            <a:prstGeom prst="rect">
              <a:avLst/>
            </a:prstGeom>
            <a:noFill/>
          </p:spPr>
          <p:txBody>
            <a:bodyPr wrap="none" rtlCol="0">
              <a:spAutoFit/>
            </a:bodyPr>
            <a:lstStyle/>
            <a:p>
              <a:r>
                <a:rPr lang="en-US" sz="2000" dirty="0" smtClean="0"/>
                <a:t>H(</a:t>
              </a:r>
              <a:r>
                <a:rPr lang="en-US" sz="2000" dirty="0" err="1" smtClean="0"/>
                <a:t>F</a:t>
              </a:r>
              <a:r>
                <a:rPr lang="en-US" sz="2000" baseline="-25000" dirty="0" err="1" smtClean="0"/>
                <a:t>n</a:t>
              </a:r>
              <a:r>
                <a:rPr lang="en-US" sz="2000" dirty="0" smtClean="0"/>
                <a:t>)</a:t>
              </a:r>
              <a:endParaRPr lang="en-US" sz="2000" dirty="0"/>
            </a:p>
          </p:txBody>
        </p:sp>
      </p:grpSp>
      <p:sp>
        <p:nvSpPr>
          <p:cNvPr id="22" name="TextBox 21"/>
          <p:cNvSpPr txBox="1"/>
          <p:nvPr/>
        </p:nvSpPr>
        <p:spPr>
          <a:xfrm>
            <a:off x="304800" y="1092201"/>
            <a:ext cx="3044423" cy="523220"/>
          </a:xfrm>
          <a:prstGeom prst="rect">
            <a:avLst/>
          </a:prstGeom>
          <a:noFill/>
        </p:spPr>
        <p:txBody>
          <a:bodyPr wrap="none" rtlCol="0">
            <a:spAutoFit/>
          </a:bodyPr>
          <a:lstStyle/>
          <a:p>
            <a:pPr marL="342900" indent="-342900">
              <a:buFont typeface="Arial" panose="020B0604020202020204" pitchFamily="34" charset="0"/>
              <a:buChar char="•"/>
            </a:pPr>
            <a:r>
              <a:rPr lang="zh-CN" altLang="en-US" sz="2800" dirty="0" smtClean="0"/>
              <a:t>保护</a:t>
            </a:r>
            <a:r>
              <a:rPr lang="zh-CN" altLang="en-US" sz="2800" dirty="0"/>
              <a:t>文件完整性</a:t>
            </a:r>
            <a:endParaRPr lang="en-US" sz="2800" dirty="0"/>
          </a:p>
        </p:txBody>
      </p:sp>
      <p:sp>
        <p:nvSpPr>
          <p:cNvPr id="23" name="TextBox 22"/>
          <p:cNvSpPr txBox="1"/>
          <p:nvPr/>
        </p:nvSpPr>
        <p:spPr>
          <a:xfrm>
            <a:off x="2425989" y="1905000"/>
            <a:ext cx="1533305" cy="369332"/>
          </a:xfrm>
          <a:prstGeom prst="rect">
            <a:avLst/>
          </a:prstGeom>
          <a:noFill/>
        </p:spPr>
        <p:txBody>
          <a:bodyPr wrap="none" rtlCol="0">
            <a:spAutoFit/>
          </a:bodyPr>
          <a:lstStyle/>
          <a:p>
            <a:r>
              <a:rPr lang="en-US" dirty="0"/>
              <a:t>p</a:t>
            </a:r>
            <a:r>
              <a:rPr lang="en-US" dirty="0" smtClean="0"/>
              <a:t>ackage name</a:t>
            </a:r>
            <a:endParaRPr lang="en-US" dirty="0"/>
          </a:p>
        </p:txBody>
      </p:sp>
      <p:sp>
        <p:nvSpPr>
          <p:cNvPr id="24" name="TextBox 23"/>
          <p:cNvSpPr txBox="1"/>
          <p:nvPr/>
        </p:nvSpPr>
        <p:spPr>
          <a:xfrm>
            <a:off x="4635789" y="1905000"/>
            <a:ext cx="1533305" cy="369332"/>
          </a:xfrm>
          <a:prstGeom prst="rect">
            <a:avLst/>
          </a:prstGeom>
          <a:noFill/>
        </p:spPr>
        <p:txBody>
          <a:bodyPr wrap="none" rtlCol="0">
            <a:spAutoFit/>
          </a:bodyPr>
          <a:lstStyle/>
          <a:p>
            <a:r>
              <a:rPr lang="en-US" dirty="0"/>
              <a:t>p</a:t>
            </a:r>
            <a:r>
              <a:rPr lang="en-US" dirty="0" smtClean="0"/>
              <a:t>ackage name</a:t>
            </a:r>
            <a:endParaRPr lang="en-US" dirty="0"/>
          </a:p>
        </p:txBody>
      </p:sp>
      <p:sp>
        <p:nvSpPr>
          <p:cNvPr id="21" name="TextBox 20"/>
          <p:cNvSpPr txBox="1"/>
          <p:nvPr/>
        </p:nvSpPr>
        <p:spPr>
          <a:xfrm>
            <a:off x="457199" y="4509120"/>
            <a:ext cx="3044423" cy="523220"/>
          </a:xfrm>
          <a:prstGeom prst="rect">
            <a:avLst/>
          </a:prstGeom>
          <a:noFill/>
        </p:spPr>
        <p:txBody>
          <a:bodyPr wrap="none" rtlCol="0">
            <a:spAutoFit/>
          </a:bodyPr>
          <a:lstStyle/>
          <a:p>
            <a:pPr marL="342900" indent="-342900">
              <a:buFont typeface="Arial" panose="020B0604020202020204" pitchFamily="34" charset="0"/>
              <a:buChar char="•"/>
            </a:pPr>
            <a:r>
              <a:rPr lang="zh-CN" altLang="en-US" sz="2800" dirty="0" smtClean="0"/>
              <a:t>口令的单向存储</a:t>
            </a:r>
            <a:endParaRPr lang="en-US" sz="2800" dirty="0"/>
          </a:p>
        </p:txBody>
      </p:sp>
      <p:sp>
        <p:nvSpPr>
          <p:cNvPr id="25" name="Content Placeholder 2"/>
          <p:cNvSpPr txBox="1">
            <a:spLocks/>
          </p:cNvSpPr>
          <p:nvPr/>
        </p:nvSpPr>
        <p:spPr>
          <a:xfrm>
            <a:off x="372217" y="5229200"/>
            <a:ext cx="8458200" cy="864096"/>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800" dirty="0" smtClean="0"/>
              <a:t>操作系统的口令存储使用口令的散列值：</a:t>
            </a:r>
            <a:r>
              <a:rPr lang="en-US" altLang="zh-CN" sz="2800" dirty="0" smtClean="0"/>
              <a:t>Windows</a:t>
            </a:r>
            <a:r>
              <a:rPr lang="zh-CN" altLang="en-US" sz="2800" dirty="0" smtClean="0"/>
              <a:t>和</a:t>
            </a:r>
            <a:r>
              <a:rPr lang="en-US" altLang="zh-CN" sz="2800" dirty="0"/>
              <a:t>L</a:t>
            </a:r>
            <a:r>
              <a:rPr lang="en-US" altLang="zh-CN" sz="2800" dirty="0" smtClean="0"/>
              <a:t>inux</a:t>
            </a:r>
            <a:r>
              <a:rPr lang="zh-CN" altLang="en-US" sz="2800" dirty="0" smtClean="0"/>
              <a:t>下的口令存储，可以进一步扩展口令破解、彩虹表等其他内容</a:t>
            </a:r>
            <a:endParaRPr lang="en-US" sz="2800" dirty="0"/>
          </a:p>
        </p:txBody>
      </p:sp>
    </p:spTree>
    <p:extLst>
      <p:ext uri="{BB962C8B-B14F-4D97-AF65-F5344CB8AC3E}">
        <p14:creationId xmlns:p14="http://schemas.microsoft.com/office/powerpoint/2010/main" xmlns="" val="348055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r>
              <a:rPr lang="zh-CN" altLang="en-US" dirty="0" smtClean="0"/>
              <a:t>单向散列函数（散列函数的安全性）</a:t>
            </a:r>
          </a:p>
        </p:txBody>
      </p:sp>
      <p:sp>
        <p:nvSpPr>
          <p:cNvPr id="31747" name="Rectangle 3"/>
          <p:cNvSpPr>
            <a:spLocks noGrp="1" noChangeArrowheads="1"/>
          </p:cNvSpPr>
          <p:nvPr>
            <p:ph type="body" idx="1"/>
          </p:nvPr>
        </p:nvSpPr>
        <p:spPr>
          <a:xfrm>
            <a:off x="457200" y="1600200"/>
            <a:ext cx="8229600" cy="4724400"/>
          </a:xfrm>
        </p:spPr>
        <p:txBody>
          <a:bodyPr>
            <a:normAutofit fontScale="92500" lnSpcReduction="10000"/>
          </a:bodyPr>
          <a:lstStyle/>
          <a:p>
            <a:r>
              <a:rPr lang="zh-CN" altLang="en-US" dirty="0" smtClean="0"/>
              <a:t>单向散列函数</a:t>
            </a:r>
            <a:r>
              <a:rPr lang="en-US" altLang="zh-CN" dirty="0" smtClean="0"/>
              <a:t>(</a:t>
            </a:r>
            <a:r>
              <a:rPr lang="zh-CN" altLang="en-US" dirty="0" smtClean="0"/>
              <a:t>单向</a:t>
            </a:r>
            <a:r>
              <a:rPr lang="en-US" altLang="zh-CN" dirty="0" smtClean="0"/>
              <a:t>+</a:t>
            </a:r>
            <a:r>
              <a:rPr lang="zh-CN" altLang="en-US" dirty="0" smtClean="0"/>
              <a:t>散列</a:t>
            </a:r>
            <a:r>
              <a:rPr lang="en-US" altLang="zh-CN" dirty="0" smtClean="0"/>
              <a:t>)</a:t>
            </a:r>
          </a:p>
          <a:p>
            <a:pPr>
              <a:buFontTx/>
              <a:buNone/>
            </a:pPr>
            <a:r>
              <a:rPr lang="en-US" altLang="zh-CN" dirty="0" smtClean="0"/>
              <a:t>		h = H(x)</a:t>
            </a:r>
            <a:r>
              <a:rPr lang="zh-CN" altLang="en-US" dirty="0" smtClean="0"/>
              <a:t>，</a:t>
            </a:r>
            <a:r>
              <a:rPr lang="en-US" altLang="zh-CN" dirty="0" smtClean="0"/>
              <a:t>x</a:t>
            </a:r>
            <a:r>
              <a:rPr lang="zh-CN" altLang="en-US" dirty="0" smtClean="0"/>
              <a:t>称为</a:t>
            </a:r>
            <a:r>
              <a:rPr lang="en-US" altLang="zh-CN" dirty="0" smtClean="0"/>
              <a:t>h</a:t>
            </a:r>
            <a:r>
              <a:rPr lang="zh-CN" altLang="en-US" dirty="0" smtClean="0"/>
              <a:t>的原像</a:t>
            </a:r>
          </a:p>
          <a:p>
            <a:r>
              <a:rPr lang="zh-CN" altLang="en-US" dirty="0" smtClean="0"/>
              <a:t>抗冲突性质</a:t>
            </a:r>
          </a:p>
          <a:p>
            <a:pPr lvl="1"/>
            <a:r>
              <a:rPr lang="zh-CN" altLang="en-US" dirty="0" smtClean="0"/>
              <a:t>给定</a:t>
            </a:r>
            <a:r>
              <a:rPr lang="en-US" altLang="zh-CN" dirty="0" smtClean="0"/>
              <a:t>h</a:t>
            </a:r>
            <a:r>
              <a:rPr lang="zh-CN" altLang="en-US" dirty="0" smtClean="0"/>
              <a:t>，找</a:t>
            </a:r>
            <a:r>
              <a:rPr lang="en-US" altLang="zh-CN" dirty="0" smtClean="0"/>
              <a:t>x</a:t>
            </a:r>
            <a:r>
              <a:rPr lang="zh-CN" altLang="en-US" dirty="0" smtClean="0"/>
              <a:t>满足</a:t>
            </a:r>
            <a:r>
              <a:rPr lang="en-US" altLang="zh-CN" dirty="0" smtClean="0"/>
              <a:t>H(x)=h</a:t>
            </a:r>
            <a:r>
              <a:rPr lang="zh-CN" altLang="en-US" dirty="0" smtClean="0"/>
              <a:t>很难（单向性、原像攻击）</a:t>
            </a:r>
          </a:p>
          <a:p>
            <a:pPr lvl="1"/>
            <a:r>
              <a:rPr lang="zh-CN" altLang="en-US" dirty="0" smtClean="0"/>
              <a:t>给定</a:t>
            </a:r>
            <a:r>
              <a:rPr lang="en-US" altLang="zh-CN" dirty="0" smtClean="0"/>
              <a:t>x</a:t>
            </a:r>
            <a:r>
              <a:rPr lang="zh-CN" altLang="en-US" dirty="0" smtClean="0"/>
              <a:t>，找</a:t>
            </a:r>
            <a:r>
              <a:rPr lang="en-US" altLang="zh-CN" dirty="0" err="1" smtClean="0"/>
              <a:t>y≠x</a:t>
            </a:r>
            <a:r>
              <a:rPr lang="zh-CN" altLang="en-US" dirty="0" smtClean="0"/>
              <a:t>满足</a:t>
            </a:r>
            <a:r>
              <a:rPr lang="en-US" altLang="zh-CN" dirty="0" smtClean="0"/>
              <a:t>H(x)</a:t>
            </a:r>
            <a:r>
              <a:rPr lang="zh-CN" altLang="en-US" dirty="0" smtClean="0"/>
              <a:t>＝</a:t>
            </a:r>
            <a:r>
              <a:rPr lang="en-US" altLang="zh-CN" dirty="0" smtClean="0"/>
              <a:t>H(y)</a:t>
            </a:r>
            <a:r>
              <a:rPr lang="zh-CN" altLang="en-US" dirty="0" smtClean="0"/>
              <a:t>很难 （抗弱碰撞性、第二原像攻击）</a:t>
            </a:r>
          </a:p>
          <a:p>
            <a:pPr lvl="1"/>
            <a:r>
              <a:rPr lang="zh-CN" altLang="en-US" dirty="0" smtClean="0"/>
              <a:t>找</a:t>
            </a:r>
            <a:r>
              <a:rPr lang="en-US" altLang="zh-CN" dirty="0" smtClean="0"/>
              <a:t>x</a:t>
            </a:r>
            <a:r>
              <a:rPr lang="zh-CN" altLang="en-US" dirty="0" smtClean="0"/>
              <a:t>和</a:t>
            </a:r>
            <a:r>
              <a:rPr lang="en-US" altLang="zh-CN" dirty="0" smtClean="0"/>
              <a:t>y</a:t>
            </a:r>
            <a:r>
              <a:rPr lang="zh-CN" altLang="en-US" dirty="0" smtClean="0"/>
              <a:t>，满足</a:t>
            </a:r>
            <a:r>
              <a:rPr lang="en-US" altLang="zh-CN" dirty="0" smtClean="0"/>
              <a:t>H(x)</a:t>
            </a:r>
            <a:r>
              <a:rPr lang="zh-CN" altLang="en-US" dirty="0" smtClean="0"/>
              <a:t>＝</a:t>
            </a:r>
            <a:r>
              <a:rPr lang="en-US" altLang="zh-CN" dirty="0" smtClean="0"/>
              <a:t>H(y)</a:t>
            </a:r>
            <a:r>
              <a:rPr lang="zh-CN" altLang="en-US" dirty="0" smtClean="0"/>
              <a:t>很难 （抗强碰撞性、碰撞攻击）</a:t>
            </a:r>
          </a:p>
          <a:p>
            <a:r>
              <a:rPr lang="zh-CN" altLang="en-US" dirty="0" smtClean="0"/>
              <a:t>举例</a:t>
            </a:r>
          </a:p>
          <a:p>
            <a:pPr lvl="1"/>
            <a:r>
              <a:rPr lang="en-US" altLang="zh-CN" dirty="0" smtClean="0"/>
              <a:t>MD5</a:t>
            </a:r>
            <a:r>
              <a:rPr lang="zh-CN" altLang="en-US" dirty="0" smtClean="0"/>
              <a:t>、</a:t>
            </a:r>
            <a:r>
              <a:rPr lang="en-US" altLang="zh-CN" dirty="0" smtClean="0"/>
              <a:t>SHA-1</a:t>
            </a:r>
            <a:r>
              <a:rPr lang="zh-CN" altLang="en-US" dirty="0" smtClean="0"/>
              <a:t>、</a:t>
            </a:r>
            <a:r>
              <a:rPr lang="en-US" altLang="zh-CN" dirty="0" smtClean="0"/>
              <a:t>SHA-2</a:t>
            </a:r>
            <a:r>
              <a:rPr lang="zh-CN" altLang="en-US" dirty="0" smtClean="0"/>
              <a:t>、</a:t>
            </a:r>
            <a:r>
              <a:rPr lang="en-US" altLang="zh-CN" dirty="0" smtClean="0"/>
              <a:t>SHA-3</a:t>
            </a:r>
            <a:r>
              <a:rPr lang="zh-CN" altLang="en-US" dirty="0" smtClean="0"/>
              <a:t>、</a:t>
            </a:r>
            <a:r>
              <a:rPr lang="en-US" altLang="zh-CN" dirty="0" smtClean="0"/>
              <a:t>RIPEMD</a:t>
            </a:r>
            <a:endParaRPr lang="zh-CN" alt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针对</a:t>
            </a:r>
            <a:r>
              <a:rPr lang="en-US" altLang="zh-CN" dirty="0" smtClean="0"/>
              <a:t>hash</a:t>
            </a:r>
            <a:r>
              <a:rPr lang="zh-CN" altLang="en-US" dirty="0" smtClean="0"/>
              <a:t>函数的攻击</a:t>
            </a:r>
            <a:endParaRPr lang="zh-CN" altLang="en-US" dirty="0"/>
          </a:p>
        </p:txBody>
      </p:sp>
      <p:sp>
        <p:nvSpPr>
          <p:cNvPr id="3" name="Content Placeholder 2"/>
          <p:cNvSpPr>
            <a:spLocks noGrp="1"/>
          </p:cNvSpPr>
          <p:nvPr>
            <p:ph idx="1"/>
          </p:nvPr>
        </p:nvSpPr>
        <p:spPr/>
        <p:txBody>
          <a:bodyPr>
            <a:normAutofit lnSpcReduction="10000"/>
          </a:bodyPr>
          <a:lstStyle/>
          <a:p>
            <a:r>
              <a:rPr lang="zh-CN" altLang="en-US" dirty="0" smtClean="0"/>
              <a:t>穷举攻击</a:t>
            </a:r>
            <a:endParaRPr lang="en-US" altLang="zh-CN" dirty="0" smtClean="0"/>
          </a:p>
          <a:p>
            <a:pPr lvl="1"/>
            <a:r>
              <a:rPr lang="zh-CN" altLang="en-US" dirty="0" smtClean="0"/>
              <a:t>给定</a:t>
            </a:r>
            <a:r>
              <a:rPr lang="en-US" altLang="zh-CN" dirty="0" smtClean="0"/>
              <a:t>hash</a:t>
            </a:r>
            <a:r>
              <a:rPr lang="zh-CN" altLang="en-US" dirty="0" smtClean="0"/>
              <a:t>值</a:t>
            </a:r>
            <a:r>
              <a:rPr lang="en-US" altLang="zh-CN" dirty="0" smtClean="0"/>
              <a:t>h</a:t>
            </a:r>
            <a:r>
              <a:rPr lang="zh-CN" altLang="en-US" dirty="0" smtClean="0"/>
              <a:t>，试图找到满足</a:t>
            </a:r>
            <a:r>
              <a:rPr lang="en-US" altLang="zh-CN" dirty="0" smtClean="0"/>
              <a:t>H(y)=h </a:t>
            </a:r>
            <a:r>
              <a:rPr lang="zh-CN" altLang="en-US" dirty="0" smtClean="0"/>
              <a:t>的</a:t>
            </a:r>
            <a:r>
              <a:rPr lang="en-US" altLang="zh-CN" dirty="0" smtClean="0"/>
              <a:t>y</a:t>
            </a:r>
            <a:r>
              <a:rPr lang="zh-CN" altLang="en-US" dirty="0" smtClean="0"/>
              <a:t>。对于</a:t>
            </a:r>
            <a:r>
              <a:rPr lang="en-US" altLang="zh-CN" dirty="0" smtClean="0"/>
              <a:t>m</a:t>
            </a:r>
            <a:r>
              <a:rPr lang="zh-CN" altLang="en-US" dirty="0" smtClean="0"/>
              <a:t>位的</a:t>
            </a:r>
            <a:r>
              <a:rPr lang="en-US" altLang="zh-CN" dirty="0" smtClean="0"/>
              <a:t>hash</a:t>
            </a:r>
            <a:r>
              <a:rPr lang="zh-CN" altLang="en-US" dirty="0" smtClean="0"/>
              <a:t>值，穷举规模为</a:t>
            </a:r>
            <a:r>
              <a:rPr lang="en-US" altLang="zh-CN" dirty="0" smtClean="0"/>
              <a:t>2</a:t>
            </a:r>
            <a:r>
              <a:rPr lang="en-US" altLang="zh-CN" baseline="30000" dirty="0" smtClean="0"/>
              <a:t>m</a:t>
            </a:r>
            <a:r>
              <a:rPr lang="zh-CN" altLang="en-US" dirty="0" smtClean="0"/>
              <a:t>。</a:t>
            </a:r>
            <a:endParaRPr lang="en-US" altLang="zh-CN" dirty="0" smtClean="0"/>
          </a:p>
          <a:p>
            <a:pPr lvl="1"/>
            <a:r>
              <a:rPr lang="zh-CN" altLang="en-US" dirty="0" smtClean="0"/>
              <a:t>试图找</a:t>
            </a:r>
            <a:r>
              <a:rPr lang="en-US" altLang="zh-CN" dirty="0" smtClean="0"/>
              <a:t>x</a:t>
            </a:r>
            <a:r>
              <a:rPr lang="zh-CN" altLang="en-US" dirty="0" smtClean="0"/>
              <a:t>和</a:t>
            </a:r>
            <a:r>
              <a:rPr lang="en-US" altLang="zh-CN" dirty="0" smtClean="0"/>
              <a:t>y</a:t>
            </a:r>
            <a:r>
              <a:rPr lang="zh-CN" altLang="en-US" dirty="0" smtClean="0"/>
              <a:t>，满足</a:t>
            </a:r>
            <a:r>
              <a:rPr lang="en-US" altLang="zh-CN" dirty="0" smtClean="0"/>
              <a:t>H(x)=H(y), </a:t>
            </a:r>
            <a:r>
              <a:rPr lang="zh-CN" altLang="en-US" dirty="0" smtClean="0"/>
              <a:t>其穷举规模相对小，为</a:t>
            </a:r>
            <a:r>
              <a:rPr lang="en-US" altLang="zh-CN" dirty="0" smtClean="0"/>
              <a:t>2</a:t>
            </a:r>
            <a:r>
              <a:rPr lang="en-US" altLang="zh-CN" baseline="30000" dirty="0" smtClean="0"/>
              <a:t>m/2</a:t>
            </a:r>
            <a:r>
              <a:rPr lang="zh-CN" altLang="en-US" dirty="0" smtClean="0"/>
              <a:t>。</a:t>
            </a:r>
            <a:r>
              <a:rPr lang="en-US" altLang="zh-CN" dirty="0" smtClean="0"/>
              <a:t>(</a:t>
            </a:r>
            <a:r>
              <a:rPr lang="zh-CN" altLang="en-US" dirty="0" smtClean="0"/>
              <a:t>根据生日悖论</a:t>
            </a:r>
            <a:r>
              <a:rPr lang="en-US" altLang="zh-CN" dirty="0" smtClean="0"/>
              <a:t>)</a:t>
            </a:r>
          </a:p>
          <a:p>
            <a:pPr>
              <a:buFont typeface="Wingdings" pitchFamily="2" charset="2"/>
              <a:buNone/>
            </a:pPr>
            <a:r>
              <a:rPr lang="zh-CN" altLang="en-US" dirty="0" smtClean="0">
                <a:ea typeface="宋体" charset="-122"/>
              </a:rPr>
              <a:t>                    </a:t>
            </a:r>
            <a:endParaRPr lang="en-US" altLang="zh-CN" dirty="0" smtClean="0">
              <a:ea typeface="宋体" charset="-122"/>
            </a:endParaRPr>
          </a:p>
          <a:p>
            <a:pPr>
              <a:buFont typeface="Wingdings" pitchFamily="2" charset="2"/>
              <a:buNone/>
            </a:pPr>
            <a:r>
              <a:rPr lang="en-US" altLang="zh-CN" dirty="0" smtClean="0">
                <a:ea typeface="宋体" charset="-122"/>
              </a:rPr>
              <a:t>			</a:t>
            </a:r>
            <a:r>
              <a:rPr lang="zh-CN" altLang="en-US" dirty="0" smtClean="0">
                <a:ea typeface="宋体" charset="-122"/>
              </a:rPr>
              <a:t>抗原像攻击：</a:t>
            </a:r>
            <a:r>
              <a:rPr lang="en-US" altLang="zh-CN" dirty="0" smtClean="0"/>
              <a:t> 2</a:t>
            </a:r>
            <a:r>
              <a:rPr lang="en-US" altLang="zh-CN" baseline="30000" dirty="0" smtClean="0"/>
              <a:t>m</a:t>
            </a:r>
            <a:endParaRPr lang="en-US" altLang="zh-CN" b="1" dirty="0" smtClean="0">
              <a:ea typeface="宋体" charset="-122"/>
            </a:endParaRPr>
          </a:p>
          <a:p>
            <a:pPr>
              <a:buFont typeface="Wingdings" pitchFamily="2" charset="2"/>
              <a:buNone/>
            </a:pPr>
            <a:r>
              <a:rPr lang="zh-CN" altLang="en-US" dirty="0" smtClean="0">
                <a:ea typeface="宋体" charset="-122"/>
              </a:rPr>
              <a:t>			抗弱碰撞攻击：</a:t>
            </a:r>
            <a:r>
              <a:rPr lang="en-US" altLang="zh-CN" dirty="0" smtClean="0"/>
              <a:t> 2</a:t>
            </a:r>
            <a:r>
              <a:rPr lang="en-US" altLang="zh-CN" baseline="30000" dirty="0" smtClean="0"/>
              <a:t>m</a:t>
            </a:r>
            <a:endParaRPr lang="en-US" altLang="zh-CN" b="1" dirty="0" smtClean="0">
              <a:ea typeface="宋体" charset="-122"/>
            </a:endParaRPr>
          </a:p>
          <a:p>
            <a:pPr>
              <a:buFont typeface="Wingdings" pitchFamily="2" charset="2"/>
              <a:buNone/>
            </a:pPr>
            <a:r>
              <a:rPr lang="zh-CN" altLang="en-US" dirty="0" smtClean="0">
                <a:ea typeface="宋体" charset="-122"/>
              </a:rPr>
              <a:t>			抗强碰撞攻击：</a:t>
            </a:r>
            <a:r>
              <a:rPr lang="en-US" altLang="zh-CN" dirty="0" smtClean="0"/>
              <a:t> 2</a:t>
            </a:r>
            <a:r>
              <a:rPr lang="en-US" altLang="zh-CN" baseline="30000" dirty="0" smtClean="0"/>
              <a:t>m/2</a:t>
            </a:r>
            <a:endParaRPr lang="zh-CN" altLang="en-US" dirty="0" smtClean="0">
              <a:ea typeface="宋体" charset="-122"/>
            </a:endParaRPr>
          </a:p>
          <a:p>
            <a:endParaRPr lang="en-US" altLang="zh-CN"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1"/>
          <p:cNvSpPr>
            <a:spLocks noGrp="1"/>
          </p:cNvSpPr>
          <p:nvPr>
            <p:ph type="sldNum" sz="quarter" idx="10"/>
          </p:nvPr>
        </p:nvSpPr>
        <p:spPr/>
        <p:txBody>
          <a:bodyPr/>
          <a:lstStyle/>
          <a:p>
            <a:fld id="{62C5483B-4015-4F22-9E25-DE6A2F55BD87}" type="slidenum">
              <a:rPr lang="ar-SA" altLang="en-US"/>
              <a:pPr/>
              <a:t>13</a:t>
            </a:fld>
            <a:endParaRPr lang="en-US" altLang="en-US"/>
          </a:p>
        </p:txBody>
      </p:sp>
      <p:sp>
        <p:nvSpPr>
          <p:cNvPr id="47" name="Footer Placeholder 2"/>
          <p:cNvSpPr>
            <a:spLocks noGrp="1"/>
          </p:cNvSpPr>
          <p:nvPr>
            <p:ph type="ftr" sz="quarter" idx="11"/>
          </p:nvPr>
        </p:nvSpPr>
        <p:spPr/>
        <p:txBody>
          <a:bodyPr/>
          <a:lstStyle/>
          <a:p>
            <a:r>
              <a:rPr lang="zh-CN" altLang="en-US"/>
              <a:t>消息认证和</a:t>
            </a:r>
            <a:r>
              <a:rPr lang="en-US" altLang="zh-CN"/>
              <a:t>hash</a:t>
            </a:r>
            <a:r>
              <a:rPr lang="zh-CN" altLang="en-US"/>
              <a:t>函数</a:t>
            </a:r>
            <a:endParaRPr lang="en-US" altLang="zh-CN"/>
          </a:p>
        </p:txBody>
      </p:sp>
      <p:sp>
        <p:nvSpPr>
          <p:cNvPr id="957442" name="AutoShape 2"/>
          <p:cNvSpPr>
            <a:spLocks noChangeArrowheads="1"/>
          </p:cNvSpPr>
          <p:nvPr/>
        </p:nvSpPr>
        <p:spPr bwMode="ltGray">
          <a:xfrm rot="-5400000">
            <a:off x="1564482" y="2045493"/>
            <a:ext cx="1371600" cy="633413"/>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969696"/>
          </a:solidFill>
          <a:ln w="9525" cap="rnd">
            <a:solidFill>
              <a:srgbClr val="000000"/>
            </a:solidFill>
            <a:miter lim="800000"/>
            <a:headEnd/>
            <a:tailEnd/>
          </a:ln>
          <a:effectLst/>
        </p:spPr>
        <p:txBody>
          <a:bodyPr vert="eaVert" wrap="none" anchor="ctr"/>
          <a:lstStyle/>
          <a:p>
            <a:pPr algn="ctr" eaLnBrk="0" hangingPunct="0">
              <a:spcAft>
                <a:spcPct val="0"/>
              </a:spcAft>
              <a:buClrTx/>
              <a:buFontTx/>
              <a:buNone/>
            </a:pPr>
            <a:endParaRPr lang="zh-CN" altLang="en-US" sz="2400">
              <a:latin typeface="Times New Roman" pitchFamily="18" charset="0"/>
              <a:ea typeface="宋体" charset="-122"/>
            </a:endParaRPr>
          </a:p>
        </p:txBody>
      </p:sp>
      <p:sp>
        <p:nvSpPr>
          <p:cNvPr id="957443" name="Line 3"/>
          <p:cNvSpPr>
            <a:spLocks noChangeShapeType="1"/>
          </p:cNvSpPr>
          <p:nvPr/>
        </p:nvSpPr>
        <p:spPr bwMode="ltGray">
          <a:xfrm>
            <a:off x="1476375" y="1333500"/>
            <a:ext cx="0" cy="762000"/>
          </a:xfrm>
          <a:prstGeom prst="line">
            <a:avLst/>
          </a:prstGeom>
          <a:noFill/>
          <a:ln w="9525" cap="rnd">
            <a:solidFill>
              <a:schemeClr val="tx1"/>
            </a:solidFill>
            <a:round/>
            <a:headEnd/>
            <a:tailEnd/>
          </a:ln>
          <a:effectLst/>
        </p:spPr>
        <p:txBody>
          <a:bodyPr wrap="none" anchor="ctr"/>
          <a:lstStyle/>
          <a:p>
            <a:endParaRPr lang="zh-CN" altLang="en-US"/>
          </a:p>
        </p:txBody>
      </p:sp>
      <p:sp>
        <p:nvSpPr>
          <p:cNvPr id="957444" name="Line 4"/>
          <p:cNvSpPr>
            <a:spLocks noChangeShapeType="1"/>
          </p:cNvSpPr>
          <p:nvPr/>
        </p:nvSpPr>
        <p:spPr bwMode="ltGray">
          <a:xfrm>
            <a:off x="1476375" y="2095500"/>
            <a:ext cx="493713" cy="0"/>
          </a:xfrm>
          <a:prstGeom prst="line">
            <a:avLst/>
          </a:prstGeom>
          <a:noFill/>
          <a:ln w="9525" cap="rnd">
            <a:solidFill>
              <a:schemeClr val="tx1"/>
            </a:solidFill>
            <a:round/>
            <a:headEnd/>
            <a:tailEnd type="triangle" w="med" len="med"/>
          </a:ln>
          <a:effectLst/>
        </p:spPr>
        <p:txBody>
          <a:bodyPr wrap="none" anchor="ctr"/>
          <a:lstStyle/>
          <a:p>
            <a:endParaRPr lang="zh-CN" altLang="en-US"/>
          </a:p>
        </p:txBody>
      </p:sp>
      <p:sp>
        <p:nvSpPr>
          <p:cNvPr id="957445" name="Line 5"/>
          <p:cNvSpPr>
            <a:spLocks noChangeShapeType="1"/>
          </p:cNvSpPr>
          <p:nvPr/>
        </p:nvSpPr>
        <p:spPr bwMode="ltGray">
          <a:xfrm flipH="1">
            <a:off x="1406525" y="1562100"/>
            <a:ext cx="141288" cy="152400"/>
          </a:xfrm>
          <a:prstGeom prst="line">
            <a:avLst/>
          </a:prstGeom>
          <a:noFill/>
          <a:ln w="9525" cap="rnd">
            <a:solidFill>
              <a:schemeClr val="accent1"/>
            </a:solidFill>
            <a:round/>
            <a:headEnd/>
            <a:tailEnd/>
          </a:ln>
          <a:effectLst/>
        </p:spPr>
        <p:txBody>
          <a:bodyPr wrap="none" anchor="ctr"/>
          <a:lstStyle/>
          <a:p>
            <a:endParaRPr lang="zh-CN" altLang="en-US"/>
          </a:p>
        </p:txBody>
      </p:sp>
      <p:sp>
        <p:nvSpPr>
          <p:cNvPr id="957446" name="Text Box 6"/>
          <p:cNvSpPr txBox="1">
            <a:spLocks noChangeArrowheads="1"/>
          </p:cNvSpPr>
          <p:nvPr/>
        </p:nvSpPr>
        <p:spPr bwMode="ltGray">
          <a:xfrm>
            <a:off x="1111250" y="1450975"/>
            <a:ext cx="336550" cy="457200"/>
          </a:xfrm>
          <a:prstGeom prst="rect">
            <a:avLst/>
          </a:prstGeom>
          <a:noFill/>
          <a:ln w="9525" cap="rnd">
            <a:noFill/>
            <a:miter lim="800000"/>
            <a:headEnd/>
            <a:tailEnd/>
          </a:ln>
          <a:effectLst/>
        </p:spPr>
        <p:txBody>
          <a:bodyPr wrap="none">
            <a:spAutoFit/>
          </a:bodyPr>
          <a:lstStyle/>
          <a:p>
            <a:pPr eaLnBrk="0" hangingPunct="0">
              <a:spcAft>
                <a:spcPct val="0"/>
              </a:spcAft>
              <a:buClrTx/>
              <a:buFontTx/>
              <a:buNone/>
            </a:pPr>
            <a:r>
              <a:rPr lang="en-US" altLang="zh-CN" sz="2400">
                <a:latin typeface="Times New Roman" pitchFamily="18" charset="0"/>
                <a:ea typeface="宋体" charset="-122"/>
              </a:rPr>
              <a:t>b</a:t>
            </a:r>
          </a:p>
        </p:txBody>
      </p:sp>
      <p:sp>
        <p:nvSpPr>
          <p:cNvPr id="957447" name="Text Box 7"/>
          <p:cNvSpPr txBox="1">
            <a:spLocks noChangeArrowheads="1"/>
          </p:cNvSpPr>
          <p:nvPr/>
        </p:nvSpPr>
        <p:spPr bwMode="ltGray">
          <a:xfrm>
            <a:off x="1322388" y="993775"/>
            <a:ext cx="493712" cy="457200"/>
          </a:xfrm>
          <a:prstGeom prst="rect">
            <a:avLst/>
          </a:prstGeom>
          <a:noFill/>
          <a:ln w="9525" cap="rnd">
            <a:noFill/>
            <a:miter lim="800000"/>
            <a:headEnd/>
            <a:tailEnd/>
          </a:ln>
          <a:effectLst/>
        </p:spPr>
        <p:txBody>
          <a:bodyPr wrap="none">
            <a:spAutoFit/>
          </a:bodyPr>
          <a:lstStyle/>
          <a:p>
            <a:pPr eaLnBrk="0" hangingPunct="0">
              <a:spcAft>
                <a:spcPct val="0"/>
              </a:spcAft>
              <a:buClrTx/>
              <a:buFontTx/>
              <a:buNone/>
            </a:pPr>
            <a:r>
              <a:rPr lang="en-US" altLang="zh-CN" sz="2400">
                <a:latin typeface="Times New Roman" pitchFamily="18" charset="0"/>
                <a:ea typeface="宋体" charset="-122"/>
              </a:rPr>
              <a:t>Y</a:t>
            </a:r>
            <a:r>
              <a:rPr lang="en-US" altLang="zh-CN" sz="1400">
                <a:latin typeface="Times New Roman" pitchFamily="18" charset="0"/>
                <a:ea typeface="宋体" charset="-122"/>
              </a:rPr>
              <a:t>0</a:t>
            </a:r>
            <a:endParaRPr lang="en-US" altLang="zh-CN" sz="2400">
              <a:latin typeface="Times New Roman" pitchFamily="18" charset="0"/>
              <a:ea typeface="宋体" charset="-122"/>
            </a:endParaRPr>
          </a:p>
        </p:txBody>
      </p:sp>
      <p:sp>
        <p:nvSpPr>
          <p:cNvPr id="957448" name="Line 8"/>
          <p:cNvSpPr>
            <a:spLocks noChangeShapeType="1"/>
          </p:cNvSpPr>
          <p:nvPr/>
        </p:nvSpPr>
        <p:spPr bwMode="ltGray">
          <a:xfrm>
            <a:off x="1195388" y="2552700"/>
            <a:ext cx="774700" cy="0"/>
          </a:xfrm>
          <a:prstGeom prst="line">
            <a:avLst/>
          </a:prstGeom>
          <a:noFill/>
          <a:ln w="9525" cap="rnd">
            <a:solidFill>
              <a:schemeClr val="tx1"/>
            </a:solidFill>
            <a:round/>
            <a:headEnd/>
            <a:tailEnd type="triangle" w="med" len="med"/>
          </a:ln>
          <a:effectLst/>
        </p:spPr>
        <p:txBody>
          <a:bodyPr wrap="none" anchor="ctr"/>
          <a:lstStyle/>
          <a:p>
            <a:endParaRPr lang="zh-CN" altLang="en-US"/>
          </a:p>
        </p:txBody>
      </p:sp>
      <p:sp>
        <p:nvSpPr>
          <p:cNvPr id="957449" name="Line 9"/>
          <p:cNvSpPr>
            <a:spLocks noChangeShapeType="1"/>
          </p:cNvSpPr>
          <p:nvPr/>
        </p:nvSpPr>
        <p:spPr bwMode="ltGray">
          <a:xfrm flipV="1">
            <a:off x="1476375" y="2476500"/>
            <a:ext cx="141288" cy="152400"/>
          </a:xfrm>
          <a:prstGeom prst="line">
            <a:avLst/>
          </a:prstGeom>
          <a:noFill/>
          <a:ln w="9525" cap="rnd">
            <a:solidFill>
              <a:schemeClr val="accent1"/>
            </a:solidFill>
            <a:round/>
            <a:headEnd/>
            <a:tailEnd/>
          </a:ln>
          <a:effectLst/>
        </p:spPr>
        <p:txBody>
          <a:bodyPr wrap="none" anchor="ctr"/>
          <a:lstStyle/>
          <a:p>
            <a:endParaRPr lang="zh-CN" altLang="en-US"/>
          </a:p>
        </p:txBody>
      </p:sp>
      <p:sp>
        <p:nvSpPr>
          <p:cNvPr id="957450" name="Text Box 10"/>
          <p:cNvSpPr txBox="1">
            <a:spLocks noChangeArrowheads="1"/>
          </p:cNvSpPr>
          <p:nvPr/>
        </p:nvSpPr>
        <p:spPr bwMode="ltGray">
          <a:xfrm>
            <a:off x="1392238" y="2136775"/>
            <a:ext cx="336550" cy="457200"/>
          </a:xfrm>
          <a:prstGeom prst="rect">
            <a:avLst/>
          </a:prstGeom>
          <a:noFill/>
          <a:ln w="9525" cap="rnd">
            <a:noFill/>
            <a:miter lim="800000"/>
            <a:headEnd/>
            <a:tailEnd/>
          </a:ln>
          <a:effectLst/>
        </p:spPr>
        <p:txBody>
          <a:bodyPr wrap="none">
            <a:spAutoFit/>
          </a:bodyPr>
          <a:lstStyle/>
          <a:p>
            <a:pPr eaLnBrk="0" hangingPunct="0">
              <a:spcAft>
                <a:spcPct val="0"/>
              </a:spcAft>
              <a:buClrTx/>
              <a:buFontTx/>
              <a:buNone/>
            </a:pPr>
            <a:r>
              <a:rPr lang="en-US" altLang="zh-CN" sz="2400">
                <a:latin typeface="Times New Roman" pitchFamily="18" charset="0"/>
                <a:ea typeface="宋体" charset="-122"/>
              </a:rPr>
              <a:t>n</a:t>
            </a:r>
          </a:p>
        </p:txBody>
      </p:sp>
      <p:sp>
        <p:nvSpPr>
          <p:cNvPr id="957451" name="Text Box 11"/>
          <p:cNvSpPr txBox="1">
            <a:spLocks noChangeArrowheads="1"/>
          </p:cNvSpPr>
          <p:nvPr/>
        </p:nvSpPr>
        <p:spPr bwMode="ltGray">
          <a:xfrm>
            <a:off x="758825" y="2309813"/>
            <a:ext cx="522288" cy="581025"/>
          </a:xfrm>
          <a:prstGeom prst="rect">
            <a:avLst/>
          </a:prstGeom>
          <a:noFill/>
          <a:ln w="9525" cap="rnd">
            <a:noFill/>
            <a:miter lim="800000"/>
            <a:headEnd/>
            <a:tailEnd/>
          </a:ln>
          <a:effectLst/>
        </p:spPr>
        <p:txBody>
          <a:bodyPr wrap="none">
            <a:spAutoFit/>
          </a:bodyPr>
          <a:lstStyle/>
          <a:p>
            <a:pPr eaLnBrk="0" hangingPunct="0">
              <a:spcAft>
                <a:spcPct val="0"/>
              </a:spcAft>
              <a:buClrTx/>
              <a:buFontTx/>
              <a:buNone/>
            </a:pPr>
            <a:r>
              <a:rPr lang="en-US" altLang="zh-CN" sz="1600">
                <a:latin typeface="Times New Roman" pitchFamily="18" charset="0"/>
                <a:ea typeface="宋体" charset="-122"/>
              </a:rPr>
              <a:t>IV=</a:t>
            </a:r>
          </a:p>
          <a:p>
            <a:pPr eaLnBrk="0" hangingPunct="0">
              <a:spcAft>
                <a:spcPct val="0"/>
              </a:spcAft>
              <a:buClrTx/>
              <a:buFontTx/>
              <a:buNone/>
            </a:pPr>
            <a:r>
              <a:rPr lang="en-US" altLang="zh-CN" sz="1600">
                <a:latin typeface="Times New Roman" pitchFamily="18" charset="0"/>
                <a:ea typeface="宋体" charset="-122"/>
              </a:rPr>
              <a:t>CV</a:t>
            </a:r>
            <a:r>
              <a:rPr lang="en-US" altLang="zh-CN" sz="900">
                <a:latin typeface="Times New Roman" pitchFamily="18" charset="0"/>
                <a:ea typeface="宋体" charset="-122"/>
              </a:rPr>
              <a:t>0</a:t>
            </a:r>
            <a:endParaRPr lang="en-US" altLang="zh-CN" sz="1600">
              <a:latin typeface="Times New Roman" pitchFamily="18" charset="0"/>
              <a:ea typeface="宋体" charset="-122"/>
            </a:endParaRPr>
          </a:p>
        </p:txBody>
      </p:sp>
      <p:sp>
        <p:nvSpPr>
          <p:cNvPr id="957452" name="Text Box 12"/>
          <p:cNvSpPr txBox="1">
            <a:spLocks noChangeArrowheads="1"/>
          </p:cNvSpPr>
          <p:nvPr/>
        </p:nvSpPr>
        <p:spPr bwMode="ltGray">
          <a:xfrm>
            <a:off x="2109788" y="2133600"/>
            <a:ext cx="285750" cy="457200"/>
          </a:xfrm>
          <a:prstGeom prst="rect">
            <a:avLst/>
          </a:prstGeom>
          <a:noFill/>
          <a:ln w="9525" cap="rnd">
            <a:noFill/>
            <a:miter lim="800000"/>
            <a:headEnd/>
            <a:tailEnd/>
          </a:ln>
          <a:effectLst/>
        </p:spPr>
        <p:txBody>
          <a:bodyPr wrap="none">
            <a:spAutoFit/>
          </a:bodyPr>
          <a:lstStyle/>
          <a:p>
            <a:pPr eaLnBrk="0" hangingPunct="0">
              <a:spcAft>
                <a:spcPct val="0"/>
              </a:spcAft>
              <a:buClrTx/>
              <a:buFontTx/>
              <a:buNone/>
            </a:pPr>
            <a:r>
              <a:rPr lang="en-US" altLang="zh-CN" sz="2400">
                <a:latin typeface="Times New Roman" pitchFamily="18" charset="0"/>
                <a:ea typeface="宋体" charset="-122"/>
              </a:rPr>
              <a:t>f</a:t>
            </a:r>
          </a:p>
        </p:txBody>
      </p:sp>
      <p:sp>
        <p:nvSpPr>
          <p:cNvPr id="957453" name="AutoShape 13"/>
          <p:cNvSpPr>
            <a:spLocks noChangeArrowheads="1"/>
          </p:cNvSpPr>
          <p:nvPr/>
        </p:nvSpPr>
        <p:spPr bwMode="ltGray">
          <a:xfrm rot="-5400000">
            <a:off x="2916238" y="2043112"/>
            <a:ext cx="1371600" cy="63182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969696"/>
          </a:solidFill>
          <a:ln w="9525" cap="rnd">
            <a:solidFill>
              <a:srgbClr val="000000"/>
            </a:solidFill>
            <a:miter lim="800000"/>
            <a:headEnd/>
            <a:tailEnd/>
          </a:ln>
          <a:effectLst/>
        </p:spPr>
        <p:txBody>
          <a:bodyPr vert="eaVert" wrap="none" anchor="ctr"/>
          <a:lstStyle/>
          <a:p>
            <a:pPr algn="ctr" eaLnBrk="0" hangingPunct="0">
              <a:spcAft>
                <a:spcPct val="0"/>
              </a:spcAft>
              <a:buClrTx/>
              <a:buFontTx/>
              <a:buNone/>
            </a:pPr>
            <a:endParaRPr lang="zh-CN" altLang="en-US" sz="2400">
              <a:latin typeface="Times New Roman" pitchFamily="18" charset="0"/>
              <a:ea typeface="宋体" charset="-122"/>
            </a:endParaRPr>
          </a:p>
        </p:txBody>
      </p:sp>
      <p:sp>
        <p:nvSpPr>
          <p:cNvPr id="957454" name="Line 14"/>
          <p:cNvSpPr>
            <a:spLocks noChangeShapeType="1"/>
          </p:cNvSpPr>
          <p:nvPr/>
        </p:nvSpPr>
        <p:spPr bwMode="ltGray">
          <a:xfrm>
            <a:off x="2828925" y="1330325"/>
            <a:ext cx="0" cy="762000"/>
          </a:xfrm>
          <a:prstGeom prst="line">
            <a:avLst/>
          </a:prstGeom>
          <a:noFill/>
          <a:ln w="9525" cap="rnd">
            <a:solidFill>
              <a:schemeClr val="tx1"/>
            </a:solidFill>
            <a:round/>
            <a:headEnd/>
            <a:tailEnd/>
          </a:ln>
          <a:effectLst/>
        </p:spPr>
        <p:txBody>
          <a:bodyPr wrap="none" anchor="ctr"/>
          <a:lstStyle/>
          <a:p>
            <a:endParaRPr lang="zh-CN" altLang="en-US"/>
          </a:p>
        </p:txBody>
      </p:sp>
      <p:sp>
        <p:nvSpPr>
          <p:cNvPr id="957455" name="Line 15"/>
          <p:cNvSpPr>
            <a:spLocks noChangeShapeType="1"/>
          </p:cNvSpPr>
          <p:nvPr/>
        </p:nvSpPr>
        <p:spPr bwMode="ltGray">
          <a:xfrm>
            <a:off x="2828925" y="2092325"/>
            <a:ext cx="492125" cy="0"/>
          </a:xfrm>
          <a:prstGeom prst="line">
            <a:avLst/>
          </a:prstGeom>
          <a:noFill/>
          <a:ln w="9525" cap="rnd">
            <a:solidFill>
              <a:schemeClr val="tx1"/>
            </a:solidFill>
            <a:round/>
            <a:headEnd/>
            <a:tailEnd type="triangle" w="med" len="med"/>
          </a:ln>
          <a:effectLst/>
        </p:spPr>
        <p:txBody>
          <a:bodyPr wrap="none" anchor="ctr"/>
          <a:lstStyle/>
          <a:p>
            <a:endParaRPr lang="zh-CN" altLang="en-US"/>
          </a:p>
        </p:txBody>
      </p:sp>
      <p:sp>
        <p:nvSpPr>
          <p:cNvPr id="957456" name="Line 16"/>
          <p:cNvSpPr>
            <a:spLocks noChangeShapeType="1"/>
          </p:cNvSpPr>
          <p:nvPr/>
        </p:nvSpPr>
        <p:spPr bwMode="ltGray">
          <a:xfrm flipH="1">
            <a:off x="2757488" y="1558925"/>
            <a:ext cx="141287" cy="152400"/>
          </a:xfrm>
          <a:prstGeom prst="line">
            <a:avLst/>
          </a:prstGeom>
          <a:noFill/>
          <a:ln w="9525" cap="rnd">
            <a:solidFill>
              <a:schemeClr val="accent1"/>
            </a:solidFill>
            <a:round/>
            <a:headEnd/>
            <a:tailEnd/>
          </a:ln>
          <a:effectLst/>
        </p:spPr>
        <p:txBody>
          <a:bodyPr wrap="none" anchor="ctr"/>
          <a:lstStyle/>
          <a:p>
            <a:endParaRPr lang="zh-CN" altLang="en-US"/>
          </a:p>
        </p:txBody>
      </p:sp>
      <p:sp>
        <p:nvSpPr>
          <p:cNvPr id="957457" name="Text Box 17"/>
          <p:cNvSpPr txBox="1">
            <a:spLocks noChangeArrowheads="1"/>
          </p:cNvSpPr>
          <p:nvPr/>
        </p:nvSpPr>
        <p:spPr bwMode="ltGray">
          <a:xfrm>
            <a:off x="2462213" y="1447800"/>
            <a:ext cx="336550" cy="457200"/>
          </a:xfrm>
          <a:prstGeom prst="rect">
            <a:avLst/>
          </a:prstGeom>
          <a:noFill/>
          <a:ln w="9525" cap="rnd">
            <a:noFill/>
            <a:miter lim="800000"/>
            <a:headEnd/>
            <a:tailEnd/>
          </a:ln>
          <a:effectLst/>
        </p:spPr>
        <p:txBody>
          <a:bodyPr wrap="none">
            <a:spAutoFit/>
          </a:bodyPr>
          <a:lstStyle/>
          <a:p>
            <a:pPr eaLnBrk="0" hangingPunct="0">
              <a:spcAft>
                <a:spcPct val="0"/>
              </a:spcAft>
              <a:buClrTx/>
              <a:buFontTx/>
              <a:buNone/>
            </a:pPr>
            <a:r>
              <a:rPr lang="en-US" altLang="zh-CN" sz="2400">
                <a:latin typeface="Times New Roman" pitchFamily="18" charset="0"/>
                <a:ea typeface="宋体" charset="-122"/>
              </a:rPr>
              <a:t>b</a:t>
            </a:r>
          </a:p>
        </p:txBody>
      </p:sp>
      <p:sp>
        <p:nvSpPr>
          <p:cNvPr id="957458" name="Text Box 18"/>
          <p:cNvSpPr txBox="1">
            <a:spLocks noChangeArrowheads="1"/>
          </p:cNvSpPr>
          <p:nvPr/>
        </p:nvSpPr>
        <p:spPr bwMode="ltGray">
          <a:xfrm>
            <a:off x="2673350" y="990600"/>
            <a:ext cx="493713" cy="457200"/>
          </a:xfrm>
          <a:prstGeom prst="rect">
            <a:avLst/>
          </a:prstGeom>
          <a:noFill/>
          <a:ln w="9525" cap="rnd">
            <a:noFill/>
            <a:miter lim="800000"/>
            <a:headEnd/>
            <a:tailEnd/>
          </a:ln>
          <a:effectLst/>
        </p:spPr>
        <p:txBody>
          <a:bodyPr wrap="none">
            <a:spAutoFit/>
          </a:bodyPr>
          <a:lstStyle/>
          <a:p>
            <a:pPr eaLnBrk="0" hangingPunct="0">
              <a:spcAft>
                <a:spcPct val="0"/>
              </a:spcAft>
              <a:buClrTx/>
              <a:buFontTx/>
              <a:buNone/>
            </a:pPr>
            <a:r>
              <a:rPr lang="en-US" altLang="zh-CN" sz="2400">
                <a:latin typeface="Times New Roman" pitchFamily="18" charset="0"/>
                <a:ea typeface="宋体" charset="-122"/>
              </a:rPr>
              <a:t>Y</a:t>
            </a:r>
            <a:r>
              <a:rPr lang="en-US" altLang="zh-CN" sz="1400">
                <a:latin typeface="Times New Roman" pitchFamily="18" charset="0"/>
                <a:ea typeface="宋体" charset="-122"/>
              </a:rPr>
              <a:t>1</a:t>
            </a:r>
            <a:endParaRPr lang="en-US" altLang="zh-CN" sz="2400">
              <a:latin typeface="Times New Roman" pitchFamily="18" charset="0"/>
              <a:ea typeface="宋体" charset="-122"/>
            </a:endParaRPr>
          </a:p>
        </p:txBody>
      </p:sp>
      <p:sp>
        <p:nvSpPr>
          <p:cNvPr id="957459" name="Line 19"/>
          <p:cNvSpPr>
            <a:spLocks noChangeShapeType="1"/>
          </p:cNvSpPr>
          <p:nvPr/>
        </p:nvSpPr>
        <p:spPr bwMode="ltGray">
          <a:xfrm>
            <a:off x="2546350" y="2549525"/>
            <a:ext cx="774700" cy="0"/>
          </a:xfrm>
          <a:prstGeom prst="line">
            <a:avLst/>
          </a:prstGeom>
          <a:noFill/>
          <a:ln w="9525" cap="rnd">
            <a:solidFill>
              <a:schemeClr val="tx1"/>
            </a:solidFill>
            <a:round/>
            <a:headEnd/>
            <a:tailEnd type="triangle" w="med" len="med"/>
          </a:ln>
          <a:effectLst/>
        </p:spPr>
        <p:txBody>
          <a:bodyPr wrap="none" anchor="ctr"/>
          <a:lstStyle/>
          <a:p>
            <a:endParaRPr lang="zh-CN" altLang="en-US"/>
          </a:p>
        </p:txBody>
      </p:sp>
      <p:sp>
        <p:nvSpPr>
          <p:cNvPr id="957460" name="Line 20"/>
          <p:cNvSpPr>
            <a:spLocks noChangeShapeType="1"/>
          </p:cNvSpPr>
          <p:nvPr/>
        </p:nvSpPr>
        <p:spPr bwMode="ltGray">
          <a:xfrm flipV="1">
            <a:off x="2828925" y="2473325"/>
            <a:ext cx="139700" cy="152400"/>
          </a:xfrm>
          <a:prstGeom prst="line">
            <a:avLst/>
          </a:prstGeom>
          <a:noFill/>
          <a:ln w="9525" cap="rnd">
            <a:solidFill>
              <a:schemeClr val="accent1"/>
            </a:solidFill>
            <a:round/>
            <a:headEnd/>
            <a:tailEnd/>
          </a:ln>
          <a:effectLst/>
        </p:spPr>
        <p:txBody>
          <a:bodyPr wrap="none" anchor="ctr"/>
          <a:lstStyle/>
          <a:p>
            <a:endParaRPr lang="zh-CN" altLang="en-US"/>
          </a:p>
        </p:txBody>
      </p:sp>
      <p:sp>
        <p:nvSpPr>
          <p:cNvPr id="957461" name="Text Box 21"/>
          <p:cNvSpPr txBox="1">
            <a:spLocks noChangeArrowheads="1"/>
          </p:cNvSpPr>
          <p:nvPr/>
        </p:nvSpPr>
        <p:spPr bwMode="ltGray">
          <a:xfrm>
            <a:off x="2743200" y="2133600"/>
            <a:ext cx="336550" cy="457200"/>
          </a:xfrm>
          <a:prstGeom prst="rect">
            <a:avLst/>
          </a:prstGeom>
          <a:noFill/>
          <a:ln w="9525" cap="rnd">
            <a:noFill/>
            <a:miter lim="800000"/>
            <a:headEnd/>
            <a:tailEnd/>
          </a:ln>
          <a:effectLst/>
        </p:spPr>
        <p:txBody>
          <a:bodyPr wrap="none">
            <a:spAutoFit/>
          </a:bodyPr>
          <a:lstStyle/>
          <a:p>
            <a:pPr eaLnBrk="0" hangingPunct="0">
              <a:spcAft>
                <a:spcPct val="0"/>
              </a:spcAft>
              <a:buClrTx/>
              <a:buFontTx/>
              <a:buNone/>
            </a:pPr>
            <a:r>
              <a:rPr lang="en-US" altLang="zh-CN" sz="2400">
                <a:latin typeface="Times New Roman" pitchFamily="18" charset="0"/>
                <a:ea typeface="宋体" charset="-122"/>
              </a:rPr>
              <a:t>n</a:t>
            </a:r>
          </a:p>
        </p:txBody>
      </p:sp>
      <p:sp>
        <p:nvSpPr>
          <p:cNvPr id="957462" name="Text Box 22"/>
          <p:cNvSpPr txBox="1">
            <a:spLocks noChangeArrowheads="1"/>
          </p:cNvSpPr>
          <p:nvPr/>
        </p:nvSpPr>
        <p:spPr bwMode="ltGray">
          <a:xfrm>
            <a:off x="3460750" y="2130425"/>
            <a:ext cx="285750" cy="457200"/>
          </a:xfrm>
          <a:prstGeom prst="rect">
            <a:avLst/>
          </a:prstGeom>
          <a:noFill/>
          <a:ln w="9525" cap="rnd">
            <a:noFill/>
            <a:miter lim="800000"/>
            <a:headEnd/>
            <a:tailEnd/>
          </a:ln>
          <a:effectLst/>
        </p:spPr>
        <p:txBody>
          <a:bodyPr wrap="none">
            <a:spAutoFit/>
          </a:bodyPr>
          <a:lstStyle/>
          <a:p>
            <a:pPr eaLnBrk="0" hangingPunct="0">
              <a:spcAft>
                <a:spcPct val="0"/>
              </a:spcAft>
              <a:buClrTx/>
              <a:buFontTx/>
              <a:buNone/>
            </a:pPr>
            <a:r>
              <a:rPr lang="en-US" altLang="zh-CN" sz="2400">
                <a:latin typeface="Times New Roman" pitchFamily="18" charset="0"/>
                <a:ea typeface="宋体" charset="-122"/>
              </a:rPr>
              <a:t>f</a:t>
            </a:r>
          </a:p>
        </p:txBody>
      </p:sp>
      <p:sp>
        <p:nvSpPr>
          <p:cNvPr id="957463" name="AutoShape 23"/>
          <p:cNvSpPr>
            <a:spLocks noChangeArrowheads="1"/>
          </p:cNvSpPr>
          <p:nvPr/>
        </p:nvSpPr>
        <p:spPr bwMode="ltGray">
          <a:xfrm rot="-5400000">
            <a:off x="5961063" y="2043112"/>
            <a:ext cx="1371600" cy="63182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969696"/>
          </a:solidFill>
          <a:ln w="9525" cap="rnd">
            <a:solidFill>
              <a:srgbClr val="000000"/>
            </a:solidFill>
            <a:miter lim="800000"/>
            <a:headEnd/>
            <a:tailEnd/>
          </a:ln>
          <a:effectLst/>
        </p:spPr>
        <p:txBody>
          <a:bodyPr vert="eaVert" wrap="none" anchor="ctr"/>
          <a:lstStyle/>
          <a:p>
            <a:pPr algn="ctr" eaLnBrk="0" hangingPunct="0">
              <a:spcAft>
                <a:spcPct val="0"/>
              </a:spcAft>
              <a:buClrTx/>
              <a:buFontTx/>
              <a:buNone/>
            </a:pPr>
            <a:endParaRPr lang="zh-CN" altLang="en-US" sz="2400">
              <a:latin typeface="Times New Roman" pitchFamily="18" charset="0"/>
              <a:ea typeface="宋体" charset="-122"/>
            </a:endParaRPr>
          </a:p>
        </p:txBody>
      </p:sp>
      <p:sp>
        <p:nvSpPr>
          <p:cNvPr id="957464" name="Line 24"/>
          <p:cNvSpPr>
            <a:spLocks noChangeShapeType="1"/>
          </p:cNvSpPr>
          <p:nvPr/>
        </p:nvSpPr>
        <p:spPr bwMode="ltGray">
          <a:xfrm>
            <a:off x="5873750" y="1330325"/>
            <a:ext cx="0" cy="762000"/>
          </a:xfrm>
          <a:prstGeom prst="line">
            <a:avLst/>
          </a:prstGeom>
          <a:noFill/>
          <a:ln w="9525" cap="rnd">
            <a:solidFill>
              <a:schemeClr val="tx1"/>
            </a:solidFill>
            <a:round/>
            <a:headEnd/>
            <a:tailEnd/>
          </a:ln>
          <a:effectLst/>
        </p:spPr>
        <p:txBody>
          <a:bodyPr wrap="none" anchor="ctr"/>
          <a:lstStyle/>
          <a:p>
            <a:endParaRPr lang="zh-CN" altLang="en-US"/>
          </a:p>
        </p:txBody>
      </p:sp>
      <p:sp>
        <p:nvSpPr>
          <p:cNvPr id="957465" name="Line 25"/>
          <p:cNvSpPr>
            <a:spLocks noChangeShapeType="1"/>
          </p:cNvSpPr>
          <p:nvPr/>
        </p:nvSpPr>
        <p:spPr bwMode="ltGray">
          <a:xfrm>
            <a:off x="5873750" y="2092325"/>
            <a:ext cx="492125" cy="0"/>
          </a:xfrm>
          <a:prstGeom prst="line">
            <a:avLst/>
          </a:prstGeom>
          <a:noFill/>
          <a:ln w="9525" cap="rnd">
            <a:solidFill>
              <a:schemeClr val="tx1"/>
            </a:solidFill>
            <a:round/>
            <a:headEnd/>
            <a:tailEnd type="triangle" w="med" len="med"/>
          </a:ln>
          <a:effectLst/>
        </p:spPr>
        <p:txBody>
          <a:bodyPr wrap="none" anchor="ctr"/>
          <a:lstStyle/>
          <a:p>
            <a:endParaRPr lang="zh-CN" altLang="en-US"/>
          </a:p>
        </p:txBody>
      </p:sp>
      <p:sp>
        <p:nvSpPr>
          <p:cNvPr id="957466" name="Line 26"/>
          <p:cNvSpPr>
            <a:spLocks noChangeShapeType="1"/>
          </p:cNvSpPr>
          <p:nvPr/>
        </p:nvSpPr>
        <p:spPr bwMode="ltGray">
          <a:xfrm flipH="1">
            <a:off x="5802313" y="1558925"/>
            <a:ext cx="141287" cy="152400"/>
          </a:xfrm>
          <a:prstGeom prst="line">
            <a:avLst/>
          </a:prstGeom>
          <a:noFill/>
          <a:ln w="9525" cap="rnd">
            <a:solidFill>
              <a:schemeClr val="accent1"/>
            </a:solidFill>
            <a:round/>
            <a:headEnd/>
            <a:tailEnd/>
          </a:ln>
          <a:effectLst/>
        </p:spPr>
        <p:txBody>
          <a:bodyPr wrap="none" anchor="ctr"/>
          <a:lstStyle/>
          <a:p>
            <a:endParaRPr lang="zh-CN" altLang="en-US"/>
          </a:p>
        </p:txBody>
      </p:sp>
      <p:sp>
        <p:nvSpPr>
          <p:cNvPr id="957467" name="Text Box 27"/>
          <p:cNvSpPr txBox="1">
            <a:spLocks noChangeArrowheads="1"/>
          </p:cNvSpPr>
          <p:nvPr/>
        </p:nvSpPr>
        <p:spPr bwMode="ltGray">
          <a:xfrm>
            <a:off x="5507038" y="1447800"/>
            <a:ext cx="336550" cy="457200"/>
          </a:xfrm>
          <a:prstGeom prst="rect">
            <a:avLst/>
          </a:prstGeom>
          <a:noFill/>
          <a:ln w="9525" cap="rnd">
            <a:noFill/>
            <a:miter lim="800000"/>
            <a:headEnd/>
            <a:tailEnd/>
          </a:ln>
          <a:effectLst/>
        </p:spPr>
        <p:txBody>
          <a:bodyPr wrap="none">
            <a:spAutoFit/>
          </a:bodyPr>
          <a:lstStyle/>
          <a:p>
            <a:pPr eaLnBrk="0" hangingPunct="0">
              <a:spcAft>
                <a:spcPct val="0"/>
              </a:spcAft>
              <a:buClrTx/>
              <a:buFontTx/>
              <a:buNone/>
            </a:pPr>
            <a:r>
              <a:rPr lang="en-US" altLang="zh-CN" sz="2400">
                <a:latin typeface="Times New Roman" pitchFamily="18" charset="0"/>
                <a:ea typeface="宋体" charset="-122"/>
              </a:rPr>
              <a:t>b</a:t>
            </a:r>
          </a:p>
        </p:txBody>
      </p:sp>
      <p:sp>
        <p:nvSpPr>
          <p:cNvPr id="957468" name="Text Box 28"/>
          <p:cNvSpPr txBox="1">
            <a:spLocks noChangeArrowheads="1"/>
          </p:cNvSpPr>
          <p:nvPr/>
        </p:nvSpPr>
        <p:spPr bwMode="ltGray">
          <a:xfrm>
            <a:off x="5718175" y="990600"/>
            <a:ext cx="660400" cy="457200"/>
          </a:xfrm>
          <a:prstGeom prst="rect">
            <a:avLst/>
          </a:prstGeom>
          <a:noFill/>
          <a:ln w="9525" cap="rnd">
            <a:noFill/>
            <a:miter lim="800000"/>
            <a:headEnd/>
            <a:tailEnd/>
          </a:ln>
          <a:effectLst/>
        </p:spPr>
        <p:txBody>
          <a:bodyPr wrap="none">
            <a:spAutoFit/>
          </a:bodyPr>
          <a:lstStyle/>
          <a:p>
            <a:pPr eaLnBrk="0" hangingPunct="0">
              <a:spcAft>
                <a:spcPct val="0"/>
              </a:spcAft>
              <a:buClrTx/>
              <a:buFontTx/>
              <a:buNone/>
            </a:pPr>
            <a:r>
              <a:rPr lang="en-US" altLang="zh-CN" sz="2400">
                <a:latin typeface="Times New Roman" pitchFamily="18" charset="0"/>
                <a:ea typeface="宋体" charset="-122"/>
              </a:rPr>
              <a:t>Y</a:t>
            </a:r>
            <a:r>
              <a:rPr lang="en-US" altLang="zh-CN" sz="1400">
                <a:latin typeface="Times New Roman" pitchFamily="18" charset="0"/>
                <a:ea typeface="宋体" charset="-122"/>
              </a:rPr>
              <a:t>L-1</a:t>
            </a:r>
            <a:endParaRPr lang="en-US" altLang="zh-CN" sz="2400">
              <a:latin typeface="Times New Roman" pitchFamily="18" charset="0"/>
              <a:ea typeface="宋体" charset="-122"/>
            </a:endParaRPr>
          </a:p>
        </p:txBody>
      </p:sp>
      <p:sp>
        <p:nvSpPr>
          <p:cNvPr id="957469" name="Line 29"/>
          <p:cNvSpPr>
            <a:spLocks noChangeShapeType="1"/>
          </p:cNvSpPr>
          <p:nvPr/>
        </p:nvSpPr>
        <p:spPr bwMode="ltGray">
          <a:xfrm>
            <a:off x="5591175" y="2549525"/>
            <a:ext cx="774700" cy="0"/>
          </a:xfrm>
          <a:prstGeom prst="line">
            <a:avLst/>
          </a:prstGeom>
          <a:noFill/>
          <a:ln w="9525" cap="rnd">
            <a:solidFill>
              <a:schemeClr val="tx1"/>
            </a:solidFill>
            <a:round/>
            <a:headEnd/>
            <a:tailEnd type="triangle" w="med" len="med"/>
          </a:ln>
          <a:effectLst/>
        </p:spPr>
        <p:txBody>
          <a:bodyPr wrap="none" anchor="ctr"/>
          <a:lstStyle/>
          <a:p>
            <a:endParaRPr lang="zh-CN" altLang="en-US"/>
          </a:p>
        </p:txBody>
      </p:sp>
      <p:sp>
        <p:nvSpPr>
          <p:cNvPr id="957470" name="Line 30"/>
          <p:cNvSpPr>
            <a:spLocks noChangeShapeType="1"/>
          </p:cNvSpPr>
          <p:nvPr/>
        </p:nvSpPr>
        <p:spPr bwMode="ltGray">
          <a:xfrm flipV="1">
            <a:off x="5873750" y="2473325"/>
            <a:ext cx="139700" cy="152400"/>
          </a:xfrm>
          <a:prstGeom prst="line">
            <a:avLst/>
          </a:prstGeom>
          <a:noFill/>
          <a:ln w="9525" cap="rnd">
            <a:solidFill>
              <a:schemeClr val="accent1"/>
            </a:solidFill>
            <a:round/>
            <a:headEnd/>
            <a:tailEnd/>
          </a:ln>
          <a:effectLst/>
        </p:spPr>
        <p:txBody>
          <a:bodyPr wrap="none" anchor="ctr"/>
          <a:lstStyle/>
          <a:p>
            <a:endParaRPr lang="zh-CN" altLang="en-US"/>
          </a:p>
        </p:txBody>
      </p:sp>
      <p:sp>
        <p:nvSpPr>
          <p:cNvPr id="957471" name="Text Box 31"/>
          <p:cNvSpPr txBox="1">
            <a:spLocks noChangeArrowheads="1"/>
          </p:cNvSpPr>
          <p:nvPr/>
        </p:nvSpPr>
        <p:spPr bwMode="ltGray">
          <a:xfrm>
            <a:off x="5788025" y="2133600"/>
            <a:ext cx="336550" cy="457200"/>
          </a:xfrm>
          <a:prstGeom prst="rect">
            <a:avLst/>
          </a:prstGeom>
          <a:noFill/>
          <a:ln w="9525" cap="rnd">
            <a:noFill/>
            <a:miter lim="800000"/>
            <a:headEnd/>
            <a:tailEnd/>
          </a:ln>
          <a:effectLst/>
        </p:spPr>
        <p:txBody>
          <a:bodyPr wrap="none">
            <a:spAutoFit/>
          </a:bodyPr>
          <a:lstStyle/>
          <a:p>
            <a:pPr eaLnBrk="0" hangingPunct="0">
              <a:spcAft>
                <a:spcPct val="0"/>
              </a:spcAft>
              <a:buClrTx/>
              <a:buFontTx/>
              <a:buNone/>
            </a:pPr>
            <a:r>
              <a:rPr lang="en-US" altLang="zh-CN" sz="2400">
                <a:latin typeface="Times New Roman" pitchFamily="18" charset="0"/>
                <a:ea typeface="宋体" charset="-122"/>
              </a:rPr>
              <a:t>n</a:t>
            </a:r>
          </a:p>
        </p:txBody>
      </p:sp>
      <p:sp>
        <p:nvSpPr>
          <p:cNvPr id="957472" name="Text Box 32"/>
          <p:cNvSpPr txBox="1">
            <a:spLocks noChangeArrowheads="1"/>
          </p:cNvSpPr>
          <p:nvPr/>
        </p:nvSpPr>
        <p:spPr bwMode="ltGray">
          <a:xfrm>
            <a:off x="5486400" y="2667000"/>
            <a:ext cx="630238" cy="336550"/>
          </a:xfrm>
          <a:prstGeom prst="rect">
            <a:avLst/>
          </a:prstGeom>
          <a:noFill/>
          <a:ln w="9525" cap="rnd">
            <a:noFill/>
            <a:miter lim="800000"/>
            <a:headEnd/>
            <a:tailEnd/>
          </a:ln>
          <a:effectLst/>
        </p:spPr>
        <p:txBody>
          <a:bodyPr wrap="none">
            <a:spAutoFit/>
          </a:bodyPr>
          <a:lstStyle/>
          <a:p>
            <a:pPr eaLnBrk="0" hangingPunct="0">
              <a:spcAft>
                <a:spcPct val="0"/>
              </a:spcAft>
              <a:buClrTx/>
              <a:buFontTx/>
              <a:buNone/>
            </a:pPr>
            <a:r>
              <a:rPr lang="en-US" altLang="zh-CN" sz="1600">
                <a:latin typeface="Times New Roman" pitchFamily="18" charset="0"/>
                <a:ea typeface="宋体" charset="-122"/>
              </a:rPr>
              <a:t>CV</a:t>
            </a:r>
            <a:r>
              <a:rPr lang="en-US" altLang="zh-CN" sz="900">
                <a:latin typeface="Times New Roman" pitchFamily="18" charset="0"/>
                <a:ea typeface="宋体" charset="-122"/>
              </a:rPr>
              <a:t>L-1</a:t>
            </a:r>
            <a:endParaRPr lang="en-US" altLang="zh-CN" sz="1600">
              <a:latin typeface="Times New Roman" pitchFamily="18" charset="0"/>
              <a:ea typeface="宋体" charset="-122"/>
            </a:endParaRPr>
          </a:p>
        </p:txBody>
      </p:sp>
      <p:sp>
        <p:nvSpPr>
          <p:cNvPr id="957473" name="Text Box 33"/>
          <p:cNvSpPr txBox="1">
            <a:spLocks noChangeArrowheads="1"/>
          </p:cNvSpPr>
          <p:nvPr/>
        </p:nvSpPr>
        <p:spPr bwMode="ltGray">
          <a:xfrm>
            <a:off x="6505575" y="2130425"/>
            <a:ext cx="285750" cy="457200"/>
          </a:xfrm>
          <a:prstGeom prst="rect">
            <a:avLst/>
          </a:prstGeom>
          <a:noFill/>
          <a:ln w="9525" cap="rnd">
            <a:noFill/>
            <a:miter lim="800000"/>
            <a:headEnd/>
            <a:tailEnd/>
          </a:ln>
          <a:effectLst/>
        </p:spPr>
        <p:txBody>
          <a:bodyPr wrap="none">
            <a:spAutoFit/>
          </a:bodyPr>
          <a:lstStyle/>
          <a:p>
            <a:pPr eaLnBrk="0" hangingPunct="0">
              <a:spcAft>
                <a:spcPct val="0"/>
              </a:spcAft>
              <a:buClrTx/>
              <a:buFontTx/>
              <a:buNone/>
            </a:pPr>
            <a:r>
              <a:rPr lang="en-US" altLang="zh-CN" sz="2400">
                <a:latin typeface="Times New Roman" pitchFamily="18" charset="0"/>
                <a:ea typeface="宋体" charset="-122"/>
              </a:rPr>
              <a:t>f</a:t>
            </a:r>
          </a:p>
        </p:txBody>
      </p:sp>
      <p:sp>
        <p:nvSpPr>
          <p:cNvPr id="957474" name="Text Box 34"/>
          <p:cNvSpPr txBox="1">
            <a:spLocks noChangeArrowheads="1"/>
          </p:cNvSpPr>
          <p:nvPr/>
        </p:nvSpPr>
        <p:spPr bwMode="ltGray">
          <a:xfrm>
            <a:off x="2532063" y="2667000"/>
            <a:ext cx="522287" cy="336550"/>
          </a:xfrm>
          <a:prstGeom prst="rect">
            <a:avLst/>
          </a:prstGeom>
          <a:noFill/>
          <a:ln w="9525" cap="rnd">
            <a:noFill/>
            <a:miter lim="800000"/>
            <a:headEnd/>
            <a:tailEnd/>
          </a:ln>
          <a:effectLst/>
        </p:spPr>
        <p:txBody>
          <a:bodyPr wrap="none">
            <a:spAutoFit/>
          </a:bodyPr>
          <a:lstStyle/>
          <a:p>
            <a:pPr eaLnBrk="0" hangingPunct="0">
              <a:spcAft>
                <a:spcPct val="0"/>
              </a:spcAft>
              <a:buClrTx/>
              <a:buFontTx/>
              <a:buNone/>
            </a:pPr>
            <a:r>
              <a:rPr lang="en-US" altLang="zh-CN" sz="1600">
                <a:latin typeface="Times New Roman" pitchFamily="18" charset="0"/>
                <a:ea typeface="宋体" charset="-122"/>
              </a:rPr>
              <a:t>CV</a:t>
            </a:r>
            <a:r>
              <a:rPr lang="en-US" altLang="zh-CN" sz="900">
                <a:latin typeface="Times New Roman" pitchFamily="18" charset="0"/>
                <a:ea typeface="宋体" charset="-122"/>
              </a:rPr>
              <a:t>1</a:t>
            </a:r>
            <a:endParaRPr lang="en-US" altLang="zh-CN" sz="1600">
              <a:latin typeface="Times New Roman" pitchFamily="18" charset="0"/>
              <a:ea typeface="宋体" charset="-122"/>
            </a:endParaRPr>
          </a:p>
        </p:txBody>
      </p:sp>
      <p:sp>
        <p:nvSpPr>
          <p:cNvPr id="957475" name="Line 35"/>
          <p:cNvSpPr>
            <a:spLocks noChangeShapeType="1"/>
          </p:cNvSpPr>
          <p:nvPr/>
        </p:nvSpPr>
        <p:spPr bwMode="ltGray">
          <a:xfrm>
            <a:off x="3938588" y="2362200"/>
            <a:ext cx="774700" cy="0"/>
          </a:xfrm>
          <a:prstGeom prst="line">
            <a:avLst/>
          </a:prstGeom>
          <a:noFill/>
          <a:ln w="9525" cap="rnd">
            <a:solidFill>
              <a:schemeClr val="tx1"/>
            </a:solidFill>
            <a:round/>
            <a:headEnd/>
            <a:tailEnd type="triangle" w="med" len="med"/>
          </a:ln>
          <a:effectLst/>
        </p:spPr>
        <p:txBody>
          <a:bodyPr wrap="none" anchor="ctr"/>
          <a:lstStyle/>
          <a:p>
            <a:endParaRPr lang="zh-CN" altLang="en-US"/>
          </a:p>
        </p:txBody>
      </p:sp>
      <p:sp>
        <p:nvSpPr>
          <p:cNvPr id="957476" name="Line 36"/>
          <p:cNvSpPr>
            <a:spLocks noChangeShapeType="1"/>
          </p:cNvSpPr>
          <p:nvPr/>
        </p:nvSpPr>
        <p:spPr bwMode="ltGray">
          <a:xfrm flipV="1">
            <a:off x="4219575" y="2286000"/>
            <a:ext cx="141288" cy="152400"/>
          </a:xfrm>
          <a:prstGeom prst="line">
            <a:avLst/>
          </a:prstGeom>
          <a:noFill/>
          <a:ln w="9525" cap="rnd">
            <a:solidFill>
              <a:schemeClr val="accent1"/>
            </a:solidFill>
            <a:round/>
            <a:headEnd/>
            <a:tailEnd/>
          </a:ln>
          <a:effectLst/>
        </p:spPr>
        <p:txBody>
          <a:bodyPr wrap="none" anchor="ctr"/>
          <a:lstStyle/>
          <a:p>
            <a:endParaRPr lang="zh-CN" altLang="en-US"/>
          </a:p>
        </p:txBody>
      </p:sp>
      <p:sp>
        <p:nvSpPr>
          <p:cNvPr id="957477" name="Text Box 37"/>
          <p:cNvSpPr txBox="1">
            <a:spLocks noChangeArrowheads="1"/>
          </p:cNvSpPr>
          <p:nvPr/>
        </p:nvSpPr>
        <p:spPr bwMode="ltGray">
          <a:xfrm>
            <a:off x="4079875" y="1905000"/>
            <a:ext cx="336550" cy="457200"/>
          </a:xfrm>
          <a:prstGeom prst="rect">
            <a:avLst/>
          </a:prstGeom>
          <a:noFill/>
          <a:ln w="9525" cap="rnd">
            <a:noFill/>
            <a:miter lim="800000"/>
            <a:headEnd/>
            <a:tailEnd/>
          </a:ln>
          <a:effectLst/>
        </p:spPr>
        <p:txBody>
          <a:bodyPr wrap="none">
            <a:spAutoFit/>
          </a:bodyPr>
          <a:lstStyle/>
          <a:p>
            <a:pPr eaLnBrk="0" hangingPunct="0">
              <a:spcAft>
                <a:spcPct val="0"/>
              </a:spcAft>
              <a:buClrTx/>
              <a:buFontTx/>
              <a:buNone/>
            </a:pPr>
            <a:r>
              <a:rPr lang="en-US" altLang="zh-CN" sz="2400">
                <a:latin typeface="Times New Roman" pitchFamily="18" charset="0"/>
                <a:ea typeface="宋体" charset="-122"/>
              </a:rPr>
              <a:t>n</a:t>
            </a:r>
          </a:p>
        </p:txBody>
      </p:sp>
      <p:sp>
        <p:nvSpPr>
          <p:cNvPr id="957478" name="Line 38"/>
          <p:cNvSpPr>
            <a:spLocks noChangeShapeType="1"/>
          </p:cNvSpPr>
          <p:nvPr/>
        </p:nvSpPr>
        <p:spPr bwMode="ltGray">
          <a:xfrm>
            <a:off x="6962775" y="2362200"/>
            <a:ext cx="774700" cy="0"/>
          </a:xfrm>
          <a:prstGeom prst="line">
            <a:avLst/>
          </a:prstGeom>
          <a:noFill/>
          <a:ln w="9525" cap="rnd">
            <a:solidFill>
              <a:schemeClr val="tx1"/>
            </a:solidFill>
            <a:round/>
            <a:headEnd/>
            <a:tailEnd type="triangle" w="med" len="med"/>
          </a:ln>
          <a:effectLst/>
        </p:spPr>
        <p:txBody>
          <a:bodyPr wrap="none" anchor="ctr"/>
          <a:lstStyle/>
          <a:p>
            <a:endParaRPr lang="zh-CN" altLang="en-US"/>
          </a:p>
        </p:txBody>
      </p:sp>
      <p:sp>
        <p:nvSpPr>
          <p:cNvPr id="957479" name="Line 39"/>
          <p:cNvSpPr>
            <a:spLocks noChangeShapeType="1"/>
          </p:cNvSpPr>
          <p:nvPr/>
        </p:nvSpPr>
        <p:spPr bwMode="ltGray">
          <a:xfrm flipV="1">
            <a:off x="7245350" y="2286000"/>
            <a:ext cx="139700" cy="152400"/>
          </a:xfrm>
          <a:prstGeom prst="line">
            <a:avLst/>
          </a:prstGeom>
          <a:noFill/>
          <a:ln w="9525" cap="rnd">
            <a:solidFill>
              <a:schemeClr val="accent1"/>
            </a:solidFill>
            <a:round/>
            <a:headEnd/>
            <a:tailEnd/>
          </a:ln>
          <a:effectLst/>
        </p:spPr>
        <p:txBody>
          <a:bodyPr wrap="none" anchor="ctr"/>
          <a:lstStyle/>
          <a:p>
            <a:endParaRPr lang="zh-CN" altLang="en-US"/>
          </a:p>
        </p:txBody>
      </p:sp>
      <p:sp>
        <p:nvSpPr>
          <p:cNvPr id="957480" name="Text Box 40"/>
          <p:cNvSpPr txBox="1">
            <a:spLocks noChangeArrowheads="1"/>
          </p:cNvSpPr>
          <p:nvPr/>
        </p:nvSpPr>
        <p:spPr bwMode="ltGray">
          <a:xfrm>
            <a:off x="7104063" y="1905000"/>
            <a:ext cx="336550" cy="457200"/>
          </a:xfrm>
          <a:prstGeom prst="rect">
            <a:avLst/>
          </a:prstGeom>
          <a:noFill/>
          <a:ln w="9525" cap="rnd">
            <a:noFill/>
            <a:miter lim="800000"/>
            <a:headEnd/>
            <a:tailEnd/>
          </a:ln>
          <a:effectLst/>
        </p:spPr>
        <p:txBody>
          <a:bodyPr wrap="none">
            <a:spAutoFit/>
          </a:bodyPr>
          <a:lstStyle/>
          <a:p>
            <a:pPr eaLnBrk="0" hangingPunct="0">
              <a:spcAft>
                <a:spcPct val="0"/>
              </a:spcAft>
              <a:buClrTx/>
              <a:buFontTx/>
              <a:buNone/>
            </a:pPr>
            <a:r>
              <a:rPr lang="en-US" altLang="zh-CN" sz="2400">
                <a:latin typeface="Times New Roman" pitchFamily="18" charset="0"/>
                <a:ea typeface="宋体" charset="-122"/>
              </a:rPr>
              <a:t>n</a:t>
            </a:r>
          </a:p>
        </p:txBody>
      </p:sp>
      <p:sp>
        <p:nvSpPr>
          <p:cNvPr id="957481" name="Text Box 41"/>
          <p:cNvSpPr txBox="1">
            <a:spLocks noChangeArrowheads="1"/>
          </p:cNvSpPr>
          <p:nvPr/>
        </p:nvSpPr>
        <p:spPr bwMode="ltGray">
          <a:xfrm>
            <a:off x="914400" y="3149600"/>
            <a:ext cx="3786188" cy="2654300"/>
          </a:xfrm>
          <a:prstGeom prst="rect">
            <a:avLst/>
          </a:prstGeom>
          <a:noFill/>
          <a:ln w="9525" cap="rnd">
            <a:noFill/>
            <a:miter lim="800000"/>
            <a:headEnd/>
            <a:tailEnd/>
          </a:ln>
          <a:effectLst/>
        </p:spPr>
        <p:txBody>
          <a:bodyPr>
            <a:spAutoFit/>
          </a:bodyPr>
          <a:lstStyle/>
          <a:p>
            <a:pPr eaLnBrk="0" hangingPunct="0">
              <a:spcAft>
                <a:spcPct val="0"/>
              </a:spcAft>
              <a:buClrTx/>
              <a:buFontTx/>
              <a:buNone/>
            </a:pPr>
            <a:r>
              <a:rPr lang="en-US" altLang="zh-CN" sz="2800">
                <a:latin typeface="Times New Roman" pitchFamily="18" charset="0"/>
                <a:ea typeface="宋体" charset="-122"/>
              </a:rPr>
              <a:t>IV  =  </a:t>
            </a:r>
            <a:r>
              <a:rPr lang="zh-CN" altLang="zh-CN" sz="2800">
                <a:latin typeface="Times New Roman" pitchFamily="18" charset="0"/>
                <a:ea typeface="宋体" charset="-122"/>
              </a:rPr>
              <a:t>初始值</a:t>
            </a:r>
          </a:p>
          <a:p>
            <a:pPr eaLnBrk="0" hangingPunct="0">
              <a:spcAft>
                <a:spcPct val="0"/>
              </a:spcAft>
              <a:buClrTx/>
              <a:buFontTx/>
              <a:buNone/>
            </a:pPr>
            <a:r>
              <a:rPr lang="en-US" altLang="zh-CN" sz="2800">
                <a:latin typeface="Times New Roman" pitchFamily="18" charset="0"/>
                <a:ea typeface="宋体" charset="-122"/>
              </a:rPr>
              <a:t>CV =  </a:t>
            </a:r>
            <a:r>
              <a:rPr lang="zh-CN" altLang="zh-CN" sz="2800">
                <a:latin typeface="Times New Roman" pitchFamily="18" charset="0"/>
                <a:ea typeface="宋体" charset="-122"/>
              </a:rPr>
              <a:t>链接值</a:t>
            </a:r>
          </a:p>
          <a:p>
            <a:pPr eaLnBrk="0" hangingPunct="0">
              <a:spcAft>
                <a:spcPct val="0"/>
              </a:spcAft>
              <a:buClrTx/>
              <a:buFontTx/>
              <a:buNone/>
            </a:pPr>
            <a:r>
              <a:rPr lang="en-US" altLang="zh-CN" sz="2800">
                <a:latin typeface="Times New Roman" pitchFamily="18" charset="0"/>
                <a:ea typeface="宋体" charset="-122"/>
              </a:rPr>
              <a:t>Yi  =  </a:t>
            </a:r>
            <a:r>
              <a:rPr lang="zh-CN" altLang="zh-CN" sz="2800">
                <a:latin typeface="Times New Roman" pitchFamily="18" charset="0"/>
                <a:ea typeface="宋体" charset="-122"/>
              </a:rPr>
              <a:t>第</a:t>
            </a:r>
            <a:r>
              <a:rPr lang="en-US" altLang="zh-CN" sz="2800">
                <a:latin typeface="Times New Roman" pitchFamily="18" charset="0"/>
                <a:ea typeface="宋体" charset="-122"/>
              </a:rPr>
              <a:t>i </a:t>
            </a:r>
            <a:r>
              <a:rPr lang="zh-CN" altLang="en-US" sz="2800">
                <a:latin typeface="Times New Roman" pitchFamily="18" charset="0"/>
                <a:ea typeface="宋体" charset="-122"/>
              </a:rPr>
              <a:t>个输入数据块</a:t>
            </a:r>
          </a:p>
          <a:p>
            <a:pPr eaLnBrk="0" hangingPunct="0">
              <a:spcAft>
                <a:spcPct val="0"/>
              </a:spcAft>
              <a:buClrTx/>
              <a:buFontTx/>
              <a:buNone/>
            </a:pPr>
            <a:r>
              <a:rPr lang="en-US" altLang="zh-CN" sz="2800">
                <a:latin typeface="Times New Roman" pitchFamily="18" charset="0"/>
                <a:ea typeface="宋体" charset="-122"/>
              </a:rPr>
              <a:t>f     =  </a:t>
            </a:r>
            <a:r>
              <a:rPr lang="zh-CN" altLang="zh-CN" sz="2800">
                <a:latin typeface="Times New Roman" pitchFamily="18" charset="0"/>
                <a:ea typeface="宋体" charset="-122"/>
              </a:rPr>
              <a:t>压缩算法</a:t>
            </a:r>
          </a:p>
          <a:p>
            <a:pPr eaLnBrk="0" hangingPunct="0">
              <a:spcAft>
                <a:spcPct val="0"/>
              </a:spcAft>
              <a:buClrTx/>
              <a:buFontTx/>
              <a:buNone/>
            </a:pPr>
            <a:r>
              <a:rPr lang="en-US" altLang="zh-CN" sz="2800">
                <a:latin typeface="Times New Roman" pitchFamily="18" charset="0"/>
                <a:ea typeface="宋体" charset="-122"/>
              </a:rPr>
              <a:t>n    =  </a:t>
            </a:r>
            <a:r>
              <a:rPr lang="zh-CN" altLang="zh-CN" sz="2800">
                <a:latin typeface="Times New Roman" pitchFamily="18" charset="0"/>
                <a:ea typeface="宋体" charset="-122"/>
              </a:rPr>
              <a:t>Hash码的长度</a:t>
            </a:r>
            <a:endParaRPr lang="zh-CN" altLang="en-US" sz="2800">
              <a:latin typeface="Times New Roman" pitchFamily="18" charset="0"/>
              <a:ea typeface="宋体" charset="-122"/>
            </a:endParaRPr>
          </a:p>
          <a:p>
            <a:pPr eaLnBrk="0" hangingPunct="0">
              <a:spcAft>
                <a:spcPct val="0"/>
              </a:spcAft>
              <a:buClrTx/>
              <a:buFontTx/>
              <a:buNone/>
            </a:pPr>
            <a:r>
              <a:rPr lang="en-US" altLang="zh-CN" sz="2800">
                <a:latin typeface="Times New Roman" pitchFamily="18" charset="0"/>
                <a:ea typeface="宋体" charset="-122"/>
              </a:rPr>
              <a:t>b    = </a:t>
            </a:r>
            <a:r>
              <a:rPr lang="zh-CN" altLang="zh-CN" sz="2800">
                <a:latin typeface="Times New Roman" pitchFamily="18" charset="0"/>
                <a:ea typeface="宋体" charset="-122"/>
              </a:rPr>
              <a:t>输入块的长度</a:t>
            </a:r>
            <a:endParaRPr lang="zh-CN" altLang="en-US" sz="2800">
              <a:latin typeface="Times New Roman" pitchFamily="18" charset="0"/>
              <a:ea typeface="宋体" charset="-122"/>
            </a:endParaRPr>
          </a:p>
        </p:txBody>
      </p:sp>
      <p:sp>
        <p:nvSpPr>
          <p:cNvPr id="957482" name="Text Box 42"/>
          <p:cNvSpPr txBox="1">
            <a:spLocks noChangeArrowheads="1"/>
          </p:cNvSpPr>
          <p:nvPr/>
        </p:nvSpPr>
        <p:spPr bwMode="ltGray">
          <a:xfrm>
            <a:off x="2209800" y="304800"/>
            <a:ext cx="4759325" cy="579438"/>
          </a:xfrm>
          <a:prstGeom prst="rect">
            <a:avLst/>
          </a:prstGeom>
          <a:noFill/>
          <a:ln w="9525" cap="rnd">
            <a:noFill/>
            <a:miter lim="800000"/>
            <a:headEnd/>
            <a:tailEnd/>
          </a:ln>
          <a:effectLst/>
        </p:spPr>
        <p:txBody>
          <a:bodyPr wrap="none">
            <a:spAutoFit/>
          </a:bodyPr>
          <a:lstStyle/>
          <a:p>
            <a:pPr eaLnBrk="0" hangingPunct="0">
              <a:spcAft>
                <a:spcPct val="0"/>
              </a:spcAft>
              <a:buClrTx/>
              <a:buFontTx/>
              <a:buNone/>
            </a:pPr>
            <a:r>
              <a:rPr lang="zh-CN" altLang="en-US" sz="3200" b="1" dirty="0">
                <a:latin typeface="Times New Roman" pitchFamily="18" charset="0"/>
                <a:ea typeface="宋体" charset="-122"/>
              </a:rPr>
              <a:t>安全</a:t>
            </a:r>
            <a:r>
              <a:rPr lang="en-US" altLang="zh-CN" sz="3200" b="1" dirty="0">
                <a:latin typeface="Times New Roman" pitchFamily="18" charset="0"/>
                <a:ea typeface="宋体" charset="-122"/>
              </a:rPr>
              <a:t>Hash</a:t>
            </a:r>
            <a:r>
              <a:rPr lang="zh-CN" altLang="en-US" sz="3200" b="1" dirty="0">
                <a:latin typeface="Times New Roman" pitchFamily="18" charset="0"/>
                <a:ea typeface="宋体" charset="-122"/>
              </a:rPr>
              <a:t>算法的一般结构</a:t>
            </a:r>
          </a:p>
        </p:txBody>
      </p:sp>
      <p:sp>
        <p:nvSpPr>
          <p:cNvPr id="957483" name="Text Box 43"/>
          <p:cNvSpPr txBox="1">
            <a:spLocks noChangeArrowheads="1"/>
          </p:cNvSpPr>
          <p:nvPr/>
        </p:nvSpPr>
        <p:spPr bwMode="ltGray">
          <a:xfrm>
            <a:off x="7877175" y="2209800"/>
            <a:ext cx="534988" cy="336550"/>
          </a:xfrm>
          <a:prstGeom prst="rect">
            <a:avLst/>
          </a:prstGeom>
          <a:noFill/>
          <a:ln w="9525" cap="rnd">
            <a:noFill/>
            <a:miter lim="800000"/>
            <a:headEnd/>
            <a:tailEnd/>
          </a:ln>
          <a:effectLst/>
        </p:spPr>
        <p:txBody>
          <a:bodyPr wrap="none">
            <a:spAutoFit/>
          </a:bodyPr>
          <a:lstStyle/>
          <a:p>
            <a:pPr eaLnBrk="0" hangingPunct="0">
              <a:spcAft>
                <a:spcPct val="0"/>
              </a:spcAft>
              <a:buClrTx/>
              <a:buFontTx/>
              <a:buNone/>
            </a:pPr>
            <a:r>
              <a:rPr lang="en-US" altLang="zh-CN" sz="1600">
                <a:latin typeface="Times New Roman" pitchFamily="18" charset="0"/>
                <a:ea typeface="宋体" charset="-122"/>
              </a:rPr>
              <a:t>CV</a:t>
            </a:r>
            <a:r>
              <a:rPr lang="en-US" altLang="zh-CN" sz="900">
                <a:latin typeface="Times New Roman" pitchFamily="18" charset="0"/>
                <a:ea typeface="宋体" charset="-122"/>
              </a:rPr>
              <a:t>L</a:t>
            </a:r>
            <a:endParaRPr lang="en-US" altLang="zh-CN" sz="1600">
              <a:latin typeface="Times New Roman" pitchFamily="18" charset="0"/>
              <a:ea typeface="宋体" charset="-122"/>
            </a:endParaRPr>
          </a:p>
        </p:txBody>
      </p:sp>
      <p:sp>
        <p:nvSpPr>
          <p:cNvPr id="957484" name="Text Box 44"/>
          <p:cNvSpPr txBox="1">
            <a:spLocks noChangeArrowheads="1"/>
          </p:cNvSpPr>
          <p:nvPr/>
        </p:nvSpPr>
        <p:spPr bwMode="ltGray">
          <a:xfrm>
            <a:off x="6175375" y="3449638"/>
            <a:ext cx="169863" cy="457200"/>
          </a:xfrm>
          <a:prstGeom prst="rect">
            <a:avLst/>
          </a:prstGeom>
          <a:noFill/>
          <a:ln w="9525" cap="rnd">
            <a:noFill/>
            <a:miter lim="800000"/>
            <a:headEnd/>
            <a:tailEnd/>
          </a:ln>
          <a:effectLst/>
        </p:spPr>
        <p:txBody>
          <a:bodyPr wrap="none">
            <a:spAutoFit/>
          </a:bodyPr>
          <a:lstStyle/>
          <a:p>
            <a:pPr eaLnBrk="0" hangingPunct="0">
              <a:spcAft>
                <a:spcPct val="0"/>
              </a:spcAft>
              <a:buClrTx/>
              <a:buFontTx/>
              <a:buNone/>
            </a:pPr>
            <a:endParaRPr lang="zh-CN" altLang="en-US" sz="2400">
              <a:latin typeface="Times New Roman" pitchFamily="18" charset="0"/>
              <a:ea typeface="宋体" charset="-122"/>
            </a:endParaRPr>
          </a:p>
        </p:txBody>
      </p:sp>
      <p:sp>
        <p:nvSpPr>
          <p:cNvPr id="957485" name="Text Box 45"/>
          <p:cNvSpPr txBox="1">
            <a:spLocks noChangeArrowheads="1"/>
          </p:cNvSpPr>
          <p:nvPr/>
        </p:nvSpPr>
        <p:spPr bwMode="ltGray">
          <a:xfrm>
            <a:off x="4568825" y="4572000"/>
            <a:ext cx="4575175" cy="1373188"/>
          </a:xfrm>
          <a:prstGeom prst="rect">
            <a:avLst/>
          </a:prstGeom>
          <a:noFill/>
          <a:ln w="9525" cap="rnd">
            <a:noFill/>
            <a:miter lim="800000"/>
            <a:headEnd/>
            <a:tailEnd/>
          </a:ln>
          <a:effectLst/>
        </p:spPr>
        <p:txBody>
          <a:bodyPr wrap="none">
            <a:spAutoFit/>
          </a:bodyPr>
          <a:lstStyle/>
          <a:p>
            <a:pPr eaLnBrk="0" hangingPunct="0">
              <a:spcAft>
                <a:spcPct val="0"/>
              </a:spcAft>
              <a:buClrTx/>
              <a:buFontTx/>
              <a:buNone/>
            </a:pPr>
            <a:r>
              <a:rPr lang="en-US" altLang="zh-CN" sz="2800" b="1" dirty="0">
                <a:latin typeface="Times New Roman" pitchFamily="18" charset="0"/>
                <a:ea typeface="宋体" charset="-122"/>
              </a:rPr>
              <a:t>CV</a:t>
            </a:r>
            <a:r>
              <a:rPr lang="en-US" altLang="zh-CN" sz="2800" b="1" baseline="-25000" dirty="0">
                <a:latin typeface="Times New Roman" pitchFamily="18" charset="0"/>
                <a:ea typeface="宋体" charset="-122"/>
              </a:rPr>
              <a:t>0</a:t>
            </a:r>
            <a:r>
              <a:rPr lang="en-US" altLang="zh-CN" sz="2800" b="1" dirty="0">
                <a:latin typeface="Times New Roman" pitchFamily="18" charset="0"/>
                <a:ea typeface="宋体" charset="-122"/>
              </a:rPr>
              <a:t>=IV= initial n-bit value</a:t>
            </a:r>
          </a:p>
          <a:p>
            <a:pPr eaLnBrk="0" hangingPunct="0">
              <a:spcAft>
                <a:spcPct val="0"/>
              </a:spcAft>
              <a:buClrTx/>
              <a:buFontTx/>
              <a:buNone/>
            </a:pPr>
            <a:r>
              <a:rPr lang="en-US" altLang="zh-CN" sz="2800" b="1" dirty="0" err="1">
                <a:latin typeface="Times New Roman" pitchFamily="18" charset="0"/>
                <a:ea typeface="宋体" charset="-122"/>
              </a:rPr>
              <a:t>CV</a:t>
            </a:r>
            <a:r>
              <a:rPr lang="en-US" altLang="zh-CN" sz="2800" b="1" baseline="-25000" dirty="0" err="1">
                <a:latin typeface="Times New Roman" pitchFamily="18" charset="0"/>
                <a:ea typeface="宋体" charset="-122"/>
              </a:rPr>
              <a:t>i</a:t>
            </a:r>
            <a:r>
              <a:rPr lang="en-US" altLang="zh-CN" sz="2800" b="1" dirty="0">
                <a:latin typeface="Times New Roman" pitchFamily="18" charset="0"/>
                <a:ea typeface="宋体" charset="-122"/>
              </a:rPr>
              <a:t>=f(CV</a:t>
            </a:r>
            <a:r>
              <a:rPr lang="en-US" altLang="zh-CN" sz="2800" b="1" baseline="-25000" dirty="0">
                <a:latin typeface="Times New Roman" pitchFamily="18" charset="0"/>
                <a:ea typeface="宋体" charset="-122"/>
              </a:rPr>
              <a:t>i-1</a:t>
            </a:r>
            <a:r>
              <a:rPr lang="en-US" altLang="zh-CN" sz="2800" b="1" dirty="0">
                <a:latin typeface="Times New Roman" pitchFamily="18" charset="0"/>
                <a:ea typeface="宋体" charset="-122"/>
              </a:rPr>
              <a:t>, Y</a:t>
            </a:r>
            <a:r>
              <a:rPr lang="en-US" altLang="zh-CN" sz="2800" b="1" baseline="-25000" dirty="0">
                <a:latin typeface="Times New Roman" pitchFamily="18" charset="0"/>
                <a:ea typeface="宋体" charset="-122"/>
              </a:rPr>
              <a:t>i-1</a:t>
            </a:r>
            <a:r>
              <a:rPr lang="en-US" altLang="zh-CN" sz="2800" b="1" dirty="0">
                <a:latin typeface="Times New Roman" pitchFamily="18" charset="0"/>
                <a:ea typeface="宋体" charset="-122"/>
              </a:rPr>
              <a:t>)   (1 </a:t>
            </a:r>
            <a:r>
              <a:rPr lang="en-US" altLang="zh-CN" sz="2800" b="1" dirty="0">
                <a:latin typeface="Times New Roman" pitchFamily="18" charset="0"/>
                <a:ea typeface="宋体" charset="-122"/>
                <a:sym typeface="Symbol" pitchFamily="18" charset="2"/>
              </a:rPr>
              <a:t> </a:t>
            </a:r>
            <a:r>
              <a:rPr lang="en-US" altLang="zh-CN" sz="2800" b="1" dirty="0" err="1">
                <a:latin typeface="Times New Roman" pitchFamily="18" charset="0"/>
                <a:ea typeface="宋体" charset="-122"/>
              </a:rPr>
              <a:t>i</a:t>
            </a:r>
            <a:r>
              <a:rPr lang="en-US" altLang="zh-CN" sz="2800" b="1" dirty="0">
                <a:latin typeface="Times New Roman" pitchFamily="18" charset="0"/>
                <a:ea typeface="宋体" charset="-122"/>
              </a:rPr>
              <a:t> </a:t>
            </a:r>
            <a:r>
              <a:rPr lang="en-US" altLang="zh-CN" sz="2800" b="1" dirty="0">
                <a:latin typeface="Times New Roman" pitchFamily="18" charset="0"/>
                <a:ea typeface="宋体" charset="-122"/>
                <a:sym typeface="Symbol" pitchFamily="18" charset="2"/>
              </a:rPr>
              <a:t> </a:t>
            </a:r>
            <a:r>
              <a:rPr lang="en-US" altLang="zh-CN" sz="2800" b="1" dirty="0">
                <a:latin typeface="Times New Roman" pitchFamily="18" charset="0"/>
                <a:ea typeface="宋体" charset="-122"/>
              </a:rPr>
              <a:t>L)</a:t>
            </a:r>
          </a:p>
          <a:p>
            <a:pPr eaLnBrk="0" hangingPunct="0">
              <a:spcAft>
                <a:spcPct val="0"/>
              </a:spcAft>
              <a:buClrTx/>
              <a:buFontTx/>
              <a:buNone/>
            </a:pPr>
            <a:r>
              <a:rPr lang="en-US" altLang="zh-CN" sz="2800" b="1" dirty="0">
                <a:latin typeface="Times New Roman" pitchFamily="18" charset="0"/>
                <a:ea typeface="宋体" charset="-122"/>
              </a:rPr>
              <a:t>H(M) = CV</a:t>
            </a:r>
            <a:r>
              <a:rPr lang="en-US" altLang="zh-CN" sz="2800" b="1" baseline="-25000" dirty="0">
                <a:latin typeface="Times New Roman" pitchFamily="18" charset="0"/>
                <a:ea typeface="宋体" charset="-122"/>
              </a:rPr>
              <a:t>L</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smtClean="0"/>
              <a:t>MD</a:t>
            </a:r>
            <a:r>
              <a:rPr lang="zh-CN" altLang="en-US" dirty="0" smtClean="0"/>
              <a:t>系列</a:t>
            </a:r>
          </a:p>
        </p:txBody>
      </p:sp>
      <p:sp>
        <p:nvSpPr>
          <p:cNvPr id="33795" name="Rectangle 3"/>
          <p:cNvSpPr>
            <a:spLocks noGrp="1" noChangeArrowheads="1"/>
          </p:cNvSpPr>
          <p:nvPr>
            <p:ph type="body" idx="1"/>
          </p:nvPr>
        </p:nvSpPr>
        <p:spPr/>
        <p:txBody>
          <a:bodyPr>
            <a:normAutofit fontScale="92500" lnSpcReduction="20000"/>
          </a:bodyPr>
          <a:lstStyle/>
          <a:p>
            <a:r>
              <a:rPr lang="zh-CN" altLang="en-US" dirty="0" smtClean="0"/>
              <a:t>作者</a:t>
            </a:r>
          </a:p>
          <a:p>
            <a:pPr lvl="1"/>
            <a:r>
              <a:rPr lang="en-US" altLang="zh-CN" dirty="0" smtClean="0"/>
              <a:t>Ronald </a:t>
            </a:r>
            <a:r>
              <a:rPr lang="en-US" altLang="zh-CN" dirty="0" err="1" smtClean="0"/>
              <a:t>Rivest</a:t>
            </a:r>
            <a:endParaRPr lang="en-US" altLang="zh-CN" dirty="0" smtClean="0"/>
          </a:p>
          <a:p>
            <a:pPr lvl="2"/>
            <a:r>
              <a:rPr lang="en-US" altLang="zh-CN" sz="2800" dirty="0" smtClean="0">
                <a:hlinkClick r:id="rId3"/>
              </a:rPr>
              <a:t>http://theory.lcs.mit.edu/~rivest/</a:t>
            </a:r>
            <a:r>
              <a:rPr lang="en-US" altLang="zh-CN" sz="2800" dirty="0" smtClean="0"/>
              <a:t> </a:t>
            </a:r>
          </a:p>
          <a:p>
            <a:r>
              <a:rPr lang="en-US" altLang="zh-CN" dirty="0" smtClean="0"/>
              <a:t>MD2</a:t>
            </a:r>
            <a:r>
              <a:rPr lang="zh-CN" altLang="en-US" dirty="0" smtClean="0"/>
              <a:t>、</a:t>
            </a:r>
            <a:r>
              <a:rPr lang="en-US" altLang="zh-CN" dirty="0" smtClean="0"/>
              <a:t>MD4</a:t>
            </a:r>
            <a:r>
              <a:rPr lang="zh-CN" altLang="en-US" dirty="0" smtClean="0"/>
              <a:t>、</a:t>
            </a:r>
            <a:r>
              <a:rPr lang="en-US" altLang="zh-CN" dirty="0" smtClean="0"/>
              <a:t>MD5</a:t>
            </a:r>
          </a:p>
          <a:p>
            <a:pPr lvl="1"/>
            <a:r>
              <a:rPr lang="en-US" altLang="zh-CN" dirty="0" smtClean="0"/>
              <a:t>MD2/4/5 </a:t>
            </a:r>
            <a:r>
              <a:rPr lang="zh-CN" altLang="en-US" dirty="0" smtClean="0"/>
              <a:t> </a:t>
            </a:r>
            <a:r>
              <a:rPr lang="en-US" altLang="zh-CN" dirty="0" smtClean="0"/>
              <a:t>RFC1319/1320/1321</a:t>
            </a:r>
          </a:p>
          <a:p>
            <a:pPr lvl="2"/>
            <a:r>
              <a:rPr lang="en-US" altLang="zh-CN" sz="2800" dirty="0" smtClean="0">
                <a:hlinkClick r:id="rId4"/>
              </a:rPr>
              <a:t>http://www.ietf.org/rfc/rfc1321.txt</a:t>
            </a:r>
            <a:r>
              <a:rPr lang="en-US" altLang="zh-CN" sz="2800" dirty="0" smtClean="0"/>
              <a:t> </a:t>
            </a:r>
          </a:p>
          <a:p>
            <a:r>
              <a:rPr lang="zh-CN" altLang="en-US" dirty="0" smtClean="0"/>
              <a:t>应用</a:t>
            </a:r>
          </a:p>
          <a:p>
            <a:pPr lvl="1"/>
            <a:r>
              <a:rPr lang="zh-CN" altLang="en-US" dirty="0" smtClean="0"/>
              <a:t>曾经是最广泛的摘要算法</a:t>
            </a:r>
          </a:p>
          <a:p>
            <a:pPr lvl="1"/>
            <a:r>
              <a:rPr lang="zh-CN" altLang="en-US" dirty="0" smtClean="0"/>
              <a:t>但是散列值太短</a:t>
            </a:r>
            <a:r>
              <a:rPr lang="en-US" altLang="zh-CN" dirty="0" smtClean="0"/>
              <a:t>(128bits)</a:t>
            </a:r>
            <a:endParaRPr lang="zh-CN" altLang="en-US" dirty="0" smtClean="0"/>
          </a:p>
          <a:p>
            <a:pPr lvl="1"/>
            <a:r>
              <a:rPr lang="zh-CN" altLang="en-US" dirty="0" smtClean="0"/>
              <a:t>而</a:t>
            </a:r>
            <a:r>
              <a:rPr lang="en-US" altLang="zh-CN" dirty="0" smtClean="0"/>
              <a:t>SHA-1</a:t>
            </a:r>
            <a:r>
              <a:rPr lang="zh-CN" altLang="en-US" dirty="0" smtClean="0"/>
              <a:t>有</a:t>
            </a:r>
            <a:r>
              <a:rPr lang="en-US" altLang="zh-CN" dirty="0" smtClean="0"/>
              <a:t>160bits</a:t>
            </a:r>
            <a:endParaRPr lang="zh-CN" alt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dirty="0" smtClean="0"/>
              <a:t>SHA</a:t>
            </a:r>
            <a:r>
              <a:rPr lang="zh-CN" altLang="en-US" dirty="0" smtClean="0"/>
              <a:t>安全散列算法</a:t>
            </a:r>
            <a:endParaRPr lang="en-US" altLang="zh-CN" dirty="0" smtClean="0"/>
          </a:p>
        </p:txBody>
      </p:sp>
      <p:sp>
        <p:nvSpPr>
          <p:cNvPr id="24579" name="Rectangle 3"/>
          <p:cNvSpPr>
            <a:spLocks noGrp="1" noChangeArrowheads="1"/>
          </p:cNvSpPr>
          <p:nvPr>
            <p:ph type="body" idx="1"/>
          </p:nvPr>
        </p:nvSpPr>
        <p:spPr/>
        <p:txBody>
          <a:bodyPr>
            <a:normAutofit/>
          </a:bodyPr>
          <a:lstStyle/>
          <a:p>
            <a:pPr>
              <a:lnSpc>
                <a:spcPct val="90000"/>
              </a:lnSpc>
            </a:pPr>
            <a:r>
              <a:rPr lang="en-US" altLang="zh-CN" dirty="0" smtClean="0"/>
              <a:t>SHA</a:t>
            </a:r>
            <a:r>
              <a:rPr lang="zh-CN" altLang="en-US" dirty="0" smtClean="0"/>
              <a:t>：</a:t>
            </a:r>
            <a:r>
              <a:rPr lang="en-US" altLang="zh-CN" dirty="0" smtClean="0"/>
              <a:t>Secure Hash Algorithm </a:t>
            </a:r>
          </a:p>
          <a:p>
            <a:pPr>
              <a:lnSpc>
                <a:spcPct val="90000"/>
              </a:lnSpc>
            </a:pPr>
            <a:r>
              <a:rPr lang="zh-CN" altLang="en-US" dirty="0" smtClean="0"/>
              <a:t>作者 </a:t>
            </a:r>
            <a:r>
              <a:rPr lang="en-US" altLang="zh-CN" dirty="0" smtClean="0"/>
              <a:t>NIST </a:t>
            </a:r>
            <a:endParaRPr lang="zh-CN" altLang="en-US" dirty="0" smtClean="0"/>
          </a:p>
          <a:p>
            <a:pPr lvl="1">
              <a:lnSpc>
                <a:spcPct val="90000"/>
              </a:lnSpc>
            </a:pPr>
            <a:r>
              <a:rPr lang="en-US" altLang="zh-CN" dirty="0" smtClean="0"/>
              <a:t>1993 FIPS PUB 180  SHA {SHA-0}</a:t>
            </a:r>
          </a:p>
          <a:p>
            <a:pPr lvl="1">
              <a:lnSpc>
                <a:spcPct val="90000"/>
              </a:lnSpc>
            </a:pPr>
            <a:r>
              <a:rPr lang="en-US" altLang="zh-CN" dirty="0" smtClean="0"/>
              <a:t>1995 FIPS PUB 180-1 SHA-1</a:t>
            </a:r>
            <a:r>
              <a:rPr lang="zh-CN" altLang="en-US" dirty="0" smtClean="0"/>
              <a:t>修正版</a:t>
            </a:r>
          </a:p>
          <a:p>
            <a:pPr lvl="1">
              <a:lnSpc>
                <a:spcPct val="90000"/>
              </a:lnSpc>
            </a:pPr>
            <a:r>
              <a:rPr lang="en-US" altLang="zh-CN" dirty="0" smtClean="0"/>
              <a:t>2001 FIPS PUB 180-2 SHA-2</a:t>
            </a:r>
          </a:p>
          <a:p>
            <a:pPr lvl="2">
              <a:lnSpc>
                <a:spcPct val="90000"/>
              </a:lnSpc>
            </a:pPr>
            <a:r>
              <a:rPr lang="zh-CN" altLang="en-US" dirty="0" smtClean="0"/>
              <a:t>包括</a:t>
            </a:r>
            <a:r>
              <a:rPr lang="en-US" altLang="zh-CN" dirty="0" smtClean="0"/>
              <a:t>SHA-256/384/512</a:t>
            </a:r>
          </a:p>
          <a:p>
            <a:pPr lvl="1">
              <a:lnSpc>
                <a:spcPct val="90000"/>
              </a:lnSpc>
            </a:pPr>
            <a:r>
              <a:rPr lang="en-US" altLang="zh-CN" dirty="0" smtClean="0"/>
              <a:t>2007</a:t>
            </a:r>
            <a:r>
              <a:rPr lang="zh-CN" altLang="en-US" dirty="0"/>
              <a:t> </a:t>
            </a:r>
            <a:r>
              <a:rPr lang="zh-CN" altLang="en-US" dirty="0" smtClean="0"/>
              <a:t>征集新一代的</a:t>
            </a:r>
            <a:r>
              <a:rPr lang="en-US" altLang="zh-CN" dirty="0" smtClean="0"/>
              <a:t>hash</a:t>
            </a:r>
            <a:r>
              <a:rPr lang="zh-CN" altLang="en-US" dirty="0" smtClean="0"/>
              <a:t>函数标准</a:t>
            </a:r>
            <a:endParaRPr lang="en-US" altLang="zh-CN" dirty="0" smtClean="0"/>
          </a:p>
          <a:p>
            <a:pPr lvl="1">
              <a:lnSpc>
                <a:spcPct val="90000"/>
              </a:lnSpc>
            </a:pPr>
            <a:r>
              <a:rPr lang="en-US" altLang="zh-CN" dirty="0" smtClean="0"/>
              <a:t>2012 NIST</a:t>
            </a:r>
            <a:r>
              <a:rPr lang="zh-CN" altLang="en-US" dirty="0" smtClean="0"/>
              <a:t>公布</a:t>
            </a:r>
            <a:r>
              <a:rPr lang="en-US" altLang="zh-CN" dirty="0" smtClean="0"/>
              <a:t>SHA-3</a:t>
            </a:r>
            <a:r>
              <a:rPr lang="zh-CN" altLang="en-US" dirty="0" smtClean="0"/>
              <a:t>设计中的优胜者</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smtClean="0"/>
              <a:t>SHA-256/384/512</a:t>
            </a:r>
            <a:endParaRPr lang="zh-CN" altLang="en-US" smtClean="0"/>
          </a:p>
        </p:txBody>
      </p:sp>
      <p:sp>
        <p:nvSpPr>
          <p:cNvPr id="47107" name="Rectangle 3"/>
          <p:cNvSpPr>
            <a:spLocks noGrp="1" noChangeArrowheads="1"/>
          </p:cNvSpPr>
          <p:nvPr>
            <p:ph type="body" idx="1"/>
          </p:nvPr>
        </p:nvSpPr>
        <p:spPr>
          <a:xfrm>
            <a:off x="457200" y="1600200"/>
            <a:ext cx="8229600" cy="4876800"/>
          </a:xfrm>
        </p:spPr>
        <p:txBody>
          <a:bodyPr>
            <a:normAutofit fontScale="92500" lnSpcReduction="10000"/>
          </a:bodyPr>
          <a:lstStyle/>
          <a:p>
            <a:pPr>
              <a:lnSpc>
                <a:spcPct val="90000"/>
              </a:lnSpc>
              <a:buFontTx/>
              <a:buNone/>
            </a:pPr>
            <a:r>
              <a:rPr lang="en-US" altLang="zh-CN" dirty="0" smtClean="0"/>
              <a:t>	FIPS 180-2 (draft 2001)</a:t>
            </a:r>
          </a:p>
          <a:p>
            <a:pPr>
              <a:lnSpc>
                <a:spcPct val="90000"/>
              </a:lnSpc>
              <a:buFontTx/>
              <a:buNone/>
            </a:pPr>
            <a:r>
              <a:rPr lang="en-US" altLang="zh-CN" sz="2400" dirty="0" smtClean="0"/>
              <a:t>	Algorithm 	      </a:t>
            </a:r>
            <a:r>
              <a:rPr lang="en-US" altLang="zh-CN" sz="2400" dirty="0" err="1" smtClean="0"/>
              <a:t>MessageSize</a:t>
            </a:r>
            <a:endParaRPr lang="en-US" altLang="zh-CN" sz="2400" dirty="0" smtClean="0"/>
          </a:p>
          <a:p>
            <a:pPr>
              <a:lnSpc>
                <a:spcPct val="90000"/>
              </a:lnSpc>
              <a:buFontTx/>
              <a:buNone/>
            </a:pPr>
            <a:r>
              <a:rPr lang="en-US" altLang="zh-CN" sz="2400" dirty="0" smtClean="0"/>
              <a:t>					  </a:t>
            </a:r>
            <a:r>
              <a:rPr lang="en-US" altLang="zh-CN" sz="2400" dirty="0" err="1" smtClean="0"/>
              <a:t>BlockSize</a:t>
            </a:r>
            <a:r>
              <a:rPr lang="en-US" altLang="zh-CN" sz="2400" dirty="0" smtClean="0"/>
              <a:t> </a:t>
            </a:r>
          </a:p>
          <a:p>
            <a:pPr>
              <a:lnSpc>
                <a:spcPct val="90000"/>
              </a:lnSpc>
              <a:buFontTx/>
              <a:buNone/>
            </a:pPr>
            <a:r>
              <a:rPr lang="en-US" altLang="zh-CN" sz="2400" dirty="0" smtClean="0"/>
              <a:t>						    </a:t>
            </a:r>
            <a:r>
              <a:rPr lang="en-US" altLang="zh-CN" sz="2400" dirty="0" err="1" smtClean="0"/>
              <a:t>WordSize</a:t>
            </a:r>
            <a:endParaRPr lang="en-US" altLang="zh-CN" sz="2400" dirty="0" smtClean="0"/>
          </a:p>
          <a:p>
            <a:pPr>
              <a:lnSpc>
                <a:spcPct val="90000"/>
              </a:lnSpc>
              <a:buFontTx/>
              <a:buNone/>
            </a:pPr>
            <a:r>
              <a:rPr lang="en-US" altLang="zh-CN" sz="2400" dirty="0" smtClean="0"/>
              <a:t>							   </a:t>
            </a:r>
            <a:r>
              <a:rPr lang="en-US" altLang="zh-CN" sz="2400" dirty="0" err="1" smtClean="0"/>
              <a:t>MDSize</a:t>
            </a:r>
            <a:endParaRPr lang="en-US" altLang="zh-CN" sz="2400" dirty="0" smtClean="0"/>
          </a:p>
          <a:p>
            <a:pPr>
              <a:lnSpc>
                <a:spcPct val="90000"/>
              </a:lnSpc>
              <a:buFontTx/>
              <a:buNone/>
            </a:pPr>
            <a:r>
              <a:rPr lang="en-US" altLang="zh-CN" sz="2400" dirty="0" smtClean="0"/>
              <a:t>								   Security</a:t>
            </a:r>
            <a:endParaRPr lang="en-US" altLang="zh-CN" dirty="0" smtClean="0"/>
          </a:p>
          <a:p>
            <a:pPr>
              <a:lnSpc>
                <a:spcPct val="90000"/>
              </a:lnSpc>
              <a:buFontTx/>
              <a:buNone/>
            </a:pPr>
            <a:r>
              <a:rPr lang="en-US" altLang="zh-CN" dirty="0" smtClean="0"/>
              <a:t>	</a:t>
            </a:r>
          </a:p>
          <a:p>
            <a:pPr>
              <a:lnSpc>
                <a:spcPct val="90000"/>
              </a:lnSpc>
              <a:buFontTx/>
              <a:buNone/>
            </a:pPr>
            <a:r>
              <a:rPr lang="en-US" altLang="zh-CN" dirty="0" smtClean="0"/>
              <a:t>    SHA-1            &lt;2</a:t>
            </a:r>
            <a:r>
              <a:rPr lang="en-US" altLang="zh-CN" baseline="30000" dirty="0" smtClean="0"/>
              <a:t>64</a:t>
            </a:r>
            <a:r>
              <a:rPr lang="en-US" altLang="zh-CN" dirty="0" smtClean="0"/>
              <a:t>        512      32      160       80</a:t>
            </a:r>
          </a:p>
          <a:p>
            <a:pPr>
              <a:lnSpc>
                <a:spcPct val="90000"/>
              </a:lnSpc>
              <a:buFontTx/>
              <a:buNone/>
            </a:pPr>
            <a:r>
              <a:rPr lang="en-US" altLang="zh-CN" dirty="0" smtClean="0"/>
              <a:t>	SHA-256        &lt;2</a:t>
            </a:r>
            <a:r>
              <a:rPr lang="en-US" altLang="zh-CN" baseline="30000" dirty="0" smtClean="0"/>
              <a:t>64</a:t>
            </a:r>
            <a:r>
              <a:rPr lang="en-US" altLang="zh-CN" dirty="0" smtClean="0"/>
              <a:t>        512      32      256      128</a:t>
            </a:r>
          </a:p>
          <a:p>
            <a:pPr>
              <a:lnSpc>
                <a:spcPct val="90000"/>
              </a:lnSpc>
              <a:buFontTx/>
              <a:buNone/>
            </a:pPr>
            <a:r>
              <a:rPr lang="en-US" altLang="zh-CN" dirty="0" smtClean="0"/>
              <a:t>	SHA-384        &lt;2</a:t>
            </a:r>
            <a:r>
              <a:rPr lang="en-US" altLang="zh-CN" baseline="30000" dirty="0" smtClean="0"/>
              <a:t>128</a:t>
            </a:r>
            <a:r>
              <a:rPr lang="en-US" altLang="zh-CN" dirty="0" smtClean="0"/>
              <a:t>     1024      64      384     192</a:t>
            </a:r>
          </a:p>
          <a:p>
            <a:pPr>
              <a:lnSpc>
                <a:spcPct val="90000"/>
              </a:lnSpc>
              <a:buFontTx/>
              <a:buNone/>
            </a:pPr>
            <a:r>
              <a:rPr lang="en-US" altLang="zh-CN" dirty="0" smtClean="0"/>
              <a:t>	</a:t>
            </a:r>
            <a:r>
              <a:rPr lang="en-US" altLang="zh-CN" dirty="0" smtClean="0">
                <a:solidFill>
                  <a:srgbClr val="FF0000"/>
                </a:solidFill>
              </a:rPr>
              <a:t>SHA-512        &lt;2</a:t>
            </a:r>
            <a:r>
              <a:rPr lang="en-US" altLang="zh-CN" baseline="30000" dirty="0" smtClean="0">
                <a:solidFill>
                  <a:srgbClr val="FF0000"/>
                </a:solidFill>
              </a:rPr>
              <a:t>128</a:t>
            </a:r>
            <a:r>
              <a:rPr lang="en-US" altLang="zh-CN" dirty="0" smtClean="0">
                <a:solidFill>
                  <a:srgbClr val="FF0000"/>
                </a:solidFill>
              </a:rPr>
              <a:t>     1024      64      512     256</a:t>
            </a:r>
          </a:p>
          <a:p>
            <a:pPr>
              <a:lnSpc>
                <a:spcPct val="90000"/>
              </a:lnSpc>
              <a:buFontTx/>
              <a:buNone/>
            </a:pPr>
            <a:r>
              <a:rPr lang="en-US" altLang="zh-CN" sz="2400" dirty="0" smtClean="0">
                <a:solidFill>
                  <a:srgbClr val="FF0000"/>
                </a:solidFill>
              </a:rPr>
              <a:t>	</a:t>
            </a:r>
            <a:r>
              <a:rPr lang="zh-CN" altLang="en-US" sz="2400" dirty="0" smtClean="0">
                <a:solidFill>
                  <a:srgbClr val="FF0000"/>
                </a:solidFill>
              </a:rPr>
              <a:t>安全性</a:t>
            </a:r>
            <a:r>
              <a:rPr lang="en-US" altLang="zh-CN" sz="2400" dirty="0" smtClean="0">
                <a:solidFill>
                  <a:srgbClr val="FF0000"/>
                </a:solidFill>
              </a:rPr>
              <a:t>security</a:t>
            </a:r>
            <a:r>
              <a:rPr lang="zh-CN" altLang="en-US" sz="2400" dirty="0" smtClean="0">
                <a:solidFill>
                  <a:srgbClr val="FF0000"/>
                </a:solidFill>
              </a:rPr>
              <a:t>指生日攻击代价</a:t>
            </a:r>
            <a:endParaRPr lang="en-US" altLang="zh-CN" sz="2400" dirty="0" smtClean="0">
              <a:solidFill>
                <a:srgbClr val="FF0000"/>
              </a:solidFill>
            </a:endParaRPr>
          </a:p>
        </p:txBody>
      </p:sp>
      <p:sp>
        <p:nvSpPr>
          <p:cNvPr id="47108" name="Line 4"/>
          <p:cNvSpPr>
            <a:spLocks noChangeShapeType="1"/>
          </p:cNvSpPr>
          <p:nvPr/>
        </p:nvSpPr>
        <p:spPr bwMode="auto">
          <a:xfrm>
            <a:off x="914400" y="3962400"/>
            <a:ext cx="7620000" cy="0"/>
          </a:xfrm>
          <a:prstGeom prst="line">
            <a:avLst/>
          </a:prstGeom>
          <a:noFill/>
          <a:ln w="22225">
            <a:solidFill>
              <a:schemeClr val="tx1"/>
            </a:solidFill>
            <a:round/>
            <a:headEnd/>
            <a:tailEnd/>
          </a:ln>
          <a:effectLst/>
        </p:spPr>
        <p:txBody>
          <a:bodyPr/>
          <a:lstStyle/>
          <a:p>
            <a:r>
              <a:rPr lang="en-US" altLang="zh-CN" dirty="0" smtClean="0"/>
              <a:t>  </a:t>
            </a:r>
            <a:endParaRPr lang="zh-CN" altLang="en-US" dirty="0"/>
          </a:p>
        </p:txBody>
      </p:sp>
      <p:sp>
        <p:nvSpPr>
          <p:cNvPr id="47109" name="Line 5"/>
          <p:cNvSpPr>
            <a:spLocks noChangeShapeType="1"/>
          </p:cNvSpPr>
          <p:nvPr/>
        </p:nvSpPr>
        <p:spPr bwMode="auto">
          <a:xfrm>
            <a:off x="2667000" y="2133600"/>
            <a:ext cx="0" cy="3581400"/>
          </a:xfrm>
          <a:prstGeom prst="line">
            <a:avLst/>
          </a:prstGeom>
          <a:noFill/>
          <a:ln w="22225">
            <a:solidFill>
              <a:schemeClr val="tx1"/>
            </a:solidFill>
            <a:round/>
            <a:headEnd/>
            <a:tailEnd/>
          </a:ln>
          <a:effectLst/>
        </p:spPr>
        <p:txBody>
          <a:bodyPr/>
          <a:lstStyle/>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zh-CN" dirty="0" smtClean="0"/>
              <a:t>Hash API in </a:t>
            </a:r>
            <a:r>
              <a:rPr lang="en-US" altLang="zh-CN" dirty="0" err="1" smtClean="0"/>
              <a:t>OpenSSL</a:t>
            </a:r>
            <a:endParaRPr lang="zh-CN" altLang="en-US" dirty="0" smtClean="0"/>
          </a:p>
        </p:txBody>
      </p:sp>
      <p:sp>
        <p:nvSpPr>
          <p:cNvPr id="67587" name="Rectangle 3"/>
          <p:cNvSpPr>
            <a:spLocks noGrp="1" noChangeArrowheads="1"/>
          </p:cNvSpPr>
          <p:nvPr>
            <p:ph type="body" idx="1"/>
          </p:nvPr>
        </p:nvSpPr>
        <p:spPr/>
        <p:txBody>
          <a:bodyPr>
            <a:normAutofit lnSpcReduction="10000"/>
          </a:bodyPr>
          <a:lstStyle/>
          <a:p>
            <a:pPr>
              <a:lnSpc>
                <a:spcPct val="80000"/>
              </a:lnSpc>
            </a:pPr>
            <a:r>
              <a:rPr lang="zh-CN" altLang="en-US" sz="2800" dirty="0" smtClean="0"/>
              <a:t>支持的</a:t>
            </a:r>
            <a:r>
              <a:rPr lang="en-US" altLang="zh-CN" sz="2800" dirty="0" smtClean="0"/>
              <a:t>HASH</a:t>
            </a:r>
            <a:r>
              <a:rPr lang="zh-CN" altLang="en-US" sz="2800" dirty="0" smtClean="0"/>
              <a:t>函数</a:t>
            </a:r>
          </a:p>
          <a:p>
            <a:pPr lvl="1">
              <a:lnSpc>
                <a:spcPct val="80000"/>
              </a:lnSpc>
            </a:pPr>
            <a:r>
              <a:rPr lang="en-US" altLang="zh-CN" sz="2400" dirty="0" smtClean="0"/>
              <a:t>md2</a:t>
            </a:r>
            <a:r>
              <a:rPr lang="zh-CN" altLang="en-US" sz="2400" dirty="0" smtClean="0"/>
              <a:t>、</a:t>
            </a:r>
            <a:r>
              <a:rPr lang="en-US" altLang="zh-CN" sz="2400" dirty="0" smtClean="0"/>
              <a:t>md4</a:t>
            </a:r>
            <a:r>
              <a:rPr lang="zh-CN" altLang="en-US" sz="2400" dirty="0" smtClean="0"/>
              <a:t>、</a:t>
            </a:r>
            <a:r>
              <a:rPr lang="en-US" altLang="zh-CN" sz="2400" dirty="0" smtClean="0"/>
              <a:t>md5</a:t>
            </a:r>
            <a:r>
              <a:rPr lang="zh-CN" altLang="en-US" sz="2400" dirty="0" smtClean="0"/>
              <a:t>、</a:t>
            </a:r>
            <a:r>
              <a:rPr lang="en-US" altLang="zh-CN" sz="2400" dirty="0" smtClean="0"/>
              <a:t>mdc2</a:t>
            </a:r>
            <a:r>
              <a:rPr lang="zh-CN" altLang="en-US" sz="2400" dirty="0" smtClean="0"/>
              <a:t>、</a:t>
            </a:r>
            <a:r>
              <a:rPr lang="en-US" altLang="zh-CN" sz="2400" dirty="0" smtClean="0"/>
              <a:t>rmd160</a:t>
            </a:r>
            <a:r>
              <a:rPr lang="zh-CN" altLang="en-US" sz="2400" dirty="0" smtClean="0"/>
              <a:t>、</a:t>
            </a:r>
            <a:r>
              <a:rPr lang="en-US" altLang="zh-CN" sz="2400" dirty="0" err="1" smtClean="0"/>
              <a:t>sha</a:t>
            </a:r>
            <a:r>
              <a:rPr lang="zh-CN" altLang="en-US" sz="2400" dirty="0" smtClean="0"/>
              <a:t>、</a:t>
            </a:r>
            <a:r>
              <a:rPr lang="en-US" altLang="zh-CN" sz="2400" dirty="0" smtClean="0"/>
              <a:t>sha1</a:t>
            </a:r>
            <a:endParaRPr lang="zh-CN" altLang="en-US" sz="2400" dirty="0" smtClean="0"/>
          </a:p>
          <a:p>
            <a:pPr>
              <a:lnSpc>
                <a:spcPct val="80000"/>
              </a:lnSpc>
            </a:pPr>
            <a:r>
              <a:rPr lang="en-US" altLang="zh-CN" sz="2800" dirty="0" err="1" smtClean="0"/>
              <a:t>struct</a:t>
            </a:r>
            <a:r>
              <a:rPr lang="en-US" altLang="zh-CN" sz="2800" dirty="0" smtClean="0"/>
              <a:t> EVP_MD;</a:t>
            </a:r>
          </a:p>
          <a:p>
            <a:pPr lvl="1">
              <a:lnSpc>
                <a:spcPct val="80000"/>
              </a:lnSpc>
            </a:pPr>
            <a:endParaRPr lang="zh-CN" altLang="en-US" sz="2400" dirty="0" smtClean="0"/>
          </a:p>
          <a:p>
            <a:pPr>
              <a:lnSpc>
                <a:spcPct val="80000"/>
              </a:lnSpc>
            </a:pPr>
            <a:r>
              <a:rPr lang="en-US" altLang="zh-CN" sz="2800" dirty="0" smtClean="0"/>
              <a:t>&gt;</a:t>
            </a:r>
            <a:r>
              <a:rPr lang="en-US" altLang="zh-CN" sz="2800" dirty="0" err="1" smtClean="0"/>
              <a:t>openssl</a:t>
            </a:r>
            <a:r>
              <a:rPr lang="en-US" altLang="zh-CN" sz="2800" dirty="0" smtClean="0"/>
              <a:t>  </a:t>
            </a:r>
            <a:r>
              <a:rPr lang="en-US" altLang="zh-CN" sz="2800" dirty="0" err="1" smtClean="0"/>
              <a:t>dgst</a:t>
            </a:r>
            <a:r>
              <a:rPr lang="en-US" altLang="zh-CN" sz="2800" dirty="0" smtClean="0"/>
              <a:t> -sha1 openssl.exe</a:t>
            </a:r>
          </a:p>
          <a:p>
            <a:pPr lvl="1">
              <a:lnSpc>
                <a:spcPct val="80000"/>
              </a:lnSpc>
              <a:buFontTx/>
              <a:buNone/>
            </a:pPr>
            <a:r>
              <a:rPr lang="en-US" altLang="zh-CN" sz="2400" dirty="0" smtClean="0"/>
              <a:t>SHA1(openssl.exe)= 035c7b4e334015fcff3f6d2eb7bd28c0807f24ad</a:t>
            </a:r>
            <a:endParaRPr lang="zh-CN" altLang="en-US" sz="2400" dirty="0" smtClean="0"/>
          </a:p>
          <a:p>
            <a:pPr>
              <a:lnSpc>
                <a:spcPct val="80000"/>
              </a:lnSpc>
            </a:pPr>
            <a:r>
              <a:rPr lang="en-US" altLang="zh-CN" sz="2800" dirty="0" smtClean="0"/>
              <a:t>&gt;</a:t>
            </a:r>
            <a:r>
              <a:rPr lang="en-US" altLang="zh-CN" sz="2800" dirty="0" err="1" smtClean="0"/>
              <a:t>openssl</a:t>
            </a:r>
            <a:r>
              <a:rPr lang="en-US" altLang="zh-CN" sz="2800" dirty="0" smtClean="0"/>
              <a:t>  </a:t>
            </a:r>
            <a:r>
              <a:rPr lang="en-US" altLang="zh-CN" sz="2800" dirty="0" err="1" smtClean="0"/>
              <a:t>dgst</a:t>
            </a:r>
            <a:r>
              <a:rPr lang="en-US" altLang="zh-CN" sz="2800" dirty="0" smtClean="0"/>
              <a:t> -md5 openssl.exe</a:t>
            </a:r>
          </a:p>
          <a:p>
            <a:pPr lvl="1">
              <a:lnSpc>
                <a:spcPct val="80000"/>
              </a:lnSpc>
              <a:buFontTx/>
              <a:buNone/>
            </a:pPr>
            <a:r>
              <a:rPr lang="en-US" altLang="zh-CN" sz="2400" dirty="0" smtClean="0"/>
              <a:t>MD5(openssl.exe)= c95a47c158e01de325771691b43445cc</a:t>
            </a:r>
            <a:endParaRPr lang="zh-CN" altLang="en-US" sz="2400" dirty="0" smtClean="0"/>
          </a:p>
          <a:p>
            <a:pPr>
              <a:lnSpc>
                <a:spcPct val="80000"/>
              </a:lnSpc>
            </a:pPr>
            <a:r>
              <a:rPr lang="en-US" altLang="zh-CN" sz="2800" dirty="0" smtClean="0"/>
              <a:t>&gt;</a:t>
            </a:r>
            <a:r>
              <a:rPr lang="en-US" altLang="zh-CN" sz="2800" dirty="0" err="1" smtClean="0"/>
              <a:t>openssl</a:t>
            </a:r>
            <a:r>
              <a:rPr lang="en-US" altLang="zh-CN" sz="2800" dirty="0" smtClean="0"/>
              <a:t>  </a:t>
            </a:r>
            <a:r>
              <a:rPr lang="en-US" altLang="zh-CN" sz="2800" dirty="0" err="1" smtClean="0"/>
              <a:t>dgst</a:t>
            </a:r>
            <a:r>
              <a:rPr lang="en-US" altLang="zh-CN" sz="2800" dirty="0" smtClean="0"/>
              <a:t> -ripemd160 openssl.exe</a:t>
            </a:r>
          </a:p>
          <a:p>
            <a:pPr lvl="1">
              <a:lnSpc>
                <a:spcPct val="80000"/>
              </a:lnSpc>
              <a:buFontTx/>
              <a:buNone/>
            </a:pPr>
            <a:r>
              <a:rPr lang="en-US" altLang="zh-CN" sz="2400" dirty="0" smtClean="0"/>
              <a:t>RIPEMD160(openssl.exe)= 63da3e84f6a10a521d2892fa78eb3f877fd1e2e7</a:t>
            </a:r>
          </a:p>
          <a:p>
            <a:pPr lvl="1">
              <a:lnSpc>
                <a:spcPct val="80000"/>
              </a:lnSpc>
              <a:buFontTx/>
              <a:buNone/>
            </a:pPr>
            <a:r>
              <a:rPr lang="zh-CN" altLang="en-US" sz="2400" dirty="0" smtClean="0"/>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pic>
        <p:nvPicPr>
          <p:cNvPr id="163842" name="Picture 2"/>
          <p:cNvPicPr>
            <a:picLocks noChangeAspect="1" noChangeArrowheads="1"/>
          </p:cNvPicPr>
          <p:nvPr/>
        </p:nvPicPr>
        <p:blipFill>
          <a:blip r:embed="rId2" cstate="print"/>
          <a:srcRect/>
          <a:stretch>
            <a:fillRect/>
          </a:stretch>
        </p:blipFill>
        <p:spPr bwMode="auto">
          <a:xfrm>
            <a:off x="-76372" y="381000"/>
            <a:ext cx="9220372"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pic>
        <p:nvPicPr>
          <p:cNvPr id="175106" name="Picture 2"/>
          <p:cNvPicPr>
            <a:picLocks noChangeAspect="1" noChangeArrowheads="1"/>
          </p:cNvPicPr>
          <p:nvPr/>
        </p:nvPicPr>
        <p:blipFill>
          <a:blip r:embed="rId2" cstate="print"/>
          <a:srcRect/>
          <a:stretch>
            <a:fillRect/>
          </a:stretch>
        </p:blipFill>
        <p:spPr bwMode="auto">
          <a:xfrm>
            <a:off x="304800" y="643028"/>
            <a:ext cx="8305800" cy="54226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主要内容</a:t>
            </a:r>
            <a:endParaRPr lang="zh-CN" altLang="en-US" dirty="0"/>
          </a:p>
        </p:txBody>
      </p:sp>
      <p:sp>
        <p:nvSpPr>
          <p:cNvPr id="3" name="Content Placeholder 2"/>
          <p:cNvSpPr>
            <a:spLocks noGrp="1"/>
          </p:cNvSpPr>
          <p:nvPr>
            <p:ph idx="1"/>
          </p:nvPr>
        </p:nvSpPr>
        <p:spPr/>
        <p:txBody>
          <a:bodyPr/>
          <a:lstStyle/>
          <a:p>
            <a:r>
              <a:rPr lang="zh-CN" altLang="en-US" dirty="0" smtClean="0">
                <a:solidFill>
                  <a:srgbClr val="FF0000"/>
                </a:solidFill>
              </a:rPr>
              <a:t>数据完整性</a:t>
            </a:r>
            <a:r>
              <a:rPr lang="en-US" altLang="zh-CN" dirty="0" smtClean="0">
                <a:solidFill>
                  <a:srgbClr val="FF0000"/>
                </a:solidFill>
              </a:rPr>
              <a:t>/</a:t>
            </a:r>
            <a:r>
              <a:rPr lang="zh-CN" altLang="en-US" dirty="0" smtClean="0">
                <a:solidFill>
                  <a:srgbClr val="FF0000"/>
                </a:solidFill>
              </a:rPr>
              <a:t>消息认证：</a:t>
            </a:r>
            <a:endParaRPr lang="en-US" altLang="zh-CN" dirty="0" smtClean="0">
              <a:solidFill>
                <a:srgbClr val="FF0000"/>
              </a:solidFill>
            </a:endParaRPr>
          </a:p>
          <a:p>
            <a:pPr lvl="1"/>
            <a:r>
              <a:rPr lang="zh-CN" altLang="en-US" dirty="0" smtClean="0">
                <a:solidFill>
                  <a:srgbClr val="FF0000"/>
                </a:solidFill>
              </a:rPr>
              <a:t>散列函数</a:t>
            </a:r>
            <a:endParaRPr lang="en-US" altLang="zh-CN" dirty="0" smtClean="0">
              <a:solidFill>
                <a:srgbClr val="FF0000"/>
              </a:solidFill>
            </a:endParaRPr>
          </a:p>
          <a:p>
            <a:pPr lvl="1"/>
            <a:r>
              <a:rPr lang="zh-CN" altLang="en-US" dirty="0" smtClean="0">
                <a:solidFill>
                  <a:srgbClr val="FF0000"/>
                </a:solidFill>
              </a:rPr>
              <a:t>消息认证码</a:t>
            </a:r>
            <a:endParaRPr lang="en-US" altLang="zh-CN" dirty="0" smtClean="0">
              <a:solidFill>
                <a:srgbClr val="FF0000"/>
              </a:solidFill>
            </a:endParaRPr>
          </a:p>
          <a:p>
            <a:r>
              <a:rPr lang="zh-CN" altLang="en-US" dirty="0" smtClean="0"/>
              <a:t>数字签名</a:t>
            </a:r>
            <a:endParaRPr lang="en-US" altLang="zh-CN" dirty="0" smtClean="0"/>
          </a:p>
          <a:p>
            <a:endParaRPr lang="zh-CN" altLang="en-US" dirty="0" smtClean="0"/>
          </a:p>
          <a:p>
            <a:endParaRPr lang="en-US" altLang="zh-CN"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zh-CN" smtClean="0"/>
              <a:t>MD5/SHA1 API in OpenSSL</a:t>
            </a:r>
            <a:endParaRPr lang="zh-CN" altLang="en-US" smtClean="0"/>
          </a:p>
        </p:txBody>
      </p:sp>
      <p:sp>
        <p:nvSpPr>
          <p:cNvPr id="68611" name="Rectangle 3"/>
          <p:cNvSpPr>
            <a:spLocks noGrp="1" noChangeArrowheads="1"/>
          </p:cNvSpPr>
          <p:nvPr>
            <p:ph type="body" idx="1"/>
          </p:nvPr>
        </p:nvSpPr>
        <p:spPr/>
        <p:txBody>
          <a:bodyPr>
            <a:normAutofit fontScale="92500" lnSpcReduction="10000"/>
          </a:bodyPr>
          <a:lstStyle/>
          <a:p>
            <a:pPr>
              <a:lnSpc>
                <a:spcPct val="80000"/>
              </a:lnSpc>
            </a:pPr>
            <a:r>
              <a:rPr lang="en-US" altLang="zh-CN" sz="2800" dirty="0" smtClean="0"/>
              <a:t>MD5:</a:t>
            </a:r>
          </a:p>
          <a:p>
            <a:pPr lvl="2">
              <a:lnSpc>
                <a:spcPct val="80000"/>
              </a:lnSpc>
            </a:pPr>
            <a:endParaRPr lang="en-US" altLang="zh-CN" sz="2000" dirty="0" smtClean="0"/>
          </a:p>
          <a:p>
            <a:pPr>
              <a:lnSpc>
                <a:spcPct val="80000"/>
              </a:lnSpc>
              <a:buFontTx/>
              <a:buNone/>
            </a:pPr>
            <a:r>
              <a:rPr lang="en-US" altLang="zh-CN" sz="2800" dirty="0" smtClean="0"/>
              <a:t>	</a:t>
            </a:r>
            <a:r>
              <a:rPr lang="en-US" altLang="zh-CN" sz="2800" dirty="0" err="1" smtClean="0"/>
              <a:t>int</a:t>
            </a:r>
            <a:r>
              <a:rPr lang="en-US" altLang="zh-CN" sz="2800" dirty="0" smtClean="0"/>
              <a:t> MD5_Init(MD5_CTX *c);</a:t>
            </a:r>
          </a:p>
          <a:p>
            <a:pPr>
              <a:lnSpc>
                <a:spcPct val="80000"/>
              </a:lnSpc>
              <a:buFontTx/>
              <a:buNone/>
            </a:pPr>
            <a:r>
              <a:rPr lang="en-US" altLang="zh-CN" sz="2800" dirty="0" smtClean="0"/>
              <a:t>	</a:t>
            </a:r>
            <a:r>
              <a:rPr lang="en-US" altLang="zh-CN" sz="2800" dirty="0" err="1" smtClean="0"/>
              <a:t>int</a:t>
            </a:r>
            <a:r>
              <a:rPr lang="en-US" altLang="zh-CN" sz="2800" dirty="0" smtClean="0"/>
              <a:t> MD5_Update(MD5_CTX *c, const void *data, unsigned long </a:t>
            </a:r>
            <a:r>
              <a:rPr lang="en-US" altLang="zh-CN" sz="2800" dirty="0" err="1" smtClean="0"/>
              <a:t>len</a:t>
            </a:r>
            <a:r>
              <a:rPr lang="en-US" altLang="zh-CN" sz="2800" dirty="0" smtClean="0"/>
              <a:t>);</a:t>
            </a:r>
          </a:p>
          <a:p>
            <a:pPr>
              <a:lnSpc>
                <a:spcPct val="80000"/>
              </a:lnSpc>
              <a:buFontTx/>
              <a:buNone/>
            </a:pPr>
            <a:r>
              <a:rPr lang="en-US" altLang="zh-CN" sz="2800" dirty="0" smtClean="0"/>
              <a:t>	</a:t>
            </a:r>
            <a:r>
              <a:rPr lang="en-US" altLang="zh-CN" sz="2800" dirty="0" err="1" smtClean="0"/>
              <a:t>int</a:t>
            </a:r>
            <a:r>
              <a:rPr lang="en-US" altLang="zh-CN" sz="2800" dirty="0" smtClean="0"/>
              <a:t> MD5_Final(unsigned char *</a:t>
            </a:r>
            <a:r>
              <a:rPr lang="en-US" altLang="zh-CN" sz="2800" dirty="0" err="1" smtClean="0"/>
              <a:t>md</a:t>
            </a:r>
            <a:r>
              <a:rPr lang="en-US" altLang="zh-CN" sz="2800" dirty="0" smtClean="0"/>
              <a:t>, MD5_CTX *c);</a:t>
            </a:r>
          </a:p>
          <a:p>
            <a:pPr>
              <a:lnSpc>
                <a:spcPct val="80000"/>
              </a:lnSpc>
            </a:pPr>
            <a:endParaRPr lang="en-US" altLang="zh-CN" sz="2800" dirty="0" smtClean="0"/>
          </a:p>
          <a:p>
            <a:pPr>
              <a:lnSpc>
                <a:spcPct val="80000"/>
              </a:lnSpc>
            </a:pPr>
            <a:r>
              <a:rPr lang="en-US" altLang="zh-CN" sz="2800" dirty="0" smtClean="0"/>
              <a:t>SHA1:</a:t>
            </a:r>
          </a:p>
          <a:p>
            <a:pPr lvl="2">
              <a:lnSpc>
                <a:spcPct val="80000"/>
              </a:lnSpc>
            </a:pPr>
            <a:endParaRPr lang="en-US" altLang="zh-CN" sz="2000" dirty="0" smtClean="0"/>
          </a:p>
          <a:p>
            <a:pPr>
              <a:lnSpc>
                <a:spcPct val="80000"/>
              </a:lnSpc>
              <a:buFontTx/>
              <a:buNone/>
            </a:pPr>
            <a:r>
              <a:rPr lang="en-US" altLang="zh-CN" sz="2800" dirty="0" smtClean="0"/>
              <a:t>	</a:t>
            </a:r>
            <a:r>
              <a:rPr lang="en-US" altLang="zh-CN" sz="2800" dirty="0" err="1" smtClean="0"/>
              <a:t>int</a:t>
            </a:r>
            <a:r>
              <a:rPr lang="en-US" altLang="zh-CN" sz="2800" dirty="0" smtClean="0"/>
              <a:t> SHA1_Init(SHA_CTX *c);</a:t>
            </a:r>
          </a:p>
          <a:p>
            <a:pPr>
              <a:lnSpc>
                <a:spcPct val="80000"/>
              </a:lnSpc>
              <a:buFontTx/>
              <a:buNone/>
            </a:pPr>
            <a:r>
              <a:rPr lang="en-US" altLang="zh-CN" sz="2800" dirty="0" smtClean="0"/>
              <a:t>	</a:t>
            </a:r>
            <a:r>
              <a:rPr lang="en-US" altLang="zh-CN" sz="2800" dirty="0" err="1" smtClean="0"/>
              <a:t>int</a:t>
            </a:r>
            <a:r>
              <a:rPr lang="en-US" altLang="zh-CN" sz="2800" dirty="0" smtClean="0"/>
              <a:t> SHA1_Update(SHA_CTX *c, const void *data, unsigned long </a:t>
            </a:r>
            <a:r>
              <a:rPr lang="en-US" altLang="zh-CN" sz="2800" dirty="0" err="1" smtClean="0"/>
              <a:t>len</a:t>
            </a:r>
            <a:r>
              <a:rPr lang="en-US" altLang="zh-CN" sz="2800" dirty="0" smtClean="0"/>
              <a:t>);</a:t>
            </a:r>
          </a:p>
          <a:p>
            <a:pPr>
              <a:lnSpc>
                <a:spcPct val="80000"/>
              </a:lnSpc>
              <a:buFontTx/>
              <a:buNone/>
            </a:pPr>
            <a:r>
              <a:rPr lang="en-US" altLang="zh-CN" sz="2800" dirty="0" smtClean="0"/>
              <a:t>	</a:t>
            </a:r>
            <a:r>
              <a:rPr lang="en-US" altLang="zh-CN" sz="2800" dirty="0" err="1" smtClean="0"/>
              <a:t>int</a:t>
            </a:r>
            <a:r>
              <a:rPr lang="en-US" altLang="zh-CN" sz="2800" dirty="0" smtClean="0"/>
              <a:t> SHA1_Final(unsigned char *</a:t>
            </a:r>
            <a:r>
              <a:rPr lang="en-US" altLang="zh-CN" sz="2800" dirty="0" err="1" smtClean="0"/>
              <a:t>md</a:t>
            </a:r>
            <a:r>
              <a:rPr lang="en-US" altLang="zh-CN" sz="2800" dirty="0" smtClean="0"/>
              <a:t>, SHA_CTX *c);</a:t>
            </a:r>
            <a:endParaRPr lang="zh-CN" altLang="en-US" sz="2800" dirty="0" smtClean="0"/>
          </a:p>
          <a:p>
            <a:pPr>
              <a:lnSpc>
                <a:spcPct val="80000"/>
              </a:lnSpc>
            </a:pPr>
            <a:endParaRPr lang="zh-CN" altLang="en-US" sz="28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274638"/>
            <a:ext cx="8229600" cy="634082"/>
          </a:xfrm>
        </p:spPr>
        <p:txBody>
          <a:bodyPr>
            <a:normAutofit fontScale="90000"/>
          </a:bodyPr>
          <a:lstStyle/>
          <a:p>
            <a:r>
              <a:rPr lang="en-US" altLang="zh-CN" dirty="0" smtClean="0"/>
              <a:t>md5sum</a:t>
            </a:r>
            <a:endParaRPr lang="zh-CN" altLang="en-US" dirty="0" smtClean="0"/>
          </a:p>
        </p:txBody>
      </p:sp>
      <p:sp>
        <p:nvSpPr>
          <p:cNvPr id="69635" name="Rectangle 3"/>
          <p:cNvSpPr>
            <a:spLocks noGrp="1" noChangeArrowheads="1"/>
          </p:cNvSpPr>
          <p:nvPr>
            <p:ph type="body" idx="1"/>
          </p:nvPr>
        </p:nvSpPr>
        <p:spPr>
          <a:xfrm>
            <a:off x="179512" y="908720"/>
            <a:ext cx="8229600" cy="4525963"/>
          </a:xfrm>
        </p:spPr>
        <p:txBody>
          <a:bodyPr/>
          <a:lstStyle/>
          <a:p>
            <a:r>
              <a:rPr lang="en-US" altLang="zh-CN" dirty="0" smtClean="0"/>
              <a:t>md5sum, </a:t>
            </a:r>
            <a:r>
              <a:rPr lang="zh-CN" altLang="en-US" dirty="0" smtClean="0"/>
              <a:t>计算一个文件的</a:t>
            </a:r>
            <a:r>
              <a:rPr lang="en-US" altLang="zh-CN" dirty="0" smtClean="0"/>
              <a:t>md5</a:t>
            </a:r>
            <a:r>
              <a:rPr lang="zh-CN" altLang="en-US" dirty="0" smtClean="0"/>
              <a:t>校验值</a:t>
            </a:r>
            <a:endParaRPr lang="en-US" altLang="zh-CN" dirty="0" smtClean="0"/>
          </a:p>
          <a:p>
            <a:endParaRPr lang="en-US" altLang="zh-CN" dirty="0" smtClean="0"/>
          </a:p>
          <a:p>
            <a:r>
              <a:rPr lang="en-US" altLang="zh-CN" dirty="0" smtClean="0"/>
              <a:t>C</a:t>
            </a:r>
            <a:r>
              <a:rPr lang="zh-CN" altLang="en-US" dirty="0" smtClean="0"/>
              <a:t>的代码实例</a:t>
            </a:r>
            <a:endParaRPr lang="en-US" altLang="zh-CN" dirty="0" smtClean="0"/>
          </a:p>
          <a:p>
            <a:r>
              <a:rPr lang="en-US" altLang="zh-CN" dirty="0" smtClean="0"/>
              <a:t>Python</a:t>
            </a:r>
            <a:r>
              <a:rPr lang="zh-CN" altLang="en-US" dirty="0" smtClean="0"/>
              <a:t>代码实例</a:t>
            </a:r>
            <a:endParaRPr lang="en-US" altLang="zh-CN" dirty="0" smtClean="0"/>
          </a:p>
        </p:txBody>
      </p:sp>
      <p:pic>
        <p:nvPicPr>
          <p:cNvPr id="1033" name="Picture 9"/>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779912" y="3049869"/>
            <a:ext cx="1698440" cy="33884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34" name="Picture 1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78352" y="1546673"/>
            <a:ext cx="3414128" cy="517729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9552" y="260649"/>
            <a:ext cx="7470499" cy="584964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6768623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dirty="0" smtClean="0"/>
              <a:t>认证函数</a:t>
            </a:r>
          </a:p>
        </p:txBody>
      </p:sp>
      <p:sp>
        <p:nvSpPr>
          <p:cNvPr id="25603" name="Rectangle 3"/>
          <p:cNvSpPr>
            <a:spLocks noGrp="1" noChangeArrowheads="1"/>
          </p:cNvSpPr>
          <p:nvPr>
            <p:ph type="body" idx="1"/>
          </p:nvPr>
        </p:nvSpPr>
        <p:spPr/>
        <p:txBody>
          <a:bodyPr/>
          <a:lstStyle/>
          <a:p>
            <a:endParaRPr lang="zh-CN" altLang="en-US" dirty="0" smtClean="0"/>
          </a:p>
          <a:p>
            <a:pPr>
              <a:buFontTx/>
              <a:buNone/>
            </a:pPr>
            <a:r>
              <a:rPr lang="en-US" altLang="zh-CN" dirty="0" smtClean="0"/>
              <a:t>	</a:t>
            </a:r>
            <a:r>
              <a:rPr lang="en-US" altLang="zh-CN" dirty="0" smtClean="0">
                <a:solidFill>
                  <a:srgbClr val="FF0000"/>
                </a:solidFill>
              </a:rPr>
              <a:t>1. </a:t>
            </a:r>
            <a:r>
              <a:rPr lang="zh-CN" altLang="en-US" dirty="0" smtClean="0">
                <a:solidFill>
                  <a:srgbClr val="FF0000"/>
                </a:solidFill>
              </a:rPr>
              <a:t>对称加密</a:t>
            </a:r>
          </a:p>
          <a:p>
            <a:pPr>
              <a:buFontTx/>
              <a:buNone/>
            </a:pPr>
            <a:r>
              <a:rPr lang="zh-CN" altLang="en-US" dirty="0" smtClean="0">
                <a:solidFill>
                  <a:srgbClr val="FF0000"/>
                </a:solidFill>
              </a:rPr>
              <a:t>	</a:t>
            </a:r>
            <a:r>
              <a:rPr lang="en-US" altLang="zh-CN" dirty="0" smtClean="0">
                <a:solidFill>
                  <a:srgbClr val="FF0000"/>
                </a:solidFill>
              </a:rPr>
              <a:t>2.</a:t>
            </a:r>
            <a:r>
              <a:rPr lang="zh-CN" altLang="en-US" dirty="0" smtClean="0">
                <a:solidFill>
                  <a:srgbClr val="FF0000"/>
                </a:solidFill>
              </a:rPr>
              <a:t> 公钥加密</a:t>
            </a:r>
          </a:p>
          <a:p>
            <a:pPr>
              <a:buFontTx/>
              <a:buNone/>
            </a:pPr>
            <a:r>
              <a:rPr lang="zh-CN" altLang="en-US" dirty="0" smtClean="0"/>
              <a:t>	</a:t>
            </a:r>
            <a:r>
              <a:rPr lang="en-US" altLang="zh-CN" dirty="0" smtClean="0"/>
              <a:t>3. </a:t>
            </a:r>
            <a:r>
              <a:rPr lang="zh-CN" altLang="en-US" dirty="0" smtClean="0"/>
              <a:t>消息认证码（</a:t>
            </a:r>
            <a:r>
              <a:rPr lang="en-US" altLang="zh-CN" dirty="0" smtClean="0"/>
              <a:t>MAC</a:t>
            </a:r>
            <a:r>
              <a:rPr lang="zh-CN" altLang="en-US" dirty="0" smtClean="0"/>
              <a:t>）		</a:t>
            </a:r>
          </a:p>
          <a:p>
            <a:pPr>
              <a:buFontTx/>
              <a:buNone/>
            </a:pPr>
            <a:r>
              <a:rPr lang="en-US" altLang="zh-CN" dirty="0" smtClean="0"/>
              <a:t>	4. </a:t>
            </a:r>
            <a:r>
              <a:rPr lang="zh-CN" altLang="en-US" dirty="0" smtClean="0"/>
              <a:t>散列函数（</a:t>
            </a:r>
            <a:r>
              <a:rPr lang="en-US" altLang="zh-CN" dirty="0" smtClean="0"/>
              <a:t>Hash</a:t>
            </a:r>
            <a:r>
              <a:rPr lang="zh-CN" altLang="en-US" dirty="0" smtClean="0"/>
              <a:t>）</a:t>
            </a:r>
          </a:p>
          <a:p>
            <a:pPr>
              <a:buFontTx/>
              <a:buNone/>
            </a:pPr>
            <a:r>
              <a:rPr lang="zh-CN" altLang="en-US" dirty="0" smtClean="0"/>
              <a:t>	</a:t>
            </a:r>
          </a:p>
        </p:txBody>
      </p:sp>
      <p:sp>
        <p:nvSpPr>
          <p:cNvPr id="4" name="Right Brace 3"/>
          <p:cNvSpPr/>
          <p:nvPr/>
        </p:nvSpPr>
        <p:spPr>
          <a:xfrm>
            <a:off x="3059832" y="2420888"/>
            <a:ext cx="288032" cy="792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TextBox 4"/>
          <p:cNvSpPr txBox="1"/>
          <p:nvPr/>
        </p:nvSpPr>
        <p:spPr>
          <a:xfrm>
            <a:off x="3491880" y="2564904"/>
            <a:ext cx="2698175" cy="523220"/>
          </a:xfrm>
          <a:prstGeom prst="rect">
            <a:avLst/>
          </a:prstGeom>
          <a:noFill/>
        </p:spPr>
        <p:txBody>
          <a:bodyPr wrap="none" rtlCol="0">
            <a:spAutoFit/>
          </a:bodyPr>
          <a:lstStyle/>
          <a:p>
            <a:r>
              <a:rPr lang="zh-CN" altLang="en-US" sz="2800" dirty="0" smtClean="0"/>
              <a:t>基于加密的认证</a:t>
            </a:r>
            <a:endParaRPr lang="zh-CN" alt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pdf"/>
          <p:cNvPicPr>
            <a:picLocks noChangeAspect="1"/>
          </p:cNvPicPr>
          <p:nvPr/>
        </p:nvPicPr>
        <p:blipFill>
          <a:blip r:embed="rId3" cstate="print"/>
          <a:stretch>
            <a:fillRect/>
          </a:stretch>
        </p:blipFill>
        <p:spPr>
          <a:xfrm>
            <a:off x="1922318" y="0"/>
            <a:ext cx="5299364" cy="6858000"/>
          </a:xfrm>
          <a:prstGeom prst="rect">
            <a:avLst/>
          </a:prstGeom>
        </p:spPr>
      </p:pic>
      <p:sp>
        <p:nvSpPr>
          <p:cNvPr id="3" name="TextBox 2"/>
          <p:cNvSpPr txBox="1"/>
          <p:nvPr/>
        </p:nvSpPr>
        <p:spPr>
          <a:xfrm>
            <a:off x="533400" y="762000"/>
            <a:ext cx="838200" cy="5078313"/>
          </a:xfrm>
          <a:prstGeom prst="rect">
            <a:avLst/>
          </a:prstGeom>
          <a:noFill/>
        </p:spPr>
        <p:txBody>
          <a:bodyPr wrap="square" rtlCol="0">
            <a:spAutoFit/>
          </a:bodyPr>
          <a:lstStyle/>
          <a:p>
            <a:r>
              <a:rPr lang="zh-CN" altLang="en-US" sz="3600" b="1" dirty="0" smtClean="0"/>
              <a:t>消息加密的基本作用</a:t>
            </a:r>
            <a:endParaRPr lang="zh-CN" altLang="en-US" sz="3600" b="1" dirty="0"/>
          </a:p>
        </p:txBody>
      </p:sp>
    </p:spTree>
  </p:cSld>
  <p:clrMapOvr>
    <a:masterClrMapping/>
  </p:clrMapOvr>
  <p:transition>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对称密码与认证</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grpSp>
        <p:nvGrpSpPr>
          <p:cNvPr id="3" name="Group 3"/>
          <p:cNvGrpSpPr>
            <a:grpSpLocks/>
          </p:cNvGrpSpPr>
          <p:nvPr/>
        </p:nvGrpSpPr>
        <p:grpSpPr bwMode="auto">
          <a:xfrm>
            <a:off x="838200" y="2133600"/>
            <a:ext cx="7315200" cy="1752600"/>
            <a:chOff x="336" y="1824"/>
            <a:chExt cx="4272" cy="1104"/>
          </a:xfrm>
        </p:grpSpPr>
        <p:sp>
          <p:nvSpPr>
            <p:cNvPr id="31" name="Text Box 4"/>
            <p:cNvSpPr txBox="1">
              <a:spLocks noChangeArrowheads="1"/>
            </p:cNvSpPr>
            <p:nvPr/>
          </p:nvSpPr>
          <p:spPr bwMode="auto">
            <a:xfrm>
              <a:off x="528" y="1824"/>
              <a:ext cx="672" cy="288"/>
            </a:xfrm>
            <a:prstGeom prst="rect">
              <a:avLst/>
            </a:prstGeom>
            <a:noFill/>
            <a:ln w="9525">
              <a:noFill/>
              <a:miter lim="800000"/>
              <a:headEnd/>
              <a:tailEnd/>
            </a:ln>
            <a:effectLst/>
          </p:spPr>
          <p:txBody>
            <a:bodyPr>
              <a:spAutoFit/>
            </a:bodyPr>
            <a:lstStyle/>
            <a:p>
              <a:pPr eaLnBrk="0" hangingPunct="0">
                <a:spcBef>
                  <a:spcPct val="50000"/>
                </a:spcBef>
                <a:spcAft>
                  <a:spcPct val="0"/>
                </a:spcAft>
                <a:buClrTx/>
                <a:buFontTx/>
                <a:buNone/>
              </a:pPr>
              <a:r>
                <a:rPr lang="zh-CN" altLang="en-US" sz="2400" b="1">
                  <a:latin typeface="Times New Roman" pitchFamily="18" charset="0"/>
                  <a:ea typeface="宋体" charset="-122"/>
                </a:rPr>
                <a:t>信源</a:t>
              </a:r>
              <a:endParaRPr lang="zh-CN" altLang="en-US" sz="2400">
                <a:latin typeface="Times New Roman" pitchFamily="18" charset="0"/>
                <a:ea typeface="宋体" charset="-122"/>
              </a:endParaRPr>
            </a:p>
          </p:txBody>
        </p:sp>
        <p:sp>
          <p:nvSpPr>
            <p:cNvPr id="32" name="Text Box 5"/>
            <p:cNvSpPr txBox="1">
              <a:spLocks noChangeArrowheads="1"/>
            </p:cNvSpPr>
            <p:nvPr/>
          </p:nvSpPr>
          <p:spPr bwMode="auto">
            <a:xfrm>
              <a:off x="3840" y="1872"/>
              <a:ext cx="672" cy="288"/>
            </a:xfrm>
            <a:prstGeom prst="rect">
              <a:avLst/>
            </a:prstGeom>
            <a:noFill/>
            <a:ln w="9525">
              <a:noFill/>
              <a:miter lim="800000"/>
              <a:headEnd/>
              <a:tailEnd/>
            </a:ln>
            <a:effectLst/>
          </p:spPr>
          <p:txBody>
            <a:bodyPr>
              <a:spAutoFit/>
            </a:bodyPr>
            <a:lstStyle/>
            <a:p>
              <a:pPr eaLnBrk="0" hangingPunct="0">
                <a:spcBef>
                  <a:spcPct val="50000"/>
                </a:spcBef>
                <a:spcAft>
                  <a:spcPct val="0"/>
                </a:spcAft>
                <a:buClrTx/>
                <a:buFontTx/>
                <a:buNone/>
              </a:pPr>
              <a:r>
                <a:rPr lang="zh-CN" altLang="en-US" sz="2400" b="1">
                  <a:latin typeface="Times New Roman" pitchFamily="18" charset="0"/>
                  <a:ea typeface="宋体" charset="-122"/>
                </a:rPr>
                <a:t>信宿</a:t>
              </a:r>
              <a:endParaRPr lang="zh-CN" altLang="en-US" sz="2400">
                <a:latin typeface="Times New Roman" pitchFamily="18" charset="0"/>
                <a:ea typeface="宋体" charset="-122"/>
              </a:endParaRPr>
            </a:p>
          </p:txBody>
        </p:sp>
        <p:sp>
          <p:nvSpPr>
            <p:cNvPr id="33" name="Line 6"/>
            <p:cNvSpPr>
              <a:spLocks noChangeShapeType="1"/>
            </p:cNvSpPr>
            <p:nvPr/>
          </p:nvSpPr>
          <p:spPr bwMode="auto">
            <a:xfrm>
              <a:off x="1008" y="2016"/>
              <a:ext cx="480" cy="0"/>
            </a:xfrm>
            <a:prstGeom prst="line">
              <a:avLst/>
            </a:prstGeom>
            <a:noFill/>
            <a:ln w="9525">
              <a:solidFill>
                <a:schemeClr val="tx1"/>
              </a:solidFill>
              <a:round/>
              <a:headEnd/>
              <a:tailEnd type="triangle" w="med" len="med"/>
            </a:ln>
            <a:effectLst/>
          </p:spPr>
          <p:txBody>
            <a:bodyPr/>
            <a:lstStyle/>
            <a:p>
              <a:endParaRPr lang="zh-CN" altLang="en-US"/>
            </a:p>
          </p:txBody>
        </p:sp>
        <p:sp>
          <p:nvSpPr>
            <p:cNvPr id="34" name="Line 7"/>
            <p:cNvSpPr>
              <a:spLocks noChangeShapeType="1"/>
            </p:cNvSpPr>
            <p:nvPr/>
          </p:nvSpPr>
          <p:spPr bwMode="auto">
            <a:xfrm flipH="1">
              <a:off x="336" y="2016"/>
              <a:ext cx="192" cy="0"/>
            </a:xfrm>
            <a:prstGeom prst="line">
              <a:avLst/>
            </a:prstGeom>
            <a:noFill/>
            <a:ln w="9525">
              <a:solidFill>
                <a:schemeClr val="tx1"/>
              </a:solidFill>
              <a:round/>
              <a:headEnd/>
              <a:tailEnd type="triangle" w="med" len="med"/>
            </a:ln>
            <a:effectLst/>
          </p:spPr>
          <p:txBody>
            <a:bodyPr/>
            <a:lstStyle/>
            <a:p>
              <a:endParaRPr lang="zh-CN" altLang="en-US"/>
            </a:p>
          </p:txBody>
        </p:sp>
        <p:sp>
          <p:nvSpPr>
            <p:cNvPr id="35" name="Line 8"/>
            <p:cNvSpPr>
              <a:spLocks noChangeShapeType="1"/>
            </p:cNvSpPr>
            <p:nvPr/>
          </p:nvSpPr>
          <p:spPr bwMode="auto">
            <a:xfrm flipH="1">
              <a:off x="3552" y="2016"/>
              <a:ext cx="288" cy="0"/>
            </a:xfrm>
            <a:prstGeom prst="line">
              <a:avLst/>
            </a:prstGeom>
            <a:noFill/>
            <a:ln w="9525">
              <a:solidFill>
                <a:schemeClr val="tx1"/>
              </a:solidFill>
              <a:round/>
              <a:headEnd/>
              <a:tailEnd type="triangle" w="med" len="med"/>
            </a:ln>
            <a:effectLst/>
          </p:spPr>
          <p:txBody>
            <a:bodyPr/>
            <a:lstStyle/>
            <a:p>
              <a:endParaRPr lang="zh-CN" altLang="en-US"/>
            </a:p>
          </p:txBody>
        </p:sp>
        <p:sp>
          <p:nvSpPr>
            <p:cNvPr id="36" name="Line 9"/>
            <p:cNvSpPr>
              <a:spLocks noChangeShapeType="1"/>
            </p:cNvSpPr>
            <p:nvPr/>
          </p:nvSpPr>
          <p:spPr bwMode="auto">
            <a:xfrm>
              <a:off x="4320" y="2016"/>
              <a:ext cx="288" cy="0"/>
            </a:xfrm>
            <a:prstGeom prst="line">
              <a:avLst/>
            </a:prstGeom>
            <a:noFill/>
            <a:ln w="9525">
              <a:solidFill>
                <a:schemeClr val="tx1"/>
              </a:solidFill>
              <a:round/>
              <a:headEnd/>
              <a:tailEnd type="triangle" w="med" len="med"/>
            </a:ln>
            <a:effectLst/>
          </p:spPr>
          <p:txBody>
            <a:bodyPr/>
            <a:lstStyle/>
            <a:p>
              <a:endParaRPr lang="zh-CN" altLang="en-US"/>
            </a:p>
          </p:txBody>
        </p:sp>
        <p:grpSp>
          <p:nvGrpSpPr>
            <p:cNvPr id="5" name="Group 10"/>
            <p:cNvGrpSpPr>
              <a:grpSpLocks/>
            </p:cNvGrpSpPr>
            <p:nvPr/>
          </p:nvGrpSpPr>
          <p:grpSpPr bwMode="auto">
            <a:xfrm>
              <a:off x="432" y="2112"/>
              <a:ext cx="3984" cy="720"/>
              <a:chOff x="432" y="2112"/>
              <a:chExt cx="3984" cy="720"/>
            </a:xfrm>
          </p:grpSpPr>
          <p:sp>
            <p:nvSpPr>
              <p:cNvPr id="43" name="Rectangle 11"/>
              <p:cNvSpPr>
                <a:spLocks noChangeArrowheads="1"/>
              </p:cNvSpPr>
              <p:nvPr/>
            </p:nvSpPr>
            <p:spPr bwMode="auto">
              <a:xfrm>
                <a:off x="528" y="2112"/>
                <a:ext cx="480" cy="384"/>
              </a:xfrm>
              <a:prstGeom prst="rect">
                <a:avLst/>
              </a:prstGeom>
              <a:noFill/>
              <a:ln w="9525">
                <a:solidFill>
                  <a:schemeClr val="tx1"/>
                </a:solidFill>
                <a:miter lim="800000"/>
                <a:headEnd/>
                <a:tailEnd/>
              </a:ln>
              <a:effectLst/>
            </p:spPr>
            <p:txBody>
              <a:bodyPr wrap="none" anchor="ctr"/>
              <a:lstStyle/>
              <a:p>
                <a:pPr algn="ctr" eaLnBrk="0" hangingPunct="0">
                  <a:spcAft>
                    <a:spcPct val="0"/>
                  </a:spcAft>
                  <a:buClrTx/>
                  <a:buFontTx/>
                  <a:buNone/>
                </a:pPr>
                <a:r>
                  <a:rPr lang="en-US" altLang="zh-CN" sz="2400" dirty="0">
                    <a:latin typeface="Times New Roman" pitchFamily="18" charset="0"/>
                    <a:ea typeface="宋体" charset="-122"/>
                  </a:rPr>
                  <a:t>M</a:t>
                </a:r>
              </a:p>
            </p:txBody>
          </p:sp>
          <p:sp>
            <p:nvSpPr>
              <p:cNvPr id="44" name="Oval 12"/>
              <p:cNvSpPr>
                <a:spLocks noChangeArrowheads="1"/>
              </p:cNvSpPr>
              <p:nvPr/>
            </p:nvSpPr>
            <p:spPr bwMode="auto">
              <a:xfrm>
                <a:off x="1344" y="2160"/>
                <a:ext cx="240" cy="192"/>
              </a:xfrm>
              <a:prstGeom prst="ellipse">
                <a:avLst/>
              </a:prstGeom>
              <a:noFill/>
              <a:ln w="9525">
                <a:solidFill>
                  <a:schemeClr val="tx1"/>
                </a:solidFill>
                <a:round/>
                <a:headEnd/>
                <a:tailEnd/>
              </a:ln>
              <a:effectLst/>
            </p:spPr>
            <p:txBody>
              <a:bodyPr wrap="none" anchor="ctr"/>
              <a:lstStyle/>
              <a:p>
                <a:pPr algn="ctr" eaLnBrk="0" hangingPunct="0">
                  <a:spcAft>
                    <a:spcPct val="0"/>
                  </a:spcAft>
                  <a:buClrTx/>
                  <a:buFontTx/>
                  <a:buNone/>
                </a:pPr>
                <a:r>
                  <a:rPr lang="en-US" altLang="zh-CN" sz="2400" dirty="0">
                    <a:latin typeface="Times New Roman" pitchFamily="18" charset="0"/>
                    <a:ea typeface="宋体" charset="-122"/>
                  </a:rPr>
                  <a:t>E</a:t>
                </a:r>
              </a:p>
            </p:txBody>
          </p:sp>
          <p:sp>
            <p:nvSpPr>
              <p:cNvPr id="45" name="Rectangle 13"/>
              <p:cNvSpPr>
                <a:spLocks noChangeArrowheads="1"/>
              </p:cNvSpPr>
              <p:nvPr/>
            </p:nvSpPr>
            <p:spPr bwMode="auto">
              <a:xfrm>
                <a:off x="1920" y="2112"/>
                <a:ext cx="576" cy="432"/>
              </a:xfrm>
              <a:prstGeom prst="rect">
                <a:avLst/>
              </a:prstGeom>
              <a:noFill/>
              <a:ln w="9525">
                <a:solidFill>
                  <a:schemeClr val="tx1"/>
                </a:solidFill>
                <a:miter lim="800000"/>
                <a:headEnd/>
                <a:tailEnd/>
              </a:ln>
              <a:effectLst/>
            </p:spPr>
            <p:txBody>
              <a:bodyPr wrap="none" anchor="ctr"/>
              <a:lstStyle/>
              <a:p>
                <a:pPr algn="ctr" eaLnBrk="0" hangingPunct="0">
                  <a:spcAft>
                    <a:spcPct val="0"/>
                  </a:spcAft>
                  <a:buClrTx/>
                  <a:buFontTx/>
                  <a:buNone/>
                </a:pPr>
                <a:r>
                  <a:rPr lang="en-US" altLang="zh-CN" sz="2400" dirty="0" err="1">
                    <a:latin typeface="Times New Roman" pitchFamily="18" charset="0"/>
                    <a:ea typeface="宋体" charset="-122"/>
                  </a:rPr>
                  <a:t>E</a:t>
                </a:r>
                <a:r>
                  <a:rPr lang="en-US" altLang="zh-CN" sz="2400" baseline="-25000" dirty="0" err="1">
                    <a:latin typeface="Times New Roman" pitchFamily="18" charset="0"/>
                    <a:ea typeface="宋体" charset="-122"/>
                  </a:rPr>
                  <a:t>k</a:t>
                </a:r>
                <a:r>
                  <a:rPr lang="en-US" altLang="zh-CN" sz="2400" dirty="0">
                    <a:latin typeface="Times New Roman" pitchFamily="18" charset="0"/>
                    <a:ea typeface="宋体" charset="-122"/>
                  </a:rPr>
                  <a:t>(M)</a:t>
                </a:r>
              </a:p>
            </p:txBody>
          </p:sp>
          <p:sp>
            <p:nvSpPr>
              <p:cNvPr id="46" name="Oval 14"/>
              <p:cNvSpPr>
                <a:spLocks noChangeArrowheads="1"/>
              </p:cNvSpPr>
              <p:nvPr/>
            </p:nvSpPr>
            <p:spPr bwMode="auto">
              <a:xfrm>
                <a:off x="2736" y="2112"/>
                <a:ext cx="240" cy="192"/>
              </a:xfrm>
              <a:prstGeom prst="ellipse">
                <a:avLst/>
              </a:prstGeom>
              <a:noFill/>
              <a:ln w="9525">
                <a:solidFill>
                  <a:schemeClr val="tx1"/>
                </a:solidFill>
                <a:round/>
                <a:headEnd/>
                <a:tailEnd/>
              </a:ln>
              <a:effectLst/>
            </p:spPr>
            <p:txBody>
              <a:bodyPr wrap="none" anchor="ctr"/>
              <a:lstStyle/>
              <a:p>
                <a:pPr algn="ctr" eaLnBrk="0" hangingPunct="0">
                  <a:spcAft>
                    <a:spcPct val="0"/>
                  </a:spcAft>
                  <a:buClrTx/>
                  <a:buFontTx/>
                  <a:buNone/>
                </a:pPr>
                <a:r>
                  <a:rPr lang="en-US" altLang="zh-CN" sz="2400">
                    <a:latin typeface="Times New Roman" pitchFamily="18" charset="0"/>
                    <a:ea typeface="宋体" charset="-122"/>
                  </a:rPr>
                  <a:t>D</a:t>
                </a:r>
              </a:p>
            </p:txBody>
          </p:sp>
          <p:sp>
            <p:nvSpPr>
              <p:cNvPr id="47" name="Rectangle 15"/>
              <p:cNvSpPr>
                <a:spLocks noChangeArrowheads="1"/>
              </p:cNvSpPr>
              <p:nvPr/>
            </p:nvSpPr>
            <p:spPr bwMode="auto">
              <a:xfrm>
                <a:off x="3408" y="2112"/>
                <a:ext cx="480" cy="384"/>
              </a:xfrm>
              <a:prstGeom prst="rect">
                <a:avLst/>
              </a:prstGeom>
              <a:noFill/>
              <a:ln w="9525">
                <a:solidFill>
                  <a:schemeClr val="tx1"/>
                </a:solidFill>
                <a:miter lim="800000"/>
                <a:headEnd/>
                <a:tailEnd/>
              </a:ln>
              <a:effectLst/>
            </p:spPr>
            <p:txBody>
              <a:bodyPr wrap="none" anchor="ctr"/>
              <a:lstStyle/>
              <a:p>
                <a:pPr algn="ctr" eaLnBrk="0" hangingPunct="0">
                  <a:spcAft>
                    <a:spcPct val="0"/>
                  </a:spcAft>
                  <a:buClrTx/>
                  <a:buFontTx/>
                  <a:buNone/>
                </a:pPr>
                <a:r>
                  <a:rPr lang="en-US" altLang="zh-CN" sz="2400">
                    <a:latin typeface="Times New Roman" pitchFamily="18" charset="0"/>
                    <a:ea typeface="宋体" charset="-122"/>
                  </a:rPr>
                  <a:t>M</a:t>
                </a:r>
              </a:p>
            </p:txBody>
          </p:sp>
          <p:sp>
            <p:nvSpPr>
              <p:cNvPr id="48" name="Line 16"/>
              <p:cNvSpPr>
                <a:spLocks noChangeShapeType="1"/>
              </p:cNvSpPr>
              <p:nvPr/>
            </p:nvSpPr>
            <p:spPr bwMode="auto">
              <a:xfrm>
                <a:off x="1008" y="2256"/>
                <a:ext cx="336" cy="0"/>
              </a:xfrm>
              <a:prstGeom prst="line">
                <a:avLst/>
              </a:prstGeom>
              <a:noFill/>
              <a:ln w="9525">
                <a:solidFill>
                  <a:schemeClr val="tx1"/>
                </a:solidFill>
                <a:round/>
                <a:headEnd/>
                <a:tailEnd type="triangle" w="med" len="med"/>
              </a:ln>
              <a:effectLst/>
            </p:spPr>
            <p:txBody>
              <a:bodyPr/>
              <a:lstStyle/>
              <a:p>
                <a:endParaRPr lang="zh-CN" altLang="en-US"/>
              </a:p>
            </p:txBody>
          </p:sp>
          <p:sp>
            <p:nvSpPr>
              <p:cNvPr id="49" name="Line 17"/>
              <p:cNvSpPr>
                <a:spLocks noChangeShapeType="1"/>
              </p:cNvSpPr>
              <p:nvPr/>
            </p:nvSpPr>
            <p:spPr bwMode="auto">
              <a:xfrm>
                <a:off x="1584" y="2256"/>
                <a:ext cx="336" cy="0"/>
              </a:xfrm>
              <a:prstGeom prst="line">
                <a:avLst/>
              </a:prstGeom>
              <a:noFill/>
              <a:ln w="9525">
                <a:solidFill>
                  <a:schemeClr val="tx1"/>
                </a:solidFill>
                <a:round/>
                <a:headEnd/>
                <a:tailEnd type="triangle" w="med" len="med"/>
              </a:ln>
              <a:effectLst/>
            </p:spPr>
            <p:txBody>
              <a:bodyPr/>
              <a:lstStyle/>
              <a:p>
                <a:endParaRPr lang="zh-CN" altLang="en-US"/>
              </a:p>
            </p:txBody>
          </p:sp>
          <p:sp>
            <p:nvSpPr>
              <p:cNvPr id="50" name="Line 18"/>
              <p:cNvSpPr>
                <a:spLocks noChangeShapeType="1"/>
              </p:cNvSpPr>
              <p:nvPr/>
            </p:nvSpPr>
            <p:spPr bwMode="auto">
              <a:xfrm>
                <a:off x="2496" y="2256"/>
                <a:ext cx="240" cy="0"/>
              </a:xfrm>
              <a:prstGeom prst="line">
                <a:avLst/>
              </a:prstGeom>
              <a:noFill/>
              <a:ln w="9525">
                <a:solidFill>
                  <a:schemeClr val="tx1"/>
                </a:solidFill>
                <a:round/>
                <a:headEnd/>
                <a:tailEnd type="triangle" w="med" len="med"/>
              </a:ln>
              <a:effectLst/>
            </p:spPr>
            <p:txBody>
              <a:bodyPr/>
              <a:lstStyle/>
              <a:p>
                <a:endParaRPr lang="zh-CN" altLang="en-US"/>
              </a:p>
            </p:txBody>
          </p:sp>
          <p:sp>
            <p:nvSpPr>
              <p:cNvPr id="51" name="Line 19"/>
              <p:cNvSpPr>
                <a:spLocks noChangeShapeType="1"/>
              </p:cNvSpPr>
              <p:nvPr/>
            </p:nvSpPr>
            <p:spPr bwMode="auto">
              <a:xfrm>
                <a:off x="2976" y="2208"/>
                <a:ext cx="432" cy="0"/>
              </a:xfrm>
              <a:prstGeom prst="line">
                <a:avLst/>
              </a:prstGeom>
              <a:noFill/>
              <a:ln w="9525">
                <a:solidFill>
                  <a:schemeClr val="tx1"/>
                </a:solidFill>
                <a:round/>
                <a:headEnd/>
                <a:tailEnd type="triangle" w="med" len="med"/>
              </a:ln>
              <a:effectLst/>
            </p:spPr>
            <p:txBody>
              <a:bodyPr/>
              <a:lstStyle/>
              <a:p>
                <a:endParaRPr lang="zh-CN" altLang="en-US"/>
              </a:p>
            </p:txBody>
          </p:sp>
          <p:sp>
            <p:nvSpPr>
              <p:cNvPr id="52" name="Text Box 20"/>
              <p:cNvSpPr txBox="1">
                <a:spLocks noChangeArrowheads="1"/>
              </p:cNvSpPr>
              <p:nvPr/>
            </p:nvSpPr>
            <p:spPr bwMode="auto">
              <a:xfrm>
                <a:off x="432" y="2544"/>
                <a:ext cx="672" cy="288"/>
              </a:xfrm>
              <a:prstGeom prst="rect">
                <a:avLst/>
              </a:prstGeom>
              <a:noFill/>
              <a:ln w="9525">
                <a:noFill/>
                <a:miter lim="800000"/>
                <a:headEnd/>
                <a:tailEnd/>
              </a:ln>
              <a:effectLst/>
            </p:spPr>
            <p:txBody>
              <a:bodyPr>
                <a:spAutoFit/>
              </a:bodyPr>
              <a:lstStyle/>
              <a:p>
                <a:pPr eaLnBrk="0" hangingPunct="0">
                  <a:spcBef>
                    <a:spcPct val="50000"/>
                  </a:spcBef>
                  <a:spcAft>
                    <a:spcPct val="0"/>
                  </a:spcAft>
                  <a:buClrTx/>
                  <a:buFontTx/>
                  <a:buNone/>
                </a:pPr>
                <a:r>
                  <a:rPr lang="en-US" altLang="zh-CN" sz="2400" b="1">
                    <a:latin typeface="Times New Roman" pitchFamily="18" charset="0"/>
                    <a:ea typeface="宋体" charset="-122"/>
                  </a:rPr>
                  <a:t>A</a:t>
                </a:r>
                <a:r>
                  <a:rPr lang="zh-CN" altLang="en-US" sz="2400" b="1">
                    <a:latin typeface="Times New Roman" pitchFamily="18" charset="0"/>
                    <a:ea typeface="宋体" charset="-122"/>
                  </a:rPr>
                  <a:t>方</a:t>
                </a:r>
                <a:endParaRPr lang="zh-CN" altLang="en-US" sz="2400">
                  <a:latin typeface="Times New Roman" pitchFamily="18" charset="0"/>
                  <a:ea typeface="宋体" charset="-122"/>
                </a:endParaRPr>
              </a:p>
            </p:txBody>
          </p:sp>
          <p:sp>
            <p:nvSpPr>
              <p:cNvPr id="53" name="Text Box 21"/>
              <p:cNvSpPr txBox="1">
                <a:spLocks noChangeArrowheads="1"/>
              </p:cNvSpPr>
              <p:nvPr/>
            </p:nvSpPr>
            <p:spPr bwMode="auto">
              <a:xfrm>
                <a:off x="3744" y="2544"/>
                <a:ext cx="672" cy="288"/>
              </a:xfrm>
              <a:prstGeom prst="rect">
                <a:avLst/>
              </a:prstGeom>
              <a:noFill/>
              <a:ln w="9525">
                <a:noFill/>
                <a:miter lim="800000"/>
                <a:headEnd/>
                <a:tailEnd/>
              </a:ln>
              <a:effectLst/>
            </p:spPr>
            <p:txBody>
              <a:bodyPr>
                <a:spAutoFit/>
              </a:bodyPr>
              <a:lstStyle/>
              <a:p>
                <a:pPr eaLnBrk="0" hangingPunct="0">
                  <a:spcBef>
                    <a:spcPct val="50000"/>
                  </a:spcBef>
                  <a:spcAft>
                    <a:spcPct val="0"/>
                  </a:spcAft>
                  <a:buClrTx/>
                  <a:buFontTx/>
                  <a:buNone/>
                </a:pPr>
                <a:r>
                  <a:rPr lang="en-US" altLang="zh-CN" sz="2400" b="1">
                    <a:latin typeface="Times New Roman" pitchFamily="18" charset="0"/>
                    <a:ea typeface="宋体" charset="-122"/>
                  </a:rPr>
                  <a:t>B</a:t>
                </a:r>
                <a:r>
                  <a:rPr lang="zh-CN" altLang="en-US" sz="2400" b="1">
                    <a:latin typeface="Times New Roman" pitchFamily="18" charset="0"/>
                    <a:ea typeface="宋体" charset="-122"/>
                  </a:rPr>
                  <a:t>方</a:t>
                </a:r>
                <a:endParaRPr lang="zh-CN" altLang="en-US" sz="2400">
                  <a:latin typeface="Times New Roman" pitchFamily="18" charset="0"/>
                  <a:ea typeface="宋体" charset="-122"/>
                </a:endParaRPr>
              </a:p>
            </p:txBody>
          </p:sp>
        </p:grpSp>
        <p:sp>
          <p:nvSpPr>
            <p:cNvPr id="38" name="Text Box 22"/>
            <p:cNvSpPr txBox="1">
              <a:spLocks noChangeArrowheads="1"/>
            </p:cNvSpPr>
            <p:nvPr/>
          </p:nvSpPr>
          <p:spPr bwMode="auto">
            <a:xfrm>
              <a:off x="1392" y="2496"/>
              <a:ext cx="480" cy="288"/>
            </a:xfrm>
            <a:prstGeom prst="rect">
              <a:avLst/>
            </a:prstGeom>
            <a:noFill/>
            <a:ln w="9525">
              <a:noFill/>
              <a:miter lim="800000"/>
              <a:headEnd/>
              <a:tailEnd/>
            </a:ln>
            <a:effectLst/>
          </p:spPr>
          <p:txBody>
            <a:bodyPr>
              <a:spAutoFit/>
            </a:bodyPr>
            <a:lstStyle/>
            <a:p>
              <a:pPr eaLnBrk="0" hangingPunct="0">
                <a:spcBef>
                  <a:spcPct val="50000"/>
                </a:spcBef>
                <a:spcAft>
                  <a:spcPct val="0"/>
                </a:spcAft>
                <a:buClrTx/>
                <a:buFontTx/>
                <a:buNone/>
              </a:pPr>
              <a:r>
                <a:rPr lang="en-US" altLang="zh-CN" sz="2400">
                  <a:latin typeface="Times New Roman" pitchFamily="18" charset="0"/>
                  <a:ea typeface="宋体" charset="-122"/>
                </a:rPr>
                <a:t>k</a:t>
              </a:r>
            </a:p>
          </p:txBody>
        </p:sp>
        <p:sp>
          <p:nvSpPr>
            <p:cNvPr id="39" name="Line 23"/>
            <p:cNvSpPr>
              <a:spLocks noChangeShapeType="1"/>
            </p:cNvSpPr>
            <p:nvPr/>
          </p:nvSpPr>
          <p:spPr bwMode="auto">
            <a:xfrm flipV="1">
              <a:off x="1440" y="2352"/>
              <a:ext cx="0" cy="192"/>
            </a:xfrm>
            <a:prstGeom prst="line">
              <a:avLst/>
            </a:prstGeom>
            <a:noFill/>
            <a:ln w="9525">
              <a:solidFill>
                <a:schemeClr val="tx1"/>
              </a:solidFill>
              <a:round/>
              <a:headEnd/>
              <a:tailEnd type="triangle" w="med" len="med"/>
            </a:ln>
            <a:effectLst/>
          </p:spPr>
          <p:txBody>
            <a:bodyPr/>
            <a:lstStyle/>
            <a:p>
              <a:endParaRPr lang="zh-CN" altLang="en-US"/>
            </a:p>
          </p:txBody>
        </p:sp>
        <p:sp>
          <p:nvSpPr>
            <p:cNvPr id="40" name="Line 24"/>
            <p:cNvSpPr>
              <a:spLocks noChangeShapeType="1"/>
            </p:cNvSpPr>
            <p:nvPr/>
          </p:nvSpPr>
          <p:spPr bwMode="auto">
            <a:xfrm flipV="1">
              <a:off x="2832" y="2304"/>
              <a:ext cx="0" cy="192"/>
            </a:xfrm>
            <a:prstGeom prst="line">
              <a:avLst/>
            </a:prstGeom>
            <a:noFill/>
            <a:ln w="9525">
              <a:solidFill>
                <a:schemeClr val="tx1"/>
              </a:solidFill>
              <a:round/>
              <a:headEnd/>
              <a:tailEnd type="triangle" w="med" len="med"/>
            </a:ln>
            <a:effectLst/>
          </p:spPr>
          <p:txBody>
            <a:bodyPr/>
            <a:lstStyle/>
            <a:p>
              <a:endParaRPr lang="zh-CN" altLang="en-US"/>
            </a:p>
          </p:txBody>
        </p:sp>
        <p:sp>
          <p:nvSpPr>
            <p:cNvPr id="41" name="Text Box 25"/>
            <p:cNvSpPr txBox="1">
              <a:spLocks noChangeArrowheads="1"/>
            </p:cNvSpPr>
            <p:nvPr/>
          </p:nvSpPr>
          <p:spPr bwMode="auto">
            <a:xfrm>
              <a:off x="2784" y="2448"/>
              <a:ext cx="480" cy="288"/>
            </a:xfrm>
            <a:prstGeom prst="rect">
              <a:avLst/>
            </a:prstGeom>
            <a:noFill/>
            <a:ln w="9525">
              <a:noFill/>
              <a:miter lim="800000"/>
              <a:headEnd/>
              <a:tailEnd/>
            </a:ln>
            <a:effectLst/>
          </p:spPr>
          <p:txBody>
            <a:bodyPr>
              <a:spAutoFit/>
            </a:bodyPr>
            <a:lstStyle/>
            <a:p>
              <a:pPr eaLnBrk="0" hangingPunct="0">
                <a:spcBef>
                  <a:spcPct val="50000"/>
                </a:spcBef>
                <a:spcAft>
                  <a:spcPct val="0"/>
                </a:spcAft>
                <a:buClrTx/>
                <a:buFontTx/>
                <a:buNone/>
              </a:pPr>
              <a:r>
                <a:rPr lang="en-US" altLang="zh-CN" sz="2400">
                  <a:latin typeface="Times New Roman" pitchFamily="18" charset="0"/>
                  <a:ea typeface="宋体" charset="-122"/>
                </a:rPr>
                <a:t>k</a:t>
              </a:r>
            </a:p>
          </p:txBody>
        </p:sp>
        <p:sp>
          <p:nvSpPr>
            <p:cNvPr id="42" name="Text Box 26"/>
            <p:cNvSpPr txBox="1">
              <a:spLocks noChangeArrowheads="1"/>
            </p:cNvSpPr>
            <p:nvPr/>
          </p:nvSpPr>
          <p:spPr bwMode="auto">
            <a:xfrm>
              <a:off x="2688" y="2640"/>
              <a:ext cx="960" cy="288"/>
            </a:xfrm>
            <a:prstGeom prst="rect">
              <a:avLst/>
            </a:prstGeom>
            <a:noFill/>
            <a:ln w="9525">
              <a:noFill/>
              <a:miter lim="800000"/>
              <a:headEnd/>
              <a:tailEnd/>
            </a:ln>
            <a:effectLst/>
          </p:spPr>
          <p:txBody>
            <a:bodyPr>
              <a:spAutoFit/>
            </a:bodyPr>
            <a:lstStyle/>
            <a:p>
              <a:pPr eaLnBrk="0" hangingPunct="0">
                <a:spcBef>
                  <a:spcPct val="50000"/>
                </a:spcBef>
                <a:spcAft>
                  <a:spcPct val="0"/>
                </a:spcAft>
                <a:buClrTx/>
                <a:buFontTx/>
                <a:buNone/>
              </a:pPr>
              <a:r>
                <a:rPr lang="en-US" altLang="zh-CN" sz="2400" b="1" dirty="0" err="1">
                  <a:latin typeface="Times New Roman" pitchFamily="18" charset="0"/>
                  <a:ea typeface="宋体" charset="-122"/>
                </a:rPr>
                <a:t>D</a:t>
              </a:r>
              <a:r>
                <a:rPr lang="en-US" altLang="zh-CN" sz="2400" b="1" baseline="-25000" dirty="0" err="1">
                  <a:latin typeface="Times New Roman" pitchFamily="18" charset="0"/>
                  <a:ea typeface="宋体" charset="-122"/>
                </a:rPr>
                <a:t>k</a:t>
              </a:r>
              <a:r>
                <a:rPr lang="en-US" altLang="zh-CN" sz="2400" b="1" dirty="0">
                  <a:latin typeface="Times New Roman" pitchFamily="18" charset="0"/>
                  <a:ea typeface="宋体" charset="-122"/>
                </a:rPr>
                <a:t>(</a:t>
              </a:r>
              <a:r>
                <a:rPr lang="en-US" altLang="zh-CN" sz="2400" b="1" dirty="0" err="1">
                  <a:latin typeface="Times New Roman" pitchFamily="18" charset="0"/>
                  <a:ea typeface="宋体" charset="-122"/>
                </a:rPr>
                <a:t>E</a:t>
              </a:r>
              <a:r>
                <a:rPr lang="en-US" altLang="zh-CN" sz="2400" b="1" baseline="-25000" dirty="0" err="1">
                  <a:latin typeface="Times New Roman" pitchFamily="18" charset="0"/>
                  <a:ea typeface="宋体" charset="-122"/>
                </a:rPr>
                <a:t>k</a:t>
              </a:r>
              <a:r>
                <a:rPr lang="en-US" altLang="zh-CN" sz="2400" b="1" dirty="0">
                  <a:latin typeface="Times New Roman" pitchFamily="18" charset="0"/>
                  <a:ea typeface="宋体" charset="-122"/>
                </a:rPr>
                <a:t>(M))</a:t>
              </a:r>
              <a:endParaRPr lang="en-US" altLang="zh-CN" sz="2400" dirty="0">
                <a:latin typeface="Times New Roman" pitchFamily="18" charset="0"/>
                <a:ea typeface="宋体" charset="-122"/>
              </a:endParaRPr>
            </a:p>
          </p:txBody>
        </p:sp>
      </p:grpSp>
      <p:sp>
        <p:nvSpPr>
          <p:cNvPr id="55" name="TextBox 54"/>
          <p:cNvSpPr txBox="1"/>
          <p:nvPr/>
        </p:nvSpPr>
        <p:spPr>
          <a:xfrm>
            <a:off x="2286000" y="4495800"/>
            <a:ext cx="4523995" cy="523220"/>
          </a:xfrm>
          <a:prstGeom prst="rect">
            <a:avLst/>
          </a:prstGeom>
          <a:noFill/>
        </p:spPr>
        <p:txBody>
          <a:bodyPr wrap="none" rtlCol="0">
            <a:spAutoFit/>
          </a:bodyPr>
          <a:lstStyle/>
          <a:p>
            <a:r>
              <a:rPr lang="en-US" altLang="zh-CN" sz="2800" dirty="0" smtClean="0"/>
              <a:t>(a)</a:t>
            </a:r>
            <a:r>
              <a:rPr lang="zh-CN" altLang="en-US" sz="2800" dirty="0" smtClean="0"/>
              <a:t>对称加密：保密性和认证</a:t>
            </a:r>
            <a:endParaRPr lang="zh-CN" altLang="en-U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smtClean="0"/>
              <a:t>对称加密能否提供认证</a:t>
            </a:r>
          </a:p>
        </p:txBody>
      </p:sp>
      <p:sp>
        <p:nvSpPr>
          <p:cNvPr id="30723" name="Rectangle 3"/>
          <p:cNvSpPr>
            <a:spLocks noGrp="1" noChangeArrowheads="1"/>
          </p:cNvSpPr>
          <p:nvPr>
            <p:ph type="body" idx="1"/>
          </p:nvPr>
        </p:nvSpPr>
        <p:spPr>
          <a:xfrm>
            <a:off x="457200" y="1447800"/>
            <a:ext cx="8382000" cy="5410200"/>
          </a:xfrm>
        </p:spPr>
        <p:txBody>
          <a:bodyPr/>
          <a:lstStyle/>
          <a:p>
            <a:r>
              <a:rPr lang="zh-CN" altLang="en-US" dirty="0" smtClean="0">
                <a:solidFill>
                  <a:schemeClr val="bg1"/>
                </a:solidFill>
              </a:rPr>
              <a:t>由于密钥没有第三方知道，所以接收方应该可以确信消息的来源真实性。</a:t>
            </a:r>
          </a:p>
          <a:p>
            <a:r>
              <a:rPr lang="zh-CN" altLang="en-US" dirty="0" smtClean="0"/>
              <a:t>这并不绝对，因为存在一种可能性，是对密文的篡改。</a:t>
            </a:r>
          </a:p>
          <a:p>
            <a:endParaRPr lang="zh-CN" altLang="en-US" dirty="0" smtClean="0"/>
          </a:p>
          <a:p>
            <a:r>
              <a:rPr lang="zh-CN" altLang="en-US" dirty="0" smtClean="0"/>
              <a:t>问题：对密文的篡改，能否一定被察觉？</a:t>
            </a:r>
          </a:p>
          <a:p>
            <a:endParaRPr lang="zh-CN" alt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smtClean="0"/>
              <a:t>教训：对密文的保护</a:t>
            </a:r>
          </a:p>
        </p:txBody>
      </p:sp>
      <p:sp>
        <p:nvSpPr>
          <p:cNvPr id="36867" name="Rectangle 3"/>
          <p:cNvSpPr>
            <a:spLocks noGrp="1" noChangeArrowheads="1"/>
          </p:cNvSpPr>
          <p:nvPr>
            <p:ph type="body" idx="1"/>
          </p:nvPr>
        </p:nvSpPr>
        <p:spPr/>
        <p:txBody>
          <a:bodyPr>
            <a:normAutofit fontScale="92500" lnSpcReduction="10000"/>
          </a:bodyPr>
          <a:lstStyle/>
          <a:p>
            <a:r>
              <a:rPr lang="zh-CN" altLang="en-US" dirty="0" smtClean="0"/>
              <a:t>在加密之前，给明文添加结构特征</a:t>
            </a:r>
          </a:p>
          <a:p>
            <a:pPr>
              <a:buFontTx/>
              <a:buNone/>
            </a:pPr>
            <a:r>
              <a:rPr lang="zh-CN" altLang="en-US" sz="4000" dirty="0" smtClean="0">
                <a:latin typeface="Arial Unicode MS" pitchFamily="34" charset="-122"/>
                <a:ea typeface="Arial Unicode MS" pitchFamily="34" charset="-122"/>
                <a:cs typeface="Arial Unicode MS" pitchFamily="34" charset="-122"/>
              </a:rPr>
              <a:t>		</a:t>
            </a:r>
            <a:r>
              <a:rPr lang="en-US" altLang="zh-CN" sz="4000" b="1" dirty="0" smtClean="0">
                <a:latin typeface="Arial Unicode MS" pitchFamily="34" charset="-122"/>
                <a:ea typeface="Arial Unicode MS" pitchFamily="34" charset="-122"/>
                <a:cs typeface="Arial Unicode MS" pitchFamily="34" charset="-122"/>
              </a:rPr>
              <a:t>x || h(x)		</a:t>
            </a:r>
            <a:r>
              <a:rPr lang="en-US" altLang="zh-CN" dirty="0" smtClean="0">
                <a:latin typeface="Arial Unicode MS" pitchFamily="34" charset="-122"/>
                <a:ea typeface="Arial Unicode MS" pitchFamily="34" charset="-122"/>
                <a:cs typeface="Arial Unicode MS" pitchFamily="34" charset="-122"/>
              </a:rPr>
              <a:t>// h=crc,md5,sha1</a:t>
            </a:r>
          </a:p>
          <a:p>
            <a:r>
              <a:rPr lang="zh-CN" altLang="en-US" dirty="0" smtClean="0"/>
              <a:t>加密</a:t>
            </a:r>
          </a:p>
          <a:p>
            <a:pPr>
              <a:buFontTx/>
              <a:buNone/>
            </a:pPr>
            <a:r>
              <a:rPr lang="zh-CN" altLang="en-US" sz="4000" dirty="0" smtClean="0">
                <a:latin typeface="Arial Unicode MS" pitchFamily="34" charset="-122"/>
                <a:ea typeface="Arial Unicode MS" pitchFamily="34" charset="-122"/>
                <a:cs typeface="Arial Unicode MS" pitchFamily="34" charset="-122"/>
              </a:rPr>
              <a:t>		</a:t>
            </a:r>
            <a:r>
              <a:rPr lang="en-US" altLang="zh-CN" sz="4000" b="1" dirty="0" smtClean="0">
                <a:latin typeface="Arial Unicode MS" pitchFamily="34" charset="-122"/>
                <a:ea typeface="Arial Unicode MS" pitchFamily="34" charset="-122"/>
                <a:cs typeface="Arial Unicode MS" pitchFamily="34" charset="-122"/>
              </a:rPr>
              <a:t>E ( x || h(x), k ) = y</a:t>
            </a:r>
            <a:endParaRPr lang="zh-CN" altLang="en-US" sz="4000" dirty="0" smtClean="0">
              <a:latin typeface="Arial Unicode MS" pitchFamily="34" charset="-122"/>
              <a:ea typeface="Arial Unicode MS" pitchFamily="34" charset="-122"/>
              <a:cs typeface="Arial Unicode MS" pitchFamily="34" charset="-122"/>
            </a:endParaRPr>
          </a:p>
          <a:p>
            <a:r>
              <a:rPr lang="zh-CN" altLang="en-US" dirty="0" smtClean="0"/>
              <a:t>传输有可能出错或被窜改</a:t>
            </a:r>
          </a:p>
          <a:p>
            <a:pPr lvl="1"/>
            <a:r>
              <a:rPr lang="en-US" altLang="zh-CN" sz="3600" dirty="0" smtClean="0"/>
              <a:t>y</a:t>
            </a:r>
            <a:r>
              <a:rPr lang="zh-CN" altLang="en-US" dirty="0" smtClean="0"/>
              <a:t>会变做</a:t>
            </a:r>
            <a:r>
              <a:rPr lang="en-US" altLang="zh-CN" sz="3600" dirty="0" smtClean="0"/>
              <a:t>y’</a:t>
            </a:r>
          </a:p>
          <a:p>
            <a:r>
              <a:rPr lang="zh-CN" altLang="en-US" dirty="0" smtClean="0"/>
              <a:t>解密</a:t>
            </a:r>
          </a:p>
          <a:p>
            <a:pPr lvl="1"/>
            <a:r>
              <a:rPr lang="zh-CN" altLang="en-US" dirty="0" smtClean="0"/>
              <a:t>判断是否依旧符合 </a:t>
            </a:r>
            <a:r>
              <a:rPr lang="en-US" altLang="zh-CN" sz="4000" b="1" dirty="0" smtClean="0"/>
              <a:t>x || h(x)</a:t>
            </a:r>
            <a:r>
              <a:rPr lang="en-US" altLang="zh-CN" sz="3200" b="1" dirty="0" smtClean="0"/>
              <a:t> </a:t>
            </a:r>
            <a:r>
              <a:rPr lang="zh-CN" altLang="en-US" dirty="0" smtClean="0"/>
              <a:t>的结构特征</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3"/>
          <p:cNvSpPr>
            <a:spLocks noGrp="1"/>
          </p:cNvSpPr>
          <p:nvPr>
            <p:ph type="sldNum" sz="quarter" idx="10"/>
          </p:nvPr>
        </p:nvSpPr>
        <p:spPr/>
        <p:txBody>
          <a:bodyPr/>
          <a:lstStyle/>
          <a:p>
            <a:fld id="{B6C9EE7C-5B65-4AA3-B3C9-D00E1AB471B9}" type="slidenum">
              <a:rPr lang="ar-SA" altLang="en-US"/>
              <a:pPr/>
              <a:t>28</a:t>
            </a:fld>
            <a:endParaRPr lang="en-US" altLang="en-US"/>
          </a:p>
        </p:txBody>
      </p:sp>
      <p:sp>
        <p:nvSpPr>
          <p:cNvPr id="22" name="Footer Placeholder 4"/>
          <p:cNvSpPr>
            <a:spLocks noGrp="1"/>
          </p:cNvSpPr>
          <p:nvPr>
            <p:ph type="ftr" sz="quarter" idx="11"/>
          </p:nvPr>
        </p:nvSpPr>
        <p:spPr/>
        <p:txBody>
          <a:bodyPr/>
          <a:lstStyle/>
          <a:p>
            <a:r>
              <a:rPr lang="zh-CN" altLang="en-US"/>
              <a:t>消息认证和</a:t>
            </a:r>
            <a:r>
              <a:rPr lang="en-US" altLang="zh-CN"/>
              <a:t>hash</a:t>
            </a:r>
            <a:r>
              <a:rPr lang="zh-CN" altLang="en-US"/>
              <a:t>函数</a:t>
            </a:r>
            <a:endParaRPr lang="en-US" altLang="zh-CN"/>
          </a:p>
        </p:txBody>
      </p:sp>
      <p:sp>
        <p:nvSpPr>
          <p:cNvPr id="990210" name="Text Box 2"/>
          <p:cNvSpPr txBox="1">
            <a:spLocks noChangeArrowheads="1"/>
          </p:cNvSpPr>
          <p:nvPr/>
        </p:nvSpPr>
        <p:spPr bwMode="auto">
          <a:xfrm>
            <a:off x="2438400" y="2867025"/>
            <a:ext cx="1600200" cy="762000"/>
          </a:xfrm>
          <a:prstGeom prst="rect">
            <a:avLst/>
          </a:prstGeom>
          <a:noFill/>
          <a:ln w="9525">
            <a:noFill/>
            <a:miter lim="800000"/>
            <a:headEnd/>
            <a:tailEnd/>
          </a:ln>
          <a:effectLst/>
        </p:spPr>
        <p:txBody>
          <a:bodyPr>
            <a:spAutoFit/>
          </a:bodyPr>
          <a:lstStyle/>
          <a:p>
            <a:pPr eaLnBrk="0" hangingPunct="0">
              <a:spcBef>
                <a:spcPct val="50000"/>
              </a:spcBef>
              <a:spcAft>
                <a:spcPct val="0"/>
              </a:spcAft>
              <a:buClrTx/>
              <a:buFontTx/>
              <a:buNone/>
            </a:pPr>
            <a:r>
              <a:rPr lang="en-US" altLang="zh-CN" b="1">
                <a:latin typeface="Times New Roman" pitchFamily="18" charset="0"/>
                <a:ea typeface="宋体" charset="-122"/>
              </a:rPr>
              <a:t>KU</a:t>
            </a:r>
            <a:r>
              <a:rPr lang="en-US" altLang="zh-CN" b="1" baseline="-25000">
                <a:latin typeface="Times New Roman" pitchFamily="18" charset="0"/>
                <a:ea typeface="宋体" charset="-122"/>
              </a:rPr>
              <a:t>b</a:t>
            </a:r>
            <a:r>
              <a:rPr lang="en-US" altLang="zh-CN" b="1">
                <a:latin typeface="Times New Roman" pitchFamily="18" charset="0"/>
                <a:ea typeface="宋体" charset="-122"/>
              </a:rPr>
              <a:t>(B</a:t>
            </a:r>
            <a:r>
              <a:rPr lang="zh-CN" altLang="en-US" b="1">
                <a:latin typeface="Times New Roman" pitchFamily="18" charset="0"/>
                <a:ea typeface="宋体" charset="-122"/>
              </a:rPr>
              <a:t>方的公钥</a:t>
            </a:r>
            <a:r>
              <a:rPr lang="zh-CN" altLang="en-US" sz="2400" b="1">
                <a:latin typeface="Times New Roman" pitchFamily="18" charset="0"/>
                <a:ea typeface="宋体" charset="-122"/>
              </a:rPr>
              <a:t>)</a:t>
            </a:r>
            <a:endParaRPr lang="zh-CN" altLang="en-US" sz="2400">
              <a:latin typeface="Times New Roman" pitchFamily="18" charset="0"/>
              <a:ea typeface="宋体" charset="-122"/>
            </a:endParaRPr>
          </a:p>
        </p:txBody>
      </p:sp>
      <p:grpSp>
        <p:nvGrpSpPr>
          <p:cNvPr id="2" name="Group 3"/>
          <p:cNvGrpSpPr>
            <a:grpSpLocks/>
          </p:cNvGrpSpPr>
          <p:nvPr/>
        </p:nvGrpSpPr>
        <p:grpSpPr bwMode="auto">
          <a:xfrm>
            <a:off x="1447800" y="2286000"/>
            <a:ext cx="6781800" cy="1371600"/>
            <a:chOff x="528" y="528"/>
            <a:chExt cx="3984" cy="864"/>
          </a:xfrm>
        </p:grpSpPr>
        <p:sp>
          <p:nvSpPr>
            <p:cNvPr id="990212" name="Rectangle 4"/>
            <p:cNvSpPr>
              <a:spLocks noChangeArrowheads="1"/>
            </p:cNvSpPr>
            <p:nvPr/>
          </p:nvSpPr>
          <p:spPr bwMode="auto">
            <a:xfrm>
              <a:off x="624" y="528"/>
              <a:ext cx="480" cy="384"/>
            </a:xfrm>
            <a:prstGeom prst="rect">
              <a:avLst/>
            </a:prstGeom>
            <a:noFill/>
            <a:ln w="9525">
              <a:solidFill>
                <a:schemeClr val="tx1"/>
              </a:solidFill>
              <a:miter lim="800000"/>
              <a:headEnd/>
              <a:tailEnd/>
            </a:ln>
            <a:effectLst/>
          </p:spPr>
          <p:txBody>
            <a:bodyPr wrap="none" anchor="ctr"/>
            <a:lstStyle/>
            <a:p>
              <a:pPr algn="ctr" eaLnBrk="0" hangingPunct="0">
                <a:spcAft>
                  <a:spcPct val="0"/>
                </a:spcAft>
                <a:buClrTx/>
                <a:buFontTx/>
                <a:buNone/>
              </a:pPr>
              <a:r>
                <a:rPr lang="en-US" altLang="zh-CN" sz="2400">
                  <a:latin typeface="Times New Roman" pitchFamily="18" charset="0"/>
                  <a:ea typeface="宋体" charset="-122"/>
                </a:rPr>
                <a:t>M</a:t>
              </a:r>
            </a:p>
          </p:txBody>
        </p:sp>
        <p:sp>
          <p:nvSpPr>
            <p:cNvPr id="990213" name="Oval 5"/>
            <p:cNvSpPr>
              <a:spLocks noChangeArrowheads="1"/>
            </p:cNvSpPr>
            <p:nvPr/>
          </p:nvSpPr>
          <p:spPr bwMode="auto">
            <a:xfrm>
              <a:off x="1440" y="576"/>
              <a:ext cx="240" cy="192"/>
            </a:xfrm>
            <a:prstGeom prst="ellipse">
              <a:avLst/>
            </a:prstGeom>
            <a:noFill/>
            <a:ln w="9525">
              <a:solidFill>
                <a:schemeClr val="tx1"/>
              </a:solidFill>
              <a:round/>
              <a:headEnd/>
              <a:tailEnd/>
            </a:ln>
            <a:effectLst/>
          </p:spPr>
          <p:txBody>
            <a:bodyPr wrap="none" anchor="ctr"/>
            <a:lstStyle/>
            <a:p>
              <a:pPr algn="ctr" eaLnBrk="0" hangingPunct="0">
                <a:spcAft>
                  <a:spcPct val="0"/>
                </a:spcAft>
                <a:buClrTx/>
                <a:buFontTx/>
                <a:buNone/>
              </a:pPr>
              <a:r>
                <a:rPr lang="en-US" altLang="zh-CN" sz="2400">
                  <a:latin typeface="Times New Roman" pitchFamily="18" charset="0"/>
                  <a:ea typeface="宋体" charset="-122"/>
                </a:rPr>
                <a:t>E</a:t>
              </a:r>
            </a:p>
          </p:txBody>
        </p:sp>
        <p:sp>
          <p:nvSpPr>
            <p:cNvPr id="990214" name="Rectangle 6"/>
            <p:cNvSpPr>
              <a:spLocks noChangeArrowheads="1"/>
            </p:cNvSpPr>
            <p:nvPr/>
          </p:nvSpPr>
          <p:spPr bwMode="auto">
            <a:xfrm>
              <a:off x="2016" y="528"/>
              <a:ext cx="576" cy="432"/>
            </a:xfrm>
            <a:prstGeom prst="rect">
              <a:avLst/>
            </a:prstGeom>
            <a:noFill/>
            <a:ln w="9525">
              <a:solidFill>
                <a:schemeClr val="tx1"/>
              </a:solidFill>
              <a:miter lim="800000"/>
              <a:headEnd/>
              <a:tailEnd/>
            </a:ln>
            <a:effectLst/>
          </p:spPr>
          <p:txBody>
            <a:bodyPr wrap="none" anchor="ctr"/>
            <a:lstStyle/>
            <a:p>
              <a:pPr algn="ctr" eaLnBrk="0" hangingPunct="0">
                <a:spcAft>
                  <a:spcPct val="0"/>
                </a:spcAft>
                <a:buClrTx/>
                <a:buFontTx/>
                <a:buNone/>
              </a:pPr>
              <a:r>
                <a:rPr lang="en-US" altLang="zh-CN">
                  <a:latin typeface="Times New Roman" pitchFamily="18" charset="0"/>
                  <a:ea typeface="宋体" charset="-122"/>
                </a:rPr>
                <a:t>EKU</a:t>
              </a:r>
              <a:r>
                <a:rPr lang="en-US" altLang="zh-CN" baseline="-25000">
                  <a:latin typeface="Times New Roman" pitchFamily="18" charset="0"/>
                  <a:ea typeface="宋体" charset="-122"/>
                </a:rPr>
                <a:t>b</a:t>
              </a:r>
              <a:r>
                <a:rPr lang="en-US" altLang="zh-CN">
                  <a:latin typeface="Times New Roman" pitchFamily="18" charset="0"/>
                  <a:ea typeface="宋体" charset="-122"/>
                </a:rPr>
                <a:t>(M)</a:t>
              </a:r>
            </a:p>
          </p:txBody>
        </p:sp>
        <p:sp>
          <p:nvSpPr>
            <p:cNvPr id="990215" name="Oval 7"/>
            <p:cNvSpPr>
              <a:spLocks noChangeArrowheads="1"/>
            </p:cNvSpPr>
            <p:nvPr/>
          </p:nvSpPr>
          <p:spPr bwMode="auto">
            <a:xfrm>
              <a:off x="2832" y="528"/>
              <a:ext cx="240" cy="192"/>
            </a:xfrm>
            <a:prstGeom prst="ellipse">
              <a:avLst/>
            </a:prstGeom>
            <a:noFill/>
            <a:ln w="9525">
              <a:solidFill>
                <a:schemeClr val="tx1"/>
              </a:solidFill>
              <a:round/>
              <a:headEnd/>
              <a:tailEnd/>
            </a:ln>
            <a:effectLst/>
          </p:spPr>
          <p:txBody>
            <a:bodyPr wrap="none" anchor="ctr"/>
            <a:lstStyle/>
            <a:p>
              <a:pPr algn="ctr" eaLnBrk="0" hangingPunct="0">
                <a:spcAft>
                  <a:spcPct val="0"/>
                </a:spcAft>
                <a:buClrTx/>
                <a:buFontTx/>
                <a:buNone/>
              </a:pPr>
              <a:r>
                <a:rPr lang="en-US" altLang="zh-CN" sz="2400">
                  <a:latin typeface="Times New Roman" pitchFamily="18" charset="0"/>
                  <a:ea typeface="宋体" charset="-122"/>
                </a:rPr>
                <a:t>D</a:t>
              </a:r>
            </a:p>
          </p:txBody>
        </p:sp>
        <p:sp>
          <p:nvSpPr>
            <p:cNvPr id="990216" name="Rectangle 8"/>
            <p:cNvSpPr>
              <a:spLocks noChangeArrowheads="1"/>
            </p:cNvSpPr>
            <p:nvPr/>
          </p:nvSpPr>
          <p:spPr bwMode="auto">
            <a:xfrm>
              <a:off x="3504" y="528"/>
              <a:ext cx="480" cy="384"/>
            </a:xfrm>
            <a:prstGeom prst="rect">
              <a:avLst/>
            </a:prstGeom>
            <a:noFill/>
            <a:ln w="9525">
              <a:solidFill>
                <a:schemeClr val="tx1"/>
              </a:solidFill>
              <a:miter lim="800000"/>
              <a:headEnd/>
              <a:tailEnd/>
            </a:ln>
            <a:effectLst/>
          </p:spPr>
          <p:txBody>
            <a:bodyPr wrap="none" anchor="ctr"/>
            <a:lstStyle/>
            <a:p>
              <a:pPr algn="ctr" eaLnBrk="0" hangingPunct="0">
                <a:spcAft>
                  <a:spcPct val="0"/>
                </a:spcAft>
                <a:buClrTx/>
                <a:buFontTx/>
                <a:buNone/>
              </a:pPr>
              <a:r>
                <a:rPr lang="en-US" altLang="zh-CN" sz="2400">
                  <a:latin typeface="Times New Roman" pitchFamily="18" charset="0"/>
                  <a:ea typeface="宋体" charset="-122"/>
                </a:rPr>
                <a:t>M</a:t>
              </a:r>
            </a:p>
          </p:txBody>
        </p:sp>
        <p:sp>
          <p:nvSpPr>
            <p:cNvPr id="990217" name="Line 9"/>
            <p:cNvSpPr>
              <a:spLocks noChangeShapeType="1"/>
            </p:cNvSpPr>
            <p:nvPr/>
          </p:nvSpPr>
          <p:spPr bwMode="auto">
            <a:xfrm>
              <a:off x="1104" y="672"/>
              <a:ext cx="336" cy="0"/>
            </a:xfrm>
            <a:prstGeom prst="line">
              <a:avLst/>
            </a:prstGeom>
            <a:noFill/>
            <a:ln w="9525">
              <a:solidFill>
                <a:schemeClr val="tx1"/>
              </a:solidFill>
              <a:round/>
              <a:headEnd/>
              <a:tailEnd type="triangle" w="med" len="med"/>
            </a:ln>
            <a:effectLst/>
          </p:spPr>
          <p:txBody>
            <a:bodyPr/>
            <a:lstStyle/>
            <a:p>
              <a:endParaRPr lang="zh-CN" altLang="en-US"/>
            </a:p>
          </p:txBody>
        </p:sp>
        <p:sp>
          <p:nvSpPr>
            <p:cNvPr id="990218" name="Line 10"/>
            <p:cNvSpPr>
              <a:spLocks noChangeShapeType="1"/>
            </p:cNvSpPr>
            <p:nvPr/>
          </p:nvSpPr>
          <p:spPr bwMode="auto">
            <a:xfrm>
              <a:off x="1680" y="672"/>
              <a:ext cx="336" cy="0"/>
            </a:xfrm>
            <a:prstGeom prst="line">
              <a:avLst/>
            </a:prstGeom>
            <a:noFill/>
            <a:ln w="9525">
              <a:solidFill>
                <a:schemeClr val="tx1"/>
              </a:solidFill>
              <a:round/>
              <a:headEnd/>
              <a:tailEnd type="triangle" w="med" len="med"/>
            </a:ln>
            <a:effectLst/>
          </p:spPr>
          <p:txBody>
            <a:bodyPr/>
            <a:lstStyle/>
            <a:p>
              <a:endParaRPr lang="zh-CN" altLang="en-US"/>
            </a:p>
          </p:txBody>
        </p:sp>
        <p:sp>
          <p:nvSpPr>
            <p:cNvPr id="990219" name="Line 11"/>
            <p:cNvSpPr>
              <a:spLocks noChangeShapeType="1"/>
            </p:cNvSpPr>
            <p:nvPr/>
          </p:nvSpPr>
          <p:spPr bwMode="auto">
            <a:xfrm>
              <a:off x="3072" y="624"/>
              <a:ext cx="432" cy="0"/>
            </a:xfrm>
            <a:prstGeom prst="line">
              <a:avLst/>
            </a:prstGeom>
            <a:noFill/>
            <a:ln w="9525">
              <a:solidFill>
                <a:schemeClr val="tx1"/>
              </a:solidFill>
              <a:round/>
              <a:headEnd/>
              <a:tailEnd type="triangle" w="med" len="med"/>
            </a:ln>
            <a:effectLst/>
          </p:spPr>
          <p:txBody>
            <a:bodyPr/>
            <a:lstStyle/>
            <a:p>
              <a:endParaRPr lang="zh-CN" altLang="en-US"/>
            </a:p>
          </p:txBody>
        </p:sp>
        <p:sp>
          <p:nvSpPr>
            <p:cNvPr id="990220" name="Text Box 12"/>
            <p:cNvSpPr txBox="1">
              <a:spLocks noChangeArrowheads="1"/>
            </p:cNvSpPr>
            <p:nvPr/>
          </p:nvSpPr>
          <p:spPr bwMode="auto">
            <a:xfrm>
              <a:off x="528" y="960"/>
              <a:ext cx="672" cy="288"/>
            </a:xfrm>
            <a:prstGeom prst="rect">
              <a:avLst/>
            </a:prstGeom>
            <a:noFill/>
            <a:ln w="9525">
              <a:noFill/>
              <a:miter lim="800000"/>
              <a:headEnd/>
              <a:tailEnd/>
            </a:ln>
            <a:effectLst/>
          </p:spPr>
          <p:txBody>
            <a:bodyPr>
              <a:spAutoFit/>
            </a:bodyPr>
            <a:lstStyle/>
            <a:p>
              <a:pPr eaLnBrk="0" hangingPunct="0">
                <a:spcBef>
                  <a:spcPct val="50000"/>
                </a:spcBef>
                <a:spcAft>
                  <a:spcPct val="0"/>
                </a:spcAft>
                <a:buClrTx/>
                <a:buFontTx/>
                <a:buNone/>
              </a:pPr>
              <a:r>
                <a:rPr lang="en-US" altLang="zh-CN" sz="2400" b="1">
                  <a:latin typeface="Times New Roman" pitchFamily="18" charset="0"/>
                  <a:ea typeface="宋体" charset="-122"/>
                </a:rPr>
                <a:t>A</a:t>
              </a:r>
              <a:r>
                <a:rPr lang="zh-CN" altLang="en-US" sz="2400" b="1">
                  <a:latin typeface="Times New Roman" pitchFamily="18" charset="0"/>
                  <a:ea typeface="宋体" charset="-122"/>
                </a:rPr>
                <a:t>方</a:t>
              </a:r>
              <a:endParaRPr lang="zh-CN" altLang="en-US" sz="2400">
                <a:latin typeface="Times New Roman" pitchFamily="18" charset="0"/>
                <a:ea typeface="宋体" charset="-122"/>
              </a:endParaRPr>
            </a:p>
          </p:txBody>
        </p:sp>
        <p:sp>
          <p:nvSpPr>
            <p:cNvPr id="990221" name="Text Box 13"/>
            <p:cNvSpPr txBox="1">
              <a:spLocks noChangeArrowheads="1"/>
            </p:cNvSpPr>
            <p:nvPr/>
          </p:nvSpPr>
          <p:spPr bwMode="auto">
            <a:xfrm>
              <a:off x="3840" y="960"/>
              <a:ext cx="672" cy="288"/>
            </a:xfrm>
            <a:prstGeom prst="rect">
              <a:avLst/>
            </a:prstGeom>
            <a:noFill/>
            <a:ln w="9525">
              <a:noFill/>
              <a:miter lim="800000"/>
              <a:headEnd/>
              <a:tailEnd/>
            </a:ln>
            <a:effectLst/>
          </p:spPr>
          <p:txBody>
            <a:bodyPr>
              <a:spAutoFit/>
            </a:bodyPr>
            <a:lstStyle/>
            <a:p>
              <a:pPr eaLnBrk="0" hangingPunct="0">
                <a:spcBef>
                  <a:spcPct val="50000"/>
                </a:spcBef>
                <a:spcAft>
                  <a:spcPct val="0"/>
                </a:spcAft>
                <a:buClrTx/>
                <a:buFontTx/>
                <a:buNone/>
              </a:pPr>
              <a:r>
                <a:rPr lang="en-US" altLang="zh-CN" sz="2400" b="1">
                  <a:latin typeface="Times New Roman" pitchFamily="18" charset="0"/>
                  <a:ea typeface="宋体" charset="-122"/>
                </a:rPr>
                <a:t>B</a:t>
              </a:r>
              <a:r>
                <a:rPr lang="zh-CN" altLang="en-US" sz="2400" b="1">
                  <a:latin typeface="Times New Roman" pitchFamily="18" charset="0"/>
                  <a:ea typeface="宋体" charset="-122"/>
                </a:rPr>
                <a:t>方</a:t>
              </a:r>
              <a:endParaRPr lang="zh-CN" altLang="en-US" sz="2400">
                <a:latin typeface="Times New Roman" pitchFamily="18" charset="0"/>
                <a:ea typeface="宋体" charset="-122"/>
              </a:endParaRPr>
            </a:p>
          </p:txBody>
        </p:sp>
        <p:sp>
          <p:nvSpPr>
            <p:cNvPr id="990222" name="Line 14"/>
            <p:cNvSpPr>
              <a:spLocks noChangeShapeType="1"/>
            </p:cNvSpPr>
            <p:nvPr/>
          </p:nvSpPr>
          <p:spPr bwMode="auto">
            <a:xfrm>
              <a:off x="2640" y="672"/>
              <a:ext cx="192" cy="0"/>
            </a:xfrm>
            <a:prstGeom prst="line">
              <a:avLst/>
            </a:prstGeom>
            <a:noFill/>
            <a:ln w="9525">
              <a:solidFill>
                <a:schemeClr val="tx1"/>
              </a:solidFill>
              <a:round/>
              <a:headEnd/>
              <a:tailEnd type="triangle" w="med" len="med"/>
            </a:ln>
            <a:effectLst/>
          </p:spPr>
          <p:txBody>
            <a:bodyPr/>
            <a:lstStyle/>
            <a:p>
              <a:endParaRPr lang="zh-CN" altLang="en-US"/>
            </a:p>
          </p:txBody>
        </p:sp>
        <p:sp>
          <p:nvSpPr>
            <p:cNvPr id="990223" name="Line 15"/>
            <p:cNvSpPr>
              <a:spLocks noChangeShapeType="1"/>
            </p:cNvSpPr>
            <p:nvPr/>
          </p:nvSpPr>
          <p:spPr bwMode="auto">
            <a:xfrm flipV="1">
              <a:off x="1536" y="768"/>
              <a:ext cx="0" cy="288"/>
            </a:xfrm>
            <a:prstGeom prst="line">
              <a:avLst/>
            </a:prstGeom>
            <a:noFill/>
            <a:ln w="9525">
              <a:solidFill>
                <a:schemeClr val="tx1"/>
              </a:solidFill>
              <a:round/>
              <a:headEnd/>
              <a:tailEnd type="triangle" w="med" len="med"/>
            </a:ln>
            <a:effectLst/>
          </p:spPr>
          <p:txBody>
            <a:bodyPr/>
            <a:lstStyle/>
            <a:p>
              <a:endParaRPr lang="zh-CN" altLang="en-US"/>
            </a:p>
          </p:txBody>
        </p:sp>
        <p:sp>
          <p:nvSpPr>
            <p:cNvPr id="990224" name="Line 16"/>
            <p:cNvSpPr>
              <a:spLocks noChangeShapeType="1"/>
            </p:cNvSpPr>
            <p:nvPr/>
          </p:nvSpPr>
          <p:spPr bwMode="auto">
            <a:xfrm flipV="1">
              <a:off x="2976" y="720"/>
              <a:ext cx="0" cy="288"/>
            </a:xfrm>
            <a:prstGeom prst="line">
              <a:avLst/>
            </a:prstGeom>
            <a:noFill/>
            <a:ln w="9525">
              <a:solidFill>
                <a:schemeClr val="tx1"/>
              </a:solidFill>
              <a:round/>
              <a:headEnd/>
              <a:tailEnd type="triangle" w="med" len="med"/>
            </a:ln>
            <a:effectLst/>
          </p:spPr>
          <p:txBody>
            <a:bodyPr/>
            <a:lstStyle/>
            <a:p>
              <a:endParaRPr lang="zh-CN" altLang="en-US"/>
            </a:p>
          </p:txBody>
        </p:sp>
        <p:sp>
          <p:nvSpPr>
            <p:cNvPr id="990225" name="Text Box 17"/>
            <p:cNvSpPr txBox="1">
              <a:spLocks noChangeArrowheads="1"/>
            </p:cNvSpPr>
            <p:nvPr/>
          </p:nvSpPr>
          <p:spPr bwMode="auto">
            <a:xfrm>
              <a:off x="2688" y="1104"/>
              <a:ext cx="720" cy="288"/>
            </a:xfrm>
            <a:prstGeom prst="rect">
              <a:avLst/>
            </a:prstGeom>
            <a:noFill/>
            <a:ln w="9525">
              <a:noFill/>
              <a:miter lim="800000"/>
              <a:headEnd/>
              <a:tailEnd/>
            </a:ln>
            <a:effectLst/>
          </p:spPr>
          <p:txBody>
            <a:bodyPr>
              <a:spAutoFit/>
            </a:bodyPr>
            <a:lstStyle/>
            <a:p>
              <a:pPr eaLnBrk="0" hangingPunct="0">
                <a:spcBef>
                  <a:spcPct val="50000"/>
                </a:spcBef>
                <a:spcAft>
                  <a:spcPct val="0"/>
                </a:spcAft>
                <a:buClrTx/>
                <a:buFontTx/>
                <a:buNone/>
              </a:pPr>
              <a:r>
                <a:rPr lang="en-US" altLang="zh-CN" sz="2400" b="1">
                  <a:latin typeface="Times New Roman" pitchFamily="18" charset="0"/>
                  <a:ea typeface="宋体" charset="-122"/>
                </a:rPr>
                <a:t>KR</a:t>
              </a:r>
              <a:r>
                <a:rPr lang="en-US" altLang="zh-CN" sz="2400" b="1" baseline="-25000">
                  <a:latin typeface="Times New Roman" pitchFamily="18" charset="0"/>
                  <a:ea typeface="宋体" charset="-122"/>
                </a:rPr>
                <a:t>b</a:t>
              </a:r>
              <a:endParaRPr lang="en-US" altLang="zh-CN" sz="2400">
                <a:latin typeface="Times New Roman" pitchFamily="18" charset="0"/>
                <a:ea typeface="宋体" charset="-122"/>
              </a:endParaRPr>
            </a:p>
          </p:txBody>
        </p:sp>
      </p:grpSp>
      <p:sp>
        <p:nvSpPr>
          <p:cNvPr id="990226" name="Text Box 18"/>
          <p:cNvSpPr txBox="1">
            <a:spLocks noChangeArrowheads="1"/>
          </p:cNvSpPr>
          <p:nvPr/>
        </p:nvSpPr>
        <p:spPr bwMode="auto">
          <a:xfrm>
            <a:off x="2438400" y="3962400"/>
            <a:ext cx="3962400" cy="457200"/>
          </a:xfrm>
          <a:prstGeom prst="rect">
            <a:avLst/>
          </a:prstGeom>
          <a:noFill/>
          <a:ln w="9525">
            <a:noFill/>
            <a:miter lim="800000"/>
            <a:headEnd/>
            <a:tailEnd/>
          </a:ln>
          <a:effectLst/>
        </p:spPr>
        <p:txBody>
          <a:bodyPr>
            <a:spAutoFit/>
          </a:bodyPr>
          <a:lstStyle/>
          <a:p>
            <a:pPr eaLnBrk="0" hangingPunct="0">
              <a:spcBef>
                <a:spcPct val="50000"/>
              </a:spcBef>
              <a:spcAft>
                <a:spcPct val="0"/>
              </a:spcAft>
              <a:buClrTx/>
              <a:buFontTx/>
              <a:buNone/>
            </a:pPr>
            <a:r>
              <a:rPr lang="zh-CN" altLang="en-US" sz="2400" b="1" dirty="0" smtClean="0">
                <a:latin typeface="Times New Roman" pitchFamily="18" charset="0"/>
                <a:ea typeface="宋体" charset="-122"/>
              </a:rPr>
              <a:t>(</a:t>
            </a:r>
            <a:r>
              <a:rPr lang="en-US" altLang="zh-CN" sz="2400" b="1" dirty="0" smtClean="0">
                <a:latin typeface="Times New Roman" pitchFamily="18" charset="0"/>
                <a:ea typeface="宋体" charset="-122"/>
              </a:rPr>
              <a:t>b</a:t>
            </a:r>
            <a:r>
              <a:rPr lang="zh-CN" altLang="zh-CN" sz="2400" b="1" dirty="0" smtClean="0">
                <a:latin typeface="Times New Roman" pitchFamily="18" charset="0"/>
                <a:ea typeface="宋体" charset="-122"/>
              </a:rPr>
              <a:t>) </a:t>
            </a:r>
            <a:r>
              <a:rPr lang="zh-CN" altLang="en-US" sz="2400" b="1" dirty="0">
                <a:latin typeface="Times New Roman" pitchFamily="18" charset="0"/>
                <a:ea typeface="宋体" charset="-122"/>
              </a:rPr>
              <a:t>公钥加密：具有机密性</a:t>
            </a:r>
            <a:endParaRPr lang="zh-CN" altLang="en-US" sz="2400" dirty="0">
              <a:latin typeface="Times New Roman" pitchFamily="18" charset="0"/>
              <a:ea typeface="宋体" charset="-122"/>
            </a:endParaRPr>
          </a:p>
        </p:txBody>
      </p:sp>
      <p:sp>
        <p:nvSpPr>
          <p:cNvPr id="990245" name="Rectangle 37"/>
          <p:cNvSpPr>
            <a:spLocks noGrp="1" noChangeArrowheads="1"/>
          </p:cNvSpPr>
          <p:nvPr>
            <p:ph type="title"/>
          </p:nvPr>
        </p:nvSpPr>
        <p:spPr>
          <a:xfrm>
            <a:off x="0" y="793750"/>
            <a:ext cx="8748713" cy="787400"/>
          </a:xfrm>
          <a:noFill/>
          <a:ln/>
        </p:spPr>
        <p:txBody>
          <a:bodyPr/>
          <a:lstStyle/>
          <a:p>
            <a:r>
              <a:rPr lang="zh-CN" altLang="en-US" b="0">
                <a:ea typeface="宋体" charset="-122"/>
              </a:rPr>
              <a:t>公钥密码与认证</a:t>
            </a:r>
            <a:endParaRPr lang="en-US" altLang="zh-CN" b="0">
              <a:ea typeface="宋体" charset="-122"/>
            </a:endParaRPr>
          </a:p>
        </p:txBody>
      </p:sp>
      <p:sp>
        <p:nvSpPr>
          <p:cNvPr id="990246" name="Rectangle 38"/>
          <p:cNvSpPr>
            <a:spLocks noChangeArrowheads="1"/>
          </p:cNvSpPr>
          <p:nvPr/>
        </p:nvSpPr>
        <p:spPr bwMode="auto">
          <a:xfrm>
            <a:off x="1524000" y="4495800"/>
            <a:ext cx="6153150" cy="1384995"/>
          </a:xfrm>
          <a:prstGeom prst="rect">
            <a:avLst/>
          </a:prstGeom>
          <a:noFill/>
          <a:ln w="9525" algn="ctr">
            <a:noFill/>
            <a:miter lim="800000"/>
            <a:headEnd/>
            <a:tailEnd/>
          </a:ln>
          <a:effectLst/>
        </p:spPr>
        <p:txBody>
          <a:bodyPr>
            <a:spAutoFit/>
          </a:bodyPr>
          <a:lstStyle/>
          <a:p>
            <a:pPr marL="400050" indent="-400050"/>
            <a:r>
              <a:rPr lang="en-US" altLang="zh-CN" sz="2800" b="1" dirty="0">
                <a:ea typeface="宋体" charset="-122"/>
              </a:rPr>
              <a:t>A-&gt;B: E(</a:t>
            </a:r>
            <a:r>
              <a:rPr lang="en-US" altLang="zh-CN" sz="2800" b="1" dirty="0" err="1">
                <a:ea typeface="宋体" charset="-122"/>
              </a:rPr>
              <a:t>K</a:t>
            </a:r>
            <a:r>
              <a:rPr lang="en-US" altLang="zh-CN" sz="2800" b="1" baseline="-25000" dirty="0" err="1">
                <a:ea typeface="宋体" charset="-122"/>
              </a:rPr>
              <a:t>Ub</a:t>
            </a:r>
            <a:r>
              <a:rPr lang="en-US" altLang="zh-CN" sz="2800" b="1" dirty="0" err="1">
                <a:ea typeface="宋体" charset="-122"/>
              </a:rPr>
              <a:t>,M</a:t>
            </a:r>
            <a:r>
              <a:rPr lang="en-US" altLang="zh-CN" sz="2800" b="1" dirty="0">
                <a:ea typeface="宋体" charset="-122"/>
              </a:rPr>
              <a:t>)</a:t>
            </a:r>
          </a:p>
          <a:p>
            <a:pPr lvl="1"/>
            <a:r>
              <a:rPr lang="zh-CN" altLang="en-US" sz="2800" b="1" dirty="0">
                <a:solidFill>
                  <a:schemeClr val="hlink"/>
                </a:solidFill>
                <a:ea typeface="宋体" charset="-122"/>
              </a:rPr>
              <a:t>提供保密(仅</a:t>
            </a:r>
            <a:r>
              <a:rPr lang="en-US" altLang="zh-CN" sz="2800" b="1" dirty="0">
                <a:solidFill>
                  <a:schemeClr val="hlink"/>
                </a:solidFill>
                <a:ea typeface="宋体" charset="-122"/>
              </a:rPr>
              <a:t>B</a:t>
            </a:r>
            <a:r>
              <a:rPr lang="zh-CN" altLang="en-US" sz="2800" b="1" dirty="0">
                <a:solidFill>
                  <a:schemeClr val="hlink"/>
                </a:solidFill>
                <a:ea typeface="宋体" charset="-122"/>
              </a:rPr>
              <a:t>能解密)</a:t>
            </a:r>
          </a:p>
          <a:p>
            <a:pPr lvl="1"/>
            <a:r>
              <a:rPr lang="zh-CN" altLang="en-US" sz="2800" b="1" dirty="0">
                <a:solidFill>
                  <a:schemeClr val="hlink"/>
                </a:solidFill>
                <a:ea typeface="宋体" charset="-122"/>
              </a:rPr>
              <a:t>不提供认证</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3"/>
          <p:cNvSpPr>
            <a:spLocks noGrp="1"/>
          </p:cNvSpPr>
          <p:nvPr>
            <p:ph type="sldNum" sz="quarter" idx="10"/>
          </p:nvPr>
        </p:nvSpPr>
        <p:spPr/>
        <p:txBody>
          <a:bodyPr/>
          <a:lstStyle/>
          <a:p>
            <a:fld id="{8C0752B9-7E0D-4DF0-A510-2F30B7A08569}" type="slidenum">
              <a:rPr lang="ar-SA" altLang="en-US"/>
              <a:pPr/>
              <a:t>29</a:t>
            </a:fld>
            <a:endParaRPr lang="en-US" altLang="en-US"/>
          </a:p>
        </p:txBody>
      </p:sp>
      <p:sp>
        <p:nvSpPr>
          <p:cNvPr id="23" name="Footer Placeholder 4"/>
          <p:cNvSpPr>
            <a:spLocks noGrp="1"/>
          </p:cNvSpPr>
          <p:nvPr>
            <p:ph type="ftr" sz="quarter" idx="11"/>
          </p:nvPr>
        </p:nvSpPr>
        <p:spPr/>
        <p:txBody>
          <a:bodyPr/>
          <a:lstStyle/>
          <a:p>
            <a:r>
              <a:rPr lang="zh-CN" altLang="en-US"/>
              <a:t>消息认证和</a:t>
            </a:r>
            <a:r>
              <a:rPr lang="en-US" altLang="zh-CN"/>
              <a:t>hash</a:t>
            </a:r>
            <a:r>
              <a:rPr lang="zh-CN" altLang="en-US"/>
              <a:t>函数</a:t>
            </a:r>
            <a:endParaRPr lang="en-US" altLang="zh-CN"/>
          </a:p>
        </p:txBody>
      </p:sp>
      <p:sp>
        <p:nvSpPr>
          <p:cNvPr id="1014786" name="Rectangle 2"/>
          <p:cNvSpPr>
            <a:spLocks noGrp="1" noChangeArrowheads="1"/>
          </p:cNvSpPr>
          <p:nvPr>
            <p:ph type="title"/>
          </p:nvPr>
        </p:nvSpPr>
        <p:spPr/>
        <p:txBody>
          <a:bodyPr/>
          <a:lstStyle/>
          <a:p>
            <a:endParaRPr lang="zh-CN" altLang="zh-CN"/>
          </a:p>
        </p:txBody>
      </p:sp>
      <p:grpSp>
        <p:nvGrpSpPr>
          <p:cNvPr id="2" name="Group 4"/>
          <p:cNvGrpSpPr>
            <a:grpSpLocks/>
          </p:cNvGrpSpPr>
          <p:nvPr/>
        </p:nvGrpSpPr>
        <p:grpSpPr bwMode="auto">
          <a:xfrm>
            <a:off x="1379538" y="1760538"/>
            <a:ext cx="6324600" cy="1143000"/>
            <a:chOff x="624" y="1968"/>
            <a:chExt cx="3984" cy="720"/>
          </a:xfrm>
        </p:grpSpPr>
        <p:grpSp>
          <p:nvGrpSpPr>
            <p:cNvPr id="3" name="Group 5"/>
            <p:cNvGrpSpPr>
              <a:grpSpLocks/>
            </p:cNvGrpSpPr>
            <p:nvPr/>
          </p:nvGrpSpPr>
          <p:grpSpPr bwMode="auto">
            <a:xfrm>
              <a:off x="624" y="1968"/>
              <a:ext cx="3984" cy="720"/>
              <a:chOff x="432" y="2112"/>
              <a:chExt cx="3984" cy="720"/>
            </a:xfrm>
          </p:grpSpPr>
          <p:sp>
            <p:nvSpPr>
              <p:cNvPr id="1014790" name="Rectangle 6"/>
              <p:cNvSpPr>
                <a:spLocks noChangeArrowheads="1"/>
              </p:cNvSpPr>
              <p:nvPr/>
            </p:nvSpPr>
            <p:spPr bwMode="auto">
              <a:xfrm>
                <a:off x="528" y="2112"/>
                <a:ext cx="480" cy="384"/>
              </a:xfrm>
              <a:prstGeom prst="rect">
                <a:avLst/>
              </a:prstGeom>
              <a:noFill/>
              <a:ln w="9525">
                <a:solidFill>
                  <a:schemeClr val="tx1"/>
                </a:solidFill>
                <a:miter lim="800000"/>
                <a:headEnd/>
                <a:tailEnd/>
              </a:ln>
              <a:effectLst/>
            </p:spPr>
            <p:txBody>
              <a:bodyPr wrap="none" anchor="ctr"/>
              <a:lstStyle/>
              <a:p>
                <a:pPr algn="ctr" eaLnBrk="0" hangingPunct="0">
                  <a:spcAft>
                    <a:spcPct val="0"/>
                  </a:spcAft>
                  <a:buClrTx/>
                  <a:buFontTx/>
                  <a:buNone/>
                </a:pPr>
                <a:r>
                  <a:rPr lang="en-US" altLang="zh-CN" sz="2400" dirty="0">
                    <a:latin typeface="Times New Roman" pitchFamily="18" charset="0"/>
                    <a:ea typeface="宋体" charset="-122"/>
                  </a:rPr>
                  <a:t>M</a:t>
                </a:r>
              </a:p>
            </p:txBody>
          </p:sp>
          <p:sp>
            <p:nvSpPr>
              <p:cNvPr id="1014791" name="Oval 7"/>
              <p:cNvSpPr>
                <a:spLocks noChangeArrowheads="1"/>
              </p:cNvSpPr>
              <p:nvPr/>
            </p:nvSpPr>
            <p:spPr bwMode="auto">
              <a:xfrm>
                <a:off x="1344" y="2160"/>
                <a:ext cx="240" cy="192"/>
              </a:xfrm>
              <a:prstGeom prst="ellipse">
                <a:avLst/>
              </a:prstGeom>
              <a:noFill/>
              <a:ln w="9525">
                <a:solidFill>
                  <a:schemeClr val="tx1"/>
                </a:solidFill>
                <a:round/>
                <a:headEnd/>
                <a:tailEnd/>
              </a:ln>
              <a:effectLst/>
            </p:spPr>
            <p:txBody>
              <a:bodyPr wrap="none" anchor="ctr"/>
              <a:lstStyle/>
              <a:p>
                <a:pPr algn="ctr" eaLnBrk="0" hangingPunct="0">
                  <a:spcAft>
                    <a:spcPct val="0"/>
                  </a:spcAft>
                  <a:buClrTx/>
                  <a:buFontTx/>
                  <a:buNone/>
                </a:pPr>
                <a:r>
                  <a:rPr lang="en-US" altLang="zh-CN" sz="2400" dirty="0">
                    <a:latin typeface="Times New Roman" pitchFamily="18" charset="0"/>
                    <a:ea typeface="宋体" charset="-122"/>
                  </a:rPr>
                  <a:t>E</a:t>
                </a:r>
              </a:p>
            </p:txBody>
          </p:sp>
          <p:sp>
            <p:nvSpPr>
              <p:cNvPr id="1014792" name="Rectangle 8"/>
              <p:cNvSpPr>
                <a:spLocks noChangeArrowheads="1"/>
              </p:cNvSpPr>
              <p:nvPr/>
            </p:nvSpPr>
            <p:spPr bwMode="auto">
              <a:xfrm>
                <a:off x="1920" y="2112"/>
                <a:ext cx="576" cy="432"/>
              </a:xfrm>
              <a:prstGeom prst="rect">
                <a:avLst/>
              </a:prstGeom>
              <a:noFill/>
              <a:ln w="9525">
                <a:solidFill>
                  <a:schemeClr val="tx1"/>
                </a:solidFill>
                <a:miter lim="800000"/>
                <a:headEnd/>
                <a:tailEnd/>
              </a:ln>
              <a:effectLst/>
            </p:spPr>
            <p:txBody>
              <a:bodyPr wrap="none" anchor="ctr"/>
              <a:lstStyle/>
              <a:p>
                <a:pPr algn="ctr" eaLnBrk="0" hangingPunct="0">
                  <a:spcAft>
                    <a:spcPct val="0"/>
                  </a:spcAft>
                  <a:buClrTx/>
                  <a:buFontTx/>
                  <a:buNone/>
                </a:pPr>
                <a:r>
                  <a:rPr lang="en-US" altLang="zh-CN">
                    <a:latin typeface="Times New Roman" pitchFamily="18" charset="0"/>
                    <a:ea typeface="宋体" charset="-122"/>
                  </a:rPr>
                  <a:t>E KR</a:t>
                </a:r>
                <a:r>
                  <a:rPr lang="en-US" altLang="zh-CN" baseline="-25000">
                    <a:latin typeface="Times New Roman" pitchFamily="18" charset="0"/>
                    <a:ea typeface="宋体" charset="-122"/>
                  </a:rPr>
                  <a:t>a</a:t>
                </a:r>
                <a:r>
                  <a:rPr lang="en-US" altLang="zh-CN">
                    <a:latin typeface="Times New Roman" pitchFamily="18" charset="0"/>
                    <a:ea typeface="宋体" charset="-122"/>
                  </a:rPr>
                  <a:t>(M)</a:t>
                </a:r>
              </a:p>
            </p:txBody>
          </p:sp>
          <p:sp>
            <p:nvSpPr>
              <p:cNvPr id="1014793" name="Oval 9"/>
              <p:cNvSpPr>
                <a:spLocks noChangeArrowheads="1"/>
              </p:cNvSpPr>
              <p:nvPr/>
            </p:nvSpPr>
            <p:spPr bwMode="auto">
              <a:xfrm>
                <a:off x="2736" y="2112"/>
                <a:ext cx="240" cy="192"/>
              </a:xfrm>
              <a:prstGeom prst="ellipse">
                <a:avLst/>
              </a:prstGeom>
              <a:noFill/>
              <a:ln w="9525">
                <a:solidFill>
                  <a:schemeClr val="tx1"/>
                </a:solidFill>
                <a:round/>
                <a:headEnd/>
                <a:tailEnd/>
              </a:ln>
              <a:effectLst/>
            </p:spPr>
            <p:txBody>
              <a:bodyPr wrap="none" anchor="ctr"/>
              <a:lstStyle/>
              <a:p>
                <a:pPr algn="ctr" eaLnBrk="0" hangingPunct="0">
                  <a:spcAft>
                    <a:spcPct val="0"/>
                  </a:spcAft>
                  <a:buClrTx/>
                  <a:buFontTx/>
                  <a:buNone/>
                </a:pPr>
                <a:r>
                  <a:rPr lang="en-US" altLang="zh-CN" sz="2400">
                    <a:latin typeface="Times New Roman" pitchFamily="18" charset="0"/>
                    <a:ea typeface="宋体" charset="-122"/>
                  </a:rPr>
                  <a:t>D</a:t>
                </a:r>
              </a:p>
            </p:txBody>
          </p:sp>
          <p:sp>
            <p:nvSpPr>
              <p:cNvPr id="1014794" name="Rectangle 10"/>
              <p:cNvSpPr>
                <a:spLocks noChangeArrowheads="1"/>
              </p:cNvSpPr>
              <p:nvPr/>
            </p:nvSpPr>
            <p:spPr bwMode="auto">
              <a:xfrm>
                <a:off x="3408" y="2112"/>
                <a:ext cx="480" cy="384"/>
              </a:xfrm>
              <a:prstGeom prst="rect">
                <a:avLst/>
              </a:prstGeom>
              <a:noFill/>
              <a:ln w="9525">
                <a:solidFill>
                  <a:schemeClr val="tx1"/>
                </a:solidFill>
                <a:miter lim="800000"/>
                <a:headEnd/>
                <a:tailEnd/>
              </a:ln>
              <a:effectLst/>
            </p:spPr>
            <p:txBody>
              <a:bodyPr wrap="none" anchor="ctr"/>
              <a:lstStyle/>
              <a:p>
                <a:pPr algn="ctr" eaLnBrk="0" hangingPunct="0">
                  <a:spcAft>
                    <a:spcPct val="0"/>
                  </a:spcAft>
                  <a:buClrTx/>
                  <a:buFontTx/>
                  <a:buNone/>
                </a:pPr>
                <a:r>
                  <a:rPr lang="en-US" altLang="zh-CN" sz="2400">
                    <a:latin typeface="Times New Roman" pitchFamily="18" charset="0"/>
                    <a:ea typeface="宋体" charset="-122"/>
                  </a:rPr>
                  <a:t>M</a:t>
                </a:r>
              </a:p>
            </p:txBody>
          </p:sp>
          <p:sp>
            <p:nvSpPr>
              <p:cNvPr id="1014795" name="Line 11"/>
              <p:cNvSpPr>
                <a:spLocks noChangeShapeType="1"/>
              </p:cNvSpPr>
              <p:nvPr/>
            </p:nvSpPr>
            <p:spPr bwMode="auto">
              <a:xfrm>
                <a:off x="1008" y="2256"/>
                <a:ext cx="336" cy="0"/>
              </a:xfrm>
              <a:prstGeom prst="line">
                <a:avLst/>
              </a:prstGeom>
              <a:noFill/>
              <a:ln w="9525">
                <a:solidFill>
                  <a:schemeClr val="tx1"/>
                </a:solidFill>
                <a:round/>
                <a:headEnd/>
                <a:tailEnd type="triangle" w="med" len="med"/>
              </a:ln>
              <a:effectLst/>
            </p:spPr>
            <p:txBody>
              <a:bodyPr/>
              <a:lstStyle/>
              <a:p>
                <a:endParaRPr lang="zh-CN" altLang="en-US"/>
              </a:p>
            </p:txBody>
          </p:sp>
          <p:sp>
            <p:nvSpPr>
              <p:cNvPr id="1014796" name="Line 12"/>
              <p:cNvSpPr>
                <a:spLocks noChangeShapeType="1"/>
              </p:cNvSpPr>
              <p:nvPr/>
            </p:nvSpPr>
            <p:spPr bwMode="auto">
              <a:xfrm>
                <a:off x="1584" y="2256"/>
                <a:ext cx="336" cy="0"/>
              </a:xfrm>
              <a:prstGeom prst="line">
                <a:avLst/>
              </a:prstGeom>
              <a:noFill/>
              <a:ln w="9525">
                <a:solidFill>
                  <a:schemeClr val="tx1"/>
                </a:solidFill>
                <a:round/>
                <a:headEnd/>
                <a:tailEnd type="triangle" w="med" len="med"/>
              </a:ln>
              <a:effectLst/>
            </p:spPr>
            <p:txBody>
              <a:bodyPr/>
              <a:lstStyle/>
              <a:p>
                <a:endParaRPr lang="zh-CN" altLang="en-US"/>
              </a:p>
            </p:txBody>
          </p:sp>
          <p:sp>
            <p:nvSpPr>
              <p:cNvPr id="1014797" name="Line 13"/>
              <p:cNvSpPr>
                <a:spLocks noChangeShapeType="1"/>
              </p:cNvSpPr>
              <p:nvPr/>
            </p:nvSpPr>
            <p:spPr bwMode="auto">
              <a:xfrm>
                <a:off x="2496" y="2256"/>
                <a:ext cx="240" cy="0"/>
              </a:xfrm>
              <a:prstGeom prst="line">
                <a:avLst/>
              </a:prstGeom>
              <a:noFill/>
              <a:ln w="9525">
                <a:solidFill>
                  <a:schemeClr val="tx1"/>
                </a:solidFill>
                <a:round/>
                <a:headEnd/>
                <a:tailEnd type="triangle" w="med" len="med"/>
              </a:ln>
              <a:effectLst/>
            </p:spPr>
            <p:txBody>
              <a:bodyPr/>
              <a:lstStyle/>
              <a:p>
                <a:endParaRPr lang="zh-CN" altLang="en-US"/>
              </a:p>
            </p:txBody>
          </p:sp>
          <p:sp>
            <p:nvSpPr>
              <p:cNvPr id="1014798" name="Line 14"/>
              <p:cNvSpPr>
                <a:spLocks noChangeShapeType="1"/>
              </p:cNvSpPr>
              <p:nvPr/>
            </p:nvSpPr>
            <p:spPr bwMode="auto">
              <a:xfrm>
                <a:off x="2976" y="2208"/>
                <a:ext cx="432" cy="0"/>
              </a:xfrm>
              <a:prstGeom prst="line">
                <a:avLst/>
              </a:prstGeom>
              <a:noFill/>
              <a:ln w="9525">
                <a:solidFill>
                  <a:schemeClr val="tx1"/>
                </a:solidFill>
                <a:round/>
                <a:headEnd/>
                <a:tailEnd type="triangle" w="med" len="med"/>
              </a:ln>
              <a:effectLst/>
            </p:spPr>
            <p:txBody>
              <a:bodyPr/>
              <a:lstStyle/>
              <a:p>
                <a:endParaRPr lang="zh-CN" altLang="en-US"/>
              </a:p>
            </p:txBody>
          </p:sp>
          <p:sp>
            <p:nvSpPr>
              <p:cNvPr id="1014799" name="Text Box 15"/>
              <p:cNvSpPr txBox="1">
                <a:spLocks noChangeArrowheads="1"/>
              </p:cNvSpPr>
              <p:nvPr/>
            </p:nvSpPr>
            <p:spPr bwMode="auto">
              <a:xfrm>
                <a:off x="432" y="2544"/>
                <a:ext cx="672" cy="288"/>
              </a:xfrm>
              <a:prstGeom prst="rect">
                <a:avLst/>
              </a:prstGeom>
              <a:noFill/>
              <a:ln w="9525">
                <a:noFill/>
                <a:miter lim="800000"/>
                <a:headEnd/>
                <a:tailEnd/>
              </a:ln>
              <a:effectLst/>
            </p:spPr>
            <p:txBody>
              <a:bodyPr>
                <a:spAutoFit/>
              </a:bodyPr>
              <a:lstStyle/>
              <a:p>
                <a:pPr eaLnBrk="0" hangingPunct="0">
                  <a:spcBef>
                    <a:spcPct val="50000"/>
                  </a:spcBef>
                  <a:spcAft>
                    <a:spcPct val="0"/>
                  </a:spcAft>
                  <a:buClrTx/>
                  <a:buFontTx/>
                  <a:buNone/>
                </a:pPr>
                <a:r>
                  <a:rPr lang="en-US" altLang="zh-CN" sz="2400" b="1">
                    <a:latin typeface="Times New Roman" pitchFamily="18" charset="0"/>
                    <a:ea typeface="宋体" charset="-122"/>
                  </a:rPr>
                  <a:t>A</a:t>
                </a:r>
                <a:r>
                  <a:rPr lang="zh-CN" altLang="en-US" sz="2400" b="1">
                    <a:latin typeface="Times New Roman" pitchFamily="18" charset="0"/>
                    <a:ea typeface="宋体" charset="-122"/>
                  </a:rPr>
                  <a:t>方</a:t>
                </a:r>
                <a:endParaRPr lang="zh-CN" altLang="en-US" sz="2400">
                  <a:latin typeface="Times New Roman" pitchFamily="18" charset="0"/>
                  <a:ea typeface="宋体" charset="-122"/>
                </a:endParaRPr>
              </a:p>
            </p:txBody>
          </p:sp>
          <p:sp>
            <p:nvSpPr>
              <p:cNvPr id="1014800" name="Text Box 16"/>
              <p:cNvSpPr txBox="1">
                <a:spLocks noChangeArrowheads="1"/>
              </p:cNvSpPr>
              <p:nvPr/>
            </p:nvSpPr>
            <p:spPr bwMode="auto">
              <a:xfrm>
                <a:off x="3744" y="2544"/>
                <a:ext cx="672" cy="288"/>
              </a:xfrm>
              <a:prstGeom prst="rect">
                <a:avLst/>
              </a:prstGeom>
              <a:noFill/>
              <a:ln w="9525">
                <a:noFill/>
                <a:miter lim="800000"/>
                <a:headEnd/>
                <a:tailEnd/>
              </a:ln>
              <a:effectLst/>
            </p:spPr>
            <p:txBody>
              <a:bodyPr>
                <a:spAutoFit/>
              </a:bodyPr>
              <a:lstStyle/>
              <a:p>
                <a:pPr eaLnBrk="0" hangingPunct="0">
                  <a:spcBef>
                    <a:spcPct val="50000"/>
                  </a:spcBef>
                  <a:spcAft>
                    <a:spcPct val="0"/>
                  </a:spcAft>
                  <a:buClrTx/>
                  <a:buFontTx/>
                  <a:buNone/>
                </a:pPr>
                <a:r>
                  <a:rPr lang="en-US" altLang="zh-CN" sz="2400" b="1">
                    <a:latin typeface="Times New Roman" pitchFamily="18" charset="0"/>
                    <a:ea typeface="宋体" charset="-122"/>
                  </a:rPr>
                  <a:t>B</a:t>
                </a:r>
                <a:r>
                  <a:rPr lang="zh-CN" altLang="en-US" sz="2400" b="1">
                    <a:latin typeface="Times New Roman" pitchFamily="18" charset="0"/>
                    <a:ea typeface="宋体" charset="-122"/>
                  </a:rPr>
                  <a:t>方</a:t>
                </a:r>
                <a:endParaRPr lang="zh-CN" altLang="en-US" sz="2400">
                  <a:latin typeface="Times New Roman" pitchFamily="18" charset="0"/>
                  <a:ea typeface="宋体" charset="-122"/>
                </a:endParaRPr>
              </a:p>
            </p:txBody>
          </p:sp>
        </p:grpSp>
        <p:sp>
          <p:nvSpPr>
            <p:cNvPr id="1014801" name="Line 17"/>
            <p:cNvSpPr>
              <a:spLocks noChangeShapeType="1"/>
            </p:cNvSpPr>
            <p:nvPr/>
          </p:nvSpPr>
          <p:spPr bwMode="auto">
            <a:xfrm flipV="1">
              <a:off x="1632" y="2208"/>
              <a:ext cx="0" cy="192"/>
            </a:xfrm>
            <a:prstGeom prst="line">
              <a:avLst/>
            </a:prstGeom>
            <a:noFill/>
            <a:ln w="9525">
              <a:solidFill>
                <a:schemeClr val="tx1"/>
              </a:solidFill>
              <a:round/>
              <a:headEnd/>
              <a:tailEnd type="triangle" w="med" len="med"/>
            </a:ln>
            <a:effectLst/>
          </p:spPr>
          <p:txBody>
            <a:bodyPr/>
            <a:lstStyle/>
            <a:p>
              <a:endParaRPr lang="zh-CN" altLang="en-US"/>
            </a:p>
          </p:txBody>
        </p:sp>
        <p:sp>
          <p:nvSpPr>
            <p:cNvPr id="1014802" name="Text Box 18"/>
            <p:cNvSpPr txBox="1">
              <a:spLocks noChangeArrowheads="1"/>
            </p:cNvSpPr>
            <p:nvPr/>
          </p:nvSpPr>
          <p:spPr bwMode="auto">
            <a:xfrm>
              <a:off x="1392" y="2352"/>
              <a:ext cx="576" cy="288"/>
            </a:xfrm>
            <a:prstGeom prst="rect">
              <a:avLst/>
            </a:prstGeom>
            <a:noFill/>
            <a:ln w="9525">
              <a:noFill/>
              <a:miter lim="800000"/>
              <a:headEnd/>
              <a:tailEnd/>
            </a:ln>
            <a:effectLst/>
          </p:spPr>
          <p:txBody>
            <a:bodyPr>
              <a:spAutoFit/>
            </a:bodyPr>
            <a:lstStyle/>
            <a:p>
              <a:pPr eaLnBrk="0" hangingPunct="0">
                <a:spcBef>
                  <a:spcPct val="50000"/>
                </a:spcBef>
                <a:spcAft>
                  <a:spcPct val="0"/>
                </a:spcAft>
                <a:buClrTx/>
                <a:buFontTx/>
                <a:buNone/>
              </a:pPr>
              <a:r>
                <a:rPr lang="en-US" altLang="zh-CN" sz="2400" b="1">
                  <a:latin typeface="Times New Roman" pitchFamily="18" charset="0"/>
                  <a:ea typeface="宋体" charset="-122"/>
                </a:rPr>
                <a:t>KR</a:t>
              </a:r>
              <a:r>
                <a:rPr lang="en-US" altLang="zh-CN" sz="2400" b="1" baseline="-25000">
                  <a:latin typeface="Times New Roman" pitchFamily="18" charset="0"/>
                  <a:ea typeface="宋体" charset="-122"/>
                </a:rPr>
                <a:t>a</a:t>
              </a:r>
            </a:p>
          </p:txBody>
        </p:sp>
        <p:sp>
          <p:nvSpPr>
            <p:cNvPr id="1014803" name="Text Box 19"/>
            <p:cNvSpPr txBox="1">
              <a:spLocks noChangeArrowheads="1"/>
            </p:cNvSpPr>
            <p:nvPr/>
          </p:nvSpPr>
          <p:spPr bwMode="auto">
            <a:xfrm>
              <a:off x="2880" y="2352"/>
              <a:ext cx="528" cy="250"/>
            </a:xfrm>
            <a:prstGeom prst="rect">
              <a:avLst/>
            </a:prstGeom>
            <a:noFill/>
            <a:ln w="9525">
              <a:noFill/>
              <a:miter lim="800000"/>
              <a:headEnd/>
              <a:tailEnd/>
            </a:ln>
            <a:effectLst/>
          </p:spPr>
          <p:txBody>
            <a:bodyPr>
              <a:spAutoFit/>
            </a:bodyPr>
            <a:lstStyle/>
            <a:p>
              <a:pPr eaLnBrk="0" hangingPunct="0">
                <a:spcBef>
                  <a:spcPct val="50000"/>
                </a:spcBef>
                <a:spcAft>
                  <a:spcPct val="0"/>
                </a:spcAft>
                <a:buClrTx/>
                <a:buFontTx/>
                <a:buNone/>
              </a:pPr>
              <a:r>
                <a:rPr lang="en-US" altLang="zh-CN" b="1">
                  <a:latin typeface="Times New Roman" pitchFamily="18" charset="0"/>
                  <a:ea typeface="宋体" charset="-122"/>
                </a:rPr>
                <a:t>KU</a:t>
              </a:r>
              <a:r>
                <a:rPr lang="en-US" altLang="zh-CN" b="1" baseline="-25000">
                  <a:latin typeface="Times New Roman" pitchFamily="18" charset="0"/>
                  <a:ea typeface="宋体" charset="-122"/>
                </a:rPr>
                <a:t>b</a:t>
              </a:r>
            </a:p>
          </p:txBody>
        </p:sp>
        <p:sp>
          <p:nvSpPr>
            <p:cNvPr id="1014804" name="Line 20"/>
            <p:cNvSpPr>
              <a:spLocks noChangeShapeType="1"/>
            </p:cNvSpPr>
            <p:nvPr/>
          </p:nvSpPr>
          <p:spPr bwMode="auto">
            <a:xfrm flipV="1">
              <a:off x="3024" y="2160"/>
              <a:ext cx="0" cy="240"/>
            </a:xfrm>
            <a:prstGeom prst="line">
              <a:avLst/>
            </a:prstGeom>
            <a:noFill/>
            <a:ln w="9525">
              <a:solidFill>
                <a:schemeClr val="tx1"/>
              </a:solidFill>
              <a:round/>
              <a:headEnd/>
              <a:tailEnd type="triangle" w="med" len="med"/>
            </a:ln>
            <a:effectLst/>
          </p:spPr>
          <p:txBody>
            <a:bodyPr/>
            <a:lstStyle/>
            <a:p>
              <a:endParaRPr lang="zh-CN" altLang="en-US"/>
            </a:p>
          </p:txBody>
        </p:sp>
      </p:grpSp>
      <p:sp>
        <p:nvSpPr>
          <p:cNvPr id="1014805" name="Text Box 21"/>
          <p:cNvSpPr txBox="1">
            <a:spLocks noChangeArrowheads="1"/>
          </p:cNvSpPr>
          <p:nvPr/>
        </p:nvSpPr>
        <p:spPr bwMode="auto">
          <a:xfrm>
            <a:off x="2370138" y="3132138"/>
            <a:ext cx="3810000" cy="457200"/>
          </a:xfrm>
          <a:prstGeom prst="rect">
            <a:avLst/>
          </a:prstGeom>
          <a:noFill/>
          <a:ln w="9525">
            <a:noFill/>
            <a:miter lim="800000"/>
            <a:headEnd/>
            <a:tailEnd/>
          </a:ln>
          <a:effectLst/>
        </p:spPr>
        <p:txBody>
          <a:bodyPr>
            <a:spAutoFit/>
          </a:bodyPr>
          <a:lstStyle/>
          <a:p>
            <a:pPr eaLnBrk="0" hangingPunct="0">
              <a:spcBef>
                <a:spcPct val="50000"/>
              </a:spcBef>
              <a:spcAft>
                <a:spcPct val="0"/>
              </a:spcAft>
              <a:buClrTx/>
              <a:buFontTx/>
              <a:buNone/>
            </a:pPr>
            <a:r>
              <a:rPr lang="zh-CN" altLang="en-US" sz="2400" b="1" dirty="0" smtClean="0">
                <a:latin typeface="Times New Roman" pitchFamily="18" charset="0"/>
                <a:ea typeface="宋体" charset="-122"/>
              </a:rPr>
              <a:t>(</a:t>
            </a:r>
            <a:r>
              <a:rPr lang="en-US" altLang="zh-CN" sz="2400" b="1" dirty="0" smtClean="0">
                <a:latin typeface="Times New Roman" pitchFamily="18" charset="0"/>
                <a:ea typeface="宋体" charset="-122"/>
              </a:rPr>
              <a:t>c</a:t>
            </a:r>
            <a:r>
              <a:rPr lang="zh-CN" altLang="zh-CN" sz="2400" b="1" dirty="0" smtClean="0">
                <a:latin typeface="Times New Roman" pitchFamily="18" charset="0"/>
                <a:ea typeface="宋体" charset="-122"/>
              </a:rPr>
              <a:t>) </a:t>
            </a:r>
            <a:r>
              <a:rPr lang="zh-CN" altLang="en-US" sz="2400" b="1" dirty="0" smtClean="0">
                <a:latin typeface="Times New Roman" pitchFamily="18" charset="0"/>
                <a:ea typeface="宋体" charset="-122"/>
              </a:rPr>
              <a:t>公钥</a:t>
            </a:r>
            <a:r>
              <a:rPr lang="zh-CN" altLang="en-US" sz="2400" b="1" dirty="0">
                <a:latin typeface="Times New Roman" pitchFamily="18" charset="0"/>
                <a:ea typeface="宋体" charset="-122"/>
              </a:rPr>
              <a:t>加密：认证和签名</a:t>
            </a:r>
            <a:endParaRPr lang="zh-CN" altLang="en-US" sz="2400" dirty="0">
              <a:latin typeface="Times New Roman" pitchFamily="18" charset="0"/>
              <a:ea typeface="宋体" charset="-122"/>
            </a:endParaRPr>
          </a:p>
        </p:txBody>
      </p:sp>
      <p:sp>
        <p:nvSpPr>
          <p:cNvPr id="1014806" name="Rectangle 22"/>
          <p:cNvSpPr>
            <a:spLocks noChangeArrowheads="1"/>
          </p:cNvSpPr>
          <p:nvPr/>
        </p:nvSpPr>
        <p:spPr bwMode="auto">
          <a:xfrm>
            <a:off x="1276350" y="4191000"/>
            <a:ext cx="6553200" cy="1384995"/>
          </a:xfrm>
          <a:prstGeom prst="rect">
            <a:avLst/>
          </a:prstGeom>
          <a:noFill/>
          <a:ln w="9525" algn="ctr">
            <a:noFill/>
            <a:miter lim="800000"/>
            <a:headEnd/>
            <a:tailEnd/>
          </a:ln>
          <a:effectLst/>
        </p:spPr>
        <p:txBody>
          <a:bodyPr>
            <a:spAutoFit/>
          </a:bodyPr>
          <a:lstStyle/>
          <a:p>
            <a:pPr marL="400050" indent="-400050"/>
            <a:r>
              <a:rPr lang="en-US" altLang="zh-CN" sz="2800" b="1" dirty="0">
                <a:ea typeface="宋体" charset="-122"/>
              </a:rPr>
              <a:t>A-&gt;B: E(</a:t>
            </a:r>
            <a:r>
              <a:rPr lang="en-US" altLang="zh-CN" sz="2800" b="1" dirty="0" err="1">
                <a:ea typeface="宋体" charset="-122"/>
              </a:rPr>
              <a:t>K</a:t>
            </a:r>
            <a:r>
              <a:rPr lang="en-US" altLang="zh-CN" sz="2800" b="1" baseline="-25000" dirty="0" err="1">
                <a:ea typeface="宋体" charset="-122"/>
              </a:rPr>
              <a:t>Ra</a:t>
            </a:r>
            <a:r>
              <a:rPr lang="en-US" altLang="zh-CN" sz="2800" b="1" dirty="0" err="1">
                <a:ea typeface="宋体" charset="-122"/>
              </a:rPr>
              <a:t>,M</a:t>
            </a:r>
            <a:r>
              <a:rPr lang="en-US" altLang="zh-CN" sz="2800" b="1" dirty="0">
                <a:ea typeface="宋体" charset="-122"/>
              </a:rPr>
              <a:t>)</a:t>
            </a:r>
          </a:p>
          <a:p>
            <a:pPr lvl="1"/>
            <a:r>
              <a:rPr lang="zh-CN" altLang="en-US" sz="2800" b="1" dirty="0">
                <a:solidFill>
                  <a:schemeClr val="hlink"/>
                </a:solidFill>
                <a:ea typeface="宋体" charset="-122"/>
              </a:rPr>
              <a:t>提供认证和签名(仅有</a:t>
            </a:r>
            <a:r>
              <a:rPr lang="en-US" altLang="zh-CN" sz="2800" b="1" dirty="0">
                <a:solidFill>
                  <a:schemeClr val="hlink"/>
                </a:solidFill>
                <a:ea typeface="宋体" charset="-122"/>
              </a:rPr>
              <a:t>A</a:t>
            </a:r>
            <a:r>
              <a:rPr lang="zh-CN" altLang="en-US" sz="2800" b="1" dirty="0">
                <a:solidFill>
                  <a:schemeClr val="hlink"/>
                </a:solidFill>
                <a:ea typeface="宋体" charset="-122"/>
              </a:rPr>
              <a:t>可加密,需要某种结构和冗余,任何一方均能验证签名)</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dirty="0" err="1" smtClean="0"/>
              <a:t>认证</a:t>
            </a:r>
            <a:r>
              <a:rPr lang="en-US" altLang="en-US" dirty="0" smtClean="0"/>
              <a:t>/</a:t>
            </a:r>
            <a:r>
              <a:rPr lang="zh-CN" altLang="en-US" dirty="0" smtClean="0"/>
              <a:t>鉴别</a:t>
            </a:r>
            <a:r>
              <a:rPr lang="en-US" altLang="zh-CN" dirty="0" smtClean="0"/>
              <a:t> Authentication</a:t>
            </a:r>
            <a:endParaRPr lang="zh-CN" altLang="en-US" dirty="0" smtClean="0"/>
          </a:p>
        </p:txBody>
      </p:sp>
      <p:sp>
        <p:nvSpPr>
          <p:cNvPr id="27651" name="Rectangle 3"/>
          <p:cNvSpPr>
            <a:spLocks noGrp="1" noChangeArrowheads="1"/>
          </p:cNvSpPr>
          <p:nvPr>
            <p:ph type="body" idx="1"/>
          </p:nvPr>
        </p:nvSpPr>
        <p:spPr>
          <a:xfrm>
            <a:off x="457200" y="1447800"/>
            <a:ext cx="8305800" cy="4800600"/>
          </a:xfrm>
        </p:spPr>
        <p:txBody>
          <a:bodyPr>
            <a:normAutofit lnSpcReduction="10000"/>
          </a:bodyPr>
          <a:lstStyle/>
          <a:p>
            <a:r>
              <a:rPr lang="zh-CN" altLang="en-US" dirty="0" smtClean="0"/>
              <a:t>认证和加密不同。</a:t>
            </a:r>
          </a:p>
          <a:p>
            <a:r>
              <a:rPr lang="zh-CN" altLang="en-US" dirty="0" smtClean="0"/>
              <a:t>消息认证是验证消息完整性的一种机制，能发现对消息的篡改或假冒，也确保发送方声称的身份是真实有效的。</a:t>
            </a:r>
          </a:p>
          <a:p>
            <a:pPr lvl="1"/>
            <a:r>
              <a:rPr lang="zh-CN" altLang="en-US" dirty="0" smtClean="0"/>
              <a:t>使用对称算法可产生消息认证码</a:t>
            </a:r>
            <a:r>
              <a:rPr lang="en-US" altLang="zh-CN" dirty="0" smtClean="0"/>
              <a:t>MAC</a:t>
            </a:r>
          </a:p>
          <a:p>
            <a:pPr lvl="1"/>
            <a:r>
              <a:rPr lang="zh-CN" altLang="en-US" dirty="0" smtClean="0"/>
              <a:t>使用公钥算法可对消息进行签名</a:t>
            </a:r>
            <a:endParaRPr lang="en-US" altLang="zh-CN" dirty="0" smtClean="0"/>
          </a:p>
          <a:p>
            <a:pPr lvl="1"/>
            <a:r>
              <a:rPr lang="zh-CN" altLang="en-US" dirty="0" smtClean="0"/>
              <a:t>数字签名是</a:t>
            </a:r>
            <a:r>
              <a:rPr lang="zh-CN" altLang="en-US" dirty="0" smtClean="0">
                <a:ea typeface="宋体" charset="-122"/>
              </a:rPr>
              <a:t>一种防止发送方或接收方抵赖的认证技术。</a:t>
            </a:r>
            <a:endParaRPr lang="zh-CN" altLang="en-US" dirty="0" smtClean="0"/>
          </a:p>
          <a:p>
            <a:r>
              <a:rPr lang="en-US" altLang="zh-CN" dirty="0" smtClean="0"/>
              <a:t>Hash</a:t>
            </a:r>
            <a:r>
              <a:rPr lang="zh-CN" altLang="en-US" dirty="0" smtClean="0"/>
              <a:t>函数是一个单向的消息摘要函数，应用于消息认证和数字签名</a:t>
            </a:r>
          </a:p>
          <a:p>
            <a:endParaRPr lang="zh-CN" alt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
          <p:cNvSpPr>
            <a:spLocks noGrp="1"/>
          </p:cNvSpPr>
          <p:nvPr>
            <p:ph type="sldNum" sz="quarter" idx="10"/>
          </p:nvPr>
        </p:nvSpPr>
        <p:spPr/>
        <p:txBody>
          <a:bodyPr/>
          <a:lstStyle/>
          <a:p>
            <a:fld id="{23512FA4-104A-4BCE-9A93-C69EE2A0EAFF}" type="slidenum">
              <a:rPr lang="ar-SA" altLang="en-US"/>
              <a:pPr/>
              <a:t>30</a:t>
            </a:fld>
            <a:endParaRPr lang="en-US" altLang="en-US"/>
          </a:p>
        </p:txBody>
      </p:sp>
      <p:sp>
        <p:nvSpPr>
          <p:cNvPr id="35" name="Footer Placeholder 4"/>
          <p:cNvSpPr>
            <a:spLocks noGrp="1"/>
          </p:cNvSpPr>
          <p:nvPr>
            <p:ph type="ftr" sz="quarter" idx="11"/>
          </p:nvPr>
        </p:nvSpPr>
        <p:spPr/>
        <p:txBody>
          <a:bodyPr/>
          <a:lstStyle/>
          <a:p>
            <a:r>
              <a:rPr lang="zh-CN" altLang="en-US"/>
              <a:t>消息认证和</a:t>
            </a:r>
            <a:r>
              <a:rPr lang="en-US" altLang="zh-CN"/>
              <a:t>hash</a:t>
            </a:r>
            <a:r>
              <a:rPr lang="zh-CN" altLang="en-US"/>
              <a:t>函数</a:t>
            </a:r>
            <a:endParaRPr lang="en-US" altLang="zh-CN"/>
          </a:p>
        </p:txBody>
      </p:sp>
      <p:grpSp>
        <p:nvGrpSpPr>
          <p:cNvPr id="2" name="Group 2"/>
          <p:cNvGrpSpPr>
            <a:grpSpLocks/>
          </p:cNvGrpSpPr>
          <p:nvPr/>
        </p:nvGrpSpPr>
        <p:grpSpPr bwMode="auto">
          <a:xfrm>
            <a:off x="1066800" y="1219200"/>
            <a:ext cx="7467600" cy="2590800"/>
            <a:chOff x="576" y="720"/>
            <a:chExt cx="4704" cy="1872"/>
          </a:xfrm>
        </p:grpSpPr>
        <p:sp>
          <p:nvSpPr>
            <p:cNvPr id="991235" name="Rectangle 3"/>
            <p:cNvSpPr>
              <a:spLocks noChangeArrowheads="1"/>
            </p:cNvSpPr>
            <p:nvPr/>
          </p:nvSpPr>
          <p:spPr bwMode="auto">
            <a:xfrm>
              <a:off x="720" y="720"/>
              <a:ext cx="480" cy="384"/>
            </a:xfrm>
            <a:prstGeom prst="rect">
              <a:avLst/>
            </a:prstGeom>
            <a:noFill/>
            <a:ln w="9525">
              <a:solidFill>
                <a:schemeClr val="tx1"/>
              </a:solidFill>
              <a:miter lim="800000"/>
              <a:headEnd/>
              <a:tailEnd/>
            </a:ln>
            <a:effectLst/>
          </p:spPr>
          <p:txBody>
            <a:bodyPr wrap="none" anchor="ctr"/>
            <a:lstStyle/>
            <a:p>
              <a:pPr algn="ctr" eaLnBrk="0" hangingPunct="0">
                <a:spcAft>
                  <a:spcPct val="0"/>
                </a:spcAft>
                <a:buClrTx/>
                <a:buFontTx/>
                <a:buNone/>
              </a:pPr>
              <a:r>
                <a:rPr lang="en-US" altLang="zh-CN" sz="2400" dirty="0">
                  <a:latin typeface="Times New Roman" pitchFamily="18" charset="0"/>
                  <a:ea typeface="宋体" charset="-122"/>
                </a:rPr>
                <a:t>M</a:t>
              </a:r>
            </a:p>
          </p:txBody>
        </p:sp>
        <p:sp>
          <p:nvSpPr>
            <p:cNvPr id="991236" name="Oval 4"/>
            <p:cNvSpPr>
              <a:spLocks noChangeArrowheads="1"/>
            </p:cNvSpPr>
            <p:nvPr/>
          </p:nvSpPr>
          <p:spPr bwMode="auto">
            <a:xfrm>
              <a:off x="1536" y="768"/>
              <a:ext cx="240" cy="192"/>
            </a:xfrm>
            <a:prstGeom prst="ellipse">
              <a:avLst/>
            </a:prstGeom>
            <a:noFill/>
            <a:ln w="9525">
              <a:solidFill>
                <a:schemeClr val="tx1"/>
              </a:solidFill>
              <a:round/>
              <a:headEnd/>
              <a:tailEnd/>
            </a:ln>
            <a:effectLst/>
          </p:spPr>
          <p:txBody>
            <a:bodyPr wrap="none" anchor="ctr"/>
            <a:lstStyle/>
            <a:p>
              <a:pPr algn="ctr" eaLnBrk="0" hangingPunct="0">
                <a:spcAft>
                  <a:spcPct val="0"/>
                </a:spcAft>
                <a:buClrTx/>
                <a:buFontTx/>
                <a:buNone/>
              </a:pPr>
              <a:r>
                <a:rPr lang="en-US" altLang="zh-CN" sz="2400" dirty="0">
                  <a:latin typeface="Times New Roman" pitchFamily="18" charset="0"/>
                  <a:ea typeface="宋体" charset="-122"/>
                </a:rPr>
                <a:t>E</a:t>
              </a:r>
            </a:p>
          </p:txBody>
        </p:sp>
        <p:sp>
          <p:nvSpPr>
            <p:cNvPr id="991237" name="Rectangle 5"/>
            <p:cNvSpPr>
              <a:spLocks noChangeArrowheads="1"/>
            </p:cNvSpPr>
            <p:nvPr/>
          </p:nvSpPr>
          <p:spPr bwMode="auto">
            <a:xfrm>
              <a:off x="2112" y="720"/>
              <a:ext cx="624" cy="432"/>
            </a:xfrm>
            <a:prstGeom prst="rect">
              <a:avLst/>
            </a:prstGeom>
            <a:noFill/>
            <a:ln w="9525">
              <a:solidFill>
                <a:schemeClr val="tx1"/>
              </a:solidFill>
              <a:miter lim="800000"/>
              <a:headEnd/>
              <a:tailEnd/>
            </a:ln>
            <a:effectLst/>
          </p:spPr>
          <p:txBody>
            <a:bodyPr wrap="none" anchor="ctr"/>
            <a:lstStyle/>
            <a:p>
              <a:pPr algn="ctr" eaLnBrk="0" hangingPunct="0">
                <a:spcAft>
                  <a:spcPct val="0"/>
                </a:spcAft>
                <a:buClrTx/>
                <a:buFontTx/>
                <a:buNone/>
              </a:pPr>
              <a:r>
                <a:rPr lang="en-US" altLang="zh-CN" sz="2400" dirty="0" err="1">
                  <a:latin typeface="Times New Roman" pitchFamily="18" charset="0"/>
                  <a:ea typeface="宋体" charset="-122"/>
                </a:rPr>
                <a:t>E</a:t>
              </a:r>
              <a:r>
                <a:rPr lang="en-US" altLang="zh-CN" sz="2400" baseline="-25000" dirty="0" err="1">
                  <a:latin typeface="Times New Roman" pitchFamily="18" charset="0"/>
                  <a:ea typeface="宋体" charset="-122"/>
                </a:rPr>
                <a:t>kRa</a:t>
              </a:r>
              <a:r>
                <a:rPr lang="en-US" altLang="zh-CN" sz="2400" dirty="0">
                  <a:latin typeface="Times New Roman" pitchFamily="18" charset="0"/>
                  <a:ea typeface="宋体" charset="-122"/>
                </a:rPr>
                <a:t>(M)</a:t>
              </a:r>
            </a:p>
          </p:txBody>
        </p:sp>
        <p:sp>
          <p:nvSpPr>
            <p:cNvPr id="991238" name="Oval 6"/>
            <p:cNvSpPr>
              <a:spLocks noChangeArrowheads="1"/>
            </p:cNvSpPr>
            <p:nvPr/>
          </p:nvSpPr>
          <p:spPr bwMode="auto">
            <a:xfrm>
              <a:off x="2928" y="720"/>
              <a:ext cx="240" cy="192"/>
            </a:xfrm>
            <a:prstGeom prst="ellipse">
              <a:avLst/>
            </a:prstGeom>
            <a:noFill/>
            <a:ln w="9525">
              <a:solidFill>
                <a:schemeClr val="tx1"/>
              </a:solidFill>
              <a:round/>
              <a:headEnd/>
              <a:tailEnd/>
            </a:ln>
            <a:effectLst/>
          </p:spPr>
          <p:txBody>
            <a:bodyPr wrap="none" anchor="ctr"/>
            <a:lstStyle/>
            <a:p>
              <a:pPr algn="ctr" eaLnBrk="0" hangingPunct="0">
                <a:spcAft>
                  <a:spcPct val="0"/>
                </a:spcAft>
                <a:buClrTx/>
                <a:buFontTx/>
                <a:buNone/>
              </a:pPr>
              <a:r>
                <a:rPr lang="en-US" altLang="zh-CN" sz="2400" dirty="0">
                  <a:latin typeface="Times New Roman" pitchFamily="18" charset="0"/>
                  <a:ea typeface="宋体" charset="-122"/>
                </a:rPr>
                <a:t>E</a:t>
              </a:r>
            </a:p>
          </p:txBody>
        </p:sp>
        <p:sp>
          <p:nvSpPr>
            <p:cNvPr id="991239" name="Rectangle 7"/>
            <p:cNvSpPr>
              <a:spLocks noChangeArrowheads="1"/>
            </p:cNvSpPr>
            <p:nvPr/>
          </p:nvSpPr>
          <p:spPr bwMode="auto">
            <a:xfrm>
              <a:off x="3600" y="768"/>
              <a:ext cx="1440" cy="384"/>
            </a:xfrm>
            <a:prstGeom prst="rect">
              <a:avLst/>
            </a:prstGeom>
            <a:noFill/>
            <a:ln w="9525">
              <a:solidFill>
                <a:schemeClr val="tx1"/>
              </a:solidFill>
              <a:miter lim="800000"/>
              <a:headEnd/>
              <a:tailEnd/>
            </a:ln>
            <a:effectLst/>
          </p:spPr>
          <p:txBody>
            <a:bodyPr wrap="none" anchor="ctr"/>
            <a:lstStyle/>
            <a:p>
              <a:pPr algn="ctr" eaLnBrk="0" hangingPunct="0">
                <a:spcAft>
                  <a:spcPct val="0"/>
                </a:spcAft>
                <a:buClrTx/>
                <a:buFontTx/>
                <a:buNone/>
              </a:pPr>
              <a:r>
                <a:rPr lang="en-US" altLang="zh-CN" sz="2400">
                  <a:latin typeface="Times New Roman" pitchFamily="18" charset="0"/>
                  <a:ea typeface="宋体" charset="-122"/>
                </a:rPr>
                <a:t>E</a:t>
              </a:r>
              <a:r>
                <a:rPr lang="en-US" altLang="zh-CN" sz="2400" baseline="-25000">
                  <a:latin typeface="Times New Roman" pitchFamily="18" charset="0"/>
                  <a:ea typeface="宋体" charset="-122"/>
                </a:rPr>
                <a:t>KUb</a:t>
              </a:r>
              <a:r>
                <a:rPr lang="en-US" altLang="zh-CN" sz="2400">
                  <a:latin typeface="Times New Roman" pitchFamily="18" charset="0"/>
                  <a:ea typeface="宋体" charset="-122"/>
                </a:rPr>
                <a:t>(E</a:t>
              </a:r>
              <a:r>
                <a:rPr lang="en-US" altLang="zh-CN" sz="2400" baseline="-25000">
                  <a:latin typeface="Times New Roman" pitchFamily="18" charset="0"/>
                  <a:ea typeface="宋体" charset="-122"/>
                </a:rPr>
                <a:t>kRa</a:t>
              </a:r>
              <a:r>
                <a:rPr lang="en-US" altLang="zh-CN" sz="2400">
                  <a:latin typeface="Times New Roman" pitchFamily="18" charset="0"/>
                  <a:ea typeface="宋体" charset="-122"/>
                </a:rPr>
                <a:t>(M))</a:t>
              </a:r>
            </a:p>
          </p:txBody>
        </p:sp>
        <p:sp>
          <p:nvSpPr>
            <p:cNvPr id="991240" name="Line 8"/>
            <p:cNvSpPr>
              <a:spLocks noChangeShapeType="1"/>
            </p:cNvSpPr>
            <p:nvPr/>
          </p:nvSpPr>
          <p:spPr bwMode="auto">
            <a:xfrm>
              <a:off x="1200" y="912"/>
              <a:ext cx="336" cy="0"/>
            </a:xfrm>
            <a:prstGeom prst="line">
              <a:avLst/>
            </a:prstGeom>
            <a:noFill/>
            <a:ln w="9525">
              <a:solidFill>
                <a:schemeClr val="tx1"/>
              </a:solidFill>
              <a:round/>
              <a:headEnd/>
              <a:tailEnd type="triangle" w="med" len="med"/>
            </a:ln>
            <a:effectLst/>
          </p:spPr>
          <p:txBody>
            <a:bodyPr/>
            <a:lstStyle/>
            <a:p>
              <a:endParaRPr lang="zh-CN" altLang="en-US"/>
            </a:p>
          </p:txBody>
        </p:sp>
        <p:sp>
          <p:nvSpPr>
            <p:cNvPr id="991241" name="Line 9"/>
            <p:cNvSpPr>
              <a:spLocks noChangeShapeType="1"/>
            </p:cNvSpPr>
            <p:nvPr/>
          </p:nvSpPr>
          <p:spPr bwMode="auto">
            <a:xfrm>
              <a:off x="1776" y="912"/>
              <a:ext cx="336" cy="0"/>
            </a:xfrm>
            <a:prstGeom prst="line">
              <a:avLst/>
            </a:prstGeom>
            <a:noFill/>
            <a:ln w="9525">
              <a:solidFill>
                <a:schemeClr val="tx1"/>
              </a:solidFill>
              <a:round/>
              <a:headEnd/>
              <a:tailEnd type="triangle" w="med" len="med"/>
            </a:ln>
            <a:effectLst/>
          </p:spPr>
          <p:txBody>
            <a:bodyPr/>
            <a:lstStyle/>
            <a:p>
              <a:endParaRPr lang="zh-CN" altLang="en-US"/>
            </a:p>
          </p:txBody>
        </p:sp>
        <p:sp>
          <p:nvSpPr>
            <p:cNvPr id="991242" name="Line 10"/>
            <p:cNvSpPr>
              <a:spLocks noChangeShapeType="1"/>
            </p:cNvSpPr>
            <p:nvPr/>
          </p:nvSpPr>
          <p:spPr bwMode="auto">
            <a:xfrm>
              <a:off x="2688" y="912"/>
              <a:ext cx="240" cy="0"/>
            </a:xfrm>
            <a:prstGeom prst="line">
              <a:avLst/>
            </a:prstGeom>
            <a:noFill/>
            <a:ln w="9525">
              <a:solidFill>
                <a:schemeClr val="tx1"/>
              </a:solidFill>
              <a:round/>
              <a:headEnd/>
              <a:tailEnd type="triangle" w="med" len="med"/>
            </a:ln>
            <a:effectLst/>
          </p:spPr>
          <p:txBody>
            <a:bodyPr/>
            <a:lstStyle/>
            <a:p>
              <a:endParaRPr lang="zh-CN" altLang="en-US"/>
            </a:p>
          </p:txBody>
        </p:sp>
        <p:sp>
          <p:nvSpPr>
            <p:cNvPr id="991243" name="Line 11"/>
            <p:cNvSpPr>
              <a:spLocks noChangeShapeType="1"/>
            </p:cNvSpPr>
            <p:nvPr/>
          </p:nvSpPr>
          <p:spPr bwMode="auto">
            <a:xfrm>
              <a:off x="3168" y="864"/>
              <a:ext cx="432" cy="0"/>
            </a:xfrm>
            <a:prstGeom prst="line">
              <a:avLst/>
            </a:prstGeom>
            <a:noFill/>
            <a:ln w="9525">
              <a:solidFill>
                <a:schemeClr val="tx1"/>
              </a:solidFill>
              <a:round/>
              <a:headEnd/>
              <a:tailEnd type="triangle" w="med" len="med"/>
            </a:ln>
            <a:effectLst/>
          </p:spPr>
          <p:txBody>
            <a:bodyPr/>
            <a:lstStyle/>
            <a:p>
              <a:endParaRPr lang="zh-CN" altLang="en-US"/>
            </a:p>
          </p:txBody>
        </p:sp>
        <p:sp>
          <p:nvSpPr>
            <p:cNvPr id="991244" name="Text Box 12"/>
            <p:cNvSpPr txBox="1">
              <a:spLocks noChangeArrowheads="1"/>
            </p:cNvSpPr>
            <p:nvPr/>
          </p:nvSpPr>
          <p:spPr bwMode="auto">
            <a:xfrm>
              <a:off x="624" y="1200"/>
              <a:ext cx="672" cy="288"/>
            </a:xfrm>
            <a:prstGeom prst="rect">
              <a:avLst/>
            </a:prstGeom>
            <a:noFill/>
            <a:ln w="9525">
              <a:noFill/>
              <a:miter lim="800000"/>
              <a:headEnd/>
              <a:tailEnd/>
            </a:ln>
            <a:effectLst/>
          </p:spPr>
          <p:txBody>
            <a:bodyPr>
              <a:spAutoFit/>
            </a:bodyPr>
            <a:lstStyle/>
            <a:p>
              <a:pPr eaLnBrk="0" hangingPunct="0">
                <a:spcBef>
                  <a:spcPct val="50000"/>
                </a:spcBef>
                <a:spcAft>
                  <a:spcPct val="0"/>
                </a:spcAft>
                <a:buClrTx/>
                <a:buFontTx/>
                <a:buNone/>
              </a:pPr>
              <a:r>
                <a:rPr lang="en-US" altLang="zh-CN" sz="2400" b="1">
                  <a:latin typeface="Times New Roman" pitchFamily="18" charset="0"/>
                  <a:ea typeface="宋体" charset="-122"/>
                </a:rPr>
                <a:t>A</a:t>
              </a:r>
              <a:r>
                <a:rPr lang="zh-CN" altLang="en-US" sz="2400" b="1">
                  <a:latin typeface="Times New Roman" pitchFamily="18" charset="0"/>
                  <a:ea typeface="宋体" charset="-122"/>
                </a:rPr>
                <a:t>方</a:t>
              </a:r>
              <a:endParaRPr lang="zh-CN" altLang="en-US" sz="2400">
                <a:latin typeface="Times New Roman" pitchFamily="18" charset="0"/>
                <a:ea typeface="宋体" charset="-122"/>
              </a:endParaRPr>
            </a:p>
          </p:txBody>
        </p:sp>
        <p:sp>
          <p:nvSpPr>
            <p:cNvPr id="991245" name="Line 13"/>
            <p:cNvSpPr>
              <a:spLocks noChangeShapeType="1"/>
            </p:cNvSpPr>
            <p:nvPr/>
          </p:nvSpPr>
          <p:spPr bwMode="auto">
            <a:xfrm flipV="1">
              <a:off x="1632" y="1008"/>
              <a:ext cx="0" cy="192"/>
            </a:xfrm>
            <a:prstGeom prst="line">
              <a:avLst/>
            </a:prstGeom>
            <a:noFill/>
            <a:ln w="9525">
              <a:solidFill>
                <a:schemeClr val="tx1"/>
              </a:solidFill>
              <a:round/>
              <a:headEnd/>
              <a:tailEnd type="triangle" w="med" len="med"/>
            </a:ln>
            <a:effectLst/>
          </p:spPr>
          <p:txBody>
            <a:bodyPr/>
            <a:lstStyle/>
            <a:p>
              <a:endParaRPr lang="zh-CN" altLang="en-US"/>
            </a:p>
          </p:txBody>
        </p:sp>
        <p:sp>
          <p:nvSpPr>
            <p:cNvPr id="991246" name="Text Box 14"/>
            <p:cNvSpPr txBox="1">
              <a:spLocks noChangeArrowheads="1"/>
            </p:cNvSpPr>
            <p:nvPr/>
          </p:nvSpPr>
          <p:spPr bwMode="auto">
            <a:xfrm>
              <a:off x="1440" y="1296"/>
              <a:ext cx="480" cy="288"/>
            </a:xfrm>
            <a:prstGeom prst="rect">
              <a:avLst/>
            </a:prstGeom>
            <a:noFill/>
            <a:ln w="9525">
              <a:noFill/>
              <a:miter lim="800000"/>
              <a:headEnd/>
              <a:tailEnd/>
            </a:ln>
            <a:effectLst/>
          </p:spPr>
          <p:txBody>
            <a:bodyPr>
              <a:spAutoFit/>
            </a:bodyPr>
            <a:lstStyle/>
            <a:p>
              <a:pPr eaLnBrk="0" hangingPunct="0">
                <a:spcBef>
                  <a:spcPct val="50000"/>
                </a:spcBef>
                <a:spcAft>
                  <a:spcPct val="0"/>
                </a:spcAft>
                <a:buClrTx/>
                <a:buFontTx/>
                <a:buNone/>
              </a:pPr>
              <a:r>
                <a:rPr lang="en-US" altLang="zh-CN" sz="2400" b="1">
                  <a:latin typeface="Times New Roman" pitchFamily="18" charset="0"/>
                  <a:ea typeface="宋体" charset="-122"/>
                </a:rPr>
                <a:t>KR</a:t>
              </a:r>
              <a:r>
                <a:rPr lang="en-US" altLang="zh-CN" sz="2400" b="1" baseline="-25000">
                  <a:latin typeface="Times New Roman" pitchFamily="18" charset="0"/>
                  <a:ea typeface="宋体" charset="-122"/>
                </a:rPr>
                <a:t>a</a:t>
              </a:r>
              <a:endParaRPr lang="en-US" altLang="zh-CN" sz="2400">
                <a:latin typeface="Times New Roman" pitchFamily="18" charset="0"/>
                <a:ea typeface="宋体" charset="-122"/>
              </a:endParaRPr>
            </a:p>
          </p:txBody>
        </p:sp>
        <p:sp>
          <p:nvSpPr>
            <p:cNvPr id="991247" name="Text Box 15"/>
            <p:cNvSpPr txBox="1">
              <a:spLocks noChangeArrowheads="1"/>
            </p:cNvSpPr>
            <p:nvPr/>
          </p:nvSpPr>
          <p:spPr bwMode="auto">
            <a:xfrm>
              <a:off x="2832" y="1248"/>
              <a:ext cx="528" cy="288"/>
            </a:xfrm>
            <a:prstGeom prst="rect">
              <a:avLst/>
            </a:prstGeom>
            <a:noFill/>
            <a:ln w="9525">
              <a:noFill/>
              <a:miter lim="800000"/>
              <a:headEnd/>
              <a:tailEnd/>
            </a:ln>
            <a:effectLst/>
          </p:spPr>
          <p:txBody>
            <a:bodyPr>
              <a:spAutoFit/>
            </a:bodyPr>
            <a:lstStyle/>
            <a:p>
              <a:pPr eaLnBrk="0" hangingPunct="0">
                <a:spcBef>
                  <a:spcPct val="50000"/>
                </a:spcBef>
                <a:spcAft>
                  <a:spcPct val="0"/>
                </a:spcAft>
                <a:buClrTx/>
                <a:buFontTx/>
                <a:buNone/>
              </a:pPr>
              <a:r>
                <a:rPr lang="en-US" altLang="zh-CN" sz="2400" b="1">
                  <a:latin typeface="Times New Roman" pitchFamily="18" charset="0"/>
                  <a:ea typeface="宋体" charset="-122"/>
                </a:rPr>
                <a:t>KU</a:t>
              </a:r>
              <a:r>
                <a:rPr lang="en-US" altLang="zh-CN" sz="2400" b="1" baseline="-25000">
                  <a:latin typeface="Times New Roman" pitchFamily="18" charset="0"/>
                  <a:ea typeface="宋体" charset="-122"/>
                </a:rPr>
                <a:t>b</a:t>
              </a:r>
              <a:endParaRPr lang="en-US" altLang="zh-CN" sz="2400">
                <a:latin typeface="Times New Roman" pitchFamily="18" charset="0"/>
                <a:ea typeface="宋体" charset="-122"/>
              </a:endParaRPr>
            </a:p>
          </p:txBody>
        </p:sp>
        <p:sp>
          <p:nvSpPr>
            <p:cNvPr id="991248" name="Line 16"/>
            <p:cNvSpPr>
              <a:spLocks noChangeShapeType="1"/>
            </p:cNvSpPr>
            <p:nvPr/>
          </p:nvSpPr>
          <p:spPr bwMode="auto">
            <a:xfrm flipV="1">
              <a:off x="3024" y="960"/>
              <a:ext cx="0" cy="288"/>
            </a:xfrm>
            <a:prstGeom prst="line">
              <a:avLst/>
            </a:prstGeom>
            <a:noFill/>
            <a:ln w="9525">
              <a:solidFill>
                <a:schemeClr val="tx1"/>
              </a:solidFill>
              <a:round/>
              <a:headEnd/>
              <a:tailEnd type="triangle" w="med" len="med"/>
            </a:ln>
            <a:effectLst/>
          </p:spPr>
          <p:txBody>
            <a:bodyPr/>
            <a:lstStyle/>
            <a:p>
              <a:endParaRPr lang="zh-CN" altLang="en-US"/>
            </a:p>
          </p:txBody>
        </p:sp>
        <p:sp>
          <p:nvSpPr>
            <p:cNvPr id="991249" name="Line 17"/>
            <p:cNvSpPr>
              <a:spLocks noChangeShapeType="1"/>
            </p:cNvSpPr>
            <p:nvPr/>
          </p:nvSpPr>
          <p:spPr bwMode="auto">
            <a:xfrm>
              <a:off x="5088" y="960"/>
              <a:ext cx="192" cy="0"/>
            </a:xfrm>
            <a:prstGeom prst="line">
              <a:avLst/>
            </a:prstGeom>
            <a:noFill/>
            <a:ln w="9525">
              <a:solidFill>
                <a:schemeClr val="tx1"/>
              </a:solidFill>
              <a:round/>
              <a:headEnd/>
              <a:tailEnd type="triangle" w="med" len="med"/>
            </a:ln>
            <a:effectLst/>
          </p:spPr>
          <p:txBody>
            <a:bodyPr/>
            <a:lstStyle/>
            <a:p>
              <a:endParaRPr lang="zh-CN" altLang="en-US"/>
            </a:p>
          </p:txBody>
        </p:sp>
        <p:sp>
          <p:nvSpPr>
            <p:cNvPr id="991250" name="Oval 18"/>
            <p:cNvSpPr>
              <a:spLocks noChangeArrowheads="1"/>
            </p:cNvSpPr>
            <p:nvPr/>
          </p:nvSpPr>
          <p:spPr bwMode="auto">
            <a:xfrm>
              <a:off x="816" y="1824"/>
              <a:ext cx="240" cy="192"/>
            </a:xfrm>
            <a:prstGeom prst="ellipse">
              <a:avLst/>
            </a:prstGeom>
            <a:noFill/>
            <a:ln w="9525">
              <a:solidFill>
                <a:schemeClr val="tx1"/>
              </a:solidFill>
              <a:round/>
              <a:headEnd/>
              <a:tailEnd/>
            </a:ln>
            <a:effectLst/>
          </p:spPr>
          <p:txBody>
            <a:bodyPr wrap="none" anchor="ctr"/>
            <a:lstStyle/>
            <a:p>
              <a:pPr algn="ctr" eaLnBrk="0" hangingPunct="0">
                <a:spcAft>
                  <a:spcPct val="0"/>
                </a:spcAft>
                <a:buClrTx/>
                <a:buFontTx/>
                <a:buNone/>
              </a:pPr>
              <a:r>
                <a:rPr lang="en-US" altLang="zh-CN" sz="2400">
                  <a:latin typeface="Times New Roman" pitchFamily="18" charset="0"/>
                  <a:ea typeface="宋体" charset="-122"/>
                </a:rPr>
                <a:t>D</a:t>
              </a:r>
            </a:p>
          </p:txBody>
        </p:sp>
        <p:sp>
          <p:nvSpPr>
            <p:cNvPr id="991251" name="Rectangle 19"/>
            <p:cNvSpPr>
              <a:spLocks noChangeArrowheads="1"/>
            </p:cNvSpPr>
            <p:nvPr/>
          </p:nvSpPr>
          <p:spPr bwMode="auto">
            <a:xfrm>
              <a:off x="1392" y="1728"/>
              <a:ext cx="624" cy="432"/>
            </a:xfrm>
            <a:prstGeom prst="rect">
              <a:avLst/>
            </a:prstGeom>
            <a:noFill/>
            <a:ln w="9525">
              <a:solidFill>
                <a:schemeClr val="tx1"/>
              </a:solidFill>
              <a:miter lim="800000"/>
              <a:headEnd/>
              <a:tailEnd/>
            </a:ln>
            <a:effectLst/>
          </p:spPr>
          <p:txBody>
            <a:bodyPr wrap="none" anchor="ctr"/>
            <a:lstStyle/>
            <a:p>
              <a:pPr algn="ctr" eaLnBrk="0" hangingPunct="0">
                <a:spcAft>
                  <a:spcPct val="0"/>
                </a:spcAft>
                <a:buClrTx/>
                <a:buFontTx/>
                <a:buNone/>
              </a:pPr>
              <a:r>
                <a:rPr lang="en-US" altLang="zh-CN" sz="2400" dirty="0" err="1">
                  <a:latin typeface="Times New Roman" pitchFamily="18" charset="0"/>
                  <a:ea typeface="宋体" charset="-122"/>
                </a:rPr>
                <a:t>E</a:t>
              </a:r>
              <a:r>
                <a:rPr lang="en-US" altLang="zh-CN" sz="2400" baseline="-25000" dirty="0" err="1">
                  <a:latin typeface="Times New Roman" pitchFamily="18" charset="0"/>
                  <a:ea typeface="宋体" charset="-122"/>
                </a:rPr>
                <a:t>kRa</a:t>
              </a:r>
              <a:r>
                <a:rPr lang="en-US" altLang="zh-CN" sz="2400" dirty="0">
                  <a:latin typeface="Times New Roman" pitchFamily="18" charset="0"/>
                  <a:ea typeface="宋体" charset="-122"/>
                </a:rPr>
                <a:t>(M)</a:t>
              </a:r>
            </a:p>
          </p:txBody>
        </p:sp>
        <p:sp>
          <p:nvSpPr>
            <p:cNvPr id="991252" name="Oval 20"/>
            <p:cNvSpPr>
              <a:spLocks noChangeArrowheads="1"/>
            </p:cNvSpPr>
            <p:nvPr/>
          </p:nvSpPr>
          <p:spPr bwMode="auto">
            <a:xfrm>
              <a:off x="2400" y="1824"/>
              <a:ext cx="240" cy="192"/>
            </a:xfrm>
            <a:prstGeom prst="ellipse">
              <a:avLst/>
            </a:prstGeom>
            <a:noFill/>
            <a:ln w="9525">
              <a:solidFill>
                <a:schemeClr val="tx1"/>
              </a:solidFill>
              <a:round/>
              <a:headEnd/>
              <a:tailEnd/>
            </a:ln>
            <a:effectLst/>
          </p:spPr>
          <p:txBody>
            <a:bodyPr wrap="none" anchor="ctr"/>
            <a:lstStyle/>
            <a:p>
              <a:pPr algn="ctr" eaLnBrk="0" hangingPunct="0">
                <a:spcAft>
                  <a:spcPct val="0"/>
                </a:spcAft>
                <a:buClrTx/>
                <a:buFontTx/>
                <a:buNone/>
              </a:pPr>
              <a:r>
                <a:rPr lang="en-US" altLang="zh-CN" sz="2400">
                  <a:latin typeface="Times New Roman" pitchFamily="18" charset="0"/>
                  <a:ea typeface="宋体" charset="-122"/>
                </a:rPr>
                <a:t>D</a:t>
              </a:r>
            </a:p>
          </p:txBody>
        </p:sp>
        <p:sp>
          <p:nvSpPr>
            <p:cNvPr id="991253" name="Rectangle 21"/>
            <p:cNvSpPr>
              <a:spLocks noChangeArrowheads="1"/>
            </p:cNvSpPr>
            <p:nvPr/>
          </p:nvSpPr>
          <p:spPr bwMode="auto">
            <a:xfrm>
              <a:off x="2976" y="1776"/>
              <a:ext cx="432" cy="336"/>
            </a:xfrm>
            <a:prstGeom prst="rect">
              <a:avLst/>
            </a:prstGeom>
            <a:noFill/>
            <a:ln w="9525">
              <a:solidFill>
                <a:schemeClr val="tx1"/>
              </a:solidFill>
              <a:miter lim="800000"/>
              <a:headEnd/>
              <a:tailEnd/>
            </a:ln>
            <a:effectLst/>
          </p:spPr>
          <p:txBody>
            <a:bodyPr wrap="none" anchor="ctr"/>
            <a:lstStyle/>
            <a:p>
              <a:pPr algn="ctr" eaLnBrk="0" hangingPunct="0">
                <a:spcAft>
                  <a:spcPct val="0"/>
                </a:spcAft>
                <a:buClrTx/>
                <a:buFontTx/>
                <a:buNone/>
              </a:pPr>
              <a:r>
                <a:rPr lang="en-US" altLang="zh-CN" sz="2400">
                  <a:latin typeface="Times New Roman" pitchFamily="18" charset="0"/>
                  <a:ea typeface="宋体" charset="-122"/>
                </a:rPr>
                <a:t>M</a:t>
              </a:r>
            </a:p>
          </p:txBody>
        </p:sp>
        <p:sp>
          <p:nvSpPr>
            <p:cNvPr id="991254" name="Line 22"/>
            <p:cNvSpPr>
              <a:spLocks noChangeShapeType="1"/>
            </p:cNvSpPr>
            <p:nvPr/>
          </p:nvSpPr>
          <p:spPr bwMode="auto">
            <a:xfrm>
              <a:off x="576" y="1920"/>
              <a:ext cx="192" cy="0"/>
            </a:xfrm>
            <a:prstGeom prst="line">
              <a:avLst/>
            </a:prstGeom>
            <a:noFill/>
            <a:ln w="9525">
              <a:solidFill>
                <a:schemeClr val="tx1"/>
              </a:solidFill>
              <a:round/>
              <a:headEnd/>
              <a:tailEnd type="triangle" w="med" len="med"/>
            </a:ln>
            <a:effectLst/>
          </p:spPr>
          <p:txBody>
            <a:bodyPr/>
            <a:lstStyle/>
            <a:p>
              <a:endParaRPr lang="zh-CN" altLang="en-US"/>
            </a:p>
          </p:txBody>
        </p:sp>
        <p:sp>
          <p:nvSpPr>
            <p:cNvPr id="991255" name="Line 23"/>
            <p:cNvSpPr>
              <a:spLocks noChangeShapeType="1"/>
            </p:cNvSpPr>
            <p:nvPr/>
          </p:nvSpPr>
          <p:spPr bwMode="auto">
            <a:xfrm>
              <a:off x="1056" y="1920"/>
              <a:ext cx="336" cy="0"/>
            </a:xfrm>
            <a:prstGeom prst="line">
              <a:avLst/>
            </a:prstGeom>
            <a:noFill/>
            <a:ln w="9525">
              <a:solidFill>
                <a:schemeClr val="tx1"/>
              </a:solidFill>
              <a:round/>
              <a:headEnd/>
              <a:tailEnd type="triangle" w="med" len="med"/>
            </a:ln>
            <a:effectLst/>
          </p:spPr>
          <p:txBody>
            <a:bodyPr/>
            <a:lstStyle/>
            <a:p>
              <a:endParaRPr lang="zh-CN" altLang="en-US"/>
            </a:p>
          </p:txBody>
        </p:sp>
        <p:sp>
          <p:nvSpPr>
            <p:cNvPr id="991256" name="Line 24"/>
            <p:cNvSpPr>
              <a:spLocks noChangeShapeType="1"/>
            </p:cNvSpPr>
            <p:nvPr/>
          </p:nvSpPr>
          <p:spPr bwMode="auto">
            <a:xfrm>
              <a:off x="2016" y="1920"/>
              <a:ext cx="384" cy="0"/>
            </a:xfrm>
            <a:prstGeom prst="line">
              <a:avLst/>
            </a:prstGeom>
            <a:noFill/>
            <a:ln w="9525">
              <a:solidFill>
                <a:schemeClr val="tx1"/>
              </a:solidFill>
              <a:round/>
              <a:headEnd/>
              <a:tailEnd type="triangle" w="med" len="med"/>
            </a:ln>
            <a:effectLst/>
          </p:spPr>
          <p:txBody>
            <a:bodyPr/>
            <a:lstStyle/>
            <a:p>
              <a:endParaRPr lang="zh-CN" altLang="en-US"/>
            </a:p>
          </p:txBody>
        </p:sp>
        <p:sp>
          <p:nvSpPr>
            <p:cNvPr id="991257" name="Line 25"/>
            <p:cNvSpPr>
              <a:spLocks noChangeShapeType="1"/>
            </p:cNvSpPr>
            <p:nvPr/>
          </p:nvSpPr>
          <p:spPr bwMode="auto">
            <a:xfrm>
              <a:off x="2640" y="1920"/>
              <a:ext cx="336" cy="0"/>
            </a:xfrm>
            <a:prstGeom prst="line">
              <a:avLst/>
            </a:prstGeom>
            <a:noFill/>
            <a:ln w="9525">
              <a:solidFill>
                <a:schemeClr val="tx1"/>
              </a:solidFill>
              <a:round/>
              <a:headEnd/>
              <a:tailEnd type="triangle" w="med" len="med"/>
            </a:ln>
            <a:effectLst/>
          </p:spPr>
          <p:txBody>
            <a:bodyPr/>
            <a:lstStyle/>
            <a:p>
              <a:endParaRPr lang="zh-CN" altLang="en-US"/>
            </a:p>
          </p:txBody>
        </p:sp>
        <p:sp>
          <p:nvSpPr>
            <p:cNvPr id="991258" name="Text Box 26"/>
            <p:cNvSpPr txBox="1">
              <a:spLocks noChangeArrowheads="1"/>
            </p:cNvSpPr>
            <p:nvPr/>
          </p:nvSpPr>
          <p:spPr bwMode="auto">
            <a:xfrm>
              <a:off x="3552" y="1872"/>
              <a:ext cx="528" cy="288"/>
            </a:xfrm>
            <a:prstGeom prst="rect">
              <a:avLst/>
            </a:prstGeom>
            <a:noFill/>
            <a:ln w="9525">
              <a:noFill/>
              <a:miter lim="800000"/>
              <a:headEnd/>
              <a:tailEnd/>
            </a:ln>
            <a:effectLst/>
          </p:spPr>
          <p:txBody>
            <a:bodyPr>
              <a:spAutoFit/>
            </a:bodyPr>
            <a:lstStyle/>
            <a:p>
              <a:pPr eaLnBrk="0" hangingPunct="0">
                <a:spcBef>
                  <a:spcPct val="50000"/>
                </a:spcBef>
                <a:spcAft>
                  <a:spcPct val="0"/>
                </a:spcAft>
                <a:buClrTx/>
                <a:buFontTx/>
                <a:buNone/>
              </a:pPr>
              <a:r>
                <a:rPr lang="en-US" altLang="zh-CN" sz="2400" b="1">
                  <a:latin typeface="Times New Roman" pitchFamily="18" charset="0"/>
                  <a:ea typeface="宋体" charset="-122"/>
                </a:rPr>
                <a:t>B</a:t>
              </a:r>
              <a:r>
                <a:rPr lang="zh-CN" altLang="en-US" sz="2400" b="1">
                  <a:latin typeface="Times New Roman" pitchFamily="18" charset="0"/>
                  <a:ea typeface="宋体" charset="-122"/>
                </a:rPr>
                <a:t>方</a:t>
              </a:r>
            </a:p>
          </p:txBody>
        </p:sp>
        <p:sp>
          <p:nvSpPr>
            <p:cNvPr id="991259" name="Line 27"/>
            <p:cNvSpPr>
              <a:spLocks noChangeShapeType="1"/>
            </p:cNvSpPr>
            <p:nvPr/>
          </p:nvSpPr>
          <p:spPr bwMode="auto">
            <a:xfrm flipV="1">
              <a:off x="912" y="2016"/>
              <a:ext cx="0" cy="192"/>
            </a:xfrm>
            <a:prstGeom prst="line">
              <a:avLst/>
            </a:prstGeom>
            <a:noFill/>
            <a:ln w="9525">
              <a:solidFill>
                <a:schemeClr val="tx1"/>
              </a:solidFill>
              <a:round/>
              <a:headEnd/>
              <a:tailEnd type="triangle" w="med" len="med"/>
            </a:ln>
            <a:effectLst/>
          </p:spPr>
          <p:txBody>
            <a:bodyPr/>
            <a:lstStyle/>
            <a:p>
              <a:endParaRPr lang="zh-CN" altLang="en-US"/>
            </a:p>
          </p:txBody>
        </p:sp>
        <p:sp>
          <p:nvSpPr>
            <p:cNvPr id="991260" name="Line 28"/>
            <p:cNvSpPr>
              <a:spLocks noChangeShapeType="1"/>
            </p:cNvSpPr>
            <p:nvPr/>
          </p:nvSpPr>
          <p:spPr bwMode="auto">
            <a:xfrm flipV="1">
              <a:off x="2496" y="2016"/>
              <a:ext cx="0" cy="192"/>
            </a:xfrm>
            <a:prstGeom prst="line">
              <a:avLst/>
            </a:prstGeom>
            <a:noFill/>
            <a:ln w="9525">
              <a:solidFill>
                <a:schemeClr val="tx1"/>
              </a:solidFill>
              <a:round/>
              <a:headEnd/>
              <a:tailEnd type="triangle" w="med" len="med"/>
            </a:ln>
            <a:effectLst/>
          </p:spPr>
          <p:txBody>
            <a:bodyPr/>
            <a:lstStyle/>
            <a:p>
              <a:endParaRPr lang="zh-CN" altLang="en-US"/>
            </a:p>
          </p:txBody>
        </p:sp>
        <p:sp>
          <p:nvSpPr>
            <p:cNvPr id="991261" name="Text Box 29"/>
            <p:cNvSpPr txBox="1">
              <a:spLocks noChangeArrowheads="1"/>
            </p:cNvSpPr>
            <p:nvPr/>
          </p:nvSpPr>
          <p:spPr bwMode="auto">
            <a:xfrm>
              <a:off x="672" y="2256"/>
              <a:ext cx="528" cy="288"/>
            </a:xfrm>
            <a:prstGeom prst="rect">
              <a:avLst/>
            </a:prstGeom>
            <a:noFill/>
            <a:ln w="9525">
              <a:noFill/>
              <a:miter lim="800000"/>
              <a:headEnd/>
              <a:tailEnd/>
            </a:ln>
            <a:effectLst/>
          </p:spPr>
          <p:txBody>
            <a:bodyPr>
              <a:spAutoFit/>
            </a:bodyPr>
            <a:lstStyle/>
            <a:p>
              <a:pPr eaLnBrk="0" hangingPunct="0">
                <a:spcBef>
                  <a:spcPct val="50000"/>
                </a:spcBef>
                <a:spcAft>
                  <a:spcPct val="0"/>
                </a:spcAft>
                <a:buClrTx/>
                <a:buFontTx/>
                <a:buNone/>
              </a:pPr>
              <a:r>
                <a:rPr lang="en-US" altLang="zh-CN" sz="2400" b="1">
                  <a:latin typeface="Times New Roman" pitchFamily="18" charset="0"/>
                  <a:ea typeface="宋体" charset="-122"/>
                </a:rPr>
                <a:t>KR</a:t>
              </a:r>
              <a:r>
                <a:rPr lang="en-US" altLang="zh-CN" sz="2400" b="1" baseline="-25000">
                  <a:latin typeface="Times New Roman" pitchFamily="18" charset="0"/>
                  <a:ea typeface="宋体" charset="-122"/>
                </a:rPr>
                <a:t>b</a:t>
              </a:r>
              <a:endParaRPr lang="en-US" altLang="zh-CN" sz="2400">
                <a:latin typeface="Times New Roman" pitchFamily="18" charset="0"/>
                <a:ea typeface="宋体" charset="-122"/>
              </a:endParaRPr>
            </a:p>
          </p:txBody>
        </p:sp>
        <p:sp>
          <p:nvSpPr>
            <p:cNvPr id="991262" name="Text Box 30"/>
            <p:cNvSpPr txBox="1">
              <a:spLocks noChangeArrowheads="1"/>
            </p:cNvSpPr>
            <p:nvPr/>
          </p:nvSpPr>
          <p:spPr bwMode="auto">
            <a:xfrm>
              <a:off x="2256" y="2304"/>
              <a:ext cx="528" cy="288"/>
            </a:xfrm>
            <a:prstGeom prst="rect">
              <a:avLst/>
            </a:prstGeom>
            <a:noFill/>
            <a:ln w="9525">
              <a:noFill/>
              <a:miter lim="800000"/>
              <a:headEnd/>
              <a:tailEnd/>
            </a:ln>
            <a:effectLst/>
          </p:spPr>
          <p:txBody>
            <a:bodyPr>
              <a:spAutoFit/>
            </a:bodyPr>
            <a:lstStyle/>
            <a:p>
              <a:pPr eaLnBrk="0" hangingPunct="0">
                <a:spcBef>
                  <a:spcPct val="50000"/>
                </a:spcBef>
                <a:spcAft>
                  <a:spcPct val="0"/>
                </a:spcAft>
                <a:buClrTx/>
                <a:buFontTx/>
                <a:buNone/>
              </a:pPr>
              <a:r>
                <a:rPr lang="en-US" altLang="zh-CN" sz="2400" b="1">
                  <a:latin typeface="Times New Roman" pitchFamily="18" charset="0"/>
                  <a:ea typeface="宋体" charset="-122"/>
                </a:rPr>
                <a:t>KU</a:t>
              </a:r>
              <a:r>
                <a:rPr lang="en-US" altLang="zh-CN" sz="2400" b="1" baseline="-25000">
                  <a:latin typeface="Times New Roman" pitchFamily="18" charset="0"/>
                  <a:ea typeface="宋体" charset="-122"/>
                </a:rPr>
                <a:t>a</a:t>
              </a:r>
              <a:endParaRPr lang="en-US" altLang="zh-CN" sz="2400">
                <a:latin typeface="Times New Roman" pitchFamily="18" charset="0"/>
                <a:ea typeface="宋体" charset="-122"/>
              </a:endParaRPr>
            </a:p>
          </p:txBody>
        </p:sp>
      </p:grpSp>
      <p:sp>
        <p:nvSpPr>
          <p:cNvPr id="991263" name="Text Box 31"/>
          <p:cNvSpPr txBox="1">
            <a:spLocks noChangeArrowheads="1"/>
          </p:cNvSpPr>
          <p:nvPr/>
        </p:nvSpPr>
        <p:spPr bwMode="auto">
          <a:xfrm>
            <a:off x="1752600" y="4114800"/>
            <a:ext cx="5562600" cy="457200"/>
          </a:xfrm>
          <a:prstGeom prst="rect">
            <a:avLst/>
          </a:prstGeom>
          <a:noFill/>
          <a:ln w="9525">
            <a:noFill/>
            <a:miter lim="800000"/>
            <a:headEnd/>
            <a:tailEnd/>
          </a:ln>
          <a:effectLst/>
        </p:spPr>
        <p:txBody>
          <a:bodyPr>
            <a:spAutoFit/>
          </a:bodyPr>
          <a:lstStyle/>
          <a:p>
            <a:pPr eaLnBrk="0" hangingPunct="0">
              <a:spcBef>
                <a:spcPct val="50000"/>
              </a:spcBef>
              <a:spcAft>
                <a:spcPct val="0"/>
              </a:spcAft>
              <a:buClrTx/>
              <a:buFontTx/>
              <a:buNone/>
            </a:pPr>
            <a:r>
              <a:rPr lang="zh-CN" altLang="en-US" sz="2400" b="1" dirty="0" smtClean="0">
                <a:latin typeface="Times New Roman" pitchFamily="18" charset="0"/>
                <a:ea typeface="宋体" charset="-122"/>
              </a:rPr>
              <a:t>(</a:t>
            </a:r>
            <a:r>
              <a:rPr lang="en-US" altLang="zh-CN" sz="2400" b="1" dirty="0" smtClean="0">
                <a:latin typeface="Times New Roman" pitchFamily="18" charset="0"/>
                <a:ea typeface="宋体" charset="-122"/>
              </a:rPr>
              <a:t>d</a:t>
            </a:r>
            <a:r>
              <a:rPr lang="zh-CN" altLang="zh-CN" sz="2400" b="1" dirty="0" smtClean="0">
                <a:latin typeface="Times New Roman" pitchFamily="18" charset="0"/>
                <a:ea typeface="宋体" charset="-122"/>
              </a:rPr>
              <a:t>) </a:t>
            </a:r>
            <a:r>
              <a:rPr lang="zh-CN" altLang="en-US" sz="2400" b="1" dirty="0">
                <a:latin typeface="Times New Roman" pitchFamily="18" charset="0"/>
                <a:ea typeface="宋体" charset="-122"/>
              </a:rPr>
              <a:t>公钥加密：机密性，可认证和签名</a:t>
            </a:r>
          </a:p>
        </p:txBody>
      </p:sp>
      <p:sp>
        <p:nvSpPr>
          <p:cNvPr id="991264" name="Rectangle 32"/>
          <p:cNvSpPr>
            <a:spLocks noGrp="1" noChangeArrowheads="1"/>
          </p:cNvSpPr>
          <p:nvPr>
            <p:ph type="title"/>
          </p:nvPr>
        </p:nvSpPr>
        <p:spPr>
          <a:xfrm>
            <a:off x="0" y="304800"/>
            <a:ext cx="8748713" cy="627062"/>
          </a:xfrm>
          <a:noFill/>
          <a:ln/>
        </p:spPr>
        <p:txBody>
          <a:bodyPr>
            <a:normAutofit fontScale="90000"/>
          </a:bodyPr>
          <a:lstStyle/>
          <a:p>
            <a:r>
              <a:rPr lang="zh-CN" altLang="en-US" b="0" dirty="0">
                <a:ea typeface="宋体" charset="-122"/>
              </a:rPr>
              <a:t>公钥密码与认证</a:t>
            </a:r>
            <a:endParaRPr lang="en-US" altLang="zh-CN" b="0" dirty="0">
              <a:ea typeface="宋体" charset="-122"/>
            </a:endParaRPr>
          </a:p>
        </p:txBody>
      </p:sp>
      <p:sp>
        <p:nvSpPr>
          <p:cNvPr id="991265" name="Rectangle 33"/>
          <p:cNvSpPr>
            <a:spLocks noChangeArrowheads="1"/>
          </p:cNvSpPr>
          <p:nvPr/>
        </p:nvSpPr>
        <p:spPr bwMode="auto">
          <a:xfrm>
            <a:off x="990600" y="4800600"/>
            <a:ext cx="6648450" cy="1815882"/>
          </a:xfrm>
          <a:prstGeom prst="rect">
            <a:avLst/>
          </a:prstGeom>
          <a:noFill/>
          <a:ln w="9525" algn="ctr">
            <a:noFill/>
            <a:miter lim="800000"/>
            <a:headEnd/>
            <a:tailEnd/>
          </a:ln>
          <a:effectLst/>
        </p:spPr>
        <p:txBody>
          <a:bodyPr>
            <a:spAutoFit/>
          </a:bodyPr>
          <a:lstStyle/>
          <a:p>
            <a:pPr marL="400050" indent="-400050"/>
            <a:r>
              <a:rPr lang="en-US" altLang="zh-CN" sz="2800" b="1" dirty="0">
                <a:ea typeface="宋体" charset="-122"/>
              </a:rPr>
              <a:t>A-&gt;B: E(</a:t>
            </a:r>
            <a:r>
              <a:rPr lang="en-US" altLang="zh-CN" sz="2800" b="1" dirty="0" err="1">
                <a:ea typeface="宋体" charset="-122"/>
              </a:rPr>
              <a:t>KUb,E</a:t>
            </a:r>
            <a:r>
              <a:rPr lang="en-US" altLang="zh-CN" sz="2800" b="1" dirty="0">
                <a:ea typeface="宋体" charset="-122"/>
              </a:rPr>
              <a:t>(</a:t>
            </a:r>
            <a:r>
              <a:rPr lang="en-US" altLang="zh-CN" sz="2800" b="1" dirty="0" err="1">
                <a:ea typeface="宋体" charset="-122"/>
              </a:rPr>
              <a:t>KRa</a:t>
            </a:r>
            <a:r>
              <a:rPr lang="en-US" altLang="zh-CN" sz="2800" b="1" dirty="0">
                <a:ea typeface="宋体" charset="-122"/>
              </a:rPr>
              <a:t>, M))</a:t>
            </a:r>
          </a:p>
          <a:p>
            <a:pPr lvl="1"/>
            <a:r>
              <a:rPr lang="zh-CN" altLang="en-US" sz="2800" b="1" dirty="0">
                <a:solidFill>
                  <a:schemeClr val="hlink"/>
                </a:solidFill>
                <a:ea typeface="宋体" charset="-122"/>
              </a:rPr>
              <a:t>可提供保密；可提供认证和签</a:t>
            </a:r>
            <a:r>
              <a:rPr lang="zh-CN" altLang="en-US" sz="2800" b="1" dirty="0" smtClean="0">
                <a:solidFill>
                  <a:schemeClr val="hlink"/>
                </a:solidFill>
                <a:ea typeface="宋体" charset="-122"/>
              </a:rPr>
              <a:t>名</a:t>
            </a:r>
            <a:endParaRPr lang="en-US" altLang="zh-CN" sz="2800" b="1" dirty="0" smtClean="0">
              <a:solidFill>
                <a:schemeClr val="hlink"/>
              </a:solidFill>
              <a:ea typeface="宋体" charset="-122"/>
            </a:endParaRPr>
          </a:p>
          <a:p>
            <a:pPr lvl="1"/>
            <a:r>
              <a:rPr lang="zh-CN" altLang="en-US" sz="2800" dirty="0" smtClean="0"/>
              <a:t>亦需要给明文消息添加结构特征</a:t>
            </a:r>
          </a:p>
          <a:p>
            <a:pPr lvl="1"/>
            <a:endParaRPr lang="zh-CN" altLang="en-US" sz="2800" b="1" dirty="0">
              <a:solidFill>
                <a:schemeClr val="hlink"/>
              </a:solidFill>
              <a:ea typeface="宋体"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dirty="0" smtClean="0"/>
              <a:t>认证函数</a:t>
            </a:r>
          </a:p>
        </p:txBody>
      </p:sp>
      <p:sp>
        <p:nvSpPr>
          <p:cNvPr id="25603" name="Rectangle 3"/>
          <p:cNvSpPr>
            <a:spLocks noGrp="1" noChangeArrowheads="1"/>
          </p:cNvSpPr>
          <p:nvPr>
            <p:ph type="body" idx="1"/>
          </p:nvPr>
        </p:nvSpPr>
        <p:spPr/>
        <p:txBody>
          <a:bodyPr/>
          <a:lstStyle/>
          <a:p>
            <a:endParaRPr lang="zh-CN" altLang="en-US" dirty="0" smtClean="0"/>
          </a:p>
          <a:p>
            <a:pPr>
              <a:buFontTx/>
              <a:buNone/>
            </a:pPr>
            <a:r>
              <a:rPr lang="en-US" altLang="zh-CN" dirty="0" smtClean="0"/>
              <a:t>	1. </a:t>
            </a:r>
            <a:r>
              <a:rPr lang="zh-CN" altLang="en-US" dirty="0" smtClean="0"/>
              <a:t>对称加密</a:t>
            </a:r>
          </a:p>
          <a:p>
            <a:pPr>
              <a:buFontTx/>
              <a:buNone/>
            </a:pPr>
            <a:r>
              <a:rPr lang="zh-CN" altLang="en-US" dirty="0" smtClean="0"/>
              <a:t>	</a:t>
            </a:r>
            <a:r>
              <a:rPr lang="en-US" altLang="zh-CN" dirty="0" smtClean="0"/>
              <a:t>2.</a:t>
            </a:r>
            <a:r>
              <a:rPr lang="zh-CN" altLang="en-US" dirty="0" smtClean="0"/>
              <a:t> 公钥加密</a:t>
            </a:r>
          </a:p>
          <a:p>
            <a:pPr>
              <a:buFontTx/>
              <a:buNone/>
            </a:pPr>
            <a:r>
              <a:rPr lang="zh-CN" altLang="en-US" dirty="0" smtClean="0"/>
              <a:t>	</a:t>
            </a:r>
            <a:r>
              <a:rPr lang="en-US" altLang="zh-CN" dirty="0" smtClean="0"/>
              <a:t>3. </a:t>
            </a:r>
            <a:r>
              <a:rPr lang="zh-CN" altLang="en-US" dirty="0" smtClean="0">
                <a:solidFill>
                  <a:srgbClr val="FF0000"/>
                </a:solidFill>
              </a:rPr>
              <a:t>消息认证码（</a:t>
            </a:r>
            <a:r>
              <a:rPr lang="en-US" altLang="zh-CN" dirty="0" smtClean="0">
                <a:solidFill>
                  <a:srgbClr val="FF0000"/>
                </a:solidFill>
              </a:rPr>
              <a:t>MAC</a:t>
            </a:r>
            <a:r>
              <a:rPr lang="zh-CN" altLang="en-US" dirty="0" smtClean="0">
                <a:solidFill>
                  <a:srgbClr val="FF0000"/>
                </a:solidFill>
              </a:rPr>
              <a:t>）</a:t>
            </a:r>
            <a:r>
              <a:rPr lang="zh-CN" altLang="en-US" dirty="0" smtClean="0"/>
              <a:t>		</a:t>
            </a:r>
          </a:p>
          <a:p>
            <a:pPr>
              <a:buFontTx/>
              <a:buNone/>
            </a:pPr>
            <a:r>
              <a:rPr lang="en-US" altLang="zh-CN" dirty="0" smtClean="0"/>
              <a:t>	4. </a:t>
            </a:r>
            <a:r>
              <a:rPr lang="zh-CN" altLang="en-US" dirty="0" smtClean="0"/>
              <a:t>散列函数（</a:t>
            </a:r>
            <a:r>
              <a:rPr lang="en-US" altLang="zh-CN" dirty="0" smtClean="0"/>
              <a:t>Hash</a:t>
            </a:r>
            <a:r>
              <a:rPr lang="zh-CN" altLang="en-US" dirty="0" smtClean="0"/>
              <a:t>）</a:t>
            </a:r>
          </a:p>
          <a:p>
            <a:pPr>
              <a:buFontTx/>
              <a:buNone/>
            </a:pPr>
            <a:r>
              <a:rPr lang="zh-CN" altLang="en-US" dirty="0" smtClean="0"/>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dirty="0" smtClean="0"/>
              <a:t>消息认证码 </a:t>
            </a:r>
            <a:r>
              <a:rPr lang="en-US" altLang="zh-CN" dirty="0" smtClean="0"/>
              <a:t>MAC</a:t>
            </a:r>
          </a:p>
        </p:txBody>
      </p:sp>
      <p:sp>
        <p:nvSpPr>
          <p:cNvPr id="47107" name="Rectangle 3"/>
          <p:cNvSpPr>
            <a:spLocks noGrp="1" noChangeArrowheads="1"/>
          </p:cNvSpPr>
          <p:nvPr>
            <p:ph type="body" idx="1"/>
          </p:nvPr>
        </p:nvSpPr>
        <p:spPr/>
        <p:txBody>
          <a:bodyPr>
            <a:normAutofit fontScale="85000" lnSpcReduction="20000"/>
          </a:bodyPr>
          <a:lstStyle/>
          <a:p>
            <a:r>
              <a:rPr lang="zh-CN" altLang="en-US" dirty="0" smtClean="0"/>
              <a:t>消息认证码：是一种认证技术，它利用密钥生成一个固定长度的短数据块</a:t>
            </a:r>
            <a:r>
              <a:rPr lang="en-US" altLang="zh-CN" dirty="0" smtClean="0"/>
              <a:t>(MAC)</a:t>
            </a:r>
            <a:r>
              <a:rPr lang="zh-CN" altLang="en-US" dirty="0" smtClean="0"/>
              <a:t>，并将该数据块附加在消息之后。（假定双方共享密钥）</a:t>
            </a:r>
            <a:endParaRPr lang="en-US" altLang="zh-CN" dirty="0" smtClean="0"/>
          </a:p>
          <a:p>
            <a:r>
              <a:rPr lang="zh-CN" altLang="en-US" dirty="0" smtClean="0"/>
              <a:t>发送方利用密钥从明文产生一个固定长度的短数据块，和消息一起传输；	</a:t>
            </a:r>
          </a:p>
          <a:p>
            <a:r>
              <a:rPr lang="zh-CN" altLang="en-US" dirty="0" smtClean="0"/>
              <a:t>接收方对收到消息用相同的密钥进行相同的计算，得出新的</a:t>
            </a:r>
            <a:r>
              <a:rPr lang="en-US" altLang="zh-CN" dirty="0" smtClean="0"/>
              <a:t>MAC</a:t>
            </a:r>
            <a:r>
              <a:rPr lang="zh-CN" altLang="en-US" dirty="0" smtClean="0"/>
              <a:t>，并与接收到的</a:t>
            </a:r>
            <a:r>
              <a:rPr lang="en-US" altLang="zh-CN" dirty="0" smtClean="0"/>
              <a:t>MAC</a:t>
            </a:r>
            <a:r>
              <a:rPr lang="zh-CN" altLang="en-US" dirty="0" smtClean="0"/>
              <a:t>比较，以判断消息是否被改动过，以及消息是否来自真正的发送方。</a:t>
            </a:r>
            <a:endParaRPr lang="en-US" altLang="zh-CN" dirty="0" smtClean="0"/>
          </a:p>
          <a:p>
            <a:r>
              <a:rPr lang="en-US" altLang="zh-CN" dirty="0" smtClean="0"/>
              <a:t>MAC</a:t>
            </a:r>
            <a:r>
              <a:rPr lang="zh-CN" altLang="en-US" dirty="0" smtClean="0"/>
              <a:t>函数</a:t>
            </a:r>
          </a:p>
          <a:p>
            <a:pPr lvl="1"/>
            <a:r>
              <a:rPr lang="zh-CN" altLang="en-US" dirty="0" smtClean="0"/>
              <a:t>计算明文</a:t>
            </a:r>
            <a:r>
              <a:rPr lang="en-US" altLang="zh-CN" dirty="0" smtClean="0"/>
              <a:t>M</a:t>
            </a:r>
            <a:r>
              <a:rPr lang="zh-CN" altLang="en-US" dirty="0" smtClean="0"/>
              <a:t>在密钥</a:t>
            </a:r>
            <a:r>
              <a:rPr lang="en-US" altLang="zh-CN" dirty="0" smtClean="0"/>
              <a:t>K</a:t>
            </a:r>
            <a:r>
              <a:rPr lang="zh-CN" altLang="en-US" dirty="0" smtClean="0"/>
              <a:t>的作用下的特征码</a:t>
            </a:r>
          </a:p>
          <a:p>
            <a:pPr>
              <a:buFontTx/>
              <a:buNone/>
            </a:pPr>
            <a:r>
              <a:rPr lang="en-US" altLang="zh-CN" dirty="0" smtClean="0"/>
              <a:t>		M || MAC(M, K)</a:t>
            </a:r>
            <a:endParaRPr lang="zh-CN" altLang="en-US" dirty="0" smtClean="0"/>
          </a:p>
          <a:p>
            <a:pPr lvl="1"/>
            <a:r>
              <a:rPr lang="zh-CN" altLang="en-US" dirty="0" smtClean="0"/>
              <a:t>验证时，判断明文</a:t>
            </a:r>
            <a:r>
              <a:rPr lang="en-US" altLang="zh-CN" dirty="0" smtClean="0"/>
              <a:t>M</a:t>
            </a:r>
            <a:r>
              <a:rPr lang="zh-CN" altLang="en-US" dirty="0" smtClean="0"/>
              <a:t>和</a:t>
            </a:r>
            <a:r>
              <a:rPr lang="en-US" altLang="zh-CN" dirty="0" smtClean="0"/>
              <a:t>MAC</a:t>
            </a:r>
            <a:r>
              <a:rPr lang="zh-CN" altLang="en-US" dirty="0" smtClean="0"/>
              <a:t>码是否一致</a:t>
            </a:r>
          </a:p>
          <a:p>
            <a:endParaRPr lang="zh-CN" alt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4.pdf"/>
          <p:cNvPicPr>
            <a:picLocks noChangeAspect="1"/>
          </p:cNvPicPr>
          <p:nvPr/>
        </p:nvPicPr>
        <p:blipFill>
          <a:blip r:embed="rId3" cstate="print"/>
          <a:srcRect t="20909" b="6364"/>
          <a:stretch>
            <a:fillRect/>
          </a:stretch>
        </p:blipFill>
        <p:spPr>
          <a:xfrm>
            <a:off x="914400" y="198438"/>
            <a:ext cx="7162800" cy="6741407"/>
          </a:xfrm>
          <a:prstGeom prst="rect">
            <a:avLst/>
          </a:prstGeom>
        </p:spPr>
      </p:pic>
    </p:spTree>
  </p:cSld>
  <p:clrMapOvr>
    <a:masterClrMapping/>
  </p:clrMapOvr>
  <p:transition>
    <p:dissolv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smtClean="0"/>
              <a:t>MAC</a:t>
            </a:r>
          </a:p>
        </p:txBody>
      </p:sp>
      <p:sp>
        <p:nvSpPr>
          <p:cNvPr id="49155" name="Rectangle 3"/>
          <p:cNvSpPr>
            <a:spLocks noGrp="1" noChangeArrowheads="1"/>
          </p:cNvSpPr>
          <p:nvPr>
            <p:ph type="body" idx="1"/>
          </p:nvPr>
        </p:nvSpPr>
        <p:spPr/>
        <p:txBody>
          <a:bodyPr>
            <a:normAutofit lnSpcReduction="10000"/>
          </a:bodyPr>
          <a:lstStyle/>
          <a:p>
            <a:r>
              <a:rPr lang="zh-CN" altLang="en-US" dirty="0" smtClean="0"/>
              <a:t>讨论</a:t>
            </a:r>
          </a:p>
          <a:p>
            <a:pPr lvl="1"/>
            <a:r>
              <a:rPr lang="en-US" altLang="zh-CN" dirty="0" smtClean="0"/>
              <a:t>MAC</a:t>
            </a:r>
            <a:r>
              <a:rPr lang="zh-CN" altLang="en-US" dirty="0" smtClean="0"/>
              <a:t>不需要可逆</a:t>
            </a:r>
          </a:p>
          <a:p>
            <a:pPr lvl="1"/>
            <a:r>
              <a:rPr lang="zh-CN" altLang="en-US" dirty="0" smtClean="0"/>
              <a:t>为了方便，</a:t>
            </a:r>
            <a:r>
              <a:rPr lang="en-US" altLang="zh-CN" dirty="0" smtClean="0"/>
              <a:t>MAC</a:t>
            </a:r>
            <a:r>
              <a:rPr lang="zh-CN" altLang="en-US" dirty="0" smtClean="0"/>
              <a:t>码通常较短</a:t>
            </a:r>
          </a:p>
          <a:p>
            <a:pPr lvl="1"/>
            <a:r>
              <a:rPr lang="zh-CN" altLang="en-US" dirty="0" smtClean="0"/>
              <a:t>实现</a:t>
            </a:r>
            <a:r>
              <a:rPr lang="en-US" altLang="zh-CN" dirty="0" smtClean="0"/>
              <a:t>MAC</a:t>
            </a:r>
            <a:r>
              <a:rPr lang="zh-CN" altLang="en-US" dirty="0" smtClean="0"/>
              <a:t>函数不排斥使用对称加密算法</a:t>
            </a:r>
          </a:p>
          <a:p>
            <a:pPr lvl="1"/>
            <a:r>
              <a:rPr lang="zh-CN" altLang="en-US" dirty="0" smtClean="0"/>
              <a:t>实现</a:t>
            </a:r>
            <a:r>
              <a:rPr lang="en-US" altLang="zh-CN" dirty="0" smtClean="0"/>
              <a:t>MAC</a:t>
            </a:r>
            <a:r>
              <a:rPr lang="zh-CN" altLang="en-US" dirty="0" smtClean="0"/>
              <a:t>函数希望使用比加密更高效的方法</a:t>
            </a:r>
          </a:p>
          <a:p>
            <a:pPr lvl="1"/>
            <a:r>
              <a:rPr lang="zh-CN" altLang="en-US" dirty="0" smtClean="0"/>
              <a:t>为防范重放攻击，加注时间、报文序号</a:t>
            </a:r>
          </a:p>
          <a:p>
            <a:pPr lvl="1"/>
            <a:r>
              <a:rPr lang="zh-CN" altLang="en-US" dirty="0" smtClean="0"/>
              <a:t>对称</a:t>
            </a:r>
            <a:r>
              <a:rPr lang="en-US" altLang="zh-CN" dirty="0" smtClean="0"/>
              <a:t>MAC</a:t>
            </a:r>
            <a:r>
              <a:rPr lang="zh-CN" altLang="en-US" dirty="0" smtClean="0"/>
              <a:t>不能提供签名特性</a:t>
            </a:r>
          </a:p>
          <a:p>
            <a:pPr lvl="2"/>
            <a:r>
              <a:rPr lang="zh-CN" altLang="en-US" dirty="0" smtClean="0"/>
              <a:t>因为产生</a:t>
            </a:r>
            <a:r>
              <a:rPr lang="en-US" altLang="zh-CN" dirty="0" smtClean="0"/>
              <a:t>MAC</a:t>
            </a:r>
            <a:r>
              <a:rPr lang="zh-CN" altLang="en-US" dirty="0" smtClean="0"/>
              <a:t>的密钥为两方所有</a:t>
            </a:r>
            <a:endParaRPr lang="en-US" altLang="zh-CN" dirty="0" smtClean="0"/>
          </a:p>
          <a:p>
            <a:pPr lvl="1"/>
            <a:r>
              <a:rPr lang="zh-CN" altLang="en-US" dirty="0" smtClean="0">
                <a:solidFill>
                  <a:srgbClr val="FF0000"/>
                </a:solidFill>
              </a:rPr>
              <a:t>基于分组密码的</a:t>
            </a:r>
            <a:r>
              <a:rPr lang="en-US" altLang="zh-CN" dirty="0" smtClean="0">
                <a:solidFill>
                  <a:srgbClr val="FF0000"/>
                </a:solidFill>
              </a:rPr>
              <a:t>MAC</a:t>
            </a:r>
            <a:r>
              <a:rPr lang="zh-CN" altLang="en-US" dirty="0" smtClean="0">
                <a:solidFill>
                  <a:srgbClr val="FF0000"/>
                </a:solidFill>
              </a:rPr>
              <a:t>和基于</a:t>
            </a:r>
            <a:r>
              <a:rPr lang="en-US" altLang="zh-CN" dirty="0" smtClean="0">
                <a:solidFill>
                  <a:srgbClr val="FF0000"/>
                </a:solidFill>
              </a:rPr>
              <a:t>HASH</a:t>
            </a:r>
            <a:r>
              <a:rPr lang="zh-CN" altLang="en-US" dirty="0" smtClean="0">
                <a:solidFill>
                  <a:srgbClr val="FF0000"/>
                </a:solidFill>
              </a:rPr>
              <a:t>的</a:t>
            </a:r>
            <a:r>
              <a:rPr lang="en-US" altLang="zh-CN" dirty="0" smtClean="0">
                <a:solidFill>
                  <a:srgbClr val="FF0000"/>
                </a:solidFill>
              </a:rPr>
              <a:t>MAC</a:t>
            </a:r>
            <a:endParaRPr lang="zh-CN" altLang="en-US" dirty="0" smtClean="0">
              <a:solidFill>
                <a:srgbClr val="FF0000"/>
              </a:solidFill>
            </a:endParaRPr>
          </a:p>
          <a:p>
            <a:endParaRPr lang="zh-CN" altLang="en-US" dirty="0" smtClean="0"/>
          </a:p>
          <a:p>
            <a:endParaRPr lang="zh-CN" alt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33400" y="381000"/>
            <a:ext cx="8229600" cy="808038"/>
          </a:xfrm>
        </p:spPr>
        <p:txBody>
          <a:bodyPr>
            <a:normAutofit/>
          </a:bodyPr>
          <a:lstStyle/>
          <a:p>
            <a:r>
              <a:rPr lang="en-US" altLang="zh-CN" sz="3600" dirty="0" smtClean="0"/>
              <a:t>CBC</a:t>
            </a:r>
            <a:r>
              <a:rPr lang="zh-CN" altLang="en-US" sz="3600" dirty="0" smtClean="0"/>
              <a:t>模式最后分组做为数据认证码</a:t>
            </a:r>
            <a:r>
              <a:rPr lang="en-US" altLang="zh-CN" sz="3600" dirty="0" smtClean="0"/>
              <a:t>DAC</a:t>
            </a:r>
            <a:endParaRPr lang="zh-CN" altLang="en-US" sz="3600" dirty="0" smtClean="0"/>
          </a:p>
        </p:txBody>
      </p:sp>
      <p:sp>
        <p:nvSpPr>
          <p:cNvPr id="48131" name="Rectangle 3"/>
          <p:cNvSpPr>
            <a:spLocks noGrp="1" noChangeArrowheads="1"/>
          </p:cNvSpPr>
          <p:nvPr>
            <p:ph type="body" idx="1"/>
          </p:nvPr>
        </p:nvSpPr>
        <p:spPr>
          <a:xfrm>
            <a:off x="457200" y="5791200"/>
            <a:ext cx="8686800" cy="685800"/>
          </a:xfrm>
        </p:spPr>
        <p:txBody>
          <a:bodyPr/>
          <a:lstStyle/>
          <a:p>
            <a:r>
              <a:rPr lang="en-US" altLang="zh-CN" sz="2400" dirty="0" smtClean="0"/>
              <a:t>FIPS  PUB 113</a:t>
            </a:r>
            <a:r>
              <a:rPr lang="zh-CN" altLang="en-US" sz="2400" dirty="0" smtClean="0"/>
              <a:t>数据认证算法</a:t>
            </a:r>
            <a:r>
              <a:rPr lang="en-US" altLang="zh-CN" sz="2400" dirty="0" smtClean="0"/>
              <a:t>DAA</a:t>
            </a:r>
            <a:endParaRPr lang="zh-CN" altLang="en-US" sz="2400" dirty="0" smtClean="0"/>
          </a:p>
        </p:txBody>
      </p:sp>
      <p:pic>
        <p:nvPicPr>
          <p:cNvPr id="48132" name="Picture 4" descr="y"/>
          <p:cNvPicPr>
            <a:picLocks noChangeAspect="1" noChangeArrowheads="1"/>
          </p:cNvPicPr>
          <p:nvPr/>
        </p:nvPicPr>
        <p:blipFill>
          <a:blip r:embed="rId3" cstate="print"/>
          <a:srcRect/>
          <a:stretch>
            <a:fillRect/>
          </a:stretch>
        </p:blipFill>
        <p:spPr bwMode="auto">
          <a:xfrm>
            <a:off x="0" y="1371600"/>
            <a:ext cx="9144000" cy="4483100"/>
          </a:xfrm>
          <a:prstGeom prst="rect">
            <a:avLst/>
          </a:prstGeom>
          <a:noFill/>
          <a:ln w="9525">
            <a:noFill/>
            <a:miter lim="800000"/>
            <a:headEnd/>
            <a:tailEnd/>
          </a:ln>
        </p:spPr>
      </p:pic>
      <p:cxnSp>
        <p:nvCxnSpPr>
          <p:cNvPr id="3" name="直接箭头连接符 2"/>
          <p:cNvCxnSpPr/>
          <p:nvPr/>
        </p:nvCxnSpPr>
        <p:spPr>
          <a:xfrm flipV="1">
            <a:off x="489175" y="2688370"/>
            <a:ext cx="432048"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921223" y="2498799"/>
            <a:ext cx="367300" cy="32277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TextBox 3"/>
          <p:cNvSpPr txBox="1"/>
          <p:nvPr/>
        </p:nvSpPr>
        <p:spPr>
          <a:xfrm>
            <a:off x="67483" y="2452246"/>
            <a:ext cx="381836" cy="369332"/>
          </a:xfrm>
          <a:prstGeom prst="rect">
            <a:avLst/>
          </a:prstGeom>
          <a:noFill/>
        </p:spPr>
        <p:txBody>
          <a:bodyPr wrap="none" rtlCol="0">
            <a:spAutoFit/>
          </a:bodyPr>
          <a:lstStyle/>
          <a:p>
            <a:r>
              <a:rPr lang="en-US" altLang="zh-CN" b="1" dirty="0" smtClean="0">
                <a:solidFill>
                  <a:srgbClr val="FF0000"/>
                </a:solidFill>
              </a:rPr>
              <a:t>IV</a:t>
            </a:r>
            <a:endParaRPr lang="zh-CN" altLang="en-US" b="1" dirty="0">
              <a:solidFill>
                <a:srgbClr val="FF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228600"/>
            <a:ext cx="8229600" cy="808038"/>
          </a:xfrm>
        </p:spPr>
        <p:txBody>
          <a:bodyPr>
            <a:normAutofit/>
          </a:bodyPr>
          <a:lstStyle/>
          <a:p>
            <a:pPr lvl="0"/>
            <a:r>
              <a:rPr lang="zh-CN" altLang="en-US" dirty="0" smtClean="0"/>
              <a:t>基于密码的认证算法</a:t>
            </a:r>
            <a:r>
              <a:rPr lang="en-US" altLang="zh-CN" dirty="0" smtClean="0"/>
              <a:t>CMAC</a:t>
            </a:r>
            <a:endParaRPr lang="zh-CN" altLang="en-US" dirty="0" smtClean="0"/>
          </a:p>
        </p:txBody>
      </p:sp>
      <p:sp>
        <p:nvSpPr>
          <p:cNvPr id="21507" name="Rectangle 3"/>
          <p:cNvSpPr>
            <a:spLocks noGrp="1" noChangeArrowheads="1"/>
          </p:cNvSpPr>
          <p:nvPr>
            <p:ph type="body" idx="1"/>
          </p:nvPr>
        </p:nvSpPr>
        <p:spPr>
          <a:xfrm>
            <a:off x="457200" y="990600"/>
            <a:ext cx="8229600" cy="4525963"/>
          </a:xfrm>
        </p:spPr>
        <p:txBody>
          <a:bodyPr/>
          <a:lstStyle/>
          <a:p>
            <a:r>
              <a:rPr lang="en-US" altLang="zh-CN" dirty="0" smtClean="0"/>
              <a:t>FIPS-113</a:t>
            </a:r>
            <a:r>
              <a:rPr lang="zh-CN" altLang="en-US" dirty="0" smtClean="0"/>
              <a:t>（</a:t>
            </a:r>
            <a:r>
              <a:rPr lang="en-US" altLang="zh-CN" dirty="0" smtClean="0"/>
              <a:t>K1/K2</a:t>
            </a:r>
            <a:r>
              <a:rPr lang="zh-CN" altLang="en-US" dirty="0" smtClean="0"/>
              <a:t>由</a:t>
            </a:r>
            <a:r>
              <a:rPr lang="en-US" altLang="zh-CN" dirty="0" smtClean="0"/>
              <a:t>K</a:t>
            </a:r>
            <a:r>
              <a:rPr lang="zh-CN" altLang="en-US" dirty="0" smtClean="0"/>
              <a:t>衍生）</a:t>
            </a:r>
          </a:p>
        </p:txBody>
      </p:sp>
      <p:pic>
        <p:nvPicPr>
          <p:cNvPr id="21508" name="Picture 4" descr="Snap2"/>
          <p:cNvPicPr>
            <a:picLocks noChangeAspect="1" noChangeArrowheads="1"/>
          </p:cNvPicPr>
          <p:nvPr/>
        </p:nvPicPr>
        <p:blipFill>
          <a:blip r:embed="rId2" cstate="print"/>
          <a:srcRect/>
          <a:stretch>
            <a:fillRect/>
          </a:stretch>
        </p:blipFill>
        <p:spPr bwMode="auto">
          <a:xfrm>
            <a:off x="1676399" y="1447800"/>
            <a:ext cx="7018407" cy="5218113"/>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dirty="0" smtClean="0"/>
              <a:t>可否不使用加密方法产生</a:t>
            </a:r>
            <a:r>
              <a:rPr lang="en-US" altLang="zh-CN" dirty="0" smtClean="0"/>
              <a:t>MAC</a:t>
            </a:r>
            <a:r>
              <a:rPr lang="zh-CN" altLang="en-US" dirty="0" smtClean="0"/>
              <a:t>码？</a:t>
            </a:r>
          </a:p>
        </p:txBody>
      </p:sp>
      <p:sp>
        <p:nvSpPr>
          <p:cNvPr id="44035" name="Rectangle 3"/>
          <p:cNvSpPr>
            <a:spLocks noGrp="1" noChangeArrowheads="1"/>
          </p:cNvSpPr>
          <p:nvPr>
            <p:ph type="body" idx="1"/>
          </p:nvPr>
        </p:nvSpPr>
        <p:spPr/>
        <p:txBody>
          <a:bodyPr>
            <a:normAutofit/>
          </a:bodyPr>
          <a:lstStyle/>
          <a:p>
            <a:r>
              <a:rPr lang="zh-CN" altLang="en-US" dirty="0" smtClean="0"/>
              <a:t>生成</a:t>
            </a:r>
            <a:r>
              <a:rPr lang="en-US" altLang="zh-CN" dirty="0" smtClean="0"/>
              <a:t>MAC</a:t>
            </a:r>
            <a:r>
              <a:rPr lang="zh-CN" altLang="en-US" dirty="0" smtClean="0"/>
              <a:t>没有必要整个报文被加密</a:t>
            </a:r>
          </a:p>
          <a:p>
            <a:pPr lvl="1"/>
            <a:r>
              <a:rPr lang="zh-CN" altLang="en-US" dirty="0" smtClean="0"/>
              <a:t>速度、进出口障碍</a:t>
            </a:r>
          </a:p>
          <a:p>
            <a:pPr lvl="1"/>
            <a:r>
              <a:rPr lang="zh-CN" altLang="en-US" dirty="0" smtClean="0"/>
              <a:t>不需要能恢复原文</a:t>
            </a:r>
          </a:p>
          <a:p>
            <a:pPr lvl="1"/>
            <a:r>
              <a:rPr lang="en-US" altLang="zh-CN" dirty="0" smtClean="0"/>
              <a:t>MAC</a:t>
            </a:r>
            <a:r>
              <a:rPr lang="zh-CN" altLang="en-US" dirty="0" smtClean="0"/>
              <a:t>的计算过程只需体现明文的特征唯一</a:t>
            </a:r>
          </a:p>
          <a:p>
            <a:pPr lvl="1"/>
            <a:r>
              <a:rPr lang="en-US" altLang="zh-CN" dirty="0" smtClean="0"/>
              <a:t>Key</a:t>
            </a:r>
            <a:r>
              <a:rPr lang="zh-CN" altLang="en-US" dirty="0" smtClean="0"/>
              <a:t>是必要的</a:t>
            </a:r>
          </a:p>
          <a:p>
            <a:r>
              <a:rPr lang="zh-CN" altLang="en-US" dirty="0" smtClean="0">
                <a:solidFill>
                  <a:srgbClr val="FF0000"/>
                </a:solidFill>
              </a:rPr>
              <a:t>基于</a:t>
            </a:r>
            <a:r>
              <a:rPr lang="en-US" altLang="zh-CN" dirty="0" smtClean="0">
                <a:solidFill>
                  <a:srgbClr val="FF0000"/>
                </a:solidFill>
              </a:rPr>
              <a:t>HASH</a:t>
            </a:r>
            <a:r>
              <a:rPr lang="zh-CN" altLang="en-US" dirty="0" smtClean="0">
                <a:solidFill>
                  <a:srgbClr val="FF0000"/>
                </a:solidFill>
              </a:rPr>
              <a:t>函数的方法</a:t>
            </a:r>
            <a:r>
              <a:rPr lang="en-US" altLang="zh-CN" dirty="0" smtClean="0">
                <a:solidFill>
                  <a:srgbClr val="FF0000"/>
                </a:solidFill>
              </a:rPr>
              <a:t>HMAC</a:t>
            </a:r>
            <a:endParaRPr lang="zh-CN" altLang="en-US" dirty="0" smtClean="0">
              <a:solidFill>
                <a:srgbClr val="FF0000"/>
              </a:solidFill>
            </a:endParaRPr>
          </a:p>
          <a:p>
            <a:pPr lvl="1"/>
            <a:r>
              <a:rPr lang="zh-CN" altLang="en-US" dirty="0" smtClean="0"/>
              <a:t>把散列函数和</a:t>
            </a:r>
            <a:r>
              <a:rPr lang="en-US" altLang="zh-CN" dirty="0" smtClean="0"/>
              <a:t>Key</a:t>
            </a:r>
            <a:r>
              <a:rPr lang="zh-CN" altLang="en-US" dirty="0" smtClean="0"/>
              <a:t>结合得</a:t>
            </a:r>
            <a:r>
              <a:rPr lang="en-US" altLang="zh-CN" dirty="0" smtClean="0"/>
              <a:t>MAC</a:t>
            </a:r>
            <a:endParaRPr lang="zh-CN" altLang="en-US" dirty="0" smtClean="0"/>
          </a:p>
          <a:p>
            <a:pPr>
              <a:buFontTx/>
              <a:buNone/>
            </a:pPr>
            <a:r>
              <a:rPr lang="zh-CN" altLang="en-US" dirty="0" smtClean="0"/>
              <a:t>		</a:t>
            </a:r>
            <a:r>
              <a:rPr lang="en-US" altLang="zh-CN" dirty="0" smtClean="0"/>
              <a:t>HMAC = </a:t>
            </a:r>
            <a:r>
              <a:rPr lang="en-US" altLang="zh-CN" dirty="0" err="1" smtClean="0"/>
              <a:t>Hash</a:t>
            </a:r>
            <a:r>
              <a:rPr lang="en-US" altLang="zh-CN" baseline="-25000" dirty="0" err="1" smtClean="0"/>
              <a:t>Key</a:t>
            </a:r>
            <a:r>
              <a:rPr lang="en-US" altLang="zh-CN" dirty="0" smtClean="0"/>
              <a:t>(Message)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dirty="0" smtClean="0"/>
              <a:t>HMAC</a:t>
            </a:r>
            <a:endParaRPr lang="zh-CN" altLang="en-US" dirty="0" smtClean="0"/>
          </a:p>
        </p:txBody>
      </p:sp>
      <p:sp>
        <p:nvSpPr>
          <p:cNvPr id="22531" name="Rectangle 3"/>
          <p:cNvSpPr>
            <a:spLocks noGrp="1" noChangeArrowheads="1"/>
          </p:cNvSpPr>
          <p:nvPr>
            <p:ph type="body" idx="1"/>
          </p:nvPr>
        </p:nvSpPr>
        <p:spPr/>
        <p:txBody>
          <a:bodyPr>
            <a:normAutofit/>
          </a:bodyPr>
          <a:lstStyle/>
          <a:p>
            <a:r>
              <a:rPr lang="zh-CN" altLang="en-US" dirty="0" smtClean="0"/>
              <a:t>基于散列函数的</a:t>
            </a:r>
            <a:r>
              <a:rPr lang="en-US" altLang="zh-CN" dirty="0" smtClean="0"/>
              <a:t>MAC</a:t>
            </a:r>
            <a:r>
              <a:rPr lang="zh-CN" altLang="en-US" dirty="0" smtClean="0"/>
              <a:t>码算法（</a:t>
            </a:r>
            <a:r>
              <a:rPr lang="en-US" altLang="zh-CN" dirty="0" smtClean="0"/>
              <a:t>HMAC</a:t>
            </a:r>
            <a:r>
              <a:rPr lang="zh-CN" altLang="en-US" dirty="0" smtClean="0"/>
              <a:t>）</a:t>
            </a:r>
          </a:p>
          <a:p>
            <a:pPr lvl="1"/>
            <a:r>
              <a:rPr lang="zh-CN" altLang="en-US" dirty="0" smtClean="0"/>
              <a:t>把</a:t>
            </a:r>
            <a:r>
              <a:rPr lang="en-US" altLang="zh-CN" dirty="0" smtClean="0"/>
              <a:t>HASH</a:t>
            </a:r>
            <a:r>
              <a:rPr lang="zh-CN" altLang="en-US" dirty="0" smtClean="0"/>
              <a:t>值和一个</a:t>
            </a:r>
            <a:r>
              <a:rPr lang="en-US" altLang="zh-CN" dirty="0" smtClean="0"/>
              <a:t>Key</a:t>
            </a:r>
            <a:r>
              <a:rPr lang="zh-CN" altLang="en-US" dirty="0" smtClean="0"/>
              <a:t>结合起来</a:t>
            </a:r>
          </a:p>
          <a:p>
            <a:pPr lvl="1"/>
            <a:r>
              <a:rPr lang="zh-CN" altLang="en-US" dirty="0" smtClean="0"/>
              <a:t>既能用当前的</a:t>
            </a:r>
            <a:r>
              <a:rPr lang="en-US" altLang="zh-CN" dirty="0" smtClean="0"/>
              <a:t>HASH</a:t>
            </a:r>
            <a:r>
              <a:rPr lang="zh-CN" altLang="en-US" dirty="0" smtClean="0"/>
              <a:t>函数，又易升级为新的</a:t>
            </a:r>
            <a:r>
              <a:rPr lang="en-US" altLang="zh-CN" dirty="0" smtClean="0"/>
              <a:t>HASH</a:t>
            </a:r>
            <a:r>
              <a:rPr lang="zh-CN" altLang="en-US" dirty="0" smtClean="0"/>
              <a:t>函数，并能保持和散列函数一样安全性</a:t>
            </a:r>
          </a:p>
          <a:p>
            <a:pPr lvl="1"/>
            <a:r>
              <a:rPr lang="zh-CN" altLang="en-US" dirty="0" smtClean="0"/>
              <a:t>简单，并易进行密码学分析</a:t>
            </a:r>
          </a:p>
          <a:p>
            <a:r>
              <a:rPr lang="en-US" altLang="zh-CN" dirty="0" smtClean="0"/>
              <a:t>HMAC(K,M) = </a:t>
            </a:r>
          </a:p>
          <a:p>
            <a:pPr>
              <a:buFontTx/>
              <a:buNone/>
            </a:pPr>
            <a:r>
              <a:rPr lang="en-US" altLang="zh-CN" dirty="0" smtClean="0"/>
              <a:t>		</a:t>
            </a:r>
            <a:r>
              <a:rPr lang="en-US" altLang="zh-CN" sz="3600" dirty="0" smtClean="0"/>
              <a:t>H</a:t>
            </a:r>
            <a:r>
              <a:rPr lang="en-US" altLang="zh-CN" sz="3600" dirty="0" smtClean="0">
                <a:solidFill>
                  <a:srgbClr val="FF0000"/>
                </a:solidFill>
              </a:rPr>
              <a:t>[ </a:t>
            </a:r>
            <a:r>
              <a:rPr lang="en-US" altLang="zh-CN" sz="3600" dirty="0" smtClean="0"/>
              <a:t>(K</a:t>
            </a:r>
            <a:r>
              <a:rPr lang="en-US" altLang="zh-CN" sz="3600" baseline="30000" dirty="0" smtClean="0"/>
              <a:t>+</a:t>
            </a:r>
            <a:r>
              <a:rPr lang="en-US" altLang="zh-CN" sz="3600" dirty="0" smtClean="0">
                <a:sym typeface="Wingdings" pitchFamily="2" charset="2"/>
              </a:rPr>
              <a:t>⊕</a:t>
            </a:r>
            <a:r>
              <a:rPr lang="en-US" altLang="zh-CN" sz="3600" dirty="0" err="1" smtClean="0"/>
              <a:t>opad</a:t>
            </a:r>
            <a:r>
              <a:rPr lang="en-US" altLang="zh-CN" sz="3600" dirty="0" smtClean="0"/>
              <a:t>) || H</a:t>
            </a:r>
            <a:r>
              <a:rPr lang="en-US" altLang="zh-CN" sz="3600" dirty="0" smtClean="0">
                <a:solidFill>
                  <a:srgbClr val="0000FF"/>
                </a:solidFill>
              </a:rPr>
              <a:t>[</a:t>
            </a:r>
            <a:r>
              <a:rPr lang="en-US" altLang="zh-CN" sz="3600" dirty="0" smtClean="0"/>
              <a:t>(K</a:t>
            </a:r>
            <a:r>
              <a:rPr lang="en-US" altLang="zh-CN" sz="3600" baseline="30000" dirty="0" smtClean="0"/>
              <a:t>+</a:t>
            </a:r>
            <a:r>
              <a:rPr lang="en-US" altLang="zh-CN" sz="3600" dirty="0" smtClean="0">
                <a:sym typeface="Wingdings" pitchFamily="2" charset="2"/>
              </a:rPr>
              <a:t>⊕</a:t>
            </a:r>
            <a:r>
              <a:rPr lang="en-US" altLang="zh-CN" sz="3600" dirty="0" err="1" smtClean="0"/>
              <a:t>ipad</a:t>
            </a:r>
            <a:r>
              <a:rPr lang="en-US" altLang="zh-CN" sz="3600" dirty="0" smtClean="0"/>
              <a:t>)||M</a:t>
            </a:r>
            <a:r>
              <a:rPr lang="en-US" altLang="zh-CN" sz="3600" dirty="0" smtClean="0">
                <a:solidFill>
                  <a:srgbClr val="0000FF"/>
                </a:solidFill>
              </a:rPr>
              <a:t>] </a:t>
            </a:r>
            <a:r>
              <a:rPr lang="en-US" altLang="zh-CN" sz="3600" dirty="0" smtClean="0">
                <a:solidFill>
                  <a:srgbClr val="FF0000"/>
                </a:solidFill>
              </a:rPr>
              <a:t>]</a:t>
            </a:r>
            <a:endParaRPr lang="zh-CN" altLang="en-US" sz="3600" dirty="0" smtClean="0">
              <a:solidFill>
                <a:srgbClr val="FF00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533400" y="152400"/>
            <a:ext cx="8610600" cy="990600"/>
          </a:xfrm>
        </p:spPr>
        <p:txBody>
          <a:bodyPr/>
          <a:lstStyle/>
          <a:p>
            <a:pPr algn="l"/>
            <a:r>
              <a:rPr lang="en-US" altLang="zh-CN" smtClean="0"/>
              <a:t>HMAC</a:t>
            </a:r>
          </a:p>
        </p:txBody>
      </p:sp>
      <p:sp>
        <p:nvSpPr>
          <p:cNvPr id="90115" name="Rectangle 3"/>
          <p:cNvSpPr>
            <a:spLocks noGrp="1" noChangeArrowheads="1"/>
          </p:cNvSpPr>
          <p:nvPr>
            <p:ph type="body" idx="1"/>
          </p:nvPr>
        </p:nvSpPr>
        <p:spPr/>
        <p:txBody>
          <a:bodyPr/>
          <a:lstStyle/>
          <a:p>
            <a:r>
              <a:rPr lang="en-US" altLang="zh-CN" sz="2400" smtClean="0">
                <a:solidFill>
                  <a:schemeClr val="bg1"/>
                </a:solidFill>
              </a:rPr>
              <a:t>K</a:t>
            </a:r>
            <a:r>
              <a:rPr lang="zh-CN" altLang="en-US" sz="2400" smtClean="0">
                <a:solidFill>
                  <a:schemeClr val="bg1"/>
                </a:solidFill>
              </a:rPr>
              <a:t>＋ 填充</a:t>
            </a:r>
            <a:r>
              <a:rPr lang="en-US" altLang="zh-CN" sz="2400" smtClean="0">
                <a:solidFill>
                  <a:schemeClr val="bg1"/>
                </a:solidFill>
              </a:rPr>
              <a:t>0</a:t>
            </a:r>
            <a:r>
              <a:rPr lang="zh-CN" altLang="en-US" sz="2400" smtClean="0">
                <a:solidFill>
                  <a:schemeClr val="bg1"/>
                </a:solidFill>
              </a:rPr>
              <a:t>至</a:t>
            </a:r>
            <a:r>
              <a:rPr lang="en-US" altLang="zh-CN" sz="2400" smtClean="0">
                <a:solidFill>
                  <a:schemeClr val="bg1"/>
                </a:solidFill>
              </a:rPr>
              <a:t>bbits</a:t>
            </a:r>
            <a:br>
              <a:rPr lang="en-US" altLang="zh-CN" sz="2400" smtClean="0">
                <a:solidFill>
                  <a:schemeClr val="bg1"/>
                </a:solidFill>
              </a:rPr>
            </a:br>
            <a:r>
              <a:rPr lang="en-US" altLang="zh-CN" sz="2400" smtClean="0">
                <a:solidFill>
                  <a:schemeClr val="bg1"/>
                </a:solidFill>
              </a:rPr>
              <a:t>Yi  </a:t>
            </a:r>
            <a:r>
              <a:rPr lang="zh-CN" altLang="en-US" sz="2400" smtClean="0">
                <a:solidFill>
                  <a:schemeClr val="bg1"/>
                </a:solidFill>
              </a:rPr>
              <a:t>报文分组</a:t>
            </a:r>
            <a:br>
              <a:rPr lang="zh-CN" altLang="en-US" sz="2400" smtClean="0">
                <a:solidFill>
                  <a:schemeClr val="bg1"/>
                </a:solidFill>
              </a:rPr>
            </a:br>
            <a:r>
              <a:rPr lang="en-US" altLang="zh-CN" sz="2400" smtClean="0">
                <a:solidFill>
                  <a:schemeClr val="bg1"/>
                </a:solidFill>
              </a:rPr>
              <a:t>ipad   0x36</a:t>
            </a:r>
            <a:r>
              <a:rPr lang="zh-CN" altLang="en-US" sz="2400" smtClean="0">
                <a:solidFill>
                  <a:schemeClr val="bg1"/>
                </a:solidFill>
              </a:rPr>
              <a:t>*</a:t>
            </a:r>
            <a:r>
              <a:rPr lang="en-US" altLang="zh-CN" sz="2400" smtClean="0">
                <a:solidFill>
                  <a:schemeClr val="bg1"/>
                </a:solidFill>
              </a:rPr>
              <a:t>b/8</a:t>
            </a:r>
            <a:br>
              <a:rPr lang="en-US" altLang="zh-CN" sz="2400" smtClean="0">
                <a:solidFill>
                  <a:schemeClr val="bg1"/>
                </a:solidFill>
              </a:rPr>
            </a:br>
            <a:r>
              <a:rPr lang="en-US" altLang="zh-CN" sz="2400" smtClean="0">
                <a:solidFill>
                  <a:schemeClr val="bg1"/>
                </a:solidFill>
              </a:rPr>
              <a:t>opad  0x5C</a:t>
            </a:r>
            <a:r>
              <a:rPr lang="zh-CN" altLang="en-US" sz="2400" smtClean="0">
                <a:solidFill>
                  <a:schemeClr val="bg1"/>
                </a:solidFill>
              </a:rPr>
              <a:t>*</a:t>
            </a:r>
            <a:r>
              <a:rPr lang="en-US" altLang="zh-CN" sz="2400" smtClean="0">
                <a:solidFill>
                  <a:schemeClr val="bg1"/>
                </a:solidFill>
              </a:rPr>
              <a:t>b/8</a:t>
            </a:r>
            <a:br>
              <a:rPr lang="en-US" altLang="zh-CN" sz="2400" smtClean="0">
                <a:solidFill>
                  <a:schemeClr val="bg1"/>
                </a:solidFill>
              </a:rPr>
            </a:br>
            <a:r>
              <a:rPr lang="en-US" altLang="zh-CN" sz="2400" smtClean="0">
                <a:solidFill>
                  <a:schemeClr val="bg1"/>
                </a:solidFill>
              </a:rPr>
              <a:t>IV </a:t>
            </a:r>
            <a:r>
              <a:rPr lang="zh-CN" altLang="en-US" sz="2400" smtClean="0">
                <a:solidFill>
                  <a:schemeClr val="bg1"/>
                </a:solidFill>
              </a:rPr>
              <a:t>依赖于</a:t>
            </a:r>
            <a:r>
              <a:rPr lang="en-US" altLang="zh-CN" sz="2400" smtClean="0">
                <a:solidFill>
                  <a:schemeClr val="bg1"/>
                </a:solidFill>
              </a:rPr>
              <a:t>Hash</a:t>
            </a:r>
            <a:endParaRPr lang="zh-CN" altLang="en-US" sz="2400" smtClean="0">
              <a:solidFill>
                <a:schemeClr val="bg1"/>
              </a:solidFill>
            </a:endParaRPr>
          </a:p>
        </p:txBody>
      </p:sp>
      <p:pic>
        <p:nvPicPr>
          <p:cNvPr id="90116" name="Picture 4" descr="q"/>
          <p:cNvPicPr>
            <a:picLocks noChangeAspect="1" noChangeArrowheads="1"/>
          </p:cNvPicPr>
          <p:nvPr/>
        </p:nvPicPr>
        <p:blipFill>
          <a:blip r:embed="rId3" cstate="print"/>
          <a:srcRect/>
          <a:stretch>
            <a:fillRect/>
          </a:stretch>
        </p:blipFill>
        <p:spPr bwMode="auto">
          <a:xfrm>
            <a:off x="3294063" y="0"/>
            <a:ext cx="5849937"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dirty="0" smtClean="0"/>
              <a:t>认证需求</a:t>
            </a:r>
          </a:p>
        </p:txBody>
      </p:sp>
      <p:sp>
        <p:nvSpPr>
          <p:cNvPr id="26627" name="Rectangle 3"/>
          <p:cNvSpPr>
            <a:spLocks noGrp="1" noChangeArrowheads="1"/>
          </p:cNvSpPr>
          <p:nvPr>
            <p:ph type="body" idx="1"/>
          </p:nvPr>
        </p:nvSpPr>
        <p:spPr/>
        <p:txBody>
          <a:bodyPr>
            <a:normAutofit lnSpcReduction="10000"/>
          </a:bodyPr>
          <a:lstStyle/>
          <a:p>
            <a:r>
              <a:rPr lang="zh-CN" altLang="en-US" dirty="0" smtClean="0"/>
              <a:t>对网络通信的攻击（</a:t>
            </a:r>
            <a:r>
              <a:rPr lang="en-US" altLang="zh-CN" dirty="0" smtClean="0"/>
              <a:t>4</a:t>
            </a:r>
            <a:r>
              <a:rPr lang="zh-CN" altLang="en-US" dirty="0" smtClean="0"/>
              <a:t>类）</a:t>
            </a:r>
          </a:p>
          <a:p>
            <a:pPr lvl="1"/>
            <a:r>
              <a:rPr lang="zh-CN" altLang="en-US" dirty="0" smtClean="0"/>
              <a:t>窃听</a:t>
            </a:r>
          </a:p>
          <a:p>
            <a:pPr lvl="1">
              <a:buFontTx/>
              <a:buNone/>
            </a:pPr>
            <a:r>
              <a:rPr lang="zh-CN" altLang="en-US" dirty="0" smtClean="0"/>
              <a:t>	流量分析</a:t>
            </a:r>
          </a:p>
          <a:p>
            <a:pPr lvl="1"/>
            <a:r>
              <a:rPr lang="zh-CN" altLang="en-US" dirty="0" smtClean="0"/>
              <a:t>伪装（假冒）</a:t>
            </a:r>
          </a:p>
          <a:p>
            <a:pPr lvl="1">
              <a:buFontTx/>
              <a:buNone/>
            </a:pPr>
            <a:r>
              <a:rPr lang="zh-CN" altLang="en-US" dirty="0" smtClean="0"/>
              <a:t>	篡改内容</a:t>
            </a:r>
          </a:p>
          <a:p>
            <a:pPr lvl="1">
              <a:buFontTx/>
              <a:buNone/>
            </a:pPr>
            <a:r>
              <a:rPr lang="zh-CN" altLang="en-US" dirty="0" smtClean="0"/>
              <a:t>	修改顺序</a:t>
            </a:r>
          </a:p>
          <a:p>
            <a:pPr lvl="1">
              <a:buFontTx/>
              <a:buNone/>
            </a:pPr>
            <a:r>
              <a:rPr lang="zh-CN" altLang="en-US" dirty="0" smtClean="0"/>
              <a:t>	修改时间（包括重放）</a:t>
            </a:r>
          </a:p>
          <a:p>
            <a:pPr lvl="1"/>
            <a:r>
              <a:rPr lang="zh-CN" altLang="en-US" dirty="0" smtClean="0"/>
              <a:t>发送方抵赖（拒绝承认曾发出过某消息）</a:t>
            </a:r>
          </a:p>
          <a:p>
            <a:pPr lvl="1"/>
            <a:r>
              <a:rPr lang="zh-CN" altLang="en-US" dirty="0" smtClean="0"/>
              <a:t>接收方抵赖</a:t>
            </a:r>
          </a:p>
          <a:p>
            <a:endParaRPr lang="en-US" altLang="zh-CN"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de-DE" altLang="zh-CN" smtClean="0"/>
              <a:t>MAC/HMAC</a:t>
            </a:r>
            <a:r>
              <a:rPr lang="zh-CN" altLang="de-DE" smtClean="0"/>
              <a:t>的安全性</a:t>
            </a:r>
            <a:endParaRPr lang="zh-CN" altLang="en-US" smtClean="0"/>
          </a:p>
        </p:txBody>
      </p:sp>
      <p:sp>
        <p:nvSpPr>
          <p:cNvPr id="92163" name="Rectangle 3"/>
          <p:cNvSpPr>
            <a:spLocks noGrp="1" noChangeArrowheads="1"/>
          </p:cNvSpPr>
          <p:nvPr>
            <p:ph type="body" idx="1"/>
          </p:nvPr>
        </p:nvSpPr>
        <p:spPr/>
        <p:txBody>
          <a:bodyPr/>
          <a:lstStyle/>
          <a:p>
            <a:r>
              <a:rPr lang="zh-CN" altLang="en-US" dirty="0" smtClean="0"/>
              <a:t>攻击加密算法</a:t>
            </a:r>
          </a:p>
          <a:p>
            <a:pPr lvl="1"/>
            <a:r>
              <a:rPr lang="zh-CN" altLang="en-US" dirty="0" smtClean="0"/>
              <a:t>（如果有使用加密算法）</a:t>
            </a:r>
          </a:p>
          <a:p>
            <a:r>
              <a:rPr lang="zh-CN" altLang="en-US" dirty="0" smtClean="0"/>
              <a:t>攻击</a:t>
            </a:r>
            <a:r>
              <a:rPr lang="en-US" altLang="zh-CN" dirty="0" smtClean="0"/>
              <a:t>Hash</a:t>
            </a:r>
            <a:r>
              <a:rPr lang="zh-CN" altLang="en-US" dirty="0" smtClean="0"/>
              <a:t>函数</a:t>
            </a:r>
          </a:p>
          <a:p>
            <a:pPr lvl="1"/>
            <a:r>
              <a:rPr lang="zh-CN" altLang="en-US" dirty="0" smtClean="0"/>
              <a:t>单向</a:t>
            </a:r>
          </a:p>
          <a:p>
            <a:pPr lvl="1"/>
            <a:r>
              <a:rPr lang="zh-CN" altLang="en-US" dirty="0" smtClean="0"/>
              <a:t>找碰撞报文		</a:t>
            </a:r>
            <a:r>
              <a:rPr lang="en-US" altLang="zh-CN" dirty="0" smtClean="0"/>
              <a:t>// Hash</a:t>
            </a:r>
            <a:r>
              <a:rPr lang="zh-CN" altLang="en-US" dirty="0" smtClean="0"/>
              <a:t>值大小</a:t>
            </a:r>
          </a:p>
          <a:p>
            <a:pPr lvl="1"/>
            <a:r>
              <a:rPr lang="zh-CN" altLang="en-US" dirty="0" smtClean="0"/>
              <a:t>生日攻击</a:t>
            </a:r>
          </a:p>
          <a:p>
            <a:r>
              <a:rPr lang="zh-CN" altLang="en-US" dirty="0" smtClean="0"/>
              <a:t>攻击使用方法</a:t>
            </a:r>
          </a:p>
          <a:p>
            <a:pPr lvl="1"/>
            <a:r>
              <a:rPr lang="zh-CN" altLang="en-US" dirty="0" smtClean="0"/>
              <a:t>不正确的实现和使用方式</a:t>
            </a:r>
          </a:p>
          <a:p>
            <a:endParaRPr lang="zh-CN" alt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zh-CN" dirty="0" smtClean="0"/>
              <a:t>HMAC</a:t>
            </a:r>
            <a:r>
              <a:rPr lang="zh-CN" altLang="en-US" dirty="0" smtClean="0"/>
              <a:t>程序</a:t>
            </a:r>
            <a:r>
              <a:rPr lang="en-US" altLang="zh-CN" dirty="0" smtClean="0"/>
              <a:t>(in </a:t>
            </a:r>
            <a:r>
              <a:rPr lang="en-US" altLang="zh-CN" dirty="0" err="1" smtClean="0"/>
              <a:t>OpenSSL</a:t>
            </a:r>
            <a:r>
              <a:rPr lang="en-US" altLang="zh-CN" dirty="0" smtClean="0"/>
              <a:t>)</a:t>
            </a:r>
            <a:endParaRPr lang="zh-CN" altLang="en-US" dirty="0" smtClean="0"/>
          </a:p>
        </p:txBody>
      </p:sp>
      <p:sp>
        <p:nvSpPr>
          <p:cNvPr id="104451" name="Rectangle 3"/>
          <p:cNvSpPr>
            <a:spLocks noGrp="1" noChangeArrowheads="1"/>
          </p:cNvSpPr>
          <p:nvPr>
            <p:ph type="body" idx="1"/>
          </p:nvPr>
        </p:nvSpPr>
        <p:spPr/>
        <p:txBody>
          <a:bodyPr/>
          <a:lstStyle/>
          <a:p>
            <a:r>
              <a:rPr lang="en-US" altLang="zh-CN" dirty="0" smtClean="0"/>
              <a:t>unsigned char *</a:t>
            </a:r>
            <a:r>
              <a:rPr lang="en-US" altLang="zh-CN" dirty="0" err="1" smtClean="0"/>
              <a:t>mac</a:t>
            </a:r>
            <a:r>
              <a:rPr lang="en-US" altLang="zh-CN" dirty="0" smtClean="0"/>
              <a:t> = HMAC(evp_md_md5, key, </a:t>
            </a:r>
            <a:r>
              <a:rPr lang="en-US" altLang="zh-CN" dirty="0" err="1" smtClean="0"/>
              <a:t>sizeof</a:t>
            </a:r>
            <a:r>
              <a:rPr lang="en-US" altLang="zh-CN" dirty="0" smtClean="0"/>
              <a:t>(key), message, </a:t>
            </a:r>
            <a:r>
              <a:rPr lang="en-US" altLang="zh-CN" dirty="0" err="1" smtClean="0"/>
              <a:t>strlen</a:t>
            </a:r>
            <a:r>
              <a:rPr lang="en-US" altLang="zh-CN" dirty="0" smtClean="0"/>
              <a:t>(message), </a:t>
            </a:r>
            <a:r>
              <a:rPr lang="en-US" altLang="zh-CN" dirty="0" err="1" smtClean="0"/>
              <a:t>md</a:t>
            </a:r>
            <a:r>
              <a:rPr lang="en-US" altLang="zh-CN" dirty="0" smtClean="0"/>
              <a:t>, &amp;</a:t>
            </a:r>
            <a:r>
              <a:rPr lang="en-US" altLang="zh-CN" dirty="0" err="1" smtClean="0"/>
              <a:t>md_len</a:t>
            </a:r>
            <a:r>
              <a:rPr lang="en-US" altLang="zh-CN" dirty="0" smtClean="0"/>
              <a:t>);</a:t>
            </a:r>
          </a:p>
          <a:p>
            <a:endParaRPr lang="en-US" altLang="zh-CN" dirty="0" smtClean="0"/>
          </a:p>
          <a:p>
            <a:r>
              <a:rPr lang="zh-CN" altLang="en-US" dirty="0" smtClean="0"/>
              <a:t>直接计算</a:t>
            </a:r>
            <a:r>
              <a:rPr lang="en-US" altLang="zh-CN" dirty="0" smtClean="0"/>
              <a:t>MAC</a:t>
            </a:r>
            <a:r>
              <a:rPr lang="zh-CN" altLang="en-US" dirty="0" smtClean="0"/>
              <a:t>数据，通过</a:t>
            </a:r>
            <a:r>
              <a:rPr lang="en-US" altLang="zh-CN" dirty="0" err="1" smtClean="0"/>
              <a:t>evp_md</a:t>
            </a:r>
            <a:r>
              <a:rPr lang="zh-CN" altLang="en-US" dirty="0" smtClean="0"/>
              <a:t>，</a:t>
            </a:r>
            <a:r>
              <a:rPr lang="en-US" altLang="zh-CN" dirty="0" smtClean="0"/>
              <a:t> </a:t>
            </a:r>
            <a:r>
              <a:rPr lang="zh-CN" altLang="en-US" dirty="0" smtClean="0"/>
              <a:t>密钥，密钥数据长度</a:t>
            </a:r>
            <a:r>
              <a:rPr lang="en-US" altLang="zh-CN" dirty="0" err="1" smtClean="0"/>
              <a:t>len</a:t>
            </a:r>
            <a:r>
              <a:rPr lang="zh-CN" altLang="en-US" dirty="0" smtClean="0"/>
              <a:t>，计算的数据保存在</a:t>
            </a:r>
            <a:r>
              <a:rPr lang="en-US" altLang="zh-CN" dirty="0" smtClean="0"/>
              <a:t>message</a:t>
            </a:r>
            <a:r>
              <a:rPr lang="zh-CN" altLang="en-US" dirty="0" smtClean="0"/>
              <a:t>，计算结果保存在</a:t>
            </a:r>
            <a:r>
              <a:rPr lang="en-US" altLang="zh-CN" dirty="0" err="1" smtClean="0"/>
              <a:t>md</a:t>
            </a:r>
            <a:r>
              <a:rPr lang="zh-CN" altLang="en-US" dirty="0" smtClean="0"/>
              <a:t>中，长度</a:t>
            </a:r>
            <a:r>
              <a:rPr lang="en-US" altLang="zh-CN" dirty="0" err="1" smtClean="0"/>
              <a:t>md_len</a:t>
            </a:r>
            <a:r>
              <a:rPr lang="en-US" altLang="zh-CN" dirty="0" smtClean="0"/>
              <a:t>;</a:t>
            </a:r>
          </a:p>
          <a:p>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a:t>
            </a:r>
            <a:r>
              <a:rPr lang="zh-CN" altLang="en-US" dirty="0" smtClean="0"/>
              <a:t>和加密的混合（认证和加密）</a:t>
            </a:r>
            <a:endParaRPr lang="en-US" dirty="0"/>
          </a:p>
        </p:txBody>
      </p:sp>
      <p:sp>
        <p:nvSpPr>
          <p:cNvPr id="5" name="Content Placeholder 4"/>
          <p:cNvSpPr>
            <a:spLocks noGrp="1"/>
          </p:cNvSpPr>
          <p:nvPr>
            <p:ph idx="1"/>
          </p:nvPr>
        </p:nvSpPr>
        <p:spPr>
          <a:xfrm>
            <a:off x="381000" y="1524000"/>
            <a:ext cx="8229600" cy="4525963"/>
          </a:xfrm>
        </p:spPr>
        <p:txBody>
          <a:bodyPr/>
          <a:lstStyle/>
          <a:p>
            <a:r>
              <a:rPr lang="zh-CN" altLang="en-US" dirty="0" smtClean="0"/>
              <a:t>防监听和防篡改</a:t>
            </a:r>
            <a:endParaRPr lang="en-US" dirty="0"/>
          </a:p>
        </p:txBody>
      </p:sp>
      <p:pic>
        <p:nvPicPr>
          <p:cNvPr id="6147" name="Picture 3"/>
          <p:cNvPicPr>
            <a:picLocks noChangeAspect="1" noChangeArrowheads="1"/>
          </p:cNvPicPr>
          <p:nvPr/>
        </p:nvPicPr>
        <p:blipFill>
          <a:blip r:embed="rId2" cstate="print"/>
          <a:srcRect/>
          <a:stretch>
            <a:fillRect/>
          </a:stretch>
        </p:blipFill>
        <p:spPr bwMode="auto">
          <a:xfrm>
            <a:off x="-16934" y="2286000"/>
            <a:ext cx="9160934" cy="4191000"/>
          </a:xfrm>
          <a:prstGeom prst="rect">
            <a:avLst/>
          </a:prstGeom>
          <a:noFill/>
          <a:ln w="9525">
            <a:noFill/>
            <a:miter lim="800000"/>
            <a:headEnd/>
            <a:tailEnd/>
          </a:ln>
        </p:spPr>
      </p:pic>
      <p:sp>
        <p:nvSpPr>
          <p:cNvPr id="6" name="TextBox 5"/>
          <p:cNvSpPr txBox="1"/>
          <p:nvPr/>
        </p:nvSpPr>
        <p:spPr>
          <a:xfrm>
            <a:off x="1979712" y="2852936"/>
            <a:ext cx="1569660" cy="369332"/>
          </a:xfrm>
          <a:prstGeom prst="rect">
            <a:avLst/>
          </a:prstGeom>
          <a:noFill/>
        </p:spPr>
        <p:txBody>
          <a:bodyPr wrap="none" rtlCol="0">
            <a:spAutoFit/>
          </a:bodyPr>
          <a:lstStyle/>
          <a:p>
            <a:r>
              <a:rPr lang="zh-CN" altLang="en-US" b="1" dirty="0" smtClean="0">
                <a:solidFill>
                  <a:srgbClr val="FF0000"/>
                </a:solidFill>
              </a:rPr>
              <a:t>先认证再加密</a:t>
            </a:r>
            <a:endParaRPr lang="zh-CN" altLang="en-US" b="1" dirty="0">
              <a:solidFill>
                <a:srgbClr val="FF0000"/>
              </a:solidFill>
            </a:endParaRPr>
          </a:p>
        </p:txBody>
      </p:sp>
      <p:sp>
        <p:nvSpPr>
          <p:cNvPr id="8" name="TextBox 7"/>
          <p:cNvSpPr txBox="1"/>
          <p:nvPr/>
        </p:nvSpPr>
        <p:spPr>
          <a:xfrm>
            <a:off x="2051720" y="4005064"/>
            <a:ext cx="1569660" cy="369332"/>
          </a:xfrm>
          <a:prstGeom prst="rect">
            <a:avLst/>
          </a:prstGeom>
          <a:noFill/>
        </p:spPr>
        <p:txBody>
          <a:bodyPr wrap="none" rtlCol="0">
            <a:spAutoFit/>
          </a:bodyPr>
          <a:lstStyle/>
          <a:p>
            <a:r>
              <a:rPr lang="zh-CN" altLang="en-US" b="1" dirty="0" smtClean="0">
                <a:solidFill>
                  <a:srgbClr val="FF0000"/>
                </a:solidFill>
              </a:rPr>
              <a:t>先加密再认证</a:t>
            </a:r>
            <a:endParaRPr lang="zh-CN" altLang="en-US" b="1" dirty="0">
              <a:solidFill>
                <a:srgbClr val="FF0000"/>
              </a:solidFill>
            </a:endParaRPr>
          </a:p>
        </p:txBody>
      </p:sp>
      <p:sp>
        <p:nvSpPr>
          <p:cNvPr id="9" name="TextBox 8"/>
          <p:cNvSpPr txBox="1"/>
          <p:nvPr/>
        </p:nvSpPr>
        <p:spPr>
          <a:xfrm>
            <a:off x="2051720" y="5445224"/>
            <a:ext cx="2276585" cy="369332"/>
          </a:xfrm>
          <a:prstGeom prst="rect">
            <a:avLst/>
          </a:prstGeom>
          <a:noFill/>
        </p:spPr>
        <p:txBody>
          <a:bodyPr wrap="none" rtlCol="0">
            <a:spAutoFit/>
          </a:bodyPr>
          <a:lstStyle/>
          <a:p>
            <a:r>
              <a:rPr lang="zh-CN" altLang="en-US" b="1" dirty="0" smtClean="0">
                <a:solidFill>
                  <a:srgbClr val="FF0000"/>
                </a:solidFill>
              </a:rPr>
              <a:t>独立进行加密和认证</a:t>
            </a:r>
            <a:endParaRPr lang="zh-CN" altLang="en-US" b="1" dirty="0">
              <a:solidFill>
                <a:srgbClr val="FF0000"/>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smtClean="0"/>
              <a:t>小结</a:t>
            </a:r>
          </a:p>
        </p:txBody>
      </p:sp>
      <p:sp>
        <p:nvSpPr>
          <p:cNvPr id="73731" name="Rectangle 3"/>
          <p:cNvSpPr>
            <a:spLocks noGrp="1" noChangeArrowheads="1"/>
          </p:cNvSpPr>
          <p:nvPr>
            <p:ph type="body" idx="1"/>
          </p:nvPr>
        </p:nvSpPr>
        <p:spPr/>
        <p:txBody>
          <a:bodyPr>
            <a:normAutofit fontScale="92500" lnSpcReduction="10000"/>
          </a:bodyPr>
          <a:lstStyle/>
          <a:p>
            <a:r>
              <a:rPr lang="zh-CN" altLang="en-US" dirty="0" smtClean="0"/>
              <a:t>对</a:t>
            </a:r>
            <a:r>
              <a:rPr lang="en-US" altLang="zh-CN" dirty="0" smtClean="0"/>
              <a:t>MD5/SHA-1</a:t>
            </a:r>
            <a:r>
              <a:rPr lang="zh-CN" altLang="en-US" dirty="0" smtClean="0"/>
              <a:t>算法的成功攻击是近几年密码学的主要进展之一。目前，</a:t>
            </a:r>
            <a:r>
              <a:rPr lang="en-US" altLang="zh-CN" dirty="0" smtClean="0"/>
              <a:t>MD5</a:t>
            </a:r>
            <a:r>
              <a:rPr lang="zh-CN" altLang="en-US" dirty="0" smtClean="0"/>
              <a:t>算法的强抗碰撞特性被否决，但是弱抗碰撞特新仍保持，因此对实际应用的影响还不大，但是对</a:t>
            </a:r>
            <a:r>
              <a:rPr lang="en-US" altLang="zh-CN" dirty="0" smtClean="0"/>
              <a:t>MD5</a:t>
            </a:r>
            <a:r>
              <a:rPr lang="zh-CN" altLang="en-US" dirty="0" smtClean="0"/>
              <a:t>的信任已经动摇，设计新的</a:t>
            </a:r>
            <a:r>
              <a:rPr lang="en-US" altLang="zh-CN" dirty="0" smtClean="0"/>
              <a:t>Hash</a:t>
            </a:r>
            <a:r>
              <a:rPr lang="zh-CN" altLang="en-US" dirty="0" smtClean="0"/>
              <a:t>算法的行动已经开始。当前倾向使用更长散列值的算法，如</a:t>
            </a:r>
            <a:r>
              <a:rPr lang="en-US" altLang="zh-CN" dirty="0" smtClean="0"/>
              <a:t>SHA-512</a:t>
            </a:r>
            <a:r>
              <a:rPr lang="zh-CN" altLang="en-US" dirty="0" smtClean="0"/>
              <a:t>，以及</a:t>
            </a:r>
            <a:r>
              <a:rPr lang="en-US" altLang="zh-CN" dirty="0" smtClean="0"/>
              <a:t>SHA-3</a:t>
            </a:r>
            <a:r>
              <a:rPr lang="zh-CN" altLang="en-US" dirty="0" smtClean="0"/>
              <a:t>等。</a:t>
            </a:r>
            <a:endParaRPr lang="en-US" altLang="zh-CN" dirty="0" smtClean="0"/>
          </a:p>
          <a:p>
            <a:r>
              <a:rPr lang="zh-CN" altLang="en-US" dirty="0" smtClean="0"/>
              <a:t>消息认证码的构造方法：</a:t>
            </a:r>
            <a:endParaRPr lang="en-US" altLang="zh-CN" dirty="0" smtClean="0"/>
          </a:p>
          <a:p>
            <a:pPr lvl="1"/>
            <a:r>
              <a:rPr lang="en-US" altLang="zh-CN" b="1" dirty="0" smtClean="0"/>
              <a:t>CBC-MAC</a:t>
            </a:r>
            <a:r>
              <a:rPr lang="en-US" altLang="zh-CN" dirty="0" smtClean="0"/>
              <a:t>   (</a:t>
            </a:r>
            <a:r>
              <a:rPr lang="zh-CN" altLang="en-US" dirty="0" smtClean="0"/>
              <a:t>用于银行：</a:t>
            </a:r>
            <a:r>
              <a:rPr lang="en-US" altLang="zh-CN" dirty="0" smtClean="0"/>
              <a:t>ANSI X9.9, X9.19, FIPS 186-3)</a:t>
            </a:r>
          </a:p>
          <a:p>
            <a:pPr lvl="1"/>
            <a:r>
              <a:rPr lang="en-US" altLang="zh-CN" b="1" dirty="0" smtClean="0"/>
              <a:t>HMAC</a:t>
            </a:r>
            <a:r>
              <a:rPr lang="en-US" altLang="zh-CN" dirty="0" smtClean="0"/>
              <a:t>  (</a:t>
            </a:r>
            <a:r>
              <a:rPr lang="zh-CN" altLang="en-US" dirty="0" smtClean="0"/>
              <a:t>互联网协议</a:t>
            </a:r>
            <a:r>
              <a:rPr lang="en-US" altLang="zh-CN" dirty="0" smtClean="0"/>
              <a:t>:  SSL, </a:t>
            </a:r>
            <a:r>
              <a:rPr lang="en-US" altLang="zh-CN" dirty="0" err="1" smtClean="0"/>
              <a:t>IPsec</a:t>
            </a:r>
            <a:r>
              <a:rPr lang="en-US" altLang="zh-CN" dirty="0" smtClean="0"/>
              <a:t>, SSH, …)</a:t>
            </a:r>
            <a:endParaRPr lang="zh-CN" altLang="en-US" dirty="0" smtClean="0"/>
          </a:p>
          <a:p>
            <a:pPr>
              <a:buNone/>
            </a:pPr>
            <a:endParaRPr lang="zh-CN" alt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主要内容</a:t>
            </a:r>
            <a:endParaRPr lang="zh-CN" altLang="en-US" dirty="0"/>
          </a:p>
        </p:txBody>
      </p:sp>
      <p:sp>
        <p:nvSpPr>
          <p:cNvPr id="3" name="Content Placeholder 2"/>
          <p:cNvSpPr>
            <a:spLocks noGrp="1"/>
          </p:cNvSpPr>
          <p:nvPr>
            <p:ph idx="1"/>
          </p:nvPr>
        </p:nvSpPr>
        <p:spPr/>
        <p:txBody>
          <a:bodyPr/>
          <a:lstStyle/>
          <a:p>
            <a:r>
              <a:rPr lang="zh-CN" altLang="en-US" dirty="0" smtClean="0"/>
              <a:t>数据完整性</a:t>
            </a:r>
            <a:r>
              <a:rPr lang="en-US" altLang="zh-CN" dirty="0" smtClean="0"/>
              <a:t>/</a:t>
            </a:r>
            <a:r>
              <a:rPr lang="zh-CN" altLang="en-US" dirty="0" smtClean="0"/>
              <a:t>消息认证：</a:t>
            </a:r>
            <a:endParaRPr lang="en-US" altLang="zh-CN" dirty="0" smtClean="0"/>
          </a:p>
          <a:p>
            <a:pPr lvl="1"/>
            <a:r>
              <a:rPr lang="zh-CN" altLang="en-US" dirty="0" smtClean="0"/>
              <a:t>散列函数</a:t>
            </a:r>
            <a:endParaRPr lang="en-US" altLang="zh-CN" dirty="0" smtClean="0"/>
          </a:p>
          <a:p>
            <a:pPr lvl="1"/>
            <a:r>
              <a:rPr lang="zh-CN" altLang="en-US" dirty="0" smtClean="0"/>
              <a:t>消息认证码</a:t>
            </a:r>
            <a:endParaRPr lang="en-US" altLang="zh-CN" dirty="0" smtClean="0"/>
          </a:p>
          <a:p>
            <a:r>
              <a:rPr lang="zh-CN" altLang="en-US" dirty="0" smtClean="0">
                <a:solidFill>
                  <a:srgbClr val="FF0000"/>
                </a:solidFill>
              </a:rPr>
              <a:t>数字签名</a:t>
            </a:r>
            <a:endParaRPr lang="en-US" altLang="zh-CN" dirty="0" smtClean="0">
              <a:solidFill>
                <a:srgbClr val="FF0000"/>
              </a:solidFill>
            </a:endParaRPr>
          </a:p>
          <a:p>
            <a:endParaRPr lang="zh-CN" altLang="en-US" dirty="0" smtClean="0"/>
          </a:p>
          <a:p>
            <a:endParaRPr lang="en-US" altLang="zh-CN"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xmlns="" val="12338527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08720"/>
          </a:xfrm>
        </p:spPr>
        <p:txBody>
          <a:bodyPr/>
          <a:lstStyle/>
          <a:p>
            <a:r>
              <a:rPr lang="zh-CN" altLang="en-US" dirty="0" smtClean="0"/>
              <a:t>数字签名</a:t>
            </a:r>
            <a:endParaRPr lang="en-US" dirty="0"/>
          </a:p>
        </p:txBody>
      </p:sp>
      <p:sp>
        <p:nvSpPr>
          <p:cNvPr id="5" name="Content Placeholder 4"/>
          <p:cNvSpPr>
            <a:spLocks noGrp="1"/>
          </p:cNvSpPr>
          <p:nvPr>
            <p:ph idx="1"/>
          </p:nvPr>
        </p:nvSpPr>
        <p:spPr>
          <a:xfrm>
            <a:off x="457200" y="980728"/>
            <a:ext cx="8229600" cy="5616624"/>
          </a:xfrm>
        </p:spPr>
        <p:txBody>
          <a:bodyPr>
            <a:normAutofit fontScale="92500" lnSpcReduction="20000"/>
          </a:bodyPr>
          <a:lstStyle/>
          <a:p>
            <a:pPr>
              <a:lnSpc>
                <a:spcPct val="110000"/>
              </a:lnSpc>
            </a:pPr>
            <a:r>
              <a:rPr lang="zh-CN" altLang="en-US" sz="2800" dirty="0" smtClean="0"/>
              <a:t>数字签名由公钥密码发展而来，它在网络安全方面具有重要的应用，包括</a:t>
            </a:r>
          </a:p>
          <a:p>
            <a:pPr lvl="1">
              <a:lnSpc>
                <a:spcPct val="110000"/>
              </a:lnSpc>
            </a:pPr>
            <a:r>
              <a:rPr lang="zh-CN" altLang="en-US" dirty="0" smtClean="0"/>
              <a:t>身份认证、数据完整性、数据源认证、不可否认性等</a:t>
            </a:r>
            <a:endParaRPr lang="en-US" altLang="zh-CN" dirty="0" smtClean="0"/>
          </a:p>
          <a:p>
            <a:pPr lvl="1">
              <a:lnSpc>
                <a:spcPct val="110000"/>
              </a:lnSpc>
            </a:pPr>
            <a:r>
              <a:rPr lang="zh-CN" altLang="en-US" dirty="0" smtClean="0"/>
              <a:t>在网络应用当中，在收发双方未建立起完全的信任关系且</a:t>
            </a:r>
            <a:r>
              <a:rPr lang="zh-CN" altLang="en-US" dirty="0" smtClean="0">
                <a:solidFill>
                  <a:srgbClr val="FF0000"/>
                </a:solidFill>
              </a:rPr>
              <a:t>存在利害冲突的情况下，</a:t>
            </a:r>
            <a:r>
              <a:rPr lang="zh-CN" altLang="en-US" dirty="0" smtClean="0"/>
              <a:t>通信双方存在互相欺骗和伪造的可能，</a:t>
            </a:r>
            <a:r>
              <a:rPr lang="zh-CN" altLang="en-US" dirty="0" smtClean="0">
                <a:solidFill>
                  <a:srgbClr val="FF0000"/>
                </a:solidFill>
              </a:rPr>
              <a:t>单纯的消息认证就显得不够</a:t>
            </a:r>
            <a:r>
              <a:rPr lang="zh-CN" altLang="en-US" dirty="0" smtClean="0"/>
              <a:t>。</a:t>
            </a:r>
            <a:endParaRPr lang="en-US" altLang="zh-CN" dirty="0" smtClean="0"/>
          </a:p>
          <a:p>
            <a:pPr lvl="2">
              <a:lnSpc>
                <a:spcPct val="110000"/>
              </a:lnSpc>
            </a:pPr>
            <a:r>
              <a:rPr lang="zh-CN" altLang="en-US" sz="2800" dirty="0" smtClean="0"/>
              <a:t>因为消息认证码等技术收方双方共享密钥，无法解决这一问题，需要数字签名技术来解决</a:t>
            </a:r>
            <a:endParaRPr lang="en-US" altLang="zh-CN" sz="2800" dirty="0" smtClean="0"/>
          </a:p>
          <a:p>
            <a:pPr lvl="1">
              <a:lnSpc>
                <a:spcPct val="110000"/>
              </a:lnSpc>
            </a:pPr>
            <a:r>
              <a:rPr lang="zh-CN" altLang="en-US" dirty="0" smtClean="0"/>
              <a:t>抗抵赖业务中，有数据源发证明的抗抵赖和有交付证明的抗抵赖的实现都需要数字签名技术</a:t>
            </a:r>
            <a:endParaRPr lang="en-US" altLang="zh-CN" dirty="0" smtClean="0"/>
          </a:p>
          <a:p>
            <a:r>
              <a:rPr lang="zh-CN" altLang="en-US" sz="3000" dirty="0" smtClean="0"/>
              <a:t>再次强调：数字签名是密码学发展过程中的最重要的概念之一。数字签名可以提供其他方法难以实现的安全性</a:t>
            </a:r>
            <a:r>
              <a:rPr lang="en-US" altLang="zh-CN" sz="3000" dirty="0" smtClean="0"/>
              <a:t>---</a:t>
            </a:r>
            <a:r>
              <a:rPr lang="zh-CN" altLang="en-US" sz="3000" dirty="0" smtClean="0"/>
              <a:t>尤其是抗抵赖的认证技术。</a:t>
            </a:r>
            <a:endParaRPr lang="en-US" altLang="zh-CN" sz="3000"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smtClean="0"/>
              <a:t>考察手写签名的特性</a:t>
            </a:r>
          </a:p>
        </p:txBody>
      </p:sp>
      <p:sp>
        <p:nvSpPr>
          <p:cNvPr id="30723" name="Rectangle 3"/>
          <p:cNvSpPr>
            <a:spLocks noGrp="1" noChangeArrowheads="1"/>
          </p:cNvSpPr>
          <p:nvPr>
            <p:ph type="body" idx="1"/>
          </p:nvPr>
        </p:nvSpPr>
        <p:spPr/>
        <p:txBody>
          <a:bodyPr>
            <a:normAutofit fontScale="92500" lnSpcReduction="20000"/>
          </a:bodyPr>
          <a:lstStyle/>
          <a:p>
            <a:r>
              <a:rPr lang="zh-CN" altLang="en-US" dirty="0" smtClean="0"/>
              <a:t>签名的含义</a:t>
            </a:r>
          </a:p>
          <a:p>
            <a:pPr lvl="1"/>
            <a:r>
              <a:rPr lang="zh-CN" altLang="en-US" dirty="0" smtClean="0"/>
              <a:t>签名者慎重表达认可文件内容的意向的行为</a:t>
            </a:r>
          </a:p>
          <a:p>
            <a:r>
              <a:rPr lang="zh-CN" altLang="en-US" dirty="0" smtClean="0"/>
              <a:t>主要形式</a:t>
            </a:r>
          </a:p>
          <a:p>
            <a:pPr lvl="1"/>
            <a:r>
              <a:rPr lang="zh-CN" altLang="en-US" dirty="0" smtClean="0"/>
              <a:t>手写签名、签章、手指纹印</a:t>
            </a:r>
            <a:r>
              <a:rPr lang="en-US" altLang="zh-CN" dirty="0" smtClean="0"/>
              <a:t>(</a:t>
            </a:r>
            <a:r>
              <a:rPr lang="zh-CN" altLang="en-US" dirty="0" smtClean="0"/>
              <a:t>其他生物技术</a:t>
            </a:r>
            <a:r>
              <a:rPr lang="en-US" altLang="zh-CN" dirty="0" smtClean="0"/>
              <a:t>)</a:t>
            </a:r>
          </a:p>
          <a:p>
            <a:r>
              <a:rPr lang="zh-CN" altLang="en-US" dirty="0" smtClean="0"/>
              <a:t>特性</a:t>
            </a:r>
          </a:p>
          <a:p>
            <a:pPr lvl="1"/>
            <a:r>
              <a:rPr lang="zh-CN" altLang="en-US" dirty="0" smtClean="0"/>
              <a:t>不可伪造，特异性</a:t>
            </a:r>
          </a:p>
          <a:p>
            <a:pPr lvl="1"/>
            <a:r>
              <a:rPr lang="zh-CN" altLang="en-US" dirty="0" smtClean="0"/>
              <a:t>不可重用，日期和时间相关性</a:t>
            </a:r>
          </a:p>
          <a:p>
            <a:pPr lvl="1"/>
            <a:r>
              <a:rPr lang="zh-CN" altLang="en-US" dirty="0" smtClean="0"/>
              <a:t>不可改变，能发现涂改、转移意义或用途</a:t>
            </a:r>
          </a:p>
          <a:p>
            <a:pPr lvl="1"/>
            <a:r>
              <a:rPr lang="zh-CN" altLang="en-US" dirty="0" smtClean="0"/>
              <a:t>不可抵赖，能够质证</a:t>
            </a:r>
          </a:p>
          <a:p>
            <a:pPr lvl="1"/>
            <a:r>
              <a:rPr lang="zh-CN" altLang="en-US" dirty="0" smtClean="0"/>
              <a:t>可仲裁的，可做为法律证据</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smtClean="0"/>
              <a:t>数字签名</a:t>
            </a:r>
            <a:r>
              <a:rPr lang="en-US" altLang="zh-CN" smtClean="0"/>
              <a:t>:  </a:t>
            </a:r>
            <a:r>
              <a:rPr lang="zh-CN" altLang="en-US" smtClean="0"/>
              <a:t>要适应的新变化</a:t>
            </a:r>
          </a:p>
        </p:txBody>
      </p:sp>
      <p:sp>
        <p:nvSpPr>
          <p:cNvPr id="31747" name="Rectangle 3"/>
          <p:cNvSpPr>
            <a:spLocks noGrp="1" noChangeArrowheads="1"/>
          </p:cNvSpPr>
          <p:nvPr>
            <p:ph type="body" idx="1"/>
          </p:nvPr>
        </p:nvSpPr>
        <p:spPr>
          <a:xfrm>
            <a:off x="457200" y="1600201"/>
            <a:ext cx="8229600" cy="1904999"/>
          </a:xfrm>
        </p:spPr>
        <p:txBody>
          <a:bodyPr>
            <a:normAutofit fontScale="92500" lnSpcReduction="20000"/>
          </a:bodyPr>
          <a:lstStyle/>
          <a:p>
            <a:r>
              <a:rPr lang="zh-CN" altLang="en-US" dirty="0" smtClean="0"/>
              <a:t>数字签名		手写签名</a:t>
            </a:r>
          </a:p>
          <a:p>
            <a:pPr lvl="1"/>
            <a:r>
              <a:rPr lang="zh-CN" altLang="en-US" sz="3200" dirty="0" smtClean="0"/>
              <a:t>数字文件		纸版文件	</a:t>
            </a:r>
          </a:p>
          <a:p>
            <a:pPr lvl="1"/>
            <a:r>
              <a:rPr lang="zh-CN" altLang="en-US" sz="3200" dirty="0" smtClean="0"/>
              <a:t>数字小文件	手写字（签章）</a:t>
            </a:r>
          </a:p>
          <a:p>
            <a:pPr lvl="1"/>
            <a:r>
              <a:rPr lang="zh-CN" altLang="en-US" sz="3200" dirty="0" smtClean="0"/>
              <a:t>如何绑定</a:t>
            </a:r>
            <a:r>
              <a:rPr lang="en-US" altLang="zh-CN" sz="3200" dirty="0" smtClean="0"/>
              <a:t>?		</a:t>
            </a:r>
            <a:r>
              <a:rPr lang="zh-CN" altLang="en-US" sz="3200" dirty="0" smtClean="0"/>
              <a:t>同一页纸</a:t>
            </a:r>
          </a:p>
        </p:txBody>
      </p:sp>
      <p:pic>
        <p:nvPicPr>
          <p:cNvPr id="4" name="Picture 2"/>
          <p:cNvPicPr>
            <a:picLocks noChangeAspect="1" noChangeArrowheads="1"/>
          </p:cNvPicPr>
          <p:nvPr/>
        </p:nvPicPr>
        <p:blipFill>
          <a:blip r:embed="rId2" cstate="print"/>
          <a:srcRect/>
          <a:stretch>
            <a:fillRect/>
          </a:stretch>
        </p:blipFill>
        <p:spPr bwMode="auto">
          <a:xfrm>
            <a:off x="304800" y="3439226"/>
            <a:ext cx="8001000" cy="3134585"/>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smtClean="0"/>
              <a:t>手写签名的数字化改造</a:t>
            </a:r>
          </a:p>
        </p:txBody>
      </p:sp>
      <p:sp>
        <p:nvSpPr>
          <p:cNvPr id="32771" name="Rectangle 3"/>
          <p:cNvSpPr>
            <a:spLocks noGrp="1" noChangeArrowheads="1"/>
          </p:cNvSpPr>
          <p:nvPr>
            <p:ph type="body" idx="1"/>
          </p:nvPr>
        </p:nvSpPr>
        <p:spPr/>
        <p:txBody>
          <a:bodyPr/>
          <a:lstStyle/>
          <a:p>
            <a:r>
              <a:rPr lang="zh-CN" altLang="en-US" dirty="0" smtClean="0"/>
              <a:t>数学支持－签名函数</a:t>
            </a:r>
          </a:p>
          <a:p>
            <a:pPr lvl="1"/>
            <a:r>
              <a:rPr lang="zh-CN" altLang="en-US" dirty="0" smtClean="0"/>
              <a:t>被签署的是文件</a:t>
            </a:r>
            <a:r>
              <a:rPr lang="en-US" altLang="zh-CN" dirty="0" smtClean="0"/>
              <a:t>(</a:t>
            </a:r>
            <a:r>
              <a:rPr lang="zh-CN" altLang="en-US" dirty="0" smtClean="0"/>
              <a:t>大文件</a:t>
            </a:r>
            <a:r>
              <a:rPr lang="en-US" altLang="zh-CN" dirty="0" smtClean="0"/>
              <a:t>)</a:t>
            </a:r>
          </a:p>
          <a:p>
            <a:pPr lvl="1"/>
            <a:r>
              <a:rPr lang="zh-CN" altLang="en-US" dirty="0" smtClean="0"/>
              <a:t>签名生成另外一个文件</a:t>
            </a:r>
            <a:r>
              <a:rPr lang="en-US" altLang="zh-CN" dirty="0" smtClean="0"/>
              <a:t>(</a:t>
            </a:r>
            <a:r>
              <a:rPr lang="zh-CN" altLang="en-US" dirty="0" smtClean="0"/>
              <a:t>小文件</a:t>
            </a:r>
            <a:r>
              <a:rPr lang="en-US" altLang="zh-CN" dirty="0" smtClean="0"/>
              <a:t>)</a:t>
            </a:r>
          </a:p>
          <a:p>
            <a:pPr lvl="1"/>
            <a:r>
              <a:rPr lang="zh-CN" altLang="en-US" dirty="0" smtClean="0"/>
              <a:t>签名过程一定有签署人的身份和某种秘密</a:t>
            </a:r>
            <a:r>
              <a:rPr lang="en-US" altLang="zh-CN" dirty="0" smtClean="0"/>
              <a:t>(</a:t>
            </a:r>
            <a:r>
              <a:rPr lang="zh-CN" altLang="en-US" dirty="0" smtClean="0"/>
              <a:t>别人不知的</a:t>
            </a:r>
            <a:r>
              <a:rPr lang="en-US" altLang="zh-CN" dirty="0" smtClean="0"/>
              <a:t>)</a:t>
            </a:r>
            <a:r>
              <a:rPr lang="zh-CN" altLang="en-US" dirty="0" smtClean="0"/>
              <a:t>参与</a:t>
            </a:r>
            <a:endParaRPr lang="zh-CN" altLang="en-US" sz="800" dirty="0" smtClean="0"/>
          </a:p>
          <a:p>
            <a:pPr lvl="1"/>
            <a:r>
              <a:rPr lang="zh-CN" altLang="en-US" dirty="0" smtClean="0"/>
              <a:t>简单易行</a:t>
            </a:r>
          </a:p>
          <a:p>
            <a:pPr lvl="1">
              <a:buFontTx/>
              <a:buNone/>
            </a:pPr>
            <a:r>
              <a:rPr lang="zh-CN" altLang="en-US" dirty="0" smtClean="0"/>
              <a:t>	计算</a:t>
            </a:r>
            <a:r>
              <a:rPr lang="en-US" altLang="zh-CN" dirty="0" smtClean="0"/>
              <a:t>/</a:t>
            </a:r>
            <a:r>
              <a:rPr lang="zh-CN" altLang="en-US" dirty="0" smtClean="0"/>
              <a:t>存储</a:t>
            </a:r>
          </a:p>
          <a:p>
            <a:endParaRPr lang="zh-CN" altLang="en-US" dirty="0" smtClean="0"/>
          </a:p>
        </p:txBody>
      </p:sp>
      <p:sp>
        <p:nvSpPr>
          <p:cNvPr id="32772" name="Rectangle 4"/>
          <p:cNvSpPr>
            <a:spLocks noChangeArrowheads="1"/>
          </p:cNvSpPr>
          <p:nvPr/>
        </p:nvSpPr>
        <p:spPr bwMode="auto">
          <a:xfrm>
            <a:off x="5032375" y="5283200"/>
            <a:ext cx="1081088" cy="576263"/>
          </a:xfrm>
          <a:prstGeom prst="rect">
            <a:avLst/>
          </a:prstGeom>
          <a:noFill/>
          <a:ln w="34925">
            <a:solidFill>
              <a:schemeClr val="bg1"/>
            </a:solidFill>
            <a:miter lim="800000"/>
            <a:headEnd/>
            <a:tailEnd/>
          </a:ln>
          <a:effectLst/>
        </p:spPr>
        <p:txBody>
          <a:bodyPr wrap="none" anchor="ctr"/>
          <a:lstStyle/>
          <a:p>
            <a:pPr algn="ctr"/>
            <a:r>
              <a:rPr lang="zh-CN" altLang="en-US" sz="2000">
                <a:solidFill>
                  <a:schemeClr val="bg1"/>
                </a:solidFill>
                <a:latin typeface="Times New Roman" pitchFamily="18" charset="0"/>
              </a:rPr>
              <a:t>签名函数</a:t>
            </a:r>
          </a:p>
        </p:txBody>
      </p:sp>
      <p:sp>
        <p:nvSpPr>
          <p:cNvPr id="32773" name="AutoShape 5"/>
          <p:cNvSpPr>
            <a:spLocks noChangeArrowheads="1"/>
          </p:cNvSpPr>
          <p:nvPr/>
        </p:nvSpPr>
        <p:spPr bwMode="auto">
          <a:xfrm>
            <a:off x="2943225" y="5354638"/>
            <a:ext cx="1584325" cy="431800"/>
          </a:xfrm>
          <a:prstGeom prst="roundRect">
            <a:avLst>
              <a:gd name="adj" fmla="val 16667"/>
            </a:avLst>
          </a:prstGeom>
          <a:noFill/>
          <a:ln w="9525">
            <a:solidFill>
              <a:schemeClr val="bg1"/>
            </a:solidFill>
            <a:round/>
            <a:headEnd/>
            <a:tailEnd/>
          </a:ln>
          <a:effectLst/>
        </p:spPr>
        <p:txBody>
          <a:bodyPr wrap="none" anchor="ctr"/>
          <a:lstStyle/>
          <a:p>
            <a:pPr algn="ctr"/>
            <a:r>
              <a:rPr lang="zh-CN" altLang="en-US" sz="2400">
                <a:solidFill>
                  <a:schemeClr val="bg1"/>
                </a:solidFill>
                <a:latin typeface="Times New Roman" pitchFamily="18" charset="0"/>
              </a:rPr>
              <a:t>报文（大）</a:t>
            </a:r>
            <a:endParaRPr lang="en-US" altLang="zh-CN" sz="2400">
              <a:solidFill>
                <a:schemeClr val="bg1"/>
              </a:solidFill>
              <a:latin typeface="Times New Roman" pitchFamily="18" charset="0"/>
            </a:endParaRPr>
          </a:p>
        </p:txBody>
      </p:sp>
      <p:sp>
        <p:nvSpPr>
          <p:cNvPr id="32774" name="Line 6"/>
          <p:cNvSpPr>
            <a:spLocks noChangeShapeType="1"/>
          </p:cNvSpPr>
          <p:nvPr/>
        </p:nvSpPr>
        <p:spPr bwMode="auto">
          <a:xfrm>
            <a:off x="4527550" y="5570538"/>
            <a:ext cx="503238" cy="0"/>
          </a:xfrm>
          <a:prstGeom prst="line">
            <a:avLst/>
          </a:prstGeom>
          <a:noFill/>
          <a:ln w="9525">
            <a:solidFill>
              <a:schemeClr val="bg1"/>
            </a:solidFill>
            <a:round/>
            <a:headEnd/>
            <a:tailEnd type="triangle" w="med" len="med"/>
          </a:ln>
          <a:effectLst/>
        </p:spPr>
        <p:txBody>
          <a:bodyPr/>
          <a:lstStyle/>
          <a:p>
            <a:endParaRPr lang="zh-CN" altLang="en-US"/>
          </a:p>
        </p:txBody>
      </p:sp>
      <p:sp>
        <p:nvSpPr>
          <p:cNvPr id="32775" name="AutoShape 7"/>
          <p:cNvSpPr>
            <a:spLocks/>
          </p:cNvSpPr>
          <p:nvPr/>
        </p:nvSpPr>
        <p:spPr bwMode="auto">
          <a:xfrm>
            <a:off x="6615113" y="5140325"/>
            <a:ext cx="144462" cy="935038"/>
          </a:xfrm>
          <a:prstGeom prst="leftBrace">
            <a:avLst>
              <a:gd name="adj1" fmla="val 53938"/>
              <a:gd name="adj2" fmla="val 50000"/>
            </a:avLst>
          </a:prstGeom>
          <a:noFill/>
          <a:ln w="9525">
            <a:solidFill>
              <a:schemeClr val="bg1"/>
            </a:solidFill>
            <a:round/>
            <a:headEnd/>
            <a:tailEnd/>
          </a:ln>
          <a:effectLst/>
        </p:spPr>
        <p:txBody>
          <a:bodyPr wrap="none" anchor="ctr"/>
          <a:lstStyle/>
          <a:p>
            <a:endParaRPr lang="zh-CN" altLang="en-US"/>
          </a:p>
        </p:txBody>
      </p:sp>
      <p:sp>
        <p:nvSpPr>
          <p:cNvPr id="32776" name="AutoShape 8"/>
          <p:cNvSpPr>
            <a:spLocks noChangeArrowheads="1"/>
          </p:cNvSpPr>
          <p:nvPr/>
        </p:nvSpPr>
        <p:spPr bwMode="auto">
          <a:xfrm>
            <a:off x="6904038" y="5138738"/>
            <a:ext cx="1584325" cy="431800"/>
          </a:xfrm>
          <a:prstGeom prst="roundRect">
            <a:avLst>
              <a:gd name="adj" fmla="val 16667"/>
            </a:avLst>
          </a:prstGeom>
          <a:noFill/>
          <a:ln w="9525">
            <a:solidFill>
              <a:schemeClr val="bg1"/>
            </a:solidFill>
            <a:round/>
            <a:headEnd/>
            <a:tailEnd/>
          </a:ln>
          <a:effectLst/>
        </p:spPr>
        <p:txBody>
          <a:bodyPr wrap="none" anchor="ctr"/>
          <a:lstStyle/>
          <a:p>
            <a:pPr algn="ctr"/>
            <a:r>
              <a:rPr lang="zh-CN" altLang="en-US" sz="2400">
                <a:solidFill>
                  <a:schemeClr val="bg1"/>
                </a:solidFill>
                <a:latin typeface="Times New Roman" pitchFamily="18" charset="0"/>
              </a:rPr>
              <a:t>报文</a:t>
            </a:r>
          </a:p>
        </p:txBody>
      </p:sp>
      <p:sp>
        <p:nvSpPr>
          <p:cNvPr id="32777" name="AutoShape 9"/>
          <p:cNvSpPr>
            <a:spLocks noChangeArrowheads="1"/>
          </p:cNvSpPr>
          <p:nvPr/>
        </p:nvSpPr>
        <p:spPr bwMode="auto">
          <a:xfrm>
            <a:off x="6904038" y="5643563"/>
            <a:ext cx="1584325" cy="431800"/>
          </a:xfrm>
          <a:prstGeom prst="roundRect">
            <a:avLst>
              <a:gd name="adj" fmla="val 16667"/>
            </a:avLst>
          </a:prstGeom>
          <a:noFill/>
          <a:ln w="9525">
            <a:solidFill>
              <a:schemeClr val="bg1"/>
            </a:solidFill>
            <a:round/>
            <a:headEnd/>
            <a:tailEnd/>
          </a:ln>
          <a:effectLst/>
        </p:spPr>
        <p:txBody>
          <a:bodyPr wrap="none" anchor="ctr"/>
          <a:lstStyle/>
          <a:p>
            <a:pPr algn="ctr"/>
            <a:r>
              <a:rPr lang="zh-CN" altLang="en-US" sz="2400">
                <a:solidFill>
                  <a:schemeClr val="bg1"/>
                </a:solidFill>
                <a:latin typeface="Times New Roman" pitchFamily="18" charset="0"/>
              </a:rPr>
              <a:t>签名（小）</a:t>
            </a:r>
          </a:p>
        </p:txBody>
      </p:sp>
      <p:sp>
        <p:nvSpPr>
          <p:cNvPr id="32778" name="Line 10"/>
          <p:cNvSpPr>
            <a:spLocks noChangeShapeType="1"/>
          </p:cNvSpPr>
          <p:nvPr/>
        </p:nvSpPr>
        <p:spPr bwMode="auto">
          <a:xfrm>
            <a:off x="6113463" y="5570538"/>
            <a:ext cx="503237" cy="0"/>
          </a:xfrm>
          <a:prstGeom prst="line">
            <a:avLst/>
          </a:prstGeom>
          <a:noFill/>
          <a:ln w="9525">
            <a:solidFill>
              <a:schemeClr val="bg1"/>
            </a:solidFill>
            <a:round/>
            <a:headEnd/>
            <a:tailEnd type="triangle" w="med" len="med"/>
          </a:ln>
          <a:effectLst/>
        </p:spPr>
        <p:txBody>
          <a:bodyPr/>
          <a:lstStyle/>
          <a:p>
            <a:endParaRPr lang="zh-CN" altLang="en-US"/>
          </a:p>
        </p:txBody>
      </p:sp>
      <p:sp>
        <p:nvSpPr>
          <p:cNvPr id="32779" name="AutoShape 11"/>
          <p:cNvSpPr>
            <a:spLocks noChangeArrowheads="1"/>
          </p:cNvSpPr>
          <p:nvPr/>
        </p:nvSpPr>
        <p:spPr bwMode="auto">
          <a:xfrm>
            <a:off x="4495800" y="4419600"/>
            <a:ext cx="2087563" cy="50482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9525">
            <a:solidFill>
              <a:schemeClr val="bg1"/>
            </a:solidFill>
            <a:miter lim="800000"/>
            <a:headEnd/>
            <a:tailEnd/>
          </a:ln>
          <a:effectLst/>
        </p:spPr>
        <p:txBody>
          <a:bodyPr wrap="none" anchor="ctr"/>
          <a:lstStyle/>
          <a:p>
            <a:pPr algn="ctr"/>
            <a:r>
              <a:rPr lang="zh-CN" altLang="en-US" sz="2000" b="1" dirty="0">
                <a:solidFill>
                  <a:schemeClr val="bg1"/>
                </a:solidFill>
                <a:latin typeface="Times New Roman" pitchFamily="18" charset="0"/>
              </a:rPr>
              <a:t>身份和秘密</a:t>
            </a:r>
          </a:p>
        </p:txBody>
      </p:sp>
      <p:sp>
        <p:nvSpPr>
          <p:cNvPr id="32780" name="Line 12"/>
          <p:cNvSpPr>
            <a:spLocks noChangeShapeType="1"/>
          </p:cNvSpPr>
          <p:nvPr/>
        </p:nvSpPr>
        <p:spPr bwMode="auto">
          <a:xfrm>
            <a:off x="5535613" y="4922838"/>
            <a:ext cx="0" cy="360362"/>
          </a:xfrm>
          <a:prstGeom prst="line">
            <a:avLst/>
          </a:prstGeom>
          <a:noFill/>
          <a:ln w="9525">
            <a:solidFill>
              <a:schemeClr val="bg1"/>
            </a:solidFill>
            <a:round/>
            <a:headEnd/>
            <a:tailEnd type="triangle" w="med" len="med"/>
          </a:ln>
          <a:effectLst/>
        </p:spPr>
        <p:txBody>
          <a:bodyPr/>
          <a:lstStyle/>
          <a:p>
            <a:endParaRPr lang="zh-CN" altLang="en-US"/>
          </a:p>
        </p:txBody>
      </p:sp>
      <p:sp>
        <p:nvSpPr>
          <p:cNvPr id="22" name="Rectangle 4"/>
          <p:cNvSpPr>
            <a:spLocks noChangeArrowheads="1"/>
          </p:cNvSpPr>
          <p:nvPr/>
        </p:nvSpPr>
        <p:spPr bwMode="auto">
          <a:xfrm>
            <a:off x="5184775" y="5435600"/>
            <a:ext cx="1081088" cy="576263"/>
          </a:xfrm>
          <a:prstGeom prst="rect">
            <a:avLst/>
          </a:prstGeom>
          <a:noFill/>
          <a:ln w="34925">
            <a:solidFill>
              <a:schemeClr val="tx1"/>
            </a:solidFill>
            <a:miter lim="800000"/>
            <a:headEnd/>
            <a:tailEnd/>
          </a:ln>
          <a:effectLst/>
        </p:spPr>
        <p:txBody>
          <a:bodyPr wrap="none" anchor="ctr"/>
          <a:lstStyle/>
          <a:p>
            <a:pPr algn="ctr"/>
            <a:r>
              <a:rPr lang="zh-CN" altLang="en-US" sz="2000">
                <a:latin typeface="Times New Roman" pitchFamily="18" charset="0"/>
              </a:rPr>
              <a:t>签名函数</a:t>
            </a:r>
          </a:p>
        </p:txBody>
      </p:sp>
      <p:sp>
        <p:nvSpPr>
          <p:cNvPr id="23" name="AutoShape 5"/>
          <p:cNvSpPr>
            <a:spLocks noChangeArrowheads="1"/>
          </p:cNvSpPr>
          <p:nvPr/>
        </p:nvSpPr>
        <p:spPr bwMode="auto">
          <a:xfrm>
            <a:off x="3095625" y="5507038"/>
            <a:ext cx="1584325" cy="431800"/>
          </a:xfrm>
          <a:prstGeom prst="roundRect">
            <a:avLst>
              <a:gd name="adj" fmla="val 16667"/>
            </a:avLst>
          </a:prstGeom>
          <a:noFill/>
          <a:ln w="9525">
            <a:solidFill>
              <a:schemeClr val="tx1"/>
            </a:solidFill>
            <a:round/>
            <a:headEnd/>
            <a:tailEnd/>
          </a:ln>
          <a:effectLst/>
        </p:spPr>
        <p:txBody>
          <a:bodyPr wrap="none" anchor="ctr"/>
          <a:lstStyle/>
          <a:p>
            <a:pPr algn="ctr"/>
            <a:r>
              <a:rPr lang="zh-CN" altLang="en-US" sz="2400">
                <a:latin typeface="Times New Roman" pitchFamily="18" charset="0"/>
              </a:rPr>
              <a:t>报文（大）</a:t>
            </a:r>
            <a:endParaRPr lang="en-US" altLang="zh-CN" sz="2400">
              <a:latin typeface="Times New Roman" pitchFamily="18" charset="0"/>
            </a:endParaRPr>
          </a:p>
        </p:txBody>
      </p:sp>
      <p:sp>
        <p:nvSpPr>
          <p:cNvPr id="24" name="Line 6"/>
          <p:cNvSpPr>
            <a:spLocks noChangeShapeType="1"/>
          </p:cNvSpPr>
          <p:nvPr/>
        </p:nvSpPr>
        <p:spPr bwMode="auto">
          <a:xfrm>
            <a:off x="4679950" y="5722938"/>
            <a:ext cx="503238" cy="0"/>
          </a:xfrm>
          <a:prstGeom prst="line">
            <a:avLst/>
          </a:prstGeom>
          <a:noFill/>
          <a:ln w="9525">
            <a:solidFill>
              <a:schemeClr val="tx1"/>
            </a:solidFill>
            <a:round/>
            <a:headEnd/>
            <a:tailEnd type="triangle" w="med" len="med"/>
          </a:ln>
          <a:effectLst/>
        </p:spPr>
        <p:txBody>
          <a:bodyPr/>
          <a:lstStyle/>
          <a:p>
            <a:endParaRPr lang="zh-CN" altLang="en-US"/>
          </a:p>
        </p:txBody>
      </p:sp>
      <p:sp>
        <p:nvSpPr>
          <p:cNvPr id="25" name="AutoShape 7"/>
          <p:cNvSpPr>
            <a:spLocks/>
          </p:cNvSpPr>
          <p:nvPr/>
        </p:nvSpPr>
        <p:spPr bwMode="auto">
          <a:xfrm>
            <a:off x="6767513" y="5292725"/>
            <a:ext cx="144462" cy="935038"/>
          </a:xfrm>
          <a:prstGeom prst="leftBrace">
            <a:avLst>
              <a:gd name="adj1" fmla="val 53938"/>
              <a:gd name="adj2" fmla="val 50000"/>
            </a:avLst>
          </a:prstGeom>
          <a:noFill/>
          <a:ln w="9525">
            <a:solidFill>
              <a:schemeClr val="tx1"/>
            </a:solidFill>
            <a:round/>
            <a:headEnd/>
            <a:tailEnd/>
          </a:ln>
          <a:effectLst/>
        </p:spPr>
        <p:txBody>
          <a:bodyPr wrap="none" anchor="ctr"/>
          <a:lstStyle/>
          <a:p>
            <a:endParaRPr lang="zh-CN" altLang="en-US"/>
          </a:p>
        </p:txBody>
      </p:sp>
      <p:sp>
        <p:nvSpPr>
          <p:cNvPr id="26" name="AutoShape 8"/>
          <p:cNvSpPr>
            <a:spLocks noChangeArrowheads="1"/>
          </p:cNvSpPr>
          <p:nvPr/>
        </p:nvSpPr>
        <p:spPr bwMode="auto">
          <a:xfrm>
            <a:off x="7056438" y="5291138"/>
            <a:ext cx="1584325" cy="431800"/>
          </a:xfrm>
          <a:prstGeom prst="roundRect">
            <a:avLst>
              <a:gd name="adj" fmla="val 16667"/>
            </a:avLst>
          </a:prstGeom>
          <a:noFill/>
          <a:ln w="9525">
            <a:solidFill>
              <a:schemeClr val="tx1"/>
            </a:solidFill>
            <a:round/>
            <a:headEnd/>
            <a:tailEnd/>
          </a:ln>
          <a:effectLst/>
        </p:spPr>
        <p:txBody>
          <a:bodyPr wrap="none" anchor="ctr"/>
          <a:lstStyle/>
          <a:p>
            <a:pPr algn="ctr"/>
            <a:r>
              <a:rPr lang="zh-CN" altLang="en-US" sz="2400">
                <a:latin typeface="Times New Roman" pitchFamily="18" charset="0"/>
              </a:rPr>
              <a:t>报文</a:t>
            </a:r>
          </a:p>
        </p:txBody>
      </p:sp>
      <p:sp>
        <p:nvSpPr>
          <p:cNvPr id="27" name="AutoShape 9"/>
          <p:cNvSpPr>
            <a:spLocks noChangeArrowheads="1"/>
          </p:cNvSpPr>
          <p:nvPr/>
        </p:nvSpPr>
        <p:spPr bwMode="auto">
          <a:xfrm>
            <a:off x="7056438" y="5795963"/>
            <a:ext cx="1584325" cy="431800"/>
          </a:xfrm>
          <a:prstGeom prst="roundRect">
            <a:avLst>
              <a:gd name="adj" fmla="val 16667"/>
            </a:avLst>
          </a:prstGeom>
          <a:noFill/>
          <a:ln w="9525">
            <a:solidFill>
              <a:schemeClr val="tx1"/>
            </a:solidFill>
            <a:round/>
            <a:headEnd/>
            <a:tailEnd/>
          </a:ln>
          <a:effectLst/>
        </p:spPr>
        <p:txBody>
          <a:bodyPr wrap="none" anchor="ctr"/>
          <a:lstStyle/>
          <a:p>
            <a:pPr algn="ctr"/>
            <a:r>
              <a:rPr lang="zh-CN" altLang="en-US" sz="2400">
                <a:latin typeface="Times New Roman" pitchFamily="18" charset="0"/>
              </a:rPr>
              <a:t>签名（小）</a:t>
            </a:r>
          </a:p>
        </p:txBody>
      </p:sp>
      <p:sp>
        <p:nvSpPr>
          <p:cNvPr id="28" name="Line 10"/>
          <p:cNvSpPr>
            <a:spLocks noChangeShapeType="1"/>
          </p:cNvSpPr>
          <p:nvPr/>
        </p:nvSpPr>
        <p:spPr bwMode="auto">
          <a:xfrm>
            <a:off x="6265863" y="5722938"/>
            <a:ext cx="503237" cy="0"/>
          </a:xfrm>
          <a:prstGeom prst="line">
            <a:avLst/>
          </a:prstGeom>
          <a:noFill/>
          <a:ln w="9525">
            <a:solidFill>
              <a:schemeClr val="tx1"/>
            </a:solidFill>
            <a:round/>
            <a:headEnd/>
            <a:tailEnd type="triangle" w="med" len="med"/>
          </a:ln>
          <a:effectLst/>
        </p:spPr>
        <p:txBody>
          <a:bodyPr/>
          <a:lstStyle/>
          <a:p>
            <a:endParaRPr lang="zh-CN" altLang="en-US"/>
          </a:p>
        </p:txBody>
      </p:sp>
      <p:sp>
        <p:nvSpPr>
          <p:cNvPr id="29" name="AutoShape 11"/>
          <p:cNvSpPr>
            <a:spLocks noChangeArrowheads="1"/>
          </p:cNvSpPr>
          <p:nvPr/>
        </p:nvSpPr>
        <p:spPr bwMode="auto">
          <a:xfrm>
            <a:off x="4648200" y="4572000"/>
            <a:ext cx="2087563" cy="50482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9525">
            <a:solidFill>
              <a:schemeClr val="tx1"/>
            </a:solidFill>
            <a:miter lim="800000"/>
            <a:headEnd/>
            <a:tailEnd/>
          </a:ln>
          <a:effectLst/>
        </p:spPr>
        <p:txBody>
          <a:bodyPr wrap="none" anchor="ctr"/>
          <a:lstStyle/>
          <a:p>
            <a:pPr algn="ctr"/>
            <a:r>
              <a:rPr lang="zh-CN" altLang="en-US" sz="2000" b="1" dirty="0">
                <a:latin typeface="Times New Roman" pitchFamily="18" charset="0"/>
              </a:rPr>
              <a:t>身份和秘密</a:t>
            </a:r>
          </a:p>
        </p:txBody>
      </p:sp>
      <p:sp>
        <p:nvSpPr>
          <p:cNvPr id="30" name="Line 12"/>
          <p:cNvSpPr>
            <a:spLocks noChangeShapeType="1"/>
          </p:cNvSpPr>
          <p:nvPr/>
        </p:nvSpPr>
        <p:spPr bwMode="auto">
          <a:xfrm>
            <a:off x="5688013" y="5075238"/>
            <a:ext cx="0" cy="360362"/>
          </a:xfrm>
          <a:prstGeom prst="line">
            <a:avLst/>
          </a:prstGeom>
          <a:noFill/>
          <a:ln w="9525">
            <a:solidFill>
              <a:schemeClr val="tx1"/>
            </a:solidFill>
            <a:round/>
            <a:headEnd/>
            <a:tailEnd type="triangle" w="med" len="med"/>
          </a:ln>
          <a:effectLst/>
        </p:spPr>
        <p:txBody>
          <a:bodyPr/>
          <a:lstStyle/>
          <a:p>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pdf"/>
          <p:cNvPicPr>
            <a:picLocks noChangeAspect="1"/>
          </p:cNvPicPr>
          <p:nvPr/>
        </p:nvPicPr>
        <p:blipFill>
          <a:blip r:embed="rId3" cstate="print"/>
          <a:srcRect t="4545" b="25455"/>
          <a:stretch>
            <a:fillRect/>
          </a:stretch>
        </p:blipFill>
        <p:spPr>
          <a:xfrm>
            <a:off x="838200" y="-33349"/>
            <a:ext cx="7607469" cy="6891349"/>
          </a:xfrm>
          <a:prstGeom prst="rect">
            <a:avLst/>
          </a:prstGeom>
          <a:solidFill>
            <a:schemeClr val="accent1">
              <a:lumMod val="60000"/>
              <a:lumOff val="40000"/>
            </a:schemeClr>
          </a:solidFill>
        </p:spPr>
      </p:pic>
    </p:spTree>
  </p:cSld>
  <p:clrMapOvr>
    <a:masterClrMapping/>
  </p:clrMapOvr>
  <p:transition spd="med">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dirty="0" smtClean="0"/>
              <a:t>认证函数</a:t>
            </a:r>
          </a:p>
        </p:txBody>
      </p:sp>
      <p:sp>
        <p:nvSpPr>
          <p:cNvPr id="25603" name="Rectangle 3"/>
          <p:cNvSpPr>
            <a:spLocks noGrp="1" noChangeArrowheads="1"/>
          </p:cNvSpPr>
          <p:nvPr>
            <p:ph type="body" idx="1"/>
          </p:nvPr>
        </p:nvSpPr>
        <p:spPr/>
        <p:txBody>
          <a:bodyPr/>
          <a:lstStyle/>
          <a:p>
            <a:endParaRPr lang="zh-CN" altLang="en-US" dirty="0" smtClean="0"/>
          </a:p>
          <a:p>
            <a:pPr>
              <a:buFontTx/>
              <a:buNone/>
            </a:pPr>
            <a:r>
              <a:rPr lang="en-US" altLang="zh-CN" dirty="0" smtClean="0"/>
              <a:t>	1. </a:t>
            </a:r>
            <a:r>
              <a:rPr lang="zh-CN" altLang="en-US" dirty="0" smtClean="0"/>
              <a:t>对称加密</a:t>
            </a:r>
          </a:p>
          <a:p>
            <a:pPr>
              <a:buFontTx/>
              <a:buNone/>
            </a:pPr>
            <a:r>
              <a:rPr lang="zh-CN" altLang="en-US" dirty="0" smtClean="0"/>
              <a:t>	</a:t>
            </a:r>
            <a:r>
              <a:rPr lang="en-US" altLang="zh-CN" dirty="0" smtClean="0"/>
              <a:t>2.</a:t>
            </a:r>
            <a:r>
              <a:rPr lang="zh-CN" altLang="en-US" dirty="0" smtClean="0"/>
              <a:t> 公钥加密</a:t>
            </a:r>
          </a:p>
          <a:p>
            <a:pPr>
              <a:buFontTx/>
              <a:buNone/>
            </a:pPr>
            <a:r>
              <a:rPr lang="zh-CN" altLang="en-US" dirty="0" smtClean="0"/>
              <a:t>	</a:t>
            </a:r>
            <a:r>
              <a:rPr lang="en-US" altLang="zh-CN" dirty="0" smtClean="0"/>
              <a:t>3. </a:t>
            </a:r>
            <a:r>
              <a:rPr lang="zh-CN" altLang="en-US" dirty="0" smtClean="0"/>
              <a:t>消息认证码（</a:t>
            </a:r>
            <a:r>
              <a:rPr lang="en-US" altLang="zh-CN" dirty="0" smtClean="0"/>
              <a:t>MAC</a:t>
            </a:r>
            <a:r>
              <a:rPr lang="zh-CN" altLang="en-US" dirty="0" smtClean="0"/>
              <a:t>）		</a:t>
            </a:r>
          </a:p>
          <a:p>
            <a:pPr>
              <a:buFontTx/>
              <a:buNone/>
            </a:pPr>
            <a:r>
              <a:rPr lang="en-US" altLang="zh-CN" dirty="0" smtClean="0"/>
              <a:t>	4. </a:t>
            </a:r>
            <a:r>
              <a:rPr lang="zh-CN" altLang="en-US" dirty="0" smtClean="0">
                <a:solidFill>
                  <a:srgbClr val="FF0000"/>
                </a:solidFill>
              </a:rPr>
              <a:t>散列函数（</a:t>
            </a:r>
            <a:r>
              <a:rPr lang="en-US" altLang="zh-CN" dirty="0" smtClean="0">
                <a:solidFill>
                  <a:srgbClr val="FF0000"/>
                </a:solidFill>
              </a:rPr>
              <a:t>Hash</a:t>
            </a:r>
            <a:r>
              <a:rPr lang="zh-CN" altLang="en-US" dirty="0" smtClean="0">
                <a:solidFill>
                  <a:srgbClr val="FF0000"/>
                </a:solidFill>
              </a:rPr>
              <a:t>）</a:t>
            </a:r>
          </a:p>
          <a:p>
            <a:pPr>
              <a:buFontTx/>
              <a:buNone/>
            </a:pPr>
            <a:r>
              <a:rPr lang="zh-CN" altLang="en-US" dirty="0" smtClean="0"/>
              <a:t>	</a:t>
            </a:r>
          </a:p>
        </p:txBody>
      </p:sp>
      <p:sp>
        <p:nvSpPr>
          <p:cNvPr id="4" name="Right Brace 3"/>
          <p:cNvSpPr/>
          <p:nvPr/>
        </p:nvSpPr>
        <p:spPr>
          <a:xfrm>
            <a:off x="3059832" y="2420888"/>
            <a:ext cx="288032" cy="792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TextBox 4"/>
          <p:cNvSpPr txBox="1"/>
          <p:nvPr/>
        </p:nvSpPr>
        <p:spPr>
          <a:xfrm>
            <a:off x="3491880" y="2564904"/>
            <a:ext cx="2698175" cy="523220"/>
          </a:xfrm>
          <a:prstGeom prst="rect">
            <a:avLst/>
          </a:prstGeom>
          <a:noFill/>
        </p:spPr>
        <p:txBody>
          <a:bodyPr wrap="none" rtlCol="0">
            <a:spAutoFit/>
          </a:bodyPr>
          <a:lstStyle/>
          <a:p>
            <a:r>
              <a:rPr lang="zh-CN" altLang="en-US" sz="2800" dirty="0" smtClean="0"/>
              <a:t>基于加密的认证</a:t>
            </a:r>
            <a:endParaRPr lang="zh-CN" altLang="en-US" sz="28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2.pdf"/>
          <p:cNvPicPr>
            <a:picLocks noChangeAspect="1"/>
          </p:cNvPicPr>
          <p:nvPr/>
        </p:nvPicPr>
        <p:blipFill>
          <a:blip r:embed="rId3" cstate="print"/>
          <a:srcRect t="5455" b="19091"/>
          <a:stretch>
            <a:fillRect/>
          </a:stretch>
        </p:blipFill>
        <p:spPr>
          <a:xfrm>
            <a:off x="1066800" y="1"/>
            <a:ext cx="7023343" cy="6857999"/>
          </a:xfrm>
          <a:prstGeom prst="rect">
            <a:avLst/>
          </a:prstGeom>
          <a:solidFill>
            <a:schemeClr val="accent1">
              <a:lumMod val="60000"/>
              <a:lumOff val="40000"/>
            </a:schemeClr>
          </a:solidFill>
        </p:spPr>
      </p:pic>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数字签名</a:t>
            </a:r>
            <a:endParaRPr lang="en-US" dirty="0"/>
          </a:p>
        </p:txBody>
      </p:sp>
      <p:sp>
        <p:nvSpPr>
          <p:cNvPr id="3" name="Content Placeholder 2"/>
          <p:cNvSpPr>
            <a:spLocks noGrp="1"/>
          </p:cNvSpPr>
          <p:nvPr>
            <p:ph idx="1"/>
          </p:nvPr>
        </p:nvSpPr>
        <p:spPr>
          <a:xfrm>
            <a:off x="539552" y="1340768"/>
            <a:ext cx="8064896" cy="4525963"/>
          </a:xfrm>
        </p:spPr>
        <p:txBody>
          <a:bodyPr>
            <a:normAutofit/>
          </a:bodyPr>
          <a:lstStyle/>
          <a:p>
            <a:r>
              <a:rPr lang="zh-CN" altLang="en-US" dirty="0" smtClean="0"/>
              <a:t>解决方案：构造依赖于文本的签名</a:t>
            </a:r>
            <a:endParaRPr lang="en-US" altLang="zh-CN" dirty="0" smtClean="0"/>
          </a:p>
          <a:p>
            <a:r>
              <a:rPr lang="zh-CN" altLang="en-US" dirty="0" smtClean="0"/>
              <a:t>例如：使用</a:t>
            </a:r>
            <a:r>
              <a:rPr lang="en-US" altLang="zh-CN" dirty="0" smtClean="0"/>
              <a:t>RSA</a:t>
            </a:r>
            <a:r>
              <a:rPr lang="zh-CN" altLang="en-US" dirty="0" smtClean="0"/>
              <a:t>实现数字签名</a:t>
            </a:r>
            <a:endParaRPr lang="en-US" altLang="zh-CN" dirty="0" smtClean="0"/>
          </a:p>
          <a:p>
            <a:pPr>
              <a:buNone/>
            </a:pPr>
            <a:endParaRPr lang="en-US" dirty="0" smtClean="0"/>
          </a:p>
        </p:txBody>
      </p:sp>
      <p:pic>
        <p:nvPicPr>
          <p:cNvPr id="11266" name="Picture 2"/>
          <p:cNvPicPr>
            <a:picLocks noChangeAspect="1" noChangeArrowheads="1"/>
          </p:cNvPicPr>
          <p:nvPr/>
        </p:nvPicPr>
        <p:blipFill>
          <a:blip r:embed="rId2" cstate="print"/>
          <a:srcRect/>
          <a:stretch>
            <a:fillRect/>
          </a:stretch>
        </p:blipFill>
        <p:spPr bwMode="auto">
          <a:xfrm>
            <a:off x="4355976" y="2492896"/>
            <a:ext cx="4495800" cy="2976501"/>
          </a:xfrm>
          <a:prstGeom prst="rect">
            <a:avLst/>
          </a:prstGeom>
          <a:noFill/>
          <a:ln w="9525">
            <a:noFill/>
            <a:miter lim="800000"/>
            <a:headEnd/>
            <a:tailEnd/>
          </a:ln>
        </p:spPr>
      </p:pic>
      <p:sp>
        <p:nvSpPr>
          <p:cNvPr id="5" name="Rectangle 4"/>
          <p:cNvSpPr/>
          <p:nvPr/>
        </p:nvSpPr>
        <p:spPr>
          <a:xfrm>
            <a:off x="611560" y="2564904"/>
            <a:ext cx="3886200" cy="2554545"/>
          </a:xfrm>
          <a:prstGeom prst="rect">
            <a:avLst/>
          </a:prstGeom>
        </p:spPr>
        <p:txBody>
          <a:bodyPr wrap="square">
            <a:spAutoFit/>
          </a:bodyPr>
          <a:lstStyle/>
          <a:p>
            <a:pPr marL="342900" indent="-342900"/>
            <a:r>
              <a:rPr lang="en-US" altLang="zh-CN" sz="2000" dirty="0" smtClean="0">
                <a:ea typeface="宋体" pitchFamily="2" charset="-122"/>
              </a:rPr>
              <a:t>1. </a:t>
            </a:r>
            <a:r>
              <a:rPr lang="zh-CN" altLang="en-US" sz="2000" dirty="0" smtClean="0">
                <a:ea typeface="宋体" pitchFamily="2" charset="-122"/>
              </a:rPr>
              <a:t>密钥的生成（同加密系统）</a:t>
            </a:r>
          </a:p>
          <a:p>
            <a:pPr marL="342900" indent="-342900">
              <a:buFont typeface="Wingdings" pitchFamily="2" charset="2"/>
              <a:buNone/>
            </a:pPr>
            <a:r>
              <a:rPr lang="zh-CN" altLang="en-US" sz="2000" dirty="0" smtClean="0">
                <a:ea typeface="宋体" pitchFamily="2" charset="-122"/>
              </a:rPr>
              <a:t> 公钥</a:t>
            </a:r>
            <a:r>
              <a:rPr lang="en-US" altLang="zh-CN" sz="2000" dirty="0" err="1" smtClean="0">
                <a:ea typeface="宋体" pitchFamily="2" charset="-122"/>
              </a:rPr>
              <a:t>Pk</a:t>
            </a:r>
            <a:r>
              <a:rPr lang="en-US" altLang="zh-CN" sz="2000" dirty="0" smtClean="0">
                <a:ea typeface="宋体" pitchFamily="2" charset="-122"/>
              </a:rPr>
              <a:t>={</a:t>
            </a:r>
            <a:r>
              <a:rPr lang="en-US" altLang="zh-CN" sz="2000" dirty="0" err="1" smtClean="0">
                <a:ea typeface="宋体" pitchFamily="2" charset="-122"/>
              </a:rPr>
              <a:t>e,n</a:t>
            </a:r>
            <a:r>
              <a:rPr lang="en-US" altLang="zh-CN" sz="2000" dirty="0" smtClean="0">
                <a:ea typeface="宋体" pitchFamily="2" charset="-122"/>
              </a:rPr>
              <a:t>};</a:t>
            </a:r>
            <a:r>
              <a:rPr lang="zh-CN" altLang="en-US" sz="2000" dirty="0" smtClean="0">
                <a:ea typeface="宋体" pitchFamily="2" charset="-122"/>
              </a:rPr>
              <a:t>私钥</a:t>
            </a:r>
            <a:r>
              <a:rPr lang="en-US" altLang="zh-CN" sz="2000" dirty="0" err="1" smtClean="0">
                <a:ea typeface="宋体" pitchFamily="2" charset="-122"/>
              </a:rPr>
              <a:t>Sk</a:t>
            </a:r>
            <a:r>
              <a:rPr lang="en-US" altLang="zh-CN" sz="2000" dirty="0" smtClean="0">
                <a:ea typeface="宋体" pitchFamily="2" charset="-122"/>
              </a:rPr>
              <a:t>={</a:t>
            </a:r>
            <a:r>
              <a:rPr lang="en-US" altLang="zh-CN" sz="2000" dirty="0" err="1" smtClean="0">
                <a:ea typeface="宋体" pitchFamily="2" charset="-122"/>
              </a:rPr>
              <a:t>d,n</a:t>
            </a:r>
            <a:r>
              <a:rPr lang="en-US" altLang="zh-CN" sz="2000" dirty="0" smtClean="0">
                <a:ea typeface="宋体" pitchFamily="2" charset="-122"/>
              </a:rPr>
              <a:t>}</a:t>
            </a:r>
            <a:r>
              <a:rPr lang="zh-CN" altLang="en-US" sz="2000" dirty="0" smtClean="0">
                <a:ea typeface="宋体" pitchFamily="2" charset="-122"/>
              </a:rPr>
              <a:t>。</a:t>
            </a:r>
          </a:p>
          <a:p>
            <a:pPr marL="342900" indent="-342900"/>
            <a:r>
              <a:rPr lang="en-US" altLang="zh-CN" sz="2000" dirty="0" smtClean="0">
                <a:ea typeface="宋体" pitchFamily="2" charset="-122"/>
              </a:rPr>
              <a:t>2. </a:t>
            </a:r>
            <a:r>
              <a:rPr lang="zh-CN" altLang="en-US" sz="2000" dirty="0" smtClean="0">
                <a:ea typeface="宋体" pitchFamily="2" charset="-122"/>
              </a:rPr>
              <a:t>签名过程 </a:t>
            </a:r>
            <a:r>
              <a:rPr lang="en-US" altLang="zh-CN" sz="2000" dirty="0" smtClean="0">
                <a:ea typeface="宋体" pitchFamily="2" charset="-122"/>
              </a:rPr>
              <a:t>(</a:t>
            </a:r>
            <a:r>
              <a:rPr lang="zh-CN" altLang="en-US" sz="2000" dirty="0" smtClean="0">
                <a:ea typeface="宋体" pitchFamily="2" charset="-122"/>
              </a:rPr>
              <a:t>用</a:t>
            </a:r>
            <a:r>
              <a:rPr lang="en-US" altLang="zh-CN" sz="2000" dirty="0" err="1" smtClean="0">
                <a:ea typeface="宋体" pitchFamily="2" charset="-122"/>
              </a:rPr>
              <a:t>d,n</a:t>
            </a:r>
            <a:r>
              <a:rPr lang="en-US" altLang="zh-CN" sz="2000" dirty="0" smtClean="0">
                <a:ea typeface="宋体" pitchFamily="2" charset="-122"/>
              </a:rPr>
              <a:t>)</a:t>
            </a:r>
            <a:br>
              <a:rPr lang="en-US" altLang="zh-CN" sz="2000" dirty="0" smtClean="0">
                <a:ea typeface="宋体" pitchFamily="2" charset="-122"/>
              </a:rPr>
            </a:br>
            <a:r>
              <a:rPr lang="zh-CN" altLang="en-US" sz="2000" dirty="0" smtClean="0">
                <a:ea typeface="宋体" pitchFamily="2" charset="-122"/>
              </a:rPr>
              <a:t>明文：</a:t>
            </a:r>
            <a:r>
              <a:rPr lang="en-US" altLang="zh-CN" sz="2000" dirty="0" smtClean="0">
                <a:ea typeface="宋体" pitchFamily="2" charset="-122"/>
              </a:rPr>
              <a:t>M&lt;n     </a:t>
            </a:r>
          </a:p>
          <a:p>
            <a:pPr marL="342900" indent="-342900"/>
            <a:r>
              <a:rPr lang="en-US" altLang="zh-CN" sz="2000" dirty="0" smtClean="0">
                <a:ea typeface="宋体" pitchFamily="2" charset="-122"/>
              </a:rPr>
              <a:t>      </a:t>
            </a:r>
            <a:r>
              <a:rPr lang="zh-CN" altLang="en-US" sz="2000" dirty="0" smtClean="0">
                <a:ea typeface="宋体" pitchFamily="2" charset="-122"/>
              </a:rPr>
              <a:t>密文：</a:t>
            </a:r>
            <a:r>
              <a:rPr lang="en-US" altLang="zh-CN" sz="2000" dirty="0" smtClean="0">
                <a:ea typeface="宋体" pitchFamily="2" charset="-122"/>
              </a:rPr>
              <a:t>S=</a:t>
            </a:r>
            <a:r>
              <a:rPr lang="en-US" altLang="zh-CN" sz="2000" dirty="0" err="1" smtClean="0">
                <a:ea typeface="宋体" pitchFamily="2" charset="-122"/>
              </a:rPr>
              <a:t>M</a:t>
            </a:r>
            <a:r>
              <a:rPr lang="en-US" altLang="zh-CN" sz="2000" baseline="30000" dirty="0" err="1" smtClean="0">
                <a:ea typeface="宋体" pitchFamily="2" charset="-122"/>
              </a:rPr>
              <a:t>d</a:t>
            </a:r>
            <a:r>
              <a:rPr lang="en-US" altLang="zh-CN" sz="2000" dirty="0" smtClean="0">
                <a:ea typeface="宋体" pitchFamily="2" charset="-122"/>
              </a:rPr>
              <a:t>(mod n).</a:t>
            </a:r>
          </a:p>
          <a:p>
            <a:pPr marL="342900" indent="-342900"/>
            <a:r>
              <a:rPr lang="en-US" altLang="zh-CN" sz="2000" dirty="0" smtClean="0">
                <a:ea typeface="宋体" pitchFamily="2" charset="-122"/>
              </a:rPr>
              <a:t>3. </a:t>
            </a:r>
            <a:r>
              <a:rPr lang="zh-CN" altLang="en-US" sz="2000" dirty="0" smtClean="0">
                <a:ea typeface="宋体" pitchFamily="2" charset="-122"/>
              </a:rPr>
              <a:t>验证过程 </a:t>
            </a:r>
            <a:r>
              <a:rPr lang="en-US" altLang="zh-CN" sz="2000" dirty="0" smtClean="0">
                <a:ea typeface="宋体" pitchFamily="2" charset="-122"/>
              </a:rPr>
              <a:t>(</a:t>
            </a:r>
            <a:r>
              <a:rPr lang="zh-CN" altLang="en-US" sz="2000" dirty="0" smtClean="0">
                <a:ea typeface="宋体" pitchFamily="2" charset="-122"/>
              </a:rPr>
              <a:t>用</a:t>
            </a:r>
            <a:r>
              <a:rPr lang="en-US" altLang="zh-CN" sz="2000" dirty="0" err="1" smtClean="0">
                <a:ea typeface="宋体" pitchFamily="2" charset="-122"/>
              </a:rPr>
              <a:t>e,n</a:t>
            </a:r>
            <a:r>
              <a:rPr lang="en-US" altLang="zh-CN" sz="2000" dirty="0" smtClean="0">
                <a:ea typeface="宋体" pitchFamily="2" charset="-122"/>
              </a:rPr>
              <a:t>)</a:t>
            </a:r>
          </a:p>
          <a:p>
            <a:pPr marL="342900" indent="-342900">
              <a:buFont typeface="Wingdings" pitchFamily="2" charset="2"/>
              <a:buNone/>
            </a:pPr>
            <a:r>
              <a:rPr lang="en-US" altLang="zh-CN" sz="2000" dirty="0" smtClean="0">
                <a:ea typeface="宋体" pitchFamily="2" charset="-122"/>
              </a:rPr>
              <a:t>      </a:t>
            </a:r>
            <a:r>
              <a:rPr lang="zh-CN" altLang="en-US" sz="2000" dirty="0" smtClean="0">
                <a:ea typeface="宋体" pitchFamily="2" charset="-122"/>
              </a:rPr>
              <a:t>给定</a:t>
            </a:r>
            <a:r>
              <a:rPr lang="en-US" altLang="zh-CN" sz="2000" dirty="0" smtClean="0">
                <a:ea typeface="宋体" pitchFamily="2" charset="-122"/>
              </a:rPr>
              <a:t>M</a:t>
            </a:r>
            <a:r>
              <a:rPr lang="zh-CN" altLang="en-US" sz="2000" dirty="0" smtClean="0">
                <a:ea typeface="宋体" pitchFamily="2" charset="-122"/>
              </a:rPr>
              <a:t>，</a:t>
            </a:r>
            <a:r>
              <a:rPr lang="en-US" altLang="zh-CN" sz="2000" dirty="0" smtClean="0">
                <a:ea typeface="宋体" pitchFamily="2" charset="-122"/>
              </a:rPr>
              <a:t>S</a:t>
            </a:r>
            <a:r>
              <a:rPr lang="zh-CN" altLang="en-US" sz="2000" dirty="0" smtClean="0">
                <a:ea typeface="宋体" pitchFamily="2" charset="-122"/>
              </a:rPr>
              <a:t>，</a:t>
            </a:r>
            <a:r>
              <a:rPr lang="en-US" altLang="zh-CN" sz="2000" dirty="0" err="1" smtClean="0">
                <a:ea typeface="宋体" pitchFamily="2" charset="-122"/>
              </a:rPr>
              <a:t>Ver</a:t>
            </a:r>
            <a:r>
              <a:rPr lang="zh-CN" altLang="en-US" sz="2000" dirty="0" smtClean="0">
                <a:ea typeface="宋体" pitchFamily="2" charset="-122"/>
              </a:rPr>
              <a:t>（</a:t>
            </a:r>
            <a:r>
              <a:rPr lang="en-US" altLang="zh-CN" sz="2000" dirty="0" smtClean="0">
                <a:ea typeface="宋体" pitchFamily="2" charset="-122"/>
              </a:rPr>
              <a:t>M</a:t>
            </a:r>
            <a:r>
              <a:rPr lang="zh-CN" altLang="en-US" sz="2000" dirty="0" smtClean="0">
                <a:ea typeface="宋体" pitchFamily="2" charset="-122"/>
              </a:rPr>
              <a:t>，</a:t>
            </a:r>
            <a:r>
              <a:rPr lang="en-US" altLang="zh-CN" sz="2000" dirty="0" smtClean="0">
                <a:ea typeface="宋体" pitchFamily="2" charset="-122"/>
              </a:rPr>
              <a:t>S</a:t>
            </a:r>
            <a:r>
              <a:rPr lang="zh-CN" altLang="en-US" sz="2000" dirty="0" smtClean="0">
                <a:ea typeface="宋体" pitchFamily="2" charset="-122"/>
              </a:rPr>
              <a:t>）为真，当且仅当，</a:t>
            </a:r>
            <a:r>
              <a:rPr lang="en-US" altLang="zh-CN" sz="2000" dirty="0" smtClean="0">
                <a:ea typeface="宋体" pitchFamily="2" charset="-122"/>
              </a:rPr>
              <a:t>M=S</a:t>
            </a:r>
            <a:r>
              <a:rPr lang="en-US" altLang="zh-CN" sz="2000" baseline="30000" dirty="0" smtClean="0">
                <a:ea typeface="宋体" pitchFamily="2" charset="-122"/>
              </a:rPr>
              <a:t>e</a:t>
            </a:r>
            <a:r>
              <a:rPr lang="zh-CN" altLang="en-US" sz="2000" dirty="0" smtClean="0">
                <a:ea typeface="宋体" pitchFamily="2" charset="-122"/>
              </a:rPr>
              <a:t>（</a:t>
            </a:r>
            <a:r>
              <a:rPr lang="en-US" altLang="zh-CN" sz="2000" dirty="0" smtClean="0">
                <a:ea typeface="宋体" pitchFamily="2" charset="-122"/>
              </a:rPr>
              <a:t>mod n)</a:t>
            </a:r>
            <a:endParaRPr lang="en-US" altLang="zh-CN" sz="2000" dirty="0">
              <a:ea typeface="宋体" pitchFamily="2" charset="-122"/>
            </a:endParaRPr>
          </a:p>
        </p:txBody>
      </p:sp>
      <p:sp>
        <p:nvSpPr>
          <p:cNvPr id="6" name="Rectangle 5"/>
          <p:cNvSpPr/>
          <p:nvPr/>
        </p:nvSpPr>
        <p:spPr>
          <a:xfrm>
            <a:off x="323528" y="5288340"/>
            <a:ext cx="8640960" cy="1569660"/>
          </a:xfrm>
          <a:prstGeom prst="rect">
            <a:avLst/>
          </a:prstGeom>
        </p:spPr>
        <p:txBody>
          <a:bodyPr wrap="square">
            <a:spAutoFit/>
          </a:bodyPr>
          <a:lstStyle/>
          <a:p>
            <a:pPr>
              <a:buFont typeface="Arial" pitchFamily="34" charset="0"/>
              <a:buChar char="•"/>
            </a:pPr>
            <a:r>
              <a:rPr lang="zh-CN" altLang="en-US" sz="3200" dirty="0" smtClean="0"/>
              <a:t>  数字签名算法除了基于</a:t>
            </a:r>
            <a:r>
              <a:rPr lang="en-US" altLang="zh-CN" sz="3200" dirty="0" smtClean="0"/>
              <a:t>RSA</a:t>
            </a:r>
            <a:r>
              <a:rPr lang="zh-CN" altLang="en-US" sz="3200" dirty="0" smtClean="0"/>
              <a:t>的算法外，还有</a:t>
            </a:r>
            <a:r>
              <a:rPr lang="en-US" altLang="zh-CN" sz="3200" dirty="0" err="1" smtClean="0"/>
              <a:t>ElGamal</a:t>
            </a:r>
            <a:r>
              <a:rPr lang="zh-CN" altLang="en-US" sz="3200" dirty="0" smtClean="0"/>
              <a:t>签名算法、</a:t>
            </a:r>
            <a:r>
              <a:rPr lang="en-US" altLang="zh-CN" sz="3200" dirty="0" err="1" smtClean="0"/>
              <a:t>Schnorr</a:t>
            </a:r>
            <a:r>
              <a:rPr lang="zh-CN" altLang="en-US" sz="3200" dirty="0" smtClean="0"/>
              <a:t>签名算法和</a:t>
            </a:r>
            <a:r>
              <a:rPr lang="en-US" altLang="zh-CN" sz="3200" dirty="0" smtClean="0"/>
              <a:t>DSA</a:t>
            </a:r>
            <a:r>
              <a:rPr lang="zh-CN" altLang="en-US" sz="3200" dirty="0" smtClean="0"/>
              <a:t>签名算法等。</a:t>
            </a:r>
            <a:endParaRPr lang="en-US" altLang="zh-CN" sz="32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zh-CN" dirty="0" smtClean="0"/>
              <a:t>RSA</a:t>
            </a:r>
            <a:r>
              <a:rPr lang="zh-CN" altLang="en-US" dirty="0" smtClean="0"/>
              <a:t>签名例程</a:t>
            </a:r>
          </a:p>
        </p:txBody>
      </p:sp>
      <p:sp>
        <p:nvSpPr>
          <p:cNvPr id="54275" name="Rectangle 3"/>
          <p:cNvSpPr>
            <a:spLocks noGrp="1" noChangeArrowheads="1"/>
          </p:cNvSpPr>
          <p:nvPr>
            <p:ph type="body" idx="1"/>
          </p:nvPr>
        </p:nvSpPr>
        <p:spPr/>
        <p:txBody>
          <a:bodyPr/>
          <a:lstStyle/>
          <a:p>
            <a:pPr>
              <a:buFontTx/>
              <a:buNone/>
            </a:pPr>
            <a:r>
              <a:rPr lang="zh-CN" altLang="en-US" dirty="0" smtClean="0"/>
              <a:t>用</a:t>
            </a:r>
            <a:r>
              <a:rPr lang="en-US" altLang="zh-CN" dirty="0" err="1" smtClean="0"/>
              <a:t>OpenSSL</a:t>
            </a:r>
            <a:r>
              <a:rPr lang="zh-CN" altLang="en-US" dirty="0" smtClean="0"/>
              <a:t>函数签名的例子</a:t>
            </a:r>
          </a:p>
          <a:p>
            <a:r>
              <a:rPr lang="zh-CN" altLang="en-US" dirty="0" smtClean="0"/>
              <a:t>读入或产生</a:t>
            </a:r>
            <a:r>
              <a:rPr lang="en-US" altLang="zh-CN" dirty="0" smtClean="0"/>
              <a:t>RSA</a:t>
            </a:r>
            <a:r>
              <a:rPr lang="zh-CN" altLang="en-US" dirty="0" smtClean="0"/>
              <a:t>的</a:t>
            </a:r>
            <a:r>
              <a:rPr lang="en-US" altLang="zh-CN" dirty="0" smtClean="0"/>
              <a:t>key </a:t>
            </a:r>
          </a:p>
          <a:p>
            <a:r>
              <a:rPr lang="zh-CN" altLang="en-US" dirty="0" smtClean="0"/>
              <a:t>签署一个报文</a:t>
            </a:r>
          </a:p>
          <a:p>
            <a:r>
              <a:rPr lang="zh-CN" altLang="en-US" dirty="0" smtClean="0"/>
              <a:t>验证之</a:t>
            </a:r>
          </a:p>
          <a:p>
            <a:endParaRPr lang="zh-CN" altLang="en-US" dirty="0" smtClean="0"/>
          </a:p>
          <a:p>
            <a:pPr>
              <a:buFontTx/>
              <a:buNone/>
            </a:pPr>
            <a:r>
              <a:rPr lang="en-US" altLang="zh-CN" dirty="0" smtClean="0"/>
              <a:t>See “demo_sign,v2.zip”</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dirty="0" smtClean="0"/>
              <a:t>数字签名标准</a:t>
            </a:r>
          </a:p>
        </p:txBody>
      </p:sp>
      <p:sp>
        <p:nvSpPr>
          <p:cNvPr id="24579" name="Rectangle 3"/>
          <p:cNvSpPr>
            <a:spLocks noGrp="1" noChangeArrowheads="1"/>
          </p:cNvSpPr>
          <p:nvPr>
            <p:ph type="body" idx="1"/>
          </p:nvPr>
        </p:nvSpPr>
        <p:spPr/>
        <p:txBody>
          <a:bodyPr>
            <a:normAutofit lnSpcReduction="10000"/>
          </a:bodyPr>
          <a:lstStyle/>
          <a:p>
            <a:r>
              <a:rPr lang="en-US" altLang="zh-CN" dirty="0" smtClean="0"/>
              <a:t>Digital Signature Standard </a:t>
            </a:r>
            <a:r>
              <a:rPr lang="zh-CN" altLang="en-US" dirty="0" smtClean="0"/>
              <a:t>（</a:t>
            </a:r>
            <a:r>
              <a:rPr lang="en-US" altLang="zh-CN" dirty="0" smtClean="0"/>
              <a:t>DSS</a:t>
            </a:r>
            <a:r>
              <a:rPr lang="zh-CN" altLang="en-US" dirty="0" smtClean="0"/>
              <a:t>）</a:t>
            </a:r>
          </a:p>
          <a:p>
            <a:pPr>
              <a:buFontTx/>
              <a:buNone/>
            </a:pPr>
            <a:r>
              <a:rPr lang="en-US" altLang="zh-CN" dirty="0" smtClean="0"/>
              <a:t>	Digital Signature Algorithm </a:t>
            </a:r>
            <a:r>
              <a:rPr lang="zh-CN" altLang="en-US" dirty="0" smtClean="0"/>
              <a:t>（</a:t>
            </a:r>
            <a:r>
              <a:rPr lang="en-US" altLang="zh-CN" dirty="0" smtClean="0"/>
              <a:t>DSA</a:t>
            </a:r>
            <a:r>
              <a:rPr lang="zh-CN" altLang="en-US" dirty="0" smtClean="0"/>
              <a:t>）</a:t>
            </a:r>
          </a:p>
          <a:p>
            <a:r>
              <a:rPr lang="en-US" altLang="zh-CN" dirty="0" smtClean="0"/>
              <a:t>DSS</a:t>
            </a:r>
            <a:r>
              <a:rPr lang="zh-CN" altLang="en-US" dirty="0" smtClean="0"/>
              <a:t>标准</a:t>
            </a:r>
            <a:r>
              <a:rPr lang="en-US" altLang="zh-CN" dirty="0" smtClean="0"/>
              <a:t>--DSA</a:t>
            </a:r>
          </a:p>
          <a:p>
            <a:pPr lvl="1"/>
            <a:r>
              <a:rPr lang="en-US" altLang="zh-CN" dirty="0" smtClean="0"/>
              <a:t>FIPS 186 NIST 1991 1993</a:t>
            </a:r>
          </a:p>
          <a:p>
            <a:pPr lvl="1"/>
            <a:r>
              <a:rPr lang="zh-CN" altLang="en-US" dirty="0" smtClean="0"/>
              <a:t>只能签名，不能加密</a:t>
            </a:r>
            <a:endParaRPr lang="en-US" altLang="zh-CN" dirty="0" smtClean="0"/>
          </a:p>
          <a:p>
            <a:r>
              <a:rPr lang="zh-CN" altLang="en-US" dirty="0" smtClean="0"/>
              <a:t>概念对比</a:t>
            </a:r>
          </a:p>
          <a:p>
            <a:pPr>
              <a:buFontTx/>
              <a:buNone/>
            </a:pPr>
            <a:r>
              <a:rPr lang="en-US" altLang="zh-CN" dirty="0" smtClean="0"/>
              <a:t>	RSA</a:t>
            </a:r>
            <a:r>
              <a:rPr lang="zh-CN" altLang="en-US" dirty="0" smtClean="0"/>
              <a:t>：</a:t>
            </a:r>
            <a:r>
              <a:rPr lang="en-US" altLang="zh-CN" dirty="0" smtClean="0"/>
              <a:t>M</a:t>
            </a:r>
            <a:r>
              <a:rPr lang="zh-CN" altLang="en-US" dirty="0" smtClean="0"/>
              <a:t>＋</a:t>
            </a:r>
            <a:r>
              <a:rPr lang="en-US" altLang="zh-CN" dirty="0" err="1" smtClean="0"/>
              <a:t>E</a:t>
            </a:r>
            <a:r>
              <a:rPr lang="en-US" altLang="zh-CN" baseline="-25000" dirty="0" err="1" smtClean="0"/>
              <a:t>ki</a:t>
            </a:r>
            <a:r>
              <a:rPr lang="en-US" altLang="zh-CN" dirty="0" smtClean="0"/>
              <a:t>(H(M))</a:t>
            </a:r>
            <a:r>
              <a:rPr lang="zh-CN" altLang="en-US" dirty="0" smtClean="0"/>
              <a:t>，</a:t>
            </a:r>
            <a:r>
              <a:rPr lang="en-US" altLang="zh-CN" dirty="0" err="1" smtClean="0"/>
              <a:t>k</a:t>
            </a:r>
            <a:r>
              <a:rPr lang="en-US" altLang="zh-CN" baseline="-25000" dirty="0" err="1" smtClean="0"/>
              <a:t>i</a:t>
            </a:r>
            <a:r>
              <a:rPr lang="zh-CN" altLang="en-US" dirty="0" smtClean="0"/>
              <a:t>是私钥</a:t>
            </a:r>
          </a:p>
          <a:p>
            <a:pPr>
              <a:buFontTx/>
              <a:buNone/>
            </a:pPr>
            <a:r>
              <a:rPr lang="en-US" altLang="zh-CN" dirty="0" smtClean="0"/>
              <a:t>	DSS</a:t>
            </a:r>
            <a:r>
              <a:rPr lang="zh-CN" altLang="en-US" dirty="0" smtClean="0"/>
              <a:t>：</a:t>
            </a:r>
            <a:r>
              <a:rPr lang="en-US" altLang="zh-CN" dirty="0" smtClean="0"/>
              <a:t>M</a:t>
            </a:r>
            <a:r>
              <a:rPr lang="zh-CN" altLang="en-US" dirty="0" smtClean="0"/>
              <a:t>＋</a:t>
            </a:r>
            <a:r>
              <a:rPr lang="en-US" altLang="zh-CN" dirty="0" err="1" smtClean="0"/>
              <a:t>E</a:t>
            </a:r>
            <a:r>
              <a:rPr lang="en-US" altLang="zh-CN" baseline="-25000" dirty="0" err="1" smtClean="0"/>
              <a:t>ki</a:t>
            </a:r>
            <a:r>
              <a:rPr lang="en-US" altLang="zh-CN" dirty="0" smtClean="0"/>
              <a:t>(H(M), k)</a:t>
            </a:r>
            <a:r>
              <a:rPr lang="zh-CN" altLang="en-US" dirty="0" smtClean="0"/>
              <a:t>，</a:t>
            </a:r>
            <a:r>
              <a:rPr lang="en-US" altLang="zh-CN" dirty="0" err="1" smtClean="0"/>
              <a:t>k</a:t>
            </a:r>
            <a:r>
              <a:rPr lang="en-US" altLang="zh-CN" baseline="-25000" dirty="0" err="1" smtClean="0"/>
              <a:t>i</a:t>
            </a:r>
            <a:r>
              <a:rPr lang="zh-CN" altLang="en-US" dirty="0" smtClean="0"/>
              <a:t>是私钥 </a:t>
            </a:r>
            <a:r>
              <a:rPr lang="en-US" altLang="zh-CN" dirty="0" smtClean="0"/>
              <a:t>k</a:t>
            </a:r>
            <a:r>
              <a:rPr lang="zh-CN" altLang="en-US" dirty="0" smtClean="0"/>
              <a:t>是随机数</a:t>
            </a:r>
          </a:p>
          <a:p>
            <a:endParaRPr lang="zh-CN" altLang="en-US"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33400" y="228600"/>
            <a:ext cx="8229600" cy="808038"/>
          </a:xfrm>
        </p:spPr>
        <p:txBody>
          <a:bodyPr/>
          <a:lstStyle/>
          <a:p>
            <a:r>
              <a:rPr lang="zh-CN" altLang="en-US" sz="3600" dirty="0" smtClean="0"/>
              <a:t>图示 </a:t>
            </a:r>
            <a:r>
              <a:rPr lang="en-US" altLang="zh-CN" sz="3600" dirty="0" smtClean="0"/>
              <a:t>RSA</a:t>
            </a:r>
            <a:r>
              <a:rPr lang="zh-CN" altLang="en-US" sz="3600" dirty="0" smtClean="0"/>
              <a:t> </a:t>
            </a:r>
            <a:r>
              <a:rPr lang="en-US" altLang="zh-CN" sz="3600" dirty="0" smtClean="0"/>
              <a:t>vs. DSS</a:t>
            </a:r>
            <a:endParaRPr lang="zh-CN" altLang="en-US" sz="3600" dirty="0" smtClean="0"/>
          </a:p>
        </p:txBody>
      </p:sp>
      <p:sp>
        <p:nvSpPr>
          <p:cNvPr id="58371" name="Rectangle 3"/>
          <p:cNvSpPr>
            <a:spLocks noGrp="1" noChangeArrowheads="1"/>
          </p:cNvSpPr>
          <p:nvPr>
            <p:ph type="body" idx="1"/>
          </p:nvPr>
        </p:nvSpPr>
        <p:spPr>
          <a:xfrm>
            <a:off x="457200" y="1600200"/>
            <a:ext cx="8229600" cy="4876800"/>
          </a:xfrm>
        </p:spPr>
        <p:txBody>
          <a:bodyPr>
            <a:normAutofit lnSpcReduction="10000"/>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sz="2800" dirty="0" smtClean="0"/>
          </a:p>
          <a:p>
            <a:r>
              <a:rPr lang="en-US" altLang="zh-CN" sz="2800" dirty="0" smtClean="0"/>
              <a:t>KU</a:t>
            </a:r>
            <a:r>
              <a:rPr lang="en-US" altLang="zh-CN" sz="2800" baseline="-25000" dirty="0" smtClean="0"/>
              <a:t>G</a:t>
            </a:r>
            <a:r>
              <a:rPr lang="zh-CN" altLang="en-US" sz="2800" dirty="0" smtClean="0"/>
              <a:t>是一组参数，称为全局公钥 </a:t>
            </a:r>
          </a:p>
        </p:txBody>
      </p:sp>
      <p:pic>
        <p:nvPicPr>
          <p:cNvPr id="58372" name="Picture 4" descr="q"/>
          <p:cNvPicPr>
            <a:picLocks noChangeAspect="1" noChangeArrowheads="1"/>
          </p:cNvPicPr>
          <p:nvPr/>
        </p:nvPicPr>
        <p:blipFill>
          <a:blip r:embed="rId2" cstate="print"/>
          <a:srcRect/>
          <a:stretch>
            <a:fillRect/>
          </a:stretch>
        </p:blipFill>
        <p:spPr bwMode="auto">
          <a:xfrm>
            <a:off x="1447800" y="990600"/>
            <a:ext cx="6630988" cy="4379913"/>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zh-CN" dirty="0" smtClean="0"/>
              <a:t>DSA</a:t>
            </a:r>
            <a:r>
              <a:rPr lang="zh-CN" altLang="en-US" dirty="0" smtClean="0"/>
              <a:t>算法 </a:t>
            </a:r>
            <a:r>
              <a:rPr lang="en-US" altLang="zh-CN" dirty="0" smtClean="0"/>
              <a:t>in </a:t>
            </a:r>
            <a:r>
              <a:rPr lang="en-US" altLang="zh-CN" dirty="0" err="1" smtClean="0"/>
              <a:t>OpenSSL</a:t>
            </a:r>
            <a:endParaRPr lang="en-US" altLang="zh-CN" dirty="0" smtClean="0"/>
          </a:p>
        </p:txBody>
      </p:sp>
      <p:sp>
        <p:nvSpPr>
          <p:cNvPr id="61443" name="Rectangle 3"/>
          <p:cNvSpPr>
            <a:spLocks noGrp="1" noChangeArrowheads="1"/>
          </p:cNvSpPr>
          <p:nvPr>
            <p:ph type="body" idx="1"/>
          </p:nvPr>
        </p:nvSpPr>
        <p:spPr/>
        <p:txBody>
          <a:bodyPr/>
          <a:lstStyle/>
          <a:p>
            <a:r>
              <a:rPr lang="en-US" altLang="zh-CN" dirty="0" err="1" smtClean="0"/>
              <a:t>OpenSSL</a:t>
            </a:r>
            <a:r>
              <a:rPr lang="zh-CN" altLang="en-US" dirty="0" smtClean="0"/>
              <a:t>支持</a:t>
            </a:r>
            <a:r>
              <a:rPr lang="en-US" altLang="zh-CN" dirty="0" smtClean="0"/>
              <a:t>DSA</a:t>
            </a:r>
            <a:r>
              <a:rPr lang="zh-CN" altLang="en-US" dirty="0" smtClean="0"/>
              <a:t>签名算法</a:t>
            </a:r>
          </a:p>
          <a:p>
            <a:r>
              <a:rPr lang="zh-CN" altLang="en-US" dirty="0" smtClean="0"/>
              <a:t>包括：</a:t>
            </a:r>
          </a:p>
          <a:p>
            <a:pPr lvl="1"/>
            <a:r>
              <a:rPr lang="en-US" altLang="zh-CN" dirty="0" smtClean="0"/>
              <a:t>DSA</a:t>
            </a:r>
            <a:r>
              <a:rPr lang="zh-CN" altLang="en-US" dirty="0" smtClean="0"/>
              <a:t>密钥产生</a:t>
            </a:r>
          </a:p>
          <a:p>
            <a:pPr lvl="1"/>
            <a:r>
              <a:rPr lang="zh-CN" altLang="en-US" dirty="0" smtClean="0"/>
              <a:t>对文件签名</a:t>
            </a:r>
          </a:p>
          <a:p>
            <a:pPr lvl="1"/>
            <a:r>
              <a:rPr lang="zh-CN" altLang="en-US" dirty="0" smtClean="0"/>
              <a:t>验证</a:t>
            </a:r>
          </a:p>
          <a:p>
            <a:endParaRPr lang="zh-CN" altLang="en-US" dirty="0" smtClean="0"/>
          </a:p>
          <a:p>
            <a:r>
              <a:rPr lang="zh-CN" altLang="en-US" dirty="0" smtClean="0"/>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88640"/>
            <a:ext cx="8229600" cy="908720"/>
          </a:xfrm>
        </p:spPr>
        <p:txBody>
          <a:bodyPr/>
          <a:lstStyle/>
          <a:p>
            <a:r>
              <a:rPr lang="zh-CN" altLang="en-US" dirty="0" smtClean="0"/>
              <a:t>特殊用途的签名体制</a:t>
            </a:r>
            <a:endParaRPr lang="zh-CN" altLang="en-US" dirty="0"/>
          </a:p>
        </p:txBody>
      </p:sp>
      <p:sp>
        <p:nvSpPr>
          <p:cNvPr id="3" name="内容占位符 2"/>
          <p:cNvSpPr>
            <a:spLocks noGrp="1"/>
          </p:cNvSpPr>
          <p:nvPr>
            <p:ph idx="1"/>
          </p:nvPr>
        </p:nvSpPr>
        <p:spPr>
          <a:xfrm>
            <a:off x="107504" y="980728"/>
            <a:ext cx="8735888" cy="6019800"/>
          </a:xfrm>
        </p:spPr>
        <p:txBody>
          <a:bodyPr/>
          <a:lstStyle/>
          <a:p>
            <a:pPr eaLnBrk="1" hangingPunct="1">
              <a:lnSpc>
                <a:spcPct val="100000"/>
              </a:lnSpc>
            </a:pPr>
            <a:r>
              <a:rPr lang="zh-CN" altLang="en-US" sz="2200" dirty="0" smtClean="0">
                <a:latin typeface="Times New Roman" pitchFamily="18" charset="0"/>
              </a:rPr>
              <a:t>特殊目的签名有很多种，比较典型的几类有</a:t>
            </a:r>
            <a:r>
              <a:rPr lang="zh-CN" altLang="en-US" sz="2200" dirty="0" smtClean="0">
                <a:solidFill>
                  <a:srgbClr val="FF0000"/>
                </a:solidFill>
                <a:latin typeface="Times New Roman" pitchFamily="18" charset="0"/>
              </a:rPr>
              <a:t>盲签名</a:t>
            </a:r>
            <a:r>
              <a:rPr lang="zh-CN" altLang="en-US" sz="2200" dirty="0" smtClean="0">
                <a:latin typeface="Times New Roman" pitchFamily="18" charset="0"/>
              </a:rPr>
              <a:t>、群签名、</a:t>
            </a:r>
            <a:r>
              <a:rPr lang="zh-CN" altLang="en-US" sz="2200" dirty="0" smtClean="0">
                <a:solidFill>
                  <a:srgbClr val="FF0000"/>
                </a:solidFill>
                <a:latin typeface="Times New Roman" pitchFamily="18" charset="0"/>
              </a:rPr>
              <a:t>环签名</a:t>
            </a:r>
            <a:r>
              <a:rPr lang="zh-CN" altLang="en-US" sz="2200" dirty="0" smtClean="0">
                <a:latin typeface="Times New Roman" pitchFamily="18" charset="0"/>
              </a:rPr>
              <a:t>、</a:t>
            </a:r>
            <a:r>
              <a:rPr lang="zh-CN" altLang="en-US" sz="2200" dirty="0" smtClean="0">
                <a:solidFill>
                  <a:srgbClr val="FF0000"/>
                </a:solidFill>
                <a:latin typeface="Times New Roman" pitchFamily="18" charset="0"/>
              </a:rPr>
              <a:t>代理签名</a:t>
            </a:r>
            <a:r>
              <a:rPr lang="zh-CN" altLang="en-US" sz="2200" dirty="0" smtClean="0">
                <a:latin typeface="Times New Roman" pitchFamily="18" charset="0"/>
              </a:rPr>
              <a:t>、一次性签名、、不可否认签名、</a:t>
            </a:r>
            <a:r>
              <a:rPr lang="zh-CN" altLang="en-US" sz="2200" dirty="0" smtClean="0">
                <a:solidFill>
                  <a:srgbClr val="FF0000"/>
                </a:solidFill>
                <a:latin typeface="Times New Roman" pitchFamily="18" charset="0"/>
              </a:rPr>
              <a:t>签密</a:t>
            </a:r>
            <a:r>
              <a:rPr lang="zh-CN" altLang="en-US" sz="2200" dirty="0" smtClean="0">
                <a:latin typeface="Times New Roman" pitchFamily="18" charset="0"/>
              </a:rPr>
              <a:t>、等等</a:t>
            </a:r>
            <a:endParaRPr lang="en-US" altLang="zh-CN" sz="2200" dirty="0" smtClean="0">
              <a:latin typeface="Times New Roman" pitchFamily="18" charset="0"/>
            </a:endParaRPr>
          </a:p>
          <a:p>
            <a:pPr eaLnBrk="1" hangingPunct="1">
              <a:lnSpc>
                <a:spcPct val="100000"/>
              </a:lnSpc>
            </a:pPr>
            <a:r>
              <a:rPr lang="zh-CN" altLang="en-US" sz="2200" dirty="0" smtClean="0">
                <a:latin typeface="Times New Roman" pitchFamily="18" charset="0"/>
                <a:cs typeface="Arial" charset="0"/>
                <a:sym typeface="Symbol" pitchFamily="18" charset="2"/>
              </a:rPr>
              <a:t>一次性签名：著名的</a:t>
            </a:r>
            <a:r>
              <a:rPr lang="en-US" altLang="zh-CN" sz="2200" dirty="0" err="1" smtClean="0">
                <a:latin typeface="Times New Roman" pitchFamily="18" charset="0"/>
                <a:cs typeface="Arial" charset="0"/>
                <a:sym typeface="Symbol" pitchFamily="18" charset="2"/>
              </a:rPr>
              <a:t>Lamport</a:t>
            </a:r>
            <a:r>
              <a:rPr lang="zh-CN" altLang="en-US" sz="2200" dirty="0" smtClean="0">
                <a:latin typeface="Times New Roman" pitchFamily="18" charset="0"/>
                <a:cs typeface="Arial" charset="0"/>
                <a:sym typeface="Symbol" pitchFamily="18" charset="2"/>
              </a:rPr>
              <a:t>签名，签名的公私钥对只能使用一次，使用多次则容易被伪造签名，由于其实现和计算简单而主要用在芯片卡等应用中</a:t>
            </a:r>
            <a:endParaRPr lang="en-US" altLang="zh-CN" sz="2200" dirty="0" smtClean="0">
              <a:latin typeface="Times New Roman" pitchFamily="18" charset="0"/>
              <a:cs typeface="Arial" charset="0"/>
              <a:sym typeface="Symbol" pitchFamily="18" charset="2"/>
            </a:endParaRPr>
          </a:p>
          <a:p>
            <a:pPr eaLnBrk="1" hangingPunct="1">
              <a:lnSpc>
                <a:spcPct val="100000"/>
              </a:lnSpc>
            </a:pPr>
            <a:r>
              <a:rPr lang="zh-CN" altLang="en-US" sz="2200" dirty="0" smtClean="0">
                <a:latin typeface="Times New Roman" pitchFamily="18" charset="0"/>
                <a:cs typeface="Arial" charset="0"/>
                <a:sym typeface="Symbol" pitchFamily="18" charset="2"/>
              </a:rPr>
              <a:t>不可否认性签名：必须由签名者参与的条件下，才能验证签名，从而保护签名者的权益，以免在签名者不在场的情况下，有人拿着其签名进行相关操作</a:t>
            </a:r>
            <a:endParaRPr lang="en-US" altLang="zh-CN" sz="2200" dirty="0" smtClean="0">
              <a:latin typeface="Times New Roman" pitchFamily="18" charset="0"/>
              <a:cs typeface="Arial" charset="0"/>
              <a:sym typeface="Symbol" pitchFamily="18" charset="2"/>
            </a:endParaRPr>
          </a:p>
          <a:p>
            <a:pPr eaLnBrk="1" hangingPunct="1">
              <a:lnSpc>
                <a:spcPct val="100000"/>
              </a:lnSpc>
            </a:pPr>
            <a:r>
              <a:rPr lang="zh-CN" altLang="en-US" sz="2200" dirty="0" smtClean="0">
                <a:latin typeface="Times New Roman" pitchFamily="18" charset="0"/>
              </a:rPr>
              <a:t>群签名(</a:t>
            </a:r>
            <a:r>
              <a:rPr lang="en-US" altLang="zh-CN" sz="2200" dirty="0" smtClean="0">
                <a:latin typeface="Times New Roman" pitchFamily="18" charset="0"/>
              </a:rPr>
              <a:t>Group Signature)</a:t>
            </a:r>
            <a:r>
              <a:rPr lang="zh-CN" altLang="en-US" sz="2200" dirty="0" smtClean="0">
                <a:latin typeface="Times New Roman" pitchFamily="18" charset="0"/>
              </a:rPr>
              <a:t>是面向群体密码学中的一个课题，1991年由</a:t>
            </a:r>
            <a:r>
              <a:rPr lang="en-US" altLang="zh-CN" sz="2200" dirty="0" err="1" smtClean="0">
                <a:latin typeface="Times New Roman" pitchFamily="18" charset="0"/>
              </a:rPr>
              <a:t>Chaum</a:t>
            </a:r>
            <a:r>
              <a:rPr lang="zh-CN" altLang="en-US" sz="2200" dirty="0" smtClean="0">
                <a:latin typeface="Times New Roman" pitchFamily="18" charset="0"/>
              </a:rPr>
              <a:t>和</a:t>
            </a:r>
            <a:r>
              <a:rPr lang="en-US" altLang="zh-CN" sz="2200" dirty="0" smtClean="0">
                <a:latin typeface="Times New Roman" pitchFamily="18" charset="0"/>
              </a:rPr>
              <a:t>van </a:t>
            </a:r>
            <a:r>
              <a:rPr lang="en-US" altLang="zh-CN" sz="2200" dirty="0" err="1" smtClean="0">
                <a:latin typeface="Times New Roman" pitchFamily="18" charset="0"/>
              </a:rPr>
              <a:t>Heyst</a:t>
            </a:r>
            <a:r>
              <a:rPr lang="zh-CN" altLang="en-US" sz="2200" dirty="0" smtClean="0">
                <a:latin typeface="Times New Roman" pitchFamily="18" charset="0"/>
              </a:rPr>
              <a:t>提出。它有下述几个特点：</a:t>
            </a:r>
            <a:r>
              <a:rPr lang="zh-CN" altLang="en-US" sz="2200" dirty="0" smtClean="0">
                <a:latin typeface="宋体" charset="-122"/>
              </a:rPr>
              <a:t>①</a:t>
            </a:r>
            <a:r>
              <a:rPr lang="zh-CN" altLang="en-US" sz="2200" dirty="0" smtClean="0">
                <a:latin typeface="Times New Roman" pitchFamily="18" charset="0"/>
              </a:rPr>
              <a:t>只有群中成员能代表群体签名；</a:t>
            </a:r>
            <a:r>
              <a:rPr lang="zh-CN" altLang="en-US" sz="2200" dirty="0" smtClean="0">
                <a:latin typeface="宋体" charset="-122"/>
              </a:rPr>
              <a:t>②</a:t>
            </a:r>
            <a:r>
              <a:rPr lang="zh-CN" altLang="en-US" sz="2200" dirty="0" smtClean="0">
                <a:latin typeface="Times New Roman" pitchFamily="18" charset="0"/>
              </a:rPr>
              <a:t> 接收到签名的人可以用公钥验证群签名，但不可能知道由群体中那个成员所签；</a:t>
            </a:r>
            <a:r>
              <a:rPr lang="zh-CN" altLang="en-US" sz="2200" dirty="0" smtClean="0">
                <a:latin typeface="宋体" charset="-122"/>
              </a:rPr>
              <a:t>③</a:t>
            </a:r>
            <a:r>
              <a:rPr lang="zh-CN" altLang="en-US" sz="2200" dirty="0" smtClean="0">
                <a:latin typeface="Times New Roman" pitchFamily="18" charset="0"/>
              </a:rPr>
              <a:t> 发生争议时可由群体中的成员或可信赖机构识别群签名的签名者。这类签名可用于投标中，以防止作弊</a:t>
            </a:r>
            <a:endParaRPr lang="en-US" altLang="zh-CN" sz="2200" dirty="0" smtClean="0">
              <a:latin typeface="Times New Roman" pitchFamily="18" charset="0"/>
              <a:cs typeface="Arial" charset="0"/>
              <a:sym typeface="Symbol" pitchFamily="18" charset="2"/>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56</a:t>
            </a:fld>
            <a:r>
              <a:rPr lang="en-US" altLang="zh-CN" dirty="0" smtClean="0"/>
              <a:t>/</a:t>
            </a:r>
            <a:endParaRPr lang="en-US" altLang="zh-CN" dirty="0"/>
          </a:p>
        </p:txBody>
      </p:sp>
    </p:spTree>
    <p:extLst>
      <p:ext uri="{BB962C8B-B14F-4D97-AF65-F5344CB8AC3E}">
        <p14:creationId xmlns:p14="http://schemas.microsoft.com/office/powerpoint/2010/main" xmlns="" val="35487580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zh-CN" altLang="en-US" smtClean="0"/>
              <a:t>电子签名法</a:t>
            </a:r>
          </a:p>
        </p:txBody>
      </p:sp>
      <p:sp>
        <p:nvSpPr>
          <p:cNvPr id="88067" name="Rectangle 3"/>
          <p:cNvSpPr>
            <a:spLocks noGrp="1" noChangeArrowheads="1"/>
          </p:cNvSpPr>
          <p:nvPr>
            <p:ph type="body" idx="1"/>
          </p:nvPr>
        </p:nvSpPr>
        <p:spPr/>
        <p:txBody>
          <a:bodyPr/>
          <a:lstStyle/>
          <a:p>
            <a:r>
              <a:rPr lang="en-US" altLang="zh-CN" dirty="0" smtClean="0"/>
              <a:t>《</a:t>
            </a:r>
            <a:r>
              <a:rPr lang="zh-CN" altLang="en-US" dirty="0" smtClean="0"/>
              <a:t>中华人民共和国电子签名法</a:t>
            </a:r>
            <a:r>
              <a:rPr lang="en-US" altLang="zh-CN" dirty="0" smtClean="0"/>
              <a:t>》</a:t>
            </a:r>
            <a:endParaRPr lang="zh-CN" altLang="en-US" dirty="0" smtClean="0"/>
          </a:p>
          <a:p>
            <a:pPr lvl="1"/>
            <a:r>
              <a:rPr lang="en-US" altLang="zh-CN" sz="2000" dirty="0" smtClean="0">
                <a:hlinkClick r:id="rId2"/>
              </a:rPr>
              <a:t>http://www.mii.gov.cn/art/2005/12/15/art_522_1320.html</a:t>
            </a:r>
            <a:endParaRPr lang="en-US" altLang="zh-CN" sz="2000" dirty="0" smtClean="0"/>
          </a:p>
          <a:p>
            <a:endParaRPr lang="en-US" altLang="zh-CN" dirty="0" smtClean="0"/>
          </a:p>
          <a:p>
            <a:endParaRPr lang="en-US" altLang="zh-CN" dirty="0" smtClean="0"/>
          </a:p>
          <a:p>
            <a:r>
              <a:rPr lang="zh-CN" altLang="en-US" dirty="0" smtClean="0"/>
              <a:t>第十四条 可靠的电子签名与手写签名或者盖章具有同等的法律效力。 </a:t>
            </a:r>
            <a:endParaRPr lang="en-US" altLang="zh-CN" dirty="0" smtClean="0"/>
          </a:p>
          <a:p>
            <a:endParaRPr lang="zh-CN" altLang="en-US"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pic>
        <p:nvPicPr>
          <p:cNvPr id="192514" name="Picture 2"/>
          <p:cNvPicPr>
            <a:picLocks noChangeAspect="1" noChangeArrowheads="1"/>
          </p:cNvPicPr>
          <p:nvPr/>
        </p:nvPicPr>
        <p:blipFill>
          <a:blip r:embed="rId2" cstate="print"/>
          <a:srcRect/>
          <a:stretch>
            <a:fillRect/>
          </a:stretch>
        </p:blipFill>
        <p:spPr bwMode="auto">
          <a:xfrm>
            <a:off x="0" y="838200"/>
            <a:ext cx="9143999" cy="4600575"/>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smtClean="0"/>
              <a:t>小结</a:t>
            </a:r>
          </a:p>
        </p:txBody>
      </p:sp>
      <p:sp>
        <p:nvSpPr>
          <p:cNvPr id="23555" name="Rectangle 3"/>
          <p:cNvSpPr>
            <a:spLocks noGrp="1" noChangeArrowheads="1"/>
          </p:cNvSpPr>
          <p:nvPr>
            <p:ph type="body" idx="1"/>
          </p:nvPr>
        </p:nvSpPr>
        <p:spPr>
          <a:xfrm>
            <a:off x="457200" y="1447800"/>
            <a:ext cx="8305800" cy="5410200"/>
          </a:xfrm>
        </p:spPr>
        <p:txBody>
          <a:bodyPr/>
          <a:lstStyle/>
          <a:p>
            <a:r>
              <a:rPr lang="zh-CN" altLang="en-US" dirty="0" smtClean="0"/>
              <a:t>数字签名的法律地位已经被确立。</a:t>
            </a:r>
          </a:p>
          <a:p>
            <a:r>
              <a:rPr lang="zh-CN" altLang="en-US" dirty="0" smtClean="0"/>
              <a:t>在签名算法前一般都先对消息执行</a:t>
            </a:r>
            <a:r>
              <a:rPr lang="en-US" altLang="zh-CN" dirty="0" smtClean="0"/>
              <a:t>Hash</a:t>
            </a:r>
            <a:r>
              <a:rPr lang="zh-CN" altLang="en-US" dirty="0" smtClean="0"/>
              <a:t>算法，因此</a:t>
            </a:r>
            <a:r>
              <a:rPr lang="en-US" altLang="zh-CN" dirty="0" smtClean="0"/>
              <a:t>Hash</a:t>
            </a:r>
            <a:r>
              <a:rPr lang="zh-CN" altLang="en-US" dirty="0" smtClean="0"/>
              <a:t>算法的安全性也备受关注，尤其是</a:t>
            </a:r>
            <a:r>
              <a:rPr lang="en-US" altLang="zh-CN" dirty="0" smtClean="0"/>
              <a:t>MD5</a:t>
            </a:r>
            <a:r>
              <a:rPr lang="zh-CN" altLang="en-US" dirty="0" smtClean="0"/>
              <a:t>分析上的重大进展。</a:t>
            </a:r>
          </a:p>
          <a:p>
            <a:pPr lvl="1">
              <a:buNone/>
            </a:pPr>
            <a:endParaRPr lang="zh-CN" alt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381000"/>
            <a:ext cx="8229600" cy="685800"/>
          </a:xfrm>
        </p:spPr>
        <p:txBody>
          <a:bodyPr>
            <a:normAutofit fontScale="90000"/>
          </a:bodyPr>
          <a:lstStyle/>
          <a:p>
            <a:r>
              <a:rPr lang="zh-CN" altLang="en-US" dirty="0" smtClean="0"/>
              <a:t>散列函数</a:t>
            </a:r>
            <a:r>
              <a:rPr lang="en-US" altLang="zh-CN" dirty="0" smtClean="0"/>
              <a:t>hash</a:t>
            </a:r>
            <a:endParaRPr lang="zh-CN" altLang="en-US" dirty="0" smtClean="0"/>
          </a:p>
        </p:txBody>
      </p:sp>
      <p:sp>
        <p:nvSpPr>
          <p:cNvPr id="32771" name="Rectangle 3"/>
          <p:cNvSpPr>
            <a:spLocks noGrp="1" noChangeArrowheads="1"/>
          </p:cNvSpPr>
          <p:nvPr>
            <p:ph type="body" idx="1"/>
          </p:nvPr>
        </p:nvSpPr>
        <p:spPr>
          <a:xfrm>
            <a:off x="457200" y="1219200"/>
            <a:ext cx="8229600" cy="4602163"/>
          </a:xfrm>
        </p:spPr>
        <p:txBody>
          <a:bodyPr>
            <a:normAutofit/>
          </a:bodyPr>
          <a:lstStyle/>
          <a:p>
            <a:r>
              <a:rPr lang="zh-CN" altLang="en-US" dirty="0" smtClean="0"/>
              <a:t>消息摘要 </a:t>
            </a:r>
            <a:r>
              <a:rPr lang="en-US" altLang="zh-CN" dirty="0" smtClean="0"/>
              <a:t>Message digest</a:t>
            </a:r>
          </a:p>
          <a:p>
            <a:pPr lvl="1"/>
            <a:r>
              <a:rPr lang="en-US" altLang="zh-CN" dirty="0" smtClean="0"/>
              <a:t>Hash</a:t>
            </a:r>
            <a:r>
              <a:rPr lang="zh-CN" altLang="en-US" dirty="0" smtClean="0"/>
              <a:t>函数将可变长度的数据块</a:t>
            </a:r>
            <a:r>
              <a:rPr lang="en-US" altLang="zh-CN" dirty="0" smtClean="0"/>
              <a:t>M</a:t>
            </a:r>
            <a:r>
              <a:rPr lang="zh-CN" altLang="en-US" dirty="0" smtClean="0"/>
              <a:t>作为输入，产生固定长度的</a:t>
            </a:r>
            <a:r>
              <a:rPr lang="en-US" altLang="zh-CN" dirty="0" smtClean="0"/>
              <a:t>hash</a:t>
            </a:r>
            <a:r>
              <a:rPr lang="zh-CN" altLang="en-US" dirty="0" smtClean="0"/>
              <a:t>值</a:t>
            </a:r>
            <a:r>
              <a:rPr lang="en-US" altLang="zh-CN" dirty="0" smtClean="0"/>
              <a:t> h = H(M)</a:t>
            </a:r>
            <a:endParaRPr lang="zh-CN" altLang="en-US" dirty="0" smtClean="0"/>
          </a:p>
          <a:p>
            <a:r>
              <a:rPr lang="zh-CN" altLang="en-US" dirty="0" smtClean="0"/>
              <a:t>作用</a:t>
            </a:r>
            <a:endParaRPr lang="en-US" altLang="zh-CN" dirty="0" smtClean="0"/>
          </a:p>
          <a:p>
            <a:pPr lvl="1"/>
            <a:r>
              <a:rPr lang="zh-CN" altLang="en-US" dirty="0" smtClean="0"/>
              <a:t>保证数据完整性</a:t>
            </a:r>
            <a:endParaRPr lang="en-US" altLang="zh-CN" dirty="0" smtClean="0"/>
          </a:p>
          <a:p>
            <a:r>
              <a:rPr lang="zh-CN" altLang="en-US" dirty="0" smtClean="0"/>
              <a:t>特性</a:t>
            </a:r>
          </a:p>
          <a:p>
            <a:pPr lvl="1"/>
            <a:r>
              <a:rPr lang="zh-CN" altLang="en-US" dirty="0" smtClean="0"/>
              <a:t>单向性</a:t>
            </a:r>
          </a:p>
          <a:p>
            <a:pPr lvl="1"/>
            <a:r>
              <a:rPr lang="zh-CN" altLang="en-US" dirty="0" smtClean="0"/>
              <a:t>抗碰撞</a:t>
            </a:r>
            <a:r>
              <a:rPr lang="en-US" altLang="zh-CN" dirty="0" smtClean="0"/>
              <a:t>(</a:t>
            </a:r>
            <a:r>
              <a:rPr lang="zh-CN" altLang="en-US" dirty="0" smtClean="0"/>
              <a:t>弱、强</a:t>
            </a:r>
            <a:r>
              <a:rPr lang="en-US" altLang="zh-CN" dirty="0" smtClean="0"/>
              <a:t>)</a:t>
            </a:r>
          </a:p>
          <a:p>
            <a:endParaRPr lang="zh-CN" altLang="en-US" dirty="0" smtClean="0"/>
          </a:p>
        </p:txBody>
      </p:sp>
      <p:pic>
        <p:nvPicPr>
          <p:cNvPr id="4" name="Picture 3" descr="f1.pdf"/>
          <p:cNvPicPr>
            <a:picLocks noChangeAspect="1"/>
          </p:cNvPicPr>
          <p:nvPr/>
        </p:nvPicPr>
        <p:blipFill>
          <a:blip r:embed="rId2" cstate="print"/>
          <a:srcRect l="5882" t="10000" r="7059" b="30909"/>
          <a:stretch>
            <a:fillRect/>
          </a:stretch>
        </p:blipFill>
        <p:spPr>
          <a:xfrm>
            <a:off x="4495799" y="2667000"/>
            <a:ext cx="4707625" cy="3657601"/>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normAutofit fontScale="90000"/>
          </a:bodyPr>
          <a:lstStyle/>
          <a:p>
            <a:r>
              <a:rPr lang="zh-CN" altLang="en-US" dirty="0" smtClean="0"/>
              <a:t>基于生日悖论的碰撞攻击</a:t>
            </a:r>
            <a:endParaRPr lang="zh-CN" altLang="en-US" dirty="0"/>
          </a:p>
        </p:txBody>
      </p:sp>
      <p:sp>
        <p:nvSpPr>
          <p:cNvPr id="3" name="Content Placeholder 2"/>
          <p:cNvSpPr>
            <a:spLocks noGrp="1"/>
          </p:cNvSpPr>
          <p:nvPr>
            <p:ph idx="1"/>
          </p:nvPr>
        </p:nvSpPr>
        <p:spPr>
          <a:xfrm>
            <a:off x="457200" y="1219200"/>
            <a:ext cx="8229600" cy="5029200"/>
          </a:xfrm>
        </p:spPr>
        <p:txBody>
          <a:bodyPr>
            <a:normAutofit fontScale="85000" lnSpcReduction="10000"/>
          </a:bodyPr>
          <a:lstStyle/>
          <a:p>
            <a:r>
              <a:rPr lang="zh-CN" altLang="en-US" dirty="0" smtClean="0"/>
              <a:t>发送方</a:t>
            </a:r>
            <a:r>
              <a:rPr lang="en-US" altLang="zh-CN" dirty="0" smtClean="0"/>
              <a:t>A</a:t>
            </a:r>
            <a:r>
              <a:rPr lang="zh-CN" altLang="en-US" dirty="0" smtClean="0"/>
              <a:t>准备文本消息</a:t>
            </a:r>
            <a:r>
              <a:rPr lang="en-US" altLang="zh-CN" dirty="0" smtClean="0"/>
              <a:t>x</a:t>
            </a:r>
            <a:r>
              <a:rPr lang="zh-CN" altLang="en-US" dirty="0" smtClean="0"/>
              <a:t>进行签名，用</a:t>
            </a:r>
            <a:r>
              <a:rPr lang="en-US" altLang="zh-CN" dirty="0" smtClean="0"/>
              <a:t>A</a:t>
            </a:r>
            <a:r>
              <a:rPr lang="zh-CN" altLang="en-US" dirty="0" smtClean="0"/>
              <a:t>的私钥对</a:t>
            </a:r>
            <a:r>
              <a:rPr lang="en-US" altLang="zh-CN" dirty="0" smtClean="0"/>
              <a:t>m</a:t>
            </a:r>
            <a:r>
              <a:rPr lang="zh-CN" altLang="en-US" dirty="0" smtClean="0"/>
              <a:t>位的</a:t>
            </a:r>
            <a:r>
              <a:rPr lang="en-US" altLang="zh-CN" dirty="0" smtClean="0"/>
              <a:t>hash</a:t>
            </a:r>
            <a:r>
              <a:rPr lang="zh-CN" altLang="en-US" dirty="0" smtClean="0"/>
              <a:t>值加密并将加密后的</a:t>
            </a:r>
            <a:r>
              <a:rPr lang="en-US" altLang="zh-CN" dirty="0" smtClean="0"/>
              <a:t>hash</a:t>
            </a:r>
            <a:r>
              <a:rPr lang="zh-CN" altLang="en-US" dirty="0" smtClean="0"/>
              <a:t>值附于消息后。</a:t>
            </a:r>
            <a:endParaRPr lang="en-US" altLang="zh-CN" dirty="0" smtClean="0"/>
          </a:p>
          <a:p>
            <a:r>
              <a:rPr lang="zh-CN" altLang="en-US" dirty="0" smtClean="0"/>
              <a:t>攻击者产生该消息</a:t>
            </a:r>
            <a:r>
              <a:rPr lang="en-US" altLang="zh-CN" dirty="0" smtClean="0"/>
              <a:t>x</a:t>
            </a:r>
            <a:r>
              <a:rPr lang="zh-CN" altLang="en-US" dirty="0" smtClean="0"/>
              <a:t>的</a:t>
            </a:r>
            <a:r>
              <a:rPr lang="en-US" altLang="zh-CN" dirty="0" smtClean="0"/>
              <a:t>2</a:t>
            </a:r>
            <a:r>
              <a:rPr lang="en-US" altLang="zh-CN" baseline="30000" dirty="0" smtClean="0"/>
              <a:t>m/2</a:t>
            </a:r>
            <a:r>
              <a:rPr lang="zh-CN" altLang="en-US" dirty="0" smtClean="0"/>
              <a:t>种变形</a:t>
            </a:r>
            <a:r>
              <a:rPr lang="en-US" altLang="zh-CN" dirty="0" smtClean="0"/>
              <a:t>x’</a:t>
            </a:r>
            <a:r>
              <a:rPr lang="zh-CN" altLang="en-US" dirty="0" smtClean="0"/>
              <a:t>，且每种变形表达相同的意义，将这些消息以及对应的</a:t>
            </a:r>
            <a:r>
              <a:rPr lang="en-US" altLang="zh-CN" dirty="0" smtClean="0"/>
              <a:t>hash</a:t>
            </a:r>
            <a:r>
              <a:rPr lang="zh-CN" altLang="en-US" dirty="0" smtClean="0"/>
              <a:t>值存储起来。</a:t>
            </a:r>
            <a:endParaRPr lang="en-US" altLang="zh-CN" dirty="0" smtClean="0"/>
          </a:p>
          <a:p>
            <a:r>
              <a:rPr lang="zh-CN" altLang="en-US" dirty="0" smtClean="0"/>
              <a:t>攻击者伪造一条消息</a:t>
            </a:r>
            <a:r>
              <a:rPr lang="en-US" altLang="zh-CN" dirty="0" smtClean="0"/>
              <a:t>y</a:t>
            </a:r>
            <a:r>
              <a:rPr lang="zh-CN" altLang="en-US" dirty="0" smtClean="0"/>
              <a:t>，并想获取</a:t>
            </a:r>
            <a:r>
              <a:rPr lang="en-US" altLang="zh-CN" dirty="0" smtClean="0"/>
              <a:t>A</a:t>
            </a:r>
            <a:r>
              <a:rPr lang="zh-CN" altLang="en-US" dirty="0" smtClean="0"/>
              <a:t>的签名</a:t>
            </a:r>
            <a:endParaRPr lang="en-US" altLang="zh-CN" dirty="0" smtClean="0"/>
          </a:p>
          <a:p>
            <a:r>
              <a:rPr lang="zh-CN" altLang="en-US" dirty="0" smtClean="0"/>
              <a:t>攻击者再产生消息</a:t>
            </a:r>
            <a:r>
              <a:rPr lang="en-US" altLang="zh-CN" dirty="0" smtClean="0"/>
              <a:t>y</a:t>
            </a:r>
            <a:r>
              <a:rPr lang="zh-CN" altLang="en-US" dirty="0" smtClean="0"/>
              <a:t>的变形</a:t>
            </a:r>
            <a:r>
              <a:rPr lang="en-US" altLang="zh-CN" dirty="0" smtClean="0"/>
              <a:t>y’</a:t>
            </a:r>
            <a:r>
              <a:rPr lang="zh-CN" altLang="en-US" dirty="0" smtClean="0"/>
              <a:t>，每个变形</a:t>
            </a:r>
            <a:r>
              <a:rPr lang="en-US" altLang="zh-CN" dirty="0" smtClean="0"/>
              <a:t>y’</a:t>
            </a:r>
            <a:r>
              <a:rPr lang="zh-CN" altLang="en-US" dirty="0" smtClean="0"/>
              <a:t>与</a:t>
            </a:r>
            <a:r>
              <a:rPr lang="en-US" altLang="zh-CN" dirty="0" smtClean="0"/>
              <a:t>y</a:t>
            </a:r>
            <a:r>
              <a:rPr lang="zh-CN" altLang="en-US" dirty="0" smtClean="0"/>
              <a:t>表达相同的意义。对于每个</a:t>
            </a:r>
            <a:r>
              <a:rPr lang="en-US" altLang="zh-CN" dirty="0" smtClean="0"/>
              <a:t>y’</a:t>
            </a:r>
            <a:r>
              <a:rPr lang="zh-CN" altLang="en-US" dirty="0" smtClean="0"/>
              <a:t>攻击者计算</a:t>
            </a:r>
            <a:r>
              <a:rPr lang="en-US" altLang="zh-CN" dirty="0" smtClean="0"/>
              <a:t>H(y’)</a:t>
            </a:r>
            <a:r>
              <a:rPr lang="zh-CN" altLang="en-US" dirty="0" smtClean="0"/>
              <a:t>，并与任意的</a:t>
            </a:r>
            <a:r>
              <a:rPr lang="en-US" altLang="zh-CN" dirty="0" smtClean="0"/>
              <a:t>H(x’)</a:t>
            </a:r>
            <a:r>
              <a:rPr lang="zh-CN" altLang="en-US" dirty="0" smtClean="0"/>
              <a:t>进行对比，重复这一过程直到碰撞出现。</a:t>
            </a:r>
            <a:endParaRPr lang="en-US" altLang="zh-CN" dirty="0" smtClean="0"/>
          </a:p>
          <a:p>
            <a:r>
              <a:rPr lang="zh-CN" altLang="en-US" dirty="0" smtClean="0"/>
              <a:t>攻击者将该合法消息的变形</a:t>
            </a:r>
            <a:r>
              <a:rPr lang="en-US" altLang="zh-CN" dirty="0" smtClean="0"/>
              <a:t>x’</a:t>
            </a:r>
            <a:r>
              <a:rPr lang="zh-CN" altLang="en-US" dirty="0" smtClean="0"/>
              <a:t>提供给</a:t>
            </a:r>
            <a:r>
              <a:rPr lang="en-US" altLang="zh-CN" dirty="0" smtClean="0"/>
              <a:t>A</a:t>
            </a:r>
            <a:r>
              <a:rPr lang="zh-CN" altLang="en-US" dirty="0" smtClean="0"/>
              <a:t>签名，并将该签名附于附于伪造消息的变形</a:t>
            </a:r>
            <a:r>
              <a:rPr lang="en-US" altLang="zh-CN" dirty="0" smtClean="0"/>
              <a:t>y’</a:t>
            </a:r>
            <a:r>
              <a:rPr lang="zh-CN" altLang="en-US" dirty="0" smtClean="0"/>
              <a:t>后并发送给预期的接收方，因为</a:t>
            </a:r>
            <a:r>
              <a:rPr lang="en-US" altLang="zh-CN" dirty="0" smtClean="0"/>
              <a:t>x’</a:t>
            </a:r>
            <a:r>
              <a:rPr lang="zh-CN" altLang="en-US" dirty="0" smtClean="0"/>
              <a:t>和</a:t>
            </a:r>
            <a:r>
              <a:rPr lang="en-US" altLang="zh-CN" dirty="0" smtClean="0"/>
              <a:t>y’</a:t>
            </a:r>
            <a:r>
              <a:rPr lang="zh-CN" altLang="en-US" dirty="0" smtClean="0"/>
              <a:t>的</a:t>
            </a:r>
            <a:r>
              <a:rPr lang="en-US" altLang="zh-CN" dirty="0" smtClean="0"/>
              <a:t>hash</a:t>
            </a:r>
            <a:r>
              <a:rPr lang="zh-CN" altLang="en-US" dirty="0" smtClean="0"/>
              <a:t>值相同，所以签名也相同。</a:t>
            </a:r>
            <a:endParaRPr lang="en-US" altLang="zh-CN"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基于分组密码链接的</a:t>
            </a:r>
            <a:r>
              <a:rPr lang="en-US" altLang="zh-CN" dirty="0" smtClean="0"/>
              <a:t>hash</a:t>
            </a:r>
            <a:r>
              <a:rPr lang="zh-CN" altLang="en-US" dirty="0" smtClean="0"/>
              <a:t>函数</a:t>
            </a:r>
            <a:endParaRPr lang="zh-CN" altLang="en-US" dirty="0"/>
          </a:p>
        </p:txBody>
      </p:sp>
      <p:sp>
        <p:nvSpPr>
          <p:cNvPr id="3" name="Content Placeholder 2"/>
          <p:cNvSpPr>
            <a:spLocks noGrp="1"/>
          </p:cNvSpPr>
          <p:nvPr>
            <p:ph idx="1"/>
          </p:nvPr>
        </p:nvSpPr>
        <p:spPr/>
        <p:txBody>
          <a:bodyPr/>
          <a:lstStyle/>
          <a:p>
            <a:r>
              <a:rPr lang="zh-CN" altLang="en-US" dirty="0" smtClean="0"/>
              <a:t>消息</a:t>
            </a:r>
            <a:r>
              <a:rPr lang="en-US" altLang="zh-CN" dirty="0" smtClean="0"/>
              <a:t>M</a:t>
            </a:r>
            <a:r>
              <a:rPr lang="zh-CN" altLang="en-US" dirty="0" smtClean="0"/>
              <a:t>分成固定大小的分组</a:t>
            </a:r>
            <a:r>
              <a:rPr lang="en-US" altLang="zh-CN" dirty="0" smtClean="0"/>
              <a:t>M1, M2…</a:t>
            </a:r>
            <a:r>
              <a:rPr lang="en-US" altLang="zh-CN" dirty="0" err="1" smtClean="0"/>
              <a:t>Mn</a:t>
            </a:r>
            <a:r>
              <a:rPr lang="zh-CN" altLang="en-US" dirty="0" smtClean="0"/>
              <a:t>，使用对称加密机制，如：</a:t>
            </a:r>
            <a:r>
              <a:rPr lang="en-US" altLang="zh-CN" dirty="0" smtClean="0"/>
              <a:t>DES</a:t>
            </a:r>
            <a:r>
              <a:rPr lang="zh-CN" altLang="en-US" dirty="0" smtClean="0"/>
              <a:t>，</a:t>
            </a:r>
            <a:endParaRPr lang="en-US" altLang="zh-CN" dirty="0" smtClean="0"/>
          </a:p>
          <a:p>
            <a:r>
              <a:rPr lang="zh-CN" altLang="en-US" dirty="0" smtClean="0"/>
              <a:t>计算： </a:t>
            </a:r>
            <a:r>
              <a:rPr lang="en-US" altLang="zh-CN" dirty="0" smtClean="0"/>
              <a:t>H0 = </a:t>
            </a:r>
            <a:r>
              <a:rPr lang="zh-CN" altLang="en-US" dirty="0" smtClean="0"/>
              <a:t>初始值</a:t>
            </a:r>
            <a:endParaRPr lang="en-US" altLang="zh-CN" dirty="0" smtClean="0"/>
          </a:p>
          <a:p>
            <a:pPr>
              <a:buNone/>
            </a:pPr>
            <a:r>
              <a:rPr lang="en-US" altLang="zh-CN" dirty="0" smtClean="0"/>
              <a:t>                  Hi = E</a:t>
            </a:r>
            <a:r>
              <a:rPr lang="zh-CN" altLang="en-US" dirty="0" smtClean="0"/>
              <a:t>（</a:t>
            </a:r>
            <a:r>
              <a:rPr lang="en-US" altLang="zh-CN" dirty="0" smtClean="0"/>
              <a:t>Mi</a:t>
            </a:r>
            <a:r>
              <a:rPr lang="zh-CN" altLang="en-US" dirty="0" smtClean="0"/>
              <a:t>，</a:t>
            </a:r>
            <a:r>
              <a:rPr lang="en-US" altLang="zh-CN" dirty="0" smtClean="0"/>
              <a:t>Hi-1</a:t>
            </a:r>
            <a:r>
              <a:rPr lang="zh-CN" altLang="en-US" dirty="0" smtClean="0"/>
              <a:t>）</a:t>
            </a:r>
            <a:endParaRPr lang="en-US" altLang="zh-CN" dirty="0" smtClean="0"/>
          </a:p>
          <a:p>
            <a:pPr>
              <a:buNone/>
            </a:pPr>
            <a:r>
              <a:rPr lang="en-US" altLang="zh-CN" dirty="0" smtClean="0"/>
              <a:t>                  hash = </a:t>
            </a:r>
            <a:r>
              <a:rPr lang="en-US" altLang="zh-CN" dirty="0" err="1" smtClean="0"/>
              <a:t>Hn</a:t>
            </a:r>
            <a:endParaRPr lang="en-US" altLang="zh-CN" dirty="0" smtClean="0"/>
          </a:p>
          <a:p>
            <a:r>
              <a:rPr lang="zh-CN" altLang="en-US" dirty="0" smtClean="0"/>
              <a:t>类似</a:t>
            </a:r>
            <a:r>
              <a:rPr lang="en-US" altLang="zh-CN" dirty="0" smtClean="0"/>
              <a:t>CBC</a:t>
            </a:r>
            <a:r>
              <a:rPr lang="zh-CN" altLang="en-US" dirty="0" smtClean="0"/>
              <a:t>方式，但是不使用密钥，而使用消息分组作为</a:t>
            </a:r>
            <a:r>
              <a:rPr lang="en-US" altLang="zh-CN" dirty="0" smtClean="0"/>
              <a:t>key</a:t>
            </a:r>
          </a:p>
          <a:p>
            <a:r>
              <a:rPr lang="en-US" altLang="zh-CN" dirty="0" smtClean="0"/>
              <a:t>Rabin</a:t>
            </a:r>
            <a:r>
              <a:rPr lang="zh-CN" altLang="en-US" dirty="0" smtClean="0"/>
              <a:t>提出</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533400"/>
            <a:ext cx="8229600" cy="685800"/>
          </a:xfrm>
        </p:spPr>
        <p:txBody>
          <a:bodyPr>
            <a:normAutofit fontScale="90000"/>
          </a:bodyPr>
          <a:lstStyle/>
          <a:p>
            <a:r>
              <a:rPr lang="en-US" altLang="zh-CN" dirty="0" smtClean="0"/>
              <a:t>Hash</a:t>
            </a:r>
            <a:r>
              <a:rPr lang="zh-CN" altLang="en-US" dirty="0" smtClean="0"/>
              <a:t>算法分析的新近进展</a:t>
            </a:r>
          </a:p>
        </p:txBody>
      </p:sp>
      <p:sp>
        <p:nvSpPr>
          <p:cNvPr id="26627" name="Rectangle 3"/>
          <p:cNvSpPr>
            <a:spLocks noGrp="1" noChangeArrowheads="1"/>
          </p:cNvSpPr>
          <p:nvPr>
            <p:ph type="body" idx="1"/>
          </p:nvPr>
        </p:nvSpPr>
        <p:spPr>
          <a:xfrm>
            <a:off x="0" y="1219200"/>
            <a:ext cx="9144000" cy="5638800"/>
          </a:xfrm>
        </p:spPr>
        <p:txBody>
          <a:bodyPr/>
          <a:lstStyle/>
          <a:p>
            <a:pPr>
              <a:lnSpc>
                <a:spcPct val="80000"/>
              </a:lnSpc>
            </a:pPr>
            <a:r>
              <a:rPr lang="en-US" altLang="en-US" sz="2800" dirty="0" smtClean="0"/>
              <a:t>MD5CRK was a distributed project started in March 2004 with the aim of demonstrating that MD5 is practically insecure by finding a collision using a birthday attack</a:t>
            </a:r>
            <a:r>
              <a:rPr lang="zh-CN" altLang="en-US" sz="2800" dirty="0" smtClean="0">
                <a:solidFill>
                  <a:srgbClr val="FF0000"/>
                </a:solidFill>
              </a:rPr>
              <a:t>生日攻击</a:t>
            </a:r>
            <a:r>
              <a:rPr lang="en-US" altLang="en-US" sz="2800" dirty="0" smtClean="0"/>
              <a:t>.</a:t>
            </a:r>
          </a:p>
          <a:p>
            <a:pPr>
              <a:lnSpc>
                <a:spcPct val="80000"/>
              </a:lnSpc>
            </a:pPr>
            <a:r>
              <a:rPr lang="en-US" altLang="en-US" sz="2800" dirty="0" smtClean="0"/>
              <a:t>MD5CRK ended shortly after 17 August 2004, when collisions for the full MD5 were announced by </a:t>
            </a:r>
            <a:r>
              <a:rPr lang="en-US" altLang="en-US" sz="2800" dirty="0" err="1" smtClean="0">
                <a:solidFill>
                  <a:srgbClr val="FF0000"/>
                </a:solidFill>
              </a:rPr>
              <a:t>Xiaoyun</a:t>
            </a:r>
            <a:r>
              <a:rPr lang="en-US" altLang="en-US" sz="2800" dirty="0" smtClean="0">
                <a:solidFill>
                  <a:srgbClr val="FF0000"/>
                </a:solidFill>
              </a:rPr>
              <a:t> Wang,</a:t>
            </a:r>
            <a:r>
              <a:rPr lang="en-US" altLang="en-US" sz="2800" dirty="0" smtClean="0"/>
              <a:t> </a:t>
            </a:r>
            <a:r>
              <a:rPr lang="en-US" altLang="en-US" sz="2800" dirty="0" err="1" smtClean="0"/>
              <a:t>Dengguo</a:t>
            </a:r>
            <a:r>
              <a:rPr lang="en-US" altLang="en-US" sz="2800" dirty="0" smtClean="0"/>
              <a:t> </a:t>
            </a:r>
            <a:r>
              <a:rPr lang="en-US" altLang="en-US" sz="2800" dirty="0" err="1" smtClean="0"/>
              <a:t>Feng</a:t>
            </a:r>
            <a:r>
              <a:rPr lang="en-US" altLang="en-US" sz="2800" dirty="0" smtClean="0"/>
              <a:t>, </a:t>
            </a:r>
            <a:r>
              <a:rPr lang="en-US" altLang="en-US" sz="2800" dirty="0" err="1" smtClean="0"/>
              <a:t>Xuejia</a:t>
            </a:r>
            <a:r>
              <a:rPr lang="en-US" altLang="en-US" sz="2800" dirty="0" smtClean="0"/>
              <a:t> Lai and </a:t>
            </a:r>
            <a:r>
              <a:rPr lang="en-US" altLang="en-US" sz="2800" dirty="0" err="1" smtClean="0"/>
              <a:t>Hongbo</a:t>
            </a:r>
            <a:r>
              <a:rPr lang="en-US" altLang="en-US" sz="2800" dirty="0" smtClean="0"/>
              <a:t> Yu [1] [2]. Their analytical attack was reported to take only one hour on an IBM p690 cluster.</a:t>
            </a:r>
          </a:p>
          <a:p>
            <a:pPr>
              <a:lnSpc>
                <a:spcPct val="80000"/>
              </a:lnSpc>
            </a:pPr>
            <a:r>
              <a:rPr lang="en-US" altLang="en-US" sz="2800" dirty="0" smtClean="0"/>
              <a:t>On 1 March 2005, </a:t>
            </a:r>
            <a:r>
              <a:rPr lang="en-US" altLang="en-US" sz="2800" dirty="0" err="1" smtClean="0"/>
              <a:t>Arjen</a:t>
            </a:r>
            <a:r>
              <a:rPr lang="en-US" altLang="en-US" sz="2800" dirty="0" smtClean="0"/>
              <a:t> </a:t>
            </a:r>
            <a:r>
              <a:rPr lang="en-US" altLang="en-US" sz="2800" dirty="0" err="1" smtClean="0"/>
              <a:t>Lenstra</a:t>
            </a:r>
            <a:r>
              <a:rPr lang="en-US" altLang="en-US" sz="2800" dirty="0" smtClean="0"/>
              <a:t>, </a:t>
            </a:r>
            <a:r>
              <a:rPr lang="en-US" altLang="en-US" sz="2800" dirty="0" err="1" smtClean="0"/>
              <a:t>Xiaoyun</a:t>
            </a:r>
            <a:r>
              <a:rPr lang="en-US" altLang="en-US" sz="2800" dirty="0" smtClean="0"/>
              <a:t> Wang, and Benne de </a:t>
            </a:r>
            <a:r>
              <a:rPr lang="en-US" altLang="en-US" sz="2800" dirty="0" err="1" smtClean="0"/>
              <a:t>Weger</a:t>
            </a:r>
            <a:r>
              <a:rPr lang="en-US" altLang="en-US" sz="2800" dirty="0" smtClean="0"/>
              <a:t> demonstrated [3] construction of two X.509 certificates with different public keys and the same MD5 hash, a demonstrably practical collision. The construction included private keys for both public keys. </a:t>
            </a:r>
            <a:endParaRPr lang="zh-CN" altLang="en-US" sz="2800" dirty="0"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dirty="0" smtClean="0"/>
              <a:t>签名在安全电子邮件中的应用</a:t>
            </a:r>
          </a:p>
        </p:txBody>
      </p:sp>
      <p:sp>
        <p:nvSpPr>
          <p:cNvPr id="89091" name="Rectangle 3"/>
          <p:cNvSpPr>
            <a:spLocks noGrp="1" noChangeArrowheads="1"/>
          </p:cNvSpPr>
          <p:nvPr>
            <p:ph type="body" idx="1"/>
          </p:nvPr>
        </p:nvSpPr>
        <p:spPr/>
        <p:txBody>
          <a:bodyPr>
            <a:normAutofit fontScale="92500" lnSpcReduction="20000"/>
          </a:bodyPr>
          <a:lstStyle/>
          <a:p>
            <a:r>
              <a:rPr lang="zh-CN" altLang="en-US" dirty="0" smtClean="0"/>
              <a:t>侧重保密</a:t>
            </a:r>
          </a:p>
          <a:p>
            <a:pPr>
              <a:buFontTx/>
              <a:buNone/>
            </a:pPr>
            <a:r>
              <a:rPr lang="en-US" altLang="zh-CN" dirty="0" smtClean="0"/>
              <a:t>	A</a:t>
            </a:r>
            <a:r>
              <a:rPr lang="zh-CN" altLang="en-US" dirty="0" smtClean="0"/>
              <a:t>－</a:t>
            </a:r>
            <a:r>
              <a:rPr lang="en-US" altLang="zh-CN" dirty="0" smtClean="0"/>
              <a:t>B</a:t>
            </a:r>
            <a:r>
              <a:rPr lang="zh-CN" altLang="en-US" dirty="0" smtClean="0"/>
              <a:t>：</a:t>
            </a:r>
            <a:r>
              <a:rPr lang="en-US" altLang="zh-CN" dirty="0" err="1" smtClean="0"/>
              <a:t>E</a:t>
            </a:r>
            <a:r>
              <a:rPr lang="en-US" altLang="zh-CN" baseline="-25000" dirty="0" err="1" smtClean="0"/>
              <a:t>ks</a:t>
            </a:r>
            <a:r>
              <a:rPr lang="en-US" altLang="zh-CN" dirty="0" smtClean="0"/>
              <a:t>(M) || </a:t>
            </a:r>
            <a:r>
              <a:rPr lang="en-US" altLang="zh-CN" dirty="0" err="1" smtClean="0"/>
              <a:t>E</a:t>
            </a:r>
            <a:r>
              <a:rPr lang="en-US" altLang="zh-CN" baseline="-25000" dirty="0" err="1" smtClean="0"/>
              <a:t>kb</a:t>
            </a:r>
            <a:r>
              <a:rPr lang="en-US" altLang="zh-CN" dirty="0" smtClean="0"/>
              <a:t>(Ks)</a:t>
            </a:r>
            <a:r>
              <a:rPr lang="zh-CN" altLang="en-US" dirty="0" smtClean="0"/>
              <a:t>， </a:t>
            </a:r>
            <a:r>
              <a:rPr lang="en-US" altLang="zh-CN" dirty="0" smtClean="0"/>
              <a:t>Kb</a:t>
            </a:r>
            <a:r>
              <a:rPr lang="zh-CN" altLang="en-US" dirty="0" smtClean="0"/>
              <a:t>是</a:t>
            </a:r>
            <a:r>
              <a:rPr lang="en-US" altLang="zh-CN" dirty="0" smtClean="0"/>
              <a:t>b</a:t>
            </a:r>
            <a:r>
              <a:rPr lang="zh-CN" altLang="en-US" dirty="0" smtClean="0"/>
              <a:t>的公钥</a:t>
            </a:r>
          </a:p>
          <a:p>
            <a:r>
              <a:rPr lang="zh-CN" altLang="en-US" dirty="0" smtClean="0"/>
              <a:t>侧重鉴别，不保密</a:t>
            </a:r>
          </a:p>
          <a:p>
            <a:pPr>
              <a:buFontTx/>
              <a:buNone/>
            </a:pPr>
            <a:r>
              <a:rPr lang="en-US" altLang="zh-CN" dirty="0" smtClean="0"/>
              <a:t>	A</a:t>
            </a:r>
            <a:r>
              <a:rPr lang="zh-CN" altLang="en-US" dirty="0" smtClean="0"/>
              <a:t>－</a:t>
            </a:r>
            <a:r>
              <a:rPr lang="en-US" altLang="zh-CN" dirty="0" smtClean="0"/>
              <a:t>B</a:t>
            </a:r>
            <a:r>
              <a:rPr lang="zh-CN" altLang="en-US" dirty="0" smtClean="0"/>
              <a:t>：</a:t>
            </a:r>
            <a:r>
              <a:rPr lang="en-US" altLang="zh-CN" dirty="0" smtClean="0"/>
              <a:t>M || </a:t>
            </a:r>
            <a:r>
              <a:rPr lang="en-US" altLang="zh-CN" dirty="0" err="1" smtClean="0"/>
              <a:t>E</a:t>
            </a:r>
            <a:r>
              <a:rPr lang="en-US" altLang="zh-CN" baseline="-25000" dirty="0" err="1" smtClean="0"/>
              <a:t>ka</a:t>
            </a:r>
            <a:r>
              <a:rPr lang="en-US" altLang="zh-CN" dirty="0" smtClean="0"/>
              <a:t>(H(M))</a:t>
            </a:r>
            <a:r>
              <a:rPr lang="zh-CN" altLang="en-US" dirty="0" smtClean="0"/>
              <a:t>，</a:t>
            </a:r>
            <a:r>
              <a:rPr lang="en-US" altLang="zh-CN" dirty="0" smtClean="0"/>
              <a:t>ka</a:t>
            </a:r>
            <a:r>
              <a:rPr lang="zh-CN" altLang="en-US" dirty="0" smtClean="0"/>
              <a:t>是</a:t>
            </a:r>
            <a:r>
              <a:rPr lang="en-US" altLang="zh-CN" dirty="0" smtClean="0"/>
              <a:t>a</a:t>
            </a:r>
            <a:r>
              <a:rPr lang="zh-CN" altLang="en-US" dirty="0" smtClean="0"/>
              <a:t>的私钥</a:t>
            </a:r>
          </a:p>
          <a:p>
            <a:r>
              <a:rPr lang="zh-CN" altLang="en-US" dirty="0" smtClean="0"/>
              <a:t>既保密又签名鉴别</a:t>
            </a:r>
          </a:p>
          <a:p>
            <a:pPr>
              <a:buFontTx/>
              <a:buNone/>
            </a:pPr>
            <a:r>
              <a:rPr lang="en-US" altLang="zh-CN" dirty="0" smtClean="0"/>
              <a:t>	A</a:t>
            </a:r>
            <a:r>
              <a:rPr lang="zh-CN" altLang="en-US" dirty="0" smtClean="0"/>
              <a:t>－</a:t>
            </a:r>
            <a:r>
              <a:rPr lang="en-US" altLang="zh-CN" dirty="0" smtClean="0"/>
              <a:t>B</a:t>
            </a:r>
            <a:r>
              <a:rPr lang="zh-CN" altLang="en-US" dirty="0" smtClean="0"/>
              <a:t>：</a:t>
            </a:r>
            <a:r>
              <a:rPr lang="en-US" altLang="zh-CN" dirty="0" err="1" smtClean="0"/>
              <a:t>E</a:t>
            </a:r>
            <a:r>
              <a:rPr lang="en-US" altLang="zh-CN" baseline="-25000" dirty="0" err="1" smtClean="0"/>
              <a:t>ks</a:t>
            </a:r>
            <a:r>
              <a:rPr lang="en-US" altLang="zh-CN" dirty="0" smtClean="0"/>
              <a:t>(M || </a:t>
            </a:r>
            <a:r>
              <a:rPr lang="en-US" altLang="zh-CN" dirty="0" err="1" smtClean="0"/>
              <a:t>E</a:t>
            </a:r>
            <a:r>
              <a:rPr lang="en-US" altLang="zh-CN" baseline="-25000" dirty="0" err="1" smtClean="0"/>
              <a:t>ka</a:t>
            </a:r>
            <a:r>
              <a:rPr lang="en-US" altLang="zh-CN" dirty="0" smtClean="0"/>
              <a:t>(H(M)))|| </a:t>
            </a:r>
            <a:r>
              <a:rPr lang="en-US" altLang="zh-CN" dirty="0" err="1" smtClean="0"/>
              <a:t>E</a:t>
            </a:r>
            <a:r>
              <a:rPr lang="en-US" altLang="zh-CN" baseline="-25000" dirty="0" err="1" smtClean="0"/>
              <a:t>kb</a:t>
            </a:r>
            <a:r>
              <a:rPr lang="en-US" altLang="zh-CN" dirty="0" smtClean="0"/>
              <a:t>(Ks)</a:t>
            </a:r>
            <a:endParaRPr lang="zh-CN" altLang="en-US" dirty="0" smtClean="0"/>
          </a:p>
          <a:p>
            <a:pPr>
              <a:buFontTx/>
              <a:buNone/>
            </a:pPr>
            <a:r>
              <a:rPr lang="zh-CN" altLang="en-US" dirty="0" smtClean="0"/>
              <a:t>		其中</a:t>
            </a:r>
            <a:r>
              <a:rPr lang="en-US" altLang="zh-CN" dirty="0" smtClean="0"/>
              <a:t>a</a:t>
            </a:r>
            <a:r>
              <a:rPr lang="zh-CN" altLang="en-US" dirty="0" smtClean="0"/>
              <a:t>的私钥，</a:t>
            </a:r>
            <a:r>
              <a:rPr lang="en-US" altLang="zh-CN" dirty="0" smtClean="0"/>
              <a:t>b</a:t>
            </a:r>
            <a:r>
              <a:rPr lang="zh-CN" altLang="en-US" dirty="0" smtClean="0"/>
              <a:t>的公钥</a:t>
            </a:r>
          </a:p>
          <a:p>
            <a:r>
              <a:rPr lang="en-US" altLang="zh-CN" dirty="0" smtClean="0"/>
              <a:t>PGP</a:t>
            </a:r>
          </a:p>
          <a:p>
            <a:pPr>
              <a:buFontTx/>
              <a:buNone/>
            </a:pPr>
            <a:r>
              <a:rPr lang="en-US" altLang="zh-CN" dirty="0" smtClean="0"/>
              <a:t>*	</a:t>
            </a:r>
            <a:r>
              <a:rPr lang="zh-CN" altLang="en-US" dirty="0" smtClean="0"/>
              <a:t>邮件应用的特点是非在线、非交互</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381000"/>
            <a:ext cx="8229600" cy="609600"/>
          </a:xfrm>
        </p:spPr>
        <p:txBody>
          <a:bodyPr>
            <a:normAutofit fontScale="90000"/>
          </a:bodyPr>
          <a:lstStyle/>
          <a:p>
            <a:r>
              <a:rPr lang="en-US" altLang="zh-CN" dirty="0" smtClean="0"/>
              <a:t>SHA-512</a:t>
            </a:r>
          </a:p>
        </p:txBody>
      </p:sp>
      <p:sp>
        <p:nvSpPr>
          <p:cNvPr id="48131" name="Rectangle 3"/>
          <p:cNvSpPr>
            <a:spLocks noGrp="1" noChangeArrowheads="1"/>
          </p:cNvSpPr>
          <p:nvPr>
            <p:ph type="body" idx="1"/>
          </p:nvPr>
        </p:nvSpPr>
        <p:spPr>
          <a:xfrm>
            <a:off x="457200" y="1143000"/>
            <a:ext cx="8686800" cy="5715000"/>
          </a:xfrm>
        </p:spPr>
        <p:txBody>
          <a:bodyPr/>
          <a:lstStyle/>
          <a:p>
            <a:pPr>
              <a:lnSpc>
                <a:spcPct val="90000"/>
              </a:lnSpc>
            </a:pPr>
            <a:r>
              <a:rPr lang="zh-CN" altLang="en-US" dirty="0" smtClean="0"/>
              <a:t>输出</a:t>
            </a:r>
            <a:r>
              <a:rPr lang="en-US" altLang="zh-CN" dirty="0" smtClean="0"/>
              <a:t>512</a:t>
            </a:r>
            <a:r>
              <a:rPr lang="zh-CN" altLang="en-US" dirty="0" smtClean="0"/>
              <a:t>位，以</a:t>
            </a:r>
            <a:r>
              <a:rPr lang="en-US" altLang="zh-CN" dirty="0" smtClean="0"/>
              <a:t>1024</a:t>
            </a:r>
            <a:r>
              <a:rPr lang="zh-CN" altLang="en-US" dirty="0" smtClean="0"/>
              <a:t>位分组处理</a:t>
            </a:r>
          </a:p>
          <a:p>
            <a:pPr>
              <a:lnSpc>
                <a:spcPct val="90000"/>
              </a:lnSpc>
            </a:pPr>
            <a:r>
              <a:rPr lang="zh-CN" altLang="en-US" dirty="0" smtClean="0"/>
              <a:t>寄存器初始值（</a:t>
            </a:r>
            <a:r>
              <a:rPr lang="en-US" altLang="zh-CN" dirty="0" smtClean="0"/>
              <a:t>8</a:t>
            </a:r>
            <a:r>
              <a:rPr lang="zh-CN" altLang="en-US" dirty="0" smtClean="0"/>
              <a:t>个</a:t>
            </a:r>
            <a:r>
              <a:rPr lang="en-US" altLang="zh-CN" dirty="0" smtClean="0"/>
              <a:t>64</a:t>
            </a:r>
            <a:r>
              <a:rPr lang="zh-CN" altLang="en-US" dirty="0" smtClean="0"/>
              <a:t>位寄存器</a:t>
            </a:r>
            <a:r>
              <a:rPr lang="en-US" altLang="zh-CN" smtClean="0"/>
              <a:t>a-h</a:t>
            </a:r>
            <a:r>
              <a:rPr lang="zh-CN" altLang="en-US" smtClean="0"/>
              <a:t>）</a:t>
            </a:r>
            <a:endParaRPr lang="zh-CN" altLang="en-US" dirty="0" smtClean="0"/>
          </a:p>
          <a:p>
            <a:pPr>
              <a:lnSpc>
                <a:spcPct val="90000"/>
              </a:lnSpc>
              <a:buFontTx/>
              <a:buNone/>
            </a:pPr>
            <a:r>
              <a:rPr lang="en-US" altLang="zh-CN" b="1" dirty="0" smtClean="0">
                <a:latin typeface="宋体" charset="-122"/>
              </a:rPr>
              <a:t>	a = 6A09E667F3BCC908</a:t>
            </a:r>
          </a:p>
          <a:p>
            <a:pPr>
              <a:lnSpc>
                <a:spcPct val="90000"/>
              </a:lnSpc>
              <a:buFontTx/>
              <a:buNone/>
            </a:pPr>
            <a:r>
              <a:rPr lang="en-US" altLang="zh-CN" b="1" dirty="0" smtClean="0">
                <a:latin typeface="宋体" charset="-122"/>
              </a:rPr>
              <a:t>	b = BB67AE8584CAA73B</a:t>
            </a:r>
          </a:p>
          <a:p>
            <a:pPr>
              <a:lnSpc>
                <a:spcPct val="90000"/>
              </a:lnSpc>
              <a:buFontTx/>
              <a:buNone/>
            </a:pPr>
            <a:r>
              <a:rPr lang="en-US" altLang="zh-CN" b="1" dirty="0" smtClean="0">
                <a:latin typeface="宋体" charset="-122"/>
              </a:rPr>
              <a:t>	c = 3C6EF372FE94F82B</a:t>
            </a:r>
          </a:p>
          <a:p>
            <a:pPr>
              <a:lnSpc>
                <a:spcPct val="90000"/>
              </a:lnSpc>
              <a:buFontTx/>
              <a:buNone/>
            </a:pPr>
            <a:r>
              <a:rPr lang="en-US" altLang="zh-CN" b="1" dirty="0" smtClean="0">
                <a:latin typeface="宋体" charset="-122"/>
              </a:rPr>
              <a:t>	d = A54FF53A5F1D36F1</a:t>
            </a:r>
          </a:p>
          <a:p>
            <a:pPr>
              <a:lnSpc>
                <a:spcPct val="90000"/>
              </a:lnSpc>
              <a:buFontTx/>
              <a:buNone/>
            </a:pPr>
            <a:r>
              <a:rPr lang="en-US" altLang="zh-CN" b="1" dirty="0" smtClean="0">
                <a:latin typeface="宋体" charset="-122"/>
              </a:rPr>
              <a:t>	e = 510E527FADE682D1</a:t>
            </a:r>
          </a:p>
          <a:p>
            <a:pPr>
              <a:lnSpc>
                <a:spcPct val="90000"/>
              </a:lnSpc>
              <a:buFontTx/>
              <a:buNone/>
            </a:pPr>
            <a:r>
              <a:rPr lang="en-US" altLang="zh-CN" b="1" dirty="0" smtClean="0">
                <a:latin typeface="宋体" charset="-122"/>
              </a:rPr>
              <a:t>	f = 9B05688C2B3E6C1F</a:t>
            </a:r>
          </a:p>
          <a:p>
            <a:pPr>
              <a:lnSpc>
                <a:spcPct val="90000"/>
              </a:lnSpc>
              <a:buFontTx/>
              <a:buNone/>
            </a:pPr>
            <a:r>
              <a:rPr lang="en-US" altLang="zh-CN" b="1" dirty="0" smtClean="0">
                <a:latin typeface="宋体" charset="-122"/>
              </a:rPr>
              <a:t>	g = 1F83D9ABFB41BD6B</a:t>
            </a:r>
          </a:p>
          <a:p>
            <a:pPr>
              <a:lnSpc>
                <a:spcPct val="90000"/>
              </a:lnSpc>
              <a:buFontTx/>
              <a:buNone/>
            </a:pPr>
            <a:r>
              <a:rPr lang="en-US" altLang="zh-CN" b="1" dirty="0" smtClean="0">
                <a:latin typeface="宋体" charset="-122"/>
              </a:rPr>
              <a:t>	h = 5BE0CD19137E2179</a:t>
            </a:r>
            <a:endParaRPr lang="zh-CN" altLang="en-US" dirty="0"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0"/>
            <a:ext cx="8229600" cy="990600"/>
          </a:xfrm>
        </p:spPr>
        <p:txBody>
          <a:bodyPr>
            <a:normAutofit/>
          </a:bodyPr>
          <a:lstStyle/>
          <a:p>
            <a:r>
              <a:rPr lang="en-US" altLang="zh-CN" dirty="0" smtClean="0"/>
              <a:t>SHA-512</a:t>
            </a:r>
            <a:r>
              <a:rPr lang="zh-CN" altLang="en-US" dirty="0" smtClean="0"/>
              <a:t> </a:t>
            </a:r>
            <a:r>
              <a:rPr lang="en-US" altLang="zh-CN" dirty="0" smtClean="0"/>
              <a:t>Overview</a:t>
            </a:r>
          </a:p>
        </p:txBody>
      </p:sp>
      <p:sp>
        <p:nvSpPr>
          <p:cNvPr id="53251" name="Rectangle 3"/>
          <p:cNvSpPr>
            <a:spLocks noGrp="1" noChangeArrowheads="1"/>
          </p:cNvSpPr>
          <p:nvPr>
            <p:ph type="body" idx="1"/>
          </p:nvPr>
        </p:nvSpPr>
        <p:spPr/>
        <p:txBody>
          <a:bodyPr/>
          <a:lstStyle/>
          <a:p>
            <a:r>
              <a:rPr lang="zh-CN" altLang="en-US" smtClean="0"/>
              <a:t> </a:t>
            </a:r>
          </a:p>
        </p:txBody>
      </p:sp>
      <p:pic>
        <p:nvPicPr>
          <p:cNvPr id="53252" name="Picture 4" descr="Snap1"/>
          <p:cNvPicPr>
            <a:picLocks noChangeAspect="1" noChangeArrowheads="1"/>
          </p:cNvPicPr>
          <p:nvPr/>
        </p:nvPicPr>
        <p:blipFill>
          <a:blip r:embed="rId2" cstate="print"/>
          <a:srcRect/>
          <a:stretch>
            <a:fillRect/>
          </a:stretch>
        </p:blipFill>
        <p:spPr bwMode="auto">
          <a:xfrm>
            <a:off x="0" y="990600"/>
            <a:ext cx="8991600" cy="5423018"/>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0" y="381000"/>
            <a:ext cx="5486400" cy="808038"/>
          </a:xfrm>
        </p:spPr>
        <p:txBody>
          <a:bodyPr/>
          <a:lstStyle/>
          <a:p>
            <a:pPr algn="l"/>
            <a:r>
              <a:rPr lang="en-US" altLang="zh-CN" dirty="0" smtClean="0"/>
              <a:t>SHA-512 Round</a:t>
            </a:r>
          </a:p>
        </p:txBody>
      </p:sp>
      <p:sp>
        <p:nvSpPr>
          <p:cNvPr id="54275" name="Rectangle 3"/>
          <p:cNvSpPr>
            <a:spLocks noGrp="1" noChangeArrowheads="1"/>
          </p:cNvSpPr>
          <p:nvPr>
            <p:ph type="body" idx="1"/>
          </p:nvPr>
        </p:nvSpPr>
        <p:spPr/>
        <p:txBody>
          <a:bodyPr/>
          <a:lstStyle/>
          <a:p>
            <a:r>
              <a:rPr lang="zh-CN" altLang="en-US" smtClean="0"/>
              <a:t> </a:t>
            </a:r>
          </a:p>
        </p:txBody>
      </p:sp>
      <p:pic>
        <p:nvPicPr>
          <p:cNvPr id="54276" name="Picture 4" descr="Snap2"/>
          <p:cNvPicPr>
            <a:picLocks noChangeAspect="1" noChangeArrowheads="1"/>
          </p:cNvPicPr>
          <p:nvPr/>
        </p:nvPicPr>
        <p:blipFill>
          <a:blip r:embed="rId2" cstate="print"/>
          <a:srcRect/>
          <a:stretch>
            <a:fillRect/>
          </a:stretch>
        </p:blipFill>
        <p:spPr bwMode="auto">
          <a:xfrm>
            <a:off x="3921125" y="0"/>
            <a:ext cx="5222875" cy="6858000"/>
          </a:xfrm>
          <a:prstGeom prst="rect">
            <a:avLst/>
          </a:prstGeom>
          <a:noFill/>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smtClean="0"/>
              <a:t>SHA-512 Round Function</a:t>
            </a:r>
          </a:p>
        </p:txBody>
      </p:sp>
      <p:sp>
        <p:nvSpPr>
          <p:cNvPr id="51203" name="Rectangle 3"/>
          <p:cNvSpPr>
            <a:spLocks noGrp="1" noChangeArrowheads="1"/>
          </p:cNvSpPr>
          <p:nvPr>
            <p:ph type="body" idx="1"/>
          </p:nvPr>
        </p:nvSpPr>
        <p:spPr/>
        <p:txBody>
          <a:bodyPr/>
          <a:lstStyle/>
          <a:p>
            <a:r>
              <a:rPr lang="zh-CN" altLang="en-US" smtClean="0"/>
              <a:t> </a:t>
            </a:r>
          </a:p>
        </p:txBody>
      </p:sp>
      <p:pic>
        <p:nvPicPr>
          <p:cNvPr id="51204" name="Picture 4"/>
          <p:cNvPicPr>
            <a:picLocks noChangeAspect="1" noChangeArrowheads="1"/>
          </p:cNvPicPr>
          <p:nvPr/>
        </p:nvPicPr>
        <p:blipFill>
          <a:blip r:embed="rId2" cstate="print"/>
          <a:srcRect b="9265"/>
          <a:stretch>
            <a:fillRect/>
          </a:stretch>
        </p:blipFill>
        <p:spPr bwMode="auto">
          <a:xfrm>
            <a:off x="990600" y="1371600"/>
            <a:ext cx="7539038" cy="5286375"/>
          </a:xfrm>
          <a:prstGeom prst="rect">
            <a:avLst/>
          </a:prstGeom>
          <a:noFill/>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CN" smtClean="0"/>
              <a:t>SHA-512 Round Function</a:t>
            </a:r>
            <a:endParaRPr lang="zh-CN" altLang="en-US" smtClean="0"/>
          </a:p>
        </p:txBody>
      </p:sp>
      <p:sp>
        <p:nvSpPr>
          <p:cNvPr id="52227" name="Rectangle 3"/>
          <p:cNvSpPr>
            <a:spLocks noGrp="1" noChangeArrowheads="1"/>
          </p:cNvSpPr>
          <p:nvPr>
            <p:ph type="body" idx="1"/>
          </p:nvPr>
        </p:nvSpPr>
        <p:spPr/>
        <p:txBody>
          <a:bodyPr/>
          <a:lstStyle/>
          <a:p>
            <a:r>
              <a:rPr lang="zh-CN" altLang="en-US" smtClean="0"/>
              <a:t> </a:t>
            </a:r>
          </a:p>
        </p:txBody>
      </p:sp>
      <p:pic>
        <p:nvPicPr>
          <p:cNvPr id="52228" name="Picture 4"/>
          <p:cNvPicPr>
            <a:picLocks noChangeAspect="1" noChangeArrowheads="1"/>
          </p:cNvPicPr>
          <p:nvPr/>
        </p:nvPicPr>
        <p:blipFill>
          <a:blip r:embed="rId3" cstate="print"/>
          <a:srcRect t="13898" b="27794"/>
          <a:stretch>
            <a:fillRect/>
          </a:stretch>
        </p:blipFill>
        <p:spPr bwMode="auto">
          <a:xfrm>
            <a:off x="609600" y="1752600"/>
            <a:ext cx="8043863" cy="438785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2.pdf"/>
          <p:cNvPicPr>
            <a:picLocks noChangeAspect="1"/>
          </p:cNvPicPr>
          <p:nvPr/>
        </p:nvPicPr>
        <p:blipFill>
          <a:blip r:embed="rId3" cstate="print"/>
          <a:stretch>
            <a:fillRect/>
          </a:stretch>
        </p:blipFill>
        <p:spPr>
          <a:xfrm>
            <a:off x="1922318" y="0"/>
            <a:ext cx="5299364" cy="6858000"/>
          </a:xfrm>
          <a:prstGeom prst="rect">
            <a:avLst/>
          </a:prstGeom>
        </p:spPr>
      </p:pic>
      <p:sp>
        <p:nvSpPr>
          <p:cNvPr id="3" name="Rectangle 2"/>
          <p:cNvSpPr/>
          <p:nvPr/>
        </p:nvSpPr>
        <p:spPr>
          <a:xfrm>
            <a:off x="609600" y="914400"/>
            <a:ext cx="761999" cy="3539430"/>
          </a:xfrm>
          <a:prstGeom prst="rect">
            <a:avLst/>
          </a:prstGeom>
        </p:spPr>
        <p:txBody>
          <a:bodyPr wrap="square">
            <a:spAutoFit/>
          </a:bodyPr>
          <a:lstStyle/>
          <a:p>
            <a:r>
              <a:rPr lang="zh-CN" altLang="en-US" sz="3200" dirty="0" smtClean="0"/>
              <a:t>散列函数的应用</a:t>
            </a:r>
            <a:endParaRPr lang="zh-CN" altLang="en-US" sz="3200" dirty="0"/>
          </a:p>
        </p:txBody>
      </p:sp>
    </p:spTree>
  </p:cSld>
  <p:clrMapOvr>
    <a:masterClrMapping/>
  </p:clrMapOvr>
  <p:transition spd="med">
    <p:wedg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zh-CN" smtClean="0"/>
              <a:t>SHA-512</a:t>
            </a:r>
            <a:r>
              <a:rPr lang="zh-CN" altLang="en-US" smtClean="0"/>
              <a:t>实现</a:t>
            </a:r>
          </a:p>
        </p:txBody>
      </p:sp>
      <p:sp>
        <p:nvSpPr>
          <p:cNvPr id="78851" name="Rectangle 3"/>
          <p:cNvSpPr>
            <a:spLocks noGrp="1" noChangeArrowheads="1"/>
          </p:cNvSpPr>
          <p:nvPr>
            <p:ph type="body" idx="1"/>
          </p:nvPr>
        </p:nvSpPr>
        <p:spPr/>
        <p:txBody>
          <a:bodyPr/>
          <a:lstStyle/>
          <a:p>
            <a:r>
              <a:rPr lang="en-US" altLang="zh-CN" dirty="0" smtClean="0"/>
              <a:t>SHA-256/384/512 implementation</a:t>
            </a:r>
          </a:p>
          <a:p>
            <a:pPr lvl="1"/>
            <a:r>
              <a:rPr lang="en-US" altLang="zh-CN" dirty="0" smtClean="0">
                <a:hlinkClick r:id="rId3"/>
              </a:rPr>
              <a:t>http://freshmeat.net/projects/sha2/</a:t>
            </a:r>
            <a:endParaRPr lang="en-US" altLang="zh-CN" dirty="0" smtClean="0"/>
          </a:p>
          <a:p>
            <a:r>
              <a:rPr lang="en-US" altLang="zh-CN" dirty="0" smtClean="0"/>
              <a:t>Support for the SHA-256, SHA-384, and SHA-512 hash algorithms was added to the Sun provider. ---JDK 1.4.2</a:t>
            </a:r>
          </a:p>
          <a:p>
            <a:pPr lvl="1"/>
            <a:endParaRPr lang="zh-CN" altLang="en-US" dirty="0" smtClean="0"/>
          </a:p>
          <a:p>
            <a:r>
              <a:rPr lang="zh-CN" altLang="en-US" dirty="0" smtClean="0"/>
              <a:t>在</a:t>
            </a:r>
            <a:r>
              <a:rPr lang="en-US" altLang="zh-CN" dirty="0" smtClean="0"/>
              <a:t>OpenSSL-0.9.8d</a:t>
            </a:r>
            <a:r>
              <a:rPr lang="zh-CN" altLang="en-US" dirty="0" smtClean="0"/>
              <a:t>中还不支持，高版本已支持。</a:t>
            </a:r>
          </a:p>
          <a:p>
            <a:endParaRPr lang="en-US" altLang="zh-CN" dirty="0" smtClean="0"/>
          </a:p>
          <a:p>
            <a:endParaRPr lang="en-US" altLang="zh-CN" dirty="0"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smtClean="0"/>
              <a:t>关于加密和认证分离</a:t>
            </a:r>
          </a:p>
        </p:txBody>
      </p:sp>
      <p:sp>
        <p:nvSpPr>
          <p:cNvPr id="45059" name="Rectangle 3"/>
          <p:cNvSpPr>
            <a:spLocks noGrp="1" noChangeArrowheads="1"/>
          </p:cNvSpPr>
          <p:nvPr>
            <p:ph type="body" idx="1"/>
          </p:nvPr>
        </p:nvSpPr>
        <p:spPr/>
        <p:txBody>
          <a:bodyPr/>
          <a:lstStyle/>
          <a:p>
            <a:r>
              <a:rPr lang="zh-CN" altLang="en-US" dirty="0" smtClean="0"/>
              <a:t>加密本身不能实现认证功能</a:t>
            </a:r>
          </a:p>
          <a:p>
            <a:r>
              <a:rPr lang="zh-CN" altLang="en-US" dirty="0" smtClean="0"/>
              <a:t>认证和加密的分离带来灵活性</a:t>
            </a:r>
          </a:p>
          <a:p>
            <a:pPr lvl="1"/>
            <a:r>
              <a:rPr lang="zh-CN" altLang="en-US" dirty="0" smtClean="0"/>
              <a:t>只要认证而不需保密</a:t>
            </a:r>
          </a:p>
          <a:p>
            <a:pPr lvl="1">
              <a:buFontTx/>
              <a:buNone/>
            </a:pPr>
            <a:r>
              <a:rPr lang="zh-CN" altLang="en-US" dirty="0" smtClean="0"/>
              <a:t>	如公文，软件完整性鉴别</a:t>
            </a:r>
            <a:r>
              <a:rPr lang="en-US" altLang="zh-CN" dirty="0" smtClean="0"/>
              <a:t>(</a:t>
            </a:r>
            <a:r>
              <a:rPr lang="zh-CN" altLang="en-US" dirty="0" smtClean="0"/>
              <a:t>防病毒</a:t>
            </a:r>
            <a:r>
              <a:rPr lang="en-US" altLang="zh-CN" dirty="0" smtClean="0"/>
              <a:t>)</a:t>
            </a:r>
            <a:r>
              <a:rPr lang="zh-CN" altLang="en-US" dirty="0" smtClean="0"/>
              <a:t>、网络管理广播报文</a:t>
            </a:r>
            <a:r>
              <a:rPr lang="en-US" altLang="zh-CN" dirty="0" smtClean="0"/>
              <a:t>(</a:t>
            </a:r>
            <a:r>
              <a:rPr lang="zh-CN" altLang="en-US" dirty="0" smtClean="0"/>
              <a:t>如</a:t>
            </a:r>
            <a:r>
              <a:rPr lang="en-US" altLang="zh-CN" dirty="0" smtClean="0"/>
              <a:t>SNMP)</a:t>
            </a:r>
            <a:r>
              <a:rPr lang="zh-CN" altLang="en-US" dirty="0" smtClean="0"/>
              <a:t>等</a:t>
            </a:r>
          </a:p>
          <a:p>
            <a:pPr lvl="1"/>
            <a:r>
              <a:rPr lang="zh-CN" altLang="en-US" dirty="0" smtClean="0"/>
              <a:t>不能加密的场合（如法规限制）</a:t>
            </a:r>
          </a:p>
          <a:p>
            <a:pPr lvl="1"/>
            <a:r>
              <a:rPr lang="zh-CN" altLang="en-US" dirty="0" smtClean="0"/>
              <a:t>存档期间的保护（而不仅是传输期间）</a:t>
            </a:r>
          </a:p>
          <a:p>
            <a:endParaRPr lang="zh-CN" altLang="en-US" dirty="0"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smtClean="0"/>
              <a:t>HMAC</a:t>
            </a:r>
            <a:r>
              <a:rPr lang="zh-CN" altLang="en-US" smtClean="0"/>
              <a:t>：带</a:t>
            </a:r>
            <a:r>
              <a:rPr lang="en-US" altLang="zh-CN" smtClean="0"/>
              <a:t>Key</a:t>
            </a:r>
            <a:r>
              <a:rPr lang="zh-CN" altLang="en-US" smtClean="0"/>
              <a:t>的</a:t>
            </a:r>
            <a:r>
              <a:rPr lang="en-US" altLang="zh-CN" smtClean="0"/>
              <a:t>Hash</a:t>
            </a:r>
            <a:r>
              <a:rPr lang="zh-CN" altLang="en-US" smtClean="0"/>
              <a:t>函数</a:t>
            </a:r>
          </a:p>
        </p:txBody>
      </p:sp>
      <p:sp>
        <p:nvSpPr>
          <p:cNvPr id="50179" name="Rectangle 3"/>
          <p:cNvSpPr>
            <a:spLocks noGrp="1" noChangeArrowheads="1"/>
          </p:cNvSpPr>
          <p:nvPr>
            <p:ph type="body" idx="1"/>
          </p:nvPr>
        </p:nvSpPr>
        <p:spPr/>
        <p:txBody>
          <a:bodyPr/>
          <a:lstStyle/>
          <a:p>
            <a:r>
              <a:rPr lang="zh-CN" altLang="en-US" dirty="0" smtClean="0"/>
              <a:t>利用</a:t>
            </a:r>
            <a:r>
              <a:rPr lang="en-US" altLang="zh-CN" dirty="0" smtClean="0"/>
              <a:t>HASH</a:t>
            </a:r>
            <a:r>
              <a:rPr lang="zh-CN" altLang="en-US" dirty="0" smtClean="0"/>
              <a:t>函数从报文和密钥产生</a:t>
            </a:r>
            <a:r>
              <a:rPr lang="en-US" altLang="zh-CN" dirty="0" smtClean="0"/>
              <a:t>MAC</a:t>
            </a:r>
            <a:r>
              <a:rPr lang="zh-CN" altLang="en-US" dirty="0" smtClean="0"/>
              <a:t>码</a:t>
            </a:r>
          </a:p>
          <a:p>
            <a:pPr lvl="1"/>
            <a:r>
              <a:rPr lang="zh-CN" altLang="en-US" dirty="0" smtClean="0"/>
              <a:t>先计算特征，再把特征加密的思想，或</a:t>
            </a:r>
          </a:p>
          <a:p>
            <a:pPr lvl="1"/>
            <a:r>
              <a:rPr lang="zh-CN" altLang="en-US" dirty="0" smtClean="0"/>
              <a:t>直接把散列函数和</a:t>
            </a:r>
            <a:r>
              <a:rPr lang="en-US" altLang="zh-CN" dirty="0" smtClean="0"/>
              <a:t>Key</a:t>
            </a:r>
            <a:r>
              <a:rPr lang="zh-CN" altLang="en-US" dirty="0" smtClean="0"/>
              <a:t>结合得</a:t>
            </a:r>
            <a:r>
              <a:rPr lang="en-US" altLang="zh-CN" dirty="0" smtClean="0"/>
              <a:t>MAC</a:t>
            </a:r>
            <a:endParaRPr lang="zh-CN" altLang="en-US" dirty="0" smtClean="0"/>
          </a:p>
          <a:p>
            <a:pPr>
              <a:buFontTx/>
              <a:buNone/>
            </a:pPr>
            <a:r>
              <a:rPr lang="zh-CN" altLang="en-US" dirty="0" smtClean="0"/>
              <a:t>		</a:t>
            </a:r>
            <a:r>
              <a:rPr lang="en-US" altLang="zh-CN" dirty="0" smtClean="0"/>
              <a:t>HMAC = </a:t>
            </a:r>
            <a:r>
              <a:rPr lang="en-US" altLang="zh-CN" dirty="0" err="1" smtClean="0"/>
              <a:t>Hash</a:t>
            </a:r>
            <a:r>
              <a:rPr lang="en-US" altLang="zh-CN" baseline="-25000" dirty="0" err="1" smtClean="0"/>
              <a:t>Key</a:t>
            </a:r>
            <a:r>
              <a:rPr lang="en-US" altLang="zh-CN" dirty="0" smtClean="0"/>
              <a:t>(Message)</a:t>
            </a:r>
          </a:p>
          <a:p>
            <a:pPr>
              <a:buFontTx/>
              <a:buNone/>
            </a:pPr>
            <a:r>
              <a:rPr lang="en-US" altLang="zh-CN" dirty="0" smtClean="0"/>
              <a:t>	</a:t>
            </a:r>
            <a:r>
              <a:rPr lang="zh-CN" altLang="en-US" dirty="0" smtClean="0"/>
              <a:t>比如</a:t>
            </a:r>
          </a:p>
          <a:p>
            <a:pPr>
              <a:buFontTx/>
              <a:buNone/>
            </a:pPr>
            <a:r>
              <a:rPr lang="en-US" altLang="zh-CN" dirty="0" smtClean="0"/>
              <a:t>		HMAC = Hash(Key || Message)</a:t>
            </a:r>
            <a:endParaRPr lang="zh-CN" altLang="en-US" dirty="0" smtClean="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0" y="533400"/>
            <a:ext cx="8229600" cy="808038"/>
          </a:xfrm>
        </p:spPr>
        <p:txBody>
          <a:bodyPr/>
          <a:lstStyle/>
          <a:p>
            <a:pPr algn="l"/>
            <a:r>
              <a:rPr lang="zh-CN" altLang="en-US" sz="3600" dirty="0" smtClean="0"/>
              <a:t>优化实现</a:t>
            </a:r>
            <a:r>
              <a:rPr lang="en-US" altLang="zh-CN" sz="3600" dirty="0" smtClean="0"/>
              <a:t>HMAC</a:t>
            </a:r>
            <a:endParaRPr lang="zh-CN" altLang="en-US" sz="3600" dirty="0" smtClean="0"/>
          </a:p>
        </p:txBody>
      </p:sp>
      <p:sp>
        <p:nvSpPr>
          <p:cNvPr id="91139" name="Rectangle 3"/>
          <p:cNvSpPr>
            <a:spLocks noGrp="1" noChangeArrowheads="1"/>
          </p:cNvSpPr>
          <p:nvPr>
            <p:ph type="body" idx="1"/>
          </p:nvPr>
        </p:nvSpPr>
        <p:spPr>
          <a:xfrm>
            <a:off x="228600" y="1447800"/>
            <a:ext cx="2971800" cy="5410200"/>
          </a:xfrm>
        </p:spPr>
        <p:txBody>
          <a:bodyPr/>
          <a:lstStyle/>
          <a:p>
            <a:pPr eaLnBrk="1" hangingPunct="1">
              <a:spcBef>
                <a:spcPct val="50000"/>
              </a:spcBef>
              <a:buFontTx/>
              <a:buNone/>
            </a:pPr>
            <a:r>
              <a:rPr lang="zh-CN" altLang="en-US" sz="2800" smtClean="0">
                <a:solidFill>
                  <a:schemeClr val="bg1"/>
                </a:solidFill>
              </a:rPr>
              <a:t> </a:t>
            </a:r>
          </a:p>
          <a:p>
            <a:pPr eaLnBrk="1" hangingPunct="1">
              <a:spcBef>
                <a:spcPct val="50000"/>
              </a:spcBef>
              <a:buFontTx/>
              <a:buNone/>
            </a:pPr>
            <a:r>
              <a:rPr lang="zh-CN" altLang="en-US" sz="2800" smtClean="0">
                <a:solidFill>
                  <a:schemeClr val="bg1"/>
                </a:solidFill>
              </a:rPr>
              <a:t>	</a:t>
            </a:r>
          </a:p>
          <a:p>
            <a:r>
              <a:rPr lang="zh-CN" altLang="en-US" sz="2800" smtClean="0">
                <a:solidFill>
                  <a:schemeClr val="bg1"/>
                </a:solidFill>
              </a:rPr>
              <a:t>适合一个</a:t>
            </a:r>
            <a:r>
              <a:rPr lang="en-US" altLang="zh-CN" sz="2800" smtClean="0">
                <a:solidFill>
                  <a:schemeClr val="bg1"/>
                </a:solidFill>
              </a:rPr>
              <a:t>Key</a:t>
            </a:r>
            <a:r>
              <a:rPr lang="zh-CN" altLang="en-US" sz="2800" smtClean="0">
                <a:solidFill>
                  <a:schemeClr val="bg1"/>
                </a:solidFill>
              </a:rPr>
              <a:t>产生多个小报文的</a:t>
            </a:r>
            <a:r>
              <a:rPr lang="en-US" altLang="zh-CN" sz="2800" smtClean="0">
                <a:solidFill>
                  <a:schemeClr val="bg1"/>
                </a:solidFill>
              </a:rPr>
              <a:t>MAC</a:t>
            </a:r>
            <a:r>
              <a:rPr lang="zh-CN" altLang="en-US" sz="2800" smtClean="0">
                <a:solidFill>
                  <a:schemeClr val="bg1"/>
                </a:solidFill>
              </a:rPr>
              <a:t>的情况</a:t>
            </a:r>
          </a:p>
        </p:txBody>
      </p:sp>
      <p:pic>
        <p:nvPicPr>
          <p:cNvPr id="91140" name="Picture 4" descr="q"/>
          <p:cNvPicPr>
            <a:picLocks noChangeAspect="1" noChangeArrowheads="1"/>
          </p:cNvPicPr>
          <p:nvPr/>
        </p:nvPicPr>
        <p:blipFill>
          <a:blip r:embed="rId2" cstate="print"/>
          <a:srcRect/>
          <a:stretch>
            <a:fillRect/>
          </a:stretch>
        </p:blipFill>
        <p:spPr bwMode="auto">
          <a:xfrm>
            <a:off x="3462338" y="0"/>
            <a:ext cx="5718175" cy="6858000"/>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smtClean="0"/>
              <a:t>HMAC</a:t>
            </a:r>
            <a:r>
              <a:rPr lang="zh-CN" altLang="en-US" smtClean="0"/>
              <a:t>标准</a:t>
            </a:r>
          </a:p>
        </p:txBody>
      </p:sp>
      <p:sp>
        <p:nvSpPr>
          <p:cNvPr id="89091" name="Rectangle 3"/>
          <p:cNvSpPr>
            <a:spLocks noGrp="1" noChangeArrowheads="1"/>
          </p:cNvSpPr>
          <p:nvPr>
            <p:ph type="body" idx="1"/>
          </p:nvPr>
        </p:nvSpPr>
        <p:spPr/>
        <p:txBody>
          <a:bodyPr/>
          <a:lstStyle/>
          <a:p>
            <a:r>
              <a:rPr lang="en-US" altLang="zh-CN" dirty="0" smtClean="0"/>
              <a:t>RFC 2104</a:t>
            </a:r>
          </a:p>
          <a:p>
            <a:pPr lvl="1"/>
            <a:r>
              <a:rPr lang="en-US" altLang="zh-CN" dirty="0" smtClean="0"/>
              <a:t>HMAC</a:t>
            </a:r>
            <a:r>
              <a:rPr lang="zh-CN" altLang="en-US" dirty="0" smtClean="0"/>
              <a:t>：</a:t>
            </a:r>
            <a:r>
              <a:rPr lang="en-US" altLang="zh-CN" dirty="0" smtClean="0"/>
              <a:t>Keyed-Hashing for Message Authentication</a:t>
            </a:r>
          </a:p>
          <a:p>
            <a:r>
              <a:rPr lang="en-US" altLang="zh-CN" dirty="0" smtClean="0"/>
              <a:t>FIPS 198</a:t>
            </a:r>
          </a:p>
          <a:p>
            <a:pPr lvl="1"/>
            <a:r>
              <a:rPr lang="en-US" altLang="zh-CN" dirty="0" smtClean="0"/>
              <a:t>The Keyed-Hash Message Authentication Code (HMAC)</a:t>
            </a:r>
            <a:endParaRPr lang="zh-CN" altLang="en-US" dirty="0" smtClean="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smtClean="0"/>
              <a:t>HMAC</a:t>
            </a:r>
            <a:r>
              <a:rPr lang="zh-CN" altLang="en-US" smtClean="0"/>
              <a:t>标准</a:t>
            </a:r>
          </a:p>
        </p:txBody>
      </p:sp>
      <p:sp>
        <p:nvSpPr>
          <p:cNvPr id="89091" name="Rectangle 3"/>
          <p:cNvSpPr>
            <a:spLocks noGrp="1" noChangeArrowheads="1"/>
          </p:cNvSpPr>
          <p:nvPr>
            <p:ph type="body" idx="1"/>
          </p:nvPr>
        </p:nvSpPr>
        <p:spPr/>
        <p:txBody>
          <a:bodyPr/>
          <a:lstStyle/>
          <a:p>
            <a:r>
              <a:rPr lang="en-US" altLang="zh-CN" dirty="0" smtClean="0"/>
              <a:t>RFC 2104</a:t>
            </a:r>
          </a:p>
          <a:p>
            <a:pPr lvl="1"/>
            <a:r>
              <a:rPr lang="en-US" altLang="zh-CN" dirty="0" smtClean="0"/>
              <a:t>HMAC</a:t>
            </a:r>
            <a:r>
              <a:rPr lang="zh-CN" altLang="en-US" dirty="0" smtClean="0"/>
              <a:t>：</a:t>
            </a:r>
            <a:r>
              <a:rPr lang="en-US" altLang="zh-CN" dirty="0" smtClean="0"/>
              <a:t>Keyed-Hashing for Message Authentication</a:t>
            </a:r>
          </a:p>
          <a:p>
            <a:r>
              <a:rPr lang="en-US" altLang="zh-CN" dirty="0" smtClean="0"/>
              <a:t>FIPS 198</a:t>
            </a:r>
          </a:p>
          <a:p>
            <a:pPr lvl="1"/>
            <a:r>
              <a:rPr lang="en-US" altLang="zh-CN" dirty="0" smtClean="0"/>
              <a:t>The Keyed-Hash Message Authentication Code (HMAC)</a:t>
            </a:r>
            <a:endParaRPr lang="zh-CN" altLang="en-US" dirty="0"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dirty="0" smtClean="0"/>
              <a:t>数字签名</a:t>
            </a:r>
          </a:p>
        </p:txBody>
      </p:sp>
      <p:sp>
        <p:nvSpPr>
          <p:cNvPr id="26627" name="Rectangle 3"/>
          <p:cNvSpPr>
            <a:spLocks noGrp="1" noChangeArrowheads="1"/>
          </p:cNvSpPr>
          <p:nvPr>
            <p:ph type="body" idx="1"/>
          </p:nvPr>
        </p:nvSpPr>
        <p:spPr/>
        <p:txBody>
          <a:bodyPr>
            <a:normAutofit lnSpcReduction="10000"/>
          </a:bodyPr>
          <a:lstStyle/>
          <a:p>
            <a:r>
              <a:rPr lang="zh-CN" altLang="en-US" dirty="0" smtClean="0"/>
              <a:t>消息认证基于共享秘密，不能防止抵赖</a:t>
            </a:r>
          </a:p>
          <a:p>
            <a:pPr lvl="1"/>
            <a:r>
              <a:rPr lang="zh-CN" altLang="en-US" dirty="0" smtClean="0"/>
              <a:t>只是</a:t>
            </a:r>
            <a:r>
              <a:rPr lang="en-US" altLang="zh-CN" dirty="0" smtClean="0"/>
              <a:t>2</a:t>
            </a:r>
            <a:r>
              <a:rPr lang="zh-CN" altLang="en-US" dirty="0" smtClean="0"/>
              <a:t>方合作抵抗第</a:t>
            </a:r>
            <a:r>
              <a:rPr lang="en-US" altLang="zh-CN" dirty="0" smtClean="0"/>
              <a:t>3</a:t>
            </a:r>
            <a:r>
              <a:rPr lang="zh-CN" altLang="en-US" dirty="0" smtClean="0"/>
              <a:t>方窜改</a:t>
            </a:r>
            <a:r>
              <a:rPr lang="en-US" altLang="zh-CN" dirty="0" smtClean="0"/>
              <a:t>/</a:t>
            </a:r>
            <a:r>
              <a:rPr lang="zh-CN" altLang="en-US" dirty="0" smtClean="0"/>
              <a:t>假冒</a:t>
            </a:r>
          </a:p>
          <a:p>
            <a:r>
              <a:rPr lang="zh-CN" altLang="en-US" dirty="0" smtClean="0"/>
              <a:t>共享的秘密不具有排他性质</a:t>
            </a:r>
          </a:p>
          <a:p>
            <a:pPr lvl="1"/>
            <a:r>
              <a:rPr lang="zh-CN" altLang="en-US" dirty="0" smtClean="0"/>
              <a:t>双方有同样的不分彼此地能力；因此对某个报文的存在和有效性，每一方都不能证明是自己所为，或者是和自己无关</a:t>
            </a:r>
          </a:p>
          <a:p>
            <a:r>
              <a:rPr lang="zh-CN" altLang="en-US" dirty="0" smtClean="0"/>
              <a:t>特异性</a:t>
            </a:r>
          </a:p>
          <a:p>
            <a:pPr lvl="1"/>
            <a:r>
              <a:rPr lang="zh-CN" altLang="en-US" dirty="0" smtClean="0"/>
              <a:t>要想实现类似签名的安全能力，必须使每个人使用独有的秘密</a:t>
            </a:r>
          </a:p>
          <a:p>
            <a:endParaRPr lang="zh-CN" altLang="en-US" dirty="0" smtClean="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smtClean="0"/>
              <a:t>用私钥加密当作签名</a:t>
            </a:r>
          </a:p>
        </p:txBody>
      </p:sp>
      <p:sp>
        <p:nvSpPr>
          <p:cNvPr id="33795" name="Rectangle 3"/>
          <p:cNvSpPr>
            <a:spLocks noGrp="1" noChangeArrowheads="1"/>
          </p:cNvSpPr>
          <p:nvPr>
            <p:ph type="body" idx="1"/>
          </p:nvPr>
        </p:nvSpPr>
        <p:spPr/>
        <p:txBody>
          <a:bodyPr>
            <a:normAutofit fontScale="92500" lnSpcReduction="20000"/>
          </a:bodyPr>
          <a:lstStyle/>
          <a:p>
            <a:r>
              <a:rPr lang="zh-CN" altLang="en-US" dirty="0" smtClean="0"/>
              <a:t>主要操作</a:t>
            </a:r>
          </a:p>
          <a:p>
            <a:pPr lvl="1"/>
            <a:r>
              <a:rPr lang="zh-CN" altLang="en-US" dirty="0" smtClean="0"/>
              <a:t>输入    报文明文、私钥			</a:t>
            </a:r>
            <a:r>
              <a:rPr lang="en-US" altLang="zh-CN" dirty="0" err="1" smtClean="0"/>
              <a:t>m^d</a:t>
            </a:r>
            <a:r>
              <a:rPr lang="en-US" altLang="zh-CN" dirty="0" smtClean="0"/>
              <a:t>  = s</a:t>
            </a:r>
          </a:p>
          <a:p>
            <a:pPr lvl="1"/>
            <a:r>
              <a:rPr lang="zh-CN" altLang="en-US" dirty="0" smtClean="0"/>
              <a:t>输出    报文明文、报文密文</a:t>
            </a:r>
            <a:r>
              <a:rPr lang="en-US" altLang="zh-CN" dirty="0" smtClean="0"/>
              <a:t>(</a:t>
            </a:r>
            <a:r>
              <a:rPr lang="zh-CN" altLang="en-US" dirty="0" smtClean="0"/>
              <a:t>签名</a:t>
            </a:r>
            <a:r>
              <a:rPr lang="en-US" altLang="zh-CN" dirty="0" smtClean="0"/>
              <a:t>)	  (m, s)</a:t>
            </a:r>
          </a:p>
          <a:p>
            <a:pPr lvl="1"/>
            <a:r>
              <a:rPr lang="zh-CN" altLang="en-US" dirty="0" smtClean="0"/>
              <a:t>验证						</a:t>
            </a:r>
            <a:r>
              <a:rPr lang="en-US" altLang="zh-CN" dirty="0" err="1" smtClean="0"/>
              <a:t>s^e</a:t>
            </a:r>
            <a:r>
              <a:rPr lang="en-US" altLang="zh-CN" dirty="0" smtClean="0"/>
              <a:t> </a:t>
            </a:r>
            <a:r>
              <a:rPr lang="en-US" altLang="zh-CN" dirty="0" smtClean="0">
                <a:solidFill>
                  <a:srgbClr val="FF0000"/>
                </a:solidFill>
              </a:rPr>
              <a:t>=</a:t>
            </a:r>
            <a:r>
              <a:rPr lang="en-US" altLang="zh-CN" baseline="30000" dirty="0" smtClean="0">
                <a:solidFill>
                  <a:srgbClr val="FF0000"/>
                </a:solidFill>
              </a:rPr>
              <a:t>?</a:t>
            </a:r>
            <a:r>
              <a:rPr lang="en-US" altLang="zh-CN" dirty="0" smtClean="0"/>
              <a:t> m</a:t>
            </a:r>
          </a:p>
          <a:p>
            <a:r>
              <a:rPr lang="zh-CN" altLang="en-US" dirty="0" smtClean="0"/>
              <a:t>是否满足签名要求的特性</a:t>
            </a:r>
          </a:p>
          <a:p>
            <a:r>
              <a:rPr lang="zh-CN" altLang="en-US" dirty="0" smtClean="0"/>
              <a:t>讨论</a:t>
            </a:r>
          </a:p>
          <a:p>
            <a:pPr lvl="1"/>
            <a:r>
              <a:rPr lang="zh-CN" altLang="en-US" dirty="0" smtClean="0"/>
              <a:t>私钥</a:t>
            </a:r>
            <a:r>
              <a:rPr lang="en-US" altLang="zh-CN" dirty="0" smtClean="0"/>
              <a:t>(</a:t>
            </a:r>
            <a:r>
              <a:rPr lang="zh-CN" altLang="en-US" dirty="0" smtClean="0"/>
              <a:t>其实是公钥</a:t>
            </a:r>
            <a:r>
              <a:rPr lang="en-US" altLang="zh-CN" dirty="0" smtClean="0"/>
              <a:t>)</a:t>
            </a:r>
            <a:r>
              <a:rPr lang="zh-CN" altLang="en-US" dirty="0" smtClean="0"/>
              <a:t>的管理</a:t>
            </a:r>
            <a:r>
              <a:rPr lang="en-US" altLang="zh-CN" dirty="0" smtClean="0"/>
              <a:t>: </a:t>
            </a:r>
            <a:r>
              <a:rPr lang="zh-CN" altLang="en-US" dirty="0" smtClean="0"/>
              <a:t>和身份绑定、更新等</a:t>
            </a:r>
          </a:p>
          <a:p>
            <a:pPr lvl="1"/>
            <a:r>
              <a:rPr lang="zh-CN" altLang="en-US" dirty="0" smtClean="0"/>
              <a:t>签名过程太慢</a:t>
            </a:r>
            <a:r>
              <a:rPr lang="en-US" altLang="zh-CN" dirty="0" smtClean="0"/>
              <a:t>: </a:t>
            </a:r>
            <a:r>
              <a:rPr lang="zh-CN" altLang="en-US" dirty="0" smtClean="0"/>
              <a:t>启用散列函数</a:t>
            </a:r>
          </a:p>
          <a:p>
            <a:r>
              <a:rPr lang="zh-CN" altLang="en-US" dirty="0" smtClean="0"/>
              <a:t>改进</a:t>
            </a:r>
          </a:p>
          <a:p>
            <a:pPr lvl="1"/>
            <a:r>
              <a:rPr lang="zh-CN" altLang="en-US" dirty="0" smtClean="0"/>
              <a:t>对报文的散列值用私钥加密得到和</a:t>
            </a:r>
            <a:r>
              <a:rPr lang="en-US" altLang="zh-CN" dirty="0" smtClean="0"/>
              <a:t>n</a:t>
            </a:r>
            <a:r>
              <a:rPr lang="zh-CN" altLang="en-US" dirty="0" smtClean="0"/>
              <a:t>等宽的签名值</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81000" y="381000"/>
            <a:ext cx="8229600" cy="808038"/>
          </a:xfrm>
        </p:spPr>
        <p:txBody>
          <a:bodyPr/>
          <a:lstStyle/>
          <a:p>
            <a:r>
              <a:rPr lang="en-US" altLang="zh-CN" dirty="0" smtClean="0"/>
              <a:t>{</a:t>
            </a:r>
            <a:r>
              <a:rPr lang="zh-CN" altLang="en-US" dirty="0" smtClean="0"/>
              <a:t>回顾</a:t>
            </a:r>
            <a:r>
              <a:rPr lang="en-US" altLang="en-US" dirty="0" err="1" smtClean="0"/>
              <a:t>ElGamal</a:t>
            </a:r>
            <a:r>
              <a:rPr lang="zh-CN" altLang="en-US" dirty="0" smtClean="0"/>
              <a:t>加密体制</a:t>
            </a:r>
            <a:r>
              <a:rPr lang="en-US" altLang="zh-CN" dirty="0" smtClean="0"/>
              <a:t>}</a:t>
            </a:r>
          </a:p>
        </p:txBody>
      </p:sp>
      <p:sp>
        <p:nvSpPr>
          <p:cNvPr id="71683" name="Rectangle 3"/>
          <p:cNvSpPr>
            <a:spLocks noGrp="1" noChangeArrowheads="1"/>
          </p:cNvSpPr>
          <p:nvPr>
            <p:ph type="body" idx="1"/>
          </p:nvPr>
        </p:nvSpPr>
        <p:spPr>
          <a:xfrm>
            <a:off x="457200" y="990600"/>
            <a:ext cx="8686800" cy="5562600"/>
          </a:xfrm>
        </p:spPr>
        <p:txBody>
          <a:bodyPr>
            <a:normAutofit lnSpcReduction="10000"/>
          </a:bodyPr>
          <a:lstStyle/>
          <a:p>
            <a:pPr>
              <a:lnSpc>
                <a:spcPct val="90000"/>
              </a:lnSpc>
            </a:pPr>
            <a:r>
              <a:rPr lang="zh-CN" altLang="en-US" dirty="0" smtClean="0"/>
              <a:t>准备</a:t>
            </a:r>
          </a:p>
          <a:p>
            <a:pPr lvl="1">
              <a:lnSpc>
                <a:spcPct val="90000"/>
              </a:lnSpc>
            </a:pPr>
            <a:r>
              <a:rPr lang="zh-CN" altLang="en-US" dirty="0" smtClean="0"/>
              <a:t>素数</a:t>
            </a:r>
            <a:r>
              <a:rPr lang="en-US" altLang="zh-CN" dirty="0" smtClean="0"/>
              <a:t>p</a:t>
            </a:r>
            <a:r>
              <a:rPr lang="zh-CN" altLang="en-US" dirty="0" smtClean="0"/>
              <a:t>，</a:t>
            </a:r>
            <a:r>
              <a:rPr lang="en-US" altLang="zh-CN" dirty="0" err="1" smtClean="0"/>
              <a:t>Z</a:t>
            </a:r>
            <a:r>
              <a:rPr lang="en-US" altLang="zh-CN" baseline="-25000" dirty="0" err="1" smtClean="0"/>
              <a:t>p</a:t>
            </a:r>
            <a:r>
              <a:rPr lang="en-US" altLang="zh-CN" baseline="30000" dirty="0" smtClean="0"/>
              <a:t>*</a:t>
            </a:r>
            <a:r>
              <a:rPr lang="zh-CN" altLang="en-US" dirty="0" smtClean="0"/>
              <a:t>中本原根</a:t>
            </a:r>
            <a:r>
              <a:rPr lang="en-US" altLang="zh-CN" dirty="0" smtClean="0"/>
              <a:t>a</a:t>
            </a:r>
            <a:r>
              <a:rPr lang="zh-CN" altLang="en-US" dirty="0" smtClean="0"/>
              <a:t>，公开参数</a:t>
            </a:r>
          </a:p>
          <a:p>
            <a:pPr lvl="1">
              <a:lnSpc>
                <a:spcPct val="90000"/>
              </a:lnSpc>
            </a:pPr>
            <a:r>
              <a:rPr lang="zh-CN" altLang="en-US" dirty="0" smtClean="0"/>
              <a:t>私钥</a:t>
            </a:r>
            <a:r>
              <a:rPr lang="en-US" altLang="zh-CN" dirty="0" err="1" smtClean="0"/>
              <a:t>Xa</a:t>
            </a:r>
            <a:r>
              <a:rPr lang="zh-CN" altLang="en-US" dirty="0" smtClean="0"/>
              <a:t>，公钥</a:t>
            </a:r>
            <a:r>
              <a:rPr lang="en-US" altLang="zh-CN" dirty="0" err="1" smtClean="0"/>
              <a:t>Ya</a:t>
            </a:r>
            <a:r>
              <a:rPr lang="en-US" altLang="zh-CN" dirty="0" smtClean="0"/>
              <a:t>=</a:t>
            </a:r>
            <a:r>
              <a:rPr lang="en-US" altLang="zh-CN" dirty="0" err="1" smtClean="0"/>
              <a:t>a</a:t>
            </a:r>
            <a:r>
              <a:rPr lang="en-US" altLang="zh-CN" baseline="30000" dirty="0" err="1" smtClean="0"/>
              <a:t>xa</a:t>
            </a:r>
            <a:r>
              <a:rPr lang="en-US" altLang="zh-CN" baseline="30000" dirty="0" smtClean="0"/>
              <a:t> </a:t>
            </a:r>
            <a:r>
              <a:rPr lang="en-US" altLang="zh-CN" dirty="0" smtClean="0"/>
              <a:t>mod p</a:t>
            </a:r>
          </a:p>
          <a:p>
            <a:pPr>
              <a:lnSpc>
                <a:spcPct val="90000"/>
              </a:lnSpc>
            </a:pPr>
            <a:r>
              <a:rPr lang="zh-CN" altLang="en-US" dirty="0" smtClean="0"/>
              <a:t>加密</a:t>
            </a:r>
          </a:p>
          <a:p>
            <a:pPr lvl="1">
              <a:lnSpc>
                <a:spcPct val="90000"/>
              </a:lnSpc>
            </a:pPr>
            <a:r>
              <a:rPr lang="zh-CN" altLang="en-US" dirty="0" smtClean="0"/>
              <a:t>对明文</a:t>
            </a:r>
            <a:r>
              <a:rPr lang="en-US" altLang="zh-CN" dirty="0" smtClean="0"/>
              <a:t>1&lt;=m&lt;=p-1</a:t>
            </a:r>
            <a:r>
              <a:rPr lang="zh-CN" altLang="en-US" dirty="0" smtClean="0"/>
              <a:t>，选随机数</a:t>
            </a:r>
            <a:r>
              <a:rPr lang="en-US" altLang="zh-CN" dirty="0" smtClean="0"/>
              <a:t>k, </a:t>
            </a:r>
            <a:r>
              <a:rPr lang="zh-CN" altLang="en-US" dirty="0" smtClean="0"/>
              <a:t>计算</a:t>
            </a:r>
            <a:r>
              <a:rPr lang="en-US" altLang="zh-CN" dirty="0" smtClean="0"/>
              <a:t>K=(</a:t>
            </a:r>
            <a:r>
              <a:rPr lang="en-US" altLang="zh-CN" dirty="0" err="1" smtClean="0"/>
              <a:t>Ya</a:t>
            </a:r>
            <a:r>
              <a:rPr lang="en-US" altLang="zh-CN" dirty="0" smtClean="0"/>
              <a:t>)</a:t>
            </a:r>
            <a:r>
              <a:rPr lang="en-US" altLang="zh-CN" baseline="30000" dirty="0" smtClean="0"/>
              <a:t>k</a:t>
            </a:r>
            <a:r>
              <a:rPr lang="en-US" altLang="zh-CN" dirty="0" smtClean="0"/>
              <a:t> mod p</a:t>
            </a:r>
          </a:p>
          <a:p>
            <a:pPr lvl="1">
              <a:lnSpc>
                <a:spcPct val="90000"/>
              </a:lnSpc>
            </a:pPr>
            <a:r>
              <a:rPr lang="zh-CN" altLang="en-US" dirty="0" smtClean="0"/>
              <a:t>密文</a:t>
            </a:r>
            <a:r>
              <a:rPr lang="en-US" altLang="zh-CN" dirty="0" smtClean="0"/>
              <a:t>(c1, c2)</a:t>
            </a:r>
          </a:p>
          <a:p>
            <a:pPr lvl="1">
              <a:lnSpc>
                <a:spcPct val="90000"/>
              </a:lnSpc>
              <a:buFontTx/>
              <a:buNone/>
            </a:pPr>
            <a:r>
              <a:rPr lang="en-US" altLang="zh-CN" dirty="0" smtClean="0"/>
              <a:t>	c1=</a:t>
            </a:r>
            <a:r>
              <a:rPr lang="en-US" altLang="zh-CN" dirty="0" err="1" smtClean="0"/>
              <a:t>a</a:t>
            </a:r>
            <a:r>
              <a:rPr lang="en-US" altLang="zh-CN" baseline="30000" dirty="0" err="1" smtClean="0"/>
              <a:t>k</a:t>
            </a:r>
            <a:r>
              <a:rPr lang="en-US" altLang="zh-CN" baseline="30000" dirty="0" smtClean="0"/>
              <a:t> </a:t>
            </a:r>
            <a:r>
              <a:rPr lang="en-US" altLang="zh-CN" dirty="0" smtClean="0"/>
              <a:t>mod p, </a:t>
            </a:r>
            <a:r>
              <a:rPr lang="en-US" altLang="zh-CN" dirty="0" smtClean="0">
                <a:solidFill>
                  <a:srgbClr val="FF0000"/>
                </a:solidFill>
              </a:rPr>
              <a:t>c2=KM</a:t>
            </a:r>
            <a:r>
              <a:rPr lang="en-US" altLang="zh-CN" baseline="30000" dirty="0" smtClean="0">
                <a:solidFill>
                  <a:srgbClr val="FF0000"/>
                </a:solidFill>
              </a:rPr>
              <a:t> </a:t>
            </a:r>
            <a:r>
              <a:rPr lang="en-US" altLang="zh-CN" dirty="0" smtClean="0">
                <a:solidFill>
                  <a:srgbClr val="FF0000"/>
                </a:solidFill>
              </a:rPr>
              <a:t>mod p</a:t>
            </a:r>
          </a:p>
          <a:p>
            <a:pPr>
              <a:lnSpc>
                <a:spcPct val="90000"/>
              </a:lnSpc>
            </a:pPr>
            <a:r>
              <a:rPr lang="zh-CN" altLang="en-US" dirty="0" smtClean="0"/>
              <a:t>解密</a:t>
            </a:r>
            <a:endParaRPr lang="en-US" altLang="zh-CN" dirty="0" smtClean="0"/>
          </a:p>
          <a:p>
            <a:pPr lvl="1">
              <a:lnSpc>
                <a:spcPct val="90000"/>
              </a:lnSpc>
              <a:buNone/>
            </a:pPr>
            <a:r>
              <a:rPr lang="en-US" altLang="zh-CN" dirty="0" smtClean="0"/>
              <a:t>K=(C1)</a:t>
            </a:r>
            <a:r>
              <a:rPr lang="en-US" altLang="zh-CN" baseline="30000" dirty="0" err="1" smtClean="0"/>
              <a:t>Xa</a:t>
            </a:r>
            <a:r>
              <a:rPr lang="en-US" altLang="zh-CN" dirty="0" smtClean="0"/>
              <a:t> mode p   M = (C2 K</a:t>
            </a:r>
            <a:r>
              <a:rPr lang="en-US" altLang="zh-CN" baseline="30000" dirty="0" smtClean="0"/>
              <a:t>-1</a:t>
            </a:r>
            <a:r>
              <a:rPr lang="en-US" altLang="zh-CN" dirty="0" smtClean="0"/>
              <a:t>) mod p</a:t>
            </a:r>
          </a:p>
          <a:p>
            <a:pPr lvl="1">
              <a:lnSpc>
                <a:spcPct val="90000"/>
              </a:lnSpc>
              <a:buNone/>
            </a:pPr>
            <a:r>
              <a:rPr lang="zh-CN" altLang="en-US" dirty="0" smtClean="0"/>
              <a:t>证明 </a:t>
            </a:r>
            <a:r>
              <a:rPr lang="en-US" altLang="zh-CN" dirty="0" smtClean="0"/>
              <a:t>K=(</a:t>
            </a:r>
            <a:r>
              <a:rPr lang="en-US" altLang="zh-CN" dirty="0" err="1" smtClean="0"/>
              <a:t>Ya</a:t>
            </a:r>
            <a:r>
              <a:rPr lang="en-US" altLang="zh-CN" dirty="0" smtClean="0"/>
              <a:t>)</a:t>
            </a:r>
            <a:r>
              <a:rPr lang="en-US" altLang="zh-CN" baseline="30000" dirty="0" smtClean="0"/>
              <a:t>k</a:t>
            </a:r>
            <a:r>
              <a:rPr lang="en-US" altLang="zh-CN" dirty="0" smtClean="0"/>
              <a:t> mod q = (a </a:t>
            </a:r>
            <a:r>
              <a:rPr lang="en-US" altLang="zh-CN" baseline="30000" dirty="0" err="1" smtClean="0"/>
              <a:t>Xa</a:t>
            </a:r>
            <a:r>
              <a:rPr lang="en-US" altLang="zh-CN" dirty="0" smtClean="0"/>
              <a:t> mod p)</a:t>
            </a:r>
            <a:r>
              <a:rPr lang="en-US" altLang="zh-CN" baseline="30000" dirty="0" smtClean="0"/>
              <a:t>k</a:t>
            </a:r>
            <a:r>
              <a:rPr lang="en-US" altLang="zh-CN" dirty="0" smtClean="0"/>
              <a:t> mod p = a </a:t>
            </a:r>
            <a:r>
              <a:rPr lang="en-US" altLang="zh-CN" baseline="30000" dirty="0" err="1" smtClean="0"/>
              <a:t>kXa</a:t>
            </a:r>
            <a:r>
              <a:rPr lang="en-US" altLang="zh-CN" dirty="0" smtClean="0"/>
              <a:t> mod p</a:t>
            </a:r>
          </a:p>
          <a:p>
            <a:pPr lvl="1">
              <a:lnSpc>
                <a:spcPct val="90000"/>
              </a:lnSpc>
              <a:buNone/>
            </a:pPr>
            <a:r>
              <a:rPr lang="en-US" altLang="zh-CN" dirty="0" smtClean="0"/>
              <a:t>K= (C1)</a:t>
            </a:r>
            <a:r>
              <a:rPr lang="en-US" altLang="zh-CN" baseline="30000" dirty="0" err="1" smtClean="0"/>
              <a:t>Xa</a:t>
            </a:r>
            <a:r>
              <a:rPr lang="en-US" altLang="zh-CN" dirty="0" smtClean="0"/>
              <a:t> mod p, </a:t>
            </a:r>
            <a:r>
              <a:rPr lang="zh-CN" altLang="en-US" dirty="0" smtClean="0"/>
              <a:t> 又</a:t>
            </a:r>
            <a:r>
              <a:rPr lang="en-US" altLang="zh-CN" dirty="0" smtClean="0"/>
              <a:t>C2=KM mod p, (C2K</a:t>
            </a:r>
            <a:r>
              <a:rPr lang="en-US" altLang="zh-CN" baseline="30000" dirty="0" smtClean="0"/>
              <a:t>-1</a:t>
            </a:r>
            <a:r>
              <a:rPr lang="en-US" altLang="zh-CN" dirty="0" smtClean="0"/>
              <a:t>)mod p=KMK</a:t>
            </a:r>
            <a:r>
              <a:rPr lang="en-US" altLang="zh-CN" baseline="30000" dirty="0" smtClean="0"/>
              <a:t>-1</a:t>
            </a:r>
            <a:r>
              <a:rPr lang="en-US" altLang="zh-CN" dirty="0" smtClean="0"/>
              <a:t> mod p= M mod p=M</a:t>
            </a:r>
            <a:endParaRPr lang="zh-CN" altLang="en-US" dirty="0" smtClean="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en-US" dirty="0" err="1" smtClean="0"/>
              <a:t>ElGamal签名方案</a:t>
            </a:r>
            <a:endParaRPr lang="zh-CN" altLang="en-US" dirty="0" smtClean="0"/>
          </a:p>
        </p:txBody>
      </p:sp>
      <p:sp>
        <p:nvSpPr>
          <p:cNvPr id="64515" name="Rectangle 3"/>
          <p:cNvSpPr>
            <a:spLocks noGrp="1" noChangeArrowheads="1"/>
          </p:cNvSpPr>
          <p:nvPr>
            <p:ph type="body" idx="1"/>
          </p:nvPr>
        </p:nvSpPr>
        <p:spPr>
          <a:xfrm>
            <a:off x="457200" y="1600200"/>
            <a:ext cx="8686800" cy="4525963"/>
          </a:xfrm>
        </p:spPr>
        <p:txBody>
          <a:bodyPr>
            <a:normAutofit fontScale="77500" lnSpcReduction="20000"/>
          </a:bodyPr>
          <a:lstStyle/>
          <a:p>
            <a:r>
              <a:rPr lang="en-US" altLang="zh-CN" dirty="0" err="1" smtClean="0"/>
              <a:t>Z</a:t>
            </a:r>
            <a:r>
              <a:rPr lang="en-US" altLang="zh-CN" baseline="-25000" dirty="0" err="1" smtClean="0"/>
              <a:t>p</a:t>
            </a:r>
            <a:r>
              <a:rPr lang="zh-CN" altLang="en-US" dirty="0" smtClean="0"/>
              <a:t>满足离散对数问题难解，</a:t>
            </a:r>
            <a:r>
              <a:rPr lang="el-GR" altLang="zh-CN" i="1" dirty="0" smtClean="0"/>
              <a:t>α</a:t>
            </a:r>
            <a:r>
              <a:rPr lang="zh-CN" altLang="en-US" dirty="0" smtClean="0"/>
              <a:t>是本原根</a:t>
            </a:r>
          </a:p>
          <a:p>
            <a:pPr>
              <a:buFontTx/>
              <a:buNone/>
            </a:pPr>
            <a:r>
              <a:rPr lang="zh-CN" altLang="en-US" dirty="0" smtClean="0"/>
              <a:t>	设</a:t>
            </a:r>
            <a:r>
              <a:rPr lang="en-US" altLang="zh-CN" dirty="0" smtClean="0">
                <a:latin typeface="Monotype Corsiva" pitchFamily="66" charset="0"/>
              </a:rPr>
              <a:t>P </a:t>
            </a:r>
            <a:r>
              <a:rPr lang="zh-CN" altLang="en-US" dirty="0" smtClean="0"/>
              <a:t>＝ </a:t>
            </a:r>
            <a:r>
              <a:rPr lang="en-US" altLang="zh-CN" dirty="0" err="1" smtClean="0"/>
              <a:t>Z</a:t>
            </a:r>
            <a:r>
              <a:rPr lang="en-US" altLang="zh-CN" baseline="-25000" dirty="0" err="1" smtClean="0"/>
              <a:t>p</a:t>
            </a:r>
            <a:r>
              <a:rPr lang="en-US" altLang="zh-CN" baseline="30000" dirty="0" smtClean="0"/>
              <a:t>*</a:t>
            </a:r>
            <a:r>
              <a:rPr lang="zh-CN" altLang="en-US" dirty="0" smtClean="0"/>
              <a:t> ，</a:t>
            </a:r>
          </a:p>
          <a:p>
            <a:pPr>
              <a:buFontTx/>
              <a:buNone/>
            </a:pPr>
            <a:r>
              <a:rPr lang="en-US" altLang="zh-CN" dirty="0" smtClean="0"/>
              <a:t>	    </a:t>
            </a:r>
            <a:r>
              <a:rPr lang="en-US" altLang="zh-CN" dirty="0" smtClean="0">
                <a:latin typeface="Monotype Corsiva" pitchFamily="66" charset="0"/>
              </a:rPr>
              <a:t>K </a:t>
            </a:r>
            <a:r>
              <a:rPr lang="zh-CN" altLang="en-US" dirty="0" smtClean="0"/>
              <a:t>＝</a:t>
            </a:r>
            <a:r>
              <a:rPr lang="en-US" altLang="zh-CN" dirty="0" smtClean="0"/>
              <a:t>{(p,</a:t>
            </a:r>
            <a:r>
              <a:rPr lang="el-GR" altLang="zh-CN" i="1" dirty="0" smtClean="0"/>
              <a:t>α</a:t>
            </a:r>
            <a:r>
              <a:rPr lang="en-US" altLang="zh-CN" dirty="0" smtClean="0"/>
              <a:t>, </a:t>
            </a:r>
            <a:r>
              <a:rPr lang="en-US" altLang="zh-CN" dirty="0" err="1" smtClean="0"/>
              <a:t>Xa,</a:t>
            </a:r>
            <a:r>
              <a:rPr lang="en-US" altLang="zh-CN" i="1" dirty="0" err="1" smtClean="0">
                <a:latin typeface="宋体" charset="-122"/>
              </a:rPr>
              <a:t>Ya</a:t>
            </a:r>
            <a:r>
              <a:rPr lang="en-US" altLang="zh-CN" dirty="0" smtClean="0"/>
              <a:t>), </a:t>
            </a:r>
            <a:r>
              <a:rPr lang="en-US" altLang="zh-CN" i="1" dirty="0" err="1" smtClean="0">
                <a:latin typeface="宋体" charset="-122"/>
              </a:rPr>
              <a:t>Ya</a:t>
            </a:r>
            <a:r>
              <a:rPr lang="en-US" altLang="zh-CN" dirty="0" smtClean="0"/>
              <a:t>=</a:t>
            </a:r>
            <a:r>
              <a:rPr lang="el-GR" altLang="zh-CN" i="1" dirty="0" smtClean="0"/>
              <a:t>α</a:t>
            </a:r>
            <a:r>
              <a:rPr lang="en-US" altLang="zh-CN" baseline="30000" dirty="0" err="1" smtClean="0"/>
              <a:t>xa</a:t>
            </a:r>
            <a:r>
              <a:rPr lang="en-US" altLang="zh-CN" dirty="0" smtClean="0"/>
              <a:t> (mod p) }</a:t>
            </a:r>
            <a:endParaRPr lang="zh-CN" altLang="en-US" dirty="0" smtClean="0"/>
          </a:p>
          <a:p>
            <a:pPr>
              <a:buFontTx/>
              <a:buNone/>
            </a:pPr>
            <a:r>
              <a:rPr lang="zh-CN" altLang="en-US" dirty="0" smtClean="0"/>
              <a:t>	私钥是</a:t>
            </a:r>
            <a:r>
              <a:rPr lang="en-US" altLang="zh-CN" dirty="0" err="1" smtClean="0"/>
              <a:t>Xa</a:t>
            </a:r>
            <a:r>
              <a:rPr lang="zh-CN" altLang="en-US" dirty="0" smtClean="0"/>
              <a:t>，公钥是</a:t>
            </a:r>
            <a:r>
              <a:rPr lang="en-US" altLang="zh-CN" dirty="0" smtClean="0"/>
              <a:t>{</a:t>
            </a:r>
            <a:r>
              <a:rPr lang="en-US" altLang="zh-CN" i="1" dirty="0" err="1" smtClean="0">
                <a:latin typeface="宋体" charset="-122"/>
              </a:rPr>
              <a:t>Ya</a:t>
            </a:r>
            <a:r>
              <a:rPr lang="en-US" altLang="zh-CN" i="1" dirty="0" smtClean="0">
                <a:latin typeface="宋体" charset="-122"/>
              </a:rPr>
              <a:t>,</a:t>
            </a:r>
            <a:r>
              <a:rPr lang="en-US" altLang="zh-CN" dirty="0" smtClean="0"/>
              <a:t> p,</a:t>
            </a:r>
            <a:r>
              <a:rPr lang="el-GR" altLang="zh-CN" dirty="0" smtClean="0"/>
              <a:t>α</a:t>
            </a:r>
            <a:r>
              <a:rPr lang="en-US" altLang="zh-CN" dirty="0" smtClean="0"/>
              <a:t>}</a:t>
            </a:r>
          </a:p>
          <a:p>
            <a:r>
              <a:rPr lang="zh-CN" altLang="en-US" dirty="0" smtClean="0"/>
              <a:t>对消息</a:t>
            </a:r>
            <a:r>
              <a:rPr lang="en-US" altLang="zh-CN" dirty="0" smtClean="0"/>
              <a:t>M</a:t>
            </a:r>
            <a:r>
              <a:rPr lang="zh-CN" altLang="en-US" dirty="0" smtClean="0"/>
              <a:t>签名时，先计算</a:t>
            </a:r>
            <a:r>
              <a:rPr lang="en-US" altLang="zh-CN" dirty="0" smtClean="0"/>
              <a:t>m=H(M)</a:t>
            </a:r>
            <a:endParaRPr lang="zh-CN" altLang="en-US" dirty="0" smtClean="0"/>
          </a:p>
          <a:p>
            <a:r>
              <a:rPr lang="zh-CN" altLang="en-US" dirty="0" smtClean="0"/>
              <a:t>签名时，取秘密随机数</a:t>
            </a:r>
            <a:r>
              <a:rPr lang="en-US" altLang="zh-CN" dirty="0" smtClean="0"/>
              <a:t>k</a:t>
            </a:r>
            <a:r>
              <a:rPr lang="en-US" altLang="zh-CN" dirty="0" smtClean="0">
                <a:latin typeface="宋体" charset="-122"/>
              </a:rPr>
              <a:t>∈</a:t>
            </a:r>
            <a:r>
              <a:rPr lang="en-US" altLang="zh-CN" dirty="0" smtClean="0"/>
              <a:t>Z</a:t>
            </a:r>
            <a:r>
              <a:rPr lang="en-US" altLang="zh-CN" baseline="-25000" dirty="0" smtClean="0"/>
              <a:t>p-1</a:t>
            </a:r>
            <a:r>
              <a:rPr lang="en-US" altLang="zh-CN" baseline="30000" dirty="0" smtClean="0"/>
              <a:t>*</a:t>
            </a:r>
            <a:r>
              <a:rPr lang="zh-CN" altLang="en-US" dirty="0" smtClean="0"/>
              <a:t>，</a:t>
            </a:r>
            <a:r>
              <a:rPr lang="en-US" altLang="zh-CN" dirty="0" smtClean="0"/>
              <a:t>k</a:t>
            </a:r>
            <a:r>
              <a:rPr lang="en-US" altLang="zh-CN" baseline="30000" dirty="0" smtClean="0"/>
              <a:t>-1</a:t>
            </a:r>
            <a:r>
              <a:rPr lang="zh-CN" altLang="en-US" dirty="0" smtClean="0"/>
              <a:t>为</a:t>
            </a:r>
            <a:r>
              <a:rPr lang="en-US" altLang="zh-CN" dirty="0" smtClean="0"/>
              <a:t>k</a:t>
            </a:r>
            <a:r>
              <a:rPr lang="zh-CN" altLang="en-US" dirty="0" smtClean="0"/>
              <a:t>模</a:t>
            </a:r>
            <a:r>
              <a:rPr lang="en-US" altLang="zh-CN" dirty="0" smtClean="0"/>
              <a:t>p-1</a:t>
            </a:r>
            <a:r>
              <a:rPr lang="zh-CN" altLang="en-US" dirty="0" smtClean="0"/>
              <a:t>的逆</a:t>
            </a:r>
          </a:p>
          <a:p>
            <a:pPr>
              <a:buFontTx/>
              <a:buNone/>
            </a:pPr>
            <a:r>
              <a:rPr lang="zh-CN" altLang="en-US" dirty="0" smtClean="0"/>
              <a:t>	定义</a:t>
            </a:r>
            <a:r>
              <a:rPr lang="en-US" altLang="zh-CN" dirty="0" smtClean="0"/>
              <a:t>sig(</a:t>
            </a:r>
            <a:r>
              <a:rPr lang="en-US" altLang="zh-CN" dirty="0" err="1" smtClean="0"/>
              <a:t>x,k</a:t>
            </a:r>
            <a:r>
              <a:rPr lang="en-US" altLang="zh-CN" dirty="0" smtClean="0"/>
              <a:t>) = (</a:t>
            </a:r>
            <a:r>
              <a:rPr lang="en-US" altLang="zh-CN" i="1" dirty="0" smtClean="0">
                <a:cs typeface="Times New Roman" pitchFamily="18" charset="0"/>
              </a:rPr>
              <a:t>S1</a:t>
            </a:r>
            <a:r>
              <a:rPr lang="en-US" altLang="zh-CN" dirty="0" smtClean="0">
                <a:cs typeface="Times New Roman" pitchFamily="18" charset="0"/>
              </a:rPr>
              <a:t>,</a:t>
            </a:r>
            <a:r>
              <a:rPr lang="en-US" altLang="zh-CN" i="1" dirty="0" smtClean="0">
                <a:latin typeface="宋体" charset="-122"/>
                <a:cs typeface="Times New Roman" pitchFamily="18" charset="0"/>
              </a:rPr>
              <a:t>S2</a:t>
            </a:r>
            <a:r>
              <a:rPr lang="en-US" altLang="zh-CN" dirty="0" smtClean="0"/>
              <a:t>),  </a:t>
            </a:r>
            <a:endParaRPr lang="zh-CN" altLang="en-US" dirty="0" smtClean="0"/>
          </a:p>
          <a:p>
            <a:pPr>
              <a:buFontTx/>
              <a:buNone/>
            </a:pPr>
            <a:r>
              <a:rPr lang="en-US" altLang="zh-CN" dirty="0" smtClean="0"/>
              <a:t>	 	</a:t>
            </a:r>
            <a:r>
              <a:rPr lang="zh-CN" altLang="en-US" dirty="0" smtClean="0">
                <a:cs typeface="Times New Roman" pitchFamily="18" charset="0"/>
              </a:rPr>
              <a:t>＝</a:t>
            </a:r>
            <a:r>
              <a:rPr lang="en-US" altLang="zh-CN" dirty="0" smtClean="0">
                <a:cs typeface="Times New Roman" pitchFamily="18" charset="0"/>
              </a:rPr>
              <a:t>(</a:t>
            </a:r>
            <a:r>
              <a:rPr lang="el-GR" altLang="zh-CN" i="1" dirty="0" smtClean="0"/>
              <a:t>α</a:t>
            </a:r>
            <a:r>
              <a:rPr lang="en-US" altLang="zh-CN" baseline="30000" dirty="0" smtClean="0"/>
              <a:t>k</a:t>
            </a:r>
            <a:r>
              <a:rPr lang="en-US" altLang="zh-CN" dirty="0" smtClean="0"/>
              <a:t> mod p, (m-Xa</a:t>
            </a:r>
            <a:r>
              <a:rPr lang="en-US" altLang="zh-CN" i="1" dirty="0" smtClean="0">
                <a:cs typeface="Times New Roman" pitchFamily="18" charset="0"/>
              </a:rPr>
              <a:t>S1</a:t>
            </a:r>
            <a:r>
              <a:rPr lang="en-US" altLang="zh-CN" dirty="0" smtClean="0"/>
              <a:t>)k</a:t>
            </a:r>
            <a:r>
              <a:rPr lang="en-US" altLang="zh-CN" baseline="30000" dirty="0" smtClean="0"/>
              <a:t>-1</a:t>
            </a:r>
            <a:r>
              <a:rPr lang="en-US" altLang="zh-CN" dirty="0" smtClean="0"/>
              <a:t> mod (p-1))</a:t>
            </a:r>
            <a:endParaRPr lang="zh-CN" altLang="en-US" dirty="0" smtClean="0"/>
          </a:p>
          <a:p>
            <a:r>
              <a:rPr lang="zh-CN" altLang="en-US" dirty="0" smtClean="0"/>
              <a:t>验证</a:t>
            </a:r>
          </a:p>
          <a:p>
            <a:pPr>
              <a:buFontTx/>
              <a:buNone/>
            </a:pPr>
            <a:r>
              <a:rPr lang="zh-CN" altLang="en-US" dirty="0" smtClean="0"/>
              <a:t>	   </a:t>
            </a:r>
            <a:r>
              <a:rPr lang="en-US" altLang="zh-CN" dirty="0" err="1" smtClean="0"/>
              <a:t>ver</a:t>
            </a:r>
            <a:r>
              <a:rPr lang="en-US" altLang="zh-CN" dirty="0" smtClean="0"/>
              <a:t>(m, (</a:t>
            </a:r>
            <a:r>
              <a:rPr lang="en-US" altLang="zh-CN" i="1" dirty="0" smtClean="0">
                <a:cs typeface="Times New Roman" pitchFamily="18" charset="0"/>
              </a:rPr>
              <a:t>S1</a:t>
            </a:r>
            <a:r>
              <a:rPr lang="en-US" altLang="zh-CN" dirty="0" smtClean="0">
                <a:cs typeface="Times New Roman" pitchFamily="18" charset="0"/>
              </a:rPr>
              <a:t>,</a:t>
            </a:r>
            <a:r>
              <a:rPr lang="en-US" altLang="zh-CN" i="1" dirty="0" smtClean="0">
                <a:latin typeface="宋体" charset="-122"/>
                <a:cs typeface="Times New Roman" pitchFamily="18" charset="0"/>
              </a:rPr>
              <a:t>S2</a:t>
            </a:r>
            <a:r>
              <a:rPr lang="en-US" altLang="zh-CN" dirty="0" smtClean="0"/>
              <a:t>))</a:t>
            </a:r>
            <a:r>
              <a:rPr lang="zh-CN" altLang="en-US" dirty="0" smtClean="0"/>
              <a:t>： 验证</a:t>
            </a:r>
            <a:r>
              <a:rPr lang="en-US" altLang="zh-CN" dirty="0" smtClean="0"/>
              <a:t>V1 </a:t>
            </a:r>
            <a:r>
              <a:rPr lang="zh-CN" altLang="en-US" dirty="0" smtClean="0">
                <a:latin typeface="宋体" charset="-122"/>
                <a:cs typeface="Times New Roman" pitchFamily="18" charset="0"/>
              </a:rPr>
              <a:t>＝</a:t>
            </a:r>
            <a:r>
              <a:rPr lang="en-US" altLang="zh-CN" b="1" baseline="30000" dirty="0" smtClean="0">
                <a:solidFill>
                  <a:srgbClr val="FF0000"/>
                </a:solidFill>
                <a:latin typeface="宋体" charset="-122"/>
                <a:cs typeface="Times New Roman" pitchFamily="18" charset="0"/>
              </a:rPr>
              <a:t>? </a:t>
            </a:r>
            <a:r>
              <a:rPr lang="en-US" altLang="zh-CN" dirty="0" smtClean="0"/>
              <a:t>V2</a:t>
            </a:r>
          </a:p>
          <a:p>
            <a:pPr>
              <a:buFontTx/>
              <a:buNone/>
            </a:pPr>
            <a:r>
              <a:rPr lang="en-US" altLang="zh-CN" dirty="0" smtClean="0"/>
              <a:t>       V1= a</a:t>
            </a:r>
            <a:r>
              <a:rPr lang="en-US" altLang="zh-CN" baseline="30000" dirty="0" smtClean="0"/>
              <a:t>m</a:t>
            </a:r>
            <a:r>
              <a:rPr lang="en-US" altLang="zh-CN" dirty="0" smtClean="0"/>
              <a:t> mod p, V2=(</a:t>
            </a:r>
            <a:r>
              <a:rPr lang="en-US" altLang="zh-CN" dirty="0" err="1" smtClean="0"/>
              <a:t>Ya</a:t>
            </a:r>
            <a:r>
              <a:rPr lang="en-US" altLang="zh-CN" dirty="0" smtClean="0"/>
              <a:t>)</a:t>
            </a:r>
            <a:r>
              <a:rPr lang="en-US" altLang="zh-CN" baseline="30000" dirty="0" smtClean="0"/>
              <a:t>S1</a:t>
            </a:r>
            <a:r>
              <a:rPr lang="en-US" altLang="zh-CN" dirty="0" smtClean="0"/>
              <a:t> (S1)</a:t>
            </a:r>
            <a:r>
              <a:rPr lang="en-US" altLang="zh-CN" baseline="30000" dirty="0" smtClean="0"/>
              <a:t>S2</a:t>
            </a:r>
            <a:r>
              <a:rPr lang="en-US" altLang="zh-CN" dirty="0" smtClean="0"/>
              <a:t> mod 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1219200" y="0"/>
            <a:ext cx="7391400" cy="6858000"/>
          </a:xfrm>
          <a:prstGeom prst="rect">
            <a:avLst/>
          </a:prstGeom>
          <a:noFill/>
          <a:ln w="9525">
            <a:noFill/>
            <a:miter lim="800000"/>
            <a:headEnd/>
            <a:tailEnd/>
          </a:ln>
        </p:spPr>
      </p:pic>
      <p:sp>
        <p:nvSpPr>
          <p:cNvPr id="5" name="Rectangle 4"/>
          <p:cNvSpPr/>
          <p:nvPr/>
        </p:nvSpPr>
        <p:spPr>
          <a:xfrm>
            <a:off x="228600" y="304800"/>
            <a:ext cx="990600" cy="5016758"/>
          </a:xfrm>
          <a:prstGeom prst="rect">
            <a:avLst/>
          </a:prstGeom>
        </p:spPr>
        <p:txBody>
          <a:bodyPr wrap="square">
            <a:spAutoFit/>
          </a:bodyPr>
          <a:lstStyle/>
          <a:p>
            <a:r>
              <a:rPr lang="zh-CN" altLang="en-US" sz="3200" dirty="0" smtClean="0"/>
              <a:t>散列函数用于消息认证</a:t>
            </a:r>
            <a:endParaRPr lang="zh-CN" altLang="en-US" sz="3200" dirty="0"/>
          </a:p>
        </p:txBody>
      </p:sp>
    </p:spTree>
  </p:cSld>
  <p:clrMapOvr>
    <a:masterClrMapping/>
  </p:clrMapOvr>
  <p:transition>
    <p:dissolv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zh-CN" altLang="en-US" smtClean="0"/>
              <a:t>签名计算实例</a:t>
            </a:r>
          </a:p>
        </p:txBody>
      </p:sp>
      <p:sp>
        <p:nvSpPr>
          <p:cNvPr id="66563" name="Rectangle 3"/>
          <p:cNvSpPr>
            <a:spLocks noGrp="1" noChangeArrowheads="1"/>
          </p:cNvSpPr>
          <p:nvPr>
            <p:ph type="body" idx="1"/>
          </p:nvPr>
        </p:nvSpPr>
        <p:spPr/>
        <p:txBody>
          <a:bodyPr>
            <a:normAutofit fontScale="92500" lnSpcReduction="10000"/>
          </a:bodyPr>
          <a:lstStyle/>
          <a:p>
            <a:pPr>
              <a:lnSpc>
                <a:spcPct val="90000"/>
              </a:lnSpc>
            </a:pPr>
            <a:r>
              <a:rPr lang="en-US" altLang="zh-CN" dirty="0" smtClean="0"/>
              <a:t>p</a:t>
            </a:r>
            <a:r>
              <a:rPr lang="zh-CN" altLang="en-US" dirty="0" smtClean="0"/>
              <a:t>＝</a:t>
            </a:r>
            <a:r>
              <a:rPr lang="en-US" altLang="zh-CN" dirty="0" smtClean="0"/>
              <a:t>467</a:t>
            </a:r>
            <a:r>
              <a:rPr lang="zh-CN" altLang="en-US" dirty="0" smtClean="0"/>
              <a:t>，</a:t>
            </a:r>
            <a:r>
              <a:rPr lang="el-GR" altLang="zh-CN" i="1" dirty="0" smtClean="0"/>
              <a:t>α</a:t>
            </a:r>
            <a:r>
              <a:rPr lang="zh-CN" altLang="en-US" dirty="0" smtClean="0"/>
              <a:t>＝</a:t>
            </a:r>
            <a:r>
              <a:rPr lang="en-US" altLang="zh-CN" dirty="0" smtClean="0"/>
              <a:t>2</a:t>
            </a:r>
            <a:r>
              <a:rPr lang="zh-CN" altLang="en-US" dirty="0" smtClean="0"/>
              <a:t>，</a:t>
            </a:r>
            <a:r>
              <a:rPr lang="en-US" altLang="zh-CN" dirty="0" err="1" smtClean="0"/>
              <a:t>Xa</a:t>
            </a:r>
            <a:r>
              <a:rPr lang="zh-CN" altLang="en-US" dirty="0" smtClean="0"/>
              <a:t>＝</a:t>
            </a:r>
            <a:r>
              <a:rPr lang="en-US" altLang="zh-CN" dirty="0" smtClean="0"/>
              <a:t>127</a:t>
            </a:r>
            <a:r>
              <a:rPr lang="zh-CN" altLang="en-US" dirty="0" smtClean="0"/>
              <a:t>，则</a:t>
            </a:r>
          </a:p>
          <a:p>
            <a:pPr>
              <a:lnSpc>
                <a:spcPct val="90000"/>
              </a:lnSpc>
              <a:buFontTx/>
              <a:buNone/>
            </a:pPr>
            <a:r>
              <a:rPr lang="zh-CN" altLang="en-US" dirty="0" smtClean="0"/>
              <a:t>	</a:t>
            </a:r>
            <a:r>
              <a:rPr lang="en-US" altLang="zh-CN" i="1" dirty="0" err="1" smtClean="0">
                <a:latin typeface="宋体" charset="-122"/>
              </a:rPr>
              <a:t>Ya</a:t>
            </a:r>
            <a:r>
              <a:rPr lang="zh-CN" altLang="en-US" dirty="0" smtClean="0"/>
              <a:t>＝</a:t>
            </a:r>
            <a:r>
              <a:rPr lang="el-GR" altLang="zh-CN" i="1" dirty="0" smtClean="0"/>
              <a:t>α</a:t>
            </a:r>
            <a:r>
              <a:rPr lang="en-US" altLang="zh-CN" baseline="30000" dirty="0" smtClean="0"/>
              <a:t>a</a:t>
            </a:r>
            <a:r>
              <a:rPr lang="en-US" altLang="zh-CN" dirty="0" smtClean="0"/>
              <a:t> mod p </a:t>
            </a:r>
            <a:r>
              <a:rPr lang="zh-CN" altLang="en-US" dirty="0" smtClean="0"/>
              <a:t>＝ </a:t>
            </a:r>
            <a:r>
              <a:rPr lang="en-US" altLang="zh-CN" dirty="0" smtClean="0"/>
              <a:t>2</a:t>
            </a:r>
            <a:r>
              <a:rPr lang="en-US" altLang="zh-CN" baseline="30000" dirty="0" smtClean="0"/>
              <a:t>127</a:t>
            </a:r>
            <a:r>
              <a:rPr lang="en-US" altLang="zh-CN" dirty="0" smtClean="0"/>
              <a:t> mod 467 </a:t>
            </a:r>
            <a:r>
              <a:rPr lang="zh-CN" altLang="en-US" dirty="0" smtClean="0"/>
              <a:t>＝ </a:t>
            </a:r>
            <a:r>
              <a:rPr lang="en-US" altLang="zh-CN" dirty="0" smtClean="0"/>
              <a:t>132</a:t>
            </a:r>
          </a:p>
          <a:p>
            <a:pPr>
              <a:lnSpc>
                <a:spcPct val="90000"/>
              </a:lnSpc>
            </a:pPr>
            <a:r>
              <a:rPr lang="zh-CN" altLang="en-US" dirty="0" smtClean="0"/>
              <a:t>签名</a:t>
            </a:r>
            <a:r>
              <a:rPr lang="en-US" altLang="zh-CN" dirty="0" smtClean="0"/>
              <a:t>m</a:t>
            </a:r>
            <a:r>
              <a:rPr lang="zh-CN" altLang="en-US" dirty="0" smtClean="0"/>
              <a:t>＝</a:t>
            </a:r>
            <a:r>
              <a:rPr lang="en-US" altLang="zh-CN" dirty="0" smtClean="0"/>
              <a:t>100</a:t>
            </a:r>
            <a:r>
              <a:rPr lang="zh-CN" altLang="en-US" dirty="0" smtClean="0"/>
              <a:t>，取</a:t>
            </a:r>
            <a:r>
              <a:rPr lang="en-US" altLang="zh-CN" dirty="0" smtClean="0"/>
              <a:t>k</a:t>
            </a:r>
            <a:r>
              <a:rPr lang="zh-CN" altLang="en-US" dirty="0" smtClean="0"/>
              <a:t>＝</a:t>
            </a:r>
            <a:r>
              <a:rPr lang="en-US" altLang="zh-CN" dirty="0" smtClean="0"/>
              <a:t>213(</a:t>
            </a:r>
            <a:r>
              <a:rPr lang="zh-CN" altLang="en-US" dirty="0" smtClean="0"/>
              <a:t>注</a:t>
            </a:r>
            <a:r>
              <a:rPr lang="en-US" altLang="zh-CN" dirty="0" smtClean="0"/>
              <a:t>: k</a:t>
            </a:r>
            <a:r>
              <a:rPr lang="zh-CN" altLang="en-US" dirty="0" smtClean="0"/>
              <a:t>和</a:t>
            </a:r>
            <a:r>
              <a:rPr lang="en-US" altLang="zh-CN" dirty="0" smtClean="0"/>
              <a:t>p-1</a:t>
            </a:r>
            <a:r>
              <a:rPr lang="zh-CN" altLang="en-US" dirty="0" smtClean="0"/>
              <a:t>互素</a:t>
            </a:r>
            <a:r>
              <a:rPr lang="en-US" altLang="zh-CN" dirty="0" smtClean="0"/>
              <a:t>)</a:t>
            </a:r>
            <a:r>
              <a:rPr lang="zh-CN" altLang="en-US" dirty="0" smtClean="0"/>
              <a:t>，则</a:t>
            </a:r>
          </a:p>
          <a:p>
            <a:pPr>
              <a:lnSpc>
                <a:spcPct val="90000"/>
              </a:lnSpc>
              <a:buFontTx/>
              <a:buNone/>
            </a:pPr>
            <a:r>
              <a:rPr lang="zh-CN" altLang="en-US" dirty="0" smtClean="0"/>
              <a:t>		 </a:t>
            </a:r>
            <a:r>
              <a:rPr lang="en-US" altLang="zh-CN" dirty="0" smtClean="0"/>
              <a:t>k</a:t>
            </a:r>
            <a:r>
              <a:rPr lang="en-US" altLang="zh-CN" baseline="30000" dirty="0" smtClean="0"/>
              <a:t>-1</a:t>
            </a:r>
            <a:r>
              <a:rPr lang="zh-CN" altLang="en-US" dirty="0" smtClean="0"/>
              <a:t>＝</a:t>
            </a:r>
            <a:r>
              <a:rPr lang="en-US" altLang="zh-CN" dirty="0" smtClean="0"/>
              <a:t>213</a:t>
            </a:r>
            <a:r>
              <a:rPr lang="en-US" altLang="zh-CN" baseline="30000" dirty="0" smtClean="0"/>
              <a:t>-1</a:t>
            </a:r>
            <a:r>
              <a:rPr lang="en-US" altLang="zh-CN" dirty="0" smtClean="0"/>
              <a:t> mod 466 = 431</a:t>
            </a:r>
          </a:p>
          <a:p>
            <a:pPr>
              <a:lnSpc>
                <a:spcPct val="90000"/>
              </a:lnSpc>
              <a:buFontTx/>
              <a:buNone/>
            </a:pPr>
            <a:r>
              <a:rPr lang="en-US" altLang="zh-CN" i="1" dirty="0" smtClean="0">
                <a:cs typeface="Times New Roman" pitchFamily="18" charset="0"/>
              </a:rPr>
              <a:t>		S1</a:t>
            </a:r>
            <a:r>
              <a:rPr lang="zh-CN" altLang="en-US" dirty="0" smtClean="0"/>
              <a:t>＝</a:t>
            </a:r>
            <a:r>
              <a:rPr lang="el-GR" altLang="zh-CN" i="1" dirty="0" smtClean="0"/>
              <a:t>α</a:t>
            </a:r>
            <a:r>
              <a:rPr lang="en-US" altLang="zh-CN" baseline="30000" dirty="0" smtClean="0"/>
              <a:t>k</a:t>
            </a:r>
            <a:r>
              <a:rPr lang="en-US" altLang="zh-CN" dirty="0" smtClean="0"/>
              <a:t> mod p </a:t>
            </a:r>
            <a:r>
              <a:rPr lang="zh-CN" altLang="en-US" dirty="0" smtClean="0"/>
              <a:t>＝</a:t>
            </a:r>
            <a:r>
              <a:rPr lang="en-US" altLang="zh-CN" sz="2800" dirty="0" smtClean="0">
                <a:cs typeface="Times New Roman" pitchFamily="18" charset="0"/>
              </a:rPr>
              <a:t> </a:t>
            </a:r>
            <a:r>
              <a:rPr lang="en-US" altLang="zh-CN" dirty="0" smtClean="0"/>
              <a:t>2</a:t>
            </a:r>
            <a:r>
              <a:rPr lang="en-US" altLang="zh-CN" baseline="30000" dirty="0" smtClean="0"/>
              <a:t>213</a:t>
            </a:r>
            <a:r>
              <a:rPr lang="en-US" altLang="zh-CN" dirty="0" smtClean="0"/>
              <a:t> mod 467 </a:t>
            </a:r>
            <a:r>
              <a:rPr lang="zh-CN" altLang="en-US" dirty="0" smtClean="0"/>
              <a:t>＝ </a:t>
            </a:r>
            <a:r>
              <a:rPr lang="en-US" altLang="zh-CN" dirty="0" smtClean="0"/>
              <a:t>29</a:t>
            </a:r>
          </a:p>
          <a:p>
            <a:pPr>
              <a:lnSpc>
                <a:spcPct val="90000"/>
              </a:lnSpc>
              <a:buFontTx/>
              <a:buNone/>
            </a:pPr>
            <a:r>
              <a:rPr lang="en-US" altLang="zh-CN" dirty="0" smtClean="0">
                <a:latin typeface="宋体" charset="-122"/>
                <a:cs typeface="Times New Roman" pitchFamily="18" charset="0"/>
              </a:rPr>
              <a:t>		S2</a:t>
            </a:r>
            <a:r>
              <a:rPr lang="zh-CN" altLang="en-US" dirty="0" smtClean="0"/>
              <a:t>＝ </a:t>
            </a:r>
            <a:r>
              <a:rPr lang="en-US" altLang="zh-CN" dirty="0" smtClean="0"/>
              <a:t>(m-Xa</a:t>
            </a:r>
            <a:r>
              <a:rPr lang="en-US" altLang="zh-CN" i="1" dirty="0" smtClean="0">
                <a:cs typeface="Times New Roman" pitchFamily="18" charset="0"/>
              </a:rPr>
              <a:t>S1</a:t>
            </a:r>
            <a:r>
              <a:rPr lang="en-US" altLang="zh-CN" dirty="0" smtClean="0"/>
              <a:t>) k</a:t>
            </a:r>
            <a:r>
              <a:rPr lang="en-US" altLang="zh-CN" baseline="30000" dirty="0" smtClean="0"/>
              <a:t>-1</a:t>
            </a:r>
            <a:r>
              <a:rPr lang="en-US" altLang="zh-CN" dirty="0" smtClean="0"/>
              <a:t> mod </a:t>
            </a:r>
            <a:r>
              <a:rPr lang="el-GR" altLang="zh-CN" i="1" dirty="0" smtClean="0">
                <a:cs typeface="Times New Roman" pitchFamily="18" charset="0"/>
              </a:rPr>
              <a:t>Φ</a:t>
            </a:r>
            <a:r>
              <a:rPr lang="en-US" altLang="zh-CN" dirty="0" smtClean="0"/>
              <a:t>(p)</a:t>
            </a:r>
          </a:p>
          <a:p>
            <a:pPr>
              <a:lnSpc>
                <a:spcPct val="90000"/>
              </a:lnSpc>
              <a:buFontTx/>
              <a:buNone/>
            </a:pPr>
            <a:r>
              <a:rPr lang="zh-CN" altLang="en-US" dirty="0" smtClean="0"/>
              <a:t>		    ＝ </a:t>
            </a:r>
            <a:r>
              <a:rPr lang="en-US" altLang="zh-CN" dirty="0" smtClean="0"/>
              <a:t>(100-127×29)×431 mod 466</a:t>
            </a:r>
          </a:p>
          <a:p>
            <a:pPr>
              <a:lnSpc>
                <a:spcPct val="90000"/>
              </a:lnSpc>
              <a:buFontTx/>
              <a:buNone/>
            </a:pPr>
            <a:r>
              <a:rPr lang="en-US" altLang="zh-CN" dirty="0" smtClean="0"/>
              <a:t>		    </a:t>
            </a:r>
            <a:r>
              <a:rPr lang="zh-CN" altLang="en-US" dirty="0" smtClean="0"/>
              <a:t>＝</a:t>
            </a:r>
            <a:r>
              <a:rPr lang="en-US" altLang="zh-CN" dirty="0" smtClean="0"/>
              <a:t>51</a:t>
            </a:r>
          </a:p>
          <a:p>
            <a:pPr>
              <a:lnSpc>
                <a:spcPct val="90000"/>
              </a:lnSpc>
              <a:buFontTx/>
              <a:buNone/>
            </a:pPr>
            <a:r>
              <a:rPr lang="zh-CN" altLang="en-US" dirty="0" smtClean="0"/>
              <a:t>   签名值：（</a:t>
            </a:r>
            <a:r>
              <a:rPr lang="en-US" altLang="zh-CN" dirty="0" smtClean="0"/>
              <a:t>100</a:t>
            </a:r>
            <a:r>
              <a:rPr lang="zh-CN" altLang="en-US" dirty="0" smtClean="0"/>
              <a:t>，</a:t>
            </a:r>
            <a:r>
              <a:rPr lang="en-US" altLang="zh-CN" dirty="0" smtClean="0"/>
              <a:t>(29,51)</a:t>
            </a:r>
            <a:r>
              <a:rPr lang="zh-CN" altLang="en-US" dirty="0" smtClean="0"/>
              <a: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ltLang="en-US" smtClean="0"/>
              <a:t>验证计算实例</a:t>
            </a:r>
          </a:p>
        </p:txBody>
      </p:sp>
      <p:sp>
        <p:nvSpPr>
          <p:cNvPr id="67587" name="Rectangle 3"/>
          <p:cNvSpPr>
            <a:spLocks noGrp="1" noChangeArrowheads="1"/>
          </p:cNvSpPr>
          <p:nvPr>
            <p:ph type="body" idx="1"/>
          </p:nvPr>
        </p:nvSpPr>
        <p:spPr/>
        <p:txBody>
          <a:bodyPr>
            <a:normAutofit lnSpcReduction="10000"/>
          </a:bodyPr>
          <a:lstStyle/>
          <a:p>
            <a:r>
              <a:rPr lang="en-US" altLang="zh-CN" dirty="0" smtClean="0"/>
              <a:t>p</a:t>
            </a:r>
            <a:r>
              <a:rPr lang="zh-CN" altLang="en-US" dirty="0" smtClean="0"/>
              <a:t>＝</a:t>
            </a:r>
            <a:r>
              <a:rPr lang="en-US" altLang="zh-CN" dirty="0" smtClean="0"/>
              <a:t>467</a:t>
            </a:r>
            <a:r>
              <a:rPr lang="zh-CN" altLang="en-US" dirty="0" smtClean="0"/>
              <a:t>，</a:t>
            </a:r>
            <a:r>
              <a:rPr lang="el-GR" altLang="zh-CN" i="1" dirty="0" smtClean="0"/>
              <a:t>α</a:t>
            </a:r>
            <a:r>
              <a:rPr lang="zh-CN" altLang="en-US" dirty="0" smtClean="0"/>
              <a:t>＝</a:t>
            </a:r>
            <a:r>
              <a:rPr lang="en-US" altLang="zh-CN" dirty="0" smtClean="0"/>
              <a:t>2</a:t>
            </a:r>
            <a:r>
              <a:rPr lang="zh-CN" altLang="en-US" dirty="0" smtClean="0"/>
              <a:t>，</a:t>
            </a:r>
            <a:r>
              <a:rPr lang="en-US" altLang="zh-CN" dirty="0" err="1" smtClean="0"/>
              <a:t>Xa</a:t>
            </a:r>
            <a:r>
              <a:rPr lang="zh-CN" altLang="en-US" dirty="0" smtClean="0"/>
              <a:t>＝</a:t>
            </a:r>
            <a:r>
              <a:rPr lang="en-US" altLang="zh-CN" dirty="0" smtClean="0"/>
              <a:t>127, </a:t>
            </a:r>
            <a:r>
              <a:rPr lang="en-US" altLang="zh-CN" i="1" dirty="0" err="1" smtClean="0">
                <a:latin typeface="宋体" charset="-122"/>
              </a:rPr>
              <a:t>Ya</a:t>
            </a:r>
            <a:r>
              <a:rPr lang="zh-CN" altLang="en-US" dirty="0" smtClean="0"/>
              <a:t>＝ </a:t>
            </a:r>
            <a:r>
              <a:rPr lang="en-US" altLang="zh-CN" dirty="0" smtClean="0"/>
              <a:t>132</a:t>
            </a:r>
          </a:p>
          <a:p>
            <a:pPr>
              <a:buFontTx/>
              <a:buNone/>
            </a:pPr>
            <a:r>
              <a:rPr lang="zh-CN" altLang="en-US" dirty="0" smtClean="0"/>
              <a:t>	（</a:t>
            </a:r>
            <a:r>
              <a:rPr lang="en-US" altLang="zh-CN" dirty="0" smtClean="0"/>
              <a:t>m,(</a:t>
            </a:r>
            <a:r>
              <a:rPr lang="en-US" altLang="zh-CN" i="1" dirty="0" smtClean="0">
                <a:cs typeface="Times New Roman" pitchFamily="18" charset="0"/>
              </a:rPr>
              <a:t>s1</a:t>
            </a:r>
            <a:r>
              <a:rPr lang="en-US" altLang="zh-CN" dirty="0" smtClean="0">
                <a:cs typeface="Times New Roman" pitchFamily="18" charset="0"/>
              </a:rPr>
              <a:t>,</a:t>
            </a:r>
            <a:r>
              <a:rPr lang="en-US" altLang="zh-CN" dirty="0" smtClean="0">
                <a:latin typeface="宋体" charset="-122"/>
                <a:cs typeface="Times New Roman" pitchFamily="18" charset="0"/>
              </a:rPr>
              <a:t>s2</a:t>
            </a:r>
            <a:r>
              <a:rPr lang="en-US" altLang="zh-CN" dirty="0" smtClean="0"/>
              <a:t>)</a:t>
            </a:r>
            <a:r>
              <a:rPr lang="zh-CN" altLang="en-US" dirty="0" smtClean="0"/>
              <a:t>）＝（</a:t>
            </a:r>
            <a:r>
              <a:rPr lang="en-US" altLang="zh-CN" dirty="0" smtClean="0"/>
              <a:t>100</a:t>
            </a:r>
            <a:r>
              <a:rPr lang="zh-CN" altLang="en-US" dirty="0" smtClean="0"/>
              <a:t>，</a:t>
            </a:r>
            <a:r>
              <a:rPr lang="en-US" altLang="zh-CN" dirty="0" smtClean="0"/>
              <a:t>(29,51)</a:t>
            </a:r>
            <a:r>
              <a:rPr lang="zh-CN" altLang="en-US" dirty="0" smtClean="0"/>
              <a:t>）</a:t>
            </a:r>
          </a:p>
          <a:p>
            <a:r>
              <a:rPr lang="zh-CN" altLang="en-US" dirty="0" smtClean="0"/>
              <a:t>判断是否 </a:t>
            </a:r>
            <a:r>
              <a:rPr lang="en-US" altLang="zh-CN" dirty="0" smtClean="0"/>
              <a:t>(</a:t>
            </a:r>
            <a:r>
              <a:rPr lang="en-US" altLang="zh-CN" dirty="0" err="1" smtClean="0"/>
              <a:t>Ya</a:t>
            </a:r>
            <a:r>
              <a:rPr lang="en-US" altLang="zh-CN" dirty="0" smtClean="0"/>
              <a:t>)</a:t>
            </a:r>
            <a:r>
              <a:rPr lang="en-US" altLang="zh-CN" baseline="30000" dirty="0" smtClean="0"/>
              <a:t>s1</a:t>
            </a:r>
            <a:r>
              <a:rPr lang="en-US" altLang="zh-CN" dirty="0" smtClean="0"/>
              <a:t>(S1)</a:t>
            </a:r>
            <a:r>
              <a:rPr lang="en-US" altLang="zh-CN" baseline="30000" dirty="0" smtClean="0"/>
              <a:t>s2</a:t>
            </a:r>
            <a:r>
              <a:rPr lang="en-US" altLang="zh-CN" dirty="0" smtClean="0"/>
              <a:t> mod p</a:t>
            </a:r>
            <a:r>
              <a:rPr lang="zh-CN" altLang="en-US" dirty="0" smtClean="0">
                <a:latin typeface="宋体" charset="-122"/>
                <a:cs typeface="Times New Roman" pitchFamily="18" charset="0"/>
              </a:rPr>
              <a:t>＝</a:t>
            </a:r>
            <a:r>
              <a:rPr lang="el-GR" altLang="zh-CN" i="1" dirty="0" smtClean="0"/>
              <a:t>α</a:t>
            </a:r>
            <a:r>
              <a:rPr lang="en-US" altLang="zh-CN" baseline="30000" dirty="0" smtClean="0"/>
              <a:t>m</a:t>
            </a:r>
            <a:r>
              <a:rPr lang="en-US" altLang="zh-CN" dirty="0" smtClean="0"/>
              <a:t> mod p</a:t>
            </a:r>
            <a:endParaRPr lang="zh-CN" altLang="en-US" dirty="0" smtClean="0"/>
          </a:p>
          <a:p>
            <a:pPr>
              <a:buFontTx/>
              <a:buNone/>
            </a:pPr>
            <a:r>
              <a:rPr lang="zh-CN" altLang="en-US" dirty="0" smtClean="0"/>
              <a:t>   事实上</a:t>
            </a:r>
          </a:p>
          <a:p>
            <a:pPr>
              <a:buFontTx/>
              <a:buNone/>
            </a:pPr>
            <a:r>
              <a:rPr lang="en-US" altLang="zh-CN" i="1" dirty="0" smtClean="0">
                <a:latin typeface="宋体" charset="-122"/>
              </a:rPr>
              <a:t>		</a:t>
            </a:r>
            <a:r>
              <a:rPr lang="en-US" altLang="zh-CN" dirty="0" smtClean="0"/>
              <a:t> (</a:t>
            </a:r>
            <a:r>
              <a:rPr lang="en-US" altLang="zh-CN" dirty="0" err="1" smtClean="0"/>
              <a:t>Ya</a:t>
            </a:r>
            <a:r>
              <a:rPr lang="en-US" altLang="zh-CN" dirty="0" smtClean="0"/>
              <a:t>)</a:t>
            </a:r>
            <a:r>
              <a:rPr lang="en-US" altLang="zh-CN" baseline="30000" dirty="0" smtClean="0"/>
              <a:t>s1</a:t>
            </a:r>
            <a:r>
              <a:rPr lang="en-US" altLang="zh-CN" dirty="0" smtClean="0"/>
              <a:t>(S1)</a:t>
            </a:r>
            <a:r>
              <a:rPr lang="en-US" altLang="zh-CN" baseline="30000" dirty="0" smtClean="0"/>
              <a:t>s2 </a:t>
            </a:r>
            <a:r>
              <a:rPr lang="zh-CN" altLang="en-US" dirty="0" smtClean="0"/>
              <a:t>＝</a:t>
            </a:r>
            <a:r>
              <a:rPr lang="en-US" altLang="zh-CN" dirty="0" smtClean="0"/>
              <a:t>132</a:t>
            </a:r>
            <a:r>
              <a:rPr lang="en-US" altLang="zh-CN" baseline="30000" dirty="0" smtClean="0"/>
              <a:t>29</a:t>
            </a:r>
            <a:r>
              <a:rPr lang="en-US" altLang="zh-CN" dirty="0" smtClean="0"/>
              <a:t>×29</a:t>
            </a:r>
            <a:r>
              <a:rPr lang="en-US" altLang="zh-CN" baseline="30000" dirty="0" smtClean="0"/>
              <a:t>51</a:t>
            </a:r>
            <a:r>
              <a:rPr lang="zh-CN" altLang="en-US" dirty="0" smtClean="0"/>
              <a:t>＝</a:t>
            </a:r>
            <a:r>
              <a:rPr lang="en-US" altLang="zh-CN" dirty="0" smtClean="0"/>
              <a:t>189 mod 467</a:t>
            </a:r>
          </a:p>
          <a:p>
            <a:pPr>
              <a:buFontTx/>
              <a:buNone/>
            </a:pPr>
            <a:r>
              <a:rPr lang="en-US" altLang="zh-CN" i="1" dirty="0" smtClean="0"/>
              <a:t>		</a:t>
            </a:r>
            <a:r>
              <a:rPr lang="el-GR" altLang="zh-CN" i="1" dirty="0" smtClean="0"/>
              <a:t>α</a:t>
            </a:r>
            <a:r>
              <a:rPr lang="en-US" altLang="zh-CN" baseline="30000" dirty="0" smtClean="0"/>
              <a:t>m</a:t>
            </a:r>
            <a:r>
              <a:rPr lang="zh-CN" altLang="en-US" dirty="0" smtClean="0"/>
              <a:t>＝</a:t>
            </a:r>
            <a:r>
              <a:rPr lang="en-US" altLang="zh-CN" dirty="0" smtClean="0"/>
              <a:t>2</a:t>
            </a:r>
            <a:r>
              <a:rPr lang="en-US" altLang="zh-CN" baseline="30000" dirty="0" smtClean="0"/>
              <a:t>100</a:t>
            </a:r>
            <a:r>
              <a:rPr lang="zh-CN" altLang="en-US" dirty="0" smtClean="0"/>
              <a:t>＝</a:t>
            </a:r>
            <a:r>
              <a:rPr lang="en-US" altLang="zh-CN" dirty="0" smtClean="0"/>
              <a:t>189 mod 467</a:t>
            </a:r>
            <a:endParaRPr lang="zh-CN" altLang="en-US" dirty="0" smtClean="0"/>
          </a:p>
          <a:p>
            <a:r>
              <a:rPr lang="zh-CN" altLang="en-US" dirty="0" smtClean="0"/>
              <a:t>而且，如果（</a:t>
            </a:r>
            <a:r>
              <a:rPr lang="en-US" altLang="zh-CN" dirty="0" smtClean="0"/>
              <a:t>100</a:t>
            </a:r>
            <a:r>
              <a:rPr lang="zh-CN" altLang="en-US" dirty="0" smtClean="0"/>
              <a:t>，</a:t>
            </a:r>
            <a:r>
              <a:rPr lang="en-US" altLang="zh-CN" dirty="0" smtClean="0"/>
              <a:t>(29,51)</a:t>
            </a:r>
            <a:r>
              <a:rPr lang="zh-CN" altLang="en-US" dirty="0" smtClean="0"/>
              <a:t>）的任何改变都会导致验证失败</a:t>
            </a:r>
          </a:p>
          <a:p>
            <a:endParaRPr lang="zh-CN" altLang="en-US" dirty="0" smtClean="0"/>
          </a:p>
        </p:txBody>
      </p:sp>
      <p:sp>
        <p:nvSpPr>
          <p:cNvPr id="67588" name="Rectangle 4"/>
          <p:cNvSpPr>
            <a:spLocks noChangeArrowheads="1"/>
          </p:cNvSpPr>
          <p:nvPr/>
        </p:nvSpPr>
        <p:spPr bwMode="auto">
          <a:xfrm>
            <a:off x="3657600" y="1600200"/>
            <a:ext cx="1511300" cy="503238"/>
          </a:xfrm>
          <a:prstGeom prst="rect">
            <a:avLst/>
          </a:prstGeom>
          <a:noFill/>
          <a:ln w="31750">
            <a:solidFill>
              <a:schemeClr val="tx1"/>
            </a:solidFill>
            <a:miter lim="800000"/>
            <a:headEnd/>
            <a:tailEnd/>
          </a:ln>
          <a:effectLst/>
        </p:spPr>
        <p:txBody>
          <a:bodyPr wrap="none" anchor="ctr"/>
          <a:lstStyle/>
          <a:p>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33400" y="228600"/>
            <a:ext cx="8229600" cy="808038"/>
          </a:xfrm>
        </p:spPr>
        <p:txBody>
          <a:bodyPr/>
          <a:lstStyle/>
          <a:p>
            <a:r>
              <a:rPr lang="zh-CN" altLang="en-US" sz="3600" dirty="0" smtClean="0"/>
              <a:t>图示 </a:t>
            </a:r>
            <a:r>
              <a:rPr lang="en-US" altLang="zh-CN" sz="3600" dirty="0" smtClean="0"/>
              <a:t>RSA</a:t>
            </a:r>
            <a:r>
              <a:rPr lang="zh-CN" altLang="en-US" sz="3600" dirty="0" smtClean="0"/>
              <a:t> </a:t>
            </a:r>
            <a:r>
              <a:rPr lang="en-US" altLang="zh-CN" sz="3600" dirty="0" smtClean="0"/>
              <a:t>vs. DSS</a:t>
            </a:r>
            <a:endParaRPr lang="zh-CN" altLang="en-US" sz="3600" dirty="0" smtClean="0"/>
          </a:p>
        </p:txBody>
      </p:sp>
      <p:sp>
        <p:nvSpPr>
          <p:cNvPr id="58371" name="Rectangle 3"/>
          <p:cNvSpPr>
            <a:spLocks noGrp="1" noChangeArrowheads="1"/>
          </p:cNvSpPr>
          <p:nvPr>
            <p:ph type="body" idx="1"/>
          </p:nvPr>
        </p:nvSpPr>
        <p:spPr>
          <a:xfrm>
            <a:off x="457200" y="1600200"/>
            <a:ext cx="8229600" cy="4876800"/>
          </a:xfrm>
        </p:spPr>
        <p:txBody>
          <a:bodyPr>
            <a:normAutofit lnSpcReduction="10000"/>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sz="2800" dirty="0" smtClean="0"/>
          </a:p>
          <a:p>
            <a:r>
              <a:rPr lang="en-US" altLang="zh-CN" sz="2800" dirty="0" smtClean="0"/>
              <a:t>KU</a:t>
            </a:r>
            <a:r>
              <a:rPr lang="en-US" altLang="zh-CN" sz="2800" baseline="-25000" dirty="0" smtClean="0"/>
              <a:t>G</a:t>
            </a:r>
            <a:r>
              <a:rPr lang="zh-CN" altLang="en-US" sz="2800" dirty="0" smtClean="0"/>
              <a:t>是一组参数，称为全局公钥 </a:t>
            </a:r>
          </a:p>
        </p:txBody>
      </p:sp>
      <p:pic>
        <p:nvPicPr>
          <p:cNvPr id="58372" name="Picture 4" descr="q"/>
          <p:cNvPicPr>
            <a:picLocks noChangeAspect="1" noChangeArrowheads="1"/>
          </p:cNvPicPr>
          <p:nvPr/>
        </p:nvPicPr>
        <p:blipFill>
          <a:blip r:embed="rId2" cstate="print"/>
          <a:srcRect/>
          <a:stretch>
            <a:fillRect/>
          </a:stretch>
        </p:blipFill>
        <p:spPr bwMode="auto">
          <a:xfrm>
            <a:off x="1447800" y="990600"/>
            <a:ext cx="6630988" cy="4379913"/>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0" y="914400"/>
            <a:ext cx="2514600" cy="609600"/>
          </a:xfrm>
        </p:spPr>
        <p:txBody>
          <a:bodyPr>
            <a:normAutofit fontScale="90000"/>
          </a:bodyPr>
          <a:lstStyle/>
          <a:p>
            <a:r>
              <a:rPr lang="en-US" altLang="zh-CN" dirty="0" smtClean="0"/>
              <a:t>DSA Figure</a:t>
            </a:r>
            <a:endParaRPr lang="zh-CN" altLang="en-US" dirty="0" smtClean="0"/>
          </a:p>
        </p:txBody>
      </p:sp>
      <p:sp>
        <p:nvSpPr>
          <p:cNvPr id="63491" name="Rectangle 3"/>
          <p:cNvSpPr>
            <a:spLocks noGrp="1" noChangeArrowheads="1"/>
          </p:cNvSpPr>
          <p:nvPr>
            <p:ph type="body" idx="1"/>
          </p:nvPr>
        </p:nvSpPr>
        <p:spPr/>
        <p:txBody>
          <a:bodyPr/>
          <a:lstStyle/>
          <a:p>
            <a:r>
              <a:rPr lang="zh-CN" altLang="en-US" dirty="0" smtClean="0"/>
              <a:t> </a:t>
            </a:r>
          </a:p>
        </p:txBody>
      </p:sp>
      <p:pic>
        <p:nvPicPr>
          <p:cNvPr id="5" name="Picture 4" descr="f5.pdf"/>
          <p:cNvPicPr>
            <a:picLocks noChangeAspect="1"/>
          </p:cNvPicPr>
          <p:nvPr/>
        </p:nvPicPr>
        <p:blipFill>
          <a:blip r:embed="rId2" cstate="print"/>
          <a:srcRect l="7059" t="3636" r="16471" b="3636"/>
          <a:stretch>
            <a:fillRect/>
          </a:stretch>
        </p:blipFill>
        <p:spPr>
          <a:xfrm>
            <a:off x="3505200" y="304800"/>
            <a:ext cx="4415699" cy="677690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4.pdf"/>
          <p:cNvPicPr>
            <a:picLocks noChangeAspect="1"/>
          </p:cNvPicPr>
          <p:nvPr/>
        </p:nvPicPr>
        <p:blipFill>
          <a:blip r:embed="rId3" cstate="print"/>
          <a:srcRect t="19091" b="12727"/>
          <a:stretch>
            <a:fillRect/>
          </a:stretch>
        </p:blipFill>
        <p:spPr>
          <a:xfrm>
            <a:off x="1276708" y="0"/>
            <a:ext cx="7867292" cy="6941729"/>
          </a:xfrm>
          <a:prstGeom prst="rect">
            <a:avLst/>
          </a:prstGeom>
        </p:spPr>
      </p:pic>
      <p:sp>
        <p:nvSpPr>
          <p:cNvPr id="3" name="Rectangle 2"/>
          <p:cNvSpPr/>
          <p:nvPr/>
        </p:nvSpPr>
        <p:spPr>
          <a:xfrm>
            <a:off x="228600" y="304800"/>
            <a:ext cx="990600" cy="5016758"/>
          </a:xfrm>
          <a:prstGeom prst="rect">
            <a:avLst/>
          </a:prstGeom>
        </p:spPr>
        <p:txBody>
          <a:bodyPr wrap="square">
            <a:spAutoFit/>
          </a:bodyPr>
          <a:lstStyle/>
          <a:p>
            <a:r>
              <a:rPr lang="zh-CN" altLang="en-US" sz="3200" dirty="0" smtClean="0"/>
              <a:t>散列函数用于数字签名</a:t>
            </a:r>
            <a:endParaRPr lang="zh-CN" altLang="en-US" sz="3200" dirty="0"/>
          </a:p>
        </p:txBody>
      </p:sp>
    </p:spTree>
  </p:cSld>
  <p:clrMapOvr>
    <a:masterClrMapping/>
  </p:clrMapOvr>
  <p:transition>
    <p:dissolv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1502</TotalTime>
  <Words>6713</Words>
  <Application>Microsoft Office PowerPoint</Application>
  <PresentationFormat>On-screen Show (4:3)</PresentationFormat>
  <Paragraphs>875</Paragraphs>
  <Slides>83</Slides>
  <Notes>25</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Office Theme</vt:lpstr>
      <vt:lpstr>密码学：数据完整性</vt:lpstr>
      <vt:lpstr>主要内容</vt:lpstr>
      <vt:lpstr>认证/鉴别 Authentication</vt:lpstr>
      <vt:lpstr>认证需求</vt:lpstr>
      <vt:lpstr>认证函数</vt:lpstr>
      <vt:lpstr>散列函数hash</vt:lpstr>
      <vt:lpstr>Slide 7</vt:lpstr>
      <vt:lpstr>Slide 8</vt:lpstr>
      <vt:lpstr>Slide 9</vt:lpstr>
      <vt:lpstr>其他应用</vt:lpstr>
      <vt:lpstr>单向散列函数（散列函数的安全性）</vt:lpstr>
      <vt:lpstr>针对hash函数的攻击</vt:lpstr>
      <vt:lpstr>Slide 13</vt:lpstr>
      <vt:lpstr>MD系列</vt:lpstr>
      <vt:lpstr>SHA安全散列算法</vt:lpstr>
      <vt:lpstr>SHA-256/384/512</vt:lpstr>
      <vt:lpstr>Hash API in OpenSSL</vt:lpstr>
      <vt:lpstr>Slide 18</vt:lpstr>
      <vt:lpstr>Slide 19</vt:lpstr>
      <vt:lpstr>MD5/SHA1 API in OpenSSL</vt:lpstr>
      <vt:lpstr>md5sum</vt:lpstr>
      <vt:lpstr>Slide 22</vt:lpstr>
      <vt:lpstr>认证函数</vt:lpstr>
      <vt:lpstr>Slide 24</vt:lpstr>
      <vt:lpstr>对称密码与认证</vt:lpstr>
      <vt:lpstr>对称加密能否提供认证</vt:lpstr>
      <vt:lpstr>教训：对密文的保护</vt:lpstr>
      <vt:lpstr>公钥密码与认证</vt:lpstr>
      <vt:lpstr>Slide 29</vt:lpstr>
      <vt:lpstr>公钥密码与认证</vt:lpstr>
      <vt:lpstr>认证函数</vt:lpstr>
      <vt:lpstr>消息认证码 MAC</vt:lpstr>
      <vt:lpstr>Slide 33</vt:lpstr>
      <vt:lpstr>MAC</vt:lpstr>
      <vt:lpstr>CBC模式最后分组做为数据认证码DAC</vt:lpstr>
      <vt:lpstr>基于密码的认证算法CMAC</vt:lpstr>
      <vt:lpstr>可否不使用加密方法产生MAC码？</vt:lpstr>
      <vt:lpstr>HMAC</vt:lpstr>
      <vt:lpstr>HMAC</vt:lpstr>
      <vt:lpstr>MAC/HMAC的安全性</vt:lpstr>
      <vt:lpstr>HMAC程序(in OpenSSL)</vt:lpstr>
      <vt:lpstr>MAC和加密的混合（认证和加密）</vt:lpstr>
      <vt:lpstr>小结</vt:lpstr>
      <vt:lpstr>主要内容</vt:lpstr>
      <vt:lpstr>数字签名</vt:lpstr>
      <vt:lpstr>考察手写签名的特性</vt:lpstr>
      <vt:lpstr>数字签名:  要适应的新变化</vt:lpstr>
      <vt:lpstr>手写签名的数字化改造</vt:lpstr>
      <vt:lpstr>Slide 49</vt:lpstr>
      <vt:lpstr>Slide 50</vt:lpstr>
      <vt:lpstr>数字签名</vt:lpstr>
      <vt:lpstr>RSA签名例程</vt:lpstr>
      <vt:lpstr>数字签名标准</vt:lpstr>
      <vt:lpstr>图示 RSA vs. DSS</vt:lpstr>
      <vt:lpstr>DSA算法 in OpenSSL</vt:lpstr>
      <vt:lpstr>特殊用途的签名体制</vt:lpstr>
      <vt:lpstr>电子签名法</vt:lpstr>
      <vt:lpstr>Slide 58</vt:lpstr>
      <vt:lpstr>小结</vt:lpstr>
      <vt:lpstr>Slide 60</vt:lpstr>
      <vt:lpstr>基于生日悖论的碰撞攻击</vt:lpstr>
      <vt:lpstr>基于分组密码链接的hash函数</vt:lpstr>
      <vt:lpstr>Hash算法分析的新近进展</vt:lpstr>
      <vt:lpstr>签名在安全电子邮件中的应用</vt:lpstr>
      <vt:lpstr>SHA-512</vt:lpstr>
      <vt:lpstr>SHA-512 Overview</vt:lpstr>
      <vt:lpstr>SHA-512 Round</vt:lpstr>
      <vt:lpstr>SHA-512 Round Function</vt:lpstr>
      <vt:lpstr>SHA-512 Round Function</vt:lpstr>
      <vt:lpstr>SHA-512实现</vt:lpstr>
      <vt:lpstr>关于加密和认证分离</vt:lpstr>
      <vt:lpstr>HMAC：带Key的Hash函数</vt:lpstr>
      <vt:lpstr>优化实现HMAC</vt:lpstr>
      <vt:lpstr>HMAC标准</vt:lpstr>
      <vt:lpstr>HMAC标准</vt:lpstr>
      <vt:lpstr>数字签名</vt:lpstr>
      <vt:lpstr>用私钥加密当作签名</vt:lpstr>
      <vt:lpstr>{回顾ElGamal加密体制}</vt:lpstr>
      <vt:lpstr>ElGamal签名方案</vt:lpstr>
      <vt:lpstr>签名计算实例</vt:lpstr>
      <vt:lpstr>验证计算实例</vt:lpstr>
      <vt:lpstr>图示 RSA vs. DSS</vt:lpstr>
      <vt:lpstr>DSA Figure</vt:lpstr>
    </vt:vector>
  </TitlesOfParts>
  <Company>Case Western Reserve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密码学：数据完整性及用户信任</dc:title>
  <dc:creator>tieying</dc:creator>
  <cp:lastModifiedBy>tieying</cp:lastModifiedBy>
  <cp:revision>45</cp:revision>
  <dcterms:created xsi:type="dcterms:W3CDTF">2017-05-05T02:21:59Z</dcterms:created>
  <dcterms:modified xsi:type="dcterms:W3CDTF">2019-05-21T21:24:29Z</dcterms:modified>
</cp:coreProperties>
</file>