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444" r:id="rId2"/>
    <p:sldId id="449" r:id="rId3"/>
    <p:sldId id="471" r:id="rId4"/>
    <p:sldId id="472" r:id="rId5"/>
    <p:sldId id="450" r:id="rId6"/>
    <p:sldId id="451" r:id="rId7"/>
    <p:sldId id="462" r:id="rId8"/>
    <p:sldId id="463" r:id="rId9"/>
    <p:sldId id="404" r:id="rId10"/>
    <p:sldId id="405" r:id="rId11"/>
    <p:sldId id="406" r:id="rId12"/>
    <p:sldId id="407" r:id="rId13"/>
    <p:sldId id="497" r:id="rId14"/>
    <p:sldId id="408" r:id="rId15"/>
    <p:sldId id="409" r:id="rId16"/>
    <p:sldId id="410" r:id="rId17"/>
    <p:sldId id="502" r:id="rId18"/>
    <p:sldId id="411" r:id="rId19"/>
    <p:sldId id="501" r:id="rId20"/>
    <p:sldId id="412" r:id="rId21"/>
    <p:sldId id="496" r:id="rId22"/>
    <p:sldId id="503" r:id="rId23"/>
    <p:sldId id="413" r:id="rId24"/>
    <p:sldId id="414" r:id="rId25"/>
    <p:sldId id="415" r:id="rId26"/>
    <p:sldId id="416" r:id="rId27"/>
    <p:sldId id="493" r:id="rId28"/>
    <p:sldId id="499" r:id="rId29"/>
    <p:sldId id="511" r:id="rId30"/>
    <p:sldId id="500" r:id="rId31"/>
    <p:sldId id="504" r:id="rId32"/>
    <p:sldId id="505" r:id="rId33"/>
    <p:sldId id="506" r:id="rId34"/>
    <p:sldId id="512" r:id="rId35"/>
    <p:sldId id="513" r:id="rId36"/>
    <p:sldId id="514" r:id="rId37"/>
    <p:sldId id="515" r:id="rId38"/>
    <p:sldId id="516" r:id="rId39"/>
    <p:sldId id="521" r:id="rId40"/>
    <p:sldId id="517" r:id="rId41"/>
    <p:sldId id="518" r:id="rId42"/>
    <p:sldId id="519" r:id="rId43"/>
    <p:sldId id="520" r:id="rId44"/>
    <p:sldId id="417" r:id="rId45"/>
    <p:sldId id="523" r:id="rId46"/>
    <p:sldId id="510" r:id="rId47"/>
    <p:sldId id="498" r:id="rId48"/>
    <p:sldId id="419" r:id="rId49"/>
    <p:sldId id="420" r:id="rId50"/>
    <p:sldId id="421" r:id="rId51"/>
    <p:sldId id="422" r:id="rId52"/>
    <p:sldId id="423" r:id="rId53"/>
    <p:sldId id="424" r:id="rId54"/>
    <p:sldId id="425" r:id="rId55"/>
    <p:sldId id="427" r:id="rId56"/>
    <p:sldId id="437" r:id="rId57"/>
    <p:sldId id="438" r:id="rId58"/>
    <p:sldId id="439" r:id="rId59"/>
    <p:sldId id="440" r:id="rId60"/>
    <p:sldId id="488" r:id="rId61"/>
    <p:sldId id="443" r:id="rId62"/>
    <p:sldId id="487" r:id="rId63"/>
    <p:sldId id="453" r:id="rId64"/>
    <p:sldId id="454" r:id="rId65"/>
    <p:sldId id="459" r:id="rId66"/>
    <p:sldId id="457" r:id="rId67"/>
    <p:sldId id="458" r:id="rId68"/>
    <p:sldId id="474" r:id="rId69"/>
    <p:sldId id="475" r:id="rId70"/>
    <p:sldId id="477" r:id="rId71"/>
    <p:sldId id="478" r:id="rId72"/>
    <p:sldId id="479" r:id="rId73"/>
    <p:sldId id="480" r:id="rId74"/>
    <p:sldId id="481" r:id="rId75"/>
    <p:sldId id="482" r:id="rId76"/>
    <p:sldId id="483" r:id="rId77"/>
    <p:sldId id="484" r:id="rId78"/>
    <p:sldId id="485" r:id="rId79"/>
    <p:sldId id="486" r:id="rId80"/>
    <p:sldId id="522"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00" autoAdjust="0"/>
  </p:normalViewPr>
  <p:slideViewPr>
    <p:cSldViewPr>
      <p:cViewPr>
        <p:scale>
          <a:sx n="66" d="100"/>
          <a:sy n="66" d="100"/>
        </p:scale>
        <p:origin x="-169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428194-6811-4B45-8F61-A85BB1304E8B}" type="datetimeFigureOut">
              <a:rPr lang="zh-CN" altLang="en-US" smtClean="0"/>
              <a:pPr/>
              <a:t>2017/5/23</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1206A-B134-4D64-B23C-2D195D26FF3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baike.baidu.com/item/%E6%95%B0%E5%AD%97%E7%AD%BE%E5%90%8D" TargetMode="External"/><Relationship Id="rId3" Type="http://schemas.openxmlformats.org/officeDocument/2006/relationships/hyperlink" Target="http://baike.baidu.com/item/PKCS" TargetMode="External"/><Relationship Id="rId7" Type="http://schemas.openxmlformats.org/officeDocument/2006/relationships/hyperlink" Target="http://baike.baidu.com/item/%E6%95%B0%E5%AD%97%E8%AF%81%E4%B9%A6"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baike.baidu.com/item/%E6%95%B0%E6%8D%AE%E5%8A%A0%E5%AF%86" TargetMode="External"/><Relationship Id="rId5" Type="http://schemas.openxmlformats.org/officeDocument/2006/relationships/hyperlink" Target="http://baike.baidu.com/item/%E5%85%AC%E9%92%A5" TargetMode="External"/><Relationship Id="rId10" Type="http://schemas.openxmlformats.org/officeDocument/2006/relationships/hyperlink" Target="http://baike.baidu.com/item/%E5%AF%B9%E7%A7%B0%E5%AF%86%E9%92%A5" TargetMode="External"/><Relationship Id="rId4" Type="http://schemas.openxmlformats.org/officeDocument/2006/relationships/hyperlink" Target="http://baike.baidu.com/item/%E7%A7%81%E9%92%A5" TargetMode="External"/><Relationship Id="rId9" Type="http://schemas.openxmlformats.org/officeDocument/2006/relationships/hyperlink" Target="http://baike.baidu.com/item/%E5%85%AC%E9%92%A5%E8%AF%81%E4%B9%A6"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对称密钥分发：</a:t>
            </a:r>
            <a:endParaRPr lang="en-US" altLang="zh-CN" dirty="0" smtClean="0"/>
          </a:p>
          <a:p>
            <a:pPr marL="228600" indent="-228600">
              <a:buAutoNum type="arabicPeriod"/>
            </a:pPr>
            <a:r>
              <a:rPr lang="zh-CN" altLang="en-US" dirty="0" smtClean="0"/>
              <a:t>基于对称加密的对称密钥分发：除手动分发外，可以（</a:t>
            </a:r>
            <a:r>
              <a:rPr lang="en-US" altLang="zh-CN" dirty="0" smtClean="0"/>
              <a:t>1</a:t>
            </a:r>
            <a:r>
              <a:rPr lang="zh-CN" altLang="en-US" dirty="0" smtClean="0"/>
              <a:t>）如果</a:t>
            </a:r>
            <a:r>
              <a:rPr lang="en-US" altLang="zh-CN" dirty="0" smtClean="0"/>
              <a:t>A</a:t>
            </a:r>
            <a:r>
              <a:rPr lang="zh-CN" altLang="en-US" dirty="0" smtClean="0"/>
              <a:t>和</a:t>
            </a:r>
            <a:r>
              <a:rPr lang="en-US" altLang="zh-CN" dirty="0" smtClean="0"/>
              <a:t>B</a:t>
            </a:r>
            <a:r>
              <a:rPr lang="zh-CN" altLang="en-US" dirty="0" smtClean="0"/>
              <a:t>先前或者最近使用过一个密钥，则一方可以将新密钥用旧密钥加密后发送给另一方；（</a:t>
            </a:r>
            <a:r>
              <a:rPr lang="en-US" altLang="zh-CN" dirty="0" smtClean="0"/>
              <a:t>2</a:t>
            </a:r>
            <a:r>
              <a:rPr lang="zh-CN" altLang="en-US" dirty="0" smtClean="0"/>
              <a:t>）如果</a:t>
            </a:r>
            <a:r>
              <a:rPr lang="en-US" altLang="zh-CN" dirty="0" smtClean="0"/>
              <a:t>A</a:t>
            </a:r>
            <a:r>
              <a:rPr lang="zh-CN" altLang="en-US" dirty="0" smtClean="0"/>
              <a:t>和</a:t>
            </a:r>
            <a:r>
              <a:rPr lang="en-US" altLang="zh-CN" dirty="0" smtClean="0"/>
              <a:t>B</a:t>
            </a:r>
            <a:r>
              <a:rPr lang="zh-CN" altLang="en-US" dirty="0" smtClean="0"/>
              <a:t>到第三方</a:t>
            </a:r>
            <a:r>
              <a:rPr lang="en-US" altLang="zh-CN" dirty="0" smtClean="0"/>
              <a:t>C</a:t>
            </a:r>
            <a:r>
              <a:rPr lang="zh-CN" altLang="en-US" dirty="0" smtClean="0"/>
              <a:t>有加密连接，</a:t>
            </a:r>
            <a:r>
              <a:rPr lang="en-US" altLang="zh-CN" dirty="0" smtClean="0"/>
              <a:t>C</a:t>
            </a:r>
            <a:r>
              <a:rPr lang="zh-CN" altLang="en-US" dirty="0" smtClean="0"/>
              <a:t>可以在加密连接上传送密钥给</a:t>
            </a:r>
            <a:r>
              <a:rPr lang="en-US" altLang="zh-CN" dirty="0" smtClean="0"/>
              <a:t>A</a:t>
            </a:r>
            <a:r>
              <a:rPr lang="zh-CN" altLang="en-US" dirty="0" smtClean="0"/>
              <a:t>和</a:t>
            </a:r>
            <a:r>
              <a:rPr lang="en-US" altLang="zh-CN" dirty="0" smtClean="0"/>
              <a:t>B</a:t>
            </a:r>
          </a:p>
          <a:p>
            <a:pPr marL="228600" indent="-228600">
              <a:buAutoNum type="arabicPeriod"/>
            </a:pPr>
            <a:r>
              <a:rPr lang="zh-CN" altLang="en-US" dirty="0" smtClean="0"/>
              <a:t>基于非对称加密的对称密钥分发</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6D318-7F15-4182-876A-DD57B1569955}" type="slidenum">
              <a:rPr lang="en-US"/>
              <a:pPr/>
              <a:t>39</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zh-CN" altLang="en-US" dirty="0"/>
              <a:t>是组管理的情况下用的验证机制，在域管理时使用</a:t>
            </a:r>
            <a:r>
              <a:rPr lang="en-US" altLang="zh-CN" dirty="0" err="1"/>
              <a:t>kerberos</a:t>
            </a:r>
            <a:r>
              <a:rPr lang="zh-CN" altLang="en-US" dirty="0"/>
              <a:t>认证机制</a:t>
            </a:r>
          </a:p>
          <a:p>
            <a:r>
              <a:rPr lang="zh-CN" altLang="en-US" dirty="0"/>
              <a:t>其中的散列方式使用：</a:t>
            </a:r>
            <a:r>
              <a:rPr lang="en-US" altLang="zh-CN" dirty="0"/>
              <a:t>HMAC</a:t>
            </a:r>
          </a:p>
          <a:p>
            <a:r>
              <a:rPr lang="en-US" altLang="zh-CN" dirty="0" err="1"/>
              <a:t>Hmac</a:t>
            </a:r>
            <a:r>
              <a:rPr lang="zh-CN" altLang="en-US" dirty="0"/>
              <a:t>（</a:t>
            </a:r>
            <a:r>
              <a:rPr lang="en-US" altLang="zh-CN" dirty="0"/>
              <a:t>md5</a:t>
            </a:r>
            <a:r>
              <a:rPr lang="zh-CN" altLang="en-US" dirty="0"/>
              <a:t>）</a:t>
            </a:r>
          </a:p>
          <a:p>
            <a:r>
              <a:rPr lang="en-US" altLang="zh-CN" b="1" dirty="0"/>
              <a:t>HMACK = H[K+</a:t>
            </a:r>
            <a:r>
              <a:rPr lang="en-US" altLang="zh-CN" b="1" dirty="0">
                <a:sym typeface="Symbol" pitchFamily="18" charset="2"/>
              </a:rPr>
              <a:t></a:t>
            </a:r>
            <a:r>
              <a:rPr lang="en-US" altLang="zh-CN" b="1" dirty="0" err="1">
                <a:sym typeface="Symbol" pitchFamily="18" charset="2"/>
              </a:rPr>
              <a:t>opad</a:t>
            </a:r>
            <a:r>
              <a:rPr lang="en-US" altLang="zh-CN" b="1" dirty="0">
                <a:sym typeface="Symbol" pitchFamily="18" charset="2"/>
              </a:rPr>
              <a:t>) || H(K+ </a:t>
            </a:r>
            <a:r>
              <a:rPr lang="en-US" altLang="zh-CN" b="1" dirty="0" err="1">
                <a:sym typeface="Symbol" pitchFamily="18" charset="2"/>
              </a:rPr>
              <a:t>ipad</a:t>
            </a:r>
            <a:r>
              <a:rPr lang="en-US" altLang="zh-CN" b="1" dirty="0">
                <a:sym typeface="Symbol" pitchFamily="18" charset="2"/>
              </a:rPr>
              <a:t>)|| M]]</a:t>
            </a:r>
          </a:p>
          <a:p>
            <a:r>
              <a:rPr lang="zh-CN" altLang="en-US" b="1" dirty="0">
                <a:sym typeface="Symbol" pitchFamily="18" charset="2"/>
              </a:rPr>
              <a:t>用户口令为</a:t>
            </a:r>
            <a:r>
              <a:rPr lang="en-US" altLang="zh-CN" b="1" dirty="0">
                <a:sym typeface="Symbol" pitchFamily="18" charset="2"/>
              </a:rPr>
              <a:t>k</a:t>
            </a:r>
            <a:r>
              <a:rPr lang="zh-CN" altLang="en-US" b="1" dirty="0">
                <a:sym typeface="Symbol" pitchFamily="18" charset="2"/>
              </a:rPr>
              <a:t>，</a:t>
            </a:r>
            <a:r>
              <a:rPr lang="en-US" altLang="zh-CN" b="1" dirty="0">
                <a:sym typeface="Symbol" pitchFamily="18" charset="2"/>
              </a:rPr>
              <a:t>m</a:t>
            </a:r>
            <a:r>
              <a:rPr lang="zh-CN" altLang="en-US" b="1" dirty="0">
                <a:sym typeface="Symbol" pitchFamily="18" charset="2"/>
              </a:rPr>
              <a:t>＝</a:t>
            </a:r>
            <a:r>
              <a:rPr lang="en-US" altLang="zh-CN" b="1" dirty="0">
                <a:sym typeface="Symbol" pitchFamily="18" charset="2"/>
              </a:rPr>
              <a:t>challenge</a:t>
            </a:r>
          </a:p>
          <a:p>
            <a:endParaRPr lang="en-US" altLang="zh-CN" b="1" dirty="0" smtClean="0">
              <a:sym typeface="Symbol" pitchFamily="18" charset="2"/>
            </a:endParaRPr>
          </a:p>
          <a:p>
            <a:endParaRPr lang="en-US" altLang="zh-CN" b="1" dirty="0" smtClean="0">
              <a:sym typeface="Symbol" pitchFamily="18" charset="2"/>
            </a:endParaRPr>
          </a:p>
          <a:p>
            <a:r>
              <a:rPr lang="en-US" altLang="zh-CN" b="1" dirty="0" smtClean="0">
                <a:sym typeface="Symbol" pitchFamily="18" charset="2"/>
              </a:rPr>
              <a:t>NTLM</a:t>
            </a:r>
            <a:r>
              <a:rPr lang="zh-CN" altLang="en-US" b="1" dirty="0" smtClean="0">
                <a:sym typeface="Symbol" pitchFamily="18" charset="2"/>
              </a:rPr>
              <a:t>是早期</a:t>
            </a:r>
            <a:r>
              <a:rPr lang="en-US" altLang="zh-CN" b="1" dirty="0" smtClean="0">
                <a:sym typeface="Symbol" pitchFamily="18" charset="2"/>
              </a:rPr>
              <a:t>window</a:t>
            </a:r>
            <a:r>
              <a:rPr lang="zh-CN" altLang="en-US" b="1" dirty="0" smtClean="0">
                <a:sym typeface="Symbol" pitchFamily="18" charset="2"/>
              </a:rPr>
              <a:t>是环境认证协议，在</a:t>
            </a:r>
            <a:r>
              <a:rPr lang="en-US" altLang="zh-CN" b="1" dirty="0" smtClean="0">
                <a:sym typeface="Symbol" pitchFamily="18" charset="2"/>
              </a:rPr>
              <a:t>windows 2000</a:t>
            </a:r>
            <a:r>
              <a:rPr lang="zh-CN" altLang="en-US" b="1" dirty="0" smtClean="0">
                <a:sym typeface="Symbol" pitchFamily="18" charset="2"/>
              </a:rPr>
              <a:t>以后不是默认设置</a:t>
            </a:r>
            <a:endParaRPr lang="en-US" altLang="zh-CN" b="1" dirty="0">
              <a:sym typeface="Symbol" pitchFamily="18" charset="2"/>
            </a:endParaRPr>
          </a:p>
          <a:p>
            <a:endParaRPr lang="en-US" altLang="zh-CN" dirty="0"/>
          </a:p>
          <a:p>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r>
              <a:rPr lang="en-US" altLang="zh-CN" smtClean="0">
                <a:latin typeface="Arial" charset="0"/>
                <a:ea typeface="宋体" charset="-122"/>
              </a:rPr>
              <a:t>An Introduction to LDAP http://ldapman.org/articles/intro_to_ldap.html</a:t>
            </a:r>
          </a:p>
          <a:p>
            <a:r>
              <a:rPr lang="zh-CN" altLang="en-US" smtClean="0">
                <a:latin typeface="Arial" charset="0"/>
                <a:ea typeface="宋体" charset="-122"/>
              </a:rPr>
              <a:t>（中译本）</a:t>
            </a:r>
            <a:r>
              <a:rPr lang="en-US" altLang="zh-CN" smtClean="0">
                <a:latin typeface="Arial" charset="0"/>
                <a:ea typeface="宋体" charset="-122"/>
              </a:rPr>
              <a:t>	http://www.linuxaid.com.cn/engineer/brimmer/html/LDAP.htm</a:t>
            </a:r>
            <a:endParaRPr lang="zh-CN" altLang="en-US" smtClean="0">
              <a:latin typeface="Arial" charset="0"/>
              <a:ea typeface="宋体" charset="-122"/>
            </a:endParaRPr>
          </a:p>
          <a:p>
            <a:endParaRPr lang="zh-CN" altLang="en-US" smtClean="0">
              <a:latin typeface="Arial" charset="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r>
              <a:rPr lang="zh-CN" altLang="en-US" smtClean="0">
                <a:latin typeface="Arial" charset="0"/>
                <a:ea typeface="宋体" charset="-122"/>
              </a:rPr>
              <a:t>这个协议的执行流程当然可以更优化些，比如</a:t>
            </a:r>
            <a:r>
              <a:rPr lang="en-US" altLang="zh-CN" smtClean="0">
                <a:latin typeface="Arial" charset="0"/>
                <a:ea typeface="宋体" charset="-122"/>
              </a:rPr>
              <a:t>SSL</a:t>
            </a:r>
            <a:r>
              <a:rPr lang="zh-CN" altLang="en-US" smtClean="0">
                <a:latin typeface="Arial" charset="0"/>
                <a:ea typeface="宋体" charset="-122"/>
              </a:rPr>
              <a:t>。</a:t>
            </a:r>
            <a:endParaRPr lang="en-US" altLang="zh-CN"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 extremely simple scheme was put forward by Merkle [MERK79], as illustrated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14.7.</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Despite its simplicity, this is an attractive protocol. No keys exist before the start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communication and none exist after the completion of communication. Thus,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risk of compromise of the keys is minimal. At the same time, the communication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secure from eavesdropping.</a:t>
            </a:r>
            <a:endParaRPr lang="en-US" dirty="0" smtClean="0">
              <a:ea typeface="+mn-ea"/>
              <a:cs typeface="+mn-cs"/>
            </a:endParaRPr>
          </a:p>
        </p:txBody>
      </p:sp>
      <p:sp>
        <p:nvSpPr>
          <p:cNvPr id="37892" name="Slide Number Placeholder 3"/>
          <p:cNvSpPr>
            <a:spLocks noGrp="1"/>
          </p:cNvSpPr>
          <p:nvPr>
            <p:ph type="sldNum" sz="quarter" idx="5"/>
          </p:nvPr>
        </p:nvSpPr>
        <p:spPr>
          <a:noFill/>
        </p:spPr>
        <p:txBody>
          <a:bodyPr/>
          <a:lstStyle/>
          <a:p>
            <a:fld id="{B827D236-D39B-8D48-8FA7-ACEFB855E1DC}" type="slidenum">
              <a:rPr lang="en-AU" smtClean="0">
                <a:latin typeface="Arial" pitchFamily="-84" charset="0"/>
              </a:rPr>
              <a:pPr/>
              <a:t>3</a:t>
            </a:fld>
            <a:endParaRPr lang="en-AU" dirty="0" smtClean="0">
              <a:latin typeface="Arial" pitchFamily="-8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531813" y="4343400"/>
            <a:ext cx="5767387" cy="4114800"/>
          </a:xfrm>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protocol depicted in Figure 14.7 is insecure against an adversary who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intercept messages and then either relay the intercepted message or substitute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another message (see Figure 1.3c). Such an attack is known as a man-in-the-middle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[RIVE84]. We saw this type of attack in Chapter 10 (Figure 10.2). In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present case, if an adversary, D, has control of the intervening communication channel,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D can compromise the communication in the following fashion without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being detected (Figure 14.8).</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Thus, this simple protocol is only useful in an environment where the only threat is eavesdropping.</a:t>
            </a:r>
            <a:endParaRPr lang="en-US" dirty="0" smtClean="0">
              <a:ea typeface="+mn-ea"/>
              <a:cs typeface="+mn-cs"/>
            </a:endParaRPr>
          </a:p>
        </p:txBody>
      </p:sp>
      <p:sp>
        <p:nvSpPr>
          <p:cNvPr id="39940" name="Slide Number Placeholder 3"/>
          <p:cNvSpPr>
            <a:spLocks noGrp="1"/>
          </p:cNvSpPr>
          <p:nvPr>
            <p:ph type="sldNum" sz="quarter" idx="5"/>
          </p:nvPr>
        </p:nvSpPr>
        <p:spPr>
          <a:noFill/>
        </p:spPr>
        <p:txBody>
          <a:bodyPr/>
          <a:lstStyle/>
          <a:p>
            <a:fld id="{856289F4-DC04-6C49-9A4A-A57BC9F20F8B}" type="slidenum">
              <a:rPr lang="en-AU" smtClean="0">
                <a:latin typeface="Arial" pitchFamily="-84" charset="0"/>
              </a:rPr>
              <a:pPr/>
              <a:t>4</a:t>
            </a:fld>
            <a:endParaRPr lang="en-AU" dirty="0" smtClean="0">
              <a:latin typeface="Arial" pitchFamily="-8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r>
              <a:rPr lang="zh-CN" altLang="en-US" smtClean="0">
                <a:latin typeface="Arial" charset="0"/>
                <a:ea typeface="宋体" charset="-122"/>
              </a:rPr>
              <a:t>相比在线中心，离线中心减轻了通信负担、避免了单点故障、避免了性能瓶颈。</a:t>
            </a:r>
          </a:p>
          <a:p>
            <a:r>
              <a:rPr lang="zh-CN" altLang="en-US" smtClean="0">
                <a:latin typeface="Arial" charset="0"/>
                <a:ea typeface="宋体" charset="-122"/>
              </a:rPr>
              <a:t>但是，有一个问题，就是证书作废列表（</a:t>
            </a:r>
            <a:r>
              <a:rPr lang="en-US" altLang="zh-CN" smtClean="0">
                <a:latin typeface="Arial" charset="0"/>
                <a:ea typeface="宋体" charset="-122"/>
              </a:rPr>
              <a:t>CRL</a:t>
            </a:r>
            <a:r>
              <a:rPr lang="zh-CN" altLang="en-US" smtClean="0">
                <a:latin typeface="Arial" charset="0"/>
                <a:ea typeface="宋体" charset="-122"/>
              </a:rPr>
              <a:t>）。</a:t>
            </a:r>
            <a:endParaRPr lang="en-US" altLang="zh-CN" smtClean="0">
              <a:latin typeface="Arial" charset="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r>
              <a:rPr lang="zh-CN" altLang="en-US" smtClean="0">
                <a:latin typeface="Arial" charset="0"/>
                <a:ea typeface="宋体" charset="-122"/>
              </a:rPr>
              <a:t>进一步信息参见</a:t>
            </a:r>
            <a:r>
              <a:rPr lang="en-US" altLang="zh-CN" smtClean="0">
                <a:latin typeface="Arial" charset="0"/>
                <a:ea typeface="宋体" charset="-122"/>
              </a:rPr>
              <a:t>X.509v3</a:t>
            </a:r>
            <a:r>
              <a:rPr lang="zh-CN" altLang="en-US" smtClean="0">
                <a:latin typeface="Arial" charset="0"/>
                <a:ea typeface="宋体" charset="-122"/>
              </a:rPr>
              <a:t>规范</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a:lnSpc>
                <a:spcPct val="80000"/>
              </a:lnSpc>
            </a:pPr>
            <a:r>
              <a:rPr lang="en-US" altLang="zh-CN" sz="800" dirty="0" smtClean="0">
                <a:latin typeface="Arial" charset="0"/>
                <a:ea typeface="宋体" charset="-122"/>
              </a:rPr>
              <a:t>&gt;</a:t>
            </a:r>
            <a:r>
              <a:rPr lang="en-US" altLang="zh-CN" sz="800" dirty="0" err="1" smtClean="0">
                <a:latin typeface="Arial" charset="0"/>
                <a:ea typeface="宋体" charset="-122"/>
              </a:rPr>
              <a:t>openssl</a:t>
            </a:r>
            <a:r>
              <a:rPr lang="en-US" altLang="zh-CN" sz="800" dirty="0" smtClean="0">
                <a:latin typeface="Arial" charset="0"/>
                <a:ea typeface="宋体" charset="-122"/>
              </a:rPr>
              <a:t> x509 -inform </a:t>
            </a:r>
            <a:r>
              <a:rPr lang="en-US" altLang="zh-CN" sz="800" dirty="0" err="1" smtClean="0">
                <a:latin typeface="Arial" charset="0"/>
                <a:ea typeface="宋体" charset="-122"/>
              </a:rPr>
              <a:t>der</a:t>
            </a:r>
            <a:r>
              <a:rPr lang="en-US" altLang="zh-CN" sz="800" dirty="0" smtClean="0">
                <a:latin typeface="Arial" charset="0"/>
                <a:ea typeface="宋体" charset="-122"/>
              </a:rPr>
              <a:t> -text  &lt; msroot.cer</a:t>
            </a:r>
          </a:p>
          <a:p>
            <a:pPr>
              <a:lnSpc>
                <a:spcPct val="80000"/>
              </a:lnSpc>
            </a:pPr>
            <a:r>
              <a:rPr lang="en-US" altLang="zh-CN" sz="800" dirty="0" smtClean="0">
                <a:latin typeface="Arial" charset="0"/>
                <a:ea typeface="宋体" charset="-122"/>
              </a:rPr>
              <a:t>Certificate:</a:t>
            </a:r>
          </a:p>
          <a:p>
            <a:pPr>
              <a:lnSpc>
                <a:spcPct val="80000"/>
              </a:lnSpc>
            </a:pPr>
            <a:r>
              <a:rPr lang="en-US" altLang="zh-CN" sz="800" dirty="0" smtClean="0">
                <a:latin typeface="Arial" charset="0"/>
                <a:ea typeface="宋体" charset="-122"/>
              </a:rPr>
              <a:t>    Data:</a:t>
            </a:r>
          </a:p>
          <a:p>
            <a:pPr>
              <a:lnSpc>
                <a:spcPct val="80000"/>
              </a:lnSpc>
            </a:pPr>
            <a:r>
              <a:rPr lang="en-US" altLang="zh-CN" sz="800" dirty="0" smtClean="0">
                <a:latin typeface="Arial" charset="0"/>
                <a:ea typeface="宋体" charset="-122"/>
              </a:rPr>
              <a:t>        Version: 3 (0x2)</a:t>
            </a:r>
          </a:p>
          <a:p>
            <a:pPr>
              <a:lnSpc>
                <a:spcPct val="80000"/>
              </a:lnSpc>
            </a:pPr>
            <a:r>
              <a:rPr lang="en-US" altLang="zh-CN" sz="800" dirty="0" smtClean="0">
                <a:latin typeface="Arial" charset="0"/>
                <a:ea typeface="宋体" charset="-122"/>
              </a:rPr>
              <a:t>        Serial Number:</a:t>
            </a:r>
          </a:p>
          <a:p>
            <a:pPr>
              <a:lnSpc>
                <a:spcPct val="80000"/>
              </a:lnSpc>
            </a:pPr>
            <a:r>
              <a:rPr lang="en-US" altLang="zh-CN" sz="800" dirty="0" smtClean="0">
                <a:latin typeface="Arial" charset="0"/>
                <a:ea typeface="宋体" charset="-122"/>
              </a:rPr>
              <a:t>            c1:00:8b:3c:3c:88:11:d1:3e:f6:63:ec:df:40</a:t>
            </a:r>
          </a:p>
          <a:p>
            <a:pPr>
              <a:lnSpc>
                <a:spcPct val="80000"/>
              </a:lnSpc>
            </a:pPr>
            <a:r>
              <a:rPr lang="en-US" altLang="zh-CN" sz="800" dirty="0" smtClean="0">
                <a:latin typeface="Arial" charset="0"/>
                <a:ea typeface="宋体" charset="-122"/>
              </a:rPr>
              <a:t>        Signature Algorithm: md5WithRSAEncryption</a:t>
            </a:r>
          </a:p>
          <a:p>
            <a:pPr>
              <a:lnSpc>
                <a:spcPct val="80000"/>
              </a:lnSpc>
            </a:pPr>
            <a:r>
              <a:rPr lang="en-US" altLang="zh-CN" sz="800" dirty="0" smtClean="0">
                <a:latin typeface="Arial" charset="0"/>
                <a:ea typeface="宋体" charset="-122"/>
              </a:rPr>
              <a:t>        Issuer: OU=Copyright (c) 1997 Microsoft Corp., OU=Microsoft Corporation,</a:t>
            </a:r>
          </a:p>
          <a:p>
            <a:pPr>
              <a:lnSpc>
                <a:spcPct val="80000"/>
              </a:lnSpc>
            </a:pPr>
            <a:r>
              <a:rPr lang="en-US" altLang="zh-CN" sz="800" dirty="0" smtClean="0">
                <a:latin typeface="Arial" charset="0"/>
                <a:ea typeface="宋体" charset="-122"/>
              </a:rPr>
              <a:t> CN=Microsoft Root Authority</a:t>
            </a:r>
          </a:p>
          <a:p>
            <a:pPr>
              <a:lnSpc>
                <a:spcPct val="80000"/>
              </a:lnSpc>
            </a:pPr>
            <a:r>
              <a:rPr lang="en-US" altLang="zh-CN" sz="800" dirty="0" smtClean="0">
                <a:latin typeface="Arial" charset="0"/>
                <a:ea typeface="宋体" charset="-122"/>
              </a:rPr>
              <a:t>        Validity</a:t>
            </a:r>
          </a:p>
          <a:p>
            <a:pPr>
              <a:lnSpc>
                <a:spcPct val="80000"/>
              </a:lnSpc>
            </a:pPr>
            <a:r>
              <a:rPr lang="en-US" altLang="zh-CN" sz="800" dirty="0" smtClean="0">
                <a:latin typeface="Arial" charset="0"/>
                <a:ea typeface="宋体" charset="-122"/>
              </a:rPr>
              <a:t>            Not Before: Jan 10 07:00:00 1997 GMT</a:t>
            </a:r>
          </a:p>
          <a:p>
            <a:pPr>
              <a:lnSpc>
                <a:spcPct val="80000"/>
              </a:lnSpc>
            </a:pPr>
            <a:r>
              <a:rPr lang="en-US" altLang="zh-CN" sz="800" dirty="0" smtClean="0">
                <a:latin typeface="Arial" charset="0"/>
                <a:ea typeface="宋体" charset="-122"/>
              </a:rPr>
              <a:t>            Not After : Dec 31 07:00:00 2020 GMT</a:t>
            </a:r>
          </a:p>
          <a:p>
            <a:pPr>
              <a:lnSpc>
                <a:spcPct val="80000"/>
              </a:lnSpc>
            </a:pPr>
            <a:r>
              <a:rPr lang="en-US" altLang="zh-CN" sz="800" dirty="0" smtClean="0">
                <a:latin typeface="Arial" charset="0"/>
                <a:ea typeface="宋体" charset="-122"/>
              </a:rPr>
              <a:t>        Subject: OU=Copyright (c) 1997 Microsoft Corp., OU=Microsoft Corporation</a:t>
            </a:r>
          </a:p>
          <a:p>
            <a:pPr>
              <a:lnSpc>
                <a:spcPct val="80000"/>
              </a:lnSpc>
            </a:pPr>
            <a:r>
              <a:rPr lang="en-US" altLang="zh-CN" sz="800" dirty="0" smtClean="0">
                <a:latin typeface="Arial" charset="0"/>
                <a:ea typeface="宋体" charset="-122"/>
              </a:rPr>
              <a:t>, CN=Microsoft Root Authority</a:t>
            </a:r>
          </a:p>
          <a:p>
            <a:pPr>
              <a:lnSpc>
                <a:spcPct val="80000"/>
              </a:lnSpc>
            </a:pPr>
            <a:r>
              <a:rPr lang="en-US" altLang="zh-CN" sz="800" dirty="0" smtClean="0">
                <a:latin typeface="Arial" charset="0"/>
                <a:ea typeface="宋体" charset="-122"/>
              </a:rPr>
              <a:t>        Subject Public Key Info:</a:t>
            </a:r>
          </a:p>
          <a:p>
            <a:pPr>
              <a:lnSpc>
                <a:spcPct val="80000"/>
              </a:lnSpc>
            </a:pPr>
            <a:r>
              <a:rPr lang="en-US" altLang="zh-CN" sz="800" dirty="0" smtClean="0">
                <a:latin typeface="Arial" charset="0"/>
                <a:ea typeface="宋体" charset="-122"/>
              </a:rPr>
              <a:t>            Public Key Algorithm: </a:t>
            </a:r>
            <a:r>
              <a:rPr lang="en-US" altLang="zh-CN" sz="800" dirty="0" err="1" smtClean="0">
                <a:latin typeface="Arial" charset="0"/>
                <a:ea typeface="宋体" charset="-122"/>
              </a:rPr>
              <a:t>rsaEncryption</a:t>
            </a:r>
            <a:endParaRPr lang="en-US" altLang="zh-CN" sz="800" dirty="0" smtClean="0">
              <a:latin typeface="Arial" charset="0"/>
              <a:ea typeface="宋体" charset="-122"/>
            </a:endParaRPr>
          </a:p>
          <a:p>
            <a:pPr>
              <a:lnSpc>
                <a:spcPct val="80000"/>
              </a:lnSpc>
            </a:pPr>
            <a:r>
              <a:rPr lang="en-US" altLang="zh-CN" sz="800" dirty="0" smtClean="0">
                <a:latin typeface="Arial" charset="0"/>
                <a:ea typeface="宋体" charset="-122"/>
              </a:rPr>
              <a:t>            RSA Public Key: (2048 bit)</a:t>
            </a:r>
          </a:p>
          <a:p>
            <a:pPr>
              <a:lnSpc>
                <a:spcPct val="80000"/>
              </a:lnSpc>
            </a:pPr>
            <a:r>
              <a:rPr lang="en-US" altLang="zh-CN" sz="800" dirty="0" smtClean="0">
                <a:latin typeface="Arial" charset="0"/>
                <a:ea typeface="宋体" charset="-122"/>
              </a:rPr>
              <a:t>                Modulus (2048 bit):</a:t>
            </a:r>
          </a:p>
          <a:p>
            <a:pPr>
              <a:lnSpc>
                <a:spcPct val="80000"/>
              </a:lnSpc>
            </a:pPr>
            <a:r>
              <a:rPr lang="en-US" altLang="zh-CN" sz="800" dirty="0" smtClean="0">
                <a:latin typeface="Arial" charset="0"/>
                <a:ea typeface="宋体" charset="-122"/>
              </a:rPr>
              <a:t>                    00:a9:02:bd:c1:70:e6:3b:f2:4e:1b:28:9f:97:78:</a:t>
            </a:r>
          </a:p>
          <a:p>
            <a:pPr>
              <a:lnSpc>
                <a:spcPct val="80000"/>
              </a:lnSpc>
            </a:pPr>
            <a:r>
              <a:rPr lang="en-US" altLang="zh-CN" sz="800" dirty="0" smtClean="0">
                <a:latin typeface="Arial" charset="0"/>
                <a:ea typeface="宋体" charset="-122"/>
              </a:rPr>
              <a:t>                    5e:30:ea:a2:a9:8d:25:5f:f8:fe:95:4c:a3:b7:fe:</a:t>
            </a:r>
          </a:p>
          <a:p>
            <a:pPr>
              <a:lnSpc>
                <a:spcPct val="80000"/>
              </a:lnSpc>
            </a:pPr>
            <a:r>
              <a:rPr lang="en-US" altLang="zh-CN" sz="800" dirty="0" smtClean="0">
                <a:latin typeface="Arial" charset="0"/>
                <a:ea typeface="宋体" charset="-122"/>
              </a:rPr>
              <a:t>                    9d:a2:20:3e:7c:51:a2:9b:a2:8f:60:32:6b:d1:42:</a:t>
            </a:r>
          </a:p>
          <a:p>
            <a:pPr>
              <a:lnSpc>
                <a:spcPct val="80000"/>
              </a:lnSpc>
            </a:pPr>
            <a:r>
              <a:rPr lang="en-US" altLang="zh-CN" sz="800" dirty="0" smtClean="0">
                <a:latin typeface="Arial" charset="0"/>
                <a:ea typeface="宋体" charset="-122"/>
              </a:rPr>
              <a:t>                    64:79:ee:ac:76:c9:54:da:f2:eb:9c:86:1c:8f:9f:</a:t>
            </a:r>
          </a:p>
          <a:p>
            <a:pPr>
              <a:lnSpc>
                <a:spcPct val="80000"/>
              </a:lnSpc>
            </a:pPr>
            <a:r>
              <a:rPr lang="en-US" altLang="zh-CN" sz="800" dirty="0" smtClean="0">
                <a:latin typeface="Arial" charset="0"/>
                <a:ea typeface="宋体" charset="-122"/>
              </a:rPr>
              <a:t>                    84:66:b3:c5:6b:7a:62:23:d6:1d:3c:de:0f:01:92:</a:t>
            </a:r>
          </a:p>
          <a:p>
            <a:pPr>
              <a:lnSpc>
                <a:spcPct val="80000"/>
              </a:lnSpc>
            </a:pPr>
            <a:r>
              <a:rPr lang="en-US" altLang="zh-CN" sz="800" dirty="0" smtClean="0">
                <a:latin typeface="Arial" charset="0"/>
                <a:ea typeface="宋体" charset="-122"/>
              </a:rPr>
              <a:t>                    e8:96:c4:bf:2d:66:9a:9a:68:26:99:d0:3a:2c:bf:</a:t>
            </a:r>
          </a:p>
          <a:p>
            <a:pPr>
              <a:lnSpc>
                <a:spcPct val="80000"/>
              </a:lnSpc>
            </a:pPr>
            <a:r>
              <a:rPr lang="en-US" altLang="zh-CN" sz="800" dirty="0" smtClean="0">
                <a:latin typeface="Arial" charset="0"/>
                <a:ea typeface="宋体" charset="-122"/>
              </a:rPr>
              <a:t>                    0c:b5:58:26:c1:46:e7:0a:3e:38:96:2c:a9:28:39:</a:t>
            </a:r>
          </a:p>
          <a:p>
            <a:pPr>
              <a:lnSpc>
                <a:spcPct val="80000"/>
              </a:lnSpc>
            </a:pPr>
            <a:r>
              <a:rPr lang="en-US" altLang="zh-CN" sz="800" dirty="0" smtClean="0">
                <a:latin typeface="Arial" charset="0"/>
                <a:ea typeface="宋体" charset="-122"/>
              </a:rPr>
              <a:t>                    a8:ec:49:83:42:e3:84:0f:bb:9a:6c:55:61:ac:82:</a:t>
            </a:r>
          </a:p>
          <a:p>
            <a:pPr>
              <a:lnSpc>
                <a:spcPct val="80000"/>
              </a:lnSpc>
            </a:pPr>
            <a:r>
              <a:rPr lang="en-US" altLang="zh-CN" sz="800" dirty="0" smtClean="0">
                <a:latin typeface="Arial" charset="0"/>
                <a:ea typeface="宋体" charset="-122"/>
              </a:rPr>
              <a:t>                    7c:a1:60:2d:77:4c:e9:99:b4:64:3b:9a:50:1c:31:</a:t>
            </a:r>
          </a:p>
          <a:p>
            <a:pPr>
              <a:lnSpc>
                <a:spcPct val="80000"/>
              </a:lnSpc>
            </a:pPr>
            <a:r>
              <a:rPr lang="en-US" altLang="zh-CN" sz="800" dirty="0" smtClean="0">
                <a:latin typeface="Arial" charset="0"/>
                <a:ea typeface="宋体" charset="-122"/>
              </a:rPr>
              <a:t>                    08:24:14:9f:a9:e7:91:2b:18:e6:3d:98:63:14:60:</a:t>
            </a:r>
          </a:p>
          <a:p>
            <a:pPr>
              <a:lnSpc>
                <a:spcPct val="80000"/>
              </a:lnSpc>
            </a:pPr>
            <a:r>
              <a:rPr lang="en-US" altLang="zh-CN" sz="800" dirty="0" smtClean="0">
                <a:latin typeface="Arial" charset="0"/>
                <a:ea typeface="宋体" charset="-122"/>
              </a:rPr>
              <a:t>                    58:05:65:9f:1d:37:52:87:f7:a7:ef:94:02:c6:1b:</a:t>
            </a:r>
          </a:p>
          <a:p>
            <a:pPr>
              <a:lnSpc>
                <a:spcPct val="80000"/>
              </a:lnSpc>
            </a:pPr>
            <a:r>
              <a:rPr lang="en-US" altLang="zh-CN" sz="800" dirty="0" smtClean="0">
                <a:latin typeface="Arial" charset="0"/>
                <a:ea typeface="宋体" charset="-122"/>
              </a:rPr>
              <a:t>                    d3:bf:55:45:b3:89:80:bf:3a:ec:54:94:4e:ae:fd:</a:t>
            </a:r>
          </a:p>
          <a:p>
            <a:pPr>
              <a:lnSpc>
                <a:spcPct val="80000"/>
              </a:lnSpc>
            </a:pPr>
            <a:r>
              <a:rPr lang="en-US" altLang="zh-CN" sz="800" dirty="0" smtClean="0">
                <a:latin typeface="Arial" charset="0"/>
                <a:ea typeface="宋体" charset="-122"/>
              </a:rPr>
              <a:t>                    a7:7a:6d:74:4e:af:18:cc:96:09:28:21:00:57:90:</a:t>
            </a:r>
          </a:p>
          <a:p>
            <a:pPr>
              <a:lnSpc>
                <a:spcPct val="80000"/>
              </a:lnSpc>
            </a:pPr>
            <a:r>
              <a:rPr lang="en-US" altLang="zh-CN" sz="800" dirty="0" smtClean="0">
                <a:latin typeface="Arial" charset="0"/>
                <a:ea typeface="宋体" charset="-122"/>
              </a:rPr>
              <a:t>                    60:69:37:bb:4b:12:07:3c:56:ff:5b:fb:a4:66:0a:</a:t>
            </a:r>
          </a:p>
          <a:p>
            <a:pPr>
              <a:lnSpc>
                <a:spcPct val="80000"/>
              </a:lnSpc>
            </a:pPr>
            <a:r>
              <a:rPr lang="en-US" altLang="zh-CN" sz="800" dirty="0" smtClean="0">
                <a:latin typeface="Arial" charset="0"/>
                <a:ea typeface="宋体" charset="-122"/>
              </a:rPr>
              <a:t>                    08:a6:d2:81:56:57:ef:b6:3b:5e:16:81:77:04:da:</a:t>
            </a:r>
          </a:p>
          <a:p>
            <a:pPr>
              <a:lnSpc>
                <a:spcPct val="80000"/>
              </a:lnSpc>
            </a:pPr>
            <a:r>
              <a:rPr lang="en-US" altLang="zh-CN" sz="800" dirty="0" smtClean="0">
                <a:latin typeface="Arial" charset="0"/>
                <a:ea typeface="宋体" charset="-122"/>
              </a:rPr>
              <a:t>                    f6:be:ae:80:95:fe:b0:cd:7f:d6:a7:1a:72:5c:3c:</a:t>
            </a:r>
          </a:p>
          <a:p>
            <a:pPr>
              <a:lnSpc>
                <a:spcPct val="80000"/>
              </a:lnSpc>
            </a:pPr>
            <a:r>
              <a:rPr lang="en-US" altLang="zh-CN" sz="800" dirty="0" smtClean="0">
                <a:latin typeface="Arial" charset="0"/>
                <a:ea typeface="宋体" charset="-122"/>
              </a:rPr>
              <a:t>                    ca:bc:f0:08:a3:22:30:b3:06:85:c9:b3:20:77:13:</a:t>
            </a:r>
          </a:p>
          <a:p>
            <a:pPr>
              <a:lnSpc>
                <a:spcPct val="80000"/>
              </a:lnSpc>
            </a:pPr>
            <a:r>
              <a:rPr lang="en-US" altLang="zh-CN" sz="800" dirty="0" smtClean="0">
                <a:latin typeface="Arial" charset="0"/>
                <a:ea typeface="宋体" charset="-122"/>
              </a:rPr>
              <a:t>                    85:df</a:t>
            </a:r>
          </a:p>
          <a:p>
            <a:pPr>
              <a:lnSpc>
                <a:spcPct val="80000"/>
              </a:lnSpc>
            </a:pPr>
            <a:r>
              <a:rPr lang="en-US" altLang="zh-CN" sz="800" dirty="0" smtClean="0">
                <a:latin typeface="Arial" charset="0"/>
                <a:ea typeface="宋体" charset="-122"/>
              </a:rPr>
              <a:t>                Exponent: 65537 (0x10001)</a:t>
            </a:r>
          </a:p>
          <a:p>
            <a:pPr>
              <a:lnSpc>
                <a:spcPct val="80000"/>
              </a:lnSpc>
            </a:pPr>
            <a:r>
              <a:rPr lang="en-US" altLang="zh-CN" sz="800" dirty="0" smtClean="0">
                <a:latin typeface="Arial" charset="0"/>
                <a:ea typeface="宋体" charset="-122"/>
              </a:rPr>
              <a:t>        X509v3 extensions:</a:t>
            </a:r>
          </a:p>
          <a:p>
            <a:pPr>
              <a:lnSpc>
                <a:spcPct val="80000"/>
              </a:lnSpc>
            </a:pPr>
            <a:r>
              <a:rPr lang="en-US" altLang="zh-CN" sz="800" dirty="0" smtClean="0">
                <a:latin typeface="Arial" charset="0"/>
                <a:ea typeface="宋体" charset="-122"/>
              </a:rPr>
              <a:t>            2.5.29.1:</a:t>
            </a:r>
          </a:p>
          <a:p>
            <a:pPr>
              <a:lnSpc>
                <a:spcPct val="80000"/>
              </a:lnSpc>
            </a:pPr>
            <a:r>
              <a:rPr lang="en-US" altLang="zh-CN" sz="800" dirty="0" smtClean="0">
                <a:latin typeface="Arial" charset="0"/>
                <a:ea typeface="宋体" charset="-122"/>
              </a:rPr>
              <a:t>                0....[.</a:t>
            </a:r>
            <a:r>
              <a:rPr lang="en-US" altLang="zh-CN" sz="800" dirty="0" err="1" smtClean="0">
                <a:latin typeface="Arial" charset="0"/>
                <a:ea typeface="宋体" charset="-122"/>
              </a:rPr>
              <a:t>p.ir.#Q</a:t>
            </a:r>
            <a:r>
              <a:rPr lang="en-US" altLang="zh-CN" sz="800" dirty="0" smtClean="0">
                <a:latin typeface="Arial" charset="0"/>
                <a:ea typeface="宋体" charset="-122"/>
              </a:rPr>
              <a:t>~..M....r0p1+0)..U..."Copyright (c) 1997 Microsoft</a:t>
            </a:r>
          </a:p>
          <a:p>
            <a:pPr>
              <a:lnSpc>
                <a:spcPct val="80000"/>
              </a:lnSpc>
            </a:pPr>
            <a:r>
              <a:rPr lang="en-US" altLang="zh-CN" sz="800" dirty="0" smtClean="0">
                <a:latin typeface="Arial" charset="0"/>
                <a:ea typeface="宋体" charset="-122"/>
              </a:rPr>
              <a:t> Corp.1.0...U....Microsoft Corporation1!0...U....Microsoft Root Authority......&lt;</a:t>
            </a:r>
          </a:p>
          <a:p>
            <a:pPr>
              <a:lnSpc>
                <a:spcPct val="80000"/>
              </a:lnSpc>
            </a:pPr>
            <a:r>
              <a:rPr lang="en-US" altLang="zh-CN" sz="800" dirty="0" smtClean="0">
                <a:latin typeface="Arial" charset="0"/>
                <a:ea typeface="宋体" charset="-122"/>
              </a:rPr>
              <a:t>&lt;...&gt;.c..@</a:t>
            </a:r>
          </a:p>
          <a:p>
            <a:pPr>
              <a:lnSpc>
                <a:spcPct val="80000"/>
              </a:lnSpc>
            </a:pPr>
            <a:r>
              <a:rPr lang="en-US" altLang="zh-CN" sz="800" dirty="0" smtClean="0">
                <a:latin typeface="Arial" charset="0"/>
                <a:ea typeface="宋体" charset="-122"/>
              </a:rPr>
              <a:t>    Signature Algorithm: md5WithRSAEncryption</a:t>
            </a:r>
          </a:p>
          <a:p>
            <a:pPr>
              <a:lnSpc>
                <a:spcPct val="80000"/>
              </a:lnSpc>
            </a:pPr>
            <a:r>
              <a:rPr lang="en-US" altLang="zh-CN" sz="800" dirty="0" smtClean="0">
                <a:latin typeface="Arial" charset="0"/>
                <a:ea typeface="宋体" charset="-122"/>
              </a:rPr>
              <a:t>        95:e8:0b:c0:8d:f3:97:18:35:ed:b8:01:24:d8:77:11:f3:5c:</a:t>
            </a:r>
          </a:p>
          <a:p>
            <a:pPr>
              <a:lnSpc>
                <a:spcPct val="80000"/>
              </a:lnSpc>
            </a:pPr>
            <a:r>
              <a:rPr lang="en-US" altLang="zh-CN" sz="800" dirty="0" smtClean="0">
                <a:latin typeface="Arial" charset="0"/>
                <a:ea typeface="宋体" charset="-122"/>
              </a:rPr>
              <a:t>        60:32:9f:9e:0b:cb:3e:05:91:88:8f:c9:3a:e6:21:f2:f0:57:</a:t>
            </a:r>
          </a:p>
          <a:p>
            <a:pPr>
              <a:lnSpc>
                <a:spcPct val="80000"/>
              </a:lnSpc>
            </a:pPr>
            <a:r>
              <a:rPr lang="en-US" altLang="zh-CN" sz="800" dirty="0" smtClean="0">
                <a:latin typeface="Arial" charset="0"/>
                <a:ea typeface="宋体" charset="-122"/>
              </a:rPr>
              <a:t>        93:2c:b5:a0:47:c8:62:ef:fc:d7:cc:3b:3b:5a:a9:36:54:69:</a:t>
            </a:r>
          </a:p>
          <a:p>
            <a:pPr>
              <a:lnSpc>
                <a:spcPct val="80000"/>
              </a:lnSpc>
            </a:pPr>
            <a:r>
              <a:rPr lang="en-US" altLang="zh-CN" sz="800" dirty="0" smtClean="0">
                <a:latin typeface="Arial" charset="0"/>
                <a:ea typeface="宋体" charset="-122"/>
              </a:rPr>
              <a:t>        fe:24:6d:3f:c9:cc:aa:de:05:7c:dd:31:8d:3d:9f:10:70:6a:</a:t>
            </a:r>
          </a:p>
          <a:p>
            <a:pPr>
              <a:lnSpc>
                <a:spcPct val="80000"/>
              </a:lnSpc>
            </a:pPr>
            <a:r>
              <a:rPr lang="en-US" altLang="zh-CN" sz="800" dirty="0" smtClean="0">
                <a:latin typeface="Arial" charset="0"/>
                <a:ea typeface="宋体" charset="-122"/>
              </a:rPr>
              <a:t>        bb:fe:12:4f:18:69:c0:fc:d0:43:e3:11:5a:20:4f:ea:62:7b:</a:t>
            </a:r>
          </a:p>
          <a:p>
            <a:pPr>
              <a:lnSpc>
                <a:spcPct val="80000"/>
              </a:lnSpc>
            </a:pPr>
            <a:r>
              <a:rPr lang="en-US" altLang="zh-CN" sz="800" dirty="0" smtClean="0">
                <a:latin typeface="Arial" charset="0"/>
                <a:ea typeface="宋体" charset="-122"/>
              </a:rPr>
              <a:t>        af:aa:19:c8:2b:37:25:2d:be:65:a1:12:8a:25:0f:63:a3:f7:</a:t>
            </a:r>
          </a:p>
          <a:p>
            <a:pPr>
              <a:lnSpc>
                <a:spcPct val="80000"/>
              </a:lnSpc>
            </a:pPr>
            <a:r>
              <a:rPr lang="en-US" altLang="zh-CN" sz="800" dirty="0" smtClean="0">
                <a:latin typeface="Arial" charset="0"/>
                <a:ea typeface="宋体" charset="-122"/>
              </a:rPr>
              <a:t>        54:1c:f9:21:c9:d6:15:f3:52:ac:6e:43:32:07:fd:82:17:f8:</a:t>
            </a:r>
          </a:p>
          <a:p>
            <a:pPr>
              <a:lnSpc>
                <a:spcPct val="80000"/>
              </a:lnSpc>
            </a:pPr>
            <a:r>
              <a:rPr lang="en-US" altLang="zh-CN" sz="800" dirty="0" smtClean="0">
                <a:latin typeface="Arial" charset="0"/>
                <a:ea typeface="宋体" charset="-122"/>
              </a:rPr>
              <a:t>        e5:67:6c:0d:51:f6:bd:f1:52:c7:bd:e7:c4:30:fc:20:31:09:</a:t>
            </a:r>
          </a:p>
          <a:p>
            <a:pPr>
              <a:lnSpc>
                <a:spcPct val="80000"/>
              </a:lnSpc>
            </a:pPr>
            <a:r>
              <a:rPr lang="en-US" altLang="zh-CN" sz="800" dirty="0" smtClean="0">
                <a:latin typeface="Arial" charset="0"/>
                <a:ea typeface="宋体" charset="-122"/>
              </a:rPr>
              <a:t>        88:1d:95:29:1a:4d:d5:1d:02:a5:f1:80:e0:03:b4:5b:f4:b1:</a:t>
            </a:r>
          </a:p>
          <a:p>
            <a:pPr>
              <a:lnSpc>
                <a:spcPct val="80000"/>
              </a:lnSpc>
            </a:pPr>
            <a:r>
              <a:rPr lang="en-US" altLang="zh-CN" sz="800" dirty="0" smtClean="0">
                <a:latin typeface="Arial" charset="0"/>
                <a:ea typeface="宋体" charset="-122"/>
              </a:rPr>
              <a:t>        dd:c8:57:ee:65:49:c7:52:54:b6:b4:03:28:12:ff:90:d6:f0:</a:t>
            </a:r>
          </a:p>
          <a:p>
            <a:pPr>
              <a:lnSpc>
                <a:spcPct val="80000"/>
              </a:lnSpc>
            </a:pPr>
            <a:r>
              <a:rPr lang="en-US" altLang="zh-CN" sz="800" dirty="0" smtClean="0">
                <a:latin typeface="Arial" charset="0"/>
                <a:ea typeface="宋体" charset="-122"/>
              </a:rPr>
              <a:t>        08:8f:7e:b8:97:c5:ab:37:2c:e4:7a:e4:a8:77:e3:76:a0:00:</a:t>
            </a:r>
          </a:p>
          <a:p>
            <a:pPr>
              <a:lnSpc>
                <a:spcPct val="80000"/>
              </a:lnSpc>
            </a:pPr>
            <a:r>
              <a:rPr lang="en-US" altLang="zh-CN" sz="800" dirty="0" smtClean="0">
                <a:latin typeface="Arial" charset="0"/>
                <a:ea typeface="宋体" charset="-122"/>
              </a:rPr>
              <a:t>        d0:6a:3f:c1:d2:36:8a:e0:41:12:a8:35:6a:1b:6a:db:35:e1:</a:t>
            </a:r>
          </a:p>
          <a:p>
            <a:pPr>
              <a:lnSpc>
                <a:spcPct val="80000"/>
              </a:lnSpc>
            </a:pPr>
            <a:r>
              <a:rPr lang="en-US" altLang="zh-CN" sz="800" dirty="0" smtClean="0">
                <a:latin typeface="Arial" charset="0"/>
                <a:ea typeface="宋体" charset="-122"/>
              </a:rPr>
              <a:t>        d4:1c:04:e4:a8:45:04:c8:5a:33:38:6e:4d:1c:0d:62:b7:0a:</a:t>
            </a:r>
          </a:p>
          <a:p>
            <a:pPr>
              <a:lnSpc>
                <a:spcPct val="80000"/>
              </a:lnSpc>
            </a:pPr>
            <a:r>
              <a:rPr lang="en-US" altLang="zh-CN" sz="800" dirty="0" smtClean="0">
                <a:latin typeface="Arial" charset="0"/>
                <a:ea typeface="宋体" charset="-122"/>
              </a:rPr>
              <a:t>        a2:8c:d3:d5:54:3f:46:cd:1c:55:a6:70:db:12:3a:87:93:75:</a:t>
            </a:r>
          </a:p>
          <a:p>
            <a:pPr>
              <a:lnSpc>
                <a:spcPct val="80000"/>
              </a:lnSpc>
            </a:pPr>
            <a:r>
              <a:rPr lang="en-US" altLang="zh-CN" sz="800" dirty="0" smtClean="0">
                <a:latin typeface="Arial" charset="0"/>
                <a:ea typeface="宋体" charset="-122"/>
              </a:rPr>
              <a:t>        9f:a7:d2:a0</a:t>
            </a:r>
          </a:p>
          <a:p>
            <a:pPr>
              <a:lnSpc>
                <a:spcPct val="80000"/>
              </a:lnSpc>
            </a:pPr>
            <a:r>
              <a:rPr lang="en-US" altLang="zh-CN" sz="800" dirty="0" smtClean="0">
                <a:latin typeface="Arial" charset="0"/>
                <a:ea typeface="宋体" charset="-122"/>
              </a:rPr>
              <a:t>-----BEGIN CERTIFICATE-----</a:t>
            </a:r>
          </a:p>
          <a:p>
            <a:pPr>
              <a:lnSpc>
                <a:spcPct val="80000"/>
              </a:lnSpc>
            </a:pPr>
            <a:r>
              <a:rPr lang="en-US" altLang="zh-CN" sz="800" dirty="0" smtClean="0">
                <a:latin typeface="Arial" charset="0"/>
                <a:ea typeface="宋体" charset="-122"/>
              </a:rPr>
              <a:t>MIIEEjCCAvqgAwIBAgIPAMEAizw8iBHRPvZj7N9AMA0GCSqGSIb3DQEBBAUAMHAx</a:t>
            </a:r>
          </a:p>
          <a:p>
            <a:pPr>
              <a:lnSpc>
                <a:spcPct val="80000"/>
              </a:lnSpc>
            </a:pPr>
            <a:r>
              <a:rPr lang="en-US" altLang="zh-CN" sz="800" dirty="0" smtClean="0">
                <a:latin typeface="Arial" charset="0"/>
                <a:ea typeface="宋体" charset="-122"/>
              </a:rPr>
              <a:t>KzApBgNVBAsTIkNvcHlyaWdodCAoYykgMTk5NyBNaWNyb3NvZnQgQ29ycC4xHjAc</a:t>
            </a:r>
          </a:p>
          <a:p>
            <a:pPr>
              <a:lnSpc>
                <a:spcPct val="80000"/>
              </a:lnSpc>
            </a:pPr>
            <a:r>
              <a:rPr lang="en-US" altLang="zh-CN" sz="800" dirty="0" smtClean="0">
                <a:latin typeface="Arial" charset="0"/>
                <a:ea typeface="宋体" charset="-122"/>
              </a:rPr>
              <a:t>BgNVBAsTFU1pY3Jvc29mdCBDb3Jwb3JhdGlvbjEhMB8GA1UEAxMYTWljcm9zb2Z0</a:t>
            </a:r>
          </a:p>
          <a:p>
            <a:pPr>
              <a:lnSpc>
                <a:spcPct val="80000"/>
              </a:lnSpc>
            </a:pPr>
            <a:r>
              <a:rPr lang="en-US" altLang="zh-CN" sz="800" dirty="0" smtClean="0">
                <a:latin typeface="Arial" charset="0"/>
                <a:ea typeface="宋体" charset="-122"/>
              </a:rPr>
              <a:t>IFJvb3QgQXV0aG9yaXR5MB4XDTk3MDExMDA3MDAwMFoXDTIwMTIzMTA3MDAwMFow</a:t>
            </a:r>
          </a:p>
          <a:p>
            <a:pPr>
              <a:lnSpc>
                <a:spcPct val="80000"/>
              </a:lnSpc>
            </a:pPr>
            <a:r>
              <a:rPr lang="en-US" altLang="zh-CN" sz="800" dirty="0" smtClean="0">
                <a:latin typeface="Arial" charset="0"/>
                <a:ea typeface="宋体" charset="-122"/>
              </a:rPr>
              <a:t>cDErMCkGA1UECxMiQ29weXJpZ2h0IChjKSAxOTk3IE1pY3Jvc29mdCBDb3JwLjEe</a:t>
            </a:r>
          </a:p>
          <a:p>
            <a:pPr>
              <a:lnSpc>
                <a:spcPct val="80000"/>
              </a:lnSpc>
            </a:pPr>
            <a:r>
              <a:rPr lang="en-US" altLang="zh-CN" sz="800" dirty="0" smtClean="0">
                <a:latin typeface="Arial" charset="0"/>
                <a:ea typeface="宋体" charset="-122"/>
              </a:rPr>
              <a:t>MBwGA1UECxMVTWljcm9zb2Z0IENvcnBvcmF0aW9uMSEwHwYDVQQDExhNaWNyb3Nv</a:t>
            </a:r>
          </a:p>
          <a:p>
            <a:pPr>
              <a:lnSpc>
                <a:spcPct val="80000"/>
              </a:lnSpc>
            </a:pPr>
            <a:r>
              <a:rPr lang="en-US" altLang="zh-CN" sz="800" dirty="0" smtClean="0">
                <a:latin typeface="Arial" charset="0"/>
                <a:ea typeface="宋体" charset="-122"/>
              </a:rPr>
              <a:t>ZnQgUm9vdCBBdXRob3JpdHkwggEiMA0GCSqGSIb3DQEBAQUAA4IBDwAwggEKAoIB</a:t>
            </a:r>
          </a:p>
          <a:p>
            <a:pPr>
              <a:lnSpc>
                <a:spcPct val="80000"/>
              </a:lnSpc>
            </a:pPr>
            <a:r>
              <a:rPr lang="en-US" altLang="zh-CN" sz="800" dirty="0" smtClean="0">
                <a:latin typeface="Arial" charset="0"/>
                <a:ea typeface="宋体" charset="-122"/>
              </a:rPr>
              <a:t>AQCpAr3BcOY78k4bKJ+XeF4w6qKpjSVf+P6VTKO3/p2iID58UaKboo9gMmvRQmR5</a:t>
            </a:r>
          </a:p>
          <a:p>
            <a:pPr>
              <a:lnSpc>
                <a:spcPct val="80000"/>
              </a:lnSpc>
            </a:pPr>
            <a:r>
              <a:rPr lang="en-US" altLang="zh-CN" sz="800" dirty="0" smtClean="0">
                <a:latin typeface="Arial" charset="0"/>
                <a:ea typeface="宋体" charset="-122"/>
              </a:rPr>
              <a:t>7qx2yVTa8uuchhyPn4Rms8VremIj1h083g8BkuiWxL8tZpqaaCaZ0Dosvwy1WCbB</a:t>
            </a:r>
          </a:p>
          <a:p>
            <a:pPr>
              <a:lnSpc>
                <a:spcPct val="80000"/>
              </a:lnSpc>
            </a:pPr>
            <a:r>
              <a:rPr lang="en-US" altLang="zh-CN" sz="800" dirty="0" smtClean="0">
                <a:latin typeface="Arial" charset="0"/>
                <a:ea typeface="宋体" charset="-122"/>
              </a:rPr>
              <a:t>RucKPjiWLKkoOajsSYNC44QPu5psVWGsgnyhYC13TOmZtGQ7mlAcMQgkFJ+p55Er</a:t>
            </a:r>
          </a:p>
          <a:p>
            <a:pPr>
              <a:lnSpc>
                <a:spcPct val="80000"/>
              </a:lnSpc>
            </a:pPr>
            <a:r>
              <a:rPr lang="en-US" altLang="zh-CN" sz="800" dirty="0" smtClean="0">
                <a:latin typeface="Arial" charset="0"/>
                <a:ea typeface="宋体" charset="-122"/>
              </a:rPr>
              <a:t>GOY9mGMUYFgFZZ8dN1KH96fvlALGG9O/</a:t>
            </a:r>
            <a:r>
              <a:rPr lang="en-US" altLang="zh-CN" sz="800" dirty="0" err="1" smtClean="0">
                <a:latin typeface="Arial" charset="0"/>
                <a:ea typeface="宋体" charset="-122"/>
              </a:rPr>
              <a:t>VUWziYC</a:t>
            </a:r>
            <a:r>
              <a:rPr lang="en-US" altLang="zh-CN" sz="800" dirty="0" smtClean="0">
                <a:latin typeface="Arial" charset="0"/>
                <a:ea typeface="宋体" charset="-122"/>
              </a:rPr>
              <a:t>/OuxUlE6u/ad6bXROrxjMlgko</a:t>
            </a:r>
          </a:p>
          <a:p>
            <a:pPr>
              <a:lnSpc>
                <a:spcPct val="80000"/>
              </a:lnSpc>
            </a:pPr>
            <a:r>
              <a:rPr lang="en-US" altLang="zh-CN" sz="800" dirty="0" smtClean="0">
                <a:latin typeface="Arial" charset="0"/>
                <a:ea typeface="宋体" charset="-122"/>
              </a:rPr>
              <a:t>IQBXkGBpN7tLEgc8Vv9b+6RmCgim0oFWV++2O14WgXcE2va+roCV/rDNf9anGnJc</a:t>
            </a:r>
          </a:p>
          <a:p>
            <a:pPr>
              <a:lnSpc>
                <a:spcPct val="80000"/>
              </a:lnSpc>
            </a:pPr>
            <a:r>
              <a:rPr lang="en-US" altLang="zh-CN" sz="800" dirty="0" smtClean="0">
                <a:latin typeface="Arial" charset="0"/>
                <a:ea typeface="宋体" charset="-122"/>
              </a:rPr>
              <a:t>PMq88AijIjCzBoXJsyB3E4XfAgMBAAGjgagwgaUwgaIGA1UdAQSBmjCBl4AQW9Bw</a:t>
            </a:r>
          </a:p>
          <a:p>
            <a:pPr>
              <a:lnSpc>
                <a:spcPct val="80000"/>
              </a:lnSpc>
            </a:pPr>
            <a:r>
              <a:rPr lang="en-US" altLang="zh-CN" sz="800" dirty="0" smtClean="0">
                <a:latin typeface="Arial" charset="0"/>
                <a:ea typeface="宋体" charset="-122"/>
              </a:rPr>
              <a:t>72lyniNRfhSyTY7/y6FyMHAxKzApBgNVBAsTIkNvcHlyaWdodCAoYykgMTk5NyBN</a:t>
            </a:r>
          </a:p>
          <a:p>
            <a:pPr>
              <a:lnSpc>
                <a:spcPct val="80000"/>
              </a:lnSpc>
            </a:pPr>
            <a:r>
              <a:rPr lang="en-US" altLang="zh-CN" sz="800" dirty="0" smtClean="0">
                <a:latin typeface="Arial" charset="0"/>
                <a:ea typeface="宋体" charset="-122"/>
              </a:rPr>
              <a:t>aWNyb3NvZnQgQ29ycC4xHjAcBgNVBAsTFU1pY3Jvc29mdCBDb3Jwb3JhdGlvbjEh</a:t>
            </a:r>
          </a:p>
          <a:p>
            <a:pPr>
              <a:lnSpc>
                <a:spcPct val="80000"/>
              </a:lnSpc>
            </a:pPr>
            <a:r>
              <a:rPr lang="en-US" altLang="zh-CN" sz="800" dirty="0" smtClean="0">
                <a:latin typeface="Arial" charset="0"/>
                <a:ea typeface="宋体" charset="-122"/>
              </a:rPr>
              <a:t>MB8GA1UEAxMYTWljcm9zb2Z0IFJvb3QgQXV0aG9yaXR5gg8AwQCLPDyIEdE+9mPs</a:t>
            </a:r>
          </a:p>
          <a:p>
            <a:pPr>
              <a:lnSpc>
                <a:spcPct val="80000"/>
              </a:lnSpc>
            </a:pPr>
            <a:r>
              <a:rPr lang="en-US" altLang="zh-CN" sz="800" dirty="0" smtClean="0">
                <a:latin typeface="Arial" charset="0"/>
                <a:ea typeface="宋体" charset="-122"/>
              </a:rPr>
              <a:t>30AwDQYJKoZIhvcNAQEEBQADggEBAJXoC8CN85cYNe24ASTYdxHzXGAyn54Lyz4F</a:t>
            </a:r>
          </a:p>
          <a:p>
            <a:pPr>
              <a:lnSpc>
                <a:spcPct val="80000"/>
              </a:lnSpc>
            </a:pPr>
            <a:r>
              <a:rPr lang="en-US" altLang="zh-CN" sz="800" dirty="0" smtClean="0">
                <a:latin typeface="Arial" charset="0"/>
                <a:ea typeface="宋体" charset="-122"/>
              </a:rPr>
              <a:t>kYiPyTrmIfLwV5MstaBHyGLv/NfMOztaqTZUaf4kbT/JzKreBXzdMY09nxBwarv+</a:t>
            </a:r>
          </a:p>
          <a:p>
            <a:pPr>
              <a:lnSpc>
                <a:spcPct val="80000"/>
              </a:lnSpc>
            </a:pPr>
            <a:r>
              <a:rPr lang="en-US" altLang="zh-CN" sz="800" dirty="0" smtClean="0">
                <a:latin typeface="Arial" charset="0"/>
                <a:ea typeface="宋体" charset="-122"/>
              </a:rPr>
              <a:t>Ek8YacD80EPjEVogT+pie6+qGcgrNyUtvmWhEoolD2Oj91Qc+SHJ1hXzUqxuQzIH</a:t>
            </a:r>
          </a:p>
          <a:p>
            <a:pPr>
              <a:lnSpc>
                <a:spcPct val="80000"/>
              </a:lnSpc>
            </a:pPr>
            <a:r>
              <a:rPr lang="en-US" altLang="zh-CN" sz="800" dirty="0" smtClean="0">
                <a:latin typeface="Arial" charset="0"/>
                <a:ea typeface="宋体" charset="-122"/>
              </a:rPr>
              <a:t>/YIX+OVnbA1R9r3xUse958Qw/CAxCYgdlSkaTdUdAqXxgOADtFv0sd3IV+5lScdS</a:t>
            </a:r>
          </a:p>
          <a:p>
            <a:pPr>
              <a:lnSpc>
                <a:spcPct val="80000"/>
              </a:lnSpc>
            </a:pPr>
            <a:r>
              <a:rPr lang="en-US" altLang="zh-CN" sz="800" dirty="0" smtClean="0">
                <a:latin typeface="Arial" charset="0"/>
                <a:ea typeface="宋体" charset="-122"/>
              </a:rPr>
              <a:t>VLa0AygS/5DW8AiPfriXxas3LOR65Kh343agANBqP8HSNorgQRKoNWobats14dQc</a:t>
            </a:r>
          </a:p>
          <a:p>
            <a:pPr>
              <a:lnSpc>
                <a:spcPct val="80000"/>
              </a:lnSpc>
            </a:pPr>
            <a:r>
              <a:rPr lang="en-US" altLang="zh-CN" sz="800" dirty="0" smtClean="0">
                <a:latin typeface="Arial" charset="0"/>
                <a:ea typeface="宋体" charset="-122"/>
              </a:rPr>
              <a:t>BOSoRQTIWjM4bk0cDWK3CqKM09VUP0bNHFWmcNsSOoeTdZ+n0qA=</a:t>
            </a:r>
          </a:p>
          <a:p>
            <a:pPr>
              <a:lnSpc>
                <a:spcPct val="80000"/>
              </a:lnSpc>
            </a:pPr>
            <a:r>
              <a:rPr lang="en-US" altLang="zh-CN" sz="800" dirty="0" smtClean="0">
                <a:latin typeface="Arial" charset="0"/>
                <a:ea typeface="宋体" charset="-122"/>
              </a:rPr>
              <a:t>-----END CERTIFICATE-----</a:t>
            </a:r>
          </a:p>
          <a:p>
            <a:pPr>
              <a:lnSpc>
                <a:spcPct val="80000"/>
              </a:lnSpc>
            </a:pPr>
            <a:endParaRPr lang="en-US" altLang="zh-CN" sz="800" dirty="0" smtClean="0">
              <a:latin typeface="Arial" charset="0"/>
              <a:ea typeface="宋体" charset="-122"/>
            </a:endParaRPr>
          </a:p>
          <a:p>
            <a:pPr>
              <a:lnSpc>
                <a:spcPct val="80000"/>
              </a:lnSpc>
            </a:pPr>
            <a:r>
              <a:rPr lang="en-US" altLang="zh-CN" sz="800" dirty="0" smtClean="0">
                <a:latin typeface="Arial" charset="0"/>
                <a:ea typeface="宋体" charset="-122"/>
              </a:rPr>
              <a:t>&gt;</a:t>
            </a:r>
            <a:endParaRPr lang="zh-CN" altLang="en-US" sz="800" dirty="0" smtClean="0">
              <a:latin typeface="Arial" charset="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lvl="1"/>
            <a:r>
              <a:rPr lang="en-US" altLang="zh-CN" dirty="0" smtClean="0">
                <a:latin typeface="Arial" charset="0"/>
                <a:ea typeface="宋体" charset="-122"/>
              </a:rPr>
              <a:t>http://www.ietf.org/rfc/rfc2459.txt   Internet X.509 Public Key Infrastructure Certificate and CRL Profile</a:t>
            </a:r>
          </a:p>
          <a:p>
            <a:pPr lvl="1"/>
            <a:endParaRPr lang="en-US" altLang="zh-CN" dirty="0" smtClean="0">
              <a:latin typeface="Arial" charset="0"/>
              <a:ea typeface="宋体" charset="-122"/>
            </a:endParaRPr>
          </a:p>
          <a:p>
            <a:pPr lvl="1"/>
            <a:r>
              <a:rPr lang="zh-CN" altLang="en-US" dirty="0" smtClean="0">
                <a:latin typeface="Arial" charset="0"/>
                <a:ea typeface="宋体" charset="-122"/>
              </a:rPr>
              <a:t>证书格式：</a:t>
            </a:r>
            <a:endParaRPr lang="en-US" altLang="zh-CN" dirty="0" smtClean="0">
              <a:latin typeface="Arial" charset="0"/>
              <a:ea typeface="宋体" charset="-122"/>
            </a:endParaRPr>
          </a:p>
          <a:p>
            <a:r>
              <a:rPr lang="en-US" altLang="zh-CN" sz="1200" b="0" i="0" kern="1200" dirty="0" err="1" smtClean="0">
                <a:solidFill>
                  <a:schemeClr val="tx1"/>
                </a:solidFill>
                <a:latin typeface="+mn-lt"/>
                <a:ea typeface="+mn-ea"/>
                <a:cs typeface="+mn-cs"/>
              </a:rPr>
              <a:t>cer</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crt</a:t>
            </a:r>
            <a:r>
              <a:rPr lang="en-US" altLang="zh-CN" sz="1200" b="0" i="0" kern="1200" dirty="0" smtClean="0">
                <a:solidFill>
                  <a:schemeClr val="tx1"/>
                </a:solidFill>
                <a:latin typeface="+mn-lt"/>
                <a:ea typeface="+mn-ea"/>
                <a:cs typeface="+mn-cs"/>
              </a:rPr>
              <a:t> - </a:t>
            </a:r>
            <a:r>
              <a:rPr lang="zh-CN" altLang="en-US" sz="1200" b="0" i="0" kern="1200" dirty="0" smtClean="0">
                <a:solidFill>
                  <a:schemeClr val="tx1"/>
                </a:solidFill>
                <a:latin typeface="+mn-lt"/>
                <a:ea typeface="+mn-ea"/>
                <a:cs typeface="+mn-cs"/>
              </a:rPr>
              <a:t>通常被用于二进制的</a:t>
            </a:r>
            <a:r>
              <a:rPr lang="en-US" altLang="zh-CN" sz="1200" b="0" i="0" kern="1200" dirty="0" smtClean="0">
                <a:solidFill>
                  <a:schemeClr val="tx1"/>
                </a:solidFill>
                <a:latin typeface="+mn-lt"/>
                <a:ea typeface="+mn-ea"/>
                <a:cs typeface="+mn-cs"/>
              </a:rPr>
              <a:t>DER</a:t>
            </a:r>
            <a:r>
              <a:rPr lang="zh-CN" altLang="en-US" sz="1200" b="0" i="0" kern="1200" dirty="0" smtClean="0">
                <a:solidFill>
                  <a:schemeClr val="tx1"/>
                </a:solidFill>
                <a:latin typeface="+mn-lt"/>
                <a:ea typeface="+mn-ea"/>
                <a:cs typeface="+mn-cs"/>
              </a:rPr>
              <a:t>文件格式</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同于</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der</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不过也被用于</a:t>
            </a:r>
            <a:r>
              <a:rPr lang="en-US" altLang="zh-CN" sz="1200" b="0" i="0" kern="1200" dirty="0" smtClean="0">
                <a:solidFill>
                  <a:schemeClr val="tx1"/>
                </a:solidFill>
                <a:latin typeface="+mn-lt"/>
                <a:ea typeface="+mn-ea"/>
                <a:cs typeface="+mn-cs"/>
              </a:rPr>
              <a:t>Base64</a:t>
            </a:r>
            <a:r>
              <a:rPr lang="zh-CN" altLang="en-US" sz="1200" b="0" i="0" kern="1200" dirty="0" smtClean="0">
                <a:solidFill>
                  <a:schemeClr val="tx1"/>
                </a:solidFill>
                <a:latin typeface="+mn-lt"/>
                <a:ea typeface="+mn-ea"/>
                <a:cs typeface="+mn-cs"/>
              </a:rPr>
              <a:t>编码的文件 </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例如 </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pem</a:t>
            </a:r>
            <a:r>
              <a:rPr lang="en-US" altLang="zh-CN"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.P7B - </a:t>
            </a:r>
            <a:r>
              <a:rPr lang="zh-CN" altLang="en-US" sz="1200" b="0" i="0" kern="1200" dirty="0" smtClean="0">
                <a:solidFill>
                  <a:schemeClr val="tx1"/>
                </a:solidFill>
                <a:latin typeface="+mn-lt"/>
                <a:ea typeface="+mn-ea"/>
                <a:cs typeface="+mn-cs"/>
              </a:rPr>
              <a:t>同于 </a:t>
            </a:r>
            <a:r>
              <a:rPr lang="en-US" altLang="zh-CN" sz="1200" b="0" i="0" kern="1200" dirty="0" smtClean="0">
                <a:solidFill>
                  <a:schemeClr val="tx1"/>
                </a:solidFill>
                <a:latin typeface="+mn-lt"/>
                <a:ea typeface="+mn-ea"/>
                <a:cs typeface="+mn-cs"/>
              </a:rPr>
              <a:t>.p7c</a:t>
            </a:r>
          </a:p>
          <a:p>
            <a:r>
              <a:rPr lang="en-US" altLang="zh-CN" sz="1200" b="0" i="0" kern="1200" dirty="0" smtClean="0">
                <a:solidFill>
                  <a:schemeClr val="tx1"/>
                </a:solidFill>
                <a:latin typeface="+mn-lt"/>
                <a:ea typeface="+mn-ea"/>
                <a:cs typeface="+mn-cs"/>
              </a:rPr>
              <a:t>.P7C - </a:t>
            </a:r>
            <a:r>
              <a:rPr lang="en-US" altLang="zh-CN" sz="1200" b="0" i="0" u="none" strike="noStrike" kern="1200" dirty="0" smtClean="0">
                <a:solidFill>
                  <a:schemeClr val="tx1"/>
                </a:solidFill>
                <a:latin typeface="+mn-lt"/>
                <a:ea typeface="+mn-ea"/>
                <a:cs typeface="+mn-cs"/>
                <a:hlinkClick r:id="rId3"/>
              </a:rPr>
              <a:t>PKCS#7</a:t>
            </a:r>
            <a:r>
              <a:rPr lang="zh-CN" altLang="en-US" sz="1200" b="0" i="0" kern="1200" dirty="0" smtClean="0">
                <a:solidFill>
                  <a:schemeClr val="tx1"/>
                </a:solidFill>
                <a:latin typeface="+mn-lt"/>
                <a:ea typeface="+mn-ea"/>
                <a:cs typeface="+mn-cs"/>
              </a:rPr>
              <a:t>证书格式，仅仅包含证书和</a:t>
            </a:r>
            <a:r>
              <a:rPr lang="en-US" altLang="zh-CN" sz="1200" b="0" i="0" kern="1200" dirty="0" smtClean="0">
                <a:solidFill>
                  <a:schemeClr val="tx1"/>
                </a:solidFill>
                <a:latin typeface="+mn-lt"/>
                <a:ea typeface="+mn-ea"/>
                <a:cs typeface="+mn-cs"/>
              </a:rPr>
              <a:t>CRL</a:t>
            </a:r>
            <a:r>
              <a:rPr lang="zh-CN" altLang="en-US" sz="1200" b="0" i="0" kern="1200" dirty="0" smtClean="0">
                <a:solidFill>
                  <a:schemeClr val="tx1"/>
                </a:solidFill>
                <a:latin typeface="+mn-lt"/>
                <a:ea typeface="+mn-ea"/>
                <a:cs typeface="+mn-cs"/>
              </a:rPr>
              <a:t>列表信息，没有</a:t>
            </a:r>
            <a:r>
              <a:rPr lang="zh-CN" altLang="en-US" sz="1200" b="0" i="0" u="none" strike="noStrike" kern="1200" dirty="0" smtClean="0">
                <a:solidFill>
                  <a:schemeClr val="tx1"/>
                </a:solidFill>
                <a:latin typeface="+mn-lt"/>
                <a:ea typeface="+mn-ea"/>
                <a:cs typeface="+mn-cs"/>
                <a:hlinkClick r:id="rId4"/>
              </a:rPr>
              <a:t>私钥</a:t>
            </a:r>
            <a:r>
              <a:rPr lang="zh-CN" altLang="en-US"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.PFX - </a:t>
            </a:r>
            <a:r>
              <a:rPr lang="zh-CN" altLang="en-US" sz="1200" b="0" i="0" kern="1200" dirty="0" smtClean="0">
                <a:solidFill>
                  <a:schemeClr val="tx1"/>
                </a:solidFill>
                <a:latin typeface="+mn-lt"/>
                <a:ea typeface="+mn-ea"/>
                <a:cs typeface="+mn-cs"/>
              </a:rPr>
              <a:t>同于 </a:t>
            </a:r>
            <a:r>
              <a:rPr lang="en-US" altLang="zh-CN" sz="1200" b="0" i="0" kern="1200" dirty="0" smtClean="0">
                <a:solidFill>
                  <a:schemeClr val="tx1"/>
                </a:solidFill>
                <a:latin typeface="+mn-lt"/>
                <a:ea typeface="+mn-ea"/>
                <a:cs typeface="+mn-cs"/>
              </a:rPr>
              <a:t>.p12</a:t>
            </a:r>
          </a:p>
          <a:p>
            <a:r>
              <a:rPr lang="en-US" altLang="zh-CN" sz="1200" b="0" i="0" kern="1200" dirty="0" smtClean="0">
                <a:solidFill>
                  <a:schemeClr val="tx1"/>
                </a:solidFill>
                <a:latin typeface="+mn-lt"/>
                <a:ea typeface="+mn-ea"/>
                <a:cs typeface="+mn-cs"/>
              </a:rPr>
              <a:t>.P12 -</a:t>
            </a:r>
            <a:r>
              <a:rPr lang="en-US" altLang="zh-CN" sz="1200" b="0" i="0" u="none" strike="noStrike" kern="1200" dirty="0" smtClean="0">
                <a:solidFill>
                  <a:schemeClr val="tx1"/>
                </a:solidFill>
                <a:latin typeface="+mn-lt"/>
                <a:ea typeface="+mn-ea"/>
                <a:cs typeface="+mn-cs"/>
                <a:hlinkClick r:id="rId3"/>
              </a:rPr>
              <a:t>PKCS#12</a:t>
            </a:r>
            <a:r>
              <a:rPr lang="zh-CN" altLang="en-US" sz="1200" b="0" i="0" kern="1200" dirty="0" smtClean="0">
                <a:solidFill>
                  <a:schemeClr val="tx1"/>
                </a:solidFill>
                <a:latin typeface="+mn-lt"/>
                <a:ea typeface="+mn-ea"/>
                <a:cs typeface="+mn-cs"/>
              </a:rPr>
              <a:t>文件</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包含证书（</a:t>
            </a:r>
            <a:r>
              <a:rPr lang="zh-CN" altLang="en-US" sz="1200" b="0" i="0" u="none" strike="noStrike" kern="1200" dirty="0" smtClean="0">
                <a:solidFill>
                  <a:schemeClr val="tx1"/>
                </a:solidFill>
                <a:latin typeface="+mn-lt"/>
                <a:ea typeface="+mn-ea"/>
                <a:cs typeface="+mn-cs"/>
                <a:hlinkClick r:id="rId5"/>
              </a:rPr>
              <a:t>公钥</a:t>
            </a:r>
            <a:r>
              <a:rPr lang="zh-CN" altLang="en-US" sz="1200" b="0" i="0" kern="1200" dirty="0" smtClean="0">
                <a:solidFill>
                  <a:schemeClr val="tx1"/>
                </a:solidFill>
                <a:latin typeface="+mn-lt"/>
                <a:ea typeface="+mn-ea"/>
                <a:cs typeface="+mn-cs"/>
              </a:rPr>
              <a:t>）和私钥（受密码保护），已经完整的证书链信。</a:t>
            </a:r>
          </a:p>
          <a:p>
            <a:r>
              <a:rPr lang="en-US" altLang="zh-CN" sz="1200" b="0" i="0" kern="1200" dirty="0" smtClean="0">
                <a:solidFill>
                  <a:schemeClr val="tx1"/>
                </a:solidFill>
                <a:latin typeface="+mn-lt"/>
                <a:ea typeface="+mn-ea"/>
                <a:cs typeface="+mn-cs"/>
              </a:rPr>
              <a:t>PKCS#7 </a:t>
            </a:r>
            <a:r>
              <a:rPr lang="zh-CN" altLang="en-US" sz="1200" b="0" i="0" kern="1200" dirty="0" smtClean="0">
                <a:solidFill>
                  <a:schemeClr val="tx1"/>
                </a:solidFill>
                <a:latin typeface="+mn-lt"/>
                <a:ea typeface="+mn-ea"/>
                <a:cs typeface="+mn-cs"/>
              </a:rPr>
              <a:t>是一种将</a:t>
            </a:r>
            <a:r>
              <a:rPr lang="zh-CN" altLang="en-US" sz="1200" b="0" i="0" u="none" strike="noStrike" kern="1200" dirty="0" smtClean="0">
                <a:solidFill>
                  <a:schemeClr val="tx1"/>
                </a:solidFill>
                <a:latin typeface="+mn-lt"/>
                <a:ea typeface="+mn-ea"/>
                <a:cs typeface="+mn-cs"/>
                <a:hlinkClick r:id="rId6"/>
              </a:rPr>
              <a:t>数据加密</a:t>
            </a:r>
            <a:r>
              <a:rPr lang="zh-CN" altLang="en-US" sz="1200" b="0" i="0" kern="1200" dirty="0" smtClean="0">
                <a:solidFill>
                  <a:schemeClr val="tx1"/>
                </a:solidFill>
                <a:latin typeface="+mn-lt"/>
                <a:ea typeface="+mn-ea"/>
                <a:cs typeface="+mn-cs"/>
              </a:rPr>
              <a:t>和签名（正式名称是“</a:t>
            </a:r>
            <a:r>
              <a:rPr lang="en-US" altLang="zh-CN" sz="1200" b="0" i="0" kern="1200" dirty="0" smtClean="0">
                <a:solidFill>
                  <a:schemeClr val="tx1"/>
                </a:solidFill>
                <a:latin typeface="+mn-lt"/>
                <a:ea typeface="+mn-ea"/>
                <a:cs typeface="+mn-cs"/>
              </a:rPr>
              <a:t>enveloping”</a:t>
            </a:r>
            <a:r>
              <a:rPr lang="zh-CN" altLang="en-US" sz="1200" b="0" i="0" kern="1200" dirty="0" smtClean="0">
                <a:solidFill>
                  <a:schemeClr val="tx1"/>
                </a:solidFill>
                <a:latin typeface="+mn-lt"/>
                <a:ea typeface="+mn-ea"/>
                <a:cs typeface="+mn-cs"/>
              </a:rPr>
              <a:t>）的技术标准。 它描述</a:t>
            </a:r>
            <a:r>
              <a:rPr lang="zh-CN" altLang="en-US" sz="1200" b="0" i="0" u="none" strike="noStrike" kern="1200" dirty="0" smtClean="0">
                <a:solidFill>
                  <a:schemeClr val="tx1"/>
                </a:solidFill>
                <a:latin typeface="+mn-lt"/>
                <a:ea typeface="+mn-ea"/>
                <a:cs typeface="+mn-cs"/>
                <a:hlinkClick r:id="rId7"/>
              </a:rPr>
              <a:t>数字证书</a:t>
            </a:r>
            <a:r>
              <a:rPr lang="zh-CN" altLang="en-US" sz="1200" b="0" i="0" kern="1200" dirty="0" smtClean="0">
                <a:solidFill>
                  <a:schemeClr val="tx1"/>
                </a:solidFill>
                <a:latin typeface="+mn-lt"/>
                <a:ea typeface="+mn-ea"/>
                <a:cs typeface="+mn-cs"/>
              </a:rPr>
              <a:t>的语法和其他加密消息</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尤其是，数据加密和</a:t>
            </a:r>
            <a:r>
              <a:rPr lang="zh-CN" altLang="en-US" sz="1200" b="0" i="0" u="none" strike="noStrike" kern="1200" dirty="0" smtClean="0">
                <a:solidFill>
                  <a:schemeClr val="tx1"/>
                </a:solidFill>
                <a:latin typeface="+mn-lt"/>
                <a:ea typeface="+mn-ea"/>
                <a:cs typeface="+mn-cs"/>
                <a:hlinkClick r:id="rId8"/>
              </a:rPr>
              <a:t>数字签名</a:t>
            </a:r>
            <a:r>
              <a:rPr lang="zh-CN" altLang="en-US" sz="1200" b="0" i="0" kern="1200" dirty="0" smtClean="0">
                <a:solidFill>
                  <a:schemeClr val="tx1"/>
                </a:solidFill>
                <a:latin typeface="+mn-lt"/>
                <a:ea typeface="+mn-ea"/>
                <a:cs typeface="+mn-cs"/>
              </a:rPr>
              <a:t>的方法，也包含了算法。但</a:t>
            </a:r>
            <a:r>
              <a:rPr lang="en-US" altLang="zh-CN" sz="1200" b="0" i="0" kern="1200" dirty="0" smtClean="0">
                <a:solidFill>
                  <a:schemeClr val="tx1"/>
                </a:solidFill>
                <a:latin typeface="+mn-lt"/>
                <a:ea typeface="+mn-ea"/>
                <a:cs typeface="+mn-cs"/>
              </a:rPr>
              <a:t>PKCS#7</a:t>
            </a:r>
            <a:r>
              <a:rPr lang="zh-CN" altLang="en-US" sz="1200" b="0" i="0" kern="1200" dirty="0" smtClean="0">
                <a:solidFill>
                  <a:schemeClr val="tx1"/>
                </a:solidFill>
                <a:latin typeface="+mn-lt"/>
                <a:ea typeface="+mn-ea"/>
                <a:cs typeface="+mn-cs"/>
              </a:rPr>
              <a:t>不包含私钥信息。</a:t>
            </a:r>
          </a:p>
          <a:p>
            <a:r>
              <a:rPr lang="en-US" altLang="zh-CN" sz="1200" b="0" i="0" kern="1200" dirty="0" smtClean="0">
                <a:solidFill>
                  <a:schemeClr val="tx1"/>
                </a:solidFill>
                <a:latin typeface="+mn-lt"/>
                <a:ea typeface="+mn-ea"/>
                <a:cs typeface="+mn-cs"/>
              </a:rPr>
              <a:t>PKCS#12 </a:t>
            </a:r>
            <a:r>
              <a:rPr lang="zh-CN" altLang="en-US" sz="1200" b="0" i="0" kern="1200" dirty="0" smtClean="0">
                <a:solidFill>
                  <a:schemeClr val="tx1"/>
                </a:solidFill>
                <a:latin typeface="+mn-lt"/>
                <a:ea typeface="+mn-ea"/>
                <a:cs typeface="+mn-cs"/>
              </a:rPr>
              <a:t>定义了一个用于保存私钥和对应</a:t>
            </a:r>
            <a:r>
              <a:rPr lang="zh-CN" altLang="en-US" sz="1200" b="0" i="0" u="none" strike="noStrike" kern="1200" dirty="0" smtClean="0">
                <a:solidFill>
                  <a:schemeClr val="tx1"/>
                </a:solidFill>
                <a:latin typeface="+mn-lt"/>
                <a:ea typeface="+mn-ea"/>
                <a:cs typeface="+mn-cs"/>
                <a:hlinkClick r:id="rId9"/>
              </a:rPr>
              <a:t>公钥证书</a:t>
            </a:r>
            <a:r>
              <a:rPr lang="zh-CN" altLang="en-US" sz="1200" b="0" i="0" kern="1200" dirty="0" smtClean="0">
                <a:solidFill>
                  <a:schemeClr val="tx1"/>
                </a:solidFill>
                <a:latin typeface="+mn-lt"/>
                <a:ea typeface="+mn-ea"/>
                <a:cs typeface="+mn-cs"/>
              </a:rPr>
              <a:t>的文件格式，并由</a:t>
            </a:r>
            <a:r>
              <a:rPr lang="zh-CN" altLang="en-US" sz="1200" b="0" i="0" u="none" strike="noStrike" kern="1200" dirty="0" smtClean="0">
                <a:solidFill>
                  <a:schemeClr val="tx1"/>
                </a:solidFill>
                <a:latin typeface="+mn-lt"/>
                <a:ea typeface="+mn-ea"/>
                <a:cs typeface="+mn-cs"/>
                <a:hlinkClick r:id="rId10"/>
              </a:rPr>
              <a:t>对称密钥</a:t>
            </a:r>
            <a:r>
              <a:rPr lang="zh-CN" altLang="en-US" sz="1200" b="0" i="0" kern="1200" dirty="0" smtClean="0">
                <a:solidFill>
                  <a:schemeClr val="tx1"/>
                </a:solidFill>
                <a:latin typeface="+mn-lt"/>
                <a:ea typeface="+mn-ea"/>
                <a:cs typeface="+mn-cs"/>
              </a:rPr>
              <a:t>加密保护。</a:t>
            </a:r>
            <a:r>
              <a:rPr lang="en-US" altLang="zh-CN" sz="1200" b="0" i="0" kern="1200" dirty="0" smtClean="0">
                <a:solidFill>
                  <a:schemeClr val="tx1"/>
                </a:solidFill>
                <a:latin typeface="+mn-lt"/>
                <a:ea typeface="+mn-ea"/>
                <a:cs typeface="+mn-cs"/>
              </a:rPr>
              <a:t>PKCS#12</a:t>
            </a:r>
            <a:r>
              <a:rPr lang="zh-CN" altLang="en-US" sz="1200" b="0" i="0" kern="1200" dirty="0" smtClean="0">
                <a:solidFill>
                  <a:schemeClr val="tx1"/>
                </a:solidFill>
                <a:latin typeface="+mn-lt"/>
                <a:ea typeface="+mn-ea"/>
                <a:cs typeface="+mn-cs"/>
              </a:rPr>
              <a:t>通常采用</a:t>
            </a:r>
            <a:r>
              <a:rPr lang="en-US" altLang="zh-CN" sz="1200" b="0" i="0" kern="1200" dirty="0" smtClean="0">
                <a:solidFill>
                  <a:schemeClr val="tx1"/>
                </a:solidFill>
                <a:latin typeface="+mn-lt"/>
                <a:ea typeface="+mn-ea"/>
                <a:cs typeface="+mn-cs"/>
              </a:rPr>
              <a:t>PFX,P12</a:t>
            </a:r>
            <a:r>
              <a:rPr lang="zh-CN" altLang="en-US" sz="1200" b="0" i="0" kern="1200" dirty="0" smtClean="0">
                <a:solidFill>
                  <a:schemeClr val="tx1"/>
                </a:solidFill>
                <a:latin typeface="+mn-lt"/>
                <a:ea typeface="+mn-ea"/>
                <a:cs typeface="+mn-cs"/>
              </a:rPr>
              <a:t>作为文件扩展名。 </a:t>
            </a:r>
            <a:r>
              <a:rPr lang="en-US" altLang="zh-CN" sz="1200" b="0" i="0" kern="1200" dirty="0" smtClean="0">
                <a:solidFill>
                  <a:schemeClr val="tx1"/>
                </a:solidFill>
                <a:latin typeface="+mn-lt"/>
                <a:ea typeface="+mn-ea"/>
                <a:cs typeface="+mn-cs"/>
              </a:rPr>
              <a:t>PKCS#12</a:t>
            </a:r>
            <a:r>
              <a:rPr lang="zh-CN" altLang="en-US" sz="1200" b="0" i="0" kern="1200" dirty="0" smtClean="0">
                <a:solidFill>
                  <a:schemeClr val="tx1"/>
                </a:solidFill>
                <a:latin typeface="+mn-lt"/>
                <a:ea typeface="+mn-ea"/>
                <a:cs typeface="+mn-cs"/>
              </a:rPr>
              <a:t>文件可以存放多个证书，并由密码保护，通常用于</a:t>
            </a:r>
            <a:r>
              <a:rPr lang="en-US" altLang="zh-CN" sz="1200" b="0" i="0" kern="1200" dirty="0" smtClean="0">
                <a:solidFill>
                  <a:schemeClr val="tx1"/>
                </a:solidFill>
                <a:latin typeface="+mn-lt"/>
                <a:ea typeface="+mn-ea"/>
                <a:cs typeface="+mn-cs"/>
              </a:rPr>
              <a:t>WINDOWS IIS</a:t>
            </a:r>
            <a:r>
              <a:rPr lang="zh-CN" altLang="en-US" sz="1200" b="0" i="0" kern="1200" dirty="0" smtClean="0">
                <a:solidFill>
                  <a:schemeClr val="tx1"/>
                </a:solidFill>
                <a:latin typeface="+mn-lt"/>
                <a:ea typeface="+mn-ea"/>
                <a:cs typeface="+mn-cs"/>
              </a:rPr>
              <a:t>，也能够被当作</a:t>
            </a:r>
            <a:r>
              <a:rPr lang="en-US" altLang="zh-CN" sz="1200" b="0" i="0" kern="1200" dirty="0" smtClean="0">
                <a:solidFill>
                  <a:schemeClr val="tx1"/>
                </a:solidFill>
                <a:latin typeface="+mn-lt"/>
                <a:ea typeface="+mn-ea"/>
                <a:cs typeface="+mn-cs"/>
              </a:rPr>
              <a:t>Java </a:t>
            </a:r>
            <a:r>
              <a:rPr lang="en-US" altLang="zh-CN" sz="1200" b="0" i="0" kern="1200" dirty="0" err="1" smtClean="0">
                <a:solidFill>
                  <a:schemeClr val="tx1"/>
                </a:solidFill>
                <a:latin typeface="+mn-lt"/>
                <a:ea typeface="+mn-ea"/>
                <a:cs typeface="+mn-cs"/>
              </a:rPr>
              <a:t>Keysotre</a:t>
            </a:r>
            <a:r>
              <a:rPr lang="zh-CN" altLang="en-US" sz="1200" b="0" i="0" kern="1200" dirty="0" smtClean="0">
                <a:solidFill>
                  <a:schemeClr val="tx1"/>
                </a:solidFill>
                <a:latin typeface="+mn-lt"/>
                <a:ea typeface="+mn-ea"/>
                <a:cs typeface="+mn-cs"/>
              </a:rPr>
              <a:t>文件使用，用于</a:t>
            </a:r>
            <a:r>
              <a:rPr lang="en-US" altLang="zh-CN" sz="1200" b="0" i="0" kern="1200" dirty="0" smtClean="0">
                <a:solidFill>
                  <a:schemeClr val="tx1"/>
                </a:solidFill>
                <a:latin typeface="+mn-lt"/>
                <a:ea typeface="+mn-ea"/>
                <a:cs typeface="+mn-cs"/>
              </a:rPr>
              <a:t>Tomcat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Resign</a:t>
            </a:r>
            <a:r>
              <a:rPr lang="zh-CN" altLang="en-US"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Weblogic</a:t>
            </a:r>
            <a:r>
              <a:rPr lang="zh-CN" altLang="en-US"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Jboss</a:t>
            </a:r>
            <a:r>
              <a:rPr lang="zh-CN" altLang="en-US" sz="1200" b="0" i="0" kern="1200" dirty="0" smtClean="0">
                <a:solidFill>
                  <a:schemeClr val="tx1"/>
                </a:solidFill>
                <a:latin typeface="+mn-lt"/>
                <a:ea typeface="+mn-ea"/>
                <a:cs typeface="+mn-cs"/>
              </a:rPr>
              <a:t>等，不能被用于</a:t>
            </a:r>
            <a:r>
              <a:rPr lang="en-US" altLang="zh-CN" sz="1200" b="0" i="0" kern="1200" dirty="0" smtClean="0">
                <a:solidFill>
                  <a:schemeClr val="tx1"/>
                </a:solidFill>
                <a:latin typeface="+mn-lt"/>
                <a:ea typeface="+mn-ea"/>
                <a:cs typeface="+mn-cs"/>
              </a:rPr>
              <a:t>Apache.</a:t>
            </a:r>
          </a:p>
          <a:p>
            <a:pPr lvl="1"/>
            <a:endParaRPr lang="zh-CN" altLang="en-US" dirty="0" smtClean="0">
              <a:latin typeface="Arial"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r>
              <a:rPr lang="zh-CN" altLang="en-US" dirty="0" smtClean="0">
                <a:latin typeface="Arial" charset="0"/>
                <a:ea typeface="宋体" charset="-122"/>
              </a:rPr>
              <a:t>比如</a:t>
            </a:r>
            <a:r>
              <a:rPr lang="en-US" altLang="zh-CN" dirty="0" smtClean="0">
                <a:latin typeface="Arial" charset="0"/>
                <a:ea typeface="宋体" charset="-122"/>
              </a:rPr>
              <a:t>,</a:t>
            </a:r>
            <a:r>
              <a:rPr lang="zh-CN" altLang="en-US" dirty="0" smtClean="0">
                <a:latin typeface="Arial" charset="0"/>
                <a:ea typeface="宋体" charset="-122"/>
              </a:rPr>
              <a:t>我的身份证是济南公安局签发的</a:t>
            </a:r>
            <a:r>
              <a:rPr lang="en-US" altLang="zh-CN" dirty="0" smtClean="0">
                <a:latin typeface="Arial" charset="0"/>
                <a:ea typeface="宋体" charset="-122"/>
              </a:rPr>
              <a:t>,</a:t>
            </a:r>
            <a:r>
              <a:rPr lang="zh-CN" altLang="en-US" dirty="0" smtClean="0">
                <a:latin typeface="Arial" charset="0"/>
                <a:ea typeface="宋体" charset="-122"/>
              </a:rPr>
              <a:t>你的身份证是北京公安局签发的</a:t>
            </a:r>
            <a:r>
              <a:rPr lang="en-US" altLang="zh-CN" dirty="0" smtClean="0">
                <a:latin typeface="Arial" charset="0"/>
                <a:ea typeface="宋体" charset="-122"/>
              </a:rPr>
              <a:t>,</a:t>
            </a:r>
            <a:r>
              <a:rPr lang="zh-CN" altLang="en-US" dirty="0" smtClean="0">
                <a:latin typeface="Arial" charset="0"/>
                <a:ea typeface="宋体" charset="-122"/>
              </a:rPr>
              <a:t>但是都归中国公安部管</a:t>
            </a:r>
            <a:r>
              <a:rPr lang="en-US" altLang="zh-CN" dirty="0" smtClean="0">
                <a:latin typeface="Arial" charset="0"/>
                <a:ea typeface="宋体" charset="-122"/>
              </a:rPr>
              <a:t>,</a:t>
            </a:r>
            <a:r>
              <a:rPr lang="zh-CN" altLang="en-US" dirty="0" smtClean="0">
                <a:latin typeface="Arial" charset="0"/>
                <a:ea typeface="宋体" charset="-122"/>
              </a:rPr>
              <a:t>所以相互信任</a:t>
            </a:r>
            <a:r>
              <a:rPr lang="en-US" altLang="zh-CN" dirty="0" smtClean="0">
                <a:latin typeface="Arial" charset="0"/>
                <a:ea typeface="宋体" charset="-122"/>
              </a:rPr>
              <a:t>.</a:t>
            </a:r>
          </a:p>
          <a:p>
            <a:r>
              <a:rPr lang="zh-CN" altLang="en-US" dirty="0" smtClean="0">
                <a:latin typeface="Arial" charset="0"/>
                <a:ea typeface="宋体" charset="-122"/>
              </a:rPr>
              <a:t>但是</a:t>
            </a:r>
            <a:r>
              <a:rPr lang="en-US" altLang="zh-CN" dirty="0" smtClean="0">
                <a:latin typeface="Arial" charset="0"/>
                <a:ea typeface="宋体" charset="-122"/>
              </a:rPr>
              <a:t>,</a:t>
            </a:r>
            <a:r>
              <a:rPr lang="zh-CN" altLang="en-US" dirty="0" smtClean="0">
                <a:latin typeface="Arial" charset="0"/>
                <a:ea typeface="宋体" charset="-122"/>
              </a:rPr>
              <a:t>他的证件是美国签发的</a:t>
            </a:r>
            <a:r>
              <a:rPr lang="en-US" altLang="zh-CN" dirty="0" smtClean="0">
                <a:latin typeface="Arial" charset="0"/>
                <a:ea typeface="宋体" charset="-122"/>
              </a:rPr>
              <a:t>,</a:t>
            </a:r>
            <a:r>
              <a:rPr lang="zh-CN" altLang="en-US" dirty="0" smtClean="0">
                <a:latin typeface="Arial" charset="0"/>
                <a:ea typeface="宋体" charset="-122"/>
              </a:rPr>
              <a:t>对不起</a:t>
            </a:r>
            <a:r>
              <a:rPr lang="en-US" altLang="zh-CN" dirty="0" smtClean="0">
                <a:latin typeface="Arial" charset="0"/>
                <a:ea typeface="宋体" charset="-122"/>
              </a:rPr>
              <a:t>,</a:t>
            </a:r>
            <a:r>
              <a:rPr lang="zh-CN" altLang="en-US" dirty="0" smtClean="0">
                <a:latin typeface="Arial" charset="0"/>
                <a:ea typeface="宋体" charset="-122"/>
              </a:rPr>
              <a:t>我不能信任他</a:t>
            </a:r>
            <a:r>
              <a:rPr lang="en-US" altLang="zh-CN" dirty="0" smtClean="0">
                <a:latin typeface="Arial" charset="0"/>
                <a:ea typeface="宋体" charset="-122"/>
              </a:rPr>
              <a:t>.</a:t>
            </a:r>
            <a:endParaRPr lang="zh-CN" altLang="en-US" dirty="0" smtClean="0">
              <a:latin typeface="Arial"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r>
              <a:rPr lang="zh-CN" altLang="en-US" dirty="0" smtClean="0">
                <a:latin typeface="Arial" charset="0"/>
                <a:ea typeface="宋体" charset="-122"/>
              </a:rPr>
              <a:t>七月七日长生殿，夜半无人私语时</a:t>
            </a:r>
            <a:r>
              <a:rPr lang="en-US" altLang="zh-CN" dirty="0" smtClean="0">
                <a:latin typeface="Arial" charset="0"/>
                <a:ea typeface="宋体" charset="-122"/>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1DED55-CA38-42B7-B097-B9A097EF4429}" type="datetime1">
              <a:rPr lang="en-US" altLang="zh-CN" smtClean="0"/>
              <a:pPr/>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Box 6"/>
          <p:cNvSpPr txBox="1"/>
          <p:nvPr userDrawn="1"/>
        </p:nvSpPr>
        <p:spPr>
          <a:xfrm>
            <a:off x="0" y="533400"/>
            <a:ext cx="9144000" cy="461665"/>
          </a:xfrm>
          <a:prstGeom prst="rect">
            <a:avLst/>
          </a:prstGeom>
          <a:noFill/>
        </p:spPr>
        <p:txBody>
          <a:bodyPr wrap="square" rtlCol="0">
            <a:spAutoFit/>
          </a:bodyPr>
          <a:lstStyle/>
          <a:p>
            <a:endParaRPr lang="zh-CN" altLang="en-US" sz="2400" dirty="0"/>
          </a:p>
        </p:txBody>
      </p:sp>
      <p:sp>
        <p:nvSpPr>
          <p:cNvPr id="9" name="Rectangle 169"/>
          <p:cNvSpPr>
            <a:spLocks noChangeArrowheads="1"/>
          </p:cNvSpPr>
          <p:nvPr userDrawn="1"/>
        </p:nvSpPr>
        <p:spPr bwMode="ltGray">
          <a:xfrm>
            <a:off x="0" y="1"/>
            <a:ext cx="9144000" cy="9906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A716B-A26D-42BC-A4EB-C01B6249111D}" type="datetime1">
              <a:rPr lang="en-US" altLang="zh-CN" smtClean="0"/>
              <a:pPr/>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742A11-AE96-42E5-913F-178E8CF5B909}" type="datetime1">
              <a:rPr lang="en-US" altLang="zh-CN" smtClean="0"/>
              <a:pPr/>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906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447800"/>
            <a:ext cx="4267200" cy="5410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876800" y="1447800"/>
            <a:ext cx="4267200" cy="5410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a:xfrm>
            <a:off x="6553200" y="6245225"/>
            <a:ext cx="2133600" cy="476250"/>
          </a:xfrm>
        </p:spPr>
        <p:txBody>
          <a:bodyPr/>
          <a:lstStyle>
            <a:lvl1pPr>
              <a:defRPr smtClean="0"/>
            </a:lvl1pPr>
          </a:lstStyle>
          <a:p>
            <a:pPr>
              <a:defRPr/>
            </a:pPr>
            <a:fld id="{75D52AB9-A941-4E10-8B8F-92816FFDBBF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08038"/>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366AE9-822A-4F43-BF87-50A862974265}" type="datetime1">
              <a:rPr lang="en-US" altLang="zh-CN" smtClean="0"/>
              <a:pPr/>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169"/>
          <p:cNvSpPr>
            <a:spLocks noChangeArrowheads="1"/>
          </p:cNvSpPr>
          <p:nvPr userDrawn="1"/>
        </p:nvSpPr>
        <p:spPr bwMode="ltGray">
          <a:xfrm>
            <a:off x="0" y="6248400"/>
            <a:ext cx="9144000" cy="6096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
        <p:nvSpPr>
          <p:cNvPr id="8" name="Rectangle 169"/>
          <p:cNvSpPr>
            <a:spLocks noChangeArrowheads="1"/>
          </p:cNvSpPr>
          <p:nvPr userDrawn="1"/>
        </p:nvSpPr>
        <p:spPr bwMode="ltGray">
          <a:xfrm>
            <a:off x="0" y="0"/>
            <a:ext cx="9144000" cy="3810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A1B7E-F9A6-40D0-A325-F4DEE6BE5B35}" type="datetime1">
              <a:rPr lang="en-US" altLang="zh-CN" smtClean="0"/>
              <a:pPr/>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B5A5DC-6874-4988-B334-BA9AA3F8A2C9}" type="datetime1">
              <a:rPr lang="en-US" altLang="zh-CN" smtClean="0"/>
              <a:pPr/>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8FC8D2-A3D4-407B-BE0D-11EC8C7AB19C}" type="datetime1">
              <a:rPr lang="en-US" altLang="zh-CN" smtClean="0"/>
              <a:pPr/>
              <a:t>5/23/2017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BD9A80-2664-4E66-8641-471478FBD595}" type="datetime1">
              <a:rPr lang="en-US" altLang="zh-CN" smtClean="0"/>
              <a:pPr/>
              <a:t>5/23/2017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1331E-B45E-48AB-A788-41B5554A2557}" type="datetime1">
              <a:rPr lang="en-US" altLang="zh-CN" smtClean="0"/>
              <a:pPr/>
              <a:t>5/23/2017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25959-DFB3-4497-A4F0-FCFCB5C0856A}" type="datetime1">
              <a:rPr lang="en-US" altLang="zh-CN" smtClean="0"/>
              <a:pPr/>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E7FAB0-7E46-45E8-A81C-13D5924870AE}" type="datetime1">
              <a:rPr lang="en-US" altLang="zh-CN" smtClean="0"/>
              <a:pPr/>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E6C96-DA3A-4070-9AFF-A415F67C727A}" type="datetime1">
              <a:rPr lang="en-US" altLang="zh-CN" smtClean="0"/>
              <a:pPr/>
              <a:t>5/23/2017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itu.int/itudoc/itu-t/rec/x/x500up.html" TargetMode="External"/><Relationship Id="rId2" Type="http://schemas.openxmlformats.org/officeDocument/2006/relationships/hyperlink" Target="http://www.itu.in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ldapman.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openldap.org/"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55.xml.rels><?xml version="1.0" encoding="UTF-8" standalone="yes"?>
<Relationships xmlns="http://schemas.openxmlformats.org/package/2006/relationships"><Relationship Id="rId2" Type="http://schemas.openxmlformats.org/officeDocument/2006/relationships/hyperlink" Target="http://www.ietf.org/html.charters/pkix-charter.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openssl.cn/" TargetMode="Externa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59.xml.rels><?xml version="1.0" encoding="UTF-8" standalone="yes"?>
<Relationships xmlns="http://schemas.openxmlformats.org/package/2006/relationships"><Relationship Id="rId8" Type="http://schemas.openxmlformats.org/officeDocument/2006/relationships/hyperlink" Target="http://count.jsedu.net/dzsw_aqx/dzsw_aqx_ml.html" TargetMode="External"/><Relationship Id="rId3" Type="http://schemas.openxmlformats.org/officeDocument/2006/relationships/hyperlink" Target="http://www.sdca.com.cn/" TargetMode="External"/><Relationship Id="rId7" Type="http://schemas.openxmlformats.org/officeDocument/2006/relationships/hyperlink" Target="http://www.cnca.net/" TargetMode="External"/><Relationship Id="rId2" Type="http://schemas.openxmlformats.org/officeDocument/2006/relationships/hyperlink" Target="http://www.verisign.com/" TargetMode="External"/><Relationship Id="rId1" Type="http://schemas.openxmlformats.org/officeDocument/2006/relationships/slideLayout" Target="../slideLayouts/slideLayout2.xml"/><Relationship Id="rId6" Type="http://schemas.openxmlformats.org/officeDocument/2006/relationships/hyperlink" Target="http://www.cfca.com.cn/" TargetMode="External"/><Relationship Id="rId5" Type="http://schemas.openxmlformats.org/officeDocument/2006/relationships/hyperlink" Target="http://www.sheca.com/" TargetMode="External"/><Relationship Id="rId4" Type="http://schemas.openxmlformats.org/officeDocument/2006/relationships/hyperlink" Target="http://www.shop365.com.c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that&#8217;server/" TargetMode="External"/><Relationship Id="rId2" Type="http://schemas.openxmlformats.org/officeDocument/2006/relationships/hyperlink" Target="https://localhost/" TargetMode="External"/><Relationship Id="rId1" Type="http://schemas.openxmlformats.org/officeDocument/2006/relationships/slideLayout" Target="../slideLayouts/slideLayout2.xml"/><Relationship Id="rId5" Type="http://schemas.openxmlformats.org/officeDocument/2006/relationships/hyperlink" Target="http://that&#8217;server/" TargetMode="External"/><Relationship Id="rId4" Type="http://schemas.openxmlformats.org/officeDocument/2006/relationships/hyperlink" Target="http://localhost/" TargetMode="Externa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34.png"/></Relationships>
</file>

<file path=ppt/slides/_rels/slide79.xml.rels><?xml version="1.0" encoding="UTF-8" standalone="yes"?>
<Relationships xmlns="http://schemas.openxmlformats.org/package/2006/relationships"><Relationship Id="rId3" Type="http://schemas.openxmlformats.org/officeDocument/2006/relationships/hyperlink" Target="http://www-900.ibm.com/developerWorks/cn/security/se-pkiusing/index.shtml" TargetMode="External"/><Relationship Id="rId2" Type="http://schemas.openxmlformats.org/officeDocument/2006/relationships/hyperlink" Target="http://www.openca.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zh-CN" altLang="en-US" dirty="0"/>
          </a:p>
        </p:txBody>
      </p:sp>
      <p:sp>
        <p:nvSpPr>
          <p:cNvPr id="3" name="Content Placeholder 2"/>
          <p:cNvSpPr>
            <a:spLocks noGrp="1"/>
          </p:cNvSpPr>
          <p:nvPr>
            <p:ph idx="1"/>
          </p:nvPr>
        </p:nvSpPr>
        <p:spPr/>
        <p:txBody>
          <a:bodyPr/>
          <a:lstStyle/>
          <a:p>
            <a:r>
              <a:rPr lang="zh-CN" altLang="en-US" dirty="0" smtClean="0"/>
              <a:t>数据完整性算法：散列函数、消息认证码及数字签名</a:t>
            </a:r>
            <a:endParaRPr lang="en-US" altLang="zh-CN" dirty="0" smtClean="0"/>
          </a:p>
          <a:p>
            <a:r>
              <a:rPr lang="zh-CN" altLang="en-US" dirty="0" smtClean="0">
                <a:solidFill>
                  <a:srgbClr val="FF0000"/>
                </a:solidFill>
              </a:rPr>
              <a:t>用户信任：对称密钥分发、公钥分发（证书）及认证协议</a:t>
            </a:r>
            <a:endParaRPr lang="zh-CN" alt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t>Certificate </a:t>
            </a:r>
            <a:r>
              <a:rPr lang="zh-CN" altLang="en-US" smtClean="0"/>
              <a:t>证书印象</a:t>
            </a:r>
          </a:p>
        </p:txBody>
      </p:sp>
      <p:sp>
        <p:nvSpPr>
          <p:cNvPr id="56323" name="Rectangle 3"/>
          <p:cNvSpPr>
            <a:spLocks noGrp="1" noChangeArrowheads="1"/>
          </p:cNvSpPr>
          <p:nvPr>
            <p:ph type="body" idx="1"/>
          </p:nvPr>
        </p:nvSpPr>
        <p:spPr>
          <a:xfrm>
            <a:off x="457200" y="1600200"/>
            <a:ext cx="8229600" cy="4648200"/>
          </a:xfrm>
        </p:spPr>
        <p:txBody>
          <a:bodyPr/>
          <a:lstStyle/>
          <a:p>
            <a:r>
              <a:rPr lang="zh-CN" altLang="en-US" dirty="0" smtClean="0"/>
              <a:t>证书是可靠发布公钥的载体</a:t>
            </a:r>
          </a:p>
          <a:p>
            <a:pPr lvl="1"/>
            <a:r>
              <a:rPr lang="zh-CN" altLang="en-US" dirty="0" smtClean="0"/>
              <a:t>公钥及其持有人信息</a:t>
            </a:r>
          </a:p>
          <a:p>
            <a:pPr lvl="2"/>
            <a:r>
              <a:rPr lang="zh-CN" altLang="en-US" dirty="0" smtClean="0"/>
              <a:t>其他信息</a:t>
            </a:r>
            <a:r>
              <a:rPr lang="en-US" altLang="zh-CN" dirty="0" smtClean="0"/>
              <a:t>(</a:t>
            </a:r>
            <a:r>
              <a:rPr lang="zh-CN" altLang="en-US" dirty="0" smtClean="0"/>
              <a:t>用途、有效期、</a:t>
            </a:r>
            <a:r>
              <a:rPr lang="en-US" altLang="zh-CN" dirty="0" smtClean="0"/>
              <a:t>)</a:t>
            </a:r>
          </a:p>
          <a:p>
            <a:pPr lvl="1"/>
            <a:r>
              <a:rPr lang="zh-CN" altLang="en-US" dirty="0" smtClean="0"/>
              <a:t>签发人及其签名</a:t>
            </a:r>
            <a:r>
              <a:rPr lang="en-US" altLang="zh-CN" dirty="0" smtClean="0"/>
              <a:t>(</a:t>
            </a:r>
            <a:r>
              <a:rPr lang="zh-CN" altLang="en-US" dirty="0" smtClean="0"/>
              <a:t>对上面信息</a:t>
            </a:r>
            <a:r>
              <a:rPr lang="en-US" altLang="zh-CN" dirty="0" smtClean="0"/>
              <a:t>)</a:t>
            </a:r>
          </a:p>
          <a:p>
            <a:endParaRPr lang="zh-CN" altLang="en-US" dirty="0" smtClean="0"/>
          </a:p>
          <a:p>
            <a:endParaRPr lang="zh-CN" altLang="en-US" dirty="0" smtClean="0"/>
          </a:p>
          <a:p>
            <a:r>
              <a:rPr lang="en-US" altLang="zh-CN" dirty="0" smtClean="0"/>
              <a:t>CA</a:t>
            </a:r>
            <a:r>
              <a:rPr lang="zh-CN" altLang="en-US" dirty="0" smtClean="0"/>
              <a:t>相关实验</a:t>
            </a:r>
          </a:p>
        </p:txBody>
      </p:sp>
      <p:graphicFrame>
        <p:nvGraphicFramePr>
          <p:cNvPr id="56324" name="Object 4"/>
          <p:cNvGraphicFramePr>
            <a:graphicFrameLocks noChangeAspect="1"/>
          </p:cNvGraphicFramePr>
          <p:nvPr/>
        </p:nvGraphicFramePr>
        <p:xfrm>
          <a:off x="5213350" y="4256088"/>
          <a:ext cx="2689225" cy="2098675"/>
        </p:xfrm>
        <a:graphic>
          <a:graphicData uri="http://schemas.openxmlformats.org/presentationml/2006/ole">
            <p:oleObj spid="_x0000_s11266" name="包装程序外壳对象" showAsIcon="1" r:id="rId4" imgW="914400" imgH="714240" progId="Package">
              <p:embed/>
            </p:oleObj>
          </a:graphicData>
        </a:graphic>
      </p:graphicFrame>
      <p:sp>
        <p:nvSpPr>
          <p:cNvPr id="56325" name="Rectangle 5"/>
          <p:cNvSpPr>
            <a:spLocks noChangeArrowheads="1"/>
          </p:cNvSpPr>
          <p:nvPr/>
        </p:nvSpPr>
        <p:spPr bwMode="auto">
          <a:xfrm>
            <a:off x="5348288" y="5194300"/>
            <a:ext cx="2376487" cy="576263"/>
          </a:xfrm>
          <a:prstGeom prst="rect">
            <a:avLst/>
          </a:prstGeom>
          <a:noFill/>
          <a:ln w="38100">
            <a:solidFill>
              <a:schemeClr val="tx1"/>
            </a:solidFill>
            <a:miter lim="800000"/>
            <a:headEnd/>
            <a:tailEnd/>
          </a:ln>
          <a:effectLst/>
        </p:spPr>
        <p:txBody>
          <a:bodyPr wrap="none" anchor="ctr"/>
          <a:lstStyle/>
          <a:p>
            <a:pPr algn="ctr"/>
            <a:endParaRPr lang="zh-CN" altLang="en-US" sz="2400">
              <a:latin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smtClean="0"/>
              <a:t>X.509</a:t>
            </a:r>
            <a:endParaRPr lang="zh-CN" altLang="en-US" smtClean="0"/>
          </a:p>
        </p:txBody>
      </p:sp>
      <p:sp>
        <p:nvSpPr>
          <p:cNvPr id="58371" name="Rectangle 3"/>
          <p:cNvSpPr>
            <a:spLocks noGrp="1" noChangeArrowheads="1"/>
          </p:cNvSpPr>
          <p:nvPr>
            <p:ph type="body" idx="1"/>
          </p:nvPr>
        </p:nvSpPr>
        <p:spPr/>
        <p:txBody>
          <a:bodyPr/>
          <a:lstStyle/>
          <a:p>
            <a:r>
              <a:rPr lang="zh-CN" altLang="en-US" dirty="0" smtClean="0"/>
              <a:t>分发公钥</a:t>
            </a:r>
          </a:p>
          <a:p>
            <a:r>
              <a:rPr lang="zh-CN" altLang="en-US" dirty="0" smtClean="0"/>
              <a:t>证书格式</a:t>
            </a:r>
          </a:p>
          <a:p>
            <a:pPr lvl="1"/>
            <a:r>
              <a:rPr lang="zh-CN" altLang="en-US" dirty="0" smtClean="0"/>
              <a:t>内容、格式和编码、签名</a:t>
            </a:r>
          </a:p>
          <a:p>
            <a:r>
              <a:rPr lang="zh-CN" altLang="en-US" dirty="0" smtClean="0"/>
              <a:t>认证协议</a:t>
            </a:r>
          </a:p>
          <a:p>
            <a:pPr lvl="1"/>
            <a:r>
              <a:rPr lang="en-US" altLang="zh-CN" dirty="0" smtClean="0"/>
              <a:t>X509</a:t>
            </a:r>
            <a:r>
              <a:rPr lang="zh-CN" altLang="en-US" dirty="0" smtClean="0"/>
              <a:t>中推荐的协议</a:t>
            </a:r>
          </a:p>
          <a:p>
            <a:r>
              <a:rPr lang="zh-CN" altLang="en-US" dirty="0" smtClean="0"/>
              <a:t>应用</a:t>
            </a:r>
          </a:p>
          <a:p>
            <a:pPr lvl="1"/>
            <a:r>
              <a:rPr lang="en-US" altLang="zh-CN" dirty="0" smtClean="0"/>
              <a:t>IPSec</a:t>
            </a:r>
            <a:r>
              <a:rPr lang="zh-CN" altLang="en-US" dirty="0" smtClean="0"/>
              <a:t>、</a:t>
            </a:r>
            <a:r>
              <a:rPr lang="en-US" altLang="zh-CN" dirty="0" smtClean="0"/>
              <a:t>SSL/TLS</a:t>
            </a:r>
            <a:r>
              <a:rPr lang="zh-CN" altLang="en-US" dirty="0" smtClean="0"/>
              <a:t>、</a:t>
            </a:r>
            <a:r>
              <a:rPr lang="en-US" altLang="zh-CN" dirty="0" smtClean="0"/>
              <a:t>SET</a:t>
            </a:r>
            <a:r>
              <a:rPr lang="zh-CN" altLang="en-US" dirty="0" smtClean="0"/>
              <a:t>、</a:t>
            </a:r>
            <a:r>
              <a:rPr lang="en-US" altLang="zh-CN" dirty="0" smtClean="0"/>
              <a:t>S/MIME</a:t>
            </a:r>
            <a:r>
              <a:rPr lang="zh-CN" altLang="en-US" dirty="0" smtClean="0"/>
              <a:t>、</a:t>
            </a:r>
            <a:r>
              <a:rPr lang="en-US" altLang="zh-CN" dirty="0" smtClean="0"/>
              <a:t>PGP</a:t>
            </a:r>
            <a:r>
              <a:rPr lang="zh-CN" altLang="en-US" dirty="0" smtClean="0"/>
              <a:t>、</a:t>
            </a:r>
            <a:r>
              <a:rPr lang="en-US" altLang="zh-CN" dirty="0" smtClean="0"/>
              <a:t>…</a:t>
            </a:r>
            <a:endParaRPr lang="zh-CN" altLang="en-US" dirty="0" smtClean="0"/>
          </a:p>
          <a:p>
            <a:r>
              <a:rPr lang="en-US" altLang="zh-CN" dirty="0" smtClean="0"/>
              <a:t>RFC 2459</a:t>
            </a:r>
          </a:p>
          <a:p>
            <a:endParaRPr lang="zh-CN"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从公钥到证书</a:t>
            </a:r>
          </a:p>
        </p:txBody>
      </p:sp>
      <p:sp>
        <p:nvSpPr>
          <p:cNvPr id="61443" name="Rectangle 3"/>
          <p:cNvSpPr>
            <a:spLocks noGrp="1" noChangeArrowheads="1"/>
          </p:cNvSpPr>
          <p:nvPr>
            <p:ph type="body" idx="1"/>
          </p:nvPr>
        </p:nvSpPr>
        <p:spPr>
          <a:xfrm>
            <a:off x="304800" y="1447800"/>
            <a:ext cx="8229600" cy="4525963"/>
          </a:xfrm>
        </p:spPr>
        <p:txBody>
          <a:bodyPr/>
          <a:lstStyle/>
          <a:p>
            <a:r>
              <a:rPr lang="zh-CN" altLang="en-US" dirty="0" smtClean="0"/>
              <a:t>创建签名 </a:t>
            </a:r>
          </a:p>
        </p:txBody>
      </p:sp>
      <p:pic>
        <p:nvPicPr>
          <p:cNvPr id="61444" name="Picture 4" descr="Snap1"/>
          <p:cNvPicPr>
            <a:picLocks noChangeAspect="1" noChangeArrowheads="1"/>
          </p:cNvPicPr>
          <p:nvPr/>
        </p:nvPicPr>
        <p:blipFill>
          <a:blip r:embed="rId2" cstate="print"/>
          <a:srcRect/>
          <a:stretch>
            <a:fillRect/>
          </a:stretch>
        </p:blipFill>
        <p:spPr bwMode="auto">
          <a:xfrm>
            <a:off x="2743200" y="1447800"/>
            <a:ext cx="5753100" cy="46482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175106" name="Picture 2"/>
          <p:cNvPicPr>
            <a:picLocks noChangeAspect="1" noChangeArrowheads="1"/>
          </p:cNvPicPr>
          <p:nvPr/>
        </p:nvPicPr>
        <p:blipFill>
          <a:blip r:embed="rId2" cstate="print"/>
          <a:srcRect/>
          <a:stretch>
            <a:fillRect/>
          </a:stretch>
        </p:blipFill>
        <p:spPr bwMode="auto">
          <a:xfrm>
            <a:off x="304800" y="533400"/>
            <a:ext cx="8534400" cy="5108090"/>
          </a:xfrm>
          <a:prstGeom prst="rect">
            <a:avLst/>
          </a:prstGeom>
          <a:noFill/>
          <a:ln w="9525">
            <a:noFill/>
            <a:miter lim="800000"/>
            <a:headEnd/>
            <a:tailEnd/>
          </a:ln>
        </p:spPr>
      </p:pic>
      <p:pic>
        <p:nvPicPr>
          <p:cNvPr id="175107" name="Picture 3"/>
          <p:cNvPicPr>
            <a:picLocks noChangeAspect="1" noChangeArrowheads="1"/>
          </p:cNvPicPr>
          <p:nvPr/>
        </p:nvPicPr>
        <p:blipFill>
          <a:blip r:embed="rId3" cstate="print"/>
          <a:srcRect/>
          <a:stretch>
            <a:fillRect/>
          </a:stretch>
        </p:blipFill>
        <p:spPr bwMode="auto">
          <a:xfrm>
            <a:off x="2743200" y="5715000"/>
            <a:ext cx="3838575" cy="361950"/>
          </a:xfrm>
          <a:prstGeom prst="rect">
            <a:avLst/>
          </a:prstGeom>
          <a:noFill/>
          <a:ln w="9525">
            <a:noFill/>
            <a:miter lim="800000"/>
            <a:headEnd/>
            <a:tailEnd/>
          </a:ln>
        </p:spPr>
      </p:pic>
      <p:sp>
        <p:nvSpPr>
          <p:cNvPr id="5" name="Rectangle 4"/>
          <p:cNvSpPr/>
          <p:nvPr/>
        </p:nvSpPr>
        <p:spPr>
          <a:xfrm>
            <a:off x="228600" y="304800"/>
            <a:ext cx="4288353" cy="584775"/>
          </a:xfrm>
          <a:prstGeom prst="rect">
            <a:avLst/>
          </a:prstGeom>
        </p:spPr>
        <p:txBody>
          <a:bodyPr wrap="none">
            <a:spAutoFit/>
          </a:bodyPr>
          <a:lstStyle/>
          <a:p>
            <a:r>
              <a:rPr lang="zh-CN" altLang="en-US" sz="3200" dirty="0" smtClean="0"/>
              <a:t>公钥证书的产生和验证</a:t>
            </a:r>
            <a:endParaRPr lang="zh-CN" altLang="en-US" sz="3200" dirty="0"/>
          </a:p>
        </p:txBody>
      </p:sp>
      <p:sp>
        <p:nvSpPr>
          <p:cNvPr id="6" name="Rectangle 5"/>
          <p:cNvSpPr/>
          <p:nvPr/>
        </p:nvSpPr>
        <p:spPr>
          <a:xfrm>
            <a:off x="304800" y="5562600"/>
            <a:ext cx="1826141" cy="584775"/>
          </a:xfrm>
          <a:prstGeom prst="rect">
            <a:avLst/>
          </a:prstGeom>
        </p:spPr>
        <p:txBody>
          <a:bodyPr wrap="none">
            <a:spAutoFit/>
          </a:bodyPr>
          <a:lstStyle/>
          <a:p>
            <a:r>
              <a:rPr lang="zh-CN" altLang="en-US" sz="3200" dirty="0" smtClean="0"/>
              <a:t>创建签名</a:t>
            </a:r>
            <a:endParaRPr lang="zh-CN" altLang="en-US" sz="3200" dirty="0"/>
          </a:p>
        </p:txBody>
      </p:sp>
      <p:sp>
        <p:nvSpPr>
          <p:cNvPr id="7" name="Rectangle 6"/>
          <p:cNvSpPr/>
          <p:nvPr/>
        </p:nvSpPr>
        <p:spPr>
          <a:xfrm>
            <a:off x="6662230" y="5410200"/>
            <a:ext cx="2481770" cy="1077218"/>
          </a:xfrm>
          <a:prstGeom prst="rect">
            <a:avLst/>
          </a:prstGeom>
        </p:spPr>
        <p:txBody>
          <a:bodyPr wrap="none">
            <a:spAutoFit/>
          </a:bodyPr>
          <a:lstStyle/>
          <a:p>
            <a:r>
              <a:rPr lang="zh-CN" altLang="en-US" sz="3200" dirty="0" smtClean="0"/>
              <a:t>利用证书</a:t>
            </a:r>
            <a:endParaRPr lang="en-US" altLang="zh-CN" sz="3200" dirty="0" smtClean="0"/>
          </a:p>
          <a:p>
            <a:r>
              <a:rPr lang="zh-CN" altLang="en-US" sz="3200" dirty="0" smtClean="0"/>
              <a:t>验证</a:t>
            </a:r>
            <a:r>
              <a:rPr lang="en-US" altLang="zh-CN" sz="3200" dirty="0" smtClean="0"/>
              <a:t>Bob</a:t>
            </a:r>
            <a:r>
              <a:rPr lang="zh-CN" altLang="en-US" sz="3200" dirty="0" smtClean="0"/>
              <a:t>公钥</a:t>
            </a:r>
            <a:endParaRPr lang="zh-CN" alt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0" y="228600"/>
            <a:ext cx="8229600" cy="808038"/>
          </a:xfrm>
        </p:spPr>
        <p:txBody>
          <a:bodyPr/>
          <a:lstStyle/>
          <a:p>
            <a:r>
              <a:rPr lang="zh-CN" altLang="en-US" dirty="0" smtClean="0"/>
              <a:t>证书格式</a:t>
            </a:r>
          </a:p>
        </p:txBody>
      </p:sp>
      <p:pic>
        <p:nvPicPr>
          <p:cNvPr id="60420" name="Picture 4" descr="wbmp"/>
          <p:cNvPicPr>
            <a:picLocks noChangeAspect="1" noChangeArrowheads="1"/>
          </p:cNvPicPr>
          <p:nvPr/>
        </p:nvPicPr>
        <p:blipFill>
          <a:blip r:embed="rId2" cstate="print"/>
          <a:srcRect/>
          <a:stretch>
            <a:fillRect/>
          </a:stretch>
        </p:blipFill>
        <p:spPr bwMode="auto">
          <a:xfrm>
            <a:off x="3886200" y="1143000"/>
            <a:ext cx="5257800" cy="4479925"/>
          </a:xfrm>
          <a:prstGeom prst="rect">
            <a:avLst/>
          </a:prstGeom>
          <a:noFill/>
          <a:ln w="9525">
            <a:noFill/>
            <a:miter lim="800000"/>
            <a:headEnd/>
            <a:tailEnd/>
          </a:ln>
        </p:spPr>
      </p:pic>
      <p:sp>
        <p:nvSpPr>
          <p:cNvPr id="7" name="Rectangle 3"/>
          <p:cNvSpPr txBox="1">
            <a:spLocks noChangeArrowheads="1"/>
          </p:cNvSpPr>
          <p:nvPr/>
        </p:nvSpPr>
        <p:spPr>
          <a:xfrm>
            <a:off x="152400" y="762000"/>
            <a:ext cx="8991600" cy="6324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版本</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序列号</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签名算法标识</a:t>
            </a:r>
          </a:p>
          <a:p>
            <a:pPr marL="342900" marR="0" lvl="0" indent="-342900" algn="l" defTabSz="914400" rtl="0" eaLnBrk="1" fontAlgn="auto" latinLnBrk="0" hangingPunct="1">
              <a:lnSpc>
                <a:spcPct val="90000"/>
              </a:lnSpc>
              <a:spcBef>
                <a:spcPct val="20000"/>
              </a:spcBef>
              <a:spcAft>
                <a:spcPts val="0"/>
              </a:spcAft>
              <a:buClrTx/>
              <a:buSzTx/>
              <a:buFontTx/>
              <a:buNone/>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	及其参数</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签发者名字</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有效期</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主体名</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持有人名</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主体公钥信息</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（算法标识、参数及公钥）</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签发人标识</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主体（持有人）标识</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扩展</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签名（算法、参数及签名）</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smtClean="0"/>
              <a:t>X509v3 </a:t>
            </a:r>
            <a:r>
              <a:rPr lang="zh-CN" altLang="en-US" smtClean="0"/>
              <a:t>扩展</a:t>
            </a:r>
          </a:p>
        </p:txBody>
      </p:sp>
      <p:sp>
        <p:nvSpPr>
          <p:cNvPr id="62467" name="Rectangle 3"/>
          <p:cNvSpPr>
            <a:spLocks noGrp="1" noChangeArrowheads="1"/>
          </p:cNvSpPr>
          <p:nvPr>
            <p:ph type="body" idx="1"/>
          </p:nvPr>
        </p:nvSpPr>
        <p:spPr/>
        <p:txBody>
          <a:bodyPr>
            <a:normAutofit/>
          </a:bodyPr>
          <a:lstStyle/>
          <a:p>
            <a:r>
              <a:rPr lang="en-US" altLang="zh-CN" sz="2800" dirty="0" smtClean="0"/>
              <a:t>V3</a:t>
            </a:r>
            <a:r>
              <a:rPr lang="zh-CN" altLang="en-US" sz="2800" dirty="0" smtClean="0"/>
              <a:t>以可选扩展项的形式体现</a:t>
            </a:r>
          </a:p>
          <a:p>
            <a:pPr lvl="2"/>
            <a:r>
              <a:rPr lang="en-US" altLang="zh-CN" sz="2000" dirty="0" smtClean="0"/>
              <a:t>(</a:t>
            </a:r>
            <a:r>
              <a:rPr lang="zh-CN" altLang="en-US" sz="2000" dirty="0" smtClean="0"/>
              <a:t>扩展名字，值，是否可忽略</a:t>
            </a:r>
            <a:r>
              <a:rPr lang="en-US" altLang="zh-CN" sz="2000" dirty="0" smtClean="0"/>
              <a:t>)</a:t>
            </a:r>
          </a:p>
          <a:p>
            <a:pPr lvl="1"/>
            <a:r>
              <a:rPr lang="zh-CN" altLang="en-US" sz="2400" dirty="0" smtClean="0"/>
              <a:t>密钥标识符</a:t>
            </a:r>
          </a:p>
          <a:p>
            <a:pPr lvl="1"/>
            <a:r>
              <a:rPr lang="zh-CN" altLang="en-US" sz="2400" dirty="0" smtClean="0"/>
              <a:t>密钥用途</a:t>
            </a:r>
          </a:p>
          <a:p>
            <a:pPr lvl="2"/>
            <a:r>
              <a:rPr lang="zh-CN" altLang="en-US" sz="2000" dirty="0" smtClean="0"/>
              <a:t>签名、加密、密钥交换、</a:t>
            </a:r>
            <a:r>
              <a:rPr lang="en-US" altLang="zh-CN" sz="2000" dirty="0" smtClean="0"/>
              <a:t>CA</a:t>
            </a:r>
            <a:r>
              <a:rPr lang="zh-CN" altLang="en-US" sz="2000" dirty="0" smtClean="0"/>
              <a:t>等组合</a:t>
            </a:r>
          </a:p>
          <a:p>
            <a:pPr lvl="1"/>
            <a:r>
              <a:rPr lang="zh-CN" altLang="en-US" sz="2400" dirty="0" smtClean="0"/>
              <a:t>私钥使用期限</a:t>
            </a:r>
          </a:p>
          <a:p>
            <a:pPr lvl="2"/>
            <a:r>
              <a:rPr lang="zh-CN" altLang="en-US" sz="2000" dirty="0" smtClean="0"/>
              <a:t>对应的公钥一般有更长的期限以用于验证</a:t>
            </a:r>
            <a:endParaRPr lang="en-US" altLang="zh-CN" sz="2000" dirty="0" smtClean="0"/>
          </a:p>
          <a:p>
            <a:pPr lvl="1"/>
            <a:r>
              <a:rPr lang="zh-CN" altLang="en-US" sz="2400" dirty="0" smtClean="0"/>
              <a:t>策略信息等</a:t>
            </a:r>
          </a:p>
          <a:p>
            <a:pPr lvl="1"/>
            <a:r>
              <a:rPr lang="zh-CN" altLang="en-US" sz="2400" dirty="0" smtClean="0"/>
              <a:t>颁发者和持有人的更多信息</a:t>
            </a:r>
          </a:p>
          <a:p>
            <a:pPr lvl="1"/>
            <a:r>
              <a:rPr lang="zh-CN" altLang="en-US" sz="2400" dirty="0" smtClean="0"/>
              <a:t>证书路径的约束信息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mtClean="0"/>
              <a:t>证书中心 </a:t>
            </a:r>
            <a:r>
              <a:rPr lang="en-US" altLang="zh-CN" smtClean="0"/>
              <a:t>CA</a:t>
            </a:r>
          </a:p>
        </p:txBody>
      </p:sp>
      <p:sp>
        <p:nvSpPr>
          <p:cNvPr id="63491" name="Rectangle 3"/>
          <p:cNvSpPr>
            <a:spLocks noGrp="1" noChangeArrowheads="1"/>
          </p:cNvSpPr>
          <p:nvPr>
            <p:ph type="body" idx="1"/>
          </p:nvPr>
        </p:nvSpPr>
        <p:spPr/>
        <p:txBody>
          <a:bodyPr>
            <a:normAutofit lnSpcReduction="10000"/>
          </a:bodyPr>
          <a:lstStyle/>
          <a:p>
            <a:pPr>
              <a:lnSpc>
                <a:spcPct val="90000"/>
              </a:lnSpc>
            </a:pPr>
            <a:r>
              <a:rPr lang="en-US" altLang="zh-CN" sz="2800" dirty="0" smtClean="0"/>
              <a:t>Certificate Authority</a:t>
            </a:r>
          </a:p>
          <a:p>
            <a:pPr lvl="1">
              <a:lnSpc>
                <a:spcPct val="90000"/>
              </a:lnSpc>
            </a:pPr>
            <a:r>
              <a:rPr lang="zh-CN" altLang="en-US" sz="2400" dirty="0" smtClean="0"/>
              <a:t>权威的证书签发者</a:t>
            </a:r>
          </a:p>
          <a:p>
            <a:pPr lvl="2">
              <a:lnSpc>
                <a:spcPct val="90000"/>
              </a:lnSpc>
            </a:pPr>
            <a:r>
              <a:rPr lang="zh-CN" altLang="en-US" sz="2000" dirty="0" smtClean="0"/>
              <a:t>接受请求、审核、</a:t>
            </a:r>
            <a:r>
              <a:rPr lang="en-US" altLang="zh-CN" sz="2000" dirty="0" smtClean="0"/>
              <a:t>(</a:t>
            </a:r>
            <a:r>
              <a:rPr lang="zh-CN" altLang="en-US" sz="2000" dirty="0" smtClean="0"/>
              <a:t>收费</a:t>
            </a:r>
            <a:r>
              <a:rPr lang="en-US" altLang="zh-CN" sz="2000" dirty="0" smtClean="0"/>
              <a:t>)</a:t>
            </a:r>
            <a:r>
              <a:rPr lang="zh-CN" altLang="en-US" sz="2000" dirty="0" smtClean="0"/>
              <a:t>、签发</a:t>
            </a:r>
            <a:endParaRPr lang="en-US" altLang="zh-CN" sz="2000" dirty="0" smtClean="0"/>
          </a:p>
          <a:p>
            <a:pPr lvl="1">
              <a:lnSpc>
                <a:spcPct val="90000"/>
              </a:lnSpc>
            </a:pPr>
            <a:r>
              <a:rPr lang="zh-CN" altLang="en-US" sz="2400" dirty="0" smtClean="0"/>
              <a:t>商业</a:t>
            </a:r>
            <a:r>
              <a:rPr lang="en-US" altLang="zh-CN" sz="2400" dirty="0" smtClean="0"/>
              <a:t>CA</a:t>
            </a:r>
            <a:r>
              <a:rPr lang="zh-CN" altLang="en-US" sz="2400" dirty="0" smtClean="0"/>
              <a:t>机构</a:t>
            </a:r>
          </a:p>
          <a:p>
            <a:pPr>
              <a:lnSpc>
                <a:spcPct val="90000"/>
              </a:lnSpc>
            </a:pPr>
            <a:r>
              <a:rPr lang="en-US" altLang="zh-CN" sz="2800" dirty="0" smtClean="0"/>
              <a:t>Certificate Request</a:t>
            </a:r>
          </a:p>
          <a:p>
            <a:pPr lvl="1">
              <a:lnSpc>
                <a:spcPct val="90000"/>
              </a:lnSpc>
            </a:pPr>
            <a:r>
              <a:rPr lang="zh-CN" altLang="en-US" sz="2400" dirty="0" smtClean="0"/>
              <a:t>申请人产生自己的公钥</a:t>
            </a:r>
            <a:r>
              <a:rPr lang="en-US" altLang="zh-CN" sz="2400" dirty="0" smtClean="0"/>
              <a:t>(</a:t>
            </a:r>
            <a:r>
              <a:rPr lang="zh-CN" altLang="en-US" sz="2400" dirty="0" smtClean="0"/>
              <a:t>私钥</a:t>
            </a:r>
            <a:r>
              <a:rPr lang="en-US" altLang="zh-CN" sz="2400" dirty="0" smtClean="0"/>
              <a:t>)</a:t>
            </a:r>
          </a:p>
          <a:p>
            <a:pPr lvl="1">
              <a:lnSpc>
                <a:spcPct val="90000"/>
              </a:lnSpc>
            </a:pPr>
            <a:r>
              <a:rPr lang="zh-CN" altLang="en-US" sz="2400" dirty="0" smtClean="0"/>
              <a:t>提交</a:t>
            </a:r>
            <a:r>
              <a:rPr lang="en-US" altLang="zh-CN" sz="2400" dirty="0" smtClean="0"/>
              <a:t>PKCS#10</a:t>
            </a:r>
            <a:r>
              <a:rPr lang="zh-CN" altLang="en-US" sz="2400" dirty="0" smtClean="0"/>
              <a:t>格式的申请</a:t>
            </a:r>
          </a:p>
          <a:p>
            <a:pPr lvl="2">
              <a:lnSpc>
                <a:spcPct val="90000"/>
              </a:lnSpc>
            </a:pPr>
            <a:r>
              <a:rPr lang="zh-CN" altLang="en-US" sz="2000" dirty="0" smtClean="0"/>
              <a:t>公钥、自己的身份信息，用户自己的签名</a:t>
            </a:r>
            <a:endParaRPr lang="en-US" altLang="zh-CN" sz="2000" dirty="0" smtClean="0"/>
          </a:p>
          <a:p>
            <a:pPr>
              <a:lnSpc>
                <a:spcPct val="90000"/>
              </a:lnSpc>
            </a:pPr>
            <a:r>
              <a:rPr lang="zh-CN" altLang="en-US" sz="2800" dirty="0" smtClean="0"/>
              <a:t>审核颁发</a:t>
            </a:r>
          </a:p>
          <a:p>
            <a:pPr lvl="1">
              <a:lnSpc>
                <a:spcPct val="90000"/>
              </a:lnSpc>
            </a:pPr>
            <a:r>
              <a:rPr lang="zh-CN" altLang="en-US" sz="2400" dirty="0" smtClean="0"/>
              <a:t>面对面的交涉</a:t>
            </a:r>
            <a:r>
              <a:rPr lang="en-US" altLang="zh-CN" sz="2400" dirty="0" smtClean="0"/>
              <a:t>;  </a:t>
            </a:r>
            <a:r>
              <a:rPr lang="zh-CN" altLang="en-US" sz="2400" dirty="0" smtClean="0"/>
              <a:t>代理</a:t>
            </a:r>
            <a:r>
              <a:rPr lang="en-US" altLang="zh-CN" sz="2400" dirty="0" smtClean="0"/>
              <a:t>RA</a:t>
            </a:r>
          </a:p>
          <a:p>
            <a:pPr>
              <a:lnSpc>
                <a:spcPct val="90000"/>
              </a:lnSpc>
            </a:pPr>
            <a:r>
              <a:rPr lang="zh-CN" altLang="en-US" sz="2800" dirty="0" smtClean="0"/>
              <a:t>证书发布</a:t>
            </a:r>
          </a:p>
          <a:p>
            <a:pPr lvl="1">
              <a:lnSpc>
                <a:spcPct val="90000"/>
              </a:lnSpc>
            </a:pPr>
            <a:r>
              <a:rPr lang="en-US" altLang="zh-CN" sz="2400" dirty="0" smtClean="0"/>
              <a:t>X500</a:t>
            </a:r>
            <a:r>
              <a:rPr lang="zh-CN" altLang="en-US" sz="2400" dirty="0" smtClean="0"/>
              <a:t>目录</a:t>
            </a:r>
            <a:r>
              <a:rPr lang="en-US" altLang="zh-CN" sz="2400" dirty="0" smtClean="0"/>
              <a:t>;  </a:t>
            </a:r>
            <a:r>
              <a:rPr lang="zh-CN" altLang="en-US" sz="2400" dirty="0" smtClean="0"/>
              <a:t>在线交换</a:t>
            </a:r>
          </a:p>
        </p:txBody>
      </p:sp>
      <p:pic>
        <p:nvPicPr>
          <p:cNvPr id="60417" name="Picture 1"/>
          <p:cNvPicPr>
            <a:picLocks noChangeAspect="1" noChangeArrowheads="1"/>
          </p:cNvPicPr>
          <p:nvPr/>
        </p:nvPicPr>
        <p:blipFill>
          <a:blip r:embed="rId2" cstate="print"/>
          <a:srcRect/>
          <a:stretch>
            <a:fillRect/>
          </a:stretch>
        </p:blipFill>
        <p:spPr bwMode="auto">
          <a:xfrm>
            <a:off x="6477000" y="1066800"/>
            <a:ext cx="2409825" cy="1133475"/>
          </a:xfrm>
          <a:prstGeom prst="rect">
            <a:avLst/>
          </a:prstGeom>
          <a:noFill/>
          <a:ln w="9525">
            <a:noFill/>
            <a:miter lim="800000"/>
            <a:headEnd/>
            <a:tailEnd/>
          </a:ln>
        </p:spPr>
      </p:pic>
      <p:sp>
        <p:nvSpPr>
          <p:cNvPr id="5" name="Rectangle 4"/>
          <p:cNvSpPr/>
          <p:nvPr/>
        </p:nvSpPr>
        <p:spPr>
          <a:xfrm>
            <a:off x="6781800" y="2209800"/>
            <a:ext cx="2362200" cy="1200329"/>
          </a:xfrm>
          <a:prstGeom prst="rect">
            <a:avLst/>
          </a:prstGeom>
        </p:spPr>
        <p:txBody>
          <a:bodyPr wrap="square">
            <a:spAutoFit/>
          </a:bodyPr>
          <a:lstStyle/>
          <a:p>
            <a:r>
              <a:rPr lang="zh-CN" altLang="en-US" sz="2400" dirty="0" smtClean="0"/>
              <a:t>其</a:t>
            </a:r>
            <a:r>
              <a:rPr lang="en-US" altLang="zh-CN" sz="2400" dirty="0" smtClean="0"/>
              <a:t>SSL </a:t>
            </a:r>
            <a:r>
              <a:rPr lang="zh-CN" altLang="en-US" sz="2400" dirty="0" smtClean="0"/>
              <a:t>证书被全球 </a:t>
            </a:r>
            <a:r>
              <a:rPr lang="en-US" altLang="zh-CN" sz="2400" dirty="0" smtClean="0"/>
              <a:t>500 </a:t>
            </a:r>
            <a:r>
              <a:rPr lang="zh-CN" altLang="en-US" sz="2400" dirty="0" smtClean="0"/>
              <a:t>强中有 </a:t>
            </a:r>
            <a:r>
              <a:rPr lang="en-US" altLang="zh-CN" sz="2400" dirty="0" smtClean="0"/>
              <a:t>93% </a:t>
            </a:r>
            <a:r>
              <a:rPr lang="zh-CN" altLang="en-US" sz="2400" dirty="0" smtClean="0"/>
              <a:t>的企业选用</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pic>
        <p:nvPicPr>
          <p:cNvPr id="206851" name="Picture 3"/>
          <p:cNvPicPr>
            <a:picLocks noChangeAspect="1" noChangeArrowheads="1"/>
          </p:cNvPicPr>
          <p:nvPr/>
        </p:nvPicPr>
        <p:blipFill>
          <a:blip r:embed="rId2" cstate="print"/>
          <a:srcRect/>
          <a:stretch>
            <a:fillRect/>
          </a:stretch>
        </p:blipFill>
        <p:spPr bwMode="auto">
          <a:xfrm>
            <a:off x="-9525" y="304800"/>
            <a:ext cx="9153525" cy="634098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mtClean="0"/>
              <a:t>证书的获得等问题</a:t>
            </a:r>
          </a:p>
        </p:txBody>
      </p:sp>
      <p:sp>
        <p:nvSpPr>
          <p:cNvPr id="64515" name="Rectangle 3"/>
          <p:cNvSpPr>
            <a:spLocks noGrp="1" noChangeArrowheads="1"/>
          </p:cNvSpPr>
          <p:nvPr>
            <p:ph type="body" idx="1"/>
          </p:nvPr>
        </p:nvSpPr>
        <p:spPr/>
        <p:txBody>
          <a:bodyPr/>
          <a:lstStyle/>
          <a:p>
            <a:r>
              <a:rPr lang="zh-CN" altLang="en-US" smtClean="0"/>
              <a:t>证书是公开的，不需保密</a:t>
            </a:r>
          </a:p>
          <a:p>
            <a:pPr lvl="1"/>
            <a:r>
              <a:rPr lang="zh-CN" altLang="en-US" smtClean="0"/>
              <a:t>这很好</a:t>
            </a:r>
          </a:p>
          <a:p>
            <a:r>
              <a:rPr lang="zh-CN" altLang="en-US" smtClean="0"/>
              <a:t>信任</a:t>
            </a:r>
          </a:p>
          <a:p>
            <a:pPr lvl="1"/>
            <a:r>
              <a:rPr lang="zh-CN" altLang="en-US" smtClean="0"/>
              <a:t>对证书的信任基于对中心的信任</a:t>
            </a:r>
            <a:endParaRPr lang="en-US" altLang="zh-CN" smtClean="0"/>
          </a:p>
          <a:p>
            <a:r>
              <a:rPr lang="en-US" altLang="zh-CN" smtClean="0"/>
              <a:t>CA</a:t>
            </a:r>
            <a:r>
              <a:rPr lang="zh-CN" altLang="en-US" smtClean="0"/>
              <a:t>是分层次的</a:t>
            </a:r>
          </a:p>
          <a:p>
            <a:pPr lvl="1"/>
            <a:r>
              <a:rPr lang="zh-CN" altLang="en-US" smtClean="0"/>
              <a:t>以减轻负载和压力</a:t>
            </a:r>
            <a:r>
              <a:rPr lang="en-US" altLang="zh-CN" smtClean="0"/>
              <a:t>(</a:t>
            </a:r>
            <a:r>
              <a:rPr lang="zh-CN" altLang="en-US" smtClean="0"/>
              <a:t>尤其是审核</a:t>
            </a:r>
            <a:r>
              <a:rPr lang="en-US" altLang="zh-CN" smtClean="0"/>
              <a:t>)</a:t>
            </a:r>
          </a:p>
          <a:p>
            <a:r>
              <a:rPr lang="zh-CN" altLang="en-US" smtClean="0"/>
              <a:t>对多个中心的信任</a:t>
            </a:r>
          </a:p>
          <a:p>
            <a:pPr lvl="1"/>
            <a:r>
              <a:rPr lang="zh-CN" altLang="en-US" smtClean="0"/>
              <a:t>分散了风险，也引入了风险</a:t>
            </a:r>
          </a:p>
          <a:p>
            <a:endParaRPr lang="zh-CN"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533400"/>
          </a:xfrm>
        </p:spPr>
        <p:txBody>
          <a:bodyPr>
            <a:normAutofit fontScale="90000"/>
          </a:bodyPr>
          <a:lstStyle/>
          <a:p>
            <a:r>
              <a:rPr lang="zh-CN" altLang="en-US" dirty="0" smtClean="0"/>
              <a:t>浏览器信任的根证书</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205826" name="Picture 2"/>
          <p:cNvPicPr>
            <a:picLocks noGrp="1" noChangeAspect="1" noChangeArrowheads="1"/>
          </p:cNvPicPr>
          <p:nvPr>
            <p:ph idx="1"/>
          </p:nvPr>
        </p:nvPicPr>
        <p:blipFill>
          <a:blip r:embed="rId2" cstate="print"/>
          <a:srcRect/>
          <a:stretch>
            <a:fillRect/>
          </a:stretch>
        </p:blipFill>
        <p:spPr bwMode="auto">
          <a:xfrm>
            <a:off x="190195" y="1143000"/>
            <a:ext cx="8953805" cy="5181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基于对称加密的对称密钥分发</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5" name="Picture 4" descr="f14-3.pdf"/>
          <p:cNvPicPr>
            <a:picLocks noChangeAspect="1"/>
          </p:cNvPicPr>
          <p:nvPr/>
        </p:nvPicPr>
        <p:blipFill>
          <a:blip r:embed="rId3" cstate="print"/>
          <a:srcRect l="3529" t="6364" r="5882" b="36364"/>
          <a:stretch>
            <a:fillRect/>
          </a:stretch>
        </p:blipFill>
        <p:spPr>
          <a:xfrm>
            <a:off x="838200" y="1371600"/>
            <a:ext cx="7078215" cy="5791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533400"/>
            <a:ext cx="8229600" cy="533400"/>
          </a:xfrm>
        </p:spPr>
        <p:txBody>
          <a:bodyPr>
            <a:normAutofit fontScale="90000"/>
          </a:bodyPr>
          <a:lstStyle/>
          <a:p>
            <a:r>
              <a:rPr lang="zh-CN" altLang="en-US" dirty="0" smtClean="0"/>
              <a:t>证书的自证明和应用</a:t>
            </a:r>
          </a:p>
        </p:txBody>
      </p:sp>
      <p:sp>
        <p:nvSpPr>
          <p:cNvPr id="65539" name="Rectangle 3"/>
          <p:cNvSpPr>
            <a:spLocks noGrp="1" noChangeArrowheads="1"/>
          </p:cNvSpPr>
          <p:nvPr>
            <p:ph type="body" idx="1"/>
          </p:nvPr>
        </p:nvSpPr>
        <p:spPr>
          <a:xfrm>
            <a:off x="457200" y="1371600"/>
            <a:ext cx="8229600" cy="4754563"/>
          </a:xfrm>
        </p:spPr>
        <p:txBody>
          <a:bodyPr>
            <a:normAutofit/>
          </a:bodyPr>
          <a:lstStyle/>
          <a:p>
            <a:r>
              <a:rPr lang="zh-CN" altLang="en-US" sz="2800" dirty="0" smtClean="0"/>
              <a:t>前提</a:t>
            </a:r>
            <a:r>
              <a:rPr lang="en-US" altLang="zh-CN" sz="2800" dirty="0" smtClean="0"/>
              <a:t>: </a:t>
            </a:r>
            <a:r>
              <a:rPr lang="zh-CN" altLang="en-US" sz="2800" dirty="0" smtClean="0"/>
              <a:t>已经有</a:t>
            </a:r>
            <a:r>
              <a:rPr lang="en-US" altLang="zh-CN" sz="2800" dirty="0" smtClean="0"/>
              <a:t>CA</a:t>
            </a:r>
            <a:r>
              <a:rPr lang="zh-CN" altLang="en-US" sz="2800" dirty="0" smtClean="0"/>
              <a:t>的公钥</a:t>
            </a:r>
          </a:p>
          <a:p>
            <a:pPr lvl="1"/>
            <a:r>
              <a:rPr lang="en-US" altLang="zh-CN" sz="2400" dirty="0" smtClean="0"/>
              <a:t>CA</a:t>
            </a:r>
            <a:r>
              <a:rPr lang="zh-CN" altLang="en-US" sz="2400" dirty="0" smtClean="0"/>
              <a:t>公钥一般是自签名证书的形式</a:t>
            </a:r>
          </a:p>
          <a:p>
            <a:pPr lvl="1"/>
            <a:r>
              <a:rPr lang="zh-CN" altLang="en-US" sz="2400" dirty="0" smtClean="0"/>
              <a:t>必须可靠的获得，离线手工</a:t>
            </a:r>
          </a:p>
          <a:p>
            <a:r>
              <a:rPr lang="zh-CN" altLang="en-US" sz="2800" dirty="0" smtClean="0"/>
              <a:t>取得对方的证书</a:t>
            </a:r>
          </a:p>
          <a:p>
            <a:pPr lvl="1"/>
            <a:r>
              <a:rPr lang="zh-CN" altLang="en-US" sz="2400" dirty="0" smtClean="0"/>
              <a:t>证书是公开的，不需保密</a:t>
            </a:r>
          </a:p>
          <a:p>
            <a:pPr lvl="1"/>
            <a:r>
              <a:rPr lang="zh-CN" altLang="en-US" sz="2400" dirty="0" smtClean="0"/>
              <a:t>查目录；在线交换</a:t>
            </a:r>
          </a:p>
          <a:p>
            <a:r>
              <a:rPr lang="zh-CN" altLang="en-US" sz="2800" dirty="0" smtClean="0"/>
              <a:t>判断证书是否有效</a:t>
            </a:r>
          </a:p>
          <a:p>
            <a:pPr lvl="1"/>
            <a:r>
              <a:rPr lang="zh-CN" altLang="en-US" sz="2400" dirty="0" smtClean="0"/>
              <a:t>验证证书中的签名是否是</a:t>
            </a:r>
            <a:r>
              <a:rPr lang="en-US" altLang="zh-CN" sz="2400" dirty="0" smtClean="0"/>
              <a:t>CA</a:t>
            </a:r>
            <a:r>
              <a:rPr lang="zh-CN" altLang="en-US" sz="2400" dirty="0" smtClean="0"/>
              <a:t>的真实签名</a:t>
            </a:r>
          </a:p>
          <a:p>
            <a:r>
              <a:rPr lang="zh-CN" altLang="en-US" sz="2800" dirty="0" smtClean="0"/>
              <a:t>公钥应用</a:t>
            </a:r>
          </a:p>
          <a:p>
            <a:pPr lvl="1"/>
            <a:r>
              <a:rPr lang="zh-CN" altLang="en-US" sz="2400" dirty="0" smtClean="0"/>
              <a:t>加密（</a:t>
            </a:r>
            <a:r>
              <a:rPr lang="en-US" altLang="zh-CN" sz="2400" dirty="0" smtClean="0"/>
              <a:t>PGP</a:t>
            </a:r>
            <a:r>
              <a:rPr lang="zh-CN" altLang="en-US" sz="2400" dirty="0" smtClean="0"/>
              <a:t>）；认证（</a:t>
            </a:r>
            <a:r>
              <a:rPr lang="en-US" altLang="zh-CN" sz="2400" dirty="0" smtClean="0"/>
              <a:t>SSL</a:t>
            </a:r>
            <a:r>
              <a:rPr lang="zh-CN" altLang="en-US" sz="2400"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0" y="548680"/>
            <a:ext cx="9144000" cy="630932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207875" name="Picture 3"/>
          <p:cNvPicPr>
            <a:picLocks noChangeAspect="1" noChangeArrowheads="1"/>
          </p:cNvPicPr>
          <p:nvPr/>
        </p:nvPicPr>
        <p:blipFill>
          <a:blip r:embed="rId2" cstate="print"/>
          <a:srcRect/>
          <a:stretch>
            <a:fillRect/>
          </a:stretch>
        </p:blipFill>
        <p:spPr bwMode="auto">
          <a:xfrm>
            <a:off x="0" y="1066800"/>
            <a:ext cx="9144000" cy="497681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mtClean="0"/>
              <a:t>信任关系</a:t>
            </a:r>
          </a:p>
        </p:txBody>
      </p:sp>
      <p:sp>
        <p:nvSpPr>
          <p:cNvPr id="66563" name="Rectangle 3"/>
          <p:cNvSpPr>
            <a:spLocks noGrp="1" noChangeArrowheads="1"/>
          </p:cNvSpPr>
          <p:nvPr>
            <p:ph type="body" idx="1"/>
          </p:nvPr>
        </p:nvSpPr>
        <p:spPr/>
        <p:txBody>
          <a:bodyPr>
            <a:normAutofit fontScale="92500" lnSpcReduction="10000"/>
          </a:bodyPr>
          <a:lstStyle/>
          <a:p>
            <a:pPr>
              <a:lnSpc>
                <a:spcPct val="90000"/>
              </a:lnSpc>
            </a:pPr>
            <a:r>
              <a:rPr lang="zh-CN" altLang="en-US" dirty="0" smtClean="0"/>
              <a:t>信任</a:t>
            </a:r>
          </a:p>
          <a:p>
            <a:pPr lvl="1">
              <a:lnSpc>
                <a:spcPct val="90000"/>
              </a:lnSpc>
            </a:pPr>
            <a:r>
              <a:rPr lang="zh-CN" altLang="en-US" dirty="0" smtClean="0"/>
              <a:t>信任</a:t>
            </a:r>
            <a:r>
              <a:rPr lang="en-US" altLang="zh-CN" dirty="0" smtClean="0"/>
              <a:t>CA</a:t>
            </a:r>
          </a:p>
          <a:p>
            <a:pPr lvl="1">
              <a:lnSpc>
                <a:spcPct val="90000"/>
              </a:lnSpc>
            </a:pPr>
            <a:r>
              <a:rPr lang="zh-CN" altLang="en-US" dirty="0" smtClean="0"/>
              <a:t>信任</a:t>
            </a:r>
            <a:r>
              <a:rPr lang="en-US" altLang="zh-CN" dirty="0" smtClean="0"/>
              <a:t>CA</a:t>
            </a:r>
            <a:r>
              <a:rPr lang="zh-CN" altLang="en-US" dirty="0" smtClean="0"/>
              <a:t>的签名</a:t>
            </a:r>
          </a:p>
          <a:p>
            <a:pPr lvl="1">
              <a:lnSpc>
                <a:spcPct val="90000"/>
              </a:lnSpc>
            </a:pPr>
            <a:r>
              <a:rPr lang="zh-CN" altLang="en-US" dirty="0" smtClean="0"/>
              <a:t>信任</a:t>
            </a:r>
            <a:r>
              <a:rPr lang="en-US" altLang="zh-CN" dirty="0" smtClean="0"/>
              <a:t>CA</a:t>
            </a:r>
            <a:r>
              <a:rPr lang="zh-CN" altLang="en-US" dirty="0" smtClean="0"/>
              <a:t>签发的证书</a:t>
            </a:r>
          </a:p>
          <a:p>
            <a:pPr lvl="1">
              <a:lnSpc>
                <a:spcPct val="90000"/>
              </a:lnSpc>
            </a:pPr>
            <a:r>
              <a:rPr lang="zh-CN" altLang="en-US" dirty="0" smtClean="0"/>
              <a:t>信任该持有人拥有这个公钥 </a:t>
            </a:r>
            <a:r>
              <a:rPr lang="en-US" altLang="zh-CN" dirty="0" smtClean="0"/>
              <a:t>&lt;</a:t>
            </a:r>
            <a:r>
              <a:rPr lang="zh-CN" altLang="en-US" dirty="0" smtClean="0"/>
              <a:t>持有人，公钥</a:t>
            </a:r>
            <a:r>
              <a:rPr lang="en-US" altLang="zh-CN" dirty="0" smtClean="0"/>
              <a:t>&gt;</a:t>
            </a:r>
          </a:p>
          <a:p>
            <a:pPr>
              <a:lnSpc>
                <a:spcPct val="90000"/>
              </a:lnSpc>
            </a:pPr>
            <a:r>
              <a:rPr lang="zh-CN" altLang="en-US" dirty="0" smtClean="0"/>
              <a:t>层次</a:t>
            </a:r>
          </a:p>
          <a:p>
            <a:pPr lvl="1">
              <a:lnSpc>
                <a:spcPct val="90000"/>
              </a:lnSpc>
            </a:pPr>
            <a:r>
              <a:rPr lang="en-US" altLang="zh-CN" dirty="0" smtClean="0"/>
              <a:t>CA</a:t>
            </a:r>
            <a:r>
              <a:rPr lang="zh-CN" altLang="en-US" dirty="0" smtClean="0"/>
              <a:t>组织成为层次关系</a:t>
            </a:r>
          </a:p>
          <a:p>
            <a:pPr lvl="1">
              <a:lnSpc>
                <a:spcPct val="90000"/>
              </a:lnSpc>
            </a:pPr>
            <a:r>
              <a:rPr lang="zh-CN" altLang="en-US" dirty="0" smtClean="0"/>
              <a:t>信任链</a:t>
            </a:r>
          </a:p>
          <a:p>
            <a:pPr lvl="2">
              <a:lnSpc>
                <a:spcPct val="90000"/>
              </a:lnSpc>
            </a:pPr>
            <a:r>
              <a:rPr lang="zh-CN" altLang="en-US" dirty="0" smtClean="0"/>
              <a:t>信任某</a:t>
            </a:r>
            <a:r>
              <a:rPr lang="en-US" altLang="zh-CN" dirty="0" smtClean="0"/>
              <a:t>CA</a:t>
            </a:r>
            <a:r>
              <a:rPr lang="zh-CN" altLang="en-US" dirty="0" smtClean="0"/>
              <a:t>则信任其子</a:t>
            </a:r>
            <a:r>
              <a:rPr lang="en-US" altLang="zh-CN" dirty="0" smtClean="0"/>
              <a:t>CA</a:t>
            </a:r>
            <a:r>
              <a:rPr lang="zh-CN" altLang="en-US" dirty="0" smtClean="0"/>
              <a:t>及其子</a:t>
            </a:r>
            <a:r>
              <a:rPr lang="en-US" altLang="zh-CN" dirty="0" smtClean="0"/>
              <a:t>CA</a:t>
            </a:r>
            <a:r>
              <a:rPr lang="zh-CN" altLang="en-US" dirty="0" smtClean="0"/>
              <a:t>签发的证书</a:t>
            </a:r>
          </a:p>
          <a:p>
            <a:pPr>
              <a:lnSpc>
                <a:spcPct val="90000"/>
              </a:lnSpc>
            </a:pPr>
            <a:r>
              <a:rPr lang="en-US" altLang="zh-CN" dirty="0" smtClean="0"/>
              <a:t>CA</a:t>
            </a:r>
            <a:r>
              <a:rPr lang="zh-CN" altLang="en-US" dirty="0" smtClean="0"/>
              <a:t>之间的相互信任</a:t>
            </a:r>
          </a:p>
          <a:p>
            <a:pPr lvl="1">
              <a:lnSpc>
                <a:spcPct val="90000"/>
              </a:lnSpc>
            </a:pPr>
            <a:r>
              <a:rPr lang="zh-CN" altLang="en-US" dirty="0" smtClean="0"/>
              <a:t>相互给对方的公钥签署一个证书</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152400"/>
            <a:ext cx="8229600" cy="808038"/>
          </a:xfrm>
        </p:spPr>
        <p:txBody>
          <a:bodyPr/>
          <a:lstStyle/>
          <a:p>
            <a:r>
              <a:rPr lang="en-US" altLang="zh-CN" dirty="0" smtClean="0"/>
              <a:t>CA Tree</a:t>
            </a:r>
            <a:endParaRPr lang="zh-CN" altLang="en-US" dirty="0" smtClean="0"/>
          </a:p>
        </p:txBody>
      </p:sp>
      <p:sp>
        <p:nvSpPr>
          <p:cNvPr id="67587" name="Rectangle 3"/>
          <p:cNvSpPr>
            <a:spLocks noGrp="1" noChangeArrowheads="1"/>
          </p:cNvSpPr>
          <p:nvPr>
            <p:ph type="body" idx="1"/>
          </p:nvPr>
        </p:nvSpPr>
        <p:spPr/>
        <p:txBody>
          <a:bodyPr/>
          <a:lstStyle/>
          <a:p>
            <a:r>
              <a:rPr lang="en-US" altLang="zh-CN" smtClean="0"/>
              <a:t>A</a:t>
            </a:r>
            <a:r>
              <a:rPr lang="zh-CN" altLang="en-US" smtClean="0"/>
              <a:t>和</a:t>
            </a:r>
            <a:r>
              <a:rPr lang="en-US" altLang="zh-CN" smtClean="0"/>
              <a:t>B</a:t>
            </a:r>
            <a:r>
              <a:rPr lang="zh-CN" altLang="en-US" smtClean="0"/>
              <a:t>之间</a:t>
            </a:r>
          </a:p>
          <a:p>
            <a:pPr>
              <a:buFontTx/>
              <a:buNone/>
            </a:pPr>
            <a:r>
              <a:rPr lang="zh-CN" altLang="en-US" smtClean="0"/>
              <a:t>	如何达成相互信任</a:t>
            </a:r>
          </a:p>
        </p:txBody>
      </p:sp>
      <p:pic>
        <p:nvPicPr>
          <p:cNvPr id="67588" name="Picture 4" descr="p"/>
          <p:cNvPicPr>
            <a:picLocks noChangeAspect="1" noChangeArrowheads="1"/>
          </p:cNvPicPr>
          <p:nvPr/>
        </p:nvPicPr>
        <p:blipFill>
          <a:blip r:embed="rId3" cstate="print"/>
          <a:srcRect/>
          <a:stretch>
            <a:fillRect/>
          </a:stretch>
        </p:blipFill>
        <p:spPr bwMode="auto">
          <a:xfrm>
            <a:off x="4419600" y="1066800"/>
            <a:ext cx="4394200" cy="49244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证书的撤销</a:t>
            </a:r>
          </a:p>
        </p:txBody>
      </p:sp>
      <p:sp>
        <p:nvSpPr>
          <p:cNvPr id="81923" name="Rectangle 3"/>
          <p:cNvSpPr>
            <a:spLocks noGrp="1" noChangeArrowheads="1"/>
          </p:cNvSpPr>
          <p:nvPr>
            <p:ph type="body" idx="1"/>
          </p:nvPr>
        </p:nvSpPr>
        <p:spPr/>
        <p:txBody>
          <a:bodyPr>
            <a:normAutofit fontScale="92500" lnSpcReduction="10000"/>
          </a:bodyPr>
          <a:lstStyle/>
          <a:p>
            <a:pPr>
              <a:lnSpc>
                <a:spcPct val="90000"/>
              </a:lnSpc>
            </a:pPr>
            <a:r>
              <a:rPr lang="zh-CN" altLang="en-US" sz="2400" dirty="0" smtClean="0"/>
              <a:t>证书中的有效期</a:t>
            </a:r>
          </a:p>
          <a:p>
            <a:pPr>
              <a:lnSpc>
                <a:spcPct val="90000"/>
              </a:lnSpc>
            </a:pPr>
            <a:r>
              <a:rPr lang="zh-CN" altLang="en-US" sz="2400" dirty="0" smtClean="0"/>
              <a:t>证书提前作废的原因</a:t>
            </a:r>
          </a:p>
          <a:p>
            <a:pPr lvl="1">
              <a:lnSpc>
                <a:spcPct val="90000"/>
              </a:lnSpc>
            </a:pPr>
            <a:r>
              <a:rPr lang="zh-CN" altLang="en-US" sz="2400" dirty="0" smtClean="0"/>
              <a:t>私钥泄密</a:t>
            </a:r>
          </a:p>
          <a:p>
            <a:pPr lvl="2">
              <a:lnSpc>
                <a:spcPct val="90000"/>
              </a:lnSpc>
            </a:pPr>
            <a:r>
              <a:rPr lang="zh-CN" altLang="en-US" dirty="0" smtClean="0"/>
              <a:t>用户自己的、</a:t>
            </a:r>
            <a:r>
              <a:rPr lang="en-US" altLang="zh-CN" dirty="0" smtClean="0"/>
              <a:t>CA</a:t>
            </a:r>
            <a:r>
              <a:rPr lang="zh-CN" altLang="en-US" dirty="0" smtClean="0"/>
              <a:t>的</a:t>
            </a:r>
          </a:p>
          <a:p>
            <a:pPr lvl="1">
              <a:lnSpc>
                <a:spcPct val="90000"/>
              </a:lnSpc>
            </a:pPr>
            <a:r>
              <a:rPr lang="zh-CN" altLang="en-US" sz="2400" dirty="0" smtClean="0"/>
              <a:t>持有人身份变化</a:t>
            </a:r>
          </a:p>
          <a:p>
            <a:pPr>
              <a:lnSpc>
                <a:spcPct val="90000"/>
              </a:lnSpc>
            </a:pPr>
            <a:r>
              <a:rPr lang="en-US" altLang="zh-CN" sz="2400" dirty="0" smtClean="0"/>
              <a:t>CRL - certificate revocation list </a:t>
            </a:r>
          </a:p>
          <a:p>
            <a:pPr lvl="1">
              <a:lnSpc>
                <a:spcPct val="90000"/>
              </a:lnSpc>
            </a:pPr>
            <a:r>
              <a:rPr lang="zh-CN" altLang="en-US" sz="2400" dirty="0" smtClean="0"/>
              <a:t>由</a:t>
            </a:r>
            <a:r>
              <a:rPr lang="en-US" altLang="zh-CN" sz="2400" dirty="0" smtClean="0"/>
              <a:t>CA</a:t>
            </a:r>
            <a:r>
              <a:rPr lang="zh-CN" altLang="en-US" sz="2400" dirty="0" smtClean="0"/>
              <a:t>定期公布的证书黑名单</a:t>
            </a:r>
            <a:endParaRPr lang="en-US" altLang="zh-CN" sz="2400" dirty="0" smtClean="0"/>
          </a:p>
          <a:p>
            <a:pPr lvl="1">
              <a:lnSpc>
                <a:spcPct val="90000"/>
              </a:lnSpc>
            </a:pPr>
            <a:r>
              <a:rPr lang="zh-CN" altLang="en-US" sz="2400" dirty="0" smtClean="0"/>
              <a:t>作废证书的序列号的表</a:t>
            </a:r>
          </a:p>
          <a:p>
            <a:pPr lvl="1">
              <a:lnSpc>
                <a:spcPct val="90000"/>
              </a:lnSpc>
              <a:buFontTx/>
              <a:buNone/>
            </a:pPr>
            <a:r>
              <a:rPr lang="zh-CN" altLang="en-US" sz="2400" dirty="0" smtClean="0"/>
              <a:t>		</a:t>
            </a:r>
            <a:r>
              <a:rPr lang="en-US" altLang="zh-CN" sz="2400" dirty="0" smtClean="0"/>
              <a:t>(</a:t>
            </a:r>
            <a:r>
              <a:rPr lang="zh-CN" altLang="en-US" sz="2400" dirty="0" smtClean="0"/>
              <a:t>序列号</a:t>
            </a:r>
            <a:r>
              <a:rPr lang="en-US" altLang="zh-CN" sz="2400" dirty="0" smtClean="0"/>
              <a:t>,</a:t>
            </a:r>
            <a:r>
              <a:rPr lang="zh-CN" altLang="en-US" sz="2400" dirty="0" smtClean="0"/>
              <a:t>撤销时间</a:t>
            </a:r>
            <a:r>
              <a:rPr lang="en-US" altLang="zh-CN" sz="2400" dirty="0" smtClean="0"/>
              <a:t>)</a:t>
            </a:r>
            <a:endParaRPr lang="zh-CN" altLang="en-US" sz="2400" dirty="0" smtClean="0"/>
          </a:p>
          <a:p>
            <a:pPr lvl="1">
              <a:lnSpc>
                <a:spcPct val="90000"/>
              </a:lnSpc>
            </a:pPr>
            <a:r>
              <a:rPr lang="zh-CN" altLang="en-US" sz="2400" dirty="0" smtClean="0"/>
              <a:t>表的创建日期</a:t>
            </a:r>
          </a:p>
          <a:p>
            <a:pPr lvl="1">
              <a:lnSpc>
                <a:spcPct val="90000"/>
              </a:lnSpc>
            </a:pPr>
            <a:r>
              <a:rPr lang="zh-CN" altLang="en-US" sz="2400" dirty="0" smtClean="0"/>
              <a:t>其他信息</a:t>
            </a:r>
          </a:p>
          <a:p>
            <a:pPr lvl="2">
              <a:lnSpc>
                <a:spcPct val="90000"/>
              </a:lnSpc>
            </a:pPr>
            <a:r>
              <a:rPr lang="en-US" altLang="zh-CN" dirty="0" smtClean="0"/>
              <a:t>CRL</a:t>
            </a:r>
            <a:r>
              <a:rPr lang="zh-CN" altLang="en-US" dirty="0" smtClean="0"/>
              <a:t>位置、下次</a:t>
            </a:r>
            <a:r>
              <a:rPr lang="en-US" altLang="zh-CN" dirty="0" smtClean="0"/>
              <a:t>CRL</a:t>
            </a:r>
            <a:r>
              <a:rPr lang="zh-CN" altLang="en-US" dirty="0" smtClean="0"/>
              <a:t>更新时间</a:t>
            </a:r>
          </a:p>
          <a:p>
            <a:pPr lvl="1">
              <a:lnSpc>
                <a:spcPct val="90000"/>
              </a:lnSpc>
            </a:pPr>
            <a:r>
              <a:rPr lang="zh-CN" altLang="en-US" sz="2400" dirty="0" smtClean="0"/>
              <a:t>签名</a:t>
            </a:r>
          </a:p>
        </p:txBody>
      </p:sp>
      <p:pic>
        <p:nvPicPr>
          <p:cNvPr id="81924" name="Picture 4" descr="dmp"/>
          <p:cNvPicPr>
            <a:picLocks noChangeAspect="1" noChangeArrowheads="1"/>
          </p:cNvPicPr>
          <p:nvPr/>
        </p:nvPicPr>
        <p:blipFill>
          <a:blip r:embed="rId2" cstate="print"/>
          <a:srcRect/>
          <a:stretch>
            <a:fillRect/>
          </a:stretch>
        </p:blipFill>
        <p:spPr bwMode="auto">
          <a:xfrm>
            <a:off x="5665788" y="1371600"/>
            <a:ext cx="3478212" cy="52959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mtClean="0"/>
              <a:t>Online Certificate Status Protocol</a:t>
            </a:r>
          </a:p>
        </p:txBody>
      </p:sp>
      <p:sp>
        <p:nvSpPr>
          <p:cNvPr id="82947" name="Rectangle 3"/>
          <p:cNvSpPr>
            <a:spLocks noGrp="1" noChangeArrowheads="1"/>
          </p:cNvSpPr>
          <p:nvPr>
            <p:ph type="body" idx="1"/>
          </p:nvPr>
        </p:nvSpPr>
        <p:spPr/>
        <p:txBody>
          <a:bodyPr/>
          <a:lstStyle/>
          <a:p>
            <a:r>
              <a:rPr lang="en-US" altLang="zh-CN" smtClean="0"/>
              <a:t>OCSP </a:t>
            </a:r>
            <a:r>
              <a:rPr lang="zh-CN" altLang="en-US" smtClean="0"/>
              <a:t>在线证书状态协议</a:t>
            </a:r>
          </a:p>
          <a:p>
            <a:pPr lvl="1"/>
            <a:r>
              <a:rPr lang="zh-CN" altLang="en-US" smtClean="0"/>
              <a:t>可以用在线方式查询指定证书的状态</a:t>
            </a:r>
          </a:p>
          <a:p>
            <a:endParaRPr lang="en-US" altLang="zh-CN" smtClean="0"/>
          </a:p>
          <a:p>
            <a:endParaRPr lang="en-US" altLang="zh-CN" smtClean="0"/>
          </a:p>
          <a:p>
            <a:endParaRPr lang="en-US" altLang="zh-CN" smtClean="0"/>
          </a:p>
          <a:p>
            <a:r>
              <a:rPr lang="en-US" altLang="zh-CN" smtClean="0"/>
              <a:t>RFC 2560 – OCSP</a:t>
            </a:r>
          </a:p>
          <a:p>
            <a:pPr lvl="1"/>
            <a:endParaRPr lang="en-US" altLang="zh-CN" smtClean="0"/>
          </a:p>
          <a:p>
            <a:endParaRPr lang="en-US" altLang="zh-CN"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1371600"/>
            <a:ext cx="1447800" cy="1524000"/>
          </a:xfrm>
        </p:spPr>
        <p:txBody>
          <a:bodyPr>
            <a:normAutofit fontScale="90000"/>
          </a:bodyPr>
          <a:lstStyle/>
          <a:p>
            <a:r>
              <a:rPr lang="en-US" altLang="zh-CN" dirty="0" smtClean="0"/>
              <a:t/>
            </a:r>
            <a:br>
              <a:rPr lang="en-US" altLang="zh-CN" dirty="0" smtClean="0"/>
            </a:br>
            <a:r>
              <a:rPr lang="en-US" altLang="zh-CN" dirty="0" smtClean="0"/>
              <a:t>PKIX(PKI X.509)</a:t>
            </a:r>
            <a:r>
              <a:rPr lang="zh-CN" altLang="en-US" dirty="0" smtClean="0"/>
              <a:t>结构模型</a:t>
            </a:r>
            <a:r>
              <a:rPr lang="en-US" altLang="zh-CN" dirty="0" smtClean="0"/>
              <a:t>	</a:t>
            </a:r>
            <a:endParaRPr lang="zh-CN" altLang="en-US" dirty="0" smtClean="0"/>
          </a:p>
        </p:txBody>
      </p:sp>
      <p:pic>
        <p:nvPicPr>
          <p:cNvPr id="24582" name="Picture 6" descr="图片1"/>
          <p:cNvPicPr>
            <a:picLocks noChangeAspect="1" noChangeArrowheads="1"/>
          </p:cNvPicPr>
          <p:nvPr/>
        </p:nvPicPr>
        <p:blipFill>
          <a:blip r:embed="rId2" cstate="print"/>
          <a:srcRect/>
          <a:stretch>
            <a:fillRect/>
          </a:stretch>
        </p:blipFill>
        <p:spPr bwMode="auto">
          <a:xfrm>
            <a:off x="2971800" y="1752600"/>
            <a:ext cx="3243263" cy="4724400"/>
          </a:xfrm>
          <a:prstGeom prst="rect">
            <a:avLst/>
          </a:prstGeom>
          <a:noFill/>
        </p:spPr>
      </p:pic>
      <p:pic>
        <p:nvPicPr>
          <p:cNvPr id="24581" name="Picture 5" descr="Snap1"/>
          <p:cNvPicPr>
            <a:picLocks noChangeAspect="1" noChangeArrowheads="1"/>
          </p:cNvPicPr>
          <p:nvPr/>
        </p:nvPicPr>
        <p:blipFill>
          <a:blip r:embed="rId3" cstate="print"/>
          <a:srcRect/>
          <a:stretch>
            <a:fillRect/>
          </a:stretch>
        </p:blipFill>
        <p:spPr bwMode="auto">
          <a:xfrm>
            <a:off x="2209800" y="0"/>
            <a:ext cx="6934200" cy="687387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08038"/>
          </a:xfrm>
        </p:spPr>
        <p:txBody>
          <a:bodyPr/>
          <a:lstStyle/>
          <a:p>
            <a:r>
              <a:rPr lang="zh-CN" altLang="en-US" dirty="0" smtClean="0"/>
              <a:t>证书生成及使用</a:t>
            </a:r>
            <a:endParaRPr lang="zh-CN" altLang="en-US" dirty="0"/>
          </a:p>
        </p:txBody>
      </p:sp>
      <p:sp>
        <p:nvSpPr>
          <p:cNvPr id="3" name="Content Placeholder 2"/>
          <p:cNvSpPr>
            <a:spLocks noGrp="1"/>
          </p:cNvSpPr>
          <p:nvPr>
            <p:ph idx="1"/>
          </p:nvPr>
        </p:nvSpPr>
        <p:spPr>
          <a:xfrm>
            <a:off x="457200" y="1371600"/>
            <a:ext cx="8229600" cy="5105400"/>
          </a:xfrm>
        </p:spPr>
        <p:txBody>
          <a:bodyPr>
            <a:normAutofit/>
          </a:bodyPr>
          <a:lstStyle/>
          <a:p>
            <a:r>
              <a:rPr lang="en-US" altLang="zh-CN" dirty="0" smtClean="0"/>
              <a:t>PKI in windows</a:t>
            </a:r>
          </a:p>
          <a:p>
            <a:pPr lvl="1"/>
            <a:r>
              <a:rPr lang="zh-CN" altLang="en-US" dirty="0" smtClean="0"/>
              <a:t>配置证书服务器：加载证书服务组件即可</a:t>
            </a:r>
            <a:endParaRPr lang="en-US" altLang="zh-CN" dirty="0" smtClean="0"/>
          </a:p>
          <a:p>
            <a:pPr lvl="1"/>
            <a:r>
              <a:rPr lang="zh-CN" altLang="en-US" dirty="0" smtClean="0"/>
              <a:t>发放用户证书</a:t>
            </a:r>
            <a:endParaRPr lang="en-US" altLang="zh-CN" dirty="0" smtClean="0"/>
          </a:p>
          <a:p>
            <a:pPr lvl="2"/>
            <a:r>
              <a:rPr lang="en-US" altLang="zh-CN" dirty="0" smtClean="0"/>
              <a:t>SSL</a:t>
            </a:r>
            <a:r>
              <a:rPr lang="zh-CN" altLang="en-US" dirty="0" smtClean="0"/>
              <a:t>证书：见实验二</a:t>
            </a:r>
            <a:endParaRPr lang="en-US" altLang="zh-CN" dirty="0" smtClean="0"/>
          </a:p>
          <a:p>
            <a:pPr lvl="2"/>
            <a:r>
              <a:rPr lang="zh-CN" altLang="en-US" dirty="0" smtClean="0"/>
              <a:t>邮件服务证书</a:t>
            </a:r>
            <a:endParaRPr lang="en-US" altLang="zh-CN" dirty="0" smtClean="0"/>
          </a:p>
          <a:p>
            <a:r>
              <a:rPr lang="en-US" altLang="zh-CN" dirty="0" err="1" smtClean="0"/>
              <a:t>Openssl</a:t>
            </a:r>
            <a:r>
              <a:rPr lang="zh-CN" altLang="en-US" dirty="0" smtClean="0"/>
              <a:t>证书服务器</a:t>
            </a:r>
            <a:endParaRPr lang="en-US" altLang="zh-CN" dirty="0" smtClean="0"/>
          </a:p>
          <a:p>
            <a:pPr lvl="1"/>
            <a:r>
              <a:rPr lang="zh-CN" altLang="en-US" dirty="0" smtClean="0"/>
              <a:t>生成</a:t>
            </a:r>
            <a:r>
              <a:rPr lang="en-US" altLang="zh-CN" dirty="0" smtClean="0"/>
              <a:t>CA</a:t>
            </a:r>
            <a:r>
              <a:rPr lang="zh-CN" altLang="en-US" dirty="0" smtClean="0"/>
              <a:t>证书</a:t>
            </a:r>
            <a:endParaRPr lang="en-US" altLang="zh-CN" dirty="0" smtClean="0"/>
          </a:p>
          <a:p>
            <a:pPr lvl="1"/>
            <a:r>
              <a:rPr lang="zh-CN" altLang="en-US" dirty="0" smtClean="0"/>
              <a:t>发放用户证书</a:t>
            </a:r>
            <a:endParaRPr lang="en-US" altLang="zh-CN" dirty="0" smtClean="0"/>
          </a:p>
          <a:p>
            <a:pPr lvl="2"/>
            <a:r>
              <a:rPr lang="en-US" altLang="zh-CN" dirty="0" smtClean="0"/>
              <a:t>SSL</a:t>
            </a:r>
            <a:r>
              <a:rPr lang="zh-CN" altLang="en-US" dirty="0" smtClean="0"/>
              <a:t>证书：见实验二</a:t>
            </a:r>
            <a:endParaRPr lang="en-US" altLang="zh-CN" dirty="0" smtClean="0"/>
          </a:p>
          <a:p>
            <a:pPr lvl="2"/>
            <a:r>
              <a:rPr lang="zh-CN" altLang="en-US" dirty="0" smtClean="0"/>
              <a:t>邮件服务证书</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smtClean="0"/>
              <a:t>认证协议</a:t>
            </a:r>
          </a:p>
        </p:txBody>
      </p:sp>
      <p:sp>
        <p:nvSpPr>
          <p:cNvPr id="25603" name="Rectangle 3"/>
          <p:cNvSpPr>
            <a:spLocks noGrp="1" noChangeArrowheads="1"/>
          </p:cNvSpPr>
          <p:nvPr>
            <p:ph type="body" idx="1"/>
          </p:nvPr>
        </p:nvSpPr>
        <p:spPr/>
        <p:txBody>
          <a:bodyPr>
            <a:normAutofit fontScale="92500"/>
          </a:bodyPr>
          <a:lstStyle/>
          <a:p>
            <a:r>
              <a:rPr lang="zh-CN" altLang="en-US" dirty="0" smtClean="0"/>
              <a:t>（消息认证）</a:t>
            </a:r>
          </a:p>
          <a:p>
            <a:r>
              <a:rPr lang="zh-CN" altLang="en-US" dirty="0" smtClean="0"/>
              <a:t>身份是在加密之前需要首先进行的步骤，为的是防假冒身份。认证的思路是基于对方知道某个秘密。这个秘密你可能知道，也可能你并不知道，但是你必须能判断对方是否正确知晓。</a:t>
            </a:r>
          </a:p>
          <a:p>
            <a:r>
              <a:rPr lang="zh-CN" altLang="en-US" dirty="0" smtClean="0"/>
              <a:t>比如如何鉴别在网上遇见的自称是你同学的人？你可以提问几个问题</a:t>
            </a:r>
            <a:r>
              <a:rPr lang="en-US" altLang="zh-CN" dirty="0" smtClean="0"/>
              <a:t>(</a:t>
            </a:r>
            <a:r>
              <a:rPr lang="zh-CN" altLang="en-US" dirty="0" smtClean="0"/>
              <a:t>班主任的名字等</a:t>
            </a:r>
            <a:r>
              <a:rPr lang="en-US" altLang="zh-CN" dirty="0" smtClean="0"/>
              <a:t>)</a:t>
            </a:r>
            <a:r>
              <a:rPr lang="zh-CN" altLang="en-US" dirty="0" smtClean="0"/>
              <a:t>，看他能否正确回答。当然，这种基于周</a:t>
            </a:r>
            <a:r>
              <a:rPr lang="en-US" altLang="zh-CN" dirty="0" smtClean="0"/>
              <a:t>(</a:t>
            </a:r>
            <a:r>
              <a:rPr lang="zh-CN" altLang="en-US" dirty="0" smtClean="0"/>
              <a:t>双方</a:t>
            </a:r>
            <a:r>
              <a:rPr lang="en-US" altLang="zh-CN" dirty="0" smtClean="0"/>
              <a:t>)</a:t>
            </a:r>
            <a:r>
              <a:rPr lang="zh-CN" altLang="en-US" dirty="0" smtClean="0"/>
              <a:t>知事实的鉴别有其局限性。</a:t>
            </a:r>
            <a:endParaRPr lang="en-US" altLang="zh-CN" dirty="0" smtClean="0"/>
          </a:p>
          <a:p>
            <a:endParaRPr lang="zh-CN" alt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1412875"/>
          </a:xfrm>
        </p:spPr>
        <p:txBody>
          <a:bodyPr>
            <a:normAutofit fontScale="90000"/>
          </a:bodyPr>
          <a:lstStyle/>
          <a:p>
            <a:pPr>
              <a:defRPr/>
            </a:pPr>
            <a:r>
              <a:rPr lang="zh-CN" altLang="en-US" dirty="0" smtClean="0"/>
              <a:t>基于非对称加密的对称密钥分发</a:t>
            </a:r>
            <a:r>
              <a:rPr lang="en-US" dirty="0" smtClean="0">
                <a:ea typeface="+mj-ea"/>
                <a:cs typeface="+mj-cs"/>
              </a:rPr>
              <a:t>Simple Secret Key Distribution</a:t>
            </a:r>
          </a:p>
        </p:txBody>
      </p:sp>
      <p:pic>
        <p:nvPicPr>
          <p:cNvPr id="6" name="Picture 5" descr="f7.pdf"/>
          <p:cNvPicPr>
            <a:picLocks noChangeAspect="1"/>
          </p:cNvPicPr>
          <p:nvPr/>
        </p:nvPicPr>
        <p:blipFill>
          <a:blip r:embed="rId3" cstate="print"/>
          <a:srcRect l="6364" t="24706" r="8182" b="24706"/>
          <a:stretch>
            <a:fillRect/>
          </a:stretch>
        </p:blipFill>
        <p:spPr>
          <a:xfrm>
            <a:off x="0" y="2133600"/>
            <a:ext cx="9144001" cy="4182868"/>
          </a:xfrm>
          <a:prstGeom prst="rect">
            <a:avLst/>
          </a:prstGeom>
        </p:spPr>
      </p:pic>
    </p:spTree>
  </p:cSld>
  <p:clrMapOvr>
    <a:masterClrMapping/>
  </p:clrMapOvr>
  <p:transition spd="med">
    <p:wipe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用户认证</a:t>
            </a:r>
            <a:endParaRPr lang="zh-CN" alt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t>认证原理</a:t>
            </a:r>
            <a:endParaRPr lang="en-US" altLang="zh-CN" dirty="0" smtClean="0"/>
          </a:p>
          <a:p>
            <a:pPr lvl="1"/>
            <a:r>
              <a:rPr lang="zh-CN" altLang="en-US" dirty="0" smtClean="0"/>
              <a:t>认证阶段：给安全系统提供身份标识（是其他安全服务的基础，如访问控制）</a:t>
            </a:r>
            <a:endParaRPr lang="en-US" altLang="zh-CN" dirty="0" smtClean="0"/>
          </a:p>
          <a:p>
            <a:pPr lvl="1"/>
            <a:r>
              <a:rPr lang="zh-CN" altLang="en-US" dirty="0" smtClean="0"/>
              <a:t>核实阶段：提供或者产生可以证实实体和标识之间对应关系的认证信息</a:t>
            </a:r>
            <a:endParaRPr lang="en-US" altLang="zh-CN" dirty="0" smtClean="0"/>
          </a:p>
          <a:p>
            <a:r>
              <a:rPr lang="zh-CN" altLang="en-US" dirty="0" smtClean="0"/>
              <a:t>认证身份的四个常用工具</a:t>
            </a:r>
            <a:endParaRPr lang="en-US" altLang="zh-CN" dirty="0" smtClean="0"/>
          </a:p>
          <a:p>
            <a:pPr lvl="1"/>
            <a:r>
              <a:rPr lang="zh-CN" altLang="en-US" dirty="0" smtClean="0"/>
              <a:t>知道什么：口令、</a:t>
            </a:r>
            <a:r>
              <a:rPr lang="en-US" altLang="zh-CN" dirty="0" smtClean="0"/>
              <a:t>pin</a:t>
            </a:r>
            <a:r>
              <a:rPr lang="zh-CN" altLang="en-US" dirty="0" smtClean="0"/>
              <a:t>码或者之前准备问题的答案</a:t>
            </a:r>
            <a:endParaRPr lang="en-US" altLang="zh-CN" dirty="0" smtClean="0"/>
          </a:p>
          <a:p>
            <a:pPr lvl="1"/>
            <a:r>
              <a:rPr lang="zh-CN" altLang="en-US" dirty="0" smtClean="0"/>
              <a:t>拥有什么：加密密钥、电子密钥卡、智能卡或物理密钥，这种类型的认证信息称为令牌</a:t>
            </a:r>
            <a:endParaRPr lang="en-US" altLang="zh-CN" dirty="0" smtClean="0"/>
          </a:p>
          <a:p>
            <a:pPr lvl="1"/>
            <a:r>
              <a:rPr lang="zh-CN" altLang="en-US" dirty="0" smtClean="0"/>
              <a:t>静态生物特征：如指纹、视网膜和脸</a:t>
            </a:r>
            <a:endParaRPr lang="en-US" altLang="zh-CN" dirty="0" smtClean="0"/>
          </a:p>
          <a:p>
            <a:pPr lvl="1"/>
            <a:r>
              <a:rPr lang="zh-CN" altLang="en-US" dirty="0" smtClean="0"/>
              <a:t>动态生物特征：如声音模式、手写特征和打字节奏</a:t>
            </a:r>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双向认证</a:t>
            </a:r>
            <a:endParaRPr lang="zh-CN" altLang="en-US" dirty="0"/>
          </a:p>
        </p:txBody>
      </p:sp>
      <p:sp>
        <p:nvSpPr>
          <p:cNvPr id="3" name="Content Placeholder 2"/>
          <p:cNvSpPr>
            <a:spLocks noGrp="1"/>
          </p:cNvSpPr>
          <p:nvPr>
            <p:ph idx="1"/>
          </p:nvPr>
        </p:nvSpPr>
        <p:spPr/>
        <p:txBody>
          <a:bodyPr/>
          <a:lstStyle/>
          <a:p>
            <a:r>
              <a:rPr lang="zh-CN" altLang="en-US" dirty="0" smtClean="0"/>
              <a:t>双向认证：使通信双方互相认证彼此身份并交换会话密钥，如密钥分发中的临时交互号</a:t>
            </a:r>
            <a:r>
              <a:rPr lang="en-US" altLang="zh-CN" dirty="0" smtClean="0"/>
              <a:t>N1</a:t>
            </a:r>
            <a:r>
              <a:rPr lang="zh-CN" altLang="en-US" dirty="0" smtClean="0"/>
              <a:t>、</a:t>
            </a:r>
            <a:r>
              <a:rPr lang="en-US" altLang="zh-CN" dirty="0" smtClean="0"/>
              <a:t>N2</a:t>
            </a:r>
          </a:p>
          <a:p>
            <a:r>
              <a:rPr lang="zh-CN" altLang="en-US" dirty="0" smtClean="0"/>
              <a:t>认证后的密钥交换需注意的两个问题</a:t>
            </a:r>
            <a:endParaRPr lang="en-US" altLang="zh-CN" dirty="0" smtClean="0"/>
          </a:p>
          <a:p>
            <a:pPr lvl="1"/>
            <a:r>
              <a:rPr lang="zh-CN" altLang="en-US" dirty="0" smtClean="0"/>
              <a:t>保密性：双方会话密钥要加密传输</a:t>
            </a:r>
            <a:endParaRPr lang="en-US" altLang="zh-CN" dirty="0" smtClean="0"/>
          </a:p>
          <a:p>
            <a:pPr lvl="1"/>
            <a:r>
              <a:rPr lang="zh-CN" altLang="en-US" dirty="0" smtClean="0"/>
              <a:t>时效性：防止重放攻击</a:t>
            </a:r>
            <a:endParaRPr lang="en-US" altLang="zh-CN" dirty="0" smtClean="0"/>
          </a:p>
          <a:p>
            <a:pPr lvl="2"/>
            <a:r>
              <a:rPr lang="zh-CN" altLang="en-US" dirty="0" smtClean="0"/>
              <a:t>时间戳</a:t>
            </a:r>
            <a:endParaRPr lang="en-US" altLang="zh-CN" dirty="0" smtClean="0"/>
          </a:p>
          <a:p>
            <a:pPr lvl="2"/>
            <a:r>
              <a:rPr lang="zh-CN" altLang="en-US" dirty="0" smtClean="0"/>
              <a:t>调整</a:t>
            </a:r>
            <a:r>
              <a:rPr lang="en-US" altLang="zh-CN" dirty="0" smtClean="0"/>
              <a:t>/</a:t>
            </a:r>
            <a:r>
              <a:rPr lang="zh-CN" altLang="en-US" dirty="0" smtClean="0"/>
              <a:t>应答</a:t>
            </a:r>
            <a:endParaRPr lang="en-US" altLang="zh-CN" dirty="0" smtClean="0"/>
          </a:p>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时间戳</a:t>
            </a:r>
            <a:endParaRPr lang="zh-CN" altLang="en-US" dirty="0"/>
          </a:p>
        </p:txBody>
      </p:sp>
      <p:sp>
        <p:nvSpPr>
          <p:cNvPr id="3" name="Content Placeholder 2"/>
          <p:cNvSpPr>
            <a:spLocks noGrp="1"/>
          </p:cNvSpPr>
          <p:nvPr>
            <p:ph idx="1"/>
          </p:nvPr>
        </p:nvSpPr>
        <p:spPr/>
        <p:txBody>
          <a:bodyPr/>
          <a:lstStyle/>
          <a:p>
            <a:r>
              <a:rPr lang="zh-CN" altLang="en-US" dirty="0" smtClean="0"/>
              <a:t>只有当消息中包含时间戳时，</a:t>
            </a:r>
            <a:r>
              <a:rPr lang="en-US" altLang="zh-CN" dirty="0" smtClean="0"/>
              <a:t>A</a:t>
            </a:r>
            <a:r>
              <a:rPr lang="zh-CN" altLang="en-US" dirty="0" smtClean="0"/>
              <a:t>才接收该消息。该时间戳由</a:t>
            </a:r>
            <a:r>
              <a:rPr lang="en-US" altLang="zh-CN" dirty="0" smtClean="0"/>
              <a:t>A</a:t>
            </a:r>
            <a:r>
              <a:rPr lang="zh-CN" altLang="en-US" dirty="0" smtClean="0"/>
              <a:t>来判断，要接近于</a:t>
            </a:r>
            <a:r>
              <a:rPr lang="en-US" altLang="zh-CN" dirty="0" smtClean="0"/>
              <a:t>A</a:t>
            </a:r>
            <a:r>
              <a:rPr lang="zh-CN" altLang="en-US" dirty="0" smtClean="0"/>
              <a:t>所知的当前时间。</a:t>
            </a:r>
            <a:endParaRPr lang="en-US" altLang="zh-CN" dirty="0" smtClean="0"/>
          </a:p>
          <a:p>
            <a:pPr lvl="1"/>
            <a:r>
              <a:rPr lang="zh-CN" altLang="en-US" dirty="0" smtClean="0"/>
              <a:t>需同步时钟</a:t>
            </a:r>
            <a:endParaRPr lang="en-US" altLang="zh-CN" dirty="0" smtClean="0"/>
          </a:p>
          <a:p>
            <a:pPr lvl="1"/>
            <a:r>
              <a:rPr lang="zh-CN" altLang="en-US" dirty="0" smtClean="0"/>
              <a:t>网络延迟的多变性和不可预测性</a:t>
            </a:r>
            <a:endParaRPr lang="en-US" altLang="zh-CN" dirty="0" smtClean="0"/>
          </a:p>
          <a:p>
            <a:pPr lvl="1"/>
            <a:r>
              <a:rPr lang="zh-CN" altLang="en-US" dirty="0" smtClean="0"/>
              <a:t>不适用于面向连接的应用</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挑战</a:t>
            </a:r>
            <a:r>
              <a:rPr lang="en-US" altLang="zh-CN" dirty="0" smtClean="0"/>
              <a:t>-</a:t>
            </a:r>
            <a:r>
              <a:rPr lang="zh-CN" altLang="en-US" dirty="0" smtClean="0"/>
              <a:t>应答</a:t>
            </a:r>
            <a:endParaRPr lang="zh-CN" altLang="en-US" dirty="0"/>
          </a:p>
        </p:txBody>
      </p:sp>
      <p:sp>
        <p:nvSpPr>
          <p:cNvPr id="3" name="Content Placeholder 2"/>
          <p:cNvSpPr>
            <a:spLocks noGrp="1"/>
          </p:cNvSpPr>
          <p:nvPr>
            <p:ph idx="1"/>
          </p:nvPr>
        </p:nvSpPr>
        <p:spPr/>
        <p:txBody>
          <a:bodyPr/>
          <a:lstStyle/>
          <a:p>
            <a:r>
              <a:rPr lang="en-US" altLang="zh-CN" dirty="0" smtClean="0"/>
              <a:t>A</a:t>
            </a:r>
            <a:r>
              <a:rPr lang="zh-CN" altLang="en-US" dirty="0" smtClean="0"/>
              <a:t>想要一个来自</a:t>
            </a:r>
            <a:r>
              <a:rPr lang="en-US" altLang="zh-CN" dirty="0" smtClean="0"/>
              <a:t>B</a:t>
            </a:r>
            <a:r>
              <a:rPr lang="zh-CN" altLang="en-US" dirty="0" smtClean="0"/>
              <a:t>的信消息，首先发给</a:t>
            </a:r>
            <a:r>
              <a:rPr lang="en-US" altLang="zh-CN" dirty="0" smtClean="0"/>
              <a:t>B</a:t>
            </a:r>
            <a:r>
              <a:rPr lang="zh-CN" altLang="en-US" dirty="0" smtClean="0"/>
              <a:t>一个临时交互号（询问），并要求后面从</a:t>
            </a:r>
            <a:r>
              <a:rPr lang="en-US" altLang="zh-CN" dirty="0" smtClean="0"/>
              <a:t>B</a:t>
            </a:r>
            <a:r>
              <a:rPr lang="zh-CN" altLang="en-US" dirty="0" smtClean="0"/>
              <a:t>收到的消息（回复）包含正确的临时交互号值</a:t>
            </a:r>
            <a:endParaRPr lang="en-US" altLang="zh-CN" dirty="0" smtClean="0"/>
          </a:p>
          <a:p>
            <a:pPr lvl="1"/>
            <a:r>
              <a:rPr lang="zh-CN" altLang="en-US" dirty="0" smtClean="0"/>
              <a:t>相当于双方先握手</a:t>
            </a:r>
            <a:endParaRPr lang="en-US" altLang="zh-CN" dirty="0" smtClean="0"/>
          </a:p>
          <a:p>
            <a:pPr lvl="1"/>
            <a:r>
              <a:rPr lang="zh-CN" altLang="en-US" dirty="0" smtClean="0"/>
              <a:t>不适用于无连接的服务</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帐号口令机制（以</a:t>
            </a:r>
            <a:r>
              <a:rPr lang="en-US" altLang="zh-CN" smtClean="0"/>
              <a:t>POP3</a:t>
            </a:r>
            <a:r>
              <a:rPr lang="zh-CN" altLang="en-US" smtClean="0"/>
              <a:t>为例）</a:t>
            </a:r>
          </a:p>
        </p:txBody>
      </p:sp>
      <p:sp>
        <p:nvSpPr>
          <p:cNvPr id="73731" name="Rectangle 3"/>
          <p:cNvSpPr>
            <a:spLocks noGrp="1" noChangeArrowheads="1"/>
          </p:cNvSpPr>
          <p:nvPr>
            <p:ph type="body" idx="1"/>
          </p:nvPr>
        </p:nvSpPr>
        <p:spPr>
          <a:xfrm>
            <a:off x="457200" y="1447800"/>
            <a:ext cx="6019800" cy="5410200"/>
          </a:xfrm>
        </p:spPr>
        <p:txBody>
          <a:bodyPr/>
          <a:lstStyle/>
          <a:p>
            <a:pPr>
              <a:lnSpc>
                <a:spcPct val="90000"/>
              </a:lnSpc>
            </a:pPr>
            <a:r>
              <a:rPr lang="zh-CN" altLang="en-US" sz="2800" dirty="0" smtClean="0"/>
              <a:t>准备</a:t>
            </a:r>
          </a:p>
          <a:p>
            <a:pPr lvl="1">
              <a:lnSpc>
                <a:spcPct val="90000"/>
              </a:lnSpc>
            </a:pPr>
            <a:r>
              <a:rPr lang="zh-CN" altLang="en-US" sz="2400" dirty="0" smtClean="0"/>
              <a:t>服务器知道所有用户的帐号、口令</a:t>
            </a:r>
          </a:p>
          <a:p>
            <a:pPr lvl="1">
              <a:lnSpc>
                <a:spcPct val="90000"/>
              </a:lnSpc>
            </a:pPr>
            <a:r>
              <a:rPr lang="zh-CN" altLang="en-US" sz="2400" dirty="0" smtClean="0"/>
              <a:t>用户知道自己的帐号、口令</a:t>
            </a:r>
          </a:p>
          <a:p>
            <a:pPr>
              <a:lnSpc>
                <a:spcPct val="90000"/>
              </a:lnSpc>
            </a:pPr>
            <a:r>
              <a:rPr lang="zh-CN" altLang="en-US" sz="2800" dirty="0" smtClean="0"/>
              <a:t>用户连接服务器</a:t>
            </a:r>
          </a:p>
          <a:p>
            <a:pPr>
              <a:lnSpc>
                <a:spcPct val="90000"/>
              </a:lnSpc>
            </a:pPr>
            <a:r>
              <a:rPr lang="zh-CN" altLang="en-US" sz="2800" dirty="0" smtClean="0"/>
              <a:t>服务器发送</a:t>
            </a:r>
            <a:r>
              <a:rPr lang="en-US" altLang="zh-CN" sz="2800" dirty="0" smtClean="0"/>
              <a:t>hello</a:t>
            </a:r>
            <a:r>
              <a:rPr lang="zh-CN" altLang="en-US" sz="2800" dirty="0" smtClean="0"/>
              <a:t>信息</a:t>
            </a:r>
          </a:p>
          <a:p>
            <a:pPr>
              <a:lnSpc>
                <a:spcPct val="90000"/>
              </a:lnSpc>
            </a:pPr>
            <a:r>
              <a:rPr lang="zh-CN" altLang="en-US" sz="2800" dirty="0" smtClean="0"/>
              <a:t>用户声明自己的身份帐号</a:t>
            </a:r>
          </a:p>
          <a:p>
            <a:pPr>
              <a:lnSpc>
                <a:spcPct val="90000"/>
              </a:lnSpc>
            </a:pPr>
            <a:r>
              <a:rPr lang="zh-CN" altLang="en-US" sz="2800" dirty="0" smtClean="0"/>
              <a:t>服务器判断是否有效，</a:t>
            </a:r>
          </a:p>
          <a:p>
            <a:pPr>
              <a:lnSpc>
                <a:spcPct val="90000"/>
              </a:lnSpc>
              <a:buFontTx/>
              <a:buNone/>
            </a:pPr>
            <a:r>
              <a:rPr lang="zh-CN" altLang="en-US" sz="2800" dirty="0" smtClean="0"/>
              <a:t>	并决定是否要求口令</a:t>
            </a:r>
          </a:p>
          <a:p>
            <a:pPr>
              <a:lnSpc>
                <a:spcPct val="90000"/>
              </a:lnSpc>
            </a:pPr>
            <a:r>
              <a:rPr lang="zh-CN" altLang="en-US" sz="2800" dirty="0" smtClean="0"/>
              <a:t>用户提交口令</a:t>
            </a:r>
          </a:p>
          <a:p>
            <a:pPr>
              <a:lnSpc>
                <a:spcPct val="90000"/>
              </a:lnSpc>
            </a:pPr>
            <a:r>
              <a:rPr lang="zh-CN" altLang="en-US" sz="2800" dirty="0" smtClean="0"/>
              <a:t>服务器判断口令是否匹配，</a:t>
            </a:r>
          </a:p>
          <a:p>
            <a:pPr>
              <a:lnSpc>
                <a:spcPct val="90000"/>
              </a:lnSpc>
              <a:buFontTx/>
              <a:buNone/>
            </a:pPr>
            <a:r>
              <a:rPr lang="zh-CN" altLang="en-US" sz="2800" dirty="0" smtClean="0"/>
              <a:t>	从而决定是否授权</a:t>
            </a:r>
          </a:p>
        </p:txBody>
      </p:sp>
      <p:sp>
        <p:nvSpPr>
          <p:cNvPr id="73732" name="Text Box 4"/>
          <p:cNvSpPr txBox="1">
            <a:spLocks noChangeArrowheads="1"/>
          </p:cNvSpPr>
          <p:nvPr/>
        </p:nvSpPr>
        <p:spPr bwMode="auto">
          <a:xfrm>
            <a:off x="5943600" y="2819400"/>
            <a:ext cx="2819400" cy="3205163"/>
          </a:xfrm>
          <a:prstGeom prst="rect">
            <a:avLst/>
          </a:prstGeom>
          <a:noFill/>
          <a:ln w="9525">
            <a:solidFill>
              <a:schemeClr val="bg1"/>
            </a:solidFill>
            <a:miter lim="800000"/>
            <a:headEnd/>
            <a:tailEnd/>
          </a:ln>
          <a:effectLst/>
        </p:spPr>
        <p:txBody>
          <a:bodyPr>
            <a:spAutoFit/>
          </a:bodyPr>
          <a:lstStyle/>
          <a:p>
            <a:pPr>
              <a:spcBef>
                <a:spcPct val="50000"/>
              </a:spcBef>
            </a:pPr>
            <a:r>
              <a:rPr lang="en-US" altLang="zh-CN" sz="2400">
                <a:solidFill>
                  <a:schemeClr val="bg1"/>
                </a:solidFill>
                <a:latin typeface="Times New Roman" pitchFamily="18" charset="0"/>
              </a:rPr>
              <a:t>+OK POP3 ready</a:t>
            </a:r>
          </a:p>
          <a:p>
            <a:pPr>
              <a:spcBef>
                <a:spcPct val="50000"/>
              </a:spcBef>
            </a:pPr>
            <a:r>
              <a:rPr lang="en-US" altLang="zh-CN" sz="2400">
                <a:solidFill>
                  <a:schemeClr val="bg1"/>
                </a:solidFill>
                <a:latin typeface="Times New Roman" pitchFamily="18" charset="0"/>
              </a:rPr>
              <a:t>USER xxxx</a:t>
            </a:r>
          </a:p>
          <a:p>
            <a:pPr>
              <a:spcBef>
                <a:spcPct val="50000"/>
              </a:spcBef>
            </a:pPr>
            <a:r>
              <a:rPr lang="en-US" altLang="zh-CN" sz="2400">
                <a:solidFill>
                  <a:schemeClr val="bg1"/>
                </a:solidFill>
                <a:latin typeface="Times New Roman" pitchFamily="18" charset="0"/>
              </a:rPr>
              <a:t>+OK </a:t>
            </a:r>
          </a:p>
          <a:p>
            <a:pPr>
              <a:spcBef>
                <a:spcPct val="50000"/>
              </a:spcBef>
            </a:pPr>
            <a:r>
              <a:rPr lang="en-US" altLang="zh-CN" sz="2400">
                <a:solidFill>
                  <a:schemeClr val="bg1"/>
                </a:solidFill>
                <a:latin typeface="Times New Roman" pitchFamily="18" charset="0"/>
              </a:rPr>
              <a:t>PASS yyyy</a:t>
            </a:r>
          </a:p>
          <a:p>
            <a:pPr>
              <a:spcBef>
                <a:spcPct val="50000"/>
              </a:spcBef>
            </a:pPr>
            <a:r>
              <a:rPr lang="en-US" altLang="zh-CN" sz="2400">
                <a:solidFill>
                  <a:schemeClr val="bg1"/>
                </a:solidFill>
                <a:latin typeface="Times New Roman" pitchFamily="18" charset="0"/>
              </a:rPr>
              <a:t>+OK ????(eyou mta)</a:t>
            </a:r>
          </a:p>
          <a:p>
            <a:pPr>
              <a:spcBef>
                <a:spcPct val="50000"/>
              </a:spcBef>
            </a:pPr>
            <a:r>
              <a:rPr lang="en-US" altLang="zh-CN" sz="2400">
                <a:solidFill>
                  <a:schemeClr val="bg1"/>
                </a:solidFill>
                <a:latin typeface="Arial"/>
              </a:rPr>
              <a:t>…</a:t>
            </a:r>
            <a:r>
              <a:rPr lang="en-US" altLang="zh-CN" sz="2400">
                <a:solidFill>
                  <a:schemeClr val="bg1"/>
                </a:solidFill>
                <a:latin typeface="Times New Roman" pitchFamily="18"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endParaRPr lang="zh-CN" altLang="en-US" smtClean="0"/>
          </a:p>
        </p:txBody>
      </p:sp>
      <p:sp>
        <p:nvSpPr>
          <p:cNvPr id="74755" name="Rectangle 3"/>
          <p:cNvSpPr>
            <a:spLocks noGrp="1" noChangeArrowheads="1"/>
          </p:cNvSpPr>
          <p:nvPr>
            <p:ph type="body" idx="1"/>
          </p:nvPr>
        </p:nvSpPr>
        <p:spPr/>
        <p:txBody>
          <a:bodyPr/>
          <a:lstStyle/>
          <a:p>
            <a:endParaRPr lang="zh-CN" altLang="en-US" smtClean="0"/>
          </a:p>
        </p:txBody>
      </p:sp>
      <p:pic>
        <p:nvPicPr>
          <p:cNvPr id="74756" name="Picture 4" descr="pop3_passwd"/>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endParaRPr lang="zh-CN" altLang="en-US" smtClean="0"/>
          </a:p>
        </p:txBody>
      </p:sp>
      <p:sp>
        <p:nvSpPr>
          <p:cNvPr id="75779" name="Rectangle 3"/>
          <p:cNvSpPr>
            <a:spLocks noGrp="1" noChangeArrowheads="1"/>
          </p:cNvSpPr>
          <p:nvPr>
            <p:ph type="body" idx="1"/>
          </p:nvPr>
        </p:nvSpPr>
        <p:spPr/>
        <p:txBody>
          <a:bodyPr/>
          <a:lstStyle/>
          <a:p>
            <a:endParaRPr lang="zh-CN" altLang="en-US" smtClean="0"/>
          </a:p>
        </p:txBody>
      </p:sp>
      <p:pic>
        <p:nvPicPr>
          <p:cNvPr id="75780" name="Picture 4" descr="webmail_passwd"/>
          <p:cNvPicPr>
            <a:picLocks noChangeAspect="1" noChangeArrowheads="1"/>
          </p:cNvPicPr>
          <p:nvPr/>
        </p:nvPicPr>
        <p:blipFill>
          <a:blip r:embed="rId2" cstate="print"/>
          <a:srcRect/>
          <a:stretch>
            <a:fillRect/>
          </a:stretch>
        </p:blipFill>
        <p:spPr bwMode="auto">
          <a:xfrm>
            <a:off x="0" y="-1588"/>
            <a:ext cx="9144000" cy="685958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帐号口令机制的改进考虑</a:t>
            </a:r>
          </a:p>
        </p:txBody>
      </p:sp>
      <p:sp>
        <p:nvSpPr>
          <p:cNvPr id="76803" name="Rectangle 3"/>
          <p:cNvSpPr>
            <a:spLocks noGrp="1" noChangeArrowheads="1"/>
          </p:cNvSpPr>
          <p:nvPr>
            <p:ph type="body" idx="1"/>
          </p:nvPr>
        </p:nvSpPr>
        <p:spPr/>
        <p:txBody>
          <a:bodyPr>
            <a:normAutofit fontScale="92500" lnSpcReduction="10000"/>
          </a:bodyPr>
          <a:lstStyle/>
          <a:p>
            <a:pPr>
              <a:lnSpc>
                <a:spcPct val="90000"/>
              </a:lnSpc>
            </a:pPr>
            <a:r>
              <a:rPr lang="zh-CN" altLang="en-US" dirty="0" smtClean="0"/>
              <a:t>改进 </a:t>
            </a:r>
            <a:r>
              <a:rPr lang="en-US" altLang="zh-CN" dirty="0" smtClean="0"/>
              <a:t>(</a:t>
            </a:r>
            <a:r>
              <a:rPr lang="zh-CN" altLang="en-US" dirty="0" smtClean="0"/>
              <a:t>争取不要传输直接的明文口令</a:t>
            </a:r>
            <a:r>
              <a:rPr lang="en-US" altLang="zh-CN" dirty="0" smtClean="0"/>
              <a:t>)</a:t>
            </a:r>
          </a:p>
          <a:p>
            <a:pPr lvl="1">
              <a:lnSpc>
                <a:spcPct val="90000"/>
              </a:lnSpc>
            </a:pPr>
            <a:r>
              <a:rPr lang="zh-CN" altLang="en-US" dirty="0" smtClean="0"/>
              <a:t>传输口令的变化</a:t>
            </a:r>
            <a:r>
              <a:rPr lang="en-US" altLang="zh-CN" dirty="0" smtClean="0"/>
              <a:t>: </a:t>
            </a:r>
            <a:r>
              <a:rPr lang="zh-CN" altLang="en-US" dirty="0" smtClean="0"/>
              <a:t>口令的散列值</a:t>
            </a:r>
            <a:endParaRPr lang="en-US" altLang="zh-CN" dirty="0" smtClean="0"/>
          </a:p>
          <a:p>
            <a:pPr lvl="1">
              <a:lnSpc>
                <a:spcPct val="90000"/>
              </a:lnSpc>
            </a:pPr>
            <a:r>
              <a:rPr lang="zh-CN" altLang="en-US" dirty="0" smtClean="0"/>
              <a:t>传输口令的变化</a:t>
            </a:r>
            <a:r>
              <a:rPr lang="en-US" altLang="zh-CN" dirty="0" smtClean="0"/>
              <a:t>: </a:t>
            </a:r>
            <a:r>
              <a:rPr lang="zh-CN" altLang="en-US" dirty="0" smtClean="0"/>
              <a:t>口令和时间的散列值</a:t>
            </a:r>
          </a:p>
          <a:p>
            <a:pPr lvl="1">
              <a:lnSpc>
                <a:spcPct val="90000"/>
              </a:lnSpc>
            </a:pPr>
            <a:r>
              <a:rPr lang="zh-CN" altLang="en-US" dirty="0" smtClean="0"/>
              <a:t>由服务器发起挑战</a:t>
            </a:r>
            <a:r>
              <a:rPr lang="en-US" altLang="zh-CN" dirty="0" smtClean="0"/>
              <a:t>: </a:t>
            </a:r>
            <a:r>
              <a:rPr lang="zh-CN" altLang="en-US" dirty="0" smtClean="0"/>
              <a:t>一随机数</a:t>
            </a:r>
          </a:p>
          <a:p>
            <a:pPr lvl="1">
              <a:lnSpc>
                <a:spcPct val="90000"/>
              </a:lnSpc>
              <a:buFontTx/>
              <a:buNone/>
            </a:pPr>
            <a:r>
              <a:rPr lang="zh-CN" altLang="en-US" dirty="0" smtClean="0"/>
              <a:t>	用户返回散列值 </a:t>
            </a:r>
            <a:r>
              <a:rPr lang="en-US" altLang="zh-CN" dirty="0" smtClean="0"/>
              <a:t>[</a:t>
            </a:r>
            <a:r>
              <a:rPr lang="zh-CN" altLang="en-US" dirty="0" smtClean="0"/>
              <a:t>随机数 </a:t>
            </a:r>
            <a:r>
              <a:rPr lang="en-US" altLang="zh-CN" dirty="0" smtClean="0"/>
              <a:t>|| </a:t>
            </a:r>
            <a:r>
              <a:rPr lang="zh-CN" altLang="en-US" dirty="0" smtClean="0"/>
              <a:t>口令</a:t>
            </a:r>
            <a:r>
              <a:rPr lang="en-US" altLang="zh-CN" dirty="0" smtClean="0"/>
              <a:t>]</a:t>
            </a:r>
          </a:p>
          <a:p>
            <a:pPr lvl="1">
              <a:lnSpc>
                <a:spcPct val="90000"/>
              </a:lnSpc>
            </a:pPr>
            <a:r>
              <a:rPr lang="zh-CN" altLang="en-US" dirty="0" smtClean="0"/>
              <a:t>客户也可掺入自己的随机因素，即</a:t>
            </a:r>
          </a:p>
          <a:p>
            <a:pPr lvl="1">
              <a:lnSpc>
                <a:spcPct val="90000"/>
              </a:lnSpc>
              <a:buFontTx/>
              <a:buNone/>
            </a:pPr>
            <a:r>
              <a:rPr lang="en-US" altLang="zh-CN" dirty="0" smtClean="0"/>
              <a:t>		[</a:t>
            </a:r>
            <a:r>
              <a:rPr lang="zh-CN" altLang="en-US" dirty="0" smtClean="0"/>
              <a:t>随机数 </a:t>
            </a:r>
            <a:r>
              <a:rPr lang="en-US" altLang="zh-CN" dirty="0" smtClean="0"/>
              <a:t>|| </a:t>
            </a:r>
            <a:r>
              <a:rPr lang="zh-CN" altLang="en-US" dirty="0" smtClean="0"/>
              <a:t>口令 </a:t>
            </a:r>
            <a:r>
              <a:rPr lang="en-US" altLang="zh-CN" dirty="0" smtClean="0"/>
              <a:t>|| </a:t>
            </a:r>
            <a:r>
              <a:rPr lang="zh-CN" altLang="en-US" dirty="0" smtClean="0"/>
              <a:t>随机数</a:t>
            </a:r>
            <a:r>
              <a:rPr lang="en-US" altLang="zh-CN" dirty="0" smtClean="0"/>
              <a:t>’] || </a:t>
            </a:r>
            <a:r>
              <a:rPr lang="zh-CN" altLang="en-US" dirty="0" smtClean="0"/>
              <a:t>随机数</a:t>
            </a:r>
            <a:r>
              <a:rPr lang="en-US" altLang="zh-CN" dirty="0" smtClean="0"/>
              <a:t>’</a:t>
            </a:r>
            <a:endParaRPr lang="zh-CN" altLang="en-US" dirty="0" smtClean="0"/>
          </a:p>
          <a:p>
            <a:pPr>
              <a:lnSpc>
                <a:spcPct val="90000"/>
              </a:lnSpc>
            </a:pPr>
            <a:r>
              <a:rPr lang="en-US" altLang="zh-CN" dirty="0" smtClean="0"/>
              <a:t>CRAM</a:t>
            </a:r>
          </a:p>
          <a:p>
            <a:pPr lvl="1">
              <a:lnSpc>
                <a:spcPct val="90000"/>
              </a:lnSpc>
              <a:buFontTx/>
              <a:buNone/>
            </a:pPr>
            <a:r>
              <a:rPr lang="en-US" altLang="zh-CN" dirty="0" smtClean="0"/>
              <a:t>Challenge-Response </a:t>
            </a:r>
            <a:r>
              <a:rPr lang="en-US" altLang="en-US" dirty="0" smtClean="0"/>
              <a:t>Authentication</a:t>
            </a:r>
            <a:r>
              <a:rPr lang="en-US" altLang="zh-CN" dirty="0" smtClean="0"/>
              <a:t> Mechanism</a:t>
            </a:r>
          </a:p>
          <a:p>
            <a:pPr lvl="1">
              <a:lnSpc>
                <a:spcPct val="90000"/>
              </a:lnSpc>
              <a:buFontTx/>
              <a:buNone/>
            </a:pPr>
            <a:r>
              <a:rPr lang="zh-CN" altLang="en-US" dirty="0" smtClean="0"/>
              <a:t>一般用户之间的基于共享秘密的认证，这个思路也用在基于公钥的鉴别体制中。</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t>CHAP</a:t>
            </a:r>
            <a:endParaRPr lang="zh-CN" altLang="en-US" smtClean="0"/>
          </a:p>
        </p:txBody>
      </p:sp>
      <p:sp>
        <p:nvSpPr>
          <p:cNvPr id="77827" name="Rectangle 3"/>
          <p:cNvSpPr>
            <a:spLocks noGrp="1" noChangeArrowheads="1"/>
          </p:cNvSpPr>
          <p:nvPr>
            <p:ph type="body" idx="1"/>
          </p:nvPr>
        </p:nvSpPr>
        <p:spPr/>
        <p:txBody>
          <a:bodyPr/>
          <a:lstStyle/>
          <a:p>
            <a:r>
              <a:rPr lang="zh-CN" altLang="en-US" smtClean="0"/>
              <a:t> </a:t>
            </a:r>
          </a:p>
        </p:txBody>
      </p:sp>
      <p:pic>
        <p:nvPicPr>
          <p:cNvPr id="77828" name="Picture 4" descr="zq000428002"/>
          <p:cNvPicPr>
            <a:picLocks noChangeAspect="1" noChangeArrowheads="1"/>
          </p:cNvPicPr>
          <p:nvPr/>
        </p:nvPicPr>
        <p:blipFill>
          <a:blip r:embed="rId2" cstate="print"/>
          <a:srcRect/>
          <a:stretch>
            <a:fillRect/>
          </a:stretch>
        </p:blipFill>
        <p:spPr bwMode="auto">
          <a:xfrm>
            <a:off x="611188" y="2578100"/>
            <a:ext cx="8066087" cy="3246438"/>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Footer Placeholder 2"/>
          <p:cNvSpPr>
            <a:spLocks noGrp="1"/>
          </p:cNvSpPr>
          <p:nvPr>
            <p:ph type="ftr" sz="quarter" idx="11"/>
          </p:nvPr>
        </p:nvSpPr>
        <p:spPr/>
        <p:txBody>
          <a:bodyPr/>
          <a:lstStyle/>
          <a:p>
            <a:r>
              <a:rPr lang="zh-CN" altLang="en-US"/>
              <a:t>网络攻防技术</a:t>
            </a:r>
          </a:p>
        </p:txBody>
      </p:sp>
      <p:sp>
        <p:nvSpPr>
          <p:cNvPr id="121861" name="AutoShape 5"/>
          <p:cNvSpPr>
            <a:spLocks noChangeAspect="1" noChangeArrowheads="1" noTextEdit="1"/>
          </p:cNvSpPr>
          <p:nvPr/>
        </p:nvSpPr>
        <p:spPr bwMode="auto">
          <a:xfrm>
            <a:off x="1476375" y="981075"/>
            <a:ext cx="6083300" cy="6192838"/>
          </a:xfrm>
          <a:prstGeom prst="rect">
            <a:avLst/>
          </a:prstGeom>
          <a:noFill/>
          <a:ln w="9525">
            <a:noFill/>
            <a:miter lim="800000"/>
            <a:headEnd/>
            <a:tailEnd/>
          </a:ln>
        </p:spPr>
        <p:txBody>
          <a:bodyPr/>
          <a:lstStyle/>
          <a:p>
            <a:endParaRPr lang="zh-CN" altLang="en-US"/>
          </a:p>
        </p:txBody>
      </p:sp>
      <p:grpSp>
        <p:nvGrpSpPr>
          <p:cNvPr id="2" name="Group 6"/>
          <p:cNvGrpSpPr>
            <a:grpSpLocks/>
          </p:cNvGrpSpPr>
          <p:nvPr/>
        </p:nvGrpSpPr>
        <p:grpSpPr bwMode="auto">
          <a:xfrm>
            <a:off x="6540500" y="4129088"/>
            <a:ext cx="173038" cy="1481137"/>
            <a:chOff x="4120" y="2964"/>
            <a:chExt cx="109" cy="933"/>
          </a:xfrm>
        </p:grpSpPr>
        <p:sp>
          <p:nvSpPr>
            <p:cNvPr id="121863" name="Line 7"/>
            <p:cNvSpPr>
              <a:spLocks noChangeShapeType="1"/>
            </p:cNvSpPr>
            <p:nvPr/>
          </p:nvSpPr>
          <p:spPr bwMode="auto">
            <a:xfrm>
              <a:off x="4169" y="2964"/>
              <a:ext cx="1" cy="843"/>
            </a:xfrm>
            <a:prstGeom prst="line">
              <a:avLst/>
            </a:prstGeom>
            <a:noFill/>
            <a:ln w="38100">
              <a:solidFill>
                <a:srgbClr val="A535A8"/>
              </a:solidFill>
              <a:round/>
              <a:headEnd/>
              <a:tailEnd/>
            </a:ln>
          </p:spPr>
          <p:txBody>
            <a:bodyPr/>
            <a:lstStyle/>
            <a:p>
              <a:endParaRPr lang="zh-CN" altLang="en-US"/>
            </a:p>
          </p:txBody>
        </p:sp>
        <p:sp>
          <p:nvSpPr>
            <p:cNvPr id="121864" name="Freeform 8"/>
            <p:cNvSpPr>
              <a:spLocks/>
            </p:cNvSpPr>
            <p:nvPr/>
          </p:nvSpPr>
          <p:spPr bwMode="auto">
            <a:xfrm>
              <a:off x="4120" y="3787"/>
              <a:ext cx="109" cy="110"/>
            </a:xfrm>
            <a:custGeom>
              <a:avLst/>
              <a:gdLst/>
              <a:ahLst/>
              <a:cxnLst>
                <a:cxn ang="0">
                  <a:pos x="0" y="0"/>
                </a:cxn>
                <a:cxn ang="0">
                  <a:pos x="49" y="110"/>
                </a:cxn>
                <a:cxn ang="0">
                  <a:pos x="109" y="0"/>
                </a:cxn>
                <a:cxn ang="0">
                  <a:pos x="0" y="0"/>
                </a:cxn>
              </a:cxnLst>
              <a:rect l="0" t="0" r="r" b="b"/>
              <a:pathLst>
                <a:path w="109" h="110">
                  <a:moveTo>
                    <a:pt x="0" y="0"/>
                  </a:moveTo>
                  <a:lnTo>
                    <a:pt x="49" y="110"/>
                  </a:lnTo>
                  <a:lnTo>
                    <a:pt x="109" y="0"/>
                  </a:lnTo>
                  <a:lnTo>
                    <a:pt x="0" y="0"/>
                  </a:lnTo>
                  <a:close/>
                </a:path>
              </a:pathLst>
            </a:custGeom>
            <a:solidFill>
              <a:srgbClr val="000000"/>
            </a:solidFill>
            <a:ln w="38100" cmpd="sng">
              <a:solidFill>
                <a:srgbClr val="A535A8"/>
              </a:solidFill>
              <a:round/>
              <a:headEnd/>
              <a:tailEnd/>
            </a:ln>
          </p:spPr>
          <p:txBody>
            <a:bodyPr/>
            <a:lstStyle/>
            <a:p>
              <a:endParaRPr lang="zh-CN" altLang="en-US"/>
            </a:p>
          </p:txBody>
        </p:sp>
      </p:grpSp>
      <p:grpSp>
        <p:nvGrpSpPr>
          <p:cNvPr id="3" name="Group 9"/>
          <p:cNvGrpSpPr>
            <a:grpSpLocks/>
          </p:cNvGrpSpPr>
          <p:nvPr/>
        </p:nvGrpSpPr>
        <p:grpSpPr bwMode="auto">
          <a:xfrm>
            <a:off x="2379663" y="2489200"/>
            <a:ext cx="173037" cy="1323975"/>
            <a:chOff x="1499" y="1931"/>
            <a:chExt cx="109" cy="834"/>
          </a:xfrm>
        </p:grpSpPr>
        <p:sp>
          <p:nvSpPr>
            <p:cNvPr id="121866" name="Line 10"/>
            <p:cNvSpPr>
              <a:spLocks noChangeShapeType="1"/>
            </p:cNvSpPr>
            <p:nvPr/>
          </p:nvSpPr>
          <p:spPr bwMode="auto">
            <a:xfrm>
              <a:off x="1549" y="1931"/>
              <a:ext cx="1" cy="745"/>
            </a:xfrm>
            <a:prstGeom prst="line">
              <a:avLst/>
            </a:prstGeom>
            <a:noFill/>
            <a:ln w="38100">
              <a:solidFill>
                <a:srgbClr val="A535A8"/>
              </a:solidFill>
              <a:round/>
              <a:headEnd/>
              <a:tailEnd/>
            </a:ln>
          </p:spPr>
          <p:txBody>
            <a:bodyPr/>
            <a:lstStyle/>
            <a:p>
              <a:endParaRPr lang="zh-CN" altLang="en-US"/>
            </a:p>
          </p:txBody>
        </p:sp>
        <p:sp>
          <p:nvSpPr>
            <p:cNvPr id="121867" name="Freeform 11"/>
            <p:cNvSpPr>
              <a:spLocks/>
            </p:cNvSpPr>
            <p:nvPr/>
          </p:nvSpPr>
          <p:spPr bwMode="auto">
            <a:xfrm>
              <a:off x="1499" y="2656"/>
              <a:ext cx="109" cy="109"/>
            </a:xfrm>
            <a:custGeom>
              <a:avLst/>
              <a:gdLst/>
              <a:ahLst/>
              <a:cxnLst>
                <a:cxn ang="0">
                  <a:pos x="0" y="0"/>
                </a:cxn>
                <a:cxn ang="0">
                  <a:pos x="50" y="109"/>
                </a:cxn>
                <a:cxn ang="0">
                  <a:pos x="109" y="0"/>
                </a:cxn>
                <a:cxn ang="0">
                  <a:pos x="0" y="0"/>
                </a:cxn>
              </a:cxnLst>
              <a:rect l="0" t="0" r="r" b="b"/>
              <a:pathLst>
                <a:path w="109" h="109">
                  <a:moveTo>
                    <a:pt x="0" y="0"/>
                  </a:moveTo>
                  <a:lnTo>
                    <a:pt x="50" y="109"/>
                  </a:lnTo>
                  <a:lnTo>
                    <a:pt x="109" y="0"/>
                  </a:lnTo>
                  <a:lnTo>
                    <a:pt x="0" y="0"/>
                  </a:lnTo>
                  <a:close/>
                </a:path>
              </a:pathLst>
            </a:custGeom>
            <a:solidFill>
              <a:srgbClr val="000000"/>
            </a:solidFill>
            <a:ln w="38100" cmpd="sng">
              <a:solidFill>
                <a:srgbClr val="A535A8"/>
              </a:solidFill>
              <a:round/>
              <a:headEnd/>
              <a:tailEnd/>
            </a:ln>
          </p:spPr>
          <p:txBody>
            <a:bodyPr/>
            <a:lstStyle/>
            <a:p>
              <a:endParaRPr lang="zh-CN" altLang="en-US"/>
            </a:p>
          </p:txBody>
        </p:sp>
      </p:grpSp>
      <p:grpSp>
        <p:nvGrpSpPr>
          <p:cNvPr id="4" name="Group 12"/>
          <p:cNvGrpSpPr>
            <a:grpSpLocks/>
          </p:cNvGrpSpPr>
          <p:nvPr/>
        </p:nvGrpSpPr>
        <p:grpSpPr bwMode="auto">
          <a:xfrm>
            <a:off x="2379663" y="4129088"/>
            <a:ext cx="173037" cy="1481137"/>
            <a:chOff x="1499" y="2964"/>
            <a:chExt cx="109" cy="933"/>
          </a:xfrm>
        </p:grpSpPr>
        <p:sp>
          <p:nvSpPr>
            <p:cNvPr id="121869" name="Line 13"/>
            <p:cNvSpPr>
              <a:spLocks noChangeShapeType="1"/>
            </p:cNvSpPr>
            <p:nvPr/>
          </p:nvSpPr>
          <p:spPr bwMode="auto">
            <a:xfrm>
              <a:off x="1549" y="2964"/>
              <a:ext cx="1" cy="843"/>
            </a:xfrm>
            <a:prstGeom prst="line">
              <a:avLst/>
            </a:prstGeom>
            <a:noFill/>
            <a:ln w="38100">
              <a:solidFill>
                <a:srgbClr val="A535A8"/>
              </a:solidFill>
              <a:round/>
              <a:headEnd/>
              <a:tailEnd/>
            </a:ln>
          </p:spPr>
          <p:txBody>
            <a:bodyPr/>
            <a:lstStyle/>
            <a:p>
              <a:endParaRPr lang="zh-CN" altLang="en-US"/>
            </a:p>
          </p:txBody>
        </p:sp>
        <p:sp>
          <p:nvSpPr>
            <p:cNvPr id="121870" name="Freeform 14"/>
            <p:cNvSpPr>
              <a:spLocks/>
            </p:cNvSpPr>
            <p:nvPr/>
          </p:nvSpPr>
          <p:spPr bwMode="auto">
            <a:xfrm>
              <a:off x="1499" y="3787"/>
              <a:ext cx="109" cy="110"/>
            </a:xfrm>
            <a:custGeom>
              <a:avLst/>
              <a:gdLst/>
              <a:ahLst/>
              <a:cxnLst>
                <a:cxn ang="0">
                  <a:pos x="0" y="0"/>
                </a:cxn>
                <a:cxn ang="0">
                  <a:pos x="50" y="110"/>
                </a:cxn>
                <a:cxn ang="0">
                  <a:pos x="109" y="0"/>
                </a:cxn>
                <a:cxn ang="0">
                  <a:pos x="0" y="0"/>
                </a:cxn>
              </a:cxnLst>
              <a:rect l="0" t="0" r="r" b="b"/>
              <a:pathLst>
                <a:path w="109" h="110">
                  <a:moveTo>
                    <a:pt x="0" y="0"/>
                  </a:moveTo>
                  <a:lnTo>
                    <a:pt x="50" y="110"/>
                  </a:lnTo>
                  <a:lnTo>
                    <a:pt x="109" y="0"/>
                  </a:lnTo>
                  <a:lnTo>
                    <a:pt x="0" y="0"/>
                  </a:lnTo>
                  <a:close/>
                </a:path>
              </a:pathLst>
            </a:custGeom>
            <a:solidFill>
              <a:srgbClr val="000000"/>
            </a:solidFill>
            <a:ln w="38100" cmpd="sng">
              <a:solidFill>
                <a:srgbClr val="A535A8"/>
              </a:solidFill>
              <a:round/>
              <a:headEnd/>
              <a:tailEnd/>
            </a:ln>
          </p:spPr>
          <p:txBody>
            <a:bodyPr/>
            <a:lstStyle/>
            <a:p>
              <a:endParaRPr lang="zh-CN" altLang="en-US"/>
            </a:p>
          </p:txBody>
        </p:sp>
      </p:grpSp>
      <p:sp>
        <p:nvSpPr>
          <p:cNvPr id="121871" name="Rectangle 15"/>
          <p:cNvSpPr>
            <a:spLocks noChangeArrowheads="1"/>
          </p:cNvSpPr>
          <p:nvPr/>
        </p:nvSpPr>
        <p:spPr bwMode="auto">
          <a:xfrm>
            <a:off x="1512888" y="26828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872" name="Oval 16"/>
          <p:cNvSpPr>
            <a:spLocks noChangeArrowheads="1"/>
          </p:cNvSpPr>
          <p:nvPr/>
        </p:nvSpPr>
        <p:spPr bwMode="auto">
          <a:xfrm>
            <a:off x="2963863" y="620713"/>
            <a:ext cx="3263900" cy="1695450"/>
          </a:xfrm>
          <a:prstGeom prst="ellipse">
            <a:avLst/>
          </a:prstGeom>
          <a:noFill/>
          <a:ln w="15875">
            <a:solidFill>
              <a:srgbClr val="000000"/>
            </a:solidFill>
            <a:round/>
            <a:headEnd/>
            <a:tailEnd/>
          </a:ln>
        </p:spPr>
        <p:txBody>
          <a:bodyPr/>
          <a:lstStyle/>
          <a:p>
            <a:endParaRPr lang="zh-CN" altLang="en-US"/>
          </a:p>
        </p:txBody>
      </p:sp>
      <p:sp>
        <p:nvSpPr>
          <p:cNvPr id="121873" name="Rectangle 17"/>
          <p:cNvSpPr>
            <a:spLocks noChangeArrowheads="1"/>
          </p:cNvSpPr>
          <p:nvPr/>
        </p:nvSpPr>
        <p:spPr bwMode="auto">
          <a:xfrm>
            <a:off x="3562350" y="85090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874" name="Rectangle 18"/>
          <p:cNvSpPr>
            <a:spLocks noChangeArrowheads="1"/>
          </p:cNvSpPr>
          <p:nvPr/>
        </p:nvSpPr>
        <p:spPr bwMode="auto">
          <a:xfrm>
            <a:off x="3751263" y="1119188"/>
            <a:ext cx="1524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共享的秘密：用户</a:t>
            </a:r>
            <a:endParaRPr lang="zh-CN" altLang="en-US" b="1"/>
          </a:p>
        </p:txBody>
      </p:sp>
      <p:sp>
        <p:nvSpPr>
          <p:cNvPr id="121875" name="Rectangle 19"/>
          <p:cNvSpPr>
            <a:spLocks noChangeArrowheads="1"/>
          </p:cNvSpPr>
          <p:nvPr/>
        </p:nvSpPr>
        <p:spPr bwMode="auto">
          <a:xfrm>
            <a:off x="5264150" y="108743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876" name="Rectangle 20"/>
          <p:cNvSpPr>
            <a:spLocks noChangeArrowheads="1"/>
          </p:cNvSpPr>
          <p:nvPr/>
        </p:nvSpPr>
        <p:spPr bwMode="auto">
          <a:xfrm>
            <a:off x="3751263" y="1339850"/>
            <a:ext cx="1524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的口令散列（不在</a:t>
            </a:r>
            <a:endParaRPr lang="zh-CN" altLang="en-US" b="1"/>
          </a:p>
        </p:txBody>
      </p:sp>
      <p:sp>
        <p:nvSpPr>
          <p:cNvPr id="121877" name="Rectangle 21"/>
          <p:cNvSpPr>
            <a:spLocks noChangeArrowheads="1"/>
          </p:cNvSpPr>
          <p:nvPr/>
        </p:nvSpPr>
        <p:spPr bwMode="auto">
          <a:xfrm>
            <a:off x="5264150" y="130810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878" name="Rectangle 22"/>
          <p:cNvSpPr>
            <a:spLocks noChangeArrowheads="1"/>
          </p:cNvSpPr>
          <p:nvPr/>
        </p:nvSpPr>
        <p:spPr bwMode="auto">
          <a:xfrm>
            <a:off x="3751263" y="1590675"/>
            <a:ext cx="1143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网络中传输）</a:t>
            </a:r>
            <a:endParaRPr lang="zh-CN" altLang="en-US" b="1"/>
          </a:p>
        </p:txBody>
      </p:sp>
      <p:sp>
        <p:nvSpPr>
          <p:cNvPr id="121879" name="Rectangle 23"/>
          <p:cNvSpPr>
            <a:spLocks noChangeArrowheads="1"/>
          </p:cNvSpPr>
          <p:nvPr/>
        </p:nvSpPr>
        <p:spPr bwMode="auto">
          <a:xfrm>
            <a:off x="4884738" y="1560513"/>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grpSp>
        <p:nvGrpSpPr>
          <p:cNvPr id="5" name="Group 24"/>
          <p:cNvGrpSpPr>
            <a:grpSpLocks/>
          </p:cNvGrpSpPr>
          <p:nvPr/>
        </p:nvGrpSpPr>
        <p:grpSpPr bwMode="auto">
          <a:xfrm>
            <a:off x="4732338" y="1830388"/>
            <a:ext cx="401637" cy="636587"/>
            <a:chOff x="2981" y="1516"/>
            <a:chExt cx="253" cy="401"/>
          </a:xfrm>
        </p:grpSpPr>
        <p:sp>
          <p:nvSpPr>
            <p:cNvPr id="121881" name="Rectangle 25"/>
            <p:cNvSpPr>
              <a:spLocks noChangeArrowheads="1"/>
            </p:cNvSpPr>
            <p:nvPr/>
          </p:nvSpPr>
          <p:spPr bwMode="auto">
            <a:xfrm>
              <a:off x="2981" y="1546"/>
              <a:ext cx="223" cy="371"/>
            </a:xfrm>
            <a:prstGeom prst="rect">
              <a:avLst/>
            </a:prstGeom>
            <a:solidFill>
              <a:srgbClr val="B7B79D"/>
            </a:solidFill>
            <a:ln w="9525">
              <a:noFill/>
              <a:miter lim="800000"/>
              <a:headEnd/>
              <a:tailEnd/>
            </a:ln>
          </p:spPr>
          <p:txBody>
            <a:bodyPr/>
            <a:lstStyle/>
            <a:p>
              <a:endParaRPr lang="zh-CN" altLang="en-US"/>
            </a:p>
          </p:txBody>
        </p:sp>
        <p:sp>
          <p:nvSpPr>
            <p:cNvPr id="121882" name="Rectangle 26"/>
            <p:cNvSpPr>
              <a:spLocks noChangeArrowheads="1"/>
            </p:cNvSpPr>
            <p:nvPr/>
          </p:nvSpPr>
          <p:spPr bwMode="auto">
            <a:xfrm>
              <a:off x="2982" y="1547"/>
              <a:ext cx="221" cy="369"/>
            </a:xfrm>
            <a:prstGeom prst="rect">
              <a:avLst/>
            </a:prstGeom>
            <a:solidFill>
              <a:srgbClr val="B7B79D"/>
            </a:solidFill>
            <a:ln w="4763">
              <a:solidFill>
                <a:srgbClr val="494936"/>
              </a:solidFill>
              <a:miter lim="800000"/>
              <a:headEnd/>
              <a:tailEnd/>
            </a:ln>
          </p:spPr>
          <p:txBody>
            <a:bodyPr/>
            <a:lstStyle/>
            <a:p>
              <a:endParaRPr lang="zh-CN" altLang="en-US"/>
            </a:p>
          </p:txBody>
        </p:sp>
        <p:sp>
          <p:nvSpPr>
            <p:cNvPr id="121883" name="Freeform 27"/>
            <p:cNvSpPr>
              <a:spLocks/>
            </p:cNvSpPr>
            <p:nvPr/>
          </p:nvSpPr>
          <p:spPr bwMode="auto">
            <a:xfrm>
              <a:off x="2981" y="1516"/>
              <a:ext cx="253" cy="30"/>
            </a:xfrm>
            <a:custGeom>
              <a:avLst/>
              <a:gdLst/>
              <a:ahLst/>
              <a:cxnLst>
                <a:cxn ang="0">
                  <a:pos x="0" y="30"/>
                </a:cxn>
                <a:cxn ang="0">
                  <a:pos x="31" y="0"/>
                </a:cxn>
                <a:cxn ang="0">
                  <a:pos x="253" y="0"/>
                </a:cxn>
                <a:cxn ang="0">
                  <a:pos x="223" y="30"/>
                </a:cxn>
                <a:cxn ang="0">
                  <a:pos x="0" y="30"/>
                </a:cxn>
              </a:cxnLst>
              <a:rect l="0" t="0" r="r" b="b"/>
              <a:pathLst>
                <a:path w="253" h="30">
                  <a:moveTo>
                    <a:pt x="0" y="30"/>
                  </a:moveTo>
                  <a:lnTo>
                    <a:pt x="31" y="0"/>
                  </a:lnTo>
                  <a:lnTo>
                    <a:pt x="253" y="0"/>
                  </a:lnTo>
                  <a:lnTo>
                    <a:pt x="223" y="30"/>
                  </a:lnTo>
                  <a:lnTo>
                    <a:pt x="0" y="30"/>
                  </a:lnTo>
                  <a:close/>
                </a:path>
              </a:pathLst>
            </a:custGeom>
            <a:solidFill>
              <a:srgbClr val="C9C9B6"/>
            </a:solidFill>
            <a:ln w="9525">
              <a:noFill/>
              <a:round/>
              <a:headEnd/>
              <a:tailEnd/>
            </a:ln>
          </p:spPr>
          <p:txBody>
            <a:bodyPr/>
            <a:lstStyle/>
            <a:p>
              <a:endParaRPr lang="zh-CN" altLang="en-US"/>
            </a:p>
          </p:txBody>
        </p:sp>
        <p:sp>
          <p:nvSpPr>
            <p:cNvPr id="121884" name="Freeform 28"/>
            <p:cNvSpPr>
              <a:spLocks/>
            </p:cNvSpPr>
            <p:nvPr/>
          </p:nvSpPr>
          <p:spPr bwMode="auto">
            <a:xfrm>
              <a:off x="2981" y="1516"/>
              <a:ext cx="253" cy="30"/>
            </a:xfrm>
            <a:custGeom>
              <a:avLst/>
              <a:gdLst/>
              <a:ahLst/>
              <a:cxnLst>
                <a:cxn ang="0">
                  <a:pos x="0" y="30"/>
                </a:cxn>
                <a:cxn ang="0">
                  <a:pos x="31" y="0"/>
                </a:cxn>
                <a:cxn ang="0">
                  <a:pos x="253" y="0"/>
                </a:cxn>
                <a:cxn ang="0">
                  <a:pos x="223" y="30"/>
                </a:cxn>
                <a:cxn ang="0">
                  <a:pos x="0" y="30"/>
                </a:cxn>
              </a:cxnLst>
              <a:rect l="0" t="0" r="r" b="b"/>
              <a:pathLst>
                <a:path w="253" h="30">
                  <a:moveTo>
                    <a:pt x="0" y="30"/>
                  </a:moveTo>
                  <a:lnTo>
                    <a:pt x="31" y="0"/>
                  </a:lnTo>
                  <a:lnTo>
                    <a:pt x="253" y="0"/>
                  </a:lnTo>
                  <a:lnTo>
                    <a:pt x="223" y="30"/>
                  </a:lnTo>
                  <a:lnTo>
                    <a:pt x="0" y="30"/>
                  </a:lnTo>
                  <a:close/>
                </a:path>
              </a:pathLst>
            </a:custGeom>
            <a:solidFill>
              <a:srgbClr val="C9C9B6"/>
            </a:solidFill>
            <a:ln w="4763">
              <a:solidFill>
                <a:srgbClr val="494936"/>
              </a:solidFill>
              <a:prstDash val="solid"/>
              <a:round/>
              <a:headEnd/>
              <a:tailEnd/>
            </a:ln>
          </p:spPr>
          <p:txBody>
            <a:bodyPr/>
            <a:lstStyle/>
            <a:p>
              <a:endParaRPr lang="zh-CN" altLang="en-US"/>
            </a:p>
          </p:txBody>
        </p:sp>
        <p:sp>
          <p:nvSpPr>
            <p:cNvPr id="121885" name="Rectangle 29"/>
            <p:cNvSpPr>
              <a:spLocks noChangeArrowheads="1"/>
            </p:cNvSpPr>
            <p:nvPr/>
          </p:nvSpPr>
          <p:spPr bwMode="auto">
            <a:xfrm>
              <a:off x="2996" y="1568"/>
              <a:ext cx="100" cy="47"/>
            </a:xfrm>
            <a:prstGeom prst="rect">
              <a:avLst/>
            </a:prstGeom>
            <a:solidFill>
              <a:srgbClr val="C9C9B6"/>
            </a:solidFill>
            <a:ln w="4763">
              <a:solidFill>
                <a:srgbClr val="626248"/>
              </a:solidFill>
              <a:miter lim="800000"/>
              <a:headEnd/>
              <a:tailEnd/>
            </a:ln>
          </p:spPr>
          <p:txBody>
            <a:bodyPr/>
            <a:lstStyle/>
            <a:p>
              <a:endParaRPr lang="zh-CN" altLang="en-US"/>
            </a:p>
          </p:txBody>
        </p:sp>
        <p:sp>
          <p:nvSpPr>
            <p:cNvPr id="121886" name="Line 30"/>
            <p:cNvSpPr>
              <a:spLocks noChangeShapeType="1"/>
            </p:cNvSpPr>
            <p:nvPr/>
          </p:nvSpPr>
          <p:spPr bwMode="auto">
            <a:xfrm>
              <a:off x="3009" y="1592"/>
              <a:ext cx="71" cy="1"/>
            </a:xfrm>
            <a:prstGeom prst="line">
              <a:avLst/>
            </a:prstGeom>
            <a:noFill/>
            <a:ln w="7938">
              <a:solidFill>
                <a:srgbClr val="EDEDE7"/>
              </a:solidFill>
              <a:round/>
              <a:headEnd/>
              <a:tailEnd/>
            </a:ln>
          </p:spPr>
          <p:txBody>
            <a:bodyPr/>
            <a:lstStyle/>
            <a:p>
              <a:endParaRPr lang="zh-CN" altLang="en-US"/>
            </a:p>
          </p:txBody>
        </p:sp>
        <p:sp>
          <p:nvSpPr>
            <p:cNvPr id="121887" name="Freeform 31"/>
            <p:cNvSpPr>
              <a:spLocks/>
            </p:cNvSpPr>
            <p:nvPr/>
          </p:nvSpPr>
          <p:spPr bwMode="auto">
            <a:xfrm>
              <a:off x="3204" y="1516"/>
              <a:ext cx="30" cy="401"/>
            </a:xfrm>
            <a:custGeom>
              <a:avLst/>
              <a:gdLst/>
              <a:ahLst/>
              <a:cxnLst>
                <a:cxn ang="0">
                  <a:pos x="0" y="401"/>
                </a:cxn>
                <a:cxn ang="0">
                  <a:pos x="30" y="372"/>
                </a:cxn>
                <a:cxn ang="0">
                  <a:pos x="30" y="0"/>
                </a:cxn>
                <a:cxn ang="0">
                  <a:pos x="0" y="30"/>
                </a:cxn>
                <a:cxn ang="0">
                  <a:pos x="0" y="401"/>
                </a:cxn>
              </a:cxnLst>
              <a:rect l="0" t="0" r="r" b="b"/>
              <a:pathLst>
                <a:path w="30" h="401">
                  <a:moveTo>
                    <a:pt x="0" y="401"/>
                  </a:moveTo>
                  <a:lnTo>
                    <a:pt x="30" y="372"/>
                  </a:lnTo>
                  <a:lnTo>
                    <a:pt x="30" y="0"/>
                  </a:lnTo>
                  <a:lnTo>
                    <a:pt x="0" y="30"/>
                  </a:lnTo>
                  <a:lnTo>
                    <a:pt x="0" y="401"/>
                  </a:lnTo>
                  <a:close/>
                </a:path>
              </a:pathLst>
            </a:custGeom>
            <a:solidFill>
              <a:srgbClr val="7A7A5A"/>
            </a:solidFill>
            <a:ln w="9525">
              <a:noFill/>
              <a:round/>
              <a:headEnd/>
              <a:tailEnd/>
            </a:ln>
          </p:spPr>
          <p:txBody>
            <a:bodyPr/>
            <a:lstStyle/>
            <a:p>
              <a:endParaRPr lang="zh-CN" altLang="en-US"/>
            </a:p>
          </p:txBody>
        </p:sp>
        <p:sp>
          <p:nvSpPr>
            <p:cNvPr id="121888" name="Freeform 32"/>
            <p:cNvSpPr>
              <a:spLocks/>
            </p:cNvSpPr>
            <p:nvPr/>
          </p:nvSpPr>
          <p:spPr bwMode="auto">
            <a:xfrm>
              <a:off x="3204" y="1516"/>
              <a:ext cx="30" cy="401"/>
            </a:xfrm>
            <a:custGeom>
              <a:avLst/>
              <a:gdLst/>
              <a:ahLst/>
              <a:cxnLst>
                <a:cxn ang="0">
                  <a:pos x="0" y="401"/>
                </a:cxn>
                <a:cxn ang="0">
                  <a:pos x="30" y="372"/>
                </a:cxn>
                <a:cxn ang="0">
                  <a:pos x="30" y="0"/>
                </a:cxn>
                <a:cxn ang="0">
                  <a:pos x="0" y="30"/>
                </a:cxn>
                <a:cxn ang="0">
                  <a:pos x="0" y="401"/>
                </a:cxn>
              </a:cxnLst>
              <a:rect l="0" t="0" r="r" b="b"/>
              <a:pathLst>
                <a:path w="30" h="401">
                  <a:moveTo>
                    <a:pt x="0" y="401"/>
                  </a:moveTo>
                  <a:lnTo>
                    <a:pt x="30" y="372"/>
                  </a:lnTo>
                  <a:lnTo>
                    <a:pt x="30" y="0"/>
                  </a:lnTo>
                  <a:lnTo>
                    <a:pt x="0" y="30"/>
                  </a:lnTo>
                  <a:lnTo>
                    <a:pt x="0" y="401"/>
                  </a:lnTo>
                  <a:close/>
                </a:path>
              </a:pathLst>
            </a:custGeom>
            <a:solidFill>
              <a:srgbClr val="7A7A5A"/>
            </a:solidFill>
            <a:ln w="4763">
              <a:solidFill>
                <a:srgbClr val="494936"/>
              </a:solidFill>
              <a:prstDash val="solid"/>
              <a:round/>
              <a:headEnd/>
              <a:tailEnd/>
            </a:ln>
          </p:spPr>
          <p:txBody>
            <a:bodyPr/>
            <a:lstStyle/>
            <a:p>
              <a:endParaRPr lang="zh-CN" altLang="en-US"/>
            </a:p>
          </p:txBody>
        </p:sp>
        <p:sp>
          <p:nvSpPr>
            <p:cNvPr id="121889" name="Line 33"/>
            <p:cNvSpPr>
              <a:spLocks noChangeShapeType="1"/>
            </p:cNvSpPr>
            <p:nvPr/>
          </p:nvSpPr>
          <p:spPr bwMode="auto">
            <a:xfrm>
              <a:off x="2984" y="1893"/>
              <a:ext cx="220" cy="1"/>
            </a:xfrm>
            <a:prstGeom prst="line">
              <a:avLst/>
            </a:prstGeom>
            <a:noFill/>
            <a:ln w="7938">
              <a:solidFill>
                <a:srgbClr val="EDEDE7"/>
              </a:solidFill>
              <a:round/>
              <a:headEnd/>
              <a:tailEnd/>
            </a:ln>
          </p:spPr>
          <p:txBody>
            <a:bodyPr/>
            <a:lstStyle/>
            <a:p>
              <a:endParaRPr lang="zh-CN" altLang="en-US"/>
            </a:p>
          </p:txBody>
        </p:sp>
        <p:sp>
          <p:nvSpPr>
            <p:cNvPr id="121890" name="Line 34"/>
            <p:cNvSpPr>
              <a:spLocks noChangeShapeType="1"/>
            </p:cNvSpPr>
            <p:nvPr/>
          </p:nvSpPr>
          <p:spPr bwMode="auto">
            <a:xfrm>
              <a:off x="2984" y="1695"/>
              <a:ext cx="220" cy="1"/>
            </a:xfrm>
            <a:prstGeom prst="line">
              <a:avLst/>
            </a:prstGeom>
            <a:noFill/>
            <a:ln w="7938">
              <a:solidFill>
                <a:srgbClr val="EDEDE7"/>
              </a:solidFill>
              <a:round/>
              <a:headEnd/>
              <a:tailEnd/>
            </a:ln>
          </p:spPr>
          <p:txBody>
            <a:bodyPr/>
            <a:lstStyle/>
            <a:p>
              <a:endParaRPr lang="zh-CN" altLang="en-US"/>
            </a:p>
          </p:txBody>
        </p:sp>
        <p:sp>
          <p:nvSpPr>
            <p:cNvPr id="121891" name="Line 35"/>
            <p:cNvSpPr>
              <a:spLocks noChangeShapeType="1"/>
            </p:cNvSpPr>
            <p:nvPr/>
          </p:nvSpPr>
          <p:spPr bwMode="auto">
            <a:xfrm>
              <a:off x="2981" y="1890"/>
              <a:ext cx="223" cy="1"/>
            </a:xfrm>
            <a:prstGeom prst="line">
              <a:avLst/>
            </a:prstGeom>
            <a:noFill/>
            <a:ln w="7938">
              <a:solidFill>
                <a:srgbClr val="494936"/>
              </a:solidFill>
              <a:round/>
              <a:headEnd/>
              <a:tailEnd/>
            </a:ln>
          </p:spPr>
          <p:txBody>
            <a:bodyPr/>
            <a:lstStyle/>
            <a:p>
              <a:endParaRPr lang="zh-CN" altLang="en-US"/>
            </a:p>
          </p:txBody>
        </p:sp>
        <p:sp>
          <p:nvSpPr>
            <p:cNvPr id="121892" name="Line 36"/>
            <p:cNvSpPr>
              <a:spLocks noChangeShapeType="1"/>
            </p:cNvSpPr>
            <p:nvPr/>
          </p:nvSpPr>
          <p:spPr bwMode="auto">
            <a:xfrm>
              <a:off x="2981" y="1692"/>
              <a:ext cx="223" cy="1"/>
            </a:xfrm>
            <a:prstGeom prst="line">
              <a:avLst/>
            </a:prstGeom>
            <a:noFill/>
            <a:ln w="7938">
              <a:solidFill>
                <a:srgbClr val="494936"/>
              </a:solidFill>
              <a:round/>
              <a:headEnd/>
              <a:tailEnd/>
            </a:ln>
          </p:spPr>
          <p:txBody>
            <a:bodyPr/>
            <a:lstStyle/>
            <a:p>
              <a:endParaRPr lang="zh-CN" altLang="en-US"/>
            </a:p>
          </p:txBody>
        </p:sp>
        <p:sp>
          <p:nvSpPr>
            <p:cNvPr id="121893" name="Freeform 37"/>
            <p:cNvSpPr>
              <a:spLocks/>
            </p:cNvSpPr>
            <p:nvPr/>
          </p:nvSpPr>
          <p:spPr bwMode="auto">
            <a:xfrm>
              <a:off x="2995" y="1567"/>
              <a:ext cx="99" cy="46"/>
            </a:xfrm>
            <a:custGeom>
              <a:avLst/>
              <a:gdLst/>
              <a:ahLst/>
              <a:cxnLst>
                <a:cxn ang="0">
                  <a:pos x="0" y="46"/>
                </a:cxn>
                <a:cxn ang="0">
                  <a:pos x="0" y="0"/>
                </a:cxn>
                <a:cxn ang="0">
                  <a:pos x="99" y="0"/>
                </a:cxn>
              </a:cxnLst>
              <a:rect l="0" t="0" r="r" b="b"/>
              <a:pathLst>
                <a:path w="99" h="46">
                  <a:moveTo>
                    <a:pt x="0" y="46"/>
                  </a:moveTo>
                  <a:lnTo>
                    <a:pt x="0" y="0"/>
                  </a:lnTo>
                  <a:lnTo>
                    <a:pt x="99" y="0"/>
                  </a:lnTo>
                </a:path>
              </a:pathLst>
            </a:custGeom>
            <a:noFill/>
            <a:ln w="4763">
              <a:solidFill>
                <a:srgbClr val="EDEDE7"/>
              </a:solidFill>
              <a:prstDash val="solid"/>
              <a:round/>
              <a:headEnd/>
              <a:tailEnd/>
            </a:ln>
          </p:spPr>
          <p:txBody>
            <a:bodyPr/>
            <a:lstStyle/>
            <a:p>
              <a:endParaRPr lang="zh-CN" altLang="en-US"/>
            </a:p>
          </p:txBody>
        </p:sp>
      </p:grpSp>
      <p:grpSp>
        <p:nvGrpSpPr>
          <p:cNvPr id="6" name="Group 38"/>
          <p:cNvGrpSpPr>
            <a:grpSpLocks/>
          </p:cNvGrpSpPr>
          <p:nvPr/>
        </p:nvGrpSpPr>
        <p:grpSpPr bwMode="auto">
          <a:xfrm>
            <a:off x="3563938" y="1898650"/>
            <a:ext cx="595312" cy="595313"/>
            <a:chOff x="2144" y="1515"/>
            <a:chExt cx="375" cy="375"/>
          </a:xfrm>
        </p:grpSpPr>
        <p:sp>
          <p:nvSpPr>
            <p:cNvPr id="121895" name="Freeform 39"/>
            <p:cNvSpPr>
              <a:spLocks/>
            </p:cNvSpPr>
            <p:nvPr/>
          </p:nvSpPr>
          <p:spPr bwMode="auto">
            <a:xfrm>
              <a:off x="2199" y="1745"/>
              <a:ext cx="320" cy="35"/>
            </a:xfrm>
            <a:custGeom>
              <a:avLst/>
              <a:gdLst/>
              <a:ahLst/>
              <a:cxnLst>
                <a:cxn ang="0">
                  <a:pos x="0" y="35"/>
                </a:cxn>
                <a:cxn ang="0">
                  <a:pos x="38" y="0"/>
                </a:cxn>
                <a:cxn ang="0">
                  <a:pos x="320" y="0"/>
                </a:cxn>
                <a:cxn ang="0">
                  <a:pos x="282" y="35"/>
                </a:cxn>
                <a:cxn ang="0">
                  <a:pos x="0" y="35"/>
                </a:cxn>
              </a:cxnLst>
              <a:rect l="0" t="0" r="r" b="b"/>
              <a:pathLst>
                <a:path w="320" h="35">
                  <a:moveTo>
                    <a:pt x="0" y="35"/>
                  </a:moveTo>
                  <a:lnTo>
                    <a:pt x="38" y="0"/>
                  </a:lnTo>
                  <a:lnTo>
                    <a:pt x="320" y="0"/>
                  </a:lnTo>
                  <a:lnTo>
                    <a:pt x="282" y="35"/>
                  </a:lnTo>
                  <a:lnTo>
                    <a:pt x="0" y="35"/>
                  </a:lnTo>
                  <a:close/>
                </a:path>
              </a:pathLst>
            </a:custGeom>
            <a:solidFill>
              <a:srgbClr val="C9C9B6"/>
            </a:solidFill>
            <a:ln w="9525">
              <a:noFill/>
              <a:round/>
              <a:headEnd/>
              <a:tailEnd/>
            </a:ln>
          </p:spPr>
          <p:txBody>
            <a:bodyPr/>
            <a:lstStyle/>
            <a:p>
              <a:endParaRPr lang="zh-CN" altLang="en-US"/>
            </a:p>
          </p:txBody>
        </p:sp>
        <p:sp>
          <p:nvSpPr>
            <p:cNvPr id="121896" name="Freeform 40"/>
            <p:cNvSpPr>
              <a:spLocks/>
            </p:cNvSpPr>
            <p:nvPr/>
          </p:nvSpPr>
          <p:spPr bwMode="auto">
            <a:xfrm>
              <a:off x="2199" y="1745"/>
              <a:ext cx="320" cy="35"/>
            </a:xfrm>
            <a:custGeom>
              <a:avLst/>
              <a:gdLst/>
              <a:ahLst/>
              <a:cxnLst>
                <a:cxn ang="0">
                  <a:pos x="0" y="35"/>
                </a:cxn>
                <a:cxn ang="0">
                  <a:pos x="38" y="0"/>
                </a:cxn>
                <a:cxn ang="0">
                  <a:pos x="320" y="0"/>
                </a:cxn>
                <a:cxn ang="0">
                  <a:pos x="282" y="35"/>
                </a:cxn>
                <a:cxn ang="0">
                  <a:pos x="0" y="35"/>
                </a:cxn>
              </a:cxnLst>
              <a:rect l="0" t="0" r="r" b="b"/>
              <a:pathLst>
                <a:path w="320" h="35">
                  <a:moveTo>
                    <a:pt x="0" y="35"/>
                  </a:moveTo>
                  <a:lnTo>
                    <a:pt x="38" y="0"/>
                  </a:lnTo>
                  <a:lnTo>
                    <a:pt x="320" y="0"/>
                  </a:lnTo>
                  <a:lnTo>
                    <a:pt x="282" y="35"/>
                  </a:lnTo>
                  <a:lnTo>
                    <a:pt x="0" y="35"/>
                  </a:lnTo>
                  <a:close/>
                </a:path>
              </a:pathLst>
            </a:custGeom>
            <a:solidFill>
              <a:srgbClr val="C9C9B6"/>
            </a:solidFill>
            <a:ln w="3175">
              <a:solidFill>
                <a:srgbClr val="494936"/>
              </a:solidFill>
              <a:prstDash val="solid"/>
              <a:round/>
              <a:headEnd/>
              <a:tailEnd/>
            </a:ln>
          </p:spPr>
          <p:txBody>
            <a:bodyPr/>
            <a:lstStyle/>
            <a:p>
              <a:endParaRPr lang="zh-CN" altLang="en-US"/>
            </a:p>
          </p:txBody>
        </p:sp>
        <p:sp>
          <p:nvSpPr>
            <p:cNvPr id="121897" name="Rectangle 41"/>
            <p:cNvSpPr>
              <a:spLocks noChangeArrowheads="1"/>
            </p:cNvSpPr>
            <p:nvPr/>
          </p:nvSpPr>
          <p:spPr bwMode="auto">
            <a:xfrm>
              <a:off x="2199" y="1780"/>
              <a:ext cx="282" cy="54"/>
            </a:xfrm>
            <a:prstGeom prst="rect">
              <a:avLst/>
            </a:prstGeom>
            <a:solidFill>
              <a:srgbClr val="B7B79D"/>
            </a:solidFill>
            <a:ln w="9525">
              <a:noFill/>
              <a:miter lim="800000"/>
              <a:headEnd/>
              <a:tailEnd/>
            </a:ln>
          </p:spPr>
          <p:txBody>
            <a:bodyPr/>
            <a:lstStyle/>
            <a:p>
              <a:endParaRPr lang="zh-CN" altLang="en-US"/>
            </a:p>
          </p:txBody>
        </p:sp>
        <p:sp>
          <p:nvSpPr>
            <p:cNvPr id="121898" name="Rectangle 42"/>
            <p:cNvSpPr>
              <a:spLocks noChangeArrowheads="1"/>
            </p:cNvSpPr>
            <p:nvPr/>
          </p:nvSpPr>
          <p:spPr bwMode="auto">
            <a:xfrm>
              <a:off x="2200" y="1781"/>
              <a:ext cx="280" cy="52"/>
            </a:xfrm>
            <a:prstGeom prst="rect">
              <a:avLst/>
            </a:prstGeom>
            <a:solidFill>
              <a:srgbClr val="B7B79D"/>
            </a:solidFill>
            <a:ln w="3175">
              <a:solidFill>
                <a:srgbClr val="494936"/>
              </a:solidFill>
              <a:miter lim="800000"/>
              <a:headEnd/>
              <a:tailEnd/>
            </a:ln>
          </p:spPr>
          <p:txBody>
            <a:bodyPr/>
            <a:lstStyle/>
            <a:p>
              <a:endParaRPr lang="zh-CN" altLang="en-US"/>
            </a:p>
          </p:txBody>
        </p:sp>
        <p:sp>
          <p:nvSpPr>
            <p:cNvPr id="121899" name="Freeform 43"/>
            <p:cNvSpPr>
              <a:spLocks/>
            </p:cNvSpPr>
            <p:nvPr/>
          </p:nvSpPr>
          <p:spPr bwMode="auto">
            <a:xfrm>
              <a:off x="2481" y="1745"/>
              <a:ext cx="38" cy="89"/>
            </a:xfrm>
            <a:custGeom>
              <a:avLst/>
              <a:gdLst/>
              <a:ahLst/>
              <a:cxnLst>
                <a:cxn ang="0">
                  <a:pos x="0" y="89"/>
                </a:cxn>
                <a:cxn ang="0">
                  <a:pos x="38" y="51"/>
                </a:cxn>
                <a:cxn ang="0">
                  <a:pos x="38" y="0"/>
                </a:cxn>
                <a:cxn ang="0">
                  <a:pos x="0" y="35"/>
                </a:cxn>
                <a:cxn ang="0">
                  <a:pos x="0" y="89"/>
                </a:cxn>
              </a:cxnLst>
              <a:rect l="0" t="0" r="r" b="b"/>
              <a:pathLst>
                <a:path w="38" h="89">
                  <a:moveTo>
                    <a:pt x="0" y="89"/>
                  </a:moveTo>
                  <a:lnTo>
                    <a:pt x="38" y="51"/>
                  </a:lnTo>
                  <a:lnTo>
                    <a:pt x="38" y="0"/>
                  </a:lnTo>
                  <a:lnTo>
                    <a:pt x="0" y="35"/>
                  </a:lnTo>
                  <a:lnTo>
                    <a:pt x="0" y="89"/>
                  </a:lnTo>
                  <a:close/>
                </a:path>
              </a:pathLst>
            </a:custGeom>
            <a:solidFill>
              <a:srgbClr val="7A7A5A"/>
            </a:solidFill>
            <a:ln w="9525">
              <a:noFill/>
              <a:round/>
              <a:headEnd/>
              <a:tailEnd/>
            </a:ln>
          </p:spPr>
          <p:txBody>
            <a:bodyPr/>
            <a:lstStyle/>
            <a:p>
              <a:endParaRPr lang="zh-CN" altLang="en-US"/>
            </a:p>
          </p:txBody>
        </p:sp>
        <p:sp>
          <p:nvSpPr>
            <p:cNvPr id="121900" name="Freeform 44"/>
            <p:cNvSpPr>
              <a:spLocks/>
            </p:cNvSpPr>
            <p:nvPr/>
          </p:nvSpPr>
          <p:spPr bwMode="auto">
            <a:xfrm>
              <a:off x="2481" y="1745"/>
              <a:ext cx="38" cy="89"/>
            </a:xfrm>
            <a:custGeom>
              <a:avLst/>
              <a:gdLst/>
              <a:ahLst/>
              <a:cxnLst>
                <a:cxn ang="0">
                  <a:pos x="0" y="89"/>
                </a:cxn>
                <a:cxn ang="0">
                  <a:pos x="38" y="51"/>
                </a:cxn>
                <a:cxn ang="0">
                  <a:pos x="38" y="0"/>
                </a:cxn>
                <a:cxn ang="0">
                  <a:pos x="0" y="35"/>
                </a:cxn>
                <a:cxn ang="0">
                  <a:pos x="0" y="89"/>
                </a:cxn>
              </a:cxnLst>
              <a:rect l="0" t="0" r="r" b="b"/>
              <a:pathLst>
                <a:path w="38" h="89">
                  <a:moveTo>
                    <a:pt x="0" y="89"/>
                  </a:moveTo>
                  <a:lnTo>
                    <a:pt x="38" y="51"/>
                  </a:lnTo>
                  <a:lnTo>
                    <a:pt x="38" y="0"/>
                  </a:lnTo>
                  <a:lnTo>
                    <a:pt x="0" y="35"/>
                  </a:lnTo>
                  <a:lnTo>
                    <a:pt x="0" y="89"/>
                  </a:lnTo>
                  <a:close/>
                </a:path>
              </a:pathLst>
            </a:custGeom>
            <a:solidFill>
              <a:srgbClr val="7A7A5A"/>
            </a:solidFill>
            <a:ln w="3175">
              <a:solidFill>
                <a:srgbClr val="494936"/>
              </a:solidFill>
              <a:prstDash val="solid"/>
              <a:round/>
              <a:headEnd/>
              <a:tailEnd/>
            </a:ln>
          </p:spPr>
          <p:txBody>
            <a:bodyPr/>
            <a:lstStyle/>
            <a:p>
              <a:endParaRPr lang="zh-CN" altLang="en-US"/>
            </a:p>
          </p:txBody>
        </p:sp>
        <p:sp>
          <p:nvSpPr>
            <p:cNvPr id="121901" name="Freeform 45"/>
            <p:cNvSpPr>
              <a:spLocks/>
            </p:cNvSpPr>
            <p:nvPr/>
          </p:nvSpPr>
          <p:spPr bwMode="auto">
            <a:xfrm>
              <a:off x="2208" y="1745"/>
              <a:ext cx="304" cy="29"/>
            </a:xfrm>
            <a:custGeom>
              <a:avLst/>
              <a:gdLst/>
              <a:ahLst/>
              <a:cxnLst>
                <a:cxn ang="0">
                  <a:pos x="0" y="29"/>
                </a:cxn>
                <a:cxn ang="0">
                  <a:pos x="29" y="0"/>
                </a:cxn>
                <a:cxn ang="0">
                  <a:pos x="304" y="0"/>
                </a:cxn>
                <a:cxn ang="0">
                  <a:pos x="275" y="29"/>
                </a:cxn>
                <a:cxn ang="0">
                  <a:pos x="0" y="29"/>
                </a:cxn>
              </a:cxnLst>
              <a:rect l="0" t="0" r="r" b="b"/>
              <a:pathLst>
                <a:path w="304" h="29">
                  <a:moveTo>
                    <a:pt x="0" y="29"/>
                  </a:moveTo>
                  <a:lnTo>
                    <a:pt x="29" y="0"/>
                  </a:lnTo>
                  <a:lnTo>
                    <a:pt x="304"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121902" name="Freeform 46"/>
            <p:cNvSpPr>
              <a:spLocks/>
            </p:cNvSpPr>
            <p:nvPr/>
          </p:nvSpPr>
          <p:spPr bwMode="auto">
            <a:xfrm>
              <a:off x="2208" y="1745"/>
              <a:ext cx="304" cy="29"/>
            </a:xfrm>
            <a:custGeom>
              <a:avLst/>
              <a:gdLst/>
              <a:ahLst/>
              <a:cxnLst>
                <a:cxn ang="0">
                  <a:pos x="0" y="29"/>
                </a:cxn>
                <a:cxn ang="0">
                  <a:pos x="29" y="0"/>
                </a:cxn>
                <a:cxn ang="0">
                  <a:pos x="304" y="0"/>
                </a:cxn>
                <a:cxn ang="0">
                  <a:pos x="275" y="29"/>
                </a:cxn>
                <a:cxn ang="0">
                  <a:pos x="0" y="29"/>
                </a:cxn>
              </a:cxnLst>
              <a:rect l="0" t="0" r="r" b="b"/>
              <a:pathLst>
                <a:path w="304" h="29">
                  <a:moveTo>
                    <a:pt x="0" y="29"/>
                  </a:moveTo>
                  <a:lnTo>
                    <a:pt x="29" y="0"/>
                  </a:lnTo>
                  <a:lnTo>
                    <a:pt x="304" y="0"/>
                  </a:lnTo>
                  <a:lnTo>
                    <a:pt x="275" y="29"/>
                  </a:lnTo>
                  <a:lnTo>
                    <a:pt x="0" y="29"/>
                  </a:lnTo>
                  <a:close/>
                </a:path>
              </a:pathLst>
            </a:custGeom>
            <a:solidFill>
              <a:srgbClr val="000000"/>
            </a:solidFill>
            <a:ln w="3175">
              <a:solidFill>
                <a:srgbClr val="000000"/>
              </a:solidFill>
              <a:prstDash val="solid"/>
              <a:round/>
              <a:headEnd/>
              <a:tailEnd/>
            </a:ln>
          </p:spPr>
          <p:txBody>
            <a:bodyPr/>
            <a:lstStyle/>
            <a:p>
              <a:endParaRPr lang="zh-CN" altLang="en-US"/>
            </a:p>
          </p:txBody>
        </p:sp>
        <p:sp>
          <p:nvSpPr>
            <p:cNvPr id="121903" name="Freeform 47"/>
            <p:cNvSpPr>
              <a:spLocks/>
            </p:cNvSpPr>
            <p:nvPr/>
          </p:nvSpPr>
          <p:spPr bwMode="auto">
            <a:xfrm>
              <a:off x="2199" y="1515"/>
              <a:ext cx="313" cy="29"/>
            </a:xfrm>
            <a:custGeom>
              <a:avLst/>
              <a:gdLst/>
              <a:ahLst/>
              <a:cxnLst>
                <a:cxn ang="0">
                  <a:pos x="0" y="29"/>
                </a:cxn>
                <a:cxn ang="0">
                  <a:pos x="31" y="0"/>
                </a:cxn>
                <a:cxn ang="0">
                  <a:pos x="313" y="0"/>
                </a:cxn>
                <a:cxn ang="0">
                  <a:pos x="282" y="29"/>
                </a:cxn>
                <a:cxn ang="0">
                  <a:pos x="0" y="29"/>
                </a:cxn>
              </a:cxnLst>
              <a:rect l="0" t="0" r="r" b="b"/>
              <a:pathLst>
                <a:path w="313" h="29">
                  <a:moveTo>
                    <a:pt x="0" y="29"/>
                  </a:moveTo>
                  <a:lnTo>
                    <a:pt x="31" y="0"/>
                  </a:lnTo>
                  <a:lnTo>
                    <a:pt x="313" y="0"/>
                  </a:lnTo>
                  <a:lnTo>
                    <a:pt x="282" y="29"/>
                  </a:lnTo>
                  <a:lnTo>
                    <a:pt x="0" y="29"/>
                  </a:lnTo>
                  <a:close/>
                </a:path>
              </a:pathLst>
            </a:custGeom>
            <a:solidFill>
              <a:srgbClr val="C9C9B6"/>
            </a:solidFill>
            <a:ln w="9525">
              <a:noFill/>
              <a:round/>
              <a:headEnd/>
              <a:tailEnd/>
            </a:ln>
          </p:spPr>
          <p:txBody>
            <a:bodyPr/>
            <a:lstStyle/>
            <a:p>
              <a:endParaRPr lang="zh-CN" altLang="en-US"/>
            </a:p>
          </p:txBody>
        </p:sp>
        <p:sp>
          <p:nvSpPr>
            <p:cNvPr id="121904" name="Freeform 48"/>
            <p:cNvSpPr>
              <a:spLocks/>
            </p:cNvSpPr>
            <p:nvPr/>
          </p:nvSpPr>
          <p:spPr bwMode="auto">
            <a:xfrm>
              <a:off x="2199" y="1515"/>
              <a:ext cx="313" cy="29"/>
            </a:xfrm>
            <a:custGeom>
              <a:avLst/>
              <a:gdLst/>
              <a:ahLst/>
              <a:cxnLst>
                <a:cxn ang="0">
                  <a:pos x="0" y="29"/>
                </a:cxn>
                <a:cxn ang="0">
                  <a:pos x="31" y="0"/>
                </a:cxn>
                <a:cxn ang="0">
                  <a:pos x="313" y="0"/>
                </a:cxn>
                <a:cxn ang="0">
                  <a:pos x="282" y="29"/>
                </a:cxn>
                <a:cxn ang="0">
                  <a:pos x="0" y="29"/>
                </a:cxn>
              </a:cxnLst>
              <a:rect l="0" t="0" r="r" b="b"/>
              <a:pathLst>
                <a:path w="313" h="29">
                  <a:moveTo>
                    <a:pt x="0" y="29"/>
                  </a:moveTo>
                  <a:lnTo>
                    <a:pt x="31" y="0"/>
                  </a:lnTo>
                  <a:lnTo>
                    <a:pt x="313" y="0"/>
                  </a:lnTo>
                  <a:lnTo>
                    <a:pt x="282" y="29"/>
                  </a:lnTo>
                  <a:lnTo>
                    <a:pt x="0" y="29"/>
                  </a:lnTo>
                  <a:close/>
                </a:path>
              </a:pathLst>
            </a:custGeom>
            <a:solidFill>
              <a:srgbClr val="C9C9B6"/>
            </a:solidFill>
            <a:ln w="3175">
              <a:solidFill>
                <a:srgbClr val="494936"/>
              </a:solidFill>
              <a:prstDash val="solid"/>
              <a:round/>
              <a:headEnd/>
              <a:tailEnd/>
            </a:ln>
          </p:spPr>
          <p:txBody>
            <a:bodyPr/>
            <a:lstStyle/>
            <a:p>
              <a:endParaRPr lang="zh-CN" altLang="en-US"/>
            </a:p>
          </p:txBody>
        </p:sp>
        <p:sp>
          <p:nvSpPr>
            <p:cNvPr id="121905" name="Rectangle 49"/>
            <p:cNvSpPr>
              <a:spLocks noChangeArrowheads="1"/>
            </p:cNvSpPr>
            <p:nvPr/>
          </p:nvSpPr>
          <p:spPr bwMode="auto">
            <a:xfrm>
              <a:off x="2200" y="1545"/>
              <a:ext cx="282" cy="223"/>
            </a:xfrm>
            <a:prstGeom prst="rect">
              <a:avLst/>
            </a:prstGeom>
            <a:solidFill>
              <a:srgbClr val="B7B79D"/>
            </a:solidFill>
            <a:ln w="3175">
              <a:solidFill>
                <a:srgbClr val="494936"/>
              </a:solidFill>
              <a:miter lim="800000"/>
              <a:headEnd/>
              <a:tailEnd/>
            </a:ln>
          </p:spPr>
          <p:txBody>
            <a:bodyPr/>
            <a:lstStyle/>
            <a:p>
              <a:endParaRPr lang="zh-CN" altLang="en-US"/>
            </a:p>
          </p:txBody>
        </p:sp>
        <p:sp>
          <p:nvSpPr>
            <p:cNvPr id="121906" name="Rectangle 50"/>
            <p:cNvSpPr>
              <a:spLocks noChangeArrowheads="1"/>
            </p:cNvSpPr>
            <p:nvPr/>
          </p:nvSpPr>
          <p:spPr bwMode="auto">
            <a:xfrm>
              <a:off x="2225" y="1574"/>
              <a:ext cx="233" cy="172"/>
            </a:xfrm>
            <a:prstGeom prst="rect">
              <a:avLst/>
            </a:prstGeom>
            <a:solidFill>
              <a:srgbClr val="FFFFFF"/>
            </a:solidFill>
            <a:ln w="3175">
              <a:solidFill>
                <a:srgbClr val="494936"/>
              </a:solidFill>
              <a:miter lim="800000"/>
              <a:headEnd/>
              <a:tailEnd/>
            </a:ln>
          </p:spPr>
          <p:txBody>
            <a:bodyPr/>
            <a:lstStyle/>
            <a:p>
              <a:endParaRPr lang="zh-CN" altLang="en-US"/>
            </a:p>
          </p:txBody>
        </p:sp>
        <p:sp>
          <p:nvSpPr>
            <p:cNvPr id="121907" name="Freeform 51"/>
            <p:cNvSpPr>
              <a:spLocks/>
            </p:cNvSpPr>
            <p:nvPr/>
          </p:nvSpPr>
          <p:spPr bwMode="auto">
            <a:xfrm>
              <a:off x="2481" y="1515"/>
              <a:ext cx="31" cy="252"/>
            </a:xfrm>
            <a:custGeom>
              <a:avLst/>
              <a:gdLst/>
              <a:ahLst/>
              <a:cxnLst>
                <a:cxn ang="0">
                  <a:pos x="0" y="252"/>
                </a:cxn>
                <a:cxn ang="0">
                  <a:pos x="31" y="221"/>
                </a:cxn>
                <a:cxn ang="0">
                  <a:pos x="31" y="0"/>
                </a:cxn>
                <a:cxn ang="0">
                  <a:pos x="0" y="29"/>
                </a:cxn>
                <a:cxn ang="0">
                  <a:pos x="0" y="252"/>
                </a:cxn>
              </a:cxnLst>
              <a:rect l="0" t="0" r="r" b="b"/>
              <a:pathLst>
                <a:path w="31" h="252">
                  <a:moveTo>
                    <a:pt x="0" y="252"/>
                  </a:moveTo>
                  <a:lnTo>
                    <a:pt x="31" y="221"/>
                  </a:lnTo>
                  <a:lnTo>
                    <a:pt x="31" y="0"/>
                  </a:lnTo>
                  <a:lnTo>
                    <a:pt x="0" y="29"/>
                  </a:lnTo>
                  <a:lnTo>
                    <a:pt x="0" y="252"/>
                  </a:lnTo>
                  <a:close/>
                </a:path>
              </a:pathLst>
            </a:custGeom>
            <a:solidFill>
              <a:srgbClr val="7A7A5A"/>
            </a:solidFill>
            <a:ln w="9525">
              <a:noFill/>
              <a:round/>
              <a:headEnd/>
              <a:tailEnd/>
            </a:ln>
          </p:spPr>
          <p:txBody>
            <a:bodyPr/>
            <a:lstStyle/>
            <a:p>
              <a:endParaRPr lang="zh-CN" altLang="en-US"/>
            </a:p>
          </p:txBody>
        </p:sp>
        <p:sp>
          <p:nvSpPr>
            <p:cNvPr id="121908" name="Freeform 52"/>
            <p:cNvSpPr>
              <a:spLocks/>
            </p:cNvSpPr>
            <p:nvPr/>
          </p:nvSpPr>
          <p:spPr bwMode="auto">
            <a:xfrm>
              <a:off x="2481" y="1515"/>
              <a:ext cx="31" cy="252"/>
            </a:xfrm>
            <a:custGeom>
              <a:avLst/>
              <a:gdLst/>
              <a:ahLst/>
              <a:cxnLst>
                <a:cxn ang="0">
                  <a:pos x="0" y="252"/>
                </a:cxn>
                <a:cxn ang="0">
                  <a:pos x="31" y="221"/>
                </a:cxn>
                <a:cxn ang="0">
                  <a:pos x="31" y="0"/>
                </a:cxn>
                <a:cxn ang="0">
                  <a:pos x="0" y="29"/>
                </a:cxn>
                <a:cxn ang="0">
                  <a:pos x="0" y="252"/>
                </a:cxn>
              </a:cxnLst>
              <a:rect l="0" t="0" r="r" b="b"/>
              <a:pathLst>
                <a:path w="31" h="252">
                  <a:moveTo>
                    <a:pt x="0" y="252"/>
                  </a:moveTo>
                  <a:lnTo>
                    <a:pt x="31" y="221"/>
                  </a:lnTo>
                  <a:lnTo>
                    <a:pt x="31" y="0"/>
                  </a:lnTo>
                  <a:lnTo>
                    <a:pt x="0" y="29"/>
                  </a:lnTo>
                  <a:lnTo>
                    <a:pt x="0" y="252"/>
                  </a:lnTo>
                  <a:close/>
                </a:path>
              </a:pathLst>
            </a:custGeom>
            <a:solidFill>
              <a:srgbClr val="7A7A5A"/>
            </a:solidFill>
            <a:ln w="3175">
              <a:solidFill>
                <a:srgbClr val="494936"/>
              </a:solidFill>
              <a:prstDash val="solid"/>
              <a:round/>
              <a:headEnd/>
              <a:tailEnd/>
            </a:ln>
          </p:spPr>
          <p:txBody>
            <a:bodyPr/>
            <a:lstStyle/>
            <a:p>
              <a:endParaRPr lang="zh-CN" altLang="en-US"/>
            </a:p>
          </p:txBody>
        </p:sp>
        <p:sp>
          <p:nvSpPr>
            <p:cNvPr id="121909" name="Freeform 53"/>
            <p:cNvSpPr>
              <a:spLocks/>
            </p:cNvSpPr>
            <p:nvPr/>
          </p:nvSpPr>
          <p:spPr bwMode="auto">
            <a:xfrm>
              <a:off x="2144" y="1823"/>
              <a:ext cx="350" cy="55"/>
            </a:xfrm>
            <a:custGeom>
              <a:avLst/>
              <a:gdLst/>
              <a:ahLst/>
              <a:cxnLst>
                <a:cxn ang="0">
                  <a:pos x="0" y="55"/>
                </a:cxn>
                <a:cxn ang="0">
                  <a:pos x="44" y="0"/>
                </a:cxn>
                <a:cxn ang="0">
                  <a:pos x="350" y="0"/>
                </a:cxn>
                <a:cxn ang="0">
                  <a:pos x="306" y="55"/>
                </a:cxn>
                <a:cxn ang="0">
                  <a:pos x="0" y="55"/>
                </a:cxn>
              </a:cxnLst>
              <a:rect l="0" t="0" r="r" b="b"/>
              <a:pathLst>
                <a:path w="350" h="55">
                  <a:moveTo>
                    <a:pt x="0" y="55"/>
                  </a:moveTo>
                  <a:lnTo>
                    <a:pt x="44" y="0"/>
                  </a:lnTo>
                  <a:lnTo>
                    <a:pt x="350" y="0"/>
                  </a:lnTo>
                  <a:lnTo>
                    <a:pt x="306" y="55"/>
                  </a:lnTo>
                  <a:lnTo>
                    <a:pt x="0" y="55"/>
                  </a:lnTo>
                  <a:close/>
                </a:path>
              </a:pathLst>
            </a:custGeom>
            <a:solidFill>
              <a:srgbClr val="C9C9B6"/>
            </a:solidFill>
            <a:ln w="9525">
              <a:noFill/>
              <a:round/>
              <a:headEnd/>
              <a:tailEnd/>
            </a:ln>
          </p:spPr>
          <p:txBody>
            <a:bodyPr/>
            <a:lstStyle/>
            <a:p>
              <a:endParaRPr lang="zh-CN" altLang="en-US"/>
            </a:p>
          </p:txBody>
        </p:sp>
        <p:sp>
          <p:nvSpPr>
            <p:cNvPr id="121910" name="Freeform 54"/>
            <p:cNvSpPr>
              <a:spLocks/>
            </p:cNvSpPr>
            <p:nvPr/>
          </p:nvSpPr>
          <p:spPr bwMode="auto">
            <a:xfrm>
              <a:off x="2144" y="1823"/>
              <a:ext cx="350" cy="55"/>
            </a:xfrm>
            <a:custGeom>
              <a:avLst/>
              <a:gdLst/>
              <a:ahLst/>
              <a:cxnLst>
                <a:cxn ang="0">
                  <a:pos x="0" y="55"/>
                </a:cxn>
                <a:cxn ang="0">
                  <a:pos x="44" y="0"/>
                </a:cxn>
                <a:cxn ang="0">
                  <a:pos x="350" y="0"/>
                </a:cxn>
                <a:cxn ang="0">
                  <a:pos x="306" y="55"/>
                </a:cxn>
                <a:cxn ang="0">
                  <a:pos x="0" y="55"/>
                </a:cxn>
              </a:cxnLst>
              <a:rect l="0" t="0" r="r" b="b"/>
              <a:pathLst>
                <a:path w="350" h="55">
                  <a:moveTo>
                    <a:pt x="0" y="55"/>
                  </a:moveTo>
                  <a:lnTo>
                    <a:pt x="44" y="0"/>
                  </a:lnTo>
                  <a:lnTo>
                    <a:pt x="350" y="0"/>
                  </a:lnTo>
                  <a:lnTo>
                    <a:pt x="306" y="55"/>
                  </a:lnTo>
                  <a:lnTo>
                    <a:pt x="0" y="55"/>
                  </a:lnTo>
                  <a:close/>
                </a:path>
              </a:pathLst>
            </a:custGeom>
            <a:solidFill>
              <a:srgbClr val="C9C9B6"/>
            </a:solidFill>
            <a:ln w="3175">
              <a:solidFill>
                <a:srgbClr val="494936"/>
              </a:solidFill>
              <a:prstDash val="solid"/>
              <a:round/>
              <a:headEnd/>
              <a:tailEnd/>
            </a:ln>
          </p:spPr>
          <p:txBody>
            <a:bodyPr/>
            <a:lstStyle/>
            <a:p>
              <a:endParaRPr lang="zh-CN" altLang="en-US"/>
            </a:p>
          </p:txBody>
        </p:sp>
        <p:sp>
          <p:nvSpPr>
            <p:cNvPr id="121911" name="Freeform 55"/>
            <p:cNvSpPr>
              <a:spLocks/>
            </p:cNvSpPr>
            <p:nvPr/>
          </p:nvSpPr>
          <p:spPr bwMode="auto">
            <a:xfrm>
              <a:off x="2450" y="1823"/>
              <a:ext cx="44" cy="67"/>
            </a:xfrm>
            <a:custGeom>
              <a:avLst/>
              <a:gdLst/>
              <a:ahLst/>
              <a:cxnLst>
                <a:cxn ang="0">
                  <a:pos x="0" y="67"/>
                </a:cxn>
                <a:cxn ang="0">
                  <a:pos x="44" y="20"/>
                </a:cxn>
                <a:cxn ang="0">
                  <a:pos x="44" y="0"/>
                </a:cxn>
                <a:cxn ang="0">
                  <a:pos x="0" y="55"/>
                </a:cxn>
                <a:cxn ang="0">
                  <a:pos x="0" y="67"/>
                </a:cxn>
              </a:cxnLst>
              <a:rect l="0" t="0" r="r" b="b"/>
              <a:pathLst>
                <a:path w="44" h="67">
                  <a:moveTo>
                    <a:pt x="0" y="67"/>
                  </a:moveTo>
                  <a:lnTo>
                    <a:pt x="44" y="20"/>
                  </a:lnTo>
                  <a:lnTo>
                    <a:pt x="44" y="0"/>
                  </a:lnTo>
                  <a:lnTo>
                    <a:pt x="0" y="55"/>
                  </a:lnTo>
                  <a:lnTo>
                    <a:pt x="0" y="67"/>
                  </a:lnTo>
                  <a:close/>
                </a:path>
              </a:pathLst>
            </a:custGeom>
            <a:solidFill>
              <a:srgbClr val="7A7A5A"/>
            </a:solidFill>
            <a:ln w="9525">
              <a:noFill/>
              <a:round/>
              <a:headEnd/>
              <a:tailEnd/>
            </a:ln>
          </p:spPr>
          <p:txBody>
            <a:bodyPr/>
            <a:lstStyle/>
            <a:p>
              <a:endParaRPr lang="zh-CN" altLang="en-US"/>
            </a:p>
          </p:txBody>
        </p:sp>
        <p:sp>
          <p:nvSpPr>
            <p:cNvPr id="121912" name="Freeform 56"/>
            <p:cNvSpPr>
              <a:spLocks/>
            </p:cNvSpPr>
            <p:nvPr/>
          </p:nvSpPr>
          <p:spPr bwMode="auto">
            <a:xfrm>
              <a:off x="2450" y="1823"/>
              <a:ext cx="44" cy="67"/>
            </a:xfrm>
            <a:custGeom>
              <a:avLst/>
              <a:gdLst/>
              <a:ahLst/>
              <a:cxnLst>
                <a:cxn ang="0">
                  <a:pos x="0" y="67"/>
                </a:cxn>
                <a:cxn ang="0">
                  <a:pos x="44" y="20"/>
                </a:cxn>
                <a:cxn ang="0">
                  <a:pos x="44" y="0"/>
                </a:cxn>
                <a:cxn ang="0">
                  <a:pos x="0" y="55"/>
                </a:cxn>
                <a:cxn ang="0">
                  <a:pos x="0" y="67"/>
                </a:cxn>
              </a:cxnLst>
              <a:rect l="0" t="0" r="r" b="b"/>
              <a:pathLst>
                <a:path w="44" h="67">
                  <a:moveTo>
                    <a:pt x="0" y="67"/>
                  </a:moveTo>
                  <a:lnTo>
                    <a:pt x="44" y="20"/>
                  </a:lnTo>
                  <a:lnTo>
                    <a:pt x="44" y="0"/>
                  </a:lnTo>
                  <a:lnTo>
                    <a:pt x="0" y="55"/>
                  </a:lnTo>
                  <a:lnTo>
                    <a:pt x="0" y="67"/>
                  </a:lnTo>
                  <a:close/>
                </a:path>
              </a:pathLst>
            </a:custGeom>
            <a:solidFill>
              <a:srgbClr val="7A7A5A"/>
            </a:solidFill>
            <a:ln w="3175">
              <a:solidFill>
                <a:srgbClr val="494936"/>
              </a:solidFill>
              <a:prstDash val="solid"/>
              <a:round/>
              <a:headEnd/>
              <a:tailEnd/>
            </a:ln>
          </p:spPr>
          <p:txBody>
            <a:bodyPr/>
            <a:lstStyle/>
            <a:p>
              <a:endParaRPr lang="zh-CN" altLang="en-US"/>
            </a:p>
          </p:txBody>
        </p:sp>
        <p:sp>
          <p:nvSpPr>
            <p:cNvPr id="121913" name="Rectangle 57"/>
            <p:cNvSpPr>
              <a:spLocks noChangeArrowheads="1"/>
            </p:cNvSpPr>
            <p:nvPr/>
          </p:nvSpPr>
          <p:spPr bwMode="auto">
            <a:xfrm>
              <a:off x="2144" y="1878"/>
              <a:ext cx="306" cy="12"/>
            </a:xfrm>
            <a:prstGeom prst="rect">
              <a:avLst/>
            </a:prstGeom>
            <a:solidFill>
              <a:srgbClr val="B7B79D"/>
            </a:solidFill>
            <a:ln w="9525">
              <a:noFill/>
              <a:miter lim="800000"/>
              <a:headEnd/>
              <a:tailEnd/>
            </a:ln>
          </p:spPr>
          <p:txBody>
            <a:bodyPr/>
            <a:lstStyle/>
            <a:p>
              <a:endParaRPr lang="zh-CN" altLang="en-US"/>
            </a:p>
          </p:txBody>
        </p:sp>
        <p:sp>
          <p:nvSpPr>
            <p:cNvPr id="121914" name="Rectangle 58"/>
            <p:cNvSpPr>
              <a:spLocks noChangeArrowheads="1"/>
            </p:cNvSpPr>
            <p:nvPr/>
          </p:nvSpPr>
          <p:spPr bwMode="auto">
            <a:xfrm>
              <a:off x="2145" y="1879"/>
              <a:ext cx="304" cy="10"/>
            </a:xfrm>
            <a:prstGeom prst="rect">
              <a:avLst/>
            </a:prstGeom>
            <a:solidFill>
              <a:srgbClr val="B7B79D"/>
            </a:solidFill>
            <a:ln w="3175">
              <a:solidFill>
                <a:srgbClr val="494936"/>
              </a:solidFill>
              <a:miter lim="800000"/>
              <a:headEnd/>
              <a:tailEnd/>
            </a:ln>
          </p:spPr>
          <p:txBody>
            <a:bodyPr/>
            <a:lstStyle/>
            <a:p>
              <a:endParaRPr lang="zh-CN" altLang="en-US"/>
            </a:p>
          </p:txBody>
        </p:sp>
      </p:grpSp>
      <p:grpSp>
        <p:nvGrpSpPr>
          <p:cNvPr id="7" name="Group 59"/>
          <p:cNvGrpSpPr>
            <a:grpSpLocks/>
          </p:cNvGrpSpPr>
          <p:nvPr/>
        </p:nvGrpSpPr>
        <p:grpSpPr bwMode="auto">
          <a:xfrm>
            <a:off x="3059113" y="1008063"/>
            <a:ext cx="533400" cy="723900"/>
            <a:chOff x="1967" y="998"/>
            <a:chExt cx="336" cy="456"/>
          </a:xfrm>
        </p:grpSpPr>
        <p:sp>
          <p:nvSpPr>
            <p:cNvPr id="121916" name="Freeform 60"/>
            <p:cNvSpPr>
              <a:spLocks/>
            </p:cNvSpPr>
            <p:nvPr/>
          </p:nvSpPr>
          <p:spPr bwMode="auto">
            <a:xfrm>
              <a:off x="1967" y="1073"/>
              <a:ext cx="334" cy="380"/>
            </a:xfrm>
            <a:custGeom>
              <a:avLst/>
              <a:gdLst/>
              <a:ahLst/>
              <a:cxnLst>
                <a:cxn ang="0">
                  <a:pos x="13" y="132"/>
                </a:cxn>
                <a:cxn ang="0">
                  <a:pos x="17" y="135"/>
                </a:cxn>
                <a:cxn ang="0">
                  <a:pos x="0" y="153"/>
                </a:cxn>
                <a:cxn ang="0">
                  <a:pos x="0" y="160"/>
                </a:cxn>
                <a:cxn ang="0">
                  <a:pos x="22" y="170"/>
                </a:cxn>
                <a:cxn ang="0">
                  <a:pos x="29" y="169"/>
                </a:cxn>
                <a:cxn ang="0">
                  <a:pos x="44" y="146"/>
                </a:cxn>
                <a:cxn ang="0">
                  <a:pos x="50" y="149"/>
                </a:cxn>
                <a:cxn ang="0">
                  <a:pos x="101" y="71"/>
                </a:cxn>
                <a:cxn ang="0">
                  <a:pos x="101" y="184"/>
                </a:cxn>
                <a:cxn ang="0">
                  <a:pos x="112" y="184"/>
                </a:cxn>
                <a:cxn ang="0">
                  <a:pos x="50" y="346"/>
                </a:cxn>
                <a:cxn ang="0">
                  <a:pos x="59" y="351"/>
                </a:cxn>
                <a:cxn ang="0">
                  <a:pos x="28" y="356"/>
                </a:cxn>
                <a:cxn ang="0">
                  <a:pos x="7" y="367"/>
                </a:cxn>
                <a:cxn ang="0">
                  <a:pos x="7" y="380"/>
                </a:cxn>
                <a:cxn ang="0">
                  <a:pos x="103" y="380"/>
                </a:cxn>
                <a:cxn ang="0">
                  <a:pos x="105" y="368"/>
                </a:cxn>
                <a:cxn ang="0">
                  <a:pos x="103" y="360"/>
                </a:cxn>
                <a:cxn ang="0">
                  <a:pos x="114" y="358"/>
                </a:cxn>
                <a:cxn ang="0">
                  <a:pos x="167" y="232"/>
                </a:cxn>
                <a:cxn ang="0">
                  <a:pos x="220" y="358"/>
                </a:cxn>
                <a:cxn ang="0">
                  <a:pos x="231" y="360"/>
                </a:cxn>
                <a:cxn ang="0">
                  <a:pos x="230" y="370"/>
                </a:cxn>
                <a:cxn ang="0">
                  <a:pos x="233" y="380"/>
                </a:cxn>
                <a:cxn ang="0">
                  <a:pos x="327" y="380"/>
                </a:cxn>
                <a:cxn ang="0">
                  <a:pos x="327" y="367"/>
                </a:cxn>
                <a:cxn ang="0">
                  <a:pos x="307" y="356"/>
                </a:cxn>
                <a:cxn ang="0">
                  <a:pos x="276" y="351"/>
                </a:cxn>
                <a:cxn ang="0">
                  <a:pos x="283" y="346"/>
                </a:cxn>
                <a:cxn ang="0">
                  <a:pos x="222" y="184"/>
                </a:cxn>
                <a:cxn ang="0">
                  <a:pos x="233" y="184"/>
                </a:cxn>
                <a:cxn ang="0">
                  <a:pos x="233" y="71"/>
                </a:cxn>
                <a:cxn ang="0">
                  <a:pos x="283" y="150"/>
                </a:cxn>
                <a:cxn ang="0">
                  <a:pos x="288" y="146"/>
                </a:cxn>
                <a:cxn ang="0">
                  <a:pos x="303" y="169"/>
                </a:cxn>
                <a:cxn ang="0">
                  <a:pos x="312" y="170"/>
                </a:cxn>
                <a:cxn ang="0">
                  <a:pos x="334" y="160"/>
                </a:cxn>
                <a:cxn ang="0">
                  <a:pos x="334" y="153"/>
                </a:cxn>
                <a:cxn ang="0">
                  <a:pos x="318" y="135"/>
                </a:cxn>
                <a:cxn ang="0">
                  <a:pos x="321" y="132"/>
                </a:cxn>
                <a:cxn ang="0">
                  <a:pos x="242" y="12"/>
                </a:cxn>
                <a:cxn ang="0">
                  <a:pos x="197" y="12"/>
                </a:cxn>
                <a:cxn ang="0">
                  <a:pos x="182" y="0"/>
                </a:cxn>
                <a:cxn ang="0">
                  <a:pos x="147" y="0"/>
                </a:cxn>
                <a:cxn ang="0">
                  <a:pos x="134" y="12"/>
                </a:cxn>
                <a:cxn ang="0">
                  <a:pos x="92" y="12"/>
                </a:cxn>
                <a:cxn ang="0">
                  <a:pos x="13" y="132"/>
                </a:cxn>
              </a:cxnLst>
              <a:rect l="0" t="0" r="r" b="b"/>
              <a:pathLst>
                <a:path w="334" h="380">
                  <a:moveTo>
                    <a:pt x="13" y="132"/>
                  </a:moveTo>
                  <a:lnTo>
                    <a:pt x="17" y="135"/>
                  </a:lnTo>
                  <a:lnTo>
                    <a:pt x="0" y="153"/>
                  </a:lnTo>
                  <a:lnTo>
                    <a:pt x="0" y="160"/>
                  </a:lnTo>
                  <a:lnTo>
                    <a:pt x="22" y="170"/>
                  </a:lnTo>
                  <a:lnTo>
                    <a:pt x="29" y="169"/>
                  </a:lnTo>
                  <a:lnTo>
                    <a:pt x="44" y="146"/>
                  </a:lnTo>
                  <a:lnTo>
                    <a:pt x="50" y="149"/>
                  </a:lnTo>
                  <a:lnTo>
                    <a:pt x="101" y="71"/>
                  </a:lnTo>
                  <a:lnTo>
                    <a:pt x="101" y="184"/>
                  </a:lnTo>
                  <a:lnTo>
                    <a:pt x="112" y="184"/>
                  </a:lnTo>
                  <a:lnTo>
                    <a:pt x="50" y="346"/>
                  </a:lnTo>
                  <a:lnTo>
                    <a:pt x="59" y="351"/>
                  </a:lnTo>
                  <a:lnTo>
                    <a:pt x="28" y="356"/>
                  </a:lnTo>
                  <a:lnTo>
                    <a:pt x="7" y="367"/>
                  </a:lnTo>
                  <a:lnTo>
                    <a:pt x="7" y="380"/>
                  </a:lnTo>
                  <a:lnTo>
                    <a:pt x="103" y="380"/>
                  </a:lnTo>
                  <a:lnTo>
                    <a:pt x="105" y="368"/>
                  </a:lnTo>
                  <a:lnTo>
                    <a:pt x="103" y="360"/>
                  </a:lnTo>
                  <a:lnTo>
                    <a:pt x="114" y="358"/>
                  </a:lnTo>
                  <a:lnTo>
                    <a:pt x="167" y="232"/>
                  </a:lnTo>
                  <a:lnTo>
                    <a:pt x="220" y="358"/>
                  </a:lnTo>
                  <a:lnTo>
                    <a:pt x="231" y="360"/>
                  </a:lnTo>
                  <a:lnTo>
                    <a:pt x="230" y="370"/>
                  </a:lnTo>
                  <a:lnTo>
                    <a:pt x="233" y="380"/>
                  </a:lnTo>
                  <a:lnTo>
                    <a:pt x="327" y="380"/>
                  </a:lnTo>
                  <a:lnTo>
                    <a:pt x="327" y="367"/>
                  </a:lnTo>
                  <a:lnTo>
                    <a:pt x="307" y="356"/>
                  </a:lnTo>
                  <a:lnTo>
                    <a:pt x="276" y="351"/>
                  </a:lnTo>
                  <a:lnTo>
                    <a:pt x="283" y="346"/>
                  </a:lnTo>
                  <a:lnTo>
                    <a:pt x="222" y="184"/>
                  </a:lnTo>
                  <a:lnTo>
                    <a:pt x="233" y="184"/>
                  </a:lnTo>
                  <a:lnTo>
                    <a:pt x="233" y="71"/>
                  </a:lnTo>
                  <a:lnTo>
                    <a:pt x="283" y="150"/>
                  </a:lnTo>
                  <a:lnTo>
                    <a:pt x="288" y="146"/>
                  </a:lnTo>
                  <a:lnTo>
                    <a:pt x="303" y="169"/>
                  </a:lnTo>
                  <a:lnTo>
                    <a:pt x="312" y="170"/>
                  </a:lnTo>
                  <a:lnTo>
                    <a:pt x="334" y="160"/>
                  </a:lnTo>
                  <a:lnTo>
                    <a:pt x="334" y="153"/>
                  </a:lnTo>
                  <a:lnTo>
                    <a:pt x="318" y="135"/>
                  </a:lnTo>
                  <a:lnTo>
                    <a:pt x="321" y="132"/>
                  </a:lnTo>
                  <a:lnTo>
                    <a:pt x="242" y="12"/>
                  </a:lnTo>
                  <a:lnTo>
                    <a:pt x="197" y="12"/>
                  </a:lnTo>
                  <a:lnTo>
                    <a:pt x="182" y="0"/>
                  </a:lnTo>
                  <a:lnTo>
                    <a:pt x="147" y="0"/>
                  </a:lnTo>
                  <a:lnTo>
                    <a:pt x="134" y="12"/>
                  </a:lnTo>
                  <a:lnTo>
                    <a:pt x="92" y="12"/>
                  </a:lnTo>
                  <a:lnTo>
                    <a:pt x="13" y="132"/>
                  </a:lnTo>
                  <a:close/>
                </a:path>
              </a:pathLst>
            </a:custGeom>
            <a:solidFill>
              <a:srgbClr val="000000"/>
            </a:solidFill>
            <a:ln w="9525">
              <a:noFill/>
              <a:round/>
              <a:headEnd/>
              <a:tailEnd/>
            </a:ln>
          </p:spPr>
          <p:txBody>
            <a:bodyPr/>
            <a:lstStyle/>
            <a:p>
              <a:endParaRPr lang="zh-CN" altLang="en-US"/>
            </a:p>
          </p:txBody>
        </p:sp>
        <p:sp>
          <p:nvSpPr>
            <p:cNvPr id="121917" name="Freeform 61"/>
            <p:cNvSpPr>
              <a:spLocks/>
            </p:cNvSpPr>
            <p:nvPr/>
          </p:nvSpPr>
          <p:spPr bwMode="auto">
            <a:xfrm>
              <a:off x="1969" y="1075"/>
              <a:ext cx="334" cy="379"/>
            </a:xfrm>
            <a:custGeom>
              <a:avLst/>
              <a:gdLst/>
              <a:ahLst/>
              <a:cxnLst>
                <a:cxn ang="0">
                  <a:pos x="13" y="131"/>
                </a:cxn>
                <a:cxn ang="0">
                  <a:pos x="16" y="134"/>
                </a:cxn>
                <a:cxn ang="0">
                  <a:pos x="0" y="153"/>
                </a:cxn>
                <a:cxn ang="0">
                  <a:pos x="0" y="160"/>
                </a:cxn>
                <a:cxn ang="0">
                  <a:pos x="22" y="170"/>
                </a:cxn>
                <a:cxn ang="0">
                  <a:pos x="29" y="168"/>
                </a:cxn>
                <a:cxn ang="0">
                  <a:pos x="44" y="146"/>
                </a:cxn>
                <a:cxn ang="0">
                  <a:pos x="49" y="148"/>
                </a:cxn>
                <a:cxn ang="0">
                  <a:pos x="101" y="71"/>
                </a:cxn>
                <a:cxn ang="0">
                  <a:pos x="101" y="184"/>
                </a:cxn>
                <a:cxn ang="0">
                  <a:pos x="112" y="184"/>
                </a:cxn>
                <a:cxn ang="0">
                  <a:pos x="49" y="345"/>
                </a:cxn>
                <a:cxn ang="0">
                  <a:pos x="59" y="351"/>
                </a:cxn>
                <a:cxn ang="0">
                  <a:pos x="27" y="355"/>
                </a:cxn>
                <a:cxn ang="0">
                  <a:pos x="7" y="366"/>
                </a:cxn>
                <a:cxn ang="0">
                  <a:pos x="7" y="379"/>
                </a:cxn>
                <a:cxn ang="0">
                  <a:pos x="103" y="379"/>
                </a:cxn>
                <a:cxn ang="0">
                  <a:pos x="105" y="368"/>
                </a:cxn>
                <a:cxn ang="0">
                  <a:pos x="103" y="359"/>
                </a:cxn>
                <a:cxn ang="0">
                  <a:pos x="114" y="358"/>
                </a:cxn>
                <a:cxn ang="0">
                  <a:pos x="167" y="232"/>
                </a:cxn>
                <a:cxn ang="0">
                  <a:pos x="220" y="358"/>
                </a:cxn>
                <a:cxn ang="0">
                  <a:pos x="231" y="359"/>
                </a:cxn>
                <a:cxn ang="0">
                  <a:pos x="229" y="369"/>
                </a:cxn>
                <a:cxn ang="0">
                  <a:pos x="233" y="379"/>
                </a:cxn>
                <a:cxn ang="0">
                  <a:pos x="327" y="379"/>
                </a:cxn>
                <a:cxn ang="0">
                  <a:pos x="327" y="366"/>
                </a:cxn>
                <a:cxn ang="0">
                  <a:pos x="307" y="355"/>
                </a:cxn>
                <a:cxn ang="0">
                  <a:pos x="275" y="351"/>
                </a:cxn>
                <a:cxn ang="0">
                  <a:pos x="283" y="345"/>
                </a:cxn>
                <a:cxn ang="0">
                  <a:pos x="222" y="184"/>
                </a:cxn>
                <a:cxn ang="0">
                  <a:pos x="233" y="184"/>
                </a:cxn>
                <a:cxn ang="0">
                  <a:pos x="233" y="71"/>
                </a:cxn>
                <a:cxn ang="0">
                  <a:pos x="283" y="150"/>
                </a:cxn>
                <a:cxn ang="0">
                  <a:pos x="288" y="146"/>
                </a:cxn>
                <a:cxn ang="0">
                  <a:pos x="303" y="168"/>
                </a:cxn>
                <a:cxn ang="0">
                  <a:pos x="312" y="170"/>
                </a:cxn>
                <a:cxn ang="0">
                  <a:pos x="334" y="160"/>
                </a:cxn>
                <a:cxn ang="0">
                  <a:pos x="334" y="153"/>
                </a:cxn>
                <a:cxn ang="0">
                  <a:pos x="318" y="134"/>
                </a:cxn>
                <a:cxn ang="0">
                  <a:pos x="321" y="131"/>
                </a:cxn>
                <a:cxn ang="0">
                  <a:pos x="242" y="11"/>
                </a:cxn>
                <a:cxn ang="0">
                  <a:pos x="196" y="11"/>
                </a:cxn>
                <a:cxn ang="0">
                  <a:pos x="182" y="0"/>
                </a:cxn>
                <a:cxn ang="0">
                  <a:pos x="147" y="0"/>
                </a:cxn>
                <a:cxn ang="0">
                  <a:pos x="134" y="11"/>
                </a:cxn>
                <a:cxn ang="0">
                  <a:pos x="92" y="11"/>
                </a:cxn>
                <a:cxn ang="0">
                  <a:pos x="13" y="131"/>
                </a:cxn>
              </a:cxnLst>
              <a:rect l="0" t="0" r="r" b="b"/>
              <a:pathLst>
                <a:path w="334" h="379">
                  <a:moveTo>
                    <a:pt x="13" y="131"/>
                  </a:moveTo>
                  <a:lnTo>
                    <a:pt x="16" y="134"/>
                  </a:lnTo>
                  <a:lnTo>
                    <a:pt x="0" y="153"/>
                  </a:lnTo>
                  <a:lnTo>
                    <a:pt x="0" y="160"/>
                  </a:lnTo>
                  <a:lnTo>
                    <a:pt x="22" y="170"/>
                  </a:lnTo>
                  <a:lnTo>
                    <a:pt x="29" y="168"/>
                  </a:lnTo>
                  <a:lnTo>
                    <a:pt x="44" y="146"/>
                  </a:lnTo>
                  <a:lnTo>
                    <a:pt x="49" y="148"/>
                  </a:lnTo>
                  <a:lnTo>
                    <a:pt x="101" y="71"/>
                  </a:lnTo>
                  <a:lnTo>
                    <a:pt x="101" y="184"/>
                  </a:lnTo>
                  <a:lnTo>
                    <a:pt x="112" y="184"/>
                  </a:lnTo>
                  <a:lnTo>
                    <a:pt x="49" y="345"/>
                  </a:lnTo>
                  <a:lnTo>
                    <a:pt x="59" y="351"/>
                  </a:lnTo>
                  <a:lnTo>
                    <a:pt x="27" y="355"/>
                  </a:lnTo>
                  <a:lnTo>
                    <a:pt x="7" y="366"/>
                  </a:lnTo>
                  <a:lnTo>
                    <a:pt x="7" y="379"/>
                  </a:lnTo>
                  <a:lnTo>
                    <a:pt x="103" y="379"/>
                  </a:lnTo>
                  <a:lnTo>
                    <a:pt x="105" y="368"/>
                  </a:lnTo>
                  <a:lnTo>
                    <a:pt x="103" y="359"/>
                  </a:lnTo>
                  <a:lnTo>
                    <a:pt x="114" y="358"/>
                  </a:lnTo>
                  <a:lnTo>
                    <a:pt x="167" y="232"/>
                  </a:lnTo>
                  <a:lnTo>
                    <a:pt x="220" y="358"/>
                  </a:lnTo>
                  <a:lnTo>
                    <a:pt x="231" y="359"/>
                  </a:lnTo>
                  <a:lnTo>
                    <a:pt x="229" y="369"/>
                  </a:lnTo>
                  <a:lnTo>
                    <a:pt x="233" y="379"/>
                  </a:lnTo>
                  <a:lnTo>
                    <a:pt x="327" y="379"/>
                  </a:lnTo>
                  <a:lnTo>
                    <a:pt x="327" y="366"/>
                  </a:lnTo>
                  <a:lnTo>
                    <a:pt x="307" y="355"/>
                  </a:lnTo>
                  <a:lnTo>
                    <a:pt x="275" y="351"/>
                  </a:lnTo>
                  <a:lnTo>
                    <a:pt x="283" y="345"/>
                  </a:lnTo>
                  <a:lnTo>
                    <a:pt x="222" y="184"/>
                  </a:lnTo>
                  <a:lnTo>
                    <a:pt x="233" y="184"/>
                  </a:lnTo>
                  <a:lnTo>
                    <a:pt x="233" y="71"/>
                  </a:lnTo>
                  <a:lnTo>
                    <a:pt x="283" y="150"/>
                  </a:lnTo>
                  <a:lnTo>
                    <a:pt x="288" y="146"/>
                  </a:lnTo>
                  <a:lnTo>
                    <a:pt x="303" y="168"/>
                  </a:lnTo>
                  <a:lnTo>
                    <a:pt x="312" y="170"/>
                  </a:lnTo>
                  <a:lnTo>
                    <a:pt x="334" y="160"/>
                  </a:lnTo>
                  <a:lnTo>
                    <a:pt x="334" y="153"/>
                  </a:lnTo>
                  <a:lnTo>
                    <a:pt x="318" y="134"/>
                  </a:lnTo>
                  <a:lnTo>
                    <a:pt x="321" y="131"/>
                  </a:lnTo>
                  <a:lnTo>
                    <a:pt x="242" y="11"/>
                  </a:lnTo>
                  <a:lnTo>
                    <a:pt x="196" y="11"/>
                  </a:lnTo>
                  <a:lnTo>
                    <a:pt x="182" y="0"/>
                  </a:lnTo>
                  <a:lnTo>
                    <a:pt x="147" y="0"/>
                  </a:lnTo>
                  <a:lnTo>
                    <a:pt x="134" y="11"/>
                  </a:lnTo>
                  <a:lnTo>
                    <a:pt x="92" y="11"/>
                  </a:lnTo>
                  <a:lnTo>
                    <a:pt x="13" y="131"/>
                  </a:lnTo>
                  <a:close/>
                </a:path>
              </a:pathLst>
            </a:custGeom>
            <a:solidFill>
              <a:srgbClr val="000000"/>
            </a:solidFill>
            <a:ln w="6350">
              <a:solidFill>
                <a:srgbClr val="FFFFFF"/>
              </a:solidFill>
              <a:prstDash val="solid"/>
              <a:round/>
              <a:headEnd/>
              <a:tailEnd/>
            </a:ln>
          </p:spPr>
          <p:txBody>
            <a:bodyPr/>
            <a:lstStyle/>
            <a:p>
              <a:endParaRPr lang="zh-CN" altLang="en-US"/>
            </a:p>
          </p:txBody>
        </p:sp>
        <p:sp>
          <p:nvSpPr>
            <p:cNvPr id="121918" name="Freeform 62"/>
            <p:cNvSpPr>
              <a:spLocks/>
            </p:cNvSpPr>
            <p:nvPr/>
          </p:nvSpPr>
          <p:spPr bwMode="auto">
            <a:xfrm>
              <a:off x="2096" y="998"/>
              <a:ext cx="77" cy="81"/>
            </a:xfrm>
            <a:custGeom>
              <a:avLst/>
              <a:gdLst/>
              <a:ahLst/>
              <a:cxnLst>
                <a:cxn ang="0">
                  <a:pos x="47" y="0"/>
                </a:cxn>
                <a:cxn ang="0">
                  <a:pos x="27" y="0"/>
                </a:cxn>
                <a:cxn ang="0">
                  <a:pos x="18" y="2"/>
                </a:cxn>
                <a:cxn ang="0">
                  <a:pos x="3" y="12"/>
                </a:cxn>
                <a:cxn ang="0">
                  <a:pos x="1" y="22"/>
                </a:cxn>
                <a:cxn ang="0">
                  <a:pos x="1" y="34"/>
                </a:cxn>
                <a:cxn ang="0">
                  <a:pos x="0" y="40"/>
                </a:cxn>
                <a:cxn ang="0">
                  <a:pos x="0" y="46"/>
                </a:cxn>
                <a:cxn ang="0">
                  <a:pos x="9" y="71"/>
                </a:cxn>
                <a:cxn ang="0">
                  <a:pos x="18" y="78"/>
                </a:cxn>
                <a:cxn ang="0">
                  <a:pos x="38" y="81"/>
                </a:cxn>
                <a:cxn ang="0">
                  <a:pos x="57" y="78"/>
                </a:cxn>
                <a:cxn ang="0">
                  <a:pos x="66" y="71"/>
                </a:cxn>
                <a:cxn ang="0">
                  <a:pos x="73" y="54"/>
                </a:cxn>
                <a:cxn ang="0">
                  <a:pos x="77" y="46"/>
                </a:cxn>
                <a:cxn ang="0">
                  <a:pos x="77" y="40"/>
                </a:cxn>
                <a:cxn ang="0">
                  <a:pos x="73" y="34"/>
                </a:cxn>
                <a:cxn ang="0">
                  <a:pos x="73" y="22"/>
                </a:cxn>
                <a:cxn ang="0">
                  <a:pos x="71" y="12"/>
                </a:cxn>
                <a:cxn ang="0">
                  <a:pos x="57" y="2"/>
                </a:cxn>
                <a:cxn ang="0">
                  <a:pos x="47" y="0"/>
                </a:cxn>
              </a:cxnLst>
              <a:rect l="0" t="0" r="r" b="b"/>
              <a:pathLst>
                <a:path w="77" h="81">
                  <a:moveTo>
                    <a:pt x="47" y="0"/>
                  </a:moveTo>
                  <a:lnTo>
                    <a:pt x="27" y="0"/>
                  </a:lnTo>
                  <a:lnTo>
                    <a:pt x="18" y="2"/>
                  </a:lnTo>
                  <a:lnTo>
                    <a:pt x="3" y="12"/>
                  </a:lnTo>
                  <a:lnTo>
                    <a:pt x="1" y="22"/>
                  </a:lnTo>
                  <a:lnTo>
                    <a:pt x="1" y="34"/>
                  </a:lnTo>
                  <a:lnTo>
                    <a:pt x="0" y="40"/>
                  </a:lnTo>
                  <a:lnTo>
                    <a:pt x="0" y="46"/>
                  </a:lnTo>
                  <a:lnTo>
                    <a:pt x="9" y="71"/>
                  </a:lnTo>
                  <a:lnTo>
                    <a:pt x="18" y="78"/>
                  </a:lnTo>
                  <a:lnTo>
                    <a:pt x="38" y="81"/>
                  </a:lnTo>
                  <a:lnTo>
                    <a:pt x="57" y="78"/>
                  </a:lnTo>
                  <a:lnTo>
                    <a:pt x="66" y="71"/>
                  </a:lnTo>
                  <a:lnTo>
                    <a:pt x="73" y="54"/>
                  </a:lnTo>
                  <a:lnTo>
                    <a:pt x="77" y="46"/>
                  </a:lnTo>
                  <a:lnTo>
                    <a:pt x="77" y="40"/>
                  </a:lnTo>
                  <a:lnTo>
                    <a:pt x="73" y="34"/>
                  </a:lnTo>
                  <a:lnTo>
                    <a:pt x="73" y="22"/>
                  </a:lnTo>
                  <a:lnTo>
                    <a:pt x="71" y="12"/>
                  </a:lnTo>
                  <a:lnTo>
                    <a:pt x="57" y="2"/>
                  </a:lnTo>
                  <a:lnTo>
                    <a:pt x="47" y="0"/>
                  </a:lnTo>
                  <a:close/>
                </a:path>
              </a:pathLst>
            </a:custGeom>
            <a:solidFill>
              <a:srgbClr val="000000"/>
            </a:solidFill>
            <a:ln w="9525">
              <a:noFill/>
              <a:round/>
              <a:headEnd/>
              <a:tailEnd/>
            </a:ln>
          </p:spPr>
          <p:txBody>
            <a:bodyPr/>
            <a:lstStyle/>
            <a:p>
              <a:endParaRPr lang="zh-CN" altLang="en-US"/>
            </a:p>
          </p:txBody>
        </p:sp>
        <p:sp>
          <p:nvSpPr>
            <p:cNvPr id="121919" name="Freeform 63"/>
            <p:cNvSpPr>
              <a:spLocks/>
            </p:cNvSpPr>
            <p:nvPr/>
          </p:nvSpPr>
          <p:spPr bwMode="auto">
            <a:xfrm>
              <a:off x="2097" y="1000"/>
              <a:ext cx="78" cy="80"/>
            </a:xfrm>
            <a:custGeom>
              <a:avLst/>
              <a:gdLst/>
              <a:ahLst/>
              <a:cxnLst>
                <a:cxn ang="0">
                  <a:pos x="48" y="0"/>
                </a:cxn>
                <a:cxn ang="0">
                  <a:pos x="28" y="0"/>
                </a:cxn>
                <a:cxn ang="0">
                  <a:pos x="19" y="1"/>
                </a:cxn>
                <a:cxn ang="0">
                  <a:pos x="4" y="11"/>
                </a:cxn>
                <a:cxn ang="0">
                  <a:pos x="2" y="21"/>
                </a:cxn>
                <a:cxn ang="0">
                  <a:pos x="2" y="34"/>
                </a:cxn>
                <a:cxn ang="0">
                  <a:pos x="0" y="39"/>
                </a:cxn>
                <a:cxn ang="0">
                  <a:pos x="0" y="45"/>
                </a:cxn>
                <a:cxn ang="0">
                  <a:pos x="10" y="71"/>
                </a:cxn>
                <a:cxn ang="0">
                  <a:pos x="19" y="78"/>
                </a:cxn>
                <a:cxn ang="0">
                  <a:pos x="39" y="80"/>
                </a:cxn>
                <a:cxn ang="0">
                  <a:pos x="57" y="78"/>
                </a:cxn>
                <a:cxn ang="0">
                  <a:pos x="67" y="71"/>
                </a:cxn>
                <a:cxn ang="0">
                  <a:pos x="74" y="54"/>
                </a:cxn>
                <a:cxn ang="0">
                  <a:pos x="78" y="45"/>
                </a:cxn>
                <a:cxn ang="0">
                  <a:pos x="78" y="39"/>
                </a:cxn>
                <a:cxn ang="0">
                  <a:pos x="74" y="34"/>
                </a:cxn>
                <a:cxn ang="0">
                  <a:pos x="74" y="21"/>
                </a:cxn>
                <a:cxn ang="0">
                  <a:pos x="72" y="11"/>
                </a:cxn>
                <a:cxn ang="0">
                  <a:pos x="57" y="1"/>
                </a:cxn>
                <a:cxn ang="0">
                  <a:pos x="48" y="0"/>
                </a:cxn>
              </a:cxnLst>
              <a:rect l="0" t="0" r="r" b="b"/>
              <a:pathLst>
                <a:path w="78" h="80">
                  <a:moveTo>
                    <a:pt x="48" y="0"/>
                  </a:moveTo>
                  <a:lnTo>
                    <a:pt x="28" y="0"/>
                  </a:lnTo>
                  <a:lnTo>
                    <a:pt x="19" y="1"/>
                  </a:lnTo>
                  <a:lnTo>
                    <a:pt x="4" y="11"/>
                  </a:lnTo>
                  <a:lnTo>
                    <a:pt x="2" y="21"/>
                  </a:lnTo>
                  <a:lnTo>
                    <a:pt x="2" y="34"/>
                  </a:lnTo>
                  <a:lnTo>
                    <a:pt x="0" y="39"/>
                  </a:lnTo>
                  <a:lnTo>
                    <a:pt x="0" y="45"/>
                  </a:lnTo>
                  <a:lnTo>
                    <a:pt x="10" y="71"/>
                  </a:lnTo>
                  <a:lnTo>
                    <a:pt x="19" y="78"/>
                  </a:lnTo>
                  <a:lnTo>
                    <a:pt x="39" y="80"/>
                  </a:lnTo>
                  <a:lnTo>
                    <a:pt x="57" y="78"/>
                  </a:lnTo>
                  <a:lnTo>
                    <a:pt x="67" y="71"/>
                  </a:lnTo>
                  <a:lnTo>
                    <a:pt x="74" y="54"/>
                  </a:lnTo>
                  <a:lnTo>
                    <a:pt x="78" y="45"/>
                  </a:lnTo>
                  <a:lnTo>
                    <a:pt x="78" y="39"/>
                  </a:lnTo>
                  <a:lnTo>
                    <a:pt x="74" y="34"/>
                  </a:lnTo>
                  <a:lnTo>
                    <a:pt x="74" y="21"/>
                  </a:lnTo>
                  <a:lnTo>
                    <a:pt x="72" y="11"/>
                  </a:lnTo>
                  <a:lnTo>
                    <a:pt x="57" y="1"/>
                  </a:lnTo>
                  <a:lnTo>
                    <a:pt x="48" y="0"/>
                  </a:lnTo>
                  <a:close/>
                </a:path>
              </a:pathLst>
            </a:custGeom>
            <a:solidFill>
              <a:srgbClr val="000000"/>
            </a:solidFill>
            <a:ln w="6350">
              <a:solidFill>
                <a:srgbClr val="FFFFFF"/>
              </a:solidFill>
              <a:prstDash val="solid"/>
              <a:round/>
              <a:headEnd/>
              <a:tailEnd/>
            </a:ln>
          </p:spPr>
          <p:txBody>
            <a:bodyPr/>
            <a:lstStyle/>
            <a:p>
              <a:endParaRPr lang="zh-CN" altLang="en-US"/>
            </a:p>
          </p:txBody>
        </p:sp>
      </p:grpSp>
      <p:grpSp>
        <p:nvGrpSpPr>
          <p:cNvPr id="8" name="Group 64"/>
          <p:cNvGrpSpPr>
            <a:grpSpLocks/>
          </p:cNvGrpSpPr>
          <p:nvPr/>
        </p:nvGrpSpPr>
        <p:grpSpPr bwMode="auto">
          <a:xfrm>
            <a:off x="5321300" y="1090613"/>
            <a:ext cx="565150" cy="595312"/>
            <a:chOff x="3352" y="1050"/>
            <a:chExt cx="356" cy="375"/>
          </a:xfrm>
        </p:grpSpPr>
        <p:sp>
          <p:nvSpPr>
            <p:cNvPr id="121921" name="Oval 65"/>
            <p:cNvSpPr>
              <a:spLocks noChangeArrowheads="1"/>
            </p:cNvSpPr>
            <p:nvPr/>
          </p:nvSpPr>
          <p:spPr bwMode="auto">
            <a:xfrm>
              <a:off x="3353" y="1243"/>
              <a:ext cx="355" cy="182"/>
            </a:xfrm>
            <a:prstGeom prst="ellipse">
              <a:avLst/>
            </a:prstGeom>
            <a:solidFill>
              <a:srgbClr val="A5A585"/>
            </a:solidFill>
            <a:ln w="3175">
              <a:solidFill>
                <a:srgbClr val="494936"/>
              </a:solidFill>
              <a:round/>
              <a:headEnd/>
              <a:tailEnd/>
            </a:ln>
          </p:spPr>
          <p:txBody>
            <a:bodyPr/>
            <a:lstStyle/>
            <a:p>
              <a:endParaRPr lang="zh-CN" altLang="en-US"/>
            </a:p>
          </p:txBody>
        </p:sp>
        <p:sp>
          <p:nvSpPr>
            <p:cNvPr id="121922" name="Rectangle 66"/>
            <p:cNvSpPr>
              <a:spLocks noChangeArrowheads="1"/>
            </p:cNvSpPr>
            <p:nvPr/>
          </p:nvSpPr>
          <p:spPr bwMode="auto">
            <a:xfrm>
              <a:off x="3352" y="1143"/>
              <a:ext cx="355" cy="193"/>
            </a:xfrm>
            <a:prstGeom prst="rect">
              <a:avLst/>
            </a:prstGeom>
            <a:solidFill>
              <a:srgbClr val="A5A585"/>
            </a:solidFill>
            <a:ln w="9525">
              <a:noFill/>
              <a:miter lim="800000"/>
              <a:headEnd/>
              <a:tailEnd/>
            </a:ln>
          </p:spPr>
          <p:txBody>
            <a:bodyPr/>
            <a:lstStyle/>
            <a:p>
              <a:endParaRPr lang="zh-CN" altLang="en-US"/>
            </a:p>
          </p:txBody>
        </p:sp>
        <p:sp>
          <p:nvSpPr>
            <p:cNvPr id="121923" name="Rectangle 67"/>
            <p:cNvSpPr>
              <a:spLocks noChangeArrowheads="1"/>
            </p:cNvSpPr>
            <p:nvPr/>
          </p:nvSpPr>
          <p:spPr bwMode="auto">
            <a:xfrm>
              <a:off x="3352" y="1143"/>
              <a:ext cx="355" cy="193"/>
            </a:xfrm>
            <a:prstGeom prst="rect">
              <a:avLst/>
            </a:prstGeom>
            <a:solidFill>
              <a:srgbClr val="A5A585"/>
            </a:solidFill>
            <a:ln w="9525">
              <a:noFill/>
              <a:miter lim="800000"/>
              <a:headEnd/>
              <a:tailEnd/>
            </a:ln>
          </p:spPr>
          <p:txBody>
            <a:bodyPr/>
            <a:lstStyle/>
            <a:p>
              <a:endParaRPr lang="zh-CN" altLang="en-US"/>
            </a:p>
          </p:txBody>
        </p:sp>
        <p:sp>
          <p:nvSpPr>
            <p:cNvPr id="121924" name="Oval 68"/>
            <p:cNvSpPr>
              <a:spLocks noChangeArrowheads="1"/>
            </p:cNvSpPr>
            <p:nvPr/>
          </p:nvSpPr>
          <p:spPr bwMode="auto">
            <a:xfrm>
              <a:off x="3353" y="1050"/>
              <a:ext cx="355" cy="182"/>
            </a:xfrm>
            <a:prstGeom prst="ellipse">
              <a:avLst/>
            </a:prstGeom>
            <a:solidFill>
              <a:srgbClr val="C9C9B6"/>
            </a:solidFill>
            <a:ln w="3175">
              <a:solidFill>
                <a:srgbClr val="494936"/>
              </a:solidFill>
              <a:round/>
              <a:headEnd/>
              <a:tailEnd/>
            </a:ln>
          </p:spPr>
          <p:txBody>
            <a:bodyPr/>
            <a:lstStyle/>
            <a:p>
              <a:endParaRPr lang="zh-CN" altLang="en-US"/>
            </a:p>
          </p:txBody>
        </p:sp>
        <p:sp>
          <p:nvSpPr>
            <p:cNvPr id="121925" name="Line 69"/>
            <p:cNvSpPr>
              <a:spLocks noChangeShapeType="1"/>
            </p:cNvSpPr>
            <p:nvPr/>
          </p:nvSpPr>
          <p:spPr bwMode="auto">
            <a:xfrm>
              <a:off x="3352" y="1139"/>
              <a:ext cx="1" cy="194"/>
            </a:xfrm>
            <a:prstGeom prst="line">
              <a:avLst/>
            </a:prstGeom>
            <a:noFill/>
            <a:ln w="3175">
              <a:solidFill>
                <a:srgbClr val="494936"/>
              </a:solidFill>
              <a:round/>
              <a:headEnd/>
              <a:tailEnd/>
            </a:ln>
          </p:spPr>
          <p:txBody>
            <a:bodyPr/>
            <a:lstStyle/>
            <a:p>
              <a:endParaRPr lang="zh-CN" altLang="en-US"/>
            </a:p>
          </p:txBody>
        </p:sp>
        <p:sp>
          <p:nvSpPr>
            <p:cNvPr id="121926" name="Line 70"/>
            <p:cNvSpPr>
              <a:spLocks noChangeShapeType="1"/>
            </p:cNvSpPr>
            <p:nvPr/>
          </p:nvSpPr>
          <p:spPr bwMode="auto">
            <a:xfrm>
              <a:off x="3707" y="1139"/>
              <a:ext cx="1" cy="194"/>
            </a:xfrm>
            <a:prstGeom prst="line">
              <a:avLst/>
            </a:prstGeom>
            <a:noFill/>
            <a:ln w="3175">
              <a:solidFill>
                <a:srgbClr val="494936"/>
              </a:solidFill>
              <a:round/>
              <a:headEnd/>
              <a:tailEnd/>
            </a:ln>
          </p:spPr>
          <p:txBody>
            <a:bodyPr/>
            <a:lstStyle/>
            <a:p>
              <a:endParaRPr lang="zh-CN" altLang="en-US"/>
            </a:p>
          </p:txBody>
        </p:sp>
      </p:grpSp>
      <p:sp>
        <p:nvSpPr>
          <p:cNvPr id="121927" name="Rectangle 71"/>
          <p:cNvSpPr>
            <a:spLocks noChangeArrowheads="1"/>
          </p:cNvSpPr>
          <p:nvPr/>
        </p:nvSpPr>
        <p:spPr bwMode="auto">
          <a:xfrm>
            <a:off x="5862638" y="2316163"/>
            <a:ext cx="1512887" cy="504825"/>
          </a:xfrm>
          <a:prstGeom prst="rect">
            <a:avLst/>
          </a:prstGeom>
          <a:solidFill>
            <a:srgbClr val="FFFFFF"/>
          </a:solidFill>
          <a:ln w="9525">
            <a:noFill/>
            <a:miter lim="800000"/>
            <a:headEnd/>
            <a:tailEnd/>
          </a:ln>
        </p:spPr>
        <p:txBody>
          <a:bodyPr/>
          <a:lstStyle/>
          <a:p>
            <a:endParaRPr lang="zh-CN" altLang="en-US"/>
          </a:p>
        </p:txBody>
      </p:sp>
      <p:sp>
        <p:nvSpPr>
          <p:cNvPr id="121928" name="Rectangle 72"/>
          <p:cNvSpPr>
            <a:spLocks noChangeArrowheads="1"/>
          </p:cNvSpPr>
          <p:nvPr/>
        </p:nvSpPr>
        <p:spPr bwMode="auto">
          <a:xfrm>
            <a:off x="5862638" y="2332038"/>
            <a:ext cx="381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来自</a:t>
            </a:r>
            <a:endParaRPr lang="zh-CN" altLang="en-US" b="1"/>
          </a:p>
        </p:txBody>
      </p:sp>
      <p:sp>
        <p:nvSpPr>
          <p:cNvPr id="121929" name="Rectangle 73"/>
          <p:cNvSpPr>
            <a:spLocks noChangeArrowheads="1"/>
          </p:cNvSpPr>
          <p:nvPr/>
        </p:nvSpPr>
        <p:spPr bwMode="auto">
          <a:xfrm>
            <a:off x="6288088" y="2336800"/>
            <a:ext cx="423862"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SAM</a:t>
            </a:r>
            <a:endParaRPr lang="en-US" altLang="zh-CN" b="1"/>
          </a:p>
        </p:txBody>
      </p:sp>
      <p:sp>
        <p:nvSpPr>
          <p:cNvPr id="121930" name="Rectangle 74"/>
          <p:cNvSpPr>
            <a:spLocks noChangeArrowheads="1"/>
          </p:cNvSpPr>
          <p:nvPr/>
        </p:nvSpPr>
        <p:spPr bwMode="auto">
          <a:xfrm>
            <a:off x="6761163" y="2332038"/>
            <a:ext cx="190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或</a:t>
            </a:r>
            <a:endParaRPr lang="zh-CN" altLang="en-US" b="1"/>
          </a:p>
        </p:txBody>
      </p:sp>
      <p:sp>
        <p:nvSpPr>
          <p:cNvPr id="121931" name="Rectangle 75"/>
          <p:cNvSpPr>
            <a:spLocks noChangeArrowheads="1"/>
          </p:cNvSpPr>
          <p:nvPr/>
        </p:nvSpPr>
        <p:spPr bwMode="auto">
          <a:xfrm>
            <a:off x="6997700" y="2336800"/>
            <a:ext cx="2762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AD</a:t>
            </a:r>
            <a:endParaRPr lang="en-US" altLang="zh-CN" b="1"/>
          </a:p>
        </p:txBody>
      </p:sp>
      <p:sp>
        <p:nvSpPr>
          <p:cNvPr id="121932" name="Rectangle 76"/>
          <p:cNvSpPr>
            <a:spLocks noChangeArrowheads="1"/>
          </p:cNvSpPr>
          <p:nvPr/>
        </p:nvSpPr>
        <p:spPr bwMode="auto">
          <a:xfrm>
            <a:off x="7280275" y="230028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33" name="Rectangle 77"/>
          <p:cNvSpPr>
            <a:spLocks noChangeArrowheads="1"/>
          </p:cNvSpPr>
          <p:nvPr/>
        </p:nvSpPr>
        <p:spPr bwMode="auto">
          <a:xfrm>
            <a:off x="5862638" y="2584450"/>
            <a:ext cx="1333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的用户口令散列</a:t>
            </a:r>
            <a:endParaRPr lang="zh-CN" altLang="en-US" b="1"/>
          </a:p>
        </p:txBody>
      </p:sp>
      <p:sp>
        <p:nvSpPr>
          <p:cNvPr id="121934" name="Rectangle 78"/>
          <p:cNvSpPr>
            <a:spLocks noChangeArrowheads="1"/>
          </p:cNvSpPr>
          <p:nvPr/>
        </p:nvSpPr>
        <p:spPr bwMode="auto">
          <a:xfrm>
            <a:off x="7186613" y="255270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35" name="Freeform 79"/>
          <p:cNvSpPr>
            <a:spLocks/>
          </p:cNvSpPr>
          <p:nvPr/>
        </p:nvSpPr>
        <p:spPr bwMode="auto">
          <a:xfrm>
            <a:off x="5862638" y="693738"/>
            <a:ext cx="1119187" cy="708025"/>
          </a:xfrm>
          <a:custGeom>
            <a:avLst/>
            <a:gdLst/>
            <a:ahLst/>
            <a:cxnLst>
              <a:cxn ang="0">
                <a:pos x="109" y="0"/>
              </a:cxn>
              <a:cxn ang="0">
                <a:pos x="109" y="119"/>
              </a:cxn>
              <a:cxn ang="0">
                <a:pos x="109" y="119"/>
              </a:cxn>
              <a:cxn ang="0">
                <a:pos x="109" y="168"/>
              </a:cxn>
              <a:cxn ang="0">
                <a:pos x="109" y="198"/>
              </a:cxn>
              <a:cxn ang="0">
                <a:pos x="208" y="198"/>
              </a:cxn>
              <a:cxn ang="0">
                <a:pos x="0" y="446"/>
              </a:cxn>
              <a:cxn ang="0">
                <a:pos x="357" y="198"/>
              </a:cxn>
              <a:cxn ang="0">
                <a:pos x="705" y="198"/>
              </a:cxn>
              <a:cxn ang="0">
                <a:pos x="705" y="168"/>
              </a:cxn>
              <a:cxn ang="0">
                <a:pos x="705" y="119"/>
              </a:cxn>
              <a:cxn ang="0">
                <a:pos x="705" y="119"/>
              </a:cxn>
              <a:cxn ang="0">
                <a:pos x="705" y="0"/>
              </a:cxn>
              <a:cxn ang="0">
                <a:pos x="357" y="0"/>
              </a:cxn>
              <a:cxn ang="0">
                <a:pos x="208" y="0"/>
              </a:cxn>
              <a:cxn ang="0">
                <a:pos x="208" y="0"/>
              </a:cxn>
              <a:cxn ang="0">
                <a:pos x="109" y="0"/>
              </a:cxn>
            </a:cxnLst>
            <a:rect l="0" t="0" r="r" b="b"/>
            <a:pathLst>
              <a:path w="705" h="446">
                <a:moveTo>
                  <a:pt x="109" y="0"/>
                </a:moveTo>
                <a:lnTo>
                  <a:pt x="109" y="119"/>
                </a:lnTo>
                <a:lnTo>
                  <a:pt x="109" y="119"/>
                </a:lnTo>
                <a:lnTo>
                  <a:pt x="109" y="168"/>
                </a:lnTo>
                <a:lnTo>
                  <a:pt x="109" y="198"/>
                </a:lnTo>
                <a:lnTo>
                  <a:pt x="208" y="198"/>
                </a:lnTo>
                <a:lnTo>
                  <a:pt x="0" y="446"/>
                </a:lnTo>
                <a:lnTo>
                  <a:pt x="357" y="198"/>
                </a:lnTo>
                <a:lnTo>
                  <a:pt x="705" y="198"/>
                </a:lnTo>
                <a:lnTo>
                  <a:pt x="705" y="168"/>
                </a:lnTo>
                <a:lnTo>
                  <a:pt x="705" y="119"/>
                </a:lnTo>
                <a:lnTo>
                  <a:pt x="705" y="119"/>
                </a:lnTo>
                <a:lnTo>
                  <a:pt x="705" y="0"/>
                </a:lnTo>
                <a:lnTo>
                  <a:pt x="357" y="0"/>
                </a:lnTo>
                <a:lnTo>
                  <a:pt x="208" y="0"/>
                </a:lnTo>
                <a:lnTo>
                  <a:pt x="208" y="0"/>
                </a:lnTo>
                <a:lnTo>
                  <a:pt x="109"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121936" name="Rectangle 80"/>
          <p:cNvSpPr>
            <a:spLocks noChangeArrowheads="1"/>
          </p:cNvSpPr>
          <p:nvPr/>
        </p:nvSpPr>
        <p:spPr bwMode="auto">
          <a:xfrm>
            <a:off x="6083300" y="709613"/>
            <a:ext cx="8477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AdorSAM</a:t>
            </a:r>
            <a:endParaRPr lang="en-US" altLang="zh-CN" b="1"/>
          </a:p>
        </p:txBody>
      </p:sp>
      <p:sp>
        <p:nvSpPr>
          <p:cNvPr id="121937" name="Rectangle 81"/>
          <p:cNvSpPr>
            <a:spLocks noChangeArrowheads="1"/>
          </p:cNvSpPr>
          <p:nvPr/>
        </p:nvSpPr>
        <p:spPr bwMode="auto">
          <a:xfrm>
            <a:off x="6902450" y="709613"/>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38" name="Freeform 82"/>
          <p:cNvSpPr>
            <a:spLocks/>
          </p:cNvSpPr>
          <p:nvPr/>
        </p:nvSpPr>
        <p:spPr bwMode="auto">
          <a:xfrm>
            <a:off x="5910263" y="1417638"/>
            <a:ext cx="708025" cy="819150"/>
          </a:xfrm>
          <a:custGeom>
            <a:avLst/>
            <a:gdLst/>
            <a:ahLst/>
            <a:cxnLst>
              <a:cxn ang="0">
                <a:pos x="0" y="0"/>
              </a:cxn>
              <a:cxn ang="0">
                <a:pos x="89" y="10"/>
              </a:cxn>
              <a:cxn ang="0">
                <a:pos x="178" y="40"/>
              </a:cxn>
              <a:cxn ang="0">
                <a:pos x="248" y="90"/>
              </a:cxn>
              <a:cxn ang="0">
                <a:pos x="317" y="149"/>
              </a:cxn>
              <a:cxn ang="0">
                <a:pos x="367" y="229"/>
              </a:cxn>
              <a:cxn ang="0">
                <a:pos x="417" y="318"/>
              </a:cxn>
              <a:cxn ang="0">
                <a:pos x="437" y="407"/>
              </a:cxn>
              <a:cxn ang="0">
                <a:pos x="446" y="516"/>
              </a:cxn>
            </a:cxnLst>
            <a:rect l="0" t="0" r="r" b="b"/>
            <a:pathLst>
              <a:path w="446" h="516">
                <a:moveTo>
                  <a:pt x="0" y="0"/>
                </a:moveTo>
                <a:lnTo>
                  <a:pt x="89" y="10"/>
                </a:lnTo>
                <a:lnTo>
                  <a:pt x="178" y="40"/>
                </a:lnTo>
                <a:lnTo>
                  <a:pt x="248" y="90"/>
                </a:lnTo>
                <a:lnTo>
                  <a:pt x="317" y="149"/>
                </a:lnTo>
                <a:lnTo>
                  <a:pt x="367" y="229"/>
                </a:lnTo>
                <a:lnTo>
                  <a:pt x="417" y="318"/>
                </a:lnTo>
                <a:lnTo>
                  <a:pt x="437" y="407"/>
                </a:lnTo>
                <a:lnTo>
                  <a:pt x="446" y="516"/>
                </a:lnTo>
              </a:path>
            </a:pathLst>
          </a:custGeom>
          <a:noFill/>
          <a:ln w="38100" cmpd="sng">
            <a:solidFill>
              <a:srgbClr val="A535A8"/>
            </a:solidFill>
            <a:prstDash val="solid"/>
            <a:round/>
            <a:headEnd/>
            <a:tailEnd/>
          </a:ln>
        </p:spPr>
        <p:txBody>
          <a:bodyPr/>
          <a:lstStyle/>
          <a:p>
            <a:endParaRPr lang="zh-CN" altLang="en-US"/>
          </a:p>
        </p:txBody>
      </p:sp>
      <p:sp>
        <p:nvSpPr>
          <p:cNvPr id="121939" name="Rectangle 83"/>
          <p:cNvSpPr>
            <a:spLocks noChangeArrowheads="1"/>
          </p:cNvSpPr>
          <p:nvPr/>
        </p:nvSpPr>
        <p:spPr bwMode="auto">
          <a:xfrm>
            <a:off x="6170613" y="3805238"/>
            <a:ext cx="944562" cy="33020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21940" name="Rectangle 84"/>
          <p:cNvSpPr>
            <a:spLocks noChangeArrowheads="1"/>
          </p:cNvSpPr>
          <p:nvPr/>
        </p:nvSpPr>
        <p:spPr bwMode="auto">
          <a:xfrm>
            <a:off x="6192838" y="3860800"/>
            <a:ext cx="9525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8</a:t>
            </a:r>
            <a:endParaRPr lang="en-US" altLang="zh-CN" b="1"/>
          </a:p>
        </p:txBody>
      </p:sp>
      <p:sp>
        <p:nvSpPr>
          <p:cNvPr id="121941" name="Rectangle 85"/>
          <p:cNvSpPr>
            <a:spLocks noChangeArrowheads="1"/>
          </p:cNvSpPr>
          <p:nvPr/>
        </p:nvSpPr>
        <p:spPr bwMode="auto">
          <a:xfrm>
            <a:off x="6335713" y="3844925"/>
            <a:ext cx="762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字节质询</a:t>
            </a:r>
            <a:endParaRPr lang="zh-CN" altLang="en-US" b="1"/>
          </a:p>
        </p:txBody>
      </p:sp>
      <p:sp>
        <p:nvSpPr>
          <p:cNvPr id="121942" name="Rectangle 86"/>
          <p:cNvSpPr>
            <a:spLocks noChangeArrowheads="1"/>
          </p:cNvSpPr>
          <p:nvPr/>
        </p:nvSpPr>
        <p:spPr bwMode="auto">
          <a:xfrm>
            <a:off x="7091363" y="381317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43" name="Rectangle 87"/>
          <p:cNvSpPr>
            <a:spLocks noChangeArrowheads="1"/>
          </p:cNvSpPr>
          <p:nvPr/>
        </p:nvSpPr>
        <p:spPr bwMode="auto">
          <a:xfrm>
            <a:off x="5988050" y="4616450"/>
            <a:ext cx="1323975" cy="488950"/>
          </a:xfrm>
          <a:prstGeom prst="rect">
            <a:avLst/>
          </a:prstGeom>
          <a:solidFill>
            <a:srgbClr val="FFFFFF"/>
          </a:solidFill>
          <a:ln w="9525">
            <a:noFill/>
            <a:miter lim="800000"/>
            <a:headEnd/>
            <a:tailEnd/>
          </a:ln>
        </p:spPr>
        <p:txBody>
          <a:bodyPr/>
          <a:lstStyle/>
          <a:p>
            <a:endParaRPr lang="zh-CN" altLang="en-US"/>
          </a:p>
        </p:txBody>
      </p:sp>
      <p:sp>
        <p:nvSpPr>
          <p:cNvPr id="121944" name="Rectangle 88"/>
          <p:cNvSpPr>
            <a:spLocks noChangeArrowheads="1"/>
          </p:cNvSpPr>
          <p:nvPr/>
        </p:nvSpPr>
        <p:spPr bwMode="auto">
          <a:xfrm>
            <a:off x="5988050" y="4632325"/>
            <a:ext cx="1333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用用户口令散列</a:t>
            </a:r>
            <a:endParaRPr lang="zh-CN" altLang="en-US" b="1"/>
          </a:p>
        </p:txBody>
      </p:sp>
      <p:sp>
        <p:nvSpPr>
          <p:cNvPr id="121945" name="Rectangle 89"/>
          <p:cNvSpPr>
            <a:spLocks noChangeArrowheads="1"/>
          </p:cNvSpPr>
          <p:nvPr/>
        </p:nvSpPr>
        <p:spPr bwMode="auto">
          <a:xfrm>
            <a:off x="7312025" y="460057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46" name="Rectangle 90"/>
          <p:cNvSpPr>
            <a:spLocks noChangeArrowheads="1"/>
          </p:cNvSpPr>
          <p:nvPr/>
        </p:nvSpPr>
        <p:spPr bwMode="auto">
          <a:xfrm>
            <a:off x="5988050" y="4884738"/>
            <a:ext cx="1333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对质询进行散列</a:t>
            </a:r>
            <a:endParaRPr lang="zh-CN" altLang="en-US" b="1"/>
          </a:p>
        </p:txBody>
      </p:sp>
      <p:sp>
        <p:nvSpPr>
          <p:cNvPr id="121947" name="Rectangle 91"/>
          <p:cNvSpPr>
            <a:spLocks noChangeArrowheads="1"/>
          </p:cNvSpPr>
          <p:nvPr/>
        </p:nvSpPr>
        <p:spPr bwMode="auto">
          <a:xfrm>
            <a:off x="7312025" y="485298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48" name="Rectangle 92"/>
          <p:cNvSpPr>
            <a:spLocks noChangeArrowheads="1"/>
          </p:cNvSpPr>
          <p:nvPr/>
        </p:nvSpPr>
        <p:spPr bwMode="auto">
          <a:xfrm>
            <a:off x="1843088" y="1497013"/>
            <a:ext cx="1135062" cy="330200"/>
          </a:xfrm>
          <a:prstGeom prst="rect">
            <a:avLst/>
          </a:prstGeom>
          <a:solidFill>
            <a:srgbClr val="FFFFFF"/>
          </a:solidFill>
          <a:ln w="9525">
            <a:noFill/>
            <a:miter lim="800000"/>
            <a:headEnd/>
            <a:tailEnd/>
          </a:ln>
        </p:spPr>
        <p:txBody>
          <a:bodyPr/>
          <a:lstStyle/>
          <a:p>
            <a:endParaRPr lang="zh-CN" altLang="en-US"/>
          </a:p>
        </p:txBody>
      </p:sp>
      <p:sp>
        <p:nvSpPr>
          <p:cNvPr id="121949" name="Rectangle 93"/>
          <p:cNvSpPr>
            <a:spLocks noChangeArrowheads="1"/>
          </p:cNvSpPr>
          <p:nvPr/>
        </p:nvSpPr>
        <p:spPr bwMode="auto">
          <a:xfrm>
            <a:off x="1843088" y="1528763"/>
            <a:ext cx="1143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用户输入密码</a:t>
            </a:r>
            <a:endParaRPr lang="zh-CN" altLang="en-US" b="1"/>
          </a:p>
        </p:txBody>
      </p:sp>
      <p:sp>
        <p:nvSpPr>
          <p:cNvPr id="121950" name="Rectangle 94"/>
          <p:cNvSpPr>
            <a:spLocks noChangeArrowheads="1"/>
          </p:cNvSpPr>
          <p:nvPr/>
        </p:nvSpPr>
        <p:spPr bwMode="auto">
          <a:xfrm>
            <a:off x="2978150" y="1497013"/>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51" name="Rectangle 95"/>
          <p:cNvSpPr>
            <a:spLocks noChangeArrowheads="1"/>
          </p:cNvSpPr>
          <p:nvPr/>
        </p:nvSpPr>
        <p:spPr bwMode="auto">
          <a:xfrm>
            <a:off x="1812925" y="2978150"/>
            <a:ext cx="1323975" cy="330200"/>
          </a:xfrm>
          <a:prstGeom prst="rect">
            <a:avLst/>
          </a:prstGeom>
          <a:solidFill>
            <a:srgbClr val="FFFFFF"/>
          </a:solidFill>
          <a:ln w="9525">
            <a:noFill/>
            <a:miter lim="800000"/>
            <a:headEnd/>
            <a:tailEnd/>
          </a:ln>
        </p:spPr>
        <p:txBody>
          <a:bodyPr/>
          <a:lstStyle/>
          <a:p>
            <a:endParaRPr lang="zh-CN" altLang="en-US"/>
          </a:p>
        </p:txBody>
      </p:sp>
      <p:sp>
        <p:nvSpPr>
          <p:cNvPr id="121952" name="Rectangle 96"/>
          <p:cNvSpPr>
            <a:spLocks noChangeArrowheads="1"/>
          </p:cNvSpPr>
          <p:nvPr/>
        </p:nvSpPr>
        <p:spPr bwMode="auto">
          <a:xfrm>
            <a:off x="1812925" y="3009900"/>
            <a:ext cx="1333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明文口令被散列</a:t>
            </a:r>
            <a:endParaRPr lang="zh-CN" altLang="en-US" b="1"/>
          </a:p>
        </p:txBody>
      </p:sp>
      <p:sp>
        <p:nvSpPr>
          <p:cNvPr id="121953" name="Rectangle 97"/>
          <p:cNvSpPr>
            <a:spLocks noChangeArrowheads="1"/>
          </p:cNvSpPr>
          <p:nvPr/>
        </p:nvSpPr>
        <p:spPr bwMode="auto">
          <a:xfrm>
            <a:off x="3136900" y="297815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54" name="Freeform 98"/>
          <p:cNvSpPr>
            <a:spLocks/>
          </p:cNvSpPr>
          <p:nvPr/>
        </p:nvSpPr>
        <p:spPr bwMode="auto">
          <a:xfrm>
            <a:off x="2484438" y="1339850"/>
            <a:ext cx="730250" cy="288925"/>
          </a:xfrm>
          <a:custGeom>
            <a:avLst/>
            <a:gdLst/>
            <a:ahLst/>
            <a:cxnLst>
              <a:cxn ang="0">
                <a:pos x="476" y="0"/>
              </a:cxn>
              <a:cxn ang="0">
                <a:pos x="297" y="10"/>
              </a:cxn>
              <a:cxn ang="0">
                <a:pos x="208" y="19"/>
              </a:cxn>
              <a:cxn ang="0">
                <a:pos x="139" y="29"/>
              </a:cxn>
              <a:cxn ang="0">
                <a:pos x="79" y="49"/>
              </a:cxn>
              <a:cxn ang="0">
                <a:pos x="39" y="59"/>
              </a:cxn>
              <a:cxn ang="0">
                <a:pos x="10" y="79"/>
              </a:cxn>
              <a:cxn ang="0">
                <a:pos x="0" y="99"/>
              </a:cxn>
            </a:cxnLst>
            <a:rect l="0" t="0" r="r" b="b"/>
            <a:pathLst>
              <a:path w="476" h="99">
                <a:moveTo>
                  <a:pt x="476" y="0"/>
                </a:moveTo>
                <a:lnTo>
                  <a:pt x="297" y="10"/>
                </a:lnTo>
                <a:lnTo>
                  <a:pt x="208" y="19"/>
                </a:lnTo>
                <a:lnTo>
                  <a:pt x="139" y="29"/>
                </a:lnTo>
                <a:lnTo>
                  <a:pt x="79" y="49"/>
                </a:lnTo>
                <a:lnTo>
                  <a:pt x="39" y="59"/>
                </a:lnTo>
                <a:lnTo>
                  <a:pt x="10" y="79"/>
                </a:lnTo>
                <a:lnTo>
                  <a:pt x="0" y="99"/>
                </a:lnTo>
              </a:path>
            </a:pathLst>
          </a:custGeom>
          <a:noFill/>
          <a:ln w="38100" cmpd="sng">
            <a:solidFill>
              <a:srgbClr val="A535A8"/>
            </a:solidFill>
            <a:prstDash val="solid"/>
            <a:round/>
            <a:headEnd/>
            <a:tailEnd/>
          </a:ln>
        </p:spPr>
        <p:txBody>
          <a:bodyPr/>
          <a:lstStyle/>
          <a:p>
            <a:endParaRPr lang="zh-CN" altLang="en-US"/>
          </a:p>
        </p:txBody>
      </p:sp>
      <p:sp>
        <p:nvSpPr>
          <p:cNvPr id="121955" name="Rectangle 99"/>
          <p:cNvSpPr>
            <a:spLocks noChangeArrowheads="1"/>
          </p:cNvSpPr>
          <p:nvPr/>
        </p:nvSpPr>
        <p:spPr bwMode="auto">
          <a:xfrm>
            <a:off x="6248400" y="5602288"/>
            <a:ext cx="757238" cy="33020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21956" name="Rectangle 100"/>
          <p:cNvSpPr>
            <a:spLocks noChangeArrowheads="1"/>
          </p:cNvSpPr>
          <p:nvPr/>
        </p:nvSpPr>
        <p:spPr bwMode="auto">
          <a:xfrm>
            <a:off x="6383338" y="5640388"/>
            <a:ext cx="190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应</a:t>
            </a:r>
            <a:endParaRPr lang="zh-CN" altLang="en-US" b="1"/>
          </a:p>
        </p:txBody>
      </p:sp>
      <p:sp>
        <p:nvSpPr>
          <p:cNvPr id="121957" name="Rectangle 101"/>
          <p:cNvSpPr>
            <a:spLocks noChangeArrowheads="1"/>
          </p:cNvSpPr>
          <p:nvPr/>
        </p:nvSpPr>
        <p:spPr bwMode="auto">
          <a:xfrm>
            <a:off x="6572250" y="561022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58" name="Rectangle 102"/>
          <p:cNvSpPr>
            <a:spLocks noChangeArrowheads="1"/>
          </p:cNvSpPr>
          <p:nvPr/>
        </p:nvSpPr>
        <p:spPr bwMode="auto">
          <a:xfrm>
            <a:off x="6665913" y="5640388"/>
            <a:ext cx="190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答</a:t>
            </a:r>
            <a:endParaRPr lang="zh-CN" altLang="en-US" b="1"/>
          </a:p>
        </p:txBody>
      </p:sp>
      <p:sp>
        <p:nvSpPr>
          <p:cNvPr id="121959" name="Rectangle 103"/>
          <p:cNvSpPr>
            <a:spLocks noChangeArrowheads="1"/>
          </p:cNvSpPr>
          <p:nvPr/>
        </p:nvSpPr>
        <p:spPr bwMode="auto">
          <a:xfrm>
            <a:off x="6854825" y="561022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60" name="Rectangle 104"/>
          <p:cNvSpPr>
            <a:spLocks noChangeArrowheads="1"/>
          </p:cNvSpPr>
          <p:nvPr/>
        </p:nvSpPr>
        <p:spPr bwMode="auto">
          <a:xfrm>
            <a:off x="1993900" y="2166938"/>
            <a:ext cx="944563" cy="33020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21961" name="Rectangle 105"/>
          <p:cNvSpPr>
            <a:spLocks noChangeArrowheads="1"/>
          </p:cNvSpPr>
          <p:nvPr/>
        </p:nvSpPr>
        <p:spPr bwMode="auto">
          <a:xfrm>
            <a:off x="2063750" y="2174875"/>
            <a:ext cx="868363"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WinLogon</a:t>
            </a:r>
            <a:endParaRPr lang="en-US" altLang="zh-CN" b="1"/>
          </a:p>
        </p:txBody>
      </p:sp>
      <p:sp>
        <p:nvSpPr>
          <p:cNvPr id="121962" name="Rectangle 106"/>
          <p:cNvSpPr>
            <a:spLocks noChangeArrowheads="1"/>
          </p:cNvSpPr>
          <p:nvPr/>
        </p:nvSpPr>
        <p:spPr bwMode="auto">
          <a:xfrm>
            <a:off x="2852738" y="217487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63" name="Rectangle 107"/>
          <p:cNvSpPr>
            <a:spLocks noChangeArrowheads="1"/>
          </p:cNvSpPr>
          <p:nvPr/>
        </p:nvSpPr>
        <p:spPr bwMode="auto">
          <a:xfrm>
            <a:off x="1993900" y="3805238"/>
            <a:ext cx="944563" cy="33020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21964" name="Rectangle 108"/>
          <p:cNvSpPr>
            <a:spLocks noChangeArrowheads="1"/>
          </p:cNvSpPr>
          <p:nvPr/>
        </p:nvSpPr>
        <p:spPr bwMode="auto">
          <a:xfrm>
            <a:off x="2017713" y="3848100"/>
            <a:ext cx="9525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8</a:t>
            </a:r>
            <a:endParaRPr lang="en-US" altLang="zh-CN" b="1"/>
          </a:p>
        </p:txBody>
      </p:sp>
      <p:sp>
        <p:nvSpPr>
          <p:cNvPr id="121965" name="Rectangle 109"/>
          <p:cNvSpPr>
            <a:spLocks noChangeArrowheads="1"/>
          </p:cNvSpPr>
          <p:nvPr/>
        </p:nvSpPr>
        <p:spPr bwMode="auto">
          <a:xfrm>
            <a:off x="2159000" y="3844925"/>
            <a:ext cx="762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字节质询</a:t>
            </a:r>
            <a:endParaRPr lang="zh-CN" altLang="en-US" b="1"/>
          </a:p>
        </p:txBody>
      </p:sp>
      <p:sp>
        <p:nvSpPr>
          <p:cNvPr id="121966" name="Rectangle 110"/>
          <p:cNvSpPr>
            <a:spLocks noChangeArrowheads="1"/>
          </p:cNvSpPr>
          <p:nvPr/>
        </p:nvSpPr>
        <p:spPr bwMode="auto">
          <a:xfrm>
            <a:off x="2916238" y="381317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67" name="Rectangle 111"/>
          <p:cNvSpPr>
            <a:spLocks noChangeArrowheads="1"/>
          </p:cNvSpPr>
          <p:nvPr/>
        </p:nvSpPr>
        <p:spPr bwMode="auto">
          <a:xfrm>
            <a:off x="1812925" y="4616450"/>
            <a:ext cx="1323975" cy="488950"/>
          </a:xfrm>
          <a:prstGeom prst="rect">
            <a:avLst/>
          </a:prstGeom>
          <a:solidFill>
            <a:srgbClr val="FFFFFF"/>
          </a:solidFill>
          <a:ln w="9525">
            <a:noFill/>
            <a:miter lim="800000"/>
            <a:headEnd/>
            <a:tailEnd/>
          </a:ln>
        </p:spPr>
        <p:txBody>
          <a:bodyPr/>
          <a:lstStyle/>
          <a:p>
            <a:endParaRPr lang="zh-CN" altLang="en-US"/>
          </a:p>
        </p:txBody>
      </p:sp>
      <p:sp>
        <p:nvSpPr>
          <p:cNvPr id="121968" name="Rectangle 112"/>
          <p:cNvSpPr>
            <a:spLocks noChangeArrowheads="1"/>
          </p:cNvSpPr>
          <p:nvPr/>
        </p:nvSpPr>
        <p:spPr bwMode="auto">
          <a:xfrm>
            <a:off x="1812925" y="4632325"/>
            <a:ext cx="1333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用用户口令散列</a:t>
            </a:r>
            <a:endParaRPr lang="zh-CN" altLang="en-US" b="1"/>
          </a:p>
        </p:txBody>
      </p:sp>
      <p:sp>
        <p:nvSpPr>
          <p:cNvPr id="121969" name="Rectangle 113"/>
          <p:cNvSpPr>
            <a:spLocks noChangeArrowheads="1"/>
          </p:cNvSpPr>
          <p:nvPr/>
        </p:nvSpPr>
        <p:spPr bwMode="auto">
          <a:xfrm>
            <a:off x="3136900" y="474503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70" name="Rectangle 114"/>
          <p:cNvSpPr>
            <a:spLocks noChangeArrowheads="1"/>
          </p:cNvSpPr>
          <p:nvPr/>
        </p:nvSpPr>
        <p:spPr bwMode="auto">
          <a:xfrm>
            <a:off x="1812925" y="4884738"/>
            <a:ext cx="1333500" cy="228600"/>
          </a:xfrm>
          <a:prstGeom prst="rect">
            <a:avLst/>
          </a:prstGeom>
          <a:noFill/>
          <a:ln w="9525">
            <a:noFill/>
            <a:miter lim="800000"/>
            <a:headEnd/>
            <a:tailEnd/>
          </a:ln>
        </p:spPr>
        <p:txBody>
          <a:bodyPr wrap="none" lIns="0" tIns="0" rIns="0" bIns="0">
            <a:spAutoFit/>
          </a:bodyPr>
          <a:lstStyle/>
          <a:p>
            <a:r>
              <a:rPr lang="zh-CN" altLang="en-US" sz="1500" b="1" dirty="0">
                <a:solidFill>
                  <a:srgbClr val="000000"/>
                </a:solidFill>
                <a:latin typeface="宋体" charset="-122"/>
              </a:rPr>
              <a:t>对质询进行散列</a:t>
            </a:r>
            <a:endParaRPr lang="zh-CN" altLang="en-US" b="1" dirty="0"/>
          </a:p>
        </p:txBody>
      </p:sp>
      <p:sp>
        <p:nvSpPr>
          <p:cNvPr id="121971" name="Rectangle 115"/>
          <p:cNvSpPr>
            <a:spLocks noChangeArrowheads="1"/>
          </p:cNvSpPr>
          <p:nvPr/>
        </p:nvSpPr>
        <p:spPr bwMode="auto">
          <a:xfrm>
            <a:off x="3136900" y="499745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72" name="Rectangle 116"/>
          <p:cNvSpPr>
            <a:spLocks noChangeArrowheads="1"/>
          </p:cNvSpPr>
          <p:nvPr/>
        </p:nvSpPr>
        <p:spPr bwMode="auto">
          <a:xfrm>
            <a:off x="2087563" y="5602288"/>
            <a:ext cx="757237" cy="33020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21973" name="Rectangle 117"/>
          <p:cNvSpPr>
            <a:spLocks noChangeArrowheads="1"/>
          </p:cNvSpPr>
          <p:nvPr/>
        </p:nvSpPr>
        <p:spPr bwMode="auto">
          <a:xfrm>
            <a:off x="2222500" y="5640388"/>
            <a:ext cx="190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应</a:t>
            </a:r>
            <a:endParaRPr lang="zh-CN" altLang="en-US" b="1"/>
          </a:p>
        </p:txBody>
      </p:sp>
      <p:sp>
        <p:nvSpPr>
          <p:cNvPr id="121974" name="Rectangle 118"/>
          <p:cNvSpPr>
            <a:spLocks noChangeArrowheads="1"/>
          </p:cNvSpPr>
          <p:nvPr/>
        </p:nvSpPr>
        <p:spPr bwMode="auto">
          <a:xfrm>
            <a:off x="2411413" y="561022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75" name="Rectangle 119"/>
          <p:cNvSpPr>
            <a:spLocks noChangeArrowheads="1"/>
          </p:cNvSpPr>
          <p:nvPr/>
        </p:nvSpPr>
        <p:spPr bwMode="auto">
          <a:xfrm>
            <a:off x="2505075" y="5640388"/>
            <a:ext cx="190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答</a:t>
            </a:r>
            <a:endParaRPr lang="zh-CN" altLang="en-US" b="1"/>
          </a:p>
        </p:txBody>
      </p:sp>
      <p:sp>
        <p:nvSpPr>
          <p:cNvPr id="121976" name="Rectangle 120"/>
          <p:cNvSpPr>
            <a:spLocks noChangeArrowheads="1"/>
          </p:cNvSpPr>
          <p:nvPr/>
        </p:nvSpPr>
        <p:spPr bwMode="auto">
          <a:xfrm>
            <a:off x="2695575" y="561022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grpSp>
        <p:nvGrpSpPr>
          <p:cNvPr id="9" name="Group 121"/>
          <p:cNvGrpSpPr>
            <a:grpSpLocks/>
          </p:cNvGrpSpPr>
          <p:nvPr/>
        </p:nvGrpSpPr>
        <p:grpSpPr bwMode="auto">
          <a:xfrm>
            <a:off x="6540500" y="2820988"/>
            <a:ext cx="173038" cy="992187"/>
            <a:chOff x="4120" y="2140"/>
            <a:chExt cx="109" cy="625"/>
          </a:xfrm>
        </p:grpSpPr>
        <p:sp>
          <p:nvSpPr>
            <p:cNvPr id="121978" name="Line 122"/>
            <p:cNvSpPr>
              <a:spLocks noChangeShapeType="1"/>
            </p:cNvSpPr>
            <p:nvPr/>
          </p:nvSpPr>
          <p:spPr bwMode="auto">
            <a:xfrm>
              <a:off x="4169" y="2140"/>
              <a:ext cx="1" cy="546"/>
            </a:xfrm>
            <a:prstGeom prst="line">
              <a:avLst/>
            </a:prstGeom>
            <a:noFill/>
            <a:ln w="38100">
              <a:solidFill>
                <a:srgbClr val="A535A8"/>
              </a:solidFill>
              <a:round/>
              <a:headEnd/>
              <a:tailEnd/>
            </a:ln>
          </p:spPr>
          <p:txBody>
            <a:bodyPr/>
            <a:lstStyle/>
            <a:p>
              <a:endParaRPr lang="zh-CN" altLang="en-US"/>
            </a:p>
          </p:txBody>
        </p:sp>
        <p:sp>
          <p:nvSpPr>
            <p:cNvPr id="121979" name="Freeform 123"/>
            <p:cNvSpPr>
              <a:spLocks/>
            </p:cNvSpPr>
            <p:nvPr/>
          </p:nvSpPr>
          <p:spPr bwMode="auto">
            <a:xfrm>
              <a:off x="4120" y="2666"/>
              <a:ext cx="109" cy="99"/>
            </a:xfrm>
            <a:custGeom>
              <a:avLst/>
              <a:gdLst/>
              <a:ahLst/>
              <a:cxnLst>
                <a:cxn ang="0">
                  <a:pos x="0" y="0"/>
                </a:cxn>
                <a:cxn ang="0">
                  <a:pos x="49" y="99"/>
                </a:cxn>
                <a:cxn ang="0">
                  <a:pos x="109" y="0"/>
                </a:cxn>
                <a:cxn ang="0">
                  <a:pos x="0" y="0"/>
                </a:cxn>
              </a:cxnLst>
              <a:rect l="0" t="0" r="r" b="b"/>
              <a:pathLst>
                <a:path w="109" h="99">
                  <a:moveTo>
                    <a:pt x="0" y="0"/>
                  </a:moveTo>
                  <a:lnTo>
                    <a:pt x="49" y="99"/>
                  </a:lnTo>
                  <a:lnTo>
                    <a:pt x="109" y="0"/>
                  </a:lnTo>
                  <a:lnTo>
                    <a:pt x="0" y="0"/>
                  </a:lnTo>
                  <a:close/>
                </a:path>
              </a:pathLst>
            </a:custGeom>
            <a:solidFill>
              <a:srgbClr val="000000"/>
            </a:solidFill>
            <a:ln w="38100" cmpd="sng">
              <a:solidFill>
                <a:srgbClr val="A535A8"/>
              </a:solidFill>
              <a:round/>
              <a:headEnd/>
              <a:tailEnd/>
            </a:ln>
          </p:spPr>
          <p:txBody>
            <a:bodyPr/>
            <a:lstStyle/>
            <a:p>
              <a:endParaRPr lang="zh-CN" altLang="en-US"/>
            </a:p>
          </p:txBody>
        </p:sp>
      </p:grpSp>
      <p:grpSp>
        <p:nvGrpSpPr>
          <p:cNvPr id="10" name="Group 124"/>
          <p:cNvGrpSpPr>
            <a:grpSpLocks/>
          </p:cNvGrpSpPr>
          <p:nvPr/>
        </p:nvGrpSpPr>
        <p:grpSpPr bwMode="auto">
          <a:xfrm>
            <a:off x="2379663" y="1827213"/>
            <a:ext cx="173037" cy="347662"/>
            <a:chOff x="1499" y="1514"/>
            <a:chExt cx="109" cy="219"/>
          </a:xfrm>
        </p:grpSpPr>
        <p:sp>
          <p:nvSpPr>
            <p:cNvPr id="121981" name="Line 125"/>
            <p:cNvSpPr>
              <a:spLocks noChangeShapeType="1"/>
            </p:cNvSpPr>
            <p:nvPr/>
          </p:nvSpPr>
          <p:spPr bwMode="auto">
            <a:xfrm>
              <a:off x="1549" y="1514"/>
              <a:ext cx="1" cy="129"/>
            </a:xfrm>
            <a:prstGeom prst="line">
              <a:avLst/>
            </a:prstGeom>
            <a:noFill/>
            <a:ln w="38100">
              <a:solidFill>
                <a:srgbClr val="A535A8"/>
              </a:solidFill>
              <a:round/>
              <a:headEnd/>
              <a:tailEnd/>
            </a:ln>
          </p:spPr>
          <p:txBody>
            <a:bodyPr/>
            <a:lstStyle/>
            <a:p>
              <a:endParaRPr lang="zh-CN" altLang="en-US"/>
            </a:p>
          </p:txBody>
        </p:sp>
        <p:sp>
          <p:nvSpPr>
            <p:cNvPr id="121982" name="Freeform 126"/>
            <p:cNvSpPr>
              <a:spLocks/>
            </p:cNvSpPr>
            <p:nvPr/>
          </p:nvSpPr>
          <p:spPr bwMode="auto">
            <a:xfrm>
              <a:off x="1499" y="1624"/>
              <a:ext cx="109" cy="109"/>
            </a:xfrm>
            <a:custGeom>
              <a:avLst/>
              <a:gdLst/>
              <a:ahLst/>
              <a:cxnLst>
                <a:cxn ang="0">
                  <a:pos x="0" y="0"/>
                </a:cxn>
                <a:cxn ang="0">
                  <a:pos x="50" y="109"/>
                </a:cxn>
                <a:cxn ang="0">
                  <a:pos x="109" y="0"/>
                </a:cxn>
                <a:cxn ang="0">
                  <a:pos x="0" y="0"/>
                </a:cxn>
              </a:cxnLst>
              <a:rect l="0" t="0" r="r" b="b"/>
              <a:pathLst>
                <a:path w="109" h="109">
                  <a:moveTo>
                    <a:pt x="0" y="0"/>
                  </a:moveTo>
                  <a:lnTo>
                    <a:pt x="50" y="109"/>
                  </a:lnTo>
                  <a:lnTo>
                    <a:pt x="109" y="0"/>
                  </a:lnTo>
                  <a:lnTo>
                    <a:pt x="0" y="0"/>
                  </a:lnTo>
                  <a:close/>
                </a:path>
              </a:pathLst>
            </a:custGeom>
            <a:solidFill>
              <a:srgbClr val="000000"/>
            </a:solidFill>
            <a:ln w="38100" cmpd="sng">
              <a:solidFill>
                <a:srgbClr val="A535A8"/>
              </a:solidFill>
              <a:round/>
              <a:headEnd/>
              <a:tailEnd/>
            </a:ln>
          </p:spPr>
          <p:txBody>
            <a:bodyPr/>
            <a:lstStyle/>
            <a:p>
              <a:endParaRPr lang="zh-CN" altLang="en-US"/>
            </a:p>
          </p:txBody>
        </p:sp>
      </p:grpSp>
      <p:grpSp>
        <p:nvGrpSpPr>
          <p:cNvPr id="11" name="Group 127"/>
          <p:cNvGrpSpPr>
            <a:grpSpLocks/>
          </p:cNvGrpSpPr>
          <p:nvPr/>
        </p:nvGrpSpPr>
        <p:grpSpPr bwMode="auto">
          <a:xfrm>
            <a:off x="3182938" y="3230563"/>
            <a:ext cx="2711450" cy="173037"/>
            <a:chOff x="2005" y="2398"/>
            <a:chExt cx="1708" cy="109"/>
          </a:xfrm>
        </p:grpSpPr>
        <p:sp>
          <p:nvSpPr>
            <p:cNvPr id="121984" name="Line 128"/>
            <p:cNvSpPr>
              <a:spLocks noChangeShapeType="1"/>
            </p:cNvSpPr>
            <p:nvPr/>
          </p:nvSpPr>
          <p:spPr bwMode="auto">
            <a:xfrm>
              <a:off x="2005" y="2447"/>
              <a:ext cx="1628" cy="1"/>
            </a:xfrm>
            <a:prstGeom prst="line">
              <a:avLst/>
            </a:prstGeom>
            <a:noFill/>
            <a:ln w="38100">
              <a:solidFill>
                <a:srgbClr val="A535A8"/>
              </a:solidFill>
              <a:round/>
              <a:headEnd/>
              <a:tailEnd/>
            </a:ln>
          </p:spPr>
          <p:txBody>
            <a:bodyPr/>
            <a:lstStyle/>
            <a:p>
              <a:endParaRPr lang="zh-CN" altLang="en-US"/>
            </a:p>
          </p:txBody>
        </p:sp>
        <p:sp>
          <p:nvSpPr>
            <p:cNvPr id="121985" name="Freeform 129"/>
            <p:cNvSpPr>
              <a:spLocks/>
            </p:cNvSpPr>
            <p:nvPr/>
          </p:nvSpPr>
          <p:spPr bwMode="auto">
            <a:xfrm>
              <a:off x="3614" y="2398"/>
              <a:ext cx="99" cy="109"/>
            </a:xfrm>
            <a:custGeom>
              <a:avLst/>
              <a:gdLst/>
              <a:ahLst/>
              <a:cxnLst>
                <a:cxn ang="0">
                  <a:pos x="0" y="109"/>
                </a:cxn>
                <a:cxn ang="0">
                  <a:pos x="99" y="49"/>
                </a:cxn>
                <a:cxn ang="0">
                  <a:pos x="0" y="0"/>
                </a:cxn>
                <a:cxn ang="0">
                  <a:pos x="0" y="109"/>
                </a:cxn>
              </a:cxnLst>
              <a:rect l="0" t="0" r="r" b="b"/>
              <a:pathLst>
                <a:path w="99" h="109">
                  <a:moveTo>
                    <a:pt x="0" y="109"/>
                  </a:moveTo>
                  <a:lnTo>
                    <a:pt x="99" y="49"/>
                  </a:lnTo>
                  <a:lnTo>
                    <a:pt x="0" y="0"/>
                  </a:lnTo>
                  <a:lnTo>
                    <a:pt x="0" y="109"/>
                  </a:lnTo>
                  <a:close/>
                </a:path>
              </a:pathLst>
            </a:custGeom>
            <a:solidFill>
              <a:srgbClr val="000000"/>
            </a:solidFill>
            <a:ln w="38100" cmpd="sng">
              <a:solidFill>
                <a:srgbClr val="A535A8"/>
              </a:solidFill>
              <a:round/>
              <a:headEnd/>
              <a:tailEnd/>
            </a:ln>
          </p:spPr>
          <p:txBody>
            <a:bodyPr/>
            <a:lstStyle/>
            <a:p>
              <a:endParaRPr lang="zh-CN" altLang="en-US"/>
            </a:p>
          </p:txBody>
        </p:sp>
      </p:grpSp>
      <p:sp>
        <p:nvSpPr>
          <p:cNvPr id="121986" name="Rectangle 130"/>
          <p:cNvSpPr>
            <a:spLocks noChangeArrowheads="1"/>
          </p:cNvSpPr>
          <p:nvPr/>
        </p:nvSpPr>
        <p:spPr bwMode="auto">
          <a:xfrm>
            <a:off x="3783013" y="2978150"/>
            <a:ext cx="1512887" cy="330200"/>
          </a:xfrm>
          <a:prstGeom prst="rect">
            <a:avLst/>
          </a:prstGeom>
          <a:solidFill>
            <a:srgbClr val="FFFFFF"/>
          </a:solidFill>
          <a:ln w="9525">
            <a:noFill/>
            <a:miter lim="800000"/>
            <a:headEnd/>
            <a:tailEnd/>
          </a:ln>
        </p:spPr>
        <p:txBody>
          <a:bodyPr/>
          <a:lstStyle/>
          <a:p>
            <a:endParaRPr lang="zh-CN" altLang="en-US"/>
          </a:p>
        </p:txBody>
      </p:sp>
      <p:sp>
        <p:nvSpPr>
          <p:cNvPr id="121987" name="Rectangle 131"/>
          <p:cNvSpPr>
            <a:spLocks noChangeArrowheads="1"/>
          </p:cNvSpPr>
          <p:nvPr/>
        </p:nvSpPr>
        <p:spPr bwMode="auto">
          <a:xfrm>
            <a:off x="3783013" y="3009900"/>
            <a:ext cx="1333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客户端请求登陆</a:t>
            </a:r>
            <a:endParaRPr lang="zh-CN" altLang="en-US" b="1"/>
          </a:p>
        </p:txBody>
      </p:sp>
      <p:sp>
        <p:nvSpPr>
          <p:cNvPr id="121988" name="Rectangle 132"/>
          <p:cNvSpPr>
            <a:spLocks noChangeArrowheads="1"/>
          </p:cNvSpPr>
          <p:nvPr/>
        </p:nvSpPr>
        <p:spPr bwMode="auto">
          <a:xfrm>
            <a:off x="5105400" y="297815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grpSp>
        <p:nvGrpSpPr>
          <p:cNvPr id="12" name="Group 133"/>
          <p:cNvGrpSpPr>
            <a:grpSpLocks/>
          </p:cNvGrpSpPr>
          <p:nvPr/>
        </p:nvGrpSpPr>
        <p:grpSpPr bwMode="auto">
          <a:xfrm>
            <a:off x="3182938" y="3897313"/>
            <a:ext cx="2711450" cy="173037"/>
            <a:chOff x="2005" y="3013"/>
            <a:chExt cx="1708" cy="109"/>
          </a:xfrm>
        </p:grpSpPr>
        <p:sp>
          <p:nvSpPr>
            <p:cNvPr id="121990" name="Line 134"/>
            <p:cNvSpPr>
              <a:spLocks noChangeShapeType="1"/>
            </p:cNvSpPr>
            <p:nvPr/>
          </p:nvSpPr>
          <p:spPr bwMode="auto">
            <a:xfrm flipH="1">
              <a:off x="2085" y="3063"/>
              <a:ext cx="1628" cy="1"/>
            </a:xfrm>
            <a:prstGeom prst="line">
              <a:avLst/>
            </a:prstGeom>
            <a:noFill/>
            <a:ln w="38100">
              <a:solidFill>
                <a:srgbClr val="A535A8"/>
              </a:solidFill>
              <a:round/>
              <a:headEnd/>
              <a:tailEnd/>
            </a:ln>
          </p:spPr>
          <p:txBody>
            <a:bodyPr/>
            <a:lstStyle/>
            <a:p>
              <a:endParaRPr lang="zh-CN" altLang="en-US"/>
            </a:p>
          </p:txBody>
        </p:sp>
        <p:sp>
          <p:nvSpPr>
            <p:cNvPr id="121991" name="Freeform 135"/>
            <p:cNvSpPr>
              <a:spLocks/>
            </p:cNvSpPr>
            <p:nvPr/>
          </p:nvSpPr>
          <p:spPr bwMode="auto">
            <a:xfrm>
              <a:off x="2005" y="3013"/>
              <a:ext cx="110" cy="109"/>
            </a:xfrm>
            <a:custGeom>
              <a:avLst/>
              <a:gdLst/>
              <a:ahLst/>
              <a:cxnLst>
                <a:cxn ang="0">
                  <a:pos x="110" y="0"/>
                </a:cxn>
                <a:cxn ang="0">
                  <a:pos x="0" y="50"/>
                </a:cxn>
                <a:cxn ang="0">
                  <a:pos x="110" y="109"/>
                </a:cxn>
                <a:cxn ang="0">
                  <a:pos x="110" y="0"/>
                </a:cxn>
              </a:cxnLst>
              <a:rect l="0" t="0" r="r" b="b"/>
              <a:pathLst>
                <a:path w="110" h="109">
                  <a:moveTo>
                    <a:pt x="110" y="0"/>
                  </a:moveTo>
                  <a:lnTo>
                    <a:pt x="0" y="50"/>
                  </a:lnTo>
                  <a:lnTo>
                    <a:pt x="110" y="109"/>
                  </a:lnTo>
                  <a:lnTo>
                    <a:pt x="110" y="0"/>
                  </a:lnTo>
                  <a:close/>
                </a:path>
              </a:pathLst>
            </a:custGeom>
            <a:solidFill>
              <a:srgbClr val="000000"/>
            </a:solidFill>
            <a:ln w="38100" cmpd="sng">
              <a:solidFill>
                <a:srgbClr val="A535A8"/>
              </a:solidFill>
              <a:round/>
              <a:headEnd/>
              <a:tailEnd/>
            </a:ln>
          </p:spPr>
          <p:txBody>
            <a:bodyPr/>
            <a:lstStyle/>
            <a:p>
              <a:endParaRPr lang="zh-CN" altLang="en-US"/>
            </a:p>
          </p:txBody>
        </p:sp>
      </p:grpSp>
      <p:sp>
        <p:nvSpPr>
          <p:cNvPr id="121992" name="Rectangle 136"/>
          <p:cNvSpPr>
            <a:spLocks noChangeArrowheads="1"/>
          </p:cNvSpPr>
          <p:nvPr/>
        </p:nvSpPr>
        <p:spPr bwMode="auto">
          <a:xfrm>
            <a:off x="3403600" y="3644900"/>
            <a:ext cx="2270125" cy="331788"/>
          </a:xfrm>
          <a:prstGeom prst="rect">
            <a:avLst/>
          </a:prstGeom>
          <a:solidFill>
            <a:srgbClr val="FFFFFF"/>
          </a:solidFill>
          <a:ln w="9525">
            <a:noFill/>
            <a:miter lim="800000"/>
            <a:headEnd/>
            <a:tailEnd/>
          </a:ln>
        </p:spPr>
        <p:txBody>
          <a:bodyPr/>
          <a:lstStyle/>
          <a:p>
            <a:endParaRPr lang="zh-CN" altLang="en-US"/>
          </a:p>
        </p:txBody>
      </p:sp>
      <p:sp>
        <p:nvSpPr>
          <p:cNvPr id="121993" name="Rectangle 137"/>
          <p:cNvSpPr>
            <a:spLocks noChangeArrowheads="1"/>
          </p:cNvSpPr>
          <p:nvPr/>
        </p:nvSpPr>
        <p:spPr bwMode="auto">
          <a:xfrm>
            <a:off x="3498850" y="3676650"/>
            <a:ext cx="952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服务器发出</a:t>
            </a:r>
            <a:endParaRPr lang="zh-CN" altLang="en-US" b="1"/>
          </a:p>
        </p:txBody>
      </p:sp>
      <p:sp>
        <p:nvSpPr>
          <p:cNvPr id="121994" name="Rectangle 138"/>
          <p:cNvSpPr>
            <a:spLocks noChangeArrowheads="1"/>
          </p:cNvSpPr>
          <p:nvPr/>
        </p:nvSpPr>
        <p:spPr bwMode="auto">
          <a:xfrm>
            <a:off x="4491038" y="3644900"/>
            <a:ext cx="9525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8</a:t>
            </a:r>
            <a:endParaRPr lang="en-US" altLang="zh-CN" b="1"/>
          </a:p>
        </p:txBody>
      </p:sp>
      <p:sp>
        <p:nvSpPr>
          <p:cNvPr id="121995" name="Rectangle 139"/>
          <p:cNvSpPr>
            <a:spLocks noChangeArrowheads="1"/>
          </p:cNvSpPr>
          <p:nvPr/>
        </p:nvSpPr>
        <p:spPr bwMode="auto">
          <a:xfrm>
            <a:off x="4633913" y="3676650"/>
            <a:ext cx="952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字节的质询</a:t>
            </a:r>
            <a:endParaRPr lang="zh-CN" altLang="en-US" b="1"/>
          </a:p>
        </p:txBody>
      </p:sp>
      <p:sp>
        <p:nvSpPr>
          <p:cNvPr id="121996" name="Rectangle 140"/>
          <p:cNvSpPr>
            <a:spLocks noChangeArrowheads="1"/>
          </p:cNvSpPr>
          <p:nvPr/>
        </p:nvSpPr>
        <p:spPr bwMode="auto">
          <a:xfrm>
            <a:off x="5578475" y="364490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grpSp>
        <p:nvGrpSpPr>
          <p:cNvPr id="13" name="Group 141"/>
          <p:cNvGrpSpPr>
            <a:grpSpLocks/>
          </p:cNvGrpSpPr>
          <p:nvPr/>
        </p:nvGrpSpPr>
        <p:grpSpPr bwMode="auto">
          <a:xfrm>
            <a:off x="3182938" y="5416550"/>
            <a:ext cx="2711450" cy="173038"/>
            <a:chOff x="2005" y="3738"/>
            <a:chExt cx="1708" cy="109"/>
          </a:xfrm>
        </p:grpSpPr>
        <p:sp>
          <p:nvSpPr>
            <p:cNvPr id="121998" name="Line 142"/>
            <p:cNvSpPr>
              <a:spLocks noChangeShapeType="1"/>
            </p:cNvSpPr>
            <p:nvPr/>
          </p:nvSpPr>
          <p:spPr bwMode="auto">
            <a:xfrm>
              <a:off x="2005" y="3787"/>
              <a:ext cx="1628" cy="1"/>
            </a:xfrm>
            <a:prstGeom prst="line">
              <a:avLst/>
            </a:prstGeom>
            <a:noFill/>
            <a:ln w="38100">
              <a:solidFill>
                <a:srgbClr val="A535A8"/>
              </a:solidFill>
              <a:round/>
              <a:headEnd/>
              <a:tailEnd/>
            </a:ln>
          </p:spPr>
          <p:txBody>
            <a:bodyPr/>
            <a:lstStyle/>
            <a:p>
              <a:endParaRPr lang="zh-CN" altLang="en-US"/>
            </a:p>
          </p:txBody>
        </p:sp>
        <p:sp>
          <p:nvSpPr>
            <p:cNvPr id="121999" name="Freeform 143"/>
            <p:cNvSpPr>
              <a:spLocks/>
            </p:cNvSpPr>
            <p:nvPr/>
          </p:nvSpPr>
          <p:spPr bwMode="auto">
            <a:xfrm>
              <a:off x="3614" y="3738"/>
              <a:ext cx="99" cy="109"/>
            </a:xfrm>
            <a:custGeom>
              <a:avLst/>
              <a:gdLst/>
              <a:ahLst/>
              <a:cxnLst>
                <a:cxn ang="0">
                  <a:pos x="0" y="109"/>
                </a:cxn>
                <a:cxn ang="0">
                  <a:pos x="99" y="59"/>
                </a:cxn>
                <a:cxn ang="0">
                  <a:pos x="0" y="0"/>
                </a:cxn>
                <a:cxn ang="0">
                  <a:pos x="0" y="109"/>
                </a:cxn>
              </a:cxnLst>
              <a:rect l="0" t="0" r="r" b="b"/>
              <a:pathLst>
                <a:path w="99" h="109">
                  <a:moveTo>
                    <a:pt x="0" y="109"/>
                  </a:moveTo>
                  <a:lnTo>
                    <a:pt x="99" y="59"/>
                  </a:lnTo>
                  <a:lnTo>
                    <a:pt x="0" y="0"/>
                  </a:lnTo>
                  <a:lnTo>
                    <a:pt x="0" y="109"/>
                  </a:lnTo>
                  <a:close/>
                </a:path>
              </a:pathLst>
            </a:custGeom>
            <a:solidFill>
              <a:srgbClr val="000000"/>
            </a:solidFill>
            <a:ln w="38100" cmpd="sng">
              <a:solidFill>
                <a:srgbClr val="A535A8"/>
              </a:solidFill>
              <a:round/>
              <a:headEnd/>
              <a:tailEnd/>
            </a:ln>
          </p:spPr>
          <p:txBody>
            <a:bodyPr/>
            <a:lstStyle/>
            <a:p>
              <a:endParaRPr lang="zh-CN" altLang="en-US"/>
            </a:p>
          </p:txBody>
        </p:sp>
      </p:grpSp>
      <p:sp>
        <p:nvSpPr>
          <p:cNvPr id="122000" name="Rectangle 144"/>
          <p:cNvSpPr>
            <a:spLocks noChangeArrowheads="1"/>
          </p:cNvSpPr>
          <p:nvPr/>
        </p:nvSpPr>
        <p:spPr bwMode="auto">
          <a:xfrm>
            <a:off x="3214688" y="4919663"/>
            <a:ext cx="2647950" cy="503237"/>
          </a:xfrm>
          <a:prstGeom prst="rect">
            <a:avLst/>
          </a:prstGeom>
          <a:solidFill>
            <a:srgbClr val="FFFFFF"/>
          </a:solidFill>
          <a:ln w="9525">
            <a:noFill/>
            <a:miter lim="800000"/>
            <a:headEnd/>
            <a:tailEnd/>
          </a:ln>
        </p:spPr>
        <p:txBody>
          <a:bodyPr/>
          <a:lstStyle/>
          <a:p>
            <a:endParaRPr lang="zh-CN" altLang="en-US"/>
          </a:p>
        </p:txBody>
      </p:sp>
      <p:sp>
        <p:nvSpPr>
          <p:cNvPr id="122001" name="Rectangle 145"/>
          <p:cNvSpPr>
            <a:spLocks noChangeArrowheads="1"/>
          </p:cNvSpPr>
          <p:nvPr/>
        </p:nvSpPr>
        <p:spPr bwMode="auto">
          <a:xfrm>
            <a:off x="3214688" y="4933950"/>
            <a:ext cx="2667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客户端用用户口令散列对质询进</a:t>
            </a:r>
            <a:endParaRPr lang="zh-CN" altLang="en-US" b="1"/>
          </a:p>
        </p:txBody>
      </p:sp>
      <p:sp>
        <p:nvSpPr>
          <p:cNvPr id="122002" name="Rectangle 146"/>
          <p:cNvSpPr>
            <a:spLocks noChangeArrowheads="1"/>
          </p:cNvSpPr>
          <p:nvPr/>
        </p:nvSpPr>
        <p:spPr bwMode="auto">
          <a:xfrm>
            <a:off x="5862638" y="490378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2003" name="Rectangle 147"/>
          <p:cNvSpPr>
            <a:spLocks noChangeArrowheads="1"/>
          </p:cNvSpPr>
          <p:nvPr/>
        </p:nvSpPr>
        <p:spPr bwMode="auto">
          <a:xfrm>
            <a:off x="3214688" y="5186363"/>
            <a:ext cx="2476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行散列，并向服务器发送应答</a:t>
            </a:r>
            <a:endParaRPr lang="zh-CN" altLang="en-US" b="1"/>
          </a:p>
        </p:txBody>
      </p:sp>
      <p:sp>
        <p:nvSpPr>
          <p:cNvPr id="122004" name="Rectangle 148"/>
          <p:cNvSpPr>
            <a:spLocks noChangeArrowheads="1"/>
          </p:cNvSpPr>
          <p:nvPr/>
        </p:nvSpPr>
        <p:spPr bwMode="auto">
          <a:xfrm>
            <a:off x="5673725" y="5154613"/>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grpSp>
        <p:nvGrpSpPr>
          <p:cNvPr id="14" name="Group 149"/>
          <p:cNvGrpSpPr>
            <a:grpSpLocks/>
          </p:cNvGrpSpPr>
          <p:nvPr/>
        </p:nvGrpSpPr>
        <p:grpSpPr bwMode="auto">
          <a:xfrm>
            <a:off x="3182938" y="6064250"/>
            <a:ext cx="2711450" cy="173038"/>
            <a:chOff x="2005" y="4254"/>
            <a:chExt cx="1708" cy="109"/>
          </a:xfrm>
        </p:grpSpPr>
        <p:sp>
          <p:nvSpPr>
            <p:cNvPr id="122006" name="Line 150"/>
            <p:cNvSpPr>
              <a:spLocks noChangeShapeType="1"/>
            </p:cNvSpPr>
            <p:nvPr/>
          </p:nvSpPr>
          <p:spPr bwMode="auto">
            <a:xfrm>
              <a:off x="2085" y="4304"/>
              <a:ext cx="1548" cy="1"/>
            </a:xfrm>
            <a:prstGeom prst="line">
              <a:avLst/>
            </a:prstGeom>
            <a:noFill/>
            <a:ln w="38100">
              <a:solidFill>
                <a:srgbClr val="A535A8"/>
              </a:solidFill>
              <a:round/>
              <a:headEnd/>
              <a:tailEnd/>
            </a:ln>
          </p:spPr>
          <p:txBody>
            <a:bodyPr/>
            <a:lstStyle/>
            <a:p>
              <a:endParaRPr lang="zh-CN" altLang="en-US"/>
            </a:p>
          </p:txBody>
        </p:sp>
        <p:sp>
          <p:nvSpPr>
            <p:cNvPr id="122007" name="Freeform 151"/>
            <p:cNvSpPr>
              <a:spLocks/>
            </p:cNvSpPr>
            <p:nvPr/>
          </p:nvSpPr>
          <p:spPr bwMode="auto">
            <a:xfrm>
              <a:off x="2005" y="4254"/>
              <a:ext cx="110" cy="109"/>
            </a:xfrm>
            <a:custGeom>
              <a:avLst/>
              <a:gdLst/>
              <a:ahLst/>
              <a:cxnLst>
                <a:cxn ang="0">
                  <a:pos x="110" y="0"/>
                </a:cxn>
                <a:cxn ang="0">
                  <a:pos x="0" y="60"/>
                </a:cxn>
                <a:cxn ang="0">
                  <a:pos x="110" y="109"/>
                </a:cxn>
                <a:cxn ang="0">
                  <a:pos x="110" y="0"/>
                </a:cxn>
              </a:cxnLst>
              <a:rect l="0" t="0" r="r" b="b"/>
              <a:pathLst>
                <a:path w="110" h="109">
                  <a:moveTo>
                    <a:pt x="110" y="0"/>
                  </a:moveTo>
                  <a:lnTo>
                    <a:pt x="0" y="60"/>
                  </a:lnTo>
                  <a:lnTo>
                    <a:pt x="110" y="109"/>
                  </a:lnTo>
                  <a:lnTo>
                    <a:pt x="110" y="0"/>
                  </a:lnTo>
                  <a:close/>
                </a:path>
              </a:pathLst>
            </a:custGeom>
            <a:solidFill>
              <a:srgbClr val="000000"/>
            </a:solidFill>
            <a:ln w="38100" cmpd="sng">
              <a:solidFill>
                <a:srgbClr val="A535A8"/>
              </a:solidFill>
              <a:round/>
              <a:headEnd/>
              <a:tailEnd/>
            </a:ln>
          </p:spPr>
          <p:txBody>
            <a:bodyPr/>
            <a:lstStyle/>
            <a:p>
              <a:endParaRPr lang="zh-CN" altLang="en-US"/>
            </a:p>
          </p:txBody>
        </p:sp>
        <p:sp>
          <p:nvSpPr>
            <p:cNvPr id="122008" name="Freeform 152"/>
            <p:cNvSpPr>
              <a:spLocks/>
            </p:cNvSpPr>
            <p:nvPr/>
          </p:nvSpPr>
          <p:spPr bwMode="auto">
            <a:xfrm>
              <a:off x="3614" y="4254"/>
              <a:ext cx="99" cy="109"/>
            </a:xfrm>
            <a:custGeom>
              <a:avLst/>
              <a:gdLst/>
              <a:ahLst/>
              <a:cxnLst>
                <a:cxn ang="0">
                  <a:pos x="0" y="109"/>
                </a:cxn>
                <a:cxn ang="0">
                  <a:pos x="99" y="60"/>
                </a:cxn>
                <a:cxn ang="0">
                  <a:pos x="0" y="0"/>
                </a:cxn>
                <a:cxn ang="0">
                  <a:pos x="0" y="109"/>
                </a:cxn>
              </a:cxnLst>
              <a:rect l="0" t="0" r="r" b="b"/>
              <a:pathLst>
                <a:path w="99" h="109">
                  <a:moveTo>
                    <a:pt x="0" y="109"/>
                  </a:moveTo>
                  <a:lnTo>
                    <a:pt x="99" y="60"/>
                  </a:lnTo>
                  <a:lnTo>
                    <a:pt x="0" y="0"/>
                  </a:lnTo>
                  <a:lnTo>
                    <a:pt x="0" y="109"/>
                  </a:lnTo>
                  <a:close/>
                </a:path>
              </a:pathLst>
            </a:custGeom>
            <a:solidFill>
              <a:srgbClr val="000000"/>
            </a:solidFill>
            <a:ln w="38100" cmpd="sng">
              <a:solidFill>
                <a:srgbClr val="A535A8"/>
              </a:solidFill>
              <a:round/>
              <a:headEnd/>
              <a:tailEnd/>
            </a:ln>
          </p:spPr>
          <p:txBody>
            <a:bodyPr/>
            <a:lstStyle/>
            <a:p>
              <a:endParaRPr lang="zh-CN" altLang="en-US"/>
            </a:p>
          </p:txBody>
        </p:sp>
      </p:grpSp>
      <p:sp>
        <p:nvSpPr>
          <p:cNvPr id="122009" name="Rectangle 153"/>
          <p:cNvSpPr>
            <a:spLocks noChangeArrowheads="1"/>
          </p:cNvSpPr>
          <p:nvPr/>
        </p:nvSpPr>
        <p:spPr bwMode="auto">
          <a:xfrm>
            <a:off x="3214688" y="5594350"/>
            <a:ext cx="2647950" cy="503238"/>
          </a:xfrm>
          <a:prstGeom prst="rect">
            <a:avLst/>
          </a:prstGeom>
          <a:solidFill>
            <a:srgbClr val="FFFFFF"/>
          </a:solidFill>
          <a:ln w="9525">
            <a:noFill/>
            <a:miter lim="800000"/>
            <a:headEnd/>
            <a:tailEnd/>
          </a:ln>
        </p:spPr>
        <p:txBody>
          <a:bodyPr/>
          <a:lstStyle/>
          <a:p>
            <a:endParaRPr lang="zh-CN" altLang="en-US"/>
          </a:p>
        </p:txBody>
      </p:sp>
      <p:sp>
        <p:nvSpPr>
          <p:cNvPr id="122010" name="Rectangle 154"/>
          <p:cNvSpPr>
            <a:spLocks noChangeArrowheads="1"/>
          </p:cNvSpPr>
          <p:nvPr/>
        </p:nvSpPr>
        <p:spPr bwMode="auto">
          <a:xfrm>
            <a:off x="3214688" y="5610225"/>
            <a:ext cx="2667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服务器将应答与质询的散列进行</a:t>
            </a:r>
            <a:endParaRPr lang="zh-CN" altLang="en-US" b="1"/>
          </a:p>
        </p:txBody>
      </p:sp>
      <p:sp>
        <p:nvSpPr>
          <p:cNvPr id="122011" name="Rectangle 155"/>
          <p:cNvSpPr>
            <a:spLocks noChangeArrowheads="1"/>
          </p:cNvSpPr>
          <p:nvPr/>
        </p:nvSpPr>
        <p:spPr bwMode="auto">
          <a:xfrm>
            <a:off x="3214688" y="5861050"/>
            <a:ext cx="2286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比较，决定允许或拒绝访问</a:t>
            </a:r>
            <a:endParaRPr lang="zh-CN" altLang="en-US" b="1"/>
          </a:p>
        </p:txBody>
      </p:sp>
      <p:sp>
        <p:nvSpPr>
          <p:cNvPr id="122012" name="Rectangle 156"/>
          <p:cNvSpPr>
            <a:spLocks noChangeArrowheads="1"/>
          </p:cNvSpPr>
          <p:nvPr/>
        </p:nvSpPr>
        <p:spPr bwMode="auto">
          <a:xfrm>
            <a:off x="5484813" y="583088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2013" name="Text Box 157"/>
          <p:cNvSpPr txBox="1">
            <a:spLocks noChangeArrowheads="1"/>
          </p:cNvSpPr>
          <p:nvPr/>
        </p:nvSpPr>
        <p:spPr bwMode="auto">
          <a:xfrm>
            <a:off x="0" y="65088"/>
            <a:ext cx="8893175" cy="457200"/>
          </a:xfrm>
          <a:prstGeom prst="rect">
            <a:avLst/>
          </a:prstGeom>
          <a:noFill/>
          <a:ln w="9525">
            <a:noFill/>
            <a:miter lim="800000"/>
            <a:headEnd/>
            <a:tailEnd/>
          </a:ln>
          <a:effectLst/>
        </p:spPr>
        <p:txBody>
          <a:bodyPr>
            <a:spAutoFit/>
          </a:bodyPr>
          <a:lstStyle/>
          <a:p>
            <a:r>
              <a:rPr lang="zh-CN" altLang="en-US" sz="2400"/>
              <a:t>局域网</a:t>
            </a:r>
            <a:r>
              <a:rPr lang="en-US" altLang="zh-CN" sz="2400"/>
              <a:t>windows</a:t>
            </a:r>
            <a:r>
              <a:rPr lang="zh-CN" altLang="en-US" sz="2400"/>
              <a:t>系统实现</a:t>
            </a:r>
            <a:r>
              <a:rPr lang="en-US" altLang="zh-CN" sz="2400"/>
              <a:t>SMB</a:t>
            </a:r>
            <a:r>
              <a:rPr lang="zh-CN" altLang="en-US" sz="2400"/>
              <a:t>会话连接是的</a:t>
            </a:r>
            <a:r>
              <a:rPr lang="en-US" altLang="zh-CN" sz="2400"/>
              <a:t>NTLM</a:t>
            </a:r>
            <a:r>
              <a:rPr lang="zh-CN" altLang="en-US" sz="2400"/>
              <a:t>挑战应答机制</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zh-CN" altLang="en-US" dirty="0" smtClean="0"/>
              <a:t>中间人攻击</a:t>
            </a:r>
            <a:endParaRPr lang="en-US" dirty="0" smtClean="0">
              <a:ea typeface="+mj-ea"/>
              <a:cs typeface="+mj-cs"/>
            </a:endParaRPr>
          </a:p>
        </p:txBody>
      </p:sp>
      <p:sp>
        <p:nvSpPr>
          <p:cNvPr id="8" name="Text Placeholder 7"/>
          <p:cNvSpPr>
            <a:spLocks noGrp="1"/>
          </p:cNvSpPr>
          <p:nvPr>
            <p:ph type="body" sz="half" idx="2"/>
          </p:nvPr>
        </p:nvSpPr>
        <p:spPr/>
        <p:txBody>
          <a:bodyPr/>
          <a:lstStyle/>
          <a:p>
            <a:endParaRPr lang="en-US" dirty="0"/>
          </a:p>
        </p:txBody>
      </p:sp>
      <p:pic>
        <p:nvPicPr>
          <p:cNvPr id="6" name="Picture 5" descr="f8.pdf"/>
          <p:cNvPicPr>
            <a:picLocks noChangeAspect="1"/>
          </p:cNvPicPr>
          <p:nvPr/>
        </p:nvPicPr>
        <p:blipFill>
          <a:blip r:embed="rId3" cstate="print"/>
          <a:srcRect r="5882"/>
          <a:stretch>
            <a:fillRect/>
          </a:stretch>
        </p:blipFill>
        <p:spPr>
          <a:xfrm>
            <a:off x="2286000" y="0"/>
            <a:ext cx="6858000" cy="7286673"/>
          </a:xfrm>
          <a:prstGeom prst="rect">
            <a:avLst/>
          </a:prstGeom>
        </p:spPr>
      </p:pic>
    </p:spTree>
  </p:cSld>
  <p:clrMapOvr>
    <a:masterClrMapping/>
  </p:clrMapOvr>
  <p:transition spd="med">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28600" y="457200"/>
            <a:ext cx="8686800" cy="808038"/>
          </a:xfrm>
        </p:spPr>
        <p:txBody>
          <a:bodyPr>
            <a:noAutofit/>
          </a:bodyPr>
          <a:lstStyle/>
          <a:p>
            <a:r>
              <a:rPr lang="zh-CN" altLang="en-US" sz="4000" dirty="0" smtClean="0"/>
              <a:t>使用对称加密和</a:t>
            </a:r>
            <a:r>
              <a:rPr lang="en-US" altLang="zh-CN" sz="4000" dirty="0" smtClean="0"/>
              <a:t>KDC</a:t>
            </a:r>
            <a:r>
              <a:rPr lang="zh-CN" altLang="en-US" sz="4000" dirty="0" smtClean="0"/>
              <a:t>的认证（双向认证）</a:t>
            </a:r>
          </a:p>
        </p:txBody>
      </p:sp>
      <p:sp>
        <p:nvSpPr>
          <p:cNvPr id="78851" name="Rectangle 3"/>
          <p:cNvSpPr>
            <a:spLocks noGrp="1" noChangeArrowheads="1"/>
          </p:cNvSpPr>
          <p:nvPr>
            <p:ph type="body" idx="1"/>
          </p:nvPr>
        </p:nvSpPr>
        <p:spPr/>
        <p:txBody>
          <a:bodyPr>
            <a:normAutofit fontScale="92500" lnSpcReduction="10000"/>
          </a:bodyPr>
          <a:lstStyle/>
          <a:p>
            <a:pPr>
              <a:lnSpc>
                <a:spcPct val="90000"/>
              </a:lnSpc>
            </a:pPr>
            <a:r>
              <a:rPr lang="en-US" altLang="zh-CN" dirty="0" smtClean="0"/>
              <a:t>Needham-Schroeder</a:t>
            </a:r>
          </a:p>
          <a:p>
            <a:pPr>
              <a:lnSpc>
                <a:spcPct val="90000"/>
              </a:lnSpc>
              <a:buFontTx/>
              <a:buNone/>
            </a:pPr>
            <a:r>
              <a:rPr lang="en-US" altLang="zh-CN" dirty="0" smtClean="0"/>
              <a:t>		1  A</a:t>
            </a:r>
            <a:r>
              <a:rPr lang="zh-CN" altLang="en-US" dirty="0" smtClean="0"/>
              <a:t>－</a:t>
            </a:r>
            <a:r>
              <a:rPr lang="en-US" altLang="zh-CN" dirty="0" smtClean="0"/>
              <a:t>&gt;K   </a:t>
            </a:r>
            <a:r>
              <a:rPr lang="en-US" altLang="zh-CN" dirty="0" err="1" smtClean="0"/>
              <a:t>IDa</a:t>
            </a:r>
            <a:r>
              <a:rPr lang="en-US" altLang="zh-CN" dirty="0" smtClean="0"/>
              <a:t> || </a:t>
            </a:r>
            <a:r>
              <a:rPr lang="en-US" altLang="zh-CN" dirty="0" err="1" smtClean="0"/>
              <a:t>IDb</a:t>
            </a:r>
            <a:r>
              <a:rPr lang="en-US" altLang="zh-CN" dirty="0" smtClean="0"/>
              <a:t> || Na</a:t>
            </a:r>
          </a:p>
          <a:p>
            <a:pPr>
              <a:lnSpc>
                <a:spcPct val="90000"/>
              </a:lnSpc>
              <a:buFontTx/>
              <a:buNone/>
            </a:pPr>
            <a:r>
              <a:rPr lang="en-US" altLang="zh-CN" dirty="0" smtClean="0"/>
              <a:t>		2  A&lt;</a:t>
            </a:r>
            <a:r>
              <a:rPr lang="zh-CN" altLang="en-US" dirty="0" smtClean="0"/>
              <a:t>－</a:t>
            </a:r>
            <a:r>
              <a:rPr lang="en-US" altLang="zh-CN" dirty="0" smtClean="0"/>
              <a:t>K   </a:t>
            </a:r>
            <a:r>
              <a:rPr lang="en-US" altLang="zh-CN" dirty="0" err="1" smtClean="0"/>
              <a:t>Eka</a:t>
            </a:r>
            <a:r>
              <a:rPr lang="en-US" altLang="zh-CN" dirty="0" smtClean="0"/>
              <a:t>(Ks||</a:t>
            </a:r>
            <a:r>
              <a:rPr lang="en-US" altLang="zh-CN" dirty="0" err="1" smtClean="0"/>
              <a:t>IDb</a:t>
            </a:r>
            <a:r>
              <a:rPr lang="en-US" altLang="zh-CN" dirty="0" smtClean="0"/>
              <a:t>||Na||</a:t>
            </a:r>
            <a:r>
              <a:rPr lang="en-US" altLang="zh-CN" dirty="0" err="1" smtClean="0"/>
              <a:t>Ekb</a:t>
            </a:r>
            <a:r>
              <a:rPr lang="en-US" altLang="zh-CN" dirty="0" smtClean="0"/>
              <a:t>(Ks||</a:t>
            </a:r>
            <a:r>
              <a:rPr lang="en-US" altLang="zh-CN" dirty="0" err="1" smtClean="0"/>
              <a:t>IDa</a:t>
            </a:r>
            <a:r>
              <a:rPr lang="en-US" altLang="zh-CN" dirty="0" smtClean="0"/>
              <a:t>))</a:t>
            </a:r>
            <a:endParaRPr lang="zh-CN" altLang="en-US" dirty="0" smtClean="0"/>
          </a:p>
          <a:p>
            <a:pPr>
              <a:lnSpc>
                <a:spcPct val="90000"/>
              </a:lnSpc>
              <a:buFontTx/>
              <a:buNone/>
            </a:pPr>
            <a:r>
              <a:rPr lang="en-US" altLang="zh-CN" dirty="0" smtClean="0"/>
              <a:t>		3  A</a:t>
            </a:r>
            <a:r>
              <a:rPr lang="zh-CN" altLang="en-US" dirty="0" smtClean="0"/>
              <a:t>－</a:t>
            </a:r>
            <a:r>
              <a:rPr lang="en-US" altLang="zh-CN" dirty="0" smtClean="0"/>
              <a:t>&gt;B   </a:t>
            </a:r>
            <a:r>
              <a:rPr lang="en-US" altLang="zh-CN" dirty="0" err="1" smtClean="0"/>
              <a:t>Ekb</a:t>
            </a:r>
            <a:r>
              <a:rPr lang="en-US" altLang="zh-CN" dirty="0" smtClean="0"/>
              <a:t>(Ks||</a:t>
            </a:r>
            <a:r>
              <a:rPr lang="en-US" altLang="zh-CN" dirty="0" err="1" smtClean="0"/>
              <a:t>IDa</a:t>
            </a:r>
            <a:r>
              <a:rPr lang="en-US" altLang="zh-CN" dirty="0" smtClean="0"/>
              <a:t>)</a:t>
            </a:r>
            <a:endParaRPr lang="zh-CN" altLang="en-US" dirty="0" smtClean="0"/>
          </a:p>
          <a:p>
            <a:pPr>
              <a:lnSpc>
                <a:spcPct val="90000"/>
              </a:lnSpc>
              <a:buFontTx/>
              <a:buNone/>
            </a:pPr>
            <a:r>
              <a:rPr lang="en-US" altLang="zh-CN" dirty="0" smtClean="0"/>
              <a:t>		4  A&lt;</a:t>
            </a:r>
            <a:r>
              <a:rPr lang="zh-CN" altLang="en-US" dirty="0" smtClean="0"/>
              <a:t>－</a:t>
            </a:r>
            <a:r>
              <a:rPr lang="en-US" altLang="zh-CN" dirty="0" smtClean="0"/>
              <a:t>B   </a:t>
            </a:r>
            <a:r>
              <a:rPr lang="en-US" altLang="zh-CN" dirty="0" err="1" smtClean="0"/>
              <a:t>Eks</a:t>
            </a:r>
            <a:r>
              <a:rPr lang="en-US" altLang="zh-CN" dirty="0" smtClean="0"/>
              <a:t>(</a:t>
            </a:r>
            <a:r>
              <a:rPr lang="en-US" altLang="zh-CN" dirty="0" err="1" smtClean="0"/>
              <a:t>Nb</a:t>
            </a:r>
            <a:r>
              <a:rPr lang="en-US" altLang="zh-CN" dirty="0" smtClean="0"/>
              <a:t>)</a:t>
            </a:r>
            <a:endParaRPr lang="zh-CN" altLang="en-US" dirty="0" smtClean="0"/>
          </a:p>
          <a:p>
            <a:pPr>
              <a:lnSpc>
                <a:spcPct val="90000"/>
              </a:lnSpc>
              <a:buFontTx/>
              <a:buNone/>
            </a:pPr>
            <a:r>
              <a:rPr lang="en-US" altLang="zh-CN" dirty="0" smtClean="0"/>
              <a:t>		5  A</a:t>
            </a:r>
            <a:r>
              <a:rPr lang="zh-CN" altLang="en-US" dirty="0" smtClean="0"/>
              <a:t>－</a:t>
            </a:r>
            <a:r>
              <a:rPr lang="en-US" altLang="zh-CN" dirty="0" smtClean="0"/>
              <a:t>&gt;B   </a:t>
            </a:r>
            <a:r>
              <a:rPr lang="en-US" altLang="zh-CN" dirty="0" err="1" smtClean="0"/>
              <a:t>Eks</a:t>
            </a:r>
            <a:r>
              <a:rPr lang="en-US" altLang="zh-CN" dirty="0" smtClean="0"/>
              <a:t>(f(</a:t>
            </a:r>
            <a:r>
              <a:rPr lang="en-US" altLang="zh-CN" dirty="0" err="1" smtClean="0"/>
              <a:t>Nb</a:t>
            </a:r>
            <a:r>
              <a:rPr lang="en-US" altLang="zh-CN" dirty="0" smtClean="0"/>
              <a:t>))</a:t>
            </a:r>
            <a:endParaRPr lang="zh-CN" altLang="en-US" dirty="0" smtClean="0"/>
          </a:p>
          <a:p>
            <a:pPr>
              <a:lnSpc>
                <a:spcPct val="90000"/>
              </a:lnSpc>
            </a:pPr>
            <a:r>
              <a:rPr lang="zh-CN" altLang="en-US" dirty="0" smtClean="0"/>
              <a:t>缺点</a:t>
            </a:r>
          </a:p>
          <a:p>
            <a:pPr lvl="1">
              <a:lnSpc>
                <a:spcPct val="90000"/>
              </a:lnSpc>
            </a:pPr>
            <a:r>
              <a:rPr lang="zh-CN" altLang="en-US" dirty="0" smtClean="0"/>
              <a:t>若对手已知某旧的</a:t>
            </a:r>
            <a:r>
              <a:rPr lang="en-US" altLang="zh-CN" dirty="0" smtClean="0"/>
              <a:t>Ks</a:t>
            </a:r>
            <a:r>
              <a:rPr lang="zh-CN" altLang="en-US" dirty="0" smtClean="0"/>
              <a:t>，则其可从第</a:t>
            </a:r>
            <a:r>
              <a:rPr lang="en-US" altLang="zh-CN" dirty="0" smtClean="0"/>
              <a:t>3</a:t>
            </a:r>
            <a:r>
              <a:rPr lang="zh-CN" altLang="en-US" dirty="0" smtClean="0"/>
              <a:t>步开始模仿</a:t>
            </a:r>
            <a:r>
              <a:rPr lang="en-US" altLang="zh-CN" dirty="0" smtClean="0"/>
              <a:t>A</a:t>
            </a:r>
          </a:p>
          <a:p>
            <a:pPr>
              <a:lnSpc>
                <a:spcPct val="90000"/>
              </a:lnSpc>
            </a:pPr>
            <a:r>
              <a:rPr lang="zh-CN" altLang="en-US" dirty="0" smtClean="0"/>
              <a:t>改进</a:t>
            </a:r>
          </a:p>
          <a:p>
            <a:pPr lvl="1">
              <a:lnSpc>
                <a:spcPct val="90000"/>
              </a:lnSpc>
            </a:pPr>
            <a:r>
              <a:rPr lang="en-US" altLang="zh-CN" dirty="0" smtClean="0"/>
              <a:t>Denning’  </a:t>
            </a:r>
            <a:r>
              <a:rPr lang="en-US" altLang="zh-CN" dirty="0" err="1" smtClean="0"/>
              <a:t>Kehne</a:t>
            </a:r>
            <a:r>
              <a:rPr lang="en-US" altLang="zh-CN" dirty="0" smtClean="0"/>
              <a:t>’</a:t>
            </a:r>
            <a:endParaRPr lang="zh-CN" alt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smtClean="0"/>
              <a:t>Kerberos</a:t>
            </a:r>
            <a:endParaRPr lang="zh-CN" altLang="en-US" dirty="0" smtClean="0"/>
          </a:p>
        </p:txBody>
      </p:sp>
      <p:sp>
        <p:nvSpPr>
          <p:cNvPr id="26627" name="Rectangle 3"/>
          <p:cNvSpPr>
            <a:spLocks noGrp="1" noChangeArrowheads="1"/>
          </p:cNvSpPr>
          <p:nvPr>
            <p:ph type="body" idx="1"/>
          </p:nvPr>
        </p:nvSpPr>
        <p:spPr/>
        <p:txBody>
          <a:bodyPr/>
          <a:lstStyle/>
          <a:p>
            <a:r>
              <a:rPr lang="en-US" altLang="zh-CN" sz="3600" dirty="0" smtClean="0"/>
              <a:t>LAN</a:t>
            </a:r>
            <a:r>
              <a:rPr lang="zh-CN" altLang="en-US" sz="3600" dirty="0" smtClean="0"/>
              <a:t>上的安全：服务器、工作站、用户</a:t>
            </a:r>
          </a:p>
          <a:p>
            <a:r>
              <a:rPr lang="en-US" altLang="zh-CN" sz="3600" dirty="0" smtClean="0"/>
              <a:t>Kerberos</a:t>
            </a:r>
          </a:p>
          <a:p>
            <a:r>
              <a:rPr lang="en-US" altLang="zh-CN" sz="3600" dirty="0" smtClean="0"/>
              <a:t>Kerberos in Windows</a:t>
            </a:r>
          </a:p>
          <a:p>
            <a:r>
              <a:rPr lang="en-US" altLang="zh-CN" sz="3600" dirty="0" smtClean="0"/>
              <a:t>Kerberos in Linux</a:t>
            </a:r>
          </a:p>
          <a:p>
            <a:endParaRPr lang="zh-CN" alt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mtClean="0"/>
              <a:t>LAN</a:t>
            </a:r>
            <a:r>
              <a:rPr lang="zh-CN" altLang="en-US" smtClean="0"/>
              <a:t>上安全</a:t>
            </a:r>
          </a:p>
        </p:txBody>
      </p:sp>
      <p:sp>
        <p:nvSpPr>
          <p:cNvPr id="29699" name="Rectangle 3"/>
          <p:cNvSpPr>
            <a:spLocks noGrp="1" noChangeArrowheads="1"/>
          </p:cNvSpPr>
          <p:nvPr>
            <p:ph type="body" idx="1"/>
          </p:nvPr>
        </p:nvSpPr>
        <p:spPr/>
        <p:txBody>
          <a:bodyPr>
            <a:normAutofit fontScale="92500" lnSpcReduction="20000"/>
          </a:bodyPr>
          <a:lstStyle/>
          <a:p>
            <a:r>
              <a:rPr lang="zh-CN" altLang="en-US" dirty="0" smtClean="0"/>
              <a:t>用户使用工作站访问服务器资源</a:t>
            </a:r>
            <a:endParaRPr lang="en-US" altLang="zh-CN" dirty="0" smtClean="0"/>
          </a:p>
          <a:p>
            <a:r>
              <a:rPr lang="zh-CN" altLang="en-US" dirty="0" smtClean="0"/>
              <a:t>局域网上安全问题</a:t>
            </a:r>
          </a:p>
          <a:p>
            <a:pPr lvl="1"/>
            <a:r>
              <a:rPr lang="zh-CN" altLang="en-US" dirty="0" smtClean="0"/>
              <a:t>窃听导致泄密</a:t>
            </a:r>
          </a:p>
          <a:p>
            <a:pPr lvl="1"/>
            <a:r>
              <a:rPr lang="zh-CN" altLang="en-US" dirty="0" smtClean="0"/>
              <a:t>重放攻击</a:t>
            </a:r>
          </a:p>
          <a:p>
            <a:pPr lvl="1"/>
            <a:r>
              <a:rPr lang="zh-CN" altLang="en-US" dirty="0" smtClean="0"/>
              <a:t>假冒用户，用户盗用工作站</a:t>
            </a:r>
          </a:p>
          <a:p>
            <a:pPr lvl="1"/>
            <a:r>
              <a:rPr lang="zh-CN" altLang="en-US" dirty="0" smtClean="0"/>
              <a:t>假冒工作站，工作站地址被盗用</a:t>
            </a:r>
          </a:p>
          <a:p>
            <a:r>
              <a:rPr lang="zh-CN" altLang="en-US" dirty="0" smtClean="0"/>
              <a:t>对应的可能安全方法</a:t>
            </a:r>
          </a:p>
          <a:p>
            <a:pPr lvl="1"/>
            <a:r>
              <a:rPr lang="zh-CN" altLang="en-US" dirty="0" smtClean="0"/>
              <a:t>工作站核认用户身份</a:t>
            </a:r>
          </a:p>
          <a:p>
            <a:pPr lvl="1">
              <a:buFontTx/>
              <a:buNone/>
            </a:pPr>
            <a:r>
              <a:rPr lang="zh-CN" altLang="en-US" dirty="0" smtClean="0"/>
              <a:t>	工作站向服务器证实自己的身份</a:t>
            </a:r>
            <a:r>
              <a:rPr lang="en-US" altLang="zh-CN" dirty="0" smtClean="0"/>
              <a:t>(</a:t>
            </a:r>
            <a:r>
              <a:rPr lang="zh-CN" altLang="en-US" dirty="0" smtClean="0"/>
              <a:t>信任用户身份</a:t>
            </a:r>
            <a:r>
              <a:rPr lang="en-US" altLang="zh-CN" dirty="0" smtClean="0"/>
              <a:t>)</a:t>
            </a:r>
          </a:p>
          <a:p>
            <a:pPr lvl="1"/>
            <a:r>
              <a:rPr lang="zh-CN" altLang="en-US" dirty="0" smtClean="0"/>
              <a:t>用户和服务器相互认证</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t>Kerberos</a:t>
            </a:r>
            <a:r>
              <a:rPr lang="zh-CN" altLang="en-US" smtClean="0"/>
              <a:t>动机</a:t>
            </a:r>
          </a:p>
        </p:txBody>
      </p:sp>
      <p:sp>
        <p:nvSpPr>
          <p:cNvPr id="28675" name="Rectangle 3"/>
          <p:cNvSpPr>
            <a:spLocks noGrp="1" noChangeArrowheads="1"/>
          </p:cNvSpPr>
          <p:nvPr>
            <p:ph type="body" idx="1"/>
          </p:nvPr>
        </p:nvSpPr>
        <p:spPr/>
        <p:txBody>
          <a:bodyPr>
            <a:normAutofit lnSpcReduction="10000"/>
          </a:bodyPr>
          <a:lstStyle/>
          <a:p>
            <a:r>
              <a:rPr lang="zh-CN" altLang="en-US" dirty="0" smtClean="0"/>
              <a:t>目标 </a:t>
            </a:r>
          </a:p>
          <a:p>
            <a:pPr lvl="1"/>
            <a:r>
              <a:rPr lang="zh-CN" altLang="en-US" dirty="0" smtClean="0"/>
              <a:t>防窃听，防假冒</a:t>
            </a:r>
          </a:p>
          <a:p>
            <a:pPr lvl="1"/>
            <a:r>
              <a:rPr lang="zh-CN" altLang="en-US" dirty="0" smtClean="0"/>
              <a:t>透明，只要输入一个口令</a:t>
            </a:r>
          </a:p>
          <a:p>
            <a:pPr lvl="1"/>
            <a:r>
              <a:rPr lang="zh-CN" altLang="en-US" dirty="0" smtClean="0"/>
              <a:t>可靠，合法性的唯一标识依据就是获得</a:t>
            </a:r>
            <a:r>
              <a:rPr lang="en-US" altLang="zh-CN" dirty="0" smtClean="0"/>
              <a:t>KB</a:t>
            </a:r>
            <a:r>
              <a:rPr lang="zh-CN" altLang="en-US" dirty="0" smtClean="0"/>
              <a:t>访问</a:t>
            </a:r>
          </a:p>
          <a:p>
            <a:pPr lvl="1"/>
            <a:r>
              <a:rPr lang="zh-CN" altLang="en-US" dirty="0" smtClean="0"/>
              <a:t>可扩展伸缩性，适应模块化和分布式</a:t>
            </a:r>
          </a:p>
          <a:p>
            <a:r>
              <a:rPr lang="zh-CN" altLang="en-US" dirty="0" smtClean="0"/>
              <a:t>服务</a:t>
            </a:r>
          </a:p>
          <a:p>
            <a:pPr lvl="1"/>
            <a:r>
              <a:rPr lang="zh-CN" altLang="en-US" dirty="0" smtClean="0"/>
              <a:t>鉴别   </a:t>
            </a:r>
            <a:r>
              <a:rPr lang="en-US" altLang="zh-CN" dirty="0" smtClean="0"/>
              <a:t>Authentication</a:t>
            </a:r>
            <a:endParaRPr lang="zh-CN" altLang="en-US" dirty="0" smtClean="0"/>
          </a:p>
          <a:p>
            <a:pPr lvl="1"/>
            <a:r>
              <a:rPr lang="zh-CN" altLang="en-US" dirty="0" smtClean="0"/>
              <a:t>授权   </a:t>
            </a:r>
            <a:r>
              <a:rPr lang="en-US" altLang="zh-CN" dirty="0" smtClean="0"/>
              <a:t>Authorization </a:t>
            </a:r>
            <a:endParaRPr lang="zh-CN" altLang="en-US" dirty="0" smtClean="0"/>
          </a:p>
          <a:p>
            <a:pPr lvl="1"/>
            <a:r>
              <a:rPr lang="zh-CN" altLang="en-US" dirty="0" smtClean="0"/>
              <a:t>记帐</a:t>
            </a:r>
            <a:r>
              <a:rPr lang="en-US" altLang="zh-CN" dirty="0" smtClean="0"/>
              <a:t>   Accounting</a:t>
            </a:r>
            <a:endParaRPr lang="zh-CN" altLang="en-US" dirty="0" smtClean="0"/>
          </a:p>
          <a:p>
            <a:endParaRPr lang="zh-CN" altLang="en-U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533400"/>
            <a:ext cx="8686800" cy="808038"/>
          </a:xfrm>
        </p:spPr>
        <p:txBody>
          <a:bodyPr>
            <a:normAutofit/>
          </a:bodyPr>
          <a:lstStyle/>
          <a:p>
            <a:r>
              <a:rPr lang="zh-CN" altLang="en-US" sz="3600" dirty="0" smtClean="0"/>
              <a:t>基于非对称密钥（证书）进行身份认证</a:t>
            </a:r>
          </a:p>
        </p:txBody>
      </p:sp>
      <p:sp>
        <p:nvSpPr>
          <p:cNvPr id="69635" name="Rectangle 3"/>
          <p:cNvSpPr>
            <a:spLocks noGrp="1" noChangeArrowheads="1"/>
          </p:cNvSpPr>
          <p:nvPr>
            <p:ph type="body" idx="1"/>
          </p:nvPr>
        </p:nvSpPr>
        <p:spPr/>
        <p:txBody>
          <a:bodyPr/>
          <a:lstStyle/>
          <a:p>
            <a:r>
              <a:rPr lang="zh-CN" altLang="en-US" dirty="0" smtClean="0"/>
              <a:t>前提</a:t>
            </a:r>
            <a:r>
              <a:rPr lang="en-US" altLang="zh-CN" dirty="0" smtClean="0"/>
              <a:t>: </a:t>
            </a:r>
            <a:r>
              <a:rPr lang="zh-CN" altLang="en-US" dirty="0" smtClean="0"/>
              <a:t>已经有某人的真实证书</a:t>
            </a:r>
            <a:r>
              <a:rPr lang="en-US" altLang="zh-CN" dirty="0" smtClean="0"/>
              <a:t>(</a:t>
            </a:r>
            <a:r>
              <a:rPr lang="zh-CN" altLang="en-US" dirty="0" smtClean="0"/>
              <a:t>公钥</a:t>
            </a:r>
            <a:r>
              <a:rPr lang="en-US" altLang="zh-CN" dirty="0" smtClean="0"/>
              <a:t>)</a:t>
            </a:r>
          </a:p>
          <a:p>
            <a:pPr lvl="1"/>
            <a:r>
              <a:rPr lang="zh-CN" altLang="en-US" dirty="0" smtClean="0"/>
              <a:t>查目录或在线交换</a:t>
            </a:r>
          </a:p>
          <a:p>
            <a:r>
              <a:rPr lang="zh-CN" altLang="en-US" dirty="0" smtClean="0"/>
              <a:t>认证</a:t>
            </a:r>
          </a:p>
          <a:p>
            <a:pPr lvl="1"/>
            <a:r>
              <a:rPr lang="zh-CN" altLang="en-US" dirty="0" smtClean="0"/>
              <a:t>认证对方是否是真实的持有人</a:t>
            </a:r>
            <a:r>
              <a:rPr lang="en-US" altLang="zh-CN" dirty="0" smtClean="0"/>
              <a:t>(</a:t>
            </a:r>
            <a:r>
              <a:rPr lang="zh-CN" altLang="en-US" dirty="0" smtClean="0"/>
              <a:t>某人</a:t>
            </a:r>
            <a:r>
              <a:rPr lang="en-US" altLang="zh-CN" dirty="0" smtClean="0"/>
              <a:t>)</a:t>
            </a:r>
          </a:p>
          <a:p>
            <a:pPr lvl="1"/>
            <a:r>
              <a:rPr lang="zh-CN" altLang="en-US" dirty="0" smtClean="0"/>
              <a:t>看对方是否拥有证书中公钥对应的私钥</a:t>
            </a:r>
          </a:p>
          <a:p>
            <a:pPr lvl="1"/>
            <a:r>
              <a:rPr lang="zh-CN" altLang="en-US" dirty="0" smtClean="0"/>
              <a:t>使用挑战－应答机制</a:t>
            </a:r>
          </a:p>
          <a:p>
            <a:r>
              <a:rPr lang="zh-CN" altLang="en-US" dirty="0" smtClean="0"/>
              <a:t>实例</a:t>
            </a:r>
          </a:p>
          <a:p>
            <a:pPr lvl="1"/>
            <a:r>
              <a:rPr lang="en-US" altLang="zh-CN" dirty="0" smtClean="0"/>
              <a:t>SSL</a:t>
            </a:r>
            <a:r>
              <a:rPr lang="zh-CN" altLang="en-US" dirty="0" smtClean="0"/>
              <a:t>协议</a:t>
            </a:r>
          </a:p>
          <a:p>
            <a:endParaRPr lang="zh-CN" alt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808038"/>
          </a:xfrm>
        </p:spPr>
        <p:txBody>
          <a:bodyPr>
            <a:normAutofit fontScale="90000"/>
          </a:bodyPr>
          <a:lstStyle/>
          <a:p>
            <a:r>
              <a:rPr lang="zh-CN" altLang="en-US" dirty="0" smtClean="0"/>
              <a:t>基于非对称密码的远程用户单向认证</a:t>
            </a:r>
            <a:endParaRPr lang="zh-CN" altLang="en-US" dirty="0"/>
          </a:p>
        </p:txBody>
      </p:sp>
      <p:sp>
        <p:nvSpPr>
          <p:cNvPr id="3" name="Content Placeholder 2"/>
          <p:cNvSpPr>
            <a:spLocks noGrp="1"/>
          </p:cNvSpPr>
          <p:nvPr>
            <p:ph idx="1"/>
          </p:nvPr>
        </p:nvSpPr>
        <p:spPr/>
        <p:txBody>
          <a:bodyPr/>
          <a:lstStyle/>
          <a:p>
            <a:r>
              <a:rPr lang="zh-CN" altLang="en-US" dirty="0" smtClean="0"/>
              <a:t>保密性</a:t>
            </a:r>
            <a:endParaRPr lang="en-US" altLang="zh-CN" dirty="0" smtClean="0"/>
          </a:p>
          <a:p>
            <a:pPr lvl="1"/>
            <a:r>
              <a:rPr lang="en-US" altLang="zh-CN" dirty="0" smtClean="0"/>
              <a:t>A-&gt;B:  E(Pu</a:t>
            </a:r>
            <a:r>
              <a:rPr lang="en-US" altLang="zh-CN" baseline="-25000" dirty="0" smtClean="0"/>
              <a:t>b</a:t>
            </a:r>
            <a:r>
              <a:rPr lang="en-US" altLang="zh-CN" dirty="0" smtClean="0"/>
              <a:t>, K</a:t>
            </a:r>
            <a:r>
              <a:rPr lang="en-US" altLang="zh-CN" baseline="-25000" dirty="0" smtClean="0"/>
              <a:t>s</a:t>
            </a:r>
            <a:r>
              <a:rPr lang="en-US" altLang="zh-CN" dirty="0" smtClean="0"/>
              <a:t>)||E(K</a:t>
            </a:r>
            <a:r>
              <a:rPr lang="en-US" altLang="zh-CN" baseline="-25000" dirty="0" smtClean="0"/>
              <a:t>s</a:t>
            </a:r>
            <a:r>
              <a:rPr lang="en-US" altLang="zh-CN" dirty="0" smtClean="0"/>
              <a:t>, M)</a:t>
            </a:r>
          </a:p>
          <a:p>
            <a:r>
              <a:rPr lang="zh-CN" altLang="en-US" dirty="0" smtClean="0"/>
              <a:t>认证</a:t>
            </a:r>
            <a:r>
              <a:rPr lang="en-US" altLang="zh-CN" dirty="0" smtClean="0"/>
              <a:t>/</a:t>
            </a:r>
            <a:r>
              <a:rPr lang="zh-CN" altLang="en-US" dirty="0" smtClean="0"/>
              <a:t>签名</a:t>
            </a:r>
            <a:endParaRPr lang="en-US" altLang="zh-CN" dirty="0" smtClean="0"/>
          </a:p>
          <a:p>
            <a:pPr lvl="1"/>
            <a:r>
              <a:rPr lang="en-US" altLang="zh-CN" dirty="0" smtClean="0"/>
              <a:t>A-&gt;B:  M||E(</a:t>
            </a:r>
            <a:r>
              <a:rPr lang="en-US" altLang="zh-CN" dirty="0" err="1" smtClean="0"/>
              <a:t>PR</a:t>
            </a:r>
            <a:r>
              <a:rPr lang="en-US" altLang="zh-CN" baseline="-25000" dirty="0" err="1" smtClean="0"/>
              <a:t>a</a:t>
            </a:r>
            <a:r>
              <a:rPr lang="en-US" altLang="zh-CN" dirty="0" smtClean="0"/>
              <a:t>,(H(M)))</a:t>
            </a:r>
          </a:p>
          <a:p>
            <a:r>
              <a:rPr lang="zh-CN" altLang="en-US" dirty="0" smtClean="0"/>
              <a:t>加密的认证</a:t>
            </a:r>
            <a:r>
              <a:rPr lang="en-US" altLang="zh-CN" dirty="0" smtClean="0"/>
              <a:t>/</a:t>
            </a:r>
            <a:r>
              <a:rPr lang="zh-CN" altLang="en-US" dirty="0" smtClean="0"/>
              <a:t>签名</a:t>
            </a:r>
            <a:endParaRPr lang="en-US" altLang="zh-CN" dirty="0" smtClean="0"/>
          </a:p>
          <a:p>
            <a:pPr lvl="1"/>
            <a:r>
              <a:rPr lang="en-US" altLang="zh-CN" dirty="0" smtClean="0"/>
              <a:t>A-&gt;B: E(</a:t>
            </a:r>
            <a:r>
              <a:rPr lang="en-US" altLang="zh-CN" dirty="0" err="1" smtClean="0"/>
              <a:t>PU</a:t>
            </a:r>
            <a:r>
              <a:rPr lang="en-US" altLang="zh-CN" baseline="-25000" dirty="0" err="1" smtClean="0"/>
              <a:t>b</a:t>
            </a:r>
            <a:r>
              <a:rPr lang="en-US" altLang="zh-CN" dirty="0" smtClean="0"/>
              <a:t>, [M||</a:t>
            </a:r>
            <a:r>
              <a:rPr lang="en-US" altLang="zh-CN" dirty="0" smtClean="0">
                <a:solidFill>
                  <a:srgbClr val="FF0000"/>
                </a:solidFill>
              </a:rPr>
              <a:t>E(</a:t>
            </a:r>
            <a:r>
              <a:rPr lang="en-US" altLang="zh-CN" dirty="0" err="1" smtClean="0">
                <a:solidFill>
                  <a:srgbClr val="FF0000"/>
                </a:solidFill>
              </a:rPr>
              <a:t>PR</a:t>
            </a:r>
            <a:r>
              <a:rPr lang="en-US" altLang="zh-CN" baseline="-25000" dirty="0" err="1" smtClean="0">
                <a:solidFill>
                  <a:srgbClr val="FF0000"/>
                </a:solidFill>
              </a:rPr>
              <a:t>a</a:t>
            </a:r>
            <a:r>
              <a:rPr lang="en-US" altLang="zh-CN" dirty="0" smtClean="0">
                <a:solidFill>
                  <a:srgbClr val="FF0000"/>
                </a:solidFill>
              </a:rPr>
              <a:t>, H(M))</a:t>
            </a:r>
            <a:r>
              <a:rPr lang="en-US" altLang="zh-CN" dirty="0" smtClean="0"/>
              <a:t>])</a:t>
            </a:r>
          </a:p>
          <a:p>
            <a:r>
              <a:rPr lang="zh-CN" altLang="en-US" dirty="0" smtClean="0"/>
              <a:t>带有数字证书的加密的认证</a:t>
            </a:r>
            <a:r>
              <a:rPr lang="en-US" altLang="zh-CN" dirty="0" smtClean="0"/>
              <a:t>/</a:t>
            </a:r>
            <a:r>
              <a:rPr lang="zh-CN" altLang="en-US" dirty="0" smtClean="0"/>
              <a:t>签名</a:t>
            </a:r>
            <a:endParaRPr lang="en-US" altLang="zh-CN" dirty="0" smtClean="0"/>
          </a:p>
          <a:p>
            <a:pPr lvl="1"/>
            <a:r>
              <a:rPr lang="en-US" altLang="zh-CN" dirty="0" smtClean="0"/>
              <a:t>A-&gt;B: M||</a:t>
            </a:r>
            <a:r>
              <a:rPr lang="en-US" altLang="zh-CN" dirty="0" smtClean="0">
                <a:solidFill>
                  <a:srgbClr val="FF0000"/>
                </a:solidFill>
              </a:rPr>
              <a:t>E(</a:t>
            </a:r>
            <a:r>
              <a:rPr lang="en-US" altLang="zh-CN" dirty="0" err="1" smtClean="0">
                <a:solidFill>
                  <a:srgbClr val="FF0000"/>
                </a:solidFill>
              </a:rPr>
              <a:t>PRa,H</a:t>
            </a:r>
            <a:r>
              <a:rPr lang="en-US" altLang="zh-CN" dirty="0" smtClean="0">
                <a:solidFill>
                  <a:srgbClr val="FF0000"/>
                </a:solidFill>
              </a:rPr>
              <a:t>(M))</a:t>
            </a:r>
            <a:r>
              <a:rPr lang="en-US" altLang="zh-CN" dirty="0" smtClean="0"/>
              <a:t>||</a:t>
            </a:r>
            <a:r>
              <a:rPr lang="en-US" altLang="zh-CN" dirty="0" smtClean="0">
                <a:solidFill>
                  <a:srgbClr val="FF0000"/>
                </a:solidFill>
              </a:rPr>
              <a:t>E(PR</a:t>
            </a:r>
            <a:r>
              <a:rPr lang="en-US" altLang="zh-CN" baseline="-25000" dirty="0" smtClean="0">
                <a:solidFill>
                  <a:srgbClr val="FF0000"/>
                </a:solidFill>
              </a:rPr>
              <a:t>CA</a:t>
            </a:r>
            <a:r>
              <a:rPr lang="en-US" altLang="zh-CN" dirty="0" smtClean="0">
                <a:solidFill>
                  <a:srgbClr val="FF0000"/>
                </a:solidFill>
              </a:rPr>
              <a:t>,[T||</a:t>
            </a:r>
            <a:r>
              <a:rPr lang="en-US" altLang="zh-CN" dirty="0" err="1" smtClean="0">
                <a:solidFill>
                  <a:srgbClr val="FF0000"/>
                </a:solidFill>
              </a:rPr>
              <a:t>ID</a:t>
            </a:r>
            <a:r>
              <a:rPr lang="en-US" altLang="zh-CN" baseline="-25000" dirty="0" err="1" smtClean="0">
                <a:solidFill>
                  <a:srgbClr val="FF0000"/>
                </a:solidFill>
              </a:rPr>
              <a:t>a</a:t>
            </a:r>
            <a:r>
              <a:rPr lang="en-US" altLang="zh-CN" dirty="0" smtClean="0">
                <a:solidFill>
                  <a:srgbClr val="FF0000"/>
                </a:solidFill>
              </a:rPr>
              <a:t>||</a:t>
            </a:r>
            <a:r>
              <a:rPr lang="en-US" altLang="zh-CN" dirty="0" err="1" smtClean="0">
                <a:solidFill>
                  <a:srgbClr val="FF0000"/>
                </a:solidFill>
              </a:rPr>
              <a:t>PU</a:t>
            </a:r>
            <a:r>
              <a:rPr lang="en-US" altLang="zh-CN" baseline="-25000" dirty="0" err="1" smtClean="0">
                <a:solidFill>
                  <a:srgbClr val="FF0000"/>
                </a:solidFill>
              </a:rPr>
              <a:t>a</a:t>
            </a:r>
            <a:r>
              <a:rPr lang="en-US" altLang="zh-CN" dirty="0" smtClean="0">
                <a:solidFill>
                  <a:srgbClr val="FF0000"/>
                </a:solidFill>
              </a:rPr>
              <a:t>])</a:t>
            </a:r>
          </a:p>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t>认证系统</a:t>
            </a:r>
            <a:endParaRPr lang="en-US" altLang="zh-CN" smtClean="0"/>
          </a:p>
        </p:txBody>
      </p:sp>
      <p:sp>
        <p:nvSpPr>
          <p:cNvPr id="27651" name="Rectangle 3"/>
          <p:cNvSpPr>
            <a:spLocks noGrp="1" noChangeArrowheads="1"/>
          </p:cNvSpPr>
          <p:nvPr>
            <p:ph type="body" idx="1"/>
          </p:nvPr>
        </p:nvSpPr>
        <p:spPr/>
        <p:txBody>
          <a:bodyPr>
            <a:normAutofit fontScale="92500" lnSpcReduction="20000"/>
          </a:bodyPr>
          <a:lstStyle/>
          <a:p>
            <a:r>
              <a:rPr lang="en-US" altLang="zh-CN" dirty="0" smtClean="0"/>
              <a:t>Kerberos</a:t>
            </a:r>
            <a:r>
              <a:rPr lang="zh-CN" altLang="en-US" dirty="0" smtClean="0"/>
              <a:t>主要是局域网上的认证系统，它早期基于对称算法，封装了加密、鉴别等安全服务，提供了统一的用户接口。后期</a:t>
            </a:r>
            <a:r>
              <a:rPr lang="en-US" altLang="zh-CN" dirty="0" smtClean="0"/>
              <a:t>Kerberos</a:t>
            </a:r>
            <a:r>
              <a:rPr lang="zh-CN" altLang="en-US" dirty="0" smtClean="0"/>
              <a:t>也开始支持公钥，使用证书。（本课程略）</a:t>
            </a:r>
          </a:p>
          <a:p>
            <a:r>
              <a:rPr lang="en-US" altLang="zh-CN" dirty="0" smtClean="0">
                <a:solidFill>
                  <a:srgbClr val="FF0000"/>
                </a:solidFill>
              </a:rPr>
              <a:t>PKI/CA</a:t>
            </a:r>
            <a:r>
              <a:rPr lang="zh-CN" altLang="en-US" dirty="0" smtClean="0"/>
              <a:t>好像是解决电子商务安全的正确道路。</a:t>
            </a:r>
            <a:r>
              <a:rPr lang="en-US" altLang="zh-CN" dirty="0" smtClean="0"/>
              <a:t>CA</a:t>
            </a:r>
            <a:r>
              <a:rPr lang="zh-CN" altLang="en-US" dirty="0" smtClean="0"/>
              <a:t>是一个离线中心，因此适合互联网这种分布式又管理松散的环境。但是维护一个</a:t>
            </a:r>
            <a:r>
              <a:rPr lang="en-US" altLang="zh-CN" dirty="0" smtClean="0"/>
              <a:t>CA</a:t>
            </a:r>
            <a:r>
              <a:rPr lang="zh-CN" altLang="en-US" dirty="0" smtClean="0"/>
              <a:t>（不管是商用</a:t>
            </a:r>
            <a:r>
              <a:rPr lang="en-US" altLang="zh-CN" dirty="0" smtClean="0"/>
              <a:t>CA</a:t>
            </a:r>
            <a:r>
              <a:rPr lang="zh-CN" altLang="en-US" dirty="0" smtClean="0"/>
              <a:t>或自己独立的</a:t>
            </a:r>
            <a:r>
              <a:rPr lang="en-US" altLang="zh-CN" dirty="0" smtClean="0"/>
              <a:t>CA</a:t>
            </a:r>
            <a:r>
              <a:rPr lang="zh-CN" altLang="en-US" dirty="0" smtClean="0"/>
              <a:t>）给人的感觉是过于复杂。</a:t>
            </a:r>
            <a:endParaRPr lang="en-US" altLang="zh-CN" dirty="0" smtClean="0"/>
          </a:p>
          <a:p>
            <a:r>
              <a:rPr lang="zh-CN" altLang="en-US" dirty="0" smtClean="0"/>
              <a:t>联合身份管理和个人身份认证</a:t>
            </a:r>
          </a:p>
          <a:p>
            <a:r>
              <a:rPr lang="zh-CN" altLang="en-US" dirty="0" smtClean="0"/>
              <a:t> 区块链、比特币与身份认证？</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smtClean="0"/>
              <a:t>备注</a:t>
            </a:r>
            <a:endParaRPr lang="zh-CN" altLang="en-US" b="1"/>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t>Terminology</a:t>
            </a:r>
            <a:endParaRPr lang="zh-CN" altLang="en-US" smtClean="0"/>
          </a:p>
        </p:txBody>
      </p:sp>
      <p:sp>
        <p:nvSpPr>
          <p:cNvPr id="86019" name="Rectangle 3"/>
          <p:cNvSpPr>
            <a:spLocks noGrp="1" noChangeArrowheads="1"/>
          </p:cNvSpPr>
          <p:nvPr>
            <p:ph type="body" idx="1"/>
          </p:nvPr>
        </p:nvSpPr>
        <p:spPr/>
        <p:txBody>
          <a:bodyPr>
            <a:normAutofit lnSpcReduction="10000"/>
          </a:bodyPr>
          <a:lstStyle/>
          <a:p>
            <a:r>
              <a:rPr lang="en-US" altLang="zh-CN" sz="2800" smtClean="0"/>
              <a:t>ITU - International Telecommunication Union</a:t>
            </a:r>
            <a:endParaRPr lang="zh-CN" altLang="en-US" sz="2800" smtClean="0"/>
          </a:p>
          <a:p>
            <a:pPr lvl="1"/>
            <a:r>
              <a:rPr lang="en-US" altLang="zh-CN" sz="2400" smtClean="0">
                <a:hlinkClick r:id="rId2"/>
              </a:rPr>
              <a:t>http://www.itu.int/</a:t>
            </a:r>
            <a:r>
              <a:rPr lang="en-US" altLang="zh-CN" sz="2400" smtClean="0"/>
              <a:t> </a:t>
            </a:r>
            <a:endParaRPr lang="zh-CN" altLang="en-US" sz="2400" smtClean="0"/>
          </a:p>
          <a:p>
            <a:r>
              <a:rPr lang="en-US" altLang="zh-CN" sz="2800" smtClean="0"/>
              <a:t>X.500 spec</a:t>
            </a:r>
          </a:p>
          <a:p>
            <a:pPr lvl="1"/>
            <a:r>
              <a:rPr lang="en-US" altLang="zh-CN" sz="2400" smtClean="0"/>
              <a:t>Information technology - Open Systems Interconnection - The Directory: Overview of concepts, models and services</a:t>
            </a:r>
          </a:p>
          <a:p>
            <a:r>
              <a:rPr lang="en-US" altLang="zh-CN" sz="2800" smtClean="0"/>
              <a:t>X.509 spec</a:t>
            </a:r>
          </a:p>
          <a:p>
            <a:pPr lvl="1"/>
            <a:r>
              <a:rPr lang="en-US" altLang="zh-CN" sz="2400" smtClean="0"/>
              <a:t>Information technology - Open Systems Interconnection - The Directory: Public-key and attribute certificate frameworks</a:t>
            </a:r>
          </a:p>
          <a:p>
            <a:r>
              <a:rPr lang="en-US" altLang="zh-CN" sz="2800" smtClean="0"/>
              <a:t>Online Doc ($/CHF)</a:t>
            </a:r>
          </a:p>
          <a:p>
            <a:pPr lvl="1"/>
            <a:r>
              <a:rPr lang="en-US" altLang="zh-CN" sz="2400" smtClean="0">
                <a:hlinkClick r:id="rId3"/>
              </a:rPr>
              <a:t>http://www.itu.int/itudoc/itu-t/rec/x/x500up.html</a:t>
            </a:r>
            <a:r>
              <a:rPr lang="en-US" altLang="zh-CN" sz="2400" smtClean="0"/>
              <a:t> </a:t>
            </a:r>
            <a:endParaRPr lang="zh-CN" altLang="en-US" sz="24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t>术语：</a:t>
            </a:r>
            <a:r>
              <a:rPr lang="en-US" altLang="zh-CN" smtClean="0"/>
              <a:t>X.500</a:t>
            </a:r>
            <a:r>
              <a:rPr lang="zh-CN" altLang="en-US" smtClean="0"/>
              <a:t>目录服务</a:t>
            </a:r>
          </a:p>
        </p:txBody>
      </p:sp>
      <p:sp>
        <p:nvSpPr>
          <p:cNvPr id="72707" name="Rectangle 3"/>
          <p:cNvSpPr>
            <a:spLocks noGrp="1" noChangeArrowheads="1"/>
          </p:cNvSpPr>
          <p:nvPr>
            <p:ph type="body" idx="1"/>
          </p:nvPr>
        </p:nvSpPr>
        <p:spPr/>
        <p:txBody>
          <a:bodyPr>
            <a:normAutofit fontScale="92500" lnSpcReduction="10000"/>
          </a:bodyPr>
          <a:lstStyle/>
          <a:p>
            <a:r>
              <a:rPr lang="en-US" altLang="zh-CN" sz="2800" smtClean="0"/>
              <a:t>Directory</a:t>
            </a:r>
          </a:p>
          <a:p>
            <a:pPr lvl="1"/>
            <a:r>
              <a:rPr lang="en-US" altLang="zh-CN" sz="2400" smtClean="0"/>
              <a:t>A directory is a database optimized for read operations. Directories often support powerful search and browsing capabilities. </a:t>
            </a:r>
          </a:p>
          <a:p>
            <a:pPr lvl="2"/>
            <a:r>
              <a:rPr lang="en-US" altLang="zh-CN" sz="2000" smtClean="0"/>
              <a:t>A directory is like a phone book, and is not like a directory (folder) on your computer. Like a phone book, the directory holds information about a thing, like a doctor: First, you find the phone book, then you find "Doctors," then you look for the type of doctor, then you decide which doctor you want to see. The directory is like that. </a:t>
            </a:r>
          </a:p>
          <a:p>
            <a:r>
              <a:rPr lang="en-US" altLang="zh-CN" sz="2800" smtClean="0"/>
              <a:t>X.500 </a:t>
            </a:r>
            <a:r>
              <a:rPr lang="zh-CN" altLang="en-US" sz="2800" smtClean="0"/>
              <a:t>－ </a:t>
            </a:r>
            <a:r>
              <a:rPr lang="en-US" altLang="zh-CN" sz="2800" smtClean="0"/>
              <a:t>distributed hierarchical database</a:t>
            </a:r>
            <a:endParaRPr lang="zh-CN" altLang="en-US" sz="2800" smtClean="0"/>
          </a:p>
          <a:p>
            <a:pPr lvl="1"/>
            <a:r>
              <a:rPr lang="zh-CN" altLang="en-US" sz="2400" smtClean="0"/>
              <a:t>分布式层次数据库</a:t>
            </a:r>
          </a:p>
          <a:p>
            <a:pPr lvl="2"/>
            <a:r>
              <a:rPr lang="en-US" altLang="zh-CN" sz="2000" smtClean="0"/>
              <a:t>InterNIC</a:t>
            </a:r>
          </a:p>
          <a:p>
            <a:pPr lvl="1"/>
            <a:r>
              <a:rPr lang="zh-CN" altLang="en-US" sz="2400" smtClean="0"/>
              <a:t>发布人员信息（尤其是证书）</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基于非对称加密的对称密钥分发带有保密和认证</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Content Placeholder 4" descr="f9.pdf"/>
          <p:cNvPicPr>
            <a:picLocks noGrp="1" noChangeAspect="1"/>
          </p:cNvPicPr>
          <p:nvPr>
            <p:ph idx="1"/>
          </p:nvPr>
        </p:nvPicPr>
        <p:blipFill>
          <a:blip r:embed="rId2" cstate="print"/>
          <a:srcRect l="6364" t="20000" r="8182" b="21176"/>
          <a:stretch>
            <a:fillRect/>
          </a:stretch>
        </p:blipFill>
        <p:spPr>
          <a:xfrm>
            <a:off x="457200" y="1752600"/>
            <a:ext cx="8229600" cy="437750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术语：</a:t>
            </a:r>
            <a:r>
              <a:rPr lang="en-US" altLang="zh-CN" smtClean="0"/>
              <a:t>LDAP</a:t>
            </a:r>
            <a:endParaRPr lang="zh-CN" altLang="en-US" smtClean="0"/>
          </a:p>
        </p:txBody>
      </p:sp>
      <p:sp>
        <p:nvSpPr>
          <p:cNvPr id="73731" name="Rectangle 3"/>
          <p:cNvSpPr>
            <a:spLocks noGrp="1" noChangeArrowheads="1"/>
          </p:cNvSpPr>
          <p:nvPr>
            <p:ph type="body" idx="1"/>
          </p:nvPr>
        </p:nvSpPr>
        <p:spPr/>
        <p:txBody>
          <a:bodyPr>
            <a:normAutofit fontScale="92500"/>
          </a:bodyPr>
          <a:lstStyle/>
          <a:p>
            <a:pPr>
              <a:lnSpc>
                <a:spcPct val="90000"/>
              </a:lnSpc>
            </a:pPr>
            <a:r>
              <a:rPr lang="en-US" altLang="zh-CN" sz="2800" smtClean="0"/>
              <a:t>Lightweight Directory Access Protocol</a:t>
            </a:r>
          </a:p>
          <a:p>
            <a:pPr lvl="1">
              <a:lnSpc>
                <a:spcPct val="90000"/>
              </a:lnSpc>
            </a:pPr>
            <a:r>
              <a:rPr lang="en-US" altLang="zh-CN" sz="2400" smtClean="0"/>
              <a:t>is an open-standard protocol for accessing X.500 directory services. LDAP is a lightweight alternative to the X.500 Directory Access Protocol (DAP) for use on the Internet. The protocol runs over Internet transport protocols, such as TCP.</a:t>
            </a:r>
          </a:p>
          <a:p>
            <a:pPr lvl="1">
              <a:lnSpc>
                <a:spcPct val="90000"/>
              </a:lnSpc>
            </a:pPr>
            <a:r>
              <a:rPr lang="en-US" altLang="zh-CN" sz="2400" smtClean="0"/>
              <a:t>LDAP was defined by the IETF in order to encourage adoption of X.500 directories.</a:t>
            </a:r>
          </a:p>
          <a:p>
            <a:pPr>
              <a:lnSpc>
                <a:spcPct val="90000"/>
              </a:lnSpc>
            </a:pPr>
            <a:r>
              <a:rPr lang="en-US" altLang="zh-CN" sz="2800" smtClean="0"/>
              <a:t>ldapman</a:t>
            </a:r>
          </a:p>
          <a:p>
            <a:pPr lvl="1">
              <a:lnSpc>
                <a:spcPct val="90000"/>
              </a:lnSpc>
            </a:pPr>
            <a:r>
              <a:rPr lang="en-US" altLang="zh-CN" sz="2400" smtClean="0">
                <a:hlinkClick r:id="rId3"/>
              </a:rPr>
              <a:t>http://www.ldapman.org/</a:t>
            </a:r>
            <a:r>
              <a:rPr lang="en-US" altLang="zh-CN" sz="2400" smtClean="0"/>
              <a:t> </a:t>
            </a:r>
          </a:p>
          <a:p>
            <a:pPr>
              <a:lnSpc>
                <a:spcPct val="90000"/>
              </a:lnSpc>
            </a:pPr>
            <a:r>
              <a:rPr lang="en-US" altLang="zh-CN" sz="2800" smtClean="0"/>
              <a:t>OpenLDAP</a:t>
            </a:r>
          </a:p>
          <a:p>
            <a:pPr lvl="1">
              <a:lnSpc>
                <a:spcPct val="90000"/>
              </a:lnSpc>
            </a:pPr>
            <a:r>
              <a:rPr lang="en-US" altLang="zh-CN" sz="2400" smtClean="0">
                <a:hlinkClick r:id="rId4"/>
              </a:rPr>
              <a:t>http://www.openldap.org/</a:t>
            </a:r>
            <a:r>
              <a:rPr lang="en-US" altLang="zh-CN" sz="2400" smtClean="0"/>
              <a:t> </a:t>
            </a:r>
            <a:endParaRPr lang="zh-CN" altLang="en-US" sz="2400" smtClean="0"/>
          </a:p>
          <a:p>
            <a:pPr>
              <a:lnSpc>
                <a:spcPct val="90000"/>
              </a:lnSpc>
            </a:pPr>
            <a:r>
              <a:rPr lang="en-US" altLang="zh-CN" sz="2800" smtClean="0"/>
              <a:t>Actrive Directory in win2k</a:t>
            </a:r>
            <a:endParaRPr lang="zh-CN" altLang="en-US" sz="280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术语：</a:t>
            </a:r>
            <a:r>
              <a:rPr lang="en-US" altLang="zh-CN" smtClean="0"/>
              <a:t>DN - distinguished name</a:t>
            </a:r>
            <a:endParaRPr lang="zh-CN" altLang="en-US" smtClean="0"/>
          </a:p>
        </p:txBody>
      </p:sp>
      <p:sp>
        <p:nvSpPr>
          <p:cNvPr id="75779" name="Rectangle 3"/>
          <p:cNvSpPr>
            <a:spLocks noGrp="1" noChangeArrowheads="1"/>
          </p:cNvSpPr>
          <p:nvPr>
            <p:ph type="body" idx="1"/>
          </p:nvPr>
        </p:nvSpPr>
        <p:spPr/>
        <p:txBody>
          <a:bodyPr>
            <a:normAutofit fontScale="92500" lnSpcReduction="10000"/>
          </a:bodyPr>
          <a:lstStyle/>
          <a:p>
            <a:pPr>
              <a:lnSpc>
                <a:spcPct val="80000"/>
              </a:lnSpc>
            </a:pPr>
            <a:r>
              <a:rPr lang="en-US" altLang="zh-CN" sz="2400" smtClean="0"/>
              <a:t>o="FooBar, Inc.", c=US </a:t>
            </a:r>
          </a:p>
          <a:p>
            <a:pPr lvl="1">
              <a:lnSpc>
                <a:spcPct val="80000"/>
              </a:lnSpc>
            </a:pPr>
            <a:r>
              <a:rPr lang="zh-CN" altLang="en-US" sz="2000" smtClean="0"/>
              <a:t>以</a:t>
            </a:r>
            <a:r>
              <a:rPr lang="en-US" altLang="zh-CN" sz="2000" smtClean="0"/>
              <a:t>X.500</a:t>
            </a:r>
            <a:r>
              <a:rPr lang="zh-CN" altLang="en-US" sz="2000" smtClean="0"/>
              <a:t>格式表示的基准</a:t>
            </a:r>
            <a:r>
              <a:rPr lang="en-US" altLang="zh-CN" sz="2000" smtClean="0"/>
              <a:t>DN</a:t>
            </a:r>
            <a:endParaRPr lang="zh-CN" altLang="en-US" sz="2000" smtClean="0"/>
          </a:p>
          <a:p>
            <a:pPr>
              <a:lnSpc>
                <a:spcPct val="80000"/>
              </a:lnSpc>
            </a:pPr>
            <a:r>
              <a:rPr lang="en-US" altLang="zh-CN" sz="2400" smtClean="0"/>
              <a:t>o=foobar.com</a:t>
            </a:r>
          </a:p>
          <a:p>
            <a:pPr lvl="1">
              <a:lnSpc>
                <a:spcPct val="80000"/>
              </a:lnSpc>
            </a:pPr>
            <a:r>
              <a:rPr lang="zh-CN" altLang="en-US" sz="2000" smtClean="0"/>
              <a:t>用公司的</a:t>
            </a:r>
            <a:r>
              <a:rPr lang="en-US" altLang="zh-CN" sz="2000" smtClean="0"/>
              <a:t>Internet</a:t>
            </a:r>
            <a:r>
              <a:rPr lang="zh-CN" altLang="en-US" sz="2000" smtClean="0"/>
              <a:t>地址表示的基准</a:t>
            </a:r>
            <a:r>
              <a:rPr lang="en-US" altLang="zh-CN" sz="2000" smtClean="0"/>
              <a:t>DN</a:t>
            </a:r>
            <a:endParaRPr lang="zh-CN" altLang="en-US" sz="2000" smtClean="0"/>
          </a:p>
          <a:p>
            <a:pPr>
              <a:lnSpc>
                <a:spcPct val="80000"/>
              </a:lnSpc>
            </a:pPr>
            <a:r>
              <a:rPr lang="en-US" altLang="zh-CN" sz="2400" smtClean="0"/>
              <a:t>dc=foobar, dc=com</a:t>
            </a:r>
          </a:p>
          <a:p>
            <a:pPr lvl="1">
              <a:lnSpc>
                <a:spcPct val="80000"/>
              </a:lnSpc>
            </a:pPr>
            <a:r>
              <a:rPr lang="zh-CN" altLang="en-US" sz="2000" smtClean="0"/>
              <a:t>用</a:t>
            </a:r>
            <a:r>
              <a:rPr lang="en-US" altLang="zh-CN" sz="2000" smtClean="0"/>
              <a:t>DNS</a:t>
            </a:r>
            <a:r>
              <a:rPr lang="zh-CN" altLang="en-US" sz="2000" smtClean="0"/>
              <a:t>域名的不同部分组成的基准</a:t>
            </a:r>
            <a:r>
              <a:rPr lang="en-US" altLang="zh-CN" sz="2000" smtClean="0"/>
              <a:t>DN</a:t>
            </a:r>
            <a:endParaRPr lang="zh-CN" altLang="en-US" sz="2000" smtClean="0"/>
          </a:p>
          <a:p>
            <a:pPr>
              <a:lnSpc>
                <a:spcPct val="80000"/>
              </a:lnSpc>
            </a:pPr>
            <a:r>
              <a:rPr lang="en-US" altLang="zh-CN" sz="2400" smtClean="0"/>
              <a:t>cn=Oatmeal Deluxe,ou=recipes,dc=foobar,dc=com</a:t>
            </a:r>
            <a:endParaRPr lang="zh-CN" altLang="en-US" sz="2400" smtClean="0"/>
          </a:p>
          <a:p>
            <a:pPr lvl="1">
              <a:lnSpc>
                <a:spcPct val="80000"/>
              </a:lnSpc>
            </a:pPr>
            <a:r>
              <a:rPr lang="zh-CN" altLang="en-US" sz="2000" smtClean="0"/>
              <a:t>燕麦粥  食谱 </a:t>
            </a:r>
            <a:r>
              <a:rPr lang="en-US" altLang="zh-CN" sz="2000" smtClean="0"/>
              <a:t>…</a:t>
            </a:r>
          </a:p>
          <a:p>
            <a:pPr>
              <a:lnSpc>
                <a:spcPct val="80000"/>
              </a:lnSpc>
              <a:buFontTx/>
              <a:buNone/>
            </a:pPr>
            <a:r>
              <a:rPr lang="en-US" altLang="zh-CN" sz="2400" smtClean="0"/>
              <a:t>*  dn: cn=Oatmeal Deluxe, ou=recipes, dc=foobar, dc=com</a:t>
            </a:r>
          </a:p>
          <a:p>
            <a:pPr lvl="1">
              <a:lnSpc>
                <a:spcPct val="80000"/>
              </a:lnSpc>
            </a:pPr>
            <a:r>
              <a:rPr lang="en-US" altLang="zh-CN" sz="2000" smtClean="0"/>
              <a:t>cn: Instant Oatmeal Deluxe </a:t>
            </a:r>
          </a:p>
          <a:p>
            <a:pPr lvl="1">
              <a:lnSpc>
                <a:spcPct val="80000"/>
              </a:lnSpc>
            </a:pPr>
            <a:r>
              <a:rPr lang="en-US" altLang="zh-CN" sz="2000" smtClean="0"/>
              <a:t>recipeCuisine: breakfast</a:t>
            </a:r>
          </a:p>
          <a:p>
            <a:pPr lvl="1">
              <a:lnSpc>
                <a:spcPct val="80000"/>
              </a:lnSpc>
            </a:pPr>
            <a:r>
              <a:rPr lang="en-US" altLang="zh-CN" sz="2000" smtClean="0"/>
              <a:t>recipeIngredient: 1 packet instant oatmeal </a:t>
            </a:r>
          </a:p>
          <a:p>
            <a:pPr lvl="1">
              <a:lnSpc>
                <a:spcPct val="80000"/>
              </a:lnSpc>
            </a:pPr>
            <a:r>
              <a:rPr lang="en-US" altLang="zh-CN" sz="2000" smtClean="0"/>
              <a:t>recipeIngredient: 1 cup water </a:t>
            </a:r>
          </a:p>
          <a:p>
            <a:pPr lvl="1">
              <a:lnSpc>
                <a:spcPct val="80000"/>
              </a:lnSpc>
            </a:pPr>
            <a:r>
              <a:rPr lang="en-US" altLang="zh-CN" sz="2000" smtClean="0"/>
              <a:t>recipeIngredient: 1 pinch salt </a:t>
            </a:r>
          </a:p>
          <a:p>
            <a:pPr lvl="1">
              <a:lnSpc>
                <a:spcPct val="80000"/>
              </a:lnSpc>
            </a:pPr>
            <a:r>
              <a:rPr lang="en-US" altLang="zh-CN" sz="2000" smtClean="0"/>
              <a:t>recipeIngredient: 1 tsp brown sugar </a:t>
            </a:r>
          </a:p>
          <a:p>
            <a:pPr lvl="1">
              <a:lnSpc>
                <a:spcPct val="80000"/>
              </a:lnSpc>
            </a:pPr>
            <a:r>
              <a:rPr lang="en-US" altLang="zh-CN" sz="2000" smtClean="0"/>
              <a:t>recipeIngredient: 1/4 apple, any type</a:t>
            </a:r>
            <a:endParaRPr lang="zh-CN" altLang="en-US" sz="200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术语：</a:t>
            </a:r>
            <a:r>
              <a:rPr lang="en-US" altLang="zh-CN" smtClean="0"/>
              <a:t>ASN.1</a:t>
            </a:r>
            <a:endParaRPr lang="zh-CN" altLang="en-US" smtClean="0"/>
          </a:p>
        </p:txBody>
      </p:sp>
      <p:sp>
        <p:nvSpPr>
          <p:cNvPr id="76803" name="Rectangle 3"/>
          <p:cNvSpPr>
            <a:spLocks noGrp="1" noChangeArrowheads="1"/>
          </p:cNvSpPr>
          <p:nvPr>
            <p:ph type="body" idx="1"/>
          </p:nvPr>
        </p:nvSpPr>
        <p:spPr/>
        <p:txBody>
          <a:bodyPr>
            <a:normAutofit fontScale="92500" lnSpcReduction="10000"/>
          </a:bodyPr>
          <a:lstStyle/>
          <a:p>
            <a:pPr>
              <a:lnSpc>
                <a:spcPct val="80000"/>
              </a:lnSpc>
            </a:pPr>
            <a:r>
              <a:rPr lang="en-US" altLang="zh-CN" sz="2400" smtClean="0"/>
              <a:t>ASN.1</a:t>
            </a:r>
          </a:p>
          <a:p>
            <a:pPr lvl="1">
              <a:lnSpc>
                <a:spcPct val="80000"/>
              </a:lnSpc>
            </a:pPr>
            <a:r>
              <a:rPr lang="en-US" altLang="zh-CN" sz="2000" smtClean="0"/>
              <a:t>a notation for describing abstract types and values</a:t>
            </a:r>
          </a:p>
          <a:p>
            <a:pPr lvl="1">
              <a:lnSpc>
                <a:spcPct val="80000"/>
              </a:lnSpc>
            </a:pPr>
            <a:r>
              <a:rPr lang="en-US" altLang="zh-CN" sz="2000" smtClean="0"/>
              <a:t>X.208</a:t>
            </a:r>
          </a:p>
          <a:p>
            <a:pPr>
              <a:lnSpc>
                <a:spcPct val="80000"/>
              </a:lnSpc>
            </a:pPr>
            <a:r>
              <a:rPr lang="en-US" altLang="zh-CN" sz="2400" smtClean="0"/>
              <a:t>Type / Tag number (decimal) / Tag number (hexadecimal)</a:t>
            </a:r>
          </a:p>
          <a:p>
            <a:pPr>
              <a:lnSpc>
                <a:spcPct val="80000"/>
              </a:lnSpc>
            </a:pPr>
            <a:r>
              <a:rPr lang="en-US" altLang="zh-CN" sz="2400" smtClean="0"/>
              <a:t>INTEGER			2	02</a:t>
            </a:r>
          </a:p>
          <a:p>
            <a:pPr>
              <a:lnSpc>
                <a:spcPct val="80000"/>
              </a:lnSpc>
            </a:pPr>
            <a:r>
              <a:rPr lang="en-US" altLang="zh-CN" sz="2400" smtClean="0"/>
              <a:t>BIT STRING		3	03</a:t>
            </a:r>
          </a:p>
          <a:p>
            <a:pPr>
              <a:lnSpc>
                <a:spcPct val="80000"/>
              </a:lnSpc>
            </a:pPr>
            <a:r>
              <a:rPr lang="en-US" altLang="zh-CN" sz="2400" smtClean="0"/>
              <a:t>OCTET STRING		4	04</a:t>
            </a:r>
          </a:p>
          <a:p>
            <a:pPr>
              <a:lnSpc>
                <a:spcPct val="80000"/>
              </a:lnSpc>
            </a:pPr>
            <a:r>
              <a:rPr lang="en-US" altLang="zh-CN" sz="2400" smtClean="0"/>
              <a:t>NULL			5	05</a:t>
            </a:r>
          </a:p>
          <a:p>
            <a:pPr>
              <a:lnSpc>
                <a:spcPct val="80000"/>
              </a:lnSpc>
            </a:pPr>
            <a:r>
              <a:rPr lang="en-US" altLang="zh-CN" sz="2400" smtClean="0"/>
              <a:t>OBJECT ID		6	06</a:t>
            </a:r>
          </a:p>
          <a:p>
            <a:pPr>
              <a:lnSpc>
                <a:spcPct val="80000"/>
              </a:lnSpc>
            </a:pPr>
            <a:r>
              <a:rPr lang="en-US" altLang="zh-CN" sz="2400" smtClean="0"/>
              <a:t>SEQUENCE		16	10</a:t>
            </a:r>
          </a:p>
          <a:p>
            <a:pPr>
              <a:lnSpc>
                <a:spcPct val="80000"/>
              </a:lnSpc>
            </a:pPr>
            <a:r>
              <a:rPr lang="en-US" altLang="zh-CN" sz="2400" smtClean="0"/>
              <a:t>SET and SET OF		17	11</a:t>
            </a:r>
          </a:p>
          <a:p>
            <a:pPr>
              <a:lnSpc>
                <a:spcPct val="80000"/>
              </a:lnSpc>
            </a:pPr>
            <a:r>
              <a:rPr lang="en-US" altLang="zh-CN" sz="2400" smtClean="0"/>
              <a:t>PrintableString		19	13</a:t>
            </a:r>
          </a:p>
          <a:p>
            <a:pPr>
              <a:lnSpc>
                <a:spcPct val="80000"/>
              </a:lnSpc>
            </a:pPr>
            <a:r>
              <a:rPr lang="en-US" altLang="zh-CN" sz="2400" smtClean="0"/>
              <a:t>T61String			20	14</a:t>
            </a:r>
          </a:p>
          <a:p>
            <a:pPr>
              <a:lnSpc>
                <a:spcPct val="80000"/>
              </a:lnSpc>
            </a:pPr>
            <a:r>
              <a:rPr lang="en-US" altLang="zh-CN" sz="2400" smtClean="0"/>
              <a:t>IA5String			22	16</a:t>
            </a:r>
          </a:p>
          <a:p>
            <a:pPr>
              <a:lnSpc>
                <a:spcPct val="80000"/>
              </a:lnSpc>
            </a:pPr>
            <a:r>
              <a:rPr lang="en-US" altLang="zh-CN" sz="2400" smtClean="0"/>
              <a:t>UTCTime			23	17</a:t>
            </a:r>
            <a:endParaRPr lang="zh-CN" altLang="en-US" sz="2400" smtClean="0"/>
          </a:p>
        </p:txBody>
      </p:sp>
      <p:sp>
        <p:nvSpPr>
          <p:cNvPr id="76806" name="Line 6"/>
          <p:cNvSpPr>
            <a:spLocks noChangeShapeType="1"/>
          </p:cNvSpPr>
          <p:nvPr/>
        </p:nvSpPr>
        <p:spPr bwMode="auto">
          <a:xfrm>
            <a:off x="609600" y="2743200"/>
            <a:ext cx="0" cy="4114800"/>
          </a:xfrm>
          <a:prstGeom prst="line">
            <a:avLst/>
          </a:prstGeom>
          <a:noFill/>
          <a:ln w="114300">
            <a:solidFill>
              <a:schemeClr val="tx1"/>
            </a:solidFill>
            <a:round/>
            <a:headEnd/>
            <a:tailEnd/>
          </a:ln>
          <a:effectLst/>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mtClean="0"/>
              <a:t>术语：</a:t>
            </a:r>
            <a:r>
              <a:rPr lang="en-US" altLang="zh-CN" smtClean="0"/>
              <a:t>BER/DER</a:t>
            </a:r>
            <a:endParaRPr lang="zh-CN" altLang="en-US" smtClean="0"/>
          </a:p>
        </p:txBody>
      </p:sp>
      <p:sp>
        <p:nvSpPr>
          <p:cNvPr id="77827" name="Rectangle 3"/>
          <p:cNvSpPr>
            <a:spLocks noGrp="1" noChangeArrowheads="1"/>
          </p:cNvSpPr>
          <p:nvPr>
            <p:ph type="body" idx="1"/>
          </p:nvPr>
        </p:nvSpPr>
        <p:spPr/>
        <p:txBody>
          <a:bodyPr>
            <a:normAutofit lnSpcReduction="10000"/>
          </a:bodyPr>
          <a:lstStyle/>
          <a:p>
            <a:pPr>
              <a:lnSpc>
                <a:spcPct val="90000"/>
              </a:lnSpc>
            </a:pPr>
            <a:r>
              <a:rPr lang="en-US" altLang="zh-CN" smtClean="0"/>
              <a:t>Basic Encoding Rules (x.209)</a:t>
            </a:r>
          </a:p>
          <a:p>
            <a:pPr lvl="1">
              <a:lnSpc>
                <a:spcPct val="90000"/>
              </a:lnSpc>
            </a:pPr>
            <a:r>
              <a:rPr lang="en-US" altLang="zh-CN" smtClean="0"/>
              <a:t>The Basic Encoding Rules for ASN.1, abbreviated BER, give one or more ways to represent any ASN.1 value as an octet string.</a:t>
            </a:r>
          </a:p>
          <a:p>
            <a:pPr>
              <a:lnSpc>
                <a:spcPct val="90000"/>
              </a:lnSpc>
            </a:pPr>
            <a:r>
              <a:rPr lang="en-US" altLang="zh-CN" smtClean="0"/>
              <a:t>Distinguished Encoding Rules</a:t>
            </a:r>
          </a:p>
          <a:p>
            <a:pPr lvl="1">
              <a:lnSpc>
                <a:spcPct val="90000"/>
              </a:lnSpc>
            </a:pPr>
            <a:r>
              <a:rPr lang="en-US" altLang="zh-CN" smtClean="0"/>
              <a:t>The Distinguished Encoding Rules for ASN.1, abbreviated DER, are a subset of BER, and give exactly one way to represent any ASN.1 value as an octet string. </a:t>
            </a:r>
          </a:p>
          <a:p>
            <a:pPr lvl="1">
              <a:lnSpc>
                <a:spcPct val="90000"/>
              </a:lnSpc>
            </a:pPr>
            <a:r>
              <a:rPr lang="en-US" altLang="zh-CN" smtClean="0"/>
              <a:t>DER is defined in Section 8.7 of X.509.</a:t>
            </a:r>
            <a:endParaRPr lang="zh-CN" altLang="en-US" smtClean="0"/>
          </a:p>
          <a:p>
            <a:pPr>
              <a:lnSpc>
                <a:spcPct val="90000"/>
              </a:lnSpc>
              <a:buFontTx/>
              <a:buNone/>
            </a:pPr>
            <a:r>
              <a:rPr lang="en-US" altLang="zh-CN" smtClean="0"/>
              <a:t>*  layman.doc</a:t>
            </a:r>
            <a:endParaRPr lang="zh-CN" altLang="en-US"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5"/>
          <p:cNvSpPr>
            <a:spLocks noGrp="1" noChangeArrowheads="1"/>
          </p:cNvSpPr>
          <p:nvPr>
            <p:ph type="title"/>
          </p:nvPr>
        </p:nvSpPr>
        <p:spPr/>
        <p:txBody>
          <a:bodyPr/>
          <a:lstStyle/>
          <a:p>
            <a:r>
              <a:rPr lang="zh-CN" altLang="en-US" smtClean="0"/>
              <a:t>编码例子</a:t>
            </a:r>
          </a:p>
        </p:txBody>
      </p:sp>
      <p:sp>
        <p:nvSpPr>
          <p:cNvPr id="78851" name="Rectangle 3"/>
          <p:cNvSpPr>
            <a:spLocks noGrp="1" noChangeArrowheads="1"/>
          </p:cNvSpPr>
          <p:nvPr>
            <p:ph type="body" sz="half" idx="1"/>
          </p:nvPr>
        </p:nvSpPr>
        <p:spPr>
          <a:xfrm>
            <a:off x="457200" y="1447800"/>
            <a:ext cx="5867400" cy="5410200"/>
          </a:xfrm>
        </p:spPr>
        <p:txBody>
          <a:bodyPr/>
          <a:lstStyle/>
          <a:p>
            <a:r>
              <a:rPr lang="en-US" altLang="zh-CN" smtClean="0"/>
              <a:t>30 82 xx xx</a:t>
            </a:r>
          </a:p>
          <a:p>
            <a:pPr lvl="1"/>
            <a:r>
              <a:rPr lang="en-US" altLang="zh-CN" sz="3200" smtClean="0"/>
              <a:t>30 seq</a:t>
            </a:r>
          </a:p>
          <a:p>
            <a:pPr lvl="1"/>
            <a:r>
              <a:rPr lang="en-US" altLang="zh-CN" sz="3200" smtClean="0"/>
              <a:t>8   </a:t>
            </a:r>
            <a:r>
              <a:rPr lang="zh-CN" altLang="en-US" sz="3200" smtClean="0"/>
              <a:t>随后的半个字节指示了随后的长度</a:t>
            </a:r>
          </a:p>
          <a:p>
            <a:pPr lvl="1"/>
            <a:r>
              <a:rPr lang="en-US" altLang="zh-CN" sz="3200" smtClean="0"/>
              <a:t>2   2</a:t>
            </a:r>
            <a:r>
              <a:rPr lang="zh-CN" altLang="en-US" sz="3200" smtClean="0"/>
              <a:t>个字节</a:t>
            </a:r>
          </a:p>
          <a:p>
            <a:endParaRPr lang="en-US" altLang="zh-CN" smtClean="0"/>
          </a:p>
        </p:txBody>
      </p:sp>
      <p:graphicFrame>
        <p:nvGraphicFramePr>
          <p:cNvPr id="78852" name="Object 4"/>
          <p:cNvGraphicFramePr>
            <a:graphicFrameLocks noChangeAspect="1"/>
          </p:cNvGraphicFramePr>
          <p:nvPr>
            <p:ph sz="half" idx="2"/>
          </p:nvPr>
        </p:nvGraphicFramePr>
        <p:xfrm>
          <a:off x="5715000" y="3733800"/>
          <a:ext cx="3200400" cy="1479550"/>
        </p:xfrm>
        <a:graphic>
          <a:graphicData uri="http://schemas.openxmlformats.org/presentationml/2006/ole">
            <p:oleObj spid="_x0000_s12290" name="包" r:id="rId3" imgW="1009800" imgH="466560" progId="Package">
              <p:embed/>
            </p:oleObj>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mtClean="0"/>
              <a:t>PKIX</a:t>
            </a:r>
          </a:p>
        </p:txBody>
      </p:sp>
      <p:sp>
        <p:nvSpPr>
          <p:cNvPr id="84995" name="Rectangle 3"/>
          <p:cNvSpPr>
            <a:spLocks noGrp="1" noChangeArrowheads="1"/>
          </p:cNvSpPr>
          <p:nvPr>
            <p:ph type="body" idx="1"/>
          </p:nvPr>
        </p:nvSpPr>
        <p:spPr/>
        <p:txBody>
          <a:bodyPr/>
          <a:lstStyle/>
          <a:p>
            <a:r>
              <a:rPr lang="en-US" altLang="zh-CN" smtClean="0"/>
              <a:t>IETF PKIX charter</a:t>
            </a:r>
          </a:p>
          <a:p>
            <a:pPr lvl="1"/>
            <a:r>
              <a:rPr lang="en-US" altLang="zh-CN" smtClean="0">
                <a:hlinkClick r:id="rId2"/>
              </a:rPr>
              <a:t>http://www.ietf.org/html.charters/pkix-charter.html</a:t>
            </a:r>
            <a:endParaRPr lang="en-US" altLang="zh-CN" smtClean="0"/>
          </a:p>
          <a:p>
            <a:endParaRPr lang="en-US" altLang="zh-CN" smtClean="0"/>
          </a:p>
          <a:p>
            <a:endParaRPr lang="zh-CN" alt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dirty="0" smtClean="0"/>
              <a:t>CA with </a:t>
            </a:r>
            <a:r>
              <a:rPr lang="en-US" altLang="zh-CN" dirty="0" err="1" smtClean="0"/>
              <a:t>OpenSSL</a:t>
            </a:r>
            <a:endParaRPr lang="zh-CN" altLang="en-US" dirty="0" smtClean="0"/>
          </a:p>
        </p:txBody>
      </p:sp>
      <p:sp>
        <p:nvSpPr>
          <p:cNvPr id="95235" name="Rectangle 3"/>
          <p:cNvSpPr>
            <a:spLocks noGrp="1" noChangeArrowheads="1"/>
          </p:cNvSpPr>
          <p:nvPr>
            <p:ph type="body" sz="half" idx="1"/>
          </p:nvPr>
        </p:nvSpPr>
        <p:spPr>
          <a:xfrm>
            <a:off x="457200" y="1447800"/>
            <a:ext cx="7620000" cy="5410200"/>
          </a:xfrm>
        </p:spPr>
        <p:txBody>
          <a:bodyPr/>
          <a:lstStyle/>
          <a:p>
            <a:pPr>
              <a:lnSpc>
                <a:spcPct val="90000"/>
              </a:lnSpc>
            </a:pPr>
            <a:r>
              <a:rPr lang="en-US" altLang="zh-CN" sz="2800" smtClean="0"/>
              <a:t>OpenSSL</a:t>
            </a:r>
          </a:p>
          <a:p>
            <a:pPr lvl="1">
              <a:lnSpc>
                <a:spcPct val="90000"/>
              </a:lnSpc>
            </a:pPr>
            <a:r>
              <a:rPr lang="zh-CN" altLang="en-US" sz="2400" smtClean="0"/>
              <a:t>下载、编译、安装、配置</a:t>
            </a:r>
          </a:p>
          <a:p>
            <a:pPr>
              <a:lnSpc>
                <a:spcPct val="90000"/>
              </a:lnSpc>
            </a:pPr>
            <a:r>
              <a:rPr lang="zh-CN" altLang="en-US" sz="2800" smtClean="0"/>
              <a:t>相关目录</a:t>
            </a:r>
          </a:p>
          <a:p>
            <a:pPr lvl="1">
              <a:lnSpc>
                <a:spcPct val="90000"/>
              </a:lnSpc>
            </a:pPr>
            <a:r>
              <a:rPr lang="en-US" altLang="zh-CN" sz="2400" smtClean="0"/>
              <a:t>./apps/demoCA</a:t>
            </a:r>
            <a:r>
              <a:rPr lang="zh-CN" altLang="en-US" sz="2400" smtClean="0"/>
              <a:t>，</a:t>
            </a:r>
            <a:r>
              <a:rPr lang="en-US" altLang="zh-CN" sz="2400" smtClean="0"/>
              <a:t>./certs</a:t>
            </a:r>
          </a:p>
          <a:p>
            <a:pPr>
              <a:lnSpc>
                <a:spcPct val="90000"/>
              </a:lnSpc>
            </a:pPr>
            <a:r>
              <a:rPr lang="en-US" altLang="zh-CN" sz="2800" smtClean="0"/>
              <a:t>openssl</a:t>
            </a:r>
            <a:r>
              <a:rPr lang="zh-CN" altLang="en-US" sz="2800" smtClean="0"/>
              <a:t>子命令</a:t>
            </a:r>
            <a:r>
              <a:rPr lang="en-US" altLang="zh-CN" sz="2800" smtClean="0"/>
              <a:t>(</a:t>
            </a:r>
            <a:r>
              <a:rPr lang="zh-CN" altLang="en-US" sz="2800" smtClean="0"/>
              <a:t>证书相关</a:t>
            </a:r>
            <a:r>
              <a:rPr lang="en-US" altLang="zh-CN" sz="2800" smtClean="0"/>
              <a:t>)</a:t>
            </a:r>
          </a:p>
          <a:p>
            <a:pPr lvl="1">
              <a:lnSpc>
                <a:spcPct val="90000"/>
              </a:lnSpc>
            </a:pPr>
            <a:r>
              <a:rPr lang="en-US" altLang="zh-CN" sz="2400" smtClean="0"/>
              <a:t>asn1parse</a:t>
            </a:r>
            <a:r>
              <a:rPr lang="zh-CN" altLang="en-US" sz="2400" smtClean="0"/>
              <a:t>、</a:t>
            </a:r>
            <a:r>
              <a:rPr lang="en-US" altLang="zh-CN" sz="2400" smtClean="0"/>
              <a:t>ca</a:t>
            </a:r>
            <a:r>
              <a:rPr lang="zh-CN" altLang="en-US" sz="2400" smtClean="0"/>
              <a:t>、</a:t>
            </a:r>
            <a:r>
              <a:rPr lang="en-US" altLang="zh-CN" sz="2400" smtClean="0"/>
              <a:t>crl</a:t>
            </a:r>
            <a:r>
              <a:rPr lang="zh-CN" altLang="en-US" sz="2400" smtClean="0"/>
              <a:t>、</a:t>
            </a:r>
            <a:r>
              <a:rPr lang="en-US" altLang="zh-CN" sz="2400" smtClean="0"/>
              <a:t>crl2pkcs7</a:t>
            </a:r>
            <a:r>
              <a:rPr lang="zh-CN" altLang="en-US" sz="2400" smtClean="0"/>
              <a:t>、</a:t>
            </a:r>
          </a:p>
          <a:p>
            <a:pPr lvl="1">
              <a:lnSpc>
                <a:spcPct val="90000"/>
              </a:lnSpc>
              <a:buFontTx/>
              <a:buNone/>
            </a:pPr>
            <a:r>
              <a:rPr lang="en-US" altLang="zh-CN" sz="2400" smtClean="0"/>
              <a:t>	nseq</a:t>
            </a:r>
            <a:r>
              <a:rPr lang="zh-CN" altLang="en-US" sz="2400" smtClean="0"/>
              <a:t>、</a:t>
            </a:r>
            <a:r>
              <a:rPr lang="en-US" altLang="zh-CN" sz="2400" smtClean="0"/>
              <a:t>ocsp</a:t>
            </a:r>
            <a:r>
              <a:rPr lang="zh-CN" altLang="en-US" sz="2400" smtClean="0"/>
              <a:t>、</a:t>
            </a:r>
            <a:r>
              <a:rPr lang="en-US" altLang="zh-CN" sz="2400" smtClean="0"/>
              <a:t>pkcs12</a:t>
            </a:r>
            <a:r>
              <a:rPr lang="zh-CN" altLang="en-US" sz="2400" smtClean="0"/>
              <a:t>、</a:t>
            </a:r>
            <a:r>
              <a:rPr lang="en-US" altLang="zh-CN" sz="2400" smtClean="0"/>
              <a:t>req</a:t>
            </a:r>
            <a:r>
              <a:rPr lang="zh-CN" altLang="en-US" sz="2400" smtClean="0"/>
              <a:t>、</a:t>
            </a:r>
            <a:r>
              <a:rPr lang="en-US" altLang="zh-CN" sz="2400" smtClean="0"/>
              <a:t>x509</a:t>
            </a:r>
            <a:endParaRPr lang="zh-CN" altLang="en-US" sz="2400" smtClean="0"/>
          </a:p>
          <a:p>
            <a:pPr>
              <a:lnSpc>
                <a:spcPct val="90000"/>
              </a:lnSpc>
            </a:pPr>
            <a:r>
              <a:rPr lang="zh-CN" altLang="en-US" sz="2800" smtClean="0"/>
              <a:t>文档</a:t>
            </a:r>
          </a:p>
          <a:p>
            <a:pPr lvl="1">
              <a:lnSpc>
                <a:spcPct val="90000"/>
              </a:lnSpc>
            </a:pPr>
            <a:r>
              <a:rPr lang="en-US" altLang="zh-CN" sz="2400" smtClean="0"/>
              <a:t>OpenSSL</a:t>
            </a:r>
            <a:r>
              <a:rPr lang="zh-CN" altLang="en-US" sz="2400" smtClean="0"/>
              <a:t>帮助文件、网站</a:t>
            </a:r>
          </a:p>
          <a:p>
            <a:pPr lvl="1">
              <a:lnSpc>
                <a:spcPct val="90000"/>
              </a:lnSpc>
            </a:pPr>
            <a:r>
              <a:rPr lang="en-US" altLang="zh-CN" sz="2400" smtClean="0">
                <a:hlinkClick r:id="rId3"/>
              </a:rPr>
              <a:t>http://www.openssl.cn/</a:t>
            </a:r>
            <a:r>
              <a:rPr lang="en-US" altLang="zh-CN" sz="2400" smtClean="0"/>
              <a:t> </a:t>
            </a:r>
            <a:endParaRPr lang="zh-CN" altLang="en-US" sz="2400" smtClean="0"/>
          </a:p>
          <a:p>
            <a:pPr>
              <a:lnSpc>
                <a:spcPct val="90000"/>
              </a:lnSpc>
              <a:buFontTx/>
              <a:buNone/>
            </a:pPr>
            <a:r>
              <a:rPr lang="zh-CN" altLang="en-US" sz="2800" smtClean="0"/>
              <a:t>*  练习</a:t>
            </a:r>
          </a:p>
          <a:p>
            <a:pPr lvl="1">
              <a:lnSpc>
                <a:spcPct val="90000"/>
              </a:lnSpc>
            </a:pPr>
            <a:r>
              <a:rPr lang="zh-CN" altLang="en-US" sz="2400" smtClean="0"/>
              <a:t>配置一个该</a:t>
            </a:r>
            <a:r>
              <a:rPr lang="en-US" altLang="zh-CN" sz="2400" smtClean="0"/>
              <a:t>CA</a:t>
            </a:r>
            <a:r>
              <a:rPr lang="zh-CN" altLang="en-US" sz="2400" smtClean="0"/>
              <a:t>，颁发证书，并试用</a:t>
            </a:r>
          </a:p>
        </p:txBody>
      </p:sp>
      <p:graphicFrame>
        <p:nvGraphicFramePr>
          <p:cNvPr id="95237" name="Object 5"/>
          <p:cNvGraphicFramePr>
            <a:graphicFrameLocks noChangeAspect="1"/>
          </p:cNvGraphicFramePr>
          <p:nvPr>
            <p:ph sz="half" idx="2"/>
          </p:nvPr>
        </p:nvGraphicFramePr>
        <p:xfrm>
          <a:off x="4343400" y="4648200"/>
          <a:ext cx="4800600" cy="1200150"/>
        </p:xfrm>
        <a:graphic>
          <a:graphicData uri="http://schemas.openxmlformats.org/presentationml/2006/ole">
            <p:oleObj spid="_x0000_s14338" name="包" r:id="rId4" imgW="1866960" imgH="466560" progId="Package">
              <p:embed/>
            </p:oleObj>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smtClean="0"/>
              <a:t>证书解析</a:t>
            </a:r>
          </a:p>
        </p:txBody>
      </p:sp>
      <p:sp>
        <p:nvSpPr>
          <p:cNvPr id="97283" name="Rectangle 3"/>
          <p:cNvSpPr>
            <a:spLocks noGrp="1" noChangeArrowheads="1"/>
          </p:cNvSpPr>
          <p:nvPr>
            <p:ph type="body" sz="half" idx="1"/>
          </p:nvPr>
        </p:nvSpPr>
        <p:spPr>
          <a:xfrm>
            <a:off x="457200" y="1447800"/>
            <a:ext cx="7772400" cy="5410200"/>
          </a:xfrm>
        </p:spPr>
        <p:txBody>
          <a:bodyPr/>
          <a:lstStyle/>
          <a:p>
            <a:r>
              <a:rPr lang="zh-CN" altLang="en-US" sz="2800" smtClean="0"/>
              <a:t>手工演示</a:t>
            </a:r>
          </a:p>
          <a:p>
            <a:pPr lvl="1"/>
            <a:r>
              <a:rPr lang="en-US" altLang="zh-CN" smtClean="0"/>
              <a:t>in windows</a:t>
            </a:r>
          </a:p>
          <a:p>
            <a:pPr lvl="1"/>
            <a:r>
              <a:rPr lang="en-US" altLang="zh-CN" smtClean="0"/>
              <a:t>use openssl.exe</a:t>
            </a:r>
          </a:p>
          <a:p>
            <a:pPr lvl="2"/>
            <a:r>
              <a:rPr lang="en-US" altLang="zh-CN" sz="2800" smtClean="0"/>
              <a:t>openssl x509 -in cert.pem -text</a:t>
            </a:r>
          </a:p>
          <a:p>
            <a:r>
              <a:rPr lang="zh-CN" altLang="en-US" sz="2800" smtClean="0"/>
              <a:t>编程</a:t>
            </a:r>
          </a:p>
          <a:p>
            <a:pPr lvl="1"/>
            <a:r>
              <a:rPr lang="zh-CN" altLang="en-US" smtClean="0"/>
              <a:t>参考 </a:t>
            </a:r>
            <a:r>
              <a:rPr lang="en-US" altLang="zh-CN" smtClean="0"/>
              <a:t>.\apps\x509.c</a:t>
            </a:r>
          </a:p>
          <a:p>
            <a:pPr lvl="1"/>
            <a:endParaRPr lang="zh-CN" altLang="en-US" smtClean="0"/>
          </a:p>
          <a:p>
            <a:r>
              <a:rPr lang="zh-CN" altLang="en-US" sz="2800" smtClean="0"/>
              <a:t>其他</a:t>
            </a:r>
          </a:p>
          <a:p>
            <a:pPr lvl="1"/>
            <a:r>
              <a:rPr lang="zh-CN" altLang="en-US" smtClean="0"/>
              <a:t>证书厂商提供的解析库</a:t>
            </a:r>
            <a:r>
              <a:rPr lang="en-US" altLang="zh-CN" smtClean="0"/>
              <a:t>API</a:t>
            </a:r>
            <a:endParaRPr lang="zh-CN" altLang="en-US" sz="2400" smtClean="0"/>
          </a:p>
        </p:txBody>
      </p:sp>
      <p:graphicFrame>
        <p:nvGraphicFramePr>
          <p:cNvPr id="97284" name="Object 4"/>
          <p:cNvGraphicFramePr>
            <a:graphicFrameLocks noChangeAspect="1"/>
          </p:cNvGraphicFramePr>
          <p:nvPr>
            <p:ph sz="half" idx="2"/>
          </p:nvPr>
        </p:nvGraphicFramePr>
        <p:xfrm>
          <a:off x="4953000" y="3773488"/>
          <a:ext cx="3810000" cy="1760537"/>
        </p:xfrm>
        <a:graphic>
          <a:graphicData uri="http://schemas.openxmlformats.org/presentationml/2006/ole">
            <p:oleObj spid="_x0000_s15362" name="包" r:id="rId3" imgW="1009800" imgH="466560" progId="Package">
              <p:embed/>
            </p:oleObj>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mtClean="0"/>
              <a:t>证书操作 </a:t>
            </a:r>
            <a:r>
              <a:rPr lang="en-US" altLang="zh-CN" smtClean="0"/>
              <a:t>(in OpenSSL)</a:t>
            </a:r>
            <a:endParaRPr lang="zh-CN" altLang="en-US" smtClean="0"/>
          </a:p>
        </p:txBody>
      </p:sp>
      <p:sp>
        <p:nvSpPr>
          <p:cNvPr id="98307" name="Rectangle 3"/>
          <p:cNvSpPr>
            <a:spLocks noGrp="1" noChangeArrowheads="1"/>
          </p:cNvSpPr>
          <p:nvPr>
            <p:ph type="body" sz="half" idx="1"/>
          </p:nvPr>
        </p:nvSpPr>
        <p:spPr/>
        <p:txBody>
          <a:bodyPr/>
          <a:lstStyle/>
          <a:p>
            <a:r>
              <a:rPr lang="zh-CN" altLang="en-US" smtClean="0"/>
              <a:t>解析证书</a:t>
            </a:r>
          </a:p>
        </p:txBody>
      </p:sp>
      <p:graphicFrame>
        <p:nvGraphicFramePr>
          <p:cNvPr id="98310" name="Object 6"/>
          <p:cNvGraphicFramePr>
            <a:graphicFrameLocks noChangeAspect="1"/>
          </p:cNvGraphicFramePr>
          <p:nvPr>
            <p:ph sz="half" idx="2"/>
          </p:nvPr>
        </p:nvGraphicFramePr>
        <p:xfrm>
          <a:off x="2362200" y="4419600"/>
          <a:ext cx="6110288" cy="1419225"/>
        </p:xfrm>
        <a:graphic>
          <a:graphicData uri="http://schemas.openxmlformats.org/presentationml/2006/ole">
            <p:oleObj spid="_x0000_s16386" name="包" r:id="rId3" imgW="2009880" imgH="466560" progId="Package">
              <p:embed/>
            </p:oleObj>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smtClean="0"/>
              <a:t>推荐阅读：</a:t>
            </a:r>
            <a:r>
              <a:rPr lang="en-US" altLang="en-US" smtClean="0"/>
              <a:t>CA运营机构及其它</a:t>
            </a:r>
            <a:endParaRPr lang="zh-CN" altLang="en-US" smtClean="0"/>
          </a:p>
        </p:txBody>
      </p:sp>
      <p:sp>
        <p:nvSpPr>
          <p:cNvPr id="105475" name="Rectangle 3"/>
          <p:cNvSpPr>
            <a:spLocks noGrp="1" noChangeArrowheads="1"/>
          </p:cNvSpPr>
          <p:nvPr>
            <p:ph type="body" idx="1"/>
          </p:nvPr>
        </p:nvSpPr>
        <p:spPr>
          <a:xfrm>
            <a:off x="457200" y="1524000"/>
            <a:ext cx="8686800" cy="5334000"/>
          </a:xfrm>
        </p:spPr>
        <p:txBody>
          <a:bodyPr/>
          <a:lstStyle/>
          <a:p>
            <a:r>
              <a:rPr lang="zh-CN" altLang="en-US" smtClean="0"/>
              <a:t>请看</a:t>
            </a:r>
            <a:r>
              <a:rPr lang="en-US" altLang="zh-CN" smtClean="0"/>
              <a:t>IE</a:t>
            </a:r>
            <a:r>
              <a:rPr lang="zh-CN" altLang="en-US" smtClean="0"/>
              <a:t>中受信任的证书颁发机构</a:t>
            </a:r>
          </a:p>
          <a:p>
            <a:r>
              <a:rPr lang="en-US" altLang="zh-CN" smtClean="0"/>
              <a:t>VeriSign	</a:t>
            </a:r>
            <a:r>
              <a:rPr lang="en-US" altLang="zh-CN" smtClean="0">
                <a:hlinkClick r:id="rId2"/>
              </a:rPr>
              <a:t>http://www.verisign.com/</a:t>
            </a:r>
            <a:endParaRPr lang="zh-CN" altLang="en-US" smtClean="0"/>
          </a:p>
          <a:p>
            <a:r>
              <a:rPr lang="en-US" altLang="zh-CN" smtClean="0"/>
              <a:t>SDCA		</a:t>
            </a:r>
            <a:r>
              <a:rPr lang="en-US" altLang="zh-CN" smtClean="0">
                <a:hlinkClick r:id="rId3"/>
              </a:rPr>
              <a:t>http://www.sdca.com.cn/</a:t>
            </a:r>
            <a:r>
              <a:rPr lang="en-US" altLang="zh-CN" smtClean="0"/>
              <a:t> </a:t>
            </a:r>
          </a:p>
          <a:p>
            <a:r>
              <a:rPr lang="en-US" altLang="zh-CN" smtClean="0"/>
              <a:t>Shop365	</a:t>
            </a:r>
            <a:r>
              <a:rPr lang="en-US" altLang="zh-CN" smtClean="0">
                <a:hlinkClick r:id="rId4"/>
              </a:rPr>
              <a:t>http://www.shop365.com.cn/</a:t>
            </a:r>
            <a:r>
              <a:rPr lang="en-US" altLang="zh-CN" smtClean="0"/>
              <a:t> </a:t>
            </a:r>
          </a:p>
          <a:p>
            <a:r>
              <a:rPr lang="en-US" altLang="zh-CN" smtClean="0"/>
              <a:t>SHECA		</a:t>
            </a:r>
            <a:r>
              <a:rPr lang="en-US" altLang="zh-CN" smtClean="0">
                <a:hlinkClick r:id="rId5"/>
              </a:rPr>
              <a:t>http://www.sheca.com/</a:t>
            </a:r>
            <a:r>
              <a:rPr lang="en-US" altLang="zh-CN" smtClean="0"/>
              <a:t> </a:t>
            </a:r>
          </a:p>
          <a:p>
            <a:r>
              <a:rPr lang="en-US" altLang="zh-CN" smtClean="0"/>
              <a:t>CFCA		</a:t>
            </a:r>
            <a:r>
              <a:rPr lang="en-US" altLang="zh-CN" smtClean="0">
                <a:hlinkClick r:id="rId6"/>
              </a:rPr>
              <a:t>http://www.cfca.com.cn/</a:t>
            </a:r>
            <a:r>
              <a:rPr lang="en-US" altLang="zh-CN" smtClean="0"/>
              <a:t> </a:t>
            </a:r>
          </a:p>
          <a:p>
            <a:r>
              <a:rPr lang="en-US" altLang="zh-CN" smtClean="0"/>
              <a:t>CNCA (gd)	</a:t>
            </a:r>
            <a:r>
              <a:rPr lang="en-US" altLang="zh-CN" smtClean="0">
                <a:hlinkClick r:id="rId7"/>
              </a:rPr>
              <a:t>http://www.cnca.net</a:t>
            </a:r>
            <a:r>
              <a:rPr lang="en-US" altLang="zh-CN" smtClean="0"/>
              <a:t> </a:t>
            </a:r>
          </a:p>
          <a:p>
            <a:r>
              <a:rPr lang="en-US" altLang="zh-CN" smtClean="0"/>
              <a:t>Misc</a:t>
            </a:r>
          </a:p>
          <a:p>
            <a:pPr lvl="1"/>
            <a:r>
              <a:rPr lang="en-US" altLang="zh-CN" sz="2400" smtClean="0">
                <a:hlinkClick r:id="rId8"/>
              </a:rPr>
              <a:t>http://count.jsedu.net/dzsw_aqx/dzsw_aqx_ml.html</a:t>
            </a:r>
            <a:r>
              <a:rPr lang="en-US" altLang="zh-CN" sz="2400"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公钥分发</a:t>
            </a:r>
            <a:endParaRPr lang="zh-CN" altLang="en-US" dirty="0"/>
          </a:p>
        </p:txBody>
      </p:sp>
      <p:sp>
        <p:nvSpPr>
          <p:cNvPr id="3" name="Content Placeholder 2"/>
          <p:cNvSpPr>
            <a:spLocks noGrp="1"/>
          </p:cNvSpPr>
          <p:nvPr>
            <p:ph idx="1"/>
          </p:nvPr>
        </p:nvSpPr>
        <p:spPr/>
        <p:txBody>
          <a:bodyPr/>
          <a:lstStyle/>
          <a:p>
            <a:r>
              <a:rPr lang="zh-CN" altLang="en-US" dirty="0" smtClean="0"/>
              <a:t>公开发布</a:t>
            </a:r>
            <a:endParaRPr lang="en-US" altLang="zh-CN" dirty="0" smtClean="0"/>
          </a:p>
          <a:p>
            <a:r>
              <a:rPr lang="zh-CN" altLang="en-US" dirty="0" smtClean="0"/>
              <a:t>公开可访问目录</a:t>
            </a:r>
            <a:endParaRPr lang="en-US" altLang="zh-CN" dirty="0" smtClean="0"/>
          </a:p>
          <a:p>
            <a:r>
              <a:rPr lang="zh-CN" altLang="en-US" dirty="0" smtClean="0"/>
              <a:t>公钥授权：在线中心</a:t>
            </a:r>
            <a:endParaRPr lang="en-US" altLang="zh-CN" dirty="0" smtClean="0"/>
          </a:p>
          <a:p>
            <a:r>
              <a:rPr lang="zh-CN" altLang="en-US" dirty="0" smtClean="0">
                <a:solidFill>
                  <a:srgbClr val="FF0000"/>
                </a:solidFill>
              </a:rPr>
              <a:t>公钥证书：离线中心</a:t>
            </a:r>
            <a:endParaRPr lang="en-US" altLang="zh-CN" dirty="0" smtClean="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远程用户认证原理</a:t>
            </a:r>
            <a:endParaRPr lang="zh-CN" altLang="en-US" dirty="0"/>
          </a:p>
        </p:txBody>
      </p:sp>
      <p:sp>
        <p:nvSpPr>
          <p:cNvPr id="3" name="Content Placeholder 2"/>
          <p:cNvSpPr>
            <a:spLocks noGrp="1"/>
          </p:cNvSpPr>
          <p:nvPr>
            <p:ph idx="1"/>
          </p:nvPr>
        </p:nvSpPr>
        <p:spPr>
          <a:xfrm>
            <a:off x="457200" y="1600200"/>
            <a:ext cx="8458200" cy="4525963"/>
          </a:xfrm>
        </p:spPr>
        <p:txBody>
          <a:bodyPr>
            <a:normAutofit fontScale="92500" lnSpcReduction="20000"/>
          </a:bodyPr>
          <a:lstStyle/>
          <a:p>
            <a:r>
              <a:rPr lang="zh-CN" altLang="en-US" dirty="0" smtClean="0"/>
              <a:t>知道什么：口令、个人身份号或者之前准备回答的问题</a:t>
            </a:r>
            <a:endParaRPr lang="en-US" altLang="zh-CN" dirty="0" smtClean="0"/>
          </a:p>
          <a:p>
            <a:r>
              <a:rPr lang="zh-CN" altLang="en-US" dirty="0" smtClean="0"/>
              <a:t>拥有什么：加密密钥、电子密钥卡、智能卡和物理密钥，这种类型的认证信息称为令牌</a:t>
            </a:r>
            <a:endParaRPr lang="en-US" altLang="zh-CN" dirty="0" smtClean="0"/>
          </a:p>
          <a:p>
            <a:r>
              <a:rPr lang="zh-CN" altLang="en-US" dirty="0" smtClean="0"/>
              <a:t>静态生物认证：指纹、视网膜和脸</a:t>
            </a:r>
            <a:endParaRPr lang="en-US" altLang="zh-CN" dirty="0" smtClean="0"/>
          </a:p>
          <a:p>
            <a:r>
              <a:rPr lang="zh-CN" altLang="en-US" dirty="0" smtClean="0"/>
              <a:t>动态生物认证：声音模式、手写特征和打字速度</a:t>
            </a:r>
            <a:endParaRPr lang="en-US" altLang="zh-CN" dirty="0" smtClean="0"/>
          </a:p>
          <a:p>
            <a:r>
              <a:rPr lang="zh-CN" altLang="en-US" dirty="0" smtClean="0"/>
              <a:t>双向认证和单向认证</a:t>
            </a:r>
            <a:endParaRPr lang="en-US" altLang="zh-CN" dirty="0" smtClean="0"/>
          </a:p>
          <a:p>
            <a:pPr lvl="1"/>
            <a:r>
              <a:rPr lang="zh-CN" altLang="en-US" dirty="0" smtClean="0"/>
              <a:t>双向认证：时间戳、挑战应答</a:t>
            </a:r>
            <a:endParaRPr lang="en-US" altLang="zh-CN" dirty="0" smtClean="0"/>
          </a:p>
          <a:p>
            <a:pPr lvl="1"/>
            <a:r>
              <a:rPr lang="zh-CN" altLang="en-US" dirty="0" smtClean="0"/>
              <a:t>单向认证：如电子邮件</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小结</a:t>
            </a:r>
          </a:p>
        </p:txBody>
      </p:sp>
      <p:sp>
        <p:nvSpPr>
          <p:cNvPr id="23555" name="Rectangle 3"/>
          <p:cNvSpPr>
            <a:spLocks noGrp="1" noChangeArrowheads="1"/>
          </p:cNvSpPr>
          <p:nvPr>
            <p:ph type="body" idx="1"/>
          </p:nvPr>
        </p:nvSpPr>
        <p:spPr/>
        <p:txBody>
          <a:bodyPr/>
          <a:lstStyle/>
          <a:p>
            <a:r>
              <a:rPr lang="en-US" altLang="zh-CN" smtClean="0"/>
              <a:t>Kerberos</a:t>
            </a:r>
            <a:r>
              <a:rPr lang="zh-CN" altLang="en-US" smtClean="0"/>
              <a:t>适合在</a:t>
            </a:r>
            <a:r>
              <a:rPr lang="en-US" altLang="zh-CN" smtClean="0"/>
              <a:t>LAN</a:t>
            </a:r>
            <a:r>
              <a:rPr lang="zh-CN" altLang="en-US" smtClean="0"/>
              <a:t>上使用，</a:t>
            </a:r>
            <a:r>
              <a:rPr lang="en-US" altLang="zh-CN" smtClean="0"/>
              <a:t>Windows</a:t>
            </a:r>
            <a:r>
              <a:rPr lang="zh-CN" altLang="en-US" smtClean="0"/>
              <a:t>域就是用的它。</a:t>
            </a:r>
            <a:r>
              <a:rPr lang="en-US" altLang="zh-CN" smtClean="0"/>
              <a:t>PKI</a:t>
            </a:r>
            <a:r>
              <a:rPr lang="zh-CN" altLang="en-US" smtClean="0"/>
              <a:t>是互联网这种分布式环境安全的主要解决方法。</a:t>
            </a:r>
            <a:r>
              <a:rPr lang="en-US" altLang="zh-CN" smtClean="0"/>
              <a:t>PKI</a:t>
            </a:r>
            <a:r>
              <a:rPr lang="zh-CN" altLang="en-US" smtClean="0"/>
              <a:t>的核心是</a:t>
            </a:r>
            <a:r>
              <a:rPr lang="en-US" altLang="zh-CN" smtClean="0"/>
              <a:t>CA</a:t>
            </a:r>
            <a:r>
              <a:rPr lang="zh-CN" altLang="en-US" smtClean="0"/>
              <a:t>的建设，</a:t>
            </a:r>
            <a:r>
              <a:rPr lang="en-US" altLang="zh-CN" smtClean="0"/>
              <a:t>CA</a:t>
            </a:r>
            <a:r>
              <a:rPr lang="zh-CN" altLang="en-US" smtClean="0"/>
              <a:t>的优点在于其是离线中心。</a:t>
            </a:r>
            <a:r>
              <a:rPr lang="en-US" altLang="zh-CN" smtClean="0"/>
              <a:t>CA</a:t>
            </a:r>
            <a:r>
              <a:rPr lang="zh-CN" altLang="en-US" smtClean="0"/>
              <a:t>的一个麻烦事是证书黑名单</a:t>
            </a:r>
            <a:r>
              <a:rPr lang="en-US" altLang="zh-CN" smtClean="0"/>
              <a:t>(CRL/OCSP)</a:t>
            </a:r>
            <a:r>
              <a:rPr lang="zh-CN" altLang="en-US" smtClean="0"/>
              <a:t>的处理。</a:t>
            </a:r>
            <a:r>
              <a:rPr lang="en-US" altLang="zh-CN" smtClean="0"/>
              <a:t>PKI</a:t>
            </a:r>
            <a:r>
              <a:rPr lang="zh-CN" altLang="en-US" smtClean="0"/>
              <a:t>的部署较为繁琐，而且</a:t>
            </a:r>
            <a:r>
              <a:rPr lang="en-US" altLang="zh-CN" smtClean="0"/>
              <a:t>PKI</a:t>
            </a:r>
            <a:r>
              <a:rPr lang="zh-CN" altLang="en-US" smtClean="0"/>
              <a:t>主要帮助通信加密、抗抵赖等，对于系统安全问题</a:t>
            </a:r>
            <a:r>
              <a:rPr lang="en-US" altLang="zh-CN" smtClean="0"/>
              <a:t>(</a:t>
            </a:r>
            <a:r>
              <a:rPr lang="zh-CN" altLang="en-US" smtClean="0"/>
              <a:t>病毒和黑客</a:t>
            </a:r>
            <a:r>
              <a:rPr lang="en-US" altLang="zh-CN" smtClean="0"/>
              <a:t>)</a:t>
            </a:r>
            <a:r>
              <a:rPr lang="zh-CN" altLang="en-US" smtClean="0"/>
              <a:t>帮助不大，因此降低了用户部署的积极性。</a:t>
            </a:r>
            <a:endParaRPr lang="en-US" altLang="zh-CN" smtClean="0"/>
          </a:p>
          <a:p>
            <a:endParaRPr lang="zh-CN" altLang="en-US"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t>能够察觉的举例</a:t>
            </a:r>
          </a:p>
        </p:txBody>
      </p:sp>
      <p:sp>
        <p:nvSpPr>
          <p:cNvPr id="32771" name="Rectangle 3"/>
          <p:cNvSpPr>
            <a:spLocks noGrp="1" noChangeArrowheads="1"/>
          </p:cNvSpPr>
          <p:nvPr>
            <p:ph type="body" sz="half" idx="1"/>
          </p:nvPr>
        </p:nvSpPr>
        <p:spPr>
          <a:xfrm>
            <a:off x="457200" y="1447800"/>
            <a:ext cx="8686800" cy="5410200"/>
          </a:xfrm>
        </p:spPr>
        <p:txBody>
          <a:bodyPr/>
          <a:lstStyle/>
          <a:p>
            <a:r>
              <a:rPr lang="en-US" altLang="zh-CN" smtClean="0"/>
              <a:t>CBC</a:t>
            </a:r>
            <a:r>
              <a:rPr lang="zh-CN" altLang="en-US" smtClean="0"/>
              <a:t>模式加密得到密文</a:t>
            </a:r>
            <a:endParaRPr lang="en-US" altLang="zh-CN" smtClean="0"/>
          </a:p>
          <a:p>
            <a:pPr lvl="1"/>
            <a:r>
              <a:rPr lang="zh-CN" altLang="en-US" smtClean="0"/>
              <a:t>某处被窜改，导致其后续部分解密失败</a:t>
            </a:r>
          </a:p>
          <a:p>
            <a:pPr>
              <a:buFontTx/>
              <a:buNone/>
            </a:pPr>
            <a:r>
              <a:rPr lang="en-US" altLang="zh-CN" sz="2800" smtClean="0">
                <a:latin typeface="Arial Unicode MS" pitchFamily="34" charset="-122"/>
                <a:ea typeface="Arial Unicode MS" pitchFamily="34" charset="-122"/>
                <a:cs typeface="Arial Unicode MS" pitchFamily="34" charset="-122"/>
              </a:rPr>
              <a:t>	#</a:t>
            </a:r>
            <a:r>
              <a:rPr lang="en-US" altLang="en-US" sz="2800" smtClean="0">
                <a:latin typeface="Arial Unicode MS" pitchFamily="34" charset="-122"/>
                <a:ea typeface="Arial Unicode MS" pitchFamily="34" charset="-122"/>
                <a:cs typeface="Arial Unicode MS" pitchFamily="34" charset="-122"/>
              </a:rPr>
              <a:t>openssl enc -e -des-cbc -in 2.txt -out 2.out</a:t>
            </a:r>
            <a:endParaRPr lang="en-US" altLang="zh-CN" sz="2800" smtClean="0">
              <a:latin typeface="Arial Unicode MS" pitchFamily="34" charset="-122"/>
              <a:ea typeface="Arial Unicode MS" pitchFamily="34" charset="-122"/>
              <a:cs typeface="Arial Unicode MS" pitchFamily="34" charset="-122"/>
            </a:endParaRPr>
          </a:p>
          <a:p>
            <a:pPr>
              <a:buFontTx/>
              <a:buNone/>
            </a:pPr>
            <a:r>
              <a:rPr lang="en-US" altLang="zh-CN" sz="2800" smtClean="0">
                <a:latin typeface="Arial Unicode MS" pitchFamily="34" charset="-122"/>
                <a:ea typeface="Arial Unicode MS" pitchFamily="34" charset="-122"/>
                <a:cs typeface="Arial Unicode MS" pitchFamily="34" charset="-122"/>
              </a:rPr>
              <a:t>	#</a:t>
            </a:r>
            <a:r>
              <a:rPr lang="en-US" altLang="en-US" sz="2800" smtClean="0">
                <a:latin typeface="Arial Unicode MS" pitchFamily="34" charset="-122"/>
                <a:ea typeface="Arial Unicode MS" pitchFamily="34" charset="-122"/>
                <a:cs typeface="Arial Unicode MS" pitchFamily="34" charset="-122"/>
              </a:rPr>
              <a:t>openssl enc -</a:t>
            </a:r>
            <a:r>
              <a:rPr lang="en-US" altLang="zh-CN" sz="2800" smtClean="0">
                <a:latin typeface="Arial Unicode MS" pitchFamily="34" charset="-122"/>
                <a:ea typeface="Arial Unicode MS" pitchFamily="34" charset="-122"/>
                <a:cs typeface="Arial Unicode MS" pitchFamily="34" charset="-122"/>
              </a:rPr>
              <a:t>d</a:t>
            </a:r>
            <a:r>
              <a:rPr lang="en-US" altLang="en-US" sz="2800" smtClean="0">
                <a:latin typeface="Arial Unicode MS" pitchFamily="34" charset="-122"/>
                <a:ea typeface="Arial Unicode MS" pitchFamily="34" charset="-122"/>
                <a:cs typeface="Arial Unicode MS" pitchFamily="34" charset="-122"/>
              </a:rPr>
              <a:t> -des-cbc -in </a:t>
            </a:r>
            <a:r>
              <a:rPr lang="en-US" altLang="zh-CN" sz="2800" smtClean="0">
                <a:latin typeface="Arial Unicode MS" pitchFamily="34" charset="-122"/>
                <a:ea typeface="Arial Unicode MS" pitchFamily="34" charset="-122"/>
                <a:cs typeface="Arial Unicode MS" pitchFamily="34" charset="-122"/>
              </a:rPr>
              <a:t>2modi.out</a:t>
            </a:r>
            <a:r>
              <a:rPr lang="en-US" altLang="en-US" sz="2800" smtClean="0">
                <a:latin typeface="Arial Unicode MS" pitchFamily="34" charset="-122"/>
                <a:ea typeface="Arial Unicode MS" pitchFamily="34" charset="-122"/>
                <a:cs typeface="Arial Unicode MS" pitchFamily="34" charset="-122"/>
              </a:rPr>
              <a:t> -out </a:t>
            </a:r>
            <a:r>
              <a:rPr lang="en-US" altLang="zh-CN" sz="2800" smtClean="0">
                <a:latin typeface="Arial Unicode MS" pitchFamily="34" charset="-122"/>
                <a:ea typeface="Arial Unicode MS" pitchFamily="34" charset="-122"/>
                <a:cs typeface="Arial Unicode MS" pitchFamily="34" charset="-122"/>
              </a:rPr>
              <a:t>2modi.txt</a:t>
            </a:r>
            <a:endParaRPr lang="zh-CN" altLang="en-US" sz="2800" smtClean="0">
              <a:latin typeface="Arial Unicode MS" pitchFamily="34" charset="-122"/>
              <a:ea typeface="Arial Unicode MS" pitchFamily="34" charset="-122"/>
              <a:cs typeface="Arial Unicode MS" pitchFamily="34" charset="-122"/>
            </a:endParaRPr>
          </a:p>
        </p:txBody>
      </p:sp>
      <p:graphicFrame>
        <p:nvGraphicFramePr>
          <p:cNvPr id="32772" name="Object 4"/>
          <p:cNvGraphicFramePr>
            <a:graphicFrameLocks noChangeAspect="1"/>
          </p:cNvGraphicFramePr>
          <p:nvPr>
            <p:ph sz="half" idx="2"/>
          </p:nvPr>
        </p:nvGraphicFramePr>
        <p:xfrm>
          <a:off x="3886200" y="4343400"/>
          <a:ext cx="3548063" cy="1436688"/>
        </p:xfrm>
        <a:graphic>
          <a:graphicData uri="http://schemas.openxmlformats.org/presentationml/2006/ole">
            <p:oleObj spid="_x0000_s164866" name="包" r:id="rId3" imgW="1152360" imgH="466560" progId="Package">
              <p:embed/>
            </p:oleObj>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不能够察觉的举例</a:t>
            </a:r>
          </a:p>
        </p:txBody>
      </p:sp>
      <p:sp>
        <p:nvSpPr>
          <p:cNvPr id="33795" name="Rectangle 3"/>
          <p:cNvSpPr>
            <a:spLocks noGrp="1" noChangeArrowheads="1"/>
          </p:cNvSpPr>
          <p:nvPr>
            <p:ph type="body" sz="half" idx="1"/>
          </p:nvPr>
        </p:nvSpPr>
        <p:spPr>
          <a:xfrm>
            <a:off x="457200" y="1447800"/>
            <a:ext cx="8153400" cy="5410200"/>
          </a:xfrm>
        </p:spPr>
        <p:txBody>
          <a:bodyPr/>
          <a:lstStyle/>
          <a:p>
            <a:r>
              <a:rPr lang="en-US" altLang="zh-CN" dirty="0" smtClean="0"/>
              <a:t>rc4</a:t>
            </a:r>
            <a:r>
              <a:rPr lang="zh-CN" altLang="en-US" dirty="0" smtClean="0"/>
              <a:t>加密中，对密文部分比特的窜改导致明文对应部分解密错误</a:t>
            </a:r>
          </a:p>
          <a:p>
            <a:pPr>
              <a:buFontTx/>
              <a:buNone/>
            </a:pPr>
            <a:r>
              <a:rPr lang="zh-CN" altLang="en-US" dirty="0" smtClean="0"/>
              <a:t>	？如何察觉</a:t>
            </a:r>
          </a:p>
          <a:p>
            <a:pPr lvl="1"/>
            <a:endParaRPr lang="zh-CN" altLang="en-US" dirty="0" smtClean="0"/>
          </a:p>
          <a:p>
            <a:pPr lvl="1"/>
            <a:endParaRPr lang="zh-CN" altLang="en-US" dirty="0" smtClean="0"/>
          </a:p>
          <a:p>
            <a:r>
              <a:rPr lang="zh-CN" altLang="en-US" dirty="0" smtClean="0"/>
              <a:t>另外，随意伪造的密文有可能恰好解密为有效的明文</a:t>
            </a:r>
          </a:p>
          <a:p>
            <a:r>
              <a:rPr lang="zh-CN" altLang="en-US" dirty="0" smtClean="0"/>
              <a:t>结论：加密并不能完全抵抗篡改或假</a:t>
            </a:r>
            <a:r>
              <a:rPr lang="zh-CN" altLang="en-US" dirty="0" smtClean="0">
                <a:solidFill>
                  <a:schemeClr val="bg1"/>
                </a:solidFill>
              </a:rPr>
              <a:t>冒</a:t>
            </a:r>
            <a:endParaRPr lang="zh-CN" altLang="en-US" sz="2800" dirty="0" smtClean="0"/>
          </a:p>
          <a:p>
            <a:endParaRPr lang="zh-CN" altLang="en-US" sz="2800" dirty="0" smtClean="0"/>
          </a:p>
        </p:txBody>
      </p:sp>
      <p:graphicFrame>
        <p:nvGraphicFramePr>
          <p:cNvPr id="33796" name="Object 4"/>
          <p:cNvGraphicFramePr>
            <a:graphicFrameLocks noChangeAspect="1"/>
          </p:cNvGraphicFramePr>
          <p:nvPr>
            <p:ph sz="half" idx="2"/>
          </p:nvPr>
        </p:nvGraphicFramePr>
        <p:xfrm>
          <a:off x="5105400" y="2443163"/>
          <a:ext cx="2133600" cy="1376362"/>
        </p:xfrm>
        <a:graphic>
          <a:graphicData uri="http://schemas.openxmlformats.org/presentationml/2006/ole">
            <p:oleObj spid="_x0000_s165890" name="包" r:id="rId3" imgW="723960" imgH="466560" progId="Package">
              <p:embed/>
            </p:oleObj>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dirty="0" smtClean="0"/>
              <a:t>验证正确性证明（略）</a:t>
            </a:r>
          </a:p>
        </p:txBody>
      </p:sp>
      <p:sp>
        <p:nvSpPr>
          <p:cNvPr id="65539" name="Rectangle 3"/>
          <p:cNvSpPr>
            <a:spLocks noGrp="1" noChangeArrowheads="1"/>
          </p:cNvSpPr>
          <p:nvPr>
            <p:ph type="body" idx="1"/>
          </p:nvPr>
        </p:nvSpPr>
        <p:spPr/>
        <p:txBody>
          <a:bodyPr>
            <a:normAutofit fontScale="92500" lnSpcReduction="20000"/>
          </a:bodyPr>
          <a:lstStyle/>
          <a:p>
            <a:r>
              <a:rPr lang="zh-CN" altLang="en-US" dirty="0" smtClean="0"/>
              <a:t>如果</a:t>
            </a:r>
            <a:r>
              <a:rPr lang="en-US" altLang="zh-CN" dirty="0" smtClean="0"/>
              <a:t> (x,</a:t>
            </a:r>
            <a:r>
              <a:rPr lang="el-GR" altLang="zh-CN" i="1" dirty="0" smtClean="0">
                <a:cs typeface="Times New Roman" pitchFamily="18" charset="0"/>
              </a:rPr>
              <a:t>γ</a:t>
            </a:r>
            <a:r>
              <a:rPr lang="en-US" altLang="zh-CN" dirty="0" smtClean="0">
                <a:cs typeface="Times New Roman" pitchFamily="18" charset="0"/>
              </a:rPr>
              <a:t>,</a:t>
            </a:r>
            <a:r>
              <a:rPr lang="el-GR" altLang="zh-CN" dirty="0" smtClean="0">
                <a:latin typeface="宋体" charset="-122"/>
                <a:cs typeface="Times New Roman" pitchFamily="18" charset="0"/>
              </a:rPr>
              <a:t>δ</a:t>
            </a:r>
            <a:r>
              <a:rPr lang="en-US" altLang="zh-CN" dirty="0" smtClean="0"/>
              <a:t>)</a:t>
            </a:r>
            <a:r>
              <a:rPr lang="zh-CN" altLang="en-US" dirty="0" smtClean="0"/>
              <a:t>是真实签名</a:t>
            </a:r>
            <a:r>
              <a:rPr lang="en-US" altLang="zh-CN" dirty="0" smtClean="0"/>
              <a:t>:</a:t>
            </a:r>
            <a:r>
              <a:rPr lang="el-GR" altLang="zh-CN" i="1" dirty="0" smtClean="0">
                <a:latin typeface="宋体" charset="-122"/>
              </a:rPr>
              <a:t> </a:t>
            </a:r>
            <a:r>
              <a:rPr lang="zh-CN" altLang="en-US" i="1" dirty="0" smtClean="0">
                <a:latin typeface="宋体" charset="-122"/>
              </a:rPr>
              <a:t>公钥</a:t>
            </a:r>
            <a:r>
              <a:rPr lang="el-GR" altLang="zh-CN" i="1" dirty="0" smtClean="0">
                <a:latin typeface="宋体" charset="-122"/>
              </a:rPr>
              <a:t>β</a:t>
            </a:r>
            <a:r>
              <a:rPr lang="en-US" altLang="zh-CN" i="1" dirty="0" smtClean="0">
                <a:latin typeface="宋体" charset="-122"/>
              </a:rPr>
              <a:t>=</a:t>
            </a:r>
            <a:r>
              <a:rPr lang="en-US" altLang="zh-CN" i="1" dirty="0" err="1" smtClean="0">
                <a:latin typeface="宋体" charset="-122"/>
              </a:rPr>
              <a:t>Ya</a:t>
            </a:r>
            <a:r>
              <a:rPr lang="en-US" altLang="zh-CN" i="1" dirty="0" smtClean="0">
                <a:latin typeface="宋体" charset="-122"/>
              </a:rPr>
              <a:t>, </a:t>
            </a:r>
            <a:r>
              <a:rPr lang="zh-CN" altLang="en-US" i="1" dirty="0" smtClean="0">
                <a:latin typeface="宋体" charset="-122"/>
              </a:rPr>
              <a:t>私钥</a:t>
            </a:r>
            <a:r>
              <a:rPr lang="en-US" altLang="zh-CN" i="1" dirty="0" smtClean="0">
                <a:latin typeface="宋体" charset="-122"/>
              </a:rPr>
              <a:t>a</a:t>
            </a:r>
            <a:r>
              <a:rPr lang="zh-CN" altLang="en-US" i="1" dirty="0" smtClean="0">
                <a:latin typeface="宋体" charset="-122"/>
              </a:rPr>
              <a:t>，</a:t>
            </a:r>
            <a:r>
              <a:rPr lang="en-US" altLang="zh-CN" dirty="0" smtClean="0"/>
              <a:t> sig(</a:t>
            </a:r>
            <a:r>
              <a:rPr lang="en-US" altLang="zh-CN" dirty="0" err="1" smtClean="0"/>
              <a:t>x,k</a:t>
            </a:r>
            <a:r>
              <a:rPr lang="en-US" altLang="zh-CN" dirty="0" smtClean="0"/>
              <a:t>) = (</a:t>
            </a:r>
            <a:r>
              <a:rPr lang="el-GR" altLang="zh-CN" i="1" dirty="0" smtClean="0">
                <a:cs typeface="Times New Roman" pitchFamily="18" charset="0"/>
              </a:rPr>
              <a:t>γ</a:t>
            </a:r>
            <a:r>
              <a:rPr lang="en-US" altLang="zh-CN" dirty="0" smtClean="0">
                <a:cs typeface="Times New Roman" pitchFamily="18" charset="0"/>
              </a:rPr>
              <a:t>,</a:t>
            </a:r>
            <a:r>
              <a:rPr lang="el-GR" altLang="zh-CN" i="1" dirty="0" smtClean="0">
                <a:latin typeface="宋体" charset="-122"/>
                <a:cs typeface="Times New Roman" pitchFamily="18" charset="0"/>
              </a:rPr>
              <a:t>δ</a:t>
            </a:r>
            <a:r>
              <a:rPr lang="en-US" altLang="zh-CN" dirty="0" smtClean="0"/>
              <a:t>), x</a:t>
            </a:r>
            <a:r>
              <a:rPr lang="zh-CN" altLang="en-US" dirty="0" smtClean="0"/>
              <a:t>是明文，</a:t>
            </a:r>
            <a:r>
              <a:rPr lang="en-US" altLang="zh-CN" dirty="0" smtClean="0"/>
              <a:t>k</a:t>
            </a:r>
            <a:r>
              <a:rPr lang="zh-CN" altLang="en-US" dirty="0" smtClean="0"/>
              <a:t>是密码随机数</a:t>
            </a:r>
          </a:p>
          <a:p>
            <a:pPr>
              <a:buFontTx/>
              <a:buNone/>
            </a:pPr>
            <a:r>
              <a:rPr lang="en-US" altLang="zh-CN" i="1" dirty="0" smtClean="0">
                <a:latin typeface="宋体" charset="-122"/>
              </a:rPr>
              <a:t>		</a:t>
            </a:r>
            <a:r>
              <a:rPr lang="el-GR" altLang="zh-CN" i="1" dirty="0" smtClean="0">
                <a:latin typeface="宋体" charset="-122"/>
              </a:rPr>
              <a:t>β</a:t>
            </a:r>
            <a:r>
              <a:rPr lang="el-GR" altLang="zh-CN" i="1" baseline="30000" dirty="0" smtClean="0">
                <a:cs typeface="Times New Roman" pitchFamily="18" charset="0"/>
              </a:rPr>
              <a:t>γ</a:t>
            </a:r>
            <a:r>
              <a:rPr lang="el-GR" altLang="zh-CN" i="1" dirty="0" smtClean="0">
                <a:cs typeface="Times New Roman" pitchFamily="18" charset="0"/>
              </a:rPr>
              <a:t>γ</a:t>
            </a:r>
            <a:r>
              <a:rPr lang="el-GR" altLang="zh-CN" baseline="30000" dirty="0" smtClean="0">
                <a:latin typeface="宋体" charset="-122"/>
                <a:cs typeface="Times New Roman" pitchFamily="18" charset="0"/>
              </a:rPr>
              <a:t>δ</a:t>
            </a:r>
            <a:r>
              <a:rPr lang="zh-CN" altLang="en-US" dirty="0" smtClean="0">
                <a:latin typeface="宋体" charset="-122"/>
                <a:cs typeface="Times New Roman" pitchFamily="18" charset="0"/>
              </a:rPr>
              <a:t>＝</a:t>
            </a:r>
            <a:r>
              <a:rPr lang="el-GR" altLang="zh-CN" i="1" dirty="0" smtClean="0"/>
              <a:t>α</a:t>
            </a:r>
            <a:r>
              <a:rPr lang="en-US" altLang="zh-CN" baseline="30000" dirty="0" smtClean="0"/>
              <a:t>a</a:t>
            </a:r>
            <a:r>
              <a:rPr lang="el-GR" altLang="zh-CN" i="1" baseline="30000" dirty="0" smtClean="0">
                <a:cs typeface="Times New Roman" pitchFamily="18" charset="0"/>
              </a:rPr>
              <a:t>γ</a:t>
            </a:r>
            <a:r>
              <a:rPr lang="el-GR" altLang="zh-CN" i="1" dirty="0" smtClean="0"/>
              <a:t>α</a:t>
            </a:r>
            <a:r>
              <a:rPr lang="en-US" altLang="zh-CN" baseline="30000" dirty="0" smtClean="0"/>
              <a:t>k</a:t>
            </a:r>
            <a:r>
              <a:rPr lang="el-GR" altLang="zh-CN" baseline="30000" dirty="0" smtClean="0">
                <a:latin typeface="宋体" charset="-122"/>
                <a:cs typeface="Times New Roman" pitchFamily="18" charset="0"/>
              </a:rPr>
              <a:t>δ</a:t>
            </a:r>
            <a:r>
              <a:rPr lang="zh-CN" altLang="en-US" dirty="0" smtClean="0"/>
              <a:t>＝</a:t>
            </a:r>
            <a:r>
              <a:rPr lang="el-GR" altLang="zh-CN" i="1" dirty="0" smtClean="0"/>
              <a:t>α</a:t>
            </a:r>
            <a:r>
              <a:rPr lang="en-US" altLang="zh-CN" baseline="30000" dirty="0" smtClean="0"/>
              <a:t>a</a:t>
            </a:r>
            <a:r>
              <a:rPr lang="el-GR" altLang="zh-CN" i="1" baseline="30000" dirty="0" smtClean="0">
                <a:cs typeface="Times New Roman" pitchFamily="18" charset="0"/>
              </a:rPr>
              <a:t>γ</a:t>
            </a:r>
            <a:r>
              <a:rPr lang="en-US" altLang="zh-CN" i="1" baseline="30000" dirty="0" smtClean="0">
                <a:cs typeface="Times New Roman" pitchFamily="18" charset="0"/>
              </a:rPr>
              <a:t>+</a:t>
            </a:r>
            <a:r>
              <a:rPr lang="en-US" altLang="zh-CN" baseline="30000" dirty="0" smtClean="0"/>
              <a:t>k</a:t>
            </a:r>
            <a:r>
              <a:rPr lang="el-GR" altLang="zh-CN" baseline="30000" dirty="0" smtClean="0">
                <a:latin typeface="宋体" charset="-122"/>
                <a:cs typeface="Times New Roman" pitchFamily="18" charset="0"/>
              </a:rPr>
              <a:t>δ</a:t>
            </a:r>
            <a:endParaRPr lang="zh-CN" altLang="en-US" dirty="0" smtClean="0"/>
          </a:p>
          <a:p>
            <a:pPr>
              <a:buFontTx/>
              <a:buNone/>
            </a:pPr>
            <a:r>
              <a:rPr lang="en-US" altLang="zh-CN" dirty="0" smtClean="0"/>
              <a:t>	</a:t>
            </a:r>
            <a:r>
              <a:rPr lang="zh-CN" altLang="en-US" dirty="0" smtClean="0"/>
              <a:t>而	</a:t>
            </a:r>
            <a:r>
              <a:rPr lang="el-GR" altLang="zh-CN" i="1" dirty="0" smtClean="0">
                <a:latin typeface="宋体" charset="-122"/>
                <a:cs typeface="Times New Roman" pitchFamily="18" charset="0"/>
              </a:rPr>
              <a:t>δ</a:t>
            </a:r>
            <a:r>
              <a:rPr lang="zh-CN" altLang="en-US" dirty="0" smtClean="0"/>
              <a:t> ＝ </a:t>
            </a:r>
            <a:r>
              <a:rPr lang="en-US" altLang="zh-CN" dirty="0" smtClean="0"/>
              <a:t>(x-a</a:t>
            </a:r>
            <a:r>
              <a:rPr lang="el-GR" altLang="zh-CN" i="1" dirty="0" smtClean="0">
                <a:cs typeface="Times New Roman" pitchFamily="18" charset="0"/>
              </a:rPr>
              <a:t>γ</a:t>
            </a:r>
            <a:r>
              <a:rPr lang="en-US" altLang="zh-CN" dirty="0" smtClean="0"/>
              <a:t>) k</a:t>
            </a:r>
            <a:r>
              <a:rPr lang="en-US" altLang="zh-CN" baseline="30000" dirty="0" smtClean="0"/>
              <a:t>-1</a:t>
            </a:r>
            <a:r>
              <a:rPr lang="en-US" altLang="zh-CN" dirty="0" smtClean="0"/>
              <a:t> mod </a:t>
            </a:r>
            <a:r>
              <a:rPr lang="el-GR" altLang="zh-CN" i="1" dirty="0" smtClean="0">
                <a:cs typeface="Times New Roman" pitchFamily="18" charset="0"/>
              </a:rPr>
              <a:t>Φ</a:t>
            </a:r>
            <a:r>
              <a:rPr lang="en-US" altLang="zh-CN" dirty="0" smtClean="0"/>
              <a:t>(p)</a:t>
            </a:r>
          </a:p>
          <a:p>
            <a:pPr>
              <a:buFontTx/>
              <a:buNone/>
            </a:pPr>
            <a:r>
              <a:rPr lang="en-US" altLang="zh-CN" dirty="0" smtClean="0"/>
              <a:t>	</a:t>
            </a:r>
            <a:r>
              <a:rPr lang="zh-CN" altLang="en-US" dirty="0" smtClean="0"/>
              <a:t>即	 </a:t>
            </a:r>
            <a:r>
              <a:rPr lang="en-US" altLang="zh-CN" dirty="0" smtClean="0"/>
              <a:t>a</a:t>
            </a:r>
            <a:r>
              <a:rPr lang="el-GR" altLang="zh-CN" i="1" dirty="0" smtClean="0">
                <a:cs typeface="Times New Roman" pitchFamily="18" charset="0"/>
              </a:rPr>
              <a:t>γ</a:t>
            </a:r>
            <a:r>
              <a:rPr lang="zh-CN" altLang="en-US" dirty="0" smtClean="0">
                <a:cs typeface="Times New Roman" pitchFamily="18" charset="0"/>
              </a:rPr>
              <a:t>＝</a:t>
            </a:r>
            <a:r>
              <a:rPr lang="en-US" altLang="zh-CN" dirty="0" smtClean="0">
                <a:cs typeface="Times New Roman" pitchFamily="18" charset="0"/>
              </a:rPr>
              <a:t>x-</a:t>
            </a:r>
            <a:r>
              <a:rPr lang="en-US" altLang="zh-CN" dirty="0" smtClean="0"/>
              <a:t>k</a:t>
            </a:r>
            <a:r>
              <a:rPr lang="el-GR" altLang="zh-CN" dirty="0" smtClean="0">
                <a:latin typeface="宋体" charset="-122"/>
                <a:cs typeface="Times New Roman" pitchFamily="18" charset="0"/>
              </a:rPr>
              <a:t>δ </a:t>
            </a:r>
            <a:r>
              <a:rPr lang="en-US" altLang="zh-CN" dirty="0" smtClean="0"/>
              <a:t>mod </a:t>
            </a:r>
            <a:r>
              <a:rPr lang="el-GR" altLang="zh-CN" i="1" dirty="0" smtClean="0">
                <a:cs typeface="Times New Roman" pitchFamily="18" charset="0"/>
              </a:rPr>
              <a:t>Φ</a:t>
            </a:r>
            <a:r>
              <a:rPr lang="en-US" altLang="zh-CN" dirty="0" smtClean="0"/>
              <a:t>(p)</a:t>
            </a:r>
          </a:p>
          <a:p>
            <a:pPr>
              <a:buFontTx/>
              <a:buNone/>
            </a:pPr>
            <a:r>
              <a:rPr lang="en-US" altLang="zh-CN" dirty="0" smtClean="0"/>
              <a:t>	</a:t>
            </a:r>
            <a:r>
              <a:rPr lang="zh-CN" altLang="en-US" dirty="0" smtClean="0"/>
              <a:t>故	</a:t>
            </a:r>
            <a:r>
              <a:rPr lang="el-GR" altLang="zh-CN" i="1" dirty="0" smtClean="0">
                <a:latin typeface="宋体" charset="-122"/>
              </a:rPr>
              <a:t>β</a:t>
            </a:r>
            <a:r>
              <a:rPr lang="el-GR" altLang="zh-CN" i="1" baseline="30000" dirty="0" smtClean="0">
                <a:cs typeface="Times New Roman" pitchFamily="18" charset="0"/>
              </a:rPr>
              <a:t>γ</a:t>
            </a:r>
            <a:r>
              <a:rPr lang="el-GR" altLang="zh-CN" i="1" dirty="0" smtClean="0">
                <a:cs typeface="Times New Roman" pitchFamily="18" charset="0"/>
              </a:rPr>
              <a:t>γ</a:t>
            </a:r>
            <a:r>
              <a:rPr lang="el-GR" altLang="zh-CN" baseline="30000" dirty="0" smtClean="0">
                <a:latin typeface="宋体" charset="-122"/>
                <a:cs typeface="Times New Roman" pitchFamily="18" charset="0"/>
              </a:rPr>
              <a:t>δ</a:t>
            </a:r>
            <a:r>
              <a:rPr lang="zh-CN" altLang="en-US" dirty="0" smtClean="0"/>
              <a:t> ＝ </a:t>
            </a:r>
            <a:r>
              <a:rPr lang="el-GR" altLang="zh-CN" i="1" dirty="0" smtClean="0"/>
              <a:t>α</a:t>
            </a:r>
            <a:r>
              <a:rPr lang="en-US" altLang="zh-CN" baseline="30000" dirty="0" smtClean="0"/>
              <a:t>n</a:t>
            </a:r>
            <a:r>
              <a:rPr lang="el-GR" altLang="zh-CN" i="1" baseline="30000" dirty="0" smtClean="0">
                <a:cs typeface="Times New Roman" pitchFamily="18" charset="0"/>
              </a:rPr>
              <a:t>Φ</a:t>
            </a:r>
            <a:r>
              <a:rPr lang="en-US" altLang="zh-CN" baseline="30000" dirty="0" smtClean="0"/>
              <a:t>(p)+x-k</a:t>
            </a:r>
            <a:r>
              <a:rPr lang="el-GR" altLang="zh-CN" baseline="30000" dirty="0" smtClean="0">
                <a:latin typeface="宋体" charset="-122"/>
                <a:cs typeface="Times New Roman" pitchFamily="18" charset="0"/>
              </a:rPr>
              <a:t>δ</a:t>
            </a:r>
            <a:r>
              <a:rPr lang="en-US" altLang="zh-CN" i="1" baseline="30000" dirty="0" smtClean="0">
                <a:cs typeface="Times New Roman" pitchFamily="18" charset="0"/>
              </a:rPr>
              <a:t>+</a:t>
            </a:r>
            <a:r>
              <a:rPr lang="en-US" altLang="zh-CN" baseline="30000" dirty="0" smtClean="0"/>
              <a:t>k</a:t>
            </a:r>
            <a:r>
              <a:rPr lang="el-GR" altLang="zh-CN" baseline="30000" dirty="0" smtClean="0">
                <a:latin typeface="宋体" charset="-122"/>
                <a:cs typeface="Times New Roman" pitchFamily="18" charset="0"/>
              </a:rPr>
              <a:t>δ</a:t>
            </a:r>
            <a:r>
              <a:rPr lang="zh-CN" altLang="en-US" dirty="0" smtClean="0"/>
              <a:t> 	</a:t>
            </a:r>
          </a:p>
          <a:p>
            <a:pPr>
              <a:buFontTx/>
              <a:buNone/>
            </a:pPr>
            <a:r>
              <a:rPr lang="en-US" altLang="zh-CN" dirty="0" smtClean="0"/>
              <a:t>			</a:t>
            </a:r>
            <a:r>
              <a:rPr lang="zh-CN" altLang="en-US" dirty="0" smtClean="0"/>
              <a:t>＝</a:t>
            </a:r>
            <a:r>
              <a:rPr lang="el-GR" altLang="zh-CN" i="1" dirty="0" smtClean="0"/>
              <a:t>α</a:t>
            </a:r>
            <a:r>
              <a:rPr lang="en-US" altLang="zh-CN" baseline="30000" dirty="0" smtClean="0"/>
              <a:t>n</a:t>
            </a:r>
            <a:r>
              <a:rPr lang="el-GR" altLang="zh-CN" i="1" baseline="30000" dirty="0" smtClean="0">
                <a:cs typeface="Times New Roman" pitchFamily="18" charset="0"/>
              </a:rPr>
              <a:t>Φ</a:t>
            </a:r>
            <a:r>
              <a:rPr lang="en-US" altLang="zh-CN" baseline="30000" dirty="0" smtClean="0"/>
              <a:t>(p)+x</a:t>
            </a:r>
            <a:r>
              <a:rPr lang="zh-CN" altLang="en-US" dirty="0" smtClean="0"/>
              <a:t> </a:t>
            </a:r>
          </a:p>
          <a:p>
            <a:pPr>
              <a:buFontTx/>
              <a:buNone/>
            </a:pPr>
            <a:r>
              <a:rPr lang="en-US" altLang="zh-CN" dirty="0" smtClean="0"/>
              <a:t>			</a:t>
            </a:r>
            <a:r>
              <a:rPr lang="zh-CN" altLang="en-US" dirty="0" smtClean="0"/>
              <a:t>＝</a:t>
            </a:r>
            <a:r>
              <a:rPr lang="el-GR" altLang="zh-CN" i="1" dirty="0" smtClean="0"/>
              <a:t>α</a:t>
            </a:r>
            <a:r>
              <a:rPr lang="en-US" altLang="zh-CN" baseline="30000" dirty="0" smtClean="0"/>
              <a:t>n</a:t>
            </a:r>
            <a:r>
              <a:rPr lang="el-GR" altLang="zh-CN" i="1" baseline="30000" dirty="0" smtClean="0">
                <a:cs typeface="Times New Roman" pitchFamily="18" charset="0"/>
              </a:rPr>
              <a:t>Φ</a:t>
            </a:r>
            <a:r>
              <a:rPr lang="en-US" altLang="zh-CN" baseline="30000" dirty="0" smtClean="0"/>
              <a:t>(p)</a:t>
            </a:r>
            <a:r>
              <a:rPr lang="el-GR" altLang="zh-CN" i="1" dirty="0" smtClean="0"/>
              <a:t>α</a:t>
            </a:r>
            <a:r>
              <a:rPr lang="en-US" altLang="zh-CN" baseline="30000" dirty="0" smtClean="0"/>
              <a:t>x</a:t>
            </a:r>
            <a:r>
              <a:rPr lang="en-US" altLang="zh-CN" dirty="0" smtClean="0"/>
              <a:t>        </a:t>
            </a:r>
          </a:p>
          <a:p>
            <a:pPr>
              <a:buFontTx/>
              <a:buNone/>
            </a:pPr>
            <a:r>
              <a:rPr lang="en-US" altLang="zh-CN" dirty="0" smtClean="0"/>
              <a:t>			</a:t>
            </a:r>
            <a:r>
              <a:rPr lang="zh-CN" altLang="en-US" dirty="0" smtClean="0"/>
              <a:t>＝ </a:t>
            </a:r>
            <a:r>
              <a:rPr lang="el-GR" altLang="zh-CN" i="1" dirty="0" smtClean="0"/>
              <a:t>α</a:t>
            </a:r>
            <a:r>
              <a:rPr lang="en-US" altLang="zh-CN" baseline="30000" dirty="0" smtClean="0"/>
              <a:t>x</a:t>
            </a:r>
            <a:r>
              <a:rPr lang="zh-CN" altLang="en-US" dirty="0" smtClean="0"/>
              <a:t>  </a:t>
            </a:r>
            <a:r>
              <a:rPr lang="en-US" altLang="zh-CN" dirty="0" smtClean="0"/>
              <a:t>mod p</a:t>
            </a:r>
            <a:endParaRPr lang="zh-CN" altLang="en-US" dirty="0" smtClean="0"/>
          </a:p>
          <a:p>
            <a:r>
              <a:rPr lang="zh-CN" altLang="en-US" dirty="0" smtClean="0"/>
              <a:t>其实</a:t>
            </a:r>
            <a:r>
              <a:rPr lang="el-GR" altLang="zh-CN" i="1" dirty="0" smtClean="0">
                <a:latin typeface="宋体" charset="-122"/>
                <a:cs typeface="Times New Roman" pitchFamily="18" charset="0"/>
              </a:rPr>
              <a:t>δ</a:t>
            </a:r>
            <a:r>
              <a:rPr lang="zh-CN" altLang="en-US" dirty="0" smtClean="0">
                <a:latin typeface="宋体" charset="-122"/>
                <a:cs typeface="Times New Roman" pitchFamily="18" charset="0"/>
              </a:rPr>
              <a:t>就是签名时从 </a:t>
            </a:r>
            <a:r>
              <a:rPr lang="en-US" altLang="zh-CN" dirty="0" smtClean="0">
                <a:latin typeface="宋体" charset="-122"/>
                <a:cs typeface="Times New Roman" pitchFamily="18" charset="0"/>
              </a:rPr>
              <a:t>k</a:t>
            </a:r>
            <a:r>
              <a:rPr lang="el-GR" altLang="zh-CN" i="1" dirty="0" smtClean="0">
                <a:latin typeface="宋体" charset="-122"/>
                <a:cs typeface="Times New Roman" pitchFamily="18" charset="0"/>
              </a:rPr>
              <a:t>δ</a:t>
            </a:r>
            <a:r>
              <a:rPr lang="zh-CN" altLang="en-US" dirty="0" smtClean="0">
                <a:latin typeface="宋体" charset="-122"/>
                <a:cs typeface="Times New Roman" pitchFamily="18" charset="0"/>
              </a:rPr>
              <a:t>＋</a:t>
            </a:r>
            <a:r>
              <a:rPr lang="en-US" altLang="zh-CN" dirty="0" smtClean="0">
                <a:latin typeface="宋体" charset="-122"/>
                <a:cs typeface="Times New Roman" pitchFamily="18" charset="0"/>
              </a:rPr>
              <a:t>a</a:t>
            </a:r>
            <a:r>
              <a:rPr lang="el-GR" altLang="zh-CN" i="1" dirty="0" smtClean="0">
                <a:cs typeface="Times New Roman" pitchFamily="18" charset="0"/>
              </a:rPr>
              <a:t>γ</a:t>
            </a:r>
            <a:r>
              <a:rPr lang="zh-CN" altLang="en-US" dirty="0" smtClean="0">
                <a:cs typeface="Times New Roman" pitchFamily="18" charset="0"/>
              </a:rPr>
              <a:t>＝</a:t>
            </a:r>
            <a:r>
              <a:rPr lang="en-US" altLang="zh-CN" dirty="0" smtClean="0">
                <a:cs typeface="Times New Roman" pitchFamily="18" charset="0"/>
              </a:rPr>
              <a:t>x</a:t>
            </a:r>
            <a:r>
              <a:rPr lang="zh-CN" altLang="en-US" dirty="0" smtClean="0">
                <a:cs typeface="Times New Roman" pitchFamily="18" charset="0"/>
              </a:rPr>
              <a:t>解出来得</a:t>
            </a:r>
            <a:endParaRPr lang="zh-CN" alt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t>Windows</a:t>
            </a:r>
            <a:r>
              <a:rPr lang="zh-CN" altLang="en-US" smtClean="0"/>
              <a:t>系统文件的签名</a:t>
            </a:r>
          </a:p>
        </p:txBody>
      </p:sp>
      <p:sp>
        <p:nvSpPr>
          <p:cNvPr id="56323" name="Rectangle 3"/>
          <p:cNvSpPr>
            <a:spLocks noGrp="1" noChangeArrowheads="1"/>
          </p:cNvSpPr>
          <p:nvPr>
            <p:ph type="body" idx="1"/>
          </p:nvPr>
        </p:nvSpPr>
        <p:spPr>
          <a:xfrm>
            <a:off x="457200" y="1447800"/>
            <a:ext cx="8382000" cy="5410200"/>
          </a:xfrm>
        </p:spPr>
        <p:txBody>
          <a:bodyPr/>
          <a:lstStyle/>
          <a:p>
            <a:pPr>
              <a:lnSpc>
                <a:spcPct val="90000"/>
              </a:lnSpc>
            </a:pPr>
            <a:r>
              <a:rPr lang="en-US" altLang="zh-CN" sz="2800" dirty="0" smtClean="0"/>
              <a:t>“Windows</a:t>
            </a:r>
            <a:r>
              <a:rPr lang="zh-CN" altLang="en-US" sz="2800" dirty="0" smtClean="0"/>
              <a:t>文件保护能够检测到其他程序要替换或移动受保护的系统文件的意图，那么它是依据什么来检测的呢？</a:t>
            </a:r>
          </a:p>
          <a:p>
            <a:pPr lvl="1">
              <a:lnSpc>
                <a:spcPct val="90000"/>
              </a:lnSpc>
            </a:pPr>
            <a:r>
              <a:rPr lang="zh-CN" altLang="en-US" sz="2400" dirty="0" smtClean="0"/>
              <a:t>其实，</a:t>
            </a:r>
            <a:r>
              <a:rPr lang="en-US" altLang="zh-CN" sz="2400" dirty="0" smtClean="0"/>
              <a:t>Windows</a:t>
            </a:r>
            <a:r>
              <a:rPr lang="zh-CN" altLang="en-US" sz="2400" dirty="0" smtClean="0"/>
              <a:t>文件保护是通过检测文件的数字签名，以确定新文件的版本是否为正确的</a:t>
            </a:r>
            <a:r>
              <a:rPr lang="en-US" altLang="zh-CN" sz="2400" dirty="0" smtClean="0"/>
              <a:t>Microsoft</a:t>
            </a:r>
            <a:r>
              <a:rPr lang="zh-CN" altLang="en-US" sz="2400" dirty="0" smtClean="0"/>
              <a:t>版本，如果文件版本不正确，</a:t>
            </a:r>
            <a:r>
              <a:rPr lang="en-US" altLang="zh-CN" sz="2400" dirty="0" smtClean="0"/>
              <a:t>Windows</a:t>
            </a:r>
            <a:r>
              <a:rPr lang="zh-CN" altLang="en-US" sz="2400" dirty="0" smtClean="0"/>
              <a:t>文件保护会自动调用</a:t>
            </a:r>
            <a:r>
              <a:rPr lang="en-US" altLang="zh-CN" sz="2400" dirty="0" err="1" smtClean="0"/>
              <a:t>dllcache</a:t>
            </a:r>
            <a:r>
              <a:rPr lang="zh-CN" altLang="en-US" sz="2400" dirty="0" smtClean="0"/>
              <a:t>文件夹或</a:t>
            </a:r>
            <a:r>
              <a:rPr lang="en-US" altLang="zh-CN" sz="2400" dirty="0" smtClean="0"/>
              <a:t>Windows</a:t>
            </a:r>
            <a:r>
              <a:rPr lang="zh-CN" altLang="en-US" sz="2400" dirty="0" smtClean="0"/>
              <a:t>中存储的备份文件替换该文件，如果</a:t>
            </a:r>
            <a:r>
              <a:rPr lang="en-US" altLang="zh-CN" sz="2400" dirty="0" smtClean="0"/>
              <a:t>Windows</a:t>
            </a:r>
            <a:r>
              <a:rPr lang="zh-CN" altLang="en-US" sz="2400" dirty="0" smtClean="0"/>
              <a:t>文件保护无法定位相应的文件，那么会提示用户输入该位置或插入安装光盘。”</a:t>
            </a:r>
          </a:p>
          <a:p>
            <a:pPr>
              <a:lnSpc>
                <a:spcPct val="90000"/>
              </a:lnSpc>
            </a:pPr>
            <a:r>
              <a:rPr lang="en-US" altLang="zh-CN" sz="2800" dirty="0" smtClean="0"/>
              <a:t>Windows</a:t>
            </a:r>
            <a:r>
              <a:rPr lang="zh-CN" altLang="en-US" sz="2800" dirty="0" smtClean="0"/>
              <a:t>的核心文件 </a:t>
            </a:r>
            <a:r>
              <a:rPr lang="en-US" altLang="zh-CN" sz="2800" dirty="0" smtClean="0"/>
              <a:t>vs.</a:t>
            </a:r>
          </a:p>
          <a:p>
            <a:pPr>
              <a:lnSpc>
                <a:spcPct val="90000"/>
              </a:lnSpc>
              <a:buFontTx/>
              <a:buNone/>
            </a:pPr>
            <a:r>
              <a:rPr lang="zh-CN" altLang="en-US" sz="2800" dirty="0" smtClean="0"/>
              <a:t>	有些非</a:t>
            </a:r>
            <a:r>
              <a:rPr lang="en-US" altLang="zh-CN" sz="2800" dirty="0" smtClean="0"/>
              <a:t>windows</a:t>
            </a:r>
            <a:r>
              <a:rPr lang="zh-CN" altLang="en-US" sz="2800" dirty="0" smtClean="0"/>
              <a:t>自带的驱动程序（可能导致问题）</a:t>
            </a:r>
          </a:p>
          <a:p>
            <a:pPr>
              <a:lnSpc>
                <a:spcPct val="90000"/>
              </a:lnSpc>
            </a:pPr>
            <a:r>
              <a:rPr lang="en-US" altLang="zh-CN" sz="2800" dirty="0" smtClean="0"/>
              <a:t>sigverif.exe</a:t>
            </a:r>
            <a:endParaRPr lang="zh-CN" altLang="en-US" sz="2800"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r>
              <a:rPr lang="en-US" altLang="zh-CN" dirty="0" smtClean="0"/>
              <a:t>Linux </a:t>
            </a:r>
            <a:r>
              <a:rPr lang="zh-CN" altLang="en-US" dirty="0" smtClean="0"/>
              <a:t>中的系统文件保护</a:t>
            </a:r>
          </a:p>
        </p:txBody>
      </p:sp>
      <p:sp>
        <p:nvSpPr>
          <p:cNvPr id="90115" name="Rectangle 3"/>
          <p:cNvSpPr>
            <a:spLocks noGrp="1" noChangeArrowheads="1"/>
          </p:cNvSpPr>
          <p:nvPr>
            <p:ph type="body" idx="1"/>
          </p:nvPr>
        </p:nvSpPr>
        <p:spPr/>
        <p:txBody>
          <a:bodyPr/>
          <a:lstStyle/>
          <a:p>
            <a:r>
              <a:rPr lang="zh-CN" altLang="en-US" dirty="0" smtClean="0"/>
              <a:t>练习：</a:t>
            </a:r>
          </a:p>
          <a:p>
            <a:pPr>
              <a:buFontTx/>
              <a:buNone/>
            </a:pPr>
            <a:r>
              <a:rPr lang="zh-CN" altLang="en-US" dirty="0" smtClean="0"/>
              <a:t>		</a:t>
            </a:r>
            <a:r>
              <a:rPr lang="en-US" altLang="zh-CN" dirty="0" smtClean="0"/>
              <a:t>Linux</a:t>
            </a:r>
            <a:r>
              <a:rPr lang="zh-CN" altLang="en-US" dirty="0" smtClean="0"/>
              <a:t>系统中是如何保护系统文件</a:t>
            </a:r>
          </a:p>
          <a:p>
            <a:pPr>
              <a:buFontTx/>
              <a:buNone/>
            </a:pPr>
            <a:r>
              <a:rPr lang="zh-CN" altLang="en-US" dirty="0" smtClean="0"/>
              <a:t>		不受侵害的？用了</a:t>
            </a:r>
            <a:r>
              <a:rPr lang="en-US" altLang="zh-CN" dirty="0" smtClean="0"/>
              <a:t>Hash</a:t>
            </a:r>
            <a:r>
              <a:rPr lang="zh-CN" altLang="en-US" dirty="0" smtClean="0"/>
              <a:t>或是签名吗？</a:t>
            </a:r>
          </a:p>
          <a:p>
            <a:r>
              <a:rPr lang="en-US" altLang="zh-CN" dirty="0" smtClean="0"/>
              <a:t>Android APK</a:t>
            </a:r>
            <a:r>
              <a:rPr lang="zh-CN" altLang="en-US" dirty="0" smtClean="0"/>
              <a:t>签名实现？</a:t>
            </a:r>
          </a:p>
          <a:p>
            <a:endParaRPr lang="zh-CN" altLang="en-US" dirty="0" smtClean="0"/>
          </a:p>
          <a:p>
            <a:endParaRPr lang="zh-CN" altLang="en-US"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mtClean="0"/>
              <a:t>使用公钥</a:t>
            </a:r>
            <a:r>
              <a:rPr lang="en-US" altLang="zh-CN" smtClean="0"/>
              <a:t>(</a:t>
            </a:r>
            <a:r>
              <a:rPr lang="zh-CN" altLang="en-US" smtClean="0"/>
              <a:t>私钥</a:t>
            </a:r>
            <a:r>
              <a:rPr lang="en-US" altLang="zh-CN" smtClean="0"/>
              <a:t>)</a:t>
            </a:r>
            <a:r>
              <a:rPr lang="zh-CN" altLang="en-US" smtClean="0"/>
              <a:t>鉴别身份</a:t>
            </a:r>
          </a:p>
        </p:txBody>
      </p:sp>
      <p:sp>
        <p:nvSpPr>
          <p:cNvPr id="82947" name="Rectangle 3"/>
          <p:cNvSpPr>
            <a:spLocks noGrp="1" noChangeArrowheads="1"/>
          </p:cNvSpPr>
          <p:nvPr>
            <p:ph type="body" idx="1"/>
          </p:nvPr>
        </p:nvSpPr>
        <p:spPr/>
        <p:txBody>
          <a:bodyPr>
            <a:normAutofit fontScale="92500" lnSpcReduction="10000"/>
          </a:bodyPr>
          <a:lstStyle/>
          <a:p>
            <a:r>
              <a:rPr lang="zh-CN" altLang="en-US" dirty="0" smtClean="0"/>
              <a:t>准备</a:t>
            </a:r>
          </a:p>
          <a:p>
            <a:pPr lvl="1"/>
            <a:r>
              <a:rPr lang="zh-CN" altLang="en-US" dirty="0" smtClean="0"/>
              <a:t>公钥公开发布</a:t>
            </a:r>
          </a:p>
          <a:p>
            <a:pPr lvl="1"/>
            <a:r>
              <a:rPr lang="zh-CN" altLang="en-US" dirty="0" smtClean="0"/>
              <a:t>私钥私人秘藏</a:t>
            </a:r>
          </a:p>
          <a:p>
            <a:r>
              <a:rPr lang="zh-CN" altLang="en-US" dirty="0" smtClean="0"/>
              <a:t>鉴别过程</a:t>
            </a:r>
          </a:p>
          <a:p>
            <a:pPr lvl="1"/>
            <a:r>
              <a:rPr lang="zh-CN" altLang="en-US" dirty="0" smtClean="0"/>
              <a:t>你有真实对方的公钥</a:t>
            </a:r>
          </a:p>
          <a:p>
            <a:pPr lvl="1"/>
            <a:r>
              <a:rPr lang="zh-CN" altLang="en-US" dirty="0" smtClean="0"/>
              <a:t>让对方证明他有相应的私钥</a:t>
            </a:r>
          </a:p>
          <a:p>
            <a:pPr lvl="1"/>
            <a:r>
              <a:rPr lang="zh-CN" altLang="en-US" dirty="0" smtClean="0"/>
              <a:t>怎么办？让对方签个名来看看即可</a:t>
            </a:r>
          </a:p>
          <a:p>
            <a:pPr lvl="2"/>
            <a:r>
              <a:rPr lang="zh-CN" altLang="en-US" dirty="0" smtClean="0"/>
              <a:t>注意随便签署报文是很危险的</a:t>
            </a:r>
            <a:r>
              <a:rPr lang="en-US" altLang="zh-CN" dirty="0" smtClean="0"/>
              <a:t>!</a:t>
            </a:r>
          </a:p>
          <a:p>
            <a:pPr lvl="1"/>
            <a:r>
              <a:rPr lang="zh-CN" altLang="en-US" dirty="0" smtClean="0"/>
              <a:t>挑战</a:t>
            </a:r>
            <a:r>
              <a:rPr lang="en-US" altLang="zh-CN" dirty="0" smtClean="0"/>
              <a:t>-</a:t>
            </a:r>
            <a:r>
              <a:rPr lang="zh-CN" altLang="en-US" dirty="0" smtClean="0"/>
              <a:t>应答机制</a:t>
            </a:r>
          </a:p>
          <a:p>
            <a:r>
              <a:rPr lang="en-US" altLang="zh-CN" dirty="0" err="1" smtClean="0"/>
              <a:t>SIG</a:t>
            </a:r>
            <a:r>
              <a:rPr lang="en-US" altLang="zh-CN" baseline="-25000" dirty="0" err="1" smtClean="0"/>
              <a:t>k</a:t>
            </a:r>
            <a:r>
              <a:rPr lang="en-US" altLang="zh-CN" dirty="0" smtClean="0"/>
              <a:t>(Na||</a:t>
            </a:r>
            <a:r>
              <a:rPr lang="en-US" altLang="zh-CN" dirty="0" err="1" smtClean="0"/>
              <a:t>Nb</a:t>
            </a:r>
            <a:r>
              <a:rPr lang="en-US" altLang="zh-CN" dirty="0" smtClean="0"/>
              <a:t>)</a:t>
            </a:r>
            <a:endParaRPr lang="zh-CN" altLang="en-US"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0" y="0"/>
            <a:ext cx="9144000" cy="990600"/>
          </a:xfrm>
        </p:spPr>
        <p:txBody>
          <a:bodyPr/>
          <a:lstStyle/>
          <a:p>
            <a:r>
              <a:rPr lang="en-US" altLang="zh-CN" smtClean="0"/>
              <a:t>A</a:t>
            </a:r>
            <a:r>
              <a:rPr lang="zh-CN" altLang="en-US" smtClean="0"/>
              <a:t>鉴别所谓的</a:t>
            </a:r>
            <a:r>
              <a:rPr lang="en-US" altLang="zh-CN" smtClean="0"/>
              <a:t>B</a:t>
            </a:r>
            <a:r>
              <a:rPr lang="zh-CN" altLang="en-US" smtClean="0"/>
              <a:t>是否是真正的</a:t>
            </a:r>
            <a:r>
              <a:rPr lang="en-US" altLang="zh-CN" smtClean="0"/>
              <a:t>B</a:t>
            </a:r>
            <a:endParaRPr lang="zh-CN" altLang="en-US" smtClean="0"/>
          </a:p>
        </p:txBody>
      </p:sp>
      <p:sp>
        <p:nvSpPr>
          <p:cNvPr id="83971" name="Rectangle 3"/>
          <p:cNvSpPr>
            <a:spLocks noGrp="1" noChangeArrowheads="1"/>
          </p:cNvSpPr>
          <p:nvPr>
            <p:ph type="body" idx="1"/>
          </p:nvPr>
        </p:nvSpPr>
        <p:spPr>
          <a:xfrm>
            <a:off x="457200" y="914400"/>
            <a:ext cx="8686800" cy="5334000"/>
          </a:xfrm>
        </p:spPr>
        <p:txBody>
          <a:bodyPr>
            <a:normAutofit fontScale="92500" lnSpcReduction="10000"/>
          </a:bodyPr>
          <a:lstStyle/>
          <a:p>
            <a:pPr>
              <a:lnSpc>
                <a:spcPct val="90000"/>
              </a:lnSpc>
            </a:pPr>
            <a:r>
              <a:rPr lang="en-US" altLang="zh-CN" sz="2800" dirty="0" smtClean="0"/>
              <a:t>(A</a:t>
            </a:r>
            <a:r>
              <a:rPr lang="zh-CN" altLang="en-US" sz="2800" dirty="0" smtClean="0"/>
              <a:t>事先知道真实</a:t>
            </a:r>
            <a:r>
              <a:rPr lang="en-US" altLang="zh-CN" sz="2800" dirty="0" smtClean="0"/>
              <a:t>B</a:t>
            </a:r>
            <a:r>
              <a:rPr lang="zh-CN" altLang="en-US" sz="2800" dirty="0" smtClean="0"/>
              <a:t>的真实公钥</a:t>
            </a:r>
            <a:r>
              <a:rPr lang="en-US" altLang="zh-CN" sz="2800" dirty="0" smtClean="0"/>
              <a:t>e</a:t>
            </a:r>
            <a:r>
              <a:rPr lang="zh-CN" altLang="en-US" sz="2800" dirty="0" smtClean="0"/>
              <a:t>，这是前提</a:t>
            </a:r>
            <a:r>
              <a:rPr lang="en-US" altLang="zh-CN" sz="2800" dirty="0" smtClean="0"/>
              <a:t>)</a:t>
            </a:r>
          </a:p>
          <a:p>
            <a:pPr>
              <a:lnSpc>
                <a:spcPct val="90000"/>
              </a:lnSpc>
            </a:pPr>
            <a:r>
              <a:rPr lang="en-US" altLang="zh-CN" sz="2800" dirty="0" smtClean="0"/>
              <a:t>A</a:t>
            </a:r>
            <a:r>
              <a:rPr lang="zh-CN" altLang="en-US" sz="2800" dirty="0" smtClean="0"/>
              <a:t>和对方建立连接，</a:t>
            </a:r>
            <a:r>
              <a:rPr lang="en-US" altLang="zh-CN" sz="2800" dirty="0" smtClean="0"/>
              <a:t>A</a:t>
            </a:r>
            <a:r>
              <a:rPr lang="zh-CN" altLang="en-US" sz="2800" dirty="0" smtClean="0"/>
              <a:t>现在要核实对方是否是</a:t>
            </a:r>
            <a:r>
              <a:rPr lang="en-US" altLang="zh-CN" sz="2800" dirty="0" smtClean="0"/>
              <a:t>B</a:t>
            </a:r>
          </a:p>
          <a:p>
            <a:pPr lvl="1">
              <a:lnSpc>
                <a:spcPct val="90000"/>
              </a:lnSpc>
            </a:pPr>
            <a:r>
              <a:rPr lang="zh-CN" altLang="en-US" sz="2400" dirty="0" smtClean="0"/>
              <a:t>现在只能说对方可能是</a:t>
            </a:r>
            <a:r>
              <a:rPr lang="en-US" altLang="zh-CN" sz="2400" dirty="0" smtClean="0"/>
              <a:t>B</a:t>
            </a:r>
            <a:r>
              <a:rPr lang="zh-CN" altLang="en-US" sz="2400" dirty="0" smtClean="0"/>
              <a:t>，或仅仅是对方自己声称自己是</a:t>
            </a:r>
            <a:r>
              <a:rPr lang="en-US" altLang="zh-CN" sz="2400" dirty="0" smtClean="0"/>
              <a:t>B</a:t>
            </a:r>
            <a:endParaRPr lang="zh-CN" altLang="en-US" sz="2400" dirty="0" smtClean="0"/>
          </a:p>
          <a:p>
            <a:pPr>
              <a:lnSpc>
                <a:spcPct val="90000"/>
              </a:lnSpc>
            </a:pPr>
            <a:r>
              <a:rPr lang="en-US" altLang="zh-CN" sz="2800" dirty="0" smtClean="0"/>
              <a:t>A</a:t>
            </a:r>
            <a:r>
              <a:rPr lang="zh-CN" altLang="en-US" sz="2800" dirty="0" smtClean="0"/>
              <a:t>只需核实对方是否有私钥</a:t>
            </a:r>
            <a:r>
              <a:rPr lang="en-US" altLang="zh-CN" sz="2800" dirty="0" smtClean="0"/>
              <a:t>d(</a:t>
            </a:r>
            <a:r>
              <a:rPr lang="zh-CN" altLang="en-US" sz="2800" dirty="0" smtClean="0"/>
              <a:t>和</a:t>
            </a:r>
            <a:r>
              <a:rPr lang="en-US" altLang="zh-CN" sz="2800" dirty="0" smtClean="0"/>
              <a:t>e</a:t>
            </a:r>
            <a:r>
              <a:rPr lang="zh-CN" altLang="en-US" sz="2800" dirty="0" smtClean="0"/>
              <a:t>对应的那个</a:t>
            </a:r>
            <a:r>
              <a:rPr lang="en-US" altLang="zh-CN" sz="2800" dirty="0" smtClean="0"/>
              <a:t>d)</a:t>
            </a:r>
            <a:r>
              <a:rPr lang="zh-CN" altLang="en-US" sz="2800" dirty="0" smtClean="0"/>
              <a:t>即可</a:t>
            </a:r>
          </a:p>
          <a:p>
            <a:pPr lvl="1">
              <a:lnSpc>
                <a:spcPct val="90000"/>
              </a:lnSpc>
            </a:pPr>
            <a:r>
              <a:rPr lang="zh-CN" altLang="en-US" sz="2400" dirty="0" smtClean="0"/>
              <a:t>只有真实的</a:t>
            </a:r>
            <a:r>
              <a:rPr lang="en-US" altLang="zh-CN" sz="2400" dirty="0" smtClean="0"/>
              <a:t>B</a:t>
            </a:r>
            <a:r>
              <a:rPr lang="zh-CN" altLang="en-US" sz="2400" dirty="0" smtClean="0"/>
              <a:t>才有相应的</a:t>
            </a:r>
            <a:r>
              <a:rPr lang="en-US" altLang="zh-CN" sz="2400" dirty="0" smtClean="0"/>
              <a:t>d</a:t>
            </a:r>
            <a:r>
              <a:rPr lang="zh-CN" altLang="en-US" sz="2400" dirty="0" smtClean="0"/>
              <a:t>，别人不可能拥有</a:t>
            </a:r>
            <a:r>
              <a:rPr lang="en-US" altLang="zh-CN" sz="2400" dirty="0" smtClean="0"/>
              <a:t>d</a:t>
            </a:r>
          </a:p>
          <a:p>
            <a:pPr lvl="1">
              <a:lnSpc>
                <a:spcPct val="90000"/>
              </a:lnSpc>
            </a:pPr>
            <a:r>
              <a:rPr lang="en-US" altLang="zh-CN" sz="2400" dirty="0" smtClean="0"/>
              <a:t>A</a:t>
            </a:r>
            <a:r>
              <a:rPr lang="zh-CN" altLang="en-US" sz="2400" dirty="0" smtClean="0"/>
              <a:t>需要一种旁敲侧击的手段来试试对方是否拥有</a:t>
            </a:r>
            <a:r>
              <a:rPr lang="en-US" altLang="zh-CN" sz="2400" dirty="0" smtClean="0"/>
              <a:t>d</a:t>
            </a:r>
            <a:endParaRPr lang="zh-CN" altLang="en-US" sz="2400" dirty="0" smtClean="0"/>
          </a:p>
          <a:p>
            <a:pPr>
              <a:lnSpc>
                <a:spcPct val="90000"/>
              </a:lnSpc>
            </a:pPr>
            <a:r>
              <a:rPr lang="en-US" altLang="zh-CN" sz="2800" dirty="0" smtClean="0"/>
              <a:t>A</a:t>
            </a:r>
            <a:r>
              <a:rPr lang="zh-CN" altLang="en-US" sz="2800" dirty="0" smtClean="0"/>
              <a:t>于是决定请对方用</a:t>
            </a:r>
            <a:r>
              <a:rPr lang="en-US" altLang="zh-CN" sz="2800" dirty="0" smtClean="0"/>
              <a:t>d</a:t>
            </a:r>
            <a:r>
              <a:rPr lang="zh-CN" altLang="en-US" sz="2800" dirty="0" smtClean="0"/>
              <a:t>签个名来看看</a:t>
            </a:r>
          </a:p>
          <a:p>
            <a:pPr lvl="1">
              <a:lnSpc>
                <a:spcPct val="90000"/>
              </a:lnSpc>
            </a:pPr>
            <a:r>
              <a:rPr lang="en-US" altLang="zh-CN" sz="2400" dirty="0" smtClean="0"/>
              <a:t>A  </a:t>
            </a:r>
            <a:r>
              <a:rPr lang="zh-CN" altLang="en-US" sz="2400" dirty="0" smtClean="0"/>
              <a:t>－</a:t>
            </a:r>
            <a:r>
              <a:rPr lang="en-US" altLang="zh-CN" sz="2400" dirty="0" smtClean="0">
                <a:latin typeface="宋体" charset="-122"/>
              </a:rPr>
              <a:t>&gt;</a:t>
            </a:r>
            <a:r>
              <a:rPr lang="en-US" altLang="zh-CN" sz="2400" dirty="0" smtClean="0"/>
              <a:t>B</a:t>
            </a:r>
            <a:r>
              <a:rPr lang="zh-CN" altLang="en-US" sz="2400" dirty="0" smtClean="0"/>
              <a:t>：随机数</a:t>
            </a:r>
            <a:r>
              <a:rPr lang="en-US" altLang="zh-CN" sz="2400" dirty="0" smtClean="0"/>
              <a:t>m  (</a:t>
            </a:r>
            <a:r>
              <a:rPr lang="zh-CN" altLang="en-US" sz="2400" dirty="0" smtClean="0"/>
              <a:t>即随机报文</a:t>
            </a:r>
            <a:r>
              <a:rPr lang="en-US" altLang="zh-CN" sz="2400" dirty="0" smtClean="0"/>
              <a:t>)</a:t>
            </a:r>
          </a:p>
          <a:p>
            <a:pPr lvl="1">
              <a:lnSpc>
                <a:spcPct val="90000"/>
              </a:lnSpc>
            </a:pPr>
            <a:r>
              <a:rPr lang="en-US" altLang="zh-CN" sz="2400" dirty="0" smtClean="0"/>
              <a:t>A </a:t>
            </a:r>
            <a:r>
              <a:rPr lang="en-US" altLang="zh-CN" sz="2400" dirty="0" smtClean="0">
                <a:latin typeface="宋体" charset="-122"/>
              </a:rPr>
              <a:t>&lt;</a:t>
            </a:r>
            <a:r>
              <a:rPr lang="zh-CN" altLang="en-US" sz="2400" dirty="0" smtClean="0"/>
              <a:t>－ </a:t>
            </a:r>
            <a:r>
              <a:rPr lang="en-US" altLang="zh-CN" sz="2400" dirty="0" smtClean="0"/>
              <a:t>B</a:t>
            </a:r>
            <a:r>
              <a:rPr lang="zh-CN" altLang="en-US" sz="2400" dirty="0" smtClean="0"/>
              <a:t>：</a:t>
            </a:r>
            <a:r>
              <a:rPr lang="en-US" altLang="zh-CN" sz="2400" dirty="0" smtClean="0"/>
              <a:t>s</a:t>
            </a:r>
            <a:r>
              <a:rPr lang="zh-CN" altLang="en-US" sz="2400" dirty="0" smtClean="0"/>
              <a:t>＝</a:t>
            </a:r>
            <a:r>
              <a:rPr lang="en-US" altLang="zh-CN" sz="2400" dirty="0" smtClean="0"/>
              <a:t>signature(m, d)</a:t>
            </a:r>
          </a:p>
          <a:p>
            <a:pPr lvl="1">
              <a:lnSpc>
                <a:spcPct val="90000"/>
              </a:lnSpc>
            </a:pPr>
            <a:r>
              <a:rPr lang="en-US" altLang="zh-CN" sz="2400" dirty="0" smtClean="0"/>
              <a:t>A</a:t>
            </a:r>
            <a:r>
              <a:rPr lang="zh-CN" altLang="en-US" sz="2400" dirty="0" smtClean="0"/>
              <a:t>判断签名</a:t>
            </a:r>
            <a:r>
              <a:rPr lang="en-US" altLang="zh-CN" sz="2400" dirty="0" smtClean="0"/>
              <a:t>(m, s)</a:t>
            </a:r>
            <a:r>
              <a:rPr lang="zh-CN" altLang="en-US" sz="2400" dirty="0" smtClean="0"/>
              <a:t>是否是</a:t>
            </a:r>
            <a:r>
              <a:rPr lang="en-US" altLang="zh-CN" sz="2400" dirty="0" smtClean="0"/>
              <a:t>B</a:t>
            </a:r>
            <a:r>
              <a:rPr lang="zh-CN" altLang="en-US" sz="2400" dirty="0" smtClean="0"/>
              <a:t>的真实签名，从而知道对方是否是真正的</a:t>
            </a:r>
            <a:r>
              <a:rPr lang="en-US" altLang="zh-CN" sz="2400" dirty="0" smtClean="0"/>
              <a:t>B</a:t>
            </a:r>
          </a:p>
          <a:p>
            <a:pPr>
              <a:lnSpc>
                <a:spcPct val="90000"/>
              </a:lnSpc>
              <a:buFontTx/>
              <a:buNone/>
            </a:pPr>
            <a:r>
              <a:rPr lang="zh-CN" altLang="en-US" sz="2800" dirty="0" smtClean="0"/>
              <a:t>*  不要随便对别人给你的报文签名</a:t>
            </a:r>
          </a:p>
          <a:p>
            <a:pPr lvl="1">
              <a:lnSpc>
                <a:spcPct val="90000"/>
              </a:lnSpc>
            </a:pPr>
            <a:r>
              <a:rPr lang="zh-CN" altLang="en-US" sz="2400" dirty="0" smtClean="0"/>
              <a:t>那个报文可能对你不利，可能是张欠条 </a:t>
            </a:r>
            <a:r>
              <a:rPr lang="en-US" altLang="zh-CN" sz="2400" dirty="0" smtClean="0"/>
              <a:t>(</a:t>
            </a:r>
            <a:r>
              <a:rPr lang="zh-CN" altLang="en-US" sz="2400" dirty="0" smtClean="0"/>
              <a:t>当然你欠人家的</a:t>
            </a:r>
            <a:r>
              <a:rPr lang="en-US" altLang="zh-CN" sz="2400" dirty="0" smtClean="0"/>
              <a:t>)</a:t>
            </a:r>
          </a:p>
          <a:p>
            <a:pPr lvl="1">
              <a:lnSpc>
                <a:spcPct val="90000"/>
              </a:lnSpc>
            </a:pPr>
            <a:r>
              <a:rPr lang="zh-CN" altLang="en-US" sz="2400" dirty="0" smtClean="0"/>
              <a:t>因此</a:t>
            </a:r>
            <a:r>
              <a:rPr lang="en-US" altLang="zh-CN" sz="2400" dirty="0" smtClean="0"/>
              <a:t>B</a:t>
            </a:r>
            <a:r>
              <a:rPr lang="zh-CN" altLang="en-US" sz="2400" dirty="0" smtClean="0"/>
              <a:t>必须在签署消息</a:t>
            </a:r>
            <a:r>
              <a:rPr lang="en-US" altLang="zh-CN" sz="2400" dirty="0" smtClean="0"/>
              <a:t>m</a:t>
            </a:r>
            <a:r>
              <a:rPr lang="zh-CN" altLang="en-US" sz="2400" dirty="0" smtClean="0"/>
              <a:t>前用自己的随机数干扰一下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smtClean="0"/>
              <a:t>CA</a:t>
            </a:r>
            <a:r>
              <a:rPr lang="zh-CN" altLang="en-US" dirty="0" smtClean="0"/>
              <a:t>及证书：离线中心</a:t>
            </a:r>
          </a:p>
        </p:txBody>
      </p:sp>
      <p:sp>
        <p:nvSpPr>
          <p:cNvPr id="35843" name="Rectangle 3"/>
          <p:cNvSpPr>
            <a:spLocks noGrp="1" noChangeArrowheads="1"/>
          </p:cNvSpPr>
          <p:nvPr>
            <p:ph type="body" idx="1"/>
          </p:nvPr>
        </p:nvSpPr>
        <p:spPr>
          <a:xfrm>
            <a:off x="457200" y="1371600"/>
            <a:ext cx="8686800" cy="4876800"/>
          </a:xfrm>
        </p:spPr>
        <p:txBody>
          <a:bodyPr>
            <a:normAutofit fontScale="92500" lnSpcReduction="10000"/>
          </a:bodyPr>
          <a:lstStyle/>
          <a:p>
            <a:pPr>
              <a:buFontTx/>
              <a:buNone/>
            </a:pPr>
            <a:r>
              <a:rPr lang="en-US" altLang="zh-CN" dirty="0" smtClean="0"/>
              <a:t>Certificate Authentication </a:t>
            </a:r>
          </a:p>
          <a:p>
            <a:r>
              <a:rPr lang="en-US" altLang="zh-CN" sz="2800" dirty="0" smtClean="0"/>
              <a:t>CA</a:t>
            </a:r>
            <a:r>
              <a:rPr lang="zh-CN" altLang="en-US" sz="2800" dirty="0" smtClean="0"/>
              <a:t>是受信任的权威机构，有一对公钥私钥。</a:t>
            </a:r>
          </a:p>
          <a:p>
            <a:r>
              <a:rPr lang="zh-CN" altLang="en-US" sz="2800" dirty="0" smtClean="0"/>
              <a:t>每个用户自己产生一对公钥和私钥，并把公钥提交给</a:t>
            </a:r>
            <a:r>
              <a:rPr lang="en-US" altLang="zh-CN" sz="2800" dirty="0" smtClean="0"/>
              <a:t>CA</a:t>
            </a:r>
            <a:r>
              <a:rPr lang="zh-CN" altLang="en-US" sz="2800" dirty="0" smtClean="0"/>
              <a:t>申请证书。</a:t>
            </a:r>
          </a:p>
          <a:p>
            <a:r>
              <a:rPr lang="en-US" altLang="zh-CN" sz="2800" dirty="0" smtClean="0"/>
              <a:t>CA</a:t>
            </a:r>
            <a:r>
              <a:rPr lang="zh-CN" altLang="en-US" sz="2800" dirty="0" smtClean="0"/>
              <a:t>以某种可靠的方式核对申请人的身份及其公钥，并用自己的私钥“签发”证书。</a:t>
            </a:r>
          </a:p>
          <a:p>
            <a:r>
              <a:rPr lang="zh-CN" altLang="en-US" sz="2800" dirty="0" smtClean="0"/>
              <a:t>证书主要内容：用户公钥，持有人和签发人的信息，用途，有效期间，签名等。</a:t>
            </a:r>
          </a:p>
          <a:p>
            <a:r>
              <a:rPr lang="zh-CN" altLang="en-US" sz="2800" dirty="0" smtClean="0"/>
              <a:t>证书在需要通信时临时交换，并用</a:t>
            </a:r>
            <a:r>
              <a:rPr lang="en-US" altLang="zh-CN" sz="2800" dirty="0" smtClean="0"/>
              <a:t>CA</a:t>
            </a:r>
            <a:r>
              <a:rPr lang="zh-CN" altLang="en-US" sz="2800" dirty="0" smtClean="0"/>
              <a:t>的公钥验证。</a:t>
            </a:r>
          </a:p>
          <a:p>
            <a:r>
              <a:rPr lang="zh-CN" altLang="en-US" sz="2800" dirty="0" smtClean="0"/>
              <a:t>有了经</a:t>
            </a:r>
            <a:r>
              <a:rPr lang="en-US" altLang="zh-CN" sz="2800" dirty="0" smtClean="0"/>
              <a:t>CA</a:t>
            </a:r>
            <a:r>
              <a:rPr lang="zh-CN" altLang="en-US" sz="2800" dirty="0" smtClean="0"/>
              <a:t>签名保证的用户公钥，则可进行下一步的身份验证和交换会话密钥等。</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实验部分</a:t>
            </a:r>
            <a:endParaRPr lang="zh-CN" altLang="en-US" dirty="0"/>
          </a:p>
        </p:txBody>
      </p:sp>
      <p:sp>
        <p:nvSpPr>
          <p:cNvPr id="3" name="Content Placeholder 2"/>
          <p:cNvSpPr>
            <a:spLocks noGrp="1"/>
          </p:cNvSpPr>
          <p:nvPr>
            <p:ph idx="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dirty="0" smtClean="0"/>
              <a:t>PKI in Windows</a:t>
            </a:r>
            <a:endParaRPr lang="zh-CN" altLang="en-US" dirty="0" smtClean="0"/>
          </a:p>
        </p:txBody>
      </p:sp>
      <p:sp>
        <p:nvSpPr>
          <p:cNvPr id="87043" name="Rectangle 3"/>
          <p:cNvSpPr>
            <a:spLocks noGrp="1" noChangeArrowheads="1"/>
          </p:cNvSpPr>
          <p:nvPr>
            <p:ph type="body" idx="1"/>
          </p:nvPr>
        </p:nvSpPr>
        <p:spPr/>
        <p:txBody>
          <a:bodyPr/>
          <a:lstStyle/>
          <a:p>
            <a:r>
              <a:rPr lang="en-US" altLang="zh-CN" dirty="0" smtClean="0"/>
              <a:t>Windows</a:t>
            </a:r>
            <a:r>
              <a:rPr lang="zh-CN" altLang="en-US" dirty="0" smtClean="0"/>
              <a:t>中对</a:t>
            </a:r>
            <a:r>
              <a:rPr lang="en-US" altLang="zh-CN" dirty="0" smtClean="0"/>
              <a:t>PKI</a:t>
            </a:r>
            <a:r>
              <a:rPr lang="zh-CN" altLang="en-US" dirty="0" smtClean="0"/>
              <a:t>的支持</a:t>
            </a:r>
          </a:p>
          <a:p>
            <a:pPr lvl="1"/>
            <a:r>
              <a:rPr lang="zh-CN" altLang="en-US" dirty="0" smtClean="0"/>
              <a:t>一个简陋但是可用的</a:t>
            </a:r>
            <a:r>
              <a:rPr lang="en-US" altLang="zh-CN" dirty="0" smtClean="0"/>
              <a:t>CA</a:t>
            </a:r>
          </a:p>
          <a:p>
            <a:pPr lvl="1"/>
            <a:r>
              <a:rPr lang="zh-CN" altLang="en-US" dirty="0" smtClean="0"/>
              <a:t>可在</a:t>
            </a:r>
            <a:r>
              <a:rPr lang="en-US" altLang="zh-CN" dirty="0" smtClean="0"/>
              <a:t>IE</a:t>
            </a:r>
            <a:r>
              <a:rPr lang="zh-CN" altLang="en-US" dirty="0" smtClean="0"/>
              <a:t>和</a:t>
            </a:r>
            <a:r>
              <a:rPr lang="en-US" altLang="zh-CN" dirty="0" smtClean="0"/>
              <a:t>IIS</a:t>
            </a:r>
            <a:r>
              <a:rPr lang="zh-CN" altLang="en-US" dirty="0" smtClean="0"/>
              <a:t>之间跑</a:t>
            </a:r>
            <a:r>
              <a:rPr lang="en-US" altLang="zh-CN" dirty="0" smtClean="0"/>
              <a:t>HTTPS</a:t>
            </a:r>
            <a:r>
              <a:rPr lang="zh-CN" altLang="en-US" dirty="0" smtClean="0"/>
              <a:t>（</a:t>
            </a:r>
            <a:r>
              <a:rPr lang="en-US" altLang="zh-CN" dirty="0" smtClean="0"/>
              <a:t>HTTP+SSL</a:t>
            </a:r>
            <a:r>
              <a:rPr lang="zh-CN" altLang="en-US" dirty="0" smtClean="0"/>
              <a:t>）</a:t>
            </a:r>
          </a:p>
          <a:p>
            <a:pPr lvl="1"/>
            <a:r>
              <a:rPr lang="zh-CN" altLang="en-US" dirty="0" smtClean="0"/>
              <a:t>可使用</a:t>
            </a:r>
            <a:r>
              <a:rPr lang="en-US" altLang="zh-CN" dirty="0" smtClean="0"/>
              <a:t>Outlook*Express</a:t>
            </a:r>
            <a:r>
              <a:rPr lang="zh-CN" altLang="en-US" dirty="0" smtClean="0"/>
              <a:t>收发加密</a:t>
            </a:r>
            <a:r>
              <a:rPr lang="en-US" altLang="zh-CN" dirty="0" smtClean="0"/>
              <a:t>+</a:t>
            </a:r>
            <a:r>
              <a:rPr lang="zh-CN" altLang="en-US" dirty="0" smtClean="0"/>
              <a:t>签名邮件</a:t>
            </a:r>
          </a:p>
          <a:p>
            <a:r>
              <a:rPr lang="zh-CN" altLang="en-US" dirty="0" smtClean="0"/>
              <a:t>实验任务</a:t>
            </a:r>
          </a:p>
          <a:p>
            <a:pPr lvl="1"/>
            <a:r>
              <a:rPr lang="zh-CN" altLang="en-US" dirty="0" smtClean="0"/>
              <a:t>自己配置一个</a:t>
            </a:r>
            <a:r>
              <a:rPr lang="en-US" altLang="zh-CN" dirty="0" smtClean="0"/>
              <a:t>CA</a:t>
            </a:r>
          </a:p>
          <a:p>
            <a:pPr lvl="1"/>
            <a:r>
              <a:rPr lang="zh-CN" altLang="en-US" dirty="0" smtClean="0"/>
              <a:t>发放若干个证书</a:t>
            </a:r>
          </a:p>
          <a:p>
            <a:pPr lvl="1"/>
            <a:r>
              <a:rPr lang="zh-CN" altLang="en-US" dirty="0" smtClean="0"/>
              <a:t>并在</a:t>
            </a:r>
            <a:r>
              <a:rPr lang="en-US" altLang="zh-CN" dirty="0" smtClean="0"/>
              <a:t>IIS</a:t>
            </a:r>
            <a:r>
              <a:rPr lang="zh-CN" altLang="en-US" dirty="0" smtClean="0"/>
              <a:t>、</a:t>
            </a:r>
            <a:r>
              <a:rPr lang="en-US" altLang="zh-CN" dirty="0" smtClean="0"/>
              <a:t>IE</a:t>
            </a:r>
            <a:r>
              <a:rPr lang="zh-CN" altLang="en-US" dirty="0" smtClean="0"/>
              <a:t>、</a:t>
            </a:r>
            <a:r>
              <a:rPr lang="en-US" altLang="zh-CN" dirty="0" smtClean="0"/>
              <a:t>OE</a:t>
            </a:r>
            <a:r>
              <a:rPr lang="zh-CN" altLang="en-US" dirty="0" smtClean="0"/>
              <a:t>中测试</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smtClean="0"/>
              <a:t>CA</a:t>
            </a:r>
            <a:r>
              <a:rPr lang="zh-CN" altLang="en-US" smtClean="0"/>
              <a:t>安装</a:t>
            </a:r>
          </a:p>
        </p:txBody>
      </p:sp>
      <p:sp>
        <p:nvSpPr>
          <p:cNvPr id="90115" name="Rectangle 3"/>
          <p:cNvSpPr>
            <a:spLocks noGrp="1" noChangeArrowheads="1"/>
          </p:cNvSpPr>
          <p:nvPr>
            <p:ph type="body" idx="1"/>
          </p:nvPr>
        </p:nvSpPr>
        <p:spPr/>
        <p:txBody>
          <a:bodyPr/>
          <a:lstStyle/>
          <a:p>
            <a:r>
              <a:rPr lang="zh-CN" altLang="en-US" smtClean="0"/>
              <a:t>需</a:t>
            </a:r>
            <a:r>
              <a:rPr lang="en-US" altLang="zh-CN" smtClean="0"/>
              <a:t>Windows Server</a:t>
            </a:r>
            <a:endParaRPr lang="zh-CN" altLang="en-US" smtClean="0"/>
          </a:p>
          <a:p>
            <a:r>
              <a:rPr lang="zh-CN" altLang="en-US" smtClean="0"/>
              <a:t>手工添加</a:t>
            </a:r>
            <a:r>
              <a:rPr lang="en-US" altLang="zh-CN" smtClean="0"/>
              <a:t>CA</a:t>
            </a:r>
            <a:r>
              <a:rPr lang="zh-CN" altLang="en-US" smtClean="0"/>
              <a:t>组件并配置参数</a:t>
            </a:r>
          </a:p>
          <a:p>
            <a:endParaRPr lang="zh-CN" altLang="en-US" smtClean="0"/>
          </a:p>
          <a:p>
            <a:endParaRPr lang="zh-CN" altLang="en-US" smtClean="0"/>
          </a:p>
          <a:p>
            <a:endParaRPr lang="zh-CN" altLang="en-US" smtClean="0"/>
          </a:p>
        </p:txBody>
      </p:sp>
      <p:pic>
        <p:nvPicPr>
          <p:cNvPr id="90116" name="Picture 4" descr="2"/>
          <p:cNvPicPr>
            <a:picLocks noChangeAspect="1" noChangeArrowheads="1"/>
          </p:cNvPicPr>
          <p:nvPr/>
        </p:nvPicPr>
        <p:blipFill>
          <a:blip r:embed="rId2" cstate="print"/>
          <a:srcRect/>
          <a:stretch>
            <a:fillRect/>
          </a:stretch>
        </p:blipFill>
        <p:spPr bwMode="auto">
          <a:xfrm>
            <a:off x="2743200" y="2971800"/>
            <a:ext cx="4810125" cy="3457575"/>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mtClean="0"/>
              <a:t>给</a:t>
            </a:r>
            <a:r>
              <a:rPr lang="en-US" altLang="zh-CN" smtClean="0"/>
              <a:t>IE</a:t>
            </a:r>
            <a:r>
              <a:rPr lang="zh-CN" altLang="en-US" smtClean="0"/>
              <a:t>申请一个证书</a:t>
            </a:r>
          </a:p>
        </p:txBody>
      </p:sp>
      <p:sp>
        <p:nvSpPr>
          <p:cNvPr id="91139" name="Rectangle 3"/>
          <p:cNvSpPr>
            <a:spLocks noGrp="1" noChangeArrowheads="1"/>
          </p:cNvSpPr>
          <p:nvPr>
            <p:ph type="body" idx="1"/>
          </p:nvPr>
        </p:nvSpPr>
        <p:spPr/>
        <p:txBody>
          <a:bodyPr/>
          <a:lstStyle/>
          <a:p>
            <a:r>
              <a:rPr lang="zh-CN" altLang="en-US" smtClean="0"/>
              <a:t>如果要求客户身份</a:t>
            </a:r>
          </a:p>
          <a:p>
            <a:pPr>
              <a:buFontTx/>
              <a:buNone/>
            </a:pPr>
            <a:r>
              <a:rPr lang="zh-CN" altLang="en-US" smtClean="0"/>
              <a:t>	</a:t>
            </a:r>
            <a:r>
              <a:rPr lang="en-US" altLang="zh-CN" smtClean="0"/>
              <a:t>IE</a:t>
            </a:r>
            <a:r>
              <a:rPr lang="zh-CN" altLang="en-US" smtClean="0"/>
              <a:t>中申请用户证书</a:t>
            </a:r>
          </a:p>
          <a:p>
            <a:pPr>
              <a:buFontTx/>
              <a:buNone/>
            </a:pPr>
            <a:r>
              <a:rPr lang="zh-CN" altLang="en-US" smtClean="0"/>
              <a:t>		在</a:t>
            </a:r>
            <a:r>
              <a:rPr lang="en-US" altLang="zh-CN" smtClean="0"/>
              <a:t>CA</a:t>
            </a:r>
            <a:r>
              <a:rPr lang="zh-CN" altLang="en-US" smtClean="0"/>
              <a:t>的</a:t>
            </a:r>
            <a:r>
              <a:rPr lang="en-US" altLang="zh-CN" smtClean="0"/>
              <a:t>IE</a:t>
            </a:r>
            <a:r>
              <a:rPr lang="zh-CN" altLang="en-US" smtClean="0"/>
              <a:t>界面申请</a:t>
            </a:r>
          </a:p>
          <a:p>
            <a:endParaRPr lang="zh-CN" altLang="en-US" smtClean="0"/>
          </a:p>
        </p:txBody>
      </p:sp>
      <p:pic>
        <p:nvPicPr>
          <p:cNvPr id="91140" name="Picture 4" descr="1"/>
          <p:cNvPicPr>
            <a:picLocks noChangeAspect="1" noChangeArrowheads="1"/>
          </p:cNvPicPr>
          <p:nvPr/>
        </p:nvPicPr>
        <p:blipFill>
          <a:blip r:embed="rId2" cstate="print"/>
          <a:srcRect/>
          <a:stretch>
            <a:fillRect/>
          </a:stretch>
        </p:blipFill>
        <p:spPr bwMode="auto">
          <a:xfrm>
            <a:off x="4191000" y="3287713"/>
            <a:ext cx="4953000" cy="3570287"/>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mtClean="0"/>
              <a:t>给</a:t>
            </a:r>
            <a:r>
              <a:rPr lang="en-US" altLang="zh-CN" smtClean="0"/>
              <a:t>IIS</a:t>
            </a:r>
            <a:r>
              <a:rPr lang="zh-CN" altLang="en-US" smtClean="0"/>
              <a:t>申请一个证书</a:t>
            </a:r>
          </a:p>
        </p:txBody>
      </p:sp>
      <p:sp>
        <p:nvSpPr>
          <p:cNvPr id="89091" name="Rectangle 3"/>
          <p:cNvSpPr>
            <a:spLocks noGrp="1" noChangeArrowheads="1"/>
          </p:cNvSpPr>
          <p:nvPr>
            <p:ph type="body" idx="1"/>
          </p:nvPr>
        </p:nvSpPr>
        <p:spPr/>
        <p:txBody>
          <a:bodyPr>
            <a:normAutofit lnSpcReduction="10000"/>
          </a:bodyPr>
          <a:lstStyle/>
          <a:p>
            <a:r>
              <a:rPr lang="zh-CN" altLang="en-US" smtClean="0"/>
              <a:t>安装</a:t>
            </a:r>
            <a:r>
              <a:rPr lang="en-US" altLang="zh-CN" smtClean="0"/>
              <a:t>IIS</a:t>
            </a:r>
            <a:r>
              <a:rPr lang="zh-CN" altLang="en-US" smtClean="0"/>
              <a:t>，新建一个</a:t>
            </a:r>
            <a:r>
              <a:rPr lang="en-US" altLang="zh-CN" smtClean="0"/>
              <a:t>WebServer</a:t>
            </a:r>
          </a:p>
          <a:p>
            <a:r>
              <a:rPr lang="zh-CN" altLang="en-US" smtClean="0"/>
              <a:t>为启用</a:t>
            </a:r>
            <a:r>
              <a:rPr lang="en-US" altLang="zh-CN" smtClean="0"/>
              <a:t>SSL</a:t>
            </a:r>
            <a:r>
              <a:rPr lang="zh-CN" altLang="en-US" smtClean="0"/>
              <a:t>产生</a:t>
            </a:r>
            <a:r>
              <a:rPr lang="en-US" altLang="zh-CN" smtClean="0"/>
              <a:t>RSA</a:t>
            </a:r>
            <a:r>
              <a:rPr lang="zh-CN" altLang="en-US" smtClean="0"/>
              <a:t>钥和</a:t>
            </a:r>
            <a:r>
              <a:rPr lang="en-US" altLang="zh-CN" smtClean="0"/>
              <a:t>PKCS#10 Req</a:t>
            </a:r>
          </a:p>
          <a:p>
            <a:r>
              <a:rPr lang="zh-CN" altLang="en-US" smtClean="0"/>
              <a:t>通过</a:t>
            </a:r>
            <a:r>
              <a:rPr lang="en-US" altLang="zh-CN" smtClean="0"/>
              <a:t>CA</a:t>
            </a:r>
            <a:r>
              <a:rPr lang="zh-CN" altLang="en-US" smtClean="0"/>
              <a:t>的</a:t>
            </a:r>
            <a:r>
              <a:rPr lang="en-US" altLang="zh-CN" smtClean="0"/>
              <a:t>IE</a:t>
            </a:r>
            <a:r>
              <a:rPr lang="zh-CN" altLang="en-US" smtClean="0"/>
              <a:t>界面提交申请：</a:t>
            </a:r>
            <a:r>
              <a:rPr lang="en-US" altLang="zh-CN" smtClean="0"/>
              <a:t>PKCS#10 Req</a:t>
            </a:r>
          </a:p>
          <a:p>
            <a:r>
              <a:rPr lang="zh-CN" altLang="en-US" smtClean="0"/>
              <a:t>在</a:t>
            </a:r>
            <a:r>
              <a:rPr lang="en-US" altLang="zh-CN" smtClean="0"/>
              <a:t>CA</a:t>
            </a:r>
            <a:r>
              <a:rPr lang="zh-CN" altLang="en-US" smtClean="0"/>
              <a:t>管理器中颁发、导出</a:t>
            </a:r>
            <a:r>
              <a:rPr lang="en-US" altLang="zh-CN" smtClean="0"/>
              <a:t>cer/der</a:t>
            </a:r>
          </a:p>
          <a:p>
            <a:r>
              <a:rPr lang="zh-CN" altLang="en-US" smtClean="0"/>
              <a:t>回到</a:t>
            </a:r>
            <a:r>
              <a:rPr lang="en-US" altLang="zh-CN" smtClean="0"/>
              <a:t>IIS</a:t>
            </a:r>
            <a:r>
              <a:rPr lang="zh-CN" altLang="en-US" smtClean="0"/>
              <a:t>的</a:t>
            </a:r>
            <a:r>
              <a:rPr lang="en-US" altLang="zh-CN" smtClean="0"/>
              <a:t>WebServer</a:t>
            </a:r>
          </a:p>
          <a:p>
            <a:pPr>
              <a:buFontTx/>
              <a:buNone/>
            </a:pPr>
            <a:r>
              <a:rPr lang="en-US" altLang="zh-CN" smtClean="0"/>
              <a:t>		</a:t>
            </a:r>
            <a:r>
              <a:rPr lang="zh-CN" altLang="en-US" smtClean="0"/>
              <a:t>导入</a:t>
            </a:r>
            <a:r>
              <a:rPr lang="en-US" altLang="zh-CN" smtClean="0"/>
              <a:t>cer/der</a:t>
            </a:r>
          </a:p>
          <a:p>
            <a:pPr>
              <a:buFontTx/>
              <a:buNone/>
            </a:pPr>
            <a:r>
              <a:rPr lang="en-US" altLang="zh-CN" smtClean="0"/>
              <a:t>		</a:t>
            </a:r>
            <a:r>
              <a:rPr lang="zh-CN" altLang="en-US" smtClean="0"/>
              <a:t>设置</a:t>
            </a:r>
            <a:r>
              <a:rPr lang="en-US" altLang="zh-CN" smtClean="0"/>
              <a:t>SSL</a:t>
            </a:r>
            <a:r>
              <a:rPr lang="zh-CN" altLang="en-US" smtClean="0"/>
              <a:t>端口</a:t>
            </a:r>
          </a:p>
          <a:p>
            <a:pPr>
              <a:buFontTx/>
              <a:buNone/>
            </a:pPr>
            <a:r>
              <a:rPr lang="zh-CN" altLang="en-US" smtClean="0"/>
              <a:t>		让该</a:t>
            </a:r>
            <a:r>
              <a:rPr lang="en-US" altLang="zh-CN" smtClean="0"/>
              <a:t>WebServer</a:t>
            </a:r>
            <a:r>
              <a:rPr lang="zh-CN" altLang="en-US" smtClean="0"/>
              <a:t>请求</a:t>
            </a:r>
            <a:r>
              <a:rPr lang="en-US" altLang="zh-CN" smtClean="0"/>
              <a:t>SSL</a:t>
            </a:r>
            <a:endParaRPr lang="zh-CN" altLang="en-US" smtClean="0"/>
          </a:p>
          <a:p>
            <a:endParaRPr lang="en-US" altLang="zh-CN" smtClean="0"/>
          </a:p>
        </p:txBody>
      </p:sp>
      <p:pic>
        <p:nvPicPr>
          <p:cNvPr id="89092" name="Picture 4" descr="1"/>
          <p:cNvPicPr>
            <a:picLocks noChangeAspect="1" noChangeArrowheads="1"/>
          </p:cNvPicPr>
          <p:nvPr/>
        </p:nvPicPr>
        <p:blipFill>
          <a:blip r:embed="rId2" cstate="print"/>
          <a:srcRect/>
          <a:stretch>
            <a:fillRect/>
          </a:stretch>
        </p:blipFill>
        <p:spPr bwMode="auto">
          <a:xfrm>
            <a:off x="6172200" y="3810000"/>
            <a:ext cx="2517775" cy="3048000"/>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smtClean="0"/>
              <a:t>HTTPS</a:t>
            </a:r>
          </a:p>
        </p:txBody>
      </p:sp>
      <p:sp>
        <p:nvSpPr>
          <p:cNvPr id="93187" name="Rectangle 3"/>
          <p:cNvSpPr>
            <a:spLocks noGrp="1" noChangeArrowheads="1"/>
          </p:cNvSpPr>
          <p:nvPr>
            <p:ph type="body" idx="1"/>
          </p:nvPr>
        </p:nvSpPr>
        <p:spPr/>
        <p:txBody>
          <a:bodyPr/>
          <a:lstStyle/>
          <a:p>
            <a:r>
              <a:rPr lang="zh-CN" altLang="en-US" smtClean="0"/>
              <a:t>然后可以尝试用</a:t>
            </a:r>
            <a:r>
              <a:rPr lang="en-US" altLang="zh-CN" smtClean="0"/>
              <a:t>HTTPS</a:t>
            </a:r>
            <a:r>
              <a:rPr lang="zh-CN" altLang="en-US" smtClean="0"/>
              <a:t>协议访问</a:t>
            </a:r>
            <a:r>
              <a:rPr lang="en-US" altLang="zh-CN" smtClean="0"/>
              <a:t>IIS</a:t>
            </a:r>
          </a:p>
          <a:p>
            <a:pPr lvl="1"/>
            <a:r>
              <a:rPr lang="en-US" altLang="zh-CN" smtClean="0">
                <a:hlinkClick r:id="rId2"/>
              </a:rPr>
              <a:t>https://localhost/</a:t>
            </a:r>
            <a:r>
              <a:rPr lang="en-US" altLang="zh-CN" smtClean="0"/>
              <a:t> 	or </a:t>
            </a:r>
            <a:r>
              <a:rPr lang="en-US" altLang="zh-CN" smtClean="0">
                <a:hlinkClick r:id="rId3"/>
              </a:rPr>
              <a:t>https://that’server/</a:t>
            </a:r>
            <a:r>
              <a:rPr lang="en-US" altLang="zh-CN" smtClean="0"/>
              <a:t> </a:t>
            </a:r>
          </a:p>
          <a:p>
            <a:pPr lvl="1"/>
            <a:r>
              <a:rPr lang="en-US" altLang="zh-CN" smtClean="0">
                <a:hlinkClick r:id="rId4"/>
              </a:rPr>
              <a:t>http://localhost/</a:t>
            </a:r>
            <a:r>
              <a:rPr lang="en-US" altLang="zh-CN" smtClean="0"/>
              <a:t> 	or </a:t>
            </a:r>
            <a:r>
              <a:rPr lang="en-US" altLang="zh-CN" smtClean="0">
                <a:hlinkClick r:id="rId5"/>
              </a:rPr>
              <a:t>http://that’server/</a:t>
            </a:r>
            <a:r>
              <a:rPr lang="en-US" altLang="zh-CN" smtClean="0"/>
              <a:t> </a:t>
            </a:r>
          </a:p>
          <a:p>
            <a:endParaRPr lang="zh-CN" altLang="en-US"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smtClean="0"/>
              <a:t>收发安全邮件</a:t>
            </a:r>
          </a:p>
        </p:txBody>
      </p:sp>
      <p:sp>
        <p:nvSpPr>
          <p:cNvPr id="92163" name="Rectangle 3"/>
          <p:cNvSpPr>
            <a:spLocks noGrp="1" noChangeArrowheads="1"/>
          </p:cNvSpPr>
          <p:nvPr>
            <p:ph type="body" idx="1"/>
          </p:nvPr>
        </p:nvSpPr>
        <p:spPr/>
        <p:txBody>
          <a:bodyPr/>
          <a:lstStyle/>
          <a:p>
            <a:r>
              <a:rPr lang="zh-CN" altLang="en-US" smtClean="0"/>
              <a:t>使用</a:t>
            </a:r>
            <a:r>
              <a:rPr lang="en-US" altLang="zh-CN" smtClean="0"/>
              <a:t>IE</a:t>
            </a:r>
            <a:r>
              <a:rPr lang="zh-CN" altLang="en-US" smtClean="0"/>
              <a:t>中的证书（个人证书）</a:t>
            </a:r>
            <a:endParaRPr lang="en-US" altLang="zh-CN" smtClean="0"/>
          </a:p>
          <a:p>
            <a:r>
              <a:rPr lang="en-US" altLang="zh-CN" smtClean="0"/>
              <a:t>OExp</a:t>
            </a:r>
            <a:r>
              <a:rPr lang="zh-CN" altLang="en-US" smtClean="0"/>
              <a:t>中使用</a:t>
            </a:r>
            <a:r>
              <a:rPr lang="en-US" altLang="zh-CN" smtClean="0"/>
              <a:t>RSA</a:t>
            </a:r>
            <a:r>
              <a:rPr lang="zh-CN" altLang="en-US" smtClean="0"/>
              <a:t>证书保护邮件</a:t>
            </a:r>
          </a:p>
          <a:p>
            <a:pPr>
              <a:buFontTx/>
              <a:buNone/>
            </a:pPr>
            <a:r>
              <a:rPr lang="zh-CN" altLang="en-US" smtClean="0"/>
              <a:t>		在</a:t>
            </a:r>
            <a:r>
              <a:rPr lang="en-US" altLang="zh-CN" smtClean="0"/>
              <a:t>CA</a:t>
            </a:r>
            <a:r>
              <a:rPr lang="zh-CN" altLang="en-US" smtClean="0"/>
              <a:t>的</a:t>
            </a:r>
            <a:r>
              <a:rPr lang="en-US" altLang="zh-CN" smtClean="0"/>
              <a:t>IE</a:t>
            </a:r>
            <a:r>
              <a:rPr lang="zh-CN" altLang="en-US" smtClean="0"/>
              <a:t>界面申请</a:t>
            </a:r>
          </a:p>
          <a:p>
            <a:pPr>
              <a:buFontTx/>
              <a:buNone/>
            </a:pPr>
            <a:r>
              <a:rPr lang="zh-CN" altLang="en-US" smtClean="0"/>
              <a:t>		在</a:t>
            </a:r>
            <a:r>
              <a:rPr lang="en-US" altLang="zh-CN" smtClean="0"/>
              <a:t>OExp</a:t>
            </a:r>
            <a:r>
              <a:rPr lang="zh-CN" altLang="en-US" smtClean="0"/>
              <a:t>中使用</a:t>
            </a:r>
          </a:p>
          <a:p>
            <a:endParaRPr lang="zh-CN" altLang="en-US" smtClean="0"/>
          </a:p>
          <a:p>
            <a:endParaRPr lang="zh-CN" altLang="en-US" smtClean="0"/>
          </a:p>
          <a:p>
            <a:r>
              <a:rPr lang="zh-CN" altLang="en-US" smtClean="0"/>
              <a:t>参见 第</a:t>
            </a:r>
            <a:r>
              <a:rPr lang="en-US" altLang="zh-CN" smtClean="0"/>
              <a:t>15</a:t>
            </a:r>
            <a:r>
              <a:rPr lang="zh-CN" altLang="en-US" smtClean="0"/>
              <a:t>章</a:t>
            </a:r>
          </a:p>
        </p:txBody>
      </p:sp>
      <p:pic>
        <p:nvPicPr>
          <p:cNvPr id="92165" name="Picture 5" descr="2"/>
          <p:cNvPicPr>
            <a:picLocks noChangeAspect="1" noChangeArrowheads="1"/>
          </p:cNvPicPr>
          <p:nvPr/>
        </p:nvPicPr>
        <p:blipFill>
          <a:blip r:embed="rId2" cstate="print"/>
          <a:srcRect/>
          <a:stretch>
            <a:fillRect/>
          </a:stretch>
        </p:blipFill>
        <p:spPr bwMode="auto">
          <a:xfrm>
            <a:off x="4267200" y="3505200"/>
            <a:ext cx="4419600" cy="2913063"/>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smtClean="0"/>
              <a:t>PKI in Windows Server</a:t>
            </a:r>
            <a:r>
              <a:rPr lang="zh-CN" altLang="en-US" dirty="0" smtClean="0"/>
              <a:t>实验环境</a:t>
            </a:r>
          </a:p>
        </p:txBody>
      </p:sp>
      <p:sp>
        <p:nvSpPr>
          <p:cNvPr id="88067" name="Rectangle 3"/>
          <p:cNvSpPr>
            <a:spLocks noGrp="1" noChangeArrowheads="1"/>
          </p:cNvSpPr>
          <p:nvPr>
            <p:ph type="body" idx="1"/>
          </p:nvPr>
        </p:nvSpPr>
        <p:spPr/>
        <p:txBody>
          <a:bodyPr>
            <a:normAutofit lnSpcReduction="10000"/>
          </a:bodyPr>
          <a:lstStyle/>
          <a:p>
            <a:r>
              <a:rPr lang="zh-CN" altLang="en-US" dirty="0" smtClean="0"/>
              <a:t>使用虚拟机</a:t>
            </a:r>
          </a:p>
          <a:p>
            <a:r>
              <a:rPr lang="zh-CN" altLang="en-US" dirty="0" smtClean="0"/>
              <a:t>基本环境</a:t>
            </a:r>
          </a:p>
          <a:p>
            <a:pPr>
              <a:buFontTx/>
              <a:buNone/>
            </a:pPr>
            <a:r>
              <a:rPr lang="zh-CN" altLang="en-US" dirty="0" smtClean="0"/>
              <a:t>	服务器：</a:t>
            </a:r>
            <a:r>
              <a:rPr lang="en-US" altLang="zh-CN" dirty="0" smtClean="0"/>
              <a:t>windows server</a:t>
            </a:r>
          </a:p>
          <a:p>
            <a:pPr>
              <a:buFontTx/>
              <a:buNone/>
            </a:pPr>
            <a:r>
              <a:rPr lang="en-US" altLang="zh-CN" dirty="0" smtClean="0"/>
              <a:t>		CA server</a:t>
            </a:r>
          </a:p>
          <a:p>
            <a:pPr>
              <a:buFontTx/>
              <a:buNone/>
            </a:pPr>
            <a:r>
              <a:rPr lang="en-US" altLang="zh-CN" dirty="0" smtClean="0"/>
              <a:t>		IIS</a:t>
            </a:r>
          </a:p>
          <a:p>
            <a:pPr>
              <a:buFontTx/>
              <a:buNone/>
            </a:pPr>
            <a:r>
              <a:rPr lang="en-US" altLang="zh-CN" dirty="0" smtClean="0"/>
              <a:t>	</a:t>
            </a:r>
            <a:r>
              <a:rPr lang="zh-CN" altLang="en-US" dirty="0" smtClean="0"/>
              <a:t>客户端：</a:t>
            </a:r>
            <a:r>
              <a:rPr lang="en-US" altLang="zh-CN" dirty="0" smtClean="0"/>
              <a:t>windows</a:t>
            </a:r>
          </a:p>
          <a:p>
            <a:pPr>
              <a:buFontTx/>
              <a:buNone/>
            </a:pPr>
            <a:r>
              <a:rPr lang="en-US" altLang="zh-CN" dirty="0" smtClean="0"/>
              <a:t>		IE</a:t>
            </a:r>
          </a:p>
          <a:p>
            <a:pPr>
              <a:buFontTx/>
              <a:buNone/>
            </a:pPr>
            <a:r>
              <a:rPr lang="en-US" altLang="zh-CN" dirty="0" smtClean="0"/>
              <a:t>		Outlook Express</a:t>
            </a:r>
          </a:p>
          <a:p>
            <a:endParaRPr lang="zh-CN" altLang="en-US" dirty="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smtClean="0"/>
              <a:t>EJBCA</a:t>
            </a:r>
          </a:p>
        </p:txBody>
      </p:sp>
      <p:sp>
        <p:nvSpPr>
          <p:cNvPr id="101379" name="Rectangle 3"/>
          <p:cNvSpPr>
            <a:spLocks noGrp="1" noChangeArrowheads="1"/>
          </p:cNvSpPr>
          <p:nvPr>
            <p:ph type="body" sz="half" idx="1"/>
          </p:nvPr>
        </p:nvSpPr>
        <p:spPr>
          <a:xfrm>
            <a:off x="457200" y="1447800"/>
            <a:ext cx="8229600" cy="5410200"/>
          </a:xfrm>
        </p:spPr>
        <p:txBody>
          <a:bodyPr/>
          <a:lstStyle/>
          <a:p>
            <a:r>
              <a:rPr lang="en-US" altLang="zh-CN" smtClean="0"/>
              <a:t>EJBCA</a:t>
            </a:r>
            <a:r>
              <a:rPr lang="zh-CN" altLang="en-US" smtClean="0"/>
              <a:t>是一个基于</a:t>
            </a:r>
            <a:r>
              <a:rPr lang="en-US" altLang="zh-CN" smtClean="0"/>
              <a:t>JAVA</a:t>
            </a:r>
            <a:r>
              <a:rPr lang="zh-CN" altLang="en-US" smtClean="0"/>
              <a:t>的</a:t>
            </a:r>
            <a:r>
              <a:rPr lang="en-US" altLang="zh-CN" smtClean="0"/>
              <a:t>CA</a:t>
            </a:r>
            <a:r>
              <a:rPr lang="zh-CN" altLang="en-US" smtClean="0"/>
              <a:t>，应用较广泛。</a:t>
            </a:r>
          </a:p>
          <a:p>
            <a:r>
              <a:rPr lang="zh-CN" altLang="en-US" smtClean="0"/>
              <a:t>请看安装札记。</a:t>
            </a:r>
          </a:p>
          <a:p>
            <a:endParaRPr lang="en-US" altLang="zh-CN" smtClean="0"/>
          </a:p>
        </p:txBody>
      </p:sp>
      <p:graphicFrame>
        <p:nvGraphicFramePr>
          <p:cNvPr id="101380" name="Object 4"/>
          <p:cNvGraphicFramePr>
            <a:graphicFrameLocks noChangeAspect="1"/>
          </p:cNvGraphicFramePr>
          <p:nvPr>
            <p:ph sz="half" idx="2"/>
          </p:nvPr>
        </p:nvGraphicFramePr>
        <p:xfrm>
          <a:off x="0" y="4267200"/>
          <a:ext cx="9144000" cy="2206625"/>
        </p:xfrm>
        <a:graphic>
          <a:graphicData uri="http://schemas.openxmlformats.org/presentationml/2006/ole">
            <p:oleObj spid="_x0000_s191490" name="包" r:id="rId3" imgW="1933560" imgH="466560" progId="Package">
              <p:embed/>
            </p:oleObj>
          </a:graphicData>
        </a:graphic>
      </p:graphicFrame>
      <p:pic>
        <p:nvPicPr>
          <p:cNvPr id="101382" name="Picture 6" descr="ejbca-ok-snapshot-2006"/>
          <p:cNvPicPr>
            <a:picLocks noChangeAspect="1" noChangeArrowheads="1"/>
          </p:cNvPicPr>
          <p:nvPr/>
        </p:nvPicPr>
        <p:blipFill>
          <a:blip r:embed="rId4" cstate="print"/>
          <a:srcRect/>
          <a:stretch>
            <a:fillRect/>
          </a:stretch>
        </p:blipFill>
        <p:spPr bwMode="auto">
          <a:xfrm>
            <a:off x="4038600" y="2505075"/>
            <a:ext cx="3810000" cy="2857500"/>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err="1" smtClean="0"/>
              <a:t>OpenCA</a:t>
            </a:r>
            <a:endParaRPr lang="zh-CN" altLang="en-US" dirty="0" smtClean="0"/>
          </a:p>
        </p:txBody>
      </p:sp>
      <p:sp>
        <p:nvSpPr>
          <p:cNvPr id="102403" name="Rectangle 3"/>
          <p:cNvSpPr>
            <a:spLocks noGrp="1" noChangeArrowheads="1"/>
          </p:cNvSpPr>
          <p:nvPr>
            <p:ph type="body" idx="1"/>
          </p:nvPr>
        </p:nvSpPr>
        <p:spPr/>
        <p:txBody>
          <a:bodyPr/>
          <a:lstStyle/>
          <a:p>
            <a:r>
              <a:rPr lang="en-US" altLang="zh-CN" smtClean="0"/>
              <a:t>OpenCA</a:t>
            </a:r>
            <a:r>
              <a:rPr lang="zh-CN" altLang="en-US" smtClean="0"/>
              <a:t>，一个复杂的</a:t>
            </a:r>
            <a:r>
              <a:rPr lang="en-US" altLang="zh-CN" smtClean="0"/>
              <a:t>CA</a:t>
            </a:r>
            <a:r>
              <a:rPr lang="zh-CN" altLang="en-US" smtClean="0"/>
              <a:t>系统</a:t>
            </a:r>
          </a:p>
          <a:p>
            <a:pPr lvl="1"/>
            <a:r>
              <a:rPr lang="en-US" altLang="zh-CN" smtClean="0">
                <a:hlinkClick r:id="rId2"/>
              </a:rPr>
              <a:t>http://www.openca.org/</a:t>
            </a:r>
            <a:r>
              <a:rPr lang="en-US" altLang="zh-CN" smtClean="0"/>
              <a:t>   </a:t>
            </a:r>
          </a:p>
          <a:p>
            <a:endParaRPr lang="en-US" altLang="zh-CN" smtClean="0"/>
          </a:p>
          <a:p>
            <a:endParaRPr lang="en-US" altLang="zh-CN" smtClean="0"/>
          </a:p>
          <a:p>
            <a:r>
              <a:rPr lang="zh-CN" altLang="en-US" smtClean="0"/>
              <a:t>阅读材料：</a:t>
            </a:r>
          </a:p>
          <a:p>
            <a:pPr lvl="1"/>
            <a:r>
              <a:rPr lang="en-US" altLang="zh-CN" smtClean="0">
                <a:hlinkClick r:id="rId3"/>
              </a:rPr>
              <a:t>http://www-900.ibm.com/developerWorks/cn/security/se-pkiusing/index.shtml</a:t>
            </a:r>
            <a:r>
              <a:rPr lang="en-US" altLang="zh-CN" smtClean="0"/>
              <a:t>  </a:t>
            </a:r>
          </a:p>
          <a:p>
            <a:endParaRPr lang="zh-CN"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mtClean="0"/>
              <a:t>CA</a:t>
            </a:r>
          </a:p>
        </p:txBody>
      </p:sp>
      <p:sp>
        <p:nvSpPr>
          <p:cNvPr id="36867" name="Rectangle 3"/>
          <p:cNvSpPr>
            <a:spLocks noGrp="1" noChangeArrowheads="1"/>
          </p:cNvSpPr>
          <p:nvPr>
            <p:ph type="body" idx="1"/>
          </p:nvPr>
        </p:nvSpPr>
        <p:spPr/>
        <p:txBody>
          <a:bodyPr/>
          <a:lstStyle/>
          <a:p>
            <a:r>
              <a:rPr lang="zh-CN" altLang="en-US" smtClean="0"/>
              <a:t> </a:t>
            </a:r>
          </a:p>
        </p:txBody>
      </p:sp>
      <p:pic>
        <p:nvPicPr>
          <p:cNvPr id="36868" name="Picture 4" descr="无标题"/>
          <p:cNvPicPr>
            <a:picLocks noChangeAspect="1" noChangeArrowheads="1"/>
          </p:cNvPicPr>
          <p:nvPr/>
        </p:nvPicPr>
        <p:blipFill>
          <a:blip r:embed="rId3" cstate="print"/>
          <a:srcRect/>
          <a:stretch>
            <a:fillRect/>
          </a:stretch>
        </p:blipFill>
        <p:spPr bwMode="auto">
          <a:xfrm>
            <a:off x="0" y="1447800"/>
            <a:ext cx="9144000" cy="5087938"/>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dirty="0" smtClean="0"/>
              <a:t>使用证书的认证过程</a:t>
            </a:r>
          </a:p>
        </p:txBody>
      </p:sp>
      <p:sp>
        <p:nvSpPr>
          <p:cNvPr id="70659" name="Rectangle 3"/>
          <p:cNvSpPr>
            <a:spLocks noGrp="1" noChangeArrowheads="1"/>
          </p:cNvSpPr>
          <p:nvPr>
            <p:ph type="body" idx="1"/>
          </p:nvPr>
        </p:nvSpPr>
        <p:spPr/>
        <p:txBody>
          <a:bodyPr>
            <a:normAutofit fontScale="92500" lnSpcReduction="10000"/>
          </a:bodyPr>
          <a:lstStyle/>
          <a:p>
            <a:pPr>
              <a:buFontTx/>
              <a:buNone/>
            </a:pPr>
            <a:r>
              <a:rPr lang="zh-CN" altLang="en-US" b="1" dirty="0" smtClean="0"/>
              <a:t>鉴别－</a:t>
            </a:r>
          </a:p>
          <a:p>
            <a:pPr>
              <a:buFontTx/>
              <a:buNone/>
            </a:pPr>
            <a:r>
              <a:rPr lang="en-US" altLang="zh-CN" sz="2800" dirty="0" smtClean="0"/>
              <a:t>	A</a:t>
            </a:r>
            <a:r>
              <a:rPr lang="zh-CN" altLang="en-US" sz="2800" dirty="0" smtClean="0"/>
              <a:t>要和</a:t>
            </a:r>
            <a:r>
              <a:rPr lang="en-US" altLang="zh-CN" sz="2800" dirty="0" smtClean="0"/>
              <a:t>B</a:t>
            </a:r>
            <a:r>
              <a:rPr lang="zh-CN" altLang="en-US" sz="2800" dirty="0" smtClean="0"/>
              <a:t>通信，</a:t>
            </a:r>
            <a:r>
              <a:rPr lang="en-US" altLang="zh-CN" sz="2800" dirty="0" smtClean="0"/>
              <a:t>A</a:t>
            </a:r>
            <a:r>
              <a:rPr lang="zh-CN" altLang="en-US" sz="2800" dirty="0" smtClean="0"/>
              <a:t>要弄清楚</a:t>
            </a:r>
            <a:r>
              <a:rPr lang="en-US" altLang="zh-CN" sz="2800" dirty="0" smtClean="0"/>
              <a:t>B</a:t>
            </a:r>
            <a:r>
              <a:rPr lang="zh-CN" altLang="en-US" sz="2800" dirty="0" smtClean="0"/>
              <a:t>是否是他所期望的真的</a:t>
            </a:r>
            <a:r>
              <a:rPr lang="en-US" altLang="zh-CN" sz="2800" dirty="0" smtClean="0"/>
              <a:t>B</a:t>
            </a:r>
          </a:p>
          <a:p>
            <a:pPr>
              <a:buFontTx/>
              <a:buNone/>
            </a:pPr>
            <a:endParaRPr lang="en-US" altLang="zh-CN" sz="1200" dirty="0" smtClean="0"/>
          </a:p>
          <a:p>
            <a:r>
              <a:rPr lang="en-US" altLang="zh-CN" sz="2800" dirty="0" smtClean="0"/>
              <a:t>A</a:t>
            </a:r>
            <a:r>
              <a:rPr lang="zh-CN" altLang="en-US" sz="2800" dirty="0" smtClean="0"/>
              <a:t>－</a:t>
            </a:r>
            <a:r>
              <a:rPr lang="en-US" altLang="zh-CN" sz="2800" dirty="0" smtClean="0"/>
              <a:t>&gt;B</a:t>
            </a:r>
            <a:r>
              <a:rPr lang="zh-CN" altLang="en-US" sz="2800" dirty="0" smtClean="0"/>
              <a:t>：</a:t>
            </a:r>
            <a:r>
              <a:rPr lang="en-US" altLang="zh-CN" sz="2800" dirty="0" smtClean="0"/>
              <a:t>A</a:t>
            </a:r>
            <a:r>
              <a:rPr lang="zh-CN" altLang="en-US" sz="2800" dirty="0" smtClean="0"/>
              <a:t>向</a:t>
            </a:r>
            <a:r>
              <a:rPr lang="en-US" altLang="zh-CN" sz="2800" dirty="0" smtClean="0"/>
              <a:t>B</a:t>
            </a:r>
            <a:r>
              <a:rPr lang="zh-CN" altLang="en-US" sz="2800" dirty="0" smtClean="0"/>
              <a:t>请求证书</a:t>
            </a:r>
          </a:p>
          <a:p>
            <a:r>
              <a:rPr lang="en-US" altLang="zh-CN" sz="2800" dirty="0" smtClean="0"/>
              <a:t>A&lt;</a:t>
            </a:r>
            <a:r>
              <a:rPr lang="zh-CN" altLang="en-US" sz="2800" dirty="0" smtClean="0"/>
              <a:t>－</a:t>
            </a:r>
            <a:r>
              <a:rPr lang="en-US" altLang="zh-CN" sz="2800" dirty="0" smtClean="0"/>
              <a:t>B</a:t>
            </a:r>
            <a:r>
              <a:rPr lang="zh-CN" altLang="en-US" sz="2800" dirty="0" smtClean="0"/>
              <a:t>：</a:t>
            </a:r>
            <a:r>
              <a:rPr lang="en-US" altLang="zh-CN" sz="2800" dirty="0" smtClean="0"/>
              <a:t>B</a:t>
            </a:r>
            <a:r>
              <a:rPr lang="zh-CN" altLang="en-US" sz="2800" dirty="0" smtClean="0"/>
              <a:t>的证书</a:t>
            </a:r>
          </a:p>
          <a:p>
            <a:r>
              <a:rPr lang="en-US" altLang="zh-CN" sz="2800" dirty="0" smtClean="0"/>
              <a:t>A        </a:t>
            </a:r>
            <a:r>
              <a:rPr lang="zh-CN" altLang="en-US" sz="2800" dirty="0" smtClean="0"/>
              <a:t>：</a:t>
            </a:r>
            <a:r>
              <a:rPr lang="en-US" altLang="zh-CN" sz="2800" dirty="0" smtClean="0"/>
              <a:t>A</a:t>
            </a:r>
            <a:r>
              <a:rPr lang="zh-CN" altLang="en-US" sz="2800" dirty="0" smtClean="0"/>
              <a:t>检查</a:t>
            </a:r>
            <a:r>
              <a:rPr lang="en-US" altLang="zh-CN" sz="2800" dirty="0" smtClean="0"/>
              <a:t>B</a:t>
            </a:r>
            <a:r>
              <a:rPr lang="zh-CN" altLang="en-US" sz="2800" dirty="0" smtClean="0"/>
              <a:t>的证书是否是</a:t>
            </a:r>
            <a:r>
              <a:rPr lang="en-US" altLang="zh-CN" sz="2800" dirty="0" smtClean="0"/>
              <a:t>A</a:t>
            </a:r>
            <a:r>
              <a:rPr lang="zh-CN" altLang="en-US" sz="2800" dirty="0" smtClean="0"/>
              <a:t>所信任的中心签发的</a:t>
            </a:r>
          </a:p>
          <a:p>
            <a:r>
              <a:rPr lang="en-US" altLang="zh-CN" sz="2800" dirty="0" smtClean="0"/>
              <a:t>A</a:t>
            </a:r>
            <a:r>
              <a:rPr lang="zh-CN" altLang="en-US" sz="2800" dirty="0" smtClean="0"/>
              <a:t>－</a:t>
            </a:r>
            <a:r>
              <a:rPr lang="en-US" altLang="zh-CN" sz="2800" dirty="0" smtClean="0"/>
              <a:t>&gt;B</a:t>
            </a:r>
            <a:r>
              <a:rPr lang="zh-CN" altLang="en-US" sz="2800" dirty="0" smtClean="0"/>
              <a:t>：</a:t>
            </a:r>
            <a:r>
              <a:rPr lang="en-US" altLang="zh-CN" sz="2800" dirty="0" smtClean="0"/>
              <a:t>A</a:t>
            </a:r>
            <a:r>
              <a:rPr lang="zh-CN" altLang="en-US" sz="2800" dirty="0" smtClean="0"/>
              <a:t>给</a:t>
            </a:r>
            <a:r>
              <a:rPr lang="en-US" altLang="zh-CN" sz="2800" dirty="0" smtClean="0"/>
              <a:t>B</a:t>
            </a:r>
            <a:r>
              <a:rPr lang="zh-CN" altLang="en-US" sz="2800" dirty="0" smtClean="0"/>
              <a:t>一个随机报文，让</a:t>
            </a:r>
            <a:r>
              <a:rPr lang="en-US" altLang="zh-CN" sz="2800" dirty="0" smtClean="0"/>
              <a:t>B</a:t>
            </a:r>
            <a:r>
              <a:rPr lang="zh-CN" altLang="en-US" sz="2800" dirty="0" smtClean="0"/>
              <a:t>签个名来看看</a:t>
            </a:r>
          </a:p>
          <a:p>
            <a:r>
              <a:rPr lang="en-US" altLang="zh-CN" sz="2800" dirty="0" smtClean="0"/>
              <a:t>B        </a:t>
            </a:r>
            <a:r>
              <a:rPr lang="zh-CN" altLang="en-US" sz="2800" dirty="0" smtClean="0"/>
              <a:t>：</a:t>
            </a:r>
            <a:r>
              <a:rPr lang="en-US" altLang="zh-CN" sz="2800" dirty="0" smtClean="0"/>
              <a:t>B</a:t>
            </a:r>
            <a:r>
              <a:rPr lang="zh-CN" altLang="en-US" sz="2800" dirty="0" smtClean="0"/>
              <a:t>签名，在签名之前可施加自己的影响成分</a:t>
            </a:r>
          </a:p>
          <a:p>
            <a:r>
              <a:rPr lang="en-US" altLang="zh-CN" sz="2800" dirty="0" smtClean="0"/>
              <a:t>A&lt;</a:t>
            </a:r>
            <a:r>
              <a:rPr lang="zh-CN" altLang="en-US" sz="2800" dirty="0" smtClean="0"/>
              <a:t>－</a:t>
            </a:r>
            <a:r>
              <a:rPr lang="en-US" altLang="zh-CN" sz="2800" dirty="0" smtClean="0"/>
              <a:t>B</a:t>
            </a:r>
            <a:r>
              <a:rPr lang="zh-CN" altLang="en-US" sz="2800" dirty="0" smtClean="0"/>
              <a:t>：</a:t>
            </a:r>
            <a:r>
              <a:rPr lang="en-US" altLang="zh-CN" sz="2800" dirty="0" smtClean="0"/>
              <a:t>B</a:t>
            </a:r>
            <a:r>
              <a:rPr lang="zh-CN" altLang="en-US" sz="2800" dirty="0" smtClean="0"/>
              <a:t>的签名</a:t>
            </a:r>
          </a:p>
          <a:p>
            <a:r>
              <a:rPr lang="en-US" altLang="zh-CN" sz="2800" dirty="0" smtClean="0"/>
              <a:t>A        </a:t>
            </a:r>
            <a:r>
              <a:rPr lang="zh-CN" altLang="en-US" sz="2800" dirty="0" smtClean="0"/>
              <a:t>：检验是否通过了</a:t>
            </a:r>
            <a:r>
              <a:rPr lang="en-US" altLang="zh-CN" sz="2800" dirty="0" smtClean="0"/>
              <a:t>B</a:t>
            </a:r>
            <a:r>
              <a:rPr lang="zh-CN" altLang="en-US" sz="2800" dirty="0" smtClean="0"/>
              <a:t>的证书里的公钥的验证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smtClean="0"/>
              <a:t>X.509/CA</a:t>
            </a:r>
            <a:endParaRPr lang="zh-CN" altLang="en-US" dirty="0" smtClean="0"/>
          </a:p>
        </p:txBody>
      </p:sp>
      <p:sp>
        <p:nvSpPr>
          <p:cNvPr id="25603" name="Rectangle 3"/>
          <p:cNvSpPr>
            <a:spLocks noGrp="1" noChangeArrowheads="1"/>
          </p:cNvSpPr>
          <p:nvPr>
            <p:ph type="body" idx="1"/>
          </p:nvPr>
        </p:nvSpPr>
        <p:spPr>
          <a:xfrm>
            <a:off x="228600" y="1600200"/>
            <a:ext cx="8458200" cy="4525963"/>
          </a:xfrm>
        </p:spPr>
        <p:txBody>
          <a:bodyPr/>
          <a:lstStyle/>
          <a:p>
            <a:pPr>
              <a:buFontTx/>
              <a:buNone/>
            </a:pPr>
            <a:r>
              <a:rPr lang="en-US" altLang="zh-CN" sz="3600" dirty="0" smtClean="0"/>
              <a:t>X509</a:t>
            </a:r>
            <a:r>
              <a:rPr lang="zh-CN" altLang="en-US" sz="3600" dirty="0" smtClean="0"/>
              <a:t>定义了公钥认证服务框架。</a:t>
            </a:r>
          </a:p>
          <a:p>
            <a:pPr>
              <a:buFontTx/>
              <a:buNone/>
            </a:pPr>
            <a:endParaRPr lang="zh-CN" altLang="en-US" sz="3600" dirty="0" smtClean="0"/>
          </a:p>
          <a:p>
            <a:r>
              <a:rPr lang="en-US" altLang="zh-CN" dirty="0" smtClean="0"/>
              <a:t>Certificate </a:t>
            </a:r>
            <a:r>
              <a:rPr lang="zh-CN" altLang="en-US" dirty="0" smtClean="0"/>
              <a:t>证书印象</a:t>
            </a:r>
            <a:endParaRPr lang="en-US" altLang="zh-CN" sz="3600" dirty="0" smtClean="0"/>
          </a:p>
          <a:p>
            <a:r>
              <a:rPr lang="en-US" altLang="zh-CN" sz="3600" dirty="0" smtClean="0"/>
              <a:t>PKI/X.509</a:t>
            </a:r>
          </a:p>
          <a:p>
            <a:pPr>
              <a:buNone/>
            </a:pPr>
            <a:endParaRPr lang="en-US" altLang="zh-CN" sz="3600" dirty="0" smtClean="0"/>
          </a:p>
          <a:p>
            <a:endParaRPr lang="zh-CN" alt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3604</TotalTime>
  <Words>5644</Words>
  <Application>Microsoft Office PowerPoint</Application>
  <PresentationFormat>On-screen Show (4:3)</PresentationFormat>
  <Paragraphs>737</Paragraphs>
  <Slides>80</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80</vt:i4>
      </vt:variant>
    </vt:vector>
  </HeadingPairs>
  <TitlesOfParts>
    <vt:vector size="83" baseType="lpstr">
      <vt:lpstr>Office Theme</vt:lpstr>
      <vt:lpstr>包装程序外壳对象</vt:lpstr>
      <vt:lpstr>包</vt:lpstr>
      <vt:lpstr>主要内容</vt:lpstr>
      <vt:lpstr>基于对称加密的对称密钥分发</vt:lpstr>
      <vt:lpstr>基于非对称加密的对称密钥分发Simple Secret Key Distribution</vt:lpstr>
      <vt:lpstr>中间人攻击</vt:lpstr>
      <vt:lpstr>基于非对称加密的对称密钥分发带有保密和认证</vt:lpstr>
      <vt:lpstr>公钥分发</vt:lpstr>
      <vt:lpstr>CA及证书：离线中心</vt:lpstr>
      <vt:lpstr>CA</vt:lpstr>
      <vt:lpstr>X.509/CA</vt:lpstr>
      <vt:lpstr>Certificate 证书印象</vt:lpstr>
      <vt:lpstr>X.509</vt:lpstr>
      <vt:lpstr>从公钥到证书</vt:lpstr>
      <vt:lpstr>Slide 13</vt:lpstr>
      <vt:lpstr>证书格式</vt:lpstr>
      <vt:lpstr>X509v3 扩展</vt:lpstr>
      <vt:lpstr>证书中心 CA</vt:lpstr>
      <vt:lpstr>Slide 17</vt:lpstr>
      <vt:lpstr>证书的获得等问题</vt:lpstr>
      <vt:lpstr>浏览器信任的根证书</vt:lpstr>
      <vt:lpstr>证书的自证明和应用</vt:lpstr>
      <vt:lpstr>Slide 21</vt:lpstr>
      <vt:lpstr>Slide 22</vt:lpstr>
      <vt:lpstr>信任关系</vt:lpstr>
      <vt:lpstr>CA Tree</vt:lpstr>
      <vt:lpstr>证书的撤销</vt:lpstr>
      <vt:lpstr>Online Certificate Status Protocol</vt:lpstr>
      <vt:lpstr> PKIX(PKI X.509)结构模型 </vt:lpstr>
      <vt:lpstr>证书生成及使用</vt:lpstr>
      <vt:lpstr>认证协议</vt:lpstr>
      <vt:lpstr>用户认证</vt:lpstr>
      <vt:lpstr>双向认证</vt:lpstr>
      <vt:lpstr>时间戳</vt:lpstr>
      <vt:lpstr>挑战-应答</vt:lpstr>
      <vt:lpstr>帐号口令机制（以POP3为例）</vt:lpstr>
      <vt:lpstr>Slide 35</vt:lpstr>
      <vt:lpstr>Slide 36</vt:lpstr>
      <vt:lpstr>帐号口令机制的改进考虑</vt:lpstr>
      <vt:lpstr>CHAP</vt:lpstr>
      <vt:lpstr>Slide 39</vt:lpstr>
      <vt:lpstr>使用对称加密和KDC的认证（双向认证）</vt:lpstr>
      <vt:lpstr>Kerberos</vt:lpstr>
      <vt:lpstr>LAN上安全</vt:lpstr>
      <vt:lpstr>Kerberos动机</vt:lpstr>
      <vt:lpstr>基于非对称密钥（证书）进行身份认证</vt:lpstr>
      <vt:lpstr>基于非对称密码的远程用户单向认证</vt:lpstr>
      <vt:lpstr>认证系统</vt:lpstr>
      <vt:lpstr>备注</vt:lpstr>
      <vt:lpstr>Terminology</vt:lpstr>
      <vt:lpstr>术语：X.500目录服务</vt:lpstr>
      <vt:lpstr>术语：LDAP</vt:lpstr>
      <vt:lpstr>术语：DN - distinguished name</vt:lpstr>
      <vt:lpstr>术语：ASN.1</vt:lpstr>
      <vt:lpstr>术语：BER/DER</vt:lpstr>
      <vt:lpstr>编码例子</vt:lpstr>
      <vt:lpstr>PKIX</vt:lpstr>
      <vt:lpstr>CA with OpenSSL</vt:lpstr>
      <vt:lpstr>证书解析</vt:lpstr>
      <vt:lpstr>证书操作 (in OpenSSL)</vt:lpstr>
      <vt:lpstr>推荐阅读：CA运营机构及其它</vt:lpstr>
      <vt:lpstr>远程用户认证原理</vt:lpstr>
      <vt:lpstr>小结</vt:lpstr>
      <vt:lpstr>Slide 62</vt:lpstr>
      <vt:lpstr>能够察觉的举例</vt:lpstr>
      <vt:lpstr>不能够察觉的举例</vt:lpstr>
      <vt:lpstr>验证正确性证明（略）</vt:lpstr>
      <vt:lpstr>Windows系统文件的签名</vt:lpstr>
      <vt:lpstr>Linux 中的系统文件保护</vt:lpstr>
      <vt:lpstr>使用公钥(私钥)鉴别身份</vt:lpstr>
      <vt:lpstr>A鉴别所谓的B是否是真正的B</vt:lpstr>
      <vt:lpstr>实验部分</vt:lpstr>
      <vt:lpstr>PKI in Windows</vt:lpstr>
      <vt:lpstr>CA安装</vt:lpstr>
      <vt:lpstr>给IE申请一个证书</vt:lpstr>
      <vt:lpstr>给IIS申请一个证书</vt:lpstr>
      <vt:lpstr>HTTPS</vt:lpstr>
      <vt:lpstr>收发安全邮件</vt:lpstr>
      <vt:lpstr>PKI in Windows Server实验环境</vt:lpstr>
      <vt:lpstr>EJBCA</vt:lpstr>
      <vt:lpstr>OpenCA</vt:lpstr>
      <vt:lpstr>使用证书的认证过程</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计算机与网络信息安全课程简介</dc:title>
  <dc:creator>tieying</dc:creator>
  <cp:lastModifiedBy>tieying</cp:lastModifiedBy>
  <cp:revision>325</cp:revision>
  <dcterms:created xsi:type="dcterms:W3CDTF">2006-08-16T00:00:00Z</dcterms:created>
  <dcterms:modified xsi:type="dcterms:W3CDTF">2017-05-23T15:01:01Z</dcterms:modified>
</cp:coreProperties>
</file>