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ink/ink2.xml" ContentType="application/inkml+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ink/ink3.xml" ContentType="application/inkml+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444" r:id="rId2"/>
    <p:sldId id="569" r:id="rId3"/>
    <p:sldId id="570" r:id="rId4"/>
    <p:sldId id="571" r:id="rId5"/>
    <p:sldId id="449" r:id="rId6"/>
    <p:sldId id="586" r:id="rId7"/>
    <p:sldId id="575" r:id="rId8"/>
    <p:sldId id="576" r:id="rId9"/>
    <p:sldId id="577" r:id="rId10"/>
    <p:sldId id="578" r:id="rId11"/>
    <p:sldId id="451" r:id="rId12"/>
    <p:sldId id="462" r:id="rId13"/>
    <p:sldId id="463" r:id="rId14"/>
    <p:sldId id="582" r:id="rId15"/>
    <p:sldId id="579" r:id="rId16"/>
    <p:sldId id="580" r:id="rId17"/>
    <p:sldId id="584" r:id="rId18"/>
    <p:sldId id="581" r:id="rId19"/>
    <p:sldId id="404" r:id="rId20"/>
    <p:sldId id="406" r:id="rId21"/>
    <p:sldId id="408" r:id="rId22"/>
    <p:sldId id="411" r:id="rId23"/>
    <p:sldId id="412" r:id="rId24"/>
    <p:sldId id="415" r:id="rId25"/>
    <p:sldId id="416" r:id="rId26"/>
    <p:sldId id="493" r:id="rId27"/>
    <p:sldId id="545" r:id="rId28"/>
    <p:sldId id="524" r:id="rId29"/>
    <p:sldId id="500" r:id="rId30"/>
    <p:sldId id="546" r:id="rId31"/>
    <p:sldId id="525" r:id="rId32"/>
    <p:sldId id="511" r:id="rId33"/>
    <p:sldId id="504" r:id="rId34"/>
    <p:sldId id="549" r:id="rId35"/>
    <p:sldId id="505" r:id="rId36"/>
    <p:sldId id="506" r:id="rId37"/>
    <p:sldId id="512" r:id="rId38"/>
    <p:sldId id="515" r:id="rId39"/>
    <p:sldId id="516" r:id="rId40"/>
    <p:sldId id="521" r:id="rId41"/>
    <p:sldId id="529" r:id="rId42"/>
    <p:sldId id="528" r:id="rId43"/>
    <p:sldId id="518" r:id="rId44"/>
    <p:sldId id="527" r:id="rId45"/>
    <p:sldId id="417" r:id="rId46"/>
    <p:sldId id="523" r:id="rId47"/>
    <p:sldId id="510" r:id="rId48"/>
    <p:sldId id="585" r:id="rId49"/>
    <p:sldId id="498" r:id="rId50"/>
    <p:sldId id="419" r:id="rId51"/>
    <p:sldId id="420" r:id="rId52"/>
    <p:sldId id="421" r:id="rId53"/>
    <p:sldId id="422" r:id="rId54"/>
    <p:sldId id="423" r:id="rId55"/>
    <p:sldId id="424" r:id="rId56"/>
    <p:sldId id="425" r:id="rId57"/>
    <p:sldId id="427" r:id="rId58"/>
    <p:sldId id="437" r:id="rId59"/>
    <p:sldId id="438" r:id="rId60"/>
    <p:sldId id="439" r:id="rId61"/>
    <p:sldId id="440" r:id="rId62"/>
    <p:sldId id="488" r:id="rId63"/>
    <p:sldId id="443" r:id="rId64"/>
    <p:sldId id="487" r:id="rId65"/>
    <p:sldId id="453" r:id="rId66"/>
    <p:sldId id="454" r:id="rId67"/>
    <p:sldId id="459" r:id="rId68"/>
    <p:sldId id="457" r:id="rId69"/>
    <p:sldId id="458" r:id="rId70"/>
    <p:sldId id="474" r:id="rId71"/>
    <p:sldId id="475" r:id="rId72"/>
    <p:sldId id="477" r:id="rId73"/>
    <p:sldId id="478" r:id="rId74"/>
    <p:sldId id="479" r:id="rId75"/>
    <p:sldId id="480" r:id="rId76"/>
    <p:sldId id="481" r:id="rId77"/>
    <p:sldId id="482" r:id="rId78"/>
    <p:sldId id="483" r:id="rId79"/>
    <p:sldId id="484" r:id="rId80"/>
    <p:sldId id="485" r:id="rId81"/>
    <p:sldId id="486" r:id="rId82"/>
    <p:sldId id="522" r:id="rId83"/>
    <p:sldId id="552" r:id="rId84"/>
    <p:sldId id="553" r:id="rId85"/>
    <p:sldId id="554" r:id="rId86"/>
    <p:sldId id="555" r:id="rId87"/>
    <p:sldId id="556" r:id="rId88"/>
    <p:sldId id="557" r:id="rId89"/>
    <p:sldId id="558" r:id="rId90"/>
    <p:sldId id="559" r:id="rId91"/>
    <p:sldId id="560" r:id="rId92"/>
    <p:sldId id="561" r:id="rId93"/>
    <p:sldId id="562" r:id="rId94"/>
    <p:sldId id="563" r:id="rId95"/>
    <p:sldId id="564" r:id="rId96"/>
    <p:sldId id="565" r:id="rId97"/>
    <p:sldId id="566" r:id="rId98"/>
    <p:sldId id="567" r:id="rId99"/>
    <p:sldId id="568"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9" autoAdjust="0"/>
    <p:restoredTop sz="70000" autoAdjust="0"/>
  </p:normalViewPr>
  <p:slideViewPr>
    <p:cSldViewPr>
      <p:cViewPr>
        <p:scale>
          <a:sx n="66" d="100"/>
          <a:sy n="66" d="100"/>
        </p:scale>
        <p:origin x="-168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9.wmf"/></Relationships>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3-28T19:26:05.114"/>
    </inkml:context>
    <inkml:brush xml:id="br0">
      <inkml:brushProperty name="width" value="0.05292" units="cm"/>
      <inkml:brushProperty name="height" value="0.05292" units="cm"/>
      <inkml:brushProperty name="color" value="#0000FF"/>
    </inkml:brush>
  </inkml:definitions>
  <inkml:trace contextRef="#ctx0" brushRef="#br0">5660 5829 4131,'0'0'1730,"-19"0"1697,19 0-1088,0 0 191,0 0-512,0 0-449,0 0-416,0 0-480,0 0-160,0 0 479,19-20-319,1 20-96,0-20-129,0 1-384,19-21 320,2 20-223,-21-19-161,19-1 96,1 1-96,-1-2 224,-19-18-448,19 19 224,-19-19-160,-20 39-33,20 0 257,-20 1-256,0 19 577,-20 0-674,0 19 514,1 21-354,-21-1 514,1 21-161,19-1-32,-20 1 64,21 0-31,-1-1 95,-1-19-64,21-21-384,0 1 96,21-20-32,-1 0 64,-1 0 32,1 0-224,0-20-32,19-19-193,1 19-127,-1-19 63,1-1 129,1 0-32,-2-20 31,-19 20 97,0 1 160,0 19 128,-1 0-64,-19 1 480,0 19 321,0 0-128,0 19-225,0 1-64,-19 20 97,19-1-1,-20 1-63,0 20-193,20 0-352,-20-21 416,20 1-448,0-21-289,0 1-255,0 0-930,0-20-736,0 0-2275</inkml:trace>
  <inkml:trace contextRef="#ctx0" brushRef="#br0" timeOffset="239.2579">6356 5750 13100,'19'0'2018,"-19"20"993,-19-1-865,19 1-160,-20 20-481,0 0-672,20-20-449,-21 20-320,21-21-128,0-19-737,0 20-1152,21-20-898,-21 0-3747</inkml:trace>
  <inkml:trace contextRef="#ctx0" brushRef="#br0" timeOffset="1452.1485">6078 5154 7847,'-20'0'737,"-1"0"2273,1 0-1568,0-19 320,1 19-481,-1 0-416,0 19-417,0-19-96,1 0 97,-21 20-97,20-20 161,-19 20-193,-2 0-192,21 0 64,-19-1-96,-1 1 321,21 20-257,-1-19 160,-20 18-160,20 1-32,1-1 65,-1 1-65,-1-1-192,1 1 384,0 0-160,1 0-96,-1 0 32,0 19-32,0-20 96,20 1-224,0 1 160,0-22-96,0 21 65,0-1-1,0 1 0,20-1 0,-20-19 0,20 20 64,0-19-64,-1 18 96,1-19-32,0 0 32,1 19-32,-1-19-31,-1 0 63,1 0 32,20-1-192,-20 1 32,19 0 160,1-20-256,-21 0 224,21 21 32,1-21 97,-2-21-97,1 21 32,-1 0-32,1-20 32,-1 0-95,2 20-65,-2-19 192,1-1-352,0 0 288,-1 0-192,1 1 0,-1-1 160,2 0-128,-21 0 32,19 0-128,1 1 96,-21-2 32,1 1 32,0 0-128,0 0 64,0 1 32,-1-1-64,2 0 161,-21 0-193,20 1-1,0-1 162,-20 0-225,20 20 160,-1-20 0,-19 1-32,0-2-128,20 1 224,0 0-224,-20 0 128,0 1 0,20-1 0,-20-20-32,0 21 64,19-1 0,-19 0-64,0 0 64,-19 0 96,19 1-288,0-2 192,-20 1-64,20 0 64,-20 0-128,20 1 64,-20-21 0,20 20-32,0 1 32,-19-21 32,19 20-32,-20 1-192,0-2 416,0 1-224,-20 0 64,0 0-64,0 20 0,-39 0 0,20-19 64,-21 19 64,1 0-96,19 0 32,0 19-64,40-19-96,0 0-448,1 0-962,-1 0-2401,20 0-10219</inkml:trace>
  <inkml:trace contextRef="#ctx0" brushRef="#br0" timeOffset="2702.1483">5542 10178 11242,'0'19'1762,"-20"-19"1345,20 0-833,0 0-544,0 0-257,0 0-929,0 0-447,20 0 319,-1 0 160,1-19-127,0-1 63,20 0-416,-1-19 65,1-2-97,19-18 32,-18 19-64,-2-19-64,1 19-64,-21-20-32,1 20 64,-20 1 31,20 19 33,-20 0 97,0 20 31,-20 0 32,0 20-64,1 19 32,-1 1 160,0 20 1,-19 19-1,-2 1 0,1-21 129,21 1-97,19-20-288,0-1-96,19-39 64,1 0 32,0-19 96,21-1-64,-2-20-224,1 1-64,-1-22-65,1 2 33,-1 19-128,2-19-33,-2 20 97,-19-2 224,0 21 128,-20 0-128,0 20 352,0 0 193,0 20-225,-20 20 160,0 0 97,1 20-33,-1-1 0,20 0-127,-21-19-225,21 1-96,21-22-224,-1 1-385,-1-20-576,1 0-609,20-20-1088,-20 20-2307</inkml:trace>
  <inkml:trace contextRef="#ctx0" brushRef="#br0" timeOffset="3035.1563">6256 10038 14349,'19'-20'192,"-19"20"2082,20-19-480,1-1-449,-21 0-95,20 20-674,0 0-352,-1 0-64,-19 20 161,0-20-1,0 39-64,-19-19 33,-1 21-257,-21-2 160,2 1-64,-1-1-64,20-19 352,1 0 1,-1 0 127,20-20-512,20 0 64,-1 0 417,21 0-257,19 0 32,-18-20-288,18 20 64,-19-20-320,-1 20-320,1 0-1122,-40-20-608,20 20-2242</inkml:trace>
  <inkml:trace contextRef="#ctx0" brushRef="#br0" timeOffset="4024.4141">6078 9423 2081,'-41'0'6535,"21"0"-4678,0 0 770,1 0-929,-21 0-353,20 0-288,1 0-321,-21 20-223,1 0-33,-2-1-95,21 1-65,-19 0-64,-1 1-63,20 18 31,-19 1-32,-1-1-96,20 21 0,-19-21-64,-2 22-64,21-22 64,1 20-32,-1-19-32,0 0 64,20-1 32,0 2 0,0-2 0,20-19 193,-20 20-354,20-21 129,-1 21 129,1-20-97,0-1-32,21 21 0,-22-19-64,21-1 288,-20-1-224,19 1 128,1 0-32,-1 0-128,22-1 417,-22 1-257,1-20 256,-1 20-320,1 0 64,19-20-31,-18 0 63,-2 0 32,21 0-64,-1-20 0,0 20 0,-18-20 97,18 0 31,1 1-128,-21-1-96,1 20 192,-1-40-224,2 21-64,-1-1 96,-1-1-32,1 1 1,-1-19 159,1 19-224,-21-20 64,22 21 0,-21-21 32,0 20-32,-1-19 32,1-2-32,-20 2 32,20-1-64,-20 0 32,20 1 32,-20-1 0,0 21 32,0-22 128,-20 1-224,20 1 225,-20-1-225,20 21 64,-20-21 32,1 0-96,19 0 32,-20 0 0,-21 1 0,21 19-32,-19-20 192,-1 21-96,1-1 64,-20 20-32,-1-20 193,-20 20-353,-19 0 128,-1 0 32,21 20-160,-20-20 32,40 20 0,18-20-96,2 19-673,19 1-1313,20-20-2498,0 20-11339</inkml:trace>
  <inkml:trace contextRef="#ctx0" brushRef="#br0" timeOffset="5388.6719">16977 5750 4163,'-19'20'7592,"19"-1"-5735,-20-19 1154,20 0-1025,0 0-352,20 0-513,-20-19-449,39 19-31,-19-20-97,19-20-287,21 21 159,-20-21-224,20 20-64,-1-19-64,0-22 33,2 22-194,-22-1-255,1 20 544,-20 1-224,-1-1-64,-19 0 192,0 20-96,-19 20-160,-1-20 320,-20 39 449,1 1-385,-2-1-64,-18 21 193,19 0-129,1-20 32,19-1-128,0 1 0,20-20-64,0-1-224,20-19 192,20 0 0,-1-19 0,1-1-448,19 0 320,1-19-192,0-1-1,-1-19-191,0 18-129,-18-18 65,18 19 127,-19 1 289,-20-1 128,-20 40 192,19-20 513,-19 40 128,-19-20-417,-1 20 65,-20 19-193,1 21-32,-2-1 545,1 1-385,1 0-31,-1-21-225,21 21-320,19-41 96,0 21-417,0-40-320,19 20-352,1-20-929,0 0-832,0 0-3044</inkml:trace>
  <inkml:trace contextRef="#ctx0" brushRef="#br0" timeOffset="5788.086">17673 5789 14157,'0'0'1473,"0"0"833,0-19-1024,19 19-450,1-20 225,20 0-352,-1 20-385,21-20-63,-21 20-33,2 0-512,-21 20 576,-1 0-96,-19 0-192,-19-1 320,-1 1-191,-21 0-226,21 0 418,-19 1-129,19-21-64,0 19-32,1-19 96,19 0-288,0 0 0,19 0 32,1 0-64,20 0 128,-21 20 32,21-20-160,-19 20 224,-1 0-96,-20-1-96,0 1 384,-20 0 321,-1 0-321,-19-20 353,1 19-673,-1-19 480,1 0-544,-1-19-513,1 19-768,-2-20-1410,1 0-1761</inkml:trace>
  <inkml:trace contextRef="#ctx0" brushRef="#br0" timeOffset="6695.3125">17494 5095 1377,'-40'-20'6278,"20"20"-4324,-19 0 928,-2 0-1280,21 0 63,-19 20-479,-1-20-322,1 20-287,-1 19-65,1-19-191,-2 20 351,1-1-191,1 1-385,-1 20 128,-19 0-64,20-21 193,-2 20-257,21-19 64,-19 20-96,19 0-32,0-21 32,20 21-96,-20-1 96,20-18-64,0-2 96,0 20-192,20-19 256,0-20-160,0 19 64,19 1 96,2 0 129,-2-20-321,1 20 256,-1-20-256,21-1 160,-21 21-32,1-20 32,0-1-32,0 1-64,19 0 64,-19 1 129,19-1 31,2-20 32,18 0 64,-20 0-127,20-20-1,1-1-64,-1 1-32,0 0-160,2 1 224,-22-21-448,20 20 480,-39-19-192,20-1-32,-1 20 32,-19-20-64,-1 0 64,1 1-64,-1-1 192,2-19-256,-21 19 32,19 0 64,-39-20 0,20 21 96,-20-1-96,0 1-128,-20-1 449,1-20-225,-1 20-32,0 1 64,-1-1-32,1 1 160,-19-1-192,-1 1-64,1 18 160,-20-19-256,-2 1 96,-18 19 0,-20 0-32,-1 20 0,-38 0 32,18 0-32,-18 0 96,18 20 32,21-20 129,20 20-418,20-1-287,18 1-1250,21 0-1921,0 21-7752</inkml:trace>
  <inkml:trace contextRef="#ctx0" brushRef="#br0" timeOffset="7895.5077">16818 9821 9801,'-20'19'1858,"20"1"1441,-19-20-1217,19 20-705,0-20-416,19 0-192,-19 0 31,20-20-191,21 0-257,-2 1-160,21-2-63,-21-19-1,20 1-64,1-1 0,0 1-32,-20-1-256,-1 0 192,-19 0-193,-20 20 193,20 20 64,-20 0 64,-20 0-31,0 0 63,-19 41 160,-1-22 0,1 41 65,-2-21-33,1 21 96,1-1-31,-1 1-97,21-20-160,19-1-128,0-19-32,19-20-32,21 0 0,-1 0-192,1-20-289,1 1-96,18-21-95,0 1 127,-19-2 33,-1 1 95,22-19 65,-22 0 224,1-1 96,-1 20 96,1 0 224,-40 21 448,20 19 417,-20 0 129,-20 0-514,20 19-319,-20 21 127,-19 20-31,-1 0 31,1-1 33,-2 0-65,21 21-352,0-40 32,1-1-256,19 1-160,0-20-225,0 0-415,0-20-674,0 0-1120,0 0-385,19 0-5670</inkml:trace>
  <inkml:trace contextRef="#ctx0" brushRef="#br0" timeOffset="8185.5469">17632 9821 12812,'21'0'3267,"-21"0"-1089,0 0-352,-21 19-962,1 1 1,-19 0-160,19 19-65,-20 1-95,1 0 96,19-21-97,0 1-224,20 0-224,0-20-31,0 0 287,20 0-256,20 0 32,-1 0 32,1-20-160,-1 20 32,2 0-96,-2 0 0,1 0-576,-20 0 31,0 0-736,-1 0-577,-19 0-544,0 0-2884</inkml:trace>
  <inkml:trace contextRef="#ctx0" brushRef="#br0" timeOffset="8389.6485">17791 9900 17328,'0'19'1441,"-19"1"-512,19 0 1153,-20 0-288,0 19 64,-20 1-801,40 1-545,-19-22-512,-1 1 96,20 0-672,0-20-161,0 20-544,0-20-897,0 0-1250,0 0-3618</inkml:trace>
  <inkml:trace contextRef="#ctx0" brushRef="#br0" timeOffset="9376.953">17275 9224 7655,'-20'-20'1281,"1"1"993,-1-1-256,0 20-705,0-20 257,0 20-641,1-20-321,-22 20 97,1 0-161,1 20 65,-1 0-32,1 0 63,-20-1-127,18 1 31,1 20-192,1 0-95,-1 0 95,1-1-256,-1 1 96,20 0-32,-20-1-63,20 2-1,-20 18 0,21-19-32,-1 19 96,20-20-288,-20 1 160,20 20-32,0-20-32,20-1 128,-20 1-64,20-20 64,19 19-96,1-19 96,0 21 0,0-21-64,-1-1 64,1 1-64,19 20 0,-19-21 0,20 21-32,-20-20 161,19-1-225,0 21 96,-19-19 0,1-21 64,18 20 128,-19-20-32,19 0 0,0 0 64,2 0-95,-2-20 95,0-1-160,0 1 192,2 0-384,-2 1 192,-19-1 96,19 0-288,-19-19 289,-1-1-354,2 1 193,-2-22-32,1 22 0,-20-1 0,-1-19 32,1 19-32,0 1 0,0-2 161,-20 1-225,0 1 128,0-1 0,0 1-96,0-1 96,0 20-32,-20-20 64,20 0 0,-20 1 0,0-1 0,-19 20 96,-1-19-288,-20 19 160,1-19-64,-20 18-32,-1 1 160,-20 20-192,-18 0 64,39 0-32,-21 0 0,41 0-224,19 0-769,0 0-897,21 0-1761,-2 0-7880</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4-05T05:42:35.317"/>
    </inkml:context>
    <inkml:brush xml:id="br0">
      <inkml:brushProperty name="width" value="0.05292" units="cm"/>
      <inkml:brushProperty name="height" value="0.05292" units="cm"/>
      <inkml:brushProperty name="color" value="#FF0000"/>
    </inkml:brush>
  </inkml:definitions>
  <inkml:trace contextRef="#ctx0" brushRef="#br0">6701 5679 6374,'0'-20'960,"0"20"-223,0 0-64,20-18-129,-1 18-127,0 0 95,3 0 65,17-21-129,-20 21-31,22 0 95,-3 0 1,3-19-65,17 19-96,-17-20-31,19 20-1,19 0-32,-20-21 64,1 3-63,19 18 95,-19-21-96,20 21-192,-1-20 33,1 20-1,18-19-96,-18 19 96,19-21-32,-20 1-32,20 20 64,2-18-64,-2 18 0,-1-21 0,-18 21-32,19 0 0,0-20 32,1 20 1,-1-21-65,0 21 0,0 0 0,21 0 32,-21 0-32,0-19 32,-1 19 32,3 0-32,-2 0 32,0-19-64,0 19 96,0 0-96,21 0 32,-21-21 0,-1 21 0,23 0-32,-23 0 0,1-19 32,0 19-32,2 0 64,17 0-96,-19-20 64,21 20 0,-21 0-32,0-21 64,21 21 0,-21 0-96,19 0 96,-17 0-64,17-19 0,-19 19-32,21 0 64,-21 0 0,0 0 0,21 0 0,-21-19 0,-1 19 64,1 0-64,21 0 0,-21 0 0,0 0-32,0 0 33,0-21 31,1 21-96,-1 0 64,0 0-32,-19 0 0,18 0 32,3 0-32,-21 0 32,18 0-32,-18 0 0,-1 0 32,1 0-32,-1 0 0,1 0 32,-22 0-32,21 0 0,-19 0 0,20 0 0,-20 0 0,19 0 64,-20 0-64,20 0 0,0 21-64,-18-21 128,18 0-96,-19 0 64,0 19-32,-2-19-32,-17 0 96,17 19-96,2-19 32,0 0 32,0 21-32,-2-21-32,-17 0 32,19 20 0,-21-20 0,21 0 0,-21 19 0,2-19 0,-3 21-32,3-21 64,-2 0-32,-20 19 0,2-19 0,18 0 0,-19 19 32,1-19-32,-2 0 0,1 0 64,-1 21-64,2-21 0,-1 0-32,-20 0 32,19 0 0,0 0-32,-19 20 64,22-20-32,-3 0 0,1 0 0,-20 21 32,19-21-32,2 0 0,-1 0-32,-1 0 32,-19 0 32,19 18-32,3-18 0,-22 0 0,19 0 0,-19 0 0,19 0 32,-19 0-64,0 0 32,20 0 0,-20 0 0,0 20 0,21-20 0,-21 0 0,0 0 0,20 0 0,-20 0 0,0 0 0,0 0-64,0 0-449,0 21-1088,0-21-2563</inkml:trace>
  <inkml:trace contextRef="#ctx0" brushRef="#br0" timeOffset="867.0496">10690 4727 6245,'0'-60'641,"0"40"2274,0 0-961,0 20 192,0 0-128,0 0-993,0 0-993,0 0 224,0 40 320,0-21-63,0 22-129,0 18-256,-20-19 65,20 19-1,0-19-288,0 0 192,0-20 32,0-1-352,0-19-289,0 0-448,0 0 160,20 0-320,1-19-672,-2-1-481,1-20-705</inkml:trace>
  <inkml:trace contextRef="#ctx0" brushRef="#br0" timeOffset="1116.0639">11007 4567 8968,'0'0'2114,"0"0"-1025,0 21 0,-19-2 416,0 1-448,-22 20-416,2-21-160,-1 22-129,20-2-32,-19-19 0,18-1 65,2 2 63,19-21-384,0 20-192,0-20 128,0 19 160,0-19-192,19 20 192,2 0-127,18-20-1,-19 20-32,20-20-481,-20 0-448,20 20-512,-20-20-993,-1 20-2499</inkml:trace>
  <inkml:trace contextRef="#ctx0" brushRef="#br0" timeOffset="1535.0878">11128 4885 6374,'0'0'1473,"0"0"1602,0 0-1826,0 0-160,0 0-32,0 20-256,-20 0-225,20 0-127,0 0-33,0-20-480,0 20 32,0-1-288,0-19-1186,0 20-2049</inkml:trace>
  <inkml:trace contextRef="#ctx0" brushRef="#br0" timeOffset="1721.0985">11246 5004 7847,'0'20'512,"-20"1"1859,1-2-610,-2 1-31,1-20 224,1 20-993,0-20-705,-1 19-224,20-19 64,0 0-320,-21 0-865,21 20-1826,21-20-2146</inkml:trace>
  <inkml:trace contextRef="#ctx0" brushRef="#br0" timeOffset="2187.1251">11424 4865 9801,'21'-19'608,"-21"19"1346,0 0-416,20-20-321,-20 20 96,19 0-768,1 0-385,1 0-32,-2 0 0,1 0-96,-1 0-32,-19 20 32,0-20 32,0 0 128,0 19 97,-19-19-97,-1 20-96,1-20 0,19 20-64,-21-20-32,21 0 32,0 0-96,0 0-160,0 0 192,21 0 128,-2 0 0,1 20-64,-1-20 32,22 20-64,-22 0 737,-19-20-641,19 20 256,-19-1 289,0-19-129,0 20 1,-19-20-1,0 21-256,-1-21 321,-1 0-353,-18 0-320,20 0 160,-2 0-1185,1 0-352,1 19-1570,-1-19-6086</inkml:trace>
  <inkml:trace contextRef="#ctx0" brushRef="#br0" timeOffset="3580.2048">17955 6177 6694,'0'0'1249,"21"20"-352,-1-2-32,-1-18-33,-19 21-191,19-1-225,3 0 1,-22 20-33,19-20-224,-19 19 65,19-19-97,-19 20 64,20-1-192,-20-19 128,0 21 160,21-2 1,-21-20-65,0 22 64,0-2 32,0-19-192,0 20 33,0 0-65,0-1-96,0 1 64,0-20 64,0 40-64,0-20 32,0-1 32,0 1-96,0 0 64,0-1-64,0 1 32,0 19-64,0-19 32,0 0 32,0-1-31,0 21 63,0-20 0,0 19 0,0-19-32,0 0-32,-21 0 32,21-1 0,0 1 0,-20 0 0,20-1-32,0 1 64,-19 0-32,19 0 0,-19-1-32,19 1 32,-22 0 33,3-20-33,19 19-32,-19 1 0,19 0 0,-20-1 64,-1 1-96,21 0 0,-20-1 32,1 1 0,19 0-64,-19-20 128,19 20-96,-22-21 32,3 21 32,19-20-64,-19 20 0,-1-1 32,20-19-32,-21 20 0,2-20 32,-1 20-64,20 0 96,-19-21-64,-2 1 0,1 20 96,1-20-96,-1 19 64,-1-19-32,2 20-32,-20-20 96,18 19-32,1-19 0,1 21-64,-20-22 0,18 1 0,1-1 0,1 1 33,0 1-66,19-1-319,-22-1-513,3 1-896,19-1-1314,0 2-3171</inkml:trace>
  <inkml:trace contextRef="#ctx0" brushRef="#br0" timeOffset="4152.2375">18530 7428 7975,'22'-20'993,"-22"20"1089,0 0-1121,0 0-32,0 20 352,0 0-576,-22 20-129,22-1-63,-19 1-193,0 0-96,-1-1-96,20 21-64,-21-20 32,2-1-96,19 1 32,0-20 1,0-20-98,0 20-479,0-20-417,19-20-384,2 20-513,-1-20-352,-1 0-737</inkml:trace>
  <inkml:trace contextRef="#ctx0" brushRef="#br0" timeOffset="4394.2514">18870 7448 7879,'0'0'384,"0"0"930,-22 20-97,3 0 128,-20-1 128,-2 21-736,3-20-64,-3 20 384,2-20-160,-1 19-129,20-19 1,1-20-353,-3 20-191,22-20 31,0 20-352,22-20 224,-3 0-64,20 0 32,2 20-320,-3-20-577,3 20-544,-22-20-1089,22 19-1891</inkml:trace>
  <inkml:trace contextRef="#ctx0" brushRef="#br0" timeOffset="4817.2756">18889 7845 7527,'19'-20'0,"-19"20"1825,20 0-415,1-20 31,-2 20-224,1 0-704,-1 20-193,-19-20-64,20 0-32,-20 20-31,0 0-97,-20 0 64,1-20 32,19 20-32,-20-20 0,1 0 1,19 0-1,-21 0-32,21 0-32,0 0-256,21 19 0,-21-19 160,19 0-32,1 0 0,-1 20 96,-19-20 64,20 20 160,-20 0 160,0 0 129,-20 0 192,1 0-161,-1-20 161,1 19-577,-2-19-64,1 0-32,1 20-160,0-20-576,19 0-706,-22 0-1472,22 0-2723</inkml:trace>
  <inkml:trace contextRef="#ctx0" brushRef="#br0" timeOffset="5019.2871">19087 8103 5829,'0'20'1217,"0"0"2499,0 0-1026,0-20-544,-20 20-576,1-1-673,-2 2-417,1-2-128,1 1-223,-1 0-65,20-20-64,-19 0-865,19 0-961,0 0-1633,0 0-2979</inkml:trace>
  <inkml:trace contextRef="#ctx0" brushRef="#br0" timeOffset="5313.304">19503 7865 13356,'0'0'96,"0"0"289,0 20 896,-19 0 256,-20-1-288,-2 21-544,22-20-192,-22 20-129,22-20 225,0-1-257,-1 1 64,20-20-352,0 0 257,0 20-193,20-20 0,-1 0 160,22 0-288,-22 0 64,20 0-192,2 0-160,-22 0-385,22 0-256,-22 0-576,-19 20-737,19-20-1346,-19 0-3298</inkml:trace>
  <inkml:trace contextRef="#ctx0" brushRef="#br0" timeOffset="5500.3146">19604 8024 11915,'-21'0'704,"21"0"1507,-20 20-322,20-1-255,-19 1-769,0 0-321,-3 0-576,3 0 192,19 0-224,-19 19-640,-1-18-1026,20-2-2626</inkml:trace>
  <inkml:trace contextRef="#ctx0" brushRef="#br0" timeOffset="7168.4101">16387 10089 7206,'0'-19'1890,"0"19"-481,0 0-287,0 0-130,0 0-159,0 0-352,0 0-65,0 0 0,-19 0-95,19 19 31,-20-19-64,20 0-127,-21 0-1,2 0-96,-1 21-32,20-21 64,-19 0-32,-22 0-32,22 0-32,-1 20 32,-20-20 32,20 0-64,-40 0 0,22 18 32,-23-18-32,1 21 0,22-21 64,-22 0-64,-1 20 64,-18-20-64,21 0 32,-2 0 0,-20 0 64,20 19 0,-19-19-31,-1 0-1,22 0 64,-43 0-32,22 0 32,0 0 32,-1 0-32,1 0 0,-1 0 64,-19 0-95,20 0-1,-1 0 0,-18 0-96,-1 0 96,19 0-96,-40 0-32,21 0 32,-19 21-32,19-21 64,-2 0-64,-17 0 64,19 0-32,-1 0 0,-19 0 32,21 0-32,-23 0 0,3 0 0,19 0 32,-1 0-32,1 0 32,-19 0-32,19 0-32,-2 0 64,-17 0 0,19-21 32,-21 21-128,21 0 128,0-19-32,0 19 0,-21 0 32,21-20-96,0 20 64,-21 0-64,2-21 64,19 21-128,-1 0 128,-19-18 0,20 18 64,-1 0-64,1 0-192,0-20 224,0 20-64,0 0 0,-21 0 0,21 0 0,1-21-32,18 21 32,-19 0 128,-2 0-224,22 0 224,-20 0-256,20 0 224,-20 0-192,0 0 96,20 0-32,-20 0 64,19 0 32,1 0-32,-1-19-192,1 19 352,-1 0-224,20 0-96,0 0 160,-19 0-32,21 0-32,-2 0 64,-20 0-32,40 0 0,-19 0 0,-1 0 64,20 0-32,1 0-96,-2 0 64,2 0-32,-1 0 32,1 0 192,-2 0-192,2 0-192,-1 0 192,20 0 96,-18 0-160,18 0 128,-20 0-64,20 0 32,-20 0 32,20 0-64,1 0 225,-22 0-129,22 0-192,-20 0 192,18 0-64,1 0 32,-19 0 0,18-21-64,2 21 32,-20 0 160,18 0-384,1 0 320,1 0-64,0 0-192,-22 0 128,21 0 192,1 0-384,-2 0 192,1 0-32,20 0-32,-19 0-160,0 0-385,19 0-993,-22 0-2561</inkml:trace>
  <inkml:trace contextRef="#ctx0" brushRef="#br0" timeOffset="7826.4477">10969 10407 6886,'0'-19'2627,"0"19"-1603,0 0 1443,0 0-1346,-20 0-128,20 19-192,0 1-193,0 20-95,-21 0-129,21 0-128,-19-1-96,19 20-96,-20-18 1,20-2-98,0-19-191,0 0-224,0-20-705,0 0-929,0 0-288,20 0-1122</inkml:trace>
  <inkml:trace contextRef="#ctx0" brushRef="#br0" timeOffset="8067.4615">11186 10388 6982,'21'-21'2146,"-21"42"-1697,-21-21 1120,1 19-128,-18 22 97,18-22-385,-21 21-320,3 0 0,-3-1-65,22 1 1,-1-21-449,-1 2 193,21-21-449,0 20-160,21-1 128,-1-19 192,-1 0-256,22 0-641,-3 0-127,23 20-834,-23-20-960,3 0-1250</inkml:trace>
  <inkml:trace contextRef="#ctx0" brushRef="#br0" timeOffset="8418.4816">11226 10765 5957,'0'-20'160,"20"20"1570,-1 0 0,-19-20-353,21 20-64,-1 0-384,-1 0-288,-19 20 31,0-20-63,0 20-65,0 0 129,0-20-129,-19 20 1,-1 0-129,-1-1 65,2 1-193,-1 1 32,1-2-31,-2 1-1,1-20-320,20 20 0,20-20 96,-20 19 0,21-19-224,18 20-192,-20-20-1090,2 0-1441,18 0-2113</inkml:trace>
  <inkml:trace contextRef="#ctx0" brushRef="#br0" timeOffset="8582.4909">11445 11023 6982,'0'20'1474,"-21"-20"1344,21 20-576,-19 0-736,19-20-481,-20 19-673,20 2-256,0-21-64,0 19-320,-19-19-1474,19 0-2274</inkml:trace>
  <inkml:trace contextRef="#ctx0" brushRef="#br0" timeOffset="8907.5095">11742 10666 11562,'21'0'929,"-21"0"192,0 20 705,-21-1-513,2 1-192,-1 0-480,-21 20-161,22 0-63,-20-21 352,18 22-129,21-22-319,-19-19-193,19 20 224,19-20-224,2 0 128,-1 0-31,-1 0 63,22 0-384,-2 0 96,-20 0 96,22 0-416,-22 0-97,22 0-95,-41 0-609,19 0-257,0 0-479,-19 20-1379,0-20-2497</inkml:trace>
  <inkml:trace contextRef="#ctx0" brushRef="#br0" timeOffset="9112.5213">11881 10825 6950,'0'0'4132,"-19"0"-2947,19 19 1410,-19 1-738,-3 1-127,3 18-833,19-19-289,-19 19-95,-1-18-225,20 18-352,-21-19-352,21 0-513,0-20-1377,0 19-3396</inkml:trace>
  <inkml:trace contextRef="#ctx0" brushRef="#br0" timeOffset="10515.6015">5827 9335 6149,'0'0'1474,"-19"0"95,19 0-31,0 0-449,0 0-192,0-20-1,0 20-191,0 0 0,0 0-97,0-20 1,0 20-161,0-21 97,-21 2-321,21 19 32,0-20 1,0 1-33,0-1 32,0-21-160,-20 22-32,20-1 160,-19 1-31,19-22-193,-19 21 256,19-19-352,-22 19 224,22-20-224,-19 1 160,-1-1-96,20 0 96,-19 1 96,19-1-288,0-20 256,0 20-96,-21 0 224,21-19-128,0 19-128,0-19 160,0 19 129,0-19-193,-20-1-224,20 1 192,0-1 192,0 20-416,0-20 160,-19 1 32,19 19-32,0-19 64,-19-1-64,19 20 160,0-19-320,-22 19 160,22-20 0,0 21 96,-19-1 0,19 0-32,0 1-128,-19-21 0,19 20 64,0 0 0,0 1 0,0-1-224,0 0 576,-20 1-352,20-1-96,0 20 64,0-19 64,20-1-256,-20 0 448,0 20-448,0-20 448,0 21-64,0-21-288,19 20 256,-19 0-256,0 0-128,0 0 256,0 0 256,19 1-480,-19-1 576,0 0-480,0 20-96,22-20 192,-22 20 256,0-20-448,19 0 256,-19 20 256,0-19-576,0 19 640,0 0-448,0-20-160,19 20 640,-19-20-384,0 20-384,20-21 384,-20 2 32,21 19 224,-21-20-160,0 1-64,19 19-96,-19-20 64,0 20 128,0-21-96,20 21-384,-20 0 512,0 0-288,0 0-512,0-20-450,19 20-575,-19 0-1922,0 20-4197</inkml:trace>
  <inkml:trace contextRef="#ctx0" brushRef="#br0" timeOffset="11148.6377">4477 7766 7174,'0'-20'1314,"0"20"479,0 0-800,0 0-96,0 20 352,0-1-384,0 1-64,0 0-65,21 20-255,-21 0-193,0-1-96,0 1-128,0 0 1,0-1-65,0-19-65,0-20-383,0 20-513,0-20-961,0 0-640,19 0-417</inkml:trace>
  <inkml:trace contextRef="#ctx0" brushRef="#br0" timeOffset="11420.6533">4734 7686 7911,'0'0'1185,"0"0"577,-19 0-1122,19 20 546,-39 0 159,20 20-480,-2-1-97,-18-19 129,19 20-96,-1-20-160,2 19-225,-1-19-224,20-20-32,0 20-64,0-20-256,20 20 320,-20-20-192,19 20 0,2-20 160,18 0-64,-19 0-544,20 20 0,-20-20-545,18 20-769,-16-20-929,-3 19-2466</inkml:trace>
  <inkml:trace contextRef="#ctx0" brushRef="#br0" timeOffset="11680.6681">4893 8024 10409,'0'0'449,"0"0"448,-19 0 544,19 20 545,0-1-641,0 1-736,0 20-289,0-20-96,0 20-64,0-21-160,0 2-128,0-2-448,0 1-802,0-20-1280,0 0-1474</inkml:trace>
  <inkml:trace contextRef="#ctx0" brushRef="#br0" timeOffset="11848.6778">5013 8202 9384,'0'40'833,"-19"-20"1153,19 0-288,-21 19 191,1-18-607,20-2-834,-19 1-288,19-20 0,-19 20-960,19-20 1024,0 0-2018,0 0-2049</inkml:trace>
  <inkml:trace contextRef="#ctx0" brushRef="#br0" timeOffset="12213.6986">5112 8044 9705,'20'-20'224,"1"20"1345,-21 0 97,19 0 192,20 0-257,-18 0-608,-1 20-384,-1-20-97,1 19-320,1-19 97,-21 20 95,0 0-320,0-20 96,-21 20 0,1 0 1,1 0 95,-1 0-256,-20-1 64,20 2-224,1-21 224,-2 19-32,21-19-64,0 20 32,21-20 0,-21 0 64,39 0-32,-20 0-32,22 0 96,19 0-801,-21 0-1024,1-20-1923</inkml:trace>
  <inkml:trace contextRef="#ctx0" brushRef="#br0" timeOffset="14289.8174">6482 6256 5797,'20'41'1794,"-20"-41"-962,19 19 546,2 1-161,-1-1-288,-1 1-160,1 0-225,1 1-96,-2 18-95,20-20-65,-18 1 32,18 1-95,2 18-65,-2-19-96,-1 20 128,3-20-128,-2 19-32,1-19 0,21 20 32,-3 0 64,2-21-64,0 21 32,0-20 33,-2 20-1,2 0 0,0-21-32,0 21-32,-2-1 0,2 2 32,20-2-32,-20 1 32,19 0-32,1-1 64,-22 1-128,22 0 32,-1-1 33,0 1-33,1 0 128,-1 0-64,1-1 0,-1 1 64,1-20-32,19 20-32,-20-1 32,0-19-32,1 20-63,-1 0 63,20-20-32,-19 19 32,-1 1-96,22-20 64,-22 20-32,1-1 32,19-19-32,-20 20 0,1-20 32,18 19 64,-18 1-192,-1-20 192,20 20 160,-19-20-223,18 20-194,-18-21 322,-1 21-289,1-20 96,-1 20 64,1-21-32,-1 21 64,20-20-96,-20 20 0,1-21 64,19 1-32,-20 0 64,1 0 64,-1 0-224,1 0 32,-1 19 64,0-19 0,1 1 160,-1-2-288,1 1 128,-1 20 160,1-21-320,-1 2 288,1-2-256,-20 1 96,19 0 96,-19 0-96,20 0-32,-22 0 64,21-1 161,-19 1-354,0 0 354,20 0-354,-22 0 193,2 0-32,0-1 193,20 1-386,-20 0 193,-2 1 32,2-2 129,0-19-290,-21 20 258,21-1-129,0 1 0,-21-20 0,21 21-161,0-1 161,-21-1 193,21 1-386,-22-20 354,22 19-161,-19 2 160,17-21-609,2 20 834,-21-20-481,21 20 0,-19 1-97,17-21 514,-17 18-642,-2-18 514,21 19-193,-20-19 0,-1 21 192,2-21-320,17 20-129,-17-20 610,-3 20-513,3-20 352,-2 0-192,21 21-160,-21-21-33,1 18 418,-1-18-65,2 0-256,-2 19 192,1-19-224,-1 21 128,2-21 0,-3 0 0,3 20 192,-2-20-320,2 21 224,-22-21-160,22 0 0,-3 18 96,3-18 0,-2 0-32,0 0 96,1 0-96,-1 20 96,2-20-96,-2 0-64,1 0 32,-1 21-32,-18-21 96,18 0 32,2 0-192,-22 0 128,20 0 96,2 19-128,-3-19 224,3 0-352,-22 0 160,22 0 0,-21 0 96,18 20-160,-16-20 64,-22 0-32,19 0 192,-19 0-288,0 0 288,0 0-288,0 0 352,0 0-416,0 0 288,0 0-96,0 0 128,0 0-384,0 0-705,0 21-1313,0-21-5606</inkml:trace>
  <inkml:trace contextRef="#ctx0" brushRef="#br0" timeOffset="15337.8773">9440 8242 5797,'0'-19'2691,"0"19"-930,0 0 706,0 0-1058,0 0-704,0 19 95,0 1-127,-20 0-193,20 19 129,0-18-193,-19 18-31,19 1-161,-21 0-128,1-1-96,20-19 0,0 20 96,-19-20-192,19-20-448,0 19-738,0-19-704,19 0-160,-19-19-608,20-1-353</inkml:trace>
  <inkml:trace contextRef="#ctx0" brushRef="#br0" timeOffset="15583.8914">9639 8242 7559,'20'0'1409,"-40"0"160,20 20-351,-40 0 223,20 0-224,-21 20-480,22-1 160,-20-19 192,18 20-64,2-20-289,-1-1-159,1-19-545,19 20 64,0-20 96,19 0-288,-19 20 224,20-20-256,-1 0 160,22 0-384,-22 20-417,0-20-352,22 0-1025,-21 20-1441</inkml:trace>
  <inkml:trace contextRef="#ctx0" brushRef="#br0" timeOffset="15814.9046">9738 8560 9352,'0'0'865,"-21"0"673,21 20 31,0-20 65,-20 19-321,20 1-833,0 0-287,-19 1-161,19-2-32,0 1-545,0-1-1088,0-19-1410,19 21-2146</inkml:trace>
  <inkml:trace contextRef="#ctx0" brushRef="#br0" timeOffset="15981.9142">9818 8718 6662,'-22'40'2018,"22"-19"32,-19-2-257,-1 1 97,1-20-769,19 20-833,0-20-255,-21 0-98,21 0-831,0 0-1507,0 0-2786</inkml:trace>
  <inkml:trace contextRef="#ctx0" brushRef="#br0" timeOffset="16306.9327">10075 8560 10281,'20'0'1121,"-40"0"-384,20 0 256,-19 20 673,-2-1-129,1 21-608,1-19-577,-1 18 129,-1-20 31,2 2 1,-1-2-129,20-19-96,0 0-32,20 0 33,-20 0 159,40 0-128,-20 0-63,-1 0-353,22-19 160,-2 19-32,-20 0-128,2 0-449,18 0-512,-39 0-576,19 0-1218,-19 0-2082</inkml:trace>
  <inkml:trace contextRef="#ctx0" brushRef="#br0" timeOffset="16491.9433">10254 8639 10153,'-20'21'417,"1"-2"1408,-3 1-223,3-1 159,0 21-191,-1-19-1058,-1-2-416,2 1-448,19 0-1089,0 0-2851</inkml:trace>
  <inkml:trace contextRef="#ctx0" brushRef="#br0" timeOffset="18611.0645">7017 9672 6598,'22'21'1217,"-22"-21"-352,19 0-161,0 0 1,-19 0-224,20 0 191,20 0-63,-20 0-65,20 0 161,-20-21-97,19 21 65,1 0-128,-1 0-193,2 0-64,-2 0-64,1 0-63,-1 0 63,2 0 0,-3 0-96,22 0 64,-21 0-64,2 0-31,-2 0-1,21 0 32,-20 0 64,-1 0-128,21 0-32,-21 0 64,21 0-64,-19 0 0,17 0 32,2 0-64,-19-20 32,17 20 64,2 0-64,0 0 64,-2-19-96,2 19 0,0 0 97,0 0-65,-1-21 32,20 21 32,-19-20-64,0 20 32,20-18 0,-22 18-32,21-21 32,1 1-64,-1 20 96,-19-21-32,20 2-64,-20 1 96,19 18-192,1-21 192,-22 1-288,21 0 384,1-1 0,-20 21-320,19-19-32,1 1 416,-1-3-256,1 1 0,-1 0 225,0-1-225,-18 2 32,18-1-321,0 1 450,1-1-129,-22-21 32,22 22-64,-1-1 192,0 1-320,1-2 160,-1 1 0,1 0-32,-20-19 0,19 19 64,-19 0 32,20 0-160,-1-19 128,-21 19-64,22 0 96,-20-20-128,19 20-64,-19 1 96,20-21 224,-22 19-352,22 2 96,-20-20 32,19 18 32,-19-19-96,0 21 160,20-21-96,-22 20 0,21-20 0,1 21 0,-20-21 128,19 0-224,-19 20 64,20-20 32,-1 1 0,1-1 32,-22 0-32,21 1 32,1-1 64,-20 0-192,19 1 64,1-1 64,-1 0 0,-19 0-32,20 1 0,-1-1 0,-21 0 0,22 1 0,-1-1 160,1 20-320,-20-20 160,19 1 0,-19-1 0,20 0 0,-22 0 32,2 1 64,19-1-32,-19 0-64,-1 0-160,20 1 160,-19 19 0,20-20 0,-20 1 32,0-1-288,-2 0 672,2 1-544,0 19 256,-21-21-480,21 22 576,0-20-448,-21-1 416,21 19-384,-21 2 384,21-21-192,-20 20-160,-1 0 352,2 0-384,-2-19 512,1 19-448,-1 0 128,2 0 0,-3 0 0,3 1 160,-2-1-512,-20 0 576,22-1-256,-22 2 128,20-1 0,-18 1-288,-1-1 288,-1 20-352,22-21 480,-22 1-256,1 1-160,-1 19 544,2-20-512,-21 1 320,20 19-480,-1-21 608,0 21-288,3-20-128,-22 20 160,19-20-64,1 20 192,-20 0-160,19-19-96,2 19 64,-21 0-192,20-20 480,-20 20-160,19 0-288,0-19 384,-19 19-544,22 0 544,-22-21-96,19 21-64,-19 0-160,19 0-64,-19-20 384,20 20-32,-20 0-256,21-20 160,-21 20-160,20 0 128,-20 0-256,19-21 512,-19 21-256,0 0-32,0 0 0,0 0-352,19 0 320,-19 0 128,0 0-224,0 0-545,0-18 129,0 18-1698,22 0-3139</inkml:trace>
  <inkml:trace contextRef="#ctx0" brushRef="#br0" timeOffset="19604.1213">13707 6614 8968,'21'0'224,"-21"0"449,0 0 256,0 20 896,0 0-671,0-1-482,0 1-127,0 0 63,0 20-351,-21-1-65,21-19-96,-19 20 0,19-20-96,0 19 32,-20-18-64,20-21-192,0 19-289,0-19-512,0 0-352,0 0 160,20-19-96,-1 19-673</inkml:trace>
  <inkml:trace contextRef="#ctx0" brushRef="#br0" timeOffset="19871.1366">14044 6574 7815,'41'-20'160,"-41"20"353,0 0 1056,0 0-544,-20 20 160,-20-1-672,20 2-161,-18 19 385,-3-21 31,22 21 1,-22 0-32,21-20 128,1-1-353,0 1 33,-3 0-257,22 0-64,0-20-256,22 20 160,-3-20 0,0 0-32,22 0-256,-21 0 545,18 0-994,3 0-416,-22 20-641,20-20-1056,-18 0-1058</inkml:trace>
  <inkml:trace contextRef="#ctx0" brushRef="#br0" timeOffset="20232.1573">14104 6872 7334,'41'-20'1474,"-22"0"640,1 20-769,-1 0-512,-19 0-289,21 0-95,-21 0-65,0 20 65,0-20 95,-21 20-95,21 0-97,-19-1 32,-20 2 1,18-2-1,1 2 128,1-2-127,-1-19 95,-1 20-255,21-1-354,0-19-31,0 0 513,21 21-417,-1-21 96,-1 0-769,22 0-737,-22 0-1440,20 20-2531</inkml:trace>
  <inkml:trace contextRef="#ctx0" brushRef="#br0" timeOffset="20413.1676">14343 7110 7751,'-20'20'769,"1"-20"1985,-2 20-928,21 0-161,-20 0-351,1-20-1058,-1 20-192,20-1 0,-21-19-192,21 0-1217,0 0-1442,0 0-1249</inkml:trace>
  <inkml:trace contextRef="#ctx0" brushRef="#br0" timeOffset="20894.1951">14501 6832 10634,'20'-20'160,"-20"0"1954,0 20-673,21 0 32,-1-19-191,-1 19-834,0 0-96,3 0-63,-3 0-1,0 0-352,1 19 256,-20-19-256,19 20 224,-19-20-128,0 20-64,0 0 96,-19 0-96,19-20 192,-20 20-160,1-20 0,19 0-32,-19 19 64,19-19-128,0 0 96,0 0-96,0 0 0,0 0-96,0 0 256,19 0-128,0 21 224,1-2-160,-20 2-96,19-2 288,-19 1-224,0-1 481,0 2-161,-19-1 96,19-20 33,-20 20 319,1-20-479,0 0 159,19 0-448,-22 0 64,3 0-32,0 0-1025,19 19-1121,-20-19-3620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428194-6811-4B45-8F61-A85BB1304E8B}" type="datetimeFigureOut">
              <a:rPr lang="zh-CN" altLang="en-US" smtClean="0"/>
              <a:pPr/>
              <a:t>2019/5/22</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F1206A-B134-4D64-B23C-2D195D26FF3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baike.baidu.com/item/%E6%95%B0%E5%AD%97%E7%AD%BE%E5%90%8D" TargetMode="External"/><Relationship Id="rId3" Type="http://schemas.openxmlformats.org/officeDocument/2006/relationships/hyperlink" Target="http://baike.baidu.com/item/PKCS" TargetMode="External"/><Relationship Id="rId7" Type="http://schemas.openxmlformats.org/officeDocument/2006/relationships/hyperlink" Target="http://baike.baidu.com/item/%E6%95%B0%E5%AD%97%E8%AF%81%E4%B9%A6"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baike.baidu.com/item/%E6%95%B0%E6%8D%AE%E5%8A%A0%E5%AF%86" TargetMode="External"/><Relationship Id="rId5" Type="http://schemas.openxmlformats.org/officeDocument/2006/relationships/hyperlink" Target="http://baike.baidu.com/item/%E5%85%AC%E9%92%A5" TargetMode="External"/><Relationship Id="rId10" Type="http://schemas.openxmlformats.org/officeDocument/2006/relationships/hyperlink" Target="http://baike.baidu.com/item/%E5%AF%B9%E7%A7%B0%E5%AF%86%E9%92%A5" TargetMode="External"/><Relationship Id="rId4" Type="http://schemas.openxmlformats.org/officeDocument/2006/relationships/hyperlink" Target="http://baike.baidu.com/item/%E7%A7%81%E9%92%A5" TargetMode="External"/><Relationship Id="rId9" Type="http://schemas.openxmlformats.org/officeDocument/2006/relationships/hyperlink" Target="http://baike.baidu.com/item/%E5%85%AC%E9%92%A5%E8%AF%81%E4%B9%A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  u1, …, un.    And </a:t>
            </a:r>
            <a:r>
              <a:rPr lang="en-US" dirty="0" err="1" smtClean="0"/>
              <a:t>alice</a:t>
            </a:r>
            <a:r>
              <a:rPr lang="en-US" dirty="0" smtClean="0"/>
              <a:t> and bob.    They have</a:t>
            </a:r>
            <a:r>
              <a:rPr lang="en-US" baseline="0" dirty="0" smtClean="0"/>
              <a:t> shared keys   </a:t>
            </a:r>
            <a:r>
              <a:rPr lang="en-US" baseline="0" dirty="0" err="1" smtClean="0"/>
              <a:t>Ka</a:t>
            </a:r>
            <a:r>
              <a:rPr lang="en-US" baseline="0" dirty="0" smtClean="0"/>
              <a:t>, Kb.    Every user only remembers one key.</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dirty="0"/>
          </a:p>
        </p:txBody>
      </p:sp>
    </p:spTree>
    <p:extLst>
      <p:ext uri="{BB962C8B-B14F-4D97-AF65-F5344CB8AC3E}">
        <p14:creationId xmlns:p14="http://schemas.microsoft.com/office/powerpoint/2010/main" xmlns="" val="1698321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4E99786-E2EC-4C73-BBEA-81B8542CDF83}" type="slidenum">
              <a:rPr lang="en-US">
                <a:ea typeface="宋体" charset="-122"/>
              </a:rPr>
              <a:pPr/>
              <a:t>28</a:t>
            </a:fld>
            <a:endParaRPr lang="en-US">
              <a:ea typeface="宋体" charset="-122"/>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altLang="zh-CN" smtClean="0">
                <a:ea typeface="宋体" charset="-122"/>
              </a:rPr>
              <a:t>Authentication/authorization/accouting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实体：抽象地指代一个程序、设备、系统或用户等。标识是指对实体的数字化指代。实体既可以是一个业务操作对象，也可以是业务操作的发起者。</a:t>
            </a: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29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D2D387E5-2251-4A3F-8F2D-1AB64A3A6AC4}" type="slidenum">
              <a:rPr lang="en-US">
                <a:ea typeface="宋体" charset="-122"/>
              </a:rPr>
              <a:pPr/>
              <a:t>31</a:t>
            </a:fld>
            <a:endParaRPr lang="en-US">
              <a:ea typeface="宋体" charset="-122"/>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zh-CN" altLang="en-US" dirty="0" smtClean="0">
                <a:ea typeface="宋体" charset="-122"/>
              </a:rPr>
              <a:t>智能卡”是一个小的、类似信用卡的卡片。由于它带有集成块，所以这种卡可以植入实际的智能。认证应用中的智能卡含有机密的认证信息。</a:t>
            </a:r>
          </a:p>
          <a:p>
            <a:pPr eaLnBrk="1" hangingPunct="1"/>
            <a:r>
              <a:rPr lang="zh-CN" altLang="en-US" dirty="0" smtClean="0">
                <a:ea typeface="宋体" charset="-122"/>
              </a:rPr>
              <a:t>可以存储多种认证信息如密码和指纹等。</a:t>
            </a:r>
          </a:p>
          <a:p>
            <a:pPr eaLnBrk="1" hangingPunct="1"/>
            <a:r>
              <a:rPr lang="zh-CN" altLang="en-US" dirty="0" smtClean="0">
                <a:ea typeface="宋体" charset="-122"/>
              </a:rPr>
              <a:t>价格昂贵。 兼容性是一个棘手的问题。 主要适用于小型的、用户化的系统。 </a:t>
            </a:r>
          </a:p>
          <a:p>
            <a:pPr eaLnBrk="1" hangingPunct="1"/>
            <a:endParaRPr lang="zh-CN" altLang="en-US" dirty="0" smtClean="0">
              <a:ea typeface="宋体" charset="-122"/>
            </a:endParaRPr>
          </a:p>
          <a:p>
            <a:pPr eaLnBrk="1" hangingPunct="1"/>
            <a:r>
              <a:rPr lang="zh-CN" altLang="en-US" dirty="0" smtClean="0">
                <a:ea typeface="宋体" charset="-122"/>
              </a:rPr>
              <a:t>见认证方式对比</a:t>
            </a:r>
            <a:r>
              <a:rPr lang="en-US" altLang="zh-CN" dirty="0" smtClean="0">
                <a:ea typeface="宋体" charset="-122"/>
              </a:rPr>
              <a:t>.doc</a:t>
            </a: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r>
              <a:rPr lang="en-US" altLang="zh-CN" dirty="0" smtClean="0">
                <a:ea typeface="宋体" charset="-122"/>
              </a:rPr>
              <a:t>http://www.freebuf.com/sectool/164507.html</a:t>
            </a:r>
            <a:r>
              <a:rPr lang="zh-CN" altLang="en-US" dirty="0" smtClean="0">
                <a:ea typeface="宋体" charset="-122"/>
              </a:rPr>
              <a:t>密码破解全能工具</a:t>
            </a:r>
            <a:r>
              <a:rPr lang="en-US" altLang="zh-CN" dirty="0" smtClean="0">
                <a:ea typeface="宋体" charset="-122"/>
              </a:rPr>
              <a:t>:</a:t>
            </a:r>
            <a:r>
              <a:rPr lang="en-US" altLang="zh-CN" baseline="0" dirty="0" smtClean="0">
                <a:ea typeface="宋体" charset="-122"/>
              </a:rPr>
              <a:t> </a:t>
            </a:r>
            <a:r>
              <a:rPr lang="en-US" altLang="zh-CN" baseline="0" dirty="0" err="1" smtClean="0">
                <a:ea typeface="宋体" charset="-122"/>
              </a:rPr>
              <a:t>hashcat</a:t>
            </a:r>
            <a:endParaRPr lang="en-US" altLang="zh-CN" dirty="0"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r>
              <a:rPr lang="zh-CN" altLang="en-US" dirty="0" smtClean="0">
                <a:latin typeface="Arial" charset="0"/>
                <a:ea typeface="宋体" charset="-122"/>
              </a:rPr>
              <a:t>七月七日长生殿，夜半无人私语时</a:t>
            </a:r>
            <a:r>
              <a:rPr lang="en-US" altLang="zh-CN" dirty="0" smtClean="0">
                <a:latin typeface="Arial" charset="0"/>
                <a:ea typeface="宋体" charset="-122"/>
              </a:rPr>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对称密钥分发：</a:t>
            </a:r>
            <a:endParaRPr lang="en-US" altLang="zh-CN" dirty="0" smtClean="0"/>
          </a:p>
          <a:p>
            <a:pPr marL="228600" indent="-228600">
              <a:buAutoNum type="arabicPeriod"/>
            </a:pPr>
            <a:r>
              <a:rPr lang="zh-CN" altLang="en-US" dirty="0" smtClean="0"/>
              <a:t>基于对称加密的对称密钥分发：除手动分发外，可以（</a:t>
            </a:r>
            <a:r>
              <a:rPr lang="en-US" altLang="zh-CN" dirty="0" smtClean="0"/>
              <a:t>1</a:t>
            </a:r>
            <a:r>
              <a:rPr lang="zh-CN" altLang="en-US" dirty="0" smtClean="0"/>
              <a:t>）如果</a:t>
            </a:r>
            <a:r>
              <a:rPr lang="en-US" altLang="zh-CN" dirty="0" smtClean="0"/>
              <a:t>A</a:t>
            </a:r>
            <a:r>
              <a:rPr lang="zh-CN" altLang="en-US" dirty="0" smtClean="0"/>
              <a:t>和</a:t>
            </a:r>
            <a:r>
              <a:rPr lang="en-US" altLang="zh-CN" dirty="0" smtClean="0"/>
              <a:t>B</a:t>
            </a:r>
            <a:r>
              <a:rPr lang="zh-CN" altLang="en-US" dirty="0" smtClean="0"/>
              <a:t>先前或者最近使用过一个密钥，则一方可以将新密钥用旧密钥加密后发送给另一方；（</a:t>
            </a:r>
            <a:r>
              <a:rPr lang="en-US" altLang="zh-CN" dirty="0" smtClean="0"/>
              <a:t>2</a:t>
            </a:r>
            <a:r>
              <a:rPr lang="zh-CN" altLang="en-US" dirty="0" smtClean="0"/>
              <a:t>）如果</a:t>
            </a:r>
            <a:r>
              <a:rPr lang="en-US" altLang="zh-CN" dirty="0" smtClean="0"/>
              <a:t>A</a:t>
            </a:r>
            <a:r>
              <a:rPr lang="zh-CN" altLang="en-US" dirty="0" smtClean="0"/>
              <a:t>和</a:t>
            </a:r>
            <a:r>
              <a:rPr lang="en-US" altLang="zh-CN" dirty="0" smtClean="0"/>
              <a:t>B</a:t>
            </a:r>
            <a:r>
              <a:rPr lang="zh-CN" altLang="en-US" dirty="0" smtClean="0"/>
              <a:t>到第三方</a:t>
            </a:r>
            <a:r>
              <a:rPr lang="en-US" altLang="zh-CN" dirty="0" smtClean="0"/>
              <a:t>C</a:t>
            </a:r>
            <a:r>
              <a:rPr lang="zh-CN" altLang="en-US" dirty="0" smtClean="0"/>
              <a:t>有加密连接，</a:t>
            </a:r>
            <a:r>
              <a:rPr lang="en-US" altLang="zh-CN" dirty="0" smtClean="0"/>
              <a:t>C</a:t>
            </a:r>
            <a:r>
              <a:rPr lang="zh-CN" altLang="en-US" dirty="0" smtClean="0"/>
              <a:t>可以在加密连接上传送密钥给</a:t>
            </a:r>
            <a:r>
              <a:rPr lang="en-US" altLang="zh-CN" dirty="0" smtClean="0"/>
              <a:t>A</a:t>
            </a:r>
            <a:r>
              <a:rPr lang="zh-CN" altLang="en-US" dirty="0" smtClean="0"/>
              <a:t>和</a:t>
            </a:r>
            <a:r>
              <a:rPr lang="en-US" altLang="zh-CN" dirty="0" smtClean="0"/>
              <a:t>B</a:t>
            </a:r>
          </a:p>
          <a:p>
            <a:pPr marL="228600" indent="-228600">
              <a:buAutoNum type="arabicPeriod"/>
            </a:pPr>
            <a:r>
              <a:rPr lang="zh-CN" altLang="en-US" dirty="0" smtClean="0"/>
              <a:t>基于非对称加密的对称密钥分发</a:t>
            </a: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34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46D318-7F15-4182-876A-DD57B1569955}" type="slidenum">
              <a:rPr lang="en-US"/>
              <a:pPr/>
              <a:t>40</a:t>
            </a:fld>
            <a:endParaRPr 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r>
              <a:rPr lang="zh-CN" altLang="en-US" dirty="0"/>
              <a:t>是组管理的情况下用的验证机制，在域管理时使用</a:t>
            </a:r>
            <a:r>
              <a:rPr lang="en-US" altLang="zh-CN" dirty="0" err="1"/>
              <a:t>kerberos</a:t>
            </a:r>
            <a:r>
              <a:rPr lang="zh-CN" altLang="en-US" dirty="0"/>
              <a:t>认证机制</a:t>
            </a:r>
          </a:p>
          <a:p>
            <a:r>
              <a:rPr lang="zh-CN" altLang="en-US" dirty="0"/>
              <a:t>其中的散列方式使用：</a:t>
            </a:r>
            <a:r>
              <a:rPr lang="en-US" altLang="zh-CN" dirty="0"/>
              <a:t>HMAC</a:t>
            </a:r>
          </a:p>
          <a:p>
            <a:r>
              <a:rPr lang="en-US" altLang="zh-CN" dirty="0" err="1"/>
              <a:t>Hmac</a:t>
            </a:r>
            <a:r>
              <a:rPr lang="zh-CN" altLang="en-US" dirty="0"/>
              <a:t>（</a:t>
            </a:r>
            <a:r>
              <a:rPr lang="en-US" altLang="zh-CN" dirty="0"/>
              <a:t>md5</a:t>
            </a:r>
            <a:r>
              <a:rPr lang="zh-CN" altLang="en-US" dirty="0"/>
              <a:t>）</a:t>
            </a:r>
          </a:p>
          <a:p>
            <a:r>
              <a:rPr lang="en-US" altLang="zh-CN" b="1" dirty="0"/>
              <a:t>HMACK = </a:t>
            </a:r>
            <a:r>
              <a:rPr lang="en-US" altLang="zh-CN" b="1" dirty="0" smtClean="0"/>
              <a:t>H[</a:t>
            </a:r>
            <a:r>
              <a:rPr lang="en-US" altLang="zh-CN" b="1" dirty="0" err="1" smtClean="0"/>
              <a:t>K</a:t>
            </a:r>
            <a:r>
              <a:rPr lang="en-US" altLang="zh-CN" b="1" dirty="0" err="1" smtClean="0">
                <a:sym typeface="Symbol" pitchFamily="18" charset="2"/>
              </a:rPr>
              <a:t>opad</a:t>
            </a:r>
            <a:r>
              <a:rPr lang="en-US" altLang="zh-CN" b="1" dirty="0" smtClean="0">
                <a:sym typeface="Symbol" pitchFamily="18" charset="2"/>
              </a:rPr>
              <a:t> </a:t>
            </a:r>
            <a:r>
              <a:rPr lang="en-US" altLang="zh-CN" b="1" dirty="0">
                <a:sym typeface="Symbol" pitchFamily="18" charset="2"/>
              </a:rPr>
              <a:t>|| </a:t>
            </a:r>
            <a:r>
              <a:rPr lang="en-US" altLang="zh-CN" b="1" dirty="0" smtClean="0">
                <a:sym typeface="Symbol" pitchFamily="18" charset="2"/>
              </a:rPr>
              <a:t>H(</a:t>
            </a:r>
            <a:r>
              <a:rPr lang="en-US" altLang="zh-CN" b="1" dirty="0" err="1" smtClean="0">
                <a:sym typeface="Symbol" pitchFamily="18" charset="2"/>
              </a:rPr>
              <a:t>K</a:t>
            </a:r>
            <a:r>
              <a:rPr lang="en-US" altLang="zh-CN" b="1" dirty="0" err="1">
                <a:sym typeface="Symbol" pitchFamily="18" charset="2"/>
              </a:rPr>
              <a:t>ipad</a:t>
            </a:r>
            <a:r>
              <a:rPr lang="en-US" altLang="zh-CN" b="1" dirty="0">
                <a:sym typeface="Symbol" pitchFamily="18" charset="2"/>
              </a:rPr>
              <a:t>)|| </a:t>
            </a:r>
            <a:r>
              <a:rPr lang="en-US" altLang="zh-CN" b="1" dirty="0" smtClean="0">
                <a:sym typeface="Symbol" pitchFamily="18" charset="2"/>
              </a:rPr>
              <a:t>M</a:t>
            </a:r>
            <a:r>
              <a:rPr lang="zh-CN" altLang="en-US" b="1" dirty="0" smtClean="0">
                <a:sym typeface="Symbol" pitchFamily="18" charset="2"/>
              </a:rPr>
              <a:t>）</a:t>
            </a:r>
            <a:r>
              <a:rPr lang="en-US" altLang="zh-CN" b="1" dirty="0" smtClean="0">
                <a:sym typeface="Symbol" pitchFamily="18" charset="2"/>
              </a:rPr>
              <a:t>]</a:t>
            </a:r>
            <a:endParaRPr lang="en-US" altLang="zh-CN" b="1" dirty="0">
              <a:sym typeface="Symbol" pitchFamily="18" charset="2"/>
            </a:endParaRPr>
          </a:p>
          <a:p>
            <a:r>
              <a:rPr lang="zh-CN" altLang="en-US" b="1" dirty="0">
                <a:sym typeface="Symbol" pitchFamily="18" charset="2"/>
              </a:rPr>
              <a:t>用户口</a:t>
            </a:r>
            <a:r>
              <a:rPr lang="zh-CN" altLang="en-US" b="1" dirty="0" smtClean="0">
                <a:sym typeface="Symbol" pitchFamily="18" charset="2"/>
              </a:rPr>
              <a:t>令散列为</a:t>
            </a:r>
            <a:r>
              <a:rPr lang="en-US" altLang="zh-CN" b="1" dirty="0">
                <a:sym typeface="Symbol" pitchFamily="18" charset="2"/>
              </a:rPr>
              <a:t>k</a:t>
            </a:r>
            <a:r>
              <a:rPr lang="zh-CN" altLang="en-US" b="1" dirty="0">
                <a:sym typeface="Symbol" pitchFamily="18" charset="2"/>
              </a:rPr>
              <a:t>，</a:t>
            </a:r>
            <a:r>
              <a:rPr lang="en-US" altLang="zh-CN" b="1" dirty="0">
                <a:sym typeface="Symbol" pitchFamily="18" charset="2"/>
              </a:rPr>
              <a:t>m</a:t>
            </a:r>
            <a:r>
              <a:rPr lang="zh-CN" altLang="en-US" b="1" dirty="0">
                <a:sym typeface="Symbol" pitchFamily="18" charset="2"/>
              </a:rPr>
              <a:t>＝</a:t>
            </a:r>
            <a:r>
              <a:rPr lang="en-US" altLang="zh-CN" b="1" dirty="0">
                <a:sym typeface="Symbol" pitchFamily="18" charset="2"/>
              </a:rPr>
              <a:t>challenge</a:t>
            </a:r>
          </a:p>
          <a:p>
            <a:endParaRPr lang="en-US" altLang="zh-CN" b="1" dirty="0" smtClean="0">
              <a:sym typeface="Symbol" pitchFamily="18" charset="2"/>
            </a:endParaRPr>
          </a:p>
          <a:p>
            <a:endParaRPr lang="en-US" altLang="zh-CN" b="1" dirty="0" smtClean="0">
              <a:sym typeface="Symbol" pitchFamily="18" charset="2"/>
            </a:endParaRPr>
          </a:p>
          <a:p>
            <a:r>
              <a:rPr lang="en-US" altLang="zh-CN" b="1" dirty="0" smtClean="0">
                <a:sym typeface="Symbol" pitchFamily="18" charset="2"/>
              </a:rPr>
              <a:t>NTLM</a:t>
            </a:r>
            <a:r>
              <a:rPr lang="zh-CN" altLang="en-US" b="1" dirty="0" smtClean="0">
                <a:sym typeface="Symbol" pitchFamily="18" charset="2"/>
              </a:rPr>
              <a:t>是早期</a:t>
            </a:r>
            <a:r>
              <a:rPr lang="en-US" altLang="zh-CN" b="1" dirty="0" smtClean="0">
                <a:sym typeface="Symbol" pitchFamily="18" charset="2"/>
              </a:rPr>
              <a:t>window</a:t>
            </a:r>
            <a:r>
              <a:rPr lang="zh-CN" altLang="en-US" b="1" dirty="0" smtClean="0">
                <a:sym typeface="Symbol" pitchFamily="18" charset="2"/>
              </a:rPr>
              <a:t>是环境认证协议，在</a:t>
            </a:r>
            <a:r>
              <a:rPr lang="en-US" altLang="zh-CN" b="1" dirty="0" smtClean="0">
                <a:sym typeface="Symbol" pitchFamily="18" charset="2"/>
              </a:rPr>
              <a:t>windows 2000</a:t>
            </a:r>
            <a:r>
              <a:rPr lang="zh-CN" altLang="en-US" b="1" dirty="0" smtClean="0">
                <a:sym typeface="Symbol" pitchFamily="18" charset="2"/>
              </a:rPr>
              <a:t>以后不是默认设置</a:t>
            </a:r>
            <a:endParaRPr lang="en-US" altLang="zh-CN" b="1" dirty="0">
              <a:sym typeface="Symbol" pitchFamily="18" charset="2"/>
            </a:endParaRPr>
          </a:p>
          <a:p>
            <a:endParaRPr lang="en-US" altLang="zh-CN" dirty="0"/>
          </a:p>
          <a:p>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r>
              <a:rPr lang="en-US" altLang="zh-CN" smtClean="0">
                <a:latin typeface="Arial" charset="0"/>
                <a:ea typeface="宋体" charset="-122"/>
              </a:rPr>
              <a:t>An Introduction to LDAP http://ldapman.org/articles/intro_to_ldap.html</a:t>
            </a:r>
          </a:p>
          <a:p>
            <a:r>
              <a:rPr lang="zh-CN" altLang="en-US" smtClean="0">
                <a:latin typeface="Arial" charset="0"/>
                <a:ea typeface="宋体" charset="-122"/>
              </a:rPr>
              <a:t>（中译本）</a:t>
            </a:r>
            <a:r>
              <a:rPr lang="en-US" altLang="zh-CN" smtClean="0">
                <a:latin typeface="Arial" charset="0"/>
                <a:ea typeface="宋体" charset="-122"/>
              </a:rPr>
              <a:t>	http://www.linuxaid.com.cn/engineer/brimmer/html/LDAP.htm</a:t>
            </a:r>
            <a:endParaRPr lang="zh-CN" altLang="en-US" smtClean="0">
              <a:latin typeface="Arial" charset="0"/>
              <a:ea typeface="宋体" charset="-122"/>
            </a:endParaRPr>
          </a:p>
          <a:p>
            <a:endParaRPr lang="zh-CN" altLang="en-US" smtClean="0">
              <a:latin typeface="Arial" charset="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r>
              <a:rPr lang="zh-CN" altLang="en-US" smtClean="0">
                <a:latin typeface="Arial" charset="0"/>
                <a:ea typeface="宋体" charset="-122"/>
              </a:rPr>
              <a:t>这个协议的执行流程当然可以更优化些，比如</a:t>
            </a:r>
            <a:r>
              <a:rPr lang="en-US" altLang="zh-CN" smtClean="0">
                <a:latin typeface="Arial" charset="0"/>
                <a:ea typeface="宋体" charset="-122"/>
              </a:rPr>
              <a:t>SSL</a:t>
            </a:r>
            <a:r>
              <a:rPr lang="zh-CN" altLang="en-US" smtClean="0">
                <a:latin typeface="Arial" charset="0"/>
                <a:ea typeface="宋体" charset="-122"/>
              </a:rPr>
              <a:t>。</a:t>
            </a:r>
            <a:endParaRPr lang="en-US" altLang="zh-CN" smtClean="0">
              <a:latin typeface="Arial" charset="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87566-CB34-4C6C-996C-8CD802BCA981}" type="slidenum">
              <a:rPr lang="zh-CN" altLang="en-US"/>
              <a:pPr/>
              <a:t>90</a:t>
            </a:fld>
            <a:endParaRPr lang="en-US" altLang="zh-CN"/>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r>
              <a:rPr lang="zh-CN" altLang="en-US"/>
              <a:t>拒绝从网络访问此计算机－工作组－把</a:t>
            </a:r>
            <a:r>
              <a:rPr lang="en-US" altLang="zh-CN"/>
              <a:t>everyone</a:t>
            </a:r>
            <a:r>
              <a:rPr lang="zh-CN" altLang="en-US"/>
              <a:t>添加进来就可以拒绝了</a:t>
            </a:r>
          </a:p>
          <a:p>
            <a:r>
              <a:rPr lang="zh-CN" altLang="en-US"/>
              <a:t>通过终端服务拒绝登陆－添加用户即可</a:t>
            </a:r>
          </a:p>
          <a:p>
            <a:r>
              <a:rPr lang="zh-CN" altLang="en-US"/>
              <a:t>未登陆之前就可以关机</a:t>
            </a:r>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1991A0-0D0E-4A98-9E38-88BF88BC8197}" type="slidenum">
              <a:rPr lang="zh-CN" altLang="en-US"/>
              <a:pPr/>
              <a:t>91</a:t>
            </a:fld>
            <a:endParaRPr lang="en-US" altLang="zh-CN"/>
          </a:p>
        </p:txBody>
      </p:sp>
      <p:sp>
        <p:nvSpPr>
          <p:cNvPr id="22530" name="Rectangle 2"/>
          <p:cNvSpPr>
            <a:spLocks noGrp="1" noRot="1" noChangeAspect="1" noTextEdit="1"/>
          </p:cNvSpPr>
          <p:nvPr>
            <p:ph type="sldImg"/>
          </p:nvPr>
        </p:nvSpPr>
        <p:spPr>
          <a:ln/>
        </p:spPr>
      </p:sp>
      <p:sp>
        <p:nvSpPr>
          <p:cNvPr id="22531" name="Rectangle 3"/>
          <p:cNvSpPr>
            <a:spLocks noGrp="1"/>
          </p:cNvSpPr>
          <p:nvPr>
            <p:ph type="body" idx="1"/>
          </p:nvPr>
        </p:nvSpPr>
        <p:spPr/>
        <p:txBody>
          <a:bodyPr/>
          <a:lstStyle/>
          <a:p>
            <a:pPr>
              <a:spcBef>
                <a:spcPct val="0"/>
              </a:spcBef>
            </a:pPr>
            <a:r>
              <a:rPr lang="zh-CN" altLang="en-US"/>
              <a:t>引导完成此练习。</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对称密钥分发：</a:t>
            </a:r>
            <a:endParaRPr lang="en-US" altLang="zh-CN" dirty="0" smtClean="0"/>
          </a:p>
          <a:p>
            <a:pPr marL="228600" indent="-228600">
              <a:buAutoNum type="arabicPeriod"/>
            </a:pPr>
            <a:r>
              <a:rPr lang="zh-CN" altLang="en-US" dirty="0" smtClean="0"/>
              <a:t>基于对称加密的对称密钥分发：除手动分发外，可以（</a:t>
            </a:r>
            <a:r>
              <a:rPr lang="en-US" altLang="zh-CN" dirty="0" smtClean="0"/>
              <a:t>1</a:t>
            </a:r>
            <a:r>
              <a:rPr lang="zh-CN" altLang="en-US" dirty="0" smtClean="0"/>
              <a:t>）如果</a:t>
            </a:r>
            <a:r>
              <a:rPr lang="en-US" altLang="zh-CN" dirty="0" smtClean="0"/>
              <a:t>A</a:t>
            </a:r>
            <a:r>
              <a:rPr lang="zh-CN" altLang="en-US" dirty="0" smtClean="0"/>
              <a:t>和</a:t>
            </a:r>
            <a:r>
              <a:rPr lang="en-US" altLang="zh-CN" dirty="0" smtClean="0"/>
              <a:t>B</a:t>
            </a:r>
            <a:r>
              <a:rPr lang="zh-CN" altLang="en-US" dirty="0" smtClean="0"/>
              <a:t>先前或者最近使用过一个密钥，则一方可以将新密钥用旧密钥加密后发送给另一方；（</a:t>
            </a:r>
            <a:r>
              <a:rPr lang="en-US" altLang="zh-CN" dirty="0" smtClean="0"/>
              <a:t>2</a:t>
            </a:r>
            <a:r>
              <a:rPr lang="zh-CN" altLang="en-US" dirty="0" smtClean="0"/>
              <a:t>）如果</a:t>
            </a:r>
            <a:r>
              <a:rPr lang="en-US" altLang="zh-CN" dirty="0" smtClean="0"/>
              <a:t>A</a:t>
            </a:r>
            <a:r>
              <a:rPr lang="zh-CN" altLang="en-US" dirty="0" smtClean="0"/>
              <a:t>和</a:t>
            </a:r>
            <a:r>
              <a:rPr lang="en-US" altLang="zh-CN" dirty="0" smtClean="0"/>
              <a:t>B</a:t>
            </a:r>
            <a:r>
              <a:rPr lang="zh-CN" altLang="en-US" dirty="0" smtClean="0"/>
              <a:t>到第三方</a:t>
            </a:r>
            <a:r>
              <a:rPr lang="en-US" altLang="zh-CN" dirty="0" smtClean="0"/>
              <a:t>C</a:t>
            </a:r>
            <a:r>
              <a:rPr lang="zh-CN" altLang="en-US" dirty="0" smtClean="0"/>
              <a:t>有加密连接，</a:t>
            </a:r>
            <a:r>
              <a:rPr lang="en-US" altLang="zh-CN" dirty="0" smtClean="0"/>
              <a:t>C</a:t>
            </a:r>
            <a:r>
              <a:rPr lang="zh-CN" altLang="en-US" dirty="0" smtClean="0"/>
              <a:t>可以在加密连接上传送密钥给</a:t>
            </a:r>
            <a:r>
              <a:rPr lang="en-US" altLang="zh-CN" dirty="0" smtClean="0"/>
              <a:t>A</a:t>
            </a:r>
            <a:r>
              <a:rPr lang="zh-CN" altLang="en-US" dirty="0" smtClean="0"/>
              <a:t>和</a:t>
            </a:r>
            <a:r>
              <a:rPr lang="en-US" altLang="zh-CN" dirty="0" smtClean="0"/>
              <a:t>B</a:t>
            </a:r>
          </a:p>
          <a:p>
            <a:pPr marL="228600" indent="-228600">
              <a:buAutoNum type="arabicPeriod"/>
            </a:pPr>
            <a:r>
              <a:rPr lang="zh-CN" altLang="en-US" dirty="0" smtClean="0"/>
              <a:t>基于非对称加密的对称密钥分发</a:t>
            </a: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5</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11A10A-4B95-4F3F-9114-D1939F68574E}" type="slidenum">
              <a:rPr lang="zh-CN" altLang="en-US"/>
              <a:pPr/>
              <a:t>98</a:t>
            </a:fld>
            <a:endParaRPr lang="en-US" altLang="zh-CN"/>
          </a:p>
        </p:txBody>
      </p:sp>
      <p:sp>
        <p:nvSpPr>
          <p:cNvPr id="29698" name="Rectangle 2"/>
          <p:cNvSpPr>
            <a:spLocks noGrp="1" noRot="1" noChangeAspect="1" noTextEdit="1"/>
          </p:cNvSpPr>
          <p:nvPr>
            <p:ph type="sldImg"/>
          </p:nvPr>
        </p:nvSpPr>
        <p:spPr>
          <a:ln/>
        </p:spPr>
      </p:sp>
      <p:sp>
        <p:nvSpPr>
          <p:cNvPr id="29699" name="Rectangle 3"/>
          <p:cNvSpPr>
            <a:spLocks noGrp="1"/>
          </p:cNvSpPr>
          <p:nvPr>
            <p:ph type="body" idx="1"/>
          </p:nvPr>
        </p:nvSpPr>
        <p:spPr>
          <a:xfrm>
            <a:off x="914400" y="4343400"/>
            <a:ext cx="5029200" cy="4114800"/>
          </a:xfrm>
        </p:spPr>
        <p:txBody>
          <a:bodyPr/>
          <a:lstStyle/>
          <a:p>
            <a:pPr>
              <a:spcBef>
                <a:spcPct val="0"/>
              </a:spcBef>
            </a:pPr>
            <a:r>
              <a:rPr lang="zh-CN" altLang="en-US"/>
              <a:t>错误：红色表示重要的问题、如数据丢失、操作失败；警告：黄色表示有可能引起错误，处于危险期，如磁盘空间不足时，会记录“警告”。</a:t>
            </a:r>
          </a:p>
          <a:p>
            <a:pPr>
              <a:spcBef>
                <a:spcPct val="0"/>
              </a:spcBef>
            </a:pPr>
            <a:r>
              <a:rPr lang="zh-CN" altLang="en-US"/>
              <a:t>信息：白色表示应用程序、驱动程度或服务的成功操作。成功审核：钥匙表示成功的事件，如登录成功；失败审核：锁表示失败的事，如访问网络失败。</a:t>
            </a:r>
          </a:p>
          <a:p>
            <a:pPr>
              <a:spcBef>
                <a:spcPct val="0"/>
              </a:spcBef>
            </a:pPr>
            <a:r>
              <a:rPr lang="zh-CN" altLang="en-US"/>
              <a:t>通过事件查看器，可以判断当前计算机系统的工作状态。不过，这样一直的记录，总有一天日志文件会变得很大，在它变得大之前，我们应该及时对它进行处理。</a:t>
            </a:r>
          </a:p>
          <a:p>
            <a:pPr>
              <a:spcBef>
                <a:spcPct val="0"/>
              </a:spcBef>
            </a:pPr>
            <a:r>
              <a:rPr lang="zh-CN" altLang="en-US"/>
              <a:t>处理方法：保存和清除。我建议：在繁忙的环境中：每天保存（不忙的环境，每星期保存），几个月后如果没有意外事件，就可以把保存的文件从硬盘上删除了。</a:t>
            </a:r>
          </a:p>
          <a:p>
            <a:pPr>
              <a:spcBef>
                <a:spcPct val="0"/>
              </a:spcBef>
            </a:pPr>
            <a:r>
              <a:rPr lang="zh-CN" altLang="en-US"/>
              <a:t>对于保存后的日志，可以使用“清除所有事件”来清空日志。</a:t>
            </a:r>
            <a:endParaRPr lang="zh-CN" altLang="en-US"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An extremely simple scheme was put forward by Merkle [MERK79], as illustrated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Figure 14.7.</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Despite its simplicity, this is an attractive protocol. No keys exist before the start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communication and none exist after the completion of communication. Thus,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risk of compromise of the keys is minimal. At the same time, the communication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secure from eavesdropping.</a:t>
            </a:r>
            <a:endParaRPr lang="en-US" dirty="0" smtClean="0">
              <a:ea typeface="+mn-ea"/>
              <a:cs typeface="+mn-cs"/>
            </a:endParaRPr>
          </a:p>
        </p:txBody>
      </p:sp>
      <p:sp>
        <p:nvSpPr>
          <p:cNvPr id="37892" name="Slide Number Placeholder 3"/>
          <p:cNvSpPr>
            <a:spLocks noGrp="1"/>
          </p:cNvSpPr>
          <p:nvPr>
            <p:ph type="sldNum" sz="quarter" idx="5"/>
          </p:nvPr>
        </p:nvSpPr>
        <p:spPr>
          <a:noFill/>
        </p:spPr>
        <p:txBody>
          <a:bodyPr/>
          <a:lstStyle/>
          <a:p>
            <a:fld id="{B827D236-D39B-8D48-8FA7-ACEFB855E1DC}" type="slidenum">
              <a:rPr lang="en-AU" smtClean="0">
                <a:latin typeface="Arial" pitchFamily="-84" charset="0"/>
              </a:rPr>
              <a:pPr/>
              <a:t>8</a:t>
            </a:fld>
            <a:endParaRPr lang="en-AU" dirty="0" smtClean="0">
              <a:latin typeface="Arial" pitchFamily="-8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a:ln/>
        </p:spPr>
      </p:sp>
      <p:sp>
        <p:nvSpPr>
          <p:cNvPr id="3" name="Notes Placeholder 2"/>
          <p:cNvSpPr>
            <a:spLocks noGrp="1"/>
          </p:cNvSpPr>
          <p:nvPr>
            <p:ph type="body" idx="1"/>
          </p:nvPr>
        </p:nvSpPr>
        <p:spPr>
          <a:xfrm>
            <a:off x="531813" y="4343400"/>
            <a:ext cx="5767387" cy="4114800"/>
          </a:xfrm>
        </p:spPr>
        <p:txBody>
          <a:bodyPr>
            <a:normAutofit/>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protocol depicted in Figure 14.7 is insecure against an adversary who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can intercept messages and then either relay the intercepted message or substitute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another message (see Figure 1.3c). Such an attack is known as a man-in-the-middle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[RIVE84]. We saw this type of attack in Chapter 10 (Figure 10.2). In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present case, if an adversary, D, has control of the intervening communication channel,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then D can compromise the communication in the following fashion without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being detected (Figure 14.8).</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Thus, this simple protocol is only useful in an environment where the only threat is eavesdropping.</a:t>
            </a:r>
            <a:endParaRPr lang="en-US" dirty="0" smtClean="0">
              <a:ea typeface="+mn-ea"/>
              <a:cs typeface="+mn-cs"/>
            </a:endParaRPr>
          </a:p>
        </p:txBody>
      </p:sp>
      <p:sp>
        <p:nvSpPr>
          <p:cNvPr id="39940" name="Slide Number Placeholder 3"/>
          <p:cNvSpPr>
            <a:spLocks noGrp="1"/>
          </p:cNvSpPr>
          <p:nvPr>
            <p:ph type="sldNum" sz="quarter" idx="5"/>
          </p:nvPr>
        </p:nvSpPr>
        <p:spPr>
          <a:noFill/>
        </p:spPr>
        <p:txBody>
          <a:bodyPr/>
          <a:lstStyle/>
          <a:p>
            <a:fld id="{856289F4-DC04-6C49-9A4A-A57BC9F20F8B}" type="slidenum">
              <a:rPr lang="en-AU" smtClean="0">
                <a:latin typeface="Arial" pitchFamily="-84" charset="0"/>
              </a:rPr>
              <a:pPr/>
              <a:t>9</a:t>
            </a:fld>
            <a:endParaRPr lang="en-AU" dirty="0" smtClean="0">
              <a:latin typeface="Arial" pitchFamily="-8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r>
              <a:rPr lang="zh-CN" altLang="en-US" smtClean="0">
                <a:latin typeface="Arial" charset="0"/>
                <a:ea typeface="宋体" charset="-122"/>
              </a:rPr>
              <a:t>相比在线中心，离线中心减轻了通信负担、避免了单点故障、避免了性能瓶颈。</a:t>
            </a:r>
          </a:p>
          <a:p>
            <a:r>
              <a:rPr lang="zh-CN" altLang="en-US" smtClean="0">
                <a:latin typeface="Arial" charset="0"/>
                <a:ea typeface="宋体" charset="-122"/>
              </a:rPr>
              <a:t>但是，有一个问题，就是证书作废列表（</a:t>
            </a:r>
            <a:r>
              <a:rPr lang="en-US" altLang="zh-CN" smtClean="0">
                <a:latin typeface="Arial" charset="0"/>
                <a:ea typeface="宋体" charset="-122"/>
              </a:rPr>
              <a:t>CRL</a:t>
            </a:r>
            <a:r>
              <a:rPr lang="zh-CN" altLang="en-US" smtClean="0">
                <a:latin typeface="Arial" charset="0"/>
                <a:ea typeface="宋体" charset="-122"/>
              </a:rPr>
              <a:t>）。</a:t>
            </a:r>
            <a:endParaRPr lang="en-US" altLang="zh-CN" smtClean="0">
              <a:latin typeface="Arial" charset="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r>
              <a:rPr lang="zh-CN" altLang="en-US" smtClean="0">
                <a:latin typeface="Arial" charset="0"/>
                <a:ea typeface="宋体" charset="-122"/>
              </a:rPr>
              <a:t>进一步信息参见</a:t>
            </a:r>
            <a:r>
              <a:rPr lang="en-US" altLang="zh-CN" smtClean="0">
                <a:latin typeface="Arial" charset="0"/>
                <a:ea typeface="宋体" charset="-122"/>
              </a:rPr>
              <a:t>X.509v3</a:t>
            </a:r>
            <a:r>
              <a:rPr lang="zh-CN" altLang="en-US" smtClean="0">
                <a:latin typeface="Arial" charset="0"/>
                <a:ea typeface="宋体" charset="-122"/>
              </a:rPr>
              <a:t>规范</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17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Certmgr.exe</a:t>
            </a:r>
            <a:r>
              <a:rPr lang="zh-CN" altLang="en-US" sz="1200" b="0" i="0" kern="1200" dirty="0" smtClean="0">
                <a:solidFill>
                  <a:schemeClr val="tx1"/>
                </a:solidFill>
                <a:latin typeface="+mn-lt"/>
                <a:ea typeface="+mn-ea"/>
                <a:cs typeface="+mn-cs"/>
              </a:rPr>
              <a:t>：证书管理命令</a:t>
            </a: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18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lvl="1"/>
            <a:r>
              <a:rPr lang="en-US" altLang="zh-CN" dirty="0" smtClean="0">
                <a:latin typeface="Arial" charset="0"/>
                <a:ea typeface="宋体" charset="-122"/>
              </a:rPr>
              <a:t>http://www.ietf.org/rfc/rfc2459.txt   Internet X.509 Public Key Infrastructure Certificate and CRL Profile</a:t>
            </a:r>
          </a:p>
          <a:p>
            <a:pPr lvl="1"/>
            <a:endParaRPr lang="en-US" altLang="zh-CN" dirty="0" smtClean="0">
              <a:latin typeface="Arial" charset="0"/>
              <a:ea typeface="宋体" charset="-122"/>
            </a:endParaRPr>
          </a:p>
          <a:p>
            <a:pPr lvl="1"/>
            <a:r>
              <a:rPr lang="zh-CN" altLang="en-US" dirty="0" smtClean="0">
                <a:latin typeface="Arial" charset="0"/>
                <a:ea typeface="宋体" charset="-122"/>
              </a:rPr>
              <a:t>证书格式：</a:t>
            </a:r>
            <a:endParaRPr lang="en-US" altLang="zh-CN" dirty="0" smtClean="0">
              <a:latin typeface="Arial" charset="0"/>
              <a:ea typeface="宋体" charset="-122"/>
            </a:endParaRPr>
          </a:p>
          <a:p>
            <a:r>
              <a:rPr lang="en-US" altLang="zh-CN" sz="1200" b="0" i="0" kern="1200" dirty="0" err="1" smtClean="0">
                <a:solidFill>
                  <a:schemeClr val="tx1"/>
                </a:solidFill>
                <a:latin typeface="+mn-lt"/>
                <a:ea typeface="+mn-ea"/>
                <a:cs typeface="+mn-cs"/>
              </a:rPr>
              <a:t>cer</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crt</a:t>
            </a:r>
            <a:r>
              <a:rPr lang="en-US" altLang="zh-CN" sz="1200" b="0" i="0" kern="1200" dirty="0" smtClean="0">
                <a:solidFill>
                  <a:schemeClr val="tx1"/>
                </a:solidFill>
                <a:latin typeface="+mn-lt"/>
                <a:ea typeface="+mn-ea"/>
                <a:cs typeface="+mn-cs"/>
              </a:rPr>
              <a:t> - </a:t>
            </a:r>
            <a:r>
              <a:rPr lang="zh-CN" altLang="en-US" sz="1200" b="0" i="0" kern="1200" dirty="0" smtClean="0">
                <a:solidFill>
                  <a:schemeClr val="tx1"/>
                </a:solidFill>
                <a:latin typeface="+mn-lt"/>
                <a:ea typeface="+mn-ea"/>
                <a:cs typeface="+mn-cs"/>
              </a:rPr>
              <a:t>通常被用于二进制的</a:t>
            </a:r>
            <a:r>
              <a:rPr lang="en-US" altLang="zh-CN" sz="1200" b="0" i="0" kern="1200" dirty="0" smtClean="0">
                <a:solidFill>
                  <a:schemeClr val="tx1"/>
                </a:solidFill>
                <a:latin typeface="+mn-lt"/>
                <a:ea typeface="+mn-ea"/>
                <a:cs typeface="+mn-cs"/>
              </a:rPr>
              <a:t>DER</a:t>
            </a:r>
            <a:r>
              <a:rPr lang="zh-CN" altLang="en-US" sz="1200" b="0" i="0" kern="1200" dirty="0" smtClean="0">
                <a:solidFill>
                  <a:schemeClr val="tx1"/>
                </a:solidFill>
                <a:latin typeface="+mn-lt"/>
                <a:ea typeface="+mn-ea"/>
                <a:cs typeface="+mn-cs"/>
              </a:rPr>
              <a:t>文件格式</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同于</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der</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不过也被用于</a:t>
            </a:r>
            <a:r>
              <a:rPr lang="en-US" altLang="zh-CN" sz="1200" b="0" i="0" kern="1200" dirty="0" smtClean="0">
                <a:solidFill>
                  <a:schemeClr val="tx1"/>
                </a:solidFill>
                <a:latin typeface="+mn-lt"/>
                <a:ea typeface="+mn-ea"/>
                <a:cs typeface="+mn-cs"/>
              </a:rPr>
              <a:t>Base64</a:t>
            </a:r>
            <a:r>
              <a:rPr lang="zh-CN" altLang="en-US" sz="1200" b="0" i="0" kern="1200" dirty="0" smtClean="0">
                <a:solidFill>
                  <a:schemeClr val="tx1"/>
                </a:solidFill>
                <a:latin typeface="+mn-lt"/>
                <a:ea typeface="+mn-ea"/>
                <a:cs typeface="+mn-cs"/>
              </a:rPr>
              <a:t>编码的文件 </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例如 </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pem</a:t>
            </a:r>
            <a:r>
              <a:rPr lang="en-US" altLang="zh-CN" sz="1200" b="0" i="0" kern="1200" dirty="0" smtClean="0">
                <a:solidFill>
                  <a:schemeClr val="tx1"/>
                </a:solidFill>
                <a:latin typeface="+mn-lt"/>
                <a:ea typeface="+mn-ea"/>
                <a:cs typeface="+mn-cs"/>
              </a:rPr>
              <a:t>).</a:t>
            </a:r>
          </a:p>
          <a:p>
            <a:r>
              <a:rPr lang="en-US" altLang="zh-CN" sz="1200" b="0" i="0" kern="1200" dirty="0" smtClean="0">
                <a:solidFill>
                  <a:schemeClr val="tx1"/>
                </a:solidFill>
                <a:latin typeface="+mn-lt"/>
                <a:ea typeface="+mn-ea"/>
                <a:cs typeface="+mn-cs"/>
              </a:rPr>
              <a:t>.P7B - </a:t>
            </a:r>
            <a:r>
              <a:rPr lang="zh-CN" altLang="en-US" sz="1200" b="0" i="0" kern="1200" dirty="0" smtClean="0">
                <a:solidFill>
                  <a:schemeClr val="tx1"/>
                </a:solidFill>
                <a:latin typeface="+mn-lt"/>
                <a:ea typeface="+mn-ea"/>
                <a:cs typeface="+mn-cs"/>
              </a:rPr>
              <a:t>同于 </a:t>
            </a:r>
            <a:r>
              <a:rPr lang="en-US" altLang="zh-CN" sz="1200" b="0" i="0" kern="1200" dirty="0" smtClean="0">
                <a:solidFill>
                  <a:schemeClr val="tx1"/>
                </a:solidFill>
                <a:latin typeface="+mn-lt"/>
                <a:ea typeface="+mn-ea"/>
                <a:cs typeface="+mn-cs"/>
              </a:rPr>
              <a:t>.p7c</a:t>
            </a:r>
          </a:p>
          <a:p>
            <a:r>
              <a:rPr lang="en-US" altLang="zh-CN" sz="1200" b="0" i="0" kern="1200" dirty="0" smtClean="0">
                <a:solidFill>
                  <a:schemeClr val="tx1"/>
                </a:solidFill>
                <a:latin typeface="+mn-lt"/>
                <a:ea typeface="+mn-ea"/>
                <a:cs typeface="+mn-cs"/>
              </a:rPr>
              <a:t>.P7C - </a:t>
            </a:r>
            <a:r>
              <a:rPr lang="en-US" altLang="zh-CN" sz="1200" b="0" i="0" u="none" strike="noStrike" kern="1200" dirty="0" smtClean="0">
                <a:solidFill>
                  <a:schemeClr val="tx1"/>
                </a:solidFill>
                <a:latin typeface="+mn-lt"/>
                <a:ea typeface="+mn-ea"/>
                <a:cs typeface="+mn-cs"/>
                <a:hlinkClick r:id="rId3"/>
              </a:rPr>
              <a:t>PKCS#7</a:t>
            </a:r>
            <a:r>
              <a:rPr lang="zh-CN" altLang="en-US" sz="1200" b="0" i="0" kern="1200" dirty="0" smtClean="0">
                <a:solidFill>
                  <a:schemeClr val="tx1"/>
                </a:solidFill>
                <a:latin typeface="+mn-lt"/>
                <a:ea typeface="+mn-ea"/>
                <a:cs typeface="+mn-cs"/>
              </a:rPr>
              <a:t>证书格式，仅仅包含证书和</a:t>
            </a:r>
            <a:r>
              <a:rPr lang="en-US" altLang="zh-CN" sz="1200" b="0" i="0" kern="1200" dirty="0" smtClean="0">
                <a:solidFill>
                  <a:schemeClr val="tx1"/>
                </a:solidFill>
                <a:latin typeface="+mn-lt"/>
                <a:ea typeface="+mn-ea"/>
                <a:cs typeface="+mn-cs"/>
              </a:rPr>
              <a:t>CRL</a:t>
            </a:r>
            <a:r>
              <a:rPr lang="zh-CN" altLang="en-US" sz="1200" b="0" i="0" kern="1200" dirty="0" smtClean="0">
                <a:solidFill>
                  <a:schemeClr val="tx1"/>
                </a:solidFill>
                <a:latin typeface="+mn-lt"/>
                <a:ea typeface="+mn-ea"/>
                <a:cs typeface="+mn-cs"/>
              </a:rPr>
              <a:t>列表信息，没有</a:t>
            </a:r>
            <a:r>
              <a:rPr lang="zh-CN" altLang="en-US" sz="1200" b="0" i="0" u="none" strike="noStrike" kern="1200" dirty="0" smtClean="0">
                <a:solidFill>
                  <a:schemeClr val="tx1"/>
                </a:solidFill>
                <a:latin typeface="+mn-lt"/>
                <a:ea typeface="+mn-ea"/>
                <a:cs typeface="+mn-cs"/>
                <a:hlinkClick r:id="rId4"/>
              </a:rPr>
              <a:t>私钥</a:t>
            </a:r>
            <a:r>
              <a:rPr lang="zh-CN" altLang="en-US" sz="1200" b="0" i="0" kern="1200" dirty="0" smtClean="0">
                <a:solidFill>
                  <a:schemeClr val="tx1"/>
                </a:solidFill>
                <a:latin typeface="+mn-lt"/>
                <a:ea typeface="+mn-ea"/>
                <a:cs typeface="+mn-cs"/>
              </a:rPr>
              <a:t>。</a:t>
            </a:r>
          </a:p>
          <a:p>
            <a:r>
              <a:rPr lang="en-US" altLang="zh-CN" sz="1200" b="0" i="0" kern="1200" dirty="0" smtClean="0">
                <a:solidFill>
                  <a:schemeClr val="tx1"/>
                </a:solidFill>
                <a:latin typeface="+mn-lt"/>
                <a:ea typeface="+mn-ea"/>
                <a:cs typeface="+mn-cs"/>
              </a:rPr>
              <a:t>.PFX - </a:t>
            </a:r>
            <a:r>
              <a:rPr lang="zh-CN" altLang="en-US" sz="1200" b="0" i="0" kern="1200" dirty="0" smtClean="0">
                <a:solidFill>
                  <a:schemeClr val="tx1"/>
                </a:solidFill>
                <a:latin typeface="+mn-lt"/>
                <a:ea typeface="+mn-ea"/>
                <a:cs typeface="+mn-cs"/>
              </a:rPr>
              <a:t>同于 </a:t>
            </a:r>
            <a:r>
              <a:rPr lang="en-US" altLang="zh-CN" sz="1200" b="0" i="0" kern="1200" dirty="0" smtClean="0">
                <a:solidFill>
                  <a:schemeClr val="tx1"/>
                </a:solidFill>
                <a:latin typeface="+mn-lt"/>
                <a:ea typeface="+mn-ea"/>
                <a:cs typeface="+mn-cs"/>
              </a:rPr>
              <a:t>.p12</a:t>
            </a:r>
          </a:p>
          <a:p>
            <a:r>
              <a:rPr lang="en-US" altLang="zh-CN" sz="1200" b="0" i="0" kern="1200" dirty="0" smtClean="0">
                <a:solidFill>
                  <a:schemeClr val="tx1"/>
                </a:solidFill>
                <a:latin typeface="+mn-lt"/>
                <a:ea typeface="+mn-ea"/>
                <a:cs typeface="+mn-cs"/>
              </a:rPr>
              <a:t>.P12 -</a:t>
            </a:r>
            <a:r>
              <a:rPr lang="en-US" altLang="zh-CN" sz="1200" b="0" i="0" u="none" strike="noStrike" kern="1200" dirty="0" smtClean="0">
                <a:solidFill>
                  <a:schemeClr val="tx1"/>
                </a:solidFill>
                <a:latin typeface="+mn-lt"/>
                <a:ea typeface="+mn-ea"/>
                <a:cs typeface="+mn-cs"/>
                <a:hlinkClick r:id="rId3"/>
              </a:rPr>
              <a:t>PKCS#12</a:t>
            </a:r>
            <a:r>
              <a:rPr lang="zh-CN" altLang="en-US" sz="1200" b="0" i="0" kern="1200" dirty="0" smtClean="0">
                <a:solidFill>
                  <a:schemeClr val="tx1"/>
                </a:solidFill>
                <a:latin typeface="+mn-lt"/>
                <a:ea typeface="+mn-ea"/>
                <a:cs typeface="+mn-cs"/>
              </a:rPr>
              <a:t>文件</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包含证书（</a:t>
            </a:r>
            <a:r>
              <a:rPr lang="zh-CN" altLang="en-US" sz="1200" b="0" i="0" u="none" strike="noStrike" kern="1200" dirty="0" smtClean="0">
                <a:solidFill>
                  <a:schemeClr val="tx1"/>
                </a:solidFill>
                <a:latin typeface="+mn-lt"/>
                <a:ea typeface="+mn-ea"/>
                <a:cs typeface="+mn-cs"/>
                <a:hlinkClick r:id="rId5"/>
              </a:rPr>
              <a:t>公钥</a:t>
            </a:r>
            <a:r>
              <a:rPr lang="zh-CN" altLang="en-US" sz="1200" b="0" i="0" kern="1200" dirty="0" smtClean="0">
                <a:solidFill>
                  <a:schemeClr val="tx1"/>
                </a:solidFill>
                <a:latin typeface="+mn-lt"/>
                <a:ea typeface="+mn-ea"/>
                <a:cs typeface="+mn-cs"/>
              </a:rPr>
              <a:t>）和私钥（受密码保护），已经完整的证书链信。</a:t>
            </a:r>
          </a:p>
          <a:p>
            <a:r>
              <a:rPr lang="en-US" altLang="zh-CN" sz="1200" b="0" i="0" kern="1200" dirty="0" smtClean="0">
                <a:solidFill>
                  <a:schemeClr val="tx1"/>
                </a:solidFill>
                <a:latin typeface="+mn-lt"/>
                <a:ea typeface="+mn-ea"/>
                <a:cs typeface="+mn-cs"/>
              </a:rPr>
              <a:t>PKCS#7 </a:t>
            </a:r>
            <a:r>
              <a:rPr lang="zh-CN" altLang="en-US" sz="1200" b="0" i="0" kern="1200" dirty="0" smtClean="0">
                <a:solidFill>
                  <a:schemeClr val="tx1"/>
                </a:solidFill>
                <a:latin typeface="+mn-lt"/>
                <a:ea typeface="+mn-ea"/>
                <a:cs typeface="+mn-cs"/>
              </a:rPr>
              <a:t>是一种将</a:t>
            </a:r>
            <a:r>
              <a:rPr lang="zh-CN" altLang="en-US" sz="1200" b="0" i="0" u="none" strike="noStrike" kern="1200" dirty="0" smtClean="0">
                <a:solidFill>
                  <a:schemeClr val="tx1"/>
                </a:solidFill>
                <a:latin typeface="+mn-lt"/>
                <a:ea typeface="+mn-ea"/>
                <a:cs typeface="+mn-cs"/>
                <a:hlinkClick r:id="rId6"/>
              </a:rPr>
              <a:t>数据加密</a:t>
            </a:r>
            <a:r>
              <a:rPr lang="zh-CN" altLang="en-US" sz="1200" b="0" i="0" kern="1200" dirty="0" smtClean="0">
                <a:solidFill>
                  <a:schemeClr val="tx1"/>
                </a:solidFill>
                <a:latin typeface="+mn-lt"/>
                <a:ea typeface="+mn-ea"/>
                <a:cs typeface="+mn-cs"/>
              </a:rPr>
              <a:t>和签名（正式名称是“</a:t>
            </a:r>
            <a:r>
              <a:rPr lang="en-US" altLang="zh-CN" sz="1200" b="0" i="0" kern="1200" dirty="0" smtClean="0">
                <a:solidFill>
                  <a:schemeClr val="tx1"/>
                </a:solidFill>
                <a:latin typeface="+mn-lt"/>
                <a:ea typeface="+mn-ea"/>
                <a:cs typeface="+mn-cs"/>
              </a:rPr>
              <a:t>enveloping”</a:t>
            </a:r>
            <a:r>
              <a:rPr lang="zh-CN" altLang="en-US" sz="1200" b="0" i="0" kern="1200" dirty="0" smtClean="0">
                <a:solidFill>
                  <a:schemeClr val="tx1"/>
                </a:solidFill>
                <a:latin typeface="+mn-lt"/>
                <a:ea typeface="+mn-ea"/>
                <a:cs typeface="+mn-cs"/>
              </a:rPr>
              <a:t>）的技术标准。 它描述</a:t>
            </a:r>
            <a:r>
              <a:rPr lang="zh-CN" altLang="en-US" sz="1200" b="0" i="0" u="none" strike="noStrike" kern="1200" dirty="0" smtClean="0">
                <a:solidFill>
                  <a:schemeClr val="tx1"/>
                </a:solidFill>
                <a:latin typeface="+mn-lt"/>
                <a:ea typeface="+mn-ea"/>
                <a:cs typeface="+mn-cs"/>
                <a:hlinkClick r:id="rId7"/>
              </a:rPr>
              <a:t>数字证书</a:t>
            </a:r>
            <a:r>
              <a:rPr lang="zh-CN" altLang="en-US" sz="1200" b="0" i="0" kern="1200" dirty="0" smtClean="0">
                <a:solidFill>
                  <a:schemeClr val="tx1"/>
                </a:solidFill>
                <a:latin typeface="+mn-lt"/>
                <a:ea typeface="+mn-ea"/>
                <a:cs typeface="+mn-cs"/>
              </a:rPr>
              <a:t>的语法和其他加密消息</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尤其是，数据加密和</a:t>
            </a:r>
            <a:r>
              <a:rPr lang="zh-CN" altLang="en-US" sz="1200" b="0" i="0" u="none" strike="noStrike" kern="1200" dirty="0" smtClean="0">
                <a:solidFill>
                  <a:schemeClr val="tx1"/>
                </a:solidFill>
                <a:latin typeface="+mn-lt"/>
                <a:ea typeface="+mn-ea"/>
                <a:cs typeface="+mn-cs"/>
                <a:hlinkClick r:id="rId8"/>
              </a:rPr>
              <a:t>数字签名</a:t>
            </a:r>
            <a:r>
              <a:rPr lang="zh-CN" altLang="en-US" sz="1200" b="0" i="0" kern="1200" dirty="0" smtClean="0">
                <a:solidFill>
                  <a:schemeClr val="tx1"/>
                </a:solidFill>
                <a:latin typeface="+mn-lt"/>
                <a:ea typeface="+mn-ea"/>
                <a:cs typeface="+mn-cs"/>
              </a:rPr>
              <a:t>的方法，也包含了算法。但</a:t>
            </a:r>
            <a:r>
              <a:rPr lang="en-US" altLang="zh-CN" sz="1200" b="0" i="0" kern="1200" dirty="0" smtClean="0">
                <a:solidFill>
                  <a:schemeClr val="tx1"/>
                </a:solidFill>
                <a:latin typeface="+mn-lt"/>
                <a:ea typeface="+mn-ea"/>
                <a:cs typeface="+mn-cs"/>
              </a:rPr>
              <a:t>PKCS#7</a:t>
            </a:r>
            <a:r>
              <a:rPr lang="zh-CN" altLang="en-US" sz="1200" b="0" i="0" kern="1200" dirty="0" smtClean="0">
                <a:solidFill>
                  <a:schemeClr val="tx1"/>
                </a:solidFill>
                <a:latin typeface="+mn-lt"/>
                <a:ea typeface="+mn-ea"/>
                <a:cs typeface="+mn-cs"/>
              </a:rPr>
              <a:t>不包含私钥信息。</a:t>
            </a:r>
          </a:p>
          <a:p>
            <a:r>
              <a:rPr lang="en-US" altLang="zh-CN" sz="1200" b="0" i="0" kern="1200" dirty="0" smtClean="0">
                <a:solidFill>
                  <a:schemeClr val="tx1"/>
                </a:solidFill>
                <a:latin typeface="+mn-lt"/>
                <a:ea typeface="+mn-ea"/>
                <a:cs typeface="+mn-cs"/>
              </a:rPr>
              <a:t>PKCS#12 </a:t>
            </a:r>
            <a:r>
              <a:rPr lang="zh-CN" altLang="en-US" sz="1200" b="0" i="0" kern="1200" dirty="0" smtClean="0">
                <a:solidFill>
                  <a:schemeClr val="tx1"/>
                </a:solidFill>
                <a:latin typeface="+mn-lt"/>
                <a:ea typeface="+mn-ea"/>
                <a:cs typeface="+mn-cs"/>
              </a:rPr>
              <a:t>定义了一个用于保存私钥和对应</a:t>
            </a:r>
            <a:r>
              <a:rPr lang="zh-CN" altLang="en-US" sz="1200" b="0" i="0" u="none" strike="noStrike" kern="1200" dirty="0" smtClean="0">
                <a:solidFill>
                  <a:schemeClr val="tx1"/>
                </a:solidFill>
                <a:latin typeface="+mn-lt"/>
                <a:ea typeface="+mn-ea"/>
                <a:cs typeface="+mn-cs"/>
                <a:hlinkClick r:id="rId9"/>
              </a:rPr>
              <a:t>公钥证书</a:t>
            </a:r>
            <a:r>
              <a:rPr lang="zh-CN" altLang="en-US" sz="1200" b="0" i="0" kern="1200" dirty="0" smtClean="0">
                <a:solidFill>
                  <a:schemeClr val="tx1"/>
                </a:solidFill>
                <a:latin typeface="+mn-lt"/>
                <a:ea typeface="+mn-ea"/>
                <a:cs typeface="+mn-cs"/>
              </a:rPr>
              <a:t>的文件格式，并由</a:t>
            </a:r>
            <a:r>
              <a:rPr lang="zh-CN" altLang="en-US" sz="1200" b="0" i="0" u="none" strike="noStrike" kern="1200" dirty="0" smtClean="0">
                <a:solidFill>
                  <a:schemeClr val="tx1"/>
                </a:solidFill>
                <a:latin typeface="+mn-lt"/>
                <a:ea typeface="+mn-ea"/>
                <a:cs typeface="+mn-cs"/>
                <a:hlinkClick r:id="rId10"/>
              </a:rPr>
              <a:t>对称密钥</a:t>
            </a:r>
            <a:r>
              <a:rPr lang="zh-CN" altLang="en-US" sz="1200" b="0" i="0" kern="1200" dirty="0" smtClean="0">
                <a:solidFill>
                  <a:schemeClr val="tx1"/>
                </a:solidFill>
                <a:latin typeface="+mn-lt"/>
                <a:ea typeface="+mn-ea"/>
                <a:cs typeface="+mn-cs"/>
              </a:rPr>
              <a:t>加密保护。</a:t>
            </a:r>
            <a:r>
              <a:rPr lang="en-US" altLang="zh-CN" sz="1200" b="0" i="0" kern="1200" dirty="0" smtClean="0">
                <a:solidFill>
                  <a:schemeClr val="tx1"/>
                </a:solidFill>
                <a:latin typeface="+mn-lt"/>
                <a:ea typeface="+mn-ea"/>
                <a:cs typeface="+mn-cs"/>
              </a:rPr>
              <a:t>PKCS#12</a:t>
            </a:r>
            <a:r>
              <a:rPr lang="zh-CN" altLang="en-US" sz="1200" b="0" i="0" kern="1200" dirty="0" smtClean="0">
                <a:solidFill>
                  <a:schemeClr val="tx1"/>
                </a:solidFill>
                <a:latin typeface="+mn-lt"/>
                <a:ea typeface="+mn-ea"/>
                <a:cs typeface="+mn-cs"/>
              </a:rPr>
              <a:t>通常采用</a:t>
            </a:r>
            <a:r>
              <a:rPr lang="en-US" altLang="zh-CN" sz="1200" b="0" i="0" kern="1200" dirty="0" smtClean="0">
                <a:solidFill>
                  <a:schemeClr val="tx1"/>
                </a:solidFill>
                <a:latin typeface="+mn-lt"/>
                <a:ea typeface="+mn-ea"/>
                <a:cs typeface="+mn-cs"/>
              </a:rPr>
              <a:t>PFX,P12</a:t>
            </a:r>
            <a:r>
              <a:rPr lang="zh-CN" altLang="en-US" sz="1200" b="0" i="0" kern="1200" dirty="0" smtClean="0">
                <a:solidFill>
                  <a:schemeClr val="tx1"/>
                </a:solidFill>
                <a:latin typeface="+mn-lt"/>
                <a:ea typeface="+mn-ea"/>
                <a:cs typeface="+mn-cs"/>
              </a:rPr>
              <a:t>作为文件扩展名。 </a:t>
            </a:r>
            <a:r>
              <a:rPr lang="en-US" altLang="zh-CN" sz="1200" b="0" i="0" kern="1200" dirty="0" smtClean="0">
                <a:solidFill>
                  <a:schemeClr val="tx1"/>
                </a:solidFill>
                <a:latin typeface="+mn-lt"/>
                <a:ea typeface="+mn-ea"/>
                <a:cs typeface="+mn-cs"/>
              </a:rPr>
              <a:t>PKCS#12</a:t>
            </a:r>
            <a:r>
              <a:rPr lang="zh-CN" altLang="en-US" sz="1200" b="0" i="0" kern="1200" dirty="0" smtClean="0">
                <a:solidFill>
                  <a:schemeClr val="tx1"/>
                </a:solidFill>
                <a:latin typeface="+mn-lt"/>
                <a:ea typeface="+mn-ea"/>
                <a:cs typeface="+mn-cs"/>
              </a:rPr>
              <a:t>文件可以存放多个证书，并由密码保护，通常用于</a:t>
            </a:r>
            <a:r>
              <a:rPr lang="en-US" altLang="zh-CN" sz="1200" b="0" i="0" kern="1200" dirty="0" smtClean="0">
                <a:solidFill>
                  <a:schemeClr val="tx1"/>
                </a:solidFill>
                <a:latin typeface="+mn-lt"/>
                <a:ea typeface="+mn-ea"/>
                <a:cs typeface="+mn-cs"/>
              </a:rPr>
              <a:t>WINDOWS IIS</a:t>
            </a:r>
            <a:r>
              <a:rPr lang="zh-CN" altLang="en-US" sz="1200" b="0" i="0" kern="1200" dirty="0" smtClean="0">
                <a:solidFill>
                  <a:schemeClr val="tx1"/>
                </a:solidFill>
                <a:latin typeface="+mn-lt"/>
                <a:ea typeface="+mn-ea"/>
                <a:cs typeface="+mn-cs"/>
              </a:rPr>
              <a:t>，也能够被当作</a:t>
            </a:r>
            <a:r>
              <a:rPr lang="en-US" altLang="zh-CN" sz="1200" b="0" i="0" kern="1200" dirty="0" smtClean="0">
                <a:solidFill>
                  <a:schemeClr val="tx1"/>
                </a:solidFill>
                <a:latin typeface="+mn-lt"/>
                <a:ea typeface="+mn-ea"/>
                <a:cs typeface="+mn-cs"/>
              </a:rPr>
              <a:t>Java </a:t>
            </a:r>
            <a:r>
              <a:rPr lang="en-US" altLang="zh-CN" sz="1200" b="0" i="0" kern="1200" dirty="0" err="1" smtClean="0">
                <a:solidFill>
                  <a:schemeClr val="tx1"/>
                </a:solidFill>
                <a:latin typeface="+mn-lt"/>
                <a:ea typeface="+mn-ea"/>
                <a:cs typeface="+mn-cs"/>
              </a:rPr>
              <a:t>Keysotre</a:t>
            </a:r>
            <a:r>
              <a:rPr lang="zh-CN" altLang="en-US" sz="1200" b="0" i="0" kern="1200" dirty="0" smtClean="0">
                <a:solidFill>
                  <a:schemeClr val="tx1"/>
                </a:solidFill>
                <a:latin typeface="+mn-lt"/>
                <a:ea typeface="+mn-ea"/>
                <a:cs typeface="+mn-cs"/>
              </a:rPr>
              <a:t>文件使用，用于</a:t>
            </a:r>
            <a:r>
              <a:rPr lang="en-US" altLang="zh-CN" sz="1200" b="0" i="0" kern="1200" dirty="0" smtClean="0">
                <a:solidFill>
                  <a:schemeClr val="tx1"/>
                </a:solidFill>
                <a:latin typeface="+mn-lt"/>
                <a:ea typeface="+mn-ea"/>
                <a:cs typeface="+mn-cs"/>
              </a:rPr>
              <a:t>Tomcat</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Resign</a:t>
            </a:r>
            <a:r>
              <a:rPr lang="zh-CN" altLang="en-US"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Weblogic</a:t>
            </a:r>
            <a:r>
              <a:rPr lang="zh-CN" altLang="en-US"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Jboss</a:t>
            </a:r>
            <a:r>
              <a:rPr lang="zh-CN" altLang="en-US" sz="1200" b="0" i="0" kern="1200" dirty="0" smtClean="0">
                <a:solidFill>
                  <a:schemeClr val="tx1"/>
                </a:solidFill>
                <a:latin typeface="+mn-lt"/>
                <a:ea typeface="+mn-ea"/>
                <a:cs typeface="+mn-cs"/>
              </a:rPr>
              <a:t>等，不能被用于</a:t>
            </a:r>
            <a:r>
              <a:rPr lang="en-US" altLang="zh-CN" sz="1200" b="0" i="0" kern="1200" dirty="0" smtClean="0">
                <a:solidFill>
                  <a:schemeClr val="tx1"/>
                </a:solidFill>
                <a:latin typeface="+mn-lt"/>
                <a:ea typeface="+mn-ea"/>
                <a:cs typeface="+mn-cs"/>
              </a:rPr>
              <a:t>Apache.</a:t>
            </a:r>
          </a:p>
          <a:p>
            <a:pPr lvl="1"/>
            <a:endParaRPr lang="zh-CN" altLang="en-US" dirty="0" smtClean="0">
              <a:latin typeface="Arial" charset="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1DED55-CA38-42B7-B097-B9A097EF4429}" type="datetime1">
              <a:rPr lang="en-US" altLang="zh-CN" smtClean="0"/>
              <a:pPr/>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extBox 6"/>
          <p:cNvSpPr txBox="1"/>
          <p:nvPr userDrawn="1"/>
        </p:nvSpPr>
        <p:spPr>
          <a:xfrm>
            <a:off x="0" y="533400"/>
            <a:ext cx="9144000" cy="461665"/>
          </a:xfrm>
          <a:prstGeom prst="rect">
            <a:avLst/>
          </a:prstGeom>
          <a:noFill/>
        </p:spPr>
        <p:txBody>
          <a:bodyPr wrap="square" rtlCol="0">
            <a:spAutoFit/>
          </a:bodyPr>
          <a:lstStyle/>
          <a:p>
            <a:endParaRPr lang="zh-CN" altLang="en-US" sz="2400" dirty="0"/>
          </a:p>
        </p:txBody>
      </p:sp>
      <p:sp>
        <p:nvSpPr>
          <p:cNvPr id="9" name="Rectangle 169"/>
          <p:cNvSpPr>
            <a:spLocks noChangeArrowheads="1"/>
          </p:cNvSpPr>
          <p:nvPr userDrawn="1"/>
        </p:nvSpPr>
        <p:spPr bwMode="ltGray">
          <a:xfrm>
            <a:off x="0" y="1"/>
            <a:ext cx="9144000" cy="990600"/>
          </a:xfrm>
          <a:prstGeom prst="rect">
            <a:avLst/>
          </a:prstGeom>
          <a:solidFill>
            <a:srgbClr val="7889FB"/>
          </a:solidFill>
          <a:ln w="9525">
            <a:solidFill>
              <a:schemeClr val="accent1"/>
            </a:solidFill>
            <a:miter lim="800000"/>
            <a:headEnd/>
            <a:tailEnd/>
          </a:ln>
          <a:effectLst/>
        </p:spPr>
        <p:txBody>
          <a:bodyPr wrap="none" anchor="ct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EA716B-A26D-42BC-A4EB-C01B6249111D}" type="datetime1">
              <a:rPr lang="en-US" altLang="zh-CN" smtClean="0"/>
              <a:pPr/>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742A11-AE96-42E5-913F-178E8CF5B909}" type="datetime1">
              <a:rPr lang="en-US" altLang="zh-CN" smtClean="0"/>
              <a:pPr/>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9906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447800"/>
            <a:ext cx="4267200" cy="5410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876800" y="1447800"/>
            <a:ext cx="4267200" cy="5410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a:xfrm>
            <a:off x="6553200" y="6245225"/>
            <a:ext cx="2133600" cy="476250"/>
          </a:xfrm>
        </p:spPr>
        <p:txBody>
          <a:bodyPr/>
          <a:lstStyle>
            <a:lvl1pPr>
              <a:defRPr smtClean="0"/>
            </a:lvl1pPr>
          </a:lstStyle>
          <a:p>
            <a:pPr>
              <a:defRPr/>
            </a:pPr>
            <a:fld id="{75D52AB9-A941-4E10-8B8F-92816FFDBBFF}"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08038"/>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366AE9-822A-4F43-BF87-50A862974265}" type="datetime1">
              <a:rPr lang="en-US" altLang="zh-CN" smtClean="0"/>
              <a:pPr/>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169"/>
          <p:cNvSpPr>
            <a:spLocks noChangeArrowheads="1"/>
          </p:cNvSpPr>
          <p:nvPr userDrawn="1"/>
        </p:nvSpPr>
        <p:spPr bwMode="ltGray">
          <a:xfrm>
            <a:off x="0" y="6248400"/>
            <a:ext cx="9144000" cy="609600"/>
          </a:xfrm>
          <a:prstGeom prst="rect">
            <a:avLst/>
          </a:prstGeom>
          <a:solidFill>
            <a:srgbClr val="7889FB"/>
          </a:solidFill>
          <a:ln w="9525">
            <a:solidFill>
              <a:schemeClr val="accent1"/>
            </a:solidFill>
            <a:miter lim="800000"/>
            <a:headEnd/>
            <a:tailEnd/>
          </a:ln>
          <a:effectLst/>
        </p:spPr>
        <p:txBody>
          <a:bodyPr wrap="none" anchor="ctr"/>
          <a:lstStyle/>
          <a:p>
            <a:endParaRPr lang="zh-CN" altLang="en-US"/>
          </a:p>
        </p:txBody>
      </p:sp>
      <p:sp>
        <p:nvSpPr>
          <p:cNvPr id="8" name="Rectangle 169"/>
          <p:cNvSpPr>
            <a:spLocks noChangeArrowheads="1"/>
          </p:cNvSpPr>
          <p:nvPr userDrawn="1"/>
        </p:nvSpPr>
        <p:spPr bwMode="ltGray">
          <a:xfrm>
            <a:off x="0" y="0"/>
            <a:ext cx="9144000" cy="381000"/>
          </a:xfrm>
          <a:prstGeom prst="rect">
            <a:avLst/>
          </a:prstGeom>
          <a:solidFill>
            <a:srgbClr val="7889FB"/>
          </a:solidFill>
          <a:ln w="9525">
            <a:solidFill>
              <a:schemeClr val="accent1"/>
            </a:solidFill>
            <a:miter lim="800000"/>
            <a:headEnd/>
            <a:tailEnd/>
          </a:ln>
          <a:effectLst/>
        </p:spPr>
        <p:txBody>
          <a:bodyPr wrap="none" anchor="ct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3A1B7E-F9A6-40D0-A325-F4DEE6BE5B35}" type="datetime1">
              <a:rPr lang="en-US" altLang="zh-CN" smtClean="0"/>
              <a:pPr/>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B5A5DC-6874-4988-B334-BA9AA3F8A2C9}" type="datetime1">
              <a:rPr lang="en-US" altLang="zh-CN" smtClean="0"/>
              <a:pPr/>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8FC8D2-A3D4-407B-BE0D-11EC8C7AB19C}" type="datetime1">
              <a:rPr lang="en-US" altLang="zh-CN" smtClean="0"/>
              <a:pPr/>
              <a:t>5/22/2019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BD9A80-2664-4E66-8641-471478FBD595}" type="datetime1">
              <a:rPr lang="en-US" altLang="zh-CN" smtClean="0"/>
              <a:pPr/>
              <a:t>5/22/2019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1331E-B45E-48AB-A788-41B5554A2557}" type="datetime1">
              <a:rPr lang="en-US" altLang="zh-CN" smtClean="0"/>
              <a:pPr/>
              <a:t>5/22/2019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25959-DFB3-4497-A4F0-FCFCB5C0856A}" type="datetime1">
              <a:rPr lang="en-US" altLang="zh-CN" smtClean="0"/>
              <a:pPr/>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E7FAB0-7E46-45E8-A81C-13D5924870AE}" type="datetime1">
              <a:rPr lang="en-US" altLang="zh-CN" smtClean="0"/>
              <a:pPr/>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E6C96-DA3A-4070-9AFF-A415F67C727A}" type="datetime1">
              <a:rPr lang="en-US" altLang="zh-CN" smtClean="0"/>
              <a:pPr/>
              <a:t>5/22/2019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customXml" Target="../ink/ink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itu.int/itudoc/itu-t/rec/x/x500up.html" TargetMode="External"/><Relationship Id="rId2" Type="http://schemas.openxmlformats.org/officeDocument/2006/relationships/hyperlink" Target="http://www.itu.int/"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ldapman.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openldap.org/"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57.xml.rels><?xml version="1.0" encoding="UTF-8" standalone="yes"?>
<Relationships xmlns="http://schemas.openxmlformats.org/package/2006/relationships"><Relationship Id="rId2" Type="http://schemas.openxmlformats.org/officeDocument/2006/relationships/hyperlink" Target="http://www.ietf.org/html.charters/pkix-charter.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www.openssl.cn/" TargetMode="Externa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_rels/slide61.xml.rels><?xml version="1.0" encoding="UTF-8" standalone="yes"?>
<Relationships xmlns="http://schemas.openxmlformats.org/package/2006/relationships"><Relationship Id="rId8" Type="http://schemas.openxmlformats.org/officeDocument/2006/relationships/hyperlink" Target="http://count.jsedu.net/dzsw_aqx/dzsw_aqx_ml.html" TargetMode="External"/><Relationship Id="rId3" Type="http://schemas.openxmlformats.org/officeDocument/2006/relationships/hyperlink" Target="http://www.sdca.com.cn/" TargetMode="External"/><Relationship Id="rId7" Type="http://schemas.openxmlformats.org/officeDocument/2006/relationships/hyperlink" Target="http://www.cnca.net/" TargetMode="External"/><Relationship Id="rId2" Type="http://schemas.openxmlformats.org/officeDocument/2006/relationships/hyperlink" Target="http://www.verisign.com/" TargetMode="External"/><Relationship Id="rId1" Type="http://schemas.openxmlformats.org/officeDocument/2006/relationships/slideLayout" Target="../slideLayouts/slideLayout2.xml"/><Relationship Id="rId6" Type="http://schemas.openxmlformats.org/officeDocument/2006/relationships/hyperlink" Target="http://www.cfca.com.cn/" TargetMode="External"/><Relationship Id="rId5" Type="http://schemas.openxmlformats.org/officeDocument/2006/relationships/hyperlink" Target="http://www.sheca.com/" TargetMode="External"/><Relationship Id="rId4" Type="http://schemas.openxmlformats.org/officeDocument/2006/relationships/hyperlink" Target="http://www.shop365.com.cn/"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that&#8217;server/" TargetMode="External"/><Relationship Id="rId2" Type="http://schemas.openxmlformats.org/officeDocument/2006/relationships/hyperlink" Target="https://localhost/" TargetMode="External"/><Relationship Id="rId1" Type="http://schemas.openxmlformats.org/officeDocument/2006/relationships/slideLayout" Target="../slideLayouts/slideLayout2.xml"/><Relationship Id="rId5" Type="http://schemas.openxmlformats.org/officeDocument/2006/relationships/hyperlink" Target="http://that&#8217;server/" TargetMode="External"/><Relationship Id="rId4" Type="http://schemas.openxmlformats.org/officeDocument/2006/relationships/hyperlink" Target="http://localhost/" TargetMode="Externa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40.png"/></Relationships>
</file>

<file path=ppt/slides/_rels/slide81.xml.rels><?xml version="1.0" encoding="UTF-8" standalone="yes"?>
<Relationships xmlns="http://schemas.openxmlformats.org/package/2006/relationships"><Relationship Id="rId3" Type="http://schemas.openxmlformats.org/officeDocument/2006/relationships/hyperlink" Target="http://www-900.ibm.com/developerWorks/cn/security/se-pkiusing/index.shtml" TargetMode="External"/><Relationship Id="rId2" Type="http://schemas.openxmlformats.org/officeDocument/2006/relationships/hyperlink" Target="http://www.openca.org/"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9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9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endParaRPr lang="zh-CN" altLang="en-US" dirty="0"/>
          </a:p>
        </p:txBody>
      </p:sp>
      <p:sp>
        <p:nvSpPr>
          <p:cNvPr id="3" name="Content Placeholder 2"/>
          <p:cNvSpPr>
            <a:spLocks noGrp="1"/>
          </p:cNvSpPr>
          <p:nvPr>
            <p:ph idx="1"/>
          </p:nvPr>
        </p:nvSpPr>
        <p:spPr/>
        <p:txBody>
          <a:bodyPr/>
          <a:lstStyle/>
          <a:p>
            <a:pPr>
              <a:buNone/>
            </a:pPr>
            <a:endParaRPr lang="en-US" altLang="zh-CN" dirty="0" smtClean="0"/>
          </a:p>
          <a:p>
            <a:r>
              <a:rPr lang="zh-CN" altLang="en-US" dirty="0" smtClean="0">
                <a:solidFill>
                  <a:srgbClr val="FF0000"/>
                </a:solidFill>
              </a:rPr>
              <a:t>用户信任：对称密钥分发、公钥分发（证书）及身份认证</a:t>
            </a:r>
            <a:endParaRPr lang="en-US" altLang="zh-CN" dirty="0" smtClean="0">
              <a:solidFill>
                <a:srgbClr val="FF0000"/>
              </a:solidFill>
            </a:endParaRPr>
          </a:p>
          <a:p>
            <a:endParaRPr lang="zh-CN" altLang="en-US"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3</a:t>
            </a:r>
            <a:r>
              <a:rPr lang="zh-CN" altLang="en-US" dirty="0" smtClean="0"/>
              <a:t>’基于非对称加密的对称密钥分发带有保密和认证</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pic>
        <p:nvPicPr>
          <p:cNvPr id="5" name="Content Placeholder 4" descr="f9.pdf"/>
          <p:cNvPicPr>
            <a:picLocks noGrp="1" noChangeAspect="1"/>
          </p:cNvPicPr>
          <p:nvPr>
            <p:ph idx="1"/>
          </p:nvPr>
        </p:nvPicPr>
        <p:blipFill>
          <a:blip r:embed="rId2" cstate="print"/>
          <a:srcRect l="6364" t="20000" r="8182" b="21176"/>
          <a:stretch>
            <a:fillRect/>
          </a:stretch>
        </p:blipFill>
        <p:spPr>
          <a:xfrm>
            <a:off x="228600" y="1524000"/>
            <a:ext cx="8659362" cy="460610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公钥分发</a:t>
            </a:r>
            <a:endParaRPr lang="zh-CN" altLang="en-US" dirty="0"/>
          </a:p>
        </p:txBody>
      </p:sp>
      <p:sp>
        <p:nvSpPr>
          <p:cNvPr id="3" name="Content Placeholder 2"/>
          <p:cNvSpPr>
            <a:spLocks noGrp="1"/>
          </p:cNvSpPr>
          <p:nvPr>
            <p:ph idx="1"/>
          </p:nvPr>
        </p:nvSpPr>
        <p:spPr/>
        <p:txBody>
          <a:bodyPr/>
          <a:lstStyle/>
          <a:p>
            <a:r>
              <a:rPr lang="zh-CN" altLang="en-US" dirty="0" smtClean="0"/>
              <a:t>公开发布</a:t>
            </a:r>
            <a:endParaRPr lang="en-US" altLang="zh-CN" dirty="0" smtClean="0"/>
          </a:p>
          <a:p>
            <a:r>
              <a:rPr lang="zh-CN" altLang="en-US" dirty="0" smtClean="0"/>
              <a:t>公开可访问目录</a:t>
            </a:r>
            <a:endParaRPr lang="en-US" altLang="zh-CN" dirty="0" smtClean="0"/>
          </a:p>
          <a:p>
            <a:r>
              <a:rPr lang="zh-CN" altLang="en-US" dirty="0" smtClean="0"/>
              <a:t>公钥授权：在线中心</a:t>
            </a:r>
            <a:endParaRPr lang="en-US" altLang="zh-CN" dirty="0" smtClean="0"/>
          </a:p>
          <a:p>
            <a:r>
              <a:rPr lang="zh-CN" altLang="en-US" dirty="0" smtClean="0">
                <a:solidFill>
                  <a:srgbClr val="FF0000"/>
                </a:solidFill>
              </a:rPr>
              <a:t>公钥证书：离线中心</a:t>
            </a:r>
            <a:endParaRPr lang="en-US" altLang="zh-CN" dirty="0" smtClean="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smtClean="0"/>
              <a:t>CA</a:t>
            </a:r>
            <a:r>
              <a:rPr lang="zh-CN" altLang="en-US" dirty="0" smtClean="0"/>
              <a:t>及证书：离线中心</a:t>
            </a:r>
          </a:p>
        </p:txBody>
      </p:sp>
      <p:sp>
        <p:nvSpPr>
          <p:cNvPr id="35843" name="Rectangle 3"/>
          <p:cNvSpPr>
            <a:spLocks noGrp="1" noChangeArrowheads="1"/>
          </p:cNvSpPr>
          <p:nvPr>
            <p:ph type="body" idx="1"/>
          </p:nvPr>
        </p:nvSpPr>
        <p:spPr>
          <a:xfrm>
            <a:off x="457200" y="1371600"/>
            <a:ext cx="8686800" cy="4876800"/>
          </a:xfrm>
        </p:spPr>
        <p:txBody>
          <a:bodyPr>
            <a:normAutofit fontScale="92500" lnSpcReduction="10000"/>
          </a:bodyPr>
          <a:lstStyle/>
          <a:p>
            <a:pPr>
              <a:buFontTx/>
              <a:buNone/>
            </a:pPr>
            <a:r>
              <a:rPr lang="en-US" altLang="zh-CN" dirty="0" smtClean="0"/>
              <a:t>Certificate Authentication </a:t>
            </a:r>
          </a:p>
          <a:p>
            <a:r>
              <a:rPr lang="en-US" altLang="zh-CN" sz="2800" dirty="0" smtClean="0"/>
              <a:t>CA</a:t>
            </a:r>
            <a:r>
              <a:rPr lang="zh-CN" altLang="en-US" sz="2800" dirty="0" smtClean="0"/>
              <a:t>是受信任的权威机构，有一对公钥私钥。</a:t>
            </a:r>
          </a:p>
          <a:p>
            <a:r>
              <a:rPr lang="zh-CN" altLang="en-US" sz="2800" dirty="0" smtClean="0"/>
              <a:t>每个用户自己产生一对公钥和私钥，并把公钥提交给</a:t>
            </a:r>
            <a:r>
              <a:rPr lang="en-US" altLang="zh-CN" sz="2800" dirty="0" smtClean="0"/>
              <a:t>CA</a:t>
            </a:r>
            <a:r>
              <a:rPr lang="zh-CN" altLang="en-US" sz="2800" dirty="0" smtClean="0"/>
              <a:t>申请证书。</a:t>
            </a:r>
          </a:p>
          <a:p>
            <a:r>
              <a:rPr lang="en-US" altLang="zh-CN" sz="2800" dirty="0" smtClean="0"/>
              <a:t>CA</a:t>
            </a:r>
            <a:r>
              <a:rPr lang="zh-CN" altLang="en-US" sz="2800" dirty="0" smtClean="0"/>
              <a:t>以某种可靠的方式核对申请人的身份及其公钥，并用自己的私钥“签发”证书。</a:t>
            </a:r>
          </a:p>
          <a:p>
            <a:r>
              <a:rPr lang="zh-CN" altLang="en-US" sz="2800" dirty="0" smtClean="0"/>
              <a:t>证书主要内容：用户公钥，持有人和签发人的信息，用途，有效期间，签名等。</a:t>
            </a:r>
          </a:p>
          <a:p>
            <a:r>
              <a:rPr lang="zh-CN" altLang="en-US" sz="2800" dirty="0" smtClean="0"/>
              <a:t>证书在需要通信时临时交换，并用</a:t>
            </a:r>
            <a:r>
              <a:rPr lang="en-US" altLang="zh-CN" sz="2800" dirty="0" smtClean="0"/>
              <a:t>CA</a:t>
            </a:r>
            <a:r>
              <a:rPr lang="zh-CN" altLang="en-US" sz="2800" dirty="0" smtClean="0"/>
              <a:t>的公钥验证。</a:t>
            </a:r>
          </a:p>
          <a:p>
            <a:r>
              <a:rPr lang="zh-CN" altLang="en-US" sz="2800" dirty="0" smtClean="0"/>
              <a:t>有了经</a:t>
            </a:r>
            <a:r>
              <a:rPr lang="en-US" altLang="zh-CN" sz="2800" dirty="0" smtClean="0"/>
              <a:t>CA</a:t>
            </a:r>
            <a:r>
              <a:rPr lang="zh-CN" altLang="en-US" sz="2800" dirty="0" smtClean="0"/>
              <a:t>签名保证的用户公钥，则可进行下一步的身份验证和交换会话密钥等。</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81000"/>
            <a:ext cx="8229600" cy="808038"/>
          </a:xfrm>
        </p:spPr>
        <p:txBody>
          <a:bodyPr/>
          <a:lstStyle/>
          <a:p>
            <a:r>
              <a:rPr lang="en-US" altLang="zh-CN" dirty="0" smtClean="0"/>
              <a:t>CA</a:t>
            </a:r>
          </a:p>
        </p:txBody>
      </p:sp>
      <p:sp>
        <p:nvSpPr>
          <p:cNvPr id="36867" name="Rectangle 3"/>
          <p:cNvSpPr>
            <a:spLocks noGrp="1" noChangeArrowheads="1"/>
          </p:cNvSpPr>
          <p:nvPr>
            <p:ph type="body" idx="1"/>
          </p:nvPr>
        </p:nvSpPr>
        <p:spPr/>
        <p:txBody>
          <a:bodyPr/>
          <a:lstStyle/>
          <a:p>
            <a:pPr>
              <a:buNone/>
            </a:pPr>
            <a:r>
              <a:rPr lang="zh-CN" altLang="en-US" dirty="0" smtClean="0"/>
              <a:t> </a:t>
            </a:r>
          </a:p>
        </p:txBody>
      </p:sp>
      <p:pic>
        <p:nvPicPr>
          <p:cNvPr id="5" name="Picture 4" descr="f13.pdf"/>
          <p:cNvPicPr>
            <a:picLocks noChangeAspect="1"/>
          </p:cNvPicPr>
          <p:nvPr/>
        </p:nvPicPr>
        <p:blipFill>
          <a:blip r:embed="rId3" cstate="print"/>
          <a:srcRect t="13636" b="10909"/>
          <a:stretch>
            <a:fillRect/>
          </a:stretch>
        </p:blipFill>
        <p:spPr>
          <a:xfrm>
            <a:off x="1156159" y="1"/>
            <a:ext cx="7023267"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pic>
        <p:nvPicPr>
          <p:cNvPr id="175106" name="Picture 2"/>
          <p:cNvPicPr>
            <a:picLocks noChangeAspect="1" noChangeArrowheads="1"/>
          </p:cNvPicPr>
          <p:nvPr/>
        </p:nvPicPr>
        <p:blipFill>
          <a:blip r:embed="rId2" cstate="print"/>
          <a:srcRect/>
          <a:stretch>
            <a:fillRect/>
          </a:stretch>
        </p:blipFill>
        <p:spPr bwMode="auto">
          <a:xfrm>
            <a:off x="228600" y="609600"/>
            <a:ext cx="8534400" cy="5108090"/>
          </a:xfrm>
          <a:prstGeom prst="rect">
            <a:avLst/>
          </a:prstGeom>
          <a:noFill/>
          <a:ln w="9525">
            <a:noFill/>
            <a:miter lim="800000"/>
            <a:headEnd/>
            <a:tailEnd/>
          </a:ln>
        </p:spPr>
      </p:pic>
      <p:pic>
        <p:nvPicPr>
          <p:cNvPr id="175107" name="Picture 3"/>
          <p:cNvPicPr>
            <a:picLocks noChangeAspect="1" noChangeArrowheads="1"/>
          </p:cNvPicPr>
          <p:nvPr/>
        </p:nvPicPr>
        <p:blipFill>
          <a:blip r:embed="rId3" cstate="print"/>
          <a:srcRect/>
          <a:stretch>
            <a:fillRect/>
          </a:stretch>
        </p:blipFill>
        <p:spPr bwMode="auto">
          <a:xfrm>
            <a:off x="2743200" y="5715000"/>
            <a:ext cx="3838575" cy="361950"/>
          </a:xfrm>
          <a:prstGeom prst="rect">
            <a:avLst/>
          </a:prstGeom>
          <a:noFill/>
          <a:ln w="9525">
            <a:noFill/>
            <a:miter lim="800000"/>
            <a:headEnd/>
            <a:tailEnd/>
          </a:ln>
        </p:spPr>
      </p:pic>
      <p:sp>
        <p:nvSpPr>
          <p:cNvPr id="5" name="Rectangle 4"/>
          <p:cNvSpPr/>
          <p:nvPr/>
        </p:nvSpPr>
        <p:spPr>
          <a:xfrm>
            <a:off x="0" y="152400"/>
            <a:ext cx="4288353" cy="584775"/>
          </a:xfrm>
          <a:prstGeom prst="rect">
            <a:avLst/>
          </a:prstGeom>
        </p:spPr>
        <p:txBody>
          <a:bodyPr wrap="none">
            <a:spAutoFit/>
          </a:bodyPr>
          <a:lstStyle/>
          <a:p>
            <a:r>
              <a:rPr lang="zh-CN" altLang="en-US" sz="3200" dirty="0" smtClean="0"/>
              <a:t>公钥证书的产生和验证</a:t>
            </a:r>
            <a:endParaRPr lang="zh-CN" altLang="en-US" sz="3200" dirty="0"/>
          </a:p>
        </p:txBody>
      </p:sp>
      <p:sp>
        <p:nvSpPr>
          <p:cNvPr id="6" name="Rectangle 5"/>
          <p:cNvSpPr/>
          <p:nvPr/>
        </p:nvSpPr>
        <p:spPr>
          <a:xfrm>
            <a:off x="304800" y="5562600"/>
            <a:ext cx="1826141" cy="584775"/>
          </a:xfrm>
          <a:prstGeom prst="rect">
            <a:avLst/>
          </a:prstGeom>
        </p:spPr>
        <p:txBody>
          <a:bodyPr wrap="none">
            <a:spAutoFit/>
          </a:bodyPr>
          <a:lstStyle/>
          <a:p>
            <a:r>
              <a:rPr lang="zh-CN" altLang="en-US" sz="3200" dirty="0" smtClean="0"/>
              <a:t>创建签名</a:t>
            </a:r>
            <a:endParaRPr lang="zh-CN" altLang="en-US" sz="3200" dirty="0"/>
          </a:p>
        </p:txBody>
      </p:sp>
      <p:sp>
        <p:nvSpPr>
          <p:cNvPr id="7" name="Rectangle 6"/>
          <p:cNvSpPr/>
          <p:nvPr/>
        </p:nvSpPr>
        <p:spPr>
          <a:xfrm>
            <a:off x="6662230" y="5410200"/>
            <a:ext cx="2481770" cy="1077218"/>
          </a:xfrm>
          <a:prstGeom prst="rect">
            <a:avLst/>
          </a:prstGeom>
        </p:spPr>
        <p:txBody>
          <a:bodyPr wrap="none">
            <a:spAutoFit/>
          </a:bodyPr>
          <a:lstStyle/>
          <a:p>
            <a:r>
              <a:rPr lang="zh-CN" altLang="en-US" sz="3200" dirty="0" smtClean="0"/>
              <a:t>利用证书</a:t>
            </a:r>
            <a:endParaRPr lang="en-US" altLang="zh-CN" sz="3200" dirty="0" smtClean="0"/>
          </a:p>
          <a:p>
            <a:r>
              <a:rPr lang="zh-CN" altLang="en-US" sz="3200" dirty="0" smtClean="0"/>
              <a:t>验证</a:t>
            </a:r>
            <a:r>
              <a:rPr lang="en-US" altLang="zh-CN" sz="3200" dirty="0" smtClean="0"/>
              <a:t>Bob</a:t>
            </a:r>
            <a:r>
              <a:rPr lang="zh-CN" altLang="en-US" sz="3200" dirty="0" smtClean="0"/>
              <a:t>公钥</a:t>
            </a:r>
            <a:endParaRPr lang="zh-CN" alt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smtClean="0"/>
              <a:t>证书中心 </a:t>
            </a:r>
            <a:r>
              <a:rPr lang="en-US" altLang="zh-CN" smtClean="0"/>
              <a:t>CA</a:t>
            </a:r>
          </a:p>
        </p:txBody>
      </p:sp>
      <p:sp>
        <p:nvSpPr>
          <p:cNvPr id="63491" name="Rectangle 3"/>
          <p:cNvSpPr>
            <a:spLocks noGrp="1" noChangeArrowheads="1"/>
          </p:cNvSpPr>
          <p:nvPr>
            <p:ph type="body" idx="1"/>
          </p:nvPr>
        </p:nvSpPr>
        <p:spPr/>
        <p:txBody>
          <a:bodyPr>
            <a:normAutofit lnSpcReduction="10000"/>
          </a:bodyPr>
          <a:lstStyle/>
          <a:p>
            <a:pPr>
              <a:lnSpc>
                <a:spcPct val="90000"/>
              </a:lnSpc>
            </a:pPr>
            <a:r>
              <a:rPr lang="en-US" altLang="zh-CN" sz="2800" dirty="0" smtClean="0"/>
              <a:t>Certificate Authority</a:t>
            </a:r>
          </a:p>
          <a:p>
            <a:pPr lvl="1">
              <a:lnSpc>
                <a:spcPct val="90000"/>
              </a:lnSpc>
            </a:pPr>
            <a:r>
              <a:rPr lang="zh-CN" altLang="en-US" sz="2400" dirty="0" smtClean="0"/>
              <a:t>权威的证书签发者</a:t>
            </a:r>
          </a:p>
          <a:p>
            <a:pPr lvl="2">
              <a:lnSpc>
                <a:spcPct val="90000"/>
              </a:lnSpc>
            </a:pPr>
            <a:r>
              <a:rPr lang="zh-CN" altLang="en-US" sz="2000" dirty="0" smtClean="0"/>
              <a:t>接受请求、审核、</a:t>
            </a:r>
            <a:r>
              <a:rPr lang="en-US" altLang="zh-CN" sz="2000" dirty="0" smtClean="0"/>
              <a:t>(</a:t>
            </a:r>
            <a:r>
              <a:rPr lang="zh-CN" altLang="en-US" sz="2000" dirty="0" smtClean="0"/>
              <a:t>收费</a:t>
            </a:r>
            <a:r>
              <a:rPr lang="en-US" altLang="zh-CN" sz="2000" dirty="0" smtClean="0"/>
              <a:t>)</a:t>
            </a:r>
            <a:r>
              <a:rPr lang="zh-CN" altLang="en-US" sz="2000" dirty="0" smtClean="0"/>
              <a:t>、签发</a:t>
            </a:r>
            <a:endParaRPr lang="en-US" altLang="zh-CN" sz="2000" dirty="0" smtClean="0"/>
          </a:p>
          <a:p>
            <a:pPr lvl="1">
              <a:lnSpc>
                <a:spcPct val="90000"/>
              </a:lnSpc>
            </a:pPr>
            <a:r>
              <a:rPr lang="zh-CN" altLang="en-US" sz="2400" dirty="0" smtClean="0"/>
              <a:t>商业</a:t>
            </a:r>
            <a:r>
              <a:rPr lang="en-US" altLang="zh-CN" sz="2400" dirty="0" smtClean="0"/>
              <a:t>CA</a:t>
            </a:r>
            <a:r>
              <a:rPr lang="zh-CN" altLang="en-US" sz="2400" dirty="0" smtClean="0"/>
              <a:t>机构</a:t>
            </a:r>
          </a:p>
          <a:p>
            <a:pPr>
              <a:lnSpc>
                <a:spcPct val="90000"/>
              </a:lnSpc>
            </a:pPr>
            <a:r>
              <a:rPr lang="en-US" altLang="zh-CN" sz="2800" dirty="0" smtClean="0"/>
              <a:t>Certificate Request</a:t>
            </a:r>
          </a:p>
          <a:p>
            <a:pPr lvl="1">
              <a:lnSpc>
                <a:spcPct val="90000"/>
              </a:lnSpc>
            </a:pPr>
            <a:r>
              <a:rPr lang="zh-CN" altLang="en-US" sz="2400" dirty="0" smtClean="0"/>
              <a:t>申请人产生自己的公钥</a:t>
            </a:r>
            <a:r>
              <a:rPr lang="en-US" altLang="zh-CN" sz="2400" dirty="0" smtClean="0"/>
              <a:t>(</a:t>
            </a:r>
            <a:r>
              <a:rPr lang="zh-CN" altLang="en-US" sz="2400" dirty="0" smtClean="0"/>
              <a:t>私钥</a:t>
            </a:r>
            <a:r>
              <a:rPr lang="en-US" altLang="zh-CN" sz="2400" dirty="0" smtClean="0"/>
              <a:t>)</a:t>
            </a:r>
          </a:p>
          <a:p>
            <a:pPr lvl="1">
              <a:lnSpc>
                <a:spcPct val="90000"/>
              </a:lnSpc>
            </a:pPr>
            <a:r>
              <a:rPr lang="zh-CN" altLang="en-US" sz="2400" dirty="0" smtClean="0"/>
              <a:t>提交</a:t>
            </a:r>
            <a:r>
              <a:rPr lang="en-US" altLang="zh-CN" sz="2400" dirty="0" smtClean="0">
                <a:solidFill>
                  <a:srgbClr val="FF0000"/>
                </a:solidFill>
              </a:rPr>
              <a:t>PKCS#10</a:t>
            </a:r>
            <a:r>
              <a:rPr lang="zh-CN" altLang="en-US" sz="2400" dirty="0" smtClean="0"/>
              <a:t>格式的申请</a:t>
            </a:r>
          </a:p>
          <a:p>
            <a:pPr lvl="2">
              <a:lnSpc>
                <a:spcPct val="90000"/>
              </a:lnSpc>
            </a:pPr>
            <a:r>
              <a:rPr lang="zh-CN" altLang="en-US" sz="2000" dirty="0" smtClean="0"/>
              <a:t>公钥、自己的身份信息，用户自己的签名</a:t>
            </a:r>
            <a:endParaRPr lang="en-US" altLang="zh-CN" sz="2000" dirty="0" smtClean="0"/>
          </a:p>
          <a:p>
            <a:pPr>
              <a:lnSpc>
                <a:spcPct val="90000"/>
              </a:lnSpc>
            </a:pPr>
            <a:r>
              <a:rPr lang="zh-CN" altLang="en-US" sz="2800" dirty="0" smtClean="0"/>
              <a:t>审核颁发</a:t>
            </a:r>
          </a:p>
          <a:p>
            <a:pPr lvl="1">
              <a:lnSpc>
                <a:spcPct val="90000"/>
              </a:lnSpc>
            </a:pPr>
            <a:r>
              <a:rPr lang="zh-CN" altLang="en-US" sz="2400" dirty="0" smtClean="0"/>
              <a:t>面对面的交涉</a:t>
            </a:r>
            <a:r>
              <a:rPr lang="en-US" altLang="zh-CN" sz="2400" dirty="0" smtClean="0"/>
              <a:t>;  </a:t>
            </a:r>
            <a:r>
              <a:rPr lang="zh-CN" altLang="en-US" sz="2400" dirty="0" smtClean="0"/>
              <a:t>代理</a:t>
            </a:r>
            <a:r>
              <a:rPr lang="en-US" altLang="zh-CN" sz="2400" dirty="0" smtClean="0"/>
              <a:t>RA</a:t>
            </a:r>
          </a:p>
          <a:p>
            <a:pPr>
              <a:lnSpc>
                <a:spcPct val="90000"/>
              </a:lnSpc>
            </a:pPr>
            <a:r>
              <a:rPr lang="zh-CN" altLang="en-US" sz="2800" dirty="0" smtClean="0"/>
              <a:t>证书发布</a:t>
            </a:r>
          </a:p>
          <a:p>
            <a:pPr lvl="1">
              <a:lnSpc>
                <a:spcPct val="90000"/>
              </a:lnSpc>
            </a:pPr>
            <a:r>
              <a:rPr lang="en-US" altLang="zh-CN" sz="2400" dirty="0" smtClean="0"/>
              <a:t>X.500</a:t>
            </a:r>
            <a:r>
              <a:rPr lang="zh-CN" altLang="en-US" sz="2400" dirty="0" smtClean="0"/>
              <a:t>目录</a:t>
            </a:r>
            <a:r>
              <a:rPr lang="en-US" altLang="zh-CN" sz="2400" dirty="0" smtClean="0"/>
              <a:t>;  </a:t>
            </a:r>
            <a:r>
              <a:rPr lang="zh-CN" altLang="en-US" sz="2400" dirty="0" smtClean="0"/>
              <a:t>在线交换</a:t>
            </a:r>
          </a:p>
        </p:txBody>
      </p:sp>
      <p:pic>
        <p:nvPicPr>
          <p:cNvPr id="60417" name="Picture 1"/>
          <p:cNvPicPr>
            <a:picLocks noChangeAspect="1" noChangeArrowheads="1"/>
          </p:cNvPicPr>
          <p:nvPr/>
        </p:nvPicPr>
        <p:blipFill>
          <a:blip r:embed="rId2" cstate="print"/>
          <a:srcRect/>
          <a:stretch>
            <a:fillRect/>
          </a:stretch>
        </p:blipFill>
        <p:spPr bwMode="auto">
          <a:xfrm>
            <a:off x="6477000" y="1066800"/>
            <a:ext cx="2409825" cy="1133475"/>
          </a:xfrm>
          <a:prstGeom prst="rect">
            <a:avLst/>
          </a:prstGeom>
          <a:noFill/>
          <a:ln w="9525">
            <a:noFill/>
            <a:miter lim="800000"/>
            <a:headEnd/>
            <a:tailEnd/>
          </a:ln>
        </p:spPr>
      </p:pic>
      <p:sp>
        <p:nvSpPr>
          <p:cNvPr id="5" name="Rectangle 4"/>
          <p:cNvSpPr/>
          <p:nvPr/>
        </p:nvSpPr>
        <p:spPr>
          <a:xfrm>
            <a:off x="6781800" y="2209800"/>
            <a:ext cx="2362200" cy="1200329"/>
          </a:xfrm>
          <a:prstGeom prst="rect">
            <a:avLst/>
          </a:prstGeom>
        </p:spPr>
        <p:txBody>
          <a:bodyPr wrap="square">
            <a:spAutoFit/>
          </a:bodyPr>
          <a:lstStyle/>
          <a:p>
            <a:r>
              <a:rPr lang="zh-CN" altLang="en-US" sz="2400" dirty="0" smtClean="0"/>
              <a:t>其</a:t>
            </a:r>
            <a:r>
              <a:rPr lang="en-US" altLang="zh-CN" sz="2400" dirty="0" smtClean="0"/>
              <a:t>SSL </a:t>
            </a:r>
            <a:r>
              <a:rPr lang="zh-CN" altLang="en-US" sz="2400" dirty="0" smtClean="0"/>
              <a:t>证书被全球 </a:t>
            </a:r>
            <a:r>
              <a:rPr lang="en-US" altLang="zh-CN" sz="2400" dirty="0" smtClean="0"/>
              <a:t>500 </a:t>
            </a:r>
            <a:r>
              <a:rPr lang="zh-CN" altLang="en-US" sz="2400" dirty="0" smtClean="0"/>
              <a:t>强中有 </a:t>
            </a:r>
            <a:r>
              <a:rPr lang="en-US" altLang="zh-CN" sz="2400" dirty="0" smtClean="0"/>
              <a:t>93% </a:t>
            </a:r>
            <a:r>
              <a:rPr lang="zh-CN" altLang="en-US" sz="2400" dirty="0" smtClean="0"/>
              <a:t>的企业选用</a:t>
            </a:r>
            <a:endParaRPr lang="zh-CN" alt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pic>
        <p:nvPicPr>
          <p:cNvPr id="206851" name="Picture 3"/>
          <p:cNvPicPr>
            <a:picLocks noChangeAspect="1" noChangeArrowheads="1"/>
          </p:cNvPicPr>
          <p:nvPr/>
        </p:nvPicPr>
        <p:blipFill>
          <a:blip r:embed="rId2" cstate="print"/>
          <a:srcRect/>
          <a:stretch>
            <a:fillRect/>
          </a:stretch>
        </p:blipFill>
        <p:spPr bwMode="auto">
          <a:xfrm>
            <a:off x="-9525" y="304800"/>
            <a:ext cx="9153525" cy="6340989"/>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205827" name="Picture 3"/>
          <p:cNvPicPr>
            <a:picLocks noChangeAspect="1" noChangeArrowheads="1"/>
          </p:cNvPicPr>
          <p:nvPr/>
        </p:nvPicPr>
        <p:blipFill>
          <a:blip r:embed="rId3" cstate="print"/>
          <a:srcRect/>
          <a:stretch>
            <a:fillRect/>
          </a:stretch>
        </p:blipFill>
        <p:spPr bwMode="auto">
          <a:xfrm>
            <a:off x="304800" y="228600"/>
            <a:ext cx="8382000" cy="6165707"/>
          </a:xfrm>
          <a:prstGeom prst="rect">
            <a:avLst/>
          </a:prstGeom>
          <a:noFill/>
          <a:ln w="9525">
            <a:noFill/>
            <a:miter lim="800000"/>
            <a:headEnd/>
            <a:tailEnd/>
          </a:ln>
        </p:spPr>
      </p:pic>
      <p:pic>
        <p:nvPicPr>
          <p:cNvPr id="205828" name="Picture 4"/>
          <p:cNvPicPr>
            <a:picLocks noChangeAspect="1" noChangeArrowheads="1"/>
          </p:cNvPicPr>
          <p:nvPr/>
        </p:nvPicPr>
        <p:blipFill>
          <a:blip r:embed="rId4" cstate="print"/>
          <a:srcRect/>
          <a:stretch>
            <a:fillRect/>
          </a:stretch>
        </p:blipFill>
        <p:spPr bwMode="auto">
          <a:xfrm>
            <a:off x="304800" y="1676400"/>
            <a:ext cx="3952875" cy="4562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533400"/>
          </a:xfrm>
        </p:spPr>
        <p:txBody>
          <a:bodyPr>
            <a:normAutofit fontScale="90000"/>
          </a:bodyPr>
          <a:lstStyle/>
          <a:p>
            <a:r>
              <a:rPr lang="zh-CN" altLang="en-US" dirty="0" smtClean="0"/>
              <a:t>浏览器信任</a:t>
            </a:r>
            <a:r>
              <a:rPr lang="zh-CN" altLang="en-US" dirty="0" smtClean="0"/>
              <a:t>的证</a:t>
            </a:r>
            <a:r>
              <a:rPr lang="zh-CN" altLang="en-US" dirty="0" smtClean="0"/>
              <a:t>书</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Content Placeholder 4"/>
          <p:cNvSpPr>
            <a:spLocks noGrp="1"/>
          </p:cNvSpPr>
          <p:nvPr>
            <p:ph idx="1"/>
          </p:nvPr>
        </p:nvSpPr>
        <p:spPr/>
        <p:txBody>
          <a:bodyPr/>
          <a:lstStyle/>
          <a:p>
            <a:endParaRPr lang="zh-CN" altLang="en-US"/>
          </a:p>
        </p:txBody>
      </p:sp>
      <p:pic>
        <p:nvPicPr>
          <p:cNvPr id="206852" name="Picture 4"/>
          <p:cNvPicPr>
            <a:picLocks noChangeAspect="1" noChangeArrowheads="1"/>
          </p:cNvPicPr>
          <p:nvPr/>
        </p:nvPicPr>
        <p:blipFill>
          <a:blip r:embed="rId3" cstate="print"/>
          <a:srcRect/>
          <a:stretch>
            <a:fillRect/>
          </a:stretch>
        </p:blipFill>
        <p:spPr bwMode="auto">
          <a:xfrm>
            <a:off x="0" y="1295400"/>
            <a:ext cx="9144000" cy="4600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dirty="0" smtClean="0"/>
              <a:t>X.509/CA</a:t>
            </a:r>
            <a:endParaRPr lang="zh-CN" altLang="en-US" dirty="0" smtClean="0"/>
          </a:p>
        </p:txBody>
      </p:sp>
      <p:sp>
        <p:nvSpPr>
          <p:cNvPr id="25603" name="Rectangle 3"/>
          <p:cNvSpPr>
            <a:spLocks noGrp="1" noChangeArrowheads="1"/>
          </p:cNvSpPr>
          <p:nvPr>
            <p:ph type="body" idx="1"/>
          </p:nvPr>
        </p:nvSpPr>
        <p:spPr>
          <a:xfrm>
            <a:off x="228600" y="1600200"/>
            <a:ext cx="8458200" cy="4525963"/>
          </a:xfrm>
        </p:spPr>
        <p:txBody>
          <a:bodyPr>
            <a:normAutofit/>
          </a:bodyPr>
          <a:lstStyle/>
          <a:p>
            <a:pPr>
              <a:buFontTx/>
              <a:buNone/>
            </a:pPr>
            <a:r>
              <a:rPr lang="en-US" altLang="zh-CN" sz="3600" dirty="0" smtClean="0"/>
              <a:t>X.509</a:t>
            </a:r>
            <a:r>
              <a:rPr lang="zh-CN" altLang="en-US" sz="3600" dirty="0" smtClean="0"/>
              <a:t>定义了公钥认证服务框架。</a:t>
            </a:r>
          </a:p>
          <a:p>
            <a:r>
              <a:rPr lang="zh-CN" altLang="en-US" dirty="0" smtClean="0"/>
              <a:t>证书是可靠发布公钥的载体</a:t>
            </a:r>
          </a:p>
          <a:p>
            <a:pPr lvl="1"/>
            <a:r>
              <a:rPr lang="zh-CN" altLang="en-US" dirty="0" smtClean="0"/>
              <a:t>公钥及其持有人信息</a:t>
            </a:r>
          </a:p>
          <a:p>
            <a:pPr lvl="2"/>
            <a:r>
              <a:rPr lang="zh-CN" altLang="en-US" dirty="0" smtClean="0"/>
              <a:t>其他信息</a:t>
            </a:r>
            <a:r>
              <a:rPr lang="en-US" altLang="zh-CN" dirty="0" smtClean="0"/>
              <a:t>(</a:t>
            </a:r>
            <a:r>
              <a:rPr lang="zh-CN" altLang="en-US" dirty="0" smtClean="0"/>
              <a:t>用途、有效期、</a:t>
            </a:r>
            <a:r>
              <a:rPr lang="en-US" altLang="zh-CN" dirty="0" smtClean="0"/>
              <a:t>)</a:t>
            </a:r>
          </a:p>
          <a:p>
            <a:pPr lvl="1"/>
            <a:r>
              <a:rPr lang="zh-CN" altLang="en-US" dirty="0" smtClean="0"/>
              <a:t>签发人及其签名</a:t>
            </a:r>
            <a:r>
              <a:rPr lang="en-US" altLang="zh-CN" dirty="0" smtClean="0"/>
              <a:t>(</a:t>
            </a:r>
            <a:r>
              <a:rPr lang="zh-CN" altLang="en-US" dirty="0" smtClean="0"/>
              <a:t>对上面信息</a:t>
            </a:r>
            <a:r>
              <a:rPr lang="en-US" altLang="zh-CN" dirty="0" smtClean="0"/>
              <a:t>)</a:t>
            </a:r>
          </a:p>
          <a:p>
            <a:pPr>
              <a:buNone/>
            </a:pPr>
            <a:endParaRPr lang="en-US" altLang="zh-CN" sz="3600" dirty="0" smtClean="0"/>
          </a:p>
          <a:p>
            <a:endParaRPr lang="zh-CN"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密钥管理</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zh-CN" altLang="en-US" dirty="0" smtClean="0"/>
              <a:t>问题</a:t>
            </a:r>
            <a:r>
              <a:rPr lang="en-US" dirty="0" smtClean="0"/>
              <a:t>:     n</a:t>
            </a:r>
            <a:r>
              <a:rPr lang="zh-CN" altLang="en-US" dirty="0" smtClean="0"/>
              <a:t>个用户，存储相互间的共享密钥是非常困难的</a:t>
            </a:r>
            <a:r>
              <a:rPr lang="en-US" altLang="zh-CN" dirty="0" smtClean="0"/>
              <a:t>.</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Total:   </a:t>
            </a:r>
            <a:r>
              <a:rPr lang="zh-CN" altLang="en-US" dirty="0" smtClean="0"/>
              <a:t>每个用户要保存：</a:t>
            </a:r>
            <a:r>
              <a:rPr lang="en-US" dirty="0" smtClean="0"/>
              <a:t>O(n)</a:t>
            </a:r>
            <a:endParaRPr lang="en-US" dirty="0"/>
          </a:p>
        </p:txBody>
      </p:sp>
      <mc:AlternateContent xmlns:mc="http://schemas.openxmlformats.org/markup-compatibility/2006">
        <mc:Choice xmlns:p14="http://schemas.microsoft.com/office/powerpoint/2010/main" xmlns="" Requires="p14">
          <p:contentPart p14:bwMode="auto" r:id="rId2">
            <p14:nvContentPartPr>
              <p14:cNvPr id="4" name="Ink 3"/>
              <p14:cNvContentPartPr/>
              <p14:nvPr/>
            </p14:nvContentPartPr>
            <p14:xfrm>
              <a:off x="1937520" y="1827000"/>
              <a:ext cx="4732200" cy="1958760"/>
            </p14:xfrm>
          </p:contentPart>
        </mc:Choice>
        <mc:Fallback>
          <p:pic>
            <p:nvPicPr>
              <p:cNvPr id="4" name="Ink 3"/>
              <p:cNvPicPr/>
              <p:nvPr/>
            </p:nvPicPr>
            <p:blipFill>
              <a:blip r:embed="rId3" cstate="print"/>
              <a:stretch>
                <a:fillRect/>
              </a:stretch>
            </p:blipFill>
            <p:spPr>
              <a:xfrm>
                <a:off x="1925280" y="2423520"/>
                <a:ext cx="4757760" cy="2641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
            <p14:nvContentPartPr>
              <p14:cNvPr id="5" name="Ink 4"/>
              <p14:cNvContentPartPr/>
              <p14:nvPr/>
            </p14:nvContentPartPr>
            <p14:xfrm>
              <a:off x="1611720" y="1644120"/>
              <a:ext cx="5446080" cy="2367360"/>
            </p14:xfrm>
          </p:contentPart>
        </mc:Choice>
        <mc:Fallback>
          <p:pic>
            <p:nvPicPr>
              <p:cNvPr id="5" name="Ink 4"/>
              <p:cNvPicPr/>
              <p:nvPr/>
            </p:nvPicPr>
            <p:blipFill>
              <a:blip r:embed="rId5" cstate="print"/>
              <a:stretch>
                <a:fillRect/>
              </a:stretch>
            </p:blipFill>
            <p:spPr>
              <a:xfrm>
                <a:off x="1602360" y="2182080"/>
                <a:ext cx="5463000" cy="3179520"/>
              </a:xfrm>
              <a:prstGeom prst="rect">
                <a:avLst/>
              </a:prstGeom>
            </p:spPr>
          </p:pic>
        </mc:Fallback>
      </mc:AlternateContent>
    </p:spTree>
    <p:extLst>
      <p:ext uri="{BB962C8B-B14F-4D97-AF65-F5344CB8AC3E}">
        <p14:creationId xmlns:p14="http://schemas.microsoft.com/office/powerpoint/2010/main" xmlns="" val="278350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smtClean="0"/>
              <a:t>X.509</a:t>
            </a:r>
            <a:endParaRPr lang="zh-CN" altLang="en-US" smtClean="0"/>
          </a:p>
        </p:txBody>
      </p:sp>
      <p:sp>
        <p:nvSpPr>
          <p:cNvPr id="58371" name="Rectangle 3"/>
          <p:cNvSpPr>
            <a:spLocks noGrp="1" noChangeArrowheads="1"/>
          </p:cNvSpPr>
          <p:nvPr>
            <p:ph type="body" idx="1"/>
          </p:nvPr>
        </p:nvSpPr>
        <p:spPr>
          <a:xfrm>
            <a:off x="457200" y="1371600"/>
            <a:ext cx="8229600" cy="4525963"/>
          </a:xfrm>
        </p:spPr>
        <p:txBody>
          <a:bodyPr/>
          <a:lstStyle/>
          <a:p>
            <a:r>
              <a:rPr lang="zh-CN" altLang="en-US" dirty="0" smtClean="0"/>
              <a:t>分发公钥</a:t>
            </a:r>
          </a:p>
          <a:p>
            <a:r>
              <a:rPr lang="zh-CN" altLang="en-US" dirty="0" smtClean="0"/>
              <a:t>证书格式</a:t>
            </a:r>
          </a:p>
          <a:p>
            <a:pPr lvl="1"/>
            <a:r>
              <a:rPr lang="zh-CN" altLang="en-US" dirty="0" smtClean="0"/>
              <a:t>内容、格式和编码、签名</a:t>
            </a:r>
          </a:p>
          <a:p>
            <a:r>
              <a:rPr lang="zh-CN" altLang="en-US" dirty="0" smtClean="0"/>
              <a:t>认证协议</a:t>
            </a:r>
          </a:p>
          <a:p>
            <a:pPr lvl="1"/>
            <a:r>
              <a:rPr lang="en-US" altLang="zh-CN" dirty="0" smtClean="0"/>
              <a:t>X.509</a:t>
            </a:r>
            <a:r>
              <a:rPr lang="zh-CN" altLang="en-US" dirty="0" smtClean="0"/>
              <a:t>中推荐的协议</a:t>
            </a:r>
          </a:p>
          <a:p>
            <a:r>
              <a:rPr lang="zh-CN" altLang="en-US" dirty="0" smtClean="0"/>
              <a:t>应用</a:t>
            </a:r>
          </a:p>
          <a:p>
            <a:pPr lvl="1"/>
            <a:r>
              <a:rPr lang="en-US" altLang="zh-CN" dirty="0" smtClean="0"/>
              <a:t>IPSec</a:t>
            </a:r>
            <a:r>
              <a:rPr lang="zh-CN" altLang="en-US" dirty="0" smtClean="0"/>
              <a:t>、</a:t>
            </a:r>
            <a:r>
              <a:rPr lang="en-US" altLang="zh-CN" dirty="0" smtClean="0"/>
              <a:t>SSL/TLS</a:t>
            </a:r>
            <a:r>
              <a:rPr lang="zh-CN" altLang="en-US" dirty="0" smtClean="0"/>
              <a:t>、</a:t>
            </a:r>
            <a:r>
              <a:rPr lang="en-US" altLang="zh-CN" dirty="0" smtClean="0"/>
              <a:t>SET</a:t>
            </a:r>
            <a:r>
              <a:rPr lang="zh-CN" altLang="en-US" dirty="0" smtClean="0"/>
              <a:t>、</a:t>
            </a:r>
            <a:r>
              <a:rPr lang="en-US" altLang="zh-CN" dirty="0" smtClean="0"/>
              <a:t>S/MIME</a:t>
            </a:r>
            <a:r>
              <a:rPr lang="zh-CN" altLang="en-US" dirty="0" smtClean="0"/>
              <a:t>、</a:t>
            </a:r>
            <a:r>
              <a:rPr lang="en-US" altLang="zh-CN" dirty="0" smtClean="0"/>
              <a:t>PGP</a:t>
            </a:r>
            <a:r>
              <a:rPr lang="zh-CN" altLang="en-US" dirty="0" smtClean="0"/>
              <a:t>、</a:t>
            </a:r>
            <a:r>
              <a:rPr lang="en-US" altLang="zh-CN" dirty="0" smtClean="0"/>
              <a:t>…</a:t>
            </a:r>
            <a:endParaRPr lang="zh-CN" altLang="en-US" dirty="0" smtClean="0"/>
          </a:p>
          <a:p>
            <a:r>
              <a:rPr lang="en-US" altLang="zh-CN" dirty="0" smtClean="0"/>
              <a:t>RFC 2459</a:t>
            </a:r>
          </a:p>
          <a:p>
            <a:endParaRPr lang="zh-CN" alt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33400" y="228600"/>
            <a:ext cx="8229600" cy="808038"/>
          </a:xfrm>
        </p:spPr>
        <p:txBody>
          <a:bodyPr/>
          <a:lstStyle/>
          <a:p>
            <a:r>
              <a:rPr lang="zh-CN" altLang="en-US" dirty="0" smtClean="0"/>
              <a:t>证书格式</a:t>
            </a:r>
          </a:p>
        </p:txBody>
      </p:sp>
      <p:pic>
        <p:nvPicPr>
          <p:cNvPr id="60420" name="Picture 4" descr="wbmp"/>
          <p:cNvPicPr>
            <a:picLocks noChangeAspect="1" noChangeArrowheads="1"/>
          </p:cNvPicPr>
          <p:nvPr/>
        </p:nvPicPr>
        <p:blipFill>
          <a:blip r:embed="rId2" cstate="print"/>
          <a:srcRect/>
          <a:stretch>
            <a:fillRect/>
          </a:stretch>
        </p:blipFill>
        <p:spPr bwMode="auto">
          <a:xfrm>
            <a:off x="3886200" y="1143000"/>
            <a:ext cx="5257800" cy="4479925"/>
          </a:xfrm>
          <a:prstGeom prst="rect">
            <a:avLst/>
          </a:prstGeom>
          <a:noFill/>
          <a:ln w="9525">
            <a:noFill/>
            <a:miter lim="800000"/>
            <a:headEnd/>
            <a:tailEnd/>
          </a:ln>
        </p:spPr>
      </p:pic>
      <p:sp>
        <p:nvSpPr>
          <p:cNvPr id="7" name="Rectangle 3"/>
          <p:cNvSpPr txBox="1">
            <a:spLocks noChangeArrowheads="1"/>
          </p:cNvSpPr>
          <p:nvPr/>
        </p:nvSpPr>
        <p:spPr>
          <a:xfrm>
            <a:off x="152400" y="762000"/>
            <a:ext cx="8991600" cy="6324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版本</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序列号</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签名算法标识</a:t>
            </a:r>
          </a:p>
          <a:p>
            <a:pPr marL="342900" marR="0" lvl="0" indent="-342900" algn="l" defTabSz="914400" rtl="0" eaLnBrk="1" fontAlgn="auto" latinLnBrk="0" hangingPunct="1">
              <a:lnSpc>
                <a:spcPct val="90000"/>
              </a:lnSpc>
              <a:spcBef>
                <a:spcPct val="20000"/>
              </a:spcBef>
              <a:spcAft>
                <a:spcPts val="0"/>
              </a:spcAft>
              <a:buClrTx/>
              <a:buSzTx/>
              <a:buFontTx/>
              <a:buNone/>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	及其参数</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签发者名字</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有效期</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主体名</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持有人名</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主体公钥信息</a:t>
            </a: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（算法标识、参数及公钥）</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签发人标识</a:t>
            </a: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主体（持有人）标识</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扩展</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签名（算法、参数及签名）</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smtClean="0"/>
              <a:t>证书的获得等问题</a:t>
            </a:r>
          </a:p>
        </p:txBody>
      </p:sp>
      <p:sp>
        <p:nvSpPr>
          <p:cNvPr id="64515" name="Rectangle 3"/>
          <p:cNvSpPr>
            <a:spLocks noGrp="1" noChangeArrowheads="1"/>
          </p:cNvSpPr>
          <p:nvPr>
            <p:ph type="body" idx="1"/>
          </p:nvPr>
        </p:nvSpPr>
        <p:spPr/>
        <p:txBody>
          <a:bodyPr/>
          <a:lstStyle/>
          <a:p>
            <a:r>
              <a:rPr lang="zh-CN" altLang="en-US" smtClean="0"/>
              <a:t>证书是公开的，不需保密</a:t>
            </a:r>
          </a:p>
          <a:p>
            <a:pPr lvl="1"/>
            <a:r>
              <a:rPr lang="zh-CN" altLang="en-US" smtClean="0"/>
              <a:t>这很好</a:t>
            </a:r>
          </a:p>
          <a:p>
            <a:r>
              <a:rPr lang="zh-CN" altLang="en-US" smtClean="0"/>
              <a:t>信任</a:t>
            </a:r>
          </a:p>
          <a:p>
            <a:pPr lvl="1"/>
            <a:r>
              <a:rPr lang="zh-CN" altLang="en-US" smtClean="0"/>
              <a:t>对证书的信任基于对中心的信任</a:t>
            </a:r>
            <a:endParaRPr lang="en-US" altLang="zh-CN" smtClean="0"/>
          </a:p>
          <a:p>
            <a:r>
              <a:rPr lang="en-US" altLang="zh-CN" smtClean="0"/>
              <a:t>CA</a:t>
            </a:r>
            <a:r>
              <a:rPr lang="zh-CN" altLang="en-US" smtClean="0"/>
              <a:t>是分层次的</a:t>
            </a:r>
          </a:p>
          <a:p>
            <a:pPr lvl="1"/>
            <a:r>
              <a:rPr lang="zh-CN" altLang="en-US" smtClean="0"/>
              <a:t>以减轻负载和压力</a:t>
            </a:r>
            <a:r>
              <a:rPr lang="en-US" altLang="zh-CN" smtClean="0"/>
              <a:t>(</a:t>
            </a:r>
            <a:r>
              <a:rPr lang="zh-CN" altLang="en-US" smtClean="0"/>
              <a:t>尤其是审核</a:t>
            </a:r>
            <a:r>
              <a:rPr lang="en-US" altLang="zh-CN" smtClean="0"/>
              <a:t>)</a:t>
            </a:r>
          </a:p>
          <a:p>
            <a:r>
              <a:rPr lang="zh-CN" altLang="en-US" smtClean="0"/>
              <a:t>对多个中心的信任</a:t>
            </a:r>
          </a:p>
          <a:p>
            <a:pPr lvl="1"/>
            <a:r>
              <a:rPr lang="zh-CN" altLang="en-US" smtClean="0"/>
              <a:t>分散了风险，也引入了风险</a:t>
            </a:r>
          </a:p>
          <a:p>
            <a:endParaRPr lang="zh-CN"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533400"/>
            <a:ext cx="8229600" cy="533400"/>
          </a:xfrm>
        </p:spPr>
        <p:txBody>
          <a:bodyPr>
            <a:normAutofit fontScale="90000"/>
          </a:bodyPr>
          <a:lstStyle/>
          <a:p>
            <a:r>
              <a:rPr lang="zh-CN" altLang="en-US" dirty="0" smtClean="0"/>
              <a:t>证书的自证明和应用</a:t>
            </a:r>
          </a:p>
        </p:txBody>
      </p:sp>
      <p:sp>
        <p:nvSpPr>
          <p:cNvPr id="65539" name="Rectangle 3"/>
          <p:cNvSpPr>
            <a:spLocks noGrp="1" noChangeArrowheads="1"/>
          </p:cNvSpPr>
          <p:nvPr>
            <p:ph type="body" idx="1"/>
          </p:nvPr>
        </p:nvSpPr>
        <p:spPr>
          <a:xfrm>
            <a:off x="533400" y="1219200"/>
            <a:ext cx="8229600" cy="4754563"/>
          </a:xfrm>
        </p:spPr>
        <p:txBody>
          <a:bodyPr>
            <a:normAutofit/>
          </a:bodyPr>
          <a:lstStyle/>
          <a:p>
            <a:r>
              <a:rPr lang="zh-CN" altLang="en-US" sz="2800" dirty="0" smtClean="0"/>
              <a:t>前提</a:t>
            </a:r>
            <a:r>
              <a:rPr lang="en-US" altLang="zh-CN" sz="2800" dirty="0" smtClean="0"/>
              <a:t>: </a:t>
            </a:r>
            <a:r>
              <a:rPr lang="zh-CN" altLang="en-US" sz="2800" dirty="0" smtClean="0"/>
              <a:t>已经有</a:t>
            </a:r>
            <a:r>
              <a:rPr lang="en-US" altLang="zh-CN" sz="2800" dirty="0" smtClean="0"/>
              <a:t>CA</a:t>
            </a:r>
            <a:r>
              <a:rPr lang="zh-CN" altLang="en-US" sz="2800" dirty="0" smtClean="0"/>
              <a:t>的公钥</a:t>
            </a:r>
          </a:p>
          <a:p>
            <a:pPr lvl="1"/>
            <a:r>
              <a:rPr lang="en-US" altLang="zh-CN" sz="2400" dirty="0" smtClean="0"/>
              <a:t>CA</a:t>
            </a:r>
            <a:r>
              <a:rPr lang="zh-CN" altLang="en-US" sz="2400" dirty="0" smtClean="0"/>
              <a:t>公钥一般是自签名证书的形式</a:t>
            </a:r>
          </a:p>
          <a:p>
            <a:pPr lvl="1"/>
            <a:r>
              <a:rPr lang="zh-CN" altLang="en-US" sz="2400" dirty="0" smtClean="0"/>
              <a:t>必须可靠的获得，离线手工</a:t>
            </a:r>
          </a:p>
          <a:p>
            <a:r>
              <a:rPr lang="zh-CN" altLang="en-US" sz="2800" dirty="0" smtClean="0"/>
              <a:t>取得对方的证书</a:t>
            </a:r>
          </a:p>
          <a:p>
            <a:pPr lvl="1"/>
            <a:r>
              <a:rPr lang="zh-CN" altLang="en-US" sz="2400" dirty="0" smtClean="0"/>
              <a:t>证书是公开的，不需保密</a:t>
            </a:r>
          </a:p>
          <a:p>
            <a:pPr lvl="1"/>
            <a:r>
              <a:rPr lang="zh-CN" altLang="en-US" sz="2400" dirty="0" smtClean="0"/>
              <a:t>查目录；在线交换</a:t>
            </a:r>
          </a:p>
          <a:p>
            <a:r>
              <a:rPr lang="zh-CN" altLang="en-US" sz="2800" dirty="0" smtClean="0"/>
              <a:t>判断证书是否有效</a:t>
            </a:r>
          </a:p>
          <a:p>
            <a:pPr lvl="1"/>
            <a:r>
              <a:rPr lang="zh-CN" altLang="en-US" sz="2400" dirty="0" smtClean="0"/>
              <a:t>验证证书中的签名是否是</a:t>
            </a:r>
            <a:r>
              <a:rPr lang="en-US" altLang="zh-CN" sz="2400" dirty="0" smtClean="0"/>
              <a:t>CA</a:t>
            </a:r>
            <a:r>
              <a:rPr lang="zh-CN" altLang="en-US" sz="2400" dirty="0" smtClean="0"/>
              <a:t>的真实签名</a:t>
            </a:r>
          </a:p>
          <a:p>
            <a:r>
              <a:rPr lang="zh-CN" altLang="en-US" sz="2800" dirty="0" smtClean="0"/>
              <a:t>公钥应用</a:t>
            </a:r>
          </a:p>
          <a:p>
            <a:pPr lvl="1"/>
            <a:r>
              <a:rPr lang="zh-CN" altLang="en-US" sz="2400" dirty="0" smtClean="0"/>
              <a:t>加密（</a:t>
            </a:r>
            <a:r>
              <a:rPr lang="en-US" altLang="zh-CN" sz="2400" dirty="0" smtClean="0"/>
              <a:t>PGP</a:t>
            </a:r>
            <a:r>
              <a:rPr lang="zh-CN" altLang="en-US" sz="2400" dirty="0" smtClean="0"/>
              <a:t>）；认证（</a:t>
            </a:r>
            <a:r>
              <a:rPr lang="en-US" altLang="zh-CN" sz="2400" dirty="0" smtClean="0"/>
              <a:t>SSL</a:t>
            </a:r>
            <a:r>
              <a:rPr lang="zh-CN" altLang="en-US" sz="2400" dirty="0" smtClean="0"/>
              <a:t>）等</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smtClean="0"/>
              <a:t>证书的撤销</a:t>
            </a:r>
          </a:p>
        </p:txBody>
      </p:sp>
      <p:sp>
        <p:nvSpPr>
          <p:cNvPr id="81923" name="Rectangle 3"/>
          <p:cNvSpPr>
            <a:spLocks noGrp="1" noChangeArrowheads="1"/>
          </p:cNvSpPr>
          <p:nvPr>
            <p:ph type="body" idx="1"/>
          </p:nvPr>
        </p:nvSpPr>
        <p:spPr/>
        <p:txBody>
          <a:bodyPr>
            <a:normAutofit fontScale="92500" lnSpcReduction="10000"/>
          </a:bodyPr>
          <a:lstStyle/>
          <a:p>
            <a:pPr>
              <a:lnSpc>
                <a:spcPct val="90000"/>
              </a:lnSpc>
            </a:pPr>
            <a:r>
              <a:rPr lang="zh-CN" altLang="en-US" sz="2400" dirty="0" smtClean="0"/>
              <a:t>证书中的有效期</a:t>
            </a:r>
          </a:p>
          <a:p>
            <a:pPr>
              <a:lnSpc>
                <a:spcPct val="90000"/>
              </a:lnSpc>
            </a:pPr>
            <a:r>
              <a:rPr lang="zh-CN" altLang="en-US" sz="2400" dirty="0" smtClean="0"/>
              <a:t>证书提前作废的原因</a:t>
            </a:r>
          </a:p>
          <a:p>
            <a:pPr lvl="1">
              <a:lnSpc>
                <a:spcPct val="90000"/>
              </a:lnSpc>
            </a:pPr>
            <a:r>
              <a:rPr lang="zh-CN" altLang="en-US" sz="2400" dirty="0" smtClean="0"/>
              <a:t>私钥泄密</a:t>
            </a:r>
          </a:p>
          <a:p>
            <a:pPr lvl="2">
              <a:lnSpc>
                <a:spcPct val="90000"/>
              </a:lnSpc>
            </a:pPr>
            <a:r>
              <a:rPr lang="zh-CN" altLang="en-US" dirty="0" smtClean="0"/>
              <a:t>用户自己的、</a:t>
            </a:r>
            <a:r>
              <a:rPr lang="en-US" altLang="zh-CN" dirty="0" smtClean="0"/>
              <a:t>CA</a:t>
            </a:r>
            <a:r>
              <a:rPr lang="zh-CN" altLang="en-US" dirty="0" smtClean="0"/>
              <a:t>的</a:t>
            </a:r>
          </a:p>
          <a:p>
            <a:pPr lvl="1">
              <a:lnSpc>
                <a:spcPct val="90000"/>
              </a:lnSpc>
            </a:pPr>
            <a:r>
              <a:rPr lang="zh-CN" altLang="en-US" sz="2400" dirty="0" smtClean="0"/>
              <a:t>持有人身份变化</a:t>
            </a:r>
          </a:p>
          <a:p>
            <a:pPr>
              <a:lnSpc>
                <a:spcPct val="90000"/>
              </a:lnSpc>
            </a:pPr>
            <a:r>
              <a:rPr lang="en-US" altLang="zh-CN" sz="2400" dirty="0" smtClean="0"/>
              <a:t>CRL - certificate revocation list </a:t>
            </a:r>
          </a:p>
          <a:p>
            <a:pPr lvl="1">
              <a:lnSpc>
                <a:spcPct val="90000"/>
              </a:lnSpc>
            </a:pPr>
            <a:r>
              <a:rPr lang="zh-CN" altLang="en-US" sz="2400" dirty="0" smtClean="0"/>
              <a:t>由</a:t>
            </a:r>
            <a:r>
              <a:rPr lang="en-US" altLang="zh-CN" sz="2400" dirty="0" smtClean="0"/>
              <a:t>CA</a:t>
            </a:r>
            <a:r>
              <a:rPr lang="zh-CN" altLang="en-US" sz="2400" dirty="0" smtClean="0"/>
              <a:t>定期公布的证书黑名单</a:t>
            </a:r>
            <a:endParaRPr lang="en-US" altLang="zh-CN" sz="2400" dirty="0" smtClean="0"/>
          </a:p>
          <a:p>
            <a:pPr lvl="1">
              <a:lnSpc>
                <a:spcPct val="90000"/>
              </a:lnSpc>
            </a:pPr>
            <a:r>
              <a:rPr lang="zh-CN" altLang="en-US" sz="2400" dirty="0" smtClean="0"/>
              <a:t>作废证书的序列号的表</a:t>
            </a:r>
          </a:p>
          <a:p>
            <a:pPr lvl="1">
              <a:lnSpc>
                <a:spcPct val="90000"/>
              </a:lnSpc>
              <a:buFontTx/>
              <a:buNone/>
            </a:pPr>
            <a:r>
              <a:rPr lang="zh-CN" altLang="en-US" sz="2400" dirty="0" smtClean="0"/>
              <a:t>		</a:t>
            </a:r>
            <a:r>
              <a:rPr lang="en-US" altLang="zh-CN" sz="2400" dirty="0" smtClean="0"/>
              <a:t>(</a:t>
            </a:r>
            <a:r>
              <a:rPr lang="zh-CN" altLang="en-US" sz="2400" dirty="0" smtClean="0"/>
              <a:t>序列号</a:t>
            </a:r>
            <a:r>
              <a:rPr lang="en-US" altLang="zh-CN" sz="2400" dirty="0" smtClean="0"/>
              <a:t>,</a:t>
            </a:r>
            <a:r>
              <a:rPr lang="zh-CN" altLang="en-US" sz="2400" dirty="0" smtClean="0"/>
              <a:t>撤销时间</a:t>
            </a:r>
            <a:r>
              <a:rPr lang="en-US" altLang="zh-CN" sz="2400" dirty="0" smtClean="0"/>
              <a:t>)</a:t>
            </a:r>
            <a:endParaRPr lang="zh-CN" altLang="en-US" sz="2400" dirty="0" smtClean="0"/>
          </a:p>
          <a:p>
            <a:pPr lvl="1">
              <a:lnSpc>
                <a:spcPct val="90000"/>
              </a:lnSpc>
            </a:pPr>
            <a:r>
              <a:rPr lang="zh-CN" altLang="en-US" sz="2400" dirty="0" smtClean="0"/>
              <a:t>表的创建日期</a:t>
            </a:r>
          </a:p>
          <a:p>
            <a:pPr lvl="1">
              <a:lnSpc>
                <a:spcPct val="90000"/>
              </a:lnSpc>
            </a:pPr>
            <a:r>
              <a:rPr lang="zh-CN" altLang="en-US" sz="2400" dirty="0" smtClean="0"/>
              <a:t>其他信息</a:t>
            </a:r>
          </a:p>
          <a:p>
            <a:pPr lvl="2">
              <a:lnSpc>
                <a:spcPct val="90000"/>
              </a:lnSpc>
            </a:pPr>
            <a:r>
              <a:rPr lang="en-US" altLang="zh-CN" dirty="0" smtClean="0"/>
              <a:t>CRL</a:t>
            </a:r>
            <a:r>
              <a:rPr lang="zh-CN" altLang="en-US" dirty="0" smtClean="0"/>
              <a:t>位置、下次</a:t>
            </a:r>
            <a:r>
              <a:rPr lang="en-US" altLang="zh-CN" dirty="0" smtClean="0"/>
              <a:t>CRL</a:t>
            </a:r>
            <a:r>
              <a:rPr lang="zh-CN" altLang="en-US" dirty="0" smtClean="0"/>
              <a:t>更新时间</a:t>
            </a:r>
          </a:p>
          <a:p>
            <a:pPr lvl="1">
              <a:lnSpc>
                <a:spcPct val="90000"/>
              </a:lnSpc>
            </a:pPr>
            <a:r>
              <a:rPr lang="zh-CN" altLang="en-US" sz="2400" dirty="0" smtClean="0"/>
              <a:t>签名</a:t>
            </a:r>
          </a:p>
        </p:txBody>
      </p:sp>
      <p:pic>
        <p:nvPicPr>
          <p:cNvPr id="81924" name="Picture 4" descr="dmp"/>
          <p:cNvPicPr>
            <a:picLocks noChangeAspect="1" noChangeArrowheads="1"/>
          </p:cNvPicPr>
          <p:nvPr/>
        </p:nvPicPr>
        <p:blipFill>
          <a:blip r:embed="rId2" cstate="print"/>
          <a:srcRect/>
          <a:stretch>
            <a:fillRect/>
          </a:stretch>
        </p:blipFill>
        <p:spPr bwMode="auto">
          <a:xfrm>
            <a:off x="5665788" y="1371600"/>
            <a:ext cx="3478212" cy="5295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smtClean="0"/>
              <a:t>Online Certificate Status Protocol</a:t>
            </a:r>
          </a:p>
        </p:txBody>
      </p:sp>
      <p:sp>
        <p:nvSpPr>
          <p:cNvPr id="82947" name="Rectangle 3"/>
          <p:cNvSpPr>
            <a:spLocks noGrp="1" noChangeArrowheads="1"/>
          </p:cNvSpPr>
          <p:nvPr>
            <p:ph type="body" idx="1"/>
          </p:nvPr>
        </p:nvSpPr>
        <p:spPr/>
        <p:txBody>
          <a:bodyPr/>
          <a:lstStyle/>
          <a:p>
            <a:r>
              <a:rPr lang="en-US" altLang="zh-CN" dirty="0" smtClean="0"/>
              <a:t>OCSP </a:t>
            </a:r>
            <a:r>
              <a:rPr lang="zh-CN" altLang="en-US" dirty="0" smtClean="0"/>
              <a:t>在线证书状态协议</a:t>
            </a:r>
          </a:p>
          <a:p>
            <a:pPr lvl="1"/>
            <a:r>
              <a:rPr lang="zh-CN" altLang="en-US" dirty="0" smtClean="0"/>
              <a:t>可以用在线方式查询指定证书的状态</a:t>
            </a:r>
          </a:p>
          <a:p>
            <a:endParaRPr lang="en-US" altLang="zh-CN" dirty="0" smtClean="0"/>
          </a:p>
          <a:p>
            <a:endParaRPr lang="en-US" altLang="zh-CN" dirty="0" smtClean="0"/>
          </a:p>
          <a:p>
            <a:endParaRPr lang="en-US" altLang="zh-CN" dirty="0" smtClean="0"/>
          </a:p>
          <a:p>
            <a:r>
              <a:rPr lang="en-US" altLang="zh-CN" dirty="0" smtClean="0"/>
              <a:t>RFC 2560 – OCSP</a:t>
            </a:r>
          </a:p>
          <a:p>
            <a:pPr lvl="1"/>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1371600"/>
            <a:ext cx="1447800" cy="1524000"/>
          </a:xfrm>
        </p:spPr>
        <p:txBody>
          <a:bodyPr>
            <a:normAutofit fontScale="90000"/>
          </a:bodyPr>
          <a:lstStyle/>
          <a:p>
            <a:r>
              <a:rPr lang="en-US" altLang="zh-CN" dirty="0" smtClean="0"/>
              <a:t/>
            </a:r>
            <a:br>
              <a:rPr lang="en-US" altLang="zh-CN" dirty="0" smtClean="0"/>
            </a:br>
            <a:r>
              <a:rPr lang="en-US" altLang="zh-CN" dirty="0" smtClean="0"/>
              <a:t>PKIX(PKI X.509)</a:t>
            </a:r>
            <a:r>
              <a:rPr lang="zh-CN" altLang="en-US" dirty="0" smtClean="0"/>
              <a:t>结构模型</a:t>
            </a:r>
            <a:r>
              <a:rPr lang="en-US" altLang="zh-CN" dirty="0" smtClean="0"/>
              <a:t>	</a:t>
            </a:r>
            <a:endParaRPr lang="zh-CN" altLang="en-US" dirty="0" smtClean="0"/>
          </a:p>
        </p:txBody>
      </p:sp>
      <p:pic>
        <p:nvPicPr>
          <p:cNvPr id="24582" name="Picture 6" descr="图片1"/>
          <p:cNvPicPr>
            <a:picLocks noChangeAspect="1" noChangeArrowheads="1"/>
          </p:cNvPicPr>
          <p:nvPr/>
        </p:nvPicPr>
        <p:blipFill>
          <a:blip r:embed="rId2" cstate="print"/>
          <a:srcRect/>
          <a:stretch>
            <a:fillRect/>
          </a:stretch>
        </p:blipFill>
        <p:spPr bwMode="auto">
          <a:xfrm>
            <a:off x="2971800" y="1752600"/>
            <a:ext cx="3243263" cy="4724400"/>
          </a:xfrm>
          <a:prstGeom prst="rect">
            <a:avLst/>
          </a:prstGeom>
          <a:noFill/>
        </p:spPr>
      </p:pic>
      <p:pic>
        <p:nvPicPr>
          <p:cNvPr id="24581" name="Picture 5" descr="Snap1"/>
          <p:cNvPicPr>
            <a:picLocks noChangeAspect="1" noChangeArrowheads="1"/>
          </p:cNvPicPr>
          <p:nvPr/>
        </p:nvPicPr>
        <p:blipFill>
          <a:blip r:embed="rId3" cstate="print"/>
          <a:srcRect/>
          <a:stretch>
            <a:fillRect/>
          </a:stretch>
        </p:blipFill>
        <p:spPr bwMode="auto">
          <a:xfrm>
            <a:off x="2209800" y="0"/>
            <a:ext cx="6934200" cy="687387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zh-CN" altLang="en-US" dirty="0" smtClean="0"/>
              <a:t>用户认证（身份认证）</a:t>
            </a:r>
            <a:endParaRPr lang="zh-CN" altLang="en-US" dirty="0"/>
          </a:p>
        </p:txBody>
      </p:sp>
      <p:sp>
        <p:nvSpPr>
          <p:cNvPr id="6" name="Subtitle 5"/>
          <p:cNvSpPr>
            <a:spLocks noGrp="1"/>
          </p:cNvSpPr>
          <p:nvPr>
            <p:ph type="subTitle"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p:spPr>
        <p:txBody>
          <a:bodyPr/>
          <a:lstStyle/>
          <a:p>
            <a:r>
              <a:rPr lang="zh-CN" altLang="en-US">
                <a:ea typeface="宋体" charset="-122"/>
              </a:rPr>
              <a:t>网络攻防技术</a:t>
            </a:r>
          </a:p>
        </p:txBody>
      </p:sp>
      <p:sp>
        <p:nvSpPr>
          <p:cNvPr id="5123" name="Rectangle 2"/>
          <p:cNvSpPr>
            <a:spLocks noGrp="1" noChangeArrowheads="1"/>
          </p:cNvSpPr>
          <p:nvPr>
            <p:ph type="title"/>
          </p:nvPr>
        </p:nvSpPr>
        <p:spPr/>
        <p:txBody>
          <a:bodyPr/>
          <a:lstStyle/>
          <a:p>
            <a:pPr eaLnBrk="1" hangingPunct="1"/>
            <a:r>
              <a:rPr lang="zh-CN" altLang="en-US" dirty="0" smtClean="0"/>
              <a:t>用户认证</a:t>
            </a:r>
            <a:r>
              <a:rPr lang="en-US" altLang="zh-CN" dirty="0" smtClean="0"/>
              <a:t>(</a:t>
            </a:r>
            <a:r>
              <a:rPr lang="zh-CN" altLang="en-US" dirty="0" smtClean="0"/>
              <a:t>身份认证</a:t>
            </a:r>
            <a:r>
              <a:rPr lang="en-US" altLang="zh-CN" dirty="0" smtClean="0"/>
              <a:t>)</a:t>
            </a:r>
            <a:endParaRPr lang="zh-CN" altLang="en-US" dirty="0" smtClean="0"/>
          </a:p>
        </p:txBody>
      </p:sp>
      <p:sp>
        <p:nvSpPr>
          <p:cNvPr id="100355" name="Rectangle 3"/>
          <p:cNvSpPr>
            <a:spLocks noGrp="1" noChangeArrowheads="1"/>
          </p:cNvSpPr>
          <p:nvPr>
            <p:ph type="body" idx="1"/>
          </p:nvPr>
        </p:nvSpPr>
        <p:spPr/>
        <p:txBody>
          <a:bodyPr>
            <a:normAutofit lnSpcReduction="10000"/>
          </a:bodyPr>
          <a:lstStyle/>
          <a:p>
            <a:pPr eaLnBrk="1" hangingPunct="1"/>
            <a:r>
              <a:rPr lang="zh-CN" altLang="en-US" sz="2800" dirty="0" smtClean="0"/>
              <a:t>对于计算机系统，只有经过授权的合法用户才能访问</a:t>
            </a:r>
            <a:r>
              <a:rPr lang="en-US" altLang="zh-CN" sz="2800" dirty="0" smtClean="0"/>
              <a:t>.</a:t>
            </a:r>
          </a:p>
          <a:p>
            <a:pPr lvl="4" eaLnBrk="1" hangingPunct="1">
              <a:buNone/>
            </a:pPr>
            <a:endParaRPr lang="zh-CN" altLang="en-US" sz="1800" dirty="0" smtClean="0"/>
          </a:p>
          <a:p>
            <a:pPr eaLnBrk="1" hangingPunct="1"/>
            <a:r>
              <a:rPr lang="zh-CN" altLang="en-US" sz="2800" dirty="0" smtClean="0"/>
              <a:t>   如何正确的鉴别用户的真实身份？</a:t>
            </a:r>
          </a:p>
          <a:p>
            <a:pPr eaLnBrk="1" hangingPunct="1"/>
            <a:endParaRPr lang="zh-CN" altLang="en-US" sz="2800" dirty="0" smtClean="0"/>
          </a:p>
          <a:p>
            <a:pPr eaLnBrk="1" hangingPunct="1"/>
            <a:r>
              <a:rPr lang="zh-CN" altLang="en-US" sz="2800" dirty="0" smtClean="0"/>
              <a:t>身份认证</a:t>
            </a:r>
            <a:r>
              <a:rPr lang="en-US" altLang="zh-CN" sz="2800" dirty="0" smtClean="0"/>
              <a:t>(Identification and Authentication)</a:t>
            </a:r>
          </a:p>
          <a:p>
            <a:pPr lvl="1" eaLnBrk="1" hangingPunct="1"/>
            <a:r>
              <a:rPr lang="zh-CN" altLang="en-US" sz="2400" dirty="0" smtClean="0"/>
              <a:t>用户向计算机系统以一种安全的方式提交自己的身份证明，然后由系统确认用户的身份是否属实，最终拒绝用户或者赋予用户一定的权限</a:t>
            </a:r>
            <a:endParaRPr lang="en-US" altLang="zh-CN" sz="2400" dirty="0" smtClean="0"/>
          </a:p>
          <a:p>
            <a:pPr lvl="1" eaLnBrk="1" hangingPunct="1"/>
            <a:endParaRPr lang="en-US" altLang="zh-CN" sz="2400" dirty="0" smtClean="0"/>
          </a:p>
          <a:p>
            <a:r>
              <a:rPr lang="zh-CN" altLang="en-US" sz="2800" dirty="0" smtClean="0"/>
              <a:t>身份认证是网络安全中的一个重要环节</a:t>
            </a:r>
            <a:r>
              <a:rPr lang="en-US" altLang="zh-CN" sz="2800" dirty="0" smtClean="0"/>
              <a:t>.</a:t>
            </a:r>
            <a:endParaRPr lang="zh-CN" altLang="en-US" sz="2800" dirty="0" smtClean="0"/>
          </a:p>
          <a:p>
            <a:pPr lvl="1" eaLnBrk="1" hangingPunct="1"/>
            <a:endParaRPr lang="zh-CN" altLang="en-US" sz="24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用户认证</a:t>
            </a:r>
            <a:r>
              <a:rPr lang="en-US" altLang="zh-CN" dirty="0" smtClean="0"/>
              <a:t>(</a:t>
            </a:r>
            <a:r>
              <a:rPr lang="zh-CN" altLang="en-US" dirty="0" smtClean="0"/>
              <a:t>身份认证</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zh-CN" altLang="en-US" dirty="0" smtClean="0"/>
              <a:t>认证原理</a:t>
            </a:r>
            <a:endParaRPr lang="en-US" altLang="zh-CN" dirty="0" smtClean="0"/>
          </a:p>
          <a:p>
            <a:pPr lvl="1"/>
            <a:r>
              <a:rPr lang="zh-CN" altLang="en-US" dirty="0" smtClean="0"/>
              <a:t>认证阶段：给安全系统提供身份标识（是其他安全服务的基础，如访问控制）</a:t>
            </a:r>
            <a:endParaRPr lang="en-US" altLang="zh-CN" dirty="0" smtClean="0"/>
          </a:p>
          <a:p>
            <a:pPr lvl="1"/>
            <a:r>
              <a:rPr lang="zh-CN" altLang="en-US" dirty="0" smtClean="0"/>
              <a:t>核实阶段：提供或者产生可以证实实体和标识之间对应关系的认证信息</a:t>
            </a:r>
            <a:endParaRPr lang="en-US" altLang="zh-CN" dirty="0" smtClean="0"/>
          </a:p>
          <a:p>
            <a:endParaRPr lang="en-US" altLang="zh-C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08038"/>
          </a:xfrm>
        </p:spPr>
        <p:txBody>
          <a:bodyPr/>
          <a:lstStyle/>
          <a:p>
            <a:r>
              <a:rPr lang="zh-CN" altLang="en-US" dirty="0" smtClean="0"/>
              <a:t>较好的解决方式</a:t>
            </a:r>
            <a:endParaRPr lang="en-US" dirty="0"/>
          </a:p>
        </p:txBody>
      </p:sp>
      <p:sp>
        <p:nvSpPr>
          <p:cNvPr id="3" name="Content Placeholder 2"/>
          <p:cNvSpPr>
            <a:spLocks noGrp="1"/>
          </p:cNvSpPr>
          <p:nvPr>
            <p:ph idx="1"/>
          </p:nvPr>
        </p:nvSpPr>
        <p:spPr>
          <a:xfrm>
            <a:off x="457200" y="1143000"/>
            <a:ext cx="8229600" cy="4525963"/>
          </a:xfrm>
        </p:spPr>
        <p:txBody>
          <a:bodyPr/>
          <a:lstStyle/>
          <a:p>
            <a:pPr marL="0" indent="0">
              <a:buNone/>
            </a:pPr>
            <a:r>
              <a:rPr lang="zh-CN" altLang="en-US" dirty="0" smtClean="0"/>
              <a:t>可信第三方</a:t>
            </a:r>
            <a:r>
              <a:rPr lang="en-US" altLang="zh-CN" dirty="0" smtClean="0"/>
              <a:t>(</a:t>
            </a:r>
            <a:r>
              <a:rPr lang="en-US" dirty="0" smtClean="0"/>
              <a:t>Online Trusted 3</a:t>
            </a:r>
            <a:r>
              <a:rPr lang="en-US" baseline="30000" dirty="0" smtClean="0"/>
              <a:t>rd</a:t>
            </a:r>
            <a:r>
              <a:rPr lang="en-US" dirty="0" smtClean="0"/>
              <a:t> Party, TTP)</a:t>
            </a:r>
            <a:r>
              <a:rPr lang="zh-CN" altLang="en-US" dirty="0" smtClean="0"/>
              <a:t>、密钥分发中心</a:t>
            </a:r>
            <a:r>
              <a:rPr lang="en-US" altLang="zh-CN" dirty="0" smtClean="0"/>
              <a:t>(Key Distributed Center, KDC</a:t>
            </a:r>
            <a:r>
              <a:rPr lang="en-US" dirty="0" smtClean="0"/>
              <a:t>)</a:t>
            </a:r>
            <a:endParaRPr lang="en-US" dirty="0"/>
          </a:p>
        </p:txBody>
      </p:sp>
      <p:sp>
        <p:nvSpPr>
          <p:cNvPr id="4" name="Rounded Rectangle 3"/>
          <p:cNvSpPr/>
          <p:nvPr/>
        </p:nvSpPr>
        <p:spPr>
          <a:xfrm>
            <a:off x="3886200" y="3124200"/>
            <a:ext cx="1447800" cy="1320800"/>
          </a:xfrm>
          <a:prstGeom prst="round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FF0000"/>
                </a:solidFill>
              </a:rPr>
              <a:t>TTP</a:t>
            </a:r>
            <a:endParaRPr lang="en-US" sz="2400" b="1" dirty="0">
              <a:solidFill>
                <a:srgbClr val="FF0000"/>
              </a:solidFill>
            </a:endParaRPr>
          </a:p>
        </p:txBody>
      </p:sp>
      <p:pic>
        <p:nvPicPr>
          <p:cNvPr id="5" name="Ink 4"/>
          <p:cNvPicPr/>
          <p:nvPr/>
        </p:nvPicPr>
        <p:blipFill>
          <a:blip r:embed="rId3" cstate="print"/>
          <a:stretch>
            <a:fillRect/>
          </a:stretch>
        </p:blipFill>
        <p:spPr>
          <a:xfrm>
            <a:off x="1371600" y="2362200"/>
            <a:ext cx="6309720" cy="2807520"/>
          </a:xfrm>
          <a:prstGeom prst="rect">
            <a:avLst/>
          </a:prstGeom>
        </p:spPr>
      </p:pic>
      <p:pic>
        <p:nvPicPr>
          <p:cNvPr id="6" name="Ink 5"/>
          <p:cNvPicPr/>
          <p:nvPr/>
        </p:nvPicPr>
        <p:blipFill>
          <a:blip r:embed="rId4" cstate="print"/>
          <a:stretch>
            <a:fillRect/>
          </a:stretch>
        </p:blipFill>
        <p:spPr>
          <a:xfrm>
            <a:off x="914400" y="2362200"/>
            <a:ext cx="6301800" cy="3753120"/>
          </a:xfrm>
          <a:prstGeom prst="rect">
            <a:avLst/>
          </a:prstGeom>
        </p:spPr>
      </p:pic>
    </p:spTree>
    <p:extLst>
      <p:ext uri="{BB962C8B-B14F-4D97-AF65-F5344CB8AC3E}">
        <p14:creationId xmlns:p14="http://schemas.microsoft.com/office/powerpoint/2010/main" xmlns="" val="33704565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身份认证的作用</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pic>
        <p:nvPicPr>
          <p:cNvPr id="205826" name="Picture 2"/>
          <p:cNvPicPr>
            <a:picLocks noGrp="1" noChangeAspect="1" noChangeArrowheads="1"/>
          </p:cNvPicPr>
          <p:nvPr>
            <p:ph idx="1"/>
          </p:nvPr>
        </p:nvPicPr>
        <p:blipFill>
          <a:blip r:embed="rId2" cstate="print"/>
          <a:srcRect/>
          <a:stretch>
            <a:fillRect/>
          </a:stretch>
        </p:blipFill>
        <p:spPr bwMode="auto">
          <a:xfrm>
            <a:off x="457200" y="1812327"/>
            <a:ext cx="8229600" cy="41017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p:spPr>
        <p:txBody>
          <a:bodyPr/>
          <a:lstStyle/>
          <a:p>
            <a:r>
              <a:rPr lang="zh-CN" altLang="en-US">
                <a:ea typeface="宋体" charset="-122"/>
              </a:rPr>
              <a:t>网络攻防技术</a:t>
            </a:r>
          </a:p>
        </p:txBody>
      </p:sp>
      <p:sp>
        <p:nvSpPr>
          <p:cNvPr id="6147" name="Rectangle 2"/>
          <p:cNvSpPr>
            <a:spLocks noGrp="1" noChangeArrowheads="1"/>
          </p:cNvSpPr>
          <p:nvPr>
            <p:ph type="title"/>
          </p:nvPr>
        </p:nvSpPr>
        <p:spPr/>
        <p:txBody>
          <a:bodyPr/>
          <a:lstStyle/>
          <a:p>
            <a:pPr eaLnBrk="1" hangingPunct="1"/>
            <a:r>
              <a:rPr lang="zh-CN" altLang="en-US" sz="4600" dirty="0" smtClean="0"/>
              <a:t>身份认证方式</a:t>
            </a:r>
          </a:p>
        </p:txBody>
      </p:sp>
      <p:sp>
        <p:nvSpPr>
          <p:cNvPr id="101379" name="Rectangle 3"/>
          <p:cNvSpPr>
            <a:spLocks noGrp="1" noChangeArrowheads="1"/>
          </p:cNvSpPr>
          <p:nvPr>
            <p:ph type="body" idx="1"/>
          </p:nvPr>
        </p:nvSpPr>
        <p:spPr>
          <a:xfrm>
            <a:off x="304800" y="1524000"/>
            <a:ext cx="8229600" cy="4525963"/>
          </a:xfrm>
        </p:spPr>
        <p:txBody>
          <a:bodyPr>
            <a:normAutofit fontScale="92500" lnSpcReduction="10000"/>
          </a:bodyPr>
          <a:lstStyle/>
          <a:p>
            <a:pPr eaLnBrk="1" hangingPunct="1">
              <a:lnSpc>
                <a:spcPct val="80000"/>
              </a:lnSpc>
            </a:pPr>
            <a:r>
              <a:rPr lang="zh-CN" altLang="en-US" dirty="0" smtClean="0"/>
              <a:t>常见的身份验证的思路</a:t>
            </a:r>
          </a:p>
          <a:p>
            <a:pPr lvl="1" eaLnBrk="1" hangingPunct="1">
              <a:lnSpc>
                <a:spcPct val="80000"/>
              </a:lnSpc>
            </a:pPr>
            <a:r>
              <a:rPr lang="en-US" altLang="zh-CN" sz="2400" dirty="0" smtClean="0"/>
              <a:t>What you know</a:t>
            </a:r>
            <a:r>
              <a:rPr lang="zh-CN" altLang="en-US" sz="2400" dirty="0" smtClean="0"/>
              <a:t>？</a:t>
            </a:r>
          </a:p>
          <a:p>
            <a:pPr lvl="1" eaLnBrk="1" hangingPunct="1">
              <a:lnSpc>
                <a:spcPct val="80000"/>
              </a:lnSpc>
            </a:pPr>
            <a:r>
              <a:rPr lang="en-US" altLang="zh-CN" sz="2400" dirty="0" smtClean="0"/>
              <a:t>What you have</a:t>
            </a:r>
            <a:r>
              <a:rPr lang="zh-CN" altLang="en-US" sz="2400" dirty="0" smtClean="0"/>
              <a:t>？</a:t>
            </a:r>
          </a:p>
          <a:p>
            <a:pPr lvl="1" eaLnBrk="1" hangingPunct="1">
              <a:lnSpc>
                <a:spcPct val="80000"/>
              </a:lnSpc>
            </a:pPr>
            <a:r>
              <a:rPr lang="en-US" altLang="zh-CN" sz="2400" dirty="0" smtClean="0"/>
              <a:t>Who you are </a:t>
            </a:r>
            <a:r>
              <a:rPr lang="zh-CN" altLang="en-US" sz="2400" dirty="0" smtClean="0"/>
              <a:t>？ </a:t>
            </a:r>
          </a:p>
          <a:p>
            <a:pPr lvl="1" eaLnBrk="1" hangingPunct="1">
              <a:lnSpc>
                <a:spcPct val="80000"/>
              </a:lnSpc>
            </a:pPr>
            <a:r>
              <a:rPr lang="en-US" altLang="zh-CN" sz="2400" dirty="0" smtClean="0"/>
              <a:t>Where you are</a:t>
            </a:r>
            <a:r>
              <a:rPr lang="zh-CN" altLang="en-US" sz="2400" dirty="0" smtClean="0"/>
              <a:t>？</a:t>
            </a:r>
            <a:endParaRPr lang="en-US" altLang="zh-CN" sz="2400" dirty="0" smtClean="0"/>
          </a:p>
          <a:p>
            <a:r>
              <a:rPr lang="zh-CN" altLang="en-US" dirty="0" smtClean="0"/>
              <a:t>认证身份的四个常用工具</a:t>
            </a:r>
            <a:endParaRPr lang="en-US" altLang="zh-CN" dirty="0" smtClean="0"/>
          </a:p>
          <a:p>
            <a:pPr lvl="1"/>
            <a:r>
              <a:rPr lang="zh-CN" altLang="en-US" dirty="0" smtClean="0"/>
              <a:t>知道什么：口令、</a:t>
            </a:r>
            <a:r>
              <a:rPr lang="en-US" altLang="zh-CN" dirty="0" smtClean="0"/>
              <a:t>pin</a:t>
            </a:r>
            <a:r>
              <a:rPr lang="zh-CN" altLang="en-US" dirty="0" smtClean="0"/>
              <a:t>码或者之前准备问题的答案</a:t>
            </a:r>
            <a:endParaRPr lang="en-US" altLang="zh-CN" dirty="0" smtClean="0"/>
          </a:p>
          <a:p>
            <a:pPr lvl="1"/>
            <a:r>
              <a:rPr lang="zh-CN" altLang="en-US" dirty="0" smtClean="0"/>
              <a:t>拥有什么：加密密钥、电子密钥卡、智能卡或物理密钥，这种类型的认证信息称为令牌</a:t>
            </a:r>
            <a:endParaRPr lang="en-US" altLang="zh-CN" dirty="0" smtClean="0"/>
          </a:p>
          <a:p>
            <a:pPr lvl="1"/>
            <a:r>
              <a:rPr lang="zh-CN" altLang="en-US" dirty="0" smtClean="0"/>
              <a:t>静态生物特征：如指纹、视网膜和脸</a:t>
            </a:r>
            <a:endParaRPr lang="en-US" altLang="zh-CN" dirty="0" smtClean="0"/>
          </a:p>
          <a:p>
            <a:pPr lvl="1"/>
            <a:r>
              <a:rPr lang="zh-CN" altLang="en-US" dirty="0" smtClean="0"/>
              <a:t>动态生物特征：如声音模式、手写特征和打字节奏</a:t>
            </a:r>
            <a:endParaRPr lang="zh-CN" altLang="en-US" sz="24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dirty="0" smtClean="0"/>
              <a:t>远程用户认证</a:t>
            </a:r>
          </a:p>
        </p:txBody>
      </p:sp>
      <p:sp>
        <p:nvSpPr>
          <p:cNvPr id="25603" name="Rectangle 3"/>
          <p:cNvSpPr>
            <a:spLocks noGrp="1" noChangeArrowheads="1"/>
          </p:cNvSpPr>
          <p:nvPr>
            <p:ph type="body" idx="1"/>
          </p:nvPr>
        </p:nvSpPr>
        <p:spPr/>
        <p:txBody>
          <a:bodyPr>
            <a:normAutofit fontScale="92500" lnSpcReduction="10000"/>
          </a:bodyPr>
          <a:lstStyle/>
          <a:p>
            <a:r>
              <a:rPr lang="zh-CN" altLang="en-US" dirty="0" smtClean="0"/>
              <a:t>消息认证：通信双方验证接收到的消息是否被更改以及资源是否可信。</a:t>
            </a:r>
          </a:p>
          <a:p>
            <a:r>
              <a:rPr lang="zh-CN" altLang="en-US" dirty="0" smtClean="0"/>
              <a:t>身份是在加密之前需要首先进行的步骤，为的是防假冒身份。认证的思路是基于对方知道某个秘密。这个秘密你可能知道，也可能你并不知道，但是你必须能判断对方是否正确知晓。</a:t>
            </a:r>
          </a:p>
          <a:p>
            <a:r>
              <a:rPr lang="zh-CN" altLang="en-US" dirty="0" smtClean="0"/>
              <a:t>比如如何鉴别在网上遇见的自称是你同学的人？你可以提问几个问题</a:t>
            </a:r>
            <a:r>
              <a:rPr lang="en-US" altLang="zh-CN" dirty="0" smtClean="0"/>
              <a:t>(</a:t>
            </a:r>
            <a:r>
              <a:rPr lang="zh-CN" altLang="en-US" dirty="0" smtClean="0"/>
              <a:t>班主任的名字等</a:t>
            </a:r>
            <a:r>
              <a:rPr lang="en-US" altLang="zh-CN" dirty="0" smtClean="0"/>
              <a:t>)</a:t>
            </a:r>
            <a:r>
              <a:rPr lang="zh-CN" altLang="en-US" dirty="0" smtClean="0"/>
              <a:t>，看他能否正确回答。当然，这种基于</a:t>
            </a:r>
            <a:r>
              <a:rPr lang="en-US" altLang="zh-CN" dirty="0" smtClean="0"/>
              <a:t>(</a:t>
            </a:r>
            <a:r>
              <a:rPr lang="zh-CN" altLang="en-US" dirty="0" smtClean="0"/>
              <a:t>双方</a:t>
            </a:r>
            <a:r>
              <a:rPr lang="en-US" altLang="zh-CN" dirty="0" smtClean="0"/>
              <a:t>)</a:t>
            </a:r>
            <a:r>
              <a:rPr lang="zh-CN" altLang="en-US" dirty="0" smtClean="0"/>
              <a:t>知道事实的认证有其局限性。</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双向认证</a:t>
            </a:r>
            <a:endParaRPr lang="zh-CN" altLang="en-US" dirty="0"/>
          </a:p>
        </p:txBody>
      </p:sp>
      <p:sp>
        <p:nvSpPr>
          <p:cNvPr id="3" name="Content Placeholder 2"/>
          <p:cNvSpPr>
            <a:spLocks noGrp="1"/>
          </p:cNvSpPr>
          <p:nvPr>
            <p:ph idx="1"/>
          </p:nvPr>
        </p:nvSpPr>
        <p:spPr/>
        <p:txBody>
          <a:bodyPr/>
          <a:lstStyle/>
          <a:p>
            <a:r>
              <a:rPr lang="zh-CN" altLang="en-US" dirty="0" smtClean="0"/>
              <a:t>双向认证：使通信双方互相认证彼此身份并交换会话密钥，如密钥分发中的临时交互号</a:t>
            </a:r>
            <a:r>
              <a:rPr lang="en-US" altLang="zh-CN" dirty="0" smtClean="0"/>
              <a:t>N1</a:t>
            </a:r>
            <a:r>
              <a:rPr lang="zh-CN" altLang="en-US" dirty="0" smtClean="0"/>
              <a:t>、</a:t>
            </a:r>
            <a:r>
              <a:rPr lang="en-US" altLang="zh-CN" dirty="0" smtClean="0"/>
              <a:t>N2</a:t>
            </a:r>
          </a:p>
          <a:p>
            <a:r>
              <a:rPr lang="zh-CN" altLang="en-US" dirty="0" smtClean="0"/>
              <a:t>认证后的密钥交换需注意的两个问题</a:t>
            </a:r>
            <a:endParaRPr lang="en-US" altLang="zh-CN" dirty="0" smtClean="0"/>
          </a:p>
          <a:p>
            <a:pPr lvl="1"/>
            <a:r>
              <a:rPr lang="zh-CN" altLang="en-US" dirty="0" smtClean="0"/>
              <a:t>保密性：双方会话密钥要加密传输</a:t>
            </a:r>
            <a:endParaRPr lang="en-US" altLang="zh-CN" dirty="0" smtClean="0"/>
          </a:p>
          <a:p>
            <a:pPr lvl="1"/>
            <a:r>
              <a:rPr lang="zh-CN" altLang="en-US" dirty="0" smtClean="0"/>
              <a:t>时效性：防止重放攻击</a:t>
            </a:r>
            <a:endParaRPr lang="en-US" altLang="zh-CN" dirty="0" smtClean="0"/>
          </a:p>
          <a:p>
            <a:pPr lvl="2"/>
            <a:r>
              <a:rPr lang="zh-CN" altLang="en-US" dirty="0" smtClean="0"/>
              <a:t>时间戳</a:t>
            </a:r>
            <a:endParaRPr lang="en-US" altLang="zh-CN" dirty="0" smtClean="0"/>
          </a:p>
          <a:p>
            <a:pPr lvl="2"/>
            <a:r>
              <a:rPr lang="zh-CN" altLang="en-US" dirty="0" smtClean="0"/>
              <a:t>挑战</a:t>
            </a:r>
            <a:r>
              <a:rPr lang="en-US" altLang="zh-CN" dirty="0" smtClean="0"/>
              <a:t>/</a:t>
            </a:r>
            <a:r>
              <a:rPr lang="zh-CN" altLang="en-US" dirty="0" smtClean="0"/>
              <a:t>应答</a:t>
            </a:r>
            <a:endParaRPr lang="en-US" altLang="zh-CN" dirty="0" smtClean="0"/>
          </a:p>
          <a:p>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08038"/>
          </a:xfrm>
        </p:spPr>
        <p:txBody>
          <a:bodyPr>
            <a:noAutofit/>
          </a:bodyPr>
          <a:lstStyle/>
          <a:p>
            <a:r>
              <a:rPr lang="zh-CN" altLang="en-US" sz="3600" dirty="0" smtClean="0"/>
              <a:t>基于对称加密的对称密钥分发</a:t>
            </a:r>
            <a:r>
              <a:rPr lang="en-US" altLang="zh-CN" sz="3600" dirty="0" smtClean="0"/>
              <a:t/>
            </a:r>
            <a:br>
              <a:rPr lang="en-US" altLang="zh-CN" sz="3600" dirty="0" smtClean="0"/>
            </a:br>
            <a:r>
              <a:rPr lang="zh-CN" altLang="en-US" sz="3600" dirty="0" smtClean="0"/>
              <a:t>临时交互号</a:t>
            </a:r>
            <a:r>
              <a:rPr lang="en-US" altLang="zh-CN" sz="3600" dirty="0" smtClean="0"/>
              <a:t>N1</a:t>
            </a:r>
            <a:r>
              <a:rPr lang="zh-CN" altLang="en-US" sz="3600" dirty="0" smtClean="0"/>
              <a:t>和</a:t>
            </a:r>
            <a:r>
              <a:rPr lang="en-US" altLang="zh-CN" sz="3600" dirty="0" smtClean="0"/>
              <a:t>N2</a:t>
            </a:r>
            <a:endParaRPr lang="zh-CN" altLang="en-US" sz="3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pic>
        <p:nvPicPr>
          <p:cNvPr id="5" name="Picture 4" descr="f14-3.pdf"/>
          <p:cNvPicPr>
            <a:picLocks noChangeAspect="1"/>
          </p:cNvPicPr>
          <p:nvPr/>
        </p:nvPicPr>
        <p:blipFill>
          <a:blip r:embed="rId3" cstate="print"/>
          <a:srcRect l="3529" t="6364" r="5882" b="36364"/>
          <a:stretch>
            <a:fillRect/>
          </a:stretch>
        </p:blipFill>
        <p:spPr>
          <a:xfrm>
            <a:off x="838200" y="1371600"/>
            <a:ext cx="7078215" cy="57912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时间戳</a:t>
            </a:r>
            <a:endParaRPr lang="zh-CN" altLang="en-US" dirty="0"/>
          </a:p>
        </p:txBody>
      </p:sp>
      <p:sp>
        <p:nvSpPr>
          <p:cNvPr id="3" name="Content Placeholder 2"/>
          <p:cNvSpPr>
            <a:spLocks noGrp="1"/>
          </p:cNvSpPr>
          <p:nvPr>
            <p:ph idx="1"/>
          </p:nvPr>
        </p:nvSpPr>
        <p:spPr/>
        <p:txBody>
          <a:bodyPr/>
          <a:lstStyle/>
          <a:p>
            <a:r>
              <a:rPr lang="zh-CN" altLang="en-US" dirty="0" smtClean="0"/>
              <a:t>只有当消息中包含时间戳时，</a:t>
            </a:r>
            <a:r>
              <a:rPr lang="en-US" altLang="zh-CN" dirty="0" smtClean="0"/>
              <a:t>A</a:t>
            </a:r>
            <a:r>
              <a:rPr lang="zh-CN" altLang="en-US" dirty="0" smtClean="0"/>
              <a:t>才接收该消息。该时间戳由</a:t>
            </a:r>
            <a:r>
              <a:rPr lang="en-US" altLang="zh-CN" dirty="0" smtClean="0"/>
              <a:t>A</a:t>
            </a:r>
            <a:r>
              <a:rPr lang="zh-CN" altLang="en-US" dirty="0" smtClean="0"/>
              <a:t>来判断，要接近于</a:t>
            </a:r>
            <a:r>
              <a:rPr lang="en-US" altLang="zh-CN" dirty="0" smtClean="0"/>
              <a:t>A</a:t>
            </a:r>
            <a:r>
              <a:rPr lang="zh-CN" altLang="en-US" dirty="0" smtClean="0"/>
              <a:t>所知的当前时间。</a:t>
            </a:r>
            <a:endParaRPr lang="en-US" altLang="zh-CN" dirty="0" smtClean="0"/>
          </a:p>
          <a:p>
            <a:pPr lvl="1"/>
            <a:r>
              <a:rPr lang="zh-CN" altLang="en-US" dirty="0" smtClean="0"/>
              <a:t>需同步时钟</a:t>
            </a:r>
            <a:endParaRPr lang="en-US" altLang="zh-CN" dirty="0" smtClean="0"/>
          </a:p>
          <a:p>
            <a:pPr lvl="1"/>
            <a:r>
              <a:rPr lang="zh-CN" altLang="en-US" dirty="0" smtClean="0"/>
              <a:t>网络延迟的多变性和不可预测性</a:t>
            </a:r>
            <a:endParaRPr lang="en-US" altLang="zh-CN" dirty="0" smtClean="0"/>
          </a:p>
          <a:p>
            <a:pPr lvl="1"/>
            <a:r>
              <a:rPr lang="zh-CN" altLang="en-US" dirty="0" smtClean="0"/>
              <a:t>不适用于面向连接的应用</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08038"/>
          </a:xfrm>
        </p:spPr>
        <p:txBody>
          <a:bodyPr/>
          <a:lstStyle/>
          <a:p>
            <a:r>
              <a:rPr lang="zh-CN" altLang="en-US" dirty="0" smtClean="0"/>
              <a:t>挑战</a:t>
            </a:r>
            <a:r>
              <a:rPr lang="en-US" altLang="zh-CN" dirty="0" smtClean="0"/>
              <a:t>-</a:t>
            </a:r>
            <a:r>
              <a:rPr lang="zh-CN" altLang="en-US" dirty="0" smtClean="0"/>
              <a:t>应答</a:t>
            </a:r>
            <a:endParaRPr lang="zh-CN" altLang="en-US" dirty="0"/>
          </a:p>
        </p:txBody>
      </p:sp>
      <p:sp>
        <p:nvSpPr>
          <p:cNvPr id="3" name="Content Placeholder 2"/>
          <p:cNvSpPr>
            <a:spLocks noGrp="1"/>
          </p:cNvSpPr>
          <p:nvPr>
            <p:ph idx="1"/>
          </p:nvPr>
        </p:nvSpPr>
        <p:spPr>
          <a:xfrm>
            <a:off x="457200" y="1371600"/>
            <a:ext cx="8229600" cy="4525963"/>
          </a:xfrm>
        </p:spPr>
        <p:txBody>
          <a:bodyPr/>
          <a:lstStyle/>
          <a:p>
            <a:r>
              <a:rPr lang="en-US" altLang="zh-CN" dirty="0" smtClean="0"/>
              <a:t>A</a:t>
            </a:r>
            <a:r>
              <a:rPr lang="zh-CN" altLang="en-US" dirty="0" smtClean="0"/>
              <a:t>想要一个来自</a:t>
            </a:r>
            <a:r>
              <a:rPr lang="en-US" altLang="zh-CN" dirty="0" smtClean="0"/>
              <a:t>B</a:t>
            </a:r>
            <a:r>
              <a:rPr lang="zh-CN" altLang="en-US" dirty="0" smtClean="0"/>
              <a:t>的信消息，首先发给</a:t>
            </a:r>
            <a:r>
              <a:rPr lang="en-US" altLang="zh-CN" dirty="0" smtClean="0"/>
              <a:t>B</a:t>
            </a:r>
            <a:r>
              <a:rPr lang="zh-CN" altLang="en-US" dirty="0" smtClean="0"/>
              <a:t>一个临时交互号（询问），并要求后面从</a:t>
            </a:r>
            <a:r>
              <a:rPr lang="en-US" altLang="zh-CN" dirty="0" smtClean="0"/>
              <a:t>B</a:t>
            </a:r>
            <a:r>
              <a:rPr lang="zh-CN" altLang="en-US" dirty="0" smtClean="0"/>
              <a:t>收到的消息（回复）包含正确的临时交互号值</a:t>
            </a:r>
            <a:endParaRPr lang="en-US" altLang="zh-CN" dirty="0" smtClean="0"/>
          </a:p>
          <a:p>
            <a:pPr lvl="1"/>
            <a:r>
              <a:rPr lang="zh-CN" altLang="en-US" dirty="0" smtClean="0"/>
              <a:t>相当于双方先握手</a:t>
            </a:r>
            <a:endParaRPr lang="en-US" altLang="zh-CN" dirty="0" smtClean="0"/>
          </a:p>
          <a:p>
            <a:pPr lvl="1"/>
            <a:r>
              <a:rPr lang="zh-CN" altLang="en-US" dirty="0" smtClean="0"/>
              <a:t>不适用于无连接的服务</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mtClean="0"/>
              <a:t>帐号口令机制（以</a:t>
            </a:r>
            <a:r>
              <a:rPr lang="en-US" altLang="zh-CN" smtClean="0"/>
              <a:t>POP3</a:t>
            </a:r>
            <a:r>
              <a:rPr lang="zh-CN" altLang="en-US" smtClean="0"/>
              <a:t>为例）</a:t>
            </a:r>
          </a:p>
        </p:txBody>
      </p:sp>
      <p:sp>
        <p:nvSpPr>
          <p:cNvPr id="73731" name="Rectangle 3"/>
          <p:cNvSpPr>
            <a:spLocks noGrp="1" noChangeArrowheads="1"/>
          </p:cNvSpPr>
          <p:nvPr>
            <p:ph type="body" idx="1"/>
          </p:nvPr>
        </p:nvSpPr>
        <p:spPr>
          <a:xfrm>
            <a:off x="457200" y="1447800"/>
            <a:ext cx="8305800" cy="5410200"/>
          </a:xfrm>
        </p:spPr>
        <p:txBody>
          <a:bodyPr/>
          <a:lstStyle/>
          <a:p>
            <a:pPr>
              <a:lnSpc>
                <a:spcPct val="90000"/>
              </a:lnSpc>
            </a:pPr>
            <a:r>
              <a:rPr lang="zh-CN" altLang="en-US" sz="2800" dirty="0" smtClean="0"/>
              <a:t>准备</a:t>
            </a:r>
          </a:p>
          <a:p>
            <a:pPr lvl="1">
              <a:lnSpc>
                <a:spcPct val="90000"/>
              </a:lnSpc>
            </a:pPr>
            <a:r>
              <a:rPr lang="zh-CN" altLang="en-US" sz="2400" dirty="0" smtClean="0"/>
              <a:t>服务器知道所有用户的帐号、口令</a:t>
            </a:r>
          </a:p>
          <a:p>
            <a:pPr lvl="1">
              <a:lnSpc>
                <a:spcPct val="90000"/>
              </a:lnSpc>
            </a:pPr>
            <a:r>
              <a:rPr lang="zh-CN" altLang="en-US" sz="2400" dirty="0" smtClean="0"/>
              <a:t>用户知道自己的帐号、口令</a:t>
            </a:r>
          </a:p>
          <a:p>
            <a:pPr>
              <a:lnSpc>
                <a:spcPct val="90000"/>
              </a:lnSpc>
            </a:pPr>
            <a:r>
              <a:rPr lang="zh-CN" altLang="en-US" sz="2800" dirty="0" smtClean="0"/>
              <a:t>用户连接服务器</a:t>
            </a:r>
          </a:p>
          <a:p>
            <a:pPr>
              <a:lnSpc>
                <a:spcPct val="90000"/>
              </a:lnSpc>
            </a:pPr>
            <a:r>
              <a:rPr lang="zh-CN" altLang="en-US" sz="2800" dirty="0" smtClean="0"/>
              <a:t>服务器发送</a:t>
            </a:r>
            <a:r>
              <a:rPr lang="en-US" altLang="zh-CN" sz="2800" dirty="0" smtClean="0"/>
              <a:t>hello</a:t>
            </a:r>
            <a:r>
              <a:rPr lang="zh-CN" altLang="en-US" sz="2800" dirty="0" smtClean="0"/>
              <a:t>信息</a:t>
            </a:r>
          </a:p>
          <a:p>
            <a:pPr>
              <a:lnSpc>
                <a:spcPct val="90000"/>
              </a:lnSpc>
            </a:pPr>
            <a:r>
              <a:rPr lang="zh-CN" altLang="en-US" sz="2800" dirty="0" smtClean="0"/>
              <a:t>用户声明自己的身份帐号</a:t>
            </a:r>
          </a:p>
          <a:p>
            <a:pPr>
              <a:lnSpc>
                <a:spcPct val="90000"/>
              </a:lnSpc>
            </a:pPr>
            <a:r>
              <a:rPr lang="zh-CN" altLang="en-US" sz="2800" dirty="0" smtClean="0"/>
              <a:t>服务器判断是否有效，</a:t>
            </a:r>
          </a:p>
          <a:p>
            <a:pPr>
              <a:lnSpc>
                <a:spcPct val="90000"/>
              </a:lnSpc>
              <a:buFontTx/>
              <a:buNone/>
            </a:pPr>
            <a:r>
              <a:rPr lang="zh-CN" altLang="en-US" sz="2800" dirty="0" smtClean="0"/>
              <a:t>	并决定是否要求口令</a:t>
            </a:r>
          </a:p>
          <a:p>
            <a:pPr>
              <a:lnSpc>
                <a:spcPct val="90000"/>
              </a:lnSpc>
            </a:pPr>
            <a:r>
              <a:rPr lang="zh-CN" altLang="en-US" sz="2800" dirty="0" smtClean="0"/>
              <a:t>用户提交口令</a:t>
            </a:r>
          </a:p>
          <a:p>
            <a:pPr>
              <a:lnSpc>
                <a:spcPct val="90000"/>
              </a:lnSpc>
            </a:pPr>
            <a:r>
              <a:rPr lang="zh-CN" altLang="en-US" sz="2800" dirty="0" smtClean="0"/>
              <a:t>服务器判断口令是否匹配，从而决定是否授权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mtClean="0"/>
              <a:t>帐号口令机制的改进考虑</a:t>
            </a:r>
          </a:p>
        </p:txBody>
      </p:sp>
      <p:sp>
        <p:nvSpPr>
          <p:cNvPr id="76803" name="Rectangle 3"/>
          <p:cNvSpPr>
            <a:spLocks noGrp="1" noChangeArrowheads="1"/>
          </p:cNvSpPr>
          <p:nvPr>
            <p:ph type="body" idx="1"/>
          </p:nvPr>
        </p:nvSpPr>
        <p:spPr/>
        <p:txBody>
          <a:bodyPr>
            <a:normAutofit fontScale="92500" lnSpcReduction="10000"/>
          </a:bodyPr>
          <a:lstStyle/>
          <a:p>
            <a:pPr>
              <a:lnSpc>
                <a:spcPct val="90000"/>
              </a:lnSpc>
            </a:pPr>
            <a:r>
              <a:rPr lang="zh-CN" altLang="en-US" dirty="0" smtClean="0"/>
              <a:t>改进 </a:t>
            </a:r>
            <a:r>
              <a:rPr lang="en-US" altLang="zh-CN" dirty="0" smtClean="0"/>
              <a:t>(</a:t>
            </a:r>
            <a:r>
              <a:rPr lang="zh-CN" altLang="en-US" dirty="0" smtClean="0"/>
              <a:t>争取不要传输直接的明文口令</a:t>
            </a:r>
            <a:r>
              <a:rPr lang="en-US" altLang="zh-CN" dirty="0" smtClean="0"/>
              <a:t>)</a:t>
            </a:r>
          </a:p>
          <a:p>
            <a:pPr lvl="1">
              <a:lnSpc>
                <a:spcPct val="90000"/>
              </a:lnSpc>
            </a:pPr>
            <a:r>
              <a:rPr lang="zh-CN" altLang="en-US" dirty="0" smtClean="0"/>
              <a:t>传输口令的变化</a:t>
            </a:r>
            <a:r>
              <a:rPr lang="en-US" altLang="zh-CN" dirty="0" smtClean="0"/>
              <a:t>: </a:t>
            </a:r>
            <a:r>
              <a:rPr lang="zh-CN" altLang="en-US" dirty="0" smtClean="0"/>
              <a:t>口令的散列值</a:t>
            </a:r>
            <a:endParaRPr lang="en-US" altLang="zh-CN" dirty="0" smtClean="0"/>
          </a:p>
          <a:p>
            <a:pPr lvl="1">
              <a:lnSpc>
                <a:spcPct val="90000"/>
              </a:lnSpc>
            </a:pPr>
            <a:r>
              <a:rPr lang="zh-CN" altLang="en-US" dirty="0" smtClean="0"/>
              <a:t>传输口令的变化</a:t>
            </a:r>
            <a:r>
              <a:rPr lang="en-US" altLang="zh-CN" dirty="0" smtClean="0"/>
              <a:t>: </a:t>
            </a:r>
            <a:r>
              <a:rPr lang="zh-CN" altLang="en-US" dirty="0" smtClean="0"/>
              <a:t>口令和时间的散列值</a:t>
            </a:r>
          </a:p>
          <a:p>
            <a:pPr lvl="1">
              <a:lnSpc>
                <a:spcPct val="90000"/>
              </a:lnSpc>
            </a:pPr>
            <a:r>
              <a:rPr lang="zh-CN" altLang="en-US" dirty="0" smtClean="0"/>
              <a:t>由服务器发起挑战</a:t>
            </a:r>
            <a:r>
              <a:rPr lang="en-US" altLang="zh-CN" dirty="0" smtClean="0"/>
              <a:t>: </a:t>
            </a:r>
            <a:r>
              <a:rPr lang="zh-CN" altLang="en-US" dirty="0" smtClean="0"/>
              <a:t>随机数</a:t>
            </a:r>
          </a:p>
          <a:p>
            <a:pPr lvl="1">
              <a:lnSpc>
                <a:spcPct val="90000"/>
              </a:lnSpc>
              <a:buFontTx/>
              <a:buNone/>
            </a:pPr>
            <a:r>
              <a:rPr lang="zh-CN" altLang="en-US" dirty="0" smtClean="0"/>
              <a:t>	用户返回散列值 </a:t>
            </a:r>
            <a:r>
              <a:rPr lang="en-US" altLang="zh-CN" dirty="0" smtClean="0"/>
              <a:t>[</a:t>
            </a:r>
            <a:r>
              <a:rPr lang="zh-CN" altLang="en-US" dirty="0" smtClean="0"/>
              <a:t>随机数 </a:t>
            </a:r>
            <a:r>
              <a:rPr lang="en-US" altLang="zh-CN" dirty="0" smtClean="0"/>
              <a:t>|| </a:t>
            </a:r>
            <a:r>
              <a:rPr lang="zh-CN" altLang="en-US" dirty="0" smtClean="0"/>
              <a:t>口令</a:t>
            </a:r>
            <a:r>
              <a:rPr lang="en-US" altLang="zh-CN" dirty="0" smtClean="0"/>
              <a:t>]</a:t>
            </a:r>
          </a:p>
          <a:p>
            <a:pPr lvl="1">
              <a:lnSpc>
                <a:spcPct val="90000"/>
              </a:lnSpc>
            </a:pPr>
            <a:r>
              <a:rPr lang="zh-CN" altLang="en-US" dirty="0" smtClean="0"/>
              <a:t>客户也可掺入自己的随机因素，即</a:t>
            </a:r>
          </a:p>
          <a:p>
            <a:pPr lvl="1">
              <a:lnSpc>
                <a:spcPct val="90000"/>
              </a:lnSpc>
              <a:buFontTx/>
              <a:buNone/>
            </a:pPr>
            <a:r>
              <a:rPr lang="en-US" altLang="zh-CN" dirty="0" smtClean="0"/>
              <a:t>		[</a:t>
            </a:r>
            <a:r>
              <a:rPr lang="zh-CN" altLang="en-US" dirty="0" smtClean="0"/>
              <a:t>随机数 </a:t>
            </a:r>
            <a:r>
              <a:rPr lang="en-US" altLang="zh-CN" dirty="0" smtClean="0"/>
              <a:t>|| </a:t>
            </a:r>
            <a:r>
              <a:rPr lang="zh-CN" altLang="en-US" dirty="0" smtClean="0"/>
              <a:t>口令 </a:t>
            </a:r>
            <a:r>
              <a:rPr lang="en-US" altLang="zh-CN" dirty="0" smtClean="0"/>
              <a:t>|| </a:t>
            </a:r>
            <a:r>
              <a:rPr lang="zh-CN" altLang="en-US" dirty="0" smtClean="0"/>
              <a:t>随机数</a:t>
            </a:r>
            <a:r>
              <a:rPr lang="en-US" altLang="zh-CN" dirty="0" smtClean="0"/>
              <a:t>’] || </a:t>
            </a:r>
            <a:r>
              <a:rPr lang="zh-CN" altLang="en-US" dirty="0" smtClean="0"/>
              <a:t>随机数</a:t>
            </a:r>
            <a:r>
              <a:rPr lang="en-US" altLang="zh-CN" dirty="0" smtClean="0"/>
              <a:t>’</a:t>
            </a:r>
            <a:endParaRPr lang="zh-CN" altLang="en-US" dirty="0" smtClean="0"/>
          </a:p>
          <a:p>
            <a:pPr>
              <a:lnSpc>
                <a:spcPct val="90000"/>
              </a:lnSpc>
            </a:pPr>
            <a:r>
              <a:rPr lang="en-US" altLang="zh-CN" dirty="0" smtClean="0"/>
              <a:t>CRAM</a:t>
            </a:r>
          </a:p>
          <a:p>
            <a:pPr lvl="1">
              <a:lnSpc>
                <a:spcPct val="90000"/>
              </a:lnSpc>
              <a:buFontTx/>
              <a:buNone/>
            </a:pPr>
            <a:r>
              <a:rPr lang="en-US" altLang="zh-CN" dirty="0" smtClean="0"/>
              <a:t>Challenge-Response </a:t>
            </a:r>
            <a:r>
              <a:rPr lang="en-US" altLang="en-US" dirty="0" smtClean="0"/>
              <a:t>Authentication</a:t>
            </a:r>
            <a:r>
              <a:rPr lang="en-US" altLang="zh-CN" dirty="0" smtClean="0"/>
              <a:t> Mechanism</a:t>
            </a:r>
          </a:p>
          <a:p>
            <a:pPr lvl="1">
              <a:lnSpc>
                <a:spcPct val="90000"/>
              </a:lnSpc>
              <a:buFontTx/>
              <a:buNone/>
            </a:pPr>
            <a:r>
              <a:rPr lang="zh-CN" altLang="en-US" dirty="0" smtClean="0"/>
              <a:t>一般用户之间的基于共享秘密的认证，这个思路也用在基于公钥的认证体制中。</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Autofit/>
          </a:bodyPr>
          <a:lstStyle/>
          <a:p>
            <a:r>
              <a:rPr lang="en-US" altLang="zh-CN" sz="3600" dirty="0" smtClean="0"/>
              <a:t>PPP</a:t>
            </a:r>
            <a:r>
              <a:rPr lang="zh-CN" altLang="en-US" sz="3600" dirty="0" smtClean="0"/>
              <a:t>协议询问握手认证协议</a:t>
            </a:r>
            <a:r>
              <a:rPr lang="en-US" altLang="zh-CN" sz="3600" dirty="0" smtClean="0"/>
              <a:t>CHAP(Challenge Handshake Authentication Protocol)</a:t>
            </a:r>
            <a:endParaRPr lang="zh-CN" altLang="en-US" sz="3600" dirty="0" smtClean="0"/>
          </a:p>
        </p:txBody>
      </p:sp>
      <p:sp>
        <p:nvSpPr>
          <p:cNvPr id="77827" name="Rectangle 3"/>
          <p:cNvSpPr>
            <a:spLocks noGrp="1" noChangeArrowheads="1"/>
          </p:cNvSpPr>
          <p:nvPr>
            <p:ph type="body" idx="1"/>
          </p:nvPr>
        </p:nvSpPr>
        <p:spPr/>
        <p:txBody>
          <a:bodyPr/>
          <a:lstStyle/>
          <a:p>
            <a:r>
              <a:rPr lang="zh-CN" altLang="en-US" dirty="0" smtClean="0"/>
              <a:t> </a:t>
            </a:r>
          </a:p>
        </p:txBody>
      </p:sp>
      <p:pic>
        <p:nvPicPr>
          <p:cNvPr id="77828" name="Picture 4" descr="zq000428002"/>
          <p:cNvPicPr>
            <a:picLocks noChangeAspect="1" noChangeArrowheads="1"/>
          </p:cNvPicPr>
          <p:nvPr/>
        </p:nvPicPr>
        <p:blipFill>
          <a:blip r:embed="rId2" cstate="print"/>
          <a:srcRect/>
          <a:stretch>
            <a:fillRect/>
          </a:stretch>
        </p:blipFill>
        <p:spPr bwMode="auto">
          <a:xfrm>
            <a:off x="533400" y="2209800"/>
            <a:ext cx="8066087" cy="3246438"/>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zh-CN" altLang="en-US" dirty="0" smtClean="0"/>
              <a:t>产生密钥的协议</a:t>
            </a:r>
            <a:r>
              <a:rPr lang="en-US" dirty="0" smtClean="0"/>
              <a:t>: a toy protocol</a:t>
            </a:r>
            <a:endParaRPr lang="en-US" dirty="0"/>
          </a:p>
        </p:txBody>
      </p:sp>
      <p:sp>
        <p:nvSpPr>
          <p:cNvPr id="3" name="Content Placeholder 2"/>
          <p:cNvSpPr>
            <a:spLocks noGrp="1"/>
          </p:cNvSpPr>
          <p:nvPr>
            <p:ph idx="1"/>
          </p:nvPr>
        </p:nvSpPr>
        <p:spPr>
          <a:xfrm>
            <a:off x="457200" y="1193800"/>
            <a:ext cx="8458200" cy="2032000"/>
          </a:xfrm>
        </p:spPr>
        <p:txBody>
          <a:bodyPr>
            <a:normAutofit fontScale="92500"/>
          </a:bodyPr>
          <a:lstStyle/>
          <a:p>
            <a:pPr marL="0" indent="0">
              <a:buNone/>
            </a:pPr>
            <a:r>
              <a:rPr lang="en-US" dirty="0" smtClean="0"/>
              <a:t>Alice</a:t>
            </a:r>
            <a:r>
              <a:rPr lang="zh-CN" altLang="en-US" dirty="0" smtClean="0"/>
              <a:t>想要和</a:t>
            </a:r>
            <a:r>
              <a:rPr lang="en-US" altLang="zh-CN" dirty="0" smtClean="0"/>
              <a:t>Bob</a:t>
            </a:r>
            <a:r>
              <a:rPr lang="zh-CN" altLang="en-US" dirty="0" smtClean="0"/>
              <a:t>共享一个密钥，仅考虑被动攻击</a:t>
            </a:r>
            <a:endParaRPr lang="en-US" dirty="0" smtClean="0"/>
          </a:p>
          <a:p>
            <a:pPr marL="0" indent="0">
              <a:buNone/>
            </a:pPr>
            <a:endParaRPr lang="en-US" dirty="0"/>
          </a:p>
          <a:p>
            <a:pPr marL="0" indent="0">
              <a:buNone/>
            </a:pPr>
            <a:r>
              <a:rPr lang="en-US" b="1" u="sng" dirty="0" smtClean="0"/>
              <a:t>Bob</a:t>
            </a:r>
            <a:r>
              <a:rPr lang="en-US" b="1" dirty="0" smtClean="0"/>
              <a:t> </a:t>
            </a:r>
            <a:r>
              <a:rPr lang="en-US" b="1" dirty="0" smtClean="0">
                <a:solidFill>
                  <a:srgbClr val="FF0000"/>
                </a:solidFill>
              </a:rPr>
              <a:t>(</a:t>
            </a:r>
            <a:r>
              <a:rPr lang="en-US" b="1" dirty="0" err="1" smtClean="0">
                <a:solidFill>
                  <a:srgbClr val="FF0000"/>
                </a:solidFill>
              </a:rPr>
              <a:t>k</a:t>
            </a:r>
            <a:r>
              <a:rPr lang="en-US" b="1" baseline="-25000" dirty="0" err="1">
                <a:solidFill>
                  <a:srgbClr val="FF0000"/>
                </a:solidFill>
              </a:rPr>
              <a:t>B</a:t>
            </a:r>
            <a:r>
              <a:rPr lang="en-US" b="1" dirty="0" smtClean="0">
                <a:solidFill>
                  <a:srgbClr val="FF0000"/>
                </a:solidFill>
              </a:rPr>
              <a:t>)</a:t>
            </a:r>
            <a:r>
              <a:rPr lang="en-US" dirty="0" smtClean="0"/>
              <a:t>		</a:t>
            </a:r>
            <a:r>
              <a:rPr lang="en-US" b="1" u="sng" dirty="0" smtClean="0"/>
              <a:t>Alice</a:t>
            </a:r>
            <a:r>
              <a:rPr lang="en-US" b="1" dirty="0" smtClean="0"/>
              <a:t> </a:t>
            </a:r>
            <a:r>
              <a:rPr lang="en-US" b="1" dirty="0" smtClean="0">
                <a:solidFill>
                  <a:srgbClr val="FF0000"/>
                </a:solidFill>
              </a:rPr>
              <a:t>(k</a:t>
            </a:r>
            <a:r>
              <a:rPr lang="en-US" b="1" baseline="-25000" dirty="0" smtClean="0">
                <a:solidFill>
                  <a:srgbClr val="FF0000"/>
                </a:solidFill>
              </a:rPr>
              <a:t>A</a:t>
            </a:r>
            <a:r>
              <a:rPr lang="en-US" b="1" dirty="0" smtClean="0">
                <a:solidFill>
                  <a:srgbClr val="FF0000"/>
                </a:solidFill>
              </a:rPr>
              <a:t>)</a:t>
            </a:r>
            <a:r>
              <a:rPr lang="en-US" dirty="0" smtClean="0"/>
              <a:t>				</a:t>
            </a:r>
            <a:r>
              <a:rPr lang="en-US" b="1" u="sng" dirty="0" smtClean="0"/>
              <a:t>TTP</a:t>
            </a:r>
            <a:endParaRPr lang="en-US" b="1" u="sng" dirty="0"/>
          </a:p>
        </p:txBody>
      </p:sp>
      <p:cxnSp>
        <p:nvCxnSpPr>
          <p:cNvPr id="8" name="Straight Arrow Connector 7"/>
          <p:cNvCxnSpPr/>
          <p:nvPr/>
        </p:nvCxnSpPr>
        <p:spPr>
          <a:xfrm flipH="1">
            <a:off x="4038600" y="4343400"/>
            <a:ext cx="4038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1" name="Group 14"/>
          <p:cNvGrpSpPr/>
          <p:nvPr/>
        </p:nvGrpSpPr>
        <p:grpSpPr>
          <a:xfrm>
            <a:off x="534960" y="4214443"/>
            <a:ext cx="2667000" cy="609600"/>
            <a:chOff x="533400" y="3409950"/>
            <a:chExt cx="2667000" cy="457200"/>
          </a:xfrm>
        </p:grpSpPr>
        <p:cxnSp>
          <p:nvCxnSpPr>
            <p:cNvPr id="9" name="Straight Arrow Connector 8"/>
            <p:cNvCxnSpPr/>
            <p:nvPr/>
          </p:nvCxnSpPr>
          <p:spPr>
            <a:xfrm flipH="1">
              <a:off x="533400" y="3867150"/>
              <a:ext cx="2667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447800" y="3409950"/>
              <a:ext cx="871970" cy="346249"/>
            </a:xfrm>
            <a:prstGeom prst="rect">
              <a:avLst/>
            </a:prstGeom>
            <a:noFill/>
          </p:spPr>
          <p:txBody>
            <a:bodyPr wrap="none" rtlCol="0">
              <a:spAutoFit/>
            </a:bodyPr>
            <a:lstStyle/>
            <a:p>
              <a:r>
                <a:rPr lang="en-US" sz="2400" dirty="0" smtClean="0"/>
                <a:t>ticket</a:t>
              </a:r>
              <a:endParaRPr lang="en-US" sz="2400" dirty="0"/>
            </a:p>
          </p:txBody>
        </p:sp>
      </p:grpSp>
      <p:sp>
        <p:nvSpPr>
          <p:cNvPr id="12" name="TextBox 11"/>
          <p:cNvSpPr txBox="1"/>
          <p:nvPr/>
        </p:nvSpPr>
        <p:spPr>
          <a:xfrm>
            <a:off x="381000" y="5257800"/>
            <a:ext cx="691215" cy="523220"/>
          </a:xfrm>
          <a:prstGeom prst="rect">
            <a:avLst/>
          </a:prstGeom>
          <a:noFill/>
        </p:spPr>
        <p:txBody>
          <a:bodyPr wrap="none" rtlCol="0">
            <a:spAutoFit/>
          </a:bodyPr>
          <a:lstStyle/>
          <a:p>
            <a:r>
              <a:rPr lang="en-US" sz="2800" b="1" dirty="0" err="1" smtClean="0">
                <a:solidFill>
                  <a:srgbClr val="FF0000"/>
                </a:solidFill>
              </a:rPr>
              <a:t>k</a:t>
            </a:r>
            <a:r>
              <a:rPr lang="en-US" sz="2800" b="1" baseline="-25000" dirty="0" err="1" smtClean="0">
                <a:solidFill>
                  <a:srgbClr val="FF0000"/>
                </a:solidFill>
              </a:rPr>
              <a:t>AB</a:t>
            </a:r>
            <a:r>
              <a:rPr lang="en-US" sz="2800" b="1" baseline="-25000" dirty="0" smtClean="0">
                <a:solidFill>
                  <a:srgbClr val="FF0000"/>
                </a:solidFill>
              </a:rPr>
              <a:t> </a:t>
            </a:r>
            <a:endParaRPr lang="en-US" sz="2800" b="1" baseline="-25000" dirty="0">
              <a:solidFill>
                <a:srgbClr val="FF0000"/>
              </a:solidFill>
            </a:endParaRPr>
          </a:p>
        </p:txBody>
      </p:sp>
      <p:sp>
        <p:nvSpPr>
          <p:cNvPr id="13" name="TextBox 12"/>
          <p:cNvSpPr txBox="1"/>
          <p:nvPr/>
        </p:nvSpPr>
        <p:spPr>
          <a:xfrm>
            <a:off x="3657600" y="5029200"/>
            <a:ext cx="691215" cy="523220"/>
          </a:xfrm>
          <a:prstGeom prst="rect">
            <a:avLst/>
          </a:prstGeom>
          <a:noFill/>
        </p:spPr>
        <p:txBody>
          <a:bodyPr wrap="none" rtlCol="0">
            <a:spAutoFit/>
          </a:bodyPr>
          <a:lstStyle/>
          <a:p>
            <a:r>
              <a:rPr lang="en-US" sz="2800" b="1" dirty="0" err="1" smtClean="0">
                <a:solidFill>
                  <a:srgbClr val="FF0000"/>
                </a:solidFill>
              </a:rPr>
              <a:t>k</a:t>
            </a:r>
            <a:r>
              <a:rPr lang="en-US" sz="2800" b="1" baseline="-25000" dirty="0" err="1" smtClean="0">
                <a:solidFill>
                  <a:srgbClr val="FF0000"/>
                </a:solidFill>
              </a:rPr>
              <a:t>AB</a:t>
            </a:r>
            <a:r>
              <a:rPr lang="en-US" sz="2800" b="1" baseline="-25000" dirty="0" smtClean="0">
                <a:solidFill>
                  <a:srgbClr val="FF0000"/>
                </a:solidFill>
              </a:rPr>
              <a:t> </a:t>
            </a:r>
            <a:endParaRPr lang="en-US" sz="2800" b="1" baseline="-25000" dirty="0">
              <a:solidFill>
                <a:srgbClr val="FF0000"/>
              </a:solidFill>
            </a:endParaRPr>
          </a:p>
        </p:txBody>
      </p:sp>
      <p:grpSp>
        <p:nvGrpSpPr>
          <p:cNvPr id="14" name="Group 16"/>
          <p:cNvGrpSpPr/>
          <p:nvPr/>
        </p:nvGrpSpPr>
        <p:grpSpPr>
          <a:xfrm>
            <a:off x="4038600" y="2743200"/>
            <a:ext cx="4038600" cy="508000"/>
            <a:chOff x="4038600" y="2419350"/>
            <a:chExt cx="4038600" cy="381000"/>
          </a:xfrm>
        </p:grpSpPr>
        <p:cxnSp>
          <p:nvCxnSpPr>
            <p:cNvPr id="5" name="Straight Arrow Connector 4"/>
            <p:cNvCxnSpPr/>
            <p:nvPr/>
          </p:nvCxnSpPr>
          <p:spPr>
            <a:xfrm>
              <a:off x="4038600" y="2800350"/>
              <a:ext cx="4038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648200" y="2419350"/>
              <a:ext cx="2959656" cy="300083"/>
            </a:xfrm>
            <a:prstGeom prst="rect">
              <a:avLst/>
            </a:prstGeom>
            <a:noFill/>
          </p:spPr>
          <p:txBody>
            <a:bodyPr wrap="none" rtlCol="0">
              <a:spAutoFit/>
            </a:bodyPr>
            <a:lstStyle/>
            <a:p>
              <a:r>
                <a:rPr lang="en-US" sz="2000" dirty="0" smtClean="0"/>
                <a:t>“Alice wants key with Bob”</a:t>
              </a:r>
              <a:endParaRPr lang="en-US" sz="2000" dirty="0"/>
            </a:p>
          </p:txBody>
        </p:sp>
      </p:grpSp>
      <p:sp>
        <p:nvSpPr>
          <p:cNvPr id="18" name="TextBox 17"/>
          <p:cNvSpPr txBox="1"/>
          <p:nvPr/>
        </p:nvSpPr>
        <p:spPr>
          <a:xfrm>
            <a:off x="5821744" y="5791200"/>
            <a:ext cx="3322256" cy="461665"/>
          </a:xfrm>
          <a:prstGeom prst="rect">
            <a:avLst/>
          </a:prstGeom>
          <a:noFill/>
          <a:ln>
            <a:solidFill>
              <a:srgbClr val="008000"/>
            </a:solidFill>
          </a:ln>
        </p:spPr>
        <p:txBody>
          <a:bodyPr wrap="none" rtlCol="0">
            <a:spAutoFit/>
          </a:bodyPr>
          <a:lstStyle/>
          <a:p>
            <a:r>
              <a:rPr lang="en-US" sz="2400" dirty="0" smtClean="0"/>
              <a:t>(E,D) a CPA-secure cipher</a:t>
            </a:r>
            <a:endParaRPr lang="en-US" sz="2400" dirty="0"/>
          </a:p>
        </p:txBody>
      </p:sp>
      <p:sp>
        <p:nvSpPr>
          <p:cNvPr id="4" name="TextBox 3"/>
          <p:cNvSpPr txBox="1"/>
          <p:nvPr/>
        </p:nvSpPr>
        <p:spPr>
          <a:xfrm>
            <a:off x="7736692" y="3505200"/>
            <a:ext cx="1407308" cy="707886"/>
          </a:xfrm>
          <a:prstGeom prst="rect">
            <a:avLst/>
          </a:prstGeom>
          <a:noFill/>
        </p:spPr>
        <p:txBody>
          <a:bodyPr wrap="none" rtlCol="0">
            <a:spAutoFit/>
          </a:bodyPr>
          <a:lstStyle/>
          <a:p>
            <a:pPr algn="ctr"/>
            <a:r>
              <a:rPr lang="en-US" sz="2000" dirty="0"/>
              <a:t>c</a:t>
            </a:r>
            <a:r>
              <a:rPr lang="en-US" sz="2000" dirty="0" smtClean="0"/>
              <a:t>hoose </a:t>
            </a:r>
            <a:br>
              <a:rPr lang="en-US" sz="2000" dirty="0" smtClean="0"/>
            </a:br>
            <a:r>
              <a:rPr lang="en-US" sz="2000" dirty="0" smtClean="0"/>
              <a:t>random </a:t>
            </a:r>
            <a:r>
              <a:rPr lang="en-US" sz="2000" dirty="0" err="1" smtClean="0"/>
              <a:t>k</a:t>
            </a:r>
            <a:r>
              <a:rPr lang="en-US" sz="2400" baseline="-25000" dirty="0" err="1" smtClean="0"/>
              <a:t>AB</a:t>
            </a:r>
            <a:endParaRPr lang="en-US" sz="2400" baseline="-25000" dirty="0"/>
          </a:p>
        </p:txBody>
      </p:sp>
      <p:pic>
        <p:nvPicPr>
          <p:cNvPr id="6" name="Ink 5"/>
          <p:cNvPicPr/>
          <p:nvPr/>
        </p:nvPicPr>
        <p:blipFill>
          <a:blip r:embed="rId2" cstate="print"/>
          <a:stretch>
            <a:fillRect/>
          </a:stretch>
        </p:blipFill>
        <p:spPr>
          <a:xfrm>
            <a:off x="4191000" y="3657600"/>
            <a:ext cx="3295080" cy="1324320"/>
          </a:xfrm>
          <a:prstGeom prst="rect">
            <a:avLst/>
          </a:prstGeom>
        </p:spPr>
      </p:pic>
      <p:pic>
        <p:nvPicPr>
          <p:cNvPr id="7" name="Ink 6"/>
          <p:cNvPicPr/>
          <p:nvPr/>
        </p:nvPicPr>
        <p:blipFill>
          <a:blip r:embed="rId3" cstate="print"/>
          <a:stretch>
            <a:fillRect/>
          </a:stretch>
        </p:blipFill>
        <p:spPr>
          <a:xfrm>
            <a:off x="3962400" y="3429000"/>
            <a:ext cx="3731760" cy="1564320"/>
          </a:xfrm>
          <a:prstGeom prst="rect">
            <a:avLst/>
          </a:prstGeom>
        </p:spPr>
      </p:pic>
    </p:spTree>
    <p:extLst>
      <p:ext uri="{BB962C8B-B14F-4D97-AF65-F5344CB8AC3E}">
        <p14:creationId xmlns:p14="http://schemas.microsoft.com/office/powerpoint/2010/main" xmlns="" val="390073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Footer Placeholder 2"/>
          <p:cNvSpPr>
            <a:spLocks noGrp="1"/>
          </p:cNvSpPr>
          <p:nvPr>
            <p:ph type="ftr" sz="quarter" idx="11"/>
          </p:nvPr>
        </p:nvSpPr>
        <p:spPr/>
        <p:txBody>
          <a:bodyPr/>
          <a:lstStyle/>
          <a:p>
            <a:r>
              <a:rPr lang="zh-CN" altLang="en-US"/>
              <a:t>网络攻防技术</a:t>
            </a:r>
          </a:p>
        </p:txBody>
      </p:sp>
      <p:sp>
        <p:nvSpPr>
          <p:cNvPr id="121861" name="AutoShape 5"/>
          <p:cNvSpPr>
            <a:spLocks noChangeAspect="1" noChangeArrowheads="1" noTextEdit="1"/>
          </p:cNvSpPr>
          <p:nvPr/>
        </p:nvSpPr>
        <p:spPr bwMode="auto">
          <a:xfrm>
            <a:off x="1476375" y="981075"/>
            <a:ext cx="6083300" cy="6192838"/>
          </a:xfrm>
          <a:prstGeom prst="rect">
            <a:avLst/>
          </a:prstGeom>
          <a:noFill/>
          <a:ln w="9525">
            <a:noFill/>
            <a:miter lim="800000"/>
            <a:headEnd/>
            <a:tailEnd/>
          </a:ln>
        </p:spPr>
        <p:txBody>
          <a:bodyPr/>
          <a:lstStyle/>
          <a:p>
            <a:endParaRPr lang="zh-CN" altLang="en-US"/>
          </a:p>
        </p:txBody>
      </p:sp>
      <p:grpSp>
        <p:nvGrpSpPr>
          <p:cNvPr id="2" name="Group 6"/>
          <p:cNvGrpSpPr>
            <a:grpSpLocks/>
          </p:cNvGrpSpPr>
          <p:nvPr/>
        </p:nvGrpSpPr>
        <p:grpSpPr bwMode="auto">
          <a:xfrm>
            <a:off x="6540500" y="4129088"/>
            <a:ext cx="173038" cy="1481137"/>
            <a:chOff x="4120" y="2964"/>
            <a:chExt cx="109" cy="933"/>
          </a:xfrm>
        </p:grpSpPr>
        <p:sp>
          <p:nvSpPr>
            <p:cNvPr id="121863" name="Line 7"/>
            <p:cNvSpPr>
              <a:spLocks noChangeShapeType="1"/>
            </p:cNvSpPr>
            <p:nvPr/>
          </p:nvSpPr>
          <p:spPr bwMode="auto">
            <a:xfrm>
              <a:off x="4169" y="2964"/>
              <a:ext cx="1" cy="843"/>
            </a:xfrm>
            <a:prstGeom prst="line">
              <a:avLst/>
            </a:prstGeom>
            <a:noFill/>
            <a:ln w="38100">
              <a:solidFill>
                <a:srgbClr val="A535A8"/>
              </a:solidFill>
              <a:round/>
              <a:headEnd/>
              <a:tailEnd/>
            </a:ln>
          </p:spPr>
          <p:txBody>
            <a:bodyPr/>
            <a:lstStyle/>
            <a:p>
              <a:endParaRPr lang="zh-CN" altLang="en-US"/>
            </a:p>
          </p:txBody>
        </p:sp>
        <p:sp>
          <p:nvSpPr>
            <p:cNvPr id="121864" name="Freeform 8"/>
            <p:cNvSpPr>
              <a:spLocks/>
            </p:cNvSpPr>
            <p:nvPr/>
          </p:nvSpPr>
          <p:spPr bwMode="auto">
            <a:xfrm>
              <a:off x="4120" y="3787"/>
              <a:ext cx="109" cy="110"/>
            </a:xfrm>
            <a:custGeom>
              <a:avLst/>
              <a:gdLst/>
              <a:ahLst/>
              <a:cxnLst>
                <a:cxn ang="0">
                  <a:pos x="0" y="0"/>
                </a:cxn>
                <a:cxn ang="0">
                  <a:pos x="49" y="110"/>
                </a:cxn>
                <a:cxn ang="0">
                  <a:pos x="109" y="0"/>
                </a:cxn>
                <a:cxn ang="0">
                  <a:pos x="0" y="0"/>
                </a:cxn>
              </a:cxnLst>
              <a:rect l="0" t="0" r="r" b="b"/>
              <a:pathLst>
                <a:path w="109" h="110">
                  <a:moveTo>
                    <a:pt x="0" y="0"/>
                  </a:moveTo>
                  <a:lnTo>
                    <a:pt x="49" y="110"/>
                  </a:lnTo>
                  <a:lnTo>
                    <a:pt x="109" y="0"/>
                  </a:lnTo>
                  <a:lnTo>
                    <a:pt x="0" y="0"/>
                  </a:lnTo>
                  <a:close/>
                </a:path>
              </a:pathLst>
            </a:custGeom>
            <a:solidFill>
              <a:srgbClr val="000000"/>
            </a:solidFill>
            <a:ln w="38100" cmpd="sng">
              <a:solidFill>
                <a:srgbClr val="A535A8"/>
              </a:solidFill>
              <a:round/>
              <a:headEnd/>
              <a:tailEnd/>
            </a:ln>
          </p:spPr>
          <p:txBody>
            <a:bodyPr/>
            <a:lstStyle/>
            <a:p>
              <a:endParaRPr lang="zh-CN" altLang="en-US"/>
            </a:p>
          </p:txBody>
        </p:sp>
      </p:grpSp>
      <p:grpSp>
        <p:nvGrpSpPr>
          <p:cNvPr id="3" name="Group 9"/>
          <p:cNvGrpSpPr>
            <a:grpSpLocks/>
          </p:cNvGrpSpPr>
          <p:nvPr/>
        </p:nvGrpSpPr>
        <p:grpSpPr bwMode="auto">
          <a:xfrm>
            <a:off x="2379663" y="2489200"/>
            <a:ext cx="173037" cy="1323975"/>
            <a:chOff x="1499" y="1931"/>
            <a:chExt cx="109" cy="834"/>
          </a:xfrm>
        </p:grpSpPr>
        <p:sp>
          <p:nvSpPr>
            <p:cNvPr id="121866" name="Line 10"/>
            <p:cNvSpPr>
              <a:spLocks noChangeShapeType="1"/>
            </p:cNvSpPr>
            <p:nvPr/>
          </p:nvSpPr>
          <p:spPr bwMode="auto">
            <a:xfrm>
              <a:off x="1549" y="1931"/>
              <a:ext cx="1" cy="745"/>
            </a:xfrm>
            <a:prstGeom prst="line">
              <a:avLst/>
            </a:prstGeom>
            <a:noFill/>
            <a:ln w="38100">
              <a:solidFill>
                <a:srgbClr val="A535A8"/>
              </a:solidFill>
              <a:round/>
              <a:headEnd/>
              <a:tailEnd/>
            </a:ln>
          </p:spPr>
          <p:txBody>
            <a:bodyPr/>
            <a:lstStyle/>
            <a:p>
              <a:endParaRPr lang="zh-CN" altLang="en-US"/>
            </a:p>
          </p:txBody>
        </p:sp>
        <p:sp>
          <p:nvSpPr>
            <p:cNvPr id="121867" name="Freeform 11"/>
            <p:cNvSpPr>
              <a:spLocks/>
            </p:cNvSpPr>
            <p:nvPr/>
          </p:nvSpPr>
          <p:spPr bwMode="auto">
            <a:xfrm>
              <a:off x="1499" y="2656"/>
              <a:ext cx="109" cy="109"/>
            </a:xfrm>
            <a:custGeom>
              <a:avLst/>
              <a:gdLst/>
              <a:ahLst/>
              <a:cxnLst>
                <a:cxn ang="0">
                  <a:pos x="0" y="0"/>
                </a:cxn>
                <a:cxn ang="0">
                  <a:pos x="50" y="109"/>
                </a:cxn>
                <a:cxn ang="0">
                  <a:pos x="109" y="0"/>
                </a:cxn>
                <a:cxn ang="0">
                  <a:pos x="0" y="0"/>
                </a:cxn>
              </a:cxnLst>
              <a:rect l="0" t="0" r="r" b="b"/>
              <a:pathLst>
                <a:path w="109" h="109">
                  <a:moveTo>
                    <a:pt x="0" y="0"/>
                  </a:moveTo>
                  <a:lnTo>
                    <a:pt x="50" y="109"/>
                  </a:lnTo>
                  <a:lnTo>
                    <a:pt x="109" y="0"/>
                  </a:lnTo>
                  <a:lnTo>
                    <a:pt x="0" y="0"/>
                  </a:lnTo>
                  <a:close/>
                </a:path>
              </a:pathLst>
            </a:custGeom>
            <a:solidFill>
              <a:srgbClr val="000000"/>
            </a:solidFill>
            <a:ln w="38100" cmpd="sng">
              <a:solidFill>
                <a:srgbClr val="A535A8"/>
              </a:solidFill>
              <a:round/>
              <a:headEnd/>
              <a:tailEnd/>
            </a:ln>
          </p:spPr>
          <p:txBody>
            <a:bodyPr/>
            <a:lstStyle/>
            <a:p>
              <a:endParaRPr lang="zh-CN" altLang="en-US"/>
            </a:p>
          </p:txBody>
        </p:sp>
      </p:grpSp>
      <p:grpSp>
        <p:nvGrpSpPr>
          <p:cNvPr id="4" name="Group 12"/>
          <p:cNvGrpSpPr>
            <a:grpSpLocks/>
          </p:cNvGrpSpPr>
          <p:nvPr/>
        </p:nvGrpSpPr>
        <p:grpSpPr bwMode="auto">
          <a:xfrm>
            <a:off x="2379663" y="4129088"/>
            <a:ext cx="173037" cy="1481137"/>
            <a:chOff x="1499" y="2964"/>
            <a:chExt cx="109" cy="933"/>
          </a:xfrm>
        </p:grpSpPr>
        <p:sp>
          <p:nvSpPr>
            <p:cNvPr id="121869" name="Line 13"/>
            <p:cNvSpPr>
              <a:spLocks noChangeShapeType="1"/>
            </p:cNvSpPr>
            <p:nvPr/>
          </p:nvSpPr>
          <p:spPr bwMode="auto">
            <a:xfrm>
              <a:off x="1549" y="2964"/>
              <a:ext cx="1" cy="843"/>
            </a:xfrm>
            <a:prstGeom prst="line">
              <a:avLst/>
            </a:prstGeom>
            <a:noFill/>
            <a:ln w="38100">
              <a:solidFill>
                <a:srgbClr val="A535A8"/>
              </a:solidFill>
              <a:round/>
              <a:headEnd/>
              <a:tailEnd/>
            </a:ln>
          </p:spPr>
          <p:txBody>
            <a:bodyPr/>
            <a:lstStyle/>
            <a:p>
              <a:endParaRPr lang="zh-CN" altLang="en-US"/>
            </a:p>
          </p:txBody>
        </p:sp>
        <p:sp>
          <p:nvSpPr>
            <p:cNvPr id="121870" name="Freeform 14"/>
            <p:cNvSpPr>
              <a:spLocks/>
            </p:cNvSpPr>
            <p:nvPr/>
          </p:nvSpPr>
          <p:spPr bwMode="auto">
            <a:xfrm>
              <a:off x="1499" y="3787"/>
              <a:ext cx="109" cy="110"/>
            </a:xfrm>
            <a:custGeom>
              <a:avLst/>
              <a:gdLst/>
              <a:ahLst/>
              <a:cxnLst>
                <a:cxn ang="0">
                  <a:pos x="0" y="0"/>
                </a:cxn>
                <a:cxn ang="0">
                  <a:pos x="50" y="110"/>
                </a:cxn>
                <a:cxn ang="0">
                  <a:pos x="109" y="0"/>
                </a:cxn>
                <a:cxn ang="0">
                  <a:pos x="0" y="0"/>
                </a:cxn>
              </a:cxnLst>
              <a:rect l="0" t="0" r="r" b="b"/>
              <a:pathLst>
                <a:path w="109" h="110">
                  <a:moveTo>
                    <a:pt x="0" y="0"/>
                  </a:moveTo>
                  <a:lnTo>
                    <a:pt x="50" y="110"/>
                  </a:lnTo>
                  <a:lnTo>
                    <a:pt x="109" y="0"/>
                  </a:lnTo>
                  <a:lnTo>
                    <a:pt x="0" y="0"/>
                  </a:lnTo>
                  <a:close/>
                </a:path>
              </a:pathLst>
            </a:custGeom>
            <a:solidFill>
              <a:srgbClr val="000000"/>
            </a:solidFill>
            <a:ln w="38100" cmpd="sng">
              <a:solidFill>
                <a:srgbClr val="A535A8"/>
              </a:solidFill>
              <a:round/>
              <a:headEnd/>
              <a:tailEnd/>
            </a:ln>
          </p:spPr>
          <p:txBody>
            <a:bodyPr/>
            <a:lstStyle/>
            <a:p>
              <a:endParaRPr lang="zh-CN" altLang="en-US"/>
            </a:p>
          </p:txBody>
        </p:sp>
      </p:grpSp>
      <p:sp>
        <p:nvSpPr>
          <p:cNvPr id="121871" name="Rectangle 15"/>
          <p:cNvSpPr>
            <a:spLocks noChangeArrowheads="1"/>
          </p:cNvSpPr>
          <p:nvPr/>
        </p:nvSpPr>
        <p:spPr bwMode="auto">
          <a:xfrm>
            <a:off x="1512888" y="268288"/>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872" name="Oval 16"/>
          <p:cNvSpPr>
            <a:spLocks noChangeArrowheads="1"/>
          </p:cNvSpPr>
          <p:nvPr/>
        </p:nvSpPr>
        <p:spPr bwMode="auto">
          <a:xfrm>
            <a:off x="2963863" y="620713"/>
            <a:ext cx="3263900" cy="1695450"/>
          </a:xfrm>
          <a:prstGeom prst="ellipse">
            <a:avLst/>
          </a:prstGeom>
          <a:noFill/>
          <a:ln w="15875">
            <a:solidFill>
              <a:srgbClr val="000000"/>
            </a:solidFill>
            <a:round/>
            <a:headEnd/>
            <a:tailEnd/>
          </a:ln>
        </p:spPr>
        <p:txBody>
          <a:bodyPr/>
          <a:lstStyle/>
          <a:p>
            <a:endParaRPr lang="zh-CN" altLang="en-US"/>
          </a:p>
        </p:txBody>
      </p:sp>
      <p:sp>
        <p:nvSpPr>
          <p:cNvPr id="121873" name="Rectangle 17"/>
          <p:cNvSpPr>
            <a:spLocks noChangeArrowheads="1"/>
          </p:cNvSpPr>
          <p:nvPr/>
        </p:nvSpPr>
        <p:spPr bwMode="auto">
          <a:xfrm>
            <a:off x="3562350" y="850900"/>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874" name="Rectangle 18"/>
          <p:cNvSpPr>
            <a:spLocks noChangeArrowheads="1"/>
          </p:cNvSpPr>
          <p:nvPr/>
        </p:nvSpPr>
        <p:spPr bwMode="auto">
          <a:xfrm>
            <a:off x="3751263" y="1119188"/>
            <a:ext cx="15240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共享的秘密：用户</a:t>
            </a:r>
            <a:endParaRPr lang="zh-CN" altLang="en-US" b="1"/>
          </a:p>
        </p:txBody>
      </p:sp>
      <p:sp>
        <p:nvSpPr>
          <p:cNvPr id="121875" name="Rectangle 19"/>
          <p:cNvSpPr>
            <a:spLocks noChangeArrowheads="1"/>
          </p:cNvSpPr>
          <p:nvPr/>
        </p:nvSpPr>
        <p:spPr bwMode="auto">
          <a:xfrm>
            <a:off x="5264150" y="1087438"/>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876" name="Rectangle 20"/>
          <p:cNvSpPr>
            <a:spLocks noChangeArrowheads="1"/>
          </p:cNvSpPr>
          <p:nvPr/>
        </p:nvSpPr>
        <p:spPr bwMode="auto">
          <a:xfrm>
            <a:off x="3751263" y="1339850"/>
            <a:ext cx="15240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的口令散列（不在</a:t>
            </a:r>
            <a:endParaRPr lang="zh-CN" altLang="en-US" b="1"/>
          </a:p>
        </p:txBody>
      </p:sp>
      <p:sp>
        <p:nvSpPr>
          <p:cNvPr id="121877" name="Rectangle 21"/>
          <p:cNvSpPr>
            <a:spLocks noChangeArrowheads="1"/>
          </p:cNvSpPr>
          <p:nvPr/>
        </p:nvSpPr>
        <p:spPr bwMode="auto">
          <a:xfrm>
            <a:off x="5264150" y="1308100"/>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878" name="Rectangle 22"/>
          <p:cNvSpPr>
            <a:spLocks noChangeArrowheads="1"/>
          </p:cNvSpPr>
          <p:nvPr/>
        </p:nvSpPr>
        <p:spPr bwMode="auto">
          <a:xfrm>
            <a:off x="3751263" y="1590675"/>
            <a:ext cx="11430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网络中传输）</a:t>
            </a:r>
            <a:endParaRPr lang="zh-CN" altLang="en-US" b="1"/>
          </a:p>
        </p:txBody>
      </p:sp>
      <p:sp>
        <p:nvSpPr>
          <p:cNvPr id="121879" name="Rectangle 23"/>
          <p:cNvSpPr>
            <a:spLocks noChangeArrowheads="1"/>
          </p:cNvSpPr>
          <p:nvPr/>
        </p:nvSpPr>
        <p:spPr bwMode="auto">
          <a:xfrm>
            <a:off x="4884738" y="1560513"/>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grpSp>
        <p:nvGrpSpPr>
          <p:cNvPr id="5" name="Group 24"/>
          <p:cNvGrpSpPr>
            <a:grpSpLocks/>
          </p:cNvGrpSpPr>
          <p:nvPr/>
        </p:nvGrpSpPr>
        <p:grpSpPr bwMode="auto">
          <a:xfrm>
            <a:off x="4732338" y="1830388"/>
            <a:ext cx="401637" cy="636587"/>
            <a:chOff x="2981" y="1516"/>
            <a:chExt cx="253" cy="401"/>
          </a:xfrm>
        </p:grpSpPr>
        <p:sp>
          <p:nvSpPr>
            <p:cNvPr id="121881" name="Rectangle 25"/>
            <p:cNvSpPr>
              <a:spLocks noChangeArrowheads="1"/>
            </p:cNvSpPr>
            <p:nvPr/>
          </p:nvSpPr>
          <p:spPr bwMode="auto">
            <a:xfrm>
              <a:off x="2981" y="1546"/>
              <a:ext cx="223" cy="371"/>
            </a:xfrm>
            <a:prstGeom prst="rect">
              <a:avLst/>
            </a:prstGeom>
            <a:solidFill>
              <a:srgbClr val="B7B79D"/>
            </a:solidFill>
            <a:ln w="9525">
              <a:noFill/>
              <a:miter lim="800000"/>
              <a:headEnd/>
              <a:tailEnd/>
            </a:ln>
          </p:spPr>
          <p:txBody>
            <a:bodyPr/>
            <a:lstStyle/>
            <a:p>
              <a:endParaRPr lang="zh-CN" altLang="en-US"/>
            </a:p>
          </p:txBody>
        </p:sp>
        <p:sp>
          <p:nvSpPr>
            <p:cNvPr id="121882" name="Rectangle 26"/>
            <p:cNvSpPr>
              <a:spLocks noChangeArrowheads="1"/>
            </p:cNvSpPr>
            <p:nvPr/>
          </p:nvSpPr>
          <p:spPr bwMode="auto">
            <a:xfrm>
              <a:off x="2982" y="1547"/>
              <a:ext cx="221" cy="369"/>
            </a:xfrm>
            <a:prstGeom prst="rect">
              <a:avLst/>
            </a:prstGeom>
            <a:solidFill>
              <a:srgbClr val="B7B79D"/>
            </a:solidFill>
            <a:ln w="4763">
              <a:solidFill>
                <a:srgbClr val="494936"/>
              </a:solidFill>
              <a:miter lim="800000"/>
              <a:headEnd/>
              <a:tailEnd/>
            </a:ln>
          </p:spPr>
          <p:txBody>
            <a:bodyPr/>
            <a:lstStyle/>
            <a:p>
              <a:endParaRPr lang="zh-CN" altLang="en-US"/>
            </a:p>
          </p:txBody>
        </p:sp>
        <p:sp>
          <p:nvSpPr>
            <p:cNvPr id="121883" name="Freeform 27"/>
            <p:cNvSpPr>
              <a:spLocks/>
            </p:cNvSpPr>
            <p:nvPr/>
          </p:nvSpPr>
          <p:spPr bwMode="auto">
            <a:xfrm>
              <a:off x="2981" y="1516"/>
              <a:ext cx="253" cy="30"/>
            </a:xfrm>
            <a:custGeom>
              <a:avLst/>
              <a:gdLst/>
              <a:ahLst/>
              <a:cxnLst>
                <a:cxn ang="0">
                  <a:pos x="0" y="30"/>
                </a:cxn>
                <a:cxn ang="0">
                  <a:pos x="31" y="0"/>
                </a:cxn>
                <a:cxn ang="0">
                  <a:pos x="253" y="0"/>
                </a:cxn>
                <a:cxn ang="0">
                  <a:pos x="223" y="30"/>
                </a:cxn>
                <a:cxn ang="0">
                  <a:pos x="0" y="30"/>
                </a:cxn>
              </a:cxnLst>
              <a:rect l="0" t="0" r="r" b="b"/>
              <a:pathLst>
                <a:path w="253" h="30">
                  <a:moveTo>
                    <a:pt x="0" y="30"/>
                  </a:moveTo>
                  <a:lnTo>
                    <a:pt x="31" y="0"/>
                  </a:lnTo>
                  <a:lnTo>
                    <a:pt x="253" y="0"/>
                  </a:lnTo>
                  <a:lnTo>
                    <a:pt x="223" y="30"/>
                  </a:lnTo>
                  <a:lnTo>
                    <a:pt x="0" y="30"/>
                  </a:lnTo>
                  <a:close/>
                </a:path>
              </a:pathLst>
            </a:custGeom>
            <a:solidFill>
              <a:srgbClr val="C9C9B6"/>
            </a:solidFill>
            <a:ln w="9525">
              <a:noFill/>
              <a:round/>
              <a:headEnd/>
              <a:tailEnd/>
            </a:ln>
          </p:spPr>
          <p:txBody>
            <a:bodyPr/>
            <a:lstStyle/>
            <a:p>
              <a:endParaRPr lang="zh-CN" altLang="en-US"/>
            </a:p>
          </p:txBody>
        </p:sp>
        <p:sp>
          <p:nvSpPr>
            <p:cNvPr id="121884" name="Freeform 28"/>
            <p:cNvSpPr>
              <a:spLocks/>
            </p:cNvSpPr>
            <p:nvPr/>
          </p:nvSpPr>
          <p:spPr bwMode="auto">
            <a:xfrm>
              <a:off x="2981" y="1516"/>
              <a:ext cx="253" cy="30"/>
            </a:xfrm>
            <a:custGeom>
              <a:avLst/>
              <a:gdLst/>
              <a:ahLst/>
              <a:cxnLst>
                <a:cxn ang="0">
                  <a:pos x="0" y="30"/>
                </a:cxn>
                <a:cxn ang="0">
                  <a:pos x="31" y="0"/>
                </a:cxn>
                <a:cxn ang="0">
                  <a:pos x="253" y="0"/>
                </a:cxn>
                <a:cxn ang="0">
                  <a:pos x="223" y="30"/>
                </a:cxn>
                <a:cxn ang="0">
                  <a:pos x="0" y="30"/>
                </a:cxn>
              </a:cxnLst>
              <a:rect l="0" t="0" r="r" b="b"/>
              <a:pathLst>
                <a:path w="253" h="30">
                  <a:moveTo>
                    <a:pt x="0" y="30"/>
                  </a:moveTo>
                  <a:lnTo>
                    <a:pt x="31" y="0"/>
                  </a:lnTo>
                  <a:lnTo>
                    <a:pt x="253" y="0"/>
                  </a:lnTo>
                  <a:lnTo>
                    <a:pt x="223" y="30"/>
                  </a:lnTo>
                  <a:lnTo>
                    <a:pt x="0" y="30"/>
                  </a:lnTo>
                  <a:close/>
                </a:path>
              </a:pathLst>
            </a:custGeom>
            <a:solidFill>
              <a:srgbClr val="C9C9B6"/>
            </a:solidFill>
            <a:ln w="4763">
              <a:solidFill>
                <a:srgbClr val="494936"/>
              </a:solidFill>
              <a:prstDash val="solid"/>
              <a:round/>
              <a:headEnd/>
              <a:tailEnd/>
            </a:ln>
          </p:spPr>
          <p:txBody>
            <a:bodyPr/>
            <a:lstStyle/>
            <a:p>
              <a:endParaRPr lang="zh-CN" altLang="en-US"/>
            </a:p>
          </p:txBody>
        </p:sp>
        <p:sp>
          <p:nvSpPr>
            <p:cNvPr id="121885" name="Rectangle 29"/>
            <p:cNvSpPr>
              <a:spLocks noChangeArrowheads="1"/>
            </p:cNvSpPr>
            <p:nvPr/>
          </p:nvSpPr>
          <p:spPr bwMode="auto">
            <a:xfrm>
              <a:off x="2996" y="1568"/>
              <a:ext cx="100" cy="47"/>
            </a:xfrm>
            <a:prstGeom prst="rect">
              <a:avLst/>
            </a:prstGeom>
            <a:solidFill>
              <a:srgbClr val="C9C9B6"/>
            </a:solidFill>
            <a:ln w="4763">
              <a:solidFill>
                <a:srgbClr val="626248"/>
              </a:solidFill>
              <a:miter lim="800000"/>
              <a:headEnd/>
              <a:tailEnd/>
            </a:ln>
          </p:spPr>
          <p:txBody>
            <a:bodyPr/>
            <a:lstStyle/>
            <a:p>
              <a:endParaRPr lang="zh-CN" altLang="en-US"/>
            </a:p>
          </p:txBody>
        </p:sp>
        <p:sp>
          <p:nvSpPr>
            <p:cNvPr id="121886" name="Line 30"/>
            <p:cNvSpPr>
              <a:spLocks noChangeShapeType="1"/>
            </p:cNvSpPr>
            <p:nvPr/>
          </p:nvSpPr>
          <p:spPr bwMode="auto">
            <a:xfrm>
              <a:off x="3009" y="1592"/>
              <a:ext cx="71" cy="1"/>
            </a:xfrm>
            <a:prstGeom prst="line">
              <a:avLst/>
            </a:prstGeom>
            <a:noFill/>
            <a:ln w="7938">
              <a:solidFill>
                <a:srgbClr val="EDEDE7"/>
              </a:solidFill>
              <a:round/>
              <a:headEnd/>
              <a:tailEnd/>
            </a:ln>
          </p:spPr>
          <p:txBody>
            <a:bodyPr/>
            <a:lstStyle/>
            <a:p>
              <a:endParaRPr lang="zh-CN" altLang="en-US"/>
            </a:p>
          </p:txBody>
        </p:sp>
        <p:sp>
          <p:nvSpPr>
            <p:cNvPr id="121887" name="Freeform 31"/>
            <p:cNvSpPr>
              <a:spLocks/>
            </p:cNvSpPr>
            <p:nvPr/>
          </p:nvSpPr>
          <p:spPr bwMode="auto">
            <a:xfrm>
              <a:off x="3204" y="1516"/>
              <a:ext cx="30" cy="401"/>
            </a:xfrm>
            <a:custGeom>
              <a:avLst/>
              <a:gdLst/>
              <a:ahLst/>
              <a:cxnLst>
                <a:cxn ang="0">
                  <a:pos x="0" y="401"/>
                </a:cxn>
                <a:cxn ang="0">
                  <a:pos x="30" y="372"/>
                </a:cxn>
                <a:cxn ang="0">
                  <a:pos x="30" y="0"/>
                </a:cxn>
                <a:cxn ang="0">
                  <a:pos x="0" y="30"/>
                </a:cxn>
                <a:cxn ang="0">
                  <a:pos x="0" y="401"/>
                </a:cxn>
              </a:cxnLst>
              <a:rect l="0" t="0" r="r" b="b"/>
              <a:pathLst>
                <a:path w="30" h="401">
                  <a:moveTo>
                    <a:pt x="0" y="401"/>
                  </a:moveTo>
                  <a:lnTo>
                    <a:pt x="30" y="372"/>
                  </a:lnTo>
                  <a:lnTo>
                    <a:pt x="30" y="0"/>
                  </a:lnTo>
                  <a:lnTo>
                    <a:pt x="0" y="30"/>
                  </a:lnTo>
                  <a:lnTo>
                    <a:pt x="0" y="401"/>
                  </a:lnTo>
                  <a:close/>
                </a:path>
              </a:pathLst>
            </a:custGeom>
            <a:solidFill>
              <a:srgbClr val="7A7A5A"/>
            </a:solidFill>
            <a:ln w="9525">
              <a:noFill/>
              <a:round/>
              <a:headEnd/>
              <a:tailEnd/>
            </a:ln>
          </p:spPr>
          <p:txBody>
            <a:bodyPr/>
            <a:lstStyle/>
            <a:p>
              <a:endParaRPr lang="zh-CN" altLang="en-US"/>
            </a:p>
          </p:txBody>
        </p:sp>
        <p:sp>
          <p:nvSpPr>
            <p:cNvPr id="121888" name="Freeform 32"/>
            <p:cNvSpPr>
              <a:spLocks/>
            </p:cNvSpPr>
            <p:nvPr/>
          </p:nvSpPr>
          <p:spPr bwMode="auto">
            <a:xfrm>
              <a:off x="3204" y="1516"/>
              <a:ext cx="30" cy="401"/>
            </a:xfrm>
            <a:custGeom>
              <a:avLst/>
              <a:gdLst/>
              <a:ahLst/>
              <a:cxnLst>
                <a:cxn ang="0">
                  <a:pos x="0" y="401"/>
                </a:cxn>
                <a:cxn ang="0">
                  <a:pos x="30" y="372"/>
                </a:cxn>
                <a:cxn ang="0">
                  <a:pos x="30" y="0"/>
                </a:cxn>
                <a:cxn ang="0">
                  <a:pos x="0" y="30"/>
                </a:cxn>
                <a:cxn ang="0">
                  <a:pos x="0" y="401"/>
                </a:cxn>
              </a:cxnLst>
              <a:rect l="0" t="0" r="r" b="b"/>
              <a:pathLst>
                <a:path w="30" h="401">
                  <a:moveTo>
                    <a:pt x="0" y="401"/>
                  </a:moveTo>
                  <a:lnTo>
                    <a:pt x="30" y="372"/>
                  </a:lnTo>
                  <a:lnTo>
                    <a:pt x="30" y="0"/>
                  </a:lnTo>
                  <a:lnTo>
                    <a:pt x="0" y="30"/>
                  </a:lnTo>
                  <a:lnTo>
                    <a:pt x="0" y="401"/>
                  </a:lnTo>
                  <a:close/>
                </a:path>
              </a:pathLst>
            </a:custGeom>
            <a:solidFill>
              <a:srgbClr val="7A7A5A"/>
            </a:solidFill>
            <a:ln w="4763">
              <a:solidFill>
                <a:srgbClr val="494936"/>
              </a:solidFill>
              <a:prstDash val="solid"/>
              <a:round/>
              <a:headEnd/>
              <a:tailEnd/>
            </a:ln>
          </p:spPr>
          <p:txBody>
            <a:bodyPr/>
            <a:lstStyle/>
            <a:p>
              <a:endParaRPr lang="zh-CN" altLang="en-US"/>
            </a:p>
          </p:txBody>
        </p:sp>
        <p:sp>
          <p:nvSpPr>
            <p:cNvPr id="121889" name="Line 33"/>
            <p:cNvSpPr>
              <a:spLocks noChangeShapeType="1"/>
            </p:cNvSpPr>
            <p:nvPr/>
          </p:nvSpPr>
          <p:spPr bwMode="auto">
            <a:xfrm>
              <a:off x="2984" y="1893"/>
              <a:ext cx="220" cy="1"/>
            </a:xfrm>
            <a:prstGeom prst="line">
              <a:avLst/>
            </a:prstGeom>
            <a:noFill/>
            <a:ln w="7938">
              <a:solidFill>
                <a:srgbClr val="EDEDE7"/>
              </a:solidFill>
              <a:round/>
              <a:headEnd/>
              <a:tailEnd/>
            </a:ln>
          </p:spPr>
          <p:txBody>
            <a:bodyPr/>
            <a:lstStyle/>
            <a:p>
              <a:endParaRPr lang="zh-CN" altLang="en-US"/>
            </a:p>
          </p:txBody>
        </p:sp>
        <p:sp>
          <p:nvSpPr>
            <p:cNvPr id="121890" name="Line 34"/>
            <p:cNvSpPr>
              <a:spLocks noChangeShapeType="1"/>
            </p:cNvSpPr>
            <p:nvPr/>
          </p:nvSpPr>
          <p:spPr bwMode="auto">
            <a:xfrm>
              <a:off x="2984" y="1695"/>
              <a:ext cx="220" cy="1"/>
            </a:xfrm>
            <a:prstGeom prst="line">
              <a:avLst/>
            </a:prstGeom>
            <a:noFill/>
            <a:ln w="7938">
              <a:solidFill>
                <a:srgbClr val="EDEDE7"/>
              </a:solidFill>
              <a:round/>
              <a:headEnd/>
              <a:tailEnd/>
            </a:ln>
          </p:spPr>
          <p:txBody>
            <a:bodyPr/>
            <a:lstStyle/>
            <a:p>
              <a:endParaRPr lang="zh-CN" altLang="en-US"/>
            </a:p>
          </p:txBody>
        </p:sp>
        <p:sp>
          <p:nvSpPr>
            <p:cNvPr id="121891" name="Line 35"/>
            <p:cNvSpPr>
              <a:spLocks noChangeShapeType="1"/>
            </p:cNvSpPr>
            <p:nvPr/>
          </p:nvSpPr>
          <p:spPr bwMode="auto">
            <a:xfrm>
              <a:off x="2981" y="1890"/>
              <a:ext cx="223" cy="1"/>
            </a:xfrm>
            <a:prstGeom prst="line">
              <a:avLst/>
            </a:prstGeom>
            <a:noFill/>
            <a:ln w="7938">
              <a:solidFill>
                <a:srgbClr val="494936"/>
              </a:solidFill>
              <a:round/>
              <a:headEnd/>
              <a:tailEnd/>
            </a:ln>
          </p:spPr>
          <p:txBody>
            <a:bodyPr/>
            <a:lstStyle/>
            <a:p>
              <a:endParaRPr lang="zh-CN" altLang="en-US"/>
            </a:p>
          </p:txBody>
        </p:sp>
        <p:sp>
          <p:nvSpPr>
            <p:cNvPr id="121892" name="Line 36"/>
            <p:cNvSpPr>
              <a:spLocks noChangeShapeType="1"/>
            </p:cNvSpPr>
            <p:nvPr/>
          </p:nvSpPr>
          <p:spPr bwMode="auto">
            <a:xfrm>
              <a:off x="2981" y="1692"/>
              <a:ext cx="223" cy="1"/>
            </a:xfrm>
            <a:prstGeom prst="line">
              <a:avLst/>
            </a:prstGeom>
            <a:noFill/>
            <a:ln w="7938">
              <a:solidFill>
                <a:srgbClr val="494936"/>
              </a:solidFill>
              <a:round/>
              <a:headEnd/>
              <a:tailEnd/>
            </a:ln>
          </p:spPr>
          <p:txBody>
            <a:bodyPr/>
            <a:lstStyle/>
            <a:p>
              <a:endParaRPr lang="zh-CN" altLang="en-US"/>
            </a:p>
          </p:txBody>
        </p:sp>
        <p:sp>
          <p:nvSpPr>
            <p:cNvPr id="121893" name="Freeform 37"/>
            <p:cNvSpPr>
              <a:spLocks/>
            </p:cNvSpPr>
            <p:nvPr/>
          </p:nvSpPr>
          <p:spPr bwMode="auto">
            <a:xfrm>
              <a:off x="2995" y="1567"/>
              <a:ext cx="99" cy="46"/>
            </a:xfrm>
            <a:custGeom>
              <a:avLst/>
              <a:gdLst/>
              <a:ahLst/>
              <a:cxnLst>
                <a:cxn ang="0">
                  <a:pos x="0" y="46"/>
                </a:cxn>
                <a:cxn ang="0">
                  <a:pos x="0" y="0"/>
                </a:cxn>
                <a:cxn ang="0">
                  <a:pos x="99" y="0"/>
                </a:cxn>
              </a:cxnLst>
              <a:rect l="0" t="0" r="r" b="b"/>
              <a:pathLst>
                <a:path w="99" h="46">
                  <a:moveTo>
                    <a:pt x="0" y="46"/>
                  </a:moveTo>
                  <a:lnTo>
                    <a:pt x="0" y="0"/>
                  </a:lnTo>
                  <a:lnTo>
                    <a:pt x="99" y="0"/>
                  </a:lnTo>
                </a:path>
              </a:pathLst>
            </a:custGeom>
            <a:noFill/>
            <a:ln w="4763">
              <a:solidFill>
                <a:srgbClr val="EDEDE7"/>
              </a:solidFill>
              <a:prstDash val="solid"/>
              <a:round/>
              <a:headEnd/>
              <a:tailEnd/>
            </a:ln>
          </p:spPr>
          <p:txBody>
            <a:bodyPr/>
            <a:lstStyle/>
            <a:p>
              <a:endParaRPr lang="zh-CN" altLang="en-US"/>
            </a:p>
          </p:txBody>
        </p:sp>
      </p:grpSp>
      <p:grpSp>
        <p:nvGrpSpPr>
          <p:cNvPr id="6" name="Group 38"/>
          <p:cNvGrpSpPr>
            <a:grpSpLocks/>
          </p:cNvGrpSpPr>
          <p:nvPr/>
        </p:nvGrpSpPr>
        <p:grpSpPr bwMode="auto">
          <a:xfrm>
            <a:off x="3563938" y="1898650"/>
            <a:ext cx="595312" cy="595313"/>
            <a:chOff x="2144" y="1515"/>
            <a:chExt cx="375" cy="375"/>
          </a:xfrm>
        </p:grpSpPr>
        <p:sp>
          <p:nvSpPr>
            <p:cNvPr id="121895" name="Freeform 39"/>
            <p:cNvSpPr>
              <a:spLocks/>
            </p:cNvSpPr>
            <p:nvPr/>
          </p:nvSpPr>
          <p:spPr bwMode="auto">
            <a:xfrm>
              <a:off x="2199" y="1745"/>
              <a:ext cx="320" cy="35"/>
            </a:xfrm>
            <a:custGeom>
              <a:avLst/>
              <a:gdLst/>
              <a:ahLst/>
              <a:cxnLst>
                <a:cxn ang="0">
                  <a:pos x="0" y="35"/>
                </a:cxn>
                <a:cxn ang="0">
                  <a:pos x="38" y="0"/>
                </a:cxn>
                <a:cxn ang="0">
                  <a:pos x="320" y="0"/>
                </a:cxn>
                <a:cxn ang="0">
                  <a:pos x="282" y="35"/>
                </a:cxn>
                <a:cxn ang="0">
                  <a:pos x="0" y="35"/>
                </a:cxn>
              </a:cxnLst>
              <a:rect l="0" t="0" r="r" b="b"/>
              <a:pathLst>
                <a:path w="320" h="35">
                  <a:moveTo>
                    <a:pt x="0" y="35"/>
                  </a:moveTo>
                  <a:lnTo>
                    <a:pt x="38" y="0"/>
                  </a:lnTo>
                  <a:lnTo>
                    <a:pt x="320" y="0"/>
                  </a:lnTo>
                  <a:lnTo>
                    <a:pt x="282" y="35"/>
                  </a:lnTo>
                  <a:lnTo>
                    <a:pt x="0" y="35"/>
                  </a:lnTo>
                  <a:close/>
                </a:path>
              </a:pathLst>
            </a:custGeom>
            <a:solidFill>
              <a:srgbClr val="C9C9B6"/>
            </a:solidFill>
            <a:ln w="9525">
              <a:noFill/>
              <a:round/>
              <a:headEnd/>
              <a:tailEnd/>
            </a:ln>
          </p:spPr>
          <p:txBody>
            <a:bodyPr/>
            <a:lstStyle/>
            <a:p>
              <a:endParaRPr lang="zh-CN" altLang="en-US"/>
            </a:p>
          </p:txBody>
        </p:sp>
        <p:sp>
          <p:nvSpPr>
            <p:cNvPr id="121896" name="Freeform 40"/>
            <p:cNvSpPr>
              <a:spLocks/>
            </p:cNvSpPr>
            <p:nvPr/>
          </p:nvSpPr>
          <p:spPr bwMode="auto">
            <a:xfrm>
              <a:off x="2199" y="1745"/>
              <a:ext cx="320" cy="35"/>
            </a:xfrm>
            <a:custGeom>
              <a:avLst/>
              <a:gdLst/>
              <a:ahLst/>
              <a:cxnLst>
                <a:cxn ang="0">
                  <a:pos x="0" y="35"/>
                </a:cxn>
                <a:cxn ang="0">
                  <a:pos x="38" y="0"/>
                </a:cxn>
                <a:cxn ang="0">
                  <a:pos x="320" y="0"/>
                </a:cxn>
                <a:cxn ang="0">
                  <a:pos x="282" y="35"/>
                </a:cxn>
                <a:cxn ang="0">
                  <a:pos x="0" y="35"/>
                </a:cxn>
              </a:cxnLst>
              <a:rect l="0" t="0" r="r" b="b"/>
              <a:pathLst>
                <a:path w="320" h="35">
                  <a:moveTo>
                    <a:pt x="0" y="35"/>
                  </a:moveTo>
                  <a:lnTo>
                    <a:pt x="38" y="0"/>
                  </a:lnTo>
                  <a:lnTo>
                    <a:pt x="320" y="0"/>
                  </a:lnTo>
                  <a:lnTo>
                    <a:pt x="282" y="35"/>
                  </a:lnTo>
                  <a:lnTo>
                    <a:pt x="0" y="35"/>
                  </a:lnTo>
                  <a:close/>
                </a:path>
              </a:pathLst>
            </a:custGeom>
            <a:solidFill>
              <a:srgbClr val="C9C9B6"/>
            </a:solidFill>
            <a:ln w="3175">
              <a:solidFill>
                <a:srgbClr val="494936"/>
              </a:solidFill>
              <a:prstDash val="solid"/>
              <a:round/>
              <a:headEnd/>
              <a:tailEnd/>
            </a:ln>
          </p:spPr>
          <p:txBody>
            <a:bodyPr/>
            <a:lstStyle/>
            <a:p>
              <a:endParaRPr lang="zh-CN" altLang="en-US"/>
            </a:p>
          </p:txBody>
        </p:sp>
        <p:sp>
          <p:nvSpPr>
            <p:cNvPr id="121897" name="Rectangle 41"/>
            <p:cNvSpPr>
              <a:spLocks noChangeArrowheads="1"/>
            </p:cNvSpPr>
            <p:nvPr/>
          </p:nvSpPr>
          <p:spPr bwMode="auto">
            <a:xfrm>
              <a:off x="2199" y="1780"/>
              <a:ext cx="282" cy="54"/>
            </a:xfrm>
            <a:prstGeom prst="rect">
              <a:avLst/>
            </a:prstGeom>
            <a:solidFill>
              <a:srgbClr val="B7B79D"/>
            </a:solidFill>
            <a:ln w="9525">
              <a:noFill/>
              <a:miter lim="800000"/>
              <a:headEnd/>
              <a:tailEnd/>
            </a:ln>
          </p:spPr>
          <p:txBody>
            <a:bodyPr/>
            <a:lstStyle/>
            <a:p>
              <a:endParaRPr lang="zh-CN" altLang="en-US"/>
            </a:p>
          </p:txBody>
        </p:sp>
        <p:sp>
          <p:nvSpPr>
            <p:cNvPr id="121898" name="Rectangle 42"/>
            <p:cNvSpPr>
              <a:spLocks noChangeArrowheads="1"/>
            </p:cNvSpPr>
            <p:nvPr/>
          </p:nvSpPr>
          <p:spPr bwMode="auto">
            <a:xfrm>
              <a:off x="2200" y="1781"/>
              <a:ext cx="280" cy="52"/>
            </a:xfrm>
            <a:prstGeom prst="rect">
              <a:avLst/>
            </a:prstGeom>
            <a:solidFill>
              <a:srgbClr val="B7B79D"/>
            </a:solidFill>
            <a:ln w="3175">
              <a:solidFill>
                <a:srgbClr val="494936"/>
              </a:solidFill>
              <a:miter lim="800000"/>
              <a:headEnd/>
              <a:tailEnd/>
            </a:ln>
          </p:spPr>
          <p:txBody>
            <a:bodyPr/>
            <a:lstStyle/>
            <a:p>
              <a:endParaRPr lang="zh-CN" altLang="en-US"/>
            </a:p>
          </p:txBody>
        </p:sp>
        <p:sp>
          <p:nvSpPr>
            <p:cNvPr id="121899" name="Freeform 43"/>
            <p:cNvSpPr>
              <a:spLocks/>
            </p:cNvSpPr>
            <p:nvPr/>
          </p:nvSpPr>
          <p:spPr bwMode="auto">
            <a:xfrm>
              <a:off x="2481" y="1745"/>
              <a:ext cx="38" cy="89"/>
            </a:xfrm>
            <a:custGeom>
              <a:avLst/>
              <a:gdLst/>
              <a:ahLst/>
              <a:cxnLst>
                <a:cxn ang="0">
                  <a:pos x="0" y="89"/>
                </a:cxn>
                <a:cxn ang="0">
                  <a:pos x="38" y="51"/>
                </a:cxn>
                <a:cxn ang="0">
                  <a:pos x="38" y="0"/>
                </a:cxn>
                <a:cxn ang="0">
                  <a:pos x="0" y="35"/>
                </a:cxn>
                <a:cxn ang="0">
                  <a:pos x="0" y="89"/>
                </a:cxn>
              </a:cxnLst>
              <a:rect l="0" t="0" r="r" b="b"/>
              <a:pathLst>
                <a:path w="38" h="89">
                  <a:moveTo>
                    <a:pt x="0" y="89"/>
                  </a:moveTo>
                  <a:lnTo>
                    <a:pt x="38" y="51"/>
                  </a:lnTo>
                  <a:lnTo>
                    <a:pt x="38" y="0"/>
                  </a:lnTo>
                  <a:lnTo>
                    <a:pt x="0" y="35"/>
                  </a:lnTo>
                  <a:lnTo>
                    <a:pt x="0" y="89"/>
                  </a:lnTo>
                  <a:close/>
                </a:path>
              </a:pathLst>
            </a:custGeom>
            <a:solidFill>
              <a:srgbClr val="7A7A5A"/>
            </a:solidFill>
            <a:ln w="9525">
              <a:noFill/>
              <a:round/>
              <a:headEnd/>
              <a:tailEnd/>
            </a:ln>
          </p:spPr>
          <p:txBody>
            <a:bodyPr/>
            <a:lstStyle/>
            <a:p>
              <a:endParaRPr lang="zh-CN" altLang="en-US"/>
            </a:p>
          </p:txBody>
        </p:sp>
        <p:sp>
          <p:nvSpPr>
            <p:cNvPr id="121900" name="Freeform 44"/>
            <p:cNvSpPr>
              <a:spLocks/>
            </p:cNvSpPr>
            <p:nvPr/>
          </p:nvSpPr>
          <p:spPr bwMode="auto">
            <a:xfrm>
              <a:off x="2481" y="1745"/>
              <a:ext cx="38" cy="89"/>
            </a:xfrm>
            <a:custGeom>
              <a:avLst/>
              <a:gdLst/>
              <a:ahLst/>
              <a:cxnLst>
                <a:cxn ang="0">
                  <a:pos x="0" y="89"/>
                </a:cxn>
                <a:cxn ang="0">
                  <a:pos x="38" y="51"/>
                </a:cxn>
                <a:cxn ang="0">
                  <a:pos x="38" y="0"/>
                </a:cxn>
                <a:cxn ang="0">
                  <a:pos x="0" y="35"/>
                </a:cxn>
                <a:cxn ang="0">
                  <a:pos x="0" y="89"/>
                </a:cxn>
              </a:cxnLst>
              <a:rect l="0" t="0" r="r" b="b"/>
              <a:pathLst>
                <a:path w="38" h="89">
                  <a:moveTo>
                    <a:pt x="0" y="89"/>
                  </a:moveTo>
                  <a:lnTo>
                    <a:pt x="38" y="51"/>
                  </a:lnTo>
                  <a:lnTo>
                    <a:pt x="38" y="0"/>
                  </a:lnTo>
                  <a:lnTo>
                    <a:pt x="0" y="35"/>
                  </a:lnTo>
                  <a:lnTo>
                    <a:pt x="0" y="89"/>
                  </a:lnTo>
                  <a:close/>
                </a:path>
              </a:pathLst>
            </a:custGeom>
            <a:solidFill>
              <a:srgbClr val="7A7A5A"/>
            </a:solidFill>
            <a:ln w="3175">
              <a:solidFill>
                <a:srgbClr val="494936"/>
              </a:solidFill>
              <a:prstDash val="solid"/>
              <a:round/>
              <a:headEnd/>
              <a:tailEnd/>
            </a:ln>
          </p:spPr>
          <p:txBody>
            <a:bodyPr/>
            <a:lstStyle/>
            <a:p>
              <a:endParaRPr lang="zh-CN" altLang="en-US"/>
            </a:p>
          </p:txBody>
        </p:sp>
        <p:sp>
          <p:nvSpPr>
            <p:cNvPr id="121901" name="Freeform 45"/>
            <p:cNvSpPr>
              <a:spLocks/>
            </p:cNvSpPr>
            <p:nvPr/>
          </p:nvSpPr>
          <p:spPr bwMode="auto">
            <a:xfrm>
              <a:off x="2208" y="1745"/>
              <a:ext cx="304" cy="29"/>
            </a:xfrm>
            <a:custGeom>
              <a:avLst/>
              <a:gdLst/>
              <a:ahLst/>
              <a:cxnLst>
                <a:cxn ang="0">
                  <a:pos x="0" y="29"/>
                </a:cxn>
                <a:cxn ang="0">
                  <a:pos x="29" y="0"/>
                </a:cxn>
                <a:cxn ang="0">
                  <a:pos x="304" y="0"/>
                </a:cxn>
                <a:cxn ang="0">
                  <a:pos x="275" y="29"/>
                </a:cxn>
                <a:cxn ang="0">
                  <a:pos x="0" y="29"/>
                </a:cxn>
              </a:cxnLst>
              <a:rect l="0" t="0" r="r" b="b"/>
              <a:pathLst>
                <a:path w="304" h="29">
                  <a:moveTo>
                    <a:pt x="0" y="29"/>
                  </a:moveTo>
                  <a:lnTo>
                    <a:pt x="29" y="0"/>
                  </a:lnTo>
                  <a:lnTo>
                    <a:pt x="304" y="0"/>
                  </a:lnTo>
                  <a:lnTo>
                    <a:pt x="275" y="29"/>
                  </a:lnTo>
                  <a:lnTo>
                    <a:pt x="0" y="29"/>
                  </a:lnTo>
                  <a:close/>
                </a:path>
              </a:pathLst>
            </a:custGeom>
            <a:solidFill>
              <a:srgbClr val="000000"/>
            </a:solidFill>
            <a:ln w="9525">
              <a:noFill/>
              <a:round/>
              <a:headEnd/>
              <a:tailEnd/>
            </a:ln>
          </p:spPr>
          <p:txBody>
            <a:bodyPr/>
            <a:lstStyle/>
            <a:p>
              <a:endParaRPr lang="zh-CN" altLang="en-US"/>
            </a:p>
          </p:txBody>
        </p:sp>
        <p:sp>
          <p:nvSpPr>
            <p:cNvPr id="121902" name="Freeform 46"/>
            <p:cNvSpPr>
              <a:spLocks/>
            </p:cNvSpPr>
            <p:nvPr/>
          </p:nvSpPr>
          <p:spPr bwMode="auto">
            <a:xfrm>
              <a:off x="2208" y="1745"/>
              <a:ext cx="304" cy="29"/>
            </a:xfrm>
            <a:custGeom>
              <a:avLst/>
              <a:gdLst/>
              <a:ahLst/>
              <a:cxnLst>
                <a:cxn ang="0">
                  <a:pos x="0" y="29"/>
                </a:cxn>
                <a:cxn ang="0">
                  <a:pos x="29" y="0"/>
                </a:cxn>
                <a:cxn ang="0">
                  <a:pos x="304" y="0"/>
                </a:cxn>
                <a:cxn ang="0">
                  <a:pos x="275" y="29"/>
                </a:cxn>
                <a:cxn ang="0">
                  <a:pos x="0" y="29"/>
                </a:cxn>
              </a:cxnLst>
              <a:rect l="0" t="0" r="r" b="b"/>
              <a:pathLst>
                <a:path w="304" h="29">
                  <a:moveTo>
                    <a:pt x="0" y="29"/>
                  </a:moveTo>
                  <a:lnTo>
                    <a:pt x="29" y="0"/>
                  </a:lnTo>
                  <a:lnTo>
                    <a:pt x="304" y="0"/>
                  </a:lnTo>
                  <a:lnTo>
                    <a:pt x="275" y="29"/>
                  </a:lnTo>
                  <a:lnTo>
                    <a:pt x="0" y="29"/>
                  </a:lnTo>
                  <a:close/>
                </a:path>
              </a:pathLst>
            </a:custGeom>
            <a:solidFill>
              <a:srgbClr val="000000"/>
            </a:solidFill>
            <a:ln w="3175">
              <a:solidFill>
                <a:srgbClr val="000000"/>
              </a:solidFill>
              <a:prstDash val="solid"/>
              <a:round/>
              <a:headEnd/>
              <a:tailEnd/>
            </a:ln>
          </p:spPr>
          <p:txBody>
            <a:bodyPr/>
            <a:lstStyle/>
            <a:p>
              <a:endParaRPr lang="zh-CN" altLang="en-US"/>
            </a:p>
          </p:txBody>
        </p:sp>
        <p:sp>
          <p:nvSpPr>
            <p:cNvPr id="121903" name="Freeform 47"/>
            <p:cNvSpPr>
              <a:spLocks/>
            </p:cNvSpPr>
            <p:nvPr/>
          </p:nvSpPr>
          <p:spPr bwMode="auto">
            <a:xfrm>
              <a:off x="2199" y="1515"/>
              <a:ext cx="313" cy="29"/>
            </a:xfrm>
            <a:custGeom>
              <a:avLst/>
              <a:gdLst/>
              <a:ahLst/>
              <a:cxnLst>
                <a:cxn ang="0">
                  <a:pos x="0" y="29"/>
                </a:cxn>
                <a:cxn ang="0">
                  <a:pos x="31" y="0"/>
                </a:cxn>
                <a:cxn ang="0">
                  <a:pos x="313" y="0"/>
                </a:cxn>
                <a:cxn ang="0">
                  <a:pos x="282" y="29"/>
                </a:cxn>
                <a:cxn ang="0">
                  <a:pos x="0" y="29"/>
                </a:cxn>
              </a:cxnLst>
              <a:rect l="0" t="0" r="r" b="b"/>
              <a:pathLst>
                <a:path w="313" h="29">
                  <a:moveTo>
                    <a:pt x="0" y="29"/>
                  </a:moveTo>
                  <a:lnTo>
                    <a:pt x="31" y="0"/>
                  </a:lnTo>
                  <a:lnTo>
                    <a:pt x="313" y="0"/>
                  </a:lnTo>
                  <a:lnTo>
                    <a:pt x="282" y="29"/>
                  </a:lnTo>
                  <a:lnTo>
                    <a:pt x="0" y="29"/>
                  </a:lnTo>
                  <a:close/>
                </a:path>
              </a:pathLst>
            </a:custGeom>
            <a:solidFill>
              <a:srgbClr val="C9C9B6"/>
            </a:solidFill>
            <a:ln w="9525">
              <a:noFill/>
              <a:round/>
              <a:headEnd/>
              <a:tailEnd/>
            </a:ln>
          </p:spPr>
          <p:txBody>
            <a:bodyPr/>
            <a:lstStyle/>
            <a:p>
              <a:endParaRPr lang="zh-CN" altLang="en-US"/>
            </a:p>
          </p:txBody>
        </p:sp>
        <p:sp>
          <p:nvSpPr>
            <p:cNvPr id="121904" name="Freeform 48"/>
            <p:cNvSpPr>
              <a:spLocks/>
            </p:cNvSpPr>
            <p:nvPr/>
          </p:nvSpPr>
          <p:spPr bwMode="auto">
            <a:xfrm>
              <a:off x="2199" y="1515"/>
              <a:ext cx="313" cy="29"/>
            </a:xfrm>
            <a:custGeom>
              <a:avLst/>
              <a:gdLst/>
              <a:ahLst/>
              <a:cxnLst>
                <a:cxn ang="0">
                  <a:pos x="0" y="29"/>
                </a:cxn>
                <a:cxn ang="0">
                  <a:pos x="31" y="0"/>
                </a:cxn>
                <a:cxn ang="0">
                  <a:pos x="313" y="0"/>
                </a:cxn>
                <a:cxn ang="0">
                  <a:pos x="282" y="29"/>
                </a:cxn>
                <a:cxn ang="0">
                  <a:pos x="0" y="29"/>
                </a:cxn>
              </a:cxnLst>
              <a:rect l="0" t="0" r="r" b="b"/>
              <a:pathLst>
                <a:path w="313" h="29">
                  <a:moveTo>
                    <a:pt x="0" y="29"/>
                  </a:moveTo>
                  <a:lnTo>
                    <a:pt x="31" y="0"/>
                  </a:lnTo>
                  <a:lnTo>
                    <a:pt x="313" y="0"/>
                  </a:lnTo>
                  <a:lnTo>
                    <a:pt x="282" y="29"/>
                  </a:lnTo>
                  <a:lnTo>
                    <a:pt x="0" y="29"/>
                  </a:lnTo>
                  <a:close/>
                </a:path>
              </a:pathLst>
            </a:custGeom>
            <a:solidFill>
              <a:srgbClr val="C9C9B6"/>
            </a:solidFill>
            <a:ln w="3175">
              <a:solidFill>
                <a:srgbClr val="494936"/>
              </a:solidFill>
              <a:prstDash val="solid"/>
              <a:round/>
              <a:headEnd/>
              <a:tailEnd/>
            </a:ln>
          </p:spPr>
          <p:txBody>
            <a:bodyPr/>
            <a:lstStyle/>
            <a:p>
              <a:endParaRPr lang="zh-CN" altLang="en-US"/>
            </a:p>
          </p:txBody>
        </p:sp>
        <p:sp>
          <p:nvSpPr>
            <p:cNvPr id="121905" name="Rectangle 49"/>
            <p:cNvSpPr>
              <a:spLocks noChangeArrowheads="1"/>
            </p:cNvSpPr>
            <p:nvPr/>
          </p:nvSpPr>
          <p:spPr bwMode="auto">
            <a:xfrm>
              <a:off x="2200" y="1545"/>
              <a:ext cx="282" cy="223"/>
            </a:xfrm>
            <a:prstGeom prst="rect">
              <a:avLst/>
            </a:prstGeom>
            <a:solidFill>
              <a:srgbClr val="B7B79D"/>
            </a:solidFill>
            <a:ln w="3175">
              <a:solidFill>
                <a:srgbClr val="494936"/>
              </a:solidFill>
              <a:miter lim="800000"/>
              <a:headEnd/>
              <a:tailEnd/>
            </a:ln>
          </p:spPr>
          <p:txBody>
            <a:bodyPr/>
            <a:lstStyle/>
            <a:p>
              <a:endParaRPr lang="zh-CN" altLang="en-US"/>
            </a:p>
          </p:txBody>
        </p:sp>
        <p:sp>
          <p:nvSpPr>
            <p:cNvPr id="121906" name="Rectangle 50"/>
            <p:cNvSpPr>
              <a:spLocks noChangeArrowheads="1"/>
            </p:cNvSpPr>
            <p:nvPr/>
          </p:nvSpPr>
          <p:spPr bwMode="auto">
            <a:xfrm>
              <a:off x="2225" y="1574"/>
              <a:ext cx="233" cy="172"/>
            </a:xfrm>
            <a:prstGeom prst="rect">
              <a:avLst/>
            </a:prstGeom>
            <a:solidFill>
              <a:srgbClr val="FFFFFF"/>
            </a:solidFill>
            <a:ln w="3175">
              <a:solidFill>
                <a:srgbClr val="494936"/>
              </a:solidFill>
              <a:miter lim="800000"/>
              <a:headEnd/>
              <a:tailEnd/>
            </a:ln>
          </p:spPr>
          <p:txBody>
            <a:bodyPr/>
            <a:lstStyle/>
            <a:p>
              <a:endParaRPr lang="zh-CN" altLang="en-US"/>
            </a:p>
          </p:txBody>
        </p:sp>
        <p:sp>
          <p:nvSpPr>
            <p:cNvPr id="121907" name="Freeform 51"/>
            <p:cNvSpPr>
              <a:spLocks/>
            </p:cNvSpPr>
            <p:nvPr/>
          </p:nvSpPr>
          <p:spPr bwMode="auto">
            <a:xfrm>
              <a:off x="2481" y="1515"/>
              <a:ext cx="31" cy="252"/>
            </a:xfrm>
            <a:custGeom>
              <a:avLst/>
              <a:gdLst/>
              <a:ahLst/>
              <a:cxnLst>
                <a:cxn ang="0">
                  <a:pos x="0" y="252"/>
                </a:cxn>
                <a:cxn ang="0">
                  <a:pos x="31" y="221"/>
                </a:cxn>
                <a:cxn ang="0">
                  <a:pos x="31" y="0"/>
                </a:cxn>
                <a:cxn ang="0">
                  <a:pos x="0" y="29"/>
                </a:cxn>
                <a:cxn ang="0">
                  <a:pos x="0" y="252"/>
                </a:cxn>
              </a:cxnLst>
              <a:rect l="0" t="0" r="r" b="b"/>
              <a:pathLst>
                <a:path w="31" h="252">
                  <a:moveTo>
                    <a:pt x="0" y="252"/>
                  </a:moveTo>
                  <a:lnTo>
                    <a:pt x="31" y="221"/>
                  </a:lnTo>
                  <a:lnTo>
                    <a:pt x="31" y="0"/>
                  </a:lnTo>
                  <a:lnTo>
                    <a:pt x="0" y="29"/>
                  </a:lnTo>
                  <a:lnTo>
                    <a:pt x="0" y="252"/>
                  </a:lnTo>
                  <a:close/>
                </a:path>
              </a:pathLst>
            </a:custGeom>
            <a:solidFill>
              <a:srgbClr val="7A7A5A"/>
            </a:solidFill>
            <a:ln w="9525">
              <a:noFill/>
              <a:round/>
              <a:headEnd/>
              <a:tailEnd/>
            </a:ln>
          </p:spPr>
          <p:txBody>
            <a:bodyPr/>
            <a:lstStyle/>
            <a:p>
              <a:endParaRPr lang="zh-CN" altLang="en-US"/>
            </a:p>
          </p:txBody>
        </p:sp>
        <p:sp>
          <p:nvSpPr>
            <p:cNvPr id="121908" name="Freeform 52"/>
            <p:cNvSpPr>
              <a:spLocks/>
            </p:cNvSpPr>
            <p:nvPr/>
          </p:nvSpPr>
          <p:spPr bwMode="auto">
            <a:xfrm>
              <a:off x="2481" y="1515"/>
              <a:ext cx="31" cy="252"/>
            </a:xfrm>
            <a:custGeom>
              <a:avLst/>
              <a:gdLst/>
              <a:ahLst/>
              <a:cxnLst>
                <a:cxn ang="0">
                  <a:pos x="0" y="252"/>
                </a:cxn>
                <a:cxn ang="0">
                  <a:pos x="31" y="221"/>
                </a:cxn>
                <a:cxn ang="0">
                  <a:pos x="31" y="0"/>
                </a:cxn>
                <a:cxn ang="0">
                  <a:pos x="0" y="29"/>
                </a:cxn>
                <a:cxn ang="0">
                  <a:pos x="0" y="252"/>
                </a:cxn>
              </a:cxnLst>
              <a:rect l="0" t="0" r="r" b="b"/>
              <a:pathLst>
                <a:path w="31" h="252">
                  <a:moveTo>
                    <a:pt x="0" y="252"/>
                  </a:moveTo>
                  <a:lnTo>
                    <a:pt x="31" y="221"/>
                  </a:lnTo>
                  <a:lnTo>
                    <a:pt x="31" y="0"/>
                  </a:lnTo>
                  <a:lnTo>
                    <a:pt x="0" y="29"/>
                  </a:lnTo>
                  <a:lnTo>
                    <a:pt x="0" y="252"/>
                  </a:lnTo>
                  <a:close/>
                </a:path>
              </a:pathLst>
            </a:custGeom>
            <a:solidFill>
              <a:srgbClr val="7A7A5A"/>
            </a:solidFill>
            <a:ln w="3175">
              <a:solidFill>
                <a:srgbClr val="494936"/>
              </a:solidFill>
              <a:prstDash val="solid"/>
              <a:round/>
              <a:headEnd/>
              <a:tailEnd/>
            </a:ln>
          </p:spPr>
          <p:txBody>
            <a:bodyPr/>
            <a:lstStyle/>
            <a:p>
              <a:endParaRPr lang="zh-CN" altLang="en-US"/>
            </a:p>
          </p:txBody>
        </p:sp>
        <p:sp>
          <p:nvSpPr>
            <p:cNvPr id="121909" name="Freeform 53"/>
            <p:cNvSpPr>
              <a:spLocks/>
            </p:cNvSpPr>
            <p:nvPr/>
          </p:nvSpPr>
          <p:spPr bwMode="auto">
            <a:xfrm>
              <a:off x="2144" y="1823"/>
              <a:ext cx="350" cy="55"/>
            </a:xfrm>
            <a:custGeom>
              <a:avLst/>
              <a:gdLst/>
              <a:ahLst/>
              <a:cxnLst>
                <a:cxn ang="0">
                  <a:pos x="0" y="55"/>
                </a:cxn>
                <a:cxn ang="0">
                  <a:pos x="44" y="0"/>
                </a:cxn>
                <a:cxn ang="0">
                  <a:pos x="350" y="0"/>
                </a:cxn>
                <a:cxn ang="0">
                  <a:pos x="306" y="55"/>
                </a:cxn>
                <a:cxn ang="0">
                  <a:pos x="0" y="55"/>
                </a:cxn>
              </a:cxnLst>
              <a:rect l="0" t="0" r="r" b="b"/>
              <a:pathLst>
                <a:path w="350" h="55">
                  <a:moveTo>
                    <a:pt x="0" y="55"/>
                  </a:moveTo>
                  <a:lnTo>
                    <a:pt x="44" y="0"/>
                  </a:lnTo>
                  <a:lnTo>
                    <a:pt x="350" y="0"/>
                  </a:lnTo>
                  <a:lnTo>
                    <a:pt x="306" y="55"/>
                  </a:lnTo>
                  <a:lnTo>
                    <a:pt x="0" y="55"/>
                  </a:lnTo>
                  <a:close/>
                </a:path>
              </a:pathLst>
            </a:custGeom>
            <a:solidFill>
              <a:srgbClr val="C9C9B6"/>
            </a:solidFill>
            <a:ln w="9525">
              <a:noFill/>
              <a:round/>
              <a:headEnd/>
              <a:tailEnd/>
            </a:ln>
          </p:spPr>
          <p:txBody>
            <a:bodyPr/>
            <a:lstStyle/>
            <a:p>
              <a:endParaRPr lang="zh-CN" altLang="en-US"/>
            </a:p>
          </p:txBody>
        </p:sp>
        <p:sp>
          <p:nvSpPr>
            <p:cNvPr id="121910" name="Freeform 54"/>
            <p:cNvSpPr>
              <a:spLocks/>
            </p:cNvSpPr>
            <p:nvPr/>
          </p:nvSpPr>
          <p:spPr bwMode="auto">
            <a:xfrm>
              <a:off x="2144" y="1823"/>
              <a:ext cx="350" cy="55"/>
            </a:xfrm>
            <a:custGeom>
              <a:avLst/>
              <a:gdLst/>
              <a:ahLst/>
              <a:cxnLst>
                <a:cxn ang="0">
                  <a:pos x="0" y="55"/>
                </a:cxn>
                <a:cxn ang="0">
                  <a:pos x="44" y="0"/>
                </a:cxn>
                <a:cxn ang="0">
                  <a:pos x="350" y="0"/>
                </a:cxn>
                <a:cxn ang="0">
                  <a:pos x="306" y="55"/>
                </a:cxn>
                <a:cxn ang="0">
                  <a:pos x="0" y="55"/>
                </a:cxn>
              </a:cxnLst>
              <a:rect l="0" t="0" r="r" b="b"/>
              <a:pathLst>
                <a:path w="350" h="55">
                  <a:moveTo>
                    <a:pt x="0" y="55"/>
                  </a:moveTo>
                  <a:lnTo>
                    <a:pt x="44" y="0"/>
                  </a:lnTo>
                  <a:lnTo>
                    <a:pt x="350" y="0"/>
                  </a:lnTo>
                  <a:lnTo>
                    <a:pt x="306" y="55"/>
                  </a:lnTo>
                  <a:lnTo>
                    <a:pt x="0" y="55"/>
                  </a:lnTo>
                  <a:close/>
                </a:path>
              </a:pathLst>
            </a:custGeom>
            <a:solidFill>
              <a:srgbClr val="C9C9B6"/>
            </a:solidFill>
            <a:ln w="3175">
              <a:solidFill>
                <a:srgbClr val="494936"/>
              </a:solidFill>
              <a:prstDash val="solid"/>
              <a:round/>
              <a:headEnd/>
              <a:tailEnd/>
            </a:ln>
          </p:spPr>
          <p:txBody>
            <a:bodyPr/>
            <a:lstStyle/>
            <a:p>
              <a:endParaRPr lang="zh-CN" altLang="en-US"/>
            </a:p>
          </p:txBody>
        </p:sp>
        <p:sp>
          <p:nvSpPr>
            <p:cNvPr id="121911" name="Freeform 55"/>
            <p:cNvSpPr>
              <a:spLocks/>
            </p:cNvSpPr>
            <p:nvPr/>
          </p:nvSpPr>
          <p:spPr bwMode="auto">
            <a:xfrm>
              <a:off x="2450" y="1823"/>
              <a:ext cx="44" cy="67"/>
            </a:xfrm>
            <a:custGeom>
              <a:avLst/>
              <a:gdLst/>
              <a:ahLst/>
              <a:cxnLst>
                <a:cxn ang="0">
                  <a:pos x="0" y="67"/>
                </a:cxn>
                <a:cxn ang="0">
                  <a:pos x="44" y="20"/>
                </a:cxn>
                <a:cxn ang="0">
                  <a:pos x="44" y="0"/>
                </a:cxn>
                <a:cxn ang="0">
                  <a:pos x="0" y="55"/>
                </a:cxn>
                <a:cxn ang="0">
                  <a:pos x="0" y="67"/>
                </a:cxn>
              </a:cxnLst>
              <a:rect l="0" t="0" r="r" b="b"/>
              <a:pathLst>
                <a:path w="44" h="67">
                  <a:moveTo>
                    <a:pt x="0" y="67"/>
                  </a:moveTo>
                  <a:lnTo>
                    <a:pt x="44" y="20"/>
                  </a:lnTo>
                  <a:lnTo>
                    <a:pt x="44" y="0"/>
                  </a:lnTo>
                  <a:lnTo>
                    <a:pt x="0" y="55"/>
                  </a:lnTo>
                  <a:lnTo>
                    <a:pt x="0" y="67"/>
                  </a:lnTo>
                  <a:close/>
                </a:path>
              </a:pathLst>
            </a:custGeom>
            <a:solidFill>
              <a:srgbClr val="7A7A5A"/>
            </a:solidFill>
            <a:ln w="9525">
              <a:noFill/>
              <a:round/>
              <a:headEnd/>
              <a:tailEnd/>
            </a:ln>
          </p:spPr>
          <p:txBody>
            <a:bodyPr/>
            <a:lstStyle/>
            <a:p>
              <a:endParaRPr lang="zh-CN" altLang="en-US"/>
            </a:p>
          </p:txBody>
        </p:sp>
        <p:sp>
          <p:nvSpPr>
            <p:cNvPr id="121912" name="Freeform 56"/>
            <p:cNvSpPr>
              <a:spLocks/>
            </p:cNvSpPr>
            <p:nvPr/>
          </p:nvSpPr>
          <p:spPr bwMode="auto">
            <a:xfrm>
              <a:off x="2450" y="1823"/>
              <a:ext cx="44" cy="67"/>
            </a:xfrm>
            <a:custGeom>
              <a:avLst/>
              <a:gdLst/>
              <a:ahLst/>
              <a:cxnLst>
                <a:cxn ang="0">
                  <a:pos x="0" y="67"/>
                </a:cxn>
                <a:cxn ang="0">
                  <a:pos x="44" y="20"/>
                </a:cxn>
                <a:cxn ang="0">
                  <a:pos x="44" y="0"/>
                </a:cxn>
                <a:cxn ang="0">
                  <a:pos x="0" y="55"/>
                </a:cxn>
                <a:cxn ang="0">
                  <a:pos x="0" y="67"/>
                </a:cxn>
              </a:cxnLst>
              <a:rect l="0" t="0" r="r" b="b"/>
              <a:pathLst>
                <a:path w="44" h="67">
                  <a:moveTo>
                    <a:pt x="0" y="67"/>
                  </a:moveTo>
                  <a:lnTo>
                    <a:pt x="44" y="20"/>
                  </a:lnTo>
                  <a:lnTo>
                    <a:pt x="44" y="0"/>
                  </a:lnTo>
                  <a:lnTo>
                    <a:pt x="0" y="55"/>
                  </a:lnTo>
                  <a:lnTo>
                    <a:pt x="0" y="67"/>
                  </a:lnTo>
                  <a:close/>
                </a:path>
              </a:pathLst>
            </a:custGeom>
            <a:solidFill>
              <a:srgbClr val="7A7A5A"/>
            </a:solidFill>
            <a:ln w="3175">
              <a:solidFill>
                <a:srgbClr val="494936"/>
              </a:solidFill>
              <a:prstDash val="solid"/>
              <a:round/>
              <a:headEnd/>
              <a:tailEnd/>
            </a:ln>
          </p:spPr>
          <p:txBody>
            <a:bodyPr/>
            <a:lstStyle/>
            <a:p>
              <a:endParaRPr lang="zh-CN" altLang="en-US"/>
            </a:p>
          </p:txBody>
        </p:sp>
        <p:sp>
          <p:nvSpPr>
            <p:cNvPr id="121913" name="Rectangle 57"/>
            <p:cNvSpPr>
              <a:spLocks noChangeArrowheads="1"/>
            </p:cNvSpPr>
            <p:nvPr/>
          </p:nvSpPr>
          <p:spPr bwMode="auto">
            <a:xfrm>
              <a:off x="2144" y="1878"/>
              <a:ext cx="306" cy="12"/>
            </a:xfrm>
            <a:prstGeom prst="rect">
              <a:avLst/>
            </a:prstGeom>
            <a:solidFill>
              <a:srgbClr val="B7B79D"/>
            </a:solidFill>
            <a:ln w="9525">
              <a:noFill/>
              <a:miter lim="800000"/>
              <a:headEnd/>
              <a:tailEnd/>
            </a:ln>
          </p:spPr>
          <p:txBody>
            <a:bodyPr/>
            <a:lstStyle/>
            <a:p>
              <a:endParaRPr lang="zh-CN" altLang="en-US"/>
            </a:p>
          </p:txBody>
        </p:sp>
        <p:sp>
          <p:nvSpPr>
            <p:cNvPr id="121914" name="Rectangle 58"/>
            <p:cNvSpPr>
              <a:spLocks noChangeArrowheads="1"/>
            </p:cNvSpPr>
            <p:nvPr/>
          </p:nvSpPr>
          <p:spPr bwMode="auto">
            <a:xfrm>
              <a:off x="2145" y="1879"/>
              <a:ext cx="304" cy="10"/>
            </a:xfrm>
            <a:prstGeom prst="rect">
              <a:avLst/>
            </a:prstGeom>
            <a:solidFill>
              <a:srgbClr val="B7B79D"/>
            </a:solidFill>
            <a:ln w="3175">
              <a:solidFill>
                <a:srgbClr val="494936"/>
              </a:solidFill>
              <a:miter lim="800000"/>
              <a:headEnd/>
              <a:tailEnd/>
            </a:ln>
          </p:spPr>
          <p:txBody>
            <a:bodyPr/>
            <a:lstStyle/>
            <a:p>
              <a:endParaRPr lang="zh-CN" altLang="en-US"/>
            </a:p>
          </p:txBody>
        </p:sp>
      </p:grpSp>
      <p:grpSp>
        <p:nvGrpSpPr>
          <p:cNvPr id="7" name="Group 59"/>
          <p:cNvGrpSpPr>
            <a:grpSpLocks/>
          </p:cNvGrpSpPr>
          <p:nvPr/>
        </p:nvGrpSpPr>
        <p:grpSpPr bwMode="auto">
          <a:xfrm>
            <a:off x="3059113" y="1008063"/>
            <a:ext cx="533400" cy="723900"/>
            <a:chOff x="1967" y="998"/>
            <a:chExt cx="336" cy="456"/>
          </a:xfrm>
        </p:grpSpPr>
        <p:sp>
          <p:nvSpPr>
            <p:cNvPr id="121916" name="Freeform 60"/>
            <p:cNvSpPr>
              <a:spLocks/>
            </p:cNvSpPr>
            <p:nvPr/>
          </p:nvSpPr>
          <p:spPr bwMode="auto">
            <a:xfrm>
              <a:off x="1967" y="1073"/>
              <a:ext cx="334" cy="380"/>
            </a:xfrm>
            <a:custGeom>
              <a:avLst/>
              <a:gdLst/>
              <a:ahLst/>
              <a:cxnLst>
                <a:cxn ang="0">
                  <a:pos x="13" y="132"/>
                </a:cxn>
                <a:cxn ang="0">
                  <a:pos x="17" y="135"/>
                </a:cxn>
                <a:cxn ang="0">
                  <a:pos x="0" y="153"/>
                </a:cxn>
                <a:cxn ang="0">
                  <a:pos x="0" y="160"/>
                </a:cxn>
                <a:cxn ang="0">
                  <a:pos x="22" y="170"/>
                </a:cxn>
                <a:cxn ang="0">
                  <a:pos x="29" y="169"/>
                </a:cxn>
                <a:cxn ang="0">
                  <a:pos x="44" y="146"/>
                </a:cxn>
                <a:cxn ang="0">
                  <a:pos x="50" y="149"/>
                </a:cxn>
                <a:cxn ang="0">
                  <a:pos x="101" y="71"/>
                </a:cxn>
                <a:cxn ang="0">
                  <a:pos x="101" y="184"/>
                </a:cxn>
                <a:cxn ang="0">
                  <a:pos x="112" y="184"/>
                </a:cxn>
                <a:cxn ang="0">
                  <a:pos x="50" y="346"/>
                </a:cxn>
                <a:cxn ang="0">
                  <a:pos x="59" y="351"/>
                </a:cxn>
                <a:cxn ang="0">
                  <a:pos x="28" y="356"/>
                </a:cxn>
                <a:cxn ang="0">
                  <a:pos x="7" y="367"/>
                </a:cxn>
                <a:cxn ang="0">
                  <a:pos x="7" y="380"/>
                </a:cxn>
                <a:cxn ang="0">
                  <a:pos x="103" y="380"/>
                </a:cxn>
                <a:cxn ang="0">
                  <a:pos x="105" y="368"/>
                </a:cxn>
                <a:cxn ang="0">
                  <a:pos x="103" y="360"/>
                </a:cxn>
                <a:cxn ang="0">
                  <a:pos x="114" y="358"/>
                </a:cxn>
                <a:cxn ang="0">
                  <a:pos x="167" y="232"/>
                </a:cxn>
                <a:cxn ang="0">
                  <a:pos x="220" y="358"/>
                </a:cxn>
                <a:cxn ang="0">
                  <a:pos x="231" y="360"/>
                </a:cxn>
                <a:cxn ang="0">
                  <a:pos x="230" y="370"/>
                </a:cxn>
                <a:cxn ang="0">
                  <a:pos x="233" y="380"/>
                </a:cxn>
                <a:cxn ang="0">
                  <a:pos x="327" y="380"/>
                </a:cxn>
                <a:cxn ang="0">
                  <a:pos x="327" y="367"/>
                </a:cxn>
                <a:cxn ang="0">
                  <a:pos x="307" y="356"/>
                </a:cxn>
                <a:cxn ang="0">
                  <a:pos x="276" y="351"/>
                </a:cxn>
                <a:cxn ang="0">
                  <a:pos x="283" y="346"/>
                </a:cxn>
                <a:cxn ang="0">
                  <a:pos x="222" y="184"/>
                </a:cxn>
                <a:cxn ang="0">
                  <a:pos x="233" y="184"/>
                </a:cxn>
                <a:cxn ang="0">
                  <a:pos x="233" y="71"/>
                </a:cxn>
                <a:cxn ang="0">
                  <a:pos x="283" y="150"/>
                </a:cxn>
                <a:cxn ang="0">
                  <a:pos x="288" y="146"/>
                </a:cxn>
                <a:cxn ang="0">
                  <a:pos x="303" y="169"/>
                </a:cxn>
                <a:cxn ang="0">
                  <a:pos x="312" y="170"/>
                </a:cxn>
                <a:cxn ang="0">
                  <a:pos x="334" y="160"/>
                </a:cxn>
                <a:cxn ang="0">
                  <a:pos x="334" y="153"/>
                </a:cxn>
                <a:cxn ang="0">
                  <a:pos x="318" y="135"/>
                </a:cxn>
                <a:cxn ang="0">
                  <a:pos x="321" y="132"/>
                </a:cxn>
                <a:cxn ang="0">
                  <a:pos x="242" y="12"/>
                </a:cxn>
                <a:cxn ang="0">
                  <a:pos x="197" y="12"/>
                </a:cxn>
                <a:cxn ang="0">
                  <a:pos x="182" y="0"/>
                </a:cxn>
                <a:cxn ang="0">
                  <a:pos x="147" y="0"/>
                </a:cxn>
                <a:cxn ang="0">
                  <a:pos x="134" y="12"/>
                </a:cxn>
                <a:cxn ang="0">
                  <a:pos x="92" y="12"/>
                </a:cxn>
                <a:cxn ang="0">
                  <a:pos x="13" y="132"/>
                </a:cxn>
              </a:cxnLst>
              <a:rect l="0" t="0" r="r" b="b"/>
              <a:pathLst>
                <a:path w="334" h="380">
                  <a:moveTo>
                    <a:pt x="13" y="132"/>
                  </a:moveTo>
                  <a:lnTo>
                    <a:pt x="17" y="135"/>
                  </a:lnTo>
                  <a:lnTo>
                    <a:pt x="0" y="153"/>
                  </a:lnTo>
                  <a:lnTo>
                    <a:pt x="0" y="160"/>
                  </a:lnTo>
                  <a:lnTo>
                    <a:pt x="22" y="170"/>
                  </a:lnTo>
                  <a:lnTo>
                    <a:pt x="29" y="169"/>
                  </a:lnTo>
                  <a:lnTo>
                    <a:pt x="44" y="146"/>
                  </a:lnTo>
                  <a:lnTo>
                    <a:pt x="50" y="149"/>
                  </a:lnTo>
                  <a:lnTo>
                    <a:pt x="101" y="71"/>
                  </a:lnTo>
                  <a:lnTo>
                    <a:pt x="101" y="184"/>
                  </a:lnTo>
                  <a:lnTo>
                    <a:pt x="112" y="184"/>
                  </a:lnTo>
                  <a:lnTo>
                    <a:pt x="50" y="346"/>
                  </a:lnTo>
                  <a:lnTo>
                    <a:pt x="59" y="351"/>
                  </a:lnTo>
                  <a:lnTo>
                    <a:pt x="28" y="356"/>
                  </a:lnTo>
                  <a:lnTo>
                    <a:pt x="7" y="367"/>
                  </a:lnTo>
                  <a:lnTo>
                    <a:pt x="7" y="380"/>
                  </a:lnTo>
                  <a:lnTo>
                    <a:pt x="103" y="380"/>
                  </a:lnTo>
                  <a:lnTo>
                    <a:pt x="105" y="368"/>
                  </a:lnTo>
                  <a:lnTo>
                    <a:pt x="103" y="360"/>
                  </a:lnTo>
                  <a:lnTo>
                    <a:pt x="114" y="358"/>
                  </a:lnTo>
                  <a:lnTo>
                    <a:pt x="167" y="232"/>
                  </a:lnTo>
                  <a:lnTo>
                    <a:pt x="220" y="358"/>
                  </a:lnTo>
                  <a:lnTo>
                    <a:pt x="231" y="360"/>
                  </a:lnTo>
                  <a:lnTo>
                    <a:pt x="230" y="370"/>
                  </a:lnTo>
                  <a:lnTo>
                    <a:pt x="233" y="380"/>
                  </a:lnTo>
                  <a:lnTo>
                    <a:pt x="327" y="380"/>
                  </a:lnTo>
                  <a:lnTo>
                    <a:pt x="327" y="367"/>
                  </a:lnTo>
                  <a:lnTo>
                    <a:pt x="307" y="356"/>
                  </a:lnTo>
                  <a:lnTo>
                    <a:pt x="276" y="351"/>
                  </a:lnTo>
                  <a:lnTo>
                    <a:pt x="283" y="346"/>
                  </a:lnTo>
                  <a:lnTo>
                    <a:pt x="222" y="184"/>
                  </a:lnTo>
                  <a:lnTo>
                    <a:pt x="233" y="184"/>
                  </a:lnTo>
                  <a:lnTo>
                    <a:pt x="233" y="71"/>
                  </a:lnTo>
                  <a:lnTo>
                    <a:pt x="283" y="150"/>
                  </a:lnTo>
                  <a:lnTo>
                    <a:pt x="288" y="146"/>
                  </a:lnTo>
                  <a:lnTo>
                    <a:pt x="303" y="169"/>
                  </a:lnTo>
                  <a:lnTo>
                    <a:pt x="312" y="170"/>
                  </a:lnTo>
                  <a:lnTo>
                    <a:pt x="334" y="160"/>
                  </a:lnTo>
                  <a:lnTo>
                    <a:pt x="334" y="153"/>
                  </a:lnTo>
                  <a:lnTo>
                    <a:pt x="318" y="135"/>
                  </a:lnTo>
                  <a:lnTo>
                    <a:pt x="321" y="132"/>
                  </a:lnTo>
                  <a:lnTo>
                    <a:pt x="242" y="12"/>
                  </a:lnTo>
                  <a:lnTo>
                    <a:pt x="197" y="12"/>
                  </a:lnTo>
                  <a:lnTo>
                    <a:pt x="182" y="0"/>
                  </a:lnTo>
                  <a:lnTo>
                    <a:pt x="147" y="0"/>
                  </a:lnTo>
                  <a:lnTo>
                    <a:pt x="134" y="12"/>
                  </a:lnTo>
                  <a:lnTo>
                    <a:pt x="92" y="12"/>
                  </a:lnTo>
                  <a:lnTo>
                    <a:pt x="13" y="132"/>
                  </a:lnTo>
                  <a:close/>
                </a:path>
              </a:pathLst>
            </a:custGeom>
            <a:solidFill>
              <a:srgbClr val="000000"/>
            </a:solidFill>
            <a:ln w="9525">
              <a:noFill/>
              <a:round/>
              <a:headEnd/>
              <a:tailEnd/>
            </a:ln>
          </p:spPr>
          <p:txBody>
            <a:bodyPr/>
            <a:lstStyle/>
            <a:p>
              <a:endParaRPr lang="zh-CN" altLang="en-US"/>
            </a:p>
          </p:txBody>
        </p:sp>
        <p:sp>
          <p:nvSpPr>
            <p:cNvPr id="121917" name="Freeform 61"/>
            <p:cNvSpPr>
              <a:spLocks/>
            </p:cNvSpPr>
            <p:nvPr/>
          </p:nvSpPr>
          <p:spPr bwMode="auto">
            <a:xfrm>
              <a:off x="1969" y="1075"/>
              <a:ext cx="334" cy="379"/>
            </a:xfrm>
            <a:custGeom>
              <a:avLst/>
              <a:gdLst/>
              <a:ahLst/>
              <a:cxnLst>
                <a:cxn ang="0">
                  <a:pos x="13" y="131"/>
                </a:cxn>
                <a:cxn ang="0">
                  <a:pos x="16" y="134"/>
                </a:cxn>
                <a:cxn ang="0">
                  <a:pos x="0" y="153"/>
                </a:cxn>
                <a:cxn ang="0">
                  <a:pos x="0" y="160"/>
                </a:cxn>
                <a:cxn ang="0">
                  <a:pos x="22" y="170"/>
                </a:cxn>
                <a:cxn ang="0">
                  <a:pos x="29" y="168"/>
                </a:cxn>
                <a:cxn ang="0">
                  <a:pos x="44" y="146"/>
                </a:cxn>
                <a:cxn ang="0">
                  <a:pos x="49" y="148"/>
                </a:cxn>
                <a:cxn ang="0">
                  <a:pos x="101" y="71"/>
                </a:cxn>
                <a:cxn ang="0">
                  <a:pos x="101" y="184"/>
                </a:cxn>
                <a:cxn ang="0">
                  <a:pos x="112" y="184"/>
                </a:cxn>
                <a:cxn ang="0">
                  <a:pos x="49" y="345"/>
                </a:cxn>
                <a:cxn ang="0">
                  <a:pos x="59" y="351"/>
                </a:cxn>
                <a:cxn ang="0">
                  <a:pos x="27" y="355"/>
                </a:cxn>
                <a:cxn ang="0">
                  <a:pos x="7" y="366"/>
                </a:cxn>
                <a:cxn ang="0">
                  <a:pos x="7" y="379"/>
                </a:cxn>
                <a:cxn ang="0">
                  <a:pos x="103" y="379"/>
                </a:cxn>
                <a:cxn ang="0">
                  <a:pos x="105" y="368"/>
                </a:cxn>
                <a:cxn ang="0">
                  <a:pos x="103" y="359"/>
                </a:cxn>
                <a:cxn ang="0">
                  <a:pos x="114" y="358"/>
                </a:cxn>
                <a:cxn ang="0">
                  <a:pos x="167" y="232"/>
                </a:cxn>
                <a:cxn ang="0">
                  <a:pos x="220" y="358"/>
                </a:cxn>
                <a:cxn ang="0">
                  <a:pos x="231" y="359"/>
                </a:cxn>
                <a:cxn ang="0">
                  <a:pos x="229" y="369"/>
                </a:cxn>
                <a:cxn ang="0">
                  <a:pos x="233" y="379"/>
                </a:cxn>
                <a:cxn ang="0">
                  <a:pos x="327" y="379"/>
                </a:cxn>
                <a:cxn ang="0">
                  <a:pos x="327" y="366"/>
                </a:cxn>
                <a:cxn ang="0">
                  <a:pos x="307" y="355"/>
                </a:cxn>
                <a:cxn ang="0">
                  <a:pos x="275" y="351"/>
                </a:cxn>
                <a:cxn ang="0">
                  <a:pos x="283" y="345"/>
                </a:cxn>
                <a:cxn ang="0">
                  <a:pos x="222" y="184"/>
                </a:cxn>
                <a:cxn ang="0">
                  <a:pos x="233" y="184"/>
                </a:cxn>
                <a:cxn ang="0">
                  <a:pos x="233" y="71"/>
                </a:cxn>
                <a:cxn ang="0">
                  <a:pos x="283" y="150"/>
                </a:cxn>
                <a:cxn ang="0">
                  <a:pos x="288" y="146"/>
                </a:cxn>
                <a:cxn ang="0">
                  <a:pos x="303" y="168"/>
                </a:cxn>
                <a:cxn ang="0">
                  <a:pos x="312" y="170"/>
                </a:cxn>
                <a:cxn ang="0">
                  <a:pos x="334" y="160"/>
                </a:cxn>
                <a:cxn ang="0">
                  <a:pos x="334" y="153"/>
                </a:cxn>
                <a:cxn ang="0">
                  <a:pos x="318" y="134"/>
                </a:cxn>
                <a:cxn ang="0">
                  <a:pos x="321" y="131"/>
                </a:cxn>
                <a:cxn ang="0">
                  <a:pos x="242" y="11"/>
                </a:cxn>
                <a:cxn ang="0">
                  <a:pos x="196" y="11"/>
                </a:cxn>
                <a:cxn ang="0">
                  <a:pos x="182" y="0"/>
                </a:cxn>
                <a:cxn ang="0">
                  <a:pos x="147" y="0"/>
                </a:cxn>
                <a:cxn ang="0">
                  <a:pos x="134" y="11"/>
                </a:cxn>
                <a:cxn ang="0">
                  <a:pos x="92" y="11"/>
                </a:cxn>
                <a:cxn ang="0">
                  <a:pos x="13" y="131"/>
                </a:cxn>
              </a:cxnLst>
              <a:rect l="0" t="0" r="r" b="b"/>
              <a:pathLst>
                <a:path w="334" h="379">
                  <a:moveTo>
                    <a:pt x="13" y="131"/>
                  </a:moveTo>
                  <a:lnTo>
                    <a:pt x="16" y="134"/>
                  </a:lnTo>
                  <a:lnTo>
                    <a:pt x="0" y="153"/>
                  </a:lnTo>
                  <a:lnTo>
                    <a:pt x="0" y="160"/>
                  </a:lnTo>
                  <a:lnTo>
                    <a:pt x="22" y="170"/>
                  </a:lnTo>
                  <a:lnTo>
                    <a:pt x="29" y="168"/>
                  </a:lnTo>
                  <a:lnTo>
                    <a:pt x="44" y="146"/>
                  </a:lnTo>
                  <a:lnTo>
                    <a:pt x="49" y="148"/>
                  </a:lnTo>
                  <a:lnTo>
                    <a:pt x="101" y="71"/>
                  </a:lnTo>
                  <a:lnTo>
                    <a:pt x="101" y="184"/>
                  </a:lnTo>
                  <a:lnTo>
                    <a:pt x="112" y="184"/>
                  </a:lnTo>
                  <a:lnTo>
                    <a:pt x="49" y="345"/>
                  </a:lnTo>
                  <a:lnTo>
                    <a:pt x="59" y="351"/>
                  </a:lnTo>
                  <a:lnTo>
                    <a:pt x="27" y="355"/>
                  </a:lnTo>
                  <a:lnTo>
                    <a:pt x="7" y="366"/>
                  </a:lnTo>
                  <a:lnTo>
                    <a:pt x="7" y="379"/>
                  </a:lnTo>
                  <a:lnTo>
                    <a:pt x="103" y="379"/>
                  </a:lnTo>
                  <a:lnTo>
                    <a:pt x="105" y="368"/>
                  </a:lnTo>
                  <a:lnTo>
                    <a:pt x="103" y="359"/>
                  </a:lnTo>
                  <a:lnTo>
                    <a:pt x="114" y="358"/>
                  </a:lnTo>
                  <a:lnTo>
                    <a:pt x="167" y="232"/>
                  </a:lnTo>
                  <a:lnTo>
                    <a:pt x="220" y="358"/>
                  </a:lnTo>
                  <a:lnTo>
                    <a:pt x="231" y="359"/>
                  </a:lnTo>
                  <a:lnTo>
                    <a:pt x="229" y="369"/>
                  </a:lnTo>
                  <a:lnTo>
                    <a:pt x="233" y="379"/>
                  </a:lnTo>
                  <a:lnTo>
                    <a:pt x="327" y="379"/>
                  </a:lnTo>
                  <a:lnTo>
                    <a:pt x="327" y="366"/>
                  </a:lnTo>
                  <a:lnTo>
                    <a:pt x="307" y="355"/>
                  </a:lnTo>
                  <a:lnTo>
                    <a:pt x="275" y="351"/>
                  </a:lnTo>
                  <a:lnTo>
                    <a:pt x="283" y="345"/>
                  </a:lnTo>
                  <a:lnTo>
                    <a:pt x="222" y="184"/>
                  </a:lnTo>
                  <a:lnTo>
                    <a:pt x="233" y="184"/>
                  </a:lnTo>
                  <a:lnTo>
                    <a:pt x="233" y="71"/>
                  </a:lnTo>
                  <a:lnTo>
                    <a:pt x="283" y="150"/>
                  </a:lnTo>
                  <a:lnTo>
                    <a:pt x="288" y="146"/>
                  </a:lnTo>
                  <a:lnTo>
                    <a:pt x="303" y="168"/>
                  </a:lnTo>
                  <a:lnTo>
                    <a:pt x="312" y="170"/>
                  </a:lnTo>
                  <a:lnTo>
                    <a:pt x="334" y="160"/>
                  </a:lnTo>
                  <a:lnTo>
                    <a:pt x="334" y="153"/>
                  </a:lnTo>
                  <a:lnTo>
                    <a:pt x="318" y="134"/>
                  </a:lnTo>
                  <a:lnTo>
                    <a:pt x="321" y="131"/>
                  </a:lnTo>
                  <a:lnTo>
                    <a:pt x="242" y="11"/>
                  </a:lnTo>
                  <a:lnTo>
                    <a:pt x="196" y="11"/>
                  </a:lnTo>
                  <a:lnTo>
                    <a:pt x="182" y="0"/>
                  </a:lnTo>
                  <a:lnTo>
                    <a:pt x="147" y="0"/>
                  </a:lnTo>
                  <a:lnTo>
                    <a:pt x="134" y="11"/>
                  </a:lnTo>
                  <a:lnTo>
                    <a:pt x="92" y="11"/>
                  </a:lnTo>
                  <a:lnTo>
                    <a:pt x="13" y="131"/>
                  </a:lnTo>
                  <a:close/>
                </a:path>
              </a:pathLst>
            </a:custGeom>
            <a:solidFill>
              <a:srgbClr val="000000"/>
            </a:solidFill>
            <a:ln w="6350">
              <a:solidFill>
                <a:srgbClr val="FFFFFF"/>
              </a:solidFill>
              <a:prstDash val="solid"/>
              <a:round/>
              <a:headEnd/>
              <a:tailEnd/>
            </a:ln>
          </p:spPr>
          <p:txBody>
            <a:bodyPr/>
            <a:lstStyle/>
            <a:p>
              <a:endParaRPr lang="zh-CN" altLang="en-US"/>
            </a:p>
          </p:txBody>
        </p:sp>
        <p:sp>
          <p:nvSpPr>
            <p:cNvPr id="121918" name="Freeform 62"/>
            <p:cNvSpPr>
              <a:spLocks/>
            </p:cNvSpPr>
            <p:nvPr/>
          </p:nvSpPr>
          <p:spPr bwMode="auto">
            <a:xfrm>
              <a:off x="2096" y="998"/>
              <a:ext cx="77" cy="81"/>
            </a:xfrm>
            <a:custGeom>
              <a:avLst/>
              <a:gdLst/>
              <a:ahLst/>
              <a:cxnLst>
                <a:cxn ang="0">
                  <a:pos x="47" y="0"/>
                </a:cxn>
                <a:cxn ang="0">
                  <a:pos x="27" y="0"/>
                </a:cxn>
                <a:cxn ang="0">
                  <a:pos x="18" y="2"/>
                </a:cxn>
                <a:cxn ang="0">
                  <a:pos x="3" y="12"/>
                </a:cxn>
                <a:cxn ang="0">
                  <a:pos x="1" y="22"/>
                </a:cxn>
                <a:cxn ang="0">
                  <a:pos x="1" y="34"/>
                </a:cxn>
                <a:cxn ang="0">
                  <a:pos x="0" y="40"/>
                </a:cxn>
                <a:cxn ang="0">
                  <a:pos x="0" y="46"/>
                </a:cxn>
                <a:cxn ang="0">
                  <a:pos x="9" y="71"/>
                </a:cxn>
                <a:cxn ang="0">
                  <a:pos x="18" y="78"/>
                </a:cxn>
                <a:cxn ang="0">
                  <a:pos x="38" y="81"/>
                </a:cxn>
                <a:cxn ang="0">
                  <a:pos x="57" y="78"/>
                </a:cxn>
                <a:cxn ang="0">
                  <a:pos x="66" y="71"/>
                </a:cxn>
                <a:cxn ang="0">
                  <a:pos x="73" y="54"/>
                </a:cxn>
                <a:cxn ang="0">
                  <a:pos x="77" y="46"/>
                </a:cxn>
                <a:cxn ang="0">
                  <a:pos x="77" y="40"/>
                </a:cxn>
                <a:cxn ang="0">
                  <a:pos x="73" y="34"/>
                </a:cxn>
                <a:cxn ang="0">
                  <a:pos x="73" y="22"/>
                </a:cxn>
                <a:cxn ang="0">
                  <a:pos x="71" y="12"/>
                </a:cxn>
                <a:cxn ang="0">
                  <a:pos x="57" y="2"/>
                </a:cxn>
                <a:cxn ang="0">
                  <a:pos x="47" y="0"/>
                </a:cxn>
              </a:cxnLst>
              <a:rect l="0" t="0" r="r" b="b"/>
              <a:pathLst>
                <a:path w="77" h="81">
                  <a:moveTo>
                    <a:pt x="47" y="0"/>
                  </a:moveTo>
                  <a:lnTo>
                    <a:pt x="27" y="0"/>
                  </a:lnTo>
                  <a:lnTo>
                    <a:pt x="18" y="2"/>
                  </a:lnTo>
                  <a:lnTo>
                    <a:pt x="3" y="12"/>
                  </a:lnTo>
                  <a:lnTo>
                    <a:pt x="1" y="22"/>
                  </a:lnTo>
                  <a:lnTo>
                    <a:pt x="1" y="34"/>
                  </a:lnTo>
                  <a:lnTo>
                    <a:pt x="0" y="40"/>
                  </a:lnTo>
                  <a:lnTo>
                    <a:pt x="0" y="46"/>
                  </a:lnTo>
                  <a:lnTo>
                    <a:pt x="9" y="71"/>
                  </a:lnTo>
                  <a:lnTo>
                    <a:pt x="18" y="78"/>
                  </a:lnTo>
                  <a:lnTo>
                    <a:pt x="38" y="81"/>
                  </a:lnTo>
                  <a:lnTo>
                    <a:pt x="57" y="78"/>
                  </a:lnTo>
                  <a:lnTo>
                    <a:pt x="66" y="71"/>
                  </a:lnTo>
                  <a:lnTo>
                    <a:pt x="73" y="54"/>
                  </a:lnTo>
                  <a:lnTo>
                    <a:pt x="77" y="46"/>
                  </a:lnTo>
                  <a:lnTo>
                    <a:pt x="77" y="40"/>
                  </a:lnTo>
                  <a:lnTo>
                    <a:pt x="73" y="34"/>
                  </a:lnTo>
                  <a:lnTo>
                    <a:pt x="73" y="22"/>
                  </a:lnTo>
                  <a:lnTo>
                    <a:pt x="71" y="12"/>
                  </a:lnTo>
                  <a:lnTo>
                    <a:pt x="57" y="2"/>
                  </a:lnTo>
                  <a:lnTo>
                    <a:pt x="47" y="0"/>
                  </a:lnTo>
                  <a:close/>
                </a:path>
              </a:pathLst>
            </a:custGeom>
            <a:solidFill>
              <a:srgbClr val="000000"/>
            </a:solidFill>
            <a:ln w="9525">
              <a:noFill/>
              <a:round/>
              <a:headEnd/>
              <a:tailEnd/>
            </a:ln>
          </p:spPr>
          <p:txBody>
            <a:bodyPr/>
            <a:lstStyle/>
            <a:p>
              <a:endParaRPr lang="zh-CN" altLang="en-US"/>
            </a:p>
          </p:txBody>
        </p:sp>
        <p:sp>
          <p:nvSpPr>
            <p:cNvPr id="121919" name="Freeform 63"/>
            <p:cNvSpPr>
              <a:spLocks/>
            </p:cNvSpPr>
            <p:nvPr/>
          </p:nvSpPr>
          <p:spPr bwMode="auto">
            <a:xfrm>
              <a:off x="2097" y="1000"/>
              <a:ext cx="78" cy="80"/>
            </a:xfrm>
            <a:custGeom>
              <a:avLst/>
              <a:gdLst/>
              <a:ahLst/>
              <a:cxnLst>
                <a:cxn ang="0">
                  <a:pos x="48" y="0"/>
                </a:cxn>
                <a:cxn ang="0">
                  <a:pos x="28" y="0"/>
                </a:cxn>
                <a:cxn ang="0">
                  <a:pos x="19" y="1"/>
                </a:cxn>
                <a:cxn ang="0">
                  <a:pos x="4" y="11"/>
                </a:cxn>
                <a:cxn ang="0">
                  <a:pos x="2" y="21"/>
                </a:cxn>
                <a:cxn ang="0">
                  <a:pos x="2" y="34"/>
                </a:cxn>
                <a:cxn ang="0">
                  <a:pos x="0" y="39"/>
                </a:cxn>
                <a:cxn ang="0">
                  <a:pos x="0" y="45"/>
                </a:cxn>
                <a:cxn ang="0">
                  <a:pos x="10" y="71"/>
                </a:cxn>
                <a:cxn ang="0">
                  <a:pos x="19" y="78"/>
                </a:cxn>
                <a:cxn ang="0">
                  <a:pos x="39" y="80"/>
                </a:cxn>
                <a:cxn ang="0">
                  <a:pos x="57" y="78"/>
                </a:cxn>
                <a:cxn ang="0">
                  <a:pos x="67" y="71"/>
                </a:cxn>
                <a:cxn ang="0">
                  <a:pos x="74" y="54"/>
                </a:cxn>
                <a:cxn ang="0">
                  <a:pos x="78" y="45"/>
                </a:cxn>
                <a:cxn ang="0">
                  <a:pos x="78" y="39"/>
                </a:cxn>
                <a:cxn ang="0">
                  <a:pos x="74" y="34"/>
                </a:cxn>
                <a:cxn ang="0">
                  <a:pos x="74" y="21"/>
                </a:cxn>
                <a:cxn ang="0">
                  <a:pos x="72" y="11"/>
                </a:cxn>
                <a:cxn ang="0">
                  <a:pos x="57" y="1"/>
                </a:cxn>
                <a:cxn ang="0">
                  <a:pos x="48" y="0"/>
                </a:cxn>
              </a:cxnLst>
              <a:rect l="0" t="0" r="r" b="b"/>
              <a:pathLst>
                <a:path w="78" h="80">
                  <a:moveTo>
                    <a:pt x="48" y="0"/>
                  </a:moveTo>
                  <a:lnTo>
                    <a:pt x="28" y="0"/>
                  </a:lnTo>
                  <a:lnTo>
                    <a:pt x="19" y="1"/>
                  </a:lnTo>
                  <a:lnTo>
                    <a:pt x="4" y="11"/>
                  </a:lnTo>
                  <a:lnTo>
                    <a:pt x="2" y="21"/>
                  </a:lnTo>
                  <a:lnTo>
                    <a:pt x="2" y="34"/>
                  </a:lnTo>
                  <a:lnTo>
                    <a:pt x="0" y="39"/>
                  </a:lnTo>
                  <a:lnTo>
                    <a:pt x="0" y="45"/>
                  </a:lnTo>
                  <a:lnTo>
                    <a:pt x="10" y="71"/>
                  </a:lnTo>
                  <a:lnTo>
                    <a:pt x="19" y="78"/>
                  </a:lnTo>
                  <a:lnTo>
                    <a:pt x="39" y="80"/>
                  </a:lnTo>
                  <a:lnTo>
                    <a:pt x="57" y="78"/>
                  </a:lnTo>
                  <a:lnTo>
                    <a:pt x="67" y="71"/>
                  </a:lnTo>
                  <a:lnTo>
                    <a:pt x="74" y="54"/>
                  </a:lnTo>
                  <a:lnTo>
                    <a:pt x="78" y="45"/>
                  </a:lnTo>
                  <a:lnTo>
                    <a:pt x="78" y="39"/>
                  </a:lnTo>
                  <a:lnTo>
                    <a:pt x="74" y="34"/>
                  </a:lnTo>
                  <a:lnTo>
                    <a:pt x="74" y="21"/>
                  </a:lnTo>
                  <a:lnTo>
                    <a:pt x="72" y="11"/>
                  </a:lnTo>
                  <a:lnTo>
                    <a:pt x="57" y="1"/>
                  </a:lnTo>
                  <a:lnTo>
                    <a:pt x="48" y="0"/>
                  </a:lnTo>
                  <a:close/>
                </a:path>
              </a:pathLst>
            </a:custGeom>
            <a:solidFill>
              <a:srgbClr val="000000"/>
            </a:solidFill>
            <a:ln w="6350">
              <a:solidFill>
                <a:srgbClr val="FFFFFF"/>
              </a:solidFill>
              <a:prstDash val="solid"/>
              <a:round/>
              <a:headEnd/>
              <a:tailEnd/>
            </a:ln>
          </p:spPr>
          <p:txBody>
            <a:bodyPr/>
            <a:lstStyle/>
            <a:p>
              <a:endParaRPr lang="zh-CN" altLang="en-US"/>
            </a:p>
          </p:txBody>
        </p:sp>
      </p:grpSp>
      <p:grpSp>
        <p:nvGrpSpPr>
          <p:cNvPr id="8" name="Group 64"/>
          <p:cNvGrpSpPr>
            <a:grpSpLocks/>
          </p:cNvGrpSpPr>
          <p:nvPr/>
        </p:nvGrpSpPr>
        <p:grpSpPr bwMode="auto">
          <a:xfrm>
            <a:off x="5321300" y="1090613"/>
            <a:ext cx="565150" cy="595312"/>
            <a:chOff x="3352" y="1050"/>
            <a:chExt cx="356" cy="375"/>
          </a:xfrm>
        </p:grpSpPr>
        <p:sp>
          <p:nvSpPr>
            <p:cNvPr id="121921" name="Oval 65"/>
            <p:cNvSpPr>
              <a:spLocks noChangeArrowheads="1"/>
            </p:cNvSpPr>
            <p:nvPr/>
          </p:nvSpPr>
          <p:spPr bwMode="auto">
            <a:xfrm>
              <a:off x="3353" y="1243"/>
              <a:ext cx="355" cy="182"/>
            </a:xfrm>
            <a:prstGeom prst="ellipse">
              <a:avLst/>
            </a:prstGeom>
            <a:solidFill>
              <a:srgbClr val="A5A585"/>
            </a:solidFill>
            <a:ln w="3175">
              <a:solidFill>
                <a:srgbClr val="494936"/>
              </a:solidFill>
              <a:round/>
              <a:headEnd/>
              <a:tailEnd/>
            </a:ln>
          </p:spPr>
          <p:txBody>
            <a:bodyPr/>
            <a:lstStyle/>
            <a:p>
              <a:endParaRPr lang="zh-CN" altLang="en-US"/>
            </a:p>
          </p:txBody>
        </p:sp>
        <p:sp>
          <p:nvSpPr>
            <p:cNvPr id="121922" name="Rectangle 66"/>
            <p:cNvSpPr>
              <a:spLocks noChangeArrowheads="1"/>
            </p:cNvSpPr>
            <p:nvPr/>
          </p:nvSpPr>
          <p:spPr bwMode="auto">
            <a:xfrm>
              <a:off x="3352" y="1143"/>
              <a:ext cx="355" cy="193"/>
            </a:xfrm>
            <a:prstGeom prst="rect">
              <a:avLst/>
            </a:prstGeom>
            <a:solidFill>
              <a:srgbClr val="A5A585"/>
            </a:solidFill>
            <a:ln w="9525">
              <a:noFill/>
              <a:miter lim="800000"/>
              <a:headEnd/>
              <a:tailEnd/>
            </a:ln>
          </p:spPr>
          <p:txBody>
            <a:bodyPr/>
            <a:lstStyle/>
            <a:p>
              <a:endParaRPr lang="zh-CN" altLang="en-US"/>
            </a:p>
          </p:txBody>
        </p:sp>
        <p:sp>
          <p:nvSpPr>
            <p:cNvPr id="121923" name="Rectangle 67"/>
            <p:cNvSpPr>
              <a:spLocks noChangeArrowheads="1"/>
            </p:cNvSpPr>
            <p:nvPr/>
          </p:nvSpPr>
          <p:spPr bwMode="auto">
            <a:xfrm>
              <a:off x="3352" y="1143"/>
              <a:ext cx="355" cy="193"/>
            </a:xfrm>
            <a:prstGeom prst="rect">
              <a:avLst/>
            </a:prstGeom>
            <a:solidFill>
              <a:srgbClr val="A5A585"/>
            </a:solidFill>
            <a:ln w="9525">
              <a:noFill/>
              <a:miter lim="800000"/>
              <a:headEnd/>
              <a:tailEnd/>
            </a:ln>
          </p:spPr>
          <p:txBody>
            <a:bodyPr/>
            <a:lstStyle/>
            <a:p>
              <a:endParaRPr lang="zh-CN" altLang="en-US"/>
            </a:p>
          </p:txBody>
        </p:sp>
        <p:sp>
          <p:nvSpPr>
            <p:cNvPr id="121924" name="Oval 68"/>
            <p:cNvSpPr>
              <a:spLocks noChangeArrowheads="1"/>
            </p:cNvSpPr>
            <p:nvPr/>
          </p:nvSpPr>
          <p:spPr bwMode="auto">
            <a:xfrm>
              <a:off x="3353" y="1050"/>
              <a:ext cx="355" cy="182"/>
            </a:xfrm>
            <a:prstGeom prst="ellipse">
              <a:avLst/>
            </a:prstGeom>
            <a:solidFill>
              <a:srgbClr val="C9C9B6"/>
            </a:solidFill>
            <a:ln w="3175">
              <a:solidFill>
                <a:srgbClr val="494936"/>
              </a:solidFill>
              <a:round/>
              <a:headEnd/>
              <a:tailEnd/>
            </a:ln>
          </p:spPr>
          <p:txBody>
            <a:bodyPr/>
            <a:lstStyle/>
            <a:p>
              <a:endParaRPr lang="zh-CN" altLang="en-US"/>
            </a:p>
          </p:txBody>
        </p:sp>
        <p:sp>
          <p:nvSpPr>
            <p:cNvPr id="121925" name="Line 69"/>
            <p:cNvSpPr>
              <a:spLocks noChangeShapeType="1"/>
            </p:cNvSpPr>
            <p:nvPr/>
          </p:nvSpPr>
          <p:spPr bwMode="auto">
            <a:xfrm>
              <a:off x="3352" y="1139"/>
              <a:ext cx="1" cy="194"/>
            </a:xfrm>
            <a:prstGeom prst="line">
              <a:avLst/>
            </a:prstGeom>
            <a:noFill/>
            <a:ln w="3175">
              <a:solidFill>
                <a:srgbClr val="494936"/>
              </a:solidFill>
              <a:round/>
              <a:headEnd/>
              <a:tailEnd/>
            </a:ln>
          </p:spPr>
          <p:txBody>
            <a:bodyPr/>
            <a:lstStyle/>
            <a:p>
              <a:endParaRPr lang="zh-CN" altLang="en-US"/>
            </a:p>
          </p:txBody>
        </p:sp>
        <p:sp>
          <p:nvSpPr>
            <p:cNvPr id="121926" name="Line 70"/>
            <p:cNvSpPr>
              <a:spLocks noChangeShapeType="1"/>
            </p:cNvSpPr>
            <p:nvPr/>
          </p:nvSpPr>
          <p:spPr bwMode="auto">
            <a:xfrm>
              <a:off x="3707" y="1139"/>
              <a:ext cx="1" cy="194"/>
            </a:xfrm>
            <a:prstGeom prst="line">
              <a:avLst/>
            </a:prstGeom>
            <a:noFill/>
            <a:ln w="3175">
              <a:solidFill>
                <a:srgbClr val="494936"/>
              </a:solidFill>
              <a:round/>
              <a:headEnd/>
              <a:tailEnd/>
            </a:ln>
          </p:spPr>
          <p:txBody>
            <a:bodyPr/>
            <a:lstStyle/>
            <a:p>
              <a:endParaRPr lang="zh-CN" altLang="en-US"/>
            </a:p>
          </p:txBody>
        </p:sp>
      </p:grpSp>
      <p:sp>
        <p:nvSpPr>
          <p:cNvPr id="121927" name="Rectangle 71"/>
          <p:cNvSpPr>
            <a:spLocks noChangeArrowheads="1"/>
          </p:cNvSpPr>
          <p:nvPr/>
        </p:nvSpPr>
        <p:spPr bwMode="auto">
          <a:xfrm>
            <a:off x="5862638" y="2316163"/>
            <a:ext cx="1512887" cy="504825"/>
          </a:xfrm>
          <a:prstGeom prst="rect">
            <a:avLst/>
          </a:prstGeom>
          <a:solidFill>
            <a:srgbClr val="FFFFFF"/>
          </a:solidFill>
          <a:ln w="9525">
            <a:noFill/>
            <a:miter lim="800000"/>
            <a:headEnd/>
            <a:tailEnd/>
          </a:ln>
        </p:spPr>
        <p:txBody>
          <a:bodyPr/>
          <a:lstStyle/>
          <a:p>
            <a:endParaRPr lang="zh-CN" altLang="en-US"/>
          </a:p>
        </p:txBody>
      </p:sp>
      <p:sp>
        <p:nvSpPr>
          <p:cNvPr id="121928" name="Rectangle 72"/>
          <p:cNvSpPr>
            <a:spLocks noChangeArrowheads="1"/>
          </p:cNvSpPr>
          <p:nvPr/>
        </p:nvSpPr>
        <p:spPr bwMode="auto">
          <a:xfrm>
            <a:off x="5862638" y="2332038"/>
            <a:ext cx="3810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来自</a:t>
            </a:r>
            <a:endParaRPr lang="zh-CN" altLang="en-US" b="1"/>
          </a:p>
        </p:txBody>
      </p:sp>
      <p:sp>
        <p:nvSpPr>
          <p:cNvPr id="121929" name="Rectangle 73"/>
          <p:cNvSpPr>
            <a:spLocks noChangeArrowheads="1"/>
          </p:cNvSpPr>
          <p:nvPr/>
        </p:nvSpPr>
        <p:spPr bwMode="auto">
          <a:xfrm>
            <a:off x="6288088" y="2336800"/>
            <a:ext cx="423862"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SAM</a:t>
            </a:r>
            <a:endParaRPr lang="en-US" altLang="zh-CN" b="1"/>
          </a:p>
        </p:txBody>
      </p:sp>
      <p:sp>
        <p:nvSpPr>
          <p:cNvPr id="121930" name="Rectangle 74"/>
          <p:cNvSpPr>
            <a:spLocks noChangeArrowheads="1"/>
          </p:cNvSpPr>
          <p:nvPr/>
        </p:nvSpPr>
        <p:spPr bwMode="auto">
          <a:xfrm>
            <a:off x="6761163" y="2332038"/>
            <a:ext cx="190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或</a:t>
            </a:r>
            <a:endParaRPr lang="zh-CN" altLang="en-US" b="1"/>
          </a:p>
        </p:txBody>
      </p:sp>
      <p:sp>
        <p:nvSpPr>
          <p:cNvPr id="121931" name="Rectangle 75"/>
          <p:cNvSpPr>
            <a:spLocks noChangeArrowheads="1"/>
          </p:cNvSpPr>
          <p:nvPr/>
        </p:nvSpPr>
        <p:spPr bwMode="auto">
          <a:xfrm>
            <a:off x="6997700" y="2336800"/>
            <a:ext cx="2762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AD</a:t>
            </a:r>
            <a:endParaRPr lang="en-US" altLang="zh-CN" b="1"/>
          </a:p>
        </p:txBody>
      </p:sp>
      <p:sp>
        <p:nvSpPr>
          <p:cNvPr id="121932" name="Rectangle 76"/>
          <p:cNvSpPr>
            <a:spLocks noChangeArrowheads="1"/>
          </p:cNvSpPr>
          <p:nvPr/>
        </p:nvSpPr>
        <p:spPr bwMode="auto">
          <a:xfrm>
            <a:off x="7280275" y="2300288"/>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33" name="Rectangle 77"/>
          <p:cNvSpPr>
            <a:spLocks noChangeArrowheads="1"/>
          </p:cNvSpPr>
          <p:nvPr/>
        </p:nvSpPr>
        <p:spPr bwMode="auto">
          <a:xfrm>
            <a:off x="5862638" y="2584450"/>
            <a:ext cx="1333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的用户口令散列</a:t>
            </a:r>
            <a:endParaRPr lang="zh-CN" altLang="en-US" b="1"/>
          </a:p>
        </p:txBody>
      </p:sp>
      <p:sp>
        <p:nvSpPr>
          <p:cNvPr id="121934" name="Rectangle 78"/>
          <p:cNvSpPr>
            <a:spLocks noChangeArrowheads="1"/>
          </p:cNvSpPr>
          <p:nvPr/>
        </p:nvSpPr>
        <p:spPr bwMode="auto">
          <a:xfrm>
            <a:off x="7186613" y="2552700"/>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35" name="Freeform 79"/>
          <p:cNvSpPr>
            <a:spLocks/>
          </p:cNvSpPr>
          <p:nvPr/>
        </p:nvSpPr>
        <p:spPr bwMode="auto">
          <a:xfrm>
            <a:off x="5862638" y="693738"/>
            <a:ext cx="1119187" cy="708025"/>
          </a:xfrm>
          <a:custGeom>
            <a:avLst/>
            <a:gdLst/>
            <a:ahLst/>
            <a:cxnLst>
              <a:cxn ang="0">
                <a:pos x="109" y="0"/>
              </a:cxn>
              <a:cxn ang="0">
                <a:pos x="109" y="119"/>
              </a:cxn>
              <a:cxn ang="0">
                <a:pos x="109" y="119"/>
              </a:cxn>
              <a:cxn ang="0">
                <a:pos x="109" y="168"/>
              </a:cxn>
              <a:cxn ang="0">
                <a:pos x="109" y="198"/>
              </a:cxn>
              <a:cxn ang="0">
                <a:pos x="208" y="198"/>
              </a:cxn>
              <a:cxn ang="0">
                <a:pos x="0" y="446"/>
              </a:cxn>
              <a:cxn ang="0">
                <a:pos x="357" y="198"/>
              </a:cxn>
              <a:cxn ang="0">
                <a:pos x="705" y="198"/>
              </a:cxn>
              <a:cxn ang="0">
                <a:pos x="705" y="168"/>
              </a:cxn>
              <a:cxn ang="0">
                <a:pos x="705" y="119"/>
              </a:cxn>
              <a:cxn ang="0">
                <a:pos x="705" y="119"/>
              </a:cxn>
              <a:cxn ang="0">
                <a:pos x="705" y="0"/>
              </a:cxn>
              <a:cxn ang="0">
                <a:pos x="357" y="0"/>
              </a:cxn>
              <a:cxn ang="0">
                <a:pos x="208" y="0"/>
              </a:cxn>
              <a:cxn ang="0">
                <a:pos x="208" y="0"/>
              </a:cxn>
              <a:cxn ang="0">
                <a:pos x="109" y="0"/>
              </a:cxn>
            </a:cxnLst>
            <a:rect l="0" t="0" r="r" b="b"/>
            <a:pathLst>
              <a:path w="705" h="446">
                <a:moveTo>
                  <a:pt x="109" y="0"/>
                </a:moveTo>
                <a:lnTo>
                  <a:pt x="109" y="119"/>
                </a:lnTo>
                <a:lnTo>
                  <a:pt x="109" y="119"/>
                </a:lnTo>
                <a:lnTo>
                  <a:pt x="109" y="168"/>
                </a:lnTo>
                <a:lnTo>
                  <a:pt x="109" y="198"/>
                </a:lnTo>
                <a:lnTo>
                  <a:pt x="208" y="198"/>
                </a:lnTo>
                <a:lnTo>
                  <a:pt x="0" y="446"/>
                </a:lnTo>
                <a:lnTo>
                  <a:pt x="357" y="198"/>
                </a:lnTo>
                <a:lnTo>
                  <a:pt x="705" y="198"/>
                </a:lnTo>
                <a:lnTo>
                  <a:pt x="705" y="168"/>
                </a:lnTo>
                <a:lnTo>
                  <a:pt x="705" y="119"/>
                </a:lnTo>
                <a:lnTo>
                  <a:pt x="705" y="119"/>
                </a:lnTo>
                <a:lnTo>
                  <a:pt x="705" y="0"/>
                </a:lnTo>
                <a:lnTo>
                  <a:pt x="357" y="0"/>
                </a:lnTo>
                <a:lnTo>
                  <a:pt x="208" y="0"/>
                </a:lnTo>
                <a:lnTo>
                  <a:pt x="208" y="0"/>
                </a:lnTo>
                <a:lnTo>
                  <a:pt x="109" y="0"/>
                </a:lnTo>
                <a:close/>
              </a:path>
            </a:pathLst>
          </a:custGeom>
          <a:solidFill>
            <a:srgbClr val="FFFFFF"/>
          </a:solidFill>
          <a:ln w="15875">
            <a:solidFill>
              <a:srgbClr val="000000"/>
            </a:solidFill>
            <a:prstDash val="solid"/>
            <a:round/>
            <a:headEnd/>
            <a:tailEnd/>
          </a:ln>
        </p:spPr>
        <p:txBody>
          <a:bodyPr/>
          <a:lstStyle/>
          <a:p>
            <a:endParaRPr lang="zh-CN" altLang="en-US"/>
          </a:p>
        </p:txBody>
      </p:sp>
      <p:sp>
        <p:nvSpPr>
          <p:cNvPr id="121936" name="Rectangle 80"/>
          <p:cNvSpPr>
            <a:spLocks noChangeArrowheads="1"/>
          </p:cNvSpPr>
          <p:nvPr/>
        </p:nvSpPr>
        <p:spPr bwMode="auto">
          <a:xfrm>
            <a:off x="6083300" y="709613"/>
            <a:ext cx="1913985" cy="230832"/>
          </a:xfrm>
          <a:prstGeom prst="rect">
            <a:avLst/>
          </a:prstGeom>
          <a:noFill/>
          <a:ln w="9525">
            <a:noFill/>
            <a:miter lim="800000"/>
            <a:headEnd/>
            <a:tailEnd/>
          </a:ln>
        </p:spPr>
        <p:txBody>
          <a:bodyPr wrap="none" lIns="0" tIns="0" rIns="0" bIns="0">
            <a:spAutoFit/>
          </a:bodyPr>
          <a:lstStyle/>
          <a:p>
            <a:r>
              <a:rPr lang="en-US" altLang="zh-CN" sz="1500" b="1" dirty="0" smtClean="0">
                <a:solidFill>
                  <a:srgbClr val="000000"/>
                </a:solidFill>
                <a:latin typeface="Times New Roman" pitchFamily="18" charset="0"/>
              </a:rPr>
              <a:t>SAM</a:t>
            </a:r>
            <a:r>
              <a:rPr lang="zh-CN" altLang="en-US" sz="1500" b="1" dirty="0" smtClean="0">
                <a:solidFill>
                  <a:srgbClr val="000000"/>
                </a:solidFill>
                <a:latin typeface="Times New Roman" pitchFamily="18" charset="0"/>
              </a:rPr>
              <a:t>数据库</a:t>
            </a:r>
            <a:r>
              <a:rPr lang="en-US" altLang="zh-CN" sz="1500" b="1" dirty="0" smtClean="0">
                <a:solidFill>
                  <a:srgbClr val="000000"/>
                </a:solidFill>
                <a:latin typeface="Times New Roman" pitchFamily="18" charset="0"/>
              </a:rPr>
              <a:t>/AD</a:t>
            </a:r>
            <a:r>
              <a:rPr lang="zh-CN" altLang="en-US" sz="1500" b="1" dirty="0" smtClean="0">
                <a:solidFill>
                  <a:srgbClr val="000000"/>
                </a:solidFill>
                <a:latin typeface="Times New Roman" pitchFamily="18" charset="0"/>
              </a:rPr>
              <a:t>数据库</a:t>
            </a:r>
            <a:endParaRPr lang="en-US" altLang="zh-CN" b="1" dirty="0"/>
          </a:p>
        </p:txBody>
      </p:sp>
      <p:sp>
        <p:nvSpPr>
          <p:cNvPr id="121937" name="Rectangle 81"/>
          <p:cNvSpPr>
            <a:spLocks noChangeArrowheads="1"/>
          </p:cNvSpPr>
          <p:nvPr/>
        </p:nvSpPr>
        <p:spPr bwMode="auto">
          <a:xfrm>
            <a:off x="6902450" y="709613"/>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38" name="Freeform 82"/>
          <p:cNvSpPr>
            <a:spLocks/>
          </p:cNvSpPr>
          <p:nvPr/>
        </p:nvSpPr>
        <p:spPr bwMode="auto">
          <a:xfrm>
            <a:off x="5910263" y="1417638"/>
            <a:ext cx="708025" cy="819150"/>
          </a:xfrm>
          <a:custGeom>
            <a:avLst/>
            <a:gdLst/>
            <a:ahLst/>
            <a:cxnLst>
              <a:cxn ang="0">
                <a:pos x="0" y="0"/>
              </a:cxn>
              <a:cxn ang="0">
                <a:pos x="89" y="10"/>
              </a:cxn>
              <a:cxn ang="0">
                <a:pos x="178" y="40"/>
              </a:cxn>
              <a:cxn ang="0">
                <a:pos x="248" y="90"/>
              </a:cxn>
              <a:cxn ang="0">
                <a:pos x="317" y="149"/>
              </a:cxn>
              <a:cxn ang="0">
                <a:pos x="367" y="229"/>
              </a:cxn>
              <a:cxn ang="0">
                <a:pos x="417" y="318"/>
              </a:cxn>
              <a:cxn ang="0">
                <a:pos x="437" y="407"/>
              </a:cxn>
              <a:cxn ang="0">
                <a:pos x="446" y="516"/>
              </a:cxn>
            </a:cxnLst>
            <a:rect l="0" t="0" r="r" b="b"/>
            <a:pathLst>
              <a:path w="446" h="516">
                <a:moveTo>
                  <a:pt x="0" y="0"/>
                </a:moveTo>
                <a:lnTo>
                  <a:pt x="89" y="10"/>
                </a:lnTo>
                <a:lnTo>
                  <a:pt x="178" y="40"/>
                </a:lnTo>
                <a:lnTo>
                  <a:pt x="248" y="90"/>
                </a:lnTo>
                <a:lnTo>
                  <a:pt x="317" y="149"/>
                </a:lnTo>
                <a:lnTo>
                  <a:pt x="367" y="229"/>
                </a:lnTo>
                <a:lnTo>
                  <a:pt x="417" y="318"/>
                </a:lnTo>
                <a:lnTo>
                  <a:pt x="437" y="407"/>
                </a:lnTo>
                <a:lnTo>
                  <a:pt x="446" y="516"/>
                </a:lnTo>
              </a:path>
            </a:pathLst>
          </a:custGeom>
          <a:noFill/>
          <a:ln w="38100" cmpd="sng">
            <a:solidFill>
              <a:srgbClr val="A535A8"/>
            </a:solidFill>
            <a:prstDash val="solid"/>
            <a:round/>
            <a:headEnd/>
            <a:tailEnd/>
          </a:ln>
        </p:spPr>
        <p:txBody>
          <a:bodyPr/>
          <a:lstStyle/>
          <a:p>
            <a:endParaRPr lang="zh-CN" altLang="en-US"/>
          </a:p>
        </p:txBody>
      </p:sp>
      <p:sp>
        <p:nvSpPr>
          <p:cNvPr id="121939" name="Rectangle 83"/>
          <p:cNvSpPr>
            <a:spLocks noChangeArrowheads="1"/>
          </p:cNvSpPr>
          <p:nvPr/>
        </p:nvSpPr>
        <p:spPr bwMode="auto">
          <a:xfrm>
            <a:off x="6170613" y="3805238"/>
            <a:ext cx="944562" cy="330200"/>
          </a:xfrm>
          <a:prstGeom prst="rect">
            <a:avLst/>
          </a:prstGeom>
          <a:solidFill>
            <a:srgbClr val="FFFFFF"/>
          </a:solidFill>
          <a:ln w="15875">
            <a:solidFill>
              <a:srgbClr val="000000"/>
            </a:solidFill>
            <a:miter lim="800000"/>
            <a:headEnd/>
            <a:tailEnd/>
          </a:ln>
        </p:spPr>
        <p:txBody>
          <a:bodyPr/>
          <a:lstStyle/>
          <a:p>
            <a:endParaRPr lang="zh-CN" altLang="en-US"/>
          </a:p>
        </p:txBody>
      </p:sp>
      <p:sp>
        <p:nvSpPr>
          <p:cNvPr id="121940" name="Rectangle 84"/>
          <p:cNvSpPr>
            <a:spLocks noChangeArrowheads="1"/>
          </p:cNvSpPr>
          <p:nvPr/>
        </p:nvSpPr>
        <p:spPr bwMode="auto">
          <a:xfrm>
            <a:off x="6192838" y="3860800"/>
            <a:ext cx="95250"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8</a:t>
            </a:r>
            <a:endParaRPr lang="en-US" altLang="zh-CN" b="1"/>
          </a:p>
        </p:txBody>
      </p:sp>
      <p:sp>
        <p:nvSpPr>
          <p:cNvPr id="121941" name="Rectangle 85"/>
          <p:cNvSpPr>
            <a:spLocks noChangeArrowheads="1"/>
          </p:cNvSpPr>
          <p:nvPr/>
        </p:nvSpPr>
        <p:spPr bwMode="auto">
          <a:xfrm>
            <a:off x="6335713" y="3844925"/>
            <a:ext cx="7620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字节质询</a:t>
            </a:r>
            <a:endParaRPr lang="zh-CN" altLang="en-US" b="1"/>
          </a:p>
        </p:txBody>
      </p:sp>
      <p:sp>
        <p:nvSpPr>
          <p:cNvPr id="121942" name="Rectangle 86"/>
          <p:cNvSpPr>
            <a:spLocks noChangeArrowheads="1"/>
          </p:cNvSpPr>
          <p:nvPr/>
        </p:nvSpPr>
        <p:spPr bwMode="auto">
          <a:xfrm>
            <a:off x="7091363" y="3813175"/>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43" name="Rectangle 87"/>
          <p:cNvSpPr>
            <a:spLocks noChangeArrowheads="1"/>
          </p:cNvSpPr>
          <p:nvPr/>
        </p:nvSpPr>
        <p:spPr bwMode="auto">
          <a:xfrm>
            <a:off x="5988050" y="4616450"/>
            <a:ext cx="1323975" cy="488950"/>
          </a:xfrm>
          <a:prstGeom prst="rect">
            <a:avLst/>
          </a:prstGeom>
          <a:solidFill>
            <a:srgbClr val="FFFFFF"/>
          </a:solidFill>
          <a:ln w="9525">
            <a:noFill/>
            <a:miter lim="800000"/>
            <a:headEnd/>
            <a:tailEnd/>
          </a:ln>
        </p:spPr>
        <p:txBody>
          <a:bodyPr/>
          <a:lstStyle/>
          <a:p>
            <a:endParaRPr lang="zh-CN" altLang="en-US"/>
          </a:p>
        </p:txBody>
      </p:sp>
      <p:sp>
        <p:nvSpPr>
          <p:cNvPr id="121944" name="Rectangle 88"/>
          <p:cNvSpPr>
            <a:spLocks noChangeArrowheads="1"/>
          </p:cNvSpPr>
          <p:nvPr/>
        </p:nvSpPr>
        <p:spPr bwMode="auto">
          <a:xfrm>
            <a:off x="5988050" y="4632325"/>
            <a:ext cx="1333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用用户口令散列</a:t>
            </a:r>
            <a:endParaRPr lang="zh-CN" altLang="en-US" b="1"/>
          </a:p>
        </p:txBody>
      </p:sp>
      <p:sp>
        <p:nvSpPr>
          <p:cNvPr id="121945" name="Rectangle 89"/>
          <p:cNvSpPr>
            <a:spLocks noChangeArrowheads="1"/>
          </p:cNvSpPr>
          <p:nvPr/>
        </p:nvSpPr>
        <p:spPr bwMode="auto">
          <a:xfrm>
            <a:off x="7312025" y="4600575"/>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46" name="Rectangle 90"/>
          <p:cNvSpPr>
            <a:spLocks noChangeArrowheads="1"/>
          </p:cNvSpPr>
          <p:nvPr/>
        </p:nvSpPr>
        <p:spPr bwMode="auto">
          <a:xfrm>
            <a:off x="5988050" y="4884738"/>
            <a:ext cx="1333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对质询进行散列</a:t>
            </a:r>
            <a:endParaRPr lang="zh-CN" altLang="en-US" b="1"/>
          </a:p>
        </p:txBody>
      </p:sp>
      <p:sp>
        <p:nvSpPr>
          <p:cNvPr id="121947" name="Rectangle 91"/>
          <p:cNvSpPr>
            <a:spLocks noChangeArrowheads="1"/>
          </p:cNvSpPr>
          <p:nvPr/>
        </p:nvSpPr>
        <p:spPr bwMode="auto">
          <a:xfrm>
            <a:off x="7312025" y="4852988"/>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48" name="Rectangle 92"/>
          <p:cNvSpPr>
            <a:spLocks noChangeArrowheads="1"/>
          </p:cNvSpPr>
          <p:nvPr/>
        </p:nvSpPr>
        <p:spPr bwMode="auto">
          <a:xfrm>
            <a:off x="1843088" y="1497013"/>
            <a:ext cx="1135062" cy="330200"/>
          </a:xfrm>
          <a:prstGeom prst="rect">
            <a:avLst/>
          </a:prstGeom>
          <a:solidFill>
            <a:srgbClr val="FFFFFF"/>
          </a:solidFill>
          <a:ln w="9525">
            <a:noFill/>
            <a:miter lim="800000"/>
            <a:headEnd/>
            <a:tailEnd/>
          </a:ln>
        </p:spPr>
        <p:txBody>
          <a:bodyPr/>
          <a:lstStyle/>
          <a:p>
            <a:endParaRPr lang="zh-CN" altLang="en-US"/>
          </a:p>
        </p:txBody>
      </p:sp>
      <p:sp>
        <p:nvSpPr>
          <p:cNvPr id="121949" name="Rectangle 93"/>
          <p:cNvSpPr>
            <a:spLocks noChangeArrowheads="1"/>
          </p:cNvSpPr>
          <p:nvPr/>
        </p:nvSpPr>
        <p:spPr bwMode="auto">
          <a:xfrm>
            <a:off x="1843088" y="1528763"/>
            <a:ext cx="11430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用户输入密码</a:t>
            </a:r>
            <a:endParaRPr lang="zh-CN" altLang="en-US" b="1"/>
          </a:p>
        </p:txBody>
      </p:sp>
      <p:sp>
        <p:nvSpPr>
          <p:cNvPr id="121950" name="Rectangle 94"/>
          <p:cNvSpPr>
            <a:spLocks noChangeArrowheads="1"/>
          </p:cNvSpPr>
          <p:nvPr/>
        </p:nvSpPr>
        <p:spPr bwMode="auto">
          <a:xfrm>
            <a:off x="2978150" y="1497013"/>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51" name="Rectangle 95"/>
          <p:cNvSpPr>
            <a:spLocks noChangeArrowheads="1"/>
          </p:cNvSpPr>
          <p:nvPr/>
        </p:nvSpPr>
        <p:spPr bwMode="auto">
          <a:xfrm>
            <a:off x="1812925" y="2978150"/>
            <a:ext cx="1323975" cy="330200"/>
          </a:xfrm>
          <a:prstGeom prst="rect">
            <a:avLst/>
          </a:prstGeom>
          <a:solidFill>
            <a:srgbClr val="FFFFFF"/>
          </a:solidFill>
          <a:ln w="9525">
            <a:noFill/>
            <a:miter lim="800000"/>
            <a:headEnd/>
            <a:tailEnd/>
          </a:ln>
        </p:spPr>
        <p:txBody>
          <a:bodyPr/>
          <a:lstStyle/>
          <a:p>
            <a:endParaRPr lang="zh-CN" altLang="en-US"/>
          </a:p>
        </p:txBody>
      </p:sp>
      <p:sp>
        <p:nvSpPr>
          <p:cNvPr id="121952" name="Rectangle 96"/>
          <p:cNvSpPr>
            <a:spLocks noChangeArrowheads="1"/>
          </p:cNvSpPr>
          <p:nvPr/>
        </p:nvSpPr>
        <p:spPr bwMode="auto">
          <a:xfrm>
            <a:off x="1812925" y="3009900"/>
            <a:ext cx="1333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明文口令被散列</a:t>
            </a:r>
            <a:endParaRPr lang="zh-CN" altLang="en-US" b="1"/>
          </a:p>
        </p:txBody>
      </p:sp>
      <p:sp>
        <p:nvSpPr>
          <p:cNvPr id="121953" name="Rectangle 97"/>
          <p:cNvSpPr>
            <a:spLocks noChangeArrowheads="1"/>
          </p:cNvSpPr>
          <p:nvPr/>
        </p:nvSpPr>
        <p:spPr bwMode="auto">
          <a:xfrm>
            <a:off x="3136900" y="2978150"/>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54" name="Freeform 98"/>
          <p:cNvSpPr>
            <a:spLocks/>
          </p:cNvSpPr>
          <p:nvPr/>
        </p:nvSpPr>
        <p:spPr bwMode="auto">
          <a:xfrm>
            <a:off x="2484438" y="1339850"/>
            <a:ext cx="730250" cy="288925"/>
          </a:xfrm>
          <a:custGeom>
            <a:avLst/>
            <a:gdLst/>
            <a:ahLst/>
            <a:cxnLst>
              <a:cxn ang="0">
                <a:pos x="476" y="0"/>
              </a:cxn>
              <a:cxn ang="0">
                <a:pos x="297" y="10"/>
              </a:cxn>
              <a:cxn ang="0">
                <a:pos x="208" y="19"/>
              </a:cxn>
              <a:cxn ang="0">
                <a:pos x="139" y="29"/>
              </a:cxn>
              <a:cxn ang="0">
                <a:pos x="79" y="49"/>
              </a:cxn>
              <a:cxn ang="0">
                <a:pos x="39" y="59"/>
              </a:cxn>
              <a:cxn ang="0">
                <a:pos x="10" y="79"/>
              </a:cxn>
              <a:cxn ang="0">
                <a:pos x="0" y="99"/>
              </a:cxn>
            </a:cxnLst>
            <a:rect l="0" t="0" r="r" b="b"/>
            <a:pathLst>
              <a:path w="476" h="99">
                <a:moveTo>
                  <a:pt x="476" y="0"/>
                </a:moveTo>
                <a:lnTo>
                  <a:pt x="297" y="10"/>
                </a:lnTo>
                <a:lnTo>
                  <a:pt x="208" y="19"/>
                </a:lnTo>
                <a:lnTo>
                  <a:pt x="139" y="29"/>
                </a:lnTo>
                <a:lnTo>
                  <a:pt x="79" y="49"/>
                </a:lnTo>
                <a:lnTo>
                  <a:pt x="39" y="59"/>
                </a:lnTo>
                <a:lnTo>
                  <a:pt x="10" y="79"/>
                </a:lnTo>
                <a:lnTo>
                  <a:pt x="0" y="99"/>
                </a:lnTo>
              </a:path>
            </a:pathLst>
          </a:custGeom>
          <a:noFill/>
          <a:ln w="38100" cmpd="sng">
            <a:solidFill>
              <a:srgbClr val="A535A8"/>
            </a:solidFill>
            <a:prstDash val="solid"/>
            <a:round/>
            <a:headEnd/>
            <a:tailEnd/>
          </a:ln>
        </p:spPr>
        <p:txBody>
          <a:bodyPr/>
          <a:lstStyle/>
          <a:p>
            <a:endParaRPr lang="zh-CN" altLang="en-US"/>
          </a:p>
        </p:txBody>
      </p:sp>
      <p:sp>
        <p:nvSpPr>
          <p:cNvPr id="121955" name="Rectangle 99"/>
          <p:cNvSpPr>
            <a:spLocks noChangeArrowheads="1"/>
          </p:cNvSpPr>
          <p:nvPr/>
        </p:nvSpPr>
        <p:spPr bwMode="auto">
          <a:xfrm>
            <a:off x="6248400" y="5602288"/>
            <a:ext cx="757238" cy="330200"/>
          </a:xfrm>
          <a:prstGeom prst="rect">
            <a:avLst/>
          </a:prstGeom>
          <a:solidFill>
            <a:srgbClr val="FFFFFF"/>
          </a:solidFill>
          <a:ln w="15875">
            <a:solidFill>
              <a:srgbClr val="000000"/>
            </a:solidFill>
            <a:miter lim="800000"/>
            <a:headEnd/>
            <a:tailEnd/>
          </a:ln>
        </p:spPr>
        <p:txBody>
          <a:bodyPr/>
          <a:lstStyle/>
          <a:p>
            <a:endParaRPr lang="zh-CN" altLang="en-US"/>
          </a:p>
        </p:txBody>
      </p:sp>
      <p:sp>
        <p:nvSpPr>
          <p:cNvPr id="121956" name="Rectangle 100"/>
          <p:cNvSpPr>
            <a:spLocks noChangeArrowheads="1"/>
          </p:cNvSpPr>
          <p:nvPr/>
        </p:nvSpPr>
        <p:spPr bwMode="auto">
          <a:xfrm>
            <a:off x="6383338" y="5640388"/>
            <a:ext cx="190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应</a:t>
            </a:r>
            <a:endParaRPr lang="zh-CN" altLang="en-US" b="1"/>
          </a:p>
        </p:txBody>
      </p:sp>
      <p:sp>
        <p:nvSpPr>
          <p:cNvPr id="121957" name="Rectangle 101"/>
          <p:cNvSpPr>
            <a:spLocks noChangeArrowheads="1"/>
          </p:cNvSpPr>
          <p:nvPr/>
        </p:nvSpPr>
        <p:spPr bwMode="auto">
          <a:xfrm>
            <a:off x="6572250" y="5610225"/>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58" name="Rectangle 102"/>
          <p:cNvSpPr>
            <a:spLocks noChangeArrowheads="1"/>
          </p:cNvSpPr>
          <p:nvPr/>
        </p:nvSpPr>
        <p:spPr bwMode="auto">
          <a:xfrm>
            <a:off x="6665913" y="5640388"/>
            <a:ext cx="190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答</a:t>
            </a:r>
            <a:endParaRPr lang="zh-CN" altLang="en-US" b="1"/>
          </a:p>
        </p:txBody>
      </p:sp>
      <p:sp>
        <p:nvSpPr>
          <p:cNvPr id="121959" name="Rectangle 103"/>
          <p:cNvSpPr>
            <a:spLocks noChangeArrowheads="1"/>
          </p:cNvSpPr>
          <p:nvPr/>
        </p:nvSpPr>
        <p:spPr bwMode="auto">
          <a:xfrm>
            <a:off x="6854825" y="5610225"/>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60" name="Rectangle 104"/>
          <p:cNvSpPr>
            <a:spLocks noChangeArrowheads="1"/>
          </p:cNvSpPr>
          <p:nvPr/>
        </p:nvSpPr>
        <p:spPr bwMode="auto">
          <a:xfrm>
            <a:off x="1993900" y="2166938"/>
            <a:ext cx="944563" cy="330200"/>
          </a:xfrm>
          <a:prstGeom prst="rect">
            <a:avLst/>
          </a:prstGeom>
          <a:solidFill>
            <a:srgbClr val="FFFFFF"/>
          </a:solidFill>
          <a:ln w="15875">
            <a:solidFill>
              <a:srgbClr val="000000"/>
            </a:solidFill>
            <a:miter lim="800000"/>
            <a:headEnd/>
            <a:tailEnd/>
          </a:ln>
        </p:spPr>
        <p:txBody>
          <a:bodyPr/>
          <a:lstStyle/>
          <a:p>
            <a:endParaRPr lang="zh-CN" altLang="en-US"/>
          </a:p>
        </p:txBody>
      </p:sp>
      <p:sp>
        <p:nvSpPr>
          <p:cNvPr id="121961" name="Rectangle 105"/>
          <p:cNvSpPr>
            <a:spLocks noChangeArrowheads="1"/>
          </p:cNvSpPr>
          <p:nvPr/>
        </p:nvSpPr>
        <p:spPr bwMode="auto">
          <a:xfrm>
            <a:off x="2063750" y="2174875"/>
            <a:ext cx="868363"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WinLogon</a:t>
            </a:r>
            <a:endParaRPr lang="en-US" altLang="zh-CN" b="1"/>
          </a:p>
        </p:txBody>
      </p:sp>
      <p:sp>
        <p:nvSpPr>
          <p:cNvPr id="121962" name="Rectangle 106"/>
          <p:cNvSpPr>
            <a:spLocks noChangeArrowheads="1"/>
          </p:cNvSpPr>
          <p:nvPr/>
        </p:nvSpPr>
        <p:spPr bwMode="auto">
          <a:xfrm>
            <a:off x="2852738" y="2174875"/>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63" name="Rectangle 107"/>
          <p:cNvSpPr>
            <a:spLocks noChangeArrowheads="1"/>
          </p:cNvSpPr>
          <p:nvPr/>
        </p:nvSpPr>
        <p:spPr bwMode="auto">
          <a:xfrm>
            <a:off x="1993900" y="3805238"/>
            <a:ext cx="944563" cy="330200"/>
          </a:xfrm>
          <a:prstGeom prst="rect">
            <a:avLst/>
          </a:prstGeom>
          <a:solidFill>
            <a:srgbClr val="FFFFFF"/>
          </a:solidFill>
          <a:ln w="15875">
            <a:solidFill>
              <a:srgbClr val="000000"/>
            </a:solidFill>
            <a:miter lim="800000"/>
            <a:headEnd/>
            <a:tailEnd/>
          </a:ln>
        </p:spPr>
        <p:txBody>
          <a:bodyPr/>
          <a:lstStyle/>
          <a:p>
            <a:endParaRPr lang="zh-CN" altLang="en-US"/>
          </a:p>
        </p:txBody>
      </p:sp>
      <p:sp>
        <p:nvSpPr>
          <p:cNvPr id="121964" name="Rectangle 108"/>
          <p:cNvSpPr>
            <a:spLocks noChangeArrowheads="1"/>
          </p:cNvSpPr>
          <p:nvPr/>
        </p:nvSpPr>
        <p:spPr bwMode="auto">
          <a:xfrm>
            <a:off x="2017713" y="3848100"/>
            <a:ext cx="95250"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8</a:t>
            </a:r>
            <a:endParaRPr lang="en-US" altLang="zh-CN" b="1"/>
          </a:p>
        </p:txBody>
      </p:sp>
      <p:sp>
        <p:nvSpPr>
          <p:cNvPr id="121965" name="Rectangle 109"/>
          <p:cNvSpPr>
            <a:spLocks noChangeArrowheads="1"/>
          </p:cNvSpPr>
          <p:nvPr/>
        </p:nvSpPr>
        <p:spPr bwMode="auto">
          <a:xfrm>
            <a:off x="2159000" y="3844925"/>
            <a:ext cx="7620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字节质询</a:t>
            </a:r>
            <a:endParaRPr lang="zh-CN" altLang="en-US" b="1"/>
          </a:p>
        </p:txBody>
      </p:sp>
      <p:sp>
        <p:nvSpPr>
          <p:cNvPr id="121966" name="Rectangle 110"/>
          <p:cNvSpPr>
            <a:spLocks noChangeArrowheads="1"/>
          </p:cNvSpPr>
          <p:nvPr/>
        </p:nvSpPr>
        <p:spPr bwMode="auto">
          <a:xfrm>
            <a:off x="2916238" y="3813175"/>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67" name="Rectangle 111"/>
          <p:cNvSpPr>
            <a:spLocks noChangeArrowheads="1"/>
          </p:cNvSpPr>
          <p:nvPr/>
        </p:nvSpPr>
        <p:spPr bwMode="auto">
          <a:xfrm>
            <a:off x="1812925" y="4616450"/>
            <a:ext cx="1323975" cy="488950"/>
          </a:xfrm>
          <a:prstGeom prst="rect">
            <a:avLst/>
          </a:prstGeom>
          <a:solidFill>
            <a:srgbClr val="FFFFFF"/>
          </a:solidFill>
          <a:ln w="9525">
            <a:noFill/>
            <a:miter lim="800000"/>
            <a:headEnd/>
            <a:tailEnd/>
          </a:ln>
        </p:spPr>
        <p:txBody>
          <a:bodyPr/>
          <a:lstStyle/>
          <a:p>
            <a:endParaRPr lang="zh-CN" altLang="en-US"/>
          </a:p>
        </p:txBody>
      </p:sp>
      <p:sp>
        <p:nvSpPr>
          <p:cNvPr id="121968" name="Rectangle 112"/>
          <p:cNvSpPr>
            <a:spLocks noChangeArrowheads="1"/>
          </p:cNvSpPr>
          <p:nvPr/>
        </p:nvSpPr>
        <p:spPr bwMode="auto">
          <a:xfrm>
            <a:off x="1812925" y="4632325"/>
            <a:ext cx="1333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用用户口令散列</a:t>
            </a:r>
            <a:endParaRPr lang="zh-CN" altLang="en-US" b="1"/>
          </a:p>
        </p:txBody>
      </p:sp>
      <p:sp>
        <p:nvSpPr>
          <p:cNvPr id="121969" name="Rectangle 113"/>
          <p:cNvSpPr>
            <a:spLocks noChangeArrowheads="1"/>
          </p:cNvSpPr>
          <p:nvPr/>
        </p:nvSpPr>
        <p:spPr bwMode="auto">
          <a:xfrm>
            <a:off x="3136900" y="4745038"/>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70" name="Rectangle 114"/>
          <p:cNvSpPr>
            <a:spLocks noChangeArrowheads="1"/>
          </p:cNvSpPr>
          <p:nvPr/>
        </p:nvSpPr>
        <p:spPr bwMode="auto">
          <a:xfrm>
            <a:off x="1812925" y="4884738"/>
            <a:ext cx="1333500" cy="228600"/>
          </a:xfrm>
          <a:prstGeom prst="rect">
            <a:avLst/>
          </a:prstGeom>
          <a:noFill/>
          <a:ln w="9525">
            <a:noFill/>
            <a:miter lim="800000"/>
            <a:headEnd/>
            <a:tailEnd/>
          </a:ln>
        </p:spPr>
        <p:txBody>
          <a:bodyPr wrap="none" lIns="0" tIns="0" rIns="0" bIns="0">
            <a:spAutoFit/>
          </a:bodyPr>
          <a:lstStyle/>
          <a:p>
            <a:r>
              <a:rPr lang="zh-CN" altLang="en-US" sz="1500" b="1" dirty="0">
                <a:solidFill>
                  <a:srgbClr val="000000"/>
                </a:solidFill>
                <a:latin typeface="宋体" charset="-122"/>
              </a:rPr>
              <a:t>对质询进</a:t>
            </a:r>
            <a:r>
              <a:rPr lang="zh-CN" altLang="en-US" sz="1500" b="1" dirty="0" smtClean="0">
                <a:solidFill>
                  <a:srgbClr val="000000"/>
                </a:solidFill>
                <a:latin typeface="宋体" charset="-122"/>
              </a:rPr>
              <a:t>行散列</a:t>
            </a:r>
            <a:endParaRPr lang="zh-CN" altLang="en-US" b="1" dirty="0"/>
          </a:p>
        </p:txBody>
      </p:sp>
      <p:sp>
        <p:nvSpPr>
          <p:cNvPr id="121971" name="Rectangle 115"/>
          <p:cNvSpPr>
            <a:spLocks noChangeArrowheads="1"/>
          </p:cNvSpPr>
          <p:nvPr/>
        </p:nvSpPr>
        <p:spPr bwMode="auto">
          <a:xfrm>
            <a:off x="3136900" y="4997450"/>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72" name="Rectangle 116"/>
          <p:cNvSpPr>
            <a:spLocks noChangeArrowheads="1"/>
          </p:cNvSpPr>
          <p:nvPr/>
        </p:nvSpPr>
        <p:spPr bwMode="auto">
          <a:xfrm>
            <a:off x="2087563" y="5602288"/>
            <a:ext cx="757237" cy="330200"/>
          </a:xfrm>
          <a:prstGeom prst="rect">
            <a:avLst/>
          </a:prstGeom>
          <a:solidFill>
            <a:srgbClr val="FFFFFF"/>
          </a:solidFill>
          <a:ln w="15875">
            <a:solidFill>
              <a:srgbClr val="000000"/>
            </a:solidFill>
            <a:miter lim="800000"/>
            <a:headEnd/>
            <a:tailEnd/>
          </a:ln>
        </p:spPr>
        <p:txBody>
          <a:bodyPr/>
          <a:lstStyle/>
          <a:p>
            <a:endParaRPr lang="zh-CN" altLang="en-US"/>
          </a:p>
        </p:txBody>
      </p:sp>
      <p:sp>
        <p:nvSpPr>
          <p:cNvPr id="121973" name="Rectangle 117"/>
          <p:cNvSpPr>
            <a:spLocks noChangeArrowheads="1"/>
          </p:cNvSpPr>
          <p:nvPr/>
        </p:nvSpPr>
        <p:spPr bwMode="auto">
          <a:xfrm>
            <a:off x="2222500" y="5640388"/>
            <a:ext cx="190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应</a:t>
            </a:r>
            <a:endParaRPr lang="zh-CN" altLang="en-US" b="1"/>
          </a:p>
        </p:txBody>
      </p:sp>
      <p:sp>
        <p:nvSpPr>
          <p:cNvPr id="121974" name="Rectangle 118"/>
          <p:cNvSpPr>
            <a:spLocks noChangeArrowheads="1"/>
          </p:cNvSpPr>
          <p:nvPr/>
        </p:nvSpPr>
        <p:spPr bwMode="auto">
          <a:xfrm>
            <a:off x="2411413" y="5610225"/>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1975" name="Rectangle 119"/>
          <p:cNvSpPr>
            <a:spLocks noChangeArrowheads="1"/>
          </p:cNvSpPr>
          <p:nvPr/>
        </p:nvSpPr>
        <p:spPr bwMode="auto">
          <a:xfrm>
            <a:off x="2505075" y="5640388"/>
            <a:ext cx="190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答</a:t>
            </a:r>
            <a:endParaRPr lang="zh-CN" altLang="en-US" b="1"/>
          </a:p>
        </p:txBody>
      </p:sp>
      <p:sp>
        <p:nvSpPr>
          <p:cNvPr id="121976" name="Rectangle 120"/>
          <p:cNvSpPr>
            <a:spLocks noChangeArrowheads="1"/>
          </p:cNvSpPr>
          <p:nvPr/>
        </p:nvSpPr>
        <p:spPr bwMode="auto">
          <a:xfrm>
            <a:off x="2695575" y="5610225"/>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grpSp>
        <p:nvGrpSpPr>
          <p:cNvPr id="9" name="Group 121"/>
          <p:cNvGrpSpPr>
            <a:grpSpLocks/>
          </p:cNvGrpSpPr>
          <p:nvPr/>
        </p:nvGrpSpPr>
        <p:grpSpPr bwMode="auto">
          <a:xfrm>
            <a:off x="6540500" y="2820988"/>
            <a:ext cx="173038" cy="992187"/>
            <a:chOff x="4120" y="2140"/>
            <a:chExt cx="109" cy="625"/>
          </a:xfrm>
        </p:grpSpPr>
        <p:sp>
          <p:nvSpPr>
            <p:cNvPr id="121978" name="Line 122"/>
            <p:cNvSpPr>
              <a:spLocks noChangeShapeType="1"/>
            </p:cNvSpPr>
            <p:nvPr/>
          </p:nvSpPr>
          <p:spPr bwMode="auto">
            <a:xfrm>
              <a:off x="4169" y="2140"/>
              <a:ext cx="1" cy="546"/>
            </a:xfrm>
            <a:prstGeom prst="line">
              <a:avLst/>
            </a:prstGeom>
            <a:noFill/>
            <a:ln w="38100">
              <a:solidFill>
                <a:srgbClr val="A535A8"/>
              </a:solidFill>
              <a:round/>
              <a:headEnd/>
              <a:tailEnd/>
            </a:ln>
          </p:spPr>
          <p:txBody>
            <a:bodyPr/>
            <a:lstStyle/>
            <a:p>
              <a:endParaRPr lang="zh-CN" altLang="en-US"/>
            </a:p>
          </p:txBody>
        </p:sp>
        <p:sp>
          <p:nvSpPr>
            <p:cNvPr id="121979" name="Freeform 123"/>
            <p:cNvSpPr>
              <a:spLocks/>
            </p:cNvSpPr>
            <p:nvPr/>
          </p:nvSpPr>
          <p:spPr bwMode="auto">
            <a:xfrm>
              <a:off x="4120" y="2666"/>
              <a:ext cx="109" cy="99"/>
            </a:xfrm>
            <a:custGeom>
              <a:avLst/>
              <a:gdLst/>
              <a:ahLst/>
              <a:cxnLst>
                <a:cxn ang="0">
                  <a:pos x="0" y="0"/>
                </a:cxn>
                <a:cxn ang="0">
                  <a:pos x="49" y="99"/>
                </a:cxn>
                <a:cxn ang="0">
                  <a:pos x="109" y="0"/>
                </a:cxn>
                <a:cxn ang="0">
                  <a:pos x="0" y="0"/>
                </a:cxn>
              </a:cxnLst>
              <a:rect l="0" t="0" r="r" b="b"/>
              <a:pathLst>
                <a:path w="109" h="99">
                  <a:moveTo>
                    <a:pt x="0" y="0"/>
                  </a:moveTo>
                  <a:lnTo>
                    <a:pt x="49" y="99"/>
                  </a:lnTo>
                  <a:lnTo>
                    <a:pt x="109" y="0"/>
                  </a:lnTo>
                  <a:lnTo>
                    <a:pt x="0" y="0"/>
                  </a:lnTo>
                  <a:close/>
                </a:path>
              </a:pathLst>
            </a:custGeom>
            <a:solidFill>
              <a:srgbClr val="000000"/>
            </a:solidFill>
            <a:ln w="38100" cmpd="sng">
              <a:solidFill>
                <a:srgbClr val="A535A8"/>
              </a:solidFill>
              <a:round/>
              <a:headEnd/>
              <a:tailEnd/>
            </a:ln>
          </p:spPr>
          <p:txBody>
            <a:bodyPr/>
            <a:lstStyle/>
            <a:p>
              <a:endParaRPr lang="zh-CN" altLang="en-US"/>
            </a:p>
          </p:txBody>
        </p:sp>
      </p:grpSp>
      <p:grpSp>
        <p:nvGrpSpPr>
          <p:cNvPr id="10" name="Group 124"/>
          <p:cNvGrpSpPr>
            <a:grpSpLocks/>
          </p:cNvGrpSpPr>
          <p:nvPr/>
        </p:nvGrpSpPr>
        <p:grpSpPr bwMode="auto">
          <a:xfrm>
            <a:off x="2379663" y="1827213"/>
            <a:ext cx="173037" cy="347662"/>
            <a:chOff x="1499" y="1514"/>
            <a:chExt cx="109" cy="219"/>
          </a:xfrm>
        </p:grpSpPr>
        <p:sp>
          <p:nvSpPr>
            <p:cNvPr id="121981" name="Line 125"/>
            <p:cNvSpPr>
              <a:spLocks noChangeShapeType="1"/>
            </p:cNvSpPr>
            <p:nvPr/>
          </p:nvSpPr>
          <p:spPr bwMode="auto">
            <a:xfrm>
              <a:off x="1549" y="1514"/>
              <a:ext cx="1" cy="129"/>
            </a:xfrm>
            <a:prstGeom prst="line">
              <a:avLst/>
            </a:prstGeom>
            <a:noFill/>
            <a:ln w="38100">
              <a:solidFill>
                <a:srgbClr val="A535A8"/>
              </a:solidFill>
              <a:round/>
              <a:headEnd/>
              <a:tailEnd/>
            </a:ln>
          </p:spPr>
          <p:txBody>
            <a:bodyPr/>
            <a:lstStyle/>
            <a:p>
              <a:endParaRPr lang="zh-CN" altLang="en-US"/>
            </a:p>
          </p:txBody>
        </p:sp>
        <p:sp>
          <p:nvSpPr>
            <p:cNvPr id="121982" name="Freeform 126"/>
            <p:cNvSpPr>
              <a:spLocks/>
            </p:cNvSpPr>
            <p:nvPr/>
          </p:nvSpPr>
          <p:spPr bwMode="auto">
            <a:xfrm>
              <a:off x="1499" y="1624"/>
              <a:ext cx="109" cy="109"/>
            </a:xfrm>
            <a:custGeom>
              <a:avLst/>
              <a:gdLst/>
              <a:ahLst/>
              <a:cxnLst>
                <a:cxn ang="0">
                  <a:pos x="0" y="0"/>
                </a:cxn>
                <a:cxn ang="0">
                  <a:pos x="50" y="109"/>
                </a:cxn>
                <a:cxn ang="0">
                  <a:pos x="109" y="0"/>
                </a:cxn>
                <a:cxn ang="0">
                  <a:pos x="0" y="0"/>
                </a:cxn>
              </a:cxnLst>
              <a:rect l="0" t="0" r="r" b="b"/>
              <a:pathLst>
                <a:path w="109" h="109">
                  <a:moveTo>
                    <a:pt x="0" y="0"/>
                  </a:moveTo>
                  <a:lnTo>
                    <a:pt x="50" y="109"/>
                  </a:lnTo>
                  <a:lnTo>
                    <a:pt x="109" y="0"/>
                  </a:lnTo>
                  <a:lnTo>
                    <a:pt x="0" y="0"/>
                  </a:lnTo>
                  <a:close/>
                </a:path>
              </a:pathLst>
            </a:custGeom>
            <a:solidFill>
              <a:srgbClr val="000000"/>
            </a:solidFill>
            <a:ln w="38100" cmpd="sng">
              <a:solidFill>
                <a:srgbClr val="A535A8"/>
              </a:solidFill>
              <a:round/>
              <a:headEnd/>
              <a:tailEnd/>
            </a:ln>
          </p:spPr>
          <p:txBody>
            <a:bodyPr/>
            <a:lstStyle/>
            <a:p>
              <a:endParaRPr lang="zh-CN" altLang="en-US"/>
            </a:p>
          </p:txBody>
        </p:sp>
      </p:grpSp>
      <p:grpSp>
        <p:nvGrpSpPr>
          <p:cNvPr id="11" name="Group 127"/>
          <p:cNvGrpSpPr>
            <a:grpSpLocks/>
          </p:cNvGrpSpPr>
          <p:nvPr/>
        </p:nvGrpSpPr>
        <p:grpSpPr bwMode="auto">
          <a:xfrm>
            <a:off x="3182938" y="3230563"/>
            <a:ext cx="2711450" cy="173037"/>
            <a:chOff x="2005" y="2398"/>
            <a:chExt cx="1708" cy="109"/>
          </a:xfrm>
        </p:grpSpPr>
        <p:sp>
          <p:nvSpPr>
            <p:cNvPr id="121984" name="Line 128"/>
            <p:cNvSpPr>
              <a:spLocks noChangeShapeType="1"/>
            </p:cNvSpPr>
            <p:nvPr/>
          </p:nvSpPr>
          <p:spPr bwMode="auto">
            <a:xfrm>
              <a:off x="2005" y="2447"/>
              <a:ext cx="1628" cy="1"/>
            </a:xfrm>
            <a:prstGeom prst="line">
              <a:avLst/>
            </a:prstGeom>
            <a:noFill/>
            <a:ln w="38100">
              <a:solidFill>
                <a:srgbClr val="A535A8"/>
              </a:solidFill>
              <a:round/>
              <a:headEnd/>
              <a:tailEnd/>
            </a:ln>
          </p:spPr>
          <p:txBody>
            <a:bodyPr/>
            <a:lstStyle/>
            <a:p>
              <a:endParaRPr lang="zh-CN" altLang="en-US"/>
            </a:p>
          </p:txBody>
        </p:sp>
        <p:sp>
          <p:nvSpPr>
            <p:cNvPr id="121985" name="Freeform 129"/>
            <p:cNvSpPr>
              <a:spLocks/>
            </p:cNvSpPr>
            <p:nvPr/>
          </p:nvSpPr>
          <p:spPr bwMode="auto">
            <a:xfrm>
              <a:off x="3614" y="2398"/>
              <a:ext cx="99" cy="109"/>
            </a:xfrm>
            <a:custGeom>
              <a:avLst/>
              <a:gdLst/>
              <a:ahLst/>
              <a:cxnLst>
                <a:cxn ang="0">
                  <a:pos x="0" y="109"/>
                </a:cxn>
                <a:cxn ang="0">
                  <a:pos x="99" y="49"/>
                </a:cxn>
                <a:cxn ang="0">
                  <a:pos x="0" y="0"/>
                </a:cxn>
                <a:cxn ang="0">
                  <a:pos x="0" y="109"/>
                </a:cxn>
              </a:cxnLst>
              <a:rect l="0" t="0" r="r" b="b"/>
              <a:pathLst>
                <a:path w="99" h="109">
                  <a:moveTo>
                    <a:pt x="0" y="109"/>
                  </a:moveTo>
                  <a:lnTo>
                    <a:pt x="99" y="49"/>
                  </a:lnTo>
                  <a:lnTo>
                    <a:pt x="0" y="0"/>
                  </a:lnTo>
                  <a:lnTo>
                    <a:pt x="0" y="109"/>
                  </a:lnTo>
                  <a:close/>
                </a:path>
              </a:pathLst>
            </a:custGeom>
            <a:solidFill>
              <a:srgbClr val="000000"/>
            </a:solidFill>
            <a:ln w="38100" cmpd="sng">
              <a:solidFill>
                <a:srgbClr val="A535A8"/>
              </a:solidFill>
              <a:round/>
              <a:headEnd/>
              <a:tailEnd/>
            </a:ln>
          </p:spPr>
          <p:txBody>
            <a:bodyPr/>
            <a:lstStyle/>
            <a:p>
              <a:endParaRPr lang="zh-CN" altLang="en-US"/>
            </a:p>
          </p:txBody>
        </p:sp>
      </p:grpSp>
      <p:sp>
        <p:nvSpPr>
          <p:cNvPr id="121986" name="Rectangle 130"/>
          <p:cNvSpPr>
            <a:spLocks noChangeArrowheads="1"/>
          </p:cNvSpPr>
          <p:nvPr/>
        </p:nvSpPr>
        <p:spPr bwMode="auto">
          <a:xfrm>
            <a:off x="3783013" y="2978150"/>
            <a:ext cx="1512887" cy="330200"/>
          </a:xfrm>
          <a:prstGeom prst="rect">
            <a:avLst/>
          </a:prstGeom>
          <a:solidFill>
            <a:srgbClr val="FFFFFF"/>
          </a:solidFill>
          <a:ln w="9525">
            <a:noFill/>
            <a:miter lim="800000"/>
            <a:headEnd/>
            <a:tailEnd/>
          </a:ln>
        </p:spPr>
        <p:txBody>
          <a:bodyPr/>
          <a:lstStyle/>
          <a:p>
            <a:endParaRPr lang="zh-CN" altLang="en-US"/>
          </a:p>
        </p:txBody>
      </p:sp>
      <p:sp>
        <p:nvSpPr>
          <p:cNvPr id="121987" name="Rectangle 131"/>
          <p:cNvSpPr>
            <a:spLocks noChangeArrowheads="1"/>
          </p:cNvSpPr>
          <p:nvPr/>
        </p:nvSpPr>
        <p:spPr bwMode="auto">
          <a:xfrm>
            <a:off x="3783013" y="3009900"/>
            <a:ext cx="1333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客户端请求登陆</a:t>
            </a:r>
            <a:endParaRPr lang="zh-CN" altLang="en-US" b="1"/>
          </a:p>
        </p:txBody>
      </p:sp>
      <p:sp>
        <p:nvSpPr>
          <p:cNvPr id="121988" name="Rectangle 132"/>
          <p:cNvSpPr>
            <a:spLocks noChangeArrowheads="1"/>
          </p:cNvSpPr>
          <p:nvPr/>
        </p:nvSpPr>
        <p:spPr bwMode="auto">
          <a:xfrm>
            <a:off x="5105400" y="2978150"/>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grpSp>
        <p:nvGrpSpPr>
          <p:cNvPr id="12" name="Group 133"/>
          <p:cNvGrpSpPr>
            <a:grpSpLocks/>
          </p:cNvGrpSpPr>
          <p:nvPr/>
        </p:nvGrpSpPr>
        <p:grpSpPr bwMode="auto">
          <a:xfrm>
            <a:off x="3182938" y="3897313"/>
            <a:ext cx="2711450" cy="173037"/>
            <a:chOff x="2005" y="3013"/>
            <a:chExt cx="1708" cy="109"/>
          </a:xfrm>
        </p:grpSpPr>
        <p:sp>
          <p:nvSpPr>
            <p:cNvPr id="121990" name="Line 134"/>
            <p:cNvSpPr>
              <a:spLocks noChangeShapeType="1"/>
            </p:cNvSpPr>
            <p:nvPr/>
          </p:nvSpPr>
          <p:spPr bwMode="auto">
            <a:xfrm flipH="1">
              <a:off x="2085" y="3063"/>
              <a:ext cx="1628" cy="1"/>
            </a:xfrm>
            <a:prstGeom prst="line">
              <a:avLst/>
            </a:prstGeom>
            <a:noFill/>
            <a:ln w="38100">
              <a:solidFill>
                <a:srgbClr val="A535A8"/>
              </a:solidFill>
              <a:round/>
              <a:headEnd/>
              <a:tailEnd/>
            </a:ln>
          </p:spPr>
          <p:txBody>
            <a:bodyPr/>
            <a:lstStyle/>
            <a:p>
              <a:endParaRPr lang="zh-CN" altLang="en-US"/>
            </a:p>
          </p:txBody>
        </p:sp>
        <p:sp>
          <p:nvSpPr>
            <p:cNvPr id="121991" name="Freeform 135"/>
            <p:cNvSpPr>
              <a:spLocks/>
            </p:cNvSpPr>
            <p:nvPr/>
          </p:nvSpPr>
          <p:spPr bwMode="auto">
            <a:xfrm>
              <a:off x="2005" y="3013"/>
              <a:ext cx="110" cy="109"/>
            </a:xfrm>
            <a:custGeom>
              <a:avLst/>
              <a:gdLst/>
              <a:ahLst/>
              <a:cxnLst>
                <a:cxn ang="0">
                  <a:pos x="110" y="0"/>
                </a:cxn>
                <a:cxn ang="0">
                  <a:pos x="0" y="50"/>
                </a:cxn>
                <a:cxn ang="0">
                  <a:pos x="110" y="109"/>
                </a:cxn>
                <a:cxn ang="0">
                  <a:pos x="110" y="0"/>
                </a:cxn>
              </a:cxnLst>
              <a:rect l="0" t="0" r="r" b="b"/>
              <a:pathLst>
                <a:path w="110" h="109">
                  <a:moveTo>
                    <a:pt x="110" y="0"/>
                  </a:moveTo>
                  <a:lnTo>
                    <a:pt x="0" y="50"/>
                  </a:lnTo>
                  <a:lnTo>
                    <a:pt x="110" y="109"/>
                  </a:lnTo>
                  <a:lnTo>
                    <a:pt x="110" y="0"/>
                  </a:lnTo>
                  <a:close/>
                </a:path>
              </a:pathLst>
            </a:custGeom>
            <a:solidFill>
              <a:srgbClr val="000000"/>
            </a:solidFill>
            <a:ln w="38100" cmpd="sng">
              <a:solidFill>
                <a:srgbClr val="A535A8"/>
              </a:solidFill>
              <a:round/>
              <a:headEnd/>
              <a:tailEnd/>
            </a:ln>
          </p:spPr>
          <p:txBody>
            <a:bodyPr/>
            <a:lstStyle/>
            <a:p>
              <a:endParaRPr lang="zh-CN" altLang="en-US"/>
            </a:p>
          </p:txBody>
        </p:sp>
      </p:grpSp>
      <p:sp>
        <p:nvSpPr>
          <p:cNvPr id="121992" name="Rectangle 136"/>
          <p:cNvSpPr>
            <a:spLocks noChangeArrowheads="1"/>
          </p:cNvSpPr>
          <p:nvPr/>
        </p:nvSpPr>
        <p:spPr bwMode="auto">
          <a:xfrm>
            <a:off x="3403600" y="3644900"/>
            <a:ext cx="2270125" cy="331788"/>
          </a:xfrm>
          <a:prstGeom prst="rect">
            <a:avLst/>
          </a:prstGeom>
          <a:solidFill>
            <a:srgbClr val="FFFFFF"/>
          </a:solidFill>
          <a:ln w="9525">
            <a:noFill/>
            <a:miter lim="800000"/>
            <a:headEnd/>
            <a:tailEnd/>
          </a:ln>
        </p:spPr>
        <p:txBody>
          <a:bodyPr/>
          <a:lstStyle/>
          <a:p>
            <a:endParaRPr lang="zh-CN" altLang="en-US"/>
          </a:p>
        </p:txBody>
      </p:sp>
      <p:sp>
        <p:nvSpPr>
          <p:cNvPr id="121993" name="Rectangle 137"/>
          <p:cNvSpPr>
            <a:spLocks noChangeArrowheads="1"/>
          </p:cNvSpPr>
          <p:nvPr/>
        </p:nvSpPr>
        <p:spPr bwMode="auto">
          <a:xfrm>
            <a:off x="3498850" y="3676650"/>
            <a:ext cx="952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服务器发出</a:t>
            </a:r>
            <a:endParaRPr lang="zh-CN" altLang="en-US" b="1"/>
          </a:p>
        </p:txBody>
      </p:sp>
      <p:sp>
        <p:nvSpPr>
          <p:cNvPr id="121994" name="Rectangle 138"/>
          <p:cNvSpPr>
            <a:spLocks noChangeArrowheads="1"/>
          </p:cNvSpPr>
          <p:nvPr/>
        </p:nvSpPr>
        <p:spPr bwMode="auto">
          <a:xfrm>
            <a:off x="4491038" y="3644900"/>
            <a:ext cx="95250"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8</a:t>
            </a:r>
            <a:endParaRPr lang="en-US" altLang="zh-CN" b="1"/>
          </a:p>
        </p:txBody>
      </p:sp>
      <p:sp>
        <p:nvSpPr>
          <p:cNvPr id="121995" name="Rectangle 139"/>
          <p:cNvSpPr>
            <a:spLocks noChangeArrowheads="1"/>
          </p:cNvSpPr>
          <p:nvPr/>
        </p:nvSpPr>
        <p:spPr bwMode="auto">
          <a:xfrm>
            <a:off x="4633913" y="3676650"/>
            <a:ext cx="952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字节的质询</a:t>
            </a:r>
            <a:endParaRPr lang="zh-CN" altLang="en-US" b="1"/>
          </a:p>
        </p:txBody>
      </p:sp>
      <p:sp>
        <p:nvSpPr>
          <p:cNvPr id="121996" name="Rectangle 140"/>
          <p:cNvSpPr>
            <a:spLocks noChangeArrowheads="1"/>
          </p:cNvSpPr>
          <p:nvPr/>
        </p:nvSpPr>
        <p:spPr bwMode="auto">
          <a:xfrm>
            <a:off x="5578475" y="3644900"/>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grpSp>
        <p:nvGrpSpPr>
          <p:cNvPr id="13" name="Group 141"/>
          <p:cNvGrpSpPr>
            <a:grpSpLocks/>
          </p:cNvGrpSpPr>
          <p:nvPr/>
        </p:nvGrpSpPr>
        <p:grpSpPr bwMode="auto">
          <a:xfrm>
            <a:off x="3182938" y="5416550"/>
            <a:ext cx="2711450" cy="173038"/>
            <a:chOff x="2005" y="3738"/>
            <a:chExt cx="1708" cy="109"/>
          </a:xfrm>
        </p:grpSpPr>
        <p:sp>
          <p:nvSpPr>
            <p:cNvPr id="121998" name="Line 142"/>
            <p:cNvSpPr>
              <a:spLocks noChangeShapeType="1"/>
            </p:cNvSpPr>
            <p:nvPr/>
          </p:nvSpPr>
          <p:spPr bwMode="auto">
            <a:xfrm>
              <a:off x="2005" y="3787"/>
              <a:ext cx="1628" cy="1"/>
            </a:xfrm>
            <a:prstGeom prst="line">
              <a:avLst/>
            </a:prstGeom>
            <a:noFill/>
            <a:ln w="38100">
              <a:solidFill>
                <a:srgbClr val="A535A8"/>
              </a:solidFill>
              <a:round/>
              <a:headEnd/>
              <a:tailEnd/>
            </a:ln>
          </p:spPr>
          <p:txBody>
            <a:bodyPr/>
            <a:lstStyle/>
            <a:p>
              <a:endParaRPr lang="zh-CN" altLang="en-US"/>
            </a:p>
          </p:txBody>
        </p:sp>
        <p:sp>
          <p:nvSpPr>
            <p:cNvPr id="121999" name="Freeform 143"/>
            <p:cNvSpPr>
              <a:spLocks/>
            </p:cNvSpPr>
            <p:nvPr/>
          </p:nvSpPr>
          <p:spPr bwMode="auto">
            <a:xfrm>
              <a:off x="3614" y="3738"/>
              <a:ext cx="99" cy="109"/>
            </a:xfrm>
            <a:custGeom>
              <a:avLst/>
              <a:gdLst/>
              <a:ahLst/>
              <a:cxnLst>
                <a:cxn ang="0">
                  <a:pos x="0" y="109"/>
                </a:cxn>
                <a:cxn ang="0">
                  <a:pos x="99" y="59"/>
                </a:cxn>
                <a:cxn ang="0">
                  <a:pos x="0" y="0"/>
                </a:cxn>
                <a:cxn ang="0">
                  <a:pos x="0" y="109"/>
                </a:cxn>
              </a:cxnLst>
              <a:rect l="0" t="0" r="r" b="b"/>
              <a:pathLst>
                <a:path w="99" h="109">
                  <a:moveTo>
                    <a:pt x="0" y="109"/>
                  </a:moveTo>
                  <a:lnTo>
                    <a:pt x="99" y="59"/>
                  </a:lnTo>
                  <a:lnTo>
                    <a:pt x="0" y="0"/>
                  </a:lnTo>
                  <a:lnTo>
                    <a:pt x="0" y="109"/>
                  </a:lnTo>
                  <a:close/>
                </a:path>
              </a:pathLst>
            </a:custGeom>
            <a:solidFill>
              <a:srgbClr val="000000"/>
            </a:solidFill>
            <a:ln w="38100" cmpd="sng">
              <a:solidFill>
                <a:srgbClr val="A535A8"/>
              </a:solidFill>
              <a:round/>
              <a:headEnd/>
              <a:tailEnd/>
            </a:ln>
          </p:spPr>
          <p:txBody>
            <a:bodyPr/>
            <a:lstStyle/>
            <a:p>
              <a:endParaRPr lang="zh-CN" altLang="en-US"/>
            </a:p>
          </p:txBody>
        </p:sp>
      </p:grpSp>
      <p:sp>
        <p:nvSpPr>
          <p:cNvPr id="122000" name="Rectangle 144"/>
          <p:cNvSpPr>
            <a:spLocks noChangeArrowheads="1"/>
          </p:cNvSpPr>
          <p:nvPr/>
        </p:nvSpPr>
        <p:spPr bwMode="auto">
          <a:xfrm>
            <a:off x="3214688" y="4919663"/>
            <a:ext cx="2647950" cy="503237"/>
          </a:xfrm>
          <a:prstGeom prst="rect">
            <a:avLst/>
          </a:prstGeom>
          <a:solidFill>
            <a:srgbClr val="FFFFFF"/>
          </a:solidFill>
          <a:ln w="9525">
            <a:noFill/>
            <a:miter lim="800000"/>
            <a:headEnd/>
            <a:tailEnd/>
          </a:ln>
        </p:spPr>
        <p:txBody>
          <a:bodyPr/>
          <a:lstStyle/>
          <a:p>
            <a:endParaRPr lang="zh-CN" altLang="en-US"/>
          </a:p>
        </p:txBody>
      </p:sp>
      <p:sp>
        <p:nvSpPr>
          <p:cNvPr id="122001" name="Rectangle 145"/>
          <p:cNvSpPr>
            <a:spLocks noChangeArrowheads="1"/>
          </p:cNvSpPr>
          <p:nvPr/>
        </p:nvSpPr>
        <p:spPr bwMode="auto">
          <a:xfrm>
            <a:off x="3214688" y="4933950"/>
            <a:ext cx="26670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客户端用用户口令散列对质询进</a:t>
            </a:r>
            <a:endParaRPr lang="zh-CN" altLang="en-US" b="1"/>
          </a:p>
        </p:txBody>
      </p:sp>
      <p:sp>
        <p:nvSpPr>
          <p:cNvPr id="122002" name="Rectangle 146"/>
          <p:cNvSpPr>
            <a:spLocks noChangeArrowheads="1"/>
          </p:cNvSpPr>
          <p:nvPr/>
        </p:nvSpPr>
        <p:spPr bwMode="auto">
          <a:xfrm>
            <a:off x="5862638" y="4903788"/>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2003" name="Rectangle 147"/>
          <p:cNvSpPr>
            <a:spLocks noChangeArrowheads="1"/>
          </p:cNvSpPr>
          <p:nvPr/>
        </p:nvSpPr>
        <p:spPr bwMode="auto">
          <a:xfrm>
            <a:off x="3214688" y="5186363"/>
            <a:ext cx="24765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行散列，并向服务器发送应答</a:t>
            </a:r>
            <a:endParaRPr lang="zh-CN" altLang="en-US" b="1"/>
          </a:p>
        </p:txBody>
      </p:sp>
      <p:sp>
        <p:nvSpPr>
          <p:cNvPr id="122004" name="Rectangle 148"/>
          <p:cNvSpPr>
            <a:spLocks noChangeArrowheads="1"/>
          </p:cNvSpPr>
          <p:nvPr/>
        </p:nvSpPr>
        <p:spPr bwMode="auto">
          <a:xfrm>
            <a:off x="5673725" y="5154613"/>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grpSp>
        <p:nvGrpSpPr>
          <p:cNvPr id="14" name="Group 149"/>
          <p:cNvGrpSpPr>
            <a:grpSpLocks/>
          </p:cNvGrpSpPr>
          <p:nvPr/>
        </p:nvGrpSpPr>
        <p:grpSpPr bwMode="auto">
          <a:xfrm>
            <a:off x="3182938" y="6064250"/>
            <a:ext cx="2711450" cy="173038"/>
            <a:chOff x="2005" y="4254"/>
            <a:chExt cx="1708" cy="109"/>
          </a:xfrm>
        </p:grpSpPr>
        <p:sp>
          <p:nvSpPr>
            <p:cNvPr id="122006" name="Line 150"/>
            <p:cNvSpPr>
              <a:spLocks noChangeShapeType="1"/>
            </p:cNvSpPr>
            <p:nvPr/>
          </p:nvSpPr>
          <p:spPr bwMode="auto">
            <a:xfrm>
              <a:off x="2085" y="4304"/>
              <a:ext cx="1548" cy="1"/>
            </a:xfrm>
            <a:prstGeom prst="line">
              <a:avLst/>
            </a:prstGeom>
            <a:noFill/>
            <a:ln w="38100">
              <a:solidFill>
                <a:srgbClr val="A535A8"/>
              </a:solidFill>
              <a:round/>
              <a:headEnd/>
              <a:tailEnd/>
            </a:ln>
          </p:spPr>
          <p:txBody>
            <a:bodyPr/>
            <a:lstStyle/>
            <a:p>
              <a:endParaRPr lang="zh-CN" altLang="en-US"/>
            </a:p>
          </p:txBody>
        </p:sp>
        <p:sp>
          <p:nvSpPr>
            <p:cNvPr id="122007" name="Freeform 151"/>
            <p:cNvSpPr>
              <a:spLocks/>
            </p:cNvSpPr>
            <p:nvPr/>
          </p:nvSpPr>
          <p:spPr bwMode="auto">
            <a:xfrm>
              <a:off x="2005" y="4254"/>
              <a:ext cx="110" cy="109"/>
            </a:xfrm>
            <a:custGeom>
              <a:avLst/>
              <a:gdLst/>
              <a:ahLst/>
              <a:cxnLst>
                <a:cxn ang="0">
                  <a:pos x="110" y="0"/>
                </a:cxn>
                <a:cxn ang="0">
                  <a:pos x="0" y="60"/>
                </a:cxn>
                <a:cxn ang="0">
                  <a:pos x="110" y="109"/>
                </a:cxn>
                <a:cxn ang="0">
                  <a:pos x="110" y="0"/>
                </a:cxn>
              </a:cxnLst>
              <a:rect l="0" t="0" r="r" b="b"/>
              <a:pathLst>
                <a:path w="110" h="109">
                  <a:moveTo>
                    <a:pt x="110" y="0"/>
                  </a:moveTo>
                  <a:lnTo>
                    <a:pt x="0" y="60"/>
                  </a:lnTo>
                  <a:lnTo>
                    <a:pt x="110" y="109"/>
                  </a:lnTo>
                  <a:lnTo>
                    <a:pt x="110" y="0"/>
                  </a:lnTo>
                  <a:close/>
                </a:path>
              </a:pathLst>
            </a:custGeom>
            <a:solidFill>
              <a:srgbClr val="000000"/>
            </a:solidFill>
            <a:ln w="38100" cmpd="sng">
              <a:solidFill>
                <a:srgbClr val="A535A8"/>
              </a:solidFill>
              <a:round/>
              <a:headEnd/>
              <a:tailEnd/>
            </a:ln>
          </p:spPr>
          <p:txBody>
            <a:bodyPr/>
            <a:lstStyle/>
            <a:p>
              <a:endParaRPr lang="zh-CN" altLang="en-US"/>
            </a:p>
          </p:txBody>
        </p:sp>
        <p:sp>
          <p:nvSpPr>
            <p:cNvPr id="122008" name="Freeform 152"/>
            <p:cNvSpPr>
              <a:spLocks/>
            </p:cNvSpPr>
            <p:nvPr/>
          </p:nvSpPr>
          <p:spPr bwMode="auto">
            <a:xfrm>
              <a:off x="3614" y="4254"/>
              <a:ext cx="99" cy="109"/>
            </a:xfrm>
            <a:custGeom>
              <a:avLst/>
              <a:gdLst/>
              <a:ahLst/>
              <a:cxnLst>
                <a:cxn ang="0">
                  <a:pos x="0" y="109"/>
                </a:cxn>
                <a:cxn ang="0">
                  <a:pos x="99" y="60"/>
                </a:cxn>
                <a:cxn ang="0">
                  <a:pos x="0" y="0"/>
                </a:cxn>
                <a:cxn ang="0">
                  <a:pos x="0" y="109"/>
                </a:cxn>
              </a:cxnLst>
              <a:rect l="0" t="0" r="r" b="b"/>
              <a:pathLst>
                <a:path w="99" h="109">
                  <a:moveTo>
                    <a:pt x="0" y="109"/>
                  </a:moveTo>
                  <a:lnTo>
                    <a:pt x="99" y="60"/>
                  </a:lnTo>
                  <a:lnTo>
                    <a:pt x="0" y="0"/>
                  </a:lnTo>
                  <a:lnTo>
                    <a:pt x="0" y="109"/>
                  </a:lnTo>
                  <a:close/>
                </a:path>
              </a:pathLst>
            </a:custGeom>
            <a:solidFill>
              <a:srgbClr val="000000"/>
            </a:solidFill>
            <a:ln w="38100" cmpd="sng">
              <a:solidFill>
                <a:srgbClr val="A535A8"/>
              </a:solidFill>
              <a:round/>
              <a:headEnd/>
              <a:tailEnd/>
            </a:ln>
          </p:spPr>
          <p:txBody>
            <a:bodyPr/>
            <a:lstStyle/>
            <a:p>
              <a:endParaRPr lang="zh-CN" altLang="en-US"/>
            </a:p>
          </p:txBody>
        </p:sp>
      </p:grpSp>
      <p:sp>
        <p:nvSpPr>
          <p:cNvPr id="122009" name="Rectangle 153"/>
          <p:cNvSpPr>
            <a:spLocks noChangeArrowheads="1"/>
          </p:cNvSpPr>
          <p:nvPr/>
        </p:nvSpPr>
        <p:spPr bwMode="auto">
          <a:xfrm>
            <a:off x="3214688" y="5594350"/>
            <a:ext cx="2647950" cy="503238"/>
          </a:xfrm>
          <a:prstGeom prst="rect">
            <a:avLst/>
          </a:prstGeom>
          <a:solidFill>
            <a:srgbClr val="FFFFFF"/>
          </a:solidFill>
          <a:ln w="9525">
            <a:noFill/>
            <a:miter lim="800000"/>
            <a:headEnd/>
            <a:tailEnd/>
          </a:ln>
        </p:spPr>
        <p:txBody>
          <a:bodyPr/>
          <a:lstStyle/>
          <a:p>
            <a:endParaRPr lang="zh-CN" altLang="en-US"/>
          </a:p>
        </p:txBody>
      </p:sp>
      <p:sp>
        <p:nvSpPr>
          <p:cNvPr id="122010" name="Rectangle 154"/>
          <p:cNvSpPr>
            <a:spLocks noChangeArrowheads="1"/>
          </p:cNvSpPr>
          <p:nvPr/>
        </p:nvSpPr>
        <p:spPr bwMode="auto">
          <a:xfrm>
            <a:off x="3214688" y="5610225"/>
            <a:ext cx="26670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服务器将应答与质询的散列进行</a:t>
            </a:r>
            <a:endParaRPr lang="zh-CN" altLang="en-US" b="1"/>
          </a:p>
        </p:txBody>
      </p:sp>
      <p:sp>
        <p:nvSpPr>
          <p:cNvPr id="122011" name="Rectangle 155"/>
          <p:cNvSpPr>
            <a:spLocks noChangeArrowheads="1"/>
          </p:cNvSpPr>
          <p:nvPr/>
        </p:nvSpPr>
        <p:spPr bwMode="auto">
          <a:xfrm>
            <a:off x="3214688" y="5861050"/>
            <a:ext cx="2286000" cy="228600"/>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宋体" charset="-122"/>
              </a:rPr>
              <a:t>比较，决定允许或拒绝访问</a:t>
            </a:r>
            <a:endParaRPr lang="zh-CN" altLang="en-US" b="1"/>
          </a:p>
        </p:txBody>
      </p:sp>
      <p:sp>
        <p:nvSpPr>
          <p:cNvPr id="122012" name="Rectangle 156"/>
          <p:cNvSpPr>
            <a:spLocks noChangeArrowheads="1"/>
          </p:cNvSpPr>
          <p:nvPr/>
        </p:nvSpPr>
        <p:spPr bwMode="auto">
          <a:xfrm>
            <a:off x="5484813" y="5830888"/>
            <a:ext cx="47625" cy="228600"/>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rPr>
              <a:t> </a:t>
            </a:r>
            <a:endParaRPr lang="en-US" altLang="zh-CN" b="1"/>
          </a:p>
        </p:txBody>
      </p:sp>
      <p:sp>
        <p:nvSpPr>
          <p:cNvPr id="122013" name="Text Box 157"/>
          <p:cNvSpPr txBox="1">
            <a:spLocks noChangeArrowheads="1"/>
          </p:cNvSpPr>
          <p:nvPr/>
        </p:nvSpPr>
        <p:spPr bwMode="auto">
          <a:xfrm>
            <a:off x="0" y="65088"/>
            <a:ext cx="8893175" cy="457200"/>
          </a:xfrm>
          <a:prstGeom prst="rect">
            <a:avLst/>
          </a:prstGeom>
          <a:noFill/>
          <a:ln w="9525">
            <a:noFill/>
            <a:miter lim="800000"/>
            <a:headEnd/>
            <a:tailEnd/>
          </a:ln>
          <a:effectLst/>
        </p:spPr>
        <p:txBody>
          <a:bodyPr>
            <a:spAutoFit/>
          </a:bodyPr>
          <a:lstStyle/>
          <a:p>
            <a:r>
              <a:rPr lang="zh-CN" altLang="en-US" sz="2400" dirty="0"/>
              <a:t>局域网</a:t>
            </a:r>
            <a:r>
              <a:rPr lang="en-US" altLang="zh-CN" sz="2400" dirty="0"/>
              <a:t>windows</a:t>
            </a:r>
            <a:r>
              <a:rPr lang="zh-CN" altLang="en-US" sz="2400" dirty="0"/>
              <a:t>系统实现</a:t>
            </a:r>
            <a:r>
              <a:rPr lang="en-US" altLang="zh-CN" sz="2400" dirty="0"/>
              <a:t>SMB</a:t>
            </a:r>
            <a:r>
              <a:rPr lang="zh-CN" altLang="en-US" sz="2400" dirty="0"/>
              <a:t>会话连</a:t>
            </a:r>
            <a:r>
              <a:rPr lang="zh-CN" altLang="en-US" sz="2400" dirty="0" smtClean="0"/>
              <a:t>接 </a:t>
            </a:r>
            <a:r>
              <a:rPr lang="en-US" altLang="zh-CN" sz="2400" dirty="0" smtClean="0"/>
              <a:t>-- NTLM</a:t>
            </a:r>
            <a:r>
              <a:rPr lang="zh-CN" altLang="en-US" sz="2400" dirty="0"/>
              <a:t>挑战应答机制</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dirty="0" smtClean="0"/>
              <a:t>Kerberos--LAN</a:t>
            </a:r>
            <a:r>
              <a:rPr lang="zh-CN" altLang="en-US" dirty="0" smtClean="0"/>
              <a:t>上安全</a:t>
            </a:r>
          </a:p>
        </p:txBody>
      </p:sp>
      <p:sp>
        <p:nvSpPr>
          <p:cNvPr id="29699" name="Rectangle 3"/>
          <p:cNvSpPr>
            <a:spLocks noGrp="1" noChangeArrowheads="1"/>
          </p:cNvSpPr>
          <p:nvPr>
            <p:ph type="body" idx="1"/>
          </p:nvPr>
        </p:nvSpPr>
        <p:spPr/>
        <p:txBody>
          <a:bodyPr>
            <a:normAutofit fontScale="92500" lnSpcReduction="20000"/>
          </a:bodyPr>
          <a:lstStyle/>
          <a:p>
            <a:r>
              <a:rPr lang="zh-CN" altLang="en-US" dirty="0" smtClean="0"/>
              <a:t>用户使用工作站访问服务器资源</a:t>
            </a:r>
            <a:endParaRPr lang="en-US" altLang="zh-CN" dirty="0" smtClean="0"/>
          </a:p>
          <a:p>
            <a:r>
              <a:rPr lang="zh-CN" altLang="en-US" dirty="0" smtClean="0"/>
              <a:t>局域网上安全问题</a:t>
            </a:r>
          </a:p>
          <a:p>
            <a:pPr lvl="1"/>
            <a:r>
              <a:rPr lang="zh-CN" altLang="en-US" dirty="0" smtClean="0"/>
              <a:t>窃听导致泄密</a:t>
            </a:r>
          </a:p>
          <a:p>
            <a:pPr lvl="1"/>
            <a:r>
              <a:rPr lang="zh-CN" altLang="en-US" dirty="0" smtClean="0"/>
              <a:t>重放攻击</a:t>
            </a:r>
          </a:p>
          <a:p>
            <a:pPr lvl="1"/>
            <a:r>
              <a:rPr lang="zh-CN" altLang="en-US" dirty="0" smtClean="0"/>
              <a:t>假冒用户，用户盗用工作站</a:t>
            </a:r>
          </a:p>
          <a:p>
            <a:pPr lvl="1"/>
            <a:r>
              <a:rPr lang="zh-CN" altLang="en-US" dirty="0" smtClean="0"/>
              <a:t>假冒工作站，工作站地址被盗用</a:t>
            </a:r>
          </a:p>
          <a:p>
            <a:r>
              <a:rPr lang="zh-CN" altLang="en-US" dirty="0" smtClean="0"/>
              <a:t>对应的可能安全方法</a:t>
            </a:r>
          </a:p>
          <a:p>
            <a:pPr lvl="1"/>
            <a:r>
              <a:rPr lang="zh-CN" altLang="en-US" dirty="0" smtClean="0"/>
              <a:t>工作站核认用户身份</a:t>
            </a:r>
          </a:p>
          <a:p>
            <a:pPr lvl="1">
              <a:buFontTx/>
              <a:buNone/>
            </a:pPr>
            <a:r>
              <a:rPr lang="zh-CN" altLang="en-US" dirty="0" smtClean="0"/>
              <a:t>	工作站向服务器证实自己的身份</a:t>
            </a:r>
            <a:r>
              <a:rPr lang="en-US" altLang="zh-CN" dirty="0" smtClean="0"/>
              <a:t>(</a:t>
            </a:r>
            <a:r>
              <a:rPr lang="zh-CN" altLang="en-US" dirty="0" smtClean="0"/>
              <a:t>信任用户身份</a:t>
            </a:r>
            <a:r>
              <a:rPr lang="en-US" altLang="zh-CN" dirty="0" smtClean="0"/>
              <a:t>)</a:t>
            </a:r>
          </a:p>
          <a:p>
            <a:pPr lvl="1"/>
            <a:r>
              <a:rPr lang="zh-CN" altLang="en-US" dirty="0" smtClean="0"/>
              <a:t>用户和服务器相互认证</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mtClean="0"/>
              <a:t>Kerberos</a:t>
            </a:r>
            <a:r>
              <a:rPr lang="zh-CN" altLang="en-US" smtClean="0"/>
              <a:t>动机</a:t>
            </a:r>
          </a:p>
        </p:txBody>
      </p:sp>
      <p:sp>
        <p:nvSpPr>
          <p:cNvPr id="28675" name="Rectangle 3"/>
          <p:cNvSpPr>
            <a:spLocks noGrp="1" noChangeArrowheads="1"/>
          </p:cNvSpPr>
          <p:nvPr>
            <p:ph type="body" idx="1"/>
          </p:nvPr>
        </p:nvSpPr>
        <p:spPr/>
        <p:txBody>
          <a:bodyPr>
            <a:normAutofit fontScale="92500" lnSpcReduction="10000"/>
          </a:bodyPr>
          <a:lstStyle/>
          <a:p>
            <a:r>
              <a:rPr lang="zh-CN" altLang="en-US" dirty="0" smtClean="0"/>
              <a:t>目标 </a:t>
            </a:r>
          </a:p>
          <a:p>
            <a:pPr lvl="1"/>
            <a:r>
              <a:rPr lang="zh-CN" altLang="en-US" dirty="0" smtClean="0"/>
              <a:t>防窃听，防假冒</a:t>
            </a:r>
          </a:p>
          <a:p>
            <a:pPr lvl="1"/>
            <a:r>
              <a:rPr lang="zh-CN" altLang="en-US" dirty="0" smtClean="0"/>
              <a:t>透明，只要输入一个口令</a:t>
            </a:r>
          </a:p>
          <a:p>
            <a:pPr lvl="1"/>
            <a:r>
              <a:rPr lang="zh-CN" altLang="en-US" dirty="0" smtClean="0"/>
              <a:t>可靠，合法性的唯一标识依据就是获得</a:t>
            </a:r>
            <a:r>
              <a:rPr lang="en-US" altLang="zh-CN" dirty="0" smtClean="0"/>
              <a:t>Kerberos</a:t>
            </a:r>
            <a:r>
              <a:rPr lang="zh-CN" altLang="en-US" dirty="0" smtClean="0"/>
              <a:t>访问</a:t>
            </a:r>
          </a:p>
          <a:p>
            <a:pPr lvl="1"/>
            <a:r>
              <a:rPr lang="zh-CN" altLang="en-US" dirty="0" smtClean="0"/>
              <a:t>可扩展伸缩性，适应模块化和分布式</a:t>
            </a:r>
          </a:p>
          <a:p>
            <a:r>
              <a:rPr lang="zh-CN" altLang="en-US" dirty="0" smtClean="0"/>
              <a:t>服务（所谓三头）</a:t>
            </a:r>
          </a:p>
          <a:p>
            <a:pPr lvl="1"/>
            <a:r>
              <a:rPr lang="zh-CN" altLang="en-US" dirty="0" smtClean="0"/>
              <a:t>认证   </a:t>
            </a:r>
            <a:r>
              <a:rPr lang="en-US" altLang="zh-CN" dirty="0" smtClean="0"/>
              <a:t>Authentication</a:t>
            </a:r>
            <a:endParaRPr lang="zh-CN" altLang="en-US" dirty="0" smtClean="0"/>
          </a:p>
          <a:p>
            <a:pPr lvl="1"/>
            <a:r>
              <a:rPr lang="zh-CN" altLang="en-US" dirty="0" smtClean="0"/>
              <a:t>授权   </a:t>
            </a:r>
            <a:r>
              <a:rPr lang="en-US" altLang="zh-CN" dirty="0" smtClean="0"/>
              <a:t>Authorization </a:t>
            </a:r>
            <a:endParaRPr lang="zh-CN" altLang="en-US" dirty="0" smtClean="0"/>
          </a:p>
          <a:p>
            <a:pPr lvl="1"/>
            <a:r>
              <a:rPr lang="zh-CN" altLang="en-US" dirty="0" smtClean="0"/>
              <a:t>记帐</a:t>
            </a:r>
            <a:r>
              <a:rPr lang="en-US" altLang="zh-CN" dirty="0" smtClean="0"/>
              <a:t>   Accounting</a:t>
            </a:r>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smtClean="0"/>
              <a:t>Kerberos</a:t>
            </a:r>
            <a:endParaRPr lang="zh-CN" altLang="en-US" dirty="0" smtClean="0"/>
          </a:p>
        </p:txBody>
      </p:sp>
      <p:sp>
        <p:nvSpPr>
          <p:cNvPr id="26627" name="Rectangle 3"/>
          <p:cNvSpPr>
            <a:spLocks noGrp="1" noChangeArrowheads="1"/>
          </p:cNvSpPr>
          <p:nvPr>
            <p:ph type="body" idx="1"/>
          </p:nvPr>
        </p:nvSpPr>
        <p:spPr/>
        <p:txBody>
          <a:bodyPr/>
          <a:lstStyle/>
          <a:p>
            <a:r>
              <a:rPr lang="en-US" altLang="zh-CN" sz="3600" dirty="0" smtClean="0"/>
              <a:t>LAN</a:t>
            </a:r>
            <a:r>
              <a:rPr lang="zh-CN" altLang="en-US" sz="3600" dirty="0" smtClean="0"/>
              <a:t>上的安全：服务器、工作站、用户</a:t>
            </a:r>
          </a:p>
          <a:p>
            <a:r>
              <a:rPr lang="en-US" altLang="zh-CN" sz="3600" dirty="0" smtClean="0"/>
              <a:t>Kerberos: </a:t>
            </a:r>
            <a:r>
              <a:rPr lang="zh-CN" altLang="en-US" sz="3600" dirty="0" smtClean="0"/>
              <a:t>基于对称密码</a:t>
            </a:r>
            <a:endParaRPr lang="en-US" altLang="zh-CN" sz="3600" dirty="0" smtClean="0"/>
          </a:p>
          <a:p>
            <a:r>
              <a:rPr lang="en-US" altLang="zh-CN" sz="3600" dirty="0" smtClean="0"/>
              <a:t>Kerberos in Windows</a:t>
            </a:r>
          </a:p>
          <a:p>
            <a:r>
              <a:rPr lang="en-US" altLang="zh-CN" sz="3600" dirty="0" smtClean="0"/>
              <a:t>Kerberos in Linux</a:t>
            </a:r>
          </a:p>
          <a:p>
            <a:endParaRPr lang="zh-CN" alt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381000"/>
            <a:ext cx="8229600" cy="808038"/>
          </a:xfrm>
        </p:spPr>
        <p:txBody>
          <a:bodyPr/>
          <a:lstStyle/>
          <a:p>
            <a:r>
              <a:rPr lang="en-US" altLang="zh-CN" dirty="0" smtClean="0"/>
              <a:t>Kerberos/V4 Overview</a:t>
            </a:r>
            <a:endParaRPr lang="zh-CN" altLang="en-US" dirty="0" smtClean="0"/>
          </a:p>
        </p:txBody>
      </p:sp>
      <p:sp>
        <p:nvSpPr>
          <p:cNvPr id="33795" name="Rectangle 3"/>
          <p:cNvSpPr>
            <a:spLocks noGrp="1" noChangeArrowheads="1"/>
          </p:cNvSpPr>
          <p:nvPr>
            <p:ph type="body" idx="1"/>
          </p:nvPr>
        </p:nvSpPr>
        <p:spPr/>
        <p:txBody>
          <a:bodyPr/>
          <a:lstStyle/>
          <a:p>
            <a:r>
              <a:rPr lang="zh-CN" altLang="en-US" smtClean="0"/>
              <a:t> </a:t>
            </a:r>
          </a:p>
        </p:txBody>
      </p:sp>
      <p:pic>
        <p:nvPicPr>
          <p:cNvPr id="33796" name="Picture 4"/>
          <p:cNvPicPr>
            <a:picLocks noChangeAspect="1" noChangeArrowheads="1"/>
          </p:cNvPicPr>
          <p:nvPr/>
        </p:nvPicPr>
        <p:blipFill>
          <a:blip r:embed="rId2" cstate="print"/>
          <a:srcRect/>
          <a:stretch>
            <a:fillRect/>
          </a:stretch>
        </p:blipFill>
        <p:spPr bwMode="auto">
          <a:xfrm>
            <a:off x="1219200" y="1657350"/>
            <a:ext cx="6705600" cy="4400550"/>
          </a:xfrm>
          <a:prstGeom prst="rect">
            <a:avLst/>
          </a:prstGeom>
          <a:noFill/>
          <a:ln w="9525">
            <a:noFill/>
            <a:miter lim="800000"/>
            <a:headEnd/>
            <a:tailEnd/>
          </a:ln>
          <a:effectLst/>
        </p:spPr>
      </p:pic>
      <p:pic>
        <p:nvPicPr>
          <p:cNvPr id="33797" name="Picture 5" descr="Snap1"/>
          <p:cNvPicPr>
            <a:picLocks noChangeAspect="1" noChangeArrowheads="1"/>
          </p:cNvPicPr>
          <p:nvPr/>
        </p:nvPicPr>
        <p:blipFill>
          <a:blip r:embed="rId3" cstate="print"/>
          <a:srcRect/>
          <a:stretch>
            <a:fillRect/>
          </a:stretch>
        </p:blipFill>
        <p:spPr bwMode="auto">
          <a:xfrm>
            <a:off x="838200" y="1136650"/>
            <a:ext cx="7458075" cy="572135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533400"/>
            <a:ext cx="8686800" cy="808038"/>
          </a:xfrm>
        </p:spPr>
        <p:txBody>
          <a:bodyPr>
            <a:normAutofit/>
          </a:bodyPr>
          <a:lstStyle/>
          <a:p>
            <a:r>
              <a:rPr lang="zh-CN" altLang="en-US" sz="3600" dirty="0" smtClean="0"/>
              <a:t>基于非对称密钥（证书）进行身份认证</a:t>
            </a:r>
          </a:p>
        </p:txBody>
      </p:sp>
      <p:sp>
        <p:nvSpPr>
          <p:cNvPr id="69635" name="Rectangle 3"/>
          <p:cNvSpPr>
            <a:spLocks noGrp="1" noChangeArrowheads="1"/>
          </p:cNvSpPr>
          <p:nvPr>
            <p:ph type="body" idx="1"/>
          </p:nvPr>
        </p:nvSpPr>
        <p:spPr/>
        <p:txBody>
          <a:bodyPr>
            <a:normAutofit lnSpcReduction="10000"/>
          </a:bodyPr>
          <a:lstStyle/>
          <a:p>
            <a:r>
              <a:rPr lang="zh-CN" altLang="en-US" dirty="0" smtClean="0"/>
              <a:t>前提</a:t>
            </a:r>
            <a:r>
              <a:rPr lang="en-US" altLang="zh-CN" dirty="0" smtClean="0"/>
              <a:t>: </a:t>
            </a:r>
            <a:r>
              <a:rPr lang="zh-CN" altLang="en-US" dirty="0" smtClean="0"/>
              <a:t>已经有某人的真实证书</a:t>
            </a:r>
            <a:r>
              <a:rPr lang="en-US" altLang="zh-CN" dirty="0" smtClean="0"/>
              <a:t>(</a:t>
            </a:r>
            <a:r>
              <a:rPr lang="zh-CN" altLang="en-US" dirty="0" smtClean="0"/>
              <a:t>公钥</a:t>
            </a:r>
            <a:r>
              <a:rPr lang="en-US" altLang="zh-CN" dirty="0" smtClean="0"/>
              <a:t>)</a:t>
            </a:r>
          </a:p>
          <a:p>
            <a:pPr lvl="1"/>
            <a:r>
              <a:rPr lang="zh-CN" altLang="en-US" dirty="0" smtClean="0"/>
              <a:t>基于公开目录、在线交换、公钥证书等方式获得对方公钥</a:t>
            </a:r>
          </a:p>
          <a:p>
            <a:r>
              <a:rPr lang="zh-CN" altLang="en-US" dirty="0" smtClean="0"/>
              <a:t>认证</a:t>
            </a:r>
          </a:p>
          <a:p>
            <a:pPr lvl="1"/>
            <a:r>
              <a:rPr lang="zh-CN" altLang="en-US" dirty="0" smtClean="0"/>
              <a:t>认证对方是否是真实的持有人</a:t>
            </a:r>
            <a:r>
              <a:rPr lang="en-US" altLang="zh-CN" dirty="0" smtClean="0"/>
              <a:t>(</a:t>
            </a:r>
            <a:r>
              <a:rPr lang="zh-CN" altLang="en-US" dirty="0" smtClean="0"/>
              <a:t>某人</a:t>
            </a:r>
            <a:r>
              <a:rPr lang="en-US" altLang="zh-CN" dirty="0" smtClean="0"/>
              <a:t>)</a:t>
            </a:r>
          </a:p>
          <a:p>
            <a:pPr lvl="1"/>
            <a:r>
              <a:rPr lang="zh-CN" altLang="en-US" dirty="0" smtClean="0"/>
              <a:t>看对方是否拥有证书中公钥对应的私钥</a:t>
            </a:r>
          </a:p>
          <a:p>
            <a:pPr lvl="1"/>
            <a:r>
              <a:rPr lang="zh-CN" altLang="en-US" dirty="0" smtClean="0"/>
              <a:t>使用挑战－应答机制</a:t>
            </a:r>
          </a:p>
          <a:p>
            <a:r>
              <a:rPr lang="zh-CN" altLang="en-US" dirty="0" smtClean="0"/>
              <a:t>实例</a:t>
            </a:r>
          </a:p>
          <a:p>
            <a:pPr lvl="1"/>
            <a:r>
              <a:rPr lang="en-US" altLang="zh-CN" dirty="0" smtClean="0"/>
              <a:t>SSL</a:t>
            </a:r>
            <a:r>
              <a:rPr lang="zh-CN" altLang="en-US" dirty="0" smtClean="0"/>
              <a:t>协议：公钥证书</a:t>
            </a:r>
          </a:p>
          <a:p>
            <a:endParaRPr lang="zh-CN" altLang="en-US" dirty="0" smtClean="0"/>
          </a:p>
        </p:txBody>
      </p:sp>
      <p:pic>
        <p:nvPicPr>
          <p:cNvPr id="4" name="Content Placeholder 4" descr="f9.pdf"/>
          <p:cNvPicPr>
            <a:picLocks noChangeAspect="1"/>
          </p:cNvPicPr>
          <p:nvPr/>
        </p:nvPicPr>
        <p:blipFill>
          <a:blip r:embed="rId2" cstate="print"/>
          <a:srcRect l="6364" t="20000" r="8182" b="21176"/>
          <a:stretch>
            <a:fillRect/>
          </a:stretch>
        </p:blipFill>
        <p:spPr>
          <a:xfrm>
            <a:off x="4639003" y="4267200"/>
            <a:ext cx="4504997" cy="2396309"/>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458200" cy="808038"/>
          </a:xfrm>
        </p:spPr>
        <p:txBody>
          <a:bodyPr>
            <a:normAutofit fontScale="90000"/>
          </a:bodyPr>
          <a:lstStyle/>
          <a:p>
            <a:r>
              <a:rPr lang="zh-CN" altLang="en-US" dirty="0" smtClean="0"/>
              <a:t>基于非对称密码的远程用户单向认证</a:t>
            </a:r>
            <a:endParaRPr lang="zh-CN" altLang="en-US" dirty="0"/>
          </a:p>
        </p:txBody>
      </p:sp>
      <p:sp>
        <p:nvSpPr>
          <p:cNvPr id="3" name="Content Placeholder 2"/>
          <p:cNvSpPr>
            <a:spLocks noGrp="1"/>
          </p:cNvSpPr>
          <p:nvPr>
            <p:ph idx="1"/>
          </p:nvPr>
        </p:nvSpPr>
        <p:spPr/>
        <p:txBody>
          <a:bodyPr/>
          <a:lstStyle/>
          <a:p>
            <a:r>
              <a:rPr lang="zh-CN" altLang="en-US" dirty="0" smtClean="0"/>
              <a:t>保密性</a:t>
            </a:r>
            <a:endParaRPr lang="en-US" altLang="zh-CN" dirty="0" smtClean="0"/>
          </a:p>
          <a:p>
            <a:pPr lvl="1"/>
            <a:r>
              <a:rPr lang="en-US" altLang="zh-CN" dirty="0" smtClean="0"/>
              <a:t>A-&gt;B:  E(Pu</a:t>
            </a:r>
            <a:r>
              <a:rPr lang="en-US" altLang="zh-CN" baseline="-25000" dirty="0" smtClean="0"/>
              <a:t>b</a:t>
            </a:r>
            <a:r>
              <a:rPr lang="en-US" altLang="zh-CN" dirty="0" smtClean="0"/>
              <a:t>, K</a:t>
            </a:r>
            <a:r>
              <a:rPr lang="en-US" altLang="zh-CN" baseline="-25000" dirty="0" smtClean="0"/>
              <a:t>s</a:t>
            </a:r>
            <a:r>
              <a:rPr lang="en-US" altLang="zh-CN" dirty="0" smtClean="0"/>
              <a:t>)||E(K</a:t>
            </a:r>
            <a:r>
              <a:rPr lang="en-US" altLang="zh-CN" baseline="-25000" dirty="0" smtClean="0"/>
              <a:t>s</a:t>
            </a:r>
            <a:r>
              <a:rPr lang="en-US" altLang="zh-CN" dirty="0" smtClean="0"/>
              <a:t>, M)</a:t>
            </a:r>
          </a:p>
          <a:p>
            <a:r>
              <a:rPr lang="zh-CN" altLang="en-US" dirty="0" smtClean="0"/>
              <a:t>认证</a:t>
            </a:r>
            <a:r>
              <a:rPr lang="en-US" altLang="zh-CN" dirty="0" smtClean="0"/>
              <a:t>/</a:t>
            </a:r>
            <a:r>
              <a:rPr lang="zh-CN" altLang="en-US" dirty="0" smtClean="0"/>
              <a:t>签名</a:t>
            </a:r>
            <a:endParaRPr lang="en-US" altLang="zh-CN" dirty="0" smtClean="0"/>
          </a:p>
          <a:p>
            <a:pPr lvl="1"/>
            <a:r>
              <a:rPr lang="en-US" altLang="zh-CN" dirty="0" smtClean="0"/>
              <a:t>A-&gt;B:  M||E(</a:t>
            </a:r>
            <a:r>
              <a:rPr lang="en-US" altLang="zh-CN" dirty="0" err="1" smtClean="0"/>
              <a:t>PR</a:t>
            </a:r>
            <a:r>
              <a:rPr lang="en-US" altLang="zh-CN" baseline="-25000" dirty="0" err="1" smtClean="0"/>
              <a:t>a</a:t>
            </a:r>
            <a:r>
              <a:rPr lang="en-US" altLang="zh-CN" dirty="0" smtClean="0"/>
              <a:t>,(H(M)))</a:t>
            </a:r>
          </a:p>
          <a:p>
            <a:r>
              <a:rPr lang="zh-CN" altLang="en-US" dirty="0" smtClean="0"/>
              <a:t>加密的认证</a:t>
            </a:r>
            <a:r>
              <a:rPr lang="en-US" altLang="zh-CN" dirty="0" smtClean="0"/>
              <a:t>/</a:t>
            </a:r>
            <a:r>
              <a:rPr lang="zh-CN" altLang="en-US" dirty="0" smtClean="0"/>
              <a:t>签名</a:t>
            </a:r>
            <a:endParaRPr lang="en-US" altLang="zh-CN" dirty="0" smtClean="0"/>
          </a:p>
          <a:p>
            <a:pPr lvl="1"/>
            <a:r>
              <a:rPr lang="en-US" altLang="zh-CN" dirty="0" smtClean="0"/>
              <a:t>A-&gt;B: E(</a:t>
            </a:r>
            <a:r>
              <a:rPr lang="en-US" altLang="zh-CN" dirty="0" err="1" smtClean="0"/>
              <a:t>PU</a:t>
            </a:r>
            <a:r>
              <a:rPr lang="en-US" altLang="zh-CN" baseline="-25000" dirty="0" err="1" smtClean="0"/>
              <a:t>b</a:t>
            </a:r>
            <a:r>
              <a:rPr lang="en-US" altLang="zh-CN" dirty="0" smtClean="0"/>
              <a:t>, [M||</a:t>
            </a:r>
            <a:r>
              <a:rPr lang="en-US" altLang="zh-CN" dirty="0" smtClean="0">
                <a:solidFill>
                  <a:srgbClr val="FF0000"/>
                </a:solidFill>
              </a:rPr>
              <a:t>E(</a:t>
            </a:r>
            <a:r>
              <a:rPr lang="en-US" altLang="zh-CN" dirty="0" err="1" smtClean="0">
                <a:solidFill>
                  <a:srgbClr val="FF0000"/>
                </a:solidFill>
              </a:rPr>
              <a:t>PR</a:t>
            </a:r>
            <a:r>
              <a:rPr lang="en-US" altLang="zh-CN" baseline="-25000" dirty="0" err="1" smtClean="0">
                <a:solidFill>
                  <a:srgbClr val="FF0000"/>
                </a:solidFill>
              </a:rPr>
              <a:t>a</a:t>
            </a:r>
            <a:r>
              <a:rPr lang="en-US" altLang="zh-CN" dirty="0" smtClean="0">
                <a:solidFill>
                  <a:srgbClr val="FF0000"/>
                </a:solidFill>
              </a:rPr>
              <a:t>, H(M))</a:t>
            </a:r>
            <a:r>
              <a:rPr lang="en-US" altLang="zh-CN" dirty="0" smtClean="0"/>
              <a:t>])</a:t>
            </a:r>
          </a:p>
          <a:p>
            <a:r>
              <a:rPr lang="zh-CN" altLang="en-US" dirty="0" smtClean="0"/>
              <a:t>带有数字证书的加密的认证</a:t>
            </a:r>
            <a:r>
              <a:rPr lang="en-US" altLang="zh-CN" dirty="0" smtClean="0"/>
              <a:t>/</a:t>
            </a:r>
            <a:r>
              <a:rPr lang="zh-CN" altLang="en-US" dirty="0" smtClean="0"/>
              <a:t>签名</a:t>
            </a:r>
            <a:endParaRPr lang="en-US" altLang="zh-CN" dirty="0" smtClean="0"/>
          </a:p>
          <a:p>
            <a:pPr lvl="1"/>
            <a:r>
              <a:rPr lang="en-US" altLang="zh-CN" dirty="0" smtClean="0"/>
              <a:t>A-&gt;B: M||</a:t>
            </a:r>
            <a:r>
              <a:rPr lang="en-US" altLang="zh-CN" dirty="0" smtClean="0">
                <a:solidFill>
                  <a:srgbClr val="FF0000"/>
                </a:solidFill>
              </a:rPr>
              <a:t>E(</a:t>
            </a:r>
            <a:r>
              <a:rPr lang="en-US" altLang="zh-CN" dirty="0" err="1" smtClean="0">
                <a:solidFill>
                  <a:srgbClr val="FF0000"/>
                </a:solidFill>
              </a:rPr>
              <a:t>PRa,H</a:t>
            </a:r>
            <a:r>
              <a:rPr lang="en-US" altLang="zh-CN" dirty="0" smtClean="0">
                <a:solidFill>
                  <a:srgbClr val="FF0000"/>
                </a:solidFill>
              </a:rPr>
              <a:t>(M))</a:t>
            </a:r>
            <a:r>
              <a:rPr lang="en-US" altLang="zh-CN" dirty="0" smtClean="0"/>
              <a:t>||</a:t>
            </a:r>
            <a:r>
              <a:rPr lang="en-US" altLang="zh-CN" dirty="0" smtClean="0">
                <a:solidFill>
                  <a:srgbClr val="FF0000"/>
                </a:solidFill>
              </a:rPr>
              <a:t>E(PR</a:t>
            </a:r>
            <a:r>
              <a:rPr lang="en-US" altLang="zh-CN" baseline="-25000" dirty="0" smtClean="0">
                <a:solidFill>
                  <a:srgbClr val="FF0000"/>
                </a:solidFill>
              </a:rPr>
              <a:t>CA</a:t>
            </a:r>
            <a:r>
              <a:rPr lang="en-US" altLang="zh-CN" dirty="0" smtClean="0">
                <a:solidFill>
                  <a:srgbClr val="FF0000"/>
                </a:solidFill>
              </a:rPr>
              <a:t>,[T||</a:t>
            </a:r>
            <a:r>
              <a:rPr lang="en-US" altLang="zh-CN" dirty="0" err="1" smtClean="0">
                <a:solidFill>
                  <a:srgbClr val="FF0000"/>
                </a:solidFill>
              </a:rPr>
              <a:t>ID</a:t>
            </a:r>
            <a:r>
              <a:rPr lang="en-US" altLang="zh-CN" baseline="-25000" dirty="0" err="1" smtClean="0">
                <a:solidFill>
                  <a:srgbClr val="FF0000"/>
                </a:solidFill>
              </a:rPr>
              <a:t>a</a:t>
            </a:r>
            <a:r>
              <a:rPr lang="en-US" altLang="zh-CN" dirty="0" smtClean="0">
                <a:solidFill>
                  <a:srgbClr val="FF0000"/>
                </a:solidFill>
              </a:rPr>
              <a:t>||</a:t>
            </a:r>
            <a:r>
              <a:rPr lang="en-US" altLang="zh-CN" dirty="0" err="1" smtClean="0">
                <a:solidFill>
                  <a:srgbClr val="FF0000"/>
                </a:solidFill>
              </a:rPr>
              <a:t>PU</a:t>
            </a:r>
            <a:r>
              <a:rPr lang="en-US" altLang="zh-CN" baseline="-25000" dirty="0" err="1" smtClean="0">
                <a:solidFill>
                  <a:srgbClr val="FF0000"/>
                </a:solidFill>
              </a:rPr>
              <a:t>a</a:t>
            </a:r>
            <a:r>
              <a:rPr lang="en-US" altLang="zh-CN" dirty="0" smtClean="0">
                <a:solidFill>
                  <a:srgbClr val="FF0000"/>
                </a:solidFill>
              </a:rPr>
              <a:t>])</a:t>
            </a:r>
          </a:p>
          <a:p>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smtClean="0"/>
              <a:t>认证系统总结</a:t>
            </a:r>
            <a:endParaRPr lang="en-US" altLang="zh-CN" dirty="0" smtClean="0"/>
          </a:p>
        </p:txBody>
      </p:sp>
      <p:sp>
        <p:nvSpPr>
          <p:cNvPr id="27651" name="Rectangle 3"/>
          <p:cNvSpPr>
            <a:spLocks noGrp="1" noChangeArrowheads="1"/>
          </p:cNvSpPr>
          <p:nvPr>
            <p:ph type="body" idx="1"/>
          </p:nvPr>
        </p:nvSpPr>
        <p:spPr/>
        <p:txBody>
          <a:bodyPr>
            <a:normAutofit fontScale="92500"/>
          </a:bodyPr>
          <a:lstStyle/>
          <a:p>
            <a:r>
              <a:rPr lang="en-US" altLang="zh-CN" dirty="0" smtClean="0"/>
              <a:t>Kerberos</a:t>
            </a:r>
            <a:r>
              <a:rPr lang="zh-CN" altLang="en-US" dirty="0" smtClean="0"/>
              <a:t>主要是局域网上的认证系统，它早期基于对称算法，封装了加密、鉴别等安全服务，提供了统一的用户接口。后期</a:t>
            </a:r>
            <a:r>
              <a:rPr lang="en-US" altLang="zh-CN" dirty="0" smtClean="0"/>
              <a:t>Kerberos</a:t>
            </a:r>
            <a:r>
              <a:rPr lang="zh-CN" altLang="en-US" dirty="0" smtClean="0"/>
              <a:t>也开始支持公钥，使用证书。（本课程略）</a:t>
            </a:r>
          </a:p>
          <a:p>
            <a:r>
              <a:rPr lang="en-US" altLang="zh-CN" dirty="0" smtClean="0">
                <a:solidFill>
                  <a:srgbClr val="FF0000"/>
                </a:solidFill>
              </a:rPr>
              <a:t>PKI/CA</a:t>
            </a:r>
            <a:r>
              <a:rPr lang="zh-CN" altLang="en-US" dirty="0" smtClean="0"/>
              <a:t>好像是解决电子商务安全的正确道路。</a:t>
            </a:r>
            <a:r>
              <a:rPr lang="en-US" altLang="zh-CN" dirty="0" smtClean="0"/>
              <a:t>CA</a:t>
            </a:r>
            <a:r>
              <a:rPr lang="zh-CN" altLang="en-US" dirty="0" smtClean="0"/>
              <a:t>是一个离线中心，因此适合互联网这种分布式又管理松散的环境。但是维护一个</a:t>
            </a:r>
            <a:r>
              <a:rPr lang="en-US" altLang="zh-CN" dirty="0" smtClean="0"/>
              <a:t>CA</a:t>
            </a:r>
            <a:r>
              <a:rPr lang="zh-CN" altLang="en-US" dirty="0" smtClean="0"/>
              <a:t>（不管是商用</a:t>
            </a:r>
            <a:r>
              <a:rPr lang="en-US" altLang="zh-CN" dirty="0" smtClean="0"/>
              <a:t>CA</a:t>
            </a:r>
            <a:r>
              <a:rPr lang="zh-CN" altLang="en-US" dirty="0" smtClean="0"/>
              <a:t>或自己独立的</a:t>
            </a:r>
            <a:r>
              <a:rPr lang="en-US" altLang="zh-CN" dirty="0" smtClean="0"/>
              <a:t>CA</a:t>
            </a:r>
            <a:r>
              <a:rPr lang="zh-CN" altLang="en-US" dirty="0" smtClean="0"/>
              <a:t>）给人的感觉是过于复杂。</a:t>
            </a:r>
            <a:endParaRPr lang="en-US" altLang="zh-CN"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lstStyle/>
          <a:p>
            <a:r>
              <a:rPr lang="zh-CN" altLang="en-US" dirty="0" smtClean="0"/>
              <a:t>作业</a:t>
            </a:r>
            <a:endParaRPr lang="zh-CN" altLang="en-US" dirty="0"/>
          </a:p>
        </p:txBody>
      </p:sp>
      <p:sp>
        <p:nvSpPr>
          <p:cNvPr id="3" name="Content Placeholder 2"/>
          <p:cNvSpPr>
            <a:spLocks noGrp="1"/>
          </p:cNvSpPr>
          <p:nvPr>
            <p:ph idx="1"/>
          </p:nvPr>
        </p:nvSpPr>
        <p:spPr>
          <a:xfrm>
            <a:off x="304800" y="1066800"/>
            <a:ext cx="2971800" cy="4525963"/>
          </a:xfrm>
        </p:spPr>
        <p:txBody>
          <a:bodyPr/>
          <a:lstStyle/>
          <a:p>
            <a:r>
              <a:rPr lang="zh-CN" altLang="en-US" dirty="0" smtClean="0"/>
              <a:t>区块链和身份认证相结合的基本实现思路是什么</a:t>
            </a:r>
            <a:r>
              <a:rPr lang="en-US" altLang="zh-CN" dirty="0" smtClean="0"/>
              <a:t>?</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pic>
        <p:nvPicPr>
          <p:cNvPr id="207874" name="Picture 2"/>
          <p:cNvPicPr>
            <a:picLocks noChangeAspect="1" noChangeArrowheads="1"/>
          </p:cNvPicPr>
          <p:nvPr/>
        </p:nvPicPr>
        <p:blipFill>
          <a:blip r:embed="rId2" cstate="print"/>
          <a:srcRect/>
          <a:stretch>
            <a:fillRect/>
          </a:stretch>
        </p:blipFill>
        <p:spPr bwMode="auto">
          <a:xfrm>
            <a:off x="3352800" y="1066800"/>
            <a:ext cx="5329238" cy="5043379"/>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smtClean="0"/>
              <a:t>备注</a:t>
            </a:r>
            <a:endParaRPr lang="zh-CN" altLang="en-US" b="1"/>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08038"/>
          </a:xfrm>
        </p:spPr>
        <p:txBody>
          <a:bodyPr/>
          <a:lstStyle/>
          <a:p>
            <a:r>
              <a:rPr lang="en-US" altLang="zh-CN" dirty="0" smtClean="0"/>
              <a:t>1. </a:t>
            </a:r>
            <a:r>
              <a:rPr lang="zh-CN" altLang="en-US" dirty="0" smtClean="0"/>
              <a:t>基于对称加密的对称密钥分发</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5" name="Picture 4" descr="f14-3.pdf"/>
          <p:cNvPicPr>
            <a:picLocks noChangeAspect="1"/>
          </p:cNvPicPr>
          <p:nvPr/>
        </p:nvPicPr>
        <p:blipFill>
          <a:blip r:embed="rId3" cstate="print"/>
          <a:srcRect l="3529" t="6364" r="5882" b="36364"/>
          <a:stretch>
            <a:fillRect/>
          </a:stretch>
        </p:blipFill>
        <p:spPr>
          <a:xfrm>
            <a:off x="914400" y="1066800"/>
            <a:ext cx="7078215" cy="57912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smtClean="0"/>
              <a:t>Terminology</a:t>
            </a:r>
            <a:endParaRPr lang="zh-CN" altLang="en-US" smtClean="0"/>
          </a:p>
        </p:txBody>
      </p:sp>
      <p:sp>
        <p:nvSpPr>
          <p:cNvPr id="86019" name="Rectangle 3"/>
          <p:cNvSpPr>
            <a:spLocks noGrp="1" noChangeArrowheads="1"/>
          </p:cNvSpPr>
          <p:nvPr>
            <p:ph type="body" idx="1"/>
          </p:nvPr>
        </p:nvSpPr>
        <p:spPr/>
        <p:txBody>
          <a:bodyPr>
            <a:normAutofit lnSpcReduction="10000"/>
          </a:bodyPr>
          <a:lstStyle/>
          <a:p>
            <a:r>
              <a:rPr lang="en-US" altLang="zh-CN" sz="2800" smtClean="0"/>
              <a:t>ITU - International Telecommunication Union</a:t>
            </a:r>
            <a:endParaRPr lang="zh-CN" altLang="en-US" sz="2800" smtClean="0"/>
          </a:p>
          <a:p>
            <a:pPr lvl="1"/>
            <a:r>
              <a:rPr lang="en-US" altLang="zh-CN" sz="2400" smtClean="0">
                <a:hlinkClick r:id="rId2"/>
              </a:rPr>
              <a:t>http://www.itu.int/</a:t>
            </a:r>
            <a:r>
              <a:rPr lang="en-US" altLang="zh-CN" sz="2400" smtClean="0"/>
              <a:t> </a:t>
            </a:r>
            <a:endParaRPr lang="zh-CN" altLang="en-US" sz="2400" smtClean="0"/>
          </a:p>
          <a:p>
            <a:r>
              <a:rPr lang="en-US" altLang="zh-CN" sz="2800" smtClean="0"/>
              <a:t>X.500 spec</a:t>
            </a:r>
          </a:p>
          <a:p>
            <a:pPr lvl="1"/>
            <a:r>
              <a:rPr lang="en-US" altLang="zh-CN" sz="2400" smtClean="0"/>
              <a:t>Information technology - Open Systems Interconnection - The Directory: Overview of concepts, models and services</a:t>
            </a:r>
          </a:p>
          <a:p>
            <a:r>
              <a:rPr lang="en-US" altLang="zh-CN" sz="2800" smtClean="0"/>
              <a:t>X.509 spec</a:t>
            </a:r>
          </a:p>
          <a:p>
            <a:pPr lvl="1"/>
            <a:r>
              <a:rPr lang="en-US" altLang="zh-CN" sz="2400" smtClean="0"/>
              <a:t>Information technology - Open Systems Interconnection - The Directory: Public-key and attribute certificate frameworks</a:t>
            </a:r>
          </a:p>
          <a:p>
            <a:r>
              <a:rPr lang="en-US" altLang="zh-CN" sz="2800" smtClean="0"/>
              <a:t>Online Doc ($/CHF)</a:t>
            </a:r>
          </a:p>
          <a:p>
            <a:pPr lvl="1"/>
            <a:r>
              <a:rPr lang="en-US" altLang="zh-CN" sz="2400" smtClean="0">
                <a:hlinkClick r:id="rId3"/>
              </a:rPr>
              <a:t>http://www.itu.int/itudoc/itu-t/rec/x/x500up.html</a:t>
            </a:r>
            <a:r>
              <a:rPr lang="en-US" altLang="zh-CN" sz="2400" smtClean="0"/>
              <a:t> </a:t>
            </a:r>
            <a:endParaRPr lang="zh-CN" altLang="en-US" sz="240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smtClean="0"/>
              <a:t>术语：</a:t>
            </a:r>
            <a:r>
              <a:rPr lang="en-US" altLang="zh-CN" smtClean="0"/>
              <a:t>X.500</a:t>
            </a:r>
            <a:r>
              <a:rPr lang="zh-CN" altLang="en-US" smtClean="0"/>
              <a:t>目录服务</a:t>
            </a:r>
          </a:p>
        </p:txBody>
      </p:sp>
      <p:sp>
        <p:nvSpPr>
          <p:cNvPr id="72707" name="Rectangle 3"/>
          <p:cNvSpPr>
            <a:spLocks noGrp="1" noChangeArrowheads="1"/>
          </p:cNvSpPr>
          <p:nvPr>
            <p:ph type="body" idx="1"/>
          </p:nvPr>
        </p:nvSpPr>
        <p:spPr/>
        <p:txBody>
          <a:bodyPr>
            <a:normAutofit fontScale="92500" lnSpcReduction="10000"/>
          </a:bodyPr>
          <a:lstStyle/>
          <a:p>
            <a:r>
              <a:rPr lang="en-US" altLang="zh-CN" sz="2800" smtClean="0"/>
              <a:t>Directory</a:t>
            </a:r>
          </a:p>
          <a:p>
            <a:pPr lvl="1"/>
            <a:r>
              <a:rPr lang="en-US" altLang="zh-CN" sz="2400" smtClean="0"/>
              <a:t>A directory is a database optimized for read operations. Directories often support powerful search and browsing capabilities. </a:t>
            </a:r>
          </a:p>
          <a:p>
            <a:pPr lvl="2"/>
            <a:r>
              <a:rPr lang="en-US" altLang="zh-CN" sz="2000" smtClean="0"/>
              <a:t>A directory is like a phone book, and is not like a directory (folder) on your computer. Like a phone book, the directory holds information about a thing, like a doctor: First, you find the phone book, then you find "Doctors," then you look for the type of doctor, then you decide which doctor you want to see. The directory is like that. </a:t>
            </a:r>
          </a:p>
          <a:p>
            <a:r>
              <a:rPr lang="en-US" altLang="zh-CN" sz="2800" smtClean="0"/>
              <a:t>X.500 </a:t>
            </a:r>
            <a:r>
              <a:rPr lang="zh-CN" altLang="en-US" sz="2800" smtClean="0"/>
              <a:t>－ </a:t>
            </a:r>
            <a:r>
              <a:rPr lang="en-US" altLang="zh-CN" sz="2800" smtClean="0"/>
              <a:t>distributed hierarchical database</a:t>
            </a:r>
            <a:endParaRPr lang="zh-CN" altLang="en-US" sz="2800" smtClean="0"/>
          </a:p>
          <a:p>
            <a:pPr lvl="1"/>
            <a:r>
              <a:rPr lang="zh-CN" altLang="en-US" sz="2400" smtClean="0"/>
              <a:t>分布式层次数据库</a:t>
            </a:r>
          </a:p>
          <a:p>
            <a:pPr lvl="2"/>
            <a:r>
              <a:rPr lang="en-US" altLang="zh-CN" sz="2000" smtClean="0"/>
              <a:t>InterNIC</a:t>
            </a:r>
          </a:p>
          <a:p>
            <a:pPr lvl="1"/>
            <a:r>
              <a:rPr lang="zh-CN" altLang="en-US" sz="2400" smtClean="0"/>
              <a:t>发布人员信息（尤其是证书）</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mtClean="0"/>
              <a:t>术语：</a:t>
            </a:r>
            <a:r>
              <a:rPr lang="en-US" altLang="zh-CN" smtClean="0"/>
              <a:t>LDAP</a:t>
            </a:r>
            <a:endParaRPr lang="zh-CN" altLang="en-US" smtClean="0"/>
          </a:p>
        </p:txBody>
      </p:sp>
      <p:sp>
        <p:nvSpPr>
          <p:cNvPr id="73731" name="Rectangle 3"/>
          <p:cNvSpPr>
            <a:spLocks noGrp="1" noChangeArrowheads="1"/>
          </p:cNvSpPr>
          <p:nvPr>
            <p:ph type="body" idx="1"/>
          </p:nvPr>
        </p:nvSpPr>
        <p:spPr/>
        <p:txBody>
          <a:bodyPr>
            <a:normAutofit fontScale="92500"/>
          </a:bodyPr>
          <a:lstStyle/>
          <a:p>
            <a:pPr>
              <a:lnSpc>
                <a:spcPct val="90000"/>
              </a:lnSpc>
            </a:pPr>
            <a:r>
              <a:rPr lang="en-US" altLang="zh-CN" sz="2800" smtClean="0"/>
              <a:t>Lightweight Directory Access Protocol</a:t>
            </a:r>
          </a:p>
          <a:p>
            <a:pPr lvl="1">
              <a:lnSpc>
                <a:spcPct val="90000"/>
              </a:lnSpc>
            </a:pPr>
            <a:r>
              <a:rPr lang="en-US" altLang="zh-CN" sz="2400" smtClean="0"/>
              <a:t>is an open-standard protocol for accessing X.500 directory services. LDAP is a lightweight alternative to the X.500 Directory Access Protocol (DAP) for use on the Internet. The protocol runs over Internet transport protocols, such as TCP.</a:t>
            </a:r>
          </a:p>
          <a:p>
            <a:pPr lvl="1">
              <a:lnSpc>
                <a:spcPct val="90000"/>
              </a:lnSpc>
            </a:pPr>
            <a:r>
              <a:rPr lang="en-US" altLang="zh-CN" sz="2400" smtClean="0"/>
              <a:t>LDAP was defined by the IETF in order to encourage adoption of X.500 directories.</a:t>
            </a:r>
          </a:p>
          <a:p>
            <a:pPr>
              <a:lnSpc>
                <a:spcPct val="90000"/>
              </a:lnSpc>
            </a:pPr>
            <a:r>
              <a:rPr lang="en-US" altLang="zh-CN" sz="2800" smtClean="0"/>
              <a:t>ldapman</a:t>
            </a:r>
          </a:p>
          <a:p>
            <a:pPr lvl="1">
              <a:lnSpc>
                <a:spcPct val="90000"/>
              </a:lnSpc>
            </a:pPr>
            <a:r>
              <a:rPr lang="en-US" altLang="zh-CN" sz="2400" smtClean="0">
                <a:hlinkClick r:id="rId3"/>
              </a:rPr>
              <a:t>http://www.ldapman.org/</a:t>
            </a:r>
            <a:r>
              <a:rPr lang="en-US" altLang="zh-CN" sz="2400" smtClean="0"/>
              <a:t> </a:t>
            </a:r>
          </a:p>
          <a:p>
            <a:pPr>
              <a:lnSpc>
                <a:spcPct val="90000"/>
              </a:lnSpc>
            </a:pPr>
            <a:r>
              <a:rPr lang="en-US" altLang="zh-CN" sz="2800" smtClean="0"/>
              <a:t>OpenLDAP</a:t>
            </a:r>
          </a:p>
          <a:p>
            <a:pPr lvl="1">
              <a:lnSpc>
                <a:spcPct val="90000"/>
              </a:lnSpc>
            </a:pPr>
            <a:r>
              <a:rPr lang="en-US" altLang="zh-CN" sz="2400" smtClean="0">
                <a:hlinkClick r:id="rId4"/>
              </a:rPr>
              <a:t>http://www.openldap.org/</a:t>
            </a:r>
            <a:r>
              <a:rPr lang="en-US" altLang="zh-CN" sz="2400" smtClean="0"/>
              <a:t> </a:t>
            </a:r>
            <a:endParaRPr lang="zh-CN" altLang="en-US" sz="2400" smtClean="0"/>
          </a:p>
          <a:p>
            <a:pPr>
              <a:lnSpc>
                <a:spcPct val="90000"/>
              </a:lnSpc>
            </a:pPr>
            <a:r>
              <a:rPr lang="en-US" altLang="zh-CN" sz="2800" smtClean="0"/>
              <a:t>Actrive Directory in win2k</a:t>
            </a:r>
            <a:endParaRPr lang="zh-CN" altLang="en-US" sz="280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mtClean="0"/>
              <a:t>术语：</a:t>
            </a:r>
            <a:r>
              <a:rPr lang="en-US" altLang="zh-CN" smtClean="0"/>
              <a:t>DN - distinguished name</a:t>
            </a:r>
            <a:endParaRPr lang="zh-CN" altLang="en-US" smtClean="0"/>
          </a:p>
        </p:txBody>
      </p:sp>
      <p:sp>
        <p:nvSpPr>
          <p:cNvPr id="75779" name="Rectangle 3"/>
          <p:cNvSpPr>
            <a:spLocks noGrp="1" noChangeArrowheads="1"/>
          </p:cNvSpPr>
          <p:nvPr>
            <p:ph type="body" idx="1"/>
          </p:nvPr>
        </p:nvSpPr>
        <p:spPr/>
        <p:txBody>
          <a:bodyPr>
            <a:normAutofit fontScale="92500" lnSpcReduction="10000"/>
          </a:bodyPr>
          <a:lstStyle/>
          <a:p>
            <a:pPr>
              <a:lnSpc>
                <a:spcPct val="80000"/>
              </a:lnSpc>
            </a:pPr>
            <a:r>
              <a:rPr lang="en-US" altLang="zh-CN" sz="2400" smtClean="0"/>
              <a:t>o="FooBar, Inc.", c=US </a:t>
            </a:r>
          </a:p>
          <a:p>
            <a:pPr lvl="1">
              <a:lnSpc>
                <a:spcPct val="80000"/>
              </a:lnSpc>
            </a:pPr>
            <a:r>
              <a:rPr lang="zh-CN" altLang="en-US" sz="2000" smtClean="0"/>
              <a:t>以</a:t>
            </a:r>
            <a:r>
              <a:rPr lang="en-US" altLang="zh-CN" sz="2000" smtClean="0"/>
              <a:t>X.500</a:t>
            </a:r>
            <a:r>
              <a:rPr lang="zh-CN" altLang="en-US" sz="2000" smtClean="0"/>
              <a:t>格式表示的基准</a:t>
            </a:r>
            <a:r>
              <a:rPr lang="en-US" altLang="zh-CN" sz="2000" smtClean="0"/>
              <a:t>DN</a:t>
            </a:r>
            <a:endParaRPr lang="zh-CN" altLang="en-US" sz="2000" smtClean="0"/>
          </a:p>
          <a:p>
            <a:pPr>
              <a:lnSpc>
                <a:spcPct val="80000"/>
              </a:lnSpc>
            </a:pPr>
            <a:r>
              <a:rPr lang="en-US" altLang="zh-CN" sz="2400" smtClean="0"/>
              <a:t>o=foobar.com</a:t>
            </a:r>
          </a:p>
          <a:p>
            <a:pPr lvl="1">
              <a:lnSpc>
                <a:spcPct val="80000"/>
              </a:lnSpc>
            </a:pPr>
            <a:r>
              <a:rPr lang="zh-CN" altLang="en-US" sz="2000" smtClean="0"/>
              <a:t>用公司的</a:t>
            </a:r>
            <a:r>
              <a:rPr lang="en-US" altLang="zh-CN" sz="2000" smtClean="0"/>
              <a:t>Internet</a:t>
            </a:r>
            <a:r>
              <a:rPr lang="zh-CN" altLang="en-US" sz="2000" smtClean="0"/>
              <a:t>地址表示的基准</a:t>
            </a:r>
            <a:r>
              <a:rPr lang="en-US" altLang="zh-CN" sz="2000" smtClean="0"/>
              <a:t>DN</a:t>
            </a:r>
            <a:endParaRPr lang="zh-CN" altLang="en-US" sz="2000" smtClean="0"/>
          </a:p>
          <a:p>
            <a:pPr>
              <a:lnSpc>
                <a:spcPct val="80000"/>
              </a:lnSpc>
            </a:pPr>
            <a:r>
              <a:rPr lang="en-US" altLang="zh-CN" sz="2400" smtClean="0"/>
              <a:t>dc=foobar, dc=com</a:t>
            </a:r>
          </a:p>
          <a:p>
            <a:pPr lvl="1">
              <a:lnSpc>
                <a:spcPct val="80000"/>
              </a:lnSpc>
            </a:pPr>
            <a:r>
              <a:rPr lang="zh-CN" altLang="en-US" sz="2000" smtClean="0"/>
              <a:t>用</a:t>
            </a:r>
            <a:r>
              <a:rPr lang="en-US" altLang="zh-CN" sz="2000" smtClean="0"/>
              <a:t>DNS</a:t>
            </a:r>
            <a:r>
              <a:rPr lang="zh-CN" altLang="en-US" sz="2000" smtClean="0"/>
              <a:t>域名的不同部分组成的基准</a:t>
            </a:r>
            <a:r>
              <a:rPr lang="en-US" altLang="zh-CN" sz="2000" smtClean="0"/>
              <a:t>DN</a:t>
            </a:r>
            <a:endParaRPr lang="zh-CN" altLang="en-US" sz="2000" smtClean="0"/>
          </a:p>
          <a:p>
            <a:pPr>
              <a:lnSpc>
                <a:spcPct val="80000"/>
              </a:lnSpc>
            </a:pPr>
            <a:r>
              <a:rPr lang="en-US" altLang="zh-CN" sz="2400" smtClean="0"/>
              <a:t>cn=Oatmeal Deluxe,ou=recipes,dc=foobar,dc=com</a:t>
            </a:r>
            <a:endParaRPr lang="zh-CN" altLang="en-US" sz="2400" smtClean="0"/>
          </a:p>
          <a:p>
            <a:pPr lvl="1">
              <a:lnSpc>
                <a:spcPct val="80000"/>
              </a:lnSpc>
            </a:pPr>
            <a:r>
              <a:rPr lang="zh-CN" altLang="en-US" sz="2000" smtClean="0"/>
              <a:t>燕麦粥  食谱 </a:t>
            </a:r>
            <a:r>
              <a:rPr lang="en-US" altLang="zh-CN" sz="2000" smtClean="0"/>
              <a:t>…</a:t>
            </a:r>
          </a:p>
          <a:p>
            <a:pPr>
              <a:lnSpc>
                <a:spcPct val="80000"/>
              </a:lnSpc>
              <a:buFontTx/>
              <a:buNone/>
            </a:pPr>
            <a:r>
              <a:rPr lang="en-US" altLang="zh-CN" sz="2400" smtClean="0"/>
              <a:t>*  dn: cn=Oatmeal Deluxe, ou=recipes, dc=foobar, dc=com</a:t>
            </a:r>
          </a:p>
          <a:p>
            <a:pPr lvl="1">
              <a:lnSpc>
                <a:spcPct val="80000"/>
              </a:lnSpc>
            </a:pPr>
            <a:r>
              <a:rPr lang="en-US" altLang="zh-CN" sz="2000" smtClean="0"/>
              <a:t>cn: Instant Oatmeal Deluxe </a:t>
            </a:r>
          </a:p>
          <a:p>
            <a:pPr lvl="1">
              <a:lnSpc>
                <a:spcPct val="80000"/>
              </a:lnSpc>
            </a:pPr>
            <a:r>
              <a:rPr lang="en-US" altLang="zh-CN" sz="2000" smtClean="0"/>
              <a:t>recipeCuisine: breakfast</a:t>
            </a:r>
          </a:p>
          <a:p>
            <a:pPr lvl="1">
              <a:lnSpc>
                <a:spcPct val="80000"/>
              </a:lnSpc>
            </a:pPr>
            <a:r>
              <a:rPr lang="en-US" altLang="zh-CN" sz="2000" smtClean="0"/>
              <a:t>recipeIngredient: 1 packet instant oatmeal </a:t>
            </a:r>
          </a:p>
          <a:p>
            <a:pPr lvl="1">
              <a:lnSpc>
                <a:spcPct val="80000"/>
              </a:lnSpc>
            </a:pPr>
            <a:r>
              <a:rPr lang="en-US" altLang="zh-CN" sz="2000" smtClean="0"/>
              <a:t>recipeIngredient: 1 cup water </a:t>
            </a:r>
          </a:p>
          <a:p>
            <a:pPr lvl="1">
              <a:lnSpc>
                <a:spcPct val="80000"/>
              </a:lnSpc>
            </a:pPr>
            <a:r>
              <a:rPr lang="en-US" altLang="zh-CN" sz="2000" smtClean="0"/>
              <a:t>recipeIngredient: 1 pinch salt </a:t>
            </a:r>
          </a:p>
          <a:p>
            <a:pPr lvl="1">
              <a:lnSpc>
                <a:spcPct val="80000"/>
              </a:lnSpc>
            </a:pPr>
            <a:r>
              <a:rPr lang="en-US" altLang="zh-CN" sz="2000" smtClean="0"/>
              <a:t>recipeIngredient: 1 tsp brown sugar </a:t>
            </a:r>
          </a:p>
          <a:p>
            <a:pPr lvl="1">
              <a:lnSpc>
                <a:spcPct val="80000"/>
              </a:lnSpc>
            </a:pPr>
            <a:r>
              <a:rPr lang="en-US" altLang="zh-CN" sz="2000" smtClean="0"/>
              <a:t>recipeIngredient: 1/4 apple, any type</a:t>
            </a:r>
            <a:endParaRPr lang="zh-CN" altLang="en-US" sz="200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mtClean="0"/>
              <a:t>术语：</a:t>
            </a:r>
            <a:r>
              <a:rPr lang="en-US" altLang="zh-CN" smtClean="0"/>
              <a:t>ASN.1</a:t>
            </a:r>
            <a:endParaRPr lang="zh-CN" altLang="en-US" smtClean="0"/>
          </a:p>
        </p:txBody>
      </p:sp>
      <p:sp>
        <p:nvSpPr>
          <p:cNvPr id="76803" name="Rectangle 3"/>
          <p:cNvSpPr>
            <a:spLocks noGrp="1" noChangeArrowheads="1"/>
          </p:cNvSpPr>
          <p:nvPr>
            <p:ph type="body" idx="1"/>
          </p:nvPr>
        </p:nvSpPr>
        <p:spPr/>
        <p:txBody>
          <a:bodyPr>
            <a:normAutofit fontScale="92500" lnSpcReduction="10000"/>
          </a:bodyPr>
          <a:lstStyle/>
          <a:p>
            <a:pPr>
              <a:lnSpc>
                <a:spcPct val="80000"/>
              </a:lnSpc>
            </a:pPr>
            <a:r>
              <a:rPr lang="en-US" altLang="zh-CN" sz="2400" smtClean="0"/>
              <a:t>ASN.1</a:t>
            </a:r>
          </a:p>
          <a:p>
            <a:pPr lvl="1">
              <a:lnSpc>
                <a:spcPct val="80000"/>
              </a:lnSpc>
            </a:pPr>
            <a:r>
              <a:rPr lang="en-US" altLang="zh-CN" sz="2000" smtClean="0"/>
              <a:t>a notation for describing abstract types and values</a:t>
            </a:r>
          </a:p>
          <a:p>
            <a:pPr lvl="1">
              <a:lnSpc>
                <a:spcPct val="80000"/>
              </a:lnSpc>
            </a:pPr>
            <a:r>
              <a:rPr lang="en-US" altLang="zh-CN" sz="2000" smtClean="0"/>
              <a:t>X.208</a:t>
            </a:r>
          </a:p>
          <a:p>
            <a:pPr>
              <a:lnSpc>
                <a:spcPct val="80000"/>
              </a:lnSpc>
            </a:pPr>
            <a:r>
              <a:rPr lang="en-US" altLang="zh-CN" sz="2400" smtClean="0"/>
              <a:t>Type / Tag number (decimal) / Tag number (hexadecimal)</a:t>
            </a:r>
          </a:p>
          <a:p>
            <a:pPr>
              <a:lnSpc>
                <a:spcPct val="80000"/>
              </a:lnSpc>
            </a:pPr>
            <a:r>
              <a:rPr lang="en-US" altLang="zh-CN" sz="2400" smtClean="0"/>
              <a:t>INTEGER			2	02</a:t>
            </a:r>
          </a:p>
          <a:p>
            <a:pPr>
              <a:lnSpc>
                <a:spcPct val="80000"/>
              </a:lnSpc>
            </a:pPr>
            <a:r>
              <a:rPr lang="en-US" altLang="zh-CN" sz="2400" smtClean="0"/>
              <a:t>BIT STRING		3	03</a:t>
            </a:r>
          </a:p>
          <a:p>
            <a:pPr>
              <a:lnSpc>
                <a:spcPct val="80000"/>
              </a:lnSpc>
            </a:pPr>
            <a:r>
              <a:rPr lang="en-US" altLang="zh-CN" sz="2400" smtClean="0"/>
              <a:t>OCTET STRING		4	04</a:t>
            </a:r>
          </a:p>
          <a:p>
            <a:pPr>
              <a:lnSpc>
                <a:spcPct val="80000"/>
              </a:lnSpc>
            </a:pPr>
            <a:r>
              <a:rPr lang="en-US" altLang="zh-CN" sz="2400" smtClean="0"/>
              <a:t>NULL			5	05</a:t>
            </a:r>
          </a:p>
          <a:p>
            <a:pPr>
              <a:lnSpc>
                <a:spcPct val="80000"/>
              </a:lnSpc>
            </a:pPr>
            <a:r>
              <a:rPr lang="en-US" altLang="zh-CN" sz="2400" smtClean="0"/>
              <a:t>OBJECT ID		6	06</a:t>
            </a:r>
          </a:p>
          <a:p>
            <a:pPr>
              <a:lnSpc>
                <a:spcPct val="80000"/>
              </a:lnSpc>
            </a:pPr>
            <a:r>
              <a:rPr lang="en-US" altLang="zh-CN" sz="2400" smtClean="0"/>
              <a:t>SEQUENCE		16	10</a:t>
            </a:r>
          </a:p>
          <a:p>
            <a:pPr>
              <a:lnSpc>
                <a:spcPct val="80000"/>
              </a:lnSpc>
            </a:pPr>
            <a:r>
              <a:rPr lang="en-US" altLang="zh-CN" sz="2400" smtClean="0"/>
              <a:t>SET and SET OF		17	11</a:t>
            </a:r>
          </a:p>
          <a:p>
            <a:pPr>
              <a:lnSpc>
                <a:spcPct val="80000"/>
              </a:lnSpc>
            </a:pPr>
            <a:r>
              <a:rPr lang="en-US" altLang="zh-CN" sz="2400" smtClean="0"/>
              <a:t>PrintableString		19	13</a:t>
            </a:r>
          </a:p>
          <a:p>
            <a:pPr>
              <a:lnSpc>
                <a:spcPct val="80000"/>
              </a:lnSpc>
            </a:pPr>
            <a:r>
              <a:rPr lang="en-US" altLang="zh-CN" sz="2400" smtClean="0"/>
              <a:t>T61String			20	14</a:t>
            </a:r>
          </a:p>
          <a:p>
            <a:pPr>
              <a:lnSpc>
                <a:spcPct val="80000"/>
              </a:lnSpc>
            </a:pPr>
            <a:r>
              <a:rPr lang="en-US" altLang="zh-CN" sz="2400" smtClean="0"/>
              <a:t>IA5String			22	16</a:t>
            </a:r>
          </a:p>
          <a:p>
            <a:pPr>
              <a:lnSpc>
                <a:spcPct val="80000"/>
              </a:lnSpc>
            </a:pPr>
            <a:r>
              <a:rPr lang="en-US" altLang="zh-CN" sz="2400" smtClean="0"/>
              <a:t>UTCTime			23	17</a:t>
            </a:r>
            <a:endParaRPr lang="zh-CN" altLang="en-US" sz="2400" smtClean="0"/>
          </a:p>
        </p:txBody>
      </p:sp>
      <p:sp>
        <p:nvSpPr>
          <p:cNvPr id="76806" name="Line 6"/>
          <p:cNvSpPr>
            <a:spLocks noChangeShapeType="1"/>
          </p:cNvSpPr>
          <p:nvPr/>
        </p:nvSpPr>
        <p:spPr bwMode="auto">
          <a:xfrm>
            <a:off x="609600" y="2743200"/>
            <a:ext cx="0" cy="4114800"/>
          </a:xfrm>
          <a:prstGeom prst="line">
            <a:avLst/>
          </a:prstGeom>
          <a:noFill/>
          <a:ln w="114300">
            <a:solidFill>
              <a:schemeClr val="tx1"/>
            </a:solidFill>
            <a:round/>
            <a:headEnd/>
            <a:tailEnd/>
          </a:ln>
          <a:effectLst/>
        </p:spPr>
        <p:txBody>
          <a:bodyPr/>
          <a:lstStyle/>
          <a:p>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smtClean="0"/>
              <a:t>术语：</a:t>
            </a:r>
            <a:r>
              <a:rPr lang="en-US" altLang="zh-CN" smtClean="0"/>
              <a:t>BER/DER</a:t>
            </a:r>
            <a:endParaRPr lang="zh-CN" altLang="en-US" smtClean="0"/>
          </a:p>
        </p:txBody>
      </p:sp>
      <p:sp>
        <p:nvSpPr>
          <p:cNvPr id="77827" name="Rectangle 3"/>
          <p:cNvSpPr>
            <a:spLocks noGrp="1" noChangeArrowheads="1"/>
          </p:cNvSpPr>
          <p:nvPr>
            <p:ph type="body" idx="1"/>
          </p:nvPr>
        </p:nvSpPr>
        <p:spPr/>
        <p:txBody>
          <a:bodyPr>
            <a:normAutofit lnSpcReduction="10000"/>
          </a:bodyPr>
          <a:lstStyle/>
          <a:p>
            <a:pPr>
              <a:lnSpc>
                <a:spcPct val="90000"/>
              </a:lnSpc>
            </a:pPr>
            <a:r>
              <a:rPr lang="en-US" altLang="zh-CN" smtClean="0"/>
              <a:t>Basic Encoding Rules (x.209)</a:t>
            </a:r>
          </a:p>
          <a:p>
            <a:pPr lvl="1">
              <a:lnSpc>
                <a:spcPct val="90000"/>
              </a:lnSpc>
            </a:pPr>
            <a:r>
              <a:rPr lang="en-US" altLang="zh-CN" smtClean="0"/>
              <a:t>The Basic Encoding Rules for ASN.1, abbreviated BER, give one or more ways to represent any ASN.1 value as an octet string.</a:t>
            </a:r>
          </a:p>
          <a:p>
            <a:pPr>
              <a:lnSpc>
                <a:spcPct val="90000"/>
              </a:lnSpc>
            </a:pPr>
            <a:r>
              <a:rPr lang="en-US" altLang="zh-CN" smtClean="0"/>
              <a:t>Distinguished Encoding Rules</a:t>
            </a:r>
          </a:p>
          <a:p>
            <a:pPr lvl="1">
              <a:lnSpc>
                <a:spcPct val="90000"/>
              </a:lnSpc>
            </a:pPr>
            <a:r>
              <a:rPr lang="en-US" altLang="zh-CN" smtClean="0"/>
              <a:t>The Distinguished Encoding Rules for ASN.1, abbreviated DER, are a subset of BER, and give exactly one way to represent any ASN.1 value as an octet string. </a:t>
            </a:r>
          </a:p>
          <a:p>
            <a:pPr lvl="1">
              <a:lnSpc>
                <a:spcPct val="90000"/>
              </a:lnSpc>
            </a:pPr>
            <a:r>
              <a:rPr lang="en-US" altLang="zh-CN" smtClean="0"/>
              <a:t>DER is defined in Section 8.7 of X.509.</a:t>
            </a:r>
            <a:endParaRPr lang="zh-CN" altLang="en-US" smtClean="0"/>
          </a:p>
          <a:p>
            <a:pPr>
              <a:lnSpc>
                <a:spcPct val="90000"/>
              </a:lnSpc>
              <a:buFontTx/>
              <a:buNone/>
            </a:pPr>
            <a:r>
              <a:rPr lang="en-US" altLang="zh-CN" smtClean="0"/>
              <a:t>*  layman.doc</a:t>
            </a:r>
            <a:endParaRPr lang="zh-CN" altLang="en-US"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Rectangle 5"/>
          <p:cNvSpPr>
            <a:spLocks noGrp="1" noChangeArrowheads="1"/>
          </p:cNvSpPr>
          <p:nvPr>
            <p:ph type="title"/>
          </p:nvPr>
        </p:nvSpPr>
        <p:spPr/>
        <p:txBody>
          <a:bodyPr/>
          <a:lstStyle/>
          <a:p>
            <a:r>
              <a:rPr lang="zh-CN" altLang="en-US" smtClean="0"/>
              <a:t>编码例子</a:t>
            </a:r>
          </a:p>
        </p:txBody>
      </p:sp>
      <p:sp>
        <p:nvSpPr>
          <p:cNvPr id="78851" name="Rectangle 3"/>
          <p:cNvSpPr>
            <a:spLocks noGrp="1" noChangeArrowheads="1"/>
          </p:cNvSpPr>
          <p:nvPr>
            <p:ph type="body" sz="half" idx="1"/>
          </p:nvPr>
        </p:nvSpPr>
        <p:spPr>
          <a:xfrm>
            <a:off x="457200" y="1447800"/>
            <a:ext cx="5867400" cy="5410200"/>
          </a:xfrm>
        </p:spPr>
        <p:txBody>
          <a:bodyPr/>
          <a:lstStyle/>
          <a:p>
            <a:r>
              <a:rPr lang="en-US" altLang="zh-CN" smtClean="0"/>
              <a:t>30 82 xx xx</a:t>
            </a:r>
          </a:p>
          <a:p>
            <a:pPr lvl="1"/>
            <a:r>
              <a:rPr lang="en-US" altLang="zh-CN" sz="3200" smtClean="0"/>
              <a:t>30 seq</a:t>
            </a:r>
          </a:p>
          <a:p>
            <a:pPr lvl="1"/>
            <a:r>
              <a:rPr lang="en-US" altLang="zh-CN" sz="3200" smtClean="0"/>
              <a:t>8   </a:t>
            </a:r>
            <a:r>
              <a:rPr lang="zh-CN" altLang="en-US" sz="3200" smtClean="0"/>
              <a:t>随后的半个字节指示了随后的长度</a:t>
            </a:r>
          </a:p>
          <a:p>
            <a:pPr lvl="1"/>
            <a:r>
              <a:rPr lang="en-US" altLang="zh-CN" sz="3200" smtClean="0"/>
              <a:t>2   2</a:t>
            </a:r>
            <a:r>
              <a:rPr lang="zh-CN" altLang="en-US" sz="3200" smtClean="0"/>
              <a:t>个字节</a:t>
            </a:r>
          </a:p>
          <a:p>
            <a:endParaRPr lang="en-US" altLang="zh-CN" smtClean="0"/>
          </a:p>
        </p:txBody>
      </p:sp>
      <p:graphicFrame>
        <p:nvGraphicFramePr>
          <p:cNvPr id="78852" name="Object 4"/>
          <p:cNvGraphicFramePr>
            <a:graphicFrameLocks noChangeAspect="1"/>
          </p:cNvGraphicFramePr>
          <p:nvPr>
            <p:ph sz="half" idx="2"/>
          </p:nvPr>
        </p:nvGraphicFramePr>
        <p:xfrm>
          <a:off x="5715000" y="3733800"/>
          <a:ext cx="3200400" cy="1479550"/>
        </p:xfrm>
        <a:graphic>
          <a:graphicData uri="http://schemas.openxmlformats.org/presentationml/2006/ole">
            <p:oleObj spid="_x0000_s12290" name="包" r:id="rId3" imgW="1009800" imgH="466560" progId="Package">
              <p:embed/>
            </p:oleObj>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smtClean="0"/>
              <a:t>PKIX</a:t>
            </a:r>
          </a:p>
        </p:txBody>
      </p:sp>
      <p:sp>
        <p:nvSpPr>
          <p:cNvPr id="84995" name="Rectangle 3"/>
          <p:cNvSpPr>
            <a:spLocks noGrp="1" noChangeArrowheads="1"/>
          </p:cNvSpPr>
          <p:nvPr>
            <p:ph type="body" idx="1"/>
          </p:nvPr>
        </p:nvSpPr>
        <p:spPr/>
        <p:txBody>
          <a:bodyPr/>
          <a:lstStyle/>
          <a:p>
            <a:r>
              <a:rPr lang="en-US" altLang="zh-CN" smtClean="0"/>
              <a:t>IETF PKIX charter</a:t>
            </a:r>
          </a:p>
          <a:p>
            <a:pPr lvl="1"/>
            <a:r>
              <a:rPr lang="en-US" altLang="zh-CN" smtClean="0">
                <a:hlinkClick r:id="rId2"/>
              </a:rPr>
              <a:t>http://www.ietf.org/html.charters/pkix-charter.html</a:t>
            </a:r>
            <a:endParaRPr lang="en-US" altLang="zh-CN" smtClean="0"/>
          </a:p>
          <a:p>
            <a:endParaRPr lang="en-US" altLang="zh-CN" smtClean="0"/>
          </a:p>
          <a:p>
            <a:endParaRPr lang="zh-CN" altLang="en-US"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zh-CN" dirty="0" smtClean="0"/>
              <a:t>CA with </a:t>
            </a:r>
            <a:r>
              <a:rPr lang="en-US" altLang="zh-CN" dirty="0" err="1" smtClean="0"/>
              <a:t>OpenSSL</a:t>
            </a:r>
            <a:endParaRPr lang="zh-CN" altLang="en-US" dirty="0" smtClean="0"/>
          </a:p>
        </p:txBody>
      </p:sp>
      <p:sp>
        <p:nvSpPr>
          <p:cNvPr id="95235" name="Rectangle 3"/>
          <p:cNvSpPr>
            <a:spLocks noGrp="1" noChangeArrowheads="1"/>
          </p:cNvSpPr>
          <p:nvPr>
            <p:ph type="body" sz="half" idx="1"/>
          </p:nvPr>
        </p:nvSpPr>
        <p:spPr>
          <a:xfrm>
            <a:off x="457200" y="1447800"/>
            <a:ext cx="7620000" cy="5410200"/>
          </a:xfrm>
        </p:spPr>
        <p:txBody>
          <a:bodyPr/>
          <a:lstStyle/>
          <a:p>
            <a:pPr>
              <a:lnSpc>
                <a:spcPct val="90000"/>
              </a:lnSpc>
            </a:pPr>
            <a:r>
              <a:rPr lang="en-US" altLang="zh-CN" sz="2800" smtClean="0"/>
              <a:t>OpenSSL</a:t>
            </a:r>
          </a:p>
          <a:p>
            <a:pPr lvl="1">
              <a:lnSpc>
                <a:spcPct val="90000"/>
              </a:lnSpc>
            </a:pPr>
            <a:r>
              <a:rPr lang="zh-CN" altLang="en-US" sz="2400" smtClean="0"/>
              <a:t>下载、编译、安装、配置</a:t>
            </a:r>
          </a:p>
          <a:p>
            <a:pPr>
              <a:lnSpc>
                <a:spcPct val="90000"/>
              </a:lnSpc>
            </a:pPr>
            <a:r>
              <a:rPr lang="zh-CN" altLang="en-US" sz="2800" smtClean="0"/>
              <a:t>相关目录</a:t>
            </a:r>
          </a:p>
          <a:p>
            <a:pPr lvl="1">
              <a:lnSpc>
                <a:spcPct val="90000"/>
              </a:lnSpc>
            </a:pPr>
            <a:r>
              <a:rPr lang="en-US" altLang="zh-CN" sz="2400" smtClean="0"/>
              <a:t>./apps/demoCA</a:t>
            </a:r>
            <a:r>
              <a:rPr lang="zh-CN" altLang="en-US" sz="2400" smtClean="0"/>
              <a:t>，</a:t>
            </a:r>
            <a:r>
              <a:rPr lang="en-US" altLang="zh-CN" sz="2400" smtClean="0"/>
              <a:t>./certs</a:t>
            </a:r>
          </a:p>
          <a:p>
            <a:pPr>
              <a:lnSpc>
                <a:spcPct val="90000"/>
              </a:lnSpc>
            </a:pPr>
            <a:r>
              <a:rPr lang="en-US" altLang="zh-CN" sz="2800" smtClean="0"/>
              <a:t>openssl</a:t>
            </a:r>
            <a:r>
              <a:rPr lang="zh-CN" altLang="en-US" sz="2800" smtClean="0"/>
              <a:t>子命令</a:t>
            </a:r>
            <a:r>
              <a:rPr lang="en-US" altLang="zh-CN" sz="2800" smtClean="0"/>
              <a:t>(</a:t>
            </a:r>
            <a:r>
              <a:rPr lang="zh-CN" altLang="en-US" sz="2800" smtClean="0"/>
              <a:t>证书相关</a:t>
            </a:r>
            <a:r>
              <a:rPr lang="en-US" altLang="zh-CN" sz="2800" smtClean="0"/>
              <a:t>)</a:t>
            </a:r>
          </a:p>
          <a:p>
            <a:pPr lvl="1">
              <a:lnSpc>
                <a:spcPct val="90000"/>
              </a:lnSpc>
            </a:pPr>
            <a:r>
              <a:rPr lang="en-US" altLang="zh-CN" sz="2400" smtClean="0"/>
              <a:t>asn1parse</a:t>
            </a:r>
            <a:r>
              <a:rPr lang="zh-CN" altLang="en-US" sz="2400" smtClean="0"/>
              <a:t>、</a:t>
            </a:r>
            <a:r>
              <a:rPr lang="en-US" altLang="zh-CN" sz="2400" smtClean="0"/>
              <a:t>ca</a:t>
            </a:r>
            <a:r>
              <a:rPr lang="zh-CN" altLang="en-US" sz="2400" smtClean="0"/>
              <a:t>、</a:t>
            </a:r>
            <a:r>
              <a:rPr lang="en-US" altLang="zh-CN" sz="2400" smtClean="0"/>
              <a:t>crl</a:t>
            </a:r>
            <a:r>
              <a:rPr lang="zh-CN" altLang="en-US" sz="2400" smtClean="0"/>
              <a:t>、</a:t>
            </a:r>
            <a:r>
              <a:rPr lang="en-US" altLang="zh-CN" sz="2400" smtClean="0"/>
              <a:t>crl2pkcs7</a:t>
            </a:r>
            <a:r>
              <a:rPr lang="zh-CN" altLang="en-US" sz="2400" smtClean="0"/>
              <a:t>、</a:t>
            </a:r>
          </a:p>
          <a:p>
            <a:pPr lvl="1">
              <a:lnSpc>
                <a:spcPct val="90000"/>
              </a:lnSpc>
              <a:buFontTx/>
              <a:buNone/>
            </a:pPr>
            <a:r>
              <a:rPr lang="en-US" altLang="zh-CN" sz="2400" smtClean="0"/>
              <a:t>	nseq</a:t>
            </a:r>
            <a:r>
              <a:rPr lang="zh-CN" altLang="en-US" sz="2400" smtClean="0"/>
              <a:t>、</a:t>
            </a:r>
            <a:r>
              <a:rPr lang="en-US" altLang="zh-CN" sz="2400" smtClean="0"/>
              <a:t>ocsp</a:t>
            </a:r>
            <a:r>
              <a:rPr lang="zh-CN" altLang="en-US" sz="2400" smtClean="0"/>
              <a:t>、</a:t>
            </a:r>
            <a:r>
              <a:rPr lang="en-US" altLang="zh-CN" sz="2400" smtClean="0"/>
              <a:t>pkcs12</a:t>
            </a:r>
            <a:r>
              <a:rPr lang="zh-CN" altLang="en-US" sz="2400" smtClean="0"/>
              <a:t>、</a:t>
            </a:r>
            <a:r>
              <a:rPr lang="en-US" altLang="zh-CN" sz="2400" smtClean="0"/>
              <a:t>req</a:t>
            </a:r>
            <a:r>
              <a:rPr lang="zh-CN" altLang="en-US" sz="2400" smtClean="0"/>
              <a:t>、</a:t>
            </a:r>
            <a:r>
              <a:rPr lang="en-US" altLang="zh-CN" sz="2400" smtClean="0"/>
              <a:t>x509</a:t>
            </a:r>
            <a:endParaRPr lang="zh-CN" altLang="en-US" sz="2400" smtClean="0"/>
          </a:p>
          <a:p>
            <a:pPr>
              <a:lnSpc>
                <a:spcPct val="90000"/>
              </a:lnSpc>
            </a:pPr>
            <a:r>
              <a:rPr lang="zh-CN" altLang="en-US" sz="2800" smtClean="0"/>
              <a:t>文档</a:t>
            </a:r>
          </a:p>
          <a:p>
            <a:pPr lvl="1">
              <a:lnSpc>
                <a:spcPct val="90000"/>
              </a:lnSpc>
            </a:pPr>
            <a:r>
              <a:rPr lang="en-US" altLang="zh-CN" sz="2400" smtClean="0"/>
              <a:t>OpenSSL</a:t>
            </a:r>
            <a:r>
              <a:rPr lang="zh-CN" altLang="en-US" sz="2400" smtClean="0"/>
              <a:t>帮助文件、网站</a:t>
            </a:r>
          </a:p>
          <a:p>
            <a:pPr lvl="1">
              <a:lnSpc>
                <a:spcPct val="90000"/>
              </a:lnSpc>
            </a:pPr>
            <a:r>
              <a:rPr lang="en-US" altLang="zh-CN" sz="2400" smtClean="0">
                <a:hlinkClick r:id="rId3"/>
              </a:rPr>
              <a:t>http://www.openssl.cn/</a:t>
            </a:r>
            <a:r>
              <a:rPr lang="en-US" altLang="zh-CN" sz="2400" smtClean="0"/>
              <a:t> </a:t>
            </a:r>
            <a:endParaRPr lang="zh-CN" altLang="en-US" sz="2400" smtClean="0"/>
          </a:p>
          <a:p>
            <a:pPr>
              <a:lnSpc>
                <a:spcPct val="90000"/>
              </a:lnSpc>
              <a:buFontTx/>
              <a:buNone/>
            </a:pPr>
            <a:r>
              <a:rPr lang="zh-CN" altLang="en-US" sz="2800" smtClean="0"/>
              <a:t>*  练习</a:t>
            </a:r>
          </a:p>
          <a:p>
            <a:pPr lvl="1">
              <a:lnSpc>
                <a:spcPct val="90000"/>
              </a:lnSpc>
            </a:pPr>
            <a:r>
              <a:rPr lang="zh-CN" altLang="en-US" sz="2400" smtClean="0"/>
              <a:t>配置一个该</a:t>
            </a:r>
            <a:r>
              <a:rPr lang="en-US" altLang="zh-CN" sz="2400" smtClean="0"/>
              <a:t>CA</a:t>
            </a:r>
            <a:r>
              <a:rPr lang="zh-CN" altLang="en-US" sz="2400" smtClean="0"/>
              <a:t>，颁发证书，并试用</a:t>
            </a:r>
          </a:p>
        </p:txBody>
      </p:sp>
      <p:graphicFrame>
        <p:nvGraphicFramePr>
          <p:cNvPr id="95237" name="Object 5"/>
          <p:cNvGraphicFramePr>
            <a:graphicFrameLocks noChangeAspect="1"/>
          </p:cNvGraphicFramePr>
          <p:nvPr>
            <p:ph sz="half" idx="2"/>
          </p:nvPr>
        </p:nvGraphicFramePr>
        <p:xfrm>
          <a:off x="4343400" y="4648200"/>
          <a:ext cx="4800600" cy="1200150"/>
        </p:xfrm>
        <a:graphic>
          <a:graphicData uri="http://schemas.openxmlformats.org/presentationml/2006/ole">
            <p:oleObj spid="_x0000_s14338" name="包" r:id="rId4" imgW="1866960" imgH="466560" progId="Package">
              <p:embed/>
            </p:oleObj>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smtClean="0"/>
              <a:t>证书解析</a:t>
            </a:r>
          </a:p>
        </p:txBody>
      </p:sp>
      <p:sp>
        <p:nvSpPr>
          <p:cNvPr id="97283" name="Rectangle 3"/>
          <p:cNvSpPr>
            <a:spLocks noGrp="1" noChangeArrowheads="1"/>
          </p:cNvSpPr>
          <p:nvPr>
            <p:ph type="body" sz="half" idx="1"/>
          </p:nvPr>
        </p:nvSpPr>
        <p:spPr>
          <a:xfrm>
            <a:off x="457200" y="1447800"/>
            <a:ext cx="7772400" cy="5410200"/>
          </a:xfrm>
        </p:spPr>
        <p:txBody>
          <a:bodyPr/>
          <a:lstStyle/>
          <a:p>
            <a:r>
              <a:rPr lang="zh-CN" altLang="en-US" sz="2800" smtClean="0"/>
              <a:t>手工演示</a:t>
            </a:r>
          </a:p>
          <a:p>
            <a:pPr lvl="1"/>
            <a:r>
              <a:rPr lang="en-US" altLang="zh-CN" smtClean="0"/>
              <a:t>in windows</a:t>
            </a:r>
          </a:p>
          <a:p>
            <a:pPr lvl="1"/>
            <a:r>
              <a:rPr lang="en-US" altLang="zh-CN" smtClean="0"/>
              <a:t>use openssl.exe</a:t>
            </a:r>
          </a:p>
          <a:p>
            <a:pPr lvl="2"/>
            <a:r>
              <a:rPr lang="en-US" altLang="zh-CN" sz="2800" smtClean="0"/>
              <a:t>openssl x509 -in cert.pem -text</a:t>
            </a:r>
          </a:p>
          <a:p>
            <a:r>
              <a:rPr lang="zh-CN" altLang="en-US" sz="2800" smtClean="0"/>
              <a:t>编程</a:t>
            </a:r>
          </a:p>
          <a:p>
            <a:pPr lvl="1"/>
            <a:r>
              <a:rPr lang="zh-CN" altLang="en-US" smtClean="0"/>
              <a:t>参考 </a:t>
            </a:r>
            <a:r>
              <a:rPr lang="en-US" altLang="zh-CN" smtClean="0"/>
              <a:t>.\apps\x509.c</a:t>
            </a:r>
          </a:p>
          <a:p>
            <a:pPr lvl="1"/>
            <a:endParaRPr lang="zh-CN" altLang="en-US" smtClean="0"/>
          </a:p>
          <a:p>
            <a:r>
              <a:rPr lang="zh-CN" altLang="en-US" sz="2800" smtClean="0"/>
              <a:t>其他</a:t>
            </a:r>
          </a:p>
          <a:p>
            <a:pPr lvl="1"/>
            <a:r>
              <a:rPr lang="zh-CN" altLang="en-US" smtClean="0"/>
              <a:t>证书厂商提供的解析库</a:t>
            </a:r>
            <a:r>
              <a:rPr lang="en-US" altLang="zh-CN" smtClean="0"/>
              <a:t>API</a:t>
            </a:r>
            <a:endParaRPr lang="zh-CN" altLang="en-US" sz="2400" smtClean="0"/>
          </a:p>
        </p:txBody>
      </p:sp>
      <p:graphicFrame>
        <p:nvGraphicFramePr>
          <p:cNvPr id="97284" name="Object 4"/>
          <p:cNvGraphicFramePr>
            <a:graphicFrameLocks noChangeAspect="1"/>
          </p:cNvGraphicFramePr>
          <p:nvPr>
            <p:ph sz="half" idx="2"/>
          </p:nvPr>
        </p:nvGraphicFramePr>
        <p:xfrm>
          <a:off x="4953000" y="3773488"/>
          <a:ext cx="3810000" cy="1760537"/>
        </p:xfrm>
        <a:graphic>
          <a:graphicData uri="http://schemas.openxmlformats.org/presentationml/2006/ole">
            <p:oleObj spid="_x0000_s15362" name="包" r:id="rId3" imgW="1009800" imgH="466560" progId="Package">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Title 1"/>
          <p:cNvSpPr>
            <a:spLocks noGrp="1"/>
          </p:cNvSpPr>
          <p:nvPr>
            <p:ph type="title"/>
          </p:nvPr>
        </p:nvSpPr>
        <p:spPr/>
        <p:txBody>
          <a:bodyPr>
            <a:normAutofit/>
          </a:bodyPr>
          <a:lstStyle/>
          <a:p>
            <a:r>
              <a:rPr lang="en-US" dirty="0" smtClean="0"/>
              <a:t>2. </a:t>
            </a:r>
            <a:r>
              <a:rPr lang="en-US" dirty="0" err="1" smtClean="0"/>
              <a:t>Diffie</a:t>
            </a:r>
            <a:r>
              <a:rPr lang="en-US" dirty="0" smtClean="0"/>
              <a:t>-Hellman</a:t>
            </a:r>
            <a:r>
              <a:rPr lang="zh-CN" altLang="en-US" dirty="0" smtClean="0"/>
              <a:t>密钥交换协议</a:t>
            </a:r>
            <a:endParaRPr lang="en-US" dirty="0"/>
          </a:p>
        </p:txBody>
      </p:sp>
      <p:pic>
        <p:nvPicPr>
          <p:cNvPr id="6" name="Picture 5" descr="f1.pdf"/>
          <p:cNvPicPr>
            <a:picLocks noChangeAspect="1"/>
          </p:cNvPicPr>
          <p:nvPr/>
        </p:nvPicPr>
        <p:blipFill>
          <a:blip r:embed="rId2" cstate="print"/>
          <a:srcRect l="4706" t="909" r="3529" b="21818"/>
          <a:stretch>
            <a:fillRect/>
          </a:stretch>
        </p:blipFill>
        <p:spPr>
          <a:xfrm>
            <a:off x="1981200" y="131788"/>
            <a:ext cx="6172200" cy="6726212"/>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smtClean="0"/>
              <a:t>证书操作 </a:t>
            </a:r>
            <a:r>
              <a:rPr lang="en-US" altLang="zh-CN" smtClean="0"/>
              <a:t>(in OpenSSL)</a:t>
            </a:r>
            <a:endParaRPr lang="zh-CN" altLang="en-US" smtClean="0"/>
          </a:p>
        </p:txBody>
      </p:sp>
      <p:sp>
        <p:nvSpPr>
          <p:cNvPr id="98307" name="Rectangle 3"/>
          <p:cNvSpPr>
            <a:spLocks noGrp="1" noChangeArrowheads="1"/>
          </p:cNvSpPr>
          <p:nvPr>
            <p:ph type="body" sz="half" idx="1"/>
          </p:nvPr>
        </p:nvSpPr>
        <p:spPr/>
        <p:txBody>
          <a:bodyPr/>
          <a:lstStyle/>
          <a:p>
            <a:r>
              <a:rPr lang="zh-CN" altLang="en-US" smtClean="0"/>
              <a:t>解析证书</a:t>
            </a:r>
          </a:p>
        </p:txBody>
      </p:sp>
      <p:graphicFrame>
        <p:nvGraphicFramePr>
          <p:cNvPr id="98310" name="Object 6"/>
          <p:cNvGraphicFramePr>
            <a:graphicFrameLocks noChangeAspect="1"/>
          </p:cNvGraphicFramePr>
          <p:nvPr>
            <p:ph sz="half" idx="2"/>
          </p:nvPr>
        </p:nvGraphicFramePr>
        <p:xfrm>
          <a:off x="2362200" y="4419600"/>
          <a:ext cx="6110288" cy="1419225"/>
        </p:xfrm>
        <a:graphic>
          <a:graphicData uri="http://schemas.openxmlformats.org/presentationml/2006/ole">
            <p:oleObj spid="_x0000_s16386" name="包" r:id="rId3" imgW="2009880" imgH="466560" progId="Package">
              <p:embed/>
            </p:oleObj>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smtClean="0"/>
              <a:t>推荐阅读：</a:t>
            </a:r>
            <a:r>
              <a:rPr lang="en-US" altLang="en-US" smtClean="0"/>
              <a:t>CA运营机构及其它</a:t>
            </a:r>
            <a:endParaRPr lang="zh-CN" altLang="en-US" smtClean="0"/>
          </a:p>
        </p:txBody>
      </p:sp>
      <p:sp>
        <p:nvSpPr>
          <p:cNvPr id="105475" name="Rectangle 3"/>
          <p:cNvSpPr>
            <a:spLocks noGrp="1" noChangeArrowheads="1"/>
          </p:cNvSpPr>
          <p:nvPr>
            <p:ph type="body" idx="1"/>
          </p:nvPr>
        </p:nvSpPr>
        <p:spPr>
          <a:xfrm>
            <a:off x="457200" y="1524000"/>
            <a:ext cx="8686800" cy="5334000"/>
          </a:xfrm>
        </p:spPr>
        <p:txBody>
          <a:bodyPr/>
          <a:lstStyle/>
          <a:p>
            <a:r>
              <a:rPr lang="zh-CN" altLang="en-US" smtClean="0"/>
              <a:t>请看</a:t>
            </a:r>
            <a:r>
              <a:rPr lang="en-US" altLang="zh-CN" smtClean="0"/>
              <a:t>IE</a:t>
            </a:r>
            <a:r>
              <a:rPr lang="zh-CN" altLang="en-US" smtClean="0"/>
              <a:t>中受信任的证书颁发机构</a:t>
            </a:r>
          </a:p>
          <a:p>
            <a:r>
              <a:rPr lang="en-US" altLang="zh-CN" smtClean="0"/>
              <a:t>VeriSign	</a:t>
            </a:r>
            <a:r>
              <a:rPr lang="en-US" altLang="zh-CN" smtClean="0">
                <a:hlinkClick r:id="rId2"/>
              </a:rPr>
              <a:t>http://www.verisign.com/</a:t>
            </a:r>
            <a:endParaRPr lang="zh-CN" altLang="en-US" smtClean="0"/>
          </a:p>
          <a:p>
            <a:r>
              <a:rPr lang="en-US" altLang="zh-CN" smtClean="0"/>
              <a:t>SDCA		</a:t>
            </a:r>
            <a:r>
              <a:rPr lang="en-US" altLang="zh-CN" smtClean="0">
                <a:hlinkClick r:id="rId3"/>
              </a:rPr>
              <a:t>http://www.sdca.com.cn/</a:t>
            </a:r>
            <a:r>
              <a:rPr lang="en-US" altLang="zh-CN" smtClean="0"/>
              <a:t> </a:t>
            </a:r>
          </a:p>
          <a:p>
            <a:r>
              <a:rPr lang="en-US" altLang="zh-CN" smtClean="0"/>
              <a:t>Shop365	</a:t>
            </a:r>
            <a:r>
              <a:rPr lang="en-US" altLang="zh-CN" smtClean="0">
                <a:hlinkClick r:id="rId4"/>
              </a:rPr>
              <a:t>http://www.shop365.com.cn/</a:t>
            </a:r>
            <a:r>
              <a:rPr lang="en-US" altLang="zh-CN" smtClean="0"/>
              <a:t> </a:t>
            </a:r>
          </a:p>
          <a:p>
            <a:r>
              <a:rPr lang="en-US" altLang="zh-CN" smtClean="0"/>
              <a:t>SHECA		</a:t>
            </a:r>
            <a:r>
              <a:rPr lang="en-US" altLang="zh-CN" smtClean="0">
                <a:hlinkClick r:id="rId5"/>
              </a:rPr>
              <a:t>http://www.sheca.com/</a:t>
            </a:r>
            <a:r>
              <a:rPr lang="en-US" altLang="zh-CN" smtClean="0"/>
              <a:t> </a:t>
            </a:r>
          </a:p>
          <a:p>
            <a:r>
              <a:rPr lang="en-US" altLang="zh-CN" smtClean="0"/>
              <a:t>CFCA		</a:t>
            </a:r>
            <a:r>
              <a:rPr lang="en-US" altLang="zh-CN" smtClean="0">
                <a:hlinkClick r:id="rId6"/>
              </a:rPr>
              <a:t>http://www.cfca.com.cn/</a:t>
            </a:r>
            <a:r>
              <a:rPr lang="en-US" altLang="zh-CN" smtClean="0"/>
              <a:t> </a:t>
            </a:r>
          </a:p>
          <a:p>
            <a:r>
              <a:rPr lang="en-US" altLang="zh-CN" smtClean="0"/>
              <a:t>CNCA (gd)	</a:t>
            </a:r>
            <a:r>
              <a:rPr lang="en-US" altLang="zh-CN" smtClean="0">
                <a:hlinkClick r:id="rId7"/>
              </a:rPr>
              <a:t>http://www.cnca.net</a:t>
            </a:r>
            <a:r>
              <a:rPr lang="en-US" altLang="zh-CN" smtClean="0"/>
              <a:t> </a:t>
            </a:r>
          </a:p>
          <a:p>
            <a:r>
              <a:rPr lang="en-US" altLang="zh-CN" smtClean="0"/>
              <a:t>Misc</a:t>
            </a:r>
          </a:p>
          <a:p>
            <a:pPr lvl="1"/>
            <a:r>
              <a:rPr lang="en-US" altLang="zh-CN" sz="2400" smtClean="0">
                <a:hlinkClick r:id="rId8"/>
              </a:rPr>
              <a:t>http://count.jsedu.net/dzsw_aqx/dzsw_aqx_ml.html</a:t>
            </a:r>
            <a:r>
              <a:rPr lang="en-US" altLang="zh-CN" sz="2400" smtClean="0"/>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远程用户认证原理</a:t>
            </a:r>
            <a:endParaRPr lang="zh-CN" altLang="en-US" dirty="0"/>
          </a:p>
        </p:txBody>
      </p:sp>
      <p:sp>
        <p:nvSpPr>
          <p:cNvPr id="3" name="Content Placeholder 2"/>
          <p:cNvSpPr>
            <a:spLocks noGrp="1"/>
          </p:cNvSpPr>
          <p:nvPr>
            <p:ph idx="1"/>
          </p:nvPr>
        </p:nvSpPr>
        <p:spPr>
          <a:xfrm>
            <a:off x="457200" y="1600200"/>
            <a:ext cx="8458200" cy="4525963"/>
          </a:xfrm>
        </p:spPr>
        <p:txBody>
          <a:bodyPr>
            <a:normAutofit fontScale="92500" lnSpcReduction="20000"/>
          </a:bodyPr>
          <a:lstStyle/>
          <a:p>
            <a:r>
              <a:rPr lang="zh-CN" altLang="en-US" dirty="0" smtClean="0"/>
              <a:t>知道什么：口令、个人身份号或者之前准备回答的问题</a:t>
            </a:r>
            <a:endParaRPr lang="en-US" altLang="zh-CN" dirty="0" smtClean="0"/>
          </a:p>
          <a:p>
            <a:r>
              <a:rPr lang="zh-CN" altLang="en-US" dirty="0" smtClean="0"/>
              <a:t>拥有什么：加密密钥、电子密钥卡、智能卡和物理密钥，这种类型的认证信息称为令牌</a:t>
            </a:r>
            <a:endParaRPr lang="en-US" altLang="zh-CN" dirty="0" smtClean="0"/>
          </a:p>
          <a:p>
            <a:r>
              <a:rPr lang="zh-CN" altLang="en-US" dirty="0" smtClean="0"/>
              <a:t>静态生物认证：指纹、视网膜和脸</a:t>
            </a:r>
            <a:endParaRPr lang="en-US" altLang="zh-CN" dirty="0" smtClean="0"/>
          </a:p>
          <a:p>
            <a:r>
              <a:rPr lang="zh-CN" altLang="en-US" dirty="0" smtClean="0"/>
              <a:t>动态生物认证：声音模式、手写特征和打字速度</a:t>
            </a:r>
            <a:endParaRPr lang="en-US" altLang="zh-CN" dirty="0" smtClean="0"/>
          </a:p>
          <a:p>
            <a:r>
              <a:rPr lang="zh-CN" altLang="en-US" dirty="0" smtClean="0"/>
              <a:t>双向认证和单向认证</a:t>
            </a:r>
            <a:endParaRPr lang="en-US" altLang="zh-CN" dirty="0" smtClean="0"/>
          </a:p>
          <a:p>
            <a:pPr lvl="1"/>
            <a:r>
              <a:rPr lang="zh-CN" altLang="en-US" dirty="0" smtClean="0"/>
              <a:t>双向认证：时间戳、挑战应答</a:t>
            </a:r>
            <a:endParaRPr lang="en-US" altLang="zh-CN" dirty="0" smtClean="0"/>
          </a:p>
          <a:p>
            <a:pPr lvl="1"/>
            <a:r>
              <a:rPr lang="zh-CN" altLang="en-US" dirty="0" smtClean="0"/>
              <a:t>单向认证：如电子邮件</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mtClean="0"/>
              <a:t>小结</a:t>
            </a:r>
          </a:p>
        </p:txBody>
      </p:sp>
      <p:sp>
        <p:nvSpPr>
          <p:cNvPr id="23555" name="Rectangle 3"/>
          <p:cNvSpPr>
            <a:spLocks noGrp="1" noChangeArrowheads="1"/>
          </p:cNvSpPr>
          <p:nvPr>
            <p:ph type="body" idx="1"/>
          </p:nvPr>
        </p:nvSpPr>
        <p:spPr/>
        <p:txBody>
          <a:bodyPr/>
          <a:lstStyle/>
          <a:p>
            <a:r>
              <a:rPr lang="en-US" altLang="zh-CN" smtClean="0"/>
              <a:t>Kerberos</a:t>
            </a:r>
            <a:r>
              <a:rPr lang="zh-CN" altLang="en-US" smtClean="0"/>
              <a:t>适合在</a:t>
            </a:r>
            <a:r>
              <a:rPr lang="en-US" altLang="zh-CN" smtClean="0"/>
              <a:t>LAN</a:t>
            </a:r>
            <a:r>
              <a:rPr lang="zh-CN" altLang="en-US" smtClean="0"/>
              <a:t>上使用，</a:t>
            </a:r>
            <a:r>
              <a:rPr lang="en-US" altLang="zh-CN" smtClean="0"/>
              <a:t>Windows</a:t>
            </a:r>
            <a:r>
              <a:rPr lang="zh-CN" altLang="en-US" smtClean="0"/>
              <a:t>域就是用的它。</a:t>
            </a:r>
            <a:r>
              <a:rPr lang="en-US" altLang="zh-CN" smtClean="0"/>
              <a:t>PKI</a:t>
            </a:r>
            <a:r>
              <a:rPr lang="zh-CN" altLang="en-US" smtClean="0"/>
              <a:t>是互联网这种分布式环境安全的主要解决方法。</a:t>
            </a:r>
            <a:r>
              <a:rPr lang="en-US" altLang="zh-CN" smtClean="0"/>
              <a:t>PKI</a:t>
            </a:r>
            <a:r>
              <a:rPr lang="zh-CN" altLang="en-US" smtClean="0"/>
              <a:t>的核心是</a:t>
            </a:r>
            <a:r>
              <a:rPr lang="en-US" altLang="zh-CN" smtClean="0"/>
              <a:t>CA</a:t>
            </a:r>
            <a:r>
              <a:rPr lang="zh-CN" altLang="en-US" smtClean="0"/>
              <a:t>的建设，</a:t>
            </a:r>
            <a:r>
              <a:rPr lang="en-US" altLang="zh-CN" smtClean="0"/>
              <a:t>CA</a:t>
            </a:r>
            <a:r>
              <a:rPr lang="zh-CN" altLang="en-US" smtClean="0"/>
              <a:t>的优点在于其是离线中心。</a:t>
            </a:r>
            <a:r>
              <a:rPr lang="en-US" altLang="zh-CN" smtClean="0"/>
              <a:t>CA</a:t>
            </a:r>
            <a:r>
              <a:rPr lang="zh-CN" altLang="en-US" smtClean="0"/>
              <a:t>的一个麻烦事是证书黑名单</a:t>
            </a:r>
            <a:r>
              <a:rPr lang="en-US" altLang="zh-CN" smtClean="0"/>
              <a:t>(CRL/OCSP)</a:t>
            </a:r>
            <a:r>
              <a:rPr lang="zh-CN" altLang="en-US" smtClean="0"/>
              <a:t>的处理。</a:t>
            </a:r>
            <a:r>
              <a:rPr lang="en-US" altLang="zh-CN" smtClean="0"/>
              <a:t>PKI</a:t>
            </a:r>
            <a:r>
              <a:rPr lang="zh-CN" altLang="en-US" smtClean="0"/>
              <a:t>的部署较为繁琐，而且</a:t>
            </a:r>
            <a:r>
              <a:rPr lang="en-US" altLang="zh-CN" smtClean="0"/>
              <a:t>PKI</a:t>
            </a:r>
            <a:r>
              <a:rPr lang="zh-CN" altLang="en-US" smtClean="0"/>
              <a:t>主要帮助通信加密、抗抵赖等，对于系统安全问题</a:t>
            </a:r>
            <a:r>
              <a:rPr lang="en-US" altLang="zh-CN" smtClean="0"/>
              <a:t>(</a:t>
            </a:r>
            <a:r>
              <a:rPr lang="zh-CN" altLang="en-US" smtClean="0"/>
              <a:t>病毒和黑客</a:t>
            </a:r>
            <a:r>
              <a:rPr lang="en-US" altLang="zh-CN" smtClean="0"/>
              <a:t>)</a:t>
            </a:r>
            <a:r>
              <a:rPr lang="zh-CN" altLang="en-US" smtClean="0"/>
              <a:t>帮助不大，因此降低了用户部署的积极性。</a:t>
            </a:r>
            <a:endParaRPr lang="en-US" altLang="zh-CN" smtClean="0"/>
          </a:p>
          <a:p>
            <a:endParaRPr lang="zh-CN" altLang="en-US"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mtClean="0"/>
              <a:t>能够察觉的举例</a:t>
            </a:r>
          </a:p>
        </p:txBody>
      </p:sp>
      <p:sp>
        <p:nvSpPr>
          <p:cNvPr id="32771" name="Rectangle 3"/>
          <p:cNvSpPr>
            <a:spLocks noGrp="1" noChangeArrowheads="1"/>
          </p:cNvSpPr>
          <p:nvPr>
            <p:ph type="body" sz="half" idx="1"/>
          </p:nvPr>
        </p:nvSpPr>
        <p:spPr>
          <a:xfrm>
            <a:off x="457200" y="1447800"/>
            <a:ext cx="8686800" cy="5410200"/>
          </a:xfrm>
        </p:spPr>
        <p:txBody>
          <a:bodyPr/>
          <a:lstStyle/>
          <a:p>
            <a:r>
              <a:rPr lang="en-US" altLang="zh-CN" smtClean="0"/>
              <a:t>CBC</a:t>
            </a:r>
            <a:r>
              <a:rPr lang="zh-CN" altLang="en-US" smtClean="0"/>
              <a:t>模式加密得到密文</a:t>
            </a:r>
            <a:endParaRPr lang="en-US" altLang="zh-CN" smtClean="0"/>
          </a:p>
          <a:p>
            <a:pPr lvl="1"/>
            <a:r>
              <a:rPr lang="zh-CN" altLang="en-US" smtClean="0"/>
              <a:t>某处被窜改，导致其后续部分解密失败</a:t>
            </a:r>
          </a:p>
          <a:p>
            <a:pPr>
              <a:buFontTx/>
              <a:buNone/>
            </a:pPr>
            <a:r>
              <a:rPr lang="en-US" altLang="zh-CN" sz="2800" smtClean="0">
                <a:latin typeface="Arial Unicode MS" pitchFamily="34" charset="-122"/>
                <a:ea typeface="Arial Unicode MS" pitchFamily="34" charset="-122"/>
                <a:cs typeface="Arial Unicode MS" pitchFamily="34" charset="-122"/>
              </a:rPr>
              <a:t>	#</a:t>
            </a:r>
            <a:r>
              <a:rPr lang="en-US" altLang="en-US" sz="2800" smtClean="0">
                <a:latin typeface="Arial Unicode MS" pitchFamily="34" charset="-122"/>
                <a:ea typeface="Arial Unicode MS" pitchFamily="34" charset="-122"/>
                <a:cs typeface="Arial Unicode MS" pitchFamily="34" charset="-122"/>
              </a:rPr>
              <a:t>openssl enc -e -des-cbc -in 2.txt -out 2.out</a:t>
            </a:r>
            <a:endParaRPr lang="en-US" altLang="zh-CN" sz="2800" smtClean="0">
              <a:latin typeface="Arial Unicode MS" pitchFamily="34" charset="-122"/>
              <a:ea typeface="Arial Unicode MS" pitchFamily="34" charset="-122"/>
              <a:cs typeface="Arial Unicode MS" pitchFamily="34" charset="-122"/>
            </a:endParaRPr>
          </a:p>
          <a:p>
            <a:pPr>
              <a:buFontTx/>
              <a:buNone/>
            </a:pPr>
            <a:r>
              <a:rPr lang="en-US" altLang="zh-CN" sz="2800" smtClean="0">
                <a:latin typeface="Arial Unicode MS" pitchFamily="34" charset="-122"/>
                <a:ea typeface="Arial Unicode MS" pitchFamily="34" charset="-122"/>
                <a:cs typeface="Arial Unicode MS" pitchFamily="34" charset="-122"/>
              </a:rPr>
              <a:t>	#</a:t>
            </a:r>
            <a:r>
              <a:rPr lang="en-US" altLang="en-US" sz="2800" smtClean="0">
                <a:latin typeface="Arial Unicode MS" pitchFamily="34" charset="-122"/>
                <a:ea typeface="Arial Unicode MS" pitchFamily="34" charset="-122"/>
                <a:cs typeface="Arial Unicode MS" pitchFamily="34" charset="-122"/>
              </a:rPr>
              <a:t>openssl enc -</a:t>
            </a:r>
            <a:r>
              <a:rPr lang="en-US" altLang="zh-CN" sz="2800" smtClean="0">
                <a:latin typeface="Arial Unicode MS" pitchFamily="34" charset="-122"/>
                <a:ea typeface="Arial Unicode MS" pitchFamily="34" charset="-122"/>
                <a:cs typeface="Arial Unicode MS" pitchFamily="34" charset="-122"/>
              </a:rPr>
              <a:t>d</a:t>
            </a:r>
            <a:r>
              <a:rPr lang="en-US" altLang="en-US" sz="2800" smtClean="0">
                <a:latin typeface="Arial Unicode MS" pitchFamily="34" charset="-122"/>
                <a:ea typeface="Arial Unicode MS" pitchFamily="34" charset="-122"/>
                <a:cs typeface="Arial Unicode MS" pitchFamily="34" charset="-122"/>
              </a:rPr>
              <a:t> -des-cbc -in </a:t>
            </a:r>
            <a:r>
              <a:rPr lang="en-US" altLang="zh-CN" sz="2800" smtClean="0">
                <a:latin typeface="Arial Unicode MS" pitchFamily="34" charset="-122"/>
                <a:ea typeface="Arial Unicode MS" pitchFamily="34" charset="-122"/>
                <a:cs typeface="Arial Unicode MS" pitchFamily="34" charset="-122"/>
              </a:rPr>
              <a:t>2modi.out</a:t>
            </a:r>
            <a:r>
              <a:rPr lang="en-US" altLang="en-US" sz="2800" smtClean="0">
                <a:latin typeface="Arial Unicode MS" pitchFamily="34" charset="-122"/>
                <a:ea typeface="Arial Unicode MS" pitchFamily="34" charset="-122"/>
                <a:cs typeface="Arial Unicode MS" pitchFamily="34" charset="-122"/>
              </a:rPr>
              <a:t> -out </a:t>
            </a:r>
            <a:r>
              <a:rPr lang="en-US" altLang="zh-CN" sz="2800" smtClean="0">
                <a:latin typeface="Arial Unicode MS" pitchFamily="34" charset="-122"/>
                <a:ea typeface="Arial Unicode MS" pitchFamily="34" charset="-122"/>
                <a:cs typeface="Arial Unicode MS" pitchFamily="34" charset="-122"/>
              </a:rPr>
              <a:t>2modi.txt</a:t>
            </a:r>
            <a:endParaRPr lang="zh-CN" altLang="en-US" sz="2800" smtClean="0">
              <a:latin typeface="Arial Unicode MS" pitchFamily="34" charset="-122"/>
              <a:ea typeface="Arial Unicode MS" pitchFamily="34" charset="-122"/>
              <a:cs typeface="Arial Unicode MS" pitchFamily="34" charset="-122"/>
            </a:endParaRPr>
          </a:p>
        </p:txBody>
      </p:sp>
      <p:graphicFrame>
        <p:nvGraphicFramePr>
          <p:cNvPr id="32772" name="Object 4"/>
          <p:cNvGraphicFramePr>
            <a:graphicFrameLocks noChangeAspect="1"/>
          </p:cNvGraphicFramePr>
          <p:nvPr>
            <p:ph sz="half" idx="2"/>
          </p:nvPr>
        </p:nvGraphicFramePr>
        <p:xfrm>
          <a:off x="3886200" y="4343400"/>
          <a:ext cx="3548063" cy="1436688"/>
        </p:xfrm>
        <a:graphic>
          <a:graphicData uri="http://schemas.openxmlformats.org/presentationml/2006/ole">
            <p:oleObj spid="_x0000_s164866" name="包" r:id="rId3" imgW="1152360" imgH="466560" progId="Package">
              <p:embed/>
            </p:oleObj>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mtClean="0"/>
              <a:t>不能够察觉的举例</a:t>
            </a:r>
          </a:p>
        </p:txBody>
      </p:sp>
      <p:sp>
        <p:nvSpPr>
          <p:cNvPr id="33795" name="Rectangle 3"/>
          <p:cNvSpPr>
            <a:spLocks noGrp="1" noChangeArrowheads="1"/>
          </p:cNvSpPr>
          <p:nvPr>
            <p:ph type="body" sz="half" idx="1"/>
          </p:nvPr>
        </p:nvSpPr>
        <p:spPr>
          <a:xfrm>
            <a:off x="457200" y="1447800"/>
            <a:ext cx="8153400" cy="5410200"/>
          </a:xfrm>
        </p:spPr>
        <p:txBody>
          <a:bodyPr/>
          <a:lstStyle/>
          <a:p>
            <a:r>
              <a:rPr lang="en-US" altLang="zh-CN" dirty="0" smtClean="0"/>
              <a:t>rc4</a:t>
            </a:r>
            <a:r>
              <a:rPr lang="zh-CN" altLang="en-US" dirty="0" smtClean="0"/>
              <a:t>加密中，对密文部分比特的窜改导致明文对应部分解密错误</a:t>
            </a:r>
          </a:p>
          <a:p>
            <a:pPr>
              <a:buFontTx/>
              <a:buNone/>
            </a:pPr>
            <a:r>
              <a:rPr lang="zh-CN" altLang="en-US" dirty="0" smtClean="0"/>
              <a:t>	？如何察觉</a:t>
            </a:r>
          </a:p>
          <a:p>
            <a:pPr lvl="1"/>
            <a:endParaRPr lang="zh-CN" altLang="en-US" dirty="0" smtClean="0"/>
          </a:p>
          <a:p>
            <a:pPr lvl="1"/>
            <a:endParaRPr lang="zh-CN" altLang="en-US" dirty="0" smtClean="0"/>
          </a:p>
          <a:p>
            <a:r>
              <a:rPr lang="zh-CN" altLang="en-US" dirty="0" smtClean="0"/>
              <a:t>另外，随意伪造的密文有可能恰好解密为有效的明文</a:t>
            </a:r>
          </a:p>
          <a:p>
            <a:r>
              <a:rPr lang="zh-CN" altLang="en-US" dirty="0" smtClean="0"/>
              <a:t>结论：加密并不能完全抵抗篡改或假</a:t>
            </a:r>
            <a:r>
              <a:rPr lang="zh-CN" altLang="en-US" dirty="0" smtClean="0">
                <a:solidFill>
                  <a:schemeClr val="bg1"/>
                </a:solidFill>
              </a:rPr>
              <a:t>冒</a:t>
            </a:r>
            <a:endParaRPr lang="zh-CN" altLang="en-US" sz="2800" dirty="0" smtClean="0"/>
          </a:p>
          <a:p>
            <a:endParaRPr lang="zh-CN" altLang="en-US" sz="2800" dirty="0" smtClean="0"/>
          </a:p>
        </p:txBody>
      </p:sp>
      <p:graphicFrame>
        <p:nvGraphicFramePr>
          <p:cNvPr id="33796" name="Object 4"/>
          <p:cNvGraphicFramePr>
            <a:graphicFrameLocks noChangeAspect="1"/>
          </p:cNvGraphicFramePr>
          <p:nvPr>
            <p:ph sz="half" idx="2"/>
          </p:nvPr>
        </p:nvGraphicFramePr>
        <p:xfrm>
          <a:off x="5105400" y="2443163"/>
          <a:ext cx="2133600" cy="1376362"/>
        </p:xfrm>
        <a:graphic>
          <a:graphicData uri="http://schemas.openxmlformats.org/presentationml/2006/ole">
            <p:oleObj spid="_x0000_s165890" name="包" r:id="rId3" imgW="723960" imgH="466560" progId="Package">
              <p:embed/>
            </p:oleObj>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dirty="0" smtClean="0"/>
              <a:t>验证正确性证明（略）</a:t>
            </a:r>
          </a:p>
        </p:txBody>
      </p:sp>
      <p:sp>
        <p:nvSpPr>
          <p:cNvPr id="65539" name="Rectangle 3"/>
          <p:cNvSpPr>
            <a:spLocks noGrp="1" noChangeArrowheads="1"/>
          </p:cNvSpPr>
          <p:nvPr>
            <p:ph type="body" idx="1"/>
          </p:nvPr>
        </p:nvSpPr>
        <p:spPr/>
        <p:txBody>
          <a:bodyPr>
            <a:normAutofit fontScale="92500" lnSpcReduction="20000"/>
          </a:bodyPr>
          <a:lstStyle/>
          <a:p>
            <a:r>
              <a:rPr lang="zh-CN" altLang="en-US" dirty="0" smtClean="0"/>
              <a:t>如果</a:t>
            </a:r>
            <a:r>
              <a:rPr lang="en-US" altLang="zh-CN" dirty="0" smtClean="0"/>
              <a:t> (x,</a:t>
            </a:r>
            <a:r>
              <a:rPr lang="el-GR" altLang="zh-CN" i="1" dirty="0" smtClean="0">
                <a:cs typeface="Times New Roman" pitchFamily="18" charset="0"/>
              </a:rPr>
              <a:t>γ</a:t>
            </a:r>
            <a:r>
              <a:rPr lang="en-US" altLang="zh-CN" dirty="0" smtClean="0">
                <a:cs typeface="Times New Roman" pitchFamily="18" charset="0"/>
              </a:rPr>
              <a:t>,</a:t>
            </a:r>
            <a:r>
              <a:rPr lang="el-GR" altLang="zh-CN" dirty="0" smtClean="0">
                <a:latin typeface="宋体" charset="-122"/>
                <a:cs typeface="Times New Roman" pitchFamily="18" charset="0"/>
              </a:rPr>
              <a:t>δ</a:t>
            </a:r>
            <a:r>
              <a:rPr lang="en-US" altLang="zh-CN" dirty="0" smtClean="0"/>
              <a:t>)</a:t>
            </a:r>
            <a:r>
              <a:rPr lang="zh-CN" altLang="en-US" dirty="0" smtClean="0"/>
              <a:t>是真实签名</a:t>
            </a:r>
            <a:r>
              <a:rPr lang="en-US" altLang="zh-CN" dirty="0" smtClean="0"/>
              <a:t>:</a:t>
            </a:r>
            <a:r>
              <a:rPr lang="el-GR" altLang="zh-CN" i="1" dirty="0" smtClean="0">
                <a:latin typeface="宋体" charset="-122"/>
              </a:rPr>
              <a:t> </a:t>
            </a:r>
            <a:r>
              <a:rPr lang="zh-CN" altLang="en-US" i="1" dirty="0" smtClean="0">
                <a:latin typeface="宋体" charset="-122"/>
              </a:rPr>
              <a:t>公钥</a:t>
            </a:r>
            <a:r>
              <a:rPr lang="el-GR" altLang="zh-CN" i="1" dirty="0" smtClean="0">
                <a:latin typeface="宋体" charset="-122"/>
              </a:rPr>
              <a:t>β</a:t>
            </a:r>
            <a:r>
              <a:rPr lang="en-US" altLang="zh-CN" i="1" dirty="0" smtClean="0">
                <a:latin typeface="宋体" charset="-122"/>
              </a:rPr>
              <a:t>=</a:t>
            </a:r>
            <a:r>
              <a:rPr lang="en-US" altLang="zh-CN" i="1" dirty="0" err="1" smtClean="0">
                <a:latin typeface="宋体" charset="-122"/>
              </a:rPr>
              <a:t>Ya</a:t>
            </a:r>
            <a:r>
              <a:rPr lang="en-US" altLang="zh-CN" i="1" dirty="0" smtClean="0">
                <a:latin typeface="宋体" charset="-122"/>
              </a:rPr>
              <a:t>, </a:t>
            </a:r>
            <a:r>
              <a:rPr lang="zh-CN" altLang="en-US" i="1" dirty="0" smtClean="0">
                <a:latin typeface="宋体" charset="-122"/>
              </a:rPr>
              <a:t>私钥</a:t>
            </a:r>
            <a:r>
              <a:rPr lang="en-US" altLang="zh-CN" i="1" dirty="0" smtClean="0">
                <a:latin typeface="宋体" charset="-122"/>
              </a:rPr>
              <a:t>a</a:t>
            </a:r>
            <a:r>
              <a:rPr lang="zh-CN" altLang="en-US" i="1" dirty="0" smtClean="0">
                <a:latin typeface="宋体" charset="-122"/>
              </a:rPr>
              <a:t>，</a:t>
            </a:r>
            <a:r>
              <a:rPr lang="en-US" altLang="zh-CN" dirty="0" smtClean="0"/>
              <a:t> sig(</a:t>
            </a:r>
            <a:r>
              <a:rPr lang="en-US" altLang="zh-CN" dirty="0" err="1" smtClean="0"/>
              <a:t>x,k</a:t>
            </a:r>
            <a:r>
              <a:rPr lang="en-US" altLang="zh-CN" dirty="0" smtClean="0"/>
              <a:t>) = (</a:t>
            </a:r>
            <a:r>
              <a:rPr lang="el-GR" altLang="zh-CN" i="1" dirty="0" smtClean="0">
                <a:cs typeface="Times New Roman" pitchFamily="18" charset="0"/>
              </a:rPr>
              <a:t>γ</a:t>
            </a:r>
            <a:r>
              <a:rPr lang="en-US" altLang="zh-CN" dirty="0" smtClean="0">
                <a:cs typeface="Times New Roman" pitchFamily="18" charset="0"/>
              </a:rPr>
              <a:t>,</a:t>
            </a:r>
            <a:r>
              <a:rPr lang="el-GR" altLang="zh-CN" i="1" dirty="0" smtClean="0">
                <a:latin typeface="宋体" charset="-122"/>
                <a:cs typeface="Times New Roman" pitchFamily="18" charset="0"/>
              </a:rPr>
              <a:t>δ</a:t>
            </a:r>
            <a:r>
              <a:rPr lang="en-US" altLang="zh-CN" dirty="0" smtClean="0"/>
              <a:t>), x</a:t>
            </a:r>
            <a:r>
              <a:rPr lang="zh-CN" altLang="en-US" dirty="0" smtClean="0"/>
              <a:t>是明文，</a:t>
            </a:r>
            <a:r>
              <a:rPr lang="en-US" altLang="zh-CN" dirty="0" smtClean="0"/>
              <a:t>k</a:t>
            </a:r>
            <a:r>
              <a:rPr lang="zh-CN" altLang="en-US" dirty="0" smtClean="0"/>
              <a:t>是密码随机数</a:t>
            </a:r>
          </a:p>
          <a:p>
            <a:pPr>
              <a:buFontTx/>
              <a:buNone/>
            </a:pPr>
            <a:r>
              <a:rPr lang="en-US" altLang="zh-CN" i="1" dirty="0" smtClean="0">
                <a:latin typeface="宋体" charset="-122"/>
              </a:rPr>
              <a:t>		</a:t>
            </a:r>
            <a:r>
              <a:rPr lang="el-GR" altLang="zh-CN" i="1" dirty="0" smtClean="0">
                <a:latin typeface="宋体" charset="-122"/>
              </a:rPr>
              <a:t>β</a:t>
            </a:r>
            <a:r>
              <a:rPr lang="el-GR" altLang="zh-CN" i="1" baseline="30000" dirty="0" smtClean="0">
                <a:cs typeface="Times New Roman" pitchFamily="18" charset="0"/>
              </a:rPr>
              <a:t>γ</a:t>
            </a:r>
            <a:r>
              <a:rPr lang="el-GR" altLang="zh-CN" i="1" dirty="0" smtClean="0">
                <a:cs typeface="Times New Roman" pitchFamily="18" charset="0"/>
              </a:rPr>
              <a:t>γ</a:t>
            </a:r>
            <a:r>
              <a:rPr lang="el-GR" altLang="zh-CN" baseline="30000" dirty="0" smtClean="0">
                <a:latin typeface="宋体" charset="-122"/>
                <a:cs typeface="Times New Roman" pitchFamily="18" charset="0"/>
              </a:rPr>
              <a:t>δ</a:t>
            </a:r>
            <a:r>
              <a:rPr lang="zh-CN" altLang="en-US" dirty="0" smtClean="0">
                <a:latin typeface="宋体" charset="-122"/>
                <a:cs typeface="Times New Roman" pitchFamily="18" charset="0"/>
              </a:rPr>
              <a:t>＝</a:t>
            </a:r>
            <a:r>
              <a:rPr lang="el-GR" altLang="zh-CN" i="1" dirty="0" smtClean="0"/>
              <a:t>α</a:t>
            </a:r>
            <a:r>
              <a:rPr lang="en-US" altLang="zh-CN" baseline="30000" dirty="0" smtClean="0"/>
              <a:t>a</a:t>
            </a:r>
            <a:r>
              <a:rPr lang="el-GR" altLang="zh-CN" i="1" baseline="30000" dirty="0" smtClean="0">
                <a:cs typeface="Times New Roman" pitchFamily="18" charset="0"/>
              </a:rPr>
              <a:t>γ</a:t>
            </a:r>
            <a:r>
              <a:rPr lang="el-GR" altLang="zh-CN" i="1" dirty="0" smtClean="0"/>
              <a:t>α</a:t>
            </a:r>
            <a:r>
              <a:rPr lang="en-US" altLang="zh-CN" baseline="30000" dirty="0" smtClean="0"/>
              <a:t>k</a:t>
            </a:r>
            <a:r>
              <a:rPr lang="el-GR" altLang="zh-CN" baseline="30000" dirty="0" smtClean="0">
                <a:latin typeface="宋体" charset="-122"/>
                <a:cs typeface="Times New Roman" pitchFamily="18" charset="0"/>
              </a:rPr>
              <a:t>δ</a:t>
            </a:r>
            <a:r>
              <a:rPr lang="zh-CN" altLang="en-US" dirty="0" smtClean="0"/>
              <a:t>＝</a:t>
            </a:r>
            <a:r>
              <a:rPr lang="el-GR" altLang="zh-CN" i="1" dirty="0" smtClean="0"/>
              <a:t>α</a:t>
            </a:r>
            <a:r>
              <a:rPr lang="en-US" altLang="zh-CN" baseline="30000" dirty="0" smtClean="0"/>
              <a:t>a</a:t>
            </a:r>
            <a:r>
              <a:rPr lang="el-GR" altLang="zh-CN" i="1" baseline="30000" dirty="0" smtClean="0">
                <a:cs typeface="Times New Roman" pitchFamily="18" charset="0"/>
              </a:rPr>
              <a:t>γ</a:t>
            </a:r>
            <a:r>
              <a:rPr lang="en-US" altLang="zh-CN" i="1" baseline="30000" dirty="0" smtClean="0">
                <a:cs typeface="Times New Roman" pitchFamily="18" charset="0"/>
              </a:rPr>
              <a:t>+</a:t>
            </a:r>
            <a:r>
              <a:rPr lang="en-US" altLang="zh-CN" baseline="30000" dirty="0" smtClean="0"/>
              <a:t>k</a:t>
            </a:r>
            <a:r>
              <a:rPr lang="el-GR" altLang="zh-CN" baseline="30000" dirty="0" smtClean="0">
                <a:latin typeface="宋体" charset="-122"/>
                <a:cs typeface="Times New Roman" pitchFamily="18" charset="0"/>
              </a:rPr>
              <a:t>δ</a:t>
            </a:r>
            <a:endParaRPr lang="zh-CN" altLang="en-US" dirty="0" smtClean="0"/>
          </a:p>
          <a:p>
            <a:pPr>
              <a:buFontTx/>
              <a:buNone/>
            </a:pPr>
            <a:r>
              <a:rPr lang="en-US" altLang="zh-CN" dirty="0" smtClean="0"/>
              <a:t>	</a:t>
            </a:r>
            <a:r>
              <a:rPr lang="zh-CN" altLang="en-US" dirty="0" smtClean="0"/>
              <a:t>而	</a:t>
            </a:r>
            <a:r>
              <a:rPr lang="el-GR" altLang="zh-CN" i="1" dirty="0" smtClean="0">
                <a:latin typeface="宋体" charset="-122"/>
                <a:cs typeface="Times New Roman" pitchFamily="18" charset="0"/>
              </a:rPr>
              <a:t>δ</a:t>
            </a:r>
            <a:r>
              <a:rPr lang="zh-CN" altLang="en-US" dirty="0" smtClean="0"/>
              <a:t> ＝ </a:t>
            </a:r>
            <a:r>
              <a:rPr lang="en-US" altLang="zh-CN" dirty="0" smtClean="0"/>
              <a:t>(x-a</a:t>
            </a:r>
            <a:r>
              <a:rPr lang="el-GR" altLang="zh-CN" i="1" dirty="0" smtClean="0">
                <a:cs typeface="Times New Roman" pitchFamily="18" charset="0"/>
              </a:rPr>
              <a:t>γ</a:t>
            </a:r>
            <a:r>
              <a:rPr lang="en-US" altLang="zh-CN" dirty="0" smtClean="0"/>
              <a:t>) k</a:t>
            </a:r>
            <a:r>
              <a:rPr lang="en-US" altLang="zh-CN" baseline="30000" dirty="0" smtClean="0"/>
              <a:t>-1</a:t>
            </a:r>
            <a:r>
              <a:rPr lang="en-US" altLang="zh-CN" dirty="0" smtClean="0"/>
              <a:t> mod </a:t>
            </a:r>
            <a:r>
              <a:rPr lang="el-GR" altLang="zh-CN" i="1" dirty="0" smtClean="0">
                <a:cs typeface="Times New Roman" pitchFamily="18" charset="0"/>
              </a:rPr>
              <a:t>Φ</a:t>
            </a:r>
            <a:r>
              <a:rPr lang="en-US" altLang="zh-CN" dirty="0" smtClean="0"/>
              <a:t>(p)</a:t>
            </a:r>
          </a:p>
          <a:p>
            <a:pPr>
              <a:buFontTx/>
              <a:buNone/>
            </a:pPr>
            <a:r>
              <a:rPr lang="en-US" altLang="zh-CN" dirty="0" smtClean="0"/>
              <a:t>	</a:t>
            </a:r>
            <a:r>
              <a:rPr lang="zh-CN" altLang="en-US" dirty="0" smtClean="0"/>
              <a:t>即	 </a:t>
            </a:r>
            <a:r>
              <a:rPr lang="en-US" altLang="zh-CN" dirty="0" smtClean="0"/>
              <a:t>a</a:t>
            </a:r>
            <a:r>
              <a:rPr lang="el-GR" altLang="zh-CN" i="1" dirty="0" smtClean="0">
                <a:cs typeface="Times New Roman" pitchFamily="18" charset="0"/>
              </a:rPr>
              <a:t>γ</a:t>
            </a:r>
            <a:r>
              <a:rPr lang="zh-CN" altLang="en-US" dirty="0" smtClean="0">
                <a:cs typeface="Times New Roman" pitchFamily="18" charset="0"/>
              </a:rPr>
              <a:t>＝</a:t>
            </a:r>
            <a:r>
              <a:rPr lang="en-US" altLang="zh-CN" dirty="0" smtClean="0">
                <a:cs typeface="Times New Roman" pitchFamily="18" charset="0"/>
              </a:rPr>
              <a:t>x-</a:t>
            </a:r>
            <a:r>
              <a:rPr lang="en-US" altLang="zh-CN" dirty="0" smtClean="0"/>
              <a:t>k</a:t>
            </a:r>
            <a:r>
              <a:rPr lang="el-GR" altLang="zh-CN" dirty="0" smtClean="0">
                <a:latin typeface="宋体" charset="-122"/>
                <a:cs typeface="Times New Roman" pitchFamily="18" charset="0"/>
              </a:rPr>
              <a:t>δ </a:t>
            </a:r>
            <a:r>
              <a:rPr lang="en-US" altLang="zh-CN" dirty="0" smtClean="0"/>
              <a:t>mod </a:t>
            </a:r>
            <a:r>
              <a:rPr lang="el-GR" altLang="zh-CN" i="1" dirty="0" smtClean="0">
                <a:cs typeface="Times New Roman" pitchFamily="18" charset="0"/>
              </a:rPr>
              <a:t>Φ</a:t>
            </a:r>
            <a:r>
              <a:rPr lang="en-US" altLang="zh-CN" dirty="0" smtClean="0"/>
              <a:t>(p)</a:t>
            </a:r>
          </a:p>
          <a:p>
            <a:pPr>
              <a:buFontTx/>
              <a:buNone/>
            </a:pPr>
            <a:r>
              <a:rPr lang="en-US" altLang="zh-CN" dirty="0" smtClean="0"/>
              <a:t>	</a:t>
            </a:r>
            <a:r>
              <a:rPr lang="zh-CN" altLang="en-US" dirty="0" smtClean="0"/>
              <a:t>故	</a:t>
            </a:r>
            <a:r>
              <a:rPr lang="el-GR" altLang="zh-CN" i="1" dirty="0" smtClean="0">
                <a:latin typeface="宋体" charset="-122"/>
              </a:rPr>
              <a:t>β</a:t>
            </a:r>
            <a:r>
              <a:rPr lang="el-GR" altLang="zh-CN" i="1" baseline="30000" dirty="0" smtClean="0">
                <a:cs typeface="Times New Roman" pitchFamily="18" charset="0"/>
              </a:rPr>
              <a:t>γ</a:t>
            </a:r>
            <a:r>
              <a:rPr lang="el-GR" altLang="zh-CN" i="1" dirty="0" smtClean="0">
                <a:cs typeface="Times New Roman" pitchFamily="18" charset="0"/>
              </a:rPr>
              <a:t>γ</a:t>
            </a:r>
            <a:r>
              <a:rPr lang="el-GR" altLang="zh-CN" baseline="30000" dirty="0" smtClean="0">
                <a:latin typeface="宋体" charset="-122"/>
                <a:cs typeface="Times New Roman" pitchFamily="18" charset="0"/>
              </a:rPr>
              <a:t>δ</a:t>
            </a:r>
            <a:r>
              <a:rPr lang="zh-CN" altLang="en-US" dirty="0" smtClean="0"/>
              <a:t> ＝ </a:t>
            </a:r>
            <a:r>
              <a:rPr lang="el-GR" altLang="zh-CN" i="1" dirty="0" smtClean="0"/>
              <a:t>α</a:t>
            </a:r>
            <a:r>
              <a:rPr lang="en-US" altLang="zh-CN" baseline="30000" dirty="0" smtClean="0"/>
              <a:t>n</a:t>
            </a:r>
            <a:r>
              <a:rPr lang="el-GR" altLang="zh-CN" i="1" baseline="30000" dirty="0" smtClean="0">
                <a:cs typeface="Times New Roman" pitchFamily="18" charset="0"/>
              </a:rPr>
              <a:t>Φ</a:t>
            </a:r>
            <a:r>
              <a:rPr lang="en-US" altLang="zh-CN" baseline="30000" dirty="0" smtClean="0"/>
              <a:t>(p)+x-k</a:t>
            </a:r>
            <a:r>
              <a:rPr lang="el-GR" altLang="zh-CN" baseline="30000" dirty="0" smtClean="0">
                <a:latin typeface="宋体" charset="-122"/>
                <a:cs typeface="Times New Roman" pitchFamily="18" charset="0"/>
              </a:rPr>
              <a:t>δ</a:t>
            </a:r>
            <a:r>
              <a:rPr lang="en-US" altLang="zh-CN" i="1" baseline="30000" dirty="0" smtClean="0">
                <a:cs typeface="Times New Roman" pitchFamily="18" charset="0"/>
              </a:rPr>
              <a:t>+</a:t>
            </a:r>
            <a:r>
              <a:rPr lang="en-US" altLang="zh-CN" baseline="30000" dirty="0" smtClean="0"/>
              <a:t>k</a:t>
            </a:r>
            <a:r>
              <a:rPr lang="el-GR" altLang="zh-CN" baseline="30000" dirty="0" smtClean="0">
                <a:latin typeface="宋体" charset="-122"/>
                <a:cs typeface="Times New Roman" pitchFamily="18" charset="0"/>
              </a:rPr>
              <a:t>δ</a:t>
            </a:r>
            <a:r>
              <a:rPr lang="zh-CN" altLang="en-US" dirty="0" smtClean="0"/>
              <a:t> 	</a:t>
            </a:r>
          </a:p>
          <a:p>
            <a:pPr>
              <a:buFontTx/>
              <a:buNone/>
            </a:pPr>
            <a:r>
              <a:rPr lang="en-US" altLang="zh-CN" dirty="0" smtClean="0"/>
              <a:t>			</a:t>
            </a:r>
            <a:r>
              <a:rPr lang="zh-CN" altLang="en-US" dirty="0" smtClean="0"/>
              <a:t>＝</a:t>
            </a:r>
            <a:r>
              <a:rPr lang="el-GR" altLang="zh-CN" i="1" dirty="0" smtClean="0"/>
              <a:t>α</a:t>
            </a:r>
            <a:r>
              <a:rPr lang="en-US" altLang="zh-CN" baseline="30000" dirty="0" smtClean="0"/>
              <a:t>n</a:t>
            </a:r>
            <a:r>
              <a:rPr lang="el-GR" altLang="zh-CN" i="1" baseline="30000" dirty="0" smtClean="0">
                <a:cs typeface="Times New Roman" pitchFamily="18" charset="0"/>
              </a:rPr>
              <a:t>Φ</a:t>
            </a:r>
            <a:r>
              <a:rPr lang="en-US" altLang="zh-CN" baseline="30000" dirty="0" smtClean="0"/>
              <a:t>(p)+x</a:t>
            </a:r>
            <a:r>
              <a:rPr lang="zh-CN" altLang="en-US" dirty="0" smtClean="0"/>
              <a:t> </a:t>
            </a:r>
          </a:p>
          <a:p>
            <a:pPr>
              <a:buFontTx/>
              <a:buNone/>
            </a:pPr>
            <a:r>
              <a:rPr lang="en-US" altLang="zh-CN" dirty="0" smtClean="0"/>
              <a:t>			</a:t>
            </a:r>
            <a:r>
              <a:rPr lang="zh-CN" altLang="en-US" dirty="0" smtClean="0"/>
              <a:t>＝</a:t>
            </a:r>
            <a:r>
              <a:rPr lang="el-GR" altLang="zh-CN" i="1" dirty="0" smtClean="0"/>
              <a:t>α</a:t>
            </a:r>
            <a:r>
              <a:rPr lang="en-US" altLang="zh-CN" baseline="30000" dirty="0" smtClean="0"/>
              <a:t>n</a:t>
            </a:r>
            <a:r>
              <a:rPr lang="el-GR" altLang="zh-CN" i="1" baseline="30000" dirty="0" smtClean="0">
                <a:cs typeface="Times New Roman" pitchFamily="18" charset="0"/>
              </a:rPr>
              <a:t>Φ</a:t>
            </a:r>
            <a:r>
              <a:rPr lang="en-US" altLang="zh-CN" baseline="30000" dirty="0" smtClean="0"/>
              <a:t>(p)</a:t>
            </a:r>
            <a:r>
              <a:rPr lang="el-GR" altLang="zh-CN" i="1" dirty="0" smtClean="0"/>
              <a:t>α</a:t>
            </a:r>
            <a:r>
              <a:rPr lang="en-US" altLang="zh-CN" baseline="30000" dirty="0" smtClean="0"/>
              <a:t>x</a:t>
            </a:r>
            <a:r>
              <a:rPr lang="en-US" altLang="zh-CN" dirty="0" smtClean="0"/>
              <a:t>        </a:t>
            </a:r>
          </a:p>
          <a:p>
            <a:pPr>
              <a:buFontTx/>
              <a:buNone/>
            </a:pPr>
            <a:r>
              <a:rPr lang="en-US" altLang="zh-CN" dirty="0" smtClean="0"/>
              <a:t>			</a:t>
            </a:r>
            <a:r>
              <a:rPr lang="zh-CN" altLang="en-US" dirty="0" smtClean="0"/>
              <a:t>＝ </a:t>
            </a:r>
            <a:r>
              <a:rPr lang="el-GR" altLang="zh-CN" i="1" dirty="0" smtClean="0"/>
              <a:t>α</a:t>
            </a:r>
            <a:r>
              <a:rPr lang="en-US" altLang="zh-CN" baseline="30000" dirty="0" smtClean="0"/>
              <a:t>x</a:t>
            </a:r>
            <a:r>
              <a:rPr lang="zh-CN" altLang="en-US" dirty="0" smtClean="0"/>
              <a:t>  </a:t>
            </a:r>
            <a:r>
              <a:rPr lang="en-US" altLang="zh-CN" dirty="0" smtClean="0"/>
              <a:t>mod p</a:t>
            </a:r>
            <a:endParaRPr lang="zh-CN" altLang="en-US" dirty="0" smtClean="0"/>
          </a:p>
          <a:p>
            <a:r>
              <a:rPr lang="zh-CN" altLang="en-US" dirty="0" smtClean="0"/>
              <a:t>其实</a:t>
            </a:r>
            <a:r>
              <a:rPr lang="el-GR" altLang="zh-CN" i="1" dirty="0" smtClean="0">
                <a:latin typeface="宋体" charset="-122"/>
                <a:cs typeface="Times New Roman" pitchFamily="18" charset="0"/>
              </a:rPr>
              <a:t>δ</a:t>
            </a:r>
            <a:r>
              <a:rPr lang="zh-CN" altLang="en-US" dirty="0" smtClean="0">
                <a:latin typeface="宋体" charset="-122"/>
                <a:cs typeface="Times New Roman" pitchFamily="18" charset="0"/>
              </a:rPr>
              <a:t>就是签名时从 </a:t>
            </a:r>
            <a:r>
              <a:rPr lang="en-US" altLang="zh-CN" dirty="0" smtClean="0">
                <a:latin typeface="宋体" charset="-122"/>
                <a:cs typeface="Times New Roman" pitchFamily="18" charset="0"/>
              </a:rPr>
              <a:t>k</a:t>
            </a:r>
            <a:r>
              <a:rPr lang="el-GR" altLang="zh-CN" i="1" dirty="0" smtClean="0">
                <a:latin typeface="宋体" charset="-122"/>
                <a:cs typeface="Times New Roman" pitchFamily="18" charset="0"/>
              </a:rPr>
              <a:t>δ</a:t>
            </a:r>
            <a:r>
              <a:rPr lang="zh-CN" altLang="en-US" dirty="0" smtClean="0">
                <a:latin typeface="宋体" charset="-122"/>
                <a:cs typeface="Times New Roman" pitchFamily="18" charset="0"/>
              </a:rPr>
              <a:t>＋</a:t>
            </a:r>
            <a:r>
              <a:rPr lang="en-US" altLang="zh-CN" dirty="0" smtClean="0">
                <a:latin typeface="宋体" charset="-122"/>
                <a:cs typeface="Times New Roman" pitchFamily="18" charset="0"/>
              </a:rPr>
              <a:t>a</a:t>
            </a:r>
            <a:r>
              <a:rPr lang="el-GR" altLang="zh-CN" i="1" dirty="0" smtClean="0">
                <a:cs typeface="Times New Roman" pitchFamily="18" charset="0"/>
              </a:rPr>
              <a:t>γ</a:t>
            </a:r>
            <a:r>
              <a:rPr lang="zh-CN" altLang="en-US" dirty="0" smtClean="0">
                <a:cs typeface="Times New Roman" pitchFamily="18" charset="0"/>
              </a:rPr>
              <a:t>＝</a:t>
            </a:r>
            <a:r>
              <a:rPr lang="en-US" altLang="zh-CN" dirty="0" smtClean="0">
                <a:cs typeface="Times New Roman" pitchFamily="18" charset="0"/>
              </a:rPr>
              <a:t>x</a:t>
            </a:r>
            <a:r>
              <a:rPr lang="zh-CN" altLang="en-US" dirty="0" smtClean="0">
                <a:cs typeface="Times New Roman" pitchFamily="18" charset="0"/>
              </a:rPr>
              <a:t>解出来得</a:t>
            </a:r>
            <a:endParaRPr lang="zh-CN" altLang="en-US" dirty="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smtClean="0"/>
              <a:t>Windows</a:t>
            </a:r>
            <a:r>
              <a:rPr lang="zh-CN" altLang="en-US" smtClean="0"/>
              <a:t>系统文件的签名</a:t>
            </a:r>
          </a:p>
        </p:txBody>
      </p:sp>
      <p:sp>
        <p:nvSpPr>
          <p:cNvPr id="56323" name="Rectangle 3"/>
          <p:cNvSpPr>
            <a:spLocks noGrp="1" noChangeArrowheads="1"/>
          </p:cNvSpPr>
          <p:nvPr>
            <p:ph type="body" idx="1"/>
          </p:nvPr>
        </p:nvSpPr>
        <p:spPr>
          <a:xfrm>
            <a:off x="457200" y="1447800"/>
            <a:ext cx="8382000" cy="5410200"/>
          </a:xfrm>
        </p:spPr>
        <p:txBody>
          <a:bodyPr/>
          <a:lstStyle/>
          <a:p>
            <a:pPr>
              <a:lnSpc>
                <a:spcPct val="90000"/>
              </a:lnSpc>
            </a:pPr>
            <a:r>
              <a:rPr lang="en-US" altLang="zh-CN" sz="2800" dirty="0" smtClean="0"/>
              <a:t>“Windows</a:t>
            </a:r>
            <a:r>
              <a:rPr lang="zh-CN" altLang="en-US" sz="2800" dirty="0" smtClean="0"/>
              <a:t>文件保护能够检测到其他程序要替换或移动受保护的系统文件的意图，那么它是依据什么来检测的呢？</a:t>
            </a:r>
          </a:p>
          <a:p>
            <a:pPr lvl="1">
              <a:lnSpc>
                <a:spcPct val="90000"/>
              </a:lnSpc>
            </a:pPr>
            <a:r>
              <a:rPr lang="zh-CN" altLang="en-US" sz="2400" dirty="0" smtClean="0"/>
              <a:t>其实，</a:t>
            </a:r>
            <a:r>
              <a:rPr lang="en-US" altLang="zh-CN" sz="2400" dirty="0" smtClean="0"/>
              <a:t>Windows</a:t>
            </a:r>
            <a:r>
              <a:rPr lang="zh-CN" altLang="en-US" sz="2400" dirty="0" smtClean="0"/>
              <a:t>文件保护是通过检测文件的数字签名，以确定新文件的版本是否为正确的</a:t>
            </a:r>
            <a:r>
              <a:rPr lang="en-US" altLang="zh-CN" sz="2400" dirty="0" smtClean="0"/>
              <a:t>Microsoft</a:t>
            </a:r>
            <a:r>
              <a:rPr lang="zh-CN" altLang="en-US" sz="2400" dirty="0" smtClean="0"/>
              <a:t>版本，如果文件版本不正确，</a:t>
            </a:r>
            <a:r>
              <a:rPr lang="en-US" altLang="zh-CN" sz="2400" dirty="0" smtClean="0"/>
              <a:t>Windows</a:t>
            </a:r>
            <a:r>
              <a:rPr lang="zh-CN" altLang="en-US" sz="2400" dirty="0" smtClean="0"/>
              <a:t>文件保护会自动调用</a:t>
            </a:r>
            <a:r>
              <a:rPr lang="en-US" altLang="zh-CN" sz="2400" dirty="0" err="1" smtClean="0"/>
              <a:t>dllcache</a:t>
            </a:r>
            <a:r>
              <a:rPr lang="zh-CN" altLang="en-US" sz="2400" dirty="0" smtClean="0"/>
              <a:t>文件夹或</a:t>
            </a:r>
            <a:r>
              <a:rPr lang="en-US" altLang="zh-CN" sz="2400" dirty="0" smtClean="0"/>
              <a:t>Windows</a:t>
            </a:r>
            <a:r>
              <a:rPr lang="zh-CN" altLang="en-US" sz="2400" dirty="0" smtClean="0"/>
              <a:t>中存储的备份文件替换该文件，如果</a:t>
            </a:r>
            <a:r>
              <a:rPr lang="en-US" altLang="zh-CN" sz="2400" dirty="0" smtClean="0"/>
              <a:t>Windows</a:t>
            </a:r>
            <a:r>
              <a:rPr lang="zh-CN" altLang="en-US" sz="2400" dirty="0" smtClean="0"/>
              <a:t>文件保护无法定位相应的文件，那么会提示用户输入该位置或插入安装光盘。”</a:t>
            </a:r>
          </a:p>
          <a:p>
            <a:pPr>
              <a:lnSpc>
                <a:spcPct val="90000"/>
              </a:lnSpc>
            </a:pPr>
            <a:r>
              <a:rPr lang="en-US" altLang="zh-CN" sz="2800" dirty="0" smtClean="0"/>
              <a:t>Windows</a:t>
            </a:r>
            <a:r>
              <a:rPr lang="zh-CN" altLang="en-US" sz="2800" dirty="0" smtClean="0"/>
              <a:t>的核心文件 </a:t>
            </a:r>
            <a:r>
              <a:rPr lang="en-US" altLang="zh-CN" sz="2800" dirty="0" smtClean="0"/>
              <a:t>vs.</a:t>
            </a:r>
          </a:p>
          <a:p>
            <a:pPr>
              <a:lnSpc>
                <a:spcPct val="90000"/>
              </a:lnSpc>
              <a:buFontTx/>
              <a:buNone/>
            </a:pPr>
            <a:r>
              <a:rPr lang="zh-CN" altLang="en-US" sz="2800" dirty="0" smtClean="0"/>
              <a:t>	有些非</a:t>
            </a:r>
            <a:r>
              <a:rPr lang="en-US" altLang="zh-CN" sz="2800" dirty="0" smtClean="0"/>
              <a:t>windows</a:t>
            </a:r>
            <a:r>
              <a:rPr lang="zh-CN" altLang="en-US" sz="2800" dirty="0" smtClean="0"/>
              <a:t>自带的驱动程序（可能导致问题）</a:t>
            </a:r>
          </a:p>
          <a:p>
            <a:pPr>
              <a:lnSpc>
                <a:spcPct val="90000"/>
              </a:lnSpc>
            </a:pPr>
            <a:r>
              <a:rPr lang="en-US" altLang="zh-CN" sz="2800" dirty="0" smtClean="0"/>
              <a:t>sigverif.exe</a:t>
            </a:r>
            <a:endParaRPr lang="zh-CN" altLang="en-US" sz="2800"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a:bodyPr>
          <a:lstStyle/>
          <a:p>
            <a:r>
              <a:rPr lang="en-US" altLang="zh-CN" dirty="0" smtClean="0"/>
              <a:t>Linux </a:t>
            </a:r>
            <a:r>
              <a:rPr lang="zh-CN" altLang="en-US" dirty="0" smtClean="0"/>
              <a:t>中的系统文件保护</a:t>
            </a:r>
          </a:p>
        </p:txBody>
      </p:sp>
      <p:sp>
        <p:nvSpPr>
          <p:cNvPr id="90115" name="Rectangle 3"/>
          <p:cNvSpPr>
            <a:spLocks noGrp="1" noChangeArrowheads="1"/>
          </p:cNvSpPr>
          <p:nvPr>
            <p:ph type="body" idx="1"/>
          </p:nvPr>
        </p:nvSpPr>
        <p:spPr/>
        <p:txBody>
          <a:bodyPr/>
          <a:lstStyle/>
          <a:p>
            <a:r>
              <a:rPr lang="zh-CN" altLang="en-US" dirty="0" smtClean="0"/>
              <a:t>练习：</a:t>
            </a:r>
          </a:p>
          <a:p>
            <a:pPr>
              <a:buFontTx/>
              <a:buNone/>
            </a:pPr>
            <a:r>
              <a:rPr lang="zh-CN" altLang="en-US" dirty="0" smtClean="0"/>
              <a:t>		</a:t>
            </a:r>
            <a:r>
              <a:rPr lang="en-US" altLang="zh-CN" dirty="0" smtClean="0"/>
              <a:t>Linux</a:t>
            </a:r>
            <a:r>
              <a:rPr lang="zh-CN" altLang="en-US" dirty="0" smtClean="0"/>
              <a:t>系统中是如何保护系统文件</a:t>
            </a:r>
          </a:p>
          <a:p>
            <a:pPr>
              <a:buFontTx/>
              <a:buNone/>
            </a:pPr>
            <a:r>
              <a:rPr lang="zh-CN" altLang="en-US" dirty="0" smtClean="0"/>
              <a:t>		不受侵害的？用了</a:t>
            </a:r>
            <a:r>
              <a:rPr lang="en-US" altLang="zh-CN" dirty="0" smtClean="0"/>
              <a:t>Hash</a:t>
            </a:r>
            <a:r>
              <a:rPr lang="zh-CN" altLang="en-US" dirty="0" smtClean="0"/>
              <a:t>或是签名吗？</a:t>
            </a:r>
          </a:p>
          <a:p>
            <a:r>
              <a:rPr lang="en-US" altLang="zh-CN" dirty="0" smtClean="0"/>
              <a:t>Android APK</a:t>
            </a:r>
            <a:r>
              <a:rPr lang="zh-CN" altLang="en-US" dirty="0" smtClean="0"/>
              <a:t>签名实现？</a:t>
            </a:r>
          </a:p>
          <a:p>
            <a:endParaRPr lang="zh-CN" altLang="en-US" dirty="0" smtClean="0"/>
          </a:p>
          <a:p>
            <a:endParaRPr lang="zh-CN" alt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How hard is the DH function mod p?</a:t>
            </a:r>
            <a:endParaRPr lang="en-US" dirty="0"/>
          </a:p>
        </p:txBody>
      </p:sp>
      <p:sp>
        <p:nvSpPr>
          <p:cNvPr id="3" name="Content Placeholder 2"/>
          <p:cNvSpPr>
            <a:spLocks noGrp="1"/>
          </p:cNvSpPr>
          <p:nvPr>
            <p:ph idx="1"/>
          </p:nvPr>
        </p:nvSpPr>
        <p:spPr>
          <a:xfrm>
            <a:off x="228600" y="1193800"/>
            <a:ext cx="8458200" cy="5664200"/>
          </a:xfrm>
        </p:spPr>
        <p:txBody>
          <a:bodyPr>
            <a:normAutofit/>
          </a:bodyPr>
          <a:lstStyle/>
          <a:p>
            <a:pPr marL="0" indent="0">
              <a:buNone/>
            </a:pPr>
            <a:r>
              <a:rPr lang="en-US" dirty="0" smtClean="0"/>
              <a:t>Suppose prime  p  is  n  bits long. </a:t>
            </a:r>
          </a:p>
          <a:p>
            <a:pPr>
              <a:lnSpc>
                <a:spcPct val="90000"/>
              </a:lnSpc>
              <a:spcBef>
                <a:spcPts val="6024"/>
              </a:spcBef>
              <a:buFont typeface="Wingdings" pitchFamily="2" charset="2"/>
              <a:buNone/>
            </a:pPr>
            <a:r>
              <a:rPr lang="en-US" dirty="0" smtClean="0">
                <a:solidFill>
                  <a:schemeClr val="bg2"/>
                </a:solidFill>
              </a:rPr>
              <a:t>	</a:t>
            </a:r>
            <a:r>
              <a:rPr lang="en-US" u="sng" dirty="0"/>
              <a:t>c</a:t>
            </a:r>
            <a:r>
              <a:rPr lang="en-US" u="sng" dirty="0" smtClean="0"/>
              <a:t>ipher key size</a:t>
            </a:r>
            <a:r>
              <a:rPr lang="en-US" dirty="0"/>
              <a:t>	</a:t>
            </a:r>
            <a:r>
              <a:rPr lang="en-US" dirty="0" smtClean="0"/>
              <a:t>       </a:t>
            </a:r>
            <a:r>
              <a:rPr lang="en-US" u="sng" dirty="0" smtClean="0"/>
              <a:t>modulus size</a:t>
            </a:r>
            <a:r>
              <a:rPr lang="en-US" dirty="0" smtClean="0"/>
              <a:t>		</a:t>
            </a:r>
            <a:endParaRPr lang="en-US" dirty="0"/>
          </a:p>
          <a:p>
            <a:pPr>
              <a:lnSpc>
                <a:spcPct val="90000"/>
              </a:lnSpc>
              <a:buFont typeface="Wingdings" pitchFamily="2" charset="2"/>
              <a:buNone/>
            </a:pPr>
            <a:r>
              <a:rPr lang="en-US" dirty="0"/>
              <a:t>	</a:t>
            </a:r>
            <a:r>
              <a:rPr lang="en-US" dirty="0" smtClean="0"/>
              <a:t>   </a:t>
            </a:r>
            <a:r>
              <a:rPr lang="en-US" dirty="0"/>
              <a:t>80 bits			</a:t>
            </a:r>
            <a:r>
              <a:rPr lang="en-US" dirty="0" smtClean="0"/>
              <a:t>1024 bits		</a:t>
            </a:r>
          </a:p>
          <a:p>
            <a:pPr>
              <a:lnSpc>
                <a:spcPct val="90000"/>
              </a:lnSpc>
              <a:buFont typeface="Wingdings" pitchFamily="2" charset="2"/>
              <a:buNone/>
            </a:pPr>
            <a:r>
              <a:rPr lang="en-US" dirty="0"/>
              <a:t>	</a:t>
            </a:r>
            <a:r>
              <a:rPr lang="en-US" dirty="0" smtClean="0"/>
              <a:t>  </a:t>
            </a:r>
            <a:r>
              <a:rPr lang="en-US" dirty="0"/>
              <a:t>128 bits	 </a:t>
            </a:r>
            <a:r>
              <a:rPr lang="en-US" dirty="0" smtClean="0"/>
              <a:t>         3072 bits		</a:t>
            </a:r>
          </a:p>
          <a:p>
            <a:pPr>
              <a:lnSpc>
                <a:spcPct val="90000"/>
              </a:lnSpc>
              <a:buFont typeface="Wingdings" pitchFamily="2" charset="2"/>
              <a:buNone/>
            </a:pPr>
            <a:r>
              <a:rPr lang="en-US" dirty="0" smtClean="0"/>
              <a:t>	  256 bits (AES)         </a:t>
            </a:r>
            <a:r>
              <a:rPr lang="en-US" b="1" u="sng" dirty="0" smtClean="0"/>
              <a:t>15360</a:t>
            </a:r>
            <a:r>
              <a:rPr lang="en-US" dirty="0" smtClean="0"/>
              <a:t> bits 		</a:t>
            </a:r>
          </a:p>
          <a:p>
            <a:pPr marL="0" indent="0">
              <a:spcBef>
                <a:spcPts val="3024"/>
              </a:spcBef>
              <a:buNone/>
            </a:pPr>
            <a:r>
              <a:rPr lang="en-US" dirty="0" smtClean="0"/>
              <a:t>As a result:    slow transition away from (mod p) to elliptic curves</a:t>
            </a:r>
            <a:endParaRPr lang="en-US" dirty="0"/>
          </a:p>
        </p:txBody>
      </p:sp>
      <p:grpSp>
        <p:nvGrpSpPr>
          <p:cNvPr id="4" name="Group 9"/>
          <p:cNvGrpSpPr/>
          <p:nvPr/>
        </p:nvGrpSpPr>
        <p:grpSpPr>
          <a:xfrm>
            <a:off x="5791200" y="2438400"/>
            <a:ext cx="3657600" cy="496161"/>
            <a:chOff x="6110662" y="2076451"/>
            <a:chExt cx="2451541" cy="372121"/>
          </a:xfrm>
        </p:grpSpPr>
        <p:sp>
          <p:nvSpPr>
            <p:cNvPr id="7" name="TextBox 6"/>
            <p:cNvSpPr txBox="1"/>
            <p:nvPr/>
          </p:nvSpPr>
          <p:spPr>
            <a:xfrm>
              <a:off x="6110662" y="2076451"/>
              <a:ext cx="2451541" cy="372121"/>
            </a:xfrm>
            <a:prstGeom prst="rect">
              <a:avLst/>
            </a:prstGeom>
            <a:noFill/>
          </p:spPr>
          <p:txBody>
            <a:bodyPr wrap="square" rtlCol="0">
              <a:spAutoFit/>
            </a:bodyPr>
            <a:lstStyle/>
            <a:p>
              <a:pPr algn="ctr">
                <a:lnSpc>
                  <a:spcPct val="80000"/>
                </a:lnSpc>
              </a:pPr>
              <a:r>
                <a:rPr lang="en-US" sz="3200" dirty="0" smtClean="0"/>
                <a:t>Elliptic Curve size</a:t>
              </a:r>
              <a:endParaRPr lang="en-US" sz="3200" dirty="0"/>
            </a:p>
          </p:txBody>
        </p:sp>
        <p:cxnSp>
          <p:nvCxnSpPr>
            <p:cNvPr id="9" name="Straight Connector 8"/>
            <p:cNvCxnSpPr/>
            <p:nvPr/>
          </p:nvCxnSpPr>
          <p:spPr>
            <a:xfrm>
              <a:off x="6400800" y="2372344"/>
              <a:ext cx="1752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 name="TextBox 10"/>
          <p:cNvSpPr txBox="1"/>
          <p:nvPr/>
        </p:nvSpPr>
        <p:spPr>
          <a:xfrm>
            <a:off x="6324600" y="2971800"/>
            <a:ext cx="2397226" cy="1717393"/>
          </a:xfrm>
          <a:prstGeom prst="rect">
            <a:avLst/>
          </a:prstGeom>
          <a:noFill/>
        </p:spPr>
        <p:txBody>
          <a:bodyPr wrap="square" rtlCol="0">
            <a:spAutoFit/>
          </a:bodyPr>
          <a:lstStyle/>
          <a:p>
            <a:pPr>
              <a:lnSpc>
                <a:spcPct val="110000"/>
              </a:lnSpc>
            </a:pPr>
            <a:r>
              <a:rPr lang="en-US" sz="3200" dirty="0" smtClean="0"/>
              <a:t>160 bits</a:t>
            </a:r>
          </a:p>
          <a:p>
            <a:pPr>
              <a:lnSpc>
                <a:spcPct val="110000"/>
              </a:lnSpc>
            </a:pPr>
            <a:r>
              <a:rPr lang="en-US" sz="3200" dirty="0" smtClean="0"/>
              <a:t>256 bits</a:t>
            </a:r>
          </a:p>
          <a:p>
            <a:pPr>
              <a:lnSpc>
                <a:spcPct val="110000"/>
              </a:lnSpc>
            </a:pPr>
            <a:r>
              <a:rPr lang="en-US" sz="3200" dirty="0" smtClean="0"/>
              <a:t>512 bits</a:t>
            </a:r>
            <a:endParaRPr lang="en-US" sz="3200" dirty="0"/>
          </a:p>
        </p:txBody>
      </p:sp>
    </p:spTree>
    <p:extLst>
      <p:ext uri="{BB962C8B-B14F-4D97-AF65-F5344CB8AC3E}">
        <p14:creationId xmlns:p14="http://schemas.microsoft.com/office/powerpoint/2010/main" xmlns="" val="149566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smtClean="0"/>
              <a:t>使用公钥</a:t>
            </a:r>
            <a:r>
              <a:rPr lang="en-US" altLang="zh-CN" smtClean="0"/>
              <a:t>(</a:t>
            </a:r>
            <a:r>
              <a:rPr lang="zh-CN" altLang="en-US" smtClean="0"/>
              <a:t>私钥</a:t>
            </a:r>
            <a:r>
              <a:rPr lang="en-US" altLang="zh-CN" smtClean="0"/>
              <a:t>)</a:t>
            </a:r>
            <a:r>
              <a:rPr lang="zh-CN" altLang="en-US" smtClean="0"/>
              <a:t>鉴别身份</a:t>
            </a:r>
          </a:p>
        </p:txBody>
      </p:sp>
      <p:sp>
        <p:nvSpPr>
          <p:cNvPr id="82947" name="Rectangle 3"/>
          <p:cNvSpPr>
            <a:spLocks noGrp="1" noChangeArrowheads="1"/>
          </p:cNvSpPr>
          <p:nvPr>
            <p:ph type="body" idx="1"/>
          </p:nvPr>
        </p:nvSpPr>
        <p:spPr/>
        <p:txBody>
          <a:bodyPr>
            <a:normAutofit fontScale="92500" lnSpcReduction="10000"/>
          </a:bodyPr>
          <a:lstStyle/>
          <a:p>
            <a:r>
              <a:rPr lang="zh-CN" altLang="en-US" dirty="0" smtClean="0"/>
              <a:t>准备</a:t>
            </a:r>
          </a:p>
          <a:p>
            <a:pPr lvl="1"/>
            <a:r>
              <a:rPr lang="zh-CN" altLang="en-US" dirty="0" smtClean="0"/>
              <a:t>公钥公开发布</a:t>
            </a:r>
          </a:p>
          <a:p>
            <a:pPr lvl="1"/>
            <a:r>
              <a:rPr lang="zh-CN" altLang="en-US" dirty="0" smtClean="0"/>
              <a:t>私钥私人秘藏</a:t>
            </a:r>
          </a:p>
          <a:p>
            <a:r>
              <a:rPr lang="zh-CN" altLang="en-US" dirty="0" smtClean="0"/>
              <a:t>鉴别过程</a:t>
            </a:r>
          </a:p>
          <a:p>
            <a:pPr lvl="1"/>
            <a:r>
              <a:rPr lang="zh-CN" altLang="en-US" dirty="0" smtClean="0"/>
              <a:t>你有真实对方的公钥</a:t>
            </a:r>
          </a:p>
          <a:p>
            <a:pPr lvl="1"/>
            <a:r>
              <a:rPr lang="zh-CN" altLang="en-US" dirty="0" smtClean="0"/>
              <a:t>让对方证明他有相应的私钥</a:t>
            </a:r>
          </a:p>
          <a:p>
            <a:pPr lvl="1"/>
            <a:r>
              <a:rPr lang="zh-CN" altLang="en-US" dirty="0" smtClean="0"/>
              <a:t>怎么办？让对方签个名来看看即可</a:t>
            </a:r>
          </a:p>
          <a:p>
            <a:pPr lvl="2"/>
            <a:r>
              <a:rPr lang="zh-CN" altLang="en-US" dirty="0" smtClean="0"/>
              <a:t>注意随便签署报文是很危险的</a:t>
            </a:r>
            <a:r>
              <a:rPr lang="en-US" altLang="zh-CN" dirty="0" smtClean="0"/>
              <a:t>!</a:t>
            </a:r>
          </a:p>
          <a:p>
            <a:pPr lvl="1"/>
            <a:r>
              <a:rPr lang="zh-CN" altLang="en-US" dirty="0" smtClean="0"/>
              <a:t>挑战</a:t>
            </a:r>
            <a:r>
              <a:rPr lang="en-US" altLang="zh-CN" dirty="0" smtClean="0"/>
              <a:t>-</a:t>
            </a:r>
            <a:r>
              <a:rPr lang="zh-CN" altLang="en-US" dirty="0" smtClean="0"/>
              <a:t>应答机制</a:t>
            </a:r>
          </a:p>
          <a:p>
            <a:r>
              <a:rPr lang="en-US" altLang="zh-CN" dirty="0" err="1" smtClean="0"/>
              <a:t>SIG</a:t>
            </a:r>
            <a:r>
              <a:rPr lang="en-US" altLang="zh-CN" baseline="-25000" dirty="0" err="1" smtClean="0"/>
              <a:t>k</a:t>
            </a:r>
            <a:r>
              <a:rPr lang="en-US" altLang="zh-CN" dirty="0" smtClean="0"/>
              <a:t>(Na||</a:t>
            </a:r>
            <a:r>
              <a:rPr lang="en-US" altLang="zh-CN" dirty="0" err="1" smtClean="0"/>
              <a:t>Nb</a:t>
            </a:r>
            <a:r>
              <a:rPr lang="en-US" altLang="zh-CN" dirty="0" smtClean="0"/>
              <a:t>)</a:t>
            </a:r>
            <a:endParaRPr lang="zh-CN" altLang="en-US"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0" y="0"/>
            <a:ext cx="9144000" cy="990600"/>
          </a:xfrm>
        </p:spPr>
        <p:txBody>
          <a:bodyPr/>
          <a:lstStyle/>
          <a:p>
            <a:r>
              <a:rPr lang="en-US" altLang="zh-CN" smtClean="0"/>
              <a:t>A</a:t>
            </a:r>
            <a:r>
              <a:rPr lang="zh-CN" altLang="en-US" smtClean="0"/>
              <a:t>鉴别所谓的</a:t>
            </a:r>
            <a:r>
              <a:rPr lang="en-US" altLang="zh-CN" smtClean="0"/>
              <a:t>B</a:t>
            </a:r>
            <a:r>
              <a:rPr lang="zh-CN" altLang="en-US" smtClean="0"/>
              <a:t>是否是真正的</a:t>
            </a:r>
            <a:r>
              <a:rPr lang="en-US" altLang="zh-CN" smtClean="0"/>
              <a:t>B</a:t>
            </a:r>
            <a:endParaRPr lang="zh-CN" altLang="en-US" smtClean="0"/>
          </a:p>
        </p:txBody>
      </p:sp>
      <p:sp>
        <p:nvSpPr>
          <p:cNvPr id="83971" name="Rectangle 3"/>
          <p:cNvSpPr>
            <a:spLocks noGrp="1" noChangeArrowheads="1"/>
          </p:cNvSpPr>
          <p:nvPr>
            <p:ph type="body" idx="1"/>
          </p:nvPr>
        </p:nvSpPr>
        <p:spPr>
          <a:xfrm>
            <a:off x="457200" y="914400"/>
            <a:ext cx="8686800" cy="5334000"/>
          </a:xfrm>
        </p:spPr>
        <p:txBody>
          <a:bodyPr>
            <a:normAutofit fontScale="92500" lnSpcReduction="10000"/>
          </a:bodyPr>
          <a:lstStyle/>
          <a:p>
            <a:pPr>
              <a:lnSpc>
                <a:spcPct val="90000"/>
              </a:lnSpc>
            </a:pPr>
            <a:r>
              <a:rPr lang="en-US" altLang="zh-CN" sz="2800" dirty="0" smtClean="0"/>
              <a:t>(A</a:t>
            </a:r>
            <a:r>
              <a:rPr lang="zh-CN" altLang="en-US" sz="2800" dirty="0" smtClean="0"/>
              <a:t>事先知道真实</a:t>
            </a:r>
            <a:r>
              <a:rPr lang="en-US" altLang="zh-CN" sz="2800" dirty="0" smtClean="0"/>
              <a:t>B</a:t>
            </a:r>
            <a:r>
              <a:rPr lang="zh-CN" altLang="en-US" sz="2800" dirty="0" smtClean="0"/>
              <a:t>的真实公钥</a:t>
            </a:r>
            <a:r>
              <a:rPr lang="en-US" altLang="zh-CN" sz="2800" dirty="0" smtClean="0"/>
              <a:t>e</a:t>
            </a:r>
            <a:r>
              <a:rPr lang="zh-CN" altLang="en-US" sz="2800" dirty="0" smtClean="0"/>
              <a:t>，这是前提</a:t>
            </a:r>
            <a:r>
              <a:rPr lang="en-US" altLang="zh-CN" sz="2800" dirty="0" smtClean="0"/>
              <a:t>)</a:t>
            </a:r>
          </a:p>
          <a:p>
            <a:pPr>
              <a:lnSpc>
                <a:spcPct val="90000"/>
              </a:lnSpc>
            </a:pPr>
            <a:r>
              <a:rPr lang="en-US" altLang="zh-CN" sz="2800" dirty="0" smtClean="0"/>
              <a:t>A</a:t>
            </a:r>
            <a:r>
              <a:rPr lang="zh-CN" altLang="en-US" sz="2800" dirty="0" smtClean="0"/>
              <a:t>和对方建立连接，</a:t>
            </a:r>
            <a:r>
              <a:rPr lang="en-US" altLang="zh-CN" sz="2800" dirty="0" smtClean="0"/>
              <a:t>A</a:t>
            </a:r>
            <a:r>
              <a:rPr lang="zh-CN" altLang="en-US" sz="2800" dirty="0" smtClean="0"/>
              <a:t>现在要核实对方是否是</a:t>
            </a:r>
            <a:r>
              <a:rPr lang="en-US" altLang="zh-CN" sz="2800" dirty="0" smtClean="0"/>
              <a:t>B</a:t>
            </a:r>
          </a:p>
          <a:p>
            <a:pPr lvl="1">
              <a:lnSpc>
                <a:spcPct val="90000"/>
              </a:lnSpc>
            </a:pPr>
            <a:r>
              <a:rPr lang="zh-CN" altLang="en-US" sz="2400" dirty="0" smtClean="0"/>
              <a:t>现在只能说对方可能是</a:t>
            </a:r>
            <a:r>
              <a:rPr lang="en-US" altLang="zh-CN" sz="2400" dirty="0" smtClean="0"/>
              <a:t>B</a:t>
            </a:r>
            <a:r>
              <a:rPr lang="zh-CN" altLang="en-US" sz="2400" dirty="0" smtClean="0"/>
              <a:t>，或仅仅是对方自己声称自己是</a:t>
            </a:r>
            <a:r>
              <a:rPr lang="en-US" altLang="zh-CN" sz="2400" dirty="0" smtClean="0"/>
              <a:t>B</a:t>
            </a:r>
            <a:endParaRPr lang="zh-CN" altLang="en-US" sz="2400" dirty="0" smtClean="0"/>
          </a:p>
          <a:p>
            <a:pPr>
              <a:lnSpc>
                <a:spcPct val="90000"/>
              </a:lnSpc>
            </a:pPr>
            <a:r>
              <a:rPr lang="en-US" altLang="zh-CN" sz="2800" dirty="0" smtClean="0"/>
              <a:t>A</a:t>
            </a:r>
            <a:r>
              <a:rPr lang="zh-CN" altLang="en-US" sz="2800" dirty="0" smtClean="0"/>
              <a:t>只需核实对方是否有私钥</a:t>
            </a:r>
            <a:r>
              <a:rPr lang="en-US" altLang="zh-CN" sz="2800" dirty="0" smtClean="0"/>
              <a:t>d(</a:t>
            </a:r>
            <a:r>
              <a:rPr lang="zh-CN" altLang="en-US" sz="2800" dirty="0" smtClean="0"/>
              <a:t>和</a:t>
            </a:r>
            <a:r>
              <a:rPr lang="en-US" altLang="zh-CN" sz="2800" dirty="0" smtClean="0"/>
              <a:t>e</a:t>
            </a:r>
            <a:r>
              <a:rPr lang="zh-CN" altLang="en-US" sz="2800" dirty="0" smtClean="0"/>
              <a:t>对应的那个</a:t>
            </a:r>
            <a:r>
              <a:rPr lang="en-US" altLang="zh-CN" sz="2800" dirty="0" smtClean="0"/>
              <a:t>d)</a:t>
            </a:r>
            <a:r>
              <a:rPr lang="zh-CN" altLang="en-US" sz="2800" dirty="0" smtClean="0"/>
              <a:t>即可</a:t>
            </a:r>
          </a:p>
          <a:p>
            <a:pPr lvl="1">
              <a:lnSpc>
                <a:spcPct val="90000"/>
              </a:lnSpc>
            </a:pPr>
            <a:r>
              <a:rPr lang="zh-CN" altLang="en-US" sz="2400" dirty="0" smtClean="0"/>
              <a:t>只有真实的</a:t>
            </a:r>
            <a:r>
              <a:rPr lang="en-US" altLang="zh-CN" sz="2400" dirty="0" smtClean="0"/>
              <a:t>B</a:t>
            </a:r>
            <a:r>
              <a:rPr lang="zh-CN" altLang="en-US" sz="2400" dirty="0" smtClean="0"/>
              <a:t>才有相应的</a:t>
            </a:r>
            <a:r>
              <a:rPr lang="en-US" altLang="zh-CN" sz="2400" dirty="0" smtClean="0"/>
              <a:t>d</a:t>
            </a:r>
            <a:r>
              <a:rPr lang="zh-CN" altLang="en-US" sz="2400" dirty="0" smtClean="0"/>
              <a:t>，别人不可能拥有</a:t>
            </a:r>
            <a:r>
              <a:rPr lang="en-US" altLang="zh-CN" sz="2400" dirty="0" smtClean="0"/>
              <a:t>d</a:t>
            </a:r>
          </a:p>
          <a:p>
            <a:pPr lvl="1">
              <a:lnSpc>
                <a:spcPct val="90000"/>
              </a:lnSpc>
            </a:pPr>
            <a:r>
              <a:rPr lang="en-US" altLang="zh-CN" sz="2400" dirty="0" smtClean="0"/>
              <a:t>A</a:t>
            </a:r>
            <a:r>
              <a:rPr lang="zh-CN" altLang="en-US" sz="2400" dirty="0" smtClean="0"/>
              <a:t>需要一种旁敲侧击的手段来试试对方是否拥有</a:t>
            </a:r>
            <a:r>
              <a:rPr lang="en-US" altLang="zh-CN" sz="2400" dirty="0" smtClean="0"/>
              <a:t>d</a:t>
            </a:r>
            <a:endParaRPr lang="zh-CN" altLang="en-US" sz="2400" dirty="0" smtClean="0"/>
          </a:p>
          <a:p>
            <a:pPr>
              <a:lnSpc>
                <a:spcPct val="90000"/>
              </a:lnSpc>
            </a:pPr>
            <a:r>
              <a:rPr lang="en-US" altLang="zh-CN" sz="2800" dirty="0" smtClean="0"/>
              <a:t>A</a:t>
            </a:r>
            <a:r>
              <a:rPr lang="zh-CN" altLang="en-US" sz="2800" dirty="0" smtClean="0"/>
              <a:t>于是决定请对方用</a:t>
            </a:r>
            <a:r>
              <a:rPr lang="en-US" altLang="zh-CN" sz="2800" dirty="0" smtClean="0"/>
              <a:t>d</a:t>
            </a:r>
            <a:r>
              <a:rPr lang="zh-CN" altLang="en-US" sz="2800" dirty="0" smtClean="0"/>
              <a:t>签个名来看看</a:t>
            </a:r>
          </a:p>
          <a:p>
            <a:pPr lvl="1">
              <a:lnSpc>
                <a:spcPct val="90000"/>
              </a:lnSpc>
            </a:pPr>
            <a:r>
              <a:rPr lang="en-US" altLang="zh-CN" sz="2400" dirty="0" smtClean="0"/>
              <a:t>A  </a:t>
            </a:r>
            <a:r>
              <a:rPr lang="zh-CN" altLang="en-US" sz="2400" dirty="0" smtClean="0"/>
              <a:t>－</a:t>
            </a:r>
            <a:r>
              <a:rPr lang="en-US" altLang="zh-CN" sz="2400" dirty="0" smtClean="0">
                <a:latin typeface="宋体" charset="-122"/>
              </a:rPr>
              <a:t>&gt;</a:t>
            </a:r>
            <a:r>
              <a:rPr lang="en-US" altLang="zh-CN" sz="2400" dirty="0" smtClean="0"/>
              <a:t>B</a:t>
            </a:r>
            <a:r>
              <a:rPr lang="zh-CN" altLang="en-US" sz="2400" dirty="0" smtClean="0"/>
              <a:t>：随机数</a:t>
            </a:r>
            <a:r>
              <a:rPr lang="en-US" altLang="zh-CN" sz="2400" dirty="0" smtClean="0"/>
              <a:t>m  (</a:t>
            </a:r>
            <a:r>
              <a:rPr lang="zh-CN" altLang="en-US" sz="2400" dirty="0" smtClean="0"/>
              <a:t>即随机报文</a:t>
            </a:r>
            <a:r>
              <a:rPr lang="en-US" altLang="zh-CN" sz="2400" dirty="0" smtClean="0"/>
              <a:t>)</a:t>
            </a:r>
          </a:p>
          <a:p>
            <a:pPr lvl="1">
              <a:lnSpc>
                <a:spcPct val="90000"/>
              </a:lnSpc>
            </a:pPr>
            <a:r>
              <a:rPr lang="en-US" altLang="zh-CN" sz="2400" dirty="0" smtClean="0"/>
              <a:t>A </a:t>
            </a:r>
            <a:r>
              <a:rPr lang="en-US" altLang="zh-CN" sz="2400" dirty="0" smtClean="0">
                <a:latin typeface="宋体" charset="-122"/>
              </a:rPr>
              <a:t>&lt;</a:t>
            </a:r>
            <a:r>
              <a:rPr lang="zh-CN" altLang="en-US" sz="2400" dirty="0" smtClean="0"/>
              <a:t>－ </a:t>
            </a:r>
            <a:r>
              <a:rPr lang="en-US" altLang="zh-CN" sz="2400" dirty="0" smtClean="0"/>
              <a:t>B</a:t>
            </a:r>
            <a:r>
              <a:rPr lang="zh-CN" altLang="en-US" sz="2400" dirty="0" smtClean="0"/>
              <a:t>：</a:t>
            </a:r>
            <a:r>
              <a:rPr lang="en-US" altLang="zh-CN" sz="2400" dirty="0" smtClean="0"/>
              <a:t>s</a:t>
            </a:r>
            <a:r>
              <a:rPr lang="zh-CN" altLang="en-US" sz="2400" dirty="0" smtClean="0"/>
              <a:t>＝</a:t>
            </a:r>
            <a:r>
              <a:rPr lang="en-US" altLang="zh-CN" sz="2400" dirty="0" smtClean="0"/>
              <a:t>signature(m, d)</a:t>
            </a:r>
          </a:p>
          <a:p>
            <a:pPr lvl="1">
              <a:lnSpc>
                <a:spcPct val="90000"/>
              </a:lnSpc>
            </a:pPr>
            <a:r>
              <a:rPr lang="en-US" altLang="zh-CN" sz="2400" dirty="0" smtClean="0"/>
              <a:t>A</a:t>
            </a:r>
            <a:r>
              <a:rPr lang="zh-CN" altLang="en-US" sz="2400" dirty="0" smtClean="0"/>
              <a:t>判断签名</a:t>
            </a:r>
            <a:r>
              <a:rPr lang="en-US" altLang="zh-CN" sz="2400" dirty="0" smtClean="0"/>
              <a:t>(m, s)</a:t>
            </a:r>
            <a:r>
              <a:rPr lang="zh-CN" altLang="en-US" sz="2400" dirty="0" smtClean="0"/>
              <a:t>是否是</a:t>
            </a:r>
            <a:r>
              <a:rPr lang="en-US" altLang="zh-CN" sz="2400" dirty="0" smtClean="0"/>
              <a:t>B</a:t>
            </a:r>
            <a:r>
              <a:rPr lang="zh-CN" altLang="en-US" sz="2400" dirty="0" smtClean="0"/>
              <a:t>的真实签名，从而知道对方是否是真正的</a:t>
            </a:r>
            <a:r>
              <a:rPr lang="en-US" altLang="zh-CN" sz="2400" dirty="0" smtClean="0"/>
              <a:t>B</a:t>
            </a:r>
          </a:p>
          <a:p>
            <a:pPr>
              <a:lnSpc>
                <a:spcPct val="90000"/>
              </a:lnSpc>
              <a:buFontTx/>
              <a:buNone/>
            </a:pPr>
            <a:r>
              <a:rPr lang="zh-CN" altLang="en-US" sz="2800" dirty="0" smtClean="0"/>
              <a:t>*  不要随便对别人给你的报文签名</a:t>
            </a:r>
          </a:p>
          <a:p>
            <a:pPr lvl="1">
              <a:lnSpc>
                <a:spcPct val="90000"/>
              </a:lnSpc>
            </a:pPr>
            <a:r>
              <a:rPr lang="zh-CN" altLang="en-US" sz="2400" dirty="0" smtClean="0"/>
              <a:t>那个报文可能对你不利，可能是张欠条 </a:t>
            </a:r>
            <a:r>
              <a:rPr lang="en-US" altLang="zh-CN" sz="2400" dirty="0" smtClean="0"/>
              <a:t>(</a:t>
            </a:r>
            <a:r>
              <a:rPr lang="zh-CN" altLang="en-US" sz="2400" dirty="0" smtClean="0"/>
              <a:t>当然你欠人家的</a:t>
            </a:r>
            <a:r>
              <a:rPr lang="en-US" altLang="zh-CN" sz="2400" dirty="0" smtClean="0"/>
              <a:t>)</a:t>
            </a:r>
          </a:p>
          <a:p>
            <a:pPr lvl="1">
              <a:lnSpc>
                <a:spcPct val="90000"/>
              </a:lnSpc>
            </a:pPr>
            <a:r>
              <a:rPr lang="zh-CN" altLang="en-US" sz="2400" dirty="0" smtClean="0"/>
              <a:t>因此</a:t>
            </a:r>
            <a:r>
              <a:rPr lang="en-US" altLang="zh-CN" sz="2400" dirty="0" smtClean="0"/>
              <a:t>B</a:t>
            </a:r>
            <a:r>
              <a:rPr lang="zh-CN" altLang="en-US" sz="2400" dirty="0" smtClean="0"/>
              <a:t>必须在签署消息</a:t>
            </a:r>
            <a:r>
              <a:rPr lang="en-US" altLang="zh-CN" sz="2400" dirty="0" smtClean="0"/>
              <a:t>m</a:t>
            </a:r>
            <a:r>
              <a:rPr lang="zh-CN" altLang="en-US" sz="2400" dirty="0" smtClean="0"/>
              <a:t>前用自己的随机数干扰一下</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实验部分</a:t>
            </a:r>
            <a:endParaRPr lang="zh-CN" altLang="en-US" dirty="0"/>
          </a:p>
        </p:txBody>
      </p:sp>
      <p:sp>
        <p:nvSpPr>
          <p:cNvPr id="3" name="Content Placeholder 2"/>
          <p:cNvSpPr>
            <a:spLocks noGrp="1"/>
          </p:cNvSpPr>
          <p:nvPr>
            <p:ph idx="1"/>
          </p:nvPr>
        </p:nvSpPr>
        <p:spPr/>
        <p:txBody>
          <a:bodyPr/>
          <a:lstStyle/>
          <a:p>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zh-CN" dirty="0" smtClean="0"/>
              <a:t>PKI in Windows</a:t>
            </a:r>
            <a:endParaRPr lang="zh-CN" altLang="en-US" dirty="0" smtClean="0"/>
          </a:p>
        </p:txBody>
      </p:sp>
      <p:sp>
        <p:nvSpPr>
          <p:cNvPr id="87043" name="Rectangle 3"/>
          <p:cNvSpPr>
            <a:spLocks noGrp="1" noChangeArrowheads="1"/>
          </p:cNvSpPr>
          <p:nvPr>
            <p:ph type="body" idx="1"/>
          </p:nvPr>
        </p:nvSpPr>
        <p:spPr/>
        <p:txBody>
          <a:bodyPr/>
          <a:lstStyle/>
          <a:p>
            <a:r>
              <a:rPr lang="en-US" altLang="zh-CN" dirty="0" smtClean="0"/>
              <a:t>Windows</a:t>
            </a:r>
            <a:r>
              <a:rPr lang="zh-CN" altLang="en-US" dirty="0" smtClean="0"/>
              <a:t>中对</a:t>
            </a:r>
            <a:r>
              <a:rPr lang="en-US" altLang="zh-CN" dirty="0" smtClean="0"/>
              <a:t>PKI</a:t>
            </a:r>
            <a:r>
              <a:rPr lang="zh-CN" altLang="en-US" dirty="0" smtClean="0"/>
              <a:t>的支持</a:t>
            </a:r>
          </a:p>
          <a:p>
            <a:pPr lvl="1"/>
            <a:r>
              <a:rPr lang="zh-CN" altLang="en-US" dirty="0" smtClean="0"/>
              <a:t>一个简陋但是可用的</a:t>
            </a:r>
            <a:r>
              <a:rPr lang="en-US" altLang="zh-CN" dirty="0" smtClean="0"/>
              <a:t>CA</a:t>
            </a:r>
          </a:p>
          <a:p>
            <a:pPr lvl="1"/>
            <a:r>
              <a:rPr lang="zh-CN" altLang="en-US" dirty="0" smtClean="0"/>
              <a:t>可在</a:t>
            </a:r>
            <a:r>
              <a:rPr lang="en-US" altLang="zh-CN" dirty="0" smtClean="0"/>
              <a:t>IE</a:t>
            </a:r>
            <a:r>
              <a:rPr lang="zh-CN" altLang="en-US" dirty="0" smtClean="0"/>
              <a:t>和</a:t>
            </a:r>
            <a:r>
              <a:rPr lang="en-US" altLang="zh-CN" dirty="0" smtClean="0"/>
              <a:t>IIS</a:t>
            </a:r>
            <a:r>
              <a:rPr lang="zh-CN" altLang="en-US" dirty="0" smtClean="0"/>
              <a:t>之间跑</a:t>
            </a:r>
            <a:r>
              <a:rPr lang="en-US" altLang="zh-CN" dirty="0" smtClean="0"/>
              <a:t>HTTPS</a:t>
            </a:r>
            <a:r>
              <a:rPr lang="zh-CN" altLang="en-US" dirty="0" smtClean="0"/>
              <a:t>（</a:t>
            </a:r>
            <a:r>
              <a:rPr lang="en-US" altLang="zh-CN" dirty="0" smtClean="0"/>
              <a:t>HTTP+SSL</a:t>
            </a:r>
            <a:r>
              <a:rPr lang="zh-CN" altLang="en-US" dirty="0" smtClean="0"/>
              <a:t>）</a:t>
            </a:r>
          </a:p>
          <a:p>
            <a:pPr lvl="1"/>
            <a:r>
              <a:rPr lang="zh-CN" altLang="en-US" dirty="0" smtClean="0"/>
              <a:t>可使用</a:t>
            </a:r>
            <a:r>
              <a:rPr lang="en-US" altLang="zh-CN" dirty="0" smtClean="0"/>
              <a:t>Outlook*Express</a:t>
            </a:r>
            <a:r>
              <a:rPr lang="zh-CN" altLang="en-US" dirty="0" smtClean="0"/>
              <a:t>收发加密</a:t>
            </a:r>
            <a:r>
              <a:rPr lang="en-US" altLang="zh-CN" dirty="0" smtClean="0"/>
              <a:t>+</a:t>
            </a:r>
            <a:r>
              <a:rPr lang="zh-CN" altLang="en-US" dirty="0" smtClean="0"/>
              <a:t>签名邮件</a:t>
            </a:r>
          </a:p>
          <a:p>
            <a:r>
              <a:rPr lang="zh-CN" altLang="en-US" dirty="0" smtClean="0"/>
              <a:t>实验任务</a:t>
            </a:r>
          </a:p>
          <a:p>
            <a:pPr lvl="1"/>
            <a:r>
              <a:rPr lang="zh-CN" altLang="en-US" dirty="0" smtClean="0"/>
              <a:t>自己配置一个</a:t>
            </a:r>
            <a:r>
              <a:rPr lang="en-US" altLang="zh-CN" dirty="0" smtClean="0"/>
              <a:t>CA</a:t>
            </a:r>
          </a:p>
          <a:p>
            <a:pPr lvl="1"/>
            <a:r>
              <a:rPr lang="zh-CN" altLang="en-US" dirty="0" smtClean="0"/>
              <a:t>发放若干个证书</a:t>
            </a:r>
          </a:p>
          <a:p>
            <a:pPr lvl="1"/>
            <a:r>
              <a:rPr lang="zh-CN" altLang="en-US" dirty="0" smtClean="0"/>
              <a:t>并在</a:t>
            </a:r>
            <a:r>
              <a:rPr lang="en-US" altLang="zh-CN" dirty="0" smtClean="0"/>
              <a:t>IIS</a:t>
            </a:r>
            <a:r>
              <a:rPr lang="zh-CN" altLang="en-US" dirty="0" smtClean="0"/>
              <a:t>、</a:t>
            </a:r>
            <a:r>
              <a:rPr lang="en-US" altLang="zh-CN" dirty="0" smtClean="0"/>
              <a:t>IE</a:t>
            </a:r>
            <a:r>
              <a:rPr lang="zh-CN" altLang="en-US" dirty="0" smtClean="0"/>
              <a:t>、</a:t>
            </a:r>
            <a:r>
              <a:rPr lang="en-US" altLang="zh-CN" dirty="0" smtClean="0"/>
              <a:t>OE</a:t>
            </a:r>
            <a:r>
              <a:rPr lang="zh-CN" altLang="en-US" dirty="0" smtClean="0"/>
              <a:t>中测试</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smtClean="0"/>
              <a:t>CA</a:t>
            </a:r>
            <a:r>
              <a:rPr lang="zh-CN" altLang="en-US" smtClean="0"/>
              <a:t>安装</a:t>
            </a:r>
          </a:p>
        </p:txBody>
      </p:sp>
      <p:sp>
        <p:nvSpPr>
          <p:cNvPr id="90115" name="Rectangle 3"/>
          <p:cNvSpPr>
            <a:spLocks noGrp="1" noChangeArrowheads="1"/>
          </p:cNvSpPr>
          <p:nvPr>
            <p:ph type="body" idx="1"/>
          </p:nvPr>
        </p:nvSpPr>
        <p:spPr/>
        <p:txBody>
          <a:bodyPr/>
          <a:lstStyle/>
          <a:p>
            <a:r>
              <a:rPr lang="zh-CN" altLang="en-US" smtClean="0"/>
              <a:t>需</a:t>
            </a:r>
            <a:r>
              <a:rPr lang="en-US" altLang="zh-CN" smtClean="0"/>
              <a:t>Windows Server</a:t>
            </a:r>
            <a:endParaRPr lang="zh-CN" altLang="en-US" smtClean="0"/>
          </a:p>
          <a:p>
            <a:r>
              <a:rPr lang="zh-CN" altLang="en-US" smtClean="0"/>
              <a:t>手工添加</a:t>
            </a:r>
            <a:r>
              <a:rPr lang="en-US" altLang="zh-CN" smtClean="0"/>
              <a:t>CA</a:t>
            </a:r>
            <a:r>
              <a:rPr lang="zh-CN" altLang="en-US" smtClean="0"/>
              <a:t>组件并配置参数</a:t>
            </a:r>
          </a:p>
          <a:p>
            <a:endParaRPr lang="zh-CN" altLang="en-US" smtClean="0"/>
          </a:p>
          <a:p>
            <a:endParaRPr lang="zh-CN" altLang="en-US" smtClean="0"/>
          </a:p>
          <a:p>
            <a:endParaRPr lang="zh-CN" altLang="en-US" smtClean="0"/>
          </a:p>
        </p:txBody>
      </p:sp>
      <p:pic>
        <p:nvPicPr>
          <p:cNvPr id="90116" name="Picture 4" descr="2"/>
          <p:cNvPicPr>
            <a:picLocks noChangeAspect="1" noChangeArrowheads="1"/>
          </p:cNvPicPr>
          <p:nvPr/>
        </p:nvPicPr>
        <p:blipFill>
          <a:blip r:embed="rId2" cstate="print"/>
          <a:srcRect/>
          <a:stretch>
            <a:fillRect/>
          </a:stretch>
        </p:blipFill>
        <p:spPr bwMode="auto">
          <a:xfrm>
            <a:off x="2743200" y="2971800"/>
            <a:ext cx="4810125" cy="3457575"/>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smtClean="0"/>
              <a:t>给</a:t>
            </a:r>
            <a:r>
              <a:rPr lang="en-US" altLang="zh-CN" smtClean="0"/>
              <a:t>IE</a:t>
            </a:r>
            <a:r>
              <a:rPr lang="zh-CN" altLang="en-US" smtClean="0"/>
              <a:t>申请一个证书</a:t>
            </a:r>
          </a:p>
        </p:txBody>
      </p:sp>
      <p:sp>
        <p:nvSpPr>
          <p:cNvPr id="91139" name="Rectangle 3"/>
          <p:cNvSpPr>
            <a:spLocks noGrp="1" noChangeArrowheads="1"/>
          </p:cNvSpPr>
          <p:nvPr>
            <p:ph type="body" idx="1"/>
          </p:nvPr>
        </p:nvSpPr>
        <p:spPr/>
        <p:txBody>
          <a:bodyPr/>
          <a:lstStyle/>
          <a:p>
            <a:r>
              <a:rPr lang="zh-CN" altLang="en-US" smtClean="0"/>
              <a:t>如果要求客户身份</a:t>
            </a:r>
          </a:p>
          <a:p>
            <a:pPr>
              <a:buFontTx/>
              <a:buNone/>
            </a:pPr>
            <a:r>
              <a:rPr lang="zh-CN" altLang="en-US" smtClean="0"/>
              <a:t>	</a:t>
            </a:r>
            <a:r>
              <a:rPr lang="en-US" altLang="zh-CN" smtClean="0"/>
              <a:t>IE</a:t>
            </a:r>
            <a:r>
              <a:rPr lang="zh-CN" altLang="en-US" smtClean="0"/>
              <a:t>中申请用户证书</a:t>
            </a:r>
          </a:p>
          <a:p>
            <a:pPr>
              <a:buFontTx/>
              <a:buNone/>
            </a:pPr>
            <a:r>
              <a:rPr lang="zh-CN" altLang="en-US" smtClean="0"/>
              <a:t>		在</a:t>
            </a:r>
            <a:r>
              <a:rPr lang="en-US" altLang="zh-CN" smtClean="0"/>
              <a:t>CA</a:t>
            </a:r>
            <a:r>
              <a:rPr lang="zh-CN" altLang="en-US" smtClean="0"/>
              <a:t>的</a:t>
            </a:r>
            <a:r>
              <a:rPr lang="en-US" altLang="zh-CN" smtClean="0"/>
              <a:t>IE</a:t>
            </a:r>
            <a:r>
              <a:rPr lang="zh-CN" altLang="en-US" smtClean="0"/>
              <a:t>界面申请</a:t>
            </a:r>
          </a:p>
          <a:p>
            <a:endParaRPr lang="zh-CN" altLang="en-US" smtClean="0"/>
          </a:p>
        </p:txBody>
      </p:sp>
      <p:pic>
        <p:nvPicPr>
          <p:cNvPr id="91140" name="Picture 4" descr="1"/>
          <p:cNvPicPr>
            <a:picLocks noChangeAspect="1" noChangeArrowheads="1"/>
          </p:cNvPicPr>
          <p:nvPr/>
        </p:nvPicPr>
        <p:blipFill>
          <a:blip r:embed="rId2" cstate="print"/>
          <a:srcRect/>
          <a:stretch>
            <a:fillRect/>
          </a:stretch>
        </p:blipFill>
        <p:spPr bwMode="auto">
          <a:xfrm>
            <a:off x="4191000" y="3287713"/>
            <a:ext cx="4953000" cy="3570287"/>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smtClean="0"/>
              <a:t>给</a:t>
            </a:r>
            <a:r>
              <a:rPr lang="en-US" altLang="zh-CN" smtClean="0"/>
              <a:t>IIS</a:t>
            </a:r>
            <a:r>
              <a:rPr lang="zh-CN" altLang="en-US" smtClean="0"/>
              <a:t>申请一个证书</a:t>
            </a:r>
          </a:p>
        </p:txBody>
      </p:sp>
      <p:sp>
        <p:nvSpPr>
          <p:cNvPr id="89091" name="Rectangle 3"/>
          <p:cNvSpPr>
            <a:spLocks noGrp="1" noChangeArrowheads="1"/>
          </p:cNvSpPr>
          <p:nvPr>
            <p:ph type="body" idx="1"/>
          </p:nvPr>
        </p:nvSpPr>
        <p:spPr/>
        <p:txBody>
          <a:bodyPr>
            <a:normAutofit lnSpcReduction="10000"/>
          </a:bodyPr>
          <a:lstStyle/>
          <a:p>
            <a:r>
              <a:rPr lang="zh-CN" altLang="en-US" smtClean="0"/>
              <a:t>安装</a:t>
            </a:r>
            <a:r>
              <a:rPr lang="en-US" altLang="zh-CN" smtClean="0"/>
              <a:t>IIS</a:t>
            </a:r>
            <a:r>
              <a:rPr lang="zh-CN" altLang="en-US" smtClean="0"/>
              <a:t>，新建一个</a:t>
            </a:r>
            <a:r>
              <a:rPr lang="en-US" altLang="zh-CN" smtClean="0"/>
              <a:t>WebServer</a:t>
            </a:r>
          </a:p>
          <a:p>
            <a:r>
              <a:rPr lang="zh-CN" altLang="en-US" smtClean="0"/>
              <a:t>为启用</a:t>
            </a:r>
            <a:r>
              <a:rPr lang="en-US" altLang="zh-CN" smtClean="0"/>
              <a:t>SSL</a:t>
            </a:r>
            <a:r>
              <a:rPr lang="zh-CN" altLang="en-US" smtClean="0"/>
              <a:t>产生</a:t>
            </a:r>
            <a:r>
              <a:rPr lang="en-US" altLang="zh-CN" smtClean="0"/>
              <a:t>RSA</a:t>
            </a:r>
            <a:r>
              <a:rPr lang="zh-CN" altLang="en-US" smtClean="0"/>
              <a:t>钥和</a:t>
            </a:r>
            <a:r>
              <a:rPr lang="en-US" altLang="zh-CN" smtClean="0"/>
              <a:t>PKCS#10 Req</a:t>
            </a:r>
          </a:p>
          <a:p>
            <a:r>
              <a:rPr lang="zh-CN" altLang="en-US" smtClean="0"/>
              <a:t>通过</a:t>
            </a:r>
            <a:r>
              <a:rPr lang="en-US" altLang="zh-CN" smtClean="0"/>
              <a:t>CA</a:t>
            </a:r>
            <a:r>
              <a:rPr lang="zh-CN" altLang="en-US" smtClean="0"/>
              <a:t>的</a:t>
            </a:r>
            <a:r>
              <a:rPr lang="en-US" altLang="zh-CN" smtClean="0"/>
              <a:t>IE</a:t>
            </a:r>
            <a:r>
              <a:rPr lang="zh-CN" altLang="en-US" smtClean="0"/>
              <a:t>界面提交申请：</a:t>
            </a:r>
            <a:r>
              <a:rPr lang="en-US" altLang="zh-CN" smtClean="0"/>
              <a:t>PKCS#10 Req</a:t>
            </a:r>
          </a:p>
          <a:p>
            <a:r>
              <a:rPr lang="zh-CN" altLang="en-US" smtClean="0"/>
              <a:t>在</a:t>
            </a:r>
            <a:r>
              <a:rPr lang="en-US" altLang="zh-CN" smtClean="0"/>
              <a:t>CA</a:t>
            </a:r>
            <a:r>
              <a:rPr lang="zh-CN" altLang="en-US" smtClean="0"/>
              <a:t>管理器中颁发、导出</a:t>
            </a:r>
            <a:r>
              <a:rPr lang="en-US" altLang="zh-CN" smtClean="0"/>
              <a:t>cer/der</a:t>
            </a:r>
          </a:p>
          <a:p>
            <a:r>
              <a:rPr lang="zh-CN" altLang="en-US" smtClean="0"/>
              <a:t>回到</a:t>
            </a:r>
            <a:r>
              <a:rPr lang="en-US" altLang="zh-CN" smtClean="0"/>
              <a:t>IIS</a:t>
            </a:r>
            <a:r>
              <a:rPr lang="zh-CN" altLang="en-US" smtClean="0"/>
              <a:t>的</a:t>
            </a:r>
            <a:r>
              <a:rPr lang="en-US" altLang="zh-CN" smtClean="0"/>
              <a:t>WebServer</a:t>
            </a:r>
          </a:p>
          <a:p>
            <a:pPr>
              <a:buFontTx/>
              <a:buNone/>
            </a:pPr>
            <a:r>
              <a:rPr lang="en-US" altLang="zh-CN" smtClean="0"/>
              <a:t>		</a:t>
            </a:r>
            <a:r>
              <a:rPr lang="zh-CN" altLang="en-US" smtClean="0"/>
              <a:t>导入</a:t>
            </a:r>
            <a:r>
              <a:rPr lang="en-US" altLang="zh-CN" smtClean="0"/>
              <a:t>cer/der</a:t>
            </a:r>
          </a:p>
          <a:p>
            <a:pPr>
              <a:buFontTx/>
              <a:buNone/>
            </a:pPr>
            <a:r>
              <a:rPr lang="en-US" altLang="zh-CN" smtClean="0"/>
              <a:t>		</a:t>
            </a:r>
            <a:r>
              <a:rPr lang="zh-CN" altLang="en-US" smtClean="0"/>
              <a:t>设置</a:t>
            </a:r>
            <a:r>
              <a:rPr lang="en-US" altLang="zh-CN" smtClean="0"/>
              <a:t>SSL</a:t>
            </a:r>
            <a:r>
              <a:rPr lang="zh-CN" altLang="en-US" smtClean="0"/>
              <a:t>端口</a:t>
            </a:r>
          </a:p>
          <a:p>
            <a:pPr>
              <a:buFontTx/>
              <a:buNone/>
            </a:pPr>
            <a:r>
              <a:rPr lang="zh-CN" altLang="en-US" smtClean="0"/>
              <a:t>		让该</a:t>
            </a:r>
            <a:r>
              <a:rPr lang="en-US" altLang="zh-CN" smtClean="0"/>
              <a:t>WebServer</a:t>
            </a:r>
            <a:r>
              <a:rPr lang="zh-CN" altLang="en-US" smtClean="0"/>
              <a:t>请求</a:t>
            </a:r>
            <a:r>
              <a:rPr lang="en-US" altLang="zh-CN" smtClean="0"/>
              <a:t>SSL</a:t>
            </a:r>
            <a:endParaRPr lang="zh-CN" altLang="en-US" smtClean="0"/>
          </a:p>
          <a:p>
            <a:endParaRPr lang="en-US" altLang="zh-CN" smtClean="0"/>
          </a:p>
        </p:txBody>
      </p:sp>
      <p:pic>
        <p:nvPicPr>
          <p:cNvPr id="89092" name="Picture 4" descr="1"/>
          <p:cNvPicPr>
            <a:picLocks noChangeAspect="1" noChangeArrowheads="1"/>
          </p:cNvPicPr>
          <p:nvPr/>
        </p:nvPicPr>
        <p:blipFill>
          <a:blip r:embed="rId2" cstate="print"/>
          <a:srcRect/>
          <a:stretch>
            <a:fillRect/>
          </a:stretch>
        </p:blipFill>
        <p:spPr bwMode="auto">
          <a:xfrm>
            <a:off x="6172200" y="3810000"/>
            <a:ext cx="2517775" cy="3048000"/>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smtClean="0"/>
              <a:t>HTTPS</a:t>
            </a:r>
          </a:p>
        </p:txBody>
      </p:sp>
      <p:sp>
        <p:nvSpPr>
          <p:cNvPr id="93187" name="Rectangle 3"/>
          <p:cNvSpPr>
            <a:spLocks noGrp="1" noChangeArrowheads="1"/>
          </p:cNvSpPr>
          <p:nvPr>
            <p:ph type="body" idx="1"/>
          </p:nvPr>
        </p:nvSpPr>
        <p:spPr/>
        <p:txBody>
          <a:bodyPr/>
          <a:lstStyle/>
          <a:p>
            <a:r>
              <a:rPr lang="zh-CN" altLang="en-US" smtClean="0"/>
              <a:t>然后可以尝试用</a:t>
            </a:r>
            <a:r>
              <a:rPr lang="en-US" altLang="zh-CN" smtClean="0"/>
              <a:t>HTTPS</a:t>
            </a:r>
            <a:r>
              <a:rPr lang="zh-CN" altLang="en-US" smtClean="0"/>
              <a:t>协议访问</a:t>
            </a:r>
            <a:r>
              <a:rPr lang="en-US" altLang="zh-CN" smtClean="0"/>
              <a:t>IIS</a:t>
            </a:r>
          </a:p>
          <a:p>
            <a:pPr lvl="1"/>
            <a:r>
              <a:rPr lang="en-US" altLang="zh-CN" smtClean="0">
                <a:hlinkClick r:id="rId2"/>
              </a:rPr>
              <a:t>https://localhost/</a:t>
            </a:r>
            <a:r>
              <a:rPr lang="en-US" altLang="zh-CN" smtClean="0"/>
              <a:t> 	or </a:t>
            </a:r>
            <a:r>
              <a:rPr lang="en-US" altLang="zh-CN" smtClean="0">
                <a:hlinkClick r:id="rId3"/>
              </a:rPr>
              <a:t>https://that’server/</a:t>
            </a:r>
            <a:r>
              <a:rPr lang="en-US" altLang="zh-CN" smtClean="0"/>
              <a:t> </a:t>
            </a:r>
          </a:p>
          <a:p>
            <a:pPr lvl="1"/>
            <a:r>
              <a:rPr lang="en-US" altLang="zh-CN" smtClean="0">
                <a:hlinkClick r:id="rId4"/>
              </a:rPr>
              <a:t>http://localhost/</a:t>
            </a:r>
            <a:r>
              <a:rPr lang="en-US" altLang="zh-CN" smtClean="0"/>
              <a:t> 	or </a:t>
            </a:r>
            <a:r>
              <a:rPr lang="en-US" altLang="zh-CN" smtClean="0">
                <a:hlinkClick r:id="rId5"/>
              </a:rPr>
              <a:t>http://that’server/</a:t>
            </a:r>
            <a:r>
              <a:rPr lang="en-US" altLang="zh-CN" smtClean="0"/>
              <a:t> </a:t>
            </a:r>
          </a:p>
          <a:p>
            <a:endParaRPr lang="zh-CN" altLang="en-US"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smtClean="0"/>
              <a:t>收发安全邮件</a:t>
            </a:r>
          </a:p>
        </p:txBody>
      </p:sp>
      <p:sp>
        <p:nvSpPr>
          <p:cNvPr id="92163" name="Rectangle 3"/>
          <p:cNvSpPr>
            <a:spLocks noGrp="1" noChangeArrowheads="1"/>
          </p:cNvSpPr>
          <p:nvPr>
            <p:ph type="body" idx="1"/>
          </p:nvPr>
        </p:nvSpPr>
        <p:spPr/>
        <p:txBody>
          <a:bodyPr/>
          <a:lstStyle/>
          <a:p>
            <a:r>
              <a:rPr lang="zh-CN" altLang="en-US" smtClean="0"/>
              <a:t>使用</a:t>
            </a:r>
            <a:r>
              <a:rPr lang="en-US" altLang="zh-CN" smtClean="0"/>
              <a:t>IE</a:t>
            </a:r>
            <a:r>
              <a:rPr lang="zh-CN" altLang="en-US" smtClean="0"/>
              <a:t>中的证书（个人证书）</a:t>
            </a:r>
            <a:endParaRPr lang="en-US" altLang="zh-CN" smtClean="0"/>
          </a:p>
          <a:p>
            <a:r>
              <a:rPr lang="en-US" altLang="zh-CN" smtClean="0"/>
              <a:t>OExp</a:t>
            </a:r>
            <a:r>
              <a:rPr lang="zh-CN" altLang="en-US" smtClean="0"/>
              <a:t>中使用</a:t>
            </a:r>
            <a:r>
              <a:rPr lang="en-US" altLang="zh-CN" smtClean="0"/>
              <a:t>RSA</a:t>
            </a:r>
            <a:r>
              <a:rPr lang="zh-CN" altLang="en-US" smtClean="0"/>
              <a:t>证书保护邮件</a:t>
            </a:r>
          </a:p>
          <a:p>
            <a:pPr>
              <a:buFontTx/>
              <a:buNone/>
            </a:pPr>
            <a:r>
              <a:rPr lang="zh-CN" altLang="en-US" smtClean="0"/>
              <a:t>		在</a:t>
            </a:r>
            <a:r>
              <a:rPr lang="en-US" altLang="zh-CN" smtClean="0"/>
              <a:t>CA</a:t>
            </a:r>
            <a:r>
              <a:rPr lang="zh-CN" altLang="en-US" smtClean="0"/>
              <a:t>的</a:t>
            </a:r>
            <a:r>
              <a:rPr lang="en-US" altLang="zh-CN" smtClean="0"/>
              <a:t>IE</a:t>
            </a:r>
            <a:r>
              <a:rPr lang="zh-CN" altLang="en-US" smtClean="0"/>
              <a:t>界面申请</a:t>
            </a:r>
          </a:p>
          <a:p>
            <a:pPr>
              <a:buFontTx/>
              <a:buNone/>
            </a:pPr>
            <a:r>
              <a:rPr lang="zh-CN" altLang="en-US" smtClean="0"/>
              <a:t>		在</a:t>
            </a:r>
            <a:r>
              <a:rPr lang="en-US" altLang="zh-CN" smtClean="0"/>
              <a:t>OExp</a:t>
            </a:r>
            <a:r>
              <a:rPr lang="zh-CN" altLang="en-US" smtClean="0"/>
              <a:t>中使用</a:t>
            </a:r>
          </a:p>
          <a:p>
            <a:endParaRPr lang="zh-CN" altLang="en-US" smtClean="0"/>
          </a:p>
          <a:p>
            <a:endParaRPr lang="zh-CN" altLang="en-US" smtClean="0"/>
          </a:p>
          <a:p>
            <a:r>
              <a:rPr lang="zh-CN" altLang="en-US" smtClean="0"/>
              <a:t>参见 第</a:t>
            </a:r>
            <a:r>
              <a:rPr lang="en-US" altLang="zh-CN" smtClean="0"/>
              <a:t>15</a:t>
            </a:r>
            <a:r>
              <a:rPr lang="zh-CN" altLang="en-US" smtClean="0"/>
              <a:t>章</a:t>
            </a:r>
          </a:p>
        </p:txBody>
      </p:sp>
      <p:pic>
        <p:nvPicPr>
          <p:cNvPr id="92165" name="Picture 5" descr="2"/>
          <p:cNvPicPr>
            <a:picLocks noChangeAspect="1" noChangeArrowheads="1"/>
          </p:cNvPicPr>
          <p:nvPr/>
        </p:nvPicPr>
        <p:blipFill>
          <a:blip r:embed="rId2" cstate="print"/>
          <a:srcRect/>
          <a:stretch>
            <a:fillRect/>
          </a:stretch>
        </p:blipFill>
        <p:spPr bwMode="auto">
          <a:xfrm>
            <a:off x="4267200" y="3505200"/>
            <a:ext cx="4419600" cy="2913063"/>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smtClean="0"/>
              <a:t>PKI in Windows Server</a:t>
            </a:r>
            <a:r>
              <a:rPr lang="zh-CN" altLang="en-US" dirty="0" smtClean="0"/>
              <a:t>实验环境</a:t>
            </a:r>
          </a:p>
        </p:txBody>
      </p:sp>
      <p:sp>
        <p:nvSpPr>
          <p:cNvPr id="88067" name="Rectangle 3"/>
          <p:cNvSpPr>
            <a:spLocks noGrp="1" noChangeArrowheads="1"/>
          </p:cNvSpPr>
          <p:nvPr>
            <p:ph type="body" idx="1"/>
          </p:nvPr>
        </p:nvSpPr>
        <p:spPr/>
        <p:txBody>
          <a:bodyPr>
            <a:normAutofit lnSpcReduction="10000"/>
          </a:bodyPr>
          <a:lstStyle/>
          <a:p>
            <a:r>
              <a:rPr lang="zh-CN" altLang="en-US" dirty="0" smtClean="0"/>
              <a:t>使用虚拟机</a:t>
            </a:r>
          </a:p>
          <a:p>
            <a:r>
              <a:rPr lang="zh-CN" altLang="en-US" dirty="0" smtClean="0"/>
              <a:t>基本环境</a:t>
            </a:r>
          </a:p>
          <a:p>
            <a:pPr>
              <a:buFontTx/>
              <a:buNone/>
            </a:pPr>
            <a:r>
              <a:rPr lang="zh-CN" altLang="en-US" dirty="0" smtClean="0"/>
              <a:t>	服务器：</a:t>
            </a:r>
            <a:r>
              <a:rPr lang="en-US" altLang="zh-CN" dirty="0" smtClean="0"/>
              <a:t>windows server</a:t>
            </a:r>
          </a:p>
          <a:p>
            <a:pPr>
              <a:buFontTx/>
              <a:buNone/>
            </a:pPr>
            <a:r>
              <a:rPr lang="en-US" altLang="zh-CN" dirty="0" smtClean="0"/>
              <a:t>		CA server</a:t>
            </a:r>
          </a:p>
          <a:p>
            <a:pPr>
              <a:buFontTx/>
              <a:buNone/>
            </a:pPr>
            <a:r>
              <a:rPr lang="en-US" altLang="zh-CN" dirty="0" smtClean="0"/>
              <a:t>		IIS</a:t>
            </a:r>
          </a:p>
          <a:p>
            <a:pPr>
              <a:buFontTx/>
              <a:buNone/>
            </a:pPr>
            <a:r>
              <a:rPr lang="en-US" altLang="zh-CN" dirty="0" smtClean="0"/>
              <a:t>	</a:t>
            </a:r>
            <a:r>
              <a:rPr lang="zh-CN" altLang="en-US" dirty="0" smtClean="0"/>
              <a:t>客户端：</a:t>
            </a:r>
            <a:r>
              <a:rPr lang="en-US" altLang="zh-CN" dirty="0" smtClean="0"/>
              <a:t>windows</a:t>
            </a:r>
          </a:p>
          <a:p>
            <a:pPr>
              <a:buFontTx/>
              <a:buNone/>
            </a:pPr>
            <a:r>
              <a:rPr lang="en-US" altLang="zh-CN" dirty="0" smtClean="0"/>
              <a:t>		IE</a:t>
            </a:r>
          </a:p>
          <a:p>
            <a:pPr>
              <a:buFontTx/>
              <a:buNone/>
            </a:pPr>
            <a:r>
              <a:rPr lang="en-US" altLang="zh-CN" dirty="0" smtClean="0"/>
              <a:t>		Outlook Express</a:t>
            </a:r>
          </a:p>
          <a:p>
            <a:endParaRPr lang="zh-CN" alt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144000" cy="1412875"/>
          </a:xfrm>
        </p:spPr>
        <p:txBody>
          <a:bodyPr>
            <a:normAutofit/>
          </a:bodyPr>
          <a:lstStyle/>
          <a:p>
            <a:pPr>
              <a:defRPr/>
            </a:pPr>
            <a:r>
              <a:rPr lang="en-US" altLang="zh-CN" dirty="0" smtClean="0"/>
              <a:t>3. </a:t>
            </a:r>
            <a:r>
              <a:rPr lang="zh-CN" altLang="en-US" dirty="0" smtClean="0"/>
              <a:t>基于非对称加密的对称密钥分发</a:t>
            </a:r>
            <a:endParaRPr lang="en-US" dirty="0" smtClean="0">
              <a:ea typeface="+mj-ea"/>
              <a:cs typeface="+mj-cs"/>
            </a:endParaRPr>
          </a:p>
        </p:txBody>
      </p:sp>
      <p:pic>
        <p:nvPicPr>
          <p:cNvPr id="6" name="Picture 5" descr="f7.pdf"/>
          <p:cNvPicPr>
            <a:picLocks noChangeAspect="1"/>
          </p:cNvPicPr>
          <p:nvPr/>
        </p:nvPicPr>
        <p:blipFill>
          <a:blip r:embed="rId3" cstate="print"/>
          <a:srcRect l="6364" t="24706" r="8182" b="24706"/>
          <a:stretch>
            <a:fillRect/>
          </a:stretch>
        </p:blipFill>
        <p:spPr>
          <a:xfrm>
            <a:off x="0" y="2133600"/>
            <a:ext cx="9144001" cy="4182868"/>
          </a:xfrm>
          <a:prstGeom prst="rect">
            <a:avLst/>
          </a:prstGeom>
        </p:spPr>
      </p:pic>
    </p:spTree>
  </p:cSld>
  <p:clrMapOvr>
    <a:masterClrMapping/>
  </p:clrMapOvr>
  <p:transition spd="med">
    <p:wipe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smtClean="0"/>
              <a:t>EJBCA</a:t>
            </a:r>
          </a:p>
        </p:txBody>
      </p:sp>
      <p:sp>
        <p:nvSpPr>
          <p:cNvPr id="101379" name="Rectangle 3"/>
          <p:cNvSpPr>
            <a:spLocks noGrp="1" noChangeArrowheads="1"/>
          </p:cNvSpPr>
          <p:nvPr>
            <p:ph type="body" sz="half" idx="1"/>
          </p:nvPr>
        </p:nvSpPr>
        <p:spPr>
          <a:xfrm>
            <a:off x="457200" y="1447800"/>
            <a:ext cx="8229600" cy="5410200"/>
          </a:xfrm>
        </p:spPr>
        <p:txBody>
          <a:bodyPr/>
          <a:lstStyle/>
          <a:p>
            <a:r>
              <a:rPr lang="en-US" altLang="zh-CN" smtClean="0"/>
              <a:t>EJBCA</a:t>
            </a:r>
            <a:r>
              <a:rPr lang="zh-CN" altLang="en-US" smtClean="0"/>
              <a:t>是一个基于</a:t>
            </a:r>
            <a:r>
              <a:rPr lang="en-US" altLang="zh-CN" smtClean="0"/>
              <a:t>JAVA</a:t>
            </a:r>
            <a:r>
              <a:rPr lang="zh-CN" altLang="en-US" smtClean="0"/>
              <a:t>的</a:t>
            </a:r>
            <a:r>
              <a:rPr lang="en-US" altLang="zh-CN" smtClean="0"/>
              <a:t>CA</a:t>
            </a:r>
            <a:r>
              <a:rPr lang="zh-CN" altLang="en-US" smtClean="0"/>
              <a:t>，应用较广泛。</a:t>
            </a:r>
          </a:p>
          <a:p>
            <a:r>
              <a:rPr lang="zh-CN" altLang="en-US" smtClean="0"/>
              <a:t>请看安装札记。</a:t>
            </a:r>
          </a:p>
          <a:p>
            <a:endParaRPr lang="en-US" altLang="zh-CN" smtClean="0"/>
          </a:p>
        </p:txBody>
      </p:sp>
      <p:graphicFrame>
        <p:nvGraphicFramePr>
          <p:cNvPr id="101380" name="Object 4"/>
          <p:cNvGraphicFramePr>
            <a:graphicFrameLocks noChangeAspect="1"/>
          </p:cNvGraphicFramePr>
          <p:nvPr>
            <p:ph sz="half" idx="2"/>
          </p:nvPr>
        </p:nvGraphicFramePr>
        <p:xfrm>
          <a:off x="0" y="4267200"/>
          <a:ext cx="9144000" cy="2206625"/>
        </p:xfrm>
        <a:graphic>
          <a:graphicData uri="http://schemas.openxmlformats.org/presentationml/2006/ole">
            <p:oleObj spid="_x0000_s191490" name="包" r:id="rId3" imgW="1933560" imgH="466560" progId="Package">
              <p:embed/>
            </p:oleObj>
          </a:graphicData>
        </a:graphic>
      </p:graphicFrame>
      <p:pic>
        <p:nvPicPr>
          <p:cNvPr id="101382" name="Picture 6" descr="ejbca-ok-snapshot-2006"/>
          <p:cNvPicPr>
            <a:picLocks noChangeAspect="1" noChangeArrowheads="1"/>
          </p:cNvPicPr>
          <p:nvPr/>
        </p:nvPicPr>
        <p:blipFill>
          <a:blip r:embed="rId4" cstate="print"/>
          <a:srcRect/>
          <a:stretch>
            <a:fillRect/>
          </a:stretch>
        </p:blipFill>
        <p:spPr bwMode="auto">
          <a:xfrm>
            <a:off x="4038600" y="2505075"/>
            <a:ext cx="3810000" cy="2857500"/>
          </a:xfrm>
          <a:prstGeom prst="rect">
            <a:avLst/>
          </a:prstGeom>
          <a:noFill/>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dirty="0" err="1" smtClean="0"/>
              <a:t>OpenCA</a:t>
            </a:r>
            <a:endParaRPr lang="zh-CN" altLang="en-US" dirty="0" smtClean="0"/>
          </a:p>
        </p:txBody>
      </p:sp>
      <p:sp>
        <p:nvSpPr>
          <p:cNvPr id="102403" name="Rectangle 3"/>
          <p:cNvSpPr>
            <a:spLocks noGrp="1" noChangeArrowheads="1"/>
          </p:cNvSpPr>
          <p:nvPr>
            <p:ph type="body" idx="1"/>
          </p:nvPr>
        </p:nvSpPr>
        <p:spPr/>
        <p:txBody>
          <a:bodyPr/>
          <a:lstStyle/>
          <a:p>
            <a:r>
              <a:rPr lang="en-US" altLang="zh-CN" smtClean="0"/>
              <a:t>OpenCA</a:t>
            </a:r>
            <a:r>
              <a:rPr lang="zh-CN" altLang="en-US" smtClean="0"/>
              <a:t>，一个复杂的</a:t>
            </a:r>
            <a:r>
              <a:rPr lang="en-US" altLang="zh-CN" smtClean="0"/>
              <a:t>CA</a:t>
            </a:r>
            <a:r>
              <a:rPr lang="zh-CN" altLang="en-US" smtClean="0"/>
              <a:t>系统</a:t>
            </a:r>
          </a:p>
          <a:p>
            <a:pPr lvl="1"/>
            <a:r>
              <a:rPr lang="en-US" altLang="zh-CN" smtClean="0">
                <a:hlinkClick r:id="rId2"/>
              </a:rPr>
              <a:t>http://www.openca.org/</a:t>
            </a:r>
            <a:r>
              <a:rPr lang="en-US" altLang="zh-CN" smtClean="0"/>
              <a:t>   </a:t>
            </a:r>
          </a:p>
          <a:p>
            <a:endParaRPr lang="en-US" altLang="zh-CN" smtClean="0"/>
          </a:p>
          <a:p>
            <a:endParaRPr lang="en-US" altLang="zh-CN" smtClean="0"/>
          </a:p>
          <a:p>
            <a:r>
              <a:rPr lang="zh-CN" altLang="en-US" smtClean="0"/>
              <a:t>阅读材料：</a:t>
            </a:r>
          </a:p>
          <a:p>
            <a:pPr lvl="1"/>
            <a:r>
              <a:rPr lang="en-US" altLang="zh-CN" smtClean="0">
                <a:hlinkClick r:id="rId3"/>
              </a:rPr>
              <a:t>http://www-900.ibm.com/developerWorks/cn/security/se-pkiusing/index.shtml</a:t>
            </a:r>
            <a:r>
              <a:rPr lang="en-US" altLang="zh-CN" smtClean="0"/>
              <a:t>  </a:t>
            </a:r>
          </a:p>
          <a:p>
            <a:endParaRPr lang="zh-CN" altLang="en-US"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dirty="0" smtClean="0"/>
              <a:t>使用证书的认证过程</a:t>
            </a:r>
          </a:p>
        </p:txBody>
      </p:sp>
      <p:sp>
        <p:nvSpPr>
          <p:cNvPr id="70659" name="Rectangle 3"/>
          <p:cNvSpPr>
            <a:spLocks noGrp="1" noChangeArrowheads="1"/>
          </p:cNvSpPr>
          <p:nvPr>
            <p:ph type="body" idx="1"/>
          </p:nvPr>
        </p:nvSpPr>
        <p:spPr/>
        <p:txBody>
          <a:bodyPr>
            <a:normAutofit fontScale="92500" lnSpcReduction="10000"/>
          </a:bodyPr>
          <a:lstStyle/>
          <a:p>
            <a:pPr>
              <a:buFontTx/>
              <a:buNone/>
            </a:pPr>
            <a:r>
              <a:rPr lang="zh-CN" altLang="en-US" b="1" dirty="0" smtClean="0"/>
              <a:t>鉴别－</a:t>
            </a:r>
          </a:p>
          <a:p>
            <a:pPr>
              <a:buFontTx/>
              <a:buNone/>
            </a:pPr>
            <a:r>
              <a:rPr lang="en-US" altLang="zh-CN" sz="2800" dirty="0" smtClean="0"/>
              <a:t>	A</a:t>
            </a:r>
            <a:r>
              <a:rPr lang="zh-CN" altLang="en-US" sz="2800" dirty="0" smtClean="0"/>
              <a:t>要和</a:t>
            </a:r>
            <a:r>
              <a:rPr lang="en-US" altLang="zh-CN" sz="2800" dirty="0" smtClean="0"/>
              <a:t>B</a:t>
            </a:r>
            <a:r>
              <a:rPr lang="zh-CN" altLang="en-US" sz="2800" dirty="0" smtClean="0"/>
              <a:t>通信，</a:t>
            </a:r>
            <a:r>
              <a:rPr lang="en-US" altLang="zh-CN" sz="2800" dirty="0" smtClean="0"/>
              <a:t>A</a:t>
            </a:r>
            <a:r>
              <a:rPr lang="zh-CN" altLang="en-US" sz="2800" dirty="0" smtClean="0"/>
              <a:t>要弄清楚</a:t>
            </a:r>
            <a:r>
              <a:rPr lang="en-US" altLang="zh-CN" sz="2800" dirty="0" smtClean="0"/>
              <a:t>B</a:t>
            </a:r>
            <a:r>
              <a:rPr lang="zh-CN" altLang="en-US" sz="2800" dirty="0" smtClean="0"/>
              <a:t>是否是他所期望的真的</a:t>
            </a:r>
            <a:r>
              <a:rPr lang="en-US" altLang="zh-CN" sz="2800" dirty="0" smtClean="0"/>
              <a:t>B</a:t>
            </a:r>
          </a:p>
          <a:p>
            <a:pPr>
              <a:buFontTx/>
              <a:buNone/>
            </a:pPr>
            <a:endParaRPr lang="en-US" altLang="zh-CN" sz="1200" dirty="0" smtClean="0"/>
          </a:p>
          <a:p>
            <a:r>
              <a:rPr lang="en-US" altLang="zh-CN" sz="2800" dirty="0" smtClean="0"/>
              <a:t>A</a:t>
            </a:r>
            <a:r>
              <a:rPr lang="zh-CN" altLang="en-US" sz="2800" dirty="0" smtClean="0"/>
              <a:t>－</a:t>
            </a:r>
            <a:r>
              <a:rPr lang="en-US" altLang="zh-CN" sz="2800" dirty="0" smtClean="0"/>
              <a:t>&gt;B</a:t>
            </a:r>
            <a:r>
              <a:rPr lang="zh-CN" altLang="en-US" sz="2800" dirty="0" smtClean="0"/>
              <a:t>：</a:t>
            </a:r>
            <a:r>
              <a:rPr lang="en-US" altLang="zh-CN" sz="2800" dirty="0" smtClean="0"/>
              <a:t>A</a:t>
            </a:r>
            <a:r>
              <a:rPr lang="zh-CN" altLang="en-US" sz="2800" dirty="0" smtClean="0"/>
              <a:t>向</a:t>
            </a:r>
            <a:r>
              <a:rPr lang="en-US" altLang="zh-CN" sz="2800" dirty="0" smtClean="0"/>
              <a:t>B</a:t>
            </a:r>
            <a:r>
              <a:rPr lang="zh-CN" altLang="en-US" sz="2800" dirty="0" smtClean="0"/>
              <a:t>请求证书</a:t>
            </a:r>
          </a:p>
          <a:p>
            <a:r>
              <a:rPr lang="en-US" altLang="zh-CN" sz="2800" dirty="0" smtClean="0"/>
              <a:t>A&lt;</a:t>
            </a:r>
            <a:r>
              <a:rPr lang="zh-CN" altLang="en-US" sz="2800" dirty="0" smtClean="0"/>
              <a:t>－</a:t>
            </a:r>
            <a:r>
              <a:rPr lang="en-US" altLang="zh-CN" sz="2800" dirty="0" smtClean="0"/>
              <a:t>B</a:t>
            </a:r>
            <a:r>
              <a:rPr lang="zh-CN" altLang="en-US" sz="2800" dirty="0" smtClean="0"/>
              <a:t>：</a:t>
            </a:r>
            <a:r>
              <a:rPr lang="en-US" altLang="zh-CN" sz="2800" dirty="0" smtClean="0"/>
              <a:t>B</a:t>
            </a:r>
            <a:r>
              <a:rPr lang="zh-CN" altLang="en-US" sz="2800" dirty="0" smtClean="0"/>
              <a:t>的证书</a:t>
            </a:r>
          </a:p>
          <a:p>
            <a:r>
              <a:rPr lang="en-US" altLang="zh-CN" sz="2800" dirty="0" smtClean="0"/>
              <a:t>A        </a:t>
            </a:r>
            <a:r>
              <a:rPr lang="zh-CN" altLang="en-US" sz="2800" dirty="0" smtClean="0"/>
              <a:t>：</a:t>
            </a:r>
            <a:r>
              <a:rPr lang="en-US" altLang="zh-CN" sz="2800" dirty="0" smtClean="0"/>
              <a:t>A</a:t>
            </a:r>
            <a:r>
              <a:rPr lang="zh-CN" altLang="en-US" sz="2800" dirty="0" smtClean="0"/>
              <a:t>检查</a:t>
            </a:r>
            <a:r>
              <a:rPr lang="en-US" altLang="zh-CN" sz="2800" dirty="0" smtClean="0"/>
              <a:t>B</a:t>
            </a:r>
            <a:r>
              <a:rPr lang="zh-CN" altLang="en-US" sz="2800" dirty="0" smtClean="0"/>
              <a:t>的证书是否是</a:t>
            </a:r>
            <a:r>
              <a:rPr lang="en-US" altLang="zh-CN" sz="2800" dirty="0" smtClean="0"/>
              <a:t>A</a:t>
            </a:r>
            <a:r>
              <a:rPr lang="zh-CN" altLang="en-US" sz="2800" dirty="0" smtClean="0"/>
              <a:t>所信任的中心签发的</a:t>
            </a:r>
          </a:p>
          <a:p>
            <a:r>
              <a:rPr lang="en-US" altLang="zh-CN" sz="2800" dirty="0" smtClean="0"/>
              <a:t>A</a:t>
            </a:r>
            <a:r>
              <a:rPr lang="zh-CN" altLang="en-US" sz="2800" dirty="0" smtClean="0"/>
              <a:t>－</a:t>
            </a:r>
            <a:r>
              <a:rPr lang="en-US" altLang="zh-CN" sz="2800" dirty="0" smtClean="0"/>
              <a:t>&gt;B</a:t>
            </a:r>
            <a:r>
              <a:rPr lang="zh-CN" altLang="en-US" sz="2800" dirty="0" smtClean="0"/>
              <a:t>：</a:t>
            </a:r>
            <a:r>
              <a:rPr lang="en-US" altLang="zh-CN" sz="2800" dirty="0" smtClean="0"/>
              <a:t>A</a:t>
            </a:r>
            <a:r>
              <a:rPr lang="zh-CN" altLang="en-US" sz="2800" dirty="0" smtClean="0"/>
              <a:t>给</a:t>
            </a:r>
            <a:r>
              <a:rPr lang="en-US" altLang="zh-CN" sz="2800" dirty="0" smtClean="0"/>
              <a:t>B</a:t>
            </a:r>
            <a:r>
              <a:rPr lang="zh-CN" altLang="en-US" sz="2800" dirty="0" smtClean="0"/>
              <a:t>一个随机报文，让</a:t>
            </a:r>
            <a:r>
              <a:rPr lang="en-US" altLang="zh-CN" sz="2800" dirty="0" smtClean="0"/>
              <a:t>B</a:t>
            </a:r>
            <a:r>
              <a:rPr lang="zh-CN" altLang="en-US" sz="2800" dirty="0" smtClean="0"/>
              <a:t>签个名来看看</a:t>
            </a:r>
          </a:p>
          <a:p>
            <a:r>
              <a:rPr lang="en-US" altLang="zh-CN" sz="2800" dirty="0" smtClean="0"/>
              <a:t>B        </a:t>
            </a:r>
            <a:r>
              <a:rPr lang="zh-CN" altLang="en-US" sz="2800" dirty="0" smtClean="0"/>
              <a:t>：</a:t>
            </a:r>
            <a:r>
              <a:rPr lang="en-US" altLang="zh-CN" sz="2800" dirty="0" smtClean="0"/>
              <a:t>B</a:t>
            </a:r>
            <a:r>
              <a:rPr lang="zh-CN" altLang="en-US" sz="2800" dirty="0" smtClean="0"/>
              <a:t>签名，在签名之前可施加自己的影响成分</a:t>
            </a:r>
          </a:p>
          <a:p>
            <a:r>
              <a:rPr lang="en-US" altLang="zh-CN" sz="2800" dirty="0" smtClean="0"/>
              <a:t>A&lt;</a:t>
            </a:r>
            <a:r>
              <a:rPr lang="zh-CN" altLang="en-US" sz="2800" dirty="0" smtClean="0"/>
              <a:t>－</a:t>
            </a:r>
            <a:r>
              <a:rPr lang="en-US" altLang="zh-CN" sz="2800" dirty="0" smtClean="0"/>
              <a:t>B</a:t>
            </a:r>
            <a:r>
              <a:rPr lang="zh-CN" altLang="en-US" sz="2800" dirty="0" smtClean="0"/>
              <a:t>：</a:t>
            </a:r>
            <a:r>
              <a:rPr lang="en-US" altLang="zh-CN" sz="2800" dirty="0" smtClean="0"/>
              <a:t>B</a:t>
            </a:r>
            <a:r>
              <a:rPr lang="zh-CN" altLang="en-US" sz="2800" dirty="0" smtClean="0"/>
              <a:t>的签名</a:t>
            </a:r>
          </a:p>
          <a:p>
            <a:r>
              <a:rPr lang="en-US" altLang="zh-CN" sz="2800" dirty="0" smtClean="0"/>
              <a:t>A        </a:t>
            </a:r>
            <a:r>
              <a:rPr lang="zh-CN" altLang="en-US" sz="2800" dirty="0" smtClean="0"/>
              <a:t>：检验是否通过了</a:t>
            </a:r>
            <a:r>
              <a:rPr lang="en-US" altLang="zh-CN" sz="2800" dirty="0" smtClean="0"/>
              <a:t>B</a:t>
            </a:r>
            <a:r>
              <a:rPr lang="zh-CN" altLang="en-US" sz="2800" dirty="0" smtClean="0"/>
              <a:t>的证书里的公钥的验证</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ea typeface="宋体" pitchFamily="2" charset="-122"/>
              </a:rPr>
              <a:t>账号数量及权限</a:t>
            </a:r>
          </a:p>
        </p:txBody>
      </p:sp>
      <p:sp>
        <p:nvSpPr>
          <p:cNvPr id="11267" name="Rectangle 3"/>
          <p:cNvSpPr>
            <a:spLocks noGrp="1" noChangeArrowheads="1"/>
          </p:cNvSpPr>
          <p:nvPr>
            <p:ph type="body" idx="1"/>
          </p:nvPr>
        </p:nvSpPr>
        <p:spPr/>
        <p:txBody>
          <a:bodyPr/>
          <a:lstStyle/>
          <a:p>
            <a:r>
              <a:rPr lang="zh-CN" altLang="en-US">
                <a:ea typeface="宋体" pitchFamily="2" charset="-122"/>
              </a:rPr>
              <a:t>限制不必要的用户数量</a:t>
            </a:r>
          </a:p>
          <a:p>
            <a:r>
              <a:rPr lang="zh-CN" altLang="en-US">
                <a:ea typeface="宋体" pitchFamily="2" charset="-122"/>
              </a:rPr>
              <a:t>给用户仅分配最小权限</a:t>
            </a:r>
          </a:p>
          <a:p>
            <a:pPr lvl="1"/>
            <a:r>
              <a:rPr lang="zh-CN" altLang="en-US">
                <a:ea typeface="宋体" pitchFamily="2" charset="-122"/>
              </a:rPr>
              <a:t>可以满足工作的最小权限即可</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643188" y="285750"/>
            <a:ext cx="6048375" cy="465138"/>
          </a:xfrm>
        </p:spPr>
        <p:txBody>
          <a:bodyPr lIns="82124" tIns="41061" rIns="82124" bIns="41061" anchor="t">
            <a:normAutofit fontScale="90000"/>
          </a:bodyPr>
          <a:lstStyle/>
          <a:p>
            <a:r>
              <a:rPr lang="zh-CN" altLang="en-US" sz="4000">
                <a:latin typeface="仿宋_GB2312"/>
                <a:ea typeface="仿宋_GB2312"/>
                <a:cs typeface="仿宋_GB2312"/>
              </a:rPr>
              <a:t>文件共享－简单文件共享</a:t>
            </a:r>
          </a:p>
        </p:txBody>
      </p:sp>
      <p:sp>
        <p:nvSpPr>
          <p:cNvPr id="6147" name="内容占位符 2"/>
          <p:cNvSpPr>
            <a:spLocks noGrp="1"/>
          </p:cNvSpPr>
          <p:nvPr>
            <p:ph idx="4294967295"/>
          </p:nvPr>
        </p:nvSpPr>
        <p:spPr>
          <a:xfrm>
            <a:off x="0" y="1066800"/>
            <a:ext cx="3286125" cy="4743450"/>
          </a:xfrm>
        </p:spPr>
        <p:txBody>
          <a:bodyPr lIns="82550" tIns="41275" rIns="82550" bIns="41275"/>
          <a:lstStyle/>
          <a:p>
            <a:r>
              <a:rPr lang="zh-CN" altLang="en-US" sz="2400">
                <a:latin typeface="宋体" pitchFamily="2" charset="-122"/>
                <a:ea typeface="宋体" pitchFamily="2" charset="-122"/>
              </a:rPr>
              <a:t>简单文件共享设置</a:t>
            </a:r>
            <a:endParaRPr lang="en-US" altLang="zh-CN" sz="2400">
              <a:latin typeface="宋体" pitchFamily="2" charset="-122"/>
              <a:ea typeface="宋体" pitchFamily="2" charset="-122"/>
            </a:endParaRPr>
          </a:p>
          <a:p>
            <a:r>
              <a:rPr lang="zh-CN" altLang="en-US" sz="2400">
                <a:latin typeface="宋体" pitchFamily="2" charset="-122"/>
                <a:ea typeface="宋体" pitchFamily="2" charset="-122"/>
              </a:rPr>
              <a:t>开启</a:t>
            </a:r>
            <a:r>
              <a:rPr lang="en-US" altLang="zh-CN" sz="2400">
                <a:latin typeface="宋体" pitchFamily="2" charset="-122"/>
                <a:ea typeface="宋体" pitchFamily="2" charset="-122"/>
              </a:rPr>
              <a:t>GUEST</a:t>
            </a:r>
            <a:r>
              <a:rPr lang="zh-CN" altLang="en-US" sz="2400">
                <a:latin typeface="宋体" pitchFamily="2" charset="-122"/>
                <a:ea typeface="宋体" pitchFamily="2" charset="-122"/>
              </a:rPr>
              <a:t>账户：</a:t>
            </a:r>
            <a:r>
              <a:rPr lang="zh-CN" altLang="en-US" sz="2400">
                <a:ea typeface="宋体" pitchFamily="2" charset="-122"/>
              </a:rPr>
              <a:t>开始－设置－控制面板－管理工具－计算机管理</a:t>
            </a:r>
            <a:r>
              <a:rPr lang="en-US" altLang="zh-CN" sz="2400">
                <a:ea typeface="宋体" pitchFamily="2" charset="-122"/>
              </a:rPr>
              <a:t>-</a:t>
            </a:r>
            <a:r>
              <a:rPr lang="zh-CN" altLang="en-US" sz="2400">
                <a:ea typeface="宋体" pitchFamily="2" charset="-122"/>
              </a:rPr>
              <a:t>－本地用户和组－用户</a:t>
            </a:r>
            <a:r>
              <a:rPr lang="en-US" altLang="zh-CN" sz="2400">
                <a:ea typeface="宋体" pitchFamily="2" charset="-122"/>
              </a:rPr>
              <a:t>"</a:t>
            </a:r>
            <a:r>
              <a:rPr lang="zh-CN" altLang="en-US" sz="2400">
                <a:ea typeface="宋体" pitchFamily="2" charset="-122"/>
              </a:rPr>
              <a:t>在右边的</a:t>
            </a:r>
            <a:r>
              <a:rPr lang="en-US" altLang="zh-CN" sz="2400">
                <a:ea typeface="宋体" pitchFamily="2" charset="-122"/>
              </a:rPr>
              <a:t>GUEST</a:t>
            </a:r>
            <a:r>
              <a:rPr lang="zh-CN" altLang="en-US" sz="2400">
                <a:ea typeface="宋体" pitchFamily="2" charset="-122"/>
              </a:rPr>
              <a:t>账号上单击右键，选</a:t>
            </a:r>
            <a:r>
              <a:rPr lang="en-US" altLang="zh-CN" sz="2400">
                <a:ea typeface="宋体" pitchFamily="2" charset="-122"/>
              </a:rPr>
              <a:t>"</a:t>
            </a:r>
            <a:r>
              <a:rPr lang="zh-CN" altLang="en-US" sz="2400">
                <a:ea typeface="宋体" pitchFamily="2" charset="-122"/>
              </a:rPr>
              <a:t>属性</a:t>
            </a:r>
            <a:r>
              <a:rPr lang="en-US" altLang="zh-CN" sz="2400">
                <a:ea typeface="宋体" pitchFamily="2" charset="-122"/>
              </a:rPr>
              <a:t>"</a:t>
            </a:r>
            <a:r>
              <a:rPr lang="zh-CN" altLang="en-US" sz="2400">
                <a:ea typeface="宋体" pitchFamily="2" charset="-122"/>
              </a:rPr>
              <a:t>然后去掉</a:t>
            </a:r>
            <a:r>
              <a:rPr lang="en-US" altLang="zh-CN" sz="2400">
                <a:ea typeface="宋体" pitchFamily="2" charset="-122"/>
              </a:rPr>
              <a:t>"</a:t>
            </a:r>
            <a:r>
              <a:rPr lang="zh-CN" altLang="en-US" sz="2400">
                <a:ea typeface="宋体" pitchFamily="2" charset="-122"/>
              </a:rPr>
              <a:t>账号已停用</a:t>
            </a:r>
            <a:r>
              <a:rPr lang="en-US" altLang="zh-CN" sz="2400">
                <a:ea typeface="宋体" pitchFamily="2" charset="-122"/>
              </a:rPr>
              <a:t>"</a:t>
            </a:r>
            <a:r>
              <a:rPr lang="zh-CN" altLang="en-US" sz="2400">
                <a:ea typeface="宋体" pitchFamily="2" charset="-122"/>
              </a:rPr>
              <a:t>选择 </a:t>
            </a:r>
            <a:endParaRPr lang="en-US" altLang="zh-CN" sz="2400">
              <a:latin typeface="宋体" pitchFamily="2" charset="-122"/>
              <a:ea typeface="宋体" pitchFamily="2" charset="-122"/>
            </a:endParaRPr>
          </a:p>
          <a:p>
            <a:r>
              <a:rPr lang="zh-CN" altLang="en-US" sz="2400">
                <a:latin typeface="宋体" pitchFamily="2" charset="-122"/>
                <a:ea typeface="宋体" pitchFamily="2" charset="-122"/>
              </a:rPr>
              <a:t>保证</a:t>
            </a:r>
            <a:r>
              <a:rPr lang="en-US" altLang="zh-CN" sz="2400">
                <a:latin typeface="宋体" pitchFamily="2" charset="-122"/>
                <a:ea typeface="宋体" pitchFamily="2" charset="-122"/>
              </a:rPr>
              <a:t>GUEST</a:t>
            </a:r>
            <a:r>
              <a:rPr lang="zh-CN" altLang="en-US" sz="2400">
                <a:latin typeface="宋体" pitchFamily="2" charset="-122"/>
                <a:ea typeface="宋体" pitchFamily="2" charset="-122"/>
              </a:rPr>
              <a:t>具有网络访问这台主机的权利</a:t>
            </a:r>
          </a:p>
        </p:txBody>
      </p:sp>
      <p:pic>
        <p:nvPicPr>
          <p:cNvPr id="6148" name="Picture 2"/>
          <p:cNvPicPr>
            <a:picLocks noChangeAspect="1" noChangeArrowheads="1"/>
          </p:cNvPicPr>
          <p:nvPr/>
        </p:nvPicPr>
        <p:blipFill>
          <a:blip r:embed="rId2" cstate="print"/>
          <a:srcRect/>
          <a:stretch>
            <a:fillRect/>
          </a:stretch>
        </p:blipFill>
        <p:spPr bwMode="auto">
          <a:xfrm>
            <a:off x="4191000" y="1371600"/>
            <a:ext cx="3911600" cy="4800600"/>
          </a:xfrm>
          <a:prstGeom prst="rect">
            <a:avLst/>
          </a:prstGeom>
          <a:noFill/>
          <a:ln w="9525">
            <a:noFill/>
            <a:miter lim="800000"/>
            <a:headEnd/>
            <a:tailEnd/>
          </a:ln>
        </p:spPr>
      </p:pic>
      <p:pic>
        <p:nvPicPr>
          <p:cNvPr id="6149" name="Picture 3"/>
          <p:cNvPicPr>
            <a:picLocks noChangeAspect="1" noChangeArrowheads="1"/>
          </p:cNvPicPr>
          <p:nvPr/>
        </p:nvPicPr>
        <p:blipFill>
          <a:blip r:embed="rId3" cstate="print"/>
          <a:srcRect/>
          <a:stretch>
            <a:fillRect/>
          </a:stretch>
        </p:blipFill>
        <p:spPr bwMode="auto">
          <a:xfrm>
            <a:off x="3048000" y="2266950"/>
            <a:ext cx="7010400" cy="4591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643188" y="285750"/>
            <a:ext cx="6048375" cy="465138"/>
          </a:xfrm>
        </p:spPr>
        <p:txBody>
          <a:bodyPr lIns="82124" tIns="41061" rIns="82124" bIns="41061" anchor="t">
            <a:normAutofit fontScale="90000"/>
          </a:bodyPr>
          <a:lstStyle/>
          <a:p>
            <a:r>
              <a:rPr lang="zh-CN" altLang="en-US" sz="4000">
                <a:latin typeface="仿宋_GB2312"/>
                <a:ea typeface="仿宋_GB2312"/>
                <a:cs typeface="仿宋_GB2312"/>
              </a:rPr>
              <a:t>文件共享－高级文件共享</a:t>
            </a:r>
          </a:p>
        </p:txBody>
      </p:sp>
      <p:sp>
        <p:nvSpPr>
          <p:cNvPr id="7171" name="内容占位符 2"/>
          <p:cNvSpPr>
            <a:spLocks noGrp="1"/>
          </p:cNvSpPr>
          <p:nvPr>
            <p:ph idx="4294967295"/>
          </p:nvPr>
        </p:nvSpPr>
        <p:spPr>
          <a:xfrm>
            <a:off x="642938" y="1357313"/>
            <a:ext cx="3786187" cy="4743450"/>
          </a:xfrm>
        </p:spPr>
        <p:txBody>
          <a:bodyPr lIns="82550" tIns="41275" rIns="82550" bIns="41275"/>
          <a:lstStyle/>
          <a:p>
            <a:r>
              <a:rPr lang="zh-CN" altLang="en-US">
                <a:latin typeface="宋体" pitchFamily="2" charset="-122"/>
                <a:ea typeface="宋体" pitchFamily="2" charset="-122"/>
              </a:rPr>
              <a:t>禁止简单文件共享</a:t>
            </a:r>
            <a:endParaRPr lang="en-US" altLang="zh-CN">
              <a:latin typeface="宋体" pitchFamily="2" charset="-122"/>
              <a:ea typeface="宋体" pitchFamily="2" charset="-122"/>
            </a:endParaRPr>
          </a:p>
          <a:p>
            <a:r>
              <a:rPr lang="zh-CN" altLang="en-US">
                <a:latin typeface="宋体" pitchFamily="2" charset="-122"/>
                <a:ea typeface="宋体" pitchFamily="2" charset="-122"/>
              </a:rPr>
              <a:t>设置要共享文件的新账户</a:t>
            </a:r>
            <a:endParaRPr lang="en-US" altLang="zh-CN">
              <a:latin typeface="宋体" pitchFamily="2" charset="-122"/>
              <a:ea typeface="宋体" pitchFamily="2" charset="-122"/>
            </a:endParaRPr>
          </a:p>
          <a:p>
            <a:r>
              <a:rPr lang="zh-CN" altLang="en-US">
                <a:latin typeface="宋体" pitchFamily="2" charset="-122"/>
                <a:ea typeface="宋体" pitchFamily="2" charset="-122"/>
              </a:rPr>
              <a:t>设置共享</a:t>
            </a:r>
            <a:endParaRPr lang="en-US" altLang="zh-CN">
              <a:latin typeface="宋体" pitchFamily="2" charset="-122"/>
              <a:ea typeface="宋体" pitchFamily="2" charset="-122"/>
            </a:endParaRPr>
          </a:p>
          <a:p>
            <a:pPr lvl="1"/>
            <a:r>
              <a:rPr lang="zh-CN" altLang="en-US">
                <a:latin typeface="宋体" pitchFamily="2" charset="-122"/>
                <a:ea typeface="宋体" pitchFamily="2" charset="-122"/>
              </a:rPr>
              <a:t>删除</a:t>
            </a:r>
            <a:r>
              <a:rPr lang="en-US" altLang="zh-CN">
                <a:latin typeface="宋体" pitchFamily="2" charset="-122"/>
                <a:ea typeface="宋体" pitchFamily="2" charset="-122"/>
              </a:rPr>
              <a:t>everyone</a:t>
            </a:r>
            <a:r>
              <a:rPr lang="zh-CN" altLang="en-US">
                <a:latin typeface="宋体" pitchFamily="2" charset="-122"/>
                <a:ea typeface="宋体" pitchFamily="2" charset="-122"/>
              </a:rPr>
              <a:t>用户的权限</a:t>
            </a:r>
            <a:endParaRPr lang="en-US" altLang="zh-CN">
              <a:latin typeface="宋体" pitchFamily="2" charset="-122"/>
              <a:ea typeface="宋体" pitchFamily="2" charset="-122"/>
            </a:endParaRPr>
          </a:p>
          <a:p>
            <a:pPr lvl="1"/>
            <a:r>
              <a:rPr lang="zh-CN" altLang="en-US">
                <a:latin typeface="宋体" pitchFamily="2" charset="-122"/>
                <a:ea typeface="宋体" pitchFamily="2" charset="-122"/>
              </a:rPr>
              <a:t>添加新用户的权限</a:t>
            </a:r>
            <a:endParaRPr lang="en-US" altLang="zh-CN">
              <a:latin typeface="宋体" pitchFamily="2" charset="-122"/>
              <a:ea typeface="宋体" pitchFamily="2" charset="-122"/>
            </a:endParaRPr>
          </a:p>
          <a:p>
            <a:endParaRPr lang="en-US" altLang="zh-CN">
              <a:latin typeface="宋体" pitchFamily="2" charset="-122"/>
              <a:ea typeface="宋体" pitchFamily="2" charset="-122"/>
            </a:endParaRPr>
          </a:p>
          <a:p>
            <a:pPr lvl="1"/>
            <a:endParaRPr lang="zh-CN" altLang="en-US">
              <a:latin typeface="宋体" pitchFamily="2" charset="-122"/>
              <a:ea typeface="宋体" pitchFamily="2" charset="-122"/>
            </a:endParaRPr>
          </a:p>
        </p:txBody>
      </p:sp>
      <p:pic>
        <p:nvPicPr>
          <p:cNvPr id="7172" name="Picture 2"/>
          <p:cNvPicPr>
            <a:picLocks noChangeAspect="1" noChangeArrowheads="1"/>
          </p:cNvPicPr>
          <p:nvPr/>
        </p:nvPicPr>
        <p:blipFill>
          <a:blip r:embed="rId2" cstate="print"/>
          <a:srcRect/>
          <a:stretch>
            <a:fillRect/>
          </a:stretch>
        </p:blipFill>
        <p:spPr bwMode="auto">
          <a:xfrm>
            <a:off x="5072063" y="1000125"/>
            <a:ext cx="2952750"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643188" y="285750"/>
            <a:ext cx="6048375" cy="465138"/>
          </a:xfrm>
        </p:spPr>
        <p:txBody>
          <a:bodyPr lIns="82124" tIns="41061" rIns="82124" bIns="41061" anchor="t">
            <a:normAutofit fontScale="90000"/>
          </a:bodyPr>
          <a:lstStyle/>
          <a:p>
            <a:r>
              <a:rPr lang="zh-CN" altLang="en-US" sz="4000">
                <a:latin typeface="仿宋_GB2312"/>
                <a:ea typeface="仿宋_GB2312"/>
                <a:cs typeface="仿宋_GB2312"/>
              </a:rPr>
              <a:t>文件共享－高级文件共享</a:t>
            </a:r>
          </a:p>
        </p:txBody>
      </p:sp>
      <p:sp>
        <p:nvSpPr>
          <p:cNvPr id="8195" name="内容占位符 2"/>
          <p:cNvSpPr>
            <a:spLocks noGrp="1"/>
          </p:cNvSpPr>
          <p:nvPr>
            <p:ph idx="4294967295"/>
          </p:nvPr>
        </p:nvSpPr>
        <p:spPr>
          <a:xfrm>
            <a:off x="642938" y="1357313"/>
            <a:ext cx="3786187" cy="4743450"/>
          </a:xfrm>
        </p:spPr>
        <p:txBody>
          <a:bodyPr lIns="82550" tIns="41275" rIns="82550" bIns="41275"/>
          <a:lstStyle/>
          <a:p>
            <a:r>
              <a:rPr lang="zh-CN" altLang="en-US">
                <a:latin typeface="宋体" pitchFamily="2" charset="-122"/>
                <a:ea typeface="宋体" pitchFamily="2" charset="-122"/>
              </a:rPr>
              <a:t>禁止简单文件共享</a:t>
            </a:r>
            <a:endParaRPr lang="en-US" altLang="zh-CN">
              <a:latin typeface="宋体" pitchFamily="2" charset="-122"/>
              <a:ea typeface="宋体" pitchFamily="2" charset="-122"/>
            </a:endParaRPr>
          </a:p>
          <a:p>
            <a:r>
              <a:rPr lang="zh-CN" altLang="en-US">
                <a:latin typeface="宋体" pitchFamily="2" charset="-122"/>
                <a:ea typeface="宋体" pitchFamily="2" charset="-122"/>
              </a:rPr>
              <a:t>设置新账户</a:t>
            </a:r>
            <a:endParaRPr lang="en-US" altLang="zh-CN">
              <a:latin typeface="宋体" pitchFamily="2" charset="-122"/>
              <a:ea typeface="宋体" pitchFamily="2" charset="-122"/>
            </a:endParaRPr>
          </a:p>
          <a:p>
            <a:r>
              <a:rPr lang="zh-CN" altLang="en-US">
                <a:latin typeface="宋体" pitchFamily="2" charset="-122"/>
                <a:ea typeface="宋体" pitchFamily="2" charset="-122"/>
              </a:rPr>
              <a:t>设置共享文件夹的访问控制列表</a:t>
            </a:r>
            <a:endParaRPr lang="en-US" altLang="zh-CN">
              <a:latin typeface="宋体" pitchFamily="2" charset="-122"/>
              <a:ea typeface="宋体" pitchFamily="2" charset="-122"/>
            </a:endParaRPr>
          </a:p>
          <a:p>
            <a:pPr lvl="1"/>
            <a:r>
              <a:rPr lang="zh-CN" altLang="en-US">
                <a:latin typeface="宋体" pitchFamily="2" charset="-122"/>
                <a:ea typeface="宋体" pitchFamily="2" charset="-122"/>
              </a:rPr>
              <a:t>删除</a:t>
            </a:r>
            <a:r>
              <a:rPr lang="en-US" altLang="zh-CN">
                <a:latin typeface="宋体" pitchFamily="2" charset="-122"/>
                <a:ea typeface="宋体" pitchFamily="2" charset="-122"/>
              </a:rPr>
              <a:t>everyone</a:t>
            </a:r>
            <a:r>
              <a:rPr lang="zh-CN" altLang="en-US">
                <a:latin typeface="宋体" pitchFamily="2" charset="-122"/>
                <a:ea typeface="宋体" pitchFamily="2" charset="-122"/>
              </a:rPr>
              <a:t>用户的权限</a:t>
            </a:r>
            <a:endParaRPr lang="en-US" altLang="zh-CN">
              <a:latin typeface="宋体" pitchFamily="2" charset="-122"/>
              <a:ea typeface="宋体" pitchFamily="2" charset="-122"/>
            </a:endParaRPr>
          </a:p>
          <a:p>
            <a:pPr lvl="1"/>
            <a:r>
              <a:rPr lang="zh-CN" altLang="en-US">
                <a:latin typeface="宋体" pitchFamily="2" charset="-122"/>
                <a:ea typeface="宋体" pitchFamily="2" charset="-122"/>
              </a:rPr>
              <a:t>添加新用户的权限</a:t>
            </a:r>
            <a:endParaRPr lang="en-US" altLang="zh-CN">
              <a:latin typeface="宋体" pitchFamily="2" charset="-122"/>
              <a:ea typeface="宋体" pitchFamily="2" charset="-122"/>
            </a:endParaRPr>
          </a:p>
          <a:p>
            <a:endParaRPr lang="en-US" altLang="zh-CN">
              <a:latin typeface="宋体" pitchFamily="2" charset="-122"/>
              <a:ea typeface="宋体" pitchFamily="2" charset="-122"/>
            </a:endParaRPr>
          </a:p>
          <a:p>
            <a:pPr lvl="1"/>
            <a:endParaRPr lang="zh-CN" altLang="en-US">
              <a:latin typeface="宋体" pitchFamily="2" charset="-122"/>
              <a:ea typeface="宋体" pitchFamily="2" charset="-122"/>
            </a:endParaRPr>
          </a:p>
        </p:txBody>
      </p:sp>
      <p:pic>
        <p:nvPicPr>
          <p:cNvPr id="8196" name="Picture 2"/>
          <p:cNvPicPr>
            <a:picLocks noChangeAspect="1" noChangeArrowheads="1"/>
          </p:cNvPicPr>
          <p:nvPr/>
        </p:nvPicPr>
        <p:blipFill>
          <a:blip r:embed="rId2" cstate="print"/>
          <a:srcRect/>
          <a:stretch>
            <a:fillRect/>
          </a:stretch>
        </p:blipFill>
        <p:spPr bwMode="auto">
          <a:xfrm>
            <a:off x="5072063" y="1000125"/>
            <a:ext cx="2952750"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endParaRPr lang="zh-CN" altLang="en-US">
              <a:ea typeface="宋体" pitchFamily="2" charset="-122"/>
            </a:endParaRPr>
          </a:p>
        </p:txBody>
      </p:sp>
      <p:pic>
        <p:nvPicPr>
          <p:cNvPr id="12293" name="Picture 5"/>
          <p:cNvPicPr>
            <a:picLocks noChangeAspect="1" noChangeArrowheads="1"/>
          </p:cNvPicPr>
          <p:nvPr/>
        </p:nvPicPr>
        <p:blipFill>
          <a:blip r:embed="rId2" cstate="print"/>
          <a:srcRect/>
          <a:stretch>
            <a:fillRect/>
          </a:stretch>
        </p:blipFill>
        <p:spPr bwMode="auto">
          <a:xfrm>
            <a:off x="990600" y="304800"/>
            <a:ext cx="3276600" cy="4648200"/>
          </a:xfrm>
          <a:prstGeom prst="rect">
            <a:avLst/>
          </a:prstGeom>
          <a:noFill/>
          <a:ln w="9525">
            <a:noFill/>
            <a:miter lim="800000"/>
            <a:headEnd/>
            <a:tailEnd/>
          </a:ln>
          <a:effectLst/>
        </p:spPr>
      </p:pic>
      <p:pic>
        <p:nvPicPr>
          <p:cNvPr id="12294" name="Picture 6"/>
          <p:cNvPicPr>
            <a:picLocks noChangeAspect="1" noChangeArrowheads="1"/>
          </p:cNvPicPr>
          <p:nvPr/>
        </p:nvPicPr>
        <p:blipFill>
          <a:blip r:embed="rId3" cstate="print"/>
          <a:srcRect/>
          <a:stretch>
            <a:fillRect/>
          </a:stretch>
        </p:blipFill>
        <p:spPr bwMode="auto">
          <a:xfrm>
            <a:off x="4800600" y="228600"/>
            <a:ext cx="3536950" cy="4800600"/>
          </a:xfrm>
          <a:prstGeom prst="rect">
            <a:avLst/>
          </a:prstGeom>
          <a:noFill/>
          <a:ln w="9525">
            <a:noFill/>
            <a:miter lim="800000"/>
            <a:headEnd/>
            <a:tailEnd/>
          </a:ln>
          <a:effectLst/>
        </p:spPr>
      </p:pic>
      <p:sp>
        <p:nvSpPr>
          <p:cNvPr id="12295" name="Rectangle 7"/>
          <p:cNvSpPr>
            <a:spLocks noChangeArrowheads="1"/>
          </p:cNvSpPr>
          <p:nvPr/>
        </p:nvSpPr>
        <p:spPr bwMode="auto">
          <a:xfrm>
            <a:off x="381000" y="5181600"/>
            <a:ext cx="8382000" cy="1260475"/>
          </a:xfrm>
          <a:prstGeom prst="rect">
            <a:avLst/>
          </a:prstGeom>
          <a:noFill/>
          <a:ln w="9525">
            <a:noFill/>
            <a:miter lim="800000"/>
            <a:headEnd/>
            <a:tailEnd/>
          </a:ln>
          <a:effectLst/>
        </p:spPr>
        <p:txBody>
          <a:bodyPr>
            <a:spAutoFit/>
          </a:bodyPr>
          <a:lstStyle/>
          <a:p>
            <a:pPr>
              <a:spcBef>
                <a:spcPct val="20000"/>
              </a:spcBef>
              <a:buFontTx/>
              <a:buChar char="•"/>
            </a:pPr>
            <a:r>
              <a:rPr lang="zh-CN" altLang="en-US" sz="2400">
                <a:ea typeface="宋体" pitchFamily="2" charset="-122"/>
              </a:rPr>
              <a:t>右键选择要共享的文件夹，属性</a:t>
            </a:r>
            <a:r>
              <a:rPr lang="en-US" altLang="zh-CN" sz="2400">
                <a:ea typeface="宋体" pitchFamily="2" charset="-122"/>
              </a:rPr>
              <a:t>-》</a:t>
            </a:r>
            <a:r>
              <a:rPr lang="zh-CN" altLang="en-US" sz="2400">
                <a:ea typeface="宋体" pitchFamily="2" charset="-122"/>
              </a:rPr>
              <a:t>共享及安全</a:t>
            </a:r>
          </a:p>
          <a:p>
            <a:pPr>
              <a:spcBef>
                <a:spcPct val="20000"/>
              </a:spcBef>
              <a:buFontTx/>
              <a:buChar char="•"/>
            </a:pPr>
            <a:r>
              <a:rPr lang="zh-CN" altLang="en-US" sz="2400">
                <a:ea typeface="宋体" pitchFamily="2" charset="-122"/>
              </a:rPr>
              <a:t>不允许空白密码用户远程登录：本地安全策略</a:t>
            </a:r>
            <a:r>
              <a:rPr lang="en-US" altLang="zh-CN" sz="2400">
                <a:ea typeface="宋体" pitchFamily="2" charset="-122"/>
              </a:rPr>
              <a:t>-》</a:t>
            </a:r>
            <a:r>
              <a:rPr lang="zh-CN" altLang="en-US" sz="2400">
                <a:ea typeface="宋体" pitchFamily="2" charset="-122"/>
              </a:rPr>
              <a:t>安全选项</a:t>
            </a:r>
            <a:r>
              <a:rPr lang="en-US" altLang="zh-CN" sz="2400">
                <a:ea typeface="宋体" pitchFamily="2" charset="-122"/>
              </a:rPr>
              <a:t>-》</a:t>
            </a:r>
            <a:r>
              <a:rPr lang="zh-CN" altLang="en-US" sz="2400">
                <a:ea typeface="宋体" pitchFamily="2" charset="-122"/>
              </a:rPr>
              <a:t>不允许空白密码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a:ea typeface="宋体" pitchFamily="2" charset="-122"/>
              </a:rPr>
              <a:t>本地安全策略：系统审核策略</a:t>
            </a:r>
          </a:p>
        </p:txBody>
      </p:sp>
      <p:sp>
        <p:nvSpPr>
          <p:cNvPr id="14339" name="Rectangle 3"/>
          <p:cNvSpPr>
            <a:spLocks noGrp="1" noChangeArrowheads="1"/>
          </p:cNvSpPr>
          <p:nvPr>
            <p:ph type="body" idx="1"/>
          </p:nvPr>
        </p:nvSpPr>
        <p:spPr>
          <a:xfrm>
            <a:off x="457200" y="1600200"/>
            <a:ext cx="8458200" cy="4525963"/>
          </a:xfrm>
        </p:spPr>
        <p:txBody>
          <a:bodyPr/>
          <a:lstStyle/>
          <a:p>
            <a:r>
              <a:rPr lang="zh-CN" altLang="en-US">
                <a:ea typeface="宋体" pitchFamily="2" charset="-122"/>
              </a:rPr>
              <a:t>开启安全审核是</a:t>
            </a:r>
            <a:r>
              <a:rPr lang="en-US" altLang="zh-CN">
                <a:ea typeface="宋体" pitchFamily="2" charset="-122"/>
              </a:rPr>
              <a:t>Windows</a:t>
            </a:r>
            <a:r>
              <a:rPr lang="zh-CN" altLang="en-US">
                <a:ea typeface="宋体" pitchFamily="2" charset="-122"/>
              </a:rPr>
              <a:t>最基本的入侵检测方法。</a:t>
            </a:r>
          </a:p>
          <a:p>
            <a:r>
              <a:rPr lang="zh-CN" altLang="en-US">
                <a:ea typeface="宋体" pitchFamily="2" charset="-122"/>
              </a:rPr>
              <a:t>当有人尝试对你的系统进行某些方式（如尝试用户密码</a:t>
            </a:r>
            <a:r>
              <a:rPr lang="en-US" altLang="zh-CN">
                <a:ea typeface="宋体" pitchFamily="2" charset="-122"/>
              </a:rPr>
              <a:t>,</a:t>
            </a:r>
            <a:r>
              <a:rPr lang="zh-CN" altLang="en-US">
                <a:ea typeface="宋体" pitchFamily="2" charset="-122"/>
              </a:rPr>
              <a:t>改变帐户策略，未经许可的文件访问等等）入侵的时候，都会被安全审核记录下来。</a:t>
            </a:r>
          </a:p>
          <a:p>
            <a:r>
              <a:rPr lang="zh-CN" altLang="en-US">
                <a:ea typeface="宋体" pitchFamily="2" charset="-122"/>
              </a:rPr>
              <a:t>打开安全审核之后，相关事件可以通过“事件查看器”查看。</a:t>
            </a:r>
          </a:p>
          <a:p>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idx="4294967295"/>
          </p:nvPr>
        </p:nvSpPr>
        <p:spPr>
          <a:xfrm>
            <a:off x="457200" y="304800"/>
            <a:ext cx="8229600" cy="1143000"/>
          </a:xfrm>
        </p:spPr>
        <p:txBody>
          <a:bodyPr/>
          <a:lstStyle/>
          <a:p>
            <a:r>
              <a:rPr lang="zh-CN" altLang="en-US">
                <a:ea typeface="宋体" pitchFamily="2" charset="-122"/>
              </a:rPr>
              <a:t>本地安全策略 </a:t>
            </a:r>
          </a:p>
        </p:txBody>
      </p:sp>
      <p:sp>
        <p:nvSpPr>
          <p:cNvPr id="17411" name="内容占位符 2"/>
          <p:cNvSpPr>
            <a:spLocks noGrp="1"/>
          </p:cNvSpPr>
          <p:nvPr>
            <p:ph idx="4294967295"/>
          </p:nvPr>
        </p:nvSpPr>
        <p:spPr/>
        <p:txBody>
          <a:bodyPr/>
          <a:lstStyle/>
          <a:p>
            <a:r>
              <a:rPr lang="zh-CN" altLang="en-US">
                <a:ea typeface="宋体" pitchFamily="2" charset="-122"/>
              </a:rPr>
              <a:t>本地安全策略影响本计算机的安全设置</a:t>
            </a:r>
          </a:p>
          <a:p>
            <a:r>
              <a:rPr lang="zh-CN" altLang="en-US">
                <a:ea typeface="宋体" pitchFamily="2" charset="-122"/>
              </a:rPr>
              <a:t>本地安全策略主要包含</a:t>
            </a:r>
          </a:p>
          <a:p>
            <a:pPr lvl="1"/>
            <a:r>
              <a:rPr lang="zh-CN" altLang="en-US">
                <a:ea typeface="宋体" pitchFamily="2" charset="-122"/>
              </a:rPr>
              <a:t>帐户策略</a:t>
            </a:r>
          </a:p>
          <a:p>
            <a:pPr lvl="1"/>
            <a:r>
              <a:rPr lang="zh-CN" altLang="en-US">
                <a:ea typeface="宋体" pitchFamily="2" charset="-122"/>
              </a:rPr>
              <a:t>本地策略</a:t>
            </a:r>
            <a:endParaRPr lang="en-US" altLang="zh-CN">
              <a:ea typeface="宋体" pitchFamily="2" charset="-122"/>
            </a:endParaRPr>
          </a:p>
          <a:p>
            <a:pPr lvl="1"/>
            <a:r>
              <a:rPr lang="en-US" altLang="zh-CN">
                <a:ea typeface="宋体" pitchFamily="2" charset="-122"/>
              </a:rPr>
              <a:t>… …</a:t>
            </a:r>
            <a:endParaRPr lang="zh-CN" altLang="en-US">
              <a:ea typeface="宋体" pitchFamily="2" charset="-122"/>
            </a:endParaRPr>
          </a:p>
        </p:txBody>
      </p:sp>
      <p:pic>
        <p:nvPicPr>
          <p:cNvPr id="17412" name="Picture 4"/>
          <p:cNvPicPr>
            <a:picLocks noChangeAspect="1" noChangeArrowheads="1"/>
          </p:cNvPicPr>
          <p:nvPr/>
        </p:nvPicPr>
        <p:blipFill>
          <a:blip r:embed="rId2" cstate="print"/>
          <a:srcRect/>
          <a:stretch>
            <a:fillRect/>
          </a:stretch>
        </p:blipFill>
        <p:spPr bwMode="auto">
          <a:xfrm>
            <a:off x="3048000" y="2590800"/>
            <a:ext cx="6500813" cy="3924300"/>
          </a:xfrm>
          <a:prstGeom prst="rect">
            <a:avLst/>
          </a:prstGeom>
          <a:noFill/>
          <a:ln w="9525">
            <a:noFill/>
            <a:miter lim="800000"/>
            <a:headEnd/>
            <a:tailEnd/>
          </a:ln>
        </p:spPr>
      </p:pic>
      <p:sp>
        <p:nvSpPr>
          <p:cNvPr id="6" name="Rectangle 6"/>
          <p:cNvSpPr>
            <a:spLocks noChangeArrowheads="1"/>
          </p:cNvSpPr>
          <p:nvPr/>
        </p:nvSpPr>
        <p:spPr bwMode="auto">
          <a:xfrm>
            <a:off x="2930525" y="5084763"/>
            <a:ext cx="4752975" cy="792162"/>
          </a:xfrm>
          <a:prstGeom prst="rect">
            <a:avLst/>
          </a:prstGeom>
          <a:solidFill>
            <a:schemeClr val="bg1"/>
          </a:solidFill>
          <a:ln w="9525" algn="ctr">
            <a:noFill/>
            <a:miter lim="800000"/>
            <a:headEnd/>
            <a:tailEnd/>
          </a:ln>
          <a:effectLst/>
        </p:spPr>
        <p:txBody>
          <a:bodyPr wrap="none" anchor="ctr"/>
          <a:lstStyle/>
          <a:p>
            <a:pPr marL="342900" indent="-342900" fontAlgn="auto">
              <a:spcBef>
                <a:spcPct val="20000"/>
              </a:spcBef>
              <a:spcAft>
                <a:spcPts val="0"/>
              </a:spcAft>
              <a:defRPr/>
            </a:pPr>
            <a:r>
              <a:rPr lang="zh-CN" altLang="en-US" sz="2400" b="1">
                <a:solidFill>
                  <a:srgbClr val="FF0000"/>
                </a:solidFill>
                <a:latin typeface="+mn-lt"/>
                <a:ea typeface="楷体_GB2312" pitchFamily="49" charset="-122"/>
                <a:cs typeface="+mn-cs"/>
              </a:rPr>
              <a:t>开始 </a:t>
            </a:r>
            <a:r>
              <a:rPr lang="en-US" altLang="zh-CN" sz="2400" b="1">
                <a:solidFill>
                  <a:srgbClr val="FF9601"/>
                </a:solidFill>
                <a:latin typeface="+mn-lt"/>
                <a:ea typeface="宋体" pitchFamily="2" charset="-122"/>
                <a:cs typeface="+mn-cs"/>
                <a:sym typeface="Wingdings" pitchFamily="2" charset="2"/>
              </a:rPr>
              <a:t></a:t>
            </a:r>
            <a:r>
              <a:rPr lang="en-US" altLang="zh-CN" sz="2400" b="1">
                <a:solidFill>
                  <a:srgbClr val="FF0000"/>
                </a:solidFill>
                <a:latin typeface="+mn-lt"/>
                <a:ea typeface="楷体_GB2312" pitchFamily="49" charset="-122"/>
                <a:cs typeface="+mn-cs"/>
                <a:sym typeface="Wingdings" pitchFamily="2" charset="2"/>
              </a:rPr>
              <a:t> </a:t>
            </a:r>
            <a:r>
              <a:rPr lang="zh-CN" altLang="en-US" sz="2400" b="1">
                <a:solidFill>
                  <a:srgbClr val="FF0000"/>
                </a:solidFill>
                <a:latin typeface="+mn-lt"/>
                <a:ea typeface="楷体_GB2312" pitchFamily="49" charset="-122"/>
                <a:cs typeface="+mn-cs"/>
                <a:sym typeface="Wingdings" pitchFamily="2" charset="2"/>
              </a:rPr>
              <a:t>管理工具 </a:t>
            </a:r>
            <a:r>
              <a:rPr lang="en-US" altLang="zh-CN" sz="2400" b="1">
                <a:solidFill>
                  <a:srgbClr val="FF9601"/>
                </a:solidFill>
                <a:latin typeface="+mn-lt"/>
                <a:ea typeface="宋体" pitchFamily="2" charset="-122"/>
                <a:cs typeface="+mn-cs"/>
                <a:sym typeface="Wingdings" pitchFamily="2" charset="2"/>
              </a:rPr>
              <a:t></a:t>
            </a:r>
            <a:r>
              <a:rPr lang="en-US" altLang="zh-CN" sz="2400" b="1">
                <a:solidFill>
                  <a:srgbClr val="FF0000"/>
                </a:solidFill>
                <a:latin typeface="+mn-lt"/>
                <a:ea typeface="楷体_GB2312" pitchFamily="49" charset="-122"/>
                <a:cs typeface="+mn-cs"/>
                <a:sym typeface="Wingdings" pitchFamily="2" charset="2"/>
              </a:rPr>
              <a:t> </a:t>
            </a:r>
            <a:r>
              <a:rPr lang="zh-CN" altLang="en-US" sz="2400" b="1">
                <a:solidFill>
                  <a:srgbClr val="FF0000"/>
                </a:solidFill>
                <a:latin typeface="+mn-lt"/>
                <a:ea typeface="楷体_GB2312" pitchFamily="49" charset="-122"/>
                <a:cs typeface="+mn-cs"/>
                <a:sym typeface="Wingdings" pitchFamily="2" charset="2"/>
              </a:rPr>
              <a:t>本地安全策略</a:t>
            </a:r>
          </a:p>
          <a:p>
            <a:pPr marL="342900" indent="-342900" fontAlgn="auto">
              <a:spcBef>
                <a:spcPct val="20000"/>
              </a:spcBef>
              <a:spcAft>
                <a:spcPts val="0"/>
              </a:spcAft>
              <a:defRPr/>
            </a:pPr>
            <a:r>
              <a:rPr lang="zh-CN" altLang="en-US" sz="2400" b="1">
                <a:latin typeface="+mn-lt"/>
                <a:ea typeface="楷体_GB2312" pitchFamily="49" charset="-122"/>
                <a:cs typeface="+mn-cs"/>
                <a:sym typeface="Wingdings" pitchFamily="2" charset="2"/>
              </a:rPr>
              <a:t>开</a:t>
            </a:r>
            <a:r>
              <a:rPr lang="zh-CN" altLang="en-US" sz="2400" b="1">
                <a:latin typeface="+mn-lt"/>
                <a:ea typeface="楷体_GB2312" pitchFamily="49" charset="-122"/>
                <a:cs typeface="+mn-cs"/>
              </a:rPr>
              <a:t>始 </a:t>
            </a:r>
            <a:r>
              <a:rPr lang="en-US" altLang="zh-CN" sz="2400" b="1">
                <a:solidFill>
                  <a:srgbClr val="FF9601"/>
                </a:solidFill>
                <a:latin typeface="+mn-lt"/>
                <a:ea typeface="宋体" pitchFamily="2" charset="-122"/>
                <a:cs typeface="+mn-cs"/>
                <a:sym typeface="Wingdings" pitchFamily="2" charset="2"/>
              </a:rPr>
              <a:t></a:t>
            </a:r>
            <a:r>
              <a:rPr lang="en-US" altLang="zh-CN" sz="2400" b="1">
                <a:latin typeface="+mn-lt"/>
                <a:ea typeface="楷体_GB2312" pitchFamily="49" charset="-122"/>
                <a:cs typeface="+mn-cs"/>
                <a:sym typeface="Wingdings" pitchFamily="2" charset="2"/>
              </a:rPr>
              <a:t> </a:t>
            </a:r>
            <a:r>
              <a:rPr lang="zh-CN" altLang="en-US" sz="2400" b="1">
                <a:latin typeface="+mn-lt"/>
                <a:ea typeface="楷体_GB2312" pitchFamily="49" charset="-122"/>
                <a:cs typeface="+mn-cs"/>
                <a:sym typeface="Wingdings" pitchFamily="2" charset="2"/>
              </a:rPr>
              <a:t>运行 </a:t>
            </a:r>
            <a:r>
              <a:rPr lang="en-US" altLang="zh-CN" sz="2400" b="1">
                <a:solidFill>
                  <a:srgbClr val="FF9601"/>
                </a:solidFill>
                <a:latin typeface="+mn-lt"/>
                <a:ea typeface="宋体" pitchFamily="2" charset="-122"/>
                <a:cs typeface="+mn-cs"/>
                <a:sym typeface="Wingdings" pitchFamily="2" charset="2"/>
              </a:rPr>
              <a:t></a:t>
            </a:r>
            <a:r>
              <a:rPr lang="en-US" altLang="zh-CN" sz="2400" b="1">
                <a:latin typeface="+mn-lt"/>
                <a:ea typeface="楷体_GB2312" pitchFamily="49" charset="-122"/>
                <a:cs typeface="+mn-cs"/>
                <a:sym typeface="Wingdings" pitchFamily="2" charset="2"/>
              </a:rPr>
              <a:t> </a:t>
            </a:r>
            <a:r>
              <a:rPr lang="en-US" altLang="zh-CN" sz="2400" b="1">
                <a:solidFill>
                  <a:schemeClr val="hlink"/>
                </a:solidFill>
                <a:effectLst>
                  <a:outerShdw blurRad="38100" dist="38100" dir="2700000" algn="tl">
                    <a:srgbClr val="C0C0C0"/>
                  </a:outerShdw>
                </a:effectLst>
                <a:latin typeface="+mn-lt"/>
                <a:ea typeface="楷体_GB2312" pitchFamily="49" charset="-122"/>
                <a:cs typeface="+mn-cs"/>
                <a:sym typeface="Wingdings" pitchFamily="2" charset="2"/>
              </a:rPr>
              <a:t>secpol.msc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zh-CN" altLang="en-US" dirty="0" smtClean="0"/>
              <a:t>中间人攻击</a:t>
            </a:r>
            <a:endParaRPr lang="en-US" dirty="0" smtClean="0">
              <a:ea typeface="+mj-ea"/>
              <a:cs typeface="+mj-cs"/>
            </a:endParaRPr>
          </a:p>
        </p:txBody>
      </p:sp>
      <p:sp>
        <p:nvSpPr>
          <p:cNvPr id="8" name="Text Placeholder 7"/>
          <p:cNvSpPr>
            <a:spLocks noGrp="1"/>
          </p:cNvSpPr>
          <p:nvPr>
            <p:ph type="body" sz="half" idx="2"/>
          </p:nvPr>
        </p:nvSpPr>
        <p:spPr/>
        <p:txBody>
          <a:bodyPr/>
          <a:lstStyle/>
          <a:p>
            <a:endParaRPr lang="en-US" dirty="0"/>
          </a:p>
        </p:txBody>
      </p:sp>
      <p:pic>
        <p:nvPicPr>
          <p:cNvPr id="6" name="Picture 5" descr="f8.pdf"/>
          <p:cNvPicPr>
            <a:picLocks noChangeAspect="1"/>
          </p:cNvPicPr>
          <p:nvPr/>
        </p:nvPicPr>
        <p:blipFill>
          <a:blip r:embed="rId3" cstate="print"/>
          <a:srcRect r="5882"/>
          <a:stretch>
            <a:fillRect/>
          </a:stretch>
        </p:blipFill>
        <p:spPr>
          <a:xfrm>
            <a:off x="2286000" y="0"/>
            <a:ext cx="6858000" cy="7286673"/>
          </a:xfrm>
          <a:prstGeom prst="rect">
            <a:avLst/>
          </a:prstGeom>
        </p:spPr>
      </p:pic>
    </p:spTree>
  </p:cSld>
  <p:clrMapOvr>
    <a:masterClrMapping/>
  </p:clrMapOvr>
  <p:transition spd="med">
    <p:wip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p:cNvSpPr>
          <p:nvPr>
            <p:ph type="body" sz="half" idx="4294967295"/>
          </p:nvPr>
        </p:nvSpPr>
        <p:spPr>
          <a:xfrm>
            <a:off x="152400" y="838200"/>
            <a:ext cx="3473450" cy="5643563"/>
          </a:xfrm>
        </p:spPr>
        <p:txBody>
          <a:bodyPr>
            <a:normAutofit lnSpcReduction="10000"/>
          </a:bodyPr>
          <a:lstStyle/>
          <a:p>
            <a:r>
              <a:rPr lang="zh-CN" altLang="en-US">
                <a:ea typeface="宋体" pitchFamily="2" charset="-122"/>
              </a:rPr>
              <a:t>审核策略</a:t>
            </a:r>
          </a:p>
          <a:p>
            <a:pPr lvl="1"/>
            <a:r>
              <a:rPr lang="zh-CN" altLang="en-US">
                <a:ea typeface="宋体" pitchFamily="2" charset="-122"/>
              </a:rPr>
              <a:t>在安全日志中记录登录用户的操作事件  </a:t>
            </a:r>
          </a:p>
          <a:p>
            <a:r>
              <a:rPr lang="zh-CN" altLang="en-GB">
                <a:ea typeface="宋体" pitchFamily="2" charset="-122"/>
              </a:rPr>
              <a:t>用户权限分配</a:t>
            </a:r>
          </a:p>
          <a:p>
            <a:pPr lvl="1"/>
            <a:r>
              <a:rPr lang="zh-CN" altLang="en-GB">
                <a:ea typeface="宋体" pitchFamily="2" charset="-122"/>
              </a:rPr>
              <a:t>关闭系统</a:t>
            </a:r>
          </a:p>
          <a:p>
            <a:pPr lvl="1"/>
            <a:r>
              <a:rPr lang="zh-CN" altLang="en-GB">
                <a:ea typeface="宋体" pitchFamily="2" charset="-122"/>
              </a:rPr>
              <a:t>更改系统时间</a:t>
            </a:r>
          </a:p>
          <a:p>
            <a:pPr lvl="1"/>
            <a:r>
              <a:rPr lang="zh-CN" altLang="en-GB">
                <a:ea typeface="宋体" pitchFamily="2" charset="-122"/>
              </a:rPr>
              <a:t>拒绝本地登录</a:t>
            </a:r>
          </a:p>
          <a:p>
            <a:pPr lvl="1"/>
            <a:r>
              <a:rPr lang="zh-CN" altLang="en-GB">
                <a:ea typeface="宋体" pitchFamily="2" charset="-122"/>
              </a:rPr>
              <a:t>允许在本地登录 </a:t>
            </a:r>
            <a:r>
              <a:rPr lang="zh-CN" altLang="en-US">
                <a:ea typeface="宋体" pitchFamily="2" charset="-122"/>
              </a:rPr>
              <a:t> </a:t>
            </a:r>
          </a:p>
          <a:p>
            <a:r>
              <a:rPr lang="zh-CN" altLang="en-GB">
                <a:ea typeface="宋体" pitchFamily="2" charset="-122"/>
              </a:rPr>
              <a:t>安全选项</a:t>
            </a:r>
          </a:p>
          <a:p>
            <a:pPr lvl="1"/>
            <a:r>
              <a:rPr lang="zh-CN" altLang="en-GB">
                <a:ea typeface="宋体" pitchFamily="2" charset="-122"/>
              </a:rPr>
              <a:t>控制和操作系统安全相关的设置 </a:t>
            </a:r>
            <a:r>
              <a:rPr lang="zh-CN" altLang="en-US">
                <a:ea typeface="宋体" pitchFamily="2" charset="-122"/>
              </a:rPr>
              <a:t> </a:t>
            </a:r>
          </a:p>
        </p:txBody>
      </p:sp>
      <p:pic>
        <p:nvPicPr>
          <p:cNvPr id="35844" name="Picture 4"/>
          <p:cNvPicPr>
            <a:picLocks noChangeAspect="1" noChangeArrowheads="1"/>
          </p:cNvPicPr>
          <p:nvPr/>
        </p:nvPicPr>
        <p:blipFill>
          <a:blip r:embed="rId3" cstate="print"/>
          <a:srcRect/>
          <a:stretch>
            <a:fillRect/>
          </a:stretch>
        </p:blipFill>
        <p:spPr bwMode="auto">
          <a:xfrm>
            <a:off x="3822700" y="1571625"/>
            <a:ext cx="5256213" cy="4679950"/>
          </a:xfrm>
          <a:prstGeom prst="rect">
            <a:avLst/>
          </a:prstGeom>
          <a:noFill/>
          <a:ln w="9525">
            <a:noFill/>
            <a:miter lim="800000"/>
            <a:headEnd/>
            <a:tailEnd/>
          </a:ln>
        </p:spPr>
      </p:pic>
      <p:pic>
        <p:nvPicPr>
          <p:cNvPr id="35845" name="Picture 5"/>
          <p:cNvPicPr>
            <a:picLocks noGrp="1" noChangeAspect="1" noChangeArrowheads="1"/>
          </p:cNvPicPr>
          <p:nvPr>
            <p:ph sz="quarter" idx="4294967295"/>
          </p:nvPr>
        </p:nvPicPr>
        <p:blipFill>
          <a:blip r:embed="rId4" cstate="print"/>
          <a:srcRect/>
          <a:stretch>
            <a:fillRect/>
          </a:stretch>
        </p:blipFill>
        <p:spPr>
          <a:xfrm>
            <a:off x="3859213" y="1571625"/>
            <a:ext cx="5284787" cy="4789488"/>
          </a:xfrm>
        </p:spPr>
      </p:pic>
      <p:pic>
        <p:nvPicPr>
          <p:cNvPr id="35846" name="Picture 6"/>
          <p:cNvPicPr>
            <a:picLocks noGrp="1" noChangeAspect="1" noChangeArrowheads="1"/>
          </p:cNvPicPr>
          <p:nvPr>
            <p:ph sz="quarter" idx="4294967295"/>
          </p:nvPr>
        </p:nvPicPr>
        <p:blipFill>
          <a:blip r:embed="rId5" cstate="print"/>
          <a:srcRect/>
          <a:stretch>
            <a:fillRect/>
          </a:stretch>
        </p:blipFill>
        <p:spPr>
          <a:xfrm>
            <a:off x="4267200" y="1600200"/>
            <a:ext cx="5357813" cy="3168650"/>
          </a:xfrm>
        </p:spPr>
      </p:pic>
      <p:sp>
        <p:nvSpPr>
          <p:cNvPr id="18438" name="标题 1"/>
          <p:cNvSpPr>
            <a:spLocks noGrp="1"/>
          </p:cNvSpPr>
          <p:nvPr>
            <p:ph type="title" idx="4294967295"/>
          </p:nvPr>
        </p:nvSpPr>
        <p:spPr>
          <a:xfrm>
            <a:off x="228600" y="0"/>
            <a:ext cx="8229600" cy="1143000"/>
          </a:xfrm>
        </p:spPr>
        <p:txBody>
          <a:bodyPr/>
          <a:lstStyle/>
          <a:p>
            <a:r>
              <a:rPr lang="zh-CN" altLang="en-GB">
                <a:ea typeface="宋体" pitchFamily="2" charset="-122"/>
              </a:rPr>
              <a:t>本地策略</a:t>
            </a:r>
            <a:endParaRPr lang="zh-CN" altLang="en-US">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5846"/>
                                        </p:tgtEl>
                                        <p:attrNameLst>
                                          <p:attrName>style.visibility</p:attrName>
                                        </p:attrNameLst>
                                      </p:cBhvr>
                                      <p:to>
                                        <p:strVal val="hidden"/>
                                      </p:to>
                                    </p:set>
                                  </p:childTnLst>
                                </p:cTn>
                              </p:par>
                            </p:childTnLst>
                          </p:cTn>
                        </p:par>
                        <p:par>
                          <p:cTn id="7" fill="hold">
                            <p:stCondLst>
                              <p:cond delay="0"/>
                            </p:stCondLst>
                            <p:childTnLst>
                              <p:par>
                                <p:cTn id="8" presetID="3" presetClass="entr" presetSubtype="10" fill="hold" nodeType="afterEffect">
                                  <p:stCondLst>
                                    <p:cond delay="500"/>
                                  </p:stCondLst>
                                  <p:childTnLst>
                                    <p:set>
                                      <p:cBhvr>
                                        <p:cTn id="9" dur="1" fill="hold">
                                          <p:stCondLst>
                                            <p:cond delay="0"/>
                                          </p:stCondLst>
                                        </p:cTn>
                                        <p:tgtEl>
                                          <p:spTgt spid="35843">
                                            <p:txEl>
                                              <p:pRg st="2" end="2"/>
                                            </p:txEl>
                                          </p:spTgt>
                                        </p:tgtEl>
                                        <p:attrNameLst>
                                          <p:attrName>style.visibility</p:attrName>
                                        </p:attrNameLst>
                                      </p:cBhvr>
                                      <p:to>
                                        <p:strVal val="visible"/>
                                      </p:to>
                                    </p:set>
                                    <p:animEffect transition="in" filter="blinds(horizontal)">
                                      <p:cBhvr>
                                        <p:cTn id="10" dur="500"/>
                                        <p:tgtEl>
                                          <p:spTgt spid="35843">
                                            <p:txEl>
                                              <p:pRg st="2" end="2"/>
                                            </p:txEl>
                                          </p:spTgt>
                                        </p:tgtEl>
                                      </p:cBhvr>
                                    </p:animEffect>
                                  </p:childTnLst>
                                </p:cTn>
                              </p:par>
                              <p:par>
                                <p:cTn id="11" presetID="3" presetClass="entr" presetSubtype="10" fill="hold" nodeType="withEffect">
                                  <p:stCondLst>
                                    <p:cond delay="500"/>
                                  </p:stCondLst>
                                  <p:childTnLst>
                                    <p:set>
                                      <p:cBhvr>
                                        <p:cTn id="12" dur="1" fill="hold">
                                          <p:stCondLst>
                                            <p:cond delay="0"/>
                                          </p:stCondLst>
                                        </p:cTn>
                                        <p:tgtEl>
                                          <p:spTgt spid="35843">
                                            <p:txEl>
                                              <p:pRg st="3" end="3"/>
                                            </p:txEl>
                                          </p:spTgt>
                                        </p:tgtEl>
                                        <p:attrNameLst>
                                          <p:attrName>style.visibility</p:attrName>
                                        </p:attrNameLst>
                                      </p:cBhvr>
                                      <p:to>
                                        <p:strVal val="visible"/>
                                      </p:to>
                                    </p:set>
                                    <p:animEffect transition="in" filter="blinds(horizontal)">
                                      <p:cBhvr>
                                        <p:cTn id="13" dur="500"/>
                                        <p:tgtEl>
                                          <p:spTgt spid="35843">
                                            <p:txEl>
                                              <p:pRg st="3" end="3"/>
                                            </p:txEl>
                                          </p:spTgt>
                                        </p:tgtEl>
                                      </p:cBhvr>
                                    </p:animEffect>
                                  </p:childTnLst>
                                </p:cTn>
                              </p:par>
                              <p:par>
                                <p:cTn id="14" presetID="3" presetClass="entr" presetSubtype="10" fill="hold" nodeType="withEffect">
                                  <p:stCondLst>
                                    <p:cond delay="500"/>
                                  </p:stCondLst>
                                  <p:childTnLst>
                                    <p:set>
                                      <p:cBhvr>
                                        <p:cTn id="15" dur="1" fill="hold">
                                          <p:stCondLst>
                                            <p:cond delay="0"/>
                                          </p:stCondLst>
                                        </p:cTn>
                                        <p:tgtEl>
                                          <p:spTgt spid="35843">
                                            <p:txEl>
                                              <p:pRg st="4" end="4"/>
                                            </p:txEl>
                                          </p:spTgt>
                                        </p:tgtEl>
                                        <p:attrNameLst>
                                          <p:attrName>style.visibility</p:attrName>
                                        </p:attrNameLst>
                                      </p:cBhvr>
                                      <p:to>
                                        <p:strVal val="visible"/>
                                      </p:to>
                                    </p:set>
                                    <p:animEffect transition="in" filter="blinds(horizontal)">
                                      <p:cBhvr>
                                        <p:cTn id="16" dur="500"/>
                                        <p:tgtEl>
                                          <p:spTgt spid="35843">
                                            <p:txEl>
                                              <p:pRg st="4" end="4"/>
                                            </p:txEl>
                                          </p:spTgt>
                                        </p:tgtEl>
                                      </p:cBhvr>
                                    </p:animEffect>
                                  </p:childTnLst>
                                </p:cTn>
                              </p:par>
                              <p:par>
                                <p:cTn id="17" presetID="3" presetClass="entr" presetSubtype="10" fill="hold" nodeType="withEffect">
                                  <p:stCondLst>
                                    <p:cond delay="500"/>
                                  </p:stCondLst>
                                  <p:childTnLst>
                                    <p:set>
                                      <p:cBhvr>
                                        <p:cTn id="18" dur="1" fill="hold">
                                          <p:stCondLst>
                                            <p:cond delay="0"/>
                                          </p:stCondLst>
                                        </p:cTn>
                                        <p:tgtEl>
                                          <p:spTgt spid="35843">
                                            <p:txEl>
                                              <p:pRg st="5" end="5"/>
                                            </p:txEl>
                                          </p:spTgt>
                                        </p:tgtEl>
                                        <p:attrNameLst>
                                          <p:attrName>style.visibility</p:attrName>
                                        </p:attrNameLst>
                                      </p:cBhvr>
                                      <p:to>
                                        <p:strVal val="visible"/>
                                      </p:to>
                                    </p:set>
                                    <p:animEffect transition="in" filter="blinds(horizontal)">
                                      <p:cBhvr>
                                        <p:cTn id="19" dur="500"/>
                                        <p:tgtEl>
                                          <p:spTgt spid="35843">
                                            <p:txEl>
                                              <p:pRg st="5" end="5"/>
                                            </p:txEl>
                                          </p:spTgt>
                                        </p:tgtEl>
                                      </p:cBhvr>
                                    </p:animEffect>
                                  </p:childTnLst>
                                </p:cTn>
                              </p:par>
                              <p:par>
                                <p:cTn id="20" presetID="3" presetClass="entr" presetSubtype="10" fill="hold" nodeType="withEffect">
                                  <p:stCondLst>
                                    <p:cond delay="500"/>
                                  </p:stCondLst>
                                  <p:childTnLst>
                                    <p:set>
                                      <p:cBhvr>
                                        <p:cTn id="21" dur="1" fill="hold">
                                          <p:stCondLst>
                                            <p:cond delay="0"/>
                                          </p:stCondLst>
                                        </p:cTn>
                                        <p:tgtEl>
                                          <p:spTgt spid="35843">
                                            <p:txEl>
                                              <p:pRg st="6" end="6"/>
                                            </p:txEl>
                                          </p:spTgt>
                                        </p:tgtEl>
                                        <p:attrNameLst>
                                          <p:attrName>style.visibility</p:attrName>
                                        </p:attrNameLst>
                                      </p:cBhvr>
                                      <p:to>
                                        <p:strVal val="visible"/>
                                      </p:to>
                                    </p:set>
                                    <p:animEffect transition="in" filter="blinds(horizontal)">
                                      <p:cBhvr>
                                        <p:cTn id="22" dur="500"/>
                                        <p:tgtEl>
                                          <p:spTgt spid="35843">
                                            <p:txEl>
                                              <p:pRg st="6" end="6"/>
                                            </p:txEl>
                                          </p:spTgt>
                                        </p:tgtEl>
                                      </p:cBhvr>
                                    </p:animEffect>
                                  </p:childTnLst>
                                </p:cTn>
                              </p:par>
                              <p:par>
                                <p:cTn id="23" presetID="2" presetClass="entr" presetSubtype="3" fill="hold" nodeType="withEffect">
                                  <p:stCondLst>
                                    <p:cond delay="500"/>
                                  </p:stCondLst>
                                  <p:childTnLst>
                                    <p:set>
                                      <p:cBhvr>
                                        <p:cTn id="24" dur="1" fill="hold">
                                          <p:stCondLst>
                                            <p:cond delay="0"/>
                                          </p:stCondLst>
                                        </p:cTn>
                                        <p:tgtEl>
                                          <p:spTgt spid="35845"/>
                                        </p:tgtEl>
                                        <p:attrNameLst>
                                          <p:attrName>style.visibility</p:attrName>
                                        </p:attrNameLst>
                                      </p:cBhvr>
                                      <p:to>
                                        <p:strVal val="visible"/>
                                      </p:to>
                                    </p:set>
                                    <p:anim calcmode="lin" valueType="num">
                                      <p:cBhvr additive="base">
                                        <p:cTn id="25" dur="500" fill="hold"/>
                                        <p:tgtEl>
                                          <p:spTgt spid="35845"/>
                                        </p:tgtEl>
                                        <p:attrNameLst>
                                          <p:attrName>ppt_x</p:attrName>
                                        </p:attrNameLst>
                                      </p:cBhvr>
                                      <p:tavLst>
                                        <p:tav tm="0">
                                          <p:val>
                                            <p:strVal val="1+#ppt_w/2"/>
                                          </p:val>
                                        </p:tav>
                                        <p:tav tm="100000">
                                          <p:val>
                                            <p:strVal val="#ppt_x"/>
                                          </p:val>
                                        </p:tav>
                                      </p:tavLst>
                                    </p:anim>
                                    <p:anim calcmode="lin" valueType="num">
                                      <p:cBhvr additive="base">
                                        <p:cTn id="26" dur="500" fill="hold"/>
                                        <p:tgtEl>
                                          <p:spTgt spid="3584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35845"/>
                                        </p:tgtEl>
                                        <p:attrNameLst>
                                          <p:attrName>style.visibility</p:attrName>
                                        </p:attrNameLst>
                                      </p:cBhvr>
                                      <p:to>
                                        <p:strVal val="hidden"/>
                                      </p:to>
                                    </p:set>
                                  </p:childTnLst>
                                </p:cTn>
                              </p:par>
                            </p:childTnLst>
                          </p:cTn>
                        </p:par>
                        <p:par>
                          <p:cTn id="31" fill="hold">
                            <p:stCondLst>
                              <p:cond delay="0"/>
                            </p:stCondLst>
                            <p:childTnLst>
                              <p:par>
                                <p:cTn id="32" presetID="3" presetClass="entr" presetSubtype="10" fill="hold" nodeType="afterEffect">
                                  <p:stCondLst>
                                    <p:cond delay="500"/>
                                  </p:stCondLst>
                                  <p:childTnLst>
                                    <p:set>
                                      <p:cBhvr>
                                        <p:cTn id="33" dur="1" fill="hold">
                                          <p:stCondLst>
                                            <p:cond delay="0"/>
                                          </p:stCondLst>
                                        </p:cTn>
                                        <p:tgtEl>
                                          <p:spTgt spid="35843">
                                            <p:txEl>
                                              <p:pRg st="7" end="7"/>
                                            </p:txEl>
                                          </p:spTgt>
                                        </p:tgtEl>
                                        <p:attrNameLst>
                                          <p:attrName>style.visibility</p:attrName>
                                        </p:attrNameLst>
                                      </p:cBhvr>
                                      <p:to>
                                        <p:strVal val="visible"/>
                                      </p:to>
                                    </p:set>
                                    <p:animEffect transition="in" filter="blinds(horizontal)">
                                      <p:cBhvr>
                                        <p:cTn id="34" dur="500"/>
                                        <p:tgtEl>
                                          <p:spTgt spid="35843">
                                            <p:txEl>
                                              <p:pRg st="7" end="7"/>
                                            </p:txEl>
                                          </p:spTgt>
                                        </p:tgtEl>
                                      </p:cBhvr>
                                    </p:animEffect>
                                  </p:childTnLst>
                                </p:cTn>
                              </p:par>
                              <p:par>
                                <p:cTn id="35" presetID="3" presetClass="entr" presetSubtype="10" fill="hold" nodeType="withEffect">
                                  <p:stCondLst>
                                    <p:cond delay="500"/>
                                  </p:stCondLst>
                                  <p:childTnLst>
                                    <p:set>
                                      <p:cBhvr>
                                        <p:cTn id="36" dur="1" fill="hold">
                                          <p:stCondLst>
                                            <p:cond delay="0"/>
                                          </p:stCondLst>
                                        </p:cTn>
                                        <p:tgtEl>
                                          <p:spTgt spid="35843">
                                            <p:txEl>
                                              <p:pRg st="8" end="8"/>
                                            </p:txEl>
                                          </p:spTgt>
                                        </p:tgtEl>
                                        <p:attrNameLst>
                                          <p:attrName>style.visibility</p:attrName>
                                        </p:attrNameLst>
                                      </p:cBhvr>
                                      <p:to>
                                        <p:strVal val="visible"/>
                                      </p:to>
                                    </p:set>
                                    <p:animEffect transition="in" filter="blinds(horizontal)">
                                      <p:cBhvr>
                                        <p:cTn id="37" dur="500"/>
                                        <p:tgtEl>
                                          <p:spTgt spid="35843">
                                            <p:txEl>
                                              <p:pRg st="8" end="8"/>
                                            </p:txEl>
                                          </p:spTgt>
                                        </p:tgtEl>
                                      </p:cBhvr>
                                    </p:animEffect>
                                  </p:childTnLst>
                                </p:cTn>
                              </p:par>
                            </p:childTnLst>
                          </p:cTn>
                        </p:par>
                        <p:par>
                          <p:cTn id="38" fill="hold">
                            <p:stCondLst>
                              <p:cond delay="1000"/>
                            </p:stCondLst>
                            <p:childTnLst>
                              <p:par>
                                <p:cTn id="39" presetID="2" presetClass="entr" presetSubtype="2" fill="hold" nodeType="afterEffect">
                                  <p:stCondLst>
                                    <p:cond delay="0"/>
                                  </p:stCondLst>
                                  <p:childTnLst>
                                    <p:set>
                                      <p:cBhvr>
                                        <p:cTn id="40" dur="1" fill="hold">
                                          <p:stCondLst>
                                            <p:cond delay="0"/>
                                          </p:stCondLst>
                                        </p:cTn>
                                        <p:tgtEl>
                                          <p:spTgt spid="35844"/>
                                        </p:tgtEl>
                                        <p:attrNameLst>
                                          <p:attrName>style.visibility</p:attrName>
                                        </p:attrNameLst>
                                      </p:cBhvr>
                                      <p:to>
                                        <p:strVal val="visible"/>
                                      </p:to>
                                    </p:set>
                                    <p:anim calcmode="lin" valueType="num">
                                      <p:cBhvr additive="base">
                                        <p:cTn id="41" dur="500" fill="hold"/>
                                        <p:tgtEl>
                                          <p:spTgt spid="35844"/>
                                        </p:tgtEl>
                                        <p:attrNameLst>
                                          <p:attrName>ppt_x</p:attrName>
                                        </p:attrNameLst>
                                      </p:cBhvr>
                                      <p:tavLst>
                                        <p:tav tm="0">
                                          <p:val>
                                            <p:strVal val="1+#ppt_w/2"/>
                                          </p:val>
                                        </p:tav>
                                        <p:tav tm="100000">
                                          <p:val>
                                            <p:strVal val="#ppt_x"/>
                                          </p:val>
                                        </p:tav>
                                      </p:tavLst>
                                    </p:anim>
                                    <p:anim calcmode="lin" valueType="num">
                                      <p:cBhvr additive="base">
                                        <p:cTn id="42" dur="500" fill="hold"/>
                                        <p:tgtEl>
                                          <p:spTgt spid="358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p:cNvSpPr>
          <p:nvPr>
            <p:ph type="body" sz="half" idx="4294967295"/>
          </p:nvPr>
        </p:nvSpPr>
        <p:spPr>
          <a:xfrm>
            <a:off x="457200" y="1295400"/>
            <a:ext cx="7788275" cy="4411663"/>
          </a:xfrm>
        </p:spPr>
        <p:txBody>
          <a:bodyPr>
            <a:normAutofit fontScale="92500" lnSpcReduction="20000"/>
          </a:bodyPr>
          <a:lstStyle/>
          <a:p>
            <a:r>
              <a:rPr lang="zh-CN" altLang="en-GB">
                <a:ea typeface="宋体" pitchFamily="2" charset="-122"/>
              </a:rPr>
              <a:t>用户权限分配</a:t>
            </a:r>
            <a:r>
              <a:rPr lang="zh-CN" altLang="en-US">
                <a:ea typeface="宋体" pitchFamily="2" charset="-122"/>
              </a:rPr>
              <a:t>举例</a:t>
            </a:r>
          </a:p>
          <a:p>
            <a:pPr lvl="1"/>
            <a:r>
              <a:rPr lang="zh-CN" altLang="en-GB">
                <a:ea typeface="宋体" pitchFamily="2" charset="-122"/>
              </a:rPr>
              <a:t>作为服务器的计算机不能让普通用户交互式登录（在本地登录） </a:t>
            </a:r>
            <a:endParaRPr lang="zh-CN" altLang="en-US">
              <a:ea typeface="宋体" pitchFamily="2" charset="-122"/>
            </a:endParaRPr>
          </a:p>
          <a:p>
            <a:r>
              <a:rPr lang="zh-CN" altLang="en-US">
                <a:ea typeface="宋体" pitchFamily="2" charset="-122"/>
              </a:rPr>
              <a:t>步骤</a:t>
            </a:r>
            <a:endParaRPr lang="en-US" altLang="zh-CN">
              <a:ea typeface="宋体" pitchFamily="2" charset="-122"/>
            </a:endParaRPr>
          </a:p>
          <a:p>
            <a:pPr lvl="1"/>
            <a:r>
              <a:rPr lang="en-GB" altLang="zh-CN">
                <a:ea typeface="宋体" pitchFamily="2" charset="-122"/>
              </a:rPr>
              <a:t>1</a:t>
            </a:r>
            <a:r>
              <a:rPr lang="zh-CN" altLang="en-GB">
                <a:ea typeface="宋体" pitchFamily="2" charset="-122"/>
              </a:rPr>
              <a:t>）单击</a:t>
            </a:r>
            <a:r>
              <a:rPr lang="en-GB" altLang="zh-CN">
                <a:ea typeface="宋体" pitchFamily="2" charset="-122"/>
              </a:rPr>
              <a:t>【</a:t>
            </a:r>
            <a:r>
              <a:rPr lang="zh-CN" altLang="en-GB">
                <a:ea typeface="宋体" pitchFamily="2" charset="-122"/>
              </a:rPr>
              <a:t>开始</a:t>
            </a:r>
            <a:r>
              <a:rPr lang="en-GB" altLang="zh-CN">
                <a:ea typeface="宋体" pitchFamily="2" charset="-122"/>
              </a:rPr>
              <a:t>】|【</a:t>
            </a:r>
            <a:r>
              <a:rPr lang="zh-CN" altLang="en-GB">
                <a:ea typeface="宋体" pitchFamily="2" charset="-122"/>
              </a:rPr>
              <a:t>程序</a:t>
            </a:r>
            <a:r>
              <a:rPr lang="en-GB" altLang="zh-CN">
                <a:ea typeface="宋体" pitchFamily="2" charset="-122"/>
              </a:rPr>
              <a:t>】|【</a:t>
            </a:r>
            <a:r>
              <a:rPr lang="zh-CN" altLang="en-GB">
                <a:ea typeface="宋体" pitchFamily="2" charset="-122"/>
              </a:rPr>
              <a:t>管理工具</a:t>
            </a:r>
            <a:r>
              <a:rPr lang="en-GB" altLang="zh-CN">
                <a:ea typeface="宋体" pitchFamily="2" charset="-122"/>
              </a:rPr>
              <a:t>】|【</a:t>
            </a:r>
            <a:r>
              <a:rPr lang="zh-CN" altLang="en-GB">
                <a:ea typeface="宋体" pitchFamily="2" charset="-122"/>
              </a:rPr>
              <a:t>本地安全策略</a:t>
            </a:r>
            <a:r>
              <a:rPr lang="en-GB" altLang="zh-CN">
                <a:ea typeface="宋体" pitchFamily="2" charset="-122"/>
              </a:rPr>
              <a:t>】</a:t>
            </a:r>
            <a:r>
              <a:rPr lang="zh-CN" altLang="en-GB">
                <a:ea typeface="宋体" pitchFamily="2" charset="-122"/>
              </a:rPr>
              <a:t>，展开</a:t>
            </a:r>
            <a:r>
              <a:rPr lang="en-GB" altLang="zh-CN">
                <a:ea typeface="宋体" pitchFamily="2" charset="-122"/>
              </a:rPr>
              <a:t>【</a:t>
            </a:r>
            <a:r>
              <a:rPr lang="zh-CN" altLang="en-GB">
                <a:ea typeface="宋体" pitchFamily="2" charset="-122"/>
              </a:rPr>
              <a:t>本地策略</a:t>
            </a:r>
            <a:r>
              <a:rPr lang="en-GB" altLang="zh-CN">
                <a:ea typeface="宋体" pitchFamily="2" charset="-122"/>
              </a:rPr>
              <a:t>】|【</a:t>
            </a:r>
            <a:r>
              <a:rPr lang="zh-CN" altLang="en-GB">
                <a:ea typeface="宋体" pitchFamily="2" charset="-122"/>
              </a:rPr>
              <a:t>用户权限分配</a:t>
            </a:r>
            <a:r>
              <a:rPr lang="en-GB" altLang="zh-CN">
                <a:ea typeface="宋体" pitchFamily="2" charset="-122"/>
              </a:rPr>
              <a:t>】</a:t>
            </a:r>
            <a:endParaRPr lang="zh-CN" altLang="en-GB">
              <a:ea typeface="宋体" pitchFamily="2" charset="-122"/>
            </a:endParaRPr>
          </a:p>
          <a:p>
            <a:pPr lvl="1"/>
            <a:r>
              <a:rPr lang="en-GB" altLang="zh-CN">
                <a:ea typeface="宋体" pitchFamily="2" charset="-122"/>
              </a:rPr>
              <a:t>2</a:t>
            </a:r>
            <a:r>
              <a:rPr lang="zh-CN" altLang="en-GB">
                <a:ea typeface="宋体" pitchFamily="2" charset="-122"/>
              </a:rPr>
              <a:t>）双击“允许在本地登录”，删除“</a:t>
            </a:r>
            <a:r>
              <a:rPr lang="en-GB" altLang="zh-CN">
                <a:ea typeface="宋体" pitchFamily="2" charset="-122"/>
              </a:rPr>
              <a:t>Power Users”</a:t>
            </a:r>
            <a:r>
              <a:rPr lang="zh-CN" altLang="en-GB">
                <a:ea typeface="宋体" pitchFamily="2" charset="-122"/>
              </a:rPr>
              <a:t>和“</a:t>
            </a:r>
            <a:r>
              <a:rPr lang="en-GB" altLang="zh-CN">
                <a:ea typeface="宋体" pitchFamily="2" charset="-122"/>
              </a:rPr>
              <a:t>Users”</a:t>
            </a:r>
            <a:endParaRPr lang="zh-CN" altLang="en-GB">
              <a:ea typeface="宋体" pitchFamily="2" charset="-122"/>
            </a:endParaRPr>
          </a:p>
          <a:p>
            <a:pPr lvl="1"/>
            <a:r>
              <a:rPr lang="en-GB" altLang="zh-CN">
                <a:ea typeface="宋体" pitchFamily="2" charset="-122"/>
              </a:rPr>
              <a:t>3</a:t>
            </a:r>
            <a:r>
              <a:rPr lang="zh-CN" altLang="en-GB">
                <a:ea typeface="宋体" pitchFamily="2" charset="-122"/>
              </a:rPr>
              <a:t>）退出系统，使用普通账户登录，检验能否登录</a:t>
            </a:r>
            <a:endParaRPr lang="zh-CN" altLang="en-US">
              <a:ea typeface="宋体" pitchFamily="2" charset="-122"/>
            </a:endParaRPr>
          </a:p>
        </p:txBody>
      </p:sp>
      <p:sp>
        <p:nvSpPr>
          <p:cNvPr id="21507" name="标题 1"/>
          <p:cNvSpPr>
            <a:spLocks noGrp="1"/>
          </p:cNvSpPr>
          <p:nvPr>
            <p:ph type="title" idx="4294967295"/>
          </p:nvPr>
        </p:nvSpPr>
        <p:spPr/>
        <p:txBody>
          <a:bodyPr/>
          <a:lstStyle/>
          <a:p>
            <a:r>
              <a:rPr lang="zh-CN" altLang="en-GB">
                <a:ea typeface="宋体" pitchFamily="2" charset="-122"/>
              </a:rPr>
              <a:t>本地策略</a:t>
            </a:r>
            <a:r>
              <a:rPr lang="zh-CN" altLang="en-US">
                <a:ea typeface="宋体" pitchFamily="2" charset="-122"/>
              </a:rPr>
              <a:t>（</a:t>
            </a:r>
            <a:r>
              <a:rPr lang="zh-CN" altLang="en-GB">
                <a:ea typeface="宋体" pitchFamily="2" charset="-122"/>
              </a:rPr>
              <a:t>续</a:t>
            </a:r>
            <a:r>
              <a:rPr lang="zh-CN" altLang="en-US">
                <a:ea typeface="宋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animEffect transition="in" filter="blinds(horizontal)">
                                      <p:cBhvr>
                                        <p:cTn id="7" dur="500"/>
                                        <p:tgtEl>
                                          <p:spTgt spid="3686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6867">
                                            <p:txEl>
                                              <p:pRg st="3" end="3"/>
                                            </p:txEl>
                                          </p:spTgt>
                                        </p:tgtEl>
                                        <p:attrNameLst>
                                          <p:attrName>style.visibility</p:attrName>
                                        </p:attrNameLst>
                                      </p:cBhvr>
                                      <p:to>
                                        <p:strVal val="visible"/>
                                      </p:to>
                                    </p:set>
                                    <p:animEffect transition="in" filter="blinds(horizontal)">
                                      <p:cBhvr>
                                        <p:cTn id="10" dur="500"/>
                                        <p:tgtEl>
                                          <p:spTgt spid="36867">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6867">
                                            <p:txEl>
                                              <p:pRg st="4" end="4"/>
                                            </p:txEl>
                                          </p:spTgt>
                                        </p:tgtEl>
                                        <p:attrNameLst>
                                          <p:attrName>style.visibility</p:attrName>
                                        </p:attrNameLst>
                                      </p:cBhvr>
                                      <p:to>
                                        <p:strVal val="visible"/>
                                      </p:to>
                                    </p:set>
                                    <p:animEffect transition="in" filter="blinds(horizontal)">
                                      <p:cBhvr>
                                        <p:cTn id="13" dur="500"/>
                                        <p:tgtEl>
                                          <p:spTgt spid="36867">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6867">
                                            <p:txEl>
                                              <p:pRg st="5" end="5"/>
                                            </p:txEl>
                                          </p:spTgt>
                                        </p:tgtEl>
                                        <p:attrNameLst>
                                          <p:attrName>style.visibility</p:attrName>
                                        </p:attrNameLst>
                                      </p:cBhvr>
                                      <p:to>
                                        <p:strVal val="visible"/>
                                      </p:to>
                                    </p:set>
                                    <p:animEffect transition="in" filter="blinds(horizontal)">
                                      <p:cBhvr>
                                        <p:cTn id="16" dur="500"/>
                                        <p:tgtEl>
                                          <p:spTgt spid="368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p:cNvSpPr>
          <p:nvPr>
            <p:ph type="body" sz="half" idx="4294967295"/>
          </p:nvPr>
        </p:nvSpPr>
        <p:spPr>
          <a:xfrm>
            <a:off x="455613" y="1000125"/>
            <a:ext cx="8064500" cy="5643563"/>
          </a:xfrm>
        </p:spPr>
        <p:txBody>
          <a:bodyPr/>
          <a:lstStyle/>
          <a:p>
            <a:r>
              <a:rPr lang="zh-CN" altLang="en-GB">
                <a:ea typeface="宋体" pitchFamily="2" charset="-122"/>
              </a:rPr>
              <a:t>安全选项</a:t>
            </a:r>
            <a:r>
              <a:rPr lang="zh-CN" altLang="en-US">
                <a:ea typeface="宋体" pitchFamily="2" charset="-122"/>
              </a:rPr>
              <a:t>举例</a:t>
            </a:r>
          </a:p>
          <a:p>
            <a:pPr lvl="1"/>
            <a:r>
              <a:rPr lang="zh-CN" altLang="en-GB">
                <a:ea typeface="宋体" pitchFamily="2" charset="-122"/>
              </a:rPr>
              <a:t>在独立的计算机上要让用户在登录前</a:t>
            </a:r>
            <a:r>
              <a:rPr lang="en-GB" altLang="zh-CN">
                <a:ea typeface="宋体" pitchFamily="2" charset="-122"/>
              </a:rPr>
              <a:t>(Ctrl+Alt+Delete</a:t>
            </a:r>
            <a:r>
              <a:rPr lang="zh-CN" altLang="en-GB">
                <a:ea typeface="宋体" pitchFamily="2" charset="-122"/>
              </a:rPr>
              <a:t>后</a:t>
            </a:r>
            <a:r>
              <a:rPr lang="en-GB" altLang="zh-CN">
                <a:ea typeface="宋体" pitchFamily="2" charset="-122"/>
              </a:rPr>
              <a:t>)</a:t>
            </a:r>
            <a:r>
              <a:rPr lang="zh-CN" altLang="en-GB">
                <a:ea typeface="宋体" pitchFamily="2" charset="-122"/>
              </a:rPr>
              <a:t>，必须阅读公司使用计算机的注意事项</a:t>
            </a:r>
            <a:endParaRPr lang="zh-CN" altLang="en-US">
              <a:ea typeface="宋体" pitchFamily="2" charset="-122"/>
            </a:endParaRPr>
          </a:p>
          <a:p>
            <a:r>
              <a:rPr lang="zh-CN" altLang="en-US">
                <a:ea typeface="宋体" pitchFamily="2" charset="-122"/>
              </a:rPr>
              <a:t>步骤</a:t>
            </a:r>
            <a:r>
              <a:rPr lang="en-US" altLang="zh-CN">
                <a:ea typeface="宋体" pitchFamily="2" charset="-122"/>
              </a:rPr>
              <a:t>:</a:t>
            </a:r>
          </a:p>
          <a:p>
            <a:pPr lvl="1"/>
            <a:r>
              <a:rPr lang="en-GB" altLang="zh-CN">
                <a:ea typeface="宋体" pitchFamily="2" charset="-122"/>
              </a:rPr>
              <a:t>1</a:t>
            </a:r>
            <a:r>
              <a:rPr lang="zh-CN" altLang="en-GB">
                <a:ea typeface="宋体" pitchFamily="2" charset="-122"/>
              </a:rPr>
              <a:t>）</a:t>
            </a:r>
            <a:r>
              <a:rPr lang="zh-CN" altLang="en-US">
                <a:ea typeface="宋体" pitchFamily="2" charset="-122"/>
              </a:rPr>
              <a:t>展开</a:t>
            </a:r>
            <a:r>
              <a:rPr lang="en-US" altLang="zh-CN">
                <a:ea typeface="宋体" pitchFamily="2" charset="-122"/>
              </a:rPr>
              <a:t>【</a:t>
            </a:r>
            <a:r>
              <a:rPr lang="zh-CN" altLang="en-US">
                <a:ea typeface="宋体" pitchFamily="2" charset="-122"/>
              </a:rPr>
              <a:t>本地策略</a:t>
            </a:r>
            <a:r>
              <a:rPr lang="en-US" altLang="zh-CN">
                <a:ea typeface="宋体" pitchFamily="2" charset="-122"/>
              </a:rPr>
              <a:t>】|【</a:t>
            </a:r>
            <a:r>
              <a:rPr lang="zh-CN" altLang="en-US">
                <a:ea typeface="宋体" pitchFamily="2" charset="-122"/>
              </a:rPr>
              <a:t>安全选项</a:t>
            </a:r>
            <a:r>
              <a:rPr lang="en-US" altLang="zh-CN">
                <a:ea typeface="宋体" pitchFamily="2" charset="-122"/>
              </a:rPr>
              <a:t>】</a:t>
            </a:r>
          </a:p>
          <a:p>
            <a:pPr lvl="1"/>
            <a:r>
              <a:rPr lang="en-US" altLang="zh-CN">
                <a:ea typeface="宋体" pitchFamily="2" charset="-122"/>
              </a:rPr>
              <a:t>2</a:t>
            </a:r>
            <a:r>
              <a:rPr lang="zh-CN" altLang="en-US">
                <a:ea typeface="宋体" pitchFamily="2" charset="-122"/>
              </a:rPr>
              <a:t>）在以下选项中输入提示信息</a:t>
            </a:r>
          </a:p>
          <a:p>
            <a:pPr lvl="2"/>
            <a:r>
              <a:rPr lang="zh-CN" altLang="en-US" sz="2600">
                <a:ea typeface="宋体" pitchFamily="2" charset="-122"/>
              </a:rPr>
              <a:t>交互式登录：用户试图登录时消息标题</a:t>
            </a:r>
          </a:p>
          <a:p>
            <a:pPr lvl="2"/>
            <a:r>
              <a:rPr lang="zh-CN" altLang="en-US" sz="2600">
                <a:ea typeface="宋体" pitchFamily="2" charset="-122"/>
              </a:rPr>
              <a:t>交互式登录：用户试图登录时消息文字</a:t>
            </a:r>
          </a:p>
          <a:p>
            <a:pPr lvl="1"/>
            <a:r>
              <a:rPr lang="en-US" altLang="zh-CN">
                <a:ea typeface="宋体" pitchFamily="2" charset="-122"/>
              </a:rPr>
              <a:t>3</a:t>
            </a:r>
            <a:r>
              <a:rPr lang="zh-CN" altLang="en-US">
                <a:ea typeface="宋体" pitchFamily="2" charset="-122"/>
              </a:rPr>
              <a:t>）重新登录验证  </a:t>
            </a:r>
          </a:p>
        </p:txBody>
      </p:sp>
      <p:sp>
        <p:nvSpPr>
          <p:cNvPr id="23555" name="标题 1"/>
          <p:cNvSpPr>
            <a:spLocks noGrp="1"/>
          </p:cNvSpPr>
          <p:nvPr>
            <p:ph type="title" idx="4294967295"/>
          </p:nvPr>
        </p:nvSpPr>
        <p:spPr/>
        <p:txBody>
          <a:bodyPr/>
          <a:lstStyle/>
          <a:p>
            <a:r>
              <a:rPr lang="zh-CN" altLang="en-GB">
                <a:ea typeface="宋体" pitchFamily="2" charset="-122"/>
              </a:rPr>
              <a:t>本地策略</a:t>
            </a:r>
            <a:r>
              <a:rPr lang="zh-CN" altLang="en-US">
                <a:ea typeface="宋体" pitchFamily="2" charset="-122"/>
              </a:rPr>
              <a:t>（</a:t>
            </a:r>
            <a:r>
              <a:rPr lang="zh-CN" altLang="en-GB">
                <a:ea typeface="宋体" pitchFamily="2" charset="-122"/>
              </a:rPr>
              <a:t>续</a:t>
            </a:r>
            <a:r>
              <a:rPr lang="zh-CN" altLang="en-US">
                <a:ea typeface="宋体" pitchFamily="2" charset="-122"/>
              </a:rPr>
              <a:t>）</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p:txBody>
          <a:bodyPr/>
          <a:lstStyle/>
          <a:p>
            <a:r>
              <a:rPr lang="zh-CN" altLang="en-US">
                <a:ea typeface="宋体" pitchFamily="2" charset="-122"/>
              </a:rPr>
              <a:t>审核文件及文件夹 </a:t>
            </a:r>
          </a:p>
        </p:txBody>
      </p:sp>
      <p:sp>
        <p:nvSpPr>
          <p:cNvPr id="24579" name="Rectangle 3"/>
          <p:cNvSpPr>
            <a:spLocks noGrp="1"/>
          </p:cNvSpPr>
          <p:nvPr>
            <p:ph type="body" idx="4294967295"/>
          </p:nvPr>
        </p:nvSpPr>
        <p:spPr>
          <a:xfrm>
            <a:off x="457200" y="1600200"/>
            <a:ext cx="8229600" cy="3968750"/>
          </a:xfrm>
        </p:spPr>
        <p:txBody>
          <a:bodyPr/>
          <a:lstStyle/>
          <a:p>
            <a:r>
              <a:rPr lang="zh-CN" altLang="en-US">
                <a:ea typeface="宋体" pitchFamily="2" charset="-122"/>
              </a:rPr>
              <a:t>审核策略</a:t>
            </a:r>
          </a:p>
          <a:p>
            <a:r>
              <a:rPr lang="zh-CN" altLang="en-US">
                <a:ea typeface="宋体" pitchFamily="2" charset="-122"/>
              </a:rPr>
              <a:t>审核文件及文件夹 </a:t>
            </a:r>
          </a:p>
          <a:p>
            <a:r>
              <a:rPr lang="zh-CN" altLang="en-US">
                <a:ea typeface="宋体" pitchFamily="2" charset="-122"/>
              </a:rPr>
              <a:t>事件查看器</a:t>
            </a:r>
          </a:p>
          <a:p>
            <a:pPr lvl="1">
              <a:buFontTx/>
              <a:buNone/>
            </a:pPr>
            <a:endParaRPr lang="zh-CN" altLang="en-US">
              <a:ea typeface="宋体" pitchFamily="2" charset="-122"/>
            </a:endParaRP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idx="4294967295"/>
          </p:nvPr>
        </p:nvSpPr>
        <p:spPr>
          <a:xfrm>
            <a:off x="457200" y="304800"/>
            <a:ext cx="8229600" cy="1143000"/>
          </a:xfrm>
        </p:spPr>
        <p:txBody>
          <a:bodyPr/>
          <a:lstStyle/>
          <a:p>
            <a:r>
              <a:rPr lang="zh-CN" altLang="en-US">
                <a:ea typeface="宋体" pitchFamily="2" charset="-122"/>
              </a:rPr>
              <a:t>审核策略</a:t>
            </a:r>
          </a:p>
        </p:txBody>
      </p:sp>
      <p:graphicFrame>
        <p:nvGraphicFramePr>
          <p:cNvPr id="25622" name="Group 22"/>
          <p:cNvGraphicFramePr>
            <a:graphicFrameLocks noGrp="1"/>
          </p:cNvGraphicFramePr>
          <p:nvPr/>
        </p:nvGraphicFramePr>
        <p:xfrm>
          <a:off x="577850" y="1285875"/>
          <a:ext cx="8280400" cy="3874135"/>
        </p:xfrm>
        <a:graphic>
          <a:graphicData uri="http://schemas.openxmlformats.org/drawingml/2006/table">
            <a:tbl>
              <a:tblPr/>
              <a:tblGrid>
                <a:gridCol w="1800225"/>
                <a:gridCol w="6480175"/>
              </a:tblGrid>
              <a:tr h="431800">
                <a:tc>
                  <a:txBody>
                    <a:bodyPr/>
                    <a:lstStyle/>
                    <a:p>
                      <a:pPr marL="342900" marR="0" lvl="0" indent="-342900" algn="ctr" defTabSz="914400" rtl="0" eaLnBrk="1" fontAlgn="base" latinLnBrk="0" hangingPunct="1">
                        <a:lnSpc>
                          <a:spcPct val="100000"/>
                        </a:lnSpc>
                        <a:spcBef>
                          <a:spcPct val="2000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horzOverflow="overflow">
                    <a:lnL>
                      <a:noFill/>
                    </a:lnL>
                    <a:lnR w="12700" cap="flat" cmpd="sng" algn="ctr">
                      <a:solidFill>
                        <a:srgbClr val="777777"/>
                      </a:solidFill>
                      <a:prstDash val="solid"/>
                      <a:round/>
                      <a:headEnd type="none" w="med" len="med"/>
                      <a:tailEnd type="none" w="med" len="med"/>
                    </a:lnR>
                    <a:lnT w="38100" cap="flat" cmpd="sng" algn="ctr">
                      <a:solidFill>
                        <a:srgbClr val="777777"/>
                      </a:solidFill>
                      <a:prstDash val="solid"/>
                      <a:round/>
                      <a:headEnd type="none" w="med" len="med"/>
                      <a:tailEnd type="none" w="med" len="med"/>
                    </a:lnT>
                    <a:lnB w="12700" cap="flat" cmpd="sng" algn="ctr">
                      <a:solidFill>
                        <a:srgbClr val="777777"/>
                      </a:solidFill>
                      <a:prstDash val="solid"/>
                      <a:round/>
                      <a:headEnd type="none" w="med" len="med"/>
                      <a:tailEnd type="none" w="med" len="med"/>
                    </a:lnB>
                    <a:lnTlToBr>
                      <a:noFill/>
                    </a:lnTlToBr>
                    <a:lnBlToTr>
                      <a:noFill/>
                    </a:lnBlToTr>
                    <a:gradFill rotWithShape="1">
                      <a:gsLst>
                        <a:gs pos="0">
                          <a:srgbClr val="CCCCFF"/>
                        </a:gs>
                        <a:gs pos="50000">
                          <a:srgbClr val="FFFFFF"/>
                        </a:gs>
                        <a:gs pos="100000">
                          <a:srgbClr val="CCCCFF"/>
                        </a:gs>
                      </a:gsLst>
                      <a:lin ang="5400000" scaled="1"/>
                    </a:gradFill>
                  </a:tcPr>
                </a:tc>
                <a:tc>
                  <a:txBody>
                    <a:bodyPr/>
                    <a:lstStyle/>
                    <a:p>
                      <a:pPr marL="342900" marR="0" lvl="0" indent="-342900" algn="ctr" defTabSz="914400" rtl="0" eaLnBrk="1" fontAlgn="base" latinLnBrk="0" hangingPunct="1">
                        <a:lnSpc>
                          <a:spcPct val="100000"/>
                        </a:lnSpc>
                        <a:spcBef>
                          <a:spcPct val="20000"/>
                        </a:spcBef>
                        <a:spcAft>
                          <a:spcPct val="0"/>
                        </a:spcAft>
                        <a:buClrTx/>
                        <a:buSzTx/>
                        <a:buFontTx/>
                        <a:buNone/>
                        <a:tabLst/>
                      </a:pPr>
                      <a:r>
                        <a:rPr kumimoji="0" lang="zh-CN" altLang="en-US" sz="3200" b="0" i="0" u="none" strike="noStrike" cap="none" normalizeH="0" baseline="0" smtClean="0">
                          <a:ln>
                            <a:noFill/>
                          </a:ln>
                          <a:solidFill>
                            <a:schemeClr val="tx1"/>
                          </a:solidFill>
                          <a:effectLst/>
                          <a:latin typeface="Arial" pitchFamily="34" charset="0"/>
                          <a:ea typeface="宋体" pitchFamily="2" charset="-122"/>
                          <a:cs typeface="Arial" pitchFamily="34" charset="0"/>
                        </a:rPr>
                        <a:t>说明</a:t>
                      </a:r>
                    </a:p>
                  </a:txBody>
                  <a:tcPr horzOverflow="overflow">
                    <a:lnL w="12700" cap="flat" cmpd="sng" algn="ctr">
                      <a:solidFill>
                        <a:srgbClr val="777777"/>
                      </a:solidFill>
                      <a:prstDash val="solid"/>
                      <a:round/>
                      <a:headEnd type="none" w="med" len="med"/>
                      <a:tailEnd type="none" w="med" len="med"/>
                    </a:lnL>
                    <a:lnR>
                      <a:noFill/>
                    </a:lnR>
                    <a:lnT w="38100" cap="flat" cmpd="sng" algn="ctr">
                      <a:solidFill>
                        <a:srgbClr val="777777"/>
                      </a:solidFill>
                      <a:prstDash val="solid"/>
                      <a:round/>
                      <a:headEnd type="none" w="med" len="med"/>
                      <a:tailEnd type="none" w="med" len="med"/>
                    </a:lnT>
                    <a:lnB w="12700" cap="flat" cmpd="sng" algn="ctr">
                      <a:solidFill>
                        <a:srgbClr val="777777"/>
                      </a:solidFill>
                      <a:prstDash val="solid"/>
                      <a:round/>
                      <a:headEnd type="none" w="med" len="med"/>
                      <a:tailEnd type="none" w="med" len="med"/>
                    </a:lnB>
                    <a:lnTlToBr>
                      <a:noFill/>
                    </a:lnTlToBr>
                    <a:lnBlToTr>
                      <a:noFill/>
                    </a:lnBlToTr>
                    <a:gradFill rotWithShape="1">
                      <a:gsLst>
                        <a:gs pos="0">
                          <a:srgbClr val="CCCCFF"/>
                        </a:gs>
                        <a:gs pos="50000">
                          <a:srgbClr val="FFFFFF"/>
                        </a:gs>
                        <a:gs pos="100000">
                          <a:srgbClr val="CCCCFF"/>
                        </a:gs>
                      </a:gsLst>
                      <a:lin ang="5400000" scaled="1"/>
                    </a:gradFill>
                  </a:tcPr>
                </a:tc>
              </a:tr>
              <a:tr h="460375">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rPr>
                        <a:t>登录事件</a:t>
                      </a:r>
                    </a:p>
                  </a:txBody>
                  <a:tcPr horzOverflow="overflow">
                    <a:lnL>
                      <a:noFill/>
                    </a:lnL>
                    <a:lnR w="12700" cap="flat" cmpd="sng" algn="ctr">
                      <a:solidFill>
                        <a:srgbClr val="777777"/>
                      </a:solidFill>
                      <a:prstDash val="solid"/>
                      <a:round/>
                      <a:headEnd type="none" w="med" len="med"/>
                      <a:tailEnd type="none" w="med" len="med"/>
                    </a:lnR>
                    <a:lnT w="12700" cap="flat" cmpd="sng" algn="ctr">
                      <a:solidFill>
                        <a:srgbClr val="777777"/>
                      </a:solidFill>
                      <a:prstDash val="solid"/>
                      <a:round/>
                      <a:headEnd type="none" w="med" len="med"/>
                      <a:tailEnd type="none" w="med" len="med"/>
                    </a:lnT>
                    <a:lnB w="12700" cap="flat" cmpd="sng" algn="ctr">
                      <a:solidFill>
                        <a:srgbClr val="777777"/>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rPr>
                        <a:t>审核所有计算机用户的登录和注销事件</a:t>
                      </a:r>
                    </a:p>
                  </a:txBody>
                  <a:tcPr horzOverflow="overflow">
                    <a:lnL w="12700" cap="flat" cmpd="sng" algn="ctr">
                      <a:solidFill>
                        <a:srgbClr val="777777"/>
                      </a:solidFill>
                      <a:prstDash val="solid"/>
                      <a:round/>
                      <a:headEnd type="none" w="med" len="med"/>
                      <a:tailEnd type="none" w="med" len="med"/>
                    </a:lnL>
                    <a:lnR>
                      <a:noFill/>
                    </a:lnR>
                    <a:lnT w="12700" cap="flat" cmpd="sng" algn="ctr">
                      <a:solidFill>
                        <a:srgbClr val="777777"/>
                      </a:solidFill>
                      <a:prstDash val="solid"/>
                      <a:round/>
                      <a:headEnd type="none" w="med" len="med"/>
                      <a:tailEnd type="none" w="med" len="med"/>
                    </a:lnT>
                    <a:lnB w="12700" cap="flat" cmpd="sng" algn="ctr">
                      <a:solidFill>
                        <a:srgbClr val="777777"/>
                      </a:solidFill>
                      <a:prstDash val="solid"/>
                      <a:round/>
                      <a:headEnd type="none" w="med" len="med"/>
                      <a:tailEnd type="none" w="med" len="med"/>
                    </a:lnB>
                    <a:lnTlToBr>
                      <a:noFill/>
                    </a:lnTlToBr>
                    <a:lnBlToTr>
                      <a:noFill/>
                    </a:lnBlToTr>
                    <a:noFill/>
                  </a:tcPr>
                </a:tc>
              </a:tr>
              <a:tr h="641350">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rPr>
                        <a:t>对象访问</a:t>
                      </a:r>
                    </a:p>
                  </a:txBody>
                  <a:tcPr horzOverflow="overflow">
                    <a:lnL>
                      <a:noFill/>
                    </a:lnL>
                    <a:lnR w="12700" cap="flat" cmpd="sng" algn="ctr">
                      <a:solidFill>
                        <a:srgbClr val="777777"/>
                      </a:solidFill>
                      <a:prstDash val="solid"/>
                      <a:round/>
                      <a:headEnd type="none" w="med" len="med"/>
                      <a:tailEnd type="none" w="med" len="med"/>
                    </a:lnR>
                    <a:lnT w="12700" cap="flat" cmpd="sng" algn="ctr">
                      <a:solidFill>
                        <a:srgbClr val="777777"/>
                      </a:solidFill>
                      <a:prstDash val="solid"/>
                      <a:round/>
                      <a:headEnd type="none" w="med" len="med"/>
                      <a:tailEnd type="none" w="med" len="med"/>
                    </a:lnT>
                    <a:lnB w="12700" cap="flat" cmpd="sng" algn="ctr">
                      <a:solidFill>
                        <a:srgbClr val="77777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rPr>
                        <a:t>审核用户访问某个对象的事件，例如文件、文件夹、注册表项、打印机等</a:t>
                      </a:r>
                    </a:p>
                  </a:txBody>
                  <a:tcPr horzOverflow="overflow">
                    <a:lnL w="12700" cap="flat" cmpd="sng" algn="ctr">
                      <a:solidFill>
                        <a:srgbClr val="777777"/>
                      </a:solidFill>
                      <a:prstDash val="solid"/>
                      <a:round/>
                      <a:headEnd type="none" w="med" len="med"/>
                      <a:tailEnd type="none" w="med" len="med"/>
                    </a:lnL>
                    <a:lnR>
                      <a:noFill/>
                    </a:lnR>
                    <a:lnT w="12700" cap="flat" cmpd="sng" algn="ctr">
                      <a:solidFill>
                        <a:srgbClr val="777777"/>
                      </a:solidFill>
                      <a:prstDash val="solid"/>
                      <a:round/>
                      <a:headEnd type="none" w="med" len="med"/>
                      <a:tailEnd type="none" w="med" len="med"/>
                    </a:lnT>
                    <a:lnB w="12700" cap="flat" cmpd="sng" algn="ctr">
                      <a:solidFill>
                        <a:srgbClr val="777777"/>
                      </a:solidFill>
                      <a:prstDash val="solid"/>
                      <a:round/>
                      <a:headEnd type="none" w="med" len="med"/>
                      <a:tailEnd type="none" w="med" len="med"/>
                    </a:lnB>
                    <a:lnTlToBr>
                      <a:noFill/>
                    </a:lnTlToBr>
                    <a:lnBlToTr>
                      <a:noFill/>
                    </a:lnBlToTr>
                    <a:noFill/>
                  </a:tcPr>
                </a:tc>
              </a:tr>
              <a:tr h="287338">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rPr>
                        <a:t>账户管理</a:t>
                      </a:r>
                    </a:p>
                  </a:txBody>
                  <a:tcPr horzOverflow="overflow">
                    <a:lnL>
                      <a:noFill/>
                    </a:lnL>
                    <a:lnR w="12700" cap="flat" cmpd="sng" algn="ctr">
                      <a:solidFill>
                        <a:srgbClr val="777777"/>
                      </a:solidFill>
                      <a:prstDash val="solid"/>
                      <a:round/>
                      <a:headEnd type="none" w="med" len="med"/>
                      <a:tailEnd type="none" w="med" len="med"/>
                    </a:lnR>
                    <a:lnT w="12700" cap="flat" cmpd="sng" algn="ctr">
                      <a:solidFill>
                        <a:srgbClr val="777777"/>
                      </a:solidFill>
                      <a:prstDash val="solid"/>
                      <a:round/>
                      <a:headEnd type="none" w="med" len="med"/>
                      <a:tailEnd type="none" w="med" len="med"/>
                    </a:lnT>
                    <a:lnB w="12700" cap="flat" cmpd="sng" algn="ctr">
                      <a:solidFill>
                        <a:srgbClr val="77777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rPr>
                        <a:t>审核计算机上的每一个帐户管理事件，包括：创建、更改或删除用户帐户或组； 重命名、禁用或启用用户帐户；设置或更改密码</a:t>
                      </a:r>
                    </a:p>
                  </a:txBody>
                  <a:tcPr horzOverflow="overflow">
                    <a:lnL w="12700" cap="flat" cmpd="sng" algn="ctr">
                      <a:solidFill>
                        <a:srgbClr val="777777"/>
                      </a:solidFill>
                      <a:prstDash val="solid"/>
                      <a:round/>
                      <a:headEnd type="none" w="med" len="med"/>
                      <a:tailEnd type="none" w="med" len="med"/>
                    </a:lnL>
                    <a:lnR>
                      <a:noFill/>
                    </a:lnR>
                    <a:lnT w="12700" cap="flat" cmpd="sng" algn="ctr">
                      <a:solidFill>
                        <a:srgbClr val="777777"/>
                      </a:solidFill>
                      <a:prstDash val="solid"/>
                      <a:round/>
                      <a:headEnd type="none" w="med" len="med"/>
                      <a:tailEnd type="none" w="med" len="med"/>
                    </a:lnT>
                    <a:lnB w="12700" cap="flat" cmpd="sng" algn="ctr">
                      <a:solidFill>
                        <a:srgbClr val="777777"/>
                      </a:solidFill>
                      <a:prstDash val="solid"/>
                      <a:round/>
                      <a:headEnd type="none" w="med" len="med"/>
                      <a:tailEnd type="none" w="med" len="med"/>
                    </a:lnB>
                    <a:lnTlToBr>
                      <a:noFill/>
                    </a:lnTlToBr>
                    <a:lnBlToTr>
                      <a:noFill/>
                    </a:lnBlToTr>
                    <a:noFill/>
                  </a:tcPr>
                </a:tc>
              </a:tr>
              <a:tr h="458788">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rPr>
                        <a:t>系统事件</a:t>
                      </a:r>
                    </a:p>
                  </a:txBody>
                  <a:tcPr horzOverflow="overflow">
                    <a:lnL>
                      <a:noFill/>
                    </a:lnL>
                    <a:lnR w="12700" cap="flat" cmpd="sng" algn="ctr">
                      <a:solidFill>
                        <a:srgbClr val="777777"/>
                      </a:solidFill>
                      <a:prstDash val="solid"/>
                      <a:round/>
                      <a:headEnd type="none" w="med" len="med"/>
                      <a:tailEnd type="none" w="med" len="med"/>
                    </a:lnR>
                    <a:lnT w="12700" cap="flat" cmpd="sng" algn="ctr">
                      <a:solidFill>
                        <a:srgbClr val="777777"/>
                      </a:solidFill>
                      <a:prstDash val="solid"/>
                      <a:round/>
                      <a:headEnd type="none" w="med" len="med"/>
                      <a:tailEnd type="none" w="med" len="med"/>
                    </a:lnT>
                    <a:lnB w="38100" cap="flat" cmpd="sng" algn="ctr">
                      <a:solidFill>
                        <a:srgbClr val="77777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cs typeface="Arial" pitchFamily="34" charset="0"/>
                        </a:rPr>
                        <a:t>审核用户重新启动或关闭计算机时或者对系统安全或安全日志有影响的事件</a:t>
                      </a:r>
                    </a:p>
                  </a:txBody>
                  <a:tcPr horzOverflow="overflow">
                    <a:lnL w="12700" cap="flat" cmpd="sng" algn="ctr">
                      <a:solidFill>
                        <a:srgbClr val="777777"/>
                      </a:solidFill>
                      <a:prstDash val="solid"/>
                      <a:round/>
                      <a:headEnd type="none" w="med" len="med"/>
                      <a:tailEnd type="none" w="med" len="med"/>
                    </a:lnL>
                    <a:lnR>
                      <a:noFill/>
                    </a:lnR>
                    <a:lnT w="12700" cap="flat" cmpd="sng" algn="ctr">
                      <a:solidFill>
                        <a:srgbClr val="777777"/>
                      </a:solidFill>
                      <a:prstDash val="solid"/>
                      <a:round/>
                      <a:headEnd type="none" w="med" len="med"/>
                      <a:tailEnd type="none" w="med" len="med"/>
                    </a:lnT>
                    <a:lnB w="38100" cap="flat" cmpd="sng" algn="ctr">
                      <a:solidFill>
                        <a:srgbClr val="777777"/>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idx="4294967295"/>
          </p:nvPr>
        </p:nvSpPr>
        <p:spPr>
          <a:xfrm>
            <a:off x="457200" y="0"/>
            <a:ext cx="8229600" cy="1143000"/>
          </a:xfrm>
        </p:spPr>
        <p:txBody>
          <a:bodyPr/>
          <a:lstStyle/>
          <a:p>
            <a:r>
              <a:rPr lang="zh-CN" altLang="en-US">
                <a:ea typeface="宋体" pitchFamily="2" charset="-122"/>
              </a:rPr>
              <a:t>审核文件（夹）过程 </a:t>
            </a:r>
          </a:p>
        </p:txBody>
      </p:sp>
      <p:sp>
        <p:nvSpPr>
          <p:cNvPr id="26627" name="内容占位符 2"/>
          <p:cNvSpPr>
            <a:spLocks noGrp="1"/>
          </p:cNvSpPr>
          <p:nvPr>
            <p:ph idx="4294967295"/>
          </p:nvPr>
        </p:nvSpPr>
        <p:spPr>
          <a:xfrm>
            <a:off x="533400" y="990600"/>
            <a:ext cx="8229600" cy="4525963"/>
          </a:xfrm>
        </p:spPr>
        <p:txBody>
          <a:bodyPr>
            <a:normAutofit fontScale="92500"/>
          </a:bodyPr>
          <a:lstStyle/>
          <a:p>
            <a:r>
              <a:rPr lang="zh-CN" altLang="en-US">
                <a:ea typeface="宋体" pitchFamily="2" charset="-122"/>
              </a:rPr>
              <a:t>首先启用对象访问审核策略：</a:t>
            </a:r>
          </a:p>
          <a:p>
            <a:pPr lvl="1"/>
            <a:r>
              <a:rPr lang="zh-CN" altLang="en-US">
                <a:ea typeface="宋体" pitchFamily="2" charset="-122"/>
              </a:rPr>
              <a:t>管理工具</a:t>
            </a:r>
            <a:r>
              <a:rPr lang="en-US" altLang="zh-CN">
                <a:ea typeface="宋体" pitchFamily="2" charset="-122"/>
              </a:rPr>
              <a:t>-》</a:t>
            </a:r>
            <a:r>
              <a:rPr lang="zh-CN" altLang="en-US">
                <a:ea typeface="宋体" pitchFamily="2" charset="-122"/>
              </a:rPr>
              <a:t>本地安全设置</a:t>
            </a:r>
            <a:r>
              <a:rPr lang="en-US" altLang="zh-CN">
                <a:ea typeface="宋体" pitchFamily="2" charset="-122"/>
              </a:rPr>
              <a:t>-》</a:t>
            </a:r>
            <a:r>
              <a:rPr lang="zh-CN" altLang="en-US">
                <a:ea typeface="宋体" pitchFamily="2" charset="-122"/>
              </a:rPr>
              <a:t>本地策略</a:t>
            </a:r>
            <a:r>
              <a:rPr lang="en-US" altLang="zh-CN">
                <a:ea typeface="宋体" pitchFamily="2" charset="-122"/>
              </a:rPr>
              <a:t>-》</a:t>
            </a:r>
            <a:r>
              <a:rPr lang="zh-CN" altLang="en-US">
                <a:ea typeface="宋体" pitchFamily="2" charset="-122"/>
              </a:rPr>
              <a:t>审核策略</a:t>
            </a:r>
          </a:p>
          <a:p>
            <a:pPr lvl="1"/>
            <a:r>
              <a:rPr lang="zh-CN" altLang="en-US">
                <a:ea typeface="宋体" pitchFamily="2" charset="-122"/>
              </a:rPr>
              <a:t>在组策略窗口中，逐级展开右侧窗口中的“计算机配置→</a:t>
            </a:r>
            <a:r>
              <a:rPr lang="en-US" altLang="zh-CN">
                <a:ea typeface="宋体" pitchFamily="2" charset="-122"/>
              </a:rPr>
              <a:t>Windows</a:t>
            </a:r>
            <a:r>
              <a:rPr lang="zh-CN" altLang="en-US">
                <a:ea typeface="宋体" pitchFamily="2" charset="-122"/>
              </a:rPr>
              <a:t>设置→安全设置→本地策略”分支，然后在该分支下选择“审核策略”选项。　在右侧窗口中用鼠标双击“审核对象访问”选项。</a:t>
            </a:r>
            <a:br>
              <a:rPr lang="zh-CN" altLang="en-US">
                <a:ea typeface="宋体" pitchFamily="2" charset="-122"/>
              </a:rPr>
            </a:br>
            <a:endParaRPr lang="zh-CN" altLang="en-US">
              <a:ea typeface="宋体" pitchFamily="2" charset="-122"/>
            </a:endParaRPr>
          </a:p>
          <a:p>
            <a:r>
              <a:rPr lang="zh-CN" altLang="en-US">
                <a:ea typeface="宋体" pitchFamily="2" charset="-122"/>
              </a:rPr>
              <a:t>再设置需要审核的文件（夹）：文件夹右键属性</a:t>
            </a:r>
            <a:r>
              <a:rPr lang="en-US" altLang="zh-CN">
                <a:ea typeface="宋体" pitchFamily="2" charset="-122"/>
              </a:rPr>
              <a:t>-》</a:t>
            </a:r>
            <a:r>
              <a:rPr lang="zh-CN" altLang="en-US">
                <a:ea typeface="宋体" pitchFamily="2" charset="-122"/>
              </a:rPr>
              <a:t>安全</a:t>
            </a:r>
            <a:r>
              <a:rPr lang="en-US" altLang="zh-CN">
                <a:ea typeface="宋体" pitchFamily="2" charset="-122"/>
              </a:rPr>
              <a:t>-》</a:t>
            </a:r>
            <a:r>
              <a:rPr lang="zh-CN" altLang="en-US">
                <a:ea typeface="宋体" pitchFamily="2" charset="-122"/>
              </a:rPr>
              <a:t>高级</a:t>
            </a:r>
            <a:r>
              <a:rPr lang="en-US" altLang="zh-CN">
                <a:ea typeface="宋体" pitchFamily="2" charset="-122"/>
              </a:rPr>
              <a:t>-》</a:t>
            </a:r>
            <a:r>
              <a:rPr lang="zh-CN" altLang="en-US">
                <a:ea typeface="宋体" pitchFamily="2" charset="-122"/>
              </a:rPr>
              <a:t>审核</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endParaRPr lang="zh-CN" altLang="en-US">
              <a:ea typeface="宋体" pitchFamily="2" charset="-122"/>
            </a:endParaRPr>
          </a:p>
        </p:txBody>
      </p:sp>
      <p:pic>
        <p:nvPicPr>
          <p:cNvPr id="35847" name="Picture 7"/>
          <p:cNvPicPr>
            <a:picLocks noGrp="1" noChangeAspect="1" noChangeArrowheads="1"/>
          </p:cNvPicPr>
          <p:nvPr>
            <p:ph type="body" idx="1"/>
          </p:nvPr>
        </p:nvPicPr>
        <p:blipFill>
          <a:blip r:embed="rId2" cstate="print"/>
          <a:srcRect/>
          <a:stretch>
            <a:fillRect/>
          </a:stretch>
        </p:blipFill>
        <p:spPr>
          <a:xfrm>
            <a:off x="-609600" y="1066800"/>
            <a:ext cx="6472238" cy="4525963"/>
          </a:xfrm>
          <a:noFill/>
          <a:ln/>
        </p:spPr>
      </p:pic>
      <p:pic>
        <p:nvPicPr>
          <p:cNvPr id="35844" name="Picture 4"/>
          <p:cNvPicPr>
            <a:picLocks noChangeAspect="1" noChangeArrowheads="1"/>
          </p:cNvPicPr>
          <p:nvPr/>
        </p:nvPicPr>
        <p:blipFill>
          <a:blip r:embed="rId3" cstate="print"/>
          <a:srcRect/>
          <a:stretch>
            <a:fillRect/>
          </a:stretch>
        </p:blipFill>
        <p:spPr bwMode="auto">
          <a:xfrm>
            <a:off x="5715000" y="914400"/>
            <a:ext cx="3848100" cy="2705100"/>
          </a:xfrm>
          <a:prstGeom prst="rect">
            <a:avLst/>
          </a:prstGeom>
          <a:noFill/>
          <a:ln w="9525">
            <a:noFill/>
            <a:miter lim="800000"/>
            <a:headEnd/>
            <a:tailEnd/>
          </a:ln>
        </p:spPr>
      </p:pic>
      <p:pic>
        <p:nvPicPr>
          <p:cNvPr id="5" name="Picture 5" descr="sg06_26shenhez"/>
          <p:cNvPicPr>
            <a:picLocks noChangeAspect="1" noChangeArrowheads="1"/>
          </p:cNvPicPr>
          <p:nvPr/>
        </p:nvPicPr>
        <p:blipFill>
          <a:blip r:embed="rId4" cstate="print"/>
          <a:srcRect/>
          <a:stretch>
            <a:fillRect/>
          </a:stretch>
        </p:blipFill>
        <p:spPr bwMode="auto">
          <a:xfrm>
            <a:off x="381000" y="1981200"/>
            <a:ext cx="5238750" cy="4124325"/>
          </a:xfrm>
          <a:prstGeom prst="rect">
            <a:avLst/>
          </a:prstGeom>
          <a:noFill/>
          <a:ln w="9525">
            <a:noFill/>
            <a:miter lim="800000"/>
            <a:headEnd/>
            <a:tailEnd/>
          </a:ln>
        </p:spPr>
      </p:pic>
      <p:pic>
        <p:nvPicPr>
          <p:cNvPr id="6" name="Picture 6" descr="sg06_27shenhez"/>
          <p:cNvPicPr>
            <a:picLocks noChangeAspect="1" noChangeArrowheads="1"/>
          </p:cNvPicPr>
          <p:nvPr/>
        </p:nvPicPr>
        <p:blipFill>
          <a:blip r:embed="rId5" cstate="print"/>
          <a:srcRect/>
          <a:stretch>
            <a:fillRect/>
          </a:stretch>
        </p:blipFill>
        <p:spPr bwMode="auto">
          <a:xfrm>
            <a:off x="5686425" y="1676400"/>
            <a:ext cx="3457575" cy="4114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idx="4294967295"/>
          </p:nvPr>
        </p:nvSpPr>
        <p:spPr>
          <a:xfrm>
            <a:off x="533400" y="0"/>
            <a:ext cx="8229600" cy="1143000"/>
          </a:xfrm>
        </p:spPr>
        <p:txBody>
          <a:bodyPr/>
          <a:lstStyle/>
          <a:p>
            <a:r>
              <a:rPr lang="zh-CN" altLang="en-US">
                <a:ea typeface="宋体" pitchFamily="2" charset="-122"/>
              </a:rPr>
              <a:t>事件查看器</a:t>
            </a:r>
          </a:p>
        </p:txBody>
      </p:sp>
      <p:sp>
        <p:nvSpPr>
          <p:cNvPr id="27651" name="内容占位符 2"/>
          <p:cNvSpPr>
            <a:spLocks noGrp="1"/>
          </p:cNvSpPr>
          <p:nvPr>
            <p:ph idx="4294967295"/>
          </p:nvPr>
        </p:nvSpPr>
        <p:spPr>
          <a:xfrm>
            <a:off x="304800" y="914400"/>
            <a:ext cx="3124200" cy="4525963"/>
          </a:xfrm>
        </p:spPr>
        <p:txBody>
          <a:bodyPr>
            <a:normAutofit fontScale="92500" lnSpcReduction="20000"/>
          </a:bodyPr>
          <a:lstStyle/>
          <a:p>
            <a:r>
              <a:rPr lang="zh-CN" altLang="en-US">
                <a:ea typeface="宋体" pitchFamily="2" charset="-122"/>
              </a:rPr>
              <a:t>应用程序</a:t>
            </a:r>
          </a:p>
          <a:p>
            <a:pPr lvl="1"/>
            <a:r>
              <a:rPr lang="zh-CN" altLang="en-US">
                <a:ea typeface="宋体" pitchFamily="2" charset="-122"/>
              </a:rPr>
              <a:t>应用程序或系统程序记录的事件 </a:t>
            </a:r>
          </a:p>
          <a:p>
            <a:r>
              <a:rPr lang="zh-CN" altLang="en-US">
                <a:ea typeface="宋体" pitchFamily="2" charset="-122"/>
              </a:rPr>
              <a:t>安全性</a:t>
            </a:r>
          </a:p>
          <a:p>
            <a:pPr lvl="1"/>
            <a:r>
              <a:rPr lang="zh-CN" altLang="en-US">
                <a:ea typeface="宋体" pitchFamily="2" charset="-122"/>
              </a:rPr>
              <a:t>登录尝试以及记录与资源使用相关的事件 </a:t>
            </a:r>
          </a:p>
          <a:p>
            <a:r>
              <a:rPr lang="zh-CN" altLang="en-US">
                <a:ea typeface="宋体" pitchFamily="2" charset="-122"/>
              </a:rPr>
              <a:t>系统</a:t>
            </a:r>
          </a:p>
          <a:p>
            <a:pPr lvl="1"/>
            <a:r>
              <a:rPr lang="en-US" altLang="zh-CN">
                <a:ea typeface="宋体" pitchFamily="2" charset="-122"/>
              </a:rPr>
              <a:t>Windows </a:t>
            </a:r>
            <a:r>
              <a:rPr lang="zh-CN" altLang="en-US">
                <a:ea typeface="宋体" pitchFamily="2" charset="-122"/>
              </a:rPr>
              <a:t>系统组件记录的事件 </a:t>
            </a:r>
          </a:p>
        </p:txBody>
      </p:sp>
      <p:pic>
        <p:nvPicPr>
          <p:cNvPr id="27652" name="Picture 9"/>
          <p:cNvPicPr>
            <a:picLocks noChangeAspect="1" noChangeArrowheads="1"/>
          </p:cNvPicPr>
          <p:nvPr/>
        </p:nvPicPr>
        <p:blipFill>
          <a:blip r:embed="rId2" cstate="print"/>
          <a:srcRect/>
          <a:stretch>
            <a:fillRect/>
          </a:stretch>
        </p:blipFill>
        <p:spPr bwMode="auto">
          <a:xfrm>
            <a:off x="4143375" y="1643063"/>
            <a:ext cx="5014913" cy="3328987"/>
          </a:xfrm>
          <a:prstGeom prst="rect">
            <a:avLst/>
          </a:prstGeom>
          <a:noFill/>
          <a:ln w="9525">
            <a:noFill/>
            <a:miter lim="800000"/>
            <a:headEnd/>
            <a:tailEnd/>
          </a:ln>
        </p:spPr>
      </p:pic>
      <p:sp>
        <p:nvSpPr>
          <p:cNvPr id="5" name="Rectangle 5"/>
          <p:cNvSpPr>
            <a:spLocks noChangeArrowheads="1"/>
          </p:cNvSpPr>
          <p:nvPr/>
        </p:nvSpPr>
        <p:spPr bwMode="auto">
          <a:xfrm>
            <a:off x="4135438" y="2071688"/>
            <a:ext cx="1008062" cy="935037"/>
          </a:xfrm>
          <a:prstGeom prst="rect">
            <a:avLst/>
          </a:prstGeom>
          <a:noFill/>
          <a:ln w="28575" algn="ctr">
            <a:solidFill>
              <a:srgbClr val="FF0000"/>
            </a:solidFill>
            <a:miter lim="800000"/>
            <a:headEnd/>
            <a:tailEnd/>
          </a:ln>
        </p:spPr>
        <p:txBody>
          <a:bodyPr wrap="none" anchor="ctr"/>
          <a:lstStyle/>
          <a:p>
            <a:endParaRPr lang="zh-CN" altLang="en-US">
              <a:latin typeface="Calibri" pitchFamily="34" charset="0"/>
              <a:ea typeface="宋体" pitchFamily="2" charset="-122"/>
            </a:endParaRPr>
          </a:p>
        </p:txBody>
      </p:sp>
      <p:sp>
        <p:nvSpPr>
          <p:cNvPr id="6" name="Rectangle 6"/>
          <p:cNvSpPr>
            <a:spLocks noChangeArrowheads="1"/>
          </p:cNvSpPr>
          <p:nvPr/>
        </p:nvSpPr>
        <p:spPr bwMode="auto">
          <a:xfrm>
            <a:off x="4071938" y="5214938"/>
            <a:ext cx="4464050" cy="792162"/>
          </a:xfrm>
          <a:prstGeom prst="rect">
            <a:avLst/>
          </a:prstGeom>
          <a:solidFill>
            <a:schemeClr val="bg1"/>
          </a:solidFill>
          <a:ln w="9525" algn="ctr">
            <a:noFill/>
            <a:miter lim="800000"/>
            <a:headEnd/>
            <a:tailEnd/>
          </a:ln>
          <a:effectLst/>
        </p:spPr>
        <p:txBody>
          <a:bodyPr wrap="none" anchor="ctr"/>
          <a:lstStyle/>
          <a:p>
            <a:pPr marL="342900" indent="-342900" fontAlgn="auto">
              <a:lnSpc>
                <a:spcPct val="80000"/>
              </a:lnSpc>
              <a:spcBef>
                <a:spcPct val="20000"/>
              </a:spcBef>
              <a:spcAft>
                <a:spcPts val="0"/>
              </a:spcAft>
              <a:defRPr/>
            </a:pPr>
            <a:r>
              <a:rPr lang="zh-CN" altLang="en-US" sz="2400" b="1" dirty="0">
                <a:solidFill>
                  <a:srgbClr val="FF0000"/>
                </a:solidFill>
                <a:latin typeface="+mn-lt"/>
                <a:ea typeface="楷体_GB2312" pitchFamily="49" charset="-122"/>
                <a:cs typeface="+mn-cs"/>
              </a:rPr>
              <a:t>开始 </a:t>
            </a:r>
            <a:r>
              <a:rPr lang="en-US" altLang="zh-CN" sz="2400" b="1" dirty="0">
                <a:solidFill>
                  <a:srgbClr val="FF9601"/>
                </a:solidFill>
                <a:latin typeface="+mn-lt"/>
                <a:ea typeface="宋体" pitchFamily="2" charset="-122"/>
                <a:cs typeface="+mn-cs"/>
                <a:sym typeface="Wingdings" pitchFamily="2" charset="2"/>
              </a:rPr>
              <a:t></a:t>
            </a:r>
            <a:r>
              <a:rPr lang="en-US" altLang="zh-CN" sz="2400" b="1" dirty="0">
                <a:solidFill>
                  <a:srgbClr val="FF0000"/>
                </a:solidFill>
                <a:latin typeface="+mn-lt"/>
                <a:ea typeface="宋体" pitchFamily="2" charset="-122"/>
                <a:cs typeface="+mn-cs"/>
                <a:sym typeface="Wingdings" pitchFamily="2" charset="2"/>
              </a:rPr>
              <a:t> </a:t>
            </a:r>
            <a:r>
              <a:rPr lang="zh-CN" altLang="en-US" sz="2400" b="1" dirty="0">
                <a:solidFill>
                  <a:srgbClr val="FF0000"/>
                </a:solidFill>
                <a:latin typeface="+mn-lt"/>
                <a:ea typeface="楷体_GB2312" pitchFamily="49" charset="-122"/>
                <a:cs typeface="+mn-cs"/>
              </a:rPr>
              <a:t>管理工具 </a:t>
            </a:r>
            <a:r>
              <a:rPr lang="en-US" altLang="zh-CN" sz="2400" b="1" dirty="0">
                <a:solidFill>
                  <a:srgbClr val="FF9601"/>
                </a:solidFill>
                <a:latin typeface="+mn-lt"/>
                <a:ea typeface="宋体" pitchFamily="2" charset="-122"/>
                <a:cs typeface="+mn-cs"/>
                <a:sym typeface="Wingdings" pitchFamily="2" charset="2"/>
              </a:rPr>
              <a:t></a:t>
            </a:r>
            <a:r>
              <a:rPr lang="en-US" altLang="zh-CN" sz="2400" b="1" dirty="0">
                <a:solidFill>
                  <a:srgbClr val="FF0000"/>
                </a:solidFill>
                <a:latin typeface="+mn-lt"/>
                <a:ea typeface="宋体" pitchFamily="2" charset="-122"/>
                <a:cs typeface="+mn-cs"/>
                <a:sym typeface="Wingdings" pitchFamily="2" charset="2"/>
              </a:rPr>
              <a:t> </a:t>
            </a:r>
            <a:r>
              <a:rPr lang="zh-CN" altLang="en-US" sz="2400" b="1" dirty="0">
                <a:solidFill>
                  <a:srgbClr val="FF0000"/>
                </a:solidFill>
                <a:latin typeface="+mn-lt"/>
                <a:ea typeface="楷体_GB2312" pitchFamily="49" charset="-122"/>
                <a:cs typeface="+mn-cs"/>
                <a:sym typeface="Wingdings" pitchFamily="2" charset="2"/>
              </a:rPr>
              <a:t>事件查看器</a:t>
            </a:r>
          </a:p>
          <a:p>
            <a:pPr marL="342900" indent="-342900" fontAlgn="auto">
              <a:lnSpc>
                <a:spcPct val="80000"/>
              </a:lnSpc>
              <a:spcBef>
                <a:spcPct val="20000"/>
              </a:spcBef>
              <a:spcAft>
                <a:spcPts val="0"/>
              </a:spcAft>
              <a:defRPr/>
            </a:pPr>
            <a:r>
              <a:rPr lang="zh-CN" altLang="en-US" sz="2400" b="1" dirty="0">
                <a:latin typeface="+mn-lt"/>
                <a:ea typeface="楷体_GB2312" pitchFamily="49" charset="-122"/>
                <a:cs typeface="+mn-cs"/>
                <a:sym typeface="Wingdings" pitchFamily="2" charset="2"/>
              </a:rPr>
              <a:t>开始</a:t>
            </a:r>
            <a:r>
              <a:rPr lang="zh-CN" altLang="en-US" sz="2400" b="1" dirty="0">
                <a:solidFill>
                  <a:srgbClr val="FF0000"/>
                </a:solidFill>
                <a:latin typeface="+mn-lt"/>
                <a:ea typeface="楷体_GB2312" pitchFamily="49" charset="-122"/>
                <a:cs typeface="+mn-cs"/>
                <a:sym typeface="Wingdings" pitchFamily="2" charset="2"/>
              </a:rPr>
              <a:t> </a:t>
            </a:r>
            <a:r>
              <a:rPr lang="en-US" altLang="zh-CN" sz="2400" b="1" dirty="0">
                <a:solidFill>
                  <a:srgbClr val="FF9601"/>
                </a:solidFill>
                <a:latin typeface="+mn-lt"/>
                <a:ea typeface="宋体" pitchFamily="2" charset="-122"/>
                <a:cs typeface="+mn-cs"/>
                <a:sym typeface="Wingdings" pitchFamily="2" charset="2"/>
              </a:rPr>
              <a:t></a:t>
            </a:r>
            <a:r>
              <a:rPr lang="en-US" altLang="zh-CN" sz="2400" b="1" dirty="0">
                <a:latin typeface="+mn-lt"/>
                <a:ea typeface="宋体" pitchFamily="2" charset="-122"/>
                <a:cs typeface="+mn-cs"/>
                <a:sym typeface="Wingdings" pitchFamily="2" charset="2"/>
              </a:rPr>
              <a:t> </a:t>
            </a:r>
            <a:r>
              <a:rPr lang="zh-CN" altLang="en-US" sz="2400" b="1" dirty="0">
                <a:latin typeface="+mn-lt"/>
                <a:ea typeface="楷体_GB2312" pitchFamily="49" charset="-122"/>
                <a:cs typeface="+mn-cs"/>
                <a:sym typeface="Wingdings" pitchFamily="2" charset="2"/>
              </a:rPr>
              <a:t>运行</a:t>
            </a:r>
            <a:r>
              <a:rPr lang="zh-CN" altLang="en-US" sz="2400" b="1" dirty="0">
                <a:solidFill>
                  <a:srgbClr val="FF0000"/>
                </a:solidFill>
                <a:latin typeface="+mn-lt"/>
                <a:ea typeface="楷体_GB2312" pitchFamily="49" charset="-122"/>
                <a:cs typeface="+mn-cs"/>
                <a:sym typeface="Wingdings" pitchFamily="2" charset="2"/>
              </a:rPr>
              <a:t> </a:t>
            </a:r>
            <a:r>
              <a:rPr lang="zh-CN" altLang="en-US" sz="2400" b="1" dirty="0">
                <a:solidFill>
                  <a:srgbClr val="FF9601"/>
                </a:solidFill>
                <a:latin typeface="+mn-lt"/>
                <a:ea typeface="宋体" pitchFamily="2" charset="-122"/>
                <a:cs typeface="+mn-cs"/>
                <a:sym typeface="Wingdings" pitchFamily="2" charset="2"/>
              </a:rPr>
              <a:t></a:t>
            </a:r>
            <a:r>
              <a:rPr lang="zh-CN" altLang="en-US" sz="2400" b="1" dirty="0">
                <a:latin typeface="+mn-lt"/>
                <a:ea typeface="宋体" pitchFamily="2" charset="-122"/>
                <a:cs typeface="+mn-cs"/>
                <a:sym typeface="Wingdings" pitchFamily="2" charset="2"/>
              </a:rPr>
              <a:t> </a:t>
            </a:r>
            <a:r>
              <a:rPr lang="en-US" altLang="zh-CN" sz="2400" b="1" dirty="0">
                <a:solidFill>
                  <a:schemeClr val="hlink"/>
                </a:solidFill>
                <a:effectLst>
                  <a:outerShdw blurRad="38100" dist="38100" dir="2700000" algn="tl">
                    <a:srgbClr val="C0C0C0"/>
                  </a:outerShdw>
                </a:effectLst>
                <a:latin typeface="+mn-lt"/>
                <a:ea typeface="楷体_GB2312" pitchFamily="49" charset="-122"/>
                <a:cs typeface="+mn-cs"/>
                <a:sym typeface="Wingdings" pitchFamily="2" charset="2"/>
              </a:rPr>
              <a:t>eventvwr.msc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12" presetClass="entr" presetSubtype="4"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slide(fromBottom)">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p:cNvSpPr>
          <p:nvPr>
            <p:ph type="body" sz="half" idx="4294967295"/>
          </p:nvPr>
        </p:nvSpPr>
        <p:spPr>
          <a:xfrm>
            <a:off x="381000" y="1295400"/>
            <a:ext cx="2744788" cy="4103688"/>
          </a:xfrm>
        </p:spPr>
        <p:txBody>
          <a:bodyPr/>
          <a:lstStyle/>
          <a:p>
            <a:r>
              <a:rPr lang="zh-CN" altLang="en-US" sz="2800">
                <a:ea typeface="宋体" pitchFamily="2" charset="-122"/>
              </a:rPr>
              <a:t>事件类型</a:t>
            </a:r>
          </a:p>
          <a:p>
            <a:pPr lvl="1"/>
            <a:r>
              <a:rPr lang="zh-CN" altLang="en-US" sz="2400">
                <a:ea typeface="宋体" pitchFamily="2" charset="-122"/>
              </a:rPr>
              <a:t>错误：红色</a:t>
            </a:r>
          </a:p>
          <a:p>
            <a:pPr lvl="1"/>
            <a:r>
              <a:rPr lang="zh-CN" altLang="en-US" sz="2400">
                <a:ea typeface="宋体" pitchFamily="2" charset="-122"/>
              </a:rPr>
              <a:t>警告：黄色</a:t>
            </a:r>
          </a:p>
          <a:p>
            <a:pPr lvl="1"/>
            <a:r>
              <a:rPr lang="zh-CN" altLang="en-US" sz="2400">
                <a:ea typeface="宋体" pitchFamily="2" charset="-122"/>
              </a:rPr>
              <a:t>信息：白色</a:t>
            </a:r>
          </a:p>
          <a:p>
            <a:pPr lvl="1"/>
            <a:r>
              <a:rPr lang="zh-CN" altLang="en-US" sz="2400">
                <a:ea typeface="宋体" pitchFamily="2" charset="-122"/>
              </a:rPr>
              <a:t>成功审核：钥匙</a:t>
            </a:r>
          </a:p>
          <a:p>
            <a:pPr lvl="1"/>
            <a:r>
              <a:rPr lang="zh-CN" altLang="en-US" sz="2400">
                <a:ea typeface="宋体" pitchFamily="2" charset="-122"/>
              </a:rPr>
              <a:t>失败审核：锁</a:t>
            </a:r>
          </a:p>
          <a:p>
            <a:r>
              <a:rPr lang="zh-CN" altLang="en-US" sz="2800">
                <a:ea typeface="宋体" pitchFamily="2" charset="-122"/>
              </a:rPr>
              <a:t>保存日志</a:t>
            </a:r>
          </a:p>
        </p:txBody>
      </p:sp>
      <p:pic>
        <p:nvPicPr>
          <p:cNvPr id="43012" name="Picture 4"/>
          <p:cNvPicPr>
            <a:picLocks noGrp="1" noChangeAspect="1" noChangeArrowheads="1"/>
          </p:cNvPicPr>
          <p:nvPr>
            <p:ph sz="quarter" idx="4294967295"/>
          </p:nvPr>
        </p:nvPicPr>
        <p:blipFill>
          <a:blip r:embed="rId3" cstate="print"/>
          <a:srcRect/>
          <a:stretch>
            <a:fillRect/>
          </a:stretch>
        </p:blipFill>
        <p:spPr>
          <a:xfrm>
            <a:off x="3643313" y="1143000"/>
            <a:ext cx="5364162" cy="3795713"/>
          </a:xfrm>
        </p:spPr>
      </p:pic>
      <p:pic>
        <p:nvPicPr>
          <p:cNvPr id="43013" name="Picture 5"/>
          <p:cNvPicPr>
            <a:picLocks noGrp="1" noChangeArrowheads="1"/>
          </p:cNvPicPr>
          <p:nvPr>
            <p:ph sz="quarter" idx="4294967295"/>
          </p:nvPr>
        </p:nvPicPr>
        <p:blipFill>
          <a:blip r:embed="rId4" cstate="print"/>
          <a:srcRect/>
          <a:stretch>
            <a:fillRect/>
          </a:stretch>
        </p:blipFill>
        <p:spPr>
          <a:xfrm>
            <a:off x="3643313" y="1143000"/>
            <a:ext cx="5364162" cy="3438525"/>
          </a:xfrm>
        </p:spPr>
      </p:pic>
      <p:pic>
        <p:nvPicPr>
          <p:cNvPr id="43014" name="Picture 6"/>
          <p:cNvPicPr>
            <a:picLocks noChangeAspect="1" noChangeArrowheads="1"/>
          </p:cNvPicPr>
          <p:nvPr/>
        </p:nvPicPr>
        <p:blipFill>
          <a:blip r:embed="rId5" cstate="print"/>
          <a:srcRect/>
          <a:stretch>
            <a:fillRect/>
          </a:stretch>
        </p:blipFill>
        <p:spPr bwMode="auto">
          <a:xfrm>
            <a:off x="3643313" y="1144588"/>
            <a:ext cx="5364162" cy="3711575"/>
          </a:xfrm>
          <a:prstGeom prst="rect">
            <a:avLst/>
          </a:prstGeom>
          <a:noFill/>
          <a:ln w="9525">
            <a:noFill/>
            <a:miter lim="800000"/>
            <a:headEnd/>
            <a:tailEnd/>
          </a:ln>
        </p:spPr>
      </p:pic>
      <p:grpSp>
        <p:nvGrpSpPr>
          <p:cNvPr id="2" name="Group 7"/>
          <p:cNvGrpSpPr>
            <a:grpSpLocks/>
          </p:cNvGrpSpPr>
          <p:nvPr/>
        </p:nvGrpSpPr>
        <p:grpSpPr bwMode="auto">
          <a:xfrm>
            <a:off x="5562600" y="5334000"/>
            <a:ext cx="2376488" cy="1079500"/>
            <a:chOff x="3651" y="3474"/>
            <a:chExt cx="1633" cy="818"/>
          </a:xfrm>
        </p:grpSpPr>
        <p:pic>
          <p:nvPicPr>
            <p:cNvPr id="28679" name="Picture 8" descr="115"/>
            <p:cNvPicPr>
              <a:picLocks noChangeAspect="1" noChangeArrowheads="1"/>
            </p:cNvPicPr>
            <p:nvPr/>
          </p:nvPicPr>
          <p:blipFill>
            <a:blip r:embed="rId6" cstate="print"/>
            <a:srcRect/>
            <a:stretch>
              <a:fillRect/>
            </a:stretch>
          </p:blipFill>
          <p:spPr bwMode="auto">
            <a:xfrm rot="-3026701">
              <a:off x="3651" y="3474"/>
              <a:ext cx="818" cy="818"/>
            </a:xfrm>
            <a:prstGeom prst="rect">
              <a:avLst/>
            </a:prstGeom>
            <a:noFill/>
            <a:ln w="9525">
              <a:noFill/>
              <a:miter lim="800000"/>
              <a:headEnd/>
              <a:tailEnd/>
            </a:ln>
          </p:spPr>
        </p:pic>
        <p:pic>
          <p:nvPicPr>
            <p:cNvPr id="28680" name="Picture 9" descr="114"/>
            <p:cNvPicPr>
              <a:picLocks noChangeAspect="1" noChangeArrowheads="1"/>
            </p:cNvPicPr>
            <p:nvPr/>
          </p:nvPicPr>
          <p:blipFill>
            <a:blip r:embed="rId7" cstate="print"/>
            <a:srcRect l="53125" t="39844"/>
            <a:stretch>
              <a:fillRect/>
            </a:stretch>
          </p:blipFill>
          <p:spPr bwMode="auto">
            <a:xfrm>
              <a:off x="4698" y="3540"/>
              <a:ext cx="586" cy="752"/>
            </a:xfrm>
            <a:prstGeom prst="rect">
              <a:avLst/>
            </a:prstGeom>
            <a:noFill/>
            <a:ln w="9525">
              <a:noFill/>
              <a:miter lim="800000"/>
              <a:headEnd/>
              <a:tailEnd/>
            </a:ln>
          </p:spPr>
        </p:pic>
      </p:grpSp>
      <p:grpSp>
        <p:nvGrpSpPr>
          <p:cNvPr id="3" name="Group 10"/>
          <p:cNvGrpSpPr>
            <a:grpSpLocks/>
          </p:cNvGrpSpPr>
          <p:nvPr/>
        </p:nvGrpSpPr>
        <p:grpSpPr bwMode="auto">
          <a:xfrm>
            <a:off x="1371600" y="5334000"/>
            <a:ext cx="3744913" cy="1152525"/>
            <a:chOff x="884" y="3475"/>
            <a:chExt cx="2404" cy="772"/>
          </a:xfrm>
        </p:grpSpPr>
        <p:grpSp>
          <p:nvGrpSpPr>
            <p:cNvPr id="4" name="Group 11"/>
            <p:cNvGrpSpPr>
              <a:grpSpLocks/>
            </p:cNvGrpSpPr>
            <p:nvPr/>
          </p:nvGrpSpPr>
          <p:grpSpPr bwMode="auto">
            <a:xfrm>
              <a:off x="884" y="3475"/>
              <a:ext cx="1542" cy="681"/>
              <a:chOff x="884" y="3385"/>
              <a:chExt cx="1724" cy="771"/>
            </a:xfrm>
          </p:grpSpPr>
          <p:pic>
            <p:nvPicPr>
              <p:cNvPr id="28683" name="Picture 12" descr="12"/>
              <p:cNvPicPr>
                <a:picLocks noChangeAspect="1" noChangeArrowheads="1"/>
              </p:cNvPicPr>
              <p:nvPr/>
            </p:nvPicPr>
            <p:blipFill>
              <a:blip r:embed="rId8" cstate="print"/>
              <a:srcRect/>
              <a:stretch>
                <a:fillRect/>
              </a:stretch>
            </p:blipFill>
            <p:spPr bwMode="auto">
              <a:xfrm>
                <a:off x="1840" y="3388"/>
                <a:ext cx="768" cy="768"/>
              </a:xfrm>
              <a:prstGeom prst="rect">
                <a:avLst/>
              </a:prstGeom>
              <a:noFill/>
              <a:ln w="9525">
                <a:noFill/>
                <a:miter lim="800000"/>
                <a:headEnd/>
                <a:tailEnd/>
              </a:ln>
            </p:spPr>
          </p:pic>
          <p:pic>
            <p:nvPicPr>
              <p:cNvPr id="28684" name="Picture 13" descr="16"/>
              <p:cNvPicPr>
                <a:picLocks noChangeAspect="1" noChangeArrowheads="1"/>
              </p:cNvPicPr>
              <p:nvPr/>
            </p:nvPicPr>
            <p:blipFill>
              <a:blip r:embed="rId9" cstate="print"/>
              <a:srcRect/>
              <a:stretch>
                <a:fillRect/>
              </a:stretch>
            </p:blipFill>
            <p:spPr bwMode="auto">
              <a:xfrm>
                <a:off x="884" y="3385"/>
                <a:ext cx="768" cy="768"/>
              </a:xfrm>
              <a:prstGeom prst="rect">
                <a:avLst/>
              </a:prstGeom>
              <a:noFill/>
              <a:ln w="9525">
                <a:noFill/>
                <a:miter lim="800000"/>
                <a:headEnd/>
                <a:tailEnd/>
              </a:ln>
            </p:spPr>
          </p:pic>
        </p:grpSp>
        <p:pic>
          <p:nvPicPr>
            <p:cNvPr id="28685" name="Picture 14" descr="3"/>
            <p:cNvPicPr>
              <a:picLocks noChangeAspect="1" noChangeArrowheads="1"/>
            </p:cNvPicPr>
            <p:nvPr/>
          </p:nvPicPr>
          <p:blipFill>
            <a:blip r:embed="rId10" cstate="print"/>
            <a:srcRect/>
            <a:stretch>
              <a:fillRect/>
            </a:stretch>
          </p:blipFill>
          <p:spPr bwMode="auto">
            <a:xfrm>
              <a:off x="2562" y="3521"/>
              <a:ext cx="726" cy="726"/>
            </a:xfrm>
            <a:prstGeom prst="rect">
              <a:avLst/>
            </a:prstGeom>
            <a:noFill/>
            <a:ln w="9525">
              <a:noFill/>
              <a:miter lim="800000"/>
              <a:headEnd/>
              <a:tailEnd/>
            </a:ln>
          </p:spPr>
        </p:pic>
      </p:grpSp>
      <p:sp>
        <p:nvSpPr>
          <p:cNvPr id="28686" name="标题 1"/>
          <p:cNvSpPr>
            <a:spLocks noGrp="1"/>
          </p:cNvSpPr>
          <p:nvPr>
            <p:ph type="title" idx="4294967295"/>
          </p:nvPr>
        </p:nvSpPr>
        <p:spPr/>
        <p:txBody>
          <a:bodyPr/>
          <a:lstStyle/>
          <a:p>
            <a:r>
              <a:rPr lang="zh-CN" altLang="en-US">
                <a:ea typeface="宋体" pitchFamily="2" charset="-122"/>
              </a:rPr>
              <a:t>事件查看器（续）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50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linds(horizontal)">
                                      <p:cBhvr>
                                        <p:cTn id="7" dur="500"/>
                                        <p:tgtEl>
                                          <p:spTgt spid="43011">
                                            <p:txEl>
                                              <p:pRg st="0" end="0"/>
                                            </p:txEl>
                                          </p:spTgt>
                                        </p:tgtEl>
                                      </p:cBhvr>
                                    </p:animEffect>
                                  </p:childTnLst>
                                </p:cTn>
                              </p:par>
                              <p:par>
                                <p:cTn id="8" presetID="3" presetClass="entr" presetSubtype="10" fill="hold" nodeType="withEffect">
                                  <p:stCondLst>
                                    <p:cond delay="500"/>
                                  </p:stCondLst>
                                  <p:childTnLst>
                                    <p:set>
                                      <p:cBhvr>
                                        <p:cTn id="9" dur="1" fill="hold">
                                          <p:stCondLst>
                                            <p:cond delay="0"/>
                                          </p:stCondLst>
                                        </p:cTn>
                                        <p:tgtEl>
                                          <p:spTgt spid="43011">
                                            <p:txEl>
                                              <p:pRg st="1" end="1"/>
                                            </p:txEl>
                                          </p:spTgt>
                                        </p:tgtEl>
                                        <p:attrNameLst>
                                          <p:attrName>style.visibility</p:attrName>
                                        </p:attrNameLst>
                                      </p:cBhvr>
                                      <p:to>
                                        <p:strVal val="visible"/>
                                      </p:to>
                                    </p:set>
                                    <p:animEffect transition="in" filter="blinds(horizontal)">
                                      <p:cBhvr>
                                        <p:cTn id="10" dur="500"/>
                                        <p:tgtEl>
                                          <p:spTgt spid="43011">
                                            <p:txEl>
                                              <p:pRg st="1" end="1"/>
                                            </p:txEl>
                                          </p:spTgt>
                                        </p:tgtEl>
                                      </p:cBhvr>
                                    </p:animEffect>
                                  </p:childTnLst>
                                </p:cTn>
                              </p:par>
                              <p:par>
                                <p:cTn id="11" presetID="3" presetClass="entr" presetSubtype="10" fill="hold" nodeType="withEffect">
                                  <p:stCondLst>
                                    <p:cond delay="500"/>
                                  </p:stCondLst>
                                  <p:childTnLst>
                                    <p:set>
                                      <p:cBhvr>
                                        <p:cTn id="12" dur="1" fill="hold">
                                          <p:stCondLst>
                                            <p:cond delay="0"/>
                                          </p:stCondLst>
                                        </p:cTn>
                                        <p:tgtEl>
                                          <p:spTgt spid="43011">
                                            <p:txEl>
                                              <p:pRg st="2" end="2"/>
                                            </p:txEl>
                                          </p:spTgt>
                                        </p:tgtEl>
                                        <p:attrNameLst>
                                          <p:attrName>style.visibility</p:attrName>
                                        </p:attrNameLst>
                                      </p:cBhvr>
                                      <p:to>
                                        <p:strVal val="visible"/>
                                      </p:to>
                                    </p:set>
                                    <p:animEffect transition="in" filter="blinds(horizontal)">
                                      <p:cBhvr>
                                        <p:cTn id="13" dur="500"/>
                                        <p:tgtEl>
                                          <p:spTgt spid="43011">
                                            <p:txEl>
                                              <p:pRg st="2" end="2"/>
                                            </p:txEl>
                                          </p:spTgt>
                                        </p:tgtEl>
                                      </p:cBhvr>
                                    </p:animEffect>
                                  </p:childTnLst>
                                </p:cTn>
                              </p:par>
                              <p:par>
                                <p:cTn id="14" presetID="3" presetClass="entr" presetSubtype="10" fill="hold" nodeType="withEffect">
                                  <p:stCondLst>
                                    <p:cond delay="500"/>
                                  </p:stCondLst>
                                  <p:childTnLst>
                                    <p:set>
                                      <p:cBhvr>
                                        <p:cTn id="15" dur="1" fill="hold">
                                          <p:stCondLst>
                                            <p:cond delay="0"/>
                                          </p:stCondLst>
                                        </p:cTn>
                                        <p:tgtEl>
                                          <p:spTgt spid="43011">
                                            <p:txEl>
                                              <p:pRg st="3" end="3"/>
                                            </p:txEl>
                                          </p:spTgt>
                                        </p:tgtEl>
                                        <p:attrNameLst>
                                          <p:attrName>style.visibility</p:attrName>
                                        </p:attrNameLst>
                                      </p:cBhvr>
                                      <p:to>
                                        <p:strVal val="visible"/>
                                      </p:to>
                                    </p:set>
                                    <p:animEffect transition="in" filter="blinds(horizontal)">
                                      <p:cBhvr>
                                        <p:cTn id="16" dur="500"/>
                                        <p:tgtEl>
                                          <p:spTgt spid="43011">
                                            <p:txEl>
                                              <p:pRg st="3" end="3"/>
                                            </p:txEl>
                                          </p:spTgt>
                                        </p:tgtEl>
                                      </p:cBhvr>
                                    </p:animEffect>
                                  </p:childTnLst>
                                </p:cTn>
                              </p:par>
                              <p:par>
                                <p:cTn id="17" presetID="3" presetClass="entr" presetSubtype="10" fill="hold" nodeType="withEffect">
                                  <p:stCondLst>
                                    <p:cond delay="500"/>
                                  </p:stCondLst>
                                  <p:childTnLst>
                                    <p:set>
                                      <p:cBhvr>
                                        <p:cTn id="18"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19" dur="500"/>
                                        <p:tgtEl>
                                          <p:spTgt spid="43011">
                                            <p:txEl>
                                              <p:pRg st="4" end="4"/>
                                            </p:txEl>
                                          </p:spTgt>
                                        </p:tgtEl>
                                      </p:cBhvr>
                                    </p:animEffect>
                                  </p:childTnLst>
                                </p:cTn>
                              </p:par>
                              <p:par>
                                <p:cTn id="20" presetID="3" presetClass="entr" presetSubtype="10" fill="hold" nodeType="withEffect">
                                  <p:stCondLst>
                                    <p:cond delay="500"/>
                                  </p:stCondLst>
                                  <p:childTnLst>
                                    <p:set>
                                      <p:cBhvr>
                                        <p:cTn id="21" dur="1" fill="hold">
                                          <p:stCondLst>
                                            <p:cond delay="0"/>
                                          </p:stCondLst>
                                        </p:cTn>
                                        <p:tgtEl>
                                          <p:spTgt spid="43011">
                                            <p:txEl>
                                              <p:pRg st="5" end="5"/>
                                            </p:txEl>
                                          </p:spTgt>
                                        </p:tgtEl>
                                        <p:attrNameLst>
                                          <p:attrName>style.visibility</p:attrName>
                                        </p:attrNameLst>
                                      </p:cBhvr>
                                      <p:to>
                                        <p:strVal val="visible"/>
                                      </p:to>
                                    </p:set>
                                    <p:animEffect transition="in" filter="blinds(horizontal)">
                                      <p:cBhvr>
                                        <p:cTn id="22" dur="500"/>
                                        <p:tgtEl>
                                          <p:spTgt spid="4301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43012"/>
                                        </p:tgtEl>
                                        <p:attrNameLst>
                                          <p:attrName>style.visibility</p:attrName>
                                        </p:attrNameLst>
                                      </p:cBhvr>
                                      <p:to>
                                        <p:strVal val="visible"/>
                                      </p:to>
                                    </p:set>
                                    <p:anim calcmode="lin" valueType="num">
                                      <p:cBhvr additive="base">
                                        <p:cTn id="27" dur="500" fill="hold"/>
                                        <p:tgtEl>
                                          <p:spTgt spid="43012"/>
                                        </p:tgtEl>
                                        <p:attrNameLst>
                                          <p:attrName>ppt_x</p:attrName>
                                        </p:attrNameLst>
                                      </p:cBhvr>
                                      <p:tavLst>
                                        <p:tav tm="0">
                                          <p:val>
                                            <p:strVal val="1+#ppt_w/2"/>
                                          </p:val>
                                        </p:tav>
                                        <p:tav tm="100000">
                                          <p:val>
                                            <p:strVal val="#ppt_x"/>
                                          </p:val>
                                        </p:tav>
                                      </p:tavLst>
                                    </p:anim>
                                    <p:anim calcmode="lin" valueType="num">
                                      <p:cBhvr additive="base">
                                        <p:cTn id="28" dur="500" fill="hold"/>
                                        <p:tgtEl>
                                          <p:spTgt spid="430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12" presetClass="entr" presetSubtype="4" fill="hold" nodeType="afterEffect">
                                  <p:stCondLst>
                                    <p:cond delay="1000"/>
                                  </p:stCondLst>
                                  <p:childTnLst>
                                    <p:set>
                                      <p:cBhvr>
                                        <p:cTn id="31" dur="1" fill="hold">
                                          <p:stCondLst>
                                            <p:cond delay="0"/>
                                          </p:stCondLst>
                                        </p:cTn>
                                        <p:tgtEl>
                                          <p:spTgt spid="3"/>
                                        </p:tgtEl>
                                        <p:attrNameLst>
                                          <p:attrName>style.visibility</p:attrName>
                                        </p:attrNameLst>
                                      </p:cBhvr>
                                      <p:to>
                                        <p:strVal val="visible"/>
                                      </p:to>
                                    </p:set>
                                    <p:animEffect transition="in" filter="slide(fromBottom)">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43012"/>
                                        </p:tgtEl>
                                        <p:attrNameLst>
                                          <p:attrName>style.visibility</p:attrName>
                                        </p:attrNameLst>
                                      </p:cBhvr>
                                      <p:to>
                                        <p:strVal val="hidden"/>
                                      </p:to>
                                    </p:set>
                                  </p:childTnLst>
                                </p:cTn>
                              </p:par>
                              <p:par>
                                <p:cTn id="37" presetID="2" presetClass="entr" presetSubtype="9" fill="hold" nodeType="withEffect">
                                  <p:stCondLst>
                                    <p:cond delay="0"/>
                                  </p:stCondLst>
                                  <p:childTnLst>
                                    <p:set>
                                      <p:cBhvr>
                                        <p:cTn id="38" dur="1" fill="hold">
                                          <p:stCondLst>
                                            <p:cond delay="0"/>
                                          </p:stCondLst>
                                        </p:cTn>
                                        <p:tgtEl>
                                          <p:spTgt spid="43013"/>
                                        </p:tgtEl>
                                        <p:attrNameLst>
                                          <p:attrName>style.visibility</p:attrName>
                                        </p:attrNameLst>
                                      </p:cBhvr>
                                      <p:to>
                                        <p:strVal val="visible"/>
                                      </p:to>
                                    </p:set>
                                    <p:anim calcmode="lin" valueType="num">
                                      <p:cBhvr additive="base">
                                        <p:cTn id="39" dur="500" fill="hold"/>
                                        <p:tgtEl>
                                          <p:spTgt spid="43013"/>
                                        </p:tgtEl>
                                        <p:attrNameLst>
                                          <p:attrName>ppt_x</p:attrName>
                                        </p:attrNameLst>
                                      </p:cBhvr>
                                      <p:tavLst>
                                        <p:tav tm="0">
                                          <p:val>
                                            <p:strVal val="0-#ppt_w/2"/>
                                          </p:val>
                                        </p:tav>
                                        <p:tav tm="100000">
                                          <p:val>
                                            <p:strVal val="#ppt_x"/>
                                          </p:val>
                                        </p:tav>
                                      </p:tavLst>
                                    </p:anim>
                                    <p:anim calcmode="lin" valueType="num">
                                      <p:cBhvr additive="base">
                                        <p:cTn id="40" dur="500" fill="hold"/>
                                        <p:tgtEl>
                                          <p:spTgt spid="43013"/>
                                        </p:tgtEl>
                                        <p:attrNameLst>
                                          <p:attrName>ppt_y</p:attrName>
                                        </p:attrNameLst>
                                      </p:cBhvr>
                                      <p:tavLst>
                                        <p:tav tm="0">
                                          <p:val>
                                            <p:strVal val="0-#ppt_h/2"/>
                                          </p:val>
                                        </p:tav>
                                        <p:tav tm="100000">
                                          <p:val>
                                            <p:strVal val="#ppt_y"/>
                                          </p:val>
                                        </p:tav>
                                      </p:tavLst>
                                    </p:anim>
                                  </p:childTnLst>
                                </p:cTn>
                              </p:par>
                            </p:childTnLst>
                          </p:cTn>
                        </p:par>
                        <p:par>
                          <p:cTn id="41" fill="hold">
                            <p:stCondLst>
                              <p:cond delay="500"/>
                            </p:stCondLst>
                            <p:childTnLst>
                              <p:par>
                                <p:cTn id="42" presetID="12" presetClass="entr" presetSubtype="4" fill="hold" nodeType="after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slide(fromBottom)">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43013"/>
                                        </p:tgtEl>
                                        <p:attrNameLst>
                                          <p:attrName>style.visibility</p:attrName>
                                        </p:attrNameLst>
                                      </p:cBhvr>
                                      <p:to>
                                        <p:strVal val="hidden"/>
                                      </p:to>
                                    </p:set>
                                  </p:childTnLst>
                                </p:cTn>
                              </p:par>
                            </p:childTnLst>
                          </p:cTn>
                        </p:par>
                        <p:par>
                          <p:cTn id="49" fill="hold">
                            <p:stCondLst>
                              <p:cond delay="0"/>
                            </p:stCondLst>
                            <p:childTnLst>
                              <p:par>
                                <p:cTn id="50" presetID="3" presetClass="entr" presetSubtype="10" fill="hold" nodeType="afterEffect">
                                  <p:stCondLst>
                                    <p:cond delay="500"/>
                                  </p:stCondLst>
                                  <p:childTnLst>
                                    <p:set>
                                      <p:cBhvr>
                                        <p:cTn id="51" dur="1" fill="hold">
                                          <p:stCondLst>
                                            <p:cond delay="0"/>
                                          </p:stCondLst>
                                        </p:cTn>
                                        <p:tgtEl>
                                          <p:spTgt spid="43011">
                                            <p:txEl>
                                              <p:pRg st="6" end="6"/>
                                            </p:txEl>
                                          </p:spTgt>
                                        </p:tgtEl>
                                        <p:attrNameLst>
                                          <p:attrName>style.visibility</p:attrName>
                                        </p:attrNameLst>
                                      </p:cBhvr>
                                      <p:to>
                                        <p:strVal val="visible"/>
                                      </p:to>
                                    </p:set>
                                    <p:animEffect transition="in" filter="blinds(horizontal)">
                                      <p:cBhvr>
                                        <p:cTn id="52" dur="500"/>
                                        <p:tgtEl>
                                          <p:spTgt spid="43011">
                                            <p:txEl>
                                              <p:pRg st="6" end="6"/>
                                            </p:txEl>
                                          </p:spTgt>
                                        </p:tgtEl>
                                      </p:cBhvr>
                                    </p:animEffect>
                                  </p:childTnLst>
                                </p:cTn>
                              </p:par>
                            </p:childTnLst>
                          </p:cTn>
                        </p:par>
                        <p:par>
                          <p:cTn id="53" fill="hold">
                            <p:stCondLst>
                              <p:cond delay="1000"/>
                            </p:stCondLst>
                            <p:childTnLst>
                              <p:par>
                                <p:cTn id="54" presetID="12" presetClass="entr" presetSubtype="1" fill="hold" nodeType="afterEffect">
                                  <p:stCondLst>
                                    <p:cond delay="1000"/>
                                  </p:stCondLst>
                                  <p:childTnLst>
                                    <p:set>
                                      <p:cBhvr>
                                        <p:cTn id="55" dur="1" fill="hold">
                                          <p:stCondLst>
                                            <p:cond delay="0"/>
                                          </p:stCondLst>
                                        </p:cTn>
                                        <p:tgtEl>
                                          <p:spTgt spid="43014"/>
                                        </p:tgtEl>
                                        <p:attrNameLst>
                                          <p:attrName>style.visibility</p:attrName>
                                        </p:attrNameLst>
                                      </p:cBhvr>
                                      <p:to>
                                        <p:strVal val="visible"/>
                                      </p:to>
                                    </p:set>
                                    <p:animEffect transition="in" filter="slide(fromTop)">
                                      <p:cBhvr>
                                        <p:cTn id="56" dur="5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a:ea typeface="宋体" pitchFamily="2" charset="-122"/>
              </a:rPr>
              <a:t>其他：软件限制策略</a:t>
            </a:r>
          </a:p>
        </p:txBody>
      </p:sp>
      <p:sp>
        <p:nvSpPr>
          <p:cNvPr id="40963" name="Rectangle 3"/>
          <p:cNvSpPr>
            <a:spLocks noGrp="1" noChangeArrowheads="1"/>
          </p:cNvSpPr>
          <p:nvPr>
            <p:ph type="body" idx="1"/>
          </p:nvPr>
        </p:nvSpPr>
        <p:spPr>
          <a:xfrm>
            <a:off x="228600" y="1447800"/>
            <a:ext cx="8229600" cy="1600200"/>
          </a:xfrm>
        </p:spPr>
        <p:txBody>
          <a:bodyPr/>
          <a:lstStyle/>
          <a:p>
            <a:pPr>
              <a:lnSpc>
                <a:spcPct val="80000"/>
              </a:lnSpc>
            </a:pPr>
            <a:r>
              <a:rPr lang="zh-CN" altLang="en-US" sz="2800">
                <a:ea typeface="宋体" pitchFamily="2" charset="-122"/>
              </a:rPr>
              <a:t>软件限制策略旨在准确控制用户在计算机上可执行的代码。作为管理员，您可以创建一个策略，用于定义在您的环境中可以（或无法）运行哪些应用程序。 </a:t>
            </a:r>
          </a:p>
        </p:txBody>
      </p:sp>
      <p:pic>
        <p:nvPicPr>
          <p:cNvPr id="40964" name="Picture 4"/>
          <p:cNvPicPr>
            <a:picLocks noChangeAspect="1" noChangeArrowheads="1"/>
          </p:cNvPicPr>
          <p:nvPr/>
        </p:nvPicPr>
        <p:blipFill>
          <a:blip r:embed="rId2" cstate="print"/>
          <a:srcRect/>
          <a:stretch>
            <a:fillRect/>
          </a:stretch>
        </p:blipFill>
        <p:spPr bwMode="auto">
          <a:xfrm>
            <a:off x="228600" y="2971800"/>
            <a:ext cx="4724400" cy="3114675"/>
          </a:xfrm>
          <a:prstGeom prst="rect">
            <a:avLst/>
          </a:prstGeom>
          <a:noFill/>
          <a:ln w="9525">
            <a:noFill/>
            <a:miter lim="800000"/>
            <a:headEnd/>
            <a:tailEnd/>
          </a:ln>
          <a:effectLst/>
        </p:spPr>
      </p:pic>
      <p:pic>
        <p:nvPicPr>
          <p:cNvPr id="40965" name="Picture 5"/>
          <p:cNvPicPr>
            <a:picLocks noChangeAspect="1" noChangeArrowheads="1"/>
          </p:cNvPicPr>
          <p:nvPr/>
        </p:nvPicPr>
        <p:blipFill>
          <a:blip r:embed="rId3" cstate="print"/>
          <a:srcRect/>
          <a:stretch>
            <a:fillRect/>
          </a:stretch>
        </p:blipFill>
        <p:spPr bwMode="auto">
          <a:xfrm>
            <a:off x="1323975" y="2057400"/>
            <a:ext cx="7820025" cy="4267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5176</TotalTime>
  <Words>7391</Words>
  <Application>Microsoft Office PowerPoint</Application>
  <PresentationFormat>On-screen Show (4:3)</PresentationFormat>
  <Paragraphs>779</Paragraphs>
  <Slides>99</Slides>
  <Notes>20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99</vt:i4>
      </vt:variant>
    </vt:vector>
  </HeadingPairs>
  <TitlesOfParts>
    <vt:vector size="101" baseType="lpstr">
      <vt:lpstr>Office Theme</vt:lpstr>
      <vt:lpstr>包</vt:lpstr>
      <vt:lpstr>主要内容</vt:lpstr>
      <vt:lpstr>密钥管理</vt:lpstr>
      <vt:lpstr>较好的解决方式</vt:lpstr>
      <vt:lpstr>产生密钥的协议: a toy protocol</vt:lpstr>
      <vt:lpstr>1. 基于对称加密的对称密钥分发</vt:lpstr>
      <vt:lpstr>2. Diffie-Hellman密钥交换协议</vt:lpstr>
      <vt:lpstr>How hard is the DH function mod p?</vt:lpstr>
      <vt:lpstr>3. 基于非对称加密的对称密钥分发</vt:lpstr>
      <vt:lpstr>中间人攻击</vt:lpstr>
      <vt:lpstr>3’基于非对称加密的对称密钥分发带有保密和认证</vt:lpstr>
      <vt:lpstr>公钥分发</vt:lpstr>
      <vt:lpstr>CA及证书：离线中心</vt:lpstr>
      <vt:lpstr>CA</vt:lpstr>
      <vt:lpstr>Slide 14</vt:lpstr>
      <vt:lpstr>证书中心 CA</vt:lpstr>
      <vt:lpstr>Slide 16</vt:lpstr>
      <vt:lpstr>Slide 17</vt:lpstr>
      <vt:lpstr>浏览器信任的证书</vt:lpstr>
      <vt:lpstr>X.509/CA</vt:lpstr>
      <vt:lpstr>X.509</vt:lpstr>
      <vt:lpstr>证书格式</vt:lpstr>
      <vt:lpstr>证书的获得等问题</vt:lpstr>
      <vt:lpstr>证书的自证明和应用</vt:lpstr>
      <vt:lpstr>证书的撤销</vt:lpstr>
      <vt:lpstr>Online Certificate Status Protocol</vt:lpstr>
      <vt:lpstr> PKIX(PKI X.509)结构模型 </vt:lpstr>
      <vt:lpstr>用户认证（身份认证）</vt:lpstr>
      <vt:lpstr>用户认证(身份认证)</vt:lpstr>
      <vt:lpstr>用户认证(身份认证)</vt:lpstr>
      <vt:lpstr>身份认证的作用</vt:lpstr>
      <vt:lpstr>身份认证方式</vt:lpstr>
      <vt:lpstr>远程用户认证</vt:lpstr>
      <vt:lpstr>双向认证</vt:lpstr>
      <vt:lpstr>基于对称加密的对称密钥分发 临时交互号N1和N2</vt:lpstr>
      <vt:lpstr>时间戳</vt:lpstr>
      <vt:lpstr>挑战-应答</vt:lpstr>
      <vt:lpstr>帐号口令机制（以POP3为例）</vt:lpstr>
      <vt:lpstr>帐号口令机制的改进考虑</vt:lpstr>
      <vt:lpstr>PPP协议询问握手认证协议CHAP(Challenge Handshake Authentication Protocol)</vt:lpstr>
      <vt:lpstr>Slide 40</vt:lpstr>
      <vt:lpstr>Kerberos--LAN上安全</vt:lpstr>
      <vt:lpstr>Kerberos动机</vt:lpstr>
      <vt:lpstr>Kerberos</vt:lpstr>
      <vt:lpstr>Kerberos/V4 Overview</vt:lpstr>
      <vt:lpstr>基于非对称密钥（证书）进行身份认证</vt:lpstr>
      <vt:lpstr>基于非对称密码的远程用户单向认证</vt:lpstr>
      <vt:lpstr>认证系统总结</vt:lpstr>
      <vt:lpstr>作业</vt:lpstr>
      <vt:lpstr>备注</vt:lpstr>
      <vt:lpstr>Terminology</vt:lpstr>
      <vt:lpstr>术语：X.500目录服务</vt:lpstr>
      <vt:lpstr>术语：LDAP</vt:lpstr>
      <vt:lpstr>术语：DN - distinguished name</vt:lpstr>
      <vt:lpstr>术语：ASN.1</vt:lpstr>
      <vt:lpstr>术语：BER/DER</vt:lpstr>
      <vt:lpstr>编码例子</vt:lpstr>
      <vt:lpstr>PKIX</vt:lpstr>
      <vt:lpstr>CA with OpenSSL</vt:lpstr>
      <vt:lpstr>证书解析</vt:lpstr>
      <vt:lpstr>证书操作 (in OpenSSL)</vt:lpstr>
      <vt:lpstr>推荐阅读：CA运营机构及其它</vt:lpstr>
      <vt:lpstr>远程用户认证原理</vt:lpstr>
      <vt:lpstr>小结</vt:lpstr>
      <vt:lpstr>Slide 64</vt:lpstr>
      <vt:lpstr>能够察觉的举例</vt:lpstr>
      <vt:lpstr>不能够察觉的举例</vt:lpstr>
      <vt:lpstr>验证正确性证明（略）</vt:lpstr>
      <vt:lpstr>Windows系统文件的签名</vt:lpstr>
      <vt:lpstr>Linux 中的系统文件保护</vt:lpstr>
      <vt:lpstr>使用公钥(私钥)鉴别身份</vt:lpstr>
      <vt:lpstr>A鉴别所谓的B是否是真正的B</vt:lpstr>
      <vt:lpstr>实验部分</vt:lpstr>
      <vt:lpstr>PKI in Windows</vt:lpstr>
      <vt:lpstr>CA安装</vt:lpstr>
      <vt:lpstr>给IE申请一个证书</vt:lpstr>
      <vt:lpstr>给IIS申请一个证书</vt:lpstr>
      <vt:lpstr>HTTPS</vt:lpstr>
      <vt:lpstr>收发安全邮件</vt:lpstr>
      <vt:lpstr>PKI in Windows Server实验环境</vt:lpstr>
      <vt:lpstr>EJBCA</vt:lpstr>
      <vt:lpstr>OpenCA</vt:lpstr>
      <vt:lpstr>使用证书的认证过程</vt:lpstr>
      <vt:lpstr>账号数量及权限</vt:lpstr>
      <vt:lpstr>文件共享－简单文件共享</vt:lpstr>
      <vt:lpstr>文件共享－高级文件共享</vt:lpstr>
      <vt:lpstr>文件共享－高级文件共享</vt:lpstr>
      <vt:lpstr>Slide 87</vt:lpstr>
      <vt:lpstr>本地安全策略：系统审核策略</vt:lpstr>
      <vt:lpstr>本地安全策略 </vt:lpstr>
      <vt:lpstr>本地策略</vt:lpstr>
      <vt:lpstr>本地策略（续）</vt:lpstr>
      <vt:lpstr>本地策略（续）</vt:lpstr>
      <vt:lpstr>审核文件及文件夹 </vt:lpstr>
      <vt:lpstr>审核策略</vt:lpstr>
      <vt:lpstr>审核文件（夹）过程 </vt:lpstr>
      <vt:lpstr>Slide 96</vt:lpstr>
      <vt:lpstr>事件查看器</vt:lpstr>
      <vt:lpstr>事件查看器（续）</vt:lpstr>
      <vt:lpstr>其他：软件限制策略</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计算机与网络信息安全课程简介</dc:title>
  <dc:creator>tieying</dc:creator>
  <cp:lastModifiedBy>tieying</cp:lastModifiedBy>
  <cp:revision>430</cp:revision>
  <dcterms:created xsi:type="dcterms:W3CDTF">2006-08-16T00:00:00Z</dcterms:created>
  <dcterms:modified xsi:type="dcterms:W3CDTF">2019-05-21T21:29:35Z</dcterms:modified>
</cp:coreProperties>
</file>