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7" r:id="rId2"/>
    <p:sldId id="258" r:id="rId3"/>
    <p:sldId id="259" r:id="rId4"/>
    <p:sldId id="275" r:id="rId5"/>
    <p:sldId id="280" r:id="rId6"/>
    <p:sldId id="281" r:id="rId7"/>
    <p:sldId id="260" r:id="rId8"/>
    <p:sldId id="261" r:id="rId9"/>
    <p:sldId id="282" r:id="rId10"/>
    <p:sldId id="283" r:id="rId11"/>
    <p:sldId id="284" r:id="rId12"/>
    <p:sldId id="285" r:id="rId13"/>
    <p:sldId id="286" r:id="rId14"/>
    <p:sldId id="264" r:id="rId15"/>
    <p:sldId id="266" r:id="rId16"/>
    <p:sldId id="265" r:id="rId17"/>
    <p:sldId id="267" r:id="rId18"/>
    <p:sldId id="272" r:id="rId19"/>
    <p:sldId id="308" r:id="rId20"/>
    <p:sldId id="309" r:id="rId21"/>
    <p:sldId id="310" r:id="rId22"/>
    <p:sldId id="287" r:id="rId23"/>
    <p:sldId id="306" r:id="rId24"/>
    <p:sldId id="307" r:id="rId25"/>
    <p:sldId id="273" r:id="rId26"/>
    <p:sldId id="274" r:id="rId27"/>
    <p:sldId id="288" r:id="rId28"/>
    <p:sldId id="312" r:id="rId29"/>
    <p:sldId id="311"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71014" autoAdjust="0"/>
  </p:normalViewPr>
  <p:slideViewPr>
    <p:cSldViewPr>
      <p:cViewPr varScale="1">
        <p:scale>
          <a:sx n="64" d="100"/>
          <a:sy n="64" d="100"/>
        </p:scale>
        <p:origin x="-1752" y="-96"/>
      </p:cViewPr>
      <p:guideLst>
        <p:guide orient="horz" pos="2160"/>
        <p:guide pos="2880"/>
      </p:guideLst>
    </p:cSldViewPr>
  </p:slideViewPr>
  <p:outlineViewPr>
    <p:cViewPr>
      <p:scale>
        <a:sx n="33" d="100"/>
        <a:sy n="33" d="100"/>
      </p:scale>
      <p:origin x="0" y="177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7CEECC-AB7A-4DAC-A24B-0E388DA8063A}" type="datetimeFigureOut">
              <a:rPr lang="zh-CN" altLang="en-US" smtClean="0"/>
              <a:pPr/>
              <a:t>2018/5/31</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3D5469-C285-4ED5-8B88-84AD194070A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sz="1200" b="0" i="0" kern="1200" dirty="0" smtClean="0">
                <a:solidFill>
                  <a:schemeClr val="tx1"/>
                </a:solidFill>
                <a:latin typeface="+mn-lt"/>
                <a:ea typeface="+mn-ea"/>
                <a:cs typeface="+mn-cs"/>
              </a:rPr>
              <a:t>TCSEC</a:t>
            </a:r>
            <a:r>
              <a:rPr lang="zh-CN" altLang="en-US" sz="1200" b="0" i="0" kern="1200" dirty="0" smtClean="0">
                <a:solidFill>
                  <a:schemeClr val="tx1"/>
                </a:solidFill>
                <a:latin typeface="+mn-lt"/>
                <a:ea typeface="+mn-ea"/>
                <a:cs typeface="+mn-cs"/>
              </a:rPr>
              <a:t>：可信计算机系统评价标</a:t>
            </a:r>
            <a:r>
              <a:rPr lang="zh-CN" altLang="en-US" sz="1200" b="0" i="0" kern="1200" dirty="0" smtClean="0">
                <a:solidFill>
                  <a:schemeClr val="tx1"/>
                </a:solidFill>
                <a:latin typeface="+mn-lt"/>
                <a:ea typeface="+mn-ea"/>
                <a:cs typeface="+mn-cs"/>
              </a:rPr>
              <a:t>准，该准则以阻止非授权用户对敏感信息的访问为主要目标。</a:t>
            </a:r>
            <a:endParaRPr lang="zh-CN" altLang="en-US" dirty="0"/>
          </a:p>
        </p:txBody>
      </p:sp>
      <p:sp>
        <p:nvSpPr>
          <p:cNvPr id="4" name="Slide Number Placeholder 3"/>
          <p:cNvSpPr>
            <a:spLocks noGrp="1"/>
          </p:cNvSpPr>
          <p:nvPr>
            <p:ph type="sldNum" sz="quarter" idx="10"/>
          </p:nvPr>
        </p:nvSpPr>
        <p:spPr/>
        <p:txBody>
          <a:bodyPr/>
          <a:lstStyle/>
          <a:p>
            <a:fld id="{423D5469-C285-4ED5-8B88-84AD194070AA}" type="slidenum">
              <a:rPr lang="zh-CN" altLang="en-US" smtClean="0"/>
              <a:pPr/>
              <a:t>6</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11A10A-4B95-4F3F-9114-D1939F68574E}" type="slidenum">
              <a:rPr lang="zh-CN" altLang="en-US"/>
              <a:pPr/>
              <a:t>45</a:t>
            </a:fld>
            <a:endParaRPr lang="en-US" altLang="zh-CN"/>
          </a:p>
        </p:txBody>
      </p:sp>
      <p:sp>
        <p:nvSpPr>
          <p:cNvPr id="29698" name="Rectangle 2"/>
          <p:cNvSpPr>
            <a:spLocks noGrp="1" noRot="1" noChangeAspect="1" noTextEdit="1"/>
          </p:cNvSpPr>
          <p:nvPr>
            <p:ph type="sldImg"/>
          </p:nvPr>
        </p:nvSpPr>
        <p:spPr>
          <a:ln/>
        </p:spPr>
      </p:sp>
      <p:sp>
        <p:nvSpPr>
          <p:cNvPr id="29699" name="Rectangle 3"/>
          <p:cNvSpPr>
            <a:spLocks noGrp="1"/>
          </p:cNvSpPr>
          <p:nvPr>
            <p:ph type="body" idx="1"/>
          </p:nvPr>
        </p:nvSpPr>
        <p:spPr>
          <a:xfrm>
            <a:off x="914400" y="4343400"/>
            <a:ext cx="5029200" cy="4114800"/>
          </a:xfrm>
        </p:spPr>
        <p:txBody>
          <a:bodyPr/>
          <a:lstStyle/>
          <a:p>
            <a:pPr>
              <a:spcBef>
                <a:spcPct val="0"/>
              </a:spcBef>
            </a:pPr>
            <a:r>
              <a:rPr lang="zh-CN" altLang="en-US"/>
              <a:t>错误：红色表示重要的问题、如数据丢失、操作失败；警告：黄色表示有可能引起错误，处于危险期，如磁盘空间不足时，会记录“警告”。</a:t>
            </a:r>
          </a:p>
          <a:p>
            <a:pPr>
              <a:spcBef>
                <a:spcPct val="0"/>
              </a:spcBef>
            </a:pPr>
            <a:r>
              <a:rPr lang="zh-CN" altLang="en-US"/>
              <a:t>信息：白色表示应用程序、驱动程度或服务的成功操作。成功审核：钥匙表示成功的事件，如登录成功；失败审核：锁表示失败的事，如访问网络失败。</a:t>
            </a:r>
          </a:p>
          <a:p>
            <a:pPr>
              <a:spcBef>
                <a:spcPct val="0"/>
              </a:spcBef>
            </a:pPr>
            <a:r>
              <a:rPr lang="zh-CN" altLang="en-US"/>
              <a:t>通过事件查看器，可以判断当前计算机系统的工作状态。不过，这样一直的记录，总有一天日志文件会变得很大，在它变得大之前，我们应该及时对它进行处理。</a:t>
            </a:r>
          </a:p>
          <a:p>
            <a:pPr>
              <a:spcBef>
                <a:spcPct val="0"/>
              </a:spcBef>
            </a:pPr>
            <a:r>
              <a:rPr lang="zh-CN" altLang="en-US"/>
              <a:t>处理方法：保存和清除。我建议：在繁忙的环境中：每天保存（不忙的环境，每星期保存），几个月后如果没有意外事件，就可以把保存的文件从硬盘上删除了。</a:t>
            </a:r>
          </a:p>
          <a:p>
            <a:pPr>
              <a:spcBef>
                <a:spcPct val="0"/>
              </a:spcBef>
            </a:pPr>
            <a:r>
              <a:rPr lang="zh-CN" altLang="en-US"/>
              <a:t>对于保存后的日志，可以使用“清除所有事件”来清空日志。</a:t>
            </a:r>
            <a:endParaRPr lang="zh-CN" altLang="en-US" b="1"/>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362ABDFA-8536-4B20-ACF0-1D2164ADFD8A}" type="slidenum">
              <a:rPr lang="zh-CN" altLang="en-US"/>
              <a:pPr/>
              <a:t>7</a:t>
            </a:fld>
            <a:endParaRPr lang="en-US" altLang="zh-CN"/>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r>
              <a:rPr lang="zh-CN" altLang="en-US" dirty="0" smtClean="0"/>
              <a:t>用户访问安全系统之前，首先经过身份认证系统识别身份，然后访问监视器根据用户的身份和授权数据库决定用户能否访问某个资源。审计系统根据审计设置记录用户的请求和行为。访问控制和审计都要依赖于身份认证系统提供的信息－－用户的身份</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423D5469-C285-4ED5-8B88-84AD194070AA}" type="slidenum">
              <a:rPr lang="zh-CN" altLang="en-US" smtClean="0"/>
              <a:pPr/>
              <a:t>8</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07E36E21-6497-4463-8CCD-C8370AD14CAA}" type="slidenum">
              <a:rPr lang="zh-CN" altLang="en-US"/>
              <a:pPr/>
              <a:t>11</a:t>
            </a:fld>
            <a:endParaRPr lang="en-US" altLang="zh-CN"/>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r>
              <a:rPr lang="zh-CN" altLang="en-US" dirty="0" smtClean="0"/>
              <a:t>所谓下读：指的是低信任级别的用户不能读高敏感度的信息，只能读它信任级别更低的低敏感信息</a:t>
            </a:r>
          </a:p>
          <a:p>
            <a:pPr eaLnBrk="1" hangingPunct="1"/>
            <a:r>
              <a:rPr lang="zh-CN" altLang="en-US" dirty="0" smtClean="0"/>
              <a:t>所谓上写，指的是不允许高敏感度的信息写入低敏感度区域，只能写入更高敏感度区域</a:t>
            </a:r>
          </a:p>
          <a:p>
            <a:pPr eaLnBrk="1" hangingPunct="1"/>
            <a:r>
              <a:rPr lang="zh-CN" altLang="en-US" dirty="0" smtClean="0"/>
              <a:t>采取下读</a:t>
            </a:r>
            <a:r>
              <a:rPr lang="en-US" altLang="zh-CN" dirty="0" smtClean="0"/>
              <a:t>/</a:t>
            </a:r>
            <a:r>
              <a:rPr lang="zh-CN" altLang="en-US" dirty="0" smtClean="0"/>
              <a:t>上写后，信息流只能从低级别流向高级别，可以保证数据的保密性</a:t>
            </a:r>
          </a:p>
          <a:p>
            <a:pPr eaLnBrk="1" hangingPunct="1"/>
            <a:endParaRPr lang="zh-CN" altLang="en-US" dirty="0" smtClean="0"/>
          </a:p>
          <a:p>
            <a:pPr eaLnBrk="1" hangingPunct="1"/>
            <a:r>
              <a:rPr lang="zh-CN" altLang="en-US" dirty="0" smtClean="0"/>
              <a:t>所谓上读：指的是低信任级别的用户能够读高敏感度的信息</a:t>
            </a:r>
          </a:p>
          <a:p>
            <a:pPr eaLnBrk="1" hangingPunct="1"/>
            <a:r>
              <a:rPr lang="zh-CN" altLang="en-US" dirty="0" smtClean="0"/>
              <a:t>所谓下写：指的是允许高敏感度信息写入的敏感度区域</a:t>
            </a:r>
          </a:p>
          <a:p>
            <a:pPr eaLnBrk="1" hangingPunct="1"/>
            <a:r>
              <a:rPr lang="zh-CN" altLang="en-US" dirty="0" smtClean="0"/>
              <a:t>可以实现数据的完整性。</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sz="1200" kern="1200" baseline="0" dirty="0" smtClean="0">
              <a:solidFill>
                <a:schemeClr val="tx1"/>
              </a:solidFill>
              <a:latin typeface="+mn-lt"/>
              <a:ea typeface="+mn-ea"/>
              <a:cs typeface="+mn-cs"/>
            </a:endParaRPr>
          </a:p>
          <a:p>
            <a:r>
              <a:rPr lang="en-US" altLang="zh-CN" sz="1200" kern="1200" baseline="0" dirty="0" smtClean="0">
                <a:solidFill>
                  <a:schemeClr val="tx1"/>
                </a:solidFill>
                <a:latin typeface="+mn-lt"/>
                <a:ea typeface="+mn-ea"/>
                <a:cs typeface="+mn-cs"/>
              </a:rPr>
              <a:t>Unix</a:t>
            </a:r>
            <a:r>
              <a:rPr lang="zh-CN" altLang="en-US" sz="1200" kern="1200" baseline="0" dirty="0" smtClean="0">
                <a:solidFill>
                  <a:schemeClr val="tx1"/>
                </a:solidFill>
                <a:latin typeface="+mn-lt"/>
                <a:ea typeface="+mn-ea"/>
                <a:cs typeface="+mn-cs"/>
              </a:rPr>
              <a:t>系统基于简单的</a:t>
            </a:r>
            <a:r>
              <a:rPr lang="en-US" altLang="zh-CN" sz="1200" kern="1200" baseline="0" dirty="0" smtClean="0">
                <a:solidFill>
                  <a:schemeClr val="tx1"/>
                </a:solidFill>
                <a:latin typeface="+mn-lt"/>
                <a:ea typeface="+mn-ea"/>
                <a:cs typeface="+mn-cs"/>
              </a:rPr>
              <a:t>ACL</a:t>
            </a:r>
            <a:r>
              <a:rPr lang="zh-CN" altLang="en-US" sz="1200" kern="1200" baseline="0" dirty="0" smtClean="0">
                <a:solidFill>
                  <a:schemeClr val="tx1"/>
                </a:solidFill>
                <a:latin typeface="+mn-lt"/>
                <a:ea typeface="+mn-ea"/>
                <a:cs typeface="+mn-cs"/>
              </a:rPr>
              <a:t>，每个</a:t>
            </a:r>
            <a:r>
              <a:rPr lang="en-US" altLang="zh-CN" sz="1200" kern="1200" baseline="0" dirty="0" smtClean="0">
                <a:solidFill>
                  <a:schemeClr val="tx1"/>
                </a:solidFill>
                <a:latin typeface="+mn-lt"/>
                <a:ea typeface="+mn-ea"/>
                <a:cs typeface="+mn-cs"/>
              </a:rPr>
              <a:t>ACL</a:t>
            </a:r>
            <a:r>
              <a:rPr lang="zh-CN" altLang="en-US" sz="1200" kern="1200" baseline="0" dirty="0" smtClean="0">
                <a:solidFill>
                  <a:schemeClr val="tx1"/>
                </a:solidFill>
                <a:latin typeface="+mn-lt"/>
                <a:ea typeface="+mn-ea"/>
                <a:cs typeface="+mn-cs"/>
              </a:rPr>
              <a:t>有三个条目分派权限给用户、组和其他主角</a:t>
            </a:r>
          </a:p>
          <a:p>
            <a:endParaRPr lang="zh-CN" altLang="en-US" dirty="0"/>
          </a:p>
        </p:txBody>
      </p:sp>
      <p:sp>
        <p:nvSpPr>
          <p:cNvPr id="4" name="Slide Number Placeholder 3"/>
          <p:cNvSpPr>
            <a:spLocks noGrp="1"/>
          </p:cNvSpPr>
          <p:nvPr>
            <p:ph type="sldNum" sz="quarter" idx="10"/>
          </p:nvPr>
        </p:nvSpPr>
        <p:spPr/>
        <p:txBody>
          <a:bodyPr/>
          <a:lstStyle/>
          <a:p>
            <a:fld id="{423D5469-C285-4ED5-8B88-84AD194070AA}" type="slidenum">
              <a:rPr lang="zh-CN" altLang="en-US" smtClean="0"/>
              <a:pPr/>
              <a:t>15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sz="1200" kern="1200" baseline="0" dirty="0" smtClean="0">
              <a:solidFill>
                <a:schemeClr val="tx1"/>
              </a:solidFill>
              <a:latin typeface="+mn-lt"/>
              <a:ea typeface="+mn-ea"/>
              <a:cs typeface="+mn-cs"/>
            </a:endParaRPr>
          </a:p>
          <a:p>
            <a:r>
              <a:rPr lang="zh-CN" altLang="en-US" sz="1200" kern="1200" baseline="0" dirty="0" smtClean="0">
                <a:solidFill>
                  <a:schemeClr val="tx1"/>
                </a:solidFill>
                <a:latin typeface="+mn-lt"/>
                <a:ea typeface="+mn-ea"/>
                <a:cs typeface="+mn-cs"/>
              </a:rPr>
              <a:t>应用于目录的访问操作</a:t>
            </a:r>
          </a:p>
          <a:p>
            <a:r>
              <a:rPr lang="zh-CN" altLang="en-US" sz="1200" kern="1200" baseline="0" dirty="0" smtClean="0">
                <a:solidFill>
                  <a:schemeClr val="tx1"/>
                </a:solidFill>
                <a:latin typeface="+mn-lt"/>
                <a:ea typeface="+mn-ea"/>
                <a:cs typeface="+mn-cs"/>
              </a:rPr>
              <a:t>读</a:t>
            </a:r>
            <a:r>
              <a:rPr lang="en-US" altLang="zh-CN" sz="1200" kern="1200" baseline="0" dirty="0" smtClean="0">
                <a:solidFill>
                  <a:schemeClr val="tx1"/>
                </a:solidFill>
                <a:latin typeface="+mn-lt"/>
                <a:ea typeface="+mn-ea"/>
                <a:cs typeface="+mn-cs"/>
              </a:rPr>
              <a:t>(read)</a:t>
            </a:r>
            <a:r>
              <a:rPr lang="zh-CN" altLang="en-US" sz="1200" kern="1200" baseline="0" dirty="0" smtClean="0">
                <a:solidFill>
                  <a:schemeClr val="tx1"/>
                </a:solidFill>
                <a:latin typeface="+mn-lt"/>
                <a:ea typeface="+mn-ea"/>
                <a:cs typeface="+mn-cs"/>
              </a:rPr>
              <a:t>：列出目录内容</a:t>
            </a:r>
          </a:p>
          <a:p>
            <a:r>
              <a:rPr lang="zh-CN" altLang="en-US" sz="1200" kern="1200" baseline="0" dirty="0" smtClean="0">
                <a:solidFill>
                  <a:schemeClr val="tx1"/>
                </a:solidFill>
                <a:latin typeface="+mn-lt"/>
                <a:ea typeface="+mn-ea"/>
                <a:cs typeface="+mn-cs"/>
              </a:rPr>
              <a:t>写</a:t>
            </a:r>
            <a:r>
              <a:rPr lang="en-US" altLang="zh-CN" sz="1200" kern="1200" baseline="0" dirty="0" smtClean="0">
                <a:solidFill>
                  <a:schemeClr val="tx1"/>
                </a:solidFill>
                <a:latin typeface="+mn-lt"/>
                <a:ea typeface="+mn-ea"/>
                <a:cs typeface="+mn-cs"/>
              </a:rPr>
              <a:t>(write)</a:t>
            </a:r>
            <a:r>
              <a:rPr lang="zh-CN" altLang="en-US" sz="1200" kern="1200" baseline="0" dirty="0" smtClean="0">
                <a:solidFill>
                  <a:schemeClr val="tx1"/>
                </a:solidFill>
                <a:latin typeface="+mn-lt"/>
                <a:ea typeface="+mn-ea"/>
                <a:cs typeface="+mn-cs"/>
              </a:rPr>
              <a:t>：创建或重命名目录中的一个文件</a:t>
            </a:r>
          </a:p>
          <a:p>
            <a:r>
              <a:rPr lang="zh-CN" altLang="en-US" sz="1200" kern="1200" baseline="0" dirty="0" smtClean="0">
                <a:solidFill>
                  <a:schemeClr val="tx1"/>
                </a:solidFill>
                <a:latin typeface="+mn-lt"/>
                <a:ea typeface="+mn-ea"/>
                <a:cs typeface="+mn-cs"/>
              </a:rPr>
              <a:t>执行</a:t>
            </a:r>
            <a:r>
              <a:rPr lang="en-US" altLang="zh-CN" sz="1200" kern="1200" baseline="0" dirty="0" smtClean="0">
                <a:solidFill>
                  <a:schemeClr val="tx1"/>
                </a:solidFill>
                <a:latin typeface="+mn-lt"/>
                <a:ea typeface="+mn-ea"/>
                <a:cs typeface="+mn-cs"/>
              </a:rPr>
              <a:t>(execute)</a:t>
            </a:r>
            <a:r>
              <a:rPr lang="zh-CN" altLang="en-US" sz="1200" kern="1200" baseline="0" dirty="0" smtClean="0">
                <a:solidFill>
                  <a:schemeClr val="tx1"/>
                </a:solidFill>
                <a:latin typeface="+mn-lt"/>
                <a:ea typeface="+mn-ea"/>
                <a:cs typeface="+mn-cs"/>
              </a:rPr>
              <a:t>：搜索目录</a:t>
            </a:r>
          </a:p>
          <a:p>
            <a:endParaRPr lang="en-US" altLang="zh-CN" dirty="0" smtClean="0"/>
          </a:p>
          <a:p>
            <a:endParaRPr lang="en-US" altLang="zh-CN" dirty="0" smtClean="0"/>
          </a:p>
          <a:p>
            <a:endParaRPr lang="zh-CN" altLang="en-US" sz="1200" kern="1200" baseline="0" dirty="0" smtClean="0">
              <a:solidFill>
                <a:schemeClr val="tx1"/>
              </a:solidFill>
              <a:latin typeface="+mn-lt"/>
              <a:ea typeface="+mn-ea"/>
              <a:cs typeface="+mn-cs"/>
            </a:endParaRPr>
          </a:p>
          <a:p>
            <a:r>
              <a:rPr lang="zh-CN" altLang="en-US" sz="1200" kern="1200" baseline="0" dirty="0" smtClean="0">
                <a:solidFill>
                  <a:schemeClr val="tx1"/>
                </a:solidFill>
                <a:latin typeface="+mn-lt"/>
                <a:ea typeface="+mn-ea"/>
                <a:cs typeface="+mn-cs"/>
              </a:rPr>
              <a:t>读</a:t>
            </a:r>
            <a:r>
              <a:rPr lang="en-US" altLang="zh-CN" sz="1200" kern="1200" baseline="0" dirty="0" smtClean="0">
                <a:solidFill>
                  <a:schemeClr val="tx1"/>
                </a:solidFill>
                <a:latin typeface="+mn-lt"/>
                <a:ea typeface="+mn-ea"/>
                <a:cs typeface="+mn-cs"/>
              </a:rPr>
              <a:t>(read)</a:t>
            </a:r>
            <a:r>
              <a:rPr lang="zh-CN" altLang="en-US" sz="1200" kern="1200" baseline="0" dirty="0" smtClean="0">
                <a:solidFill>
                  <a:schemeClr val="tx1"/>
                </a:solidFill>
                <a:latin typeface="+mn-lt"/>
                <a:ea typeface="+mn-ea"/>
                <a:cs typeface="+mn-cs"/>
              </a:rPr>
              <a:t>：从一个文件读</a:t>
            </a:r>
          </a:p>
          <a:p>
            <a:r>
              <a:rPr lang="zh-CN" altLang="en-US" sz="1200" kern="1200" baseline="0" dirty="0" smtClean="0">
                <a:solidFill>
                  <a:schemeClr val="tx1"/>
                </a:solidFill>
                <a:latin typeface="+mn-lt"/>
                <a:ea typeface="+mn-ea"/>
                <a:cs typeface="+mn-cs"/>
              </a:rPr>
              <a:t>写</a:t>
            </a:r>
            <a:r>
              <a:rPr lang="en-US" altLang="zh-CN" sz="1200" kern="1200" baseline="0" dirty="0" smtClean="0">
                <a:solidFill>
                  <a:schemeClr val="tx1"/>
                </a:solidFill>
                <a:latin typeface="+mn-lt"/>
                <a:ea typeface="+mn-ea"/>
                <a:cs typeface="+mn-cs"/>
              </a:rPr>
              <a:t>(write)</a:t>
            </a:r>
            <a:r>
              <a:rPr lang="zh-CN" altLang="en-US" sz="1200" kern="1200" baseline="0" dirty="0" smtClean="0">
                <a:solidFill>
                  <a:schemeClr val="tx1"/>
                </a:solidFill>
                <a:latin typeface="+mn-lt"/>
                <a:ea typeface="+mn-ea"/>
                <a:cs typeface="+mn-cs"/>
              </a:rPr>
              <a:t>：写进一个文件</a:t>
            </a:r>
          </a:p>
          <a:p>
            <a:r>
              <a:rPr lang="zh-CN" altLang="en-US" sz="1200" kern="1200" baseline="0" dirty="0" smtClean="0">
                <a:solidFill>
                  <a:schemeClr val="tx1"/>
                </a:solidFill>
                <a:latin typeface="+mn-lt"/>
                <a:ea typeface="+mn-ea"/>
                <a:cs typeface="+mn-cs"/>
              </a:rPr>
              <a:t>执行</a:t>
            </a:r>
            <a:r>
              <a:rPr lang="en-US" altLang="zh-CN" sz="1200" kern="1200" baseline="0" dirty="0" smtClean="0">
                <a:solidFill>
                  <a:schemeClr val="tx1"/>
                </a:solidFill>
                <a:latin typeface="+mn-lt"/>
                <a:ea typeface="+mn-ea"/>
                <a:cs typeface="+mn-cs"/>
              </a:rPr>
              <a:t>(execute)</a:t>
            </a:r>
            <a:r>
              <a:rPr lang="zh-CN" altLang="en-US" sz="1200" kern="1200" baseline="0" dirty="0" smtClean="0">
                <a:solidFill>
                  <a:schemeClr val="tx1"/>
                </a:solidFill>
                <a:latin typeface="+mn-lt"/>
                <a:ea typeface="+mn-ea"/>
                <a:cs typeface="+mn-cs"/>
              </a:rPr>
              <a:t>：执行一个（程序）文件</a:t>
            </a:r>
          </a:p>
          <a:p>
            <a:endParaRPr lang="zh-CN" altLang="en-US" dirty="0"/>
          </a:p>
        </p:txBody>
      </p:sp>
      <p:sp>
        <p:nvSpPr>
          <p:cNvPr id="4" name="Slide Number Placeholder 3"/>
          <p:cNvSpPr>
            <a:spLocks noGrp="1"/>
          </p:cNvSpPr>
          <p:nvPr>
            <p:ph type="sldNum" sz="quarter" idx="10"/>
          </p:nvPr>
        </p:nvSpPr>
        <p:spPr/>
        <p:txBody>
          <a:bodyPr/>
          <a:lstStyle/>
          <a:p>
            <a:fld id="{423D5469-C285-4ED5-8B88-84AD194070AA}" type="slidenum">
              <a:rPr lang="zh-CN" altLang="en-US" smtClean="0"/>
              <a:pPr/>
              <a:t>23</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11A10A-4B95-4F3F-9114-D1939F68574E}" type="slidenum">
              <a:rPr lang="zh-CN" altLang="en-US"/>
              <a:pPr/>
              <a:t>28</a:t>
            </a:fld>
            <a:endParaRPr lang="en-US" altLang="zh-CN"/>
          </a:p>
        </p:txBody>
      </p:sp>
      <p:sp>
        <p:nvSpPr>
          <p:cNvPr id="29698" name="Rectangle 2"/>
          <p:cNvSpPr>
            <a:spLocks noGrp="1" noRot="1" noChangeAspect="1" noTextEdit="1"/>
          </p:cNvSpPr>
          <p:nvPr>
            <p:ph type="sldImg"/>
          </p:nvPr>
        </p:nvSpPr>
        <p:spPr>
          <a:ln/>
        </p:spPr>
      </p:sp>
      <p:sp>
        <p:nvSpPr>
          <p:cNvPr id="29699" name="Rectangle 3"/>
          <p:cNvSpPr>
            <a:spLocks noGrp="1"/>
          </p:cNvSpPr>
          <p:nvPr>
            <p:ph type="body" idx="1"/>
          </p:nvPr>
        </p:nvSpPr>
        <p:spPr>
          <a:xfrm>
            <a:off x="914400" y="4343400"/>
            <a:ext cx="5029200" cy="4114800"/>
          </a:xfrm>
        </p:spPr>
        <p:txBody>
          <a:bodyPr/>
          <a:lstStyle/>
          <a:p>
            <a:pPr>
              <a:spcBef>
                <a:spcPct val="0"/>
              </a:spcBef>
            </a:pPr>
            <a:r>
              <a:rPr lang="zh-CN" altLang="en-US" dirty="0"/>
              <a:t>错误：红色表示重要的问题、如数据丢失、操作失败；警告：黄色表示有可能引起错误，处于危险期，如磁盘空间不足时，会记录“警告”。</a:t>
            </a:r>
          </a:p>
          <a:p>
            <a:pPr>
              <a:spcBef>
                <a:spcPct val="0"/>
              </a:spcBef>
            </a:pPr>
            <a:r>
              <a:rPr lang="zh-CN" altLang="en-US" dirty="0"/>
              <a:t>信息：白色表示应用程序、驱动程度或服务的成功操作。成功审核：钥匙表示成功的事件，如登录成功；失败审核：锁表示失败的事，如访问网络失败。</a:t>
            </a:r>
          </a:p>
          <a:p>
            <a:pPr>
              <a:spcBef>
                <a:spcPct val="0"/>
              </a:spcBef>
            </a:pPr>
            <a:r>
              <a:rPr lang="zh-CN" altLang="en-US" dirty="0"/>
              <a:t>通过事件查看器，可以判断当前计算机系统的工作状态。不过，这样一直的记录，总有一天日志文件会变得很大，在它变得大之前，我们应该及时对它进行处理。</a:t>
            </a:r>
          </a:p>
          <a:p>
            <a:pPr>
              <a:spcBef>
                <a:spcPct val="0"/>
              </a:spcBef>
            </a:pPr>
            <a:r>
              <a:rPr lang="zh-CN" altLang="en-US" dirty="0"/>
              <a:t>处理方法：保存和清除。我建议：在繁忙的环境中：每天保存（不忙的环境，每星期保存），几个月后如果没有意外事件，就可以把保存的文件从硬盘上删除了。</a:t>
            </a:r>
          </a:p>
          <a:p>
            <a:pPr>
              <a:spcBef>
                <a:spcPct val="0"/>
              </a:spcBef>
            </a:pPr>
            <a:r>
              <a:rPr lang="zh-CN" altLang="en-US" dirty="0"/>
              <a:t>对于保存后的日志，可以使用“清除所有事件”来清空日志。</a:t>
            </a:r>
            <a:endParaRPr lang="zh-CN" altLang="en-US" b="1"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A87566-CB34-4C6C-996C-8CD802BCA981}" type="slidenum">
              <a:rPr lang="zh-CN" altLang="en-US"/>
              <a:pPr/>
              <a:t>37</a:t>
            </a:fld>
            <a:endParaRPr lang="en-US" altLang="zh-CN"/>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p:txBody>
          <a:bodyPr/>
          <a:lstStyle/>
          <a:p>
            <a:r>
              <a:rPr lang="zh-CN" altLang="en-US"/>
              <a:t>拒绝从网络访问此计算机－工作组－把</a:t>
            </a:r>
            <a:r>
              <a:rPr lang="en-US" altLang="zh-CN"/>
              <a:t>everyone</a:t>
            </a:r>
            <a:r>
              <a:rPr lang="zh-CN" altLang="en-US"/>
              <a:t>添加进来就可以拒绝了</a:t>
            </a:r>
          </a:p>
          <a:p>
            <a:r>
              <a:rPr lang="zh-CN" altLang="en-US"/>
              <a:t>通过终端服务拒绝登陆－添加用户即可</a:t>
            </a:r>
          </a:p>
          <a:p>
            <a:r>
              <a:rPr lang="zh-CN" altLang="en-US"/>
              <a:t>未登陆之前就可以关机</a:t>
            </a:r>
          </a:p>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1991A0-0D0E-4A98-9E38-88BF88BC8197}" type="slidenum">
              <a:rPr lang="zh-CN" altLang="en-US"/>
              <a:pPr/>
              <a:t>38</a:t>
            </a:fld>
            <a:endParaRPr lang="en-US" altLang="zh-CN"/>
          </a:p>
        </p:txBody>
      </p:sp>
      <p:sp>
        <p:nvSpPr>
          <p:cNvPr id="22530" name="Rectangle 2"/>
          <p:cNvSpPr>
            <a:spLocks noGrp="1" noRot="1" noChangeAspect="1" noTextEdit="1"/>
          </p:cNvSpPr>
          <p:nvPr>
            <p:ph type="sldImg"/>
          </p:nvPr>
        </p:nvSpPr>
        <p:spPr>
          <a:ln/>
        </p:spPr>
      </p:sp>
      <p:sp>
        <p:nvSpPr>
          <p:cNvPr id="22531" name="Rectangle 3"/>
          <p:cNvSpPr>
            <a:spLocks noGrp="1"/>
          </p:cNvSpPr>
          <p:nvPr>
            <p:ph type="body" idx="1"/>
          </p:nvPr>
        </p:nvSpPr>
        <p:spPr/>
        <p:txBody>
          <a:bodyPr/>
          <a:lstStyle/>
          <a:p>
            <a:pPr>
              <a:spcBef>
                <a:spcPct val="0"/>
              </a:spcBef>
            </a:pPr>
            <a:r>
              <a:rPr lang="zh-CN" altLang="en-US"/>
              <a:t>引导完成此练习。</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zh-CN" altLang="en-US"/>
          </a:p>
        </p:txBody>
      </p:sp>
      <p:sp>
        <p:nvSpPr>
          <p:cNvPr id="4" name="Date Placeholder 3"/>
          <p:cNvSpPr>
            <a:spLocks noGrp="1"/>
          </p:cNvSpPr>
          <p:nvPr>
            <p:ph type="dt" sz="half" idx="10"/>
          </p:nvPr>
        </p:nvSpPr>
        <p:spPr/>
        <p:txBody>
          <a:bodyPr/>
          <a:lstStyle/>
          <a:p>
            <a:fld id="{A93D677E-C1E7-4ADF-A67A-84D1A9AD7487}" type="datetimeFigureOut">
              <a:rPr lang="zh-CN" altLang="en-US" smtClean="0"/>
              <a:pPr/>
              <a:t>2018/5/31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561BC0-90A5-4972-A78F-05029D829DED}"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A93D677E-C1E7-4ADF-A67A-84D1A9AD7487}" type="datetimeFigureOut">
              <a:rPr lang="zh-CN" altLang="en-US" smtClean="0"/>
              <a:pPr/>
              <a:t>2018/5/31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561BC0-90A5-4972-A78F-05029D829DED}"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A93D677E-C1E7-4ADF-A67A-84D1A9AD7487}" type="datetimeFigureOut">
              <a:rPr lang="zh-CN" altLang="en-US" smtClean="0"/>
              <a:pPr/>
              <a:t>2018/5/31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561BC0-90A5-4972-A78F-05029D829DED}"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A93D677E-C1E7-4ADF-A67A-84D1A9AD7487}" type="datetimeFigureOut">
              <a:rPr lang="zh-CN" altLang="en-US" smtClean="0"/>
              <a:pPr/>
              <a:t>2018/5/31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561BC0-90A5-4972-A78F-05029D829DED}"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A93D677E-C1E7-4ADF-A67A-84D1A9AD7487}" type="datetimeFigureOut">
              <a:rPr lang="zh-CN" altLang="en-US" smtClean="0"/>
              <a:pPr/>
              <a:t>2018/5/31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561BC0-90A5-4972-A78F-05029D829DED}"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p>
            <a:fld id="{A93D677E-C1E7-4ADF-A67A-84D1A9AD7487}" type="datetimeFigureOut">
              <a:rPr lang="zh-CN" altLang="en-US" smtClean="0"/>
              <a:pPr/>
              <a:t>2018/5/31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F561BC0-90A5-4972-A78F-05029D829DED}"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p>
            <a:fld id="{A93D677E-C1E7-4ADF-A67A-84D1A9AD7487}" type="datetimeFigureOut">
              <a:rPr lang="zh-CN" altLang="en-US" smtClean="0"/>
              <a:pPr/>
              <a:t>2018/5/31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F561BC0-90A5-4972-A78F-05029D829DED}"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fld id="{A93D677E-C1E7-4ADF-A67A-84D1A9AD7487}" type="datetimeFigureOut">
              <a:rPr lang="zh-CN" altLang="en-US" smtClean="0"/>
              <a:pPr/>
              <a:t>2018/5/31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F561BC0-90A5-4972-A78F-05029D829DED}"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3D677E-C1E7-4ADF-A67A-84D1A9AD7487}" type="datetimeFigureOut">
              <a:rPr lang="zh-CN" altLang="en-US" smtClean="0"/>
              <a:pPr/>
              <a:t>2018/5/31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F561BC0-90A5-4972-A78F-05029D829DED}"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A93D677E-C1E7-4ADF-A67A-84D1A9AD7487}" type="datetimeFigureOut">
              <a:rPr lang="zh-CN" altLang="en-US" smtClean="0"/>
              <a:pPr/>
              <a:t>2018/5/31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F561BC0-90A5-4972-A78F-05029D829DED}"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A93D677E-C1E7-4ADF-A67A-84D1A9AD7487}" type="datetimeFigureOut">
              <a:rPr lang="zh-CN" altLang="en-US" smtClean="0"/>
              <a:pPr/>
              <a:t>2018/5/31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F561BC0-90A5-4972-A78F-05029D829DED}"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3D677E-C1E7-4ADF-A67A-84D1A9AD7487}" type="datetimeFigureOut">
              <a:rPr lang="zh-CN" altLang="en-US" smtClean="0"/>
              <a:pPr/>
              <a:t>2018/5/31</a:t>
            </a:fld>
            <a:endParaRPr lang="zh-CN"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561BC0-90A5-4972-A78F-05029D829DE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zh-CN" altLang="en-US" dirty="0" smtClean="0"/>
              <a:t>身份认证、访问控制和审计</a:t>
            </a:r>
          </a:p>
        </p:txBody>
      </p:sp>
      <p:sp>
        <p:nvSpPr>
          <p:cNvPr id="3075" name="Rectangle 3"/>
          <p:cNvSpPr>
            <a:spLocks noGrp="1" noChangeArrowheads="1"/>
          </p:cNvSpPr>
          <p:nvPr>
            <p:ph type="subTitle" idx="1"/>
          </p:nvPr>
        </p:nvSpPr>
        <p:spPr/>
        <p:txBody>
          <a:bodyPr/>
          <a:lstStyle/>
          <a:p>
            <a:pPr eaLnBrk="1" hangingPunct="1"/>
            <a:endParaRPr lang="zh-CN" altLang="en-US"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sz="3800" smtClean="0"/>
              <a:t>访问控制策略－－自主访问控制</a:t>
            </a:r>
            <a:r>
              <a:rPr lang="en-US" altLang="zh-CN" sz="3800" smtClean="0"/>
              <a:t>DAC</a:t>
            </a:r>
          </a:p>
        </p:txBody>
      </p:sp>
      <p:sp>
        <p:nvSpPr>
          <p:cNvPr id="14339" name="Rectangle 3"/>
          <p:cNvSpPr>
            <a:spLocks noGrp="1" noChangeArrowheads="1"/>
          </p:cNvSpPr>
          <p:nvPr>
            <p:ph type="body" idx="1"/>
          </p:nvPr>
        </p:nvSpPr>
        <p:spPr/>
        <p:txBody>
          <a:bodyPr/>
          <a:lstStyle/>
          <a:p>
            <a:pPr eaLnBrk="1" hangingPunct="1">
              <a:lnSpc>
                <a:spcPct val="90000"/>
              </a:lnSpc>
            </a:pPr>
            <a:r>
              <a:rPr lang="zh-CN" altLang="en-US" sz="2800" smtClean="0"/>
              <a:t>自主访问控制：是目前计算机系统实现最多的访问控制机制，他是在确认主体身份以及他们所属组的基础上对访问进行限定的一种方法，称其为自主是因为在</a:t>
            </a:r>
            <a:r>
              <a:rPr lang="en-US" altLang="zh-CN" sz="2800" smtClean="0"/>
              <a:t>DAC</a:t>
            </a:r>
            <a:r>
              <a:rPr lang="zh-CN" altLang="en-US" sz="2800" smtClean="0"/>
              <a:t>系统中一个拥有一定访问权限的主体可以直接或间接地将权限传给其他主体。</a:t>
            </a:r>
          </a:p>
          <a:p>
            <a:pPr eaLnBrk="1" hangingPunct="1">
              <a:lnSpc>
                <a:spcPct val="90000"/>
              </a:lnSpc>
            </a:pPr>
            <a:r>
              <a:rPr lang="zh-CN" altLang="en-US" sz="2800" smtClean="0"/>
              <a:t>其基本思想是：允许某个主体显式地指定其他主体对该主体所拥有地信息资源是否可以访问以及可执行的访问类型。</a:t>
            </a:r>
          </a:p>
          <a:p>
            <a:pPr eaLnBrk="1" hangingPunct="1">
              <a:lnSpc>
                <a:spcPct val="90000"/>
              </a:lnSpc>
            </a:pPr>
            <a:r>
              <a:rPr lang="en-US" altLang="zh-CN" sz="2800" smtClean="0"/>
              <a:t>Windows</a:t>
            </a:r>
            <a:r>
              <a:rPr lang="zh-CN" altLang="en-US" sz="2800" smtClean="0"/>
              <a:t>，</a:t>
            </a:r>
            <a:r>
              <a:rPr lang="en-US" altLang="zh-CN" sz="2800" smtClean="0"/>
              <a:t>unix</a:t>
            </a:r>
            <a:r>
              <a:rPr lang="zh-CN" altLang="en-US" sz="2800" smtClean="0"/>
              <a:t>都采用了自主访问控制技术</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idx="1"/>
          </p:nvPr>
        </p:nvSpPr>
        <p:spPr/>
        <p:txBody>
          <a:bodyPr/>
          <a:lstStyle/>
          <a:p>
            <a:pPr eaLnBrk="1" hangingPunct="1"/>
            <a:r>
              <a:rPr lang="zh-CN" altLang="en-US" sz="2800" dirty="0" smtClean="0"/>
              <a:t>强制访问策略：强加给访问主体的，即系统强制主体服从访问控制策略</a:t>
            </a:r>
          </a:p>
          <a:p>
            <a:pPr eaLnBrk="1" hangingPunct="1"/>
            <a:r>
              <a:rPr lang="zh-CN" altLang="en-US" sz="2800" dirty="0" smtClean="0"/>
              <a:t>将主体和客体分级根据主体和客体的级别标记来决定访问模式，如绝密级、机密级、秘密级、无密级。</a:t>
            </a:r>
          </a:p>
          <a:p>
            <a:pPr eaLnBrk="1" hangingPunct="1"/>
            <a:r>
              <a:rPr lang="zh-CN" altLang="en-US" sz="2800" dirty="0" smtClean="0"/>
              <a:t>其访问控制关系分为上读</a:t>
            </a:r>
            <a:r>
              <a:rPr lang="en-US" altLang="zh-CN" sz="2800" b="1" dirty="0" smtClean="0"/>
              <a:t>/</a:t>
            </a:r>
            <a:r>
              <a:rPr lang="zh-CN" altLang="en-US" sz="2800" dirty="0" smtClean="0"/>
              <a:t>下写（实现数据完整性）和下读</a:t>
            </a:r>
            <a:r>
              <a:rPr lang="en-US" altLang="zh-CN" sz="2800" b="1" dirty="0" smtClean="0"/>
              <a:t>/</a:t>
            </a:r>
            <a:r>
              <a:rPr lang="zh-CN" altLang="en-US" sz="2800" dirty="0" smtClean="0"/>
              <a:t>上写（实现数据保密性）</a:t>
            </a:r>
          </a:p>
          <a:p>
            <a:pPr eaLnBrk="1" hangingPunct="1"/>
            <a:r>
              <a:rPr lang="zh-CN" altLang="en-US" sz="2800" dirty="0" smtClean="0"/>
              <a:t>通过梯度安全标签实现单向信息流通模式</a:t>
            </a:r>
          </a:p>
          <a:p>
            <a:pPr eaLnBrk="1" hangingPunct="1"/>
            <a:r>
              <a:rPr lang="zh-CN" altLang="en-US" sz="2800" dirty="0" smtClean="0"/>
              <a:t>工作量大</a:t>
            </a:r>
          </a:p>
          <a:p>
            <a:pPr eaLnBrk="1" hangingPunct="1">
              <a:buFont typeface="Wingdings" pitchFamily="2" charset="2"/>
              <a:buNone/>
            </a:pPr>
            <a:endParaRPr lang="zh-CN" altLang="en-US" sz="2800" dirty="0" smtClean="0"/>
          </a:p>
          <a:p>
            <a:pPr eaLnBrk="1" hangingPunct="1">
              <a:buFont typeface="Wingdings" pitchFamily="2" charset="2"/>
              <a:buNone/>
            </a:pPr>
            <a:endParaRPr lang="zh-CN" altLang="en-US" sz="2800" dirty="0" smtClean="0"/>
          </a:p>
          <a:p>
            <a:pPr eaLnBrk="1" hangingPunct="1"/>
            <a:endParaRPr lang="en-US" altLang="zh-CN" sz="2800" dirty="0" smtClean="0"/>
          </a:p>
        </p:txBody>
      </p:sp>
      <p:sp>
        <p:nvSpPr>
          <p:cNvPr id="15363" name="Rectangle 4"/>
          <p:cNvSpPr>
            <a:spLocks noGrp="1" noChangeArrowheads="1"/>
          </p:cNvSpPr>
          <p:nvPr>
            <p:ph type="title"/>
          </p:nvPr>
        </p:nvSpPr>
        <p:spPr>
          <a:noFill/>
        </p:spPr>
        <p:txBody>
          <a:bodyPr/>
          <a:lstStyle/>
          <a:p>
            <a:pPr eaLnBrk="1" hangingPunct="1"/>
            <a:r>
              <a:rPr lang="zh-CN" altLang="en-US" sz="3800" smtClean="0"/>
              <a:t>访问控制策略－－强制访问控制</a:t>
            </a:r>
            <a:r>
              <a:rPr lang="en-US" altLang="zh-CN" sz="3800" smtClean="0"/>
              <a:t>MAC</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pPr eaLnBrk="1" hangingPunct="1"/>
            <a:r>
              <a:rPr lang="zh-CN" altLang="en-US" sz="3800" smtClean="0"/>
              <a:t>访问控制策略－－基于角色的访问控制</a:t>
            </a:r>
            <a:r>
              <a:rPr lang="en-US" altLang="zh-CN" sz="3800" smtClean="0"/>
              <a:t>RBCA</a:t>
            </a:r>
          </a:p>
        </p:txBody>
      </p:sp>
      <p:sp>
        <p:nvSpPr>
          <p:cNvPr id="16387" name="Rectangle 3"/>
          <p:cNvSpPr>
            <a:spLocks noGrp="1" noChangeArrowheads="1"/>
          </p:cNvSpPr>
          <p:nvPr>
            <p:ph type="body" idx="1"/>
          </p:nvPr>
        </p:nvSpPr>
        <p:spPr/>
        <p:txBody>
          <a:bodyPr/>
          <a:lstStyle/>
          <a:p>
            <a:pPr eaLnBrk="1" hangingPunct="1">
              <a:lnSpc>
                <a:spcPct val="80000"/>
              </a:lnSpc>
            </a:pPr>
            <a:r>
              <a:rPr lang="zh-CN" altLang="en-US" sz="2400" dirty="0" smtClean="0"/>
              <a:t>角色：就是一个或一群用户在组织内可执行的操作的集合。执行的操作与其所扮演的角色的职能相匹配。</a:t>
            </a:r>
          </a:p>
          <a:p>
            <a:pPr eaLnBrk="1" hangingPunct="1">
              <a:lnSpc>
                <a:spcPct val="80000"/>
              </a:lnSpc>
            </a:pPr>
            <a:r>
              <a:rPr lang="zh-CN" altLang="en-US" sz="2400" dirty="0" smtClean="0"/>
              <a:t>基于角色的访问控制即依据</a:t>
            </a:r>
            <a:r>
              <a:rPr lang="en-US" altLang="zh-CN" sz="2400" dirty="0" smtClean="0"/>
              <a:t>RBCA</a:t>
            </a:r>
            <a:r>
              <a:rPr lang="zh-CN" altLang="en-US" sz="2400" dirty="0" smtClean="0"/>
              <a:t>策略，系统定义各种角色，每种角色完成一定的职能，不同用户根据其职能和责任被赋予相应的角色，一旦某个用户成为某角色的成员，则此用户可以完成该角色所具有的职能。</a:t>
            </a:r>
          </a:p>
          <a:p>
            <a:pPr eaLnBrk="1" hangingPunct="1">
              <a:lnSpc>
                <a:spcPct val="80000"/>
              </a:lnSpc>
            </a:pPr>
            <a:r>
              <a:rPr lang="zh-CN" altLang="en-US" sz="2400" dirty="0" smtClean="0"/>
              <a:t>角色和组的区别：</a:t>
            </a:r>
          </a:p>
          <a:p>
            <a:pPr lvl="1" eaLnBrk="1" hangingPunct="1">
              <a:lnSpc>
                <a:spcPct val="80000"/>
              </a:lnSpc>
            </a:pPr>
            <a:r>
              <a:rPr lang="zh-CN" altLang="en-US" sz="2000" dirty="0" smtClean="0"/>
              <a:t>组：用户集</a:t>
            </a:r>
          </a:p>
          <a:p>
            <a:pPr lvl="1" eaLnBrk="1" hangingPunct="1">
              <a:lnSpc>
                <a:spcPct val="80000"/>
              </a:lnSpc>
            </a:pPr>
            <a:r>
              <a:rPr lang="zh-CN" altLang="en-US" sz="2000" dirty="0" smtClean="0"/>
              <a:t>角色：用户集＋权限集</a:t>
            </a:r>
          </a:p>
          <a:p>
            <a:pPr eaLnBrk="1" hangingPunct="1">
              <a:lnSpc>
                <a:spcPct val="80000"/>
              </a:lnSpc>
            </a:pPr>
            <a:r>
              <a:rPr lang="zh-CN" altLang="en-US" sz="2400" dirty="0" smtClean="0"/>
              <a:t>角色控制与</a:t>
            </a:r>
            <a:r>
              <a:rPr lang="en-US" altLang="zh-CN" sz="2400" dirty="0" smtClean="0"/>
              <a:t>DAC MAC </a:t>
            </a:r>
            <a:r>
              <a:rPr lang="zh-CN" altLang="en-US" sz="2400" dirty="0" smtClean="0"/>
              <a:t>的区别</a:t>
            </a:r>
          </a:p>
          <a:p>
            <a:pPr lvl="1" eaLnBrk="1" hangingPunct="1">
              <a:lnSpc>
                <a:spcPct val="80000"/>
              </a:lnSpc>
            </a:pPr>
            <a:r>
              <a:rPr lang="en-US" altLang="zh-CN" sz="2000" dirty="0" smtClean="0"/>
              <a:t>DAC</a:t>
            </a:r>
            <a:r>
              <a:rPr lang="zh-CN" altLang="en-US" sz="2000" dirty="0" smtClean="0"/>
              <a:t>太弱，</a:t>
            </a:r>
            <a:r>
              <a:rPr lang="en-US" altLang="zh-CN" sz="2000" dirty="0" smtClean="0"/>
              <a:t>MAC</a:t>
            </a:r>
            <a:r>
              <a:rPr lang="zh-CN" altLang="en-US" sz="2000" dirty="0" smtClean="0"/>
              <a:t>太强</a:t>
            </a:r>
          </a:p>
          <a:p>
            <a:pPr lvl="1" eaLnBrk="1" hangingPunct="1">
              <a:lnSpc>
                <a:spcPct val="80000"/>
              </a:lnSpc>
            </a:pPr>
            <a:r>
              <a:rPr lang="zh-CN" altLang="en-US" sz="2000" dirty="0" smtClean="0"/>
              <a:t>角色控制相对独根据配置可使某些角色为接近</a:t>
            </a:r>
            <a:r>
              <a:rPr lang="en-US" altLang="zh-CN" sz="2000" dirty="0" smtClean="0"/>
              <a:t>DAC </a:t>
            </a:r>
            <a:r>
              <a:rPr lang="zh-CN" altLang="en-US" sz="2000" dirty="0" smtClean="0"/>
              <a:t>某些角色接近</a:t>
            </a:r>
            <a:r>
              <a:rPr lang="en-US" altLang="zh-CN" sz="2000" dirty="0" smtClean="0"/>
              <a:t>MAC</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mtClean="0"/>
              <a:t>访问控制的一般实现机制和方法</a:t>
            </a:r>
          </a:p>
        </p:txBody>
      </p:sp>
      <p:sp>
        <p:nvSpPr>
          <p:cNvPr id="8195" name="Rectangle 3"/>
          <p:cNvSpPr>
            <a:spLocks noGrp="1" noChangeArrowheads="1"/>
          </p:cNvSpPr>
          <p:nvPr>
            <p:ph type="body" idx="1"/>
          </p:nvPr>
        </p:nvSpPr>
        <p:spPr/>
        <p:txBody>
          <a:bodyPr>
            <a:normAutofit lnSpcReduction="10000"/>
          </a:bodyPr>
          <a:lstStyle/>
          <a:p>
            <a:pPr eaLnBrk="1" hangingPunct="1"/>
            <a:r>
              <a:rPr lang="zh-CN" altLang="en-US" sz="2800" dirty="0" smtClean="0"/>
              <a:t>一般实现机制</a:t>
            </a:r>
            <a:r>
              <a:rPr lang="en-US" altLang="zh-CN" sz="2800" dirty="0" smtClean="0"/>
              <a:t>——</a:t>
            </a:r>
          </a:p>
          <a:p>
            <a:pPr lvl="1" eaLnBrk="1" hangingPunct="1"/>
            <a:r>
              <a:rPr lang="zh-CN" altLang="en-US" sz="2400" dirty="0" smtClean="0"/>
              <a:t>基于访问控制属性</a:t>
            </a:r>
          </a:p>
          <a:p>
            <a:pPr eaLnBrk="1" hangingPunct="1">
              <a:buFont typeface="Wingdings" pitchFamily="2" charset="2"/>
              <a:buNone/>
            </a:pPr>
            <a:r>
              <a:rPr lang="en-US" altLang="zh-CN" sz="2800" dirty="0" smtClean="0"/>
              <a:t>		—— </a:t>
            </a:r>
            <a:r>
              <a:rPr lang="zh-CN" altLang="en-US" sz="2800" dirty="0" smtClean="0"/>
              <a:t>访问控制表</a:t>
            </a:r>
            <a:r>
              <a:rPr lang="en-US" altLang="zh-CN" sz="2800" dirty="0" smtClean="0"/>
              <a:t>/</a:t>
            </a:r>
            <a:r>
              <a:rPr lang="zh-CN" altLang="en-US" sz="2800" dirty="0" smtClean="0"/>
              <a:t>矩阵</a:t>
            </a:r>
          </a:p>
          <a:p>
            <a:pPr lvl="1" eaLnBrk="1" hangingPunct="1"/>
            <a:r>
              <a:rPr lang="zh-CN" altLang="en-US" sz="2400" dirty="0" smtClean="0"/>
              <a:t>基于用户和资源分档（“安全标签”）</a:t>
            </a:r>
          </a:p>
          <a:p>
            <a:pPr eaLnBrk="1" hangingPunct="1">
              <a:buFont typeface="Wingdings" pitchFamily="2" charset="2"/>
              <a:buNone/>
            </a:pPr>
            <a:r>
              <a:rPr lang="en-US" altLang="zh-CN" sz="2800" dirty="0" smtClean="0"/>
              <a:t>		—— </a:t>
            </a:r>
            <a:r>
              <a:rPr lang="zh-CN" altLang="en-US" sz="2800" dirty="0" smtClean="0"/>
              <a:t>多级访问控制</a:t>
            </a:r>
          </a:p>
          <a:p>
            <a:pPr eaLnBrk="1" hangingPunct="1"/>
            <a:r>
              <a:rPr lang="zh-CN" altLang="en-US" sz="2800" dirty="0" smtClean="0"/>
              <a:t>常见实现方法</a:t>
            </a:r>
            <a:r>
              <a:rPr lang="en-US" altLang="zh-CN" sz="2800" dirty="0" smtClean="0"/>
              <a:t>——</a:t>
            </a:r>
          </a:p>
          <a:p>
            <a:pPr lvl="1" eaLnBrk="1" hangingPunct="1"/>
            <a:r>
              <a:rPr lang="zh-CN" altLang="en-US" sz="2400" dirty="0" smtClean="0"/>
              <a:t>访问控制矩阵</a:t>
            </a:r>
            <a:endParaRPr lang="en-US" altLang="zh-CN" sz="2400" dirty="0" smtClean="0"/>
          </a:p>
          <a:p>
            <a:pPr lvl="1" eaLnBrk="1" hangingPunct="1"/>
            <a:r>
              <a:rPr lang="zh-CN" altLang="en-US" sz="2400" dirty="0" smtClean="0"/>
              <a:t>访问控制表（</a:t>
            </a:r>
            <a:r>
              <a:rPr lang="en-US" altLang="zh-CN" sz="2400" dirty="0" smtClean="0"/>
              <a:t>ACL</a:t>
            </a:r>
            <a:r>
              <a:rPr lang="zh-CN" altLang="en-US" sz="2400" dirty="0" smtClean="0"/>
              <a:t>）</a:t>
            </a:r>
          </a:p>
          <a:p>
            <a:pPr lvl="1" eaLnBrk="1" hangingPunct="1"/>
            <a:r>
              <a:rPr lang="zh-CN" altLang="en-US" sz="2400" dirty="0" smtClean="0"/>
              <a:t>访问能力表（</a:t>
            </a:r>
            <a:r>
              <a:rPr lang="en-US" altLang="zh-CN" sz="2400" dirty="0" smtClean="0"/>
              <a:t>Capabilities</a:t>
            </a:r>
            <a:r>
              <a:rPr lang="zh-CN" altLang="en-US" sz="2400" dirty="0" smtClean="0"/>
              <a:t>）</a:t>
            </a:r>
          </a:p>
          <a:p>
            <a:pPr lvl="1" eaLnBrk="1" hangingPunct="1"/>
            <a:r>
              <a:rPr lang="zh-CN" altLang="en-US" sz="2400" dirty="0" smtClean="0"/>
              <a:t>授权关系表</a:t>
            </a:r>
          </a:p>
          <a:p>
            <a:pPr eaLnBrk="1" hangingPunct="1"/>
            <a:endParaRPr lang="en-US" altLang="zh-CN" sz="2800"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pPr eaLnBrk="1" hangingPunct="1"/>
            <a:r>
              <a:rPr lang="zh-CN" altLang="en-US" sz="3800" smtClean="0"/>
              <a:t>访问控制实现方法</a:t>
            </a:r>
            <a:br>
              <a:rPr lang="zh-CN" altLang="en-US" sz="3800" smtClean="0"/>
            </a:br>
            <a:r>
              <a:rPr lang="en-US" altLang="zh-CN" sz="3800" smtClean="0"/>
              <a:t>            </a:t>
            </a:r>
            <a:r>
              <a:rPr lang="en-US" altLang="zh-CN" sz="3800" b="1" smtClean="0"/>
              <a:t>——</a:t>
            </a:r>
            <a:r>
              <a:rPr lang="zh-CN" altLang="en-US" sz="3800" smtClean="0"/>
              <a:t>访问控制矩阵</a:t>
            </a:r>
          </a:p>
        </p:txBody>
      </p:sp>
      <p:pic>
        <p:nvPicPr>
          <p:cNvPr id="9219" name="Picture 3"/>
          <p:cNvPicPr>
            <a:picLocks noGrp="1" noChangeAspect="1" noChangeArrowheads="1"/>
          </p:cNvPicPr>
          <p:nvPr>
            <p:ph type="body" idx="1"/>
          </p:nvPr>
        </p:nvPicPr>
        <p:blipFill>
          <a:blip r:embed="rId2" cstate="print"/>
          <a:srcRect/>
          <a:stretch>
            <a:fillRect/>
          </a:stretch>
        </p:blip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fontScale="90000"/>
          </a:bodyPr>
          <a:lstStyle/>
          <a:p>
            <a:pPr eaLnBrk="1" hangingPunct="1"/>
            <a:r>
              <a:rPr lang="zh-CN" altLang="en-US" sz="3800" smtClean="0"/>
              <a:t>访问控制实现方法</a:t>
            </a:r>
            <a:br>
              <a:rPr lang="zh-CN" altLang="en-US" sz="3800" smtClean="0"/>
            </a:br>
            <a:r>
              <a:rPr lang="zh-CN" altLang="en-US" sz="3800" smtClean="0"/>
              <a:t>			－－访问控制表</a:t>
            </a:r>
          </a:p>
        </p:txBody>
      </p:sp>
      <p:pic>
        <p:nvPicPr>
          <p:cNvPr id="11267" name="Picture 3"/>
          <p:cNvPicPr>
            <a:picLocks noGrp="1" noChangeAspect="1" noChangeArrowheads="1"/>
          </p:cNvPicPr>
          <p:nvPr>
            <p:ph type="body" idx="1"/>
          </p:nvPr>
        </p:nvPicPr>
        <p:blipFill>
          <a:blip r:embed="rId3" cstate="print"/>
          <a:srcRect/>
          <a:stretch>
            <a:fillRect/>
          </a:stretch>
        </p:blip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fontScale="90000"/>
          </a:bodyPr>
          <a:lstStyle/>
          <a:p>
            <a:pPr eaLnBrk="1" hangingPunct="1"/>
            <a:r>
              <a:rPr lang="zh-CN" altLang="en-US" sz="3800" smtClean="0"/>
              <a:t>访问控制实现方法</a:t>
            </a:r>
            <a:br>
              <a:rPr lang="zh-CN" altLang="en-US" sz="3800" smtClean="0"/>
            </a:br>
            <a:r>
              <a:rPr lang="en-US" altLang="zh-CN" sz="3800" smtClean="0"/>
              <a:t>				</a:t>
            </a:r>
            <a:r>
              <a:rPr lang="en-US" altLang="zh-CN" sz="3800" b="1" smtClean="0"/>
              <a:t>——</a:t>
            </a:r>
            <a:r>
              <a:rPr lang="zh-CN" altLang="en-US" sz="3800" smtClean="0"/>
              <a:t>访问能力表</a:t>
            </a:r>
          </a:p>
        </p:txBody>
      </p:sp>
      <p:pic>
        <p:nvPicPr>
          <p:cNvPr id="10243" name="Picture 3"/>
          <p:cNvPicPr>
            <a:picLocks noGrp="1" noChangeAspect="1" noChangeArrowheads="1"/>
          </p:cNvPicPr>
          <p:nvPr>
            <p:ph type="body" idx="1"/>
          </p:nvPr>
        </p:nvPicPr>
        <p:blipFill>
          <a:blip r:embed="rId2" cstate="print"/>
          <a:srcRect/>
          <a:stretch>
            <a:fillRect/>
          </a:stretch>
        </p:blip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fontScale="90000"/>
          </a:bodyPr>
          <a:lstStyle/>
          <a:p>
            <a:pPr eaLnBrk="1" hangingPunct="1"/>
            <a:r>
              <a:rPr lang="zh-CN" altLang="en-US" sz="3800" smtClean="0"/>
              <a:t>访问控制实现方法</a:t>
            </a:r>
            <a:br>
              <a:rPr lang="zh-CN" altLang="en-US" sz="3800" smtClean="0"/>
            </a:br>
            <a:r>
              <a:rPr lang="zh-CN" altLang="en-US" sz="3800" smtClean="0"/>
              <a:t>		－－授权关系表</a:t>
            </a:r>
            <a:endParaRPr lang="en-US" altLang="zh-CN" sz="3800" smtClean="0"/>
          </a:p>
        </p:txBody>
      </p:sp>
      <p:pic>
        <p:nvPicPr>
          <p:cNvPr id="12291" name="Picture 3"/>
          <p:cNvPicPr>
            <a:picLocks noGrp="1" noChangeAspect="1" noChangeArrowheads="1"/>
          </p:cNvPicPr>
          <p:nvPr>
            <p:ph type="body" idx="1"/>
          </p:nvPr>
        </p:nvPicPr>
        <p:blipFill>
          <a:blip r:embed="rId2" cstate="print"/>
          <a:srcRect/>
          <a:stretch>
            <a:fillRect/>
          </a:stretch>
        </p:blip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sz="3800" smtClean="0"/>
              <a:t>Windows </a:t>
            </a:r>
            <a:r>
              <a:rPr lang="zh-CN" altLang="en-US" sz="3800" smtClean="0"/>
              <a:t>提供的安全访问控制手段</a:t>
            </a:r>
          </a:p>
        </p:txBody>
      </p:sp>
      <p:sp>
        <p:nvSpPr>
          <p:cNvPr id="17411" name="Rectangle 3"/>
          <p:cNvSpPr>
            <a:spLocks noGrp="1" noChangeArrowheads="1"/>
          </p:cNvSpPr>
          <p:nvPr>
            <p:ph type="body" idx="1"/>
          </p:nvPr>
        </p:nvSpPr>
        <p:spPr/>
        <p:txBody>
          <a:bodyPr/>
          <a:lstStyle/>
          <a:p>
            <a:pPr eaLnBrk="1" hangingPunct="1">
              <a:lnSpc>
                <a:spcPct val="80000"/>
              </a:lnSpc>
            </a:pPr>
            <a:r>
              <a:rPr lang="en-US" altLang="zh-CN" sz="2800" dirty="0" smtClean="0"/>
              <a:t>Windows NT</a:t>
            </a:r>
            <a:r>
              <a:rPr lang="zh-CN" altLang="en-US" sz="2800" dirty="0" smtClean="0"/>
              <a:t>的网络安全性依赖于给用户或组授予三种能力：</a:t>
            </a:r>
          </a:p>
          <a:p>
            <a:pPr lvl="1" eaLnBrk="1" hangingPunct="1">
              <a:lnSpc>
                <a:spcPct val="80000"/>
              </a:lnSpc>
            </a:pPr>
            <a:r>
              <a:rPr lang="zh-CN" altLang="en-US" sz="2400" dirty="0" smtClean="0"/>
              <a:t>权力：在系统上完成特定动作的授权，适用于整个系统范围内的对象和任务的操作，通常是用来授权用户执行某些系统任务，当用户登录到一个具有某种权力的账号时，该用户就可以执行与该权力相关的任务。</a:t>
            </a:r>
          </a:p>
          <a:p>
            <a:pPr lvl="1" eaLnBrk="1" hangingPunct="1">
              <a:lnSpc>
                <a:spcPct val="80000"/>
              </a:lnSpc>
            </a:pPr>
            <a:r>
              <a:rPr lang="zh-CN" altLang="en-US" sz="2400" dirty="0" smtClean="0"/>
              <a:t>共享：用户可以通过网络使用的文件夹</a:t>
            </a:r>
          </a:p>
          <a:p>
            <a:pPr lvl="1" eaLnBrk="1" hangingPunct="1">
              <a:lnSpc>
                <a:spcPct val="80000"/>
              </a:lnSpc>
            </a:pPr>
            <a:r>
              <a:rPr lang="zh-CN" altLang="en-US" sz="2400" dirty="0" smtClean="0"/>
              <a:t>权限：适用特定对象如目录和文件的操作，指定允许哪些用户可以使用这些对象以及如何使用。分为文件权限和目录权限，每个权限级别都确定了一个执行特定的任务组合的能力，这些任务是：</a:t>
            </a:r>
            <a:r>
              <a:rPr lang="en-US" altLang="zh-CN" sz="2400" dirty="0" smtClean="0"/>
              <a:t>read</a:t>
            </a:r>
            <a:r>
              <a:rPr lang="zh-CN" altLang="en-US" sz="2400" dirty="0" smtClean="0"/>
              <a:t>、</a:t>
            </a:r>
            <a:r>
              <a:rPr lang="en-US" altLang="zh-CN" sz="2400" dirty="0" smtClean="0"/>
              <a:t>execute</a:t>
            </a:r>
            <a:r>
              <a:rPr lang="zh-CN" altLang="en-US" sz="2400" dirty="0" smtClean="0"/>
              <a:t>、</a:t>
            </a:r>
            <a:r>
              <a:rPr lang="en-US" altLang="zh-CN" sz="2400" dirty="0" smtClean="0"/>
              <a:t>write</a:t>
            </a:r>
            <a:r>
              <a:rPr lang="zh-CN" altLang="en-US" sz="2400" dirty="0" smtClean="0"/>
              <a:t>、</a:t>
            </a:r>
            <a:r>
              <a:rPr lang="en-US" altLang="zh-CN" sz="2400" dirty="0" smtClean="0"/>
              <a:t>delete…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p:pic>
        <p:nvPicPr>
          <p:cNvPr id="3074" name="Picture 2"/>
          <p:cNvPicPr>
            <a:picLocks noChangeAspect="1" noChangeArrowheads="1"/>
          </p:cNvPicPr>
          <p:nvPr/>
        </p:nvPicPr>
        <p:blipFill>
          <a:blip r:embed="rId2" cstate="print"/>
          <a:srcRect/>
          <a:stretch>
            <a:fillRect/>
          </a:stretch>
        </p:blipFill>
        <p:spPr bwMode="auto">
          <a:xfrm>
            <a:off x="179512" y="188640"/>
            <a:ext cx="8477250" cy="577215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mtClean="0"/>
              <a:t>主要内容</a:t>
            </a:r>
          </a:p>
        </p:txBody>
      </p:sp>
      <p:sp>
        <p:nvSpPr>
          <p:cNvPr id="4099" name="Rectangle 3"/>
          <p:cNvSpPr>
            <a:spLocks noGrp="1" noChangeArrowheads="1"/>
          </p:cNvSpPr>
          <p:nvPr>
            <p:ph type="body" idx="1"/>
          </p:nvPr>
        </p:nvSpPr>
        <p:spPr/>
        <p:txBody>
          <a:bodyPr/>
          <a:lstStyle/>
          <a:p>
            <a:pPr eaLnBrk="1" hangingPunct="1"/>
            <a:r>
              <a:rPr lang="zh-CN" altLang="en-US" sz="2800" smtClean="0"/>
              <a:t>身份认证回顾</a:t>
            </a:r>
          </a:p>
          <a:p>
            <a:pPr lvl="1" eaLnBrk="1" hangingPunct="1"/>
            <a:r>
              <a:rPr lang="zh-CN" altLang="en-US" sz="2400" smtClean="0"/>
              <a:t>身份认证</a:t>
            </a:r>
            <a:endParaRPr lang="en-US" altLang="zh-CN" sz="2400" smtClean="0"/>
          </a:p>
          <a:p>
            <a:pPr lvl="1" eaLnBrk="1" hangingPunct="1"/>
            <a:r>
              <a:rPr lang="zh-CN" altLang="en-US" sz="2400" smtClean="0"/>
              <a:t>单机和网络环境下身份认证方式</a:t>
            </a:r>
          </a:p>
          <a:p>
            <a:pPr lvl="1" eaLnBrk="1" hangingPunct="1"/>
            <a:r>
              <a:rPr lang="zh-CN" altLang="en-US" sz="2400" smtClean="0"/>
              <a:t>认证实例：</a:t>
            </a:r>
            <a:r>
              <a:rPr lang="en-US" altLang="zh-CN" sz="2400" smtClean="0"/>
              <a:t>kerberos</a:t>
            </a:r>
            <a:r>
              <a:rPr lang="zh-CN" altLang="en-US" sz="2400" smtClean="0"/>
              <a:t>、公钥证书</a:t>
            </a:r>
            <a:endParaRPr lang="en-US" altLang="zh-CN" sz="2400" smtClean="0"/>
          </a:p>
          <a:p>
            <a:pPr eaLnBrk="1" hangingPunct="1"/>
            <a:r>
              <a:rPr lang="zh-CN" altLang="en-US" sz="2800" smtClean="0"/>
              <a:t>访问控制</a:t>
            </a:r>
          </a:p>
          <a:p>
            <a:pPr lvl="1" eaLnBrk="1" hangingPunct="1"/>
            <a:r>
              <a:rPr lang="zh-CN" altLang="en-US" sz="2400" smtClean="0"/>
              <a:t>自主访问控制</a:t>
            </a:r>
          </a:p>
          <a:p>
            <a:pPr lvl="1" eaLnBrk="1" hangingPunct="1"/>
            <a:r>
              <a:rPr lang="zh-CN" altLang="en-US" sz="2400" smtClean="0"/>
              <a:t>强制访问控制</a:t>
            </a:r>
          </a:p>
          <a:p>
            <a:pPr lvl="1" eaLnBrk="1" hangingPunct="1"/>
            <a:r>
              <a:rPr lang="zh-CN" altLang="en-US" sz="2400" smtClean="0"/>
              <a:t>基于角色的访问控制</a:t>
            </a:r>
          </a:p>
          <a:p>
            <a:pPr eaLnBrk="1" hangingPunct="1"/>
            <a:r>
              <a:rPr lang="zh-CN" altLang="en-US" sz="2800" smtClean="0"/>
              <a:t>审计</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p:pic>
        <p:nvPicPr>
          <p:cNvPr id="4098" name="Picture 2"/>
          <p:cNvPicPr>
            <a:picLocks noChangeAspect="1" noChangeArrowheads="1"/>
          </p:cNvPicPr>
          <p:nvPr/>
        </p:nvPicPr>
        <p:blipFill>
          <a:blip r:embed="rId2" cstate="print"/>
          <a:srcRect/>
          <a:stretch>
            <a:fillRect/>
          </a:stretch>
        </p:blipFill>
        <p:spPr bwMode="auto">
          <a:xfrm>
            <a:off x="467544" y="620688"/>
            <a:ext cx="8390827" cy="4968552"/>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p:pic>
        <p:nvPicPr>
          <p:cNvPr id="5122" name="Picture 2"/>
          <p:cNvPicPr>
            <a:picLocks noChangeAspect="1" noChangeArrowheads="1"/>
          </p:cNvPicPr>
          <p:nvPr/>
        </p:nvPicPr>
        <p:blipFill>
          <a:blip r:embed="rId2" cstate="print"/>
          <a:srcRect/>
          <a:stretch>
            <a:fillRect/>
          </a:stretch>
        </p:blipFill>
        <p:spPr bwMode="auto">
          <a:xfrm>
            <a:off x="0" y="1295400"/>
            <a:ext cx="9410700" cy="42672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normAutofit fontScale="90000"/>
          </a:bodyPr>
          <a:lstStyle/>
          <a:p>
            <a:r>
              <a:rPr lang="en-US" altLang="zh-CN" dirty="0" smtClean="0"/>
              <a:t>Linux</a:t>
            </a:r>
            <a:r>
              <a:rPr lang="zh-CN" altLang="en-US" dirty="0" smtClean="0"/>
              <a:t>系统的文件和目录的访问权限</a:t>
            </a:r>
            <a:endParaRPr lang="zh-CN" altLang="en-US" dirty="0"/>
          </a:p>
        </p:txBody>
      </p:sp>
      <p:sp>
        <p:nvSpPr>
          <p:cNvPr id="3" name="Content Placeholder 2"/>
          <p:cNvSpPr>
            <a:spLocks noGrp="1"/>
          </p:cNvSpPr>
          <p:nvPr>
            <p:ph idx="1"/>
          </p:nvPr>
        </p:nvSpPr>
        <p:spPr>
          <a:xfrm>
            <a:off x="467544" y="1052736"/>
            <a:ext cx="8229600" cy="4525963"/>
          </a:xfrm>
        </p:spPr>
        <p:txBody>
          <a:bodyPr>
            <a:normAutofit/>
          </a:bodyPr>
          <a:lstStyle/>
          <a:p>
            <a:r>
              <a:rPr lang="zh-CN" altLang="en-US" dirty="0" smtClean="0"/>
              <a:t>文件三种访问操作</a:t>
            </a:r>
          </a:p>
          <a:p>
            <a:pPr lvl="1"/>
            <a:r>
              <a:rPr lang="zh-CN" altLang="en-US" dirty="0" smtClean="0"/>
              <a:t>读</a:t>
            </a:r>
            <a:r>
              <a:rPr lang="en-US" altLang="zh-CN" dirty="0" smtClean="0"/>
              <a:t>(read)</a:t>
            </a:r>
            <a:r>
              <a:rPr lang="zh-CN" altLang="en-US" dirty="0" smtClean="0"/>
              <a:t>：从一个文件读</a:t>
            </a:r>
          </a:p>
          <a:p>
            <a:pPr lvl="1"/>
            <a:r>
              <a:rPr lang="zh-CN" altLang="en-US" dirty="0" smtClean="0"/>
              <a:t>写</a:t>
            </a:r>
            <a:r>
              <a:rPr lang="en-US" altLang="zh-CN" dirty="0" smtClean="0"/>
              <a:t>(write)</a:t>
            </a:r>
            <a:r>
              <a:rPr lang="zh-CN" altLang="en-US" dirty="0" smtClean="0"/>
              <a:t>：写进一个文件</a:t>
            </a:r>
          </a:p>
          <a:p>
            <a:pPr lvl="1"/>
            <a:r>
              <a:rPr lang="zh-CN" altLang="en-US" dirty="0" smtClean="0"/>
              <a:t>执行</a:t>
            </a:r>
            <a:r>
              <a:rPr lang="en-US" altLang="zh-CN" dirty="0" smtClean="0"/>
              <a:t>(execute)</a:t>
            </a:r>
            <a:r>
              <a:rPr lang="zh-CN" altLang="en-US" dirty="0" smtClean="0"/>
              <a:t>：执行一个（程序）文件</a:t>
            </a:r>
          </a:p>
          <a:p>
            <a:r>
              <a:rPr lang="zh-CN" altLang="en-US" dirty="0" smtClean="0"/>
              <a:t>应用于目录的访问操作</a:t>
            </a:r>
          </a:p>
          <a:p>
            <a:pPr lvl="1"/>
            <a:r>
              <a:rPr lang="zh-CN" altLang="en-US" dirty="0" smtClean="0"/>
              <a:t>读</a:t>
            </a:r>
            <a:r>
              <a:rPr lang="en-US" altLang="zh-CN" dirty="0" smtClean="0"/>
              <a:t>(read)</a:t>
            </a:r>
            <a:r>
              <a:rPr lang="zh-CN" altLang="en-US" dirty="0" smtClean="0"/>
              <a:t>：列出目录内容</a:t>
            </a:r>
          </a:p>
          <a:p>
            <a:pPr lvl="1"/>
            <a:r>
              <a:rPr lang="zh-CN" altLang="en-US" dirty="0" smtClean="0"/>
              <a:t>写</a:t>
            </a:r>
            <a:r>
              <a:rPr lang="en-US" altLang="zh-CN" dirty="0" smtClean="0"/>
              <a:t>(write)</a:t>
            </a:r>
            <a:r>
              <a:rPr lang="zh-CN" altLang="en-US" dirty="0" smtClean="0"/>
              <a:t>：创建或重命名目录中的一个文件</a:t>
            </a:r>
          </a:p>
          <a:p>
            <a:pPr lvl="1"/>
            <a:r>
              <a:rPr lang="zh-CN" altLang="en-US" dirty="0" smtClean="0"/>
              <a:t>执行</a:t>
            </a:r>
            <a:r>
              <a:rPr lang="en-US" altLang="zh-CN" dirty="0" smtClean="0"/>
              <a:t>(execute)</a:t>
            </a:r>
            <a:r>
              <a:rPr lang="zh-CN" altLang="en-US" dirty="0" smtClean="0"/>
              <a:t>：搜索目录</a:t>
            </a:r>
          </a:p>
          <a:p>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3" cstate="print"/>
          <a:srcRect/>
          <a:stretch>
            <a:fillRect/>
          </a:stretch>
        </p:blipFill>
        <p:spPr bwMode="auto">
          <a:xfrm>
            <a:off x="251520" y="57436"/>
            <a:ext cx="8892480" cy="6800564"/>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2" cstate="print"/>
          <a:srcRect/>
          <a:stretch>
            <a:fillRect/>
          </a:stretch>
        </p:blipFill>
        <p:spPr bwMode="auto">
          <a:xfrm>
            <a:off x="467544" y="476672"/>
            <a:ext cx="7920880" cy="6000242"/>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smtClean="0"/>
              <a:t>审计</a:t>
            </a:r>
          </a:p>
        </p:txBody>
      </p:sp>
      <p:sp>
        <p:nvSpPr>
          <p:cNvPr id="18435" name="Rectangle 3"/>
          <p:cNvSpPr>
            <a:spLocks noGrp="1" noChangeArrowheads="1"/>
          </p:cNvSpPr>
          <p:nvPr>
            <p:ph type="body" idx="1"/>
          </p:nvPr>
        </p:nvSpPr>
        <p:spPr/>
        <p:txBody>
          <a:bodyPr/>
          <a:lstStyle/>
          <a:p>
            <a:pPr eaLnBrk="1" hangingPunct="1">
              <a:lnSpc>
                <a:spcPct val="90000"/>
              </a:lnSpc>
            </a:pPr>
            <a:r>
              <a:rPr lang="zh-CN" altLang="en-US" sz="2800" dirty="0" smtClean="0"/>
              <a:t>几乎所有的安全事件的查处和追踪依赖系统事件记录</a:t>
            </a:r>
            <a:endParaRPr lang="en-US" altLang="zh-CN" sz="2800" dirty="0" smtClean="0"/>
          </a:p>
          <a:p>
            <a:pPr eaLnBrk="1" hangingPunct="1">
              <a:lnSpc>
                <a:spcPct val="90000"/>
              </a:lnSpc>
            </a:pPr>
            <a:r>
              <a:rPr lang="zh-CN" altLang="en-US" sz="2800" dirty="0" smtClean="0"/>
              <a:t>审计：根据一定的策略通过记录、分析历史操作事件发现和改进系统性能和安全</a:t>
            </a:r>
          </a:p>
          <a:p>
            <a:pPr eaLnBrk="1" hangingPunct="1">
              <a:lnSpc>
                <a:spcPct val="90000"/>
              </a:lnSpc>
            </a:pPr>
            <a:r>
              <a:rPr lang="zh-CN" altLang="en-US" sz="2800" dirty="0" smtClean="0"/>
              <a:t>审计作用：</a:t>
            </a:r>
          </a:p>
          <a:p>
            <a:pPr lvl="1" eaLnBrk="1" hangingPunct="1">
              <a:lnSpc>
                <a:spcPct val="90000"/>
              </a:lnSpc>
            </a:pPr>
            <a:r>
              <a:rPr lang="zh-CN" altLang="en-US" sz="2400" dirty="0" smtClean="0"/>
              <a:t>对潜在的攻击者起到震摄或警告</a:t>
            </a:r>
          </a:p>
          <a:p>
            <a:pPr lvl="1" eaLnBrk="1" hangingPunct="1">
              <a:lnSpc>
                <a:spcPct val="90000"/>
              </a:lnSpc>
            </a:pPr>
            <a:r>
              <a:rPr lang="zh-CN" altLang="en-US" sz="2400" dirty="0" smtClean="0"/>
              <a:t>对于已经发生的系统破坏行为，提供有效的追纠证据 </a:t>
            </a:r>
          </a:p>
          <a:p>
            <a:pPr lvl="1" eaLnBrk="1" hangingPunct="1">
              <a:lnSpc>
                <a:spcPct val="90000"/>
              </a:lnSpc>
            </a:pPr>
            <a:r>
              <a:rPr lang="zh-CN" altLang="en-US" sz="2400" dirty="0" smtClean="0"/>
              <a:t>为系统管理员提供有价值的系统使用日志，从而帮助系统管理员及时发现系统入侵行为或潜在的系统漏</a:t>
            </a:r>
            <a:r>
              <a:rPr lang="zh-CN" altLang="en-US" sz="2400" dirty="0" smtClean="0"/>
              <a:t>洞</a:t>
            </a:r>
            <a:endParaRPr lang="en-US" altLang="zh-CN" sz="2400" dirty="0" smtClean="0"/>
          </a:p>
          <a:p>
            <a:pPr lvl="1" eaLnBrk="1" hangingPunct="1">
              <a:lnSpc>
                <a:spcPct val="90000"/>
              </a:lnSpc>
              <a:buNone/>
            </a:pPr>
            <a:endParaRPr lang="zh-CN" altLang="en-US" sz="2400" dirty="0" smtClean="0"/>
          </a:p>
          <a:p>
            <a:pPr eaLnBrk="1" hangingPunct="1">
              <a:lnSpc>
                <a:spcPct val="90000"/>
              </a:lnSpc>
            </a:pPr>
            <a:endParaRPr lang="zh-CN" altLang="en-US" sz="2800" dirty="0" smtClean="0"/>
          </a:p>
          <a:p>
            <a:pPr eaLnBrk="1" hangingPunct="1">
              <a:lnSpc>
                <a:spcPct val="90000"/>
              </a:lnSpc>
              <a:buFont typeface="Wingdings" pitchFamily="2" charset="2"/>
              <a:buNone/>
            </a:pPr>
            <a:endParaRPr lang="en-US" altLang="zh-CN" sz="2800"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smtClean="0"/>
              <a:t>Windows</a:t>
            </a:r>
            <a:r>
              <a:rPr lang="zh-CN" altLang="en-US" smtClean="0"/>
              <a:t>下的日志文件</a:t>
            </a:r>
          </a:p>
        </p:txBody>
      </p:sp>
      <p:sp>
        <p:nvSpPr>
          <p:cNvPr id="19459" name="Rectangle 3"/>
          <p:cNvSpPr>
            <a:spLocks noGrp="1" noChangeArrowheads="1"/>
          </p:cNvSpPr>
          <p:nvPr>
            <p:ph type="body" idx="1"/>
          </p:nvPr>
        </p:nvSpPr>
        <p:spPr/>
        <p:txBody>
          <a:bodyPr>
            <a:normAutofit lnSpcReduction="10000"/>
          </a:bodyPr>
          <a:lstStyle/>
          <a:p>
            <a:pPr eaLnBrk="1" hangingPunct="1"/>
            <a:r>
              <a:rPr lang="zh-CN" altLang="en-US" dirty="0" smtClean="0"/>
              <a:t>名称</a:t>
            </a:r>
          </a:p>
          <a:p>
            <a:pPr lvl="1" eaLnBrk="1" hangingPunct="1"/>
            <a:r>
              <a:rPr lang="en-US" altLang="zh-CN" dirty="0" smtClean="0"/>
              <a:t>/WINNT/SYSTEM32/CONFIG/</a:t>
            </a:r>
          </a:p>
          <a:p>
            <a:pPr lvl="1" eaLnBrk="1" hangingPunct="1"/>
            <a:r>
              <a:rPr lang="en-US" altLang="zh-CN" dirty="0" smtClean="0"/>
              <a:t>SysEvent.evt</a:t>
            </a:r>
          </a:p>
          <a:p>
            <a:pPr lvl="1" eaLnBrk="1" hangingPunct="1"/>
            <a:r>
              <a:rPr lang="en-US" altLang="zh-CN" dirty="0" smtClean="0"/>
              <a:t>SecEvent.evt</a:t>
            </a:r>
          </a:p>
          <a:p>
            <a:pPr lvl="1" eaLnBrk="1" hangingPunct="1"/>
            <a:r>
              <a:rPr lang="en-US" altLang="zh-CN" dirty="0" smtClean="0"/>
              <a:t>AppEvent.evt</a:t>
            </a:r>
          </a:p>
          <a:p>
            <a:pPr eaLnBrk="1" hangingPunct="1"/>
            <a:r>
              <a:rPr lang="zh-CN" altLang="en-US" dirty="0" smtClean="0"/>
              <a:t>打开工具</a:t>
            </a:r>
            <a:endParaRPr lang="en-US" altLang="zh-CN" dirty="0" smtClean="0"/>
          </a:p>
          <a:p>
            <a:pPr lvl="1" eaLnBrk="1" hangingPunct="1"/>
            <a:r>
              <a:rPr lang="zh-CN" altLang="en-US" dirty="0" smtClean="0"/>
              <a:t>计算机管理</a:t>
            </a:r>
            <a:r>
              <a:rPr lang="en-US" altLang="zh-CN" dirty="0" smtClean="0"/>
              <a:t>-&gt;</a:t>
            </a:r>
            <a:r>
              <a:rPr lang="zh-CN" altLang="en-US" dirty="0" smtClean="0"/>
              <a:t>事</a:t>
            </a:r>
            <a:r>
              <a:rPr lang="zh-CN" altLang="en-US" dirty="0" smtClean="0"/>
              <a:t>件查看</a:t>
            </a:r>
            <a:r>
              <a:rPr lang="zh-CN" altLang="en-US" dirty="0" smtClean="0"/>
              <a:t>器</a:t>
            </a:r>
            <a:endParaRPr lang="en-US" altLang="zh-CN" dirty="0" smtClean="0"/>
          </a:p>
          <a:p>
            <a:pPr lvl="1" eaLnBrk="1" hangingPunct="1"/>
            <a:r>
              <a:rPr lang="zh-CN" altLang="en-US" dirty="0" smtClean="0"/>
              <a:t>控</a:t>
            </a:r>
            <a:r>
              <a:rPr lang="zh-CN" altLang="en-US" dirty="0" smtClean="0"/>
              <a:t>制面板</a:t>
            </a:r>
            <a:r>
              <a:rPr lang="en-US" altLang="zh-CN" dirty="0" smtClean="0"/>
              <a:t>-&gt;</a:t>
            </a:r>
            <a:r>
              <a:rPr lang="zh-CN" altLang="en-US" dirty="0" smtClean="0"/>
              <a:t>管理工具</a:t>
            </a:r>
            <a:r>
              <a:rPr lang="en-US" altLang="zh-CN" dirty="0" smtClean="0"/>
              <a:t>-&gt;</a:t>
            </a:r>
            <a:r>
              <a:rPr lang="zh-CN" altLang="en-US" dirty="0" smtClean="0"/>
              <a:t>事件管理器</a:t>
            </a:r>
            <a:endParaRPr lang="en-US" altLang="zh-CN" dirty="0" smtClean="0"/>
          </a:p>
          <a:p>
            <a:r>
              <a:rPr lang="en-US" altLang="zh-CN" dirty="0" err="1" smtClean="0"/>
              <a:t>eventview</a:t>
            </a:r>
            <a:endParaRPr lang="en-US" altLang="zh-CN" dirty="0" smtClean="0"/>
          </a:p>
          <a:p>
            <a:pPr lvl="1" eaLnBrk="1" hangingPunct="1">
              <a:buFont typeface="Wingdings" pitchFamily="2" charset="2"/>
              <a:buNone/>
            </a:pPr>
            <a:endParaRPr lang="zh-CN" altLang="en-US" dirty="0" smtClean="0"/>
          </a:p>
          <a:p>
            <a:pPr eaLnBrk="1" hangingPunct="1"/>
            <a:endParaRPr lang="en-US" altLang="zh-CN"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p:pic>
        <p:nvPicPr>
          <p:cNvPr id="6147" name="Picture 3"/>
          <p:cNvPicPr>
            <a:picLocks noChangeAspect="1" noChangeArrowheads="1"/>
          </p:cNvPicPr>
          <p:nvPr/>
        </p:nvPicPr>
        <p:blipFill>
          <a:blip r:embed="rId2" cstate="print"/>
          <a:srcRect/>
          <a:stretch>
            <a:fillRect/>
          </a:stretch>
        </p:blipFill>
        <p:spPr bwMode="auto">
          <a:xfrm>
            <a:off x="323528" y="404664"/>
            <a:ext cx="8412548" cy="5904656"/>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p:cNvSpPr>
          <p:nvPr>
            <p:ph type="body" sz="half" idx="4294967295"/>
          </p:nvPr>
        </p:nvSpPr>
        <p:spPr>
          <a:xfrm>
            <a:off x="381000" y="1295400"/>
            <a:ext cx="2744788" cy="4103688"/>
          </a:xfrm>
        </p:spPr>
        <p:txBody>
          <a:bodyPr/>
          <a:lstStyle/>
          <a:p>
            <a:r>
              <a:rPr lang="zh-CN" altLang="en-US" sz="2800">
                <a:ea typeface="宋体" pitchFamily="2" charset="-122"/>
              </a:rPr>
              <a:t>事件类型</a:t>
            </a:r>
          </a:p>
          <a:p>
            <a:pPr lvl="1"/>
            <a:r>
              <a:rPr lang="zh-CN" altLang="en-US" sz="2400">
                <a:ea typeface="宋体" pitchFamily="2" charset="-122"/>
              </a:rPr>
              <a:t>错误：红色</a:t>
            </a:r>
          </a:p>
          <a:p>
            <a:pPr lvl="1"/>
            <a:r>
              <a:rPr lang="zh-CN" altLang="en-US" sz="2400">
                <a:ea typeface="宋体" pitchFamily="2" charset="-122"/>
              </a:rPr>
              <a:t>警告：黄色</a:t>
            </a:r>
          </a:p>
          <a:p>
            <a:pPr lvl="1"/>
            <a:r>
              <a:rPr lang="zh-CN" altLang="en-US" sz="2400">
                <a:ea typeface="宋体" pitchFamily="2" charset="-122"/>
              </a:rPr>
              <a:t>信息：白色</a:t>
            </a:r>
          </a:p>
          <a:p>
            <a:pPr lvl="1"/>
            <a:r>
              <a:rPr lang="zh-CN" altLang="en-US" sz="2400">
                <a:ea typeface="宋体" pitchFamily="2" charset="-122"/>
              </a:rPr>
              <a:t>成功审核：钥匙</a:t>
            </a:r>
          </a:p>
          <a:p>
            <a:pPr lvl="1"/>
            <a:r>
              <a:rPr lang="zh-CN" altLang="en-US" sz="2400">
                <a:ea typeface="宋体" pitchFamily="2" charset="-122"/>
              </a:rPr>
              <a:t>失败审核：锁</a:t>
            </a:r>
          </a:p>
          <a:p>
            <a:r>
              <a:rPr lang="zh-CN" altLang="en-US" sz="2800">
                <a:ea typeface="宋体" pitchFamily="2" charset="-122"/>
              </a:rPr>
              <a:t>保存日志</a:t>
            </a:r>
          </a:p>
        </p:txBody>
      </p:sp>
      <p:pic>
        <p:nvPicPr>
          <p:cNvPr id="43012" name="Picture 4"/>
          <p:cNvPicPr>
            <a:picLocks noGrp="1" noChangeAspect="1" noChangeArrowheads="1"/>
          </p:cNvPicPr>
          <p:nvPr>
            <p:ph sz="quarter" idx="4294967295"/>
          </p:nvPr>
        </p:nvPicPr>
        <p:blipFill>
          <a:blip r:embed="rId3" cstate="print"/>
          <a:srcRect/>
          <a:stretch>
            <a:fillRect/>
          </a:stretch>
        </p:blipFill>
        <p:spPr>
          <a:xfrm>
            <a:off x="3643313" y="1143000"/>
            <a:ext cx="5364162" cy="3795713"/>
          </a:xfrm>
        </p:spPr>
      </p:pic>
      <p:pic>
        <p:nvPicPr>
          <p:cNvPr id="43013" name="Picture 5"/>
          <p:cNvPicPr>
            <a:picLocks noGrp="1" noChangeArrowheads="1"/>
          </p:cNvPicPr>
          <p:nvPr>
            <p:ph sz="quarter" idx="4294967295"/>
          </p:nvPr>
        </p:nvPicPr>
        <p:blipFill>
          <a:blip r:embed="rId4" cstate="print"/>
          <a:srcRect/>
          <a:stretch>
            <a:fillRect/>
          </a:stretch>
        </p:blipFill>
        <p:spPr>
          <a:xfrm>
            <a:off x="3643313" y="1143000"/>
            <a:ext cx="5364162" cy="3438525"/>
          </a:xfrm>
        </p:spPr>
      </p:pic>
      <p:pic>
        <p:nvPicPr>
          <p:cNvPr id="43014" name="Picture 6"/>
          <p:cNvPicPr>
            <a:picLocks noChangeAspect="1" noChangeArrowheads="1"/>
          </p:cNvPicPr>
          <p:nvPr/>
        </p:nvPicPr>
        <p:blipFill>
          <a:blip r:embed="rId5" cstate="print"/>
          <a:srcRect/>
          <a:stretch>
            <a:fillRect/>
          </a:stretch>
        </p:blipFill>
        <p:spPr bwMode="auto">
          <a:xfrm>
            <a:off x="3419872" y="620688"/>
            <a:ext cx="5364162" cy="3711575"/>
          </a:xfrm>
          <a:prstGeom prst="rect">
            <a:avLst/>
          </a:prstGeom>
          <a:noFill/>
          <a:ln w="9525">
            <a:noFill/>
            <a:miter lim="800000"/>
            <a:headEnd/>
            <a:tailEnd/>
          </a:ln>
        </p:spPr>
      </p:pic>
      <p:grpSp>
        <p:nvGrpSpPr>
          <p:cNvPr id="2" name="Group 7"/>
          <p:cNvGrpSpPr>
            <a:grpSpLocks/>
          </p:cNvGrpSpPr>
          <p:nvPr/>
        </p:nvGrpSpPr>
        <p:grpSpPr bwMode="auto">
          <a:xfrm>
            <a:off x="5562600" y="5334000"/>
            <a:ext cx="2376488" cy="1079500"/>
            <a:chOff x="3651" y="3474"/>
            <a:chExt cx="1633" cy="818"/>
          </a:xfrm>
        </p:grpSpPr>
        <p:pic>
          <p:nvPicPr>
            <p:cNvPr id="28679" name="Picture 8" descr="115"/>
            <p:cNvPicPr>
              <a:picLocks noChangeAspect="1" noChangeArrowheads="1"/>
            </p:cNvPicPr>
            <p:nvPr/>
          </p:nvPicPr>
          <p:blipFill>
            <a:blip r:embed="rId6" cstate="print"/>
            <a:srcRect/>
            <a:stretch>
              <a:fillRect/>
            </a:stretch>
          </p:blipFill>
          <p:spPr bwMode="auto">
            <a:xfrm rot="-3026701">
              <a:off x="3651" y="3474"/>
              <a:ext cx="818" cy="818"/>
            </a:xfrm>
            <a:prstGeom prst="rect">
              <a:avLst/>
            </a:prstGeom>
            <a:noFill/>
            <a:ln w="9525">
              <a:noFill/>
              <a:miter lim="800000"/>
              <a:headEnd/>
              <a:tailEnd/>
            </a:ln>
          </p:spPr>
        </p:pic>
        <p:pic>
          <p:nvPicPr>
            <p:cNvPr id="28680" name="Picture 9" descr="114"/>
            <p:cNvPicPr>
              <a:picLocks noChangeAspect="1" noChangeArrowheads="1"/>
            </p:cNvPicPr>
            <p:nvPr/>
          </p:nvPicPr>
          <p:blipFill>
            <a:blip r:embed="rId7" cstate="print"/>
            <a:srcRect l="53125" t="39844"/>
            <a:stretch>
              <a:fillRect/>
            </a:stretch>
          </p:blipFill>
          <p:spPr bwMode="auto">
            <a:xfrm>
              <a:off x="4698" y="3540"/>
              <a:ext cx="586" cy="752"/>
            </a:xfrm>
            <a:prstGeom prst="rect">
              <a:avLst/>
            </a:prstGeom>
            <a:noFill/>
            <a:ln w="9525">
              <a:noFill/>
              <a:miter lim="800000"/>
              <a:headEnd/>
              <a:tailEnd/>
            </a:ln>
          </p:spPr>
        </p:pic>
      </p:grpSp>
      <p:grpSp>
        <p:nvGrpSpPr>
          <p:cNvPr id="3" name="Group 10"/>
          <p:cNvGrpSpPr>
            <a:grpSpLocks/>
          </p:cNvGrpSpPr>
          <p:nvPr/>
        </p:nvGrpSpPr>
        <p:grpSpPr bwMode="auto">
          <a:xfrm>
            <a:off x="1371600" y="5334000"/>
            <a:ext cx="3744913" cy="1152525"/>
            <a:chOff x="884" y="3475"/>
            <a:chExt cx="2404" cy="772"/>
          </a:xfrm>
        </p:grpSpPr>
        <p:grpSp>
          <p:nvGrpSpPr>
            <p:cNvPr id="4" name="Group 11"/>
            <p:cNvGrpSpPr>
              <a:grpSpLocks/>
            </p:cNvGrpSpPr>
            <p:nvPr/>
          </p:nvGrpSpPr>
          <p:grpSpPr bwMode="auto">
            <a:xfrm>
              <a:off x="884" y="3475"/>
              <a:ext cx="1542" cy="681"/>
              <a:chOff x="884" y="3385"/>
              <a:chExt cx="1724" cy="771"/>
            </a:xfrm>
          </p:grpSpPr>
          <p:pic>
            <p:nvPicPr>
              <p:cNvPr id="28683" name="Picture 12" descr="12"/>
              <p:cNvPicPr>
                <a:picLocks noChangeAspect="1" noChangeArrowheads="1"/>
              </p:cNvPicPr>
              <p:nvPr/>
            </p:nvPicPr>
            <p:blipFill>
              <a:blip r:embed="rId8" cstate="print"/>
              <a:srcRect/>
              <a:stretch>
                <a:fillRect/>
              </a:stretch>
            </p:blipFill>
            <p:spPr bwMode="auto">
              <a:xfrm>
                <a:off x="1840" y="3388"/>
                <a:ext cx="768" cy="768"/>
              </a:xfrm>
              <a:prstGeom prst="rect">
                <a:avLst/>
              </a:prstGeom>
              <a:noFill/>
              <a:ln w="9525">
                <a:noFill/>
                <a:miter lim="800000"/>
                <a:headEnd/>
                <a:tailEnd/>
              </a:ln>
            </p:spPr>
          </p:pic>
          <p:pic>
            <p:nvPicPr>
              <p:cNvPr id="28684" name="Picture 13" descr="16"/>
              <p:cNvPicPr>
                <a:picLocks noChangeAspect="1" noChangeArrowheads="1"/>
              </p:cNvPicPr>
              <p:nvPr/>
            </p:nvPicPr>
            <p:blipFill>
              <a:blip r:embed="rId9" cstate="print"/>
              <a:srcRect/>
              <a:stretch>
                <a:fillRect/>
              </a:stretch>
            </p:blipFill>
            <p:spPr bwMode="auto">
              <a:xfrm>
                <a:off x="884" y="3385"/>
                <a:ext cx="768" cy="768"/>
              </a:xfrm>
              <a:prstGeom prst="rect">
                <a:avLst/>
              </a:prstGeom>
              <a:noFill/>
              <a:ln w="9525">
                <a:noFill/>
                <a:miter lim="800000"/>
                <a:headEnd/>
                <a:tailEnd/>
              </a:ln>
            </p:spPr>
          </p:pic>
        </p:grpSp>
        <p:pic>
          <p:nvPicPr>
            <p:cNvPr id="28685" name="Picture 14" descr="3"/>
            <p:cNvPicPr>
              <a:picLocks noChangeAspect="1" noChangeArrowheads="1"/>
            </p:cNvPicPr>
            <p:nvPr/>
          </p:nvPicPr>
          <p:blipFill>
            <a:blip r:embed="rId10" cstate="print"/>
            <a:srcRect/>
            <a:stretch>
              <a:fillRect/>
            </a:stretch>
          </p:blipFill>
          <p:spPr bwMode="auto">
            <a:xfrm>
              <a:off x="2562" y="3521"/>
              <a:ext cx="726" cy="726"/>
            </a:xfrm>
            <a:prstGeom prst="rect">
              <a:avLst/>
            </a:prstGeom>
            <a:noFill/>
            <a:ln w="9525">
              <a:noFill/>
              <a:miter lim="800000"/>
              <a:headEnd/>
              <a:tailEnd/>
            </a:ln>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50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blinds(horizontal)">
                                      <p:cBhvr>
                                        <p:cTn id="7" dur="500"/>
                                        <p:tgtEl>
                                          <p:spTgt spid="43011">
                                            <p:txEl>
                                              <p:pRg st="0" end="0"/>
                                            </p:txEl>
                                          </p:spTgt>
                                        </p:tgtEl>
                                      </p:cBhvr>
                                    </p:animEffect>
                                  </p:childTnLst>
                                </p:cTn>
                              </p:par>
                              <p:par>
                                <p:cTn id="8" presetID="3" presetClass="entr" presetSubtype="10" fill="hold" nodeType="withEffect">
                                  <p:stCondLst>
                                    <p:cond delay="500"/>
                                  </p:stCondLst>
                                  <p:childTnLst>
                                    <p:set>
                                      <p:cBhvr>
                                        <p:cTn id="9" dur="1" fill="hold">
                                          <p:stCondLst>
                                            <p:cond delay="0"/>
                                          </p:stCondLst>
                                        </p:cTn>
                                        <p:tgtEl>
                                          <p:spTgt spid="43011">
                                            <p:txEl>
                                              <p:pRg st="1" end="1"/>
                                            </p:txEl>
                                          </p:spTgt>
                                        </p:tgtEl>
                                        <p:attrNameLst>
                                          <p:attrName>style.visibility</p:attrName>
                                        </p:attrNameLst>
                                      </p:cBhvr>
                                      <p:to>
                                        <p:strVal val="visible"/>
                                      </p:to>
                                    </p:set>
                                    <p:animEffect transition="in" filter="blinds(horizontal)">
                                      <p:cBhvr>
                                        <p:cTn id="10" dur="500"/>
                                        <p:tgtEl>
                                          <p:spTgt spid="43011">
                                            <p:txEl>
                                              <p:pRg st="1" end="1"/>
                                            </p:txEl>
                                          </p:spTgt>
                                        </p:tgtEl>
                                      </p:cBhvr>
                                    </p:animEffect>
                                  </p:childTnLst>
                                </p:cTn>
                              </p:par>
                              <p:par>
                                <p:cTn id="11" presetID="3" presetClass="entr" presetSubtype="10" fill="hold" nodeType="withEffect">
                                  <p:stCondLst>
                                    <p:cond delay="500"/>
                                  </p:stCondLst>
                                  <p:childTnLst>
                                    <p:set>
                                      <p:cBhvr>
                                        <p:cTn id="12" dur="1" fill="hold">
                                          <p:stCondLst>
                                            <p:cond delay="0"/>
                                          </p:stCondLst>
                                        </p:cTn>
                                        <p:tgtEl>
                                          <p:spTgt spid="43011">
                                            <p:txEl>
                                              <p:pRg st="2" end="2"/>
                                            </p:txEl>
                                          </p:spTgt>
                                        </p:tgtEl>
                                        <p:attrNameLst>
                                          <p:attrName>style.visibility</p:attrName>
                                        </p:attrNameLst>
                                      </p:cBhvr>
                                      <p:to>
                                        <p:strVal val="visible"/>
                                      </p:to>
                                    </p:set>
                                    <p:animEffect transition="in" filter="blinds(horizontal)">
                                      <p:cBhvr>
                                        <p:cTn id="13" dur="500"/>
                                        <p:tgtEl>
                                          <p:spTgt spid="43011">
                                            <p:txEl>
                                              <p:pRg st="2" end="2"/>
                                            </p:txEl>
                                          </p:spTgt>
                                        </p:tgtEl>
                                      </p:cBhvr>
                                    </p:animEffect>
                                  </p:childTnLst>
                                </p:cTn>
                              </p:par>
                              <p:par>
                                <p:cTn id="14" presetID="3" presetClass="entr" presetSubtype="10" fill="hold" nodeType="withEffect">
                                  <p:stCondLst>
                                    <p:cond delay="500"/>
                                  </p:stCondLst>
                                  <p:childTnLst>
                                    <p:set>
                                      <p:cBhvr>
                                        <p:cTn id="15" dur="1" fill="hold">
                                          <p:stCondLst>
                                            <p:cond delay="0"/>
                                          </p:stCondLst>
                                        </p:cTn>
                                        <p:tgtEl>
                                          <p:spTgt spid="43011">
                                            <p:txEl>
                                              <p:pRg st="3" end="3"/>
                                            </p:txEl>
                                          </p:spTgt>
                                        </p:tgtEl>
                                        <p:attrNameLst>
                                          <p:attrName>style.visibility</p:attrName>
                                        </p:attrNameLst>
                                      </p:cBhvr>
                                      <p:to>
                                        <p:strVal val="visible"/>
                                      </p:to>
                                    </p:set>
                                    <p:animEffect transition="in" filter="blinds(horizontal)">
                                      <p:cBhvr>
                                        <p:cTn id="16" dur="500"/>
                                        <p:tgtEl>
                                          <p:spTgt spid="43011">
                                            <p:txEl>
                                              <p:pRg st="3" end="3"/>
                                            </p:txEl>
                                          </p:spTgt>
                                        </p:tgtEl>
                                      </p:cBhvr>
                                    </p:animEffect>
                                  </p:childTnLst>
                                </p:cTn>
                              </p:par>
                              <p:par>
                                <p:cTn id="17" presetID="3" presetClass="entr" presetSubtype="10" fill="hold" nodeType="withEffect">
                                  <p:stCondLst>
                                    <p:cond delay="500"/>
                                  </p:stCondLst>
                                  <p:childTnLst>
                                    <p:set>
                                      <p:cBhvr>
                                        <p:cTn id="18" dur="1" fill="hold">
                                          <p:stCondLst>
                                            <p:cond delay="0"/>
                                          </p:stCondLst>
                                        </p:cTn>
                                        <p:tgtEl>
                                          <p:spTgt spid="43011">
                                            <p:txEl>
                                              <p:pRg st="4" end="4"/>
                                            </p:txEl>
                                          </p:spTgt>
                                        </p:tgtEl>
                                        <p:attrNameLst>
                                          <p:attrName>style.visibility</p:attrName>
                                        </p:attrNameLst>
                                      </p:cBhvr>
                                      <p:to>
                                        <p:strVal val="visible"/>
                                      </p:to>
                                    </p:set>
                                    <p:animEffect transition="in" filter="blinds(horizontal)">
                                      <p:cBhvr>
                                        <p:cTn id="19" dur="500"/>
                                        <p:tgtEl>
                                          <p:spTgt spid="43011">
                                            <p:txEl>
                                              <p:pRg st="4" end="4"/>
                                            </p:txEl>
                                          </p:spTgt>
                                        </p:tgtEl>
                                      </p:cBhvr>
                                    </p:animEffect>
                                  </p:childTnLst>
                                </p:cTn>
                              </p:par>
                              <p:par>
                                <p:cTn id="20" presetID="3" presetClass="entr" presetSubtype="10" fill="hold" nodeType="withEffect">
                                  <p:stCondLst>
                                    <p:cond delay="500"/>
                                  </p:stCondLst>
                                  <p:childTnLst>
                                    <p:set>
                                      <p:cBhvr>
                                        <p:cTn id="21" dur="1" fill="hold">
                                          <p:stCondLst>
                                            <p:cond delay="0"/>
                                          </p:stCondLst>
                                        </p:cTn>
                                        <p:tgtEl>
                                          <p:spTgt spid="43011">
                                            <p:txEl>
                                              <p:pRg st="5" end="5"/>
                                            </p:txEl>
                                          </p:spTgt>
                                        </p:tgtEl>
                                        <p:attrNameLst>
                                          <p:attrName>style.visibility</p:attrName>
                                        </p:attrNameLst>
                                      </p:cBhvr>
                                      <p:to>
                                        <p:strVal val="visible"/>
                                      </p:to>
                                    </p:set>
                                    <p:animEffect transition="in" filter="blinds(horizontal)">
                                      <p:cBhvr>
                                        <p:cTn id="22" dur="500"/>
                                        <p:tgtEl>
                                          <p:spTgt spid="4301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43012"/>
                                        </p:tgtEl>
                                        <p:attrNameLst>
                                          <p:attrName>style.visibility</p:attrName>
                                        </p:attrNameLst>
                                      </p:cBhvr>
                                      <p:to>
                                        <p:strVal val="visible"/>
                                      </p:to>
                                    </p:set>
                                    <p:anim calcmode="lin" valueType="num">
                                      <p:cBhvr additive="base">
                                        <p:cTn id="27" dur="500" fill="hold"/>
                                        <p:tgtEl>
                                          <p:spTgt spid="43012"/>
                                        </p:tgtEl>
                                        <p:attrNameLst>
                                          <p:attrName>ppt_x</p:attrName>
                                        </p:attrNameLst>
                                      </p:cBhvr>
                                      <p:tavLst>
                                        <p:tav tm="0">
                                          <p:val>
                                            <p:strVal val="1+#ppt_w/2"/>
                                          </p:val>
                                        </p:tav>
                                        <p:tav tm="100000">
                                          <p:val>
                                            <p:strVal val="#ppt_x"/>
                                          </p:val>
                                        </p:tav>
                                      </p:tavLst>
                                    </p:anim>
                                    <p:anim calcmode="lin" valueType="num">
                                      <p:cBhvr additive="base">
                                        <p:cTn id="28" dur="500" fill="hold"/>
                                        <p:tgtEl>
                                          <p:spTgt spid="4301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12" presetClass="entr" presetSubtype="4" fill="hold" nodeType="afterEffect">
                                  <p:stCondLst>
                                    <p:cond delay="1000"/>
                                  </p:stCondLst>
                                  <p:childTnLst>
                                    <p:set>
                                      <p:cBhvr>
                                        <p:cTn id="31" dur="1" fill="hold">
                                          <p:stCondLst>
                                            <p:cond delay="0"/>
                                          </p:stCondLst>
                                        </p:cTn>
                                        <p:tgtEl>
                                          <p:spTgt spid="3"/>
                                        </p:tgtEl>
                                        <p:attrNameLst>
                                          <p:attrName>style.visibility</p:attrName>
                                        </p:attrNameLst>
                                      </p:cBhvr>
                                      <p:to>
                                        <p:strVal val="visible"/>
                                      </p:to>
                                    </p:set>
                                    <p:animEffect transition="in" filter="slide(fromBottom)">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43012"/>
                                        </p:tgtEl>
                                        <p:attrNameLst>
                                          <p:attrName>style.visibility</p:attrName>
                                        </p:attrNameLst>
                                      </p:cBhvr>
                                      <p:to>
                                        <p:strVal val="hidden"/>
                                      </p:to>
                                    </p:set>
                                  </p:childTnLst>
                                </p:cTn>
                              </p:par>
                              <p:par>
                                <p:cTn id="37" presetID="2" presetClass="entr" presetSubtype="9" fill="hold" nodeType="withEffect">
                                  <p:stCondLst>
                                    <p:cond delay="0"/>
                                  </p:stCondLst>
                                  <p:childTnLst>
                                    <p:set>
                                      <p:cBhvr>
                                        <p:cTn id="38" dur="1" fill="hold">
                                          <p:stCondLst>
                                            <p:cond delay="0"/>
                                          </p:stCondLst>
                                        </p:cTn>
                                        <p:tgtEl>
                                          <p:spTgt spid="43013"/>
                                        </p:tgtEl>
                                        <p:attrNameLst>
                                          <p:attrName>style.visibility</p:attrName>
                                        </p:attrNameLst>
                                      </p:cBhvr>
                                      <p:to>
                                        <p:strVal val="visible"/>
                                      </p:to>
                                    </p:set>
                                    <p:anim calcmode="lin" valueType="num">
                                      <p:cBhvr additive="base">
                                        <p:cTn id="39" dur="500" fill="hold"/>
                                        <p:tgtEl>
                                          <p:spTgt spid="43013"/>
                                        </p:tgtEl>
                                        <p:attrNameLst>
                                          <p:attrName>ppt_x</p:attrName>
                                        </p:attrNameLst>
                                      </p:cBhvr>
                                      <p:tavLst>
                                        <p:tav tm="0">
                                          <p:val>
                                            <p:strVal val="0-#ppt_w/2"/>
                                          </p:val>
                                        </p:tav>
                                        <p:tav tm="100000">
                                          <p:val>
                                            <p:strVal val="#ppt_x"/>
                                          </p:val>
                                        </p:tav>
                                      </p:tavLst>
                                    </p:anim>
                                    <p:anim calcmode="lin" valueType="num">
                                      <p:cBhvr additive="base">
                                        <p:cTn id="40" dur="500" fill="hold"/>
                                        <p:tgtEl>
                                          <p:spTgt spid="43013"/>
                                        </p:tgtEl>
                                        <p:attrNameLst>
                                          <p:attrName>ppt_y</p:attrName>
                                        </p:attrNameLst>
                                      </p:cBhvr>
                                      <p:tavLst>
                                        <p:tav tm="0">
                                          <p:val>
                                            <p:strVal val="0-#ppt_h/2"/>
                                          </p:val>
                                        </p:tav>
                                        <p:tav tm="100000">
                                          <p:val>
                                            <p:strVal val="#ppt_y"/>
                                          </p:val>
                                        </p:tav>
                                      </p:tavLst>
                                    </p:anim>
                                  </p:childTnLst>
                                </p:cTn>
                              </p:par>
                            </p:childTnLst>
                          </p:cTn>
                        </p:par>
                        <p:par>
                          <p:cTn id="41" fill="hold">
                            <p:stCondLst>
                              <p:cond delay="500"/>
                            </p:stCondLst>
                            <p:childTnLst>
                              <p:par>
                                <p:cTn id="42" presetID="12" presetClass="entr" presetSubtype="4" fill="hold" nodeType="afterEffect">
                                  <p:stCondLst>
                                    <p:cond delay="1000"/>
                                  </p:stCondLst>
                                  <p:childTnLst>
                                    <p:set>
                                      <p:cBhvr>
                                        <p:cTn id="43" dur="1" fill="hold">
                                          <p:stCondLst>
                                            <p:cond delay="0"/>
                                          </p:stCondLst>
                                        </p:cTn>
                                        <p:tgtEl>
                                          <p:spTgt spid="2"/>
                                        </p:tgtEl>
                                        <p:attrNameLst>
                                          <p:attrName>style.visibility</p:attrName>
                                        </p:attrNameLst>
                                      </p:cBhvr>
                                      <p:to>
                                        <p:strVal val="visible"/>
                                      </p:to>
                                    </p:set>
                                    <p:animEffect transition="in" filter="slide(fromBottom)">
                                      <p:cBhvr>
                                        <p:cTn id="44" dur="500"/>
                                        <p:tgtEl>
                                          <p:spTgt spid="2"/>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43013"/>
                                        </p:tgtEl>
                                        <p:attrNameLst>
                                          <p:attrName>style.visibility</p:attrName>
                                        </p:attrNameLst>
                                      </p:cBhvr>
                                      <p:to>
                                        <p:strVal val="hidden"/>
                                      </p:to>
                                    </p:set>
                                  </p:childTnLst>
                                </p:cTn>
                              </p:par>
                            </p:childTnLst>
                          </p:cTn>
                        </p:par>
                        <p:par>
                          <p:cTn id="49" fill="hold">
                            <p:stCondLst>
                              <p:cond delay="0"/>
                            </p:stCondLst>
                            <p:childTnLst>
                              <p:par>
                                <p:cTn id="50" presetID="3" presetClass="entr" presetSubtype="10" fill="hold" nodeType="afterEffect">
                                  <p:stCondLst>
                                    <p:cond delay="500"/>
                                  </p:stCondLst>
                                  <p:childTnLst>
                                    <p:set>
                                      <p:cBhvr>
                                        <p:cTn id="51" dur="1" fill="hold">
                                          <p:stCondLst>
                                            <p:cond delay="0"/>
                                          </p:stCondLst>
                                        </p:cTn>
                                        <p:tgtEl>
                                          <p:spTgt spid="43011">
                                            <p:txEl>
                                              <p:pRg st="6" end="6"/>
                                            </p:txEl>
                                          </p:spTgt>
                                        </p:tgtEl>
                                        <p:attrNameLst>
                                          <p:attrName>style.visibility</p:attrName>
                                        </p:attrNameLst>
                                      </p:cBhvr>
                                      <p:to>
                                        <p:strVal val="visible"/>
                                      </p:to>
                                    </p:set>
                                    <p:animEffect transition="in" filter="blinds(horizontal)">
                                      <p:cBhvr>
                                        <p:cTn id="52" dur="500"/>
                                        <p:tgtEl>
                                          <p:spTgt spid="43011">
                                            <p:txEl>
                                              <p:pRg st="6" end="6"/>
                                            </p:txEl>
                                          </p:spTgt>
                                        </p:tgtEl>
                                      </p:cBhvr>
                                    </p:animEffect>
                                  </p:childTnLst>
                                </p:cTn>
                              </p:par>
                            </p:childTnLst>
                          </p:cTn>
                        </p:par>
                        <p:par>
                          <p:cTn id="53" fill="hold">
                            <p:stCondLst>
                              <p:cond delay="1000"/>
                            </p:stCondLst>
                            <p:childTnLst>
                              <p:par>
                                <p:cTn id="54" presetID="12" presetClass="entr" presetSubtype="1" fill="hold" nodeType="afterEffect">
                                  <p:stCondLst>
                                    <p:cond delay="1000"/>
                                  </p:stCondLst>
                                  <p:childTnLst>
                                    <p:set>
                                      <p:cBhvr>
                                        <p:cTn id="55" dur="1" fill="hold">
                                          <p:stCondLst>
                                            <p:cond delay="0"/>
                                          </p:stCondLst>
                                        </p:cTn>
                                        <p:tgtEl>
                                          <p:spTgt spid="43014"/>
                                        </p:tgtEl>
                                        <p:attrNameLst>
                                          <p:attrName>style.visibility</p:attrName>
                                        </p:attrNameLst>
                                      </p:cBhvr>
                                      <p:to>
                                        <p:strVal val="visible"/>
                                      </p:to>
                                    </p:set>
                                    <p:animEffect transition="in" filter="slide(fromTop)">
                                      <p:cBhvr>
                                        <p:cTn id="56" dur="500"/>
                                        <p:tgtEl>
                                          <p:spTgt spid="43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授权和访问控制概念</a:t>
            </a:r>
            <a:endParaRPr lang="zh-CN" altLang="en-US" dirty="0"/>
          </a:p>
        </p:txBody>
      </p:sp>
      <p:sp>
        <p:nvSpPr>
          <p:cNvPr id="3" name="Content Placeholder 2"/>
          <p:cNvSpPr>
            <a:spLocks noGrp="1"/>
          </p:cNvSpPr>
          <p:nvPr>
            <p:ph idx="1"/>
          </p:nvPr>
        </p:nvSpPr>
        <p:spPr/>
        <p:txBody>
          <a:bodyPr/>
          <a:lstStyle/>
          <a:p>
            <a:r>
              <a:rPr lang="zh-CN" altLang="en-US" dirty="0" smtClean="0"/>
              <a:t>授权：为了使合法用户正常使用信息系统，需要给已通过认证的用户授予相应的操作权限，这个过程叫做授权</a:t>
            </a:r>
            <a:endParaRPr lang="en-US" altLang="zh-CN" dirty="0" smtClean="0"/>
          </a:p>
          <a:p>
            <a:r>
              <a:rPr lang="zh-CN" altLang="en-US" dirty="0" smtClean="0"/>
              <a:t>可授予的权限包括读</a:t>
            </a:r>
            <a:r>
              <a:rPr lang="en-US" altLang="zh-CN" dirty="0" smtClean="0"/>
              <a:t>/</a:t>
            </a:r>
            <a:r>
              <a:rPr lang="zh-CN" altLang="en-US" dirty="0" smtClean="0"/>
              <a:t>写文件、运行程序和网络访问等</a:t>
            </a:r>
            <a:endParaRPr lang="en-US" altLang="zh-CN" dirty="0" smtClean="0"/>
          </a:p>
          <a:p>
            <a:r>
              <a:rPr lang="zh-CN" altLang="en-US" dirty="0" smtClean="0"/>
              <a:t>授权技术主要包括：</a:t>
            </a:r>
            <a:r>
              <a:rPr lang="zh-CN" altLang="en-US" dirty="0" smtClean="0">
                <a:solidFill>
                  <a:srgbClr val="FF0000"/>
                </a:solidFill>
              </a:rPr>
              <a:t>访问控制技术</a:t>
            </a:r>
            <a:r>
              <a:rPr lang="zh-CN" altLang="en-US" dirty="0" smtClean="0"/>
              <a:t>和</a:t>
            </a:r>
            <a:r>
              <a:rPr lang="en-US" altLang="zh-CN" dirty="0" smtClean="0"/>
              <a:t>PMI</a:t>
            </a:r>
            <a:r>
              <a:rPr lang="zh-CN" altLang="en-US" dirty="0" smtClean="0"/>
              <a:t>权限管理基础设施</a:t>
            </a:r>
            <a:endParaRPr lang="zh-CN"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ea typeface="宋体" pitchFamily="2" charset="-122"/>
              </a:rPr>
              <a:t>账号数量及权限</a:t>
            </a:r>
          </a:p>
        </p:txBody>
      </p:sp>
      <p:sp>
        <p:nvSpPr>
          <p:cNvPr id="11267" name="Rectangle 3"/>
          <p:cNvSpPr>
            <a:spLocks noGrp="1" noChangeArrowheads="1"/>
          </p:cNvSpPr>
          <p:nvPr>
            <p:ph type="body" idx="1"/>
          </p:nvPr>
        </p:nvSpPr>
        <p:spPr/>
        <p:txBody>
          <a:bodyPr/>
          <a:lstStyle/>
          <a:p>
            <a:r>
              <a:rPr lang="zh-CN" altLang="en-US">
                <a:ea typeface="宋体" pitchFamily="2" charset="-122"/>
              </a:rPr>
              <a:t>限制不必要的用户数量</a:t>
            </a:r>
          </a:p>
          <a:p>
            <a:r>
              <a:rPr lang="zh-CN" altLang="en-US">
                <a:ea typeface="宋体" pitchFamily="2" charset="-122"/>
              </a:rPr>
              <a:t>给用户仅分配最小权限</a:t>
            </a:r>
          </a:p>
          <a:p>
            <a:pPr lvl="1"/>
            <a:r>
              <a:rPr lang="zh-CN" altLang="en-US">
                <a:ea typeface="宋体" pitchFamily="2" charset="-122"/>
              </a:rPr>
              <a:t>可以满足工作的最小权限即可</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643188" y="285750"/>
            <a:ext cx="6048375" cy="465138"/>
          </a:xfrm>
        </p:spPr>
        <p:txBody>
          <a:bodyPr lIns="82124" tIns="41061" rIns="82124" bIns="41061" anchor="t">
            <a:normAutofit fontScale="90000"/>
          </a:bodyPr>
          <a:lstStyle/>
          <a:p>
            <a:r>
              <a:rPr lang="zh-CN" altLang="en-US" sz="4000">
                <a:latin typeface="仿宋_GB2312"/>
                <a:ea typeface="仿宋_GB2312"/>
                <a:cs typeface="仿宋_GB2312"/>
              </a:rPr>
              <a:t>文件共享－简单文件共享</a:t>
            </a:r>
          </a:p>
        </p:txBody>
      </p:sp>
      <p:sp>
        <p:nvSpPr>
          <p:cNvPr id="6147" name="内容占位符 2"/>
          <p:cNvSpPr>
            <a:spLocks noGrp="1"/>
          </p:cNvSpPr>
          <p:nvPr>
            <p:ph idx="4294967295"/>
          </p:nvPr>
        </p:nvSpPr>
        <p:spPr>
          <a:xfrm>
            <a:off x="0" y="1066800"/>
            <a:ext cx="3286125" cy="4743450"/>
          </a:xfrm>
        </p:spPr>
        <p:txBody>
          <a:bodyPr lIns="82550" tIns="41275" rIns="82550" bIns="41275"/>
          <a:lstStyle/>
          <a:p>
            <a:r>
              <a:rPr lang="zh-CN" altLang="en-US" sz="2400">
                <a:latin typeface="宋体" pitchFamily="2" charset="-122"/>
                <a:ea typeface="宋体" pitchFamily="2" charset="-122"/>
              </a:rPr>
              <a:t>简单文件共享设置</a:t>
            </a:r>
            <a:endParaRPr lang="en-US" altLang="zh-CN" sz="2400">
              <a:latin typeface="宋体" pitchFamily="2" charset="-122"/>
              <a:ea typeface="宋体" pitchFamily="2" charset="-122"/>
            </a:endParaRPr>
          </a:p>
          <a:p>
            <a:r>
              <a:rPr lang="zh-CN" altLang="en-US" sz="2400">
                <a:latin typeface="宋体" pitchFamily="2" charset="-122"/>
                <a:ea typeface="宋体" pitchFamily="2" charset="-122"/>
              </a:rPr>
              <a:t>开启</a:t>
            </a:r>
            <a:r>
              <a:rPr lang="en-US" altLang="zh-CN" sz="2400">
                <a:latin typeface="宋体" pitchFamily="2" charset="-122"/>
                <a:ea typeface="宋体" pitchFamily="2" charset="-122"/>
              </a:rPr>
              <a:t>GUEST</a:t>
            </a:r>
            <a:r>
              <a:rPr lang="zh-CN" altLang="en-US" sz="2400">
                <a:latin typeface="宋体" pitchFamily="2" charset="-122"/>
                <a:ea typeface="宋体" pitchFamily="2" charset="-122"/>
              </a:rPr>
              <a:t>账户：</a:t>
            </a:r>
            <a:r>
              <a:rPr lang="zh-CN" altLang="en-US" sz="2400">
                <a:ea typeface="宋体" pitchFamily="2" charset="-122"/>
              </a:rPr>
              <a:t>开始－设置－控制面板－管理工具－计算机管理</a:t>
            </a:r>
            <a:r>
              <a:rPr lang="en-US" altLang="zh-CN" sz="2400">
                <a:ea typeface="宋体" pitchFamily="2" charset="-122"/>
              </a:rPr>
              <a:t>-</a:t>
            </a:r>
            <a:r>
              <a:rPr lang="zh-CN" altLang="en-US" sz="2400">
                <a:ea typeface="宋体" pitchFamily="2" charset="-122"/>
              </a:rPr>
              <a:t>－本地用户和组－用户</a:t>
            </a:r>
            <a:r>
              <a:rPr lang="en-US" altLang="zh-CN" sz="2400">
                <a:ea typeface="宋体" pitchFamily="2" charset="-122"/>
              </a:rPr>
              <a:t>"</a:t>
            </a:r>
            <a:r>
              <a:rPr lang="zh-CN" altLang="en-US" sz="2400">
                <a:ea typeface="宋体" pitchFamily="2" charset="-122"/>
              </a:rPr>
              <a:t>在右边的</a:t>
            </a:r>
            <a:r>
              <a:rPr lang="en-US" altLang="zh-CN" sz="2400">
                <a:ea typeface="宋体" pitchFamily="2" charset="-122"/>
              </a:rPr>
              <a:t>GUEST</a:t>
            </a:r>
            <a:r>
              <a:rPr lang="zh-CN" altLang="en-US" sz="2400">
                <a:ea typeface="宋体" pitchFamily="2" charset="-122"/>
              </a:rPr>
              <a:t>账号上单击右键，选</a:t>
            </a:r>
            <a:r>
              <a:rPr lang="en-US" altLang="zh-CN" sz="2400">
                <a:ea typeface="宋体" pitchFamily="2" charset="-122"/>
              </a:rPr>
              <a:t>"</a:t>
            </a:r>
            <a:r>
              <a:rPr lang="zh-CN" altLang="en-US" sz="2400">
                <a:ea typeface="宋体" pitchFamily="2" charset="-122"/>
              </a:rPr>
              <a:t>属性</a:t>
            </a:r>
            <a:r>
              <a:rPr lang="en-US" altLang="zh-CN" sz="2400">
                <a:ea typeface="宋体" pitchFamily="2" charset="-122"/>
              </a:rPr>
              <a:t>"</a:t>
            </a:r>
            <a:r>
              <a:rPr lang="zh-CN" altLang="en-US" sz="2400">
                <a:ea typeface="宋体" pitchFamily="2" charset="-122"/>
              </a:rPr>
              <a:t>然后去掉</a:t>
            </a:r>
            <a:r>
              <a:rPr lang="en-US" altLang="zh-CN" sz="2400">
                <a:ea typeface="宋体" pitchFamily="2" charset="-122"/>
              </a:rPr>
              <a:t>"</a:t>
            </a:r>
            <a:r>
              <a:rPr lang="zh-CN" altLang="en-US" sz="2400">
                <a:ea typeface="宋体" pitchFamily="2" charset="-122"/>
              </a:rPr>
              <a:t>账号已停用</a:t>
            </a:r>
            <a:r>
              <a:rPr lang="en-US" altLang="zh-CN" sz="2400">
                <a:ea typeface="宋体" pitchFamily="2" charset="-122"/>
              </a:rPr>
              <a:t>"</a:t>
            </a:r>
            <a:r>
              <a:rPr lang="zh-CN" altLang="en-US" sz="2400">
                <a:ea typeface="宋体" pitchFamily="2" charset="-122"/>
              </a:rPr>
              <a:t>选择 </a:t>
            </a:r>
            <a:endParaRPr lang="en-US" altLang="zh-CN" sz="2400">
              <a:latin typeface="宋体" pitchFamily="2" charset="-122"/>
              <a:ea typeface="宋体" pitchFamily="2" charset="-122"/>
            </a:endParaRPr>
          </a:p>
          <a:p>
            <a:r>
              <a:rPr lang="zh-CN" altLang="en-US" sz="2400">
                <a:latin typeface="宋体" pitchFamily="2" charset="-122"/>
                <a:ea typeface="宋体" pitchFamily="2" charset="-122"/>
              </a:rPr>
              <a:t>保证</a:t>
            </a:r>
            <a:r>
              <a:rPr lang="en-US" altLang="zh-CN" sz="2400">
                <a:latin typeface="宋体" pitchFamily="2" charset="-122"/>
                <a:ea typeface="宋体" pitchFamily="2" charset="-122"/>
              </a:rPr>
              <a:t>GUEST</a:t>
            </a:r>
            <a:r>
              <a:rPr lang="zh-CN" altLang="en-US" sz="2400">
                <a:latin typeface="宋体" pitchFamily="2" charset="-122"/>
                <a:ea typeface="宋体" pitchFamily="2" charset="-122"/>
              </a:rPr>
              <a:t>具有网络访问这台主机的权利</a:t>
            </a:r>
          </a:p>
        </p:txBody>
      </p:sp>
      <p:pic>
        <p:nvPicPr>
          <p:cNvPr id="6148" name="Picture 2"/>
          <p:cNvPicPr>
            <a:picLocks noChangeAspect="1" noChangeArrowheads="1"/>
          </p:cNvPicPr>
          <p:nvPr/>
        </p:nvPicPr>
        <p:blipFill>
          <a:blip r:embed="rId2" cstate="print"/>
          <a:srcRect/>
          <a:stretch>
            <a:fillRect/>
          </a:stretch>
        </p:blipFill>
        <p:spPr bwMode="auto">
          <a:xfrm>
            <a:off x="4191000" y="1371600"/>
            <a:ext cx="3911600" cy="4800600"/>
          </a:xfrm>
          <a:prstGeom prst="rect">
            <a:avLst/>
          </a:prstGeom>
          <a:noFill/>
          <a:ln w="9525">
            <a:noFill/>
            <a:miter lim="800000"/>
            <a:headEnd/>
            <a:tailEnd/>
          </a:ln>
        </p:spPr>
      </p:pic>
      <p:pic>
        <p:nvPicPr>
          <p:cNvPr id="6149" name="Picture 3"/>
          <p:cNvPicPr>
            <a:picLocks noChangeAspect="1" noChangeArrowheads="1"/>
          </p:cNvPicPr>
          <p:nvPr/>
        </p:nvPicPr>
        <p:blipFill>
          <a:blip r:embed="rId3" cstate="print"/>
          <a:srcRect/>
          <a:stretch>
            <a:fillRect/>
          </a:stretch>
        </p:blipFill>
        <p:spPr bwMode="auto">
          <a:xfrm>
            <a:off x="3048000" y="2266950"/>
            <a:ext cx="7010400" cy="45910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643188" y="285750"/>
            <a:ext cx="6048375" cy="465138"/>
          </a:xfrm>
        </p:spPr>
        <p:txBody>
          <a:bodyPr lIns="82124" tIns="41061" rIns="82124" bIns="41061" anchor="t">
            <a:normAutofit fontScale="90000"/>
          </a:bodyPr>
          <a:lstStyle/>
          <a:p>
            <a:r>
              <a:rPr lang="zh-CN" altLang="en-US" sz="4000">
                <a:latin typeface="仿宋_GB2312"/>
                <a:ea typeface="仿宋_GB2312"/>
                <a:cs typeface="仿宋_GB2312"/>
              </a:rPr>
              <a:t>文件共享－高级文件共享</a:t>
            </a:r>
          </a:p>
        </p:txBody>
      </p:sp>
      <p:sp>
        <p:nvSpPr>
          <p:cNvPr id="7171" name="内容占位符 2"/>
          <p:cNvSpPr>
            <a:spLocks noGrp="1"/>
          </p:cNvSpPr>
          <p:nvPr>
            <p:ph idx="4294967295"/>
          </p:nvPr>
        </p:nvSpPr>
        <p:spPr>
          <a:xfrm>
            <a:off x="642938" y="1357313"/>
            <a:ext cx="3786187" cy="4743450"/>
          </a:xfrm>
        </p:spPr>
        <p:txBody>
          <a:bodyPr lIns="82550" tIns="41275" rIns="82550" bIns="41275"/>
          <a:lstStyle/>
          <a:p>
            <a:r>
              <a:rPr lang="zh-CN" altLang="en-US">
                <a:latin typeface="宋体" pitchFamily="2" charset="-122"/>
                <a:ea typeface="宋体" pitchFamily="2" charset="-122"/>
              </a:rPr>
              <a:t>禁止简单文件共享</a:t>
            </a:r>
            <a:endParaRPr lang="en-US" altLang="zh-CN">
              <a:latin typeface="宋体" pitchFamily="2" charset="-122"/>
              <a:ea typeface="宋体" pitchFamily="2" charset="-122"/>
            </a:endParaRPr>
          </a:p>
          <a:p>
            <a:r>
              <a:rPr lang="zh-CN" altLang="en-US">
                <a:latin typeface="宋体" pitchFamily="2" charset="-122"/>
                <a:ea typeface="宋体" pitchFamily="2" charset="-122"/>
              </a:rPr>
              <a:t>设置要共享文件的新账户</a:t>
            </a:r>
            <a:endParaRPr lang="en-US" altLang="zh-CN">
              <a:latin typeface="宋体" pitchFamily="2" charset="-122"/>
              <a:ea typeface="宋体" pitchFamily="2" charset="-122"/>
            </a:endParaRPr>
          </a:p>
          <a:p>
            <a:r>
              <a:rPr lang="zh-CN" altLang="en-US">
                <a:latin typeface="宋体" pitchFamily="2" charset="-122"/>
                <a:ea typeface="宋体" pitchFamily="2" charset="-122"/>
              </a:rPr>
              <a:t>设置共享</a:t>
            </a:r>
            <a:endParaRPr lang="en-US" altLang="zh-CN">
              <a:latin typeface="宋体" pitchFamily="2" charset="-122"/>
              <a:ea typeface="宋体" pitchFamily="2" charset="-122"/>
            </a:endParaRPr>
          </a:p>
          <a:p>
            <a:pPr lvl="1"/>
            <a:r>
              <a:rPr lang="zh-CN" altLang="en-US">
                <a:latin typeface="宋体" pitchFamily="2" charset="-122"/>
                <a:ea typeface="宋体" pitchFamily="2" charset="-122"/>
              </a:rPr>
              <a:t>删除</a:t>
            </a:r>
            <a:r>
              <a:rPr lang="en-US" altLang="zh-CN">
                <a:latin typeface="宋体" pitchFamily="2" charset="-122"/>
                <a:ea typeface="宋体" pitchFamily="2" charset="-122"/>
              </a:rPr>
              <a:t>everyone</a:t>
            </a:r>
            <a:r>
              <a:rPr lang="zh-CN" altLang="en-US">
                <a:latin typeface="宋体" pitchFamily="2" charset="-122"/>
                <a:ea typeface="宋体" pitchFamily="2" charset="-122"/>
              </a:rPr>
              <a:t>用户的权限</a:t>
            </a:r>
            <a:endParaRPr lang="en-US" altLang="zh-CN">
              <a:latin typeface="宋体" pitchFamily="2" charset="-122"/>
              <a:ea typeface="宋体" pitchFamily="2" charset="-122"/>
            </a:endParaRPr>
          </a:p>
          <a:p>
            <a:pPr lvl="1"/>
            <a:r>
              <a:rPr lang="zh-CN" altLang="en-US">
                <a:latin typeface="宋体" pitchFamily="2" charset="-122"/>
                <a:ea typeface="宋体" pitchFamily="2" charset="-122"/>
              </a:rPr>
              <a:t>添加新用户的权限</a:t>
            </a:r>
            <a:endParaRPr lang="en-US" altLang="zh-CN">
              <a:latin typeface="宋体" pitchFamily="2" charset="-122"/>
              <a:ea typeface="宋体" pitchFamily="2" charset="-122"/>
            </a:endParaRPr>
          </a:p>
          <a:p>
            <a:endParaRPr lang="en-US" altLang="zh-CN">
              <a:latin typeface="宋体" pitchFamily="2" charset="-122"/>
              <a:ea typeface="宋体" pitchFamily="2" charset="-122"/>
            </a:endParaRPr>
          </a:p>
          <a:p>
            <a:pPr lvl="1"/>
            <a:endParaRPr lang="zh-CN" altLang="en-US">
              <a:latin typeface="宋体" pitchFamily="2" charset="-122"/>
              <a:ea typeface="宋体" pitchFamily="2" charset="-122"/>
            </a:endParaRPr>
          </a:p>
        </p:txBody>
      </p:sp>
      <p:pic>
        <p:nvPicPr>
          <p:cNvPr id="7172" name="Picture 2"/>
          <p:cNvPicPr>
            <a:picLocks noChangeAspect="1" noChangeArrowheads="1"/>
          </p:cNvPicPr>
          <p:nvPr/>
        </p:nvPicPr>
        <p:blipFill>
          <a:blip r:embed="rId2" cstate="print"/>
          <a:srcRect/>
          <a:stretch>
            <a:fillRect/>
          </a:stretch>
        </p:blipFill>
        <p:spPr bwMode="auto">
          <a:xfrm>
            <a:off x="5072063" y="1000125"/>
            <a:ext cx="2952750" cy="3600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643188" y="285750"/>
            <a:ext cx="6048375" cy="465138"/>
          </a:xfrm>
        </p:spPr>
        <p:txBody>
          <a:bodyPr lIns="82124" tIns="41061" rIns="82124" bIns="41061" anchor="t">
            <a:normAutofit fontScale="90000"/>
          </a:bodyPr>
          <a:lstStyle/>
          <a:p>
            <a:r>
              <a:rPr lang="zh-CN" altLang="en-US" sz="4000">
                <a:latin typeface="仿宋_GB2312"/>
                <a:ea typeface="仿宋_GB2312"/>
                <a:cs typeface="仿宋_GB2312"/>
              </a:rPr>
              <a:t>文件共享－高级文件共享</a:t>
            </a:r>
          </a:p>
        </p:txBody>
      </p:sp>
      <p:sp>
        <p:nvSpPr>
          <p:cNvPr id="8195" name="内容占位符 2"/>
          <p:cNvSpPr>
            <a:spLocks noGrp="1"/>
          </p:cNvSpPr>
          <p:nvPr>
            <p:ph idx="4294967295"/>
          </p:nvPr>
        </p:nvSpPr>
        <p:spPr>
          <a:xfrm>
            <a:off x="642938" y="1357313"/>
            <a:ext cx="3786187" cy="4743450"/>
          </a:xfrm>
        </p:spPr>
        <p:txBody>
          <a:bodyPr lIns="82550" tIns="41275" rIns="82550" bIns="41275"/>
          <a:lstStyle/>
          <a:p>
            <a:r>
              <a:rPr lang="zh-CN" altLang="en-US">
                <a:latin typeface="宋体" pitchFamily="2" charset="-122"/>
                <a:ea typeface="宋体" pitchFamily="2" charset="-122"/>
              </a:rPr>
              <a:t>禁止简单文件共享</a:t>
            </a:r>
            <a:endParaRPr lang="en-US" altLang="zh-CN">
              <a:latin typeface="宋体" pitchFamily="2" charset="-122"/>
              <a:ea typeface="宋体" pitchFamily="2" charset="-122"/>
            </a:endParaRPr>
          </a:p>
          <a:p>
            <a:r>
              <a:rPr lang="zh-CN" altLang="en-US">
                <a:latin typeface="宋体" pitchFamily="2" charset="-122"/>
                <a:ea typeface="宋体" pitchFamily="2" charset="-122"/>
              </a:rPr>
              <a:t>设置新账户</a:t>
            </a:r>
            <a:endParaRPr lang="en-US" altLang="zh-CN">
              <a:latin typeface="宋体" pitchFamily="2" charset="-122"/>
              <a:ea typeface="宋体" pitchFamily="2" charset="-122"/>
            </a:endParaRPr>
          </a:p>
          <a:p>
            <a:r>
              <a:rPr lang="zh-CN" altLang="en-US">
                <a:latin typeface="宋体" pitchFamily="2" charset="-122"/>
                <a:ea typeface="宋体" pitchFamily="2" charset="-122"/>
              </a:rPr>
              <a:t>设置共享文件夹的访问控制列表</a:t>
            </a:r>
            <a:endParaRPr lang="en-US" altLang="zh-CN">
              <a:latin typeface="宋体" pitchFamily="2" charset="-122"/>
              <a:ea typeface="宋体" pitchFamily="2" charset="-122"/>
            </a:endParaRPr>
          </a:p>
          <a:p>
            <a:pPr lvl="1"/>
            <a:r>
              <a:rPr lang="zh-CN" altLang="en-US">
                <a:latin typeface="宋体" pitchFamily="2" charset="-122"/>
                <a:ea typeface="宋体" pitchFamily="2" charset="-122"/>
              </a:rPr>
              <a:t>删除</a:t>
            </a:r>
            <a:r>
              <a:rPr lang="en-US" altLang="zh-CN">
                <a:latin typeface="宋体" pitchFamily="2" charset="-122"/>
                <a:ea typeface="宋体" pitchFamily="2" charset="-122"/>
              </a:rPr>
              <a:t>everyone</a:t>
            </a:r>
            <a:r>
              <a:rPr lang="zh-CN" altLang="en-US">
                <a:latin typeface="宋体" pitchFamily="2" charset="-122"/>
                <a:ea typeface="宋体" pitchFamily="2" charset="-122"/>
              </a:rPr>
              <a:t>用户的权限</a:t>
            </a:r>
            <a:endParaRPr lang="en-US" altLang="zh-CN">
              <a:latin typeface="宋体" pitchFamily="2" charset="-122"/>
              <a:ea typeface="宋体" pitchFamily="2" charset="-122"/>
            </a:endParaRPr>
          </a:p>
          <a:p>
            <a:pPr lvl="1"/>
            <a:r>
              <a:rPr lang="zh-CN" altLang="en-US">
                <a:latin typeface="宋体" pitchFamily="2" charset="-122"/>
                <a:ea typeface="宋体" pitchFamily="2" charset="-122"/>
              </a:rPr>
              <a:t>添加新用户的权限</a:t>
            </a:r>
            <a:endParaRPr lang="en-US" altLang="zh-CN">
              <a:latin typeface="宋体" pitchFamily="2" charset="-122"/>
              <a:ea typeface="宋体" pitchFamily="2" charset="-122"/>
            </a:endParaRPr>
          </a:p>
          <a:p>
            <a:endParaRPr lang="en-US" altLang="zh-CN">
              <a:latin typeface="宋体" pitchFamily="2" charset="-122"/>
              <a:ea typeface="宋体" pitchFamily="2" charset="-122"/>
            </a:endParaRPr>
          </a:p>
          <a:p>
            <a:pPr lvl="1"/>
            <a:endParaRPr lang="zh-CN" altLang="en-US">
              <a:latin typeface="宋体" pitchFamily="2" charset="-122"/>
              <a:ea typeface="宋体" pitchFamily="2" charset="-122"/>
            </a:endParaRPr>
          </a:p>
        </p:txBody>
      </p:sp>
      <p:pic>
        <p:nvPicPr>
          <p:cNvPr id="8196" name="Picture 2"/>
          <p:cNvPicPr>
            <a:picLocks noChangeAspect="1" noChangeArrowheads="1"/>
          </p:cNvPicPr>
          <p:nvPr/>
        </p:nvPicPr>
        <p:blipFill>
          <a:blip r:embed="rId2" cstate="print"/>
          <a:srcRect/>
          <a:stretch>
            <a:fillRect/>
          </a:stretch>
        </p:blipFill>
        <p:spPr bwMode="auto">
          <a:xfrm>
            <a:off x="5072063" y="1000125"/>
            <a:ext cx="2952750" cy="3600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endParaRPr lang="zh-CN" altLang="en-US">
              <a:ea typeface="宋体" pitchFamily="2" charset="-122"/>
            </a:endParaRPr>
          </a:p>
        </p:txBody>
      </p:sp>
      <p:pic>
        <p:nvPicPr>
          <p:cNvPr id="12293" name="Picture 5"/>
          <p:cNvPicPr>
            <a:picLocks noChangeAspect="1" noChangeArrowheads="1"/>
          </p:cNvPicPr>
          <p:nvPr/>
        </p:nvPicPr>
        <p:blipFill>
          <a:blip r:embed="rId2" cstate="print"/>
          <a:srcRect/>
          <a:stretch>
            <a:fillRect/>
          </a:stretch>
        </p:blipFill>
        <p:spPr bwMode="auto">
          <a:xfrm>
            <a:off x="990600" y="304800"/>
            <a:ext cx="3276600" cy="4648200"/>
          </a:xfrm>
          <a:prstGeom prst="rect">
            <a:avLst/>
          </a:prstGeom>
          <a:noFill/>
          <a:ln w="9525">
            <a:noFill/>
            <a:miter lim="800000"/>
            <a:headEnd/>
            <a:tailEnd/>
          </a:ln>
          <a:effectLst/>
        </p:spPr>
      </p:pic>
      <p:pic>
        <p:nvPicPr>
          <p:cNvPr id="12294" name="Picture 6"/>
          <p:cNvPicPr>
            <a:picLocks noChangeAspect="1" noChangeArrowheads="1"/>
          </p:cNvPicPr>
          <p:nvPr/>
        </p:nvPicPr>
        <p:blipFill>
          <a:blip r:embed="rId3" cstate="print"/>
          <a:srcRect/>
          <a:stretch>
            <a:fillRect/>
          </a:stretch>
        </p:blipFill>
        <p:spPr bwMode="auto">
          <a:xfrm>
            <a:off x="4800600" y="228600"/>
            <a:ext cx="3536950" cy="4800600"/>
          </a:xfrm>
          <a:prstGeom prst="rect">
            <a:avLst/>
          </a:prstGeom>
          <a:noFill/>
          <a:ln w="9525">
            <a:noFill/>
            <a:miter lim="800000"/>
            <a:headEnd/>
            <a:tailEnd/>
          </a:ln>
          <a:effectLst/>
        </p:spPr>
      </p:pic>
      <p:sp>
        <p:nvSpPr>
          <p:cNvPr id="12295" name="Rectangle 7"/>
          <p:cNvSpPr>
            <a:spLocks noChangeArrowheads="1"/>
          </p:cNvSpPr>
          <p:nvPr/>
        </p:nvSpPr>
        <p:spPr bwMode="auto">
          <a:xfrm>
            <a:off x="381000" y="5181600"/>
            <a:ext cx="8382000" cy="1260475"/>
          </a:xfrm>
          <a:prstGeom prst="rect">
            <a:avLst/>
          </a:prstGeom>
          <a:noFill/>
          <a:ln w="9525">
            <a:noFill/>
            <a:miter lim="800000"/>
            <a:headEnd/>
            <a:tailEnd/>
          </a:ln>
          <a:effectLst/>
        </p:spPr>
        <p:txBody>
          <a:bodyPr>
            <a:spAutoFit/>
          </a:bodyPr>
          <a:lstStyle/>
          <a:p>
            <a:pPr>
              <a:spcBef>
                <a:spcPct val="20000"/>
              </a:spcBef>
              <a:buFontTx/>
              <a:buChar char="•"/>
            </a:pPr>
            <a:r>
              <a:rPr lang="zh-CN" altLang="en-US" sz="2400" dirty="0">
                <a:ea typeface="宋体" pitchFamily="2" charset="-122"/>
              </a:rPr>
              <a:t>右键选择要共享的文件夹，属性</a:t>
            </a:r>
            <a:r>
              <a:rPr lang="en-US" altLang="zh-CN" sz="2400" dirty="0">
                <a:ea typeface="宋体" pitchFamily="2" charset="-122"/>
              </a:rPr>
              <a:t>-》</a:t>
            </a:r>
            <a:r>
              <a:rPr lang="zh-CN" altLang="en-US" sz="2400" dirty="0">
                <a:ea typeface="宋体" pitchFamily="2" charset="-122"/>
              </a:rPr>
              <a:t>共享及安全</a:t>
            </a:r>
          </a:p>
          <a:p>
            <a:pPr>
              <a:spcBef>
                <a:spcPct val="20000"/>
              </a:spcBef>
              <a:buFontTx/>
              <a:buChar char="•"/>
            </a:pPr>
            <a:r>
              <a:rPr lang="zh-CN" altLang="en-US" sz="2400" dirty="0">
                <a:ea typeface="宋体" pitchFamily="2" charset="-122"/>
              </a:rPr>
              <a:t>不允许空白密码用户远程登录：本地安全策略</a:t>
            </a:r>
            <a:r>
              <a:rPr lang="en-US" altLang="zh-CN" sz="2400" dirty="0">
                <a:ea typeface="宋体" pitchFamily="2" charset="-122"/>
              </a:rPr>
              <a:t>-》</a:t>
            </a:r>
            <a:r>
              <a:rPr lang="zh-CN" altLang="en-US" sz="2400" dirty="0">
                <a:ea typeface="宋体" pitchFamily="2" charset="-122"/>
              </a:rPr>
              <a:t>安全选项</a:t>
            </a:r>
            <a:r>
              <a:rPr lang="en-US" altLang="zh-CN" sz="2400" dirty="0">
                <a:ea typeface="宋体" pitchFamily="2" charset="-122"/>
              </a:rPr>
              <a:t>-》</a:t>
            </a:r>
            <a:r>
              <a:rPr lang="zh-CN" altLang="en-US" sz="2400" dirty="0">
                <a:ea typeface="宋体" pitchFamily="2" charset="-122"/>
              </a:rPr>
              <a:t>不允许空白密码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a:ea typeface="宋体" pitchFamily="2" charset="-122"/>
              </a:rPr>
              <a:t>本地安全策略：系统审核策略</a:t>
            </a:r>
          </a:p>
        </p:txBody>
      </p:sp>
      <p:sp>
        <p:nvSpPr>
          <p:cNvPr id="14339" name="Rectangle 3"/>
          <p:cNvSpPr>
            <a:spLocks noGrp="1" noChangeArrowheads="1"/>
          </p:cNvSpPr>
          <p:nvPr>
            <p:ph type="body" idx="1"/>
          </p:nvPr>
        </p:nvSpPr>
        <p:spPr>
          <a:xfrm>
            <a:off x="457200" y="1600200"/>
            <a:ext cx="8458200" cy="4525963"/>
          </a:xfrm>
        </p:spPr>
        <p:txBody>
          <a:bodyPr/>
          <a:lstStyle/>
          <a:p>
            <a:r>
              <a:rPr lang="zh-CN" altLang="en-US">
                <a:ea typeface="宋体" pitchFamily="2" charset="-122"/>
              </a:rPr>
              <a:t>开启安全审核是</a:t>
            </a:r>
            <a:r>
              <a:rPr lang="en-US" altLang="zh-CN">
                <a:ea typeface="宋体" pitchFamily="2" charset="-122"/>
              </a:rPr>
              <a:t>Windows</a:t>
            </a:r>
            <a:r>
              <a:rPr lang="zh-CN" altLang="en-US">
                <a:ea typeface="宋体" pitchFamily="2" charset="-122"/>
              </a:rPr>
              <a:t>最基本的入侵检测方法。</a:t>
            </a:r>
          </a:p>
          <a:p>
            <a:r>
              <a:rPr lang="zh-CN" altLang="en-US">
                <a:ea typeface="宋体" pitchFamily="2" charset="-122"/>
              </a:rPr>
              <a:t>当有人尝试对你的系统进行某些方式（如尝试用户密码</a:t>
            </a:r>
            <a:r>
              <a:rPr lang="en-US" altLang="zh-CN">
                <a:ea typeface="宋体" pitchFamily="2" charset="-122"/>
              </a:rPr>
              <a:t>,</a:t>
            </a:r>
            <a:r>
              <a:rPr lang="zh-CN" altLang="en-US">
                <a:ea typeface="宋体" pitchFamily="2" charset="-122"/>
              </a:rPr>
              <a:t>改变帐户策略，未经许可的文件访问等等）入侵的时候，都会被安全审核记录下来。</a:t>
            </a:r>
          </a:p>
          <a:p>
            <a:r>
              <a:rPr lang="zh-CN" altLang="en-US">
                <a:ea typeface="宋体" pitchFamily="2" charset="-122"/>
              </a:rPr>
              <a:t>打开安全审核之后，相关事件可以通过“事件查看器”查看。</a:t>
            </a:r>
          </a:p>
          <a:p>
            <a:endParaRPr lang="zh-CN" altLang="en-US">
              <a:ea typeface="宋体" pitchFamily="2"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idx="4294967295"/>
          </p:nvPr>
        </p:nvSpPr>
        <p:spPr>
          <a:xfrm>
            <a:off x="457200" y="304800"/>
            <a:ext cx="8229600" cy="1143000"/>
          </a:xfrm>
        </p:spPr>
        <p:txBody>
          <a:bodyPr/>
          <a:lstStyle/>
          <a:p>
            <a:r>
              <a:rPr lang="zh-CN" altLang="en-US">
                <a:ea typeface="宋体" pitchFamily="2" charset="-122"/>
              </a:rPr>
              <a:t>本地安全策略 </a:t>
            </a:r>
          </a:p>
        </p:txBody>
      </p:sp>
      <p:sp>
        <p:nvSpPr>
          <p:cNvPr id="17411" name="内容占位符 2"/>
          <p:cNvSpPr>
            <a:spLocks noGrp="1"/>
          </p:cNvSpPr>
          <p:nvPr>
            <p:ph idx="4294967295"/>
          </p:nvPr>
        </p:nvSpPr>
        <p:spPr/>
        <p:txBody>
          <a:bodyPr/>
          <a:lstStyle/>
          <a:p>
            <a:r>
              <a:rPr lang="zh-CN" altLang="en-US">
                <a:ea typeface="宋体" pitchFamily="2" charset="-122"/>
              </a:rPr>
              <a:t>本地安全策略影响本计算机的安全设置</a:t>
            </a:r>
          </a:p>
          <a:p>
            <a:r>
              <a:rPr lang="zh-CN" altLang="en-US">
                <a:ea typeface="宋体" pitchFamily="2" charset="-122"/>
              </a:rPr>
              <a:t>本地安全策略主要包含</a:t>
            </a:r>
          </a:p>
          <a:p>
            <a:pPr lvl="1"/>
            <a:r>
              <a:rPr lang="zh-CN" altLang="en-US">
                <a:ea typeface="宋体" pitchFamily="2" charset="-122"/>
              </a:rPr>
              <a:t>帐户策略</a:t>
            </a:r>
          </a:p>
          <a:p>
            <a:pPr lvl="1"/>
            <a:r>
              <a:rPr lang="zh-CN" altLang="en-US">
                <a:ea typeface="宋体" pitchFamily="2" charset="-122"/>
              </a:rPr>
              <a:t>本地策略</a:t>
            </a:r>
            <a:endParaRPr lang="en-US" altLang="zh-CN">
              <a:ea typeface="宋体" pitchFamily="2" charset="-122"/>
            </a:endParaRPr>
          </a:p>
          <a:p>
            <a:pPr lvl="1"/>
            <a:r>
              <a:rPr lang="en-US" altLang="zh-CN">
                <a:ea typeface="宋体" pitchFamily="2" charset="-122"/>
              </a:rPr>
              <a:t>… …</a:t>
            </a:r>
            <a:endParaRPr lang="zh-CN" altLang="en-US">
              <a:ea typeface="宋体" pitchFamily="2" charset="-122"/>
            </a:endParaRPr>
          </a:p>
        </p:txBody>
      </p:sp>
      <p:pic>
        <p:nvPicPr>
          <p:cNvPr id="17412" name="Picture 4"/>
          <p:cNvPicPr>
            <a:picLocks noChangeAspect="1" noChangeArrowheads="1"/>
          </p:cNvPicPr>
          <p:nvPr/>
        </p:nvPicPr>
        <p:blipFill>
          <a:blip r:embed="rId2" cstate="print"/>
          <a:srcRect/>
          <a:stretch>
            <a:fillRect/>
          </a:stretch>
        </p:blipFill>
        <p:spPr bwMode="auto">
          <a:xfrm>
            <a:off x="3048000" y="2590800"/>
            <a:ext cx="6500813" cy="3924300"/>
          </a:xfrm>
          <a:prstGeom prst="rect">
            <a:avLst/>
          </a:prstGeom>
          <a:noFill/>
          <a:ln w="9525">
            <a:noFill/>
            <a:miter lim="800000"/>
            <a:headEnd/>
            <a:tailEnd/>
          </a:ln>
        </p:spPr>
      </p:pic>
      <p:sp>
        <p:nvSpPr>
          <p:cNvPr id="6" name="Rectangle 6"/>
          <p:cNvSpPr>
            <a:spLocks noChangeArrowheads="1"/>
          </p:cNvSpPr>
          <p:nvPr/>
        </p:nvSpPr>
        <p:spPr bwMode="auto">
          <a:xfrm>
            <a:off x="2930525" y="5084763"/>
            <a:ext cx="4752975" cy="792162"/>
          </a:xfrm>
          <a:prstGeom prst="rect">
            <a:avLst/>
          </a:prstGeom>
          <a:solidFill>
            <a:schemeClr val="bg1"/>
          </a:solidFill>
          <a:ln w="9525" algn="ctr">
            <a:noFill/>
            <a:miter lim="800000"/>
            <a:headEnd/>
            <a:tailEnd/>
          </a:ln>
          <a:effectLst/>
        </p:spPr>
        <p:txBody>
          <a:bodyPr wrap="none" anchor="ctr"/>
          <a:lstStyle/>
          <a:p>
            <a:pPr marL="342900" indent="-342900" fontAlgn="auto">
              <a:spcBef>
                <a:spcPct val="20000"/>
              </a:spcBef>
              <a:spcAft>
                <a:spcPts val="0"/>
              </a:spcAft>
              <a:defRPr/>
            </a:pPr>
            <a:r>
              <a:rPr lang="zh-CN" altLang="en-US" sz="2400" b="1">
                <a:solidFill>
                  <a:srgbClr val="FF0000"/>
                </a:solidFill>
                <a:latin typeface="+mn-lt"/>
                <a:ea typeface="楷体_GB2312" pitchFamily="49" charset="-122"/>
                <a:cs typeface="+mn-cs"/>
              </a:rPr>
              <a:t>开始 </a:t>
            </a:r>
            <a:r>
              <a:rPr lang="en-US" altLang="zh-CN" sz="2400" b="1">
                <a:solidFill>
                  <a:srgbClr val="FF9601"/>
                </a:solidFill>
                <a:latin typeface="+mn-lt"/>
                <a:ea typeface="宋体" pitchFamily="2" charset="-122"/>
                <a:cs typeface="+mn-cs"/>
                <a:sym typeface="Wingdings" pitchFamily="2" charset="2"/>
              </a:rPr>
              <a:t></a:t>
            </a:r>
            <a:r>
              <a:rPr lang="en-US" altLang="zh-CN" sz="2400" b="1">
                <a:solidFill>
                  <a:srgbClr val="FF0000"/>
                </a:solidFill>
                <a:latin typeface="+mn-lt"/>
                <a:ea typeface="楷体_GB2312" pitchFamily="49" charset="-122"/>
                <a:cs typeface="+mn-cs"/>
                <a:sym typeface="Wingdings" pitchFamily="2" charset="2"/>
              </a:rPr>
              <a:t> </a:t>
            </a:r>
            <a:r>
              <a:rPr lang="zh-CN" altLang="en-US" sz="2400" b="1">
                <a:solidFill>
                  <a:srgbClr val="FF0000"/>
                </a:solidFill>
                <a:latin typeface="+mn-lt"/>
                <a:ea typeface="楷体_GB2312" pitchFamily="49" charset="-122"/>
                <a:cs typeface="+mn-cs"/>
                <a:sym typeface="Wingdings" pitchFamily="2" charset="2"/>
              </a:rPr>
              <a:t>管理工具 </a:t>
            </a:r>
            <a:r>
              <a:rPr lang="en-US" altLang="zh-CN" sz="2400" b="1">
                <a:solidFill>
                  <a:srgbClr val="FF9601"/>
                </a:solidFill>
                <a:latin typeface="+mn-lt"/>
                <a:ea typeface="宋体" pitchFamily="2" charset="-122"/>
                <a:cs typeface="+mn-cs"/>
                <a:sym typeface="Wingdings" pitchFamily="2" charset="2"/>
              </a:rPr>
              <a:t></a:t>
            </a:r>
            <a:r>
              <a:rPr lang="en-US" altLang="zh-CN" sz="2400" b="1">
                <a:solidFill>
                  <a:srgbClr val="FF0000"/>
                </a:solidFill>
                <a:latin typeface="+mn-lt"/>
                <a:ea typeface="楷体_GB2312" pitchFamily="49" charset="-122"/>
                <a:cs typeface="+mn-cs"/>
                <a:sym typeface="Wingdings" pitchFamily="2" charset="2"/>
              </a:rPr>
              <a:t> </a:t>
            </a:r>
            <a:r>
              <a:rPr lang="zh-CN" altLang="en-US" sz="2400" b="1">
                <a:solidFill>
                  <a:srgbClr val="FF0000"/>
                </a:solidFill>
                <a:latin typeface="+mn-lt"/>
                <a:ea typeface="楷体_GB2312" pitchFamily="49" charset="-122"/>
                <a:cs typeface="+mn-cs"/>
                <a:sym typeface="Wingdings" pitchFamily="2" charset="2"/>
              </a:rPr>
              <a:t>本地安全策略</a:t>
            </a:r>
          </a:p>
          <a:p>
            <a:pPr marL="342900" indent="-342900" fontAlgn="auto">
              <a:spcBef>
                <a:spcPct val="20000"/>
              </a:spcBef>
              <a:spcAft>
                <a:spcPts val="0"/>
              </a:spcAft>
              <a:defRPr/>
            </a:pPr>
            <a:r>
              <a:rPr lang="zh-CN" altLang="en-US" sz="2400" b="1">
                <a:latin typeface="+mn-lt"/>
                <a:ea typeface="楷体_GB2312" pitchFamily="49" charset="-122"/>
                <a:cs typeface="+mn-cs"/>
                <a:sym typeface="Wingdings" pitchFamily="2" charset="2"/>
              </a:rPr>
              <a:t>开</a:t>
            </a:r>
            <a:r>
              <a:rPr lang="zh-CN" altLang="en-US" sz="2400" b="1">
                <a:latin typeface="+mn-lt"/>
                <a:ea typeface="楷体_GB2312" pitchFamily="49" charset="-122"/>
                <a:cs typeface="+mn-cs"/>
              </a:rPr>
              <a:t>始 </a:t>
            </a:r>
            <a:r>
              <a:rPr lang="en-US" altLang="zh-CN" sz="2400" b="1">
                <a:solidFill>
                  <a:srgbClr val="FF9601"/>
                </a:solidFill>
                <a:latin typeface="+mn-lt"/>
                <a:ea typeface="宋体" pitchFamily="2" charset="-122"/>
                <a:cs typeface="+mn-cs"/>
                <a:sym typeface="Wingdings" pitchFamily="2" charset="2"/>
              </a:rPr>
              <a:t></a:t>
            </a:r>
            <a:r>
              <a:rPr lang="en-US" altLang="zh-CN" sz="2400" b="1">
                <a:latin typeface="+mn-lt"/>
                <a:ea typeface="楷体_GB2312" pitchFamily="49" charset="-122"/>
                <a:cs typeface="+mn-cs"/>
                <a:sym typeface="Wingdings" pitchFamily="2" charset="2"/>
              </a:rPr>
              <a:t> </a:t>
            </a:r>
            <a:r>
              <a:rPr lang="zh-CN" altLang="en-US" sz="2400" b="1">
                <a:latin typeface="+mn-lt"/>
                <a:ea typeface="楷体_GB2312" pitchFamily="49" charset="-122"/>
                <a:cs typeface="+mn-cs"/>
                <a:sym typeface="Wingdings" pitchFamily="2" charset="2"/>
              </a:rPr>
              <a:t>运行 </a:t>
            </a:r>
            <a:r>
              <a:rPr lang="en-US" altLang="zh-CN" sz="2400" b="1">
                <a:solidFill>
                  <a:srgbClr val="FF9601"/>
                </a:solidFill>
                <a:latin typeface="+mn-lt"/>
                <a:ea typeface="宋体" pitchFamily="2" charset="-122"/>
                <a:cs typeface="+mn-cs"/>
                <a:sym typeface="Wingdings" pitchFamily="2" charset="2"/>
              </a:rPr>
              <a:t></a:t>
            </a:r>
            <a:r>
              <a:rPr lang="en-US" altLang="zh-CN" sz="2400" b="1">
                <a:latin typeface="+mn-lt"/>
                <a:ea typeface="楷体_GB2312" pitchFamily="49" charset="-122"/>
                <a:cs typeface="+mn-cs"/>
                <a:sym typeface="Wingdings" pitchFamily="2" charset="2"/>
              </a:rPr>
              <a:t> </a:t>
            </a:r>
            <a:r>
              <a:rPr lang="en-US" altLang="zh-CN" sz="2400" b="1">
                <a:solidFill>
                  <a:schemeClr val="hlink"/>
                </a:solidFill>
                <a:effectLst>
                  <a:outerShdw blurRad="38100" dist="38100" dir="2700000" algn="tl">
                    <a:srgbClr val="C0C0C0"/>
                  </a:outerShdw>
                </a:effectLst>
                <a:latin typeface="+mn-lt"/>
                <a:ea typeface="楷体_GB2312" pitchFamily="49" charset="-122"/>
                <a:cs typeface="+mn-cs"/>
                <a:sym typeface="Wingdings" pitchFamily="2" charset="2"/>
              </a:rPr>
              <a:t>secpol.msc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1000"/>
                                  </p:stCondLst>
                                  <p:childTnLst>
                                    <p:set>
                                      <p:cBhvr>
                                        <p:cTn id="6" dur="1" fill="hold">
                                          <p:stCondLst>
                                            <p:cond delay="0"/>
                                          </p:stCondLst>
                                        </p:cTn>
                                        <p:tgtEl>
                                          <p:spTgt spid="6"/>
                                        </p:tgtEl>
                                        <p:attrNameLst>
                                          <p:attrName>style.visibility</p:attrName>
                                        </p:attrNameLst>
                                      </p:cBhvr>
                                      <p:to>
                                        <p:strVal val="visible"/>
                                      </p:to>
                                    </p:set>
                                    <p:animEffect transition="in" filter="slide(fromBottom)">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p:cNvSpPr>
          <p:nvPr>
            <p:ph type="body" sz="half" idx="4294967295"/>
          </p:nvPr>
        </p:nvSpPr>
        <p:spPr>
          <a:xfrm>
            <a:off x="152400" y="838200"/>
            <a:ext cx="3473450" cy="5643563"/>
          </a:xfrm>
        </p:spPr>
        <p:txBody>
          <a:bodyPr>
            <a:normAutofit lnSpcReduction="10000"/>
          </a:bodyPr>
          <a:lstStyle/>
          <a:p>
            <a:r>
              <a:rPr lang="zh-CN" altLang="en-US">
                <a:ea typeface="宋体" pitchFamily="2" charset="-122"/>
              </a:rPr>
              <a:t>审核策略</a:t>
            </a:r>
          </a:p>
          <a:p>
            <a:pPr lvl="1"/>
            <a:r>
              <a:rPr lang="zh-CN" altLang="en-US">
                <a:ea typeface="宋体" pitchFamily="2" charset="-122"/>
              </a:rPr>
              <a:t>在安全日志中记录登录用户的操作事件  </a:t>
            </a:r>
          </a:p>
          <a:p>
            <a:r>
              <a:rPr lang="zh-CN" altLang="en-GB">
                <a:ea typeface="宋体" pitchFamily="2" charset="-122"/>
              </a:rPr>
              <a:t>用户权限分配</a:t>
            </a:r>
          </a:p>
          <a:p>
            <a:pPr lvl="1"/>
            <a:r>
              <a:rPr lang="zh-CN" altLang="en-GB">
                <a:ea typeface="宋体" pitchFamily="2" charset="-122"/>
              </a:rPr>
              <a:t>关闭系统</a:t>
            </a:r>
          </a:p>
          <a:p>
            <a:pPr lvl="1"/>
            <a:r>
              <a:rPr lang="zh-CN" altLang="en-GB">
                <a:ea typeface="宋体" pitchFamily="2" charset="-122"/>
              </a:rPr>
              <a:t>更改系统时间</a:t>
            </a:r>
          </a:p>
          <a:p>
            <a:pPr lvl="1"/>
            <a:r>
              <a:rPr lang="zh-CN" altLang="en-GB">
                <a:ea typeface="宋体" pitchFamily="2" charset="-122"/>
              </a:rPr>
              <a:t>拒绝本地登录</a:t>
            </a:r>
          </a:p>
          <a:p>
            <a:pPr lvl="1"/>
            <a:r>
              <a:rPr lang="zh-CN" altLang="en-GB">
                <a:ea typeface="宋体" pitchFamily="2" charset="-122"/>
              </a:rPr>
              <a:t>允许在本地登录 </a:t>
            </a:r>
            <a:r>
              <a:rPr lang="zh-CN" altLang="en-US">
                <a:ea typeface="宋体" pitchFamily="2" charset="-122"/>
              </a:rPr>
              <a:t> </a:t>
            </a:r>
          </a:p>
          <a:p>
            <a:r>
              <a:rPr lang="zh-CN" altLang="en-GB">
                <a:ea typeface="宋体" pitchFamily="2" charset="-122"/>
              </a:rPr>
              <a:t>安全选项</a:t>
            </a:r>
          </a:p>
          <a:p>
            <a:pPr lvl="1"/>
            <a:r>
              <a:rPr lang="zh-CN" altLang="en-GB">
                <a:ea typeface="宋体" pitchFamily="2" charset="-122"/>
              </a:rPr>
              <a:t>控制和操作系统安全相关的设置 </a:t>
            </a:r>
            <a:r>
              <a:rPr lang="zh-CN" altLang="en-US">
                <a:ea typeface="宋体" pitchFamily="2" charset="-122"/>
              </a:rPr>
              <a:t> </a:t>
            </a:r>
          </a:p>
        </p:txBody>
      </p:sp>
      <p:pic>
        <p:nvPicPr>
          <p:cNvPr id="35844" name="Picture 4"/>
          <p:cNvPicPr>
            <a:picLocks noChangeAspect="1" noChangeArrowheads="1"/>
          </p:cNvPicPr>
          <p:nvPr/>
        </p:nvPicPr>
        <p:blipFill>
          <a:blip r:embed="rId3" cstate="print"/>
          <a:srcRect/>
          <a:stretch>
            <a:fillRect/>
          </a:stretch>
        </p:blipFill>
        <p:spPr bwMode="auto">
          <a:xfrm>
            <a:off x="3822700" y="1571625"/>
            <a:ext cx="5256213" cy="4679950"/>
          </a:xfrm>
          <a:prstGeom prst="rect">
            <a:avLst/>
          </a:prstGeom>
          <a:noFill/>
          <a:ln w="9525">
            <a:noFill/>
            <a:miter lim="800000"/>
            <a:headEnd/>
            <a:tailEnd/>
          </a:ln>
        </p:spPr>
      </p:pic>
      <p:pic>
        <p:nvPicPr>
          <p:cNvPr id="35845" name="Picture 5"/>
          <p:cNvPicPr>
            <a:picLocks noGrp="1" noChangeAspect="1" noChangeArrowheads="1"/>
          </p:cNvPicPr>
          <p:nvPr>
            <p:ph sz="quarter" idx="4294967295"/>
          </p:nvPr>
        </p:nvPicPr>
        <p:blipFill>
          <a:blip r:embed="rId4" cstate="print"/>
          <a:srcRect/>
          <a:stretch>
            <a:fillRect/>
          </a:stretch>
        </p:blipFill>
        <p:spPr>
          <a:xfrm>
            <a:off x="3859213" y="1571625"/>
            <a:ext cx="5284787" cy="4789488"/>
          </a:xfrm>
        </p:spPr>
      </p:pic>
      <p:pic>
        <p:nvPicPr>
          <p:cNvPr id="35846" name="Picture 6"/>
          <p:cNvPicPr>
            <a:picLocks noGrp="1" noChangeAspect="1" noChangeArrowheads="1"/>
          </p:cNvPicPr>
          <p:nvPr>
            <p:ph sz="quarter" idx="4294967295"/>
          </p:nvPr>
        </p:nvPicPr>
        <p:blipFill>
          <a:blip r:embed="rId5" cstate="print"/>
          <a:srcRect/>
          <a:stretch>
            <a:fillRect/>
          </a:stretch>
        </p:blipFill>
        <p:spPr>
          <a:xfrm>
            <a:off x="4267200" y="1600200"/>
            <a:ext cx="5357813" cy="3168650"/>
          </a:xfrm>
        </p:spPr>
      </p:pic>
      <p:sp>
        <p:nvSpPr>
          <p:cNvPr id="18438" name="标题 1"/>
          <p:cNvSpPr>
            <a:spLocks noGrp="1"/>
          </p:cNvSpPr>
          <p:nvPr>
            <p:ph type="title" idx="4294967295"/>
          </p:nvPr>
        </p:nvSpPr>
        <p:spPr>
          <a:xfrm>
            <a:off x="228600" y="0"/>
            <a:ext cx="8229600" cy="1143000"/>
          </a:xfrm>
        </p:spPr>
        <p:txBody>
          <a:bodyPr/>
          <a:lstStyle/>
          <a:p>
            <a:r>
              <a:rPr lang="zh-CN" altLang="en-GB">
                <a:ea typeface="宋体" pitchFamily="2" charset="-122"/>
              </a:rPr>
              <a:t>本地策略</a:t>
            </a:r>
            <a:endParaRPr lang="zh-CN" altLang="en-US">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5846"/>
                                        </p:tgtEl>
                                        <p:attrNameLst>
                                          <p:attrName>style.visibility</p:attrName>
                                        </p:attrNameLst>
                                      </p:cBhvr>
                                      <p:to>
                                        <p:strVal val="hidden"/>
                                      </p:to>
                                    </p:set>
                                  </p:childTnLst>
                                </p:cTn>
                              </p:par>
                            </p:childTnLst>
                          </p:cTn>
                        </p:par>
                        <p:par>
                          <p:cTn id="7" fill="hold">
                            <p:stCondLst>
                              <p:cond delay="0"/>
                            </p:stCondLst>
                            <p:childTnLst>
                              <p:par>
                                <p:cTn id="8" presetID="3" presetClass="entr" presetSubtype="10" fill="hold" nodeType="afterEffect">
                                  <p:stCondLst>
                                    <p:cond delay="500"/>
                                  </p:stCondLst>
                                  <p:childTnLst>
                                    <p:set>
                                      <p:cBhvr>
                                        <p:cTn id="9" dur="1" fill="hold">
                                          <p:stCondLst>
                                            <p:cond delay="0"/>
                                          </p:stCondLst>
                                        </p:cTn>
                                        <p:tgtEl>
                                          <p:spTgt spid="35843">
                                            <p:txEl>
                                              <p:pRg st="2" end="2"/>
                                            </p:txEl>
                                          </p:spTgt>
                                        </p:tgtEl>
                                        <p:attrNameLst>
                                          <p:attrName>style.visibility</p:attrName>
                                        </p:attrNameLst>
                                      </p:cBhvr>
                                      <p:to>
                                        <p:strVal val="visible"/>
                                      </p:to>
                                    </p:set>
                                    <p:animEffect transition="in" filter="blinds(horizontal)">
                                      <p:cBhvr>
                                        <p:cTn id="10" dur="500"/>
                                        <p:tgtEl>
                                          <p:spTgt spid="35843">
                                            <p:txEl>
                                              <p:pRg st="2" end="2"/>
                                            </p:txEl>
                                          </p:spTgt>
                                        </p:tgtEl>
                                      </p:cBhvr>
                                    </p:animEffect>
                                  </p:childTnLst>
                                </p:cTn>
                              </p:par>
                              <p:par>
                                <p:cTn id="11" presetID="3" presetClass="entr" presetSubtype="10" fill="hold" nodeType="withEffect">
                                  <p:stCondLst>
                                    <p:cond delay="500"/>
                                  </p:stCondLst>
                                  <p:childTnLst>
                                    <p:set>
                                      <p:cBhvr>
                                        <p:cTn id="12" dur="1" fill="hold">
                                          <p:stCondLst>
                                            <p:cond delay="0"/>
                                          </p:stCondLst>
                                        </p:cTn>
                                        <p:tgtEl>
                                          <p:spTgt spid="35843">
                                            <p:txEl>
                                              <p:pRg st="3" end="3"/>
                                            </p:txEl>
                                          </p:spTgt>
                                        </p:tgtEl>
                                        <p:attrNameLst>
                                          <p:attrName>style.visibility</p:attrName>
                                        </p:attrNameLst>
                                      </p:cBhvr>
                                      <p:to>
                                        <p:strVal val="visible"/>
                                      </p:to>
                                    </p:set>
                                    <p:animEffect transition="in" filter="blinds(horizontal)">
                                      <p:cBhvr>
                                        <p:cTn id="13" dur="500"/>
                                        <p:tgtEl>
                                          <p:spTgt spid="35843">
                                            <p:txEl>
                                              <p:pRg st="3" end="3"/>
                                            </p:txEl>
                                          </p:spTgt>
                                        </p:tgtEl>
                                      </p:cBhvr>
                                    </p:animEffect>
                                  </p:childTnLst>
                                </p:cTn>
                              </p:par>
                              <p:par>
                                <p:cTn id="14" presetID="3" presetClass="entr" presetSubtype="10" fill="hold" nodeType="withEffect">
                                  <p:stCondLst>
                                    <p:cond delay="500"/>
                                  </p:stCondLst>
                                  <p:childTnLst>
                                    <p:set>
                                      <p:cBhvr>
                                        <p:cTn id="15" dur="1" fill="hold">
                                          <p:stCondLst>
                                            <p:cond delay="0"/>
                                          </p:stCondLst>
                                        </p:cTn>
                                        <p:tgtEl>
                                          <p:spTgt spid="35843">
                                            <p:txEl>
                                              <p:pRg st="4" end="4"/>
                                            </p:txEl>
                                          </p:spTgt>
                                        </p:tgtEl>
                                        <p:attrNameLst>
                                          <p:attrName>style.visibility</p:attrName>
                                        </p:attrNameLst>
                                      </p:cBhvr>
                                      <p:to>
                                        <p:strVal val="visible"/>
                                      </p:to>
                                    </p:set>
                                    <p:animEffect transition="in" filter="blinds(horizontal)">
                                      <p:cBhvr>
                                        <p:cTn id="16" dur="500"/>
                                        <p:tgtEl>
                                          <p:spTgt spid="35843">
                                            <p:txEl>
                                              <p:pRg st="4" end="4"/>
                                            </p:txEl>
                                          </p:spTgt>
                                        </p:tgtEl>
                                      </p:cBhvr>
                                    </p:animEffect>
                                  </p:childTnLst>
                                </p:cTn>
                              </p:par>
                              <p:par>
                                <p:cTn id="17" presetID="3" presetClass="entr" presetSubtype="10" fill="hold" nodeType="withEffect">
                                  <p:stCondLst>
                                    <p:cond delay="500"/>
                                  </p:stCondLst>
                                  <p:childTnLst>
                                    <p:set>
                                      <p:cBhvr>
                                        <p:cTn id="18" dur="1" fill="hold">
                                          <p:stCondLst>
                                            <p:cond delay="0"/>
                                          </p:stCondLst>
                                        </p:cTn>
                                        <p:tgtEl>
                                          <p:spTgt spid="35843">
                                            <p:txEl>
                                              <p:pRg st="5" end="5"/>
                                            </p:txEl>
                                          </p:spTgt>
                                        </p:tgtEl>
                                        <p:attrNameLst>
                                          <p:attrName>style.visibility</p:attrName>
                                        </p:attrNameLst>
                                      </p:cBhvr>
                                      <p:to>
                                        <p:strVal val="visible"/>
                                      </p:to>
                                    </p:set>
                                    <p:animEffect transition="in" filter="blinds(horizontal)">
                                      <p:cBhvr>
                                        <p:cTn id="19" dur="500"/>
                                        <p:tgtEl>
                                          <p:spTgt spid="35843">
                                            <p:txEl>
                                              <p:pRg st="5" end="5"/>
                                            </p:txEl>
                                          </p:spTgt>
                                        </p:tgtEl>
                                      </p:cBhvr>
                                    </p:animEffect>
                                  </p:childTnLst>
                                </p:cTn>
                              </p:par>
                              <p:par>
                                <p:cTn id="20" presetID="3" presetClass="entr" presetSubtype="10" fill="hold" nodeType="withEffect">
                                  <p:stCondLst>
                                    <p:cond delay="500"/>
                                  </p:stCondLst>
                                  <p:childTnLst>
                                    <p:set>
                                      <p:cBhvr>
                                        <p:cTn id="21" dur="1" fill="hold">
                                          <p:stCondLst>
                                            <p:cond delay="0"/>
                                          </p:stCondLst>
                                        </p:cTn>
                                        <p:tgtEl>
                                          <p:spTgt spid="35843">
                                            <p:txEl>
                                              <p:pRg st="6" end="6"/>
                                            </p:txEl>
                                          </p:spTgt>
                                        </p:tgtEl>
                                        <p:attrNameLst>
                                          <p:attrName>style.visibility</p:attrName>
                                        </p:attrNameLst>
                                      </p:cBhvr>
                                      <p:to>
                                        <p:strVal val="visible"/>
                                      </p:to>
                                    </p:set>
                                    <p:animEffect transition="in" filter="blinds(horizontal)">
                                      <p:cBhvr>
                                        <p:cTn id="22" dur="500"/>
                                        <p:tgtEl>
                                          <p:spTgt spid="35843">
                                            <p:txEl>
                                              <p:pRg st="6" end="6"/>
                                            </p:txEl>
                                          </p:spTgt>
                                        </p:tgtEl>
                                      </p:cBhvr>
                                    </p:animEffect>
                                  </p:childTnLst>
                                </p:cTn>
                              </p:par>
                              <p:par>
                                <p:cTn id="23" presetID="2" presetClass="entr" presetSubtype="3" fill="hold" nodeType="withEffect">
                                  <p:stCondLst>
                                    <p:cond delay="500"/>
                                  </p:stCondLst>
                                  <p:childTnLst>
                                    <p:set>
                                      <p:cBhvr>
                                        <p:cTn id="24" dur="1" fill="hold">
                                          <p:stCondLst>
                                            <p:cond delay="0"/>
                                          </p:stCondLst>
                                        </p:cTn>
                                        <p:tgtEl>
                                          <p:spTgt spid="35845"/>
                                        </p:tgtEl>
                                        <p:attrNameLst>
                                          <p:attrName>style.visibility</p:attrName>
                                        </p:attrNameLst>
                                      </p:cBhvr>
                                      <p:to>
                                        <p:strVal val="visible"/>
                                      </p:to>
                                    </p:set>
                                    <p:anim calcmode="lin" valueType="num">
                                      <p:cBhvr additive="base">
                                        <p:cTn id="25" dur="500" fill="hold"/>
                                        <p:tgtEl>
                                          <p:spTgt spid="35845"/>
                                        </p:tgtEl>
                                        <p:attrNameLst>
                                          <p:attrName>ppt_x</p:attrName>
                                        </p:attrNameLst>
                                      </p:cBhvr>
                                      <p:tavLst>
                                        <p:tav tm="0">
                                          <p:val>
                                            <p:strVal val="1+#ppt_w/2"/>
                                          </p:val>
                                        </p:tav>
                                        <p:tav tm="100000">
                                          <p:val>
                                            <p:strVal val="#ppt_x"/>
                                          </p:val>
                                        </p:tav>
                                      </p:tavLst>
                                    </p:anim>
                                    <p:anim calcmode="lin" valueType="num">
                                      <p:cBhvr additive="base">
                                        <p:cTn id="26" dur="500" fill="hold"/>
                                        <p:tgtEl>
                                          <p:spTgt spid="35845"/>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35845"/>
                                        </p:tgtEl>
                                        <p:attrNameLst>
                                          <p:attrName>style.visibility</p:attrName>
                                        </p:attrNameLst>
                                      </p:cBhvr>
                                      <p:to>
                                        <p:strVal val="hidden"/>
                                      </p:to>
                                    </p:set>
                                  </p:childTnLst>
                                </p:cTn>
                              </p:par>
                            </p:childTnLst>
                          </p:cTn>
                        </p:par>
                        <p:par>
                          <p:cTn id="31" fill="hold">
                            <p:stCondLst>
                              <p:cond delay="0"/>
                            </p:stCondLst>
                            <p:childTnLst>
                              <p:par>
                                <p:cTn id="32" presetID="3" presetClass="entr" presetSubtype="10" fill="hold" nodeType="afterEffect">
                                  <p:stCondLst>
                                    <p:cond delay="500"/>
                                  </p:stCondLst>
                                  <p:childTnLst>
                                    <p:set>
                                      <p:cBhvr>
                                        <p:cTn id="33" dur="1" fill="hold">
                                          <p:stCondLst>
                                            <p:cond delay="0"/>
                                          </p:stCondLst>
                                        </p:cTn>
                                        <p:tgtEl>
                                          <p:spTgt spid="35843">
                                            <p:txEl>
                                              <p:pRg st="7" end="7"/>
                                            </p:txEl>
                                          </p:spTgt>
                                        </p:tgtEl>
                                        <p:attrNameLst>
                                          <p:attrName>style.visibility</p:attrName>
                                        </p:attrNameLst>
                                      </p:cBhvr>
                                      <p:to>
                                        <p:strVal val="visible"/>
                                      </p:to>
                                    </p:set>
                                    <p:animEffect transition="in" filter="blinds(horizontal)">
                                      <p:cBhvr>
                                        <p:cTn id="34" dur="500"/>
                                        <p:tgtEl>
                                          <p:spTgt spid="35843">
                                            <p:txEl>
                                              <p:pRg st="7" end="7"/>
                                            </p:txEl>
                                          </p:spTgt>
                                        </p:tgtEl>
                                      </p:cBhvr>
                                    </p:animEffect>
                                  </p:childTnLst>
                                </p:cTn>
                              </p:par>
                              <p:par>
                                <p:cTn id="35" presetID="3" presetClass="entr" presetSubtype="10" fill="hold" nodeType="withEffect">
                                  <p:stCondLst>
                                    <p:cond delay="500"/>
                                  </p:stCondLst>
                                  <p:childTnLst>
                                    <p:set>
                                      <p:cBhvr>
                                        <p:cTn id="36" dur="1" fill="hold">
                                          <p:stCondLst>
                                            <p:cond delay="0"/>
                                          </p:stCondLst>
                                        </p:cTn>
                                        <p:tgtEl>
                                          <p:spTgt spid="35843">
                                            <p:txEl>
                                              <p:pRg st="8" end="8"/>
                                            </p:txEl>
                                          </p:spTgt>
                                        </p:tgtEl>
                                        <p:attrNameLst>
                                          <p:attrName>style.visibility</p:attrName>
                                        </p:attrNameLst>
                                      </p:cBhvr>
                                      <p:to>
                                        <p:strVal val="visible"/>
                                      </p:to>
                                    </p:set>
                                    <p:animEffect transition="in" filter="blinds(horizontal)">
                                      <p:cBhvr>
                                        <p:cTn id="37" dur="500"/>
                                        <p:tgtEl>
                                          <p:spTgt spid="35843">
                                            <p:txEl>
                                              <p:pRg st="8" end="8"/>
                                            </p:txEl>
                                          </p:spTgt>
                                        </p:tgtEl>
                                      </p:cBhvr>
                                    </p:animEffect>
                                  </p:childTnLst>
                                </p:cTn>
                              </p:par>
                            </p:childTnLst>
                          </p:cTn>
                        </p:par>
                        <p:par>
                          <p:cTn id="38" fill="hold">
                            <p:stCondLst>
                              <p:cond delay="1000"/>
                            </p:stCondLst>
                            <p:childTnLst>
                              <p:par>
                                <p:cTn id="39" presetID="2" presetClass="entr" presetSubtype="2" fill="hold" nodeType="afterEffect">
                                  <p:stCondLst>
                                    <p:cond delay="0"/>
                                  </p:stCondLst>
                                  <p:childTnLst>
                                    <p:set>
                                      <p:cBhvr>
                                        <p:cTn id="40" dur="1" fill="hold">
                                          <p:stCondLst>
                                            <p:cond delay="0"/>
                                          </p:stCondLst>
                                        </p:cTn>
                                        <p:tgtEl>
                                          <p:spTgt spid="35844"/>
                                        </p:tgtEl>
                                        <p:attrNameLst>
                                          <p:attrName>style.visibility</p:attrName>
                                        </p:attrNameLst>
                                      </p:cBhvr>
                                      <p:to>
                                        <p:strVal val="visible"/>
                                      </p:to>
                                    </p:set>
                                    <p:anim calcmode="lin" valueType="num">
                                      <p:cBhvr additive="base">
                                        <p:cTn id="41" dur="500" fill="hold"/>
                                        <p:tgtEl>
                                          <p:spTgt spid="35844"/>
                                        </p:tgtEl>
                                        <p:attrNameLst>
                                          <p:attrName>ppt_x</p:attrName>
                                        </p:attrNameLst>
                                      </p:cBhvr>
                                      <p:tavLst>
                                        <p:tav tm="0">
                                          <p:val>
                                            <p:strVal val="1+#ppt_w/2"/>
                                          </p:val>
                                        </p:tav>
                                        <p:tav tm="100000">
                                          <p:val>
                                            <p:strVal val="#ppt_x"/>
                                          </p:val>
                                        </p:tav>
                                      </p:tavLst>
                                    </p:anim>
                                    <p:anim calcmode="lin" valueType="num">
                                      <p:cBhvr additive="base">
                                        <p:cTn id="42" dur="500" fill="hold"/>
                                        <p:tgtEl>
                                          <p:spTgt spid="358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p:cNvSpPr>
          <p:nvPr>
            <p:ph type="body" sz="half" idx="4294967295"/>
          </p:nvPr>
        </p:nvSpPr>
        <p:spPr>
          <a:xfrm>
            <a:off x="457200" y="1295400"/>
            <a:ext cx="7788275" cy="4411663"/>
          </a:xfrm>
        </p:spPr>
        <p:txBody>
          <a:bodyPr>
            <a:normAutofit fontScale="92500" lnSpcReduction="20000"/>
          </a:bodyPr>
          <a:lstStyle/>
          <a:p>
            <a:r>
              <a:rPr lang="zh-CN" altLang="en-GB">
                <a:ea typeface="宋体" pitchFamily="2" charset="-122"/>
              </a:rPr>
              <a:t>用户权限分配</a:t>
            </a:r>
            <a:r>
              <a:rPr lang="zh-CN" altLang="en-US">
                <a:ea typeface="宋体" pitchFamily="2" charset="-122"/>
              </a:rPr>
              <a:t>举例</a:t>
            </a:r>
          </a:p>
          <a:p>
            <a:pPr lvl="1"/>
            <a:r>
              <a:rPr lang="zh-CN" altLang="en-GB">
                <a:ea typeface="宋体" pitchFamily="2" charset="-122"/>
              </a:rPr>
              <a:t>作为服务器的计算机不能让普通用户交互式登录（在本地登录） </a:t>
            </a:r>
            <a:endParaRPr lang="zh-CN" altLang="en-US">
              <a:ea typeface="宋体" pitchFamily="2" charset="-122"/>
            </a:endParaRPr>
          </a:p>
          <a:p>
            <a:r>
              <a:rPr lang="zh-CN" altLang="en-US">
                <a:ea typeface="宋体" pitchFamily="2" charset="-122"/>
              </a:rPr>
              <a:t>步骤</a:t>
            </a:r>
            <a:endParaRPr lang="en-US" altLang="zh-CN">
              <a:ea typeface="宋体" pitchFamily="2" charset="-122"/>
            </a:endParaRPr>
          </a:p>
          <a:p>
            <a:pPr lvl="1"/>
            <a:r>
              <a:rPr lang="en-GB" altLang="zh-CN">
                <a:ea typeface="宋体" pitchFamily="2" charset="-122"/>
              </a:rPr>
              <a:t>1</a:t>
            </a:r>
            <a:r>
              <a:rPr lang="zh-CN" altLang="en-GB">
                <a:ea typeface="宋体" pitchFamily="2" charset="-122"/>
              </a:rPr>
              <a:t>）单击</a:t>
            </a:r>
            <a:r>
              <a:rPr lang="en-GB" altLang="zh-CN">
                <a:ea typeface="宋体" pitchFamily="2" charset="-122"/>
              </a:rPr>
              <a:t>【</a:t>
            </a:r>
            <a:r>
              <a:rPr lang="zh-CN" altLang="en-GB">
                <a:ea typeface="宋体" pitchFamily="2" charset="-122"/>
              </a:rPr>
              <a:t>开始</a:t>
            </a:r>
            <a:r>
              <a:rPr lang="en-GB" altLang="zh-CN">
                <a:ea typeface="宋体" pitchFamily="2" charset="-122"/>
              </a:rPr>
              <a:t>】|【</a:t>
            </a:r>
            <a:r>
              <a:rPr lang="zh-CN" altLang="en-GB">
                <a:ea typeface="宋体" pitchFamily="2" charset="-122"/>
              </a:rPr>
              <a:t>程序</a:t>
            </a:r>
            <a:r>
              <a:rPr lang="en-GB" altLang="zh-CN">
                <a:ea typeface="宋体" pitchFamily="2" charset="-122"/>
              </a:rPr>
              <a:t>】|【</a:t>
            </a:r>
            <a:r>
              <a:rPr lang="zh-CN" altLang="en-GB">
                <a:ea typeface="宋体" pitchFamily="2" charset="-122"/>
              </a:rPr>
              <a:t>管理工具</a:t>
            </a:r>
            <a:r>
              <a:rPr lang="en-GB" altLang="zh-CN">
                <a:ea typeface="宋体" pitchFamily="2" charset="-122"/>
              </a:rPr>
              <a:t>】|【</a:t>
            </a:r>
            <a:r>
              <a:rPr lang="zh-CN" altLang="en-GB">
                <a:ea typeface="宋体" pitchFamily="2" charset="-122"/>
              </a:rPr>
              <a:t>本地安全策略</a:t>
            </a:r>
            <a:r>
              <a:rPr lang="en-GB" altLang="zh-CN">
                <a:ea typeface="宋体" pitchFamily="2" charset="-122"/>
              </a:rPr>
              <a:t>】</a:t>
            </a:r>
            <a:r>
              <a:rPr lang="zh-CN" altLang="en-GB">
                <a:ea typeface="宋体" pitchFamily="2" charset="-122"/>
              </a:rPr>
              <a:t>，展开</a:t>
            </a:r>
            <a:r>
              <a:rPr lang="en-GB" altLang="zh-CN">
                <a:ea typeface="宋体" pitchFamily="2" charset="-122"/>
              </a:rPr>
              <a:t>【</a:t>
            </a:r>
            <a:r>
              <a:rPr lang="zh-CN" altLang="en-GB">
                <a:ea typeface="宋体" pitchFamily="2" charset="-122"/>
              </a:rPr>
              <a:t>本地策略</a:t>
            </a:r>
            <a:r>
              <a:rPr lang="en-GB" altLang="zh-CN">
                <a:ea typeface="宋体" pitchFamily="2" charset="-122"/>
              </a:rPr>
              <a:t>】|【</a:t>
            </a:r>
            <a:r>
              <a:rPr lang="zh-CN" altLang="en-GB">
                <a:ea typeface="宋体" pitchFamily="2" charset="-122"/>
              </a:rPr>
              <a:t>用户权限分配</a:t>
            </a:r>
            <a:r>
              <a:rPr lang="en-GB" altLang="zh-CN">
                <a:ea typeface="宋体" pitchFamily="2" charset="-122"/>
              </a:rPr>
              <a:t>】</a:t>
            </a:r>
            <a:endParaRPr lang="zh-CN" altLang="en-GB">
              <a:ea typeface="宋体" pitchFamily="2" charset="-122"/>
            </a:endParaRPr>
          </a:p>
          <a:p>
            <a:pPr lvl="1"/>
            <a:r>
              <a:rPr lang="en-GB" altLang="zh-CN">
                <a:ea typeface="宋体" pitchFamily="2" charset="-122"/>
              </a:rPr>
              <a:t>2</a:t>
            </a:r>
            <a:r>
              <a:rPr lang="zh-CN" altLang="en-GB">
                <a:ea typeface="宋体" pitchFamily="2" charset="-122"/>
              </a:rPr>
              <a:t>）双击“允许在本地登录”，删除“</a:t>
            </a:r>
            <a:r>
              <a:rPr lang="en-GB" altLang="zh-CN">
                <a:ea typeface="宋体" pitchFamily="2" charset="-122"/>
              </a:rPr>
              <a:t>Power Users”</a:t>
            </a:r>
            <a:r>
              <a:rPr lang="zh-CN" altLang="en-GB">
                <a:ea typeface="宋体" pitchFamily="2" charset="-122"/>
              </a:rPr>
              <a:t>和“</a:t>
            </a:r>
            <a:r>
              <a:rPr lang="en-GB" altLang="zh-CN">
                <a:ea typeface="宋体" pitchFamily="2" charset="-122"/>
              </a:rPr>
              <a:t>Users”</a:t>
            </a:r>
            <a:endParaRPr lang="zh-CN" altLang="en-GB">
              <a:ea typeface="宋体" pitchFamily="2" charset="-122"/>
            </a:endParaRPr>
          </a:p>
          <a:p>
            <a:pPr lvl="1"/>
            <a:r>
              <a:rPr lang="en-GB" altLang="zh-CN">
                <a:ea typeface="宋体" pitchFamily="2" charset="-122"/>
              </a:rPr>
              <a:t>3</a:t>
            </a:r>
            <a:r>
              <a:rPr lang="zh-CN" altLang="en-GB">
                <a:ea typeface="宋体" pitchFamily="2" charset="-122"/>
              </a:rPr>
              <a:t>）退出系统，使用普通账户登录，检验能否登录</a:t>
            </a:r>
            <a:endParaRPr lang="zh-CN" altLang="en-US">
              <a:ea typeface="宋体" pitchFamily="2" charset="-122"/>
            </a:endParaRPr>
          </a:p>
        </p:txBody>
      </p:sp>
      <p:sp>
        <p:nvSpPr>
          <p:cNvPr id="21507" name="标题 1"/>
          <p:cNvSpPr>
            <a:spLocks noGrp="1"/>
          </p:cNvSpPr>
          <p:nvPr>
            <p:ph type="title" idx="4294967295"/>
          </p:nvPr>
        </p:nvSpPr>
        <p:spPr/>
        <p:txBody>
          <a:bodyPr/>
          <a:lstStyle/>
          <a:p>
            <a:r>
              <a:rPr lang="zh-CN" altLang="en-GB">
                <a:ea typeface="宋体" pitchFamily="2" charset="-122"/>
              </a:rPr>
              <a:t>本地策略</a:t>
            </a:r>
            <a:r>
              <a:rPr lang="zh-CN" altLang="en-US">
                <a:ea typeface="宋体" pitchFamily="2" charset="-122"/>
              </a:rPr>
              <a:t>（</a:t>
            </a:r>
            <a:r>
              <a:rPr lang="zh-CN" altLang="en-GB">
                <a:ea typeface="宋体" pitchFamily="2" charset="-122"/>
              </a:rPr>
              <a:t>续</a:t>
            </a:r>
            <a:r>
              <a:rPr lang="zh-CN" altLang="en-US">
                <a:ea typeface="宋体" pitchFamily="2"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867">
                                            <p:txEl>
                                              <p:pRg st="2" end="2"/>
                                            </p:txEl>
                                          </p:spTgt>
                                        </p:tgtEl>
                                        <p:attrNameLst>
                                          <p:attrName>style.visibility</p:attrName>
                                        </p:attrNameLst>
                                      </p:cBhvr>
                                      <p:to>
                                        <p:strVal val="visible"/>
                                      </p:to>
                                    </p:set>
                                    <p:animEffect transition="in" filter="blinds(horizontal)">
                                      <p:cBhvr>
                                        <p:cTn id="7" dur="500"/>
                                        <p:tgtEl>
                                          <p:spTgt spid="36867">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6867">
                                            <p:txEl>
                                              <p:pRg st="3" end="3"/>
                                            </p:txEl>
                                          </p:spTgt>
                                        </p:tgtEl>
                                        <p:attrNameLst>
                                          <p:attrName>style.visibility</p:attrName>
                                        </p:attrNameLst>
                                      </p:cBhvr>
                                      <p:to>
                                        <p:strVal val="visible"/>
                                      </p:to>
                                    </p:set>
                                    <p:animEffect transition="in" filter="blinds(horizontal)">
                                      <p:cBhvr>
                                        <p:cTn id="10" dur="500"/>
                                        <p:tgtEl>
                                          <p:spTgt spid="36867">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6867">
                                            <p:txEl>
                                              <p:pRg st="4" end="4"/>
                                            </p:txEl>
                                          </p:spTgt>
                                        </p:tgtEl>
                                        <p:attrNameLst>
                                          <p:attrName>style.visibility</p:attrName>
                                        </p:attrNameLst>
                                      </p:cBhvr>
                                      <p:to>
                                        <p:strVal val="visible"/>
                                      </p:to>
                                    </p:set>
                                    <p:animEffect transition="in" filter="blinds(horizontal)">
                                      <p:cBhvr>
                                        <p:cTn id="13" dur="500"/>
                                        <p:tgtEl>
                                          <p:spTgt spid="36867">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6867">
                                            <p:txEl>
                                              <p:pRg st="5" end="5"/>
                                            </p:txEl>
                                          </p:spTgt>
                                        </p:tgtEl>
                                        <p:attrNameLst>
                                          <p:attrName>style.visibility</p:attrName>
                                        </p:attrNameLst>
                                      </p:cBhvr>
                                      <p:to>
                                        <p:strVal val="visible"/>
                                      </p:to>
                                    </p:set>
                                    <p:animEffect transition="in" filter="blinds(horizontal)">
                                      <p:cBhvr>
                                        <p:cTn id="16" dur="500"/>
                                        <p:tgtEl>
                                          <p:spTgt spid="368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p:cNvSpPr>
          <p:nvPr>
            <p:ph type="body" sz="half" idx="4294967295"/>
          </p:nvPr>
        </p:nvSpPr>
        <p:spPr>
          <a:xfrm>
            <a:off x="455613" y="1000125"/>
            <a:ext cx="8064500" cy="5643563"/>
          </a:xfrm>
        </p:spPr>
        <p:txBody>
          <a:bodyPr/>
          <a:lstStyle/>
          <a:p>
            <a:r>
              <a:rPr lang="zh-CN" altLang="en-GB">
                <a:ea typeface="宋体" pitchFamily="2" charset="-122"/>
              </a:rPr>
              <a:t>安全选项</a:t>
            </a:r>
            <a:r>
              <a:rPr lang="zh-CN" altLang="en-US">
                <a:ea typeface="宋体" pitchFamily="2" charset="-122"/>
              </a:rPr>
              <a:t>举例</a:t>
            </a:r>
          </a:p>
          <a:p>
            <a:pPr lvl="1"/>
            <a:r>
              <a:rPr lang="zh-CN" altLang="en-GB">
                <a:ea typeface="宋体" pitchFamily="2" charset="-122"/>
              </a:rPr>
              <a:t>在独立的计算机上要让用户在登录前</a:t>
            </a:r>
            <a:r>
              <a:rPr lang="en-GB" altLang="zh-CN">
                <a:ea typeface="宋体" pitchFamily="2" charset="-122"/>
              </a:rPr>
              <a:t>(Ctrl+Alt+Delete</a:t>
            </a:r>
            <a:r>
              <a:rPr lang="zh-CN" altLang="en-GB">
                <a:ea typeface="宋体" pitchFamily="2" charset="-122"/>
              </a:rPr>
              <a:t>后</a:t>
            </a:r>
            <a:r>
              <a:rPr lang="en-GB" altLang="zh-CN">
                <a:ea typeface="宋体" pitchFamily="2" charset="-122"/>
              </a:rPr>
              <a:t>)</a:t>
            </a:r>
            <a:r>
              <a:rPr lang="zh-CN" altLang="en-GB">
                <a:ea typeface="宋体" pitchFamily="2" charset="-122"/>
              </a:rPr>
              <a:t>，必须阅读公司使用计算机的注意事项</a:t>
            </a:r>
            <a:endParaRPr lang="zh-CN" altLang="en-US">
              <a:ea typeface="宋体" pitchFamily="2" charset="-122"/>
            </a:endParaRPr>
          </a:p>
          <a:p>
            <a:r>
              <a:rPr lang="zh-CN" altLang="en-US">
                <a:ea typeface="宋体" pitchFamily="2" charset="-122"/>
              </a:rPr>
              <a:t>步骤</a:t>
            </a:r>
            <a:r>
              <a:rPr lang="en-US" altLang="zh-CN">
                <a:ea typeface="宋体" pitchFamily="2" charset="-122"/>
              </a:rPr>
              <a:t>:</a:t>
            </a:r>
          </a:p>
          <a:p>
            <a:pPr lvl="1"/>
            <a:r>
              <a:rPr lang="en-GB" altLang="zh-CN">
                <a:ea typeface="宋体" pitchFamily="2" charset="-122"/>
              </a:rPr>
              <a:t>1</a:t>
            </a:r>
            <a:r>
              <a:rPr lang="zh-CN" altLang="en-GB">
                <a:ea typeface="宋体" pitchFamily="2" charset="-122"/>
              </a:rPr>
              <a:t>）</a:t>
            </a:r>
            <a:r>
              <a:rPr lang="zh-CN" altLang="en-US">
                <a:ea typeface="宋体" pitchFamily="2" charset="-122"/>
              </a:rPr>
              <a:t>展开</a:t>
            </a:r>
            <a:r>
              <a:rPr lang="en-US" altLang="zh-CN">
                <a:ea typeface="宋体" pitchFamily="2" charset="-122"/>
              </a:rPr>
              <a:t>【</a:t>
            </a:r>
            <a:r>
              <a:rPr lang="zh-CN" altLang="en-US">
                <a:ea typeface="宋体" pitchFamily="2" charset="-122"/>
              </a:rPr>
              <a:t>本地策略</a:t>
            </a:r>
            <a:r>
              <a:rPr lang="en-US" altLang="zh-CN">
                <a:ea typeface="宋体" pitchFamily="2" charset="-122"/>
              </a:rPr>
              <a:t>】|【</a:t>
            </a:r>
            <a:r>
              <a:rPr lang="zh-CN" altLang="en-US">
                <a:ea typeface="宋体" pitchFamily="2" charset="-122"/>
              </a:rPr>
              <a:t>安全选项</a:t>
            </a:r>
            <a:r>
              <a:rPr lang="en-US" altLang="zh-CN">
                <a:ea typeface="宋体" pitchFamily="2" charset="-122"/>
              </a:rPr>
              <a:t>】</a:t>
            </a:r>
          </a:p>
          <a:p>
            <a:pPr lvl="1"/>
            <a:r>
              <a:rPr lang="en-US" altLang="zh-CN">
                <a:ea typeface="宋体" pitchFamily="2" charset="-122"/>
              </a:rPr>
              <a:t>2</a:t>
            </a:r>
            <a:r>
              <a:rPr lang="zh-CN" altLang="en-US">
                <a:ea typeface="宋体" pitchFamily="2" charset="-122"/>
              </a:rPr>
              <a:t>）在以下选项中输入提示信息</a:t>
            </a:r>
          </a:p>
          <a:p>
            <a:pPr lvl="2"/>
            <a:r>
              <a:rPr lang="zh-CN" altLang="en-US" sz="2600">
                <a:ea typeface="宋体" pitchFamily="2" charset="-122"/>
              </a:rPr>
              <a:t>交互式登录：用户试图登录时消息标题</a:t>
            </a:r>
          </a:p>
          <a:p>
            <a:pPr lvl="2"/>
            <a:r>
              <a:rPr lang="zh-CN" altLang="en-US" sz="2600">
                <a:ea typeface="宋体" pitchFamily="2" charset="-122"/>
              </a:rPr>
              <a:t>交互式登录：用户试图登录时消息文字</a:t>
            </a:r>
          </a:p>
          <a:p>
            <a:pPr lvl="1"/>
            <a:r>
              <a:rPr lang="en-US" altLang="zh-CN">
                <a:ea typeface="宋体" pitchFamily="2" charset="-122"/>
              </a:rPr>
              <a:t>3</a:t>
            </a:r>
            <a:r>
              <a:rPr lang="zh-CN" altLang="en-US">
                <a:ea typeface="宋体" pitchFamily="2" charset="-122"/>
              </a:rPr>
              <a:t>）重新登录验证  </a:t>
            </a:r>
          </a:p>
        </p:txBody>
      </p:sp>
      <p:sp>
        <p:nvSpPr>
          <p:cNvPr id="23555" name="标题 1"/>
          <p:cNvSpPr>
            <a:spLocks noGrp="1"/>
          </p:cNvSpPr>
          <p:nvPr>
            <p:ph type="title" idx="4294967295"/>
          </p:nvPr>
        </p:nvSpPr>
        <p:spPr/>
        <p:txBody>
          <a:bodyPr/>
          <a:lstStyle/>
          <a:p>
            <a:r>
              <a:rPr lang="zh-CN" altLang="en-GB">
                <a:ea typeface="宋体" pitchFamily="2" charset="-122"/>
              </a:rPr>
              <a:t>本地策略</a:t>
            </a:r>
            <a:r>
              <a:rPr lang="zh-CN" altLang="en-US">
                <a:ea typeface="宋体" pitchFamily="2" charset="-122"/>
              </a:rPr>
              <a:t>（</a:t>
            </a:r>
            <a:r>
              <a:rPr lang="zh-CN" altLang="en-GB">
                <a:ea typeface="宋体" pitchFamily="2" charset="-122"/>
              </a:rPr>
              <a:t>续</a:t>
            </a:r>
            <a:r>
              <a:rPr lang="zh-CN" altLang="en-US">
                <a:ea typeface="宋体" pitchFamily="2" charset="-122"/>
              </a:rPr>
              <a:t>）</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访问控制的概念</a:t>
            </a:r>
            <a:endParaRPr lang="zh-CN" altLang="en-US" dirty="0"/>
          </a:p>
        </p:txBody>
      </p:sp>
      <p:sp>
        <p:nvSpPr>
          <p:cNvPr id="3" name="Content Placeholder 2"/>
          <p:cNvSpPr>
            <a:spLocks noGrp="1"/>
          </p:cNvSpPr>
          <p:nvPr>
            <p:ph idx="1"/>
          </p:nvPr>
        </p:nvSpPr>
        <p:spPr/>
        <p:txBody>
          <a:bodyPr>
            <a:normAutofit/>
          </a:bodyPr>
          <a:lstStyle/>
          <a:p>
            <a:r>
              <a:rPr lang="zh-CN" altLang="en-US" dirty="0" smtClean="0"/>
              <a:t>访问控制是在身份认证基础上，依据授权对提出的资源访问请求加以控制</a:t>
            </a:r>
          </a:p>
          <a:p>
            <a:pPr lvl="1"/>
            <a:r>
              <a:rPr lang="zh-CN" altLang="en-US" dirty="0" smtClean="0"/>
              <a:t>即限制已授权的用户、程序、进程或计算机网络</a:t>
            </a:r>
            <a:r>
              <a:rPr lang="zh-CN" altLang="en-US" dirty="0" smtClean="0"/>
              <a:t>中</a:t>
            </a:r>
            <a:r>
              <a:rPr lang="zh-CN" altLang="en-US" dirty="0" smtClean="0"/>
              <a:t>的</a:t>
            </a:r>
            <a:r>
              <a:rPr lang="zh-CN" altLang="en-US" dirty="0" smtClean="0"/>
              <a:t>其</a:t>
            </a:r>
            <a:r>
              <a:rPr lang="zh-CN" altLang="en-US" dirty="0" smtClean="0"/>
              <a:t>他系统访问本系统资源的过程</a:t>
            </a:r>
          </a:p>
          <a:p>
            <a:r>
              <a:rPr lang="zh-CN" altLang="en-US" dirty="0" smtClean="0"/>
              <a:t>访问控制机制：在信息系统中，为检测和防止未授权访问，以及为使授权访问正确进行所设计的硬件或软件功能、操作规程、管理规程和它们的各种组合</a:t>
            </a:r>
          </a:p>
          <a:p>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idx="4294967295"/>
          </p:nvPr>
        </p:nvSpPr>
        <p:spPr/>
        <p:txBody>
          <a:bodyPr/>
          <a:lstStyle/>
          <a:p>
            <a:r>
              <a:rPr lang="zh-CN" altLang="en-US">
                <a:ea typeface="宋体" pitchFamily="2" charset="-122"/>
              </a:rPr>
              <a:t>审核文件及文件夹 </a:t>
            </a:r>
          </a:p>
        </p:txBody>
      </p:sp>
      <p:sp>
        <p:nvSpPr>
          <p:cNvPr id="24579" name="Rectangle 3"/>
          <p:cNvSpPr>
            <a:spLocks noGrp="1"/>
          </p:cNvSpPr>
          <p:nvPr>
            <p:ph type="body" idx="4294967295"/>
          </p:nvPr>
        </p:nvSpPr>
        <p:spPr>
          <a:xfrm>
            <a:off x="457200" y="1600200"/>
            <a:ext cx="8229600" cy="3968750"/>
          </a:xfrm>
        </p:spPr>
        <p:txBody>
          <a:bodyPr/>
          <a:lstStyle/>
          <a:p>
            <a:r>
              <a:rPr lang="zh-CN" altLang="en-US">
                <a:ea typeface="宋体" pitchFamily="2" charset="-122"/>
              </a:rPr>
              <a:t>审核策略</a:t>
            </a:r>
          </a:p>
          <a:p>
            <a:r>
              <a:rPr lang="zh-CN" altLang="en-US">
                <a:ea typeface="宋体" pitchFamily="2" charset="-122"/>
              </a:rPr>
              <a:t>审核文件及文件夹 </a:t>
            </a:r>
          </a:p>
          <a:p>
            <a:r>
              <a:rPr lang="zh-CN" altLang="en-US">
                <a:ea typeface="宋体" pitchFamily="2" charset="-122"/>
              </a:rPr>
              <a:t>事件查看器</a:t>
            </a:r>
          </a:p>
          <a:p>
            <a:pPr lvl="1">
              <a:buFontTx/>
              <a:buNone/>
            </a:pPr>
            <a:endParaRPr lang="zh-CN" altLang="en-US">
              <a:ea typeface="宋体" pitchFamily="2" charset="-122"/>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idx="4294967295"/>
          </p:nvPr>
        </p:nvSpPr>
        <p:spPr>
          <a:xfrm>
            <a:off x="457200" y="304800"/>
            <a:ext cx="8229600" cy="1143000"/>
          </a:xfrm>
        </p:spPr>
        <p:txBody>
          <a:bodyPr/>
          <a:lstStyle/>
          <a:p>
            <a:r>
              <a:rPr lang="zh-CN" altLang="en-US">
                <a:ea typeface="宋体" pitchFamily="2" charset="-122"/>
              </a:rPr>
              <a:t>审核策略</a:t>
            </a:r>
          </a:p>
        </p:txBody>
      </p:sp>
      <p:graphicFrame>
        <p:nvGraphicFramePr>
          <p:cNvPr id="25622" name="Group 22"/>
          <p:cNvGraphicFramePr>
            <a:graphicFrameLocks noGrp="1"/>
          </p:cNvGraphicFramePr>
          <p:nvPr/>
        </p:nvGraphicFramePr>
        <p:xfrm>
          <a:off x="577850" y="1285875"/>
          <a:ext cx="8280400" cy="3874135"/>
        </p:xfrm>
        <a:graphic>
          <a:graphicData uri="http://schemas.openxmlformats.org/drawingml/2006/table">
            <a:tbl>
              <a:tblPr/>
              <a:tblGrid>
                <a:gridCol w="1800225"/>
                <a:gridCol w="6480175"/>
              </a:tblGrid>
              <a:tr h="431800">
                <a:tc>
                  <a:txBody>
                    <a:bodyPr/>
                    <a:lstStyle/>
                    <a:p>
                      <a:pPr marL="342900" marR="0" lvl="0" indent="-342900" algn="ctr" defTabSz="914400" rtl="0" eaLnBrk="1" fontAlgn="base" latinLnBrk="0" hangingPunct="1">
                        <a:lnSpc>
                          <a:spcPct val="100000"/>
                        </a:lnSpc>
                        <a:spcBef>
                          <a:spcPct val="20000"/>
                        </a:spcBef>
                        <a:spcAft>
                          <a:spcPct val="0"/>
                        </a:spcAft>
                        <a:buClrTx/>
                        <a:buSzTx/>
                        <a:buFontTx/>
                        <a:buNone/>
                        <a:tabLst/>
                      </a:pPr>
                      <a:endParaRPr kumimoji="0" lang="zh-CN" altLang="en-US" sz="3200" b="0" i="0" u="none" strike="noStrike" cap="none" normalizeH="0" baseline="0" smtClean="0">
                        <a:ln>
                          <a:noFill/>
                        </a:ln>
                        <a:solidFill>
                          <a:schemeClr val="tx1"/>
                        </a:solidFill>
                        <a:effectLst/>
                        <a:latin typeface="Arial" pitchFamily="34" charset="0"/>
                        <a:ea typeface="宋体" pitchFamily="2" charset="-122"/>
                        <a:cs typeface="Arial" pitchFamily="34" charset="0"/>
                      </a:endParaRPr>
                    </a:p>
                  </a:txBody>
                  <a:tcPr horzOverflow="overflow">
                    <a:lnL>
                      <a:noFill/>
                    </a:lnL>
                    <a:lnR w="12700" cap="flat" cmpd="sng" algn="ctr">
                      <a:solidFill>
                        <a:srgbClr val="777777"/>
                      </a:solidFill>
                      <a:prstDash val="solid"/>
                      <a:round/>
                      <a:headEnd type="none" w="med" len="med"/>
                      <a:tailEnd type="none" w="med" len="med"/>
                    </a:lnR>
                    <a:lnT w="38100" cap="flat" cmpd="sng" algn="ctr">
                      <a:solidFill>
                        <a:srgbClr val="777777"/>
                      </a:solidFill>
                      <a:prstDash val="solid"/>
                      <a:round/>
                      <a:headEnd type="none" w="med" len="med"/>
                      <a:tailEnd type="none" w="med" len="med"/>
                    </a:lnT>
                    <a:lnB w="12700" cap="flat" cmpd="sng" algn="ctr">
                      <a:solidFill>
                        <a:srgbClr val="777777"/>
                      </a:solidFill>
                      <a:prstDash val="solid"/>
                      <a:round/>
                      <a:headEnd type="none" w="med" len="med"/>
                      <a:tailEnd type="none" w="med" len="med"/>
                    </a:lnB>
                    <a:lnTlToBr>
                      <a:noFill/>
                    </a:lnTlToBr>
                    <a:lnBlToTr>
                      <a:noFill/>
                    </a:lnBlToTr>
                    <a:gradFill rotWithShape="1">
                      <a:gsLst>
                        <a:gs pos="0">
                          <a:srgbClr val="CCCCFF"/>
                        </a:gs>
                        <a:gs pos="50000">
                          <a:srgbClr val="FFFFFF"/>
                        </a:gs>
                        <a:gs pos="100000">
                          <a:srgbClr val="CCCCFF"/>
                        </a:gs>
                      </a:gsLst>
                      <a:lin ang="5400000" scaled="1"/>
                    </a:gradFill>
                  </a:tcPr>
                </a:tc>
                <a:tc>
                  <a:txBody>
                    <a:bodyPr/>
                    <a:lstStyle/>
                    <a:p>
                      <a:pPr marL="342900" marR="0" lvl="0" indent="-342900" algn="ctr" defTabSz="914400" rtl="0" eaLnBrk="1" fontAlgn="base" latinLnBrk="0" hangingPunct="1">
                        <a:lnSpc>
                          <a:spcPct val="100000"/>
                        </a:lnSpc>
                        <a:spcBef>
                          <a:spcPct val="20000"/>
                        </a:spcBef>
                        <a:spcAft>
                          <a:spcPct val="0"/>
                        </a:spcAft>
                        <a:buClrTx/>
                        <a:buSzTx/>
                        <a:buFontTx/>
                        <a:buNone/>
                        <a:tabLst/>
                      </a:pPr>
                      <a:r>
                        <a:rPr kumimoji="0" lang="zh-CN" altLang="en-US" sz="3200" b="0" i="0" u="none" strike="noStrike" cap="none" normalizeH="0" baseline="0" smtClean="0">
                          <a:ln>
                            <a:noFill/>
                          </a:ln>
                          <a:solidFill>
                            <a:schemeClr val="tx1"/>
                          </a:solidFill>
                          <a:effectLst/>
                          <a:latin typeface="Arial" pitchFamily="34" charset="0"/>
                          <a:ea typeface="宋体" pitchFamily="2" charset="-122"/>
                          <a:cs typeface="Arial" pitchFamily="34" charset="0"/>
                        </a:rPr>
                        <a:t>说明</a:t>
                      </a:r>
                    </a:p>
                  </a:txBody>
                  <a:tcPr horzOverflow="overflow">
                    <a:lnL w="12700" cap="flat" cmpd="sng" algn="ctr">
                      <a:solidFill>
                        <a:srgbClr val="777777"/>
                      </a:solidFill>
                      <a:prstDash val="solid"/>
                      <a:round/>
                      <a:headEnd type="none" w="med" len="med"/>
                      <a:tailEnd type="none" w="med" len="med"/>
                    </a:lnL>
                    <a:lnR>
                      <a:noFill/>
                    </a:lnR>
                    <a:lnT w="38100" cap="flat" cmpd="sng" algn="ctr">
                      <a:solidFill>
                        <a:srgbClr val="777777"/>
                      </a:solidFill>
                      <a:prstDash val="solid"/>
                      <a:round/>
                      <a:headEnd type="none" w="med" len="med"/>
                      <a:tailEnd type="none" w="med" len="med"/>
                    </a:lnT>
                    <a:lnB w="12700" cap="flat" cmpd="sng" algn="ctr">
                      <a:solidFill>
                        <a:srgbClr val="777777"/>
                      </a:solidFill>
                      <a:prstDash val="solid"/>
                      <a:round/>
                      <a:headEnd type="none" w="med" len="med"/>
                      <a:tailEnd type="none" w="med" len="med"/>
                    </a:lnB>
                    <a:lnTlToBr>
                      <a:noFill/>
                    </a:lnTlToBr>
                    <a:lnBlToTr>
                      <a:noFill/>
                    </a:lnBlToTr>
                    <a:gradFill rotWithShape="1">
                      <a:gsLst>
                        <a:gs pos="0">
                          <a:srgbClr val="CCCCFF"/>
                        </a:gs>
                        <a:gs pos="50000">
                          <a:srgbClr val="FFFFFF"/>
                        </a:gs>
                        <a:gs pos="100000">
                          <a:srgbClr val="CCCCFF"/>
                        </a:gs>
                      </a:gsLst>
                      <a:lin ang="5400000" scaled="1"/>
                    </a:gradFill>
                  </a:tcPr>
                </a:tc>
              </a:tr>
              <a:tr h="460375">
                <a:tc>
                  <a:txBody>
                    <a:bodyPr/>
                    <a:lstStyle/>
                    <a:p>
                      <a:pPr marL="342900" marR="0" lvl="0" indent="-34290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Arial" pitchFamily="34" charset="0"/>
                          <a:ea typeface="宋体" pitchFamily="2" charset="-122"/>
                          <a:cs typeface="Arial" pitchFamily="34" charset="0"/>
                        </a:rPr>
                        <a:t>登录事件</a:t>
                      </a:r>
                    </a:p>
                  </a:txBody>
                  <a:tcPr horzOverflow="overflow">
                    <a:lnL>
                      <a:noFill/>
                    </a:lnL>
                    <a:lnR w="12700" cap="flat" cmpd="sng" algn="ctr">
                      <a:solidFill>
                        <a:srgbClr val="777777"/>
                      </a:solidFill>
                      <a:prstDash val="solid"/>
                      <a:round/>
                      <a:headEnd type="none" w="med" len="med"/>
                      <a:tailEnd type="none" w="med" len="med"/>
                    </a:lnR>
                    <a:lnT w="12700" cap="flat" cmpd="sng" algn="ctr">
                      <a:solidFill>
                        <a:srgbClr val="777777"/>
                      </a:solidFill>
                      <a:prstDash val="solid"/>
                      <a:round/>
                      <a:headEnd type="none" w="med" len="med"/>
                      <a:tailEnd type="none" w="med" len="med"/>
                    </a:lnT>
                    <a:lnB w="12700" cap="flat" cmpd="sng" algn="ctr">
                      <a:solidFill>
                        <a:srgbClr val="777777"/>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Arial" pitchFamily="34" charset="0"/>
                          <a:ea typeface="宋体" pitchFamily="2" charset="-122"/>
                          <a:cs typeface="Arial" pitchFamily="34" charset="0"/>
                        </a:rPr>
                        <a:t>审核所有计算机用户的登录和注销事件</a:t>
                      </a:r>
                    </a:p>
                  </a:txBody>
                  <a:tcPr horzOverflow="overflow">
                    <a:lnL w="12700" cap="flat" cmpd="sng" algn="ctr">
                      <a:solidFill>
                        <a:srgbClr val="777777"/>
                      </a:solidFill>
                      <a:prstDash val="solid"/>
                      <a:round/>
                      <a:headEnd type="none" w="med" len="med"/>
                      <a:tailEnd type="none" w="med" len="med"/>
                    </a:lnL>
                    <a:lnR>
                      <a:noFill/>
                    </a:lnR>
                    <a:lnT w="12700" cap="flat" cmpd="sng" algn="ctr">
                      <a:solidFill>
                        <a:srgbClr val="777777"/>
                      </a:solidFill>
                      <a:prstDash val="solid"/>
                      <a:round/>
                      <a:headEnd type="none" w="med" len="med"/>
                      <a:tailEnd type="none" w="med" len="med"/>
                    </a:lnT>
                    <a:lnB w="12700" cap="flat" cmpd="sng" algn="ctr">
                      <a:solidFill>
                        <a:srgbClr val="777777"/>
                      </a:solidFill>
                      <a:prstDash val="solid"/>
                      <a:round/>
                      <a:headEnd type="none" w="med" len="med"/>
                      <a:tailEnd type="none" w="med" len="med"/>
                    </a:lnB>
                    <a:lnTlToBr>
                      <a:noFill/>
                    </a:lnTlToBr>
                    <a:lnBlToTr>
                      <a:noFill/>
                    </a:lnBlToTr>
                    <a:noFill/>
                  </a:tcPr>
                </a:tc>
              </a:tr>
              <a:tr h="641350">
                <a:tc>
                  <a:txBody>
                    <a:bodyPr/>
                    <a:lstStyle/>
                    <a:p>
                      <a:pPr marL="342900" marR="0" lvl="0" indent="-34290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Arial" pitchFamily="34" charset="0"/>
                          <a:ea typeface="宋体" pitchFamily="2" charset="-122"/>
                          <a:cs typeface="Arial" pitchFamily="34" charset="0"/>
                        </a:rPr>
                        <a:t>对象访问</a:t>
                      </a:r>
                    </a:p>
                  </a:txBody>
                  <a:tcPr horzOverflow="overflow">
                    <a:lnL>
                      <a:noFill/>
                    </a:lnL>
                    <a:lnR w="12700" cap="flat" cmpd="sng" algn="ctr">
                      <a:solidFill>
                        <a:srgbClr val="777777"/>
                      </a:solidFill>
                      <a:prstDash val="solid"/>
                      <a:round/>
                      <a:headEnd type="none" w="med" len="med"/>
                      <a:tailEnd type="none" w="med" len="med"/>
                    </a:lnR>
                    <a:lnT w="12700" cap="flat" cmpd="sng" algn="ctr">
                      <a:solidFill>
                        <a:srgbClr val="777777"/>
                      </a:solidFill>
                      <a:prstDash val="solid"/>
                      <a:round/>
                      <a:headEnd type="none" w="med" len="med"/>
                      <a:tailEnd type="none" w="med" len="med"/>
                    </a:lnT>
                    <a:lnB w="12700" cap="flat" cmpd="sng" algn="ctr">
                      <a:solidFill>
                        <a:srgbClr val="77777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Arial" pitchFamily="34" charset="0"/>
                          <a:ea typeface="宋体" pitchFamily="2" charset="-122"/>
                          <a:cs typeface="Arial" pitchFamily="34" charset="0"/>
                        </a:rPr>
                        <a:t>审核用户访问某个对象的事件，例如文件、文件夹、注册表项、打印机等</a:t>
                      </a:r>
                    </a:p>
                  </a:txBody>
                  <a:tcPr horzOverflow="overflow">
                    <a:lnL w="12700" cap="flat" cmpd="sng" algn="ctr">
                      <a:solidFill>
                        <a:srgbClr val="777777"/>
                      </a:solidFill>
                      <a:prstDash val="solid"/>
                      <a:round/>
                      <a:headEnd type="none" w="med" len="med"/>
                      <a:tailEnd type="none" w="med" len="med"/>
                    </a:lnL>
                    <a:lnR>
                      <a:noFill/>
                    </a:lnR>
                    <a:lnT w="12700" cap="flat" cmpd="sng" algn="ctr">
                      <a:solidFill>
                        <a:srgbClr val="777777"/>
                      </a:solidFill>
                      <a:prstDash val="solid"/>
                      <a:round/>
                      <a:headEnd type="none" w="med" len="med"/>
                      <a:tailEnd type="none" w="med" len="med"/>
                    </a:lnT>
                    <a:lnB w="12700" cap="flat" cmpd="sng" algn="ctr">
                      <a:solidFill>
                        <a:srgbClr val="777777"/>
                      </a:solidFill>
                      <a:prstDash val="solid"/>
                      <a:round/>
                      <a:headEnd type="none" w="med" len="med"/>
                      <a:tailEnd type="none" w="med" len="med"/>
                    </a:lnB>
                    <a:lnTlToBr>
                      <a:noFill/>
                    </a:lnTlToBr>
                    <a:lnBlToTr>
                      <a:noFill/>
                    </a:lnBlToTr>
                    <a:noFill/>
                  </a:tcPr>
                </a:tc>
              </a:tr>
              <a:tr h="287338">
                <a:tc>
                  <a:txBody>
                    <a:bodyPr/>
                    <a:lstStyle/>
                    <a:p>
                      <a:pPr marL="342900" marR="0" lvl="0" indent="-34290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Arial" pitchFamily="34" charset="0"/>
                          <a:ea typeface="宋体" pitchFamily="2" charset="-122"/>
                          <a:cs typeface="Arial" pitchFamily="34" charset="0"/>
                        </a:rPr>
                        <a:t>账户管理</a:t>
                      </a:r>
                    </a:p>
                  </a:txBody>
                  <a:tcPr horzOverflow="overflow">
                    <a:lnL>
                      <a:noFill/>
                    </a:lnL>
                    <a:lnR w="12700" cap="flat" cmpd="sng" algn="ctr">
                      <a:solidFill>
                        <a:srgbClr val="777777"/>
                      </a:solidFill>
                      <a:prstDash val="solid"/>
                      <a:round/>
                      <a:headEnd type="none" w="med" len="med"/>
                      <a:tailEnd type="none" w="med" len="med"/>
                    </a:lnR>
                    <a:lnT w="12700" cap="flat" cmpd="sng" algn="ctr">
                      <a:solidFill>
                        <a:srgbClr val="777777"/>
                      </a:solidFill>
                      <a:prstDash val="solid"/>
                      <a:round/>
                      <a:headEnd type="none" w="med" len="med"/>
                      <a:tailEnd type="none" w="med" len="med"/>
                    </a:lnT>
                    <a:lnB w="12700" cap="flat" cmpd="sng" algn="ctr">
                      <a:solidFill>
                        <a:srgbClr val="77777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Arial" pitchFamily="34" charset="0"/>
                          <a:ea typeface="宋体" pitchFamily="2" charset="-122"/>
                          <a:cs typeface="Arial" pitchFamily="34" charset="0"/>
                        </a:rPr>
                        <a:t>审核计算机上的每一个帐户管理事件，包括：创建、更改或删除用户帐户或组； 重命名、禁用或启用用户帐户；设置或更改密码</a:t>
                      </a:r>
                    </a:p>
                  </a:txBody>
                  <a:tcPr horzOverflow="overflow">
                    <a:lnL w="12700" cap="flat" cmpd="sng" algn="ctr">
                      <a:solidFill>
                        <a:srgbClr val="777777"/>
                      </a:solidFill>
                      <a:prstDash val="solid"/>
                      <a:round/>
                      <a:headEnd type="none" w="med" len="med"/>
                      <a:tailEnd type="none" w="med" len="med"/>
                    </a:lnL>
                    <a:lnR>
                      <a:noFill/>
                    </a:lnR>
                    <a:lnT w="12700" cap="flat" cmpd="sng" algn="ctr">
                      <a:solidFill>
                        <a:srgbClr val="777777"/>
                      </a:solidFill>
                      <a:prstDash val="solid"/>
                      <a:round/>
                      <a:headEnd type="none" w="med" len="med"/>
                      <a:tailEnd type="none" w="med" len="med"/>
                    </a:lnT>
                    <a:lnB w="12700" cap="flat" cmpd="sng" algn="ctr">
                      <a:solidFill>
                        <a:srgbClr val="777777"/>
                      </a:solidFill>
                      <a:prstDash val="solid"/>
                      <a:round/>
                      <a:headEnd type="none" w="med" len="med"/>
                      <a:tailEnd type="none" w="med" len="med"/>
                    </a:lnB>
                    <a:lnTlToBr>
                      <a:noFill/>
                    </a:lnTlToBr>
                    <a:lnBlToTr>
                      <a:noFill/>
                    </a:lnBlToTr>
                    <a:noFill/>
                  </a:tcPr>
                </a:tc>
              </a:tr>
              <a:tr h="458788">
                <a:tc>
                  <a:txBody>
                    <a:bodyPr/>
                    <a:lstStyle/>
                    <a:p>
                      <a:pPr marL="342900" marR="0" lvl="0" indent="-34290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Arial" pitchFamily="34" charset="0"/>
                          <a:ea typeface="宋体" pitchFamily="2" charset="-122"/>
                          <a:cs typeface="Arial" pitchFamily="34" charset="0"/>
                        </a:rPr>
                        <a:t>系统事件</a:t>
                      </a:r>
                    </a:p>
                  </a:txBody>
                  <a:tcPr horzOverflow="overflow">
                    <a:lnL>
                      <a:noFill/>
                    </a:lnL>
                    <a:lnR w="12700" cap="flat" cmpd="sng" algn="ctr">
                      <a:solidFill>
                        <a:srgbClr val="777777"/>
                      </a:solidFill>
                      <a:prstDash val="solid"/>
                      <a:round/>
                      <a:headEnd type="none" w="med" len="med"/>
                      <a:tailEnd type="none" w="med" len="med"/>
                    </a:lnR>
                    <a:lnT w="12700" cap="flat" cmpd="sng" algn="ctr">
                      <a:solidFill>
                        <a:srgbClr val="777777"/>
                      </a:solidFill>
                      <a:prstDash val="solid"/>
                      <a:round/>
                      <a:headEnd type="none" w="med" len="med"/>
                      <a:tailEnd type="none" w="med" len="med"/>
                    </a:lnT>
                    <a:lnB w="38100" cap="flat" cmpd="sng" algn="ctr">
                      <a:solidFill>
                        <a:srgbClr val="77777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Arial" pitchFamily="34" charset="0"/>
                          <a:ea typeface="宋体" pitchFamily="2" charset="-122"/>
                          <a:cs typeface="Arial" pitchFamily="34" charset="0"/>
                        </a:rPr>
                        <a:t>审核用户重新启动或关闭计算机时或者对系统安全或安全日志有影响的事件</a:t>
                      </a:r>
                    </a:p>
                  </a:txBody>
                  <a:tcPr horzOverflow="overflow">
                    <a:lnL w="12700" cap="flat" cmpd="sng" algn="ctr">
                      <a:solidFill>
                        <a:srgbClr val="777777"/>
                      </a:solidFill>
                      <a:prstDash val="solid"/>
                      <a:round/>
                      <a:headEnd type="none" w="med" len="med"/>
                      <a:tailEnd type="none" w="med" len="med"/>
                    </a:lnL>
                    <a:lnR>
                      <a:noFill/>
                    </a:lnR>
                    <a:lnT w="12700" cap="flat" cmpd="sng" algn="ctr">
                      <a:solidFill>
                        <a:srgbClr val="777777"/>
                      </a:solidFill>
                      <a:prstDash val="solid"/>
                      <a:round/>
                      <a:headEnd type="none" w="med" len="med"/>
                      <a:tailEnd type="none" w="med" len="med"/>
                    </a:lnT>
                    <a:lnB w="38100" cap="flat" cmpd="sng" algn="ctr">
                      <a:solidFill>
                        <a:srgbClr val="777777"/>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idx="4294967295"/>
          </p:nvPr>
        </p:nvSpPr>
        <p:spPr>
          <a:xfrm>
            <a:off x="457200" y="0"/>
            <a:ext cx="8229600" cy="1143000"/>
          </a:xfrm>
        </p:spPr>
        <p:txBody>
          <a:bodyPr/>
          <a:lstStyle/>
          <a:p>
            <a:r>
              <a:rPr lang="zh-CN" altLang="en-US">
                <a:ea typeface="宋体" pitchFamily="2" charset="-122"/>
              </a:rPr>
              <a:t>审核文件（夹）过程 </a:t>
            </a:r>
          </a:p>
        </p:txBody>
      </p:sp>
      <p:sp>
        <p:nvSpPr>
          <p:cNvPr id="26627" name="内容占位符 2"/>
          <p:cNvSpPr>
            <a:spLocks noGrp="1"/>
          </p:cNvSpPr>
          <p:nvPr>
            <p:ph idx="4294967295"/>
          </p:nvPr>
        </p:nvSpPr>
        <p:spPr>
          <a:xfrm>
            <a:off x="533400" y="990600"/>
            <a:ext cx="8229600" cy="4525963"/>
          </a:xfrm>
        </p:spPr>
        <p:txBody>
          <a:bodyPr>
            <a:normAutofit fontScale="92500"/>
          </a:bodyPr>
          <a:lstStyle/>
          <a:p>
            <a:r>
              <a:rPr lang="zh-CN" altLang="en-US">
                <a:ea typeface="宋体" pitchFamily="2" charset="-122"/>
              </a:rPr>
              <a:t>首先启用对象访问审核策略：</a:t>
            </a:r>
          </a:p>
          <a:p>
            <a:pPr lvl="1"/>
            <a:r>
              <a:rPr lang="zh-CN" altLang="en-US">
                <a:ea typeface="宋体" pitchFamily="2" charset="-122"/>
              </a:rPr>
              <a:t>管理工具</a:t>
            </a:r>
            <a:r>
              <a:rPr lang="en-US" altLang="zh-CN">
                <a:ea typeface="宋体" pitchFamily="2" charset="-122"/>
              </a:rPr>
              <a:t>-》</a:t>
            </a:r>
            <a:r>
              <a:rPr lang="zh-CN" altLang="en-US">
                <a:ea typeface="宋体" pitchFamily="2" charset="-122"/>
              </a:rPr>
              <a:t>本地安全设置</a:t>
            </a:r>
            <a:r>
              <a:rPr lang="en-US" altLang="zh-CN">
                <a:ea typeface="宋体" pitchFamily="2" charset="-122"/>
              </a:rPr>
              <a:t>-》</a:t>
            </a:r>
            <a:r>
              <a:rPr lang="zh-CN" altLang="en-US">
                <a:ea typeface="宋体" pitchFamily="2" charset="-122"/>
              </a:rPr>
              <a:t>本地策略</a:t>
            </a:r>
            <a:r>
              <a:rPr lang="en-US" altLang="zh-CN">
                <a:ea typeface="宋体" pitchFamily="2" charset="-122"/>
              </a:rPr>
              <a:t>-》</a:t>
            </a:r>
            <a:r>
              <a:rPr lang="zh-CN" altLang="en-US">
                <a:ea typeface="宋体" pitchFamily="2" charset="-122"/>
              </a:rPr>
              <a:t>审核策略</a:t>
            </a:r>
          </a:p>
          <a:p>
            <a:pPr lvl="1"/>
            <a:r>
              <a:rPr lang="zh-CN" altLang="en-US">
                <a:ea typeface="宋体" pitchFamily="2" charset="-122"/>
              </a:rPr>
              <a:t>在组策略窗口中，逐级展开右侧窗口中的“计算机配置→</a:t>
            </a:r>
            <a:r>
              <a:rPr lang="en-US" altLang="zh-CN">
                <a:ea typeface="宋体" pitchFamily="2" charset="-122"/>
              </a:rPr>
              <a:t>Windows</a:t>
            </a:r>
            <a:r>
              <a:rPr lang="zh-CN" altLang="en-US">
                <a:ea typeface="宋体" pitchFamily="2" charset="-122"/>
              </a:rPr>
              <a:t>设置→安全设置→本地策略”分支，然后在该分支下选择“审核策略”选项。　在右侧窗口中用鼠标双击“审核对象访问”选项。</a:t>
            </a:r>
            <a:br>
              <a:rPr lang="zh-CN" altLang="en-US">
                <a:ea typeface="宋体" pitchFamily="2" charset="-122"/>
              </a:rPr>
            </a:br>
            <a:endParaRPr lang="zh-CN" altLang="en-US">
              <a:ea typeface="宋体" pitchFamily="2" charset="-122"/>
            </a:endParaRPr>
          </a:p>
          <a:p>
            <a:r>
              <a:rPr lang="zh-CN" altLang="en-US">
                <a:ea typeface="宋体" pitchFamily="2" charset="-122"/>
              </a:rPr>
              <a:t>再设置需要审核的文件（夹）：文件夹右键属性</a:t>
            </a:r>
            <a:r>
              <a:rPr lang="en-US" altLang="zh-CN">
                <a:ea typeface="宋体" pitchFamily="2" charset="-122"/>
              </a:rPr>
              <a:t>-》</a:t>
            </a:r>
            <a:r>
              <a:rPr lang="zh-CN" altLang="en-US">
                <a:ea typeface="宋体" pitchFamily="2" charset="-122"/>
              </a:rPr>
              <a:t>安全</a:t>
            </a:r>
            <a:r>
              <a:rPr lang="en-US" altLang="zh-CN">
                <a:ea typeface="宋体" pitchFamily="2" charset="-122"/>
              </a:rPr>
              <a:t>-》</a:t>
            </a:r>
            <a:r>
              <a:rPr lang="zh-CN" altLang="en-US">
                <a:ea typeface="宋体" pitchFamily="2" charset="-122"/>
              </a:rPr>
              <a:t>高级</a:t>
            </a:r>
            <a:r>
              <a:rPr lang="en-US" altLang="zh-CN">
                <a:ea typeface="宋体" pitchFamily="2" charset="-122"/>
              </a:rPr>
              <a:t>-》</a:t>
            </a:r>
            <a:r>
              <a:rPr lang="zh-CN" altLang="en-US">
                <a:ea typeface="宋体" pitchFamily="2" charset="-122"/>
              </a:rPr>
              <a:t>审核</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endParaRPr lang="zh-CN" altLang="en-US">
              <a:ea typeface="宋体" pitchFamily="2" charset="-122"/>
            </a:endParaRPr>
          </a:p>
        </p:txBody>
      </p:sp>
      <p:pic>
        <p:nvPicPr>
          <p:cNvPr id="35847" name="Picture 7"/>
          <p:cNvPicPr>
            <a:picLocks noGrp="1" noChangeAspect="1" noChangeArrowheads="1"/>
          </p:cNvPicPr>
          <p:nvPr>
            <p:ph type="body" idx="1"/>
          </p:nvPr>
        </p:nvPicPr>
        <p:blipFill>
          <a:blip r:embed="rId2" cstate="print"/>
          <a:srcRect/>
          <a:stretch>
            <a:fillRect/>
          </a:stretch>
        </p:blipFill>
        <p:spPr>
          <a:xfrm>
            <a:off x="-609600" y="1066800"/>
            <a:ext cx="6472238" cy="4525963"/>
          </a:xfrm>
          <a:noFill/>
          <a:ln/>
        </p:spPr>
      </p:pic>
      <p:pic>
        <p:nvPicPr>
          <p:cNvPr id="35844" name="Picture 4"/>
          <p:cNvPicPr>
            <a:picLocks noChangeAspect="1" noChangeArrowheads="1"/>
          </p:cNvPicPr>
          <p:nvPr/>
        </p:nvPicPr>
        <p:blipFill>
          <a:blip r:embed="rId3" cstate="print"/>
          <a:srcRect/>
          <a:stretch>
            <a:fillRect/>
          </a:stretch>
        </p:blipFill>
        <p:spPr bwMode="auto">
          <a:xfrm>
            <a:off x="5715000" y="914400"/>
            <a:ext cx="3848100" cy="2705100"/>
          </a:xfrm>
          <a:prstGeom prst="rect">
            <a:avLst/>
          </a:prstGeom>
          <a:noFill/>
          <a:ln w="9525">
            <a:noFill/>
            <a:miter lim="800000"/>
            <a:headEnd/>
            <a:tailEnd/>
          </a:ln>
        </p:spPr>
      </p:pic>
      <p:pic>
        <p:nvPicPr>
          <p:cNvPr id="5" name="Picture 5" descr="sg06_26shenhez"/>
          <p:cNvPicPr>
            <a:picLocks noChangeAspect="1" noChangeArrowheads="1"/>
          </p:cNvPicPr>
          <p:nvPr/>
        </p:nvPicPr>
        <p:blipFill>
          <a:blip r:embed="rId4" cstate="print"/>
          <a:srcRect/>
          <a:stretch>
            <a:fillRect/>
          </a:stretch>
        </p:blipFill>
        <p:spPr bwMode="auto">
          <a:xfrm>
            <a:off x="381000" y="1981200"/>
            <a:ext cx="5238750" cy="4124325"/>
          </a:xfrm>
          <a:prstGeom prst="rect">
            <a:avLst/>
          </a:prstGeom>
          <a:noFill/>
          <a:ln w="9525">
            <a:noFill/>
            <a:miter lim="800000"/>
            <a:headEnd/>
            <a:tailEnd/>
          </a:ln>
        </p:spPr>
      </p:pic>
      <p:pic>
        <p:nvPicPr>
          <p:cNvPr id="6" name="Picture 6" descr="sg06_27shenhez"/>
          <p:cNvPicPr>
            <a:picLocks noChangeAspect="1" noChangeArrowheads="1"/>
          </p:cNvPicPr>
          <p:nvPr/>
        </p:nvPicPr>
        <p:blipFill>
          <a:blip r:embed="rId5" cstate="print"/>
          <a:srcRect/>
          <a:stretch>
            <a:fillRect/>
          </a:stretch>
        </p:blipFill>
        <p:spPr bwMode="auto">
          <a:xfrm>
            <a:off x="5686425" y="1676400"/>
            <a:ext cx="3457575" cy="4114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3" presetClass="entr" presetSubtype="10" fill="hold" nodeType="afterEffect">
                                  <p:stCondLst>
                                    <p:cond delay="50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idx="4294967295"/>
          </p:nvPr>
        </p:nvSpPr>
        <p:spPr>
          <a:xfrm>
            <a:off x="533400" y="0"/>
            <a:ext cx="8229600" cy="1143000"/>
          </a:xfrm>
        </p:spPr>
        <p:txBody>
          <a:bodyPr/>
          <a:lstStyle/>
          <a:p>
            <a:r>
              <a:rPr lang="zh-CN" altLang="en-US">
                <a:ea typeface="宋体" pitchFamily="2" charset="-122"/>
              </a:rPr>
              <a:t>事件查看器</a:t>
            </a:r>
          </a:p>
        </p:txBody>
      </p:sp>
      <p:sp>
        <p:nvSpPr>
          <p:cNvPr id="27651" name="内容占位符 2"/>
          <p:cNvSpPr>
            <a:spLocks noGrp="1"/>
          </p:cNvSpPr>
          <p:nvPr>
            <p:ph idx="4294967295"/>
          </p:nvPr>
        </p:nvSpPr>
        <p:spPr>
          <a:xfrm>
            <a:off x="304800" y="914400"/>
            <a:ext cx="3124200" cy="4525963"/>
          </a:xfrm>
        </p:spPr>
        <p:txBody>
          <a:bodyPr>
            <a:normAutofit fontScale="92500" lnSpcReduction="20000"/>
          </a:bodyPr>
          <a:lstStyle/>
          <a:p>
            <a:r>
              <a:rPr lang="zh-CN" altLang="en-US">
                <a:ea typeface="宋体" pitchFamily="2" charset="-122"/>
              </a:rPr>
              <a:t>应用程序</a:t>
            </a:r>
          </a:p>
          <a:p>
            <a:pPr lvl="1"/>
            <a:r>
              <a:rPr lang="zh-CN" altLang="en-US">
                <a:ea typeface="宋体" pitchFamily="2" charset="-122"/>
              </a:rPr>
              <a:t>应用程序或系统程序记录的事件 </a:t>
            </a:r>
          </a:p>
          <a:p>
            <a:r>
              <a:rPr lang="zh-CN" altLang="en-US">
                <a:ea typeface="宋体" pitchFamily="2" charset="-122"/>
              </a:rPr>
              <a:t>安全性</a:t>
            </a:r>
          </a:p>
          <a:p>
            <a:pPr lvl="1"/>
            <a:r>
              <a:rPr lang="zh-CN" altLang="en-US">
                <a:ea typeface="宋体" pitchFamily="2" charset="-122"/>
              </a:rPr>
              <a:t>登录尝试以及记录与资源使用相关的事件 </a:t>
            </a:r>
          </a:p>
          <a:p>
            <a:r>
              <a:rPr lang="zh-CN" altLang="en-US">
                <a:ea typeface="宋体" pitchFamily="2" charset="-122"/>
              </a:rPr>
              <a:t>系统</a:t>
            </a:r>
          </a:p>
          <a:p>
            <a:pPr lvl="1"/>
            <a:r>
              <a:rPr lang="en-US" altLang="zh-CN">
                <a:ea typeface="宋体" pitchFamily="2" charset="-122"/>
              </a:rPr>
              <a:t>Windows </a:t>
            </a:r>
            <a:r>
              <a:rPr lang="zh-CN" altLang="en-US">
                <a:ea typeface="宋体" pitchFamily="2" charset="-122"/>
              </a:rPr>
              <a:t>系统组件记录的事件 </a:t>
            </a:r>
          </a:p>
        </p:txBody>
      </p:sp>
      <p:pic>
        <p:nvPicPr>
          <p:cNvPr id="27652" name="Picture 9"/>
          <p:cNvPicPr>
            <a:picLocks noChangeAspect="1" noChangeArrowheads="1"/>
          </p:cNvPicPr>
          <p:nvPr/>
        </p:nvPicPr>
        <p:blipFill>
          <a:blip r:embed="rId2" cstate="print"/>
          <a:srcRect/>
          <a:stretch>
            <a:fillRect/>
          </a:stretch>
        </p:blipFill>
        <p:spPr bwMode="auto">
          <a:xfrm>
            <a:off x="4143375" y="1643063"/>
            <a:ext cx="5014913" cy="3328987"/>
          </a:xfrm>
          <a:prstGeom prst="rect">
            <a:avLst/>
          </a:prstGeom>
          <a:noFill/>
          <a:ln w="9525">
            <a:noFill/>
            <a:miter lim="800000"/>
            <a:headEnd/>
            <a:tailEnd/>
          </a:ln>
        </p:spPr>
      </p:pic>
      <p:sp>
        <p:nvSpPr>
          <p:cNvPr id="5" name="Rectangle 5"/>
          <p:cNvSpPr>
            <a:spLocks noChangeArrowheads="1"/>
          </p:cNvSpPr>
          <p:nvPr/>
        </p:nvSpPr>
        <p:spPr bwMode="auto">
          <a:xfrm>
            <a:off x="4135438" y="2071688"/>
            <a:ext cx="1008062" cy="935037"/>
          </a:xfrm>
          <a:prstGeom prst="rect">
            <a:avLst/>
          </a:prstGeom>
          <a:noFill/>
          <a:ln w="28575" algn="ctr">
            <a:solidFill>
              <a:srgbClr val="FF0000"/>
            </a:solidFill>
            <a:miter lim="800000"/>
            <a:headEnd/>
            <a:tailEnd/>
          </a:ln>
        </p:spPr>
        <p:txBody>
          <a:bodyPr wrap="none" anchor="ctr"/>
          <a:lstStyle/>
          <a:p>
            <a:endParaRPr lang="zh-CN" altLang="en-US">
              <a:latin typeface="Calibri" pitchFamily="34" charset="0"/>
              <a:ea typeface="宋体" pitchFamily="2" charset="-122"/>
            </a:endParaRPr>
          </a:p>
        </p:txBody>
      </p:sp>
      <p:sp>
        <p:nvSpPr>
          <p:cNvPr id="6" name="Rectangle 6"/>
          <p:cNvSpPr>
            <a:spLocks noChangeArrowheads="1"/>
          </p:cNvSpPr>
          <p:nvPr/>
        </p:nvSpPr>
        <p:spPr bwMode="auto">
          <a:xfrm>
            <a:off x="4071938" y="5214938"/>
            <a:ext cx="4464050" cy="792162"/>
          </a:xfrm>
          <a:prstGeom prst="rect">
            <a:avLst/>
          </a:prstGeom>
          <a:solidFill>
            <a:schemeClr val="bg1"/>
          </a:solidFill>
          <a:ln w="9525" algn="ctr">
            <a:noFill/>
            <a:miter lim="800000"/>
            <a:headEnd/>
            <a:tailEnd/>
          </a:ln>
          <a:effectLst/>
        </p:spPr>
        <p:txBody>
          <a:bodyPr wrap="none" anchor="ctr"/>
          <a:lstStyle/>
          <a:p>
            <a:pPr marL="342900" indent="-342900" fontAlgn="auto">
              <a:lnSpc>
                <a:spcPct val="80000"/>
              </a:lnSpc>
              <a:spcBef>
                <a:spcPct val="20000"/>
              </a:spcBef>
              <a:spcAft>
                <a:spcPts val="0"/>
              </a:spcAft>
              <a:defRPr/>
            </a:pPr>
            <a:r>
              <a:rPr lang="zh-CN" altLang="en-US" sz="2400" b="1" dirty="0">
                <a:solidFill>
                  <a:srgbClr val="FF0000"/>
                </a:solidFill>
                <a:latin typeface="+mn-lt"/>
                <a:ea typeface="楷体_GB2312" pitchFamily="49" charset="-122"/>
                <a:cs typeface="+mn-cs"/>
              </a:rPr>
              <a:t>开始 </a:t>
            </a:r>
            <a:r>
              <a:rPr lang="en-US" altLang="zh-CN" sz="2400" b="1" dirty="0">
                <a:solidFill>
                  <a:srgbClr val="FF9601"/>
                </a:solidFill>
                <a:latin typeface="+mn-lt"/>
                <a:ea typeface="宋体" pitchFamily="2" charset="-122"/>
                <a:cs typeface="+mn-cs"/>
                <a:sym typeface="Wingdings" pitchFamily="2" charset="2"/>
              </a:rPr>
              <a:t></a:t>
            </a:r>
            <a:r>
              <a:rPr lang="en-US" altLang="zh-CN" sz="2400" b="1" dirty="0">
                <a:solidFill>
                  <a:srgbClr val="FF0000"/>
                </a:solidFill>
                <a:latin typeface="+mn-lt"/>
                <a:ea typeface="宋体" pitchFamily="2" charset="-122"/>
                <a:cs typeface="+mn-cs"/>
                <a:sym typeface="Wingdings" pitchFamily="2" charset="2"/>
              </a:rPr>
              <a:t> </a:t>
            </a:r>
            <a:r>
              <a:rPr lang="zh-CN" altLang="en-US" sz="2400" b="1" dirty="0">
                <a:solidFill>
                  <a:srgbClr val="FF0000"/>
                </a:solidFill>
                <a:latin typeface="+mn-lt"/>
                <a:ea typeface="楷体_GB2312" pitchFamily="49" charset="-122"/>
                <a:cs typeface="+mn-cs"/>
              </a:rPr>
              <a:t>管理工具 </a:t>
            </a:r>
            <a:r>
              <a:rPr lang="en-US" altLang="zh-CN" sz="2400" b="1" dirty="0">
                <a:solidFill>
                  <a:srgbClr val="FF9601"/>
                </a:solidFill>
                <a:latin typeface="+mn-lt"/>
                <a:ea typeface="宋体" pitchFamily="2" charset="-122"/>
                <a:cs typeface="+mn-cs"/>
                <a:sym typeface="Wingdings" pitchFamily="2" charset="2"/>
              </a:rPr>
              <a:t></a:t>
            </a:r>
            <a:r>
              <a:rPr lang="en-US" altLang="zh-CN" sz="2400" b="1" dirty="0">
                <a:solidFill>
                  <a:srgbClr val="FF0000"/>
                </a:solidFill>
                <a:latin typeface="+mn-lt"/>
                <a:ea typeface="宋体" pitchFamily="2" charset="-122"/>
                <a:cs typeface="+mn-cs"/>
                <a:sym typeface="Wingdings" pitchFamily="2" charset="2"/>
              </a:rPr>
              <a:t> </a:t>
            </a:r>
            <a:r>
              <a:rPr lang="zh-CN" altLang="en-US" sz="2400" b="1" dirty="0">
                <a:solidFill>
                  <a:srgbClr val="FF0000"/>
                </a:solidFill>
                <a:latin typeface="+mn-lt"/>
                <a:ea typeface="楷体_GB2312" pitchFamily="49" charset="-122"/>
                <a:cs typeface="+mn-cs"/>
                <a:sym typeface="Wingdings" pitchFamily="2" charset="2"/>
              </a:rPr>
              <a:t>事件查看器</a:t>
            </a:r>
          </a:p>
          <a:p>
            <a:pPr marL="342900" indent="-342900" fontAlgn="auto">
              <a:lnSpc>
                <a:spcPct val="80000"/>
              </a:lnSpc>
              <a:spcBef>
                <a:spcPct val="20000"/>
              </a:spcBef>
              <a:spcAft>
                <a:spcPts val="0"/>
              </a:spcAft>
              <a:defRPr/>
            </a:pPr>
            <a:r>
              <a:rPr lang="zh-CN" altLang="en-US" sz="2400" b="1" dirty="0">
                <a:latin typeface="+mn-lt"/>
                <a:ea typeface="楷体_GB2312" pitchFamily="49" charset="-122"/>
                <a:cs typeface="+mn-cs"/>
                <a:sym typeface="Wingdings" pitchFamily="2" charset="2"/>
              </a:rPr>
              <a:t>开始</a:t>
            </a:r>
            <a:r>
              <a:rPr lang="zh-CN" altLang="en-US" sz="2400" b="1" dirty="0">
                <a:solidFill>
                  <a:srgbClr val="FF0000"/>
                </a:solidFill>
                <a:latin typeface="+mn-lt"/>
                <a:ea typeface="楷体_GB2312" pitchFamily="49" charset="-122"/>
                <a:cs typeface="+mn-cs"/>
                <a:sym typeface="Wingdings" pitchFamily="2" charset="2"/>
              </a:rPr>
              <a:t> </a:t>
            </a:r>
            <a:r>
              <a:rPr lang="en-US" altLang="zh-CN" sz="2400" b="1" dirty="0">
                <a:solidFill>
                  <a:srgbClr val="FF9601"/>
                </a:solidFill>
                <a:latin typeface="+mn-lt"/>
                <a:ea typeface="宋体" pitchFamily="2" charset="-122"/>
                <a:cs typeface="+mn-cs"/>
                <a:sym typeface="Wingdings" pitchFamily="2" charset="2"/>
              </a:rPr>
              <a:t></a:t>
            </a:r>
            <a:r>
              <a:rPr lang="en-US" altLang="zh-CN" sz="2400" b="1" dirty="0">
                <a:latin typeface="+mn-lt"/>
                <a:ea typeface="宋体" pitchFamily="2" charset="-122"/>
                <a:cs typeface="+mn-cs"/>
                <a:sym typeface="Wingdings" pitchFamily="2" charset="2"/>
              </a:rPr>
              <a:t> </a:t>
            </a:r>
            <a:r>
              <a:rPr lang="zh-CN" altLang="en-US" sz="2400" b="1" dirty="0">
                <a:latin typeface="+mn-lt"/>
                <a:ea typeface="楷体_GB2312" pitchFamily="49" charset="-122"/>
                <a:cs typeface="+mn-cs"/>
                <a:sym typeface="Wingdings" pitchFamily="2" charset="2"/>
              </a:rPr>
              <a:t>运行</a:t>
            </a:r>
            <a:r>
              <a:rPr lang="zh-CN" altLang="en-US" sz="2400" b="1" dirty="0">
                <a:solidFill>
                  <a:srgbClr val="FF0000"/>
                </a:solidFill>
                <a:latin typeface="+mn-lt"/>
                <a:ea typeface="楷体_GB2312" pitchFamily="49" charset="-122"/>
                <a:cs typeface="+mn-cs"/>
                <a:sym typeface="Wingdings" pitchFamily="2" charset="2"/>
              </a:rPr>
              <a:t> </a:t>
            </a:r>
            <a:r>
              <a:rPr lang="zh-CN" altLang="en-US" sz="2400" b="1" dirty="0">
                <a:solidFill>
                  <a:srgbClr val="FF9601"/>
                </a:solidFill>
                <a:latin typeface="+mn-lt"/>
                <a:ea typeface="宋体" pitchFamily="2" charset="-122"/>
                <a:cs typeface="+mn-cs"/>
                <a:sym typeface="Wingdings" pitchFamily="2" charset="2"/>
              </a:rPr>
              <a:t></a:t>
            </a:r>
            <a:r>
              <a:rPr lang="zh-CN" altLang="en-US" sz="2400" b="1" dirty="0">
                <a:latin typeface="+mn-lt"/>
                <a:ea typeface="宋体" pitchFamily="2" charset="-122"/>
                <a:cs typeface="+mn-cs"/>
                <a:sym typeface="Wingdings" pitchFamily="2" charset="2"/>
              </a:rPr>
              <a:t> </a:t>
            </a:r>
            <a:r>
              <a:rPr lang="en-US" altLang="zh-CN" sz="2400" b="1" dirty="0">
                <a:solidFill>
                  <a:schemeClr val="hlink"/>
                </a:solidFill>
                <a:effectLst>
                  <a:outerShdw blurRad="38100" dist="38100" dir="2700000" algn="tl">
                    <a:srgbClr val="C0C0C0"/>
                  </a:outerShdw>
                </a:effectLst>
                <a:latin typeface="+mn-lt"/>
                <a:ea typeface="楷体_GB2312" pitchFamily="49" charset="-122"/>
                <a:cs typeface="+mn-cs"/>
                <a:sym typeface="Wingdings" pitchFamily="2" charset="2"/>
              </a:rPr>
              <a:t>eventvwr.msc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12" presetClass="entr" presetSubtype="4" fill="hold" grpId="0" nodeType="afterEffect">
                                  <p:stCondLst>
                                    <p:cond delay="1000"/>
                                  </p:stCondLst>
                                  <p:childTnLst>
                                    <p:set>
                                      <p:cBhvr>
                                        <p:cTn id="10" dur="1" fill="hold">
                                          <p:stCondLst>
                                            <p:cond delay="0"/>
                                          </p:stCondLst>
                                        </p:cTn>
                                        <p:tgtEl>
                                          <p:spTgt spid="6"/>
                                        </p:tgtEl>
                                        <p:attrNameLst>
                                          <p:attrName>style.visibility</p:attrName>
                                        </p:attrNameLst>
                                      </p:cBhvr>
                                      <p:to>
                                        <p:strVal val="visible"/>
                                      </p:to>
                                    </p:set>
                                    <p:animEffect transition="in" filter="slide(fromBottom)">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p:cNvSpPr>
          <p:nvPr>
            <p:ph type="body" sz="half" idx="4294967295"/>
          </p:nvPr>
        </p:nvSpPr>
        <p:spPr>
          <a:xfrm>
            <a:off x="381000" y="1295400"/>
            <a:ext cx="2744788" cy="4103688"/>
          </a:xfrm>
        </p:spPr>
        <p:txBody>
          <a:bodyPr/>
          <a:lstStyle/>
          <a:p>
            <a:r>
              <a:rPr lang="zh-CN" altLang="en-US" sz="2800">
                <a:ea typeface="宋体" pitchFamily="2" charset="-122"/>
              </a:rPr>
              <a:t>事件类型</a:t>
            </a:r>
          </a:p>
          <a:p>
            <a:pPr lvl="1"/>
            <a:r>
              <a:rPr lang="zh-CN" altLang="en-US" sz="2400">
                <a:ea typeface="宋体" pitchFamily="2" charset="-122"/>
              </a:rPr>
              <a:t>错误：红色</a:t>
            </a:r>
          </a:p>
          <a:p>
            <a:pPr lvl="1"/>
            <a:r>
              <a:rPr lang="zh-CN" altLang="en-US" sz="2400">
                <a:ea typeface="宋体" pitchFamily="2" charset="-122"/>
              </a:rPr>
              <a:t>警告：黄色</a:t>
            </a:r>
          </a:p>
          <a:p>
            <a:pPr lvl="1"/>
            <a:r>
              <a:rPr lang="zh-CN" altLang="en-US" sz="2400">
                <a:ea typeface="宋体" pitchFamily="2" charset="-122"/>
              </a:rPr>
              <a:t>信息：白色</a:t>
            </a:r>
          </a:p>
          <a:p>
            <a:pPr lvl="1"/>
            <a:r>
              <a:rPr lang="zh-CN" altLang="en-US" sz="2400">
                <a:ea typeface="宋体" pitchFamily="2" charset="-122"/>
              </a:rPr>
              <a:t>成功审核：钥匙</a:t>
            </a:r>
          </a:p>
          <a:p>
            <a:pPr lvl="1"/>
            <a:r>
              <a:rPr lang="zh-CN" altLang="en-US" sz="2400">
                <a:ea typeface="宋体" pitchFamily="2" charset="-122"/>
              </a:rPr>
              <a:t>失败审核：锁</a:t>
            </a:r>
          </a:p>
          <a:p>
            <a:r>
              <a:rPr lang="zh-CN" altLang="en-US" sz="2800">
                <a:ea typeface="宋体" pitchFamily="2" charset="-122"/>
              </a:rPr>
              <a:t>保存日志</a:t>
            </a:r>
          </a:p>
        </p:txBody>
      </p:sp>
      <p:pic>
        <p:nvPicPr>
          <p:cNvPr id="43012" name="Picture 4"/>
          <p:cNvPicPr>
            <a:picLocks noGrp="1" noChangeAspect="1" noChangeArrowheads="1"/>
          </p:cNvPicPr>
          <p:nvPr>
            <p:ph sz="quarter" idx="4294967295"/>
          </p:nvPr>
        </p:nvPicPr>
        <p:blipFill>
          <a:blip r:embed="rId3" cstate="print"/>
          <a:srcRect/>
          <a:stretch>
            <a:fillRect/>
          </a:stretch>
        </p:blipFill>
        <p:spPr>
          <a:xfrm>
            <a:off x="3643313" y="1143000"/>
            <a:ext cx="5364162" cy="3795713"/>
          </a:xfrm>
        </p:spPr>
      </p:pic>
      <p:pic>
        <p:nvPicPr>
          <p:cNvPr id="43013" name="Picture 5"/>
          <p:cNvPicPr>
            <a:picLocks noGrp="1" noChangeArrowheads="1"/>
          </p:cNvPicPr>
          <p:nvPr>
            <p:ph sz="quarter" idx="4294967295"/>
          </p:nvPr>
        </p:nvPicPr>
        <p:blipFill>
          <a:blip r:embed="rId4" cstate="print"/>
          <a:srcRect/>
          <a:stretch>
            <a:fillRect/>
          </a:stretch>
        </p:blipFill>
        <p:spPr>
          <a:xfrm>
            <a:off x="3643313" y="1143000"/>
            <a:ext cx="5364162" cy="3438525"/>
          </a:xfrm>
        </p:spPr>
      </p:pic>
      <p:pic>
        <p:nvPicPr>
          <p:cNvPr id="43014" name="Picture 6"/>
          <p:cNvPicPr>
            <a:picLocks noChangeAspect="1" noChangeArrowheads="1"/>
          </p:cNvPicPr>
          <p:nvPr/>
        </p:nvPicPr>
        <p:blipFill>
          <a:blip r:embed="rId5" cstate="print"/>
          <a:srcRect/>
          <a:stretch>
            <a:fillRect/>
          </a:stretch>
        </p:blipFill>
        <p:spPr bwMode="auto">
          <a:xfrm>
            <a:off x="3643313" y="1144588"/>
            <a:ext cx="5364162" cy="3711575"/>
          </a:xfrm>
          <a:prstGeom prst="rect">
            <a:avLst/>
          </a:prstGeom>
          <a:noFill/>
          <a:ln w="9525">
            <a:noFill/>
            <a:miter lim="800000"/>
            <a:headEnd/>
            <a:tailEnd/>
          </a:ln>
        </p:spPr>
      </p:pic>
      <p:grpSp>
        <p:nvGrpSpPr>
          <p:cNvPr id="2" name="Group 7"/>
          <p:cNvGrpSpPr>
            <a:grpSpLocks/>
          </p:cNvGrpSpPr>
          <p:nvPr/>
        </p:nvGrpSpPr>
        <p:grpSpPr bwMode="auto">
          <a:xfrm>
            <a:off x="5562600" y="5334000"/>
            <a:ext cx="2376488" cy="1079500"/>
            <a:chOff x="3651" y="3474"/>
            <a:chExt cx="1633" cy="818"/>
          </a:xfrm>
        </p:grpSpPr>
        <p:pic>
          <p:nvPicPr>
            <p:cNvPr id="28679" name="Picture 8" descr="115"/>
            <p:cNvPicPr>
              <a:picLocks noChangeAspect="1" noChangeArrowheads="1"/>
            </p:cNvPicPr>
            <p:nvPr/>
          </p:nvPicPr>
          <p:blipFill>
            <a:blip r:embed="rId6" cstate="print"/>
            <a:srcRect/>
            <a:stretch>
              <a:fillRect/>
            </a:stretch>
          </p:blipFill>
          <p:spPr bwMode="auto">
            <a:xfrm rot="-3026701">
              <a:off x="3651" y="3474"/>
              <a:ext cx="818" cy="818"/>
            </a:xfrm>
            <a:prstGeom prst="rect">
              <a:avLst/>
            </a:prstGeom>
            <a:noFill/>
            <a:ln w="9525">
              <a:noFill/>
              <a:miter lim="800000"/>
              <a:headEnd/>
              <a:tailEnd/>
            </a:ln>
          </p:spPr>
        </p:pic>
        <p:pic>
          <p:nvPicPr>
            <p:cNvPr id="28680" name="Picture 9" descr="114"/>
            <p:cNvPicPr>
              <a:picLocks noChangeAspect="1" noChangeArrowheads="1"/>
            </p:cNvPicPr>
            <p:nvPr/>
          </p:nvPicPr>
          <p:blipFill>
            <a:blip r:embed="rId7" cstate="print"/>
            <a:srcRect l="53125" t="39844"/>
            <a:stretch>
              <a:fillRect/>
            </a:stretch>
          </p:blipFill>
          <p:spPr bwMode="auto">
            <a:xfrm>
              <a:off x="4698" y="3540"/>
              <a:ext cx="586" cy="752"/>
            </a:xfrm>
            <a:prstGeom prst="rect">
              <a:avLst/>
            </a:prstGeom>
            <a:noFill/>
            <a:ln w="9525">
              <a:noFill/>
              <a:miter lim="800000"/>
              <a:headEnd/>
              <a:tailEnd/>
            </a:ln>
          </p:spPr>
        </p:pic>
      </p:grpSp>
      <p:grpSp>
        <p:nvGrpSpPr>
          <p:cNvPr id="3" name="Group 10"/>
          <p:cNvGrpSpPr>
            <a:grpSpLocks/>
          </p:cNvGrpSpPr>
          <p:nvPr/>
        </p:nvGrpSpPr>
        <p:grpSpPr bwMode="auto">
          <a:xfrm>
            <a:off x="1371600" y="5334000"/>
            <a:ext cx="3744913" cy="1152525"/>
            <a:chOff x="884" y="3475"/>
            <a:chExt cx="2404" cy="772"/>
          </a:xfrm>
        </p:grpSpPr>
        <p:grpSp>
          <p:nvGrpSpPr>
            <p:cNvPr id="4" name="Group 11"/>
            <p:cNvGrpSpPr>
              <a:grpSpLocks/>
            </p:cNvGrpSpPr>
            <p:nvPr/>
          </p:nvGrpSpPr>
          <p:grpSpPr bwMode="auto">
            <a:xfrm>
              <a:off x="884" y="3475"/>
              <a:ext cx="1542" cy="681"/>
              <a:chOff x="884" y="3385"/>
              <a:chExt cx="1724" cy="771"/>
            </a:xfrm>
          </p:grpSpPr>
          <p:pic>
            <p:nvPicPr>
              <p:cNvPr id="28683" name="Picture 12" descr="12"/>
              <p:cNvPicPr>
                <a:picLocks noChangeAspect="1" noChangeArrowheads="1"/>
              </p:cNvPicPr>
              <p:nvPr/>
            </p:nvPicPr>
            <p:blipFill>
              <a:blip r:embed="rId8" cstate="print"/>
              <a:srcRect/>
              <a:stretch>
                <a:fillRect/>
              </a:stretch>
            </p:blipFill>
            <p:spPr bwMode="auto">
              <a:xfrm>
                <a:off x="1840" y="3388"/>
                <a:ext cx="768" cy="768"/>
              </a:xfrm>
              <a:prstGeom prst="rect">
                <a:avLst/>
              </a:prstGeom>
              <a:noFill/>
              <a:ln w="9525">
                <a:noFill/>
                <a:miter lim="800000"/>
                <a:headEnd/>
                <a:tailEnd/>
              </a:ln>
            </p:spPr>
          </p:pic>
          <p:pic>
            <p:nvPicPr>
              <p:cNvPr id="28684" name="Picture 13" descr="16"/>
              <p:cNvPicPr>
                <a:picLocks noChangeAspect="1" noChangeArrowheads="1"/>
              </p:cNvPicPr>
              <p:nvPr/>
            </p:nvPicPr>
            <p:blipFill>
              <a:blip r:embed="rId9" cstate="print"/>
              <a:srcRect/>
              <a:stretch>
                <a:fillRect/>
              </a:stretch>
            </p:blipFill>
            <p:spPr bwMode="auto">
              <a:xfrm>
                <a:off x="884" y="3385"/>
                <a:ext cx="768" cy="768"/>
              </a:xfrm>
              <a:prstGeom prst="rect">
                <a:avLst/>
              </a:prstGeom>
              <a:noFill/>
              <a:ln w="9525">
                <a:noFill/>
                <a:miter lim="800000"/>
                <a:headEnd/>
                <a:tailEnd/>
              </a:ln>
            </p:spPr>
          </p:pic>
        </p:grpSp>
        <p:pic>
          <p:nvPicPr>
            <p:cNvPr id="28685" name="Picture 14" descr="3"/>
            <p:cNvPicPr>
              <a:picLocks noChangeAspect="1" noChangeArrowheads="1"/>
            </p:cNvPicPr>
            <p:nvPr/>
          </p:nvPicPr>
          <p:blipFill>
            <a:blip r:embed="rId10" cstate="print"/>
            <a:srcRect/>
            <a:stretch>
              <a:fillRect/>
            </a:stretch>
          </p:blipFill>
          <p:spPr bwMode="auto">
            <a:xfrm>
              <a:off x="2562" y="3521"/>
              <a:ext cx="726" cy="726"/>
            </a:xfrm>
            <a:prstGeom prst="rect">
              <a:avLst/>
            </a:prstGeom>
            <a:noFill/>
            <a:ln w="9525">
              <a:noFill/>
              <a:miter lim="800000"/>
              <a:headEnd/>
              <a:tailEnd/>
            </a:ln>
          </p:spPr>
        </p:pic>
      </p:grpSp>
      <p:sp>
        <p:nvSpPr>
          <p:cNvPr id="28686" name="标题 1"/>
          <p:cNvSpPr>
            <a:spLocks noGrp="1"/>
          </p:cNvSpPr>
          <p:nvPr>
            <p:ph type="title" idx="4294967295"/>
          </p:nvPr>
        </p:nvSpPr>
        <p:spPr/>
        <p:txBody>
          <a:bodyPr/>
          <a:lstStyle/>
          <a:p>
            <a:r>
              <a:rPr lang="zh-CN" altLang="en-US">
                <a:ea typeface="宋体" pitchFamily="2" charset="-122"/>
              </a:rPr>
              <a:t>事件查看器（续）</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50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blinds(horizontal)">
                                      <p:cBhvr>
                                        <p:cTn id="7" dur="500"/>
                                        <p:tgtEl>
                                          <p:spTgt spid="43011">
                                            <p:txEl>
                                              <p:pRg st="0" end="0"/>
                                            </p:txEl>
                                          </p:spTgt>
                                        </p:tgtEl>
                                      </p:cBhvr>
                                    </p:animEffect>
                                  </p:childTnLst>
                                </p:cTn>
                              </p:par>
                              <p:par>
                                <p:cTn id="8" presetID="3" presetClass="entr" presetSubtype="10" fill="hold" nodeType="withEffect">
                                  <p:stCondLst>
                                    <p:cond delay="500"/>
                                  </p:stCondLst>
                                  <p:childTnLst>
                                    <p:set>
                                      <p:cBhvr>
                                        <p:cTn id="9" dur="1" fill="hold">
                                          <p:stCondLst>
                                            <p:cond delay="0"/>
                                          </p:stCondLst>
                                        </p:cTn>
                                        <p:tgtEl>
                                          <p:spTgt spid="43011">
                                            <p:txEl>
                                              <p:pRg st="1" end="1"/>
                                            </p:txEl>
                                          </p:spTgt>
                                        </p:tgtEl>
                                        <p:attrNameLst>
                                          <p:attrName>style.visibility</p:attrName>
                                        </p:attrNameLst>
                                      </p:cBhvr>
                                      <p:to>
                                        <p:strVal val="visible"/>
                                      </p:to>
                                    </p:set>
                                    <p:animEffect transition="in" filter="blinds(horizontal)">
                                      <p:cBhvr>
                                        <p:cTn id="10" dur="500"/>
                                        <p:tgtEl>
                                          <p:spTgt spid="43011">
                                            <p:txEl>
                                              <p:pRg st="1" end="1"/>
                                            </p:txEl>
                                          </p:spTgt>
                                        </p:tgtEl>
                                      </p:cBhvr>
                                    </p:animEffect>
                                  </p:childTnLst>
                                </p:cTn>
                              </p:par>
                              <p:par>
                                <p:cTn id="11" presetID="3" presetClass="entr" presetSubtype="10" fill="hold" nodeType="withEffect">
                                  <p:stCondLst>
                                    <p:cond delay="500"/>
                                  </p:stCondLst>
                                  <p:childTnLst>
                                    <p:set>
                                      <p:cBhvr>
                                        <p:cTn id="12" dur="1" fill="hold">
                                          <p:stCondLst>
                                            <p:cond delay="0"/>
                                          </p:stCondLst>
                                        </p:cTn>
                                        <p:tgtEl>
                                          <p:spTgt spid="43011">
                                            <p:txEl>
                                              <p:pRg st="2" end="2"/>
                                            </p:txEl>
                                          </p:spTgt>
                                        </p:tgtEl>
                                        <p:attrNameLst>
                                          <p:attrName>style.visibility</p:attrName>
                                        </p:attrNameLst>
                                      </p:cBhvr>
                                      <p:to>
                                        <p:strVal val="visible"/>
                                      </p:to>
                                    </p:set>
                                    <p:animEffect transition="in" filter="blinds(horizontal)">
                                      <p:cBhvr>
                                        <p:cTn id="13" dur="500"/>
                                        <p:tgtEl>
                                          <p:spTgt spid="43011">
                                            <p:txEl>
                                              <p:pRg st="2" end="2"/>
                                            </p:txEl>
                                          </p:spTgt>
                                        </p:tgtEl>
                                      </p:cBhvr>
                                    </p:animEffect>
                                  </p:childTnLst>
                                </p:cTn>
                              </p:par>
                              <p:par>
                                <p:cTn id="14" presetID="3" presetClass="entr" presetSubtype="10" fill="hold" nodeType="withEffect">
                                  <p:stCondLst>
                                    <p:cond delay="500"/>
                                  </p:stCondLst>
                                  <p:childTnLst>
                                    <p:set>
                                      <p:cBhvr>
                                        <p:cTn id="15" dur="1" fill="hold">
                                          <p:stCondLst>
                                            <p:cond delay="0"/>
                                          </p:stCondLst>
                                        </p:cTn>
                                        <p:tgtEl>
                                          <p:spTgt spid="43011">
                                            <p:txEl>
                                              <p:pRg st="3" end="3"/>
                                            </p:txEl>
                                          </p:spTgt>
                                        </p:tgtEl>
                                        <p:attrNameLst>
                                          <p:attrName>style.visibility</p:attrName>
                                        </p:attrNameLst>
                                      </p:cBhvr>
                                      <p:to>
                                        <p:strVal val="visible"/>
                                      </p:to>
                                    </p:set>
                                    <p:animEffect transition="in" filter="blinds(horizontal)">
                                      <p:cBhvr>
                                        <p:cTn id="16" dur="500"/>
                                        <p:tgtEl>
                                          <p:spTgt spid="43011">
                                            <p:txEl>
                                              <p:pRg st="3" end="3"/>
                                            </p:txEl>
                                          </p:spTgt>
                                        </p:tgtEl>
                                      </p:cBhvr>
                                    </p:animEffect>
                                  </p:childTnLst>
                                </p:cTn>
                              </p:par>
                              <p:par>
                                <p:cTn id="17" presetID="3" presetClass="entr" presetSubtype="10" fill="hold" nodeType="withEffect">
                                  <p:stCondLst>
                                    <p:cond delay="500"/>
                                  </p:stCondLst>
                                  <p:childTnLst>
                                    <p:set>
                                      <p:cBhvr>
                                        <p:cTn id="18" dur="1" fill="hold">
                                          <p:stCondLst>
                                            <p:cond delay="0"/>
                                          </p:stCondLst>
                                        </p:cTn>
                                        <p:tgtEl>
                                          <p:spTgt spid="43011">
                                            <p:txEl>
                                              <p:pRg st="4" end="4"/>
                                            </p:txEl>
                                          </p:spTgt>
                                        </p:tgtEl>
                                        <p:attrNameLst>
                                          <p:attrName>style.visibility</p:attrName>
                                        </p:attrNameLst>
                                      </p:cBhvr>
                                      <p:to>
                                        <p:strVal val="visible"/>
                                      </p:to>
                                    </p:set>
                                    <p:animEffect transition="in" filter="blinds(horizontal)">
                                      <p:cBhvr>
                                        <p:cTn id="19" dur="500"/>
                                        <p:tgtEl>
                                          <p:spTgt spid="43011">
                                            <p:txEl>
                                              <p:pRg st="4" end="4"/>
                                            </p:txEl>
                                          </p:spTgt>
                                        </p:tgtEl>
                                      </p:cBhvr>
                                    </p:animEffect>
                                  </p:childTnLst>
                                </p:cTn>
                              </p:par>
                              <p:par>
                                <p:cTn id="20" presetID="3" presetClass="entr" presetSubtype="10" fill="hold" nodeType="withEffect">
                                  <p:stCondLst>
                                    <p:cond delay="500"/>
                                  </p:stCondLst>
                                  <p:childTnLst>
                                    <p:set>
                                      <p:cBhvr>
                                        <p:cTn id="21" dur="1" fill="hold">
                                          <p:stCondLst>
                                            <p:cond delay="0"/>
                                          </p:stCondLst>
                                        </p:cTn>
                                        <p:tgtEl>
                                          <p:spTgt spid="43011">
                                            <p:txEl>
                                              <p:pRg st="5" end="5"/>
                                            </p:txEl>
                                          </p:spTgt>
                                        </p:tgtEl>
                                        <p:attrNameLst>
                                          <p:attrName>style.visibility</p:attrName>
                                        </p:attrNameLst>
                                      </p:cBhvr>
                                      <p:to>
                                        <p:strVal val="visible"/>
                                      </p:to>
                                    </p:set>
                                    <p:animEffect transition="in" filter="blinds(horizontal)">
                                      <p:cBhvr>
                                        <p:cTn id="22" dur="500"/>
                                        <p:tgtEl>
                                          <p:spTgt spid="4301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43012"/>
                                        </p:tgtEl>
                                        <p:attrNameLst>
                                          <p:attrName>style.visibility</p:attrName>
                                        </p:attrNameLst>
                                      </p:cBhvr>
                                      <p:to>
                                        <p:strVal val="visible"/>
                                      </p:to>
                                    </p:set>
                                    <p:anim calcmode="lin" valueType="num">
                                      <p:cBhvr additive="base">
                                        <p:cTn id="27" dur="500" fill="hold"/>
                                        <p:tgtEl>
                                          <p:spTgt spid="43012"/>
                                        </p:tgtEl>
                                        <p:attrNameLst>
                                          <p:attrName>ppt_x</p:attrName>
                                        </p:attrNameLst>
                                      </p:cBhvr>
                                      <p:tavLst>
                                        <p:tav tm="0">
                                          <p:val>
                                            <p:strVal val="1+#ppt_w/2"/>
                                          </p:val>
                                        </p:tav>
                                        <p:tav tm="100000">
                                          <p:val>
                                            <p:strVal val="#ppt_x"/>
                                          </p:val>
                                        </p:tav>
                                      </p:tavLst>
                                    </p:anim>
                                    <p:anim calcmode="lin" valueType="num">
                                      <p:cBhvr additive="base">
                                        <p:cTn id="28" dur="500" fill="hold"/>
                                        <p:tgtEl>
                                          <p:spTgt spid="4301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12" presetClass="entr" presetSubtype="4" fill="hold" nodeType="afterEffect">
                                  <p:stCondLst>
                                    <p:cond delay="1000"/>
                                  </p:stCondLst>
                                  <p:childTnLst>
                                    <p:set>
                                      <p:cBhvr>
                                        <p:cTn id="31" dur="1" fill="hold">
                                          <p:stCondLst>
                                            <p:cond delay="0"/>
                                          </p:stCondLst>
                                        </p:cTn>
                                        <p:tgtEl>
                                          <p:spTgt spid="3"/>
                                        </p:tgtEl>
                                        <p:attrNameLst>
                                          <p:attrName>style.visibility</p:attrName>
                                        </p:attrNameLst>
                                      </p:cBhvr>
                                      <p:to>
                                        <p:strVal val="visible"/>
                                      </p:to>
                                    </p:set>
                                    <p:animEffect transition="in" filter="slide(fromBottom)">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43012"/>
                                        </p:tgtEl>
                                        <p:attrNameLst>
                                          <p:attrName>style.visibility</p:attrName>
                                        </p:attrNameLst>
                                      </p:cBhvr>
                                      <p:to>
                                        <p:strVal val="hidden"/>
                                      </p:to>
                                    </p:set>
                                  </p:childTnLst>
                                </p:cTn>
                              </p:par>
                              <p:par>
                                <p:cTn id="37" presetID="2" presetClass="entr" presetSubtype="9" fill="hold" nodeType="withEffect">
                                  <p:stCondLst>
                                    <p:cond delay="0"/>
                                  </p:stCondLst>
                                  <p:childTnLst>
                                    <p:set>
                                      <p:cBhvr>
                                        <p:cTn id="38" dur="1" fill="hold">
                                          <p:stCondLst>
                                            <p:cond delay="0"/>
                                          </p:stCondLst>
                                        </p:cTn>
                                        <p:tgtEl>
                                          <p:spTgt spid="43013"/>
                                        </p:tgtEl>
                                        <p:attrNameLst>
                                          <p:attrName>style.visibility</p:attrName>
                                        </p:attrNameLst>
                                      </p:cBhvr>
                                      <p:to>
                                        <p:strVal val="visible"/>
                                      </p:to>
                                    </p:set>
                                    <p:anim calcmode="lin" valueType="num">
                                      <p:cBhvr additive="base">
                                        <p:cTn id="39" dur="500" fill="hold"/>
                                        <p:tgtEl>
                                          <p:spTgt spid="43013"/>
                                        </p:tgtEl>
                                        <p:attrNameLst>
                                          <p:attrName>ppt_x</p:attrName>
                                        </p:attrNameLst>
                                      </p:cBhvr>
                                      <p:tavLst>
                                        <p:tav tm="0">
                                          <p:val>
                                            <p:strVal val="0-#ppt_w/2"/>
                                          </p:val>
                                        </p:tav>
                                        <p:tav tm="100000">
                                          <p:val>
                                            <p:strVal val="#ppt_x"/>
                                          </p:val>
                                        </p:tav>
                                      </p:tavLst>
                                    </p:anim>
                                    <p:anim calcmode="lin" valueType="num">
                                      <p:cBhvr additive="base">
                                        <p:cTn id="40" dur="500" fill="hold"/>
                                        <p:tgtEl>
                                          <p:spTgt spid="43013"/>
                                        </p:tgtEl>
                                        <p:attrNameLst>
                                          <p:attrName>ppt_y</p:attrName>
                                        </p:attrNameLst>
                                      </p:cBhvr>
                                      <p:tavLst>
                                        <p:tav tm="0">
                                          <p:val>
                                            <p:strVal val="0-#ppt_h/2"/>
                                          </p:val>
                                        </p:tav>
                                        <p:tav tm="100000">
                                          <p:val>
                                            <p:strVal val="#ppt_y"/>
                                          </p:val>
                                        </p:tav>
                                      </p:tavLst>
                                    </p:anim>
                                  </p:childTnLst>
                                </p:cTn>
                              </p:par>
                            </p:childTnLst>
                          </p:cTn>
                        </p:par>
                        <p:par>
                          <p:cTn id="41" fill="hold">
                            <p:stCondLst>
                              <p:cond delay="500"/>
                            </p:stCondLst>
                            <p:childTnLst>
                              <p:par>
                                <p:cTn id="42" presetID="12" presetClass="entr" presetSubtype="4" fill="hold" nodeType="afterEffect">
                                  <p:stCondLst>
                                    <p:cond delay="1000"/>
                                  </p:stCondLst>
                                  <p:childTnLst>
                                    <p:set>
                                      <p:cBhvr>
                                        <p:cTn id="43" dur="1" fill="hold">
                                          <p:stCondLst>
                                            <p:cond delay="0"/>
                                          </p:stCondLst>
                                        </p:cTn>
                                        <p:tgtEl>
                                          <p:spTgt spid="2"/>
                                        </p:tgtEl>
                                        <p:attrNameLst>
                                          <p:attrName>style.visibility</p:attrName>
                                        </p:attrNameLst>
                                      </p:cBhvr>
                                      <p:to>
                                        <p:strVal val="visible"/>
                                      </p:to>
                                    </p:set>
                                    <p:animEffect transition="in" filter="slide(fromBottom)">
                                      <p:cBhvr>
                                        <p:cTn id="44" dur="500"/>
                                        <p:tgtEl>
                                          <p:spTgt spid="2"/>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43013"/>
                                        </p:tgtEl>
                                        <p:attrNameLst>
                                          <p:attrName>style.visibility</p:attrName>
                                        </p:attrNameLst>
                                      </p:cBhvr>
                                      <p:to>
                                        <p:strVal val="hidden"/>
                                      </p:to>
                                    </p:set>
                                  </p:childTnLst>
                                </p:cTn>
                              </p:par>
                            </p:childTnLst>
                          </p:cTn>
                        </p:par>
                        <p:par>
                          <p:cTn id="49" fill="hold">
                            <p:stCondLst>
                              <p:cond delay="0"/>
                            </p:stCondLst>
                            <p:childTnLst>
                              <p:par>
                                <p:cTn id="50" presetID="3" presetClass="entr" presetSubtype="10" fill="hold" nodeType="afterEffect">
                                  <p:stCondLst>
                                    <p:cond delay="500"/>
                                  </p:stCondLst>
                                  <p:childTnLst>
                                    <p:set>
                                      <p:cBhvr>
                                        <p:cTn id="51" dur="1" fill="hold">
                                          <p:stCondLst>
                                            <p:cond delay="0"/>
                                          </p:stCondLst>
                                        </p:cTn>
                                        <p:tgtEl>
                                          <p:spTgt spid="43011">
                                            <p:txEl>
                                              <p:pRg st="6" end="6"/>
                                            </p:txEl>
                                          </p:spTgt>
                                        </p:tgtEl>
                                        <p:attrNameLst>
                                          <p:attrName>style.visibility</p:attrName>
                                        </p:attrNameLst>
                                      </p:cBhvr>
                                      <p:to>
                                        <p:strVal val="visible"/>
                                      </p:to>
                                    </p:set>
                                    <p:animEffect transition="in" filter="blinds(horizontal)">
                                      <p:cBhvr>
                                        <p:cTn id="52" dur="500"/>
                                        <p:tgtEl>
                                          <p:spTgt spid="43011">
                                            <p:txEl>
                                              <p:pRg st="6" end="6"/>
                                            </p:txEl>
                                          </p:spTgt>
                                        </p:tgtEl>
                                      </p:cBhvr>
                                    </p:animEffect>
                                  </p:childTnLst>
                                </p:cTn>
                              </p:par>
                            </p:childTnLst>
                          </p:cTn>
                        </p:par>
                        <p:par>
                          <p:cTn id="53" fill="hold">
                            <p:stCondLst>
                              <p:cond delay="1000"/>
                            </p:stCondLst>
                            <p:childTnLst>
                              <p:par>
                                <p:cTn id="54" presetID="12" presetClass="entr" presetSubtype="1" fill="hold" nodeType="afterEffect">
                                  <p:stCondLst>
                                    <p:cond delay="1000"/>
                                  </p:stCondLst>
                                  <p:childTnLst>
                                    <p:set>
                                      <p:cBhvr>
                                        <p:cTn id="55" dur="1" fill="hold">
                                          <p:stCondLst>
                                            <p:cond delay="0"/>
                                          </p:stCondLst>
                                        </p:cTn>
                                        <p:tgtEl>
                                          <p:spTgt spid="43014"/>
                                        </p:tgtEl>
                                        <p:attrNameLst>
                                          <p:attrName>style.visibility</p:attrName>
                                        </p:attrNameLst>
                                      </p:cBhvr>
                                      <p:to>
                                        <p:strVal val="visible"/>
                                      </p:to>
                                    </p:set>
                                    <p:animEffect transition="in" filter="slide(fromTop)">
                                      <p:cBhvr>
                                        <p:cTn id="56" dur="500"/>
                                        <p:tgtEl>
                                          <p:spTgt spid="43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a:ea typeface="宋体" pitchFamily="2" charset="-122"/>
              </a:rPr>
              <a:t>其他：软件限制策略</a:t>
            </a:r>
          </a:p>
        </p:txBody>
      </p:sp>
      <p:sp>
        <p:nvSpPr>
          <p:cNvPr id="40963" name="Rectangle 3"/>
          <p:cNvSpPr>
            <a:spLocks noGrp="1" noChangeArrowheads="1"/>
          </p:cNvSpPr>
          <p:nvPr>
            <p:ph type="body" idx="1"/>
          </p:nvPr>
        </p:nvSpPr>
        <p:spPr>
          <a:xfrm>
            <a:off x="228600" y="1447800"/>
            <a:ext cx="8229600" cy="1600200"/>
          </a:xfrm>
        </p:spPr>
        <p:txBody>
          <a:bodyPr/>
          <a:lstStyle/>
          <a:p>
            <a:pPr>
              <a:lnSpc>
                <a:spcPct val="80000"/>
              </a:lnSpc>
            </a:pPr>
            <a:r>
              <a:rPr lang="zh-CN" altLang="en-US" sz="2800">
                <a:ea typeface="宋体" pitchFamily="2" charset="-122"/>
              </a:rPr>
              <a:t>软件限制策略旨在准确控制用户在计算机上可执行的代码。作为管理员，您可以创建一个策略，用于定义在您的环境中可以（或无法）运行哪些应用程序。 </a:t>
            </a:r>
          </a:p>
        </p:txBody>
      </p:sp>
      <p:pic>
        <p:nvPicPr>
          <p:cNvPr id="40964" name="Picture 4"/>
          <p:cNvPicPr>
            <a:picLocks noChangeAspect="1" noChangeArrowheads="1"/>
          </p:cNvPicPr>
          <p:nvPr/>
        </p:nvPicPr>
        <p:blipFill>
          <a:blip r:embed="rId2" cstate="print"/>
          <a:srcRect/>
          <a:stretch>
            <a:fillRect/>
          </a:stretch>
        </p:blipFill>
        <p:spPr bwMode="auto">
          <a:xfrm>
            <a:off x="228600" y="2971800"/>
            <a:ext cx="4724400" cy="3114675"/>
          </a:xfrm>
          <a:prstGeom prst="rect">
            <a:avLst/>
          </a:prstGeom>
          <a:noFill/>
          <a:ln w="9525">
            <a:noFill/>
            <a:miter lim="800000"/>
            <a:headEnd/>
            <a:tailEnd/>
          </a:ln>
          <a:effectLst/>
        </p:spPr>
      </p:pic>
      <p:pic>
        <p:nvPicPr>
          <p:cNvPr id="40965" name="Picture 5"/>
          <p:cNvPicPr>
            <a:picLocks noChangeAspect="1" noChangeArrowheads="1"/>
          </p:cNvPicPr>
          <p:nvPr/>
        </p:nvPicPr>
        <p:blipFill>
          <a:blip r:embed="rId3" cstate="print"/>
          <a:srcRect/>
          <a:stretch>
            <a:fillRect/>
          </a:stretch>
        </p:blipFill>
        <p:spPr bwMode="auto">
          <a:xfrm>
            <a:off x="1323975" y="2057400"/>
            <a:ext cx="7820025" cy="42672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访问控制中的术语</a:t>
            </a:r>
            <a:endParaRPr lang="zh-CN" altLang="en-US" dirty="0"/>
          </a:p>
        </p:txBody>
      </p:sp>
      <p:sp>
        <p:nvSpPr>
          <p:cNvPr id="3" name="Content Placeholder 2"/>
          <p:cNvSpPr>
            <a:spLocks noGrp="1"/>
          </p:cNvSpPr>
          <p:nvPr>
            <p:ph idx="1"/>
          </p:nvPr>
        </p:nvSpPr>
        <p:spPr/>
        <p:txBody>
          <a:bodyPr>
            <a:normAutofit lnSpcReduction="10000"/>
          </a:bodyPr>
          <a:lstStyle/>
          <a:p>
            <a:r>
              <a:rPr lang="zh-CN" altLang="en-US" dirty="0" smtClean="0"/>
              <a:t>客体：可供访问的各种软硬件资源</a:t>
            </a:r>
          </a:p>
          <a:p>
            <a:r>
              <a:rPr lang="zh-CN" altLang="en-US" dirty="0" smtClean="0"/>
              <a:t>资源：信息、计算、通信、物理</a:t>
            </a:r>
          </a:p>
          <a:p>
            <a:pPr lvl="1"/>
            <a:r>
              <a:rPr lang="zh-CN" altLang="en-US" dirty="0" smtClean="0"/>
              <a:t>访问一种资源就是从这个资源中获得信息、修改资源或利用它完成某种功能</a:t>
            </a:r>
          </a:p>
          <a:p>
            <a:r>
              <a:rPr lang="zh-CN" altLang="en-US" dirty="0" smtClean="0"/>
              <a:t>主体：访问的发起者</a:t>
            </a:r>
          </a:p>
          <a:p>
            <a:pPr lvl="1"/>
            <a:r>
              <a:rPr lang="zh-CN" altLang="en-US" dirty="0" smtClean="0"/>
              <a:t>发起者是试图访问某个目标的用户或者是用户行为的代理</a:t>
            </a:r>
          </a:p>
          <a:p>
            <a:pPr lvl="1"/>
            <a:r>
              <a:rPr lang="zh-CN" altLang="en-US" dirty="0" smtClean="0"/>
              <a:t>必须控制主体对客体的访问</a:t>
            </a:r>
          </a:p>
          <a:p>
            <a:pPr lvl="1"/>
            <a:r>
              <a:rPr lang="zh-CN" altLang="en-US" dirty="0" smtClean="0"/>
              <a:t>主体通常为进程、程序或用户</a:t>
            </a:r>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dirty="0"/>
          </a:p>
        </p:txBody>
      </p:sp>
      <p:sp>
        <p:nvSpPr>
          <p:cNvPr id="3" name="Content Placeholder 2"/>
          <p:cNvSpPr>
            <a:spLocks noGrp="1"/>
          </p:cNvSpPr>
          <p:nvPr>
            <p:ph idx="1"/>
          </p:nvPr>
        </p:nvSpPr>
        <p:spPr/>
        <p:txBody>
          <a:bodyPr>
            <a:normAutofit/>
          </a:bodyPr>
          <a:lstStyle/>
          <a:p>
            <a:r>
              <a:rPr lang="zh-CN" altLang="en-US" dirty="0" smtClean="0"/>
              <a:t>授权：资源所有者对他人使用资源的许可</a:t>
            </a:r>
          </a:p>
          <a:p>
            <a:r>
              <a:rPr lang="zh-CN" altLang="en-US" dirty="0" smtClean="0"/>
              <a:t>角色：角色是指一个组织或任务中的工作或位置，代表了一种资格、权利和责任</a:t>
            </a:r>
          </a:p>
          <a:p>
            <a:r>
              <a:rPr lang="zh-CN" altLang="en-US" dirty="0" smtClean="0"/>
              <a:t>权威机构：目标的拥有者或控制者</a:t>
            </a:r>
          </a:p>
          <a:p>
            <a:r>
              <a:rPr lang="zh-CN" altLang="en-US" dirty="0" smtClean="0"/>
              <a:t>敏感标签：表示客体安全级别并描述客体数据敏感性的一组信息，</a:t>
            </a:r>
            <a:r>
              <a:rPr lang="en-US" altLang="zh-CN" dirty="0" smtClean="0"/>
              <a:t>TCSEC</a:t>
            </a:r>
            <a:r>
              <a:rPr lang="zh-CN" altLang="en-US" dirty="0" smtClean="0"/>
              <a:t>中把敏感标记作为强制访问控制决策的依据 </a:t>
            </a:r>
          </a:p>
          <a:p>
            <a:endParaRPr lang="zh-CN" altLang="en-US" dirty="0" smtClean="0"/>
          </a:p>
          <a:p>
            <a:pPr>
              <a:buNone/>
            </a:pP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3800" dirty="0" smtClean="0"/>
              <a:t>访问控制在安全中的作用</a:t>
            </a:r>
          </a:p>
        </p:txBody>
      </p:sp>
      <p:pic>
        <p:nvPicPr>
          <p:cNvPr id="1026" name="Picture 2"/>
          <p:cNvPicPr>
            <a:picLocks noGrp="1" noChangeAspect="1" noChangeArrowheads="1"/>
          </p:cNvPicPr>
          <p:nvPr>
            <p:ph idx="1"/>
          </p:nvPr>
        </p:nvPicPr>
        <p:blipFill>
          <a:blip r:embed="rId3" cstate="print"/>
          <a:srcRect/>
          <a:stretch>
            <a:fillRect/>
          </a:stretch>
        </p:blipFill>
        <p:spPr bwMode="auto">
          <a:xfrm>
            <a:off x="457200" y="1825501"/>
            <a:ext cx="8229600" cy="4075361"/>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pPr eaLnBrk="1" hangingPunct="1"/>
            <a:r>
              <a:rPr lang="zh-CN" altLang="en-US" dirty="0" smtClean="0"/>
              <a:t>访问控制策略的概念和分类</a:t>
            </a:r>
          </a:p>
        </p:txBody>
      </p:sp>
      <p:sp>
        <p:nvSpPr>
          <p:cNvPr id="6147" name="Rectangle 5"/>
          <p:cNvSpPr>
            <a:spLocks noGrp="1" noChangeArrowheads="1"/>
          </p:cNvSpPr>
          <p:nvPr>
            <p:ph type="body" idx="1"/>
          </p:nvPr>
        </p:nvSpPr>
        <p:spPr>
          <a:noFill/>
        </p:spPr>
        <p:txBody>
          <a:bodyPr>
            <a:normAutofit/>
          </a:bodyPr>
          <a:lstStyle/>
          <a:p>
            <a:r>
              <a:rPr lang="zh-CN" altLang="en-US" dirty="0" smtClean="0"/>
              <a:t>访问控制策略：就是关于在保证系统安全及文件所有者权益前提下，如何在系统中存取文件或访问信息的描述，它由一整套严密的规则所组成</a:t>
            </a:r>
          </a:p>
          <a:p>
            <a:pPr eaLnBrk="1" hangingPunct="1">
              <a:lnSpc>
                <a:spcPct val="90000"/>
              </a:lnSpc>
            </a:pPr>
            <a:endParaRPr lang="en-US" altLang="zh-CN" dirty="0" smtClean="0"/>
          </a:p>
          <a:p>
            <a:pPr eaLnBrk="1" hangingPunct="1">
              <a:lnSpc>
                <a:spcPct val="90000"/>
              </a:lnSpc>
            </a:pPr>
            <a:r>
              <a:rPr lang="zh-CN" altLang="en-US" dirty="0" smtClean="0"/>
              <a:t>访问控</a:t>
            </a:r>
            <a:r>
              <a:rPr lang="zh-CN" altLang="en-US" dirty="0" smtClean="0"/>
              <a:t>制策略一</a:t>
            </a:r>
            <a:r>
              <a:rPr lang="zh-CN" altLang="en-US" dirty="0" smtClean="0"/>
              <a:t>般分为</a:t>
            </a:r>
          </a:p>
          <a:p>
            <a:pPr lvl="1" eaLnBrk="1" hangingPunct="1">
              <a:lnSpc>
                <a:spcPct val="90000"/>
              </a:lnSpc>
            </a:pPr>
            <a:r>
              <a:rPr lang="zh-CN" altLang="en-US" dirty="0" smtClean="0"/>
              <a:t>自主访问控制</a:t>
            </a:r>
          </a:p>
          <a:p>
            <a:pPr lvl="1" eaLnBrk="1" hangingPunct="1">
              <a:lnSpc>
                <a:spcPct val="90000"/>
              </a:lnSpc>
            </a:pPr>
            <a:r>
              <a:rPr lang="zh-CN" altLang="en-US" dirty="0" smtClean="0"/>
              <a:t>强制访问控制</a:t>
            </a:r>
          </a:p>
          <a:p>
            <a:pPr lvl="1" eaLnBrk="1" hangingPunct="1">
              <a:lnSpc>
                <a:spcPct val="90000"/>
              </a:lnSpc>
            </a:pPr>
            <a:r>
              <a:rPr lang="zh-CN" altLang="en-US" dirty="0" smtClean="0"/>
              <a:t>基于角色的访问控制</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smtClean="0"/>
              <a:t>访问控制的一般策略</a:t>
            </a:r>
          </a:p>
        </p:txBody>
      </p:sp>
      <p:pic>
        <p:nvPicPr>
          <p:cNvPr id="13315" name="Picture 3"/>
          <p:cNvPicPr>
            <a:picLocks noGrp="1" noChangeAspect="1" noChangeArrowheads="1"/>
          </p:cNvPicPr>
          <p:nvPr>
            <p:ph type="body" idx="1"/>
          </p:nvPr>
        </p:nvPicPr>
        <p:blipFill>
          <a:blip r:embed="rId2" cstate="print"/>
          <a:srcRect/>
          <a:stretch>
            <a:fillRect/>
          </a:stretch>
        </p:blip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TotalTime>
  <Words>4299</Words>
  <Application>Microsoft Office PowerPoint</Application>
  <PresentationFormat>On-screen Show (4:3)</PresentationFormat>
  <Paragraphs>259</Paragraphs>
  <Slides>46</Slides>
  <Notes>10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身份认证、访问控制和审计</vt:lpstr>
      <vt:lpstr>主要内容</vt:lpstr>
      <vt:lpstr>授权和访问控制概念</vt:lpstr>
      <vt:lpstr>访问控制的概念</vt:lpstr>
      <vt:lpstr>访问控制中的术语</vt:lpstr>
      <vt:lpstr>Slide 6</vt:lpstr>
      <vt:lpstr>访问控制在安全中的作用</vt:lpstr>
      <vt:lpstr>访问控制策略的概念和分类</vt:lpstr>
      <vt:lpstr>访问控制的一般策略</vt:lpstr>
      <vt:lpstr>访问控制策略－－自主访问控制DAC</vt:lpstr>
      <vt:lpstr>访问控制策略－－强制访问控制MAC</vt:lpstr>
      <vt:lpstr>访问控制策略－－基于角色的访问控制RBCA</vt:lpstr>
      <vt:lpstr>访问控制的一般实现机制和方法</vt:lpstr>
      <vt:lpstr>访问控制实现方法             ——访问控制矩阵</vt:lpstr>
      <vt:lpstr>访问控制实现方法    －－访问控制表</vt:lpstr>
      <vt:lpstr>访问控制实现方法     ——访问能力表</vt:lpstr>
      <vt:lpstr>访问控制实现方法   －－授权关系表</vt:lpstr>
      <vt:lpstr>Windows 提供的安全访问控制手段</vt:lpstr>
      <vt:lpstr>Slide 19</vt:lpstr>
      <vt:lpstr>Slide 20</vt:lpstr>
      <vt:lpstr>Slide 21</vt:lpstr>
      <vt:lpstr>Linux系统的文件和目录的访问权限</vt:lpstr>
      <vt:lpstr>Slide 23</vt:lpstr>
      <vt:lpstr>Slide 24</vt:lpstr>
      <vt:lpstr>审计</vt:lpstr>
      <vt:lpstr>Windows下的日志文件</vt:lpstr>
      <vt:lpstr>Slide 27</vt:lpstr>
      <vt:lpstr>Slide 28</vt:lpstr>
      <vt:lpstr>Slide 29</vt:lpstr>
      <vt:lpstr>账号数量及权限</vt:lpstr>
      <vt:lpstr>文件共享－简单文件共享</vt:lpstr>
      <vt:lpstr>文件共享－高级文件共享</vt:lpstr>
      <vt:lpstr>文件共享－高级文件共享</vt:lpstr>
      <vt:lpstr>Slide 34</vt:lpstr>
      <vt:lpstr>本地安全策略：系统审核策略</vt:lpstr>
      <vt:lpstr>本地安全策略 </vt:lpstr>
      <vt:lpstr>本地策略</vt:lpstr>
      <vt:lpstr>本地策略（续）</vt:lpstr>
      <vt:lpstr>本地策略（续）</vt:lpstr>
      <vt:lpstr>审核文件及文件夹 </vt:lpstr>
      <vt:lpstr>审核策略</vt:lpstr>
      <vt:lpstr>审核文件（夹）过程 </vt:lpstr>
      <vt:lpstr>Slide 43</vt:lpstr>
      <vt:lpstr>事件查看器</vt:lpstr>
      <vt:lpstr>事件查看器（续）</vt:lpstr>
      <vt:lpstr>其他：软件限制策略</vt:lpstr>
    </vt:vector>
  </TitlesOfParts>
  <Company>Case Western Reserve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身份认证、访问控制和审计</dc:title>
  <dc:creator>tieying</dc:creator>
  <cp:lastModifiedBy>tieying</cp:lastModifiedBy>
  <cp:revision>21</cp:revision>
  <dcterms:created xsi:type="dcterms:W3CDTF">2018-05-23T20:38:29Z</dcterms:created>
  <dcterms:modified xsi:type="dcterms:W3CDTF">2018-05-30T21:59:42Z</dcterms:modified>
</cp:coreProperties>
</file>