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320" r:id="rId4"/>
    <p:sldId id="406" r:id="rId5"/>
    <p:sldId id="327" r:id="rId6"/>
    <p:sldId id="326" r:id="rId7"/>
    <p:sldId id="407" r:id="rId8"/>
    <p:sldId id="332" r:id="rId9"/>
    <p:sldId id="334" r:id="rId10"/>
    <p:sldId id="335" r:id="rId11"/>
    <p:sldId id="336" r:id="rId12"/>
    <p:sldId id="337" r:id="rId13"/>
    <p:sldId id="338" r:id="rId14"/>
    <p:sldId id="339" r:id="rId15"/>
    <p:sldId id="340" r:id="rId16"/>
    <p:sldId id="341" r:id="rId17"/>
    <p:sldId id="342" r:id="rId18"/>
    <p:sldId id="358" r:id="rId19"/>
    <p:sldId id="356" r:id="rId20"/>
    <p:sldId id="357" r:id="rId21"/>
    <p:sldId id="363" r:id="rId22"/>
    <p:sldId id="365" r:id="rId23"/>
    <p:sldId id="366" r:id="rId24"/>
    <p:sldId id="368" r:id="rId25"/>
    <p:sldId id="380" r:id="rId26"/>
    <p:sldId id="381" r:id="rId27"/>
    <p:sldId id="382" r:id="rId28"/>
    <p:sldId id="420" r:id="rId29"/>
    <p:sldId id="389" r:id="rId30"/>
    <p:sldId id="419" r:id="rId31"/>
    <p:sldId id="344" r:id="rId32"/>
    <p:sldId id="35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145" autoAdjust="0"/>
  </p:normalViewPr>
  <p:slideViewPr>
    <p:cSldViewPr>
      <p:cViewPr varScale="1">
        <p:scale>
          <a:sx n="53" d="100"/>
          <a:sy n="53" d="100"/>
        </p:scale>
        <p:origin x="-20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D7AA9-3695-4B77-9C9D-888CA42A137E}" type="datetimeFigureOut">
              <a:rPr lang="zh-CN" altLang="en-US" smtClean="0"/>
              <a:pPr/>
              <a:t>2019/6/11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49F01-DED2-4A76-92F0-5BD8DD2BD2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143000" y="685800"/>
            <a:ext cx="4572000" cy="3429000"/>
          </a:xfrm>
        </p:spPr>
      </p:sp>
      <p:sp>
        <p:nvSpPr>
          <p:cNvPr id="154627" name="Rectangle 3"/>
          <p:cNvSpPr>
            <a:spLocks noGrp="1" noRot="1" noChangeArrowheads="1"/>
          </p:cNvSpPr>
          <p:nvPr>
            <p:ph type="body" idx="1"/>
          </p:nvPr>
        </p:nvSpPr>
        <p:spPr>
          <a:xfrm>
            <a:off x="685494" y="4342939"/>
            <a:ext cx="5487013" cy="4114587"/>
          </a:xfrm>
          <a:noFill/>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958465" y="686474"/>
            <a:ext cx="4941072" cy="3428114"/>
          </a:xfrm>
        </p:spPr>
      </p:sp>
      <p:sp>
        <p:nvSpPr>
          <p:cNvPr id="177155" name="Rectangle 3"/>
          <p:cNvSpPr>
            <a:spLocks noGrp="1" noRot="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958465" y="686474"/>
            <a:ext cx="4941072" cy="3428114"/>
          </a:xfrm>
        </p:spPr>
      </p:sp>
      <p:sp>
        <p:nvSpPr>
          <p:cNvPr id="179203" name="Rectangle 3"/>
          <p:cNvSpPr>
            <a:spLocks noGrp="1" noRot="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958465" y="686474"/>
            <a:ext cx="4941072" cy="3428114"/>
          </a:xfrm>
        </p:spPr>
      </p:sp>
      <p:sp>
        <p:nvSpPr>
          <p:cNvPr id="181251" name="Rectangle 3"/>
          <p:cNvSpPr>
            <a:spLocks noGrp="1" noRot="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958465" y="686474"/>
            <a:ext cx="4941072" cy="3428114"/>
          </a:xfrm>
        </p:spPr>
      </p:sp>
      <p:sp>
        <p:nvSpPr>
          <p:cNvPr id="183299" name="Rectangle 3"/>
          <p:cNvSpPr>
            <a:spLocks noGrp="1" noRot="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xfrm>
            <a:off x="1143000" y="685800"/>
            <a:ext cx="4572000" cy="3429000"/>
          </a:xfrm>
        </p:spPr>
      </p:sp>
      <p:sp>
        <p:nvSpPr>
          <p:cNvPr id="258051" name="Rectangle 3"/>
          <p:cNvSpPr>
            <a:spLocks noGrp="1" noRot="1" noChangeArrowheads="1"/>
          </p:cNvSpPr>
          <p:nvPr>
            <p:ph type="body" idx="1"/>
          </p:nvPr>
        </p:nvSpPr>
        <p:spPr>
          <a:xfrm>
            <a:off x="685800" y="4343400"/>
            <a:ext cx="5486400" cy="4114800"/>
          </a:xfrm>
          <a:noFill/>
          <a:ln/>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1143000" y="685800"/>
            <a:ext cx="4572000" cy="3429000"/>
          </a:xfrm>
        </p:spPr>
      </p:sp>
      <p:sp>
        <p:nvSpPr>
          <p:cNvPr id="253955" name="Rectangle 3"/>
          <p:cNvSpPr>
            <a:spLocks noGrp="1" noRot="1" noChangeArrowheads="1"/>
          </p:cNvSpPr>
          <p:nvPr>
            <p:ph type="body" idx="1"/>
          </p:nvPr>
        </p:nvSpPr>
        <p:spPr>
          <a:xfrm>
            <a:off x="914400" y="4343400"/>
            <a:ext cx="5029200" cy="4114800"/>
          </a:xfrm>
          <a:noFill/>
          <a:ln/>
        </p:spPr>
        <p:txBody>
          <a:bodyPr/>
          <a:lstStyle/>
          <a:p>
            <a:r>
              <a:rPr lang="zh-CN" altLang="en-US" smtClean="0"/>
              <a:t>    </a:t>
            </a:r>
            <a:r>
              <a:rPr lang="en-US" altLang="zh-CN" smtClean="0"/>
              <a:t>HTTP</a:t>
            </a:r>
            <a:r>
              <a:rPr lang="zh-CN" altLang="en-US" smtClean="0"/>
              <a:t>协议主要规定了</a:t>
            </a:r>
            <a:r>
              <a:rPr lang="en-US" altLang="zh-CN" b="1" smtClean="0"/>
              <a:t>browser</a:t>
            </a:r>
            <a:r>
              <a:rPr lang="zh-CN" altLang="en-US" smtClean="0"/>
              <a:t>如何向</a:t>
            </a:r>
            <a:r>
              <a:rPr lang="en-US" altLang="zh-CN" b="1" smtClean="0"/>
              <a:t>Server</a:t>
            </a:r>
            <a:r>
              <a:rPr lang="zh-CN" altLang="en-US" smtClean="0"/>
              <a:t>发出对</a:t>
            </a:r>
            <a:r>
              <a:rPr lang="zh-CN" altLang="en-US" b="1" smtClean="0"/>
              <a:t>某个</a:t>
            </a:r>
            <a:r>
              <a:rPr lang="en-US" altLang="zh-CN" b="1" smtClean="0"/>
              <a:t>Web</a:t>
            </a:r>
            <a:r>
              <a:rPr lang="zh-CN" altLang="en-US" b="1" smtClean="0"/>
              <a:t>页面</a:t>
            </a:r>
            <a:r>
              <a:rPr lang="zh-CN" altLang="en-US" smtClean="0"/>
              <a:t>的</a:t>
            </a:r>
            <a:r>
              <a:rPr lang="zh-CN" altLang="en-US" b="1" smtClean="0"/>
              <a:t>请求</a:t>
            </a:r>
            <a:r>
              <a:rPr lang="zh-CN" altLang="en-US" smtClean="0"/>
              <a:t>以及</a:t>
            </a:r>
            <a:r>
              <a:rPr lang="en-US" altLang="zh-CN" b="1" smtClean="0"/>
              <a:t>Server</a:t>
            </a:r>
            <a:r>
              <a:rPr lang="zh-CN" altLang="en-US" smtClean="0"/>
              <a:t>如何向</a:t>
            </a:r>
            <a:r>
              <a:rPr lang="en-US" altLang="zh-CN" b="1" smtClean="0"/>
              <a:t>Browser</a:t>
            </a:r>
            <a:r>
              <a:rPr lang="zh-CN" altLang="en-US" smtClean="0"/>
              <a:t>传输请求页面的</a:t>
            </a:r>
          </a:p>
          <a:p>
            <a:r>
              <a:rPr lang="zh-CN" altLang="en-US" b="1" smtClean="0"/>
              <a:t>消息结构</a:t>
            </a:r>
            <a:r>
              <a:rPr lang="zh-CN" altLang="en-US" smtClean="0"/>
              <a:t>及</a:t>
            </a:r>
            <a:r>
              <a:rPr lang="zh-CN" altLang="en-US" b="1" smtClean="0"/>
              <a:t>消息传递过程</a:t>
            </a:r>
            <a:r>
              <a:rPr lang="zh-CN" altLang="en-US" smtClean="0"/>
              <a:t>，如图所示。</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1143000" y="685800"/>
            <a:ext cx="4572000" cy="3429000"/>
          </a:xfrm>
        </p:spPr>
      </p:sp>
      <p:sp>
        <p:nvSpPr>
          <p:cNvPr id="260099" name="Rectangle 3"/>
          <p:cNvSpPr>
            <a:spLocks noGrp="1" noRot="1" noChangeArrowheads="1"/>
          </p:cNvSpPr>
          <p:nvPr>
            <p:ph type="body" idx="1"/>
          </p:nvPr>
        </p:nvSpPr>
        <p:spPr>
          <a:xfrm>
            <a:off x="685800" y="4343400"/>
            <a:ext cx="5486400" cy="4114800"/>
          </a:xfrm>
          <a:noFill/>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AC6D2-9E3C-4FF1-A85B-F802B62BDF85}" type="slidenum">
              <a:rPr lang="en-US" altLang="zh-CN"/>
              <a:pPr/>
              <a:t>22</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9D9523-98AB-4616-84AE-F732C1298B47}" type="slidenum">
              <a:rPr lang="en-US" altLang="zh-CN"/>
              <a:pPr/>
              <a:t>23</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EC812-50F9-46D4-9283-73B746BC2B40}" type="slidenum">
              <a:rPr lang="en-US" altLang="zh-CN"/>
              <a:pPr/>
              <a:t>24</a:t>
            </a:fld>
            <a:endParaRPr lang="en-US" altLang="zh-CN"/>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1143000" y="685800"/>
            <a:ext cx="4572000" cy="3429000"/>
          </a:xfrm>
        </p:spPr>
      </p:sp>
      <p:sp>
        <p:nvSpPr>
          <p:cNvPr id="60419" name="备注占位符 2"/>
          <p:cNvSpPr>
            <a:spLocks noGrp="1"/>
          </p:cNvSpPr>
          <p:nvPr>
            <p:ph type="body" idx="1"/>
          </p:nvPr>
        </p:nvSpPr>
        <p:spPr>
          <a:noFill/>
          <a:ln/>
        </p:spPr>
        <p:txBody>
          <a:bodyPr/>
          <a:lstStyle/>
          <a:p>
            <a:endParaRPr lang="zh-CN" altLang="en-US" smtClean="0"/>
          </a:p>
        </p:txBody>
      </p:sp>
      <p:sp>
        <p:nvSpPr>
          <p:cNvPr id="60420" name="灯片编号占位符 3"/>
          <p:cNvSpPr>
            <a:spLocks noGrp="1"/>
          </p:cNvSpPr>
          <p:nvPr>
            <p:ph type="sldNum" sz="quarter" idx="5"/>
          </p:nvPr>
        </p:nvSpPr>
        <p:spPr>
          <a:noFill/>
        </p:spPr>
        <p:txBody>
          <a:bodyPr/>
          <a:lstStyle/>
          <a:p>
            <a:fld id="{B256EDB2-E677-4113-8289-50486A578733}" type="slidenum">
              <a:rPr lang="zh-CN" altLang="zh-CN"/>
              <a:pPr/>
              <a:t>5</a:t>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3243B-5F48-4240-8607-405BC8AC7326}" type="slidenum">
              <a:rPr lang="en-US" altLang="zh-CN"/>
              <a:pPr/>
              <a:t>25</a:t>
            </a:fld>
            <a:endParaRPr lang="en-US" altLang="zh-CN"/>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CF713-14C1-44F0-9BF2-E869E929985B}" type="slidenum">
              <a:rPr lang="en-US" altLang="zh-CN"/>
              <a:pPr/>
              <a:t>26</a:t>
            </a:fld>
            <a:endParaRPr lang="en-US" altLang="zh-CN"/>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62588-EAD6-4AA7-B423-2E1870704BA9}" type="slidenum">
              <a:rPr lang="en-US" altLang="zh-CN"/>
              <a:pPr/>
              <a:t>27</a:t>
            </a:fld>
            <a:endParaRPr lang="en-US" altLang="zh-CN"/>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7BCA5C-DBE4-4E4E-BE69-C8751A98503D}" type="slidenum">
              <a:rPr lang="en-US" altLang="zh-CN"/>
              <a:pPr/>
              <a:t>29</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C51CA5-ADD7-427D-BC87-840F1E07174A}" type="slidenum">
              <a:rPr lang="en-US" altLang="zh-CN"/>
              <a:pPr/>
              <a:t>30</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1143000" y="685800"/>
            <a:ext cx="4572000" cy="3429000"/>
          </a:xfrm>
        </p:spPr>
      </p:sp>
      <p:sp>
        <p:nvSpPr>
          <p:cNvPr id="57347" name="备注占位符 2"/>
          <p:cNvSpPr>
            <a:spLocks noGrp="1"/>
          </p:cNvSpPr>
          <p:nvPr>
            <p:ph type="body" idx="1"/>
          </p:nvPr>
        </p:nvSpPr>
        <p:spPr>
          <a:noFill/>
          <a:ln/>
        </p:spPr>
        <p:txBody>
          <a:bodyPr/>
          <a:lstStyle/>
          <a:p>
            <a:endParaRPr lang="zh-CN" altLang="en-US" smtClean="0"/>
          </a:p>
        </p:txBody>
      </p:sp>
      <p:sp>
        <p:nvSpPr>
          <p:cNvPr id="57348" name="灯片编号占位符 3"/>
          <p:cNvSpPr>
            <a:spLocks noGrp="1"/>
          </p:cNvSpPr>
          <p:nvPr>
            <p:ph type="sldNum" sz="quarter" idx="5"/>
          </p:nvPr>
        </p:nvSpPr>
        <p:spPr>
          <a:noFill/>
        </p:spPr>
        <p:txBody>
          <a:bodyPr/>
          <a:lstStyle/>
          <a:p>
            <a:fld id="{D1DCCD0C-E23B-4C44-898E-3AAF80E2A853}" type="slidenum">
              <a:rPr lang="zh-CN" altLang="zh-CN"/>
              <a:pPr/>
              <a:t>6</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143000" y="685800"/>
            <a:ext cx="4572000" cy="3429000"/>
          </a:xfrm>
        </p:spPr>
      </p:sp>
      <p:sp>
        <p:nvSpPr>
          <p:cNvPr id="80899" name="备注占位符 2"/>
          <p:cNvSpPr>
            <a:spLocks noGrp="1"/>
          </p:cNvSpPr>
          <p:nvPr>
            <p:ph type="body" idx="1"/>
          </p:nvPr>
        </p:nvSpPr>
        <p:spPr>
          <a:noFill/>
          <a:ln/>
        </p:spPr>
        <p:txBody>
          <a:bodyPr/>
          <a:lstStyle/>
          <a:p>
            <a:endParaRPr lang="zh-CN" altLang="en-US" smtClean="0"/>
          </a:p>
        </p:txBody>
      </p:sp>
      <p:sp>
        <p:nvSpPr>
          <p:cNvPr id="80900" name="灯片编号占位符 3"/>
          <p:cNvSpPr>
            <a:spLocks noGrp="1"/>
          </p:cNvSpPr>
          <p:nvPr>
            <p:ph type="sldNum" sz="quarter" idx="5"/>
          </p:nvPr>
        </p:nvSpPr>
        <p:spPr>
          <a:noFill/>
        </p:spPr>
        <p:txBody>
          <a:bodyPr/>
          <a:lstStyle/>
          <a:p>
            <a:fld id="{A866B1F7-A444-4BA5-A6E5-F40F2A055A84}" type="slidenum">
              <a:rPr lang="zh-CN" altLang="zh-CN"/>
              <a:pPr/>
              <a:t>8</a:t>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xfrm>
            <a:off x="1143000" y="685800"/>
            <a:ext cx="4572000" cy="3429000"/>
          </a:xfrm>
        </p:spPr>
      </p:sp>
      <p:sp>
        <p:nvSpPr>
          <p:cNvPr id="82947" name="备注占位符 2"/>
          <p:cNvSpPr>
            <a:spLocks noGrp="1"/>
          </p:cNvSpPr>
          <p:nvPr>
            <p:ph type="body" idx="1"/>
          </p:nvPr>
        </p:nvSpPr>
        <p:spPr>
          <a:noFill/>
          <a:ln/>
        </p:spPr>
        <p:txBody>
          <a:bodyPr/>
          <a:lstStyle/>
          <a:p>
            <a:endParaRPr lang="zh-CN" altLang="en-US" smtClean="0"/>
          </a:p>
        </p:txBody>
      </p:sp>
      <p:sp>
        <p:nvSpPr>
          <p:cNvPr id="82948" name="灯片编号占位符 3"/>
          <p:cNvSpPr>
            <a:spLocks noGrp="1"/>
          </p:cNvSpPr>
          <p:nvPr>
            <p:ph type="sldNum" sz="quarter" idx="5"/>
          </p:nvPr>
        </p:nvSpPr>
        <p:spPr>
          <a:noFill/>
        </p:spPr>
        <p:txBody>
          <a:bodyPr/>
          <a:lstStyle/>
          <a:p>
            <a:fld id="{51BE671D-8397-4C59-A211-3143ADD5DB5E}" type="slidenum">
              <a:rPr lang="zh-CN" altLang="zh-CN"/>
              <a:pPr/>
              <a:t>9</a:t>
            </a:fld>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xfrm>
            <a:off x="1143000" y="685800"/>
            <a:ext cx="4572000" cy="3429000"/>
          </a:xfrm>
        </p:spPr>
      </p:sp>
      <p:sp>
        <p:nvSpPr>
          <p:cNvPr id="83971" name="备注占位符 2"/>
          <p:cNvSpPr>
            <a:spLocks noGrp="1"/>
          </p:cNvSpPr>
          <p:nvPr>
            <p:ph type="body" idx="1"/>
          </p:nvPr>
        </p:nvSpPr>
        <p:spPr>
          <a:noFill/>
          <a:ln/>
        </p:spPr>
        <p:txBody>
          <a:bodyPr/>
          <a:lstStyle/>
          <a:p>
            <a:endParaRPr lang="zh-CN" altLang="en-US" smtClean="0"/>
          </a:p>
        </p:txBody>
      </p:sp>
      <p:sp>
        <p:nvSpPr>
          <p:cNvPr id="83972" name="灯片编号占位符 3"/>
          <p:cNvSpPr>
            <a:spLocks noGrp="1"/>
          </p:cNvSpPr>
          <p:nvPr>
            <p:ph type="sldNum" sz="quarter" idx="5"/>
          </p:nvPr>
        </p:nvSpPr>
        <p:spPr>
          <a:noFill/>
        </p:spPr>
        <p:txBody>
          <a:bodyPr/>
          <a:lstStyle/>
          <a:p>
            <a:fld id="{85D67AED-20E2-444A-921B-461CB7ABFCEA}" type="slidenum">
              <a:rPr lang="zh-CN" altLang="zh-CN"/>
              <a:pPr/>
              <a:t>10</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43000" y="685800"/>
            <a:ext cx="4572000" cy="3429000"/>
          </a:xfrm>
        </p:spPr>
      </p:sp>
      <p:sp>
        <p:nvSpPr>
          <p:cNvPr id="171011" name="Rectangle 3"/>
          <p:cNvSpPr>
            <a:spLocks noGrp="1" noRot="1" noChangeArrowheads="1"/>
          </p:cNvSpPr>
          <p:nvPr>
            <p:ph type="body" idx="1"/>
          </p:nvPr>
        </p:nvSpPr>
        <p:spPr>
          <a:noFill/>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958465" y="686474"/>
            <a:ext cx="4941072" cy="3428114"/>
          </a:xfrm>
        </p:spPr>
      </p:sp>
      <p:sp>
        <p:nvSpPr>
          <p:cNvPr id="173059" name="Rectangle 3"/>
          <p:cNvSpPr>
            <a:spLocks noGrp="1" noRot="1" noChangeArrowheads="1"/>
          </p:cNvSpPr>
          <p:nvPr>
            <p:ph type="body" idx="1"/>
          </p:nvPr>
        </p:nvSpPr>
        <p:spPr>
          <a:noFill/>
          <a:ln/>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958465" y="686474"/>
            <a:ext cx="4941072" cy="3428114"/>
          </a:xfrm>
        </p:spPr>
      </p:sp>
      <p:sp>
        <p:nvSpPr>
          <p:cNvPr id="175107" name="Rectangle 3"/>
          <p:cNvSpPr>
            <a:spLocks noGrp="1" noRot="1"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169"/>
          <p:cNvSpPr>
            <a:spLocks noChangeArrowheads="1"/>
          </p:cNvSpPr>
          <p:nvPr userDrawn="1"/>
        </p:nvSpPr>
        <p:spPr bwMode="ltGray">
          <a:xfrm>
            <a:off x="0" y="0"/>
            <a:ext cx="9144000" cy="10668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6/11/2019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169"/>
          <p:cNvSpPr>
            <a:spLocks noChangeArrowheads="1"/>
          </p:cNvSpPr>
          <p:nvPr userDrawn="1"/>
        </p:nvSpPr>
        <p:spPr bwMode="ltGray">
          <a:xfrm>
            <a:off x="0" y="0"/>
            <a:ext cx="9144000" cy="5334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
        <p:nvSpPr>
          <p:cNvPr id="8" name="Rectangle 169"/>
          <p:cNvSpPr>
            <a:spLocks noChangeArrowheads="1"/>
          </p:cNvSpPr>
          <p:nvPr userDrawn="1"/>
        </p:nvSpPr>
        <p:spPr bwMode="ltGray">
          <a:xfrm>
            <a:off x="0" y="6324600"/>
            <a:ext cx="9144000" cy="5334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8.wmf"/><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7.wmf"/><Relationship Id="rId4" Type="http://schemas.openxmlformats.org/officeDocument/2006/relationships/image" Target="../media/image1.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计算机网络基础</a:t>
            </a:r>
            <a:endParaRPr lang="zh-CN" altLang="en-US" dirty="0"/>
          </a:p>
        </p:txBody>
      </p:sp>
      <p:sp>
        <p:nvSpPr>
          <p:cNvPr id="3" name="Subtitle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484438" y="5386388"/>
            <a:ext cx="2879725" cy="792162"/>
          </a:xfrm>
          <a:prstGeom prst="rect">
            <a:avLst/>
          </a:prstGeom>
          <a:solidFill>
            <a:srgbClr val="C0C0C0"/>
          </a:solidFill>
          <a:ln w="15875">
            <a:solidFill>
              <a:schemeClr val="tx1"/>
            </a:solidFill>
            <a:miter lim="800000"/>
            <a:headEnd/>
            <a:tailEnd/>
          </a:ln>
        </p:spPr>
        <p:txBody>
          <a:bodyPr lIns="0" tIns="0" rIns="0" bIns="0" anchor="ctr">
            <a:spAutoFit/>
          </a:bodyPr>
          <a:lstStyle/>
          <a:p>
            <a:endParaRPr lang="zh-CN" altLang="en-US"/>
          </a:p>
        </p:txBody>
      </p:sp>
      <p:sp>
        <p:nvSpPr>
          <p:cNvPr id="35843" name="Rectangle 3"/>
          <p:cNvSpPr>
            <a:spLocks noChangeArrowheads="1"/>
          </p:cNvSpPr>
          <p:nvPr/>
        </p:nvSpPr>
        <p:spPr bwMode="auto">
          <a:xfrm>
            <a:off x="2484438" y="4524375"/>
            <a:ext cx="2879725" cy="792163"/>
          </a:xfrm>
          <a:prstGeom prst="rect">
            <a:avLst/>
          </a:prstGeom>
          <a:solidFill>
            <a:srgbClr val="C0C0C0"/>
          </a:solidFill>
          <a:ln w="15875">
            <a:solidFill>
              <a:schemeClr val="tx1"/>
            </a:solidFill>
            <a:miter lim="800000"/>
            <a:headEnd/>
            <a:tailEnd/>
          </a:ln>
        </p:spPr>
        <p:txBody>
          <a:bodyPr lIns="0" tIns="0" rIns="0" bIns="0" anchor="ctr">
            <a:spAutoFit/>
          </a:bodyPr>
          <a:lstStyle/>
          <a:p>
            <a:endParaRPr lang="zh-CN" altLang="en-US"/>
          </a:p>
        </p:txBody>
      </p:sp>
      <p:sp>
        <p:nvSpPr>
          <p:cNvPr id="35844" name="Rectangle 4"/>
          <p:cNvSpPr>
            <a:spLocks noChangeArrowheads="1"/>
          </p:cNvSpPr>
          <p:nvPr/>
        </p:nvSpPr>
        <p:spPr bwMode="auto">
          <a:xfrm>
            <a:off x="2484438" y="3370263"/>
            <a:ext cx="2879725" cy="1079500"/>
          </a:xfrm>
          <a:prstGeom prst="rect">
            <a:avLst/>
          </a:prstGeom>
          <a:solidFill>
            <a:srgbClr val="C0C0C0"/>
          </a:solidFill>
          <a:ln w="15875">
            <a:solidFill>
              <a:schemeClr val="tx1"/>
            </a:solidFill>
            <a:miter lim="800000"/>
            <a:headEnd/>
            <a:tailEnd/>
          </a:ln>
        </p:spPr>
        <p:txBody>
          <a:bodyPr wrap="none" lIns="0" tIns="0" rIns="0" bIns="0" anchor="ctr">
            <a:spAutoFit/>
          </a:bodyPr>
          <a:lstStyle/>
          <a:p>
            <a:endParaRPr lang="zh-CN" altLang="en-US"/>
          </a:p>
        </p:txBody>
      </p:sp>
      <p:sp>
        <p:nvSpPr>
          <p:cNvPr id="35845" name="Rectangle 5"/>
          <p:cNvSpPr>
            <a:spLocks noChangeArrowheads="1"/>
          </p:cNvSpPr>
          <p:nvPr/>
        </p:nvSpPr>
        <p:spPr bwMode="auto">
          <a:xfrm>
            <a:off x="2484438" y="2219325"/>
            <a:ext cx="2879725" cy="1079500"/>
          </a:xfrm>
          <a:prstGeom prst="rect">
            <a:avLst/>
          </a:prstGeom>
          <a:solidFill>
            <a:srgbClr val="C0C0C0"/>
          </a:solidFill>
          <a:ln w="15875">
            <a:solidFill>
              <a:schemeClr val="tx1"/>
            </a:solidFill>
            <a:miter lim="800000"/>
            <a:headEnd/>
            <a:tailEnd/>
          </a:ln>
        </p:spPr>
        <p:txBody>
          <a:bodyPr wrap="none" lIns="0" tIns="0" rIns="0" bIns="0" anchor="ctr">
            <a:spAutoFit/>
          </a:bodyPr>
          <a:lstStyle/>
          <a:p>
            <a:endParaRPr lang="zh-CN" altLang="en-US"/>
          </a:p>
        </p:txBody>
      </p:sp>
      <p:sp>
        <p:nvSpPr>
          <p:cNvPr id="35846" name="Rectangle 6"/>
          <p:cNvSpPr>
            <a:spLocks noChangeArrowheads="1"/>
          </p:cNvSpPr>
          <p:nvPr/>
        </p:nvSpPr>
        <p:spPr bwMode="auto">
          <a:xfrm>
            <a:off x="2484438" y="1066800"/>
            <a:ext cx="2879725" cy="1079500"/>
          </a:xfrm>
          <a:prstGeom prst="rect">
            <a:avLst/>
          </a:prstGeom>
          <a:solidFill>
            <a:srgbClr val="C0C0C0"/>
          </a:solidFill>
          <a:ln w="15875">
            <a:solidFill>
              <a:schemeClr val="tx1"/>
            </a:solidFill>
            <a:miter lim="800000"/>
            <a:headEnd/>
            <a:tailEnd/>
          </a:ln>
        </p:spPr>
        <p:txBody>
          <a:bodyPr wrap="none" lIns="0" tIns="0" rIns="0" bIns="0" anchor="ctr">
            <a:spAutoFit/>
          </a:bodyPr>
          <a:lstStyle/>
          <a:p>
            <a:endParaRPr lang="zh-CN" altLang="en-US"/>
          </a:p>
        </p:txBody>
      </p:sp>
      <p:sp>
        <p:nvSpPr>
          <p:cNvPr id="35847" name="Rectangle 7"/>
          <p:cNvSpPr>
            <a:spLocks noChangeArrowheads="1"/>
          </p:cNvSpPr>
          <p:nvPr/>
        </p:nvSpPr>
        <p:spPr bwMode="auto">
          <a:xfrm>
            <a:off x="2773363" y="4667250"/>
            <a:ext cx="2303462" cy="1368425"/>
          </a:xfrm>
          <a:prstGeom prst="rect">
            <a:avLst/>
          </a:prstGeom>
          <a:noFill/>
          <a:ln w="15875">
            <a:solidFill>
              <a:schemeClr val="tx1"/>
            </a:solidFill>
            <a:miter lim="800000"/>
            <a:headEnd/>
            <a:tailEnd/>
          </a:ln>
        </p:spPr>
        <p:txBody>
          <a:bodyPr lIns="0" tIns="0" rIns="0" bIns="0" anchor="ctr">
            <a:spAutoFit/>
          </a:bodyPr>
          <a:lstStyle/>
          <a:p>
            <a:endParaRPr lang="zh-CN" altLang="en-US"/>
          </a:p>
        </p:txBody>
      </p:sp>
      <p:sp>
        <p:nvSpPr>
          <p:cNvPr id="35848" name="Rectangle 8"/>
          <p:cNvSpPr>
            <a:spLocks noChangeArrowheads="1"/>
          </p:cNvSpPr>
          <p:nvPr/>
        </p:nvSpPr>
        <p:spPr bwMode="auto">
          <a:xfrm>
            <a:off x="4068763" y="2362200"/>
            <a:ext cx="1008062" cy="792163"/>
          </a:xfrm>
          <a:prstGeom prst="rect">
            <a:avLst/>
          </a:prstGeom>
          <a:noFill/>
          <a:ln w="15875">
            <a:solidFill>
              <a:schemeClr val="tx1"/>
            </a:solidFill>
            <a:miter lim="800000"/>
            <a:headEnd/>
            <a:tailEnd/>
          </a:ln>
        </p:spPr>
        <p:txBody>
          <a:bodyPr lIns="0" tIns="0" rIns="0" bIns="0" anchor="ctr">
            <a:spAutoFit/>
          </a:bodyPr>
          <a:lstStyle/>
          <a:p>
            <a:endParaRPr lang="zh-CN" altLang="en-US"/>
          </a:p>
        </p:txBody>
      </p:sp>
      <p:sp>
        <p:nvSpPr>
          <p:cNvPr id="35849" name="Rectangle 9"/>
          <p:cNvSpPr>
            <a:spLocks noChangeArrowheads="1"/>
          </p:cNvSpPr>
          <p:nvPr/>
        </p:nvSpPr>
        <p:spPr bwMode="auto">
          <a:xfrm>
            <a:off x="2773363" y="2362200"/>
            <a:ext cx="1008062" cy="792163"/>
          </a:xfrm>
          <a:prstGeom prst="rect">
            <a:avLst/>
          </a:prstGeom>
          <a:noFill/>
          <a:ln w="15875">
            <a:solidFill>
              <a:schemeClr val="tx1"/>
            </a:solidFill>
            <a:miter lim="800000"/>
            <a:headEnd/>
            <a:tailEnd/>
          </a:ln>
        </p:spPr>
        <p:txBody>
          <a:bodyPr lIns="0" tIns="0" rIns="0" bIns="0" anchor="ctr">
            <a:spAutoFit/>
          </a:bodyPr>
          <a:lstStyle/>
          <a:p>
            <a:endParaRPr lang="zh-CN" altLang="en-US"/>
          </a:p>
        </p:txBody>
      </p:sp>
      <p:sp>
        <p:nvSpPr>
          <p:cNvPr id="35850" name="Rectangle 10"/>
          <p:cNvSpPr>
            <a:spLocks noChangeArrowheads="1"/>
          </p:cNvSpPr>
          <p:nvPr/>
        </p:nvSpPr>
        <p:spPr bwMode="auto">
          <a:xfrm>
            <a:off x="2773363" y="1211263"/>
            <a:ext cx="2303462" cy="792162"/>
          </a:xfrm>
          <a:prstGeom prst="rect">
            <a:avLst/>
          </a:prstGeom>
          <a:noFill/>
          <a:ln w="15875">
            <a:solidFill>
              <a:schemeClr val="tx1"/>
            </a:solidFill>
            <a:miter lim="800000"/>
            <a:headEnd/>
            <a:tailEnd/>
          </a:ln>
        </p:spPr>
        <p:txBody>
          <a:bodyPr wrap="none" lIns="0" tIns="0" rIns="0" bIns="0" anchor="ctr">
            <a:spAutoFit/>
          </a:bodyPr>
          <a:lstStyle/>
          <a:p>
            <a:endParaRPr lang="zh-CN" altLang="en-US"/>
          </a:p>
        </p:txBody>
      </p:sp>
      <p:sp>
        <p:nvSpPr>
          <p:cNvPr id="35851" name="Rectangle 11"/>
          <p:cNvSpPr>
            <a:spLocks noChangeArrowheads="1"/>
          </p:cNvSpPr>
          <p:nvPr/>
        </p:nvSpPr>
        <p:spPr bwMode="auto">
          <a:xfrm>
            <a:off x="2773363" y="3514725"/>
            <a:ext cx="2303462" cy="792163"/>
          </a:xfrm>
          <a:prstGeom prst="rect">
            <a:avLst/>
          </a:prstGeom>
          <a:noFill/>
          <a:ln w="15875">
            <a:solidFill>
              <a:schemeClr val="tx1"/>
            </a:solidFill>
            <a:miter lim="800000"/>
            <a:headEnd/>
            <a:tailEnd/>
          </a:ln>
        </p:spPr>
        <p:txBody>
          <a:bodyPr wrap="none" lIns="0" tIns="0" rIns="0" bIns="0" anchor="ctr">
            <a:spAutoFit/>
          </a:bodyPr>
          <a:lstStyle/>
          <a:p>
            <a:endParaRPr lang="zh-CN" altLang="en-US"/>
          </a:p>
        </p:txBody>
      </p:sp>
      <p:sp>
        <p:nvSpPr>
          <p:cNvPr id="35852" name="Rectangle 12"/>
          <p:cNvSpPr>
            <a:spLocks noGrp="1" noRot="1" noChangeArrowheads="1"/>
          </p:cNvSpPr>
          <p:nvPr>
            <p:ph type="title"/>
          </p:nvPr>
        </p:nvSpPr>
        <p:spPr>
          <a:xfrm>
            <a:off x="2362200" y="381000"/>
            <a:ext cx="4248150" cy="719137"/>
          </a:xfrm>
        </p:spPr>
        <p:txBody>
          <a:bodyPr/>
          <a:lstStyle/>
          <a:p>
            <a:pPr eaLnBrk="1" hangingPunct="1"/>
            <a:r>
              <a:rPr lang="en-US" altLang="zh-CN" sz="2800" b="1" dirty="0" smtClean="0">
                <a:solidFill>
                  <a:srgbClr val="003366"/>
                </a:solidFill>
              </a:rPr>
              <a:t>TCP/IP</a:t>
            </a:r>
            <a:r>
              <a:rPr lang="zh-CN" altLang="en-US" sz="2800" b="1" dirty="0" smtClean="0">
                <a:solidFill>
                  <a:srgbClr val="003366"/>
                </a:solidFill>
              </a:rPr>
              <a:t>中的层次和地址</a:t>
            </a:r>
          </a:p>
        </p:txBody>
      </p:sp>
      <p:sp>
        <p:nvSpPr>
          <p:cNvPr id="36877" name="Text Box 13"/>
          <p:cNvSpPr txBox="1">
            <a:spLocks noChangeArrowheads="1"/>
          </p:cNvSpPr>
          <p:nvPr/>
        </p:nvSpPr>
        <p:spPr bwMode="auto">
          <a:xfrm>
            <a:off x="3276600" y="1427163"/>
            <a:ext cx="1296988" cy="304800"/>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Process</a:t>
            </a:r>
          </a:p>
        </p:txBody>
      </p:sp>
      <p:sp>
        <p:nvSpPr>
          <p:cNvPr id="36878" name="Text Box 14"/>
          <p:cNvSpPr txBox="1">
            <a:spLocks noChangeArrowheads="1"/>
          </p:cNvSpPr>
          <p:nvPr/>
        </p:nvSpPr>
        <p:spPr bwMode="auto">
          <a:xfrm>
            <a:off x="2884488" y="2603500"/>
            <a:ext cx="863600" cy="304800"/>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TCP</a:t>
            </a:r>
          </a:p>
        </p:txBody>
      </p:sp>
      <p:sp>
        <p:nvSpPr>
          <p:cNvPr id="36879" name="Text Box 15"/>
          <p:cNvSpPr txBox="1">
            <a:spLocks noChangeArrowheads="1"/>
          </p:cNvSpPr>
          <p:nvPr/>
        </p:nvSpPr>
        <p:spPr bwMode="auto">
          <a:xfrm>
            <a:off x="4191000" y="2603500"/>
            <a:ext cx="792163" cy="304800"/>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UDP</a:t>
            </a:r>
          </a:p>
        </p:txBody>
      </p:sp>
      <p:sp>
        <p:nvSpPr>
          <p:cNvPr id="36880" name="Text Box 16"/>
          <p:cNvSpPr txBox="1">
            <a:spLocks noChangeArrowheads="1"/>
          </p:cNvSpPr>
          <p:nvPr/>
        </p:nvSpPr>
        <p:spPr bwMode="auto">
          <a:xfrm>
            <a:off x="3060700" y="3598863"/>
            <a:ext cx="1728788" cy="609600"/>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IP and other protocols</a:t>
            </a:r>
          </a:p>
        </p:txBody>
      </p:sp>
      <p:sp>
        <p:nvSpPr>
          <p:cNvPr id="36881" name="Text Box 17"/>
          <p:cNvSpPr txBox="1">
            <a:spLocks noChangeArrowheads="1"/>
          </p:cNvSpPr>
          <p:nvPr/>
        </p:nvSpPr>
        <p:spPr bwMode="auto">
          <a:xfrm>
            <a:off x="3132138" y="4883150"/>
            <a:ext cx="1584325" cy="914400"/>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Underlying physical networks</a:t>
            </a:r>
          </a:p>
        </p:txBody>
      </p:sp>
      <p:sp>
        <p:nvSpPr>
          <p:cNvPr id="36882" name="Text Box 18"/>
          <p:cNvSpPr txBox="1">
            <a:spLocks noChangeArrowheads="1"/>
          </p:cNvSpPr>
          <p:nvPr/>
        </p:nvSpPr>
        <p:spPr bwMode="auto">
          <a:xfrm>
            <a:off x="755650" y="1354138"/>
            <a:ext cx="1368425" cy="369332"/>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zh-CN" altLang="en-US" sz="2400" b="1" dirty="0" smtClean="0">
                <a:solidFill>
                  <a:srgbClr val="336600"/>
                </a:solidFill>
                <a:latin typeface="Verdana" pitchFamily="34" charset="0"/>
                <a:ea typeface="Dotum" pitchFamily="34" charset="-127"/>
              </a:rPr>
              <a:t>应用层</a:t>
            </a:r>
            <a:endParaRPr lang="en-US" altLang="zh-CN" sz="2400" b="1" dirty="0">
              <a:solidFill>
                <a:srgbClr val="336600"/>
              </a:solidFill>
              <a:latin typeface="Verdana" pitchFamily="34" charset="0"/>
              <a:ea typeface="Dotum" pitchFamily="34" charset="-127"/>
            </a:endParaRPr>
          </a:p>
        </p:txBody>
      </p:sp>
      <p:sp>
        <p:nvSpPr>
          <p:cNvPr id="36883" name="Text Box 19"/>
          <p:cNvSpPr txBox="1">
            <a:spLocks noChangeArrowheads="1"/>
          </p:cNvSpPr>
          <p:nvPr/>
        </p:nvSpPr>
        <p:spPr bwMode="auto">
          <a:xfrm>
            <a:off x="684213" y="2460625"/>
            <a:ext cx="1512887" cy="369332"/>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zh-CN" altLang="en-US" sz="2400" b="1" dirty="0" smtClean="0">
                <a:solidFill>
                  <a:srgbClr val="336600"/>
                </a:solidFill>
                <a:latin typeface="Verdana" pitchFamily="34" charset="0"/>
                <a:ea typeface="Dotum" pitchFamily="34" charset="-127"/>
              </a:rPr>
              <a:t>传输层</a:t>
            </a:r>
            <a:endParaRPr lang="en-US" altLang="zh-CN" sz="2400" b="1" dirty="0">
              <a:solidFill>
                <a:srgbClr val="336600"/>
              </a:solidFill>
              <a:latin typeface="Verdana" pitchFamily="34" charset="0"/>
              <a:ea typeface="Dotum" pitchFamily="34" charset="-127"/>
            </a:endParaRPr>
          </a:p>
        </p:txBody>
      </p:sp>
      <p:sp>
        <p:nvSpPr>
          <p:cNvPr id="36884" name="Text Box 20"/>
          <p:cNvSpPr txBox="1">
            <a:spLocks noChangeArrowheads="1"/>
          </p:cNvSpPr>
          <p:nvPr/>
        </p:nvSpPr>
        <p:spPr bwMode="auto">
          <a:xfrm>
            <a:off x="828675" y="3613150"/>
            <a:ext cx="1223963" cy="369332"/>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zh-CN" altLang="en-US" sz="2400" b="1" dirty="0" smtClean="0">
                <a:solidFill>
                  <a:srgbClr val="336600"/>
                </a:solidFill>
                <a:latin typeface="Verdana" pitchFamily="34" charset="0"/>
                <a:ea typeface="Dotum" pitchFamily="34" charset="-127"/>
              </a:rPr>
              <a:t>网络层</a:t>
            </a:r>
            <a:endParaRPr lang="en-US" altLang="zh-CN" sz="2400" b="1" dirty="0">
              <a:solidFill>
                <a:srgbClr val="336600"/>
              </a:solidFill>
              <a:latin typeface="Verdana" pitchFamily="34" charset="0"/>
              <a:ea typeface="Dotum" pitchFamily="34" charset="-127"/>
            </a:endParaRPr>
          </a:p>
        </p:txBody>
      </p:sp>
      <p:sp>
        <p:nvSpPr>
          <p:cNvPr id="36885" name="Text Box 21"/>
          <p:cNvSpPr txBox="1">
            <a:spLocks noChangeArrowheads="1"/>
          </p:cNvSpPr>
          <p:nvPr/>
        </p:nvSpPr>
        <p:spPr bwMode="auto">
          <a:xfrm>
            <a:off x="611188" y="4621213"/>
            <a:ext cx="1657350" cy="369332"/>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zh-CN" altLang="en-US" sz="2400" b="1" dirty="0" smtClean="0">
                <a:solidFill>
                  <a:srgbClr val="336600"/>
                </a:solidFill>
                <a:latin typeface="Verdana" pitchFamily="34" charset="0"/>
                <a:ea typeface="Dotum" pitchFamily="34" charset="-127"/>
              </a:rPr>
              <a:t>数据链路层</a:t>
            </a:r>
            <a:endParaRPr lang="en-US" altLang="zh-CN" sz="2400" b="1" dirty="0">
              <a:solidFill>
                <a:srgbClr val="336600"/>
              </a:solidFill>
              <a:latin typeface="Verdana" pitchFamily="34" charset="0"/>
              <a:ea typeface="Dotum" pitchFamily="34" charset="-127"/>
            </a:endParaRPr>
          </a:p>
        </p:txBody>
      </p:sp>
      <p:sp>
        <p:nvSpPr>
          <p:cNvPr id="36886" name="Text Box 22"/>
          <p:cNvSpPr txBox="1">
            <a:spLocks noChangeArrowheads="1"/>
          </p:cNvSpPr>
          <p:nvPr/>
        </p:nvSpPr>
        <p:spPr bwMode="auto">
          <a:xfrm>
            <a:off x="901700" y="5530850"/>
            <a:ext cx="1150938" cy="369332"/>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zh-CN" altLang="en-US" sz="2400" b="1" dirty="0" smtClean="0">
                <a:solidFill>
                  <a:srgbClr val="336600"/>
                </a:solidFill>
                <a:latin typeface="Verdana" pitchFamily="34" charset="0"/>
                <a:ea typeface="Dotum" pitchFamily="34" charset="-127"/>
              </a:rPr>
              <a:t>物理层</a:t>
            </a:r>
            <a:endParaRPr lang="en-US" altLang="zh-CN" sz="2400" b="1" dirty="0">
              <a:solidFill>
                <a:srgbClr val="336600"/>
              </a:solidFill>
              <a:latin typeface="Verdana" pitchFamily="34" charset="0"/>
              <a:ea typeface="Dotum" pitchFamily="34" charset="-127"/>
            </a:endParaRPr>
          </a:p>
        </p:txBody>
      </p:sp>
      <p:sp>
        <p:nvSpPr>
          <p:cNvPr id="36887" name="Text Box 23"/>
          <p:cNvSpPr txBox="1">
            <a:spLocks noChangeArrowheads="1"/>
          </p:cNvSpPr>
          <p:nvPr/>
        </p:nvSpPr>
        <p:spPr bwMode="auto">
          <a:xfrm>
            <a:off x="6542088" y="5183188"/>
            <a:ext cx="2135187" cy="304800"/>
          </a:xfrm>
          <a:prstGeom prst="rect">
            <a:avLst/>
          </a:prstGeom>
          <a:noFill/>
          <a:ln w="9525">
            <a:noFill/>
            <a:miter lim="800000"/>
            <a:headEnd/>
            <a:tailEnd/>
          </a:ln>
          <a:effectLst/>
        </p:spPr>
        <p:txBody>
          <a:bodyPr lIns="0" tIns="0" rIns="0" bIns="0">
            <a:spAutoFit/>
          </a:bodyPr>
          <a:lstStyle/>
          <a:p>
            <a:pP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Physical address</a:t>
            </a:r>
          </a:p>
        </p:txBody>
      </p:sp>
      <p:sp>
        <p:nvSpPr>
          <p:cNvPr id="36888" name="Text Box 24"/>
          <p:cNvSpPr txBox="1">
            <a:spLocks noChangeArrowheads="1"/>
          </p:cNvSpPr>
          <p:nvPr/>
        </p:nvSpPr>
        <p:spPr bwMode="auto">
          <a:xfrm>
            <a:off x="6575425" y="3721100"/>
            <a:ext cx="1381125" cy="304800"/>
          </a:xfrm>
          <a:prstGeom prst="rect">
            <a:avLst/>
          </a:prstGeom>
          <a:noFill/>
          <a:ln w="9525">
            <a:noFill/>
            <a:miter lim="800000"/>
            <a:headEnd/>
            <a:tailEnd/>
          </a:ln>
          <a:effectLst/>
        </p:spPr>
        <p:txBody>
          <a:bodyPr lIns="0" tIns="0" rIns="0" bIns="0">
            <a:spAutoFit/>
          </a:bodyPr>
          <a:lstStyle/>
          <a:p>
            <a:pP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IP address</a:t>
            </a:r>
          </a:p>
        </p:txBody>
      </p:sp>
      <p:sp>
        <p:nvSpPr>
          <p:cNvPr id="36889" name="Text Box 25"/>
          <p:cNvSpPr txBox="1">
            <a:spLocks noChangeArrowheads="1"/>
          </p:cNvSpPr>
          <p:nvPr/>
        </p:nvSpPr>
        <p:spPr bwMode="auto">
          <a:xfrm>
            <a:off x="6516688" y="2578100"/>
            <a:ext cx="1655762" cy="304800"/>
          </a:xfrm>
          <a:prstGeom prst="rect">
            <a:avLst/>
          </a:prstGeom>
          <a:noFill/>
          <a:ln w="9525">
            <a:noFill/>
            <a:miter lim="800000"/>
            <a:headEnd/>
            <a:tailEnd/>
          </a:ln>
          <a:effectLst/>
        </p:spPr>
        <p:txBody>
          <a:bodyPr lIns="0" tIns="0" rIns="0" bIns="0">
            <a:spAutoFit/>
          </a:bodyPr>
          <a:lstStyle/>
          <a:p>
            <a:pP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Port address</a:t>
            </a:r>
          </a:p>
        </p:txBody>
      </p:sp>
      <p:sp>
        <p:nvSpPr>
          <p:cNvPr id="35866" name="AutoShape 26"/>
          <p:cNvSpPr>
            <a:spLocks noChangeArrowheads="1"/>
          </p:cNvSpPr>
          <p:nvPr/>
        </p:nvSpPr>
        <p:spPr bwMode="auto">
          <a:xfrm>
            <a:off x="5651500" y="2565400"/>
            <a:ext cx="647700" cy="287338"/>
          </a:xfrm>
          <a:custGeom>
            <a:avLst/>
            <a:gdLst>
              <a:gd name="T0" fmla="*/ 485775 w 21600"/>
              <a:gd name="T1" fmla="*/ 0 h 21600"/>
              <a:gd name="T2" fmla="*/ 0 w 21600"/>
              <a:gd name="T3" fmla="*/ 143669 h 21600"/>
              <a:gd name="T4" fmla="*/ 485775 w 21600"/>
              <a:gd name="T5" fmla="*/ 287338 h 21600"/>
              <a:gd name="T6" fmla="*/ 647700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FFFF"/>
          </a:solidFill>
          <a:ln w="9525">
            <a:noFill/>
            <a:miter lim="800000"/>
            <a:headEnd/>
            <a:tailEnd/>
          </a:ln>
        </p:spPr>
        <p:txBody>
          <a:bodyPr wrap="none" lIns="0" tIns="0" rIns="0" bIns="0" anchor="ctr">
            <a:spAutoFit/>
          </a:bodyPr>
          <a:lstStyle/>
          <a:p>
            <a:endParaRPr lang="zh-CN" altLang="en-US"/>
          </a:p>
        </p:txBody>
      </p:sp>
      <p:sp>
        <p:nvSpPr>
          <p:cNvPr id="35867" name="AutoShape 27"/>
          <p:cNvSpPr>
            <a:spLocks noChangeArrowheads="1"/>
          </p:cNvSpPr>
          <p:nvPr/>
        </p:nvSpPr>
        <p:spPr bwMode="auto">
          <a:xfrm>
            <a:off x="5653088" y="3730625"/>
            <a:ext cx="647700" cy="287338"/>
          </a:xfrm>
          <a:custGeom>
            <a:avLst/>
            <a:gdLst>
              <a:gd name="T0" fmla="*/ 485775 w 21600"/>
              <a:gd name="T1" fmla="*/ 0 h 21600"/>
              <a:gd name="T2" fmla="*/ 0 w 21600"/>
              <a:gd name="T3" fmla="*/ 143669 h 21600"/>
              <a:gd name="T4" fmla="*/ 485775 w 21600"/>
              <a:gd name="T5" fmla="*/ 287338 h 21600"/>
              <a:gd name="T6" fmla="*/ 647700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FFFF"/>
          </a:solidFill>
          <a:ln w="9525">
            <a:noFill/>
            <a:miter lim="800000"/>
            <a:headEnd/>
            <a:tailEnd/>
          </a:ln>
        </p:spPr>
        <p:txBody>
          <a:bodyPr wrap="none" lIns="0" tIns="0" rIns="0" bIns="0" anchor="ctr">
            <a:spAutoFit/>
          </a:bodyPr>
          <a:lstStyle/>
          <a:p>
            <a:endParaRPr lang="zh-CN" altLang="en-US"/>
          </a:p>
        </p:txBody>
      </p:sp>
      <p:sp>
        <p:nvSpPr>
          <p:cNvPr id="35868" name="AutoShape 28"/>
          <p:cNvSpPr>
            <a:spLocks noChangeArrowheads="1"/>
          </p:cNvSpPr>
          <p:nvPr/>
        </p:nvSpPr>
        <p:spPr bwMode="auto">
          <a:xfrm>
            <a:off x="5653088" y="5205413"/>
            <a:ext cx="647700" cy="287337"/>
          </a:xfrm>
          <a:custGeom>
            <a:avLst/>
            <a:gdLst>
              <a:gd name="T0" fmla="*/ 485775 w 21600"/>
              <a:gd name="T1" fmla="*/ 0 h 21600"/>
              <a:gd name="T2" fmla="*/ 0 w 21600"/>
              <a:gd name="T3" fmla="*/ 143669 h 21600"/>
              <a:gd name="T4" fmla="*/ 485775 w 21600"/>
              <a:gd name="T5" fmla="*/ 287337 h 21600"/>
              <a:gd name="T6" fmla="*/ 647700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FFFF"/>
          </a:solidFill>
          <a:ln w="9525">
            <a:noFill/>
            <a:miter lim="800000"/>
            <a:headEnd/>
            <a:tailEnd/>
          </a:ln>
        </p:spPr>
        <p:txBody>
          <a:bodyPr wrap="none" lIns="0" tIns="0" rIns="0" bIns="0" anchor="ctr">
            <a:spAutoFit/>
          </a:bodyPr>
          <a:lstStyle/>
          <a:p>
            <a:endParaRPr lang="zh-CN" altLang="en-US"/>
          </a:p>
        </p:txBody>
      </p:sp>
      <p:sp>
        <p:nvSpPr>
          <p:cNvPr id="36893" name="Text Box 29"/>
          <p:cNvSpPr txBox="1">
            <a:spLocks noChangeArrowheads="1"/>
          </p:cNvSpPr>
          <p:nvPr/>
        </p:nvSpPr>
        <p:spPr bwMode="auto">
          <a:xfrm>
            <a:off x="6516688" y="1425575"/>
            <a:ext cx="2232025" cy="304800"/>
          </a:xfrm>
          <a:prstGeom prst="rect">
            <a:avLst/>
          </a:prstGeom>
          <a:noFill/>
          <a:ln w="9525">
            <a:noFill/>
            <a:miter lim="800000"/>
            <a:headEnd/>
            <a:tailEnd/>
          </a:ln>
          <a:effectLst/>
        </p:spPr>
        <p:txBody>
          <a:bodyPr lIns="0" tIns="0" rIns="0" bIns="0">
            <a:spAutoFit/>
          </a:bodyPr>
          <a:lstStyle/>
          <a:p>
            <a:pPr>
              <a:spcBef>
                <a:spcPct val="50000"/>
              </a:spcBef>
              <a:buFont typeface="Wingdings" pitchFamily="2" charset="2"/>
              <a:buNone/>
              <a:defRPr/>
            </a:pPr>
            <a:r>
              <a:rPr lang="en-US" altLang="zh-CN" sz="2000">
                <a:effectLst>
                  <a:outerShdw blurRad="38100" dist="38100" dir="2700000" algn="tl">
                    <a:srgbClr val="C0C0C0"/>
                  </a:outerShdw>
                </a:effectLst>
                <a:latin typeface="Verdana" pitchFamily="34" charset="0"/>
                <a:ea typeface="Dotum" pitchFamily="34" charset="-127"/>
              </a:rPr>
              <a:t>Domain address</a:t>
            </a:r>
          </a:p>
        </p:txBody>
      </p:sp>
      <p:sp>
        <p:nvSpPr>
          <p:cNvPr id="35870" name="AutoShape 30"/>
          <p:cNvSpPr>
            <a:spLocks noChangeArrowheads="1"/>
          </p:cNvSpPr>
          <p:nvPr/>
        </p:nvSpPr>
        <p:spPr bwMode="auto">
          <a:xfrm>
            <a:off x="5651500" y="1412875"/>
            <a:ext cx="647700" cy="287338"/>
          </a:xfrm>
          <a:custGeom>
            <a:avLst/>
            <a:gdLst>
              <a:gd name="T0" fmla="*/ 485775 w 21600"/>
              <a:gd name="T1" fmla="*/ 0 h 21600"/>
              <a:gd name="T2" fmla="*/ 0 w 21600"/>
              <a:gd name="T3" fmla="*/ 143669 h 21600"/>
              <a:gd name="T4" fmla="*/ 485775 w 21600"/>
              <a:gd name="T5" fmla="*/ 287338 h 21600"/>
              <a:gd name="T6" fmla="*/ 647700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FFFF"/>
          </a:solidFill>
          <a:ln w="9525">
            <a:noFill/>
            <a:miter lim="800000"/>
            <a:headEnd/>
            <a:tailEnd/>
          </a:ln>
        </p:spPr>
        <p:txBody>
          <a:bodyPr wrap="none" lIns="0" tIns="0" rIns="0" bIns="0" anchor="ctr">
            <a:spAutoFit/>
          </a:bodyPr>
          <a:lstStyle/>
          <a:p>
            <a:endParaRPr lang="zh-CN" altLang="en-US"/>
          </a:p>
        </p:txBody>
      </p:sp>
      <p:sp>
        <p:nvSpPr>
          <p:cNvPr id="31" name="Text Box 18"/>
          <p:cNvSpPr txBox="1">
            <a:spLocks noChangeArrowheads="1"/>
          </p:cNvSpPr>
          <p:nvPr/>
        </p:nvSpPr>
        <p:spPr bwMode="auto">
          <a:xfrm>
            <a:off x="7162800" y="1066800"/>
            <a:ext cx="1368425" cy="369332"/>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zh-CN" altLang="en-US" sz="2400" b="1" dirty="0" smtClean="0">
                <a:solidFill>
                  <a:srgbClr val="336600"/>
                </a:solidFill>
                <a:latin typeface="Verdana" pitchFamily="34" charset="0"/>
                <a:ea typeface="Dotum" pitchFamily="34" charset="-127"/>
              </a:rPr>
              <a:t>域名</a:t>
            </a:r>
            <a:endParaRPr lang="en-US" altLang="zh-CN" sz="2400" b="1" dirty="0">
              <a:solidFill>
                <a:srgbClr val="336600"/>
              </a:solidFill>
              <a:latin typeface="Verdana" pitchFamily="34" charset="0"/>
              <a:ea typeface="Dotum" pitchFamily="34" charset="-127"/>
            </a:endParaRPr>
          </a:p>
        </p:txBody>
      </p:sp>
      <p:sp>
        <p:nvSpPr>
          <p:cNvPr id="32" name="Text Box 18"/>
          <p:cNvSpPr txBox="1">
            <a:spLocks noChangeArrowheads="1"/>
          </p:cNvSpPr>
          <p:nvPr/>
        </p:nvSpPr>
        <p:spPr bwMode="auto">
          <a:xfrm>
            <a:off x="7315200" y="2133600"/>
            <a:ext cx="1368425" cy="369332"/>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zh-CN" altLang="en-US" sz="2400" b="1" dirty="0" smtClean="0">
                <a:solidFill>
                  <a:srgbClr val="336600"/>
                </a:solidFill>
                <a:latin typeface="Verdana" pitchFamily="34" charset="0"/>
                <a:ea typeface="Dotum" pitchFamily="34" charset="-127"/>
              </a:rPr>
              <a:t>端口地址</a:t>
            </a:r>
            <a:endParaRPr lang="en-US" altLang="zh-CN" sz="2400" b="1" dirty="0">
              <a:solidFill>
                <a:srgbClr val="336600"/>
              </a:solidFill>
              <a:latin typeface="Verdana" pitchFamily="34" charset="0"/>
              <a:ea typeface="Dotum" pitchFamily="34" charset="-127"/>
            </a:endParaRPr>
          </a:p>
        </p:txBody>
      </p:sp>
      <p:sp>
        <p:nvSpPr>
          <p:cNvPr id="33" name="Text Box 18"/>
          <p:cNvSpPr txBox="1">
            <a:spLocks noChangeArrowheads="1"/>
          </p:cNvSpPr>
          <p:nvPr/>
        </p:nvSpPr>
        <p:spPr bwMode="auto">
          <a:xfrm>
            <a:off x="7391400" y="3276600"/>
            <a:ext cx="1368425" cy="369332"/>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sz="2400" b="1" dirty="0" smtClean="0">
                <a:solidFill>
                  <a:srgbClr val="336600"/>
                </a:solidFill>
                <a:latin typeface="Verdana" pitchFamily="34" charset="0"/>
                <a:ea typeface="Dotum" pitchFamily="34" charset="-127"/>
              </a:rPr>
              <a:t>IP</a:t>
            </a:r>
            <a:r>
              <a:rPr lang="zh-CN" altLang="en-US" sz="2400" b="1" dirty="0" smtClean="0">
                <a:solidFill>
                  <a:srgbClr val="336600"/>
                </a:solidFill>
                <a:latin typeface="Verdana" pitchFamily="34" charset="0"/>
                <a:ea typeface="Dotum" pitchFamily="34" charset="-127"/>
              </a:rPr>
              <a:t>地址</a:t>
            </a:r>
            <a:endParaRPr lang="en-US" altLang="zh-CN" sz="2400" b="1" dirty="0">
              <a:solidFill>
                <a:srgbClr val="336600"/>
              </a:solidFill>
              <a:latin typeface="Verdana" pitchFamily="34" charset="0"/>
              <a:ea typeface="Dotum" pitchFamily="34" charset="-127"/>
            </a:endParaRPr>
          </a:p>
        </p:txBody>
      </p:sp>
      <p:sp>
        <p:nvSpPr>
          <p:cNvPr id="34" name="Text Box 18"/>
          <p:cNvSpPr txBox="1">
            <a:spLocks noChangeArrowheads="1"/>
          </p:cNvSpPr>
          <p:nvPr/>
        </p:nvSpPr>
        <p:spPr bwMode="auto">
          <a:xfrm>
            <a:off x="6096000" y="4648200"/>
            <a:ext cx="2895600" cy="369332"/>
          </a:xfrm>
          <a:prstGeom prst="rect">
            <a:avLst/>
          </a:prstGeom>
          <a:noFill/>
          <a:ln w="9525">
            <a:noFill/>
            <a:miter lim="800000"/>
            <a:headEnd/>
            <a:tailEnd/>
          </a:ln>
          <a:effectLst/>
        </p:spPr>
        <p:txBody>
          <a:bodyPr wrap="square" lIns="0" tIns="0" rIns="0" bIns="0">
            <a:spAutoFit/>
          </a:bodyPr>
          <a:lstStyle/>
          <a:p>
            <a:pPr algn="ctr">
              <a:spcBef>
                <a:spcPct val="50000"/>
              </a:spcBef>
              <a:buFont typeface="Wingdings" pitchFamily="2" charset="2"/>
              <a:buNone/>
              <a:defRPr/>
            </a:pPr>
            <a:r>
              <a:rPr lang="zh-CN" altLang="en-US" sz="2400" b="1" dirty="0" smtClean="0">
                <a:solidFill>
                  <a:srgbClr val="336600"/>
                </a:solidFill>
                <a:latin typeface="Verdana" pitchFamily="34" charset="0"/>
                <a:ea typeface="Dotum" pitchFamily="34" charset="-127"/>
              </a:rPr>
              <a:t>物理地址、</a:t>
            </a:r>
            <a:r>
              <a:rPr lang="en-US" altLang="zh-CN" sz="2400" b="1" dirty="0" smtClean="0">
                <a:solidFill>
                  <a:srgbClr val="336600"/>
                </a:solidFill>
                <a:latin typeface="Verdana" pitchFamily="34" charset="0"/>
                <a:ea typeface="Dotum" pitchFamily="34" charset="-127"/>
              </a:rPr>
              <a:t>MAC</a:t>
            </a:r>
            <a:r>
              <a:rPr lang="zh-CN" altLang="en-US" sz="2400" b="1" dirty="0" smtClean="0">
                <a:solidFill>
                  <a:srgbClr val="336600"/>
                </a:solidFill>
                <a:latin typeface="Verdana" pitchFamily="34" charset="0"/>
                <a:ea typeface="Dotum" pitchFamily="34" charset="-127"/>
              </a:rPr>
              <a:t>地址</a:t>
            </a:r>
            <a:endParaRPr lang="en-US" altLang="zh-CN" sz="2400" b="1" dirty="0">
              <a:solidFill>
                <a:srgbClr val="336600"/>
              </a:solidFill>
              <a:latin typeface="Verdana" pitchFamily="34" charset="0"/>
              <a:ea typeface="Dotum" pitchFamily="34" charset="-127"/>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rrowheads="1"/>
          </p:cNvSpPr>
          <p:nvPr>
            <p:ph type="title"/>
          </p:nvPr>
        </p:nvSpPr>
        <p:spPr/>
        <p:txBody>
          <a:bodyPr/>
          <a:lstStyle/>
          <a:p>
            <a:r>
              <a:rPr lang="zh-CN" altLang="en-US" smtClean="0"/>
              <a:t>主机</a:t>
            </a:r>
            <a:r>
              <a:rPr lang="zh-CN" altLang="en-US" sz="2200" smtClean="0"/>
              <a:t> </a:t>
            </a:r>
            <a:r>
              <a:rPr lang="en-US" altLang="zh-CN" smtClean="0"/>
              <a:t>1</a:t>
            </a:r>
            <a:r>
              <a:rPr lang="en-US" altLang="zh-CN" sz="2200" smtClean="0"/>
              <a:t> </a:t>
            </a:r>
            <a:r>
              <a:rPr lang="zh-CN" altLang="en-US" smtClean="0"/>
              <a:t>向主机</a:t>
            </a:r>
            <a:r>
              <a:rPr lang="zh-CN" altLang="en-US" sz="2200" smtClean="0"/>
              <a:t> </a:t>
            </a:r>
            <a:r>
              <a:rPr lang="en-US" altLang="zh-CN" smtClean="0"/>
              <a:t>2</a:t>
            </a:r>
            <a:r>
              <a:rPr lang="en-US" altLang="zh-CN" sz="2200" smtClean="0"/>
              <a:t> </a:t>
            </a:r>
            <a:r>
              <a:rPr lang="zh-CN" altLang="en-US" smtClean="0"/>
              <a:t>发送数据 </a:t>
            </a:r>
          </a:p>
        </p:txBody>
      </p:sp>
      <p:sp>
        <p:nvSpPr>
          <p:cNvPr id="16998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p:spPr>
        <p:txBody>
          <a:bodyPr wrap="none" anchor="ctr"/>
          <a:lstStyle/>
          <a:p>
            <a:endParaRPr lang="zh-CN" altLang="en-US"/>
          </a:p>
        </p:txBody>
      </p:sp>
      <p:sp>
        <p:nvSpPr>
          <p:cNvPr id="16998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69989" name="Text Box 5"/>
          <p:cNvSpPr txBox="1">
            <a:spLocks noChangeArrowheads="1"/>
          </p:cNvSpPr>
          <p:nvPr/>
        </p:nvSpPr>
        <p:spPr bwMode="auto">
          <a:xfrm>
            <a:off x="781050" y="302736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69990" name="Text Box 6"/>
          <p:cNvSpPr txBox="1">
            <a:spLocks noChangeArrowheads="1"/>
          </p:cNvSpPr>
          <p:nvPr/>
        </p:nvSpPr>
        <p:spPr bwMode="auto">
          <a:xfrm>
            <a:off x="781050" y="3654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69991" name="Text Box 7"/>
          <p:cNvSpPr txBox="1">
            <a:spLocks noChangeArrowheads="1"/>
          </p:cNvSpPr>
          <p:nvPr/>
        </p:nvSpPr>
        <p:spPr bwMode="auto">
          <a:xfrm>
            <a:off x="781050" y="42116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69992" name="Text Box 8"/>
          <p:cNvSpPr txBox="1">
            <a:spLocks noChangeArrowheads="1"/>
          </p:cNvSpPr>
          <p:nvPr/>
        </p:nvSpPr>
        <p:spPr bwMode="auto">
          <a:xfrm>
            <a:off x="781050" y="4770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69993" name="Text Box 9"/>
          <p:cNvSpPr txBox="1">
            <a:spLocks noChangeArrowheads="1"/>
          </p:cNvSpPr>
          <p:nvPr/>
        </p:nvSpPr>
        <p:spPr bwMode="auto">
          <a:xfrm>
            <a:off x="781050" y="533717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69994" name="Freeform 10"/>
          <p:cNvSpPr>
            <a:spLocks/>
          </p:cNvSpPr>
          <p:nvPr/>
        </p:nvSpPr>
        <p:spPr bwMode="auto">
          <a:xfrm>
            <a:off x="533400" y="3449638"/>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69995" name="Freeform 11"/>
          <p:cNvSpPr>
            <a:spLocks/>
          </p:cNvSpPr>
          <p:nvPr/>
        </p:nvSpPr>
        <p:spPr bwMode="auto">
          <a:xfrm>
            <a:off x="542925" y="4024313"/>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69996" name="Freeform 12"/>
          <p:cNvSpPr>
            <a:spLocks/>
          </p:cNvSpPr>
          <p:nvPr/>
        </p:nvSpPr>
        <p:spPr bwMode="auto">
          <a:xfrm>
            <a:off x="520700" y="4600575"/>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69997" name="Freeform 13"/>
          <p:cNvSpPr>
            <a:spLocks/>
          </p:cNvSpPr>
          <p:nvPr/>
        </p:nvSpPr>
        <p:spPr bwMode="auto">
          <a:xfrm>
            <a:off x="520700" y="5192713"/>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69998"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69999" name="Text Box 15"/>
          <p:cNvSpPr txBox="1">
            <a:spLocks noChangeArrowheads="1"/>
          </p:cNvSpPr>
          <p:nvPr/>
        </p:nvSpPr>
        <p:spPr bwMode="auto">
          <a:xfrm>
            <a:off x="7924800" y="2992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0000" name="Text Box 16"/>
          <p:cNvSpPr txBox="1">
            <a:spLocks noChangeArrowheads="1"/>
          </p:cNvSpPr>
          <p:nvPr/>
        </p:nvSpPr>
        <p:spPr bwMode="auto">
          <a:xfrm>
            <a:off x="7924800" y="36195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0001" name="Text Box 17"/>
          <p:cNvSpPr txBox="1">
            <a:spLocks noChangeArrowheads="1"/>
          </p:cNvSpPr>
          <p:nvPr/>
        </p:nvSpPr>
        <p:spPr bwMode="auto">
          <a:xfrm>
            <a:off x="7924800" y="417671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0002" name="Text Box 18"/>
          <p:cNvSpPr txBox="1">
            <a:spLocks noChangeArrowheads="1"/>
          </p:cNvSpPr>
          <p:nvPr/>
        </p:nvSpPr>
        <p:spPr bwMode="auto">
          <a:xfrm>
            <a:off x="7924800" y="47371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0003" name="Text Box 19"/>
          <p:cNvSpPr txBox="1">
            <a:spLocks noChangeArrowheads="1"/>
          </p:cNvSpPr>
          <p:nvPr/>
        </p:nvSpPr>
        <p:spPr bwMode="auto">
          <a:xfrm>
            <a:off x="7924800" y="53022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0004" name="Freeform 20"/>
          <p:cNvSpPr>
            <a:spLocks/>
          </p:cNvSpPr>
          <p:nvPr/>
        </p:nvSpPr>
        <p:spPr bwMode="auto">
          <a:xfrm>
            <a:off x="7886700" y="341471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0005" name="Freeform 21"/>
          <p:cNvSpPr>
            <a:spLocks/>
          </p:cNvSpPr>
          <p:nvPr/>
        </p:nvSpPr>
        <p:spPr bwMode="auto">
          <a:xfrm>
            <a:off x="7896225" y="398938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0006" name="Freeform 22"/>
          <p:cNvSpPr>
            <a:spLocks/>
          </p:cNvSpPr>
          <p:nvPr/>
        </p:nvSpPr>
        <p:spPr bwMode="auto">
          <a:xfrm>
            <a:off x="7874000" y="456565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0007" name="Freeform 23"/>
          <p:cNvSpPr>
            <a:spLocks/>
          </p:cNvSpPr>
          <p:nvPr/>
        </p:nvSpPr>
        <p:spPr bwMode="auto">
          <a:xfrm>
            <a:off x="7874000" y="515778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0008"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1</a:t>
            </a:r>
          </a:p>
        </p:txBody>
      </p:sp>
      <p:sp>
        <p:nvSpPr>
          <p:cNvPr id="170009"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0010" name="Text Box 26"/>
          <p:cNvSpPr txBox="1">
            <a:spLocks noChangeArrowheads="1"/>
          </p:cNvSpPr>
          <p:nvPr/>
        </p:nvSpPr>
        <p:spPr bwMode="auto">
          <a:xfrm>
            <a:off x="8027988" y="242252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7001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0012" name="Text Box 28"/>
          <p:cNvSpPr txBox="1">
            <a:spLocks noChangeArrowheads="1"/>
          </p:cNvSpPr>
          <p:nvPr/>
        </p:nvSpPr>
        <p:spPr bwMode="auto">
          <a:xfrm>
            <a:off x="558800" y="2481263"/>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70013"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2</a:t>
            </a:r>
          </a:p>
        </p:txBody>
      </p:sp>
      <p:sp>
        <p:nvSpPr>
          <p:cNvPr id="170014" name="Rectangle 30"/>
          <p:cNvSpPr>
            <a:spLocks noChangeArrowheads="1"/>
          </p:cNvSpPr>
          <p:nvPr/>
        </p:nvSpPr>
        <p:spPr bwMode="auto">
          <a:xfrm>
            <a:off x="4067175" y="2493963"/>
            <a:ext cx="2592388" cy="358775"/>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nvGrpSpPr>
          <p:cNvPr id="2" name="Group 31"/>
          <p:cNvGrpSpPr>
            <a:grpSpLocks/>
          </p:cNvGrpSpPr>
          <p:nvPr/>
        </p:nvGrpSpPr>
        <p:grpSpPr bwMode="auto">
          <a:xfrm>
            <a:off x="2627313" y="2420938"/>
            <a:ext cx="1454150" cy="1008062"/>
            <a:chOff x="1655" y="1525"/>
            <a:chExt cx="916" cy="635"/>
          </a:xfrm>
        </p:grpSpPr>
        <p:sp>
          <p:nvSpPr>
            <p:cNvPr id="170016" name="Text Box 32"/>
            <p:cNvSpPr txBox="1">
              <a:spLocks noChangeArrowheads="1"/>
            </p:cNvSpPr>
            <p:nvPr/>
          </p:nvSpPr>
          <p:spPr bwMode="auto">
            <a:xfrm>
              <a:off x="1655" y="1525"/>
              <a:ext cx="916" cy="25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latin typeface="Arial Rounded MT Bold" pitchFamily="34" charset="0"/>
                  <a:ea typeface="黑体" pitchFamily="49" charset="-122"/>
                </a:rPr>
                <a:t>应用层首部</a:t>
              </a:r>
              <a:endParaRPr kumimoji="1" lang="zh-CN" altLang="en-US" sz="2000">
                <a:solidFill>
                  <a:srgbClr val="333399"/>
                </a:solidFill>
                <a:latin typeface="Times New Roman" pitchFamily="18" charset="0"/>
                <a:ea typeface="黑体" pitchFamily="49" charset="-122"/>
              </a:endParaRPr>
            </a:p>
          </p:txBody>
        </p:sp>
        <p:sp>
          <p:nvSpPr>
            <p:cNvPr id="170017"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p:spPr>
          <p:txBody>
            <a:bodyPr wrap="none" anchor="ctr"/>
            <a:lstStyle/>
            <a:p>
              <a:endParaRPr lang="zh-CN" altLang="en-US"/>
            </a:p>
          </p:txBody>
        </p:sp>
        <p:sp>
          <p:nvSpPr>
            <p:cNvPr id="170018"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grpSp>
      <p:sp>
        <p:nvSpPr>
          <p:cNvPr id="170019" name="Rectangle 35"/>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a:effectLst/>
        </p:spPr>
        <p:txBody>
          <a:bodyPr wrap="none" anchor="ctr"/>
          <a:lstStyle/>
          <a:p>
            <a:pPr algn="ctr"/>
            <a:r>
              <a:rPr lang="en-US" altLang="zh-CN" sz="2000">
                <a:solidFill>
                  <a:srgbClr val="333399"/>
                </a:solidFill>
                <a:ea typeface="黑体" pitchFamily="49" charset="-122"/>
              </a:rPr>
              <a:t>10100110100101  </a:t>
            </a:r>
            <a:r>
              <a:rPr lang="zh-CN" altLang="en-US" sz="2000">
                <a:solidFill>
                  <a:srgbClr val="333399"/>
                </a:solidFill>
                <a:ea typeface="黑体" pitchFamily="49" charset="-122"/>
              </a:rPr>
              <a:t>比  特  流  </a:t>
            </a:r>
            <a:r>
              <a:rPr lang="en-US" altLang="zh-CN" sz="2000">
                <a:solidFill>
                  <a:srgbClr val="333399"/>
                </a:solidFill>
                <a:ea typeface="黑体" pitchFamily="49" charset="-122"/>
              </a:rPr>
              <a:t>110101110101</a:t>
            </a:r>
          </a:p>
        </p:txBody>
      </p:sp>
      <p:sp>
        <p:nvSpPr>
          <p:cNvPr id="170020" name="Text Box 36"/>
          <p:cNvSpPr txBox="1">
            <a:spLocks noChangeArrowheads="1"/>
          </p:cNvSpPr>
          <p:nvPr/>
        </p:nvSpPr>
        <p:spPr bwMode="auto">
          <a:xfrm>
            <a:off x="1763713" y="1849438"/>
            <a:ext cx="5670550" cy="45720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400">
                <a:solidFill>
                  <a:srgbClr val="333399"/>
                </a:solidFill>
                <a:ea typeface="黑体" pitchFamily="49" charset="-122"/>
              </a:rPr>
              <a:t>注意观察加入或剥去首部（尾部）的层次</a:t>
            </a:r>
          </a:p>
        </p:txBody>
      </p:sp>
      <p:sp>
        <p:nvSpPr>
          <p:cNvPr id="170021" name="Rectangle 37"/>
          <p:cNvSpPr>
            <a:spLocks noChangeArrowheads="1"/>
          </p:cNvSpPr>
          <p:nvPr/>
        </p:nvSpPr>
        <p:spPr bwMode="auto">
          <a:xfrm>
            <a:off x="4067175" y="3070225"/>
            <a:ext cx="2592388" cy="358775"/>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nvGrpSpPr>
          <p:cNvPr id="3" name="Group 38"/>
          <p:cNvGrpSpPr>
            <a:grpSpLocks/>
          </p:cNvGrpSpPr>
          <p:nvPr/>
        </p:nvGrpSpPr>
        <p:grpSpPr bwMode="auto">
          <a:xfrm>
            <a:off x="3563938" y="3646488"/>
            <a:ext cx="3095625" cy="358775"/>
            <a:chOff x="2245" y="2297"/>
            <a:chExt cx="1950" cy="226"/>
          </a:xfrm>
        </p:grpSpPr>
        <p:sp>
          <p:nvSpPr>
            <p:cNvPr id="170023"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0024"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grpSp>
        <p:nvGrpSpPr>
          <p:cNvPr id="4" name="Group 41"/>
          <p:cNvGrpSpPr>
            <a:grpSpLocks/>
          </p:cNvGrpSpPr>
          <p:nvPr/>
        </p:nvGrpSpPr>
        <p:grpSpPr bwMode="auto">
          <a:xfrm>
            <a:off x="3059113" y="4222750"/>
            <a:ext cx="3600450" cy="358775"/>
            <a:chOff x="1927" y="2660"/>
            <a:chExt cx="2268" cy="226"/>
          </a:xfrm>
        </p:grpSpPr>
        <p:sp>
          <p:nvSpPr>
            <p:cNvPr id="170026"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70027"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0028"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grpSp>
        <p:nvGrpSpPr>
          <p:cNvPr id="5" name="Group 45"/>
          <p:cNvGrpSpPr>
            <a:grpSpLocks/>
          </p:cNvGrpSpPr>
          <p:nvPr/>
        </p:nvGrpSpPr>
        <p:grpSpPr bwMode="auto">
          <a:xfrm>
            <a:off x="2555875" y="4799013"/>
            <a:ext cx="4103688" cy="358775"/>
            <a:chOff x="1610" y="3023"/>
            <a:chExt cx="2585" cy="226"/>
          </a:xfrm>
        </p:grpSpPr>
        <p:sp>
          <p:nvSpPr>
            <p:cNvPr id="170030"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70031"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70032"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0033"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grpSp>
        <p:nvGrpSpPr>
          <p:cNvPr id="6" name="Group 50"/>
          <p:cNvGrpSpPr>
            <a:grpSpLocks/>
          </p:cNvGrpSpPr>
          <p:nvPr/>
        </p:nvGrpSpPr>
        <p:grpSpPr bwMode="auto">
          <a:xfrm>
            <a:off x="654050" y="2781300"/>
            <a:ext cx="4781550" cy="415925"/>
            <a:chOff x="412" y="1752"/>
            <a:chExt cx="3012" cy="262"/>
          </a:xfrm>
        </p:grpSpPr>
        <p:sp>
          <p:nvSpPr>
            <p:cNvPr id="170035"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0036"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grpSp>
        <p:nvGrpSpPr>
          <p:cNvPr id="7" name="Group 53"/>
          <p:cNvGrpSpPr>
            <a:grpSpLocks/>
          </p:cNvGrpSpPr>
          <p:nvPr/>
        </p:nvGrpSpPr>
        <p:grpSpPr bwMode="auto">
          <a:xfrm>
            <a:off x="650875" y="3357563"/>
            <a:ext cx="4497388" cy="396875"/>
            <a:chOff x="410" y="2115"/>
            <a:chExt cx="2833" cy="250"/>
          </a:xfrm>
        </p:grpSpPr>
        <p:sp>
          <p:nvSpPr>
            <p:cNvPr id="170038"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0039"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grpSp>
        <p:nvGrpSpPr>
          <p:cNvPr id="8" name="Group 56"/>
          <p:cNvGrpSpPr>
            <a:grpSpLocks/>
          </p:cNvGrpSpPr>
          <p:nvPr/>
        </p:nvGrpSpPr>
        <p:grpSpPr bwMode="auto">
          <a:xfrm>
            <a:off x="650875" y="3917950"/>
            <a:ext cx="4137025" cy="409575"/>
            <a:chOff x="410" y="2468"/>
            <a:chExt cx="2606" cy="258"/>
          </a:xfrm>
        </p:grpSpPr>
        <p:sp>
          <p:nvSpPr>
            <p:cNvPr id="170041"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0042"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grpSp>
        <p:nvGrpSpPr>
          <p:cNvPr id="9" name="Group 59"/>
          <p:cNvGrpSpPr>
            <a:grpSpLocks/>
          </p:cNvGrpSpPr>
          <p:nvPr/>
        </p:nvGrpSpPr>
        <p:grpSpPr bwMode="auto">
          <a:xfrm>
            <a:off x="649288" y="4508500"/>
            <a:ext cx="3832225" cy="444500"/>
            <a:chOff x="409" y="2840"/>
            <a:chExt cx="2414" cy="280"/>
          </a:xfrm>
        </p:grpSpPr>
        <p:sp>
          <p:nvSpPr>
            <p:cNvPr id="170044"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0045"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grpSp>
        <p:nvGrpSpPr>
          <p:cNvPr id="10" name="Group 62"/>
          <p:cNvGrpSpPr>
            <a:grpSpLocks/>
          </p:cNvGrpSpPr>
          <p:nvPr/>
        </p:nvGrpSpPr>
        <p:grpSpPr bwMode="auto">
          <a:xfrm>
            <a:off x="649288" y="5084763"/>
            <a:ext cx="3635375" cy="460375"/>
            <a:chOff x="409" y="3203"/>
            <a:chExt cx="2290" cy="290"/>
          </a:xfrm>
        </p:grpSpPr>
        <p:sp>
          <p:nvSpPr>
            <p:cNvPr id="170047"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0048"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grpSp>
        <p:nvGrpSpPr>
          <p:cNvPr id="11" name="Group 65"/>
          <p:cNvGrpSpPr>
            <a:grpSpLocks/>
          </p:cNvGrpSpPr>
          <p:nvPr/>
        </p:nvGrpSpPr>
        <p:grpSpPr bwMode="auto">
          <a:xfrm>
            <a:off x="2051050" y="2930525"/>
            <a:ext cx="1512888" cy="1074738"/>
            <a:chOff x="1292" y="1846"/>
            <a:chExt cx="953" cy="677"/>
          </a:xfrm>
        </p:grpSpPr>
        <p:sp>
          <p:nvSpPr>
            <p:cNvPr id="170050"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70051" name="Text Box 67"/>
            <p:cNvSpPr txBox="1">
              <a:spLocks noChangeArrowheads="1"/>
            </p:cNvSpPr>
            <p:nvPr/>
          </p:nvSpPr>
          <p:spPr bwMode="auto">
            <a:xfrm>
              <a:off x="1292" y="1846"/>
              <a:ext cx="916" cy="25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latin typeface="Arial Rounded MT Bold" pitchFamily="34" charset="0"/>
                  <a:ea typeface="黑体" pitchFamily="49" charset="-122"/>
                </a:rPr>
                <a:t>运输层首部</a:t>
              </a:r>
              <a:endParaRPr kumimoji="1" lang="zh-CN" altLang="en-US" sz="2000">
                <a:solidFill>
                  <a:srgbClr val="333399"/>
                </a:solidFill>
                <a:latin typeface="Times New Roman" pitchFamily="18" charset="0"/>
                <a:ea typeface="黑体" pitchFamily="49" charset="-122"/>
              </a:endParaRPr>
            </a:p>
          </p:txBody>
        </p:sp>
        <p:sp>
          <p:nvSpPr>
            <p:cNvPr id="170052"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p:spPr>
          <p:txBody>
            <a:bodyPr wrap="none" anchor="ctr"/>
            <a:lstStyle/>
            <a:p>
              <a:endParaRPr lang="zh-CN" altLang="en-US"/>
            </a:p>
          </p:txBody>
        </p:sp>
      </p:grpSp>
      <p:grpSp>
        <p:nvGrpSpPr>
          <p:cNvPr id="12" name="Group 69"/>
          <p:cNvGrpSpPr>
            <a:grpSpLocks/>
          </p:cNvGrpSpPr>
          <p:nvPr/>
        </p:nvGrpSpPr>
        <p:grpSpPr bwMode="auto">
          <a:xfrm>
            <a:off x="1533525" y="3429000"/>
            <a:ext cx="1525588" cy="1152525"/>
            <a:chOff x="966" y="2160"/>
            <a:chExt cx="961" cy="726"/>
          </a:xfrm>
        </p:grpSpPr>
        <p:sp>
          <p:nvSpPr>
            <p:cNvPr id="170054"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70055" name="Text Box 71"/>
            <p:cNvSpPr txBox="1">
              <a:spLocks noChangeArrowheads="1"/>
            </p:cNvSpPr>
            <p:nvPr/>
          </p:nvSpPr>
          <p:spPr bwMode="auto">
            <a:xfrm>
              <a:off x="966" y="2160"/>
              <a:ext cx="916" cy="250"/>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latin typeface="Arial Rounded MT Bold" pitchFamily="34" charset="0"/>
                  <a:ea typeface="黑体" pitchFamily="49" charset="-122"/>
                </a:rPr>
                <a:t>网络层首部</a:t>
              </a:r>
              <a:endParaRPr kumimoji="1" lang="zh-CN" altLang="en-US" sz="2000">
                <a:solidFill>
                  <a:srgbClr val="333399"/>
                </a:solidFill>
                <a:latin typeface="Times New Roman" pitchFamily="18" charset="0"/>
                <a:ea typeface="黑体" pitchFamily="49" charset="-122"/>
              </a:endParaRPr>
            </a:p>
          </p:txBody>
        </p:sp>
        <p:sp>
          <p:nvSpPr>
            <p:cNvPr id="170056"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p:spPr>
          <p:txBody>
            <a:bodyPr wrap="none" anchor="ctr"/>
            <a:lstStyle/>
            <a:p>
              <a:endParaRPr lang="zh-CN" altLang="en-US"/>
            </a:p>
          </p:txBody>
        </p:sp>
      </p:grpSp>
      <p:grpSp>
        <p:nvGrpSpPr>
          <p:cNvPr id="13" name="Group 73"/>
          <p:cNvGrpSpPr>
            <a:grpSpLocks/>
          </p:cNvGrpSpPr>
          <p:nvPr/>
        </p:nvGrpSpPr>
        <p:grpSpPr bwMode="auto">
          <a:xfrm>
            <a:off x="1393825" y="3860800"/>
            <a:ext cx="1162050" cy="1295400"/>
            <a:chOff x="878" y="2432"/>
            <a:chExt cx="732" cy="816"/>
          </a:xfrm>
        </p:grpSpPr>
        <p:sp>
          <p:nvSpPr>
            <p:cNvPr id="170058"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2</a:t>
              </a:r>
            </a:p>
          </p:txBody>
        </p:sp>
        <p:sp>
          <p:nvSpPr>
            <p:cNvPr id="170059" name="Text Box 75"/>
            <p:cNvSpPr txBox="1">
              <a:spLocks noChangeArrowheads="1"/>
            </p:cNvSpPr>
            <p:nvPr/>
          </p:nvSpPr>
          <p:spPr bwMode="auto">
            <a:xfrm>
              <a:off x="878" y="2432"/>
              <a:ext cx="596" cy="404"/>
            </a:xfrm>
            <a:prstGeom prst="rect">
              <a:avLst/>
            </a:prstGeom>
            <a:noFill/>
            <a:ln w="12700">
              <a:noFill/>
              <a:miter lim="800000"/>
              <a:headEnd type="none" w="sm" len="lg"/>
              <a:tailEnd type="none" w="sm" len="lg"/>
            </a:ln>
            <a:effectLst/>
          </p:spPr>
          <p:txBody>
            <a:bodyPr wrap="none">
              <a:spAutoFit/>
            </a:bodyPr>
            <a:lstStyle/>
            <a:p>
              <a:pPr algn="ctr" defTabSz="762000" eaLnBrk="0" hangingPunct="0">
                <a:lnSpc>
                  <a:spcPct val="90000"/>
                </a:lnSpc>
              </a:pPr>
              <a:r>
                <a:rPr kumimoji="1" lang="zh-CN" altLang="en-US" sz="2000">
                  <a:solidFill>
                    <a:srgbClr val="333399"/>
                  </a:solidFill>
                  <a:latin typeface="Arial Rounded MT Bold" pitchFamily="34" charset="0"/>
                  <a:ea typeface="黑体" pitchFamily="49" charset="-122"/>
                </a:rPr>
                <a:t>链路层</a:t>
              </a:r>
            </a:p>
            <a:p>
              <a:pPr algn="ctr" defTabSz="762000" eaLnBrk="0" hangingPunct="0">
                <a:lnSpc>
                  <a:spcPct val="90000"/>
                </a:lnSpc>
              </a:pPr>
              <a:r>
                <a:rPr kumimoji="1" lang="zh-CN" altLang="en-US" sz="2000">
                  <a:solidFill>
                    <a:srgbClr val="333399"/>
                  </a:solidFill>
                  <a:latin typeface="Arial Rounded MT Bold" pitchFamily="34" charset="0"/>
                  <a:ea typeface="黑体" pitchFamily="49" charset="-122"/>
                </a:rPr>
                <a:t>首部</a:t>
              </a:r>
              <a:endParaRPr kumimoji="1" lang="zh-CN" altLang="en-US" sz="2000">
                <a:solidFill>
                  <a:srgbClr val="333399"/>
                </a:solidFill>
                <a:latin typeface="Times New Roman" pitchFamily="18" charset="0"/>
                <a:ea typeface="黑体" pitchFamily="49" charset="-122"/>
              </a:endParaRPr>
            </a:p>
          </p:txBody>
        </p:sp>
        <p:sp>
          <p:nvSpPr>
            <p:cNvPr id="170060"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p:spPr>
          <p:txBody>
            <a:bodyPr wrap="none" anchor="ctr"/>
            <a:lstStyle/>
            <a:p>
              <a:endParaRPr lang="zh-CN" altLang="en-US"/>
            </a:p>
          </p:txBody>
        </p:sp>
      </p:grpSp>
      <p:grpSp>
        <p:nvGrpSpPr>
          <p:cNvPr id="14" name="Group 77"/>
          <p:cNvGrpSpPr>
            <a:grpSpLocks/>
          </p:cNvGrpSpPr>
          <p:nvPr/>
        </p:nvGrpSpPr>
        <p:grpSpPr bwMode="auto">
          <a:xfrm>
            <a:off x="6659563" y="3867150"/>
            <a:ext cx="1008062" cy="1290638"/>
            <a:chOff x="4195" y="2436"/>
            <a:chExt cx="635" cy="813"/>
          </a:xfrm>
        </p:grpSpPr>
        <p:sp>
          <p:nvSpPr>
            <p:cNvPr id="170062"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p:spPr>
          <p:txBody>
            <a:bodyPr wrap="none" anchor="ctr"/>
            <a:lstStyle/>
            <a:p>
              <a:pPr algn="ctr"/>
              <a:r>
                <a:rPr lang="en-US" altLang="zh-CN">
                  <a:solidFill>
                    <a:srgbClr val="333399"/>
                  </a:solidFill>
                </a:rPr>
                <a:t>T</a:t>
              </a:r>
              <a:r>
                <a:rPr lang="en-US" altLang="zh-CN" b="1" baseline="-25000">
                  <a:solidFill>
                    <a:srgbClr val="333399"/>
                  </a:solidFill>
                </a:rPr>
                <a:t>2</a:t>
              </a:r>
            </a:p>
          </p:txBody>
        </p:sp>
        <p:sp>
          <p:nvSpPr>
            <p:cNvPr id="170063"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p:spPr>
          <p:txBody>
            <a:bodyPr wrap="none" anchor="ctr"/>
            <a:lstStyle/>
            <a:p>
              <a:endParaRPr lang="zh-CN" altLang="en-US"/>
            </a:p>
          </p:txBody>
        </p:sp>
        <p:sp>
          <p:nvSpPr>
            <p:cNvPr id="170064" name="Text Box 80"/>
            <p:cNvSpPr txBox="1">
              <a:spLocks noChangeArrowheads="1"/>
            </p:cNvSpPr>
            <p:nvPr/>
          </p:nvSpPr>
          <p:spPr bwMode="auto">
            <a:xfrm>
              <a:off x="4234" y="2436"/>
              <a:ext cx="596" cy="404"/>
            </a:xfrm>
            <a:prstGeom prst="rect">
              <a:avLst/>
            </a:prstGeom>
            <a:noFill/>
            <a:ln w="12700">
              <a:noFill/>
              <a:miter lim="800000"/>
              <a:headEnd type="none" w="sm" len="lg"/>
              <a:tailEnd type="none" w="sm" len="lg"/>
            </a:ln>
            <a:effectLst/>
          </p:spPr>
          <p:txBody>
            <a:bodyPr wrap="none">
              <a:spAutoFit/>
            </a:bodyPr>
            <a:lstStyle/>
            <a:p>
              <a:pPr algn="ctr" defTabSz="762000" eaLnBrk="0" hangingPunct="0">
                <a:lnSpc>
                  <a:spcPct val="90000"/>
                </a:lnSpc>
              </a:pPr>
              <a:r>
                <a:rPr kumimoji="1" lang="zh-CN" altLang="en-US" sz="2000">
                  <a:solidFill>
                    <a:srgbClr val="333399"/>
                  </a:solidFill>
                  <a:latin typeface="Arial Rounded MT Bold" pitchFamily="34" charset="0"/>
                  <a:ea typeface="黑体" pitchFamily="49" charset="-122"/>
                </a:rPr>
                <a:t>链路层</a:t>
              </a:r>
            </a:p>
            <a:p>
              <a:pPr algn="ctr" defTabSz="762000" eaLnBrk="0" hangingPunct="0">
                <a:lnSpc>
                  <a:spcPct val="90000"/>
                </a:lnSpc>
              </a:pPr>
              <a:r>
                <a:rPr kumimoji="1" lang="zh-CN" altLang="en-US" sz="2000">
                  <a:solidFill>
                    <a:srgbClr val="333399"/>
                  </a:solidFill>
                  <a:latin typeface="Arial Rounded MT Bold" pitchFamily="34" charset="0"/>
                  <a:ea typeface="黑体" pitchFamily="49" charset="-122"/>
                </a:rPr>
                <a:t>尾部</a:t>
              </a:r>
              <a:endParaRPr kumimoji="1" lang="zh-CN" altLang="en-US" sz="2000">
                <a:solidFill>
                  <a:srgbClr val="333399"/>
                </a:solidFill>
                <a:latin typeface="Times New Roman" pitchFamily="18" charset="0"/>
                <a:ea typeface="黑体"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0014"/>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1000"/>
                                        <p:tgtEl>
                                          <p:spTgt spid="6"/>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70021"/>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1000"/>
                                        <p:tgtEl>
                                          <p:spTgt spid="2"/>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1000"/>
                                        <p:tgtEl>
                                          <p:spTgt spid="7"/>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1000"/>
                                        <p:tgtEl>
                                          <p:spTgt spid="11"/>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7"/>
                                        </p:tgtEl>
                                        <p:attrNameLst>
                                          <p:attrName>style.opacity</p:attrName>
                                        </p:attrNameLst>
                                      </p:cBhvr>
                                      <p:to>
                                        <p:strVal val="0.5"/>
                                      </p:to>
                                    </p:set>
                                    <p:animEffect filter="image" prLst="opacity: 0.5">
                                      <p:cBhvr rctx="IE">
                                        <p:cTn id="36" dur="indefinite"/>
                                        <p:tgtEl>
                                          <p:spTgt spid="7"/>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4"/>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
                                        </p:tgtEl>
                                        <p:attrNameLst>
                                          <p:attrName>style.visibility</p:attrName>
                                        </p:attrNameLst>
                                      </p:cBhvr>
                                      <p:to>
                                        <p:strVal val="visible"/>
                                      </p:to>
                                    </p:set>
                                    <p:animEffect transition="in" filter="slide(fromLeft)">
                                      <p:cBhvr>
                                        <p:cTn id="47" dur="1000"/>
                                        <p:tgtEl>
                                          <p:spTgt spid="12"/>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8"/>
                                        </p:tgtEl>
                                        <p:attrNameLst>
                                          <p:attrName>style.opacity</p:attrName>
                                        </p:attrNameLst>
                                      </p:cBhvr>
                                      <p:to>
                                        <p:strVal val="0.5"/>
                                      </p:to>
                                    </p:set>
                                    <p:animEffect filter="image" prLst="opacity: 0.5">
                                      <p:cBhvr rctx="IE">
                                        <p:cTn id="51" dur="indefinite"/>
                                        <p:tgtEl>
                                          <p:spTgt spid="8"/>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up)">
                                      <p:cBhvr>
                                        <p:cTn id="55" dur="1000"/>
                                        <p:tgtEl>
                                          <p:spTgt spid="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Left)">
                                      <p:cBhvr>
                                        <p:cTn id="62" dur="1000"/>
                                        <p:tgtEl>
                                          <p:spTgt spid="1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slide(fromRight)">
                                      <p:cBhvr>
                                        <p:cTn id="66" dur="1000"/>
                                        <p:tgtEl>
                                          <p:spTgt spid="14"/>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up)">
                                      <p:cBhvr>
                                        <p:cTn id="70" dur="1000"/>
                                        <p:tgtEl>
                                          <p:spTgt spid="10"/>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9"/>
                                        </p:tgtEl>
                                        <p:attrNameLst>
                                          <p:attrName>style.opacity</p:attrName>
                                        </p:attrNameLst>
                                      </p:cBhvr>
                                      <p:to>
                                        <p:strVal val="0.5"/>
                                      </p:to>
                                    </p:set>
                                    <p:animEffect filter="image" prLst="opacity: 0.5">
                                      <p:cBhvr rctx="IE">
                                        <p:cTn id="74" dur="indefinite"/>
                                        <p:tgtEl>
                                          <p:spTgt spid="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70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14" grpId="0" animBg="1" autoUpdateAnimBg="0"/>
      <p:bldP spid="170019" grpId="0" animBg="1"/>
      <p:bldP spid="1700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p:txBody>
          <a:bodyPr/>
          <a:lstStyle/>
          <a:p>
            <a:r>
              <a:rPr lang="zh-CN" altLang="en-US" smtClean="0"/>
              <a:t>主机</a:t>
            </a:r>
            <a:r>
              <a:rPr lang="zh-CN" altLang="en-US" sz="2200" smtClean="0"/>
              <a:t> </a:t>
            </a:r>
            <a:r>
              <a:rPr lang="en-US" altLang="zh-CN" smtClean="0"/>
              <a:t>1</a:t>
            </a:r>
            <a:r>
              <a:rPr lang="en-US" altLang="zh-CN" sz="2200" smtClean="0"/>
              <a:t> </a:t>
            </a:r>
            <a:r>
              <a:rPr lang="zh-CN" altLang="en-US" smtClean="0"/>
              <a:t>向主机</a:t>
            </a:r>
            <a:r>
              <a:rPr lang="zh-CN" altLang="en-US" sz="2200" smtClean="0"/>
              <a:t> </a:t>
            </a:r>
            <a:r>
              <a:rPr lang="en-US" altLang="zh-CN" smtClean="0"/>
              <a:t>2</a:t>
            </a:r>
            <a:r>
              <a:rPr lang="en-US" altLang="zh-CN" sz="2200" smtClean="0"/>
              <a:t> </a:t>
            </a:r>
            <a:r>
              <a:rPr lang="zh-CN" altLang="en-US" smtClean="0"/>
              <a:t>发送数据 </a:t>
            </a:r>
          </a:p>
        </p:txBody>
      </p:sp>
      <p:sp>
        <p:nvSpPr>
          <p:cNvPr id="172035"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p:spPr>
        <p:txBody>
          <a:bodyPr wrap="none" anchor="ctr"/>
          <a:lstStyle/>
          <a:p>
            <a:endParaRPr lang="zh-CN" altLang="en-US"/>
          </a:p>
        </p:txBody>
      </p:sp>
      <p:sp>
        <p:nvSpPr>
          <p:cNvPr id="172036"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2037" name="Text Box 5"/>
          <p:cNvSpPr txBox="1">
            <a:spLocks noChangeArrowheads="1"/>
          </p:cNvSpPr>
          <p:nvPr/>
        </p:nvSpPr>
        <p:spPr bwMode="auto">
          <a:xfrm>
            <a:off x="781050" y="302736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2038" name="Text Box 6"/>
          <p:cNvSpPr txBox="1">
            <a:spLocks noChangeArrowheads="1"/>
          </p:cNvSpPr>
          <p:nvPr/>
        </p:nvSpPr>
        <p:spPr bwMode="auto">
          <a:xfrm>
            <a:off x="781050" y="3654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2039" name="Text Box 7"/>
          <p:cNvSpPr txBox="1">
            <a:spLocks noChangeArrowheads="1"/>
          </p:cNvSpPr>
          <p:nvPr/>
        </p:nvSpPr>
        <p:spPr bwMode="auto">
          <a:xfrm>
            <a:off x="781050" y="42116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2040" name="Text Box 8"/>
          <p:cNvSpPr txBox="1">
            <a:spLocks noChangeArrowheads="1"/>
          </p:cNvSpPr>
          <p:nvPr/>
        </p:nvSpPr>
        <p:spPr bwMode="auto">
          <a:xfrm>
            <a:off x="781050" y="4770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2041" name="Text Box 9"/>
          <p:cNvSpPr txBox="1">
            <a:spLocks noChangeArrowheads="1"/>
          </p:cNvSpPr>
          <p:nvPr/>
        </p:nvSpPr>
        <p:spPr bwMode="auto">
          <a:xfrm>
            <a:off x="781050" y="533717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2042" name="Freeform 10"/>
          <p:cNvSpPr>
            <a:spLocks/>
          </p:cNvSpPr>
          <p:nvPr/>
        </p:nvSpPr>
        <p:spPr bwMode="auto">
          <a:xfrm>
            <a:off x="533400" y="3449638"/>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2043" name="Freeform 11"/>
          <p:cNvSpPr>
            <a:spLocks/>
          </p:cNvSpPr>
          <p:nvPr/>
        </p:nvSpPr>
        <p:spPr bwMode="auto">
          <a:xfrm>
            <a:off x="542925" y="4024313"/>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2044" name="Freeform 12"/>
          <p:cNvSpPr>
            <a:spLocks/>
          </p:cNvSpPr>
          <p:nvPr/>
        </p:nvSpPr>
        <p:spPr bwMode="auto">
          <a:xfrm>
            <a:off x="520700" y="4600575"/>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2045" name="Freeform 13"/>
          <p:cNvSpPr>
            <a:spLocks/>
          </p:cNvSpPr>
          <p:nvPr/>
        </p:nvSpPr>
        <p:spPr bwMode="auto">
          <a:xfrm>
            <a:off x="520700" y="5192713"/>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2046"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2047" name="Text Box 15"/>
          <p:cNvSpPr txBox="1">
            <a:spLocks noChangeArrowheads="1"/>
          </p:cNvSpPr>
          <p:nvPr/>
        </p:nvSpPr>
        <p:spPr bwMode="auto">
          <a:xfrm>
            <a:off x="7924800" y="2992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2048" name="Text Box 16"/>
          <p:cNvSpPr txBox="1">
            <a:spLocks noChangeArrowheads="1"/>
          </p:cNvSpPr>
          <p:nvPr/>
        </p:nvSpPr>
        <p:spPr bwMode="auto">
          <a:xfrm>
            <a:off x="7924800" y="36195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2049" name="Text Box 17"/>
          <p:cNvSpPr txBox="1">
            <a:spLocks noChangeArrowheads="1"/>
          </p:cNvSpPr>
          <p:nvPr/>
        </p:nvSpPr>
        <p:spPr bwMode="auto">
          <a:xfrm>
            <a:off x="7924800" y="417671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2050" name="Text Box 18"/>
          <p:cNvSpPr txBox="1">
            <a:spLocks noChangeArrowheads="1"/>
          </p:cNvSpPr>
          <p:nvPr/>
        </p:nvSpPr>
        <p:spPr bwMode="auto">
          <a:xfrm>
            <a:off x="7924800" y="47371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2051" name="Text Box 19"/>
          <p:cNvSpPr txBox="1">
            <a:spLocks noChangeArrowheads="1"/>
          </p:cNvSpPr>
          <p:nvPr/>
        </p:nvSpPr>
        <p:spPr bwMode="auto">
          <a:xfrm>
            <a:off x="7924800" y="53022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2052" name="Freeform 20"/>
          <p:cNvSpPr>
            <a:spLocks/>
          </p:cNvSpPr>
          <p:nvPr/>
        </p:nvSpPr>
        <p:spPr bwMode="auto">
          <a:xfrm>
            <a:off x="7886700" y="341471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2053" name="Freeform 21"/>
          <p:cNvSpPr>
            <a:spLocks/>
          </p:cNvSpPr>
          <p:nvPr/>
        </p:nvSpPr>
        <p:spPr bwMode="auto">
          <a:xfrm>
            <a:off x="7896225" y="398938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2054" name="Freeform 22"/>
          <p:cNvSpPr>
            <a:spLocks/>
          </p:cNvSpPr>
          <p:nvPr/>
        </p:nvSpPr>
        <p:spPr bwMode="auto">
          <a:xfrm>
            <a:off x="7874000" y="456565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2055" name="Freeform 23"/>
          <p:cNvSpPr>
            <a:spLocks/>
          </p:cNvSpPr>
          <p:nvPr/>
        </p:nvSpPr>
        <p:spPr bwMode="auto">
          <a:xfrm>
            <a:off x="7874000" y="515778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2056"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1</a:t>
            </a:r>
          </a:p>
        </p:txBody>
      </p:sp>
      <p:sp>
        <p:nvSpPr>
          <p:cNvPr id="172057"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2058" name="Text Box 26"/>
          <p:cNvSpPr txBox="1">
            <a:spLocks noChangeArrowheads="1"/>
          </p:cNvSpPr>
          <p:nvPr/>
        </p:nvSpPr>
        <p:spPr bwMode="auto">
          <a:xfrm>
            <a:off x="8027988" y="242252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72059"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2060" name="Text Box 28"/>
          <p:cNvSpPr txBox="1">
            <a:spLocks noChangeArrowheads="1"/>
          </p:cNvSpPr>
          <p:nvPr/>
        </p:nvSpPr>
        <p:spPr bwMode="auto">
          <a:xfrm>
            <a:off x="558800" y="2481263"/>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72061"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2</a:t>
            </a:r>
          </a:p>
        </p:txBody>
      </p:sp>
      <p:sp>
        <p:nvSpPr>
          <p:cNvPr id="172062" name="Rectangle 30"/>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a:effectLst/>
        </p:spPr>
        <p:txBody>
          <a:bodyPr wrap="none" anchor="ctr"/>
          <a:lstStyle/>
          <a:p>
            <a:pPr algn="ctr"/>
            <a:r>
              <a:rPr lang="en-US" altLang="zh-CN" sz="2000">
                <a:solidFill>
                  <a:srgbClr val="333399"/>
                </a:solidFill>
                <a:ea typeface="黑体" pitchFamily="49" charset="-122"/>
              </a:rPr>
              <a:t>10100110100101  </a:t>
            </a:r>
            <a:r>
              <a:rPr lang="zh-CN" altLang="en-US" sz="2000">
                <a:solidFill>
                  <a:srgbClr val="333399"/>
                </a:solidFill>
                <a:ea typeface="黑体" pitchFamily="49" charset="-122"/>
              </a:rPr>
              <a:t>比  特  流  </a:t>
            </a:r>
            <a:r>
              <a:rPr lang="en-US" altLang="zh-CN" sz="2000">
                <a:solidFill>
                  <a:srgbClr val="333399"/>
                </a:solidFill>
                <a:ea typeface="黑体" pitchFamily="49" charset="-122"/>
              </a:rPr>
              <a:t>110101110101</a:t>
            </a:r>
          </a:p>
        </p:txBody>
      </p:sp>
      <p:sp>
        <p:nvSpPr>
          <p:cNvPr id="172063" name="Text Box 31"/>
          <p:cNvSpPr txBox="1">
            <a:spLocks noChangeArrowheads="1"/>
          </p:cNvSpPr>
          <p:nvPr/>
        </p:nvSpPr>
        <p:spPr bwMode="auto">
          <a:xfrm>
            <a:off x="2392363" y="3902075"/>
            <a:ext cx="4484687" cy="822325"/>
          </a:xfrm>
          <a:prstGeom prst="rect">
            <a:avLst/>
          </a:prstGeom>
          <a:noFill/>
          <a:ln w="12700">
            <a:noFill/>
            <a:miter lim="800000"/>
            <a:headEnd type="none" w="sm" len="lg"/>
            <a:tailEnd type="none" w="sm" len="lg"/>
          </a:ln>
          <a:effectLst/>
        </p:spPr>
        <p:txBody>
          <a:bodyPr wrap="none">
            <a:spAutoFit/>
          </a:bodyPr>
          <a:lstStyle/>
          <a:p>
            <a:pPr algn="ctr" defTabSz="762000" eaLnBrk="0" hangingPunct="0"/>
            <a:r>
              <a:rPr kumimoji="1" lang="zh-CN" altLang="en-US" sz="2400">
                <a:solidFill>
                  <a:srgbClr val="333399"/>
                </a:solidFill>
                <a:ea typeface="黑体" pitchFamily="49" charset="-122"/>
              </a:rPr>
              <a:t>计算机 </a:t>
            </a:r>
            <a:r>
              <a:rPr kumimoji="1" lang="en-US" altLang="zh-CN" sz="2400">
                <a:solidFill>
                  <a:srgbClr val="333399"/>
                </a:solidFill>
                <a:ea typeface="黑体" pitchFamily="49" charset="-122"/>
              </a:rPr>
              <a:t>2 </a:t>
            </a:r>
            <a:r>
              <a:rPr kumimoji="1" lang="zh-CN" altLang="en-US" sz="2400">
                <a:solidFill>
                  <a:srgbClr val="333399"/>
                </a:solidFill>
                <a:ea typeface="黑体" pitchFamily="49" charset="-122"/>
              </a:rPr>
              <a:t>的物理层收到比特流后</a:t>
            </a:r>
          </a:p>
          <a:p>
            <a:pPr algn="ctr" defTabSz="762000" eaLnBrk="0" hangingPunct="0"/>
            <a:r>
              <a:rPr kumimoji="1" lang="zh-CN" altLang="en-US" sz="2400">
                <a:solidFill>
                  <a:srgbClr val="333399"/>
                </a:solidFill>
                <a:ea typeface="黑体" pitchFamily="49" charset="-122"/>
              </a:rPr>
              <a:t>交给数据链路层</a:t>
            </a:r>
          </a:p>
        </p:txBody>
      </p:sp>
      <p:grpSp>
        <p:nvGrpSpPr>
          <p:cNvPr id="2" name="Group 32"/>
          <p:cNvGrpSpPr>
            <a:grpSpLocks/>
          </p:cNvGrpSpPr>
          <p:nvPr/>
        </p:nvGrpSpPr>
        <p:grpSpPr bwMode="auto">
          <a:xfrm>
            <a:off x="1979613" y="4799013"/>
            <a:ext cx="5184775" cy="358775"/>
            <a:chOff x="1247" y="3023"/>
            <a:chExt cx="3266" cy="226"/>
          </a:xfrm>
        </p:grpSpPr>
        <p:sp>
          <p:nvSpPr>
            <p:cNvPr id="172065"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2</a:t>
              </a:r>
            </a:p>
          </p:txBody>
        </p:sp>
        <p:sp>
          <p:nvSpPr>
            <p:cNvPr id="172066"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p:spPr>
          <p:txBody>
            <a:bodyPr wrap="none" anchor="ctr"/>
            <a:lstStyle/>
            <a:p>
              <a:pPr algn="ctr"/>
              <a:r>
                <a:rPr lang="en-US" altLang="zh-CN">
                  <a:solidFill>
                    <a:srgbClr val="333399"/>
                  </a:solidFill>
                </a:rPr>
                <a:t>T</a:t>
              </a:r>
              <a:r>
                <a:rPr lang="en-US" altLang="zh-CN" b="1" baseline="-25000">
                  <a:solidFill>
                    <a:srgbClr val="333399"/>
                  </a:solidFill>
                </a:rPr>
                <a:t>2</a:t>
              </a:r>
            </a:p>
          </p:txBody>
        </p:sp>
        <p:grpSp>
          <p:nvGrpSpPr>
            <p:cNvPr id="3" name="Group 35"/>
            <p:cNvGrpSpPr>
              <a:grpSpLocks/>
            </p:cNvGrpSpPr>
            <p:nvPr/>
          </p:nvGrpSpPr>
          <p:grpSpPr bwMode="auto">
            <a:xfrm>
              <a:off x="1610" y="3023"/>
              <a:ext cx="2585" cy="226"/>
              <a:chOff x="1610" y="3023"/>
              <a:chExt cx="2585" cy="226"/>
            </a:xfrm>
          </p:grpSpPr>
          <p:sp>
            <p:nvSpPr>
              <p:cNvPr id="172068"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72069"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72070"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2071"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grpSp>
      <p:grpSp>
        <p:nvGrpSpPr>
          <p:cNvPr id="4" name="Group 40"/>
          <p:cNvGrpSpPr>
            <a:grpSpLocks/>
          </p:cNvGrpSpPr>
          <p:nvPr/>
        </p:nvGrpSpPr>
        <p:grpSpPr bwMode="auto">
          <a:xfrm>
            <a:off x="4087813" y="5013325"/>
            <a:ext cx="4352925" cy="396875"/>
            <a:chOff x="2575" y="3158"/>
            <a:chExt cx="2742" cy="250"/>
          </a:xfrm>
        </p:grpSpPr>
        <p:sp>
          <p:nvSpPr>
            <p:cNvPr id="172073"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2074"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72062"/>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72062"/>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2" grpId="0" animBg="1"/>
      <p:bldP spid="17206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55875" y="4222750"/>
            <a:ext cx="4103688" cy="358775"/>
            <a:chOff x="1610" y="3023"/>
            <a:chExt cx="2585" cy="226"/>
          </a:xfrm>
        </p:grpSpPr>
        <p:sp>
          <p:nvSpPr>
            <p:cNvPr id="174083"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74084"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74085"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4086"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sp>
        <p:nvSpPr>
          <p:cNvPr id="174087" name="Rectangle 7"/>
          <p:cNvSpPr>
            <a:spLocks noGrp="1" noRot="1" noChangeArrowheads="1"/>
          </p:cNvSpPr>
          <p:nvPr>
            <p:ph type="title"/>
          </p:nvPr>
        </p:nvSpPr>
        <p:spPr/>
        <p:txBody>
          <a:bodyPr/>
          <a:lstStyle/>
          <a:p>
            <a:r>
              <a:rPr lang="zh-CN" altLang="en-US" smtClean="0"/>
              <a:t>主机</a:t>
            </a:r>
            <a:r>
              <a:rPr lang="zh-CN" altLang="en-US" sz="2200" smtClean="0"/>
              <a:t> </a:t>
            </a:r>
            <a:r>
              <a:rPr lang="en-US" altLang="zh-CN" smtClean="0"/>
              <a:t>1</a:t>
            </a:r>
            <a:r>
              <a:rPr lang="en-US" altLang="zh-CN" sz="2200" smtClean="0"/>
              <a:t> </a:t>
            </a:r>
            <a:r>
              <a:rPr lang="zh-CN" altLang="en-US" smtClean="0"/>
              <a:t>向主机</a:t>
            </a:r>
            <a:r>
              <a:rPr lang="zh-CN" altLang="en-US" sz="2200" smtClean="0"/>
              <a:t> </a:t>
            </a:r>
            <a:r>
              <a:rPr lang="en-US" altLang="zh-CN" smtClean="0"/>
              <a:t>2</a:t>
            </a:r>
            <a:r>
              <a:rPr lang="en-US" altLang="zh-CN" sz="2200" smtClean="0"/>
              <a:t> </a:t>
            </a:r>
            <a:r>
              <a:rPr lang="zh-CN" altLang="en-US" smtClean="0"/>
              <a:t>发送数据 </a:t>
            </a:r>
          </a:p>
        </p:txBody>
      </p:sp>
      <p:sp>
        <p:nvSpPr>
          <p:cNvPr id="174088" name="AutoShape 8"/>
          <p:cNvSpPr>
            <a:spLocks noChangeArrowheads="1"/>
          </p:cNvSpPr>
          <p:nvPr/>
        </p:nvSpPr>
        <p:spPr bwMode="auto">
          <a:xfrm rot="-5400000">
            <a:off x="4374356" y="1532732"/>
            <a:ext cx="417513" cy="89916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p:spPr>
        <p:txBody>
          <a:bodyPr wrap="none" anchor="ctr"/>
          <a:lstStyle/>
          <a:p>
            <a:endParaRPr lang="zh-CN" altLang="en-US"/>
          </a:p>
        </p:txBody>
      </p:sp>
      <p:sp>
        <p:nvSpPr>
          <p:cNvPr id="174089" name="AutoShape 9"/>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4090" name="Text Box 10"/>
          <p:cNvSpPr txBox="1">
            <a:spLocks noChangeArrowheads="1"/>
          </p:cNvSpPr>
          <p:nvPr/>
        </p:nvSpPr>
        <p:spPr bwMode="auto">
          <a:xfrm>
            <a:off x="781050" y="302736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4091" name="Text Box 11"/>
          <p:cNvSpPr txBox="1">
            <a:spLocks noChangeArrowheads="1"/>
          </p:cNvSpPr>
          <p:nvPr/>
        </p:nvSpPr>
        <p:spPr bwMode="auto">
          <a:xfrm>
            <a:off x="781050" y="3654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4092" name="Text Box 12"/>
          <p:cNvSpPr txBox="1">
            <a:spLocks noChangeArrowheads="1"/>
          </p:cNvSpPr>
          <p:nvPr/>
        </p:nvSpPr>
        <p:spPr bwMode="auto">
          <a:xfrm>
            <a:off x="781050" y="42116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4093" name="Text Box 13"/>
          <p:cNvSpPr txBox="1">
            <a:spLocks noChangeArrowheads="1"/>
          </p:cNvSpPr>
          <p:nvPr/>
        </p:nvSpPr>
        <p:spPr bwMode="auto">
          <a:xfrm>
            <a:off x="781050" y="4770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4094" name="Text Box 14"/>
          <p:cNvSpPr txBox="1">
            <a:spLocks noChangeArrowheads="1"/>
          </p:cNvSpPr>
          <p:nvPr/>
        </p:nvSpPr>
        <p:spPr bwMode="auto">
          <a:xfrm>
            <a:off x="781050" y="533717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4095" name="Freeform 15"/>
          <p:cNvSpPr>
            <a:spLocks/>
          </p:cNvSpPr>
          <p:nvPr/>
        </p:nvSpPr>
        <p:spPr bwMode="auto">
          <a:xfrm>
            <a:off x="533400" y="3449638"/>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4096" name="Freeform 16"/>
          <p:cNvSpPr>
            <a:spLocks/>
          </p:cNvSpPr>
          <p:nvPr/>
        </p:nvSpPr>
        <p:spPr bwMode="auto">
          <a:xfrm>
            <a:off x="542925" y="4024313"/>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4097" name="Freeform 17"/>
          <p:cNvSpPr>
            <a:spLocks/>
          </p:cNvSpPr>
          <p:nvPr/>
        </p:nvSpPr>
        <p:spPr bwMode="auto">
          <a:xfrm>
            <a:off x="520700" y="4600575"/>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4098" name="Freeform 18"/>
          <p:cNvSpPr>
            <a:spLocks/>
          </p:cNvSpPr>
          <p:nvPr/>
        </p:nvSpPr>
        <p:spPr bwMode="auto">
          <a:xfrm>
            <a:off x="520700" y="5192713"/>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4099" name="AutoShape 19"/>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4100" name="Text Box 20"/>
          <p:cNvSpPr txBox="1">
            <a:spLocks noChangeArrowheads="1"/>
          </p:cNvSpPr>
          <p:nvPr/>
        </p:nvSpPr>
        <p:spPr bwMode="auto">
          <a:xfrm>
            <a:off x="7924800" y="2992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4101" name="Text Box 21"/>
          <p:cNvSpPr txBox="1">
            <a:spLocks noChangeArrowheads="1"/>
          </p:cNvSpPr>
          <p:nvPr/>
        </p:nvSpPr>
        <p:spPr bwMode="auto">
          <a:xfrm>
            <a:off x="7924800" y="36195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4102" name="Text Box 22"/>
          <p:cNvSpPr txBox="1">
            <a:spLocks noChangeArrowheads="1"/>
          </p:cNvSpPr>
          <p:nvPr/>
        </p:nvSpPr>
        <p:spPr bwMode="auto">
          <a:xfrm>
            <a:off x="7924800" y="417671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4103" name="Text Box 23"/>
          <p:cNvSpPr txBox="1">
            <a:spLocks noChangeArrowheads="1"/>
          </p:cNvSpPr>
          <p:nvPr/>
        </p:nvSpPr>
        <p:spPr bwMode="auto">
          <a:xfrm>
            <a:off x="7924800" y="47371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4104" name="Text Box 24"/>
          <p:cNvSpPr txBox="1">
            <a:spLocks noChangeArrowheads="1"/>
          </p:cNvSpPr>
          <p:nvPr/>
        </p:nvSpPr>
        <p:spPr bwMode="auto">
          <a:xfrm>
            <a:off x="7924800" y="53022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4105" name="Freeform 25"/>
          <p:cNvSpPr>
            <a:spLocks/>
          </p:cNvSpPr>
          <p:nvPr/>
        </p:nvSpPr>
        <p:spPr bwMode="auto">
          <a:xfrm>
            <a:off x="7886700" y="341471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4106" name="Freeform 26"/>
          <p:cNvSpPr>
            <a:spLocks/>
          </p:cNvSpPr>
          <p:nvPr/>
        </p:nvSpPr>
        <p:spPr bwMode="auto">
          <a:xfrm>
            <a:off x="7896225" y="398938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4107" name="Freeform 27"/>
          <p:cNvSpPr>
            <a:spLocks/>
          </p:cNvSpPr>
          <p:nvPr/>
        </p:nvSpPr>
        <p:spPr bwMode="auto">
          <a:xfrm>
            <a:off x="7874000" y="456565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4108" name="Freeform 28"/>
          <p:cNvSpPr>
            <a:spLocks/>
          </p:cNvSpPr>
          <p:nvPr/>
        </p:nvSpPr>
        <p:spPr bwMode="auto">
          <a:xfrm>
            <a:off x="7874000" y="515778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4109" name="Text Box 29"/>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1</a:t>
            </a:r>
          </a:p>
        </p:txBody>
      </p:sp>
      <p:sp>
        <p:nvSpPr>
          <p:cNvPr id="174110" name="AutoShape 30"/>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4111" name="Text Box 31"/>
          <p:cNvSpPr txBox="1">
            <a:spLocks noChangeArrowheads="1"/>
          </p:cNvSpPr>
          <p:nvPr/>
        </p:nvSpPr>
        <p:spPr bwMode="auto">
          <a:xfrm>
            <a:off x="8027988" y="242252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74112" name="AutoShape 32"/>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4113" name="Text Box 33"/>
          <p:cNvSpPr txBox="1">
            <a:spLocks noChangeArrowheads="1"/>
          </p:cNvSpPr>
          <p:nvPr/>
        </p:nvSpPr>
        <p:spPr bwMode="auto">
          <a:xfrm>
            <a:off x="558800" y="2481263"/>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74114" name="Text Box 34"/>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2</a:t>
            </a:r>
          </a:p>
        </p:txBody>
      </p:sp>
      <p:sp>
        <p:nvSpPr>
          <p:cNvPr id="174115" name="Text Box 35"/>
          <p:cNvSpPr txBox="1">
            <a:spLocks noChangeArrowheads="1"/>
          </p:cNvSpPr>
          <p:nvPr/>
        </p:nvSpPr>
        <p:spPr bwMode="auto">
          <a:xfrm>
            <a:off x="2263775" y="3254375"/>
            <a:ext cx="4756150" cy="822325"/>
          </a:xfrm>
          <a:prstGeom prst="rect">
            <a:avLst/>
          </a:prstGeom>
          <a:noFill/>
          <a:ln w="12700">
            <a:noFill/>
            <a:miter lim="800000"/>
            <a:headEnd type="none" w="sm" len="lg"/>
            <a:tailEnd type="none" w="sm" len="lg"/>
          </a:ln>
          <a:effectLst/>
        </p:spPr>
        <p:txBody>
          <a:bodyPr wrap="none">
            <a:spAutoFit/>
          </a:bodyPr>
          <a:lstStyle/>
          <a:p>
            <a:pPr algn="ctr" defTabSz="762000" eaLnBrk="0" hangingPunct="0"/>
            <a:r>
              <a:rPr kumimoji="1" lang="zh-CN" altLang="en-US" sz="2400">
                <a:solidFill>
                  <a:srgbClr val="333399"/>
                </a:solidFill>
                <a:ea typeface="黑体" pitchFamily="49" charset="-122"/>
              </a:rPr>
              <a:t>数据链路层剥去帧首部和帧尾部后</a:t>
            </a:r>
          </a:p>
          <a:p>
            <a:pPr algn="ctr" defTabSz="762000" eaLnBrk="0" hangingPunct="0"/>
            <a:r>
              <a:rPr kumimoji="1" lang="zh-CN" altLang="en-US" sz="2400">
                <a:solidFill>
                  <a:srgbClr val="333399"/>
                </a:solidFill>
                <a:ea typeface="黑体" pitchFamily="49" charset="-122"/>
              </a:rPr>
              <a:t>把帧的数据部分交给网络层</a:t>
            </a:r>
          </a:p>
        </p:txBody>
      </p:sp>
      <p:sp>
        <p:nvSpPr>
          <p:cNvPr id="174116" name="Rectangle 36"/>
          <p:cNvSpPr>
            <a:spLocks noChangeArrowheads="1"/>
          </p:cNvSpPr>
          <p:nvPr/>
        </p:nvSpPr>
        <p:spPr bwMode="auto">
          <a:xfrm>
            <a:off x="1979613" y="4797425"/>
            <a:ext cx="576262" cy="358775"/>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2</a:t>
            </a:r>
          </a:p>
        </p:txBody>
      </p:sp>
      <p:sp>
        <p:nvSpPr>
          <p:cNvPr id="174117" name="Rectangle 37"/>
          <p:cNvSpPr>
            <a:spLocks noChangeArrowheads="1"/>
          </p:cNvSpPr>
          <p:nvPr/>
        </p:nvSpPr>
        <p:spPr bwMode="auto">
          <a:xfrm>
            <a:off x="6659563" y="4799013"/>
            <a:ext cx="504825" cy="358775"/>
          </a:xfrm>
          <a:prstGeom prst="rect">
            <a:avLst/>
          </a:prstGeom>
          <a:solidFill>
            <a:srgbClr val="CCFF33"/>
          </a:solidFill>
          <a:ln w="9525">
            <a:solidFill>
              <a:schemeClr val="tx1"/>
            </a:solidFill>
            <a:miter lim="800000"/>
            <a:headEnd/>
            <a:tailEnd/>
          </a:ln>
          <a:effectLst/>
        </p:spPr>
        <p:txBody>
          <a:bodyPr wrap="none" anchor="ctr"/>
          <a:lstStyle/>
          <a:p>
            <a:pPr algn="ctr"/>
            <a:r>
              <a:rPr lang="en-US" altLang="zh-CN">
                <a:solidFill>
                  <a:srgbClr val="333399"/>
                </a:solidFill>
              </a:rPr>
              <a:t>T</a:t>
            </a:r>
            <a:r>
              <a:rPr lang="en-US" altLang="zh-CN" b="1" baseline="-25000">
                <a:solidFill>
                  <a:srgbClr val="333399"/>
                </a:solidFill>
              </a:rPr>
              <a:t>2</a:t>
            </a:r>
          </a:p>
        </p:txBody>
      </p:sp>
      <p:grpSp>
        <p:nvGrpSpPr>
          <p:cNvPr id="3" name="Group 38"/>
          <p:cNvGrpSpPr>
            <a:grpSpLocks/>
          </p:cNvGrpSpPr>
          <p:nvPr/>
        </p:nvGrpSpPr>
        <p:grpSpPr bwMode="auto">
          <a:xfrm>
            <a:off x="2555875" y="4799013"/>
            <a:ext cx="4103688" cy="358775"/>
            <a:chOff x="1610" y="3023"/>
            <a:chExt cx="2585" cy="226"/>
          </a:xfrm>
        </p:grpSpPr>
        <p:sp>
          <p:nvSpPr>
            <p:cNvPr id="174119"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74120"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74121"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4122"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grpSp>
        <p:nvGrpSpPr>
          <p:cNvPr id="4" name="Group 43"/>
          <p:cNvGrpSpPr>
            <a:grpSpLocks/>
          </p:cNvGrpSpPr>
          <p:nvPr/>
        </p:nvGrpSpPr>
        <p:grpSpPr bwMode="auto">
          <a:xfrm>
            <a:off x="4211638" y="4471988"/>
            <a:ext cx="4229100" cy="396875"/>
            <a:chOff x="2653" y="2817"/>
            <a:chExt cx="2664" cy="250"/>
          </a:xfrm>
        </p:grpSpPr>
        <p:sp>
          <p:nvSpPr>
            <p:cNvPr id="174124"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4125"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74116"/>
                                        </p:tgtEl>
                                      </p:cBhvr>
                                    </p:animEffect>
                                    <p:set>
                                      <p:cBhvr>
                                        <p:cTn id="7" dur="1" fill="hold">
                                          <p:stCondLst>
                                            <p:cond delay="999"/>
                                          </p:stCondLst>
                                        </p:cTn>
                                        <p:tgtEl>
                                          <p:spTgt spid="174116"/>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74117"/>
                                        </p:tgtEl>
                                      </p:cBhvr>
                                    </p:animEffect>
                                    <p:set>
                                      <p:cBhvr>
                                        <p:cTn id="11" dur="1" fill="hold">
                                          <p:stCondLst>
                                            <p:cond delay="999"/>
                                          </p:stCondLst>
                                        </p:cTn>
                                        <p:tgtEl>
                                          <p:spTgt spid="174117"/>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000"/>
                                        <p:tgtEl>
                                          <p:spTgt spid="4"/>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6" grpId="0" animBg="1"/>
      <p:bldP spid="1741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59113" y="3575050"/>
            <a:ext cx="3598862" cy="358775"/>
            <a:chOff x="1928" y="2660"/>
            <a:chExt cx="2267" cy="226"/>
          </a:xfrm>
        </p:grpSpPr>
        <p:sp>
          <p:nvSpPr>
            <p:cNvPr id="176131"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76132"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6133"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sp>
        <p:nvSpPr>
          <p:cNvPr id="176134" name="Rectangle 6"/>
          <p:cNvSpPr>
            <a:spLocks noChangeArrowheads="1"/>
          </p:cNvSpPr>
          <p:nvPr/>
        </p:nvSpPr>
        <p:spPr bwMode="auto">
          <a:xfrm>
            <a:off x="2555875" y="4222750"/>
            <a:ext cx="504825" cy="358775"/>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3</a:t>
            </a:r>
          </a:p>
        </p:txBody>
      </p:sp>
      <p:grpSp>
        <p:nvGrpSpPr>
          <p:cNvPr id="3" name="Group 7"/>
          <p:cNvGrpSpPr>
            <a:grpSpLocks/>
          </p:cNvGrpSpPr>
          <p:nvPr/>
        </p:nvGrpSpPr>
        <p:grpSpPr bwMode="auto">
          <a:xfrm>
            <a:off x="3060700" y="4222750"/>
            <a:ext cx="3598863" cy="358775"/>
            <a:chOff x="1928" y="2660"/>
            <a:chExt cx="2267" cy="226"/>
          </a:xfrm>
        </p:grpSpPr>
        <p:sp>
          <p:nvSpPr>
            <p:cNvPr id="176136"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76137"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6138"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sp>
        <p:nvSpPr>
          <p:cNvPr id="176139" name="Rectangle 11"/>
          <p:cNvSpPr>
            <a:spLocks noGrp="1" noRot="1" noChangeArrowheads="1"/>
          </p:cNvSpPr>
          <p:nvPr>
            <p:ph type="title"/>
          </p:nvPr>
        </p:nvSpPr>
        <p:spPr/>
        <p:txBody>
          <a:bodyPr/>
          <a:lstStyle/>
          <a:p>
            <a:r>
              <a:rPr lang="zh-CN" altLang="en-US" smtClean="0"/>
              <a:t>主机</a:t>
            </a:r>
            <a:r>
              <a:rPr lang="zh-CN" altLang="en-US" sz="2200" smtClean="0"/>
              <a:t> </a:t>
            </a:r>
            <a:r>
              <a:rPr lang="en-US" altLang="zh-CN" smtClean="0"/>
              <a:t>1</a:t>
            </a:r>
            <a:r>
              <a:rPr lang="en-US" altLang="zh-CN" sz="2200" smtClean="0"/>
              <a:t> </a:t>
            </a:r>
            <a:r>
              <a:rPr lang="zh-CN" altLang="en-US" smtClean="0"/>
              <a:t>向主机</a:t>
            </a:r>
            <a:r>
              <a:rPr lang="zh-CN" altLang="en-US" sz="2200" smtClean="0"/>
              <a:t> </a:t>
            </a:r>
            <a:r>
              <a:rPr lang="en-US" altLang="zh-CN" smtClean="0"/>
              <a:t>2</a:t>
            </a:r>
            <a:r>
              <a:rPr lang="en-US" altLang="zh-CN" sz="2200" smtClean="0"/>
              <a:t> </a:t>
            </a:r>
            <a:r>
              <a:rPr lang="zh-CN" altLang="en-US" smtClean="0"/>
              <a:t>发送数据 </a:t>
            </a:r>
          </a:p>
        </p:txBody>
      </p:sp>
      <p:sp>
        <p:nvSpPr>
          <p:cNvPr id="176140" name="AutoShape 12"/>
          <p:cNvSpPr>
            <a:spLocks noChangeArrowheads="1"/>
          </p:cNvSpPr>
          <p:nvPr/>
        </p:nvSpPr>
        <p:spPr bwMode="auto">
          <a:xfrm rot="-5400000">
            <a:off x="4374356" y="1532732"/>
            <a:ext cx="417513" cy="89916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p:spPr>
        <p:txBody>
          <a:bodyPr wrap="none" anchor="ctr"/>
          <a:lstStyle/>
          <a:p>
            <a:endParaRPr lang="zh-CN" altLang="en-US"/>
          </a:p>
        </p:txBody>
      </p:sp>
      <p:sp>
        <p:nvSpPr>
          <p:cNvPr id="176141" name="AutoShape 13"/>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6142" name="Text Box 14"/>
          <p:cNvSpPr txBox="1">
            <a:spLocks noChangeArrowheads="1"/>
          </p:cNvSpPr>
          <p:nvPr/>
        </p:nvSpPr>
        <p:spPr bwMode="auto">
          <a:xfrm>
            <a:off x="781050" y="302736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6143" name="Text Box 15"/>
          <p:cNvSpPr txBox="1">
            <a:spLocks noChangeArrowheads="1"/>
          </p:cNvSpPr>
          <p:nvPr/>
        </p:nvSpPr>
        <p:spPr bwMode="auto">
          <a:xfrm>
            <a:off x="781050" y="3654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6144" name="Text Box 16"/>
          <p:cNvSpPr txBox="1">
            <a:spLocks noChangeArrowheads="1"/>
          </p:cNvSpPr>
          <p:nvPr/>
        </p:nvSpPr>
        <p:spPr bwMode="auto">
          <a:xfrm>
            <a:off x="781050" y="42116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6145" name="Text Box 17"/>
          <p:cNvSpPr txBox="1">
            <a:spLocks noChangeArrowheads="1"/>
          </p:cNvSpPr>
          <p:nvPr/>
        </p:nvSpPr>
        <p:spPr bwMode="auto">
          <a:xfrm>
            <a:off x="781050" y="4770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6146" name="Text Box 18"/>
          <p:cNvSpPr txBox="1">
            <a:spLocks noChangeArrowheads="1"/>
          </p:cNvSpPr>
          <p:nvPr/>
        </p:nvSpPr>
        <p:spPr bwMode="auto">
          <a:xfrm>
            <a:off x="781050" y="533717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6147" name="Freeform 19"/>
          <p:cNvSpPr>
            <a:spLocks/>
          </p:cNvSpPr>
          <p:nvPr/>
        </p:nvSpPr>
        <p:spPr bwMode="auto">
          <a:xfrm>
            <a:off x="533400" y="3449638"/>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6148" name="Freeform 20"/>
          <p:cNvSpPr>
            <a:spLocks/>
          </p:cNvSpPr>
          <p:nvPr/>
        </p:nvSpPr>
        <p:spPr bwMode="auto">
          <a:xfrm>
            <a:off x="542925" y="4024313"/>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6149" name="Freeform 21"/>
          <p:cNvSpPr>
            <a:spLocks/>
          </p:cNvSpPr>
          <p:nvPr/>
        </p:nvSpPr>
        <p:spPr bwMode="auto">
          <a:xfrm>
            <a:off x="520700" y="4600575"/>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6150" name="Freeform 22"/>
          <p:cNvSpPr>
            <a:spLocks/>
          </p:cNvSpPr>
          <p:nvPr/>
        </p:nvSpPr>
        <p:spPr bwMode="auto">
          <a:xfrm>
            <a:off x="520700" y="5192713"/>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6151" name="AutoShape 23"/>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6152" name="Text Box 24"/>
          <p:cNvSpPr txBox="1">
            <a:spLocks noChangeArrowheads="1"/>
          </p:cNvSpPr>
          <p:nvPr/>
        </p:nvSpPr>
        <p:spPr bwMode="auto">
          <a:xfrm>
            <a:off x="7924800" y="2992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6153" name="Text Box 25"/>
          <p:cNvSpPr txBox="1">
            <a:spLocks noChangeArrowheads="1"/>
          </p:cNvSpPr>
          <p:nvPr/>
        </p:nvSpPr>
        <p:spPr bwMode="auto">
          <a:xfrm>
            <a:off x="7924800" y="36195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6154" name="Text Box 26"/>
          <p:cNvSpPr txBox="1">
            <a:spLocks noChangeArrowheads="1"/>
          </p:cNvSpPr>
          <p:nvPr/>
        </p:nvSpPr>
        <p:spPr bwMode="auto">
          <a:xfrm>
            <a:off x="7924800" y="417671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6155" name="Text Box 27"/>
          <p:cNvSpPr txBox="1">
            <a:spLocks noChangeArrowheads="1"/>
          </p:cNvSpPr>
          <p:nvPr/>
        </p:nvSpPr>
        <p:spPr bwMode="auto">
          <a:xfrm>
            <a:off x="7924800" y="47371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6156" name="Text Box 28"/>
          <p:cNvSpPr txBox="1">
            <a:spLocks noChangeArrowheads="1"/>
          </p:cNvSpPr>
          <p:nvPr/>
        </p:nvSpPr>
        <p:spPr bwMode="auto">
          <a:xfrm>
            <a:off x="7924800" y="53022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6157" name="Freeform 29"/>
          <p:cNvSpPr>
            <a:spLocks/>
          </p:cNvSpPr>
          <p:nvPr/>
        </p:nvSpPr>
        <p:spPr bwMode="auto">
          <a:xfrm>
            <a:off x="7886700" y="341471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6158" name="Freeform 30"/>
          <p:cNvSpPr>
            <a:spLocks/>
          </p:cNvSpPr>
          <p:nvPr/>
        </p:nvSpPr>
        <p:spPr bwMode="auto">
          <a:xfrm>
            <a:off x="7896225" y="398938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6159" name="Freeform 31"/>
          <p:cNvSpPr>
            <a:spLocks/>
          </p:cNvSpPr>
          <p:nvPr/>
        </p:nvSpPr>
        <p:spPr bwMode="auto">
          <a:xfrm>
            <a:off x="7874000" y="456565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6160" name="Freeform 32"/>
          <p:cNvSpPr>
            <a:spLocks/>
          </p:cNvSpPr>
          <p:nvPr/>
        </p:nvSpPr>
        <p:spPr bwMode="auto">
          <a:xfrm>
            <a:off x="7874000" y="515778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6161" name="Text Box 33"/>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1</a:t>
            </a:r>
          </a:p>
        </p:txBody>
      </p:sp>
      <p:sp>
        <p:nvSpPr>
          <p:cNvPr id="176162" name="AutoShape 34"/>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6163" name="Text Box 35"/>
          <p:cNvSpPr txBox="1">
            <a:spLocks noChangeArrowheads="1"/>
          </p:cNvSpPr>
          <p:nvPr/>
        </p:nvSpPr>
        <p:spPr bwMode="auto">
          <a:xfrm>
            <a:off x="8027988" y="242252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76164" name="AutoShape 36"/>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6165" name="Text Box 37"/>
          <p:cNvSpPr txBox="1">
            <a:spLocks noChangeArrowheads="1"/>
          </p:cNvSpPr>
          <p:nvPr/>
        </p:nvSpPr>
        <p:spPr bwMode="auto">
          <a:xfrm>
            <a:off x="558800" y="2481263"/>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76166" name="Text Box 38"/>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2</a:t>
            </a:r>
          </a:p>
        </p:txBody>
      </p:sp>
      <p:sp>
        <p:nvSpPr>
          <p:cNvPr id="176167" name="Text Box 39"/>
          <p:cNvSpPr txBox="1">
            <a:spLocks noChangeArrowheads="1"/>
          </p:cNvSpPr>
          <p:nvPr/>
        </p:nvSpPr>
        <p:spPr bwMode="auto">
          <a:xfrm>
            <a:off x="2586038" y="2678113"/>
            <a:ext cx="4146550" cy="822325"/>
          </a:xfrm>
          <a:prstGeom prst="rect">
            <a:avLst/>
          </a:prstGeom>
          <a:noFill/>
          <a:ln w="12700">
            <a:noFill/>
            <a:miter lim="800000"/>
            <a:headEnd type="none" w="sm" len="lg"/>
            <a:tailEnd type="none" w="sm" len="lg"/>
          </a:ln>
          <a:effectLst/>
        </p:spPr>
        <p:txBody>
          <a:bodyPr wrap="none">
            <a:spAutoFit/>
          </a:bodyPr>
          <a:lstStyle/>
          <a:p>
            <a:pPr algn="ctr" defTabSz="762000" eaLnBrk="0" hangingPunct="0"/>
            <a:r>
              <a:rPr kumimoji="1" lang="zh-CN" altLang="en-US" sz="2400">
                <a:solidFill>
                  <a:srgbClr val="333399"/>
                </a:solidFill>
                <a:ea typeface="黑体" pitchFamily="49" charset="-122"/>
              </a:rPr>
              <a:t>网络层剥去分组首部后</a:t>
            </a:r>
          </a:p>
          <a:p>
            <a:pPr algn="ctr" defTabSz="762000" eaLnBrk="0" hangingPunct="0"/>
            <a:r>
              <a:rPr kumimoji="1" lang="zh-CN" altLang="en-US" sz="2400">
                <a:solidFill>
                  <a:srgbClr val="333399"/>
                </a:solidFill>
                <a:ea typeface="黑体" pitchFamily="49" charset="-122"/>
              </a:rPr>
              <a:t>把分组的数据部分交给运输层</a:t>
            </a:r>
          </a:p>
        </p:txBody>
      </p:sp>
      <p:grpSp>
        <p:nvGrpSpPr>
          <p:cNvPr id="4" name="Group 40"/>
          <p:cNvGrpSpPr>
            <a:grpSpLocks/>
          </p:cNvGrpSpPr>
          <p:nvPr/>
        </p:nvGrpSpPr>
        <p:grpSpPr bwMode="auto">
          <a:xfrm>
            <a:off x="4591050" y="3895725"/>
            <a:ext cx="3849688" cy="396875"/>
            <a:chOff x="2892" y="2454"/>
            <a:chExt cx="2425" cy="250"/>
          </a:xfrm>
        </p:grpSpPr>
        <p:sp>
          <p:nvSpPr>
            <p:cNvPr id="176169"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6170"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76134"/>
                                        </p:tgtEl>
                                      </p:cBhvr>
                                    </p:animEffect>
                                    <p:set>
                                      <p:cBhvr>
                                        <p:cTn id="7" dur="1" fill="hold">
                                          <p:stCondLst>
                                            <p:cond delay="999"/>
                                          </p:stCondLst>
                                        </p:cTn>
                                        <p:tgtEl>
                                          <p:spTgt spid="176134"/>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2000"/>
                                        <p:tgtEl>
                                          <p:spTgt spid="4"/>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63938" y="2997200"/>
            <a:ext cx="3094037" cy="358775"/>
            <a:chOff x="2245" y="2252"/>
            <a:chExt cx="1949" cy="226"/>
          </a:xfrm>
        </p:grpSpPr>
        <p:sp>
          <p:nvSpPr>
            <p:cNvPr id="17817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818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sp>
        <p:nvSpPr>
          <p:cNvPr id="178181" name="Rectangle 5"/>
          <p:cNvSpPr>
            <a:spLocks noChangeArrowheads="1"/>
          </p:cNvSpPr>
          <p:nvPr/>
        </p:nvSpPr>
        <p:spPr bwMode="auto">
          <a:xfrm>
            <a:off x="3059113" y="3575050"/>
            <a:ext cx="504825" cy="358775"/>
          </a:xfrm>
          <a:prstGeom prst="rect">
            <a:avLst/>
          </a:prstGeom>
          <a:solidFill>
            <a:srgbClr val="FF9900"/>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4</a:t>
            </a:r>
          </a:p>
        </p:txBody>
      </p:sp>
      <p:grpSp>
        <p:nvGrpSpPr>
          <p:cNvPr id="3" name="Group 6"/>
          <p:cNvGrpSpPr>
            <a:grpSpLocks/>
          </p:cNvGrpSpPr>
          <p:nvPr/>
        </p:nvGrpSpPr>
        <p:grpSpPr bwMode="auto">
          <a:xfrm>
            <a:off x="3563938" y="3575050"/>
            <a:ext cx="3094037" cy="358775"/>
            <a:chOff x="2245" y="2252"/>
            <a:chExt cx="1949" cy="226"/>
          </a:xfrm>
        </p:grpSpPr>
        <p:sp>
          <p:nvSpPr>
            <p:cNvPr id="17818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7818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grpSp>
      <p:sp>
        <p:nvSpPr>
          <p:cNvPr id="178185" name="Rectangle 9"/>
          <p:cNvSpPr>
            <a:spLocks noGrp="1" noRot="1" noChangeArrowheads="1"/>
          </p:cNvSpPr>
          <p:nvPr>
            <p:ph type="title"/>
          </p:nvPr>
        </p:nvSpPr>
        <p:spPr/>
        <p:txBody>
          <a:bodyPr/>
          <a:lstStyle/>
          <a:p>
            <a:r>
              <a:rPr lang="zh-CN" altLang="en-US" smtClean="0"/>
              <a:t>主机</a:t>
            </a:r>
            <a:r>
              <a:rPr lang="zh-CN" altLang="en-US" sz="2200" smtClean="0"/>
              <a:t> </a:t>
            </a:r>
            <a:r>
              <a:rPr lang="en-US" altLang="zh-CN" smtClean="0"/>
              <a:t>1</a:t>
            </a:r>
            <a:r>
              <a:rPr lang="en-US" altLang="zh-CN" sz="2200" smtClean="0"/>
              <a:t> </a:t>
            </a:r>
            <a:r>
              <a:rPr lang="zh-CN" altLang="en-US" smtClean="0"/>
              <a:t>向主机</a:t>
            </a:r>
            <a:r>
              <a:rPr lang="zh-CN" altLang="en-US" sz="2200" smtClean="0"/>
              <a:t> </a:t>
            </a:r>
            <a:r>
              <a:rPr lang="en-US" altLang="zh-CN" smtClean="0"/>
              <a:t>2</a:t>
            </a:r>
            <a:r>
              <a:rPr lang="en-US" altLang="zh-CN" sz="2200" smtClean="0"/>
              <a:t> </a:t>
            </a:r>
            <a:r>
              <a:rPr lang="zh-CN" altLang="en-US" smtClean="0"/>
              <a:t>发送数据 </a:t>
            </a:r>
          </a:p>
        </p:txBody>
      </p:sp>
      <p:sp>
        <p:nvSpPr>
          <p:cNvPr id="178186" name="AutoShape 10"/>
          <p:cNvSpPr>
            <a:spLocks noChangeArrowheads="1"/>
          </p:cNvSpPr>
          <p:nvPr/>
        </p:nvSpPr>
        <p:spPr bwMode="auto">
          <a:xfrm rot="-5400000">
            <a:off x="4374356" y="1532732"/>
            <a:ext cx="417513" cy="89916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p:spPr>
        <p:txBody>
          <a:bodyPr wrap="none" anchor="ctr"/>
          <a:lstStyle/>
          <a:p>
            <a:endParaRPr lang="zh-CN" altLang="en-US"/>
          </a:p>
        </p:txBody>
      </p:sp>
      <p:sp>
        <p:nvSpPr>
          <p:cNvPr id="178187" name="AutoShape 11"/>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8188" name="Text Box 12"/>
          <p:cNvSpPr txBox="1">
            <a:spLocks noChangeArrowheads="1"/>
          </p:cNvSpPr>
          <p:nvPr/>
        </p:nvSpPr>
        <p:spPr bwMode="auto">
          <a:xfrm>
            <a:off x="781050" y="302736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8189" name="Text Box 13"/>
          <p:cNvSpPr txBox="1">
            <a:spLocks noChangeArrowheads="1"/>
          </p:cNvSpPr>
          <p:nvPr/>
        </p:nvSpPr>
        <p:spPr bwMode="auto">
          <a:xfrm>
            <a:off x="781050" y="3654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8190" name="Text Box 14"/>
          <p:cNvSpPr txBox="1">
            <a:spLocks noChangeArrowheads="1"/>
          </p:cNvSpPr>
          <p:nvPr/>
        </p:nvSpPr>
        <p:spPr bwMode="auto">
          <a:xfrm>
            <a:off x="781050" y="42116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8191" name="Text Box 15"/>
          <p:cNvSpPr txBox="1">
            <a:spLocks noChangeArrowheads="1"/>
          </p:cNvSpPr>
          <p:nvPr/>
        </p:nvSpPr>
        <p:spPr bwMode="auto">
          <a:xfrm>
            <a:off x="781050" y="4770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8192" name="Text Box 16"/>
          <p:cNvSpPr txBox="1">
            <a:spLocks noChangeArrowheads="1"/>
          </p:cNvSpPr>
          <p:nvPr/>
        </p:nvSpPr>
        <p:spPr bwMode="auto">
          <a:xfrm>
            <a:off x="781050" y="533717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8193" name="Freeform 17"/>
          <p:cNvSpPr>
            <a:spLocks/>
          </p:cNvSpPr>
          <p:nvPr/>
        </p:nvSpPr>
        <p:spPr bwMode="auto">
          <a:xfrm>
            <a:off x="533400" y="3449638"/>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8194" name="Freeform 18"/>
          <p:cNvSpPr>
            <a:spLocks/>
          </p:cNvSpPr>
          <p:nvPr/>
        </p:nvSpPr>
        <p:spPr bwMode="auto">
          <a:xfrm>
            <a:off x="542925" y="4024313"/>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8195" name="Freeform 19"/>
          <p:cNvSpPr>
            <a:spLocks/>
          </p:cNvSpPr>
          <p:nvPr/>
        </p:nvSpPr>
        <p:spPr bwMode="auto">
          <a:xfrm>
            <a:off x="520700" y="4600575"/>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8196" name="Freeform 20"/>
          <p:cNvSpPr>
            <a:spLocks/>
          </p:cNvSpPr>
          <p:nvPr/>
        </p:nvSpPr>
        <p:spPr bwMode="auto">
          <a:xfrm>
            <a:off x="520700" y="5192713"/>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8197" name="AutoShape 21"/>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8198" name="Text Box 22"/>
          <p:cNvSpPr txBox="1">
            <a:spLocks noChangeArrowheads="1"/>
          </p:cNvSpPr>
          <p:nvPr/>
        </p:nvSpPr>
        <p:spPr bwMode="auto">
          <a:xfrm>
            <a:off x="7924800" y="2992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78199" name="Text Box 23"/>
          <p:cNvSpPr txBox="1">
            <a:spLocks noChangeArrowheads="1"/>
          </p:cNvSpPr>
          <p:nvPr/>
        </p:nvSpPr>
        <p:spPr bwMode="auto">
          <a:xfrm>
            <a:off x="7924800" y="36195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78200" name="Text Box 24"/>
          <p:cNvSpPr txBox="1">
            <a:spLocks noChangeArrowheads="1"/>
          </p:cNvSpPr>
          <p:nvPr/>
        </p:nvSpPr>
        <p:spPr bwMode="auto">
          <a:xfrm>
            <a:off x="7924800" y="417671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78201" name="Text Box 25"/>
          <p:cNvSpPr txBox="1">
            <a:spLocks noChangeArrowheads="1"/>
          </p:cNvSpPr>
          <p:nvPr/>
        </p:nvSpPr>
        <p:spPr bwMode="auto">
          <a:xfrm>
            <a:off x="7924800" y="47371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78202" name="Text Box 26"/>
          <p:cNvSpPr txBox="1">
            <a:spLocks noChangeArrowheads="1"/>
          </p:cNvSpPr>
          <p:nvPr/>
        </p:nvSpPr>
        <p:spPr bwMode="auto">
          <a:xfrm>
            <a:off x="7924800" y="53022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78203" name="Freeform 27"/>
          <p:cNvSpPr>
            <a:spLocks/>
          </p:cNvSpPr>
          <p:nvPr/>
        </p:nvSpPr>
        <p:spPr bwMode="auto">
          <a:xfrm>
            <a:off x="7886700" y="341471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8204" name="Freeform 28"/>
          <p:cNvSpPr>
            <a:spLocks/>
          </p:cNvSpPr>
          <p:nvPr/>
        </p:nvSpPr>
        <p:spPr bwMode="auto">
          <a:xfrm>
            <a:off x="7896225" y="398938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8205" name="Freeform 29"/>
          <p:cNvSpPr>
            <a:spLocks/>
          </p:cNvSpPr>
          <p:nvPr/>
        </p:nvSpPr>
        <p:spPr bwMode="auto">
          <a:xfrm>
            <a:off x="7874000" y="456565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8206" name="Freeform 30"/>
          <p:cNvSpPr>
            <a:spLocks/>
          </p:cNvSpPr>
          <p:nvPr/>
        </p:nvSpPr>
        <p:spPr bwMode="auto">
          <a:xfrm>
            <a:off x="7874000" y="515778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78207" name="Text Box 31"/>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1</a:t>
            </a:r>
          </a:p>
        </p:txBody>
      </p:sp>
      <p:sp>
        <p:nvSpPr>
          <p:cNvPr id="178208" name="AutoShape 32"/>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8209" name="Text Box 33"/>
          <p:cNvSpPr txBox="1">
            <a:spLocks noChangeArrowheads="1"/>
          </p:cNvSpPr>
          <p:nvPr/>
        </p:nvSpPr>
        <p:spPr bwMode="auto">
          <a:xfrm>
            <a:off x="8027988" y="242252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78210" name="AutoShape 34"/>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78211" name="Text Box 35"/>
          <p:cNvSpPr txBox="1">
            <a:spLocks noChangeArrowheads="1"/>
          </p:cNvSpPr>
          <p:nvPr/>
        </p:nvSpPr>
        <p:spPr bwMode="auto">
          <a:xfrm>
            <a:off x="558800" y="2481263"/>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78212" name="Text Box 36"/>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2</a:t>
            </a:r>
          </a:p>
        </p:txBody>
      </p:sp>
      <p:sp>
        <p:nvSpPr>
          <p:cNvPr id="178213" name="Text Box 37"/>
          <p:cNvSpPr txBox="1">
            <a:spLocks noChangeArrowheads="1"/>
          </p:cNvSpPr>
          <p:nvPr/>
        </p:nvSpPr>
        <p:spPr bwMode="auto">
          <a:xfrm>
            <a:off x="2873375" y="2101850"/>
            <a:ext cx="4146550" cy="822325"/>
          </a:xfrm>
          <a:prstGeom prst="rect">
            <a:avLst/>
          </a:prstGeom>
          <a:noFill/>
          <a:ln w="12700">
            <a:noFill/>
            <a:miter lim="800000"/>
            <a:headEnd type="none" w="sm" len="lg"/>
            <a:tailEnd type="none" w="sm" len="lg"/>
          </a:ln>
          <a:effectLst/>
        </p:spPr>
        <p:txBody>
          <a:bodyPr wrap="none">
            <a:spAutoFit/>
          </a:bodyPr>
          <a:lstStyle/>
          <a:p>
            <a:pPr algn="ctr" defTabSz="762000" eaLnBrk="0" hangingPunct="0"/>
            <a:r>
              <a:rPr kumimoji="1" lang="zh-CN" altLang="en-US" sz="2400">
                <a:solidFill>
                  <a:srgbClr val="333399"/>
                </a:solidFill>
                <a:ea typeface="黑体" pitchFamily="49" charset="-122"/>
              </a:rPr>
              <a:t>运输层剥去报文首部后</a:t>
            </a:r>
          </a:p>
          <a:p>
            <a:pPr algn="ctr" defTabSz="762000" eaLnBrk="0" hangingPunct="0"/>
            <a:r>
              <a:rPr kumimoji="1" lang="zh-CN" altLang="en-US" sz="2400">
                <a:solidFill>
                  <a:srgbClr val="333399"/>
                </a:solidFill>
                <a:ea typeface="黑体" pitchFamily="49" charset="-122"/>
              </a:rPr>
              <a:t>把报文的数据部分交给应用层</a:t>
            </a:r>
          </a:p>
        </p:txBody>
      </p:sp>
      <p:grpSp>
        <p:nvGrpSpPr>
          <p:cNvPr id="4" name="Group 38"/>
          <p:cNvGrpSpPr>
            <a:grpSpLocks/>
          </p:cNvGrpSpPr>
          <p:nvPr/>
        </p:nvGrpSpPr>
        <p:grpSpPr bwMode="auto">
          <a:xfrm>
            <a:off x="4951413" y="3248025"/>
            <a:ext cx="3489325" cy="396875"/>
            <a:chOff x="3119" y="2046"/>
            <a:chExt cx="2198" cy="250"/>
          </a:xfrm>
        </p:grpSpPr>
        <p:sp>
          <p:nvSpPr>
            <p:cNvPr id="17821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7821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78181"/>
                                        </p:tgtEl>
                                      </p:cBhvr>
                                    </p:animEffect>
                                    <p:set>
                                      <p:cBhvr>
                                        <p:cTn id="7" dur="1" fill="hold">
                                          <p:stCondLst>
                                            <p:cond delay="999"/>
                                          </p:stCondLst>
                                        </p:cTn>
                                        <p:tgtEl>
                                          <p:spTgt spid="17818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1000"/>
                                        <p:tgtEl>
                                          <p:spTgt spid="4"/>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4067175" y="2422525"/>
            <a:ext cx="2592388" cy="358775"/>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sp>
        <p:nvSpPr>
          <p:cNvPr id="180227" name="Rectangle 3"/>
          <p:cNvSpPr>
            <a:spLocks noChangeArrowheads="1"/>
          </p:cNvSpPr>
          <p:nvPr/>
        </p:nvSpPr>
        <p:spPr bwMode="auto">
          <a:xfrm>
            <a:off x="3563938" y="2997200"/>
            <a:ext cx="504825" cy="358775"/>
          </a:xfrm>
          <a:prstGeom prst="rect">
            <a:avLst/>
          </a:prstGeom>
          <a:solidFill>
            <a:srgbClr val="FF99FF"/>
          </a:solidFill>
          <a:ln w="9525">
            <a:solidFill>
              <a:schemeClr val="tx1"/>
            </a:solidFill>
            <a:miter lim="800000"/>
            <a:headEnd/>
            <a:tailEnd/>
          </a:ln>
          <a:effectLst/>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80228" name="Rectangle 4"/>
          <p:cNvSpPr>
            <a:spLocks noChangeArrowheads="1"/>
          </p:cNvSpPr>
          <p:nvPr/>
        </p:nvSpPr>
        <p:spPr bwMode="auto">
          <a:xfrm>
            <a:off x="4065588" y="2997200"/>
            <a:ext cx="2592387" cy="358775"/>
          </a:xfrm>
          <a:prstGeom prst="rect">
            <a:avLst/>
          </a:prstGeom>
          <a:solidFill>
            <a:srgbClr val="CCECFF"/>
          </a:solidFill>
          <a:ln w="952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49" charset="-122"/>
              </a:rPr>
              <a:t>应 用 程 序 数 据</a:t>
            </a:r>
          </a:p>
        </p:txBody>
      </p:sp>
      <p:sp>
        <p:nvSpPr>
          <p:cNvPr id="180229" name="Rectangle 5"/>
          <p:cNvSpPr>
            <a:spLocks noGrp="1" noRot="1" noChangeArrowheads="1"/>
          </p:cNvSpPr>
          <p:nvPr>
            <p:ph type="title"/>
          </p:nvPr>
        </p:nvSpPr>
        <p:spPr/>
        <p:txBody>
          <a:bodyPr/>
          <a:lstStyle/>
          <a:p>
            <a:r>
              <a:rPr lang="zh-CN" altLang="en-US" smtClean="0"/>
              <a:t>主机</a:t>
            </a:r>
            <a:r>
              <a:rPr lang="zh-CN" altLang="en-US" sz="2200" smtClean="0"/>
              <a:t> </a:t>
            </a:r>
            <a:r>
              <a:rPr lang="en-US" altLang="zh-CN" smtClean="0"/>
              <a:t>1</a:t>
            </a:r>
            <a:r>
              <a:rPr lang="en-US" altLang="zh-CN" sz="2200" smtClean="0"/>
              <a:t> </a:t>
            </a:r>
            <a:r>
              <a:rPr lang="zh-CN" altLang="en-US" smtClean="0"/>
              <a:t>向主机</a:t>
            </a:r>
            <a:r>
              <a:rPr lang="zh-CN" altLang="en-US" sz="2200" smtClean="0"/>
              <a:t> </a:t>
            </a:r>
            <a:r>
              <a:rPr lang="en-US" altLang="zh-CN" smtClean="0"/>
              <a:t>2</a:t>
            </a:r>
            <a:r>
              <a:rPr lang="en-US" altLang="zh-CN" sz="2200" smtClean="0"/>
              <a:t> </a:t>
            </a:r>
            <a:r>
              <a:rPr lang="zh-CN" altLang="en-US" smtClean="0"/>
              <a:t>发送数据 </a:t>
            </a:r>
          </a:p>
        </p:txBody>
      </p:sp>
      <p:sp>
        <p:nvSpPr>
          <p:cNvPr id="180230" name="AutoShape 6"/>
          <p:cNvSpPr>
            <a:spLocks noChangeArrowheads="1"/>
          </p:cNvSpPr>
          <p:nvPr/>
        </p:nvSpPr>
        <p:spPr bwMode="auto">
          <a:xfrm rot="-5400000">
            <a:off x="4374356" y="1532732"/>
            <a:ext cx="417513" cy="89916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p:spPr>
        <p:txBody>
          <a:bodyPr wrap="none" anchor="ctr"/>
          <a:lstStyle/>
          <a:p>
            <a:endParaRPr lang="zh-CN" altLang="en-US"/>
          </a:p>
        </p:txBody>
      </p:sp>
      <p:sp>
        <p:nvSpPr>
          <p:cNvPr id="180231" name="AutoShape 7"/>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80232" name="Text Box 8"/>
          <p:cNvSpPr txBox="1">
            <a:spLocks noChangeArrowheads="1"/>
          </p:cNvSpPr>
          <p:nvPr/>
        </p:nvSpPr>
        <p:spPr bwMode="auto">
          <a:xfrm>
            <a:off x="781050" y="302736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80233" name="Text Box 9"/>
          <p:cNvSpPr txBox="1">
            <a:spLocks noChangeArrowheads="1"/>
          </p:cNvSpPr>
          <p:nvPr/>
        </p:nvSpPr>
        <p:spPr bwMode="auto">
          <a:xfrm>
            <a:off x="781050" y="3654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80234" name="Text Box 10"/>
          <p:cNvSpPr txBox="1">
            <a:spLocks noChangeArrowheads="1"/>
          </p:cNvSpPr>
          <p:nvPr/>
        </p:nvSpPr>
        <p:spPr bwMode="auto">
          <a:xfrm>
            <a:off x="781050" y="42116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80235" name="Text Box 11"/>
          <p:cNvSpPr txBox="1">
            <a:spLocks noChangeArrowheads="1"/>
          </p:cNvSpPr>
          <p:nvPr/>
        </p:nvSpPr>
        <p:spPr bwMode="auto">
          <a:xfrm>
            <a:off x="781050" y="4770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80236" name="Text Box 12"/>
          <p:cNvSpPr txBox="1">
            <a:spLocks noChangeArrowheads="1"/>
          </p:cNvSpPr>
          <p:nvPr/>
        </p:nvSpPr>
        <p:spPr bwMode="auto">
          <a:xfrm>
            <a:off x="781050" y="533717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80237" name="Freeform 13"/>
          <p:cNvSpPr>
            <a:spLocks/>
          </p:cNvSpPr>
          <p:nvPr/>
        </p:nvSpPr>
        <p:spPr bwMode="auto">
          <a:xfrm>
            <a:off x="533400" y="3449638"/>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0238" name="Freeform 14"/>
          <p:cNvSpPr>
            <a:spLocks/>
          </p:cNvSpPr>
          <p:nvPr/>
        </p:nvSpPr>
        <p:spPr bwMode="auto">
          <a:xfrm>
            <a:off x="542925" y="4024313"/>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0239" name="Freeform 15"/>
          <p:cNvSpPr>
            <a:spLocks/>
          </p:cNvSpPr>
          <p:nvPr/>
        </p:nvSpPr>
        <p:spPr bwMode="auto">
          <a:xfrm>
            <a:off x="520700" y="4600575"/>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0240" name="Freeform 16"/>
          <p:cNvSpPr>
            <a:spLocks/>
          </p:cNvSpPr>
          <p:nvPr/>
        </p:nvSpPr>
        <p:spPr bwMode="auto">
          <a:xfrm>
            <a:off x="520700" y="5192713"/>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0241" name="AutoShape 17"/>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80242" name="Text Box 18"/>
          <p:cNvSpPr txBox="1">
            <a:spLocks noChangeArrowheads="1"/>
          </p:cNvSpPr>
          <p:nvPr/>
        </p:nvSpPr>
        <p:spPr bwMode="auto">
          <a:xfrm>
            <a:off x="7924800" y="2992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80243" name="Text Box 19"/>
          <p:cNvSpPr txBox="1">
            <a:spLocks noChangeArrowheads="1"/>
          </p:cNvSpPr>
          <p:nvPr/>
        </p:nvSpPr>
        <p:spPr bwMode="auto">
          <a:xfrm>
            <a:off x="7924800" y="36195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80244" name="Text Box 20"/>
          <p:cNvSpPr txBox="1">
            <a:spLocks noChangeArrowheads="1"/>
          </p:cNvSpPr>
          <p:nvPr/>
        </p:nvSpPr>
        <p:spPr bwMode="auto">
          <a:xfrm>
            <a:off x="7924800" y="417671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80245" name="Text Box 21"/>
          <p:cNvSpPr txBox="1">
            <a:spLocks noChangeArrowheads="1"/>
          </p:cNvSpPr>
          <p:nvPr/>
        </p:nvSpPr>
        <p:spPr bwMode="auto">
          <a:xfrm>
            <a:off x="7924800" y="47371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80246" name="Text Box 22"/>
          <p:cNvSpPr txBox="1">
            <a:spLocks noChangeArrowheads="1"/>
          </p:cNvSpPr>
          <p:nvPr/>
        </p:nvSpPr>
        <p:spPr bwMode="auto">
          <a:xfrm>
            <a:off x="7924800" y="53022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80247" name="Freeform 23"/>
          <p:cNvSpPr>
            <a:spLocks/>
          </p:cNvSpPr>
          <p:nvPr/>
        </p:nvSpPr>
        <p:spPr bwMode="auto">
          <a:xfrm>
            <a:off x="7886700" y="341471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0248" name="Freeform 24"/>
          <p:cNvSpPr>
            <a:spLocks/>
          </p:cNvSpPr>
          <p:nvPr/>
        </p:nvSpPr>
        <p:spPr bwMode="auto">
          <a:xfrm>
            <a:off x="7896225" y="398938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0249" name="Freeform 25"/>
          <p:cNvSpPr>
            <a:spLocks/>
          </p:cNvSpPr>
          <p:nvPr/>
        </p:nvSpPr>
        <p:spPr bwMode="auto">
          <a:xfrm>
            <a:off x="7874000" y="456565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0250" name="Freeform 26"/>
          <p:cNvSpPr>
            <a:spLocks/>
          </p:cNvSpPr>
          <p:nvPr/>
        </p:nvSpPr>
        <p:spPr bwMode="auto">
          <a:xfrm>
            <a:off x="7874000" y="515778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0251" name="Text Box 27"/>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1</a:t>
            </a:r>
          </a:p>
        </p:txBody>
      </p:sp>
      <p:sp>
        <p:nvSpPr>
          <p:cNvPr id="180252" name="AutoShape 28"/>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80253" name="Text Box 29"/>
          <p:cNvSpPr txBox="1">
            <a:spLocks noChangeArrowheads="1"/>
          </p:cNvSpPr>
          <p:nvPr/>
        </p:nvSpPr>
        <p:spPr bwMode="auto">
          <a:xfrm>
            <a:off x="8027988" y="242252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80254" name="AutoShape 30"/>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80255" name="Text Box 31"/>
          <p:cNvSpPr txBox="1">
            <a:spLocks noChangeArrowheads="1"/>
          </p:cNvSpPr>
          <p:nvPr/>
        </p:nvSpPr>
        <p:spPr bwMode="auto">
          <a:xfrm>
            <a:off x="558800" y="2481263"/>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80256" name="Text Box 32"/>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2</a:t>
            </a:r>
          </a:p>
        </p:txBody>
      </p:sp>
      <p:sp>
        <p:nvSpPr>
          <p:cNvPr id="180257" name="Text Box 33"/>
          <p:cNvSpPr txBox="1">
            <a:spLocks noChangeArrowheads="1"/>
          </p:cNvSpPr>
          <p:nvPr/>
        </p:nvSpPr>
        <p:spPr bwMode="auto">
          <a:xfrm>
            <a:off x="2987675" y="3573463"/>
            <a:ext cx="4349750" cy="822325"/>
          </a:xfrm>
          <a:prstGeom prst="rect">
            <a:avLst/>
          </a:prstGeom>
          <a:noFill/>
          <a:ln w="12700">
            <a:noFill/>
            <a:miter lim="800000"/>
            <a:headEnd type="none" w="sm" len="lg"/>
            <a:tailEnd type="none" w="sm" len="lg"/>
          </a:ln>
          <a:effectLst/>
        </p:spPr>
        <p:txBody>
          <a:bodyPr wrap="none">
            <a:spAutoFit/>
          </a:bodyPr>
          <a:lstStyle/>
          <a:p>
            <a:pPr algn="ctr" defTabSz="762000" eaLnBrk="0" hangingPunct="0"/>
            <a:r>
              <a:rPr kumimoji="1" lang="zh-CN" altLang="en-US" sz="2400">
                <a:solidFill>
                  <a:srgbClr val="333399"/>
                </a:solidFill>
                <a:ea typeface="黑体" pitchFamily="49" charset="-122"/>
              </a:rPr>
              <a:t>应用层剥去应用层 </a:t>
            </a:r>
            <a:r>
              <a:rPr kumimoji="1" lang="en-US" altLang="zh-CN" sz="2400">
                <a:solidFill>
                  <a:srgbClr val="333399"/>
                </a:solidFill>
                <a:ea typeface="黑体" pitchFamily="49" charset="-122"/>
              </a:rPr>
              <a:t>PDU </a:t>
            </a:r>
            <a:r>
              <a:rPr kumimoji="1" lang="zh-CN" altLang="en-US" sz="2400">
                <a:solidFill>
                  <a:srgbClr val="333399"/>
                </a:solidFill>
                <a:ea typeface="黑体" pitchFamily="49" charset="-122"/>
              </a:rPr>
              <a:t>首部后</a:t>
            </a:r>
          </a:p>
          <a:p>
            <a:pPr algn="ctr" defTabSz="762000" eaLnBrk="0" hangingPunct="0"/>
            <a:r>
              <a:rPr kumimoji="1" lang="zh-CN" altLang="en-US" sz="2400">
                <a:solidFill>
                  <a:srgbClr val="333399"/>
                </a:solidFill>
                <a:ea typeface="黑体" pitchFamily="49" charset="-122"/>
              </a:rPr>
              <a:t>把应用程序数据交给应用进程</a:t>
            </a:r>
          </a:p>
        </p:txBody>
      </p:sp>
      <p:grpSp>
        <p:nvGrpSpPr>
          <p:cNvPr id="2" name="Group 34"/>
          <p:cNvGrpSpPr>
            <a:grpSpLocks/>
          </p:cNvGrpSpPr>
          <p:nvPr/>
        </p:nvGrpSpPr>
        <p:grpSpPr bwMode="auto">
          <a:xfrm>
            <a:off x="5238750" y="2708275"/>
            <a:ext cx="3201988" cy="396875"/>
            <a:chOff x="3300" y="1706"/>
            <a:chExt cx="2017" cy="250"/>
          </a:xfrm>
        </p:grpSpPr>
        <p:sp>
          <p:nvSpPr>
            <p:cNvPr id="180259"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sp>
          <p:nvSpPr>
            <p:cNvPr id="180260"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p:spPr>
          <p:txBody>
            <a:bodyPr vert="eaVert"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80227"/>
                                        </p:tgtEl>
                                      </p:cBhvr>
                                    </p:animEffect>
                                    <p:set>
                                      <p:cBhvr>
                                        <p:cTn id="7" dur="1" fill="hold">
                                          <p:stCondLst>
                                            <p:cond delay="999"/>
                                          </p:stCondLst>
                                        </p:cTn>
                                        <p:tgtEl>
                                          <p:spTgt spid="180227"/>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80228"/>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80226"/>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nimBg="1"/>
      <p:bldP spid="180227" grpId="0" animBg="1"/>
      <p:bldP spid="1802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rrowheads="1"/>
          </p:cNvSpPr>
          <p:nvPr>
            <p:ph type="title"/>
          </p:nvPr>
        </p:nvSpPr>
        <p:spPr/>
        <p:txBody>
          <a:bodyPr/>
          <a:lstStyle/>
          <a:p>
            <a:r>
              <a:rPr lang="zh-CN" altLang="en-US" smtClean="0"/>
              <a:t>主机</a:t>
            </a:r>
            <a:r>
              <a:rPr lang="zh-CN" altLang="en-US" sz="2200" smtClean="0"/>
              <a:t> </a:t>
            </a:r>
            <a:r>
              <a:rPr lang="en-US" altLang="zh-CN" smtClean="0"/>
              <a:t>1</a:t>
            </a:r>
            <a:r>
              <a:rPr lang="en-US" altLang="zh-CN" sz="2200" smtClean="0"/>
              <a:t> </a:t>
            </a:r>
            <a:r>
              <a:rPr lang="zh-CN" altLang="en-US" smtClean="0"/>
              <a:t>向主机</a:t>
            </a:r>
            <a:r>
              <a:rPr lang="zh-CN" altLang="en-US" sz="1400" smtClean="0"/>
              <a:t> </a:t>
            </a:r>
            <a:r>
              <a:rPr lang="en-US" altLang="zh-CN" smtClean="0"/>
              <a:t>2</a:t>
            </a:r>
            <a:r>
              <a:rPr lang="en-US" altLang="zh-CN" sz="2200" smtClean="0"/>
              <a:t> </a:t>
            </a:r>
            <a:r>
              <a:rPr lang="zh-CN" altLang="en-US" smtClean="0"/>
              <a:t>发送数据 </a:t>
            </a:r>
          </a:p>
        </p:txBody>
      </p:sp>
      <p:sp>
        <p:nvSpPr>
          <p:cNvPr id="182275"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p:spPr>
        <p:txBody>
          <a:bodyPr wrap="none" anchor="ctr"/>
          <a:lstStyle/>
          <a:p>
            <a:endParaRPr lang="zh-CN" altLang="en-US"/>
          </a:p>
        </p:txBody>
      </p:sp>
      <p:sp>
        <p:nvSpPr>
          <p:cNvPr id="182276"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82277" name="Text Box 5"/>
          <p:cNvSpPr txBox="1">
            <a:spLocks noChangeArrowheads="1"/>
          </p:cNvSpPr>
          <p:nvPr/>
        </p:nvSpPr>
        <p:spPr bwMode="auto">
          <a:xfrm>
            <a:off x="781050" y="302736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82278" name="Text Box 6"/>
          <p:cNvSpPr txBox="1">
            <a:spLocks noChangeArrowheads="1"/>
          </p:cNvSpPr>
          <p:nvPr/>
        </p:nvSpPr>
        <p:spPr bwMode="auto">
          <a:xfrm>
            <a:off x="781050" y="365442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82279" name="Text Box 7"/>
          <p:cNvSpPr txBox="1">
            <a:spLocks noChangeArrowheads="1"/>
          </p:cNvSpPr>
          <p:nvPr/>
        </p:nvSpPr>
        <p:spPr bwMode="auto">
          <a:xfrm>
            <a:off x="781050" y="42116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82280" name="Text Box 8"/>
          <p:cNvSpPr txBox="1">
            <a:spLocks noChangeArrowheads="1"/>
          </p:cNvSpPr>
          <p:nvPr/>
        </p:nvSpPr>
        <p:spPr bwMode="auto">
          <a:xfrm>
            <a:off x="781050" y="4770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82281" name="Text Box 9"/>
          <p:cNvSpPr txBox="1">
            <a:spLocks noChangeArrowheads="1"/>
          </p:cNvSpPr>
          <p:nvPr/>
        </p:nvSpPr>
        <p:spPr bwMode="auto">
          <a:xfrm>
            <a:off x="781050" y="5337175"/>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82282" name="Freeform 10"/>
          <p:cNvSpPr>
            <a:spLocks/>
          </p:cNvSpPr>
          <p:nvPr/>
        </p:nvSpPr>
        <p:spPr bwMode="auto">
          <a:xfrm>
            <a:off x="533400" y="3449638"/>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2283" name="Freeform 11"/>
          <p:cNvSpPr>
            <a:spLocks/>
          </p:cNvSpPr>
          <p:nvPr/>
        </p:nvSpPr>
        <p:spPr bwMode="auto">
          <a:xfrm>
            <a:off x="542925" y="4024313"/>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2284" name="Freeform 12"/>
          <p:cNvSpPr>
            <a:spLocks/>
          </p:cNvSpPr>
          <p:nvPr/>
        </p:nvSpPr>
        <p:spPr bwMode="auto">
          <a:xfrm>
            <a:off x="520700" y="4600575"/>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2285" name="Freeform 13"/>
          <p:cNvSpPr>
            <a:spLocks/>
          </p:cNvSpPr>
          <p:nvPr/>
        </p:nvSpPr>
        <p:spPr bwMode="auto">
          <a:xfrm>
            <a:off x="520700" y="5192713"/>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2286"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82287" name="Text Box 15"/>
          <p:cNvSpPr txBox="1">
            <a:spLocks noChangeArrowheads="1"/>
          </p:cNvSpPr>
          <p:nvPr/>
        </p:nvSpPr>
        <p:spPr bwMode="auto">
          <a:xfrm>
            <a:off x="7924800" y="2992438"/>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5</a:t>
            </a:r>
          </a:p>
        </p:txBody>
      </p:sp>
      <p:sp>
        <p:nvSpPr>
          <p:cNvPr id="182288" name="Text Box 16"/>
          <p:cNvSpPr txBox="1">
            <a:spLocks noChangeArrowheads="1"/>
          </p:cNvSpPr>
          <p:nvPr/>
        </p:nvSpPr>
        <p:spPr bwMode="auto">
          <a:xfrm>
            <a:off x="7924800" y="36195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4</a:t>
            </a:r>
          </a:p>
        </p:txBody>
      </p:sp>
      <p:sp>
        <p:nvSpPr>
          <p:cNvPr id="182289" name="Text Box 17"/>
          <p:cNvSpPr txBox="1">
            <a:spLocks noChangeArrowheads="1"/>
          </p:cNvSpPr>
          <p:nvPr/>
        </p:nvSpPr>
        <p:spPr bwMode="auto">
          <a:xfrm>
            <a:off x="7924800" y="4176713"/>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3</a:t>
            </a:r>
          </a:p>
        </p:txBody>
      </p:sp>
      <p:sp>
        <p:nvSpPr>
          <p:cNvPr id="182290" name="Text Box 18"/>
          <p:cNvSpPr txBox="1">
            <a:spLocks noChangeArrowheads="1"/>
          </p:cNvSpPr>
          <p:nvPr/>
        </p:nvSpPr>
        <p:spPr bwMode="auto">
          <a:xfrm>
            <a:off x="7924800" y="473710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2</a:t>
            </a:r>
          </a:p>
        </p:txBody>
      </p:sp>
      <p:sp>
        <p:nvSpPr>
          <p:cNvPr id="182291" name="Text Box 19"/>
          <p:cNvSpPr txBox="1">
            <a:spLocks noChangeArrowheads="1"/>
          </p:cNvSpPr>
          <p:nvPr/>
        </p:nvSpPr>
        <p:spPr bwMode="auto">
          <a:xfrm>
            <a:off x="7924800" y="5302250"/>
            <a:ext cx="325438"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1</a:t>
            </a:r>
          </a:p>
        </p:txBody>
      </p:sp>
      <p:sp>
        <p:nvSpPr>
          <p:cNvPr id="182292" name="Freeform 20"/>
          <p:cNvSpPr>
            <a:spLocks/>
          </p:cNvSpPr>
          <p:nvPr/>
        </p:nvSpPr>
        <p:spPr bwMode="auto">
          <a:xfrm>
            <a:off x="7886700" y="3414713"/>
            <a:ext cx="847725" cy="61912"/>
          </a:xfrm>
          <a:custGeom>
            <a:avLst/>
            <a:gdLst/>
            <a:ahLst/>
            <a:cxnLst>
              <a:cxn ang="0">
                <a:pos x="0" y="42"/>
              </a:cxn>
              <a:cxn ang="0">
                <a:pos x="468" y="42"/>
              </a:cxn>
              <a:cxn ang="0">
                <a:pos x="534" y="0"/>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2293" name="Freeform 21"/>
          <p:cNvSpPr>
            <a:spLocks/>
          </p:cNvSpPr>
          <p:nvPr/>
        </p:nvSpPr>
        <p:spPr bwMode="auto">
          <a:xfrm>
            <a:off x="7896225" y="3989388"/>
            <a:ext cx="847725" cy="61912"/>
          </a:xfrm>
          <a:custGeom>
            <a:avLst/>
            <a:gdLst/>
            <a:ahLst/>
            <a:cxnLst>
              <a:cxn ang="0">
                <a:pos x="0" y="36"/>
              </a:cxn>
              <a:cxn ang="0">
                <a:pos x="468" y="42"/>
              </a:cxn>
              <a:cxn ang="0">
                <a:pos x="534" y="0"/>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2294" name="Freeform 22"/>
          <p:cNvSpPr>
            <a:spLocks/>
          </p:cNvSpPr>
          <p:nvPr/>
        </p:nvSpPr>
        <p:spPr bwMode="auto">
          <a:xfrm>
            <a:off x="7874000" y="4565650"/>
            <a:ext cx="869950" cy="60325"/>
          </a:xfrm>
          <a:custGeom>
            <a:avLst/>
            <a:gdLst/>
            <a:ahLst/>
            <a:cxnLst>
              <a:cxn ang="0">
                <a:pos x="0" y="42"/>
              </a:cxn>
              <a:cxn ang="0">
                <a:pos x="482" y="42"/>
              </a:cxn>
              <a:cxn ang="0">
                <a:pos x="548" y="0"/>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2295" name="Freeform 23"/>
          <p:cNvSpPr>
            <a:spLocks/>
          </p:cNvSpPr>
          <p:nvPr/>
        </p:nvSpPr>
        <p:spPr bwMode="auto">
          <a:xfrm>
            <a:off x="7874000" y="5157788"/>
            <a:ext cx="860425" cy="60325"/>
          </a:xfrm>
          <a:custGeom>
            <a:avLst/>
            <a:gdLst/>
            <a:ahLst/>
            <a:cxnLst>
              <a:cxn ang="0">
                <a:pos x="0" y="42"/>
              </a:cxn>
              <a:cxn ang="0">
                <a:pos x="476" y="42"/>
              </a:cxn>
              <a:cxn ang="0">
                <a:pos x="542" y="0"/>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p:spPr>
        <p:txBody>
          <a:bodyPr wrap="none" anchor="ctr"/>
          <a:lstStyle/>
          <a:p>
            <a:endParaRPr lang="zh-CN" altLang="en-US"/>
          </a:p>
        </p:txBody>
      </p:sp>
      <p:sp>
        <p:nvSpPr>
          <p:cNvPr id="182296"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1</a:t>
            </a:r>
          </a:p>
        </p:txBody>
      </p:sp>
      <p:sp>
        <p:nvSpPr>
          <p:cNvPr id="182297"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82298" name="Text Box 26"/>
          <p:cNvSpPr txBox="1">
            <a:spLocks noChangeArrowheads="1"/>
          </p:cNvSpPr>
          <p:nvPr/>
        </p:nvSpPr>
        <p:spPr bwMode="auto">
          <a:xfrm>
            <a:off x="8027988" y="2422525"/>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82299"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p:spPr>
        <p:txBody>
          <a:bodyPr wrap="none" anchor="ctr"/>
          <a:lstStyle/>
          <a:p>
            <a:endParaRPr lang="zh-CN" altLang="en-US"/>
          </a:p>
        </p:txBody>
      </p:sp>
      <p:sp>
        <p:nvSpPr>
          <p:cNvPr id="182300" name="Text Box 28"/>
          <p:cNvSpPr txBox="1">
            <a:spLocks noChangeArrowheads="1"/>
          </p:cNvSpPr>
          <p:nvPr/>
        </p:nvSpPr>
        <p:spPr bwMode="auto">
          <a:xfrm>
            <a:off x="558800" y="2481263"/>
            <a:ext cx="615950" cy="396875"/>
          </a:xfrm>
          <a:prstGeom prst="rect">
            <a:avLst/>
          </a:prstGeom>
          <a:noFill/>
          <a:ln w="12700">
            <a:noFill/>
            <a:miter lim="800000"/>
            <a:headEnd/>
            <a:tailEnd/>
          </a:ln>
          <a:effectLst/>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82301"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a:effectLst/>
        </p:spPr>
        <p:txBody>
          <a:bodyPr wrap="none">
            <a:spAutoFit/>
          </a:bodyPr>
          <a:lstStyle/>
          <a:p>
            <a:pPr defTabSz="762000" eaLnBrk="0" hangingPunct="0"/>
            <a:r>
              <a:rPr kumimoji="1" lang="zh-CN" altLang="en-US" sz="2000">
                <a:solidFill>
                  <a:srgbClr val="333399"/>
                </a:solidFill>
                <a:ea typeface="黑体" pitchFamily="49" charset="-122"/>
              </a:rPr>
              <a:t>主机</a:t>
            </a:r>
            <a:r>
              <a:rPr kumimoji="1" lang="zh-CN" altLang="en-US" sz="1000">
                <a:solidFill>
                  <a:srgbClr val="333399"/>
                </a:solidFill>
                <a:ea typeface="黑体" pitchFamily="49" charset="-122"/>
              </a:rPr>
              <a:t> </a:t>
            </a:r>
            <a:r>
              <a:rPr kumimoji="1" lang="en-US" altLang="zh-CN" sz="2000">
                <a:solidFill>
                  <a:srgbClr val="333399"/>
                </a:solidFill>
                <a:ea typeface="黑体" pitchFamily="49" charset="-122"/>
              </a:rPr>
              <a:t>2</a:t>
            </a:r>
          </a:p>
        </p:txBody>
      </p:sp>
      <p:sp>
        <p:nvSpPr>
          <p:cNvPr id="182302" name="AutoShape 30"/>
          <p:cNvSpPr>
            <a:spLocks noChangeArrowheads="1"/>
          </p:cNvSpPr>
          <p:nvPr/>
        </p:nvSpPr>
        <p:spPr bwMode="auto">
          <a:xfrm>
            <a:off x="4067175" y="19891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p:spPr>
        <p:txBody>
          <a:bodyPr/>
          <a:lstStyle/>
          <a:p>
            <a:pPr algn="ctr"/>
            <a:endParaRPr lang="zh-CN" altLang="en-US">
              <a:latin typeface="Tahoma" pitchFamily="34" charset="0"/>
            </a:endParaRPr>
          </a:p>
        </p:txBody>
      </p:sp>
      <p:sp>
        <p:nvSpPr>
          <p:cNvPr id="182303" name="Text Box 31"/>
          <p:cNvSpPr txBox="1">
            <a:spLocks noChangeArrowheads="1"/>
          </p:cNvSpPr>
          <p:nvPr/>
        </p:nvSpPr>
        <p:spPr bwMode="auto">
          <a:xfrm>
            <a:off x="4140200" y="2060575"/>
            <a:ext cx="2943225" cy="822325"/>
          </a:xfrm>
          <a:prstGeom prst="rect">
            <a:avLst/>
          </a:prstGeom>
          <a:noFill/>
          <a:ln w="12700">
            <a:noFill/>
            <a:miter lim="800000"/>
            <a:headEnd type="none" w="sm" len="lg"/>
            <a:tailEnd type="none" w="sm" len="lg"/>
          </a:ln>
          <a:effectLst/>
        </p:spPr>
        <p:txBody>
          <a:bodyPr wrap="none">
            <a:spAutoFit/>
          </a:bodyPr>
          <a:lstStyle/>
          <a:p>
            <a:pPr algn="ctr" defTabSz="762000" eaLnBrk="0" hangingPunct="0"/>
            <a:r>
              <a:rPr kumimoji="1" lang="zh-CN" altLang="en-US" sz="2400">
                <a:solidFill>
                  <a:srgbClr val="333399"/>
                </a:solidFill>
                <a:latin typeface="Tahoma" pitchFamily="34" charset="0"/>
                <a:ea typeface="黑体" pitchFamily="49" charset="-122"/>
              </a:rPr>
              <a:t>我收到了</a:t>
            </a:r>
            <a:r>
              <a:rPr kumimoji="1" lang="zh-CN" altLang="en-US" sz="1400">
                <a:solidFill>
                  <a:srgbClr val="333399"/>
                </a:solidFill>
                <a:ea typeface="黑体" pitchFamily="49" charset="-122"/>
              </a:rPr>
              <a:t> </a:t>
            </a:r>
            <a:r>
              <a:rPr kumimoji="1" lang="en-US" altLang="zh-CN" sz="2400">
                <a:solidFill>
                  <a:srgbClr val="333399"/>
                </a:solidFill>
                <a:ea typeface="黑体" pitchFamily="49" charset="-122"/>
              </a:rPr>
              <a:t>AP</a:t>
            </a:r>
            <a:r>
              <a:rPr kumimoji="1" lang="en-US" altLang="zh-CN" sz="2400" baseline="-25000">
                <a:solidFill>
                  <a:srgbClr val="333399"/>
                </a:solidFill>
                <a:ea typeface="黑体" pitchFamily="49" charset="-122"/>
              </a:rPr>
              <a:t>1</a:t>
            </a:r>
            <a:r>
              <a:rPr kumimoji="1" lang="en-US" altLang="zh-CN" sz="1600">
                <a:solidFill>
                  <a:srgbClr val="333399"/>
                </a:solidFill>
                <a:ea typeface="黑体" pitchFamily="49" charset="-122"/>
              </a:rPr>
              <a:t> </a:t>
            </a:r>
            <a:r>
              <a:rPr kumimoji="1" lang="zh-CN" altLang="en-US" sz="2400">
                <a:solidFill>
                  <a:srgbClr val="333399"/>
                </a:solidFill>
                <a:latin typeface="Tahoma" pitchFamily="34" charset="0"/>
                <a:ea typeface="黑体" pitchFamily="49" charset="-122"/>
              </a:rPr>
              <a:t>发来的</a:t>
            </a:r>
          </a:p>
          <a:p>
            <a:pPr algn="ctr" defTabSz="762000" eaLnBrk="0" hangingPunct="0"/>
            <a:r>
              <a:rPr kumimoji="1" lang="zh-CN" altLang="en-US" sz="2400">
                <a:solidFill>
                  <a:srgbClr val="333399"/>
                </a:solidFill>
                <a:ea typeface="黑体" pitchFamily="49" charset="-122"/>
              </a:rPr>
              <a:t>应用程序数据！</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rrowheads="1"/>
          </p:cNvSpPr>
          <p:nvPr>
            <p:ph type="title"/>
          </p:nvPr>
        </p:nvSpPr>
        <p:spPr>
          <a:xfrm>
            <a:off x="1150938" y="-3175"/>
            <a:ext cx="7793037" cy="695325"/>
          </a:xfrm>
        </p:spPr>
        <p:txBody>
          <a:bodyPr/>
          <a:lstStyle/>
          <a:p>
            <a:pPr>
              <a:lnSpc>
                <a:spcPct val="80000"/>
              </a:lnSpc>
            </a:pPr>
            <a:r>
              <a:rPr lang="zh-CN" altLang="en-US" sz="3600" smtClean="0"/>
              <a:t>万维网的工作过程 </a:t>
            </a:r>
          </a:p>
        </p:txBody>
      </p:sp>
      <p:graphicFrame>
        <p:nvGraphicFramePr>
          <p:cNvPr id="257027" name="Object 3"/>
          <p:cNvGraphicFramePr>
            <a:graphicFrameLocks noChangeAspect="1"/>
          </p:cNvGraphicFramePr>
          <p:nvPr/>
        </p:nvGraphicFramePr>
        <p:xfrm>
          <a:off x="2524125" y="2608263"/>
          <a:ext cx="3844925" cy="1692275"/>
        </p:xfrm>
        <a:graphic>
          <a:graphicData uri="http://schemas.openxmlformats.org/presentationml/2006/ole">
            <p:oleObj spid="_x0000_s33794" name="VISIO" r:id="rId4" imgW="1689840" imgH="964440" progId="">
              <p:embed/>
            </p:oleObj>
          </a:graphicData>
        </a:graphic>
      </p:graphicFrame>
      <p:pic>
        <p:nvPicPr>
          <p:cNvPr id="257028" name="Picture 4"/>
          <p:cNvPicPr>
            <a:picLocks noChangeArrowheads="1"/>
          </p:cNvPicPr>
          <p:nvPr/>
        </p:nvPicPr>
        <p:blipFill>
          <a:blip r:embed="rId5" cstate="print"/>
          <a:srcRect/>
          <a:stretch>
            <a:fillRect/>
          </a:stretch>
        </p:blipFill>
        <p:spPr bwMode="auto">
          <a:xfrm>
            <a:off x="6157913" y="1122363"/>
            <a:ext cx="1665287" cy="2416175"/>
          </a:xfrm>
          <a:prstGeom prst="rect">
            <a:avLst/>
          </a:prstGeom>
          <a:noFill/>
          <a:ln w="9525">
            <a:noFill/>
            <a:miter lim="800000"/>
            <a:headEnd/>
            <a:tailEnd/>
          </a:ln>
          <a:effectLst/>
        </p:spPr>
      </p:pic>
      <p:sp>
        <p:nvSpPr>
          <p:cNvPr id="257029" name="Freeform 5"/>
          <p:cNvSpPr>
            <a:spLocks/>
          </p:cNvSpPr>
          <p:nvPr/>
        </p:nvSpPr>
        <p:spPr bwMode="auto">
          <a:xfrm>
            <a:off x="3614738" y="2935288"/>
            <a:ext cx="449262" cy="266700"/>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257030" name="Freeform 6"/>
          <p:cNvSpPr>
            <a:spLocks/>
          </p:cNvSpPr>
          <p:nvPr/>
        </p:nvSpPr>
        <p:spPr bwMode="auto">
          <a:xfrm>
            <a:off x="4672013" y="2865438"/>
            <a:ext cx="315912" cy="196850"/>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257031" name="Freeform 7"/>
          <p:cNvSpPr>
            <a:spLocks/>
          </p:cNvSpPr>
          <p:nvPr/>
        </p:nvSpPr>
        <p:spPr bwMode="auto">
          <a:xfrm>
            <a:off x="5916613" y="2965450"/>
            <a:ext cx="1016000" cy="744538"/>
          </a:xfrm>
          <a:custGeom>
            <a:avLst/>
            <a:gdLst/>
            <a:ahLst/>
            <a:cxnLst>
              <a:cxn ang="0">
                <a:pos x="567" y="0"/>
              </a:cxn>
              <a:cxn ang="0">
                <a:pos x="530" y="168"/>
              </a:cxn>
              <a:cxn ang="0">
                <a:pos x="428" y="280"/>
              </a:cxn>
              <a:cxn ang="0">
                <a:pos x="314" y="328"/>
              </a:cxn>
              <a:cxn ang="0">
                <a:pos x="0" y="371"/>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headEnd/>
            <a:tailEnd/>
          </a:ln>
          <a:effectLst/>
        </p:spPr>
        <p:txBody>
          <a:bodyPr wrap="none" anchor="ctr"/>
          <a:lstStyle/>
          <a:p>
            <a:endParaRPr lang="zh-CN" altLang="en-US"/>
          </a:p>
        </p:txBody>
      </p:sp>
      <p:sp>
        <p:nvSpPr>
          <p:cNvPr id="257032" name="Freeform 8"/>
          <p:cNvSpPr>
            <a:spLocks/>
          </p:cNvSpPr>
          <p:nvPr/>
        </p:nvSpPr>
        <p:spPr bwMode="auto">
          <a:xfrm>
            <a:off x="1908175" y="2614613"/>
            <a:ext cx="1047750" cy="1081087"/>
          </a:xfrm>
          <a:custGeom>
            <a:avLst/>
            <a:gdLst/>
            <a:ahLst/>
            <a:cxnLst>
              <a:cxn ang="0">
                <a:pos x="7" y="0"/>
              </a:cxn>
              <a:cxn ang="0">
                <a:pos x="15" y="424"/>
              </a:cxn>
              <a:cxn ang="0">
                <a:pos x="100" y="545"/>
              </a:cxn>
              <a:cxn ang="0">
                <a:pos x="154" y="571"/>
              </a:cxn>
              <a:cxn ang="0">
                <a:pos x="190" y="591"/>
              </a:cxn>
              <a:cxn ang="0">
                <a:pos x="351" y="633"/>
              </a:cxn>
              <a:cxn ang="0">
                <a:pos x="583" y="664"/>
              </a:cxn>
              <a:cxn ang="0">
                <a:pos x="759" y="664"/>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ffectLst/>
        </p:spPr>
        <p:txBody>
          <a:bodyPr/>
          <a:lstStyle/>
          <a:p>
            <a:endParaRPr lang="zh-CN" altLang="en-US"/>
          </a:p>
        </p:txBody>
      </p:sp>
      <p:sp>
        <p:nvSpPr>
          <p:cNvPr id="257033" name="Rectangle 9"/>
          <p:cNvSpPr>
            <a:spLocks noChangeArrowheads="1"/>
          </p:cNvSpPr>
          <p:nvPr/>
        </p:nvSpPr>
        <p:spPr bwMode="auto">
          <a:xfrm>
            <a:off x="3998913" y="3548063"/>
            <a:ext cx="942975" cy="395287"/>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000">
                <a:solidFill>
                  <a:srgbClr val="333399"/>
                </a:solidFill>
                <a:ea typeface="黑体" pitchFamily="49" charset="-122"/>
              </a:rPr>
              <a:t>因特网</a:t>
            </a:r>
          </a:p>
        </p:txBody>
      </p:sp>
      <p:sp>
        <p:nvSpPr>
          <p:cNvPr id="257034" name="Rectangle 10"/>
          <p:cNvSpPr>
            <a:spLocks noChangeArrowheads="1"/>
          </p:cNvSpPr>
          <p:nvPr/>
        </p:nvSpPr>
        <p:spPr bwMode="auto">
          <a:xfrm>
            <a:off x="5738813" y="620713"/>
            <a:ext cx="3081337" cy="673100"/>
          </a:xfrm>
          <a:prstGeom prst="rect">
            <a:avLst/>
          </a:prstGeom>
          <a:noFill/>
          <a:ln w="12700">
            <a:noFill/>
            <a:miter lim="800000"/>
            <a:headEnd/>
            <a:tailEnd/>
          </a:ln>
          <a:effectLst/>
        </p:spPr>
        <p:txBody>
          <a:bodyPr wrap="none" lIns="90488" tIns="44450" rIns="90488" bIns="44450">
            <a:spAutoFit/>
          </a:bodyPr>
          <a:lstStyle/>
          <a:p>
            <a:pPr algn="ctr" eaLnBrk="0" hangingPunct="0">
              <a:lnSpc>
                <a:spcPct val="80000"/>
              </a:lnSpc>
            </a:pPr>
            <a:r>
              <a:rPr kumimoji="1" lang="zh-CN" altLang="en-US" sz="2400">
                <a:solidFill>
                  <a:srgbClr val="333399"/>
                </a:solidFill>
                <a:ea typeface="黑体" pitchFamily="49" charset="-122"/>
              </a:rPr>
              <a:t>服务器</a:t>
            </a:r>
          </a:p>
          <a:p>
            <a:pPr algn="ctr" eaLnBrk="0" hangingPunct="0">
              <a:lnSpc>
                <a:spcPct val="80000"/>
              </a:lnSpc>
            </a:pPr>
            <a:r>
              <a:rPr kumimoji="1" lang="en-US" altLang="zh-CN" sz="2400">
                <a:solidFill>
                  <a:srgbClr val="333399"/>
                </a:solidFill>
                <a:ea typeface="黑体" pitchFamily="49" charset="-122"/>
              </a:rPr>
              <a:t>www.tsinghua.edu.cn</a:t>
            </a:r>
          </a:p>
        </p:txBody>
      </p:sp>
      <p:sp>
        <p:nvSpPr>
          <p:cNvPr id="257035" name="Rectangle 11"/>
          <p:cNvSpPr>
            <a:spLocks noChangeArrowheads="1"/>
          </p:cNvSpPr>
          <p:nvPr/>
        </p:nvSpPr>
        <p:spPr bwMode="auto">
          <a:xfrm>
            <a:off x="3132138" y="836613"/>
            <a:ext cx="2620962" cy="454025"/>
          </a:xfrm>
          <a:prstGeom prst="rect">
            <a:avLst/>
          </a:prstGeom>
          <a:noFill/>
          <a:ln w="19050">
            <a:noFill/>
            <a:miter lim="800000"/>
            <a:headEnd/>
            <a:tailEnd/>
          </a:ln>
          <a:effectLst/>
        </p:spPr>
        <p:txBody>
          <a:bodyPr wrap="none" lIns="90488" tIns="44450" rIns="90488" bIns="44450">
            <a:spAutoFit/>
          </a:bodyPr>
          <a:lstStyle/>
          <a:p>
            <a:pPr eaLnBrk="0" hangingPunct="0"/>
            <a:r>
              <a:rPr kumimoji="1" lang="zh-CN" altLang="zh-CN" sz="2400">
                <a:solidFill>
                  <a:srgbClr val="333399"/>
                </a:solidFill>
                <a:ea typeface="黑体" pitchFamily="49" charset="-122"/>
              </a:rPr>
              <a:t>链接到</a:t>
            </a:r>
            <a:r>
              <a:rPr kumimoji="1" lang="en-US" altLang="zh-CN" sz="2400">
                <a:solidFill>
                  <a:srgbClr val="333399"/>
                </a:solidFill>
                <a:ea typeface="黑体" pitchFamily="49" charset="-122"/>
              </a:rPr>
              <a:t>URL</a:t>
            </a:r>
            <a:r>
              <a:rPr kumimoji="1" lang="zh-CN" altLang="en-US" sz="2400">
                <a:solidFill>
                  <a:srgbClr val="333399"/>
                </a:solidFill>
                <a:ea typeface="黑体" pitchFamily="49" charset="-122"/>
              </a:rPr>
              <a:t>的超链</a:t>
            </a:r>
          </a:p>
        </p:txBody>
      </p:sp>
      <p:sp>
        <p:nvSpPr>
          <p:cNvPr id="257036" name="Rectangle 12"/>
          <p:cNvSpPr>
            <a:spLocks noChangeArrowheads="1"/>
          </p:cNvSpPr>
          <p:nvPr/>
        </p:nvSpPr>
        <p:spPr bwMode="auto">
          <a:xfrm>
            <a:off x="3073400" y="3021013"/>
            <a:ext cx="2835275" cy="393700"/>
          </a:xfrm>
          <a:prstGeom prst="rect">
            <a:avLst/>
          </a:prstGeom>
          <a:solidFill>
            <a:schemeClr val="bg1"/>
          </a:solidFill>
          <a:ln w="19050">
            <a:noFill/>
            <a:miter lim="800000"/>
            <a:headEnd/>
            <a:tailEnd/>
          </a:ln>
          <a:effectLst/>
        </p:spPr>
        <p:txBody>
          <a:bodyPr wrap="none" lIns="90488" tIns="44450" rIns="90488" bIns="44450">
            <a:spAutoFit/>
          </a:bodyPr>
          <a:lstStyle/>
          <a:p>
            <a:pPr eaLnBrk="0" hangingPunct="0"/>
            <a:r>
              <a:rPr kumimoji="1" lang="en-US" altLang="zh-CN" sz="2000">
                <a:solidFill>
                  <a:srgbClr val="333399"/>
                </a:solidFill>
                <a:ea typeface="黑体" pitchFamily="49" charset="-122"/>
              </a:rPr>
              <a:t>HTTP </a:t>
            </a:r>
            <a:r>
              <a:rPr kumimoji="1" lang="zh-CN" altLang="en-US" sz="2000">
                <a:solidFill>
                  <a:srgbClr val="333399"/>
                </a:solidFill>
                <a:ea typeface="黑体" pitchFamily="49" charset="-122"/>
              </a:rPr>
              <a:t>使用此 </a:t>
            </a:r>
            <a:r>
              <a:rPr kumimoji="1" lang="en-US" altLang="zh-CN" sz="2000">
                <a:solidFill>
                  <a:srgbClr val="333399"/>
                </a:solidFill>
                <a:ea typeface="黑体" pitchFamily="49" charset="-122"/>
              </a:rPr>
              <a:t>TCP </a:t>
            </a:r>
            <a:r>
              <a:rPr kumimoji="1" lang="zh-CN" altLang="en-US" sz="2000">
                <a:solidFill>
                  <a:srgbClr val="333399"/>
                </a:solidFill>
                <a:ea typeface="黑体" pitchFamily="49" charset="-122"/>
              </a:rPr>
              <a:t>连接</a:t>
            </a:r>
          </a:p>
        </p:txBody>
      </p:sp>
      <p:sp>
        <p:nvSpPr>
          <p:cNvPr id="257037" name="Rectangle 13"/>
          <p:cNvSpPr>
            <a:spLocks noChangeArrowheads="1"/>
          </p:cNvSpPr>
          <p:nvPr/>
        </p:nvSpPr>
        <p:spPr bwMode="auto">
          <a:xfrm>
            <a:off x="2673350" y="1757363"/>
            <a:ext cx="944563" cy="638175"/>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2000">
                <a:solidFill>
                  <a:srgbClr val="333399"/>
                </a:solidFill>
                <a:ea typeface="黑体" pitchFamily="49" charset="-122"/>
              </a:rPr>
              <a:t>浏览器</a:t>
            </a:r>
          </a:p>
          <a:p>
            <a:pPr eaLnBrk="0" hangingPunct="0">
              <a:lnSpc>
                <a:spcPct val="90000"/>
              </a:lnSpc>
            </a:pPr>
            <a:r>
              <a:rPr kumimoji="1" lang="zh-CN" altLang="en-US" sz="2000">
                <a:solidFill>
                  <a:srgbClr val="333399"/>
                </a:solidFill>
                <a:ea typeface="黑体" pitchFamily="49" charset="-122"/>
              </a:rPr>
              <a:t> 程序</a:t>
            </a:r>
          </a:p>
        </p:txBody>
      </p:sp>
      <p:sp>
        <p:nvSpPr>
          <p:cNvPr id="257038" name="Rectangle 14"/>
          <p:cNvSpPr>
            <a:spLocks noChangeArrowheads="1"/>
          </p:cNvSpPr>
          <p:nvPr/>
        </p:nvSpPr>
        <p:spPr bwMode="auto">
          <a:xfrm>
            <a:off x="5051425" y="1757363"/>
            <a:ext cx="941388" cy="638175"/>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2000">
                <a:solidFill>
                  <a:srgbClr val="333399"/>
                </a:solidFill>
                <a:ea typeface="黑体" pitchFamily="49" charset="-122"/>
              </a:rPr>
              <a:t>服务器</a:t>
            </a:r>
          </a:p>
          <a:p>
            <a:pPr eaLnBrk="0" hangingPunct="0">
              <a:lnSpc>
                <a:spcPct val="90000"/>
              </a:lnSpc>
            </a:pPr>
            <a:r>
              <a:rPr kumimoji="1" lang="zh-CN" altLang="en-US" sz="2000">
                <a:solidFill>
                  <a:srgbClr val="333399"/>
                </a:solidFill>
                <a:ea typeface="黑体" pitchFamily="49" charset="-122"/>
              </a:rPr>
              <a:t> 程序</a:t>
            </a:r>
          </a:p>
        </p:txBody>
      </p:sp>
      <p:sp>
        <p:nvSpPr>
          <p:cNvPr id="257039" name="Rectangle 15"/>
          <p:cNvSpPr>
            <a:spLocks noChangeArrowheads="1"/>
          </p:cNvSpPr>
          <p:nvPr/>
        </p:nvSpPr>
        <p:spPr bwMode="auto">
          <a:xfrm>
            <a:off x="3946525" y="2130425"/>
            <a:ext cx="844550" cy="393700"/>
          </a:xfrm>
          <a:prstGeom prst="rect">
            <a:avLst/>
          </a:prstGeom>
          <a:noFill/>
          <a:ln w="19050">
            <a:noFill/>
            <a:miter lim="800000"/>
            <a:headEnd/>
            <a:tailEnd/>
          </a:ln>
          <a:effectLst/>
        </p:spPr>
        <p:txBody>
          <a:bodyPr wrap="none" lIns="90488" tIns="44450" rIns="90488" bIns="44450">
            <a:spAutoFit/>
          </a:bodyPr>
          <a:lstStyle/>
          <a:p>
            <a:pPr eaLnBrk="0" hangingPunct="0"/>
            <a:r>
              <a:rPr kumimoji="1" lang="en-US" altLang="zh-CN" sz="2000">
                <a:solidFill>
                  <a:srgbClr val="333399"/>
                </a:solidFill>
                <a:ea typeface="黑体" pitchFamily="49" charset="-122"/>
              </a:rPr>
              <a:t>HTTP</a:t>
            </a:r>
          </a:p>
        </p:txBody>
      </p:sp>
      <p:sp>
        <p:nvSpPr>
          <p:cNvPr id="257040" name="Rectangle 16"/>
          <p:cNvSpPr>
            <a:spLocks noChangeArrowheads="1"/>
          </p:cNvSpPr>
          <p:nvPr/>
        </p:nvSpPr>
        <p:spPr bwMode="auto">
          <a:xfrm>
            <a:off x="1403350" y="1052513"/>
            <a:ext cx="790575" cy="454025"/>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400">
                <a:solidFill>
                  <a:srgbClr val="333399"/>
                </a:solidFill>
                <a:ea typeface="黑体" pitchFamily="49" charset="-122"/>
              </a:rPr>
              <a:t>客户</a:t>
            </a:r>
          </a:p>
        </p:txBody>
      </p:sp>
      <p:pic>
        <p:nvPicPr>
          <p:cNvPr id="257041" name="Picture 17"/>
          <p:cNvPicPr>
            <a:picLocks noChangeArrowheads="1"/>
          </p:cNvPicPr>
          <p:nvPr/>
        </p:nvPicPr>
        <p:blipFill>
          <a:blip r:embed="rId6" cstate="print"/>
          <a:srcRect/>
          <a:stretch>
            <a:fillRect/>
          </a:stretch>
        </p:blipFill>
        <p:spPr bwMode="auto">
          <a:xfrm>
            <a:off x="1144588" y="1503363"/>
            <a:ext cx="1431925" cy="1433512"/>
          </a:xfrm>
          <a:prstGeom prst="rect">
            <a:avLst/>
          </a:prstGeom>
          <a:noFill/>
          <a:ln w="9525">
            <a:noFill/>
            <a:miter lim="800000"/>
            <a:headEnd/>
            <a:tailEnd/>
          </a:ln>
          <a:effectLst/>
        </p:spPr>
      </p:pic>
      <p:sp>
        <p:nvSpPr>
          <p:cNvPr id="257042" name="Freeform 18"/>
          <p:cNvSpPr>
            <a:spLocks/>
          </p:cNvSpPr>
          <p:nvPr/>
        </p:nvSpPr>
        <p:spPr bwMode="auto">
          <a:xfrm>
            <a:off x="1484313" y="1735138"/>
            <a:ext cx="741362" cy="555625"/>
          </a:xfrm>
          <a:custGeom>
            <a:avLst/>
            <a:gdLst/>
            <a:ahLst/>
            <a:cxnLst>
              <a:cxn ang="0">
                <a:pos x="17" y="0"/>
              </a:cxn>
              <a:cxn ang="0">
                <a:pos x="462" y="0"/>
              </a:cxn>
              <a:cxn ang="0">
                <a:pos x="443" y="321"/>
              </a:cxn>
              <a:cxn ang="0">
                <a:pos x="0" y="304"/>
              </a:cxn>
              <a:cxn ang="0">
                <a:pos x="17" y="0"/>
              </a:cxn>
            </a:cxnLst>
            <a:rect l="0" t="0" r="r" b="b"/>
            <a:pathLst>
              <a:path w="463" h="322">
                <a:moveTo>
                  <a:pt x="17" y="0"/>
                </a:moveTo>
                <a:lnTo>
                  <a:pt x="462" y="0"/>
                </a:lnTo>
                <a:lnTo>
                  <a:pt x="443" y="321"/>
                </a:lnTo>
                <a:lnTo>
                  <a:pt x="0" y="304"/>
                </a:lnTo>
                <a:lnTo>
                  <a:pt x="17" y="0"/>
                </a:lnTo>
              </a:path>
            </a:pathLst>
          </a:custGeom>
          <a:noFill/>
          <a:ln w="12700" cap="rnd" cmpd="sng">
            <a:noFill/>
            <a:prstDash val="solid"/>
            <a:round/>
            <a:headEnd type="none" w="med" len="med"/>
            <a:tailEnd type="none" w="med" len="med"/>
          </a:ln>
          <a:effectLst/>
        </p:spPr>
        <p:txBody>
          <a:bodyPr/>
          <a:lstStyle/>
          <a:p>
            <a:endParaRPr lang="zh-CN" altLang="en-US"/>
          </a:p>
        </p:txBody>
      </p:sp>
      <p:sp>
        <p:nvSpPr>
          <p:cNvPr id="257043" name="Rectangle 19"/>
          <p:cNvSpPr>
            <a:spLocks noChangeArrowheads="1"/>
          </p:cNvSpPr>
          <p:nvPr/>
        </p:nvSpPr>
        <p:spPr bwMode="auto">
          <a:xfrm>
            <a:off x="1412875" y="1628775"/>
            <a:ext cx="892175" cy="512763"/>
          </a:xfrm>
          <a:prstGeom prst="rect">
            <a:avLst/>
          </a:prstGeom>
          <a:noFill/>
          <a:ln w="19050">
            <a:noFill/>
            <a:miter lim="800000"/>
            <a:headEnd/>
            <a:tailEnd/>
          </a:ln>
          <a:effectLst/>
        </p:spPr>
        <p:txBody>
          <a:bodyPr wrap="none" lIns="90488" tIns="44450" rIns="90488" bIns="44450">
            <a:spAutoFit/>
          </a:bodyPr>
          <a:lstStyle/>
          <a:p>
            <a:pPr eaLnBrk="0" hangingPunct="0"/>
            <a:r>
              <a:rPr kumimoji="1" lang="zh-CN" altLang="en-US" sz="1400">
                <a:solidFill>
                  <a:srgbClr val="333399"/>
                </a:solidFill>
                <a:ea typeface="黑体" pitchFamily="49" charset="-122"/>
              </a:rPr>
              <a:t>清华大学</a:t>
            </a:r>
          </a:p>
          <a:p>
            <a:pPr eaLnBrk="0" hangingPunct="0"/>
            <a:r>
              <a:rPr kumimoji="1" lang="zh-CN" altLang="en-US" sz="1400">
                <a:solidFill>
                  <a:srgbClr val="333399"/>
                </a:solidFill>
                <a:ea typeface="黑体" pitchFamily="49" charset="-122"/>
              </a:rPr>
              <a:t>院系设置</a:t>
            </a:r>
          </a:p>
        </p:txBody>
      </p:sp>
      <p:sp>
        <p:nvSpPr>
          <p:cNvPr id="257044" name="Line 20"/>
          <p:cNvSpPr>
            <a:spLocks noChangeShapeType="1"/>
          </p:cNvSpPr>
          <p:nvPr/>
        </p:nvSpPr>
        <p:spPr bwMode="auto">
          <a:xfrm>
            <a:off x="1549400" y="2093913"/>
            <a:ext cx="585788" cy="0"/>
          </a:xfrm>
          <a:prstGeom prst="line">
            <a:avLst/>
          </a:prstGeom>
          <a:noFill/>
          <a:ln w="19050">
            <a:solidFill>
              <a:schemeClr val="tx1"/>
            </a:solidFill>
            <a:round/>
            <a:headEnd/>
            <a:tailEnd/>
          </a:ln>
          <a:effectLst/>
        </p:spPr>
        <p:txBody>
          <a:bodyPr wrap="none" anchor="ctr"/>
          <a:lstStyle/>
          <a:p>
            <a:endParaRPr lang="zh-CN" altLang="en-US"/>
          </a:p>
        </p:txBody>
      </p:sp>
      <p:sp>
        <p:nvSpPr>
          <p:cNvPr id="257045" name="Oval 21"/>
          <p:cNvSpPr>
            <a:spLocks noChangeArrowheads="1"/>
          </p:cNvSpPr>
          <p:nvPr/>
        </p:nvSpPr>
        <p:spPr bwMode="auto">
          <a:xfrm>
            <a:off x="1824038" y="2432050"/>
            <a:ext cx="593725" cy="252413"/>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257046" name="Line 22"/>
          <p:cNvSpPr>
            <a:spLocks noChangeShapeType="1"/>
          </p:cNvSpPr>
          <p:nvPr/>
        </p:nvSpPr>
        <p:spPr bwMode="auto">
          <a:xfrm>
            <a:off x="5815013" y="2262188"/>
            <a:ext cx="509587" cy="254000"/>
          </a:xfrm>
          <a:prstGeom prst="line">
            <a:avLst/>
          </a:prstGeom>
          <a:noFill/>
          <a:ln w="28575">
            <a:solidFill>
              <a:srgbClr val="333399"/>
            </a:solidFill>
            <a:round/>
            <a:headEnd/>
            <a:tailEnd type="triangle" w="sm" len="lg"/>
          </a:ln>
          <a:effectLst/>
        </p:spPr>
        <p:txBody>
          <a:bodyPr wrap="none" anchor="ctr"/>
          <a:lstStyle/>
          <a:p>
            <a:endParaRPr lang="zh-CN" altLang="en-US"/>
          </a:p>
        </p:txBody>
      </p:sp>
      <p:sp>
        <p:nvSpPr>
          <p:cNvPr id="257047" name="Line 23"/>
          <p:cNvSpPr>
            <a:spLocks noChangeShapeType="1"/>
          </p:cNvSpPr>
          <p:nvPr/>
        </p:nvSpPr>
        <p:spPr bwMode="auto">
          <a:xfrm flipH="1">
            <a:off x="2333625" y="2178050"/>
            <a:ext cx="509588" cy="338138"/>
          </a:xfrm>
          <a:prstGeom prst="line">
            <a:avLst/>
          </a:prstGeom>
          <a:noFill/>
          <a:ln w="28575">
            <a:solidFill>
              <a:srgbClr val="333399"/>
            </a:solidFill>
            <a:round/>
            <a:headEnd/>
            <a:tailEnd type="triangle" w="sm" len="lg"/>
          </a:ln>
          <a:effectLst/>
        </p:spPr>
        <p:txBody>
          <a:bodyPr wrap="none" anchor="ctr"/>
          <a:lstStyle/>
          <a:p>
            <a:endParaRPr lang="zh-CN" altLang="en-US"/>
          </a:p>
        </p:txBody>
      </p:sp>
      <p:sp>
        <p:nvSpPr>
          <p:cNvPr id="257048" name="Oval 24"/>
          <p:cNvSpPr>
            <a:spLocks noChangeArrowheads="1"/>
          </p:cNvSpPr>
          <p:nvPr/>
        </p:nvSpPr>
        <p:spPr bwMode="auto">
          <a:xfrm>
            <a:off x="6238875" y="2432050"/>
            <a:ext cx="595313" cy="252413"/>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257049" name="Freeform 25"/>
          <p:cNvSpPr>
            <a:spLocks/>
          </p:cNvSpPr>
          <p:nvPr/>
        </p:nvSpPr>
        <p:spPr bwMode="auto">
          <a:xfrm>
            <a:off x="2163763" y="2622550"/>
            <a:ext cx="4330700" cy="820738"/>
          </a:xfrm>
          <a:custGeom>
            <a:avLst/>
            <a:gdLst/>
            <a:ahLst/>
            <a:cxnLst>
              <a:cxn ang="0">
                <a:pos x="0" y="0"/>
              </a:cxn>
              <a:cxn ang="0">
                <a:pos x="0" y="608"/>
              </a:cxn>
              <a:cxn ang="0">
                <a:pos x="6" y="651"/>
              </a:cxn>
              <a:cxn ang="0">
                <a:pos x="24" y="699"/>
              </a:cxn>
              <a:cxn ang="0">
                <a:pos x="66" y="750"/>
              </a:cxn>
              <a:cxn ang="0">
                <a:pos x="144" y="793"/>
              </a:cxn>
              <a:cxn ang="0">
                <a:pos x="282" y="830"/>
              </a:cxn>
              <a:cxn ang="0">
                <a:pos x="432" y="852"/>
              </a:cxn>
              <a:cxn ang="0">
                <a:pos x="816" y="852"/>
              </a:cxn>
              <a:cxn ang="0">
                <a:pos x="2135" y="852"/>
              </a:cxn>
              <a:cxn ang="0">
                <a:pos x="2250" y="837"/>
              </a:cxn>
              <a:cxn ang="0">
                <a:pos x="2315" y="815"/>
              </a:cxn>
              <a:cxn ang="0">
                <a:pos x="2394" y="757"/>
              </a:cxn>
              <a:cxn ang="0">
                <a:pos x="2436" y="680"/>
              </a:cxn>
              <a:cxn ang="0">
                <a:pos x="2448" y="615"/>
              </a:cxn>
              <a:cxn ang="0">
                <a:pos x="2448" y="18"/>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ffectLst/>
        </p:spPr>
        <p:txBody>
          <a:bodyPr wrap="none" anchor="ctr"/>
          <a:lstStyle/>
          <a:p>
            <a:endParaRPr lang="zh-CN" altLang="en-US"/>
          </a:p>
        </p:txBody>
      </p:sp>
      <p:sp>
        <p:nvSpPr>
          <p:cNvPr id="257050" name="Line 26"/>
          <p:cNvSpPr>
            <a:spLocks noChangeShapeType="1"/>
          </p:cNvSpPr>
          <p:nvPr/>
        </p:nvSpPr>
        <p:spPr bwMode="auto">
          <a:xfrm flipV="1">
            <a:off x="2417763" y="2571750"/>
            <a:ext cx="3906837" cy="0"/>
          </a:xfrm>
          <a:prstGeom prst="line">
            <a:avLst/>
          </a:prstGeom>
          <a:noFill/>
          <a:ln w="76200">
            <a:solidFill>
              <a:srgbClr val="333399"/>
            </a:solidFill>
            <a:round/>
            <a:headEnd type="triangle" w="sm" len="lg"/>
            <a:tailEnd type="triangle" w="sm" len="lg"/>
          </a:ln>
          <a:effectLst/>
        </p:spPr>
        <p:txBody>
          <a:bodyPr wrap="none" anchor="ctr"/>
          <a:lstStyle/>
          <a:p>
            <a:endParaRPr lang="zh-CN" altLang="en-US"/>
          </a:p>
        </p:txBody>
      </p:sp>
      <p:sp>
        <p:nvSpPr>
          <p:cNvPr id="257051" name="Line 27"/>
          <p:cNvSpPr>
            <a:spLocks noChangeShapeType="1"/>
          </p:cNvSpPr>
          <p:nvPr/>
        </p:nvSpPr>
        <p:spPr bwMode="auto">
          <a:xfrm rot="16200000" flipH="1">
            <a:off x="6726238" y="2624138"/>
            <a:ext cx="288925" cy="193675"/>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257052" name="Freeform 28"/>
          <p:cNvSpPr>
            <a:spLocks/>
          </p:cNvSpPr>
          <p:nvPr/>
        </p:nvSpPr>
        <p:spPr bwMode="auto">
          <a:xfrm>
            <a:off x="2339975" y="1250950"/>
            <a:ext cx="3816350" cy="738188"/>
          </a:xfrm>
          <a:custGeom>
            <a:avLst/>
            <a:gdLst/>
            <a:ahLst/>
            <a:cxnLst>
              <a:cxn ang="0">
                <a:pos x="0" y="332"/>
              </a:cxn>
              <a:cxn ang="0">
                <a:pos x="336" y="140"/>
              </a:cxn>
              <a:cxn ang="0">
                <a:pos x="753" y="38"/>
              </a:cxn>
              <a:cxn ang="0">
                <a:pos x="1287" y="2"/>
              </a:cxn>
              <a:cxn ang="0">
                <a:pos x="1756" y="50"/>
              </a:cxn>
              <a:cxn ang="0">
                <a:pos x="2191" y="129"/>
              </a:cxn>
              <a:cxn ang="0">
                <a:pos x="2454" y="212"/>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chemeClr val="hlink"/>
            </a:solidFill>
            <a:round/>
            <a:headEnd type="none" w="med" len="med"/>
            <a:tailEnd type="triangle" w="med" len="lg"/>
          </a:ln>
          <a:effectLst/>
        </p:spPr>
        <p:txBody>
          <a:bodyPr wrap="none" anchor="ctr"/>
          <a:lstStyle/>
          <a:p>
            <a:endParaRPr lang="zh-CN" altLang="en-US"/>
          </a:p>
        </p:txBody>
      </p:sp>
      <p:sp>
        <p:nvSpPr>
          <p:cNvPr id="257053" name="Line 29"/>
          <p:cNvSpPr>
            <a:spLocks noChangeShapeType="1"/>
          </p:cNvSpPr>
          <p:nvPr/>
        </p:nvSpPr>
        <p:spPr bwMode="auto">
          <a:xfrm>
            <a:off x="1824038" y="3829050"/>
            <a:ext cx="0" cy="2986088"/>
          </a:xfrm>
          <a:prstGeom prst="line">
            <a:avLst/>
          </a:prstGeom>
          <a:noFill/>
          <a:ln w="28575">
            <a:solidFill>
              <a:srgbClr val="333399"/>
            </a:solidFill>
            <a:round/>
            <a:headEnd/>
            <a:tailEnd/>
          </a:ln>
          <a:effectLst/>
        </p:spPr>
        <p:txBody>
          <a:bodyPr/>
          <a:lstStyle/>
          <a:p>
            <a:endParaRPr lang="zh-CN" altLang="en-US"/>
          </a:p>
        </p:txBody>
      </p:sp>
      <p:sp>
        <p:nvSpPr>
          <p:cNvPr id="257054" name="Line 30"/>
          <p:cNvSpPr>
            <a:spLocks noChangeShapeType="1"/>
          </p:cNvSpPr>
          <p:nvPr/>
        </p:nvSpPr>
        <p:spPr bwMode="auto">
          <a:xfrm>
            <a:off x="6967538" y="3829050"/>
            <a:ext cx="0" cy="2986088"/>
          </a:xfrm>
          <a:prstGeom prst="line">
            <a:avLst/>
          </a:prstGeom>
          <a:noFill/>
          <a:ln w="28575">
            <a:solidFill>
              <a:srgbClr val="333399"/>
            </a:solidFill>
            <a:round/>
            <a:headEnd/>
            <a:tailEnd/>
          </a:ln>
          <a:effectLst/>
        </p:spPr>
        <p:txBody>
          <a:bodyPr/>
          <a:lstStyle/>
          <a:p>
            <a:endParaRPr lang="zh-CN" altLang="en-US"/>
          </a:p>
        </p:txBody>
      </p:sp>
      <p:grpSp>
        <p:nvGrpSpPr>
          <p:cNvPr id="2" name="Group 31"/>
          <p:cNvGrpSpPr>
            <a:grpSpLocks/>
          </p:cNvGrpSpPr>
          <p:nvPr/>
        </p:nvGrpSpPr>
        <p:grpSpPr bwMode="auto">
          <a:xfrm>
            <a:off x="1824038" y="4267200"/>
            <a:ext cx="5143500" cy="400050"/>
            <a:chOff x="1149" y="2688"/>
            <a:chExt cx="3240" cy="252"/>
          </a:xfrm>
        </p:grpSpPr>
        <p:sp>
          <p:nvSpPr>
            <p:cNvPr id="257056" name="Line 32"/>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ffectLst/>
          </p:spPr>
          <p:txBody>
            <a:bodyPr/>
            <a:lstStyle/>
            <a:p>
              <a:endParaRPr lang="zh-CN" altLang="en-US"/>
            </a:p>
          </p:txBody>
        </p:sp>
        <p:sp>
          <p:nvSpPr>
            <p:cNvPr id="257057" name="Text Box 33"/>
            <p:cNvSpPr txBox="1">
              <a:spLocks noChangeArrowheads="1"/>
            </p:cNvSpPr>
            <p:nvPr/>
          </p:nvSpPr>
          <p:spPr bwMode="auto">
            <a:xfrm>
              <a:off x="1680" y="2688"/>
              <a:ext cx="2213" cy="252"/>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rgbClr val="333399"/>
                  </a:solidFill>
                  <a:ea typeface="黑体" pitchFamily="49" charset="-122"/>
                </a:rPr>
                <a:t>建立 </a:t>
              </a:r>
              <a:r>
                <a:rPr kumimoji="1" lang="en-US" altLang="zh-CN" sz="2000" dirty="0">
                  <a:solidFill>
                    <a:srgbClr val="333399"/>
                  </a:solidFill>
                  <a:ea typeface="黑体" pitchFamily="49" charset="-122"/>
                </a:rPr>
                <a:t>TCP </a:t>
              </a:r>
              <a:r>
                <a:rPr kumimoji="1" lang="zh-CN" altLang="en-US" sz="2000" dirty="0">
                  <a:solidFill>
                    <a:srgbClr val="333399"/>
                  </a:solidFill>
                  <a:ea typeface="黑体" pitchFamily="49" charset="-122"/>
                </a:rPr>
                <a:t>连</a:t>
              </a:r>
              <a:r>
                <a:rPr kumimoji="1" lang="zh-CN" altLang="en-US" sz="2000" dirty="0" smtClean="0">
                  <a:solidFill>
                    <a:srgbClr val="333399"/>
                  </a:solidFill>
                  <a:ea typeface="黑体" pitchFamily="49" charset="-122"/>
                </a:rPr>
                <a:t>接，服务器</a:t>
              </a:r>
              <a:r>
                <a:rPr kumimoji="1" lang="en-US" altLang="zh-CN" sz="2000" dirty="0" smtClean="0">
                  <a:solidFill>
                    <a:srgbClr val="333399"/>
                  </a:solidFill>
                  <a:ea typeface="黑体" pitchFamily="49" charset="-122"/>
                </a:rPr>
                <a:t>80</a:t>
              </a:r>
              <a:r>
                <a:rPr kumimoji="1" lang="zh-CN" altLang="en-US" sz="2000" dirty="0" smtClean="0">
                  <a:solidFill>
                    <a:srgbClr val="333399"/>
                  </a:solidFill>
                  <a:ea typeface="黑体" pitchFamily="49" charset="-122"/>
                </a:rPr>
                <a:t>端口</a:t>
              </a:r>
              <a:endParaRPr kumimoji="1" lang="zh-CN" altLang="en-US" sz="2000" dirty="0">
                <a:solidFill>
                  <a:srgbClr val="333399"/>
                </a:solidFill>
                <a:ea typeface="黑体" pitchFamily="49" charset="-122"/>
              </a:endParaRPr>
            </a:p>
          </p:txBody>
        </p:sp>
      </p:grpSp>
      <p:grpSp>
        <p:nvGrpSpPr>
          <p:cNvPr id="3" name="Group 34"/>
          <p:cNvGrpSpPr>
            <a:grpSpLocks/>
          </p:cNvGrpSpPr>
          <p:nvPr/>
        </p:nvGrpSpPr>
        <p:grpSpPr bwMode="auto">
          <a:xfrm>
            <a:off x="1824038" y="6165850"/>
            <a:ext cx="5143500" cy="395288"/>
            <a:chOff x="1149" y="3884"/>
            <a:chExt cx="3240" cy="249"/>
          </a:xfrm>
        </p:grpSpPr>
        <p:sp>
          <p:nvSpPr>
            <p:cNvPr id="257059" name="Line 35"/>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ffectLst/>
          </p:spPr>
          <p:txBody>
            <a:bodyPr/>
            <a:lstStyle/>
            <a:p>
              <a:endParaRPr lang="zh-CN" altLang="en-US"/>
            </a:p>
          </p:txBody>
        </p:sp>
        <p:sp>
          <p:nvSpPr>
            <p:cNvPr id="257060" name="Text Box 36"/>
            <p:cNvSpPr txBox="1">
              <a:spLocks noChangeArrowheads="1"/>
            </p:cNvSpPr>
            <p:nvPr/>
          </p:nvSpPr>
          <p:spPr bwMode="auto">
            <a:xfrm>
              <a:off x="2176" y="3884"/>
              <a:ext cx="1165" cy="249"/>
            </a:xfrm>
            <a:prstGeom prst="rect">
              <a:avLst/>
            </a:prstGeom>
            <a:solidFill>
              <a:schemeClr val="bg1"/>
            </a:solidFill>
            <a:ln w="9525">
              <a:noFill/>
              <a:miter lim="800000"/>
              <a:headEnd/>
              <a:tailEnd/>
            </a:ln>
            <a:effectLst/>
          </p:spPr>
          <p:txBody>
            <a:bodyPr wrap="none">
              <a:spAutoFit/>
            </a:bodyPr>
            <a:lstStyle/>
            <a:p>
              <a:r>
                <a:rPr kumimoji="1" lang="zh-CN" altLang="en-US" sz="2000">
                  <a:solidFill>
                    <a:srgbClr val="333399"/>
                  </a:solidFill>
                  <a:ea typeface="黑体" pitchFamily="49" charset="-122"/>
                </a:rPr>
                <a:t>释放 </a:t>
              </a:r>
              <a:r>
                <a:rPr kumimoji="1" lang="en-US" altLang="zh-CN" sz="2000">
                  <a:solidFill>
                    <a:srgbClr val="333399"/>
                  </a:solidFill>
                  <a:ea typeface="黑体" pitchFamily="49" charset="-122"/>
                </a:rPr>
                <a:t>TCP </a:t>
              </a:r>
              <a:r>
                <a:rPr kumimoji="1" lang="zh-CN" altLang="en-US" sz="2000">
                  <a:solidFill>
                    <a:srgbClr val="333399"/>
                  </a:solidFill>
                  <a:ea typeface="黑体" pitchFamily="49" charset="-122"/>
                </a:rPr>
                <a:t>连接</a:t>
              </a:r>
            </a:p>
          </p:txBody>
        </p:sp>
      </p:grpSp>
      <p:sp>
        <p:nvSpPr>
          <p:cNvPr id="257061" name="Line 37"/>
          <p:cNvSpPr>
            <a:spLocks noChangeShapeType="1"/>
          </p:cNvSpPr>
          <p:nvPr/>
        </p:nvSpPr>
        <p:spPr bwMode="auto">
          <a:xfrm>
            <a:off x="7210425" y="2995613"/>
            <a:ext cx="517525" cy="160337"/>
          </a:xfrm>
          <a:prstGeom prst="line">
            <a:avLst/>
          </a:prstGeom>
          <a:noFill/>
          <a:ln w="28575">
            <a:solidFill>
              <a:srgbClr val="333399"/>
            </a:solidFill>
            <a:round/>
            <a:headEnd/>
            <a:tailEnd type="triangle" w="sm" len="med"/>
          </a:ln>
          <a:effectLst/>
        </p:spPr>
        <p:txBody>
          <a:bodyPr/>
          <a:lstStyle/>
          <a:p>
            <a:endParaRPr lang="zh-CN" altLang="en-US"/>
          </a:p>
        </p:txBody>
      </p:sp>
      <p:sp>
        <p:nvSpPr>
          <p:cNvPr id="257062" name="Text Box 38"/>
          <p:cNvSpPr txBox="1">
            <a:spLocks noChangeArrowheads="1"/>
          </p:cNvSpPr>
          <p:nvPr/>
        </p:nvSpPr>
        <p:spPr bwMode="auto">
          <a:xfrm>
            <a:off x="7496175" y="2225675"/>
            <a:ext cx="1125538" cy="1708150"/>
          </a:xfrm>
          <a:prstGeom prst="rect">
            <a:avLst/>
          </a:prstGeom>
          <a:noFill/>
          <a:ln w="9525">
            <a:noFill/>
            <a:miter lim="800000"/>
            <a:headEnd/>
            <a:tailEnd/>
          </a:ln>
          <a:effectLst/>
        </p:spPr>
        <p:txBody>
          <a:bodyPr wrap="none">
            <a:spAutoFit/>
          </a:bodyPr>
          <a:lstStyle/>
          <a:p>
            <a:r>
              <a:rPr kumimoji="1" lang="zh-CN" altLang="en-US" sz="10600">
                <a:solidFill>
                  <a:srgbClr val="333399"/>
                </a:solidFill>
                <a:ea typeface="黑体" pitchFamily="49" charset="-122"/>
                <a:sym typeface="Wingdings" pitchFamily="2" charset="2"/>
              </a:rPr>
              <a:t></a:t>
            </a:r>
            <a:endParaRPr kumimoji="1" lang="zh-CN" altLang="en-US" sz="10600">
              <a:solidFill>
                <a:srgbClr val="333399"/>
              </a:solidFill>
              <a:ea typeface="黑体" pitchFamily="49" charset="-122"/>
            </a:endParaRPr>
          </a:p>
        </p:txBody>
      </p:sp>
      <p:sp>
        <p:nvSpPr>
          <p:cNvPr id="257063" name="AutoShape 39"/>
          <p:cNvSpPr>
            <a:spLocks noChangeArrowheads="1"/>
          </p:cNvSpPr>
          <p:nvPr/>
        </p:nvSpPr>
        <p:spPr bwMode="auto">
          <a:xfrm>
            <a:off x="6675438" y="2805113"/>
            <a:ext cx="595312" cy="252412"/>
          </a:xfrm>
          <a:prstGeom prst="can">
            <a:avLst>
              <a:gd name="adj" fmla="val 39583"/>
            </a:avLst>
          </a:prstGeom>
          <a:solidFill>
            <a:srgbClr val="99FF99"/>
          </a:solidFill>
          <a:ln w="9525">
            <a:solidFill>
              <a:schemeClr val="tx1"/>
            </a:solidFill>
            <a:round/>
            <a:headEnd/>
            <a:tailEnd/>
          </a:ln>
          <a:effectLst/>
        </p:spPr>
        <p:txBody>
          <a:bodyPr wrap="none" anchor="ctr"/>
          <a:lstStyle/>
          <a:p>
            <a:endParaRPr lang="zh-CN" altLang="en-US"/>
          </a:p>
        </p:txBody>
      </p:sp>
      <p:sp>
        <p:nvSpPr>
          <p:cNvPr id="257064" name="Rectangle 40"/>
          <p:cNvSpPr>
            <a:spLocks noChangeArrowheads="1"/>
          </p:cNvSpPr>
          <p:nvPr/>
        </p:nvSpPr>
        <p:spPr bwMode="auto">
          <a:xfrm>
            <a:off x="5705475" y="5851525"/>
            <a:ext cx="776288" cy="176213"/>
          </a:xfrm>
          <a:prstGeom prst="rect">
            <a:avLst/>
          </a:prstGeom>
          <a:solidFill>
            <a:schemeClr val="bg1"/>
          </a:solidFill>
          <a:ln w="9525">
            <a:noFill/>
            <a:miter lim="800000"/>
            <a:headEnd/>
            <a:tailEnd/>
          </a:ln>
          <a:effectLst/>
        </p:spPr>
        <p:txBody>
          <a:bodyPr wrap="none" anchor="ctr"/>
          <a:lstStyle/>
          <a:p>
            <a:endParaRPr lang="zh-CN" altLang="en-US"/>
          </a:p>
        </p:txBody>
      </p:sp>
      <p:grpSp>
        <p:nvGrpSpPr>
          <p:cNvPr id="4" name="Group 41"/>
          <p:cNvGrpSpPr>
            <a:grpSpLocks/>
          </p:cNvGrpSpPr>
          <p:nvPr/>
        </p:nvGrpSpPr>
        <p:grpSpPr bwMode="auto">
          <a:xfrm>
            <a:off x="1851025" y="4868863"/>
            <a:ext cx="6105525" cy="1708150"/>
            <a:chOff x="1166" y="3067"/>
            <a:chExt cx="3846" cy="1076"/>
          </a:xfrm>
        </p:grpSpPr>
        <p:grpSp>
          <p:nvGrpSpPr>
            <p:cNvPr id="5" name="Group 42"/>
            <p:cNvGrpSpPr>
              <a:grpSpLocks/>
            </p:cNvGrpSpPr>
            <p:nvPr/>
          </p:nvGrpSpPr>
          <p:grpSpPr bwMode="auto">
            <a:xfrm>
              <a:off x="1166" y="3299"/>
              <a:ext cx="3846" cy="479"/>
              <a:chOff x="1166" y="3299"/>
              <a:chExt cx="3846" cy="479"/>
            </a:xfrm>
          </p:grpSpPr>
          <p:grpSp>
            <p:nvGrpSpPr>
              <p:cNvPr id="6" name="Group 43"/>
              <p:cNvGrpSpPr>
                <a:grpSpLocks/>
              </p:cNvGrpSpPr>
              <p:nvPr/>
            </p:nvGrpSpPr>
            <p:grpSpPr bwMode="auto">
              <a:xfrm>
                <a:off x="1166" y="3475"/>
                <a:ext cx="3240" cy="303"/>
                <a:chOff x="1149" y="3475"/>
                <a:chExt cx="3240" cy="303"/>
              </a:xfrm>
            </p:grpSpPr>
            <p:sp>
              <p:nvSpPr>
                <p:cNvPr id="257068" name="Line 44"/>
                <p:cNvSpPr>
                  <a:spLocks noChangeShapeType="1"/>
                </p:cNvSpPr>
                <p:nvPr/>
              </p:nvSpPr>
              <p:spPr bwMode="auto">
                <a:xfrm flipH="1">
                  <a:off x="1149" y="3626"/>
                  <a:ext cx="3240" cy="0"/>
                </a:xfrm>
                <a:prstGeom prst="line">
                  <a:avLst/>
                </a:prstGeom>
                <a:noFill/>
                <a:ln w="38100">
                  <a:solidFill>
                    <a:schemeClr val="hlink"/>
                  </a:solidFill>
                  <a:prstDash val="dash"/>
                  <a:round/>
                  <a:headEnd/>
                  <a:tailEnd type="triangle" w="med" len="lg"/>
                </a:ln>
                <a:effectLst/>
              </p:spPr>
              <p:txBody>
                <a:bodyPr/>
                <a:lstStyle/>
                <a:p>
                  <a:endParaRPr lang="zh-CN" altLang="en-US"/>
                </a:p>
              </p:txBody>
            </p:sp>
            <p:grpSp>
              <p:nvGrpSpPr>
                <p:cNvPr id="7" name="Group 45"/>
                <p:cNvGrpSpPr>
                  <a:grpSpLocks/>
                </p:cNvGrpSpPr>
                <p:nvPr/>
              </p:nvGrpSpPr>
              <p:grpSpPr bwMode="auto">
                <a:xfrm flipH="1">
                  <a:off x="1944" y="3475"/>
                  <a:ext cx="1650" cy="303"/>
                  <a:chOff x="1152" y="1824"/>
                  <a:chExt cx="1296" cy="240"/>
                </a:xfrm>
              </p:grpSpPr>
              <p:sp>
                <p:nvSpPr>
                  <p:cNvPr id="257070" name="AutoShape 46"/>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257071" name="Rectangle 47"/>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2000">
                        <a:solidFill>
                          <a:srgbClr val="333399"/>
                        </a:solidFill>
                        <a:ea typeface="黑体" pitchFamily="49" charset="-122"/>
                      </a:rPr>
                      <a:t>HTTP </a:t>
                    </a:r>
                    <a:r>
                      <a:rPr kumimoji="1" lang="zh-CN" altLang="en-US" sz="2000">
                        <a:solidFill>
                          <a:srgbClr val="333399"/>
                        </a:solidFill>
                        <a:ea typeface="黑体" pitchFamily="49" charset="-122"/>
                      </a:rPr>
                      <a:t>响应报文</a:t>
                    </a:r>
                  </a:p>
                </p:txBody>
              </p:sp>
            </p:grpSp>
          </p:grpSp>
          <p:sp>
            <p:nvSpPr>
              <p:cNvPr id="257072" name="Text Box 48"/>
              <p:cNvSpPr txBox="1">
                <a:spLocks noChangeArrowheads="1"/>
              </p:cNvSpPr>
              <p:nvPr/>
            </p:nvSpPr>
            <p:spPr bwMode="auto">
              <a:xfrm>
                <a:off x="4012" y="3299"/>
                <a:ext cx="1000" cy="327"/>
              </a:xfrm>
              <a:prstGeom prst="rect">
                <a:avLst/>
              </a:prstGeom>
              <a:noFill/>
              <a:ln w="9525">
                <a:noFill/>
                <a:miter lim="800000"/>
                <a:headEnd/>
                <a:tailEnd/>
              </a:ln>
              <a:effectLst/>
            </p:spPr>
            <p:txBody>
              <a:bodyPr wrap="none">
                <a:spAutoFit/>
              </a:bodyPr>
              <a:lstStyle/>
              <a:p>
                <a:r>
                  <a:rPr kumimoji="1" lang="zh-CN" altLang="en-US" sz="2800">
                    <a:solidFill>
                      <a:srgbClr val="333399"/>
                    </a:solidFill>
                    <a:ea typeface="黑体" pitchFamily="49" charset="-122"/>
                    <a:sym typeface="Wingdings" pitchFamily="2" charset="2"/>
                  </a:rPr>
                  <a:t></a:t>
                </a:r>
                <a:r>
                  <a:rPr kumimoji="1" lang="zh-CN" altLang="en-US" sz="2000">
                    <a:solidFill>
                      <a:srgbClr val="333399"/>
                    </a:solidFill>
                    <a:ea typeface="黑体" pitchFamily="49" charset="-122"/>
                  </a:rPr>
                  <a:t> 响应文档</a:t>
                </a:r>
              </a:p>
            </p:txBody>
          </p:sp>
        </p:grpSp>
        <p:sp>
          <p:nvSpPr>
            <p:cNvPr id="257073" name="Text Box 49"/>
            <p:cNvSpPr txBox="1">
              <a:spLocks noChangeArrowheads="1"/>
            </p:cNvSpPr>
            <p:nvPr/>
          </p:nvSpPr>
          <p:spPr bwMode="auto">
            <a:xfrm>
              <a:off x="3469" y="3067"/>
              <a:ext cx="709" cy="1076"/>
            </a:xfrm>
            <a:prstGeom prst="rect">
              <a:avLst/>
            </a:prstGeom>
            <a:noFill/>
            <a:ln w="9525">
              <a:noFill/>
              <a:miter lim="800000"/>
              <a:headEnd/>
              <a:tailEnd/>
            </a:ln>
            <a:effectLst/>
          </p:spPr>
          <p:txBody>
            <a:bodyPr wrap="none">
              <a:spAutoFit/>
            </a:bodyPr>
            <a:lstStyle/>
            <a:p>
              <a:r>
                <a:rPr kumimoji="1" lang="zh-CN" altLang="en-US" sz="10600">
                  <a:solidFill>
                    <a:srgbClr val="333399"/>
                  </a:solidFill>
                  <a:ea typeface="黑体" pitchFamily="49" charset="-122"/>
                  <a:sym typeface="Wingdings" pitchFamily="2" charset="2"/>
                </a:rPr>
                <a:t></a:t>
              </a:r>
              <a:endParaRPr kumimoji="1" lang="zh-CN" altLang="en-US" sz="10600">
                <a:solidFill>
                  <a:srgbClr val="333399"/>
                </a:solidFill>
                <a:ea typeface="黑体" pitchFamily="49" charset="-122"/>
              </a:endParaRPr>
            </a:p>
          </p:txBody>
        </p:sp>
      </p:grpSp>
      <p:grpSp>
        <p:nvGrpSpPr>
          <p:cNvPr id="8" name="Group 50"/>
          <p:cNvGrpSpPr>
            <a:grpSpLocks/>
          </p:cNvGrpSpPr>
          <p:nvPr/>
        </p:nvGrpSpPr>
        <p:grpSpPr bwMode="auto">
          <a:xfrm>
            <a:off x="1824038" y="4611688"/>
            <a:ext cx="5143500" cy="738187"/>
            <a:chOff x="1149" y="2905"/>
            <a:chExt cx="3240" cy="465"/>
          </a:xfrm>
        </p:grpSpPr>
        <p:sp>
          <p:nvSpPr>
            <p:cNvPr id="257075" name="Line 51"/>
            <p:cNvSpPr>
              <a:spLocks noChangeShapeType="1"/>
            </p:cNvSpPr>
            <p:nvPr/>
          </p:nvSpPr>
          <p:spPr bwMode="auto">
            <a:xfrm>
              <a:off x="1149" y="3218"/>
              <a:ext cx="3240" cy="0"/>
            </a:xfrm>
            <a:prstGeom prst="line">
              <a:avLst/>
            </a:prstGeom>
            <a:noFill/>
            <a:ln w="38100">
              <a:solidFill>
                <a:srgbClr val="333399"/>
              </a:solidFill>
              <a:prstDash val="dash"/>
              <a:round/>
              <a:headEnd/>
              <a:tailEnd type="triangle" w="med" len="lg"/>
            </a:ln>
            <a:effectLst/>
          </p:spPr>
          <p:txBody>
            <a:bodyPr/>
            <a:lstStyle/>
            <a:p>
              <a:endParaRPr lang="zh-CN" altLang="en-US"/>
            </a:p>
          </p:txBody>
        </p:sp>
        <p:grpSp>
          <p:nvGrpSpPr>
            <p:cNvPr id="9" name="Group 52"/>
            <p:cNvGrpSpPr>
              <a:grpSpLocks/>
            </p:cNvGrpSpPr>
            <p:nvPr/>
          </p:nvGrpSpPr>
          <p:grpSpPr bwMode="auto">
            <a:xfrm>
              <a:off x="2188" y="3067"/>
              <a:ext cx="1651" cy="303"/>
              <a:chOff x="1152" y="1824"/>
              <a:chExt cx="1296" cy="240"/>
            </a:xfrm>
          </p:grpSpPr>
          <p:sp>
            <p:nvSpPr>
              <p:cNvPr id="257077" name="AutoShape 53"/>
              <p:cNvSpPr>
                <a:spLocks noChangeArrowheads="1"/>
              </p:cNvSpPr>
              <p:nvPr/>
            </p:nvSpPr>
            <p:spPr bwMode="auto">
              <a:xfrm>
                <a:off x="2160" y="1872"/>
                <a:ext cx="288" cy="144"/>
              </a:xfrm>
              <a:prstGeom prst="rightArrow">
                <a:avLst>
                  <a:gd name="adj1" fmla="val 50000"/>
                  <a:gd name="adj2" fmla="val 50000"/>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257078" name="Rectangle 54"/>
              <p:cNvSpPr>
                <a:spLocks noChangeArrowheads="1"/>
              </p:cNvSpPr>
              <p:nvPr/>
            </p:nvSpPr>
            <p:spPr bwMode="auto">
              <a:xfrm>
                <a:off x="1152" y="1824"/>
                <a:ext cx="1008" cy="24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2000">
                    <a:solidFill>
                      <a:srgbClr val="333399"/>
                    </a:solidFill>
                    <a:ea typeface="黑体" pitchFamily="49" charset="-122"/>
                  </a:rPr>
                  <a:t>HTTP </a:t>
                </a:r>
                <a:r>
                  <a:rPr kumimoji="1" lang="zh-CN" altLang="en-US" sz="2000">
                    <a:solidFill>
                      <a:srgbClr val="333399"/>
                    </a:solidFill>
                    <a:ea typeface="黑体" pitchFamily="49" charset="-122"/>
                  </a:rPr>
                  <a:t>请求报文</a:t>
                </a:r>
              </a:p>
            </p:txBody>
          </p:sp>
        </p:grpSp>
        <p:sp>
          <p:nvSpPr>
            <p:cNvPr id="257079" name="Text Box 55"/>
            <p:cNvSpPr txBox="1">
              <a:spLocks noChangeArrowheads="1"/>
            </p:cNvSpPr>
            <p:nvPr/>
          </p:nvSpPr>
          <p:spPr bwMode="auto">
            <a:xfrm>
              <a:off x="1149" y="2905"/>
              <a:ext cx="1000" cy="327"/>
            </a:xfrm>
            <a:prstGeom prst="rect">
              <a:avLst/>
            </a:prstGeom>
            <a:noFill/>
            <a:ln w="9525">
              <a:noFill/>
              <a:miter lim="800000"/>
              <a:headEnd/>
              <a:tailEnd/>
            </a:ln>
            <a:effectLst/>
          </p:spPr>
          <p:txBody>
            <a:bodyPr wrap="none">
              <a:spAutoFit/>
            </a:bodyPr>
            <a:lstStyle/>
            <a:p>
              <a:r>
                <a:rPr kumimoji="1" lang="zh-CN" altLang="en-US" sz="2800">
                  <a:solidFill>
                    <a:srgbClr val="333399"/>
                  </a:solidFill>
                  <a:ea typeface="黑体" pitchFamily="49" charset="-122"/>
                  <a:sym typeface="Wingdings" pitchFamily="2" charset="2"/>
                </a:rPr>
                <a:t></a:t>
              </a:r>
              <a:r>
                <a:rPr kumimoji="1" lang="zh-CN" altLang="en-US" sz="2000">
                  <a:solidFill>
                    <a:srgbClr val="333399"/>
                  </a:solidFill>
                  <a:ea typeface="黑体" pitchFamily="49" charset="-122"/>
                </a:rPr>
                <a:t> 请求文档</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70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70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3000" fill="hold" nodeType="afterEffect">
                                  <p:stCondLst>
                                    <p:cond delay="50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8" fill="hold" nodeType="after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p:stCondLst>
                              <p:cond delay="5000"/>
                            </p:stCondLst>
                            <p:childTnLst>
                              <p:par>
                                <p:cTn id="19" presetID="22" presetClass="entr" presetSubtype="2" fill="hold" nodeType="after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1000"/>
                                        <p:tgtEl>
                                          <p:spTgt spid="4"/>
                                        </p:tgtEl>
                                      </p:cBhvr>
                                    </p:animEffect>
                                  </p:childTnLst>
                                </p:cTn>
                              </p:par>
                            </p:childTnLst>
                          </p:cTn>
                        </p:par>
                        <p:par>
                          <p:cTn id="22" fill="hold">
                            <p:stCondLst>
                              <p:cond delay="6500"/>
                            </p:stCondLst>
                            <p:childTnLst>
                              <p:par>
                                <p:cTn id="23" presetID="1" presetClass="entr" presetSubtype="0" fill="hold" nodeType="afterEffect">
                                  <p:stCondLst>
                                    <p:cond delay="50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7000"/>
                            </p:stCondLst>
                            <p:childTnLst>
                              <p:par>
                                <p:cTn id="26" presetID="35" presetClass="emph" presetSubtype="0" repeatCount="3000" fill="hold" nodeType="afterEffect">
                                  <p:stCondLst>
                                    <p:cond delay="500"/>
                                  </p:stCondLst>
                                  <p:childTnLst>
                                    <p:anim calcmode="discrete" valueType="str">
                                      <p:cBhvr>
                                        <p:cTn id="27"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3" grpId="0" animBg="1"/>
      <p:bldP spid="2570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rrowheads="1"/>
          </p:cNvSpPr>
          <p:nvPr>
            <p:ph type="title"/>
          </p:nvPr>
        </p:nvSpPr>
        <p:spPr>
          <a:xfrm>
            <a:off x="1187450" y="0"/>
            <a:ext cx="7399338" cy="908050"/>
          </a:xfrm>
        </p:spPr>
        <p:txBody>
          <a:bodyPr/>
          <a:lstStyle/>
          <a:p>
            <a:r>
              <a:rPr lang="en-US" altLang="zh-CN" sz="3600" dirty="0" smtClean="0"/>
              <a:t> </a:t>
            </a:r>
            <a:r>
              <a:rPr lang="zh-CN" altLang="en-US" sz="3600" dirty="0" smtClean="0"/>
              <a:t>超文本传输协议</a:t>
            </a:r>
          </a:p>
        </p:txBody>
      </p:sp>
      <p:sp>
        <p:nvSpPr>
          <p:cNvPr id="252931" name="Rectangle 3"/>
          <p:cNvSpPr>
            <a:spLocks noGrp="1" noRot="1" noChangeArrowheads="1"/>
          </p:cNvSpPr>
          <p:nvPr>
            <p:ph type="body" sz="half" idx="1"/>
          </p:nvPr>
        </p:nvSpPr>
        <p:spPr>
          <a:xfrm>
            <a:off x="323850" y="1485900"/>
            <a:ext cx="4186238" cy="4464050"/>
          </a:xfrm>
        </p:spPr>
        <p:txBody>
          <a:bodyPr/>
          <a:lstStyle/>
          <a:p>
            <a:pPr>
              <a:buFont typeface="Wingdings" pitchFamily="2" charset="2"/>
              <a:buNone/>
            </a:pPr>
            <a:r>
              <a:rPr lang="en-US" altLang="zh-CN" dirty="0" smtClean="0">
                <a:solidFill>
                  <a:srgbClr val="FF0000"/>
                </a:solidFill>
              </a:rPr>
              <a:t>HTTP: </a:t>
            </a:r>
            <a:r>
              <a:rPr lang="zh-CN" altLang="en-US" dirty="0" smtClean="0">
                <a:solidFill>
                  <a:srgbClr val="FF0000"/>
                </a:solidFill>
              </a:rPr>
              <a:t>超文本传输协议</a:t>
            </a:r>
            <a:endParaRPr lang="zh-CN" altLang="en-US" dirty="0" smtClean="0"/>
          </a:p>
          <a:p>
            <a:r>
              <a:rPr lang="en-US" altLang="zh-CN" sz="2400" dirty="0" smtClean="0"/>
              <a:t>Web</a:t>
            </a:r>
            <a:r>
              <a:rPr lang="zh-CN" altLang="en-US" sz="2400" dirty="0" smtClean="0"/>
              <a:t>的应用层协议</a:t>
            </a:r>
          </a:p>
          <a:p>
            <a:r>
              <a:rPr lang="zh-CN" altLang="en-US" sz="2400" dirty="0" smtClean="0"/>
              <a:t>客户机</a:t>
            </a:r>
            <a:r>
              <a:rPr lang="en-US" altLang="zh-CN" sz="2400" dirty="0" smtClean="0"/>
              <a:t>/</a:t>
            </a:r>
            <a:r>
              <a:rPr lang="zh-CN" altLang="en-US" sz="2400" dirty="0" smtClean="0"/>
              <a:t>服务器结构</a:t>
            </a:r>
          </a:p>
          <a:p>
            <a:pPr lvl="1"/>
            <a:r>
              <a:rPr lang="zh-CN" altLang="en-US" i="1" dirty="0" smtClean="0">
                <a:solidFill>
                  <a:schemeClr val="accent2"/>
                </a:solidFill>
              </a:rPr>
              <a:t>客户机</a:t>
            </a:r>
            <a:r>
              <a:rPr lang="en-US" altLang="zh-CN" i="1" dirty="0" smtClean="0">
                <a:solidFill>
                  <a:schemeClr val="accent2"/>
                </a:solidFill>
              </a:rPr>
              <a:t>:</a:t>
            </a:r>
            <a:r>
              <a:rPr lang="en-US" altLang="zh-CN" dirty="0" smtClean="0"/>
              <a:t> </a:t>
            </a:r>
            <a:r>
              <a:rPr lang="zh-CN" altLang="en-US" dirty="0" smtClean="0"/>
              <a:t>发送请求并接收、显示 </a:t>
            </a:r>
            <a:r>
              <a:rPr lang="en-US" altLang="zh-CN" dirty="0" smtClean="0"/>
              <a:t>Web</a:t>
            </a:r>
            <a:r>
              <a:rPr lang="zh-CN" altLang="en-US" dirty="0" smtClean="0"/>
              <a:t>对象的浏览器</a:t>
            </a:r>
          </a:p>
          <a:p>
            <a:pPr lvl="1"/>
            <a:r>
              <a:rPr lang="zh-CN" altLang="en-US" i="1" dirty="0" smtClean="0">
                <a:solidFill>
                  <a:schemeClr val="accent2"/>
                </a:solidFill>
              </a:rPr>
              <a:t>服务器</a:t>
            </a:r>
            <a:r>
              <a:rPr lang="en-US" altLang="zh-CN" i="1" dirty="0" smtClean="0">
                <a:solidFill>
                  <a:schemeClr val="accent2"/>
                </a:solidFill>
              </a:rPr>
              <a:t>:</a:t>
            </a:r>
            <a:r>
              <a:rPr lang="en-US" altLang="zh-CN" dirty="0" smtClean="0"/>
              <a:t> </a:t>
            </a:r>
            <a:r>
              <a:rPr lang="zh-CN" altLang="en-US" dirty="0" smtClean="0"/>
              <a:t>响应请求并发送对象的</a:t>
            </a:r>
            <a:r>
              <a:rPr lang="en-US" altLang="zh-CN" dirty="0" smtClean="0"/>
              <a:t>Web</a:t>
            </a:r>
            <a:r>
              <a:rPr lang="zh-CN" altLang="en-US" dirty="0" smtClean="0"/>
              <a:t>服务器</a:t>
            </a:r>
          </a:p>
          <a:p>
            <a:endParaRPr lang="en-US" altLang="zh-CN" sz="2400" b="0" dirty="0" smtClean="0"/>
          </a:p>
        </p:txBody>
      </p:sp>
      <p:graphicFrame>
        <p:nvGraphicFramePr>
          <p:cNvPr id="252932" name="Object 4"/>
          <p:cNvGraphicFramePr>
            <a:graphicFrameLocks noChangeAspect="1"/>
          </p:cNvGraphicFramePr>
          <p:nvPr/>
        </p:nvGraphicFramePr>
        <p:xfrm>
          <a:off x="4924425" y="1860550"/>
          <a:ext cx="752475" cy="596900"/>
        </p:xfrm>
        <a:graphic>
          <a:graphicData uri="http://schemas.openxmlformats.org/presentationml/2006/ole">
            <p:oleObj spid="_x0000_s30722" name="Clip" r:id="rId4" imgW="1305000" imgH="1085760" progId="">
              <p:embed/>
            </p:oleObj>
          </a:graphicData>
        </a:graphic>
      </p:graphicFrame>
      <p:sp>
        <p:nvSpPr>
          <p:cNvPr id="252933" name="Text Box 5"/>
          <p:cNvSpPr txBox="1">
            <a:spLocks noChangeArrowheads="1"/>
          </p:cNvSpPr>
          <p:nvPr/>
        </p:nvSpPr>
        <p:spPr bwMode="auto">
          <a:xfrm>
            <a:off x="4694842" y="2455863"/>
            <a:ext cx="1319593" cy="584775"/>
          </a:xfrm>
          <a:prstGeom prst="rect">
            <a:avLst/>
          </a:prstGeom>
          <a:noFill/>
          <a:ln w="9525">
            <a:noFill/>
            <a:miter lim="800000"/>
            <a:headEnd/>
            <a:tailEnd/>
          </a:ln>
          <a:effectLst/>
        </p:spPr>
        <p:txBody>
          <a:bodyPr wrap="none">
            <a:spAutoFit/>
          </a:bodyPr>
          <a:lstStyle/>
          <a:p>
            <a:pPr algn="ctr" eaLnBrk="0" hangingPunct="0"/>
            <a:r>
              <a:rPr lang="en-US" altLang="zh-CN" sz="1600" dirty="0">
                <a:latin typeface="Comic Sans MS" pitchFamily="66" charset="0"/>
              </a:rPr>
              <a:t>PC running</a:t>
            </a:r>
          </a:p>
          <a:p>
            <a:pPr algn="ctr" eaLnBrk="0" hangingPunct="0"/>
            <a:r>
              <a:rPr lang="en-US" altLang="zh-CN" sz="1600" dirty="0" smtClean="0">
                <a:latin typeface="Comic Sans MS" pitchFamily="66" charset="0"/>
              </a:rPr>
              <a:t>IE Explorer</a:t>
            </a:r>
            <a:endParaRPr lang="en-US" altLang="zh-CN" sz="2400" dirty="0">
              <a:latin typeface="Times New Roman" pitchFamily="18" charset="0"/>
            </a:endParaRPr>
          </a:p>
        </p:txBody>
      </p:sp>
      <p:graphicFrame>
        <p:nvGraphicFramePr>
          <p:cNvPr id="252934" name="Object 6"/>
          <p:cNvGraphicFramePr>
            <a:graphicFrameLocks noChangeAspect="1"/>
          </p:cNvGraphicFramePr>
          <p:nvPr/>
        </p:nvGraphicFramePr>
        <p:xfrm>
          <a:off x="5019675" y="4556125"/>
          <a:ext cx="752475" cy="596900"/>
        </p:xfrm>
        <a:graphic>
          <a:graphicData uri="http://schemas.openxmlformats.org/presentationml/2006/ole">
            <p:oleObj spid="_x0000_s30723" name="Clip" r:id="rId5" imgW="1305000" imgH="1085760" progId="">
              <p:embed/>
            </p:oleObj>
          </a:graphicData>
        </a:graphic>
      </p:graphicFrame>
      <p:sp>
        <p:nvSpPr>
          <p:cNvPr id="252935" name="Text Box 7"/>
          <p:cNvSpPr txBox="1">
            <a:spLocks noChangeArrowheads="1"/>
          </p:cNvSpPr>
          <p:nvPr/>
        </p:nvSpPr>
        <p:spPr bwMode="auto">
          <a:xfrm>
            <a:off x="7491413" y="3836988"/>
            <a:ext cx="1382712" cy="1069975"/>
          </a:xfrm>
          <a:prstGeom prst="rect">
            <a:avLst/>
          </a:prstGeom>
          <a:noFill/>
          <a:ln w="9525">
            <a:noFill/>
            <a:miter lim="800000"/>
            <a:headEnd/>
            <a:tailEnd/>
          </a:ln>
          <a:effectLst/>
        </p:spPr>
        <p:txBody>
          <a:bodyPr wrap="none">
            <a:spAutoFit/>
          </a:bodyPr>
          <a:lstStyle/>
          <a:p>
            <a:pPr algn="ctr" eaLnBrk="0" hangingPunct="0"/>
            <a:r>
              <a:rPr lang="en-US" altLang="zh-CN" sz="1600">
                <a:latin typeface="Comic Sans MS" pitchFamily="66" charset="0"/>
              </a:rPr>
              <a:t>Server </a:t>
            </a:r>
          </a:p>
          <a:p>
            <a:pPr algn="ctr" eaLnBrk="0" hangingPunct="0"/>
            <a:r>
              <a:rPr lang="en-US" altLang="zh-CN" sz="1600">
                <a:latin typeface="Comic Sans MS" pitchFamily="66" charset="0"/>
              </a:rPr>
              <a:t>running</a:t>
            </a:r>
          </a:p>
          <a:p>
            <a:pPr algn="ctr" eaLnBrk="0" hangingPunct="0"/>
            <a:r>
              <a:rPr lang="en-US" altLang="zh-CN" sz="1600">
                <a:latin typeface="Comic Sans MS" pitchFamily="66" charset="0"/>
              </a:rPr>
              <a:t>Apache Web</a:t>
            </a:r>
          </a:p>
          <a:p>
            <a:pPr algn="ctr" eaLnBrk="0" hangingPunct="0"/>
            <a:r>
              <a:rPr lang="en-US" altLang="zh-CN" sz="1600">
                <a:latin typeface="Comic Sans MS" pitchFamily="66" charset="0"/>
              </a:rPr>
              <a:t>server</a:t>
            </a:r>
            <a:endParaRPr lang="en-US" altLang="zh-CN" sz="2400">
              <a:latin typeface="Times New Roman" pitchFamily="18" charset="0"/>
            </a:endParaRPr>
          </a:p>
        </p:txBody>
      </p:sp>
      <p:grpSp>
        <p:nvGrpSpPr>
          <p:cNvPr id="2" name="Group 8"/>
          <p:cNvGrpSpPr>
            <a:grpSpLocks/>
          </p:cNvGrpSpPr>
          <p:nvPr/>
        </p:nvGrpSpPr>
        <p:grpSpPr bwMode="auto">
          <a:xfrm>
            <a:off x="7910513" y="2725738"/>
            <a:ext cx="504825" cy="1071562"/>
            <a:chOff x="4180" y="783"/>
            <a:chExt cx="150" cy="307"/>
          </a:xfrm>
        </p:grpSpPr>
        <p:sp>
          <p:nvSpPr>
            <p:cNvPr id="252937" name="AutoShape 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zh-CN" altLang="en-US"/>
            </a:p>
          </p:txBody>
        </p:sp>
        <p:sp>
          <p:nvSpPr>
            <p:cNvPr id="252938" name="Rectangle 10"/>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zh-CN" altLang="en-US"/>
            </a:p>
          </p:txBody>
        </p:sp>
        <p:sp>
          <p:nvSpPr>
            <p:cNvPr id="252939"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zh-CN" altLang="en-US"/>
            </a:p>
          </p:txBody>
        </p:sp>
        <p:sp>
          <p:nvSpPr>
            <p:cNvPr id="252940"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zh-CN" altLang="en-US"/>
            </a:p>
          </p:txBody>
        </p:sp>
        <p:sp>
          <p:nvSpPr>
            <p:cNvPr id="252941" name="Line 13"/>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zh-CN" altLang="en-US"/>
            </a:p>
          </p:txBody>
        </p:sp>
        <p:sp>
          <p:nvSpPr>
            <p:cNvPr id="252942" name="Line 14"/>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zh-CN" altLang="en-US"/>
            </a:p>
          </p:txBody>
        </p:sp>
        <p:sp>
          <p:nvSpPr>
            <p:cNvPr id="252943"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52944" name="Rectangle 16"/>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252945" name="Line 17"/>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252946" name="Line 18"/>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252947" name="Line 19"/>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252948" name="Line 20"/>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252949" name="Text Box 21"/>
          <p:cNvSpPr txBox="1">
            <a:spLocks noChangeArrowheads="1"/>
          </p:cNvSpPr>
          <p:nvPr/>
        </p:nvSpPr>
        <p:spPr bwMode="auto">
          <a:xfrm>
            <a:off x="4915434" y="5218113"/>
            <a:ext cx="1334020" cy="584775"/>
          </a:xfrm>
          <a:prstGeom prst="rect">
            <a:avLst/>
          </a:prstGeom>
          <a:noFill/>
          <a:ln w="9525">
            <a:noFill/>
            <a:miter lim="800000"/>
            <a:headEnd/>
            <a:tailEnd/>
          </a:ln>
          <a:effectLst/>
        </p:spPr>
        <p:txBody>
          <a:bodyPr wrap="none">
            <a:spAutoFit/>
          </a:bodyPr>
          <a:lstStyle/>
          <a:p>
            <a:pPr algn="ctr" eaLnBrk="0" hangingPunct="0"/>
            <a:r>
              <a:rPr lang="en-US" altLang="zh-CN" sz="1600" dirty="0">
                <a:latin typeface="Comic Sans MS" pitchFamily="66" charset="0"/>
              </a:rPr>
              <a:t>Mac </a:t>
            </a:r>
            <a:r>
              <a:rPr lang="en-US" altLang="zh-CN" sz="1600" dirty="0" smtClean="0">
                <a:latin typeface="Comic Sans MS" pitchFamily="66" charset="0"/>
              </a:rPr>
              <a:t>running</a:t>
            </a:r>
          </a:p>
          <a:p>
            <a:pPr algn="ctr" eaLnBrk="0" hangingPunct="0"/>
            <a:r>
              <a:rPr lang="en-US" altLang="zh-CN" sz="1600" dirty="0" smtClean="0">
                <a:latin typeface="Comic Sans MS" pitchFamily="66" charset="0"/>
              </a:rPr>
              <a:t>Safari</a:t>
            </a:r>
            <a:endParaRPr lang="en-US" altLang="zh-CN" sz="1600" dirty="0">
              <a:latin typeface="Comic Sans MS" pitchFamily="66" charset="0"/>
            </a:endParaRPr>
          </a:p>
        </p:txBody>
      </p:sp>
      <p:sp>
        <p:nvSpPr>
          <p:cNvPr id="252950" name="Text Box 22"/>
          <p:cNvSpPr txBox="1">
            <a:spLocks noChangeArrowheads="1"/>
          </p:cNvSpPr>
          <p:nvPr/>
        </p:nvSpPr>
        <p:spPr bwMode="auto">
          <a:xfrm rot="1422049">
            <a:off x="6097588" y="2293938"/>
            <a:ext cx="1509712" cy="336550"/>
          </a:xfrm>
          <a:prstGeom prst="rect">
            <a:avLst/>
          </a:prstGeom>
          <a:noFill/>
          <a:ln w="9525">
            <a:noFill/>
            <a:miter lim="800000"/>
            <a:headEnd/>
            <a:tailEnd/>
          </a:ln>
          <a:effectLst/>
        </p:spPr>
        <p:txBody>
          <a:bodyPr wrap="none">
            <a:spAutoFit/>
          </a:bodyPr>
          <a:lstStyle/>
          <a:p>
            <a:pPr algn="ctr" eaLnBrk="0" hangingPunct="0"/>
            <a:r>
              <a:rPr lang="en-US" altLang="zh-CN" sz="1600">
                <a:solidFill>
                  <a:srgbClr val="FF0000"/>
                </a:solidFill>
                <a:latin typeface="Comic Sans MS" pitchFamily="66" charset="0"/>
              </a:rPr>
              <a:t>HTTP request</a:t>
            </a:r>
            <a:endParaRPr lang="en-US" altLang="zh-CN" sz="2400">
              <a:latin typeface="Times New Roman" pitchFamily="18" charset="0"/>
            </a:endParaRPr>
          </a:p>
        </p:txBody>
      </p:sp>
      <p:sp>
        <p:nvSpPr>
          <p:cNvPr id="252951" name="Text Box 23"/>
          <p:cNvSpPr txBox="1">
            <a:spLocks noChangeArrowheads="1"/>
          </p:cNvSpPr>
          <p:nvPr/>
        </p:nvSpPr>
        <p:spPr bwMode="auto">
          <a:xfrm rot="-1692639">
            <a:off x="5888038" y="3789363"/>
            <a:ext cx="1509712" cy="336550"/>
          </a:xfrm>
          <a:prstGeom prst="rect">
            <a:avLst/>
          </a:prstGeom>
          <a:noFill/>
          <a:ln w="9525">
            <a:noFill/>
            <a:miter lim="800000"/>
            <a:headEnd/>
            <a:tailEnd/>
          </a:ln>
          <a:effectLst/>
        </p:spPr>
        <p:txBody>
          <a:bodyPr wrap="none">
            <a:spAutoFit/>
          </a:bodyPr>
          <a:lstStyle/>
          <a:p>
            <a:pPr algn="ctr" eaLnBrk="0" hangingPunct="0"/>
            <a:r>
              <a:rPr lang="en-US" altLang="zh-CN" sz="1600">
                <a:solidFill>
                  <a:srgbClr val="FF0000"/>
                </a:solidFill>
                <a:latin typeface="Comic Sans MS" pitchFamily="66" charset="0"/>
              </a:rPr>
              <a:t>HTTP request</a:t>
            </a:r>
            <a:endParaRPr lang="en-US" altLang="zh-CN" sz="2400">
              <a:latin typeface="Times New Roman" pitchFamily="18" charset="0"/>
            </a:endParaRPr>
          </a:p>
        </p:txBody>
      </p:sp>
      <p:sp>
        <p:nvSpPr>
          <p:cNvPr id="252952" name="Text Box 24"/>
          <p:cNvSpPr txBox="1">
            <a:spLocks noChangeArrowheads="1"/>
          </p:cNvSpPr>
          <p:nvPr/>
        </p:nvSpPr>
        <p:spPr bwMode="auto">
          <a:xfrm rot="1411598">
            <a:off x="5910263" y="2741613"/>
            <a:ext cx="1620837" cy="336550"/>
          </a:xfrm>
          <a:prstGeom prst="rect">
            <a:avLst/>
          </a:prstGeom>
          <a:noFill/>
          <a:ln w="9525">
            <a:noFill/>
            <a:miter lim="800000"/>
            <a:headEnd/>
            <a:tailEnd/>
          </a:ln>
          <a:effectLst/>
        </p:spPr>
        <p:txBody>
          <a:bodyPr wrap="none">
            <a:spAutoFit/>
          </a:bodyPr>
          <a:lstStyle/>
          <a:p>
            <a:pPr algn="ctr" eaLnBrk="0" hangingPunct="0"/>
            <a:r>
              <a:rPr lang="en-US" altLang="zh-CN" sz="1600">
                <a:solidFill>
                  <a:srgbClr val="FF0000"/>
                </a:solidFill>
                <a:latin typeface="Comic Sans MS" pitchFamily="66" charset="0"/>
              </a:rPr>
              <a:t>HTTP response</a:t>
            </a:r>
            <a:endParaRPr lang="en-US" altLang="zh-CN" sz="2400">
              <a:latin typeface="Times New Roman" pitchFamily="18" charset="0"/>
            </a:endParaRPr>
          </a:p>
        </p:txBody>
      </p:sp>
      <p:sp>
        <p:nvSpPr>
          <p:cNvPr id="252953" name="Text Box 25"/>
          <p:cNvSpPr txBox="1">
            <a:spLocks noChangeArrowheads="1"/>
          </p:cNvSpPr>
          <p:nvPr/>
        </p:nvSpPr>
        <p:spPr bwMode="auto">
          <a:xfrm rot="-1737783">
            <a:off x="6091238" y="4122738"/>
            <a:ext cx="1620837" cy="336550"/>
          </a:xfrm>
          <a:prstGeom prst="rect">
            <a:avLst/>
          </a:prstGeom>
          <a:noFill/>
          <a:ln w="9525">
            <a:noFill/>
            <a:miter lim="800000"/>
            <a:headEnd/>
            <a:tailEnd/>
          </a:ln>
          <a:effectLst/>
        </p:spPr>
        <p:txBody>
          <a:bodyPr wrap="none">
            <a:spAutoFit/>
          </a:bodyPr>
          <a:lstStyle/>
          <a:p>
            <a:pPr algn="ctr" eaLnBrk="0" hangingPunct="0"/>
            <a:r>
              <a:rPr lang="en-US" altLang="zh-CN" sz="1600">
                <a:solidFill>
                  <a:srgbClr val="FF0000"/>
                </a:solidFill>
                <a:latin typeface="Comic Sans MS" pitchFamily="66" charset="0"/>
              </a:rPr>
              <a:t>HTTP response</a:t>
            </a:r>
            <a:endParaRPr lang="en-US" altLang="zh-CN" sz="2400">
              <a:latin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ea typeface="宋体" charset="-122"/>
              </a:rPr>
              <a:t>主要内容</a:t>
            </a:r>
          </a:p>
        </p:txBody>
      </p:sp>
      <p:sp>
        <p:nvSpPr>
          <p:cNvPr id="8195" name="Rectangle 3"/>
          <p:cNvSpPr>
            <a:spLocks noGrp="1" noChangeArrowheads="1"/>
          </p:cNvSpPr>
          <p:nvPr>
            <p:ph type="body" idx="1"/>
          </p:nvPr>
        </p:nvSpPr>
        <p:spPr/>
        <p:txBody>
          <a:bodyPr/>
          <a:lstStyle/>
          <a:p>
            <a:pPr eaLnBrk="1" hangingPunct="1"/>
            <a:r>
              <a:rPr lang="zh-CN" altLang="en-US" dirty="0" smtClean="0">
                <a:solidFill>
                  <a:srgbClr val="FF0000"/>
                </a:solidFill>
                <a:ea typeface="宋体" charset="-122"/>
              </a:rPr>
              <a:t>互联网的结构</a:t>
            </a:r>
            <a:endParaRPr lang="en-US" altLang="zh-CN" dirty="0" smtClean="0">
              <a:solidFill>
                <a:srgbClr val="FF0000"/>
              </a:solidFill>
              <a:ea typeface="宋体" charset="-122"/>
            </a:endParaRPr>
          </a:p>
          <a:p>
            <a:pPr eaLnBrk="1" hangingPunct="1"/>
            <a:r>
              <a:rPr lang="zh-CN" altLang="en-US" dirty="0" smtClean="0">
                <a:ea typeface="宋体" charset="-122"/>
              </a:rPr>
              <a:t>网络协议和网络体系结构</a:t>
            </a:r>
          </a:p>
          <a:p>
            <a:r>
              <a:rPr lang="en-US" altLang="zh-CN" dirty="0" smtClean="0">
                <a:ea typeface="宋体" charset="-122"/>
              </a:rPr>
              <a:t>TCP/IP</a:t>
            </a:r>
            <a:r>
              <a:rPr lang="zh-CN" altLang="en-US" dirty="0" smtClean="0">
                <a:ea typeface="宋体" charset="-122"/>
              </a:rPr>
              <a:t>协议族：应用层、传输层、网络层及数据链路层</a:t>
            </a:r>
          </a:p>
          <a:p>
            <a:pPr eaLnBrk="1" hangingPunct="1"/>
            <a:endParaRPr lang="zh-CN" altLang="en-US" dirty="0" smtClean="0">
              <a:ea typeface="宋体" charset="-122"/>
            </a:endParaRPr>
          </a:p>
          <a:p>
            <a:pPr eaLnBrk="1" hangingPunct="1"/>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rrowheads="1"/>
          </p:cNvSpPr>
          <p:nvPr>
            <p:ph type="title"/>
          </p:nvPr>
        </p:nvSpPr>
        <p:spPr>
          <a:xfrm>
            <a:off x="450850" y="212725"/>
            <a:ext cx="8693150" cy="695325"/>
          </a:xfrm>
        </p:spPr>
        <p:txBody>
          <a:bodyPr>
            <a:normAutofit fontScale="90000"/>
          </a:bodyPr>
          <a:lstStyle/>
          <a:p>
            <a:r>
              <a:rPr lang="zh-CN" altLang="en-US" smtClean="0"/>
              <a:t>用户点击鼠标后所发生的事件 </a:t>
            </a:r>
          </a:p>
        </p:txBody>
      </p:sp>
      <p:sp>
        <p:nvSpPr>
          <p:cNvPr id="259075" name="Rectangle 3"/>
          <p:cNvSpPr>
            <a:spLocks noGrp="1" noRot="1" noChangeArrowheads="1"/>
          </p:cNvSpPr>
          <p:nvPr>
            <p:ph type="body" idx="4294967295"/>
          </p:nvPr>
        </p:nvSpPr>
        <p:spPr>
          <a:xfrm>
            <a:off x="323850" y="908050"/>
            <a:ext cx="8677275" cy="5689600"/>
          </a:xfrm>
          <a:solidFill>
            <a:srgbClr val="FFFF99"/>
          </a:solidFill>
          <a:ln>
            <a:solidFill>
              <a:srgbClr val="333399"/>
            </a:solidFill>
          </a:ln>
        </p:spPr>
        <p:txBody>
          <a:bodyPr/>
          <a:lstStyle/>
          <a:p>
            <a:pPr>
              <a:buFont typeface="Wingdings" pitchFamily="2" charset="2"/>
              <a:buNone/>
            </a:pPr>
            <a:r>
              <a:rPr lang="en-US" altLang="zh-CN" sz="2800" dirty="0" smtClean="0"/>
              <a:t>(1) </a:t>
            </a:r>
            <a:r>
              <a:rPr lang="zh-CN" altLang="en-US" sz="2800" dirty="0" smtClean="0"/>
              <a:t>浏览器分析超链指向页面的 </a:t>
            </a:r>
            <a:r>
              <a:rPr lang="en-US" altLang="zh-CN" sz="2800" dirty="0" smtClean="0"/>
              <a:t>URL</a:t>
            </a:r>
            <a:r>
              <a:rPr lang="zh-CN" altLang="en-US" sz="2800" dirty="0" smtClean="0"/>
              <a:t>。</a:t>
            </a:r>
          </a:p>
          <a:p>
            <a:pPr>
              <a:buFont typeface="Wingdings" pitchFamily="2" charset="2"/>
              <a:buNone/>
            </a:pPr>
            <a:r>
              <a:rPr lang="en-US" altLang="zh-CN" sz="2800" dirty="0" smtClean="0"/>
              <a:t>(2) </a:t>
            </a:r>
            <a:r>
              <a:rPr lang="zh-CN" altLang="en-US" sz="2800" dirty="0" smtClean="0"/>
              <a:t>浏览器向 </a:t>
            </a:r>
            <a:r>
              <a:rPr lang="en-US" altLang="zh-CN" sz="2800" dirty="0" smtClean="0"/>
              <a:t>DNS </a:t>
            </a:r>
            <a:r>
              <a:rPr lang="zh-CN" altLang="en-US" sz="2800" dirty="0" smtClean="0"/>
              <a:t>请求解析 </a:t>
            </a:r>
            <a:r>
              <a:rPr lang="en-US" altLang="zh-CN" sz="2800" dirty="0" smtClean="0"/>
              <a:t>www.tsinghua.edu.cn </a:t>
            </a:r>
            <a:r>
              <a:rPr lang="zh-CN" altLang="en-US" sz="2800" dirty="0" smtClean="0"/>
              <a:t>的 </a:t>
            </a:r>
            <a:r>
              <a:rPr lang="en-US" altLang="zh-CN" sz="2800" dirty="0" smtClean="0"/>
              <a:t>IP </a:t>
            </a:r>
            <a:r>
              <a:rPr lang="zh-CN" altLang="en-US" sz="2800" dirty="0" smtClean="0"/>
              <a:t>地址。</a:t>
            </a:r>
          </a:p>
          <a:p>
            <a:pPr>
              <a:buFont typeface="Wingdings" pitchFamily="2" charset="2"/>
              <a:buNone/>
            </a:pPr>
            <a:r>
              <a:rPr lang="en-US" altLang="zh-CN" sz="2800" dirty="0" smtClean="0"/>
              <a:t>(3) </a:t>
            </a:r>
            <a:r>
              <a:rPr lang="zh-CN" altLang="en-US" sz="2800" dirty="0" smtClean="0"/>
              <a:t>域名系统 </a:t>
            </a:r>
            <a:r>
              <a:rPr lang="en-US" altLang="zh-CN" sz="2800" dirty="0" smtClean="0"/>
              <a:t>DNS </a:t>
            </a:r>
            <a:r>
              <a:rPr lang="zh-CN" altLang="en-US" sz="2800" dirty="0" smtClean="0"/>
              <a:t>解析出清华大学服务器的 </a:t>
            </a:r>
            <a:r>
              <a:rPr lang="en-US" altLang="zh-CN" sz="2800" dirty="0" smtClean="0"/>
              <a:t>IP </a:t>
            </a:r>
            <a:r>
              <a:rPr lang="zh-CN" altLang="en-US" sz="2800" dirty="0" smtClean="0"/>
              <a:t>地址。</a:t>
            </a:r>
          </a:p>
          <a:p>
            <a:pPr>
              <a:buFont typeface="Wingdings" pitchFamily="2" charset="2"/>
              <a:buNone/>
            </a:pPr>
            <a:r>
              <a:rPr lang="en-US" altLang="zh-CN" sz="2800" dirty="0" smtClean="0"/>
              <a:t>(4) </a:t>
            </a:r>
            <a:r>
              <a:rPr lang="zh-CN" altLang="en-US" sz="2800" dirty="0" smtClean="0"/>
              <a:t>浏览器与服务器建立 </a:t>
            </a:r>
            <a:r>
              <a:rPr lang="en-US" altLang="zh-CN" sz="2800" dirty="0" smtClean="0"/>
              <a:t>TCP </a:t>
            </a:r>
            <a:r>
              <a:rPr lang="zh-CN" altLang="en-US" sz="2800" dirty="0" smtClean="0"/>
              <a:t>连接</a:t>
            </a:r>
          </a:p>
          <a:p>
            <a:pPr>
              <a:buFont typeface="Wingdings" pitchFamily="2" charset="2"/>
              <a:buNone/>
            </a:pPr>
            <a:r>
              <a:rPr lang="en-US" altLang="zh-CN" sz="2800" dirty="0" smtClean="0"/>
              <a:t>(5) </a:t>
            </a:r>
            <a:r>
              <a:rPr lang="zh-CN" altLang="en-US" sz="2800" dirty="0" smtClean="0"/>
              <a:t>浏览器发出取文件命令：</a:t>
            </a:r>
          </a:p>
          <a:p>
            <a:pPr>
              <a:buFont typeface="Wingdings" pitchFamily="2" charset="2"/>
              <a:buNone/>
            </a:pPr>
            <a:r>
              <a:rPr lang="zh-CN" altLang="en-US" sz="2800" dirty="0" smtClean="0"/>
              <a:t>      </a:t>
            </a:r>
            <a:r>
              <a:rPr lang="en-US" altLang="zh-CN" sz="2800" dirty="0" smtClean="0"/>
              <a:t>GET /</a:t>
            </a:r>
            <a:r>
              <a:rPr lang="en-US" altLang="zh-CN" sz="2800" dirty="0" err="1" smtClean="0"/>
              <a:t>chn</a:t>
            </a:r>
            <a:r>
              <a:rPr lang="en-US" altLang="zh-CN" sz="2800" dirty="0" smtClean="0"/>
              <a:t>/</a:t>
            </a:r>
            <a:r>
              <a:rPr lang="en-US" altLang="zh-CN" sz="2800" dirty="0" err="1" smtClean="0"/>
              <a:t>yxsz</a:t>
            </a:r>
            <a:r>
              <a:rPr lang="en-US" altLang="zh-CN" sz="2800" dirty="0" smtClean="0"/>
              <a:t>/index.htm</a:t>
            </a:r>
            <a:r>
              <a:rPr lang="zh-CN" altLang="en-US" sz="2800" dirty="0" smtClean="0"/>
              <a:t>。</a:t>
            </a:r>
          </a:p>
          <a:p>
            <a:pPr>
              <a:buFont typeface="Wingdings" pitchFamily="2" charset="2"/>
              <a:buNone/>
            </a:pPr>
            <a:r>
              <a:rPr lang="en-US" altLang="zh-CN" sz="2800" dirty="0" smtClean="0"/>
              <a:t>(6) </a:t>
            </a:r>
            <a:r>
              <a:rPr lang="zh-CN" altLang="en-US" sz="2800" dirty="0" smtClean="0"/>
              <a:t>服务器给出响应，把文件 </a:t>
            </a:r>
            <a:r>
              <a:rPr lang="en-US" altLang="zh-CN" sz="2800" dirty="0" smtClean="0"/>
              <a:t>index.htm </a:t>
            </a:r>
            <a:r>
              <a:rPr lang="zh-CN" altLang="en-US" sz="2800" dirty="0" smtClean="0"/>
              <a:t>发给浏览器。</a:t>
            </a:r>
          </a:p>
          <a:p>
            <a:pPr>
              <a:buFont typeface="Wingdings" pitchFamily="2" charset="2"/>
              <a:buNone/>
            </a:pPr>
            <a:r>
              <a:rPr lang="en-US" altLang="zh-CN" sz="2800" dirty="0" smtClean="0"/>
              <a:t>(7) TCP </a:t>
            </a:r>
            <a:r>
              <a:rPr lang="zh-CN" altLang="en-US" sz="2800" dirty="0" smtClean="0"/>
              <a:t>连接释放。</a:t>
            </a:r>
          </a:p>
          <a:p>
            <a:pPr>
              <a:buFont typeface="Wingdings" pitchFamily="2" charset="2"/>
              <a:buNone/>
            </a:pPr>
            <a:r>
              <a:rPr lang="en-US" altLang="zh-CN" sz="2800" dirty="0" smtClean="0"/>
              <a:t>(8) </a:t>
            </a:r>
            <a:r>
              <a:rPr lang="zh-CN" altLang="en-US" sz="2800" dirty="0" smtClean="0"/>
              <a:t>浏览器显示“清华大学院系设置”等文件 </a:t>
            </a:r>
            <a:r>
              <a:rPr lang="en-US" altLang="zh-CN" sz="2800" dirty="0" smtClean="0"/>
              <a:t>index.htm </a:t>
            </a:r>
            <a:r>
              <a:rPr lang="zh-CN" altLang="en-US" sz="2800" dirty="0" smtClean="0"/>
              <a:t>中的所有文本。</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906712" y="717550"/>
            <a:ext cx="4908550" cy="2530475"/>
          </a:xfrm>
          <a:prstGeom prst="rect">
            <a:avLst/>
          </a:prstGeom>
          <a:noFill/>
          <a:ln w="9525">
            <a:solidFill>
              <a:schemeClr val="accent1"/>
            </a:solidFill>
            <a:miter lim="800000"/>
            <a:headEnd/>
            <a:tailEnd/>
          </a:ln>
          <a:effectLst/>
        </p:spPr>
        <p:txBody>
          <a:bodyPr wrap="none">
            <a:spAutoFit/>
          </a:bodyPr>
          <a:lstStyle/>
          <a:p>
            <a:pPr eaLnBrk="0" hangingPunct="0"/>
            <a:r>
              <a:rPr lang="en-US" altLang="zh-CN" sz="2000" b="1" dirty="0">
                <a:latin typeface="Courier New" pitchFamily="49" charset="0"/>
              </a:rPr>
              <a:t>GET /</a:t>
            </a:r>
            <a:r>
              <a:rPr lang="en-US" altLang="zh-CN" sz="2000" b="1" dirty="0" err="1">
                <a:latin typeface="Courier New" pitchFamily="49" charset="0"/>
              </a:rPr>
              <a:t>somedir</a:t>
            </a:r>
            <a:r>
              <a:rPr lang="en-US" altLang="zh-CN" sz="2000" b="1" dirty="0">
                <a:latin typeface="Courier New" pitchFamily="49" charset="0"/>
              </a:rPr>
              <a:t>/page.html HTTP/1.1</a:t>
            </a:r>
          </a:p>
          <a:p>
            <a:pPr eaLnBrk="0" hangingPunct="0"/>
            <a:r>
              <a:rPr lang="en-US" altLang="zh-CN" sz="2000" b="1" dirty="0">
                <a:latin typeface="Courier New" pitchFamily="49" charset="0"/>
              </a:rPr>
              <a:t>Host: www.someschool.edu </a:t>
            </a:r>
          </a:p>
          <a:p>
            <a:pPr eaLnBrk="0" hangingPunct="0"/>
            <a:r>
              <a:rPr lang="en-US" altLang="zh-CN" sz="2000" b="1" dirty="0">
                <a:latin typeface="Courier New" pitchFamily="49" charset="0"/>
              </a:rPr>
              <a:t>User-agent: Mozilla/2.0</a:t>
            </a:r>
          </a:p>
          <a:p>
            <a:pPr eaLnBrk="0" hangingPunct="0"/>
            <a:r>
              <a:rPr lang="en-US" altLang="zh-CN" sz="2000" b="1" dirty="0">
                <a:latin typeface="Courier New" pitchFamily="49" charset="0"/>
              </a:rPr>
              <a:t>Connection: close </a:t>
            </a:r>
          </a:p>
          <a:p>
            <a:pPr eaLnBrk="0" hangingPunct="0"/>
            <a:r>
              <a:rPr lang="en-US" altLang="zh-CN" sz="2000" b="1" dirty="0">
                <a:latin typeface="Courier New" pitchFamily="49" charset="0"/>
              </a:rPr>
              <a:t>Accept-language: </a:t>
            </a:r>
            <a:r>
              <a:rPr lang="en-US" altLang="zh-CN" sz="2000" b="1" dirty="0" err="1">
                <a:latin typeface="Courier New" pitchFamily="49" charset="0"/>
              </a:rPr>
              <a:t>fr</a:t>
            </a:r>
            <a:r>
              <a:rPr lang="en-US" altLang="zh-CN" sz="2000" b="1" dirty="0">
                <a:latin typeface="Courier New" pitchFamily="49" charset="0"/>
              </a:rPr>
              <a:t> </a:t>
            </a:r>
          </a:p>
          <a:p>
            <a:pPr eaLnBrk="0" hangingPunct="0"/>
            <a:endParaRPr lang="en-US" altLang="zh-CN" dirty="0"/>
          </a:p>
          <a:p>
            <a:pPr eaLnBrk="0" hangingPunct="0"/>
            <a:r>
              <a:rPr lang="en-US" altLang="zh-CN" dirty="0"/>
              <a:t>(extra carriage return, line feed) </a:t>
            </a:r>
          </a:p>
          <a:p>
            <a:pPr eaLnBrk="0" hangingPunct="0"/>
            <a:endParaRPr lang="zh-CN" altLang="en-US" sz="2400" dirty="0">
              <a:latin typeface="Times New Roman" pitchFamily="18" charset="0"/>
            </a:endParaRPr>
          </a:p>
        </p:txBody>
      </p:sp>
      <p:sp>
        <p:nvSpPr>
          <p:cNvPr id="5" name="Text Box 5"/>
          <p:cNvSpPr txBox="1">
            <a:spLocks noChangeArrowheads="1"/>
          </p:cNvSpPr>
          <p:nvPr/>
        </p:nvSpPr>
        <p:spPr bwMode="auto">
          <a:xfrm>
            <a:off x="180975" y="355600"/>
            <a:ext cx="2270125" cy="1006475"/>
          </a:xfrm>
          <a:prstGeom prst="rect">
            <a:avLst/>
          </a:prstGeom>
          <a:noFill/>
          <a:ln w="9525">
            <a:noFill/>
            <a:miter lim="800000"/>
            <a:headEnd/>
            <a:tailEnd/>
          </a:ln>
          <a:effectLst/>
        </p:spPr>
        <p:txBody>
          <a:bodyPr wrap="none">
            <a:spAutoFit/>
          </a:bodyPr>
          <a:lstStyle/>
          <a:p>
            <a:pPr algn="ctr" eaLnBrk="0" hangingPunct="0"/>
            <a:r>
              <a:rPr lang="zh-CN" altLang="en-US" sz="2000" dirty="0">
                <a:solidFill>
                  <a:schemeClr val="folHlink"/>
                </a:solidFill>
                <a:latin typeface="Comic Sans MS" pitchFamily="66" charset="0"/>
              </a:rPr>
              <a:t>请求消息</a:t>
            </a:r>
          </a:p>
          <a:p>
            <a:pPr algn="ctr" eaLnBrk="0" hangingPunct="0"/>
            <a:r>
              <a:rPr lang="en-US" altLang="zh-CN" sz="2000" dirty="0">
                <a:solidFill>
                  <a:schemeClr val="folHlink"/>
                </a:solidFill>
                <a:latin typeface="Comic Sans MS" pitchFamily="66" charset="0"/>
              </a:rPr>
              <a:t>(GET, POST, </a:t>
            </a:r>
          </a:p>
          <a:p>
            <a:pPr algn="ctr" eaLnBrk="0" hangingPunct="0"/>
            <a:r>
              <a:rPr lang="en-US" altLang="zh-CN" sz="2000" dirty="0">
                <a:solidFill>
                  <a:schemeClr val="folHlink"/>
                </a:solidFill>
                <a:latin typeface="Comic Sans MS" pitchFamily="66" charset="0"/>
              </a:rPr>
              <a:t>HEAD commands)</a:t>
            </a:r>
            <a:endParaRPr lang="en-US" altLang="zh-CN" sz="2400" dirty="0">
              <a:solidFill>
                <a:schemeClr val="folHlink"/>
              </a:solidFill>
              <a:latin typeface="Times New Roman" pitchFamily="18" charset="0"/>
            </a:endParaRPr>
          </a:p>
        </p:txBody>
      </p:sp>
      <p:sp>
        <p:nvSpPr>
          <p:cNvPr id="6" name="Line 6"/>
          <p:cNvSpPr>
            <a:spLocks noChangeShapeType="1"/>
          </p:cNvSpPr>
          <p:nvPr/>
        </p:nvSpPr>
        <p:spPr bwMode="auto">
          <a:xfrm>
            <a:off x="2020887" y="587375"/>
            <a:ext cx="923925" cy="257175"/>
          </a:xfrm>
          <a:prstGeom prst="line">
            <a:avLst/>
          </a:prstGeom>
          <a:noFill/>
          <a:ln w="19050">
            <a:solidFill>
              <a:schemeClr val="accent2"/>
            </a:solidFill>
            <a:round/>
            <a:headEnd/>
            <a:tailEnd type="triangle" w="med" len="med"/>
          </a:ln>
          <a:effectLst/>
        </p:spPr>
        <p:txBody>
          <a:bodyPr wrap="none" anchor="ctr"/>
          <a:lstStyle/>
          <a:p>
            <a:endParaRPr lang="zh-CN" altLang="en-US"/>
          </a:p>
        </p:txBody>
      </p:sp>
      <p:sp>
        <p:nvSpPr>
          <p:cNvPr id="7" name="Text Box 8"/>
          <p:cNvSpPr txBox="1">
            <a:spLocks noChangeArrowheads="1"/>
          </p:cNvSpPr>
          <p:nvPr/>
        </p:nvSpPr>
        <p:spPr bwMode="auto">
          <a:xfrm>
            <a:off x="1827212" y="1476375"/>
            <a:ext cx="946150" cy="396875"/>
          </a:xfrm>
          <a:prstGeom prst="rect">
            <a:avLst/>
          </a:prstGeom>
          <a:noFill/>
          <a:ln w="9525">
            <a:noFill/>
            <a:miter lim="800000"/>
            <a:headEnd/>
            <a:tailEnd/>
          </a:ln>
          <a:effectLst/>
        </p:spPr>
        <p:txBody>
          <a:bodyPr wrap="none">
            <a:spAutoFit/>
          </a:bodyPr>
          <a:lstStyle/>
          <a:p>
            <a:pPr algn="r" eaLnBrk="0" hangingPunct="0"/>
            <a:r>
              <a:rPr lang="zh-CN" altLang="en-US" sz="2000">
                <a:solidFill>
                  <a:schemeClr val="folHlink"/>
                </a:solidFill>
                <a:latin typeface="Comic Sans MS" pitchFamily="66" charset="0"/>
              </a:rPr>
              <a:t>首部行</a:t>
            </a:r>
            <a:endParaRPr lang="zh-CN" altLang="en-US" sz="2400">
              <a:solidFill>
                <a:schemeClr val="folHlink"/>
              </a:solidFill>
              <a:latin typeface="Times New Roman" pitchFamily="18" charset="0"/>
            </a:endParaRPr>
          </a:p>
        </p:txBody>
      </p:sp>
      <p:sp>
        <p:nvSpPr>
          <p:cNvPr id="8" name="Text Box 10"/>
          <p:cNvSpPr txBox="1">
            <a:spLocks noChangeArrowheads="1"/>
          </p:cNvSpPr>
          <p:nvPr/>
        </p:nvSpPr>
        <p:spPr bwMode="auto">
          <a:xfrm>
            <a:off x="304800" y="2286000"/>
            <a:ext cx="2436812" cy="701675"/>
          </a:xfrm>
          <a:prstGeom prst="rect">
            <a:avLst/>
          </a:prstGeom>
          <a:noFill/>
          <a:ln w="9525">
            <a:noFill/>
            <a:miter lim="800000"/>
            <a:headEnd/>
            <a:tailEnd/>
          </a:ln>
          <a:effectLst/>
        </p:spPr>
        <p:txBody>
          <a:bodyPr wrap="none">
            <a:spAutoFit/>
          </a:bodyPr>
          <a:lstStyle/>
          <a:p>
            <a:pPr eaLnBrk="0" hangingPunct="0"/>
            <a:r>
              <a:rPr lang="zh-CN" altLang="en-US" sz="2000" dirty="0">
                <a:solidFill>
                  <a:schemeClr val="folHlink"/>
                </a:solidFill>
                <a:latin typeface="Comic Sans MS" pitchFamily="66" charset="0"/>
              </a:rPr>
              <a:t>回车</a:t>
            </a:r>
            <a:r>
              <a:rPr lang="en-US" altLang="zh-CN" sz="2000" dirty="0">
                <a:solidFill>
                  <a:schemeClr val="folHlink"/>
                </a:solidFill>
                <a:latin typeface="Comic Sans MS" pitchFamily="66" charset="0"/>
              </a:rPr>
              <a:t>+</a:t>
            </a:r>
            <a:r>
              <a:rPr lang="zh-CN" altLang="en-US" sz="2000" dirty="0">
                <a:solidFill>
                  <a:schemeClr val="folHlink"/>
                </a:solidFill>
                <a:latin typeface="Comic Sans MS" pitchFamily="66" charset="0"/>
              </a:rPr>
              <a:t>换行</a:t>
            </a:r>
            <a:r>
              <a:rPr lang="en-US" altLang="zh-CN" sz="2000" dirty="0">
                <a:solidFill>
                  <a:schemeClr val="folHlink"/>
                </a:solidFill>
                <a:latin typeface="Comic Sans MS" pitchFamily="66" charset="0"/>
              </a:rPr>
              <a:t>(0x</a:t>
            </a:r>
            <a:r>
              <a:rPr lang="en-US" altLang="zh-CN" sz="2000" dirty="0">
                <a:solidFill>
                  <a:schemeClr val="folHlink"/>
                </a:solidFill>
                <a:latin typeface="Times New Roman" pitchFamily="18" charset="0"/>
              </a:rPr>
              <a:t>0D0A</a:t>
            </a:r>
            <a:r>
              <a:rPr lang="en-US" altLang="zh-CN" sz="2000" dirty="0">
                <a:solidFill>
                  <a:schemeClr val="folHlink"/>
                </a:solidFill>
                <a:latin typeface="Comic Sans MS" pitchFamily="66" charset="0"/>
              </a:rPr>
              <a:t>)</a:t>
            </a:r>
          </a:p>
          <a:p>
            <a:pPr eaLnBrk="0" hangingPunct="0"/>
            <a:r>
              <a:rPr lang="zh-CN" altLang="en-US" sz="2000" dirty="0">
                <a:solidFill>
                  <a:schemeClr val="folHlink"/>
                </a:solidFill>
                <a:latin typeface="Comic Sans MS" pitchFamily="66" charset="0"/>
              </a:rPr>
              <a:t>指示消息头结束</a:t>
            </a:r>
            <a:endParaRPr lang="zh-CN" altLang="en-US" sz="2400" dirty="0">
              <a:solidFill>
                <a:schemeClr val="folHlink"/>
              </a:solidFill>
              <a:latin typeface="Times New Roman" pitchFamily="18" charset="0"/>
            </a:endParaRPr>
          </a:p>
        </p:txBody>
      </p:sp>
      <p:sp>
        <p:nvSpPr>
          <p:cNvPr id="9" name="Rectangle 11"/>
          <p:cNvSpPr>
            <a:spLocks noChangeArrowheads="1"/>
          </p:cNvSpPr>
          <p:nvPr/>
        </p:nvSpPr>
        <p:spPr bwMode="auto">
          <a:xfrm>
            <a:off x="5711825" y="0"/>
            <a:ext cx="3414712" cy="396875"/>
          </a:xfrm>
          <a:prstGeom prst="rect">
            <a:avLst/>
          </a:prstGeom>
          <a:noFill/>
          <a:ln w="9525" algn="ctr">
            <a:noFill/>
            <a:miter lim="800000"/>
            <a:headEnd/>
            <a:tailEnd/>
          </a:ln>
          <a:effectLst/>
        </p:spPr>
        <p:txBody>
          <a:bodyPr>
            <a:spAutoFit/>
          </a:bodyPr>
          <a:lstStyle/>
          <a:p>
            <a:r>
              <a:rPr lang="en-US" altLang="zh-CN" sz="2000" dirty="0">
                <a:solidFill>
                  <a:schemeClr val="folHlink"/>
                </a:solidFill>
                <a:latin typeface="Comic Sans MS" pitchFamily="66" charset="0"/>
              </a:rPr>
              <a:t>Mozilla= Mosaic +Godzilla</a:t>
            </a:r>
          </a:p>
        </p:txBody>
      </p:sp>
      <p:sp>
        <p:nvSpPr>
          <p:cNvPr id="10" name="Line 12"/>
          <p:cNvSpPr>
            <a:spLocks noChangeShapeType="1"/>
          </p:cNvSpPr>
          <p:nvPr/>
        </p:nvSpPr>
        <p:spPr bwMode="auto">
          <a:xfrm flipH="1">
            <a:off x="5551487" y="312738"/>
            <a:ext cx="1574800" cy="1141412"/>
          </a:xfrm>
          <a:prstGeom prst="line">
            <a:avLst/>
          </a:prstGeom>
          <a:noFill/>
          <a:ln w="19050">
            <a:solidFill>
              <a:schemeClr val="accent2"/>
            </a:solidFill>
            <a:round/>
            <a:headEnd/>
            <a:tailEnd type="triangle" w="med" len="med"/>
          </a:ln>
          <a:effectLst/>
        </p:spPr>
        <p:txBody>
          <a:bodyPr wrap="none" anchor="ctr"/>
          <a:lstStyle/>
          <a:p>
            <a:endParaRPr lang="zh-CN" altLang="en-US"/>
          </a:p>
        </p:txBody>
      </p:sp>
      <p:sp>
        <p:nvSpPr>
          <p:cNvPr id="11" name="Text Box 3"/>
          <p:cNvSpPr txBox="1">
            <a:spLocks noChangeArrowheads="1"/>
          </p:cNvSpPr>
          <p:nvPr/>
        </p:nvSpPr>
        <p:spPr bwMode="auto">
          <a:xfrm>
            <a:off x="2895600" y="3886200"/>
            <a:ext cx="5822950" cy="2835275"/>
          </a:xfrm>
          <a:prstGeom prst="rect">
            <a:avLst/>
          </a:prstGeom>
          <a:noFill/>
          <a:ln w="9525">
            <a:solidFill>
              <a:schemeClr val="accent1"/>
            </a:solidFill>
            <a:miter lim="800000"/>
            <a:headEnd/>
            <a:tailEnd/>
          </a:ln>
          <a:effectLst/>
        </p:spPr>
        <p:txBody>
          <a:bodyPr wrap="none">
            <a:spAutoFit/>
          </a:bodyPr>
          <a:lstStyle/>
          <a:p>
            <a:pPr eaLnBrk="0" hangingPunct="0"/>
            <a:r>
              <a:rPr lang="en-US" altLang="zh-CN" sz="2000" b="1" dirty="0">
                <a:latin typeface="Courier New" pitchFamily="49" charset="0"/>
              </a:rPr>
              <a:t>HTTP/1.1 200 OK </a:t>
            </a:r>
          </a:p>
          <a:p>
            <a:pPr eaLnBrk="0" hangingPunct="0"/>
            <a:r>
              <a:rPr lang="en-US" altLang="zh-CN" sz="2000" b="1" dirty="0">
                <a:latin typeface="Courier New" pitchFamily="49" charset="0"/>
              </a:rPr>
              <a:t>Connection: close</a:t>
            </a:r>
          </a:p>
          <a:p>
            <a:pPr eaLnBrk="0" hangingPunct="0"/>
            <a:r>
              <a:rPr lang="en-US" altLang="zh-CN" sz="2000" b="1" dirty="0">
                <a:latin typeface="Courier New" pitchFamily="49" charset="0"/>
              </a:rPr>
              <a:t>Date: Thu, 06 Aug 1998 12:00:15 GMT </a:t>
            </a:r>
          </a:p>
          <a:p>
            <a:pPr eaLnBrk="0" hangingPunct="0"/>
            <a:r>
              <a:rPr lang="en-US" altLang="zh-CN" sz="2000" b="1" dirty="0">
                <a:latin typeface="Courier New" pitchFamily="49" charset="0"/>
              </a:rPr>
              <a:t>Server: Apache/1.3.0 (Unix) </a:t>
            </a:r>
          </a:p>
          <a:p>
            <a:pPr eaLnBrk="0" hangingPunct="0"/>
            <a:r>
              <a:rPr lang="en-US" altLang="zh-CN" sz="2000" b="1" dirty="0">
                <a:latin typeface="Courier New" pitchFamily="49" charset="0"/>
              </a:rPr>
              <a:t>Last-Modified: Mon, 22 Jun 1998 …... </a:t>
            </a:r>
          </a:p>
          <a:p>
            <a:pPr eaLnBrk="0" hangingPunct="0"/>
            <a:r>
              <a:rPr lang="en-US" altLang="zh-CN" sz="2000" b="1" dirty="0">
                <a:latin typeface="Courier New" pitchFamily="49" charset="0"/>
              </a:rPr>
              <a:t>Content-Length: 6821 </a:t>
            </a:r>
          </a:p>
          <a:p>
            <a:pPr eaLnBrk="0" hangingPunct="0"/>
            <a:r>
              <a:rPr lang="en-US" altLang="zh-CN" sz="2000" b="1" dirty="0">
                <a:latin typeface="Courier New" pitchFamily="49" charset="0"/>
              </a:rPr>
              <a:t>Content-Type: text/html</a:t>
            </a:r>
          </a:p>
          <a:p>
            <a:pPr eaLnBrk="0" hangingPunct="0"/>
            <a:r>
              <a:rPr lang="en-US" altLang="zh-CN" sz="2000" b="1" dirty="0">
                <a:latin typeface="Courier New" pitchFamily="49" charset="0"/>
              </a:rPr>
              <a:t> </a:t>
            </a:r>
          </a:p>
          <a:p>
            <a:pPr eaLnBrk="0" hangingPunct="0"/>
            <a:r>
              <a:rPr lang="en-US" altLang="zh-CN" sz="2000" b="1" dirty="0">
                <a:latin typeface="Courier New" pitchFamily="49" charset="0"/>
              </a:rPr>
              <a:t>data </a:t>
            </a:r>
            <a:r>
              <a:rPr lang="en-US" altLang="zh-CN" sz="2000" b="1" dirty="0" err="1">
                <a:latin typeface="Courier New" pitchFamily="49" charset="0"/>
              </a:rPr>
              <a:t>data</a:t>
            </a:r>
            <a:r>
              <a:rPr lang="en-US" altLang="zh-CN" sz="2000" b="1" dirty="0">
                <a:latin typeface="Courier New" pitchFamily="49" charset="0"/>
              </a:rPr>
              <a:t> </a:t>
            </a:r>
            <a:r>
              <a:rPr lang="en-US" altLang="zh-CN" sz="2000" b="1" dirty="0" err="1">
                <a:latin typeface="Courier New" pitchFamily="49" charset="0"/>
              </a:rPr>
              <a:t>data</a:t>
            </a:r>
            <a:r>
              <a:rPr lang="en-US" altLang="zh-CN" sz="2000" b="1" dirty="0">
                <a:latin typeface="Courier New" pitchFamily="49" charset="0"/>
              </a:rPr>
              <a:t> </a:t>
            </a:r>
            <a:r>
              <a:rPr lang="en-US" altLang="zh-CN" sz="2000" b="1" dirty="0" err="1">
                <a:latin typeface="Courier New" pitchFamily="49" charset="0"/>
              </a:rPr>
              <a:t>data</a:t>
            </a:r>
            <a:r>
              <a:rPr lang="en-US" altLang="zh-CN" sz="2000" b="1" dirty="0">
                <a:latin typeface="Courier New" pitchFamily="49" charset="0"/>
              </a:rPr>
              <a:t> </a:t>
            </a:r>
            <a:r>
              <a:rPr lang="en-US" altLang="zh-CN" sz="2000" b="1" dirty="0" err="1">
                <a:latin typeface="Courier New" pitchFamily="49" charset="0"/>
              </a:rPr>
              <a:t>data</a:t>
            </a:r>
            <a:r>
              <a:rPr lang="en-US" altLang="zh-CN" sz="2000" b="1" dirty="0">
                <a:latin typeface="Courier New" pitchFamily="49" charset="0"/>
              </a:rPr>
              <a:t> ... </a:t>
            </a:r>
          </a:p>
        </p:txBody>
      </p:sp>
      <p:sp>
        <p:nvSpPr>
          <p:cNvPr id="12" name="Text Box 4"/>
          <p:cNvSpPr txBox="1">
            <a:spLocks noChangeArrowheads="1"/>
          </p:cNvSpPr>
          <p:nvPr/>
        </p:nvSpPr>
        <p:spPr bwMode="auto">
          <a:xfrm>
            <a:off x="152400" y="3581400"/>
            <a:ext cx="1900237" cy="1311275"/>
          </a:xfrm>
          <a:prstGeom prst="rect">
            <a:avLst/>
          </a:prstGeom>
          <a:noFill/>
          <a:ln w="9525">
            <a:noFill/>
            <a:miter lim="800000"/>
            <a:headEnd/>
            <a:tailEnd/>
          </a:ln>
          <a:effectLst/>
        </p:spPr>
        <p:txBody>
          <a:bodyPr wrap="none">
            <a:spAutoFit/>
          </a:bodyPr>
          <a:lstStyle/>
          <a:p>
            <a:pPr algn="ctr" eaLnBrk="0" hangingPunct="0"/>
            <a:r>
              <a:rPr lang="zh-CN" altLang="en-US" sz="2000" dirty="0">
                <a:solidFill>
                  <a:schemeClr val="folHlink"/>
                </a:solidFill>
                <a:latin typeface="Comic Sans MS" pitchFamily="66" charset="0"/>
              </a:rPr>
              <a:t>状态行</a:t>
            </a:r>
          </a:p>
          <a:p>
            <a:pPr algn="ctr" eaLnBrk="0" hangingPunct="0"/>
            <a:r>
              <a:rPr lang="en-US" altLang="zh-CN" sz="2000" dirty="0">
                <a:solidFill>
                  <a:schemeClr val="folHlink"/>
                </a:solidFill>
                <a:latin typeface="Comic Sans MS" pitchFamily="66" charset="0"/>
              </a:rPr>
              <a:t>(</a:t>
            </a:r>
            <a:r>
              <a:rPr lang="zh-CN" altLang="en-US" sz="2000" dirty="0">
                <a:solidFill>
                  <a:schemeClr val="folHlink"/>
                </a:solidFill>
                <a:latin typeface="Comic Sans MS" pitchFamily="66" charset="0"/>
              </a:rPr>
              <a:t>协议，状态码</a:t>
            </a:r>
          </a:p>
          <a:p>
            <a:pPr algn="ctr" eaLnBrk="0" hangingPunct="0"/>
            <a:r>
              <a:rPr lang="en-US" altLang="zh-CN" sz="2000" dirty="0">
                <a:solidFill>
                  <a:schemeClr val="folHlink"/>
                </a:solidFill>
                <a:latin typeface="Comic Sans MS" pitchFamily="66" charset="0"/>
              </a:rPr>
              <a:t>status code</a:t>
            </a:r>
          </a:p>
          <a:p>
            <a:pPr algn="ctr" eaLnBrk="0" hangingPunct="0"/>
            <a:r>
              <a:rPr lang="en-US" altLang="zh-CN" sz="2000" dirty="0">
                <a:solidFill>
                  <a:schemeClr val="folHlink"/>
                </a:solidFill>
                <a:latin typeface="Comic Sans MS" pitchFamily="66" charset="0"/>
              </a:rPr>
              <a:t>status phrase)</a:t>
            </a:r>
            <a:endParaRPr lang="en-US" altLang="zh-CN" sz="2400" dirty="0">
              <a:solidFill>
                <a:schemeClr val="folHlink"/>
              </a:solidFill>
              <a:latin typeface="Times New Roman" pitchFamily="18" charset="0"/>
            </a:endParaRPr>
          </a:p>
        </p:txBody>
      </p:sp>
      <p:sp>
        <p:nvSpPr>
          <p:cNvPr id="13" name="Line 5"/>
          <p:cNvSpPr>
            <a:spLocks noChangeShapeType="1"/>
          </p:cNvSpPr>
          <p:nvPr/>
        </p:nvSpPr>
        <p:spPr bwMode="auto">
          <a:xfrm>
            <a:off x="2286000" y="2667000"/>
            <a:ext cx="685800" cy="76200"/>
          </a:xfrm>
          <a:prstGeom prst="line">
            <a:avLst/>
          </a:prstGeom>
          <a:noFill/>
          <a:ln w="19050">
            <a:solidFill>
              <a:schemeClr val="accent2"/>
            </a:solidFill>
            <a:round/>
            <a:headEnd/>
            <a:tailEnd type="triangle" w="med" len="med"/>
          </a:ln>
          <a:effectLst/>
        </p:spPr>
        <p:txBody>
          <a:bodyPr wrap="none" anchor="ctr"/>
          <a:lstStyle/>
          <a:p>
            <a:endParaRPr lang="zh-CN" altLang="en-US"/>
          </a:p>
        </p:txBody>
      </p:sp>
      <p:sp>
        <p:nvSpPr>
          <p:cNvPr id="14" name="Freeform 6"/>
          <p:cNvSpPr>
            <a:spLocks/>
          </p:cNvSpPr>
          <p:nvPr/>
        </p:nvSpPr>
        <p:spPr bwMode="auto">
          <a:xfrm>
            <a:off x="2819400" y="4343401"/>
            <a:ext cx="180975" cy="1600200"/>
          </a:xfrm>
          <a:custGeom>
            <a:avLst/>
            <a:gdLst/>
            <a:ahLst/>
            <a:cxnLst>
              <a:cxn ang="0">
                <a:pos x="132" y="9"/>
              </a:cxn>
              <a:cxn ang="0">
                <a:pos x="0" y="0"/>
              </a:cxn>
              <a:cxn ang="0">
                <a:pos x="0" y="1428"/>
              </a:cxn>
              <a:cxn ang="0">
                <a:pos x="162" y="1425"/>
              </a:cxn>
            </a:cxnLst>
            <a:rect l="0" t="0" r="r" b="b"/>
            <a:pathLst>
              <a:path w="162" h="1428">
                <a:moveTo>
                  <a:pt x="132" y="9"/>
                </a:moveTo>
                <a:lnTo>
                  <a:pt x="0" y="0"/>
                </a:lnTo>
                <a:lnTo>
                  <a:pt x="0" y="1428"/>
                </a:lnTo>
                <a:lnTo>
                  <a:pt x="162" y="1425"/>
                </a:lnTo>
              </a:path>
            </a:pathLst>
          </a:custGeom>
          <a:noFill/>
          <a:ln w="19050" cap="flat" cmpd="sng">
            <a:solidFill>
              <a:schemeClr val="accent2"/>
            </a:solidFill>
            <a:prstDash val="solid"/>
            <a:round/>
            <a:headEnd/>
            <a:tailEnd/>
          </a:ln>
          <a:effectLst/>
        </p:spPr>
        <p:txBody>
          <a:bodyPr wrap="none" anchor="ctr"/>
          <a:lstStyle/>
          <a:p>
            <a:endParaRPr lang="zh-CN" altLang="en-US"/>
          </a:p>
        </p:txBody>
      </p:sp>
      <p:sp>
        <p:nvSpPr>
          <p:cNvPr id="15" name="Text Box 7"/>
          <p:cNvSpPr txBox="1">
            <a:spLocks noChangeArrowheads="1"/>
          </p:cNvSpPr>
          <p:nvPr/>
        </p:nvSpPr>
        <p:spPr bwMode="auto">
          <a:xfrm>
            <a:off x="1752600" y="4953000"/>
            <a:ext cx="946150" cy="396875"/>
          </a:xfrm>
          <a:prstGeom prst="rect">
            <a:avLst/>
          </a:prstGeom>
          <a:noFill/>
          <a:ln w="9525">
            <a:noFill/>
            <a:miter lim="800000"/>
            <a:headEnd/>
            <a:tailEnd/>
          </a:ln>
          <a:effectLst/>
        </p:spPr>
        <p:txBody>
          <a:bodyPr wrap="none">
            <a:spAutoFit/>
          </a:bodyPr>
          <a:lstStyle/>
          <a:p>
            <a:pPr algn="r" eaLnBrk="0" hangingPunct="0"/>
            <a:r>
              <a:rPr lang="zh-CN" altLang="en-US" sz="2000" dirty="0">
                <a:solidFill>
                  <a:schemeClr val="folHlink"/>
                </a:solidFill>
                <a:latin typeface="Comic Sans MS" pitchFamily="66" charset="0"/>
              </a:rPr>
              <a:t>首部行</a:t>
            </a:r>
            <a:endParaRPr lang="zh-CN" altLang="en-US" sz="2400" dirty="0">
              <a:solidFill>
                <a:schemeClr val="folHlink"/>
              </a:solidFill>
              <a:latin typeface="Times New Roman" pitchFamily="18" charset="0"/>
            </a:endParaRPr>
          </a:p>
        </p:txBody>
      </p:sp>
      <p:sp>
        <p:nvSpPr>
          <p:cNvPr id="16" name="Text Box 9"/>
          <p:cNvSpPr txBox="1">
            <a:spLocks noChangeArrowheads="1"/>
          </p:cNvSpPr>
          <p:nvPr/>
        </p:nvSpPr>
        <p:spPr bwMode="auto">
          <a:xfrm>
            <a:off x="428625" y="5851525"/>
            <a:ext cx="1500188" cy="1006475"/>
          </a:xfrm>
          <a:prstGeom prst="rect">
            <a:avLst/>
          </a:prstGeom>
          <a:noFill/>
          <a:ln w="9525">
            <a:noFill/>
            <a:miter lim="800000"/>
            <a:headEnd/>
            <a:tailEnd/>
          </a:ln>
          <a:effectLst/>
        </p:spPr>
        <p:txBody>
          <a:bodyPr wrap="none">
            <a:spAutoFit/>
          </a:bodyPr>
          <a:lstStyle/>
          <a:p>
            <a:pPr algn="ctr" eaLnBrk="0" hangingPunct="0"/>
            <a:r>
              <a:rPr lang="zh-CN" altLang="en-US" sz="2000">
                <a:solidFill>
                  <a:schemeClr val="folHlink"/>
                </a:solidFill>
                <a:latin typeface="Comic Sans MS" pitchFamily="66" charset="0"/>
              </a:rPr>
              <a:t>数据 </a:t>
            </a:r>
          </a:p>
          <a:p>
            <a:pPr algn="ctr" eaLnBrk="0" hangingPunct="0"/>
            <a:r>
              <a:rPr lang="zh-CN" altLang="en-US" sz="2000">
                <a:solidFill>
                  <a:schemeClr val="folHlink"/>
                </a:solidFill>
                <a:latin typeface="Comic Sans MS" pitchFamily="66" charset="0"/>
              </a:rPr>
              <a:t>请求的</a:t>
            </a:r>
          </a:p>
          <a:p>
            <a:pPr algn="ctr" eaLnBrk="0" hangingPunct="0"/>
            <a:r>
              <a:rPr lang="en-US" altLang="zh-CN" sz="2000">
                <a:solidFill>
                  <a:schemeClr val="folHlink"/>
                </a:solidFill>
                <a:latin typeface="Comic Sans MS" pitchFamily="66" charset="0"/>
              </a:rPr>
              <a:t>HTML </a:t>
            </a:r>
            <a:r>
              <a:rPr lang="zh-CN" altLang="en-US" sz="2000">
                <a:solidFill>
                  <a:schemeClr val="folHlink"/>
                </a:solidFill>
                <a:latin typeface="Comic Sans MS" pitchFamily="66" charset="0"/>
              </a:rPr>
              <a:t>文档</a:t>
            </a:r>
            <a:endParaRPr lang="zh-CN" altLang="en-US" sz="2400">
              <a:solidFill>
                <a:schemeClr val="folHlink"/>
              </a:solidFill>
              <a:latin typeface="Times New Roman" pitchFamily="18" charset="0"/>
            </a:endParaRPr>
          </a:p>
        </p:txBody>
      </p:sp>
      <p:sp>
        <p:nvSpPr>
          <p:cNvPr id="17" name="Freeform 6"/>
          <p:cNvSpPr>
            <a:spLocks/>
          </p:cNvSpPr>
          <p:nvPr/>
        </p:nvSpPr>
        <p:spPr bwMode="auto">
          <a:xfrm>
            <a:off x="2743200" y="1066801"/>
            <a:ext cx="257175" cy="1066800"/>
          </a:xfrm>
          <a:custGeom>
            <a:avLst/>
            <a:gdLst/>
            <a:ahLst/>
            <a:cxnLst>
              <a:cxn ang="0">
                <a:pos x="132" y="9"/>
              </a:cxn>
              <a:cxn ang="0">
                <a:pos x="0" y="0"/>
              </a:cxn>
              <a:cxn ang="0">
                <a:pos x="0" y="1428"/>
              </a:cxn>
              <a:cxn ang="0">
                <a:pos x="162" y="1425"/>
              </a:cxn>
            </a:cxnLst>
            <a:rect l="0" t="0" r="r" b="b"/>
            <a:pathLst>
              <a:path w="162" h="1428">
                <a:moveTo>
                  <a:pt x="132" y="9"/>
                </a:moveTo>
                <a:lnTo>
                  <a:pt x="0" y="0"/>
                </a:lnTo>
                <a:lnTo>
                  <a:pt x="0" y="1428"/>
                </a:lnTo>
                <a:lnTo>
                  <a:pt x="162" y="1425"/>
                </a:lnTo>
              </a:path>
            </a:pathLst>
          </a:custGeom>
          <a:noFill/>
          <a:ln w="19050" cap="flat" cmpd="sng">
            <a:solidFill>
              <a:schemeClr val="accent2"/>
            </a:solidFill>
            <a:prstDash val="solid"/>
            <a:round/>
            <a:headEnd/>
            <a:tailEnd/>
          </a:ln>
          <a:effectLst/>
        </p:spPr>
        <p:txBody>
          <a:bodyPr wrap="none" anchor="ctr"/>
          <a:lstStyle/>
          <a:p>
            <a:endParaRPr lang="zh-CN" altLang="en-US"/>
          </a:p>
        </p:txBody>
      </p:sp>
      <p:sp>
        <p:nvSpPr>
          <p:cNvPr id="18" name="Line 5"/>
          <p:cNvSpPr>
            <a:spLocks noChangeShapeType="1"/>
          </p:cNvSpPr>
          <p:nvPr/>
        </p:nvSpPr>
        <p:spPr bwMode="auto">
          <a:xfrm>
            <a:off x="2057400" y="4038600"/>
            <a:ext cx="914400" cy="0"/>
          </a:xfrm>
          <a:prstGeom prst="line">
            <a:avLst/>
          </a:prstGeom>
          <a:noFill/>
          <a:ln w="19050">
            <a:solidFill>
              <a:schemeClr val="accent2"/>
            </a:solidFill>
            <a:round/>
            <a:headEnd/>
            <a:tailEnd type="triangle" w="med" len="med"/>
          </a:ln>
          <a:effectLst/>
        </p:spPr>
        <p:txBody>
          <a:bodyPr wrap="none" anchor="ctr"/>
          <a:lstStyle/>
          <a:p>
            <a:endParaRPr lang="zh-CN" altLang="en-US"/>
          </a:p>
        </p:txBody>
      </p:sp>
      <p:sp>
        <p:nvSpPr>
          <p:cNvPr id="19" name="TextBox 18"/>
          <p:cNvSpPr txBox="1"/>
          <p:nvPr/>
        </p:nvSpPr>
        <p:spPr>
          <a:xfrm>
            <a:off x="3352800" y="152400"/>
            <a:ext cx="2148345" cy="369332"/>
          </a:xfrm>
          <a:prstGeom prst="rect">
            <a:avLst/>
          </a:prstGeom>
          <a:noFill/>
        </p:spPr>
        <p:txBody>
          <a:bodyPr wrap="none" rtlCol="0">
            <a:spAutoFit/>
          </a:bodyPr>
          <a:lstStyle/>
          <a:p>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）请求报文实例</a:t>
            </a:r>
            <a:endParaRPr lang="zh-CN" altLang="en-US" b="1" dirty="0">
              <a:solidFill>
                <a:srgbClr val="FF0000"/>
              </a:solidFill>
            </a:endParaRPr>
          </a:p>
        </p:txBody>
      </p:sp>
      <p:sp>
        <p:nvSpPr>
          <p:cNvPr id="20" name="TextBox 19"/>
          <p:cNvSpPr txBox="1"/>
          <p:nvPr/>
        </p:nvSpPr>
        <p:spPr>
          <a:xfrm>
            <a:off x="3429000" y="3352800"/>
            <a:ext cx="2161169" cy="369332"/>
          </a:xfrm>
          <a:prstGeom prst="rect">
            <a:avLst/>
          </a:prstGeom>
          <a:noFill/>
        </p:spPr>
        <p:txBody>
          <a:bodyPr wrap="none" rtlCol="0">
            <a:spAutoFit/>
          </a:bodyPr>
          <a:lstStyle/>
          <a:p>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）应答报文实例</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180975" y="1349375"/>
            <a:ext cx="1449388"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127300" name="Rectangle 324"/>
          <p:cNvSpPr>
            <a:spLocks noChangeArrowheads="1"/>
          </p:cNvSpPr>
          <p:nvPr/>
        </p:nvSpPr>
        <p:spPr bwMode="auto">
          <a:xfrm>
            <a:off x="7429500" y="1349375"/>
            <a:ext cx="1452563"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127289" name="Rectangle 313"/>
          <p:cNvSpPr>
            <a:spLocks noChangeArrowheads="1"/>
          </p:cNvSpPr>
          <p:nvPr/>
        </p:nvSpPr>
        <p:spPr bwMode="auto">
          <a:xfrm>
            <a:off x="198438" y="2459038"/>
            <a:ext cx="8688387" cy="469900"/>
          </a:xfrm>
          <a:prstGeom prst="rect">
            <a:avLst/>
          </a:prstGeom>
          <a:solidFill>
            <a:srgbClr val="CCECFF">
              <a:alpha val="67999"/>
            </a:srgbClr>
          </a:solidFill>
          <a:ln w="12700">
            <a:noFill/>
            <a:miter lim="800000"/>
            <a:headEnd/>
            <a:tailEnd/>
          </a:ln>
          <a:effectLst/>
        </p:spPr>
        <p:txBody>
          <a:bodyPr wrap="none" anchor="ctr"/>
          <a:lstStyle/>
          <a:p>
            <a:endParaRPr lang="zh-CN" altLang="en-US"/>
          </a:p>
        </p:txBody>
      </p:sp>
      <p:sp>
        <p:nvSpPr>
          <p:cNvPr id="126978" name="Rectangle 2"/>
          <p:cNvSpPr>
            <a:spLocks noGrp="1" noChangeArrowheads="1"/>
          </p:cNvSpPr>
          <p:nvPr>
            <p:ph type="title"/>
          </p:nvPr>
        </p:nvSpPr>
        <p:spPr>
          <a:xfrm>
            <a:off x="1100138" y="192088"/>
            <a:ext cx="6856412" cy="933450"/>
          </a:xfrm>
        </p:spPr>
        <p:txBody>
          <a:bodyPr>
            <a:normAutofit fontScale="90000"/>
          </a:bodyPr>
          <a:lstStyle/>
          <a:p>
            <a:pPr algn="ctr"/>
            <a:r>
              <a:rPr lang="zh-CN" altLang="en-US" sz="3200"/>
              <a:t>运输层为相互通信的应用进程提供了逻辑通信 </a:t>
            </a:r>
          </a:p>
        </p:txBody>
      </p:sp>
      <p:sp>
        <p:nvSpPr>
          <p:cNvPr id="127291" name="Line 315"/>
          <p:cNvSpPr>
            <a:spLocks noChangeShapeType="1"/>
          </p:cNvSpPr>
          <p:nvPr/>
        </p:nvSpPr>
        <p:spPr bwMode="auto">
          <a:xfrm>
            <a:off x="1620838" y="5141913"/>
            <a:ext cx="5789612" cy="0"/>
          </a:xfrm>
          <a:prstGeom prst="line">
            <a:avLst/>
          </a:prstGeom>
          <a:noFill/>
          <a:ln w="57150">
            <a:solidFill>
              <a:srgbClr val="333399"/>
            </a:solidFill>
            <a:round/>
            <a:headEnd/>
            <a:tailEnd/>
          </a:ln>
          <a:effectLst/>
        </p:spPr>
        <p:txBody>
          <a:bodyPr wrap="none" anchor="ctr"/>
          <a:lstStyle/>
          <a:p>
            <a:endParaRPr lang="zh-CN" altLang="en-US"/>
          </a:p>
        </p:txBody>
      </p:sp>
      <p:sp>
        <p:nvSpPr>
          <p:cNvPr id="127292" name="Line 316"/>
          <p:cNvSpPr>
            <a:spLocks noChangeShapeType="1"/>
          </p:cNvSpPr>
          <p:nvPr/>
        </p:nvSpPr>
        <p:spPr bwMode="auto">
          <a:xfrm>
            <a:off x="180975" y="2935288"/>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127293" name="Line 317"/>
          <p:cNvSpPr>
            <a:spLocks noChangeShapeType="1"/>
          </p:cNvSpPr>
          <p:nvPr/>
        </p:nvSpPr>
        <p:spPr bwMode="auto">
          <a:xfrm>
            <a:off x="180975" y="3414713"/>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127294" name="Rectangle 318"/>
          <p:cNvSpPr>
            <a:spLocks noChangeArrowheads="1"/>
          </p:cNvSpPr>
          <p:nvPr/>
        </p:nvSpPr>
        <p:spPr bwMode="auto">
          <a:xfrm>
            <a:off x="187325" y="2011363"/>
            <a:ext cx="1439863"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sp>
        <p:nvSpPr>
          <p:cNvPr id="127295" name="Rectangle 319"/>
          <p:cNvSpPr>
            <a:spLocks noChangeArrowheads="1"/>
          </p:cNvSpPr>
          <p:nvPr/>
        </p:nvSpPr>
        <p:spPr bwMode="auto">
          <a:xfrm>
            <a:off x="146050" y="1470025"/>
            <a:ext cx="322263"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pitchFamily="34" charset="0"/>
                <a:ea typeface="黑体" pitchFamily="49" charset="-122"/>
              </a:rPr>
              <a:t>5</a:t>
            </a:r>
          </a:p>
          <a:p>
            <a:pPr defTabSz="762000" eaLnBrk="0" hangingPunct="0">
              <a:lnSpc>
                <a:spcPct val="150000"/>
              </a:lnSpc>
            </a:pPr>
            <a:r>
              <a:rPr kumimoji="1" lang="en-US" altLang="zh-CN" sz="2000">
                <a:solidFill>
                  <a:srgbClr val="333399"/>
                </a:solidFill>
                <a:latin typeface="Arial" pitchFamily="34" charset="0"/>
                <a:ea typeface="黑体" pitchFamily="49" charset="-122"/>
              </a:rPr>
              <a:t>4</a:t>
            </a:r>
          </a:p>
          <a:p>
            <a:pPr defTabSz="762000" eaLnBrk="0" hangingPunct="0">
              <a:lnSpc>
                <a:spcPct val="150000"/>
              </a:lnSpc>
            </a:pPr>
            <a:r>
              <a:rPr kumimoji="1" lang="en-US" altLang="zh-CN" sz="2000">
                <a:solidFill>
                  <a:srgbClr val="333399"/>
                </a:solidFill>
                <a:latin typeface="Arial" pitchFamily="34" charset="0"/>
                <a:ea typeface="黑体" pitchFamily="49" charset="-122"/>
              </a:rPr>
              <a:t>3</a:t>
            </a:r>
          </a:p>
          <a:p>
            <a:pPr defTabSz="762000" eaLnBrk="0" hangingPunct="0">
              <a:lnSpc>
                <a:spcPct val="150000"/>
              </a:lnSpc>
            </a:pPr>
            <a:r>
              <a:rPr kumimoji="1" lang="en-US" altLang="zh-CN" sz="2000">
                <a:solidFill>
                  <a:srgbClr val="333399"/>
                </a:solidFill>
                <a:latin typeface="Arial" pitchFamily="34" charset="0"/>
                <a:ea typeface="黑体" pitchFamily="49" charset="-122"/>
              </a:rPr>
              <a:t>2</a:t>
            </a:r>
          </a:p>
          <a:p>
            <a:pPr defTabSz="762000" eaLnBrk="0" hangingPunct="0">
              <a:lnSpc>
                <a:spcPct val="150000"/>
              </a:lnSpc>
            </a:pPr>
            <a:r>
              <a:rPr kumimoji="1" lang="en-US" altLang="zh-CN" sz="2000">
                <a:solidFill>
                  <a:srgbClr val="333399"/>
                </a:solidFill>
                <a:latin typeface="Arial" pitchFamily="34" charset="0"/>
                <a:ea typeface="黑体" pitchFamily="49" charset="-122"/>
              </a:rPr>
              <a:t>1</a:t>
            </a:r>
          </a:p>
        </p:txBody>
      </p:sp>
      <p:grpSp>
        <p:nvGrpSpPr>
          <p:cNvPr id="2" name="Group 320"/>
          <p:cNvGrpSpPr>
            <a:grpSpLocks/>
          </p:cNvGrpSpPr>
          <p:nvPr/>
        </p:nvGrpSpPr>
        <p:grpSpPr bwMode="auto">
          <a:xfrm>
            <a:off x="2894013" y="2468563"/>
            <a:ext cx="1062037"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p:spPr>
          <p:txBody>
            <a:bodyPr wrap="none" anchor="ctr"/>
            <a:lstStyle/>
            <a:p>
              <a:endParaRPr lang="zh-CN" altLang="en-US"/>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headEnd/>
              <a:tailEnd/>
            </a:ln>
            <a:effectLst/>
          </p:spPr>
          <p:txBody>
            <a:bodyPr wrap="none" anchor="ctr"/>
            <a:lstStyle/>
            <a:p>
              <a:endParaRPr lang="zh-CN" altLang="en-US"/>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headEnd/>
              <a:tailEnd/>
            </a:ln>
            <a:effectLst/>
          </p:spPr>
          <p:txBody>
            <a:bodyPr wrap="none" anchor="ctr"/>
            <a:lstStyle/>
            <a:p>
              <a:endParaRPr lang="zh-CN" altLang="en-US"/>
            </a:p>
          </p:txBody>
        </p:sp>
      </p:grpSp>
      <p:sp>
        <p:nvSpPr>
          <p:cNvPr id="127301" name="Line 325"/>
          <p:cNvSpPr>
            <a:spLocks noChangeShapeType="1"/>
          </p:cNvSpPr>
          <p:nvPr/>
        </p:nvSpPr>
        <p:spPr bwMode="auto">
          <a:xfrm>
            <a:off x="7429500" y="2935288"/>
            <a:ext cx="1450975" cy="0"/>
          </a:xfrm>
          <a:prstGeom prst="line">
            <a:avLst/>
          </a:prstGeom>
          <a:noFill/>
          <a:ln w="12700">
            <a:solidFill>
              <a:schemeClr val="tx1"/>
            </a:solidFill>
            <a:round/>
            <a:headEnd/>
            <a:tailEnd/>
          </a:ln>
          <a:effectLst/>
        </p:spPr>
        <p:txBody>
          <a:bodyPr wrap="none" anchor="ctr"/>
          <a:lstStyle/>
          <a:p>
            <a:endParaRPr lang="zh-CN" altLang="en-US"/>
          </a:p>
        </p:txBody>
      </p:sp>
      <p:sp>
        <p:nvSpPr>
          <p:cNvPr id="127302" name="Line 326"/>
          <p:cNvSpPr>
            <a:spLocks noChangeShapeType="1"/>
          </p:cNvSpPr>
          <p:nvPr/>
        </p:nvSpPr>
        <p:spPr bwMode="auto">
          <a:xfrm>
            <a:off x="7429500" y="3414713"/>
            <a:ext cx="1450975" cy="0"/>
          </a:xfrm>
          <a:prstGeom prst="line">
            <a:avLst/>
          </a:prstGeom>
          <a:noFill/>
          <a:ln w="12700">
            <a:solidFill>
              <a:schemeClr val="tx1"/>
            </a:solidFill>
            <a:round/>
            <a:headEnd/>
            <a:tailEnd/>
          </a:ln>
          <a:effectLst/>
        </p:spPr>
        <p:txBody>
          <a:bodyPr wrap="none" anchor="ctr"/>
          <a:lstStyle/>
          <a:p>
            <a:endParaRPr lang="zh-CN" altLang="en-US"/>
          </a:p>
        </p:txBody>
      </p:sp>
      <p:sp>
        <p:nvSpPr>
          <p:cNvPr id="127303" name="Rectangle 327"/>
          <p:cNvSpPr>
            <a:spLocks noChangeArrowheads="1"/>
          </p:cNvSpPr>
          <p:nvPr/>
        </p:nvSpPr>
        <p:spPr bwMode="auto">
          <a:xfrm>
            <a:off x="7434263" y="2011363"/>
            <a:ext cx="1447800"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grpSp>
        <p:nvGrpSpPr>
          <p:cNvPr id="3" name="Group 328"/>
          <p:cNvGrpSpPr>
            <a:grpSpLocks/>
          </p:cNvGrpSpPr>
          <p:nvPr/>
        </p:nvGrpSpPr>
        <p:grpSpPr bwMode="auto">
          <a:xfrm>
            <a:off x="5087938" y="2468563"/>
            <a:ext cx="1062037"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p:spPr>
          <p:txBody>
            <a:bodyPr wrap="none" anchor="ctr"/>
            <a:lstStyle/>
            <a:p>
              <a:endParaRPr lang="zh-CN" altLang="en-US"/>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headEnd/>
              <a:tailEnd/>
            </a:ln>
            <a:effectLst/>
          </p:spPr>
          <p:txBody>
            <a:bodyPr wrap="none" anchor="ctr"/>
            <a:lstStyle/>
            <a:p>
              <a:endParaRPr lang="zh-CN" altLang="en-US"/>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headEnd/>
              <a:tailEnd/>
            </a:ln>
            <a:effectLst/>
          </p:spPr>
          <p:txBody>
            <a:bodyPr wrap="none" anchor="ctr"/>
            <a:lstStyle/>
            <a:p>
              <a:endParaRPr lang="zh-CN" altLang="en-US"/>
            </a:p>
          </p:txBody>
        </p:sp>
      </p:grpSp>
      <p:sp>
        <p:nvSpPr>
          <p:cNvPr id="127308" name="Rectangle 332"/>
          <p:cNvSpPr>
            <a:spLocks noChangeArrowheads="1"/>
          </p:cNvSpPr>
          <p:nvPr/>
        </p:nvSpPr>
        <p:spPr bwMode="auto">
          <a:xfrm>
            <a:off x="2498725" y="1666875"/>
            <a:ext cx="40894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运输层提供应用进程</a:t>
            </a:r>
            <a:r>
              <a:rPr kumimoji="1" lang="zh-CN" altLang="zh-CN" sz="2000">
                <a:solidFill>
                  <a:srgbClr val="333399"/>
                </a:solidFill>
                <a:latin typeface="Arial" pitchFamily="34" charset="0"/>
                <a:ea typeface="黑体" pitchFamily="49" charset="-122"/>
              </a:rPr>
              <a:t>间的逻辑</a:t>
            </a:r>
            <a:r>
              <a:rPr kumimoji="1" lang="zh-CN" altLang="en-US" sz="2000">
                <a:solidFill>
                  <a:srgbClr val="333399"/>
                </a:solidFill>
                <a:latin typeface="Arial" pitchFamily="34" charset="0"/>
                <a:ea typeface="黑体" pitchFamily="49" charset="-122"/>
              </a:rPr>
              <a:t>通信</a:t>
            </a:r>
          </a:p>
        </p:txBody>
      </p:sp>
      <p:sp>
        <p:nvSpPr>
          <p:cNvPr id="127309" name="Rectangle 333"/>
          <p:cNvSpPr>
            <a:spLocks noChangeArrowheads="1"/>
          </p:cNvSpPr>
          <p:nvPr/>
        </p:nvSpPr>
        <p:spPr bwMode="auto">
          <a:xfrm>
            <a:off x="180975"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127310" name="Freeform 334"/>
          <p:cNvSpPr>
            <a:spLocks/>
          </p:cNvSpPr>
          <p:nvPr/>
        </p:nvSpPr>
        <p:spPr bwMode="auto">
          <a:xfrm>
            <a:off x="976313" y="49672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127311" name="Freeform 335"/>
          <p:cNvSpPr>
            <a:spLocks/>
          </p:cNvSpPr>
          <p:nvPr/>
        </p:nvSpPr>
        <p:spPr bwMode="auto">
          <a:xfrm>
            <a:off x="914400" y="5154613"/>
            <a:ext cx="712788"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127312" name="Rectangle 336"/>
          <p:cNvSpPr>
            <a:spLocks noChangeArrowheads="1"/>
          </p:cNvSpPr>
          <p:nvPr/>
        </p:nvSpPr>
        <p:spPr bwMode="auto">
          <a:xfrm>
            <a:off x="411163" y="4306888"/>
            <a:ext cx="928687" cy="392112"/>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主机 </a:t>
            </a:r>
            <a:r>
              <a:rPr kumimoji="1" lang="en-US" altLang="zh-CN" sz="2000">
                <a:solidFill>
                  <a:srgbClr val="333399"/>
                </a:solidFill>
                <a:latin typeface="Arial" pitchFamily="34" charset="0"/>
                <a:ea typeface="黑体" pitchFamily="49" charset="-122"/>
              </a:rPr>
              <a:t>A</a:t>
            </a:r>
          </a:p>
        </p:txBody>
      </p:sp>
      <p:sp>
        <p:nvSpPr>
          <p:cNvPr id="127313" name="Rectangle 337"/>
          <p:cNvSpPr>
            <a:spLocks noChangeArrowheads="1"/>
          </p:cNvSpPr>
          <p:nvPr/>
        </p:nvSpPr>
        <p:spPr bwMode="auto">
          <a:xfrm>
            <a:off x="7654925" y="4306888"/>
            <a:ext cx="930275" cy="392112"/>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主机 </a:t>
            </a:r>
            <a:r>
              <a:rPr kumimoji="1" lang="en-US" altLang="zh-CN" sz="2000">
                <a:solidFill>
                  <a:srgbClr val="333399"/>
                </a:solidFill>
                <a:latin typeface="Arial" pitchFamily="34" charset="0"/>
                <a:ea typeface="黑体" pitchFamily="49" charset="-122"/>
              </a:rPr>
              <a:t>B</a:t>
            </a:r>
          </a:p>
        </p:txBody>
      </p:sp>
      <p:sp>
        <p:nvSpPr>
          <p:cNvPr id="127314" name="Freeform 338"/>
          <p:cNvSpPr>
            <a:spLocks/>
          </p:cNvSpPr>
          <p:nvPr/>
        </p:nvSpPr>
        <p:spPr bwMode="auto">
          <a:xfrm>
            <a:off x="873125" y="2459038"/>
            <a:ext cx="7332663" cy="1751012"/>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lstStyle/>
          <a:p>
            <a:endParaRPr lang="zh-CN" altLang="en-US"/>
          </a:p>
        </p:txBody>
      </p:sp>
      <p:sp>
        <p:nvSpPr>
          <p:cNvPr id="127315" name="Rectangle 339"/>
          <p:cNvSpPr>
            <a:spLocks noChangeArrowheads="1"/>
          </p:cNvSpPr>
          <p:nvPr/>
        </p:nvSpPr>
        <p:spPr bwMode="auto">
          <a:xfrm>
            <a:off x="1820863" y="1201738"/>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应用进程</a:t>
            </a:r>
          </a:p>
        </p:txBody>
      </p:sp>
      <p:sp>
        <p:nvSpPr>
          <p:cNvPr id="127316" name="Freeform 340"/>
          <p:cNvSpPr>
            <a:spLocks/>
          </p:cNvSpPr>
          <p:nvPr/>
        </p:nvSpPr>
        <p:spPr bwMode="auto">
          <a:xfrm>
            <a:off x="7011988" y="1492250"/>
            <a:ext cx="538162" cy="161925"/>
          </a:xfrm>
          <a:custGeom>
            <a:avLst/>
            <a:gdLst/>
            <a:ahLst/>
            <a:cxnLst>
              <a:cxn ang="0">
                <a:pos x="0" y="0"/>
              </a:cxn>
              <a:cxn ang="0">
                <a:pos x="297" y="105"/>
              </a:cxn>
            </a:cxnLst>
            <a:rect l="0" t="0" r="r" b="b"/>
            <a:pathLst>
              <a:path w="297" h="105">
                <a:moveTo>
                  <a:pt x="0" y="0"/>
                </a:moveTo>
                <a:lnTo>
                  <a:pt x="297" y="105"/>
                </a:lnTo>
              </a:path>
            </a:pathLst>
          </a:custGeom>
          <a:noFill/>
          <a:ln w="28575" cmpd="sng">
            <a:solidFill>
              <a:srgbClr val="333399"/>
            </a:solidFill>
            <a:round/>
            <a:headEnd/>
            <a:tailEnd type="triangle" w="med" len="lg"/>
          </a:ln>
          <a:effectLst/>
        </p:spPr>
        <p:txBody>
          <a:bodyPr wrap="none" anchor="ctr"/>
          <a:lstStyle/>
          <a:p>
            <a:endParaRPr lang="zh-CN" altLang="en-US"/>
          </a:p>
        </p:txBody>
      </p:sp>
      <p:sp>
        <p:nvSpPr>
          <p:cNvPr id="127317" name="Rectangle 341"/>
          <p:cNvSpPr>
            <a:spLocks noChangeArrowheads="1"/>
          </p:cNvSpPr>
          <p:nvPr/>
        </p:nvSpPr>
        <p:spPr bwMode="auto">
          <a:xfrm>
            <a:off x="5929313" y="1201738"/>
            <a:ext cx="11985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应用进程</a:t>
            </a:r>
          </a:p>
        </p:txBody>
      </p:sp>
      <p:sp>
        <p:nvSpPr>
          <p:cNvPr id="127318" name="AutoShape 342"/>
          <p:cNvSpPr>
            <a:spLocks noChangeArrowheads="1"/>
          </p:cNvSpPr>
          <p:nvPr/>
        </p:nvSpPr>
        <p:spPr bwMode="auto">
          <a:xfrm>
            <a:off x="1609725" y="2016125"/>
            <a:ext cx="5815013" cy="368300"/>
          </a:xfrm>
          <a:prstGeom prst="leftRightArrow">
            <a:avLst>
              <a:gd name="adj1" fmla="val 59167"/>
              <a:gd name="adj2" fmla="val 215634"/>
            </a:avLst>
          </a:prstGeom>
          <a:solidFill>
            <a:srgbClr val="99FF66"/>
          </a:solidFill>
          <a:ln w="12700">
            <a:solidFill>
              <a:schemeClr val="tx1"/>
            </a:solidFill>
            <a:miter lim="800000"/>
            <a:headEnd/>
            <a:tailEnd/>
          </a:ln>
          <a:effectLst/>
        </p:spPr>
        <p:txBody>
          <a:bodyPr wrap="none" anchor="ctr"/>
          <a:lstStyle/>
          <a:p>
            <a:endParaRPr lang="zh-CN" altLang="en-US"/>
          </a:p>
        </p:txBody>
      </p:sp>
      <p:sp>
        <p:nvSpPr>
          <p:cNvPr id="127319" name="Rectangle 343"/>
          <p:cNvSpPr>
            <a:spLocks noChangeArrowheads="1"/>
          </p:cNvSpPr>
          <p:nvPr/>
        </p:nvSpPr>
        <p:spPr bwMode="auto">
          <a:xfrm>
            <a:off x="2947988" y="4586288"/>
            <a:ext cx="1155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路由器 </a:t>
            </a:r>
            <a:r>
              <a:rPr kumimoji="1" lang="en-US" altLang="zh-CN" sz="2000">
                <a:solidFill>
                  <a:srgbClr val="333399"/>
                </a:solidFill>
                <a:latin typeface="Arial" pitchFamily="34" charset="0"/>
                <a:ea typeface="黑体" pitchFamily="49" charset="-122"/>
              </a:rPr>
              <a:t>1</a:t>
            </a:r>
          </a:p>
        </p:txBody>
      </p:sp>
      <p:pic>
        <p:nvPicPr>
          <p:cNvPr id="127320" name="Picture 344"/>
          <p:cNvPicPr>
            <a:picLocks noChangeArrowheads="1"/>
          </p:cNvPicPr>
          <p:nvPr/>
        </p:nvPicPr>
        <p:blipFill>
          <a:blip r:embed="rId4" cstate="print"/>
          <a:srcRect/>
          <a:stretch>
            <a:fillRect/>
          </a:stretch>
        </p:blipFill>
        <p:spPr bwMode="auto">
          <a:xfrm>
            <a:off x="3025775" y="4933950"/>
            <a:ext cx="723900" cy="430213"/>
          </a:xfrm>
          <a:prstGeom prst="rect">
            <a:avLst/>
          </a:prstGeom>
          <a:noFill/>
          <a:ln w="12699">
            <a:noFill/>
            <a:miter lim="800000"/>
            <a:headEnd/>
            <a:tailEnd/>
          </a:ln>
          <a:effectLst/>
        </p:spPr>
      </p:pic>
      <p:sp>
        <p:nvSpPr>
          <p:cNvPr id="127321" name="Rectangle 345"/>
          <p:cNvSpPr>
            <a:spLocks noChangeArrowheads="1"/>
          </p:cNvSpPr>
          <p:nvPr/>
        </p:nvSpPr>
        <p:spPr bwMode="auto">
          <a:xfrm>
            <a:off x="5154613" y="4586288"/>
            <a:ext cx="1155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路由器 </a:t>
            </a:r>
            <a:r>
              <a:rPr kumimoji="1" lang="en-US" altLang="zh-CN" sz="2000">
                <a:solidFill>
                  <a:srgbClr val="333399"/>
                </a:solidFill>
                <a:latin typeface="Arial" pitchFamily="34" charset="0"/>
                <a:ea typeface="黑体" pitchFamily="49" charset="-122"/>
              </a:rPr>
              <a:t>2</a:t>
            </a:r>
          </a:p>
        </p:txBody>
      </p:sp>
      <p:sp>
        <p:nvSpPr>
          <p:cNvPr id="127322" name="Oval 346"/>
          <p:cNvSpPr>
            <a:spLocks noChangeArrowheads="1"/>
          </p:cNvSpPr>
          <p:nvPr/>
        </p:nvSpPr>
        <p:spPr bwMode="auto">
          <a:xfrm>
            <a:off x="434975" y="4783138"/>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127323" name="Rectangle 347"/>
          <p:cNvSpPr>
            <a:spLocks noChangeArrowheads="1"/>
          </p:cNvSpPr>
          <p:nvPr/>
        </p:nvSpPr>
        <p:spPr bwMode="auto">
          <a:xfrm>
            <a:off x="479425" y="4732338"/>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AP</a:t>
            </a:r>
            <a:r>
              <a:rPr kumimoji="1" lang="en-US" altLang="zh-CN" sz="2000" baseline="-25000">
                <a:solidFill>
                  <a:srgbClr val="333399"/>
                </a:solidFill>
                <a:latin typeface="Arial" pitchFamily="34" charset="0"/>
                <a:ea typeface="黑体" pitchFamily="49" charset="-122"/>
              </a:rPr>
              <a:t>1</a:t>
            </a:r>
            <a:endParaRPr kumimoji="1" lang="en-US" altLang="zh-CN" sz="2000">
              <a:solidFill>
                <a:srgbClr val="333399"/>
              </a:solidFill>
              <a:latin typeface="Arial" pitchFamily="34" charset="0"/>
              <a:ea typeface="黑体" pitchFamily="49" charset="-122"/>
            </a:endParaRPr>
          </a:p>
        </p:txBody>
      </p:sp>
      <p:sp>
        <p:nvSpPr>
          <p:cNvPr id="127324" name="Oval 348"/>
          <p:cNvSpPr>
            <a:spLocks noChangeArrowheads="1"/>
          </p:cNvSpPr>
          <p:nvPr/>
        </p:nvSpPr>
        <p:spPr bwMode="auto">
          <a:xfrm>
            <a:off x="8128000" y="1376363"/>
            <a:ext cx="631825" cy="355600"/>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127325" name="Line 349"/>
          <p:cNvSpPr>
            <a:spLocks noChangeShapeType="1"/>
          </p:cNvSpPr>
          <p:nvPr/>
        </p:nvSpPr>
        <p:spPr bwMode="auto">
          <a:xfrm rot="5400000">
            <a:off x="2941638" y="3409950"/>
            <a:ext cx="946150" cy="0"/>
          </a:xfrm>
          <a:prstGeom prst="line">
            <a:avLst/>
          </a:prstGeom>
          <a:noFill/>
          <a:ln w="12700">
            <a:solidFill>
              <a:schemeClr val="tx1"/>
            </a:solidFill>
            <a:round/>
            <a:headEnd/>
            <a:tailEnd/>
          </a:ln>
          <a:effectLst/>
        </p:spPr>
        <p:txBody>
          <a:bodyPr wrap="none" anchor="ctr"/>
          <a:lstStyle/>
          <a:p>
            <a:endParaRPr lang="zh-CN" altLang="en-US"/>
          </a:p>
        </p:txBody>
      </p:sp>
      <p:sp>
        <p:nvSpPr>
          <p:cNvPr id="127326" name="Line 350"/>
          <p:cNvSpPr>
            <a:spLocks noChangeShapeType="1"/>
          </p:cNvSpPr>
          <p:nvPr/>
        </p:nvSpPr>
        <p:spPr bwMode="auto">
          <a:xfrm rot="5400000">
            <a:off x="5131594" y="3407569"/>
            <a:ext cx="957262" cy="0"/>
          </a:xfrm>
          <a:prstGeom prst="line">
            <a:avLst/>
          </a:prstGeom>
          <a:noFill/>
          <a:ln w="12700">
            <a:solidFill>
              <a:schemeClr val="tx1"/>
            </a:solidFill>
            <a:round/>
            <a:headEnd/>
            <a:tailEnd/>
          </a:ln>
          <a:effectLst/>
        </p:spPr>
        <p:txBody>
          <a:bodyPr wrap="none" anchor="ctr"/>
          <a:lstStyle/>
          <a:p>
            <a:endParaRPr lang="zh-CN" altLang="en-US"/>
          </a:p>
        </p:txBody>
      </p:sp>
      <p:pic>
        <p:nvPicPr>
          <p:cNvPr id="127327" name="Picture 351"/>
          <p:cNvPicPr>
            <a:picLocks noChangeArrowheads="1"/>
          </p:cNvPicPr>
          <p:nvPr/>
        </p:nvPicPr>
        <p:blipFill>
          <a:blip r:embed="rId5" cstate="print"/>
          <a:srcRect/>
          <a:stretch>
            <a:fillRect/>
          </a:stretch>
        </p:blipFill>
        <p:spPr bwMode="auto">
          <a:xfrm>
            <a:off x="6270625" y="4846638"/>
            <a:ext cx="904875" cy="542925"/>
          </a:xfrm>
          <a:prstGeom prst="rect">
            <a:avLst/>
          </a:prstGeom>
          <a:noFill/>
          <a:ln w="9525">
            <a:noFill/>
            <a:miter lim="800000"/>
            <a:headEnd/>
            <a:tailEnd/>
          </a:ln>
          <a:effectLst/>
        </p:spPr>
      </p:pic>
      <p:sp>
        <p:nvSpPr>
          <p:cNvPr id="127328" name="Rectangle 352"/>
          <p:cNvSpPr>
            <a:spLocks noChangeArrowheads="1"/>
          </p:cNvSpPr>
          <p:nvPr/>
        </p:nvSpPr>
        <p:spPr bwMode="auto">
          <a:xfrm>
            <a:off x="6340475" y="4927600"/>
            <a:ext cx="7667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LAN</a:t>
            </a:r>
            <a:r>
              <a:rPr kumimoji="1" lang="en-US" altLang="zh-CN" sz="2000" baseline="-25000">
                <a:solidFill>
                  <a:srgbClr val="333399"/>
                </a:solidFill>
                <a:latin typeface="Arial" pitchFamily="34" charset="0"/>
                <a:ea typeface="黑体" pitchFamily="49" charset="-122"/>
              </a:rPr>
              <a:t>2</a:t>
            </a:r>
            <a:endParaRPr kumimoji="1" lang="en-US" altLang="zh-CN" sz="2000">
              <a:solidFill>
                <a:srgbClr val="333399"/>
              </a:solidFill>
              <a:latin typeface="Arial" pitchFamily="34" charset="0"/>
              <a:ea typeface="黑体" pitchFamily="49" charset="-122"/>
            </a:endParaRPr>
          </a:p>
        </p:txBody>
      </p:sp>
      <p:pic>
        <p:nvPicPr>
          <p:cNvPr id="127329" name="Picture 353"/>
          <p:cNvPicPr>
            <a:picLocks noChangeArrowheads="1"/>
          </p:cNvPicPr>
          <p:nvPr/>
        </p:nvPicPr>
        <p:blipFill>
          <a:blip r:embed="rId5" cstate="print"/>
          <a:srcRect/>
          <a:stretch>
            <a:fillRect/>
          </a:stretch>
        </p:blipFill>
        <p:spPr bwMode="auto">
          <a:xfrm>
            <a:off x="4044950" y="4846638"/>
            <a:ext cx="989013" cy="542925"/>
          </a:xfrm>
          <a:prstGeom prst="rect">
            <a:avLst/>
          </a:prstGeom>
          <a:noFill/>
          <a:ln w="9525">
            <a:noFill/>
            <a:miter lim="800000"/>
            <a:headEnd/>
            <a:tailEnd/>
          </a:ln>
          <a:effectLst/>
        </p:spPr>
      </p:pic>
      <p:sp>
        <p:nvSpPr>
          <p:cNvPr id="127330" name="Rectangle 354"/>
          <p:cNvSpPr>
            <a:spLocks noChangeArrowheads="1"/>
          </p:cNvSpPr>
          <p:nvPr/>
        </p:nvSpPr>
        <p:spPr bwMode="auto">
          <a:xfrm>
            <a:off x="4159250" y="4938713"/>
            <a:ext cx="774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WAN</a:t>
            </a:r>
          </a:p>
        </p:txBody>
      </p:sp>
      <p:sp>
        <p:nvSpPr>
          <p:cNvPr id="127331" name="Oval 355"/>
          <p:cNvSpPr>
            <a:spLocks noChangeArrowheads="1"/>
          </p:cNvSpPr>
          <p:nvPr/>
        </p:nvSpPr>
        <p:spPr bwMode="auto">
          <a:xfrm>
            <a:off x="1552575" y="5067300"/>
            <a:ext cx="153988" cy="138113"/>
          </a:xfrm>
          <a:prstGeom prst="ellipse">
            <a:avLst/>
          </a:prstGeom>
          <a:solidFill>
            <a:schemeClr val="bg1"/>
          </a:solidFill>
          <a:ln w="28575">
            <a:solidFill>
              <a:srgbClr val="333399"/>
            </a:solidFill>
            <a:round/>
            <a:headEnd/>
            <a:tailEnd/>
          </a:ln>
          <a:effectLst/>
        </p:spPr>
        <p:txBody>
          <a:bodyPr wrap="none" anchor="ctr"/>
          <a:lstStyle/>
          <a:p>
            <a:endParaRPr lang="zh-CN" altLang="en-US"/>
          </a:p>
        </p:txBody>
      </p:sp>
      <p:sp>
        <p:nvSpPr>
          <p:cNvPr id="127332" name="Oval 356"/>
          <p:cNvSpPr>
            <a:spLocks noChangeArrowheads="1"/>
          </p:cNvSpPr>
          <p:nvPr/>
        </p:nvSpPr>
        <p:spPr bwMode="auto">
          <a:xfrm>
            <a:off x="419100" y="5153025"/>
            <a:ext cx="633413"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127333" name="Rectangle 357"/>
          <p:cNvSpPr>
            <a:spLocks noChangeArrowheads="1"/>
          </p:cNvSpPr>
          <p:nvPr/>
        </p:nvSpPr>
        <p:spPr bwMode="auto">
          <a:xfrm>
            <a:off x="438150" y="5102225"/>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AP</a:t>
            </a:r>
            <a:r>
              <a:rPr kumimoji="1" lang="en-US" altLang="zh-CN" sz="2000" baseline="-25000">
                <a:solidFill>
                  <a:srgbClr val="333399"/>
                </a:solidFill>
                <a:latin typeface="Arial" pitchFamily="34" charset="0"/>
                <a:ea typeface="黑体" pitchFamily="49" charset="-122"/>
              </a:rPr>
              <a:t>2</a:t>
            </a:r>
            <a:endParaRPr kumimoji="1" lang="en-US" altLang="zh-CN" sz="2000">
              <a:solidFill>
                <a:srgbClr val="333399"/>
              </a:solidFill>
              <a:latin typeface="Arial" pitchFamily="34" charset="0"/>
              <a:ea typeface="黑体" pitchFamily="49" charset="-122"/>
            </a:endParaRPr>
          </a:p>
        </p:txBody>
      </p:sp>
      <p:sp>
        <p:nvSpPr>
          <p:cNvPr id="127334" name="Rectangle 358"/>
          <p:cNvSpPr>
            <a:spLocks noChangeArrowheads="1"/>
          </p:cNvSpPr>
          <p:nvPr/>
        </p:nvSpPr>
        <p:spPr bwMode="auto">
          <a:xfrm flipH="1">
            <a:off x="7424738"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127335" name="Freeform 359"/>
          <p:cNvSpPr>
            <a:spLocks/>
          </p:cNvSpPr>
          <p:nvPr/>
        </p:nvSpPr>
        <p:spPr bwMode="auto">
          <a:xfrm flipH="1">
            <a:off x="7424738" y="49672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127336" name="Freeform 360"/>
          <p:cNvSpPr>
            <a:spLocks/>
          </p:cNvSpPr>
          <p:nvPr/>
        </p:nvSpPr>
        <p:spPr bwMode="auto">
          <a:xfrm flipH="1">
            <a:off x="7424738" y="5154613"/>
            <a:ext cx="711200"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127337" name="Oval 361"/>
          <p:cNvSpPr>
            <a:spLocks noChangeArrowheads="1"/>
          </p:cNvSpPr>
          <p:nvPr/>
        </p:nvSpPr>
        <p:spPr bwMode="auto">
          <a:xfrm flipH="1">
            <a:off x="7881938" y="4783138"/>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127338" name="Rectangle 362"/>
          <p:cNvSpPr>
            <a:spLocks noChangeArrowheads="1"/>
          </p:cNvSpPr>
          <p:nvPr/>
        </p:nvSpPr>
        <p:spPr bwMode="auto">
          <a:xfrm flipH="1">
            <a:off x="7893050" y="4732338"/>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AP</a:t>
            </a:r>
            <a:r>
              <a:rPr kumimoji="1" lang="en-US" altLang="zh-CN" sz="2000" baseline="-25000">
                <a:solidFill>
                  <a:srgbClr val="333399"/>
                </a:solidFill>
                <a:latin typeface="Arial" pitchFamily="34" charset="0"/>
                <a:ea typeface="黑体" pitchFamily="49" charset="-122"/>
              </a:rPr>
              <a:t>3</a:t>
            </a:r>
            <a:endParaRPr kumimoji="1" lang="en-US" altLang="zh-CN" sz="2000">
              <a:solidFill>
                <a:srgbClr val="333399"/>
              </a:solidFill>
              <a:latin typeface="Arial" pitchFamily="34" charset="0"/>
              <a:ea typeface="黑体" pitchFamily="49" charset="-122"/>
            </a:endParaRPr>
          </a:p>
        </p:txBody>
      </p:sp>
      <p:sp>
        <p:nvSpPr>
          <p:cNvPr id="127340" name="Oval 364"/>
          <p:cNvSpPr>
            <a:spLocks noChangeArrowheads="1"/>
          </p:cNvSpPr>
          <p:nvPr/>
        </p:nvSpPr>
        <p:spPr bwMode="auto">
          <a:xfrm flipH="1">
            <a:off x="7867650" y="5153025"/>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127341" name="Rectangle 365"/>
          <p:cNvSpPr>
            <a:spLocks noChangeArrowheads="1"/>
          </p:cNvSpPr>
          <p:nvPr/>
        </p:nvSpPr>
        <p:spPr bwMode="auto">
          <a:xfrm flipH="1">
            <a:off x="7893050" y="5116513"/>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AP</a:t>
            </a:r>
            <a:r>
              <a:rPr kumimoji="1" lang="en-US" altLang="zh-CN" sz="2000" baseline="-25000">
                <a:solidFill>
                  <a:srgbClr val="333399"/>
                </a:solidFill>
                <a:latin typeface="Arial" pitchFamily="34" charset="0"/>
                <a:ea typeface="黑体" pitchFamily="49" charset="-122"/>
              </a:rPr>
              <a:t>4</a:t>
            </a:r>
            <a:endParaRPr kumimoji="1" lang="en-US" altLang="zh-CN" sz="2000">
              <a:solidFill>
                <a:srgbClr val="333399"/>
              </a:solidFill>
              <a:latin typeface="Arial" pitchFamily="34" charset="0"/>
              <a:ea typeface="黑体" pitchFamily="49" charset="-122"/>
            </a:endParaRPr>
          </a:p>
        </p:txBody>
      </p:sp>
      <p:sp>
        <p:nvSpPr>
          <p:cNvPr id="127342" name="Rectangle 366"/>
          <p:cNvSpPr>
            <a:spLocks noChangeArrowheads="1"/>
          </p:cNvSpPr>
          <p:nvPr/>
        </p:nvSpPr>
        <p:spPr bwMode="auto">
          <a:xfrm>
            <a:off x="4171950" y="2501900"/>
            <a:ext cx="746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IP </a:t>
            </a:r>
            <a:r>
              <a:rPr kumimoji="1" lang="zh-CN" altLang="en-US" sz="2000">
                <a:solidFill>
                  <a:srgbClr val="333399"/>
                </a:solidFill>
                <a:latin typeface="Arial" pitchFamily="34" charset="0"/>
                <a:ea typeface="黑体" pitchFamily="49" charset="-122"/>
              </a:rPr>
              <a:t>层</a:t>
            </a:r>
          </a:p>
        </p:txBody>
      </p:sp>
      <p:pic>
        <p:nvPicPr>
          <p:cNvPr id="127343" name="Picture 367"/>
          <p:cNvPicPr>
            <a:picLocks noChangeArrowheads="1"/>
          </p:cNvPicPr>
          <p:nvPr/>
        </p:nvPicPr>
        <p:blipFill>
          <a:blip r:embed="rId5" cstate="print"/>
          <a:srcRect/>
          <a:stretch>
            <a:fillRect/>
          </a:stretch>
        </p:blipFill>
        <p:spPr bwMode="auto">
          <a:xfrm>
            <a:off x="1820863" y="4846638"/>
            <a:ext cx="906462" cy="542925"/>
          </a:xfrm>
          <a:prstGeom prst="rect">
            <a:avLst/>
          </a:prstGeom>
          <a:noFill/>
          <a:ln w="9525">
            <a:noFill/>
            <a:miter lim="800000"/>
            <a:headEnd/>
            <a:tailEnd/>
          </a:ln>
          <a:effectLst/>
        </p:spPr>
      </p:pic>
      <p:sp>
        <p:nvSpPr>
          <p:cNvPr id="127344" name="Rectangle 368"/>
          <p:cNvSpPr>
            <a:spLocks noChangeArrowheads="1"/>
          </p:cNvSpPr>
          <p:nvPr/>
        </p:nvSpPr>
        <p:spPr bwMode="auto">
          <a:xfrm>
            <a:off x="1952625" y="4926013"/>
            <a:ext cx="768350" cy="39528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LAN</a:t>
            </a:r>
            <a:r>
              <a:rPr kumimoji="1" lang="en-US" altLang="zh-CN" sz="2000" baseline="-25000">
                <a:solidFill>
                  <a:srgbClr val="333399"/>
                </a:solidFill>
                <a:latin typeface="Arial" pitchFamily="34" charset="0"/>
                <a:ea typeface="黑体" pitchFamily="49" charset="-122"/>
              </a:rPr>
              <a:t>1</a:t>
            </a:r>
            <a:endParaRPr kumimoji="1" lang="en-US" altLang="zh-CN" sz="2000">
              <a:solidFill>
                <a:srgbClr val="333399"/>
              </a:solidFill>
              <a:latin typeface="Arial" pitchFamily="34" charset="0"/>
              <a:ea typeface="黑体" pitchFamily="49" charset="-122"/>
            </a:endParaRPr>
          </a:p>
        </p:txBody>
      </p:sp>
      <p:sp>
        <p:nvSpPr>
          <p:cNvPr id="127346" name="Freeform 370"/>
          <p:cNvSpPr>
            <a:spLocks/>
          </p:cNvSpPr>
          <p:nvPr/>
        </p:nvSpPr>
        <p:spPr bwMode="auto">
          <a:xfrm>
            <a:off x="1546225" y="1506538"/>
            <a:ext cx="327025" cy="128587"/>
          </a:xfrm>
          <a:custGeom>
            <a:avLst/>
            <a:gdLst/>
            <a:ahLst/>
            <a:cxnLst>
              <a:cxn ang="0">
                <a:pos x="174" y="0"/>
              </a:cxn>
              <a:cxn ang="0">
                <a:pos x="0" y="84"/>
              </a:cxn>
            </a:cxnLst>
            <a:rect l="0" t="0" r="r" b="b"/>
            <a:pathLst>
              <a:path w="174" h="84">
                <a:moveTo>
                  <a:pt x="174" y="0"/>
                </a:moveTo>
                <a:lnTo>
                  <a:pt x="0" y="84"/>
                </a:lnTo>
              </a:path>
            </a:pathLst>
          </a:custGeom>
          <a:noFill/>
          <a:ln w="28575" cmpd="sng">
            <a:solidFill>
              <a:srgbClr val="333399"/>
            </a:solidFill>
            <a:round/>
            <a:headEnd/>
            <a:tailEnd type="triangle" w="med" len="lg"/>
          </a:ln>
          <a:effectLst/>
        </p:spPr>
        <p:txBody>
          <a:bodyPr wrap="none" anchor="ctr"/>
          <a:lstStyle/>
          <a:p>
            <a:endParaRPr lang="zh-CN" altLang="en-US"/>
          </a:p>
        </p:txBody>
      </p:sp>
      <p:sp>
        <p:nvSpPr>
          <p:cNvPr id="127360" name="Oval 384"/>
          <p:cNvSpPr>
            <a:spLocks noChangeArrowheads="1"/>
          </p:cNvSpPr>
          <p:nvPr/>
        </p:nvSpPr>
        <p:spPr bwMode="auto">
          <a:xfrm>
            <a:off x="257175" y="1373188"/>
            <a:ext cx="633413" cy="354012"/>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127361" name="Rectangle 385"/>
          <p:cNvSpPr>
            <a:spLocks noChangeArrowheads="1"/>
          </p:cNvSpPr>
          <p:nvPr/>
        </p:nvSpPr>
        <p:spPr bwMode="auto">
          <a:xfrm>
            <a:off x="304800" y="1333500"/>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AP</a:t>
            </a:r>
            <a:r>
              <a:rPr kumimoji="1" lang="en-US" altLang="zh-CN" sz="2000" baseline="-25000">
                <a:solidFill>
                  <a:srgbClr val="333399"/>
                </a:solidFill>
                <a:latin typeface="Arial" pitchFamily="34" charset="0"/>
                <a:ea typeface="黑体" pitchFamily="49" charset="-122"/>
              </a:rPr>
              <a:t>1</a:t>
            </a:r>
            <a:endParaRPr kumimoji="1" lang="en-US" altLang="zh-CN" sz="2000">
              <a:solidFill>
                <a:srgbClr val="333399"/>
              </a:solidFill>
              <a:latin typeface="Arial" pitchFamily="34" charset="0"/>
              <a:ea typeface="黑体" pitchFamily="49" charset="-122"/>
            </a:endParaRPr>
          </a:p>
        </p:txBody>
      </p:sp>
      <p:sp>
        <p:nvSpPr>
          <p:cNvPr id="127363" name="Oval 387"/>
          <p:cNvSpPr>
            <a:spLocks noChangeArrowheads="1"/>
          </p:cNvSpPr>
          <p:nvPr/>
        </p:nvSpPr>
        <p:spPr bwMode="auto">
          <a:xfrm>
            <a:off x="939800" y="1447800"/>
            <a:ext cx="633413" cy="376238"/>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127364" name="Rectangle 388"/>
          <p:cNvSpPr>
            <a:spLocks noChangeArrowheads="1"/>
          </p:cNvSpPr>
          <p:nvPr/>
        </p:nvSpPr>
        <p:spPr bwMode="auto">
          <a:xfrm>
            <a:off x="969963" y="1422400"/>
            <a:ext cx="6111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AP</a:t>
            </a:r>
            <a:r>
              <a:rPr kumimoji="1" lang="en-US" altLang="zh-CN" sz="2000" baseline="-25000">
                <a:solidFill>
                  <a:srgbClr val="333399"/>
                </a:solidFill>
                <a:latin typeface="Arial" pitchFamily="34" charset="0"/>
                <a:ea typeface="黑体" pitchFamily="49" charset="-122"/>
              </a:rPr>
              <a:t>2</a:t>
            </a:r>
            <a:endParaRPr kumimoji="1" lang="en-US" altLang="zh-CN" sz="2000">
              <a:solidFill>
                <a:srgbClr val="333399"/>
              </a:solidFill>
              <a:latin typeface="Arial" pitchFamily="34" charset="0"/>
              <a:ea typeface="黑体" pitchFamily="49" charset="-122"/>
            </a:endParaRPr>
          </a:p>
        </p:txBody>
      </p:sp>
      <p:sp>
        <p:nvSpPr>
          <p:cNvPr id="127365" name="Oval 389"/>
          <p:cNvSpPr>
            <a:spLocks noChangeArrowheads="1"/>
          </p:cNvSpPr>
          <p:nvPr/>
        </p:nvSpPr>
        <p:spPr bwMode="auto">
          <a:xfrm>
            <a:off x="790575" y="2395538"/>
            <a:ext cx="153988"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127368" name="Rectangle 392"/>
          <p:cNvSpPr>
            <a:spLocks noChangeArrowheads="1"/>
          </p:cNvSpPr>
          <p:nvPr/>
        </p:nvSpPr>
        <p:spPr bwMode="auto">
          <a:xfrm>
            <a:off x="8169275" y="1327150"/>
            <a:ext cx="6111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AP</a:t>
            </a:r>
            <a:r>
              <a:rPr kumimoji="1" lang="en-US" altLang="zh-CN" sz="2000" baseline="-25000">
                <a:solidFill>
                  <a:srgbClr val="333399"/>
                </a:solidFill>
                <a:latin typeface="Arial" pitchFamily="34" charset="0"/>
                <a:ea typeface="黑体" pitchFamily="49" charset="-122"/>
              </a:rPr>
              <a:t>4</a:t>
            </a:r>
            <a:endParaRPr kumimoji="1" lang="en-US" altLang="zh-CN" sz="2000">
              <a:solidFill>
                <a:srgbClr val="333399"/>
              </a:solidFill>
              <a:latin typeface="Arial" pitchFamily="34" charset="0"/>
              <a:ea typeface="黑体" pitchFamily="49" charset="-122"/>
            </a:endParaRPr>
          </a:p>
        </p:txBody>
      </p:sp>
      <p:sp>
        <p:nvSpPr>
          <p:cNvPr id="127369" name="Oval 393"/>
          <p:cNvSpPr>
            <a:spLocks noChangeArrowheads="1"/>
          </p:cNvSpPr>
          <p:nvPr/>
        </p:nvSpPr>
        <p:spPr bwMode="auto">
          <a:xfrm>
            <a:off x="8120063" y="2395538"/>
            <a:ext cx="150812"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127372" name="Rectangle 396"/>
          <p:cNvSpPr>
            <a:spLocks noChangeArrowheads="1"/>
          </p:cNvSpPr>
          <p:nvPr/>
        </p:nvSpPr>
        <p:spPr bwMode="auto">
          <a:xfrm>
            <a:off x="1820863" y="1662113"/>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端口</a:t>
            </a:r>
          </a:p>
        </p:txBody>
      </p:sp>
      <p:sp>
        <p:nvSpPr>
          <p:cNvPr id="127373" name="Rectangle 397"/>
          <p:cNvSpPr>
            <a:spLocks noChangeArrowheads="1"/>
          </p:cNvSpPr>
          <p:nvPr/>
        </p:nvSpPr>
        <p:spPr bwMode="auto">
          <a:xfrm>
            <a:off x="6569075" y="1571625"/>
            <a:ext cx="6905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端口</a:t>
            </a:r>
          </a:p>
        </p:txBody>
      </p:sp>
      <p:sp>
        <p:nvSpPr>
          <p:cNvPr id="127374" name="Line 398"/>
          <p:cNvSpPr>
            <a:spLocks noChangeShapeType="1"/>
          </p:cNvSpPr>
          <p:nvPr/>
        </p:nvSpPr>
        <p:spPr bwMode="auto">
          <a:xfrm>
            <a:off x="7135813" y="1814513"/>
            <a:ext cx="577850" cy="136525"/>
          </a:xfrm>
          <a:prstGeom prst="line">
            <a:avLst/>
          </a:prstGeom>
          <a:noFill/>
          <a:ln w="28575">
            <a:solidFill>
              <a:srgbClr val="333399"/>
            </a:solidFill>
            <a:round/>
            <a:headEnd/>
            <a:tailEnd type="triangle" w="med" len="lg"/>
          </a:ln>
          <a:effectLst/>
        </p:spPr>
        <p:txBody>
          <a:bodyPr/>
          <a:lstStyle/>
          <a:p>
            <a:endParaRPr lang="zh-CN" altLang="en-US"/>
          </a:p>
        </p:txBody>
      </p:sp>
      <p:sp>
        <p:nvSpPr>
          <p:cNvPr id="127375" name="Line 399"/>
          <p:cNvSpPr>
            <a:spLocks noChangeShapeType="1"/>
          </p:cNvSpPr>
          <p:nvPr/>
        </p:nvSpPr>
        <p:spPr bwMode="auto">
          <a:xfrm flipH="1">
            <a:off x="1306513" y="1828800"/>
            <a:ext cx="544512" cy="122238"/>
          </a:xfrm>
          <a:prstGeom prst="line">
            <a:avLst/>
          </a:prstGeom>
          <a:noFill/>
          <a:ln w="28575">
            <a:solidFill>
              <a:srgbClr val="333399"/>
            </a:solidFill>
            <a:round/>
            <a:headEnd/>
            <a:tailEnd type="triangle" w="med" len="lg"/>
          </a:ln>
          <a:effectLst/>
        </p:spPr>
        <p:txBody>
          <a:bodyPr/>
          <a:lstStyle/>
          <a:p>
            <a:endParaRPr lang="zh-CN" altLang="en-US"/>
          </a:p>
        </p:txBody>
      </p:sp>
      <p:sp>
        <p:nvSpPr>
          <p:cNvPr id="127376" name="Rectangle 400"/>
          <p:cNvSpPr>
            <a:spLocks noChangeArrowheads="1"/>
          </p:cNvSpPr>
          <p:nvPr/>
        </p:nvSpPr>
        <p:spPr bwMode="auto">
          <a:xfrm>
            <a:off x="8574088" y="1454150"/>
            <a:ext cx="322262"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pitchFamily="34" charset="0"/>
                <a:ea typeface="黑体" pitchFamily="49" charset="-122"/>
              </a:rPr>
              <a:t>5</a:t>
            </a:r>
          </a:p>
          <a:p>
            <a:pPr defTabSz="762000" eaLnBrk="0" hangingPunct="0">
              <a:lnSpc>
                <a:spcPct val="150000"/>
              </a:lnSpc>
            </a:pPr>
            <a:r>
              <a:rPr kumimoji="1" lang="en-US" altLang="zh-CN" sz="2000">
                <a:solidFill>
                  <a:srgbClr val="333399"/>
                </a:solidFill>
                <a:latin typeface="Arial" pitchFamily="34" charset="0"/>
                <a:ea typeface="黑体" pitchFamily="49" charset="-122"/>
              </a:rPr>
              <a:t>4</a:t>
            </a:r>
          </a:p>
          <a:p>
            <a:pPr defTabSz="762000" eaLnBrk="0" hangingPunct="0">
              <a:lnSpc>
                <a:spcPct val="150000"/>
              </a:lnSpc>
            </a:pPr>
            <a:r>
              <a:rPr kumimoji="1" lang="en-US" altLang="zh-CN" sz="2000">
                <a:solidFill>
                  <a:srgbClr val="333399"/>
                </a:solidFill>
                <a:latin typeface="Arial" pitchFamily="34" charset="0"/>
                <a:ea typeface="黑体" pitchFamily="49" charset="-122"/>
              </a:rPr>
              <a:t>3</a:t>
            </a:r>
          </a:p>
          <a:p>
            <a:pPr defTabSz="762000" eaLnBrk="0" hangingPunct="0">
              <a:lnSpc>
                <a:spcPct val="150000"/>
              </a:lnSpc>
            </a:pPr>
            <a:r>
              <a:rPr kumimoji="1" lang="en-US" altLang="zh-CN" sz="2000">
                <a:solidFill>
                  <a:srgbClr val="333399"/>
                </a:solidFill>
                <a:latin typeface="Arial" pitchFamily="34" charset="0"/>
                <a:ea typeface="黑体" pitchFamily="49" charset="-122"/>
              </a:rPr>
              <a:t>2</a:t>
            </a:r>
          </a:p>
          <a:p>
            <a:pPr defTabSz="762000" eaLnBrk="0" hangingPunct="0">
              <a:lnSpc>
                <a:spcPct val="150000"/>
              </a:lnSpc>
            </a:pPr>
            <a:r>
              <a:rPr kumimoji="1" lang="en-US" altLang="zh-CN" sz="2000">
                <a:solidFill>
                  <a:srgbClr val="333399"/>
                </a:solidFill>
                <a:latin typeface="Arial" pitchFamily="34" charset="0"/>
                <a:ea typeface="黑体" pitchFamily="49" charset="-122"/>
              </a:rPr>
              <a:t>1</a:t>
            </a:r>
          </a:p>
        </p:txBody>
      </p:sp>
      <p:sp>
        <p:nvSpPr>
          <p:cNvPr id="127377" name="Line 401"/>
          <p:cNvSpPr>
            <a:spLocks noChangeShapeType="1"/>
          </p:cNvSpPr>
          <p:nvPr/>
        </p:nvSpPr>
        <p:spPr bwMode="auto">
          <a:xfrm>
            <a:off x="1655763" y="5759450"/>
            <a:ext cx="5765800"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127378" name="Line 402"/>
          <p:cNvSpPr>
            <a:spLocks noChangeShapeType="1"/>
          </p:cNvSpPr>
          <p:nvPr/>
        </p:nvSpPr>
        <p:spPr bwMode="auto">
          <a:xfrm flipH="1">
            <a:off x="1655763" y="5635625"/>
            <a:ext cx="0" cy="300038"/>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127379" name="Line 403"/>
          <p:cNvSpPr>
            <a:spLocks noChangeShapeType="1"/>
          </p:cNvSpPr>
          <p:nvPr/>
        </p:nvSpPr>
        <p:spPr bwMode="auto">
          <a:xfrm>
            <a:off x="7424738" y="5635625"/>
            <a:ext cx="7937" cy="228600"/>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127380" name="Rectangle 404"/>
          <p:cNvSpPr>
            <a:spLocks noChangeArrowheads="1"/>
          </p:cNvSpPr>
          <p:nvPr/>
        </p:nvSpPr>
        <p:spPr bwMode="auto">
          <a:xfrm>
            <a:off x="3386138" y="5556250"/>
            <a:ext cx="2268537"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IP </a:t>
            </a:r>
            <a:r>
              <a:rPr kumimoji="1" lang="zh-CN" altLang="en-US" sz="2000">
                <a:solidFill>
                  <a:srgbClr val="333399"/>
                </a:solidFill>
                <a:latin typeface="Arial" pitchFamily="34" charset="0"/>
                <a:ea typeface="黑体" pitchFamily="49" charset="-122"/>
              </a:rPr>
              <a:t>协议的作用范围</a:t>
            </a:r>
          </a:p>
        </p:txBody>
      </p:sp>
      <p:sp>
        <p:nvSpPr>
          <p:cNvPr id="127381" name="Line 405"/>
          <p:cNvSpPr>
            <a:spLocks noChangeShapeType="1"/>
          </p:cNvSpPr>
          <p:nvPr/>
        </p:nvSpPr>
        <p:spPr bwMode="auto">
          <a:xfrm>
            <a:off x="666750" y="5486400"/>
            <a:ext cx="0" cy="849313"/>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127382" name="Line 406"/>
          <p:cNvSpPr>
            <a:spLocks noChangeShapeType="1"/>
          </p:cNvSpPr>
          <p:nvPr/>
        </p:nvSpPr>
        <p:spPr bwMode="auto">
          <a:xfrm>
            <a:off x="8164513" y="5413375"/>
            <a:ext cx="0" cy="904875"/>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127383" name="Line 407"/>
          <p:cNvSpPr>
            <a:spLocks noChangeShapeType="1"/>
          </p:cNvSpPr>
          <p:nvPr/>
        </p:nvSpPr>
        <p:spPr bwMode="auto">
          <a:xfrm>
            <a:off x="666750" y="6159500"/>
            <a:ext cx="7497763"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127384" name="Rectangle 408"/>
          <p:cNvSpPr>
            <a:spLocks noChangeArrowheads="1"/>
          </p:cNvSpPr>
          <p:nvPr/>
        </p:nvSpPr>
        <p:spPr bwMode="auto">
          <a:xfrm>
            <a:off x="2314575" y="5949950"/>
            <a:ext cx="4302125"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pitchFamily="34" charset="0"/>
                <a:ea typeface="黑体" pitchFamily="49" charset="-122"/>
              </a:rPr>
              <a:t>运输层协议 </a:t>
            </a:r>
            <a:r>
              <a:rPr kumimoji="1" lang="en-US" altLang="zh-CN" sz="2000">
                <a:solidFill>
                  <a:srgbClr val="333399"/>
                </a:solidFill>
                <a:latin typeface="Arial" pitchFamily="34" charset="0"/>
                <a:ea typeface="黑体" pitchFamily="49" charset="-122"/>
              </a:rPr>
              <a:t>TCP </a:t>
            </a:r>
            <a:r>
              <a:rPr kumimoji="1" lang="zh-CN" altLang="en-US" sz="2000">
                <a:solidFill>
                  <a:srgbClr val="333399"/>
                </a:solidFill>
                <a:latin typeface="Arial" pitchFamily="34" charset="0"/>
                <a:ea typeface="黑体" pitchFamily="49" charset="-122"/>
              </a:rPr>
              <a:t>和 </a:t>
            </a:r>
            <a:r>
              <a:rPr kumimoji="1" lang="en-US" altLang="zh-CN" sz="2000">
                <a:solidFill>
                  <a:srgbClr val="333399"/>
                </a:solidFill>
                <a:latin typeface="Arial" pitchFamily="34" charset="0"/>
                <a:ea typeface="黑体" pitchFamily="49" charset="-122"/>
              </a:rPr>
              <a:t>UDP </a:t>
            </a:r>
            <a:r>
              <a:rPr kumimoji="1" lang="zh-CN" altLang="en-US" sz="2000">
                <a:solidFill>
                  <a:srgbClr val="333399"/>
                </a:solidFill>
                <a:latin typeface="Arial" pitchFamily="34" charset="0"/>
                <a:ea typeface="黑体" pitchFamily="49" charset="-122"/>
              </a:rPr>
              <a:t>的作用范围</a:t>
            </a:r>
          </a:p>
        </p:txBody>
      </p:sp>
      <p:pic>
        <p:nvPicPr>
          <p:cNvPr id="127385" name="Picture 409"/>
          <p:cNvPicPr>
            <a:picLocks noChangeArrowheads="1"/>
          </p:cNvPicPr>
          <p:nvPr/>
        </p:nvPicPr>
        <p:blipFill>
          <a:blip r:embed="rId4" cstate="print"/>
          <a:srcRect/>
          <a:stretch>
            <a:fillRect/>
          </a:stretch>
        </p:blipFill>
        <p:spPr bwMode="auto">
          <a:xfrm>
            <a:off x="5273675" y="4933950"/>
            <a:ext cx="723900" cy="430213"/>
          </a:xfrm>
          <a:prstGeom prst="rect">
            <a:avLst/>
          </a:prstGeom>
          <a:noFill/>
          <a:ln w="12699">
            <a:noFill/>
            <a:miter lim="800000"/>
            <a:headEnd/>
            <a:tailEnd/>
          </a:ln>
          <a:effectLst/>
        </p:spPr>
      </p:pic>
      <p:sp>
        <p:nvSpPr>
          <p:cNvPr id="127387" name="Rectangle 411"/>
          <p:cNvSpPr>
            <a:spLocks noChangeArrowheads="1"/>
          </p:cNvSpPr>
          <p:nvPr/>
        </p:nvSpPr>
        <p:spPr bwMode="auto">
          <a:xfrm>
            <a:off x="511175" y="1890713"/>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127388" name="Rectangle 412"/>
          <p:cNvSpPr>
            <a:spLocks noChangeArrowheads="1"/>
          </p:cNvSpPr>
          <p:nvPr/>
        </p:nvSpPr>
        <p:spPr bwMode="auto">
          <a:xfrm>
            <a:off x="1095375" y="1890713"/>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127389" name="Rectangle 413"/>
          <p:cNvSpPr>
            <a:spLocks noChangeArrowheads="1"/>
          </p:cNvSpPr>
          <p:nvPr/>
        </p:nvSpPr>
        <p:spPr bwMode="auto">
          <a:xfrm>
            <a:off x="7686675" y="1903413"/>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127390" name="Rectangle 414"/>
          <p:cNvSpPr>
            <a:spLocks noChangeArrowheads="1"/>
          </p:cNvSpPr>
          <p:nvPr/>
        </p:nvSpPr>
        <p:spPr bwMode="auto">
          <a:xfrm>
            <a:off x="8423275" y="1903413"/>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127366" name="Freeform 390"/>
          <p:cNvSpPr>
            <a:spLocks/>
          </p:cNvSpPr>
          <p:nvPr/>
        </p:nvSpPr>
        <p:spPr bwMode="auto">
          <a:xfrm>
            <a:off x="7797800" y="1733550"/>
            <a:ext cx="331788" cy="695325"/>
          </a:xfrm>
          <a:custGeom>
            <a:avLst/>
            <a:gdLst/>
            <a:ahLst/>
            <a:cxnLst>
              <a:cxn ang="0">
                <a:pos x="4" y="0"/>
              </a:cxn>
              <a:cxn ang="0">
                <a:pos x="13" y="306"/>
              </a:cxn>
              <a:cxn ang="0">
                <a:pos x="85" y="399"/>
              </a:cxn>
              <a:cxn ang="0">
                <a:pos x="157" y="444"/>
              </a:cxn>
              <a:cxn ang="0">
                <a:pos x="193" y="453"/>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127367" name="Freeform 391"/>
          <p:cNvSpPr>
            <a:spLocks/>
          </p:cNvSpPr>
          <p:nvPr/>
        </p:nvSpPr>
        <p:spPr bwMode="auto">
          <a:xfrm>
            <a:off x="8248650" y="1736725"/>
            <a:ext cx="292100" cy="688975"/>
          </a:xfrm>
          <a:custGeom>
            <a:avLst/>
            <a:gdLst/>
            <a:ahLst/>
            <a:cxnLst>
              <a:cxn ang="0">
                <a:pos x="170" y="0"/>
              </a:cxn>
              <a:cxn ang="0">
                <a:pos x="165" y="264"/>
              </a:cxn>
              <a:cxn ang="0">
                <a:pos x="135" y="351"/>
              </a:cxn>
              <a:cxn ang="0">
                <a:pos x="81" y="411"/>
              </a:cxn>
              <a:cxn ang="0">
                <a:pos x="0" y="447"/>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127370" name="Oval 394"/>
          <p:cNvSpPr>
            <a:spLocks noChangeArrowheads="1"/>
          </p:cNvSpPr>
          <p:nvPr/>
        </p:nvSpPr>
        <p:spPr bwMode="auto">
          <a:xfrm>
            <a:off x="7502525" y="1511300"/>
            <a:ext cx="630238" cy="3524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127371" name="Rectangle 395"/>
          <p:cNvSpPr>
            <a:spLocks noChangeArrowheads="1"/>
          </p:cNvSpPr>
          <p:nvPr/>
        </p:nvSpPr>
        <p:spPr bwMode="auto">
          <a:xfrm>
            <a:off x="7527925" y="1463675"/>
            <a:ext cx="6111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pitchFamily="34" charset="0"/>
                <a:ea typeface="黑体" pitchFamily="49" charset="-122"/>
              </a:rPr>
              <a:t>AP</a:t>
            </a:r>
            <a:r>
              <a:rPr kumimoji="1" lang="en-US" altLang="zh-CN" sz="2000" baseline="-25000">
                <a:solidFill>
                  <a:srgbClr val="333399"/>
                </a:solidFill>
                <a:latin typeface="Arial" pitchFamily="34" charset="0"/>
                <a:ea typeface="黑体" pitchFamily="49" charset="-122"/>
              </a:rPr>
              <a:t>3</a:t>
            </a:r>
            <a:endParaRPr kumimoji="1" lang="en-US" altLang="zh-CN" sz="2000">
              <a:solidFill>
                <a:srgbClr val="333399"/>
              </a:solidFill>
              <a:latin typeface="Arial" pitchFamily="34" charset="0"/>
              <a:ea typeface="黑体" pitchFamily="49" charset="-122"/>
            </a:endParaRPr>
          </a:p>
        </p:txBody>
      </p:sp>
      <p:sp>
        <p:nvSpPr>
          <p:cNvPr id="127362" name="Freeform 386"/>
          <p:cNvSpPr>
            <a:spLocks/>
          </p:cNvSpPr>
          <p:nvPr/>
        </p:nvSpPr>
        <p:spPr bwMode="auto">
          <a:xfrm>
            <a:off x="946150" y="1797050"/>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127359" name="Freeform 383"/>
          <p:cNvSpPr>
            <a:spLocks/>
          </p:cNvSpPr>
          <p:nvPr/>
        </p:nvSpPr>
        <p:spPr bwMode="auto">
          <a:xfrm>
            <a:off x="601663" y="1709738"/>
            <a:ext cx="255587" cy="757237"/>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127339" name="Oval 363"/>
          <p:cNvSpPr>
            <a:spLocks noChangeArrowheads="1"/>
          </p:cNvSpPr>
          <p:nvPr/>
        </p:nvSpPr>
        <p:spPr bwMode="auto">
          <a:xfrm flipH="1">
            <a:off x="7342188" y="5067300"/>
            <a:ext cx="152400" cy="138113"/>
          </a:xfrm>
          <a:prstGeom prst="ellipse">
            <a:avLst/>
          </a:prstGeom>
          <a:solidFill>
            <a:schemeClr val="bg1"/>
          </a:solidFill>
          <a:ln w="28575">
            <a:solidFill>
              <a:srgbClr val="333399"/>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xfrm>
            <a:off x="381000" y="1600200"/>
            <a:ext cx="8424862" cy="4572000"/>
          </a:xfrm>
        </p:spPr>
        <p:txBody>
          <a:bodyPr>
            <a:normAutofit/>
          </a:bodyPr>
          <a:lstStyle/>
          <a:p>
            <a:pPr marL="514350" indent="-457200">
              <a:lnSpc>
                <a:spcPct val="90000"/>
              </a:lnSpc>
              <a:buFont typeface="Wingdings" pitchFamily="2" charset="2"/>
              <a:buAutoNum type="arabicParenBoth"/>
            </a:pPr>
            <a:r>
              <a:rPr lang="zh-CN" altLang="en-US" dirty="0" smtClean="0"/>
              <a:t>用</a:t>
            </a:r>
            <a:r>
              <a:rPr lang="zh-CN" altLang="en-US" dirty="0"/>
              <a:t>户数据报协议 </a:t>
            </a:r>
            <a:r>
              <a:rPr lang="en-US" altLang="zh-CN" dirty="0"/>
              <a:t>UDP (User Datagram Protocol</a:t>
            </a:r>
            <a:r>
              <a:rPr lang="en-US" altLang="zh-CN" dirty="0" smtClean="0"/>
              <a:t>) : </a:t>
            </a:r>
          </a:p>
          <a:p>
            <a:pPr marL="514350" indent="-457200">
              <a:lnSpc>
                <a:spcPct val="90000"/>
              </a:lnSpc>
              <a:buNone/>
            </a:pPr>
            <a:r>
              <a:rPr lang="en-US" altLang="zh-CN" sz="2600" dirty="0" smtClean="0"/>
              <a:t>	UDP </a:t>
            </a:r>
            <a:r>
              <a:rPr lang="zh-CN" altLang="en-US" sz="2600" dirty="0" smtClean="0"/>
              <a:t>在传送数据之前不需要先建立连接。对方的运输层在收到 </a:t>
            </a:r>
            <a:r>
              <a:rPr lang="en-US" altLang="zh-CN" sz="2600" dirty="0" smtClean="0"/>
              <a:t>UDP </a:t>
            </a:r>
            <a:r>
              <a:rPr lang="zh-CN" altLang="en-US" sz="2600" dirty="0" smtClean="0"/>
              <a:t>报文后，不需要给出任何确认。</a:t>
            </a:r>
            <a:endParaRPr lang="en-US" altLang="zh-CN" sz="2600" dirty="0" smtClean="0"/>
          </a:p>
          <a:p>
            <a:pPr marL="514350" indent="-457200">
              <a:lnSpc>
                <a:spcPct val="90000"/>
              </a:lnSpc>
              <a:buNone/>
            </a:pPr>
            <a:r>
              <a:rPr lang="en-US" altLang="zh-CN" dirty="0" smtClean="0"/>
              <a:t>(2) </a:t>
            </a:r>
            <a:r>
              <a:rPr lang="zh-CN" altLang="en-US" dirty="0" smtClean="0"/>
              <a:t>传</a:t>
            </a:r>
            <a:r>
              <a:rPr lang="zh-CN" altLang="en-US" dirty="0"/>
              <a:t>输控制协议 </a:t>
            </a:r>
            <a:r>
              <a:rPr lang="en-US" altLang="zh-CN" dirty="0"/>
              <a:t>TCP (Transmission Control Protocol</a:t>
            </a:r>
            <a:r>
              <a:rPr lang="en-US" altLang="zh-CN" dirty="0" smtClean="0"/>
              <a:t>)</a:t>
            </a:r>
          </a:p>
          <a:p>
            <a:pPr>
              <a:lnSpc>
                <a:spcPct val="90000"/>
              </a:lnSpc>
              <a:buNone/>
            </a:pPr>
            <a:r>
              <a:rPr lang="en-US" altLang="zh-CN" sz="2800" dirty="0" smtClean="0"/>
              <a:t>	TCP </a:t>
            </a:r>
            <a:r>
              <a:rPr lang="zh-CN" altLang="en-US" sz="2800" dirty="0" smtClean="0"/>
              <a:t>要提供可靠的、面向连接的运输服务</a:t>
            </a:r>
            <a:r>
              <a:rPr lang="en-US" altLang="zh-CN" sz="2800" dirty="0" smtClean="0"/>
              <a:t>,</a:t>
            </a:r>
            <a:r>
              <a:rPr lang="zh-CN" altLang="en-US" sz="2800" dirty="0" smtClean="0"/>
              <a:t>每一条 </a:t>
            </a:r>
            <a:r>
              <a:rPr lang="en-US" altLang="zh-CN" sz="2800" dirty="0" smtClean="0"/>
              <a:t>TCP </a:t>
            </a:r>
            <a:r>
              <a:rPr lang="zh-CN" altLang="en-US" sz="2800" dirty="0" smtClean="0"/>
              <a:t>连接只能有两个</a:t>
            </a:r>
            <a:r>
              <a:rPr lang="zh-CN" altLang="en-US" sz="2800" dirty="0" smtClean="0">
                <a:solidFill>
                  <a:schemeClr val="hlink"/>
                </a:solidFill>
              </a:rPr>
              <a:t>端点</a:t>
            </a:r>
            <a:r>
              <a:rPr lang="en-US" altLang="zh-CN" sz="2800" dirty="0" smtClean="0">
                <a:solidFill>
                  <a:schemeClr val="hlink"/>
                </a:solidFill>
              </a:rPr>
              <a:t>,</a:t>
            </a:r>
            <a:r>
              <a:rPr lang="en-US" altLang="zh-CN" sz="2800" dirty="0" smtClean="0"/>
              <a:t> TCP </a:t>
            </a:r>
            <a:r>
              <a:rPr lang="zh-CN" altLang="en-US" sz="2800" dirty="0" smtClean="0"/>
              <a:t>连接的端点叫做</a:t>
            </a:r>
            <a:r>
              <a:rPr lang="zh-CN" altLang="en-US" sz="2800" dirty="0" smtClean="0">
                <a:solidFill>
                  <a:schemeClr val="hlink"/>
                </a:solidFill>
              </a:rPr>
              <a:t>套接字</a:t>
            </a:r>
            <a:r>
              <a:rPr lang="en-US" altLang="zh-CN" sz="2800" dirty="0" smtClean="0"/>
              <a:t>(socket)</a:t>
            </a:r>
            <a:r>
              <a:rPr lang="zh-CN" altLang="en-US" sz="2800" dirty="0" smtClean="0"/>
              <a:t>或</a:t>
            </a:r>
            <a:r>
              <a:rPr lang="zh-CN" altLang="en-US" sz="2800" dirty="0" smtClean="0">
                <a:solidFill>
                  <a:schemeClr val="hlink"/>
                </a:solidFill>
              </a:rPr>
              <a:t>插口</a:t>
            </a:r>
            <a:r>
              <a:rPr lang="zh-CN" altLang="en-US" sz="2800" dirty="0" smtClean="0"/>
              <a:t>。端口号</a:t>
            </a:r>
            <a:r>
              <a:rPr lang="zh-CN" altLang="en-US" sz="2800" dirty="0" smtClean="0">
                <a:solidFill>
                  <a:schemeClr val="hlink"/>
                </a:solidFill>
              </a:rPr>
              <a:t>拼接到</a:t>
            </a:r>
            <a:r>
              <a:rPr lang="en-US" altLang="zh-CN" sz="2800" dirty="0" smtClean="0"/>
              <a:t>(</a:t>
            </a:r>
            <a:r>
              <a:rPr lang="en-US" altLang="zh-CN" sz="2800" dirty="0" err="1" smtClean="0"/>
              <a:t>contatenated</a:t>
            </a:r>
            <a:r>
              <a:rPr lang="en-US" altLang="zh-CN" sz="2800" dirty="0" smtClean="0"/>
              <a:t> with) IP </a:t>
            </a:r>
            <a:r>
              <a:rPr lang="zh-CN" altLang="en-US" sz="2800" dirty="0" smtClean="0"/>
              <a:t>地址即构成了套接字。</a:t>
            </a:r>
            <a:r>
              <a:rPr lang="zh-CN" altLang="en-US" dirty="0" smtClean="0"/>
              <a:t>   </a:t>
            </a:r>
          </a:p>
          <a:p>
            <a:pPr lvl="1">
              <a:lnSpc>
                <a:spcPct val="90000"/>
              </a:lnSpc>
              <a:buFont typeface="Wingdings" pitchFamily="2" charset="2"/>
              <a:buNone/>
            </a:pPr>
            <a:endParaRPr lang="en-US" altLang="zh-CN" sz="2400" dirty="0" smtClean="0"/>
          </a:p>
          <a:p>
            <a:pPr lvl="1">
              <a:lnSpc>
                <a:spcPct val="90000"/>
              </a:lnSpc>
              <a:buFont typeface="Wingdings" pitchFamily="2" charset="2"/>
              <a:buNone/>
            </a:pPr>
            <a:endParaRPr lang="en-US" altLang="zh-CN" sz="2400" dirty="0"/>
          </a:p>
        </p:txBody>
      </p:sp>
      <p:sp>
        <p:nvSpPr>
          <p:cNvPr id="140290" name="Rectangle 2"/>
          <p:cNvSpPr>
            <a:spLocks noGrp="1" noChangeArrowheads="1"/>
          </p:cNvSpPr>
          <p:nvPr>
            <p:ph type="title"/>
          </p:nvPr>
        </p:nvSpPr>
        <p:spPr/>
        <p:txBody>
          <a:bodyPr/>
          <a:lstStyle/>
          <a:p>
            <a:pPr algn="ctr"/>
            <a:r>
              <a:rPr lang="zh-CN" altLang="en-US" dirty="0" smtClean="0"/>
              <a:t>传输</a:t>
            </a:r>
            <a:r>
              <a:rPr lang="zh-CN" altLang="en-US" dirty="0"/>
              <a:t>层的两个主要协议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657225" y="6289675"/>
            <a:ext cx="635000" cy="252413"/>
          </a:xfrm>
          <a:prstGeom prst="leftArrow">
            <a:avLst>
              <a:gd name="adj1" fmla="val 50000"/>
              <a:gd name="adj2" fmla="val 62893"/>
            </a:avLst>
          </a:prstGeom>
          <a:solidFill>
            <a:schemeClr val="hlink"/>
          </a:solidFill>
          <a:ln w="12700">
            <a:solidFill>
              <a:schemeClr val="tx1"/>
            </a:solidFill>
            <a:miter lim="800000"/>
            <a:headEnd/>
            <a:tailEnd/>
          </a:ln>
          <a:effectLst/>
        </p:spPr>
        <p:txBody>
          <a:bodyPr wrap="none" anchor="ctr"/>
          <a:lstStyle/>
          <a:p>
            <a:endParaRPr lang="zh-CN" altLang="en-US"/>
          </a:p>
        </p:txBody>
      </p:sp>
      <p:sp>
        <p:nvSpPr>
          <p:cNvPr id="502890" name="Rectangle 106"/>
          <p:cNvSpPr>
            <a:spLocks noChangeArrowheads="1"/>
          </p:cNvSpPr>
          <p:nvPr/>
        </p:nvSpPr>
        <p:spPr bwMode="auto">
          <a:xfrm>
            <a:off x="1258888" y="6164263"/>
            <a:ext cx="1225550" cy="504825"/>
          </a:xfrm>
          <a:prstGeom prst="rect">
            <a:avLst/>
          </a:prstGeom>
          <a:solidFill>
            <a:srgbClr val="CCFF99"/>
          </a:solidFill>
          <a:ln w="19050">
            <a:solidFill>
              <a:srgbClr val="333399"/>
            </a:solidFill>
            <a:miter lim="800000"/>
            <a:headEnd/>
            <a:tailEnd/>
          </a:ln>
          <a:effectLst/>
        </p:spPr>
        <p:txBody>
          <a:bodyPr wrap="none" anchor="ctr"/>
          <a:lstStyle/>
          <a:p>
            <a:endParaRPr lang="zh-CN" altLang="en-US"/>
          </a:p>
        </p:txBody>
      </p:sp>
      <p:sp>
        <p:nvSpPr>
          <p:cNvPr id="502817" name="Line 33"/>
          <p:cNvSpPr>
            <a:spLocks noChangeShapeType="1"/>
          </p:cNvSpPr>
          <p:nvPr/>
        </p:nvSpPr>
        <p:spPr bwMode="auto">
          <a:xfrm flipH="1">
            <a:off x="928688" y="1697038"/>
            <a:ext cx="15875" cy="275748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2818" name="Rectangle 34"/>
          <p:cNvSpPr>
            <a:spLocks noChangeArrowheads="1"/>
          </p:cNvSpPr>
          <p:nvPr/>
        </p:nvSpPr>
        <p:spPr bwMode="auto">
          <a:xfrm>
            <a:off x="638175" y="2767013"/>
            <a:ext cx="587375" cy="53022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1600">
                <a:solidFill>
                  <a:srgbClr val="333399"/>
                </a:solidFill>
                <a:latin typeface="Arial" pitchFamily="34" charset="0"/>
                <a:ea typeface="黑体" pitchFamily="49" charset="-122"/>
              </a:rPr>
              <a:t>TCP</a:t>
            </a:r>
          </a:p>
          <a:p>
            <a:pPr defTabSz="762000" eaLnBrk="0" hangingPunct="0">
              <a:lnSpc>
                <a:spcPct val="90000"/>
              </a:lnSpc>
            </a:pPr>
            <a:r>
              <a:rPr kumimoji="1" lang="zh-CN" altLang="en-US" sz="1600">
                <a:solidFill>
                  <a:srgbClr val="333399"/>
                </a:solidFill>
                <a:latin typeface="Arial" pitchFamily="34" charset="0"/>
                <a:ea typeface="黑体" pitchFamily="49" charset="-122"/>
              </a:rPr>
              <a:t>首部</a:t>
            </a:r>
          </a:p>
        </p:txBody>
      </p:sp>
      <p:sp>
        <p:nvSpPr>
          <p:cNvPr id="502819" name="Line 35"/>
          <p:cNvSpPr>
            <a:spLocks noChangeShapeType="1"/>
          </p:cNvSpPr>
          <p:nvPr/>
        </p:nvSpPr>
        <p:spPr bwMode="auto">
          <a:xfrm>
            <a:off x="8453438" y="1690688"/>
            <a:ext cx="0" cy="2316162"/>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2820" name="Rectangle 36"/>
          <p:cNvSpPr>
            <a:spLocks noChangeArrowheads="1"/>
          </p:cNvSpPr>
          <p:nvPr/>
        </p:nvSpPr>
        <p:spPr bwMode="auto">
          <a:xfrm>
            <a:off x="8002588" y="2509838"/>
            <a:ext cx="1073150" cy="530225"/>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1600">
                <a:solidFill>
                  <a:srgbClr val="333399"/>
                </a:solidFill>
                <a:latin typeface="Arial" pitchFamily="34" charset="0"/>
                <a:ea typeface="黑体" pitchFamily="49" charset="-122"/>
              </a:rPr>
              <a:t>20 </a:t>
            </a:r>
            <a:r>
              <a:rPr kumimoji="1" lang="zh-CN" altLang="en-US" sz="1600">
                <a:solidFill>
                  <a:srgbClr val="333399"/>
                </a:solidFill>
                <a:latin typeface="Arial" pitchFamily="34" charset="0"/>
                <a:ea typeface="黑体" pitchFamily="49" charset="-122"/>
              </a:rPr>
              <a:t>字节的</a:t>
            </a:r>
          </a:p>
          <a:p>
            <a:pPr algn="ctr" defTabSz="762000" eaLnBrk="0" hangingPunct="0">
              <a:lnSpc>
                <a:spcPct val="90000"/>
              </a:lnSpc>
            </a:pPr>
            <a:r>
              <a:rPr kumimoji="1" lang="zh-CN" altLang="en-US" sz="1600">
                <a:solidFill>
                  <a:srgbClr val="333399"/>
                </a:solidFill>
                <a:latin typeface="Arial" pitchFamily="34" charset="0"/>
                <a:ea typeface="黑体" pitchFamily="49" charset="-122"/>
              </a:rPr>
              <a:t>固定首部</a:t>
            </a:r>
          </a:p>
        </p:txBody>
      </p:sp>
      <p:sp>
        <p:nvSpPr>
          <p:cNvPr id="502859" name="Rectangle 75"/>
          <p:cNvSpPr>
            <a:spLocks noChangeArrowheads="1"/>
          </p:cNvSpPr>
          <p:nvPr/>
        </p:nvSpPr>
        <p:spPr bwMode="auto">
          <a:xfrm>
            <a:off x="1217613" y="1695450"/>
            <a:ext cx="6810375" cy="2763838"/>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02789" name="Freeform 5"/>
          <p:cNvSpPr>
            <a:spLocks/>
          </p:cNvSpPr>
          <p:nvPr/>
        </p:nvSpPr>
        <p:spPr bwMode="auto">
          <a:xfrm>
            <a:off x="1227138" y="4459288"/>
            <a:ext cx="6826250" cy="757237"/>
          </a:xfrm>
          <a:custGeom>
            <a:avLst/>
            <a:gdLst/>
            <a:ahLst/>
            <a:cxnLst>
              <a:cxn ang="0">
                <a:pos x="0" y="0"/>
              </a:cxn>
              <a:cxn ang="0">
                <a:pos x="861" y="544"/>
              </a:cxn>
              <a:cxn ang="0">
                <a:pos x="1814" y="544"/>
              </a:cxn>
              <a:cxn ang="0">
                <a:pos x="4626" y="0"/>
              </a:cxn>
              <a:cxn ang="0">
                <a:pos x="0" y="0"/>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CC"/>
              </a:gs>
            </a:gsLst>
            <a:lin ang="5400000" scaled="1"/>
          </a:gradFill>
          <a:ln w="12700" cap="flat" cmpd="sng">
            <a:noFill/>
            <a:prstDash val="solid"/>
            <a:round/>
            <a:headEnd/>
            <a:tailEnd/>
          </a:ln>
          <a:effectLst/>
        </p:spPr>
        <p:txBody>
          <a:bodyPr/>
          <a:lstStyle/>
          <a:p>
            <a:endParaRPr lang="zh-CN" altLang="en-US"/>
          </a:p>
        </p:txBody>
      </p:sp>
      <p:sp>
        <p:nvSpPr>
          <p:cNvPr id="502790" name="Line 6"/>
          <p:cNvSpPr>
            <a:spLocks noChangeShapeType="1"/>
          </p:cNvSpPr>
          <p:nvPr/>
        </p:nvSpPr>
        <p:spPr bwMode="auto">
          <a:xfrm>
            <a:off x="1211263" y="2165350"/>
            <a:ext cx="6821487" cy="0"/>
          </a:xfrm>
          <a:prstGeom prst="line">
            <a:avLst/>
          </a:prstGeom>
          <a:noFill/>
          <a:ln w="12700">
            <a:solidFill>
              <a:schemeClr val="tx1"/>
            </a:solidFill>
            <a:round/>
            <a:headEnd/>
            <a:tailEnd/>
          </a:ln>
          <a:effectLst/>
        </p:spPr>
        <p:txBody>
          <a:bodyPr wrap="none" anchor="ctr"/>
          <a:lstStyle/>
          <a:p>
            <a:endParaRPr lang="zh-CN" altLang="en-US"/>
          </a:p>
        </p:txBody>
      </p:sp>
      <p:sp>
        <p:nvSpPr>
          <p:cNvPr id="502791" name="Line 7"/>
          <p:cNvSpPr>
            <a:spLocks noChangeShapeType="1"/>
          </p:cNvSpPr>
          <p:nvPr/>
        </p:nvSpPr>
        <p:spPr bwMode="auto">
          <a:xfrm>
            <a:off x="1223963" y="2630488"/>
            <a:ext cx="6808787" cy="0"/>
          </a:xfrm>
          <a:prstGeom prst="line">
            <a:avLst/>
          </a:prstGeom>
          <a:noFill/>
          <a:ln w="12700">
            <a:solidFill>
              <a:schemeClr val="tx1"/>
            </a:solidFill>
            <a:round/>
            <a:headEnd/>
            <a:tailEnd/>
          </a:ln>
          <a:effectLst/>
        </p:spPr>
        <p:txBody>
          <a:bodyPr wrap="none" anchor="ctr"/>
          <a:lstStyle/>
          <a:p>
            <a:endParaRPr lang="zh-CN" altLang="en-US"/>
          </a:p>
        </p:txBody>
      </p:sp>
      <p:sp>
        <p:nvSpPr>
          <p:cNvPr id="502792" name="Line 8"/>
          <p:cNvSpPr>
            <a:spLocks noChangeShapeType="1"/>
          </p:cNvSpPr>
          <p:nvPr/>
        </p:nvSpPr>
        <p:spPr bwMode="auto">
          <a:xfrm>
            <a:off x="1211263" y="3094038"/>
            <a:ext cx="6821487" cy="0"/>
          </a:xfrm>
          <a:prstGeom prst="line">
            <a:avLst/>
          </a:prstGeom>
          <a:noFill/>
          <a:ln w="12700">
            <a:solidFill>
              <a:schemeClr val="tx1"/>
            </a:solidFill>
            <a:round/>
            <a:headEnd/>
            <a:tailEnd/>
          </a:ln>
          <a:effectLst/>
        </p:spPr>
        <p:txBody>
          <a:bodyPr wrap="none" anchor="ctr"/>
          <a:lstStyle/>
          <a:p>
            <a:endParaRPr lang="zh-CN" altLang="en-US"/>
          </a:p>
        </p:txBody>
      </p:sp>
      <p:sp>
        <p:nvSpPr>
          <p:cNvPr id="502793" name="Line 9"/>
          <p:cNvSpPr>
            <a:spLocks noChangeShapeType="1"/>
          </p:cNvSpPr>
          <p:nvPr/>
        </p:nvSpPr>
        <p:spPr bwMode="auto">
          <a:xfrm>
            <a:off x="1211263" y="3557588"/>
            <a:ext cx="6821487" cy="0"/>
          </a:xfrm>
          <a:prstGeom prst="line">
            <a:avLst/>
          </a:prstGeom>
          <a:noFill/>
          <a:ln w="12700">
            <a:solidFill>
              <a:schemeClr val="tx1"/>
            </a:solidFill>
            <a:round/>
            <a:headEnd/>
            <a:tailEnd/>
          </a:ln>
          <a:effectLst/>
        </p:spPr>
        <p:txBody>
          <a:bodyPr wrap="none" anchor="ctr"/>
          <a:lstStyle/>
          <a:p>
            <a:endParaRPr lang="zh-CN" altLang="en-US"/>
          </a:p>
        </p:txBody>
      </p:sp>
      <p:sp>
        <p:nvSpPr>
          <p:cNvPr id="502794" name="Line 10"/>
          <p:cNvSpPr>
            <a:spLocks noChangeShapeType="1"/>
          </p:cNvSpPr>
          <p:nvPr/>
        </p:nvSpPr>
        <p:spPr bwMode="auto">
          <a:xfrm>
            <a:off x="1223963" y="4022725"/>
            <a:ext cx="6808787" cy="0"/>
          </a:xfrm>
          <a:prstGeom prst="line">
            <a:avLst/>
          </a:prstGeom>
          <a:noFill/>
          <a:ln w="12700">
            <a:solidFill>
              <a:schemeClr val="tx1"/>
            </a:solidFill>
            <a:round/>
            <a:headEnd/>
            <a:tailEnd/>
          </a:ln>
          <a:effectLst/>
        </p:spPr>
        <p:txBody>
          <a:bodyPr wrap="none" anchor="ctr"/>
          <a:lstStyle/>
          <a:p>
            <a:endParaRPr lang="zh-CN" altLang="en-US"/>
          </a:p>
        </p:txBody>
      </p:sp>
      <p:sp>
        <p:nvSpPr>
          <p:cNvPr id="502795" name="Line 11"/>
          <p:cNvSpPr>
            <a:spLocks noChangeShapeType="1"/>
          </p:cNvSpPr>
          <p:nvPr/>
        </p:nvSpPr>
        <p:spPr bwMode="auto">
          <a:xfrm>
            <a:off x="4624388" y="1700213"/>
            <a:ext cx="0" cy="474662"/>
          </a:xfrm>
          <a:prstGeom prst="line">
            <a:avLst/>
          </a:prstGeom>
          <a:noFill/>
          <a:ln w="12700">
            <a:solidFill>
              <a:schemeClr val="tx1"/>
            </a:solidFill>
            <a:round/>
            <a:headEnd/>
            <a:tailEnd/>
          </a:ln>
          <a:effectLst/>
        </p:spPr>
        <p:txBody>
          <a:bodyPr wrap="none" anchor="ctr"/>
          <a:lstStyle/>
          <a:p>
            <a:endParaRPr lang="zh-CN" altLang="en-US"/>
          </a:p>
        </p:txBody>
      </p:sp>
      <p:sp>
        <p:nvSpPr>
          <p:cNvPr id="502796" name="Rectangle 12"/>
          <p:cNvSpPr>
            <a:spLocks noChangeArrowheads="1"/>
          </p:cNvSpPr>
          <p:nvPr/>
        </p:nvSpPr>
        <p:spPr bwMode="auto">
          <a:xfrm>
            <a:off x="5688013" y="1785938"/>
            <a:ext cx="133667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目  的  端  口</a:t>
            </a:r>
          </a:p>
        </p:txBody>
      </p:sp>
      <p:sp>
        <p:nvSpPr>
          <p:cNvPr id="502797" name="Rectangle 13"/>
          <p:cNvSpPr>
            <a:spLocks noChangeArrowheads="1"/>
          </p:cNvSpPr>
          <p:nvPr/>
        </p:nvSpPr>
        <p:spPr bwMode="auto">
          <a:xfrm>
            <a:off x="1354138" y="3035300"/>
            <a:ext cx="587375" cy="5778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数据</a:t>
            </a:r>
          </a:p>
          <a:p>
            <a:pPr defTabSz="762000" eaLnBrk="0" hangingPunct="0"/>
            <a:r>
              <a:rPr kumimoji="1" lang="zh-CN" altLang="en-US" sz="1600">
                <a:solidFill>
                  <a:srgbClr val="333399"/>
                </a:solidFill>
                <a:latin typeface="Arial" pitchFamily="34" charset="0"/>
                <a:ea typeface="黑体" pitchFamily="49" charset="-122"/>
              </a:rPr>
              <a:t>偏移</a:t>
            </a:r>
          </a:p>
        </p:txBody>
      </p:sp>
      <p:sp>
        <p:nvSpPr>
          <p:cNvPr id="502798" name="Rectangle 14"/>
          <p:cNvSpPr>
            <a:spLocks noChangeArrowheads="1"/>
          </p:cNvSpPr>
          <p:nvPr/>
        </p:nvSpPr>
        <p:spPr bwMode="auto">
          <a:xfrm>
            <a:off x="2309813" y="3649663"/>
            <a:ext cx="113347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检   验   和</a:t>
            </a:r>
          </a:p>
        </p:txBody>
      </p:sp>
      <p:sp>
        <p:nvSpPr>
          <p:cNvPr id="502799" name="Rectangle 15"/>
          <p:cNvSpPr>
            <a:spLocks noChangeArrowheads="1"/>
          </p:cNvSpPr>
          <p:nvPr/>
        </p:nvSpPr>
        <p:spPr bwMode="auto">
          <a:xfrm>
            <a:off x="2489200" y="4078288"/>
            <a:ext cx="2833688"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选    项    （长  度  可  变）</a:t>
            </a:r>
          </a:p>
        </p:txBody>
      </p:sp>
      <p:sp>
        <p:nvSpPr>
          <p:cNvPr id="502800" name="Rectangle 16"/>
          <p:cNvSpPr>
            <a:spLocks noChangeArrowheads="1"/>
          </p:cNvSpPr>
          <p:nvPr/>
        </p:nvSpPr>
        <p:spPr bwMode="auto">
          <a:xfrm>
            <a:off x="2411413" y="1785938"/>
            <a:ext cx="101917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源  端  口</a:t>
            </a:r>
          </a:p>
        </p:txBody>
      </p:sp>
      <p:sp>
        <p:nvSpPr>
          <p:cNvPr id="502801" name="Rectangle 17"/>
          <p:cNvSpPr>
            <a:spLocks noChangeArrowheads="1"/>
          </p:cNvSpPr>
          <p:nvPr/>
        </p:nvSpPr>
        <p:spPr bwMode="auto">
          <a:xfrm>
            <a:off x="4230688" y="2244725"/>
            <a:ext cx="769937"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序   号</a:t>
            </a:r>
          </a:p>
        </p:txBody>
      </p:sp>
      <p:sp>
        <p:nvSpPr>
          <p:cNvPr id="502802" name="Line 18"/>
          <p:cNvSpPr>
            <a:spLocks noChangeShapeType="1"/>
          </p:cNvSpPr>
          <p:nvPr/>
        </p:nvSpPr>
        <p:spPr bwMode="auto">
          <a:xfrm>
            <a:off x="4629150" y="3100388"/>
            <a:ext cx="0" cy="915987"/>
          </a:xfrm>
          <a:prstGeom prst="line">
            <a:avLst/>
          </a:prstGeom>
          <a:noFill/>
          <a:ln w="12700">
            <a:solidFill>
              <a:schemeClr val="tx1"/>
            </a:solidFill>
            <a:round/>
            <a:headEnd/>
            <a:tailEnd/>
          </a:ln>
          <a:effectLst/>
        </p:spPr>
        <p:txBody>
          <a:bodyPr wrap="none" anchor="ctr"/>
          <a:lstStyle/>
          <a:p>
            <a:endParaRPr lang="zh-CN" altLang="en-US"/>
          </a:p>
        </p:txBody>
      </p:sp>
      <p:sp>
        <p:nvSpPr>
          <p:cNvPr id="502803" name="Rectangle 19"/>
          <p:cNvSpPr>
            <a:spLocks noChangeArrowheads="1"/>
          </p:cNvSpPr>
          <p:nvPr/>
        </p:nvSpPr>
        <p:spPr bwMode="auto">
          <a:xfrm>
            <a:off x="5545138" y="3649663"/>
            <a:ext cx="150812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紧   急   指   针</a:t>
            </a:r>
          </a:p>
        </p:txBody>
      </p:sp>
      <p:sp>
        <p:nvSpPr>
          <p:cNvPr id="502804" name="Rectangle 20"/>
          <p:cNvSpPr>
            <a:spLocks noChangeArrowheads="1"/>
          </p:cNvSpPr>
          <p:nvPr/>
        </p:nvSpPr>
        <p:spPr bwMode="auto">
          <a:xfrm>
            <a:off x="5943600" y="3168650"/>
            <a:ext cx="75882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窗   口</a:t>
            </a:r>
          </a:p>
        </p:txBody>
      </p:sp>
      <p:sp>
        <p:nvSpPr>
          <p:cNvPr id="502805" name="Rectangle 21"/>
          <p:cNvSpPr>
            <a:spLocks noChangeArrowheads="1"/>
          </p:cNvSpPr>
          <p:nvPr/>
        </p:nvSpPr>
        <p:spPr bwMode="auto">
          <a:xfrm>
            <a:off x="4013200" y="2728913"/>
            <a:ext cx="1296988"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确    认    号</a:t>
            </a:r>
          </a:p>
        </p:txBody>
      </p:sp>
      <p:sp>
        <p:nvSpPr>
          <p:cNvPr id="502806" name="Line 22"/>
          <p:cNvSpPr>
            <a:spLocks noChangeShapeType="1"/>
          </p:cNvSpPr>
          <p:nvPr/>
        </p:nvSpPr>
        <p:spPr bwMode="auto">
          <a:xfrm>
            <a:off x="2065338" y="3100388"/>
            <a:ext cx="0" cy="463550"/>
          </a:xfrm>
          <a:prstGeom prst="line">
            <a:avLst/>
          </a:prstGeom>
          <a:noFill/>
          <a:ln w="12700">
            <a:solidFill>
              <a:schemeClr val="tx1"/>
            </a:solidFill>
            <a:round/>
            <a:headEnd/>
            <a:tailEnd/>
          </a:ln>
          <a:effectLst/>
        </p:spPr>
        <p:txBody>
          <a:bodyPr wrap="none" anchor="ctr"/>
          <a:lstStyle/>
          <a:p>
            <a:endParaRPr lang="zh-CN" altLang="en-US"/>
          </a:p>
        </p:txBody>
      </p:sp>
      <p:sp>
        <p:nvSpPr>
          <p:cNvPr id="502807" name="Line 23"/>
          <p:cNvSpPr>
            <a:spLocks noChangeShapeType="1"/>
          </p:cNvSpPr>
          <p:nvPr/>
        </p:nvSpPr>
        <p:spPr bwMode="auto">
          <a:xfrm>
            <a:off x="3773488" y="3095625"/>
            <a:ext cx="0" cy="457200"/>
          </a:xfrm>
          <a:prstGeom prst="line">
            <a:avLst/>
          </a:prstGeom>
          <a:noFill/>
          <a:ln w="12700">
            <a:solidFill>
              <a:schemeClr val="tx1"/>
            </a:solidFill>
            <a:round/>
            <a:headEnd/>
            <a:tailEnd/>
          </a:ln>
          <a:effectLst/>
        </p:spPr>
        <p:txBody>
          <a:bodyPr wrap="none" anchor="ctr"/>
          <a:lstStyle/>
          <a:p>
            <a:endParaRPr lang="zh-CN" altLang="en-US"/>
          </a:p>
        </p:txBody>
      </p:sp>
      <p:sp>
        <p:nvSpPr>
          <p:cNvPr id="502808" name="Line 24"/>
          <p:cNvSpPr>
            <a:spLocks noChangeShapeType="1"/>
          </p:cNvSpPr>
          <p:nvPr/>
        </p:nvSpPr>
        <p:spPr bwMode="auto">
          <a:xfrm>
            <a:off x="3335338" y="3100388"/>
            <a:ext cx="0" cy="463550"/>
          </a:xfrm>
          <a:prstGeom prst="line">
            <a:avLst/>
          </a:prstGeom>
          <a:noFill/>
          <a:ln w="12700">
            <a:solidFill>
              <a:schemeClr val="tx1"/>
            </a:solidFill>
            <a:round/>
            <a:headEnd/>
            <a:tailEnd/>
          </a:ln>
          <a:effectLst/>
        </p:spPr>
        <p:txBody>
          <a:bodyPr wrap="none" anchor="ctr"/>
          <a:lstStyle/>
          <a:p>
            <a:endParaRPr lang="zh-CN" altLang="en-US"/>
          </a:p>
        </p:txBody>
      </p:sp>
      <p:sp>
        <p:nvSpPr>
          <p:cNvPr id="502809" name="Line 25"/>
          <p:cNvSpPr>
            <a:spLocks noChangeShapeType="1"/>
          </p:cNvSpPr>
          <p:nvPr/>
        </p:nvSpPr>
        <p:spPr bwMode="auto">
          <a:xfrm>
            <a:off x="3552825" y="3100388"/>
            <a:ext cx="0" cy="455612"/>
          </a:xfrm>
          <a:prstGeom prst="line">
            <a:avLst/>
          </a:prstGeom>
          <a:noFill/>
          <a:ln w="12700">
            <a:solidFill>
              <a:schemeClr val="tx1"/>
            </a:solidFill>
            <a:round/>
            <a:headEnd/>
            <a:tailEnd/>
          </a:ln>
          <a:effectLst/>
        </p:spPr>
        <p:txBody>
          <a:bodyPr wrap="none" anchor="ctr"/>
          <a:lstStyle/>
          <a:p>
            <a:endParaRPr lang="zh-CN" altLang="en-US"/>
          </a:p>
        </p:txBody>
      </p:sp>
      <p:sp>
        <p:nvSpPr>
          <p:cNvPr id="502810" name="Line 26"/>
          <p:cNvSpPr>
            <a:spLocks noChangeShapeType="1"/>
          </p:cNvSpPr>
          <p:nvPr/>
        </p:nvSpPr>
        <p:spPr bwMode="auto">
          <a:xfrm>
            <a:off x="4198938" y="3100388"/>
            <a:ext cx="0" cy="455612"/>
          </a:xfrm>
          <a:prstGeom prst="line">
            <a:avLst/>
          </a:prstGeom>
          <a:noFill/>
          <a:ln w="12700">
            <a:solidFill>
              <a:schemeClr val="tx1"/>
            </a:solidFill>
            <a:round/>
            <a:headEnd/>
            <a:tailEnd/>
          </a:ln>
          <a:effectLst/>
        </p:spPr>
        <p:txBody>
          <a:bodyPr wrap="none" anchor="ctr"/>
          <a:lstStyle/>
          <a:p>
            <a:endParaRPr lang="zh-CN" altLang="en-US"/>
          </a:p>
        </p:txBody>
      </p:sp>
      <p:sp>
        <p:nvSpPr>
          <p:cNvPr id="502811" name="Line 27"/>
          <p:cNvSpPr>
            <a:spLocks noChangeShapeType="1"/>
          </p:cNvSpPr>
          <p:nvPr/>
        </p:nvSpPr>
        <p:spPr bwMode="auto">
          <a:xfrm>
            <a:off x="3986213" y="3100388"/>
            <a:ext cx="0" cy="455612"/>
          </a:xfrm>
          <a:prstGeom prst="line">
            <a:avLst/>
          </a:prstGeom>
          <a:noFill/>
          <a:ln w="12700">
            <a:solidFill>
              <a:schemeClr val="tx1"/>
            </a:solidFill>
            <a:round/>
            <a:headEnd/>
            <a:tailEnd/>
          </a:ln>
          <a:effectLst/>
        </p:spPr>
        <p:txBody>
          <a:bodyPr wrap="none" anchor="ctr"/>
          <a:lstStyle/>
          <a:p>
            <a:endParaRPr lang="zh-CN" altLang="en-US"/>
          </a:p>
        </p:txBody>
      </p:sp>
      <p:sp>
        <p:nvSpPr>
          <p:cNvPr id="502812" name="Line 28"/>
          <p:cNvSpPr>
            <a:spLocks noChangeShapeType="1"/>
          </p:cNvSpPr>
          <p:nvPr/>
        </p:nvSpPr>
        <p:spPr bwMode="auto">
          <a:xfrm>
            <a:off x="4416425" y="3100388"/>
            <a:ext cx="0" cy="455612"/>
          </a:xfrm>
          <a:prstGeom prst="line">
            <a:avLst/>
          </a:prstGeom>
          <a:noFill/>
          <a:ln w="12700">
            <a:solidFill>
              <a:schemeClr val="tx1"/>
            </a:solidFill>
            <a:round/>
            <a:headEnd/>
            <a:tailEnd/>
          </a:ln>
          <a:effectLst/>
        </p:spPr>
        <p:txBody>
          <a:bodyPr wrap="none" anchor="ctr"/>
          <a:lstStyle/>
          <a:p>
            <a:endParaRPr lang="zh-CN" altLang="en-US"/>
          </a:p>
        </p:txBody>
      </p:sp>
      <p:sp>
        <p:nvSpPr>
          <p:cNvPr id="502813" name="Rectangle 29"/>
          <p:cNvSpPr>
            <a:spLocks noChangeArrowheads="1"/>
          </p:cNvSpPr>
          <p:nvPr/>
        </p:nvSpPr>
        <p:spPr bwMode="auto">
          <a:xfrm>
            <a:off x="2332038" y="3178175"/>
            <a:ext cx="75882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保   留</a:t>
            </a:r>
          </a:p>
        </p:txBody>
      </p:sp>
      <p:sp>
        <p:nvSpPr>
          <p:cNvPr id="502814" name="Rectangle 30"/>
          <p:cNvSpPr>
            <a:spLocks noChangeArrowheads="1"/>
          </p:cNvSpPr>
          <p:nvPr/>
        </p:nvSpPr>
        <p:spPr bwMode="auto">
          <a:xfrm>
            <a:off x="4391025" y="3113088"/>
            <a:ext cx="290513" cy="498475"/>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200" b="1">
                <a:solidFill>
                  <a:srgbClr val="333399"/>
                </a:solidFill>
                <a:latin typeface="Arial" pitchFamily="34" charset="0"/>
                <a:ea typeface="黑体" pitchFamily="49" charset="-122"/>
              </a:rPr>
              <a:t>F</a:t>
            </a:r>
          </a:p>
          <a:p>
            <a:pPr algn="ctr" defTabSz="762000" eaLnBrk="0" hangingPunct="0">
              <a:lnSpc>
                <a:spcPct val="75000"/>
              </a:lnSpc>
            </a:pPr>
            <a:r>
              <a:rPr kumimoji="1" lang="en-US" altLang="zh-CN" sz="1200" b="1">
                <a:solidFill>
                  <a:srgbClr val="333399"/>
                </a:solidFill>
                <a:latin typeface="Arial" pitchFamily="34" charset="0"/>
                <a:ea typeface="黑体" pitchFamily="49" charset="-122"/>
              </a:rPr>
              <a:t>I</a:t>
            </a:r>
          </a:p>
          <a:p>
            <a:pPr algn="ctr" defTabSz="762000" eaLnBrk="0" hangingPunct="0">
              <a:lnSpc>
                <a:spcPct val="75000"/>
              </a:lnSpc>
            </a:pPr>
            <a:r>
              <a:rPr kumimoji="1" lang="en-US" altLang="zh-CN" sz="1200" b="1">
                <a:solidFill>
                  <a:srgbClr val="333399"/>
                </a:solidFill>
                <a:latin typeface="Arial" pitchFamily="34" charset="0"/>
                <a:ea typeface="黑体" pitchFamily="49" charset="-122"/>
              </a:rPr>
              <a:t>N</a:t>
            </a:r>
          </a:p>
        </p:txBody>
      </p:sp>
      <p:sp>
        <p:nvSpPr>
          <p:cNvPr id="502815" name="Line 31"/>
          <p:cNvSpPr>
            <a:spLocks noChangeShapeType="1"/>
          </p:cNvSpPr>
          <p:nvPr/>
        </p:nvSpPr>
        <p:spPr bwMode="auto">
          <a:xfrm>
            <a:off x="1228725" y="1082675"/>
            <a:ext cx="6794500" cy="0"/>
          </a:xfrm>
          <a:prstGeom prst="line">
            <a:avLst/>
          </a:prstGeom>
          <a:noFill/>
          <a:ln w="12700">
            <a:solidFill>
              <a:srgbClr val="333399"/>
            </a:solidFill>
            <a:round/>
            <a:headEnd type="triangle" w="med" len="lg"/>
            <a:tailEnd type="triangle" w="med" len="lg"/>
          </a:ln>
          <a:effectLst/>
        </p:spPr>
        <p:txBody>
          <a:bodyPr wrap="none" anchor="ctr"/>
          <a:lstStyle/>
          <a:p>
            <a:endParaRPr lang="zh-CN" altLang="en-US"/>
          </a:p>
        </p:txBody>
      </p:sp>
      <p:sp>
        <p:nvSpPr>
          <p:cNvPr id="502816" name="Rectangle 32"/>
          <p:cNvSpPr>
            <a:spLocks noChangeArrowheads="1"/>
          </p:cNvSpPr>
          <p:nvPr/>
        </p:nvSpPr>
        <p:spPr bwMode="auto">
          <a:xfrm>
            <a:off x="4292600" y="922338"/>
            <a:ext cx="727075" cy="363537"/>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sz="1800">
                <a:solidFill>
                  <a:srgbClr val="333399"/>
                </a:solidFill>
                <a:latin typeface="Arial" pitchFamily="34" charset="0"/>
                <a:ea typeface="黑体" pitchFamily="49" charset="-122"/>
              </a:rPr>
              <a:t>32 </a:t>
            </a:r>
            <a:r>
              <a:rPr kumimoji="1" lang="zh-CN" altLang="en-US" sz="1800">
                <a:solidFill>
                  <a:srgbClr val="333399"/>
                </a:solidFill>
                <a:latin typeface="Arial" pitchFamily="34" charset="0"/>
                <a:ea typeface="黑体" pitchFamily="49" charset="-122"/>
              </a:rPr>
              <a:t>位</a:t>
            </a:r>
          </a:p>
        </p:txBody>
      </p:sp>
      <p:sp>
        <p:nvSpPr>
          <p:cNvPr id="502821" name="Line 37"/>
          <p:cNvSpPr>
            <a:spLocks noChangeShapeType="1"/>
          </p:cNvSpPr>
          <p:nvPr/>
        </p:nvSpPr>
        <p:spPr bwMode="auto">
          <a:xfrm>
            <a:off x="1214438" y="1590675"/>
            <a:ext cx="6800850" cy="0"/>
          </a:xfrm>
          <a:prstGeom prst="line">
            <a:avLst/>
          </a:prstGeom>
          <a:noFill/>
          <a:ln w="12700">
            <a:solidFill>
              <a:schemeClr val="tx1"/>
            </a:solidFill>
            <a:round/>
            <a:headEnd/>
            <a:tailEnd/>
          </a:ln>
          <a:effectLst/>
        </p:spPr>
        <p:txBody>
          <a:bodyPr wrap="none" anchor="ctr"/>
          <a:lstStyle/>
          <a:p>
            <a:endParaRPr lang="zh-CN" altLang="en-US"/>
          </a:p>
        </p:txBody>
      </p:sp>
      <p:sp>
        <p:nvSpPr>
          <p:cNvPr id="502822" name="Line 38"/>
          <p:cNvSpPr>
            <a:spLocks noChangeShapeType="1"/>
          </p:cNvSpPr>
          <p:nvPr/>
        </p:nvSpPr>
        <p:spPr bwMode="auto">
          <a:xfrm>
            <a:off x="1214438"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502823" name="Line 39"/>
          <p:cNvSpPr>
            <a:spLocks noChangeShapeType="1"/>
          </p:cNvSpPr>
          <p:nvPr/>
        </p:nvSpPr>
        <p:spPr bwMode="auto">
          <a:xfrm>
            <a:off x="142716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24" name="Line 40"/>
          <p:cNvSpPr>
            <a:spLocks noChangeShapeType="1"/>
          </p:cNvSpPr>
          <p:nvPr/>
        </p:nvSpPr>
        <p:spPr bwMode="auto">
          <a:xfrm>
            <a:off x="163988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25" name="Line 41"/>
          <p:cNvSpPr>
            <a:spLocks noChangeShapeType="1"/>
          </p:cNvSpPr>
          <p:nvPr/>
        </p:nvSpPr>
        <p:spPr bwMode="auto">
          <a:xfrm>
            <a:off x="185261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26" name="Line 42"/>
          <p:cNvSpPr>
            <a:spLocks noChangeShapeType="1"/>
          </p:cNvSpPr>
          <p:nvPr/>
        </p:nvSpPr>
        <p:spPr bwMode="auto">
          <a:xfrm>
            <a:off x="206533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27" name="Line 43"/>
          <p:cNvSpPr>
            <a:spLocks noChangeShapeType="1"/>
          </p:cNvSpPr>
          <p:nvPr/>
        </p:nvSpPr>
        <p:spPr bwMode="auto">
          <a:xfrm>
            <a:off x="227806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28" name="Line 44"/>
          <p:cNvSpPr>
            <a:spLocks noChangeShapeType="1"/>
          </p:cNvSpPr>
          <p:nvPr/>
        </p:nvSpPr>
        <p:spPr bwMode="auto">
          <a:xfrm>
            <a:off x="248920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29" name="Line 45"/>
          <p:cNvSpPr>
            <a:spLocks noChangeShapeType="1"/>
          </p:cNvSpPr>
          <p:nvPr/>
        </p:nvSpPr>
        <p:spPr bwMode="auto">
          <a:xfrm>
            <a:off x="270192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30" name="Line 46"/>
          <p:cNvSpPr>
            <a:spLocks noChangeShapeType="1"/>
          </p:cNvSpPr>
          <p:nvPr/>
        </p:nvSpPr>
        <p:spPr bwMode="auto">
          <a:xfrm>
            <a:off x="2914650"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502831" name="Line 47"/>
          <p:cNvSpPr>
            <a:spLocks noChangeShapeType="1"/>
          </p:cNvSpPr>
          <p:nvPr/>
        </p:nvSpPr>
        <p:spPr bwMode="auto">
          <a:xfrm>
            <a:off x="312737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32" name="Line 48"/>
          <p:cNvSpPr>
            <a:spLocks noChangeShapeType="1"/>
          </p:cNvSpPr>
          <p:nvPr/>
        </p:nvSpPr>
        <p:spPr bwMode="auto">
          <a:xfrm>
            <a:off x="334010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33" name="Line 49"/>
          <p:cNvSpPr>
            <a:spLocks noChangeShapeType="1"/>
          </p:cNvSpPr>
          <p:nvPr/>
        </p:nvSpPr>
        <p:spPr bwMode="auto">
          <a:xfrm>
            <a:off x="355282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34" name="Line 50"/>
          <p:cNvSpPr>
            <a:spLocks noChangeShapeType="1"/>
          </p:cNvSpPr>
          <p:nvPr/>
        </p:nvSpPr>
        <p:spPr bwMode="auto">
          <a:xfrm>
            <a:off x="376555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35" name="Line 51"/>
          <p:cNvSpPr>
            <a:spLocks noChangeShapeType="1"/>
          </p:cNvSpPr>
          <p:nvPr/>
        </p:nvSpPr>
        <p:spPr bwMode="auto">
          <a:xfrm>
            <a:off x="397827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36" name="Line 52"/>
          <p:cNvSpPr>
            <a:spLocks noChangeShapeType="1"/>
          </p:cNvSpPr>
          <p:nvPr/>
        </p:nvSpPr>
        <p:spPr bwMode="auto">
          <a:xfrm>
            <a:off x="418941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37" name="Line 53"/>
          <p:cNvSpPr>
            <a:spLocks noChangeShapeType="1"/>
          </p:cNvSpPr>
          <p:nvPr/>
        </p:nvSpPr>
        <p:spPr bwMode="auto">
          <a:xfrm>
            <a:off x="440213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38" name="Line 54"/>
          <p:cNvSpPr>
            <a:spLocks noChangeShapeType="1"/>
          </p:cNvSpPr>
          <p:nvPr/>
        </p:nvSpPr>
        <p:spPr bwMode="auto">
          <a:xfrm>
            <a:off x="4614863"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502839" name="Line 55"/>
          <p:cNvSpPr>
            <a:spLocks noChangeShapeType="1"/>
          </p:cNvSpPr>
          <p:nvPr/>
        </p:nvSpPr>
        <p:spPr bwMode="auto">
          <a:xfrm>
            <a:off x="482758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0" name="Line 56"/>
          <p:cNvSpPr>
            <a:spLocks noChangeShapeType="1"/>
          </p:cNvSpPr>
          <p:nvPr/>
        </p:nvSpPr>
        <p:spPr bwMode="auto">
          <a:xfrm>
            <a:off x="504031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1" name="Line 57"/>
          <p:cNvSpPr>
            <a:spLocks noChangeShapeType="1"/>
          </p:cNvSpPr>
          <p:nvPr/>
        </p:nvSpPr>
        <p:spPr bwMode="auto">
          <a:xfrm>
            <a:off x="525303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2" name="Line 58"/>
          <p:cNvSpPr>
            <a:spLocks noChangeShapeType="1"/>
          </p:cNvSpPr>
          <p:nvPr/>
        </p:nvSpPr>
        <p:spPr bwMode="auto">
          <a:xfrm>
            <a:off x="546576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3" name="Line 59"/>
          <p:cNvSpPr>
            <a:spLocks noChangeShapeType="1"/>
          </p:cNvSpPr>
          <p:nvPr/>
        </p:nvSpPr>
        <p:spPr bwMode="auto">
          <a:xfrm>
            <a:off x="567848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4" name="Line 60"/>
          <p:cNvSpPr>
            <a:spLocks noChangeShapeType="1"/>
          </p:cNvSpPr>
          <p:nvPr/>
        </p:nvSpPr>
        <p:spPr bwMode="auto">
          <a:xfrm>
            <a:off x="588962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5" name="Line 61"/>
          <p:cNvSpPr>
            <a:spLocks noChangeShapeType="1"/>
          </p:cNvSpPr>
          <p:nvPr/>
        </p:nvSpPr>
        <p:spPr bwMode="auto">
          <a:xfrm>
            <a:off x="610235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6" name="Line 62"/>
          <p:cNvSpPr>
            <a:spLocks noChangeShapeType="1"/>
          </p:cNvSpPr>
          <p:nvPr/>
        </p:nvSpPr>
        <p:spPr bwMode="auto">
          <a:xfrm>
            <a:off x="6315075"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502847" name="Line 63"/>
          <p:cNvSpPr>
            <a:spLocks noChangeShapeType="1"/>
          </p:cNvSpPr>
          <p:nvPr/>
        </p:nvSpPr>
        <p:spPr bwMode="auto">
          <a:xfrm>
            <a:off x="652780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8" name="Line 64"/>
          <p:cNvSpPr>
            <a:spLocks noChangeShapeType="1"/>
          </p:cNvSpPr>
          <p:nvPr/>
        </p:nvSpPr>
        <p:spPr bwMode="auto">
          <a:xfrm>
            <a:off x="674052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49" name="Line 65"/>
          <p:cNvSpPr>
            <a:spLocks noChangeShapeType="1"/>
          </p:cNvSpPr>
          <p:nvPr/>
        </p:nvSpPr>
        <p:spPr bwMode="auto">
          <a:xfrm>
            <a:off x="695325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50" name="Line 66"/>
          <p:cNvSpPr>
            <a:spLocks noChangeShapeType="1"/>
          </p:cNvSpPr>
          <p:nvPr/>
        </p:nvSpPr>
        <p:spPr bwMode="auto">
          <a:xfrm>
            <a:off x="716597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51" name="Line 67"/>
          <p:cNvSpPr>
            <a:spLocks noChangeShapeType="1"/>
          </p:cNvSpPr>
          <p:nvPr/>
        </p:nvSpPr>
        <p:spPr bwMode="auto">
          <a:xfrm>
            <a:off x="737870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52" name="Line 68"/>
          <p:cNvSpPr>
            <a:spLocks noChangeShapeType="1"/>
          </p:cNvSpPr>
          <p:nvPr/>
        </p:nvSpPr>
        <p:spPr bwMode="auto">
          <a:xfrm>
            <a:off x="758983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53" name="Line 69"/>
          <p:cNvSpPr>
            <a:spLocks noChangeShapeType="1"/>
          </p:cNvSpPr>
          <p:nvPr/>
        </p:nvSpPr>
        <p:spPr bwMode="auto">
          <a:xfrm>
            <a:off x="780256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502854" name="Line 70"/>
          <p:cNvSpPr>
            <a:spLocks noChangeShapeType="1"/>
          </p:cNvSpPr>
          <p:nvPr/>
        </p:nvSpPr>
        <p:spPr bwMode="auto">
          <a:xfrm>
            <a:off x="8015288"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502855" name="Rectangle 71"/>
          <p:cNvSpPr>
            <a:spLocks noChangeArrowheads="1"/>
          </p:cNvSpPr>
          <p:nvPr/>
        </p:nvSpPr>
        <p:spPr bwMode="auto">
          <a:xfrm>
            <a:off x="1355725" y="1323975"/>
            <a:ext cx="1417638" cy="200025"/>
          </a:xfrm>
          <a:prstGeom prst="rect">
            <a:avLst/>
          </a:prstGeom>
          <a:solidFill>
            <a:schemeClr val="bg1"/>
          </a:solidFill>
          <a:ln w="12700">
            <a:noFill/>
            <a:miter lim="800000"/>
            <a:headEnd/>
            <a:tailEnd/>
          </a:ln>
          <a:effectLst/>
        </p:spPr>
        <p:txBody>
          <a:bodyPr wrap="none" anchor="ctr"/>
          <a:lstStyle/>
          <a:p>
            <a:endParaRPr lang="zh-CN" altLang="en-US"/>
          </a:p>
        </p:txBody>
      </p:sp>
      <p:sp>
        <p:nvSpPr>
          <p:cNvPr id="502856" name="Rectangle 72"/>
          <p:cNvSpPr>
            <a:spLocks noChangeArrowheads="1"/>
          </p:cNvSpPr>
          <p:nvPr/>
        </p:nvSpPr>
        <p:spPr bwMode="auto">
          <a:xfrm>
            <a:off x="3055938" y="1323975"/>
            <a:ext cx="1417637" cy="200025"/>
          </a:xfrm>
          <a:prstGeom prst="rect">
            <a:avLst/>
          </a:prstGeom>
          <a:solidFill>
            <a:schemeClr val="bg1"/>
          </a:solidFill>
          <a:ln w="12700">
            <a:noFill/>
            <a:miter lim="800000"/>
            <a:headEnd/>
            <a:tailEnd/>
          </a:ln>
          <a:effectLst/>
        </p:spPr>
        <p:txBody>
          <a:bodyPr wrap="none" anchor="ctr"/>
          <a:lstStyle/>
          <a:p>
            <a:endParaRPr lang="zh-CN" altLang="en-US"/>
          </a:p>
        </p:txBody>
      </p:sp>
      <p:sp>
        <p:nvSpPr>
          <p:cNvPr id="502857" name="Rectangle 73"/>
          <p:cNvSpPr>
            <a:spLocks noChangeArrowheads="1"/>
          </p:cNvSpPr>
          <p:nvPr/>
        </p:nvSpPr>
        <p:spPr bwMode="auto">
          <a:xfrm>
            <a:off x="4756150" y="1323975"/>
            <a:ext cx="1417638" cy="200025"/>
          </a:xfrm>
          <a:prstGeom prst="rect">
            <a:avLst/>
          </a:prstGeom>
          <a:solidFill>
            <a:schemeClr val="bg1"/>
          </a:solidFill>
          <a:ln w="12700">
            <a:noFill/>
            <a:miter lim="800000"/>
            <a:headEnd/>
            <a:tailEnd/>
          </a:ln>
          <a:effectLst/>
        </p:spPr>
        <p:txBody>
          <a:bodyPr wrap="none" anchor="ctr"/>
          <a:lstStyle/>
          <a:p>
            <a:endParaRPr lang="zh-CN" altLang="en-US"/>
          </a:p>
        </p:txBody>
      </p:sp>
      <p:sp>
        <p:nvSpPr>
          <p:cNvPr id="502858" name="Rectangle 74"/>
          <p:cNvSpPr>
            <a:spLocks noChangeArrowheads="1"/>
          </p:cNvSpPr>
          <p:nvPr/>
        </p:nvSpPr>
        <p:spPr bwMode="auto">
          <a:xfrm>
            <a:off x="6456363" y="1323975"/>
            <a:ext cx="1417637" cy="200025"/>
          </a:xfrm>
          <a:prstGeom prst="rect">
            <a:avLst/>
          </a:prstGeom>
          <a:solidFill>
            <a:schemeClr val="bg1"/>
          </a:solidFill>
          <a:ln w="12700">
            <a:noFill/>
            <a:miter lim="800000"/>
            <a:headEnd/>
            <a:tailEnd/>
          </a:ln>
          <a:effectLst/>
        </p:spPr>
        <p:txBody>
          <a:bodyPr wrap="none" anchor="ctr"/>
          <a:lstStyle/>
          <a:p>
            <a:endParaRPr lang="zh-CN" altLang="en-US"/>
          </a:p>
        </p:txBody>
      </p:sp>
      <p:sp>
        <p:nvSpPr>
          <p:cNvPr id="502860" name="Rectangle 76"/>
          <p:cNvSpPr>
            <a:spLocks noChangeArrowheads="1"/>
          </p:cNvSpPr>
          <p:nvPr/>
        </p:nvSpPr>
        <p:spPr bwMode="auto">
          <a:xfrm>
            <a:off x="4189413" y="3113088"/>
            <a:ext cx="290512"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rgbClr val="333399"/>
                </a:solidFill>
                <a:latin typeface="Arial" pitchFamily="34" charset="0"/>
                <a:ea typeface="黑体" pitchFamily="49" charset="-122"/>
              </a:rPr>
              <a:t>S</a:t>
            </a:r>
          </a:p>
          <a:p>
            <a:pPr defTabSz="762000" eaLnBrk="0" hangingPunct="0">
              <a:lnSpc>
                <a:spcPct val="75000"/>
              </a:lnSpc>
            </a:pPr>
            <a:r>
              <a:rPr kumimoji="1" lang="en-US" altLang="zh-CN" sz="1200" b="1">
                <a:solidFill>
                  <a:srgbClr val="333399"/>
                </a:solidFill>
                <a:latin typeface="Arial" pitchFamily="34" charset="0"/>
                <a:ea typeface="黑体" pitchFamily="49" charset="-122"/>
              </a:rPr>
              <a:t>Y</a:t>
            </a:r>
          </a:p>
          <a:p>
            <a:pPr defTabSz="762000" eaLnBrk="0" hangingPunct="0">
              <a:lnSpc>
                <a:spcPct val="75000"/>
              </a:lnSpc>
            </a:pPr>
            <a:r>
              <a:rPr kumimoji="1" lang="en-US" altLang="zh-CN" sz="1200" b="1">
                <a:solidFill>
                  <a:srgbClr val="333399"/>
                </a:solidFill>
                <a:latin typeface="Arial" pitchFamily="34" charset="0"/>
                <a:ea typeface="黑体" pitchFamily="49" charset="-122"/>
              </a:rPr>
              <a:t>N</a:t>
            </a:r>
          </a:p>
        </p:txBody>
      </p:sp>
      <p:sp>
        <p:nvSpPr>
          <p:cNvPr id="502861" name="Rectangle 77"/>
          <p:cNvSpPr>
            <a:spLocks noChangeArrowheads="1"/>
          </p:cNvSpPr>
          <p:nvPr/>
        </p:nvSpPr>
        <p:spPr bwMode="auto">
          <a:xfrm>
            <a:off x="3978275" y="3113088"/>
            <a:ext cx="290513"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rgbClr val="333399"/>
                </a:solidFill>
                <a:latin typeface="Arial" pitchFamily="34" charset="0"/>
                <a:ea typeface="黑体" pitchFamily="49" charset="-122"/>
              </a:rPr>
              <a:t>R</a:t>
            </a:r>
          </a:p>
          <a:p>
            <a:pPr defTabSz="762000" eaLnBrk="0" hangingPunct="0">
              <a:lnSpc>
                <a:spcPct val="75000"/>
              </a:lnSpc>
            </a:pPr>
            <a:r>
              <a:rPr kumimoji="1" lang="en-US" altLang="zh-CN" sz="1200" b="1">
                <a:solidFill>
                  <a:srgbClr val="333399"/>
                </a:solidFill>
                <a:latin typeface="Arial" pitchFamily="34" charset="0"/>
                <a:ea typeface="黑体" pitchFamily="49" charset="-122"/>
              </a:rPr>
              <a:t>S</a:t>
            </a:r>
          </a:p>
          <a:p>
            <a:pPr defTabSz="762000" eaLnBrk="0" hangingPunct="0">
              <a:lnSpc>
                <a:spcPct val="75000"/>
              </a:lnSpc>
            </a:pPr>
            <a:r>
              <a:rPr kumimoji="1" lang="en-US" altLang="zh-CN" sz="1200" b="1">
                <a:solidFill>
                  <a:srgbClr val="333399"/>
                </a:solidFill>
                <a:latin typeface="Arial" pitchFamily="34" charset="0"/>
                <a:ea typeface="黑体" pitchFamily="49" charset="-122"/>
              </a:rPr>
              <a:t>T</a:t>
            </a:r>
          </a:p>
        </p:txBody>
      </p:sp>
      <p:sp>
        <p:nvSpPr>
          <p:cNvPr id="502862" name="Rectangle 78"/>
          <p:cNvSpPr>
            <a:spLocks noChangeArrowheads="1"/>
          </p:cNvSpPr>
          <p:nvPr/>
        </p:nvSpPr>
        <p:spPr bwMode="auto">
          <a:xfrm>
            <a:off x="3751263" y="3113088"/>
            <a:ext cx="290512"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rgbClr val="333399"/>
                </a:solidFill>
                <a:latin typeface="Arial" pitchFamily="34" charset="0"/>
                <a:ea typeface="黑体" pitchFamily="49" charset="-122"/>
              </a:rPr>
              <a:t>P</a:t>
            </a:r>
          </a:p>
          <a:p>
            <a:pPr defTabSz="762000" eaLnBrk="0" hangingPunct="0">
              <a:lnSpc>
                <a:spcPct val="75000"/>
              </a:lnSpc>
            </a:pPr>
            <a:r>
              <a:rPr kumimoji="1" lang="en-US" altLang="zh-CN" sz="1200" b="1">
                <a:solidFill>
                  <a:srgbClr val="333399"/>
                </a:solidFill>
                <a:latin typeface="Arial" pitchFamily="34" charset="0"/>
                <a:ea typeface="黑体" pitchFamily="49" charset="-122"/>
              </a:rPr>
              <a:t>S</a:t>
            </a:r>
          </a:p>
          <a:p>
            <a:pPr defTabSz="762000" eaLnBrk="0" hangingPunct="0">
              <a:lnSpc>
                <a:spcPct val="75000"/>
              </a:lnSpc>
            </a:pPr>
            <a:r>
              <a:rPr kumimoji="1" lang="en-US" altLang="zh-CN" sz="1200" b="1">
                <a:solidFill>
                  <a:srgbClr val="333399"/>
                </a:solidFill>
                <a:latin typeface="Arial" pitchFamily="34" charset="0"/>
                <a:ea typeface="黑体" pitchFamily="49" charset="-122"/>
              </a:rPr>
              <a:t>H</a:t>
            </a:r>
          </a:p>
        </p:txBody>
      </p:sp>
      <p:sp>
        <p:nvSpPr>
          <p:cNvPr id="502863" name="Rectangle 79"/>
          <p:cNvSpPr>
            <a:spLocks noChangeArrowheads="1"/>
          </p:cNvSpPr>
          <p:nvPr/>
        </p:nvSpPr>
        <p:spPr bwMode="auto">
          <a:xfrm>
            <a:off x="3538538" y="3113088"/>
            <a:ext cx="290512"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rgbClr val="333399"/>
                </a:solidFill>
                <a:latin typeface="Arial" pitchFamily="34" charset="0"/>
                <a:ea typeface="黑体" pitchFamily="49" charset="-122"/>
              </a:rPr>
              <a:t>A</a:t>
            </a:r>
          </a:p>
          <a:p>
            <a:pPr defTabSz="762000" eaLnBrk="0" hangingPunct="0">
              <a:lnSpc>
                <a:spcPct val="75000"/>
              </a:lnSpc>
            </a:pPr>
            <a:r>
              <a:rPr kumimoji="1" lang="en-US" altLang="zh-CN" sz="1200" b="1">
                <a:solidFill>
                  <a:srgbClr val="333399"/>
                </a:solidFill>
                <a:latin typeface="Arial" pitchFamily="34" charset="0"/>
                <a:ea typeface="黑体" pitchFamily="49" charset="-122"/>
              </a:rPr>
              <a:t>C</a:t>
            </a:r>
          </a:p>
          <a:p>
            <a:pPr defTabSz="762000" eaLnBrk="0" hangingPunct="0">
              <a:lnSpc>
                <a:spcPct val="75000"/>
              </a:lnSpc>
            </a:pPr>
            <a:r>
              <a:rPr kumimoji="1" lang="en-US" altLang="zh-CN" sz="1200" b="1">
                <a:solidFill>
                  <a:srgbClr val="333399"/>
                </a:solidFill>
                <a:latin typeface="Arial" pitchFamily="34" charset="0"/>
                <a:ea typeface="黑体" pitchFamily="49" charset="-122"/>
              </a:rPr>
              <a:t>K</a:t>
            </a:r>
          </a:p>
        </p:txBody>
      </p:sp>
      <p:sp>
        <p:nvSpPr>
          <p:cNvPr id="502864" name="Rectangle 80"/>
          <p:cNvSpPr>
            <a:spLocks noChangeArrowheads="1"/>
          </p:cNvSpPr>
          <p:nvPr/>
        </p:nvSpPr>
        <p:spPr bwMode="auto">
          <a:xfrm>
            <a:off x="3306763" y="3113088"/>
            <a:ext cx="300037"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rgbClr val="333399"/>
                </a:solidFill>
                <a:latin typeface="Arial" pitchFamily="34" charset="0"/>
                <a:ea typeface="黑体" pitchFamily="49" charset="-122"/>
              </a:rPr>
              <a:t>U</a:t>
            </a:r>
          </a:p>
          <a:p>
            <a:pPr defTabSz="762000" eaLnBrk="0" hangingPunct="0">
              <a:lnSpc>
                <a:spcPct val="75000"/>
              </a:lnSpc>
            </a:pPr>
            <a:r>
              <a:rPr kumimoji="1" lang="en-US" altLang="zh-CN" sz="1200" b="1">
                <a:solidFill>
                  <a:srgbClr val="333399"/>
                </a:solidFill>
                <a:latin typeface="Arial" pitchFamily="34" charset="0"/>
                <a:ea typeface="黑体" pitchFamily="49" charset="-122"/>
              </a:rPr>
              <a:t>R</a:t>
            </a:r>
          </a:p>
          <a:p>
            <a:pPr defTabSz="762000" eaLnBrk="0" hangingPunct="0">
              <a:lnSpc>
                <a:spcPct val="75000"/>
              </a:lnSpc>
            </a:pPr>
            <a:r>
              <a:rPr kumimoji="1" lang="en-US" altLang="zh-CN" sz="1200" b="1">
                <a:solidFill>
                  <a:srgbClr val="333399"/>
                </a:solidFill>
                <a:latin typeface="Arial" pitchFamily="34" charset="0"/>
                <a:ea typeface="黑体" pitchFamily="49" charset="-122"/>
              </a:rPr>
              <a:t>G</a:t>
            </a:r>
          </a:p>
        </p:txBody>
      </p:sp>
      <p:sp>
        <p:nvSpPr>
          <p:cNvPr id="502865" name="Rectangle 81"/>
          <p:cNvSpPr>
            <a:spLocks noChangeArrowheads="1"/>
          </p:cNvSpPr>
          <p:nvPr/>
        </p:nvSpPr>
        <p:spPr bwMode="auto">
          <a:xfrm>
            <a:off x="885825" y="1204913"/>
            <a:ext cx="728662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位  </a:t>
            </a:r>
            <a:r>
              <a:rPr kumimoji="1" lang="en-US" altLang="zh-CN" sz="1600">
                <a:solidFill>
                  <a:srgbClr val="333399"/>
                </a:solidFill>
                <a:latin typeface="Arial" pitchFamily="34" charset="0"/>
                <a:ea typeface="黑体" pitchFamily="49" charset="-122"/>
              </a:rPr>
              <a:t>0                           8                           16                          24                       31</a:t>
            </a:r>
          </a:p>
        </p:txBody>
      </p:sp>
      <p:sp>
        <p:nvSpPr>
          <p:cNvPr id="502866" name="Line 82"/>
          <p:cNvSpPr>
            <a:spLocks noChangeShapeType="1"/>
          </p:cNvSpPr>
          <p:nvPr/>
        </p:nvSpPr>
        <p:spPr bwMode="auto">
          <a:xfrm flipH="1">
            <a:off x="6313488" y="4033838"/>
            <a:ext cx="3175" cy="430212"/>
          </a:xfrm>
          <a:prstGeom prst="line">
            <a:avLst/>
          </a:prstGeom>
          <a:noFill/>
          <a:ln w="12700">
            <a:solidFill>
              <a:schemeClr val="tx1"/>
            </a:solidFill>
            <a:round/>
            <a:headEnd/>
            <a:tailEnd/>
          </a:ln>
          <a:effectLst/>
        </p:spPr>
        <p:txBody>
          <a:bodyPr/>
          <a:lstStyle/>
          <a:p>
            <a:endParaRPr lang="zh-CN" altLang="en-US"/>
          </a:p>
        </p:txBody>
      </p:sp>
      <p:sp>
        <p:nvSpPr>
          <p:cNvPr id="502889" name="Rectangle 105"/>
          <p:cNvSpPr>
            <a:spLocks noChangeArrowheads="1"/>
          </p:cNvSpPr>
          <p:nvPr/>
        </p:nvSpPr>
        <p:spPr bwMode="auto">
          <a:xfrm>
            <a:off x="3924300" y="5241925"/>
            <a:ext cx="4305300" cy="493713"/>
          </a:xfrm>
          <a:prstGeom prst="rect">
            <a:avLst/>
          </a:prstGeom>
          <a:solidFill>
            <a:srgbClr val="CCECFF"/>
          </a:solidFill>
          <a:ln w="9525">
            <a:noFill/>
            <a:miter lim="800000"/>
            <a:headEnd/>
            <a:tailEnd/>
          </a:ln>
          <a:effectLst/>
        </p:spPr>
        <p:txBody>
          <a:bodyPr wrap="none" anchor="ctr"/>
          <a:lstStyle/>
          <a:p>
            <a:endParaRPr lang="zh-CN" altLang="en-US"/>
          </a:p>
        </p:txBody>
      </p:sp>
      <p:sp>
        <p:nvSpPr>
          <p:cNvPr id="502867" name="Rectangle 83"/>
          <p:cNvSpPr>
            <a:spLocks noChangeArrowheads="1"/>
          </p:cNvSpPr>
          <p:nvPr/>
        </p:nvSpPr>
        <p:spPr bwMode="auto">
          <a:xfrm>
            <a:off x="6767513" y="4078288"/>
            <a:ext cx="822325"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rgbClr val="333399"/>
                </a:solidFill>
                <a:latin typeface="Arial" pitchFamily="34" charset="0"/>
                <a:ea typeface="黑体" pitchFamily="49" charset="-122"/>
              </a:rPr>
              <a:t>填    充</a:t>
            </a:r>
          </a:p>
        </p:txBody>
      </p:sp>
      <p:sp>
        <p:nvSpPr>
          <p:cNvPr id="502868" name="Rectangle 84"/>
          <p:cNvSpPr>
            <a:spLocks noChangeArrowheads="1"/>
          </p:cNvSpPr>
          <p:nvPr/>
        </p:nvSpPr>
        <p:spPr bwMode="auto">
          <a:xfrm>
            <a:off x="5310188" y="5297488"/>
            <a:ext cx="145573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pitchFamily="34" charset="0"/>
                <a:ea typeface="黑体" pitchFamily="49" charset="-122"/>
              </a:rPr>
              <a:t>TCP </a:t>
            </a:r>
            <a:r>
              <a:rPr kumimoji="1" lang="zh-CN" altLang="en-US" sz="1600">
                <a:solidFill>
                  <a:srgbClr val="333399"/>
                </a:solidFill>
                <a:latin typeface="Arial" pitchFamily="34" charset="0"/>
                <a:ea typeface="黑体" pitchFamily="49" charset="-122"/>
              </a:rPr>
              <a:t>数据部分</a:t>
            </a:r>
          </a:p>
        </p:txBody>
      </p:sp>
      <p:sp>
        <p:nvSpPr>
          <p:cNvPr id="502869" name="Rectangle 85"/>
          <p:cNvSpPr>
            <a:spLocks noChangeArrowheads="1"/>
          </p:cNvSpPr>
          <p:nvPr/>
        </p:nvSpPr>
        <p:spPr bwMode="auto">
          <a:xfrm>
            <a:off x="2497138" y="5216525"/>
            <a:ext cx="1406525" cy="506413"/>
          </a:xfrm>
          <a:prstGeom prst="rect">
            <a:avLst/>
          </a:prstGeom>
          <a:solidFill>
            <a:srgbClr val="FFFFCC"/>
          </a:solidFill>
          <a:ln w="12700">
            <a:noFill/>
            <a:miter lim="800000"/>
            <a:headEnd/>
            <a:tailEnd/>
          </a:ln>
          <a:effectLst/>
        </p:spPr>
        <p:txBody>
          <a:bodyPr wrap="none" anchor="ctr"/>
          <a:lstStyle/>
          <a:p>
            <a:endParaRPr lang="zh-CN" altLang="en-US"/>
          </a:p>
        </p:txBody>
      </p:sp>
      <p:sp>
        <p:nvSpPr>
          <p:cNvPr id="502870" name="Rectangle 86"/>
          <p:cNvSpPr>
            <a:spLocks noChangeArrowheads="1"/>
          </p:cNvSpPr>
          <p:nvPr/>
        </p:nvSpPr>
        <p:spPr bwMode="auto">
          <a:xfrm>
            <a:off x="2497138" y="5216525"/>
            <a:ext cx="5757862" cy="506413"/>
          </a:xfrm>
          <a:prstGeom prst="rect">
            <a:avLst/>
          </a:prstGeom>
          <a:noFill/>
          <a:ln w="19050">
            <a:solidFill>
              <a:srgbClr val="333399"/>
            </a:solidFill>
            <a:miter lim="800000"/>
            <a:headEnd/>
            <a:tailEnd/>
          </a:ln>
          <a:effectLst/>
        </p:spPr>
        <p:txBody>
          <a:bodyPr wrap="none" anchor="ctr"/>
          <a:lstStyle/>
          <a:p>
            <a:endParaRPr lang="zh-CN" altLang="en-US"/>
          </a:p>
        </p:txBody>
      </p:sp>
      <p:sp>
        <p:nvSpPr>
          <p:cNvPr id="502871" name="Line 87"/>
          <p:cNvSpPr>
            <a:spLocks noChangeShapeType="1"/>
          </p:cNvSpPr>
          <p:nvPr/>
        </p:nvSpPr>
        <p:spPr bwMode="auto">
          <a:xfrm flipH="1">
            <a:off x="3903663" y="5227638"/>
            <a:ext cx="0" cy="495300"/>
          </a:xfrm>
          <a:prstGeom prst="line">
            <a:avLst/>
          </a:prstGeom>
          <a:noFill/>
          <a:ln w="12700">
            <a:solidFill>
              <a:schemeClr val="tx1"/>
            </a:solidFill>
            <a:round/>
            <a:headEnd/>
            <a:tailEnd/>
          </a:ln>
          <a:effectLst/>
        </p:spPr>
        <p:txBody>
          <a:bodyPr/>
          <a:lstStyle/>
          <a:p>
            <a:endParaRPr lang="zh-CN" altLang="en-US"/>
          </a:p>
        </p:txBody>
      </p:sp>
      <p:sp>
        <p:nvSpPr>
          <p:cNvPr id="502872" name="Rectangle 88"/>
          <p:cNvSpPr>
            <a:spLocks noChangeArrowheads="1"/>
          </p:cNvSpPr>
          <p:nvPr/>
        </p:nvSpPr>
        <p:spPr bwMode="auto">
          <a:xfrm>
            <a:off x="2692400" y="5345113"/>
            <a:ext cx="720725" cy="269875"/>
          </a:xfrm>
          <a:prstGeom prst="rect">
            <a:avLst/>
          </a:prstGeom>
          <a:noFill/>
          <a:ln w="12700">
            <a:noFill/>
            <a:miter lim="800000"/>
            <a:headEnd/>
            <a:tailEnd/>
          </a:ln>
          <a:effectLst/>
        </p:spPr>
        <p:txBody>
          <a:bodyPr wrap="none" anchor="ctr"/>
          <a:lstStyle/>
          <a:p>
            <a:endParaRPr lang="zh-CN" altLang="en-US"/>
          </a:p>
        </p:txBody>
      </p:sp>
      <p:sp>
        <p:nvSpPr>
          <p:cNvPr id="502873" name="Rectangle 89"/>
          <p:cNvSpPr>
            <a:spLocks noChangeArrowheads="1"/>
          </p:cNvSpPr>
          <p:nvPr/>
        </p:nvSpPr>
        <p:spPr bwMode="auto">
          <a:xfrm>
            <a:off x="2700338" y="5297488"/>
            <a:ext cx="104933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pitchFamily="34" charset="0"/>
                <a:ea typeface="黑体" pitchFamily="49" charset="-122"/>
              </a:rPr>
              <a:t>TCP </a:t>
            </a:r>
            <a:r>
              <a:rPr kumimoji="1" lang="zh-CN" altLang="en-US" sz="1600">
                <a:solidFill>
                  <a:srgbClr val="333399"/>
                </a:solidFill>
                <a:latin typeface="Arial" pitchFamily="34" charset="0"/>
                <a:ea typeface="黑体" pitchFamily="49" charset="-122"/>
              </a:rPr>
              <a:t>首部</a:t>
            </a:r>
          </a:p>
        </p:txBody>
      </p:sp>
      <p:sp>
        <p:nvSpPr>
          <p:cNvPr id="502877" name="Rectangle 93"/>
          <p:cNvSpPr>
            <a:spLocks noChangeArrowheads="1"/>
          </p:cNvSpPr>
          <p:nvPr/>
        </p:nvSpPr>
        <p:spPr bwMode="auto">
          <a:xfrm>
            <a:off x="1069975" y="5314950"/>
            <a:ext cx="1630363" cy="363538"/>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sz="1800">
                <a:solidFill>
                  <a:srgbClr val="333399"/>
                </a:solidFill>
                <a:latin typeface="Arial" pitchFamily="34" charset="0"/>
                <a:ea typeface="黑体" pitchFamily="49" charset="-122"/>
              </a:rPr>
              <a:t>TCP </a:t>
            </a:r>
            <a:r>
              <a:rPr kumimoji="1" lang="zh-CN" altLang="en-US" sz="1800">
                <a:solidFill>
                  <a:srgbClr val="333399"/>
                </a:solidFill>
                <a:latin typeface="Arial" pitchFamily="34" charset="0"/>
                <a:ea typeface="黑体" pitchFamily="49" charset="-122"/>
              </a:rPr>
              <a:t>报文段</a:t>
            </a:r>
          </a:p>
        </p:txBody>
      </p:sp>
      <p:sp>
        <p:nvSpPr>
          <p:cNvPr id="502878" name="Rectangle 94"/>
          <p:cNvSpPr>
            <a:spLocks noChangeArrowheads="1"/>
          </p:cNvSpPr>
          <p:nvPr/>
        </p:nvSpPr>
        <p:spPr bwMode="auto">
          <a:xfrm>
            <a:off x="2484438" y="6164263"/>
            <a:ext cx="5770562" cy="504825"/>
          </a:xfrm>
          <a:prstGeom prst="rect">
            <a:avLst/>
          </a:prstGeom>
          <a:solidFill>
            <a:srgbClr val="FFCCFF"/>
          </a:solidFill>
          <a:ln w="19050">
            <a:solidFill>
              <a:srgbClr val="333399"/>
            </a:solidFill>
            <a:miter lim="800000"/>
            <a:headEnd/>
            <a:tailEnd/>
          </a:ln>
          <a:effectLst/>
        </p:spPr>
        <p:txBody>
          <a:bodyPr wrap="none" anchor="ctr"/>
          <a:lstStyle/>
          <a:p>
            <a:endParaRPr lang="zh-CN" altLang="en-US"/>
          </a:p>
        </p:txBody>
      </p:sp>
      <p:sp>
        <p:nvSpPr>
          <p:cNvPr id="502880" name="Rectangle 96"/>
          <p:cNvSpPr>
            <a:spLocks noChangeArrowheads="1"/>
          </p:cNvSpPr>
          <p:nvPr/>
        </p:nvSpPr>
        <p:spPr bwMode="auto">
          <a:xfrm>
            <a:off x="4505325" y="6223000"/>
            <a:ext cx="13747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800">
                <a:solidFill>
                  <a:srgbClr val="333399"/>
                </a:solidFill>
                <a:latin typeface="Arial" pitchFamily="34" charset="0"/>
                <a:ea typeface="黑体" pitchFamily="49" charset="-122"/>
              </a:rPr>
              <a:t>IP </a:t>
            </a:r>
            <a:r>
              <a:rPr kumimoji="1" lang="zh-CN" altLang="en-US" sz="1800">
                <a:solidFill>
                  <a:srgbClr val="333399"/>
                </a:solidFill>
                <a:latin typeface="Arial" pitchFamily="34" charset="0"/>
                <a:ea typeface="黑体" pitchFamily="49" charset="-122"/>
              </a:rPr>
              <a:t>数据部分</a:t>
            </a:r>
          </a:p>
        </p:txBody>
      </p:sp>
      <p:sp>
        <p:nvSpPr>
          <p:cNvPr id="502881" name="Rectangle 97"/>
          <p:cNvSpPr>
            <a:spLocks noChangeArrowheads="1"/>
          </p:cNvSpPr>
          <p:nvPr/>
        </p:nvSpPr>
        <p:spPr bwMode="auto">
          <a:xfrm>
            <a:off x="1495425" y="6223000"/>
            <a:ext cx="9175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800">
                <a:solidFill>
                  <a:srgbClr val="333399"/>
                </a:solidFill>
                <a:latin typeface="Arial" pitchFamily="34" charset="0"/>
                <a:ea typeface="黑体" pitchFamily="49" charset="-122"/>
              </a:rPr>
              <a:t>IP </a:t>
            </a:r>
            <a:r>
              <a:rPr kumimoji="1" lang="zh-CN" altLang="en-US" sz="1800">
                <a:solidFill>
                  <a:srgbClr val="333399"/>
                </a:solidFill>
                <a:latin typeface="Arial" pitchFamily="34" charset="0"/>
                <a:ea typeface="黑体" pitchFamily="49" charset="-122"/>
              </a:rPr>
              <a:t>首部</a:t>
            </a:r>
          </a:p>
        </p:txBody>
      </p:sp>
      <p:sp>
        <p:nvSpPr>
          <p:cNvPr id="502882" name="AutoShape 98"/>
          <p:cNvSpPr>
            <a:spLocks noChangeArrowheads="1"/>
          </p:cNvSpPr>
          <p:nvPr/>
        </p:nvSpPr>
        <p:spPr bwMode="auto">
          <a:xfrm rot="-5400000">
            <a:off x="2855119" y="5966619"/>
            <a:ext cx="758825" cy="268287"/>
          </a:xfrm>
          <a:prstGeom prst="leftArrow">
            <a:avLst>
              <a:gd name="adj1" fmla="val 50000"/>
              <a:gd name="adj2" fmla="val 70710"/>
            </a:avLst>
          </a:prstGeom>
          <a:solidFill>
            <a:schemeClr val="accent2">
              <a:alpha val="42999"/>
            </a:schemeClr>
          </a:solidFill>
          <a:ln w="12700">
            <a:solidFill>
              <a:srgbClr val="333399"/>
            </a:solidFill>
            <a:miter lim="800000"/>
            <a:headEnd/>
            <a:tailEnd/>
          </a:ln>
          <a:effectLst/>
        </p:spPr>
        <p:txBody>
          <a:bodyPr wrap="none" anchor="ctr"/>
          <a:lstStyle/>
          <a:p>
            <a:endParaRPr lang="zh-CN" altLang="en-US"/>
          </a:p>
        </p:txBody>
      </p:sp>
      <p:sp>
        <p:nvSpPr>
          <p:cNvPr id="502883" name="AutoShape 99"/>
          <p:cNvSpPr>
            <a:spLocks noChangeArrowheads="1"/>
          </p:cNvSpPr>
          <p:nvPr/>
        </p:nvSpPr>
        <p:spPr bwMode="auto">
          <a:xfrm rot="-5400000">
            <a:off x="5799137" y="5967413"/>
            <a:ext cx="758825" cy="266700"/>
          </a:xfrm>
          <a:prstGeom prst="leftArrow">
            <a:avLst>
              <a:gd name="adj1" fmla="val 50000"/>
              <a:gd name="adj2" fmla="val 71131"/>
            </a:avLst>
          </a:prstGeom>
          <a:solidFill>
            <a:schemeClr val="accent1">
              <a:alpha val="42999"/>
            </a:schemeClr>
          </a:solidFill>
          <a:ln w="12700">
            <a:solidFill>
              <a:srgbClr val="333399"/>
            </a:solidFill>
            <a:miter lim="800000"/>
            <a:headEnd/>
            <a:tailEnd/>
          </a:ln>
          <a:effectLst/>
        </p:spPr>
        <p:txBody>
          <a:bodyPr wrap="none" anchor="ctr"/>
          <a:lstStyle/>
          <a:p>
            <a:endParaRPr lang="zh-CN" altLang="en-US"/>
          </a:p>
        </p:txBody>
      </p:sp>
      <p:sp>
        <p:nvSpPr>
          <p:cNvPr id="502884" name="Line 100"/>
          <p:cNvSpPr>
            <a:spLocks noChangeShapeType="1"/>
          </p:cNvSpPr>
          <p:nvPr/>
        </p:nvSpPr>
        <p:spPr bwMode="auto">
          <a:xfrm>
            <a:off x="8121650" y="1679575"/>
            <a:ext cx="736600" cy="0"/>
          </a:xfrm>
          <a:prstGeom prst="line">
            <a:avLst/>
          </a:prstGeom>
          <a:noFill/>
          <a:ln w="12700">
            <a:solidFill>
              <a:schemeClr val="tx1"/>
            </a:solidFill>
            <a:round/>
            <a:headEnd/>
            <a:tailEnd/>
          </a:ln>
          <a:effectLst/>
        </p:spPr>
        <p:txBody>
          <a:bodyPr/>
          <a:lstStyle/>
          <a:p>
            <a:endParaRPr lang="zh-CN" altLang="en-US"/>
          </a:p>
        </p:txBody>
      </p:sp>
      <p:sp>
        <p:nvSpPr>
          <p:cNvPr id="502885" name="Line 101"/>
          <p:cNvSpPr>
            <a:spLocks noChangeShapeType="1"/>
          </p:cNvSpPr>
          <p:nvPr/>
        </p:nvSpPr>
        <p:spPr bwMode="auto">
          <a:xfrm>
            <a:off x="8121650" y="4016375"/>
            <a:ext cx="736600" cy="0"/>
          </a:xfrm>
          <a:prstGeom prst="line">
            <a:avLst/>
          </a:prstGeom>
          <a:noFill/>
          <a:ln w="12700">
            <a:solidFill>
              <a:schemeClr val="tx1"/>
            </a:solidFill>
            <a:round/>
            <a:headEnd/>
            <a:tailEnd/>
          </a:ln>
          <a:effectLst/>
        </p:spPr>
        <p:txBody>
          <a:bodyPr/>
          <a:lstStyle/>
          <a:p>
            <a:endParaRPr lang="zh-CN" altLang="en-US"/>
          </a:p>
        </p:txBody>
      </p:sp>
      <p:sp>
        <p:nvSpPr>
          <p:cNvPr id="502886" name="Line 102"/>
          <p:cNvSpPr>
            <a:spLocks noChangeShapeType="1"/>
          </p:cNvSpPr>
          <p:nvPr/>
        </p:nvSpPr>
        <p:spPr bwMode="auto">
          <a:xfrm>
            <a:off x="690563" y="1704975"/>
            <a:ext cx="469900" cy="0"/>
          </a:xfrm>
          <a:prstGeom prst="line">
            <a:avLst/>
          </a:prstGeom>
          <a:noFill/>
          <a:ln w="12700">
            <a:solidFill>
              <a:schemeClr val="tx1"/>
            </a:solidFill>
            <a:round/>
            <a:headEnd/>
            <a:tailEnd/>
          </a:ln>
          <a:effectLst/>
        </p:spPr>
        <p:txBody>
          <a:bodyPr/>
          <a:lstStyle/>
          <a:p>
            <a:endParaRPr lang="zh-CN" altLang="en-US"/>
          </a:p>
        </p:txBody>
      </p:sp>
      <p:sp>
        <p:nvSpPr>
          <p:cNvPr id="502887" name="Line 103"/>
          <p:cNvSpPr>
            <a:spLocks noChangeShapeType="1"/>
          </p:cNvSpPr>
          <p:nvPr/>
        </p:nvSpPr>
        <p:spPr bwMode="auto">
          <a:xfrm>
            <a:off x="703263" y="4446588"/>
            <a:ext cx="469900" cy="0"/>
          </a:xfrm>
          <a:prstGeom prst="line">
            <a:avLst/>
          </a:prstGeom>
          <a:noFill/>
          <a:ln w="12700">
            <a:solidFill>
              <a:schemeClr val="tx1"/>
            </a:solidFill>
            <a:round/>
            <a:headEnd/>
            <a:tailEnd/>
          </a:ln>
          <a:effectLst/>
        </p:spPr>
        <p:txBody>
          <a:bodyPr/>
          <a:lstStyle/>
          <a:p>
            <a:endParaRPr lang="zh-CN" altLang="en-US"/>
          </a:p>
        </p:txBody>
      </p:sp>
      <p:sp>
        <p:nvSpPr>
          <p:cNvPr id="502888" name="Rectangle 104"/>
          <p:cNvSpPr>
            <a:spLocks noChangeArrowheads="1"/>
          </p:cNvSpPr>
          <p:nvPr/>
        </p:nvSpPr>
        <p:spPr bwMode="auto">
          <a:xfrm>
            <a:off x="250825" y="5891213"/>
            <a:ext cx="1095375" cy="36353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800">
                <a:solidFill>
                  <a:srgbClr val="333399"/>
                </a:solidFill>
                <a:latin typeface="Arial" pitchFamily="34" charset="0"/>
                <a:ea typeface="黑体" pitchFamily="49" charset="-122"/>
              </a:rPr>
              <a:t>发送在前</a:t>
            </a:r>
          </a:p>
        </p:txBody>
      </p:sp>
      <p:sp>
        <p:nvSpPr>
          <p:cNvPr id="502891" name="Text Box 107"/>
          <p:cNvSpPr txBox="1">
            <a:spLocks noChangeArrowheads="1"/>
          </p:cNvSpPr>
          <p:nvPr/>
        </p:nvSpPr>
        <p:spPr bwMode="auto">
          <a:xfrm>
            <a:off x="1166813" y="134938"/>
            <a:ext cx="5588709" cy="707886"/>
          </a:xfrm>
          <a:prstGeom prst="rect">
            <a:avLst/>
          </a:prstGeom>
          <a:noFill/>
          <a:ln w="9525">
            <a:noFill/>
            <a:miter lim="800000"/>
            <a:headEnd/>
            <a:tailEnd/>
          </a:ln>
          <a:effectLst/>
        </p:spPr>
        <p:txBody>
          <a:bodyPr wrap="none">
            <a:spAutoFit/>
          </a:bodyPr>
          <a:lstStyle/>
          <a:p>
            <a:r>
              <a:rPr lang="en-US" altLang="zh-CN" sz="4000" dirty="0" smtClean="0">
                <a:solidFill>
                  <a:schemeClr val="folHlink"/>
                </a:solidFill>
                <a:latin typeface="Arial" pitchFamily="34" charset="0"/>
                <a:ea typeface="黑体" pitchFamily="49" charset="-122"/>
              </a:rPr>
              <a:t>TCP </a:t>
            </a:r>
            <a:r>
              <a:rPr lang="zh-CN" altLang="en-US" sz="4000" dirty="0">
                <a:solidFill>
                  <a:schemeClr val="folHlink"/>
                </a:solidFill>
                <a:latin typeface="Arial" pitchFamily="34" charset="0"/>
                <a:ea typeface="黑体" pitchFamily="49" charset="-122"/>
              </a:rPr>
              <a:t>报文段的首部格式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a:xfrm>
            <a:off x="1150938" y="214313"/>
            <a:ext cx="7453312" cy="1462087"/>
          </a:xfrm>
        </p:spPr>
        <p:txBody>
          <a:bodyPr/>
          <a:lstStyle/>
          <a:p>
            <a:pPr algn="ctr"/>
            <a:r>
              <a:rPr lang="zh-CN" altLang="en-US" sz="4000" dirty="0" smtClean="0"/>
              <a:t>网络层协议</a:t>
            </a:r>
            <a:endParaRPr lang="zh-CN" altLang="en-US" sz="4000" dirty="0"/>
          </a:p>
        </p:txBody>
      </p:sp>
      <p:sp>
        <p:nvSpPr>
          <p:cNvPr id="940035" name="Rectangle 3"/>
          <p:cNvSpPr>
            <a:spLocks noGrp="1" noChangeArrowheads="1"/>
          </p:cNvSpPr>
          <p:nvPr>
            <p:ph type="body" idx="1"/>
          </p:nvPr>
        </p:nvSpPr>
        <p:spPr/>
        <p:txBody>
          <a:bodyPr/>
          <a:lstStyle/>
          <a:p>
            <a:r>
              <a:rPr lang="zh-CN" altLang="en-US" sz="2800" dirty="0"/>
              <a:t>网络层向上只提供简单灵活的、</a:t>
            </a:r>
            <a:r>
              <a:rPr lang="zh-CN" altLang="en-US" sz="2800" dirty="0">
                <a:solidFill>
                  <a:schemeClr val="hlink"/>
                </a:solidFill>
              </a:rPr>
              <a:t>无连接的</a:t>
            </a:r>
            <a:r>
              <a:rPr lang="zh-CN" altLang="en-US" sz="2800" dirty="0"/>
              <a:t>、</a:t>
            </a:r>
            <a:r>
              <a:rPr lang="zh-CN" altLang="en-US" sz="2800" dirty="0">
                <a:solidFill>
                  <a:schemeClr val="hlink"/>
                </a:solidFill>
              </a:rPr>
              <a:t>尽最大努力交付</a:t>
            </a:r>
            <a:r>
              <a:rPr lang="zh-CN" altLang="en-US" sz="2800" dirty="0"/>
              <a:t>的</a:t>
            </a:r>
            <a:r>
              <a:rPr lang="zh-CN" altLang="en-US" sz="2800" dirty="0">
                <a:solidFill>
                  <a:schemeClr val="hlink"/>
                </a:solidFill>
              </a:rPr>
              <a:t>数据报服务</a:t>
            </a:r>
            <a:r>
              <a:rPr lang="zh-CN" altLang="en-US" sz="2800" dirty="0"/>
              <a:t>。</a:t>
            </a:r>
          </a:p>
          <a:p>
            <a:r>
              <a:rPr lang="zh-CN" altLang="en-US" sz="2800" dirty="0"/>
              <a:t>网络在发送分组时不需要先建立连接。每一个分组（即 </a:t>
            </a:r>
            <a:r>
              <a:rPr lang="en-US" altLang="zh-CN" sz="2800" dirty="0"/>
              <a:t>IP </a:t>
            </a:r>
            <a:r>
              <a:rPr lang="zh-CN" altLang="en-US" sz="2800" dirty="0"/>
              <a:t>数据报）独立发送，与其前后的分组无关（不进行编号）。</a:t>
            </a:r>
          </a:p>
          <a:p>
            <a:r>
              <a:rPr lang="zh-CN" altLang="en-US" sz="2800" dirty="0"/>
              <a:t>网络层不提供服务质量的承诺。即所传送的分组可能出错、丢失、重复和失序（不按序到达终点），当然也不保证分组传送的时限。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68" name="Rectangle 16"/>
          <p:cNvSpPr>
            <a:spLocks noChangeArrowheads="1"/>
          </p:cNvSpPr>
          <p:nvPr/>
        </p:nvSpPr>
        <p:spPr bwMode="auto">
          <a:xfrm>
            <a:off x="7346950" y="3255963"/>
            <a:ext cx="1241425" cy="320675"/>
          </a:xfrm>
          <a:prstGeom prst="rect">
            <a:avLst/>
          </a:prstGeom>
          <a:solidFill>
            <a:schemeClr val="accent2"/>
          </a:solidFill>
          <a:ln w="9525">
            <a:noFill/>
            <a:miter lim="800000"/>
            <a:headEnd/>
            <a:tailEnd/>
          </a:ln>
          <a:effectLst/>
        </p:spPr>
        <p:txBody>
          <a:bodyPr wrap="none" anchor="ctr"/>
          <a:lstStyle/>
          <a:p>
            <a:endParaRPr lang="zh-CN" altLang="en-US"/>
          </a:p>
        </p:txBody>
      </p:sp>
      <p:sp>
        <p:nvSpPr>
          <p:cNvPr id="945169" name="Text Box 17"/>
          <p:cNvSpPr txBox="1">
            <a:spLocks noChangeArrowheads="1"/>
          </p:cNvSpPr>
          <p:nvPr/>
        </p:nvSpPr>
        <p:spPr bwMode="auto">
          <a:xfrm>
            <a:off x="7251700" y="2565400"/>
            <a:ext cx="1454150" cy="1616075"/>
          </a:xfrm>
          <a:prstGeom prst="rect">
            <a:avLst/>
          </a:prstGeom>
          <a:noFill/>
          <a:ln w="9525">
            <a:noFill/>
            <a:miter lim="800000"/>
            <a:headEnd/>
            <a:tailEnd/>
          </a:ln>
          <a:effectLst/>
        </p:spPr>
        <p:txBody>
          <a:bodyPr wrap="none">
            <a:spAutoFit/>
          </a:bodyPr>
          <a:lstStyle/>
          <a:p>
            <a:pPr algn="ctr"/>
            <a:r>
              <a:rPr lang="zh-CN" altLang="en-US" sz="2000">
                <a:solidFill>
                  <a:schemeClr val="folHlink"/>
                </a:solidFill>
                <a:latin typeface="Arial" pitchFamily="34" charset="0"/>
              </a:rPr>
              <a:t>应用层</a:t>
            </a:r>
          </a:p>
          <a:p>
            <a:pPr algn="ctr"/>
            <a:r>
              <a:rPr lang="zh-CN" altLang="en-US" sz="2000">
                <a:solidFill>
                  <a:schemeClr val="folHlink"/>
                </a:solidFill>
                <a:latin typeface="Arial" pitchFamily="34" charset="0"/>
              </a:rPr>
              <a:t>运输层</a:t>
            </a:r>
          </a:p>
          <a:p>
            <a:pPr algn="ctr"/>
            <a:r>
              <a:rPr lang="zh-CN" altLang="en-US" sz="2000">
                <a:solidFill>
                  <a:schemeClr val="folHlink"/>
                </a:solidFill>
                <a:latin typeface="Arial" pitchFamily="34" charset="0"/>
              </a:rPr>
              <a:t>网络层</a:t>
            </a:r>
          </a:p>
          <a:p>
            <a:pPr algn="ctr"/>
            <a:r>
              <a:rPr lang="zh-CN" altLang="en-US" sz="2000">
                <a:solidFill>
                  <a:schemeClr val="folHlink"/>
                </a:solidFill>
                <a:latin typeface="Arial" pitchFamily="34" charset="0"/>
              </a:rPr>
              <a:t>数据链路层</a:t>
            </a:r>
          </a:p>
          <a:p>
            <a:pPr algn="ctr"/>
            <a:r>
              <a:rPr lang="zh-CN" altLang="en-US" sz="2000">
                <a:solidFill>
                  <a:schemeClr val="folHlink"/>
                </a:solidFill>
                <a:latin typeface="Arial" pitchFamily="34" charset="0"/>
              </a:rPr>
              <a:t>物理层</a:t>
            </a:r>
          </a:p>
        </p:txBody>
      </p:sp>
      <p:sp>
        <p:nvSpPr>
          <p:cNvPr id="945160" name="Rectangle 8"/>
          <p:cNvSpPr>
            <a:spLocks noChangeArrowheads="1"/>
          </p:cNvSpPr>
          <p:nvPr/>
        </p:nvSpPr>
        <p:spPr bwMode="auto">
          <a:xfrm>
            <a:off x="638175" y="3167063"/>
            <a:ext cx="1241425" cy="320675"/>
          </a:xfrm>
          <a:prstGeom prst="rect">
            <a:avLst/>
          </a:prstGeom>
          <a:solidFill>
            <a:schemeClr val="accent2"/>
          </a:solidFill>
          <a:ln w="9525">
            <a:noFill/>
            <a:miter lim="800000"/>
            <a:headEnd/>
            <a:tailEnd/>
          </a:ln>
          <a:effectLst/>
        </p:spPr>
        <p:txBody>
          <a:bodyPr wrap="none" anchor="ctr"/>
          <a:lstStyle/>
          <a:p>
            <a:endParaRPr lang="zh-CN" altLang="en-US"/>
          </a:p>
        </p:txBody>
      </p:sp>
      <p:sp>
        <p:nvSpPr>
          <p:cNvPr id="945161" name="Text Box 9"/>
          <p:cNvSpPr txBox="1">
            <a:spLocks noChangeArrowheads="1"/>
          </p:cNvSpPr>
          <p:nvPr/>
        </p:nvSpPr>
        <p:spPr bwMode="auto">
          <a:xfrm>
            <a:off x="544513" y="2492375"/>
            <a:ext cx="1454150" cy="1617663"/>
          </a:xfrm>
          <a:prstGeom prst="rect">
            <a:avLst/>
          </a:prstGeom>
          <a:noFill/>
          <a:ln w="9525">
            <a:noFill/>
            <a:miter lim="800000"/>
            <a:headEnd/>
            <a:tailEnd/>
          </a:ln>
          <a:effectLst/>
        </p:spPr>
        <p:txBody>
          <a:bodyPr wrap="none">
            <a:spAutoFit/>
          </a:bodyPr>
          <a:lstStyle/>
          <a:p>
            <a:pPr algn="ctr"/>
            <a:r>
              <a:rPr lang="zh-CN" altLang="en-US" sz="2000">
                <a:solidFill>
                  <a:schemeClr val="folHlink"/>
                </a:solidFill>
                <a:latin typeface="Arial" pitchFamily="34" charset="0"/>
              </a:rPr>
              <a:t>应用层</a:t>
            </a:r>
          </a:p>
          <a:p>
            <a:pPr algn="ctr"/>
            <a:r>
              <a:rPr lang="zh-CN" altLang="en-US" sz="2000">
                <a:solidFill>
                  <a:schemeClr val="folHlink"/>
                </a:solidFill>
                <a:latin typeface="Arial" pitchFamily="34" charset="0"/>
              </a:rPr>
              <a:t>运输层</a:t>
            </a:r>
          </a:p>
          <a:p>
            <a:pPr algn="ctr"/>
            <a:r>
              <a:rPr lang="zh-CN" altLang="en-US" sz="2000">
                <a:solidFill>
                  <a:schemeClr val="folHlink"/>
                </a:solidFill>
                <a:latin typeface="Arial" pitchFamily="34" charset="0"/>
              </a:rPr>
              <a:t>网络层</a:t>
            </a:r>
          </a:p>
          <a:p>
            <a:pPr algn="ctr"/>
            <a:r>
              <a:rPr lang="zh-CN" altLang="en-US" sz="2000">
                <a:solidFill>
                  <a:schemeClr val="folHlink"/>
                </a:solidFill>
                <a:latin typeface="Arial" pitchFamily="34" charset="0"/>
              </a:rPr>
              <a:t>数据链路层</a:t>
            </a:r>
          </a:p>
          <a:p>
            <a:pPr algn="ctr"/>
            <a:r>
              <a:rPr lang="zh-CN" altLang="en-US" sz="2000">
                <a:solidFill>
                  <a:schemeClr val="folHlink"/>
                </a:solidFill>
                <a:latin typeface="Arial" pitchFamily="34" charset="0"/>
              </a:rPr>
              <a:t>物理层</a:t>
            </a:r>
          </a:p>
        </p:txBody>
      </p:sp>
      <p:sp>
        <p:nvSpPr>
          <p:cNvPr id="945154" name="Rectangle 2"/>
          <p:cNvSpPr>
            <a:spLocks noGrp="1" noChangeArrowheads="1"/>
          </p:cNvSpPr>
          <p:nvPr>
            <p:ph type="title"/>
          </p:nvPr>
        </p:nvSpPr>
        <p:spPr>
          <a:xfrm>
            <a:off x="1150938" y="214313"/>
            <a:ext cx="6516687" cy="1462087"/>
          </a:xfrm>
        </p:spPr>
        <p:txBody>
          <a:bodyPr/>
          <a:lstStyle/>
          <a:p>
            <a:pPr algn="ctr"/>
            <a:r>
              <a:rPr lang="zh-CN" altLang="en-US" sz="4000">
                <a:solidFill>
                  <a:schemeClr val="folHlink"/>
                </a:solidFill>
              </a:rPr>
              <a:t>数据报服务</a:t>
            </a:r>
          </a:p>
        </p:txBody>
      </p:sp>
      <p:sp>
        <p:nvSpPr>
          <p:cNvPr id="945156" name="Line 4"/>
          <p:cNvSpPr>
            <a:spLocks noChangeShapeType="1"/>
          </p:cNvSpPr>
          <p:nvPr/>
        </p:nvSpPr>
        <p:spPr bwMode="auto">
          <a:xfrm>
            <a:off x="4660900" y="2779713"/>
            <a:ext cx="53975" cy="581025"/>
          </a:xfrm>
          <a:prstGeom prst="line">
            <a:avLst/>
          </a:prstGeom>
          <a:noFill/>
          <a:ln w="9525">
            <a:solidFill>
              <a:schemeClr val="tx1"/>
            </a:solidFill>
            <a:round/>
            <a:headEnd/>
            <a:tailEnd/>
          </a:ln>
          <a:effectLst/>
        </p:spPr>
        <p:txBody>
          <a:bodyPr/>
          <a:lstStyle/>
          <a:p>
            <a:endParaRPr lang="zh-CN" altLang="en-US"/>
          </a:p>
        </p:txBody>
      </p:sp>
      <p:sp>
        <p:nvSpPr>
          <p:cNvPr id="945157" name="AutoShape 5"/>
          <p:cNvSpPr>
            <a:spLocks noChangeArrowheads="1"/>
          </p:cNvSpPr>
          <p:nvPr/>
        </p:nvSpPr>
        <p:spPr bwMode="auto">
          <a:xfrm>
            <a:off x="3792538" y="3946525"/>
            <a:ext cx="636587" cy="627063"/>
          </a:xfrm>
          <a:prstGeom prst="irregularSeal2">
            <a:avLst/>
          </a:prstGeom>
          <a:solidFill>
            <a:srgbClr val="FFCCCC"/>
          </a:solidFill>
          <a:ln w="9525">
            <a:solidFill>
              <a:schemeClr val="tx1"/>
            </a:solidFill>
            <a:miter lim="800000"/>
            <a:headEnd/>
            <a:tailEnd/>
          </a:ln>
          <a:effectLst/>
        </p:spPr>
        <p:txBody>
          <a:bodyPr wrap="none" anchor="ctr"/>
          <a:lstStyle/>
          <a:p>
            <a:endParaRPr lang="zh-CN" altLang="en-US"/>
          </a:p>
        </p:txBody>
      </p:sp>
      <p:sp>
        <p:nvSpPr>
          <p:cNvPr id="945158" name="Line 6"/>
          <p:cNvSpPr>
            <a:spLocks noChangeShapeType="1"/>
          </p:cNvSpPr>
          <p:nvPr/>
        </p:nvSpPr>
        <p:spPr bwMode="auto">
          <a:xfrm>
            <a:off x="2201863" y="3678238"/>
            <a:ext cx="477837" cy="268287"/>
          </a:xfrm>
          <a:prstGeom prst="line">
            <a:avLst/>
          </a:prstGeom>
          <a:noFill/>
          <a:ln w="9525">
            <a:solidFill>
              <a:schemeClr val="tx1"/>
            </a:solidFill>
            <a:round/>
            <a:headEnd/>
            <a:tailEnd/>
          </a:ln>
          <a:effectLst/>
        </p:spPr>
        <p:txBody>
          <a:bodyPr/>
          <a:lstStyle/>
          <a:p>
            <a:endParaRPr lang="zh-CN" altLang="en-US"/>
          </a:p>
        </p:txBody>
      </p:sp>
      <p:sp>
        <p:nvSpPr>
          <p:cNvPr id="945162" name="Rectangle 10"/>
          <p:cNvSpPr>
            <a:spLocks noChangeArrowheads="1"/>
          </p:cNvSpPr>
          <p:nvPr/>
        </p:nvSpPr>
        <p:spPr bwMode="auto">
          <a:xfrm>
            <a:off x="617538" y="2555875"/>
            <a:ext cx="1274762" cy="1512888"/>
          </a:xfrm>
          <a:prstGeom prst="rect">
            <a:avLst/>
          </a:prstGeom>
          <a:noFill/>
          <a:ln w="9525">
            <a:solidFill>
              <a:schemeClr val="tx1"/>
            </a:solidFill>
            <a:miter lim="800000"/>
            <a:headEnd/>
            <a:tailEnd/>
          </a:ln>
          <a:effectLst/>
        </p:spPr>
        <p:txBody>
          <a:bodyPr wrap="none" anchor="ctr"/>
          <a:lstStyle/>
          <a:p>
            <a:endParaRPr lang="zh-CN" altLang="en-US"/>
          </a:p>
        </p:txBody>
      </p:sp>
      <p:sp>
        <p:nvSpPr>
          <p:cNvPr id="945163" name="Line 11"/>
          <p:cNvSpPr>
            <a:spLocks noChangeShapeType="1"/>
          </p:cNvSpPr>
          <p:nvPr/>
        </p:nvSpPr>
        <p:spPr bwMode="auto">
          <a:xfrm>
            <a:off x="617538" y="2878138"/>
            <a:ext cx="1274762" cy="0"/>
          </a:xfrm>
          <a:prstGeom prst="line">
            <a:avLst/>
          </a:prstGeom>
          <a:noFill/>
          <a:ln w="9525">
            <a:solidFill>
              <a:schemeClr val="tx1"/>
            </a:solidFill>
            <a:round/>
            <a:headEnd/>
            <a:tailEnd/>
          </a:ln>
          <a:effectLst/>
        </p:spPr>
        <p:txBody>
          <a:bodyPr/>
          <a:lstStyle/>
          <a:p>
            <a:endParaRPr lang="zh-CN" altLang="en-US"/>
          </a:p>
        </p:txBody>
      </p:sp>
      <p:sp>
        <p:nvSpPr>
          <p:cNvPr id="945164" name="Line 12"/>
          <p:cNvSpPr>
            <a:spLocks noChangeShapeType="1"/>
          </p:cNvSpPr>
          <p:nvPr/>
        </p:nvSpPr>
        <p:spPr bwMode="auto">
          <a:xfrm>
            <a:off x="617538" y="3176588"/>
            <a:ext cx="1274762" cy="0"/>
          </a:xfrm>
          <a:prstGeom prst="line">
            <a:avLst/>
          </a:prstGeom>
          <a:noFill/>
          <a:ln w="9525">
            <a:solidFill>
              <a:schemeClr val="tx1"/>
            </a:solidFill>
            <a:round/>
            <a:headEnd/>
            <a:tailEnd/>
          </a:ln>
          <a:effectLst/>
        </p:spPr>
        <p:txBody>
          <a:bodyPr/>
          <a:lstStyle/>
          <a:p>
            <a:endParaRPr lang="zh-CN" altLang="en-US"/>
          </a:p>
        </p:txBody>
      </p:sp>
      <p:sp>
        <p:nvSpPr>
          <p:cNvPr id="945165" name="Line 13"/>
          <p:cNvSpPr>
            <a:spLocks noChangeShapeType="1"/>
          </p:cNvSpPr>
          <p:nvPr/>
        </p:nvSpPr>
        <p:spPr bwMode="auto">
          <a:xfrm>
            <a:off x="617538" y="3475038"/>
            <a:ext cx="1274762" cy="0"/>
          </a:xfrm>
          <a:prstGeom prst="line">
            <a:avLst/>
          </a:prstGeom>
          <a:noFill/>
          <a:ln w="9525">
            <a:solidFill>
              <a:schemeClr val="tx1"/>
            </a:solidFill>
            <a:round/>
            <a:headEnd/>
            <a:tailEnd/>
          </a:ln>
          <a:effectLst/>
        </p:spPr>
        <p:txBody>
          <a:bodyPr/>
          <a:lstStyle/>
          <a:p>
            <a:endParaRPr lang="zh-CN" altLang="en-US"/>
          </a:p>
        </p:txBody>
      </p:sp>
      <p:sp>
        <p:nvSpPr>
          <p:cNvPr id="945166" name="Line 14"/>
          <p:cNvSpPr>
            <a:spLocks noChangeShapeType="1"/>
          </p:cNvSpPr>
          <p:nvPr/>
        </p:nvSpPr>
        <p:spPr bwMode="auto">
          <a:xfrm>
            <a:off x="617538" y="3776663"/>
            <a:ext cx="1274762" cy="0"/>
          </a:xfrm>
          <a:prstGeom prst="line">
            <a:avLst/>
          </a:prstGeom>
          <a:noFill/>
          <a:ln w="9525">
            <a:solidFill>
              <a:schemeClr val="tx1"/>
            </a:solidFill>
            <a:round/>
            <a:headEnd/>
            <a:tailEnd/>
          </a:ln>
          <a:effectLst/>
        </p:spPr>
        <p:txBody>
          <a:bodyPr/>
          <a:lstStyle/>
          <a:p>
            <a:endParaRPr lang="zh-CN" altLang="en-US"/>
          </a:p>
        </p:txBody>
      </p:sp>
      <p:sp>
        <p:nvSpPr>
          <p:cNvPr id="945170" name="Rectangle 18"/>
          <p:cNvSpPr>
            <a:spLocks noChangeArrowheads="1"/>
          </p:cNvSpPr>
          <p:nvPr/>
        </p:nvSpPr>
        <p:spPr bwMode="auto">
          <a:xfrm>
            <a:off x="7327900" y="2644775"/>
            <a:ext cx="1273175" cy="1512888"/>
          </a:xfrm>
          <a:prstGeom prst="rect">
            <a:avLst/>
          </a:prstGeom>
          <a:noFill/>
          <a:ln w="9525">
            <a:solidFill>
              <a:schemeClr val="tx1"/>
            </a:solidFill>
            <a:miter lim="800000"/>
            <a:headEnd/>
            <a:tailEnd/>
          </a:ln>
          <a:effectLst/>
        </p:spPr>
        <p:txBody>
          <a:bodyPr wrap="none" anchor="ctr"/>
          <a:lstStyle/>
          <a:p>
            <a:endParaRPr lang="zh-CN" altLang="en-US"/>
          </a:p>
        </p:txBody>
      </p:sp>
      <p:sp>
        <p:nvSpPr>
          <p:cNvPr id="945171" name="Line 19"/>
          <p:cNvSpPr>
            <a:spLocks noChangeShapeType="1"/>
          </p:cNvSpPr>
          <p:nvPr/>
        </p:nvSpPr>
        <p:spPr bwMode="auto">
          <a:xfrm>
            <a:off x="7327900" y="2967038"/>
            <a:ext cx="1273175" cy="0"/>
          </a:xfrm>
          <a:prstGeom prst="line">
            <a:avLst/>
          </a:prstGeom>
          <a:noFill/>
          <a:ln w="9525">
            <a:solidFill>
              <a:schemeClr val="tx1"/>
            </a:solidFill>
            <a:round/>
            <a:headEnd/>
            <a:tailEnd/>
          </a:ln>
          <a:effectLst/>
        </p:spPr>
        <p:txBody>
          <a:bodyPr/>
          <a:lstStyle/>
          <a:p>
            <a:endParaRPr lang="zh-CN" altLang="en-US"/>
          </a:p>
        </p:txBody>
      </p:sp>
      <p:sp>
        <p:nvSpPr>
          <p:cNvPr id="945172" name="Line 20"/>
          <p:cNvSpPr>
            <a:spLocks noChangeShapeType="1"/>
          </p:cNvSpPr>
          <p:nvPr/>
        </p:nvSpPr>
        <p:spPr bwMode="auto">
          <a:xfrm>
            <a:off x="7327900" y="3265488"/>
            <a:ext cx="1273175" cy="0"/>
          </a:xfrm>
          <a:prstGeom prst="line">
            <a:avLst/>
          </a:prstGeom>
          <a:noFill/>
          <a:ln w="9525">
            <a:solidFill>
              <a:schemeClr val="tx1"/>
            </a:solidFill>
            <a:round/>
            <a:headEnd/>
            <a:tailEnd/>
          </a:ln>
          <a:effectLst/>
        </p:spPr>
        <p:txBody>
          <a:bodyPr/>
          <a:lstStyle/>
          <a:p>
            <a:endParaRPr lang="zh-CN" altLang="en-US"/>
          </a:p>
        </p:txBody>
      </p:sp>
      <p:sp>
        <p:nvSpPr>
          <p:cNvPr id="945173" name="Line 21"/>
          <p:cNvSpPr>
            <a:spLocks noChangeShapeType="1"/>
          </p:cNvSpPr>
          <p:nvPr/>
        </p:nvSpPr>
        <p:spPr bwMode="auto">
          <a:xfrm>
            <a:off x="7327900" y="3563938"/>
            <a:ext cx="1273175" cy="0"/>
          </a:xfrm>
          <a:prstGeom prst="line">
            <a:avLst/>
          </a:prstGeom>
          <a:noFill/>
          <a:ln w="9525">
            <a:solidFill>
              <a:schemeClr val="tx1"/>
            </a:solidFill>
            <a:round/>
            <a:headEnd/>
            <a:tailEnd/>
          </a:ln>
          <a:effectLst/>
        </p:spPr>
        <p:txBody>
          <a:bodyPr/>
          <a:lstStyle/>
          <a:p>
            <a:endParaRPr lang="zh-CN" altLang="en-US"/>
          </a:p>
        </p:txBody>
      </p:sp>
      <p:sp>
        <p:nvSpPr>
          <p:cNvPr id="945174" name="Line 22"/>
          <p:cNvSpPr>
            <a:spLocks noChangeShapeType="1"/>
          </p:cNvSpPr>
          <p:nvPr/>
        </p:nvSpPr>
        <p:spPr bwMode="auto">
          <a:xfrm>
            <a:off x="7327900" y="3865563"/>
            <a:ext cx="1273175" cy="0"/>
          </a:xfrm>
          <a:prstGeom prst="line">
            <a:avLst/>
          </a:prstGeom>
          <a:noFill/>
          <a:ln w="9525">
            <a:solidFill>
              <a:schemeClr val="tx1"/>
            </a:solidFill>
            <a:round/>
            <a:headEnd/>
            <a:tailEnd/>
          </a:ln>
          <a:effectLst/>
        </p:spPr>
        <p:txBody>
          <a:bodyPr/>
          <a:lstStyle/>
          <a:p>
            <a:endParaRPr lang="zh-CN" altLang="en-US"/>
          </a:p>
        </p:txBody>
      </p:sp>
      <p:sp>
        <p:nvSpPr>
          <p:cNvPr id="945175" name="Text Box 23"/>
          <p:cNvSpPr txBox="1">
            <a:spLocks noChangeArrowheads="1"/>
          </p:cNvSpPr>
          <p:nvPr/>
        </p:nvSpPr>
        <p:spPr bwMode="auto">
          <a:xfrm>
            <a:off x="2043113" y="2732088"/>
            <a:ext cx="460375" cy="398462"/>
          </a:xfrm>
          <a:prstGeom prst="rect">
            <a:avLst/>
          </a:prstGeom>
          <a:noFill/>
          <a:ln w="9525">
            <a:noFill/>
            <a:miter lim="800000"/>
            <a:headEnd/>
            <a:tailEnd/>
          </a:ln>
          <a:effectLst/>
        </p:spPr>
        <p:txBody>
          <a:bodyPr wrap="none">
            <a:spAutoFit/>
          </a:bodyPr>
          <a:lstStyle/>
          <a:p>
            <a:r>
              <a:rPr lang="en-US" altLang="zh-CN" sz="2000">
                <a:solidFill>
                  <a:schemeClr val="folHlink"/>
                </a:solidFill>
                <a:latin typeface="Arial" pitchFamily="34" charset="0"/>
              </a:rPr>
              <a:t>H</a:t>
            </a:r>
            <a:r>
              <a:rPr lang="en-US" altLang="zh-CN" sz="2000" baseline="-25000">
                <a:solidFill>
                  <a:schemeClr val="folHlink"/>
                </a:solidFill>
                <a:latin typeface="Arial" pitchFamily="34" charset="0"/>
              </a:rPr>
              <a:t>1</a:t>
            </a:r>
          </a:p>
        </p:txBody>
      </p:sp>
      <p:pic>
        <p:nvPicPr>
          <p:cNvPr id="945176" name="Picture 24"/>
          <p:cNvPicPr>
            <a:picLocks noChangeArrowheads="1"/>
          </p:cNvPicPr>
          <p:nvPr/>
        </p:nvPicPr>
        <p:blipFill>
          <a:blip r:embed="rId4" cstate="print"/>
          <a:srcRect/>
          <a:stretch>
            <a:fillRect/>
          </a:stretch>
        </p:blipFill>
        <p:spPr bwMode="auto">
          <a:xfrm>
            <a:off x="1963738" y="3109913"/>
            <a:ext cx="555625" cy="673100"/>
          </a:xfrm>
          <a:prstGeom prst="rect">
            <a:avLst/>
          </a:prstGeom>
          <a:noFill/>
          <a:ln w="9525">
            <a:noFill/>
            <a:miter lim="800000"/>
            <a:headEnd/>
            <a:tailEnd/>
          </a:ln>
          <a:effectLst/>
        </p:spPr>
      </p:pic>
      <p:sp>
        <p:nvSpPr>
          <p:cNvPr id="945177" name="Line 25"/>
          <p:cNvSpPr>
            <a:spLocks noChangeShapeType="1"/>
          </p:cNvSpPr>
          <p:nvPr/>
        </p:nvSpPr>
        <p:spPr bwMode="auto">
          <a:xfrm>
            <a:off x="2997200" y="3946525"/>
            <a:ext cx="1511300" cy="627063"/>
          </a:xfrm>
          <a:prstGeom prst="line">
            <a:avLst/>
          </a:prstGeom>
          <a:noFill/>
          <a:ln w="9525">
            <a:solidFill>
              <a:schemeClr val="tx1"/>
            </a:solidFill>
            <a:round/>
            <a:headEnd/>
            <a:tailEnd/>
          </a:ln>
          <a:effectLst/>
        </p:spPr>
        <p:txBody>
          <a:bodyPr/>
          <a:lstStyle/>
          <a:p>
            <a:endParaRPr lang="zh-CN" altLang="en-US"/>
          </a:p>
        </p:txBody>
      </p:sp>
      <p:sp>
        <p:nvSpPr>
          <p:cNvPr id="945178" name="Line 26"/>
          <p:cNvSpPr>
            <a:spLocks noChangeShapeType="1"/>
          </p:cNvSpPr>
          <p:nvPr/>
        </p:nvSpPr>
        <p:spPr bwMode="auto">
          <a:xfrm flipV="1">
            <a:off x="2917825" y="3497263"/>
            <a:ext cx="1751013" cy="449262"/>
          </a:xfrm>
          <a:prstGeom prst="line">
            <a:avLst/>
          </a:prstGeom>
          <a:noFill/>
          <a:ln w="9525">
            <a:solidFill>
              <a:schemeClr val="tx1"/>
            </a:solidFill>
            <a:round/>
            <a:headEnd/>
            <a:tailEnd/>
          </a:ln>
          <a:effectLst/>
        </p:spPr>
        <p:txBody>
          <a:bodyPr/>
          <a:lstStyle/>
          <a:p>
            <a:endParaRPr lang="zh-CN" altLang="en-US"/>
          </a:p>
        </p:txBody>
      </p:sp>
      <p:sp>
        <p:nvSpPr>
          <p:cNvPr id="945179" name="Line 27"/>
          <p:cNvSpPr>
            <a:spLocks noChangeShapeType="1"/>
          </p:cNvSpPr>
          <p:nvPr/>
        </p:nvSpPr>
        <p:spPr bwMode="auto">
          <a:xfrm>
            <a:off x="4826000" y="3497263"/>
            <a:ext cx="1433513" cy="538162"/>
          </a:xfrm>
          <a:prstGeom prst="line">
            <a:avLst/>
          </a:prstGeom>
          <a:noFill/>
          <a:ln w="9525">
            <a:solidFill>
              <a:schemeClr val="tx1"/>
            </a:solidFill>
            <a:round/>
            <a:headEnd/>
            <a:tailEnd/>
          </a:ln>
          <a:effectLst/>
        </p:spPr>
        <p:txBody>
          <a:bodyPr/>
          <a:lstStyle/>
          <a:p>
            <a:endParaRPr lang="zh-CN" altLang="en-US"/>
          </a:p>
        </p:txBody>
      </p:sp>
      <p:sp>
        <p:nvSpPr>
          <p:cNvPr id="945180" name="Line 28"/>
          <p:cNvSpPr>
            <a:spLocks noChangeShapeType="1"/>
          </p:cNvSpPr>
          <p:nvPr/>
        </p:nvSpPr>
        <p:spPr bwMode="auto">
          <a:xfrm flipV="1">
            <a:off x="4668838" y="4125913"/>
            <a:ext cx="1590675" cy="447675"/>
          </a:xfrm>
          <a:prstGeom prst="line">
            <a:avLst/>
          </a:prstGeom>
          <a:noFill/>
          <a:ln w="9525">
            <a:solidFill>
              <a:schemeClr val="tx1"/>
            </a:solidFill>
            <a:round/>
            <a:headEnd/>
            <a:tailEnd/>
          </a:ln>
          <a:effectLst/>
        </p:spPr>
        <p:txBody>
          <a:bodyPr/>
          <a:lstStyle/>
          <a:p>
            <a:endParaRPr lang="zh-CN" altLang="en-US"/>
          </a:p>
        </p:txBody>
      </p:sp>
      <p:sp>
        <p:nvSpPr>
          <p:cNvPr id="945181" name="Line 29"/>
          <p:cNvSpPr>
            <a:spLocks noChangeShapeType="1"/>
          </p:cNvSpPr>
          <p:nvPr/>
        </p:nvSpPr>
        <p:spPr bwMode="auto">
          <a:xfrm flipV="1">
            <a:off x="6337300" y="3678238"/>
            <a:ext cx="636588" cy="357187"/>
          </a:xfrm>
          <a:prstGeom prst="line">
            <a:avLst/>
          </a:prstGeom>
          <a:noFill/>
          <a:ln w="9525">
            <a:solidFill>
              <a:schemeClr val="tx1"/>
            </a:solidFill>
            <a:round/>
            <a:headEnd/>
            <a:tailEnd/>
          </a:ln>
          <a:effectLst/>
        </p:spPr>
        <p:txBody>
          <a:bodyPr/>
          <a:lstStyle/>
          <a:p>
            <a:endParaRPr lang="zh-CN" altLang="en-US"/>
          </a:p>
        </p:txBody>
      </p:sp>
      <p:grpSp>
        <p:nvGrpSpPr>
          <p:cNvPr id="2" name="Group 30"/>
          <p:cNvGrpSpPr>
            <a:grpSpLocks/>
          </p:cNvGrpSpPr>
          <p:nvPr/>
        </p:nvGrpSpPr>
        <p:grpSpPr bwMode="auto">
          <a:xfrm>
            <a:off x="6735763" y="2732088"/>
            <a:ext cx="555625" cy="1077912"/>
            <a:chOff x="5284" y="1002"/>
            <a:chExt cx="317" cy="545"/>
          </a:xfrm>
        </p:grpSpPr>
        <p:sp>
          <p:nvSpPr>
            <p:cNvPr id="945183" name="Text Box 31"/>
            <p:cNvSpPr txBox="1">
              <a:spLocks noChangeArrowheads="1"/>
            </p:cNvSpPr>
            <p:nvPr/>
          </p:nvSpPr>
          <p:spPr bwMode="auto">
            <a:xfrm>
              <a:off x="5284" y="1002"/>
              <a:ext cx="303" cy="201"/>
            </a:xfrm>
            <a:prstGeom prst="rect">
              <a:avLst/>
            </a:prstGeom>
            <a:noFill/>
            <a:ln w="9525">
              <a:noFill/>
              <a:miter lim="800000"/>
              <a:headEnd/>
              <a:tailEnd/>
            </a:ln>
            <a:effectLst/>
          </p:spPr>
          <p:txBody>
            <a:bodyPr wrap="none">
              <a:spAutoFit/>
            </a:bodyPr>
            <a:lstStyle/>
            <a:p>
              <a:r>
                <a:rPr lang="en-US" altLang="zh-CN" sz="2000">
                  <a:solidFill>
                    <a:schemeClr val="folHlink"/>
                  </a:solidFill>
                  <a:latin typeface="Arial" pitchFamily="34" charset="0"/>
                </a:rPr>
                <a:t> H</a:t>
              </a:r>
              <a:r>
                <a:rPr lang="en-US" altLang="zh-CN" sz="2000" baseline="-25000">
                  <a:solidFill>
                    <a:schemeClr val="folHlink"/>
                  </a:solidFill>
                  <a:latin typeface="Arial" pitchFamily="34" charset="0"/>
                </a:rPr>
                <a:t>2</a:t>
              </a:r>
            </a:p>
          </p:txBody>
        </p:sp>
        <p:pic>
          <p:nvPicPr>
            <p:cNvPr id="945184" name="Picture 32"/>
            <p:cNvPicPr>
              <a:picLocks noChangeArrowheads="1"/>
            </p:cNvPicPr>
            <p:nvPr/>
          </p:nvPicPr>
          <p:blipFill>
            <a:blip r:embed="rId4" cstate="print"/>
            <a:srcRect/>
            <a:stretch>
              <a:fillRect/>
            </a:stretch>
          </p:blipFill>
          <p:spPr bwMode="auto">
            <a:xfrm>
              <a:off x="5284" y="1207"/>
              <a:ext cx="317" cy="340"/>
            </a:xfrm>
            <a:prstGeom prst="rect">
              <a:avLst/>
            </a:prstGeom>
            <a:noFill/>
            <a:ln w="9525">
              <a:noFill/>
              <a:miter lim="800000"/>
              <a:headEnd/>
              <a:tailEnd/>
            </a:ln>
            <a:effectLst/>
          </p:spPr>
        </p:pic>
      </p:grpSp>
      <p:sp>
        <p:nvSpPr>
          <p:cNvPr id="945185" name="Line 33"/>
          <p:cNvSpPr>
            <a:spLocks noChangeShapeType="1"/>
          </p:cNvSpPr>
          <p:nvPr/>
        </p:nvSpPr>
        <p:spPr bwMode="auto">
          <a:xfrm flipV="1">
            <a:off x="2917825" y="2690813"/>
            <a:ext cx="1670050" cy="1166812"/>
          </a:xfrm>
          <a:prstGeom prst="line">
            <a:avLst/>
          </a:prstGeom>
          <a:noFill/>
          <a:ln w="9525">
            <a:solidFill>
              <a:schemeClr val="tx1"/>
            </a:solidFill>
            <a:round/>
            <a:headEnd/>
            <a:tailEnd/>
          </a:ln>
          <a:effectLst/>
        </p:spPr>
        <p:txBody>
          <a:bodyPr/>
          <a:lstStyle/>
          <a:p>
            <a:endParaRPr lang="zh-CN" altLang="en-US"/>
          </a:p>
        </p:txBody>
      </p:sp>
      <p:sp>
        <p:nvSpPr>
          <p:cNvPr id="945186" name="Line 34"/>
          <p:cNvSpPr>
            <a:spLocks noChangeShapeType="1"/>
          </p:cNvSpPr>
          <p:nvPr/>
        </p:nvSpPr>
        <p:spPr bwMode="auto">
          <a:xfrm>
            <a:off x="4746625" y="2690813"/>
            <a:ext cx="1590675" cy="1255712"/>
          </a:xfrm>
          <a:prstGeom prst="line">
            <a:avLst/>
          </a:prstGeom>
          <a:noFill/>
          <a:ln w="9525">
            <a:solidFill>
              <a:schemeClr val="tx1"/>
            </a:solidFill>
            <a:round/>
            <a:headEnd/>
            <a:tailEnd/>
          </a:ln>
          <a:effectLst/>
        </p:spPr>
        <p:txBody>
          <a:bodyPr/>
          <a:lstStyle/>
          <a:p>
            <a:endParaRPr lang="zh-CN" altLang="en-US"/>
          </a:p>
        </p:txBody>
      </p:sp>
      <p:pic>
        <p:nvPicPr>
          <p:cNvPr id="945187" name="Picture 35"/>
          <p:cNvPicPr>
            <a:picLocks noChangeArrowheads="1"/>
          </p:cNvPicPr>
          <p:nvPr/>
        </p:nvPicPr>
        <p:blipFill>
          <a:blip r:embed="rId5" cstate="print"/>
          <a:srcRect/>
          <a:stretch>
            <a:fillRect/>
          </a:stretch>
        </p:blipFill>
        <p:spPr bwMode="auto">
          <a:xfrm>
            <a:off x="2581275" y="3767138"/>
            <a:ext cx="574675" cy="357187"/>
          </a:xfrm>
          <a:prstGeom prst="rect">
            <a:avLst/>
          </a:prstGeom>
          <a:noFill/>
          <a:ln w="12699">
            <a:noFill/>
            <a:miter lim="800000"/>
            <a:headEnd/>
            <a:tailEnd/>
          </a:ln>
          <a:effectLst/>
        </p:spPr>
      </p:pic>
      <p:pic>
        <p:nvPicPr>
          <p:cNvPr id="945188" name="Picture 36"/>
          <p:cNvPicPr>
            <a:picLocks noChangeArrowheads="1"/>
          </p:cNvPicPr>
          <p:nvPr/>
        </p:nvPicPr>
        <p:blipFill>
          <a:blip r:embed="rId5" cstate="print"/>
          <a:srcRect/>
          <a:stretch>
            <a:fillRect/>
          </a:stretch>
        </p:blipFill>
        <p:spPr bwMode="auto">
          <a:xfrm>
            <a:off x="4429125" y="3319463"/>
            <a:ext cx="576263" cy="358775"/>
          </a:xfrm>
          <a:prstGeom prst="rect">
            <a:avLst/>
          </a:prstGeom>
          <a:noFill/>
          <a:ln w="12699">
            <a:noFill/>
            <a:miter lim="800000"/>
            <a:headEnd/>
            <a:tailEnd/>
          </a:ln>
          <a:effectLst/>
        </p:spPr>
      </p:pic>
      <p:pic>
        <p:nvPicPr>
          <p:cNvPr id="945189" name="Picture 37"/>
          <p:cNvPicPr>
            <a:picLocks noChangeArrowheads="1"/>
          </p:cNvPicPr>
          <p:nvPr/>
        </p:nvPicPr>
        <p:blipFill>
          <a:blip r:embed="rId5" cstate="print"/>
          <a:srcRect/>
          <a:stretch>
            <a:fillRect/>
          </a:stretch>
        </p:blipFill>
        <p:spPr bwMode="auto">
          <a:xfrm>
            <a:off x="4270375" y="4395788"/>
            <a:ext cx="574675" cy="357187"/>
          </a:xfrm>
          <a:prstGeom prst="rect">
            <a:avLst/>
          </a:prstGeom>
          <a:noFill/>
          <a:ln w="12699">
            <a:noFill/>
            <a:miter lim="800000"/>
            <a:headEnd/>
            <a:tailEnd/>
          </a:ln>
          <a:effectLst/>
        </p:spPr>
      </p:pic>
      <p:pic>
        <p:nvPicPr>
          <p:cNvPr id="945190" name="Picture 38"/>
          <p:cNvPicPr>
            <a:picLocks noChangeArrowheads="1"/>
          </p:cNvPicPr>
          <p:nvPr/>
        </p:nvPicPr>
        <p:blipFill>
          <a:blip r:embed="rId5" cstate="print"/>
          <a:srcRect/>
          <a:stretch>
            <a:fillRect/>
          </a:stretch>
        </p:blipFill>
        <p:spPr bwMode="auto">
          <a:xfrm>
            <a:off x="6019800" y="3857625"/>
            <a:ext cx="576263" cy="357188"/>
          </a:xfrm>
          <a:prstGeom prst="rect">
            <a:avLst/>
          </a:prstGeom>
          <a:noFill/>
          <a:ln w="12699">
            <a:noFill/>
            <a:miter lim="800000"/>
            <a:headEnd/>
            <a:tailEnd/>
          </a:ln>
          <a:effectLst/>
        </p:spPr>
      </p:pic>
      <p:pic>
        <p:nvPicPr>
          <p:cNvPr id="945191" name="Picture 39"/>
          <p:cNvPicPr>
            <a:picLocks noChangeArrowheads="1"/>
          </p:cNvPicPr>
          <p:nvPr/>
        </p:nvPicPr>
        <p:blipFill>
          <a:blip r:embed="rId5" cstate="print"/>
          <a:srcRect/>
          <a:stretch>
            <a:fillRect/>
          </a:stretch>
        </p:blipFill>
        <p:spPr bwMode="auto">
          <a:xfrm>
            <a:off x="4348163" y="2511425"/>
            <a:ext cx="576262" cy="357188"/>
          </a:xfrm>
          <a:prstGeom prst="rect">
            <a:avLst/>
          </a:prstGeom>
          <a:noFill/>
          <a:ln w="12699">
            <a:noFill/>
            <a:miter lim="800000"/>
            <a:headEnd/>
            <a:tailEnd/>
          </a:ln>
          <a:effectLst/>
        </p:spPr>
      </p:pic>
      <p:grpSp>
        <p:nvGrpSpPr>
          <p:cNvPr id="3" name="Group 40"/>
          <p:cNvGrpSpPr>
            <a:grpSpLocks/>
          </p:cNvGrpSpPr>
          <p:nvPr/>
        </p:nvGrpSpPr>
        <p:grpSpPr bwMode="auto">
          <a:xfrm rot="1386369">
            <a:off x="2281238" y="3856038"/>
            <a:ext cx="300037" cy="130175"/>
            <a:chOff x="2064" y="1776"/>
            <a:chExt cx="171" cy="66"/>
          </a:xfrm>
        </p:grpSpPr>
        <p:sp>
          <p:nvSpPr>
            <p:cNvPr id="945193" name="Rectangle 41"/>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194" name="Line 42"/>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4" name="Group 43"/>
          <p:cNvGrpSpPr>
            <a:grpSpLocks/>
          </p:cNvGrpSpPr>
          <p:nvPr/>
        </p:nvGrpSpPr>
        <p:grpSpPr bwMode="auto">
          <a:xfrm rot="-875997">
            <a:off x="5145088" y="4214813"/>
            <a:ext cx="300037" cy="130175"/>
            <a:chOff x="2064" y="1776"/>
            <a:chExt cx="171" cy="66"/>
          </a:xfrm>
        </p:grpSpPr>
        <p:sp>
          <p:nvSpPr>
            <p:cNvPr id="945196" name="Rectangle 44"/>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197" name="Line 45"/>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5" name="Group 46"/>
          <p:cNvGrpSpPr>
            <a:grpSpLocks/>
          </p:cNvGrpSpPr>
          <p:nvPr/>
        </p:nvGrpSpPr>
        <p:grpSpPr bwMode="auto">
          <a:xfrm rot="-1515501">
            <a:off x="6497638" y="3678238"/>
            <a:ext cx="300037" cy="130175"/>
            <a:chOff x="2064" y="1776"/>
            <a:chExt cx="171" cy="66"/>
          </a:xfrm>
        </p:grpSpPr>
        <p:sp>
          <p:nvSpPr>
            <p:cNvPr id="945199" name="Rectangle 47"/>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200" name="Line 48"/>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6" name="Group 49"/>
          <p:cNvGrpSpPr>
            <a:grpSpLocks/>
          </p:cNvGrpSpPr>
          <p:nvPr/>
        </p:nvGrpSpPr>
        <p:grpSpPr bwMode="auto">
          <a:xfrm rot="-1937444">
            <a:off x="3554413" y="3049588"/>
            <a:ext cx="300037" cy="130175"/>
            <a:chOff x="2064" y="1776"/>
            <a:chExt cx="171" cy="66"/>
          </a:xfrm>
        </p:grpSpPr>
        <p:sp>
          <p:nvSpPr>
            <p:cNvPr id="945202" name="Rectangle 50"/>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203" name="Line 51"/>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7" name="Group 52"/>
          <p:cNvGrpSpPr>
            <a:grpSpLocks/>
          </p:cNvGrpSpPr>
          <p:nvPr/>
        </p:nvGrpSpPr>
        <p:grpSpPr bwMode="auto">
          <a:xfrm rot="2078388">
            <a:off x="5224463" y="2959100"/>
            <a:ext cx="300037" cy="131763"/>
            <a:chOff x="2064" y="1776"/>
            <a:chExt cx="171" cy="66"/>
          </a:xfrm>
        </p:grpSpPr>
        <p:sp>
          <p:nvSpPr>
            <p:cNvPr id="945205" name="Rectangle 53"/>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206" name="Line 54"/>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8" name="Group 55"/>
          <p:cNvGrpSpPr>
            <a:grpSpLocks/>
          </p:cNvGrpSpPr>
          <p:nvPr/>
        </p:nvGrpSpPr>
        <p:grpSpPr bwMode="auto">
          <a:xfrm rot="1117181">
            <a:off x="3951288" y="4214813"/>
            <a:ext cx="300037" cy="130175"/>
            <a:chOff x="2064" y="1776"/>
            <a:chExt cx="171" cy="66"/>
          </a:xfrm>
        </p:grpSpPr>
        <p:sp>
          <p:nvSpPr>
            <p:cNvPr id="945208" name="Rectangle 56"/>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209" name="Line 57"/>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9" name="Group 58"/>
          <p:cNvGrpSpPr>
            <a:grpSpLocks/>
          </p:cNvGrpSpPr>
          <p:nvPr/>
        </p:nvGrpSpPr>
        <p:grpSpPr bwMode="auto">
          <a:xfrm rot="-930274">
            <a:off x="4049713" y="3408363"/>
            <a:ext cx="298450" cy="130175"/>
            <a:chOff x="2064" y="1776"/>
            <a:chExt cx="171" cy="66"/>
          </a:xfrm>
        </p:grpSpPr>
        <p:sp>
          <p:nvSpPr>
            <p:cNvPr id="945211" name="Rectangle 59"/>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212" name="Line 60"/>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10" name="Group 61"/>
          <p:cNvGrpSpPr>
            <a:grpSpLocks/>
          </p:cNvGrpSpPr>
          <p:nvPr/>
        </p:nvGrpSpPr>
        <p:grpSpPr bwMode="auto">
          <a:xfrm rot="1197535">
            <a:off x="3316288" y="3946525"/>
            <a:ext cx="300037" cy="130175"/>
            <a:chOff x="2064" y="1776"/>
            <a:chExt cx="171" cy="66"/>
          </a:xfrm>
        </p:grpSpPr>
        <p:sp>
          <p:nvSpPr>
            <p:cNvPr id="945214" name="Rectangle 62"/>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215" name="Line 63"/>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sp>
        <p:nvSpPr>
          <p:cNvPr id="945216" name="Line 64"/>
          <p:cNvSpPr>
            <a:spLocks noChangeShapeType="1"/>
          </p:cNvSpPr>
          <p:nvPr/>
        </p:nvSpPr>
        <p:spPr bwMode="auto">
          <a:xfrm>
            <a:off x="1722438" y="3408363"/>
            <a:ext cx="558800" cy="447675"/>
          </a:xfrm>
          <a:prstGeom prst="line">
            <a:avLst/>
          </a:prstGeom>
          <a:noFill/>
          <a:ln w="28575">
            <a:solidFill>
              <a:schemeClr val="hlink"/>
            </a:solidFill>
            <a:round/>
            <a:headEnd/>
            <a:tailEnd type="triangle" w="med" len="lg"/>
          </a:ln>
          <a:effectLst/>
        </p:spPr>
        <p:txBody>
          <a:bodyPr/>
          <a:lstStyle/>
          <a:p>
            <a:endParaRPr lang="zh-CN" altLang="en-US"/>
          </a:p>
        </p:txBody>
      </p:sp>
      <p:grpSp>
        <p:nvGrpSpPr>
          <p:cNvPr id="11" name="Group 65"/>
          <p:cNvGrpSpPr>
            <a:grpSpLocks/>
          </p:cNvGrpSpPr>
          <p:nvPr/>
        </p:nvGrpSpPr>
        <p:grpSpPr bwMode="auto">
          <a:xfrm rot="1022761">
            <a:off x="5383213" y="3586163"/>
            <a:ext cx="300037" cy="130175"/>
            <a:chOff x="2064" y="1776"/>
            <a:chExt cx="171" cy="66"/>
          </a:xfrm>
        </p:grpSpPr>
        <p:sp>
          <p:nvSpPr>
            <p:cNvPr id="945218" name="Rectangle 66"/>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219" name="Line 67"/>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sp>
        <p:nvSpPr>
          <p:cNvPr id="945220" name="Line 68"/>
          <p:cNvSpPr>
            <a:spLocks noChangeShapeType="1"/>
          </p:cNvSpPr>
          <p:nvPr/>
        </p:nvSpPr>
        <p:spPr bwMode="auto">
          <a:xfrm flipV="1">
            <a:off x="6497638" y="3408363"/>
            <a:ext cx="1035050" cy="715962"/>
          </a:xfrm>
          <a:prstGeom prst="line">
            <a:avLst/>
          </a:prstGeom>
          <a:noFill/>
          <a:ln w="28575">
            <a:solidFill>
              <a:schemeClr val="hlink"/>
            </a:solidFill>
            <a:round/>
            <a:headEnd/>
            <a:tailEnd type="triangle" w="med" len="lg"/>
          </a:ln>
          <a:effectLst/>
        </p:spPr>
        <p:txBody>
          <a:bodyPr/>
          <a:lstStyle/>
          <a:p>
            <a:endParaRPr lang="zh-CN" altLang="en-US"/>
          </a:p>
        </p:txBody>
      </p:sp>
      <p:sp>
        <p:nvSpPr>
          <p:cNvPr id="945221" name="Text Box 69"/>
          <p:cNvSpPr txBox="1">
            <a:spLocks noChangeArrowheads="1"/>
          </p:cNvSpPr>
          <p:nvPr/>
        </p:nvSpPr>
        <p:spPr bwMode="auto">
          <a:xfrm>
            <a:off x="2843213" y="2671763"/>
            <a:ext cx="1255712" cy="396875"/>
          </a:xfrm>
          <a:prstGeom prst="rect">
            <a:avLst/>
          </a:prstGeom>
          <a:noFill/>
          <a:ln w="9525">
            <a:noFill/>
            <a:miter lim="800000"/>
            <a:headEnd/>
            <a:tailEnd/>
          </a:ln>
          <a:effectLst/>
        </p:spPr>
        <p:txBody>
          <a:bodyPr wrap="none">
            <a:spAutoFit/>
          </a:bodyPr>
          <a:lstStyle/>
          <a:p>
            <a:r>
              <a:rPr lang="en-US" altLang="zh-CN" sz="2000">
                <a:solidFill>
                  <a:schemeClr val="folHlink"/>
                </a:solidFill>
                <a:latin typeface="Arial" pitchFamily="34" charset="0"/>
              </a:rPr>
              <a:t>IP </a:t>
            </a:r>
            <a:r>
              <a:rPr lang="zh-CN" altLang="en-US" sz="2000">
                <a:solidFill>
                  <a:schemeClr val="folHlink"/>
                </a:solidFill>
                <a:latin typeface="Arial" pitchFamily="34" charset="0"/>
              </a:rPr>
              <a:t>数据报</a:t>
            </a:r>
            <a:endParaRPr lang="zh-CN" altLang="en-US" sz="2000" baseline="-25000">
              <a:solidFill>
                <a:schemeClr val="folHlink"/>
              </a:solidFill>
              <a:latin typeface="Arial" pitchFamily="34" charset="0"/>
            </a:endParaRPr>
          </a:p>
        </p:txBody>
      </p:sp>
      <p:sp>
        <p:nvSpPr>
          <p:cNvPr id="945223" name="Text Box 71"/>
          <p:cNvSpPr txBox="1">
            <a:spLocks noChangeArrowheads="1"/>
          </p:cNvSpPr>
          <p:nvPr/>
        </p:nvSpPr>
        <p:spPr bwMode="auto">
          <a:xfrm>
            <a:off x="4333875" y="3924300"/>
            <a:ext cx="692150" cy="396875"/>
          </a:xfrm>
          <a:prstGeom prst="rect">
            <a:avLst/>
          </a:prstGeom>
          <a:noFill/>
          <a:ln w="9525">
            <a:noFill/>
            <a:miter lim="800000"/>
            <a:headEnd/>
            <a:tailEnd/>
          </a:ln>
          <a:effectLst/>
        </p:spPr>
        <p:txBody>
          <a:bodyPr wrap="none">
            <a:spAutoFit/>
          </a:bodyPr>
          <a:lstStyle/>
          <a:p>
            <a:r>
              <a:rPr lang="zh-CN" altLang="en-US" sz="2000">
                <a:solidFill>
                  <a:schemeClr val="folHlink"/>
                </a:solidFill>
                <a:latin typeface="Arial" pitchFamily="34" charset="0"/>
              </a:rPr>
              <a:t>丢失</a:t>
            </a:r>
            <a:endParaRPr lang="zh-CN" altLang="en-US" sz="2000" baseline="-25000">
              <a:solidFill>
                <a:schemeClr val="folHlink"/>
              </a:solidFill>
              <a:latin typeface="Arial" pitchFamily="34" charset="0"/>
            </a:endParaRPr>
          </a:p>
        </p:txBody>
      </p:sp>
      <p:grpSp>
        <p:nvGrpSpPr>
          <p:cNvPr id="12" name="Group 72"/>
          <p:cNvGrpSpPr>
            <a:grpSpLocks/>
          </p:cNvGrpSpPr>
          <p:nvPr/>
        </p:nvGrpSpPr>
        <p:grpSpPr bwMode="auto">
          <a:xfrm rot="5035623">
            <a:off x="4627563" y="3019425"/>
            <a:ext cx="338138" cy="115887"/>
            <a:chOff x="2064" y="1776"/>
            <a:chExt cx="171" cy="66"/>
          </a:xfrm>
        </p:grpSpPr>
        <p:sp>
          <p:nvSpPr>
            <p:cNvPr id="945225" name="Rectangle 73"/>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945226" name="Line 74"/>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sp>
        <p:nvSpPr>
          <p:cNvPr id="945228" name="Text Box 76"/>
          <p:cNvSpPr txBox="1">
            <a:spLocks noChangeArrowheads="1"/>
          </p:cNvSpPr>
          <p:nvPr/>
        </p:nvSpPr>
        <p:spPr bwMode="auto">
          <a:xfrm>
            <a:off x="1209675" y="5214938"/>
            <a:ext cx="6037230" cy="46166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2400">
                <a:solidFill>
                  <a:schemeClr val="folHlink"/>
                </a:solidFill>
                <a:latin typeface="Arial" pitchFamily="34" charset="0"/>
              </a:rPr>
              <a:t>H</a:t>
            </a:r>
            <a:r>
              <a:rPr lang="en-US" altLang="zh-CN" sz="2400" baseline="-25000">
                <a:solidFill>
                  <a:schemeClr val="folHlink"/>
                </a:solidFill>
                <a:latin typeface="Arial" pitchFamily="34" charset="0"/>
              </a:rPr>
              <a:t>1</a:t>
            </a:r>
            <a:r>
              <a:rPr lang="en-US" altLang="zh-CN" sz="2400">
                <a:solidFill>
                  <a:schemeClr val="folHlink"/>
                </a:solidFill>
                <a:latin typeface="Arial" pitchFamily="34" charset="0"/>
              </a:rPr>
              <a:t> </a:t>
            </a:r>
            <a:r>
              <a:rPr lang="zh-CN" altLang="en-US" sz="2400">
                <a:solidFill>
                  <a:schemeClr val="folHlink"/>
                </a:solidFill>
                <a:latin typeface="Arial" pitchFamily="34" charset="0"/>
              </a:rPr>
              <a:t>发送给 </a:t>
            </a:r>
            <a:r>
              <a:rPr lang="en-US" altLang="zh-CN" sz="2400">
                <a:solidFill>
                  <a:schemeClr val="folHlink"/>
                </a:solidFill>
                <a:latin typeface="Arial" pitchFamily="34" charset="0"/>
              </a:rPr>
              <a:t>H</a:t>
            </a:r>
            <a:r>
              <a:rPr lang="en-US" altLang="zh-CN" sz="2400" baseline="-25000">
                <a:solidFill>
                  <a:schemeClr val="folHlink"/>
                </a:solidFill>
                <a:latin typeface="Arial" pitchFamily="34" charset="0"/>
              </a:rPr>
              <a:t>2</a:t>
            </a:r>
            <a:r>
              <a:rPr lang="en-US" altLang="zh-CN" sz="2400">
                <a:solidFill>
                  <a:schemeClr val="folHlink"/>
                </a:solidFill>
                <a:latin typeface="Arial" pitchFamily="34" charset="0"/>
              </a:rPr>
              <a:t> </a:t>
            </a:r>
            <a:r>
              <a:rPr lang="zh-CN" altLang="en-US" sz="2400">
                <a:solidFill>
                  <a:schemeClr val="folHlink"/>
                </a:solidFill>
                <a:latin typeface="Arial" pitchFamily="34" charset="0"/>
              </a:rPr>
              <a:t>的分组可能沿着不同路径传送</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1150938" y="214313"/>
            <a:ext cx="7165975" cy="1462087"/>
          </a:xfrm>
        </p:spPr>
        <p:txBody>
          <a:bodyPr/>
          <a:lstStyle/>
          <a:p>
            <a:pPr algn="ctr"/>
            <a:r>
              <a:rPr lang="zh-CN" altLang="en-US" sz="4000"/>
              <a:t>网际层的 </a:t>
            </a:r>
            <a:r>
              <a:rPr lang="en-US" altLang="zh-CN" sz="4000"/>
              <a:t>IP </a:t>
            </a:r>
            <a:r>
              <a:rPr lang="zh-CN" altLang="en-US" sz="4000"/>
              <a:t>协议及配套协议</a:t>
            </a:r>
          </a:p>
        </p:txBody>
      </p:sp>
      <p:sp>
        <p:nvSpPr>
          <p:cNvPr id="967684" name="Rectangle 4"/>
          <p:cNvSpPr>
            <a:spLocks noChangeArrowheads="1"/>
          </p:cNvSpPr>
          <p:nvPr/>
        </p:nvSpPr>
        <p:spPr bwMode="auto">
          <a:xfrm>
            <a:off x="3241675" y="3414713"/>
            <a:ext cx="4067175" cy="1471612"/>
          </a:xfrm>
          <a:prstGeom prst="rect">
            <a:avLst/>
          </a:prstGeom>
          <a:solidFill>
            <a:srgbClr val="FFFF99"/>
          </a:solidFill>
          <a:ln w="9525">
            <a:noFill/>
            <a:miter lim="800000"/>
            <a:headEnd/>
            <a:tailEnd/>
          </a:ln>
          <a:effectLst/>
        </p:spPr>
        <p:txBody>
          <a:bodyPr wrap="none" anchor="ctr"/>
          <a:lstStyle/>
          <a:p>
            <a:endParaRPr lang="zh-CN" altLang="en-US"/>
          </a:p>
        </p:txBody>
      </p:sp>
      <p:sp>
        <p:nvSpPr>
          <p:cNvPr id="967685" name="Rectangle 5"/>
          <p:cNvSpPr>
            <a:spLocks noChangeArrowheads="1"/>
          </p:cNvSpPr>
          <p:nvPr/>
        </p:nvSpPr>
        <p:spPr bwMode="auto">
          <a:xfrm>
            <a:off x="3241675" y="2020888"/>
            <a:ext cx="4067175" cy="3408362"/>
          </a:xfrm>
          <a:prstGeom prst="rect">
            <a:avLst/>
          </a:prstGeom>
          <a:noFill/>
          <a:ln w="28575">
            <a:solidFill>
              <a:schemeClr val="tx1"/>
            </a:solidFill>
            <a:miter lim="800000"/>
            <a:headEnd/>
            <a:tailEnd/>
          </a:ln>
          <a:effectLst/>
        </p:spPr>
        <p:txBody>
          <a:bodyPr wrap="none" anchor="ctr"/>
          <a:lstStyle/>
          <a:p>
            <a:pPr algn="ctr"/>
            <a:endParaRPr kumimoji="1" lang="zh-CN" altLang="zh-CN" sz="2400">
              <a:solidFill>
                <a:schemeClr val="folHlink"/>
              </a:solidFill>
              <a:latin typeface="Arial" pitchFamily="34" charset="0"/>
            </a:endParaRPr>
          </a:p>
        </p:txBody>
      </p:sp>
      <p:sp>
        <p:nvSpPr>
          <p:cNvPr id="967686" name="Line 6"/>
          <p:cNvSpPr>
            <a:spLocks noChangeShapeType="1"/>
          </p:cNvSpPr>
          <p:nvPr/>
        </p:nvSpPr>
        <p:spPr bwMode="auto">
          <a:xfrm>
            <a:off x="3241675" y="2873375"/>
            <a:ext cx="4067175" cy="0"/>
          </a:xfrm>
          <a:prstGeom prst="line">
            <a:avLst/>
          </a:prstGeom>
          <a:noFill/>
          <a:ln w="9525">
            <a:solidFill>
              <a:schemeClr val="tx1"/>
            </a:solidFill>
            <a:round/>
            <a:headEnd/>
            <a:tailEnd/>
          </a:ln>
          <a:effectLst/>
        </p:spPr>
        <p:txBody>
          <a:bodyPr wrap="none" anchor="ctr"/>
          <a:lstStyle/>
          <a:p>
            <a:endParaRPr lang="zh-CN" altLang="en-US"/>
          </a:p>
        </p:txBody>
      </p:sp>
      <p:sp>
        <p:nvSpPr>
          <p:cNvPr id="967687" name="Line 7"/>
          <p:cNvSpPr>
            <a:spLocks noChangeShapeType="1"/>
          </p:cNvSpPr>
          <p:nvPr/>
        </p:nvSpPr>
        <p:spPr bwMode="auto">
          <a:xfrm>
            <a:off x="3241675" y="3414713"/>
            <a:ext cx="4067175" cy="0"/>
          </a:xfrm>
          <a:prstGeom prst="line">
            <a:avLst/>
          </a:prstGeom>
          <a:noFill/>
          <a:ln w="9525">
            <a:solidFill>
              <a:schemeClr val="tx1"/>
            </a:solidFill>
            <a:round/>
            <a:headEnd/>
            <a:tailEnd/>
          </a:ln>
          <a:effectLst/>
        </p:spPr>
        <p:txBody>
          <a:bodyPr wrap="none" anchor="ctr"/>
          <a:lstStyle/>
          <a:p>
            <a:endParaRPr lang="zh-CN" altLang="en-US"/>
          </a:p>
        </p:txBody>
      </p:sp>
      <p:sp>
        <p:nvSpPr>
          <p:cNvPr id="967688" name="Text Box 8"/>
          <p:cNvSpPr txBox="1">
            <a:spLocks noChangeArrowheads="1"/>
          </p:cNvSpPr>
          <p:nvPr/>
        </p:nvSpPr>
        <p:spPr bwMode="auto">
          <a:xfrm>
            <a:off x="4216400" y="2035175"/>
            <a:ext cx="2317750" cy="457200"/>
          </a:xfrm>
          <a:prstGeom prst="rect">
            <a:avLst/>
          </a:prstGeom>
          <a:noFill/>
          <a:ln w="9525">
            <a:noFill/>
            <a:miter lim="800000"/>
            <a:headEnd/>
            <a:tailEnd/>
          </a:ln>
          <a:effectLst/>
        </p:spPr>
        <p:txBody>
          <a:bodyPr wrap="none">
            <a:spAutoFit/>
          </a:bodyPr>
          <a:lstStyle/>
          <a:p>
            <a:r>
              <a:rPr kumimoji="1" lang="zh-CN" altLang="en-US" sz="2400">
                <a:solidFill>
                  <a:schemeClr val="folHlink"/>
                </a:solidFill>
                <a:latin typeface="Arial" pitchFamily="34" charset="0"/>
              </a:rPr>
              <a:t>各种应用层协议</a:t>
            </a:r>
          </a:p>
        </p:txBody>
      </p:sp>
      <p:sp>
        <p:nvSpPr>
          <p:cNvPr id="967689" name="Text Box 9"/>
          <p:cNvSpPr txBox="1">
            <a:spLocks noChangeArrowheads="1"/>
          </p:cNvSpPr>
          <p:nvPr/>
        </p:nvSpPr>
        <p:spPr bwMode="auto">
          <a:xfrm>
            <a:off x="1331913" y="5013325"/>
            <a:ext cx="1876425" cy="368300"/>
          </a:xfrm>
          <a:prstGeom prst="rect">
            <a:avLst/>
          </a:prstGeom>
          <a:noFill/>
          <a:ln w="9525">
            <a:noFill/>
            <a:miter lim="800000"/>
            <a:headEnd/>
            <a:tailEnd/>
          </a:ln>
          <a:effectLst/>
        </p:spPr>
        <p:txBody>
          <a:bodyPr wrap="none">
            <a:spAutoFit/>
          </a:bodyPr>
          <a:lstStyle/>
          <a:p>
            <a:pPr>
              <a:lnSpc>
                <a:spcPct val="75000"/>
              </a:lnSpc>
            </a:pPr>
            <a:r>
              <a:rPr kumimoji="1" lang="en-US" altLang="zh-CN" sz="2400">
                <a:solidFill>
                  <a:schemeClr val="folHlink"/>
                </a:solidFill>
                <a:latin typeface="Arial" pitchFamily="34" charset="0"/>
              </a:rPr>
              <a:t>  </a:t>
            </a:r>
            <a:r>
              <a:rPr kumimoji="1" lang="zh-CN" altLang="en-US" sz="2400">
                <a:solidFill>
                  <a:schemeClr val="folHlink"/>
                </a:solidFill>
                <a:latin typeface="Arial" pitchFamily="34" charset="0"/>
              </a:rPr>
              <a:t>网络接口层</a:t>
            </a:r>
          </a:p>
        </p:txBody>
      </p:sp>
      <p:sp>
        <p:nvSpPr>
          <p:cNvPr id="967690" name="Text Box 10"/>
          <p:cNvSpPr txBox="1">
            <a:spLocks noChangeArrowheads="1"/>
          </p:cNvSpPr>
          <p:nvPr/>
        </p:nvSpPr>
        <p:spPr bwMode="auto">
          <a:xfrm>
            <a:off x="3698875" y="2420938"/>
            <a:ext cx="3328988" cy="457200"/>
          </a:xfrm>
          <a:prstGeom prst="rect">
            <a:avLst/>
          </a:prstGeom>
          <a:noFill/>
          <a:ln w="9525">
            <a:noFill/>
            <a:miter lim="800000"/>
            <a:headEnd/>
            <a:tailEnd/>
          </a:ln>
          <a:effectLst/>
        </p:spPr>
        <p:txBody>
          <a:bodyPr wrap="none">
            <a:spAutoFit/>
          </a:bodyPr>
          <a:lstStyle/>
          <a:p>
            <a:r>
              <a:rPr kumimoji="1" lang="en-US" altLang="zh-CN" sz="2400">
                <a:solidFill>
                  <a:schemeClr val="folHlink"/>
                </a:solidFill>
                <a:latin typeface="Arial" pitchFamily="34" charset="0"/>
              </a:rPr>
              <a:t>(HTTP, FTP, SMTP </a:t>
            </a:r>
            <a:r>
              <a:rPr kumimoji="1" lang="zh-CN" altLang="zh-CN" sz="2400">
                <a:solidFill>
                  <a:schemeClr val="folHlink"/>
                </a:solidFill>
                <a:latin typeface="Arial" pitchFamily="34" charset="0"/>
              </a:rPr>
              <a:t>等</a:t>
            </a:r>
            <a:r>
              <a:rPr kumimoji="1" lang="en-US" altLang="zh-CN" sz="2400">
                <a:solidFill>
                  <a:schemeClr val="folHlink"/>
                </a:solidFill>
                <a:latin typeface="Arial" pitchFamily="34" charset="0"/>
              </a:rPr>
              <a:t>)</a:t>
            </a:r>
          </a:p>
        </p:txBody>
      </p:sp>
      <p:sp>
        <p:nvSpPr>
          <p:cNvPr id="967691" name="Rectangle 11"/>
          <p:cNvSpPr>
            <a:spLocks noChangeArrowheads="1"/>
          </p:cNvSpPr>
          <p:nvPr/>
        </p:nvSpPr>
        <p:spPr bwMode="auto">
          <a:xfrm>
            <a:off x="3236913" y="5507038"/>
            <a:ext cx="4071937" cy="730250"/>
          </a:xfrm>
          <a:prstGeom prst="rect">
            <a:avLst/>
          </a:prstGeom>
          <a:solidFill>
            <a:srgbClr val="FFFFFF">
              <a:alpha val="49001"/>
            </a:srgbClr>
          </a:solidFill>
          <a:ln w="9525">
            <a:solidFill>
              <a:schemeClr val="tx1"/>
            </a:solidFill>
            <a:prstDash val="dash"/>
            <a:miter lim="800000"/>
            <a:headEnd/>
            <a:tailEnd/>
          </a:ln>
          <a:effectLst/>
        </p:spPr>
        <p:txBody>
          <a:bodyPr wrap="none" anchor="ctr"/>
          <a:lstStyle/>
          <a:p>
            <a:endParaRPr lang="zh-CN" altLang="en-US"/>
          </a:p>
        </p:txBody>
      </p:sp>
      <p:sp>
        <p:nvSpPr>
          <p:cNvPr id="967692" name="Text Box 12"/>
          <p:cNvSpPr txBox="1">
            <a:spLocks noChangeArrowheads="1"/>
          </p:cNvSpPr>
          <p:nvPr/>
        </p:nvSpPr>
        <p:spPr bwMode="auto">
          <a:xfrm>
            <a:off x="4572000" y="5635625"/>
            <a:ext cx="1404938" cy="457200"/>
          </a:xfrm>
          <a:prstGeom prst="rect">
            <a:avLst/>
          </a:prstGeom>
          <a:noFill/>
          <a:ln w="9525">
            <a:noFill/>
            <a:miter lim="800000"/>
            <a:headEnd/>
            <a:tailEnd/>
          </a:ln>
          <a:effectLst/>
        </p:spPr>
        <p:txBody>
          <a:bodyPr wrap="none">
            <a:spAutoFit/>
          </a:bodyPr>
          <a:lstStyle/>
          <a:p>
            <a:r>
              <a:rPr kumimoji="1" lang="zh-CN" altLang="en-US" sz="2400">
                <a:solidFill>
                  <a:schemeClr val="folHlink"/>
                </a:solidFill>
                <a:latin typeface="Arial" pitchFamily="34" charset="0"/>
              </a:rPr>
              <a:t>物理硬件</a:t>
            </a:r>
          </a:p>
        </p:txBody>
      </p:sp>
      <p:sp>
        <p:nvSpPr>
          <p:cNvPr id="967693" name="Text Box 13"/>
          <p:cNvSpPr txBox="1">
            <a:spLocks noChangeArrowheads="1"/>
          </p:cNvSpPr>
          <p:nvPr/>
        </p:nvSpPr>
        <p:spPr bwMode="auto">
          <a:xfrm>
            <a:off x="1816100" y="2900363"/>
            <a:ext cx="1096963" cy="457200"/>
          </a:xfrm>
          <a:prstGeom prst="rect">
            <a:avLst/>
          </a:prstGeom>
          <a:noFill/>
          <a:ln w="9525">
            <a:noFill/>
            <a:miter lim="800000"/>
            <a:headEnd/>
            <a:tailEnd/>
          </a:ln>
          <a:effectLst/>
        </p:spPr>
        <p:txBody>
          <a:bodyPr wrap="none">
            <a:spAutoFit/>
          </a:bodyPr>
          <a:lstStyle/>
          <a:p>
            <a:r>
              <a:rPr kumimoji="1" lang="zh-CN" altLang="en-US" sz="2400">
                <a:solidFill>
                  <a:schemeClr val="folHlink"/>
                </a:solidFill>
                <a:latin typeface="Arial" pitchFamily="34" charset="0"/>
              </a:rPr>
              <a:t>运输层</a:t>
            </a:r>
          </a:p>
        </p:txBody>
      </p:sp>
      <p:sp>
        <p:nvSpPr>
          <p:cNvPr id="967694" name="Text Box 14"/>
          <p:cNvSpPr txBox="1">
            <a:spLocks noChangeArrowheads="1"/>
          </p:cNvSpPr>
          <p:nvPr/>
        </p:nvSpPr>
        <p:spPr bwMode="auto">
          <a:xfrm>
            <a:off x="4681538" y="2924175"/>
            <a:ext cx="1606550" cy="457200"/>
          </a:xfrm>
          <a:prstGeom prst="rect">
            <a:avLst/>
          </a:prstGeom>
          <a:noFill/>
          <a:ln w="9525">
            <a:noFill/>
            <a:miter lim="800000"/>
            <a:headEnd/>
            <a:tailEnd/>
          </a:ln>
          <a:effectLst/>
        </p:spPr>
        <p:txBody>
          <a:bodyPr wrap="none">
            <a:spAutoFit/>
          </a:bodyPr>
          <a:lstStyle/>
          <a:p>
            <a:r>
              <a:rPr kumimoji="1" lang="en-US" altLang="zh-CN" sz="2400">
                <a:solidFill>
                  <a:schemeClr val="folHlink"/>
                </a:solidFill>
                <a:latin typeface="Arial" pitchFamily="34" charset="0"/>
              </a:rPr>
              <a:t>TCP, UDP</a:t>
            </a:r>
          </a:p>
        </p:txBody>
      </p:sp>
      <p:sp>
        <p:nvSpPr>
          <p:cNvPr id="967695" name="Text Box 15"/>
          <p:cNvSpPr txBox="1">
            <a:spLocks noChangeArrowheads="1"/>
          </p:cNvSpPr>
          <p:nvPr/>
        </p:nvSpPr>
        <p:spPr bwMode="auto">
          <a:xfrm>
            <a:off x="1863725" y="2200275"/>
            <a:ext cx="1098550" cy="457200"/>
          </a:xfrm>
          <a:prstGeom prst="rect">
            <a:avLst/>
          </a:prstGeom>
          <a:noFill/>
          <a:ln w="9525">
            <a:noFill/>
            <a:miter lim="800000"/>
            <a:headEnd/>
            <a:tailEnd/>
          </a:ln>
          <a:effectLst/>
        </p:spPr>
        <p:txBody>
          <a:bodyPr wrap="none">
            <a:spAutoFit/>
          </a:bodyPr>
          <a:lstStyle/>
          <a:p>
            <a:r>
              <a:rPr kumimoji="1" lang="zh-CN" altLang="en-US" sz="2400">
                <a:solidFill>
                  <a:schemeClr val="folHlink"/>
                </a:solidFill>
                <a:latin typeface="Arial" pitchFamily="34" charset="0"/>
              </a:rPr>
              <a:t>应用层</a:t>
            </a:r>
          </a:p>
        </p:txBody>
      </p:sp>
      <p:sp>
        <p:nvSpPr>
          <p:cNvPr id="967696" name="Rectangle 16"/>
          <p:cNvSpPr>
            <a:spLocks noChangeArrowheads="1"/>
          </p:cNvSpPr>
          <p:nvPr/>
        </p:nvSpPr>
        <p:spPr bwMode="auto">
          <a:xfrm>
            <a:off x="3325813" y="3460750"/>
            <a:ext cx="969962" cy="373063"/>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400">
                <a:solidFill>
                  <a:schemeClr val="folHlink"/>
                </a:solidFill>
                <a:latin typeface="Arial" pitchFamily="34" charset="0"/>
              </a:rPr>
              <a:t>ICMP</a:t>
            </a:r>
          </a:p>
        </p:txBody>
      </p:sp>
      <p:sp>
        <p:nvSpPr>
          <p:cNvPr id="967697" name="Text Box 17"/>
          <p:cNvSpPr txBox="1">
            <a:spLocks noChangeArrowheads="1"/>
          </p:cNvSpPr>
          <p:nvPr/>
        </p:nvSpPr>
        <p:spPr bwMode="auto">
          <a:xfrm>
            <a:off x="5154613" y="3821113"/>
            <a:ext cx="471487" cy="457200"/>
          </a:xfrm>
          <a:prstGeom prst="rect">
            <a:avLst/>
          </a:prstGeom>
          <a:noFill/>
          <a:ln w="9525">
            <a:noFill/>
            <a:miter lim="800000"/>
            <a:headEnd/>
            <a:tailEnd/>
          </a:ln>
          <a:effectLst/>
        </p:spPr>
        <p:txBody>
          <a:bodyPr wrap="none">
            <a:spAutoFit/>
          </a:bodyPr>
          <a:lstStyle/>
          <a:p>
            <a:r>
              <a:rPr kumimoji="1" lang="en-US" altLang="zh-CN" sz="2400" b="1">
                <a:solidFill>
                  <a:schemeClr val="folHlink"/>
                </a:solidFill>
                <a:latin typeface="Arial" pitchFamily="34" charset="0"/>
              </a:rPr>
              <a:t>IP</a:t>
            </a:r>
          </a:p>
        </p:txBody>
      </p:sp>
      <p:sp>
        <p:nvSpPr>
          <p:cNvPr id="967698" name="Rectangle 18"/>
          <p:cNvSpPr>
            <a:spLocks noChangeArrowheads="1"/>
          </p:cNvSpPr>
          <p:nvPr/>
        </p:nvSpPr>
        <p:spPr bwMode="auto">
          <a:xfrm>
            <a:off x="5322888" y="4422775"/>
            <a:ext cx="931862" cy="373063"/>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400">
                <a:solidFill>
                  <a:schemeClr val="folHlink"/>
                </a:solidFill>
                <a:latin typeface="Arial" pitchFamily="34" charset="0"/>
              </a:rPr>
              <a:t>RARP</a:t>
            </a:r>
          </a:p>
        </p:txBody>
      </p:sp>
      <p:sp>
        <p:nvSpPr>
          <p:cNvPr id="967699" name="Rectangle 19"/>
          <p:cNvSpPr>
            <a:spLocks noChangeArrowheads="1"/>
          </p:cNvSpPr>
          <p:nvPr/>
        </p:nvSpPr>
        <p:spPr bwMode="auto">
          <a:xfrm>
            <a:off x="6338888" y="4422775"/>
            <a:ext cx="884237" cy="373063"/>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400">
                <a:solidFill>
                  <a:schemeClr val="folHlink"/>
                </a:solidFill>
                <a:latin typeface="Arial" pitchFamily="34" charset="0"/>
              </a:rPr>
              <a:t>ARP</a:t>
            </a:r>
          </a:p>
        </p:txBody>
      </p:sp>
      <p:sp>
        <p:nvSpPr>
          <p:cNvPr id="967700" name="Text Box 20"/>
          <p:cNvSpPr txBox="1">
            <a:spLocks noChangeArrowheads="1"/>
          </p:cNvSpPr>
          <p:nvPr/>
        </p:nvSpPr>
        <p:spPr bwMode="auto">
          <a:xfrm>
            <a:off x="4167188" y="4941888"/>
            <a:ext cx="2317750" cy="457200"/>
          </a:xfrm>
          <a:prstGeom prst="rect">
            <a:avLst/>
          </a:prstGeom>
          <a:noFill/>
          <a:ln w="9525">
            <a:noFill/>
            <a:miter lim="800000"/>
            <a:headEnd/>
            <a:tailEnd/>
          </a:ln>
          <a:effectLst/>
        </p:spPr>
        <p:txBody>
          <a:bodyPr wrap="none">
            <a:spAutoFit/>
          </a:bodyPr>
          <a:lstStyle/>
          <a:p>
            <a:r>
              <a:rPr kumimoji="1" lang="zh-CN" altLang="en-US" sz="2400">
                <a:solidFill>
                  <a:schemeClr val="folHlink"/>
                </a:solidFill>
                <a:latin typeface="Arial" pitchFamily="34" charset="0"/>
              </a:rPr>
              <a:t>与各种网络接口</a:t>
            </a:r>
          </a:p>
        </p:txBody>
      </p:sp>
      <p:sp>
        <p:nvSpPr>
          <p:cNvPr id="967701" name="Line 21"/>
          <p:cNvSpPr>
            <a:spLocks noChangeShapeType="1"/>
          </p:cNvSpPr>
          <p:nvPr/>
        </p:nvSpPr>
        <p:spPr bwMode="auto">
          <a:xfrm>
            <a:off x="3241675" y="4886325"/>
            <a:ext cx="4067175" cy="0"/>
          </a:xfrm>
          <a:prstGeom prst="line">
            <a:avLst/>
          </a:prstGeom>
          <a:noFill/>
          <a:ln w="9525">
            <a:solidFill>
              <a:schemeClr val="tx1"/>
            </a:solidFill>
            <a:round/>
            <a:headEnd/>
            <a:tailEnd/>
          </a:ln>
          <a:effectLst/>
        </p:spPr>
        <p:txBody>
          <a:bodyPr wrap="none" anchor="ctr"/>
          <a:lstStyle/>
          <a:p>
            <a:endParaRPr lang="zh-CN" altLang="en-US"/>
          </a:p>
        </p:txBody>
      </p:sp>
      <p:sp>
        <p:nvSpPr>
          <p:cNvPr id="967702" name="Line 22"/>
          <p:cNvSpPr>
            <a:spLocks noChangeShapeType="1"/>
          </p:cNvSpPr>
          <p:nvPr/>
        </p:nvSpPr>
        <p:spPr bwMode="auto">
          <a:xfrm>
            <a:off x="1601788" y="2873375"/>
            <a:ext cx="1554162" cy="0"/>
          </a:xfrm>
          <a:prstGeom prst="line">
            <a:avLst/>
          </a:prstGeom>
          <a:noFill/>
          <a:ln w="9525">
            <a:solidFill>
              <a:schemeClr val="tx1"/>
            </a:solidFill>
            <a:round/>
            <a:headEnd/>
            <a:tailEnd/>
          </a:ln>
          <a:effectLst/>
        </p:spPr>
        <p:txBody>
          <a:bodyPr/>
          <a:lstStyle/>
          <a:p>
            <a:endParaRPr lang="zh-CN" altLang="en-US"/>
          </a:p>
        </p:txBody>
      </p:sp>
      <p:sp>
        <p:nvSpPr>
          <p:cNvPr id="967703" name="Line 23"/>
          <p:cNvSpPr>
            <a:spLocks noChangeShapeType="1"/>
          </p:cNvSpPr>
          <p:nvPr/>
        </p:nvSpPr>
        <p:spPr bwMode="auto">
          <a:xfrm>
            <a:off x="1601788" y="3414713"/>
            <a:ext cx="1554162" cy="0"/>
          </a:xfrm>
          <a:prstGeom prst="line">
            <a:avLst/>
          </a:prstGeom>
          <a:noFill/>
          <a:ln w="9525">
            <a:solidFill>
              <a:schemeClr val="tx1"/>
            </a:solidFill>
            <a:round/>
            <a:headEnd/>
            <a:tailEnd/>
          </a:ln>
          <a:effectLst/>
        </p:spPr>
        <p:txBody>
          <a:bodyPr/>
          <a:lstStyle/>
          <a:p>
            <a:endParaRPr lang="zh-CN" altLang="en-US"/>
          </a:p>
        </p:txBody>
      </p:sp>
      <p:sp>
        <p:nvSpPr>
          <p:cNvPr id="967704" name="Line 24"/>
          <p:cNvSpPr>
            <a:spLocks noChangeShapeType="1"/>
          </p:cNvSpPr>
          <p:nvPr/>
        </p:nvSpPr>
        <p:spPr bwMode="auto">
          <a:xfrm>
            <a:off x="1628775" y="4883150"/>
            <a:ext cx="1527175" cy="3175"/>
          </a:xfrm>
          <a:prstGeom prst="line">
            <a:avLst/>
          </a:prstGeom>
          <a:noFill/>
          <a:ln w="9525">
            <a:solidFill>
              <a:schemeClr val="tx1"/>
            </a:solidFill>
            <a:round/>
            <a:headEnd/>
            <a:tailEnd/>
          </a:ln>
          <a:effectLst/>
        </p:spPr>
        <p:txBody>
          <a:bodyPr/>
          <a:lstStyle/>
          <a:p>
            <a:endParaRPr lang="zh-CN" altLang="en-US"/>
          </a:p>
        </p:txBody>
      </p:sp>
      <p:sp>
        <p:nvSpPr>
          <p:cNvPr id="967705" name="Line 25"/>
          <p:cNvSpPr>
            <a:spLocks noChangeShapeType="1"/>
          </p:cNvSpPr>
          <p:nvPr/>
        </p:nvSpPr>
        <p:spPr bwMode="auto">
          <a:xfrm>
            <a:off x="2354263" y="3414713"/>
            <a:ext cx="0" cy="1471612"/>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967706" name="Text Box 26"/>
          <p:cNvSpPr txBox="1">
            <a:spLocks noChangeArrowheads="1"/>
          </p:cNvSpPr>
          <p:nvPr/>
        </p:nvSpPr>
        <p:spPr bwMode="auto">
          <a:xfrm>
            <a:off x="1516063" y="3697288"/>
            <a:ext cx="1706562" cy="822325"/>
          </a:xfrm>
          <a:prstGeom prst="rect">
            <a:avLst/>
          </a:prstGeom>
          <a:solidFill>
            <a:schemeClr val="bg1"/>
          </a:solidFill>
          <a:ln w="9525">
            <a:noFill/>
            <a:miter lim="800000"/>
            <a:headEnd/>
            <a:tailEnd/>
          </a:ln>
          <a:effectLst/>
        </p:spPr>
        <p:txBody>
          <a:bodyPr wrap="none">
            <a:spAutoFit/>
          </a:bodyPr>
          <a:lstStyle/>
          <a:p>
            <a:pPr algn="ctr"/>
            <a:r>
              <a:rPr kumimoji="1" lang="zh-CN" altLang="en-US" sz="2400">
                <a:solidFill>
                  <a:schemeClr val="folHlink"/>
                </a:solidFill>
                <a:latin typeface="Arial" pitchFamily="34" charset="0"/>
              </a:rPr>
              <a:t>网络层</a:t>
            </a:r>
          </a:p>
          <a:p>
            <a:pPr algn="ctr"/>
            <a:r>
              <a:rPr kumimoji="1" lang="zh-CN" altLang="en-US" sz="2400">
                <a:solidFill>
                  <a:schemeClr val="folHlink"/>
                </a:solidFill>
                <a:latin typeface="Arial" pitchFamily="34" charset="0"/>
              </a:rPr>
              <a:t>（网际层）</a:t>
            </a:r>
          </a:p>
        </p:txBody>
      </p:sp>
      <p:sp>
        <p:nvSpPr>
          <p:cNvPr id="967707" name="Rectangle 27"/>
          <p:cNvSpPr>
            <a:spLocks noChangeArrowheads="1"/>
          </p:cNvSpPr>
          <p:nvPr/>
        </p:nvSpPr>
        <p:spPr bwMode="auto">
          <a:xfrm>
            <a:off x="4343400" y="3460750"/>
            <a:ext cx="968375" cy="373063"/>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400">
                <a:solidFill>
                  <a:schemeClr val="folHlink"/>
                </a:solidFill>
                <a:latin typeface="Arial" pitchFamily="34" charset="0"/>
              </a:rPr>
              <a:t>IGMP</a:t>
            </a:r>
          </a:p>
        </p:txBody>
      </p:sp>
      <p:sp>
        <p:nvSpPr>
          <p:cNvPr id="967708" name="Line 28"/>
          <p:cNvSpPr>
            <a:spLocks noChangeShapeType="1"/>
          </p:cNvSpPr>
          <p:nvPr/>
        </p:nvSpPr>
        <p:spPr bwMode="auto">
          <a:xfrm flipV="1">
            <a:off x="1614488" y="2020888"/>
            <a:ext cx="1541462" cy="0"/>
          </a:xfrm>
          <a:prstGeom prst="line">
            <a:avLst/>
          </a:prstGeom>
          <a:noFill/>
          <a:ln w="9525">
            <a:solidFill>
              <a:schemeClr val="tx1"/>
            </a:solidFill>
            <a:round/>
            <a:headEnd/>
            <a:tailEnd/>
          </a:ln>
          <a:effectLst/>
        </p:spPr>
        <p:txBody>
          <a:bodyPr/>
          <a:lstStyle/>
          <a:p>
            <a:endParaRPr lang="zh-CN" altLang="en-US"/>
          </a:p>
        </p:txBody>
      </p:sp>
      <p:sp>
        <p:nvSpPr>
          <p:cNvPr id="967709" name="Line 29"/>
          <p:cNvSpPr>
            <a:spLocks noChangeShapeType="1"/>
          </p:cNvSpPr>
          <p:nvPr/>
        </p:nvSpPr>
        <p:spPr bwMode="auto">
          <a:xfrm>
            <a:off x="1587500" y="5429250"/>
            <a:ext cx="1568450"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78850" name="Picture 2" descr="https://img-my.csdn.net/uploads/201205/25/1337910943_1128.jpg"/>
          <p:cNvPicPr>
            <a:picLocks noChangeAspect="1" noChangeArrowheads="1"/>
          </p:cNvPicPr>
          <p:nvPr/>
        </p:nvPicPr>
        <p:blipFill>
          <a:blip r:embed="rId2" cstate="print"/>
          <a:srcRect/>
          <a:stretch>
            <a:fillRect/>
          </a:stretch>
        </p:blipFill>
        <p:spPr bwMode="auto">
          <a:xfrm>
            <a:off x="72251" y="1676400"/>
            <a:ext cx="9071749" cy="3581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lgn="ctr"/>
            <a:r>
              <a:rPr lang="en-US" altLang="zh-CN" dirty="0" smtClean="0"/>
              <a:t> </a:t>
            </a:r>
            <a:r>
              <a:rPr lang="en-US" altLang="zh-CN" dirty="0"/>
              <a:t>IP </a:t>
            </a:r>
            <a:r>
              <a:rPr lang="zh-CN" altLang="en-US" dirty="0"/>
              <a:t>地址与硬件地址 </a:t>
            </a:r>
          </a:p>
        </p:txBody>
      </p:sp>
      <p:sp>
        <p:nvSpPr>
          <p:cNvPr id="218117" name="Line 5"/>
          <p:cNvSpPr>
            <a:spLocks noChangeShapeType="1"/>
          </p:cNvSpPr>
          <p:nvPr/>
        </p:nvSpPr>
        <p:spPr bwMode="auto">
          <a:xfrm>
            <a:off x="1706563" y="5249863"/>
            <a:ext cx="5213350"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218118" name="Line 6"/>
          <p:cNvSpPr>
            <a:spLocks noChangeShapeType="1"/>
          </p:cNvSpPr>
          <p:nvPr/>
        </p:nvSpPr>
        <p:spPr bwMode="auto">
          <a:xfrm>
            <a:off x="2403475" y="4275138"/>
            <a:ext cx="3819525"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218119" name="Line 7"/>
          <p:cNvSpPr>
            <a:spLocks noChangeShapeType="1"/>
          </p:cNvSpPr>
          <p:nvPr/>
        </p:nvSpPr>
        <p:spPr bwMode="auto">
          <a:xfrm>
            <a:off x="3076575" y="3192463"/>
            <a:ext cx="3165475"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218120" name="Rectangle 8"/>
          <p:cNvSpPr>
            <a:spLocks noChangeArrowheads="1"/>
          </p:cNvSpPr>
          <p:nvPr/>
        </p:nvSpPr>
        <p:spPr bwMode="auto">
          <a:xfrm>
            <a:off x="4152900" y="3067050"/>
            <a:ext cx="1041400" cy="180975"/>
          </a:xfrm>
          <a:prstGeom prst="rect">
            <a:avLst/>
          </a:prstGeom>
          <a:solidFill>
            <a:schemeClr val="bg1"/>
          </a:solidFill>
          <a:ln w="9525">
            <a:noFill/>
            <a:miter lim="800000"/>
            <a:headEnd/>
            <a:tailEnd/>
          </a:ln>
          <a:effectLst/>
        </p:spPr>
        <p:txBody>
          <a:bodyPr wrap="none" anchor="ctr"/>
          <a:lstStyle/>
          <a:p>
            <a:endParaRPr lang="zh-CN" altLang="en-US"/>
          </a:p>
        </p:txBody>
      </p:sp>
      <p:sp>
        <p:nvSpPr>
          <p:cNvPr id="218121" name="Text Box 9"/>
          <p:cNvSpPr txBox="1">
            <a:spLocks noChangeArrowheads="1"/>
          </p:cNvSpPr>
          <p:nvPr/>
        </p:nvSpPr>
        <p:spPr bwMode="auto">
          <a:xfrm>
            <a:off x="4056063" y="2962275"/>
            <a:ext cx="1271587" cy="395288"/>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pitchFamily="34" charset="0"/>
              </a:rPr>
              <a:t>TCP </a:t>
            </a:r>
            <a:r>
              <a:rPr kumimoji="1" lang="zh-CN" altLang="en-US" sz="2000">
                <a:solidFill>
                  <a:srgbClr val="333399"/>
                </a:solidFill>
                <a:latin typeface="Arial" pitchFamily="34" charset="0"/>
              </a:rPr>
              <a:t>报文</a:t>
            </a:r>
          </a:p>
        </p:txBody>
      </p:sp>
      <p:sp>
        <p:nvSpPr>
          <p:cNvPr id="218122" name="Rectangle 10"/>
          <p:cNvSpPr>
            <a:spLocks noChangeArrowheads="1"/>
          </p:cNvSpPr>
          <p:nvPr/>
        </p:nvSpPr>
        <p:spPr bwMode="auto">
          <a:xfrm>
            <a:off x="3836988" y="4171950"/>
            <a:ext cx="966787" cy="173038"/>
          </a:xfrm>
          <a:prstGeom prst="rect">
            <a:avLst/>
          </a:prstGeom>
          <a:solidFill>
            <a:schemeClr val="bg1"/>
          </a:solidFill>
          <a:ln w="9525">
            <a:noFill/>
            <a:miter lim="800000"/>
            <a:headEnd/>
            <a:tailEnd/>
          </a:ln>
          <a:effectLst/>
        </p:spPr>
        <p:txBody>
          <a:bodyPr wrap="none" anchor="ctr"/>
          <a:lstStyle/>
          <a:p>
            <a:endParaRPr lang="zh-CN" altLang="en-US"/>
          </a:p>
        </p:txBody>
      </p:sp>
      <p:sp>
        <p:nvSpPr>
          <p:cNvPr id="218123" name="Text Box 11"/>
          <p:cNvSpPr txBox="1">
            <a:spLocks noChangeArrowheads="1"/>
          </p:cNvSpPr>
          <p:nvPr/>
        </p:nvSpPr>
        <p:spPr bwMode="auto">
          <a:xfrm>
            <a:off x="3713163" y="4040188"/>
            <a:ext cx="1254125" cy="396875"/>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pitchFamily="34" charset="0"/>
              </a:rPr>
              <a:t>IP </a:t>
            </a:r>
            <a:r>
              <a:rPr kumimoji="1" lang="zh-CN" altLang="en-US" sz="2000">
                <a:solidFill>
                  <a:srgbClr val="333399"/>
                </a:solidFill>
                <a:latin typeface="Arial" pitchFamily="34" charset="0"/>
              </a:rPr>
              <a:t>数据报</a:t>
            </a:r>
          </a:p>
        </p:txBody>
      </p:sp>
      <p:sp>
        <p:nvSpPr>
          <p:cNvPr id="218124" name="Rectangle 12"/>
          <p:cNvSpPr>
            <a:spLocks noChangeArrowheads="1"/>
          </p:cNvSpPr>
          <p:nvPr/>
        </p:nvSpPr>
        <p:spPr bwMode="auto">
          <a:xfrm>
            <a:off x="3895725" y="5159375"/>
            <a:ext cx="820738" cy="182563"/>
          </a:xfrm>
          <a:prstGeom prst="rect">
            <a:avLst/>
          </a:prstGeom>
          <a:solidFill>
            <a:schemeClr val="bg1"/>
          </a:solidFill>
          <a:ln w="9525">
            <a:noFill/>
            <a:miter lim="800000"/>
            <a:headEnd/>
            <a:tailEnd/>
          </a:ln>
          <a:effectLst/>
        </p:spPr>
        <p:txBody>
          <a:bodyPr wrap="none" anchor="ctr"/>
          <a:lstStyle/>
          <a:p>
            <a:endParaRPr lang="zh-CN" altLang="en-US"/>
          </a:p>
        </p:txBody>
      </p:sp>
      <p:sp>
        <p:nvSpPr>
          <p:cNvPr id="218125" name="Text Box 13"/>
          <p:cNvSpPr txBox="1">
            <a:spLocks noChangeArrowheads="1"/>
          </p:cNvSpPr>
          <p:nvPr/>
        </p:nvSpPr>
        <p:spPr bwMode="auto">
          <a:xfrm>
            <a:off x="3798888" y="5013325"/>
            <a:ext cx="1071562" cy="395288"/>
          </a:xfrm>
          <a:prstGeom prst="rect">
            <a:avLst/>
          </a:prstGeom>
          <a:solidFill>
            <a:schemeClr val="bg1"/>
          </a:solidFill>
          <a:ln w="9525">
            <a:noFill/>
            <a:miter lim="800000"/>
            <a:headEnd/>
            <a:tailEnd/>
          </a:ln>
          <a:effectLst/>
        </p:spPr>
        <p:txBody>
          <a:bodyPr wrap="none">
            <a:spAutoFit/>
          </a:bodyPr>
          <a:lstStyle/>
          <a:p>
            <a:r>
              <a:rPr kumimoji="1" lang="en-US" altLang="zh-CN" sz="2000">
                <a:solidFill>
                  <a:srgbClr val="333399"/>
                </a:solidFill>
                <a:latin typeface="Arial" pitchFamily="34" charset="0"/>
              </a:rPr>
              <a:t>MAC </a:t>
            </a:r>
            <a:r>
              <a:rPr kumimoji="1" lang="zh-CN" altLang="en-US" sz="2000">
                <a:solidFill>
                  <a:srgbClr val="333399"/>
                </a:solidFill>
                <a:latin typeface="Arial" pitchFamily="34" charset="0"/>
              </a:rPr>
              <a:t>帧</a:t>
            </a:r>
          </a:p>
        </p:txBody>
      </p:sp>
      <p:sp>
        <p:nvSpPr>
          <p:cNvPr id="218130" name="Line 18"/>
          <p:cNvSpPr>
            <a:spLocks noChangeShapeType="1"/>
          </p:cNvSpPr>
          <p:nvPr/>
        </p:nvSpPr>
        <p:spPr bwMode="auto">
          <a:xfrm>
            <a:off x="2403475" y="4111625"/>
            <a:ext cx="0" cy="4064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218131" name="Line 19"/>
          <p:cNvSpPr>
            <a:spLocks noChangeShapeType="1"/>
          </p:cNvSpPr>
          <p:nvPr/>
        </p:nvSpPr>
        <p:spPr bwMode="auto">
          <a:xfrm>
            <a:off x="6223000" y="4111625"/>
            <a:ext cx="0" cy="4064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218132" name="Line 20"/>
          <p:cNvSpPr>
            <a:spLocks noChangeShapeType="1"/>
          </p:cNvSpPr>
          <p:nvPr/>
        </p:nvSpPr>
        <p:spPr bwMode="auto">
          <a:xfrm>
            <a:off x="3089275" y="2986088"/>
            <a:ext cx="12700" cy="5588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218133" name="Line 21"/>
          <p:cNvSpPr>
            <a:spLocks noChangeShapeType="1"/>
          </p:cNvSpPr>
          <p:nvPr/>
        </p:nvSpPr>
        <p:spPr bwMode="auto">
          <a:xfrm>
            <a:off x="6223000" y="2986088"/>
            <a:ext cx="0" cy="5588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218134" name="Line 22"/>
          <p:cNvSpPr>
            <a:spLocks noChangeShapeType="1"/>
          </p:cNvSpPr>
          <p:nvPr/>
        </p:nvSpPr>
        <p:spPr bwMode="auto">
          <a:xfrm flipV="1">
            <a:off x="6589713" y="4292600"/>
            <a:ext cx="2303462" cy="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218135" name="Rectangle 23"/>
          <p:cNvSpPr>
            <a:spLocks noChangeArrowheads="1"/>
          </p:cNvSpPr>
          <p:nvPr/>
        </p:nvSpPr>
        <p:spPr bwMode="auto">
          <a:xfrm>
            <a:off x="3089275" y="2490788"/>
            <a:ext cx="3133725" cy="487362"/>
          </a:xfrm>
          <a:prstGeom prst="rect">
            <a:avLst/>
          </a:prstGeom>
          <a:solidFill>
            <a:srgbClr val="66FF99"/>
          </a:solidFill>
          <a:ln w="28575">
            <a:solidFill>
              <a:schemeClr val="tx1"/>
            </a:solidFill>
            <a:miter lim="800000"/>
            <a:headEnd/>
            <a:tailEnd/>
          </a:ln>
          <a:effectLst/>
        </p:spPr>
        <p:txBody>
          <a:bodyPr wrap="none" anchor="ctr"/>
          <a:lstStyle/>
          <a:p>
            <a:endParaRPr lang="zh-CN" altLang="en-US"/>
          </a:p>
        </p:txBody>
      </p:sp>
      <p:sp>
        <p:nvSpPr>
          <p:cNvPr id="218136" name="Line 24"/>
          <p:cNvSpPr>
            <a:spLocks noChangeShapeType="1"/>
          </p:cNvSpPr>
          <p:nvPr/>
        </p:nvSpPr>
        <p:spPr bwMode="auto">
          <a:xfrm flipH="1">
            <a:off x="3775075" y="2490788"/>
            <a:ext cx="0" cy="487362"/>
          </a:xfrm>
          <a:prstGeom prst="line">
            <a:avLst/>
          </a:prstGeom>
          <a:noFill/>
          <a:ln w="19050">
            <a:solidFill>
              <a:schemeClr val="tx1"/>
            </a:solidFill>
            <a:round/>
            <a:headEnd/>
            <a:tailEnd/>
          </a:ln>
          <a:effectLst/>
        </p:spPr>
        <p:txBody>
          <a:bodyPr wrap="none" anchor="ctr"/>
          <a:lstStyle/>
          <a:p>
            <a:endParaRPr lang="zh-CN" altLang="en-US"/>
          </a:p>
        </p:txBody>
      </p:sp>
      <p:sp>
        <p:nvSpPr>
          <p:cNvPr id="218137" name="Text Box 25"/>
          <p:cNvSpPr txBox="1">
            <a:spLocks noChangeArrowheads="1"/>
          </p:cNvSpPr>
          <p:nvPr/>
        </p:nvSpPr>
        <p:spPr bwMode="auto">
          <a:xfrm>
            <a:off x="4279900" y="2492375"/>
            <a:ext cx="1454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pitchFamily="34" charset="0"/>
              </a:rPr>
              <a:t>应用层数据</a:t>
            </a:r>
          </a:p>
        </p:txBody>
      </p:sp>
      <p:sp>
        <p:nvSpPr>
          <p:cNvPr id="218138" name="Text Box 26"/>
          <p:cNvSpPr txBox="1">
            <a:spLocks noChangeArrowheads="1"/>
          </p:cNvSpPr>
          <p:nvPr/>
        </p:nvSpPr>
        <p:spPr bwMode="auto">
          <a:xfrm>
            <a:off x="3063875" y="2493963"/>
            <a:ext cx="692150" cy="395287"/>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pitchFamily="34" charset="0"/>
              </a:rPr>
              <a:t>首部</a:t>
            </a:r>
          </a:p>
        </p:txBody>
      </p:sp>
      <p:sp>
        <p:nvSpPr>
          <p:cNvPr id="218139" name="Rectangle 27"/>
          <p:cNvSpPr>
            <a:spLocks noChangeArrowheads="1"/>
          </p:cNvSpPr>
          <p:nvPr/>
        </p:nvSpPr>
        <p:spPr bwMode="auto">
          <a:xfrm>
            <a:off x="2403475" y="3544888"/>
            <a:ext cx="3819525" cy="487362"/>
          </a:xfrm>
          <a:prstGeom prst="rect">
            <a:avLst/>
          </a:prstGeom>
          <a:solidFill>
            <a:srgbClr val="FFFF99"/>
          </a:solidFill>
          <a:ln w="28575">
            <a:solidFill>
              <a:schemeClr val="tx1"/>
            </a:solidFill>
            <a:miter lim="800000"/>
            <a:headEnd/>
            <a:tailEnd/>
          </a:ln>
          <a:effectLst/>
        </p:spPr>
        <p:txBody>
          <a:bodyPr wrap="none" anchor="ctr"/>
          <a:lstStyle/>
          <a:p>
            <a:endParaRPr lang="zh-CN" altLang="en-US"/>
          </a:p>
        </p:txBody>
      </p:sp>
      <p:sp>
        <p:nvSpPr>
          <p:cNvPr id="218140" name="Line 28"/>
          <p:cNvSpPr>
            <a:spLocks noChangeShapeType="1"/>
          </p:cNvSpPr>
          <p:nvPr/>
        </p:nvSpPr>
        <p:spPr bwMode="auto">
          <a:xfrm>
            <a:off x="3089275" y="3544888"/>
            <a:ext cx="0" cy="487362"/>
          </a:xfrm>
          <a:prstGeom prst="line">
            <a:avLst/>
          </a:prstGeom>
          <a:noFill/>
          <a:ln w="19050">
            <a:solidFill>
              <a:schemeClr val="tx1"/>
            </a:solidFill>
            <a:round/>
            <a:headEnd/>
            <a:tailEnd/>
          </a:ln>
          <a:effectLst/>
        </p:spPr>
        <p:txBody>
          <a:bodyPr wrap="none" anchor="ctr"/>
          <a:lstStyle/>
          <a:p>
            <a:endParaRPr lang="zh-CN" altLang="en-US"/>
          </a:p>
        </p:txBody>
      </p:sp>
      <p:sp>
        <p:nvSpPr>
          <p:cNvPr id="218141" name="Text Box 29"/>
          <p:cNvSpPr txBox="1">
            <a:spLocks noChangeArrowheads="1"/>
          </p:cNvSpPr>
          <p:nvPr/>
        </p:nvSpPr>
        <p:spPr bwMode="auto">
          <a:xfrm>
            <a:off x="2379663" y="3536950"/>
            <a:ext cx="690562"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pitchFamily="34" charset="0"/>
              </a:rPr>
              <a:t>首部</a:t>
            </a:r>
          </a:p>
        </p:txBody>
      </p:sp>
      <p:sp>
        <p:nvSpPr>
          <p:cNvPr id="218142" name="Rectangle 30"/>
          <p:cNvSpPr>
            <a:spLocks noChangeArrowheads="1"/>
          </p:cNvSpPr>
          <p:nvPr/>
        </p:nvSpPr>
        <p:spPr bwMode="auto">
          <a:xfrm>
            <a:off x="1728788" y="4548188"/>
            <a:ext cx="684212" cy="457200"/>
          </a:xfrm>
          <a:prstGeom prst="rect">
            <a:avLst/>
          </a:prstGeom>
          <a:solidFill>
            <a:srgbClr val="EAEAEA"/>
          </a:solidFill>
          <a:ln w="9525">
            <a:noFill/>
            <a:miter lim="800000"/>
            <a:headEnd/>
            <a:tailEnd/>
          </a:ln>
          <a:effectLst/>
        </p:spPr>
        <p:txBody>
          <a:bodyPr wrap="none" anchor="ctr"/>
          <a:lstStyle/>
          <a:p>
            <a:endParaRPr lang="zh-CN" altLang="en-US"/>
          </a:p>
        </p:txBody>
      </p:sp>
      <p:sp>
        <p:nvSpPr>
          <p:cNvPr id="218143" name="Rectangle 31"/>
          <p:cNvSpPr>
            <a:spLocks noChangeArrowheads="1"/>
          </p:cNvSpPr>
          <p:nvPr/>
        </p:nvSpPr>
        <p:spPr bwMode="auto">
          <a:xfrm>
            <a:off x="1719263" y="4518025"/>
            <a:ext cx="5189537" cy="487363"/>
          </a:xfrm>
          <a:prstGeom prst="rect">
            <a:avLst/>
          </a:prstGeom>
          <a:solidFill>
            <a:srgbClr val="CCECFF"/>
          </a:solidFill>
          <a:ln w="28575">
            <a:solidFill>
              <a:schemeClr val="tx1"/>
            </a:solidFill>
            <a:miter lim="800000"/>
            <a:headEnd/>
            <a:tailEnd/>
          </a:ln>
          <a:effectLst/>
        </p:spPr>
        <p:txBody>
          <a:bodyPr wrap="none" anchor="ctr"/>
          <a:lstStyle/>
          <a:p>
            <a:endParaRPr lang="zh-CN" altLang="en-US"/>
          </a:p>
        </p:txBody>
      </p:sp>
      <p:sp>
        <p:nvSpPr>
          <p:cNvPr id="218144" name="Line 32"/>
          <p:cNvSpPr>
            <a:spLocks noChangeShapeType="1"/>
          </p:cNvSpPr>
          <p:nvPr/>
        </p:nvSpPr>
        <p:spPr bwMode="auto">
          <a:xfrm>
            <a:off x="2403475" y="4518025"/>
            <a:ext cx="0" cy="487363"/>
          </a:xfrm>
          <a:prstGeom prst="line">
            <a:avLst/>
          </a:prstGeom>
          <a:noFill/>
          <a:ln w="19050">
            <a:solidFill>
              <a:schemeClr val="tx1"/>
            </a:solidFill>
            <a:round/>
            <a:headEnd/>
            <a:tailEnd/>
          </a:ln>
          <a:effectLst/>
        </p:spPr>
        <p:txBody>
          <a:bodyPr wrap="none" anchor="ctr"/>
          <a:lstStyle/>
          <a:p>
            <a:endParaRPr lang="zh-CN" altLang="en-US"/>
          </a:p>
        </p:txBody>
      </p:sp>
      <p:sp>
        <p:nvSpPr>
          <p:cNvPr id="218145" name="Line 33"/>
          <p:cNvSpPr>
            <a:spLocks noChangeShapeType="1"/>
          </p:cNvSpPr>
          <p:nvPr/>
        </p:nvSpPr>
        <p:spPr bwMode="auto">
          <a:xfrm>
            <a:off x="6223000" y="4518025"/>
            <a:ext cx="0" cy="487363"/>
          </a:xfrm>
          <a:prstGeom prst="line">
            <a:avLst/>
          </a:prstGeom>
          <a:noFill/>
          <a:ln w="19050">
            <a:solidFill>
              <a:schemeClr val="tx1"/>
            </a:solidFill>
            <a:round/>
            <a:headEnd/>
            <a:tailEnd/>
          </a:ln>
          <a:effectLst/>
        </p:spPr>
        <p:txBody>
          <a:bodyPr wrap="none" anchor="ctr"/>
          <a:lstStyle/>
          <a:p>
            <a:endParaRPr lang="zh-CN" altLang="en-US"/>
          </a:p>
        </p:txBody>
      </p:sp>
      <p:sp>
        <p:nvSpPr>
          <p:cNvPr id="218146" name="Text Box 34"/>
          <p:cNvSpPr txBox="1">
            <a:spLocks noChangeArrowheads="1"/>
          </p:cNvSpPr>
          <p:nvPr/>
        </p:nvSpPr>
        <p:spPr bwMode="auto">
          <a:xfrm>
            <a:off x="6184900" y="4513263"/>
            <a:ext cx="692150" cy="398462"/>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pitchFamily="34" charset="0"/>
              </a:rPr>
              <a:t>尾部</a:t>
            </a:r>
          </a:p>
        </p:txBody>
      </p:sp>
      <p:sp>
        <p:nvSpPr>
          <p:cNvPr id="218147" name="Text Box 35"/>
          <p:cNvSpPr txBox="1">
            <a:spLocks noChangeArrowheads="1"/>
          </p:cNvSpPr>
          <p:nvPr/>
        </p:nvSpPr>
        <p:spPr bwMode="auto">
          <a:xfrm>
            <a:off x="1708150" y="4513263"/>
            <a:ext cx="690563" cy="398462"/>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pitchFamily="34" charset="0"/>
              </a:rPr>
              <a:t>首部</a:t>
            </a:r>
          </a:p>
        </p:txBody>
      </p:sp>
      <p:grpSp>
        <p:nvGrpSpPr>
          <p:cNvPr id="2" name="Group 49"/>
          <p:cNvGrpSpPr>
            <a:grpSpLocks/>
          </p:cNvGrpSpPr>
          <p:nvPr/>
        </p:nvGrpSpPr>
        <p:grpSpPr bwMode="auto">
          <a:xfrm>
            <a:off x="323850" y="3789363"/>
            <a:ext cx="8440738" cy="1692275"/>
            <a:chOff x="182" y="2409"/>
            <a:chExt cx="5317" cy="1066"/>
          </a:xfrm>
        </p:grpSpPr>
        <p:grpSp>
          <p:nvGrpSpPr>
            <p:cNvPr id="3" name="Group 45"/>
            <p:cNvGrpSpPr>
              <a:grpSpLocks/>
            </p:cNvGrpSpPr>
            <p:nvPr/>
          </p:nvGrpSpPr>
          <p:grpSpPr bwMode="auto">
            <a:xfrm>
              <a:off x="4423" y="2709"/>
              <a:ext cx="1076" cy="766"/>
              <a:chOff x="4423" y="2709"/>
              <a:chExt cx="1076" cy="766"/>
            </a:xfrm>
          </p:grpSpPr>
          <p:sp>
            <p:nvSpPr>
              <p:cNvPr id="218127" name="AutoShape 15"/>
              <p:cNvSpPr>
                <a:spLocks noChangeArrowheads="1"/>
              </p:cNvSpPr>
              <p:nvPr/>
            </p:nvSpPr>
            <p:spPr bwMode="auto">
              <a:xfrm flipV="1">
                <a:off x="4831" y="2709"/>
                <a:ext cx="186" cy="358"/>
              </a:xfrm>
              <a:prstGeom prst="upArrow">
                <a:avLst>
                  <a:gd name="adj1" fmla="val 50000"/>
                  <a:gd name="adj2" fmla="val 81801"/>
                </a:avLst>
              </a:prstGeom>
              <a:solidFill>
                <a:srgbClr val="333399"/>
              </a:solidFill>
              <a:ln w="9525">
                <a:solidFill>
                  <a:schemeClr val="tx1"/>
                </a:solidFill>
                <a:miter lim="800000"/>
                <a:headEnd/>
                <a:tailEnd/>
              </a:ln>
              <a:effectLst/>
            </p:spPr>
            <p:txBody>
              <a:bodyPr vert="eaVert" wrap="none" anchor="ctr"/>
              <a:lstStyle/>
              <a:p>
                <a:endParaRPr lang="zh-CN" altLang="en-US"/>
              </a:p>
            </p:txBody>
          </p:sp>
          <p:sp>
            <p:nvSpPr>
              <p:cNvPr id="218129" name="Text Box 17"/>
              <p:cNvSpPr txBox="1">
                <a:spLocks noChangeArrowheads="1"/>
              </p:cNvSpPr>
              <p:nvPr/>
            </p:nvSpPr>
            <p:spPr bwMode="auto">
              <a:xfrm>
                <a:off x="4423" y="3033"/>
                <a:ext cx="1076" cy="442"/>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pitchFamily="34" charset="0"/>
                  </a:rPr>
                  <a:t>链路层及以下</a:t>
                </a:r>
              </a:p>
              <a:p>
                <a:r>
                  <a:rPr kumimoji="1" lang="zh-CN" altLang="en-US" sz="2000">
                    <a:solidFill>
                      <a:srgbClr val="333399"/>
                    </a:solidFill>
                    <a:latin typeface="Arial" pitchFamily="34" charset="0"/>
                  </a:rPr>
                  <a:t>使用硬件地址</a:t>
                </a:r>
              </a:p>
            </p:txBody>
          </p:sp>
        </p:grpSp>
        <p:grpSp>
          <p:nvGrpSpPr>
            <p:cNvPr id="4" name="Group 47"/>
            <p:cNvGrpSpPr>
              <a:grpSpLocks/>
            </p:cNvGrpSpPr>
            <p:nvPr/>
          </p:nvGrpSpPr>
          <p:grpSpPr bwMode="auto">
            <a:xfrm>
              <a:off x="182" y="2409"/>
              <a:ext cx="802" cy="291"/>
              <a:chOff x="182" y="2409"/>
              <a:chExt cx="802" cy="291"/>
            </a:xfrm>
          </p:grpSpPr>
          <p:sp>
            <p:nvSpPr>
              <p:cNvPr id="218149" name="AutoShape 37"/>
              <p:cNvSpPr>
                <a:spLocks noChangeArrowheads="1"/>
              </p:cNvSpPr>
              <p:nvPr/>
            </p:nvSpPr>
            <p:spPr bwMode="auto">
              <a:xfrm>
                <a:off x="182" y="2427"/>
                <a:ext cx="802" cy="273"/>
              </a:xfrm>
              <a:prstGeom prst="wedgeRoundRectCallout">
                <a:avLst>
                  <a:gd name="adj1" fmla="val 72116"/>
                  <a:gd name="adj2" fmla="val 129167"/>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000">
                  <a:solidFill>
                    <a:srgbClr val="333399"/>
                  </a:solidFill>
                  <a:latin typeface="Arial" pitchFamily="34" charset="0"/>
                </a:endParaRPr>
              </a:p>
            </p:txBody>
          </p:sp>
          <p:sp>
            <p:nvSpPr>
              <p:cNvPr id="218150" name="Text Box 38"/>
              <p:cNvSpPr txBox="1">
                <a:spLocks noChangeArrowheads="1"/>
              </p:cNvSpPr>
              <p:nvPr/>
            </p:nvSpPr>
            <p:spPr bwMode="auto">
              <a:xfrm>
                <a:off x="190" y="2409"/>
                <a:ext cx="755" cy="250"/>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pitchFamily="34" charset="0"/>
                  </a:rPr>
                  <a:t>硬件地址</a:t>
                </a:r>
              </a:p>
            </p:txBody>
          </p:sp>
        </p:grpSp>
      </p:grpSp>
      <p:grpSp>
        <p:nvGrpSpPr>
          <p:cNvPr id="5" name="Group 48"/>
          <p:cNvGrpSpPr>
            <a:grpSpLocks/>
          </p:cNvGrpSpPr>
          <p:nvPr/>
        </p:nvGrpSpPr>
        <p:grpSpPr bwMode="auto">
          <a:xfrm>
            <a:off x="1462088" y="2887663"/>
            <a:ext cx="7142162" cy="1412875"/>
            <a:chOff x="921" y="1819"/>
            <a:chExt cx="4499" cy="890"/>
          </a:xfrm>
        </p:grpSpPr>
        <p:grpSp>
          <p:nvGrpSpPr>
            <p:cNvPr id="6" name="Group 44"/>
            <p:cNvGrpSpPr>
              <a:grpSpLocks/>
            </p:cNvGrpSpPr>
            <p:nvPr/>
          </p:nvGrpSpPr>
          <p:grpSpPr bwMode="auto">
            <a:xfrm>
              <a:off x="4344" y="1854"/>
              <a:ext cx="1076" cy="855"/>
              <a:chOff x="4344" y="1854"/>
              <a:chExt cx="1076" cy="855"/>
            </a:xfrm>
          </p:grpSpPr>
          <p:sp>
            <p:nvSpPr>
              <p:cNvPr id="218126" name="AutoShape 14"/>
              <p:cNvSpPr>
                <a:spLocks noChangeArrowheads="1"/>
              </p:cNvSpPr>
              <p:nvPr/>
            </p:nvSpPr>
            <p:spPr bwMode="auto">
              <a:xfrm>
                <a:off x="4831" y="2352"/>
                <a:ext cx="186" cy="357"/>
              </a:xfrm>
              <a:prstGeom prst="upArrow">
                <a:avLst>
                  <a:gd name="adj1" fmla="val 50000"/>
                  <a:gd name="adj2" fmla="val 69479"/>
                </a:avLst>
              </a:prstGeom>
              <a:solidFill>
                <a:srgbClr val="FFCCFF"/>
              </a:solidFill>
              <a:ln w="9525">
                <a:solidFill>
                  <a:schemeClr val="tx1"/>
                </a:solidFill>
                <a:miter lim="800000"/>
                <a:headEnd/>
                <a:tailEnd/>
              </a:ln>
              <a:effectLst/>
            </p:spPr>
            <p:txBody>
              <a:bodyPr vert="eaVert" wrap="none" anchor="ctr"/>
              <a:lstStyle/>
              <a:p>
                <a:endParaRPr lang="zh-CN" altLang="en-US"/>
              </a:p>
            </p:txBody>
          </p:sp>
          <p:sp>
            <p:nvSpPr>
              <p:cNvPr id="218128" name="Text Box 16"/>
              <p:cNvSpPr txBox="1">
                <a:spLocks noChangeArrowheads="1"/>
              </p:cNvSpPr>
              <p:nvPr/>
            </p:nvSpPr>
            <p:spPr bwMode="auto">
              <a:xfrm>
                <a:off x="4344" y="1854"/>
                <a:ext cx="1076" cy="442"/>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pitchFamily="34" charset="0"/>
                  </a:rPr>
                  <a:t>网络层及以上</a:t>
                </a:r>
              </a:p>
              <a:p>
                <a:r>
                  <a:rPr kumimoji="1" lang="zh-CN" altLang="en-US" sz="2000">
                    <a:solidFill>
                      <a:srgbClr val="333399"/>
                    </a:solidFill>
                    <a:latin typeface="Arial" pitchFamily="34" charset="0"/>
                  </a:rPr>
                  <a:t> 使用 </a:t>
                </a:r>
                <a:r>
                  <a:rPr kumimoji="1" lang="en-US" altLang="zh-CN" sz="2000">
                    <a:solidFill>
                      <a:srgbClr val="333399"/>
                    </a:solidFill>
                    <a:latin typeface="Arial" pitchFamily="34" charset="0"/>
                  </a:rPr>
                  <a:t>IP </a:t>
                </a:r>
                <a:r>
                  <a:rPr kumimoji="1" lang="zh-CN" altLang="en-US" sz="2000">
                    <a:solidFill>
                      <a:srgbClr val="333399"/>
                    </a:solidFill>
                    <a:latin typeface="Arial" pitchFamily="34" charset="0"/>
                  </a:rPr>
                  <a:t>地址</a:t>
                </a:r>
              </a:p>
            </p:txBody>
          </p:sp>
        </p:grpSp>
        <p:grpSp>
          <p:nvGrpSpPr>
            <p:cNvPr id="7" name="Group 46"/>
            <p:cNvGrpSpPr>
              <a:grpSpLocks/>
            </p:cNvGrpSpPr>
            <p:nvPr/>
          </p:nvGrpSpPr>
          <p:grpSpPr bwMode="auto">
            <a:xfrm>
              <a:off x="921" y="1819"/>
              <a:ext cx="654" cy="261"/>
              <a:chOff x="921" y="1819"/>
              <a:chExt cx="654" cy="261"/>
            </a:xfrm>
          </p:grpSpPr>
          <p:sp>
            <p:nvSpPr>
              <p:cNvPr id="218152" name="AutoShape 40"/>
              <p:cNvSpPr>
                <a:spLocks noChangeArrowheads="1"/>
              </p:cNvSpPr>
              <p:nvPr/>
            </p:nvSpPr>
            <p:spPr bwMode="auto">
              <a:xfrm>
                <a:off x="921" y="1826"/>
                <a:ext cx="654" cy="254"/>
              </a:xfrm>
              <a:prstGeom prst="wedgeRoundRectCallout">
                <a:avLst>
                  <a:gd name="adj1" fmla="val 72171"/>
                  <a:gd name="adj2" fmla="val 129134"/>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000">
                  <a:solidFill>
                    <a:srgbClr val="333399"/>
                  </a:solidFill>
                  <a:latin typeface="Arial" pitchFamily="34" charset="0"/>
                </a:endParaRPr>
              </a:p>
            </p:txBody>
          </p:sp>
          <p:sp>
            <p:nvSpPr>
              <p:cNvPr id="218153" name="Text Box 41"/>
              <p:cNvSpPr txBox="1">
                <a:spLocks noChangeArrowheads="1"/>
              </p:cNvSpPr>
              <p:nvPr/>
            </p:nvSpPr>
            <p:spPr bwMode="auto">
              <a:xfrm>
                <a:off x="927" y="1819"/>
                <a:ext cx="630" cy="250"/>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pitchFamily="34" charset="0"/>
                  </a:rPr>
                  <a:t>IP </a:t>
                </a:r>
                <a:r>
                  <a:rPr kumimoji="1" lang="zh-CN" altLang="en-US" sz="2000">
                    <a:solidFill>
                      <a:srgbClr val="333399"/>
                    </a:solidFill>
                    <a:latin typeface="Arial" pitchFamily="34" charset="0"/>
                  </a:rPr>
                  <a:t>地址</a:t>
                </a:r>
              </a:p>
            </p:txBody>
          </p:sp>
        </p:grpSp>
      </p:grpSp>
      <p:sp>
        <p:nvSpPr>
          <p:cNvPr id="218155" name="Rectangle 43"/>
          <p:cNvSpPr>
            <a:spLocks noChangeArrowheads="1"/>
          </p:cNvSpPr>
          <p:nvPr/>
        </p:nvSpPr>
        <p:spPr bwMode="auto">
          <a:xfrm>
            <a:off x="2424113" y="4548188"/>
            <a:ext cx="3776662" cy="433387"/>
          </a:xfrm>
          <a:prstGeom prst="rect">
            <a:avLst/>
          </a:prstGeom>
          <a:solidFill>
            <a:srgbClr val="FFFF99"/>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Oval 2"/>
          <p:cNvSpPr>
            <a:spLocks noChangeArrowheads="1"/>
          </p:cNvSpPr>
          <p:nvPr/>
        </p:nvSpPr>
        <p:spPr bwMode="auto">
          <a:xfrm>
            <a:off x="395288" y="53975"/>
            <a:ext cx="8540750" cy="4989513"/>
          </a:xfrm>
          <a:prstGeom prst="ellipse">
            <a:avLst/>
          </a:prstGeom>
          <a:solidFill>
            <a:srgbClr val="FFFF99"/>
          </a:solidFill>
          <a:ln w="9525">
            <a:solidFill>
              <a:schemeClr val="tx1"/>
            </a:solidFill>
            <a:prstDash val="dash"/>
            <a:round/>
            <a:headEnd/>
            <a:tailEnd/>
          </a:ln>
          <a:effectLst/>
        </p:spPr>
        <p:txBody>
          <a:bodyPr wrap="none" anchor="ctr"/>
          <a:lstStyle/>
          <a:p>
            <a:pPr algn="ctr"/>
            <a:endParaRPr lang="zh-CN" altLang="en-US" sz="4000" b="0">
              <a:latin typeface="Arial" pitchFamily="34" charset="0"/>
            </a:endParaRPr>
          </a:p>
        </p:txBody>
      </p:sp>
      <p:sp>
        <p:nvSpPr>
          <p:cNvPr id="153603" name="Oval 3"/>
          <p:cNvSpPr>
            <a:spLocks noChangeArrowheads="1"/>
          </p:cNvSpPr>
          <p:nvPr/>
        </p:nvSpPr>
        <p:spPr bwMode="auto">
          <a:xfrm>
            <a:off x="1403350" y="623888"/>
            <a:ext cx="6313488" cy="3667125"/>
          </a:xfrm>
          <a:prstGeom prst="ellipse">
            <a:avLst/>
          </a:prstGeom>
          <a:solidFill>
            <a:srgbClr val="00FFCC"/>
          </a:solidFill>
          <a:ln w="9525">
            <a:solidFill>
              <a:schemeClr val="tx1"/>
            </a:solidFill>
            <a:prstDash val="dash"/>
            <a:round/>
            <a:headEnd/>
            <a:tailEnd/>
          </a:ln>
          <a:effectLst/>
        </p:spPr>
        <p:txBody>
          <a:bodyPr wrap="none" anchor="ctr"/>
          <a:lstStyle/>
          <a:p>
            <a:endParaRPr lang="zh-CN" altLang="en-US"/>
          </a:p>
        </p:txBody>
      </p:sp>
      <p:sp>
        <p:nvSpPr>
          <p:cNvPr id="153604" name="Oval 4"/>
          <p:cNvSpPr>
            <a:spLocks noChangeArrowheads="1"/>
          </p:cNvSpPr>
          <p:nvPr/>
        </p:nvSpPr>
        <p:spPr bwMode="auto">
          <a:xfrm>
            <a:off x="2555875" y="1268413"/>
            <a:ext cx="3816350" cy="2303462"/>
          </a:xfrm>
          <a:prstGeom prst="ellipse">
            <a:avLst/>
          </a:prstGeom>
          <a:solidFill>
            <a:srgbClr val="FFCCFF"/>
          </a:solidFill>
          <a:ln w="9525">
            <a:solidFill>
              <a:schemeClr val="tx1"/>
            </a:solidFill>
            <a:prstDash val="dash"/>
            <a:round/>
            <a:headEnd/>
            <a:tailEnd/>
          </a:ln>
          <a:effectLst/>
        </p:spPr>
        <p:txBody>
          <a:bodyPr wrap="none" anchor="ctr"/>
          <a:lstStyle/>
          <a:p>
            <a:endParaRPr lang="zh-CN" altLang="en-US"/>
          </a:p>
        </p:txBody>
      </p:sp>
      <p:sp>
        <p:nvSpPr>
          <p:cNvPr id="153605" name="Line 5"/>
          <p:cNvSpPr>
            <a:spLocks noChangeShapeType="1"/>
          </p:cNvSpPr>
          <p:nvPr/>
        </p:nvSpPr>
        <p:spPr bwMode="auto">
          <a:xfrm flipV="1">
            <a:off x="3124200" y="2563813"/>
            <a:ext cx="871538" cy="212725"/>
          </a:xfrm>
          <a:prstGeom prst="line">
            <a:avLst/>
          </a:prstGeom>
          <a:noFill/>
          <a:ln w="9525">
            <a:solidFill>
              <a:schemeClr val="tx1"/>
            </a:solidFill>
            <a:round/>
            <a:headEnd/>
            <a:tailEnd/>
          </a:ln>
          <a:effectLst/>
        </p:spPr>
        <p:txBody>
          <a:bodyPr/>
          <a:lstStyle/>
          <a:p>
            <a:endParaRPr lang="zh-CN" altLang="en-US"/>
          </a:p>
        </p:txBody>
      </p:sp>
      <p:sp>
        <p:nvSpPr>
          <p:cNvPr id="153606" name="Line 6"/>
          <p:cNvSpPr>
            <a:spLocks noChangeShapeType="1"/>
          </p:cNvSpPr>
          <p:nvPr/>
        </p:nvSpPr>
        <p:spPr bwMode="auto">
          <a:xfrm flipV="1">
            <a:off x="4572000" y="2132013"/>
            <a:ext cx="647700" cy="503237"/>
          </a:xfrm>
          <a:prstGeom prst="line">
            <a:avLst/>
          </a:prstGeom>
          <a:noFill/>
          <a:ln w="28575">
            <a:solidFill>
              <a:schemeClr val="tx1"/>
            </a:solidFill>
            <a:round/>
            <a:headEnd/>
            <a:tailEnd/>
          </a:ln>
          <a:effectLst/>
        </p:spPr>
        <p:txBody>
          <a:bodyPr/>
          <a:lstStyle/>
          <a:p>
            <a:endParaRPr lang="zh-CN" altLang="en-US"/>
          </a:p>
        </p:txBody>
      </p:sp>
      <p:sp>
        <p:nvSpPr>
          <p:cNvPr id="153607" name="Oval 7"/>
          <p:cNvSpPr>
            <a:spLocks noChangeArrowheads="1"/>
          </p:cNvSpPr>
          <p:nvPr/>
        </p:nvSpPr>
        <p:spPr bwMode="auto">
          <a:xfrm>
            <a:off x="3851275" y="2454275"/>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一级 </a:t>
            </a:r>
            <a:r>
              <a:rPr kumimoji="1" lang="en-US" altLang="zh-CN" b="0">
                <a:latin typeface="Times New Roman" pitchFamily="18" charset="0"/>
              </a:rPr>
              <a:t>ISP</a:t>
            </a:r>
          </a:p>
        </p:txBody>
      </p:sp>
      <p:sp>
        <p:nvSpPr>
          <p:cNvPr id="153608" name="Line 8"/>
          <p:cNvSpPr>
            <a:spLocks noChangeShapeType="1"/>
          </p:cNvSpPr>
          <p:nvPr/>
        </p:nvSpPr>
        <p:spPr bwMode="auto">
          <a:xfrm flipH="1" flipV="1">
            <a:off x="6553200" y="4376738"/>
            <a:ext cx="1763713" cy="779462"/>
          </a:xfrm>
          <a:prstGeom prst="line">
            <a:avLst/>
          </a:prstGeom>
          <a:noFill/>
          <a:ln w="9525">
            <a:solidFill>
              <a:schemeClr val="tx1"/>
            </a:solidFill>
            <a:round/>
            <a:headEnd/>
            <a:tailEnd/>
          </a:ln>
          <a:effectLst/>
        </p:spPr>
        <p:txBody>
          <a:bodyPr/>
          <a:lstStyle/>
          <a:p>
            <a:endParaRPr lang="zh-CN" altLang="en-US"/>
          </a:p>
        </p:txBody>
      </p:sp>
      <p:sp>
        <p:nvSpPr>
          <p:cNvPr id="153609" name="Line 9"/>
          <p:cNvSpPr>
            <a:spLocks noChangeShapeType="1"/>
          </p:cNvSpPr>
          <p:nvPr/>
        </p:nvSpPr>
        <p:spPr bwMode="auto">
          <a:xfrm>
            <a:off x="2362200" y="4300538"/>
            <a:ext cx="193675" cy="855662"/>
          </a:xfrm>
          <a:prstGeom prst="line">
            <a:avLst/>
          </a:prstGeom>
          <a:noFill/>
          <a:ln w="9525">
            <a:solidFill>
              <a:schemeClr val="tx1"/>
            </a:solidFill>
            <a:round/>
            <a:headEnd/>
            <a:tailEnd/>
          </a:ln>
          <a:effectLst/>
        </p:spPr>
        <p:txBody>
          <a:bodyPr/>
          <a:lstStyle/>
          <a:p>
            <a:endParaRPr lang="zh-CN" altLang="en-US"/>
          </a:p>
        </p:txBody>
      </p:sp>
      <p:sp>
        <p:nvSpPr>
          <p:cNvPr id="153610" name="Line 10"/>
          <p:cNvSpPr>
            <a:spLocks noChangeShapeType="1"/>
          </p:cNvSpPr>
          <p:nvPr/>
        </p:nvSpPr>
        <p:spPr bwMode="auto">
          <a:xfrm>
            <a:off x="3429000" y="4376738"/>
            <a:ext cx="350838" cy="923925"/>
          </a:xfrm>
          <a:prstGeom prst="line">
            <a:avLst/>
          </a:prstGeom>
          <a:noFill/>
          <a:ln w="9525">
            <a:solidFill>
              <a:schemeClr val="tx1"/>
            </a:solidFill>
            <a:round/>
            <a:headEnd/>
            <a:tailEnd/>
          </a:ln>
          <a:effectLst/>
        </p:spPr>
        <p:txBody>
          <a:bodyPr/>
          <a:lstStyle/>
          <a:p>
            <a:endParaRPr lang="zh-CN" altLang="en-US"/>
          </a:p>
        </p:txBody>
      </p:sp>
      <p:sp>
        <p:nvSpPr>
          <p:cNvPr id="153611" name="Line 11"/>
          <p:cNvSpPr>
            <a:spLocks noChangeShapeType="1"/>
          </p:cNvSpPr>
          <p:nvPr/>
        </p:nvSpPr>
        <p:spPr bwMode="auto">
          <a:xfrm flipH="1">
            <a:off x="6084888" y="4376738"/>
            <a:ext cx="239712" cy="779462"/>
          </a:xfrm>
          <a:prstGeom prst="line">
            <a:avLst/>
          </a:prstGeom>
          <a:noFill/>
          <a:ln w="9525">
            <a:solidFill>
              <a:schemeClr val="tx1"/>
            </a:solidFill>
            <a:round/>
            <a:headEnd/>
            <a:tailEnd/>
          </a:ln>
          <a:effectLst/>
        </p:spPr>
        <p:txBody>
          <a:bodyPr/>
          <a:lstStyle/>
          <a:p>
            <a:endParaRPr lang="zh-CN" altLang="en-US"/>
          </a:p>
        </p:txBody>
      </p:sp>
      <p:sp>
        <p:nvSpPr>
          <p:cNvPr id="153612" name="Line 12"/>
          <p:cNvSpPr>
            <a:spLocks noChangeShapeType="1"/>
          </p:cNvSpPr>
          <p:nvPr/>
        </p:nvSpPr>
        <p:spPr bwMode="auto">
          <a:xfrm>
            <a:off x="6477000" y="4376738"/>
            <a:ext cx="615950" cy="708025"/>
          </a:xfrm>
          <a:prstGeom prst="line">
            <a:avLst/>
          </a:prstGeom>
          <a:noFill/>
          <a:ln w="9525">
            <a:solidFill>
              <a:schemeClr val="tx1"/>
            </a:solidFill>
            <a:round/>
            <a:headEnd/>
            <a:tailEnd/>
          </a:ln>
          <a:effectLst/>
        </p:spPr>
        <p:txBody>
          <a:bodyPr/>
          <a:lstStyle/>
          <a:p>
            <a:endParaRPr lang="zh-CN" altLang="en-US"/>
          </a:p>
        </p:txBody>
      </p:sp>
      <p:sp>
        <p:nvSpPr>
          <p:cNvPr id="153613" name="Line 13"/>
          <p:cNvSpPr>
            <a:spLocks noChangeShapeType="1"/>
          </p:cNvSpPr>
          <p:nvPr/>
        </p:nvSpPr>
        <p:spPr bwMode="auto">
          <a:xfrm>
            <a:off x="2916238" y="3787775"/>
            <a:ext cx="576262" cy="720725"/>
          </a:xfrm>
          <a:prstGeom prst="line">
            <a:avLst/>
          </a:prstGeom>
          <a:noFill/>
          <a:ln w="9525">
            <a:solidFill>
              <a:schemeClr val="tx1"/>
            </a:solidFill>
            <a:round/>
            <a:headEnd/>
            <a:tailEnd/>
          </a:ln>
          <a:effectLst/>
        </p:spPr>
        <p:txBody>
          <a:bodyPr/>
          <a:lstStyle/>
          <a:p>
            <a:endParaRPr lang="zh-CN" altLang="en-US"/>
          </a:p>
        </p:txBody>
      </p:sp>
      <p:sp>
        <p:nvSpPr>
          <p:cNvPr id="153614" name="Line 14"/>
          <p:cNvSpPr>
            <a:spLocks noChangeShapeType="1"/>
          </p:cNvSpPr>
          <p:nvPr/>
        </p:nvSpPr>
        <p:spPr bwMode="auto">
          <a:xfrm flipH="1">
            <a:off x="2235200" y="3652838"/>
            <a:ext cx="635000" cy="520700"/>
          </a:xfrm>
          <a:prstGeom prst="line">
            <a:avLst/>
          </a:prstGeom>
          <a:noFill/>
          <a:ln w="9525">
            <a:solidFill>
              <a:schemeClr val="tx1"/>
            </a:solidFill>
            <a:round/>
            <a:headEnd/>
            <a:tailEnd/>
          </a:ln>
          <a:effectLst/>
        </p:spPr>
        <p:txBody>
          <a:bodyPr/>
          <a:lstStyle/>
          <a:p>
            <a:endParaRPr lang="zh-CN" altLang="en-US"/>
          </a:p>
        </p:txBody>
      </p:sp>
      <p:sp>
        <p:nvSpPr>
          <p:cNvPr id="153615" name="Line 15"/>
          <p:cNvSpPr>
            <a:spLocks noChangeShapeType="1"/>
          </p:cNvSpPr>
          <p:nvPr/>
        </p:nvSpPr>
        <p:spPr bwMode="auto">
          <a:xfrm>
            <a:off x="6011863" y="2852738"/>
            <a:ext cx="936625" cy="142875"/>
          </a:xfrm>
          <a:prstGeom prst="line">
            <a:avLst/>
          </a:prstGeom>
          <a:noFill/>
          <a:ln w="9525">
            <a:solidFill>
              <a:schemeClr val="tx1"/>
            </a:solidFill>
            <a:round/>
            <a:headEnd/>
            <a:tailEnd/>
          </a:ln>
          <a:effectLst/>
        </p:spPr>
        <p:txBody>
          <a:bodyPr/>
          <a:lstStyle/>
          <a:p>
            <a:endParaRPr lang="zh-CN" altLang="en-US"/>
          </a:p>
        </p:txBody>
      </p:sp>
      <p:sp>
        <p:nvSpPr>
          <p:cNvPr id="153616" name="Line 16"/>
          <p:cNvSpPr>
            <a:spLocks noChangeShapeType="1"/>
          </p:cNvSpPr>
          <p:nvPr/>
        </p:nvSpPr>
        <p:spPr bwMode="auto">
          <a:xfrm flipH="1" flipV="1">
            <a:off x="5891213" y="3690938"/>
            <a:ext cx="446087" cy="685800"/>
          </a:xfrm>
          <a:prstGeom prst="line">
            <a:avLst/>
          </a:prstGeom>
          <a:noFill/>
          <a:ln w="9525">
            <a:solidFill>
              <a:schemeClr val="tx1"/>
            </a:solidFill>
            <a:round/>
            <a:headEnd/>
            <a:tailEnd/>
          </a:ln>
          <a:effectLst/>
        </p:spPr>
        <p:txBody>
          <a:bodyPr/>
          <a:lstStyle/>
          <a:p>
            <a:endParaRPr lang="zh-CN" altLang="en-US"/>
          </a:p>
        </p:txBody>
      </p:sp>
      <p:sp>
        <p:nvSpPr>
          <p:cNvPr id="153617" name="Line 17"/>
          <p:cNvSpPr>
            <a:spLocks noChangeShapeType="1"/>
          </p:cNvSpPr>
          <p:nvPr/>
        </p:nvSpPr>
        <p:spPr bwMode="auto">
          <a:xfrm flipV="1">
            <a:off x="5076825" y="3690938"/>
            <a:ext cx="714375" cy="889000"/>
          </a:xfrm>
          <a:prstGeom prst="line">
            <a:avLst/>
          </a:prstGeom>
          <a:noFill/>
          <a:ln w="9525">
            <a:solidFill>
              <a:schemeClr val="tx1"/>
            </a:solidFill>
            <a:round/>
            <a:headEnd/>
            <a:tailEnd/>
          </a:ln>
          <a:effectLst/>
        </p:spPr>
        <p:txBody>
          <a:bodyPr/>
          <a:lstStyle/>
          <a:p>
            <a:endParaRPr lang="zh-CN" altLang="en-US"/>
          </a:p>
        </p:txBody>
      </p:sp>
      <p:sp>
        <p:nvSpPr>
          <p:cNvPr id="153618" name="Line 18"/>
          <p:cNvSpPr>
            <a:spLocks noChangeShapeType="1"/>
          </p:cNvSpPr>
          <p:nvPr/>
        </p:nvSpPr>
        <p:spPr bwMode="auto">
          <a:xfrm>
            <a:off x="2627313" y="1701800"/>
            <a:ext cx="647700" cy="142875"/>
          </a:xfrm>
          <a:prstGeom prst="line">
            <a:avLst/>
          </a:prstGeom>
          <a:noFill/>
          <a:ln w="9525">
            <a:solidFill>
              <a:schemeClr val="tx1"/>
            </a:solidFill>
            <a:round/>
            <a:headEnd/>
            <a:tailEnd/>
          </a:ln>
          <a:effectLst/>
        </p:spPr>
        <p:txBody>
          <a:bodyPr/>
          <a:lstStyle/>
          <a:p>
            <a:endParaRPr lang="zh-CN" altLang="en-US"/>
          </a:p>
        </p:txBody>
      </p:sp>
      <p:sp>
        <p:nvSpPr>
          <p:cNvPr id="153619" name="Line 19"/>
          <p:cNvSpPr>
            <a:spLocks noChangeShapeType="1"/>
          </p:cNvSpPr>
          <p:nvPr/>
        </p:nvSpPr>
        <p:spPr bwMode="auto">
          <a:xfrm flipH="1">
            <a:off x="5437188" y="1341438"/>
            <a:ext cx="647700" cy="503237"/>
          </a:xfrm>
          <a:prstGeom prst="line">
            <a:avLst/>
          </a:prstGeom>
          <a:noFill/>
          <a:ln w="9525">
            <a:solidFill>
              <a:schemeClr val="tx1"/>
            </a:solidFill>
            <a:round/>
            <a:headEnd/>
            <a:tailEnd/>
          </a:ln>
          <a:effectLst/>
        </p:spPr>
        <p:txBody>
          <a:bodyPr/>
          <a:lstStyle/>
          <a:p>
            <a:endParaRPr lang="zh-CN" altLang="en-US"/>
          </a:p>
        </p:txBody>
      </p:sp>
      <p:sp>
        <p:nvSpPr>
          <p:cNvPr id="153620" name="Line 20"/>
          <p:cNvSpPr>
            <a:spLocks noChangeShapeType="1"/>
          </p:cNvSpPr>
          <p:nvPr/>
        </p:nvSpPr>
        <p:spPr bwMode="auto">
          <a:xfrm flipH="1">
            <a:off x="5894388" y="2132013"/>
            <a:ext cx="838200" cy="720725"/>
          </a:xfrm>
          <a:prstGeom prst="line">
            <a:avLst/>
          </a:prstGeom>
          <a:noFill/>
          <a:ln w="9525">
            <a:solidFill>
              <a:schemeClr val="tx1"/>
            </a:solidFill>
            <a:round/>
            <a:headEnd/>
            <a:tailEnd/>
          </a:ln>
          <a:effectLst/>
        </p:spPr>
        <p:txBody>
          <a:bodyPr/>
          <a:lstStyle/>
          <a:p>
            <a:endParaRPr lang="zh-CN" altLang="en-US"/>
          </a:p>
        </p:txBody>
      </p:sp>
      <p:sp>
        <p:nvSpPr>
          <p:cNvPr id="153621" name="Line 21"/>
          <p:cNvSpPr>
            <a:spLocks noChangeShapeType="1"/>
          </p:cNvSpPr>
          <p:nvPr/>
        </p:nvSpPr>
        <p:spPr bwMode="auto">
          <a:xfrm flipH="1">
            <a:off x="5791200" y="2916238"/>
            <a:ext cx="90488" cy="622300"/>
          </a:xfrm>
          <a:prstGeom prst="line">
            <a:avLst/>
          </a:prstGeom>
          <a:noFill/>
          <a:ln w="9525">
            <a:solidFill>
              <a:schemeClr val="tx1"/>
            </a:solidFill>
            <a:round/>
            <a:headEnd/>
            <a:tailEnd/>
          </a:ln>
          <a:effectLst/>
        </p:spPr>
        <p:txBody>
          <a:bodyPr/>
          <a:lstStyle/>
          <a:p>
            <a:endParaRPr lang="zh-CN" altLang="en-US"/>
          </a:p>
        </p:txBody>
      </p:sp>
      <p:sp>
        <p:nvSpPr>
          <p:cNvPr id="153622" name="Line 22"/>
          <p:cNvSpPr>
            <a:spLocks noChangeShapeType="1"/>
          </p:cNvSpPr>
          <p:nvPr/>
        </p:nvSpPr>
        <p:spPr bwMode="auto">
          <a:xfrm>
            <a:off x="4932363" y="2708275"/>
            <a:ext cx="935037" cy="68263"/>
          </a:xfrm>
          <a:prstGeom prst="line">
            <a:avLst/>
          </a:prstGeom>
          <a:noFill/>
          <a:ln w="9525">
            <a:solidFill>
              <a:schemeClr val="tx1"/>
            </a:solidFill>
            <a:round/>
            <a:headEnd/>
            <a:tailEnd/>
          </a:ln>
          <a:effectLst/>
        </p:spPr>
        <p:txBody>
          <a:bodyPr/>
          <a:lstStyle/>
          <a:p>
            <a:endParaRPr lang="zh-CN" altLang="en-US"/>
          </a:p>
        </p:txBody>
      </p:sp>
      <p:sp>
        <p:nvSpPr>
          <p:cNvPr id="153623" name="Line 23"/>
          <p:cNvSpPr>
            <a:spLocks noChangeShapeType="1"/>
          </p:cNvSpPr>
          <p:nvPr/>
        </p:nvSpPr>
        <p:spPr bwMode="auto">
          <a:xfrm flipV="1">
            <a:off x="4859338" y="2865438"/>
            <a:ext cx="1000125" cy="58737"/>
          </a:xfrm>
          <a:prstGeom prst="line">
            <a:avLst/>
          </a:prstGeom>
          <a:noFill/>
          <a:ln w="9525">
            <a:solidFill>
              <a:schemeClr val="tx1"/>
            </a:solidFill>
            <a:round/>
            <a:headEnd/>
            <a:tailEnd/>
          </a:ln>
          <a:effectLst/>
        </p:spPr>
        <p:txBody>
          <a:bodyPr/>
          <a:lstStyle/>
          <a:p>
            <a:endParaRPr lang="zh-CN" altLang="en-US"/>
          </a:p>
        </p:txBody>
      </p:sp>
      <p:sp>
        <p:nvSpPr>
          <p:cNvPr id="153624" name="Line 24"/>
          <p:cNvSpPr>
            <a:spLocks noChangeShapeType="1"/>
          </p:cNvSpPr>
          <p:nvPr/>
        </p:nvSpPr>
        <p:spPr bwMode="auto">
          <a:xfrm flipV="1">
            <a:off x="5395913" y="2928938"/>
            <a:ext cx="471487" cy="139700"/>
          </a:xfrm>
          <a:prstGeom prst="line">
            <a:avLst/>
          </a:prstGeom>
          <a:noFill/>
          <a:ln w="9525">
            <a:solidFill>
              <a:schemeClr val="tx1"/>
            </a:solidFill>
            <a:round/>
            <a:headEnd/>
            <a:tailEnd/>
          </a:ln>
          <a:effectLst/>
        </p:spPr>
        <p:txBody>
          <a:bodyPr/>
          <a:lstStyle/>
          <a:p>
            <a:endParaRPr lang="zh-CN" altLang="en-US"/>
          </a:p>
        </p:txBody>
      </p:sp>
      <p:sp>
        <p:nvSpPr>
          <p:cNvPr id="153625" name="Line 25"/>
          <p:cNvSpPr>
            <a:spLocks noChangeShapeType="1"/>
          </p:cNvSpPr>
          <p:nvPr/>
        </p:nvSpPr>
        <p:spPr bwMode="auto">
          <a:xfrm flipV="1">
            <a:off x="3162300" y="2779713"/>
            <a:ext cx="688975" cy="73025"/>
          </a:xfrm>
          <a:prstGeom prst="line">
            <a:avLst/>
          </a:prstGeom>
          <a:noFill/>
          <a:ln w="9525">
            <a:solidFill>
              <a:schemeClr val="tx1"/>
            </a:solidFill>
            <a:round/>
            <a:headEnd/>
            <a:tailEnd/>
          </a:ln>
          <a:effectLst/>
        </p:spPr>
        <p:txBody>
          <a:bodyPr/>
          <a:lstStyle/>
          <a:p>
            <a:endParaRPr lang="zh-CN" altLang="en-US"/>
          </a:p>
        </p:txBody>
      </p:sp>
      <p:sp>
        <p:nvSpPr>
          <p:cNvPr id="153626" name="Line 26"/>
          <p:cNvSpPr>
            <a:spLocks noChangeShapeType="1"/>
          </p:cNvSpPr>
          <p:nvPr/>
        </p:nvSpPr>
        <p:spPr bwMode="auto">
          <a:xfrm>
            <a:off x="3124200" y="2928938"/>
            <a:ext cx="709613" cy="139700"/>
          </a:xfrm>
          <a:prstGeom prst="line">
            <a:avLst/>
          </a:prstGeom>
          <a:noFill/>
          <a:ln w="9525">
            <a:solidFill>
              <a:schemeClr val="tx1"/>
            </a:solidFill>
            <a:round/>
            <a:headEnd/>
            <a:tailEnd/>
          </a:ln>
          <a:effectLst/>
        </p:spPr>
        <p:txBody>
          <a:bodyPr/>
          <a:lstStyle/>
          <a:p>
            <a:endParaRPr lang="zh-CN" altLang="en-US"/>
          </a:p>
        </p:txBody>
      </p:sp>
      <p:sp>
        <p:nvSpPr>
          <p:cNvPr id="153627" name="Line 27"/>
          <p:cNvSpPr>
            <a:spLocks noChangeShapeType="1"/>
          </p:cNvSpPr>
          <p:nvPr/>
        </p:nvSpPr>
        <p:spPr bwMode="auto">
          <a:xfrm>
            <a:off x="4356100" y="3211513"/>
            <a:ext cx="0" cy="576262"/>
          </a:xfrm>
          <a:prstGeom prst="line">
            <a:avLst/>
          </a:prstGeom>
          <a:noFill/>
          <a:ln w="9525">
            <a:solidFill>
              <a:schemeClr val="tx1"/>
            </a:solidFill>
            <a:round/>
            <a:headEnd/>
            <a:tailEnd/>
          </a:ln>
          <a:effectLst/>
        </p:spPr>
        <p:txBody>
          <a:bodyPr/>
          <a:lstStyle/>
          <a:p>
            <a:endParaRPr lang="zh-CN" altLang="en-US"/>
          </a:p>
        </p:txBody>
      </p:sp>
      <p:sp>
        <p:nvSpPr>
          <p:cNvPr id="153628" name="Line 28"/>
          <p:cNvSpPr>
            <a:spLocks noChangeShapeType="1"/>
          </p:cNvSpPr>
          <p:nvPr/>
        </p:nvSpPr>
        <p:spPr bwMode="auto">
          <a:xfrm flipV="1">
            <a:off x="1187450" y="4300538"/>
            <a:ext cx="946150" cy="855662"/>
          </a:xfrm>
          <a:prstGeom prst="line">
            <a:avLst/>
          </a:prstGeom>
          <a:noFill/>
          <a:ln w="9525">
            <a:solidFill>
              <a:schemeClr val="tx1"/>
            </a:solidFill>
            <a:round/>
            <a:headEnd/>
            <a:tailEnd/>
          </a:ln>
          <a:effectLst/>
        </p:spPr>
        <p:txBody>
          <a:bodyPr/>
          <a:lstStyle/>
          <a:p>
            <a:endParaRPr lang="zh-CN" altLang="en-US"/>
          </a:p>
        </p:txBody>
      </p:sp>
      <p:sp>
        <p:nvSpPr>
          <p:cNvPr id="153629" name="Line 29"/>
          <p:cNvSpPr>
            <a:spLocks noChangeShapeType="1"/>
          </p:cNvSpPr>
          <p:nvPr/>
        </p:nvSpPr>
        <p:spPr bwMode="auto">
          <a:xfrm flipH="1">
            <a:off x="2971800" y="2878138"/>
            <a:ext cx="114300" cy="660400"/>
          </a:xfrm>
          <a:prstGeom prst="line">
            <a:avLst/>
          </a:prstGeom>
          <a:noFill/>
          <a:ln w="9525">
            <a:solidFill>
              <a:schemeClr val="tx1"/>
            </a:solidFill>
            <a:round/>
            <a:headEnd/>
            <a:tailEnd/>
          </a:ln>
          <a:effectLst/>
        </p:spPr>
        <p:txBody>
          <a:bodyPr/>
          <a:lstStyle/>
          <a:p>
            <a:endParaRPr lang="zh-CN" altLang="en-US"/>
          </a:p>
        </p:txBody>
      </p:sp>
      <p:sp>
        <p:nvSpPr>
          <p:cNvPr id="153630" name="Oval 30"/>
          <p:cNvSpPr>
            <a:spLocks noChangeArrowheads="1"/>
          </p:cNvSpPr>
          <p:nvPr/>
        </p:nvSpPr>
        <p:spPr bwMode="auto">
          <a:xfrm>
            <a:off x="3779838" y="2563813"/>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一级 </a:t>
            </a:r>
            <a:r>
              <a:rPr kumimoji="1" lang="en-US" altLang="zh-CN" b="0">
                <a:latin typeface="Times New Roman" pitchFamily="18" charset="0"/>
              </a:rPr>
              <a:t>ISP</a:t>
            </a:r>
          </a:p>
        </p:txBody>
      </p:sp>
      <p:sp>
        <p:nvSpPr>
          <p:cNvPr id="153631" name="Oval 31"/>
          <p:cNvSpPr>
            <a:spLocks noChangeArrowheads="1"/>
          </p:cNvSpPr>
          <p:nvPr/>
        </p:nvSpPr>
        <p:spPr bwMode="auto">
          <a:xfrm>
            <a:off x="3708400" y="2687638"/>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第一层</a:t>
            </a:r>
            <a:r>
              <a:rPr kumimoji="1" lang="zh-CN" altLang="en-US" sz="600" b="0">
                <a:latin typeface="Times New Roman" pitchFamily="18" charset="0"/>
              </a:rPr>
              <a:t> </a:t>
            </a:r>
            <a:r>
              <a:rPr kumimoji="1" lang="en-US" altLang="zh-CN" b="0">
                <a:latin typeface="Times New Roman" pitchFamily="18" charset="0"/>
              </a:rPr>
              <a:t>ISP</a:t>
            </a:r>
          </a:p>
        </p:txBody>
      </p:sp>
      <p:sp>
        <p:nvSpPr>
          <p:cNvPr id="153632" name="Oval 32"/>
          <p:cNvSpPr>
            <a:spLocks noChangeArrowheads="1"/>
          </p:cNvSpPr>
          <p:nvPr/>
        </p:nvSpPr>
        <p:spPr bwMode="auto">
          <a:xfrm>
            <a:off x="3851275" y="3619500"/>
            <a:ext cx="965200" cy="6000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大公司</a:t>
            </a:r>
          </a:p>
        </p:txBody>
      </p:sp>
      <p:sp>
        <p:nvSpPr>
          <p:cNvPr id="153633" name="Oval 33"/>
          <p:cNvSpPr>
            <a:spLocks noChangeArrowheads="1"/>
          </p:cNvSpPr>
          <p:nvPr/>
        </p:nvSpPr>
        <p:spPr bwMode="auto">
          <a:xfrm>
            <a:off x="1765300" y="4003675"/>
            <a:ext cx="946150" cy="436563"/>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900" b="0">
                <a:latin typeface="Times New Roman" pitchFamily="18" charset="0"/>
              </a:rPr>
              <a:t> </a:t>
            </a:r>
            <a:r>
              <a:rPr kumimoji="1" lang="en-US" altLang="zh-CN" b="0">
                <a:latin typeface="Times New Roman" pitchFamily="18" charset="0"/>
              </a:rPr>
              <a:t>ISP</a:t>
            </a:r>
          </a:p>
        </p:txBody>
      </p:sp>
      <p:sp>
        <p:nvSpPr>
          <p:cNvPr id="153634" name="Oval 34"/>
          <p:cNvSpPr>
            <a:spLocks noChangeArrowheads="1"/>
          </p:cNvSpPr>
          <p:nvPr/>
        </p:nvSpPr>
        <p:spPr bwMode="auto">
          <a:xfrm>
            <a:off x="1981200" y="1341438"/>
            <a:ext cx="935038" cy="576262"/>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大公司</a:t>
            </a:r>
          </a:p>
        </p:txBody>
      </p:sp>
      <p:sp>
        <p:nvSpPr>
          <p:cNvPr id="153635" name="Oval 35"/>
          <p:cNvSpPr>
            <a:spLocks noChangeArrowheads="1"/>
          </p:cNvSpPr>
          <p:nvPr/>
        </p:nvSpPr>
        <p:spPr bwMode="auto">
          <a:xfrm>
            <a:off x="5724525" y="1100138"/>
            <a:ext cx="863600"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大公司</a:t>
            </a:r>
          </a:p>
        </p:txBody>
      </p:sp>
      <p:sp>
        <p:nvSpPr>
          <p:cNvPr id="153636" name="Oval 36"/>
          <p:cNvSpPr>
            <a:spLocks noChangeArrowheads="1"/>
          </p:cNvSpPr>
          <p:nvPr/>
        </p:nvSpPr>
        <p:spPr bwMode="auto">
          <a:xfrm>
            <a:off x="4643438" y="4437063"/>
            <a:ext cx="947737"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公司</a:t>
            </a:r>
          </a:p>
        </p:txBody>
      </p:sp>
      <p:sp>
        <p:nvSpPr>
          <p:cNvPr id="153637" name="Oval 37"/>
          <p:cNvSpPr>
            <a:spLocks noChangeArrowheads="1"/>
          </p:cNvSpPr>
          <p:nvPr/>
        </p:nvSpPr>
        <p:spPr bwMode="auto">
          <a:xfrm>
            <a:off x="3049588" y="4338638"/>
            <a:ext cx="946150" cy="385762"/>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900" b="0">
                <a:latin typeface="Times New Roman" pitchFamily="18" charset="0"/>
              </a:rPr>
              <a:t> </a:t>
            </a:r>
            <a:r>
              <a:rPr kumimoji="1" lang="en-US" altLang="zh-CN" b="0">
                <a:latin typeface="Times New Roman" pitchFamily="18" charset="0"/>
              </a:rPr>
              <a:t>ISP</a:t>
            </a:r>
          </a:p>
        </p:txBody>
      </p:sp>
      <p:sp>
        <p:nvSpPr>
          <p:cNvPr id="153638" name="Oval 38"/>
          <p:cNvSpPr>
            <a:spLocks noChangeArrowheads="1"/>
          </p:cNvSpPr>
          <p:nvPr/>
        </p:nvSpPr>
        <p:spPr bwMode="auto">
          <a:xfrm>
            <a:off x="5867400" y="4198938"/>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1000" b="0">
                <a:latin typeface="Times New Roman" pitchFamily="18" charset="0"/>
              </a:rPr>
              <a:t> </a:t>
            </a:r>
            <a:r>
              <a:rPr kumimoji="1" lang="en-US" altLang="zh-CN" b="0">
                <a:latin typeface="Times New Roman" pitchFamily="18" charset="0"/>
              </a:rPr>
              <a:t>ISP</a:t>
            </a:r>
          </a:p>
        </p:txBody>
      </p:sp>
      <p:grpSp>
        <p:nvGrpSpPr>
          <p:cNvPr id="2" name="Group 39"/>
          <p:cNvGrpSpPr>
            <a:grpSpLocks/>
          </p:cNvGrpSpPr>
          <p:nvPr/>
        </p:nvGrpSpPr>
        <p:grpSpPr bwMode="auto">
          <a:xfrm>
            <a:off x="2195513" y="4983163"/>
            <a:ext cx="898525" cy="533400"/>
            <a:chOff x="1200" y="2688"/>
            <a:chExt cx="566" cy="336"/>
          </a:xfrm>
        </p:grpSpPr>
        <p:grpSp>
          <p:nvGrpSpPr>
            <p:cNvPr id="3" name="Group 40"/>
            <p:cNvGrpSpPr>
              <a:grpSpLocks/>
            </p:cNvGrpSpPr>
            <p:nvPr/>
          </p:nvGrpSpPr>
          <p:grpSpPr bwMode="auto">
            <a:xfrm>
              <a:off x="1200" y="2688"/>
              <a:ext cx="528" cy="336"/>
              <a:chOff x="2949" y="196"/>
              <a:chExt cx="941" cy="598"/>
            </a:xfrm>
          </p:grpSpPr>
          <p:sp>
            <p:nvSpPr>
              <p:cNvPr id="153641" name="Oval 4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42" name="Oval 4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43" name="Oval 4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44" name="Oval 4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45" name="Oval 4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46" name="Oval 4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47" name="Oval 4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48" name="Oval 4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49" name="Freeform 49"/>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53650" name="Freeform 50"/>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53651" name="Freeform 51"/>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153652" name="Text Box 52"/>
            <p:cNvSpPr txBox="1">
              <a:spLocks noChangeArrowheads="1"/>
            </p:cNvSpPr>
            <p:nvPr/>
          </p:nvSpPr>
          <p:spPr bwMode="auto">
            <a:xfrm>
              <a:off x="1218" y="2737"/>
              <a:ext cx="548" cy="231"/>
            </a:xfrm>
            <a:prstGeom prst="rect">
              <a:avLst/>
            </a:prstGeom>
            <a:noFill/>
            <a:ln w="9525">
              <a:noFill/>
              <a:miter lim="800000"/>
              <a:headEnd/>
              <a:tailEnd/>
            </a:ln>
            <a:effectLst/>
          </p:spPr>
          <p:txBody>
            <a:bodyPr wrap="none">
              <a:spAutoFit/>
            </a:bodyPr>
            <a:lstStyle/>
            <a:p>
              <a:r>
                <a:rPr kumimoji="1" lang="zh-CN" altLang="en-US" b="0">
                  <a:latin typeface="Times New Roman" pitchFamily="18" charset="0"/>
                </a:rPr>
                <a:t>校园网</a:t>
              </a:r>
            </a:p>
          </p:txBody>
        </p:sp>
      </p:grpSp>
      <p:grpSp>
        <p:nvGrpSpPr>
          <p:cNvPr id="4" name="Group 53"/>
          <p:cNvGrpSpPr>
            <a:grpSpLocks/>
          </p:cNvGrpSpPr>
          <p:nvPr/>
        </p:nvGrpSpPr>
        <p:grpSpPr bwMode="auto">
          <a:xfrm>
            <a:off x="3348038" y="5054600"/>
            <a:ext cx="898525" cy="533400"/>
            <a:chOff x="1200" y="2688"/>
            <a:chExt cx="566" cy="336"/>
          </a:xfrm>
        </p:grpSpPr>
        <p:grpSp>
          <p:nvGrpSpPr>
            <p:cNvPr id="5" name="Group 54"/>
            <p:cNvGrpSpPr>
              <a:grpSpLocks/>
            </p:cNvGrpSpPr>
            <p:nvPr/>
          </p:nvGrpSpPr>
          <p:grpSpPr bwMode="auto">
            <a:xfrm>
              <a:off x="1200" y="2688"/>
              <a:ext cx="528" cy="336"/>
              <a:chOff x="2949" y="196"/>
              <a:chExt cx="941" cy="598"/>
            </a:xfrm>
          </p:grpSpPr>
          <p:sp>
            <p:nvSpPr>
              <p:cNvPr id="153655" name="Oval 5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56" name="Oval 5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57" name="Oval 5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58" name="Oval 5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59" name="Oval 5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60" name="Oval 6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61" name="Oval 6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62" name="Oval 6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63" name="Freeform 63"/>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53664" name="Freeform 64"/>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53665" name="Freeform 65"/>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153666" name="Text Box 66"/>
            <p:cNvSpPr txBox="1">
              <a:spLocks noChangeArrowheads="1"/>
            </p:cNvSpPr>
            <p:nvPr/>
          </p:nvSpPr>
          <p:spPr bwMode="auto">
            <a:xfrm>
              <a:off x="1218" y="2737"/>
              <a:ext cx="548" cy="231"/>
            </a:xfrm>
            <a:prstGeom prst="rect">
              <a:avLst/>
            </a:prstGeom>
            <a:noFill/>
            <a:ln w="9525">
              <a:noFill/>
              <a:miter lim="800000"/>
              <a:headEnd/>
              <a:tailEnd/>
            </a:ln>
            <a:effectLst/>
          </p:spPr>
          <p:txBody>
            <a:bodyPr wrap="none">
              <a:spAutoFit/>
            </a:bodyPr>
            <a:lstStyle/>
            <a:p>
              <a:r>
                <a:rPr kumimoji="1" lang="zh-CN" altLang="en-US" b="0">
                  <a:latin typeface="Times New Roman" pitchFamily="18" charset="0"/>
                </a:rPr>
                <a:t>校园网</a:t>
              </a:r>
            </a:p>
          </p:txBody>
        </p:sp>
      </p:grpSp>
      <p:grpSp>
        <p:nvGrpSpPr>
          <p:cNvPr id="6" name="Group 67"/>
          <p:cNvGrpSpPr>
            <a:grpSpLocks/>
          </p:cNvGrpSpPr>
          <p:nvPr/>
        </p:nvGrpSpPr>
        <p:grpSpPr bwMode="auto">
          <a:xfrm>
            <a:off x="5638800" y="5054600"/>
            <a:ext cx="898525" cy="533400"/>
            <a:chOff x="1200" y="2688"/>
            <a:chExt cx="566" cy="336"/>
          </a:xfrm>
        </p:grpSpPr>
        <p:grpSp>
          <p:nvGrpSpPr>
            <p:cNvPr id="7" name="Group 68"/>
            <p:cNvGrpSpPr>
              <a:grpSpLocks/>
            </p:cNvGrpSpPr>
            <p:nvPr/>
          </p:nvGrpSpPr>
          <p:grpSpPr bwMode="auto">
            <a:xfrm>
              <a:off x="1200" y="2688"/>
              <a:ext cx="528" cy="336"/>
              <a:chOff x="2949" y="196"/>
              <a:chExt cx="941" cy="598"/>
            </a:xfrm>
          </p:grpSpPr>
          <p:sp>
            <p:nvSpPr>
              <p:cNvPr id="153669" name="Oval 6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70" name="Oval 7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71" name="Oval 7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72" name="Oval 72"/>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73" name="Oval 7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74" name="Oval 7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75" name="Oval 7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76" name="Oval 76"/>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77" name="Freeform 77"/>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53678" name="Freeform 78"/>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53679" name="Freeform 79"/>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153680" name="Text Box 80"/>
            <p:cNvSpPr txBox="1">
              <a:spLocks noChangeArrowheads="1"/>
            </p:cNvSpPr>
            <p:nvPr/>
          </p:nvSpPr>
          <p:spPr bwMode="auto">
            <a:xfrm>
              <a:off x="1218" y="2737"/>
              <a:ext cx="548" cy="231"/>
            </a:xfrm>
            <a:prstGeom prst="rect">
              <a:avLst/>
            </a:prstGeom>
            <a:noFill/>
            <a:ln w="9525">
              <a:noFill/>
              <a:miter lim="800000"/>
              <a:headEnd/>
              <a:tailEnd/>
            </a:ln>
            <a:effectLst/>
          </p:spPr>
          <p:txBody>
            <a:bodyPr wrap="none">
              <a:spAutoFit/>
            </a:bodyPr>
            <a:lstStyle/>
            <a:p>
              <a:r>
                <a:rPr kumimoji="1" lang="zh-CN" altLang="en-US" b="0">
                  <a:latin typeface="Times New Roman" pitchFamily="18" charset="0"/>
                </a:rPr>
                <a:t>校园网</a:t>
              </a:r>
            </a:p>
          </p:txBody>
        </p:sp>
      </p:grpSp>
      <p:grpSp>
        <p:nvGrpSpPr>
          <p:cNvPr id="8" name="Group 81"/>
          <p:cNvGrpSpPr>
            <a:grpSpLocks/>
          </p:cNvGrpSpPr>
          <p:nvPr/>
        </p:nvGrpSpPr>
        <p:grpSpPr bwMode="auto">
          <a:xfrm>
            <a:off x="6757988" y="4911725"/>
            <a:ext cx="898525" cy="533400"/>
            <a:chOff x="1200" y="2688"/>
            <a:chExt cx="566" cy="336"/>
          </a:xfrm>
        </p:grpSpPr>
        <p:grpSp>
          <p:nvGrpSpPr>
            <p:cNvPr id="9" name="Group 82"/>
            <p:cNvGrpSpPr>
              <a:grpSpLocks/>
            </p:cNvGrpSpPr>
            <p:nvPr/>
          </p:nvGrpSpPr>
          <p:grpSpPr bwMode="auto">
            <a:xfrm>
              <a:off x="1200" y="2688"/>
              <a:ext cx="528" cy="336"/>
              <a:chOff x="2949" y="196"/>
              <a:chExt cx="941" cy="598"/>
            </a:xfrm>
          </p:grpSpPr>
          <p:sp>
            <p:nvSpPr>
              <p:cNvPr id="153683" name="Oval 8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84" name="Oval 8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85" name="Oval 8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86" name="Oval 86"/>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87" name="Oval 8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88" name="Oval 8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89" name="Oval 8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90" name="Oval 90"/>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p:spPr>
            <p:txBody>
              <a:bodyPr wrap="none" anchor="ctr"/>
              <a:lstStyle/>
              <a:p>
                <a:endParaRPr lang="zh-CN" altLang="en-US"/>
              </a:p>
            </p:txBody>
          </p:sp>
          <p:sp>
            <p:nvSpPr>
              <p:cNvPr id="153691" name="Freeform 91"/>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53692" name="Freeform 92"/>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sp>
            <p:nvSpPr>
              <p:cNvPr id="153693" name="Freeform 93"/>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a:p>
            </p:txBody>
          </p:sp>
        </p:grpSp>
        <p:sp>
          <p:nvSpPr>
            <p:cNvPr id="153694" name="Text Box 94"/>
            <p:cNvSpPr txBox="1">
              <a:spLocks noChangeArrowheads="1"/>
            </p:cNvSpPr>
            <p:nvPr/>
          </p:nvSpPr>
          <p:spPr bwMode="auto">
            <a:xfrm>
              <a:off x="1218" y="2737"/>
              <a:ext cx="548" cy="231"/>
            </a:xfrm>
            <a:prstGeom prst="rect">
              <a:avLst/>
            </a:prstGeom>
            <a:noFill/>
            <a:ln w="9525">
              <a:noFill/>
              <a:miter lim="800000"/>
              <a:headEnd/>
              <a:tailEnd/>
            </a:ln>
            <a:effectLst/>
          </p:spPr>
          <p:txBody>
            <a:bodyPr wrap="none">
              <a:spAutoFit/>
            </a:bodyPr>
            <a:lstStyle/>
            <a:p>
              <a:r>
                <a:rPr kumimoji="1" lang="zh-CN" altLang="en-US" b="0">
                  <a:latin typeface="Times New Roman" pitchFamily="18" charset="0"/>
                </a:rPr>
                <a:t>校园网</a:t>
              </a:r>
            </a:p>
          </p:txBody>
        </p:sp>
      </p:grpSp>
      <p:sp>
        <p:nvSpPr>
          <p:cNvPr id="153695" name="Line 95"/>
          <p:cNvSpPr>
            <a:spLocks noChangeShapeType="1"/>
          </p:cNvSpPr>
          <p:nvPr/>
        </p:nvSpPr>
        <p:spPr bwMode="auto">
          <a:xfrm>
            <a:off x="7308850" y="2995613"/>
            <a:ext cx="935038" cy="217487"/>
          </a:xfrm>
          <a:prstGeom prst="line">
            <a:avLst/>
          </a:prstGeom>
          <a:noFill/>
          <a:ln w="9525">
            <a:solidFill>
              <a:schemeClr val="tx1"/>
            </a:solidFill>
            <a:round/>
            <a:headEnd/>
            <a:tailEnd/>
          </a:ln>
          <a:effectLst/>
        </p:spPr>
        <p:txBody>
          <a:bodyPr/>
          <a:lstStyle/>
          <a:p>
            <a:endParaRPr lang="zh-CN" altLang="en-US"/>
          </a:p>
        </p:txBody>
      </p:sp>
      <p:sp>
        <p:nvSpPr>
          <p:cNvPr id="153696" name="Line 96"/>
          <p:cNvSpPr>
            <a:spLocks noChangeShapeType="1"/>
          </p:cNvSpPr>
          <p:nvPr/>
        </p:nvSpPr>
        <p:spPr bwMode="auto">
          <a:xfrm>
            <a:off x="7092950" y="3068638"/>
            <a:ext cx="358775" cy="865187"/>
          </a:xfrm>
          <a:prstGeom prst="line">
            <a:avLst/>
          </a:prstGeom>
          <a:noFill/>
          <a:ln w="9525">
            <a:solidFill>
              <a:schemeClr val="tx1"/>
            </a:solidFill>
            <a:round/>
            <a:headEnd/>
            <a:tailEnd/>
          </a:ln>
          <a:effectLst/>
        </p:spPr>
        <p:txBody>
          <a:bodyPr/>
          <a:lstStyle/>
          <a:p>
            <a:endParaRPr lang="zh-CN" altLang="en-US"/>
          </a:p>
        </p:txBody>
      </p:sp>
      <p:pic>
        <p:nvPicPr>
          <p:cNvPr id="153697" name="Picture 97"/>
          <p:cNvPicPr>
            <a:picLocks noChangeArrowheads="1"/>
          </p:cNvPicPr>
          <p:nvPr/>
        </p:nvPicPr>
        <p:blipFill>
          <a:blip r:embed="rId4" cstate="print"/>
          <a:srcRect/>
          <a:stretch>
            <a:fillRect/>
          </a:stretch>
        </p:blipFill>
        <p:spPr bwMode="auto">
          <a:xfrm>
            <a:off x="919163" y="4833938"/>
            <a:ext cx="409575" cy="412750"/>
          </a:xfrm>
          <a:prstGeom prst="rect">
            <a:avLst/>
          </a:prstGeom>
          <a:noFill/>
          <a:ln w="9525">
            <a:noFill/>
            <a:miter lim="800000"/>
            <a:headEnd/>
            <a:tailEnd/>
          </a:ln>
          <a:effectLst/>
        </p:spPr>
      </p:pic>
      <p:sp>
        <p:nvSpPr>
          <p:cNvPr id="153698" name="Oval 98"/>
          <p:cNvSpPr>
            <a:spLocks noChangeArrowheads="1"/>
          </p:cNvSpPr>
          <p:nvPr/>
        </p:nvSpPr>
        <p:spPr bwMode="auto">
          <a:xfrm>
            <a:off x="6443663" y="2708275"/>
            <a:ext cx="1058862"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第二层</a:t>
            </a:r>
            <a:r>
              <a:rPr kumimoji="1" lang="zh-CN" altLang="en-US" sz="600" b="0">
                <a:latin typeface="Times New Roman" pitchFamily="18" charset="0"/>
              </a:rPr>
              <a:t> </a:t>
            </a:r>
            <a:r>
              <a:rPr kumimoji="1" lang="en-US" altLang="zh-CN" b="0">
                <a:latin typeface="Times New Roman" pitchFamily="18" charset="0"/>
              </a:rPr>
              <a:t>ISP</a:t>
            </a:r>
          </a:p>
        </p:txBody>
      </p:sp>
      <p:sp>
        <p:nvSpPr>
          <p:cNvPr id="153699" name="Line 99"/>
          <p:cNvSpPr>
            <a:spLocks noChangeShapeType="1"/>
          </p:cNvSpPr>
          <p:nvPr/>
        </p:nvSpPr>
        <p:spPr bwMode="auto">
          <a:xfrm>
            <a:off x="2268538" y="2708275"/>
            <a:ext cx="790575" cy="144463"/>
          </a:xfrm>
          <a:prstGeom prst="line">
            <a:avLst/>
          </a:prstGeom>
          <a:noFill/>
          <a:ln w="9525">
            <a:solidFill>
              <a:schemeClr val="tx1"/>
            </a:solidFill>
            <a:round/>
            <a:headEnd/>
            <a:tailEnd/>
          </a:ln>
          <a:effectLst/>
        </p:spPr>
        <p:txBody>
          <a:bodyPr/>
          <a:lstStyle/>
          <a:p>
            <a:endParaRPr lang="zh-CN" altLang="en-US"/>
          </a:p>
        </p:txBody>
      </p:sp>
      <p:sp>
        <p:nvSpPr>
          <p:cNvPr id="153700" name="Oval 100"/>
          <p:cNvSpPr>
            <a:spLocks noChangeArrowheads="1"/>
          </p:cNvSpPr>
          <p:nvPr/>
        </p:nvSpPr>
        <p:spPr bwMode="auto">
          <a:xfrm>
            <a:off x="5292725" y="3309938"/>
            <a:ext cx="1031875"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第二层</a:t>
            </a:r>
            <a:r>
              <a:rPr kumimoji="1" lang="zh-CN" altLang="en-US" sz="700" b="0">
                <a:latin typeface="Times New Roman" pitchFamily="18" charset="0"/>
              </a:rPr>
              <a:t> </a:t>
            </a:r>
            <a:r>
              <a:rPr kumimoji="1" lang="en-US" altLang="zh-CN" b="0">
                <a:latin typeface="Times New Roman" pitchFamily="18" charset="0"/>
              </a:rPr>
              <a:t>ISP</a:t>
            </a:r>
          </a:p>
        </p:txBody>
      </p:sp>
      <p:sp>
        <p:nvSpPr>
          <p:cNvPr id="153701" name="Oval 101"/>
          <p:cNvSpPr>
            <a:spLocks noChangeArrowheads="1"/>
          </p:cNvSpPr>
          <p:nvPr/>
        </p:nvSpPr>
        <p:spPr bwMode="auto">
          <a:xfrm>
            <a:off x="2819400" y="2547938"/>
            <a:ext cx="533400" cy="533400"/>
          </a:xfrm>
          <a:prstGeom prst="ellipse">
            <a:avLst/>
          </a:prstGeom>
          <a:solidFill>
            <a:schemeClr val="bg1"/>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b="0">
                <a:latin typeface="Times New Roman" pitchFamily="18" charset="0"/>
              </a:rPr>
              <a:t>NAP</a:t>
            </a:r>
          </a:p>
        </p:txBody>
      </p:sp>
      <p:sp>
        <p:nvSpPr>
          <p:cNvPr id="153702" name="Oval 102"/>
          <p:cNvSpPr>
            <a:spLocks noChangeArrowheads="1"/>
          </p:cNvSpPr>
          <p:nvPr/>
        </p:nvSpPr>
        <p:spPr bwMode="auto">
          <a:xfrm>
            <a:off x="5638800" y="2547938"/>
            <a:ext cx="533400" cy="533400"/>
          </a:xfrm>
          <a:prstGeom prst="ellipse">
            <a:avLst/>
          </a:prstGeom>
          <a:solidFill>
            <a:schemeClr val="bg1"/>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b="0">
                <a:latin typeface="Times New Roman" pitchFamily="18" charset="0"/>
              </a:rPr>
              <a:t>NAP</a:t>
            </a:r>
          </a:p>
        </p:txBody>
      </p:sp>
      <p:sp>
        <p:nvSpPr>
          <p:cNvPr id="153703" name="Text Box 103"/>
          <p:cNvSpPr txBox="1">
            <a:spLocks noChangeArrowheads="1"/>
          </p:cNvSpPr>
          <p:nvPr/>
        </p:nvSpPr>
        <p:spPr bwMode="auto">
          <a:xfrm>
            <a:off x="684213" y="4746625"/>
            <a:ext cx="349250" cy="366713"/>
          </a:xfrm>
          <a:prstGeom prst="rect">
            <a:avLst/>
          </a:prstGeom>
          <a:noFill/>
          <a:ln w="9525">
            <a:noFill/>
            <a:miter lim="800000"/>
            <a:headEnd/>
            <a:tailEnd/>
          </a:ln>
          <a:effectLst/>
        </p:spPr>
        <p:txBody>
          <a:bodyPr wrap="none">
            <a:spAutoFit/>
          </a:bodyPr>
          <a:lstStyle/>
          <a:p>
            <a:r>
              <a:rPr kumimoji="1" lang="en-US" altLang="zh-CN" b="0">
                <a:latin typeface="Times New Roman" pitchFamily="18" charset="0"/>
              </a:rPr>
              <a:t>A</a:t>
            </a:r>
          </a:p>
        </p:txBody>
      </p:sp>
      <p:pic>
        <p:nvPicPr>
          <p:cNvPr id="153704" name="Picture 104"/>
          <p:cNvPicPr>
            <a:picLocks noChangeArrowheads="1"/>
          </p:cNvPicPr>
          <p:nvPr/>
        </p:nvPicPr>
        <p:blipFill>
          <a:blip r:embed="rId4" cstate="print"/>
          <a:srcRect/>
          <a:stretch>
            <a:fillRect/>
          </a:stretch>
        </p:blipFill>
        <p:spPr bwMode="auto">
          <a:xfrm>
            <a:off x="8248650" y="4833938"/>
            <a:ext cx="409575" cy="412750"/>
          </a:xfrm>
          <a:prstGeom prst="rect">
            <a:avLst/>
          </a:prstGeom>
          <a:noFill/>
          <a:ln w="9525">
            <a:noFill/>
            <a:miter lim="800000"/>
            <a:headEnd/>
            <a:tailEnd/>
          </a:ln>
          <a:effectLst/>
        </p:spPr>
      </p:pic>
      <p:sp>
        <p:nvSpPr>
          <p:cNvPr id="153705" name="Text Box 105"/>
          <p:cNvSpPr txBox="1">
            <a:spLocks noChangeArrowheads="1"/>
          </p:cNvSpPr>
          <p:nvPr/>
        </p:nvSpPr>
        <p:spPr bwMode="auto">
          <a:xfrm>
            <a:off x="8574088" y="4778375"/>
            <a:ext cx="336550" cy="366713"/>
          </a:xfrm>
          <a:prstGeom prst="rect">
            <a:avLst/>
          </a:prstGeom>
          <a:noFill/>
          <a:ln w="9525">
            <a:noFill/>
            <a:miter lim="800000"/>
            <a:headEnd/>
            <a:tailEnd/>
          </a:ln>
          <a:effectLst/>
        </p:spPr>
        <p:txBody>
          <a:bodyPr wrap="none">
            <a:spAutoFit/>
          </a:bodyPr>
          <a:lstStyle/>
          <a:p>
            <a:r>
              <a:rPr kumimoji="1" lang="en-US" altLang="zh-CN" b="0">
                <a:latin typeface="Times New Roman" pitchFamily="18" charset="0"/>
              </a:rPr>
              <a:t>B</a:t>
            </a:r>
          </a:p>
        </p:txBody>
      </p:sp>
      <p:sp>
        <p:nvSpPr>
          <p:cNvPr id="153706" name="Text Box 106"/>
          <p:cNvSpPr txBox="1">
            <a:spLocks noChangeArrowheads="1"/>
          </p:cNvSpPr>
          <p:nvPr/>
        </p:nvSpPr>
        <p:spPr bwMode="auto">
          <a:xfrm>
            <a:off x="107950" y="5827713"/>
            <a:ext cx="8890000" cy="336550"/>
          </a:xfrm>
          <a:prstGeom prst="rect">
            <a:avLst/>
          </a:prstGeom>
          <a:noFill/>
          <a:ln w="9525">
            <a:noFill/>
            <a:miter lim="800000"/>
            <a:headEnd/>
            <a:tailEnd/>
          </a:ln>
          <a:effectLst/>
        </p:spPr>
        <p:txBody>
          <a:bodyPr wrap="none">
            <a:spAutoFit/>
          </a:bodyPr>
          <a:lstStyle/>
          <a:p>
            <a:pPr>
              <a:spcBef>
                <a:spcPct val="15000"/>
              </a:spcBef>
              <a:spcAft>
                <a:spcPct val="15000"/>
              </a:spcAft>
            </a:pPr>
            <a:r>
              <a:rPr kumimoji="1" lang="zh-CN" altLang="en-US" sz="1600" b="0">
                <a:latin typeface="Times New Roman" pitchFamily="18" charset="0"/>
              </a:rPr>
              <a:t>主机</a:t>
            </a:r>
            <a:r>
              <a:rPr kumimoji="1" lang="en-US" altLang="zh-CN" sz="1600" b="0">
                <a:latin typeface="Times New Roman" pitchFamily="18" charset="0"/>
              </a:rPr>
              <a:t>A → </a:t>
            </a:r>
            <a:r>
              <a:rPr kumimoji="1" lang="zh-CN" altLang="en-US" sz="1600" b="0">
                <a:latin typeface="Times New Roman" pitchFamily="18" charset="0"/>
              </a:rPr>
              <a:t>本地 </a:t>
            </a:r>
            <a:r>
              <a:rPr kumimoji="1" lang="en-US" altLang="zh-CN" sz="1600" b="0">
                <a:latin typeface="Times New Roman" pitchFamily="18" charset="0"/>
              </a:rPr>
              <a:t>ISP → </a:t>
            </a:r>
            <a:r>
              <a:rPr kumimoji="1" lang="zh-CN" altLang="en-US" sz="1600" b="0">
                <a:latin typeface="Times New Roman" pitchFamily="18" charset="0"/>
              </a:rPr>
              <a:t>第二层 </a:t>
            </a:r>
            <a:r>
              <a:rPr kumimoji="1" lang="en-US" altLang="zh-CN" sz="1600" b="0">
                <a:latin typeface="Times New Roman" pitchFamily="18" charset="0"/>
              </a:rPr>
              <a:t>ISP → NAP → </a:t>
            </a:r>
            <a:r>
              <a:rPr kumimoji="1" lang="zh-CN" altLang="en-US" sz="1600" b="0">
                <a:latin typeface="Times New Roman" pitchFamily="18" charset="0"/>
              </a:rPr>
              <a:t>第一层 </a:t>
            </a:r>
            <a:r>
              <a:rPr kumimoji="1" lang="en-US" altLang="zh-CN" sz="1600" b="0">
                <a:latin typeface="Times New Roman" pitchFamily="18" charset="0"/>
              </a:rPr>
              <a:t>ISP → NAP → </a:t>
            </a:r>
            <a:r>
              <a:rPr kumimoji="1" lang="zh-CN" altLang="en-US" sz="1600" b="0">
                <a:latin typeface="Times New Roman" pitchFamily="18" charset="0"/>
              </a:rPr>
              <a:t>第二层 </a:t>
            </a:r>
            <a:r>
              <a:rPr kumimoji="1" lang="en-US" altLang="zh-CN" sz="1600" b="0">
                <a:latin typeface="Times New Roman" pitchFamily="18" charset="0"/>
              </a:rPr>
              <a:t>ISP → </a:t>
            </a:r>
            <a:r>
              <a:rPr kumimoji="1" lang="zh-CN" altLang="en-US" sz="1600" b="0">
                <a:latin typeface="Times New Roman" pitchFamily="18" charset="0"/>
              </a:rPr>
              <a:t>本地 </a:t>
            </a:r>
            <a:r>
              <a:rPr kumimoji="1" lang="en-US" altLang="zh-CN" sz="1600" b="0">
                <a:latin typeface="Times New Roman" pitchFamily="18" charset="0"/>
              </a:rPr>
              <a:t>ISP → </a:t>
            </a:r>
            <a:r>
              <a:rPr kumimoji="1" lang="zh-CN" altLang="en-US" sz="1600" b="0">
                <a:latin typeface="Times New Roman" pitchFamily="18" charset="0"/>
              </a:rPr>
              <a:t>主机</a:t>
            </a:r>
            <a:r>
              <a:rPr kumimoji="1" lang="en-US" altLang="zh-CN" sz="1600" b="0">
                <a:latin typeface="Times New Roman" pitchFamily="18" charset="0"/>
              </a:rPr>
              <a:t>B</a:t>
            </a:r>
          </a:p>
        </p:txBody>
      </p:sp>
      <p:sp>
        <p:nvSpPr>
          <p:cNvPr id="153707" name="Rectangle 107"/>
          <p:cNvSpPr>
            <a:spLocks noChangeArrowheads="1"/>
          </p:cNvSpPr>
          <p:nvPr/>
        </p:nvSpPr>
        <p:spPr bwMode="auto">
          <a:xfrm>
            <a:off x="84138" y="5732463"/>
            <a:ext cx="8951912" cy="504825"/>
          </a:xfrm>
          <a:prstGeom prst="rect">
            <a:avLst/>
          </a:prstGeom>
          <a:noFill/>
          <a:ln w="38100" cmpd="dbl">
            <a:solidFill>
              <a:schemeClr val="tx1"/>
            </a:solidFill>
            <a:miter lim="800000"/>
            <a:headEnd/>
            <a:tailEnd/>
          </a:ln>
          <a:effectLst/>
        </p:spPr>
        <p:txBody>
          <a:bodyPr wrap="none" anchor="ctr"/>
          <a:lstStyle/>
          <a:p>
            <a:endParaRPr lang="zh-CN" altLang="en-US"/>
          </a:p>
        </p:txBody>
      </p:sp>
      <p:sp>
        <p:nvSpPr>
          <p:cNvPr id="153708" name="Line 108"/>
          <p:cNvSpPr>
            <a:spLocks noChangeShapeType="1"/>
          </p:cNvSpPr>
          <p:nvPr/>
        </p:nvSpPr>
        <p:spPr bwMode="auto">
          <a:xfrm>
            <a:off x="3851275" y="1844675"/>
            <a:ext cx="1152525" cy="71438"/>
          </a:xfrm>
          <a:prstGeom prst="line">
            <a:avLst/>
          </a:prstGeom>
          <a:noFill/>
          <a:ln w="28575">
            <a:solidFill>
              <a:schemeClr val="tx1"/>
            </a:solidFill>
            <a:round/>
            <a:headEnd/>
            <a:tailEnd/>
          </a:ln>
          <a:effectLst/>
        </p:spPr>
        <p:txBody>
          <a:bodyPr/>
          <a:lstStyle/>
          <a:p>
            <a:endParaRPr lang="zh-CN" altLang="en-US"/>
          </a:p>
        </p:txBody>
      </p:sp>
      <p:sp>
        <p:nvSpPr>
          <p:cNvPr id="153709" name="Line 109"/>
          <p:cNvSpPr>
            <a:spLocks noChangeShapeType="1"/>
          </p:cNvSpPr>
          <p:nvPr/>
        </p:nvSpPr>
        <p:spPr bwMode="auto">
          <a:xfrm>
            <a:off x="3492500" y="1987550"/>
            <a:ext cx="574675" cy="504825"/>
          </a:xfrm>
          <a:prstGeom prst="line">
            <a:avLst/>
          </a:prstGeom>
          <a:noFill/>
          <a:ln w="28575">
            <a:solidFill>
              <a:schemeClr val="tx1"/>
            </a:solidFill>
            <a:round/>
            <a:headEnd/>
            <a:tailEnd/>
          </a:ln>
          <a:effectLst/>
        </p:spPr>
        <p:txBody>
          <a:bodyPr/>
          <a:lstStyle/>
          <a:p>
            <a:endParaRPr lang="zh-CN" altLang="en-US"/>
          </a:p>
        </p:txBody>
      </p:sp>
      <p:sp>
        <p:nvSpPr>
          <p:cNvPr id="153710" name="Oval 110"/>
          <p:cNvSpPr>
            <a:spLocks noChangeArrowheads="1"/>
          </p:cNvSpPr>
          <p:nvPr/>
        </p:nvSpPr>
        <p:spPr bwMode="auto">
          <a:xfrm>
            <a:off x="4860925" y="1700213"/>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第一层</a:t>
            </a:r>
            <a:r>
              <a:rPr kumimoji="1" lang="zh-CN" altLang="en-US" sz="600" b="0">
                <a:latin typeface="Times New Roman" pitchFamily="18" charset="0"/>
              </a:rPr>
              <a:t> </a:t>
            </a:r>
            <a:r>
              <a:rPr kumimoji="1" lang="en-US" altLang="zh-CN" b="0">
                <a:latin typeface="Times New Roman" pitchFamily="18" charset="0"/>
              </a:rPr>
              <a:t>ISP</a:t>
            </a:r>
          </a:p>
        </p:txBody>
      </p:sp>
      <p:sp>
        <p:nvSpPr>
          <p:cNvPr id="153711" name="Oval 111"/>
          <p:cNvSpPr>
            <a:spLocks noChangeArrowheads="1"/>
          </p:cNvSpPr>
          <p:nvPr/>
        </p:nvSpPr>
        <p:spPr bwMode="auto">
          <a:xfrm>
            <a:off x="2433638" y="3355975"/>
            <a:ext cx="1058862"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第二层</a:t>
            </a:r>
            <a:r>
              <a:rPr kumimoji="1" lang="zh-CN" altLang="en-US" sz="600" b="0">
                <a:latin typeface="Times New Roman" pitchFamily="18" charset="0"/>
              </a:rPr>
              <a:t> </a:t>
            </a:r>
            <a:r>
              <a:rPr kumimoji="1" lang="en-US" altLang="zh-CN" b="0">
                <a:latin typeface="Times New Roman" pitchFamily="18" charset="0"/>
              </a:rPr>
              <a:t>ISP</a:t>
            </a:r>
          </a:p>
        </p:txBody>
      </p:sp>
      <p:sp>
        <p:nvSpPr>
          <p:cNvPr id="153712" name="Freeform 112"/>
          <p:cNvSpPr>
            <a:spLocks/>
          </p:cNvSpPr>
          <p:nvPr/>
        </p:nvSpPr>
        <p:spPr bwMode="auto">
          <a:xfrm>
            <a:off x="1206500" y="2919413"/>
            <a:ext cx="7162800" cy="2155825"/>
          </a:xfrm>
          <a:custGeom>
            <a:avLst/>
            <a:gdLst/>
            <a:ahLst/>
            <a:cxnLst>
              <a:cxn ang="0">
                <a:pos x="0" y="1318"/>
              </a:cxn>
              <a:cxn ang="0">
                <a:pos x="496" y="894"/>
              </a:cxn>
              <a:cxn ang="0">
                <a:pos x="688" y="690"/>
              </a:cxn>
              <a:cxn ang="0">
                <a:pos x="904" y="490"/>
              </a:cxn>
              <a:cxn ang="0">
                <a:pos x="1080" y="74"/>
              </a:cxn>
              <a:cxn ang="0">
                <a:pos x="1280" y="46"/>
              </a:cxn>
              <a:cxn ang="0">
                <a:pos x="1544" y="150"/>
              </a:cxn>
              <a:cxn ang="0">
                <a:pos x="1808" y="182"/>
              </a:cxn>
              <a:cxn ang="0">
                <a:pos x="2072" y="198"/>
              </a:cxn>
              <a:cxn ang="0">
                <a:pos x="2312" y="198"/>
              </a:cxn>
              <a:cxn ang="0">
                <a:pos x="2560" y="154"/>
              </a:cxn>
              <a:cxn ang="0">
                <a:pos x="2952" y="38"/>
              </a:cxn>
              <a:cxn ang="0">
                <a:pos x="3008" y="206"/>
              </a:cxn>
              <a:cxn ang="0">
                <a:pos x="3024" y="334"/>
              </a:cxn>
              <a:cxn ang="0">
                <a:pos x="3080" y="534"/>
              </a:cxn>
              <a:cxn ang="0">
                <a:pos x="3164" y="678"/>
              </a:cxn>
              <a:cxn ang="0">
                <a:pos x="3272" y="774"/>
              </a:cxn>
              <a:cxn ang="0">
                <a:pos x="3608" y="966"/>
              </a:cxn>
              <a:cxn ang="0">
                <a:pos x="4040" y="1158"/>
              </a:cxn>
              <a:cxn ang="0">
                <a:pos x="4512" y="1358"/>
              </a:cxn>
            </a:cxnLst>
            <a:rect l="0" t="0" r="r" b="b"/>
            <a:pathLst>
              <a:path w="4512" h="1358">
                <a:moveTo>
                  <a:pt x="0" y="1318"/>
                </a:moveTo>
                <a:cubicBezTo>
                  <a:pt x="83" y="1247"/>
                  <a:pt x="381" y="999"/>
                  <a:pt x="496" y="894"/>
                </a:cubicBezTo>
                <a:cubicBezTo>
                  <a:pt x="611" y="789"/>
                  <a:pt x="620" y="757"/>
                  <a:pt x="688" y="690"/>
                </a:cubicBezTo>
                <a:cubicBezTo>
                  <a:pt x="756" y="623"/>
                  <a:pt x="839" y="593"/>
                  <a:pt x="904" y="490"/>
                </a:cubicBezTo>
                <a:cubicBezTo>
                  <a:pt x="969" y="387"/>
                  <a:pt x="1017" y="148"/>
                  <a:pt x="1080" y="74"/>
                </a:cubicBezTo>
                <a:cubicBezTo>
                  <a:pt x="1143" y="0"/>
                  <a:pt x="1203" y="33"/>
                  <a:pt x="1280" y="46"/>
                </a:cubicBezTo>
                <a:cubicBezTo>
                  <a:pt x="1357" y="59"/>
                  <a:pt x="1456" y="127"/>
                  <a:pt x="1544" y="150"/>
                </a:cubicBezTo>
                <a:cubicBezTo>
                  <a:pt x="1632" y="173"/>
                  <a:pt x="1720" y="174"/>
                  <a:pt x="1808" y="182"/>
                </a:cubicBezTo>
                <a:cubicBezTo>
                  <a:pt x="1896" y="190"/>
                  <a:pt x="1988" y="195"/>
                  <a:pt x="2072" y="198"/>
                </a:cubicBezTo>
                <a:cubicBezTo>
                  <a:pt x="2156" y="201"/>
                  <a:pt x="2231" y="205"/>
                  <a:pt x="2312" y="198"/>
                </a:cubicBezTo>
                <a:cubicBezTo>
                  <a:pt x="2393" y="191"/>
                  <a:pt x="2453" y="181"/>
                  <a:pt x="2560" y="154"/>
                </a:cubicBezTo>
                <a:cubicBezTo>
                  <a:pt x="2667" y="127"/>
                  <a:pt x="2877" y="29"/>
                  <a:pt x="2952" y="38"/>
                </a:cubicBezTo>
                <a:cubicBezTo>
                  <a:pt x="3027" y="47"/>
                  <a:pt x="2996" y="157"/>
                  <a:pt x="3008" y="206"/>
                </a:cubicBezTo>
                <a:cubicBezTo>
                  <a:pt x="3020" y="255"/>
                  <a:pt x="3012" y="279"/>
                  <a:pt x="3024" y="334"/>
                </a:cubicBezTo>
                <a:cubicBezTo>
                  <a:pt x="3036" y="389"/>
                  <a:pt x="3057" y="477"/>
                  <a:pt x="3080" y="534"/>
                </a:cubicBezTo>
                <a:cubicBezTo>
                  <a:pt x="3103" y="591"/>
                  <a:pt x="3132" y="638"/>
                  <a:pt x="3164" y="678"/>
                </a:cubicBezTo>
                <a:cubicBezTo>
                  <a:pt x="3196" y="718"/>
                  <a:pt x="3198" y="726"/>
                  <a:pt x="3272" y="774"/>
                </a:cubicBezTo>
                <a:cubicBezTo>
                  <a:pt x="3346" y="822"/>
                  <a:pt x="3480" y="902"/>
                  <a:pt x="3608" y="966"/>
                </a:cubicBezTo>
                <a:cubicBezTo>
                  <a:pt x="3736" y="1030"/>
                  <a:pt x="3889" y="1093"/>
                  <a:pt x="4040" y="1158"/>
                </a:cubicBezTo>
                <a:cubicBezTo>
                  <a:pt x="4191" y="1223"/>
                  <a:pt x="4414" y="1316"/>
                  <a:pt x="4512" y="1358"/>
                </a:cubicBezTo>
              </a:path>
            </a:pathLst>
          </a:custGeom>
          <a:noFill/>
          <a:ln w="76200" cmpd="sng">
            <a:solidFill>
              <a:srgbClr val="CC0000">
                <a:alpha val="50000"/>
              </a:srgbClr>
            </a:solidFill>
            <a:round/>
            <a:headEnd type="triangle" w="sm" len="med"/>
            <a:tailEnd type="triangle" w="sm" len="med"/>
          </a:ln>
          <a:effectLst/>
        </p:spPr>
        <p:txBody>
          <a:bodyPr/>
          <a:lstStyle/>
          <a:p>
            <a:endParaRPr lang="zh-CN" altLang="en-US"/>
          </a:p>
        </p:txBody>
      </p:sp>
      <p:sp>
        <p:nvSpPr>
          <p:cNvPr id="153713" name="Oval 113"/>
          <p:cNvSpPr>
            <a:spLocks noChangeArrowheads="1"/>
          </p:cNvSpPr>
          <p:nvPr/>
        </p:nvSpPr>
        <p:spPr bwMode="auto">
          <a:xfrm>
            <a:off x="7812088" y="3068638"/>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1000" b="0">
                <a:latin typeface="Times New Roman" pitchFamily="18" charset="0"/>
              </a:rPr>
              <a:t> </a:t>
            </a:r>
            <a:r>
              <a:rPr kumimoji="1" lang="en-US" altLang="zh-CN" b="0">
                <a:latin typeface="Times New Roman" pitchFamily="18" charset="0"/>
              </a:rPr>
              <a:t>ISP</a:t>
            </a:r>
          </a:p>
        </p:txBody>
      </p:sp>
      <p:sp>
        <p:nvSpPr>
          <p:cNvPr id="153714" name="Oval 114"/>
          <p:cNvSpPr>
            <a:spLocks noChangeArrowheads="1"/>
          </p:cNvSpPr>
          <p:nvPr/>
        </p:nvSpPr>
        <p:spPr bwMode="auto">
          <a:xfrm>
            <a:off x="6948488" y="3716338"/>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1000" b="0">
                <a:latin typeface="Times New Roman" pitchFamily="18" charset="0"/>
              </a:rPr>
              <a:t> </a:t>
            </a:r>
            <a:r>
              <a:rPr kumimoji="1" lang="en-US" altLang="zh-CN" b="0">
                <a:latin typeface="Times New Roman" pitchFamily="18" charset="0"/>
              </a:rPr>
              <a:t>ISP</a:t>
            </a:r>
          </a:p>
        </p:txBody>
      </p:sp>
      <p:sp>
        <p:nvSpPr>
          <p:cNvPr id="153715" name="Line 115"/>
          <p:cNvSpPr>
            <a:spLocks noChangeShapeType="1"/>
          </p:cNvSpPr>
          <p:nvPr/>
        </p:nvSpPr>
        <p:spPr bwMode="auto">
          <a:xfrm flipH="1">
            <a:off x="6948488" y="981075"/>
            <a:ext cx="287337" cy="1008063"/>
          </a:xfrm>
          <a:prstGeom prst="line">
            <a:avLst/>
          </a:prstGeom>
          <a:noFill/>
          <a:ln w="9525">
            <a:solidFill>
              <a:schemeClr val="tx1"/>
            </a:solidFill>
            <a:round/>
            <a:headEnd/>
            <a:tailEnd/>
          </a:ln>
          <a:effectLst/>
        </p:spPr>
        <p:txBody>
          <a:bodyPr/>
          <a:lstStyle/>
          <a:p>
            <a:endParaRPr lang="zh-CN" altLang="en-US"/>
          </a:p>
        </p:txBody>
      </p:sp>
      <p:sp>
        <p:nvSpPr>
          <p:cNvPr id="153716" name="Line 116"/>
          <p:cNvSpPr>
            <a:spLocks noChangeShapeType="1"/>
          </p:cNvSpPr>
          <p:nvPr/>
        </p:nvSpPr>
        <p:spPr bwMode="auto">
          <a:xfrm flipV="1">
            <a:off x="7019925" y="1484313"/>
            <a:ext cx="720725" cy="431800"/>
          </a:xfrm>
          <a:prstGeom prst="line">
            <a:avLst/>
          </a:prstGeom>
          <a:noFill/>
          <a:ln w="9525">
            <a:solidFill>
              <a:schemeClr val="tx1"/>
            </a:solidFill>
            <a:round/>
            <a:headEnd/>
            <a:tailEnd/>
          </a:ln>
          <a:effectLst/>
        </p:spPr>
        <p:txBody>
          <a:bodyPr/>
          <a:lstStyle/>
          <a:p>
            <a:endParaRPr lang="zh-CN" altLang="en-US"/>
          </a:p>
        </p:txBody>
      </p:sp>
      <p:sp>
        <p:nvSpPr>
          <p:cNvPr id="153717" name="Oval 117"/>
          <p:cNvSpPr>
            <a:spLocks noChangeArrowheads="1"/>
          </p:cNvSpPr>
          <p:nvPr/>
        </p:nvSpPr>
        <p:spPr bwMode="auto">
          <a:xfrm>
            <a:off x="7308850" y="1339850"/>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1000" b="0">
                <a:latin typeface="Times New Roman" pitchFamily="18" charset="0"/>
              </a:rPr>
              <a:t> </a:t>
            </a:r>
            <a:r>
              <a:rPr kumimoji="1" lang="en-US" altLang="zh-CN" b="0">
                <a:latin typeface="Times New Roman" pitchFamily="18" charset="0"/>
              </a:rPr>
              <a:t>ISP</a:t>
            </a:r>
          </a:p>
        </p:txBody>
      </p:sp>
      <p:sp>
        <p:nvSpPr>
          <p:cNvPr id="153718" name="Oval 118"/>
          <p:cNvSpPr>
            <a:spLocks noChangeArrowheads="1"/>
          </p:cNvSpPr>
          <p:nvPr/>
        </p:nvSpPr>
        <p:spPr bwMode="auto">
          <a:xfrm>
            <a:off x="6794500" y="815975"/>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1000" b="0">
                <a:latin typeface="Times New Roman" pitchFamily="18" charset="0"/>
              </a:rPr>
              <a:t> </a:t>
            </a:r>
            <a:r>
              <a:rPr kumimoji="1" lang="en-US" altLang="zh-CN" b="0">
                <a:latin typeface="Times New Roman" pitchFamily="18" charset="0"/>
              </a:rPr>
              <a:t>ISP</a:t>
            </a:r>
          </a:p>
        </p:txBody>
      </p:sp>
      <p:sp>
        <p:nvSpPr>
          <p:cNvPr id="153719" name="Line 119"/>
          <p:cNvSpPr>
            <a:spLocks noChangeShapeType="1"/>
          </p:cNvSpPr>
          <p:nvPr/>
        </p:nvSpPr>
        <p:spPr bwMode="auto">
          <a:xfrm>
            <a:off x="3348038" y="1196975"/>
            <a:ext cx="215900" cy="647700"/>
          </a:xfrm>
          <a:prstGeom prst="line">
            <a:avLst/>
          </a:prstGeom>
          <a:noFill/>
          <a:ln w="9525">
            <a:solidFill>
              <a:schemeClr val="tx1"/>
            </a:solidFill>
            <a:round/>
            <a:headEnd/>
            <a:tailEnd/>
          </a:ln>
          <a:effectLst/>
        </p:spPr>
        <p:txBody>
          <a:bodyPr/>
          <a:lstStyle/>
          <a:p>
            <a:endParaRPr lang="zh-CN" altLang="en-US"/>
          </a:p>
        </p:txBody>
      </p:sp>
      <p:sp>
        <p:nvSpPr>
          <p:cNvPr id="153720" name="Oval 120"/>
          <p:cNvSpPr>
            <a:spLocks noChangeArrowheads="1"/>
          </p:cNvSpPr>
          <p:nvPr/>
        </p:nvSpPr>
        <p:spPr bwMode="auto">
          <a:xfrm>
            <a:off x="2987675" y="1662113"/>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第一层</a:t>
            </a:r>
            <a:r>
              <a:rPr kumimoji="1" lang="zh-CN" altLang="en-US" sz="900" b="0">
                <a:latin typeface="Times New Roman" pitchFamily="18" charset="0"/>
              </a:rPr>
              <a:t> </a:t>
            </a:r>
            <a:r>
              <a:rPr kumimoji="1" lang="en-US" altLang="zh-CN" b="0">
                <a:latin typeface="Times New Roman" pitchFamily="18" charset="0"/>
              </a:rPr>
              <a:t>ISP</a:t>
            </a:r>
          </a:p>
        </p:txBody>
      </p:sp>
      <p:sp>
        <p:nvSpPr>
          <p:cNvPr id="153721" name="Text Box 121"/>
          <p:cNvSpPr txBox="1">
            <a:spLocks noChangeArrowheads="1"/>
          </p:cNvSpPr>
          <p:nvPr/>
        </p:nvSpPr>
        <p:spPr bwMode="auto">
          <a:xfrm>
            <a:off x="4140200" y="1228725"/>
            <a:ext cx="869950" cy="366713"/>
          </a:xfrm>
          <a:prstGeom prst="rect">
            <a:avLst/>
          </a:prstGeom>
          <a:noFill/>
          <a:ln w="9525">
            <a:noFill/>
            <a:miter lim="800000"/>
            <a:headEnd/>
            <a:tailEnd/>
          </a:ln>
          <a:effectLst/>
        </p:spPr>
        <p:txBody>
          <a:bodyPr wrap="none">
            <a:spAutoFit/>
          </a:bodyPr>
          <a:lstStyle/>
          <a:p>
            <a:r>
              <a:rPr kumimoji="1" lang="zh-CN" altLang="en-US" b="0">
                <a:latin typeface="Times New Roman" pitchFamily="18" charset="0"/>
              </a:rPr>
              <a:t>第一层</a:t>
            </a:r>
          </a:p>
        </p:txBody>
      </p:sp>
      <p:sp>
        <p:nvSpPr>
          <p:cNvPr id="153722" name="Text Box 122"/>
          <p:cNvSpPr txBox="1">
            <a:spLocks noChangeArrowheads="1"/>
          </p:cNvSpPr>
          <p:nvPr/>
        </p:nvSpPr>
        <p:spPr bwMode="auto">
          <a:xfrm>
            <a:off x="4425950" y="665163"/>
            <a:ext cx="869950" cy="366712"/>
          </a:xfrm>
          <a:prstGeom prst="rect">
            <a:avLst/>
          </a:prstGeom>
          <a:noFill/>
          <a:ln w="9525">
            <a:noFill/>
            <a:miter lim="800000"/>
            <a:headEnd/>
            <a:tailEnd/>
          </a:ln>
          <a:effectLst/>
        </p:spPr>
        <p:txBody>
          <a:bodyPr wrap="none">
            <a:spAutoFit/>
          </a:bodyPr>
          <a:lstStyle/>
          <a:p>
            <a:r>
              <a:rPr kumimoji="1" lang="zh-CN" altLang="en-US" b="0">
                <a:latin typeface="Times New Roman" pitchFamily="18" charset="0"/>
              </a:rPr>
              <a:t>第二层</a:t>
            </a:r>
          </a:p>
        </p:txBody>
      </p:sp>
      <p:sp>
        <p:nvSpPr>
          <p:cNvPr id="153723" name="Text Box 123"/>
          <p:cNvSpPr txBox="1">
            <a:spLocks noChangeArrowheads="1"/>
          </p:cNvSpPr>
          <p:nvPr/>
        </p:nvSpPr>
        <p:spPr bwMode="auto">
          <a:xfrm>
            <a:off x="4572000" y="161925"/>
            <a:ext cx="869950" cy="366713"/>
          </a:xfrm>
          <a:prstGeom prst="rect">
            <a:avLst/>
          </a:prstGeom>
          <a:noFill/>
          <a:ln w="9525">
            <a:noFill/>
            <a:miter lim="800000"/>
            <a:headEnd/>
            <a:tailEnd/>
          </a:ln>
          <a:effectLst/>
        </p:spPr>
        <p:txBody>
          <a:bodyPr wrap="none">
            <a:spAutoFit/>
          </a:bodyPr>
          <a:lstStyle/>
          <a:p>
            <a:r>
              <a:rPr kumimoji="1" lang="zh-CN" altLang="en-US" b="0">
                <a:latin typeface="Times New Roman" pitchFamily="18" charset="0"/>
              </a:rPr>
              <a:t>第三层</a:t>
            </a:r>
          </a:p>
        </p:txBody>
      </p:sp>
      <p:sp>
        <p:nvSpPr>
          <p:cNvPr id="153724" name="Line 124"/>
          <p:cNvSpPr>
            <a:spLocks noChangeShapeType="1"/>
          </p:cNvSpPr>
          <p:nvPr/>
        </p:nvSpPr>
        <p:spPr bwMode="auto">
          <a:xfrm>
            <a:off x="7019925" y="2060575"/>
            <a:ext cx="1152525" cy="360363"/>
          </a:xfrm>
          <a:prstGeom prst="line">
            <a:avLst/>
          </a:prstGeom>
          <a:noFill/>
          <a:ln w="9525">
            <a:solidFill>
              <a:schemeClr val="tx1"/>
            </a:solidFill>
            <a:round/>
            <a:headEnd/>
            <a:tailEnd/>
          </a:ln>
          <a:effectLst/>
        </p:spPr>
        <p:txBody>
          <a:bodyPr/>
          <a:lstStyle/>
          <a:p>
            <a:endParaRPr lang="zh-CN" altLang="en-US"/>
          </a:p>
        </p:txBody>
      </p:sp>
      <p:sp>
        <p:nvSpPr>
          <p:cNvPr id="153725" name="Oval 125"/>
          <p:cNvSpPr>
            <a:spLocks noChangeArrowheads="1"/>
          </p:cNvSpPr>
          <p:nvPr/>
        </p:nvSpPr>
        <p:spPr bwMode="auto">
          <a:xfrm>
            <a:off x="7885113" y="2205038"/>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1000" b="0">
                <a:latin typeface="Times New Roman" pitchFamily="18" charset="0"/>
              </a:rPr>
              <a:t> </a:t>
            </a:r>
            <a:r>
              <a:rPr kumimoji="1" lang="en-US" altLang="zh-CN" b="0">
                <a:latin typeface="Times New Roman" pitchFamily="18" charset="0"/>
              </a:rPr>
              <a:t>ISP</a:t>
            </a:r>
          </a:p>
        </p:txBody>
      </p:sp>
      <p:sp>
        <p:nvSpPr>
          <p:cNvPr id="153726" name="Line 126"/>
          <p:cNvSpPr>
            <a:spLocks noChangeShapeType="1"/>
          </p:cNvSpPr>
          <p:nvPr/>
        </p:nvSpPr>
        <p:spPr bwMode="auto">
          <a:xfrm>
            <a:off x="2268538" y="836613"/>
            <a:ext cx="863600" cy="288925"/>
          </a:xfrm>
          <a:prstGeom prst="line">
            <a:avLst/>
          </a:prstGeom>
          <a:noFill/>
          <a:ln w="9525">
            <a:solidFill>
              <a:schemeClr val="tx1"/>
            </a:solidFill>
            <a:round/>
            <a:headEnd/>
            <a:tailEnd/>
          </a:ln>
          <a:effectLst/>
        </p:spPr>
        <p:txBody>
          <a:bodyPr/>
          <a:lstStyle/>
          <a:p>
            <a:endParaRPr lang="zh-CN" altLang="en-US"/>
          </a:p>
        </p:txBody>
      </p:sp>
      <p:sp>
        <p:nvSpPr>
          <p:cNvPr id="153727" name="Line 127"/>
          <p:cNvSpPr>
            <a:spLocks noChangeShapeType="1"/>
          </p:cNvSpPr>
          <p:nvPr/>
        </p:nvSpPr>
        <p:spPr bwMode="auto">
          <a:xfrm flipH="1">
            <a:off x="3348038" y="404813"/>
            <a:ext cx="144462" cy="720725"/>
          </a:xfrm>
          <a:prstGeom prst="line">
            <a:avLst/>
          </a:prstGeom>
          <a:noFill/>
          <a:ln w="9525">
            <a:solidFill>
              <a:schemeClr val="tx1"/>
            </a:solidFill>
            <a:round/>
            <a:headEnd/>
            <a:tailEnd/>
          </a:ln>
          <a:effectLst/>
        </p:spPr>
        <p:txBody>
          <a:bodyPr/>
          <a:lstStyle/>
          <a:p>
            <a:endParaRPr lang="zh-CN" altLang="en-US"/>
          </a:p>
        </p:txBody>
      </p:sp>
      <p:sp>
        <p:nvSpPr>
          <p:cNvPr id="153728" name="Oval 128"/>
          <p:cNvSpPr>
            <a:spLocks noChangeArrowheads="1"/>
          </p:cNvSpPr>
          <p:nvPr/>
        </p:nvSpPr>
        <p:spPr bwMode="auto">
          <a:xfrm>
            <a:off x="2700338" y="879475"/>
            <a:ext cx="1058862"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第二层</a:t>
            </a:r>
            <a:r>
              <a:rPr kumimoji="1" lang="zh-CN" altLang="en-US" sz="600" b="0">
                <a:latin typeface="Times New Roman" pitchFamily="18" charset="0"/>
              </a:rPr>
              <a:t> </a:t>
            </a:r>
            <a:r>
              <a:rPr kumimoji="1" lang="en-US" altLang="zh-CN" b="0">
                <a:latin typeface="Times New Roman" pitchFamily="18" charset="0"/>
              </a:rPr>
              <a:t>ISP</a:t>
            </a:r>
          </a:p>
        </p:txBody>
      </p:sp>
      <p:sp>
        <p:nvSpPr>
          <p:cNvPr id="153729" name="Oval 129"/>
          <p:cNvSpPr>
            <a:spLocks noChangeArrowheads="1"/>
          </p:cNvSpPr>
          <p:nvPr/>
        </p:nvSpPr>
        <p:spPr bwMode="auto">
          <a:xfrm>
            <a:off x="2987675" y="188913"/>
            <a:ext cx="946150" cy="436562"/>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900" b="0">
                <a:latin typeface="Times New Roman" pitchFamily="18" charset="0"/>
              </a:rPr>
              <a:t> </a:t>
            </a:r>
            <a:r>
              <a:rPr kumimoji="1" lang="en-US" altLang="zh-CN" b="0">
                <a:latin typeface="Times New Roman" pitchFamily="18" charset="0"/>
              </a:rPr>
              <a:t>ISP</a:t>
            </a:r>
          </a:p>
        </p:txBody>
      </p:sp>
      <p:sp>
        <p:nvSpPr>
          <p:cNvPr id="153730" name="Oval 130"/>
          <p:cNvSpPr>
            <a:spLocks noChangeArrowheads="1"/>
          </p:cNvSpPr>
          <p:nvPr/>
        </p:nvSpPr>
        <p:spPr bwMode="auto">
          <a:xfrm>
            <a:off x="1692275" y="620713"/>
            <a:ext cx="946150" cy="436562"/>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900" b="0">
                <a:latin typeface="Times New Roman" pitchFamily="18" charset="0"/>
              </a:rPr>
              <a:t> </a:t>
            </a:r>
            <a:r>
              <a:rPr kumimoji="1" lang="en-US" altLang="zh-CN" b="0">
                <a:latin typeface="Times New Roman" pitchFamily="18" charset="0"/>
              </a:rPr>
              <a:t>ISP</a:t>
            </a:r>
          </a:p>
        </p:txBody>
      </p:sp>
      <p:sp>
        <p:nvSpPr>
          <p:cNvPr id="153731" name="Line 131"/>
          <p:cNvSpPr>
            <a:spLocks noChangeShapeType="1"/>
          </p:cNvSpPr>
          <p:nvPr/>
        </p:nvSpPr>
        <p:spPr bwMode="auto">
          <a:xfrm>
            <a:off x="1116013" y="2349500"/>
            <a:ext cx="792162" cy="287338"/>
          </a:xfrm>
          <a:prstGeom prst="line">
            <a:avLst/>
          </a:prstGeom>
          <a:noFill/>
          <a:ln w="9525">
            <a:solidFill>
              <a:schemeClr val="tx1"/>
            </a:solidFill>
            <a:round/>
            <a:headEnd/>
            <a:tailEnd/>
          </a:ln>
          <a:effectLst/>
        </p:spPr>
        <p:txBody>
          <a:bodyPr/>
          <a:lstStyle/>
          <a:p>
            <a:endParaRPr lang="zh-CN" altLang="en-US"/>
          </a:p>
        </p:txBody>
      </p:sp>
      <p:sp>
        <p:nvSpPr>
          <p:cNvPr id="153732" name="Line 132"/>
          <p:cNvSpPr>
            <a:spLocks noChangeShapeType="1"/>
          </p:cNvSpPr>
          <p:nvPr/>
        </p:nvSpPr>
        <p:spPr bwMode="auto">
          <a:xfrm flipV="1">
            <a:off x="1116013" y="2708275"/>
            <a:ext cx="863600" cy="433388"/>
          </a:xfrm>
          <a:prstGeom prst="line">
            <a:avLst/>
          </a:prstGeom>
          <a:noFill/>
          <a:ln w="9525">
            <a:solidFill>
              <a:schemeClr val="tx1"/>
            </a:solidFill>
            <a:round/>
            <a:headEnd/>
            <a:tailEnd/>
          </a:ln>
          <a:effectLst/>
        </p:spPr>
        <p:txBody>
          <a:bodyPr/>
          <a:lstStyle/>
          <a:p>
            <a:endParaRPr lang="zh-CN" altLang="en-US"/>
          </a:p>
        </p:txBody>
      </p:sp>
      <p:sp>
        <p:nvSpPr>
          <p:cNvPr id="153733" name="Oval 133"/>
          <p:cNvSpPr>
            <a:spLocks noChangeArrowheads="1"/>
          </p:cNvSpPr>
          <p:nvPr/>
        </p:nvSpPr>
        <p:spPr bwMode="auto">
          <a:xfrm>
            <a:off x="468313" y="2060575"/>
            <a:ext cx="946150" cy="436563"/>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900" b="0">
                <a:latin typeface="Times New Roman" pitchFamily="18" charset="0"/>
              </a:rPr>
              <a:t> </a:t>
            </a:r>
            <a:r>
              <a:rPr kumimoji="1" lang="en-US" altLang="zh-CN" b="0">
                <a:latin typeface="Times New Roman" pitchFamily="18" charset="0"/>
              </a:rPr>
              <a:t>ISP</a:t>
            </a:r>
          </a:p>
        </p:txBody>
      </p:sp>
      <p:sp>
        <p:nvSpPr>
          <p:cNvPr id="153734" name="Oval 134"/>
          <p:cNvSpPr>
            <a:spLocks noChangeArrowheads="1"/>
          </p:cNvSpPr>
          <p:nvPr/>
        </p:nvSpPr>
        <p:spPr bwMode="auto">
          <a:xfrm>
            <a:off x="539750" y="2924175"/>
            <a:ext cx="946150" cy="436563"/>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900" b="0">
                <a:latin typeface="Times New Roman" pitchFamily="18" charset="0"/>
              </a:rPr>
              <a:t> </a:t>
            </a:r>
            <a:r>
              <a:rPr kumimoji="1" lang="en-US" altLang="zh-CN" b="0">
                <a:latin typeface="Times New Roman" pitchFamily="18" charset="0"/>
              </a:rPr>
              <a:t>ISP</a:t>
            </a:r>
          </a:p>
        </p:txBody>
      </p:sp>
      <p:sp>
        <p:nvSpPr>
          <p:cNvPr id="153735" name="Line 135"/>
          <p:cNvSpPr>
            <a:spLocks noChangeShapeType="1"/>
          </p:cNvSpPr>
          <p:nvPr/>
        </p:nvSpPr>
        <p:spPr bwMode="auto">
          <a:xfrm>
            <a:off x="1258888" y="1628775"/>
            <a:ext cx="720725" cy="1008063"/>
          </a:xfrm>
          <a:prstGeom prst="line">
            <a:avLst/>
          </a:prstGeom>
          <a:noFill/>
          <a:ln w="9525">
            <a:solidFill>
              <a:schemeClr val="tx1"/>
            </a:solidFill>
            <a:round/>
            <a:headEnd/>
            <a:tailEnd/>
          </a:ln>
          <a:effectLst/>
        </p:spPr>
        <p:txBody>
          <a:bodyPr/>
          <a:lstStyle/>
          <a:p>
            <a:endParaRPr lang="zh-CN" altLang="en-US"/>
          </a:p>
        </p:txBody>
      </p:sp>
      <p:sp>
        <p:nvSpPr>
          <p:cNvPr id="153736" name="Oval 136"/>
          <p:cNvSpPr>
            <a:spLocks noChangeArrowheads="1"/>
          </p:cNvSpPr>
          <p:nvPr/>
        </p:nvSpPr>
        <p:spPr bwMode="auto">
          <a:xfrm>
            <a:off x="1476375" y="2420938"/>
            <a:ext cx="1058863"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第二层</a:t>
            </a:r>
            <a:r>
              <a:rPr kumimoji="1" lang="zh-CN" altLang="en-US" sz="600" b="0">
                <a:latin typeface="Times New Roman" pitchFamily="18" charset="0"/>
              </a:rPr>
              <a:t> </a:t>
            </a:r>
            <a:r>
              <a:rPr kumimoji="1" lang="en-US" altLang="zh-CN" b="0">
                <a:latin typeface="Times New Roman" pitchFamily="18" charset="0"/>
              </a:rPr>
              <a:t>ISP</a:t>
            </a:r>
          </a:p>
        </p:txBody>
      </p:sp>
      <p:sp>
        <p:nvSpPr>
          <p:cNvPr id="153737" name="Oval 137"/>
          <p:cNvSpPr>
            <a:spLocks noChangeArrowheads="1"/>
          </p:cNvSpPr>
          <p:nvPr/>
        </p:nvSpPr>
        <p:spPr bwMode="auto">
          <a:xfrm>
            <a:off x="755650" y="1336675"/>
            <a:ext cx="946150" cy="436563"/>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900" b="0">
                <a:latin typeface="Times New Roman" pitchFamily="18" charset="0"/>
              </a:rPr>
              <a:t> </a:t>
            </a:r>
            <a:r>
              <a:rPr kumimoji="1" lang="en-US" altLang="zh-CN" b="0">
                <a:latin typeface="Times New Roman" pitchFamily="18" charset="0"/>
              </a:rPr>
              <a:t>ISP</a:t>
            </a:r>
          </a:p>
        </p:txBody>
      </p:sp>
      <p:sp>
        <p:nvSpPr>
          <p:cNvPr id="153738" name="Line 138"/>
          <p:cNvSpPr>
            <a:spLocks noChangeShapeType="1"/>
          </p:cNvSpPr>
          <p:nvPr/>
        </p:nvSpPr>
        <p:spPr bwMode="auto">
          <a:xfrm>
            <a:off x="6443663" y="620713"/>
            <a:ext cx="433387" cy="1439862"/>
          </a:xfrm>
          <a:prstGeom prst="line">
            <a:avLst/>
          </a:prstGeom>
          <a:noFill/>
          <a:ln w="9525">
            <a:solidFill>
              <a:schemeClr val="tx1"/>
            </a:solidFill>
            <a:round/>
            <a:headEnd/>
            <a:tailEnd/>
          </a:ln>
          <a:effectLst/>
        </p:spPr>
        <p:txBody>
          <a:bodyPr/>
          <a:lstStyle/>
          <a:p>
            <a:endParaRPr lang="zh-CN" altLang="en-US"/>
          </a:p>
        </p:txBody>
      </p:sp>
      <p:sp>
        <p:nvSpPr>
          <p:cNvPr id="153739" name="Oval 139"/>
          <p:cNvSpPr>
            <a:spLocks noChangeArrowheads="1"/>
          </p:cNvSpPr>
          <p:nvPr/>
        </p:nvSpPr>
        <p:spPr bwMode="auto">
          <a:xfrm>
            <a:off x="5940425" y="404813"/>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本地</a:t>
            </a:r>
            <a:r>
              <a:rPr kumimoji="1" lang="zh-CN" altLang="en-US" sz="1000" b="0">
                <a:latin typeface="Times New Roman" pitchFamily="18" charset="0"/>
              </a:rPr>
              <a:t> </a:t>
            </a:r>
            <a:r>
              <a:rPr kumimoji="1" lang="en-US" altLang="zh-CN" b="0">
                <a:latin typeface="Times New Roman" pitchFamily="18" charset="0"/>
              </a:rPr>
              <a:t>ISP</a:t>
            </a:r>
          </a:p>
        </p:txBody>
      </p:sp>
      <p:sp>
        <p:nvSpPr>
          <p:cNvPr id="153740" name="Oval 140"/>
          <p:cNvSpPr>
            <a:spLocks noChangeArrowheads="1"/>
          </p:cNvSpPr>
          <p:nvPr/>
        </p:nvSpPr>
        <p:spPr bwMode="auto">
          <a:xfrm>
            <a:off x="6372225" y="1771650"/>
            <a:ext cx="1058863"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0">
                <a:latin typeface="Times New Roman" pitchFamily="18" charset="0"/>
              </a:rPr>
              <a:t>第二层</a:t>
            </a:r>
            <a:r>
              <a:rPr kumimoji="1" lang="zh-CN" altLang="en-US" sz="600" b="0">
                <a:latin typeface="Times New Roman" pitchFamily="18" charset="0"/>
              </a:rPr>
              <a:t> </a:t>
            </a:r>
            <a:r>
              <a:rPr kumimoji="1" lang="en-US" altLang="zh-CN" b="0">
                <a:latin typeface="Times New Roman" pitchFamily="18" charset="0"/>
              </a:rPr>
              <a:t>ISP</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Line 3"/>
          <p:cNvSpPr>
            <a:spLocks noChangeShapeType="1"/>
          </p:cNvSpPr>
          <p:nvPr/>
        </p:nvSpPr>
        <p:spPr bwMode="auto">
          <a:xfrm>
            <a:off x="152400" y="3848100"/>
            <a:ext cx="8915400" cy="0"/>
          </a:xfrm>
          <a:prstGeom prst="line">
            <a:avLst/>
          </a:prstGeom>
          <a:noFill/>
          <a:ln w="38100" cmpd="dbl">
            <a:solidFill>
              <a:schemeClr val="folHlink"/>
            </a:solidFill>
            <a:prstDash val="dash"/>
            <a:round/>
            <a:headEnd/>
            <a:tailEnd/>
          </a:ln>
          <a:effectLst/>
        </p:spPr>
        <p:txBody>
          <a:bodyPr/>
          <a:lstStyle/>
          <a:p>
            <a:endParaRPr lang="zh-CN" altLang="en-US"/>
          </a:p>
        </p:txBody>
      </p:sp>
      <p:sp>
        <p:nvSpPr>
          <p:cNvPr id="445444" name="Rectangle 4"/>
          <p:cNvSpPr>
            <a:spLocks noChangeArrowheads="1"/>
          </p:cNvSpPr>
          <p:nvPr/>
        </p:nvSpPr>
        <p:spPr bwMode="auto">
          <a:xfrm>
            <a:off x="1554163" y="4083050"/>
            <a:ext cx="6413500" cy="495300"/>
          </a:xfrm>
          <a:prstGeom prst="rect">
            <a:avLst/>
          </a:prstGeom>
          <a:solidFill>
            <a:srgbClr val="FFCCFF"/>
          </a:solidFill>
          <a:ln w="12700">
            <a:noFill/>
            <a:miter lim="800000"/>
            <a:headEnd/>
            <a:tailEnd/>
          </a:ln>
          <a:effectLst/>
        </p:spPr>
        <p:txBody>
          <a:bodyPr wrap="none" anchor="ctr"/>
          <a:lstStyle/>
          <a:p>
            <a:endParaRPr lang="zh-CN" altLang="en-US"/>
          </a:p>
        </p:txBody>
      </p:sp>
      <p:sp>
        <p:nvSpPr>
          <p:cNvPr id="445445" name="Rectangle 5"/>
          <p:cNvSpPr>
            <a:spLocks noChangeArrowheads="1"/>
          </p:cNvSpPr>
          <p:nvPr/>
        </p:nvSpPr>
        <p:spPr bwMode="auto">
          <a:xfrm>
            <a:off x="1547813" y="4083050"/>
            <a:ext cx="6419850" cy="488950"/>
          </a:xfrm>
          <a:prstGeom prst="rect">
            <a:avLst/>
          </a:prstGeom>
          <a:noFill/>
          <a:ln w="9525">
            <a:solidFill>
              <a:schemeClr val="tx2"/>
            </a:solidFill>
            <a:miter lim="800000"/>
            <a:headEnd/>
            <a:tailEnd/>
          </a:ln>
          <a:effectLst/>
        </p:spPr>
        <p:txBody>
          <a:bodyPr wrap="none" anchor="ctr"/>
          <a:lstStyle/>
          <a:p>
            <a:endParaRPr lang="zh-CN" altLang="en-US"/>
          </a:p>
        </p:txBody>
      </p:sp>
      <p:sp>
        <p:nvSpPr>
          <p:cNvPr id="445446" name="Rectangle 6"/>
          <p:cNvSpPr>
            <a:spLocks noChangeArrowheads="1"/>
          </p:cNvSpPr>
          <p:nvPr/>
        </p:nvSpPr>
        <p:spPr bwMode="auto">
          <a:xfrm>
            <a:off x="3965575" y="4149725"/>
            <a:ext cx="1901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以太网 </a:t>
            </a:r>
            <a:r>
              <a:rPr kumimoji="1" lang="en-US" altLang="zh-CN">
                <a:solidFill>
                  <a:srgbClr val="333399"/>
                </a:solidFill>
                <a:latin typeface="Arial" charset="0"/>
                <a:ea typeface="黑体" pitchFamily="2" charset="-122"/>
              </a:rPr>
              <a:t>MAC </a:t>
            </a:r>
            <a:r>
              <a:rPr kumimoji="1" lang="zh-CN" altLang="en-US">
                <a:solidFill>
                  <a:srgbClr val="333399"/>
                </a:solidFill>
                <a:latin typeface="Arial" charset="0"/>
                <a:ea typeface="黑体" pitchFamily="2" charset="-122"/>
              </a:rPr>
              <a:t>帧</a:t>
            </a:r>
          </a:p>
        </p:txBody>
      </p:sp>
      <p:sp>
        <p:nvSpPr>
          <p:cNvPr id="445453" name="Rectangle 13"/>
          <p:cNvSpPr>
            <a:spLocks noChangeArrowheads="1"/>
          </p:cNvSpPr>
          <p:nvPr/>
        </p:nvSpPr>
        <p:spPr bwMode="auto">
          <a:xfrm>
            <a:off x="8075613" y="4167188"/>
            <a:ext cx="942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物理层</a:t>
            </a:r>
          </a:p>
        </p:txBody>
      </p:sp>
      <p:sp>
        <p:nvSpPr>
          <p:cNvPr id="445466" name="Rectangle 26"/>
          <p:cNvSpPr>
            <a:spLocks noChangeArrowheads="1"/>
          </p:cNvSpPr>
          <p:nvPr/>
        </p:nvSpPr>
        <p:spPr bwMode="auto">
          <a:xfrm>
            <a:off x="8035925" y="3213100"/>
            <a:ext cx="1000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charset="0"/>
                <a:ea typeface="黑体" pitchFamily="2" charset="-122"/>
              </a:rPr>
              <a:t>MAC</a:t>
            </a:r>
            <a:r>
              <a:rPr kumimoji="1" lang="zh-CN" altLang="en-US">
                <a:solidFill>
                  <a:srgbClr val="333399"/>
                </a:solidFill>
                <a:latin typeface="Arial" charset="0"/>
                <a:ea typeface="黑体" pitchFamily="2" charset="-122"/>
              </a:rPr>
              <a:t>层</a:t>
            </a:r>
          </a:p>
        </p:txBody>
      </p:sp>
      <p:sp>
        <p:nvSpPr>
          <p:cNvPr id="445467" name="Line 27"/>
          <p:cNvSpPr>
            <a:spLocks noChangeShapeType="1"/>
          </p:cNvSpPr>
          <p:nvPr/>
        </p:nvSpPr>
        <p:spPr bwMode="auto">
          <a:xfrm flipH="1">
            <a:off x="1546225" y="3573463"/>
            <a:ext cx="1588" cy="514350"/>
          </a:xfrm>
          <a:prstGeom prst="line">
            <a:avLst/>
          </a:prstGeom>
          <a:noFill/>
          <a:ln w="12700">
            <a:solidFill>
              <a:schemeClr val="tx1"/>
            </a:solidFill>
            <a:prstDash val="dash"/>
            <a:round/>
            <a:headEnd/>
            <a:tailEnd/>
          </a:ln>
          <a:effectLst/>
        </p:spPr>
        <p:txBody>
          <a:bodyPr/>
          <a:lstStyle/>
          <a:p>
            <a:endParaRPr lang="zh-CN" altLang="en-US"/>
          </a:p>
        </p:txBody>
      </p:sp>
      <p:sp>
        <p:nvSpPr>
          <p:cNvPr id="445468" name="Line 28"/>
          <p:cNvSpPr>
            <a:spLocks noChangeShapeType="1"/>
          </p:cNvSpPr>
          <p:nvPr/>
        </p:nvSpPr>
        <p:spPr bwMode="auto">
          <a:xfrm>
            <a:off x="7956550" y="3644900"/>
            <a:ext cx="11113" cy="431800"/>
          </a:xfrm>
          <a:prstGeom prst="line">
            <a:avLst/>
          </a:prstGeom>
          <a:noFill/>
          <a:ln w="12700">
            <a:solidFill>
              <a:schemeClr val="tx1"/>
            </a:solidFill>
            <a:prstDash val="dash"/>
            <a:round/>
            <a:headEnd/>
            <a:tailEnd/>
          </a:ln>
          <a:effectLst/>
        </p:spPr>
        <p:txBody>
          <a:bodyPr/>
          <a:lstStyle/>
          <a:p>
            <a:endParaRPr lang="zh-CN" altLang="en-US"/>
          </a:p>
        </p:txBody>
      </p:sp>
      <p:sp>
        <p:nvSpPr>
          <p:cNvPr id="445469" name="Rectangle 29"/>
          <p:cNvSpPr>
            <a:spLocks noChangeArrowheads="1"/>
          </p:cNvSpPr>
          <p:nvPr/>
        </p:nvSpPr>
        <p:spPr bwMode="auto">
          <a:xfrm>
            <a:off x="195263" y="5076825"/>
            <a:ext cx="4086225" cy="415925"/>
          </a:xfrm>
          <a:prstGeom prst="rect">
            <a:avLst/>
          </a:prstGeom>
          <a:solidFill>
            <a:srgbClr val="FFFF99"/>
          </a:solidFill>
          <a:ln w="9525">
            <a:solidFill>
              <a:schemeClr val="folHlink"/>
            </a:solidFill>
            <a:miter lim="800000"/>
            <a:headEnd/>
            <a:tailEnd/>
          </a:ln>
          <a:effectLst/>
        </p:spPr>
        <p:txBody>
          <a:bodyPr wrap="none" anchor="ctr"/>
          <a:lstStyle/>
          <a:p>
            <a:endParaRPr lang="zh-CN" altLang="en-US"/>
          </a:p>
        </p:txBody>
      </p:sp>
      <p:sp>
        <p:nvSpPr>
          <p:cNvPr id="445470" name="Rectangle 30"/>
          <p:cNvSpPr>
            <a:spLocks noChangeArrowheads="1"/>
          </p:cNvSpPr>
          <p:nvPr/>
        </p:nvSpPr>
        <p:spPr bwMode="auto">
          <a:xfrm>
            <a:off x="150813" y="5119688"/>
            <a:ext cx="4181475" cy="317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500">
                <a:solidFill>
                  <a:srgbClr val="333399"/>
                </a:solidFill>
                <a:latin typeface="黑体" pitchFamily="2" charset="-122"/>
                <a:ea typeface="黑体" pitchFamily="2" charset="-122"/>
              </a:rPr>
              <a:t>10101010101010        10101010101010101011</a:t>
            </a:r>
          </a:p>
        </p:txBody>
      </p:sp>
      <p:sp>
        <p:nvSpPr>
          <p:cNvPr id="445471" name="Line 31"/>
          <p:cNvSpPr>
            <a:spLocks noChangeShapeType="1"/>
          </p:cNvSpPr>
          <p:nvPr/>
        </p:nvSpPr>
        <p:spPr bwMode="auto">
          <a:xfrm>
            <a:off x="3373438" y="5073650"/>
            <a:ext cx="0" cy="431800"/>
          </a:xfrm>
          <a:prstGeom prst="line">
            <a:avLst/>
          </a:prstGeom>
          <a:noFill/>
          <a:ln w="12700">
            <a:solidFill>
              <a:schemeClr val="folHlink"/>
            </a:solidFill>
            <a:round/>
            <a:headEnd/>
            <a:tailEnd/>
          </a:ln>
          <a:effectLst/>
        </p:spPr>
        <p:txBody>
          <a:bodyPr/>
          <a:lstStyle/>
          <a:p>
            <a:endParaRPr lang="zh-CN" altLang="en-US"/>
          </a:p>
        </p:txBody>
      </p:sp>
      <p:sp>
        <p:nvSpPr>
          <p:cNvPr id="445472" name="Rectangle 32"/>
          <p:cNvSpPr>
            <a:spLocks noChangeArrowheads="1"/>
          </p:cNvSpPr>
          <p:nvPr/>
        </p:nvSpPr>
        <p:spPr bwMode="auto">
          <a:xfrm>
            <a:off x="1335088" y="55308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charset="0"/>
                <a:ea typeface="黑体" pitchFamily="2" charset="-122"/>
              </a:rPr>
              <a:t>前同步码</a:t>
            </a:r>
          </a:p>
        </p:txBody>
      </p:sp>
      <p:sp>
        <p:nvSpPr>
          <p:cNvPr id="445473" name="Rectangle 33"/>
          <p:cNvSpPr>
            <a:spLocks noChangeArrowheads="1"/>
          </p:cNvSpPr>
          <p:nvPr/>
        </p:nvSpPr>
        <p:spPr bwMode="auto">
          <a:xfrm>
            <a:off x="3348038" y="5502275"/>
            <a:ext cx="942975" cy="5778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80000"/>
              </a:lnSpc>
            </a:pPr>
            <a:r>
              <a:rPr kumimoji="1" lang="zh-CN" altLang="en-US">
                <a:solidFill>
                  <a:srgbClr val="333399"/>
                </a:solidFill>
                <a:latin typeface="Arial" charset="0"/>
                <a:ea typeface="黑体" pitchFamily="2" charset="-122"/>
              </a:rPr>
              <a:t>帧开始</a:t>
            </a:r>
          </a:p>
          <a:p>
            <a:pPr defTabSz="762000" eaLnBrk="0" hangingPunct="0">
              <a:lnSpc>
                <a:spcPct val="80000"/>
              </a:lnSpc>
            </a:pPr>
            <a:r>
              <a:rPr kumimoji="1" lang="zh-CN" altLang="en-US">
                <a:solidFill>
                  <a:srgbClr val="333399"/>
                </a:solidFill>
                <a:latin typeface="Arial" charset="0"/>
                <a:ea typeface="黑体" pitchFamily="2" charset="-122"/>
              </a:rPr>
              <a:t>定界符</a:t>
            </a:r>
          </a:p>
        </p:txBody>
      </p:sp>
      <p:sp>
        <p:nvSpPr>
          <p:cNvPr id="445474" name="Rectangle 34"/>
          <p:cNvSpPr>
            <a:spLocks noChangeArrowheads="1"/>
          </p:cNvSpPr>
          <p:nvPr/>
        </p:nvSpPr>
        <p:spPr bwMode="auto">
          <a:xfrm>
            <a:off x="1403350" y="4740275"/>
            <a:ext cx="757238"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charset="0"/>
                <a:ea typeface="黑体" pitchFamily="2" charset="-122"/>
              </a:rPr>
              <a:t>7 </a:t>
            </a:r>
            <a:r>
              <a:rPr kumimoji="1" lang="zh-CN" altLang="en-US" sz="1600">
                <a:solidFill>
                  <a:srgbClr val="333399"/>
                </a:solidFill>
                <a:latin typeface="Arial" charset="0"/>
                <a:ea typeface="黑体" pitchFamily="2" charset="-122"/>
              </a:rPr>
              <a:t>字节</a:t>
            </a:r>
          </a:p>
        </p:txBody>
      </p:sp>
      <p:sp>
        <p:nvSpPr>
          <p:cNvPr id="445475" name="Rectangle 35"/>
          <p:cNvSpPr>
            <a:spLocks noChangeArrowheads="1"/>
          </p:cNvSpPr>
          <p:nvPr/>
        </p:nvSpPr>
        <p:spPr bwMode="auto">
          <a:xfrm>
            <a:off x="3424238" y="4740275"/>
            <a:ext cx="75723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charset="0"/>
                <a:ea typeface="黑体" pitchFamily="2" charset="-122"/>
              </a:rPr>
              <a:t>1 </a:t>
            </a:r>
            <a:r>
              <a:rPr kumimoji="1" lang="zh-CN" altLang="en-US" sz="1600">
                <a:solidFill>
                  <a:srgbClr val="333399"/>
                </a:solidFill>
                <a:latin typeface="Arial" charset="0"/>
                <a:ea typeface="黑体" pitchFamily="2" charset="-122"/>
              </a:rPr>
              <a:t>字节</a:t>
            </a:r>
          </a:p>
        </p:txBody>
      </p:sp>
      <p:sp>
        <p:nvSpPr>
          <p:cNvPr id="445476" name="Line 36"/>
          <p:cNvSpPr>
            <a:spLocks noChangeShapeType="1"/>
          </p:cNvSpPr>
          <p:nvPr/>
        </p:nvSpPr>
        <p:spPr bwMode="auto">
          <a:xfrm flipV="1">
            <a:off x="207963" y="4581525"/>
            <a:ext cx="292100" cy="492125"/>
          </a:xfrm>
          <a:prstGeom prst="line">
            <a:avLst/>
          </a:prstGeom>
          <a:noFill/>
          <a:ln w="12700">
            <a:solidFill>
              <a:schemeClr val="folHlink"/>
            </a:solidFill>
            <a:prstDash val="dash"/>
            <a:round/>
            <a:headEnd/>
            <a:tailEnd/>
          </a:ln>
          <a:effectLst/>
        </p:spPr>
        <p:txBody>
          <a:bodyPr/>
          <a:lstStyle/>
          <a:p>
            <a:endParaRPr lang="zh-CN" altLang="en-US"/>
          </a:p>
        </p:txBody>
      </p:sp>
      <p:sp>
        <p:nvSpPr>
          <p:cNvPr id="445477" name="Line 37"/>
          <p:cNvSpPr>
            <a:spLocks noChangeShapeType="1"/>
          </p:cNvSpPr>
          <p:nvPr/>
        </p:nvSpPr>
        <p:spPr bwMode="auto">
          <a:xfrm>
            <a:off x="1538288" y="4594225"/>
            <a:ext cx="2722562" cy="474663"/>
          </a:xfrm>
          <a:prstGeom prst="line">
            <a:avLst/>
          </a:prstGeom>
          <a:noFill/>
          <a:ln w="12700">
            <a:solidFill>
              <a:schemeClr val="folHlink"/>
            </a:solidFill>
            <a:prstDash val="dash"/>
            <a:round/>
            <a:headEnd/>
            <a:tailEnd/>
          </a:ln>
          <a:effectLst/>
        </p:spPr>
        <p:txBody>
          <a:bodyPr/>
          <a:lstStyle/>
          <a:p>
            <a:endParaRPr lang="zh-CN" altLang="en-US"/>
          </a:p>
        </p:txBody>
      </p:sp>
      <p:sp>
        <p:nvSpPr>
          <p:cNvPr id="445478" name="Text Box 38"/>
          <p:cNvSpPr txBox="1">
            <a:spLocks noChangeArrowheads="1"/>
          </p:cNvSpPr>
          <p:nvPr/>
        </p:nvSpPr>
        <p:spPr bwMode="auto">
          <a:xfrm>
            <a:off x="1746250" y="5084763"/>
            <a:ext cx="438150" cy="396875"/>
          </a:xfrm>
          <a:prstGeom prst="rect">
            <a:avLst/>
          </a:prstGeom>
          <a:noFill/>
          <a:ln w="12700">
            <a:noFill/>
            <a:miter lim="800000"/>
            <a:headEnd/>
            <a:tailEnd/>
          </a:ln>
          <a:effectLst/>
        </p:spPr>
        <p:txBody>
          <a:bodyPr wrap="none">
            <a:spAutoFit/>
          </a:bodyPr>
          <a:lstStyle/>
          <a:p>
            <a:pPr defTabSz="762000" eaLnBrk="0" hangingPunct="0"/>
            <a:r>
              <a:rPr kumimoji="1" lang="en-US" altLang="zh-CN">
                <a:solidFill>
                  <a:srgbClr val="333399"/>
                </a:solidFill>
                <a:latin typeface="Arial" charset="0"/>
                <a:ea typeface="黑体" pitchFamily="2" charset="-122"/>
              </a:rPr>
              <a:t>…</a:t>
            </a:r>
          </a:p>
        </p:txBody>
      </p:sp>
      <p:sp>
        <p:nvSpPr>
          <p:cNvPr id="445481" name="Rectangle 41"/>
          <p:cNvSpPr>
            <a:spLocks noChangeArrowheads="1"/>
          </p:cNvSpPr>
          <p:nvPr/>
        </p:nvSpPr>
        <p:spPr bwMode="auto">
          <a:xfrm>
            <a:off x="528638" y="4076700"/>
            <a:ext cx="1019175" cy="488950"/>
          </a:xfrm>
          <a:prstGeom prst="rect">
            <a:avLst/>
          </a:prstGeom>
          <a:solidFill>
            <a:srgbClr val="FFFF99"/>
          </a:solidFill>
          <a:ln w="9525">
            <a:solidFill>
              <a:schemeClr val="tx2"/>
            </a:solidFill>
            <a:miter lim="800000"/>
            <a:headEnd/>
            <a:tailEnd/>
          </a:ln>
          <a:effectLst/>
        </p:spPr>
        <p:txBody>
          <a:bodyPr wrap="none" anchor="ctr"/>
          <a:lstStyle/>
          <a:p>
            <a:endParaRPr lang="zh-CN" altLang="en-US"/>
          </a:p>
        </p:txBody>
      </p:sp>
      <p:sp>
        <p:nvSpPr>
          <p:cNvPr id="445482" name="Rectangle 42"/>
          <p:cNvSpPr>
            <a:spLocks noChangeArrowheads="1"/>
          </p:cNvSpPr>
          <p:nvPr/>
        </p:nvSpPr>
        <p:spPr bwMode="auto">
          <a:xfrm>
            <a:off x="665163" y="4168775"/>
            <a:ext cx="757237" cy="333375"/>
          </a:xfrm>
          <a:prstGeom prst="rect">
            <a:avLst/>
          </a:prstGeom>
          <a:noFill/>
          <a:ln w="9525">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charset="0"/>
                <a:ea typeface="黑体" pitchFamily="2" charset="-122"/>
              </a:rPr>
              <a:t>8 </a:t>
            </a:r>
            <a:r>
              <a:rPr kumimoji="1" lang="zh-CN" altLang="en-US" sz="1600">
                <a:solidFill>
                  <a:srgbClr val="333399"/>
                </a:solidFill>
                <a:latin typeface="Arial" charset="0"/>
                <a:ea typeface="黑体" pitchFamily="2" charset="-122"/>
              </a:rPr>
              <a:t>字节</a:t>
            </a:r>
          </a:p>
        </p:txBody>
      </p:sp>
      <p:sp>
        <p:nvSpPr>
          <p:cNvPr id="445483" name="AutoShape 43"/>
          <p:cNvSpPr>
            <a:spLocks noChangeArrowheads="1"/>
          </p:cNvSpPr>
          <p:nvPr/>
        </p:nvSpPr>
        <p:spPr bwMode="auto">
          <a:xfrm>
            <a:off x="271463" y="3721100"/>
            <a:ext cx="635000"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p:spPr>
        <p:txBody>
          <a:bodyPr/>
          <a:lstStyle/>
          <a:p>
            <a:pPr algn="ctr" defTabSz="762000" eaLnBrk="0" hangingPunct="0"/>
            <a:endParaRPr kumimoji="1" lang="zh-CN" altLang="zh-CN" sz="1600">
              <a:solidFill>
                <a:srgbClr val="333399"/>
              </a:solidFill>
              <a:latin typeface="Arial" charset="0"/>
              <a:ea typeface="黑体" pitchFamily="2" charset="-122"/>
            </a:endParaRPr>
          </a:p>
        </p:txBody>
      </p:sp>
      <p:sp>
        <p:nvSpPr>
          <p:cNvPr id="445484" name="Rectangle 44"/>
          <p:cNvSpPr>
            <a:spLocks noChangeArrowheads="1"/>
          </p:cNvSpPr>
          <p:nvPr/>
        </p:nvSpPr>
        <p:spPr bwMode="auto">
          <a:xfrm>
            <a:off x="296863" y="3695700"/>
            <a:ext cx="587375"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rgbClr val="333399"/>
                </a:solidFill>
                <a:latin typeface="Arial" charset="0"/>
                <a:ea typeface="黑体" pitchFamily="2" charset="-122"/>
              </a:rPr>
              <a:t>插入</a:t>
            </a:r>
          </a:p>
        </p:txBody>
      </p:sp>
      <p:sp>
        <p:nvSpPr>
          <p:cNvPr id="445487" name="Rectangle 47"/>
          <p:cNvSpPr>
            <a:spLocks noChangeArrowheads="1"/>
          </p:cNvSpPr>
          <p:nvPr/>
        </p:nvSpPr>
        <p:spPr bwMode="auto">
          <a:xfrm>
            <a:off x="8180388" y="2324100"/>
            <a:ext cx="6746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charset="0"/>
                <a:ea typeface="黑体" pitchFamily="2" charset="-122"/>
              </a:rPr>
              <a:t>IP</a:t>
            </a:r>
            <a:r>
              <a:rPr kumimoji="1" lang="zh-CN" altLang="en-US">
                <a:solidFill>
                  <a:srgbClr val="333399"/>
                </a:solidFill>
                <a:latin typeface="Arial" charset="0"/>
                <a:ea typeface="黑体" pitchFamily="2" charset="-122"/>
              </a:rPr>
              <a:t>层</a:t>
            </a:r>
          </a:p>
        </p:txBody>
      </p:sp>
      <p:sp>
        <p:nvSpPr>
          <p:cNvPr id="445488" name="Line 48"/>
          <p:cNvSpPr>
            <a:spLocks noChangeShapeType="1"/>
          </p:cNvSpPr>
          <p:nvPr/>
        </p:nvSpPr>
        <p:spPr bwMode="auto">
          <a:xfrm>
            <a:off x="8027988" y="2857500"/>
            <a:ext cx="820737" cy="11113"/>
          </a:xfrm>
          <a:prstGeom prst="line">
            <a:avLst/>
          </a:prstGeom>
          <a:noFill/>
          <a:ln w="12700">
            <a:solidFill>
              <a:schemeClr val="tx1"/>
            </a:solidFill>
            <a:prstDash val="lgDash"/>
            <a:round/>
            <a:headEnd/>
            <a:tailEnd/>
          </a:ln>
          <a:effectLst/>
        </p:spPr>
        <p:txBody>
          <a:bodyPr wrap="none" anchor="ctr"/>
          <a:lstStyle/>
          <a:p>
            <a:endParaRPr lang="zh-CN" altLang="en-US"/>
          </a:p>
        </p:txBody>
      </p:sp>
      <p:sp>
        <p:nvSpPr>
          <p:cNvPr id="445504" name="AutoShape 64"/>
          <p:cNvSpPr>
            <a:spLocks noChangeArrowheads="1"/>
          </p:cNvSpPr>
          <p:nvPr/>
        </p:nvSpPr>
        <p:spPr bwMode="auto">
          <a:xfrm rot="16200000" flipH="1">
            <a:off x="4491832" y="3809206"/>
            <a:ext cx="609600" cy="230187"/>
          </a:xfrm>
          <a:prstGeom prst="rightArrow">
            <a:avLst>
              <a:gd name="adj1" fmla="val 50000"/>
              <a:gd name="adj2" fmla="val 132426"/>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45506" name="Rectangle 66"/>
          <p:cNvSpPr>
            <a:spLocks noChangeArrowheads="1"/>
          </p:cNvSpPr>
          <p:nvPr/>
        </p:nvSpPr>
        <p:spPr bwMode="auto">
          <a:xfrm>
            <a:off x="1546225" y="3141663"/>
            <a:ext cx="6421438" cy="457200"/>
          </a:xfrm>
          <a:prstGeom prst="rect">
            <a:avLst/>
          </a:prstGeom>
          <a:solidFill>
            <a:srgbClr val="FFCCFF"/>
          </a:solidFill>
          <a:ln w="12700" algn="ctr">
            <a:solidFill>
              <a:schemeClr val="folHlink"/>
            </a:solidFill>
            <a:miter lim="800000"/>
            <a:headEnd/>
            <a:tailEnd/>
          </a:ln>
          <a:effectLst>
            <a:outerShdw dist="35921" dir="2700000" algn="ctr" rotWithShape="0">
              <a:schemeClr val="bg2"/>
            </a:outerShdw>
          </a:effectLst>
        </p:spPr>
        <p:txBody>
          <a:bodyPr wrap="none" anchor="ctr"/>
          <a:lstStyle/>
          <a:p>
            <a:endParaRPr lang="zh-CN" altLang="en-US"/>
          </a:p>
        </p:txBody>
      </p:sp>
      <p:sp>
        <p:nvSpPr>
          <p:cNvPr id="445507" name="Line 67"/>
          <p:cNvSpPr>
            <a:spLocks noChangeShapeType="1"/>
          </p:cNvSpPr>
          <p:nvPr/>
        </p:nvSpPr>
        <p:spPr bwMode="auto">
          <a:xfrm>
            <a:off x="2481263" y="3141663"/>
            <a:ext cx="0" cy="457200"/>
          </a:xfrm>
          <a:prstGeom prst="line">
            <a:avLst/>
          </a:prstGeom>
          <a:noFill/>
          <a:ln w="12700">
            <a:solidFill>
              <a:schemeClr val="tx1"/>
            </a:solidFill>
            <a:round/>
            <a:headEnd/>
            <a:tailEnd/>
          </a:ln>
          <a:effectLst/>
        </p:spPr>
        <p:txBody>
          <a:bodyPr wrap="none" anchor="ctr"/>
          <a:lstStyle/>
          <a:p>
            <a:endParaRPr lang="zh-CN" altLang="en-US"/>
          </a:p>
        </p:txBody>
      </p:sp>
      <p:sp>
        <p:nvSpPr>
          <p:cNvPr id="445508" name="Line 68"/>
          <p:cNvSpPr>
            <a:spLocks noChangeShapeType="1"/>
          </p:cNvSpPr>
          <p:nvPr/>
        </p:nvSpPr>
        <p:spPr bwMode="auto">
          <a:xfrm>
            <a:off x="3395663" y="3141663"/>
            <a:ext cx="0" cy="457200"/>
          </a:xfrm>
          <a:prstGeom prst="line">
            <a:avLst/>
          </a:prstGeom>
          <a:noFill/>
          <a:ln w="12700">
            <a:solidFill>
              <a:schemeClr val="tx1"/>
            </a:solidFill>
            <a:round/>
            <a:headEnd/>
            <a:tailEnd/>
          </a:ln>
          <a:effectLst/>
        </p:spPr>
        <p:txBody>
          <a:bodyPr wrap="none" anchor="ctr"/>
          <a:lstStyle/>
          <a:p>
            <a:endParaRPr lang="zh-CN" altLang="en-US"/>
          </a:p>
        </p:txBody>
      </p:sp>
      <p:sp>
        <p:nvSpPr>
          <p:cNvPr id="445509" name="Line 69"/>
          <p:cNvSpPr>
            <a:spLocks noChangeShapeType="1"/>
          </p:cNvSpPr>
          <p:nvPr/>
        </p:nvSpPr>
        <p:spPr bwMode="auto">
          <a:xfrm>
            <a:off x="4310063" y="3141663"/>
            <a:ext cx="0" cy="457200"/>
          </a:xfrm>
          <a:prstGeom prst="line">
            <a:avLst/>
          </a:prstGeom>
          <a:noFill/>
          <a:ln w="12700">
            <a:solidFill>
              <a:schemeClr val="tx1"/>
            </a:solidFill>
            <a:round/>
            <a:headEnd/>
            <a:tailEnd/>
          </a:ln>
          <a:effectLst/>
        </p:spPr>
        <p:txBody>
          <a:bodyPr wrap="none" anchor="ctr"/>
          <a:lstStyle/>
          <a:p>
            <a:endParaRPr lang="zh-CN" altLang="en-US"/>
          </a:p>
        </p:txBody>
      </p:sp>
      <p:sp>
        <p:nvSpPr>
          <p:cNvPr id="445510" name="Line 70"/>
          <p:cNvSpPr>
            <a:spLocks noChangeShapeType="1"/>
          </p:cNvSpPr>
          <p:nvPr/>
        </p:nvSpPr>
        <p:spPr bwMode="auto">
          <a:xfrm>
            <a:off x="7434263" y="3141663"/>
            <a:ext cx="0" cy="457200"/>
          </a:xfrm>
          <a:prstGeom prst="line">
            <a:avLst/>
          </a:prstGeom>
          <a:noFill/>
          <a:ln w="12700">
            <a:solidFill>
              <a:schemeClr val="tx1"/>
            </a:solidFill>
            <a:round/>
            <a:headEnd/>
            <a:tailEnd/>
          </a:ln>
          <a:effectLst/>
        </p:spPr>
        <p:txBody>
          <a:bodyPr wrap="none" anchor="ctr"/>
          <a:lstStyle/>
          <a:p>
            <a:endParaRPr lang="zh-CN" altLang="en-US"/>
          </a:p>
        </p:txBody>
      </p:sp>
      <p:sp>
        <p:nvSpPr>
          <p:cNvPr id="445511" name="Rectangle 71"/>
          <p:cNvSpPr>
            <a:spLocks noChangeArrowheads="1"/>
          </p:cNvSpPr>
          <p:nvPr/>
        </p:nvSpPr>
        <p:spPr bwMode="auto">
          <a:xfrm>
            <a:off x="1476375" y="3187700"/>
            <a:ext cx="10953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800">
                <a:solidFill>
                  <a:srgbClr val="333399"/>
                </a:solidFill>
                <a:latin typeface="Arial" charset="0"/>
                <a:ea typeface="黑体" pitchFamily="2" charset="-122"/>
              </a:rPr>
              <a:t>目的地址</a:t>
            </a:r>
          </a:p>
        </p:txBody>
      </p:sp>
      <p:sp>
        <p:nvSpPr>
          <p:cNvPr id="445512" name="Rectangle 72"/>
          <p:cNvSpPr>
            <a:spLocks noChangeArrowheads="1"/>
          </p:cNvSpPr>
          <p:nvPr/>
        </p:nvSpPr>
        <p:spPr bwMode="auto">
          <a:xfrm>
            <a:off x="2484438" y="3187700"/>
            <a:ext cx="8667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800">
                <a:solidFill>
                  <a:srgbClr val="333399"/>
                </a:solidFill>
                <a:latin typeface="Arial" charset="0"/>
                <a:ea typeface="黑体" pitchFamily="2" charset="-122"/>
              </a:rPr>
              <a:t>源地址</a:t>
            </a:r>
          </a:p>
        </p:txBody>
      </p:sp>
      <p:sp>
        <p:nvSpPr>
          <p:cNvPr id="445513" name="Rectangle 73"/>
          <p:cNvSpPr>
            <a:spLocks noChangeArrowheads="1"/>
          </p:cNvSpPr>
          <p:nvPr/>
        </p:nvSpPr>
        <p:spPr bwMode="auto">
          <a:xfrm>
            <a:off x="3557588" y="3187700"/>
            <a:ext cx="6381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800">
                <a:solidFill>
                  <a:srgbClr val="333399"/>
                </a:solidFill>
                <a:latin typeface="Arial" charset="0"/>
                <a:ea typeface="黑体" pitchFamily="2" charset="-122"/>
              </a:rPr>
              <a:t>类型</a:t>
            </a:r>
          </a:p>
        </p:txBody>
      </p:sp>
      <p:sp>
        <p:nvSpPr>
          <p:cNvPr id="445514" name="Rectangle 74"/>
          <p:cNvSpPr>
            <a:spLocks noChangeArrowheads="1"/>
          </p:cNvSpPr>
          <p:nvPr/>
        </p:nvSpPr>
        <p:spPr bwMode="auto">
          <a:xfrm>
            <a:off x="5407025" y="3187700"/>
            <a:ext cx="11461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800">
                <a:solidFill>
                  <a:srgbClr val="333399"/>
                </a:solidFill>
                <a:latin typeface="Arial" charset="0"/>
                <a:ea typeface="黑体" pitchFamily="2" charset="-122"/>
              </a:rPr>
              <a:t>数        据</a:t>
            </a:r>
          </a:p>
        </p:txBody>
      </p:sp>
      <p:sp>
        <p:nvSpPr>
          <p:cNvPr id="445515" name="Rectangle 75"/>
          <p:cNvSpPr>
            <a:spLocks noChangeArrowheads="1"/>
          </p:cNvSpPr>
          <p:nvPr/>
        </p:nvSpPr>
        <p:spPr bwMode="auto">
          <a:xfrm>
            <a:off x="7380288" y="3187700"/>
            <a:ext cx="6381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800">
                <a:solidFill>
                  <a:srgbClr val="333399"/>
                </a:solidFill>
                <a:latin typeface="Arial" charset="0"/>
                <a:ea typeface="黑体" pitchFamily="2" charset="-122"/>
              </a:rPr>
              <a:t>FCS</a:t>
            </a:r>
          </a:p>
        </p:txBody>
      </p:sp>
      <p:sp>
        <p:nvSpPr>
          <p:cNvPr id="445516" name="Rectangle 76"/>
          <p:cNvSpPr>
            <a:spLocks noChangeArrowheads="1"/>
          </p:cNvSpPr>
          <p:nvPr/>
        </p:nvSpPr>
        <p:spPr bwMode="auto">
          <a:xfrm>
            <a:off x="1893888" y="2852738"/>
            <a:ext cx="29368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charset="0"/>
                <a:ea typeface="黑体" pitchFamily="2" charset="-122"/>
              </a:rPr>
              <a:t>6</a:t>
            </a:r>
          </a:p>
        </p:txBody>
      </p:sp>
      <p:sp>
        <p:nvSpPr>
          <p:cNvPr id="445517" name="Rectangle 77"/>
          <p:cNvSpPr>
            <a:spLocks noChangeArrowheads="1"/>
          </p:cNvSpPr>
          <p:nvPr/>
        </p:nvSpPr>
        <p:spPr bwMode="auto">
          <a:xfrm>
            <a:off x="2873375" y="2852738"/>
            <a:ext cx="293688"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charset="0"/>
                <a:ea typeface="黑体" pitchFamily="2" charset="-122"/>
              </a:rPr>
              <a:t>6</a:t>
            </a:r>
          </a:p>
        </p:txBody>
      </p:sp>
      <p:sp>
        <p:nvSpPr>
          <p:cNvPr id="445518" name="Rectangle 78"/>
          <p:cNvSpPr>
            <a:spLocks noChangeArrowheads="1"/>
          </p:cNvSpPr>
          <p:nvPr/>
        </p:nvSpPr>
        <p:spPr bwMode="auto">
          <a:xfrm>
            <a:off x="3776663" y="2852738"/>
            <a:ext cx="29368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charset="0"/>
                <a:ea typeface="黑体" pitchFamily="2" charset="-122"/>
              </a:rPr>
              <a:t>2</a:t>
            </a:r>
          </a:p>
        </p:txBody>
      </p:sp>
      <p:sp>
        <p:nvSpPr>
          <p:cNvPr id="445519" name="Rectangle 79"/>
          <p:cNvSpPr>
            <a:spLocks noChangeArrowheads="1"/>
          </p:cNvSpPr>
          <p:nvPr/>
        </p:nvSpPr>
        <p:spPr bwMode="auto">
          <a:xfrm>
            <a:off x="7597775" y="2852738"/>
            <a:ext cx="293688"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rgbClr val="333399"/>
                </a:solidFill>
                <a:latin typeface="Arial" charset="0"/>
                <a:ea typeface="黑体" pitchFamily="2" charset="-122"/>
              </a:rPr>
              <a:t>4</a:t>
            </a:r>
          </a:p>
        </p:txBody>
      </p:sp>
      <p:sp>
        <p:nvSpPr>
          <p:cNvPr id="445520" name="Rectangle 80"/>
          <p:cNvSpPr>
            <a:spLocks noChangeArrowheads="1"/>
          </p:cNvSpPr>
          <p:nvPr/>
        </p:nvSpPr>
        <p:spPr bwMode="auto">
          <a:xfrm>
            <a:off x="1046163" y="2816225"/>
            <a:ext cx="58737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rgbClr val="333399"/>
                </a:solidFill>
                <a:latin typeface="Arial" charset="0"/>
                <a:ea typeface="黑体" pitchFamily="2" charset="-122"/>
              </a:rPr>
              <a:t>字节</a:t>
            </a:r>
          </a:p>
        </p:txBody>
      </p:sp>
      <p:sp>
        <p:nvSpPr>
          <p:cNvPr id="445521" name="Text Box 81"/>
          <p:cNvSpPr txBox="1">
            <a:spLocks noChangeArrowheads="1"/>
          </p:cNvSpPr>
          <p:nvPr/>
        </p:nvSpPr>
        <p:spPr bwMode="auto">
          <a:xfrm>
            <a:off x="5995988" y="2819400"/>
            <a:ext cx="1093787" cy="336550"/>
          </a:xfrm>
          <a:prstGeom prst="rect">
            <a:avLst/>
          </a:prstGeom>
          <a:noFill/>
          <a:ln w="12700">
            <a:noFill/>
            <a:miter lim="800000"/>
            <a:headEnd/>
            <a:tailEnd/>
          </a:ln>
          <a:effectLst/>
        </p:spPr>
        <p:txBody>
          <a:bodyPr wrap="none">
            <a:spAutoFit/>
          </a:bodyPr>
          <a:lstStyle/>
          <a:p>
            <a:pPr defTabSz="762000" eaLnBrk="0" hangingPunct="0"/>
            <a:r>
              <a:rPr kumimoji="1" lang="en-US" altLang="zh-CN" sz="1600">
                <a:solidFill>
                  <a:srgbClr val="333399"/>
                </a:solidFill>
                <a:latin typeface="Arial" charset="0"/>
                <a:ea typeface="黑体" pitchFamily="2" charset="-122"/>
              </a:rPr>
              <a:t>46 ~ 1500</a:t>
            </a:r>
          </a:p>
        </p:txBody>
      </p:sp>
      <p:sp>
        <p:nvSpPr>
          <p:cNvPr id="445547" name="Line 107"/>
          <p:cNvSpPr>
            <a:spLocks noChangeShapeType="1"/>
          </p:cNvSpPr>
          <p:nvPr/>
        </p:nvSpPr>
        <p:spPr bwMode="auto">
          <a:xfrm flipH="1">
            <a:off x="1547813" y="1989138"/>
            <a:ext cx="0" cy="1162050"/>
          </a:xfrm>
          <a:prstGeom prst="line">
            <a:avLst/>
          </a:prstGeom>
          <a:noFill/>
          <a:ln w="12700">
            <a:solidFill>
              <a:schemeClr val="tx1"/>
            </a:solidFill>
            <a:prstDash val="dash"/>
            <a:round/>
            <a:headEnd/>
            <a:tailEnd/>
          </a:ln>
          <a:effectLst/>
        </p:spPr>
        <p:txBody>
          <a:bodyPr/>
          <a:lstStyle/>
          <a:p>
            <a:endParaRPr lang="zh-CN" altLang="en-US"/>
          </a:p>
        </p:txBody>
      </p:sp>
      <p:sp>
        <p:nvSpPr>
          <p:cNvPr id="445548" name="Line 108"/>
          <p:cNvSpPr>
            <a:spLocks noChangeShapeType="1"/>
          </p:cNvSpPr>
          <p:nvPr/>
        </p:nvSpPr>
        <p:spPr bwMode="auto">
          <a:xfrm>
            <a:off x="7956550" y="1989138"/>
            <a:ext cx="11113" cy="1152525"/>
          </a:xfrm>
          <a:prstGeom prst="line">
            <a:avLst/>
          </a:prstGeom>
          <a:noFill/>
          <a:ln w="12700">
            <a:solidFill>
              <a:schemeClr val="tx1"/>
            </a:solidFill>
            <a:prstDash val="dash"/>
            <a:round/>
            <a:headEnd/>
            <a:tailEnd/>
          </a:ln>
          <a:effectLst/>
        </p:spPr>
        <p:txBody>
          <a:bodyPr/>
          <a:lstStyle/>
          <a:p>
            <a:endParaRPr lang="zh-CN" altLang="en-US"/>
          </a:p>
        </p:txBody>
      </p:sp>
      <p:grpSp>
        <p:nvGrpSpPr>
          <p:cNvPr id="2" name="Group 109"/>
          <p:cNvGrpSpPr>
            <a:grpSpLocks/>
          </p:cNvGrpSpPr>
          <p:nvPr/>
        </p:nvGrpSpPr>
        <p:grpSpPr bwMode="auto">
          <a:xfrm>
            <a:off x="4310063" y="2324100"/>
            <a:ext cx="312420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p:spPr>
          <p:txBody>
            <a:bodyPr wrap="none" anchor="ctr"/>
            <a:lstStyle/>
            <a:p>
              <a:endParaRPr lang="zh-CN" altLang="en-US"/>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a:solidFill>
                    <a:srgbClr val="333399"/>
                  </a:solidFill>
                  <a:latin typeface="Arial" charset="0"/>
                  <a:ea typeface="黑体" pitchFamily="2" charset="-122"/>
                </a:rPr>
                <a:t>IP </a:t>
              </a:r>
              <a:r>
                <a:rPr kumimoji="1" lang="zh-CN" altLang="en-US">
                  <a:solidFill>
                    <a:srgbClr val="333399"/>
                  </a:solidFill>
                  <a:latin typeface="Arial" charset="0"/>
                  <a:ea typeface="黑体" pitchFamily="2" charset="-122"/>
                </a:rPr>
                <a:t>数据报</a:t>
              </a:r>
            </a:p>
          </p:txBody>
        </p:sp>
      </p:grpSp>
      <p:sp>
        <p:nvSpPr>
          <p:cNvPr id="445552" name="Rectangle 112"/>
          <p:cNvSpPr>
            <a:spLocks noChangeArrowheads="1"/>
          </p:cNvSpPr>
          <p:nvPr/>
        </p:nvSpPr>
        <p:spPr bwMode="auto">
          <a:xfrm>
            <a:off x="468313" y="3179763"/>
            <a:ext cx="1069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chemeClr val="hlink"/>
                </a:solidFill>
                <a:effectLst>
                  <a:outerShdw blurRad="38100" dist="38100" dir="2700000" algn="tl">
                    <a:srgbClr val="C0C0C0"/>
                  </a:outerShdw>
                </a:effectLst>
                <a:latin typeface="Arial" charset="0"/>
                <a:ea typeface="黑体" pitchFamily="2" charset="-122"/>
              </a:rPr>
              <a:t>MAC </a:t>
            </a:r>
            <a:r>
              <a:rPr kumimoji="1" lang="zh-CN" altLang="en-US">
                <a:solidFill>
                  <a:schemeClr val="hlink"/>
                </a:solidFill>
                <a:effectLst>
                  <a:outerShdw blurRad="38100" dist="38100" dir="2700000" algn="tl">
                    <a:srgbClr val="C0C0C0"/>
                  </a:outerShdw>
                </a:effectLst>
                <a:latin typeface="Arial" charset="0"/>
                <a:ea typeface="黑体" pitchFamily="2" charset="-122"/>
              </a:rPr>
              <a:t>帧</a:t>
            </a:r>
          </a:p>
        </p:txBody>
      </p:sp>
      <p:sp>
        <p:nvSpPr>
          <p:cNvPr id="445553" name="Rectangle 113"/>
          <p:cNvSpPr>
            <a:spLocks noChangeArrowheads="1"/>
          </p:cNvSpPr>
          <p:nvPr/>
        </p:nvSpPr>
        <p:spPr bwMode="auto">
          <a:xfrm>
            <a:off x="1150938" y="214313"/>
            <a:ext cx="7793037" cy="1462087"/>
          </a:xfrm>
          <a:prstGeom prst="rect">
            <a:avLst/>
          </a:prstGeom>
          <a:noFill/>
          <a:ln w="9525">
            <a:noFill/>
            <a:miter lim="800000"/>
            <a:headEnd/>
            <a:tailEnd/>
          </a:ln>
          <a:effectLst/>
        </p:spPr>
        <p:txBody>
          <a:bodyPr anchor="b"/>
          <a:lstStyle/>
          <a:p>
            <a:pPr algn="ctr"/>
            <a:r>
              <a:rPr lang="zh-CN" altLang="en-US" sz="4400">
                <a:solidFill>
                  <a:srgbClr val="333399"/>
                </a:solidFill>
                <a:latin typeface="Arial" charset="0"/>
                <a:ea typeface="黑体" pitchFamily="2" charset="-122"/>
              </a:rPr>
              <a:t>以太网的 </a:t>
            </a:r>
            <a:r>
              <a:rPr lang="en-US" altLang="zh-CN" sz="4400">
                <a:solidFill>
                  <a:srgbClr val="333399"/>
                </a:solidFill>
                <a:latin typeface="Arial" charset="0"/>
                <a:ea typeface="黑体" pitchFamily="2" charset="-122"/>
              </a:rPr>
              <a:t>MAC</a:t>
            </a:r>
            <a:r>
              <a:rPr lang="en-US" altLang="zh-CN" sz="4400" b="1">
                <a:solidFill>
                  <a:srgbClr val="333399"/>
                </a:solidFill>
                <a:latin typeface="Arial" charset="0"/>
                <a:ea typeface="黑体" pitchFamily="2" charset="-122"/>
              </a:rPr>
              <a:t> </a:t>
            </a:r>
            <a:r>
              <a:rPr lang="zh-CN" altLang="en-US" sz="4400">
                <a:solidFill>
                  <a:srgbClr val="333399"/>
                </a:solidFill>
                <a:latin typeface="Arial" charset="0"/>
                <a:ea typeface="黑体" pitchFamily="2" charset="-122"/>
              </a:rPr>
              <a:t>帧格式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备注：</a:t>
            </a:r>
            <a:r>
              <a:rPr lang="en-US" altLang="zh-CN" dirty="0" err="1" smtClean="0"/>
              <a:t>ipconfig</a:t>
            </a:r>
            <a:r>
              <a:rPr lang="en-US" altLang="zh-CN" dirty="0" smtClean="0"/>
              <a:t> /all</a:t>
            </a:r>
            <a:endParaRPr lang="zh-CN" altLang="en-US" dirty="0"/>
          </a:p>
        </p:txBody>
      </p:sp>
      <p:pic>
        <p:nvPicPr>
          <p:cNvPr id="69634" name="Picture 2"/>
          <p:cNvPicPr>
            <a:picLocks noGrp="1" noChangeAspect="1" noChangeArrowheads="1"/>
          </p:cNvPicPr>
          <p:nvPr>
            <p:ph idx="1"/>
          </p:nvPr>
        </p:nvPicPr>
        <p:blipFill>
          <a:blip r:embed="rId2" cstate="print"/>
          <a:srcRect/>
          <a:stretch>
            <a:fillRect/>
          </a:stretch>
        </p:blipFill>
        <p:spPr bwMode="auto">
          <a:xfrm>
            <a:off x="304800" y="1371600"/>
            <a:ext cx="8610600" cy="505210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备注：</a:t>
            </a:r>
            <a:r>
              <a:rPr lang="en-US" altLang="zh-CN" dirty="0" err="1" smtClean="0"/>
              <a:t>nslookup</a:t>
            </a:r>
            <a:endParaRPr lang="zh-CN" altLang="en-US" dirty="0"/>
          </a:p>
        </p:txBody>
      </p:sp>
      <p:pic>
        <p:nvPicPr>
          <p:cNvPr id="27650" name="Picture 2"/>
          <p:cNvPicPr>
            <a:picLocks noGrp="1" noChangeAspect="1" noChangeArrowheads="1"/>
          </p:cNvPicPr>
          <p:nvPr>
            <p:ph idx="1"/>
          </p:nvPr>
        </p:nvPicPr>
        <p:blipFill>
          <a:blip r:embed="rId2" cstate="print"/>
          <a:srcRect/>
          <a:stretch>
            <a:fillRect/>
          </a:stretch>
        </p:blipFill>
        <p:spPr bwMode="auto">
          <a:xfrm>
            <a:off x="838200" y="1219200"/>
            <a:ext cx="7162800" cy="4676451"/>
          </a:xfrm>
          <a:prstGeom prst="rect">
            <a:avLst/>
          </a:prstGeom>
          <a:noFill/>
          <a:ln w="9525">
            <a:noFill/>
            <a:miter lim="800000"/>
            <a:headEnd/>
            <a:tailEnd/>
          </a:ln>
        </p:spPr>
      </p:pic>
      <p:sp>
        <p:nvSpPr>
          <p:cNvPr id="203778" name="AutoShape 2" descr="http://f.icoa.cn/pic/cmd/nslookup-ns.png"/>
          <p:cNvSpPr>
            <a:spLocks noChangeAspect="1" noChangeArrowheads="1"/>
          </p:cNvSpPr>
          <p:nvPr/>
        </p:nvSpPr>
        <p:spPr bwMode="auto">
          <a:xfrm>
            <a:off x="0" y="0"/>
            <a:ext cx="4010025" cy="2695575"/>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TextBox 5"/>
          <p:cNvSpPr txBox="1"/>
          <p:nvPr/>
        </p:nvSpPr>
        <p:spPr>
          <a:xfrm>
            <a:off x="838200" y="5867400"/>
            <a:ext cx="7608173" cy="461665"/>
          </a:xfrm>
          <a:prstGeom prst="rect">
            <a:avLst/>
          </a:prstGeom>
          <a:noFill/>
        </p:spPr>
        <p:txBody>
          <a:bodyPr wrap="none" rtlCol="0">
            <a:spAutoFit/>
          </a:bodyPr>
          <a:lstStyle/>
          <a:p>
            <a:r>
              <a:rPr lang="en-US" altLang="zh-CN" sz="2400" dirty="0" smtClean="0"/>
              <a:t>Qt=ns: </a:t>
            </a:r>
            <a:r>
              <a:rPr lang="zh-CN" altLang="en-US" sz="2400" dirty="0" smtClean="0"/>
              <a:t>显示域名的所有</a:t>
            </a:r>
            <a:r>
              <a:rPr lang="en-US" altLang="zh-CN" sz="2400" dirty="0" err="1" smtClean="0"/>
              <a:t>dns</a:t>
            </a:r>
            <a:r>
              <a:rPr lang="zh-CN" altLang="en-US" sz="2400" dirty="0" smtClean="0"/>
              <a:t>服务器，给出服务器的</a:t>
            </a:r>
            <a:r>
              <a:rPr lang="en-US" altLang="zh-CN" sz="2400" dirty="0" smtClean="0"/>
              <a:t>IP</a:t>
            </a:r>
            <a:r>
              <a:rPr lang="zh-CN" altLang="en-US" sz="2400" dirty="0" smtClean="0"/>
              <a:t>地址</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ea typeface="宋体" charset="-122"/>
              </a:rPr>
              <a:t>主要内容</a:t>
            </a:r>
          </a:p>
        </p:txBody>
      </p:sp>
      <p:sp>
        <p:nvSpPr>
          <p:cNvPr id="8195" name="Rectangle 3"/>
          <p:cNvSpPr>
            <a:spLocks noGrp="1" noChangeArrowheads="1"/>
          </p:cNvSpPr>
          <p:nvPr>
            <p:ph type="body" idx="1"/>
          </p:nvPr>
        </p:nvSpPr>
        <p:spPr/>
        <p:txBody>
          <a:bodyPr/>
          <a:lstStyle/>
          <a:p>
            <a:pPr eaLnBrk="1" hangingPunct="1"/>
            <a:r>
              <a:rPr lang="zh-CN" altLang="en-US" dirty="0" smtClean="0">
                <a:ea typeface="宋体" charset="-122"/>
              </a:rPr>
              <a:t>互联网的结构</a:t>
            </a:r>
            <a:endParaRPr lang="en-US" altLang="zh-CN" dirty="0" smtClean="0">
              <a:ea typeface="宋体" charset="-122"/>
            </a:endParaRPr>
          </a:p>
          <a:p>
            <a:pPr eaLnBrk="1" hangingPunct="1"/>
            <a:r>
              <a:rPr lang="zh-CN" altLang="en-US" dirty="0" smtClean="0">
                <a:solidFill>
                  <a:srgbClr val="FF0000"/>
                </a:solidFill>
                <a:ea typeface="宋体" charset="-122"/>
              </a:rPr>
              <a:t>网络协议和网络体系结构</a:t>
            </a:r>
          </a:p>
          <a:p>
            <a:r>
              <a:rPr lang="en-US" altLang="zh-CN" dirty="0" smtClean="0">
                <a:ea typeface="宋体" charset="-122"/>
              </a:rPr>
              <a:t>TCP/IP</a:t>
            </a:r>
            <a:r>
              <a:rPr lang="zh-CN" altLang="en-US" dirty="0" smtClean="0">
                <a:ea typeface="宋体" charset="-122"/>
              </a:rPr>
              <a:t>协议族：应用层、传输层、网络层及数据链路层</a:t>
            </a:r>
          </a:p>
          <a:p>
            <a:pPr eaLnBrk="1" hangingPunct="1"/>
            <a:endParaRPr lang="zh-CN" altLang="en-US" dirty="0" smtClean="0">
              <a:ea typeface="宋体" charset="-122"/>
            </a:endParaRPr>
          </a:p>
          <a:p>
            <a:pPr eaLnBrk="1" hangingPunct="1"/>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zh-CN" altLang="en-US" dirty="0" smtClean="0">
                <a:latin typeface="宋体" pitchFamily="2" charset="-122"/>
              </a:rPr>
              <a:t>网络体系结构分层</a:t>
            </a:r>
            <a:endParaRPr lang="zh-CN" altLang="en-US" dirty="0" smtClean="0"/>
          </a:p>
        </p:txBody>
      </p:sp>
      <p:sp>
        <p:nvSpPr>
          <p:cNvPr id="12291" name="Rectangle 3"/>
          <p:cNvSpPr>
            <a:spLocks noGrp="1" noRot="1" noChangeArrowheads="1"/>
          </p:cNvSpPr>
          <p:nvPr>
            <p:ph type="body" idx="1"/>
          </p:nvPr>
        </p:nvSpPr>
        <p:spPr>
          <a:xfrm>
            <a:off x="304800" y="1412875"/>
            <a:ext cx="8540750" cy="4921250"/>
          </a:xfrm>
        </p:spPr>
        <p:txBody>
          <a:bodyPr>
            <a:normAutofit lnSpcReduction="10000"/>
          </a:bodyPr>
          <a:lstStyle/>
          <a:p>
            <a:pPr algn="just" eaLnBrk="1" hangingPunct="1">
              <a:lnSpc>
                <a:spcPct val="90000"/>
              </a:lnSpc>
            </a:pPr>
            <a:r>
              <a:rPr lang="zh-CN" altLang="en-US" sz="2400" dirty="0" smtClean="0">
                <a:latin typeface="宋体" pitchFamily="2" charset="-122"/>
              </a:rPr>
              <a:t>根据计算机网络两级子网的结构，可以看出层次划分的轮廓。人们把计算机网络的功能划到</a:t>
            </a:r>
            <a:r>
              <a:rPr lang="en-US" altLang="zh-CN" sz="2400" dirty="0" smtClean="0">
                <a:latin typeface="Times New Roman" pitchFamily="18" charset="0"/>
                <a:cs typeface="Times New Roman" pitchFamily="18" charset="0"/>
              </a:rPr>
              <a:t>5</a:t>
            </a:r>
            <a:r>
              <a:rPr lang="zh-CN" altLang="en-US" sz="2400" dirty="0" smtClean="0">
                <a:latin typeface="宋体" pitchFamily="2" charset="-122"/>
              </a:rPr>
              <a:t>个层次：</a:t>
            </a:r>
            <a:endParaRPr lang="zh-CN" altLang="en-US" sz="2400" dirty="0" smtClean="0">
              <a:latin typeface="Times New Roman" pitchFamily="18" charset="0"/>
              <a:cs typeface="Times New Roman" pitchFamily="18" charset="0"/>
            </a:endParaRPr>
          </a:p>
          <a:p>
            <a:pPr lvl="1" algn="just" eaLnBrk="1" hangingPunct="1">
              <a:lnSpc>
                <a:spcPct val="90000"/>
              </a:lnSpc>
              <a:buNone/>
            </a:pPr>
            <a:r>
              <a:rPr lang="zh-CN" altLang="en-US" sz="2400" dirty="0" smtClean="0">
                <a:latin typeface="宋体" pitchFamily="2" charset="-122"/>
              </a:rPr>
              <a:t>⑴</a:t>
            </a:r>
            <a:r>
              <a:rPr lang="zh-CN" altLang="en-US" sz="2400" dirty="0" smtClean="0"/>
              <a:t>计算机设备及端系统和通信子网的连接处，以及网络节点与节点之间的物理连接处，应划分一个层次，用于实现物理连接，称为物理层。</a:t>
            </a:r>
            <a:endParaRPr lang="zh-CN" altLang="en-US" sz="2400" dirty="0" smtClean="0">
              <a:latin typeface="Times New Roman" pitchFamily="18" charset="0"/>
              <a:cs typeface="Times New Roman" pitchFamily="18" charset="0"/>
            </a:endParaRPr>
          </a:p>
          <a:p>
            <a:pPr lvl="1" algn="just" eaLnBrk="1" hangingPunct="1">
              <a:lnSpc>
                <a:spcPct val="90000"/>
              </a:lnSpc>
              <a:buNone/>
            </a:pPr>
            <a:r>
              <a:rPr lang="zh-CN" altLang="en-US" sz="2400" dirty="0" smtClean="0">
                <a:latin typeface="宋体" pitchFamily="2" charset="-122"/>
              </a:rPr>
              <a:t>⑵</a:t>
            </a:r>
            <a:r>
              <a:rPr lang="zh-CN" altLang="en-US" sz="2400" dirty="0" smtClean="0"/>
              <a:t>网络中相邻节点之间实现可靠的传输应划分为一个层次，称为数据链路层。</a:t>
            </a:r>
            <a:endParaRPr lang="zh-CN" altLang="en-US" sz="2400" dirty="0" smtClean="0">
              <a:latin typeface="Times New Roman" pitchFamily="18" charset="0"/>
              <a:cs typeface="Times New Roman" pitchFamily="18" charset="0"/>
            </a:endParaRPr>
          </a:p>
          <a:p>
            <a:pPr lvl="1" algn="just" eaLnBrk="1" hangingPunct="1">
              <a:lnSpc>
                <a:spcPct val="90000"/>
              </a:lnSpc>
              <a:buNone/>
            </a:pPr>
            <a:r>
              <a:rPr lang="zh-CN" altLang="en-US" sz="2400" dirty="0" smtClean="0">
                <a:latin typeface="宋体" pitchFamily="2" charset="-122"/>
              </a:rPr>
              <a:t>⑶</a:t>
            </a:r>
            <a:r>
              <a:rPr lang="zh-CN" altLang="en-US" sz="2400" dirty="0" smtClean="0"/>
              <a:t>源主机节点和目的主机节点之间实现网络传输的功能可划分为一个层次，称为网络层。</a:t>
            </a:r>
            <a:endParaRPr lang="en-US" altLang="zh-CN" sz="2400" dirty="0" smtClean="0">
              <a:latin typeface="Times New Roman" pitchFamily="18" charset="0"/>
              <a:cs typeface="Times New Roman" pitchFamily="18" charset="0"/>
            </a:endParaRPr>
          </a:p>
          <a:p>
            <a:pPr lvl="1" algn="just" eaLnBrk="1" hangingPunct="1">
              <a:lnSpc>
                <a:spcPct val="90000"/>
              </a:lnSpc>
              <a:buNone/>
            </a:pPr>
            <a:r>
              <a:rPr lang="en-US" altLang="zh-CN" sz="2400" dirty="0" smtClean="0">
                <a:latin typeface="宋体" pitchFamily="2" charset="-122"/>
              </a:rPr>
              <a:t>⑷</a:t>
            </a:r>
            <a:r>
              <a:rPr lang="zh-CN" altLang="en-US" sz="2400" dirty="0" smtClean="0"/>
              <a:t>在源端节点到目的端节点，即两个通信的计算机设备之间，为实现应用进程可靠传输所提供的功能划分为一个层次，称为运输层。</a:t>
            </a:r>
            <a:endParaRPr lang="zh-CN" altLang="en-US" sz="2400" dirty="0" smtClean="0">
              <a:latin typeface="宋体" pitchFamily="2" charset="-122"/>
            </a:endParaRPr>
          </a:p>
          <a:p>
            <a:pPr lvl="1" algn="just" eaLnBrk="1" hangingPunct="1">
              <a:lnSpc>
                <a:spcPct val="90000"/>
              </a:lnSpc>
              <a:buNone/>
            </a:pPr>
            <a:r>
              <a:rPr lang="zh-CN" altLang="en-US" sz="2400" dirty="0" smtClean="0">
                <a:latin typeface="宋体" pitchFamily="2" charset="-122"/>
              </a:rPr>
              <a:t>⑸</a:t>
            </a:r>
            <a:r>
              <a:rPr lang="zh-CN" altLang="en-US" sz="2400" dirty="0" smtClean="0"/>
              <a:t>网络应用之间的可靠传输可划分为一个层次，称为应用层。</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zh-CN" altLang="en-US" dirty="0" smtClean="0">
                <a:latin typeface="宋体" pitchFamily="2" charset="-122"/>
              </a:rPr>
              <a:t>计算机网络协议的格式</a:t>
            </a:r>
            <a:endParaRPr lang="en-US" altLang="zh-CN" dirty="0" smtClean="0"/>
          </a:p>
        </p:txBody>
      </p:sp>
      <p:sp>
        <p:nvSpPr>
          <p:cNvPr id="9219" name="Rectangle 3"/>
          <p:cNvSpPr>
            <a:spLocks noGrp="1" noRot="1" noChangeArrowheads="1"/>
          </p:cNvSpPr>
          <p:nvPr>
            <p:ph type="body" idx="1"/>
          </p:nvPr>
        </p:nvSpPr>
        <p:spPr>
          <a:xfrm>
            <a:off x="304800" y="1676400"/>
            <a:ext cx="8540750" cy="2011363"/>
          </a:xfrm>
        </p:spPr>
        <p:txBody>
          <a:bodyPr/>
          <a:lstStyle/>
          <a:p>
            <a:pPr eaLnBrk="1" hangingPunct="1">
              <a:lnSpc>
                <a:spcPct val="90000"/>
              </a:lnSpc>
            </a:pPr>
            <a:r>
              <a:rPr lang="zh-CN" altLang="en-US" sz="2800" smtClean="0">
                <a:latin typeface="宋体" pitchFamily="2" charset="-122"/>
              </a:rPr>
              <a:t>在计算机网络中用协议数据单元</a:t>
            </a:r>
            <a:r>
              <a:rPr lang="en-US" altLang="zh-CN" sz="2800" smtClean="0">
                <a:latin typeface="Times New Roman" pitchFamily="18" charset="0"/>
                <a:cs typeface="Times New Roman" pitchFamily="18" charset="0"/>
              </a:rPr>
              <a:t>PDU</a:t>
            </a:r>
            <a:r>
              <a:rPr lang="zh-CN" altLang="en-US" sz="2800" smtClean="0">
                <a:latin typeface="宋体" pitchFamily="2" charset="-122"/>
              </a:rPr>
              <a:t>（</a:t>
            </a:r>
            <a:r>
              <a:rPr lang="en-US" altLang="zh-CN" sz="2800" smtClean="0">
                <a:latin typeface="Times New Roman" pitchFamily="18" charset="0"/>
                <a:cs typeface="Times New Roman" pitchFamily="18" charset="0"/>
              </a:rPr>
              <a:t>Protocol Data Unit</a:t>
            </a:r>
            <a:r>
              <a:rPr lang="zh-CN" altLang="en-US" sz="2800" smtClean="0">
                <a:latin typeface="宋体" pitchFamily="2" charset="-122"/>
              </a:rPr>
              <a:t>）描述通信协议</a:t>
            </a:r>
          </a:p>
          <a:p>
            <a:pPr lvl="1" eaLnBrk="1" hangingPunct="1">
              <a:lnSpc>
                <a:spcPct val="90000"/>
              </a:lnSpc>
            </a:pPr>
            <a:r>
              <a:rPr lang="en-US" altLang="zh-CN" sz="2400" smtClean="0">
                <a:latin typeface="Times New Roman" pitchFamily="18" charset="0"/>
                <a:cs typeface="Times New Roman" pitchFamily="18" charset="0"/>
              </a:rPr>
              <a:t>PDU</a:t>
            </a:r>
            <a:r>
              <a:rPr lang="zh-CN" altLang="en-US" sz="2400" smtClean="0">
                <a:latin typeface="宋体" pitchFamily="2" charset="-122"/>
              </a:rPr>
              <a:t>由控制部分和数据部分组成</a:t>
            </a:r>
          </a:p>
          <a:p>
            <a:pPr lvl="1" eaLnBrk="1" hangingPunct="1">
              <a:lnSpc>
                <a:spcPct val="90000"/>
              </a:lnSpc>
            </a:pPr>
            <a:r>
              <a:rPr lang="zh-CN" altLang="en-US" sz="2400" smtClean="0">
                <a:latin typeface="宋体" pitchFamily="2" charset="-122"/>
              </a:rPr>
              <a:t>控制部分由若干字段组成，表示通信中用到的双方可以理解和遵循的协议</a:t>
            </a:r>
            <a:r>
              <a:rPr lang="zh-CN" altLang="en-US" sz="2400" smtClean="0"/>
              <a:t> </a:t>
            </a:r>
          </a:p>
        </p:txBody>
      </p:sp>
      <p:pic>
        <p:nvPicPr>
          <p:cNvPr id="10244" name="Picture 4" descr="T2-2"/>
          <p:cNvPicPr>
            <a:picLocks noChangeAspect="1" noChangeArrowheads="1"/>
          </p:cNvPicPr>
          <p:nvPr/>
        </p:nvPicPr>
        <p:blipFill>
          <a:blip r:embed="rId4" cstate="print"/>
          <a:srcRect/>
          <a:stretch>
            <a:fillRect/>
          </a:stretch>
        </p:blipFill>
        <p:spPr bwMode="auto">
          <a:xfrm>
            <a:off x="1187450" y="4005263"/>
            <a:ext cx="6797675" cy="17954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checkerboard(across)">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ea typeface="宋体" charset="-122"/>
              </a:rPr>
              <a:t>主要内容</a:t>
            </a:r>
          </a:p>
        </p:txBody>
      </p:sp>
      <p:sp>
        <p:nvSpPr>
          <p:cNvPr id="8195" name="Rectangle 3"/>
          <p:cNvSpPr>
            <a:spLocks noGrp="1" noChangeArrowheads="1"/>
          </p:cNvSpPr>
          <p:nvPr>
            <p:ph type="body" idx="1"/>
          </p:nvPr>
        </p:nvSpPr>
        <p:spPr/>
        <p:txBody>
          <a:bodyPr/>
          <a:lstStyle/>
          <a:p>
            <a:pPr eaLnBrk="1" hangingPunct="1"/>
            <a:r>
              <a:rPr lang="zh-CN" altLang="en-US" dirty="0" smtClean="0">
                <a:ea typeface="宋体" charset="-122"/>
              </a:rPr>
              <a:t>互联网的结构</a:t>
            </a:r>
            <a:endParaRPr lang="en-US" altLang="zh-CN" dirty="0" smtClean="0">
              <a:ea typeface="宋体" charset="-122"/>
            </a:endParaRPr>
          </a:p>
          <a:p>
            <a:pPr eaLnBrk="1" hangingPunct="1"/>
            <a:r>
              <a:rPr lang="zh-CN" altLang="en-US" dirty="0" smtClean="0">
                <a:ea typeface="宋体" charset="-122"/>
              </a:rPr>
              <a:t>网络协议和网络体系结构</a:t>
            </a:r>
          </a:p>
          <a:p>
            <a:r>
              <a:rPr lang="en-US" altLang="zh-CN" dirty="0" smtClean="0">
                <a:solidFill>
                  <a:srgbClr val="FF0000"/>
                </a:solidFill>
                <a:ea typeface="宋体" charset="-122"/>
              </a:rPr>
              <a:t>TCP/IP</a:t>
            </a:r>
            <a:r>
              <a:rPr lang="zh-CN" altLang="en-US" dirty="0" smtClean="0">
                <a:solidFill>
                  <a:srgbClr val="FF0000"/>
                </a:solidFill>
                <a:ea typeface="宋体" charset="-122"/>
              </a:rPr>
              <a:t>协议族：应用层、传输层和网络层</a:t>
            </a:r>
          </a:p>
          <a:p>
            <a:pPr eaLnBrk="1" hangingPunct="1"/>
            <a:endParaRPr lang="zh-CN" altLang="en-US" dirty="0" smtClean="0">
              <a:ea typeface="宋体" charset="-122"/>
            </a:endParaRPr>
          </a:p>
          <a:p>
            <a:pPr eaLnBrk="1" hangingPunct="1"/>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en-US" altLang="zh-CN" dirty="0" smtClean="0"/>
              <a:t>TCP/IP</a:t>
            </a:r>
            <a:r>
              <a:rPr lang="zh-CN" altLang="en-US" dirty="0" smtClean="0"/>
              <a:t>协议的层次结构 </a:t>
            </a:r>
          </a:p>
        </p:txBody>
      </p:sp>
      <p:sp>
        <p:nvSpPr>
          <p:cNvPr id="32771" name="Rectangle 3"/>
          <p:cNvSpPr>
            <a:spLocks noGrp="1" noRot="1" noChangeArrowheads="1"/>
          </p:cNvSpPr>
          <p:nvPr>
            <p:ph type="body" idx="1"/>
          </p:nvPr>
        </p:nvSpPr>
        <p:spPr>
          <a:xfrm>
            <a:off x="304800" y="1676400"/>
            <a:ext cx="8540750" cy="922338"/>
          </a:xfrm>
        </p:spPr>
        <p:txBody>
          <a:bodyPr>
            <a:normAutofit/>
          </a:bodyPr>
          <a:lstStyle/>
          <a:p>
            <a:pPr eaLnBrk="1" hangingPunct="1">
              <a:lnSpc>
                <a:spcPct val="90000"/>
              </a:lnSpc>
            </a:pPr>
            <a:r>
              <a:rPr lang="en-US" altLang="zh-CN" sz="2800" dirty="0" smtClean="0">
                <a:latin typeface="Times New Roman" pitchFamily="18" charset="0"/>
                <a:cs typeface="Times New Roman" pitchFamily="18" charset="0"/>
              </a:rPr>
              <a:t>TCP/IP</a:t>
            </a:r>
            <a:r>
              <a:rPr lang="zh-CN" altLang="en-US" sz="2800" dirty="0" smtClean="0">
                <a:latin typeface="宋体" pitchFamily="2" charset="-122"/>
              </a:rPr>
              <a:t>协议结构为</a:t>
            </a:r>
            <a:r>
              <a:rPr lang="en-US" altLang="zh-CN" sz="2800" dirty="0" smtClean="0">
                <a:latin typeface="Times New Roman" pitchFamily="18" charset="0"/>
                <a:cs typeface="Times New Roman" pitchFamily="18" charset="0"/>
              </a:rPr>
              <a:t>4</a:t>
            </a:r>
            <a:r>
              <a:rPr lang="zh-CN" altLang="en-US" sz="2800" dirty="0" smtClean="0">
                <a:latin typeface="宋体" pitchFamily="2" charset="-122"/>
              </a:rPr>
              <a:t>个层次：</a:t>
            </a:r>
          </a:p>
          <a:p>
            <a:pPr lvl="1" eaLnBrk="1" hangingPunct="1">
              <a:lnSpc>
                <a:spcPct val="90000"/>
              </a:lnSpc>
            </a:pPr>
            <a:r>
              <a:rPr lang="zh-CN" altLang="en-US" sz="2400" dirty="0" smtClean="0">
                <a:latin typeface="宋体" pitchFamily="2" charset="-122"/>
              </a:rPr>
              <a:t>网络接口层</a:t>
            </a:r>
            <a:r>
              <a:rPr lang="en-US" altLang="zh-CN" sz="2400" dirty="0" smtClean="0">
                <a:latin typeface="Times New Roman" pitchFamily="18" charset="0"/>
                <a:cs typeface="Times New Roman" pitchFamily="18" charset="0"/>
              </a:rPr>
              <a:t>NIL</a:t>
            </a:r>
            <a:r>
              <a:rPr lang="zh-CN" altLang="en-US" sz="2400" dirty="0" smtClean="0">
                <a:latin typeface="宋体" pitchFamily="2" charset="-122"/>
              </a:rPr>
              <a:t>；网络层（</a:t>
            </a:r>
            <a:r>
              <a:rPr lang="en-US" altLang="zh-CN" sz="2400" dirty="0" smtClean="0">
                <a:latin typeface="Times New Roman" pitchFamily="18" charset="0"/>
                <a:cs typeface="Times New Roman" pitchFamily="18" charset="0"/>
              </a:rPr>
              <a:t>IP</a:t>
            </a:r>
            <a:r>
              <a:rPr lang="zh-CN" altLang="en-US" sz="2400" dirty="0" smtClean="0">
                <a:latin typeface="宋体" pitchFamily="2" charset="-122"/>
              </a:rPr>
              <a:t>层）；传输层；应用层</a:t>
            </a:r>
            <a:r>
              <a:rPr lang="zh-CN" altLang="en-US" sz="2400" dirty="0" smtClean="0"/>
              <a:t> </a:t>
            </a:r>
          </a:p>
        </p:txBody>
      </p:sp>
      <p:pic>
        <p:nvPicPr>
          <p:cNvPr id="32772" name="Picture 4" descr="T2-12"/>
          <p:cNvPicPr>
            <a:picLocks noChangeAspect="1" noChangeArrowheads="1"/>
          </p:cNvPicPr>
          <p:nvPr/>
        </p:nvPicPr>
        <p:blipFill>
          <a:blip r:embed="rId4" cstate="print"/>
          <a:srcRect/>
          <a:stretch>
            <a:fillRect/>
          </a:stretch>
        </p:blipFill>
        <p:spPr bwMode="auto">
          <a:xfrm>
            <a:off x="1614488" y="2636838"/>
            <a:ext cx="5981700" cy="3727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779838" y="5302250"/>
            <a:ext cx="1584325" cy="792163"/>
          </a:xfrm>
          <a:prstGeom prst="rect">
            <a:avLst/>
          </a:prstGeom>
          <a:solidFill>
            <a:srgbClr val="3366FF"/>
          </a:solidFill>
          <a:ln w="15875">
            <a:solidFill>
              <a:schemeClr val="tx1"/>
            </a:solidFill>
            <a:miter lim="800000"/>
            <a:headEnd/>
            <a:tailEnd/>
          </a:ln>
        </p:spPr>
        <p:txBody>
          <a:bodyPr wrap="none" lIns="0" tIns="0" rIns="0" bIns="0" anchor="ctr">
            <a:spAutoFit/>
          </a:bodyPr>
          <a:lstStyle/>
          <a:p>
            <a:endParaRPr lang="zh-CN" altLang="en-US"/>
          </a:p>
        </p:txBody>
      </p:sp>
      <p:sp>
        <p:nvSpPr>
          <p:cNvPr id="34819" name="Oval 3"/>
          <p:cNvSpPr>
            <a:spLocks noChangeArrowheads="1"/>
          </p:cNvSpPr>
          <p:nvPr/>
        </p:nvSpPr>
        <p:spPr bwMode="auto">
          <a:xfrm>
            <a:off x="3673475" y="4222750"/>
            <a:ext cx="1800225" cy="792163"/>
          </a:xfrm>
          <a:prstGeom prst="ellipse">
            <a:avLst/>
          </a:prstGeom>
          <a:solidFill>
            <a:srgbClr val="3366FF"/>
          </a:solidFill>
          <a:ln w="15875">
            <a:solidFill>
              <a:schemeClr val="tx1"/>
            </a:solidFill>
            <a:round/>
            <a:headEnd/>
            <a:tailEnd/>
          </a:ln>
        </p:spPr>
        <p:txBody>
          <a:bodyPr lIns="0" tIns="0" rIns="0" bIns="0" anchor="ctr">
            <a:spAutoFit/>
          </a:bodyPr>
          <a:lstStyle/>
          <a:p>
            <a:endParaRPr lang="zh-CN" altLang="en-US"/>
          </a:p>
        </p:txBody>
      </p:sp>
      <p:sp>
        <p:nvSpPr>
          <p:cNvPr id="34820" name="Oval 4"/>
          <p:cNvSpPr>
            <a:spLocks noChangeArrowheads="1"/>
          </p:cNvSpPr>
          <p:nvPr/>
        </p:nvSpPr>
        <p:spPr bwMode="auto">
          <a:xfrm>
            <a:off x="6227763" y="3573463"/>
            <a:ext cx="1152525" cy="576262"/>
          </a:xfrm>
          <a:prstGeom prst="ellipse">
            <a:avLst/>
          </a:prstGeom>
          <a:solidFill>
            <a:srgbClr val="FF9900"/>
          </a:solidFill>
          <a:ln w="15875">
            <a:solidFill>
              <a:schemeClr val="tx1"/>
            </a:solidFill>
            <a:round/>
            <a:headEnd/>
            <a:tailEnd/>
          </a:ln>
        </p:spPr>
        <p:txBody>
          <a:bodyPr wrap="none" lIns="0" tIns="0" rIns="0" bIns="0" anchor="ctr">
            <a:spAutoFit/>
          </a:bodyPr>
          <a:lstStyle/>
          <a:p>
            <a:endParaRPr lang="zh-CN" altLang="en-US"/>
          </a:p>
        </p:txBody>
      </p:sp>
      <p:sp>
        <p:nvSpPr>
          <p:cNvPr id="34821" name="Oval 5"/>
          <p:cNvSpPr>
            <a:spLocks noChangeArrowheads="1"/>
          </p:cNvSpPr>
          <p:nvPr/>
        </p:nvSpPr>
        <p:spPr bwMode="auto">
          <a:xfrm>
            <a:off x="3995738" y="3214688"/>
            <a:ext cx="1152525" cy="576262"/>
          </a:xfrm>
          <a:prstGeom prst="ellipse">
            <a:avLst/>
          </a:prstGeom>
          <a:solidFill>
            <a:srgbClr val="CC99FF"/>
          </a:solidFill>
          <a:ln w="15875">
            <a:solidFill>
              <a:schemeClr val="tx1"/>
            </a:solidFill>
            <a:round/>
            <a:headEnd/>
            <a:tailEnd/>
          </a:ln>
        </p:spPr>
        <p:txBody>
          <a:bodyPr wrap="none" lIns="0" tIns="0" rIns="0" bIns="0" anchor="ctr">
            <a:spAutoFit/>
          </a:bodyPr>
          <a:lstStyle/>
          <a:p>
            <a:endParaRPr lang="zh-CN" altLang="en-US"/>
          </a:p>
        </p:txBody>
      </p:sp>
      <p:sp>
        <p:nvSpPr>
          <p:cNvPr id="34822" name="Oval 6"/>
          <p:cNvSpPr>
            <a:spLocks noChangeArrowheads="1"/>
          </p:cNvSpPr>
          <p:nvPr/>
        </p:nvSpPr>
        <p:spPr bwMode="auto">
          <a:xfrm>
            <a:off x="6875463" y="2638425"/>
            <a:ext cx="1152525" cy="576263"/>
          </a:xfrm>
          <a:prstGeom prst="ellipse">
            <a:avLst/>
          </a:prstGeom>
          <a:solidFill>
            <a:srgbClr val="FF9900"/>
          </a:solidFill>
          <a:ln w="15875">
            <a:solidFill>
              <a:schemeClr val="tx1"/>
            </a:solidFill>
            <a:round/>
            <a:headEnd/>
            <a:tailEnd/>
          </a:ln>
        </p:spPr>
        <p:txBody>
          <a:bodyPr wrap="none" lIns="0" tIns="0" rIns="0" bIns="0" anchor="ctr">
            <a:spAutoFit/>
          </a:bodyPr>
          <a:lstStyle/>
          <a:p>
            <a:endParaRPr lang="zh-CN" altLang="en-US"/>
          </a:p>
        </p:txBody>
      </p:sp>
      <p:sp>
        <p:nvSpPr>
          <p:cNvPr id="34823" name="Oval 7"/>
          <p:cNvSpPr>
            <a:spLocks noChangeArrowheads="1"/>
          </p:cNvSpPr>
          <p:nvPr/>
        </p:nvSpPr>
        <p:spPr bwMode="auto">
          <a:xfrm>
            <a:off x="5507038" y="2278063"/>
            <a:ext cx="1152525" cy="576262"/>
          </a:xfrm>
          <a:prstGeom prst="ellipse">
            <a:avLst/>
          </a:prstGeom>
          <a:noFill/>
          <a:ln w="15875">
            <a:solidFill>
              <a:schemeClr val="tx1"/>
            </a:solidFill>
            <a:round/>
            <a:headEnd/>
            <a:tailEnd/>
          </a:ln>
        </p:spPr>
        <p:txBody>
          <a:bodyPr wrap="none" lIns="0" tIns="0" rIns="0" bIns="0" anchor="ctr">
            <a:spAutoFit/>
          </a:bodyPr>
          <a:lstStyle/>
          <a:p>
            <a:endParaRPr lang="zh-CN" altLang="en-US"/>
          </a:p>
        </p:txBody>
      </p:sp>
      <p:sp>
        <p:nvSpPr>
          <p:cNvPr id="34824" name="Oval 8"/>
          <p:cNvSpPr>
            <a:spLocks noChangeArrowheads="1"/>
          </p:cNvSpPr>
          <p:nvPr/>
        </p:nvSpPr>
        <p:spPr bwMode="auto">
          <a:xfrm>
            <a:off x="2482850" y="2278063"/>
            <a:ext cx="1152525" cy="576262"/>
          </a:xfrm>
          <a:prstGeom prst="ellipse">
            <a:avLst/>
          </a:prstGeom>
          <a:noFill/>
          <a:ln w="15875">
            <a:solidFill>
              <a:schemeClr val="tx1"/>
            </a:solidFill>
            <a:round/>
            <a:headEnd/>
            <a:tailEnd/>
          </a:ln>
        </p:spPr>
        <p:txBody>
          <a:bodyPr wrap="none" lIns="0" tIns="0" rIns="0" bIns="0" anchor="ctr">
            <a:spAutoFit/>
          </a:bodyPr>
          <a:lstStyle/>
          <a:p>
            <a:endParaRPr lang="zh-CN" altLang="en-US"/>
          </a:p>
        </p:txBody>
      </p:sp>
      <p:sp>
        <p:nvSpPr>
          <p:cNvPr id="34825" name="Oval 9"/>
          <p:cNvSpPr>
            <a:spLocks noChangeArrowheads="1"/>
          </p:cNvSpPr>
          <p:nvPr/>
        </p:nvSpPr>
        <p:spPr bwMode="auto">
          <a:xfrm>
            <a:off x="7021513" y="1196975"/>
            <a:ext cx="1152525" cy="576263"/>
          </a:xfrm>
          <a:prstGeom prst="ellipse">
            <a:avLst/>
          </a:prstGeom>
          <a:noFill/>
          <a:ln w="15875">
            <a:solidFill>
              <a:schemeClr val="tx1"/>
            </a:solidFill>
            <a:round/>
            <a:headEnd/>
            <a:tailEnd/>
          </a:ln>
        </p:spPr>
        <p:txBody>
          <a:bodyPr wrap="none" lIns="0" tIns="0" rIns="0" bIns="0" anchor="ctr">
            <a:spAutoFit/>
          </a:bodyPr>
          <a:lstStyle/>
          <a:p>
            <a:endParaRPr lang="zh-CN" altLang="en-US"/>
          </a:p>
        </p:txBody>
      </p:sp>
      <p:sp>
        <p:nvSpPr>
          <p:cNvPr id="34826" name="Oval 10"/>
          <p:cNvSpPr>
            <a:spLocks noChangeArrowheads="1"/>
          </p:cNvSpPr>
          <p:nvPr/>
        </p:nvSpPr>
        <p:spPr bwMode="auto">
          <a:xfrm>
            <a:off x="5508625" y="1196975"/>
            <a:ext cx="1152525" cy="576263"/>
          </a:xfrm>
          <a:prstGeom prst="ellipse">
            <a:avLst/>
          </a:prstGeom>
          <a:noFill/>
          <a:ln w="15875">
            <a:solidFill>
              <a:schemeClr val="tx1"/>
            </a:solidFill>
            <a:round/>
            <a:headEnd/>
            <a:tailEnd/>
          </a:ln>
        </p:spPr>
        <p:txBody>
          <a:bodyPr wrap="none" lIns="0" tIns="0" rIns="0" bIns="0" anchor="ctr">
            <a:spAutoFit/>
          </a:bodyPr>
          <a:lstStyle/>
          <a:p>
            <a:endParaRPr lang="zh-CN" altLang="en-US"/>
          </a:p>
        </p:txBody>
      </p:sp>
      <p:sp>
        <p:nvSpPr>
          <p:cNvPr id="34827" name="Oval 11"/>
          <p:cNvSpPr>
            <a:spLocks noChangeArrowheads="1"/>
          </p:cNvSpPr>
          <p:nvPr/>
        </p:nvSpPr>
        <p:spPr bwMode="auto">
          <a:xfrm>
            <a:off x="3995738" y="1198563"/>
            <a:ext cx="1152525" cy="576262"/>
          </a:xfrm>
          <a:prstGeom prst="ellipse">
            <a:avLst/>
          </a:prstGeom>
          <a:noFill/>
          <a:ln w="15875">
            <a:solidFill>
              <a:schemeClr val="tx1"/>
            </a:solidFill>
            <a:round/>
            <a:headEnd/>
            <a:tailEnd/>
          </a:ln>
        </p:spPr>
        <p:txBody>
          <a:bodyPr wrap="none" lIns="0" tIns="0" rIns="0" bIns="0" anchor="ctr">
            <a:spAutoFit/>
          </a:bodyPr>
          <a:lstStyle/>
          <a:p>
            <a:endParaRPr lang="zh-CN" altLang="en-US"/>
          </a:p>
        </p:txBody>
      </p:sp>
      <p:sp>
        <p:nvSpPr>
          <p:cNvPr id="34828" name="Oval 12"/>
          <p:cNvSpPr>
            <a:spLocks noChangeArrowheads="1"/>
          </p:cNvSpPr>
          <p:nvPr/>
        </p:nvSpPr>
        <p:spPr bwMode="auto">
          <a:xfrm>
            <a:off x="2482850" y="1196975"/>
            <a:ext cx="1152525" cy="576263"/>
          </a:xfrm>
          <a:prstGeom prst="ellipse">
            <a:avLst/>
          </a:prstGeom>
          <a:noFill/>
          <a:ln w="15875">
            <a:solidFill>
              <a:schemeClr val="tx1"/>
            </a:solidFill>
            <a:round/>
            <a:headEnd/>
            <a:tailEnd/>
          </a:ln>
        </p:spPr>
        <p:txBody>
          <a:bodyPr wrap="none" lIns="0" tIns="0" rIns="0" bIns="0" anchor="ctr">
            <a:spAutoFit/>
          </a:bodyPr>
          <a:lstStyle/>
          <a:p>
            <a:endParaRPr lang="zh-CN" altLang="en-US"/>
          </a:p>
        </p:txBody>
      </p:sp>
      <p:sp>
        <p:nvSpPr>
          <p:cNvPr id="34829" name="Oval 13"/>
          <p:cNvSpPr>
            <a:spLocks noChangeArrowheads="1"/>
          </p:cNvSpPr>
          <p:nvPr/>
        </p:nvSpPr>
        <p:spPr bwMode="auto">
          <a:xfrm>
            <a:off x="1295400" y="1143000"/>
            <a:ext cx="1152525" cy="576262"/>
          </a:xfrm>
          <a:prstGeom prst="ellipse">
            <a:avLst/>
          </a:prstGeom>
          <a:noFill/>
          <a:ln w="15875">
            <a:solidFill>
              <a:schemeClr val="tx1"/>
            </a:solidFill>
            <a:round/>
            <a:headEnd/>
            <a:tailEnd/>
          </a:ln>
        </p:spPr>
        <p:txBody>
          <a:bodyPr wrap="none" lIns="0" tIns="0" rIns="0" bIns="0" anchor="ctr">
            <a:spAutoFit/>
          </a:bodyPr>
          <a:lstStyle/>
          <a:p>
            <a:endParaRPr lang="zh-CN" altLang="en-US"/>
          </a:p>
        </p:txBody>
      </p:sp>
      <p:sp>
        <p:nvSpPr>
          <p:cNvPr id="34830" name="Rectangle 14"/>
          <p:cNvSpPr>
            <a:spLocks noGrp="1" noRot="1" noChangeArrowheads="1"/>
          </p:cNvSpPr>
          <p:nvPr>
            <p:ph type="title"/>
          </p:nvPr>
        </p:nvSpPr>
        <p:spPr>
          <a:xfrm>
            <a:off x="1835150" y="333375"/>
            <a:ext cx="5226050" cy="719138"/>
          </a:xfrm>
        </p:spPr>
        <p:txBody>
          <a:bodyPr/>
          <a:lstStyle/>
          <a:p>
            <a:pPr eaLnBrk="1" hangingPunct="1"/>
            <a:r>
              <a:rPr lang="en-US" altLang="zh-CN" sz="2800" b="1" dirty="0" smtClean="0">
                <a:solidFill>
                  <a:srgbClr val="003366"/>
                </a:solidFill>
              </a:rPr>
              <a:t>TCP/IP</a:t>
            </a:r>
            <a:r>
              <a:rPr lang="zh-CN" altLang="en-US" sz="2800" b="1" dirty="0" smtClean="0">
                <a:solidFill>
                  <a:srgbClr val="003366"/>
                </a:solidFill>
              </a:rPr>
              <a:t>协议簇及联系</a:t>
            </a:r>
          </a:p>
        </p:txBody>
      </p:sp>
      <p:sp>
        <p:nvSpPr>
          <p:cNvPr id="35855" name="Text Box 15"/>
          <p:cNvSpPr txBox="1">
            <a:spLocks noChangeArrowheads="1"/>
          </p:cNvSpPr>
          <p:nvPr/>
        </p:nvSpPr>
        <p:spPr bwMode="auto">
          <a:xfrm>
            <a:off x="1524000" y="1371600"/>
            <a:ext cx="792162"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dirty="0">
                <a:effectLst>
                  <a:outerShdw blurRad="38100" dist="38100" dir="2700000" algn="tl">
                    <a:srgbClr val="C0C0C0"/>
                  </a:outerShdw>
                </a:effectLst>
                <a:latin typeface="Verdana" pitchFamily="34" charset="0"/>
                <a:ea typeface="Dotum" pitchFamily="34" charset="-127"/>
              </a:rPr>
              <a:t>Telnet</a:t>
            </a:r>
          </a:p>
        </p:txBody>
      </p:sp>
      <p:sp>
        <p:nvSpPr>
          <p:cNvPr id="35856" name="Text Box 16"/>
          <p:cNvSpPr txBox="1">
            <a:spLocks noChangeArrowheads="1"/>
          </p:cNvSpPr>
          <p:nvPr/>
        </p:nvSpPr>
        <p:spPr bwMode="auto">
          <a:xfrm>
            <a:off x="2770188" y="1339850"/>
            <a:ext cx="647700"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a:effectLst>
                  <a:outerShdw blurRad="38100" dist="38100" dir="2700000" algn="tl">
                    <a:srgbClr val="C0C0C0"/>
                  </a:outerShdw>
                </a:effectLst>
                <a:latin typeface="Verdana" pitchFamily="34" charset="0"/>
                <a:ea typeface="Dotum" pitchFamily="34" charset="-127"/>
              </a:rPr>
              <a:t>FTP</a:t>
            </a:r>
          </a:p>
        </p:txBody>
      </p:sp>
      <p:sp>
        <p:nvSpPr>
          <p:cNvPr id="35857" name="Text Box 17"/>
          <p:cNvSpPr txBox="1">
            <a:spLocks noChangeArrowheads="1"/>
          </p:cNvSpPr>
          <p:nvPr/>
        </p:nvSpPr>
        <p:spPr bwMode="auto">
          <a:xfrm>
            <a:off x="4211638" y="1341438"/>
            <a:ext cx="792162"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a:effectLst>
                  <a:outerShdw blurRad="38100" dist="38100" dir="2700000" algn="tl">
                    <a:srgbClr val="C0C0C0"/>
                  </a:outerShdw>
                </a:effectLst>
                <a:latin typeface="Verdana" pitchFamily="34" charset="0"/>
                <a:ea typeface="Dotum" pitchFamily="34" charset="-127"/>
              </a:rPr>
              <a:t>SMTP</a:t>
            </a:r>
          </a:p>
        </p:txBody>
      </p:sp>
      <p:sp>
        <p:nvSpPr>
          <p:cNvPr id="35858" name="Text Box 18"/>
          <p:cNvSpPr txBox="1">
            <a:spLocks noChangeArrowheads="1"/>
          </p:cNvSpPr>
          <p:nvPr/>
        </p:nvSpPr>
        <p:spPr bwMode="auto">
          <a:xfrm>
            <a:off x="5724525" y="1339850"/>
            <a:ext cx="720725"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a:effectLst>
                  <a:outerShdw blurRad="38100" dist="38100" dir="2700000" algn="tl">
                    <a:srgbClr val="C0C0C0"/>
                  </a:outerShdw>
                </a:effectLst>
                <a:latin typeface="Verdana" pitchFamily="34" charset="0"/>
                <a:ea typeface="Dotum" pitchFamily="34" charset="-127"/>
              </a:rPr>
              <a:t>SNMP</a:t>
            </a:r>
          </a:p>
        </p:txBody>
      </p:sp>
      <p:sp>
        <p:nvSpPr>
          <p:cNvPr id="35859" name="Text Box 19"/>
          <p:cNvSpPr txBox="1">
            <a:spLocks noChangeArrowheads="1"/>
          </p:cNvSpPr>
          <p:nvPr/>
        </p:nvSpPr>
        <p:spPr bwMode="auto">
          <a:xfrm>
            <a:off x="7239000" y="1341438"/>
            <a:ext cx="719138"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dirty="0">
                <a:effectLst>
                  <a:outerShdw blurRad="38100" dist="38100" dir="2700000" algn="tl">
                    <a:srgbClr val="C0C0C0"/>
                  </a:outerShdw>
                </a:effectLst>
                <a:latin typeface="Verdana" pitchFamily="34" charset="0"/>
                <a:ea typeface="Dotum" pitchFamily="34" charset="-127"/>
              </a:rPr>
              <a:t>TFTP</a:t>
            </a:r>
          </a:p>
        </p:txBody>
      </p:sp>
      <p:sp>
        <p:nvSpPr>
          <p:cNvPr id="35860" name="Text Box 20"/>
          <p:cNvSpPr txBox="1">
            <a:spLocks noChangeArrowheads="1"/>
          </p:cNvSpPr>
          <p:nvPr/>
        </p:nvSpPr>
        <p:spPr bwMode="auto">
          <a:xfrm>
            <a:off x="2843213" y="2420938"/>
            <a:ext cx="504825"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dirty="0">
                <a:effectLst>
                  <a:outerShdw blurRad="38100" dist="38100" dir="2700000" algn="tl">
                    <a:srgbClr val="C0C0C0"/>
                  </a:outerShdw>
                </a:effectLst>
                <a:latin typeface="Verdana" pitchFamily="34" charset="0"/>
                <a:ea typeface="Dotum" pitchFamily="34" charset="-127"/>
              </a:rPr>
              <a:t>TCP</a:t>
            </a:r>
          </a:p>
        </p:txBody>
      </p:sp>
      <p:sp>
        <p:nvSpPr>
          <p:cNvPr id="35861" name="Text Box 21"/>
          <p:cNvSpPr txBox="1">
            <a:spLocks noChangeArrowheads="1"/>
          </p:cNvSpPr>
          <p:nvPr/>
        </p:nvSpPr>
        <p:spPr bwMode="auto">
          <a:xfrm>
            <a:off x="5867400" y="2420938"/>
            <a:ext cx="504825"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a:effectLst>
                  <a:outerShdw blurRad="38100" dist="38100" dir="2700000" algn="tl">
                    <a:srgbClr val="C0C0C0"/>
                  </a:outerShdw>
                </a:effectLst>
                <a:latin typeface="Verdana" pitchFamily="34" charset="0"/>
                <a:ea typeface="Dotum" pitchFamily="34" charset="-127"/>
              </a:rPr>
              <a:t>UDP</a:t>
            </a:r>
          </a:p>
        </p:txBody>
      </p:sp>
      <p:sp>
        <p:nvSpPr>
          <p:cNvPr id="35862" name="Text Box 22"/>
          <p:cNvSpPr txBox="1">
            <a:spLocks noChangeArrowheads="1"/>
          </p:cNvSpPr>
          <p:nvPr/>
        </p:nvSpPr>
        <p:spPr bwMode="auto">
          <a:xfrm>
            <a:off x="7091363" y="2782888"/>
            <a:ext cx="792162"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a:effectLst>
                  <a:outerShdw blurRad="38100" dist="38100" dir="2700000" algn="tl">
                    <a:srgbClr val="C0C0C0"/>
                  </a:outerShdw>
                </a:effectLst>
                <a:latin typeface="Verdana" pitchFamily="34" charset="0"/>
                <a:ea typeface="Dotum" pitchFamily="34" charset="-127"/>
              </a:rPr>
              <a:t>ICMP</a:t>
            </a:r>
          </a:p>
        </p:txBody>
      </p:sp>
      <p:sp>
        <p:nvSpPr>
          <p:cNvPr id="35863" name="Text Box 23"/>
          <p:cNvSpPr txBox="1">
            <a:spLocks noChangeArrowheads="1"/>
          </p:cNvSpPr>
          <p:nvPr/>
        </p:nvSpPr>
        <p:spPr bwMode="auto">
          <a:xfrm>
            <a:off x="4356100" y="3357563"/>
            <a:ext cx="431800"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a:effectLst>
                  <a:outerShdw blurRad="38100" dist="38100" dir="2700000" algn="tl">
                    <a:srgbClr val="C0C0C0"/>
                  </a:outerShdw>
                </a:effectLst>
                <a:latin typeface="Verdana" pitchFamily="34" charset="0"/>
                <a:ea typeface="Dotum" pitchFamily="34" charset="-127"/>
              </a:rPr>
              <a:t>IP</a:t>
            </a:r>
          </a:p>
        </p:txBody>
      </p:sp>
      <p:sp>
        <p:nvSpPr>
          <p:cNvPr id="35864" name="Text Box 24"/>
          <p:cNvSpPr txBox="1">
            <a:spLocks noChangeArrowheads="1"/>
          </p:cNvSpPr>
          <p:nvPr/>
        </p:nvSpPr>
        <p:spPr bwMode="auto">
          <a:xfrm>
            <a:off x="6515100" y="3716338"/>
            <a:ext cx="576263"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a:effectLst>
                  <a:outerShdw blurRad="38100" dist="38100" dir="2700000" algn="tl">
                    <a:srgbClr val="C0C0C0"/>
                  </a:outerShdw>
                </a:effectLst>
                <a:latin typeface="Verdana" pitchFamily="34" charset="0"/>
                <a:ea typeface="Dotum" pitchFamily="34" charset="-127"/>
              </a:rPr>
              <a:t>ARP</a:t>
            </a:r>
          </a:p>
        </p:txBody>
      </p:sp>
      <p:sp>
        <p:nvSpPr>
          <p:cNvPr id="35865" name="Text Box 25"/>
          <p:cNvSpPr txBox="1">
            <a:spLocks noChangeArrowheads="1"/>
          </p:cNvSpPr>
          <p:nvPr/>
        </p:nvSpPr>
        <p:spPr bwMode="auto">
          <a:xfrm>
            <a:off x="4081463" y="4332288"/>
            <a:ext cx="1008062" cy="549275"/>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dirty="0">
                <a:solidFill>
                  <a:schemeClr val="bg1"/>
                </a:solidFill>
                <a:effectLst>
                  <a:outerShdw blurRad="38100" dist="38100" dir="2700000" algn="tl">
                    <a:srgbClr val="C0C0C0"/>
                  </a:outerShdw>
                </a:effectLst>
                <a:latin typeface="Verdana" pitchFamily="34" charset="0"/>
                <a:ea typeface="Dotum" pitchFamily="34" charset="-127"/>
              </a:rPr>
              <a:t>Ethernet software</a:t>
            </a:r>
          </a:p>
        </p:txBody>
      </p:sp>
      <p:sp>
        <p:nvSpPr>
          <p:cNvPr id="35866" name="Text Box 26"/>
          <p:cNvSpPr txBox="1">
            <a:spLocks noChangeArrowheads="1"/>
          </p:cNvSpPr>
          <p:nvPr/>
        </p:nvSpPr>
        <p:spPr bwMode="auto">
          <a:xfrm>
            <a:off x="3792538" y="5421313"/>
            <a:ext cx="1584325" cy="549275"/>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a:solidFill>
                  <a:schemeClr val="bg1"/>
                </a:solidFill>
                <a:effectLst>
                  <a:outerShdw blurRad="38100" dist="38100" dir="2700000" algn="tl">
                    <a:srgbClr val="C0C0C0"/>
                  </a:outerShdw>
                </a:effectLst>
                <a:latin typeface="Verdana" pitchFamily="34" charset="0"/>
                <a:ea typeface="Dotum" pitchFamily="34" charset="-127"/>
              </a:rPr>
              <a:t>Ethernet hardware</a:t>
            </a:r>
          </a:p>
        </p:txBody>
      </p:sp>
      <p:cxnSp>
        <p:nvCxnSpPr>
          <p:cNvPr id="34843" name="AutoShape 27"/>
          <p:cNvCxnSpPr>
            <a:cxnSpLocks noChangeShapeType="1"/>
            <a:stCxn id="34829" idx="4"/>
            <a:endCxn id="34824" idx="1"/>
          </p:cNvCxnSpPr>
          <p:nvPr/>
        </p:nvCxnSpPr>
        <p:spPr bwMode="auto">
          <a:xfrm>
            <a:off x="1871663" y="1719262"/>
            <a:ext cx="779970" cy="643193"/>
          </a:xfrm>
          <a:prstGeom prst="straightConnector1">
            <a:avLst/>
          </a:prstGeom>
          <a:noFill/>
          <a:ln w="19050">
            <a:solidFill>
              <a:schemeClr val="tx1"/>
            </a:solidFill>
            <a:round/>
            <a:headEnd/>
            <a:tailEnd/>
          </a:ln>
        </p:spPr>
      </p:cxnSp>
      <p:cxnSp>
        <p:nvCxnSpPr>
          <p:cNvPr id="34844" name="AutoShape 28"/>
          <p:cNvCxnSpPr>
            <a:cxnSpLocks noChangeShapeType="1"/>
            <a:stCxn id="34824" idx="0"/>
            <a:endCxn id="34828" idx="4"/>
          </p:cNvCxnSpPr>
          <p:nvPr/>
        </p:nvCxnSpPr>
        <p:spPr bwMode="auto">
          <a:xfrm flipV="1">
            <a:off x="3059113" y="1781175"/>
            <a:ext cx="0" cy="488950"/>
          </a:xfrm>
          <a:prstGeom prst="straightConnector1">
            <a:avLst/>
          </a:prstGeom>
          <a:noFill/>
          <a:ln w="19050">
            <a:solidFill>
              <a:schemeClr val="tx1"/>
            </a:solidFill>
            <a:round/>
            <a:headEnd/>
            <a:tailEnd/>
          </a:ln>
        </p:spPr>
      </p:cxnSp>
      <p:cxnSp>
        <p:nvCxnSpPr>
          <p:cNvPr id="34845" name="AutoShape 29"/>
          <p:cNvCxnSpPr>
            <a:cxnSpLocks noChangeShapeType="1"/>
            <a:stCxn id="34824" idx="7"/>
            <a:endCxn id="34827" idx="4"/>
          </p:cNvCxnSpPr>
          <p:nvPr/>
        </p:nvCxnSpPr>
        <p:spPr bwMode="auto">
          <a:xfrm flipV="1">
            <a:off x="3467100" y="1782763"/>
            <a:ext cx="1104900" cy="571500"/>
          </a:xfrm>
          <a:prstGeom prst="straightConnector1">
            <a:avLst/>
          </a:prstGeom>
          <a:noFill/>
          <a:ln w="19050">
            <a:solidFill>
              <a:schemeClr val="tx1"/>
            </a:solidFill>
            <a:round/>
            <a:headEnd/>
            <a:tailEnd/>
          </a:ln>
        </p:spPr>
      </p:cxnSp>
      <p:cxnSp>
        <p:nvCxnSpPr>
          <p:cNvPr id="34846" name="AutoShape 30"/>
          <p:cNvCxnSpPr>
            <a:cxnSpLocks noChangeShapeType="1"/>
            <a:stCxn id="34823" idx="0"/>
            <a:endCxn id="34826" idx="4"/>
          </p:cNvCxnSpPr>
          <p:nvPr/>
        </p:nvCxnSpPr>
        <p:spPr bwMode="auto">
          <a:xfrm flipV="1">
            <a:off x="6083300" y="1781175"/>
            <a:ext cx="1588" cy="488950"/>
          </a:xfrm>
          <a:prstGeom prst="straightConnector1">
            <a:avLst/>
          </a:prstGeom>
          <a:noFill/>
          <a:ln w="19050">
            <a:solidFill>
              <a:schemeClr val="tx1"/>
            </a:solidFill>
            <a:round/>
            <a:headEnd/>
            <a:tailEnd/>
          </a:ln>
        </p:spPr>
      </p:cxnSp>
      <p:cxnSp>
        <p:nvCxnSpPr>
          <p:cNvPr id="34847" name="AutoShape 31"/>
          <p:cNvCxnSpPr>
            <a:cxnSpLocks noChangeShapeType="1"/>
            <a:stCxn id="34823" idx="7"/>
            <a:endCxn id="34825" idx="4"/>
          </p:cNvCxnSpPr>
          <p:nvPr/>
        </p:nvCxnSpPr>
        <p:spPr bwMode="auto">
          <a:xfrm flipV="1">
            <a:off x="6491288" y="1781175"/>
            <a:ext cx="1106487" cy="573088"/>
          </a:xfrm>
          <a:prstGeom prst="straightConnector1">
            <a:avLst/>
          </a:prstGeom>
          <a:noFill/>
          <a:ln w="19050">
            <a:solidFill>
              <a:schemeClr val="tx1"/>
            </a:solidFill>
            <a:round/>
            <a:headEnd/>
            <a:tailEnd/>
          </a:ln>
        </p:spPr>
      </p:cxnSp>
      <p:cxnSp>
        <p:nvCxnSpPr>
          <p:cNvPr id="34848" name="AutoShape 32"/>
          <p:cNvCxnSpPr>
            <a:cxnSpLocks noChangeShapeType="1"/>
            <a:stCxn id="34821" idx="1"/>
            <a:endCxn id="34824" idx="4"/>
          </p:cNvCxnSpPr>
          <p:nvPr/>
        </p:nvCxnSpPr>
        <p:spPr bwMode="auto">
          <a:xfrm flipH="1" flipV="1">
            <a:off x="3059113" y="2862263"/>
            <a:ext cx="1104900" cy="428625"/>
          </a:xfrm>
          <a:prstGeom prst="straightConnector1">
            <a:avLst/>
          </a:prstGeom>
          <a:noFill/>
          <a:ln w="19050">
            <a:solidFill>
              <a:schemeClr val="tx1"/>
            </a:solidFill>
            <a:round/>
            <a:headEnd/>
            <a:tailEnd/>
          </a:ln>
        </p:spPr>
      </p:cxnSp>
      <p:cxnSp>
        <p:nvCxnSpPr>
          <p:cNvPr id="34849" name="AutoShape 33"/>
          <p:cNvCxnSpPr>
            <a:cxnSpLocks noChangeShapeType="1"/>
            <a:stCxn id="34821" idx="6"/>
            <a:endCxn id="34822" idx="3"/>
          </p:cNvCxnSpPr>
          <p:nvPr/>
        </p:nvCxnSpPr>
        <p:spPr bwMode="auto">
          <a:xfrm flipV="1">
            <a:off x="5156200" y="3138488"/>
            <a:ext cx="1887538" cy="365125"/>
          </a:xfrm>
          <a:prstGeom prst="straightConnector1">
            <a:avLst/>
          </a:prstGeom>
          <a:noFill/>
          <a:ln w="19050">
            <a:solidFill>
              <a:schemeClr val="tx1"/>
            </a:solidFill>
            <a:round/>
            <a:headEnd/>
            <a:tailEnd/>
          </a:ln>
        </p:spPr>
      </p:cxnSp>
      <p:cxnSp>
        <p:nvCxnSpPr>
          <p:cNvPr id="34850" name="AutoShape 34"/>
          <p:cNvCxnSpPr>
            <a:cxnSpLocks noChangeShapeType="1"/>
            <a:stCxn id="34821" idx="7"/>
            <a:endCxn id="34823" idx="4"/>
          </p:cNvCxnSpPr>
          <p:nvPr/>
        </p:nvCxnSpPr>
        <p:spPr bwMode="auto">
          <a:xfrm flipV="1">
            <a:off x="4979988" y="2862263"/>
            <a:ext cx="1103312" cy="428625"/>
          </a:xfrm>
          <a:prstGeom prst="straightConnector1">
            <a:avLst/>
          </a:prstGeom>
          <a:noFill/>
          <a:ln w="19050">
            <a:solidFill>
              <a:schemeClr val="tx1"/>
            </a:solidFill>
            <a:round/>
            <a:headEnd/>
            <a:tailEnd/>
          </a:ln>
        </p:spPr>
      </p:cxnSp>
      <p:cxnSp>
        <p:nvCxnSpPr>
          <p:cNvPr id="34851" name="AutoShape 35"/>
          <p:cNvCxnSpPr>
            <a:cxnSpLocks noChangeShapeType="1"/>
            <a:stCxn id="34819" idx="0"/>
            <a:endCxn id="34821" idx="4"/>
          </p:cNvCxnSpPr>
          <p:nvPr/>
        </p:nvCxnSpPr>
        <p:spPr bwMode="auto">
          <a:xfrm flipH="1" flipV="1">
            <a:off x="4572000" y="3798888"/>
            <a:ext cx="1588" cy="415925"/>
          </a:xfrm>
          <a:prstGeom prst="straightConnector1">
            <a:avLst/>
          </a:prstGeom>
          <a:noFill/>
          <a:ln w="19050">
            <a:solidFill>
              <a:schemeClr val="tx1"/>
            </a:solidFill>
            <a:round/>
            <a:headEnd/>
            <a:tailEnd/>
          </a:ln>
        </p:spPr>
      </p:cxnSp>
      <p:cxnSp>
        <p:nvCxnSpPr>
          <p:cNvPr id="34852" name="AutoShape 36"/>
          <p:cNvCxnSpPr>
            <a:cxnSpLocks noChangeShapeType="1"/>
            <a:stCxn id="34819" idx="7"/>
            <a:endCxn id="34820" idx="3"/>
          </p:cNvCxnSpPr>
          <p:nvPr/>
        </p:nvCxnSpPr>
        <p:spPr bwMode="auto">
          <a:xfrm flipV="1">
            <a:off x="5210175" y="4073525"/>
            <a:ext cx="1185863" cy="257175"/>
          </a:xfrm>
          <a:prstGeom prst="straightConnector1">
            <a:avLst/>
          </a:prstGeom>
          <a:noFill/>
          <a:ln w="19050">
            <a:solidFill>
              <a:schemeClr val="tx1"/>
            </a:solidFill>
            <a:round/>
            <a:headEnd/>
            <a:tailEnd/>
          </a:ln>
        </p:spPr>
      </p:cxnSp>
      <p:cxnSp>
        <p:nvCxnSpPr>
          <p:cNvPr id="34853" name="AutoShape 37"/>
          <p:cNvCxnSpPr>
            <a:cxnSpLocks noChangeShapeType="1"/>
            <a:stCxn id="34819" idx="4"/>
            <a:endCxn id="34818" idx="0"/>
          </p:cNvCxnSpPr>
          <p:nvPr/>
        </p:nvCxnSpPr>
        <p:spPr bwMode="auto">
          <a:xfrm flipH="1">
            <a:off x="4572000" y="5022850"/>
            <a:ext cx="1588" cy="271463"/>
          </a:xfrm>
          <a:prstGeom prst="straightConnector1">
            <a:avLst/>
          </a:prstGeom>
          <a:noFill/>
          <a:ln w="19050">
            <a:solidFill>
              <a:schemeClr val="tx1"/>
            </a:solidFill>
            <a:round/>
            <a:headEnd/>
            <a:tailEnd/>
          </a:ln>
        </p:spPr>
      </p:cxnSp>
      <p:cxnSp>
        <p:nvCxnSpPr>
          <p:cNvPr id="34854" name="AutoShape 38"/>
          <p:cNvCxnSpPr>
            <a:cxnSpLocks noChangeShapeType="1"/>
            <a:stCxn id="34818" idx="2"/>
            <a:endCxn id="34871" idx="1"/>
          </p:cNvCxnSpPr>
          <p:nvPr/>
        </p:nvCxnSpPr>
        <p:spPr bwMode="auto">
          <a:xfrm>
            <a:off x="4572000" y="6102350"/>
            <a:ext cx="0" cy="301625"/>
          </a:xfrm>
          <a:prstGeom prst="straightConnector1">
            <a:avLst/>
          </a:prstGeom>
          <a:noFill/>
          <a:ln w="31750">
            <a:solidFill>
              <a:schemeClr val="tx1"/>
            </a:solidFill>
            <a:round/>
            <a:headEnd/>
            <a:tailEnd/>
          </a:ln>
        </p:spPr>
      </p:cxnSp>
      <p:sp>
        <p:nvSpPr>
          <p:cNvPr id="35879" name="Text Box 39"/>
          <p:cNvSpPr txBox="1">
            <a:spLocks noChangeArrowheads="1"/>
          </p:cNvSpPr>
          <p:nvPr/>
        </p:nvSpPr>
        <p:spPr bwMode="auto">
          <a:xfrm>
            <a:off x="395288" y="1917700"/>
            <a:ext cx="576262"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Port</a:t>
            </a:r>
          </a:p>
        </p:txBody>
      </p:sp>
      <p:sp>
        <p:nvSpPr>
          <p:cNvPr id="35880" name="Text Box 40"/>
          <p:cNvSpPr txBox="1">
            <a:spLocks noChangeArrowheads="1"/>
          </p:cNvSpPr>
          <p:nvPr/>
        </p:nvSpPr>
        <p:spPr bwMode="auto">
          <a:xfrm>
            <a:off x="468313" y="2867025"/>
            <a:ext cx="1295400"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Protocol ID</a:t>
            </a:r>
          </a:p>
        </p:txBody>
      </p:sp>
      <p:sp>
        <p:nvSpPr>
          <p:cNvPr id="35881" name="Text Box 41"/>
          <p:cNvSpPr txBox="1">
            <a:spLocks noChangeArrowheads="1"/>
          </p:cNvSpPr>
          <p:nvPr/>
        </p:nvSpPr>
        <p:spPr bwMode="auto">
          <a:xfrm>
            <a:off x="395288" y="3803650"/>
            <a:ext cx="720725"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Type</a:t>
            </a:r>
          </a:p>
        </p:txBody>
      </p:sp>
      <p:sp>
        <p:nvSpPr>
          <p:cNvPr id="35882" name="Text Box 42"/>
          <p:cNvSpPr txBox="1">
            <a:spLocks noChangeArrowheads="1"/>
          </p:cNvSpPr>
          <p:nvPr/>
        </p:nvSpPr>
        <p:spPr bwMode="auto">
          <a:xfrm>
            <a:off x="395288" y="4941888"/>
            <a:ext cx="647700"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MAC</a:t>
            </a:r>
          </a:p>
        </p:txBody>
      </p:sp>
      <p:sp>
        <p:nvSpPr>
          <p:cNvPr id="35883" name="Text Box 43"/>
          <p:cNvSpPr txBox="1">
            <a:spLocks noChangeArrowheads="1"/>
          </p:cNvSpPr>
          <p:nvPr/>
        </p:nvSpPr>
        <p:spPr bwMode="auto">
          <a:xfrm>
            <a:off x="2124075" y="1846263"/>
            <a:ext cx="360363"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dirty="0">
                <a:effectLst>
                  <a:outerShdw blurRad="38100" dist="38100" dir="2700000" algn="tl">
                    <a:srgbClr val="C0C0C0"/>
                  </a:outerShdw>
                </a:effectLst>
                <a:latin typeface="Verdana" pitchFamily="34" charset="0"/>
                <a:ea typeface="Dotum" pitchFamily="34" charset="-127"/>
              </a:rPr>
              <a:t>23</a:t>
            </a:r>
          </a:p>
        </p:txBody>
      </p:sp>
      <p:sp>
        <p:nvSpPr>
          <p:cNvPr id="35884" name="Text Box 44"/>
          <p:cNvSpPr txBox="1">
            <a:spLocks noChangeArrowheads="1"/>
          </p:cNvSpPr>
          <p:nvPr/>
        </p:nvSpPr>
        <p:spPr bwMode="auto">
          <a:xfrm>
            <a:off x="3059113" y="1917700"/>
            <a:ext cx="431800"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21</a:t>
            </a:r>
          </a:p>
        </p:txBody>
      </p:sp>
      <p:sp>
        <p:nvSpPr>
          <p:cNvPr id="35885" name="Text Box 45"/>
          <p:cNvSpPr txBox="1">
            <a:spLocks noChangeArrowheads="1"/>
          </p:cNvSpPr>
          <p:nvPr/>
        </p:nvSpPr>
        <p:spPr bwMode="auto">
          <a:xfrm>
            <a:off x="4067175" y="1989138"/>
            <a:ext cx="431800"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dirty="0">
                <a:effectLst>
                  <a:outerShdw blurRad="38100" dist="38100" dir="2700000" algn="tl">
                    <a:srgbClr val="C0C0C0"/>
                  </a:outerShdw>
                </a:effectLst>
                <a:latin typeface="Verdana" pitchFamily="34" charset="0"/>
                <a:ea typeface="Dotum" pitchFamily="34" charset="-127"/>
              </a:rPr>
              <a:t>25</a:t>
            </a:r>
          </a:p>
        </p:txBody>
      </p:sp>
      <p:sp>
        <p:nvSpPr>
          <p:cNvPr id="35886" name="Text Box 46"/>
          <p:cNvSpPr txBox="1">
            <a:spLocks noChangeArrowheads="1"/>
          </p:cNvSpPr>
          <p:nvPr/>
        </p:nvSpPr>
        <p:spPr bwMode="auto">
          <a:xfrm>
            <a:off x="6083300" y="1917700"/>
            <a:ext cx="576263"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161</a:t>
            </a:r>
          </a:p>
        </p:txBody>
      </p:sp>
      <p:sp>
        <p:nvSpPr>
          <p:cNvPr id="35887" name="Text Box 47"/>
          <p:cNvSpPr txBox="1">
            <a:spLocks noChangeArrowheads="1"/>
          </p:cNvSpPr>
          <p:nvPr/>
        </p:nvSpPr>
        <p:spPr bwMode="auto">
          <a:xfrm>
            <a:off x="7092950" y="1989138"/>
            <a:ext cx="431800"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69</a:t>
            </a:r>
          </a:p>
        </p:txBody>
      </p:sp>
      <p:sp>
        <p:nvSpPr>
          <p:cNvPr id="35888" name="Text Box 48"/>
          <p:cNvSpPr txBox="1">
            <a:spLocks noChangeArrowheads="1"/>
          </p:cNvSpPr>
          <p:nvPr/>
        </p:nvSpPr>
        <p:spPr bwMode="auto">
          <a:xfrm>
            <a:off x="3708400" y="2854325"/>
            <a:ext cx="287338"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6</a:t>
            </a:r>
          </a:p>
        </p:txBody>
      </p:sp>
      <p:sp>
        <p:nvSpPr>
          <p:cNvPr id="35889" name="Text Box 49"/>
          <p:cNvSpPr txBox="1">
            <a:spLocks noChangeArrowheads="1"/>
          </p:cNvSpPr>
          <p:nvPr/>
        </p:nvSpPr>
        <p:spPr bwMode="auto">
          <a:xfrm>
            <a:off x="5075238" y="2867025"/>
            <a:ext cx="360362"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17</a:t>
            </a:r>
          </a:p>
        </p:txBody>
      </p:sp>
      <p:sp>
        <p:nvSpPr>
          <p:cNvPr id="35890" name="Text Box 50"/>
          <p:cNvSpPr txBox="1">
            <a:spLocks noChangeArrowheads="1"/>
          </p:cNvSpPr>
          <p:nvPr/>
        </p:nvSpPr>
        <p:spPr bwMode="auto">
          <a:xfrm>
            <a:off x="5940425" y="2997200"/>
            <a:ext cx="360363" cy="274638"/>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1</a:t>
            </a:r>
          </a:p>
        </p:txBody>
      </p:sp>
      <p:sp>
        <p:nvSpPr>
          <p:cNvPr id="35891" name="Text Box 51"/>
          <p:cNvSpPr txBox="1">
            <a:spLocks noChangeArrowheads="1"/>
          </p:cNvSpPr>
          <p:nvPr/>
        </p:nvSpPr>
        <p:spPr bwMode="auto">
          <a:xfrm>
            <a:off x="3635375" y="3862388"/>
            <a:ext cx="865188"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0800H</a:t>
            </a:r>
          </a:p>
        </p:txBody>
      </p:sp>
      <p:sp>
        <p:nvSpPr>
          <p:cNvPr id="35892" name="Text Box 52"/>
          <p:cNvSpPr txBox="1">
            <a:spLocks noChangeArrowheads="1"/>
          </p:cNvSpPr>
          <p:nvPr/>
        </p:nvSpPr>
        <p:spPr bwMode="auto">
          <a:xfrm>
            <a:off x="5149850" y="3862388"/>
            <a:ext cx="790575"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a:effectLst>
                  <a:outerShdw blurRad="38100" dist="38100" dir="2700000" algn="tl">
                    <a:srgbClr val="C0C0C0"/>
                  </a:outerShdw>
                </a:effectLst>
                <a:latin typeface="Verdana" pitchFamily="34" charset="0"/>
                <a:ea typeface="Dotum" pitchFamily="34" charset="-127"/>
              </a:rPr>
              <a:t>0806H</a:t>
            </a:r>
          </a:p>
        </p:txBody>
      </p:sp>
      <p:grpSp>
        <p:nvGrpSpPr>
          <p:cNvPr id="2" name="Group 53"/>
          <p:cNvGrpSpPr>
            <a:grpSpLocks/>
          </p:cNvGrpSpPr>
          <p:nvPr/>
        </p:nvGrpSpPr>
        <p:grpSpPr bwMode="auto">
          <a:xfrm>
            <a:off x="3132138" y="6381750"/>
            <a:ext cx="2952750" cy="0"/>
            <a:chOff x="0" y="0"/>
            <a:chExt cx="1860" cy="0"/>
          </a:xfrm>
        </p:grpSpPr>
        <p:sp>
          <p:nvSpPr>
            <p:cNvPr id="34870" name="Line 54"/>
            <p:cNvSpPr>
              <a:spLocks noChangeShapeType="1"/>
            </p:cNvSpPr>
            <p:nvPr/>
          </p:nvSpPr>
          <p:spPr bwMode="auto">
            <a:xfrm>
              <a:off x="0" y="0"/>
              <a:ext cx="1860" cy="0"/>
            </a:xfrm>
            <a:prstGeom prst="line">
              <a:avLst/>
            </a:prstGeom>
            <a:noFill/>
            <a:ln w="44450">
              <a:solidFill>
                <a:srgbClr val="66FFFF"/>
              </a:solidFill>
              <a:round/>
              <a:headEnd/>
              <a:tailEnd/>
            </a:ln>
          </p:spPr>
          <p:txBody>
            <a:bodyPr lIns="0" tIns="0" rIns="0" bIns="0">
              <a:spAutoFit/>
            </a:bodyPr>
            <a:lstStyle/>
            <a:p>
              <a:endParaRPr lang="zh-CN" altLang="en-US"/>
            </a:p>
          </p:txBody>
        </p:sp>
        <p:sp>
          <p:nvSpPr>
            <p:cNvPr id="34871" name="Line 55"/>
            <p:cNvSpPr>
              <a:spLocks noChangeShapeType="1"/>
            </p:cNvSpPr>
            <p:nvPr/>
          </p:nvSpPr>
          <p:spPr bwMode="auto">
            <a:xfrm>
              <a:off x="0" y="0"/>
              <a:ext cx="907" cy="0"/>
            </a:xfrm>
            <a:prstGeom prst="line">
              <a:avLst/>
            </a:prstGeom>
            <a:noFill/>
            <a:ln w="44450">
              <a:solidFill>
                <a:srgbClr val="66FFFF"/>
              </a:solidFill>
              <a:round/>
              <a:headEnd/>
              <a:tailEnd/>
            </a:ln>
          </p:spPr>
          <p:txBody>
            <a:bodyPr lIns="0" tIns="0" rIns="0" bIns="0">
              <a:spAutoFit/>
            </a:bodyPr>
            <a:lstStyle/>
            <a:p>
              <a:endParaRPr lang="zh-CN" altLang="en-US"/>
            </a:p>
          </p:txBody>
        </p:sp>
      </p:grpSp>
      <p:sp>
        <p:nvSpPr>
          <p:cNvPr id="56" name="Oval 9"/>
          <p:cNvSpPr>
            <a:spLocks noChangeArrowheads="1"/>
          </p:cNvSpPr>
          <p:nvPr/>
        </p:nvSpPr>
        <p:spPr bwMode="auto">
          <a:xfrm>
            <a:off x="0" y="1143000"/>
            <a:ext cx="1152525" cy="576263"/>
          </a:xfrm>
          <a:prstGeom prst="ellipse">
            <a:avLst/>
          </a:prstGeom>
          <a:noFill/>
          <a:ln w="15875">
            <a:solidFill>
              <a:schemeClr val="tx1"/>
            </a:solidFill>
            <a:round/>
            <a:headEnd/>
            <a:tailEnd/>
          </a:ln>
        </p:spPr>
        <p:txBody>
          <a:bodyPr wrap="none" lIns="0" tIns="0" rIns="0" bIns="0" anchor="ctr">
            <a:spAutoFit/>
          </a:bodyPr>
          <a:lstStyle/>
          <a:p>
            <a:endParaRPr lang="zh-CN" altLang="en-US"/>
          </a:p>
        </p:txBody>
      </p:sp>
      <p:sp>
        <p:nvSpPr>
          <p:cNvPr id="57" name="Text Box 19"/>
          <p:cNvSpPr txBox="1">
            <a:spLocks noChangeArrowheads="1"/>
          </p:cNvSpPr>
          <p:nvPr/>
        </p:nvSpPr>
        <p:spPr bwMode="auto">
          <a:xfrm>
            <a:off x="217487" y="1287463"/>
            <a:ext cx="719138"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dirty="0" smtClean="0">
                <a:effectLst>
                  <a:outerShdw blurRad="38100" dist="38100" dir="2700000" algn="tl">
                    <a:srgbClr val="C0C0C0"/>
                  </a:outerShdw>
                </a:effectLst>
                <a:latin typeface="Verdana" pitchFamily="34" charset="0"/>
                <a:ea typeface="Dotum" pitchFamily="34" charset="-127"/>
              </a:rPr>
              <a:t>HTTP</a:t>
            </a:r>
            <a:endParaRPr lang="en-US" altLang="zh-CN" dirty="0">
              <a:effectLst>
                <a:outerShdw blurRad="38100" dist="38100" dir="2700000" algn="tl">
                  <a:srgbClr val="C0C0C0"/>
                </a:outerShdw>
              </a:effectLst>
              <a:latin typeface="Verdana" pitchFamily="34" charset="0"/>
              <a:ea typeface="Dotum" pitchFamily="34" charset="-127"/>
            </a:endParaRPr>
          </a:p>
        </p:txBody>
      </p:sp>
      <p:cxnSp>
        <p:nvCxnSpPr>
          <p:cNvPr id="60" name="AutoShape 27"/>
          <p:cNvCxnSpPr>
            <a:cxnSpLocks noChangeShapeType="1"/>
            <a:endCxn id="34824" idx="2"/>
          </p:cNvCxnSpPr>
          <p:nvPr/>
        </p:nvCxnSpPr>
        <p:spPr bwMode="auto">
          <a:xfrm>
            <a:off x="990600" y="1600200"/>
            <a:ext cx="1492250" cy="965994"/>
          </a:xfrm>
          <a:prstGeom prst="straightConnector1">
            <a:avLst/>
          </a:prstGeom>
          <a:noFill/>
          <a:ln w="19050">
            <a:solidFill>
              <a:schemeClr val="tx1"/>
            </a:solidFill>
            <a:round/>
            <a:headEnd/>
            <a:tailEnd/>
          </a:ln>
        </p:spPr>
      </p:cxnSp>
      <p:sp>
        <p:nvSpPr>
          <p:cNvPr id="64" name="Text Box 45"/>
          <p:cNvSpPr txBox="1">
            <a:spLocks noChangeArrowheads="1"/>
          </p:cNvSpPr>
          <p:nvPr/>
        </p:nvSpPr>
        <p:spPr bwMode="auto">
          <a:xfrm>
            <a:off x="1219200" y="1981200"/>
            <a:ext cx="431800" cy="274637"/>
          </a:xfrm>
          <a:prstGeom prst="rect">
            <a:avLst/>
          </a:prstGeom>
          <a:noFill/>
          <a:ln w="9525">
            <a:noFill/>
            <a:miter lim="800000"/>
            <a:headEnd/>
            <a:tailEnd/>
          </a:ln>
          <a:effectLst/>
        </p:spPr>
        <p:txBody>
          <a:bodyPr lIns="0" tIns="0" rIns="0" bIns="0">
            <a:spAutoFit/>
          </a:bodyPr>
          <a:lstStyle/>
          <a:p>
            <a:pPr algn="ctr">
              <a:spcBef>
                <a:spcPct val="50000"/>
              </a:spcBef>
              <a:buFont typeface="Wingdings" pitchFamily="2" charset="2"/>
              <a:buNone/>
              <a:defRPr/>
            </a:pPr>
            <a:r>
              <a:rPr lang="en-US" altLang="zh-CN" i="1" dirty="0" smtClean="0">
                <a:effectLst>
                  <a:outerShdw blurRad="38100" dist="38100" dir="2700000" algn="tl">
                    <a:srgbClr val="C0C0C0"/>
                  </a:outerShdw>
                </a:effectLst>
                <a:latin typeface="Verdana" pitchFamily="34" charset="0"/>
                <a:ea typeface="Dotum" pitchFamily="34" charset="-127"/>
              </a:rPr>
              <a:t>80</a:t>
            </a:r>
            <a:endParaRPr lang="en-US" altLang="zh-CN" i="1" dirty="0">
              <a:effectLst>
                <a:outerShdw blurRad="38100" dist="38100" dir="2700000" algn="tl">
                  <a:srgbClr val="C0C0C0"/>
                </a:outerShdw>
              </a:effectLst>
              <a:latin typeface="Verdana" pitchFamily="34" charset="0"/>
              <a:ea typeface="Dotum" pitchFamily="34" charset="-127"/>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2522</Words>
  <Application>Microsoft Office PowerPoint</Application>
  <PresentationFormat>On-screen Show (4:3)</PresentationFormat>
  <Paragraphs>551</Paragraphs>
  <Slides>32</Slides>
  <Notes>24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Office Theme</vt:lpstr>
      <vt:lpstr>VISIO</vt:lpstr>
      <vt:lpstr>Clip</vt:lpstr>
      <vt:lpstr>计算机网络基础</vt:lpstr>
      <vt:lpstr>主要内容</vt:lpstr>
      <vt:lpstr>Slide 3</vt:lpstr>
      <vt:lpstr>主要内容</vt:lpstr>
      <vt:lpstr>网络体系结构分层</vt:lpstr>
      <vt:lpstr>计算机网络协议的格式</vt:lpstr>
      <vt:lpstr>主要内容</vt:lpstr>
      <vt:lpstr>TCP/IP协议的层次结构 </vt:lpstr>
      <vt:lpstr>TCP/IP协议簇及联系</vt:lpstr>
      <vt:lpstr>TCP/IP中的层次和地址</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万维网的工作过程 </vt:lpstr>
      <vt:lpstr> 超文本传输协议</vt:lpstr>
      <vt:lpstr>用户点击鼠标后所发生的事件 </vt:lpstr>
      <vt:lpstr>Slide 21</vt:lpstr>
      <vt:lpstr>运输层为相互通信的应用进程提供了逻辑通信 </vt:lpstr>
      <vt:lpstr>传输层的两个主要协议 </vt:lpstr>
      <vt:lpstr>Slide 24</vt:lpstr>
      <vt:lpstr>网络层协议</vt:lpstr>
      <vt:lpstr>数据报服务</vt:lpstr>
      <vt:lpstr>网际层的 IP 协议及配套协议</vt:lpstr>
      <vt:lpstr>Slide 28</vt:lpstr>
      <vt:lpstr> IP 地址与硬件地址 </vt:lpstr>
      <vt:lpstr>Slide 30</vt:lpstr>
      <vt:lpstr>备注：ipconfig /all</vt:lpstr>
      <vt:lpstr>备注：nslookup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计算机网络基础</dc:title>
  <dc:creator>tieying</dc:creator>
  <cp:lastModifiedBy>tieying</cp:lastModifiedBy>
  <cp:revision>85</cp:revision>
  <dcterms:created xsi:type="dcterms:W3CDTF">2006-08-16T00:00:00Z</dcterms:created>
  <dcterms:modified xsi:type="dcterms:W3CDTF">2019-06-11T05:53:52Z</dcterms:modified>
</cp:coreProperties>
</file>