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93" r:id="rId2"/>
    <p:sldId id="275" r:id="rId3"/>
    <p:sldId id="276" r:id="rId4"/>
    <p:sldId id="277" r:id="rId5"/>
    <p:sldId id="279" r:id="rId6"/>
    <p:sldId id="519" r:id="rId7"/>
    <p:sldId id="520" r:id="rId8"/>
    <p:sldId id="528" r:id="rId9"/>
    <p:sldId id="547" r:id="rId10"/>
    <p:sldId id="548" r:id="rId11"/>
    <p:sldId id="549" r:id="rId12"/>
    <p:sldId id="529" r:id="rId13"/>
    <p:sldId id="530" r:id="rId14"/>
    <p:sldId id="282" r:id="rId15"/>
    <p:sldId id="283" r:id="rId16"/>
    <p:sldId id="280" r:id="rId17"/>
    <p:sldId id="271" r:id="rId18"/>
    <p:sldId id="284" r:id="rId19"/>
    <p:sldId id="525" r:id="rId20"/>
    <p:sldId id="286" r:id="rId21"/>
    <p:sldId id="287" r:id="rId22"/>
    <p:sldId id="288" r:id="rId23"/>
    <p:sldId id="289" r:id="rId24"/>
    <p:sldId id="290" r:id="rId25"/>
    <p:sldId id="292" r:id="rId26"/>
    <p:sldId id="293" r:id="rId27"/>
    <p:sldId id="294" r:id="rId28"/>
    <p:sldId id="295" r:id="rId29"/>
    <p:sldId id="296" r:id="rId30"/>
    <p:sldId id="297" r:id="rId31"/>
    <p:sldId id="532" r:id="rId32"/>
    <p:sldId id="298" r:id="rId33"/>
    <p:sldId id="299" r:id="rId34"/>
    <p:sldId id="534" r:id="rId35"/>
    <p:sldId id="540" r:id="rId36"/>
    <p:sldId id="537" r:id="rId37"/>
    <p:sldId id="539" r:id="rId38"/>
    <p:sldId id="541" r:id="rId39"/>
    <p:sldId id="542" r:id="rId40"/>
    <p:sldId id="543" r:id="rId41"/>
    <p:sldId id="300" r:id="rId42"/>
    <p:sldId id="544" r:id="rId43"/>
    <p:sldId id="527" r:id="rId44"/>
    <p:sldId id="325" r:id="rId45"/>
    <p:sldId id="326" r:id="rId46"/>
    <p:sldId id="332" r:id="rId47"/>
    <p:sldId id="526" r:id="rId48"/>
    <p:sldId id="335" r:id="rId49"/>
    <p:sldId id="334" r:id="rId50"/>
    <p:sldId id="545" r:id="rId51"/>
    <p:sldId id="550" r:id="rId52"/>
    <p:sldId id="551" r:id="rId53"/>
    <p:sldId id="552" r:id="rId54"/>
    <p:sldId id="553" r:id="rId55"/>
    <p:sldId id="554" r:id="rId56"/>
    <p:sldId id="555" r:id="rId57"/>
    <p:sldId id="556" r:id="rId58"/>
    <p:sldId id="55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52" autoAdjust="0"/>
  </p:normalViewPr>
  <p:slideViewPr>
    <p:cSldViewPr>
      <p:cViewPr>
        <p:scale>
          <a:sx n="75" d="100"/>
          <a:sy n="75" d="100"/>
        </p:scale>
        <p:origin x="-1422"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28194-6811-4B45-8F61-A85BB1304E8B}" type="datetimeFigureOut">
              <a:rPr lang="zh-CN" altLang="en-US" smtClean="0"/>
              <a:pPr/>
              <a:t>2019/6/11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1206A-B134-4D64-B23C-2D195D26FF3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zhuanlan.zhihu.com/p/26177815"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US" altLang="zh-CN" smtClean="0">
                <a:latin typeface="Arial" charset="0"/>
              </a:rPr>
              <a:t>Overview of Handshake</a:t>
            </a:r>
            <a:endParaRPr lang="zh-CN"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33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这个报文的目的就是告诉对端自己在整个握手过程中收到了什么数据，发送了什么数据。来保证中间没人篡改报文。其次，这个报文作用就是确认秘钥的正确性。因为</a:t>
            </a:r>
            <a:r>
              <a:rPr lang="en-US" altLang="zh-CN" dirty="0" smtClean="0"/>
              <a:t>Encrypted handshake message</a:t>
            </a:r>
            <a:r>
              <a:rPr lang="zh-CN" altLang="en-US" dirty="0" smtClean="0"/>
              <a:t>是使用对称秘钥进行加密的第一个报文，如果这个报文加解密校验成功，那么就说明对称秘钥是正确的。</a:t>
            </a:r>
            <a:endParaRPr lang="en-US" altLang="zh-CN" dirty="0" smtClean="0"/>
          </a:p>
          <a:p>
            <a:endParaRPr lang="en-US" altLang="zh-CN" dirty="0" smtClean="0"/>
          </a:p>
          <a:p>
            <a:r>
              <a:rPr lang="zh-CN" altLang="en-US" dirty="0" smtClean="0"/>
              <a:t>里面是</a:t>
            </a:r>
            <a:r>
              <a:rPr lang="zh-CN" altLang="en-US" baseline="0" dirty="0" smtClean="0"/>
              <a:t> “</a:t>
            </a:r>
            <a:r>
              <a:rPr lang="en-US" altLang="zh-CN" baseline="0" dirty="0" smtClean="0"/>
              <a:t>finish message</a:t>
            </a:r>
            <a:r>
              <a:rPr lang="zh-CN" altLang="en-US" baseline="0" dirty="0" smtClean="0"/>
              <a:t>”</a:t>
            </a:r>
            <a:endParaRPr lang="zh-CN" altLang="en-US" dirty="0" smtClean="0"/>
          </a:p>
          <a:p>
            <a:r>
              <a:rPr lang="en-US" altLang="zh-CN" dirty="0" smtClean="0"/>
              <a:t>--------------------- </a:t>
            </a:r>
          </a:p>
          <a:p>
            <a:r>
              <a:rPr lang="zh-CN" altLang="en-US" dirty="0" smtClean="0"/>
              <a:t>作者：</a:t>
            </a:r>
            <a:r>
              <a:rPr lang="en-US" altLang="zh-CN" dirty="0" err="1" smtClean="0"/>
              <a:t>Mrpre</a:t>
            </a:r>
            <a:r>
              <a:rPr lang="en-US" altLang="zh-CN" dirty="0" smtClean="0"/>
              <a:t> </a:t>
            </a:r>
          </a:p>
          <a:p>
            <a:r>
              <a:rPr lang="zh-CN" altLang="en-US" dirty="0" smtClean="0"/>
              <a:t>来源：</a:t>
            </a:r>
            <a:r>
              <a:rPr lang="en-US" altLang="zh-CN" dirty="0" smtClean="0"/>
              <a:t>CSDN </a:t>
            </a:r>
          </a:p>
          <a:p>
            <a:r>
              <a:rPr lang="zh-CN" altLang="en-US" dirty="0" smtClean="0"/>
              <a:t>原文：</a:t>
            </a:r>
            <a:r>
              <a:rPr lang="en-US" altLang="zh-CN" dirty="0" smtClean="0"/>
              <a:t>https://blog.csdn.net/mrpre/article/details/77868570 </a:t>
            </a:r>
          </a:p>
          <a:p>
            <a:r>
              <a:rPr lang="zh-CN" altLang="en-US" dirty="0" smtClean="0"/>
              <a:t>版权声明：本文为博主原创文章，转载请附上博文链接！</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38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BEAST(CVE-2011-3389) BEAST</a:t>
            </a:r>
            <a:r>
              <a:rPr lang="zh-CN" altLang="en-US" sz="1200" b="0" i="0" kern="1200" dirty="0" smtClean="0">
                <a:solidFill>
                  <a:schemeClr val="tx1"/>
                </a:solidFill>
                <a:latin typeface="+mn-lt"/>
                <a:ea typeface="+mn-ea"/>
                <a:cs typeface="+mn-cs"/>
              </a:rPr>
              <a:t>是一种明文攻击，通过从</a:t>
            </a:r>
            <a:r>
              <a:rPr lang="en-US" altLang="zh-CN" sz="1200" b="0" i="0" kern="1200" dirty="0" smtClean="0">
                <a:solidFill>
                  <a:schemeClr val="tx1"/>
                </a:solidFill>
                <a:latin typeface="+mn-lt"/>
                <a:ea typeface="+mn-ea"/>
                <a:cs typeface="+mn-cs"/>
              </a:rPr>
              <a:t>SSL/TLS</a:t>
            </a:r>
            <a:r>
              <a:rPr lang="zh-CN" altLang="en-US" sz="1200" b="0" i="0" kern="1200" dirty="0" smtClean="0">
                <a:solidFill>
                  <a:schemeClr val="tx1"/>
                </a:solidFill>
                <a:latin typeface="+mn-lt"/>
                <a:ea typeface="+mn-ea"/>
                <a:cs typeface="+mn-cs"/>
              </a:rPr>
              <a:t>加密的会话中获取受害者的</a:t>
            </a:r>
            <a:r>
              <a:rPr lang="en-US" altLang="zh-CN" sz="1200" b="0" i="0" kern="1200" dirty="0" smtClean="0">
                <a:solidFill>
                  <a:schemeClr val="tx1"/>
                </a:solidFill>
                <a:latin typeface="+mn-lt"/>
                <a:ea typeface="+mn-ea"/>
                <a:cs typeface="+mn-cs"/>
              </a:rPr>
              <a:t>COOKIE</a:t>
            </a:r>
            <a:r>
              <a:rPr lang="zh-CN" altLang="en-US" sz="1200" b="0" i="0" kern="1200" dirty="0" smtClean="0">
                <a:solidFill>
                  <a:schemeClr val="tx1"/>
                </a:solidFill>
                <a:latin typeface="+mn-lt"/>
                <a:ea typeface="+mn-ea"/>
                <a:cs typeface="+mn-cs"/>
              </a:rPr>
              <a:t>值（通过进行一次会话劫持攻击），进而篡改一个加密算法的 </a:t>
            </a:r>
            <a:r>
              <a:rPr lang="en-US" altLang="zh-CN" sz="1200" b="0" i="0" kern="1200" dirty="0" smtClean="0">
                <a:solidFill>
                  <a:schemeClr val="tx1"/>
                </a:solidFill>
                <a:latin typeface="+mn-lt"/>
                <a:ea typeface="+mn-ea"/>
                <a:cs typeface="+mn-cs"/>
              </a:rPr>
              <a:t>CBC</a:t>
            </a:r>
            <a:r>
              <a:rPr lang="zh-CN" altLang="en-US" sz="1200" b="0" i="0" kern="1200" dirty="0" smtClean="0">
                <a:solidFill>
                  <a:schemeClr val="tx1"/>
                </a:solidFill>
                <a:latin typeface="+mn-lt"/>
                <a:ea typeface="+mn-ea"/>
                <a:cs typeface="+mn-cs"/>
              </a:rPr>
              <a:t>（密码块链）的模式以实现攻击目录，其主要针对</a:t>
            </a:r>
            <a:r>
              <a:rPr lang="en-US" altLang="zh-CN" sz="1200" b="0" i="0" kern="1200" dirty="0" smtClean="0">
                <a:solidFill>
                  <a:schemeClr val="tx1"/>
                </a:solidFill>
                <a:latin typeface="+mn-lt"/>
                <a:ea typeface="+mn-ea"/>
                <a:cs typeface="+mn-cs"/>
              </a:rPr>
              <a:t>TLS1.0</a:t>
            </a:r>
            <a:r>
              <a:rPr lang="zh-CN" altLang="en-US" sz="1200" b="0" i="0" kern="1200" dirty="0" smtClean="0">
                <a:solidFill>
                  <a:schemeClr val="tx1"/>
                </a:solidFill>
                <a:latin typeface="+mn-lt"/>
                <a:ea typeface="+mn-ea"/>
                <a:cs typeface="+mn-cs"/>
              </a:rPr>
              <a:t>和更早版本的协议中的对称加密算法</a:t>
            </a:r>
            <a:r>
              <a:rPr lang="en-US" altLang="zh-CN" sz="1200" b="0" i="0" kern="1200" dirty="0" smtClean="0">
                <a:solidFill>
                  <a:schemeClr val="tx1"/>
                </a:solidFill>
                <a:latin typeface="+mn-lt"/>
                <a:ea typeface="+mn-ea"/>
                <a:cs typeface="+mn-cs"/>
              </a:rPr>
              <a:t>CBC</a:t>
            </a:r>
            <a:r>
              <a:rPr lang="zh-CN" altLang="en-US" sz="1200" b="0" i="0" kern="1200" dirty="0" smtClean="0">
                <a:solidFill>
                  <a:schemeClr val="tx1"/>
                </a:solidFill>
                <a:latin typeface="+mn-lt"/>
                <a:ea typeface="+mn-ea"/>
                <a:cs typeface="+mn-cs"/>
              </a:rPr>
              <a:t>模式。</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42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Each packet is in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format (Figure 17.10).</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Packet length: Length of the packet in bytes, not including the packet length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MAC fields.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Padding length: Length of the random padding field.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Payload: Useful contents of the packet. Prior to algorithm negotiation,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field is uncompressed. If compression is negotiated, then in subsequent packets,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field is compressed.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Random padding: Once an encryption algorithm has been negotiated,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field is added. It contains random bytes of padding so that that total length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packet (excluding the MAC field) is a multiple of the cipher block size,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8 bytes for a stream cipher.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Message authentication code (MAC): If message authentication has been negotiated,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field contains the MAC value. The MAC value is computed over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entire packet plus a sequence number, excluding the MAC field. The sequence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number is an implicit 32-bit packet sequence that is initialized to zero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the first packet and incremented for every packet. The sequence number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not included in the packet sent over the TCP connection.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Once an encryption algorithm has been negotiated, the entire packet (excluding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MAC field) is encrypted after the MAC value is calculated.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SSH Transport Layer packet exchange consists of a sequence of steps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17.9).</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48</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17.9 illustrates the sequence of events in the SSH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Transport Layer Protocol. First, the client establishes a TCP connection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server. This is done via the TCP protocol and is not part of the Transport Layer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Once the connection is established, the client and server exchange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referred to as packets, in the data field of a TCP segment.</a:t>
            </a:r>
            <a:endParaRPr lang="en-US" dirty="0" smtClean="0">
              <a:latin typeface="Arial" pitchFamily="-84" charset="0"/>
              <a:ea typeface="ＭＳ Ｐゴシック" pitchFamily="-84" charset="-128"/>
              <a:cs typeface="ＭＳ Ｐゴシック" pitchFamily="-84" charset="-128"/>
            </a:endParaRPr>
          </a:p>
        </p:txBody>
      </p:sp>
      <p:sp>
        <p:nvSpPr>
          <p:cNvPr id="61444" name="Slide Number Placeholder 3"/>
          <p:cNvSpPr>
            <a:spLocks noGrp="1"/>
          </p:cNvSpPr>
          <p:nvPr>
            <p:ph type="sldNum" sz="quarter" idx="5"/>
          </p:nvPr>
        </p:nvSpPr>
        <p:spPr>
          <a:noFill/>
        </p:spPr>
        <p:txBody>
          <a:bodyPr/>
          <a:lstStyle/>
          <a:p>
            <a:fld id="{0A055C50-6111-BE40-837E-D38FEE3A303C}" type="slidenum">
              <a:rPr lang="en-AU" smtClean="0">
                <a:latin typeface="Arial" pitchFamily="-84" charset="0"/>
              </a:rPr>
              <a:pPr/>
              <a:t>49</a:t>
            </a:fld>
            <a:endParaRPr lang="en-AU" dirty="0" smtClean="0">
              <a:latin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9404227B-0D45-634C-B0F1-92C4B4963907}" type="slidenum">
              <a:rPr lang="en-AU">
                <a:latin typeface="Arial" pitchFamily="-84" charset="0"/>
              </a:rPr>
              <a:pPr/>
              <a:t>58</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17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a:lnSpc>
                <a:spcPct val="80000"/>
              </a:lnSpc>
            </a:pPr>
            <a:r>
              <a:rPr lang="en-US" altLang="zh-CN" sz="800" dirty="0" smtClean="0">
                <a:latin typeface="Arial" charset="0"/>
              </a:rPr>
              <a:t>REQ</a:t>
            </a:r>
          </a:p>
          <a:p>
            <a:pPr>
              <a:lnSpc>
                <a:spcPct val="80000"/>
              </a:lnSpc>
            </a:pPr>
            <a:r>
              <a:rPr lang="en-US" altLang="zh-CN" sz="800" dirty="0" smtClean="0">
                <a:latin typeface="Arial" charset="0"/>
              </a:rPr>
              <a:t>====</a:t>
            </a:r>
          </a:p>
          <a:p>
            <a:pPr>
              <a:lnSpc>
                <a:spcPct val="80000"/>
              </a:lnSpc>
            </a:pPr>
            <a:r>
              <a:rPr lang="en-US" altLang="zh-CN" sz="800" dirty="0" smtClean="0">
                <a:latin typeface="Arial" charset="0"/>
              </a:rPr>
              <a:t>GET / HTTP/1.1</a:t>
            </a:r>
          </a:p>
          <a:p>
            <a:pPr>
              <a:lnSpc>
                <a:spcPct val="80000"/>
              </a:lnSpc>
            </a:pPr>
            <a:r>
              <a:rPr lang="en-US" altLang="zh-CN" sz="800" dirty="0" smtClean="0">
                <a:latin typeface="Arial" charset="0"/>
              </a:rPr>
              <a:t>Accept: */*</a:t>
            </a:r>
          </a:p>
          <a:p>
            <a:pPr>
              <a:lnSpc>
                <a:spcPct val="80000"/>
              </a:lnSpc>
            </a:pPr>
            <a:r>
              <a:rPr lang="en-US" altLang="zh-CN" sz="800" dirty="0" err="1" smtClean="0">
                <a:latin typeface="Arial" charset="0"/>
              </a:rPr>
              <a:t>Referer</a:t>
            </a:r>
            <a:r>
              <a:rPr lang="en-US" altLang="zh-CN" sz="800" dirty="0" smtClean="0">
                <a:latin typeface="Arial" charset="0"/>
              </a:rPr>
              <a:t>: http://www.sdu.edu.cn</a:t>
            </a:r>
          </a:p>
          <a:p>
            <a:pPr>
              <a:lnSpc>
                <a:spcPct val="80000"/>
              </a:lnSpc>
            </a:pPr>
            <a:r>
              <a:rPr lang="en-US" altLang="zh-CN" sz="800" dirty="0" smtClean="0">
                <a:latin typeface="Arial" charset="0"/>
              </a:rPr>
              <a:t>Accept-Language: </a:t>
            </a:r>
            <a:r>
              <a:rPr lang="en-US" altLang="zh-CN" sz="800" dirty="0" err="1" smtClean="0">
                <a:latin typeface="Arial" charset="0"/>
              </a:rPr>
              <a:t>zh-cn,zh-tw;q</a:t>
            </a:r>
            <a:r>
              <a:rPr lang="en-US" altLang="zh-CN" sz="800" dirty="0" smtClean="0">
                <a:latin typeface="Arial" charset="0"/>
              </a:rPr>
              <a:t>=0.7,en;q=0.3</a:t>
            </a:r>
          </a:p>
          <a:p>
            <a:pPr>
              <a:lnSpc>
                <a:spcPct val="80000"/>
              </a:lnSpc>
            </a:pPr>
            <a:r>
              <a:rPr lang="en-US" altLang="zh-CN" sz="800" dirty="0" smtClean="0">
                <a:latin typeface="Arial" charset="0"/>
              </a:rPr>
              <a:t>Accept-Encoding: </a:t>
            </a:r>
            <a:r>
              <a:rPr lang="en-US" altLang="zh-CN" sz="800" dirty="0" err="1" smtClean="0">
                <a:latin typeface="Arial" charset="0"/>
              </a:rPr>
              <a:t>gzip</a:t>
            </a:r>
            <a:r>
              <a:rPr lang="en-US" altLang="zh-CN" sz="800" dirty="0" smtClean="0">
                <a:latin typeface="Arial" charset="0"/>
              </a:rPr>
              <a:t>, deflate</a:t>
            </a:r>
          </a:p>
          <a:p>
            <a:pPr>
              <a:lnSpc>
                <a:spcPct val="80000"/>
              </a:lnSpc>
            </a:pPr>
            <a:r>
              <a:rPr lang="en-US" altLang="zh-CN" sz="800" dirty="0" smtClean="0">
                <a:latin typeface="Arial" charset="0"/>
              </a:rPr>
              <a:t>User-Agent: Mozilla/4.0 (compatible; MSIE 6.0; Windows NT 5.0; .NET CLR 1.0.3705)</a:t>
            </a:r>
          </a:p>
          <a:p>
            <a:pPr>
              <a:lnSpc>
                <a:spcPct val="80000"/>
              </a:lnSpc>
            </a:pPr>
            <a:r>
              <a:rPr lang="en-US" altLang="zh-CN" sz="800" dirty="0" smtClean="0">
                <a:latin typeface="Arial" charset="0"/>
              </a:rPr>
              <a:t>Host: www.view.sdu.edu.cn</a:t>
            </a:r>
          </a:p>
          <a:p>
            <a:pPr>
              <a:lnSpc>
                <a:spcPct val="80000"/>
              </a:lnSpc>
            </a:pPr>
            <a:r>
              <a:rPr lang="en-US" altLang="zh-CN" sz="800" dirty="0" smtClean="0">
                <a:latin typeface="Arial" charset="0"/>
              </a:rPr>
              <a:t>Connection: Keep-Alive</a:t>
            </a:r>
          </a:p>
          <a:p>
            <a:pPr>
              <a:lnSpc>
                <a:spcPct val="80000"/>
              </a:lnSpc>
            </a:pPr>
            <a:endParaRPr lang="en-US" altLang="zh-CN" sz="800" dirty="0" smtClean="0">
              <a:latin typeface="Arial" charset="0"/>
            </a:endParaRPr>
          </a:p>
          <a:p>
            <a:pPr>
              <a:lnSpc>
                <a:spcPct val="80000"/>
              </a:lnSpc>
            </a:pPr>
            <a:r>
              <a:rPr lang="en-US" altLang="zh-CN" sz="800" dirty="0" smtClean="0">
                <a:latin typeface="Arial" charset="0"/>
              </a:rPr>
              <a:t>RES</a:t>
            </a:r>
          </a:p>
          <a:p>
            <a:pPr>
              <a:lnSpc>
                <a:spcPct val="80000"/>
              </a:lnSpc>
            </a:pPr>
            <a:r>
              <a:rPr lang="en-US" altLang="zh-CN" sz="800" dirty="0" smtClean="0">
                <a:latin typeface="Arial" charset="0"/>
              </a:rPr>
              <a:t>====</a:t>
            </a:r>
          </a:p>
          <a:p>
            <a:pPr>
              <a:lnSpc>
                <a:spcPct val="80000"/>
              </a:lnSpc>
            </a:pPr>
            <a:r>
              <a:rPr lang="en-US" altLang="zh-CN" sz="800" dirty="0" smtClean="0">
                <a:latin typeface="Arial" charset="0"/>
              </a:rPr>
              <a:t>HTTP/1.1 200 OK</a:t>
            </a:r>
          </a:p>
          <a:p>
            <a:pPr>
              <a:lnSpc>
                <a:spcPct val="80000"/>
              </a:lnSpc>
            </a:pPr>
            <a:r>
              <a:rPr lang="en-US" altLang="zh-CN" sz="800" dirty="0" smtClean="0">
                <a:latin typeface="Arial" charset="0"/>
              </a:rPr>
              <a:t>Date: Tue, 06 May 2003 15:18:56 GMT</a:t>
            </a:r>
          </a:p>
          <a:p>
            <a:pPr>
              <a:lnSpc>
                <a:spcPct val="80000"/>
              </a:lnSpc>
            </a:pPr>
            <a:r>
              <a:rPr lang="en-US" altLang="zh-CN" sz="800" dirty="0" smtClean="0">
                <a:latin typeface="Arial" charset="0"/>
              </a:rPr>
              <a:t>Server: Apache/1.3.26 (Unix) PHP/4.1.0</a:t>
            </a:r>
          </a:p>
          <a:p>
            <a:pPr>
              <a:lnSpc>
                <a:spcPct val="80000"/>
              </a:lnSpc>
            </a:pPr>
            <a:r>
              <a:rPr lang="en-US" altLang="zh-CN" sz="800" dirty="0" smtClean="0">
                <a:latin typeface="Arial" charset="0"/>
              </a:rPr>
              <a:t>Last-Modified: Tue, 06 May 2003 12:25:20 GMT</a:t>
            </a:r>
          </a:p>
          <a:p>
            <a:pPr>
              <a:lnSpc>
                <a:spcPct val="80000"/>
              </a:lnSpc>
            </a:pPr>
            <a:r>
              <a:rPr lang="en-US" altLang="zh-CN" sz="800" dirty="0" err="1" smtClean="0">
                <a:latin typeface="Arial" charset="0"/>
              </a:rPr>
              <a:t>ETag</a:t>
            </a:r>
            <a:r>
              <a:rPr lang="en-US" altLang="zh-CN" sz="800" dirty="0" smtClean="0">
                <a:latin typeface="Arial" charset="0"/>
              </a:rPr>
              <a:t>: "de4003-c132-3eb7a9b0"</a:t>
            </a:r>
          </a:p>
          <a:p>
            <a:pPr>
              <a:lnSpc>
                <a:spcPct val="80000"/>
              </a:lnSpc>
            </a:pPr>
            <a:r>
              <a:rPr lang="en-US" altLang="zh-CN" sz="800" dirty="0" smtClean="0">
                <a:latin typeface="Arial" charset="0"/>
              </a:rPr>
              <a:t>Accept-Ranges: bytes</a:t>
            </a:r>
          </a:p>
          <a:p>
            <a:pPr>
              <a:lnSpc>
                <a:spcPct val="80000"/>
              </a:lnSpc>
            </a:pPr>
            <a:r>
              <a:rPr lang="en-US" altLang="zh-CN" sz="800" dirty="0" smtClean="0">
                <a:latin typeface="Arial" charset="0"/>
              </a:rPr>
              <a:t>Content-Length: 49458</a:t>
            </a:r>
          </a:p>
          <a:p>
            <a:pPr>
              <a:lnSpc>
                <a:spcPct val="80000"/>
              </a:lnSpc>
            </a:pPr>
            <a:r>
              <a:rPr lang="en-US" altLang="zh-CN" sz="800" dirty="0" smtClean="0">
                <a:latin typeface="Arial" charset="0"/>
              </a:rPr>
              <a:t>Keep-Alive: timeout=15, max=99</a:t>
            </a:r>
          </a:p>
          <a:p>
            <a:pPr>
              <a:lnSpc>
                <a:spcPct val="80000"/>
              </a:lnSpc>
            </a:pPr>
            <a:r>
              <a:rPr lang="en-US" altLang="zh-CN" sz="800" dirty="0" smtClean="0">
                <a:latin typeface="Arial" charset="0"/>
              </a:rPr>
              <a:t>Connection: Keep-Alive</a:t>
            </a:r>
          </a:p>
          <a:p>
            <a:pPr>
              <a:lnSpc>
                <a:spcPct val="80000"/>
              </a:lnSpc>
            </a:pPr>
            <a:r>
              <a:rPr lang="en-US" altLang="zh-CN" sz="800" dirty="0" smtClean="0">
                <a:latin typeface="Arial" charset="0"/>
              </a:rPr>
              <a:t>Content-Type: text/html</a:t>
            </a:r>
          </a:p>
          <a:p>
            <a:pPr>
              <a:lnSpc>
                <a:spcPct val="80000"/>
              </a:lnSpc>
            </a:pPr>
            <a:endParaRPr lang="en-US" altLang="zh-CN" sz="800" dirty="0" smtClean="0">
              <a:latin typeface="Arial" charset="0"/>
            </a:endParaRPr>
          </a:p>
          <a:p>
            <a:pPr>
              <a:lnSpc>
                <a:spcPct val="80000"/>
              </a:lnSpc>
            </a:pPr>
            <a:r>
              <a:rPr lang="en-US" altLang="zh-CN" sz="800" dirty="0" smtClean="0">
                <a:latin typeface="Arial" charset="0"/>
              </a:rPr>
              <a:t>&lt;HTML&gt;</a:t>
            </a:r>
          </a:p>
          <a:p>
            <a:pPr>
              <a:lnSpc>
                <a:spcPct val="80000"/>
              </a:lnSpc>
            </a:pPr>
            <a:r>
              <a:rPr lang="en-US" altLang="zh-CN" sz="800" dirty="0" smtClean="0">
                <a:latin typeface="Arial" charset="0"/>
              </a:rPr>
              <a:t>&lt;HEAD&gt;</a:t>
            </a:r>
          </a:p>
          <a:p>
            <a:pPr>
              <a:lnSpc>
                <a:spcPct val="80000"/>
              </a:lnSpc>
            </a:pPr>
            <a:r>
              <a:rPr lang="en-US" altLang="zh-CN" sz="800" dirty="0" smtClean="0">
                <a:latin typeface="Arial" charset="0"/>
              </a:rPr>
              <a:t>&lt;TITLE&gt;</a:t>
            </a:r>
            <a:r>
              <a:rPr lang="zh-CN" altLang="en-US" sz="800" dirty="0" smtClean="0">
                <a:latin typeface="Arial" charset="0"/>
              </a:rPr>
              <a:t>。。。</a:t>
            </a:r>
            <a:r>
              <a:rPr lang="en-US" altLang="zh-CN" sz="800" dirty="0" smtClean="0">
                <a:latin typeface="Arial" charset="0"/>
              </a:rPr>
              <a:t>&lt;/TITLE&gt;</a:t>
            </a:r>
          </a:p>
          <a:p>
            <a:pPr>
              <a:lnSpc>
                <a:spcPct val="80000"/>
              </a:lnSpc>
            </a:pPr>
            <a:r>
              <a:rPr lang="en-US" altLang="zh-CN" sz="800" dirty="0" smtClean="0">
                <a:latin typeface="Arial" charset="0"/>
              </a:rPr>
              <a:t>&lt;META content="text/html; </a:t>
            </a:r>
            <a:r>
              <a:rPr lang="en-US" altLang="zh-CN" sz="800" dirty="0" err="1" smtClean="0">
                <a:latin typeface="Arial" charset="0"/>
              </a:rPr>
              <a:t>charset</a:t>
            </a:r>
            <a:r>
              <a:rPr lang="en-US" altLang="zh-CN" sz="800" dirty="0" smtClean="0">
                <a:latin typeface="Arial" charset="0"/>
              </a:rPr>
              <a:t>=gb2312" http-equiv=Content-Type&gt;</a:t>
            </a:r>
          </a:p>
          <a:p>
            <a:pPr>
              <a:lnSpc>
                <a:spcPct val="80000"/>
              </a:lnSpc>
            </a:pPr>
            <a:r>
              <a:rPr lang="en-US" altLang="zh-CN" sz="800" dirty="0" smtClean="0">
                <a:latin typeface="Arial" charset="0"/>
              </a:rPr>
              <a:t>&lt;BODY&gt;</a:t>
            </a:r>
          </a:p>
          <a:p>
            <a:pPr>
              <a:lnSpc>
                <a:spcPct val="80000"/>
              </a:lnSpc>
            </a:pPr>
            <a:r>
              <a:rPr lang="en-US" altLang="zh-CN" sz="800" dirty="0" smtClean="0">
                <a:latin typeface="Arial" charset="0"/>
              </a:rPr>
              <a:t>… …</a:t>
            </a:r>
          </a:p>
          <a:p>
            <a:pPr>
              <a:lnSpc>
                <a:spcPct val="80000"/>
              </a:lnSpc>
            </a:pPr>
            <a:r>
              <a:rPr lang="en-US" altLang="zh-CN" sz="800" dirty="0" smtClean="0">
                <a:latin typeface="Arial" charset="0"/>
              </a:rPr>
              <a:t>&lt;/BODY&gt;</a:t>
            </a:r>
          </a:p>
          <a:p>
            <a:pPr>
              <a:lnSpc>
                <a:spcPct val="80000"/>
              </a:lnSpc>
            </a:pPr>
            <a:r>
              <a:rPr lang="en-US" altLang="zh-CN" sz="800" dirty="0" smtClean="0">
                <a:latin typeface="Arial" charset="0"/>
              </a:rPr>
              <a:t>&lt;/HTML&gt;</a:t>
            </a:r>
            <a:endParaRPr lang="zh-CN" altLang="en-US" sz="800"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atinLnBrk="1"/>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是首个商业化的 </a:t>
            </a:r>
            <a:r>
              <a:rPr lang="en-US" altLang="zh-CN" sz="1200" b="0" i="0" kern="1200" dirty="0" smtClean="0">
                <a:solidFill>
                  <a:schemeClr val="tx1"/>
                </a:solidFill>
                <a:latin typeface="+mn-lt"/>
                <a:ea typeface="+mn-ea"/>
                <a:cs typeface="+mn-cs"/>
              </a:rPr>
              <a:t>web </a:t>
            </a:r>
            <a:r>
              <a:rPr lang="zh-CN" altLang="en-US" sz="1200" b="0" i="0" kern="1200" dirty="0" smtClean="0">
                <a:solidFill>
                  <a:schemeClr val="tx1"/>
                </a:solidFill>
                <a:latin typeface="+mn-lt"/>
                <a:ea typeface="+mn-ea"/>
                <a:cs typeface="+mn-cs"/>
              </a:rPr>
              <a:t>浏览器。它发布于 </a:t>
            </a:r>
            <a:r>
              <a:rPr lang="en-US" altLang="zh-CN" sz="1200" b="0" i="0" kern="1200" dirty="0" smtClean="0">
                <a:solidFill>
                  <a:schemeClr val="tx1"/>
                </a:solidFill>
                <a:latin typeface="+mn-lt"/>
                <a:ea typeface="+mn-ea"/>
                <a:cs typeface="+mn-cs"/>
              </a:rPr>
              <a:t>1994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虽是一个商业软件，但它也提供了可在 </a:t>
            </a:r>
            <a:r>
              <a:rPr lang="en-US" altLang="zh-CN"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VMS</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Macs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Microsoft Windows </a:t>
            </a:r>
            <a:r>
              <a:rPr lang="zh-CN" altLang="en-US" sz="1200" b="0" i="0" kern="1200" dirty="0" smtClean="0">
                <a:solidFill>
                  <a:schemeClr val="tx1"/>
                </a:solidFill>
                <a:latin typeface="+mn-lt"/>
                <a:ea typeface="+mn-ea"/>
                <a:cs typeface="+mn-cs"/>
              </a:rPr>
              <a:t>等操作系统上运行的免费版本。</a:t>
            </a:r>
          </a:p>
          <a:p>
            <a:pPr latinLnBrk="1"/>
            <a:r>
              <a:rPr lang="en-US" altLang="zh-CN" sz="1200" b="0" i="0" kern="1200" dirty="0" smtClean="0">
                <a:solidFill>
                  <a:schemeClr val="tx1"/>
                </a:solidFill>
                <a:latin typeface="+mn-lt"/>
                <a:ea typeface="+mn-ea"/>
                <a:cs typeface="+mn-cs"/>
              </a:rPr>
              <a:t>1997 </a:t>
            </a:r>
            <a:r>
              <a:rPr lang="zh-CN" altLang="en-US" sz="1200" b="0" i="0" kern="1200" dirty="0" smtClean="0">
                <a:solidFill>
                  <a:schemeClr val="tx1"/>
                </a:solidFill>
                <a:latin typeface="+mn-lt"/>
                <a:ea typeface="+mn-ea"/>
                <a:cs typeface="+mn-cs"/>
              </a:rPr>
              <a:t>年 </a:t>
            </a:r>
            <a:r>
              <a:rPr lang="en-US" altLang="zh-CN" sz="1200" b="0" i="0" kern="1200" dirty="0" smtClean="0">
                <a:solidFill>
                  <a:schemeClr val="tx1"/>
                </a:solidFill>
                <a:latin typeface="+mn-lt"/>
                <a:ea typeface="+mn-ea"/>
                <a:cs typeface="+mn-cs"/>
              </a:rPr>
              <a:t>4 </a:t>
            </a:r>
            <a:r>
              <a:rPr lang="zh-CN" altLang="en-US" sz="1200" b="0" i="0" kern="1200" dirty="0" smtClean="0">
                <a:solidFill>
                  <a:schemeClr val="tx1"/>
                </a:solidFill>
                <a:latin typeface="+mn-lt"/>
                <a:ea typeface="+mn-ea"/>
                <a:cs typeface="+mn-cs"/>
              </a:rPr>
              <a:t>月，微软开始推出 </a:t>
            </a:r>
            <a:r>
              <a:rPr lang="en-US" altLang="zh-CN" sz="1200" b="0" i="0" kern="1200" dirty="0" smtClean="0">
                <a:solidFill>
                  <a:schemeClr val="tx1"/>
                </a:solidFill>
                <a:latin typeface="+mn-lt"/>
                <a:ea typeface="+mn-ea"/>
                <a:cs typeface="+mn-cs"/>
              </a:rPr>
              <a:t>IE 4.0 </a:t>
            </a:r>
            <a:r>
              <a:rPr lang="zh-CN" altLang="en-US" sz="1200" b="0" i="0" kern="1200" dirty="0" smtClean="0">
                <a:solidFill>
                  <a:schemeClr val="tx1"/>
                </a:solidFill>
                <a:latin typeface="+mn-lt"/>
                <a:ea typeface="+mn-ea"/>
                <a:cs typeface="+mn-cs"/>
              </a:rPr>
              <a:t>系列版本，这个版本几乎是恶评如潮，同样发展到 </a:t>
            </a:r>
            <a:r>
              <a:rPr lang="en-US" altLang="zh-CN" sz="1200" b="0" i="0" kern="1200" dirty="0" smtClean="0">
                <a:solidFill>
                  <a:schemeClr val="tx1"/>
                </a:solidFill>
                <a:latin typeface="+mn-lt"/>
                <a:ea typeface="+mn-ea"/>
                <a:cs typeface="+mn-cs"/>
              </a:rPr>
              <a:t>4.0 </a:t>
            </a:r>
            <a:r>
              <a:rPr lang="zh-CN" altLang="en-US" sz="1200" b="0" i="0" kern="1200" dirty="0" smtClean="0">
                <a:solidFill>
                  <a:schemeClr val="tx1"/>
                </a:solidFill>
                <a:latin typeface="+mn-lt"/>
                <a:ea typeface="+mn-ea"/>
                <a:cs typeface="+mn-cs"/>
              </a:rPr>
              <a:t>的 </a:t>
            </a:r>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却一路高歌猛进。然而，</a:t>
            </a:r>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的好日子并没有一直延续下去。到了 </a:t>
            </a:r>
            <a:r>
              <a:rPr lang="en-US" altLang="zh-CN" sz="1200" b="0" i="0" kern="1200" dirty="0" smtClean="0">
                <a:solidFill>
                  <a:schemeClr val="tx1"/>
                </a:solidFill>
                <a:latin typeface="+mn-lt"/>
                <a:ea typeface="+mn-ea"/>
                <a:cs typeface="+mn-cs"/>
              </a:rPr>
              <a:t>Windows 98 </a:t>
            </a:r>
            <a:r>
              <a:rPr lang="zh-CN" altLang="en-US" sz="1200" b="0" i="0" kern="1200" dirty="0" smtClean="0">
                <a:solidFill>
                  <a:schemeClr val="tx1"/>
                </a:solidFill>
                <a:latin typeface="+mn-lt"/>
                <a:ea typeface="+mn-ea"/>
                <a:cs typeface="+mn-cs"/>
              </a:rPr>
              <a:t>时代，微软公司拿出一记必胜绝招，将 </a:t>
            </a:r>
            <a:r>
              <a:rPr lang="en-US" altLang="zh-CN" sz="1200" b="0" i="0" kern="1200" dirty="0" smtClean="0">
                <a:solidFill>
                  <a:schemeClr val="tx1"/>
                </a:solidFill>
                <a:latin typeface="+mn-lt"/>
                <a:ea typeface="+mn-ea"/>
                <a:cs typeface="+mn-cs"/>
              </a:rPr>
              <a:t>IE </a:t>
            </a:r>
            <a:r>
              <a:rPr lang="zh-CN" altLang="en-US" sz="1200" b="0" i="0" kern="1200" dirty="0" smtClean="0">
                <a:solidFill>
                  <a:schemeClr val="tx1"/>
                </a:solidFill>
                <a:latin typeface="+mn-lt"/>
                <a:ea typeface="+mn-ea"/>
                <a:cs typeface="+mn-cs"/>
              </a:rPr>
              <a:t>与 </a:t>
            </a:r>
            <a:r>
              <a:rPr lang="en-US" altLang="zh-CN" sz="1200" b="0" i="0" kern="1200" dirty="0" smtClean="0">
                <a:solidFill>
                  <a:schemeClr val="tx1"/>
                </a:solidFill>
                <a:latin typeface="+mn-lt"/>
                <a:ea typeface="+mn-ea"/>
                <a:cs typeface="+mn-cs"/>
              </a:rPr>
              <a:t>Windows 98 </a:t>
            </a:r>
            <a:r>
              <a:rPr lang="zh-CN" altLang="en-US" sz="1200" b="0" i="0" kern="1200" dirty="0" smtClean="0">
                <a:solidFill>
                  <a:schemeClr val="tx1"/>
                </a:solidFill>
                <a:latin typeface="+mn-lt"/>
                <a:ea typeface="+mn-ea"/>
                <a:cs typeface="+mn-cs"/>
              </a:rPr>
              <a:t>捆绑在一起免费提供，此时的 </a:t>
            </a:r>
            <a:r>
              <a:rPr lang="en-US" altLang="zh-CN" sz="1200" b="0" i="0" kern="1200" dirty="0" smtClean="0">
                <a:solidFill>
                  <a:schemeClr val="tx1"/>
                </a:solidFill>
                <a:latin typeface="+mn-lt"/>
                <a:ea typeface="+mn-ea"/>
                <a:cs typeface="+mn-cs"/>
              </a:rPr>
              <a:t>IE </a:t>
            </a:r>
            <a:r>
              <a:rPr lang="zh-CN" altLang="en-US" sz="1200" b="0" i="0" kern="1200" dirty="0" smtClean="0">
                <a:solidFill>
                  <a:schemeClr val="tx1"/>
                </a:solidFill>
                <a:latin typeface="+mn-lt"/>
                <a:ea typeface="+mn-ea"/>
                <a:cs typeface="+mn-cs"/>
              </a:rPr>
              <a:t>也慢慢变得好了起来。既然操作系统中提供了浏览器，为什么还要单独购买一个呢？绝大多数用户都有这样的想法，结果在很短的时间内，</a:t>
            </a:r>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的用户群体迅速萎缩，市场占有率急剧下降。在 </a:t>
            </a:r>
            <a:r>
              <a:rPr lang="en-US" altLang="zh-CN" sz="1200" b="0" i="0" kern="1200" dirty="0" smtClean="0">
                <a:solidFill>
                  <a:schemeClr val="tx1"/>
                </a:solidFill>
                <a:latin typeface="+mn-lt"/>
                <a:ea typeface="+mn-ea"/>
                <a:cs typeface="+mn-cs"/>
              </a:rPr>
              <a:t>IE </a:t>
            </a:r>
            <a:r>
              <a:rPr lang="zh-CN" altLang="en-US" sz="1200" b="0" i="0" kern="1200" dirty="0" smtClean="0">
                <a:solidFill>
                  <a:schemeClr val="tx1"/>
                </a:solidFill>
                <a:latin typeface="+mn-lt"/>
                <a:ea typeface="+mn-ea"/>
                <a:cs typeface="+mn-cs"/>
              </a:rPr>
              <a:t>的竞争下，</a:t>
            </a:r>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逐渐丧失了它的市场份额。</a:t>
            </a:r>
          </a:p>
          <a:p>
            <a:pPr latinLnBrk="1"/>
            <a:r>
              <a:rPr lang="zh-CN" altLang="en-US" sz="1200" b="0" i="0" kern="1200" dirty="0" smtClean="0">
                <a:solidFill>
                  <a:schemeClr val="tx1"/>
                </a:solidFill>
                <a:latin typeface="+mn-lt"/>
                <a:ea typeface="+mn-ea"/>
                <a:cs typeface="+mn-cs"/>
              </a:rPr>
              <a:t>面对微软的强大威胁，</a:t>
            </a:r>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在 </a:t>
            </a:r>
            <a:r>
              <a:rPr lang="en-US" altLang="zh-CN" sz="1200" b="0" i="0" kern="1200" dirty="0" smtClean="0">
                <a:solidFill>
                  <a:schemeClr val="tx1"/>
                </a:solidFill>
                <a:latin typeface="+mn-lt"/>
                <a:ea typeface="+mn-ea"/>
                <a:cs typeface="+mn-cs"/>
              </a:rPr>
              <a:t>1998 </a:t>
            </a:r>
            <a:r>
              <a:rPr lang="zh-CN" altLang="en-US" sz="1200" b="0" i="0" kern="1200" dirty="0" smtClean="0">
                <a:solidFill>
                  <a:schemeClr val="tx1"/>
                </a:solidFill>
                <a:latin typeface="+mn-lt"/>
                <a:ea typeface="+mn-ea"/>
                <a:cs typeface="+mn-cs"/>
              </a:rPr>
              <a:t>年 </a:t>
            </a:r>
            <a:r>
              <a:rPr lang="en-US" altLang="zh-CN" sz="1200" b="0" i="0" kern="1200" dirty="0" smtClean="0">
                <a:solidFill>
                  <a:schemeClr val="tx1"/>
                </a:solidFill>
                <a:latin typeface="+mn-lt"/>
                <a:ea typeface="+mn-ea"/>
                <a:cs typeface="+mn-cs"/>
              </a:rPr>
              <a:t>11 </a:t>
            </a:r>
            <a:r>
              <a:rPr lang="zh-CN" altLang="en-US" sz="1200" b="0" i="0" kern="1200" dirty="0" smtClean="0">
                <a:solidFill>
                  <a:schemeClr val="tx1"/>
                </a:solidFill>
                <a:latin typeface="+mn-lt"/>
                <a:ea typeface="+mn-ea"/>
                <a:cs typeface="+mn-cs"/>
              </a:rPr>
              <a:t>月决定将软件免费、且公开所有的程序源码，把主要力量放在商业市场。这个措施几乎还没来得及实施， </a:t>
            </a:r>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就被 </a:t>
            </a:r>
            <a:r>
              <a:rPr lang="en-US" altLang="zh-CN" sz="1200" b="0" i="0" kern="1200" dirty="0" smtClean="0">
                <a:solidFill>
                  <a:schemeClr val="tx1"/>
                </a:solidFill>
                <a:latin typeface="+mn-lt"/>
                <a:ea typeface="+mn-ea"/>
                <a:cs typeface="+mn-cs"/>
              </a:rPr>
              <a:t>AOL </a:t>
            </a:r>
            <a:r>
              <a:rPr lang="zh-CN" altLang="en-US" sz="1200" b="0" i="0" kern="1200" dirty="0" smtClean="0">
                <a:solidFill>
                  <a:schemeClr val="tx1"/>
                </a:solidFill>
                <a:latin typeface="+mn-lt"/>
                <a:ea typeface="+mn-ea"/>
                <a:cs typeface="+mn-cs"/>
              </a:rPr>
              <a:t>收购。</a:t>
            </a:r>
            <a:r>
              <a:rPr lang="en-US" altLang="zh-CN" sz="1200" b="1" i="0" kern="1200" dirty="0" smtClean="0">
                <a:solidFill>
                  <a:schemeClr val="tx1"/>
                </a:solidFill>
                <a:latin typeface="+mn-lt"/>
                <a:ea typeface="+mn-ea"/>
                <a:cs typeface="+mn-cs"/>
              </a:rPr>
              <a:t>1998 </a:t>
            </a:r>
            <a:r>
              <a:rPr lang="zh-CN" altLang="en-US" sz="1200" b="1" i="0" kern="1200" dirty="0" smtClean="0">
                <a:solidFill>
                  <a:schemeClr val="tx1"/>
                </a:solidFill>
                <a:latin typeface="+mn-lt"/>
                <a:ea typeface="+mn-ea"/>
                <a:cs typeface="+mn-cs"/>
              </a:rPr>
              <a:t>年，</a:t>
            </a:r>
            <a:r>
              <a:rPr lang="en-US" altLang="zh-CN" sz="1200" b="1" i="0" kern="1200" dirty="0" smtClean="0">
                <a:solidFill>
                  <a:schemeClr val="tx1"/>
                </a:solidFill>
                <a:latin typeface="+mn-lt"/>
                <a:ea typeface="+mn-ea"/>
                <a:cs typeface="+mn-cs"/>
              </a:rPr>
              <a:t>AOL </a:t>
            </a:r>
            <a:r>
              <a:rPr lang="zh-CN" altLang="en-US" sz="1200" b="1" i="0" kern="1200" dirty="0" smtClean="0">
                <a:solidFill>
                  <a:schemeClr val="tx1"/>
                </a:solidFill>
                <a:latin typeface="+mn-lt"/>
                <a:ea typeface="+mn-ea"/>
                <a:cs typeface="+mn-cs"/>
              </a:rPr>
              <a:t>以 </a:t>
            </a:r>
            <a:r>
              <a:rPr lang="en-US" altLang="zh-CN" sz="1200" b="1" i="0" kern="1200" dirty="0" smtClean="0">
                <a:solidFill>
                  <a:schemeClr val="tx1"/>
                </a:solidFill>
                <a:latin typeface="+mn-lt"/>
                <a:ea typeface="+mn-ea"/>
                <a:cs typeface="+mn-cs"/>
              </a:rPr>
              <a:t>42 </a:t>
            </a:r>
            <a:r>
              <a:rPr lang="zh-CN" altLang="en-US" sz="1200" b="1" i="0" kern="1200" dirty="0" smtClean="0">
                <a:solidFill>
                  <a:schemeClr val="tx1"/>
                </a:solidFill>
                <a:latin typeface="+mn-lt"/>
                <a:ea typeface="+mn-ea"/>
                <a:cs typeface="+mn-cs"/>
              </a:rPr>
              <a:t>亿美元收购了 </a:t>
            </a:r>
            <a:r>
              <a:rPr lang="en-US" altLang="zh-CN" sz="1200" b="1" i="0" kern="1200" dirty="0" smtClean="0">
                <a:solidFill>
                  <a:schemeClr val="tx1"/>
                </a:solidFill>
                <a:latin typeface="+mn-lt"/>
                <a:ea typeface="+mn-ea"/>
                <a:cs typeface="+mn-cs"/>
              </a:rPr>
              <a:t>Netscape</a:t>
            </a:r>
            <a:r>
              <a:rPr lang="zh-CN" altLang="en-US" sz="1200" b="1"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2003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Mozilla </a:t>
            </a:r>
            <a:r>
              <a:rPr lang="zh-CN" altLang="en-US" sz="1200" b="0" i="0" kern="1200" dirty="0" smtClean="0">
                <a:solidFill>
                  <a:schemeClr val="tx1"/>
                </a:solidFill>
                <a:latin typeface="+mn-lt"/>
                <a:ea typeface="+mn-ea"/>
                <a:cs typeface="+mn-cs"/>
              </a:rPr>
              <a:t>基金会与 </a:t>
            </a:r>
            <a:r>
              <a:rPr lang="en-US" altLang="zh-CN" sz="1200" b="0" i="0" kern="1200" dirty="0" smtClean="0">
                <a:solidFill>
                  <a:schemeClr val="tx1"/>
                </a:solidFill>
                <a:latin typeface="+mn-lt"/>
                <a:ea typeface="+mn-ea"/>
                <a:cs typeface="+mn-cs"/>
              </a:rPr>
              <a:t>Netscape </a:t>
            </a:r>
            <a:r>
              <a:rPr lang="zh-CN" altLang="en-US" sz="1200" b="0" i="0" kern="1200" dirty="0" smtClean="0">
                <a:solidFill>
                  <a:schemeClr val="tx1"/>
                </a:solidFill>
                <a:latin typeface="+mn-lt"/>
                <a:ea typeface="+mn-ea"/>
                <a:cs typeface="+mn-cs"/>
              </a:rPr>
              <a:t>分离开，作为它的前母公司的 </a:t>
            </a:r>
            <a:r>
              <a:rPr lang="en-US" altLang="zh-CN" sz="1200" b="0" i="0" kern="1200" dirty="0" smtClean="0">
                <a:solidFill>
                  <a:schemeClr val="tx1"/>
                </a:solidFill>
                <a:latin typeface="+mn-lt"/>
                <a:ea typeface="+mn-ea"/>
                <a:cs typeface="+mn-cs"/>
              </a:rPr>
              <a:t>AOL </a:t>
            </a:r>
            <a:r>
              <a:rPr lang="zh-CN" altLang="en-US" sz="1200" b="0" i="0" kern="1200" dirty="0" smtClean="0">
                <a:solidFill>
                  <a:schemeClr val="tx1"/>
                </a:solidFill>
                <a:latin typeface="+mn-lt"/>
                <a:ea typeface="+mn-ea"/>
                <a:cs typeface="+mn-cs"/>
              </a:rPr>
              <a:t>提供了 </a:t>
            </a:r>
            <a:r>
              <a:rPr lang="en-US" altLang="zh-CN" sz="1200" b="0" i="0" kern="1200" dirty="0" smtClean="0">
                <a:solidFill>
                  <a:schemeClr val="tx1"/>
                </a:solidFill>
                <a:latin typeface="+mn-lt"/>
                <a:ea typeface="+mn-ea"/>
                <a:cs typeface="+mn-cs"/>
              </a:rPr>
              <a:t>200 </a:t>
            </a:r>
            <a:r>
              <a:rPr lang="zh-CN" altLang="en-US" sz="1200" b="0" i="0" kern="1200" dirty="0" smtClean="0">
                <a:solidFill>
                  <a:schemeClr val="tx1"/>
                </a:solidFill>
                <a:latin typeface="+mn-lt"/>
                <a:ea typeface="+mn-ea"/>
                <a:cs typeface="+mn-cs"/>
              </a:rPr>
              <a:t>万美元作为分手礼物。</a:t>
            </a:r>
          </a:p>
          <a:p>
            <a:pPr latinLnBrk="1"/>
            <a:r>
              <a:rPr lang="en-US" altLang="zh-CN" sz="1200" b="1" i="0" kern="1200" dirty="0" smtClean="0">
                <a:solidFill>
                  <a:schemeClr val="tx1"/>
                </a:solidFill>
                <a:latin typeface="+mn-lt"/>
                <a:ea typeface="+mn-ea"/>
                <a:cs typeface="+mn-cs"/>
              </a:rPr>
              <a:t>2007 </a:t>
            </a:r>
            <a:r>
              <a:rPr lang="zh-CN" altLang="en-US" sz="1200" b="1" i="0" kern="1200" dirty="0" smtClean="0">
                <a:solidFill>
                  <a:schemeClr val="tx1"/>
                </a:solidFill>
                <a:latin typeface="+mn-lt"/>
                <a:ea typeface="+mn-ea"/>
                <a:cs typeface="+mn-cs"/>
              </a:rPr>
              <a:t>年 </a:t>
            </a:r>
            <a:r>
              <a:rPr lang="en-US" altLang="zh-CN" sz="1200" b="1" i="0" kern="1200" dirty="0" smtClean="0">
                <a:solidFill>
                  <a:schemeClr val="tx1"/>
                </a:solidFill>
                <a:latin typeface="+mn-lt"/>
                <a:ea typeface="+mn-ea"/>
                <a:cs typeface="+mn-cs"/>
              </a:rPr>
              <a:t>12 </a:t>
            </a:r>
            <a:r>
              <a:rPr lang="zh-CN" altLang="en-US" sz="1200" b="1" i="0" kern="1200" dirty="0" smtClean="0">
                <a:solidFill>
                  <a:schemeClr val="tx1"/>
                </a:solidFill>
                <a:latin typeface="+mn-lt"/>
                <a:ea typeface="+mn-ea"/>
                <a:cs typeface="+mn-cs"/>
              </a:rPr>
              <a:t>月 </a:t>
            </a:r>
            <a:r>
              <a:rPr lang="en-US" altLang="zh-CN" sz="1200" b="1" i="0" kern="1200" dirty="0" smtClean="0">
                <a:solidFill>
                  <a:schemeClr val="tx1"/>
                </a:solidFill>
                <a:latin typeface="+mn-lt"/>
                <a:ea typeface="+mn-ea"/>
                <a:cs typeface="+mn-cs"/>
              </a:rPr>
              <a:t>28 </a:t>
            </a:r>
            <a:r>
              <a:rPr lang="zh-CN" altLang="en-US" sz="1200" b="1" i="0" kern="1200" dirty="0" smtClean="0">
                <a:solidFill>
                  <a:schemeClr val="tx1"/>
                </a:solidFill>
                <a:latin typeface="+mn-lt"/>
                <a:ea typeface="+mn-ea"/>
                <a:cs typeface="+mn-cs"/>
              </a:rPr>
              <a:t>日：</a:t>
            </a:r>
            <a:r>
              <a:rPr lang="en-US" altLang="zh-CN" sz="1200" b="1" i="0" kern="1200" dirty="0" smtClean="0">
                <a:solidFill>
                  <a:schemeClr val="tx1"/>
                </a:solidFill>
                <a:latin typeface="+mn-lt"/>
                <a:ea typeface="+mn-ea"/>
                <a:cs typeface="+mn-cs"/>
              </a:rPr>
              <a:t>Netscape </a:t>
            </a:r>
            <a:r>
              <a:rPr lang="zh-CN" altLang="en-US" sz="1200" b="1" i="0" kern="1200" dirty="0" smtClean="0">
                <a:solidFill>
                  <a:schemeClr val="tx1"/>
                </a:solidFill>
                <a:latin typeface="+mn-lt"/>
                <a:ea typeface="+mn-ea"/>
                <a:cs typeface="+mn-cs"/>
              </a:rPr>
              <a:t>开发者宣布由于市场份额低，</a:t>
            </a:r>
            <a:r>
              <a:rPr lang="en-US" altLang="zh-CN" sz="1200" b="1" i="0" kern="1200" dirty="0" smtClean="0">
                <a:solidFill>
                  <a:schemeClr val="tx1"/>
                </a:solidFill>
                <a:latin typeface="+mn-lt"/>
                <a:ea typeface="+mn-ea"/>
                <a:cs typeface="+mn-cs"/>
              </a:rPr>
              <a:t>AOL</a:t>
            </a:r>
            <a:r>
              <a:rPr lang="zh-CN" altLang="en-US" sz="1200" b="1" i="0" kern="1200" dirty="0" smtClean="0">
                <a:solidFill>
                  <a:schemeClr val="tx1"/>
                </a:solidFill>
                <a:latin typeface="+mn-lt"/>
                <a:ea typeface="+mn-ea"/>
                <a:cs typeface="+mn-cs"/>
              </a:rPr>
              <a:t>（美国在线服务公司）将在 </a:t>
            </a:r>
            <a:r>
              <a:rPr lang="en-US" altLang="zh-CN" sz="1200" b="1" i="0" kern="1200" dirty="0" smtClean="0">
                <a:solidFill>
                  <a:schemeClr val="tx1"/>
                </a:solidFill>
                <a:latin typeface="+mn-lt"/>
                <a:ea typeface="+mn-ea"/>
                <a:cs typeface="+mn-cs"/>
              </a:rPr>
              <a:t>2008 </a:t>
            </a:r>
            <a:r>
              <a:rPr lang="zh-CN" altLang="en-US" sz="1200" b="1" i="0" kern="1200" dirty="0" smtClean="0">
                <a:solidFill>
                  <a:schemeClr val="tx1"/>
                </a:solidFill>
                <a:latin typeface="+mn-lt"/>
                <a:ea typeface="+mn-ea"/>
                <a:cs typeface="+mn-cs"/>
              </a:rPr>
              <a:t>年 </a:t>
            </a:r>
            <a:r>
              <a:rPr lang="en-US" altLang="zh-CN" sz="1200" b="1" i="0" kern="1200" dirty="0" smtClean="0">
                <a:solidFill>
                  <a:schemeClr val="tx1"/>
                </a:solidFill>
                <a:latin typeface="+mn-lt"/>
                <a:ea typeface="+mn-ea"/>
                <a:cs typeface="+mn-cs"/>
              </a:rPr>
              <a:t>2 </a:t>
            </a:r>
            <a:r>
              <a:rPr lang="zh-CN" altLang="en-US" sz="1200" b="1" i="0" kern="1200" dirty="0" smtClean="0">
                <a:solidFill>
                  <a:schemeClr val="tx1"/>
                </a:solidFill>
                <a:latin typeface="+mn-lt"/>
                <a:ea typeface="+mn-ea"/>
                <a:cs typeface="+mn-cs"/>
              </a:rPr>
              <a:t>月 </a:t>
            </a:r>
            <a:r>
              <a:rPr lang="en-US" altLang="zh-CN" sz="1200" b="1" i="0" kern="1200" dirty="0" smtClean="0">
                <a:solidFill>
                  <a:schemeClr val="tx1"/>
                </a:solidFill>
                <a:latin typeface="+mn-lt"/>
                <a:ea typeface="+mn-ea"/>
                <a:cs typeface="+mn-cs"/>
              </a:rPr>
              <a:t>1 </a:t>
            </a:r>
            <a:r>
              <a:rPr lang="zh-CN" altLang="en-US" sz="1200" b="1" i="0" kern="1200" dirty="0" smtClean="0">
                <a:solidFill>
                  <a:schemeClr val="tx1"/>
                </a:solidFill>
                <a:latin typeface="+mn-lt"/>
                <a:ea typeface="+mn-ea"/>
                <a:cs typeface="+mn-cs"/>
              </a:rPr>
              <a:t>日停止开发他们的 </a:t>
            </a:r>
            <a:r>
              <a:rPr lang="en-US" altLang="zh-CN" sz="1200" b="1" i="0" kern="1200" dirty="0" smtClean="0">
                <a:solidFill>
                  <a:schemeClr val="tx1"/>
                </a:solidFill>
                <a:latin typeface="+mn-lt"/>
                <a:ea typeface="+mn-ea"/>
                <a:cs typeface="+mn-cs"/>
              </a:rPr>
              <a:t>web </a:t>
            </a:r>
            <a:r>
              <a:rPr lang="zh-CN" altLang="en-US" sz="1200" b="1" i="0" kern="1200" dirty="0" smtClean="0">
                <a:solidFill>
                  <a:schemeClr val="tx1"/>
                </a:solidFill>
                <a:latin typeface="+mn-lt"/>
                <a:ea typeface="+mn-ea"/>
                <a:cs typeface="+mn-cs"/>
              </a:rPr>
              <a:t>浏览器。</a:t>
            </a:r>
            <a:endParaRPr lang="zh-CN" altLang="en-US" sz="1200" b="0" i="0" kern="1200" dirty="0" smtClean="0">
              <a:solidFill>
                <a:schemeClr val="tx1"/>
              </a:solidFill>
              <a:latin typeface="+mn-lt"/>
              <a:ea typeface="+mn-ea"/>
              <a:cs typeface="+mn-cs"/>
            </a:endParaRPr>
          </a:p>
          <a:p>
            <a:pPr latinLnBrk="1"/>
            <a:r>
              <a:rPr lang="en-US" altLang="zh-CN" sz="1200" b="1" i="0" kern="1200" dirty="0" smtClean="0">
                <a:solidFill>
                  <a:schemeClr val="tx1"/>
                </a:solidFill>
                <a:latin typeface="+mn-lt"/>
                <a:ea typeface="+mn-ea"/>
                <a:cs typeface="+mn-cs"/>
              </a:rPr>
              <a:t>Netscape </a:t>
            </a:r>
            <a:r>
              <a:rPr lang="zh-CN" altLang="en-US" sz="1200" b="1" i="0" kern="1200" dirty="0" smtClean="0">
                <a:solidFill>
                  <a:schemeClr val="tx1"/>
                </a:solidFill>
                <a:latin typeface="+mn-lt"/>
                <a:ea typeface="+mn-ea"/>
                <a:cs typeface="+mn-cs"/>
              </a:rPr>
              <a:t>的开发总监，</a:t>
            </a:r>
            <a:r>
              <a:rPr lang="en-US" altLang="zh-CN" sz="1200" b="1" i="0" kern="1200" dirty="0" smtClean="0">
                <a:solidFill>
                  <a:schemeClr val="tx1"/>
                </a:solidFill>
                <a:latin typeface="+mn-lt"/>
                <a:ea typeface="+mn-ea"/>
                <a:cs typeface="+mn-cs"/>
              </a:rPr>
              <a:t>Tom </a:t>
            </a:r>
            <a:r>
              <a:rPr lang="en-US" altLang="zh-CN" sz="1200" b="1" i="0" kern="1200" dirty="0" err="1" smtClean="0">
                <a:solidFill>
                  <a:schemeClr val="tx1"/>
                </a:solidFill>
                <a:latin typeface="+mn-lt"/>
                <a:ea typeface="+mn-ea"/>
                <a:cs typeface="+mn-cs"/>
              </a:rPr>
              <a:t>Drapeau</a:t>
            </a:r>
            <a:r>
              <a:rPr lang="en-US" altLang="zh-CN" sz="1200" b="1" i="0" kern="1200" dirty="0" smtClean="0">
                <a:solidFill>
                  <a:schemeClr val="tx1"/>
                </a:solidFill>
                <a:latin typeface="+mn-lt"/>
                <a:ea typeface="+mn-ea"/>
                <a:cs typeface="+mn-cs"/>
              </a:rPr>
              <a:t> </a:t>
            </a:r>
            <a:r>
              <a:rPr lang="zh-CN" altLang="en-US" sz="1200" b="1" i="0" kern="1200" dirty="0" smtClean="0">
                <a:solidFill>
                  <a:schemeClr val="tx1"/>
                </a:solidFill>
                <a:latin typeface="+mn-lt"/>
                <a:ea typeface="+mn-ea"/>
                <a:cs typeface="+mn-cs"/>
              </a:rPr>
              <a:t>写道：</a:t>
            </a:r>
            <a:r>
              <a:rPr lang="en-US" altLang="zh-CN" sz="1200" b="1" i="0" kern="1200" dirty="0" smtClean="0">
                <a:solidFill>
                  <a:schemeClr val="tx1"/>
                </a:solidFill>
                <a:latin typeface="+mn-lt"/>
                <a:ea typeface="+mn-ea"/>
                <a:cs typeface="+mn-cs"/>
              </a:rPr>
              <a:t>"AOL </a:t>
            </a:r>
            <a:r>
              <a:rPr lang="zh-CN" altLang="en-US" sz="1200" b="1" i="0" kern="1200" dirty="0" smtClean="0">
                <a:solidFill>
                  <a:schemeClr val="tx1"/>
                </a:solidFill>
                <a:latin typeface="+mn-lt"/>
                <a:ea typeface="+mn-ea"/>
                <a:cs typeface="+mn-cs"/>
              </a:rPr>
              <a:t>把重点转向广告网络业务，导致没有更多的资金投入到研发中，促使 </a:t>
            </a:r>
            <a:r>
              <a:rPr lang="en-US" altLang="zh-CN" sz="1200" b="1" i="0" kern="1200" dirty="0" smtClean="0">
                <a:solidFill>
                  <a:schemeClr val="tx1"/>
                </a:solidFill>
                <a:latin typeface="+mn-lt"/>
                <a:ea typeface="+mn-ea"/>
                <a:cs typeface="+mn-cs"/>
              </a:rPr>
              <a:t>Netscape </a:t>
            </a:r>
            <a:r>
              <a:rPr lang="zh-CN" altLang="en-US" sz="1200" b="1" i="0" kern="1200" dirty="0" smtClean="0">
                <a:solidFill>
                  <a:schemeClr val="tx1"/>
                </a:solidFill>
                <a:latin typeface="+mn-lt"/>
                <a:ea typeface="+mn-ea"/>
                <a:cs typeface="+mn-cs"/>
              </a:rPr>
              <a:t>浏览器达不到用户心目中的期望值</a:t>
            </a:r>
            <a:endParaRPr lang="zh-CN" altLang="en-US" sz="1200" b="0" i="0" kern="1200" dirty="0" smtClean="0">
              <a:solidFill>
                <a:schemeClr val="tx1"/>
              </a:solidFill>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zh-CN" altLang="en-US" smtClean="0">
                <a:latin typeface="Arial" charset="0"/>
              </a:rPr>
              <a:t>需求：</a:t>
            </a:r>
          </a:p>
          <a:p>
            <a:r>
              <a:rPr lang="en-US" altLang="zh-CN" smtClean="0">
                <a:latin typeface="Arial" charset="0"/>
              </a:rPr>
              <a:t>Web</a:t>
            </a:r>
            <a:r>
              <a:rPr lang="zh-CN" altLang="en-US" smtClean="0">
                <a:latin typeface="Arial" charset="0"/>
              </a:rPr>
              <a:t>是双向交互的</a:t>
            </a:r>
            <a:r>
              <a:rPr lang="en-US" altLang="zh-CN" smtClean="0">
                <a:latin typeface="Arial" charset="0"/>
              </a:rPr>
              <a:t>;   Web</a:t>
            </a:r>
            <a:r>
              <a:rPr lang="zh-CN" altLang="en-US" smtClean="0">
                <a:latin typeface="Arial" charset="0"/>
              </a:rPr>
              <a:t>代表了形象和信誉</a:t>
            </a:r>
            <a:r>
              <a:rPr lang="en-US" altLang="zh-CN" smtClean="0">
                <a:latin typeface="Arial" charset="0"/>
              </a:rPr>
              <a:t>;</a:t>
            </a:r>
          </a:p>
          <a:p>
            <a:r>
              <a:rPr lang="zh-CN" altLang="en-US" smtClean="0">
                <a:latin typeface="Arial" charset="0"/>
              </a:rPr>
              <a:t>上层的简单掩盖了底层的复杂</a:t>
            </a:r>
            <a:r>
              <a:rPr lang="en-US" altLang="zh-CN" smtClean="0">
                <a:latin typeface="Arial" charset="0"/>
              </a:rPr>
              <a:t>;</a:t>
            </a:r>
            <a:r>
              <a:rPr lang="zh-CN" altLang="en-US" smtClean="0">
                <a:latin typeface="Arial" charset="0"/>
              </a:rPr>
              <a:t>不经意的和未经训练的用户</a:t>
            </a:r>
          </a:p>
          <a:p>
            <a:endParaRPr lang="zh-CN"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网络渗透攻击与普通网络攻击的不同在于，普通的网络攻击只是单一类型的攻击。</a:t>
            </a:r>
            <a:br>
              <a:rPr lang="zh-CN" altLang="en-US" dirty="0" smtClean="0"/>
            </a:br>
            <a:r>
              <a:rPr lang="zh-CN" altLang="en-US" dirty="0" smtClean="0"/>
              <a:t/>
            </a:r>
            <a:br>
              <a:rPr lang="zh-CN" altLang="en-US" dirty="0" smtClean="0"/>
            </a:br>
            <a:r>
              <a:rPr lang="zh-CN" altLang="en-US" dirty="0" smtClean="0"/>
              <a:t>例如，在普通的网络攻击事件中，攻击者可能仅仅是利用目标网络的</a:t>
            </a:r>
            <a:r>
              <a:rPr lang="en-US" altLang="zh-CN" dirty="0" smtClean="0"/>
              <a:t>Web</a:t>
            </a:r>
            <a:r>
              <a:rPr lang="zh-CN" altLang="en-US" dirty="0" smtClean="0"/>
              <a:t>服务器漏洞，入侵网站更改网页，或者在网页上挂马。也就是说，这种攻击是随机的，而其目的也是单一而简单的。</a:t>
            </a:r>
            <a:br>
              <a:rPr lang="zh-CN" altLang="en-US" dirty="0" smtClean="0"/>
            </a:br>
            <a:r>
              <a:rPr lang="zh-CN" altLang="en-US" dirty="0" smtClean="0"/>
              <a:t/>
            </a:r>
            <a:br>
              <a:rPr lang="zh-CN" altLang="en-US" dirty="0" smtClean="0"/>
            </a:br>
            <a:r>
              <a:rPr lang="zh-CN" altLang="en-US" dirty="0" smtClean="0"/>
              <a:t>网络渗透攻击则与此不同，它是一种系统渐进型的综合攻击方式，其攻击目标是明确的，攻击目的往往不那么单一，危害性也非常严重。</a:t>
            </a:r>
            <a:br>
              <a:rPr lang="zh-CN" altLang="en-US" dirty="0" smtClean="0"/>
            </a:br>
            <a:r>
              <a:rPr lang="zh-CN" altLang="en-US" dirty="0" smtClean="0"/>
              <a:t/>
            </a:r>
            <a:br>
              <a:rPr lang="zh-CN" altLang="en-US" dirty="0" smtClean="0"/>
            </a:br>
            <a:r>
              <a:rPr lang="zh-CN" altLang="en-US" dirty="0" smtClean="0"/>
              <a:t>例如，攻击者会有针对性地对某个目标网络进行攻击，以获取其内部的商业资料，进行网络破坏等。因此，攻击者实施攻击的步骤是非常系统的，假设其获取了目标网络中网站服务器的权限，则不会仅满足于控制此台服务器，而是会利用此台服务器，继续入侵目标网络，获取整个网络中所有主机的权限。</a:t>
            </a:r>
            <a:br>
              <a:rPr lang="zh-CN" altLang="en-US" dirty="0" smtClean="0"/>
            </a:br>
            <a:r>
              <a:rPr lang="zh-CN" altLang="en-US" dirty="0" smtClean="0"/>
              <a:t/>
            </a:r>
            <a:br>
              <a:rPr lang="zh-CN" altLang="en-US" dirty="0" smtClean="0"/>
            </a:br>
            <a:r>
              <a:rPr lang="zh-CN" altLang="en-US" dirty="0" smtClean="0"/>
              <a:t>为了实现渗透攻击，攻击者采用的攻击方式绝不仅此于一种简单的</a:t>
            </a:r>
            <a:r>
              <a:rPr lang="en-US" altLang="zh-CN" dirty="0" smtClean="0"/>
              <a:t>Web</a:t>
            </a:r>
            <a:r>
              <a:rPr lang="zh-CN" altLang="en-US" dirty="0" smtClean="0"/>
              <a:t>脚本漏洞攻击。攻击者会综合运用远程溢出、木马攻击、密码破解、嗅探、</a:t>
            </a:r>
            <a:r>
              <a:rPr lang="en-US" altLang="zh-CN" dirty="0" smtClean="0"/>
              <a:t>ARP</a:t>
            </a:r>
            <a:r>
              <a:rPr lang="zh-CN" altLang="en-US" dirty="0" smtClean="0"/>
              <a:t>欺骗等多种攻击方式，逐步控制网络。</a:t>
            </a:r>
            <a:br>
              <a:rPr lang="zh-CN" altLang="en-US" dirty="0" smtClean="0"/>
            </a:br>
            <a:r>
              <a:rPr lang="zh-CN" altLang="en-US" dirty="0" smtClean="0"/>
              <a:t/>
            </a:r>
            <a:br>
              <a:rPr lang="zh-CN" altLang="en-US" dirty="0" smtClean="0"/>
            </a:br>
            <a:r>
              <a:rPr lang="zh-CN" altLang="en-US" dirty="0" smtClean="0"/>
              <a:t>总体来说，与普通网络攻击相比，网络渗透攻击具有几个特性：攻击目的的明确性，攻击步骤的逐步与渐进性，攻击手段的多样性和综合性。</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DB634014-629C-4616-869E-07F67E2C482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alice</a:t>
            </a:r>
            <a:r>
              <a:rPr lang="en-US" altLang="zh-CN" dirty="0" smtClean="0"/>
              <a:t>' ; DELETE * FROM  </a:t>
            </a:r>
            <a:r>
              <a:rPr lang="en-US" altLang="zh-CN" dirty="0" err="1" smtClean="0"/>
              <a:t>phpbb_users</a:t>
            </a:r>
            <a:r>
              <a:rPr lang="en-US" altLang="zh-CN" dirty="0" smtClean="0"/>
              <a:t> WHERE username ='admin'  #</a:t>
            </a:r>
          </a:p>
          <a:p>
            <a:r>
              <a:rPr lang="zh-CN" altLang="en-US" dirty="0" smtClean="0"/>
              <a:t>我们知道，在</a:t>
            </a:r>
            <a:r>
              <a:rPr lang="en-US" altLang="zh-CN" dirty="0" err="1" smtClean="0"/>
              <a:t>mysql</a:t>
            </a:r>
            <a:r>
              <a:rPr lang="zh-CN" altLang="en-US" dirty="0" smtClean="0"/>
              <a:t>的命令行界面中可以在同一行中输入用分号“</a:t>
            </a:r>
            <a:r>
              <a:rPr lang="en-US" altLang="zh-CN" dirty="0" smtClean="0"/>
              <a:t>;”</a:t>
            </a:r>
            <a:r>
              <a:rPr lang="zh-CN" altLang="en-US" dirty="0" smtClean="0"/>
              <a:t>隔开的多个</a:t>
            </a:r>
            <a:r>
              <a:rPr lang="en-US" altLang="zh-CN" dirty="0" smtClean="0"/>
              <a:t>SQL</a:t>
            </a:r>
            <a:r>
              <a:rPr lang="zh-CN" altLang="en-US" dirty="0" smtClean="0"/>
              <a:t>命令，在提交后</a:t>
            </a:r>
            <a:r>
              <a:rPr lang="en-US" altLang="zh-CN" dirty="0" err="1" smtClean="0"/>
              <a:t>mysql</a:t>
            </a:r>
            <a:r>
              <a:rPr lang="zh-CN" altLang="en-US" dirty="0" smtClean="0"/>
              <a:t>会按序执行这些命令。</a:t>
            </a:r>
          </a:p>
          <a:p>
            <a:r>
              <a:rPr lang="zh-CN" altLang="en-US" dirty="0" smtClean="0"/>
              <a:t>如果后台的数据处理系统也接收并执行通过</a:t>
            </a:r>
            <a:r>
              <a:rPr lang="en-US" altLang="zh-CN" dirty="0" smtClean="0"/>
              <a:t>Web</a:t>
            </a:r>
            <a:r>
              <a:rPr lang="zh-CN" altLang="en-US" dirty="0" smtClean="0"/>
              <a:t>界面输入的类似命令，则将使攻击者有可能修改数据库的信息，比如在数据库系统中增加或删除用户。早期的许多数据库管理系统并没有考虑到这一点，然而现在的</a:t>
            </a:r>
            <a:r>
              <a:rPr lang="en-US" altLang="zh-CN" dirty="0" err="1" smtClean="0"/>
              <a:t>mysql</a:t>
            </a:r>
            <a:r>
              <a:rPr lang="zh-CN" altLang="en-US" dirty="0" smtClean="0"/>
              <a:t>内部包含处理此种攻击的内部机制：拒绝执行同样查询中的多个命令，以防止攻击者注入完全独立的查询。</a:t>
            </a:r>
          </a:p>
          <a:p>
            <a:r>
              <a:rPr lang="zh-CN" altLang="en-US" dirty="0" smtClean="0"/>
              <a:t>为了验证这一点，在用户名输入框中输入如下的</a:t>
            </a:r>
            <a:r>
              <a:rPr lang="en-US" altLang="zh-CN" dirty="0" smtClean="0"/>
              <a:t>SQL</a:t>
            </a:r>
            <a:r>
              <a:rPr lang="zh-CN" altLang="en-US" dirty="0" smtClean="0"/>
              <a:t>语句：</a:t>
            </a:r>
          </a:p>
          <a:p>
            <a:r>
              <a:rPr lang="en-US" altLang="zh-CN" dirty="0" err="1" smtClean="0"/>
              <a:t>alice</a:t>
            </a:r>
            <a:r>
              <a:rPr lang="en-US" altLang="zh-CN" dirty="0" smtClean="0"/>
              <a:t>' ; DELETE * FROM  </a:t>
            </a:r>
            <a:r>
              <a:rPr lang="en-US" altLang="zh-CN" dirty="0" err="1" smtClean="0"/>
              <a:t>phpbb_users</a:t>
            </a:r>
            <a:r>
              <a:rPr lang="en-US" altLang="zh-CN" dirty="0" smtClean="0"/>
              <a:t> WHERE username ='admin'  #</a:t>
            </a:r>
          </a:p>
          <a:p>
            <a:endParaRPr lang="zh-CN" altLang="en-US" dirty="0"/>
          </a:p>
        </p:txBody>
      </p:sp>
      <p:sp>
        <p:nvSpPr>
          <p:cNvPr id="4" name="灯片编号占位符 3"/>
          <p:cNvSpPr>
            <a:spLocks noGrp="1"/>
          </p:cNvSpPr>
          <p:nvPr>
            <p:ph type="sldNum" sz="quarter" idx="10"/>
          </p:nvPr>
        </p:nvSpPr>
        <p:spPr/>
        <p:txBody>
          <a:bodyPr/>
          <a:lstStyle/>
          <a:p>
            <a:fld id="{F127F451-916F-4896-B7DB-9CF305ADEEE7}" type="slidenum">
              <a:rPr lang="zh-CN" altLang="en-US" smtClean="0"/>
              <a:pPr/>
              <a:t>11</a:t>
            </a:fld>
            <a:endParaRPr lang="zh-CN" altLang="en-US"/>
          </a:p>
        </p:txBody>
      </p:sp>
    </p:spTree>
    <p:extLst>
      <p:ext uri="{BB962C8B-B14F-4D97-AF65-F5344CB8AC3E}">
        <p14:creationId xmlns:p14="http://schemas.microsoft.com/office/powerpoint/2010/main" xmlns="" val="1695022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hlinkClick r:id="rId3"/>
              </a:rPr>
              <a:t>https://zhuanlan.zhihu.com/p/26177815</a:t>
            </a:r>
            <a:endParaRPr lang="en-US" altLang="zh-CN" dirty="0" smtClean="0"/>
          </a:p>
          <a:p>
            <a:r>
              <a:rPr lang="en-US" altLang="zh-CN" dirty="0" err="1" smtClean="0"/>
              <a:t>Xss</a:t>
            </a:r>
            <a:r>
              <a:rPr lang="zh-CN" altLang="en-US" dirty="0" smtClean="0"/>
              <a:t>介绍的比较详细</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会话和连接的比喻</a:t>
            </a:r>
            <a:r>
              <a:rPr lang="zh-CN" altLang="en-US" sz="1200" b="0" i="0" kern="1200" dirty="0" smtClean="0">
                <a:solidFill>
                  <a:schemeClr val="tx1"/>
                </a:solidFill>
                <a:latin typeface="+mn-lt"/>
                <a:ea typeface="+mn-ea"/>
                <a:cs typeface="+mn-cs"/>
                <a:sym typeface="Wingdings" pitchFamily="2" charset="2"/>
              </a:rPr>
              <a:t>（不完全恰当）</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有</a:t>
            </a:r>
            <a:r>
              <a:rPr lang="en-US" altLang="zh-CN" sz="1200" b="0" i="0" kern="1200" dirty="0" smtClean="0">
                <a:solidFill>
                  <a:schemeClr val="tx1"/>
                </a:solidFill>
                <a:latin typeface="+mn-lt"/>
                <a:ea typeface="+mn-ea"/>
                <a:cs typeface="+mn-cs"/>
              </a:rPr>
              <a:t>A/B</a:t>
            </a:r>
            <a:r>
              <a:rPr lang="zh-CN" altLang="en-US" sz="1200" b="0" i="0" kern="1200" dirty="0" smtClean="0">
                <a:solidFill>
                  <a:schemeClr val="tx1"/>
                </a:solidFill>
                <a:latin typeface="+mn-lt"/>
                <a:ea typeface="+mn-ea"/>
                <a:cs typeface="+mn-cs"/>
              </a:rPr>
              <a:t>两个城市，需要从</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运送白菜到</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城 </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latin typeface="+mn-lt"/>
                <a:ea typeface="+mn-ea"/>
                <a:cs typeface="+mn-cs"/>
              </a:rPr>
              <a:t>   我们先建设一条公路 </a:t>
            </a:r>
            <a:r>
              <a:rPr lang="zh-CN" altLang="en-US" dirty="0" smtClean="0"/>
              <a:t/>
            </a:r>
            <a:br>
              <a:rPr lang="zh-CN" altLang="en-US" dirty="0" smtClean="0"/>
            </a:br>
            <a:r>
              <a:rPr lang="zh-CN" altLang="en-US" sz="1200" b="0" i="0" kern="1200" dirty="0" smtClean="0">
                <a:solidFill>
                  <a:schemeClr val="tx1"/>
                </a:solidFill>
                <a:latin typeface="+mn-lt"/>
                <a:ea typeface="+mn-ea"/>
                <a:cs typeface="+mn-cs"/>
              </a:rPr>
              <a:t>   然后运送白菜过去，包括准备白菜和运送白菜以及返回等一系列的动作。 </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latin typeface="+mn-lt"/>
                <a:ea typeface="+mn-ea"/>
                <a:cs typeface="+mn-cs"/>
              </a:rPr>
              <a:t>   一条公路，可以运送</a:t>
            </a:r>
            <a:r>
              <a:rPr lang="en-US" altLang="zh-CN" sz="1200" b="0" i="0" kern="1200" dirty="0" smtClean="0">
                <a:solidFill>
                  <a:schemeClr val="tx1"/>
                </a:solidFill>
                <a:latin typeface="+mn-lt"/>
                <a:ea typeface="+mn-ea"/>
                <a:cs typeface="+mn-cs"/>
              </a:rPr>
              <a:t>0-n</a:t>
            </a:r>
            <a:r>
              <a:rPr lang="zh-CN" altLang="en-US" sz="1200" b="0" i="0" kern="1200" dirty="0" smtClean="0">
                <a:solidFill>
                  <a:schemeClr val="tx1"/>
                </a:solidFill>
                <a:latin typeface="+mn-lt"/>
                <a:ea typeface="+mn-ea"/>
                <a:cs typeface="+mn-cs"/>
              </a:rPr>
              <a:t>次的白菜 </a:t>
            </a:r>
            <a:r>
              <a:rPr lang="zh-CN" altLang="en-US" dirty="0" smtClean="0"/>
              <a:t/>
            </a:r>
            <a:br>
              <a:rPr lang="zh-CN" altLang="en-US" dirty="0" smtClean="0"/>
            </a:br>
            <a:r>
              <a:rPr lang="zh-CN" altLang="en-US" sz="1200" b="0" i="0" kern="1200" dirty="0" smtClean="0">
                <a:solidFill>
                  <a:schemeClr val="tx1"/>
                </a:solidFill>
                <a:latin typeface="+mn-lt"/>
                <a:ea typeface="+mn-ea"/>
                <a:cs typeface="+mn-cs"/>
              </a:rPr>
              <a:t>   当然从</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的公路也可能不只一条。 </a:t>
            </a:r>
            <a:r>
              <a:rPr lang="zh-CN" altLang="en-US" dirty="0" smtClean="0"/>
              <a:t/>
            </a:r>
            <a:br>
              <a:rPr lang="zh-CN" altLang="en-US" dirty="0" smtClean="0"/>
            </a:br>
            <a:r>
              <a:rPr lang="zh-CN" altLang="en-US" sz="1200" b="0" i="0" kern="1200" dirty="0" smtClean="0">
                <a:solidFill>
                  <a:schemeClr val="tx1"/>
                </a:solidFill>
                <a:latin typeface="+mn-lt"/>
                <a:ea typeface="+mn-ea"/>
                <a:cs typeface="+mn-cs"/>
              </a:rPr>
              <a:t>   某一次运送白菜，可以在真正上路时才开通某一条道路 </a:t>
            </a:r>
            <a:r>
              <a:rPr lang="zh-CN" altLang="en-US" dirty="0" smtClean="0"/>
              <a:t/>
            </a:r>
            <a:br>
              <a:rPr lang="zh-CN" altLang="en-US" dirty="0" smtClean="0"/>
            </a:br>
            <a:r>
              <a:rPr lang="zh-CN" altLang="en-US" sz="1200" b="0" i="0" kern="1200" dirty="0" smtClean="0">
                <a:solidFill>
                  <a:schemeClr val="tx1"/>
                </a:solidFill>
                <a:latin typeface="+mn-lt"/>
                <a:ea typeface="+mn-ea"/>
                <a:cs typeface="+mn-cs"/>
              </a:rPr>
              <a:t>   一次运送不会影响别的运送的状态 </a:t>
            </a:r>
            <a:r>
              <a:rPr lang="zh-CN" altLang="en-US" dirty="0" smtClean="0"/>
              <a:t/>
            </a:r>
            <a:br>
              <a:rPr lang="zh-CN" altLang="en-US" dirty="0" smtClean="0"/>
            </a:b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29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Each message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three fields: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Type (1 byte): Indicates one of ten messages. Table 17.2 lists the defined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types.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Length (3 bytes): The length of the message in bytes.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Content (# 0 bytes): The parameters associated with this message; these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listed in Table 17.2.</a:t>
            </a:r>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31</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1DED55-CA38-42B7-B097-B9A097EF4429}" type="datetime1">
              <a:rPr lang="en-US" altLang="zh-CN"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0" y="533400"/>
            <a:ext cx="9144000" cy="461665"/>
          </a:xfrm>
          <a:prstGeom prst="rect">
            <a:avLst/>
          </a:prstGeom>
          <a:noFill/>
        </p:spPr>
        <p:txBody>
          <a:bodyPr wrap="square" rtlCol="0">
            <a:spAutoFit/>
          </a:bodyPr>
          <a:lstStyle/>
          <a:p>
            <a:endParaRPr lang="zh-CN" altLang="en-US" sz="2400" dirty="0"/>
          </a:p>
        </p:txBody>
      </p:sp>
      <p:sp>
        <p:nvSpPr>
          <p:cNvPr id="9" name="Rectangle 169"/>
          <p:cNvSpPr>
            <a:spLocks noChangeArrowheads="1"/>
          </p:cNvSpPr>
          <p:nvPr userDrawn="1"/>
        </p:nvSpPr>
        <p:spPr bwMode="ltGray">
          <a:xfrm>
            <a:off x="0" y="1"/>
            <a:ext cx="9144000" cy="990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A716B-A26D-42BC-A4EB-C01B6249111D}" type="datetime1">
              <a:rPr lang="en-US" altLang="zh-CN"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42A11-AE96-42E5-913F-178E8CF5B909}" type="datetime1">
              <a:rPr lang="en-US" altLang="zh-CN"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8038"/>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366AE9-822A-4F43-BF87-50A862974265}" type="datetime1">
              <a:rPr lang="en-US" altLang="zh-CN"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169"/>
          <p:cNvSpPr>
            <a:spLocks noChangeArrowheads="1"/>
          </p:cNvSpPr>
          <p:nvPr userDrawn="1"/>
        </p:nvSpPr>
        <p:spPr bwMode="ltGray">
          <a:xfrm>
            <a:off x="0" y="6248400"/>
            <a:ext cx="9144000" cy="609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
        <p:nvSpPr>
          <p:cNvPr id="8" name="Rectangle 169"/>
          <p:cNvSpPr>
            <a:spLocks noChangeArrowheads="1"/>
          </p:cNvSpPr>
          <p:nvPr userDrawn="1"/>
        </p:nvSpPr>
        <p:spPr bwMode="ltGray">
          <a:xfrm>
            <a:off x="0" y="0"/>
            <a:ext cx="9144000" cy="3810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A1B7E-F9A6-40D0-A325-F4DEE6BE5B35}" type="datetime1">
              <a:rPr lang="en-US" altLang="zh-CN"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B5A5DC-6874-4988-B334-BA9AA3F8A2C9}" type="datetime1">
              <a:rPr lang="en-US" altLang="zh-CN"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FC8D2-A3D4-407B-BE0D-11EC8C7AB19C}" type="datetime1">
              <a:rPr lang="en-US" altLang="zh-CN" smtClean="0"/>
              <a:pPr/>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D9A80-2664-4E66-8641-471478FBD595}" type="datetime1">
              <a:rPr lang="en-US" altLang="zh-CN" smtClean="0"/>
              <a:pPr/>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1331E-B45E-48AB-A788-41B5554A2557}" type="datetime1">
              <a:rPr lang="en-US" altLang="zh-CN" smtClean="0"/>
              <a:pPr/>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25959-DFB3-4497-A4F0-FCFCB5C0856A}" type="datetime1">
              <a:rPr lang="en-US" altLang="zh-CN"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7FAB0-7E46-45E8-A81C-13D5924870AE}" type="datetime1">
              <a:rPr lang="en-US" altLang="zh-CN"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E6C96-DA3A-4070-9AFF-A415F67C727A}" type="datetime1">
              <a:rPr lang="en-US" altLang="zh-CN" smtClean="0"/>
              <a:pPr/>
              <a:t>6/11/2019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p.netscape.com/eng/ssl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ietf.org/html.charters/tls-charte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3.org/Protoco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3.org/Libra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jianshu.com/p/7158568e4867"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808038"/>
          </a:xfrm>
        </p:spPr>
        <p:txBody>
          <a:bodyPr>
            <a:normAutofit fontScale="90000"/>
          </a:bodyPr>
          <a:lstStyle/>
          <a:p>
            <a:r>
              <a:rPr lang="zh-CN" altLang="en-US" dirty="0" smtClean="0"/>
              <a:t>传输层安全 </a:t>
            </a:r>
            <a:r>
              <a:rPr lang="en-US" altLang="zh-CN" dirty="0" smtClean="0"/>
              <a:t/>
            </a:r>
            <a:br>
              <a:rPr lang="en-US" altLang="zh-CN" dirty="0" smtClean="0"/>
            </a:br>
            <a:r>
              <a:rPr lang="en-US" altLang="zh-CN" dirty="0" smtClean="0"/>
              <a:t>SSL</a:t>
            </a:r>
            <a:r>
              <a:rPr lang="zh-CN" altLang="en-US" dirty="0" smtClean="0"/>
              <a:t>和</a:t>
            </a:r>
            <a:r>
              <a:rPr lang="en-US" altLang="zh-CN" dirty="0" smtClean="0"/>
              <a:t>SSH</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684205"/>
            <a:ext cx="7886700" cy="3492757"/>
          </a:xfrm>
        </p:spPr>
        <p:txBody>
          <a:bodyPr>
            <a:normAutofit fontScale="85000" lnSpcReduction="10000"/>
          </a:bodyPr>
          <a:lstStyle/>
          <a:p>
            <a:r>
              <a:rPr lang="zh-CN" altLang="zh-CN" dirty="0"/>
              <a:t>则攻击者虽然</a:t>
            </a:r>
            <a:r>
              <a:rPr lang="zh-CN" altLang="zh-CN" dirty="0" smtClean="0"/>
              <a:t>不知道密码</a:t>
            </a:r>
            <a:r>
              <a:rPr lang="zh-CN" altLang="zh-CN" dirty="0"/>
              <a:t>，他依然可以进入</a:t>
            </a:r>
            <a:r>
              <a:rPr lang="zh-CN" altLang="zh-CN" dirty="0" smtClean="0"/>
              <a:t>系统</a:t>
            </a:r>
            <a:r>
              <a:rPr lang="zh-CN" altLang="en-US" dirty="0" smtClean="0"/>
              <a:t>。</a:t>
            </a:r>
            <a:endParaRPr lang="en-US" altLang="zh-CN" dirty="0" smtClean="0"/>
          </a:p>
          <a:p>
            <a:r>
              <a:rPr lang="zh-CN" altLang="en-US" dirty="0"/>
              <a:t>这是因为通过单引号和注释符号的作用，提交后的</a:t>
            </a:r>
            <a:r>
              <a:rPr lang="en-US" altLang="zh-CN" dirty="0"/>
              <a:t>SQL</a:t>
            </a:r>
            <a:r>
              <a:rPr lang="zh-CN" altLang="en-US" dirty="0"/>
              <a:t>语句变为：</a:t>
            </a:r>
          </a:p>
          <a:p>
            <a:r>
              <a:rPr lang="en-US" altLang="zh-CN" dirty="0" smtClean="0"/>
              <a:t>SELECT </a:t>
            </a:r>
            <a:r>
              <a:rPr lang="en-US" altLang="zh-CN" dirty="0" err="1"/>
              <a:t>user_id</a:t>
            </a:r>
            <a:r>
              <a:rPr lang="en-US" altLang="zh-CN" dirty="0"/>
              <a:t>, username, </a:t>
            </a:r>
            <a:r>
              <a:rPr lang="en-US" altLang="zh-CN" dirty="0" err="1"/>
              <a:t>user_password</a:t>
            </a:r>
            <a:r>
              <a:rPr lang="en-US" altLang="zh-CN" dirty="0"/>
              <a:t>, </a:t>
            </a:r>
            <a:r>
              <a:rPr lang="en-US" altLang="zh-CN" dirty="0" err="1"/>
              <a:t>user_active</a:t>
            </a:r>
            <a:r>
              <a:rPr lang="en-US" altLang="zh-CN" dirty="0"/>
              <a:t>, </a:t>
            </a:r>
            <a:r>
              <a:rPr lang="en-US" altLang="zh-CN" dirty="0" err="1"/>
              <a:t>user_level</a:t>
            </a:r>
            <a:r>
              <a:rPr lang="en-US" altLang="zh-CN" dirty="0"/>
              <a:t>, </a:t>
            </a:r>
            <a:r>
              <a:rPr lang="en-US" altLang="zh-CN" dirty="0" err="1"/>
              <a:t>user_login_tries</a:t>
            </a:r>
            <a:r>
              <a:rPr lang="en-US" altLang="zh-CN" dirty="0"/>
              <a:t>, </a:t>
            </a:r>
            <a:r>
              <a:rPr lang="en-US" altLang="zh-CN" dirty="0" err="1"/>
              <a:t>user_last_login_try</a:t>
            </a:r>
            <a:r>
              <a:rPr lang="en-US" altLang="zh-CN" dirty="0"/>
              <a:t> FROM </a:t>
            </a:r>
            <a:r>
              <a:rPr lang="en-US" altLang="zh-CN" dirty="0" err="1"/>
              <a:t>phpbb_users</a:t>
            </a:r>
            <a:r>
              <a:rPr lang="en-US" altLang="zh-CN" dirty="0"/>
              <a:t> WHERE username = </a:t>
            </a:r>
            <a:r>
              <a:rPr lang="en-US" altLang="zh-CN" b="1" dirty="0">
                <a:solidFill>
                  <a:srgbClr val="FF0000"/>
                </a:solidFill>
              </a:rPr>
              <a:t>'</a:t>
            </a:r>
            <a:r>
              <a:rPr lang="en-US" altLang="zh-CN" b="1" dirty="0" err="1">
                <a:solidFill>
                  <a:srgbClr val="FF0000"/>
                </a:solidFill>
              </a:rPr>
              <a:t>alice</a:t>
            </a:r>
            <a:r>
              <a:rPr lang="en-US" altLang="zh-CN" b="1" dirty="0">
                <a:solidFill>
                  <a:srgbClr val="FF0000"/>
                </a:solidFill>
              </a:rPr>
              <a:t>' #</a:t>
            </a:r>
            <a:r>
              <a:rPr lang="en-US" altLang="zh-CN" dirty="0"/>
              <a:t>' AND </a:t>
            </a:r>
            <a:r>
              <a:rPr lang="en-US" altLang="zh-CN" dirty="0" err="1"/>
              <a:t>user_password</a:t>
            </a:r>
            <a:r>
              <a:rPr lang="en-US" altLang="zh-CN" dirty="0"/>
              <a:t> = '" . md5($password). "'";</a:t>
            </a:r>
          </a:p>
          <a:p>
            <a:endParaRPr lang="zh-CN" altLang="en-US" dirty="0"/>
          </a:p>
        </p:txBody>
      </p:sp>
      <p:sp>
        <p:nvSpPr>
          <p:cNvPr id="4" name="日期占位符 3"/>
          <p:cNvSpPr>
            <a:spLocks noGrp="1"/>
          </p:cNvSpPr>
          <p:nvPr>
            <p:ph type="dt" sz="half" idx="10"/>
          </p:nvPr>
        </p:nvSpPr>
        <p:spPr/>
        <p:txBody>
          <a:bodyPr/>
          <a:lstStyle/>
          <a:p>
            <a:r>
              <a:rPr lang="zh-CN" altLang="en-US" smtClean="0">
                <a:solidFill>
                  <a:prstClr val="black">
                    <a:tint val="75000"/>
                  </a:prstClr>
                </a:solidFill>
              </a:rPr>
              <a:t>格式化字符串及</a:t>
            </a:r>
            <a:r>
              <a:rPr lang="en-US" altLang="zh-CN" smtClean="0">
                <a:solidFill>
                  <a:prstClr val="black">
                    <a:tint val="75000"/>
                  </a:prstClr>
                </a:solidFill>
              </a:rPr>
              <a:t>SQL</a:t>
            </a:r>
            <a:r>
              <a:rPr lang="zh-CN" altLang="en-US" smtClean="0">
                <a:solidFill>
                  <a:prstClr val="black">
                    <a:tint val="75000"/>
                  </a:prstClr>
                </a:solidFill>
              </a:rPr>
              <a:t>注入</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EA259FB-2741-461F-93B9-D31B65D0D220}" type="slidenum">
              <a:rPr lang="zh-CN" altLang="en-US" smtClean="0">
                <a:solidFill>
                  <a:prstClr val="black">
                    <a:tint val="75000"/>
                  </a:prstClr>
                </a:solidFill>
              </a:rPr>
              <a:pPr/>
              <a:t>10</a:t>
            </a:fld>
            <a:endParaRPr lang="zh-CN" altLang="en-US">
              <a:solidFill>
                <a:prstClr val="black">
                  <a:tint val="75000"/>
                </a:prstClr>
              </a:solidFill>
            </a:endParaRPr>
          </a:p>
        </p:txBody>
      </p:sp>
      <p:pic>
        <p:nvPicPr>
          <p:cNvPr id="10243" name="图片 1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8222" y="365126"/>
            <a:ext cx="6627556" cy="179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26252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zh-CN" altLang="en-US" dirty="0"/>
              <a:t>号之后的代码都被注释</a:t>
            </a:r>
            <a:r>
              <a:rPr lang="zh-CN" altLang="en-US" dirty="0" smtClean="0"/>
              <a:t>。</a:t>
            </a:r>
            <a:r>
              <a:rPr lang="en-US" altLang="zh-CN" dirty="0" err="1" smtClean="0"/>
              <a:t>Mysql</a:t>
            </a:r>
            <a:r>
              <a:rPr lang="zh-CN" altLang="en-US" dirty="0" smtClean="0"/>
              <a:t>数据库管理系统执行</a:t>
            </a:r>
            <a:r>
              <a:rPr lang="zh-CN" altLang="en-US" dirty="0"/>
              <a:t>的是如下</a:t>
            </a:r>
            <a:r>
              <a:rPr lang="en-US" altLang="zh-CN" dirty="0"/>
              <a:t>SQL</a:t>
            </a:r>
            <a:r>
              <a:rPr lang="zh-CN" altLang="en-US" dirty="0"/>
              <a:t>语句：</a:t>
            </a:r>
          </a:p>
          <a:p>
            <a:r>
              <a:rPr lang="en-US" altLang="zh-CN" dirty="0" smtClean="0"/>
              <a:t>SELECT </a:t>
            </a:r>
            <a:r>
              <a:rPr lang="en-US" altLang="zh-CN" dirty="0" err="1"/>
              <a:t>user_id</a:t>
            </a:r>
            <a:r>
              <a:rPr lang="en-US" altLang="zh-CN" dirty="0"/>
              <a:t>, username, </a:t>
            </a:r>
            <a:r>
              <a:rPr lang="en-US" altLang="zh-CN" dirty="0" err="1"/>
              <a:t>user_password</a:t>
            </a:r>
            <a:r>
              <a:rPr lang="en-US" altLang="zh-CN" dirty="0"/>
              <a:t>, </a:t>
            </a:r>
            <a:r>
              <a:rPr lang="en-US" altLang="zh-CN" dirty="0" err="1"/>
              <a:t>user_active</a:t>
            </a:r>
            <a:r>
              <a:rPr lang="en-US" altLang="zh-CN" dirty="0"/>
              <a:t>, </a:t>
            </a:r>
            <a:r>
              <a:rPr lang="en-US" altLang="zh-CN" dirty="0" err="1"/>
              <a:t>user_level</a:t>
            </a:r>
            <a:r>
              <a:rPr lang="en-US" altLang="zh-CN" dirty="0"/>
              <a:t>, </a:t>
            </a:r>
            <a:r>
              <a:rPr lang="en-US" altLang="zh-CN" dirty="0" err="1"/>
              <a:t>user_login_tries</a:t>
            </a:r>
            <a:r>
              <a:rPr lang="en-US" altLang="zh-CN" dirty="0"/>
              <a:t>, </a:t>
            </a:r>
            <a:r>
              <a:rPr lang="en-US" altLang="zh-CN" dirty="0" err="1"/>
              <a:t>user_last_login_try</a:t>
            </a:r>
            <a:r>
              <a:rPr lang="en-US" altLang="zh-CN" dirty="0"/>
              <a:t> FROM </a:t>
            </a:r>
            <a:r>
              <a:rPr lang="en-US" altLang="zh-CN" dirty="0" err="1"/>
              <a:t>phpbb_users</a:t>
            </a:r>
            <a:r>
              <a:rPr lang="en-US" altLang="zh-CN" dirty="0"/>
              <a:t> WHERE username = '</a:t>
            </a:r>
            <a:r>
              <a:rPr lang="en-US" altLang="zh-CN" dirty="0" err="1"/>
              <a:t>alice</a:t>
            </a:r>
            <a:r>
              <a:rPr lang="en-US" altLang="zh-CN" dirty="0"/>
              <a:t>'</a:t>
            </a:r>
          </a:p>
          <a:p>
            <a:r>
              <a:rPr lang="zh-CN" altLang="en-US" dirty="0"/>
              <a:t>故只要输入合法的用户名，就可成功登录，从而得以绕过访问控制机制。</a:t>
            </a:r>
          </a:p>
          <a:p>
            <a:endParaRPr lang="zh-CN" altLang="en-US" dirty="0"/>
          </a:p>
        </p:txBody>
      </p:sp>
      <p:sp>
        <p:nvSpPr>
          <p:cNvPr id="4" name="日期占位符 3"/>
          <p:cNvSpPr>
            <a:spLocks noGrp="1"/>
          </p:cNvSpPr>
          <p:nvPr>
            <p:ph type="dt" sz="half" idx="10"/>
          </p:nvPr>
        </p:nvSpPr>
        <p:spPr/>
        <p:txBody>
          <a:bodyPr/>
          <a:lstStyle/>
          <a:p>
            <a:r>
              <a:rPr lang="zh-CN" altLang="en-US" smtClean="0">
                <a:solidFill>
                  <a:prstClr val="black">
                    <a:tint val="75000"/>
                  </a:prstClr>
                </a:solidFill>
              </a:rPr>
              <a:t>格式化字符串及</a:t>
            </a:r>
            <a:r>
              <a:rPr lang="en-US" altLang="zh-CN" smtClean="0">
                <a:solidFill>
                  <a:prstClr val="black">
                    <a:tint val="75000"/>
                  </a:prstClr>
                </a:solidFill>
              </a:rPr>
              <a:t>SQL</a:t>
            </a:r>
            <a:r>
              <a:rPr lang="zh-CN" altLang="en-US" smtClean="0">
                <a:solidFill>
                  <a:prstClr val="black">
                    <a:tint val="75000"/>
                  </a:prstClr>
                </a:solidFill>
              </a:rPr>
              <a:t>注入</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EA259FB-2741-461F-93B9-D31B65D0D220}" type="slidenum">
              <a:rPr lang="zh-CN" altLang="en-US" smtClean="0">
                <a:solidFill>
                  <a:prstClr val="black">
                    <a:tint val="75000"/>
                  </a:prstClr>
                </a:solidFill>
              </a:rPr>
              <a:pPr/>
              <a:t>11</a:t>
            </a:fld>
            <a:endParaRPr lang="zh-CN" altLang="en-US">
              <a:solidFill>
                <a:prstClr val="black">
                  <a:tint val="75000"/>
                </a:prstClr>
              </a:solidFill>
            </a:endParaRPr>
          </a:p>
        </p:txBody>
      </p:sp>
    </p:spTree>
    <p:extLst>
      <p:ext uri="{BB962C8B-B14F-4D97-AF65-F5344CB8AC3E}">
        <p14:creationId xmlns:p14="http://schemas.microsoft.com/office/powerpoint/2010/main" xmlns="" val="3993387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zh-CN" altLang="en-US" dirty="0" smtClean="0"/>
              <a:t>跨站脚本攻击</a:t>
            </a:r>
            <a:r>
              <a:rPr lang="en-US" altLang="zh-CN" dirty="0" smtClean="0"/>
              <a:t>-XSS</a:t>
            </a:r>
            <a:endParaRPr lang="zh-CN" altLang="en-US" dirty="0"/>
          </a:p>
        </p:txBody>
      </p:sp>
      <p:sp>
        <p:nvSpPr>
          <p:cNvPr id="3" name="Content Placeholder 2"/>
          <p:cNvSpPr>
            <a:spLocks noGrp="1"/>
          </p:cNvSpPr>
          <p:nvPr>
            <p:ph idx="1"/>
          </p:nvPr>
        </p:nvSpPr>
        <p:spPr>
          <a:xfrm>
            <a:off x="457200" y="1219200"/>
            <a:ext cx="8229600" cy="5105400"/>
          </a:xfrm>
        </p:spPr>
        <p:txBody>
          <a:bodyPr>
            <a:normAutofit fontScale="77500" lnSpcReduction="20000"/>
          </a:bodyPr>
          <a:lstStyle/>
          <a:p>
            <a:r>
              <a:rPr lang="en-US" altLang="zh-CN" dirty="0" smtClean="0"/>
              <a:t>XSS</a:t>
            </a:r>
            <a:r>
              <a:rPr lang="zh-CN" altLang="en-US" dirty="0" smtClean="0"/>
              <a:t>是跨站脚本攻击</a:t>
            </a:r>
            <a:r>
              <a:rPr lang="en-US" altLang="zh-CN" dirty="0" smtClean="0"/>
              <a:t>(Cross Site Scripting)</a:t>
            </a:r>
            <a:r>
              <a:rPr lang="zh-CN" altLang="en-US" dirty="0" smtClean="0"/>
              <a:t>，恶意攻击者往</a:t>
            </a:r>
            <a:r>
              <a:rPr lang="en-US" altLang="zh-CN" dirty="0" smtClean="0"/>
              <a:t>Web</a:t>
            </a:r>
            <a:r>
              <a:rPr lang="zh-CN" altLang="en-US" dirty="0" smtClean="0"/>
              <a:t>页面里插入恶意</a:t>
            </a:r>
            <a:r>
              <a:rPr lang="en-US" altLang="zh-CN" dirty="0" smtClean="0"/>
              <a:t>Script</a:t>
            </a:r>
            <a:r>
              <a:rPr lang="zh-CN" altLang="en-US" dirty="0" smtClean="0"/>
              <a:t>代码，当用户浏览该页之时，嵌入其中</a:t>
            </a:r>
            <a:r>
              <a:rPr lang="en-US" altLang="zh-CN" dirty="0" smtClean="0"/>
              <a:t>Web</a:t>
            </a:r>
            <a:r>
              <a:rPr lang="zh-CN" altLang="en-US" dirty="0" smtClean="0"/>
              <a:t>里面的</a:t>
            </a:r>
            <a:r>
              <a:rPr lang="en-US" altLang="zh-CN" dirty="0" smtClean="0"/>
              <a:t>Script</a:t>
            </a:r>
            <a:r>
              <a:rPr lang="zh-CN" altLang="en-US" dirty="0" smtClean="0"/>
              <a:t>代码会被执行，从而达到恶意攻击用户的目的</a:t>
            </a:r>
            <a:r>
              <a:rPr lang="zh-CN" altLang="en-US" dirty="0" smtClean="0"/>
              <a:t>。如：</a:t>
            </a:r>
            <a:endParaRPr lang="en-US" altLang="zh-CN" dirty="0" smtClean="0"/>
          </a:p>
          <a:p>
            <a:pPr>
              <a:buNone/>
            </a:pPr>
            <a:r>
              <a:rPr lang="en-US" altLang="zh-CN" dirty="0" smtClean="0"/>
              <a:t>	</a:t>
            </a:r>
            <a:r>
              <a:rPr lang="en-US" altLang="zh-CN" dirty="0" smtClean="0"/>
              <a:t>&lt;</a:t>
            </a:r>
            <a:r>
              <a:rPr lang="en-US" altLang="zh-CN" dirty="0" smtClean="0"/>
              <a:t>script&gt;alert(“</a:t>
            </a:r>
            <a:r>
              <a:rPr lang="en-US" altLang="zh-CN" dirty="0" err="1" smtClean="0"/>
              <a:t>hey!you</a:t>
            </a:r>
            <a:r>
              <a:rPr lang="en-US" altLang="zh-CN" dirty="0" smtClean="0"/>
              <a:t> are attacked”)&lt;/script&gt;</a:t>
            </a:r>
          </a:p>
          <a:p>
            <a:endParaRPr lang="en-US" altLang="zh-CN" dirty="0" smtClean="0"/>
          </a:p>
          <a:p>
            <a:r>
              <a:rPr lang="zh-CN" altLang="en-US" dirty="0" smtClean="0"/>
              <a:t>危害：</a:t>
            </a:r>
            <a:endParaRPr lang="en-US" altLang="zh-CN" dirty="0" smtClean="0"/>
          </a:p>
          <a:p>
            <a:pPr lvl="1"/>
            <a:r>
              <a:rPr lang="zh-CN" altLang="en-US" dirty="0" smtClean="0"/>
              <a:t>窃取网页浏览中的</a:t>
            </a:r>
            <a:r>
              <a:rPr lang="en-US" altLang="zh-CN" dirty="0" smtClean="0"/>
              <a:t>cookie</a:t>
            </a:r>
            <a:r>
              <a:rPr lang="zh-CN" altLang="en-US" dirty="0" smtClean="0"/>
              <a:t>值</a:t>
            </a:r>
            <a:endParaRPr lang="en-US" altLang="zh-CN" dirty="0" smtClean="0"/>
          </a:p>
          <a:p>
            <a:pPr lvl="1">
              <a:buNone/>
            </a:pPr>
            <a:r>
              <a:rPr lang="en-US" altLang="zh-CN" dirty="0" smtClean="0"/>
              <a:t>&lt;script&gt;alert(</a:t>
            </a:r>
            <a:r>
              <a:rPr lang="en-US" altLang="zh-CN" dirty="0" err="1" smtClean="0"/>
              <a:t>document.cookie</a:t>
            </a:r>
            <a:r>
              <a:rPr lang="en-US" altLang="zh-CN" dirty="0" smtClean="0"/>
              <a:t>)&lt;/script&gt;</a:t>
            </a:r>
          </a:p>
          <a:p>
            <a:pPr lvl="1">
              <a:buNone/>
            </a:pPr>
            <a:r>
              <a:rPr lang="en-US" altLang="zh-CN" dirty="0" smtClean="0"/>
              <a:t>&lt;script&gt;console.log('cookie-----&gt;', </a:t>
            </a:r>
            <a:r>
              <a:rPr lang="en-US" altLang="zh-CN" dirty="0" err="1" smtClean="0"/>
              <a:t>document.cookie</a:t>
            </a:r>
            <a:r>
              <a:rPr lang="en-US" altLang="zh-CN" dirty="0" smtClean="0"/>
              <a:t>)&lt;/script&gt;</a:t>
            </a:r>
          </a:p>
          <a:p>
            <a:pPr lvl="1"/>
            <a:r>
              <a:rPr lang="zh-CN" altLang="en-US" dirty="0" smtClean="0"/>
              <a:t>劫持流量实现恶意跳转</a:t>
            </a:r>
            <a:endParaRPr lang="en-US" altLang="zh-CN" dirty="0" smtClean="0"/>
          </a:p>
          <a:p>
            <a:pPr lvl="1">
              <a:buNone/>
            </a:pPr>
            <a:r>
              <a:rPr lang="en-US" altLang="zh-CN" dirty="0" smtClean="0"/>
              <a:t>&lt;script&gt;</a:t>
            </a:r>
            <a:r>
              <a:rPr lang="en-US" altLang="zh-CN" dirty="0" err="1" smtClean="0"/>
              <a:t>window.location.href</a:t>
            </a:r>
            <a:r>
              <a:rPr lang="en-US" altLang="zh-CN" dirty="0" smtClean="0"/>
              <a:t>="http://www.baidu.com";&lt;/script&gt;</a:t>
            </a:r>
          </a:p>
          <a:p>
            <a:pPr lvl="1"/>
            <a:r>
              <a:rPr lang="zh-CN" altLang="en-US" dirty="0" smtClean="0"/>
              <a:t>控制受害者机器向其它网站发起攻击</a:t>
            </a:r>
            <a:endParaRPr lang="en-US" altLang="zh-CN" dirty="0" smtClean="0"/>
          </a:p>
          <a:p>
            <a:pPr lvl="1"/>
            <a:r>
              <a:rPr lang="zh-CN" altLang="en-US" dirty="0" smtClean="0"/>
              <a:t>等</a:t>
            </a:r>
            <a:endParaRPr lang="en-US" altLang="zh-CN" dirty="0" smtClean="0"/>
          </a:p>
          <a:p>
            <a:pPr lvl="1">
              <a:buNone/>
            </a:pPr>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08038"/>
          </a:xfrm>
        </p:spPr>
        <p:txBody>
          <a:bodyPr/>
          <a:lstStyle/>
          <a:p>
            <a:r>
              <a:rPr lang="zh-CN" altLang="en-US" dirty="0" smtClean="0"/>
              <a:t>跨站伪造请求攻击 </a:t>
            </a:r>
            <a:r>
              <a:rPr lang="en-US" altLang="zh-CN" dirty="0" smtClean="0"/>
              <a:t>- CSRF</a:t>
            </a:r>
            <a:endParaRPr lang="zh-CN" altLang="en-US" dirty="0"/>
          </a:p>
        </p:txBody>
      </p:sp>
      <p:sp>
        <p:nvSpPr>
          <p:cNvPr id="3" name="Content Placeholder 2"/>
          <p:cNvSpPr>
            <a:spLocks noGrp="1"/>
          </p:cNvSpPr>
          <p:nvPr>
            <p:ph idx="1"/>
          </p:nvPr>
        </p:nvSpPr>
        <p:spPr>
          <a:xfrm>
            <a:off x="0" y="685800"/>
            <a:ext cx="9144000" cy="5364163"/>
          </a:xfrm>
        </p:spPr>
        <p:txBody>
          <a:bodyPr>
            <a:noAutofit/>
          </a:bodyPr>
          <a:lstStyle/>
          <a:p>
            <a:r>
              <a:rPr lang="en-US" altLang="zh-CN" sz="2200" dirty="0" smtClean="0"/>
              <a:t>CSRF</a:t>
            </a:r>
            <a:r>
              <a:rPr lang="zh-CN" altLang="en-US" sz="2200" dirty="0" smtClean="0"/>
              <a:t>是跨站请求伪造的缩写，也被称为</a:t>
            </a:r>
            <a:r>
              <a:rPr lang="en-US" altLang="zh-CN" sz="2200" dirty="0" smtClean="0"/>
              <a:t>XSRF</a:t>
            </a:r>
            <a:r>
              <a:rPr lang="zh-CN" altLang="en-US" sz="2200" dirty="0" smtClean="0"/>
              <a:t>， 是一种挟制用户在当前已登录的</a:t>
            </a:r>
            <a:r>
              <a:rPr lang="en-US" altLang="zh-CN" sz="2200" dirty="0" smtClean="0"/>
              <a:t>Web</a:t>
            </a:r>
            <a:r>
              <a:rPr lang="zh-CN" altLang="en-US" sz="2200" dirty="0" smtClean="0"/>
              <a:t>应用程序上执行非本意的操作的攻击方法。跟跨网站脚本（</a:t>
            </a:r>
            <a:r>
              <a:rPr lang="en-US" altLang="zh-CN" sz="2200" dirty="0" smtClean="0"/>
              <a:t>XSS</a:t>
            </a:r>
            <a:r>
              <a:rPr lang="zh-CN" altLang="en-US" sz="2200" dirty="0" smtClean="0"/>
              <a:t>）相比，</a:t>
            </a:r>
            <a:r>
              <a:rPr lang="en-US" altLang="zh-CN" sz="2200" dirty="0" smtClean="0"/>
              <a:t>XSS</a:t>
            </a:r>
            <a:r>
              <a:rPr lang="zh-CN" altLang="en-US" sz="2200" dirty="0" smtClean="0"/>
              <a:t>利用的是用户对指定网站的信任，</a:t>
            </a:r>
            <a:r>
              <a:rPr lang="en-US" altLang="zh-CN" sz="2200" dirty="0" smtClean="0"/>
              <a:t>CSRF</a:t>
            </a:r>
            <a:r>
              <a:rPr lang="zh-CN" altLang="en-US" sz="2200" dirty="0" smtClean="0"/>
              <a:t>利用的是网站对用户网页浏览器的信任。</a:t>
            </a:r>
            <a:endParaRPr lang="en-US" altLang="zh-CN" sz="2200" dirty="0" smtClean="0"/>
          </a:p>
          <a:p>
            <a:r>
              <a:rPr lang="zh-CN" altLang="en-US" sz="2200" dirty="0" smtClean="0"/>
              <a:t>最简单的攻击：</a:t>
            </a:r>
            <a:endParaRPr lang="en-US" altLang="zh-CN" sz="2200" dirty="0" smtClean="0"/>
          </a:p>
          <a:p>
            <a:pPr lvl="1"/>
            <a:r>
              <a:rPr lang="zh-CN" altLang="en-US" sz="2200" dirty="0" smtClean="0"/>
              <a:t>用户</a:t>
            </a:r>
            <a:r>
              <a:rPr lang="en-US" altLang="zh-CN" sz="2200" dirty="0" smtClean="0"/>
              <a:t>Alice</a:t>
            </a:r>
            <a:r>
              <a:rPr lang="zh-CN" altLang="en-US" sz="2200" dirty="0" smtClean="0"/>
              <a:t>登录和访问某银行网站</a:t>
            </a:r>
            <a:r>
              <a:rPr lang="en-US" altLang="zh-CN" sz="2200" dirty="0" smtClean="0"/>
              <a:t>A</a:t>
            </a:r>
            <a:r>
              <a:rPr lang="zh-CN" altLang="en-US" sz="2200" dirty="0" smtClean="0"/>
              <a:t>，保留</a:t>
            </a:r>
            <a:r>
              <a:rPr lang="en-US" altLang="zh-CN" sz="2200" dirty="0" smtClean="0"/>
              <a:t>cookie</a:t>
            </a:r>
            <a:r>
              <a:rPr lang="zh-CN" altLang="en-US" sz="2200" dirty="0" smtClean="0"/>
              <a:t>。</a:t>
            </a:r>
            <a:endParaRPr lang="en-US" altLang="zh-CN" sz="2200" dirty="0" smtClean="0"/>
          </a:p>
          <a:p>
            <a:pPr lvl="1"/>
            <a:r>
              <a:rPr lang="en-US" altLang="zh-CN" sz="2200" dirty="0" smtClean="0"/>
              <a:t>Alice</a:t>
            </a:r>
            <a:r>
              <a:rPr lang="zh-CN" altLang="en-US" sz="2200" dirty="0" smtClean="0"/>
              <a:t>被某些信息诱导访问危险网站</a:t>
            </a:r>
            <a:r>
              <a:rPr lang="en-US" altLang="zh-CN" sz="2200" dirty="0" smtClean="0"/>
              <a:t>B</a:t>
            </a:r>
            <a:r>
              <a:rPr lang="zh-CN" altLang="en-US" sz="2200" dirty="0" smtClean="0"/>
              <a:t>。</a:t>
            </a:r>
            <a:endParaRPr lang="en-US" altLang="zh-CN" sz="2200" dirty="0" smtClean="0"/>
          </a:p>
          <a:p>
            <a:pPr lvl="1"/>
            <a:r>
              <a:rPr lang="zh-CN" altLang="en-US" sz="2200" dirty="0" smtClean="0"/>
              <a:t>危险网站</a:t>
            </a:r>
            <a:r>
              <a:rPr lang="en-US" altLang="zh-CN" sz="2200" dirty="0" smtClean="0"/>
              <a:t>B</a:t>
            </a:r>
            <a:r>
              <a:rPr lang="zh-CN" altLang="en-US" sz="2200" dirty="0" smtClean="0"/>
              <a:t>上有一个</a:t>
            </a:r>
            <a:r>
              <a:rPr lang="en-US" altLang="zh-CN" sz="2200" dirty="0" smtClean="0"/>
              <a:t>&lt;</a:t>
            </a:r>
            <a:r>
              <a:rPr lang="en-US" altLang="zh-CN" sz="2200" dirty="0" err="1" smtClean="0"/>
              <a:t>img</a:t>
            </a:r>
            <a:r>
              <a:rPr lang="en-US" altLang="zh-CN" sz="2200" dirty="0" smtClean="0"/>
              <a:t>&gt;</a:t>
            </a:r>
            <a:r>
              <a:rPr lang="zh-CN" altLang="en-US" sz="2200" dirty="0" smtClean="0"/>
              <a:t>标签：</a:t>
            </a:r>
            <a:r>
              <a:rPr lang="en-US" altLang="zh-CN" sz="2000" dirty="0" smtClean="0">
                <a:solidFill>
                  <a:srgbClr val="FF0000"/>
                </a:solidFill>
              </a:rPr>
              <a:t>&lt;</a:t>
            </a:r>
            <a:r>
              <a:rPr lang="en-US" altLang="zh-CN" sz="2000" dirty="0" err="1" smtClean="0">
                <a:solidFill>
                  <a:srgbClr val="FF0000"/>
                </a:solidFill>
              </a:rPr>
              <a:t>img</a:t>
            </a:r>
            <a:r>
              <a:rPr lang="en-US" altLang="zh-CN" sz="2000" dirty="0" smtClean="0">
                <a:solidFill>
                  <a:srgbClr val="FF0000"/>
                </a:solidFill>
              </a:rPr>
              <a:t> </a:t>
            </a:r>
            <a:r>
              <a:rPr lang="en-US" altLang="zh-CN" sz="2000" dirty="0" err="1" smtClean="0">
                <a:solidFill>
                  <a:srgbClr val="FF0000"/>
                </a:solidFill>
              </a:rPr>
              <a:t>src</a:t>
            </a:r>
            <a:r>
              <a:rPr lang="en-US" altLang="zh-CN" sz="2000" dirty="0" smtClean="0">
                <a:solidFill>
                  <a:srgbClr val="FF0000"/>
                </a:solidFill>
              </a:rPr>
              <a:t>=“http: //www.examplebank.com/account=Alice&amp;amount=1000&amp;payfor=Badman” &gt;</a:t>
            </a:r>
          </a:p>
          <a:p>
            <a:pPr lvl="1"/>
            <a:r>
              <a:rPr lang="zh-CN" altLang="en-US" sz="2200" dirty="0" smtClean="0"/>
              <a:t>这个标签的</a:t>
            </a:r>
            <a:r>
              <a:rPr lang="en-US" altLang="zh-CN" sz="2200" dirty="0" err="1" smtClean="0"/>
              <a:t>src</a:t>
            </a:r>
            <a:r>
              <a:rPr lang="zh-CN" altLang="en-US" sz="2200" dirty="0" smtClean="0"/>
              <a:t>不指向一张图片，而是一个</a:t>
            </a:r>
            <a:r>
              <a:rPr lang="en-US" altLang="zh-CN" sz="2200" dirty="0" smtClean="0"/>
              <a:t>http</a:t>
            </a:r>
            <a:r>
              <a:rPr lang="zh-CN" altLang="en-US" sz="2200" dirty="0" smtClean="0"/>
              <a:t>请求，这个请求向银行要求将</a:t>
            </a:r>
            <a:r>
              <a:rPr lang="en-US" altLang="zh-CN" sz="2200" dirty="0" smtClean="0"/>
              <a:t>Alice</a:t>
            </a:r>
            <a:r>
              <a:rPr lang="zh-CN" altLang="en-US" sz="2200" dirty="0" smtClean="0"/>
              <a:t>的</a:t>
            </a:r>
            <a:r>
              <a:rPr lang="en-US" altLang="zh-CN" sz="2200" dirty="0" smtClean="0"/>
              <a:t>1000</a:t>
            </a:r>
            <a:r>
              <a:rPr lang="zh-CN" altLang="en-US" sz="2200" dirty="0" smtClean="0"/>
              <a:t>元转给</a:t>
            </a:r>
            <a:r>
              <a:rPr lang="en-US" altLang="zh-CN" sz="2200" dirty="0" err="1" smtClean="0"/>
              <a:t>Badman</a:t>
            </a:r>
            <a:r>
              <a:rPr lang="zh-CN" altLang="en-US" sz="2200" dirty="0" smtClean="0"/>
              <a:t>，由于</a:t>
            </a:r>
            <a:r>
              <a:rPr lang="en-US" altLang="zh-CN" sz="2200" dirty="0" smtClean="0"/>
              <a:t>Alice</a:t>
            </a:r>
            <a:r>
              <a:rPr lang="zh-CN" altLang="en-US" sz="2200" dirty="0" smtClean="0"/>
              <a:t>的浏览器上有</a:t>
            </a:r>
            <a:r>
              <a:rPr lang="en-US" altLang="zh-CN" sz="2200" dirty="0" smtClean="0"/>
              <a:t>cookie</a:t>
            </a:r>
            <a:r>
              <a:rPr lang="zh-CN" altLang="en-US" sz="2200" dirty="0" smtClean="0"/>
              <a:t>，这样浏览器发出的这个请求就能得到响应执行。</a:t>
            </a:r>
            <a:endParaRPr lang="en-US" altLang="zh-CN" sz="2200" dirty="0" smtClean="0"/>
          </a:p>
          <a:p>
            <a:pPr lvl="1"/>
            <a:r>
              <a:rPr lang="zh-CN" altLang="en-US" sz="2200" dirty="0" smtClean="0"/>
              <a:t>这样</a:t>
            </a:r>
            <a:r>
              <a:rPr lang="en-US" altLang="zh-CN" sz="2200" dirty="0" smtClean="0"/>
              <a:t>Alice</a:t>
            </a:r>
            <a:r>
              <a:rPr lang="zh-CN" altLang="en-US" sz="2200" dirty="0" smtClean="0"/>
              <a:t>的钱就被偷了。</a:t>
            </a:r>
            <a:endParaRPr lang="en-US" altLang="zh-CN" sz="2200" dirty="0" smtClean="0"/>
          </a:p>
          <a:p>
            <a:r>
              <a:rPr lang="zh-CN" altLang="en-US" sz="2200" dirty="0" smtClean="0"/>
              <a:t>要抵御 </a:t>
            </a:r>
            <a:r>
              <a:rPr lang="en-US" altLang="zh-CN" sz="2200" dirty="0" smtClean="0"/>
              <a:t>CSRF</a:t>
            </a:r>
            <a:r>
              <a:rPr lang="zh-CN" altLang="en-US" sz="2200" dirty="0" smtClean="0"/>
              <a:t>，关键在于在请求中放入黑客所不能伪造的信息，并且该信息不存在于 </a:t>
            </a:r>
            <a:r>
              <a:rPr lang="en-US" altLang="zh-CN" sz="2200" dirty="0" smtClean="0"/>
              <a:t>cookie </a:t>
            </a:r>
            <a:r>
              <a:rPr lang="zh-CN" altLang="en-US" sz="2200" dirty="0" smtClean="0"/>
              <a:t>之中。</a:t>
            </a:r>
            <a:endParaRPr lang="zh-CN" alt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08038"/>
          </a:xfrm>
        </p:spPr>
        <p:txBody>
          <a:bodyPr/>
          <a:lstStyle/>
          <a:p>
            <a:r>
              <a:rPr lang="en-US" altLang="zh-CN" dirty="0" smtClean="0"/>
              <a:t>Web</a:t>
            </a:r>
            <a:r>
              <a:rPr lang="zh-CN" altLang="en-US" dirty="0" smtClean="0"/>
              <a:t>安全威胁对照表</a:t>
            </a:r>
            <a:endParaRPr lang="zh-CN" altLang="en-US" dirty="0"/>
          </a:p>
        </p:txBody>
      </p:sp>
      <p:graphicFrame>
        <p:nvGraphicFramePr>
          <p:cNvPr id="5" name="Content Placeholder 4"/>
          <p:cNvGraphicFramePr>
            <a:graphicFrameLocks noGrp="1"/>
          </p:cNvGraphicFramePr>
          <p:nvPr>
            <p:ph idx="1"/>
          </p:nvPr>
        </p:nvGraphicFramePr>
        <p:xfrm>
          <a:off x="457200" y="1295400"/>
          <a:ext cx="8229600" cy="4861560"/>
        </p:xfrm>
        <a:graphic>
          <a:graphicData uri="http://schemas.openxmlformats.org/drawingml/2006/table">
            <a:tbl>
              <a:tblPr firstRow="1" bandRow="1">
                <a:tableStyleId>{5C22544A-7EE6-4342-B048-85BDC9FD1C3A}</a:tableStyleId>
              </a:tblPr>
              <a:tblGrid>
                <a:gridCol w="1143000"/>
                <a:gridCol w="2667000"/>
                <a:gridCol w="2133600"/>
                <a:gridCol w="2286000"/>
              </a:tblGrid>
              <a:tr h="533400">
                <a:tc>
                  <a:txBody>
                    <a:bodyPr/>
                    <a:lstStyle/>
                    <a:p>
                      <a:endParaRPr lang="zh-CN" altLang="en-US" dirty="0"/>
                    </a:p>
                  </a:txBody>
                  <a:tcPr/>
                </a:tc>
                <a:tc>
                  <a:txBody>
                    <a:bodyPr/>
                    <a:lstStyle/>
                    <a:p>
                      <a:r>
                        <a:rPr lang="zh-CN" altLang="en-US" dirty="0" smtClean="0"/>
                        <a:t>威胁</a:t>
                      </a:r>
                      <a:endParaRPr lang="zh-CN" altLang="en-US" dirty="0"/>
                    </a:p>
                  </a:txBody>
                  <a:tcPr/>
                </a:tc>
                <a:tc>
                  <a:txBody>
                    <a:bodyPr/>
                    <a:lstStyle/>
                    <a:p>
                      <a:r>
                        <a:rPr lang="zh-CN" altLang="en-US" dirty="0" smtClean="0"/>
                        <a:t>后果</a:t>
                      </a:r>
                      <a:endParaRPr lang="zh-CN" altLang="en-US" dirty="0"/>
                    </a:p>
                  </a:txBody>
                  <a:tcPr/>
                </a:tc>
                <a:tc>
                  <a:txBody>
                    <a:bodyPr/>
                    <a:lstStyle/>
                    <a:p>
                      <a:r>
                        <a:rPr lang="zh-CN" altLang="en-US" dirty="0" smtClean="0"/>
                        <a:t>对策</a:t>
                      </a:r>
                      <a:endParaRPr lang="zh-CN" altLang="en-US" dirty="0"/>
                    </a:p>
                  </a:txBody>
                  <a:tcPr/>
                </a:tc>
              </a:tr>
              <a:tr h="533400">
                <a:tc>
                  <a:txBody>
                    <a:bodyPr/>
                    <a:lstStyle/>
                    <a:p>
                      <a:r>
                        <a:rPr lang="zh-CN" altLang="en-US" dirty="0" smtClean="0"/>
                        <a:t>完整性</a:t>
                      </a:r>
                      <a:endParaRPr lang="zh-CN" altLang="en-US" dirty="0"/>
                    </a:p>
                  </a:txBody>
                  <a:tcPr/>
                </a:tc>
                <a:tc>
                  <a:txBody>
                    <a:bodyPr/>
                    <a:lstStyle/>
                    <a:p>
                      <a:pPr>
                        <a:buFont typeface="Arial" pitchFamily="34" charset="0"/>
                        <a:buChar char="•"/>
                      </a:pPr>
                      <a:r>
                        <a:rPr lang="zh-CN" altLang="en-US" dirty="0" smtClean="0"/>
                        <a:t> 修改数据</a:t>
                      </a:r>
                      <a:endParaRPr lang="zh-CN" altLang="en-US" dirty="0"/>
                    </a:p>
                  </a:txBody>
                  <a:tcPr/>
                </a:tc>
                <a:tc>
                  <a:txBody>
                    <a:bodyPr/>
                    <a:lstStyle/>
                    <a:p>
                      <a:r>
                        <a:rPr lang="zh-CN" altLang="en-US" dirty="0" smtClean="0"/>
                        <a:t>消息丢失</a:t>
                      </a:r>
                      <a:endParaRPr lang="zh-CN" altLang="en-US" dirty="0"/>
                    </a:p>
                  </a:txBody>
                  <a:tcPr/>
                </a:tc>
                <a:tc>
                  <a:txBody>
                    <a:bodyPr/>
                    <a:lstStyle/>
                    <a:p>
                      <a:r>
                        <a:rPr lang="zh-CN" altLang="en-US" dirty="0" smtClean="0"/>
                        <a:t>基于密码学的完整性对策（加密的校验和）</a:t>
                      </a:r>
                      <a:endParaRPr lang="zh-CN" altLang="en-US" dirty="0"/>
                    </a:p>
                  </a:txBody>
                  <a:tcPr/>
                </a:tc>
              </a:tr>
              <a:tr h="533400">
                <a:tc>
                  <a:txBody>
                    <a:bodyPr/>
                    <a:lstStyle/>
                    <a:p>
                      <a:endParaRPr lang="zh-CN" altLang="en-US" dirty="0"/>
                    </a:p>
                  </a:txBody>
                  <a:tcPr/>
                </a:tc>
                <a:tc>
                  <a:txBody>
                    <a:bodyPr/>
                    <a:lstStyle/>
                    <a:p>
                      <a:pPr>
                        <a:buFont typeface="Arial" pitchFamily="34" charset="0"/>
                        <a:buChar char="•"/>
                      </a:pPr>
                      <a:r>
                        <a:rPr lang="en-US" altLang="zh-CN" dirty="0" smtClean="0"/>
                        <a:t> </a:t>
                      </a:r>
                      <a:r>
                        <a:rPr lang="zh-CN" altLang="en-US" dirty="0" smtClean="0"/>
                        <a:t>木马浏览器</a:t>
                      </a:r>
                      <a:endParaRPr lang="zh-CN" altLang="en-US" dirty="0"/>
                    </a:p>
                  </a:txBody>
                  <a:tcPr/>
                </a:tc>
                <a:tc>
                  <a:txBody>
                    <a:bodyPr/>
                    <a:lstStyle/>
                    <a:p>
                      <a:r>
                        <a:rPr lang="zh-CN" altLang="en-US" dirty="0" smtClean="0"/>
                        <a:t>客户端机器受控</a:t>
                      </a:r>
                      <a:endParaRPr lang="zh-CN" altLang="en-US" dirty="0"/>
                    </a:p>
                  </a:txBody>
                  <a:tcPr/>
                </a:tc>
                <a:tc>
                  <a:txBody>
                    <a:bodyPr/>
                    <a:lstStyle/>
                    <a:p>
                      <a:endParaRPr lang="zh-CN" altLang="en-US"/>
                    </a:p>
                  </a:txBody>
                  <a:tcPr/>
                </a:tc>
              </a:tr>
              <a:tr h="533400">
                <a:tc>
                  <a:txBody>
                    <a:bodyPr/>
                    <a:lstStyle/>
                    <a:p>
                      <a:endParaRPr lang="zh-CN" altLang="en-US"/>
                    </a:p>
                  </a:txBody>
                  <a:tcPr/>
                </a:tc>
                <a:tc>
                  <a:txBody>
                    <a:bodyPr/>
                    <a:lstStyle/>
                    <a:p>
                      <a:pPr>
                        <a:buFont typeface="Arial" pitchFamily="34" charset="0"/>
                        <a:buChar char="•"/>
                      </a:pPr>
                      <a:r>
                        <a:rPr lang="en-US" altLang="zh-CN" dirty="0" smtClean="0"/>
                        <a:t> </a:t>
                      </a:r>
                      <a:r>
                        <a:rPr lang="zh-CN" altLang="en-US" dirty="0" smtClean="0"/>
                        <a:t>内存修改</a:t>
                      </a:r>
                      <a:endParaRPr lang="zh-CN" altLang="en-US" dirty="0"/>
                    </a:p>
                  </a:txBody>
                  <a:tcPr/>
                </a:tc>
                <a:tc>
                  <a:txBody>
                    <a:bodyPr/>
                    <a:lstStyle/>
                    <a:p>
                      <a:r>
                        <a:rPr lang="zh-CN" altLang="en-US" dirty="0" smtClean="0"/>
                        <a:t>易受所有其他威胁的攻击</a:t>
                      </a:r>
                      <a:endParaRPr lang="zh-CN" altLang="en-US" dirty="0"/>
                    </a:p>
                  </a:txBody>
                  <a:tcPr/>
                </a:tc>
                <a:tc>
                  <a:txBody>
                    <a:bodyPr/>
                    <a:lstStyle/>
                    <a:p>
                      <a:endParaRPr lang="zh-CN" altLang="en-US"/>
                    </a:p>
                  </a:txBody>
                  <a:tcPr/>
                </a:tc>
              </a:tr>
              <a:tr h="533400">
                <a:tc>
                  <a:txBody>
                    <a:bodyPr/>
                    <a:lstStyle/>
                    <a:p>
                      <a:endParaRPr lang="zh-CN" altLang="en-US"/>
                    </a:p>
                  </a:txBody>
                  <a:tcPr/>
                </a:tc>
                <a:tc>
                  <a:txBody>
                    <a:bodyPr/>
                    <a:lstStyle/>
                    <a:p>
                      <a:pPr>
                        <a:buFont typeface="Arial" pitchFamily="34" charset="0"/>
                        <a:buChar char="•"/>
                      </a:pPr>
                      <a:r>
                        <a:rPr lang="en-US" altLang="zh-CN" dirty="0" smtClean="0"/>
                        <a:t> </a:t>
                      </a:r>
                      <a:r>
                        <a:rPr lang="zh-CN" altLang="en-US" dirty="0" smtClean="0"/>
                        <a:t>修改传送中的数据</a:t>
                      </a:r>
                      <a:endParaRPr lang="zh-CN" altLang="en-US" dirty="0"/>
                    </a:p>
                  </a:txBody>
                  <a:tcPr/>
                </a:tc>
                <a:tc>
                  <a:txBody>
                    <a:bodyPr/>
                    <a:lstStyle/>
                    <a:p>
                      <a:endParaRPr lang="zh-CN" altLang="en-US"/>
                    </a:p>
                  </a:txBody>
                  <a:tcPr/>
                </a:tc>
                <a:tc>
                  <a:txBody>
                    <a:bodyPr/>
                    <a:lstStyle/>
                    <a:p>
                      <a:endParaRPr lang="zh-CN" altLang="en-US"/>
                    </a:p>
                  </a:txBody>
                  <a:tcPr/>
                </a:tc>
              </a:tr>
              <a:tr h="533400">
                <a:tc>
                  <a:txBody>
                    <a:bodyPr/>
                    <a:lstStyle/>
                    <a:p>
                      <a:r>
                        <a:rPr lang="zh-CN" altLang="en-US" dirty="0" smtClean="0"/>
                        <a:t>保密性</a:t>
                      </a:r>
                      <a:endParaRPr lang="zh-CN" altLang="en-US" dirty="0"/>
                    </a:p>
                  </a:txBody>
                  <a:tcPr/>
                </a:tc>
                <a:tc>
                  <a:txBody>
                    <a:bodyPr/>
                    <a:lstStyle/>
                    <a:p>
                      <a:pPr>
                        <a:buFont typeface="Arial" pitchFamily="34" charset="0"/>
                        <a:buChar char="•"/>
                      </a:pPr>
                      <a:r>
                        <a:rPr lang="en-US" altLang="zh-CN" dirty="0" smtClean="0"/>
                        <a:t> </a:t>
                      </a:r>
                      <a:r>
                        <a:rPr lang="zh-CN" altLang="en-US" dirty="0" smtClean="0"/>
                        <a:t>窃听</a:t>
                      </a:r>
                      <a:endParaRPr lang="zh-CN" altLang="en-US" dirty="0"/>
                    </a:p>
                  </a:txBody>
                  <a:tcPr/>
                </a:tc>
                <a:tc>
                  <a:txBody>
                    <a:bodyPr/>
                    <a:lstStyle/>
                    <a:p>
                      <a:r>
                        <a:rPr lang="zh-CN" altLang="en-US" dirty="0" smtClean="0"/>
                        <a:t>信息失窃</a:t>
                      </a:r>
                      <a:endParaRPr lang="zh-CN" altLang="en-US" dirty="0"/>
                    </a:p>
                  </a:txBody>
                  <a:tcPr/>
                </a:tc>
                <a:tc>
                  <a:txBody>
                    <a:bodyPr/>
                    <a:lstStyle/>
                    <a:p>
                      <a:r>
                        <a:rPr lang="zh-CN" altLang="en-US" dirty="0" smtClean="0"/>
                        <a:t>加密、</a:t>
                      </a:r>
                      <a:r>
                        <a:rPr lang="en-US" altLang="zh-CN" dirty="0" smtClean="0"/>
                        <a:t>web</a:t>
                      </a:r>
                      <a:r>
                        <a:rPr lang="zh-CN" altLang="en-US" dirty="0" smtClean="0"/>
                        <a:t>代理</a:t>
                      </a:r>
                      <a:endParaRPr lang="zh-CN" altLang="en-US" dirty="0"/>
                    </a:p>
                  </a:txBody>
                  <a:tcPr/>
                </a:tc>
              </a:tr>
              <a:tr h="533400">
                <a:tc>
                  <a:txBody>
                    <a:bodyPr/>
                    <a:lstStyle/>
                    <a:p>
                      <a:endParaRPr lang="zh-CN" altLang="en-US"/>
                    </a:p>
                  </a:txBody>
                  <a:tcPr/>
                </a:tc>
                <a:tc>
                  <a:txBody>
                    <a:bodyPr/>
                    <a:lstStyle/>
                    <a:p>
                      <a:pPr>
                        <a:buFont typeface="Arial" pitchFamily="34" charset="0"/>
                        <a:buChar char="•"/>
                      </a:pPr>
                      <a:r>
                        <a:rPr lang="en-US" altLang="zh-CN" dirty="0" smtClean="0"/>
                        <a:t> </a:t>
                      </a:r>
                      <a:r>
                        <a:rPr lang="zh-CN" altLang="en-US" dirty="0" smtClean="0"/>
                        <a:t>窃取服务器端和浏览器端数据，及二者通信内容</a:t>
                      </a:r>
                      <a:endParaRPr lang="zh-CN" altLang="en-US" dirty="0"/>
                    </a:p>
                  </a:txBody>
                  <a:tcPr/>
                </a:tc>
                <a:tc>
                  <a:txBody>
                    <a:bodyPr/>
                    <a:lstStyle/>
                    <a:p>
                      <a:r>
                        <a:rPr lang="zh-CN" altLang="en-US" dirty="0" smtClean="0"/>
                        <a:t>秘密失窃</a:t>
                      </a:r>
                      <a:endParaRPr lang="zh-CN" altLang="en-US" dirty="0"/>
                    </a:p>
                  </a:txBody>
                  <a:tcPr/>
                </a:tc>
                <a:tc>
                  <a:txBody>
                    <a:bodyPr/>
                    <a:lstStyle/>
                    <a:p>
                      <a:endParaRPr lang="zh-CN" altLang="en-US" dirty="0"/>
                    </a:p>
                  </a:txBody>
                  <a:tcPr/>
                </a:tc>
              </a:tr>
              <a:tr h="533400">
                <a:tc>
                  <a:txBody>
                    <a:bodyPr/>
                    <a:lstStyle/>
                    <a:p>
                      <a:endParaRPr lang="zh-CN" altLang="en-US"/>
                    </a:p>
                  </a:txBody>
                  <a:tcPr/>
                </a:tc>
                <a:tc>
                  <a:txBody>
                    <a:bodyPr/>
                    <a:lstStyle/>
                    <a:p>
                      <a:pPr>
                        <a:buFont typeface="Arial" pitchFamily="34" charset="0"/>
                        <a:buChar char="•"/>
                      </a:pPr>
                      <a:r>
                        <a:rPr lang="zh-CN" altLang="en-US" dirty="0" smtClean="0"/>
                        <a:t> 窃取网络配置信息</a:t>
                      </a:r>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安全威胁对照表 </a:t>
            </a:r>
            <a:r>
              <a:rPr lang="en-US" altLang="zh-CN" dirty="0" smtClean="0"/>
              <a:t>- </a:t>
            </a:r>
            <a:r>
              <a:rPr lang="zh-CN" altLang="en-US" dirty="0" smtClean="0"/>
              <a:t>续</a:t>
            </a:r>
            <a:endParaRPr lang="zh-CN" altLang="en-US" dirty="0"/>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Content Placeholder 4"/>
          <p:cNvGraphicFramePr>
            <a:graphicFrameLocks/>
          </p:cNvGraphicFramePr>
          <p:nvPr/>
        </p:nvGraphicFramePr>
        <p:xfrm>
          <a:off x="457200" y="1600200"/>
          <a:ext cx="8229600" cy="3733800"/>
        </p:xfrm>
        <a:graphic>
          <a:graphicData uri="http://schemas.openxmlformats.org/drawingml/2006/table">
            <a:tbl>
              <a:tblPr firstRow="1" bandRow="1">
                <a:tableStyleId>{5C22544A-7EE6-4342-B048-85BDC9FD1C3A}</a:tableStyleId>
              </a:tblPr>
              <a:tblGrid>
                <a:gridCol w="1143000"/>
                <a:gridCol w="3200400"/>
                <a:gridCol w="1828800"/>
                <a:gridCol w="2057400"/>
              </a:tblGrid>
              <a:tr h="533400">
                <a:tc>
                  <a:txBody>
                    <a:bodyPr/>
                    <a:lstStyle/>
                    <a:p>
                      <a:endParaRPr lang="zh-CN" altLang="en-US" dirty="0"/>
                    </a:p>
                  </a:txBody>
                  <a:tcPr/>
                </a:tc>
                <a:tc>
                  <a:txBody>
                    <a:bodyPr/>
                    <a:lstStyle/>
                    <a:p>
                      <a:r>
                        <a:rPr lang="zh-CN" altLang="en-US" dirty="0" smtClean="0"/>
                        <a:t>威胁</a:t>
                      </a:r>
                      <a:endParaRPr lang="zh-CN" altLang="en-US" dirty="0"/>
                    </a:p>
                  </a:txBody>
                  <a:tcPr/>
                </a:tc>
                <a:tc>
                  <a:txBody>
                    <a:bodyPr/>
                    <a:lstStyle/>
                    <a:p>
                      <a:r>
                        <a:rPr lang="zh-CN" altLang="en-US" dirty="0" smtClean="0"/>
                        <a:t>后果</a:t>
                      </a:r>
                      <a:endParaRPr lang="zh-CN" altLang="en-US" dirty="0"/>
                    </a:p>
                  </a:txBody>
                  <a:tcPr/>
                </a:tc>
                <a:tc>
                  <a:txBody>
                    <a:bodyPr/>
                    <a:lstStyle/>
                    <a:p>
                      <a:r>
                        <a:rPr lang="zh-CN" altLang="en-US" dirty="0" smtClean="0"/>
                        <a:t>对策</a:t>
                      </a:r>
                      <a:endParaRPr lang="zh-CN" altLang="en-US" dirty="0"/>
                    </a:p>
                  </a:txBody>
                  <a:tcPr/>
                </a:tc>
              </a:tr>
              <a:tr h="533400">
                <a:tc>
                  <a:txBody>
                    <a:bodyPr/>
                    <a:lstStyle/>
                    <a:p>
                      <a:r>
                        <a:rPr lang="zh-CN" altLang="en-US" dirty="0" smtClean="0"/>
                        <a:t>拒绝服务</a:t>
                      </a:r>
                      <a:endParaRPr lang="zh-CN" altLang="en-US" dirty="0"/>
                    </a:p>
                  </a:txBody>
                  <a:tcPr/>
                </a:tc>
                <a:tc>
                  <a:txBody>
                    <a:bodyPr/>
                    <a:lstStyle/>
                    <a:p>
                      <a:pPr>
                        <a:buFont typeface="Arial" pitchFamily="34" charset="0"/>
                        <a:buChar char="•"/>
                      </a:pPr>
                      <a:r>
                        <a:rPr lang="zh-CN" altLang="en-US" dirty="0" smtClean="0"/>
                        <a:t> </a:t>
                      </a:r>
                      <a:r>
                        <a:rPr lang="zh-CN" altLang="en-US" baseline="0" dirty="0" smtClean="0"/>
                        <a:t> 破坏用户线程</a:t>
                      </a:r>
                      <a:endParaRPr lang="zh-CN" altLang="en-US" dirty="0"/>
                    </a:p>
                  </a:txBody>
                  <a:tcPr/>
                </a:tc>
                <a:tc>
                  <a:txBody>
                    <a:bodyPr/>
                    <a:lstStyle/>
                    <a:p>
                      <a:r>
                        <a:rPr lang="zh-CN" altLang="en-US" dirty="0" smtClean="0"/>
                        <a:t>中断</a:t>
                      </a:r>
                      <a:endParaRPr lang="zh-CN" altLang="en-US" dirty="0"/>
                    </a:p>
                  </a:txBody>
                  <a:tcPr/>
                </a:tc>
                <a:tc>
                  <a:txBody>
                    <a:bodyPr/>
                    <a:lstStyle/>
                    <a:p>
                      <a:r>
                        <a:rPr lang="zh-CN" altLang="en-US" dirty="0" smtClean="0"/>
                        <a:t>难以防范和终止</a:t>
                      </a:r>
                      <a:endParaRPr lang="zh-CN" altLang="en-US" dirty="0"/>
                    </a:p>
                  </a:txBody>
                  <a:tcPr/>
                </a:tc>
              </a:tr>
              <a:tr h="533400">
                <a:tc>
                  <a:txBody>
                    <a:bodyPr/>
                    <a:lstStyle/>
                    <a:p>
                      <a:endParaRPr lang="zh-CN" altLang="en-US" dirty="0"/>
                    </a:p>
                  </a:txBody>
                  <a:tcPr/>
                </a:tc>
                <a:tc>
                  <a:txBody>
                    <a:bodyPr/>
                    <a:lstStyle/>
                    <a:p>
                      <a:pPr>
                        <a:buFont typeface="Arial" pitchFamily="34" charset="0"/>
                        <a:buChar char="•"/>
                      </a:pPr>
                      <a:r>
                        <a:rPr lang="en-US" altLang="zh-CN" dirty="0" smtClean="0"/>
                        <a:t> </a:t>
                      </a:r>
                      <a:r>
                        <a:rPr lang="zh-CN" altLang="en-US" baseline="0" dirty="0" smtClean="0"/>
                        <a:t> 用假消息溢出服务器</a:t>
                      </a:r>
                      <a:endParaRPr lang="zh-CN" altLang="en-US" dirty="0"/>
                    </a:p>
                  </a:txBody>
                  <a:tcPr/>
                </a:tc>
                <a:tc>
                  <a:txBody>
                    <a:bodyPr/>
                    <a:lstStyle/>
                    <a:p>
                      <a:r>
                        <a:rPr lang="zh-CN" altLang="en-US" dirty="0" smtClean="0"/>
                        <a:t>干扰</a:t>
                      </a:r>
                      <a:endParaRPr lang="zh-CN" altLang="en-US" dirty="0"/>
                    </a:p>
                  </a:txBody>
                  <a:tcPr/>
                </a:tc>
                <a:tc>
                  <a:txBody>
                    <a:bodyPr/>
                    <a:lstStyle/>
                    <a:p>
                      <a:endParaRPr lang="zh-CN" altLang="en-US"/>
                    </a:p>
                  </a:txBody>
                  <a:tcPr/>
                </a:tc>
              </a:tr>
              <a:tr h="533400">
                <a:tc>
                  <a:txBody>
                    <a:bodyPr/>
                    <a:lstStyle/>
                    <a:p>
                      <a:endParaRPr lang="zh-CN" altLang="en-US"/>
                    </a:p>
                  </a:txBody>
                  <a:tcPr/>
                </a:tc>
                <a:tc>
                  <a:txBody>
                    <a:bodyPr/>
                    <a:lstStyle/>
                    <a:p>
                      <a:pPr>
                        <a:buFont typeface="Arial" pitchFamily="34" charset="0"/>
                        <a:buChar char="•"/>
                      </a:pPr>
                      <a:r>
                        <a:rPr lang="en-US" altLang="zh-CN" dirty="0" smtClean="0"/>
                        <a:t> </a:t>
                      </a:r>
                      <a:r>
                        <a:rPr lang="zh-CN" altLang="en-US" baseline="0" dirty="0" smtClean="0"/>
                        <a:t> 填满硬盘和内存</a:t>
                      </a:r>
                      <a:endParaRPr lang="zh-CN" altLang="en-US" dirty="0"/>
                    </a:p>
                  </a:txBody>
                  <a:tcPr/>
                </a:tc>
                <a:tc>
                  <a:txBody>
                    <a:bodyPr/>
                    <a:lstStyle/>
                    <a:p>
                      <a:r>
                        <a:rPr lang="zh-CN" altLang="en-US" dirty="0" smtClean="0"/>
                        <a:t>阻止正常工作</a:t>
                      </a:r>
                      <a:endParaRPr lang="zh-CN" altLang="en-US" dirty="0"/>
                    </a:p>
                  </a:txBody>
                  <a:tcPr/>
                </a:tc>
                <a:tc>
                  <a:txBody>
                    <a:bodyPr/>
                    <a:lstStyle/>
                    <a:p>
                      <a:endParaRPr lang="zh-CN" altLang="en-US"/>
                    </a:p>
                  </a:txBody>
                  <a:tcPr/>
                </a:tc>
              </a:tr>
              <a:tr h="533400">
                <a:tc>
                  <a:txBody>
                    <a:bodyPr/>
                    <a:lstStyle/>
                    <a:p>
                      <a:endParaRPr lang="zh-CN" altLang="en-US"/>
                    </a:p>
                  </a:txBody>
                  <a:tcPr/>
                </a:tc>
                <a:tc>
                  <a:txBody>
                    <a:bodyPr/>
                    <a:lstStyle/>
                    <a:p>
                      <a:pPr>
                        <a:buFont typeface="Arial" pitchFamily="34" charset="0"/>
                        <a:buChar char="•"/>
                      </a:pPr>
                      <a:r>
                        <a:rPr lang="en-US" altLang="zh-CN" dirty="0" smtClean="0"/>
                        <a:t> </a:t>
                      </a:r>
                      <a:r>
                        <a:rPr lang="zh-CN" altLang="en-US" baseline="0" dirty="0" smtClean="0"/>
                        <a:t> 使用</a:t>
                      </a:r>
                      <a:r>
                        <a:rPr lang="en-US" altLang="zh-CN" baseline="0" dirty="0" smtClean="0"/>
                        <a:t>DNS</a:t>
                      </a:r>
                      <a:r>
                        <a:rPr lang="zh-CN" altLang="en-US" baseline="0" dirty="0" smtClean="0"/>
                        <a:t>攻击来孤立服务器</a:t>
                      </a:r>
                      <a:endParaRPr lang="zh-CN" altLang="en-US" dirty="0"/>
                    </a:p>
                  </a:txBody>
                  <a:tcPr/>
                </a:tc>
                <a:tc>
                  <a:txBody>
                    <a:bodyPr/>
                    <a:lstStyle/>
                    <a:p>
                      <a:endParaRPr lang="zh-CN" altLang="en-US" dirty="0"/>
                    </a:p>
                  </a:txBody>
                  <a:tcPr/>
                </a:tc>
                <a:tc>
                  <a:txBody>
                    <a:bodyPr/>
                    <a:lstStyle/>
                    <a:p>
                      <a:endParaRPr lang="zh-CN" altLang="en-US"/>
                    </a:p>
                  </a:txBody>
                  <a:tcPr/>
                </a:tc>
              </a:tr>
              <a:tr h="533400">
                <a:tc>
                  <a:txBody>
                    <a:bodyPr/>
                    <a:lstStyle/>
                    <a:p>
                      <a:r>
                        <a:rPr lang="zh-CN" altLang="en-US" dirty="0" smtClean="0"/>
                        <a:t>认证</a:t>
                      </a:r>
                      <a:endParaRPr lang="zh-CN" altLang="en-US" dirty="0"/>
                    </a:p>
                  </a:txBody>
                  <a:tcPr/>
                </a:tc>
                <a:tc>
                  <a:txBody>
                    <a:bodyPr/>
                    <a:lstStyle/>
                    <a:p>
                      <a:pPr>
                        <a:buFont typeface="Arial" pitchFamily="34" charset="0"/>
                        <a:buChar char="•"/>
                      </a:pPr>
                      <a:r>
                        <a:rPr lang="en-US" altLang="zh-CN" dirty="0" smtClean="0"/>
                        <a:t> </a:t>
                      </a:r>
                      <a:r>
                        <a:rPr lang="en-US" altLang="zh-CN" baseline="0" dirty="0" smtClean="0"/>
                        <a:t> </a:t>
                      </a:r>
                      <a:r>
                        <a:rPr lang="zh-CN" altLang="en-US" baseline="0" dirty="0" smtClean="0"/>
                        <a:t>伪装成合法用户</a:t>
                      </a:r>
                      <a:endParaRPr lang="zh-CN" altLang="en-US" dirty="0"/>
                    </a:p>
                  </a:txBody>
                  <a:tcPr/>
                </a:tc>
                <a:tc>
                  <a:txBody>
                    <a:bodyPr/>
                    <a:lstStyle/>
                    <a:p>
                      <a:r>
                        <a:rPr lang="zh-CN" altLang="en-US" dirty="0" smtClean="0"/>
                        <a:t>用户错误</a:t>
                      </a:r>
                      <a:endParaRPr lang="zh-CN" altLang="en-US" dirty="0"/>
                    </a:p>
                  </a:txBody>
                  <a:tcPr/>
                </a:tc>
                <a:tc>
                  <a:txBody>
                    <a:bodyPr/>
                    <a:lstStyle/>
                    <a:p>
                      <a:r>
                        <a:rPr lang="zh-CN" altLang="en-US" dirty="0" smtClean="0"/>
                        <a:t>加密技术</a:t>
                      </a:r>
                      <a:endParaRPr lang="zh-CN" altLang="en-US" dirty="0"/>
                    </a:p>
                  </a:txBody>
                  <a:tcPr/>
                </a:tc>
              </a:tr>
              <a:tr h="533400">
                <a:tc>
                  <a:txBody>
                    <a:bodyPr/>
                    <a:lstStyle/>
                    <a:p>
                      <a:endParaRPr lang="zh-CN" altLang="en-US"/>
                    </a:p>
                  </a:txBody>
                  <a:tcPr/>
                </a:tc>
                <a:tc>
                  <a:txBody>
                    <a:bodyPr/>
                    <a:lstStyle/>
                    <a:p>
                      <a:pPr>
                        <a:buFont typeface="Arial" pitchFamily="34" charset="0"/>
                        <a:buChar char="•"/>
                      </a:pPr>
                      <a:r>
                        <a:rPr lang="en-US" altLang="zh-CN" baseline="0" dirty="0" smtClean="0"/>
                        <a:t> </a:t>
                      </a:r>
                      <a:r>
                        <a:rPr lang="zh-CN" altLang="en-US" baseline="0" dirty="0" smtClean="0"/>
                        <a:t>伪造数据</a:t>
                      </a:r>
                      <a:endParaRPr lang="zh-CN" altLang="en-US" dirty="0"/>
                    </a:p>
                  </a:txBody>
                  <a:tcPr/>
                </a:tc>
                <a:tc>
                  <a:txBody>
                    <a:bodyPr/>
                    <a:lstStyle/>
                    <a:p>
                      <a:r>
                        <a:rPr lang="zh-CN" altLang="en-US" dirty="0" smtClean="0"/>
                        <a:t>相信虚假信息</a:t>
                      </a:r>
                      <a:endParaRPr lang="zh-CN" altLang="en-US" dirty="0"/>
                    </a:p>
                  </a:txBody>
                  <a:tcPr/>
                </a:tc>
                <a:tc>
                  <a:txBody>
                    <a:bodyPr/>
                    <a:lstStyle/>
                    <a:p>
                      <a:endParaRPr lang="zh-CN" alt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t>攻击和防范</a:t>
            </a:r>
          </a:p>
        </p:txBody>
      </p:sp>
      <p:sp>
        <p:nvSpPr>
          <p:cNvPr id="21507" name="Rectangle 3"/>
          <p:cNvSpPr>
            <a:spLocks noGrp="1" noChangeArrowheads="1"/>
          </p:cNvSpPr>
          <p:nvPr>
            <p:ph type="body" idx="1"/>
          </p:nvPr>
        </p:nvSpPr>
        <p:spPr>
          <a:xfrm>
            <a:off x="457200" y="1447800"/>
            <a:ext cx="8229600" cy="4678363"/>
          </a:xfrm>
        </p:spPr>
        <p:txBody>
          <a:bodyPr>
            <a:normAutofit fontScale="92500" lnSpcReduction="20000"/>
          </a:bodyPr>
          <a:lstStyle/>
          <a:p>
            <a:pPr>
              <a:lnSpc>
                <a:spcPct val="90000"/>
              </a:lnSpc>
            </a:pPr>
            <a:r>
              <a:rPr lang="zh-CN" altLang="en-US" dirty="0" smtClean="0"/>
              <a:t>攻击的位置</a:t>
            </a:r>
          </a:p>
          <a:p>
            <a:pPr lvl="1">
              <a:lnSpc>
                <a:spcPct val="90000"/>
              </a:lnSpc>
            </a:pPr>
            <a:r>
              <a:rPr lang="en-US" altLang="zh-CN" dirty="0" smtClean="0"/>
              <a:t>Web</a:t>
            </a:r>
            <a:r>
              <a:rPr lang="zh-CN" altLang="en-US" dirty="0" smtClean="0"/>
              <a:t>服务器	系统安全</a:t>
            </a:r>
            <a:endParaRPr lang="en-US" altLang="zh-CN" dirty="0" smtClean="0"/>
          </a:p>
          <a:p>
            <a:pPr lvl="1">
              <a:lnSpc>
                <a:spcPct val="90000"/>
              </a:lnSpc>
            </a:pPr>
            <a:r>
              <a:rPr lang="en-US" altLang="zh-CN" dirty="0" smtClean="0"/>
              <a:t>Web</a:t>
            </a:r>
            <a:r>
              <a:rPr lang="zh-CN" altLang="en-US" dirty="0" smtClean="0"/>
              <a:t>应用程序    </a:t>
            </a:r>
            <a:r>
              <a:rPr lang="en-US" altLang="zh-CN" dirty="0" smtClean="0"/>
              <a:t>web</a:t>
            </a:r>
            <a:r>
              <a:rPr lang="zh-CN" altLang="en-US" dirty="0" smtClean="0"/>
              <a:t>安全</a:t>
            </a:r>
          </a:p>
          <a:p>
            <a:pPr lvl="1">
              <a:lnSpc>
                <a:spcPct val="90000"/>
              </a:lnSpc>
            </a:pPr>
            <a:r>
              <a:rPr lang="zh-CN" altLang="en-US" dirty="0" smtClean="0"/>
              <a:t>浏览器	               浏览器安全</a:t>
            </a:r>
            <a:endParaRPr lang="en-US" altLang="zh-CN" dirty="0" smtClean="0"/>
          </a:p>
          <a:p>
            <a:pPr lvl="1">
              <a:lnSpc>
                <a:spcPct val="90000"/>
              </a:lnSpc>
            </a:pPr>
            <a:r>
              <a:rPr lang="en-US" altLang="zh-CN" dirty="0" smtClean="0"/>
              <a:t>Web</a:t>
            </a:r>
            <a:r>
              <a:rPr lang="zh-CN" altLang="en-US" dirty="0" smtClean="0"/>
              <a:t>和浏览器之间的通信		</a:t>
            </a:r>
            <a:r>
              <a:rPr lang="en-US" altLang="zh-CN" dirty="0" smtClean="0"/>
              <a:t>SSL/TLS</a:t>
            </a:r>
          </a:p>
          <a:p>
            <a:pPr>
              <a:lnSpc>
                <a:spcPct val="90000"/>
              </a:lnSpc>
            </a:pPr>
            <a:r>
              <a:rPr lang="zh-CN" altLang="en-US" dirty="0" smtClean="0"/>
              <a:t>方式分类</a:t>
            </a:r>
          </a:p>
          <a:p>
            <a:pPr lvl="1">
              <a:lnSpc>
                <a:spcPct val="90000"/>
              </a:lnSpc>
            </a:pPr>
            <a:r>
              <a:rPr lang="zh-CN" altLang="en-US" dirty="0" smtClean="0"/>
              <a:t>被动的偷听</a:t>
            </a:r>
          </a:p>
          <a:p>
            <a:pPr lvl="1">
              <a:lnSpc>
                <a:spcPct val="90000"/>
              </a:lnSpc>
            </a:pPr>
            <a:r>
              <a:rPr lang="zh-CN" altLang="en-US" dirty="0" smtClean="0"/>
              <a:t>主动的攻击：假冒，窜改，入侵    </a:t>
            </a:r>
            <a:r>
              <a:rPr lang="en-US" altLang="zh-CN" dirty="0" err="1" smtClean="0"/>
              <a:t>Burpsuit</a:t>
            </a:r>
            <a:endParaRPr lang="zh-CN" altLang="en-US" dirty="0" smtClean="0"/>
          </a:p>
          <a:p>
            <a:pPr>
              <a:lnSpc>
                <a:spcPct val="90000"/>
              </a:lnSpc>
            </a:pPr>
            <a:r>
              <a:rPr lang="zh-CN" altLang="en-US" dirty="0" smtClean="0"/>
              <a:t>安全手段</a:t>
            </a:r>
          </a:p>
          <a:p>
            <a:pPr lvl="1">
              <a:lnSpc>
                <a:spcPct val="90000"/>
              </a:lnSpc>
            </a:pPr>
            <a:r>
              <a:rPr lang="zh-CN" altLang="en-US" dirty="0" smtClean="0"/>
              <a:t>认证</a:t>
            </a:r>
          </a:p>
          <a:p>
            <a:pPr lvl="1">
              <a:lnSpc>
                <a:spcPct val="90000"/>
              </a:lnSpc>
            </a:pPr>
            <a:r>
              <a:rPr lang="zh-CN" altLang="en-US" dirty="0" smtClean="0"/>
              <a:t>加密</a:t>
            </a:r>
          </a:p>
          <a:p>
            <a:pPr lvl="1">
              <a:lnSpc>
                <a:spcPct val="90000"/>
              </a:lnSpc>
            </a:pPr>
            <a:r>
              <a:rPr lang="zh-CN" altLang="en-US" dirty="0" smtClean="0"/>
              <a:t>校验</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Web</a:t>
            </a:r>
            <a:r>
              <a:rPr lang="zh-CN" altLang="en-US" dirty="0" smtClean="0"/>
              <a:t>流量安全方法</a:t>
            </a:r>
          </a:p>
        </p:txBody>
      </p:sp>
      <p:sp>
        <p:nvSpPr>
          <p:cNvPr id="35843" name="Rectangle 3"/>
          <p:cNvSpPr>
            <a:spLocks noGrp="1" noChangeArrowheads="1"/>
          </p:cNvSpPr>
          <p:nvPr>
            <p:ph type="body" idx="1"/>
          </p:nvPr>
        </p:nvSpPr>
        <p:spPr/>
        <p:txBody>
          <a:bodyPr/>
          <a:lstStyle/>
          <a:p>
            <a:r>
              <a:rPr lang="en-US" altLang="zh-CN" dirty="0" smtClean="0"/>
              <a:t>TCP/IP</a:t>
            </a:r>
            <a:r>
              <a:rPr lang="zh-CN" altLang="en-US" dirty="0" smtClean="0"/>
              <a:t>协议栈中安全功能的相对位置 </a:t>
            </a:r>
          </a:p>
        </p:txBody>
      </p:sp>
      <p:pic>
        <p:nvPicPr>
          <p:cNvPr id="35844" name="Picture 4" descr="无标题"/>
          <p:cNvPicPr>
            <a:picLocks noChangeAspect="1" noChangeArrowheads="1"/>
          </p:cNvPicPr>
          <p:nvPr/>
        </p:nvPicPr>
        <p:blipFill>
          <a:blip r:embed="rId2" cstate="print"/>
          <a:srcRect/>
          <a:stretch>
            <a:fillRect/>
          </a:stretch>
        </p:blipFill>
        <p:spPr bwMode="auto">
          <a:xfrm>
            <a:off x="0" y="2997200"/>
            <a:ext cx="9144000" cy="2160588"/>
          </a:xfrm>
          <a:prstGeom prst="rect">
            <a:avLst/>
          </a:prstGeom>
          <a:noFill/>
        </p:spPr>
      </p:pic>
      <p:pic>
        <p:nvPicPr>
          <p:cNvPr id="35845" name="Picture 5" descr="Snap1"/>
          <p:cNvPicPr>
            <a:picLocks noChangeAspect="1" noChangeArrowheads="1"/>
          </p:cNvPicPr>
          <p:nvPr/>
        </p:nvPicPr>
        <p:blipFill>
          <a:blip r:embed="rId3" cstate="print"/>
          <a:srcRect/>
          <a:stretch>
            <a:fillRect/>
          </a:stretch>
        </p:blipFill>
        <p:spPr bwMode="auto">
          <a:xfrm>
            <a:off x="0" y="2590800"/>
            <a:ext cx="9144000" cy="225266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t>SSL</a:t>
            </a:r>
            <a:endParaRPr lang="zh-CN" altLang="en-US" dirty="0" smtClean="0"/>
          </a:p>
        </p:txBody>
      </p:sp>
      <p:sp>
        <p:nvSpPr>
          <p:cNvPr id="32771" name="Rectangle 3"/>
          <p:cNvSpPr>
            <a:spLocks noGrp="1" noChangeArrowheads="1"/>
          </p:cNvSpPr>
          <p:nvPr>
            <p:ph type="body" idx="1"/>
          </p:nvPr>
        </p:nvSpPr>
        <p:spPr/>
        <p:txBody>
          <a:bodyPr/>
          <a:lstStyle/>
          <a:p>
            <a:r>
              <a:rPr lang="en-US" altLang="zh-CN" dirty="0" smtClean="0"/>
              <a:t>Secure Sockets Layer</a:t>
            </a:r>
          </a:p>
          <a:p>
            <a:r>
              <a:rPr lang="zh-CN" altLang="en-US" dirty="0" smtClean="0"/>
              <a:t>背景</a:t>
            </a:r>
          </a:p>
          <a:p>
            <a:pPr lvl="1"/>
            <a:r>
              <a:rPr lang="en-US" altLang="zh-CN" dirty="0" smtClean="0"/>
              <a:t>Netscape</a:t>
            </a:r>
            <a:endParaRPr lang="en-US" altLang="en-US" dirty="0" smtClean="0"/>
          </a:p>
          <a:p>
            <a:pPr lvl="2"/>
            <a:r>
              <a:rPr lang="en-US" altLang="zh-CN" dirty="0" smtClean="0">
                <a:hlinkClick r:id="rId2"/>
              </a:rPr>
              <a:t>http://wp.netscape.com/eng/ssl3/</a:t>
            </a:r>
            <a:endParaRPr lang="en-US" altLang="zh-CN" sz="2000" dirty="0" smtClean="0"/>
          </a:p>
          <a:p>
            <a:pPr lvl="1"/>
            <a:r>
              <a:rPr lang="zh-CN" altLang="en-US" dirty="0" smtClean="0"/>
              <a:t>保护</a:t>
            </a:r>
            <a:r>
              <a:rPr lang="en-US" altLang="zh-CN" dirty="0" smtClean="0"/>
              <a:t>HTTP</a:t>
            </a:r>
            <a:r>
              <a:rPr lang="zh-CN" altLang="en-US" dirty="0" smtClean="0"/>
              <a:t>（</a:t>
            </a:r>
            <a:r>
              <a:rPr lang="en-US" altLang="zh-CN" dirty="0" smtClean="0"/>
              <a:t>HTTPS</a:t>
            </a:r>
            <a:r>
              <a:rPr lang="zh-CN" altLang="en-US" dirty="0" smtClean="0"/>
              <a:t>）</a:t>
            </a:r>
          </a:p>
          <a:p>
            <a:pPr lvl="1"/>
            <a:r>
              <a:rPr lang="zh-CN" altLang="en-US" dirty="0" smtClean="0"/>
              <a:t>被</a:t>
            </a:r>
            <a:r>
              <a:rPr lang="en-US" altLang="zh-CN" dirty="0" smtClean="0"/>
              <a:t>IETF</a:t>
            </a:r>
            <a:r>
              <a:rPr lang="zh-CN" altLang="en-US" dirty="0" smtClean="0"/>
              <a:t>标准化</a:t>
            </a:r>
          </a:p>
          <a:p>
            <a:pPr lvl="1"/>
            <a:r>
              <a:rPr lang="en-US" altLang="zh-CN" dirty="0" smtClean="0"/>
              <a:t>SSL/TLS</a:t>
            </a:r>
          </a:p>
          <a:p>
            <a:r>
              <a:rPr lang="zh-CN" altLang="en-US" dirty="0" smtClean="0"/>
              <a:t>默认端口</a:t>
            </a:r>
            <a:r>
              <a:rPr lang="en-US" altLang="zh-CN" dirty="0" smtClean="0"/>
              <a:t>443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zh-CN" altLang="en-US" dirty="0" smtClean="0"/>
              <a:t>安全通信需求</a:t>
            </a:r>
            <a:endParaRPr lang="en-US" dirty="0"/>
          </a:p>
        </p:txBody>
      </p:sp>
      <p:sp>
        <p:nvSpPr>
          <p:cNvPr id="5" name="Content Placeholder 4"/>
          <p:cNvSpPr>
            <a:spLocks noGrp="1"/>
          </p:cNvSpPr>
          <p:nvPr>
            <p:ph idx="1"/>
          </p:nvPr>
        </p:nvSpPr>
        <p:spPr>
          <a:xfrm>
            <a:off x="467544" y="1340768"/>
            <a:ext cx="8229600" cy="4525963"/>
          </a:xfrm>
        </p:spPr>
        <p:txBody>
          <a:bodyPr/>
          <a:lstStyle/>
          <a:p>
            <a:r>
              <a:rPr lang="zh-CN" altLang="en-US" dirty="0" smtClean="0"/>
              <a:t>安全通信：</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6543675" y="3068960"/>
            <a:ext cx="2600325" cy="1981200"/>
          </a:xfrm>
          <a:prstGeom prst="rect">
            <a:avLst/>
          </a:prstGeom>
          <a:noFill/>
          <a:ln w="9525">
            <a:noFill/>
            <a:miter lim="800000"/>
            <a:headEnd/>
            <a:tailEnd/>
          </a:ln>
        </p:spPr>
      </p:pic>
      <p:sp>
        <p:nvSpPr>
          <p:cNvPr id="8" name="Left-Right Arrow 7"/>
          <p:cNvSpPr/>
          <p:nvPr/>
        </p:nvSpPr>
        <p:spPr>
          <a:xfrm>
            <a:off x="5364088" y="3933056"/>
            <a:ext cx="144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08104" y="3429000"/>
            <a:ext cx="1205779" cy="461665"/>
          </a:xfrm>
          <a:prstGeom prst="rect">
            <a:avLst/>
          </a:prstGeom>
          <a:noFill/>
        </p:spPr>
        <p:txBody>
          <a:bodyPr wrap="none" rtlCol="0">
            <a:spAutoFit/>
          </a:bodyPr>
          <a:lstStyle/>
          <a:p>
            <a:r>
              <a:rPr lang="en-US" altLang="zh-CN" sz="2400" dirty="0" smtClean="0"/>
              <a:t> SSL/TLS</a:t>
            </a:r>
            <a:endParaRPr lang="en-US" sz="2400" dirty="0"/>
          </a:p>
        </p:txBody>
      </p:sp>
      <p:sp>
        <p:nvSpPr>
          <p:cNvPr id="11" name="TextBox 10"/>
          <p:cNvSpPr txBox="1"/>
          <p:nvPr/>
        </p:nvSpPr>
        <p:spPr>
          <a:xfrm>
            <a:off x="7092280" y="2636912"/>
            <a:ext cx="1752600" cy="457200"/>
          </a:xfrm>
          <a:prstGeom prst="rect">
            <a:avLst/>
          </a:prstGeom>
          <a:noFill/>
        </p:spPr>
        <p:txBody>
          <a:bodyPr wrap="square" rtlCol="0">
            <a:spAutoFit/>
          </a:bodyPr>
          <a:lstStyle/>
          <a:p>
            <a:r>
              <a:rPr lang="en-US" altLang="zh-CN" sz="2400" dirty="0" smtClean="0"/>
              <a:t>Web Server</a:t>
            </a:r>
            <a:endParaRPr lang="en-US" sz="2400" dirty="0"/>
          </a:p>
        </p:txBody>
      </p:sp>
      <p:sp>
        <p:nvSpPr>
          <p:cNvPr id="12" name="TextBox 11"/>
          <p:cNvSpPr txBox="1"/>
          <p:nvPr/>
        </p:nvSpPr>
        <p:spPr>
          <a:xfrm>
            <a:off x="3203848" y="4869160"/>
            <a:ext cx="3810659" cy="461665"/>
          </a:xfrm>
          <a:prstGeom prst="rect">
            <a:avLst/>
          </a:prstGeom>
          <a:noFill/>
        </p:spPr>
        <p:txBody>
          <a:bodyPr wrap="none" rtlCol="0">
            <a:spAutoFit/>
          </a:bodyPr>
          <a:lstStyle/>
          <a:p>
            <a:r>
              <a:rPr lang="zh-CN" altLang="en-US" sz="2400" b="1" dirty="0"/>
              <a:t>窃听</a:t>
            </a:r>
            <a:r>
              <a:rPr lang="en-US" altLang="zh-CN" sz="2400" b="1" dirty="0"/>
              <a:t>/</a:t>
            </a:r>
            <a:r>
              <a:rPr lang="zh-CN" altLang="en-US" sz="2400" b="1" dirty="0"/>
              <a:t>篡改</a:t>
            </a:r>
            <a:r>
              <a:rPr lang="en-US" altLang="zh-CN" sz="2400" b="1" dirty="0"/>
              <a:t>/</a:t>
            </a:r>
            <a:r>
              <a:rPr lang="zh-CN" altLang="en-US" sz="2400" b="1" dirty="0"/>
              <a:t>伪造</a:t>
            </a:r>
            <a:r>
              <a:rPr lang="en-US" altLang="zh-CN" sz="2400" b="1" dirty="0"/>
              <a:t>/</a:t>
            </a:r>
            <a:r>
              <a:rPr lang="zh-CN" altLang="en-US" sz="2400" b="1" dirty="0"/>
              <a:t>欺</a:t>
            </a:r>
            <a:r>
              <a:rPr lang="zh-CN" altLang="en-US" sz="2400" b="1" dirty="0" smtClean="0"/>
              <a:t>骗</a:t>
            </a:r>
            <a:r>
              <a:rPr lang="en-US" altLang="zh-CN" sz="2400" b="1" dirty="0" smtClean="0"/>
              <a:t>/</a:t>
            </a:r>
            <a:r>
              <a:rPr lang="zh-CN" altLang="en-US" sz="2400" b="1" dirty="0" smtClean="0"/>
              <a:t>抵赖</a:t>
            </a:r>
            <a:endParaRPr lang="zh-CN" altLang="en-US" sz="2400" b="1" dirty="0"/>
          </a:p>
        </p:txBody>
      </p:sp>
      <p:sp>
        <p:nvSpPr>
          <p:cNvPr id="13" name="TextBox 12"/>
          <p:cNvSpPr txBox="1"/>
          <p:nvPr/>
        </p:nvSpPr>
        <p:spPr>
          <a:xfrm>
            <a:off x="1331640" y="5301208"/>
            <a:ext cx="7678705" cy="830997"/>
          </a:xfrm>
          <a:prstGeom prst="rect">
            <a:avLst/>
          </a:prstGeom>
          <a:noFill/>
        </p:spPr>
        <p:txBody>
          <a:bodyPr wrap="none" rtlCol="0">
            <a:spAutoFit/>
          </a:bodyPr>
          <a:lstStyle/>
          <a:p>
            <a:r>
              <a:rPr lang="zh-CN" altLang="en-US" sz="2400" b="1" dirty="0" smtClean="0"/>
              <a:t>如何</a:t>
            </a:r>
            <a:r>
              <a:rPr lang="zh-CN" altLang="en-US" sz="2400" b="1" dirty="0"/>
              <a:t>实</a:t>
            </a:r>
            <a:r>
              <a:rPr lang="zh-CN" altLang="en-US" sz="2400" b="1" dirty="0" smtClean="0"/>
              <a:t>现加密、认证、安全分配会话密钥</a:t>
            </a:r>
            <a:r>
              <a:rPr lang="en-US" altLang="zh-CN" sz="2400" b="1" dirty="0" smtClean="0"/>
              <a:t>(</a:t>
            </a:r>
            <a:r>
              <a:rPr lang="zh-CN" altLang="en-US" sz="2400" b="1" dirty="0" smtClean="0"/>
              <a:t>共享密钥</a:t>
            </a:r>
            <a:r>
              <a:rPr lang="en-US" altLang="zh-CN" sz="2400" b="1" dirty="0" smtClean="0"/>
              <a:t>)</a:t>
            </a:r>
            <a:r>
              <a:rPr lang="zh-CN" altLang="en-US" sz="2400" b="1" dirty="0" smtClean="0"/>
              <a:t>？</a:t>
            </a:r>
            <a:endParaRPr lang="en-US" altLang="zh-CN" sz="2400" b="1" dirty="0" smtClean="0"/>
          </a:p>
          <a:p>
            <a:r>
              <a:rPr lang="en-US" altLang="zh-CN" sz="2400" b="1" dirty="0" smtClean="0"/>
              <a:t>----</a:t>
            </a:r>
            <a:r>
              <a:rPr lang="zh-CN" altLang="en-US" sz="2400" b="1" dirty="0" smtClean="0"/>
              <a:t>对称密码、消息认证、公钥</a:t>
            </a:r>
            <a:r>
              <a:rPr lang="zh-CN" altLang="en-US" sz="2400" b="1" dirty="0"/>
              <a:t>密码</a:t>
            </a:r>
            <a:r>
              <a:rPr lang="zh-CN" altLang="en-US" sz="2400" b="1" dirty="0" smtClean="0"/>
              <a:t>和数字签名</a:t>
            </a:r>
            <a:endParaRPr lang="en-US" sz="2400" b="1" dirty="0"/>
          </a:p>
        </p:txBody>
      </p:sp>
      <p:pic>
        <p:nvPicPr>
          <p:cNvPr id="36865" name="Picture 1"/>
          <p:cNvPicPr>
            <a:picLocks noChangeAspect="1" noChangeArrowheads="1"/>
          </p:cNvPicPr>
          <p:nvPr/>
        </p:nvPicPr>
        <p:blipFill>
          <a:blip r:embed="rId3" cstate="print"/>
          <a:srcRect/>
          <a:stretch>
            <a:fillRect/>
          </a:stretch>
        </p:blipFill>
        <p:spPr bwMode="auto">
          <a:xfrm>
            <a:off x="251520" y="1916832"/>
            <a:ext cx="5046786" cy="2880320"/>
          </a:xfrm>
          <a:prstGeom prst="rect">
            <a:avLst/>
          </a:prstGeom>
          <a:noFill/>
          <a:ln w="9525">
            <a:noFill/>
            <a:miter lim="800000"/>
            <a:headEnd/>
            <a:tailEnd/>
          </a:ln>
        </p:spPr>
      </p:pic>
      <p:pic>
        <p:nvPicPr>
          <p:cNvPr id="36866" name="Picture 2"/>
          <p:cNvPicPr>
            <a:picLocks noChangeAspect="1" noChangeArrowheads="1"/>
          </p:cNvPicPr>
          <p:nvPr/>
        </p:nvPicPr>
        <p:blipFill>
          <a:blip r:embed="rId4" cstate="print"/>
          <a:srcRect/>
          <a:stretch>
            <a:fillRect/>
          </a:stretch>
        </p:blipFill>
        <p:spPr bwMode="auto">
          <a:xfrm>
            <a:off x="2987824" y="2420888"/>
            <a:ext cx="2317104" cy="2376264"/>
          </a:xfrm>
          <a:prstGeom prst="rect">
            <a:avLst/>
          </a:prstGeom>
          <a:noFill/>
          <a:ln w="9525">
            <a:noFill/>
            <a:miter lim="800000"/>
            <a:headEnd/>
            <a:tailEnd/>
          </a:ln>
        </p:spPr>
      </p:pic>
      <p:sp>
        <p:nvSpPr>
          <p:cNvPr id="14" name="Oval 13"/>
          <p:cNvSpPr/>
          <p:nvPr/>
        </p:nvSpPr>
        <p:spPr>
          <a:xfrm>
            <a:off x="179512" y="1844824"/>
            <a:ext cx="23042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Straight Connector 15"/>
          <p:cNvCxnSpPr/>
          <p:nvPr/>
        </p:nvCxnSpPr>
        <p:spPr>
          <a:xfrm>
            <a:off x="1115616" y="2348880"/>
            <a:ext cx="432048"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Web</a:t>
            </a:r>
            <a:endParaRPr lang="zh-CN" altLang="en-US" dirty="0" smtClean="0"/>
          </a:p>
        </p:txBody>
      </p:sp>
      <p:sp>
        <p:nvSpPr>
          <p:cNvPr id="24579" name="Rectangle 3"/>
          <p:cNvSpPr>
            <a:spLocks noGrp="1" noChangeArrowheads="1"/>
          </p:cNvSpPr>
          <p:nvPr>
            <p:ph type="body" idx="1"/>
          </p:nvPr>
        </p:nvSpPr>
        <p:spPr/>
        <p:txBody>
          <a:bodyPr/>
          <a:lstStyle/>
          <a:p>
            <a:r>
              <a:rPr lang="en-US" altLang="zh-CN" dirty="0" smtClean="0"/>
              <a:t>Web Server + Browser</a:t>
            </a:r>
          </a:p>
          <a:p>
            <a:r>
              <a:rPr lang="en-US" altLang="zh-CN" dirty="0" smtClean="0"/>
              <a:t>HTTP + HTML (Hypertext)</a:t>
            </a:r>
          </a:p>
          <a:p>
            <a:pPr lvl="4">
              <a:buNone/>
            </a:pPr>
            <a:endParaRPr lang="en-US" altLang="zh-CN" dirty="0" smtClean="0"/>
          </a:p>
          <a:p>
            <a:r>
              <a:rPr lang="en-US" altLang="zh-CN" dirty="0" smtClean="0"/>
              <a:t>Java +XML</a:t>
            </a:r>
          </a:p>
          <a:p>
            <a:r>
              <a:rPr lang="en-US" altLang="zh-CN" dirty="0" smtClean="0"/>
              <a:t>Others (Web 2.0, …)</a:t>
            </a:r>
            <a:endParaRPr lang="zh-CN"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mtClean="0"/>
              <a:t>How SSL Works</a:t>
            </a:r>
            <a:endParaRPr lang="zh-CN" altLang="en-US" smtClean="0"/>
          </a:p>
        </p:txBody>
      </p:sp>
      <p:sp>
        <p:nvSpPr>
          <p:cNvPr id="40963" name="Rectangle 3"/>
          <p:cNvSpPr>
            <a:spLocks noGrp="1" noChangeArrowheads="1"/>
          </p:cNvSpPr>
          <p:nvPr>
            <p:ph type="body" idx="1"/>
          </p:nvPr>
        </p:nvSpPr>
        <p:spPr/>
        <p:txBody>
          <a:bodyPr>
            <a:normAutofit fontScale="92500" lnSpcReduction="10000"/>
          </a:bodyPr>
          <a:lstStyle/>
          <a:p>
            <a:pPr>
              <a:lnSpc>
                <a:spcPct val="90000"/>
              </a:lnSpc>
            </a:pPr>
            <a:r>
              <a:rPr lang="en-US" altLang="zh-CN" dirty="0" smtClean="0"/>
              <a:t>A</a:t>
            </a:r>
            <a:r>
              <a:rPr lang="en-US" altLang="zh-CN" dirty="0" smtClean="0">
                <a:sym typeface="Wingdings" pitchFamily="2" charset="2"/>
              </a:rPr>
              <a:t>B   hi, are you Bob?</a:t>
            </a:r>
          </a:p>
          <a:p>
            <a:pPr>
              <a:lnSpc>
                <a:spcPct val="90000"/>
              </a:lnSpc>
            </a:pPr>
            <a:r>
              <a:rPr lang="en-US" altLang="zh-CN" dirty="0" smtClean="0">
                <a:sym typeface="Wingdings" pitchFamily="2" charset="2"/>
              </a:rPr>
              <a:t>AB   yes, I am Bob</a:t>
            </a:r>
          </a:p>
          <a:p>
            <a:pPr lvl="1">
              <a:lnSpc>
                <a:spcPct val="90000"/>
              </a:lnSpc>
            </a:pPr>
            <a:endParaRPr lang="en-US" altLang="zh-CN" dirty="0" smtClean="0"/>
          </a:p>
          <a:p>
            <a:pPr lvl="1">
              <a:lnSpc>
                <a:spcPct val="90000"/>
              </a:lnSpc>
            </a:pPr>
            <a:endParaRPr lang="en-US" altLang="zh-CN" dirty="0" smtClean="0"/>
          </a:p>
          <a:p>
            <a:pPr>
              <a:lnSpc>
                <a:spcPct val="90000"/>
              </a:lnSpc>
            </a:pPr>
            <a:r>
              <a:rPr lang="en-US" altLang="zh-CN" dirty="0" smtClean="0"/>
              <a:t>A</a:t>
            </a:r>
            <a:r>
              <a:rPr lang="en-US" altLang="zh-CN" dirty="0" smtClean="0">
                <a:sym typeface="Wingdings" pitchFamily="2" charset="2"/>
              </a:rPr>
              <a:t>B  hi, who are you?</a:t>
            </a:r>
          </a:p>
          <a:p>
            <a:pPr>
              <a:lnSpc>
                <a:spcPct val="90000"/>
              </a:lnSpc>
            </a:pPr>
            <a:r>
              <a:rPr lang="en-US" altLang="zh-CN" dirty="0" smtClean="0">
                <a:sym typeface="Wingdings" pitchFamily="2" charset="2"/>
              </a:rPr>
              <a:t>AB  hi, I am Bob</a:t>
            </a:r>
          </a:p>
          <a:p>
            <a:pPr>
              <a:lnSpc>
                <a:spcPct val="90000"/>
              </a:lnSpc>
            </a:pPr>
            <a:r>
              <a:rPr lang="en-US" altLang="zh-CN" dirty="0" smtClean="0">
                <a:sym typeface="Wingdings" pitchFamily="2" charset="2"/>
              </a:rPr>
              <a:t>AB  Hello, Bob, </a:t>
            </a:r>
            <a:r>
              <a:rPr lang="en-US" altLang="zh-CN" dirty="0" smtClean="0">
                <a:latin typeface="Times New Roman"/>
                <a:sym typeface="Wingdings" pitchFamily="2" charset="2"/>
              </a:rPr>
              <a:t>…</a:t>
            </a:r>
            <a:endParaRPr lang="en-US" altLang="zh-CN" dirty="0" smtClean="0">
              <a:sym typeface="Wingdings" pitchFamily="2" charset="2"/>
            </a:endParaRPr>
          </a:p>
          <a:p>
            <a:pPr lvl="1">
              <a:lnSpc>
                <a:spcPct val="90000"/>
              </a:lnSpc>
            </a:pPr>
            <a:endParaRPr lang="en-US" altLang="zh-CN" dirty="0" smtClean="0"/>
          </a:p>
          <a:p>
            <a:pPr lvl="1">
              <a:lnSpc>
                <a:spcPct val="90000"/>
              </a:lnSpc>
            </a:pPr>
            <a:endParaRPr lang="en-US" altLang="zh-CN" dirty="0" smtClean="0"/>
          </a:p>
          <a:p>
            <a:pPr>
              <a:lnSpc>
                <a:spcPct val="90000"/>
              </a:lnSpc>
              <a:buFontTx/>
              <a:buNone/>
            </a:pPr>
            <a:r>
              <a:rPr lang="zh-CN" altLang="en-US" b="1" dirty="0" smtClean="0"/>
              <a:t>* 这样是不行的。</a:t>
            </a:r>
            <a:endParaRPr lang="zh-CN"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t>How SSL Works</a:t>
            </a:r>
            <a:endParaRPr lang="zh-CN" altLang="en-US" smtClean="0"/>
          </a:p>
        </p:txBody>
      </p:sp>
      <p:sp>
        <p:nvSpPr>
          <p:cNvPr id="41987" name="Rectangle 3"/>
          <p:cNvSpPr>
            <a:spLocks noGrp="1" noChangeArrowheads="1"/>
          </p:cNvSpPr>
          <p:nvPr>
            <p:ph type="body" idx="1"/>
          </p:nvPr>
        </p:nvSpPr>
        <p:spPr/>
        <p:txBody>
          <a:bodyPr>
            <a:normAutofit fontScale="92500" lnSpcReduction="10000"/>
          </a:bodyPr>
          <a:lstStyle/>
          <a:p>
            <a:pPr>
              <a:lnSpc>
                <a:spcPct val="90000"/>
              </a:lnSpc>
            </a:pPr>
            <a:r>
              <a:rPr lang="en-US" altLang="zh-CN" dirty="0" smtClean="0"/>
              <a:t>(</a:t>
            </a:r>
            <a:r>
              <a:rPr lang="zh-CN" altLang="en-US" dirty="0" smtClean="0"/>
              <a:t>如果</a:t>
            </a:r>
            <a:r>
              <a:rPr lang="en-US" altLang="zh-CN" dirty="0" smtClean="0"/>
              <a:t>A</a:t>
            </a:r>
            <a:r>
              <a:rPr lang="zh-CN" altLang="en-US" dirty="0" smtClean="0"/>
              <a:t>事先已经有</a:t>
            </a:r>
            <a:r>
              <a:rPr lang="en-US" altLang="zh-CN" dirty="0" smtClean="0"/>
              <a:t>B</a:t>
            </a:r>
            <a:r>
              <a:rPr lang="zh-CN" altLang="en-US" dirty="0" smtClean="0"/>
              <a:t>的公钥</a:t>
            </a:r>
            <a:r>
              <a:rPr lang="en-US" altLang="zh-CN" dirty="0" smtClean="0"/>
              <a:t>)</a:t>
            </a:r>
          </a:p>
          <a:p>
            <a:pPr>
              <a:lnSpc>
                <a:spcPct val="90000"/>
              </a:lnSpc>
            </a:pPr>
            <a:endParaRPr lang="en-US" altLang="zh-CN" dirty="0" smtClean="0"/>
          </a:p>
          <a:p>
            <a:pPr>
              <a:lnSpc>
                <a:spcPct val="90000"/>
              </a:lnSpc>
            </a:pPr>
            <a:r>
              <a:rPr lang="en-US" altLang="zh-CN" dirty="0" smtClean="0"/>
              <a:t>A</a:t>
            </a:r>
            <a:r>
              <a:rPr lang="en-US" altLang="zh-CN" dirty="0" smtClean="0">
                <a:sym typeface="Wingdings" pitchFamily="2" charset="2"/>
              </a:rPr>
              <a:t></a:t>
            </a:r>
            <a:r>
              <a:rPr lang="en-US" altLang="zh-CN" dirty="0" smtClean="0"/>
              <a:t>B   random-message M</a:t>
            </a:r>
          </a:p>
          <a:p>
            <a:pPr>
              <a:lnSpc>
                <a:spcPct val="90000"/>
              </a:lnSpc>
            </a:pPr>
            <a:r>
              <a:rPr lang="en-US" altLang="zh-CN" dirty="0" smtClean="0">
                <a:sym typeface="Wingdings" pitchFamily="2" charset="2"/>
              </a:rPr>
              <a:t>AB</a:t>
            </a:r>
            <a:r>
              <a:rPr lang="en-US" altLang="zh-CN" dirty="0" smtClean="0"/>
              <a:t>   {random-message M}</a:t>
            </a:r>
            <a:r>
              <a:rPr lang="en-US" altLang="zh-CN" baseline="-25000" dirty="0" smtClean="0"/>
              <a:t>Bob</a:t>
            </a:r>
            <a:r>
              <a:rPr lang="en-US" altLang="zh-CN" baseline="-25000" dirty="0" smtClean="0">
                <a:latin typeface="Times New Roman"/>
              </a:rPr>
              <a:t>’</a:t>
            </a:r>
            <a:r>
              <a:rPr lang="en-US" altLang="zh-CN" baseline="-25000" dirty="0" smtClean="0"/>
              <a:t>s-private-key</a:t>
            </a:r>
            <a:r>
              <a:rPr lang="en-US" altLang="zh-CN" dirty="0" smtClean="0"/>
              <a:t> </a:t>
            </a:r>
          </a:p>
          <a:p>
            <a:pPr>
              <a:lnSpc>
                <a:spcPct val="90000"/>
              </a:lnSpc>
              <a:buFontTx/>
              <a:buNone/>
            </a:pPr>
            <a:r>
              <a:rPr lang="en-US" altLang="zh-CN" dirty="0" smtClean="0"/>
              <a:t>	or</a:t>
            </a:r>
          </a:p>
          <a:p>
            <a:pPr>
              <a:lnSpc>
                <a:spcPct val="90000"/>
              </a:lnSpc>
              <a:buFontTx/>
              <a:buNone/>
            </a:pPr>
            <a:r>
              <a:rPr lang="en-US" altLang="zh-CN" dirty="0" smtClean="0">
                <a:sym typeface="Wingdings" pitchFamily="2" charset="2"/>
              </a:rPr>
              <a:t>	AB</a:t>
            </a:r>
            <a:r>
              <a:rPr lang="en-US" altLang="zh-CN" dirty="0" smtClean="0"/>
              <a:t>   {Digest(M)}</a:t>
            </a:r>
            <a:r>
              <a:rPr lang="en-US" altLang="zh-CN" baseline="-25000" dirty="0" smtClean="0"/>
              <a:t>Bob</a:t>
            </a:r>
            <a:r>
              <a:rPr lang="en-US" altLang="zh-CN" baseline="-25000" dirty="0" smtClean="0">
                <a:latin typeface="Times New Roman"/>
              </a:rPr>
              <a:t>’</a:t>
            </a:r>
            <a:r>
              <a:rPr lang="en-US" altLang="zh-CN" baseline="-25000" dirty="0" smtClean="0"/>
              <a:t>s-private-key</a:t>
            </a:r>
            <a:r>
              <a:rPr lang="en-US" altLang="zh-CN" dirty="0" smtClean="0"/>
              <a:t> </a:t>
            </a:r>
          </a:p>
          <a:p>
            <a:pPr>
              <a:lnSpc>
                <a:spcPct val="90000"/>
              </a:lnSpc>
              <a:buFontTx/>
              <a:buNone/>
            </a:pPr>
            <a:endParaRPr lang="en-US" altLang="zh-CN" dirty="0" smtClean="0"/>
          </a:p>
          <a:p>
            <a:pPr>
              <a:lnSpc>
                <a:spcPct val="90000"/>
              </a:lnSpc>
              <a:buFontTx/>
              <a:buNone/>
            </a:pPr>
            <a:r>
              <a:rPr lang="en-US" altLang="zh-CN" sz="2800" dirty="0" smtClean="0"/>
              <a:t>	// Digest</a:t>
            </a:r>
            <a:r>
              <a:rPr lang="zh-CN" altLang="en-US" sz="2800" dirty="0" smtClean="0"/>
              <a:t>即</a:t>
            </a:r>
            <a:r>
              <a:rPr lang="en-US" altLang="zh-CN" sz="2800" dirty="0" smtClean="0"/>
              <a:t>Hash</a:t>
            </a:r>
            <a:r>
              <a:rPr lang="zh-CN" altLang="en-US" sz="2800" dirty="0" smtClean="0"/>
              <a:t>函数</a:t>
            </a:r>
          </a:p>
          <a:p>
            <a:pPr>
              <a:lnSpc>
                <a:spcPct val="90000"/>
              </a:lnSpc>
              <a:buFontTx/>
              <a:buNone/>
            </a:pPr>
            <a:endParaRPr lang="zh-CN" altLang="en-US" sz="2800" dirty="0" smtClean="0"/>
          </a:p>
          <a:p>
            <a:pPr>
              <a:lnSpc>
                <a:spcPct val="90000"/>
              </a:lnSpc>
              <a:buFontTx/>
              <a:buNone/>
            </a:pPr>
            <a:r>
              <a:rPr lang="zh-CN" altLang="en-US" dirty="0" smtClean="0"/>
              <a:t>*  这样随便签署别人给的消息是不行的。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t>How SSL Works</a:t>
            </a:r>
            <a:endParaRPr lang="zh-CN" altLang="en-US" smtClean="0"/>
          </a:p>
        </p:txBody>
      </p:sp>
      <p:sp>
        <p:nvSpPr>
          <p:cNvPr id="43011" name="Rectangle 3"/>
          <p:cNvSpPr>
            <a:spLocks noGrp="1" noChangeArrowheads="1"/>
          </p:cNvSpPr>
          <p:nvPr>
            <p:ph type="body" idx="1"/>
          </p:nvPr>
        </p:nvSpPr>
        <p:spPr/>
        <p:txBody>
          <a:bodyPr>
            <a:normAutofit/>
          </a:bodyPr>
          <a:lstStyle/>
          <a:p>
            <a:r>
              <a:rPr lang="en-US" altLang="zh-CN" dirty="0" smtClean="0"/>
              <a:t>A</a:t>
            </a:r>
            <a:r>
              <a:rPr lang="en-US" altLang="zh-CN" dirty="0" smtClean="0">
                <a:sym typeface="Wingdings" pitchFamily="2" charset="2"/>
              </a:rPr>
              <a:t></a:t>
            </a:r>
            <a:r>
              <a:rPr lang="en-US" altLang="zh-CN" dirty="0" smtClean="0"/>
              <a:t>B  hi, are you Bob?</a:t>
            </a:r>
          </a:p>
          <a:p>
            <a:r>
              <a:rPr lang="en-US" altLang="zh-CN" dirty="0" smtClean="0"/>
              <a:t>A</a:t>
            </a:r>
            <a:r>
              <a:rPr lang="en-US" altLang="zh-CN" dirty="0" smtClean="0">
                <a:sym typeface="Wingdings" pitchFamily="2" charset="2"/>
              </a:rPr>
              <a:t>B</a:t>
            </a:r>
            <a:r>
              <a:rPr lang="en-US" altLang="zh-CN" dirty="0" smtClean="0"/>
              <a:t>  Alice, This is bob,</a:t>
            </a:r>
          </a:p>
          <a:p>
            <a:pPr>
              <a:buFontTx/>
              <a:buNone/>
            </a:pPr>
            <a:r>
              <a:rPr lang="en-US" altLang="zh-CN" dirty="0" smtClean="0"/>
              <a:t>		     {Digest[Alice, This is Bob]}</a:t>
            </a:r>
            <a:r>
              <a:rPr lang="en-US" altLang="zh-CN" baseline="-25000" dirty="0" smtClean="0"/>
              <a:t>Bob</a:t>
            </a:r>
            <a:r>
              <a:rPr lang="en-US" altLang="zh-CN" baseline="-25000" dirty="0" smtClean="0">
                <a:latin typeface="Times New Roman"/>
              </a:rPr>
              <a:t>’</a:t>
            </a:r>
            <a:r>
              <a:rPr lang="en-US" altLang="zh-CN" baseline="-25000" dirty="0" smtClean="0"/>
              <a:t>s-private-key</a:t>
            </a:r>
            <a:r>
              <a:rPr lang="en-US" altLang="zh-CN" dirty="0" smtClean="0"/>
              <a:t> </a:t>
            </a:r>
          </a:p>
          <a:p>
            <a:endParaRPr lang="zh-CN" altLang="en-US" dirty="0" smtClean="0"/>
          </a:p>
          <a:p>
            <a:pPr>
              <a:buFont typeface="Arial" charset="0"/>
              <a:buChar char="•"/>
            </a:pPr>
            <a:r>
              <a:rPr lang="zh-CN" altLang="en-US" dirty="0" smtClean="0"/>
              <a:t>这样的署名容易遭受重放攻击。</a:t>
            </a:r>
            <a:endParaRPr lang="en-US" altLang="zh-CN" dirty="0" smtClean="0"/>
          </a:p>
          <a:p>
            <a:pPr>
              <a:buFont typeface="Arial" charset="0"/>
              <a:buChar char="•"/>
            </a:pPr>
            <a:r>
              <a:rPr lang="zh-CN" altLang="en-US" dirty="0" smtClean="0"/>
              <a:t>这样的签名没有任何内容信息</a:t>
            </a:r>
          </a:p>
          <a:p>
            <a:endParaRPr lang="en-US" altLang="zh-CN" dirty="0" smtClean="0"/>
          </a:p>
          <a:p>
            <a:endParaRPr lang="zh-CN" alt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t>How SSL Works</a:t>
            </a:r>
            <a:endParaRPr lang="zh-CN" altLang="en-US" smtClean="0"/>
          </a:p>
        </p:txBody>
      </p:sp>
      <p:sp>
        <p:nvSpPr>
          <p:cNvPr id="44035" name="Rectangle 3"/>
          <p:cNvSpPr>
            <a:spLocks noGrp="1" noChangeArrowheads="1"/>
          </p:cNvSpPr>
          <p:nvPr>
            <p:ph type="body" idx="1"/>
          </p:nvPr>
        </p:nvSpPr>
        <p:spPr/>
        <p:txBody>
          <a:bodyPr>
            <a:normAutofit fontScale="92500" lnSpcReduction="10000"/>
          </a:bodyPr>
          <a:lstStyle/>
          <a:p>
            <a:r>
              <a:rPr lang="en-US" altLang="zh-CN" dirty="0" smtClean="0"/>
              <a:t>(</a:t>
            </a:r>
            <a:r>
              <a:rPr lang="zh-CN" altLang="en-US" dirty="0" smtClean="0"/>
              <a:t>公钥问题</a:t>
            </a:r>
            <a:r>
              <a:rPr lang="en-US" altLang="zh-CN" dirty="0" smtClean="0"/>
              <a:t>)</a:t>
            </a:r>
          </a:p>
          <a:p>
            <a:r>
              <a:rPr lang="en-US" altLang="zh-CN" dirty="0" smtClean="0"/>
              <a:t>A</a:t>
            </a:r>
            <a:r>
              <a:rPr lang="en-US" altLang="zh-CN" dirty="0" smtClean="0">
                <a:sym typeface="Wingdings" pitchFamily="2" charset="2"/>
              </a:rPr>
              <a:t></a:t>
            </a:r>
            <a:r>
              <a:rPr lang="en-US" altLang="zh-CN" dirty="0" smtClean="0"/>
              <a:t>B  Hello</a:t>
            </a:r>
          </a:p>
          <a:p>
            <a:r>
              <a:rPr lang="en-US" altLang="zh-CN" dirty="0" smtClean="0"/>
              <a:t>A</a:t>
            </a:r>
            <a:r>
              <a:rPr lang="en-US" altLang="zh-CN" dirty="0" smtClean="0">
                <a:sym typeface="Wingdings" pitchFamily="2" charset="2"/>
              </a:rPr>
              <a:t></a:t>
            </a:r>
            <a:r>
              <a:rPr lang="en-US" altLang="zh-CN" dirty="0" smtClean="0"/>
              <a:t>B  hi, I'm Bob, Bob’s-public-key</a:t>
            </a:r>
          </a:p>
          <a:p>
            <a:r>
              <a:rPr lang="en-US" altLang="zh-CN" dirty="0" smtClean="0"/>
              <a:t>A</a:t>
            </a:r>
            <a:r>
              <a:rPr lang="en-US" altLang="zh-CN" dirty="0" smtClean="0">
                <a:sym typeface="Wingdings" pitchFamily="2" charset="2"/>
              </a:rPr>
              <a:t></a:t>
            </a:r>
            <a:r>
              <a:rPr lang="en-US" altLang="zh-CN" dirty="0" smtClean="0"/>
              <a:t>B  Prove it</a:t>
            </a:r>
          </a:p>
          <a:p>
            <a:r>
              <a:rPr lang="en-US" altLang="zh-CN" dirty="0" smtClean="0"/>
              <a:t>A</a:t>
            </a:r>
            <a:r>
              <a:rPr lang="en-US" altLang="zh-CN" dirty="0" smtClean="0">
                <a:sym typeface="Wingdings" pitchFamily="2" charset="2"/>
              </a:rPr>
              <a:t></a:t>
            </a:r>
            <a:r>
              <a:rPr lang="en-US" altLang="zh-CN" dirty="0" smtClean="0"/>
              <a:t>B  Alice, This is Bob ||</a:t>
            </a:r>
          </a:p>
          <a:p>
            <a:pPr>
              <a:buFontTx/>
              <a:buNone/>
            </a:pPr>
            <a:r>
              <a:rPr lang="en-US" altLang="zh-CN" dirty="0" smtClean="0"/>
              <a:t>	 	     {Digest [Alice, This Is Bob] }</a:t>
            </a:r>
            <a:r>
              <a:rPr lang="en-US" altLang="zh-CN" baseline="-25000" dirty="0" smtClean="0"/>
              <a:t>Bob</a:t>
            </a:r>
            <a:r>
              <a:rPr lang="en-US" altLang="zh-CN" baseline="-25000" dirty="0" smtClean="0">
                <a:latin typeface="Times New Roman"/>
              </a:rPr>
              <a:t>’</a:t>
            </a:r>
            <a:r>
              <a:rPr lang="en-US" altLang="zh-CN" baseline="-25000" dirty="0" smtClean="0"/>
              <a:t>s-</a:t>
            </a:r>
            <a:r>
              <a:rPr lang="en-US" altLang="zh-CN" baseline="-25000" dirty="0" err="1" smtClean="0"/>
              <a:t>pri</a:t>
            </a:r>
            <a:r>
              <a:rPr lang="en-US" altLang="zh-CN" baseline="-25000" dirty="0" smtClean="0"/>
              <a:t>-key </a:t>
            </a:r>
          </a:p>
          <a:p>
            <a:endParaRPr lang="en-US" altLang="zh-CN" dirty="0" smtClean="0"/>
          </a:p>
          <a:p>
            <a:r>
              <a:rPr lang="zh-CN" altLang="en-US" dirty="0" smtClean="0"/>
              <a:t>这样任何人都可以是</a:t>
            </a:r>
            <a:r>
              <a:rPr lang="en-US" altLang="zh-CN" dirty="0" smtClean="0"/>
              <a:t>Bob</a:t>
            </a:r>
            <a:r>
              <a:rPr lang="zh-CN" altLang="en-US" dirty="0" smtClean="0"/>
              <a:t>，只要用一对公私钥对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t>How SSL Works</a:t>
            </a:r>
            <a:endParaRPr lang="zh-CN" altLang="en-US" smtClean="0"/>
          </a:p>
        </p:txBody>
      </p:sp>
      <p:sp>
        <p:nvSpPr>
          <p:cNvPr id="46083" name="Rectangle 3"/>
          <p:cNvSpPr>
            <a:spLocks noGrp="1" noChangeArrowheads="1"/>
          </p:cNvSpPr>
          <p:nvPr>
            <p:ph type="body" idx="1"/>
          </p:nvPr>
        </p:nvSpPr>
        <p:spPr/>
        <p:txBody>
          <a:bodyPr/>
          <a:lstStyle/>
          <a:p>
            <a:r>
              <a:rPr lang="zh-CN" altLang="en-US" dirty="0" smtClean="0"/>
              <a:t>证书</a:t>
            </a:r>
          </a:p>
          <a:p>
            <a:pPr>
              <a:buFontTx/>
              <a:buNone/>
            </a:pPr>
            <a:r>
              <a:rPr lang="en-US" altLang="zh-CN" dirty="0" smtClean="0"/>
              <a:t>	</a:t>
            </a:r>
            <a:r>
              <a:rPr lang="zh-CN" altLang="en-US" dirty="0" smtClean="0"/>
              <a:t>签发者 </a:t>
            </a:r>
            <a:r>
              <a:rPr lang="en-US" altLang="zh-CN" dirty="0" smtClean="0"/>
              <a:t>(the issuer)</a:t>
            </a:r>
            <a:endParaRPr lang="zh-CN" altLang="en-US" dirty="0" smtClean="0"/>
          </a:p>
          <a:p>
            <a:pPr>
              <a:buFontTx/>
              <a:buNone/>
            </a:pPr>
            <a:r>
              <a:rPr lang="en-US" altLang="zh-CN" dirty="0" smtClean="0"/>
              <a:t>	</a:t>
            </a:r>
            <a:r>
              <a:rPr lang="zh-CN" altLang="en-US" dirty="0" smtClean="0"/>
              <a:t>持有者 </a:t>
            </a:r>
            <a:r>
              <a:rPr lang="en-US" altLang="zh-CN" dirty="0" smtClean="0"/>
              <a:t>(the subject)</a:t>
            </a:r>
            <a:br>
              <a:rPr lang="en-US" altLang="zh-CN" dirty="0" smtClean="0"/>
            </a:br>
            <a:r>
              <a:rPr lang="zh-CN" altLang="en-US" dirty="0" smtClean="0"/>
              <a:t>公钥</a:t>
            </a:r>
            <a:endParaRPr lang="en-US" altLang="zh-CN" dirty="0" smtClean="0"/>
          </a:p>
          <a:p>
            <a:pPr>
              <a:buFontTx/>
              <a:buNone/>
            </a:pPr>
            <a:r>
              <a:rPr lang="en-US" altLang="zh-CN" dirty="0" smtClean="0"/>
              <a:t>	</a:t>
            </a:r>
            <a:r>
              <a:rPr lang="zh-CN" altLang="en-US" dirty="0" smtClean="0"/>
              <a:t>时间区间等</a:t>
            </a:r>
          </a:p>
          <a:p>
            <a:pPr>
              <a:buFontTx/>
              <a:buNone/>
            </a:pPr>
            <a:r>
              <a:rPr lang="zh-CN" altLang="en-US" dirty="0" smtClean="0"/>
              <a:t>	签名</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t>How SSL Works</a:t>
            </a:r>
            <a:endParaRPr lang="zh-CN" altLang="en-US" smtClean="0"/>
          </a:p>
        </p:txBody>
      </p:sp>
      <p:sp>
        <p:nvSpPr>
          <p:cNvPr id="45059" name="Rectangle 3"/>
          <p:cNvSpPr>
            <a:spLocks noGrp="1" noChangeArrowheads="1"/>
          </p:cNvSpPr>
          <p:nvPr>
            <p:ph type="body" idx="1"/>
          </p:nvPr>
        </p:nvSpPr>
        <p:spPr/>
        <p:txBody>
          <a:bodyPr>
            <a:normAutofit fontScale="92500" lnSpcReduction="10000"/>
          </a:bodyPr>
          <a:lstStyle/>
          <a:p>
            <a:pPr>
              <a:lnSpc>
                <a:spcPct val="90000"/>
              </a:lnSpc>
            </a:pPr>
            <a:r>
              <a:rPr lang="en-US" altLang="zh-CN" dirty="0" smtClean="0"/>
              <a:t>A</a:t>
            </a:r>
            <a:r>
              <a:rPr lang="en-US" altLang="zh-CN" dirty="0" smtClean="0">
                <a:sym typeface="Wingdings" pitchFamily="2" charset="2"/>
              </a:rPr>
              <a:t></a:t>
            </a:r>
            <a:r>
              <a:rPr lang="en-US" altLang="zh-CN" dirty="0" smtClean="0"/>
              <a:t>B  Hello</a:t>
            </a:r>
            <a:br>
              <a:rPr lang="en-US" altLang="zh-CN" dirty="0" smtClean="0"/>
            </a:br>
            <a:r>
              <a:rPr lang="en-US" altLang="zh-CN" dirty="0" smtClean="0"/>
              <a:t>A</a:t>
            </a:r>
            <a:r>
              <a:rPr lang="en-US" altLang="zh-CN" dirty="0" smtClean="0">
                <a:sym typeface="Wingdings" pitchFamily="2" charset="2"/>
              </a:rPr>
              <a:t>B  h</a:t>
            </a:r>
            <a:r>
              <a:rPr lang="en-US" altLang="zh-CN" dirty="0" smtClean="0"/>
              <a:t>i, I'm Bob, Bob’s-certificate</a:t>
            </a:r>
            <a:br>
              <a:rPr lang="en-US" altLang="zh-CN" dirty="0" smtClean="0"/>
            </a:br>
            <a:r>
              <a:rPr lang="en-US" altLang="zh-CN" dirty="0" smtClean="0"/>
              <a:t>A</a:t>
            </a:r>
            <a:r>
              <a:rPr lang="en-US" altLang="zh-CN" dirty="0" smtClean="0">
                <a:sym typeface="Wingdings" pitchFamily="2" charset="2"/>
              </a:rPr>
              <a:t></a:t>
            </a:r>
            <a:r>
              <a:rPr lang="en-US" altLang="zh-CN" dirty="0" smtClean="0"/>
              <a:t>B  Prove it</a:t>
            </a:r>
            <a:br>
              <a:rPr lang="en-US" altLang="zh-CN" dirty="0" smtClean="0"/>
            </a:br>
            <a:r>
              <a:rPr lang="en-US" altLang="zh-CN" dirty="0" smtClean="0"/>
              <a:t>A</a:t>
            </a:r>
            <a:r>
              <a:rPr lang="en-US" altLang="zh-CN" dirty="0" smtClean="0">
                <a:sym typeface="Wingdings" pitchFamily="2" charset="2"/>
              </a:rPr>
              <a:t>B</a:t>
            </a:r>
            <a:r>
              <a:rPr lang="en-US" altLang="zh-CN" dirty="0" smtClean="0"/>
              <a:t>  Alice, This is bob ||</a:t>
            </a:r>
          </a:p>
          <a:p>
            <a:pPr>
              <a:lnSpc>
                <a:spcPct val="90000"/>
              </a:lnSpc>
              <a:buFontTx/>
              <a:buNone/>
            </a:pPr>
            <a:r>
              <a:rPr lang="en-US" altLang="zh-CN" dirty="0" smtClean="0"/>
              <a:t>		    {Digest[Alice, This is Bob]} </a:t>
            </a:r>
            <a:r>
              <a:rPr lang="en-US" altLang="zh-CN" baseline="-25000" dirty="0" smtClean="0"/>
              <a:t>Bob</a:t>
            </a:r>
            <a:r>
              <a:rPr lang="en-US" altLang="zh-CN" baseline="-25000" dirty="0" smtClean="0">
                <a:latin typeface="Times New Roman"/>
              </a:rPr>
              <a:t>’</a:t>
            </a:r>
            <a:r>
              <a:rPr lang="en-US" altLang="zh-CN" baseline="-25000" dirty="0" smtClean="0"/>
              <a:t>s-private-key</a:t>
            </a:r>
            <a:r>
              <a:rPr lang="en-US" altLang="zh-CN" dirty="0" smtClean="0"/>
              <a:t> </a:t>
            </a:r>
          </a:p>
          <a:p>
            <a:pPr>
              <a:lnSpc>
                <a:spcPct val="90000"/>
              </a:lnSpc>
              <a:buFontTx/>
              <a:buNone/>
            </a:pPr>
            <a:r>
              <a:rPr lang="en-US" altLang="zh-CN" dirty="0" smtClean="0"/>
              <a:t>	A</a:t>
            </a:r>
            <a:r>
              <a:rPr lang="en-US" altLang="zh-CN" dirty="0" smtClean="0">
                <a:sym typeface="Wingdings" pitchFamily="2" charset="2"/>
              </a:rPr>
              <a:t></a:t>
            </a:r>
            <a:r>
              <a:rPr lang="en-US" altLang="zh-CN" dirty="0" smtClean="0"/>
              <a:t>B  {SECRET}</a:t>
            </a:r>
            <a:r>
              <a:rPr lang="en-US" altLang="zh-CN" baseline="-25000" dirty="0" smtClean="0"/>
              <a:t>Bob</a:t>
            </a:r>
            <a:r>
              <a:rPr lang="en-US" altLang="zh-CN" baseline="-25000" dirty="0" smtClean="0">
                <a:latin typeface="Times New Roman"/>
              </a:rPr>
              <a:t>’</a:t>
            </a:r>
            <a:r>
              <a:rPr lang="en-US" altLang="zh-CN" baseline="-25000" dirty="0" smtClean="0"/>
              <a:t>s-public-key</a:t>
            </a:r>
            <a:r>
              <a:rPr lang="en-US" altLang="zh-CN" dirty="0" smtClean="0"/>
              <a:t> 		[S]</a:t>
            </a:r>
          </a:p>
          <a:p>
            <a:pPr>
              <a:lnSpc>
                <a:spcPct val="90000"/>
              </a:lnSpc>
              <a:buFontTx/>
              <a:buNone/>
            </a:pPr>
            <a:r>
              <a:rPr lang="en-US" altLang="zh-CN" dirty="0" smtClean="0"/>
              <a:t>	A</a:t>
            </a:r>
            <a:r>
              <a:rPr lang="en-US" altLang="zh-CN" dirty="0" smtClean="0">
                <a:sym typeface="Wingdings" pitchFamily="2" charset="2"/>
              </a:rPr>
              <a:t>B </a:t>
            </a:r>
            <a:r>
              <a:rPr lang="en-US" altLang="zh-CN" dirty="0" smtClean="0"/>
              <a:t>{Some More Messages}</a:t>
            </a:r>
            <a:r>
              <a:rPr lang="en-US" altLang="zh-CN" baseline="-25000" dirty="0" smtClean="0"/>
              <a:t>SECRET	</a:t>
            </a:r>
            <a:r>
              <a:rPr lang="en-US" altLang="zh-CN" dirty="0" smtClean="0"/>
              <a:t>[S’]</a:t>
            </a:r>
          </a:p>
          <a:p>
            <a:pPr>
              <a:lnSpc>
                <a:spcPct val="90000"/>
              </a:lnSpc>
            </a:pPr>
            <a:r>
              <a:rPr lang="zh-CN" altLang="en-US" dirty="0" smtClean="0"/>
              <a:t>注意：存在消息</a:t>
            </a:r>
            <a:r>
              <a:rPr lang="en-US" altLang="zh-CN" dirty="0" smtClean="0"/>
              <a:t>[S]</a:t>
            </a:r>
            <a:r>
              <a:rPr lang="zh-CN" altLang="en-US" dirty="0" smtClean="0"/>
              <a:t>被篡改的可能</a:t>
            </a:r>
          </a:p>
          <a:p>
            <a:pPr>
              <a:lnSpc>
                <a:spcPct val="90000"/>
              </a:lnSpc>
              <a:buFontTx/>
              <a:buNone/>
            </a:pPr>
            <a:r>
              <a:rPr lang="zh-CN" altLang="en-US" dirty="0" smtClean="0"/>
              <a:t>		      应该带认证保护</a:t>
            </a:r>
          </a:p>
          <a:p>
            <a:pPr>
              <a:lnSpc>
                <a:spcPct val="90000"/>
              </a:lnSpc>
              <a:buFontTx/>
              <a:buNone/>
            </a:pPr>
            <a:r>
              <a:rPr lang="en-US" altLang="zh-CN" dirty="0" smtClean="0"/>
              <a:t>	A</a:t>
            </a:r>
            <a:r>
              <a:rPr lang="en-US" altLang="zh-CN" dirty="0" smtClean="0">
                <a:sym typeface="Wingdings" pitchFamily="2" charset="2"/>
              </a:rPr>
              <a:t></a:t>
            </a:r>
            <a:r>
              <a:rPr lang="en-US" altLang="zh-CN" dirty="0" smtClean="0"/>
              <a:t>B  {SECRET, MAC}</a:t>
            </a:r>
            <a:r>
              <a:rPr lang="en-US" altLang="zh-CN" baseline="-25000" dirty="0" smtClean="0"/>
              <a:t>Bob</a:t>
            </a:r>
            <a:r>
              <a:rPr lang="en-US" altLang="zh-CN" baseline="-25000" dirty="0" smtClean="0">
                <a:latin typeface="Times New Roman"/>
              </a:rPr>
              <a:t>’</a:t>
            </a:r>
            <a:r>
              <a:rPr lang="en-US" altLang="zh-CN" baseline="-25000" dirty="0" smtClean="0"/>
              <a:t>s-public-key</a:t>
            </a:r>
            <a:endParaRPr lang="zh-CN" altLang="en-US" baseline="-25000" dirty="0" smtClean="0"/>
          </a:p>
          <a:p>
            <a:pPr>
              <a:lnSpc>
                <a:spcPct val="90000"/>
              </a:lnSpc>
            </a:pPr>
            <a:endParaRPr lang="zh-CN" alt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How SSL Works</a:t>
            </a:r>
            <a:endParaRPr lang="zh-CN" altLang="en-US" smtClean="0"/>
          </a:p>
        </p:txBody>
      </p:sp>
      <p:sp>
        <p:nvSpPr>
          <p:cNvPr id="47107" name="Rectangle 3"/>
          <p:cNvSpPr>
            <a:spLocks noGrp="1" noChangeArrowheads="1"/>
          </p:cNvSpPr>
          <p:nvPr>
            <p:ph type="body" idx="1"/>
          </p:nvPr>
        </p:nvSpPr>
        <p:spPr/>
        <p:txBody>
          <a:bodyPr>
            <a:normAutofit fontScale="92500" lnSpcReduction="20000"/>
          </a:bodyPr>
          <a:lstStyle/>
          <a:p>
            <a:pPr>
              <a:lnSpc>
                <a:spcPct val="90000"/>
              </a:lnSpc>
            </a:pPr>
            <a:r>
              <a:rPr lang="zh-CN" altLang="en-US" dirty="0" smtClean="0"/>
              <a:t>证书的有效性</a:t>
            </a:r>
          </a:p>
          <a:p>
            <a:pPr>
              <a:lnSpc>
                <a:spcPct val="90000"/>
              </a:lnSpc>
              <a:buFontTx/>
              <a:buNone/>
            </a:pPr>
            <a:r>
              <a:rPr lang="en-US" altLang="zh-CN" dirty="0" smtClean="0"/>
              <a:t>	</a:t>
            </a:r>
            <a:r>
              <a:rPr lang="zh-CN" altLang="en-US" dirty="0" smtClean="0"/>
              <a:t>在有效期之内，用途限制，扩展项等</a:t>
            </a:r>
          </a:p>
          <a:p>
            <a:pPr>
              <a:lnSpc>
                <a:spcPct val="90000"/>
              </a:lnSpc>
              <a:buFontTx/>
              <a:buNone/>
            </a:pPr>
            <a:r>
              <a:rPr lang="zh-CN" altLang="en-US" dirty="0" smtClean="0"/>
              <a:t>	不在离线</a:t>
            </a:r>
            <a:r>
              <a:rPr lang="en-US" altLang="zh-CN" dirty="0" smtClean="0"/>
              <a:t>CRL</a:t>
            </a:r>
            <a:r>
              <a:rPr lang="zh-CN" altLang="en-US" dirty="0" smtClean="0"/>
              <a:t>中</a:t>
            </a:r>
          </a:p>
          <a:p>
            <a:pPr>
              <a:lnSpc>
                <a:spcPct val="90000"/>
              </a:lnSpc>
              <a:buFontTx/>
              <a:buNone/>
            </a:pPr>
            <a:r>
              <a:rPr lang="zh-CN" altLang="en-US" dirty="0" smtClean="0"/>
              <a:t>	签名有效</a:t>
            </a:r>
          </a:p>
          <a:p>
            <a:pPr>
              <a:lnSpc>
                <a:spcPct val="90000"/>
              </a:lnSpc>
              <a:buFontTx/>
              <a:buNone/>
            </a:pPr>
            <a:r>
              <a:rPr lang="zh-CN" altLang="en-US" dirty="0" smtClean="0"/>
              <a:t>	不在在线</a:t>
            </a:r>
            <a:r>
              <a:rPr lang="en-US" altLang="zh-CN" dirty="0" smtClean="0"/>
              <a:t>CRL</a:t>
            </a:r>
            <a:r>
              <a:rPr lang="zh-CN" altLang="en-US" dirty="0" smtClean="0"/>
              <a:t>中</a:t>
            </a:r>
            <a:endParaRPr lang="en-US" altLang="zh-CN" dirty="0" smtClean="0"/>
          </a:p>
          <a:p>
            <a:pPr>
              <a:lnSpc>
                <a:spcPct val="90000"/>
              </a:lnSpc>
            </a:pPr>
            <a:r>
              <a:rPr lang="zh-CN" altLang="en-US" dirty="0" smtClean="0"/>
              <a:t>验证签名需要签署者</a:t>
            </a:r>
            <a:r>
              <a:rPr lang="en-US" altLang="zh-CN" dirty="0" smtClean="0"/>
              <a:t>(CA)</a:t>
            </a:r>
            <a:r>
              <a:rPr lang="zh-CN" altLang="en-US" dirty="0" smtClean="0"/>
              <a:t>的公钥</a:t>
            </a:r>
          </a:p>
          <a:p>
            <a:pPr>
              <a:lnSpc>
                <a:spcPct val="90000"/>
              </a:lnSpc>
              <a:buFontTx/>
              <a:buNone/>
            </a:pPr>
            <a:r>
              <a:rPr lang="zh-CN" altLang="en-US" dirty="0" smtClean="0"/>
              <a:t>	</a:t>
            </a:r>
            <a:r>
              <a:rPr lang="en-US" altLang="zh-CN" dirty="0" smtClean="0"/>
              <a:t>CA</a:t>
            </a:r>
            <a:r>
              <a:rPr lang="zh-CN" altLang="en-US" dirty="0" smtClean="0"/>
              <a:t>的公钥等信息需要手工获得</a:t>
            </a:r>
          </a:p>
          <a:p>
            <a:pPr>
              <a:lnSpc>
                <a:spcPct val="90000"/>
              </a:lnSpc>
            </a:pPr>
            <a:r>
              <a:rPr lang="en-US" altLang="zh-CN" dirty="0" smtClean="0"/>
              <a:t>CA</a:t>
            </a:r>
            <a:r>
              <a:rPr lang="zh-CN" altLang="en-US" dirty="0" smtClean="0"/>
              <a:t>的证书</a:t>
            </a:r>
            <a:r>
              <a:rPr lang="en-US" altLang="zh-CN" dirty="0" smtClean="0"/>
              <a:t>(</a:t>
            </a:r>
            <a:r>
              <a:rPr lang="zh-CN" altLang="en-US" dirty="0" smtClean="0"/>
              <a:t>根证书</a:t>
            </a:r>
            <a:r>
              <a:rPr lang="en-US" altLang="zh-CN" dirty="0" smtClean="0"/>
              <a:t>)</a:t>
            </a:r>
          </a:p>
          <a:p>
            <a:pPr>
              <a:lnSpc>
                <a:spcPct val="90000"/>
              </a:lnSpc>
              <a:buFontTx/>
              <a:buNone/>
            </a:pPr>
            <a:r>
              <a:rPr lang="zh-CN" altLang="en-US" dirty="0" smtClean="0"/>
              <a:t>	自签名证书，没有实际意义</a:t>
            </a:r>
          </a:p>
          <a:p>
            <a:pPr>
              <a:lnSpc>
                <a:spcPct val="90000"/>
              </a:lnSpc>
              <a:buFontTx/>
              <a:buNone/>
            </a:pPr>
            <a:r>
              <a:rPr lang="zh-CN" altLang="en-US" dirty="0" smtClean="0"/>
              <a:t>	但是形式上统一了，便于处理</a:t>
            </a:r>
          </a:p>
          <a:p>
            <a:pPr>
              <a:lnSpc>
                <a:spcPct val="90000"/>
              </a:lnSpc>
            </a:pPr>
            <a:endParaRPr lang="zh-CN"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SSL Specify</a:t>
            </a:r>
            <a:endParaRPr lang="zh-CN" altLang="en-US" smtClean="0"/>
          </a:p>
        </p:txBody>
      </p:sp>
      <p:sp>
        <p:nvSpPr>
          <p:cNvPr id="49155" name="Rectangle 3"/>
          <p:cNvSpPr>
            <a:spLocks noGrp="1" noChangeArrowheads="1"/>
          </p:cNvSpPr>
          <p:nvPr>
            <p:ph type="body" idx="1"/>
          </p:nvPr>
        </p:nvSpPr>
        <p:spPr/>
        <p:txBody>
          <a:bodyPr/>
          <a:lstStyle/>
          <a:p>
            <a:r>
              <a:rPr lang="en-US" altLang="zh-CN" dirty="0" smtClean="0"/>
              <a:t>Transport Layer Security (TLS) Charter</a:t>
            </a:r>
          </a:p>
          <a:p>
            <a:pPr lvl="2"/>
            <a:r>
              <a:rPr lang="en-US" altLang="zh-CN" sz="2800" dirty="0" smtClean="0">
                <a:hlinkClick r:id="rId2"/>
              </a:rPr>
              <a:t>http://www.ietf.org/html.charters/tls-charter.html</a:t>
            </a:r>
            <a:r>
              <a:rPr lang="en-US" altLang="zh-CN" sz="2800" dirty="0" smtClean="0"/>
              <a:t> </a:t>
            </a:r>
          </a:p>
          <a:p>
            <a:pPr lvl="1"/>
            <a:r>
              <a:rPr lang="en-US" altLang="zh-CN" dirty="0" smtClean="0"/>
              <a:t>RFC 2246: The TLS Protocol Version 1.0</a:t>
            </a:r>
          </a:p>
          <a:p>
            <a:pPr lvl="2"/>
            <a:r>
              <a:rPr lang="en-US" altLang="zh-CN" sz="2800" dirty="0" smtClean="0"/>
              <a:t>TLS/1.1 (draft)</a:t>
            </a:r>
          </a:p>
          <a:p>
            <a:pPr lvl="1"/>
            <a:r>
              <a:rPr lang="en-US" altLang="zh-CN" dirty="0" smtClean="0"/>
              <a:t>RFC 2818: HTTP Over TLS</a:t>
            </a:r>
            <a:endParaRPr lang="zh-CN" altLang="en-US" dirty="0" smtClean="0"/>
          </a:p>
          <a:p>
            <a:endParaRPr lang="zh-CN" altLang="en-US" dirty="0" smtClean="0"/>
          </a:p>
          <a:p>
            <a:r>
              <a:rPr lang="en-US" altLang="zh-CN" dirty="0" smtClean="0"/>
              <a:t>SSLv3</a:t>
            </a:r>
            <a:r>
              <a:rPr lang="zh-CN" altLang="en-US" dirty="0" smtClean="0"/>
              <a:t>安全协议</a:t>
            </a:r>
            <a:r>
              <a:rPr lang="en-US" altLang="zh-CN" dirty="0" smtClean="0"/>
              <a:t>(</a:t>
            </a:r>
            <a:r>
              <a:rPr lang="zh-CN" altLang="en-US" dirty="0" smtClean="0"/>
              <a:t>中文版</a:t>
            </a:r>
            <a:r>
              <a:rPr lang="en-US" altLang="zh-CN" dirty="0" smtClean="0"/>
              <a:t>).doc</a:t>
            </a:r>
          </a:p>
          <a:p>
            <a:endParaRPr lang="zh-CN" alt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t>SSL</a:t>
            </a:r>
            <a:r>
              <a:rPr lang="zh-CN" altLang="en-US" smtClean="0"/>
              <a:t>分两层</a:t>
            </a:r>
          </a:p>
        </p:txBody>
      </p:sp>
      <p:sp>
        <p:nvSpPr>
          <p:cNvPr id="50179" name="Rectangle 3"/>
          <p:cNvSpPr>
            <a:spLocks noGrp="1" noChangeArrowheads="1"/>
          </p:cNvSpPr>
          <p:nvPr>
            <p:ph type="body" idx="1"/>
          </p:nvPr>
        </p:nvSpPr>
        <p:spPr/>
        <p:txBody>
          <a:bodyPr/>
          <a:lstStyle/>
          <a:p>
            <a:r>
              <a:rPr lang="zh-CN" altLang="en-US" smtClean="0"/>
              <a:t> </a:t>
            </a:r>
          </a:p>
        </p:txBody>
      </p:sp>
      <p:sp>
        <p:nvSpPr>
          <p:cNvPr id="50180" name="Rectangle 4"/>
          <p:cNvSpPr>
            <a:spLocks noChangeArrowheads="1"/>
          </p:cNvSpPr>
          <p:nvPr/>
        </p:nvSpPr>
        <p:spPr bwMode="auto">
          <a:xfrm>
            <a:off x="762000" y="1981200"/>
            <a:ext cx="7924800" cy="3679825"/>
          </a:xfrm>
          <a:prstGeom prst="rect">
            <a:avLst/>
          </a:prstGeom>
          <a:noFill/>
          <a:ln w="9525">
            <a:noFill/>
            <a:miter lim="800000"/>
            <a:headEnd/>
            <a:tailEnd/>
          </a:ln>
          <a:effectLst/>
        </p:spPr>
        <p:txBody>
          <a:bodyPr/>
          <a:lstStyle/>
          <a:p>
            <a:pPr marL="342900" indent="-342900" eaLnBrk="0" hangingPunct="0">
              <a:spcBef>
                <a:spcPct val="20000"/>
              </a:spcBef>
            </a:pPr>
            <a:r>
              <a:rPr lang="en-US" altLang="zh-CN" sz="3200">
                <a:solidFill>
                  <a:srgbClr val="FFFFFF"/>
                </a:solidFill>
              </a:rPr>
              <a:t>HTTP  FTP   Telnet   …</a:t>
            </a:r>
            <a:endParaRPr lang="zh-CN" altLang="en-US" sz="3200">
              <a:solidFill>
                <a:srgbClr val="FFFFFF"/>
              </a:solidFill>
            </a:endParaRPr>
          </a:p>
          <a:p>
            <a:pPr marL="342900" indent="-342900" eaLnBrk="0" hangingPunct="0">
              <a:spcBef>
                <a:spcPct val="20000"/>
              </a:spcBef>
            </a:pPr>
            <a:r>
              <a:rPr lang="en-US" altLang="zh-CN" sz="3200">
                <a:solidFill>
                  <a:srgbClr val="FFFFFF"/>
                </a:solidFill>
              </a:rPr>
              <a:t>SSL Handshake   SSL Change  SSL Alert</a:t>
            </a:r>
          </a:p>
          <a:p>
            <a:pPr marL="342900" indent="-342900" eaLnBrk="0" hangingPunct="0">
              <a:spcBef>
                <a:spcPct val="20000"/>
              </a:spcBef>
            </a:pPr>
            <a:r>
              <a:rPr lang="en-US" altLang="zh-CN" sz="3200">
                <a:solidFill>
                  <a:srgbClr val="FFFFFF"/>
                </a:solidFill>
              </a:rPr>
              <a:t>     Protocol        Cipher Spec P   Protocol</a:t>
            </a:r>
          </a:p>
          <a:p>
            <a:pPr marL="342900" indent="-342900" algn="ctr" eaLnBrk="0" hangingPunct="0">
              <a:spcBef>
                <a:spcPct val="20000"/>
              </a:spcBef>
            </a:pPr>
            <a:r>
              <a:rPr lang="en-US" altLang="zh-CN" sz="3200">
                <a:solidFill>
                  <a:srgbClr val="FFFFFF"/>
                </a:solidFill>
              </a:rPr>
              <a:t>SSL Record Protocol</a:t>
            </a:r>
          </a:p>
          <a:p>
            <a:pPr marL="342900" indent="-342900" algn="ctr" eaLnBrk="0" hangingPunct="0">
              <a:spcBef>
                <a:spcPct val="20000"/>
              </a:spcBef>
            </a:pPr>
            <a:r>
              <a:rPr lang="en-US" altLang="zh-CN" sz="3200">
                <a:solidFill>
                  <a:srgbClr val="FFFFFF"/>
                </a:solidFill>
              </a:rPr>
              <a:t>TCP</a:t>
            </a:r>
          </a:p>
          <a:p>
            <a:pPr marL="342900" indent="-342900" algn="ctr" eaLnBrk="0" hangingPunct="0">
              <a:spcBef>
                <a:spcPct val="20000"/>
              </a:spcBef>
            </a:pPr>
            <a:r>
              <a:rPr lang="en-US" altLang="zh-CN" sz="3200">
                <a:solidFill>
                  <a:srgbClr val="FFFFFF"/>
                </a:solidFill>
              </a:rPr>
              <a:t>IP</a:t>
            </a:r>
          </a:p>
        </p:txBody>
      </p:sp>
      <p:sp>
        <p:nvSpPr>
          <p:cNvPr id="50181" name="Line 5"/>
          <p:cNvSpPr>
            <a:spLocks noChangeShapeType="1"/>
          </p:cNvSpPr>
          <p:nvPr/>
        </p:nvSpPr>
        <p:spPr bwMode="auto">
          <a:xfrm>
            <a:off x="696913" y="4941888"/>
            <a:ext cx="8064500" cy="0"/>
          </a:xfrm>
          <a:prstGeom prst="line">
            <a:avLst/>
          </a:prstGeom>
          <a:noFill/>
          <a:ln w="9525">
            <a:solidFill>
              <a:schemeClr val="bg1"/>
            </a:solidFill>
            <a:round/>
            <a:headEnd/>
            <a:tailEnd/>
          </a:ln>
          <a:effectLst/>
        </p:spPr>
        <p:txBody>
          <a:bodyPr/>
          <a:lstStyle/>
          <a:p>
            <a:endParaRPr lang="zh-CN" altLang="en-US"/>
          </a:p>
        </p:txBody>
      </p:sp>
      <p:sp>
        <p:nvSpPr>
          <p:cNvPr id="50182" name="Line 6"/>
          <p:cNvSpPr>
            <a:spLocks noChangeShapeType="1"/>
          </p:cNvSpPr>
          <p:nvPr/>
        </p:nvSpPr>
        <p:spPr bwMode="auto">
          <a:xfrm>
            <a:off x="696913" y="5445125"/>
            <a:ext cx="8064500" cy="0"/>
          </a:xfrm>
          <a:prstGeom prst="line">
            <a:avLst/>
          </a:prstGeom>
          <a:noFill/>
          <a:ln w="9525">
            <a:solidFill>
              <a:schemeClr val="bg1"/>
            </a:solidFill>
            <a:round/>
            <a:headEnd/>
            <a:tailEnd/>
          </a:ln>
          <a:effectLst/>
        </p:spPr>
        <p:txBody>
          <a:bodyPr/>
          <a:lstStyle/>
          <a:p>
            <a:endParaRPr lang="zh-CN" altLang="en-US"/>
          </a:p>
        </p:txBody>
      </p:sp>
      <p:sp>
        <p:nvSpPr>
          <p:cNvPr id="50183" name="Line 7"/>
          <p:cNvSpPr>
            <a:spLocks noChangeShapeType="1"/>
          </p:cNvSpPr>
          <p:nvPr/>
        </p:nvSpPr>
        <p:spPr bwMode="auto">
          <a:xfrm>
            <a:off x="696913" y="4365625"/>
            <a:ext cx="8064500" cy="0"/>
          </a:xfrm>
          <a:prstGeom prst="line">
            <a:avLst/>
          </a:prstGeom>
          <a:noFill/>
          <a:ln w="9525">
            <a:solidFill>
              <a:schemeClr val="bg1"/>
            </a:solidFill>
            <a:round/>
            <a:headEnd/>
            <a:tailEnd/>
          </a:ln>
          <a:effectLst/>
        </p:spPr>
        <p:txBody>
          <a:bodyPr/>
          <a:lstStyle/>
          <a:p>
            <a:endParaRPr lang="zh-CN" altLang="en-US"/>
          </a:p>
        </p:txBody>
      </p:sp>
      <p:sp>
        <p:nvSpPr>
          <p:cNvPr id="50184" name="Line 8"/>
          <p:cNvSpPr>
            <a:spLocks noChangeShapeType="1"/>
          </p:cNvSpPr>
          <p:nvPr/>
        </p:nvSpPr>
        <p:spPr bwMode="auto">
          <a:xfrm>
            <a:off x="696913" y="3789363"/>
            <a:ext cx="8064500" cy="0"/>
          </a:xfrm>
          <a:prstGeom prst="line">
            <a:avLst/>
          </a:prstGeom>
          <a:noFill/>
          <a:ln w="9525">
            <a:solidFill>
              <a:schemeClr val="bg1"/>
            </a:solidFill>
            <a:round/>
            <a:headEnd/>
            <a:tailEnd/>
          </a:ln>
          <a:effectLst/>
        </p:spPr>
        <p:txBody>
          <a:bodyPr/>
          <a:lstStyle/>
          <a:p>
            <a:endParaRPr lang="zh-CN" altLang="en-US"/>
          </a:p>
        </p:txBody>
      </p:sp>
      <p:sp>
        <p:nvSpPr>
          <p:cNvPr id="50185" name="Line 9"/>
          <p:cNvSpPr>
            <a:spLocks noChangeShapeType="1"/>
          </p:cNvSpPr>
          <p:nvPr/>
        </p:nvSpPr>
        <p:spPr bwMode="auto">
          <a:xfrm>
            <a:off x="696913" y="2636838"/>
            <a:ext cx="8064500" cy="0"/>
          </a:xfrm>
          <a:prstGeom prst="line">
            <a:avLst/>
          </a:prstGeom>
          <a:noFill/>
          <a:ln w="9525">
            <a:solidFill>
              <a:schemeClr val="bg1"/>
            </a:solidFill>
            <a:round/>
            <a:headEnd/>
            <a:tailEnd/>
          </a:ln>
          <a:effectLst/>
        </p:spPr>
        <p:txBody>
          <a:bodyPr/>
          <a:lstStyle/>
          <a:p>
            <a:endParaRPr lang="zh-CN" altLang="en-US"/>
          </a:p>
        </p:txBody>
      </p:sp>
      <p:sp>
        <p:nvSpPr>
          <p:cNvPr id="50186" name="Line 10"/>
          <p:cNvSpPr>
            <a:spLocks noChangeShapeType="1"/>
          </p:cNvSpPr>
          <p:nvPr/>
        </p:nvSpPr>
        <p:spPr bwMode="auto">
          <a:xfrm>
            <a:off x="696913" y="1916113"/>
            <a:ext cx="0" cy="3529012"/>
          </a:xfrm>
          <a:prstGeom prst="line">
            <a:avLst/>
          </a:prstGeom>
          <a:noFill/>
          <a:ln w="9525">
            <a:solidFill>
              <a:schemeClr val="bg1"/>
            </a:solidFill>
            <a:round/>
            <a:headEnd/>
            <a:tailEnd/>
          </a:ln>
          <a:effectLst/>
        </p:spPr>
        <p:txBody>
          <a:bodyPr/>
          <a:lstStyle/>
          <a:p>
            <a:endParaRPr lang="zh-CN" altLang="en-US"/>
          </a:p>
        </p:txBody>
      </p:sp>
      <p:sp>
        <p:nvSpPr>
          <p:cNvPr id="50187" name="Line 11"/>
          <p:cNvSpPr>
            <a:spLocks noChangeShapeType="1"/>
          </p:cNvSpPr>
          <p:nvPr/>
        </p:nvSpPr>
        <p:spPr bwMode="auto">
          <a:xfrm>
            <a:off x="8761413" y="1916113"/>
            <a:ext cx="0" cy="3529012"/>
          </a:xfrm>
          <a:prstGeom prst="line">
            <a:avLst/>
          </a:prstGeom>
          <a:noFill/>
          <a:ln w="9525">
            <a:solidFill>
              <a:schemeClr val="bg1"/>
            </a:solidFill>
            <a:round/>
            <a:headEnd/>
            <a:tailEnd/>
          </a:ln>
          <a:effectLst/>
        </p:spPr>
        <p:txBody>
          <a:bodyPr/>
          <a:lstStyle/>
          <a:p>
            <a:endParaRPr lang="zh-CN" altLang="en-US"/>
          </a:p>
        </p:txBody>
      </p:sp>
      <p:sp>
        <p:nvSpPr>
          <p:cNvPr id="50188" name="Line 12"/>
          <p:cNvSpPr>
            <a:spLocks noChangeShapeType="1"/>
          </p:cNvSpPr>
          <p:nvPr/>
        </p:nvSpPr>
        <p:spPr bwMode="auto">
          <a:xfrm>
            <a:off x="3810000" y="2624138"/>
            <a:ext cx="0" cy="1152525"/>
          </a:xfrm>
          <a:prstGeom prst="line">
            <a:avLst/>
          </a:prstGeom>
          <a:noFill/>
          <a:ln w="9525">
            <a:solidFill>
              <a:schemeClr val="bg1"/>
            </a:solidFill>
            <a:round/>
            <a:headEnd/>
            <a:tailEnd/>
          </a:ln>
          <a:effectLst/>
        </p:spPr>
        <p:txBody>
          <a:bodyPr/>
          <a:lstStyle/>
          <a:p>
            <a:endParaRPr lang="zh-CN" altLang="en-US"/>
          </a:p>
        </p:txBody>
      </p:sp>
      <p:sp>
        <p:nvSpPr>
          <p:cNvPr id="50189" name="Line 13"/>
          <p:cNvSpPr>
            <a:spLocks noChangeShapeType="1"/>
          </p:cNvSpPr>
          <p:nvPr/>
        </p:nvSpPr>
        <p:spPr bwMode="auto">
          <a:xfrm>
            <a:off x="6581775" y="2633663"/>
            <a:ext cx="0" cy="1152525"/>
          </a:xfrm>
          <a:prstGeom prst="line">
            <a:avLst/>
          </a:prstGeom>
          <a:noFill/>
          <a:ln w="9525">
            <a:solidFill>
              <a:schemeClr val="bg1"/>
            </a:solidFill>
            <a:round/>
            <a:headEnd/>
            <a:tailEnd/>
          </a:ln>
          <a:effectLst/>
        </p:spPr>
        <p:txBody>
          <a:bodyPr/>
          <a:lstStyle/>
          <a:p>
            <a:endParaRPr lang="zh-CN" altLang="en-US"/>
          </a:p>
        </p:txBody>
      </p:sp>
      <p:sp>
        <p:nvSpPr>
          <p:cNvPr id="50190" name="Line 14"/>
          <p:cNvSpPr>
            <a:spLocks noChangeShapeType="1"/>
          </p:cNvSpPr>
          <p:nvPr/>
        </p:nvSpPr>
        <p:spPr bwMode="auto">
          <a:xfrm>
            <a:off x="696913" y="1916113"/>
            <a:ext cx="8064500" cy="0"/>
          </a:xfrm>
          <a:prstGeom prst="line">
            <a:avLst/>
          </a:prstGeom>
          <a:noFill/>
          <a:ln w="9525">
            <a:solidFill>
              <a:schemeClr val="bg1"/>
            </a:solidFill>
            <a:round/>
            <a:headEnd/>
            <a:tailEnd/>
          </a:ln>
          <a:effectLst/>
        </p:spPr>
        <p:txBody>
          <a:bodyPr/>
          <a:lstStyle/>
          <a:p>
            <a:endParaRPr lang="zh-CN" altLang="en-US"/>
          </a:p>
        </p:txBody>
      </p:sp>
      <p:sp>
        <p:nvSpPr>
          <p:cNvPr id="50191" name="Line 15"/>
          <p:cNvSpPr>
            <a:spLocks noChangeShapeType="1"/>
          </p:cNvSpPr>
          <p:nvPr/>
        </p:nvSpPr>
        <p:spPr bwMode="auto">
          <a:xfrm>
            <a:off x="2136775" y="1916113"/>
            <a:ext cx="0" cy="720725"/>
          </a:xfrm>
          <a:prstGeom prst="line">
            <a:avLst/>
          </a:prstGeom>
          <a:noFill/>
          <a:ln w="9525">
            <a:solidFill>
              <a:schemeClr val="bg1"/>
            </a:solidFill>
            <a:round/>
            <a:headEnd/>
            <a:tailEnd/>
          </a:ln>
          <a:effectLst/>
        </p:spPr>
        <p:txBody>
          <a:bodyPr/>
          <a:lstStyle/>
          <a:p>
            <a:endParaRPr lang="zh-CN" altLang="en-US"/>
          </a:p>
        </p:txBody>
      </p:sp>
      <p:sp>
        <p:nvSpPr>
          <p:cNvPr id="50192" name="Line 16"/>
          <p:cNvSpPr>
            <a:spLocks noChangeShapeType="1"/>
          </p:cNvSpPr>
          <p:nvPr/>
        </p:nvSpPr>
        <p:spPr bwMode="auto">
          <a:xfrm>
            <a:off x="3144838" y="1916113"/>
            <a:ext cx="0" cy="720725"/>
          </a:xfrm>
          <a:prstGeom prst="line">
            <a:avLst/>
          </a:prstGeom>
          <a:noFill/>
          <a:ln w="9525">
            <a:solidFill>
              <a:schemeClr val="bg1"/>
            </a:solidFill>
            <a:round/>
            <a:headEnd/>
            <a:tailEnd/>
          </a:ln>
          <a:effectLst/>
        </p:spPr>
        <p:txBody>
          <a:bodyPr/>
          <a:lstStyle/>
          <a:p>
            <a:endParaRPr lang="zh-CN" altLang="en-US"/>
          </a:p>
        </p:txBody>
      </p:sp>
      <p:sp>
        <p:nvSpPr>
          <p:cNvPr id="50193" name="Line 17"/>
          <p:cNvSpPr>
            <a:spLocks noChangeShapeType="1"/>
          </p:cNvSpPr>
          <p:nvPr/>
        </p:nvSpPr>
        <p:spPr bwMode="auto">
          <a:xfrm>
            <a:off x="4440238" y="1916113"/>
            <a:ext cx="0" cy="720725"/>
          </a:xfrm>
          <a:prstGeom prst="line">
            <a:avLst/>
          </a:prstGeom>
          <a:noFill/>
          <a:ln w="9525">
            <a:solidFill>
              <a:schemeClr val="bg1"/>
            </a:solidFill>
            <a:round/>
            <a:headEnd/>
            <a:tailEnd/>
          </a:ln>
          <a:effectLst/>
        </p:spPr>
        <p:txBody>
          <a:bodyPr/>
          <a:lstStyle/>
          <a:p>
            <a:endParaRPr lang="zh-CN" altLang="en-US"/>
          </a:p>
        </p:txBody>
      </p:sp>
      <p:sp>
        <p:nvSpPr>
          <p:cNvPr id="50194" name="Rectangle 18"/>
          <p:cNvSpPr>
            <a:spLocks noChangeArrowheads="1"/>
          </p:cNvSpPr>
          <p:nvPr/>
        </p:nvSpPr>
        <p:spPr bwMode="auto">
          <a:xfrm>
            <a:off x="696913" y="2636838"/>
            <a:ext cx="8064500" cy="1728787"/>
          </a:xfrm>
          <a:prstGeom prst="rect">
            <a:avLst/>
          </a:prstGeom>
          <a:noFill/>
          <a:ln w="28575">
            <a:solidFill>
              <a:schemeClr val="bg1"/>
            </a:solidFill>
            <a:prstDash val="sysDot"/>
            <a:miter lim="800000"/>
            <a:headEnd/>
            <a:tailEnd/>
          </a:ln>
          <a:effectLst/>
        </p:spPr>
        <p:txBody>
          <a:bodyPr wrap="none" anchor="ctr"/>
          <a:lstStyle/>
          <a:p>
            <a:pPr algn="ctr"/>
            <a:endParaRPr lang="zh-CN" altLang="en-US" sz="2400">
              <a:latin typeface="Times New Roman" pitchFamily="18" charset="0"/>
            </a:endParaRPr>
          </a:p>
        </p:txBody>
      </p:sp>
      <p:pic>
        <p:nvPicPr>
          <p:cNvPr id="19" name="Picture 18" descr="f2.pdf"/>
          <p:cNvPicPr>
            <a:picLocks noChangeAspect="1"/>
          </p:cNvPicPr>
          <p:nvPr/>
        </p:nvPicPr>
        <p:blipFill>
          <a:blip r:embed="rId2" cstate="print"/>
          <a:srcRect l="25455" t="17647" r="23636" b="29412"/>
          <a:stretch>
            <a:fillRect/>
          </a:stretch>
        </p:blipFill>
        <p:spPr>
          <a:xfrm>
            <a:off x="914400" y="1371600"/>
            <a:ext cx="7680604" cy="57909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152400"/>
            <a:ext cx="8229600" cy="808038"/>
          </a:xfrm>
        </p:spPr>
        <p:txBody>
          <a:bodyPr/>
          <a:lstStyle/>
          <a:p>
            <a:r>
              <a:rPr lang="en-US" altLang="zh-CN" dirty="0" smtClean="0"/>
              <a:t>SSL</a:t>
            </a:r>
            <a:r>
              <a:rPr lang="zh-CN" altLang="en-US" dirty="0" smtClean="0"/>
              <a:t>会话与</a:t>
            </a:r>
            <a:r>
              <a:rPr lang="en-US" altLang="zh-CN" dirty="0" smtClean="0"/>
              <a:t>SSL</a:t>
            </a:r>
            <a:r>
              <a:rPr lang="zh-CN" altLang="en-US" dirty="0" smtClean="0"/>
              <a:t>链接</a:t>
            </a:r>
          </a:p>
        </p:txBody>
      </p:sp>
      <p:sp>
        <p:nvSpPr>
          <p:cNvPr id="53251" name="Rectangle 3"/>
          <p:cNvSpPr>
            <a:spLocks noGrp="1" noChangeArrowheads="1"/>
          </p:cNvSpPr>
          <p:nvPr>
            <p:ph type="body" idx="1"/>
          </p:nvPr>
        </p:nvSpPr>
        <p:spPr>
          <a:xfrm>
            <a:off x="0" y="914400"/>
            <a:ext cx="9144000" cy="5715000"/>
          </a:xfrm>
        </p:spPr>
        <p:txBody>
          <a:bodyPr>
            <a:normAutofit fontScale="92500" lnSpcReduction="20000"/>
          </a:bodyPr>
          <a:lstStyle/>
          <a:p>
            <a:pPr>
              <a:lnSpc>
                <a:spcPct val="90000"/>
              </a:lnSpc>
            </a:pPr>
            <a:r>
              <a:rPr lang="zh-CN" altLang="en-US" sz="2800" dirty="0" smtClean="0"/>
              <a:t>连接是提供合适服务类型的一种传输，每个连接与一个会话相关。</a:t>
            </a:r>
            <a:endParaRPr lang="en-US" altLang="zh-CN" sz="2800" dirty="0" smtClean="0"/>
          </a:p>
          <a:p>
            <a:pPr>
              <a:lnSpc>
                <a:spcPct val="90000"/>
              </a:lnSpc>
            </a:pPr>
            <a:r>
              <a:rPr lang="zh-CN" altLang="en-US" sz="2800" dirty="0" smtClean="0"/>
              <a:t>会话是客户端和服务器间的关联，会话是通过握手协议创建的，定义了一组多个连接共享的密码安全参数。</a:t>
            </a:r>
          </a:p>
          <a:p>
            <a:pPr>
              <a:lnSpc>
                <a:spcPct val="90000"/>
              </a:lnSpc>
            </a:pPr>
            <a:endParaRPr lang="zh-CN" altLang="en-US" sz="2400" dirty="0" smtClean="0"/>
          </a:p>
          <a:p>
            <a:pPr>
              <a:lnSpc>
                <a:spcPct val="90000"/>
              </a:lnSpc>
            </a:pPr>
            <a:r>
              <a:rPr lang="zh-CN" altLang="en-US" sz="2800" dirty="0" smtClean="0"/>
              <a:t>会话状态参数</a:t>
            </a:r>
            <a:endParaRPr lang="en-US" altLang="zh-CN" sz="2800" dirty="0" smtClean="0"/>
          </a:p>
          <a:p>
            <a:pPr lvl="1">
              <a:lnSpc>
                <a:spcPct val="90000"/>
              </a:lnSpc>
            </a:pPr>
            <a:r>
              <a:rPr lang="zh-CN" altLang="en-US" sz="2400" dirty="0" smtClean="0"/>
              <a:t>会话标识</a:t>
            </a:r>
            <a:r>
              <a:rPr lang="en-US" altLang="zh-CN" sz="2400" dirty="0" smtClean="0"/>
              <a:t>ID</a:t>
            </a:r>
          </a:p>
          <a:p>
            <a:pPr lvl="1">
              <a:lnSpc>
                <a:spcPct val="90000"/>
              </a:lnSpc>
            </a:pPr>
            <a:r>
              <a:rPr lang="zh-CN" altLang="en-US" sz="2400" dirty="0" smtClean="0"/>
              <a:t>对灯体证书</a:t>
            </a:r>
          </a:p>
          <a:p>
            <a:pPr lvl="1">
              <a:lnSpc>
                <a:spcPct val="90000"/>
              </a:lnSpc>
            </a:pPr>
            <a:r>
              <a:rPr lang="zh-CN" altLang="en-US" sz="2400" dirty="0" smtClean="0"/>
              <a:t>压缩方法</a:t>
            </a:r>
          </a:p>
          <a:p>
            <a:pPr lvl="1">
              <a:lnSpc>
                <a:spcPct val="90000"/>
              </a:lnSpc>
            </a:pPr>
            <a:r>
              <a:rPr lang="zh-CN" altLang="en-US" sz="2400" dirty="0" smtClean="0"/>
              <a:t>密码规范：主要是数据加密算法和计算</a:t>
            </a:r>
            <a:r>
              <a:rPr lang="en-US" altLang="zh-CN" sz="2400" dirty="0" smtClean="0"/>
              <a:t>MAC</a:t>
            </a:r>
            <a:r>
              <a:rPr lang="zh-CN" altLang="en-US" sz="2400" dirty="0" smtClean="0"/>
              <a:t>的散列算法</a:t>
            </a:r>
            <a:endParaRPr lang="en-US" altLang="zh-CN" sz="2400" dirty="0" smtClean="0"/>
          </a:p>
          <a:p>
            <a:pPr lvl="1">
              <a:lnSpc>
                <a:spcPct val="90000"/>
              </a:lnSpc>
            </a:pPr>
            <a:r>
              <a:rPr lang="zh-CN" altLang="en-US" sz="2400" dirty="0" smtClean="0"/>
              <a:t>主密钥：客户和服务器间</a:t>
            </a:r>
            <a:r>
              <a:rPr lang="en-US" altLang="zh-CN" sz="2400" dirty="0" smtClean="0"/>
              <a:t>48</a:t>
            </a:r>
            <a:r>
              <a:rPr lang="zh-CN" altLang="en-US" sz="2400" dirty="0" smtClean="0"/>
              <a:t>字节的共享密钥</a:t>
            </a:r>
            <a:endParaRPr lang="en-US" altLang="zh-CN" sz="2400" dirty="0" smtClean="0"/>
          </a:p>
          <a:p>
            <a:pPr lvl="1">
              <a:lnSpc>
                <a:spcPct val="90000"/>
              </a:lnSpc>
            </a:pPr>
            <a:r>
              <a:rPr lang="zh-CN" altLang="en-US" sz="2400" dirty="0" smtClean="0"/>
              <a:t>可恢复性：表明会话是否可被用于初始化新连接的标志</a:t>
            </a:r>
            <a:endParaRPr lang="en-US" altLang="zh-CN" sz="2400" dirty="0" smtClean="0"/>
          </a:p>
          <a:p>
            <a:pPr>
              <a:lnSpc>
                <a:spcPct val="90000"/>
              </a:lnSpc>
            </a:pPr>
            <a:r>
              <a:rPr lang="zh-CN" altLang="en-US" sz="2800" dirty="0" smtClean="0"/>
              <a:t>连接状态参数</a:t>
            </a:r>
          </a:p>
          <a:p>
            <a:pPr lvl="1">
              <a:lnSpc>
                <a:spcPct val="90000"/>
              </a:lnSpc>
            </a:pPr>
            <a:r>
              <a:rPr lang="zh-CN" altLang="en-US" sz="2400" dirty="0" smtClean="0"/>
              <a:t>服务器和客户端随机数</a:t>
            </a:r>
          </a:p>
          <a:p>
            <a:pPr lvl="1">
              <a:lnSpc>
                <a:spcPct val="90000"/>
              </a:lnSpc>
            </a:pPr>
            <a:r>
              <a:rPr lang="zh-CN" altLang="en-US" sz="2400" dirty="0" smtClean="0"/>
              <a:t>服务器和客户端写</a:t>
            </a:r>
            <a:r>
              <a:rPr lang="en-US" altLang="zh-CN" sz="2400" dirty="0" smtClean="0"/>
              <a:t>MAC</a:t>
            </a:r>
            <a:r>
              <a:rPr lang="zh-CN" altLang="en-US" sz="2400" dirty="0" smtClean="0"/>
              <a:t>密钥</a:t>
            </a:r>
          </a:p>
          <a:p>
            <a:pPr lvl="1">
              <a:lnSpc>
                <a:spcPct val="90000"/>
              </a:lnSpc>
            </a:pPr>
            <a:r>
              <a:rPr lang="zh-CN" altLang="en-US" sz="2400" dirty="0" smtClean="0"/>
              <a:t>服务器和客户端加密密钥</a:t>
            </a:r>
          </a:p>
          <a:p>
            <a:pPr lvl="1">
              <a:lnSpc>
                <a:spcPct val="90000"/>
              </a:lnSpc>
            </a:pPr>
            <a:r>
              <a:rPr lang="zh-CN" altLang="en-US" sz="2400" dirty="0" smtClean="0"/>
              <a:t>初始向量</a:t>
            </a:r>
            <a:r>
              <a:rPr lang="en-US" altLang="zh-CN" sz="2400" dirty="0" smtClean="0"/>
              <a:t>IV</a:t>
            </a:r>
          </a:p>
          <a:p>
            <a:pPr lvl="1">
              <a:lnSpc>
                <a:spcPct val="90000"/>
              </a:lnSpc>
            </a:pPr>
            <a:r>
              <a:rPr lang="zh-CN" altLang="en-US" sz="2400" dirty="0" smtClean="0"/>
              <a:t>序列号</a:t>
            </a:r>
            <a:endParaRPr lang="en-US" altLang="zh-CN"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t>HTTP</a:t>
            </a:r>
            <a:endParaRPr lang="zh-CN" altLang="en-US" dirty="0" smtClean="0"/>
          </a:p>
        </p:txBody>
      </p:sp>
      <p:sp>
        <p:nvSpPr>
          <p:cNvPr id="25603" name="Rectangle 3"/>
          <p:cNvSpPr>
            <a:spLocks noGrp="1" noChangeArrowheads="1"/>
          </p:cNvSpPr>
          <p:nvPr>
            <p:ph type="body" idx="1"/>
          </p:nvPr>
        </p:nvSpPr>
        <p:spPr/>
        <p:txBody>
          <a:bodyPr>
            <a:normAutofit/>
          </a:bodyPr>
          <a:lstStyle/>
          <a:p>
            <a:r>
              <a:rPr lang="en-US" altLang="zh-CN" dirty="0" smtClean="0"/>
              <a:t>Hypertext Transfer Protocol</a:t>
            </a:r>
            <a:r>
              <a:rPr lang="zh-CN" altLang="en-US" dirty="0" smtClean="0"/>
              <a:t>超文本传输协议</a:t>
            </a:r>
            <a:endParaRPr lang="en-US" altLang="zh-CN" dirty="0" smtClean="0"/>
          </a:p>
          <a:p>
            <a:pPr lvl="2"/>
            <a:r>
              <a:rPr lang="en-US" altLang="zh-CN" dirty="0" smtClean="0">
                <a:hlinkClick r:id="rId3"/>
              </a:rPr>
              <a:t>http://www.w3.org/Protocols/</a:t>
            </a:r>
            <a:r>
              <a:rPr lang="en-US" altLang="zh-CN" dirty="0" smtClean="0"/>
              <a:t> </a:t>
            </a:r>
            <a:endParaRPr lang="zh-CN" altLang="en-US" dirty="0" smtClean="0"/>
          </a:p>
          <a:p>
            <a:pPr lvl="1"/>
            <a:r>
              <a:rPr lang="en-US" altLang="zh-CN" dirty="0" smtClean="0"/>
              <a:t>HTTP 1.1    RFC 2616</a:t>
            </a:r>
          </a:p>
          <a:p>
            <a:pPr lvl="1"/>
            <a:r>
              <a:rPr lang="en-US" altLang="zh-CN" dirty="0" smtClean="0"/>
              <a:t>HTTP 1.0    RFC 1945</a:t>
            </a:r>
          </a:p>
          <a:p>
            <a:pPr lvl="1"/>
            <a:r>
              <a:rPr lang="en-US" altLang="zh-CN" dirty="0" smtClean="0"/>
              <a:t>HTTP 0.9    </a:t>
            </a:r>
          </a:p>
          <a:p>
            <a:r>
              <a:rPr lang="en-US" altLang="zh-CN" dirty="0" smtClean="0"/>
              <a:t>Request</a:t>
            </a:r>
            <a:r>
              <a:rPr lang="zh-CN" altLang="en-US" dirty="0" smtClean="0"/>
              <a:t>：	</a:t>
            </a:r>
            <a:r>
              <a:rPr lang="en-US" altLang="zh-CN" dirty="0" smtClean="0"/>
              <a:t>GET \ POST</a:t>
            </a:r>
          </a:p>
          <a:p>
            <a:r>
              <a:rPr lang="en-US" altLang="zh-CN" dirty="0" smtClean="0"/>
              <a:t>Response</a:t>
            </a:r>
            <a:r>
              <a:rPr lang="zh-CN" altLang="en-US" dirty="0" smtClean="0"/>
              <a:t>：	</a:t>
            </a:r>
            <a:r>
              <a:rPr lang="en-US" altLang="zh-CN" dirty="0" smtClean="0"/>
              <a:t>HTTP/1.1 200 OK</a:t>
            </a:r>
          </a:p>
          <a:p>
            <a:pPr>
              <a:buFontTx/>
              <a:buNone/>
            </a:pPr>
            <a:r>
              <a:rPr lang="en-US" altLang="zh-CN" dirty="0" smtClean="0"/>
              <a:t>				404 not found …</a:t>
            </a:r>
          </a:p>
          <a:p>
            <a:pPr>
              <a:buFontTx/>
              <a:buNone/>
            </a:pPr>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808038"/>
          </a:xfrm>
        </p:spPr>
        <p:txBody>
          <a:bodyPr/>
          <a:lstStyle/>
          <a:p>
            <a:r>
              <a:rPr lang="en-US" altLang="zh-CN" dirty="0" smtClean="0"/>
              <a:t>SSL</a:t>
            </a:r>
            <a:r>
              <a:rPr lang="zh-CN" altLang="en-US" dirty="0" smtClean="0"/>
              <a:t>记录层协议</a:t>
            </a:r>
          </a:p>
        </p:txBody>
      </p:sp>
      <p:sp>
        <p:nvSpPr>
          <p:cNvPr id="54275" name="Rectangle 3"/>
          <p:cNvSpPr>
            <a:spLocks noGrp="1" noChangeArrowheads="1"/>
          </p:cNvSpPr>
          <p:nvPr>
            <p:ph type="body" idx="1"/>
          </p:nvPr>
        </p:nvSpPr>
        <p:spPr/>
        <p:txBody>
          <a:bodyPr/>
          <a:lstStyle/>
          <a:p>
            <a:r>
              <a:rPr lang="zh-CN" altLang="en-US" smtClean="0"/>
              <a:t> </a:t>
            </a:r>
          </a:p>
        </p:txBody>
      </p:sp>
      <p:pic>
        <p:nvPicPr>
          <p:cNvPr id="54276" name="Picture 4" descr="Snap2"/>
          <p:cNvPicPr>
            <a:picLocks noChangeAspect="1" noChangeArrowheads="1"/>
          </p:cNvPicPr>
          <p:nvPr/>
        </p:nvPicPr>
        <p:blipFill>
          <a:blip r:embed="rId2" cstate="print"/>
          <a:srcRect/>
          <a:stretch>
            <a:fillRect/>
          </a:stretch>
        </p:blipFill>
        <p:spPr bwMode="auto">
          <a:xfrm>
            <a:off x="533400" y="838200"/>
            <a:ext cx="7620000" cy="4756150"/>
          </a:xfrm>
          <a:prstGeom prst="rect">
            <a:avLst/>
          </a:prstGeom>
          <a:noFill/>
        </p:spPr>
      </p:pic>
      <p:pic>
        <p:nvPicPr>
          <p:cNvPr id="54277" name="Picture 5" descr="Snap3"/>
          <p:cNvPicPr>
            <a:picLocks noChangeAspect="1" noChangeArrowheads="1"/>
          </p:cNvPicPr>
          <p:nvPr/>
        </p:nvPicPr>
        <p:blipFill>
          <a:blip r:embed="rId3" cstate="print"/>
          <a:srcRect/>
          <a:stretch>
            <a:fillRect/>
          </a:stretch>
        </p:blipFill>
        <p:spPr bwMode="auto">
          <a:xfrm>
            <a:off x="4876800" y="2971800"/>
            <a:ext cx="3876675" cy="3238500"/>
          </a:xfrm>
          <a:prstGeom prst="rect">
            <a:avLst/>
          </a:prstGeom>
          <a:noFill/>
        </p:spPr>
      </p:pic>
      <p:sp>
        <p:nvSpPr>
          <p:cNvPr id="6" name="TextBox 5"/>
          <p:cNvSpPr txBox="1"/>
          <p:nvPr/>
        </p:nvSpPr>
        <p:spPr>
          <a:xfrm>
            <a:off x="228600" y="5867400"/>
            <a:ext cx="4287136" cy="400110"/>
          </a:xfrm>
          <a:prstGeom prst="rect">
            <a:avLst/>
          </a:prstGeom>
          <a:noFill/>
        </p:spPr>
        <p:txBody>
          <a:bodyPr wrap="none" rtlCol="0">
            <a:spAutoFit/>
          </a:bodyPr>
          <a:lstStyle/>
          <a:p>
            <a:r>
              <a:rPr lang="en-US" altLang="zh-CN" sz="2000" b="1" dirty="0" smtClean="0"/>
              <a:t>MAC</a:t>
            </a:r>
            <a:r>
              <a:rPr lang="zh-CN" altLang="en-US" sz="2000" b="1" dirty="0" smtClean="0"/>
              <a:t>的计算方法：使用了</a:t>
            </a:r>
            <a:r>
              <a:rPr lang="en-US" altLang="zh-CN" sz="2000" b="1" dirty="0" smtClean="0"/>
              <a:t>HMAC(K,M)</a:t>
            </a:r>
            <a:endParaRPr lang="zh-CN" altLang="en-US" sz="2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1455" y="1593273"/>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4" cstate="print"/>
          <a:stretch>
            <a:fillRect/>
          </a:stretch>
        </p:blipFill>
        <p:spPr>
          <a:xfrm>
            <a:off x="112363" y="1143000"/>
            <a:ext cx="9031637" cy="4459135"/>
          </a:xfrm>
          <a:prstGeom prst="rect">
            <a:avLst/>
          </a:prstGeom>
        </p:spPr>
      </p:pic>
      <p:sp>
        <p:nvSpPr>
          <p:cNvPr id="4" name="Rectangle 3"/>
          <p:cNvSpPr/>
          <p:nvPr/>
        </p:nvSpPr>
        <p:spPr>
          <a:xfrm>
            <a:off x="152400" y="5562600"/>
            <a:ext cx="8839200" cy="369332"/>
          </a:xfrm>
          <a:prstGeom prst="rect">
            <a:avLst/>
          </a:prstGeom>
        </p:spPr>
        <p:txBody>
          <a:bodyPr wrap="square">
            <a:spAutoFit/>
          </a:bodyPr>
          <a:lstStyle/>
          <a:p>
            <a:pPr algn="ctr"/>
            <a:r>
              <a:rPr lang="en-US" dirty="0" smtClean="0"/>
              <a:t>Table 17.2  SSL Handshake Protocol Message Types </a:t>
            </a:r>
            <a:endParaRPr lang="en-US" dirty="0"/>
          </a:p>
        </p:txBody>
      </p:sp>
      <p:sp>
        <p:nvSpPr>
          <p:cNvPr id="5" name="Rectangle 2"/>
          <p:cNvSpPr txBox="1">
            <a:spLocks noChangeArrowheads="1"/>
          </p:cNvSpPr>
          <p:nvPr/>
        </p:nvSpPr>
        <p:spPr>
          <a:xfrm>
            <a:off x="457200" y="304800"/>
            <a:ext cx="8229600" cy="6096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SSL</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握手协议</a:t>
            </a:r>
            <a:endParaRPr kumimoji="0" lang="zh-CN"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spd="med">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304800"/>
            <a:ext cx="8229600" cy="609600"/>
          </a:xfrm>
        </p:spPr>
        <p:txBody>
          <a:bodyPr>
            <a:normAutofit fontScale="90000"/>
          </a:bodyPr>
          <a:lstStyle/>
          <a:p>
            <a:r>
              <a:rPr lang="en-US" altLang="zh-CN" dirty="0" smtClean="0"/>
              <a:t>SSL</a:t>
            </a:r>
            <a:r>
              <a:rPr lang="zh-CN" altLang="en-US" dirty="0" smtClean="0"/>
              <a:t>握手协议</a:t>
            </a:r>
          </a:p>
        </p:txBody>
      </p:sp>
      <p:sp>
        <p:nvSpPr>
          <p:cNvPr id="51203" name="Rectangle 3"/>
          <p:cNvSpPr>
            <a:spLocks noGrp="1" noChangeArrowheads="1"/>
          </p:cNvSpPr>
          <p:nvPr>
            <p:ph type="body" idx="1"/>
          </p:nvPr>
        </p:nvSpPr>
        <p:spPr/>
        <p:txBody>
          <a:bodyPr/>
          <a:lstStyle/>
          <a:p>
            <a:r>
              <a:rPr lang="zh-CN" altLang="en-US" smtClean="0"/>
              <a:t> </a:t>
            </a:r>
          </a:p>
        </p:txBody>
      </p:sp>
      <p:pic>
        <p:nvPicPr>
          <p:cNvPr id="51204" name="Picture 4" descr="handshk1"/>
          <p:cNvPicPr>
            <a:picLocks noChangeAspect="1" noChangeArrowheads="1"/>
          </p:cNvPicPr>
          <p:nvPr/>
        </p:nvPicPr>
        <p:blipFill>
          <a:blip r:embed="rId3" cstate="print"/>
          <a:srcRect/>
          <a:stretch>
            <a:fillRect/>
          </a:stretch>
        </p:blipFill>
        <p:spPr bwMode="auto">
          <a:xfrm>
            <a:off x="1012508" y="935673"/>
            <a:ext cx="7596187" cy="5354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209800"/>
            <a:ext cx="914400" cy="808038"/>
          </a:xfrm>
        </p:spPr>
        <p:txBody>
          <a:bodyPr>
            <a:normAutofit fontScale="90000"/>
          </a:bodyPr>
          <a:lstStyle/>
          <a:p>
            <a:r>
              <a:rPr lang="en-US" altLang="zh-CN" dirty="0" smtClean="0"/>
              <a:t>SSL</a:t>
            </a:r>
            <a:r>
              <a:rPr lang="zh-CN" altLang="en-US" dirty="0" smtClean="0"/>
              <a:t>握手协议</a:t>
            </a:r>
          </a:p>
        </p:txBody>
      </p:sp>
      <p:sp>
        <p:nvSpPr>
          <p:cNvPr id="55299" name="Rectangle 3"/>
          <p:cNvSpPr>
            <a:spLocks noGrp="1" noChangeArrowheads="1"/>
          </p:cNvSpPr>
          <p:nvPr>
            <p:ph type="body" idx="1"/>
          </p:nvPr>
        </p:nvSpPr>
        <p:spPr/>
        <p:txBody>
          <a:bodyPr/>
          <a:lstStyle/>
          <a:p>
            <a:r>
              <a:rPr lang="zh-CN" altLang="en-US" dirty="0" smtClean="0"/>
              <a:t> </a:t>
            </a:r>
          </a:p>
        </p:txBody>
      </p:sp>
      <p:pic>
        <p:nvPicPr>
          <p:cNvPr id="55300" name="Picture 4"/>
          <p:cNvPicPr>
            <a:picLocks noChangeAspect="1" noChangeArrowheads="1"/>
          </p:cNvPicPr>
          <p:nvPr/>
        </p:nvPicPr>
        <p:blipFill>
          <a:blip r:embed="rId3" cstate="print"/>
          <a:srcRect/>
          <a:stretch>
            <a:fillRect/>
          </a:stretch>
        </p:blipFill>
        <p:spPr bwMode="auto">
          <a:xfrm>
            <a:off x="1295400" y="228600"/>
            <a:ext cx="7162800" cy="6477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0" y="228600"/>
            <a:ext cx="9143999" cy="640079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0" y="228600"/>
            <a:ext cx="9394156" cy="5715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0" y="0"/>
            <a:ext cx="9601200" cy="64008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0" y="381000"/>
            <a:ext cx="9372600" cy="62865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10242" name="Picture 2"/>
          <p:cNvPicPr>
            <a:picLocks noChangeAspect="1" noChangeArrowheads="1"/>
          </p:cNvPicPr>
          <p:nvPr/>
        </p:nvPicPr>
        <p:blipFill>
          <a:blip r:embed="rId3" cstate="print"/>
          <a:srcRect/>
          <a:stretch>
            <a:fillRect/>
          </a:stretch>
        </p:blipFill>
        <p:spPr bwMode="auto">
          <a:xfrm>
            <a:off x="0" y="304800"/>
            <a:ext cx="9544759" cy="58674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0" y="457200"/>
            <a:ext cx="9406491" cy="56769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HTTP Implement and App</a:t>
            </a:r>
            <a:endParaRPr lang="zh-CN" altLang="en-US" smtClean="0"/>
          </a:p>
        </p:txBody>
      </p:sp>
      <p:sp>
        <p:nvSpPr>
          <p:cNvPr id="26627" name="Rectangle 3"/>
          <p:cNvSpPr>
            <a:spLocks noGrp="1" noChangeArrowheads="1"/>
          </p:cNvSpPr>
          <p:nvPr>
            <p:ph type="body" idx="1"/>
          </p:nvPr>
        </p:nvSpPr>
        <p:spPr/>
        <p:txBody>
          <a:bodyPr>
            <a:normAutofit fontScale="92500" lnSpcReduction="20000"/>
          </a:bodyPr>
          <a:lstStyle/>
          <a:p>
            <a:r>
              <a:rPr lang="en-US" altLang="zh-CN" dirty="0" err="1" smtClean="0"/>
              <a:t>Libwww</a:t>
            </a:r>
            <a:r>
              <a:rPr lang="en-US" altLang="zh-CN" dirty="0" smtClean="0"/>
              <a:t> - the W3C Protocol Library</a:t>
            </a:r>
          </a:p>
          <a:p>
            <a:pPr lvl="1"/>
            <a:r>
              <a:rPr lang="en-US" altLang="zh-CN" dirty="0" smtClean="0">
                <a:hlinkClick r:id="rId3"/>
              </a:rPr>
              <a:t>http://www.w3.org/Library/</a:t>
            </a:r>
            <a:r>
              <a:rPr lang="en-US" altLang="zh-CN" dirty="0" smtClean="0"/>
              <a:t> </a:t>
            </a:r>
          </a:p>
          <a:p>
            <a:r>
              <a:rPr lang="en-US" altLang="zh-CN" dirty="0" smtClean="0"/>
              <a:t>Web Server</a:t>
            </a:r>
          </a:p>
          <a:p>
            <a:pPr lvl="1"/>
            <a:r>
              <a:rPr lang="en-US" altLang="zh-CN" dirty="0" smtClean="0"/>
              <a:t>Apache</a:t>
            </a:r>
            <a:r>
              <a:rPr lang="zh-CN" altLang="en-US" dirty="0" smtClean="0"/>
              <a:t>、</a:t>
            </a:r>
            <a:r>
              <a:rPr lang="en-US" altLang="zh-CN" dirty="0" smtClean="0"/>
              <a:t>IIS</a:t>
            </a:r>
            <a:r>
              <a:rPr lang="zh-CN" altLang="en-US" dirty="0" smtClean="0"/>
              <a:t>、</a:t>
            </a:r>
            <a:r>
              <a:rPr lang="en-US" altLang="zh-CN" dirty="0" smtClean="0"/>
              <a:t>Tomcat</a:t>
            </a:r>
            <a:r>
              <a:rPr lang="zh-CN" altLang="en-US" dirty="0" smtClean="0"/>
              <a:t>、</a:t>
            </a:r>
            <a:r>
              <a:rPr lang="en-US" altLang="zh-CN" dirty="0" err="1" smtClean="0"/>
              <a:t>Nginx</a:t>
            </a:r>
            <a:r>
              <a:rPr lang="zh-CN" altLang="en-US" dirty="0" smtClean="0"/>
              <a:t>、</a:t>
            </a:r>
            <a:r>
              <a:rPr lang="en-US" altLang="zh-CN" dirty="0" smtClean="0"/>
              <a:t>CERN </a:t>
            </a:r>
            <a:r>
              <a:rPr lang="en-US" altLang="zh-CN" dirty="0" err="1" smtClean="0"/>
              <a:t>httpd</a:t>
            </a:r>
            <a:r>
              <a:rPr lang="en-US" altLang="zh-CN" dirty="0" smtClean="0"/>
              <a:t>/Jigsaw…</a:t>
            </a:r>
            <a:endParaRPr lang="zh-CN" altLang="en-US" dirty="0" smtClean="0"/>
          </a:p>
          <a:p>
            <a:r>
              <a:rPr lang="en-US" altLang="zh-CN" dirty="0" smtClean="0"/>
              <a:t>Web Browser</a:t>
            </a:r>
          </a:p>
          <a:p>
            <a:pPr lvl="1"/>
            <a:r>
              <a:rPr lang="en-US" altLang="zh-CN" dirty="0" smtClean="0"/>
              <a:t>Netscape/ Mozilla Firefox</a:t>
            </a:r>
            <a:r>
              <a:rPr lang="zh-CN" altLang="en-US" dirty="0" smtClean="0"/>
              <a:t>、</a:t>
            </a:r>
            <a:r>
              <a:rPr lang="en-US" altLang="zh-CN" dirty="0" smtClean="0"/>
              <a:t>IE</a:t>
            </a:r>
            <a:r>
              <a:rPr lang="zh-CN" altLang="en-US" dirty="0" smtClean="0"/>
              <a:t>、</a:t>
            </a:r>
            <a:r>
              <a:rPr lang="en-US" altLang="zh-CN" dirty="0" smtClean="0"/>
              <a:t>Opera</a:t>
            </a:r>
            <a:r>
              <a:rPr lang="zh-CN" altLang="en-US" dirty="0" smtClean="0"/>
              <a:t>、</a:t>
            </a:r>
            <a:r>
              <a:rPr lang="en-US" altLang="zh-CN" dirty="0" smtClean="0"/>
              <a:t>Lynx</a:t>
            </a:r>
            <a:r>
              <a:rPr lang="zh-CN" altLang="en-US" dirty="0" smtClean="0"/>
              <a:t>、</a:t>
            </a:r>
            <a:r>
              <a:rPr lang="en-US" altLang="zh-CN" dirty="0" smtClean="0"/>
              <a:t>Chrome</a:t>
            </a:r>
            <a:r>
              <a:rPr lang="zh-CN" altLang="en-US" dirty="0" smtClean="0"/>
              <a:t>、</a:t>
            </a:r>
            <a:r>
              <a:rPr lang="en-US" altLang="zh-CN" dirty="0" smtClean="0"/>
              <a:t>safari</a:t>
            </a:r>
            <a:endParaRPr lang="zh-CN" altLang="en-US" dirty="0" smtClean="0"/>
          </a:p>
          <a:p>
            <a:r>
              <a:rPr lang="en-US" altLang="zh-CN" dirty="0" smtClean="0"/>
              <a:t>Web Proxy/Cache/Filter</a:t>
            </a:r>
          </a:p>
          <a:p>
            <a:pPr lvl="1"/>
            <a:r>
              <a:rPr lang="en-US" altLang="zh-CN" dirty="0" smtClean="0"/>
              <a:t>MS ISA</a:t>
            </a:r>
            <a:r>
              <a:rPr lang="zh-CN" altLang="en-US" dirty="0" smtClean="0"/>
              <a:t>、</a:t>
            </a:r>
            <a:r>
              <a:rPr lang="en-US" altLang="zh-CN" dirty="0" smtClean="0"/>
              <a:t>Squid</a:t>
            </a:r>
            <a:r>
              <a:rPr lang="zh-CN" altLang="en-US" dirty="0" smtClean="0"/>
              <a:t>、</a:t>
            </a:r>
            <a:r>
              <a:rPr lang="en-US" altLang="zh-CN" dirty="0" err="1" smtClean="0"/>
              <a:t>Muffi</a:t>
            </a:r>
            <a:endParaRPr lang="zh-CN" altLang="en-US" dirty="0" smtClean="0"/>
          </a:p>
          <a:p>
            <a:pPr>
              <a:buFontTx/>
              <a:buNone/>
            </a:pPr>
            <a:r>
              <a:rPr lang="zh-CN" altLang="en-US" dirty="0" smtClean="0"/>
              <a:t>* 基于</a:t>
            </a:r>
            <a:r>
              <a:rPr lang="en-US" altLang="zh-CN" dirty="0" smtClean="0"/>
              <a:t>HTTP</a:t>
            </a:r>
            <a:r>
              <a:rPr lang="zh-CN" altLang="en-US" dirty="0" smtClean="0"/>
              <a:t>或</a:t>
            </a:r>
            <a:r>
              <a:rPr lang="en-US" altLang="zh-CN" dirty="0" smtClean="0"/>
              <a:t>Web</a:t>
            </a:r>
            <a:r>
              <a:rPr lang="zh-CN" altLang="en-US" dirty="0" smtClean="0"/>
              <a:t>的其他众多应用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12290" name="Picture 2"/>
          <p:cNvPicPr>
            <a:picLocks noChangeAspect="1" noChangeArrowheads="1"/>
          </p:cNvPicPr>
          <p:nvPr/>
        </p:nvPicPr>
        <p:blipFill>
          <a:blip r:embed="rId2" cstate="print"/>
          <a:srcRect/>
          <a:stretch>
            <a:fillRect/>
          </a:stretch>
        </p:blipFill>
        <p:spPr bwMode="auto">
          <a:xfrm>
            <a:off x="0" y="457200"/>
            <a:ext cx="9360258" cy="55340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TLS</a:t>
            </a:r>
            <a:r>
              <a:rPr lang="zh-CN" altLang="en-US" smtClean="0"/>
              <a:t>的变化</a:t>
            </a:r>
          </a:p>
        </p:txBody>
      </p:sp>
      <p:sp>
        <p:nvSpPr>
          <p:cNvPr id="56323" name="Rectangle 3"/>
          <p:cNvSpPr>
            <a:spLocks noGrp="1" noChangeArrowheads="1"/>
          </p:cNvSpPr>
          <p:nvPr>
            <p:ph type="body" idx="1"/>
          </p:nvPr>
        </p:nvSpPr>
        <p:spPr/>
        <p:txBody>
          <a:bodyPr/>
          <a:lstStyle/>
          <a:p>
            <a:r>
              <a:rPr lang="en-US" altLang="zh-CN" dirty="0" smtClean="0"/>
              <a:t>TLS </a:t>
            </a:r>
            <a:r>
              <a:rPr lang="zh-CN" altLang="en-US" dirty="0" smtClean="0"/>
              <a:t>差别</a:t>
            </a:r>
          </a:p>
          <a:p>
            <a:pPr lvl="1"/>
            <a:r>
              <a:rPr lang="zh-CN" altLang="en-US" dirty="0" smtClean="0"/>
              <a:t>版本号不同</a:t>
            </a:r>
          </a:p>
          <a:p>
            <a:pPr lvl="1"/>
            <a:r>
              <a:rPr lang="en-US" altLang="zh-CN" dirty="0" smtClean="0"/>
              <a:t>MAC</a:t>
            </a:r>
            <a:r>
              <a:rPr lang="zh-CN" altLang="en-US" dirty="0" smtClean="0"/>
              <a:t>的计算，符合</a:t>
            </a:r>
            <a:r>
              <a:rPr lang="en-US" altLang="zh-CN" dirty="0" smtClean="0"/>
              <a:t>rfc2104</a:t>
            </a:r>
          </a:p>
          <a:p>
            <a:pPr lvl="1"/>
            <a:r>
              <a:rPr lang="zh-CN" altLang="en-US" dirty="0" smtClean="0"/>
              <a:t>伪随机数的产生，用更少的种子产生更多的伪随机数</a:t>
            </a:r>
          </a:p>
          <a:p>
            <a:pPr lvl="1"/>
            <a:r>
              <a:rPr lang="zh-CN" altLang="en-US" dirty="0" smtClean="0"/>
              <a:t>告警代码，多了错误处理细节</a:t>
            </a:r>
          </a:p>
          <a:p>
            <a:pPr lvl="1"/>
            <a:r>
              <a:rPr lang="zh-CN" altLang="en-US" dirty="0" smtClean="0"/>
              <a:t>客户证书类型，适应需要</a:t>
            </a:r>
          </a:p>
          <a:p>
            <a:pPr lvl="1"/>
            <a:r>
              <a:rPr lang="zh-CN" altLang="en-US" dirty="0" smtClean="0"/>
              <a:t>填充方法</a:t>
            </a:r>
          </a:p>
          <a:p>
            <a:pPr lvl="2"/>
            <a:r>
              <a:rPr lang="zh-CN" altLang="en-US" dirty="0" smtClean="0"/>
              <a:t>填充长度</a:t>
            </a:r>
            <a:r>
              <a:rPr lang="en-US" altLang="zh-CN" dirty="0" smtClean="0"/>
              <a:t>&lt;255</a:t>
            </a:r>
            <a:endParaRPr lang="zh-CN" altLang="en-US" dirty="0" smtClean="0"/>
          </a:p>
          <a:p>
            <a:endParaRPr lang="zh-CN" alt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altLang="zh-CN" dirty="0" smtClean="0"/>
              <a:t>SSL/TLS</a:t>
            </a:r>
            <a:r>
              <a:rPr lang="zh-CN" altLang="en-US" dirty="0" smtClean="0"/>
              <a:t>攻击</a:t>
            </a:r>
            <a:endParaRPr lang="zh-CN" alt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zh-CN" altLang="en-US" dirty="0" smtClean="0"/>
              <a:t>握手协议攻击：</a:t>
            </a:r>
            <a:r>
              <a:rPr lang="en-US" altLang="zh-CN" dirty="0" smtClean="0"/>
              <a:t>1998</a:t>
            </a:r>
            <a:r>
              <a:rPr lang="zh-CN" altLang="en-US" dirty="0" smtClean="0"/>
              <a:t>年，利用数据格式和</a:t>
            </a:r>
            <a:r>
              <a:rPr lang="en-US" altLang="zh-CN" dirty="0" smtClean="0"/>
              <a:t>RSA</a:t>
            </a:r>
            <a:r>
              <a:rPr lang="zh-CN" altLang="en-US" dirty="0" smtClean="0"/>
              <a:t>加密方案实现漏洞攻击握手协议。即课程前面提到的</a:t>
            </a:r>
            <a:r>
              <a:rPr lang="en-US" altLang="zh-CN" dirty="0" smtClean="0"/>
              <a:t>Attack on PKCS1 v1.5(</a:t>
            </a:r>
            <a:r>
              <a:rPr lang="en-US" altLang="zh-CN" dirty="0" err="1" smtClean="0"/>
              <a:t>Bleichenbacher</a:t>
            </a:r>
            <a:r>
              <a:rPr lang="en-US" altLang="zh-CN" dirty="0" smtClean="0"/>
              <a:t>  1998)</a:t>
            </a:r>
          </a:p>
          <a:p>
            <a:r>
              <a:rPr lang="zh-CN" altLang="en-US" dirty="0" smtClean="0"/>
              <a:t>记录和应用数据协议攻击：</a:t>
            </a:r>
            <a:r>
              <a:rPr lang="en-US" altLang="zh-CN" dirty="0" smtClean="0"/>
              <a:t>BEAST</a:t>
            </a:r>
            <a:r>
              <a:rPr lang="zh-CN" altLang="en-US" dirty="0" smtClean="0"/>
              <a:t>攻击利用了选择明文攻击，攻击者选取与已知密文相联系的明文的猜测值来实施攻击</a:t>
            </a:r>
            <a:endParaRPr lang="en-US" altLang="zh-CN" dirty="0" smtClean="0"/>
          </a:p>
          <a:p>
            <a:r>
              <a:rPr lang="en-US" altLang="zh-CN" dirty="0" smtClean="0"/>
              <a:t>PKI</a:t>
            </a:r>
            <a:r>
              <a:rPr lang="zh-CN" altLang="en-US" dirty="0" smtClean="0"/>
              <a:t>攻击：对</a:t>
            </a:r>
            <a:r>
              <a:rPr lang="en-US" altLang="zh-CN" dirty="0" smtClean="0"/>
              <a:t>X.509</a:t>
            </a:r>
            <a:r>
              <a:rPr lang="zh-CN" altLang="en-US" dirty="0" smtClean="0"/>
              <a:t>证书有效性的验证一直容易受到各类攻击，例如</a:t>
            </a:r>
            <a:r>
              <a:rPr lang="en-US" altLang="zh-CN" dirty="0" smtClean="0"/>
              <a:t>SSL/TLS</a:t>
            </a:r>
            <a:r>
              <a:rPr lang="zh-CN" altLang="en-US" dirty="0" smtClean="0"/>
              <a:t>的常用库容易在证书验证过程中受到攻击</a:t>
            </a:r>
            <a:endParaRPr lang="en-US" altLang="zh-CN" dirty="0" smtClean="0"/>
          </a:p>
          <a:p>
            <a:r>
              <a:rPr lang="zh-CN" altLang="en-US" dirty="0" smtClean="0"/>
              <a:t>其他攻击</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SSL</a:t>
            </a:r>
            <a:r>
              <a:rPr lang="zh-CN" altLang="en-US" dirty="0" smtClean="0"/>
              <a:t>握手过程及</a:t>
            </a:r>
            <a:r>
              <a:rPr lang="en-US" altLang="zh-CN" dirty="0" smtClean="0"/>
              <a:t>TSL</a:t>
            </a:r>
            <a:r>
              <a:rPr lang="zh-CN" altLang="en-US" dirty="0" smtClean="0"/>
              <a:t>优化过程</a:t>
            </a:r>
            <a:endParaRPr lang="zh-CN" altLang="en-US" dirty="0"/>
          </a:p>
        </p:txBody>
      </p:sp>
      <p:sp>
        <p:nvSpPr>
          <p:cNvPr id="3" name="Content Placeholder 2"/>
          <p:cNvSpPr>
            <a:spLocks noGrp="1"/>
          </p:cNvSpPr>
          <p:nvPr>
            <p:ph idx="1"/>
          </p:nvPr>
        </p:nvSpPr>
        <p:spPr/>
        <p:txBody>
          <a:bodyPr/>
          <a:lstStyle/>
          <a:p>
            <a:r>
              <a:rPr lang="zh-CN" altLang="en-US" smtClean="0">
                <a:hlinkClick r:id="rId2"/>
              </a:rPr>
              <a:t>详见下面链接</a:t>
            </a:r>
            <a:endParaRPr lang="en-US" altLang="zh-CN" smtClean="0">
              <a:hlinkClick r:id="rId2"/>
            </a:endParaRPr>
          </a:p>
          <a:p>
            <a:r>
              <a:rPr lang="en-US" altLang="zh-CN" dirty="0" smtClean="0">
                <a:hlinkClick r:id="rId2"/>
              </a:rPr>
              <a:t>https://www.jianshu.com/p/7158568e4867</a:t>
            </a:r>
            <a:endParaRPr lang="en-US" altLang="zh-CN" dirty="0" smtClean="0"/>
          </a:p>
          <a:p>
            <a:r>
              <a:rPr lang="en-US" altLang="zh-CN" dirty="0" smtClean="0"/>
              <a:t>https://imququ.com/post/optimize-tls-handshake.html</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dirty="0" smtClean="0"/>
              <a:t>SSH – </a:t>
            </a:r>
            <a:r>
              <a:rPr lang="zh-CN" altLang="en-US" dirty="0" smtClean="0"/>
              <a:t>安全的</a:t>
            </a:r>
            <a:r>
              <a:rPr lang="en-US" altLang="zh-CN" dirty="0" smtClean="0"/>
              <a:t>Shell</a:t>
            </a:r>
            <a:endParaRPr lang="zh-CN" altLang="en-US" dirty="0" smtClean="0"/>
          </a:p>
        </p:txBody>
      </p:sp>
      <p:sp>
        <p:nvSpPr>
          <p:cNvPr id="69635" name="Rectangle 3"/>
          <p:cNvSpPr>
            <a:spLocks noGrp="1" noChangeArrowheads="1"/>
          </p:cNvSpPr>
          <p:nvPr>
            <p:ph type="body" idx="1"/>
          </p:nvPr>
        </p:nvSpPr>
        <p:spPr/>
        <p:txBody>
          <a:bodyPr/>
          <a:lstStyle/>
          <a:p>
            <a:r>
              <a:rPr lang="en-US" altLang="zh-CN" dirty="0" smtClean="0"/>
              <a:t>telnet, rlogin, </a:t>
            </a:r>
            <a:r>
              <a:rPr lang="en-US" altLang="zh-CN" dirty="0" err="1" smtClean="0"/>
              <a:t>rsh</a:t>
            </a:r>
            <a:r>
              <a:rPr lang="en-US" altLang="zh-CN" dirty="0" smtClean="0"/>
              <a:t>,…</a:t>
            </a:r>
          </a:p>
          <a:p>
            <a:r>
              <a:rPr lang="en-US" altLang="zh-CN" dirty="0" smtClean="0"/>
              <a:t>Secure Shell (</a:t>
            </a:r>
            <a:r>
              <a:rPr lang="en-US" altLang="zh-CN" dirty="0" err="1" smtClean="0"/>
              <a:t>secsh</a:t>
            </a:r>
            <a:r>
              <a:rPr lang="en-US" altLang="zh-CN" dirty="0" smtClean="0"/>
              <a:t>)</a:t>
            </a:r>
          </a:p>
          <a:p>
            <a:r>
              <a:rPr lang="zh-CN" altLang="en-US" dirty="0" smtClean="0"/>
              <a:t>默认端口</a:t>
            </a:r>
            <a:r>
              <a:rPr lang="en-US" altLang="zh-CN" dirty="0" smtClean="0"/>
              <a:t>22</a:t>
            </a:r>
          </a:p>
          <a:p>
            <a:r>
              <a:rPr lang="en-US" altLang="zh-CN" dirty="0" smtClean="0"/>
              <a:t>SSH-1</a:t>
            </a:r>
          </a:p>
          <a:p>
            <a:r>
              <a:rPr lang="en-US" altLang="zh-CN" dirty="0" smtClean="0"/>
              <a:t>SSH-2</a:t>
            </a:r>
          </a:p>
          <a:p>
            <a:endParaRPr lang="en-US" altLang="zh-CN" dirty="0" smtClean="0"/>
          </a:p>
          <a:p>
            <a:endParaRPr lang="zh-CN" alt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smtClean="0"/>
              <a:t>SSH</a:t>
            </a:r>
            <a:r>
              <a:rPr lang="zh-CN" altLang="en-US" dirty="0" smtClean="0"/>
              <a:t>协议结构</a:t>
            </a:r>
          </a:p>
        </p:txBody>
      </p:sp>
      <p:sp>
        <p:nvSpPr>
          <p:cNvPr id="70659" name="Rectangle 3"/>
          <p:cNvSpPr>
            <a:spLocks noGrp="1" noChangeArrowheads="1"/>
          </p:cNvSpPr>
          <p:nvPr>
            <p:ph type="body" idx="1"/>
          </p:nvPr>
        </p:nvSpPr>
        <p:spPr/>
        <p:txBody>
          <a:bodyPr/>
          <a:lstStyle/>
          <a:p>
            <a:r>
              <a:rPr lang="en-US" altLang="zh-CN" dirty="0" smtClean="0"/>
              <a:t>SSH is a client-server protocol</a:t>
            </a:r>
          </a:p>
          <a:p>
            <a:r>
              <a:rPr lang="en-US" altLang="zh-CN" dirty="0" smtClean="0"/>
              <a:t>3 </a:t>
            </a:r>
            <a:r>
              <a:rPr lang="zh-CN" altLang="en-US" dirty="0" smtClean="0"/>
              <a:t>个子层</a:t>
            </a:r>
            <a:endParaRPr lang="en-US" altLang="zh-CN" dirty="0" smtClean="0"/>
          </a:p>
          <a:p>
            <a:pPr lvl="1"/>
            <a:r>
              <a:rPr lang="zh-CN" altLang="en-US" dirty="0" smtClean="0"/>
              <a:t>传输层协议</a:t>
            </a:r>
            <a:endParaRPr lang="en-US" altLang="zh-CN" dirty="0" smtClean="0"/>
          </a:p>
          <a:p>
            <a:pPr lvl="1"/>
            <a:r>
              <a:rPr lang="zh-CN" altLang="en-US" dirty="0" smtClean="0"/>
              <a:t>用户认证协议</a:t>
            </a:r>
            <a:endParaRPr lang="en-US" altLang="zh-CN" dirty="0" smtClean="0"/>
          </a:p>
          <a:p>
            <a:pPr lvl="1"/>
            <a:r>
              <a:rPr lang="zh-CN" altLang="en-US" dirty="0" smtClean="0"/>
              <a:t>连接协议</a:t>
            </a:r>
            <a:endParaRPr lang="en-US" altLang="zh-CN" dirty="0" smtClean="0"/>
          </a:p>
          <a:p>
            <a:r>
              <a:rPr lang="en-US" altLang="zh-CN" dirty="0" smtClean="0"/>
              <a:t>Host key and </a:t>
            </a:r>
            <a:r>
              <a:rPr lang="en-US" altLang="zh-CN" dirty="0" err="1" smtClean="0"/>
              <a:t>passwd</a:t>
            </a:r>
            <a:endParaRPr lang="en-US" altLang="zh-CN" dirty="0" smtClean="0"/>
          </a:p>
          <a:p>
            <a:endParaRPr lang="zh-CN" alt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5" name="Picture 4" descr="f8.pdf"/>
          <p:cNvPicPr>
            <a:picLocks noChangeAspect="1"/>
          </p:cNvPicPr>
          <p:nvPr/>
        </p:nvPicPr>
        <p:blipFill>
          <a:blip r:embed="rId2" cstate="print"/>
          <a:srcRect l="12941" t="29091" r="12941" b="10909"/>
          <a:stretch>
            <a:fillRect/>
          </a:stretch>
        </p:blipFill>
        <p:spPr>
          <a:xfrm>
            <a:off x="1143000" y="0"/>
            <a:ext cx="6604426" cy="691907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SSH</a:t>
            </a:r>
            <a:r>
              <a:rPr lang="zh-CN" altLang="en-US" dirty="0" smtClean="0"/>
              <a:t>协议组织</a:t>
            </a:r>
            <a:endParaRPr lang="zh-CN" altLang="en-US" dirty="0"/>
          </a:p>
        </p:txBody>
      </p:sp>
      <p:sp>
        <p:nvSpPr>
          <p:cNvPr id="3" name="Content Placeholder 2"/>
          <p:cNvSpPr>
            <a:spLocks noGrp="1"/>
          </p:cNvSpPr>
          <p:nvPr>
            <p:ph idx="1"/>
          </p:nvPr>
        </p:nvSpPr>
        <p:spPr/>
        <p:txBody>
          <a:bodyPr/>
          <a:lstStyle/>
          <a:p>
            <a:r>
              <a:rPr lang="zh-CN" altLang="en-US" dirty="0" smtClean="0"/>
              <a:t>传输层协议：提供服务器认证、数据保密和带前向安全性（如果某密钥在一次会话中泄密了，该密钥不会影响到之前会话的安全性）的数据完整性</a:t>
            </a:r>
            <a:endParaRPr lang="en-US" altLang="zh-CN" dirty="0" smtClean="0"/>
          </a:p>
          <a:p>
            <a:r>
              <a:rPr lang="zh-CN" altLang="en-US" dirty="0" smtClean="0"/>
              <a:t>用户认证协议：为服务器认证用户</a:t>
            </a:r>
            <a:endParaRPr lang="en-US" altLang="zh-CN" dirty="0" smtClean="0"/>
          </a:p>
          <a:p>
            <a:r>
              <a:rPr lang="zh-CN" altLang="en-US" dirty="0" smtClean="0"/>
              <a:t>连接协议：在单一的底层</a:t>
            </a:r>
            <a:r>
              <a:rPr lang="en-US" altLang="zh-CN" dirty="0" smtClean="0"/>
              <a:t>SSH</a:t>
            </a:r>
            <a:r>
              <a:rPr lang="zh-CN" altLang="en-US" dirty="0" smtClean="0"/>
              <a:t>链接上提供多逻辑的通信信道</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p:blipFill>
          <a:blip r:embed="rId3" cstate="print"/>
          <a:srcRect t="7273" b="8182"/>
          <a:stretch>
            <a:fillRect/>
          </a:stretch>
        </p:blipFill>
        <p:spPr>
          <a:xfrm>
            <a:off x="1409465" y="0"/>
            <a:ext cx="6268107" cy="6858001"/>
          </a:xfrm>
          <a:prstGeom prst="rect">
            <a:avLst/>
          </a:prstGeom>
        </p:spPr>
      </p:pic>
    </p:spTree>
  </p:cSld>
  <p:clrMapOvr>
    <a:masterClrMapping/>
  </p:clrMapOvr>
  <p:transition spd="med">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cstate="print"/>
          <a:srcRect t="6364" b="14545"/>
          <a:stretch>
            <a:fillRect/>
          </a:stretch>
        </p:blipFill>
        <p:spPr>
          <a:xfrm>
            <a:off x="1219200" y="1"/>
            <a:ext cx="6700466" cy="6857999"/>
          </a:xfrm>
          <a:prstGeom prst="rect">
            <a:avLst/>
          </a:prstGeom>
        </p:spPr>
      </p:pic>
    </p:spTree>
  </p:cSld>
  <p:clrMapOvr>
    <a:masterClrMapping/>
  </p:clrMapOvr>
  <p:transition spd="med">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smtClean="0"/>
              <a:t>Web</a:t>
            </a:r>
            <a:r>
              <a:rPr lang="zh-CN" altLang="en-US" dirty="0" smtClean="0"/>
              <a:t>安全性</a:t>
            </a:r>
          </a:p>
        </p:txBody>
      </p:sp>
      <p:sp>
        <p:nvSpPr>
          <p:cNvPr id="28675" name="Rectangle 3"/>
          <p:cNvSpPr>
            <a:spLocks noGrp="1" noChangeArrowheads="1"/>
          </p:cNvSpPr>
          <p:nvPr>
            <p:ph type="body" idx="1"/>
          </p:nvPr>
        </p:nvSpPr>
        <p:spPr/>
        <p:txBody>
          <a:bodyPr>
            <a:normAutofit/>
          </a:bodyPr>
          <a:lstStyle/>
          <a:p>
            <a:r>
              <a:rPr lang="en-US" altLang="zh-CN" dirty="0" smtClean="0"/>
              <a:t>IP/TCP</a:t>
            </a:r>
          </a:p>
          <a:p>
            <a:r>
              <a:rPr lang="en-US" altLang="zh-CN" dirty="0" smtClean="0"/>
              <a:t>HTTP</a:t>
            </a:r>
          </a:p>
          <a:p>
            <a:r>
              <a:rPr lang="zh-CN" altLang="en-US" dirty="0" smtClean="0"/>
              <a:t>威胁</a:t>
            </a:r>
          </a:p>
          <a:p>
            <a:pPr lvl="1"/>
            <a:r>
              <a:rPr lang="zh-CN" altLang="en-US" dirty="0" smtClean="0"/>
              <a:t>认证</a:t>
            </a:r>
            <a:endParaRPr lang="en-US" altLang="zh-CN" dirty="0" smtClean="0"/>
          </a:p>
          <a:p>
            <a:pPr lvl="2"/>
            <a:r>
              <a:rPr lang="zh-CN" altLang="en-US" dirty="0" smtClean="0"/>
              <a:t>消息认证、身份认证（实体）</a:t>
            </a:r>
            <a:endParaRPr lang="en-US" altLang="zh-CN" dirty="0" smtClean="0"/>
          </a:p>
          <a:p>
            <a:pPr lvl="1"/>
            <a:r>
              <a:rPr lang="zh-CN" altLang="en-US" dirty="0" smtClean="0"/>
              <a:t>保密性</a:t>
            </a:r>
            <a:endParaRPr lang="en-US" altLang="zh-CN" dirty="0" smtClean="0"/>
          </a:p>
          <a:p>
            <a:pPr lvl="1"/>
            <a:r>
              <a:rPr lang="zh-CN" altLang="en-US" dirty="0" smtClean="0"/>
              <a:t>完整性</a:t>
            </a:r>
            <a:endParaRPr lang="en-US" altLang="zh-CN" dirty="0" smtClean="0"/>
          </a:p>
          <a:p>
            <a:pPr lvl="1"/>
            <a:r>
              <a:rPr lang="zh-CN" altLang="en-US" dirty="0" smtClean="0"/>
              <a:t>拒绝服务</a:t>
            </a:r>
            <a:endParaRPr lang="en-US" altLang="zh-CN" dirty="0" smtClean="0"/>
          </a:p>
          <a:p>
            <a:pPr lvl="1">
              <a:buNone/>
            </a:pPr>
            <a:endParaRPr lang="zh-CN" altLang="en-US" dirty="0" smtClean="0"/>
          </a:p>
          <a:p>
            <a:endParaRPr lang="zh-CN" alt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pic>
        <p:nvPicPr>
          <p:cNvPr id="76802" name="Picture 2" descr="SSH åè®®åºæ¬åçå wireshark æååæ"/>
          <p:cNvPicPr>
            <a:picLocks noChangeAspect="1" noChangeArrowheads="1"/>
          </p:cNvPicPr>
          <p:nvPr/>
        </p:nvPicPr>
        <p:blipFill>
          <a:blip r:embed="rId2" cstate="print"/>
          <a:srcRect/>
          <a:stretch>
            <a:fillRect/>
          </a:stretch>
        </p:blipFill>
        <p:spPr bwMode="auto">
          <a:xfrm>
            <a:off x="1295400" y="0"/>
            <a:ext cx="6400800" cy="6784849"/>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pic>
        <p:nvPicPr>
          <p:cNvPr id="50178" name="Picture 2"/>
          <p:cNvPicPr>
            <a:picLocks noChangeAspect="1" noChangeArrowheads="1"/>
          </p:cNvPicPr>
          <p:nvPr/>
        </p:nvPicPr>
        <p:blipFill>
          <a:blip r:embed="rId2" cstate="print"/>
          <a:srcRect/>
          <a:stretch>
            <a:fillRect/>
          </a:stretch>
        </p:blipFill>
        <p:spPr bwMode="auto">
          <a:xfrm>
            <a:off x="0" y="914400"/>
            <a:ext cx="9638512" cy="50768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pic>
        <p:nvPicPr>
          <p:cNvPr id="51202" name="Picture 2"/>
          <p:cNvPicPr>
            <a:picLocks noChangeAspect="1" noChangeArrowheads="1"/>
          </p:cNvPicPr>
          <p:nvPr/>
        </p:nvPicPr>
        <p:blipFill>
          <a:blip r:embed="rId2" cstate="print"/>
          <a:srcRect/>
          <a:stretch>
            <a:fillRect/>
          </a:stretch>
        </p:blipFill>
        <p:spPr bwMode="auto">
          <a:xfrm>
            <a:off x="0" y="762000"/>
            <a:ext cx="9144000" cy="5050911"/>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pic>
        <p:nvPicPr>
          <p:cNvPr id="52226" name="Picture 2"/>
          <p:cNvPicPr>
            <a:picLocks noChangeAspect="1" noChangeArrowheads="1"/>
          </p:cNvPicPr>
          <p:nvPr/>
        </p:nvPicPr>
        <p:blipFill>
          <a:blip r:embed="rId2" cstate="print"/>
          <a:srcRect/>
          <a:stretch>
            <a:fillRect/>
          </a:stretch>
        </p:blipFill>
        <p:spPr bwMode="auto">
          <a:xfrm>
            <a:off x="0" y="457200"/>
            <a:ext cx="9144000" cy="5301503"/>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pic>
        <p:nvPicPr>
          <p:cNvPr id="53250" name="Picture 2"/>
          <p:cNvPicPr>
            <a:picLocks noChangeAspect="1" noChangeArrowheads="1"/>
          </p:cNvPicPr>
          <p:nvPr/>
        </p:nvPicPr>
        <p:blipFill>
          <a:blip r:embed="rId2" cstate="print"/>
          <a:srcRect/>
          <a:stretch>
            <a:fillRect/>
          </a:stretch>
        </p:blipFill>
        <p:spPr bwMode="auto">
          <a:xfrm>
            <a:off x="1" y="381000"/>
            <a:ext cx="9144000" cy="55245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pic>
        <p:nvPicPr>
          <p:cNvPr id="54274" name="Picture 2"/>
          <p:cNvPicPr>
            <a:picLocks noChangeAspect="1" noChangeArrowheads="1"/>
          </p:cNvPicPr>
          <p:nvPr/>
        </p:nvPicPr>
        <p:blipFill>
          <a:blip r:embed="rId2" cstate="print"/>
          <a:srcRect/>
          <a:stretch>
            <a:fillRect/>
          </a:stretch>
        </p:blipFill>
        <p:spPr bwMode="auto">
          <a:xfrm>
            <a:off x="0" y="533400"/>
            <a:ext cx="9144000" cy="522922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pic>
        <p:nvPicPr>
          <p:cNvPr id="55298" name="Picture 2"/>
          <p:cNvPicPr>
            <a:picLocks noChangeAspect="1" noChangeArrowheads="1"/>
          </p:cNvPicPr>
          <p:nvPr/>
        </p:nvPicPr>
        <p:blipFill>
          <a:blip r:embed="rId2" cstate="print"/>
          <a:srcRect/>
          <a:stretch>
            <a:fillRect/>
          </a:stretch>
        </p:blipFill>
        <p:spPr bwMode="auto">
          <a:xfrm>
            <a:off x="0" y="762000"/>
            <a:ext cx="9144000" cy="55245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pic>
        <p:nvPicPr>
          <p:cNvPr id="56322" name="Picture 2"/>
          <p:cNvPicPr>
            <a:picLocks noChangeAspect="1" noChangeArrowheads="1"/>
          </p:cNvPicPr>
          <p:nvPr/>
        </p:nvPicPr>
        <p:blipFill>
          <a:blip r:embed="rId2" cstate="print"/>
          <a:srcRect/>
          <a:stretch>
            <a:fillRect/>
          </a:stretch>
        </p:blipFill>
        <p:spPr bwMode="auto">
          <a:xfrm>
            <a:off x="0" y="990600"/>
            <a:ext cx="9220200" cy="5291138"/>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0"/>
            <a:ext cx="8229600" cy="1143000"/>
          </a:xfrm>
        </p:spPr>
        <p:txBody>
          <a:bodyPr/>
          <a:lstStyle/>
          <a:p>
            <a:pPr eaLnBrk="1" hangingPunct="1"/>
            <a:r>
              <a:rPr lang="en-US" dirty="0" smtClean="0"/>
              <a:t>Summary</a:t>
            </a:r>
            <a:endParaRPr lang="en-AU" dirty="0" smtClean="0"/>
          </a:p>
        </p:txBody>
      </p:sp>
      <p:sp>
        <p:nvSpPr>
          <p:cNvPr id="76803" name="Rectangle 3"/>
          <p:cNvSpPr>
            <a:spLocks noGrp="1" noChangeArrowheads="1"/>
          </p:cNvSpPr>
          <p:nvPr>
            <p:ph sz="half" idx="1"/>
          </p:nvPr>
        </p:nvSpPr>
        <p:spPr>
          <a:xfrm>
            <a:off x="304800" y="1219200"/>
            <a:ext cx="3962400" cy="4854575"/>
          </a:xfrm>
        </p:spPr>
        <p:txBody>
          <a:bodyPr rtlCol="0">
            <a:normAutofit fontScale="77500" lnSpcReduction="20000"/>
          </a:bodyPr>
          <a:lstStyle/>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Web security considerations</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Web security threats</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Web traffic security approaches</a:t>
            </a:r>
          </a:p>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Secure sockets layer</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SSL architecture</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SSL record protocol</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Change cipher spec protocol</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Alert protocol</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Handshake protocol</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Cryptographic computations</a:t>
            </a:r>
          </a:p>
          <a:p>
            <a:pPr marL="342900" lvl="1" indent="-342900" eaLnBrk="1" fontAlgn="auto" hangingPunct="1">
              <a:spcBef>
                <a:spcPts val="2400"/>
              </a:spcBef>
              <a:spcAft>
                <a:spcPts val="0"/>
              </a:spcAft>
              <a:buClr>
                <a:schemeClr val="accent1">
                  <a:lumMod val="60000"/>
                  <a:lumOff val="40000"/>
                </a:schemeClr>
              </a:buClr>
              <a:buFont typeface="Candara" pitchFamily="34" charset="0"/>
              <a:buChar char="•"/>
              <a:defRPr/>
            </a:pPr>
            <a:r>
              <a:rPr lang="en-US" sz="2452" dirty="0" smtClean="0">
                <a:ea typeface="+mn-ea"/>
              </a:rPr>
              <a:t>HTTPS</a:t>
            </a:r>
          </a:p>
          <a:p>
            <a:pPr lvl="1" eaLnBrk="1" fontAlgn="auto" hangingPunct="1">
              <a:spcAft>
                <a:spcPts val="0"/>
              </a:spcAft>
              <a:buClr>
                <a:schemeClr val="accent1">
                  <a:lumMod val="60000"/>
                  <a:lumOff val="40000"/>
                </a:schemeClr>
              </a:buClr>
              <a:buFont typeface="Candara" pitchFamily="34" charset="0"/>
              <a:buChar char="•"/>
              <a:defRPr/>
            </a:pPr>
            <a:r>
              <a:rPr lang="en-US" sz="2194" dirty="0" smtClean="0">
                <a:ea typeface="+mn-ea"/>
              </a:rPr>
              <a:t>Connection initiation</a:t>
            </a:r>
          </a:p>
          <a:p>
            <a:pPr lvl="1" eaLnBrk="1" fontAlgn="auto" hangingPunct="1">
              <a:spcAft>
                <a:spcPts val="0"/>
              </a:spcAft>
              <a:buClr>
                <a:schemeClr val="accent1">
                  <a:lumMod val="60000"/>
                  <a:lumOff val="40000"/>
                </a:schemeClr>
              </a:buClr>
              <a:buFont typeface="Candara" pitchFamily="34" charset="0"/>
              <a:buChar char="•"/>
              <a:defRPr/>
            </a:pPr>
            <a:r>
              <a:rPr lang="en-US" sz="2194" dirty="0" smtClean="0">
                <a:ea typeface="+mn-ea"/>
              </a:rPr>
              <a:t>Connection closure</a:t>
            </a:r>
            <a:endParaRPr lang="en-AU" sz="2194" dirty="0" smtClean="0">
              <a:ea typeface="+mn-ea"/>
            </a:endParaRPr>
          </a:p>
        </p:txBody>
      </p:sp>
      <p:sp>
        <p:nvSpPr>
          <p:cNvPr id="76804" name="Content Placeholder 11"/>
          <p:cNvSpPr>
            <a:spLocks noGrp="1"/>
          </p:cNvSpPr>
          <p:nvPr>
            <p:ph sz="half" idx="2"/>
          </p:nvPr>
        </p:nvSpPr>
        <p:spPr>
          <a:xfrm>
            <a:off x="4953000" y="1219200"/>
            <a:ext cx="4191000" cy="5257800"/>
          </a:xfrm>
        </p:spPr>
        <p:txBody>
          <a:bodyPr rtlCol="0">
            <a:normAutofit fontScale="77500" lnSpcReduction="20000"/>
          </a:bodyPr>
          <a:lstStyle/>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Transport layer security</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Version number</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Message authentication code</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Pseudorandom function</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Alert codes</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Cipher suites</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Client certificate types</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Certificate_verify and finished messages</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Cryptographic computations</a:t>
            </a:r>
          </a:p>
          <a:p>
            <a:pPr lvl="1"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Padding </a:t>
            </a:r>
          </a:p>
          <a:p>
            <a:pPr marL="342900" lvl="1" indent="-342900" eaLnBrk="1" fontAlgn="auto" hangingPunct="1">
              <a:spcBef>
                <a:spcPts val="2400"/>
              </a:spcBef>
              <a:spcAft>
                <a:spcPts val="0"/>
              </a:spcAft>
              <a:buClr>
                <a:schemeClr val="accent1">
                  <a:lumMod val="60000"/>
                  <a:lumOff val="40000"/>
                </a:schemeClr>
              </a:buClr>
              <a:buFont typeface="Candara" pitchFamily="34" charset="0"/>
              <a:buChar char="•"/>
              <a:defRPr/>
            </a:pPr>
            <a:r>
              <a:rPr lang="en-US" sz="2378" dirty="0" smtClean="0">
                <a:ea typeface="+mn-ea"/>
              </a:rPr>
              <a:t>Secure shell (SSH)</a:t>
            </a:r>
          </a:p>
          <a:p>
            <a:pPr lvl="1" eaLnBrk="1" fontAlgn="auto" hangingPunct="1">
              <a:spcAft>
                <a:spcPts val="0"/>
              </a:spcAft>
              <a:buClr>
                <a:schemeClr val="accent1">
                  <a:lumMod val="60000"/>
                  <a:lumOff val="40000"/>
                </a:schemeClr>
              </a:buClr>
              <a:buFont typeface="Candara" pitchFamily="34" charset="0"/>
              <a:buChar char="•"/>
              <a:defRPr/>
            </a:pPr>
            <a:r>
              <a:rPr lang="en-US" sz="2194" dirty="0" smtClean="0">
                <a:ea typeface="+mn-ea"/>
              </a:rPr>
              <a:t>Transport layer protocol</a:t>
            </a:r>
          </a:p>
          <a:p>
            <a:pPr lvl="1" eaLnBrk="1" fontAlgn="auto" hangingPunct="1">
              <a:spcAft>
                <a:spcPts val="0"/>
              </a:spcAft>
              <a:buClr>
                <a:schemeClr val="accent1">
                  <a:lumMod val="60000"/>
                  <a:lumOff val="40000"/>
                </a:schemeClr>
              </a:buClr>
              <a:buFont typeface="Candara" pitchFamily="34" charset="0"/>
              <a:buChar char="•"/>
              <a:defRPr/>
            </a:pPr>
            <a:r>
              <a:rPr lang="en-US" sz="2194" dirty="0" smtClean="0">
                <a:ea typeface="+mn-ea"/>
              </a:rPr>
              <a:t>User authentication protocol</a:t>
            </a:r>
          </a:p>
          <a:p>
            <a:pPr lvl="1" eaLnBrk="1" fontAlgn="auto" hangingPunct="1">
              <a:spcAft>
                <a:spcPts val="0"/>
              </a:spcAft>
              <a:buClr>
                <a:schemeClr val="accent1">
                  <a:lumMod val="60000"/>
                  <a:lumOff val="40000"/>
                </a:schemeClr>
              </a:buClr>
              <a:buFont typeface="Candara" pitchFamily="34" charset="0"/>
              <a:buChar char="•"/>
              <a:defRPr/>
            </a:pPr>
            <a:r>
              <a:rPr lang="en-US" sz="2194" dirty="0" smtClean="0">
                <a:ea typeface="+mn-ea"/>
              </a:rPr>
              <a:t>Communication protocol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应用体系结构</a:t>
            </a:r>
            <a:endParaRPr lang="en-US" dirty="0"/>
          </a:p>
        </p:txBody>
      </p:sp>
      <p:sp>
        <p:nvSpPr>
          <p:cNvPr id="3" name="Content Placeholder 2"/>
          <p:cNvSpPr>
            <a:spLocks noGrp="1"/>
          </p:cNvSpPr>
          <p:nvPr>
            <p:ph idx="1"/>
          </p:nvPr>
        </p:nvSpPr>
        <p:spPr>
          <a:xfrm>
            <a:off x="457200" y="1600201"/>
            <a:ext cx="8229600" cy="1752600"/>
          </a:xfrm>
        </p:spPr>
        <p:txBody>
          <a:bodyPr>
            <a:normAutofit fontScale="85000" lnSpcReduction="10000"/>
          </a:bodyPr>
          <a:lstStyle/>
          <a:p>
            <a:r>
              <a:rPr lang="zh-CN" altLang="en-US" dirty="0" smtClean="0"/>
              <a:t>传统</a:t>
            </a:r>
            <a:r>
              <a:rPr lang="en-US" altLang="zh-CN" dirty="0" smtClean="0"/>
              <a:t>C/S</a:t>
            </a:r>
            <a:r>
              <a:rPr lang="zh-CN" altLang="en-US" dirty="0" smtClean="0"/>
              <a:t>架构的计算</a:t>
            </a:r>
            <a:r>
              <a:rPr lang="en-US" altLang="zh-CN" dirty="0" smtClean="0">
                <a:sym typeface="Wingdings" pitchFamily="2" charset="2"/>
              </a:rPr>
              <a:t></a:t>
            </a:r>
            <a:r>
              <a:rPr lang="en-US" altLang="zh-CN" dirty="0" smtClean="0"/>
              <a:t>B/S</a:t>
            </a:r>
            <a:r>
              <a:rPr lang="zh-CN" altLang="en-US" dirty="0" smtClean="0"/>
              <a:t>架构</a:t>
            </a:r>
          </a:p>
          <a:p>
            <a:pPr lvl="1"/>
            <a:r>
              <a:rPr lang="zh-CN" altLang="en-US" dirty="0" smtClean="0"/>
              <a:t>“痩”客户端</a:t>
            </a:r>
            <a:r>
              <a:rPr lang="en-US" altLang="zh-CN" dirty="0" smtClean="0"/>
              <a:t>: </a:t>
            </a:r>
            <a:r>
              <a:rPr lang="en-US" dirty="0" smtClean="0"/>
              <a:t>Browser (Web</a:t>
            </a:r>
            <a:r>
              <a:rPr lang="zh-CN" altLang="en-US" dirty="0" smtClean="0"/>
              <a:t>客户端</a:t>
            </a:r>
            <a:r>
              <a:rPr lang="en-US" altLang="zh-CN" dirty="0" smtClean="0"/>
              <a:t>)</a:t>
            </a:r>
          </a:p>
          <a:p>
            <a:pPr lvl="1"/>
            <a:r>
              <a:rPr lang="zh-CN" altLang="en-US" dirty="0" smtClean="0"/>
              <a:t>“厚”服务器</a:t>
            </a:r>
            <a:r>
              <a:rPr lang="en-US" altLang="zh-CN" dirty="0" smtClean="0"/>
              <a:t>: Web</a:t>
            </a:r>
            <a:r>
              <a:rPr lang="zh-CN" altLang="en-US" dirty="0" smtClean="0"/>
              <a:t>服务器、</a:t>
            </a:r>
            <a:r>
              <a:rPr lang="en-US" altLang="zh-CN" dirty="0" smtClean="0"/>
              <a:t>Web</a:t>
            </a:r>
            <a:r>
              <a:rPr lang="zh-CN" altLang="en-US" dirty="0" smtClean="0"/>
              <a:t>应用程序、数据库</a:t>
            </a:r>
            <a:r>
              <a:rPr lang="en-US" altLang="zh-CN" dirty="0" smtClean="0"/>
              <a:t>…</a:t>
            </a:r>
          </a:p>
          <a:p>
            <a:pPr lvl="1"/>
            <a:r>
              <a:rPr lang="zh-CN" altLang="en-US" dirty="0" smtClean="0"/>
              <a:t>通讯机制</a:t>
            </a:r>
            <a:r>
              <a:rPr lang="en-US" altLang="zh-CN" dirty="0" smtClean="0"/>
              <a:t>: </a:t>
            </a:r>
            <a:r>
              <a:rPr lang="en-US" dirty="0" smtClean="0"/>
              <a:t>HTTP/HTTPS</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1000" y="3352800"/>
            <a:ext cx="8305800" cy="3048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808038"/>
          </a:xfrm>
        </p:spPr>
        <p:txBody>
          <a:bodyPr>
            <a:noAutofit/>
          </a:bodyPr>
          <a:lstStyle/>
          <a:p>
            <a:r>
              <a:rPr lang="en-US" altLang="zh-CN" sz="3600" dirty="0" smtClean="0"/>
              <a:t>Web</a:t>
            </a:r>
            <a:r>
              <a:rPr lang="zh-CN" altLang="en-US" sz="3600" dirty="0" smtClean="0"/>
              <a:t>安全威胁（浏览器、服务器及二者之间的网络通信）</a:t>
            </a:r>
            <a:endParaRPr lang="en-US" sz="3600"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457200" y="1663665"/>
            <a:ext cx="8229600" cy="439903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08038"/>
          </a:xfrm>
        </p:spPr>
        <p:txBody>
          <a:bodyPr/>
          <a:lstStyle/>
          <a:p>
            <a:r>
              <a:rPr lang="en-US" altLang="zh-CN" dirty="0" smtClean="0"/>
              <a:t>SQL</a:t>
            </a:r>
            <a:r>
              <a:rPr lang="zh-CN" altLang="en-US" dirty="0" smtClean="0"/>
              <a:t>注入攻击</a:t>
            </a:r>
            <a:endParaRPr lang="zh-CN" altLang="en-US" dirty="0"/>
          </a:p>
        </p:txBody>
      </p:sp>
      <p:sp>
        <p:nvSpPr>
          <p:cNvPr id="3" name="Content Placeholder 2"/>
          <p:cNvSpPr>
            <a:spLocks noGrp="1"/>
          </p:cNvSpPr>
          <p:nvPr>
            <p:ph idx="1"/>
          </p:nvPr>
        </p:nvSpPr>
        <p:spPr>
          <a:xfrm>
            <a:off x="0" y="914400"/>
            <a:ext cx="8915400" cy="5943600"/>
          </a:xfrm>
        </p:spPr>
        <p:txBody>
          <a:bodyPr>
            <a:noAutofit/>
          </a:bodyPr>
          <a:lstStyle/>
          <a:p>
            <a:r>
              <a:rPr lang="zh-CN" altLang="en-US" sz="2400" dirty="0" smtClean="0"/>
              <a:t>基本原理：</a:t>
            </a:r>
            <a:r>
              <a:rPr lang="en-US" altLang="zh-CN" sz="2400" dirty="0" smtClean="0"/>
              <a:t>SQL</a:t>
            </a:r>
            <a:r>
              <a:rPr lang="zh-CN" altLang="en-US" sz="2400" dirty="0" smtClean="0"/>
              <a:t>注入攻击指的是通过构建特殊的输入作为参数传入</a:t>
            </a:r>
            <a:r>
              <a:rPr lang="en-US" altLang="zh-CN" sz="2400" dirty="0" smtClean="0"/>
              <a:t>Web</a:t>
            </a:r>
            <a:r>
              <a:rPr lang="zh-CN" altLang="en-US" sz="2400" dirty="0" smtClean="0"/>
              <a:t>应用程序，而这些输入大都是</a:t>
            </a:r>
            <a:r>
              <a:rPr lang="en-US" altLang="zh-CN" sz="2400" dirty="0" smtClean="0"/>
              <a:t>SQL</a:t>
            </a:r>
            <a:r>
              <a:rPr lang="zh-CN" altLang="en-US" sz="2400" dirty="0" smtClean="0"/>
              <a:t>语法里的一些组合，通过执行</a:t>
            </a:r>
            <a:r>
              <a:rPr lang="en-US" altLang="zh-CN" sz="2400" dirty="0" smtClean="0"/>
              <a:t>SQL</a:t>
            </a:r>
            <a:r>
              <a:rPr lang="zh-CN" altLang="en-US" sz="2400" dirty="0" smtClean="0"/>
              <a:t>语句进而执行攻击者所要的操作。过滤不足。</a:t>
            </a:r>
            <a:endParaRPr lang="en-US" altLang="zh-CN" sz="2400" dirty="0" smtClean="0"/>
          </a:p>
          <a:p>
            <a:r>
              <a:rPr lang="zh-CN" altLang="en-US" sz="2400" dirty="0" smtClean="0"/>
              <a:t>危害：</a:t>
            </a:r>
            <a:endParaRPr lang="en-US" altLang="zh-CN" sz="2400" dirty="0" smtClean="0"/>
          </a:p>
          <a:p>
            <a:pPr lvl="1"/>
            <a:r>
              <a:rPr lang="zh-CN" altLang="en-US" sz="2400" dirty="0" smtClean="0"/>
              <a:t>数据库信息泄漏：数据库中存放的用户的隐私信息的泄露。</a:t>
            </a:r>
          </a:p>
          <a:p>
            <a:pPr lvl="1"/>
            <a:r>
              <a:rPr lang="zh-CN" altLang="en-US" sz="2400" dirty="0" smtClean="0"/>
              <a:t>网页篡改：通过操作数据库对特定网页进行篡改。</a:t>
            </a:r>
          </a:p>
          <a:p>
            <a:pPr lvl="1"/>
            <a:r>
              <a:rPr lang="zh-CN" altLang="en-US" sz="2400" dirty="0" smtClean="0"/>
              <a:t>网站被挂马，传播恶意软件：修改数据库一些字段的值，嵌入网马链接，进行挂马攻击。</a:t>
            </a:r>
          </a:p>
          <a:p>
            <a:pPr lvl="1"/>
            <a:r>
              <a:rPr lang="zh-CN" altLang="en-US" sz="2400" dirty="0" smtClean="0"/>
              <a:t>数据库被恶意操作：数据库服务器被攻击，数据库的系统管理员帐户被窜改。</a:t>
            </a:r>
          </a:p>
          <a:p>
            <a:pPr lvl="1"/>
            <a:r>
              <a:rPr lang="zh-CN" altLang="en-US" sz="2400" dirty="0" smtClean="0"/>
              <a:t>服务器被远程控制，被安装后门。经由数据库服务器提供的操作系统支持，让黑客得以修改或控制操作系统。</a:t>
            </a:r>
          </a:p>
          <a:p>
            <a:pPr lvl="1"/>
            <a:r>
              <a:rPr lang="zh-CN" altLang="en-US" sz="2400" dirty="0" smtClean="0"/>
              <a:t>破坏硬盘数据，瘫痪全系统</a:t>
            </a:r>
          </a:p>
          <a:p>
            <a:endParaRPr lang="en-US" altLang="zh-CN" sz="2400" dirty="0" smtClean="0"/>
          </a:p>
          <a:p>
            <a:endParaRPr lang="zh-CN"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1999"/>
            <a:ext cx="7886700" cy="5414963"/>
          </a:xfrm>
        </p:spPr>
        <p:txBody>
          <a:bodyPr anchor="ctr">
            <a:normAutofit fontScale="85000" lnSpcReduction="20000"/>
          </a:bodyPr>
          <a:lstStyle/>
          <a:p>
            <a:r>
              <a:rPr lang="zh-CN" altLang="en-US" dirty="0" smtClean="0"/>
              <a:t>验</a:t>
            </a:r>
            <a:r>
              <a:rPr lang="zh-CN" altLang="en-US" dirty="0"/>
              <a:t>证用户名和密码的</a:t>
            </a:r>
            <a:r>
              <a:rPr lang="en-US" altLang="zh-CN" dirty="0"/>
              <a:t>SQL</a:t>
            </a:r>
            <a:r>
              <a:rPr lang="zh-CN" altLang="en-US" dirty="0"/>
              <a:t>语句</a:t>
            </a:r>
            <a:r>
              <a:rPr lang="zh-CN" altLang="en-US" dirty="0" smtClean="0"/>
              <a:t>为：</a:t>
            </a:r>
            <a:endParaRPr lang="zh-CN" altLang="en-US" dirty="0"/>
          </a:p>
          <a:p>
            <a:pPr lvl="1" algn="l"/>
            <a:r>
              <a:rPr lang="en-US" altLang="zh-CN" dirty="0"/>
              <a:t>$</a:t>
            </a:r>
            <a:r>
              <a:rPr lang="en-US" altLang="zh-CN" dirty="0" err="1"/>
              <a:t>sql_checkpasswd</a:t>
            </a:r>
            <a:r>
              <a:rPr lang="en-US" altLang="zh-CN" dirty="0"/>
              <a:t> = "SELECT </a:t>
            </a:r>
            <a:r>
              <a:rPr lang="en-US" altLang="zh-CN" dirty="0" err="1"/>
              <a:t>user_id</a:t>
            </a:r>
            <a:r>
              <a:rPr lang="en-US" altLang="zh-CN" dirty="0"/>
              <a:t>, username, </a:t>
            </a:r>
            <a:r>
              <a:rPr lang="en-US" altLang="zh-CN" dirty="0" err="1"/>
              <a:t>user_password</a:t>
            </a:r>
            <a:r>
              <a:rPr lang="en-US" altLang="zh-CN" dirty="0"/>
              <a:t>, </a:t>
            </a:r>
            <a:r>
              <a:rPr lang="en-US" altLang="zh-CN" dirty="0" err="1"/>
              <a:t>user_active</a:t>
            </a:r>
            <a:r>
              <a:rPr lang="en-US" altLang="zh-CN" dirty="0"/>
              <a:t>, </a:t>
            </a:r>
            <a:r>
              <a:rPr lang="en-US" altLang="zh-CN" dirty="0" err="1"/>
              <a:t>user_level</a:t>
            </a:r>
            <a:r>
              <a:rPr lang="en-US" altLang="zh-CN" dirty="0"/>
              <a:t>, </a:t>
            </a:r>
            <a:r>
              <a:rPr lang="en-US" altLang="zh-CN" dirty="0" err="1"/>
              <a:t>user_login_tries</a:t>
            </a:r>
            <a:r>
              <a:rPr lang="en-US" altLang="zh-CN" dirty="0"/>
              <a:t>, </a:t>
            </a:r>
            <a:r>
              <a:rPr lang="en-US" altLang="zh-CN" dirty="0" err="1"/>
              <a:t>user_last_login_try</a:t>
            </a:r>
            <a:endParaRPr lang="en-US" altLang="zh-CN" dirty="0"/>
          </a:p>
          <a:p>
            <a:pPr lvl="1" algn="l"/>
            <a:r>
              <a:rPr lang="en-US" altLang="zh-CN" dirty="0"/>
              <a:t>FROM " . USERS_TABLE . "</a:t>
            </a:r>
          </a:p>
          <a:p>
            <a:pPr lvl="1" algn="l"/>
            <a:r>
              <a:rPr lang="en-US" altLang="zh-CN" dirty="0"/>
              <a:t>WHERE username = '" . </a:t>
            </a:r>
            <a:r>
              <a:rPr lang="en-US" altLang="zh-CN" b="1" dirty="0">
                <a:solidFill>
                  <a:srgbClr val="FF0000"/>
                </a:solidFill>
              </a:rPr>
              <a:t>$username</a:t>
            </a:r>
            <a:r>
              <a:rPr lang="en-US" altLang="zh-CN" dirty="0"/>
              <a:t> . "'" . " AND </a:t>
            </a:r>
            <a:r>
              <a:rPr lang="en-US" altLang="zh-CN" dirty="0" err="1"/>
              <a:t>user_password</a:t>
            </a:r>
            <a:r>
              <a:rPr lang="en-US" altLang="zh-CN" dirty="0"/>
              <a:t> = '" . md5(</a:t>
            </a:r>
            <a:r>
              <a:rPr lang="en-US" altLang="zh-CN" b="1" dirty="0">
                <a:solidFill>
                  <a:srgbClr val="FF0000"/>
                </a:solidFill>
              </a:rPr>
              <a:t>$password</a:t>
            </a:r>
            <a:r>
              <a:rPr lang="en-US" altLang="zh-CN" dirty="0"/>
              <a:t>). "'";</a:t>
            </a:r>
          </a:p>
          <a:p>
            <a:pPr lvl="1" algn="l"/>
            <a:r>
              <a:rPr lang="en-US" altLang="zh-CN" dirty="0"/>
              <a:t>if (found one record) </a:t>
            </a:r>
          </a:p>
          <a:p>
            <a:pPr lvl="1" algn="l"/>
            <a:r>
              <a:rPr lang="en-US" altLang="zh-CN" dirty="0"/>
              <a:t>then { allow the user to login</a:t>
            </a:r>
            <a:r>
              <a:rPr lang="en-US" altLang="zh-CN" dirty="0" smtClean="0"/>
              <a:t>}</a:t>
            </a:r>
          </a:p>
          <a:p>
            <a:pPr lvl="1"/>
            <a:endParaRPr lang="en-US" altLang="zh-CN" dirty="0"/>
          </a:p>
          <a:p>
            <a:r>
              <a:rPr lang="zh-CN" altLang="en-US" dirty="0"/>
              <a:t>用户输入的用户名保存在变量</a:t>
            </a:r>
            <a:r>
              <a:rPr lang="en-US" altLang="zh-CN" b="1" dirty="0">
                <a:solidFill>
                  <a:srgbClr val="FF0000"/>
                </a:solidFill>
              </a:rPr>
              <a:t>$username</a:t>
            </a:r>
            <a:r>
              <a:rPr lang="zh-CN" altLang="en-US" dirty="0"/>
              <a:t>中，密码保存在变量</a:t>
            </a:r>
            <a:r>
              <a:rPr lang="en-US" altLang="zh-CN" b="1" dirty="0">
                <a:solidFill>
                  <a:srgbClr val="FF0000"/>
                </a:solidFill>
              </a:rPr>
              <a:t>$password</a:t>
            </a:r>
            <a:r>
              <a:rPr lang="zh-CN" altLang="en-US" dirty="0"/>
              <a:t>中。帐户数据库中有三个用户</a:t>
            </a:r>
            <a:r>
              <a:rPr lang="en-US" altLang="zh-CN" dirty="0" err="1"/>
              <a:t>alice</a:t>
            </a:r>
            <a:r>
              <a:rPr lang="zh-CN" altLang="en-US" dirty="0"/>
              <a:t>、</a:t>
            </a:r>
            <a:r>
              <a:rPr lang="en-US" altLang="zh-CN" dirty="0"/>
              <a:t>Ted</a:t>
            </a:r>
            <a:r>
              <a:rPr lang="zh-CN" altLang="en-US" dirty="0"/>
              <a:t>和</a:t>
            </a:r>
            <a:r>
              <a:rPr lang="en-US" altLang="zh-CN" dirty="0"/>
              <a:t>peter, </a:t>
            </a:r>
            <a:r>
              <a:rPr lang="zh-CN" altLang="en-US" dirty="0"/>
              <a:t>密码与用户名相同。如果攻击者输入的用户名为“</a:t>
            </a:r>
            <a:r>
              <a:rPr lang="en-US" altLang="zh-CN" b="1" dirty="0" err="1">
                <a:solidFill>
                  <a:srgbClr val="0000FF"/>
                </a:solidFill>
              </a:rPr>
              <a:t>alice</a:t>
            </a:r>
            <a:r>
              <a:rPr lang="en-US" altLang="zh-CN" b="1" dirty="0">
                <a:solidFill>
                  <a:srgbClr val="0000FF"/>
                </a:solidFill>
              </a:rPr>
              <a:t>'#</a:t>
            </a:r>
            <a:r>
              <a:rPr lang="en-US" altLang="zh-CN" dirty="0"/>
              <a:t>”</a:t>
            </a:r>
            <a:r>
              <a:rPr lang="zh-CN" altLang="en-US" dirty="0"/>
              <a:t>，密码为任意字符串，如下图所示：</a:t>
            </a:r>
          </a:p>
        </p:txBody>
      </p:sp>
      <p:sp>
        <p:nvSpPr>
          <p:cNvPr id="4" name="日期占位符 3"/>
          <p:cNvSpPr>
            <a:spLocks noGrp="1"/>
          </p:cNvSpPr>
          <p:nvPr>
            <p:ph type="dt" sz="half" idx="10"/>
          </p:nvPr>
        </p:nvSpPr>
        <p:spPr/>
        <p:txBody>
          <a:bodyPr/>
          <a:lstStyle/>
          <a:p>
            <a:r>
              <a:rPr lang="zh-CN" altLang="en-US" smtClean="0">
                <a:solidFill>
                  <a:prstClr val="black">
                    <a:tint val="75000"/>
                  </a:prstClr>
                </a:solidFill>
              </a:rPr>
              <a:t>格式化字符串及</a:t>
            </a:r>
            <a:r>
              <a:rPr lang="en-US" altLang="zh-CN" smtClean="0">
                <a:solidFill>
                  <a:prstClr val="black">
                    <a:tint val="75000"/>
                  </a:prstClr>
                </a:solidFill>
              </a:rPr>
              <a:t>SQL</a:t>
            </a:r>
            <a:r>
              <a:rPr lang="zh-CN" altLang="en-US" smtClean="0">
                <a:solidFill>
                  <a:prstClr val="black">
                    <a:tint val="75000"/>
                  </a:prstClr>
                </a:solidFill>
              </a:rPr>
              <a:t>注入</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EA259FB-2741-461F-93B9-D31B65D0D220}" type="slidenum">
              <a:rPr lang="zh-CN" altLang="en-US" smtClean="0">
                <a:solidFill>
                  <a:prstClr val="black">
                    <a:tint val="75000"/>
                  </a:prstClr>
                </a:solidFill>
              </a:rPr>
              <a:pPr/>
              <a:t>9</a:t>
            </a:fld>
            <a:endParaRPr lang="zh-CN" altLang="en-US">
              <a:solidFill>
                <a:prstClr val="black">
                  <a:tint val="75000"/>
                </a:prstClr>
              </a:solidFill>
            </a:endParaRPr>
          </a:p>
        </p:txBody>
      </p:sp>
      <p:sp>
        <p:nvSpPr>
          <p:cNvPr id="6" name="Title 1"/>
          <p:cNvSpPr>
            <a:spLocks noGrp="1"/>
          </p:cNvSpPr>
          <p:nvPr>
            <p:ph type="title"/>
          </p:nvPr>
        </p:nvSpPr>
        <p:spPr>
          <a:xfrm>
            <a:off x="533400" y="152400"/>
            <a:ext cx="8229600" cy="609600"/>
          </a:xfrm>
        </p:spPr>
        <p:txBody>
          <a:bodyPr>
            <a:normAutofit fontScale="90000"/>
          </a:bodyPr>
          <a:lstStyle/>
          <a:p>
            <a:r>
              <a:rPr lang="zh-CN" altLang="en-US" dirty="0" smtClean="0"/>
              <a:t>实</a:t>
            </a:r>
            <a:r>
              <a:rPr lang="zh-CN" altLang="en-US" dirty="0" smtClean="0"/>
              <a:t>例（</a:t>
            </a:r>
            <a:r>
              <a:rPr lang="en-US" altLang="zh-CN" dirty="0" smtClean="0"/>
              <a:t>PHP</a:t>
            </a:r>
            <a:r>
              <a:rPr lang="zh-CN" altLang="en-US" dirty="0" smtClean="0"/>
              <a:t>）</a:t>
            </a:r>
            <a:endParaRPr lang="zh-CN" altLang="en-US" dirty="0"/>
          </a:p>
        </p:txBody>
      </p:sp>
    </p:spTree>
    <p:extLst>
      <p:ext uri="{BB962C8B-B14F-4D97-AF65-F5344CB8AC3E}">
        <p14:creationId xmlns:p14="http://schemas.microsoft.com/office/powerpoint/2010/main" xmlns="" val="3550369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5937</TotalTime>
  <Words>4233</Words>
  <Application>Microsoft Office PowerPoint</Application>
  <PresentationFormat>On-screen Show (4:3)</PresentationFormat>
  <Paragraphs>474</Paragraphs>
  <Slides>58</Slides>
  <Notes>16</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传输层安全  SSL和SSH</vt:lpstr>
      <vt:lpstr>Web</vt:lpstr>
      <vt:lpstr>HTTP</vt:lpstr>
      <vt:lpstr>HTTP Implement and App</vt:lpstr>
      <vt:lpstr>Web安全性</vt:lpstr>
      <vt:lpstr>Web应用体系结构</vt:lpstr>
      <vt:lpstr>Web安全威胁（浏览器、服务器及二者之间的网络通信）</vt:lpstr>
      <vt:lpstr>SQL注入攻击</vt:lpstr>
      <vt:lpstr>实例（PHP）</vt:lpstr>
      <vt:lpstr>Slide 10</vt:lpstr>
      <vt:lpstr>Slide 11</vt:lpstr>
      <vt:lpstr>跨站脚本攻击-XSS</vt:lpstr>
      <vt:lpstr>跨站伪造请求攻击 - CSRF</vt:lpstr>
      <vt:lpstr>Web安全威胁对照表</vt:lpstr>
      <vt:lpstr>Web安全威胁对照表 - 续</vt:lpstr>
      <vt:lpstr>攻击和防范</vt:lpstr>
      <vt:lpstr>Web流量安全方法</vt:lpstr>
      <vt:lpstr>SSL</vt:lpstr>
      <vt:lpstr>安全通信需求</vt:lpstr>
      <vt:lpstr>How SSL Works</vt:lpstr>
      <vt:lpstr>How SSL Works</vt:lpstr>
      <vt:lpstr>How SSL Works</vt:lpstr>
      <vt:lpstr>How SSL Works</vt:lpstr>
      <vt:lpstr>How SSL Works</vt:lpstr>
      <vt:lpstr>How SSL Works</vt:lpstr>
      <vt:lpstr>How SSL Works</vt:lpstr>
      <vt:lpstr>SSL Specify</vt:lpstr>
      <vt:lpstr>SSL分两层</vt:lpstr>
      <vt:lpstr>SSL会话与SSL链接</vt:lpstr>
      <vt:lpstr>SSL记录层协议</vt:lpstr>
      <vt:lpstr>Slide 31</vt:lpstr>
      <vt:lpstr>SSL握手协议</vt:lpstr>
      <vt:lpstr>SSL握手协议</vt:lpstr>
      <vt:lpstr>Slide 34</vt:lpstr>
      <vt:lpstr>Slide 35</vt:lpstr>
      <vt:lpstr>Slide 36</vt:lpstr>
      <vt:lpstr>Slide 37</vt:lpstr>
      <vt:lpstr>Slide 38</vt:lpstr>
      <vt:lpstr>Slide 39</vt:lpstr>
      <vt:lpstr>Slide 40</vt:lpstr>
      <vt:lpstr>TLS的变化</vt:lpstr>
      <vt:lpstr>SSL/TLS攻击</vt:lpstr>
      <vt:lpstr>SSL握手过程及TSL优化过程</vt:lpstr>
      <vt:lpstr>SSH – 安全的Shell</vt:lpstr>
      <vt:lpstr>SSH协议结构</vt:lpstr>
      <vt:lpstr>Slide 46</vt:lpstr>
      <vt:lpstr>SSH协议组织</vt:lpstr>
      <vt:lpstr>Slide 48</vt:lpstr>
      <vt:lpstr>Slide 49</vt:lpstr>
      <vt:lpstr>Slide 50</vt:lpstr>
      <vt:lpstr>Slide 51</vt:lpstr>
      <vt:lpstr>Slide 52</vt:lpstr>
      <vt:lpstr>Slide 53</vt:lpstr>
      <vt:lpstr>Slide 54</vt:lpstr>
      <vt:lpstr>Slide 55</vt:lpstr>
      <vt:lpstr>Slide 56</vt:lpstr>
      <vt:lpstr>Slide 57</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计算机与网络信息安全课程简介</dc:title>
  <dc:creator>tieying</dc:creator>
  <cp:lastModifiedBy>tieying</cp:lastModifiedBy>
  <cp:revision>411</cp:revision>
  <dcterms:created xsi:type="dcterms:W3CDTF">2006-08-16T00:00:00Z</dcterms:created>
  <dcterms:modified xsi:type="dcterms:W3CDTF">2019-06-11T07:01:36Z</dcterms:modified>
</cp:coreProperties>
</file>