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33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6CF04-7113-4B64-A1D1-BB66D969013A}" type="datetimeFigureOut">
              <a:rPr lang="zh-CN" altLang="en-US" smtClean="0"/>
              <a:pPr/>
              <a:t>2018/6/13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5B46E-2F72-45FF-A10A-924FE0D30E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473043.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aike.baidu.com/view/712723.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935576.htm"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zh.wikipedia.org/wiki/MIME" TargetMode="External"/><Relationship Id="rId5" Type="http://schemas.openxmlformats.org/officeDocument/2006/relationships/hyperlink" Target="http://zh.wikipedia.org/wiki/Internet" TargetMode="External"/><Relationship Id="rId4" Type="http://schemas.openxmlformats.org/officeDocument/2006/relationships/hyperlink" Target="http://baike.baidu.com/view/934.ht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qqread.com/tag/2844/index.html" TargetMode="External"/><Relationship Id="rId3" Type="http://schemas.openxmlformats.org/officeDocument/2006/relationships/hyperlink" Target="http://www.qqread.com/tag/3901/index.html" TargetMode="External"/><Relationship Id="rId7" Type="http://schemas.openxmlformats.org/officeDocument/2006/relationships/hyperlink" Target="http://www.qqread.com/z/tech/ip/index.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qqread.com/tag/3882/index.html" TargetMode="External"/><Relationship Id="rId11" Type="http://schemas.openxmlformats.org/officeDocument/2006/relationships/hyperlink" Target="http://www.qqread.com/keys/network-manage/index.html" TargetMode="External"/><Relationship Id="rId5" Type="http://schemas.openxmlformats.org/officeDocument/2006/relationships/hyperlink" Target="http://www.qqread.com/z/soft/sniffer/index.html" TargetMode="External"/><Relationship Id="rId10" Type="http://schemas.openxmlformats.org/officeDocument/2006/relationships/hyperlink" Target="http://www.qqread.com/z/server/iis/index.html" TargetMode="External"/><Relationship Id="rId4" Type="http://schemas.openxmlformats.org/officeDocument/2006/relationships/hyperlink" Target="http://www.qqread.com/tag/1628/index.html" TargetMode="External"/><Relationship Id="rId9" Type="http://schemas.openxmlformats.org/officeDocument/2006/relationships/hyperlink" Target="http://www.qqread.com/tag/3165/index.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2308446.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Smurf: </a:t>
            </a:r>
            <a:r>
              <a:rPr lang="en-US" altLang="zh-CN" sz="1200" b="0" i="0" kern="1200" dirty="0" smtClean="0">
                <a:solidFill>
                  <a:schemeClr val="tx1"/>
                </a:solidFill>
                <a:latin typeface="+mn-lt"/>
                <a:ea typeface="+mn-ea"/>
                <a:cs typeface="+mn-cs"/>
              </a:rPr>
              <a:t>Smurf</a:t>
            </a:r>
            <a:r>
              <a:rPr lang="zh-CN" altLang="en-US" sz="1200" b="0" i="0" kern="1200" dirty="0" smtClean="0">
                <a:solidFill>
                  <a:schemeClr val="tx1"/>
                </a:solidFill>
                <a:latin typeface="+mn-lt"/>
                <a:ea typeface="+mn-ea"/>
                <a:cs typeface="+mn-cs"/>
              </a:rPr>
              <a:t>攻击通过使用将回复地址设置成受害网络的</a:t>
            </a:r>
            <a:r>
              <a:rPr lang="zh-CN" altLang="en-US" sz="1200" b="0" i="0" u="none" strike="noStrike" kern="1200" dirty="0" smtClean="0">
                <a:solidFill>
                  <a:schemeClr val="tx1"/>
                </a:solidFill>
                <a:latin typeface="+mn-lt"/>
                <a:ea typeface="+mn-ea"/>
                <a:cs typeface="+mn-cs"/>
                <a:hlinkClick r:id="rId3"/>
              </a:rPr>
              <a:t>广播地址</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ICMP</a:t>
            </a:r>
            <a:r>
              <a:rPr lang="zh-CN" altLang="en-US" sz="1200" b="0" i="0" kern="1200" dirty="0" smtClean="0">
                <a:solidFill>
                  <a:schemeClr val="tx1"/>
                </a:solidFill>
                <a:latin typeface="+mn-lt"/>
                <a:ea typeface="+mn-ea"/>
                <a:cs typeface="+mn-cs"/>
              </a:rPr>
              <a:t>应答请求</a:t>
            </a:r>
            <a:r>
              <a:rPr lang="en-US" altLang="zh-CN" sz="1200" b="0" i="0" kern="1200" dirty="0" smtClean="0">
                <a:solidFill>
                  <a:schemeClr val="tx1"/>
                </a:solidFill>
                <a:latin typeface="+mn-lt"/>
                <a:ea typeface="+mn-ea"/>
                <a:cs typeface="+mn-cs"/>
              </a:rPr>
              <a:t>(ping)</a:t>
            </a:r>
            <a:r>
              <a:rPr lang="zh-CN" altLang="en-US" sz="1200" b="0" i="0" kern="1200" dirty="0" smtClean="0">
                <a:solidFill>
                  <a:schemeClr val="tx1"/>
                </a:solidFill>
                <a:latin typeface="+mn-lt"/>
                <a:ea typeface="+mn-ea"/>
                <a:cs typeface="+mn-cs"/>
              </a:rPr>
              <a:t>数据包，来淹没受害主机，最终导致该网络的所有主机都对此</a:t>
            </a:r>
            <a:r>
              <a:rPr lang="en-US" altLang="zh-CN" sz="1200" b="0" i="0" kern="1200" dirty="0" smtClean="0">
                <a:solidFill>
                  <a:schemeClr val="tx1"/>
                </a:solidFill>
                <a:latin typeface="+mn-lt"/>
                <a:ea typeface="+mn-ea"/>
                <a:cs typeface="+mn-cs"/>
              </a:rPr>
              <a:t>ICMP</a:t>
            </a:r>
            <a:r>
              <a:rPr lang="zh-CN" altLang="en-US" sz="1200" b="0" i="0" kern="1200" dirty="0" smtClean="0">
                <a:solidFill>
                  <a:schemeClr val="tx1"/>
                </a:solidFill>
                <a:latin typeface="+mn-lt"/>
                <a:ea typeface="+mn-ea"/>
                <a:cs typeface="+mn-cs"/>
              </a:rPr>
              <a:t>应答请求做出答复，导致</a:t>
            </a:r>
            <a:r>
              <a:rPr lang="zh-CN" altLang="en-US" sz="1200" b="0" i="0" u="none" strike="noStrike" kern="1200" dirty="0" smtClean="0">
                <a:solidFill>
                  <a:schemeClr val="tx1"/>
                </a:solidFill>
                <a:latin typeface="+mn-lt"/>
                <a:ea typeface="+mn-ea"/>
                <a:cs typeface="+mn-cs"/>
                <a:hlinkClick r:id="rId4"/>
              </a:rPr>
              <a:t>网络阻塞</a:t>
            </a:r>
            <a:r>
              <a:rPr lang="zh-CN" altLang="en-US" sz="1200" b="0" i="0" kern="1200" dirty="0" smtClean="0">
                <a:solidFill>
                  <a:schemeClr val="tx1"/>
                </a:solidFill>
                <a:latin typeface="+mn-lt"/>
                <a:ea typeface="+mn-ea"/>
                <a:cs typeface="+mn-cs"/>
              </a:rPr>
              <a:t>。更加复杂的</a:t>
            </a:r>
            <a:r>
              <a:rPr lang="en-US" altLang="zh-CN" sz="1200" b="0" i="0" kern="1200" dirty="0" smtClean="0">
                <a:solidFill>
                  <a:schemeClr val="tx1"/>
                </a:solidFill>
                <a:latin typeface="+mn-lt"/>
                <a:ea typeface="+mn-ea"/>
                <a:cs typeface="+mn-cs"/>
              </a:rPr>
              <a:t>Smurf</a:t>
            </a:r>
            <a:r>
              <a:rPr lang="zh-CN" altLang="en-US" sz="1200" b="0" i="0" kern="1200" dirty="0" smtClean="0">
                <a:solidFill>
                  <a:schemeClr val="tx1"/>
                </a:solidFill>
                <a:latin typeface="+mn-lt"/>
                <a:ea typeface="+mn-ea"/>
                <a:cs typeface="+mn-cs"/>
              </a:rPr>
              <a:t>将源地址改为第三方的受害者，最终导致第三方崩溃。</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Ping flood</a:t>
            </a:r>
          </a:p>
          <a:p>
            <a:r>
              <a:rPr lang="zh-CN" altLang="en-US" sz="1200" b="0" i="0" kern="1200" dirty="0" smtClean="0">
                <a:solidFill>
                  <a:schemeClr val="tx1"/>
                </a:solidFill>
                <a:latin typeface="+mn-lt"/>
                <a:ea typeface="+mn-ea"/>
                <a:cs typeface="+mn-cs"/>
              </a:rPr>
              <a:t>正常情况下，</a:t>
            </a:r>
            <a:r>
              <a:rPr lang="en-US" altLang="zh-CN" sz="1200" b="0" i="0" kern="1200" dirty="0" smtClean="0">
                <a:solidFill>
                  <a:schemeClr val="tx1"/>
                </a:solidFill>
                <a:latin typeface="+mn-lt"/>
                <a:ea typeface="+mn-ea"/>
                <a:cs typeface="+mn-cs"/>
              </a:rPr>
              <a:t>Ping</a:t>
            </a:r>
            <a:r>
              <a:rPr lang="zh-CN" altLang="en-US" sz="1200" b="0" i="0" kern="1200" dirty="0" smtClean="0">
                <a:solidFill>
                  <a:schemeClr val="tx1"/>
                </a:solidFill>
                <a:latin typeface="+mn-lt"/>
                <a:ea typeface="+mn-ea"/>
                <a:cs typeface="+mn-cs"/>
              </a:rPr>
              <a:t>的流程是这样的</a:t>
            </a:r>
            <a:r>
              <a:rPr lang="en-US" altLang="zh-CN" sz="1200" b="0" i="0" kern="1200" dirty="0" smtClean="0">
                <a:solidFill>
                  <a:schemeClr val="tx1"/>
                </a:solidFill>
                <a:latin typeface="+mn-lt"/>
                <a:ea typeface="+mn-ea"/>
                <a:cs typeface="+mn-cs"/>
              </a:rPr>
              <a:t>:</a:t>
            </a:r>
            <a:r>
              <a:rPr lang="zh-CN" altLang="en-US" dirty="0" smtClean="0"/>
              <a:t/>
            </a:r>
            <a:br>
              <a:rPr lang="zh-CN" altLang="en-US" dirty="0" smtClean="0"/>
            </a:br>
            <a:r>
              <a:rPr lang="zh-CN" altLang="en-US" sz="1200" b="0" i="0" kern="1200" dirty="0" smtClean="0">
                <a:solidFill>
                  <a:schemeClr val="tx1"/>
                </a:solidFill>
                <a:latin typeface="+mn-lt"/>
                <a:ea typeface="+mn-ea"/>
                <a:cs typeface="+mn-cs"/>
              </a:rPr>
              <a:t>主机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发送</a:t>
            </a:r>
            <a:r>
              <a:rPr lang="en-US" altLang="zh-CN" sz="1200" b="0" i="0" kern="1200" dirty="0" smtClean="0">
                <a:solidFill>
                  <a:schemeClr val="tx1"/>
                </a:solidFill>
                <a:latin typeface="+mn-lt"/>
                <a:ea typeface="+mn-ea"/>
                <a:cs typeface="+mn-cs"/>
              </a:rPr>
              <a:t>ICMP 8,0</a:t>
            </a:r>
            <a:r>
              <a:rPr lang="zh-CN" altLang="en-US" sz="1200" b="0" i="0" kern="1200" dirty="0" smtClean="0">
                <a:solidFill>
                  <a:schemeClr val="tx1"/>
                </a:solidFill>
                <a:latin typeface="+mn-lt"/>
                <a:ea typeface="+mn-ea"/>
                <a:cs typeface="+mn-cs"/>
              </a:rPr>
              <a:t>报文给主机</a:t>
            </a:r>
            <a:r>
              <a:rPr lang="en-US" altLang="zh-CN" sz="1200" b="0" i="0" kern="1200" dirty="0" smtClean="0">
                <a:solidFill>
                  <a:schemeClr val="tx1"/>
                </a:solidFill>
                <a:latin typeface="+mn-lt"/>
                <a:ea typeface="+mn-ea"/>
                <a:cs typeface="+mn-cs"/>
              </a:rPr>
              <a:t>B</a:t>
            </a:r>
            <a:r>
              <a:rPr lang="zh-CN" altLang="en-US" dirty="0" smtClean="0"/>
              <a:t/>
            </a:r>
            <a:br>
              <a:rPr lang="zh-CN" altLang="en-US" dirty="0" smtClean="0"/>
            </a:br>
            <a:r>
              <a:rPr lang="zh-CN" altLang="en-US" sz="1200" b="0" i="0" kern="1200" dirty="0" smtClean="0">
                <a:solidFill>
                  <a:schemeClr val="tx1"/>
                </a:solidFill>
                <a:latin typeface="+mn-lt"/>
                <a:ea typeface="+mn-ea"/>
                <a:cs typeface="+mn-cs"/>
              </a:rPr>
              <a:t>主机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回送</a:t>
            </a:r>
            <a:r>
              <a:rPr lang="en-US" altLang="zh-CN" sz="1200" b="0" i="0" kern="1200" dirty="0" err="1" smtClean="0">
                <a:solidFill>
                  <a:schemeClr val="tx1"/>
                </a:solidFill>
                <a:latin typeface="+mn-lt"/>
                <a:ea typeface="+mn-ea"/>
                <a:cs typeface="+mn-cs"/>
              </a:rPr>
              <a:t>ICMp</a:t>
            </a:r>
            <a:r>
              <a:rPr lang="en-US" altLang="zh-CN" sz="1200" b="0" i="0" kern="1200" dirty="0" smtClean="0">
                <a:solidFill>
                  <a:schemeClr val="tx1"/>
                </a:solidFill>
                <a:latin typeface="+mn-lt"/>
                <a:ea typeface="+mn-ea"/>
                <a:cs typeface="+mn-cs"/>
              </a:rPr>
              <a:t> 0,0</a:t>
            </a:r>
            <a:r>
              <a:rPr lang="zh-CN" altLang="en-US" sz="1200" b="0" i="0" kern="1200" dirty="0" smtClean="0">
                <a:solidFill>
                  <a:schemeClr val="tx1"/>
                </a:solidFill>
                <a:latin typeface="+mn-lt"/>
                <a:ea typeface="+mn-ea"/>
                <a:cs typeface="+mn-cs"/>
              </a:rPr>
              <a:t>报文给主机</a:t>
            </a:r>
            <a:r>
              <a:rPr lang="en-US" altLang="zh-CN" sz="1200" b="0" i="0" kern="1200" dirty="0" smtClean="0">
                <a:solidFill>
                  <a:schemeClr val="tx1"/>
                </a:solidFill>
                <a:latin typeface="+mn-lt"/>
                <a:ea typeface="+mn-ea"/>
                <a:cs typeface="+mn-cs"/>
              </a:rPr>
              <a:t>A</a:t>
            </a:r>
            <a:r>
              <a:rPr lang="zh-CN" altLang="en-US" dirty="0" smtClean="0"/>
              <a:t/>
            </a:r>
            <a:br>
              <a:rPr lang="zh-CN" altLang="en-US" dirty="0" smtClean="0"/>
            </a:br>
            <a:r>
              <a:rPr lang="zh-CN" altLang="en-US" sz="1200" b="0" i="0" kern="1200" dirty="0" smtClean="0">
                <a:solidFill>
                  <a:schemeClr val="tx1"/>
                </a:solidFill>
                <a:latin typeface="+mn-lt"/>
                <a:ea typeface="+mn-ea"/>
                <a:cs typeface="+mn-cs"/>
              </a:rPr>
              <a:t>因为</a:t>
            </a:r>
            <a:r>
              <a:rPr lang="en-US" altLang="zh-CN" sz="1200" b="0" i="0" kern="1200" dirty="0" smtClean="0">
                <a:solidFill>
                  <a:schemeClr val="tx1"/>
                </a:solidFill>
                <a:latin typeface="+mn-lt"/>
                <a:ea typeface="+mn-ea"/>
                <a:cs typeface="+mn-cs"/>
              </a:rPr>
              <a:t>ICMP</a:t>
            </a:r>
            <a:r>
              <a:rPr lang="zh-CN" altLang="en-US" sz="1200" b="0" i="0" kern="1200" dirty="0" smtClean="0">
                <a:solidFill>
                  <a:schemeClr val="tx1"/>
                </a:solidFill>
                <a:latin typeface="+mn-lt"/>
                <a:ea typeface="+mn-ea"/>
                <a:cs typeface="+mn-cs"/>
              </a:rPr>
              <a:t>基于无连结，所以就给了我们可乘之机，假设现在主机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伪装成主机</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发送</a:t>
            </a:r>
            <a:r>
              <a:rPr lang="en-US" altLang="zh-CN" sz="1200" b="0" i="0" kern="1200" dirty="0" smtClean="0">
                <a:solidFill>
                  <a:schemeClr val="tx1"/>
                </a:solidFill>
                <a:latin typeface="+mn-lt"/>
                <a:ea typeface="+mn-ea"/>
                <a:cs typeface="+mn-cs"/>
              </a:rPr>
              <a:t>ICMP 8,0</a:t>
            </a:r>
            <a:r>
              <a:rPr lang="zh-CN" altLang="en-US" sz="1200" b="0" i="0" kern="1200" dirty="0" smtClean="0">
                <a:solidFill>
                  <a:schemeClr val="tx1"/>
                </a:solidFill>
                <a:latin typeface="+mn-lt"/>
                <a:ea typeface="+mn-ea"/>
                <a:cs typeface="+mn-cs"/>
              </a:rPr>
              <a:t>报文，结果会怎么样呢</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显然，主机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会以为是主机</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发送的报文而去</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mn-lt"/>
                <a:ea typeface="+mn-ea"/>
                <a:cs typeface="+mn-cs"/>
              </a:rPr>
              <a:t>回应主机</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，结构如下：</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mn-lt"/>
                <a:ea typeface="+mn-ea"/>
                <a:cs typeface="+mn-cs"/>
              </a:rPr>
              <a:t>　　　　 伪装为主机</a:t>
            </a:r>
            <a:r>
              <a:rPr lang="en-US" altLang="zh-CN" sz="1200" b="0" i="0" kern="1200" dirty="0" smtClean="0">
                <a:solidFill>
                  <a:schemeClr val="tx1"/>
                </a:solidFill>
                <a:latin typeface="+mn-lt"/>
                <a:ea typeface="+mn-ea"/>
                <a:cs typeface="+mn-cs"/>
              </a:rPr>
              <a:t>C </a:t>
            </a:r>
            <a:r>
              <a:rPr lang="zh-CN" altLang="en-US" sz="1200" b="0" i="0" kern="1200" dirty="0" smtClean="0">
                <a:solidFill>
                  <a:schemeClr val="tx1"/>
                </a:solidFill>
                <a:latin typeface="+mn-lt"/>
                <a:ea typeface="+mn-ea"/>
                <a:cs typeface="+mn-cs"/>
              </a:rPr>
              <a:t>错误的回复</a:t>
            </a:r>
            <a:r>
              <a:rPr lang="zh-CN" altLang="en-US" dirty="0" smtClean="0"/>
              <a:t/>
            </a:r>
            <a:br>
              <a:rPr lang="zh-CN" altLang="en-US" dirty="0" smtClean="0"/>
            </a:br>
            <a:r>
              <a:rPr lang="zh-CN" altLang="en-US" sz="1200" b="0" i="0" kern="1200" dirty="0" smtClean="0">
                <a:solidFill>
                  <a:schemeClr val="tx1"/>
                </a:solidFill>
                <a:latin typeface="+mn-lt"/>
                <a:ea typeface="+mn-ea"/>
                <a:cs typeface="+mn-cs"/>
              </a:rPr>
              <a:t>主机</a:t>
            </a:r>
            <a:r>
              <a:rPr lang="en-US" altLang="zh-CN" sz="1200" b="0" i="0" kern="1200" dirty="0" smtClean="0">
                <a:solidFill>
                  <a:schemeClr val="tx1"/>
                </a:solidFill>
                <a:latin typeface="+mn-lt"/>
                <a:ea typeface="+mn-ea"/>
                <a:cs typeface="+mn-cs"/>
              </a:rPr>
              <a:t>A---------------------&gt;;</a:t>
            </a:r>
            <a:r>
              <a:rPr lang="zh-CN" altLang="en-US" sz="1200" b="0" i="0" kern="1200" dirty="0" smtClean="0">
                <a:solidFill>
                  <a:schemeClr val="tx1"/>
                </a:solidFill>
                <a:latin typeface="+mn-lt"/>
                <a:ea typeface="+mn-ea"/>
                <a:cs typeface="+mn-cs"/>
              </a:rPr>
              <a:t>主机</a:t>
            </a:r>
            <a:r>
              <a:rPr lang="en-US" altLang="zh-CN" sz="1200" b="0" i="0" kern="1200" dirty="0" smtClean="0">
                <a:solidFill>
                  <a:schemeClr val="tx1"/>
                </a:solidFill>
                <a:latin typeface="+mn-lt"/>
                <a:ea typeface="+mn-ea"/>
                <a:cs typeface="+mn-cs"/>
              </a:rPr>
              <a:t>B------------------&gt;;</a:t>
            </a:r>
            <a:r>
              <a:rPr lang="zh-CN" altLang="en-US" sz="1200" b="0" i="0" kern="1200" dirty="0" smtClean="0">
                <a:solidFill>
                  <a:schemeClr val="tx1"/>
                </a:solidFill>
                <a:latin typeface="+mn-lt"/>
                <a:ea typeface="+mn-ea"/>
                <a:cs typeface="+mn-cs"/>
              </a:rPr>
              <a:t>主机</a:t>
            </a:r>
            <a:r>
              <a:rPr lang="en-US" altLang="zh-CN" sz="1200" b="0" i="0" kern="1200" dirty="0" smtClean="0">
                <a:solidFill>
                  <a:schemeClr val="tx1"/>
                </a:solidFill>
                <a:latin typeface="+mn-lt"/>
                <a:ea typeface="+mn-ea"/>
                <a:cs typeface="+mn-cs"/>
              </a:rPr>
              <a:t>C</a:t>
            </a:r>
            <a:r>
              <a:rPr lang="zh-CN" altLang="en-US" dirty="0" smtClean="0"/>
              <a:t/>
            </a:r>
            <a:br>
              <a:rPr lang="zh-CN" altLang="en-US" dirty="0" smtClean="0"/>
            </a:br>
            <a:r>
              <a:rPr lang="zh-CN" altLang="en-US" sz="1200" b="0" i="0" kern="1200" dirty="0" smtClean="0">
                <a:solidFill>
                  <a:schemeClr val="tx1"/>
                </a:solidFill>
                <a:latin typeface="+mn-lt"/>
                <a:ea typeface="+mn-ea"/>
                <a:cs typeface="+mn-cs"/>
              </a:rPr>
              <a:t>这种情况下，由于主机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只需要不断发送</a:t>
            </a:r>
            <a:r>
              <a:rPr lang="en-US" altLang="zh-CN" sz="1200" b="0" i="0" kern="1200" dirty="0" smtClean="0">
                <a:solidFill>
                  <a:schemeClr val="tx1"/>
                </a:solidFill>
                <a:latin typeface="+mn-lt"/>
                <a:ea typeface="+mn-ea"/>
                <a:cs typeface="+mn-cs"/>
              </a:rPr>
              <a:t>Ping</a:t>
            </a:r>
            <a:r>
              <a:rPr lang="zh-CN" altLang="en-US" sz="1200" b="0" i="0" kern="1200" dirty="0" smtClean="0">
                <a:solidFill>
                  <a:schemeClr val="tx1"/>
                </a:solidFill>
                <a:latin typeface="+mn-lt"/>
                <a:ea typeface="+mn-ea"/>
                <a:cs typeface="+mn-cs"/>
              </a:rPr>
              <a:t>报文而不需要处理返回的</a:t>
            </a:r>
            <a:r>
              <a:rPr lang="en-US" altLang="zh-CN" sz="1200" b="0" i="0" kern="1200" dirty="0" err="1" smtClean="0">
                <a:solidFill>
                  <a:schemeClr val="tx1"/>
                </a:solidFill>
                <a:latin typeface="+mn-lt"/>
                <a:ea typeface="+mn-ea"/>
                <a:cs typeface="+mn-cs"/>
              </a:rPr>
              <a:t>EchoReply</a:t>
            </a:r>
            <a:r>
              <a:rPr lang="zh-CN" altLang="en-US" sz="1200" b="0" i="0" kern="1200" dirty="0" smtClean="0">
                <a:solidFill>
                  <a:schemeClr val="tx1"/>
                </a:solidFill>
                <a:latin typeface="+mn-lt"/>
                <a:ea typeface="+mn-ea"/>
                <a:cs typeface="+mn-cs"/>
              </a:rPr>
              <a:t>，所以攻击力度成倍的增加，同时实际上主机</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和主机</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都是被进攻的目标，而且</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latin typeface="+mn-lt"/>
                <a:ea typeface="+mn-ea"/>
                <a:cs typeface="+mn-cs"/>
              </a:rPr>
              <a:t>不会留下自己的痕迹，是一种隐蔽的一石二鸟的攻击方法。</a:t>
            </a:r>
            <a:endParaRPr lang="zh-CN" alt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过滤来自外部而信源地址却是内部</a:t>
            </a:r>
            <a:r>
              <a:rPr lang="en-US" altLang="zh-CN" dirty="0" smtClean="0"/>
              <a:t>IP</a:t>
            </a:r>
            <a:r>
              <a:rPr lang="zh-CN" altLang="en-US" dirty="0" smtClean="0"/>
              <a:t>的报文</a:t>
            </a:r>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-f|--filter </a:t>
            </a:r>
            <a:r>
              <a:rPr lang="en-US" dirty="0" err="1" smtClean="0"/>
              <a:t>filterpcap</a:t>
            </a:r>
            <a:r>
              <a:rPr lang="en-US" dirty="0" smtClean="0"/>
              <a:t> filter</a:t>
            </a:r>
          </a:p>
          <a:p>
            <a:r>
              <a:rPr lang="en-US" dirty="0" smtClean="0"/>
              <a:t>-g|--</a:t>
            </a:r>
            <a:r>
              <a:rPr lang="en-US" dirty="0" err="1" smtClean="0"/>
              <a:t>gw</a:t>
            </a:r>
            <a:r>
              <a:rPr lang="en-US" dirty="0" smtClean="0"/>
              <a:t> </a:t>
            </a:r>
            <a:r>
              <a:rPr lang="en-US" dirty="0" err="1" smtClean="0"/>
              <a:t>ipnew</a:t>
            </a:r>
            <a:r>
              <a:rPr lang="en-US" dirty="0" smtClean="0"/>
              <a:t> gateway</a:t>
            </a:r>
          </a:p>
          <a:p>
            <a:r>
              <a:rPr lang="en-US" dirty="0" smtClean="0"/>
              <a:t>-</a:t>
            </a:r>
            <a:r>
              <a:rPr lang="en-US" dirty="0" err="1" smtClean="0"/>
              <a:t>i</a:t>
            </a:r>
            <a:r>
              <a:rPr lang="en-US" dirty="0" smtClean="0"/>
              <a:t>|--</a:t>
            </a:r>
            <a:r>
              <a:rPr lang="en-US" dirty="0" err="1" smtClean="0"/>
              <a:t>src-ip</a:t>
            </a:r>
            <a:r>
              <a:rPr lang="en-US" dirty="0" smtClean="0"/>
              <a:t> </a:t>
            </a:r>
            <a:r>
              <a:rPr lang="en-US" dirty="0" err="1" smtClean="0"/>
              <a:t>ipsource</a:t>
            </a:r>
            <a:r>
              <a:rPr lang="en-US" dirty="0" smtClean="0"/>
              <a:t> IP address</a:t>
            </a:r>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将源目的</a:t>
            </a:r>
            <a:r>
              <a:rPr lang="en-US" altLang="zh-CN" dirty="0" smtClean="0"/>
              <a:t>IP</a:t>
            </a:r>
            <a:r>
              <a:rPr lang="zh-CN" altLang="en-US" dirty="0" smtClean="0"/>
              <a:t>、源目的端口号、接收到的客户端初始序列号以及其他一些安全数值等信息进行</a:t>
            </a:r>
            <a:r>
              <a:rPr lang="en-US" altLang="zh-CN" dirty="0" smtClean="0"/>
              <a:t>hash</a:t>
            </a:r>
            <a:r>
              <a:rPr lang="zh-CN" altLang="en-US" dirty="0" smtClean="0"/>
              <a:t>运算，并加密后得到服务器端的初始序列号，称之为</a:t>
            </a:r>
            <a:r>
              <a:rPr lang="en-US" altLang="zh-CN" dirty="0" smtClean="0"/>
              <a:t>cookie</a:t>
            </a:r>
            <a:r>
              <a:rPr lang="zh-CN" altLang="en-US" dirty="0" smtClean="0"/>
              <a:t>。</a:t>
            </a:r>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hlinkClick r:id="rId3"/>
              </a:rPr>
              <a:t>有线等效加密</a:t>
            </a:r>
            <a:r>
              <a:rPr lang="zh-CN" altLang="en-US" dirty="0" smtClean="0"/>
              <a:t>（</a:t>
            </a:r>
            <a:r>
              <a:rPr lang="en-US" altLang="zh-CN" dirty="0" smtClean="0"/>
              <a:t>WEP</a:t>
            </a:r>
            <a:r>
              <a:rPr lang="zh-CN" altLang="en-US" dirty="0" smtClean="0"/>
              <a:t>）。</a:t>
            </a:r>
            <a:r>
              <a:rPr lang="en-US" b="1" dirty="0" smtClean="0"/>
              <a:t>WPA (Wi-Fi Protected Access)</a:t>
            </a:r>
            <a:r>
              <a:rPr lang="zh-CN" altLang="en-US" b="1" dirty="0" smtClean="0"/>
              <a:t>。</a:t>
            </a:r>
            <a:r>
              <a:rPr lang="zh-CN" altLang="en-US" dirty="0" smtClean="0"/>
              <a:t>预先共享</a:t>
            </a:r>
            <a:r>
              <a:rPr lang="zh-CN" altLang="en-US" dirty="0" smtClean="0">
                <a:hlinkClick r:id="rId4"/>
              </a:rPr>
              <a:t>密钥</a:t>
            </a:r>
            <a:r>
              <a:rPr lang="en-US" dirty="0" smtClean="0"/>
              <a:t>PSK(Pre-Shared Key)</a:t>
            </a:r>
            <a:r>
              <a:rPr lang="zh-CN" altLang="en-US" dirty="0" smtClean="0"/>
              <a:t>模式。</a:t>
            </a:r>
            <a:endParaRPr lang="en-US" altLang="zh-CN" b="1" dirty="0" smtClean="0"/>
          </a:p>
          <a:p>
            <a:r>
              <a:rPr lang="zh-CN" altLang="en-US" dirty="0" smtClean="0"/>
              <a:t>在无线路由器上设置</a:t>
            </a:r>
            <a:r>
              <a:rPr lang="en-US" altLang="zh-CN" dirty="0" smtClean="0"/>
              <a:t>WPA</a:t>
            </a:r>
            <a:r>
              <a:rPr lang="zh-CN" altLang="en-US" dirty="0" smtClean="0"/>
              <a:t>的例子：在无线参数中，选择开启安全设置，选择</a:t>
            </a:r>
            <a:r>
              <a:rPr lang="en-US" altLang="zh-CN" dirty="0" smtClean="0"/>
              <a:t>WPA-PSK</a:t>
            </a:r>
            <a:r>
              <a:rPr lang="zh-CN" altLang="en-US" dirty="0" smtClean="0"/>
              <a:t>，选择安全选项</a:t>
            </a:r>
            <a:r>
              <a:rPr lang="en-US" altLang="zh-CN" dirty="0" smtClean="0"/>
              <a:t>WPA-PSK</a:t>
            </a:r>
            <a:r>
              <a:rPr lang="zh-CN" altLang="en-US" dirty="0" smtClean="0"/>
              <a:t>，选择加密方法，输入</a:t>
            </a:r>
            <a:r>
              <a:rPr lang="en-US" altLang="zh-CN" dirty="0" smtClean="0"/>
              <a:t>PSK</a:t>
            </a:r>
            <a:r>
              <a:rPr lang="zh-CN" altLang="en-US" dirty="0" smtClean="0"/>
              <a:t>密码。</a:t>
            </a:r>
          </a:p>
          <a:p>
            <a:endParaRPr lang="en-US" dirty="0" smtClean="0"/>
          </a:p>
          <a:p>
            <a:r>
              <a:rPr lang="zh-CN" altLang="en-US" b="1" dirty="0" smtClean="0"/>
              <a:t>安全的多用途</a:t>
            </a:r>
            <a:r>
              <a:rPr lang="en-US" altLang="zh-CN" b="1" dirty="0" smtClean="0"/>
              <a:t>Internet</a:t>
            </a:r>
            <a:r>
              <a:rPr lang="zh-CN" altLang="en-US" b="1" dirty="0" smtClean="0"/>
              <a:t>邮件扩展</a:t>
            </a:r>
            <a:r>
              <a:rPr lang="zh-CN" altLang="en-US" dirty="0" smtClean="0"/>
              <a:t>，</a:t>
            </a:r>
            <a:r>
              <a:rPr lang="en-US" altLang="zh-CN" b="1" dirty="0" smtClean="0"/>
              <a:t>S/MIME</a:t>
            </a:r>
            <a:r>
              <a:rPr lang="zh-CN" altLang="en-US" dirty="0" smtClean="0"/>
              <a:t>（</a:t>
            </a:r>
            <a:r>
              <a:rPr lang="en-US" altLang="zh-CN" b="1" dirty="0" smtClean="0"/>
              <a:t>Secure Multipurpose Internet Mail Extensions</a:t>
            </a:r>
            <a:r>
              <a:rPr lang="en-US" altLang="zh-CN" dirty="0" smtClean="0"/>
              <a:t>,</a:t>
            </a:r>
            <a:r>
              <a:rPr lang="zh-CN" altLang="en-US" dirty="0" smtClean="0"/>
              <a:t>）是一种</a:t>
            </a:r>
            <a:r>
              <a:rPr lang="en-US" altLang="zh-CN" dirty="0" smtClean="0">
                <a:hlinkClick r:id="rId5" tooltip="Internet"/>
              </a:rPr>
              <a:t>Internet</a:t>
            </a:r>
            <a:r>
              <a:rPr lang="zh-CN" altLang="en-US" dirty="0" smtClean="0"/>
              <a:t>标准，在安全方面的功能对</a:t>
            </a:r>
            <a:r>
              <a:rPr lang="en-US" altLang="zh-CN" dirty="0" smtClean="0">
                <a:hlinkClick r:id="rId6" tooltip="MIME"/>
              </a:rPr>
              <a:t>MIME</a:t>
            </a:r>
            <a:r>
              <a:rPr lang="zh-CN" altLang="en-US" dirty="0" smtClean="0"/>
              <a:t>协议进行了扩展，它可以把</a:t>
            </a:r>
            <a:r>
              <a:rPr lang="en-US" altLang="zh-CN" dirty="0" smtClean="0"/>
              <a:t>MIME</a:t>
            </a:r>
            <a:r>
              <a:rPr lang="zh-CN" altLang="en-US" dirty="0" smtClean="0"/>
              <a:t>实体，比如数字签名和加密信息等，封装成安全对象，为电子信息应用增添了消息真实性、完整性和保密性服务。</a:t>
            </a:r>
            <a:r>
              <a:rPr lang="en-US" altLang="zh-CN" dirty="0" smtClean="0"/>
              <a:t>S/MIME</a:t>
            </a:r>
            <a:r>
              <a:rPr lang="zh-CN" altLang="en-US" dirty="0" smtClean="0"/>
              <a:t>不局限于电子邮件，也可以被其他支持</a:t>
            </a:r>
            <a:r>
              <a:rPr lang="en-US" altLang="zh-CN" dirty="0" smtClean="0"/>
              <a:t>MIME</a:t>
            </a:r>
            <a:r>
              <a:rPr lang="zh-CN" altLang="en-US" dirty="0" smtClean="0"/>
              <a:t>的传输机制使用，如</a:t>
            </a:r>
            <a:r>
              <a:rPr lang="en-US" altLang="zh-CN" dirty="0" smtClean="0"/>
              <a:t>HTTP</a:t>
            </a:r>
            <a:r>
              <a:rPr lang="zh-CN" altLang="en-US" dirty="0" smtClean="0"/>
              <a:t>。</a:t>
            </a:r>
            <a:endParaRPr lang="en-US" dirty="0" smtClean="0"/>
          </a:p>
        </p:txBody>
      </p:sp>
      <p:sp>
        <p:nvSpPr>
          <p:cNvPr id="4" name="Slide Number Placeholder 3"/>
          <p:cNvSpPr>
            <a:spLocks noGrp="1"/>
          </p:cNvSpPr>
          <p:nvPr>
            <p:ph type="sldNum" sz="quarter" idx="10"/>
          </p:nvPr>
        </p:nvSpPr>
        <p:spPr/>
        <p:txBody>
          <a:bodyPr/>
          <a:lstStyle/>
          <a:p>
            <a:fld id="{41901D06-78C8-49C0-B75D-9C396D79E423}" type="slidenum">
              <a:rPr lang="en-US" smtClean="0"/>
              <a:pPr/>
              <a:t>45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r>
              <a:rPr lang="en-US" altLang="zh-CN" smtClean="0">
                <a:latin typeface="Arial" charset="0"/>
              </a:rPr>
              <a:t>http://www.setco.org/</a:t>
            </a:r>
            <a:endParaRPr lang="zh-CN"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a:lnSpc>
                <a:spcPct val="80000"/>
              </a:lnSpc>
            </a:pPr>
            <a:r>
              <a:rPr lang="en-US" altLang="zh-CN" sz="800" smtClean="0">
                <a:latin typeface="Arial" charset="0"/>
                <a:ea typeface="宋体" charset="-122"/>
              </a:rPr>
              <a:t>SMTP</a:t>
            </a:r>
            <a:r>
              <a:rPr lang="zh-CN" altLang="en-US" sz="800" smtClean="0">
                <a:latin typeface="Arial" charset="0"/>
                <a:ea typeface="宋体" charset="-122"/>
              </a:rPr>
              <a:t>安全手册</a:t>
            </a:r>
            <a:r>
              <a:rPr lang="en-US" altLang="zh-CN" sz="800" smtClean="0">
                <a:latin typeface="Arial" charset="0"/>
                <a:ea typeface="宋体" charset="-122"/>
              </a:rPr>
              <a:t>—</a:t>
            </a:r>
            <a:r>
              <a:rPr lang="zh-CN" altLang="en-US" sz="800" smtClean="0">
                <a:latin typeface="Arial" charset="0"/>
                <a:ea typeface="宋体" charset="-122"/>
              </a:rPr>
              <a:t>理论基础  （可查</a:t>
            </a:r>
            <a:r>
              <a:rPr lang="en-US" altLang="zh-CN" sz="800" smtClean="0">
                <a:latin typeface="Arial" charset="0"/>
                <a:ea typeface="宋体" charset="-122"/>
              </a:rPr>
              <a:t>Google(&lt;</a:t>
            </a:r>
            <a:r>
              <a:rPr lang="zh-CN" altLang="en-US" sz="800" smtClean="0">
                <a:latin typeface="Arial" charset="0"/>
                <a:ea typeface="宋体" charset="-122"/>
              </a:rPr>
              <a:t>标题</a:t>
            </a:r>
            <a:r>
              <a:rPr lang="en-US" altLang="zh-CN" sz="800" smtClean="0">
                <a:latin typeface="Arial" charset="0"/>
                <a:ea typeface="宋体" charset="-122"/>
              </a:rPr>
              <a:t>&gt;)</a:t>
            </a:r>
            <a:r>
              <a:rPr lang="zh-CN" altLang="en-US" sz="800" smtClean="0">
                <a:latin typeface="Arial" charset="0"/>
                <a:ea typeface="宋体" charset="-122"/>
              </a:rPr>
              <a:t>）</a:t>
            </a:r>
          </a:p>
          <a:p>
            <a:pPr>
              <a:lnSpc>
                <a:spcPct val="80000"/>
              </a:lnSpc>
            </a:pPr>
            <a:r>
              <a:rPr lang="en-US" altLang="zh-CN" sz="800" smtClean="0">
                <a:latin typeface="Arial" charset="0"/>
                <a:ea typeface="宋体" charset="-122"/>
              </a:rPr>
              <a:t>2001</a:t>
            </a:r>
            <a:r>
              <a:rPr lang="zh-CN" altLang="en-US" sz="800" smtClean="0">
                <a:latin typeface="Arial" charset="0"/>
                <a:ea typeface="宋体" charset="-122"/>
              </a:rPr>
              <a:t>年</a:t>
            </a:r>
            <a:r>
              <a:rPr lang="en-US" altLang="zh-CN" sz="800" smtClean="0">
                <a:latin typeface="Arial" charset="0"/>
                <a:ea typeface="宋体" charset="-122"/>
              </a:rPr>
              <a:t>2</a:t>
            </a:r>
            <a:r>
              <a:rPr lang="zh-CN" altLang="en-US" sz="800" smtClean="0">
                <a:latin typeface="Arial" charset="0"/>
                <a:ea typeface="宋体" charset="-122"/>
              </a:rPr>
              <a:t>月</a:t>
            </a:r>
            <a:r>
              <a:rPr lang="en-US" altLang="zh-CN" sz="800" smtClean="0">
                <a:latin typeface="Arial" charset="0"/>
                <a:ea typeface="宋体" charset="-122"/>
              </a:rPr>
              <a:t>26</a:t>
            </a:r>
            <a:r>
              <a:rPr lang="zh-CN" altLang="en-US" sz="800" smtClean="0">
                <a:latin typeface="Arial" charset="0"/>
                <a:ea typeface="宋体" charset="-122"/>
              </a:rPr>
              <a:t>日</a:t>
            </a:r>
            <a:r>
              <a:rPr lang="en-US" altLang="zh-CN" sz="800" smtClean="0">
                <a:latin typeface="Arial" charset="0"/>
                <a:ea typeface="宋体" charset="-122"/>
              </a:rPr>
              <a:t>21:14:34 </a:t>
            </a:r>
            <a:r>
              <a:rPr lang="zh-CN" altLang="en-US" sz="800" smtClean="0">
                <a:latin typeface="Arial" charset="0"/>
                <a:ea typeface="宋体" charset="-122"/>
              </a:rPr>
              <a:t>赛迪网 </a:t>
            </a:r>
            <a:r>
              <a:rPr lang="en-US" altLang="zh-CN" sz="800" smtClean="0">
                <a:latin typeface="Arial" charset="0"/>
                <a:ea typeface="宋体" charset="-122"/>
              </a:rPr>
              <a:t>ideal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SMTP</a:t>
            </a:r>
            <a:r>
              <a:rPr lang="zh-CN" altLang="en-US" sz="800" smtClean="0">
                <a:latin typeface="Arial" charset="0"/>
                <a:ea typeface="宋体" charset="-122"/>
              </a:rPr>
              <a:t>协议原理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SMTP-</a:t>
            </a:r>
            <a:r>
              <a:rPr lang="zh-CN" altLang="en-US" sz="800" smtClean="0">
                <a:latin typeface="Arial" charset="0"/>
                <a:ea typeface="宋体" charset="-122"/>
              </a:rPr>
              <a:t>简单邮件传输协议（</a:t>
            </a:r>
            <a:r>
              <a:rPr lang="en-US" altLang="zh-CN" sz="800" smtClean="0">
                <a:latin typeface="Arial" charset="0"/>
                <a:ea typeface="宋体" charset="-122"/>
              </a:rPr>
              <a:t>Simple Mail Transfer Protocol</a:t>
            </a:r>
            <a:r>
              <a:rPr lang="zh-CN" altLang="en-US" sz="800" smtClean="0">
                <a:latin typeface="Arial" charset="0"/>
                <a:ea typeface="宋体" charset="-122"/>
              </a:rPr>
              <a:t>），是定义邮件传输的协议，它是基于</a:t>
            </a:r>
            <a:r>
              <a:rPr lang="en-US" altLang="zh-CN" sz="800" smtClean="0">
                <a:latin typeface="Arial" charset="0"/>
                <a:ea typeface="宋体" charset="-122"/>
              </a:rPr>
              <a:t>TCP</a:t>
            </a:r>
            <a:r>
              <a:rPr lang="zh-CN" altLang="en-US" sz="800" smtClean="0">
                <a:latin typeface="Arial" charset="0"/>
                <a:ea typeface="宋体" charset="-122"/>
              </a:rPr>
              <a:t>服务的应用层协议，由</a:t>
            </a:r>
            <a:r>
              <a:rPr lang="en-US" altLang="zh-CN" sz="800" smtClean="0">
                <a:latin typeface="Arial" charset="0"/>
                <a:ea typeface="宋体" charset="-122"/>
              </a:rPr>
              <a:t>RFC0821</a:t>
            </a:r>
            <a:r>
              <a:rPr lang="zh-CN" altLang="en-US" sz="800" smtClean="0">
                <a:latin typeface="Arial" charset="0"/>
                <a:ea typeface="宋体" charset="-122"/>
              </a:rPr>
              <a:t>所定义。</a:t>
            </a:r>
            <a:r>
              <a:rPr lang="en-US" altLang="zh-CN" sz="800" smtClean="0">
                <a:latin typeface="Arial" charset="0"/>
                <a:ea typeface="宋体" charset="-122"/>
              </a:rPr>
              <a:t>SMPT</a:t>
            </a:r>
            <a:r>
              <a:rPr lang="zh-CN" altLang="en-US" sz="800" smtClean="0">
                <a:latin typeface="Arial" charset="0"/>
                <a:ea typeface="宋体" charset="-122"/>
              </a:rPr>
              <a:t>协议规定的命令是以明文方式进行的。为了说明</a:t>
            </a:r>
            <a:r>
              <a:rPr lang="en-US" altLang="zh-CN" sz="800" smtClean="0">
                <a:latin typeface="Arial" charset="0"/>
                <a:ea typeface="宋体" charset="-122"/>
              </a:rPr>
              <a:t>SMTP</a:t>
            </a:r>
            <a:r>
              <a:rPr lang="zh-CN" altLang="en-US" sz="800" smtClean="0">
                <a:latin typeface="Arial" charset="0"/>
                <a:ea typeface="宋体" charset="-122"/>
              </a:rPr>
              <a:t>的工作原理，我们以向</a:t>
            </a:r>
            <a:r>
              <a:rPr lang="en-US" altLang="zh-CN" sz="800" smtClean="0">
                <a:latin typeface="Arial" charset="0"/>
                <a:ea typeface="宋体" charset="-122"/>
              </a:rPr>
              <a:t>www.linuxaid.com.cn</a:t>
            </a:r>
            <a:r>
              <a:rPr lang="zh-CN" altLang="en-US" sz="800" smtClean="0">
                <a:latin typeface="Arial" charset="0"/>
                <a:ea typeface="宋体" charset="-122"/>
              </a:rPr>
              <a:t>发送邮件为实例进行说明。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在</a:t>
            </a:r>
            <a:r>
              <a:rPr lang="en-US" altLang="zh-CN" sz="800" smtClean="0">
                <a:latin typeface="Arial" charset="0"/>
                <a:ea typeface="宋体" charset="-122"/>
              </a:rPr>
              <a:t>linux</a:t>
            </a:r>
            <a:r>
              <a:rPr lang="zh-CN" altLang="en-US" sz="800" smtClean="0">
                <a:latin typeface="Arial" charset="0"/>
                <a:ea typeface="宋体" charset="-122"/>
              </a:rPr>
              <a:t>环境下，使用</a:t>
            </a:r>
            <a:r>
              <a:rPr lang="en-US" altLang="zh-CN" sz="800" smtClean="0">
                <a:latin typeface="Arial" charset="0"/>
                <a:ea typeface="宋体" charset="-122"/>
              </a:rPr>
              <a:t>"telnet www.linuxaid.com.cn 25"</a:t>
            </a:r>
            <a:r>
              <a:rPr lang="zh-CN" altLang="en-US" sz="800" smtClean="0">
                <a:latin typeface="Arial" charset="0"/>
                <a:ea typeface="宋体" charset="-122"/>
              </a:rPr>
              <a:t>连接</a:t>
            </a:r>
            <a:r>
              <a:rPr lang="en-US" altLang="zh-CN" sz="800" smtClean="0">
                <a:latin typeface="Arial" charset="0"/>
                <a:ea typeface="宋体" charset="-122"/>
              </a:rPr>
              <a:t>www.linuxaid.com.cn</a:t>
            </a:r>
            <a:r>
              <a:rPr lang="zh-CN" altLang="en-US" sz="800" smtClean="0">
                <a:latin typeface="Arial" charset="0"/>
                <a:ea typeface="宋体" charset="-122"/>
              </a:rPr>
              <a:t>的</a:t>
            </a:r>
            <a:r>
              <a:rPr lang="en-US" altLang="zh-CN" sz="800" smtClean="0">
                <a:latin typeface="Arial" charset="0"/>
                <a:ea typeface="宋体" charset="-122"/>
              </a:rPr>
              <a:t>25</a:t>
            </a:r>
            <a:r>
              <a:rPr lang="zh-CN" altLang="en-US" sz="800" smtClean="0">
                <a:latin typeface="Arial" charset="0"/>
                <a:ea typeface="宋体" charset="-122"/>
              </a:rPr>
              <a:t>号端口</a:t>
            </a:r>
            <a:r>
              <a:rPr lang="en-US" altLang="zh-CN" sz="800" smtClean="0">
                <a:latin typeface="Arial" charset="0"/>
                <a:ea typeface="宋体" charset="-122"/>
              </a:rPr>
              <a:t>(SMTP</a:t>
            </a:r>
            <a:r>
              <a:rPr lang="zh-CN" altLang="en-US" sz="800" smtClean="0">
                <a:latin typeface="Arial" charset="0"/>
                <a:ea typeface="宋体" charset="-122"/>
              </a:rPr>
              <a:t>的标准服务端口</a:t>
            </a:r>
            <a:r>
              <a:rPr lang="en-US" altLang="zh-CN" sz="800" smtClean="0">
                <a:latin typeface="Arial" charset="0"/>
                <a:ea typeface="宋体" charset="-122"/>
              </a:rPr>
              <a:t>)</a:t>
            </a:r>
            <a:r>
              <a:rPr lang="zh-CN" altLang="en-US" sz="800" smtClean="0">
                <a:latin typeface="Arial" charset="0"/>
                <a:ea typeface="宋体" charset="-122"/>
              </a:rPr>
              <a:t>；在</a:t>
            </a:r>
            <a:r>
              <a:rPr lang="en-US" altLang="zh-CN" sz="800" smtClean="0">
                <a:latin typeface="Arial" charset="0"/>
                <a:ea typeface="宋体" charset="-122"/>
              </a:rPr>
              <a:t>windows</a:t>
            </a:r>
            <a:r>
              <a:rPr lang="zh-CN" altLang="en-US" sz="800" smtClean="0">
                <a:latin typeface="Arial" charset="0"/>
                <a:ea typeface="宋体" charset="-122"/>
              </a:rPr>
              <a:t>下使用</a:t>
            </a:r>
            <a:r>
              <a:rPr lang="en-US" altLang="zh-CN" sz="800" smtClean="0">
                <a:latin typeface="Arial" charset="0"/>
                <a:ea typeface="宋体" charset="-122"/>
              </a:rPr>
              <a:t>telnet</a:t>
            </a:r>
            <a:r>
              <a:rPr lang="zh-CN" altLang="en-US" sz="800" smtClean="0">
                <a:latin typeface="Arial" charset="0"/>
                <a:ea typeface="宋体" charset="-122"/>
              </a:rPr>
              <a:t>程序，远程主机指定为</a:t>
            </a:r>
            <a:r>
              <a:rPr lang="en-US" altLang="zh-CN" sz="800" smtClean="0">
                <a:latin typeface="Arial" charset="0"/>
                <a:ea typeface="宋体" charset="-122"/>
              </a:rPr>
              <a:t>www.linuxaid.com.cn</a:t>
            </a:r>
            <a:r>
              <a:rPr lang="zh-CN" altLang="en-US" sz="800" smtClean="0">
                <a:latin typeface="Arial" charset="0"/>
                <a:ea typeface="宋体" charset="-122"/>
              </a:rPr>
              <a:t>，而端口号指定为</a:t>
            </a:r>
            <a:r>
              <a:rPr lang="en-US" altLang="zh-CN" sz="800" smtClean="0">
                <a:latin typeface="Arial" charset="0"/>
                <a:ea typeface="宋体" charset="-122"/>
              </a:rPr>
              <a:t>25</a:t>
            </a:r>
            <a:r>
              <a:rPr lang="zh-CN" altLang="en-US" sz="800" smtClean="0">
                <a:latin typeface="Arial" charset="0"/>
                <a:ea typeface="宋体" charset="-122"/>
              </a:rPr>
              <a:t>，然后连接</a:t>
            </a:r>
            <a:r>
              <a:rPr lang="en-US" altLang="zh-CN" sz="800" smtClean="0">
                <a:latin typeface="Arial" charset="0"/>
                <a:ea typeface="宋体" charset="-122"/>
              </a:rPr>
              <a:t>www.linuxaid.com.cn</a:t>
            </a:r>
            <a:r>
              <a:rPr lang="zh-CN" altLang="en-US" sz="800" smtClean="0">
                <a:latin typeface="Arial" charset="0"/>
                <a:ea typeface="宋体" charset="-122"/>
              </a:rPr>
              <a:t>：交互过程如下：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[lix@ns lix]$ telnet www.linuxaid.com.cn 25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Trying 202.99.11.120...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Connected to www.linuxaid.com.cn.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Escape character is '^]'.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HELO ideal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220 www.linuxaid.com.cn ESMTP Sendmail 8.10.2/8.10.2; Mon, 18 Sep 2000 13:40:44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+0800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www.linuxaid.com.cn Hello [210.12.114.130], pleased to meet you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MAIL FROM:ideal@btamail.net.cn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2.1.0 IDEAL@btamail.net.cn... Sender ok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RCPT TO:ideal@linuxaid.com.cn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2.1.5 ideal@linuxaid.com.cn... Recipient ok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DATA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354 Enter mail, end with "." on a line by itself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hello , Pls to get to meet u :) good luck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2.0.0 e8I5j1M11204 Message accepted for delivery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QUIT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221 2.0.0 www.linuxaid.com.cn closing connection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Connection closed by foreign host.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其中黑体部分是输入的命令，其他内容是对方邮件服务器输出的状态信息。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这里，</a:t>
            </a:r>
            <a:r>
              <a:rPr lang="en-US" altLang="zh-CN" sz="800" smtClean="0">
                <a:latin typeface="Arial" charset="0"/>
                <a:ea typeface="宋体" charset="-122"/>
              </a:rPr>
              <a:t>HELO</a:t>
            </a:r>
            <a:r>
              <a:rPr lang="zh-CN" altLang="en-US" sz="800" smtClean="0">
                <a:latin typeface="Arial" charset="0"/>
                <a:ea typeface="宋体" charset="-122"/>
              </a:rPr>
              <a:t>是客户向对方邮件服务器发出的标识自己的身份的命令，这里假设发送者为</a:t>
            </a:r>
            <a:r>
              <a:rPr lang="en-US" altLang="zh-CN" sz="800" smtClean="0">
                <a:latin typeface="Arial" charset="0"/>
                <a:ea typeface="宋体" charset="-122"/>
              </a:rPr>
              <a:t>ideal</a:t>
            </a:r>
            <a:r>
              <a:rPr lang="zh-CN" altLang="en-US" sz="800" smtClean="0">
                <a:latin typeface="Arial" charset="0"/>
                <a:ea typeface="宋体" charset="-122"/>
              </a:rPr>
              <a:t>；</a:t>
            </a:r>
            <a:r>
              <a:rPr lang="en-US" altLang="zh-CN" sz="800" smtClean="0">
                <a:latin typeface="Arial" charset="0"/>
                <a:ea typeface="宋体" charset="-122"/>
              </a:rPr>
              <a:t>MAIL FROM</a:t>
            </a:r>
            <a:r>
              <a:rPr lang="zh-CN" altLang="en-US" sz="800" smtClean="0">
                <a:latin typeface="Arial" charset="0"/>
                <a:ea typeface="宋体" charset="-122"/>
              </a:rPr>
              <a:t>命令用来表示发送者的邮件地址；</a:t>
            </a:r>
            <a:r>
              <a:rPr lang="en-US" altLang="zh-CN" sz="800" smtClean="0">
                <a:latin typeface="Arial" charset="0"/>
                <a:ea typeface="宋体" charset="-122"/>
              </a:rPr>
              <a:t>RCPT TO</a:t>
            </a:r>
            <a:r>
              <a:rPr lang="zh-CN" altLang="en-US" sz="800" smtClean="0">
                <a:latin typeface="Arial" charset="0"/>
                <a:ea typeface="宋体" charset="-122"/>
              </a:rPr>
              <a:t>：标识接收者的邮件地址，这里表示希望发送邮件给</a:t>
            </a:r>
            <a:r>
              <a:rPr lang="en-US" altLang="zh-CN" sz="800" smtClean="0">
                <a:latin typeface="Arial" charset="0"/>
                <a:ea typeface="宋体" charset="-122"/>
              </a:rPr>
              <a:t>ideal@linuxaid.com.cn</a:t>
            </a:r>
            <a:r>
              <a:rPr lang="zh-CN" altLang="en-US" sz="800" smtClean="0">
                <a:latin typeface="Arial" charset="0"/>
                <a:ea typeface="宋体" charset="-122"/>
              </a:rPr>
              <a:t>，如果邮件接收者不是本地用户，例如</a:t>
            </a:r>
            <a:r>
              <a:rPr lang="en-US" altLang="zh-CN" sz="800" smtClean="0">
                <a:latin typeface="Arial" charset="0"/>
                <a:ea typeface="宋体" charset="-122"/>
              </a:rPr>
              <a:t>RCPT TO:ideal@btamail.net.cn</a:t>
            </a:r>
            <a:r>
              <a:rPr lang="zh-CN" altLang="en-US" sz="800" smtClean="0">
                <a:latin typeface="Arial" charset="0"/>
                <a:ea typeface="宋体" charset="-122"/>
              </a:rPr>
              <a:t>，则说明希望对方邮件服务器为自己转发</a:t>
            </a:r>
            <a:r>
              <a:rPr lang="en-US" altLang="zh-CN" sz="800" smtClean="0">
                <a:latin typeface="Arial" charset="0"/>
                <a:ea typeface="宋体" charset="-122"/>
              </a:rPr>
              <a:t>(Relay)</a:t>
            </a:r>
            <a:r>
              <a:rPr lang="zh-CN" altLang="en-US" sz="800" smtClean="0">
                <a:latin typeface="Arial" charset="0"/>
                <a:ea typeface="宋体" charset="-122"/>
              </a:rPr>
              <a:t>邮件，若该机器允许转发这样的邮件，则表示该邮件服务器是</a:t>
            </a:r>
            <a:r>
              <a:rPr lang="en-US" altLang="zh-CN" sz="800" smtClean="0">
                <a:latin typeface="Arial" charset="0"/>
                <a:ea typeface="宋体" charset="-122"/>
              </a:rPr>
              <a:t>OPEN RELAY</a:t>
            </a:r>
            <a:r>
              <a:rPr lang="zh-CN" altLang="en-US" sz="800" smtClean="0">
                <a:latin typeface="Arial" charset="0"/>
                <a:ea typeface="宋体" charset="-122"/>
              </a:rPr>
              <a:t>的，否则说明该服务器不允许</a:t>
            </a:r>
            <a:r>
              <a:rPr lang="en-US" altLang="zh-CN" sz="800" smtClean="0">
                <a:latin typeface="Arial" charset="0"/>
                <a:ea typeface="宋体" charset="-122"/>
              </a:rPr>
              <a:t>RELAY</a:t>
            </a:r>
            <a:r>
              <a:rPr lang="zh-CN" altLang="en-US" sz="800" smtClean="0">
                <a:latin typeface="Arial" charset="0"/>
                <a:ea typeface="宋体" charset="-122"/>
              </a:rPr>
              <a:t>；</a:t>
            </a:r>
            <a:r>
              <a:rPr lang="en-US" altLang="zh-CN" sz="800" smtClean="0">
                <a:latin typeface="Arial" charset="0"/>
                <a:ea typeface="宋体" charset="-122"/>
              </a:rPr>
              <a:t>DATA</a:t>
            </a:r>
            <a:r>
              <a:rPr lang="zh-CN" altLang="en-US" sz="800" smtClean="0">
                <a:latin typeface="Arial" charset="0"/>
                <a:ea typeface="宋体" charset="-122"/>
              </a:rPr>
              <a:t>表示下面是邮件的数据部分，输入完毕以后，以一个</a:t>
            </a:r>
            <a:r>
              <a:rPr lang="en-US" altLang="zh-CN" sz="800" smtClean="0">
                <a:latin typeface="Arial" charset="0"/>
                <a:ea typeface="宋体" charset="-122"/>
              </a:rPr>
              <a:t>"."</a:t>
            </a:r>
            <a:r>
              <a:rPr lang="zh-CN" altLang="en-US" sz="800" smtClean="0">
                <a:latin typeface="Arial" charset="0"/>
                <a:ea typeface="宋体" charset="-122"/>
              </a:rPr>
              <a:t>开始的行作为数据部分的结束标识；</a:t>
            </a:r>
            <a:r>
              <a:rPr lang="en-US" altLang="zh-CN" sz="800" smtClean="0">
                <a:latin typeface="Arial" charset="0"/>
                <a:ea typeface="宋体" charset="-122"/>
              </a:rPr>
              <a:t>QUIT</a:t>
            </a:r>
            <a:r>
              <a:rPr lang="zh-CN" altLang="en-US" sz="800" smtClean="0">
                <a:latin typeface="Arial" charset="0"/>
                <a:ea typeface="宋体" charset="-122"/>
              </a:rPr>
              <a:t>表示退出这次会话，结束邮件发送。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这就是一个简单的发送邮件的会话过程，其实当使用</a:t>
            </a:r>
            <a:r>
              <a:rPr lang="en-US" altLang="zh-CN" sz="800" smtClean="0">
                <a:latin typeface="Arial" charset="0"/>
                <a:ea typeface="宋体" charset="-122"/>
              </a:rPr>
              <a:t>outlook express</a:t>
            </a:r>
            <a:r>
              <a:rPr lang="zh-CN" altLang="en-US" sz="800" smtClean="0">
                <a:latin typeface="Arial" charset="0"/>
                <a:ea typeface="宋体" charset="-122"/>
              </a:rPr>
              <a:t>等客户软件发送时，后台进行的交互也是这样的，当然，</a:t>
            </a:r>
            <a:r>
              <a:rPr lang="en-US" altLang="zh-CN" sz="800" smtClean="0">
                <a:latin typeface="Arial" charset="0"/>
                <a:ea typeface="宋体" charset="-122"/>
              </a:rPr>
              <a:t>SMTP</a:t>
            </a:r>
            <a:r>
              <a:rPr lang="zh-CN" altLang="en-US" sz="800" smtClean="0">
                <a:latin typeface="Arial" charset="0"/>
                <a:ea typeface="宋体" charset="-122"/>
              </a:rPr>
              <a:t>协议为了处理复杂的邮件发送情况如附件等等，定义了很多的命令及规定，具体可以通过阅读</a:t>
            </a:r>
            <a:r>
              <a:rPr lang="en-US" altLang="zh-CN" sz="800" smtClean="0">
                <a:latin typeface="Arial" charset="0"/>
                <a:ea typeface="宋体" charset="-122"/>
              </a:rPr>
              <a:t>RFC821</a:t>
            </a:r>
            <a:r>
              <a:rPr lang="zh-CN" altLang="en-US" sz="800" smtClean="0">
                <a:latin typeface="Arial" charset="0"/>
                <a:ea typeface="宋体" charset="-122"/>
              </a:rPr>
              <a:t>来获得。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当你的一个朋友向你发送邮件时，他的邮件服务器和你的邮件服务器通过</a:t>
            </a:r>
            <a:r>
              <a:rPr lang="en-US" altLang="zh-CN" sz="800" smtClean="0">
                <a:latin typeface="Arial" charset="0"/>
                <a:ea typeface="宋体" charset="-122"/>
              </a:rPr>
              <a:t>SMTP</a:t>
            </a:r>
            <a:r>
              <a:rPr lang="zh-CN" altLang="en-US" sz="800" smtClean="0">
                <a:latin typeface="Arial" charset="0"/>
                <a:ea typeface="宋体" charset="-122"/>
              </a:rPr>
              <a:t>协议通信，将邮件传递给你邮件地址所指示的邮件服务器上（这里假设你的本地邮件服务器是</a:t>
            </a:r>
            <a:r>
              <a:rPr lang="en-US" altLang="zh-CN" sz="800" smtClean="0">
                <a:latin typeface="Arial" charset="0"/>
                <a:ea typeface="宋体" charset="-122"/>
              </a:rPr>
              <a:t>Linux</a:t>
            </a:r>
            <a:r>
              <a:rPr lang="zh-CN" altLang="en-US" sz="800" smtClean="0">
                <a:latin typeface="Arial" charset="0"/>
                <a:ea typeface="宋体" charset="-122"/>
              </a:rPr>
              <a:t>系统），若你通过</a:t>
            </a:r>
            <a:r>
              <a:rPr lang="en-US" altLang="zh-CN" sz="800" smtClean="0">
                <a:latin typeface="Arial" charset="0"/>
                <a:ea typeface="宋体" charset="-122"/>
              </a:rPr>
              <a:t>telnet</a:t>
            </a:r>
            <a:r>
              <a:rPr lang="zh-CN" altLang="en-US" sz="800" smtClean="0">
                <a:latin typeface="Arial" charset="0"/>
                <a:ea typeface="宋体" charset="-122"/>
              </a:rPr>
              <a:t>协议直接登录到邮件服务器上，则可以使用</a:t>
            </a:r>
            <a:r>
              <a:rPr lang="en-US" altLang="zh-CN" sz="800" smtClean="0">
                <a:latin typeface="Arial" charset="0"/>
                <a:ea typeface="宋体" charset="-122"/>
              </a:rPr>
              <a:t>mail</a:t>
            </a:r>
            <a:r>
              <a:rPr lang="zh-CN" altLang="en-US" sz="800" smtClean="0">
                <a:latin typeface="Arial" charset="0"/>
                <a:ea typeface="宋体" charset="-122"/>
              </a:rPr>
              <a:t>等客户软件直接阅读邮件，但是若你希望使用本地的</a:t>
            </a:r>
            <a:r>
              <a:rPr lang="en-US" altLang="zh-CN" sz="800" smtClean="0">
                <a:latin typeface="Arial" charset="0"/>
                <a:ea typeface="宋体" charset="-122"/>
              </a:rPr>
              <a:t>MUA(Mail User Agent</a:t>
            </a:r>
            <a:r>
              <a:rPr lang="zh-CN" altLang="en-US" sz="800" smtClean="0">
                <a:latin typeface="Arial" charset="0"/>
                <a:ea typeface="宋体" charset="-122"/>
              </a:rPr>
              <a:t>，如</a:t>
            </a:r>
            <a:r>
              <a:rPr lang="en-US" altLang="zh-CN" sz="800" smtClean="0">
                <a:latin typeface="Arial" charset="0"/>
                <a:ea typeface="宋体" charset="-122"/>
              </a:rPr>
              <a:t>outlook express</a:t>
            </a:r>
            <a:r>
              <a:rPr lang="zh-CN" altLang="en-US" sz="800" smtClean="0">
                <a:latin typeface="Arial" charset="0"/>
                <a:ea typeface="宋体" charset="-122"/>
              </a:rPr>
              <a:t>等客户软件</a:t>
            </a:r>
            <a:r>
              <a:rPr lang="en-US" altLang="zh-CN" sz="800" smtClean="0">
                <a:latin typeface="Arial" charset="0"/>
                <a:ea typeface="宋体" charset="-122"/>
              </a:rPr>
              <a:t>)</a:t>
            </a:r>
            <a:r>
              <a:rPr lang="zh-CN" altLang="en-US" sz="800" smtClean="0">
                <a:latin typeface="Arial" charset="0"/>
                <a:ea typeface="宋体" charset="-122"/>
              </a:rPr>
              <a:t>来阅读邮件，则本地客户端通过</a:t>
            </a:r>
            <a:r>
              <a:rPr lang="en-US" altLang="zh-CN" sz="800" smtClean="0">
                <a:latin typeface="Arial" charset="0"/>
                <a:ea typeface="宋体" charset="-122"/>
              </a:rPr>
              <a:t>POP3</a:t>
            </a:r>
            <a:r>
              <a:rPr lang="zh-CN" altLang="en-US" sz="800" smtClean="0">
                <a:latin typeface="Arial" charset="0"/>
                <a:ea typeface="宋体" charset="-122"/>
              </a:rPr>
              <a:t>或</a:t>
            </a:r>
            <a:r>
              <a:rPr lang="en-US" altLang="zh-CN" sz="800" smtClean="0">
                <a:latin typeface="Arial" charset="0"/>
                <a:ea typeface="宋体" charset="-122"/>
              </a:rPr>
              <a:t>IMAP</a:t>
            </a:r>
            <a:r>
              <a:rPr lang="zh-CN" altLang="en-US" sz="800" smtClean="0">
                <a:latin typeface="Arial" charset="0"/>
                <a:ea typeface="宋体" charset="-122"/>
              </a:rPr>
              <a:t>协议与邮件服务器交互，将邮件信息传递到客户端</a:t>
            </a:r>
            <a:r>
              <a:rPr lang="en-US" altLang="zh-CN" sz="800" smtClean="0">
                <a:latin typeface="Arial" charset="0"/>
                <a:ea typeface="宋体" charset="-122"/>
              </a:rPr>
              <a:t>(</a:t>
            </a:r>
            <a:r>
              <a:rPr lang="zh-CN" altLang="en-US" sz="800" smtClean="0">
                <a:latin typeface="Arial" charset="0"/>
                <a:ea typeface="宋体" charset="-122"/>
              </a:rPr>
              <a:t>如：</a:t>
            </a:r>
            <a:r>
              <a:rPr lang="en-US" altLang="zh-CN" sz="800" smtClean="0">
                <a:latin typeface="Arial" charset="0"/>
                <a:ea typeface="宋体" charset="-122"/>
              </a:rPr>
              <a:t>win98</a:t>
            </a:r>
            <a:r>
              <a:rPr lang="zh-CN" altLang="en-US" sz="800" smtClean="0">
                <a:latin typeface="Arial" charset="0"/>
                <a:ea typeface="宋体" charset="-122"/>
              </a:rPr>
              <a:t>系统</a:t>
            </a:r>
            <a:r>
              <a:rPr lang="en-US" altLang="zh-CN" sz="800" smtClean="0">
                <a:latin typeface="Arial" charset="0"/>
                <a:ea typeface="宋体" charset="-122"/>
              </a:rPr>
              <a:t>)</a:t>
            </a:r>
            <a:r>
              <a:rPr lang="zh-CN" altLang="en-US" sz="800" smtClean="0">
                <a:latin typeface="Arial" charset="0"/>
                <a:ea typeface="宋体" charset="-122"/>
              </a:rPr>
              <a:t>。而如果你向你的朋友回复一封信件时，你所使用的</a:t>
            </a:r>
            <a:r>
              <a:rPr lang="en-US" altLang="zh-CN" sz="800" smtClean="0">
                <a:latin typeface="Arial" charset="0"/>
                <a:ea typeface="宋体" charset="-122"/>
              </a:rPr>
              <a:t>MUA</a:t>
            </a:r>
            <a:r>
              <a:rPr lang="zh-CN" altLang="en-US" sz="800" smtClean="0">
                <a:latin typeface="Arial" charset="0"/>
                <a:ea typeface="宋体" charset="-122"/>
              </a:rPr>
              <a:t>也是通过</a:t>
            </a:r>
            <a:r>
              <a:rPr lang="en-US" altLang="zh-CN" sz="800" smtClean="0">
                <a:latin typeface="Arial" charset="0"/>
                <a:ea typeface="宋体" charset="-122"/>
              </a:rPr>
              <a:t>SMTP</a:t>
            </a:r>
            <a:r>
              <a:rPr lang="zh-CN" altLang="en-US" sz="800" smtClean="0">
                <a:latin typeface="Arial" charset="0"/>
                <a:ea typeface="宋体" charset="-122"/>
              </a:rPr>
              <a:t>协议与邮件服务（一般为发送邮件地址对应的</a:t>
            </a:r>
            <a:r>
              <a:rPr lang="en-US" altLang="zh-CN" sz="800" smtClean="0">
                <a:latin typeface="Arial" charset="0"/>
                <a:ea typeface="宋体" charset="-122"/>
              </a:rPr>
              <a:t>email</a:t>
            </a:r>
            <a:r>
              <a:rPr lang="zh-CN" altLang="en-US" sz="800" smtClean="0">
                <a:latin typeface="Arial" charset="0"/>
                <a:ea typeface="宋体" charset="-122"/>
              </a:rPr>
              <a:t>地址）器通信，指示其希望邮件服务器帮助转发一封邮件到你朋友的邮件地址指定的邮件服务器中。若本地邮件服务器允许你通过它转发邮件，则服务器通过</a:t>
            </a:r>
            <a:r>
              <a:rPr lang="en-US" altLang="zh-CN" sz="800" smtClean="0">
                <a:latin typeface="Arial" charset="0"/>
                <a:ea typeface="宋体" charset="-122"/>
              </a:rPr>
              <a:t>SMTP</a:t>
            </a:r>
            <a:r>
              <a:rPr lang="zh-CN" altLang="en-US" sz="800" smtClean="0">
                <a:latin typeface="Arial" charset="0"/>
                <a:ea typeface="宋体" charset="-122"/>
              </a:rPr>
              <a:t>协议发送邮件到对方的邮件服务器。这就是接受和发送邮件的全部过程。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什么是</a:t>
            </a:r>
            <a:r>
              <a:rPr lang="en-US" altLang="zh-CN" sz="800" smtClean="0">
                <a:latin typeface="Arial" charset="0"/>
                <a:ea typeface="宋体" charset="-122"/>
              </a:rPr>
              <a:t>mail Relay </a:t>
            </a:r>
          </a:p>
          <a:p>
            <a:pPr>
              <a:lnSpc>
                <a:spcPct val="80000"/>
              </a:lnSpc>
            </a:pPr>
            <a:r>
              <a:rPr lang="zh-CN" altLang="en-US" sz="800" smtClean="0">
                <a:latin typeface="Arial" charset="0"/>
                <a:ea typeface="宋体" charset="-122"/>
              </a:rPr>
              <a:t>　　邮件服务器一般具有一个或若干个域名</a:t>
            </a:r>
            <a:r>
              <a:rPr lang="en-US" altLang="zh-CN" sz="800" smtClean="0">
                <a:latin typeface="Arial" charset="0"/>
                <a:ea typeface="宋体" charset="-122"/>
              </a:rPr>
              <a:t>(</a:t>
            </a:r>
            <a:r>
              <a:rPr lang="zh-CN" altLang="en-US" sz="800" smtClean="0">
                <a:latin typeface="Arial" charset="0"/>
                <a:ea typeface="宋体" charset="-122"/>
              </a:rPr>
              <a:t>这些域名应该出现在某个配置文件内</a:t>
            </a:r>
            <a:r>
              <a:rPr lang="en-US" altLang="zh-CN" sz="800" smtClean="0">
                <a:latin typeface="Arial" charset="0"/>
                <a:ea typeface="宋体" charset="-122"/>
              </a:rPr>
              <a:t>)</a:t>
            </a:r>
            <a:r>
              <a:rPr lang="zh-CN" altLang="en-US" sz="800" smtClean="0">
                <a:latin typeface="Arial" charset="0"/>
                <a:ea typeface="宋体" charset="-122"/>
              </a:rPr>
              <a:t>，邮件服务器在运行时将监听</a:t>
            </a:r>
            <a:r>
              <a:rPr lang="en-US" altLang="zh-CN" sz="800" smtClean="0">
                <a:latin typeface="Arial" charset="0"/>
                <a:ea typeface="宋体" charset="-122"/>
              </a:rPr>
              <a:t>25</a:t>
            </a:r>
            <a:r>
              <a:rPr lang="zh-CN" altLang="en-US" sz="800" smtClean="0">
                <a:latin typeface="Arial" charset="0"/>
                <a:ea typeface="宋体" charset="-122"/>
              </a:rPr>
              <a:t>号端口，等待远程的发送邮件的请求。网络上其他的</a:t>
            </a:r>
            <a:r>
              <a:rPr lang="en-US" altLang="zh-CN" sz="800" smtClean="0">
                <a:latin typeface="Arial" charset="0"/>
                <a:ea typeface="宋体" charset="-122"/>
              </a:rPr>
              <a:t>mail</a:t>
            </a:r>
            <a:r>
              <a:rPr lang="zh-CN" altLang="en-US" sz="800" smtClean="0">
                <a:latin typeface="Arial" charset="0"/>
                <a:ea typeface="宋体" charset="-122"/>
              </a:rPr>
              <a:t>服务器或者请求发送邮件的</a:t>
            </a:r>
            <a:r>
              <a:rPr lang="en-US" altLang="zh-CN" sz="800" smtClean="0">
                <a:latin typeface="Arial" charset="0"/>
                <a:ea typeface="宋体" charset="-122"/>
              </a:rPr>
              <a:t>MUA(Mail User Agent,</a:t>
            </a:r>
            <a:r>
              <a:rPr lang="zh-CN" altLang="en-US" sz="800" smtClean="0">
                <a:latin typeface="Arial" charset="0"/>
                <a:ea typeface="宋体" charset="-122"/>
              </a:rPr>
              <a:t>如</a:t>
            </a:r>
            <a:r>
              <a:rPr lang="en-US" altLang="zh-CN" sz="800" smtClean="0">
                <a:latin typeface="Arial" charset="0"/>
                <a:ea typeface="宋体" charset="-122"/>
              </a:rPr>
              <a:t>outlook express</a:t>
            </a:r>
            <a:r>
              <a:rPr lang="zh-CN" altLang="en-US" sz="800" smtClean="0">
                <a:latin typeface="Arial" charset="0"/>
                <a:ea typeface="宋体" charset="-122"/>
              </a:rPr>
              <a:t>、</a:t>
            </a:r>
            <a:r>
              <a:rPr lang="en-US" altLang="zh-CN" sz="800" smtClean="0">
                <a:latin typeface="Arial" charset="0"/>
                <a:ea typeface="宋体" charset="-122"/>
              </a:rPr>
              <a:t>foxmail</a:t>
            </a:r>
            <a:r>
              <a:rPr lang="zh-CN" altLang="en-US" sz="800" smtClean="0">
                <a:latin typeface="Arial" charset="0"/>
                <a:ea typeface="宋体" charset="-122"/>
              </a:rPr>
              <a:t>等等</a:t>
            </a:r>
            <a:r>
              <a:rPr lang="en-US" altLang="zh-CN" sz="800" smtClean="0">
                <a:latin typeface="Arial" charset="0"/>
                <a:ea typeface="宋体" charset="-122"/>
              </a:rPr>
              <a:t>)</a:t>
            </a:r>
            <a:r>
              <a:rPr lang="zh-CN" altLang="en-US" sz="800" smtClean="0">
                <a:latin typeface="Arial" charset="0"/>
                <a:ea typeface="宋体" charset="-122"/>
              </a:rPr>
              <a:t>会连接邮件服务器的</a:t>
            </a:r>
            <a:r>
              <a:rPr lang="en-US" altLang="zh-CN" sz="800" smtClean="0">
                <a:latin typeface="Arial" charset="0"/>
                <a:ea typeface="宋体" charset="-122"/>
              </a:rPr>
              <a:t>25</a:t>
            </a:r>
            <a:r>
              <a:rPr lang="zh-CN" altLang="en-US" sz="800" smtClean="0">
                <a:latin typeface="Arial" charset="0"/>
                <a:ea typeface="宋体" charset="-122"/>
              </a:rPr>
              <a:t>号端口，请求发送邮件，</a:t>
            </a:r>
            <a:r>
              <a:rPr lang="en-US" altLang="zh-CN" sz="800" smtClean="0">
                <a:latin typeface="Arial" charset="0"/>
                <a:ea typeface="宋体" charset="-122"/>
              </a:rPr>
              <a:t>SMTP</a:t>
            </a:r>
            <a:r>
              <a:rPr lang="zh-CN" altLang="en-US" sz="800" smtClean="0">
                <a:latin typeface="Arial" charset="0"/>
                <a:ea typeface="宋体" charset="-122"/>
              </a:rPr>
              <a:t>会话过程一般是从远程标识自己的身份开始，过程如下： </a:t>
            </a:r>
          </a:p>
          <a:p>
            <a:pPr>
              <a:lnSpc>
                <a:spcPct val="80000"/>
              </a:lnSpc>
            </a:pPr>
            <a:endParaRPr lang="zh-CN" altLang="en-US" sz="800" smtClean="0">
              <a:latin typeface="Arial" charset="0"/>
              <a:ea typeface="宋体" charset="-122"/>
            </a:endParaRPr>
          </a:p>
          <a:p>
            <a:pPr>
              <a:lnSpc>
                <a:spcPct val="80000"/>
              </a:lnSpc>
            </a:pPr>
            <a:r>
              <a:rPr lang="en-US" altLang="zh-CN" sz="800" smtClean="0">
                <a:latin typeface="Arial" charset="0"/>
                <a:ea typeface="宋体" charset="-122"/>
              </a:rPr>
              <a:t>HELO remote.system.domainname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qmailserver.domain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MAIL FROM</a:t>
            </a:r>
            <a:r>
              <a:rPr lang="zh-CN" altLang="en-US" sz="800" smtClean="0">
                <a:latin typeface="Arial" charset="0"/>
                <a:ea typeface="宋体" charset="-122"/>
              </a:rPr>
              <a:t>：</a:t>
            </a:r>
            <a:r>
              <a:rPr lang="en-US" altLang="zh-CN" sz="800" smtClean="0">
                <a:latin typeface="Arial" charset="0"/>
                <a:ea typeface="宋体" charset="-122"/>
              </a:rPr>
              <a:t>user@somewherer.net </a:t>
            </a: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OK </a:t>
            </a:r>
          </a:p>
          <a:p>
            <a:pPr>
              <a:lnSpc>
                <a:spcPct val="80000"/>
              </a:lnSpc>
            </a:pPr>
            <a:endParaRPr lang="en-US" altLang="zh-CN" sz="800" smtClean="0">
              <a:latin typeface="Arial" charset="0"/>
              <a:ea typeface="宋体" charset="-122"/>
            </a:endParaRPr>
          </a:p>
          <a:p>
            <a:pPr>
              <a:lnSpc>
                <a:spcPct val="80000"/>
              </a:lnSpc>
            </a:pPr>
            <a:r>
              <a:rPr lang="en-US" altLang="zh-CN" sz="800" smtClean="0">
                <a:latin typeface="Arial" charset="0"/>
                <a:ea typeface="宋体" charset="-122"/>
              </a:rPr>
              <a:t>RCPT TO: user1@elsewhere.net </a:t>
            </a:r>
          </a:p>
          <a:p>
            <a:pPr>
              <a:lnSpc>
                <a:spcPct val="80000"/>
              </a:lnSpc>
            </a:pPr>
            <a:r>
              <a:rPr lang="zh-CN" altLang="en-US" sz="800" smtClean="0">
                <a:latin typeface="Arial" charset="0"/>
                <a:ea typeface="宋体" charset="-122"/>
              </a:rPr>
              <a:t>　　邮件的接收者</a:t>
            </a:r>
            <a:r>
              <a:rPr lang="en-US" altLang="zh-CN" sz="800" smtClean="0">
                <a:latin typeface="Arial" charset="0"/>
                <a:ea typeface="宋体" charset="-122"/>
              </a:rPr>
              <a:t>user1@elsewhere.net</a:t>
            </a:r>
            <a:r>
              <a:rPr lang="zh-CN" altLang="en-US" sz="800" smtClean="0">
                <a:latin typeface="Arial" charset="0"/>
                <a:ea typeface="宋体" charset="-122"/>
              </a:rPr>
              <a:t>中的域名并不一定是邮件接受服务器的所具有的本地域名，也就是说邮件目的可能不是上面协议交互中的接收方，而是邮件发送者希望接收邮件服务器帮助其转发邮件。这时候本地系统可能有两种回答，接受它：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250 OK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或者拒绝接受它</a:t>
            </a:r>
            <a:r>
              <a:rPr lang="en-US" altLang="zh-CN" sz="800" smtClean="0">
                <a:latin typeface="Arial" charset="0"/>
                <a:ea typeface="宋体" charset="-122"/>
              </a:rPr>
              <a:t>: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a:t>
            </a:r>
            <a:r>
              <a:rPr lang="en-US" altLang="zh-CN" sz="800" smtClean="0">
                <a:latin typeface="Arial" charset="0"/>
                <a:ea typeface="宋体" charset="-122"/>
              </a:rPr>
              <a:t>553 sorry,.that domain isnot in my domain list of allowed recphosts </a:t>
            </a:r>
          </a:p>
          <a:p>
            <a:pPr>
              <a:lnSpc>
                <a:spcPct val="80000"/>
              </a:lnSpc>
            </a:pPr>
            <a:endParaRPr lang="en-US" altLang="zh-CN" sz="800" smtClean="0">
              <a:latin typeface="Arial" charset="0"/>
              <a:ea typeface="宋体" charset="-122"/>
            </a:endParaRPr>
          </a:p>
          <a:p>
            <a:pPr>
              <a:lnSpc>
                <a:spcPct val="80000"/>
              </a:lnSpc>
            </a:pPr>
            <a:r>
              <a:rPr lang="zh-CN" altLang="en-US" sz="800" smtClean="0">
                <a:latin typeface="Arial" charset="0"/>
                <a:ea typeface="宋体" charset="-122"/>
              </a:rPr>
              <a:t>　　第一种情况下，本地邮件服务器是允许</a:t>
            </a:r>
            <a:r>
              <a:rPr lang="en-US" altLang="zh-CN" sz="800" smtClean="0">
                <a:latin typeface="Arial" charset="0"/>
                <a:ea typeface="宋体" charset="-122"/>
              </a:rPr>
              <a:t>relay</a:t>
            </a:r>
            <a:r>
              <a:rPr lang="zh-CN" altLang="en-US" sz="800" smtClean="0">
                <a:latin typeface="Arial" charset="0"/>
                <a:ea typeface="宋体" charset="-122"/>
              </a:rPr>
              <a:t>的，它接收并同意传递一个目的地址不是本地的邮件；而第二种情况则不接收非本地邮件。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为什么不能配置邮件服务器为</a:t>
            </a:r>
            <a:r>
              <a:rPr lang="en-US" altLang="zh-CN" sz="800" smtClean="0">
                <a:latin typeface="Arial" charset="0"/>
                <a:ea typeface="宋体" charset="-122"/>
              </a:rPr>
              <a:t>open relay</a:t>
            </a:r>
            <a:r>
              <a:rPr lang="zh-CN" altLang="en-US" sz="800" smtClean="0">
                <a:latin typeface="Arial" charset="0"/>
                <a:ea typeface="宋体" charset="-122"/>
              </a:rPr>
              <a:t>？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如果系统管理员将自己的邮件服务器设置为</a:t>
            </a:r>
            <a:r>
              <a:rPr lang="en-US" altLang="zh-CN" sz="800" smtClean="0">
                <a:latin typeface="Arial" charset="0"/>
                <a:ea typeface="宋体" charset="-122"/>
              </a:rPr>
              <a:t>open relay</a:t>
            </a:r>
            <a:r>
              <a:rPr lang="zh-CN" altLang="en-US" sz="800" smtClean="0">
                <a:latin typeface="Arial" charset="0"/>
                <a:ea typeface="宋体" charset="-122"/>
              </a:rPr>
              <a:t>，将会导致一些垃圾邮件发送者将你的邮件服务器作为转发自圾邮件的中继站，这将使垃圾邮件的接收者将矛头对准你，可能会导致报复性的邮件炸弹；垃圾邮件还能消耗你大量的资源，占用你的带宽。更为糟糕的事情可能是你的名字可能会上了黑名单，成为其他邮件接收者共同抵制的目标，你的邮件将被这些接收者所拒绝。 </a:t>
            </a:r>
          </a:p>
          <a:p>
            <a:pPr>
              <a:lnSpc>
                <a:spcPct val="80000"/>
              </a:lnSpc>
            </a:pPr>
            <a:endParaRPr lang="zh-CN" altLang="en-US" sz="800" smtClean="0">
              <a:latin typeface="Arial" charset="0"/>
              <a:ea typeface="宋体" charset="-122"/>
            </a:endParaRPr>
          </a:p>
          <a:p>
            <a:pPr>
              <a:lnSpc>
                <a:spcPct val="80000"/>
              </a:lnSpc>
            </a:pPr>
            <a:r>
              <a:rPr lang="zh-CN" altLang="en-US" sz="800" smtClean="0">
                <a:latin typeface="Arial" charset="0"/>
                <a:ea typeface="宋体" charset="-122"/>
              </a:rPr>
              <a:t>　　因此，系统管理员应当注意不要使自己的邮件服务器是</a:t>
            </a:r>
            <a:r>
              <a:rPr lang="en-US" altLang="zh-CN" sz="800" smtClean="0">
                <a:latin typeface="Arial" charset="0"/>
                <a:ea typeface="宋体" charset="-122"/>
              </a:rPr>
              <a:t>open relay</a:t>
            </a:r>
            <a:r>
              <a:rPr lang="zh-CN" altLang="en-US" sz="800" smtClean="0">
                <a:latin typeface="Arial" charset="0"/>
                <a:ea typeface="宋体" charset="-122"/>
              </a:rPr>
              <a:t>的。 </a:t>
            </a:r>
          </a:p>
          <a:p>
            <a:pPr>
              <a:lnSpc>
                <a:spcPct val="80000"/>
              </a:lnSpc>
            </a:pPr>
            <a:endParaRPr lang="zh-CN" altLang="en-US" sz="800" smtClean="0">
              <a:latin typeface="Arial" charset="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a:lnSpc>
                <a:spcPct val="80000"/>
              </a:lnSpc>
            </a:pPr>
            <a:r>
              <a:rPr lang="en-US" altLang="zh-CN" sz="800" smtClean="0">
                <a:latin typeface="Arial" charset="0"/>
                <a:ea typeface="宋体" charset="-122"/>
              </a:rPr>
              <a:t>Example POP3 Session</a:t>
            </a:r>
          </a:p>
          <a:p>
            <a:pPr>
              <a:lnSpc>
                <a:spcPct val="80000"/>
              </a:lnSpc>
            </a:pPr>
            <a:r>
              <a:rPr lang="en-US" altLang="zh-CN" sz="800" smtClean="0">
                <a:latin typeface="Arial" charset="0"/>
                <a:ea typeface="宋体" charset="-122"/>
              </a:rPr>
              <a:t>      S: &lt;wait for connection on TCP port 110&gt;</a:t>
            </a:r>
          </a:p>
          <a:p>
            <a:pPr>
              <a:lnSpc>
                <a:spcPct val="80000"/>
              </a:lnSpc>
            </a:pPr>
            <a:r>
              <a:rPr lang="en-US" altLang="zh-CN" sz="800" smtClean="0">
                <a:latin typeface="Arial" charset="0"/>
                <a:ea typeface="宋体" charset="-122"/>
              </a:rPr>
              <a:t>      C: &lt;open connection&gt;</a:t>
            </a:r>
          </a:p>
          <a:p>
            <a:pPr>
              <a:lnSpc>
                <a:spcPct val="80000"/>
              </a:lnSpc>
            </a:pPr>
            <a:r>
              <a:rPr lang="en-US" altLang="zh-CN" sz="800" smtClean="0">
                <a:latin typeface="Arial" charset="0"/>
                <a:ea typeface="宋体" charset="-122"/>
              </a:rPr>
              <a:t>      S:    +OK POP3 server ready &lt;1896.697170952@.......&gt;</a:t>
            </a:r>
          </a:p>
          <a:p>
            <a:pPr>
              <a:lnSpc>
                <a:spcPct val="80000"/>
              </a:lnSpc>
            </a:pPr>
            <a:r>
              <a:rPr lang="en-US" altLang="zh-CN" sz="800" smtClean="0">
                <a:latin typeface="Arial" charset="0"/>
                <a:ea typeface="宋体" charset="-122"/>
              </a:rPr>
              <a:t>      C:    APOP mrose c4c9334bac560ecc979e58001b3e22fb</a:t>
            </a:r>
          </a:p>
          <a:p>
            <a:pPr>
              <a:lnSpc>
                <a:spcPct val="80000"/>
              </a:lnSpc>
            </a:pPr>
            <a:r>
              <a:rPr lang="en-US" altLang="zh-CN" sz="800" smtClean="0">
                <a:latin typeface="Arial" charset="0"/>
                <a:ea typeface="宋体" charset="-122"/>
              </a:rPr>
              <a:t>      S:    +OK mrose's maildrop has 2 messages (320 octets)</a:t>
            </a:r>
          </a:p>
          <a:p>
            <a:pPr>
              <a:lnSpc>
                <a:spcPct val="80000"/>
              </a:lnSpc>
            </a:pPr>
            <a:r>
              <a:rPr lang="en-US" altLang="zh-CN" sz="800" smtClean="0">
                <a:latin typeface="Arial" charset="0"/>
                <a:ea typeface="宋体" charset="-122"/>
              </a:rPr>
              <a:t>      C:    STAT</a:t>
            </a:r>
          </a:p>
          <a:p>
            <a:pPr>
              <a:lnSpc>
                <a:spcPct val="80000"/>
              </a:lnSpc>
            </a:pPr>
            <a:r>
              <a:rPr lang="en-US" altLang="zh-CN" sz="800" smtClean="0">
                <a:latin typeface="Arial" charset="0"/>
                <a:ea typeface="宋体" charset="-122"/>
              </a:rPr>
              <a:t>      S:    +OK 2 320</a:t>
            </a:r>
          </a:p>
          <a:p>
            <a:pPr>
              <a:lnSpc>
                <a:spcPct val="80000"/>
              </a:lnSpc>
            </a:pPr>
            <a:r>
              <a:rPr lang="en-US" altLang="zh-CN" sz="800" smtClean="0">
                <a:latin typeface="Arial" charset="0"/>
                <a:ea typeface="宋体" charset="-122"/>
              </a:rPr>
              <a:t>      C:    LIST</a:t>
            </a:r>
          </a:p>
          <a:p>
            <a:pPr>
              <a:lnSpc>
                <a:spcPct val="80000"/>
              </a:lnSpc>
            </a:pPr>
            <a:r>
              <a:rPr lang="en-US" altLang="zh-CN" sz="800" smtClean="0">
                <a:latin typeface="Arial" charset="0"/>
                <a:ea typeface="宋体" charset="-122"/>
              </a:rPr>
              <a:t>      S:    +OK 2 messages (320 octets)</a:t>
            </a:r>
          </a:p>
          <a:p>
            <a:pPr>
              <a:lnSpc>
                <a:spcPct val="80000"/>
              </a:lnSpc>
            </a:pPr>
            <a:r>
              <a:rPr lang="en-US" altLang="zh-CN" sz="800" smtClean="0">
                <a:latin typeface="Arial" charset="0"/>
                <a:ea typeface="宋体" charset="-122"/>
              </a:rPr>
              <a:t>      S:    1 120</a:t>
            </a:r>
          </a:p>
          <a:p>
            <a:pPr>
              <a:lnSpc>
                <a:spcPct val="80000"/>
              </a:lnSpc>
            </a:pPr>
            <a:r>
              <a:rPr lang="en-US" altLang="zh-CN" sz="800" smtClean="0">
                <a:latin typeface="Arial" charset="0"/>
                <a:ea typeface="宋体" charset="-122"/>
              </a:rPr>
              <a:t>      S:    2 200</a:t>
            </a:r>
          </a:p>
          <a:p>
            <a:pPr>
              <a:lnSpc>
                <a:spcPct val="80000"/>
              </a:lnSpc>
            </a:pPr>
            <a:r>
              <a:rPr lang="en-US" altLang="zh-CN" sz="800" smtClean="0">
                <a:latin typeface="Arial" charset="0"/>
                <a:ea typeface="宋体" charset="-122"/>
              </a:rPr>
              <a:t>      S:    .</a:t>
            </a:r>
          </a:p>
          <a:p>
            <a:pPr>
              <a:lnSpc>
                <a:spcPct val="80000"/>
              </a:lnSpc>
            </a:pPr>
            <a:r>
              <a:rPr lang="en-US" altLang="zh-CN" sz="800" smtClean="0">
                <a:latin typeface="Arial" charset="0"/>
                <a:ea typeface="宋体" charset="-122"/>
              </a:rPr>
              <a:t>      C:    RETR 1</a:t>
            </a:r>
          </a:p>
          <a:p>
            <a:pPr>
              <a:lnSpc>
                <a:spcPct val="80000"/>
              </a:lnSpc>
            </a:pPr>
            <a:r>
              <a:rPr lang="en-US" altLang="zh-CN" sz="800" smtClean="0">
                <a:latin typeface="Arial" charset="0"/>
                <a:ea typeface="宋体" charset="-122"/>
              </a:rPr>
              <a:t>      S:    +OK 120 octets</a:t>
            </a:r>
          </a:p>
          <a:p>
            <a:pPr>
              <a:lnSpc>
                <a:spcPct val="80000"/>
              </a:lnSpc>
            </a:pPr>
            <a:r>
              <a:rPr lang="en-US" altLang="zh-CN" sz="800" smtClean="0">
                <a:latin typeface="Arial" charset="0"/>
                <a:ea typeface="宋体" charset="-122"/>
              </a:rPr>
              <a:t>      S:    &lt;the POP3 server sends message 1&gt;</a:t>
            </a:r>
          </a:p>
          <a:p>
            <a:pPr>
              <a:lnSpc>
                <a:spcPct val="80000"/>
              </a:lnSpc>
            </a:pPr>
            <a:r>
              <a:rPr lang="en-US" altLang="zh-CN" sz="800" smtClean="0">
                <a:latin typeface="Arial" charset="0"/>
                <a:ea typeface="宋体" charset="-122"/>
              </a:rPr>
              <a:t>      S:    .</a:t>
            </a:r>
          </a:p>
          <a:p>
            <a:pPr>
              <a:lnSpc>
                <a:spcPct val="80000"/>
              </a:lnSpc>
            </a:pPr>
            <a:r>
              <a:rPr lang="en-US" altLang="zh-CN" sz="800" smtClean="0">
                <a:latin typeface="Arial" charset="0"/>
                <a:ea typeface="宋体" charset="-122"/>
              </a:rPr>
              <a:t>      C:    DELE 1</a:t>
            </a:r>
          </a:p>
          <a:p>
            <a:pPr>
              <a:lnSpc>
                <a:spcPct val="80000"/>
              </a:lnSpc>
            </a:pPr>
            <a:r>
              <a:rPr lang="en-US" altLang="zh-CN" sz="800" smtClean="0">
                <a:latin typeface="Arial" charset="0"/>
                <a:ea typeface="宋体" charset="-122"/>
              </a:rPr>
              <a:t>      S:    +OK message 1 deleted</a:t>
            </a:r>
          </a:p>
          <a:p>
            <a:pPr>
              <a:lnSpc>
                <a:spcPct val="80000"/>
              </a:lnSpc>
            </a:pPr>
            <a:r>
              <a:rPr lang="en-US" altLang="zh-CN" sz="800" smtClean="0">
                <a:latin typeface="Arial" charset="0"/>
                <a:ea typeface="宋体" charset="-122"/>
              </a:rPr>
              <a:t>      C:    RETR 2</a:t>
            </a:r>
          </a:p>
          <a:p>
            <a:pPr>
              <a:lnSpc>
                <a:spcPct val="80000"/>
              </a:lnSpc>
            </a:pPr>
            <a:r>
              <a:rPr lang="en-US" altLang="zh-CN" sz="800" smtClean="0">
                <a:latin typeface="Arial" charset="0"/>
                <a:ea typeface="宋体" charset="-122"/>
              </a:rPr>
              <a:t>      S:    +OK 200 octets</a:t>
            </a:r>
          </a:p>
          <a:p>
            <a:pPr>
              <a:lnSpc>
                <a:spcPct val="80000"/>
              </a:lnSpc>
            </a:pPr>
            <a:r>
              <a:rPr lang="en-US" altLang="zh-CN" sz="800" smtClean="0">
                <a:latin typeface="Arial" charset="0"/>
                <a:ea typeface="宋体" charset="-122"/>
              </a:rPr>
              <a:t>      S:    &lt;the POP3 server sends message 2&gt;</a:t>
            </a:r>
          </a:p>
          <a:p>
            <a:pPr>
              <a:lnSpc>
                <a:spcPct val="80000"/>
              </a:lnSpc>
            </a:pPr>
            <a:r>
              <a:rPr lang="en-US" altLang="zh-CN" sz="800" smtClean="0">
                <a:latin typeface="Arial" charset="0"/>
                <a:ea typeface="宋体" charset="-122"/>
              </a:rPr>
              <a:t>      S:    .</a:t>
            </a:r>
          </a:p>
          <a:p>
            <a:pPr>
              <a:lnSpc>
                <a:spcPct val="80000"/>
              </a:lnSpc>
            </a:pPr>
            <a:r>
              <a:rPr lang="en-US" altLang="zh-CN" sz="800" smtClean="0">
                <a:latin typeface="Arial" charset="0"/>
                <a:ea typeface="宋体" charset="-122"/>
              </a:rPr>
              <a:t>      C:    DELE 2</a:t>
            </a:r>
          </a:p>
          <a:p>
            <a:pPr>
              <a:lnSpc>
                <a:spcPct val="80000"/>
              </a:lnSpc>
            </a:pPr>
            <a:r>
              <a:rPr lang="en-US" altLang="zh-CN" sz="800" smtClean="0">
                <a:latin typeface="Arial" charset="0"/>
                <a:ea typeface="宋体" charset="-122"/>
              </a:rPr>
              <a:t>      S:    +OK message 2 deleted</a:t>
            </a:r>
          </a:p>
          <a:p>
            <a:pPr>
              <a:lnSpc>
                <a:spcPct val="80000"/>
              </a:lnSpc>
            </a:pPr>
            <a:r>
              <a:rPr lang="en-US" altLang="zh-CN" sz="800" smtClean="0">
                <a:latin typeface="Arial" charset="0"/>
                <a:ea typeface="宋体" charset="-122"/>
              </a:rPr>
              <a:t>      C:    QUIT</a:t>
            </a:r>
          </a:p>
          <a:p>
            <a:pPr>
              <a:lnSpc>
                <a:spcPct val="80000"/>
              </a:lnSpc>
            </a:pPr>
            <a:r>
              <a:rPr lang="en-US" altLang="zh-CN" sz="800" smtClean="0">
                <a:latin typeface="Arial" charset="0"/>
                <a:ea typeface="宋体" charset="-122"/>
              </a:rPr>
              <a:t>      S:    +OK dewey POP3 server signing off (maildrop empty)</a:t>
            </a:r>
          </a:p>
          <a:p>
            <a:pPr>
              <a:lnSpc>
                <a:spcPct val="80000"/>
              </a:lnSpc>
            </a:pPr>
            <a:r>
              <a:rPr lang="en-US" altLang="zh-CN" sz="800" smtClean="0">
                <a:latin typeface="Arial" charset="0"/>
                <a:ea typeface="宋体" charset="-122"/>
              </a:rPr>
              <a:t>      C:  &lt;close connection&gt;</a:t>
            </a:r>
          </a:p>
          <a:p>
            <a:pPr>
              <a:lnSpc>
                <a:spcPct val="80000"/>
              </a:lnSpc>
            </a:pPr>
            <a:r>
              <a:rPr lang="en-US" altLang="zh-CN" sz="800" smtClean="0">
                <a:latin typeface="Arial" charset="0"/>
                <a:ea typeface="宋体" charset="-122"/>
              </a:rPr>
              <a:t>      S:  &lt;wait for next connection&gt;</a:t>
            </a:r>
          </a:p>
          <a:p>
            <a:pPr>
              <a:lnSpc>
                <a:spcPct val="80000"/>
              </a:lnSpc>
            </a:pPr>
            <a:endParaRPr lang="zh-CN" altLang="en-US" sz="800" smtClean="0">
              <a:latin typeface="Arial" charset="0"/>
              <a:ea typeface="宋体" charset="-122"/>
            </a:endParaRPr>
          </a:p>
          <a:p>
            <a:pPr>
              <a:lnSpc>
                <a:spcPct val="80000"/>
              </a:lnSpc>
            </a:pPr>
            <a:endParaRPr lang="zh-CN" altLang="en-US" sz="800" smtClean="0">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a:lnSpc>
                <a:spcPct val="80000"/>
              </a:lnSpc>
            </a:pPr>
            <a:r>
              <a:rPr lang="zh-CN" altLang="en-US" sz="1400" dirty="0" smtClean="0">
                <a:latin typeface="Arial" charset="0"/>
                <a:ea typeface="宋体" charset="-122"/>
              </a:rPr>
              <a:t> </a:t>
            </a:r>
            <a:r>
              <a:rPr lang="en-US" altLang="zh-CN" sz="1400" dirty="0" smtClean="0">
                <a:latin typeface="Arial" charset="0"/>
                <a:ea typeface="宋体" charset="-122"/>
              </a:rPr>
              <a:t>0 A            17 R            34 </a:t>
            </a:r>
            <a:r>
              <a:rPr lang="en-US" altLang="zh-CN" sz="1400" dirty="0" err="1" smtClean="0">
                <a:latin typeface="Arial" charset="0"/>
                <a:ea typeface="宋体" charset="-122"/>
              </a:rPr>
              <a:t>i</a:t>
            </a:r>
            <a:r>
              <a:rPr lang="en-US" altLang="zh-CN" sz="1400" dirty="0" smtClean="0">
                <a:latin typeface="Arial" charset="0"/>
                <a:ea typeface="宋体" charset="-122"/>
              </a:rPr>
              <a:t>            51 z</a:t>
            </a:r>
          </a:p>
          <a:p>
            <a:pPr>
              <a:lnSpc>
                <a:spcPct val="80000"/>
              </a:lnSpc>
            </a:pPr>
            <a:r>
              <a:rPr lang="en-US" altLang="zh-CN" sz="1400" dirty="0" smtClean="0">
                <a:latin typeface="Arial" charset="0"/>
                <a:ea typeface="宋体" charset="-122"/>
              </a:rPr>
              <a:t>           1 B            18 S            35 j            52 0</a:t>
            </a:r>
          </a:p>
          <a:p>
            <a:pPr>
              <a:lnSpc>
                <a:spcPct val="80000"/>
              </a:lnSpc>
            </a:pPr>
            <a:r>
              <a:rPr lang="en-US" altLang="zh-CN" sz="1400" dirty="0" smtClean="0">
                <a:latin typeface="Arial" charset="0"/>
                <a:ea typeface="宋体" charset="-122"/>
              </a:rPr>
              <a:t>           2 C            19 T            36 k            53 1</a:t>
            </a:r>
          </a:p>
          <a:p>
            <a:pPr>
              <a:lnSpc>
                <a:spcPct val="80000"/>
              </a:lnSpc>
            </a:pPr>
            <a:r>
              <a:rPr lang="en-US" altLang="zh-CN" sz="1400" dirty="0" smtClean="0">
                <a:latin typeface="Arial" charset="0"/>
                <a:ea typeface="宋体" charset="-122"/>
              </a:rPr>
              <a:t>           3 D            20 U            37 l            54 2</a:t>
            </a:r>
          </a:p>
          <a:p>
            <a:pPr>
              <a:lnSpc>
                <a:spcPct val="80000"/>
              </a:lnSpc>
            </a:pPr>
            <a:r>
              <a:rPr lang="en-US" altLang="zh-CN" sz="1400" dirty="0" smtClean="0">
                <a:latin typeface="Arial" charset="0"/>
                <a:ea typeface="宋体" charset="-122"/>
              </a:rPr>
              <a:t>           4 E            21 V            38 m            55 3</a:t>
            </a:r>
          </a:p>
          <a:p>
            <a:pPr>
              <a:lnSpc>
                <a:spcPct val="80000"/>
              </a:lnSpc>
            </a:pPr>
            <a:r>
              <a:rPr lang="en-US" altLang="zh-CN" sz="1400" dirty="0" smtClean="0">
                <a:latin typeface="Arial" charset="0"/>
                <a:ea typeface="宋体" charset="-122"/>
              </a:rPr>
              <a:t>           5 F            22 W            39 n            56 4</a:t>
            </a:r>
          </a:p>
          <a:p>
            <a:pPr>
              <a:lnSpc>
                <a:spcPct val="80000"/>
              </a:lnSpc>
            </a:pPr>
            <a:r>
              <a:rPr lang="en-US" altLang="zh-CN" sz="1400" dirty="0" smtClean="0">
                <a:latin typeface="Arial" charset="0"/>
                <a:ea typeface="宋体" charset="-122"/>
              </a:rPr>
              <a:t>           6 G            23 X            40 o            57 5</a:t>
            </a:r>
          </a:p>
          <a:p>
            <a:pPr>
              <a:lnSpc>
                <a:spcPct val="80000"/>
              </a:lnSpc>
            </a:pPr>
            <a:r>
              <a:rPr lang="en-US" altLang="zh-CN" sz="1400" dirty="0" smtClean="0">
                <a:latin typeface="Arial" charset="0"/>
                <a:ea typeface="宋体" charset="-122"/>
              </a:rPr>
              <a:t>           7 H            24 Y            41 p            58 6</a:t>
            </a:r>
          </a:p>
          <a:p>
            <a:pPr>
              <a:lnSpc>
                <a:spcPct val="80000"/>
              </a:lnSpc>
            </a:pPr>
            <a:r>
              <a:rPr lang="en-US" altLang="zh-CN" sz="1400" dirty="0" smtClean="0">
                <a:latin typeface="Arial" charset="0"/>
                <a:ea typeface="宋体" charset="-122"/>
              </a:rPr>
              <a:t>           8 I            25 Z            42 q            59 7</a:t>
            </a:r>
          </a:p>
          <a:p>
            <a:pPr>
              <a:lnSpc>
                <a:spcPct val="80000"/>
              </a:lnSpc>
            </a:pPr>
            <a:r>
              <a:rPr lang="en-US" altLang="zh-CN" sz="1400" dirty="0" smtClean="0">
                <a:latin typeface="Arial" charset="0"/>
                <a:ea typeface="宋体" charset="-122"/>
              </a:rPr>
              <a:t>           9 J            26 a            43 r            60 8</a:t>
            </a:r>
          </a:p>
          <a:p>
            <a:pPr>
              <a:lnSpc>
                <a:spcPct val="80000"/>
              </a:lnSpc>
            </a:pPr>
            <a:r>
              <a:rPr lang="en-US" altLang="zh-CN" sz="1400" dirty="0" smtClean="0">
                <a:latin typeface="Arial" charset="0"/>
                <a:ea typeface="宋体" charset="-122"/>
              </a:rPr>
              <a:t>          10 K            27 b            44 s            61 9</a:t>
            </a:r>
          </a:p>
          <a:p>
            <a:pPr>
              <a:lnSpc>
                <a:spcPct val="80000"/>
              </a:lnSpc>
            </a:pPr>
            <a:r>
              <a:rPr lang="en-US" altLang="zh-CN" sz="1400" dirty="0" smtClean="0">
                <a:latin typeface="Arial" charset="0"/>
                <a:ea typeface="宋体" charset="-122"/>
              </a:rPr>
              <a:t>          11 L            28 c            45 t            62 +</a:t>
            </a:r>
          </a:p>
          <a:p>
            <a:pPr>
              <a:lnSpc>
                <a:spcPct val="80000"/>
              </a:lnSpc>
            </a:pPr>
            <a:r>
              <a:rPr lang="en-US" altLang="zh-CN" sz="1400" dirty="0" smtClean="0">
                <a:latin typeface="Arial" charset="0"/>
                <a:ea typeface="宋体" charset="-122"/>
              </a:rPr>
              <a:t>          12 M            29 d            46 u            63 /</a:t>
            </a:r>
          </a:p>
          <a:p>
            <a:pPr>
              <a:lnSpc>
                <a:spcPct val="80000"/>
              </a:lnSpc>
            </a:pPr>
            <a:r>
              <a:rPr lang="en-US" altLang="zh-CN" sz="1400" dirty="0" smtClean="0">
                <a:latin typeface="Arial" charset="0"/>
                <a:ea typeface="宋体" charset="-122"/>
              </a:rPr>
              <a:t>          13 N            30 e            47 v</a:t>
            </a:r>
          </a:p>
          <a:p>
            <a:pPr>
              <a:lnSpc>
                <a:spcPct val="80000"/>
              </a:lnSpc>
            </a:pPr>
            <a:r>
              <a:rPr lang="en-US" altLang="zh-CN" sz="1400" dirty="0" smtClean="0">
                <a:latin typeface="Arial" charset="0"/>
                <a:ea typeface="宋体" charset="-122"/>
              </a:rPr>
              <a:t>          14 O            31 f            48 w         (pad) =</a:t>
            </a:r>
          </a:p>
          <a:p>
            <a:pPr>
              <a:lnSpc>
                <a:spcPct val="80000"/>
              </a:lnSpc>
            </a:pPr>
            <a:r>
              <a:rPr lang="en-US" altLang="zh-CN" sz="1400" dirty="0" smtClean="0">
                <a:latin typeface="Arial" charset="0"/>
                <a:ea typeface="宋体" charset="-122"/>
              </a:rPr>
              <a:t>          15 P            32 g            49 x</a:t>
            </a:r>
          </a:p>
          <a:p>
            <a:pPr>
              <a:lnSpc>
                <a:spcPct val="80000"/>
              </a:lnSpc>
            </a:pPr>
            <a:r>
              <a:rPr lang="en-US" altLang="zh-CN" sz="1400" dirty="0" smtClean="0">
                <a:latin typeface="Arial" charset="0"/>
                <a:ea typeface="宋体" charset="-122"/>
              </a:rPr>
              <a:t>          16 Q            33 h            50 y</a:t>
            </a:r>
          </a:p>
          <a:p>
            <a:pPr>
              <a:lnSpc>
                <a:spcPct val="80000"/>
              </a:lnSpc>
            </a:pPr>
            <a:endParaRPr lang="zh-CN" altLang="en-US" sz="1400" dirty="0" smtClean="0">
              <a:latin typeface="Arial" charset="0"/>
              <a:ea typeface="宋体" charset="-122"/>
            </a:endParaRPr>
          </a:p>
          <a:p>
            <a:pPr>
              <a:lnSpc>
                <a:spcPct val="80000"/>
              </a:lnSpc>
            </a:pPr>
            <a:endParaRPr lang="zh-CN" altLang="en-US" sz="1400" dirty="0" smtClean="0">
              <a:latin typeface="Arial"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75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PEM</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Privacy Enhanced Email </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685BD7-8C83-4E7A-A35D-E0B0A3D8F31A}" type="slidenum">
              <a:rPr lang="en-US" altLang="zh-CN"/>
              <a:pPr/>
              <a:t>12</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DA6CC-3CD1-4FD8-AE45-DF63F8C5636B}" type="slidenum">
              <a:rPr lang="en-US" altLang="zh-CN"/>
              <a:pPr/>
              <a:t>13</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p:spPr>
        <p:txBody>
          <a:bodyPr/>
          <a:lstStyle/>
          <a:p>
            <a:r>
              <a:rPr lang="zh-CN" altLang="en-US" dirty="0"/>
              <a:t>例子：蠕虫病毒分析</a:t>
            </a:r>
          </a:p>
          <a:p>
            <a:r>
              <a:rPr lang="en-US" altLang="zh-CN" b="1" dirty="0"/>
              <a:t>1.</a:t>
            </a:r>
            <a:r>
              <a:rPr lang="zh-CN" altLang="en-US" b="1" dirty="0"/>
              <a:t>环境简介</a:t>
            </a:r>
            <a:br>
              <a:rPr lang="zh-CN" altLang="en-US" b="1" dirty="0"/>
            </a:br>
            <a:r>
              <a:rPr lang="zh-CN" altLang="en-US" dirty="0"/>
              <a:t>　　这是一个对某</a:t>
            </a:r>
            <a:r>
              <a:rPr lang="zh-CN" altLang="en-US" dirty="0">
                <a:hlinkClick r:id="rId3"/>
              </a:rPr>
              <a:t>网络系统</a:t>
            </a:r>
            <a:r>
              <a:rPr lang="zh-CN" altLang="en-US" dirty="0"/>
              <a:t>中广域网部分的日常</a:t>
            </a:r>
            <a:r>
              <a:rPr lang="zh-CN" altLang="en-US" dirty="0">
                <a:hlinkClick r:id="rId4"/>
              </a:rPr>
              <a:t>流量分析</a:t>
            </a:r>
            <a:r>
              <a:rPr lang="zh-CN" altLang="en-US" dirty="0"/>
              <a:t>，我们在其广域网链路上采用</a:t>
            </a:r>
            <a:r>
              <a:rPr lang="en-US" altLang="zh-CN" dirty="0">
                <a:hlinkClick r:id="rId5"/>
              </a:rPr>
              <a:t>Sniffer</a:t>
            </a:r>
            <a:r>
              <a:rPr lang="zh-CN" altLang="en-US" dirty="0"/>
              <a:t>进行流量捕获，并把产生流量最多的协议</a:t>
            </a:r>
            <a:r>
              <a:rPr lang="en-US" altLang="zh-CN" dirty="0"/>
              <a:t>HTTP</a:t>
            </a:r>
            <a:r>
              <a:rPr lang="zh-CN" altLang="en-US" dirty="0"/>
              <a:t>协议的</a:t>
            </a:r>
            <a:r>
              <a:rPr lang="zh-CN" altLang="en-US" dirty="0">
                <a:hlinkClick r:id="rId6"/>
              </a:rPr>
              <a:t>网络流量</a:t>
            </a:r>
            <a:r>
              <a:rPr lang="zh-CN" altLang="en-US" dirty="0"/>
              <a:t>过滤出来加以分析，分析过程及结果如下。</a:t>
            </a:r>
            <a:br>
              <a:rPr lang="zh-CN" altLang="en-US" dirty="0"/>
            </a:br>
            <a:r>
              <a:rPr lang="en-US" altLang="zh-CN" b="1" dirty="0"/>
              <a:t>2.</a:t>
            </a:r>
            <a:r>
              <a:rPr lang="zh-CN" altLang="en-US" b="1" dirty="0"/>
              <a:t>找出产生网络流量最大的主机</a:t>
            </a:r>
            <a:r>
              <a:rPr lang="zh-CN" altLang="en-US" dirty="0"/>
              <a:t/>
            </a:r>
            <a:br>
              <a:rPr lang="zh-CN" altLang="en-US" dirty="0"/>
            </a:br>
            <a:r>
              <a:rPr lang="zh-CN" altLang="en-US" dirty="0"/>
              <a:t>　　我们分析的第一步，找出产生网络流量最大的主机，产生网络流量越大，对网络造成的影响越重，我们一般进行流量分析时，首先关注的是产生网络流量最大的那些计算机。</a:t>
            </a:r>
            <a:br>
              <a:rPr lang="zh-CN" altLang="en-US" dirty="0"/>
            </a:br>
            <a:r>
              <a:rPr lang="zh-CN" altLang="en-US" dirty="0"/>
              <a:t>　　我们利用</a:t>
            </a:r>
            <a:r>
              <a:rPr lang="en-US" altLang="zh-CN" dirty="0"/>
              <a:t>Sniffer</a:t>
            </a:r>
            <a:r>
              <a:rPr lang="zh-CN" altLang="en-US" dirty="0"/>
              <a:t>的</a:t>
            </a:r>
            <a:r>
              <a:rPr lang="en-US" altLang="zh-CN" dirty="0"/>
              <a:t>Host Table</a:t>
            </a:r>
            <a:r>
              <a:rPr lang="zh-CN" altLang="en-US" dirty="0"/>
              <a:t>功能，将所有计算机按照发出数据包的包数多少进行排序。</a:t>
            </a:r>
          </a:p>
          <a:p>
            <a:r>
              <a:rPr lang="zh-CN" altLang="en-US" dirty="0"/>
              <a:t>      有些异常的网络流量我们可以直接通过</a:t>
            </a:r>
            <a:r>
              <a:rPr lang="en-US" altLang="zh-CN" dirty="0"/>
              <a:t>Host Table</a:t>
            </a:r>
            <a:r>
              <a:rPr lang="zh-CN" altLang="en-US" dirty="0"/>
              <a:t>来发现，如排在发包数量前列的</a:t>
            </a:r>
            <a:r>
              <a:rPr lang="en-US" altLang="zh-CN" dirty="0">
                <a:hlinkClick r:id="rId7"/>
              </a:rPr>
              <a:t>IP</a:t>
            </a:r>
            <a:r>
              <a:rPr lang="zh-CN" altLang="en-US" dirty="0">
                <a:hlinkClick r:id="rId7"/>
              </a:rPr>
              <a:t>地址</a:t>
            </a:r>
            <a:r>
              <a:rPr lang="zh-CN" altLang="en-US" dirty="0"/>
              <a:t>为</a:t>
            </a:r>
            <a:r>
              <a:rPr lang="en-US" altLang="zh-CN" dirty="0"/>
              <a:t>22.163.0.9</a:t>
            </a:r>
            <a:r>
              <a:rPr lang="zh-CN" altLang="en-US" dirty="0"/>
              <a:t>的主机，其从网络收到的数据包数是</a:t>
            </a:r>
            <a:r>
              <a:rPr lang="en-US" altLang="zh-CN" dirty="0"/>
              <a:t>0</a:t>
            </a:r>
            <a:r>
              <a:rPr lang="zh-CN" altLang="en-US" dirty="0"/>
              <a:t>，但其向网络发出的数据包是</a:t>
            </a:r>
            <a:r>
              <a:rPr lang="en-US" altLang="zh-CN" dirty="0"/>
              <a:t>445</a:t>
            </a:r>
            <a:r>
              <a:rPr lang="zh-CN" altLang="en-US" dirty="0"/>
              <a:t>个，这对</a:t>
            </a:r>
            <a:r>
              <a:rPr lang="en-US" altLang="zh-CN" dirty="0"/>
              <a:t>HTTP</a:t>
            </a:r>
            <a:r>
              <a:rPr lang="zh-CN" altLang="en-US" dirty="0"/>
              <a:t>协议来说显然是不正常的，</a:t>
            </a:r>
            <a:r>
              <a:rPr lang="en-US" altLang="zh-CN" dirty="0"/>
              <a:t>HTTP</a:t>
            </a:r>
            <a:r>
              <a:rPr lang="zh-CN" altLang="en-US" dirty="0"/>
              <a:t>协议是基于</a:t>
            </a:r>
            <a:r>
              <a:rPr lang="en-US" altLang="zh-CN" dirty="0"/>
              <a:t>TCP</a:t>
            </a:r>
            <a:r>
              <a:rPr lang="zh-CN" altLang="en-US" dirty="0"/>
              <a:t>的协议，是有连接的，不可能是光发不收的，一般来说光发包不收包是种类似于广播的应用，</a:t>
            </a:r>
            <a:r>
              <a:rPr lang="en-US" altLang="zh-CN" dirty="0"/>
              <a:t>UDP</a:t>
            </a:r>
            <a:r>
              <a:rPr lang="zh-CN" altLang="en-US" dirty="0"/>
              <a:t>这种非连接的协议有可能。</a:t>
            </a:r>
            <a:br>
              <a:rPr lang="zh-CN" altLang="en-US" dirty="0"/>
            </a:br>
            <a:endParaRPr lang="zh-CN" altLang="en-US" dirty="0"/>
          </a:p>
          <a:p>
            <a:r>
              <a:rPr lang="zh-CN" altLang="en-US" b="1" dirty="0"/>
              <a:t>分析这些主机的网络流量</a:t>
            </a:r>
            <a:r>
              <a:rPr lang="zh-CN" altLang="en-US" dirty="0"/>
              <a:t/>
            </a:r>
            <a:br>
              <a:rPr lang="zh-CN" altLang="en-US" dirty="0"/>
            </a:br>
            <a:r>
              <a:rPr lang="zh-CN" altLang="en-US" dirty="0"/>
              <a:t>　　下面是我们对部分主机的流量分析。首先我们对</a:t>
            </a:r>
            <a:r>
              <a:rPr lang="en-US" altLang="zh-CN" dirty="0"/>
              <a:t>IP</a:t>
            </a:r>
            <a:r>
              <a:rPr lang="zh-CN" altLang="en-US" dirty="0"/>
              <a:t>地址为</a:t>
            </a:r>
            <a:r>
              <a:rPr lang="en-US" altLang="zh-CN" dirty="0"/>
              <a:t>22.163.0.9</a:t>
            </a:r>
            <a:r>
              <a:rPr lang="zh-CN" altLang="en-US" dirty="0"/>
              <a:t>的主机产生的网络流量进行过滤，然后查看其网络流量的流向，下面是用</a:t>
            </a:r>
            <a:r>
              <a:rPr lang="en-US" altLang="zh-CN" dirty="0"/>
              <a:t>Sniffer</a:t>
            </a:r>
            <a:r>
              <a:rPr lang="zh-CN" altLang="en-US" dirty="0"/>
              <a:t>的</a:t>
            </a:r>
            <a:r>
              <a:rPr lang="en-US" altLang="zh-CN" dirty="0"/>
              <a:t>Matrix</a:t>
            </a:r>
            <a:r>
              <a:rPr lang="zh-CN" altLang="en-US" dirty="0"/>
              <a:t>看到的其发包目标。我们可以看到，其发包的目标地址非常多，非常分散，且对每个目标地址只发两个数据包。</a:t>
            </a:r>
            <a:br>
              <a:rPr lang="zh-CN" altLang="en-US" dirty="0"/>
            </a:br>
            <a:r>
              <a:rPr lang="zh-CN" altLang="en-US" dirty="0"/>
              <a:t>通过</a:t>
            </a:r>
            <a:r>
              <a:rPr lang="en-US" altLang="zh-CN" dirty="0"/>
              <a:t>Sniffer</a:t>
            </a:r>
            <a:r>
              <a:rPr lang="zh-CN" altLang="en-US" dirty="0"/>
              <a:t>的解码（</a:t>
            </a:r>
            <a:r>
              <a:rPr lang="en-US" altLang="zh-CN" dirty="0"/>
              <a:t>Decode</a:t>
            </a:r>
            <a:r>
              <a:rPr lang="zh-CN" altLang="en-US" dirty="0"/>
              <a:t>）功能，我们来了解这台主机向外发出的数据包的内容 。</a:t>
            </a:r>
          </a:p>
          <a:p>
            <a:r>
              <a:rPr lang="zh-CN" altLang="en-US" dirty="0"/>
              <a:t>       从</a:t>
            </a:r>
            <a:r>
              <a:rPr lang="en-US" altLang="zh-CN" dirty="0"/>
              <a:t>Sniffer</a:t>
            </a:r>
            <a:r>
              <a:rPr lang="zh-CN" altLang="en-US" dirty="0"/>
              <a:t>的解码中我们可以看出，该主机发出的所有的数据包都是</a:t>
            </a:r>
            <a:r>
              <a:rPr lang="en-US" altLang="zh-CN" dirty="0"/>
              <a:t>HTTP</a:t>
            </a:r>
            <a:r>
              <a:rPr lang="zh-CN" altLang="en-US" dirty="0"/>
              <a:t>的</a:t>
            </a:r>
            <a:r>
              <a:rPr lang="en-US" altLang="zh-CN" dirty="0"/>
              <a:t>SYN</a:t>
            </a:r>
            <a:r>
              <a:rPr lang="zh-CN" altLang="en-US" dirty="0"/>
              <a:t>包，</a:t>
            </a:r>
            <a:r>
              <a:rPr lang="en-US" altLang="zh-CN" dirty="0"/>
              <a:t>SYN</a:t>
            </a:r>
            <a:r>
              <a:rPr lang="zh-CN" altLang="en-US" dirty="0"/>
              <a:t>包是主机要发起</a:t>
            </a:r>
            <a:r>
              <a:rPr lang="en-US" altLang="zh-CN" dirty="0">
                <a:hlinkClick r:id="rId8"/>
              </a:rPr>
              <a:t>TCP</a:t>
            </a:r>
            <a:r>
              <a:rPr lang="zh-CN" altLang="en-US" dirty="0">
                <a:hlinkClick r:id="rId8"/>
              </a:rPr>
              <a:t>连接</a:t>
            </a:r>
            <a:r>
              <a:rPr lang="zh-CN" altLang="en-US" dirty="0"/>
              <a:t>时发出的数据包，也就是</a:t>
            </a:r>
            <a:r>
              <a:rPr lang="en-US" altLang="zh-CN" dirty="0"/>
              <a:t>IP</a:t>
            </a:r>
            <a:r>
              <a:rPr lang="zh-CN" altLang="en-US" dirty="0"/>
              <a:t>地址为</a:t>
            </a:r>
            <a:r>
              <a:rPr lang="en-US" altLang="zh-CN" dirty="0"/>
              <a:t>22.163.0.9</a:t>
            </a:r>
            <a:r>
              <a:rPr lang="zh-CN" altLang="en-US" dirty="0"/>
              <a:t>的主机试图同网络中非常多的主机建立</a:t>
            </a:r>
            <a:r>
              <a:rPr lang="en-US" altLang="zh-CN" dirty="0"/>
              <a:t>HTTP</a:t>
            </a:r>
            <a:r>
              <a:rPr lang="zh-CN" altLang="en-US" dirty="0"/>
              <a:t>连接，但没有得到任何回应，这些目标主机</a:t>
            </a:r>
            <a:r>
              <a:rPr lang="en-US" altLang="zh-CN" dirty="0"/>
              <a:t>IP</a:t>
            </a:r>
            <a:r>
              <a:rPr lang="zh-CN" altLang="en-US" dirty="0"/>
              <a:t>地址非常广泛（可以认为是随机产生的），且根本不是</a:t>
            </a:r>
            <a:r>
              <a:rPr lang="en-US" altLang="zh-CN" dirty="0"/>
              <a:t>HTTP</a:t>
            </a:r>
            <a:r>
              <a:rPr lang="zh-CN" altLang="en-US" dirty="0"/>
              <a:t>服务器，而且发出这些包的时间间隔非常短，为毫秒级，应该不是人为发出的。</a:t>
            </a:r>
            <a:br>
              <a:rPr lang="zh-CN" altLang="en-US" dirty="0"/>
            </a:br>
            <a:r>
              <a:rPr lang="zh-CN" altLang="en-US" dirty="0"/>
              <a:t>　　通过以上的分析，我们能够非常肯定的断定，</a:t>
            </a:r>
            <a:r>
              <a:rPr lang="en-US" altLang="zh-CN" dirty="0"/>
              <a:t>IP</a:t>
            </a:r>
            <a:r>
              <a:rPr lang="zh-CN" altLang="en-US" dirty="0"/>
              <a:t>地址为</a:t>
            </a:r>
            <a:r>
              <a:rPr lang="en-US" altLang="zh-CN" dirty="0"/>
              <a:t>22.163.0.9</a:t>
            </a:r>
            <a:r>
              <a:rPr lang="zh-CN" altLang="en-US" dirty="0"/>
              <a:t>的主机产生的网络流量肯定是异常网络流量。该主机发出的网络流量是某种软件自动发出的，很可能是感染了某种采用</a:t>
            </a:r>
            <a:r>
              <a:rPr lang="en-US" altLang="zh-CN" dirty="0"/>
              <a:t>HTTP</a:t>
            </a:r>
            <a:r>
              <a:rPr lang="zh-CN" altLang="en-US" dirty="0"/>
              <a:t>协议传播的病毒，不断在网络中寻找</a:t>
            </a:r>
            <a:r>
              <a:rPr lang="en-US" altLang="zh-CN" dirty="0"/>
              <a:t>HTTP</a:t>
            </a:r>
            <a:r>
              <a:rPr lang="zh-CN" altLang="en-US" dirty="0"/>
              <a:t>服务器，从而进行传播。</a:t>
            </a:r>
            <a:br>
              <a:rPr lang="zh-CN" altLang="en-US" dirty="0"/>
            </a:br>
            <a:endParaRPr lang="zh-CN" altLang="en-US" dirty="0"/>
          </a:p>
          <a:p>
            <a:r>
              <a:rPr lang="zh-CN" altLang="en-US" dirty="0"/>
              <a:t>      我们在来分析一下</a:t>
            </a:r>
            <a:r>
              <a:rPr lang="en-US" altLang="zh-CN" dirty="0"/>
              <a:t>IP</a:t>
            </a:r>
            <a:r>
              <a:rPr lang="zh-CN" altLang="en-US" dirty="0"/>
              <a:t>地址为</a:t>
            </a:r>
            <a:r>
              <a:rPr lang="en-US" altLang="zh-CN" dirty="0"/>
              <a:t>22.1.224.202</a:t>
            </a:r>
            <a:r>
              <a:rPr lang="zh-CN" altLang="en-US" dirty="0"/>
              <a:t>的主机产生的网络流量，就能清楚的看到</a:t>
            </a:r>
            <a:r>
              <a:rPr lang="zh-CN" altLang="en-US" dirty="0">
                <a:hlinkClick r:id="rId9"/>
              </a:rPr>
              <a:t>感染病毒</a:t>
            </a:r>
            <a:r>
              <a:rPr lang="zh-CN" altLang="en-US" dirty="0"/>
              <a:t>的计算机的网络行为轨迹。 </a:t>
            </a:r>
          </a:p>
          <a:p>
            <a:r>
              <a:rPr lang="zh-CN" altLang="en-US" dirty="0"/>
              <a:t>      从上面两张图中我们可以清楚的看到，</a:t>
            </a:r>
            <a:r>
              <a:rPr lang="en-US" altLang="zh-CN" dirty="0"/>
              <a:t>IP</a:t>
            </a:r>
            <a:r>
              <a:rPr lang="zh-CN" altLang="en-US" dirty="0"/>
              <a:t>地址为</a:t>
            </a:r>
            <a:r>
              <a:rPr lang="en-US" altLang="zh-CN" dirty="0"/>
              <a:t>22.1.224.202</a:t>
            </a:r>
            <a:r>
              <a:rPr lang="zh-CN" altLang="en-US" dirty="0"/>
              <a:t>的主机先向网络中不断发出</a:t>
            </a:r>
            <a:r>
              <a:rPr lang="en-US" altLang="zh-CN" dirty="0"/>
              <a:t>HTTP</a:t>
            </a:r>
            <a:r>
              <a:rPr lang="zh-CN" altLang="en-US" dirty="0"/>
              <a:t>请求，寻找</a:t>
            </a:r>
            <a:r>
              <a:rPr lang="en-US" altLang="zh-CN" dirty="0"/>
              <a:t>HTTP</a:t>
            </a:r>
            <a:r>
              <a:rPr lang="zh-CN" altLang="en-US" dirty="0"/>
              <a:t>服务器，在发现</a:t>
            </a:r>
            <a:r>
              <a:rPr lang="en-US" altLang="zh-CN" dirty="0"/>
              <a:t>HTTP</a:t>
            </a:r>
            <a:r>
              <a:rPr lang="zh-CN" altLang="en-US" dirty="0"/>
              <a:t>服务器并与之建立连接后，紧接着就试图利用</a:t>
            </a:r>
            <a:r>
              <a:rPr lang="en-US" altLang="zh-CN" dirty="0">
                <a:hlinkClick r:id="rId10"/>
              </a:rPr>
              <a:t>IIS</a:t>
            </a:r>
            <a:r>
              <a:rPr lang="zh-CN" altLang="en-US" dirty="0"/>
              <a:t>的漏洞将病毒传播到目标主机。</a:t>
            </a:r>
            <a:br>
              <a:rPr lang="zh-CN" altLang="en-US" dirty="0"/>
            </a:br>
            <a:r>
              <a:rPr lang="zh-CN" altLang="en-US" dirty="0"/>
              <a:t>　　正式由于大量感染病毒的计算机不断向网络中发送数据包，而且是小数据包，使网络的效率非常低，大大影响网络的性能，并导致业务应用的无法正常运行，给用户带来很大损失。采用协议分析的方法，能非常直观且快速的发现这些计算机，帮助</a:t>
            </a:r>
            <a:r>
              <a:rPr lang="zh-CN" altLang="en-US" dirty="0">
                <a:hlinkClick r:id="rId11"/>
              </a:rPr>
              <a:t>网络管理</a:t>
            </a:r>
            <a:r>
              <a:rPr lang="zh-CN" altLang="en-US" dirty="0"/>
              <a:t>人员快速确定并解决问题。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EF0FC-BDD7-47B9-880A-1176DAE82CC3}" type="slidenum">
              <a:rPr lang="en-US" altLang="zh-CN"/>
              <a:pPr/>
              <a:t>15</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a:lstStyle/>
          <a:p>
            <a:r>
              <a:rPr lang="zh-CN" altLang="en-US"/>
              <a:t>单播模式：广播和本地</a:t>
            </a:r>
            <a:r>
              <a:rPr lang="en-US" altLang="zh-CN"/>
              <a:t>MAC</a:t>
            </a:r>
          </a:p>
          <a:p>
            <a:r>
              <a:rPr lang="zh-CN" altLang="en-US"/>
              <a:t>组播模式：也称多播混杂模式，</a:t>
            </a:r>
            <a:r>
              <a:rPr lang="en-US" altLang="zh-CN"/>
              <a:t>MAC</a:t>
            </a:r>
            <a:r>
              <a:rPr lang="zh-CN" altLang="en-US"/>
              <a:t>地址第一个字节最后一位为</a:t>
            </a:r>
            <a:r>
              <a:rPr lang="en-US" altLang="zh-CN"/>
              <a:t>1</a:t>
            </a:r>
          </a:p>
          <a:p>
            <a:r>
              <a:rPr lang="zh-CN" altLang="en-US"/>
              <a:t>混杂模式：所有</a:t>
            </a:r>
            <a:r>
              <a:rPr lang="en-US" altLang="zh-CN"/>
              <a:t>MAC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A280E59-4F62-4BEA-BC14-55C2D6C567E1}" type="slidenum">
              <a:rPr lang="en-US" altLang="zh-CN"/>
              <a:pPr/>
              <a:t>19</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zh-CN" smtClean="0"/>
              <a:t>NetBIOS</a:t>
            </a:r>
            <a:r>
              <a:rPr lang="zh-CN" altLang="en-US" smtClean="0"/>
              <a:t>和</a:t>
            </a:r>
            <a:r>
              <a:rPr lang="en-US" altLang="zh-CN" smtClean="0"/>
              <a:t>NetBEUI</a:t>
            </a:r>
            <a:r>
              <a:rPr lang="zh-CN" altLang="en-US" smtClean="0"/>
              <a:t>被设计为仅仅用于局域网，因此不支持路由，并且最多只能处理</a:t>
            </a:r>
            <a:r>
              <a:rPr lang="en-US" altLang="zh-CN" smtClean="0"/>
              <a:t>72</a:t>
            </a:r>
            <a:r>
              <a:rPr lang="zh-CN" altLang="en-US" smtClean="0"/>
              <a:t>个节点或者设备。</a:t>
            </a:r>
            <a:r>
              <a:rPr lang="en-US" altLang="zh-CN" smtClean="0"/>
              <a:t>NetBIOS</a:t>
            </a:r>
            <a:r>
              <a:rPr lang="zh-CN" altLang="en-US" smtClean="0"/>
              <a:t>和</a:t>
            </a:r>
            <a:r>
              <a:rPr lang="en-US" altLang="zh-CN" smtClean="0"/>
              <a:t>NetBEUI</a:t>
            </a:r>
            <a:r>
              <a:rPr lang="zh-CN" altLang="en-US" smtClean="0"/>
              <a:t>经常使用广播实现，尤其是名字服务的相关操作。 </a:t>
            </a:r>
            <a:br>
              <a:rPr lang="zh-CN" altLang="en-US" smtClean="0"/>
            </a:br>
            <a:r>
              <a:rPr lang="zh-CN" altLang="en-US" smtClean="0"/>
              <a:t/>
            </a:r>
            <a:br>
              <a:rPr lang="zh-CN" altLang="en-US" smtClean="0"/>
            </a:br>
            <a:r>
              <a:rPr lang="en-US" altLang="zh-CN" smtClean="0"/>
              <a:t>NBT</a:t>
            </a:r>
            <a:r>
              <a:rPr lang="zh-CN" altLang="en-US" smtClean="0"/>
              <a:t>使用一个或多个</a:t>
            </a:r>
            <a:r>
              <a:rPr lang="en-US" altLang="zh-CN" smtClean="0"/>
              <a:t>NBNS(NetBIOS Name Server(s))</a:t>
            </a:r>
            <a:r>
              <a:rPr lang="zh-CN" altLang="en-US" smtClean="0"/>
              <a:t>将名字服务扩展到多个子网。</a:t>
            </a:r>
            <a:r>
              <a:rPr lang="en-US" altLang="zh-CN" smtClean="0"/>
              <a:t>NBNS</a:t>
            </a:r>
            <a:r>
              <a:rPr lang="zh-CN" altLang="en-US" smtClean="0"/>
              <a:t>是动态</a:t>
            </a:r>
            <a:r>
              <a:rPr lang="en-US" altLang="zh-CN" smtClean="0"/>
              <a:t>DNS</a:t>
            </a:r>
            <a:r>
              <a:rPr lang="zh-CN" altLang="en-US" smtClean="0"/>
              <a:t>的一种，</a:t>
            </a:r>
            <a:r>
              <a:rPr lang="en-US" altLang="zh-CN" smtClean="0"/>
              <a:t>Microsoft</a:t>
            </a:r>
            <a:r>
              <a:rPr lang="zh-CN" altLang="en-US" smtClean="0"/>
              <a:t>的</a:t>
            </a:r>
            <a:r>
              <a:rPr lang="en-US" altLang="zh-CN" smtClean="0"/>
              <a:t>NBNS</a:t>
            </a:r>
            <a:r>
              <a:rPr lang="zh-CN" altLang="en-US" smtClean="0"/>
              <a:t>实现称为</a:t>
            </a:r>
            <a:r>
              <a:rPr lang="en-US" altLang="zh-CN" smtClean="0"/>
              <a:t>WINS</a:t>
            </a:r>
            <a:r>
              <a:rPr lang="zh-CN" altLang="en-US" smtClean="0"/>
              <a:t>。另外，为了将虚拟的</a:t>
            </a:r>
            <a:r>
              <a:rPr lang="en-US" altLang="zh-CN" smtClean="0"/>
              <a:t>NetBIOS</a:t>
            </a:r>
            <a:r>
              <a:rPr lang="zh-CN" altLang="en-US" smtClean="0"/>
              <a:t>网络扩展到多个</a:t>
            </a:r>
            <a:r>
              <a:rPr lang="en-US" altLang="zh-CN" smtClean="0"/>
              <a:t>IP</a:t>
            </a:r>
            <a:r>
              <a:rPr lang="zh-CN" altLang="en-US" smtClean="0"/>
              <a:t>子网，</a:t>
            </a:r>
            <a:r>
              <a:rPr lang="en-US" altLang="zh-CN" smtClean="0"/>
              <a:t>WINS</a:t>
            </a:r>
            <a:r>
              <a:rPr lang="zh-CN" altLang="en-US" smtClean="0"/>
              <a:t>标准还引入了一个或者多个</a:t>
            </a:r>
            <a:r>
              <a:rPr lang="en-US" altLang="zh-CN" smtClean="0"/>
              <a:t>NBDD(NetBIOS Datagram Distribution) </a:t>
            </a:r>
            <a:r>
              <a:rPr lang="zh-CN" altLang="en-US" smtClean="0"/>
              <a:t>服务器。不幸的是，微软的</a:t>
            </a:r>
            <a:r>
              <a:rPr lang="en-US" altLang="zh-CN" smtClean="0"/>
              <a:t>NBDD</a:t>
            </a:r>
            <a:r>
              <a:rPr lang="zh-CN" altLang="en-US" smtClean="0"/>
              <a:t>实现从来没有工作过。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d|--device </a:t>
            </a:r>
            <a:r>
              <a:rPr lang="en-US" dirty="0" err="1" smtClean="0"/>
              <a:t>devicedevice</a:t>
            </a:r>
            <a:r>
              <a:rPr lang="en-US" dirty="0" smtClean="0"/>
              <a:t> for spoof</a:t>
            </a:r>
          </a:p>
          <a:p>
            <a:r>
              <a:rPr lang="en-US" dirty="0" smtClean="0"/>
              <a:t>-a|--eth-</a:t>
            </a:r>
            <a:r>
              <a:rPr lang="en-US" dirty="0" err="1" smtClean="0"/>
              <a:t>src</a:t>
            </a:r>
            <a:r>
              <a:rPr lang="en-US" dirty="0" smtClean="0"/>
              <a:t> </a:t>
            </a:r>
            <a:r>
              <a:rPr lang="en-US" dirty="0" err="1" smtClean="0"/>
              <a:t>ethEthernet</a:t>
            </a:r>
            <a:r>
              <a:rPr lang="en-US" dirty="0" smtClean="0"/>
              <a:t> </a:t>
            </a:r>
            <a:r>
              <a:rPr lang="en-US" dirty="0" err="1" smtClean="0"/>
              <a:t>src</a:t>
            </a:r>
            <a:endParaRPr lang="en-US" dirty="0" smtClean="0"/>
          </a:p>
          <a:p>
            <a:r>
              <a:rPr lang="en-US" dirty="0" smtClean="0"/>
              <a:t>-b|--eth-</a:t>
            </a:r>
            <a:r>
              <a:rPr lang="en-US" dirty="0" err="1" smtClean="0"/>
              <a:t>dst</a:t>
            </a:r>
            <a:r>
              <a:rPr lang="en-US" dirty="0" smtClean="0"/>
              <a:t> </a:t>
            </a:r>
            <a:r>
              <a:rPr lang="en-US" dirty="0" err="1" smtClean="0"/>
              <a:t>ethEthernet</a:t>
            </a:r>
            <a:r>
              <a:rPr lang="en-US" dirty="0" smtClean="0"/>
              <a:t> </a:t>
            </a:r>
            <a:r>
              <a:rPr lang="en-US" dirty="0" err="1" smtClean="0"/>
              <a:t>dst</a:t>
            </a:r>
            <a:endParaRPr lang="en-US" dirty="0" smtClean="0"/>
          </a:p>
          <a:p>
            <a:r>
              <a:rPr lang="en-US" altLang="zh-CN" dirty="0" err="1" smtClean="0"/>
              <a:t>Netwox</a:t>
            </a:r>
            <a:r>
              <a:rPr lang="en-US" altLang="zh-CN" dirty="0" smtClean="0"/>
              <a:t> 33</a:t>
            </a:r>
            <a:r>
              <a:rPr lang="zh-CN" altLang="en-US" dirty="0" smtClean="0"/>
              <a:t>号工具：</a:t>
            </a:r>
            <a:endParaRPr lang="en-US" altLang="zh-CN" dirty="0" smtClean="0"/>
          </a:p>
          <a:p>
            <a:r>
              <a:rPr lang="en-US" dirty="0" smtClean="0"/>
              <a:t>-b|--eth-</a:t>
            </a:r>
            <a:r>
              <a:rPr lang="en-US" dirty="0" err="1" smtClean="0"/>
              <a:t>dst</a:t>
            </a:r>
            <a:r>
              <a:rPr lang="en-US" dirty="0" smtClean="0"/>
              <a:t> </a:t>
            </a:r>
            <a:r>
              <a:rPr lang="en-US" dirty="0" err="1" smtClean="0"/>
              <a:t>ethEthernet</a:t>
            </a:r>
            <a:r>
              <a:rPr lang="en-US" dirty="0" smtClean="0"/>
              <a:t> </a:t>
            </a:r>
            <a:r>
              <a:rPr lang="en-US" dirty="0" err="1" smtClean="0"/>
              <a:t>dst</a:t>
            </a:r>
            <a:endParaRPr lang="en-US" dirty="0" smtClean="0"/>
          </a:p>
          <a:p>
            <a:r>
              <a:rPr lang="en-US" dirty="0" smtClean="0"/>
              <a:t>-c|--eth-type uint32Ethernet type : ARP=2054, RARP=32821</a:t>
            </a:r>
          </a:p>
          <a:p>
            <a:r>
              <a:rPr lang="en-US" dirty="0" smtClean="0"/>
              <a:t>-e|--</a:t>
            </a:r>
            <a:r>
              <a:rPr lang="en-US" dirty="0" err="1" smtClean="0"/>
              <a:t>arp</a:t>
            </a:r>
            <a:r>
              <a:rPr lang="en-US" dirty="0" smtClean="0"/>
              <a:t>-op uint32ARP op : 1=ARPREQ, 2=ARPREP, 3=RARPREQ, 4=RARPREP</a:t>
            </a:r>
          </a:p>
          <a:p>
            <a:r>
              <a:rPr lang="en-US" dirty="0" smtClean="0"/>
              <a:t>-f|--</a:t>
            </a:r>
            <a:r>
              <a:rPr lang="en-US" dirty="0" err="1" smtClean="0"/>
              <a:t>arp-ethsrc</a:t>
            </a:r>
            <a:r>
              <a:rPr lang="en-US" dirty="0" smtClean="0"/>
              <a:t> </a:t>
            </a:r>
            <a:r>
              <a:rPr lang="en-US" dirty="0" err="1" smtClean="0"/>
              <a:t>ethARP</a:t>
            </a:r>
            <a:r>
              <a:rPr lang="en-US" dirty="0" smtClean="0"/>
              <a:t> </a:t>
            </a:r>
            <a:r>
              <a:rPr lang="en-US" dirty="0" err="1" smtClean="0"/>
              <a:t>ethsrc</a:t>
            </a:r>
            <a:endParaRPr lang="en-US" dirty="0" smtClean="0"/>
          </a:p>
          <a:p>
            <a:r>
              <a:rPr lang="en-US" dirty="0" smtClean="0"/>
              <a:t>-g|--</a:t>
            </a:r>
            <a:r>
              <a:rPr lang="en-US" dirty="0" err="1" smtClean="0"/>
              <a:t>arp-ipsrc</a:t>
            </a:r>
            <a:r>
              <a:rPr lang="en-US" dirty="0" smtClean="0"/>
              <a:t> </a:t>
            </a:r>
            <a:r>
              <a:rPr lang="en-US" dirty="0" err="1" smtClean="0"/>
              <a:t>ipARP</a:t>
            </a:r>
            <a:r>
              <a:rPr lang="en-US" dirty="0" smtClean="0"/>
              <a:t> </a:t>
            </a:r>
            <a:r>
              <a:rPr lang="en-US" dirty="0" err="1" smtClean="0"/>
              <a:t>ipsrc</a:t>
            </a:r>
            <a:endParaRPr lang="en-US" dirty="0" smtClean="0"/>
          </a:p>
          <a:p>
            <a:r>
              <a:rPr lang="en-US" dirty="0" smtClean="0"/>
              <a:t>-h|--</a:t>
            </a:r>
            <a:r>
              <a:rPr lang="en-US" dirty="0" err="1" smtClean="0"/>
              <a:t>arp-ethdst</a:t>
            </a:r>
            <a:r>
              <a:rPr lang="en-US" dirty="0" smtClean="0"/>
              <a:t> </a:t>
            </a:r>
            <a:r>
              <a:rPr lang="en-US" dirty="0" err="1" smtClean="0"/>
              <a:t>ethARP</a:t>
            </a:r>
            <a:r>
              <a:rPr lang="en-US" dirty="0" smtClean="0"/>
              <a:t> </a:t>
            </a:r>
            <a:r>
              <a:rPr lang="en-US" dirty="0" err="1" smtClean="0"/>
              <a:t>ethdst</a:t>
            </a:r>
            <a:endParaRPr lang="en-US" dirty="0" smtClean="0"/>
          </a:p>
          <a:p>
            <a:r>
              <a:rPr lang="en-US" dirty="0" smtClean="0"/>
              <a:t>-</a:t>
            </a:r>
            <a:r>
              <a:rPr lang="en-US" dirty="0" err="1" smtClean="0"/>
              <a:t>i</a:t>
            </a:r>
            <a:r>
              <a:rPr lang="en-US" dirty="0" smtClean="0"/>
              <a:t>|--</a:t>
            </a:r>
            <a:r>
              <a:rPr lang="en-US" dirty="0" err="1" smtClean="0"/>
              <a:t>arp-ipdst</a:t>
            </a:r>
            <a:r>
              <a:rPr lang="en-US" dirty="0" smtClean="0"/>
              <a:t> </a:t>
            </a:r>
            <a:r>
              <a:rPr lang="en-US" dirty="0" err="1" smtClean="0"/>
              <a:t>ipARP</a:t>
            </a:r>
            <a:r>
              <a:rPr lang="en-US" dirty="0" smtClean="0"/>
              <a:t> </a:t>
            </a:r>
            <a:r>
              <a:rPr lang="en-US" dirty="0" err="1" smtClean="0"/>
              <a:t>ipdst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ARP</a:t>
            </a:r>
            <a:r>
              <a:rPr lang="zh-CN" altLang="en-US" dirty="0" smtClean="0"/>
              <a:t>防火墙通过在系统内核层拦截虚假</a:t>
            </a:r>
            <a:r>
              <a:rPr lang="en-US" altLang="zh-CN" dirty="0" smtClean="0"/>
              <a:t>ARP</a:t>
            </a:r>
            <a:r>
              <a:rPr lang="zh-CN" altLang="en-US" dirty="0" smtClean="0"/>
              <a:t>数据包以及主动通告网关本机正确的</a:t>
            </a:r>
            <a:r>
              <a:rPr lang="en-US" altLang="zh-CN" dirty="0" smtClean="0"/>
              <a:t>MAC</a:t>
            </a:r>
            <a:r>
              <a:rPr lang="zh-CN" altLang="en-US" dirty="0" smtClean="0"/>
              <a:t>地址，可以保障数据流向正确，不经过第三者。从而保证通讯</a:t>
            </a:r>
            <a:r>
              <a:rPr lang="zh-CN" altLang="en-US" dirty="0" smtClean="0">
                <a:hlinkClick r:id="rId3"/>
              </a:rPr>
              <a:t>数据安全</a:t>
            </a:r>
            <a:r>
              <a:rPr lang="zh-CN" altLang="en-US" dirty="0" smtClean="0"/>
              <a:t>、保证网络畅通、保证通讯数据不受第三者控制。包括拦截</a:t>
            </a:r>
            <a:r>
              <a:rPr lang="en-US" altLang="zh-CN" dirty="0" smtClean="0"/>
              <a:t>ARP</a:t>
            </a:r>
            <a:r>
              <a:rPr lang="zh-CN" altLang="en-US" dirty="0" smtClean="0"/>
              <a:t>攻击、拦截</a:t>
            </a:r>
            <a:r>
              <a:rPr lang="en-US" altLang="zh-CN" dirty="0" smtClean="0"/>
              <a:t>IP</a:t>
            </a:r>
            <a:r>
              <a:rPr lang="zh-CN" altLang="en-US" dirty="0" smtClean="0"/>
              <a:t>冲突、</a:t>
            </a:r>
            <a:r>
              <a:rPr lang="en-US" altLang="zh-CN" dirty="0" smtClean="0"/>
              <a:t>Dos</a:t>
            </a:r>
            <a:r>
              <a:rPr lang="zh-CN" altLang="en-US" dirty="0" smtClean="0"/>
              <a:t>攻击抑制、</a:t>
            </a:r>
            <a:r>
              <a:rPr lang="en-US" altLang="zh-CN" dirty="0" smtClean="0"/>
              <a:t>ARP</a:t>
            </a:r>
            <a:r>
              <a:rPr lang="zh-CN" altLang="en-US" dirty="0" smtClean="0"/>
              <a:t>数据分析等功能。</a:t>
            </a:r>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-j|--ip4-ttl uint32IP4 </a:t>
            </a:r>
            <a:r>
              <a:rPr lang="en-US" dirty="0" err="1" smtClean="0"/>
              <a:t>ttl</a:t>
            </a:r>
            <a:endParaRPr lang="en-US" dirty="0" smtClean="0"/>
          </a:p>
          <a:p>
            <a:r>
              <a:rPr lang="en-US" dirty="0" smtClean="0"/>
              <a:t>-k|--ip4-protocol uint32IP4 protocol</a:t>
            </a:r>
          </a:p>
          <a:p>
            <a:r>
              <a:rPr lang="en-US" dirty="0" smtClean="0"/>
              <a:t>-l|--ip4-src ipIP4 </a:t>
            </a:r>
            <a:r>
              <a:rPr lang="en-US" dirty="0" err="1" smtClean="0"/>
              <a:t>src</a:t>
            </a:r>
            <a:endParaRPr lang="en-US" dirty="0" smtClean="0"/>
          </a:p>
          <a:p>
            <a:r>
              <a:rPr lang="en-US" dirty="0" smtClean="0"/>
              <a:t>-m|--ip4-dst ipIP4 </a:t>
            </a:r>
            <a:r>
              <a:rPr lang="en-US" dirty="0" err="1" smtClean="0"/>
              <a:t>dst</a:t>
            </a:r>
            <a:endParaRPr lang="en-US" dirty="0" smtClean="0"/>
          </a:p>
          <a:p>
            <a:r>
              <a:rPr lang="en-US" dirty="0" smtClean="0"/>
              <a:t>-o|--</a:t>
            </a:r>
            <a:r>
              <a:rPr lang="en-US" dirty="0" err="1" smtClean="0"/>
              <a:t>icmp</a:t>
            </a:r>
            <a:r>
              <a:rPr lang="en-US" dirty="0" smtClean="0"/>
              <a:t>-type uint32ICMP type</a:t>
            </a:r>
            <a:endParaRPr lang="en-US" dirty="0"/>
          </a:p>
        </p:txBody>
      </p:sp>
      <p:sp>
        <p:nvSpPr>
          <p:cNvPr id="4" name="Slide Number Placeholder 3"/>
          <p:cNvSpPr>
            <a:spLocks noGrp="1"/>
          </p:cNvSpPr>
          <p:nvPr>
            <p:ph type="sldNum" sz="quarter" idx="10"/>
          </p:nvPr>
        </p:nvSpPr>
        <p:spPr/>
        <p:txBody>
          <a:bodyPr/>
          <a:lstStyle/>
          <a:p>
            <a:fld id="{41901D06-78C8-49C0-B75D-9C396D79E423}"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87450" y="228600"/>
            <a:ext cx="70231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9556C00-81E1-4020-8DAC-A5B5C5314BC0}"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rfc-editor.org/rfcsearch.html" TargetMode="External"/><Relationship Id="rId2" Type="http://schemas.openxmlformats.org/officeDocument/2006/relationships/hyperlink" Target="http://www.faqs.org/rfcs/rfc821.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ietf.org/rfc/rfc1939.tx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mailto:James.Bond@UniversalExport.co.uk"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pgpi.org/doc/pgpintro/"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www.n2h2.com/products/bess_home.php"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rsac.org/rsa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icra.or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dirty="0" smtClean="0"/>
              <a:t>网络安全</a:t>
            </a:r>
            <a:endParaRPr lang="zh-CN" altLang="en-US" dirty="0"/>
          </a:p>
        </p:txBody>
      </p:sp>
      <p:sp>
        <p:nvSpPr>
          <p:cNvPr id="5" name="Subtitle 4"/>
          <p:cNvSpPr>
            <a:spLocks noGrp="1"/>
          </p:cNvSpPr>
          <p:nvPr>
            <p:ph type="subTitle" idx="1"/>
          </p:nvPr>
        </p:nvSpPr>
        <p:spPr/>
        <p:txBody>
          <a:bodyPr/>
          <a:lstStyle/>
          <a:p>
            <a:endParaRPr lang="zh-CN" altLang="en-US" dirty="0"/>
          </a:p>
        </p:txBody>
      </p:sp>
      <p:sp>
        <p:nvSpPr>
          <p:cNvPr id="8" name="Rectangle 169"/>
          <p:cNvSpPr>
            <a:spLocks noChangeArrowheads="1"/>
          </p:cNvSpPr>
          <p:nvPr/>
        </p:nvSpPr>
        <p:spPr bwMode="ltGray">
          <a:xfrm>
            <a:off x="0" y="0"/>
            <a:ext cx="9144000" cy="1690687"/>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zh-CN" altLang="en-US" dirty="0"/>
          </a:p>
        </p:txBody>
      </p:sp>
      <p:sp>
        <p:nvSpPr>
          <p:cNvPr id="3" name="Content Placeholder 2"/>
          <p:cNvSpPr>
            <a:spLocks noGrp="1"/>
          </p:cNvSpPr>
          <p:nvPr>
            <p:ph idx="1"/>
          </p:nvPr>
        </p:nvSpPr>
        <p:spPr/>
        <p:txBody>
          <a:bodyPr/>
          <a:lstStyle/>
          <a:p>
            <a:r>
              <a:rPr lang="zh-CN" altLang="en-US" dirty="0" smtClean="0"/>
              <a:t>常见网络协议攻击和防御见后</a:t>
            </a:r>
            <a:r>
              <a:rPr lang="zh-CN" altLang="en-US" dirty="0" smtClean="0"/>
              <a:t>面</a:t>
            </a:r>
            <a:r>
              <a:rPr lang="en-US" altLang="zh-CN" dirty="0" err="1" smtClean="0"/>
              <a:t>ppt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87362"/>
          </a:xfrm>
        </p:spPr>
        <p:txBody>
          <a:bodyPr>
            <a:normAutofit fontScale="90000"/>
          </a:bodyPr>
          <a:lstStyle/>
          <a:p>
            <a:r>
              <a:rPr lang="zh-CN" altLang="en-US" dirty="0" smtClean="0"/>
              <a:t>嗅探</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cstate="print"/>
          <a:srcRect/>
          <a:stretch>
            <a:fillRect/>
          </a:stretch>
        </p:blipFill>
        <p:spPr>
          <a:xfrm>
            <a:off x="0" y="533400"/>
            <a:ext cx="9144000" cy="6780213"/>
          </a:xfrm>
          <a:prstGeom prst="rect">
            <a:avLst/>
          </a:prstGeom>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攻击者进行嗅探的目的</a:t>
            </a:r>
          </a:p>
        </p:txBody>
      </p:sp>
      <p:sp>
        <p:nvSpPr>
          <p:cNvPr id="29699" name="Rectangle 3"/>
          <p:cNvSpPr>
            <a:spLocks noGrp="1" noChangeArrowheads="1"/>
          </p:cNvSpPr>
          <p:nvPr>
            <p:ph type="body" idx="1"/>
          </p:nvPr>
        </p:nvSpPr>
        <p:spPr/>
        <p:txBody>
          <a:bodyPr/>
          <a:lstStyle/>
          <a:p>
            <a:r>
              <a:rPr lang="zh-CN" altLang="en-US"/>
              <a:t>窃取各种用户名和口令</a:t>
            </a:r>
          </a:p>
          <a:p>
            <a:r>
              <a:rPr lang="zh-CN" altLang="en-US"/>
              <a:t>窃取机密的信息</a:t>
            </a:r>
          </a:p>
          <a:p>
            <a:pPr lvl="1"/>
            <a:r>
              <a:rPr lang="zh-CN" altLang="en-US"/>
              <a:t>如电子邮件正文及附件、网络打印的文档等 </a:t>
            </a:r>
          </a:p>
          <a:p>
            <a:r>
              <a:rPr lang="zh-CN" altLang="en-US"/>
              <a:t>窥探底层的协议信息</a:t>
            </a:r>
          </a:p>
          <a:p>
            <a:pPr lvl="1"/>
            <a:r>
              <a:rPr lang="zh-CN" altLang="en-US"/>
              <a:t>如</a:t>
            </a:r>
            <a:r>
              <a:rPr lang="en-US" altLang="zh-CN"/>
              <a:t>DNS</a:t>
            </a:r>
            <a:r>
              <a:rPr lang="zh-CN" altLang="en-US"/>
              <a:t>的</a:t>
            </a:r>
            <a:r>
              <a:rPr lang="en-US" altLang="zh-CN"/>
              <a:t>IP</a:t>
            </a:r>
            <a:r>
              <a:rPr lang="zh-CN" altLang="en-US"/>
              <a:t>地址、本机</a:t>
            </a:r>
            <a:r>
              <a:rPr lang="en-US" altLang="zh-CN"/>
              <a:t>IP</a:t>
            </a:r>
            <a:r>
              <a:rPr lang="zh-CN" altLang="en-US"/>
              <a:t>地址、本机</a:t>
            </a:r>
            <a:r>
              <a:rPr lang="en-US" altLang="zh-CN"/>
              <a:t>MAC</a:t>
            </a:r>
            <a:r>
              <a:rPr lang="zh-CN" altLang="en-US"/>
              <a:t>地址，远程主机的</a:t>
            </a:r>
            <a:r>
              <a:rPr lang="en-US" altLang="zh-CN"/>
              <a:t>IP</a:t>
            </a:r>
            <a:r>
              <a:rPr lang="zh-CN" altLang="en-US"/>
              <a:t>地址、网关的</a:t>
            </a:r>
            <a:r>
              <a:rPr lang="en-US" altLang="zh-CN"/>
              <a:t>IP</a:t>
            </a:r>
            <a:r>
              <a:rPr lang="zh-CN" altLang="en-US"/>
              <a:t>地址、一次</a:t>
            </a:r>
            <a:r>
              <a:rPr lang="en-US" altLang="zh-CN"/>
              <a:t>TCP</a:t>
            </a:r>
            <a:r>
              <a:rPr lang="zh-CN" altLang="en-US"/>
              <a:t>连接的</a:t>
            </a:r>
            <a:r>
              <a:rPr lang="en-US" altLang="zh-CN"/>
              <a:t>Sequence Numbe</a:t>
            </a:r>
          </a:p>
          <a:p>
            <a:r>
              <a:rPr lang="zh-CN" altLang="en-US"/>
              <a:t>中间人攻击时篡改数据的基础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嗅探的正当用途</a:t>
            </a:r>
          </a:p>
        </p:txBody>
      </p:sp>
      <p:sp>
        <p:nvSpPr>
          <p:cNvPr id="31747" name="Rectangle 3"/>
          <p:cNvSpPr>
            <a:spLocks noGrp="1" noChangeArrowheads="1"/>
          </p:cNvSpPr>
          <p:nvPr>
            <p:ph type="body" idx="1"/>
          </p:nvPr>
        </p:nvSpPr>
        <p:spPr/>
        <p:txBody>
          <a:bodyPr/>
          <a:lstStyle/>
          <a:p>
            <a:r>
              <a:rPr lang="zh-CN" altLang="en-US" dirty="0">
                <a:latin typeface="宋体" pitchFamily="2" charset="-122"/>
              </a:rPr>
              <a:t>解释网络上传输的数据包的含义</a:t>
            </a:r>
            <a:endParaRPr lang="zh-CN" altLang="en-US" dirty="0"/>
          </a:p>
          <a:p>
            <a:r>
              <a:rPr lang="zh-CN" altLang="en-US" dirty="0">
                <a:latin typeface="宋体" pitchFamily="2" charset="-122"/>
              </a:rPr>
              <a:t>为网络诊断提供参考</a:t>
            </a:r>
          </a:p>
          <a:p>
            <a:r>
              <a:rPr lang="zh-CN" altLang="en-US" dirty="0">
                <a:latin typeface="宋体" pitchFamily="2" charset="-122"/>
              </a:rPr>
              <a:t>为网络性能分析提供参考，发现网络瓶颈</a:t>
            </a:r>
            <a:r>
              <a:rPr lang="zh-CN" altLang="en-US" dirty="0"/>
              <a:t> </a:t>
            </a:r>
          </a:p>
          <a:p>
            <a:r>
              <a:rPr lang="zh-CN" altLang="en-US" dirty="0">
                <a:latin typeface="宋体" pitchFamily="2" charset="-122"/>
              </a:rPr>
              <a:t>发现网络入侵迹象，为入侵检测提供参考</a:t>
            </a:r>
          </a:p>
          <a:p>
            <a:r>
              <a:rPr lang="zh-CN" altLang="en-US" dirty="0">
                <a:latin typeface="宋体" pitchFamily="2" charset="-122"/>
              </a:rPr>
              <a:t>将网络事件记入日志</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嗅探的实现</a:t>
            </a:r>
            <a:endParaRPr lang="zh-CN" altLang="en-US" dirty="0"/>
          </a:p>
        </p:txBody>
      </p:sp>
      <p:sp>
        <p:nvSpPr>
          <p:cNvPr id="106499" name="Rectangle 3"/>
          <p:cNvSpPr>
            <a:spLocks noGrp="1" noChangeArrowheads="1"/>
          </p:cNvSpPr>
          <p:nvPr>
            <p:ph type="body" idx="1"/>
          </p:nvPr>
        </p:nvSpPr>
        <p:spPr/>
        <p:txBody>
          <a:bodyPr/>
          <a:lstStyle/>
          <a:p>
            <a:pPr>
              <a:lnSpc>
                <a:spcPct val="90000"/>
              </a:lnSpc>
            </a:pPr>
            <a:r>
              <a:rPr lang="zh-CN" altLang="en-US"/>
              <a:t>网卡接收到传输来的数据，网卡内的单片程序检查数据帧的目的</a:t>
            </a:r>
            <a:r>
              <a:rPr lang="en-US" altLang="zh-CN"/>
              <a:t>MAC</a:t>
            </a:r>
            <a:r>
              <a:rPr lang="zh-CN" altLang="en-US"/>
              <a:t>地址，根据网卡驱动程序设置的接收模式决定是否接收</a:t>
            </a:r>
          </a:p>
          <a:p>
            <a:pPr lvl="1">
              <a:lnSpc>
                <a:spcPct val="90000"/>
              </a:lnSpc>
            </a:pPr>
            <a:r>
              <a:rPr lang="zh-CN" altLang="en-US"/>
              <a:t>若不应接收就直接丢弃</a:t>
            </a:r>
          </a:p>
          <a:p>
            <a:pPr lvl="1">
              <a:lnSpc>
                <a:spcPct val="90000"/>
              </a:lnSpc>
            </a:pPr>
            <a:r>
              <a:rPr lang="zh-CN" altLang="en-US"/>
              <a:t>否则通过中断的方式通知操作系统</a:t>
            </a:r>
          </a:p>
          <a:p>
            <a:pPr>
              <a:lnSpc>
                <a:spcPct val="90000"/>
              </a:lnSpc>
            </a:pPr>
            <a:r>
              <a:rPr lang="zh-CN" altLang="en-US"/>
              <a:t>操作系统根据驱动设置的中断程序地址调用驱动程序接收数据</a:t>
            </a:r>
          </a:p>
          <a:p>
            <a:pPr>
              <a:lnSpc>
                <a:spcPct val="90000"/>
              </a:lnSpc>
            </a:pPr>
            <a:r>
              <a:rPr lang="zh-CN" altLang="en-US"/>
              <a:t>驱动程序将数据放入堆栈让操作系统处理。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以太网卡的侦听模式</a:t>
            </a:r>
          </a:p>
        </p:txBody>
      </p:sp>
      <p:sp>
        <p:nvSpPr>
          <p:cNvPr id="56323" name="Rectangle 3"/>
          <p:cNvSpPr>
            <a:spLocks noGrp="1" noChangeArrowheads="1"/>
          </p:cNvSpPr>
          <p:nvPr>
            <p:ph type="body" idx="1"/>
          </p:nvPr>
        </p:nvSpPr>
        <p:spPr/>
        <p:txBody>
          <a:bodyPr/>
          <a:lstStyle/>
          <a:p>
            <a:r>
              <a:rPr lang="zh-CN" altLang="en-US">
                <a:latin typeface="宋体" pitchFamily="2" charset="-122"/>
              </a:rPr>
              <a:t>侦听模式是网络适配器分析传入帧的目标</a:t>
            </a:r>
            <a:r>
              <a:rPr lang="en-US" altLang="zh-CN">
                <a:latin typeface="宋体" pitchFamily="2" charset="-122"/>
              </a:rPr>
              <a:t>MAC</a:t>
            </a:r>
            <a:r>
              <a:rPr lang="zh-CN" altLang="en-US">
                <a:latin typeface="宋体" pitchFamily="2" charset="-122"/>
              </a:rPr>
              <a:t>地址，以决定是否进一步处理它们的方式。</a:t>
            </a:r>
          </a:p>
          <a:p>
            <a:pPr lvl="1"/>
            <a:r>
              <a:rPr lang="zh-CN" altLang="en-US">
                <a:latin typeface="宋体" pitchFamily="2" charset="-122"/>
              </a:rPr>
              <a:t>单播模式：接收单播和广播数据帧</a:t>
            </a:r>
          </a:p>
          <a:p>
            <a:pPr lvl="1"/>
            <a:r>
              <a:rPr lang="zh-CN" altLang="en-US">
                <a:latin typeface="宋体" pitchFamily="2" charset="-122"/>
              </a:rPr>
              <a:t>组播模式：接收单播、广播和组播数据帧</a:t>
            </a:r>
          </a:p>
          <a:p>
            <a:pPr lvl="1"/>
            <a:r>
              <a:rPr lang="zh-CN" altLang="en-US">
                <a:latin typeface="宋体" pitchFamily="2" charset="-122"/>
              </a:rPr>
              <a:t>混杂模式：接收所有数据帧</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嗅探程序设计</a:t>
            </a:r>
          </a:p>
        </p:txBody>
      </p:sp>
      <p:sp>
        <p:nvSpPr>
          <p:cNvPr id="107523" name="Rectangle 3"/>
          <p:cNvSpPr>
            <a:spLocks noGrp="1" noChangeArrowheads="1"/>
          </p:cNvSpPr>
          <p:nvPr>
            <p:ph type="body" idx="1"/>
          </p:nvPr>
        </p:nvSpPr>
        <p:spPr/>
        <p:txBody>
          <a:bodyPr/>
          <a:lstStyle/>
          <a:p>
            <a:r>
              <a:rPr lang="zh-CN" altLang="en-US" dirty="0"/>
              <a:t>从程序设计角度</a:t>
            </a:r>
            <a:r>
              <a:rPr lang="zh-CN" altLang="en-US" dirty="0" smtClean="0"/>
              <a:t>，嗅探程序</a:t>
            </a:r>
            <a:r>
              <a:rPr lang="zh-CN" altLang="en-US" dirty="0"/>
              <a:t>至少包括三个模块：</a:t>
            </a:r>
          </a:p>
          <a:p>
            <a:pPr lvl="1"/>
            <a:r>
              <a:rPr lang="zh-CN" altLang="en-US" dirty="0"/>
              <a:t>网络数据驱动：捕获数据包</a:t>
            </a:r>
          </a:p>
          <a:p>
            <a:pPr lvl="1"/>
            <a:r>
              <a:rPr lang="zh-CN" altLang="en-US" dirty="0"/>
              <a:t>协议还原：分析数据包</a:t>
            </a:r>
          </a:p>
          <a:p>
            <a:pPr lvl="1"/>
            <a:r>
              <a:rPr lang="zh-CN" altLang="en-US" dirty="0"/>
              <a:t>缓冲区管理：管理缓冲</a:t>
            </a:r>
            <a:r>
              <a:rPr lang="zh-CN" altLang="en-US" dirty="0" smtClean="0"/>
              <a:t>区</a:t>
            </a:r>
            <a:endParaRPr lang="en-US" altLang="zh-CN" dirty="0" smtClean="0"/>
          </a:p>
          <a:p>
            <a:r>
              <a:rPr lang="en-US" altLang="zh-CN" dirty="0" err="1" smtClean="0"/>
              <a:t>Libcap</a:t>
            </a:r>
            <a:r>
              <a:rPr lang="zh-CN" altLang="en-US" dirty="0" smtClean="0"/>
              <a:t>和</a:t>
            </a:r>
            <a:r>
              <a:rPr lang="en-US" altLang="zh-CN" dirty="0" err="1" smtClean="0"/>
              <a:t>Winpcap</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网络层</a:t>
            </a:r>
            <a:r>
              <a:rPr lang="en-US" altLang="zh-CN" dirty="0" smtClean="0"/>
              <a:t>--</a:t>
            </a:r>
            <a:r>
              <a:rPr lang="en-US" dirty="0" smtClean="0"/>
              <a:t>ARP</a:t>
            </a:r>
            <a:r>
              <a:rPr lang="zh-CN" altLang="en-US" dirty="0" smtClean="0"/>
              <a:t>欺骗</a:t>
            </a:r>
            <a:r>
              <a:rPr lang="en-US" altLang="zh-CN" dirty="0" smtClean="0"/>
              <a:t>(</a:t>
            </a:r>
            <a:r>
              <a:rPr lang="en-US" dirty="0" smtClean="0"/>
              <a:t>ARP Spoofing)</a:t>
            </a:r>
            <a:endParaRPr lang="en-US" dirty="0"/>
          </a:p>
        </p:txBody>
      </p:sp>
      <p:sp>
        <p:nvSpPr>
          <p:cNvPr id="3" name="Content Placeholder 2"/>
          <p:cNvSpPr>
            <a:spLocks noGrp="1"/>
          </p:cNvSpPr>
          <p:nvPr>
            <p:ph idx="1"/>
          </p:nvPr>
        </p:nvSpPr>
        <p:spPr>
          <a:xfrm>
            <a:off x="381000" y="1066800"/>
            <a:ext cx="8229600" cy="5562600"/>
          </a:xfrm>
        </p:spPr>
        <p:txBody>
          <a:bodyPr>
            <a:normAutofit fontScale="70000" lnSpcReduction="20000"/>
          </a:bodyPr>
          <a:lstStyle/>
          <a:p>
            <a:r>
              <a:rPr lang="en-US" altLang="zh-CN" dirty="0" smtClean="0"/>
              <a:t>ARP</a:t>
            </a:r>
            <a:r>
              <a:rPr lang="zh-CN" altLang="en-US" dirty="0" smtClean="0"/>
              <a:t>协议工作原理</a:t>
            </a:r>
          </a:p>
          <a:p>
            <a:pPr lvl="1">
              <a:buNone/>
            </a:pPr>
            <a:r>
              <a:rPr lang="zh-CN" altLang="en-US" dirty="0" smtClean="0"/>
              <a:t>①每台主机设备上都拥有一个</a:t>
            </a:r>
            <a:r>
              <a:rPr lang="en-US" altLang="zh-CN" dirty="0" smtClean="0"/>
              <a:t>ARP</a:t>
            </a:r>
            <a:r>
              <a:rPr lang="zh-CN" altLang="en-US" dirty="0" smtClean="0"/>
              <a:t>缓存</a:t>
            </a:r>
            <a:r>
              <a:rPr lang="en-US" altLang="zh-CN" dirty="0" smtClean="0"/>
              <a:t>(ARP Cache)</a:t>
            </a:r>
          </a:p>
          <a:p>
            <a:pPr>
              <a:buNone/>
            </a:pPr>
            <a:r>
              <a:rPr lang="en-US" altLang="zh-CN" dirty="0" smtClean="0"/>
              <a:t>	  </a:t>
            </a:r>
            <a:r>
              <a:rPr lang="zh-CN" altLang="en-US" dirty="0" smtClean="0"/>
              <a:t>②检查自己的</a:t>
            </a:r>
            <a:r>
              <a:rPr lang="en-US" altLang="zh-CN" dirty="0" smtClean="0"/>
              <a:t>ARP</a:t>
            </a:r>
            <a:r>
              <a:rPr lang="zh-CN" altLang="en-US" dirty="0" smtClean="0"/>
              <a:t>缓存，有，直接映射，无，广播</a:t>
            </a:r>
            <a:r>
              <a:rPr lang="en-US" altLang="zh-CN" dirty="0" smtClean="0"/>
              <a:t>ARP</a:t>
            </a:r>
            <a:r>
              <a:rPr lang="zh-CN" altLang="en-US" dirty="0" smtClean="0"/>
              <a:t>请求包（见下页图）</a:t>
            </a:r>
          </a:p>
          <a:p>
            <a:pPr>
              <a:buNone/>
            </a:pPr>
            <a:r>
              <a:rPr lang="en-US" altLang="zh-CN" dirty="0" smtClean="0"/>
              <a:t>	  </a:t>
            </a:r>
            <a:r>
              <a:rPr lang="zh-CN" altLang="en-US" dirty="0" smtClean="0"/>
              <a:t>③检查数据包中的目标</a:t>
            </a:r>
            <a:r>
              <a:rPr lang="en-US" altLang="zh-CN" dirty="0" smtClean="0"/>
              <a:t>IP</a:t>
            </a:r>
            <a:r>
              <a:rPr lang="zh-CN" altLang="en-US" dirty="0" smtClean="0"/>
              <a:t>地址是否与自己的</a:t>
            </a:r>
            <a:r>
              <a:rPr lang="en-US" altLang="zh-CN" dirty="0" smtClean="0"/>
              <a:t>IP</a:t>
            </a:r>
            <a:r>
              <a:rPr lang="zh-CN" altLang="en-US" dirty="0" smtClean="0"/>
              <a:t>地址一致，如一致，发送</a:t>
            </a:r>
            <a:r>
              <a:rPr lang="en-US" altLang="zh-CN" dirty="0" smtClean="0"/>
              <a:t>ARP</a:t>
            </a:r>
            <a:r>
              <a:rPr lang="zh-CN" altLang="en-US" dirty="0" smtClean="0"/>
              <a:t>响应，告知</a:t>
            </a:r>
            <a:r>
              <a:rPr lang="en-US" altLang="zh-CN" dirty="0" smtClean="0"/>
              <a:t>MAC</a:t>
            </a:r>
            <a:r>
              <a:rPr lang="zh-CN" altLang="en-US" dirty="0" smtClean="0"/>
              <a:t>地址</a:t>
            </a:r>
          </a:p>
          <a:p>
            <a:pPr>
              <a:buNone/>
            </a:pPr>
            <a:r>
              <a:rPr lang="en-US" altLang="zh-CN" dirty="0" smtClean="0"/>
              <a:t>	  </a:t>
            </a:r>
            <a:r>
              <a:rPr lang="zh-CN" altLang="en-US" dirty="0" smtClean="0"/>
              <a:t>④源节点在收到这个</a:t>
            </a:r>
            <a:r>
              <a:rPr lang="en-US" altLang="zh-CN" dirty="0" smtClean="0"/>
              <a:t>ARP</a:t>
            </a:r>
            <a:r>
              <a:rPr lang="zh-CN" altLang="en-US" dirty="0" smtClean="0"/>
              <a:t>响应数据包后，将得到的目标主机</a:t>
            </a:r>
            <a:r>
              <a:rPr lang="en-US" altLang="zh-CN" dirty="0" smtClean="0"/>
              <a:t>IP</a:t>
            </a:r>
            <a:r>
              <a:rPr lang="zh-CN" altLang="en-US" dirty="0" smtClean="0"/>
              <a:t>地址和</a:t>
            </a:r>
            <a:r>
              <a:rPr lang="en-US" altLang="zh-CN" dirty="0" smtClean="0"/>
              <a:t>MAC</a:t>
            </a:r>
            <a:r>
              <a:rPr lang="zh-CN" altLang="en-US" dirty="0" smtClean="0"/>
              <a:t>地址对映射表项添加到自己的</a:t>
            </a:r>
            <a:r>
              <a:rPr lang="en-US" altLang="zh-CN" dirty="0" smtClean="0"/>
              <a:t>ARP</a:t>
            </a:r>
            <a:r>
              <a:rPr lang="zh-CN" altLang="en-US" dirty="0" smtClean="0"/>
              <a:t>缓存中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ARP</a:t>
            </a:r>
            <a:r>
              <a:rPr lang="zh-CN" altLang="en-US" dirty="0" smtClean="0"/>
              <a:t>欺骗：发送伪造</a:t>
            </a:r>
            <a:r>
              <a:rPr lang="en-US" altLang="zh-CN" dirty="0" smtClean="0"/>
              <a:t>ARP</a:t>
            </a:r>
            <a:r>
              <a:rPr lang="zh-CN" altLang="en-US" dirty="0" smtClean="0"/>
              <a:t>消息，对特定</a:t>
            </a:r>
            <a:r>
              <a:rPr lang="en-US" altLang="zh-CN" dirty="0" smtClean="0"/>
              <a:t>IP</a:t>
            </a:r>
            <a:r>
              <a:rPr lang="zh-CN" altLang="en-US" dirty="0" smtClean="0"/>
              <a:t>所对应的</a:t>
            </a:r>
            <a:r>
              <a:rPr lang="en-US" altLang="zh-CN" dirty="0" smtClean="0"/>
              <a:t>MAC</a:t>
            </a:r>
            <a:r>
              <a:rPr lang="zh-CN" altLang="en-US" dirty="0" smtClean="0"/>
              <a:t>地址进行假冒欺骗，从而达到恶意目的</a:t>
            </a:r>
          </a:p>
          <a:p>
            <a:endParaRPr lang="zh-CN" altLang="en-US" dirty="0" smtClean="0"/>
          </a:p>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304800" y="3581400"/>
            <a:ext cx="85153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ARP</a:t>
            </a:r>
            <a:r>
              <a:rPr lang="zh-CN" altLang="en-US" smtClean="0"/>
              <a:t>包结构及其封装</a:t>
            </a:r>
          </a:p>
        </p:txBody>
      </p:sp>
      <p:pic>
        <p:nvPicPr>
          <p:cNvPr id="14339" name="Picture 3"/>
          <p:cNvPicPr>
            <a:picLocks noGrp="1" noChangeAspect="1" noChangeArrowheads="1"/>
          </p:cNvPicPr>
          <p:nvPr>
            <p:ph sz="half" idx="1"/>
          </p:nvPr>
        </p:nvPicPr>
        <p:blipFill>
          <a:blip r:embed="rId2" cstate="print"/>
          <a:srcRect/>
          <a:stretch>
            <a:fillRect/>
          </a:stretch>
        </p:blipFill>
        <p:spPr>
          <a:xfrm>
            <a:off x="995363" y="3648075"/>
            <a:ext cx="3114675" cy="323850"/>
          </a:xfrm>
          <a:noFill/>
        </p:spPr>
      </p:pic>
      <p:pic>
        <p:nvPicPr>
          <p:cNvPr id="14340" name="Picture 4"/>
          <p:cNvPicPr>
            <a:picLocks noGrp="1" noChangeAspect="1" noChangeArrowheads="1"/>
          </p:cNvPicPr>
          <p:nvPr>
            <p:ph type="body" idx="4294967295"/>
          </p:nvPr>
        </p:nvPicPr>
        <p:blipFill>
          <a:blip r:embed="rId3" cstate="print"/>
          <a:srcRect/>
          <a:stretch>
            <a:fillRect/>
          </a:stretch>
        </p:blipFill>
        <p:spPr>
          <a:xfrm>
            <a:off x="468313" y="1341438"/>
            <a:ext cx="7380287" cy="3313145"/>
          </a:xfrm>
        </p:spPr>
      </p:pic>
      <p:sp>
        <p:nvSpPr>
          <p:cNvPr id="8" name="Content Placeholder 7"/>
          <p:cNvSpPr>
            <a:spLocks noGrp="1"/>
          </p:cNvSpPr>
          <p:nvPr>
            <p:ph sz="half" idx="2"/>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pic>
        <p:nvPicPr>
          <p:cNvPr id="15363" name="Picture 3"/>
          <p:cNvPicPr>
            <a:picLocks noGrp="1" noChangeAspect="1" noChangeArrowheads="1"/>
          </p:cNvPicPr>
          <p:nvPr>
            <p:ph idx="1"/>
          </p:nvPr>
        </p:nvPicPr>
        <p:blipFill>
          <a:blip r:embed="rId3" cstate="print"/>
          <a:srcRect/>
          <a:stretch>
            <a:fillRect/>
          </a:stretch>
        </p:blipFill>
        <p:spPr>
          <a:xfrm>
            <a:off x="395288" y="-52388"/>
            <a:ext cx="9144000" cy="6910388"/>
          </a:xfrm>
          <a:noFill/>
        </p:spPr>
      </p:pic>
      <p:sp>
        <p:nvSpPr>
          <p:cNvPr id="313348" name="Oval 4"/>
          <p:cNvSpPr>
            <a:spLocks noChangeArrowheads="1"/>
          </p:cNvSpPr>
          <p:nvPr/>
        </p:nvSpPr>
        <p:spPr bwMode="auto">
          <a:xfrm>
            <a:off x="827088" y="4149725"/>
            <a:ext cx="3240087" cy="287338"/>
          </a:xfrm>
          <a:prstGeom prst="ellipse">
            <a:avLst/>
          </a:prstGeom>
          <a:noFill/>
          <a:ln w="19050" algn="ctr">
            <a:solidFill>
              <a:srgbClr val="FF0000"/>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
        <p:nvSpPr>
          <p:cNvPr id="313349" name="Line 5"/>
          <p:cNvSpPr>
            <a:spLocks noChangeShapeType="1"/>
          </p:cNvSpPr>
          <p:nvPr/>
        </p:nvSpPr>
        <p:spPr bwMode="auto">
          <a:xfrm>
            <a:off x="0" y="4868863"/>
            <a:ext cx="2555875" cy="0"/>
          </a:xfrm>
          <a:prstGeom prst="line">
            <a:avLst/>
          </a:prstGeom>
          <a:noFill/>
          <a:ln w="19050">
            <a:solidFill>
              <a:srgbClr val="FF0000"/>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
        <p:nvSpPr>
          <p:cNvPr id="313350" name="Line 6"/>
          <p:cNvSpPr>
            <a:spLocks noChangeShapeType="1"/>
          </p:cNvSpPr>
          <p:nvPr/>
        </p:nvSpPr>
        <p:spPr bwMode="auto">
          <a:xfrm>
            <a:off x="611188" y="4724400"/>
            <a:ext cx="936625" cy="0"/>
          </a:xfrm>
          <a:prstGeom prst="line">
            <a:avLst/>
          </a:prstGeom>
          <a:noFill/>
          <a:ln w="19050">
            <a:solidFill>
              <a:srgbClr val="FF0000"/>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
        <p:nvSpPr>
          <p:cNvPr id="313352" name="Oval 8"/>
          <p:cNvSpPr>
            <a:spLocks noChangeArrowheads="1"/>
          </p:cNvSpPr>
          <p:nvPr/>
        </p:nvSpPr>
        <p:spPr bwMode="auto">
          <a:xfrm>
            <a:off x="1692275" y="5445125"/>
            <a:ext cx="2447925" cy="360363"/>
          </a:xfrm>
          <a:prstGeom prst="ellipse">
            <a:avLst/>
          </a:prstGeom>
          <a:noFill/>
          <a:ln w="38100" algn="ctr">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网络攻击和防御简介（不同层次的网络攻击和防御方法）：</a:t>
            </a:r>
            <a:r>
              <a:rPr lang="en-US" altLang="zh-CN" dirty="0" smtClean="0"/>
              <a:t>ARP</a:t>
            </a:r>
            <a:r>
              <a:rPr lang="zh-CN" altLang="en-US" dirty="0" smtClean="0"/>
              <a:t>欺骗、源路由攻击、</a:t>
            </a:r>
            <a:r>
              <a:rPr lang="en-US" altLang="zh-CN" dirty="0" smtClean="0"/>
              <a:t>TCP</a:t>
            </a:r>
            <a:r>
              <a:rPr lang="zh-CN" altLang="en-US" dirty="0" smtClean="0"/>
              <a:t>序列号攻击、</a:t>
            </a:r>
            <a:r>
              <a:rPr lang="en-US" altLang="zh-CN" dirty="0" smtClean="0"/>
              <a:t>DNS</a:t>
            </a:r>
            <a:r>
              <a:rPr lang="zh-CN" altLang="en-US" dirty="0" smtClean="0"/>
              <a:t>欺骗、</a:t>
            </a:r>
            <a:r>
              <a:rPr lang="en-US" altLang="zh-CN" dirty="0" err="1" smtClean="0"/>
              <a:t>DDoS</a:t>
            </a:r>
            <a:r>
              <a:rPr lang="zh-CN" altLang="en-US" dirty="0" smtClean="0"/>
              <a:t>攻击等</a:t>
            </a:r>
            <a:endParaRPr lang="en-US" altLang="zh-CN" dirty="0" smtClean="0"/>
          </a:p>
          <a:p>
            <a:r>
              <a:rPr lang="zh-CN" altLang="en-US" dirty="0" smtClean="0"/>
              <a:t>网络安全协议（不同层次的网络安全实现）：</a:t>
            </a:r>
            <a:r>
              <a:rPr lang="zh-CN" altLang="en-US" dirty="0" smtClean="0">
                <a:solidFill>
                  <a:srgbClr val="FF0000"/>
                </a:solidFill>
              </a:rPr>
              <a:t>传输层安全</a:t>
            </a:r>
            <a:r>
              <a:rPr lang="en-US" altLang="zh-CN" dirty="0" smtClean="0">
                <a:solidFill>
                  <a:srgbClr val="FF0000"/>
                </a:solidFill>
              </a:rPr>
              <a:t>SSL/</a:t>
            </a:r>
            <a:r>
              <a:rPr lang="en-US" altLang="zh-CN" dirty="0" smtClean="0"/>
              <a:t>SSH</a:t>
            </a:r>
            <a:r>
              <a:rPr lang="zh-CN" altLang="en-US" dirty="0" smtClean="0"/>
              <a:t>、电子邮件安全、</a:t>
            </a:r>
            <a:r>
              <a:rPr lang="en-US" altLang="zh-CN" dirty="0" smtClean="0"/>
              <a:t>IP</a:t>
            </a:r>
            <a:r>
              <a:rPr lang="zh-CN" altLang="en-US" dirty="0" smtClean="0"/>
              <a:t>安全性、无线网络安全、网络访问控制和云安全</a:t>
            </a:r>
            <a:endParaRPr lang="en-US" altLang="zh-CN" dirty="0" smtClean="0"/>
          </a:p>
          <a:p>
            <a:pPr>
              <a:buNone/>
            </a:pPr>
            <a:endParaRPr lang="en-US" altLang="zh-CN" dirty="0" smtClean="0"/>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场景</a:t>
            </a:r>
            <a:r>
              <a:rPr lang="en-US" altLang="zh-CN" dirty="0" smtClean="0"/>
              <a:t>1</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85800" y="1219200"/>
            <a:ext cx="7924800" cy="468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6" name="Freeform 8"/>
          <p:cNvSpPr>
            <a:spLocks/>
          </p:cNvSpPr>
          <p:nvPr/>
        </p:nvSpPr>
        <p:spPr bwMode="auto">
          <a:xfrm>
            <a:off x="2233613" y="3044825"/>
            <a:ext cx="4019550" cy="704850"/>
          </a:xfrm>
          <a:custGeom>
            <a:avLst/>
            <a:gdLst/>
            <a:ahLst/>
            <a:cxnLst>
              <a:cxn ang="0">
                <a:pos x="0" y="0"/>
              </a:cxn>
              <a:cxn ang="0">
                <a:pos x="422" y="0"/>
              </a:cxn>
              <a:cxn ang="0">
                <a:pos x="422" y="440"/>
              </a:cxn>
              <a:cxn ang="0">
                <a:pos x="2130" y="444"/>
              </a:cxn>
              <a:cxn ang="0">
                <a:pos x="2130" y="24"/>
              </a:cxn>
              <a:cxn ang="0">
                <a:pos x="2532" y="30"/>
              </a:cxn>
            </a:cxnLst>
            <a:rect l="0" t="0" r="r" b="b"/>
            <a:pathLst>
              <a:path w="2532" h="444">
                <a:moveTo>
                  <a:pt x="0" y="0"/>
                </a:moveTo>
                <a:lnTo>
                  <a:pt x="422" y="0"/>
                </a:lnTo>
                <a:lnTo>
                  <a:pt x="422" y="440"/>
                </a:lnTo>
                <a:lnTo>
                  <a:pt x="2130" y="444"/>
                </a:lnTo>
                <a:lnTo>
                  <a:pt x="2130" y="24"/>
                </a:lnTo>
                <a:lnTo>
                  <a:pt x="2532"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
        <p:nvSpPr>
          <p:cNvPr id="20483" name="Rectangle 9"/>
          <p:cNvSpPr>
            <a:spLocks noChangeArrowheads="1"/>
          </p:cNvSpPr>
          <p:nvPr/>
        </p:nvSpPr>
        <p:spPr bwMode="auto">
          <a:xfrm>
            <a:off x="1504950" y="3270250"/>
            <a:ext cx="1403350" cy="307975"/>
          </a:xfrm>
          <a:prstGeom prst="rect">
            <a:avLst/>
          </a:prstGeom>
          <a:noFill/>
          <a:ln w="9525">
            <a:noFill/>
            <a:miter lim="800000"/>
            <a:headEnd/>
            <a:tailEnd/>
          </a:ln>
        </p:spPr>
        <p:txBody>
          <a:bodyPr wrap="none" lIns="19050" tIns="26988" rIns="19050" bIns="26988"/>
          <a:lstStyle/>
          <a:p>
            <a:pPr algn="l" eaLnBrk="0" hangingPunct="0">
              <a:lnSpc>
                <a:spcPts val="1600"/>
              </a:lnSpc>
              <a:tabLst>
                <a:tab pos="457200" algn="l"/>
                <a:tab pos="914400" algn="l"/>
                <a:tab pos="1371600" algn="l"/>
              </a:tabLst>
            </a:pPr>
            <a:r>
              <a:rPr lang="en-US" altLang="zh-CN" sz="1400" b="1">
                <a:latin typeface="Helvetica" pitchFamily="34" charset="0"/>
              </a:rPr>
              <a:t>0260.8c01.2222</a:t>
            </a:r>
          </a:p>
        </p:txBody>
      </p:sp>
      <p:sp>
        <p:nvSpPr>
          <p:cNvPr id="20484" name="Rectangle 11"/>
          <p:cNvSpPr>
            <a:spLocks noChangeArrowheads="1"/>
          </p:cNvSpPr>
          <p:nvPr/>
        </p:nvSpPr>
        <p:spPr bwMode="auto">
          <a:xfrm>
            <a:off x="6037263" y="3270250"/>
            <a:ext cx="1198562" cy="306388"/>
          </a:xfrm>
          <a:prstGeom prst="rect">
            <a:avLst/>
          </a:prstGeom>
          <a:noFill/>
          <a:ln w="9525">
            <a:noFill/>
            <a:miter lim="800000"/>
            <a:headEnd/>
            <a:tailEnd/>
          </a:ln>
        </p:spPr>
        <p:txBody>
          <a:bodyPr wrap="none" lIns="19050" tIns="26988" rIns="19050" bIns="26988"/>
          <a:lstStyle/>
          <a:p>
            <a:pPr algn="l" eaLnBrk="0" hangingPunct="0">
              <a:lnSpc>
                <a:spcPts val="1600"/>
              </a:lnSpc>
              <a:tabLst>
                <a:tab pos="457200" algn="l"/>
                <a:tab pos="914400" algn="l"/>
                <a:tab pos="1371600" algn="l"/>
              </a:tabLst>
            </a:pPr>
            <a:r>
              <a:rPr lang="en-US" altLang="zh-CN" sz="1400" b="1">
                <a:latin typeface="Helvetica" pitchFamily="34" charset="0"/>
              </a:rPr>
              <a:t>0260.8c01.3333</a:t>
            </a:r>
          </a:p>
        </p:txBody>
      </p:sp>
      <p:pic>
        <p:nvPicPr>
          <p:cNvPr id="20485" name="Picture 14"/>
          <p:cNvPicPr>
            <a:picLocks noChangeArrowheads="1"/>
          </p:cNvPicPr>
          <p:nvPr/>
        </p:nvPicPr>
        <p:blipFill>
          <a:blip r:embed="rId2" cstate="print"/>
          <a:srcRect/>
          <a:stretch>
            <a:fillRect/>
          </a:stretch>
        </p:blipFill>
        <p:spPr bwMode="auto">
          <a:xfrm>
            <a:off x="2008188" y="2714625"/>
            <a:ext cx="488950" cy="485775"/>
          </a:xfrm>
          <a:prstGeom prst="rect">
            <a:avLst/>
          </a:prstGeom>
          <a:noFill/>
          <a:ln w="9525">
            <a:noFill/>
            <a:miter lim="800000"/>
            <a:headEnd/>
            <a:tailEnd/>
          </a:ln>
        </p:spPr>
      </p:pic>
      <p:pic>
        <p:nvPicPr>
          <p:cNvPr id="20486" name="Picture 15"/>
          <p:cNvPicPr>
            <a:picLocks noChangeArrowheads="1"/>
          </p:cNvPicPr>
          <p:nvPr/>
        </p:nvPicPr>
        <p:blipFill>
          <a:blip r:embed="rId2" cstate="print"/>
          <a:srcRect/>
          <a:stretch>
            <a:fillRect/>
          </a:stretch>
        </p:blipFill>
        <p:spPr bwMode="auto">
          <a:xfrm>
            <a:off x="6021388" y="2714625"/>
            <a:ext cx="488950" cy="485775"/>
          </a:xfrm>
          <a:prstGeom prst="rect">
            <a:avLst/>
          </a:prstGeom>
          <a:noFill/>
          <a:ln w="9525">
            <a:noFill/>
            <a:miter lim="800000"/>
            <a:headEnd/>
            <a:tailEnd/>
          </a:ln>
        </p:spPr>
      </p:pic>
      <p:sp>
        <p:nvSpPr>
          <p:cNvPr id="20487" name="Rectangle 23"/>
          <p:cNvSpPr>
            <a:spLocks noChangeArrowheads="1"/>
          </p:cNvSpPr>
          <p:nvPr/>
        </p:nvSpPr>
        <p:spPr bwMode="auto">
          <a:xfrm>
            <a:off x="2108200" y="2759075"/>
            <a:ext cx="293688" cy="274638"/>
          </a:xfrm>
          <a:prstGeom prst="rect">
            <a:avLst/>
          </a:prstGeom>
          <a:noFill/>
          <a:ln w="38100">
            <a:noFill/>
            <a:miter lim="800000"/>
            <a:headEnd type="none" w="sm" len="sm"/>
            <a:tailEnd type="none" w="sm" len="sm"/>
          </a:ln>
        </p:spPr>
        <p:txBody>
          <a:bodyPr wrap="none" anchor="ctr">
            <a:spAutoFit/>
          </a:bodyPr>
          <a:lstStyle/>
          <a:p>
            <a:pPr eaLnBrk="0" hangingPunct="0"/>
            <a:r>
              <a:rPr lang="en-US" altLang="zh-CN" sz="1200" b="1">
                <a:latin typeface="Helvetica" pitchFamily="34" charset="0"/>
              </a:rPr>
              <a:t>A</a:t>
            </a:r>
          </a:p>
        </p:txBody>
      </p:sp>
      <p:sp>
        <p:nvSpPr>
          <p:cNvPr id="20488" name="Rectangle 24"/>
          <p:cNvSpPr>
            <a:spLocks noChangeArrowheads="1"/>
          </p:cNvSpPr>
          <p:nvPr/>
        </p:nvSpPr>
        <p:spPr bwMode="auto">
          <a:xfrm>
            <a:off x="6129338" y="2759075"/>
            <a:ext cx="293687" cy="274638"/>
          </a:xfrm>
          <a:prstGeom prst="rect">
            <a:avLst/>
          </a:prstGeom>
          <a:noFill/>
          <a:ln w="38100">
            <a:noFill/>
            <a:miter lim="800000"/>
            <a:headEnd type="none" w="sm" len="sm"/>
            <a:tailEnd type="none" w="sm" len="sm"/>
          </a:ln>
        </p:spPr>
        <p:txBody>
          <a:bodyPr wrap="none" anchor="ctr">
            <a:spAutoFit/>
          </a:bodyPr>
          <a:lstStyle/>
          <a:p>
            <a:pPr eaLnBrk="0" hangingPunct="0"/>
            <a:r>
              <a:rPr lang="en-US" altLang="zh-CN" sz="1200" b="1">
                <a:latin typeface="Helvetica" pitchFamily="34" charset="0"/>
              </a:rPr>
              <a:t>B</a:t>
            </a:r>
          </a:p>
        </p:txBody>
      </p:sp>
      <p:pic>
        <p:nvPicPr>
          <p:cNvPr id="20489" name="Picture 25"/>
          <p:cNvPicPr>
            <a:picLocks noChangeAspect="1" noChangeArrowheads="1"/>
          </p:cNvPicPr>
          <p:nvPr/>
        </p:nvPicPr>
        <p:blipFill>
          <a:blip r:embed="rId3" cstate="print"/>
          <a:srcRect/>
          <a:stretch>
            <a:fillRect/>
          </a:stretch>
        </p:blipFill>
        <p:spPr bwMode="auto">
          <a:xfrm>
            <a:off x="3563938" y="4365625"/>
            <a:ext cx="1295400" cy="573088"/>
          </a:xfrm>
          <a:prstGeom prst="rect">
            <a:avLst/>
          </a:prstGeom>
          <a:noFill/>
          <a:ln w="9525">
            <a:noFill/>
            <a:miter lim="800000"/>
            <a:headEnd/>
            <a:tailEnd/>
          </a:ln>
        </p:spPr>
      </p:pic>
      <p:sp>
        <p:nvSpPr>
          <p:cNvPr id="217114" name="Line 26"/>
          <p:cNvSpPr>
            <a:spLocks noChangeShapeType="1"/>
          </p:cNvSpPr>
          <p:nvPr/>
        </p:nvSpPr>
        <p:spPr bwMode="auto">
          <a:xfrm>
            <a:off x="4284663" y="3716338"/>
            <a:ext cx="0" cy="649287"/>
          </a:xfrm>
          <a:prstGeom prst="line">
            <a:avLst/>
          </a:prstGeom>
          <a:noFill/>
          <a:ln w="38100">
            <a:solidFill>
              <a:schemeClr val="accent2"/>
            </a:solidFill>
            <a:round/>
            <a:headEnd type="none" w="sm" len="sm"/>
            <a:tailEnd type="none" w="sm" len="sm"/>
          </a:ln>
          <a:effectLst>
            <a:outerShdw dist="35921" dir="2700000" algn="ctr" rotWithShape="0">
              <a:schemeClr val="tx1"/>
            </a:outerShdw>
          </a:effectLst>
        </p:spPr>
        <p:txBody>
          <a:bodyPr anchor="ctr">
            <a:spAutoFit/>
          </a:bodyPr>
          <a:lstStyle/>
          <a:p>
            <a:pPr>
              <a:defRPr/>
            </a:pPr>
            <a:endParaRPr lang="en-US"/>
          </a:p>
        </p:txBody>
      </p:sp>
      <p:sp>
        <p:nvSpPr>
          <p:cNvPr id="20491" name="Rectangle 27"/>
          <p:cNvSpPr>
            <a:spLocks noChangeArrowheads="1"/>
          </p:cNvSpPr>
          <p:nvPr/>
        </p:nvSpPr>
        <p:spPr bwMode="auto">
          <a:xfrm>
            <a:off x="3924300" y="5013325"/>
            <a:ext cx="576263" cy="358775"/>
          </a:xfrm>
          <a:prstGeom prst="rect">
            <a:avLst/>
          </a:prstGeom>
          <a:noFill/>
          <a:ln w="9525">
            <a:noFill/>
            <a:miter lim="800000"/>
            <a:headEnd/>
            <a:tailEnd/>
          </a:ln>
        </p:spPr>
        <p:txBody>
          <a:bodyPr wrap="none" lIns="19050" tIns="26988" rIns="19050" bIns="26988"/>
          <a:lstStyle/>
          <a:p>
            <a:pPr algn="l" eaLnBrk="0" hangingPunct="0">
              <a:lnSpc>
                <a:spcPts val="2100"/>
              </a:lnSpc>
              <a:tabLst>
                <a:tab pos="457200" algn="l"/>
                <a:tab pos="914400" algn="l"/>
                <a:tab pos="1371600" algn="l"/>
              </a:tabLst>
            </a:pPr>
            <a:r>
              <a:rPr lang="zh-CN" altLang="en-US" sz="1800" b="1">
                <a:latin typeface="Helvetica" pitchFamily="34" charset="0"/>
              </a:rPr>
              <a:t>网关</a:t>
            </a:r>
          </a:p>
        </p:txBody>
      </p:sp>
      <p:sp>
        <p:nvSpPr>
          <p:cNvPr id="20492" name="Rectangle 31"/>
          <p:cNvSpPr>
            <a:spLocks noChangeArrowheads="1"/>
          </p:cNvSpPr>
          <p:nvPr/>
        </p:nvSpPr>
        <p:spPr bwMode="auto">
          <a:xfrm>
            <a:off x="3419475" y="5373688"/>
            <a:ext cx="1403350" cy="307975"/>
          </a:xfrm>
          <a:prstGeom prst="rect">
            <a:avLst/>
          </a:prstGeom>
          <a:noFill/>
          <a:ln w="9525">
            <a:noFill/>
            <a:miter lim="800000"/>
            <a:headEnd/>
            <a:tailEnd/>
          </a:ln>
        </p:spPr>
        <p:txBody>
          <a:bodyPr wrap="none" lIns="19050" tIns="26988" rIns="19050" bIns="26988"/>
          <a:lstStyle/>
          <a:p>
            <a:pPr algn="l" eaLnBrk="0" hangingPunct="0">
              <a:lnSpc>
                <a:spcPts val="1600"/>
              </a:lnSpc>
              <a:tabLst>
                <a:tab pos="457200" algn="l"/>
                <a:tab pos="914400" algn="l"/>
                <a:tab pos="1371600" algn="l"/>
              </a:tabLst>
            </a:pPr>
            <a:r>
              <a:rPr lang="en-US" altLang="zh-CN" sz="1400" b="1">
                <a:latin typeface="Helvetica" pitchFamily="34" charset="0"/>
              </a:rPr>
              <a:t>0260.8c01.1111</a:t>
            </a:r>
          </a:p>
        </p:txBody>
      </p:sp>
      <p:sp>
        <p:nvSpPr>
          <p:cNvPr id="20493" name="Rectangle 32"/>
          <p:cNvSpPr>
            <a:spLocks noChangeArrowheads="1"/>
          </p:cNvSpPr>
          <p:nvPr/>
        </p:nvSpPr>
        <p:spPr bwMode="auto">
          <a:xfrm>
            <a:off x="1476375" y="3500438"/>
            <a:ext cx="1403350" cy="307975"/>
          </a:xfrm>
          <a:prstGeom prst="rect">
            <a:avLst/>
          </a:prstGeom>
          <a:noFill/>
          <a:ln w="9525">
            <a:noFill/>
            <a:miter lim="800000"/>
            <a:headEnd/>
            <a:tailEnd/>
          </a:ln>
        </p:spPr>
        <p:txBody>
          <a:bodyPr wrap="none" lIns="19050" tIns="26988" rIns="19050" bIns="26988"/>
          <a:lstStyle/>
          <a:p>
            <a:pPr eaLnBrk="0" hangingPunct="0">
              <a:lnSpc>
                <a:spcPts val="1600"/>
              </a:lnSpc>
              <a:tabLst>
                <a:tab pos="457200" algn="l"/>
                <a:tab pos="914400" algn="l"/>
                <a:tab pos="1371600" algn="l"/>
              </a:tabLst>
            </a:pPr>
            <a:r>
              <a:rPr lang="en-US" altLang="zh-CN" sz="1400" b="1">
                <a:latin typeface="Helvetica" pitchFamily="34" charset="0"/>
              </a:rPr>
              <a:t>10.0.0.2</a:t>
            </a:r>
          </a:p>
        </p:txBody>
      </p:sp>
      <p:sp>
        <p:nvSpPr>
          <p:cNvPr id="20494" name="Rectangle 33"/>
          <p:cNvSpPr>
            <a:spLocks noChangeArrowheads="1"/>
          </p:cNvSpPr>
          <p:nvPr/>
        </p:nvSpPr>
        <p:spPr bwMode="auto">
          <a:xfrm>
            <a:off x="3419475" y="5661025"/>
            <a:ext cx="1403350" cy="307975"/>
          </a:xfrm>
          <a:prstGeom prst="rect">
            <a:avLst/>
          </a:prstGeom>
          <a:noFill/>
          <a:ln w="9525">
            <a:noFill/>
            <a:miter lim="800000"/>
            <a:headEnd/>
            <a:tailEnd/>
          </a:ln>
        </p:spPr>
        <p:txBody>
          <a:bodyPr wrap="none" lIns="19050" tIns="26988" rIns="19050" bIns="26988"/>
          <a:lstStyle/>
          <a:p>
            <a:pPr eaLnBrk="0" hangingPunct="0">
              <a:lnSpc>
                <a:spcPts val="1600"/>
              </a:lnSpc>
              <a:tabLst>
                <a:tab pos="457200" algn="l"/>
                <a:tab pos="914400" algn="l"/>
                <a:tab pos="1371600" algn="l"/>
              </a:tabLst>
            </a:pPr>
            <a:r>
              <a:rPr lang="en-US" altLang="zh-CN" sz="1400" b="1">
                <a:latin typeface="Helvetica" pitchFamily="34" charset="0"/>
              </a:rPr>
              <a:t>10.0.0.1</a:t>
            </a:r>
          </a:p>
        </p:txBody>
      </p:sp>
      <p:sp>
        <p:nvSpPr>
          <p:cNvPr id="20495" name="Rectangle 34"/>
          <p:cNvSpPr>
            <a:spLocks noChangeArrowheads="1"/>
          </p:cNvSpPr>
          <p:nvPr/>
        </p:nvSpPr>
        <p:spPr bwMode="auto">
          <a:xfrm>
            <a:off x="6011863" y="3573463"/>
            <a:ext cx="1403350" cy="307975"/>
          </a:xfrm>
          <a:prstGeom prst="rect">
            <a:avLst/>
          </a:prstGeom>
          <a:noFill/>
          <a:ln w="9525">
            <a:noFill/>
            <a:miter lim="800000"/>
            <a:headEnd/>
            <a:tailEnd/>
          </a:ln>
        </p:spPr>
        <p:txBody>
          <a:bodyPr wrap="none" lIns="19050" tIns="26988" rIns="19050" bIns="26988"/>
          <a:lstStyle/>
          <a:p>
            <a:pPr eaLnBrk="0" hangingPunct="0">
              <a:lnSpc>
                <a:spcPts val="1600"/>
              </a:lnSpc>
              <a:tabLst>
                <a:tab pos="457200" algn="l"/>
                <a:tab pos="914400" algn="l"/>
                <a:tab pos="1371600" algn="l"/>
              </a:tabLst>
            </a:pPr>
            <a:r>
              <a:rPr lang="en-US" altLang="zh-CN" sz="1400" b="1">
                <a:latin typeface="Helvetica" pitchFamily="34" charset="0"/>
              </a:rPr>
              <a:t>10.0.0.3</a:t>
            </a:r>
          </a:p>
        </p:txBody>
      </p:sp>
      <p:sp>
        <p:nvSpPr>
          <p:cNvPr id="217123" name="Line 35"/>
          <p:cNvSpPr>
            <a:spLocks noChangeShapeType="1"/>
          </p:cNvSpPr>
          <p:nvPr/>
        </p:nvSpPr>
        <p:spPr bwMode="auto">
          <a:xfrm>
            <a:off x="2627313" y="2852738"/>
            <a:ext cx="3384550" cy="0"/>
          </a:xfrm>
          <a:prstGeom prst="line">
            <a:avLst/>
          </a:prstGeom>
          <a:noFill/>
          <a:ln w="25400">
            <a:solidFill>
              <a:srgbClr val="FF0000"/>
            </a:solidFill>
            <a:round/>
            <a:headEnd type="none" w="sm" len="sm"/>
            <a:tailEnd type="triangle" w="lg" len="lg"/>
          </a:ln>
          <a:effectLst>
            <a:outerShdw dist="35921" dir="2700000" algn="ctr" rotWithShape="0">
              <a:schemeClr val="tx1"/>
            </a:outerShdw>
          </a:effectLst>
        </p:spPr>
        <p:txBody>
          <a:bodyPr anchor="ctr">
            <a:spAutoFit/>
          </a:bodyPr>
          <a:lstStyle/>
          <a:p>
            <a:pPr>
              <a:defRPr/>
            </a:pPr>
            <a:endParaRPr lang="en-US"/>
          </a:p>
        </p:txBody>
      </p:sp>
      <p:sp>
        <p:nvSpPr>
          <p:cNvPr id="217124" name="Rectangle 36"/>
          <p:cNvSpPr>
            <a:spLocks noChangeArrowheads="1"/>
          </p:cNvSpPr>
          <p:nvPr/>
        </p:nvSpPr>
        <p:spPr bwMode="auto">
          <a:xfrm>
            <a:off x="2555874" y="2060575"/>
            <a:ext cx="5673726" cy="936625"/>
          </a:xfrm>
          <a:prstGeom prst="rect">
            <a:avLst/>
          </a:prstGeom>
          <a:noFill/>
          <a:ln w="9525">
            <a:noFill/>
            <a:miter lim="800000"/>
            <a:headEnd/>
            <a:tailEnd/>
          </a:ln>
        </p:spPr>
        <p:txBody>
          <a:bodyPr lIns="19050" tIns="26988" rIns="19050" bIns="26988"/>
          <a:lstStyle/>
          <a:p>
            <a:pPr algn="l" eaLnBrk="0" hangingPunct="0">
              <a:lnSpc>
                <a:spcPts val="2100"/>
              </a:lnSpc>
              <a:tabLst>
                <a:tab pos="457200" algn="l"/>
                <a:tab pos="914400" algn="l"/>
                <a:tab pos="1371600" algn="l"/>
              </a:tabLst>
            </a:pPr>
            <a:r>
              <a:rPr lang="zh-CN" altLang="en-US" sz="1400" b="1" dirty="0">
                <a:solidFill>
                  <a:srgbClr val="CC6600"/>
                </a:solidFill>
              </a:rPr>
              <a:t>攻击者在局域网段发送虚假的</a:t>
            </a:r>
            <a:r>
              <a:rPr lang="en-US" altLang="zh-CN" sz="1400" b="1" dirty="0">
                <a:solidFill>
                  <a:srgbClr val="CC6600"/>
                </a:solidFill>
              </a:rPr>
              <a:t>IP/MAC</a:t>
            </a:r>
            <a:r>
              <a:rPr lang="zh-CN" altLang="en-US" sz="1400" b="1" dirty="0">
                <a:solidFill>
                  <a:srgbClr val="CC6600"/>
                </a:solidFill>
              </a:rPr>
              <a:t>对应信息，篡改网关</a:t>
            </a:r>
            <a:r>
              <a:rPr lang="en-US" altLang="zh-CN" sz="1400" b="1" dirty="0">
                <a:solidFill>
                  <a:srgbClr val="CC6600"/>
                </a:solidFill>
              </a:rPr>
              <a:t>MAC</a:t>
            </a:r>
            <a:r>
              <a:rPr lang="zh-CN" altLang="en-US" sz="1400" b="1" dirty="0">
                <a:solidFill>
                  <a:srgbClr val="CC6600"/>
                </a:solidFill>
              </a:rPr>
              <a:t>地址，使自己成为假网关</a:t>
            </a:r>
          </a:p>
        </p:txBody>
      </p:sp>
      <p:sp>
        <p:nvSpPr>
          <p:cNvPr id="217125" name="Rectangle 37"/>
          <p:cNvSpPr>
            <a:spLocks noChangeArrowheads="1"/>
          </p:cNvSpPr>
          <p:nvPr/>
        </p:nvSpPr>
        <p:spPr bwMode="auto">
          <a:xfrm>
            <a:off x="2484438" y="2060575"/>
            <a:ext cx="4032250" cy="936625"/>
          </a:xfrm>
          <a:prstGeom prst="rect">
            <a:avLst/>
          </a:prstGeom>
          <a:noFill/>
          <a:ln w="9525">
            <a:noFill/>
            <a:miter lim="800000"/>
            <a:headEnd/>
            <a:tailEnd/>
          </a:ln>
        </p:spPr>
        <p:txBody>
          <a:bodyPr lIns="19050" tIns="26988" rIns="19050" bIns="26988"/>
          <a:lstStyle/>
          <a:p>
            <a:pPr algn="l" eaLnBrk="0" hangingPunct="0">
              <a:lnSpc>
                <a:spcPts val="2100"/>
              </a:lnSpc>
              <a:tabLst>
                <a:tab pos="457200" algn="l"/>
                <a:tab pos="914400" algn="l"/>
                <a:tab pos="1371600" algn="l"/>
              </a:tabLst>
            </a:pPr>
            <a:r>
              <a:rPr lang="zh-CN" altLang="en-US" sz="1400" b="1">
                <a:solidFill>
                  <a:srgbClr val="CC6600"/>
                </a:solidFill>
              </a:rPr>
              <a:t>受害者者将数据包发送给假网关（攻击者）</a:t>
            </a:r>
          </a:p>
        </p:txBody>
      </p:sp>
      <p:sp>
        <p:nvSpPr>
          <p:cNvPr id="217127" name="Line 39"/>
          <p:cNvSpPr>
            <a:spLocks noChangeShapeType="1"/>
          </p:cNvSpPr>
          <p:nvPr/>
        </p:nvSpPr>
        <p:spPr bwMode="auto">
          <a:xfrm flipH="1">
            <a:off x="5003800" y="3284538"/>
            <a:ext cx="1152525" cy="1152525"/>
          </a:xfrm>
          <a:prstGeom prst="line">
            <a:avLst/>
          </a:prstGeom>
          <a:noFill/>
          <a:ln w="25400">
            <a:solidFill>
              <a:srgbClr val="0000FF"/>
            </a:solidFill>
            <a:prstDash val="sysDot"/>
            <a:round/>
            <a:headEnd type="none" w="sm" len="sm"/>
            <a:tailEnd type="triangle" w="lg" len="lg"/>
          </a:ln>
          <a:effectLst>
            <a:outerShdw dist="35921" dir="2700000" algn="ctr" rotWithShape="0">
              <a:schemeClr val="tx1"/>
            </a:outerShdw>
          </a:effectLst>
        </p:spPr>
        <p:txBody>
          <a:bodyPr anchor="ctr">
            <a:spAutoFit/>
          </a:bodyPr>
          <a:lstStyle/>
          <a:p>
            <a:pPr>
              <a:defRPr/>
            </a:pPr>
            <a:endParaRPr lang="en-US"/>
          </a:p>
        </p:txBody>
      </p:sp>
      <p:sp>
        <p:nvSpPr>
          <p:cNvPr id="217130" name="Line 42"/>
          <p:cNvSpPr>
            <a:spLocks noChangeShapeType="1"/>
          </p:cNvSpPr>
          <p:nvPr/>
        </p:nvSpPr>
        <p:spPr bwMode="auto">
          <a:xfrm flipH="1">
            <a:off x="2555875" y="2708275"/>
            <a:ext cx="3455988" cy="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p:spPr>
        <p:txBody>
          <a:bodyPr anchor="ctr">
            <a:spAutoFit/>
          </a:bodyPr>
          <a:lstStyle/>
          <a:p>
            <a:pPr>
              <a:defRPr/>
            </a:pPr>
            <a:endParaRPr lang="en-US"/>
          </a:p>
        </p:txBody>
      </p:sp>
      <p:sp>
        <p:nvSpPr>
          <p:cNvPr id="217131" name="Rectangle 43"/>
          <p:cNvSpPr>
            <a:spLocks noChangeArrowheads="1"/>
          </p:cNvSpPr>
          <p:nvPr/>
        </p:nvSpPr>
        <p:spPr bwMode="auto">
          <a:xfrm>
            <a:off x="468313" y="1557338"/>
            <a:ext cx="1368425" cy="2952750"/>
          </a:xfrm>
          <a:prstGeom prst="rect">
            <a:avLst/>
          </a:prstGeom>
          <a:noFill/>
          <a:ln w="9525">
            <a:noFill/>
            <a:miter lim="800000"/>
            <a:headEnd/>
            <a:tailEnd/>
          </a:ln>
        </p:spPr>
        <p:txBody>
          <a:bodyPr lIns="19050" tIns="26988" rIns="19050" bIns="26988"/>
          <a:lstStyle/>
          <a:p>
            <a:pPr algn="l" eaLnBrk="0" hangingPunct="0">
              <a:lnSpc>
                <a:spcPts val="2100"/>
              </a:lnSpc>
              <a:tabLst>
                <a:tab pos="457200" algn="l"/>
                <a:tab pos="914400" algn="l"/>
                <a:tab pos="1371600" algn="l"/>
              </a:tabLst>
            </a:pPr>
            <a:r>
              <a:rPr lang="zh-CN" altLang="en-US" sz="1400" b="1">
                <a:solidFill>
                  <a:srgbClr val="CC6600"/>
                </a:solidFill>
              </a:rPr>
              <a:t>假网关（攻击者）分析接收到的数据包，把有价值的数据包记录下来（比如</a:t>
            </a:r>
            <a:r>
              <a:rPr lang="en-US" altLang="zh-CN" sz="1400" b="1">
                <a:solidFill>
                  <a:srgbClr val="CC6600"/>
                </a:solidFill>
              </a:rPr>
              <a:t>QQ</a:t>
            </a:r>
            <a:r>
              <a:rPr lang="zh-CN" altLang="en-US" sz="1400" b="1">
                <a:solidFill>
                  <a:srgbClr val="CC6600"/>
                </a:solidFill>
              </a:rPr>
              <a:t>以及邮箱登录数据包）</a:t>
            </a:r>
          </a:p>
        </p:txBody>
      </p:sp>
      <p:sp>
        <p:nvSpPr>
          <p:cNvPr id="217132" name="Line 44"/>
          <p:cNvSpPr>
            <a:spLocks noChangeShapeType="1"/>
          </p:cNvSpPr>
          <p:nvPr/>
        </p:nvSpPr>
        <p:spPr bwMode="auto">
          <a:xfrm>
            <a:off x="2268538" y="3213100"/>
            <a:ext cx="1295400" cy="129540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p:spPr>
        <p:txBody>
          <a:bodyPr anchor="ctr">
            <a:spAutoFit/>
          </a:bodyPr>
          <a:lstStyle/>
          <a:p>
            <a:pPr>
              <a:defRPr/>
            </a:pPr>
            <a:endParaRPr lang="en-US"/>
          </a:p>
        </p:txBody>
      </p:sp>
      <p:sp>
        <p:nvSpPr>
          <p:cNvPr id="217133" name="Rectangle 45"/>
          <p:cNvSpPr>
            <a:spLocks noChangeArrowheads="1"/>
          </p:cNvSpPr>
          <p:nvPr/>
        </p:nvSpPr>
        <p:spPr bwMode="auto">
          <a:xfrm>
            <a:off x="539750" y="3933825"/>
            <a:ext cx="3024188" cy="503238"/>
          </a:xfrm>
          <a:prstGeom prst="rect">
            <a:avLst/>
          </a:prstGeom>
          <a:noFill/>
          <a:ln w="9525">
            <a:noFill/>
            <a:miter lim="800000"/>
            <a:headEnd/>
            <a:tailEnd/>
          </a:ln>
        </p:spPr>
        <p:txBody>
          <a:bodyPr lIns="19050" tIns="26988" rIns="19050" bIns="26988"/>
          <a:lstStyle/>
          <a:p>
            <a:pPr algn="l" eaLnBrk="0" hangingPunct="0">
              <a:lnSpc>
                <a:spcPts val="2100"/>
              </a:lnSpc>
              <a:tabLst>
                <a:tab pos="457200" algn="l"/>
                <a:tab pos="914400" algn="l"/>
                <a:tab pos="1371600" algn="l"/>
              </a:tabLst>
            </a:pPr>
            <a:r>
              <a:rPr lang="zh-CN" altLang="en-US" sz="1400" b="1">
                <a:solidFill>
                  <a:srgbClr val="CC6600"/>
                </a:solidFill>
              </a:rPr>
              <a:t>假网关再把数据包转发给真正的网关</a:t>
            </a:r>
          </a:p>
        </p:txBody>
      </p:sp>
      <p:sp>
        <p:nvSpPr>
          <p:cNvPr id="217134" name="Text Box 46"/>
          <p:cNvSpPr txBox="1">
            <a:spLocks noChangeArrowheads="1"/>
          </p:cNvSpPr>
          <p:nvPr/>
        </p:nvSpPr>
        <p:spPr bwMode="auto">
          <a:xfrm>
            <a:off x="1543050" y="2138363"/>
            <a:ext cx="874713" cy="366712"/>
          </a:xfrm>
          <a:prstGeom prst="rect">
            <a:avLst/>
          </a:prstGeom>
          <a:noFill/>
          <a:ln w="38100" algn="ctr">
            <a:noFill/>
            <a:miter lim="800000"/>
            <a:headEnd type="none" w="sm" len="sm"/>
            <a:tailEnd type="none" w="sm" len="sm"/>
          </a:ln>
          <a:effectLst>
            <a:outerShdw blurRad="50800" dist="50800" dir="5400000" algn="ctr" rotWithShape="0">
              <a:schemeClr val="bg1"/>
            </a:outerShdw>
          </a:effectLst>
        </p:spPr>
        <p:txBody>
          <a:bodyPr wrap="none">
            <a:spAutoFit/>
          </a:bodyPr>
          <a:lstStyle/>
          <a:p>
            <a:pPr>
              <a:defRPr/>
            </a:pPr>
            <a:r>
              <a:rPr lang="zh-CN" altLang="en-US" sz="1800" b="1" dirty="0"/>
              <a:t>攻击者</a:t>
            </a:r>
          </a:p>
        </p:txBody>
      </p:sp>
      <p:sp>
        <p:nvSpPr>
          <p:cNvPr id="20505" name="Rectangle 47"/>
          <p:cNvSpPr>
            <a:spLocks noGrp="1" noChangeArrowheads="1"/>
          </p:cNvSpPr>
          <p:nvPr>
            <p:ph type="title"/>
          </p:nvPr>
        </p:nvSpPr>
        <p:spPr>
          <a:xfrm>
            <a:off x="1219200" y="152400"/>
            <a:ext cx="7023100" cy="685800"/>
          </a:xfrm>
        </p:spPr>
        <p:txBody>
          <a:bodyPr>
            <a:normAutofit fontScale="90000"/>
          </a:bodyPr>
          <a:lstStyle/>
          <a:p>
            <a:pPr eaLnBrk="1" hangingPunct="1"/>
            <a:r>
              <a:rPr lang="zh-CN" altLang="en-US" dirty="0" smtClean="0"/>
              <a:t>场景</a:t>
            </a:r>
            <a:r>
              <a:rPr lang="en-US" altLang="zh-CN" dirty="0" smtClean="0"/>
              <a:t>2</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7123"/>
                                        </p:tgtEl>
                                        <p:attrNameLst>
                                          <p:attrName>style.visibility</p:attrName>
                                        </p:attrNameLst>
                                      </p:cBhvr>
                                      <p:to>
                                        <p:strVal val="visible"/>
                                      </p:to>
                                    </p:set>
                                    <p:animEffect transition="in" filter="dissolve">
                                      <p:cBhvr>
                                        <p:cTn id="7" dur="500"/>
                                        <p:tgtEl>
                                          <p:spTgt spid="217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124"/>
                                        </p:tgtEl>
                                        <p:attrNameLst>
                                          <p:attrName>style.visibility</p:attrName>
                                        </p:attrNameLst>
                                      </p:cBhvr>
                                      <p:to>
                                        <p:strVal val="visible"/>
                                      </p:to>
                                    </p:set>
                                    <p:animEffect transition="in" filter="blinds(horizontal)">
                                      <p:cBhvr>
                                        <p:cTn id="12" dur="500"/>
                                        <p:tgtEl>
                                          <p:spTgt spid="2171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71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171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7127"/>
                                        </p:tgtEl>
                                        <p:attrNameLst>
                                          <p:attrName>style.visibility</p:attrName>
                                        </p:attrNameLst>
                                      </p:cBhvr>
                                      <p:to>
                                        <p:strVal val="visible"/>
                                      </p:to>
                                    </p:set>
                                    <p:animEffect transition="in" filter="dissolve">
                                      <p:cBhvr>
                                        <p:cTn id="23" dur="500"/>
                                        <p:tgtEl>
                                          <p:spTgt spid="21712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7127"/>
                                        </p:tgtEl>
                                      </p:cBhvr>
                                    </p:animEffect>
                                    <p:set>
                                      <p:cBhvr>
                                        <p:cTn id="28" dur="1" fill="hold">
                                          <p:stCondLst>
                                            <p:cond delay="499"/>
                                          </p:stCondLst>
                                        </p:cTn>
                                        <p:tgtEl>
                                          <p:spTgt spid="2171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17130"/>
                                        </p:tgtEl>
                                        <p:attrNameLst>
                                          <p:attrName>style.visibility</p:attrName>
                                        </p:attrNameLst>
                                      </p:cBhvr>
                                      <p:to>
                                        <p:strVal val="visible"/>
                                      </p:to>
                                    </p:set>
                                    <p:animEffect transition="in" filter="dissolve">
                                      <p:cBhvr>
                                        <p:cTn id="33" dur="500"/>
                                        <p:tgtEl>
                                          <p:spTgt spid="21713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7125"/>
                                        </p:tgtEl>
                                        <p:attrNameLst>
                                          <p:attrName>style.visibility</p:attrName>
                                        </p:attrNameLst>
                                      </p:cBhvr>
                                      <p:to>
                                        <p:strVal val="visible"/>
                                      </p:to>
                                    </p:set>
                                    <p:animEffect transition="in" filter="blinds(horizontal)">
                                      <p:cBhvr>
                                        <p:cTn id="38" dur="500"/>
                                        <p:tgtEl>
                                          <p:spTgt spid="21712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1712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713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17131"/>
                                        </p:tgtEl>
                                        <p:attrNameLst>
                                          <p:attrName>style.visibility</p:attrName>
                                        </p:attrNameLst>
                                      </p:cBhvr>
                                      <p:to>
                                        <p:strVal val="visible"/>
                                      </p:to>
                                    </p:set>
                                    <p:animEffect transition="in" filter="blinds(horizontal)">
                                      <p:cBhvr>
                                        <p:cTn id="49" dur="500"/>
                                        <p:tgtEl>
                                          <p:spTgt spid="21713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1713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17132"/>
                                        </p:tgtEl>
                                        <p:attrNameLst>
                                          <p:attrName>style.visibility</p:attrName>
                                        </p:attrNameLst>
                                      </p:cBhvr>
                                      <p:to>
                                        <p:strVal val="visible"/>
                                      </p:to>
                                    </p:set>
                                    <p:animEffect transition="in" filter="dissolve">
                                      <p:cBhvr>
                                        <p:cTn id="58" dur="500"/>
                                        <p:tgtEl>
                                          <p:spTgt spid="21713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7133"/>
                                        </p:tgtEl>
                                        <p:attrNameLst>
                                          <p:attrName>style.visibility</p:attrName>
                                        </p:attrNameLst>
                                      </p:cBhvr>
                                      <p:to>
                                        <p:strVal val="visible"/>
                                      </p:to>
                                    </p:set>
                                    <p:animEffect transition="in" filter="blinds(horizontal)">
                                      <p:cBhvr>
                                        <p:cTn id="63" dur="500"/>
                                        <p:tgtEl>
                                          <p:spTgt spid="21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4" grpId="0"/>
      <p:bldP spid="217124" grpId="1"/>
      <p:bldP spid="217125" grpId="0"/>
      <p:bldP spid="217125" grpId="1"/>
      <p:bldP spid="217131" grpId="0"/>
      <p:bldP spid="217131" grpId="1"/>
      <p:bldP spid="2171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altLang="zh-CN" sz="4000" dirty="0" smtClean="0"/>
              <a:t>ARP</a:t>
            </a:r>
            <a:r>
              <a:rPr lang="zh-CN" altLang="en-US" sz="4000" dirty="0" smtClean="0"/>
              <a:t>欺骗技术的应用场景</a:t>
            </a:r>
            <a:endParaRPr lang="en-US" sz="4000" dirty="0"/>
          </a:p>
        </p:txBody>
      </p:sp>
      <p:sp>
        <p:nvSpPr>
          <p:cNvPr id="3" name="Content Placeholder 2"/>
          <p:cNvSpPr>
            <a:spLocks noGrp="1"/>
          </p:cNvSpPr>
          <p:nvPr>
            <p:ph idx="1"/>
          </p:nvPr>
        </p:nvSpPr>
        <p:spPr/>
        <p:txBody>
          <a:bodyPr>
            <a:normAutofit/>
          </a:bodyPr>
          <a:lstStyle/>
          <a:p>
            <a:r>
              <a:rPr lang="zh-CN" altLang="en-US" dirty="0" smtClean="0"/>
              <a:t>利用</a:t>
            </a:r>
            <a:r>
              <a:rPr lang="en-US" altLang="zh-CN" b="1" dirty="0" smtClean="0"/>
              <a:t>ARP</a:t>
            </a:r>
            <a:r>
              <a:rPr lang="zh-CN" altLang="en-US" b="1" dirty="0" smtClean="0"/>
              <a:t>欺骗进行交换网络中的嗅探</a:t>
            </a:r>
          </a:p>
          <a:p>
            <a:r>
              <a:rPr lang="en-US" altLang="zh-CN" b="1" dirty="0" smtClean="0"/>
              <a:t>ARP</a:t>
            </a:r>
            <a:r>
              <a:rPr lang="zh-CN" altLang="en-US" b="1" dirty="0" smtClean="0"/>
              <a:t>欺骗构造中间人攻击，从而实施</a:t>
            </a:r>
            <a:r>
              <a:rPr lang="en-US" altLang="zh-CN" b="1" dirty="0" smtClean="0"/>
              <a:t>TCP</a:t>
            </a:r>
            <a:r>
              <a:rPr lang="zh-CN" altLang="en-US" b="1" dirty="0" smtClean="0"/>
              <a:t>会话劫持</a:t>
            </a:r>
          </a:p>
          <a:p>
            <a:r>
              <a:rPr lang="en-US" b="1" dirty="0" smtClean="0"/>
              <a:t>ARP</a:t>
            </a:r>
            <a:r>
              <a:rPr lang="zh-CN" altLang="en-US" b="1" dirty="0" smtClean="0"/>
              <a:t>病毒：</a:t>
            </a:r>
            <a:r>
              <a:rPr lang="zh-CN" altLang="en-US" dirty="0" smtClean="0"/>
              <a:t>中毒的机器会伪造某台电脑的</a:t>
            </a:r>
            <a:r>
              <a:rPr lang="en-US" altLang="zh-CN" dirty="0" smtClean="0"/>
              <a:t>MAC</a:t>
            </a:r>
            <a:r>
              <a:rPr lang="zh-CN" altLang="en-US" dirty="0" smtClean="0"/>
              <a:t>地址，如果该伪造地址为网关服务器的地址，那么对整个网络均会造成影响，用户表现为上网经常瞬断</a:t>
            </a:r>
            <a:endParaRPr lang="zh-CN" altLang="en-US" b="1" dirty="0" smtClean="0"/>
          </a:p>
          <a:p>
            <a:r>
              <a:rPr lang="en-US" b="1" dirty="0" smtClean="0"/>
              <a:t>ARP</a:t>
            </a:r>
            <a:r>
              <a:rPr lang="zh-CN" altLang="en-US" b="1" dirty="0" smtClean="0"/>
              <a:t>欺骗挂马</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smtClean="0"/>
              <a:t>ARP</a:t>
            </a:r>
            <a:r>
              <a:rPr lang="zh-CN" altLang="en-US" sz="3600" dirty="0" smtClean="0"/>
              <a:t>欺骗攻击防范措施</a:t>
            </a:r>
            <a:endParaRPr lang="en-US" sz="3600" dirty="0"/>
          </a:p>
        </p:txBody>
      </p:sp>
      <p:sp>
        <p:nvSpPr>
          <p:cNvPr id="3" name="Content Placeholder 2"/>
          <p:cNvSpPr>
            <a:spLocks noGrp="1"/>
          </p:cNvSpPr>
          <p:nvPr>
            <p:ph idx="1"/>
          </p:nvPr>
        </p:nvSpPr>
        <p:spPr/>
        <p:txBody>
          <a:bodyPr>
            <a:normAutofit/>
          </a:bodyPr>
          <a:lstStyle/>
          <a:p>
            <a:r>
              <a:rPr lang="zh-CN" altLang="en-US" dirty="0" smtClean="0"/>
              <a:t>静态绑定关键主机的</a:t>
            </a:r>
            <a:r>
              <a:rPr lang="en-US" altLang="zh-CN" dirty="0" smtClean="0"/>
              <a:t>IP</a:t>
            </a:r>
            <a:r>
              <a:rPr lang="zh-CN" altLang="en-US" dirty="0" smtClean="0"/>
              <a:t>地址与</a:t>
            </a:r>
            <a:r>
              <a:rPr lang="en-US" altLang="zh-CN" dirty="0" smtClean="0"/>
              <a:t>MAC</a:t>
            </a:r>
            <a:r>
              <a:rPr lang="zh-CN" altLang="en-US" dirty="0" smtClean="0"/>
              <a:t>地址映射关系</a:t>
            </a:r>
          </a:p>
          <a:p>
            <a:pPr lvl="1"/>
            <a:r>
              <a:rPr lang="zh-CN" altLang="en-US" dirty="0" smtClean="0"/>
              <a:t>网关</a:t>
            </a:r>
            <a:r>
              <a:rPr lang="en-US" altLang="zh-CN" dirty="0" smtClean="0"/>
              <a:t>/</a:t>
            </a:r>
            <a:r>
              <a:rPr lang="zh-CN" altLang="en-US" dirty="0" smtClean="0"/>
              <a:t>关键服务器</a:t>
            </a:r>
          </a:p>
          <a:p>
            <a:pPr lvl="1"/>
            <a:r>
              <a:rPr lang="en-US" dirty="0" smtClean="0"/>
              <a:t>"</a:t>
            </a:r>
            <a:r>
              <a:rPr lang="en-US" dirty="0" err="1" smtClean="0"/>
              <a:t>arp</a:t>
            </a:r>
            <a:r>
              <a:rPr lang="en-US" dirty="0" smtClean="0"/>
              <a:t>-s IP</a:t>
            </a:r>
            <a:r>
              <a:rPr lang="zh-CN" altLang="en-US" dirty="0" smtClean="0"/>
              <a:t>地址</a:t>
            </a:r>
            <a:r>
              <a:rPr lang="en-US" dirty="0" smtClean="0"/>
              <a:t>MAC</a:t>
            </a:r>
            <a:r>
              <a:rPr lang="zh-CN" altLang="en-US" dirty="0" smtClean="0"/>
              <a:t>地址类型</a:t>
            </a:r>
            <a:r>
              <a:rPr lang="en-US" altLang="zh-CN" dirty="0" smtClean="0"/>
              <a:t>"</a:t>
            </a:r>
          </a:p>
          <a:p>
            <a:r>
              <a:rPr lang="zh-CN" altLang="en-US" dirty="0" smtClean="0"/>
              <a:t>使用相应的</a:t>
            </a:r>
            <a:r>
              <a:rPr lang="en-US" altLang="zh-CN" dirty="0" smtClean="0"/>
              <a:t>ARP</a:t>
            </a:r>
            <a:r>
              <a:rPr lang="zh-CN" altLang="en-US" dirty="0" smtClean="0"/>
              <a:t>防范工具</a:t>
            </a:r>
          </a:p>
          <a:p>
            <a:pPr lvl="1"/>
            <a:r>
              <a:rPr lang="en-US" dirty="0" smtClean="0"/>
              <a:t>ARP</a:t>
            </a:r>
            <a:r>
              <a:rPr lang="zh-CN" altLang="en-US" dirty="0" smtClean="0"/>
              <a:t>防火墙</a:t>
            </a:r>
          </a:p>
          <a:p>
            <a:r>
              <a:rPr lang="zh-CN" altLang="en-US" dirty="0" smtClean="0"/>
              <a:t>使用</a:t>
            </a:r>
            <a:r>
              <a:rPr lang="en-US" altLang="zh-CN" dirty="0" smtClean="0"/>
              <a:t>VLAN</a:t>
            </a:r>
            <a:r>
              <a:rPr lang="zh-CN" altLang="en-US" dirty="0" smtClean="0"/>
              <a:t>虚拟子网细分网络拓扑</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网络层 </a:t>
            </a:r>
            <a:r>
              <a:rPr lang="en-US" altLang="zh-CN" dirty="0" smtClean="0"/>
              <a:t>-- </a:t>
            </a:r>
            <a:r>
              <a:rPr lang="en-US" dirty="0" smtClean="0"/>
              <a:t>IP</a:t>
            </a:r>
            <a:r>
              <a:rPr lang="zh-CN" altLang="en-US" dirty="0" smtClean="0"/>
              <a:t>源地址欺骗</a:t>
            </a:r>
            <a:endParaRPr lang="en-US" dirty="0"/>
          </a:p>
        </p:txBody>
      </p:sp>
      <p:sp>
        <p:nvSpPr>
          <p:cNvPr id="3" name="Content Placeholder 2"/>
          <p:cNvSpPr>
            <a:spLocks noGrp="1"/>
          </p:cNvSpPr>
          <p:nvPr>
            <p:ph idx="1"/>
          </p:nvPr>
        </p:nvSpPr>
        <p:spPr/>
        <p:txBody>
          <a:bodyPr>
            <a:normAutofit lnSpcReduction="10000"/>
          </a:bodyPr>
          <a:lstStyle/>
          <a:p>
            <a:r>
              <a:rPr lang="en-US" b="1" dirty="0" smtClean="0"/>
              <a:t>IP</a:t>
            </a:r>
            <a:r>
              <a:rPr lang="zh-CN" altLang="en-US" b="1" dirty="0" smtClean="0"/>
              <a:t>源地址欺骗 </a:t>
            </a:r>
            <a:r>
              <a:rPr lang="en-US" altLang="zh-CN" b="1" dirty="0" smtClean="0"/>
              <a:t>– </a:t>
            </a:r>
            <a:r>
              <a:rPr lang="zh-CN" altLang="en-US" b="1" dirty="0" smtClean="0"/>
              <a:t>假冒</a:t>
            </a:r>
            <a:r>
              <a:rPr lang="en-US" altLang="zh-CN" b="1" dirty="0" smtClean="0"/>
              <a:t>IP</a:t>
            </a:r>
            <a:r>
              <a:rPr lang="zh-CN" altLang="en-US" b="1" dirty="0" smtClean="0"/>
              <a:t>攻击</a:t>
            </a:r>
          </a:p>
          <a:p>
            <a:pPr lvl="1"/>
            <a:r>
              <a:rPr lang="zh-CN" altLang="en-US" dirty="0" smtClean="0"/>
              <a:t>伪造具有虚假源地址的</a:t>
            </a:r>
            <a:r>
              <a:rPr lang="en-US" altLang="zh-CN" b="1" dirty="0" smtClean="0"/>
              <a:t>IP</a:t>
            </a:r>
            <a:r>
              <a:rPr lang="zh-CN" altLang="en-US" b="1" dirty="0" smtClean="0"/>
              <a:t>数据包进行发送</a:t>
            </a:r>
          </a:p>
          <a:p>
            <a:pPr lvl="1"/>
            <a:r>
              <a:rPr lang="zh-CN" altLang="en-US" dirty="0" smtClean="0"/>
              <a:t>目的：隐藏攻击者身份、假冒其他计算机</a:t>
            </a:r>
          </a:p>
          <a:p>
            <a:r>
              <a:rPr lang="en-US" altLang="zh-CN" b="1" dirty="0" smtClean="0"/>
              <a:t>IP</a:t>
            </a:r>
            <a:r>
              <a:rPr lang="zh-CN" altLang="en-US" b="1" dirty="0" smtClean="0"/>
              <a:t>源地址欺骗原理</a:t>
            </a:r>
          </a:p>
          <a:p>
            <a:pPr lvl="1"/>
            <a:r>
              <a:rPr lang="zh-CN" altLang="en-US" dirty="0" smtClean="0"/>
              <a:t>路由转发只是用目标</a:t>
            </a:r>
            <a:r>
              <a:rPr lang="en-US" altLang="zh-CN" b="1" dirty="0" smtClean="0"/>
              <a:t>IP</a:t>
            </a:r>
            <a:r>
              <a:rPr lang="zh-CN" altLang="en-US" b="1" dirty="0" smtClean="0"/>
              <a:t>地址，不对源做验证</a:t>
            </a:r>
          </a:p>
          <a:p>
            <a:pPr lvl="1"/>
            <a:r>
              <a:rPr lang="zh-CN" altLang="en-US" dirty="0" smtClean="0"/>
              <a:t>现实世界中的平信</a:t>
            </a:r>
          </a:p>
          <a:p>
            <a:pPr lvl="1"/>
            <a:r>
              <a:rPr lang="zh-CN" altLang="en-US" dirty="0" smtClean="0"/>
              <a:t>通常情况：无法获得响应包</a:t>
            </a:r>
            <a:endParaRPr lang="en-US" altLang="zh-CN" dirty="0" smtClean="0"/>
          </a:p>
          <a:p>
            <a:pPr lvl="1"/>
            <a:r>
              <a:rPr lang="zh-CN" altLang="en-US" dirty="0" smtClean="0"/>
              <a:t>在无法获得响应包的情况下，可通过猜测</a:t>
            </a:r>
            <a:r>
              <a:rPr lang="en-US" altLang="zh-CN" b="1" dirty="0" smtClean="0"/>
              <a:t>TCP</a:t>
            </a:r>
            <a:r>
              <a:rPr lang="zh-CN" altLang="en-US" b="1" dirty="0" smtClean="0"/>
              <a:t>三次握手中所需的信息，假冒</a:t>
            </a:r>
            <a:r>
              <a:rPr lang="en-US" altLang="zh-CN" b="1" dirty="0" smtClean="0"/>
              <a:t>IP</a:t>
            </a:r>
            <a:r>
              <a:rPr lang="zh-CN" altLang="en-US" b="1" dirty="0" smtClean="0"/>
              <a:t>建立起</a:t>
            </a:r>
            <a:r>
              <a:rPr lang="en-US" altLang="zh-CN" b="1" dirty="0" smtClean="0"/>
              <a:t>TCP</a:t>
            </a:r>
            <a:r>
              <a:rPr lang="zh-CN" altLang="en-US" b="1" dirty="0" smtClean="0"/>
              <a:t>连接</a:t>
            </a:r>
            <a:endParaRPr lang="zh-CN" alt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1143000"/>
          </a:xfrm>
        </p:spPr>
        <p:txBody>
          <a:bodyPr>
            <a:normAutofit fontScale="90000"/>
          </a:bodyPr>
          <a:lstStyle/>
          <a:p>
            <a:r>
              <a:rPr lang="en-US" altLang="zh-CN" dirty="0" smtClean="0"/>
              <a:t>IP</a:t>
            </a:r>
            <a:r>
              <a:rPr lang="zh-CN" altLang="en-US" dirty="0" smtClean="0"/>
              <a:t>源地址欺骗：盲攻击（序列号攻击）</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57200" y="1295400"/>
            <a:ext cx="8686800" cy="5029200"/>
          </a:xfrm>
          <a:prstGeom prst="rect">
            <a:avLst/>
          </a:prstGeom>
          <a:noFill/>
          <a:ln w="9525">
            <a:noFill/>
            <a:miter lim="800000"/>
            <a:headEnd/>
            <a:tailEnd/>
          </a:ln>
        </p:spPr>
      </p:pic>
      <p:sp>
        <p:nvSpPr>
          <p:cNvPr id="6" name="Content Placeholder 5"/>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IP</a:t>
            </a:r>
            <a:r>
              <a:rPr lang="zh-CN" altLang="en-US" b="1" dirty="0" smtClean="0"/>
              <a:t>源地址欺骗技术的应用场景</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普遍应用场景</a:t>
            </a:r>
          </a:p>
          <a:p>
            <a:pPr lvl="1"/>
            <a:r>
              <a:rPr lang="zh-CN" altLang="en-US" dirty="0" smtClean="0"/>
              <a:t>拒绝服务攻击：无需或不期望响应包，节省带宽，隐藏攻击源</a:t>
            </a:r>
          </a:p>
          <a:p>
            <a:pPr lvl="1"/>
            <a:r>
              <a:rPr lang="zh-CN" altLang="en-US" dirty="0" smtClean="0"/>
              <a:t>网络扫描</a:t>
            </a:r>
            <a:r>
              <a:rPr lang="en-US" altLang="zh-CN" b="1" dirty="0" smtClean="0"/>
              <a:t>(</a:t>
            </a:r>
            <a:r>
              <a:rPr lang="en-US" altLang="zh-CN" b="1" dirty="0" err="1" smtClean="0"/>
              <a:t>nmap</a:t>
            </a:r>
            <a:r>
              <a:rPr lang="en-US" altLang="zh-CN" b="1" dirty="0" smtClean="0"/>
              <a:t>-D)</a:t>
            </a:r>
            <a:r>
              <a:rPr lang="zh-CN" altLang="en-US" b="1" dirty="0" smtClean="0"/>
              <a:t>：将真正扫描源隐藏于一些欺骗的源</a:t>
            </a:r>
            <a:r>
              <a:rPr lang="en-US" altLang="zh-CN" b="1" dirty="0" smtClean="0"/>
              <a:t>IP</a:t>
            </a:r>
            <a:r>
              <a:rPr lang="zh-CN" altLang="en-US" b="1" dirty="0" smtClean="0"/>
              <a:t>地址中</a:t>
            </a:r>
          </a:p>
          <a:p>
            <a:r>
              <a:rPr lang="zh-CN" altLang="en-US" dirty="0" smtClean="0"/>
              <a:t>假冒</a:t>
            </a:r>
            <a:r>
              <a:rPr lang="en-US" altLang="zh-CN" b="1" dirty="0" smtClean="0"/>
              <a:t>IP</a:t>
            </a:r>
            <a:r>
              <a:rPr lang="zh-CN" altLang="en-US" b="1" dirty="0" smtClean="0"/>
              <a:t>攻击场景</a:t>
            </a:r>
          </a:p>
          <a:p>
            <a:pPr lvl="1"/>
            <a:r>
              <a:rPr lang="zh-CN" altLang="en-US" dirty="0" smtClean="0"/>
              <a:t>对付基于</a:t>
            </a:r>
            <a:r>
              <a:rPr lang="en-US" altLang="zh-CN" b="1" dirty="0" smtClean="0"/>
              <a:t>IP</a:t>
            </a:r>
            <a:r>
              <a:rPr lang="zh-CN" altLang="en-US" b="1" dirty="0" smtClean="0"/>
              <a:t>地址的身份认证机制</a:t>
            </a:r>
          </a:p>
          <a:p>
            <a:pPr lvl="1"/>
            <a:r>
              <a:rPr lang="zh-CN" altLang="en-US" dirty="0" smtClean="0"/>
              <a:t>类</a:t>
            </a:r>
            <a:r>
              <a:rPr lang="en-US" altLang="zh-CN" b="1" dirty="0" smtClean="0"/>
              <a:t>Unix</a:t>
            </a:r>
            <a:r>
              <a:rPr lang="zh-CN" altLang="en-US" b="1" dirty="0" smtClean="0"/>
              <a:t>平台上的主机信任关系</a:t>
            </a:r>
          </a:p>
          <a:p>
            <a:pPr lvl="1"/>
            <a:r>
              <a:rPr lang="zh-CN" altLang="en-US" dirty="0" smtClean="0"/>
              <a:t>防火墙或服务器中配置的特定</a:t>
            </a:r>
            <a:r>
              <a:rPr lang="en-US" altLang="zh-CN" b="1" dirty="0" smtClean="0"/>
              <a:t>IP</a:t>
            </a:r>
            <a:r>
              <a:rPr lang="zh-CN" altLang="en-US" b="1" dirty="0" smtClean="0"/>
              <a:t>访问许可</a:t>
            </a:r>
          </a:p>
          <a:p>
            <a:pPr lvl="1"/>
            <a:r>
              <a:rPr lang="zh-CN" altLang="en-US" dirty="0" smtClean="0"/>
              <a:t>远程主机</a:t>
            </a:r>
            <a:r>
              <a:rPr lang="en-US" altLang="zh-CN" b="1" dirty="0" smtClean="0"/>
              <a:t>IP</a:t>
            </a:r>
            <a:r>
              <a:rPr lang="zh-CN" altLang="en-US" b="1" dirty="0" smtClean="0"/>
              <a:t>欺骗</a:t>
            </a:r>
            <a:r>
              <a:rPr lang="en-US" altLang="zh-CN" b="1" dirty="0" smtClean="0"/>
              <a:t>-</a:t>
            </a:r>
            <a:r>
              <a:rPr lang="zh-CN" altLang="en-US" b="1" dirty="0" smtClean="0"/>
              <a:t>盲攻击，较难成功</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3" cstate="print"/>
          <a:srcRect/>
          <a:stretch>
            <a:fillRect/>
          </a:stretch>
        </p:blipFill>
        <p:spPr bwMode="auto">
          <a:xfrm>
            <a:off x="0" y="228600"/>
            <a:ext cx="9056198"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IP</a:t>
            </a:r>
            <a:r>
              <a:rPr lang="zh-CN" altLang="en-US" b="1" dirty="0" smtClean="0"/>
              <a:t>源地址欺骗的防范措施</a:t>
            </a:r>
            <a:endParaRPr lang="en-US" dirty="0"/>
          </a:p>
        </p:txBody>
      </p:sp>
      <p:sp>
        <p:nvSpPr>
          <p:cNvPr id="3" name="Content Placeholder 2"/>
          <p:cNvSpPr>
            <a:spLocks noGrp="1"/>
          </p:cNvSpPr>
          <p:nvPr>
            <p:ph idx="1"/>
          </p:nvPr>
        </p:nvSpPr>
        <p:spPr/>
        <p:txBody>
          <a:bodyPr>
            <a:normAutofit fontScale="92500"/>
          </a:bodyPr>
          <a:lstStyle/>
          <a:p>
            <a:r>
              <a:rPr lang="zh-CN" altLang="en-US" dirty="0" smtClean="0"/>
              <a:t>使用随机化的初始序列号避免远程的盲攻击</a:t>
            </a:r>
          </a:p>
          <a:p>
            <a:pPr lvl="1"/>
            <a:r>
              <a:rPr lang="zh-CN" altLang="en-US" dirty="0" smtClean="0"/>
              <a:t>使用网络层安全传输协议如</a:t>
            </a:r>
            <a:r>
              <a:rPr lang="en-US" altLang="zh-CN" b="1" dirty="0" err="1" smtClean="0"/>
              <a:t>IPsec</a:t>
            </a:r>
            <a:endParaRPr lang="en-US" altLang="zh-CN" b="1" dirty="0" smtClean="0"/>
          </a:p>
          <a:p>
            <a:r>
              <a:rPr lang="zh-CN" altLang="en-US" dirty="0" smtClean="0"/>
              <a:t>避免泄露高层协议可供利用的信息及传输内容</a:t>
            </a:r>
          </a:p>
          <a:p>
            <a:pPr lvl="1"/>
            <a:r>
              <a:rPr lang="zh-CN" altLang="en-US" dirty="0" smtClean="0"/>
              <a:t>避免采用基于</a:t>
            </a:r>
            <a:r>
              <a:rPr lang="en-US" b="1" dirty="0" smtClean="0"/>
              <a:t>IP</a:t>
            </a:r>
            <a:r>
              <a:rPr lang="zh-CN" altLang="en-US" b="1" dirty="0" smtClean="0"/>
              <a:t>地址的信任策略</a:t>
            </a:r>
          </a:p>
          <a:p>
            <a:r>
              <a:rPr lang="zh-CN" altLang="en-US" dirty="0" smtClean="0"/>
              <a:t>以基于加密算法的用户身份认证机制来替代</a:t>
            </a:r>
          </a:p>
          <a:p>
            <a:r>
              <a:rPr lang="zh-CN" altLang="en-US" dirty="0" smtClean="0"/>
              <a:t>在路由器和网关上实施包检查和过滤</a:t>
            </a:r>
          </a:p>
          <a:p>
            <a:pPr lvl="1"/>
            <a:r>
              <a:rPr lang="zh-CN" altLang="en-US" dirty="0" smtClean="0"/>
              <a:t>入站过滤机制</a:t>
            </a:r>
            <a:r>
              <a:rPr lang="en-US" altLang="zh-CN" b="1" dirty="0" smtClean="0"/>
              <a:t>(</a:t>
            </a:r>
            <a:r>
              <a:rPr lang="en-US" b="1" dirty="0" smtClean="0"/>
              <a:t>ingress filtering)</a:t>
            </a:r>
          </a:p>
          <a:p>
            <a:pPr lvl="1"/>
            <a:r>
              <a:rPr lang="zh-CN" altLang="en-US" dirty="0" smtClean="0"/>
              <a:t>出站过滤机制</a:t>
            </a:r>
            <a:r>
              <a:rPr lang="en-US" altLang="zh-CN" b="1" dirty="0" smtClean="0"/>
              <a:t>(</a:t>
            </a:r>
            <a:r>
              <a:rPr lang="en-US" b="1" dirty="0" smtClean="0"/>
              <a:t>egress filtering)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228600" y="152400"/>
            <a:ext cx="8648700" cy="603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dirty="0" smtClean="0"/>
              <a:t>ICMP</a:t>
            </a:r>
            <a:r>
              <a:rPr lang="zh-CN" altLang="en-US" dirty="0" smtClean="0"/>
              <a:t>路由重定向</a:t>
            </a:r>
            <a:endParaRPr lang="en-US" dirty="0"/>
          </a:p>
        </p:txBody>
      </p:sp>
      <p:sp>
        <p:nvSpPr>
          <p:cNvPr id="3" name="Content Placeholder 2"/>
          <p:cNvSpPr>
            <a:spLocks noGrp="1"/>
          </p:cNvSpPr>
          <p:nvPr>
            <p:ph idx="1"/>
          </p:nvPr>
        </p:nvSpPr>
        <p:spPr>
          <a:xfrm>
            <a:off x="533400" y="990600"/>
            <a:ext cx="8305800" cy="5410200"/>
          </a:xfrm>
        </p:spPr>
        <p:txBody>
          <a:bodyPr>
            <a:normAutofit fontScale="92500"/>
          </a:bodyPr>
          <a:lstStyle/>
          <a:p>
            <a:r>
              <a:rPr lang="en-US" altLang="zh-CN" b="1" dirty="0" smtClean="0"/>
              <a:t>ICMP</a:t>
            </a:r>
            <a:r>
              <a:rPr lang="zh-CN" altLang="en-US" b="1" dirty="0" smtClean="0"/>
              <a:t>路由重定向</a:t>
            </a:r>
            <a:endParaRPr lang="en-US" dirty="0" smtClean="0"/>
          </a:p>
          <a:p>
            <a:pPr lvl="1"/>
            <a:r>
              <a:rPr lang="en-US" altLang="zh-CN" dirty="0" smtClean="0"/>
              <a:t>ICMP</a:t>
            </a:r>
            <a:r>
              <a:rPr lang="zh-CN" altLang="en-US" dirty="0" smtClean="0"/>
              <a:t>重定向报文是路由器为网络中的机器提供最新的路由信息以达到最短路由而使用的。当主机收到一个</a:t>
            </a:r>
            <a:r>
              <a:rPr lang="en-US" altLang="zh-CN" dirty="0" smtClean="0"/>
              <a:t>ICMP</a:t>
            </a:r>
            <a:r>
              <a:rPr lang="zh-CN" altLang="en-US" dirty="0" smtClean="0"/>
              <a:t>重定向报文就会根据报文来更新自己的路由表</a:t>
            </a:r>
            <a:endParaRPr lang="en-US" altLang="zh-CN" b="1" dirty="0" smtClean="0"/>
          </a:p>
          <a:p>
            <a:r>
              <a:rPr lang="en-US" altLang="zh-CN" b="1" dirty="0" smtClean="0"/>
              <a:t>ICMP</a:t>
            </a:r>
            <a:r>
              <a:rPr lang="zh-CN" altLang="en-US" b="1" dirty="0" smtClean="0"/>
              <a:t>路由重定向攻击</a:t>
            </a:r>
          </a:p>
          <a:p>
            <a:pPr lvl="1"/>
            <a:r>
              <a:rPr lang="zh-CN" altLang="en-US" dirty="0" smtClean="0"/>
              <a:t>伪装成路由器发送虚假的</a:t>
            </a:r>
            <a:r>
              <a:rPr lang="en-US" altLang="zh-CN" b="1" dirty="0" smtClean="0"/>
              <a:t>ICMP</a:t>
            </a:r>
            <a:r>
              <a:rPr lang="zh-CN" altLang="en-US" b="1" dirty="0" smtClean="0"/>
              <a:t>路由路径控制报文</a:t>
            </a:r>
          </a:p>
          <a:p>
            <a:pPr lvl="1"/>
            <a:r>
              <a:rPr lang="zh-CN" altLang="en-US" dirty="0" smtClean="0"/>
              <a:t>使受害主机选择攻击者指定的路由路径</a:t>
            </a:r>
          </a:p>
          <a:p>
            <a:pPr lvl="1"/>
            <a:r>
              <a:rPr lang="zh-CN" altLang="en-US" dirty="0" smtClean="0"/>
              <a:t>攻击目的：嗅探或假冒攻击</a:t>
            </a:r>
          </a:p>
          <a:p>
            <a:r>
              <a:rPr lang="zh-CN" altLang="en-US" dirty="0" smtClean="0"/>
              <a:t>技术原理</a:t>
            </a:r>
            <a:endParaRPr lang="en-US" altLang="zh-CN" dirty="0" smtClean="0"/>
          </a:p>
          <a:p>
            <a:pPr lvl="1"/>
            <a:r>
              <a:rPr lang="zh-CN" altLang="en-US" dirty="0" smtClean="0"/>
              <a:t>路由器告知主机：“应该使用的路由器</a:t>
            </a:r>
            <a:r>
              <a:rPr lang="en-US" altLang="zh-CN" b="1" dirty="0" smtClean="0"/>
              <a:t>IP</a:t>
            </a:r>
            <a:r>
              <a:rPr lang="zh-CN" altLang="en-US" b="1" dirty="0" smtClean="0"/>
              <a:t>地址”</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3200400"/>
          </a:xfrm>
        </p:spPr>
        <p:txBody>
          <a:bodyPr>
            <a:normAutofit/>
          </a:bodyPr>
          <a:lstStyle/>
          <a:p>
            <a:r>
              <a:rPr lang="zh-CN" altLang="en-US" sz="2800" dirty="0" smtClean="0"/>
              <a:t>攻击节点冒充网关</a:t>
            </a:r>
            <a:r>
              <a:rPr lang="en-US" altLang="zh-CN" sz="2800" b="1" dirty="0" smtClean="0"/>
              <a:t>IP</a:t>
            </a:r>
            <a:r>
              <a:rPr lang="zh-CN" altLang="en-US" sz="2800" b="1" dirty="0" smtClean="0"/>
              <a:t>，向被攻击节点发送</a:t>
            </a:r>
            <a:r>
              <a:rPr lang="en-US" altLang="zh-CN" sz="2800" b="1" dirty="0" smtClean="0"/>
              <a:t>ICMP</a:t>
            </a:r>
            <a:r>
              <a:rPr lang="zh-CN" altLang="en-US" sz="2800" b="1" dirty="0" smtClean="0"/>
              <a:t>重定向报文，并将指定的新路由器</a:t>
            </a:r>
            <a:r>
              <a:rPr lang="en-US" altLang="zh-CN" sz="2800" b="1" dirty="0" smtClean="0"/>
              <a:t>IP</a:t>
            </a:r>
            <a:r>
              <a:rPr lang="zh-CN" altLang="en-US" sz="2800" b="1" dirty="0" smtClean="0"/>
              <a:t>地址设置为攻击节点</a:t>
            </a:r>
          </a:p>
          <a:p>
            <a:r>
              <a:rPr lang="zh-CN" altLang="en-US" sz="2800" dirty="0" smtClean="0"/>
              <a:t>被攻击节点接受报文，选择攻击节点作为其新路由器</a:t>
            </a:r>
            <a:r>
              <a:rPr lang="en-US" altLang="zh-CN" sz="2800" b="1" dirty="0" smtClean="0"/>
              <a:t>(</a:t>
            </a:r>
            <a:r>
              <a:rPr lang="zh-CN" altLang="en-US" sz="2800" b="1" dirty="0" smtClean="0"/>
              <a:t>即网关</a:t>
            </a:r>
            <a:r>
              <a:rPr lang="en-US" altLang="zh-CN" sz="2800" b="1" dirty="0" smtClean="0"/>
              <a:t>)</a:t>
            </a:r>
          </a:p>
          <a:p>
            <a:r>
              <a:rPr lang="zh-CN" altLang="en-US" sz="2800" dirty="0" smtClean="0"/>
              <a:t>攻击节点可以开启路由转发，实施中间人攻击</a:t>
            </a:r>
          </a:p>
          <a:p>
            <a:endParaRPr lang="en-US" sz="2800" dirty="0"/>
          </a:p>
        </p:txBody>
      </p:sp>
      <p:pic>
        <p:nvPicPr>
          <p:cNvPr id="7171" name="Picture 3"/>
          <p:cNvPicPr>
            <a:picLocks noChangeAspect="1" noChangeArrowheads="1"/>
          </p:cNvPicPr>
          <p:nvPr/>
        </p:nvPicPr>
        <p:blipFill>
          <a:blip r:embed="rId3" cstate="print"/>
          <a:srcRect/>
          <a:stretch>
            <a:fillRect/>
          </a:stretch>
        </p:blipFill>
        <p:spPr bwMode="auto">
          <a:xfrm>
            <a:off x="685800" y="3810000"/>
            <a:ext cx="7772400" cy="952500"/>
          </a:xfrm>
          <a:prstGeom prst="rect">
            <a:avLst/>
          </a:prstGeom>
          <a:noFill/>
          <a:ln w="9525">
            <a:noFill/>
            <a:miter lim="800000"/>
            <a:headEnd/>
            <a:tailEnd/>
          </a:ln>
        </p:spPr>
      </p:pic>
      <p:sp>
        <p:nvSpPr>
          <p:cNvPr id="6" name="Rectangle 5"/>
          <p:cNvSpPr/>
          <p:nvPr/>
        </p:nvSpPr>
        <p:spPr>
          <a:xfrm>
            <a:off x="609600" y="4953000"/>
            <a:ext cx="8153400" cy="1200329"/>
          </a:xfrm>
          <a:prstGeom prst="rect">
            <a:avLst/>
          </a:prstGeom>
        </p:spPr>
        <p:txBody>
          <a:bodyPr wrap="square">
            <a:spAutoFit/>
          </a:bodyPr>
          <a:lstStyle/>
          <a:p>
            <a:r>
              <a:rPr lang="zh-CN" altLang="en-US" sz="2400" dirty="0" smtClean="0"/>
              <a:t>例：嗅控到数据包的源或目的</a:t>
            </a:r>
            <a:r>
              <a:rPr lang="en-US" altLang="zh-CN" sz="2400" dirty="0" smtClean="0"/>
              <a:t>IP</a:t>
            </a:r>
            <a:r>
              <a:rPr lang="zh-CN" altLang="en-US" sz="2400" dirty="0" smtClean="0"/>
              <a:t>地址</a:t>
            </a:r>
            <a:r>
              <a:rPr lang="en-US" altLang="zh-CN" sz="2400" dirty="0" smtClean="0"/>
              <a:t>172.31.4.200</a:t>
            </a:r>
            <a:r>
              <a:rPr lang="zh-CN" altLang="en-US" sz="2400" dirty="0" smtClean="0"/>
              <a:t>时</a:t>
            </a:r>
            <a:r>
              <a:rPr lang="en-US" altLang="zh-CN" sz="2400" dirty="0" smtClean="0"/>
              <a:t>,</a:t>
            </a:r>
            <a:r>
              <a:rPr lang="zh-CN" altLang="en-US" sz="2400" dirty="0" smtClean="0"/>
              <a:t>就以</a:t>
            </a:r>
            <a:r>
              <a:rPr lang="en-US" altLang="zh-CN" sz="2400" dirty="0" smtClean="0"/>
              <a:t>172.31.4.1</a:t>
            </a:r>
            <a:r>
              <a:rPr lang="zh-CN" altLang="en-US" sz="2400" dirty="0" smtClean="0"/>
              <a:t>的名义向数据包的源地址发送一个</a:t>
            </a:r>
            <a:r>
              <a:rPr lang="en-US" altLang="zh-CN" sz="2400" dirty="0" smtClean="0"/>
              <a:t>ICMP</a:t>
            </a:r>
            <a:r>
              <a:rPr lang="zh-CN" altLang="en-US" sz="2400" dirty="0" smtClean="0"/>
              <a:t>重定向报文</a:t>
            </a:r>
            <a:r>
              <a:rPr lang="en-US" altLang="zh-CN" sz="2400" dirty="0" smtClean="0"/>
              <a:t>,</a:t>
            </a:r>
            <a:r>
              <a:rPr lang="zh-CN" altLang="en-US" sz="2400" dirty="0" smtClean="0"/>
              <a:t>使之使用</a:t>
            </a:r>
            <a:r>
              <a:rPr lang="en-US" altLang="zh-CN" sz="2400" dirty="0" smtClean="0"/>
              <a:t>172.31.4.210</a:t>
            </a:r>
            <a:r>
              <a:rPr lang="zh-CN" altLang="en-US" sz="2400" dirty="0" smtClean="0"/>
              <a:t>作为默认的路由</a:t>
            </a:r>
            <a:endParaRPr lang="en-US" sz="2400" dirty="0"/>
          </a:p>
        </p:txBody>
      </p:sp>
      <p:sp>
        <p:nvSpPr>
          <p:cNvPr id="7" name="Rectangle 6"/>
          <p:cNvSpPr/>
          <p:nvPr/>
        </p:nvSpPr>
        <p:spPr>
          <a:xfrm>
            <a:off x="6324600" y="5934670"/>
            <a:ext cx="2622001"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example</a:t>
            </a:r>
            <a:endParaRPr lang="en-US" altLang="zh-CN"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0" y="0"/>
            <a:ext cx="9144000" cy="68147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ICMP</a:t>
            </a:r>
            <a:r>
              <a:rPr lang="zh-CN" altLang="en-US" b="1" dirty="0" smtClean="0"/>
              <a:t>路由重定向攻击防范</a:t>
            </a:r>
            <a:endParaRPr lang="en-US" dirty="0"/>
          </a:p>
        </p:txBody>
      </p:sp>
      <p:sp>
        <p:nvSpPr>
          <p:cNvPr id="3" name="Content Placeholder 2"/>
          <p:cNvSpPr>
            <a:spLocks noGrp="1"/>
          </p:cNvSpPr>
          <p:nvPr>
            <p:ph idx="1"/>
          </p:nvPr>
        </p:nvSpPr>
        <p:spPr/>
        <p:txBody>
          <a:bodyPr/>
          <a:lstStyle/>
          <a:p>
            <a:r>
              <a:rPr lang="zh-CN" altLang="en-US" dirty="0" smtClean="0"/>
              <a:t>根据类型过滤一些</a:t>
            </a:r>
            <a:r>
              <a:rPr lang="en-US" altLang="zh-CN" b="1" dirty="0" smtClean="0"/>
              <a:t>ICMP</a:t>
            </a:r>
            <a:r>
              <a:rPr lang="zh-CN" altLang="en-US" b="1" dirty="0" smtClean="0"/>
              <a:t>数据包</a:t>
            </a:r>
          </a:p>
          <a:p>
            <a:r>
              <a:rPr lang="zh-CN" altLang="en-US" dirty="0" smtClean="0"/>
              <a:t>设置防火墙过滤</a:t>
            </a:r>
          </a:p>
          <a:p>
            <a:r>
              <a:rPr lang="zh-CN" altLang="en-US" dirty="0" smtClean="0"/>
              <a:t>对于</a:t>
            </a:r>
            <a:r>
              <a:rPr lang="en-US" altLang="zh-CN" b="1" dirty="0" smtClean="0"/>
              <a:t>ICMP</a:t>
            </a:r>
            <a:r>
              <a:rPr lang="zh-CN" altLang="en-US" b="1" dirty="0" smtClean="0"/>
              <a:t>重定向报文判断是不是来自本地路由器</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传输层 </a:t>
            </a:r>
            <a:r>
              <a:rPr lang="en-US" altLang="zh-CN" b="1" dirty="0" smtClean="0"/>
              <a:t>-- </a:t>
            </a:r>
            <a:r>
              <a:rPr lang="en-US" b="1" dirty="0" smtClean="0"/>
              <a:t>TCP RST</a:t>
            </a:r>
            <a:r>
              <a:rPr lang="zh-CN" altLang="en-US" b="1" dirty="0" smtClean="0"/>
              <a:t>攻击</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t>中断攻击</a:t>
            </a:r>
          </a:p>
          <a:p>
            <a:r>
              <a:rPr lang="zh-CN" altLang="en-US" dirty="0" smtClean="0"/>
              <a:t>伪造</a:t>
            </a:r>
            <a:r>
              <a:rPr lang="en-US" b="1" dirty="0" smtClean="0"/>
              <a:t>TCP</a:t>
            </a:r>
            <a:r>
              <a:rPr lang="zh-CN" altLang="en-US" b="1" dirty="0" smtClean="0"/>
              <a:t>重置报文攻击</a:t>
            </a:r>
            <a:r>
              <a:rPr lang="en-US" altLang="zh-CN" b="1" dirty="0" smtClean="0"/>
              <a:t>(</a:t>
            </a:r>
            <a:r>
              <a:rPr lang="en-US" b="1" dirty="0" smtClean="0"/>
              <a:t>spoofed TCP reset packet)</a:t>
            </a:r>
          </a:p>
          <a:p>
            <a:pPr lvl="1"/>
            <a:r>
              <a:rPr lang="en-US" altLang="zh-CN" b="1" dirty="0" smtClean="0"/>
              <a:t>TCP</a:t>
            </a:r>
            <a:r>
              <a:rPr lang="zh-CN" altLang="en-US" b="1" dirty="0" smtClean="0"/>
              <a:t>重置报文将直接关闭掉一个</a:t>
            </a:r>
            <a:r>
              <a:rPr lang="en-US" altLang="zh-CN" b="1" dirty="0" smtClean="0"/>
              <a:t>TCP</a:t>
            </a:r>
            <a:r>
              <a:rPr lang="zh-CN" altLang="en-US" b="1" dirty="0" smtClean="0"/>
              <a:t>会话连接</a:t>
            </a:r>
          </a:p>
          <a:p>
            <a:pPr lvl="1"/>
            <a:r>
              <a:rPr lang="zh-CN" altLang="en-US" dirty="0" smtClean="0"/>
              <a:t>限制条件：通讯目标方接受</a:t>
            </a:r>
            <a:r>
              <a:rPr lang="en-US" altLang="zh-CN" b="1" dirty="0" smtClean="0"/>
              <a:t>TCP</a:t>
            </a:r>
            <a:r>
              <a:rPr lang="zh-CN" altLang="en-US" b="1" dirty="0" smtClean="0"/>
              <a:t>包</a:t>
            </a:r>
          </a:p>
          <a:p>
            <a:pPr lvl="2"/>
            <a:r>
              <a:rPr lang="zh-CN" altLang="en-US" dirty="0" smtClean="0"/>
              <a:t>通讯源</a:t>
            </a:r>
            <a:r>
              <a:rPr lang="en-US" altLang="zh-CN" b="1" dirty="0" smtClean="0"/>
              <a:t>IP</a:t>
            </a:r>
            <a:r>
              <a:rPr lang="zh-CN" altLang="en-US" b="1" dirty="0" smtClean="0"/>
              <a:t>地址及端口号一致</a:t>
            </a:r>
          </a:p>
          <a:p>
            <a:pPr lvl="2"/>
            <a:r>
              <a:rPr lang="zh-CN" altLang="en-US" dirty="0" smtClean="0"/>
              <a:t>序列号</a:t>
            </a:r>
            <a:r>
              <a:rPr lang="en-US" altLang="zh-CN" b="1" dirty="0" smtClean="0"/>
              <a:t>(</a:t>
            </a:r>
            <a:r>
              <a:rPr lang="en-US" altLang="zh-CN" b="1" dirty="0" err="1" smtClean="0"/>
              <a:t>Seq</a:t>
            </a:r>
            <a:r>
              <a:rPr lang="en-US" altLang="zh-CN" b="1" dirty="0" smtClean="0"/>
              <a:t>)</a:t>
            </a:r>
            <a:r>
              <a:rPr lang="zh-CN" altLang="en-US" b="1" dirty="0" smtClean="0"/>
              <a:t>落入</a:t>
            </a:r>
            <a:r>
              <a:rPr lang="en-US" altLang="zh-CN" b="1" dirty="0" smtClean="0"/>
              <a:t>TCP</a:t>
            </a:r>
            <a:r>
              <a:rPr lang="zh-CN" altLang="en-US" b="1" dirty="0" smtClean="0"/>
              <a:t>窗口之内</a:t>
            </a:r>
          </a:p>
          <a:p>
            <a:r>
              <a:rPr lang="zh-CN" altLang="en-US" dirty="0" smtClean="0"/>
              <a:t>嗅探监视通信双方的</a:t>
            </a:r>
            <a:r>
              <a:rPr lang="en-US" altLang="zh-CN" b="1" dirty="0" smtClean="0"/>
              <a:t>TCP</a:t>
            </a:r>
            <a:r>
              <a:rPr lang="zh-CN" altLang="en-US" b="1" dirty="0" smtClean="0"/>
              <a:t>连接，获得源、目标</a:t>
            </a:r>
            <a:r>
              <a:rPr lang="en-US" altLang="zh-CN" b="1" dirty="0" smtClean="0"/>
              <a:t>IP</a:t>
            </a:r>
            <a:r>
              <a:rPr lang="zh-CN" altLang="en-US" b="1" dirty="0" smtClean="0"/>
              <a:t>地址及端口</a:t>
            </a:r>
          </a:p>
          <a:p>
            <a:r>
              <a:rPr lang="zh-CN" altLang="en-US" dirty="0" smtClean="0"/>
              <a:t>结合</a:t>
            </a:r>
            <a:r>
              <a:rPr lang="en-US" altLang="zh-CN" b="1" dirty="0" smtClean="0"/>
              <a:t>IP</a:t>
            </a:r>
            <a:r>
              <a:rPr lang="zh-CN" altLang="en-US" b="1" dirty="0" smtClean="0"/>
              <a:t>源地址欺骗技术伪装成通信一方，发送</a:t>
            </a:r>
            <a:r>
              <a:rPr lang="en-US" altLang="zh-CN" b="1" dirty="0" smtClean="0"/>
              <a:t>TCP</a:t>
            </a:r>
            <a:r>
              <a:rPr lang="zh-CN" altLang="en-US" b="1" dirty="0" smtClean="0"/>
              <a:t>重置报文给通信另一方</a:t>
            </a:r>
          </a:p>
          <a:p>
            <a:r>
              <a:rPr lang="zh-CN" altLang="en-US" dirty="0" smtClean="0"/>
              <a:t>应用场景：恶意拒绝服务攻击、阻断入侵连接、</a:t>
            </a:r>
            <a:r>
              <a:rPr lang="en-US" altLang="zh-CN" dirty="0" smtClean="0"/>
              <a:t>GFW</a:t>
            </a:r>
            <a:r>
              <a:rPr lang="zh-CN" altLang="en-US" dirty="0" smtClean="0"/>
              <a:t>则用</a:t>
            </a:r>
            <a:r>
              <a:rPr lang="en-US" altLang="zh-CN" dirty="0" err="1" smtClean="0"/>
              <a:t>rst</a:t>
            </a:r>
            <a:r>
              <a:rPr lang="zh-CN" altLang="en-US" dirty="0" smtClean="0"/>
              <a:t>来独断包含封禁内容的会话连接，如访问</a:t>
            </a:r>
            <a:r>
              <a:rPr lang="en-US" altLang="zh-CN" dirty="0" err="1" smtClean="0"/>
              <a:t>google</a:t>
            </a:r>
            <a:r>
              <a:rPr lang="zh-CN" altLang="en-US" dirty="0" smtClean="0"/>
              <a:t>时返回</a:t>
            </a:r>
            <a:r>
              <a:rPr lang="en-US" dirty="0" smtClean="0"/>
              <a:t>: “net::ERR_CONNECTION_RESET”</a:t>
            </a:r>
            <a:r>
              <a:rPr lang="zh-CN" altLang="en-US" dirty="0" smtClean="0"/>
              <a:t>错误</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0" y="533400"/>
            <a:ext cx="8617428" cy="5181600"/>
          </a:xfrm>
          <a:prstGeom prst="rect">
            <a:avLst/>
          </a:prstGeom>
          <a:noFill/>
          <a:ln w="9525">
            <a:noFill/>
            <a:miter lim="800000"/>
            <a:headEnd/>
            <a:tailEnd/>
          </a:ln>
        </p:spPr>
      </p:pic>
      <p:sp>
        <p:nvSpPr>
          <p:cNvPr id="4" name="Rectangle 3"/>
          <p:cNvSpPr/>
          <p:nvPr/>
        </p:nvSpPr>
        <p:spPr>
          <a:xfrm>
            <a:off x="6248400" y="5867400"/>
            <a:ext cx="2895600"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example</a:t>
            </a:r>
            <a:endParaRPr lang="en-US" altLang="zh-CN"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a:t>
            </a:r>
            <a:r>
              <a:rPr lang="zh-CN" altLang="en-US" b="1" dirty="0" smtClean="0"/>
              <a:t>会话劫持</a:t>
            </a:r>
            <a:endParaRPr lang="en-US" dirty="0"/>
          </a:p>
        </p:txBody>
      </p:sp>
      <p:sp>
        <p:nvSpPr>
          <p:cNvPr id="3" name="Content Placeholder 2"/>
          <p:cNvSpPr>
            <a:spLocks noGrp="1"/>
          </p:cNvSpPr>
          <p:nvPr>
            <p:ph idx="1"/>
          </p:nvPr>
        </p:nvSpPr>
        <p:spPr/>
        <p:txBody>
          <a:bodyPr/>
          <a:lstStyle/>
          <a:p>
            <a:r>
              <a:rPr lang="zh-CN" altLang="en-US" dirty="0" smtClean="0"/>
              <a:t>结合嗅探、欺骗技术</a:t>
            </a:r>
          </a:p>
          <a:p>
            <a:r>
              <a:rPr lang="zh-CN" altLang="en-US" dirty="0" smtClean="0"/>
              <a:t>中间人攻击：注入额外信息，暗中改变通信</a:t>
            </a:r>
          </a:p>
          <a:p>
            <a:r>
              <a:rPr lang="zh-CN" altLang="en-US" dirty="0" smtClean="0"/>
              <a:t>计算出正确的</a:t>
            </a:r>
            <a:r>
              <a:rPr lang="en-US" b="1" dirty="0" err="1" smtClean="0"/>
              <a:t>seq</a:t>
            </a:r>
            <a:r>
              <a:rPr lang="zh-CN" altLang="en-US" b="1" dirty="0" smtClean="0"/>
              <a:t>、</a:t>
            </a:r>
            <a:r>
              <a:rPr lang="en-US" b="1" dirty="0" err="1" smtClean="0"/>
              <a:t>ackseq</a:t>
            </a:r>
            <a:r>
              <a:rPr lang="zh-CN" altLang="en-US" b="1" dirty="0" smtClean="0"/>
              <a:t>即可</a:t>
            </a:r>
          </a:p>
          <a:p>
            <a:r>
              <a:rPr lang="en-US" altLang="zh-CN" b="1" dirty="0" smtClean="0"/>
              <a:t>TCP</a:t>
            </a:r>
            <a:r>
              <a:rPr lang="zh-CN" altLang="en-US" b="1" dirty="0" smtClean="0"/>
              <a:t>会话攻击工具</a:t>
            </a:r>
          </a:p>
          <a:p>
            <a:pPr lvl="1"/>
            <a:r>
              <a:rPr lang="en-US" b="1" dirty="0" err="1" smtClean="0"/>
              <a:t>Juggernaut、Hunt、TTY</a:t>
            </a:r>
            <a:r>
              <a:rPr lang="en-US" b="1" dirty="0" smtClean="0"/>
              <a:t> </a:t>
            </a:r>
            <a:r>
              <a:rPr lang="en-US" b="1" dirty="0" err="1" smtClean="0"/>
              <a:t>watcher、IP</a:t>
            </a:r>
            <a:r>
              <a:rPr lang="en-US" b="1" dirty="0" smtClean="0"/>
              <a:t> watcher</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304800" y="533400"/>
            <a:ext cx="8328925"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如何防止会话劫持</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避免攻击者成为通信双方的中间人</a:t>
            </a:r>
          </a:p>
          <a:p>
            <a:pPr lvl="1"/>
            <a:r>
              <a:rPr lang="zh-CN" altLang="en-US" dirty="0" smtClean="0"/>
              <a:t>部署交换式网络，用交换机代替集线器</a:t>
            </a:r>
          </a:p>
          <a:p>
            <a:pPr lvl="1"/>
            <a:r>
              <a:rPr lang="zh-CN" altLang="en-US" dirty="0" smtClean="0"/>
              <a:t>禁用主机上的源路由</a:t>
            </a:r>
          </a:p>
          <a:p>
            <a:pPr lvl="1"/>
            <a:r>
              <a:rPr lang="zh-CN" altLang="en-US" dirty="0" smtClean="0"/>
              <a:t>采用静态绑定</a:t>
            </a:r>
            <a:r>
              <a:rPr lang="en-US" altLang="zh-CN" b="1" dirty="0" smtClean="0"/>
              <a:t>IP-MAC</a:t>
            </a:r>
            <a:r>
              <a:rPr lang="zh-CN" altLang="en-US" b="1" dirty="0" smtClean="0"/>
              <a:t>映射表以避免</a:t>
            </a:r>
            <a:r>
              <a:rPr lang="en-US" altLang="zh-CN" b="1" dirty="0" smtClean="0"/>
              <a:t>ARP</a:t>
            </a:r>
            <a:r>
              <a:rPr lang="zh-CN" altLang="en-US" b="1" dirty="0" smtClean="0"/>
              <a:t>欺</a:t>
            </a:r>
          </a:p>
          <a:p>
            <a:pPr lvl="1"/>
            <a:r>
              <a:rPr lang="zh-CN" altLang="en-US" dirty="0" smtClean="0"/>
              <a:t>过滤</a:t>
            </a:r>
            <a:r>
              <a:rPr lang="en-US" altLang="zh-CN" b="1" dirty="0" smtClean="0"/>
              <a:t>ICMP</a:t>
            </a:r>
            <a:r>
              <a:rPr lang="zh-CN" altLang="en-US" b="1" dirty="0" smtClean="0"/>
              <a:t>重定向报文</a:t>
            </a:r>
          </a:p>
          <a:p>
            <a:r>
              <a:rPr lang="en-US" altLang="zh-CN" b="1" dirty="0" smtClean="0"/>
              <a:t>TCP</a:t>
            </a:r>
            <a:r>
              <a:rPr lang="zh-CN" altLang="en-US" b="1" dirty="0" smtClean="0"/>
              <a:t>会话加密</a:t>
            </a:r>
            <a:r>
              <a:rPr lang="en-US" altLang="zh-CN" b="1" dirty="0" smtClean="0"/>
              <a:t>(</a:t>
            </a:r>
            <a:r>
              <a:rPr lang="en-US" altLang="zh-CN" b="1" dirty="0" err="1" smtClean="0"/>
              <a:t>IPsec</a:t>
            </a:r>
            <a:r>
              <a:rPr lang="zh-CN" altLang="en-US" b="1" dirty="0" smtClean="0"/>
              <a:t>协议</a:t>
            </a:r>
            <a:r>
              <a:rPr lang="en-US" altLang="zh-CN" b="1" dirty="0" smtClean="0"/>
              <a:t>)</a:t>
            </a:r>
          </a:p>
          <a:p>
            <a:pPr lvl="1"/>
            <a:r>
              <a:rPr lang="zh-CN" altLang="en-US" dirty="0" smtClean="0"/>
              <a:t>避免了攻击者在得到传输层的端口及序列号等关键信息</a:t>
            </a:r>
          </a:p>
          <a:p>
            <a:r>
              <a:rPr lang="zh-CN" altLang="en-US" dirty="0" smtClean="0"/>
              <a:t>防火墙配置</a:t>
            </a:r>
          </a:p>
          <a:p>
            <a:pPr lvl="1"/>
            <a:r>
              <a:rPr lang="zh-CN" altLang="en-US" dirty="0" smtClean="0"/>
              <a:t>限制尽可能少量的外部许可连接的</a:t>
            </a:r>
            <a:r>
              <a:rPr lang="en-US" altLang="zh-CN" b="1" dirty="0" smtClean="0"/>
              <a:t>IP</a:t>
            </a:r>
            <a:r>
              <a:rPr lang="zh-CN" altLang="en-US" b="1" dirty="0" smtClean="0"/>
              <a:t>地址</a:t>
            </a:r>
          </a:p>
          <a:p>
            <a:r>
              <a:rPr lang="zh-CN" altLang="en-US" dirty="0" smtClean="0"/>
              <a:t>检测</a:t>
            </a:r>
          </a:p>
          <a:p>
            <a:pPr lvl="1"/>
            <a:r>
              <a:rPr lang="en-US" altLang="zh-CN" b="1" dirty="0" smtClean="0"/>
              <a:t>ACK</a:t>
            </a:r>
            <a:r>
              <a:rPr lang="zh-CN" altLang="en-US" b="1" dirty="0" smtClean="0"/>
              <a:t>风暴：</a:t>
            </a:r>
            <a:r>
              <a:rPr lang="en-US" altLang="zh-CN" b="1" dirty="0" smtClean="0"/>
              <a:t>ACK</a:t>
            </a:r>
            <a:r>
              <a:rPr lang="zh-CN" altLang="en-US" b="1" dirty="0" smtClean="0"/>
              <a:t>包的数量明显增加</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 SYN Flood</a:t>
            </a:r>
            <a:endParaRPr lang="en-US" dirty="0"/>
          </a:p>
        </p:txBody>
      </p:sp>
      <p:sp>
        <p:nvSpPr>
          <p:cNvPr id="3" name="Content Placeholder 2"/>
          <p:cNvSpPr>
            <a:spLocks noGrp="1"/>
          </p:cNvSpPr>
          <p:nvPr>
            <p:ph idx="1"/>
          </p:nvPr>
        </p:nvSpPr>
        <p:spPr>
          <a:xfrm>
            <a:off x="457200" y="1600200"/>
            <a:ext cx="4038600" cy="4525963"/>
          </a:xfrm>
        </p:spPr>
        <p:txBody>
          <a:bodyPr>
            <a:normAutofit fontScale="85000" lnSpcReduction="20000"/>
          </a:bodyPr>
          <a:lstStyle/>
          <a:p>
            <a:r>
              <a:rPr lang="zh-CN" altLang="en-US" dirty="0" smtClean="0"/>
              <a:t>拒绝服务攻击</a:t>
            </a:r>
            <a:r>
              <a:rPr lang="en-US" altLang="zh-CN" b="1" dirty="0" smtClean="0"/>
              <a:t>(</a:t>
            </a:r>
            <a:r>
              <a:rPr lang="en-US" b="1" dirty="0" err="1" smtClean="0"/>
              <a:t>DoS</a:t>
            </a:r>
            <a:r>
              <a:rPr lang="en-US" b="1" dirty="0" smtClean="0"/>
              <a:t>)</a:t>
            </a:r>
          </a:p>
          <a:p>
            <a:pPr lvl="1"/>
            <a:r>
              <a:rPr lang="zh-CN" altLang="en-US" dirty="0" smtClean="0"/>
              <a:t>破坏可用性</a:t>
            </a:r>
          </a:p>
          <a:p>
            <a:r>
              <a:rPr lang="en-US" b="1" dirty="0" smtClean="0"/>
              <a:t>TCP SYN Flood</a:t>
            </a:r>
          </a:p>
          <a:p>
            <a:pPr lvl="1"/>
            <a:r>
              <a:rPr lang="en-US" b="1" dirty="0" smtClean="0"/>
              <a:t>SYN</a:t>
            </a:r>
            <a:r>
              <a:rPr lang="zh-CN" altLang="en-US" b="1" dirty="0" smtClean="0"/>
              <a:t>洪泛攻击</a:t>
            </a:r>
          </a:p>
          <a:p>
            <a:pPr lvl="1"/>
            <a:r>
              <a:rPr lang="zh-CN" altLang="en-US" dirty="0" smtClean="0"/>
              <a:t>利用</a:t>
            </a:r>
            <a:r>
              <a:rPr lang="en-US" altLang="zh-CN" b="1" dirty="0" smtClean="0"/>
              <a:t>TCP</a:t>
            </a:r>
            <a:r>
              <a:rPr lang="zh-CN" altLang="en-US" b="1" dirty="0" smtClean="0"/>
              <a:t>三次握手协议的缺陷</a:t>
            </a:r>
          </a:p>
          <a:p>
            <a:pPr lvl="1"/>
            <a:r>
              <a:rPr lang="zh-CN" altLang="en-US" dirty="0" smtClean="0"/>
              <a:t>大量的伪造源地址的</a:t>
            </a:r>
            <a:r>
              <a:rPr lang="en-US" altLang="zh-CN" b="1" dirty="0" smtClean="0"/>
              <a:t>SYN</a:t>
            </a:r>
            <a:r>
              <a:rPr lang="zh-CN" altLang="en-US" b="1" dirty="0" smtClean="0"/>
              <a:t>连接请求</a:t>
            </a:r>
          </a:p>
          <a:p>
            <a:pPr lvl="1"/>
            <a:r>
              <a:rPr lang="zh-CN" altLang="en-US" dirty="0" smtClean="0"/>
              <a:t>消耗目标主机的连接队列资源</a:t>
            </a:r>
          </a:p>
          <a:p>
            <a:pPr lvl="1"/>
            <a:r>
              <a:rPr lang="zh-CN" altLang="en-US" dirty="0" smtClean="0"/>
              <a:t>不能够为正常用户提供服务</a:t>
            </a:r>
          </a:p>
          <a:p>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4572000" y="1371600"/>
            <a:ext cx="4095750" cy="4533900"/>
          </a:xfrm>
          <a:prstGeom prst="rect">
            <a:avLst/>
          </a:prstGeom>
          <a:noFill/>
          <a:ln w="9525">
            <a:noFill/>
            <a:miter lim="800000"/>
            <a:headEnd/>
            <a:tailEnd/>
          </a:ln>
        </p:spPr>
      </p:pic>
      <p:sp>
        <p:nvSpPr>
          <p:cNvPr id="6" name="Rectangle 5"/>
          <p:cNvSpPr/>
          <p:nvPr/>
        </p:nvSpPr>
        <p:spPr>
          <a:xfrm>
            <a:off x="5943600" y="5562600"/>
            <a:ext cx="2758800"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example</a:t>
            </a:r>
            <a:endParaRPr lang="en-US" altLang="zh-CN"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28600" y="228600"/>
            <a:ext cx="8734425" cy="599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152400" y="304800"/>
            <a:ext cx="8742327"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3" cstate="print"/>
          <a:srcRect/>
          <a:stretch>
            <a:fillRect/>
          </a:stretch>
        </p:blipFill>
        <p:spPr bwMode="auto">
          <a:xfrm>
            <a:off x="287609" y="533400"/>
            <a:ext cx="8371777"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UDP Flood</a:t>
            </a:r>
            <a:r>
              <a:rPr lang="zh-CN" altLang="en-US" b="1" dirty="0" smtClean="0"/>
              <a:t>攻击</a:t>
            </a:r>
            <a:endParaRPr lang="en-US" dirty="0"/>
          </a:p>
        </p:txBody>
      </p:sp>
      <p:sp>
        <p:nvSpPr>
          <p:cNvPr id="3" name="Content Placeholder 2"/>
          <p:cNvSpPr>
            <a:spLocks noGrp="1"/>
          </p:cNvSpPr>
          <p:nvPr>
            <p:ph idx="1"/>
          </p:nvPr>
        </p:nvSpPr>
        <p:spPr/>
        <p:txBody>
          <a:bodyPr>
            <a:normAutofit/>
          </a:bodyPr>
          <a:lstStyle/>
          <a:p>
            <a:r>
              <a:rPr lang="en-US" b="1" dirty="0" smtClean="0"/>
              <a:t>UDP</a:t>
            </a:r>
            <a:r>
              <a:rPr lang="zh-CN" altLang="en-US" b="1" dirty="0" smtClean="0"/>
              <a:t>协议</a:t>
            </a:r>
          </a:p>
          <a:p>
            <a:pPr lvl="1"/>
            <a:r>
              <a:rPr lang="zh-CN" altLang="en-US" dirty="0" smtClean="0"/>
              <a:t>无状态不可靠</a:t>
            </a:r>
          </a:p>
          <a:p>
            <a:pPr lvl="1"/>
            <a:r>
              <a:rPr lang="zh-CN" altLang="en-US" dirty="0" smtClean="0"/>
              <a:t>仅仅是传输数据报</a:t>
            </a:r>
          </a:p>
          <a:p>
            <a:r>
              <a:rPr lang="en-US" b="1" dirty="0" smtClean="0"/>
              <a:t>UDP Flood</a:t>
            </a:r>
          </a:p>
          <a:p>
            <a:pPr lvl="1"/>
            <a:r>
              <a:rPr lang="zh-CN" altLang="en-US" dirty="0" smtClean="0"/>
              <a:t>带宽耗尽型拒绝服务攻击</a:t>
            </a:r>
          </a:p>
          <a:p>
            <a:pPr lvl="1"/>
            <a:r>
              <a:rPr lang="zh-CN" altLang="en-US" dirty="0" smtClean="0"/>
              <a:t>分布式拒绝服务攻击</a:t>
            </a:r>
            <a:r>
              <a:rPr lang="en-US" altLang="zh-CN" b="1" dirty="0" smtClean="0"/>
              <a:t>(</a:t>
            </a:r>
            <a:r>
              <a:rPr lang="en-US" altLang="zh-CN" b="1" dirty="0" err="1" smtClean="0"/>
              <a:t>DDoS</a:t>
            </a:r>
            <a:r>
              <a:rPr lang="en-US" altLang="zh-CN" b="1" dirty="0" smtClean="0"/>
              <a:t>)</a:t>
            </a:r>
          </a:p>
          <a:p>
            <a:pPr lvl="1"/>
            <a:r>
              <a:rPr lang="zh-CN" altLang="en-US" dirty="0" smtClean="0"/>
              <a:t>利用僵尸网络控制大量受控傀儡主机</a:t>
            </a:r>
          </a:p>
          <a:p>
            <a:pPr lvl="1"/>
            <a:r>
              <a:rPr lang="zh-CN" altLang="en-US" dirty="0" smtClean="0"/>
              <a:t>通常会结合</a:t>
            </a:r>
            <a:r>
              <a:rPr lang="en-US" altLang="zh-CN" b="1" dirty="0" smtClean="0"/>
              <a:t>IP</a:t>
            </a:r>
            <a:r>
              <a:rPr lang="zh-CN" altLang="en-US" b="1" dirty="0" smtClean="0"/>
              <a:t>源地址欺骗技术</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UDP Flood</a:t>
            </a:r>
            <a:r>
              <a:rPr lang="zh-CN" altLang="en-US" b="1" dirty="0" smtClean="0"/>
              <a:t>攻击防范措施</a:t>
            </a:r>
            <a:endParaRPr lang="en-US" dirty="0"/>
          </a:p>
        </p:txBody>
      </p:sp>
      <p:sp>
        <p:nvSpPr>
          <p:cNvPr id="3" name="Content Placeholder 2"/>
          <p:cNvSpPr>
            <a:spLocks noGrp="1"/>
          </p:cNvSpPr>
          <p:nvPr>
            <p:ph idx="1"/>
          </p:nvPr>
        </p:nvSpPr>
        <p:spPr/>
        <p:txBody>
          <a:bodyPr>
            <a:normAutofit fontScale="92500"/>
          </a:bodyPr>
          <a:lstStyle/>
          <a:p>
            <a:r>
              <a:rPr lang="zh-CN" altLang="en-US" dirty="0" smtClean="0"/>
              <a:t>禁用或过滤监控和响应服务</a:t>
            </a:r>
          </a:p>
          <a:p>
            <a:pPr lvl="1"/>
            <a:r>
              <a:rPr lang="zh-CN" altLang="en-US" dirty="0" smtClean="0"/>
              <a:t>禁用或过滤其它的</a:t>
            </a:r>
            <a:r>
              <a:rPr lang="en-US" altLang="zh-CN" b="1" dirty="0" smtClean="0"/>
              <a:t>UDP </a:t>
            </a:r>
            <a:r>
              <a:rPr lang="zh-CN" altLang="en-US" b="1" dirty="0" smtClean="0"/>
              <a:t>服务</a:t>
            </a:r>
          </a:p>
          <a:p>
            <a:pPr lvl="1"/>
            <a:r>
              <a:rPr lang="zh-CN" altLang="en-US" dirty="0" smtClean="0"/>
              <a:t>网络关键位置使用防火墙和代理机制来过滤掉一些非预期的网络流量</a:t>
            </a:r>
          </a:p>
          <a:p>
            <a:r>
              <a:rPr lang="zh-CN" altLang="en-US" dirty="0" smtClean="0"/>
              <a:t>遭遇带宽耗尽型拒绝服务攻击</a:t>
            </a:r>
          </a:p>
          <a:p>
            <a:pPr lvl="1"/>
            <a:r>
              <a:rPr lang="zh-CN" altLang="en-US" dirty="0" smtClean="0"/>
              <a:t>终端无能为力</a:t>
            </a:r>
          </a:p>
          <a:p>
            <a:pPr lvl="1"/>
            <a:r>
              <a:rPr lang="zh-CN" altLang="en-US" dirty="0" smtClean="0"/>
              <a:t>补救措施：网络扩容、转移服务器位置</a:t>
            </a:r>
          </a:p>
          <a:p>
            <a:pPr lvl="1"/>
            <a:r>
              <a:rPr lang="zh-CN" altLang="en-US" dirty="0" smtClean="0"/>
              <a:t>事件响应：汇报给安全应急响应部门、追溯和处置</a:t>
            </a:r>
          </a:p>
          <a:p>
            <a:pPr lvl="1"/>
            <a:r>
              <a:rPr lang="zh-CN" altLang="en-US" dirty="0" smtClean="0"/>
              <a:t>流量清洗解决方案：</a:t>
            </a:r>
            <a:r>
              <a:rPr lang="en-US" altLang="zh-CN" b="1" dirty="0" smtClean="0"/>
              <a:t>ISP</a:t>
            </a:r>
            <a:r>
              <a:rPr lang="zh-CN" altLang="en-US" b="1" dirty="0" smtClean="0"/>
              <a:t>为关键客户</a:t>
            </a:r>
            <a:r>
              <a:rPr lang="en-US" altLang="zh-CN" b="1" dirty="0" smtClean="0"/>
              <a:t>/</a:t>
            </a:r>
            <a:r>
              <a:rPr lang="zh-CN" altLang="en-US" b="1" dirty="0" smtClean="0"/>
              <a:t>服务所提供</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监测、预防与安全加固</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smtClean="0"/>
              <a:t>网络接口层</a:t>
            </a:r>
            <a:r>
              <a:rPr lang="en-US" altLang="zh-CN" b="1" dirty="0" smtClean="0"/>
              <a:t>–</a:t>
            </a:r>
            <a:r>
              <a:rPr lang="zh-CN" altLang="en-US" b="1" dirty="0" smtClean="0"/>
              <a:t>主要安全威胁是网络嗅探</a:t>
            </a:r>
          </a:p>
          <a:p>
            <a:pPr lvl="1"/>
            <a:r>
              <a:rPr lang="zh-CN" altLang="en-US" dirty="0" smtClean="0"/>
              <a:t>局域网中的监听点检测</a:t>
            </a:r>
          </a:p>
          <a:p>
            <a:pPr lvl="1"/>
            <a:r>
              <a:rPr lang="zh-CN" altLang="en-US" dirty="0" smtClean="0"/>
              <a:t>网络设计上尽量细分和优化网络结构</a:t>
            </a:r>
          </a:p>
          <a:p>
            <a:pPr lvl="1"/>
            <a:r>
              <a:rPr lang="zh-CN" altLang="en-US" dirty="0" smtClean="0"/>
              <a:t>关键路径上的网关、路由器等设备的严格安全防护</a:t>
            </a:r>
          </a:p>
          <a:p>
            <a:pPr lvl="1"/>
            <a:r>
              <a:rPr lang="zh-CN" altLang="en-US" dirty="0" smtClean="0"/>
              <a:t>各类网络采用上层的加密通信协议</a:t>
            </a:r>
          </a:p>
          <a:p>
            <a:r>
              <a:rPr lang="zh-CN" altLang="en-US" dirty="0" smtClean="0"/>
              <a:t>互联层</a:t>
            </a:r>
          </a:p>
          <a:p>
            <a:pPr lvl="1"/>
            <a:r>
              <a:rPr lang="zh-CN" altLang="en-US" dirty="0" smtClean="0"/>
              <a:t>多种检测和过滤技术来发现和阻断网络中欺骗攻击</a:t>
            </a:r>
          </a:p>
          <a:p>
            <a:pPr lvl="1"/>
            <a:r>
              <a:rPr lang="zh-CN" altLang="en-US" dirty="0" smtClean="0"/>
              <a:t>增强防火墙、路由器和网关设备的安全策略</a:t>
            </a:r>
            <a:r>
              <a:rPr lang="en-US" altLang="zh-CN" b="1" dirty="0" smtClean="0"/>
              <a:t>(</a:t>
            </a:r>
            <a:r>
              <a:rPr lang="en-US" b="1" dirty="0" smtClean="0"/>
              <a:t>egress filtering)</a:t>
            </a:r>
          </a:p>
          <a:p>
            <a:pPr lvl="1"/>
            <a:r>
              <a:rPr lang="zh-CN" altLang="en-US" dirty="0" smtClean="0"/>
              <a:t>关键服务器使用静态绑定</a:t>
            </a:r>
            <a:r>
              <a:rPr lang="en-US" altLang="zh-CN" b="1" dirty="0" smtClean="0"/>
              <a:t>IP-MAC</a:t>
            </a:r>
            <a:r>
              <a:rPr lang="zh-CN" altLang="en-US" b="1" dirty="0" smtClean="0"/>
              <a:t>映射表、使用</a:t>
            </a:r>
            <a:r>
              <a:rPr lang="en-US" altLang="zh-CN" b="1" dirty="0" err="1" smtClean="0"/>
              <a:t>IPsec</a:t>
            </a:r>
            <a:r>
              <a:rPr lang="zh-CN" altLang="en-US" b="1" dirty="0" smtClean="0"/>
              <a:t>协议加密通讯等预防机制</a:t>
            </a:r>
          </a:p>
          <a:p>
            <a:r>
              <a:rPr lang="zh-CN" altLang="en-US" dirty="0" smtClean="0"/>
              <a:t>传输层：加密传输和安全控制机制</a:t>
            </a:r>
            <a:r>
              <a:rPr lang="en-US" altLang="zh-CN" b="1" dirty="0" smtClean="0"/>
              <a:t>(</a:t>
            </a:r>
            <a:r>
              <a:rPr lang="zh-CN" altLang="en-US" b="1" dirty="0" smtClean="0"/>
              <a:t>身份认证，访问控制</a:t>
            </a:r>
            <a:r>
              <a:rPr lang="en-US" altLang="zh-CN" b="1" dirty="0" smtClean="0"/>
              <a:t>)</a:t>
            </a:r>
          </a:p>
          <a:p>
            <a:r>
              <a:rPr lang="zh-CN" altLang="en-US" dirty="0" smtClean="0"/>
              <a:t>应用层：加密，用户级身份认证，数字签名技术，授权和访问控制技术以及主机安全技术如审计、入侵检测</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网络安全协议</a:t>
            </a:r>
            <a:endParaRPr lang="en-US" dirty="0"/>
          </a:p>
        </p:txBody>
      </p:sp>
      <p:pic>
        <p:nvPicPr>
          <p:cNvPr id="13315" name="Picture 3"/>
          <p:cNvPicPr>
            <a:picLocks noGrp="1" noChangeAspect="1" noChangeArrowheads="1"/>
          </p:cNvPicPr>
          <p:nvPr>
            <p:ph idx="1"/>
          </p:nvPr>
        </p:nvPicPr>
        <p:blipFill>
          <a:blip r:embed="rId3" cstate="print"/>
          <a:srcRect/>
          <a:stretch>
            <a:fillRect/>
          </a:stretch>
        </p:blipFill>
        <p:spPr bwMode="auto">
          <a:xfrm>
            <a:off x="457200" y="1608623"/>
            <a:ext cx="8229600" cy="4509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t>SSL</a:t>
            </a:r>
            <a:r>
              <a:rPr lang="zh-CN" altLang="en-US" smtClean="0"/>
              <a:t>加速</a:t>
            </a:r>
          </a:p>
        </p:txBody>
      </p:sp>
      <p:sp>
        <p:nvSpPr>
          <p:cNvPr id="57347" name="Rectangle 3"/>
          <p:cNvSpPr>
            <a:spLocks noGrp="1" noChangeArrowheads="1"/>
          </p:cNvSpPr>
          <p:nvPr>
            <p:ph type="body" idx="1"/>
          </p:nvPr>
        </p:nvSpPr>
        <p:spPr/>
        <p:txBody>
          <a:bodyPr/>
          <a:lstStyle/>
          <a:p>
            <a:r>
              <a:rPr lang="en-US" altLang="zh-CN" smtClean="0"/>
              <a:t>SSL</a:t>
            </a:r>
            <a:r>
              <a:rPr lang="zh-CN" altLang="en-US" smtClean="0"/>
              <a:t>加速器（</a:t>
            </a:r>
            <a:r>
              <a:rPr lang="en-US" altLang="zh-CN" smtClean="0"/>
              <a:t>Accelerator</a:t>
            </a:r>
            <a:r>
              <a:rPr lang="zh-CN" altLang="en-US" smtClean="0"/>
              <a:t>）</a:t>
            </a:r>
          </a:p>
          <a:p>
            <a:pPr lvl="1"/>
            <a:r>
              <a:rPr lang="it-IT" altLang="en-US" smtClean="0"/>
              <a:t>Intel(R) NetStructure(TM) 7110/7115 e-Commerce Accelerator</a:t>
            </a:r>
            <a:endParaRPr lang="it-IT" altLang="zh-CN" smtClean="0"/>
          </a:p>
          <a:p>
            <a:pPr lvl="1"/>
            <a:r>
              <a:rPr lang="en-US" altLang="zh-CN" smtClean="0"/>
              <a:t>Broadcom CryptoNetX SSL Accelerator </a:t>
            </a:r>
          </a:p>
          <a:p>
            <a:pPr lvl="1"/>
            <a:r>
              <a:rPr lang="en-US" altLang="zh-CN" smtClean="0"/>
              <a:t>nCipher nForce Tamper-Resistant SSL Accelerator</a:t>
            </a:r>
          </a:p>
          <a:p>
            <a:pPr lvl="1">
              <a:buFontTx/>
              <a:buNone/>
            </a:pPr>
            <a:r>
              <a:rPr lang="zh-CN" altLang="en-US" smtClean="0"/>
              <a:t>*  相信</a:t>
            </a:r>
            <a:r>
              <a:rPr lang="en-US" altLang="zh-CN" smtClean="0"/>
              <a:t>SSL</a:t>
            </a:r>
            <a:r>
              <a:rPr lang="zh-CN" altLang="en-US" smtClean="0"/>
              <a:t>加速器的主要部件是</a:t>
            </a:r>
            <a:r>
              <a:rPr lang="en-US" altLang="zh-CN" smtClean="0"/>
              <a:t>X^y%z(</a:t>
            </a:r>
            <a:r>
              <a:rPr lang="zh-CN" altLang="en-US" smtClean="0"/>
              <a:t>公钥和对称算法</a:t>
            </a:r>
            <a:r>
              <a:rPr lang="en-US" altLang="zh-CN" smtClean="0"/>
              <a:t>)</a:t>
            </a:r>
            <a:r>
              <a:rPr lang="zh-CN" altLang="en-US" smtClean="0"/>
              <a:t>＋</a:t>
            </a:r>
            <a:r>
              <a:rPr lang="en-US" altLang="zh-CN" smtClean="0"/>
              <a:t>SSL</a:t>
            </a:r>
            <a:r>
              <a:rPr lang="zh-CN" altLang="en-US" smtClean="0"/>
              <a:t>协议</a:t>
            </a:r>
            <a:endParaRPr lang="en-US" altLang="zh-CN" smtClean="0"/>
          </a:p>
          <a:p>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7115/ CryptoNetX/ nForce</a:t>
            </a:r>
            <a:endParaRPr lang="zh-CN" altLang="en-US" smtClean="0"/>
          </a:p>
        </p:txBody>
      </p:sp>
      <p:sp>
        <p:nvSpPr>
          <p:cNvPr id="58371" name="Rectangle 3"/>
          <p:cNvSpPr>
            <a:spLocks noGrp="1" noChangeArrowheads="1"/>
          </p:cNvSpPr>
          <p:nvPr>
            <p:ph type="body" idx="1"/>
          </p:nvPr>
        </p:nvSpPr>
        <p:spPr/>
        <p:txBody>
          <a:bodyPr/>
          <a:lstStyle/>
          <a:p>
            <a:r>
              <a:rPr lang="zh-CN" altLang="en-US" smtClean="0"/>
              <a:t> </a:t>
            </a:r>
          </a:p>
        </p:txBody>
      </p:sp>
      <p:pic>
        <p:nvPicPr>
          <p:cNvPr id="58372" name="Picture 4" descr="7115"/>
          <p:cNvPicPr>
            <a:picLocks noChangeAspect="1" noChangeArrowheads="1"/>
          </p:cNvPicPr>
          <p:nvPr/>
        </p:nvPicPr>
        <p:blipFill>
          <a:blip r:embed="rId2" cstate="print"/>
          <a:srcRect/>
          <a:stretch>
            <a:fillRect/>
          </a:stretch>
        </p:blipFill>
        <p:spPr bwMode="auto">
          <a:xfrm>
            <a:off x="762000" y="1524000"/>
            <a:ext cx="7416800" cy="1390650"/>
          </a:xfrm>
          <a:prstGeom prst="rect">
            <a:avLst/>
          </a:prstGeom>
          <a:noFill/>
          <a:ln w="9525">
            <a:noFill/>
            <a:miter lim="800000"/>
            <a:headEnd/>
            <a:tailEnd/>
          </a:ln>
        </p:spPr>
      </p:pic>
      <p:pic>
        <p:nvPicPr>
          <p:cNvPr id="58373" name="Picture 5" descr="ncpiher"/>
          <p:cNvPicPr>
            <a:picLocks noChangeAspect="1" noChangeArrowheads="1"/>
          </p:cNvPicPr>
          <p:nvPr/>
        </p:nvPicPr>
        <p:blipFill>
          <a:blip r:embed="rId3" cstate="print"/>
          <a:srcRect/>
          <a:stretch>
            <a:fillRect/>
          </a:stretch>
        </p:blipFill>
        <p:spPr bwMode="auto">
          <a:xfrm>
            <a:off x="381000" y="3505200"/>
            <a:ext cx="4356100" cy="2570163"/>
          </a:xfrm>
          <a:prstGeom prst="rect">
            <a:avLst/>
          </a:prstGeom>
          <a:noFill/>
          <a:ln w="9525">
            <a:noFill/>
            <a:miter lim="800000"/>
            <a:headEnd/>
            <a:tailEnd/>
          </a:ln>
        </p:spPr>
      </p:pic>
      <p:pic>
        <p:nvPicPr>
          <p:cNvPr id="58374" name="Picture 6" descr="CryptoNetX "/>
          <p:cNvPicPr>
            <a:picLocks noChangeAspect="1" noChangeArrowheads="1"/>
          </p:cNvPicPr>
          <p:nvPr/>
        </p:nvPicPr>
        <p:blipFill>
          <a:blip r:embed="rId4" cstate="print"/>
          <a:srcRect/>
          <a:stretch>
            <a:fillRect/>
          </a:stretch>
        </p:blipFill>
        <p:spPr bwMode="auto">
          <a:xfrm>
            <a:off x="4848225" y="3436938"/>
            <a:ext cx="4033838" cy="29940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600" dirty="0" smtClean="0"/>
              <a:t>SET</a:t>
            </a:r>
            <a:r>
              <a:rPr lang="zh-CN" altLang="en-US" sz="3600" dirty="0" smtClean="0"/>
              <a:t>：</a:t>
            </a:r>
            <a:r>
              <a:rPr lang="en-US" altLang="zh-CN" sz="3600" dirty="0" smtClean="0"/>
              <a:t>Secure Electronic Transactions</a:t>
            </a:r>
            <a:endParaRPr lang="zh-CN" altLang="en-US" sz="3600" dirty="0" smtClean="0"/>
          </a:p>
        </p:txBody>
      </p:sp>
      <p:sp>
        <p:nvSpPr>
          <p:cNvPr id="33795" name="Rectangle 3"/>
          <p:cNvSpPr>
            <a:spLocks noGrp="1" noChangeArrowheads="1"/>
          </p:cNvSpPr>
          <p:nvPr>
            <p:ph type="body" idx="1"/>
          </p:nvPr>
        </p:nvSpPr>
        <p:spPr/>
        <p:txBody>
          <a:bodyPr>
            <a:normAutofit fontScale="92500" lnSpcReduction="10000"/>
          </a:bodyPr>
          <a:lstStyle/>
          <a:p>
            <a:r>
              <a:rPr lang="zh-CN" altLang="en-US" smtClean="0"/>
              <a:t>安全电子交易</a:t>
            </a:r>
          </a:p>
          <a:p>
            <a:pPr lvl="1"/>
            <a:r>
              <a:rPr lang="zh-CN" altLang="en-US" smtClean="0"/>
              <a:t>保护在互联网上用信用卡的交易活动</a:t>
            </a:r>
          </a:p>
          <a:p>
            <a:pPr lvl="1"/>
            <a:r>
              <a:rPr lang="zh-CN" altLang="en-US" smtClean="0"/>
              <a:t>开放标准，</a:t>
            </a:r>
            <a:r>
              <a:rPr lang="en-US" altLang="zh-CN" smtClean="0"/>
              <a:t>MasterCard</a:t>
            </a:r>
            <a:r>
              <a:rPr lang="zh-CN" altLang="en-US" smtClean="0"/>
              <a:t>和</a:t>
            </a:r>
            <a:r>
              <a:rPr lang="en-US" altLang="zh-CN" smtClean="0"/>
              <a:t>Visa</a:t>
            </a:r>
            <a:r>
              <a:rPr lang="zh-CN" altLang="en-US" smtClean="0"/>
              <a:t>，以及很多大公司</a:t>
            </a:r>
          </a:p>
          <a:p>
            <a:pPr lvl="1"/>
            <a:r>
              <a:rPr lang="zh-CN" altLang="en-US" smtClean="0"/>
              <a:t>保护支付系统的框架系统</a:t>
            </a:r>
          </a:p>
          <a:p>
            <a:pPr lvl="2"/>
            <a:r>
              <a:rPr lang="zh-CN" altLang="en-US" smtClean="0"/>
              <a:t>提供安全信道</a:t>
            </a:r>
          </a:p>
          <a:p>
            <a:pPr lvl="2"/>
            <a:r>
              <a:rPr lang="zh-CN" altLang="en-US" smtClean="0"/>
              <a:t>提供基于</a:t>
            </a:r>
            <a:r>
              <a:rPr lang="en-US" altLang="zh-CN" smtClean="0"/>
              <a:t>X509</a:t>
            </a:r>
            <a:r>
              <a:rPr lang="zh-CN" altLang="en-US" smtClean="0"/>
              <a:t>的信任</a:t>
            </a:r>
          </a:p>
          <a:p>
            <a:pPr lvl="2"/>
            <a:r>
              <a:rPr lang="zh-CN" altLang="en-US" smtClean="0"/>
              <a:t>机密性</a:t>
            </a:r>
          </a:p>
          <a:p>
            <a:pPr lvl="1"/>
            <a:r>
              <a:rPr lang="zh-CN" altLang="en-US" smtClean="0"/>
              <a:t>三个方面</a:t>
            </a:r>
          </a:p>
          <a:p>
            <a:pPr lvl="2"/>
            <a:r>
              <a:rPr lang="zh-CN" altLang="en-US" smtClean="0"/>
              <a:t>商业描述</a:t>
            </a:r>
          </a:p>
          <a:p>
            <a:pPr lvl="2"/>
            <a:r>
              <a:rPr lang="zh-CN" altLang="en-US" smtClean="0"/>
              <a:t>程序开发指南</a:t>
            </a:r>
          </a:p>
          <a:p>
            <a:pPr lvl="2"/>
            <a:r>
              <a:rPr lang="zh-CN" altLang="en-US" smtClean="0"/>
              <a:t>形式化的协议规范定义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网络攻击基本模式</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1219200"/>
            <a:ext cx="8229600" cy="3962400"/>
          </a:xfrm>
          <a:prstGeom prst="rect">
            <a:avLst/>
          </a:prstGeom>
          <a:noFill/>
          <a:ln w="9525">
            <a:noFill/>
            <a:miter lim="800000"/>
            <a:headEnd/>
            <a:tailEnd/>
          </a:ln>
        </p:spPr>
      </p:pic>
      <p:sp>
        <p:nvSpPr>
          <p:cNvPr id="5" name="TextBox 4"/>
          <p:cNvSpPr txBox="1"/>
          <p:nvPr/>
        </p:nvSpPr>
        <p:spPr>
          <a:xfrm>
            <a:off x="0" y="5105400"/>
            <a:ext cx="9144000" cy="1200329"/>
          </a:xfrm>
          <a:prstGeom prst="rect">
            <a:avLst/>
          </a:prstGeom>
          <a:noFill/>
        </p:spPr>
        <p:txBody>
          <a:bodyPr wrap="square" rtlCol="0">
            <a:spAutoFit/>
          </a:bodyPr>
          <a:lstStyle/>
          <a:p>
            <a:r>
              <a:rPr lang="zh-CN" altLang="en-US" sz="2400" dirty="0" smtClean="0"/>
              <a:t>中间人攻击：篡改、伪造（欺骗）</a:t>
            </a:r>
            <a:r>
              <a:rPr lang="en-US" altLang="en-US" sz="2400" dirty="0" smtClean="0"/>
              <a:t> </a:t>
            </a:r>
            <a:r>
              <a:rPr lang="en-US" altLang="en-US" sz="2400" dirty="0" err="1" smtClean="0"/>
              <a:t>要想正确的实施中间人攻击，攻击者首先需要使用</a:t>
            </a:r>
            <a:r>
              <a:rPr lang="zh-CN" altLang="en-US" sz="2400" dirty="0" smtClean="0"/>
              <a:t>ARP</a:t>
            </a:r>
            <a:r>
              <a:rPr lang="en-US" altLang="en-US" sz="2400" dirty="0" err="1" smtClean="0"/>
              <a:t>欺骗或</a:t>
            </a:r>
            <a:r>
              <a:rPr lang="zh-CN" altLang="en-US" sz="2400" dirty="0" smtClean="0"/>
              <a:t>DNS</a:t>
            </a:r>
            <a:r>
              <a:rPr lang="en-US" altLang="en-US" sz="2400" dirty="0" err="1" smtClean="0"/>
              <a:t>欺骗，将会话双方的通讯流暗中改变，而这种改变对于会话双方来说是一个</a:t>
            </a:r>
            <a:r>
              <a:rPr lang="en-US" altLang="en-US" sz="2400" dirty="0" err="1" smtClean="0">
                <a:solidFill>
                  <a:srgbClr val="FF0000"/>
                </a:solidFill>
              </a:rPr>
              <a:t>完全透明的代理</a:t>
            </a:r>
            <a:r>
              <a:rPr lang="zh-CN" altLang="en-US" sz="2400" dirty="0" smtClean="0"/>
              <a:t>。</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SET</a:t>
            </a:r>
            <a:r>
              <a:rPr lang="zh-CN" altLang="en-US" smtClean="0"/>
              <a:t>需求</a:t>
            </a:r>
          </a:p>
        </p:txBody>
      </p:sp>
      <p:sp>
        <p:nvSpPr>
          <p:cNvPr id="65539" name="Rectangle 3"/>
          <p:cNvSpPr>
            <a:spLocks noGrp="1" noChangeArrowheads="1"/>
          </p:cNvSpPr>
          <p:nvPr>
            <p:ph type="body" idx="1"/>
          </p:nvPr>
        </p:nvSpPr>
        <p:spPr/>
        <p:txBody>
          <a:bodyPr>
            <a:normAutofit fontScale="92500"/>
          </a:bodyPr>
          <a:lstStyle/>
          <a:p>
            <a:r>
              <a:rPr lang="zh-CN" altLang="en-US" smtClean="0"/>
              <a:t>商业应用需求</a:t>
            </a:r>
          </a:p>
          <a:p>
            <a:pPr lvl="1"/>
            <a:r>
              <a:rPr lang="zh-CN" altLang="en-US" smtClean="0"/>
              <a:t>对支付和定购信息提供机密性</a:t>
            </a:r>
          </a:p>
          <a:p>
            <a:pPr lvl="1"/>
            <a:r>
              <a:rPr lang="zh-CN" altLang="en-US" smtClean="0"/>
              <a:t>数据完整性</a:t>
            </a:r>
          </a:p>
          <a:p>
            <a:pPr lvl="1"/>
            <a:r>
              <a:rPr lang="zh-CN" altLang="en-US" smtClean="0"/>
              <a:t>鉴证卡的持有人和信用卡帐户的绑定</a:t>
            </a:r>
          </a:p>
          <a:p>
            <a:pPr lvl="2"/>
            <a:r>
              <a:rPr lang="zh-CN" altLang="en-US" smtClean="0"/>
              <a:t>数字签名和证书</a:t>
            </a:r>
          </a:p>
          <a:p>
            <a:pPr lvl="1"/>
            <a:r>
              <a:rPr lang="zh-CN" altLang="en-US" smtClean="0"/>
              <a:t>通过其与金融机构的关系帮助鉴别商人身份</a:t>
            </a:r>
          </a:p>
          <a:p>
            <a:pPr lvl="1"/>
            <a:r>
              <a:rPr lang="zh-CN" altLang="en-US" smtClean="0"/>
              <a:t>精选的安全策略和密码算法</a:t>
            </a:r>
          </a:p>
          <a:p>
            <a:pPr lvl="1"/>
            <a:r>
              <a:rPr lang="zh-CN" altLang="en-US" smtClean="0"/>
              <a:t>独立和不依赖低层的协议，可以和</a:t>
            </a:r>
            <a:r>
              <a:rPr lang="en-US" altLang="zh-CN" smtClean="0"/>
              <a:t>TLS/IPSec</a:t>
            </a:r>
            <a:r>
              <a:rPr lang="zh-CN" altLang="en-US" smtClean="0"/>
              <a:t>共容</a:t>
            </a:r>
          </a:p>
          <a:p>
            <a:pPr lvl="1"/>
            <a:r>
              <a:rPr lang="zh-CN" altLang="en-US" smtClean="0"/>
              <a:t>开放性，互操作性，独立于硬件软件平台</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mtClean="0"/>
              <a:t>SET</a:t>
            </a:r>
            <a:endParaRPr lang="zh-CN" altLang="en-US" smtClean="0"/>
          </a:p>
        </p:txBody>
      </p:sp>
      <p:sp>
        <p:nvSpPr>
          <p:cNvPr id="66563" name="Rectangle 3"/>
          <p:cNvSpPr>
            <a:spLocks noGrp="1" noChangeArrowheads="1"/>
          </p:cNvSpPr>
          <p:nvPr>
            <p:ph type="body" idx="1"/>
          </p:nvPr>
        </p:nvSpPr>
        <p:spPr/>
        <p:txBody>
          <a:bodyPr>
            <a:normAutofit fontScale="92500" lnSpcReduction="10000"/>
          </a:bodyPr>
          <a:lstStyle/>
          <a:p>
            <a:r>
              <a:rPr lang="zh-CN" altLang="en-US" smtClean="0"/>
              <a:t>关键特征</a:t>
            </a:r>
          </a:p>
          <a:p>
            <a:pPr lvl="1"/>
            <a:r>
              <a:rPr lang="zh-CN" altLang="en-US" smtClean="0"/>
              <a:t>信息机密性</a:t>
            </a:r>
          </a:p>
          <a:p>
            <a:pPr lvl="1"/>
            <a:r>
              <a:rPr lang="zh-CN" altLang="en-US" smtClean="0"/>
              <a:t>数据完整性</a:t>
            </a:r>
          </a:p>
          <a:p>
            <a:pPr lvl="1"/>
            <a:r>
              <a:rPr lang="zh-CN" altLang="en-US" smtClean="0"/>
              <a:t>鉴别，持卡人、商家</a:t>
            </a:r>
          </a:p>
          <a:p>
            <a:r>
              <a:rPr lang="en-US" altLang="zh-CN" smtClean="0"/>
              <a:t>SET</a:t>
            </a:r>
            <a:r>
              <a:rPr lang="zh-CN" altLang="en-US" smtClean="0"/>
              <a:t>角色</a:t>
            </a:r>
          </a:p>
          <a:p>
            <a:pPr lvl="1"/>
            <a:r>
              <a:rPr lang="zh-CN" altLang="en-US" smtClean="0"/>
              <a:t>卡用户	</a:t>
            </a:r>
            <a:r>
              <a:rPr lang="en-US" altLang="zh-CN" smtClean="0"/>
              <a:t>cardholder</a:t>
            </a:r>
          </a:p>
          <a:p>
            <a:pPr lvl="1"/>
            <a:r>
              <a:rPr lang="zh-CN" altLang="en-US" smtClean="0"/>
              <a:t>商家	</a:t>
            </a:r>
            <a:r>
              <a:rPr lang="en-US" altLang="zh-CN" smtClean="0"/>
              <a:t>merchant</a:t>
            </a:r>
          </a:p>
          <a:p>
            <a:pPr lvl="1"/>
            <a:r>
              <a:rPr lang="zh-CN" altLang="en-US" smtClean="0"/>
              <a:t>金融机构：发卡机构和清算银行</a:t>
            </a:r>
            <a:endParaRPr lang="en-US" altLang="zh-CN" smtClean="0"/>
          </a:p>
          <a:p>
            <a:pPr lvl="1"/>
            <a:r>
              <a:rPr lang="zh-CN" altLang="en-US" smtClean="0"/>
              <a:t>支付网关</a:t>
            </a:r>
            <a:r>
              <a:rPr lang="en-US" altLang="zh-CN" smtClean="0"/>
              <a:t>/</a:t>
            </a:r>
            <a:r>
              <a:rPr lang="zh-CN" altLang="en-US" smtClean="0"/>
              <a:t>获得者	</a:t>
            </a:r>
            <a:r>
              <a:rPr lang="en-US" altLang="zh-CN" smtClean="0"/>
              <a:t>payment gateway</a:t>
            </a:r>
          </a:p>
          <a:p>
            <a:pPr lvl="1"/>
            <a:r>
              <a:rPr lang="en-US" altLang="zh-CN" smtClean="0"/>
              <a:t>CA</a:t>
            </a:r>
            <a:endParaRPr lang="zh-CN" alt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smtClean="0"/>
              <a:t>SET Components</a:t>
            </a:r>
            <a:endParaRPr lang="zh-CN" altLang="en-US" smtClean="0"/>
          </a:p>
        </p:txBody>
      </p:sp>
      <p:sp>
        <p:nvSpPr>
          <p:cNvPr id="67587" name="Rectangle 3"/>
          <p:cNvSpPr>
            <a:spLocks noGrp="1" noChangeArrowheads="1"/>
          </p:cNvSpPr>
          <p:nvPr>
            <p:ph type="body" idx="1"/>
          </p:nvPr>
        </p:nvSpPr>
        <p:spPr/>
        <p:txBody>
          <a:bodyPr/>
          <a:lstStyle/>
          <a:p>
            <a:r>
              <a:rPr lang="zh-CN" altLang="en-US" smtClean="0"/>
              <a:t> </a:t>
            </a:r>
          </a:p>
        </p:txBody>
      </p:sp>
      <p:pic>
        <p:nvPicPr>
          <p:cNvPr id="67588" name="Picture 4"/>
          <p:cNvPicPr>
            <a:picLocks noChangeAspect="1" noChangeArrowheads="1"/>
          </p:cNvPicPr>
          <p:nvPr/>
        </p:nvPicPr>
        <p:blipFill>
          <a:blip r:embed="rId2" cstate="print"/>
          <a:srcRect/>
          <a:stretch>
            <a:fillRect/>
          </a:stretch>
        </p:blipFill>
        <p:spPr bwMode="auto">
          <a:xfrm>
            <a:off x="0" y="1524000"/>
            <a:ext cx="9144000" cy="5334000"/>
          </a:xfrm>
          <a:prstGeom prst="rect">
            <a:avLst/>
          </a:prstGeom>
          <a:noFill/>
          <a:ln w="9525">
            <a:noFill/>
            <a:miter lim="800000"/>
            <a:headEnd/>
            <a:tailEnd/>
          </a:ln>
          <a:effectLst/>
        </p:spPr>
      </p:pic>
      <p:pic>
        <p:nvPicPr>
          <p:cNvPr id="67589" name="Picture 5" descr="Snap1"/>
          <p:cNvPicPr>
            <a:picLocks noChangeAspect="1" noChangeArrowheads="1"/>
          </p:cNvPicPr>
          <p:nvPr/>
        </p:nvPicPr>
        <p:blipFill>
          <a:blip r:embed="rId3" cstate="print"/>
          <a:srcRect/>
          <a:stretch>
            <a:fillRect/>
          </a:stretch>
        </p:blipFill>
        <p:spPr bwMode="auto">
          <a:xfrm>
            <a:off x="0" y="1143000"/>
            <a:ext cx="9144000" cy="572135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交易过程</a:t>
            </a:r>
          </a:p>
        </p:txBody>
      </p:sp>
      <p:sp>
        <p:nvSpPr>
          <p:cNvPr id="80899" name="Rectangle 3"/>
          <p:cNvSpPr>
            <a:spLocks noGrp="1" noChangeArrowheads="1"/>
          </p:cNvSpPr>
          <p:nvPr>
            <p:ph type="body" idx="1"/>
          </p:nvPr>
        </p:nvSpPr>
        <p:spPr/>
        <p:txBody>
          <a:bodyPr>
            <a:normAutofit fontScale="92500" lnSpcReduction="10000"/>
          </a:bodyPr>
          <a:lstStyle/>
          <a:p>
            <a:pPr>
              <a:lnSpc>
                <a:spcPct val="90000"/>
              </a:lnSpc>
            </a:pPr>
            <a:r>
              <a:rPr lang="zh-CN" altLang="en-US" smtClean="0"/>
              <a:t>顾客开通帐号，获得证书。商家也有证书用于签名、消息交换、支付网关。</a:t>
            </a:r>
          </a:p>
          <a:p>
            <a:pPr>
              <a:lnSpc>
                <a:spcPct val="90000"/>
              </a:lnSpc>
            </a:pPr>
            <a:r>
              <a:rPr lang="zh-CN" altLang="en-US" smtClean="0"/>
              <a:t>顾客浏览网站，订购。商家给一个订购详单，及其证书。顾客需要验证商家的真实性。</a:t>
            </a:r>
          </a:p>
          <a:p>
            <a:pPr>
              <a:lnSpc>
                <a:spcPct val="90000"/>
              </a:lnSpc>
            </a:pPr>
            <a:r>
              <a:rPr lang="zh-CN" altLang="en-US" smtClean="0"/>
              <a:t>顾客发送订购信息</a:t>
            </a:r>
            <a:r>
              <a:rPr lang="en-US" altLang="zh-CN" smtClean="0"/>
              <a:t>(</a:t>
            </a:r>
            <a:r>
              <a:rPr lang="zh-CN" altLang="en-US" smtClean="0"/>
              <a:t>有签名有证书</a:t>
            </a:r>
            <a:r>
              <a:rPr lang="en-US" altLang="zh-CN" smtClean="0"/>
              <a:t>)</a:t>
            </a:r>
            <a:r>
              <a:rPr lang="zh-CN" altLang="en-US" smtClean="0"/>
              <a:t>和支付信息 </a:t>
            </a:r>
            <a:r>
              <a:rPr lang="en-US" altLang="zh-CN" smtClean="0"/>
              <a:t>(</a:t>
            </a:r>
            <a:r>
              <a:rPr lang="zh-CN" altLang="en-US" smtClean="0"/>
              <a:t>加密的，由商家转给银行</a:t>
            </a:r>
            <a:r>
              <a:rPr lang="en-US" altLang="zh-CN" smtClean="0"/>
              <a:t>)</a:t>
            </a:r>
            <a:r>
              <a:rPr lang="zh-CN" altLang="en-US" smtClean="0"/>
              <a:t>。</a:t>
            </a:r>
          </a:p>
          <a:p>
            <a:pPr>
              <a:lnSpc>
                <a:spcPct val="90000"/>
              </a:lnSpc>
            </a:pPr>
            <a:r>
              <a:rPr lang="zh-CN" altLang="en-US" smtClean="0"/>
              <a:t>商家请求支付网关认证，并向顾客反馈确认信息。</a:t>
            </a:r>
          </a:p>
          <a:p>
            <a:pPr>
              <a:lnSpc>
                <a:spcPct val="90000"/>
              </a:lnSpc>
            </a:pPr>
            <a:r>
              <a:rPr lang="zh-CN" altLang="en-US" smtClean="0"/>
              <a:t>商家发货。</a:t>
            </a:r>
          </a:p>
          <a:p>
            <a:pPr>
              <a:lnSpc>
                <a:spcPct val="90000"/>
              </a:lnSpc>
            </a:pPr>
            <a:r>
              <a:rPr lang="zh-CN" altLang="en-US" smtClean="0"/>
              <a:t>商家请求网关支付。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双向签名</a:t>
            </a:r>
          </a:p>
        </p:txBody>
      </p:sp>
      <p:sp>
        <p:nvSpPr>
          <p:cNvPr id="81923" name="Rectangle 3"/>
          <p:cNvSpPr>
            <a:spLocks noGrp="1" noChangeArrowheads="1"/>
          </p:cNvSpPr>
          <p:nvPr>
            <p:ph type="body" idx="1"/>
          </p:nvPr>
        </p:nvSpPr>
        <p:spPr/>
        <p:txBody>
          <a:bodyPr/>
          <a:lstStyle/>
          <a:p>
            <a:r>
              <a:rPr lang="zh-CN" altLang="en-US" smtClean="0"/>
              <a:t> </a:t>
            </a:r>
          </a:p>
        </p:txBody>
      </p:sp>
      <p:pic>
        <p:nvPicPr>
          <p:cNvPr id="81924" name="Picture 4" descr="Snap2"/>
          <p:cNvPicPr>
            <a:picLocks noChangeAspect="1" noChangeArrowheads="1"/>
          </p:cNvPicPr>
          <p:nvPr/>
        </p:nvPicPr>
        <p:blipFill>
          <a:blip r:embed="rId2" cstate="print"/>
          <a:srcRect/>
          <a:stretch>
            <a:fillRect/>
          </a:stretch>
        </p:blipFill>
        <p:spPr bwMode="auto">
          <a:xfrm>
            <a:off x="381000" y="1611313"/>
            <a:ext cx="8382000" cy="50165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t>SMTP</a:t>
            </a:r>
            <a:endParaRPr lang="zh-CN" altLang="en-US" dirty="0" smtClean="0"/>
          </a:p>
        </p:txBody>
      </p:sp>
      <p:sp>
        <p:nvSpPr>
          <p:cNvPr id="30723" name="Rectangle 3"/>
          <p:cNvSpPr>
            <a:spLocks noGrp="1" noChangeArrowheads="1"/>
          </p:cNvSpPr>
          <p:nvPr>
            <p:ph type="body" idx="1"/>
          </p:nvPr>
        </p:nvSpPr>
        <p:spPr>
          <a:xfrm>
            <a:off x="457200" y="1219200"/>
            <a:ext cx="8686800" cy="5638800"/>
          </a:xfrm>
        </p:spPr>
        <p:txBody>
          <a:bodyPr/>
          <a:lstStyle/>
          <a:p>
            <a:r>
              <a:rPr lang="en-US" altLang="zh-CN" sz="2800" dirty="0" smtClean="0"/>
              <a:t>Simple Mail Transfer Protocol</a:t>
            </a:r>
          </a:p>
          <a:p>
            <a:pPr lvl="1"/>
            <a:r>
              <a:rPr lang="en-US" altLang="zh-CN" sz="2400" dirty="0" smtClean="0"/>
              <a:t>RFC 821</a:t>
            </a:r>
          </a:p>
          <a:p>
            <a:pPr lvl="2"/>
            <a:r>
              <a:rPr lang="en-US" altLang="zh-CN" sz="2000" dirty="0" smtClean="0">
                <a:hlinkClick r:id="rId2"/>
              </a:rPr>
              <a:t>http://www.faqs.org/rfcs/rfc821.html</a:t>
            </a:r>
            <a:r>
              <a:rPr lang="en-US" altLang="zh-CN" sz="2000" dirty="0" smtClean="0"/>
              <a:t> </a:t>
            </a:r>
          </a:p>
          <a:p>
            <a:pPr lvl="2"/>
            <a:r>
              <a:rPr lang="en-US" altLang="zh-CN" sz="2000" dirty="0" smtClean="0">
                <a:hlinkClick r:id="rId3"/>
              </a:rPr>
              <a:t>http://www.rfc-editor.org/rfcsearch.html</a:t>
            </a:r>
            <a:r>
              <a:rPr lang="en-US" altLang="zh-CN" sz="2000" dirty="0" smtClean="0"/>
              <a:t> </a:t>
            </a:r>
          </a:p>
          <a:p>
            <a:pPr lvl="1"/>
            <a:r>
              <a:rPr lang="en-US" altLang="zh-CN" sz="2400" dirty="0" smtClean="0"/>
              <a:t>ESMTP (</a:t>
            </a:r>
            <a:r>
              <a:rPr lang="en-US" altLang="zh-CN" dirty="0" smtClean="0"/>
              <a:t>Extensions</a:t>
            </a:r>
            <a:r>
              <a:rPr lang="en-US" altLang="zh-CN" sz="2400" dirty="0" smtClean="0"/>
              <a:t>)</a:t>
            </a:r>
          </a:p>
          <a:p>
            <a:pPr lvl="2"/>
            <a:r>
              <a:rPr lang="en-US" altLang="zh-CN" sz="2000" dirty="0" smtClean="0"/>
              <a:t>RFC 1869</a:t>
            </a:r>
          </a:p>
          <a:p>
            <a:pPr lvl="2"/>
            <a:endParaRPr lang="en-US" altLang="zh-CN" sz="2000" dirty="0" smtClean="0"/>
          </a:p>
          <a:p>
            <a:r>
              <a:rPr lang="en-US" altLang="zh-CN" sz="2800" dirty="0" smtClean="0"/>
              <a:t>Command</a:t>
            </a:r>
          </a:p>
          <a:p>
            <a:pPr lvl="1"/>
            <a:r>
              <a:rPr lang="en-US" altLang="zh-CN" sz="2400" dirty="0" smtClean="0"/>
              <a:t>HELO</a:t>
            </a:r>
            <a:r>
              <a:rPr lang="zh-CN" altLang="en-US" sz="2400" dirty="0" smtClean="0"/>
              <a:t>、</a:t>
            </a:r>
            <a:r>
              <a:rPr lang="en-US" altLang="zh-CN" sz="2400" dirty="0" smtClean="0"/>
              <a:t>MAIL</a:t>
            </a:r>
            <a:r>
              <a:rPr lang="zh-CN" altLang="en-US" sz="2400" dirty="0" smtClean="0"/>
              <a:t>、</a:t>
            </a:r>
            <a:r>
              <a:rPr lang="en-US" altLang="zh-CN" sz="2400" dirty="0" smtClean="0"/>
              <a:t>RCPT</a:t>
            </a:r>
            <a:r>
              <a:rPr lang="zh-CN" altLang="en-US" sz="2400" dirty="0" smtClean="0"/>
              <a:t>、</a:t>
            </a:r>
          </a:p>
          <a:p>
            <a:pPr lvl="1">
              <a:buFontTx/>
              <a:buNone/>
            </a:pPr>
            <a:r>
              <a:rPr lang="en-US" altLang="zh-CN" sz="2400" dirty="0" smtClean="0"/>
              <a:t>	DATA</a:t>
            </a:r>
            <a:r>
              <a:rPr lang="zh-CN" altLang="en-US" sz="2400" dirty="0" smtClean="0"/>
              <a:t>、</a:t>
            </a:r>
            <a:r>
              <a:rPr lang="en-US" altLang="zh-CN" sz="2400" dirty="0" smtClean="0"/>
              <a:t>SEND</a:t>
            </a:r>
            <a:r>
              <a:rPr lang="zh-CN" altLang="en-US" sz="2400" dirty="0" smtClean="0"/>
              <a:t>、</a:t>
            </a:r>
            <a:r>
              <a:rPr lang="en-US" altLang="zh-CN" sz="2400" dirty="0" smtClean="0"/>
              <a:t>SOML</a:t>
            </a:r>
            <a:r>
              <a:rPr lang="zh-CN" altLang="en-US" sz="2400" dirty="0" smtClean="0"/>
              <a:t>、</a:t>
            </a:r>
          </a:p>
          <a:p>
            <a:pPr lvl="1">
              <a:buFontTx/>
              <a:buNone/>
            </a:pPr>
            <a:r>
              <a:rPr lang="en-US" altLang="zh-CN" sz="2400" dirty="0" smtClean="0"/>
              <a:t>	SAML</a:t>
            </a:r>
            <a:r>
              <a:rPr lang="zh-CN" altLang="en-US" sz="2400" dirty="0" smtClean="0"/>
              <a:t>、</a:t>
            </a:r>
            <a:r>
              <a:rPr lang="en-US" altLang="zh-CN" sz="2400" dirty="0" smtClean="0"/>
              <a:t>RSET</a:t>
            </a:r>
            <a:r>
              <a:rPr lang="zh-CN" altLang="en-US" sz="2400" dirty="0" smtClean="0"/>
              <a:t>、</a:t>
            </a:r>
            <a:r>
              <a:rPr lang="en-US" altLang="zh-CN" sz="2400" dirty="0" smtClean="0"/>
              <a:t>VRFY</a:t>
            </a:r>
            <a:r>
              <a:rPr lang="zh-CN" altLang="en-US" sz="2400" dirty="0" smtClean="0"/>
              <a:t>、</a:t>
            </a:r>
          </a:p>
          <a:p>
            <a:pPr lvl="1">
              <a:buFontTx/>
              <a:buNone/>
            </a:pPr>
            <a:r>
              <a:rPr lang="en-US" altLang="zh-CN" sz="2400" dirty="0" smtClean="0"/>
              <a:t>	EXPN</a:t>
            </a:r>
            <a:r>
              <a:rPr lang="zh-CN" altLang="en-US" sz="2400" dirty="0" smtClean="0"/>
              <a:t>、</a:t>
            </a:r>
            <a:r>
              <a:rPr lang="en-US" altLang="zh-CN" sz="2400" dirty="0" smtClean="0"/>
              <a:t>HELP</a:t>
            </a:r>
            <a:r>
              <a:rPr lang="zh-CN" altLang="en-US" sz="2400" dirty="0" smtClean="0"/>
              <a:t>、</a:t>
            </a:r>
            <a:r>
              <a:rPr lang="en-US" altLang="zh-CN" sz="2400" dirty="0" smtClean="0"/>
              <a:t>NOOP</a:t>
            </a:r>
            <a:r>
              <a:rPr lang="zh-CN" altLang="en-US" sz="2400" dirty="0" smtClean="0"/>
              <a:t>、</a:t>
            </a:r>
          </a:p>
          <a:p>
            <a:pPr lvl="1">
              <a:buFontTx/>
              <a:buNone/>
            </a:pPr>
            <a:r>
              <a:rPr lang="en-US" altLang="zh-CN" sz="2400" dirty="0" smtClean="0"/>
              <a:t>	QUIT</a:t>
            </a:r>
            <a:r>
              <a:rPr lang="zh-CN" altLang="en-US" sz="2400" dirty="0" smtClean="0"/>
              <a:t>、</a:t>
            </a:r>
            <a:r>
              <a:rPr lang="en-US" altLang="zh-CN" sz="2400" dirty="0" smtClean="0"/>
              <a:t>TURN</a:t>
            </a:r>
            <a:r>
              <a:rPr lang="zh-CN" altLang="en-US" sz="2400" dirty="0" smtClean="0"/>
              <a:t>、</a:t>
            </a:r>
            <a:r>
              <a:rPr lang="en-US" altLang="zh-CN" sz="2400" dirty="0" smtClean="0"/>
              <a:t>…</a:t>
            </a:r>
          </a:p>
          <a:p>
            <a:endParaRPr lang="zh-CN" altLang="en-US" sz="2800" dirty="0" smtClean="0"/>
          </a:p>
        </p:txBody>
      </p:sp>
      <p:sp>
        <p:nvSpPr>
          <p:cNvPr id="30724" name="Text Box 4"/>
          <p:cNvSpPr txBox="1">
            <a:spLocks noChangeArrowheads="1"/>
          </p:cNvSpPr>
          <p:nvPr/>
        </p:nvSpPr>
        <p:spPr bwMode="auto">
          <a:xfrm>
            <a:off x="4572000" y="2781300"/>
            <a:ext cx="4572000" cy="3937000"/>
          </a:xfrm>
          <a:prstGeom prst="rect">
            <a:avLst/>
          </a:prstGeom>
          <a:noFill/>
          <a:ln w="9525">
            <a:noFill/>
            <a:miter lim="800000"/>
            <a:headEnd/>
            <a:tailEnd/>
          </a:ln>
          <a:effectLst/>
        </p:spPr>
        <p:txBody>
          <a:bodyPr>
            <a:spAutoFit/>
          </a:bodyPr>
          <a:lstStyle/>
          <a:p>
            <a:r>
              <a:rPr lang="en-US" altLang="en-US" b="1" dirty="0">
                <a:latin typeface="宋体" charset="-122"/>
              </a:rPr>
              <a:t>HELO &lt;SP&gt; &lt;domain&gt; &lt;CRLF&gt;</a:t>
            </a:r>
          </a:p>
          <a:p>
            <a:r>
              <a:rPr lang="en-US" altLang="en-US" b="1" dirty="0">
                <a:latin typeface="宋体" charset="-122"/>
              </a:rPr>
              <a:t>MAIL &lt;SP&gt; FROM:&lt;reverse-path&gt; &lt;CRLF&gt;</a:t>
            </a:r>
          </a:p>
          <a:p>
            <a:r>
              <a:rPr lang="en-US" altLang="en-US" b="1" dirty="0">
                <a:latin typeface="宋体" charset="-122"/>
              </a:rPr>
              <a:t>RCPT &lt;SP&gt; TO:&lt;forward-path&gt; &lt;CRLF&gt;</a:t>
            </a:r>
          </a:p>
          <a:p>
            <a:r>
              <a:rPr lang="en-US" altLang="en-US" b="1" dirty="0">
                <a:latin typeface="宋体" charset="-122"/>
              </a:rPr>
              <a:t>DATA &lt;CRLF&gt;</a:t>
            </a:r>
          </a:p>
          <a:p>
            <a:r>
              <a:rPr lang="en-US" altLang="en-US" b="1" dirty="0">
                <a:latin typeface="宋体" charset="-122"/>
              </a:rPr>
              <a:t>RSET &lt;CRLF&gt;</a:t>
            </a:r>
          </a:p>
          <a:p>
            <a:r>
              <a:rPr lang="en-US" altLang="en-US" b="1" dirty="0">
                <a:latin typeface="宋体" charset="-122"/>
              </a:rPr>
              <a:t>SEND &lt;SP&gt; FROM:&lt;reverse-path&gt; &lt;CRLF&gt;</a:t>
            </a:r>
          </a:p>
          <a:p>
            <a:r>
              <a:rPr lang="en-US" altLang="en-US" b="1" dirty="0">
                <a:latin typeface="宋体" charset="-122"/>
              </a:rPr>
              <a:t>SOML &lt;SP&gt; FROM:&lt;reverse-path&gt; &lt;CRLF&gt;</a:t>
            </a:r>
          </a:p>
          <a:p>
            <a:r>
              <a:rPr lang="en-US" altLang="en-US" b="1" dirty="0">
                <a:latin typeface="宋体" charset="-122"/>
              </a:rPr>
              <a:t>SAML &lt;SP&gt; FROM:&lt;reverse-path&gt; &lt;CRLF&gt;</a:t>
            </a:r>
          </a:p>
          <a:p>
            <a:r>
              <a:rPr lang="en-US" altLang="en-US" b="1" dirty="0">
                <a:latin typeface="宋体" charset="-122"/>
              </a:rPr>
              <a:t>VRFY &lt;SP&gt; &lt;string&gt; &lt;CRLF&gt;</a:t>
            </a:r>
          </a:p>
          <a:p>
            <a:r>
              <a:rPr lang="en-US" altLang="en-US" b="1" dirty="0">
                <a:latin typeface="宋体" charset="-122"/>
              </a:rPr>
              <a:t>EXPN &lt;SP&gt; &lt;string&gt; &lt;CRLF&gt;</a:t>
            </a:r>
          </a:p>
          <a:p>
            <a:r>
              <a:rPr lang="en-US" altLang="en-US" b="1" dirty="0">
                <a:latin typeface="宋体" charset="-122"/>
              </a:rPr>
              <a:t>HELP [&lt;SP&gt; &lt;string&gt;] &lt;CRLF&gt;</a:t>
            </a:r>
          </a:p>
          <a:p>
            <a:r>
              <a:rPr lang="en-US" altLang="en-US" b="1" dirty="0">
                <a:latin typeface="宋体" charset="-122"/>
              </a:rPr>
              <a:t>NOOP &lt;CRLF&gt;</a:t>
            </a:r>
          </a:p>
          <a:p>
            <a:r>
              <a:rPr lang="en-US" altLang="en-US" b="1" dirty="0">
                <a:latin typeface="宋体" charset="-122"/>
              </a:rPr>
              <a:t>QUIT &lt;CRLF&gt;</a:t>
            </a:r>
          </a:p>
          <a:p>
            <a:r>
              <a:rPr lang="en-US" altLang="en-US" b="1" dirty="0">
                <a:latin typeface="宋体" charset="-122"/>
              </a:rPr>
              <a:t>TURN &lt;CRLF&gt;</a:t>
            </a:r>
          </a:p>
        </p:txBody>
      </p:sp>
      <p:sp>
        <p:nvSpPr>
          <p:cNvPr id="30725" name="Rectangle 5"/>
          <p:cNvSpPr>
            <a:spLocks noChangeArrowheads="1"/>
          </p:cNvSpPr>
          <p:nvPr/>
        </p:nvSpPr>
        <p:spPr bwMode="auto">
          <a:xfrm>
            <a:off x="4572000" y="2852738"/>
            <a:ext cx="4321175" cy="3816350"/>
          </a:xfrm>
          <a:prstGeom prst="rect">
            <a:avLst/>
          </a:prstGeom>
          <a:noFill/>
          <a:ln w="22225">
            <a:solidFill>
              <a:schemeClr val="bg1"/>
            </a:solidFill>
            <a:miter lim="800000"/>
            <a:headEnd/>
            <a:tailEnd/>
          </a:ln>
          <a:effectLst/>
        </p:spPr>
        <p:txBody>
          <a:bodyPr wrap="none" anchor="ct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SMTP model</a:t>
            </a:r>
            <a:endParaRPr lang="zh-CN" altLang="en-US" smtClean="0"/>
          </a:p>
        </p:txBody>
      </p:sp>
      <p:sp>
        <p:nvSpPr>
          <p:cNvPr id="31747" name="Rectangle 3"/>
          <p:cNvSpPr>
            <a:spLocks noGrp="1" noChangeArrowheads="1"/>
          </p:cNvSpPr>
          <p:nvPr>
            <p:ph type="body" idx="1"/>
          </p:nvPr>
        </p:nvSpPr>
        <p:spPr>
          <a:xfrm>
            <a:off x="457200" y="1981200"/>
            <a:ext cx="8686800" cy="4876800"/>
          </a:xfrm>
        </p:spPr>
        <p:txBody>
          <a:bodyPr/>
          <a:lstStyle/>
          <a:p>
            <a:pPr>
              <a:lnSpc>
                <a:spcPct val="80000"/>
              </a:lnSpc>
            </a:pPr>
            <a:r>
              <a:rPr lang="en-US" altLang="zh-CN" sz="1800" smtClean="0">
                <a:latin typeface="宋体" charset="-122"/>
              </a:rPr>
              <a:t>+----------+                +----------+</a:t>
            </a:r>
          </a:p>
          <a:p>
            <a:pPr>
              <a:lnSpc>
                <a:spcPct val="80000"/>
              </a:lnSpc>
            </a:pPr>
            <a:r>
              <a:rPr lang="en-US" altLang="zh-CN" sz="1800" smtClean="0">
                <a:latin typeface="宋体" charset="-122"/>
              </a:rPr>
              <a:t>   +------+    |          |                |          |</a:t>
            </a:r>
          </a:p>
          <a:p>
            <a:pPr>
              <a:lnSpc>
                <a:spcPct val="80000"/>
              </a:lnSpc>
            </a:pPr>
            <a:r>
              <a:rPr lang="en-US" altLang="zh-CN" sz="1800" smtClean="0">
                <a:latin typeface="宋体" charset="-122"/>
              </a:rPr>
              <a:t>   | User |&lt;--&gt;|          |      SMTP      |          |</a:t>
            </a:r>
          </a:p>
          <a:p>
            <a:pPr>
              <a:lnSpc>
                <a:spcPct val="80000"/>
              </a:lnSpc>
            </a:pPr>
            <a:r>
              <a:rPr lang="en-US" altLang="zh-CN" sz="1800" smtClean="0">
                <a:latin typeface="宋体" charset="-122"/>
              </a:rPr>
              <a:t>   +------+    |  Sender- |Commands/Replies| Receiver-|</a:t>
            </a:r>
          </a:p>
          <a:p>
            <a:pPr>
              <a:lnSpc>
                <a:spcPct val="80000"/>
              </a:lnSpc>
            </a:pPr>
            <a:r>
              <a:rPr lang="en-US" altLang="zh-CN" sz="1800" smtClean="0">
                <a:latin typeface="宋体" charset="-122"/>
              </a:rPr>
              <a:t>   +------+    |   SMTP   |&lt;--------------&gt;|    SMTP  |    +------+</a:t>
            </a:r>
          </a:p>
          <a:p>
            <a:pPr>
              <a:lnSpc>
                <a:spcPct val="80000"/>
              </a:lnSpc>
            </a:pPr>
            <a:r>
              <a:rPr lang="en-US" altLang="zh-CN" sz="1800" smtClean="0">
                <a:latin typeface="宋体" charset="-122"/>
              </a:rPr>
              <a:t>   | File |&lt;--&gt;|          |    and Mail    |          |&lt;--&gt;| File |</a:t>
            </a:r>
          </a:p>
          <a:p>
            <a:pPr>
              <a:lnSpc>
                <a:spcPct val="80000"/>
              </a:lnSpc>
            </a:pPr>
            <a:r>
              <a:rPr lang="en-US" altLang="zh-CN" sz="1800" smtClean="0">
                <a:latin typeface="宋体" charset="-122"/>
              </a:rPr>
              <a:t>   |System|    |          |                |          |    |System|</a:t>
            </a:r>
          </a:p>
          <a:p>
            <a:pPr>
              <a:lnSpc>
                <a:spcPct val="80000"/>
              </a:lnSpc>
            </a:pPr>
            <a:r>
              <a:rPr lang="en-US" altLang="zh-CN" sz="1800" smtClean="0">
                <a:latin typeface="宋体" charset="-122"/>
              </a:rPr>
              <a:t>   +------+    +----------+                +----------+    +------+</a:t>
            </a:r>
          </a:p>
          <a:p>
            <a:pPr>
              <a:lnSpc>
                <a:spcPct val="80000"/>
              </a:lnSpc>
            </a:pPr>
            <a:r>
              <a:rPr lang="en-US" altLang="zh-CN" sz="1800" smtClean="0">
                <a:latin typeface="宋体" charset="-122"/>
              </a:rPr>
              <a:t>   </a:t>
            </a:r>
          </a:p>
          <a:p>
            <a:pPr>
              <a:lnSpc>
                <a:spcPct val="80000"/>
              </a:lnSpc>
            </a:pPr>
            <a:endParaRPr lang="en-US" altLang="zh-CN" sz="1800" smtClean="0">
              <a:latin typeface="宋体" charset="-122"/>
            </a:endParaRPr>
          </a:p>
          <a:p>
            <a:pPr>
              <a:lnSpc>
                <a:spcPct val="80000"/>
              </a:lnSpc>
            </a:pPr>
            <a:r>
              <a:rPr lang="en-US" altLang="zh-CN" sz="1800" smtClean="0">
                <a:latin typeface="宋体" charset="-122"/>
              </a:rPr>
              <a:t>                Sender-SMTP                Receiver-SMTP</a:t>
            </a:r>
          </a:p>
          <a:p>
            <a:pPr>
              <a:lnSpc>
                <a:spcPct val="80000"/>
              </a:lnSpc>
            </a:pPr>
            <a:endParaRPr lang="en-US" altLang="zh-CN" sz="1800" smtClean="0">
              <a:latin typeface="宋体" charset="-122"/>
            </a:endParaRPr>
          </a:p>
          <a:p>
            <a:pPr>
              <a:lnSpc>
                <a:spcPct val="80000"/>
              </a:lnSpc>
            </a:pPr>
            <a:r>
              <a:rPr lang="en-US" altLang="zh-CN" sz="1800" smtClean="0">
                <a:latin typeface="宋体" charset="-122"/>
              </a:rPr>
              <a:t>                           Model for SMTP Use</a:t>
            </a:r>
            <a:endParaRPr lang="zh-CN" altLang="en-US" sz="1800" smtClean="0">
              <a:latin typeface="宋体" charset="-122"/>
            </a:endParaRPr>
          </a:p>
          <a:p>
            <a:pPr>
              <a:lnSpc>
                <a:spcPct val="80000"/>
              </a:lnSpc>
            </a:pPr>
            <a:endParaRPr lang="zh-CN" altLang="en-US" sz="1800" smtClean="0"/>
          </a:p>
        </p:txBody>
      </p:sp>
      <p:sp>
        <p:nvSpPr>
          <p:cNvPr id="31748" name="Rectangle 4"/>
          <p:cNvSpPr>
            <a:spLocks noChangeArrowheads="1"/>
          </p:cNvSpPr>
          <p:nvPr/>
        </p:nvSpPr>
        <p:spPr bwMode="auto">
          <a:xfrm>
            <a:off x="838200" y="1828800"/>
            <a:ext cx="8001000" cy="3429000"/>
          </a:xfrm>
          <a:prstGeom prst="rect">
            <a:avLst/>
          </a:prstGeom>
          <a:noFill/>
          <a:ln w="22225">
            <a:solidFill>
              <a:schemeClr val="bg1"/>
            </a:solidFill>
            <a:miter lim="800000"/>
            <a:headEnd/>
            <a:tailEnd/>
          </a:ln>
          <a:effec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Extended SMTP</a:t>
            </a:r>
            <a:endParaRPr lang="zh-CN" altLang="en-US" smtClean="0"/>
          </a:p>
        </p:txBody>
      </p:sp>
      <p:sp>
        <p:nvSpPr>
          <p:cNvPr id="32771" name="Rectangle 3"/>
          <p:cNvSpPr>
            <a:spLocks noGrp="1" noChangeArrowheads="1"/>
          </p:cNvSpPr>
          <p:nvPr>
            <p:ph type="body" idx="1"/>
          </p:nvPr>
        </p:nvSpPr>
        <p:spPr/>
        <p:txBody>
          <a:bodyPr/>
          <a:lstStyle/>
          <a:p>
            <a:r>
              <a:rPr lang="en-GB" altLang="zh-CN" smtClean="0"/>
              <a:t>rfc1869 - </a:t>
            </a:r>
            <a:r>
              <a:rPr lang="zh-CN" altLang="en-GB" smtClean="0"/>
              <a:t> </a:t>
            </a:r>
            <a:r>
              <a:rPr lang="en-GB" altLang="zh-CN" smtClean="0"/>
              <a:t>SMTP Service Extensions</a:t>
            </a:r>
          </a:p>
          <a:p>
            <a:endParaRPr lang="zh-CN" altLang="en-GB" smtClean="0"/>
          </a:p>
          <a:p>
            <a:r>
              <a:rPr lang="en-US" altLang="zh-CN" smtClean="0"/>
              <a:t>EHLO (Extended HELLO)</a:t>
            </a:r>
          </a:p>
          <a:p>
            <a:pPr lvl="1"/>
            <a:r>
              <a:rPr lang="en-US" altLang="zh-CN" smtClean="0"/>
              <a:t>rather than HELO</a:t>
            </a:r>
            <a:endParaRPr lang="zh-CN" altLang="en-GB" smtClean="0"/>
          </a:p>
          <a:p>
            <a:endParaRPr lang="zh-CN"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SMTP</a:t>
            </a:r>
            <a:r>
              <a:rPr lang="zh-CN" altLang="en-US" smtClean="0"/>
              <a:t>会话</a:t>
            </a:r>
          </a:p>
        </p:txBody>
      </p:sp>
      <p:sp>
        <p:nvSpPr>
          <p:cNvPr id="34819" name="Rectangle 3"/>
          <p:cNvSpPr>
            <a:spLocks noGrp="1" noChangeArrowheads="1"/>
          </p:cNvSpPr>
          <p:nvPr>
            <p:ph type="body" idx="1"/>
          </p:nvPr>
        </p:nvSpPr>
        <p:spPr/>
        <p:txBody>
          <a:bodyPr>
            <a:normAutofit fontScale="92500" lnSpcReduction="10000"/>
          </a:bodyPr>
          <a:lstStyle/>
          <a:p>
            <a:pPr>
              <a:lnSpc>
                <a:spcPct val="90000"/>
              </a:lnSpc>
            </a:pPr>
            <a:r>
              <a:rPr lang="en-US" altLang="zh-CN" sz="2800" smtClean="0"/>
              <a:t>SMTP</a:t>
            </a:r>
            <a:r>
              <a:rPr lang="zh-CN" altLang="en-US" sz="2800" smtClean="0"/>
              <a:t> </a:t>
            </a:r>
            <a:r>
              <a:rPr lang="en-US" altLang="zh-CN" sz="2800" smtClean="0"/>
              <a:t>Session</a:t>
            </a:r>
          </a:p>
          <a:p>
            <a:pPr>
              <a:lnSpc>
                <a:spcPct val="90000"/>
              </a:lnSpc>
            </a:pPr>
            <a:endParaRPr lang="en-US" altLang="zh-CN" sz="2400" smtClean="0"/>
          </a:p>
          <a:p>
            <a:pPr>
              <a:lnSpc>
                <a:spcPct val="90000"/>
              </a:lnSpc>
              <a:buFontTx/>
              <a:buNone/>
            </a:pPr>
            <a:r>
              <a:rPr lang="en-US" altLang="zh-CN" sz="2800" smtClean="0"/>
              <a:t>	HELO\015\012</a:t>
            </a:r>
          </a:p>
          <a:p>
            <a:pPr>
              <a:lnSpc>
                <a:spcPct val="90000"/>
              </a:lnSpc>
              <a:buFontTx/>
              <a:buNone/>
            </a:pPr>
            <a:r>
              <a:rPr lang="en-US" altLang="zh-CN" sz="2800" smtClean="0"/>
              <a:t>	MAIL FROM:abc@none\015\012</a:t>
            </a:r>
          </a:p>
          <a:p>
            <a:pPr>
              <a:lnSpc>
                <a:spcPct val="90000"/>
              </a:lnSpc>
              <a:buFontTx/>
              <a:buNone/>
            </a:pPr>
            <a:r>
              <a:rPr lang="en-US" altLang="zh-CN" sz="2800" smtClean="0"/>
              <a:t>	RCPT TO:xyz@where\015\012</a:t>
            </a:r>
          </a:p>
          <a:p>
            <a:pPr>
              <a:lnSpc>
                <a:spcPct val="90000"/>
              </a:lnSpc>
              <a:buFontTx/>
              <a:buNone/>
            </a:pPr>
            <a:r>
              <a:rPr lang="en-US" altLang="zh-CN" sz="2800" smtClean="0"/>
              <a:t>	DATA\015\012</a:t>
            </a:r>
          </a:p>
          <a:p>
            <a:pPr>
              <a:lnSpc>
                <a:spcPct val="90000"/>
              </a:lnSpc>
              <a:buFontTx/>
              <a:buNone/>
            </a:pPr>
            <a:r>
              <a:rPr lang="en-US" altLang="zh-CN" sz="2800" smtClean="0"/>
              <a:t>	Subject:test-sub\015\012\015\012</a:t>
            </a:r>
          </a:p>
          <a:p>
            <a:pPr>
              <a:lnSpc>
                <a:spcPct val="90000"/>
              </a:lnSpc>
              <a:buFontTx/>
              <a:buNone/>
            </a:pPr>
            <a:r>
              <a:rPr lang="en-US" altLang="zh-CN" sz="2800" smtClean="0"/>
              <a:t>	the_msg_body\015\012\056\015\012</a:t>
            </a:r>
          </a:p>
          <a:p>
            <a:pPr>
              <a:lnSpc>
                <a:spcPct val="90000"/>
              </a:lnSpc>
              <a:buFontTx/>
              <a:buNone/>
            </a:pPr>
            <a:r>
              <a:rPr lang="en-US" altLang="zh-CN" sz="2800" smtClean="0"/>
              <a:t>	QUIT\015\012</a:t>
            </a:r>
          </a:p>
          <a:p>
            <a:pPr>
              <a:lnSpc>
                <a:spcPct val="90000"/>
              </a:lnSpc>
              <a:buFontTx/>
              <a:buNone/>
            </a:pPr>
            <a:endParaRPr lang="en-US" altLang="zh-CN" sz="2000" smtClean="0"/>
          </a:p>
          <a:p>
            <a:pPr>
              <a:lnSpc>
                <a:spcPct val="90000"/>
              </a:lnSpc>
              <a:buFontTx/>
              <a:buNone/>
            </a:pPr>
            <a:r>
              <a:rPr lang="en-US" altLang="zh-CN" sz="2800" smtClean="0"/>
              <a:t>*  </a:t>
            </a:r>
            <a:r>
              <a:rPr lang="zh-CN" altLang="en-US" sz="2800" smtClean="0"/>
              <a:t>以</a:t>
            </a:r>
            <a:r>
              <a:rPr lang="en-US" altLang="zh-CN" sz="2800" smtClean="0"/>
              <a:t>TCP</a:t>
            </a:r>
            <a:r>
              <a:rPr lang="zh-CN" altLang="en-US" sz="2800" smtClean="0"/>
              <a:t>连接</a:t>
            </a:r>
            <a:r>
              <a:rPr lang="en-US" altLang="zh-CN" sz="2800" smtClean="0"/>
              <a:t>SMTP server</a:t>
            </a:r>
            <a:r>
              <a:rPr lang="zh-CN" altLang="en-US" sz="2800" smtClean="0"/>
              <a:t>的</a:t>
            </a:r>
            <a:r>
              <a:rPr lang="en-US" altLang="zh-CN" sz="2800" smtClean="0"/>
              <a:t>25</a:t>
            </a:r>
            <a:r>
              <a:rPr lang="zh-CN" altLang="en-US" sz="2800" smtClean="0"/>
              <a:t>号端口，发送此序列即可发出简单的邮件</a:t>
            </a:r>
          </a:p>
        </p:txBody>
      </p:sp>
      <p:sp>
        <p:nvSpPr>
          <p:cNvPr id="34820" name="Rectangle 4"/>
          <p:cNvSpPr>
            <a:spLocks noChangeArrowheads="1"/>
          </p:cNvSpPr>
          <p:nvPr/>
        </p:nvSpPr>
        <p:spPr bwMode="auto">
          <a:xfrm>
            <a:off x="762000" y="2133600"/>
            <a:ext cx="6096000" cy="3505200"/>
          </a:xfrm>
          <a:prstGeom prst="rect">
            <a:avLst/>
          </a:prstGeom>
          <a:noFill/>
          <a:ln w="38100">
            <a:solidFill>
              <a:schemeClr val="bg1"/>
            </a:solidFill>
            <a:miter lim="800000"/>
            <a:headEnd/>
            <a:tailEnd/>
          </a:ln>
          <a:effectLst/>
        </p:spPr>
        <p:txBody>
          <a:bodyPr wrap="none" anchor="ct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mtClean="0"/>
              <a:t>SMTP</a:t>
            </a:r>
            <a:r>
              <a:rPr lang="zh-CN" altLang="en-US" smtClean="0"/>
              <a:t>试验</a:t>
            </a:r>
          </a:p>
        </p:txBody>
      </p:sp>
      <p:sp>
        <p:nvSpPr>
          <p:cNvPr id="35843" name="Rectangle 3"/>
          <p:cNvSpPr>
            <a:spLocks noGrp="1" noChangeArrowheads="1"/>
          </p:cNvSpPr>
          <p:nvPr>
            <p:ph type="body" idx="1"/>
          </p:nvPr>
        </p:nvSpPr>
        <p:spPr/>
        <p:txBody>
          <a:bodyPr/>
          <a:lstStyle/>
          <a:p>
            <a:r>
              <a:rPr lang="zh-CN" altLang="en-US" smtClean="0"/>
              <a:t>用</a:t>
            </a:r>
            <a:r>
              <a:rPr lang="en-US" altLang="zh-CN" smtClean="0"/>
              <a:t>telnet</a:t>
            </a:r>
            <a:r>
              <a:rPr lang="zh-CN" altLang="en-US" smtClean="0"/>
              <a:t>发信</a:t>
            </a:r>
          </a:p>
          <a:p>
            <a:pPr lvl="1"/>
            <a:r>
              <a:rPr lang="zh-CN" altLang="en-US" smtClean="0"/>
              <a:t>找个不要口令即可发信的</a:t>
            </a:r>
            <a:r>
              <a:rPr lang="en-US" altLang="zh-CN" smtClean="0"/>
              <a:t>SMTP</a:t>
            </a:r>
            <a:r>
              <a:rPr lang="zh-CN" altLang="en-US" smtClean="0"/>
              <a:t>服务器</a:t>
            </a:r>
          </a:p>
          <a:p>
            <a:pPr lvl="2"/>
            <a:r>
              <a:rPr lang="en-US" altLang="zh-CN" smtClean="0"/>
              <a:t>open relay</a:t>
            </a:r>
          </a:p>
          <a:p>
            <a:pPr lvl="1"/>
            <a:r>
              <a:rPr lang="zh-CN" altLang="en-US" smtClean="0"/>
              <a:t>步骤见备注行</a:t>
            </a:r>
          </a:p>
          <a:p>
            <a:r>
              <a:rPr lang="zh-CN" altLang="en-US" smtClean="0"/>
              <a:t>编程</a:t>
            </a:r>
          </a:p>
          <a:p>
            <a:pPr lvl="1"/>
            <a:r>
              <a:rPr lang="en-US" altLang="zh-CN" smtClean="0"/>
              <a:t>MAIL API in Windows</a:t>
            </a:r>
          </a:p>
          <a:p>
            <a:pPr lvl="1"/>
            <a:r>
              <a:rPr lang="zh-CN" altLang="en-US" smtClean="0"/>
              <a:t>在</a:t>
            </a:r>
            <a:r>
              <a:rPr lang="en-US" altLang="zh-CN" smtClean="0"/>
              <a:t>CGI/</a:t>
            </a:r>
            <a:r>
              <a:rPr lang="zh-CN" altLang="en-US" smtClean="0"/>
              <a:t>网页中发送邮件</a:t>
            </a:r>
          </a:p>
          <a:p>
            <a:pPr lvl="1"/>
            <a:r>
              <a:rPr lang="zh-CN" altLang="en-US" smtClean="0"/>
              <a:t>在</a:t>
            </a:r>
            <a:r>
              <a:rPr lang="en-US" altLang="zh-CN" smtClean="0"/>
              <a:t>VBS</a:t>
            </a:r>
            <a:r>
              <a:rPr lang="zh-CN" altLang="en-US" smtClean="0"/>
              <a:t>脚本中发送</a:t>
            </a:r>
          </a:p>
          <a:p>
            <a:endParaRPr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8038"/>
          </a:xfrm>
        </p:spPr>
        <p:txBody>
          <a:bodyPr>
            <a:normAutofit/>
          </a:bodyPr>
          <a:lstStyle/>
          <a:p>
            <a:r>
              <a:rPr lang="en-US" altLang="zh-CN" sz="3200" b="1" dirty="0" smtClean="0"/>
              <a:t>TCP/IP</a:t>
            </a:r>
            <a:r>
              <a:rPr lang="zh-CN" altLang="en-US" sz="3200" b="1" dirty="0" smtClean="0"/>
              <a:t>网络协议栈安全缺陷与攻击技术</a:t>
            </a:r>
            <a:endParaRPr lang="en-US" sz="3200"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0" y="1219200"/>
            <a:ext cx="9144000" cy="489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en-US" smtClean="0"/>
          </a:p>
        </p:txBody>
      </p:sp>
      <p:sp>
        <p:nvSpPr>
          <p:cNvPr id="37891" name="Rectangle 3"/>
          <p:cNvSpPr>
            <a:spLocks noGrp="1" noChangeArrowheads="1"/>
          </p:cNvSpPr>
          <p:nvPr>
            <p:ph type="body" idx="1"/>
          </p:nvPr>
        </p:nvSpPr>
        <p:spPr/>
        <p:txBody>
          <a:bodyPr/>
          <a:lstStyle/>
          <a:p>
            <a:endParaRPr lang="zh-CN" altLang="en-US" smtClean="0"/>
          </a:p>
        </p:txBody>
      </p:sp>
      <p:pic>
        <p:nvPicPr>
          <p:cNvPr id="37892" name="Picture 4" descr="打开自己的SMTP服务的OpenRelay功能"/>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37893" name="Rectangle 5"/>
          <p:cNvSpPr>
            <a:spLocks noChangeArrowheads="1"/>
          </p:cNvSpPr>
          <p:nvPr/>
        </p:nvSpPr>
        <p:spPr bwMode="auto">
          <a:xfrm>
            <a:off x="4800600" y="228600"/>
            <a:ext cx="2881313" cy="620713"/>
          </a:xfrm>
          <a:prstGeom prst="rect">
            <a:avLst/>
          </a:prstGeom>
          <a:noFill/>
          <a:ln w="9525">
            <a:noFill/>
            <a:miter lim="800000"/>
            <a:headEnd/>
            <a:tailEnd/>
          </a:ln>
          <a:effectLst/>
        </p:spPr>
        <p:txBody>
          <a:bodyPr anchor="ctr"/>
          <a:lstStyle/>
          <a:p>
            <a:pPr algn="ctr" eaLnBrk="0" hangingPunct="0"/>
            <a:r>
              <a:rPr lang="en-US" altLang="zh-CN" sz="2400" b="1">
                <a:solidFill>
                  <a:schemeClr val="accent2"/>
                </a:solidFill>
                <a:latin typeface="Bradley Hand ITC" pitchFamily="66" charset="0"/>
                <a:ea typeface="Arial Unicode MS" pitchFamily="34" charset="-122"/>
                <a:cs typeface="Arial Unicode MS" pitchFamily="34" charset="-122"/>
              </a:rPr>
              <a:t>Open Relay</a:t>
            </a:r>
            <a:endParaRPr lang="zh-CN" altLang="en-US" sz="2400" b="1">
              <a:solidFill>
                <a:schemeClr val="accent2"/>
              </a:solidFill>
              <a:latin typeface="Bradley Hand ITC" pitchFamily="66" charset="0"/>
              <a:ea typeface="Arial Unicode MS" pitchFamily="34" charset="-122"/>
              <a:cs typeface="Arial Unicode MS" pitchFamily="34" charset="-122"/>
            </a:endParaRPr>
          </a:p>
        </p:txBody>
      </p:sp>
      <p:sp>
        <p:nvSpPr>
          <p:cNvPr id="37894" name="Rectangle 6"/>
          <p:cNvSpPr>
            <a:spLocks noChangeArrowheads="1"/>
          </p:cNvSpPr>
          <p:nvPr/>
        </p:nvSpPr>
        <p:spPr bwMode="auto">
          <a:xfrm>
            <a:off x="3429000" y="0"/>
            <a:ext cx="4572000" cy="533400"/>
          </a:xfrm>
          <a:prstGeom prst="rect">
            <a:avLst/>
          </a:prstGeom>
          <a:noFill/>
          <a:ln w="9525">
            <a:noFill/>
            <a:miter lim="800000"/>
            <a:headEnd/>
            <a:tailEnd/>
          </a:ln>
          <a:effectLst/>
        </p:spPr>
        <p:txBody>
          <a:bodyPr/>
          <a:lstStyle/>
          <a:p>
            <a:pPr marL="342900" indent="-342900" eaLnBrk="0" hangingPunct="0">
              <a:spcBef>
                <a:spcPct val="20000"/>
              </a:spcBef>
              <a:buFontTx/>
              <a:buChar char="•"/>
            </a:pPr>
            <a:r>
              <a:rPr lang="zh-CN" altLang="en-US" sz="2800" b="1">
                <a:solidFill>
                  <a:schemeClr val="accent2"/>
                </a:solidFill>
                <a:latin typeface="Bradley Hand ITC" pitchFamily="66" charset="0"/>
              </a:rPr>
              <a:t>准备自己的</a:t>
            </a:r>
            <a:r>
              <a:rPr lang="en-US" altLang="zh-CN" sz="2800" b="1">
                <a:solidFill>
                  <a:schemeClr val="accent2"/>
                </a:solidFill>
                <a:latin typeface="Bradley Hand ITC" pitchFamily="66" charset="0"/>
              </a:rPr>
              <a:t>SMTP</a:t>
            </a:r>
            <a:r>
              <a:rPr lang="zh-CN" altLang="en-US" sz="2800" b="1">
                <a:solidFill>
                  <a:schemeClr val="accent2"/>
                </a:solidFill>
                <a:latin typeface="Bradley Hand ITC" pitchFamily="66" charset="0"/>
              </a:rPr>
              <a:t>服务器</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t>POP3</a:t>
            </a:r>
            <a:endParaRPr lang="zh-CN" altLang="en-US" smtClean="0"/>
          </a:p>
        </p:txBody>
      </p:sp>
      <p:sp>
        <p:nvSpPr>
          <p:cNvPr id="38915" name="Rectangle 3"/>
          <p:cNvSpPr>
            <a:spLocks noGrp="1" noChangeArrowheads="1"/>
          </p:cNvSpPr>
          <p:nvPr>
            <p:ph type="body" idx="1"/>
          </p:nvPr>
        </p:nvSpPr>
        <p:spPr/>
        <p:txBody>
          <a:bodyPr/>
          <a:lstStyle/>
          <a:p>
            <a:r>
              <a:rPr lang="en-US" altLang="zh-CN" smtClean="0"/>
              <a:t>Version 3 of the Post Office Protocol.</a:t>
            </a:r>
          </a:p>
          <a:p>
            <a:pPr lvl="1"/>
            <a:r>
              <a:rPr lang="en-US" altLang="zh-CN" smtClean="0"/>
              <a:t>POP3 is defined in RFC 1081.</a:t>
            </a:r>
          </a:p>
          <a:p>
            <a:pPr lvl="1"/>
            <a:r>
              <a:rPr lang="en-US" altLang="zh-CN" smtClean="0"/>
              <a:t>POP3 allows a client computer to retrieve electronic mail from a POP3 server via a TCP/IP or other connection.</a:t>
            </a:r>
          </a:p>
          <a:p>
            <a:pPr lvl="1"/>
            <a:r>
              <a:rPr lang="en-US" altLang="zh-CN" smtClean="0"/>
              <a:t>It does not provide for sending mail, which is assumed to be done via SMTP or some other method.</a:t>
            </a:r>
          </a:p>
          <a:p>
            <a:r>
              <a:rPr lang="en-US" altLang="zh-CN" smtClean="0">
                <a:latin typeface="宋体" charset="-122"/>
              </a:rPr>
              <a:t> </a:t>
            </a:r>
          </a:p>
          <a:p>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t>POP3</a:t>
            </a:r>
            <a:endParaRPr lang="zh-CN" altLang="en-US" smtClean="0"/>
          </a:p>
        </p:txBody>
      </p:sp>
      <p:sp>
        <p:nvSpPr>
          <p:cNvPr id="39939" name="Rectangle 3"/>
          <p:cNvSpPr>
            <a:spLocks noGrp="1" noChangeArrowheads="1"/>
          </p:cNvSpPr>
          <p:nvPr>
            <p:ph type="body" idx="1"/>
          </p:nvPr>
        </p:nvSpPr>
        <p:spPr>
          <a:xfrm>
            <a:off x="457200" y="1295400"/>
            <a:ext cx="8686800" cy="5562600"/>
          </a:xfrm>
        </p:spPr>
        <p:txBody>
          <a:bodyPr/>
          <a:lstStyle/>
          <a:p>
            <a:pPr>
              <a:lnSpc>
                <a:spcPct val="80000"/>
              </a:lnSpc>
              <a:buFontTx/>
              <a:buNone/>
            </a:pPr>
            <a:r>
              <a:rPr lang="en-US" altLang="zh-CN" sz="2400" smtClean="0">
                <a:hlinkClick r:id="rId3"/>
              </a:rPr>
              <a:t>http://www.ietf.org/rfc/rfc1939.txt</a:t>
            </a:r>
            <a:r>
              <a:rPr lang="en-US" altLang="zh-CN" sz="2400" smtClean="0"/>
              <a:t> </a:t>
            </a:r>
          </a:p>
          <a:p>
            <a:pPr>
              <a:lnSpc>
                <a:spcPct val="80000"/>
              </a:lnSpc>
              <a:buFontTx/>
              <a:buNone/>
            </a:pPr>
            <a:endParaRPr lang="zh-CN" altLang="en-US" sz="1200" smtClean="0">
              <a:latin typeface="宋体" charset="-122"/>
            </a:endParaRPr>
          </a:p>
          <a:p>
            <a:pPr>
              <a:lnSpc>
                <a:spcPct val="80000"/>
              </a:lnSpc>
            </a:pPr>
            <a:r>
              <a:rPr lang="en-US" altLang="zh-CN" sz="2400" b="1" smtClean="0">
                <a:latin typeface="宋体" charset="-122"/>
              </a:rPr>
              <a:t>Minimal POP3 Commands</a:t>
            </a:r>
            <a:r>
              <a:rPr lang="zh-CN" altLang="en-US" sz="2400" b="1" smtClean="0">
                <a:latin typeface="宋体" charset="-122"/>
              </a:rPr>
              <a:t>：</a:t>
            </a:r>
          </a:p>
          <a:p>
            <a:pPr lvl="4">
              <a:lnSpc>
                <a:spcPct val="80000"/>
              </a:lnSpc>
            </a:pPr>
            <a:endParaRPr lang="zh-CN" altLang="en-US" sz="1600" b="1" smtClean="0">
              <a:latin typeface="宋体" charset="-122"/>
            </a:endParaRPr>
          </a:p>
          <a:p>
            <a:pPr>
              <a:lnSpc>
                <a:spcPct val="80000"/>
              </a:lnSpc>
            </a:pPr>
            <a:r>
              <a:rPr lang="en-US" altLang="zh-CN" sz="2400" b="1" smtClean="0">
                <a:latin typeface="宋体" charset="-122"/>
              </a:rPr>
              <a:t>     USER name   valid in the AUTHORIZATION state</a:t>
            </a:r>
          </a:p>
          <a:p>
            <a:pPr>
              <a:lnSpc>
                <a:spcPct val="80000"/>
              </a:lnSpc>
            </a:pPr>
            <a:r>
              <a:rPr lang="en-US" altLang="zh-CN" sz="2400" b="1" smtClean="0">
                <a:latin typeface="宋体" charset="-122"/>
              </a:rPr>
              <a:t>     PASS string</a:t>
            </a:r>
          </a:p>
          <a:p>
            <a:pPr>
              <a:lnSpc>
                <a:spcPct val="80000"/>
              </a:lnSpc>
            </a:pPr>
            <a:r>
              <a:rPr lang="en-US" altLang="zh-CN" sz="2400" b="1" smtClean="0">
                <a:latin typeface="宋体" charset="-122"/>
              </a:rPr>
              <a:t>     QUIT</a:t>
            </a:r>
          </a:p>
          <a:p>
            <a:pPr>
              <a:lnSpc>
                <a:spcPct val="80000"/>
              </a:lnSpc>
            </a:pPr>
            <a:r>
              <a:rPr lang="en-US" altLang="zh-CN" sz="2400" b="1" smtClean="0">
                <a:latin typeface="宋体" charset="-122"/>
              </a:rPr>
              <a:t>     STAT        valid in the TRANSACTION state</a:t>
            </a:r>
          </a:p>
          <a:p>
            <a:pPr>
              <a:lnSpc>
                <a:spcPct val="80000"/>
              </a:lnSpc>
            </a:pPr>
            <a:r>
              <a:rPr lang="en-US" altLang="zh-CN" sz="2400" b="1" smtClean="0">
                <a:latin typeface="宋体" charset="-122"/>
              </a:rPr>
              <a:t>     LIST [msg]</a:t>
            </a:r>
          </a:p>
          <a:p>
            <a:pPr>
              <a:lnSpc>
                <a:spcPct val="80000"/>
              </a:lnSpc>
            </a:pPr>
            <a:r>
              <a:rPr lang="en-US" altLang="zh-CN" sz="2400" b="1" smtClean="0">
                <a:latin typeface="宋体" charset="-122"/>
              </a:rPr>
              <a:t>     RETR msg</a:t>
            </a:r>
          </a:p>
          <a:p>
            <a:pPr>
              <a:lnSpc>
                <a:spcPct val="80000"/>
              </a:lnSpc>
            </a:pPr>
            <a:r>
              <a:rPr lang="en-US" altLang="zh-CN" sz="2400" b="1" smtClean="0">
                <a:latin typeface="宋体" charset="-122"/>
              </a:rPr>
              <a:t>     DELE msg</a:t>
            </a:r>
          </a:p>
          <a:p>
            <a:pPr>
              <a:lnSpc>
                <a:spcPct val="80000"/>
              </a:lnSpc>
            </a:pPr>
            <a:r>
              <a:rPr lang="en-US" altLang="zh-CN" sz="2400" b="1" smtClean="0">
                <a:latin typeface="宋体" charset="-122"/>
              </a:rPr>
              <a:t>     NOOP</a:t>
            </a:r>
          </a:p>
          <a:p>
            <a:pPr>
              <a:lnSpc>
                <a:spcPct val="80000"/>
              </a:lnSpc>
            </a:pPr>
            <a:r>
              <a:rPr lang="en-US" altLang="zh-CN" sz="2400" b="1" smtClean="0">
                <a:latin typeface="宋体" charset="-122"/>
              </a:rPr>
              <a:t>     RSET</a:t>
            </a:r>
          </a:p>
          <a:p>
            <a:pPr>
              <a:lnSpc>
                <a:spcPct val="80000"/>
              </a:lnSpc>
            </a:pPr>
            <a:r>
              <a:rPr lang="en-US" altLang="zh-CN" sz="2400" b="1" smtClean="0">
                <a:latin typeface="宋体" charset="-122"/>
              </a:rPr>
              <a:t>     QUIT</a:t>
            </a:r>
          </a:p>
          <a:p>
            <a:pPr lvl="1">
              <a:lnSpc>
                <a:spcPct val="80000"/>
              </a:lnSpc>
            </a:pPr>
            <a:endParaRPr lang="en-US" altLang="zh-CN" sz="2000" b="1" smtClean="0">
              <a:latin typeface="宋体" charset="-122"/>
            </a:endParaRPr>
          </a:p>
          <a:p>
            <a:pPr>
              <a:lnSpc>
                <a:spcPct val="80000"/>
              </a:lnSpc>
              <a:buFontTx/>
              <a:buNone/>
            </a:pPr>
            <a:r>
              <a:rPr lang="en-US" altLang="zh-CN" sz="2400" b="1" smtClean="0">
                <a:latin typeface="宋体" charset="-122"/>
              </a:rPr>
              <a:t>*  Session etc</a:t>
            </a:r>
            <a:endParaRPr lang="zh-CN" altLang="en-US" sz="2400" smtClean="0"/>
          </a:p>
        </p:txBody>
      </p:sp>
      <p:sp>
        <p:nvSpPr>
          <p:cNvPr id="39941" name="Rectangle 5"/>
          <p:cNvSpPr>
            <a:spLocks noChangeArrowheads="1"/>
          </p:cNvSpPr>
          <p:nvPr/>
        </p:nvSpPr>
        <p:spPr bwMode="auto">
          <a:xfrm>
            <a:off x="1295400" y="2362200"/>
            <a:ext cx="2133600" cy="3886200"/>
          </a:xfrm>
          <a:prstGeom prst="rect">
            <a:avLst/>
          </a:prstGeom>
          <a:noFill/>
          <a:ln w="22225">
            <a:solidFill>
              <a:schemeClr val="bg1"/>
            </a:solidFill>
            <a:miter lim="800000"/>
            <a:headEnd/>
            <a:tailE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t>POP3 Server </a:t>
            </a:r>
            <a:r>
              <a:rPr lang="zh-CN" altLang="en-US" smtClean="0"/>
              <a:t>试验（</a:t>
            </a:r>
            <a:r>
              <a:rPr lang="en-US" altLang="zh-CN" smtClean="0"/>
              <a:t>in w2k3</a:t>
            </a:r>
            <a:r>
              <a:rPr lang="zh-CN" altLang="en-US" smtClean="0"/>
              <a:t>）</a:t>
            </a:r>
          </a:p>
        </p:txBody>
      </p:sp>
      <p:sp>
        <p:nvSpPr>
          <p:cNvPr id="41987" name="Rectangle 3"/>
          <p:cNvSpPr>
            <a:spLocks noGrp="1" noChangeArrowheads="1"/>
          </p:cNvSpPr>
          <p:nvPr>
            <p:ph type="body" idx="1"/>
          </p:nvPr>
        </p:nvSpPr>
        <p:spPr/>
        <p:txBody>
          <a:bodyPr/>
          <a:lstStyle/>
          <a:p>
            <a:r>
              <a:rPr lang="zh-CN" altLang="en-US" smtClean="0"/>
              <a:t>测试帐号：</a:t>
            </a:r>
            <a:r>
              <a:rPr lang="en-US" altLang="zh-CN" smtClean="0"/>
              <a:t>test@bellflower.3322.org</a:t>
            </a:r>
          </a:p>
          <a:p>
            <a:pPr lvl="1"/>
            <a:r>
              <a:rPr lang="zh-CN" altLang="en-US" smtClean="0"/>
              <a:t>口令是</a:t>
            </a:r>
            <a:r>
              <a:rPr lang="en-US" altLang="zh-CN" smtClean="0"/>
              <a:t>”passwd”</a:t>
            </a:r>
            <a:r>
              <a:rPr lang="zh-CN" altLang="en-US" smtClean="0"/>
              <a:t>或者</a:t>
            </a:r>
            <a:r>
              <a:rPr lang="en-US" altLang="zh-CN" smtClean="0"/>
              <a:t>”test”</a:t>
            </a:r>
          </a:p>
          <a:p>
            <a:pPr lvl="1"/>
            <a:r>
              <a:rPr lang="en-US" altLang="zh-CN" smtClean="0"/>
              <a:t>SMTP: bellflower.3322.org</a:t>
            </a:r>
          </a:p>
          <a:p>
            <a:pPr lvl="1"/>
            <a:r>
              <a:rPr lang="en-US" altLang="zh-CN" smtClean="0"/>
              <a:t>POP3 : bellflower.3322.org</a:t>
            </a:r>
            <a:endParaRPr lang="zh-CN" altLang="en-US" smtClean="0"/>
          </a:p>
          <a:p>
            <a:r>
              <a:rPr lang="zh-CN" altLang="en-US" smtClean="0"/>
              <a:t>需要域名</a:t>
            </a:r>
            <a:r>
              <a:rPr lang="en-US" altLang="zh-CN" smtClean="0"/>
              <a:t>(</a:t>
            </a:r>
            <a:r>
              <a:rPr lang="zh-CN" altLang="en-US" smtClean="0"/>
              <a:t>免费</a:t>
            </a:r>
            <a:r>
              <a:rPr lang="en-US" altLang="zh-CN" smtClean="0"/>
              <a:t>)</a:t>
            </a:r>
          </a:p>
          <a:p>
            <a:pPr lvl="1"/>
            <a:r>
              <a:rPr lang="en-US" altLang="zh-CN" smtClean="0"/>
              <a:t>3322.org</a:t>
            </a:r>
          </a:p>
          <a:p>
            <a:pPr lvl="1"/>
            <a:r>
              <a:rPr lang="zh-CN" altLang="en-US" smtClean="0"/>
              <a:t> </a:t>
            </a:r>
          </a:p>
          <a:p>
            <a:endParaRPr lang="zh-CN" altLang="en-US" smtClean="0"/>
          </a:p>
        </p:txBody>
      </p:sp>
      <p:pic>
        <p:nvPicPr>
          <p:cNvPr id="41988" name="Picture 4" descr="Snap1"/>
          <p:cNvPicPr>
            <a:picLocks noChangeAspect="1" noChangeArrowheads="1"/>
          </p:cNvPicPr>
          <p:nvPr/>
        </p:nvPicPr>
        <p:blipFill>
          <a:blip r:embed="rId2" cstate="print"/>
          <a:srcRect/>
          <a:stretch>
            <a:fillRect/>
          </a:stretch>
        </p:blipFill>
        <p:spPr bwMode="auto">
          <a:xfrm>
            <a:off x="3048000" y="4122738"/>
            <a:ext cx="5888038" cy="2490787"/>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IMAP</a:t>
            </a:r>
            <a:endParaRPr lang="zh-CN" altLang="en-US" smtClean="0"/>
          </a:p>
        </p:txBody>
      </p:sp>
      <p:sp>
        <p:nvSpPr>
          <p:cNvPr id="43011" name="Rectangle 3"/>
          <p:cNvSpPr>
            <a:spLocks noGrp="1" noChangeArrowheads="1"/>
          </p:cNvSpPr>
          <p:nvPr>
            <p:ph type="body" idx="1"/>
          </p:nvPr>
        </p:nvSpPr>
        <p:spPr/>
        <p:txBody>
          <a:bodyPr>
            <a:normAutofit fontScale="92500"/>
          </a:bodyPr>
          <a:lstStyle/>
          <a:p>
            <a:r>
              <a:rPr lang="en-US" altLang="zh-CN" sz="2800" smtClean="0"/>
              <a:t>IMAP was designed as a modern alternative to the widely used POP3 email retrieval protocol</a:t>
            </a:r>
            <a:endParaRPr lang="zh-CN" altLang="en-GB" sz="2800" smtClean="0"/>
          </a:p>
          <a:p>
            <a:pPr lvl="1"/>
            <a:r>
              <a:rPr lang="en-US" altLang="zh-CN" sz="2400" smtClean="0"/>
              <a:t>Whether using POP3 or IMAP4 to retrieve messages, clients use the SMTP protocol to send messages</a:t>
            </a:r>
            <a:endParaRPr lang="zh-CN" altLang="en-GB" sz="2400" smtClean="0"/>
          </a:p>
          <a:p>
            <a:pPr lvl="1"/>
            <a:r>
              <a:rPr lang="en-US" altLang="zh-CN" sz="2400" smtClean="0"/>
              <a:t>IMAP4 works over a TCP/IP connection using network port 143</a:t>
            </a:r>
          </a:p>
          <a:p>
            <a:pPr lvl="1"/>
            <a:r>
              <a:rPr lang="en-US" altLang="zh-CN" sz="2400" smtClean="0"/>
              <a:t>IMAP4 natively supports encrypted login mechanisms</a:t>
            </a:r>
          </a:p>
          <a:p>
            <a:pPr lvl="1"/>
            <a:r>
              <a:rPr lang="en-US" altLang="zh-CN" sz="2400" smtClean="0"/>
              <a:t>It is also possible to encrypt IMAP4 traffic using SSL, either by tunneling IMAP4 communications over SSL on port 993, or by issuing "STARTTLS" within an established IMAP4 session</a:t>
            </a:r>
          </a:p>
          <a:p>
            <a:pPr lvl="1"/>
            <a:r>
              <a:rPr lang="en-US" altLang="zh-CN" sz="2400" smtClean="0"/>
              <a:t>Important capabilities in IMAP but not POP3 include:</a:t>
            </a:r>
          </a:p>
          <a:p>
            <a:pPr lvl="2"/>
            <a:r>
              <a:rPr lang="en-GB" altLang="zh-CN" sz="2000" smtClean="0"/>
              <a:t>…</a:t>
            </a:r>
            <a:endParaRPr lang="zh-CN" altLang="en-US" sz="20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t>X.400</a:t>
            </a:r>
            <a:endParaRPr lang="zh-CN" altLang="en-US" smtClean="0"/>
          </a:p>
        </p:txBody>
      </p:sp>
      <p:sp>
        <p:nvSpPr>
          <p:cNvPr id="44035" name="Rectangle 3"/>
          <p:cNvSpPr>
            <a:spLocks noGrp="1" noChangeArrowheads="1"/>
          </p:cNvSpPr>
          <p:nvPr>
            <p:ph type="body" idx="1"/>
          </p:nvPr>
        </p:nvSpPr>
        <p:spPr/>
        <p:txBody>
          <a:bodyPr>
            <a:normAutofit lnSpcReduction="10000"/>
          </a:bodyPr>
          <a:lstStyle/>
          <a:p>
            <a:r>
              <a:rPr lang="en-US" altLang="zh-CN" sz="2800" smtClean="0"/>
              <a:t>The set of ITU-T communications standards covering electronic mail services provided by data networks.</a:t>
            </a:r>
          </a:p>
          <a:p>
            <a:pPr lvl="1"/>
            <a:r>
              <a:rPr lang="en-US" altLang="zh-CN" sz="2400" smtClean="0"/>
              <a:t>X.400 was widely used in Europe and Canada.</a:t>
            </a:r>
          </a:p>
          <a:p>
            <a:pPr lvl="1"/>
            <a:r>
              <a:rPr lang="en-US" altLang="zh-CN" sz="2400" smtClean="0"/>
              <a:t>X.400 addresses tend to be much longer than RFC 822 ones. They consist of a set of bindings for country (c), administrative domain (a), primary management domain (p), surname (s), given name (g).</a:t>
            </a:r>
          </a:p>
          <a:p>
            <a:r>
              <a:rPr lang="en-US" altLang="zh-CN" sz="2800" smtClean="0"/>
              <a:t>For example, the X.400 address</a:t>
            </a:r>
          </a:p>
          <a:p>
            <a:pPr lvl="1"/>
            <a:r>
              <a:rPr lang="en-US" altLang="zh-CN" sz="2400" smtClean="0"/>
              <a:t>c=gb;a=attmail;p=Universal Export;s=Bond;g=James </a:t>
            </a:r>
          </a:p>
          <a:p>
            <a:pPr lvl="1">
              <a:buFontTx/>
              <a:buNone/>
            </a:pPr>
            <a:r>
              <a:rPr lang="en-US" altLang="zh-CN" sz="2400" smtClean="0"/>
              <a:t>		might be equivalent to RFC 822</a:t>
            </a:r>
          </a:p>
          <a:p>
            <a:pPr lvl="1">
              <a:buFontTx/>
              <a:buNone/>
            </a:pPr>
            <a:r>
              <a:rPr lang="en-US" altLang="zh-CN" sz="2400" smtClean="0"/>
              <a:t>	</a:t>
            </a:r>
            <a:r>
              <a:rPr lang="en-US" altLang="zh-CN" sz="2400" smtClean="0">
                <a:hlinkClick r:id="rId2"/>
              </a:rPr>
              <a:t>James.Bond@UniversalExport.co.uk</a:t>
            </a:r>
            <a:r>
              <a:rPr lang="en-US" altLang="zh-CN" sz="2400" smtClean="0"/>
              <a:t> </a:t>
            </a:r>
            <a:endParaRPr lang="zh-CN" altLang="en-US" sz="240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zh-CN" altLang="en-US" smtClean="0"/>
          </a:p>
        </p:txBody>
      </p:sp>
      <p:sp>
        <p:nvSpPr>
          <p:cNvPr id="45059" name="Rectangle 3"/>
          <p:cNvSpPr>
            <a:spLocks noGrp="1" noChangeArrowheads="1"/>
          </p:cNvSpPr>
          <p:nvPr>
            <p:ph type="body" idx="1"/>
          </p:nvPr>
        </p:nvSpPr>
        <p:spPr/>
        <p:txBody>
          <a:bodyPr/>
          <a:lstStyle/>
          <a:p>
            <a:endParaRPr lang="zh-CN" altLang="en-US" smtClean="0"/>
          </a:p>
        </p:txBody>
      </p:sp>
      <p:pic>
        <p:nvPicPr>
          <p:cNvPr id="45060" name="Picture 4" descr="pop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t>学习分析</a:t>
            </a:r>
            <a:r>
              <a:rPr lang="en-US" altLang="zh-CN" smtClean="0"/>
              <a:t>PGP</a:t>
            </a:r>
            <a:r>
              <a:rPr lang="zh-CN" altLang="en-US" smtClean="0"/>
              <a:t>源程序</a:t>
            </a:r>
          </a:p>
        </p:txBody>
      </p:sp>
      <p:sp>
        <p:nvSpPr>
          <p:cNvPr id="64515" name="Rectangle 3"/>
          <p:cNvSpPr>
            <a:spLocks noGrp="1" noChangeArrowheads="1"/>
          </p:cNvSpPr>
          <p:nvPr>
            <p:ph type="body" idx="1"/>
          </p:nvPr>
        </p:nvSpPr>
        <p:spPr/>
        <p:txBody>
          <a:bodyPr>
            <a:normAutofit fontScale="92500" lnSpcReduction="20000"/>
          </a:bodyPr>
          <a:lstStyle/>
          <a:p>
            <a:pPr>
              <a:lnSpc>
                <a:spcPct val="90000"/>
              </a:lnSpc>
              <a:buFontTx/>
              <a:buNone/>
            </a:pPr>
            <a:r>
              <a:rPr lang="zh-CN" altLang="en-US" smtClean="0"/>
              <a:t>关心其主要技术的方法和思路</a:t>
            </a:r>
          </a:p>
          <a:p>
            <a:pPr>
              <a:lnSpc>
                <a:spcPct val="90000"/>
              </a:lnSpc>
            </a:pPr>
            <a:r>
              <a:rPr lang="zh-CN" altLang="en-US" smtClean="0"/>
              <a:t>加密算法相关部分</a:t>
            </a:r>
          </a:p>
          <a:p>
            <a:pPr>
              <a:lnSpc>
                <a:spcPct val="90000"/>
              </a:lnSpc>
            </a:pPr>
            <a:r>
              <a:rPr lang="zh-CN" altLang="en-US" smtClean="0"/>
              <a:t>编码相关</a:t>
            </a:r>
          </a:p>
          <a:p>
            <a:pPr>
              <a:lnSpc>
                <a:spcPct val="90000"/>
              </a:lnSpc>
            </a:pPr>
            <a:r>
              <a:rPr lang="zh-CN" altLang="en-US" smtClean="0"/>
              <a:t>其他</a:t>
            </a:r>
          </a:p>
          <a:p>
            <a:pPr lvl="1">
              <a:lnSpc>
                <a:spcPct val="90000"/>
              </a:lnSpc>
            </a:pPr>
            <a:r>
              <a:rPr lang="en-US" altLang="zh-CN" smtClean="0"/>
              <a:t>PGP Disk</a:t>
            </a:r>
          </a:p>
          <a:p>
            <a:pPr lvl="2">
              <a:lnSpc>
                <a:spcPct val="90000"/>
              </a:lnSpc>
            </a:pPr>
            <a:r>
              <a:rPr lang="zh-CN" altLang="en-US" smtClean="0"/>
              <a:t>有由文件虚拟一个磁盘时用到的驱动的源代码</a:t>
            </a:r>
            <a:r>
              <a:rPr lang="en-US" altLang="zh-CN" smtClean="0"/>
              <a:t>(?)</a:t>
            </a:r>
          </a:p>
          <a:p>
            <a:pPr lvl="2">
              <a:lnSpc>
                <a:spcPct val="90000"/>
              </a:lnSpc>
            </a:pPr>
            <a:r>
              <a:rPr lang="zh-CN" altLang="en-US" smtClean="0"/>
              <a:t>需要</a:t>
            </a:r>
            <a:r>
              <a:rPr lang="en-US" altLang="zh-CN" smtClean="0"/>
              <a:t>DDK</a:t>
            </a:r>
          </a:p>
          <a:p>
            <a:pPr lvl="1">
              <a:lnSpc>
                <a:spcPct val="90000"/>
              </a:lnSpc>
            </a:pPr>
            <a:r>
              <a:rPr lang="en-US" altLang="zh-CN" smtClean="0"/>
              <a:t>PGP VPN</a:t>
            </a:r>
          </a:p>
          <a:p>
            <a:pPr lvl="1">
              <a:lnSpc>
                <a:spcPct val="90000"/>
              </a:lnSpc>
            </a:pPr>
            <a:r>
              <a:rPr lang="en-US" altLang="zh-CN" smtClean="0"/>
              <a:t>PGP Fone (phone)</a:t>
            </a:r>
          </a:p>
          <a:p>
            <a:pPr lvl="1">
              <a:lnSpc>
                <a:spcPct val="90000"/>
              </a:lnSpc>
            </a:pPr>
            <a:r>
              <a:rPr lang="zh-CN" altLang="en-US" smtClean="0"/>
              <a:t>磁盘擦除功能</a:t>
            </a:r>
            <a:r>
              <a:rPr lang="en-US" altLang="zh-CN" smtClean="0"/>
              <a:t>(wipe)</a:t>
            </a:r>
          </a:p>
          <a:p>
            <a:pPr>
              <a:lnSpc>
                <a:spcPct val="90000"/>
              </a:lnSpc>
            </a:pPr>
            <a:r>
              <a:rPr lang="en-US" altLang="zh-CN" smtClean="0"/>
              <a:t>GPG</a:t>
            </a:r>
            <a:endParaRPr lang="zh-CN"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mtClean="0"/>
              <a:t>PGP</a:t>
            </a:r>
            <a:r>
              <a:rPr lang="zh-CN" altLang="en-US" smtClean="0"/>
              <a:t>密钥管理</a:t>
            </a:r>
          </a:p>
        </p:txBody>
      </p:sp>
      <p:sp>
        <p:nvSpPr>
          <p:cNvPr id="63491" name="Rectangle 3"/>
          <p:cNvSpPr>
            <a:spLocks noGrp="1" noChangeArrowheads="1"/>
          </p:cNvSpPr>
          <p:nvPr>
            <p:ph type="body" idx="1"/>
          </p:nvPr>
        </p:nvSpPr>
        <p:spPr/>
        <p:txBody>
          <a:bodyPr>
            <a:normAutofit fontScale="92500" lnSpcReduction="10000"/>
          </a:bodyPr>
          <a:lstStyle/>
          <a:p>
            <a:pPr>
              <a:lnSpc>
                <a:spcPct val="80000"/>
              </a:lnSpc>
            </a:pPr>
            <a:r>
              <a:rPr lang="zh-CN" altLang="en-US" sz="2800" smtClean="0"/>
              <a:t>私钥</a:t>
            </a:r>
          </a:p>
          <a:p>
            <a:pPr lvl="1">
              <a:lnSpc>
                <a:spcPct val="80000"/>
              </a:lnSpc>
            </a:pPr>
            <a:r>
              <a:rPr lang="zh-CN" altLang="en-US" sz="2400" smtClean="0"/>
              <a:t>产生，需要随机数种子</a:t>
            </a:r>
          </a:p>
          <a:p>
            <a:pPr lvl="1">
              <a:lnSpc>
                <a:spcPct val="80000"/>
              </a:lnSpc>
            </a:pPr>
            <a:r>
              <a:rPr lang="zh-CN" altLang="en-US" sz="2400" smtClean="0"/>
              <a:t>用口令保护</a:t>
            </a:r>
          </a:p>
          <a:p>
            <a:pPr lvl="2">
              <a:lnSpc>
                <a:spcPct val="80000"/>
              </a:lnSpc>
            </a:pPr>
            <a:r>
              <a:rPr lang="zh-CN" altLang="en-US" sz="2000" smtClean="0"/>
              <a:t>口令的</a:t>
            </a:r>
            <a:r>
              <a:rPr lang="en-US" altLang="zh-CN" sz="2000" smtClean="0"/>
              <a:t>SHA1</a:t>
            </a:r>
            <a:r>
              <a:rPr lang="zh-CN" altLang="en-US" sz="2000" smtClean="0"/>
              <a:t>值做为</a:t>
            </a:r>
            <a:r>
              <a:rPr lang="en-US" altLang="zh-CN" sz="2000" smtClean="0"/>
              <a:t>key</a:t>
            </a:r>
            <a:r>
              <a:rPr lang="zh-CN" altLang="en-US" sz="2000" smtClean="0"/>
              <a:t>加密保护之</a:t>
            </a:r>
          </a:p>
          <a:p>
            <a:pPr>
              <a:lnSpc>
                <a:spcPct val="80000"/>
              </a:lnSpc>
            </a:pPr>
            <a:r>
              <a:rPr lang="zh-CN" altLang="en-US" sz="2800" smtClean="0"/>
              <a:t>会话密钥</a:t>
            </a:r>
          </a:p>
          <a:p>
            <a:pPr lvl="1">
              <a:lnSpc>
                <a:spcPct val="80000"/>
              </a:lnSpc>
            </a:pPr>
            <a:r>
              <a:rPr lang="zh-CN" altLang="en-US" sz="2400" smtClean="0"/>
              <a:t>产生</a:t>
            </a:r>
          </a:p>
          <a:p>
            <a:pPr lvl="1">
              <a:lnSpc>
                <a:spcPct val="80000"/>
              </a:lnSpc>
            </a:pPr>
            <a:r>
              <a:rPr lang="zh-CN" altLang="en-US" sz="2400" smtClean="0"/>
              <a:t>用来加密报文主体</a:t>
            </a:r>
          </a:p>
          <a:p>
            <a:pPr lvl="1">
              <a:lnSpc>
                <a:spcPct val="80000"/>
              </a:lnSpc>
            </a:pPr>
            <a:r>
              <a:rPr lang="zh-CN" altLang="en-US" sz="2400" smtClean="0"/>
              <a:t>被公钥保护</a:t>
            </a:r>
          </a:p>
          <a:p>
            <a:pPr>
              <a:lnSpc>
                <a:spcPct val="80000"/>
              </a:lnSpc>
            </a:pPr>
            <a:r>
              <a:rPr lang="zh-CN" altLang="en-US" sz="2800" smtClean="0"/>
              <a:t>密钥标识符</a:t>
            </a:r>
          </a:p>
          <a:p>
            <a:pPr lvl="1">
              <a:lnSpc>
                <a:spcPct val="80000"/>
              </a:lnSpc>
            </a:pPr>
            <a:r>
              <a:rPr lang="zh-CN" altLang="en-US" sz="2400" smtClean="0"/>
              <a:t>用来区分一个用户的多个公钥</a:t>
            </a:r>
            <a:r>
              <a:rPr lang="en-US" altLang="zh-CN" sz="2400" smtClean="0"/>
              <a:t> </a:t>
            </a:r>
          </a:p>
          <a:p>
            <a:pPr lvl="1">
              <a:lnSpc>
                <a:spcPct val="80000"/>
              </a:lnSpc>
            </a:pPr>
            <a:r>
              <a:rPr lang="zh-CN" altLang="en-US" sz="2400" smtClean="0"/>
              <a:t>取公钥的低</a:t>
            </a:r>
            <a:r>
              <a:rPr lang="en-US" altLang="zh-CN" sz="2400" smtClean="0"/>
              <a:t>64bits</a:t>
            </a:r>
            <a:r>
              <a:rPr lang="zh-CN" altLang="en-US" sz="2400" smtClean="0"/>
              <a:t>为标识</a:t>
            </a:r>
          </a:p>
          <a:p>
            <a:pPr>
              <a:lnSpc>
                <a:spcPct val="80000"/>
              </a:lnSpc>
            </a:pPr>
            <a:r>
              <a:rPr lang="zh-CN" altLang="en-US" sz="2800" smtClean="0"/>
              <a:t>密钥环，就是表</a:t>
            </a:r>
          </a:p>
          <a:p>
            <a:pPr lvl="1">
              <a:lnSpc>
                <a:spcPct val="80000"/>
              </a:lnSpc>
            </a:pPr>
            <a:r>
              <a:rPr lang="zh-CN" altLang="en-US" sz="2400" smtClean="0"/>
              <a:t>私钥环，是自己所拥有的私钥的表</a:t>
            </a:r>
          </a:p>
          <a:p>
            <a:pPr lvl="1">
              <a:lnSpc>
                <a:spcPct val="80000"/>
              </a:lnSpc>
            </a:pPr>
            <a:r>
              <a:rPr lang="zh-CN" altLang="en-US" sz="2400" smtClean="0"/>
              <a:t>公钥环，是自己所知道的别人的公钥的表</a:t>
            </a:r>
          </a:p>
          <a:p>
            <a:pPr>
              <a:lnSpc>
                <a:spcPct val="80000"/>
              </a:lnSpc>
            </a:pPr>
            <a:endParaRPr lang="zh-CN" altLang="en-US" sz="28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公钥信任管理</a:t>
            </a:r>
          </a:p>
        </p:txBody>
      </p:sp>
      <p:sp>
        <p:nvSpPr>
          <p:cNvPr id="53251" name="Rectangle 3"/>
          <p:cNvSpPr>
            <a:spLocks noGrp="1" noChangeArrowheads="1"/>
          </p:cNvSpPr>
          <p:nvPr>
            <p:ph type="body" idx="1"/>
          </p:nvPr>
        </p:nvSpPr>
        <p:spPr/>
        <p:txBody>
          <a:bodyPr>
            <a:normAutofit fontScale="92500" lnSpcReduction="20000"/>
          </a:bodyPr>
          <a:lstStyle/>
          <a:p>
            <a:r>
              <a:rPr lang="zh-CN" altLang="en-US" smtClean="0"/>
              <a:t>直接索要</a:t>
            </a:r>
          </a:p>
          <a:p>
            <a:r>
              <a:rPr lang="zh-CN" altLang="en-US" smtClean="0"/>
              <a:t>交流</a:t>
            </a:r>
          </a:p>
          <a:p>
            <a:pPr lvl="1"/>
            <a:r>
              <a:rPr lang="zh-CN" altLang="en-US" smtClean="0"/>
              <a:t>公钥环</a:t>
            </a:r>
          </a:p>
          <a:p>
            <a:pPr lvl="1"/>
            <a:r>
              <a:rPr lang="zh-CN" altLang="en-US" smtClean="0"/>
              <a:t>信任能够传递</a:t>
            </a:r>
            <a:r>
              <a:rPr lang="en-US" altLang="zh-CN" smtClean="0"/>
              <a:t>(</a:t>
            </a:r>
            <a:r>
              <a:rPr lang="zh-CN" altLang="en-US" smtClean="0"/>
              <a:t>吗</a:t>
            </a:r>
            <a:r>
              <a:rPr lang="en-US" altLang="zh-CN" smtClean="0"/>
              <a:t>?)</a:t>
            </a:r>
          </a:p>
          <a:p>
            <a:r>
              <a:rPr lang="zh-CN" altLang="en-US" smtClean="0"/>
              <a:t>查目录</a:t>
            </a:r>
          </a:p>
          <a:p>
            <a:r>
              <a:rPr lang="zh-CN" altLang="en-US" smtClean="0"/>
              <a:t>证书</a:t>
            </a:r>
          </a:p>
          <a:p>
            <a:pPr lvl="1"/>
            <a:r>
              <a:rPr lang="en-US" altLang="zh-CN" smtClean="0"/>
              <a:t>CA</a:t>
            </a:r>
          </a:p>
          <a:p>
            <a:pPr lvl="4"/>
            <a:endParaRPr lang="en-US" altLang="zh-CN" smtClean="0"/>
          </a:p>
          <a:p>
            <a:r>
              <a:rPr lang="zh-CN" altLang="en-US" smtClean="0"/>
              <a:t>公钥的废止</a:t>
            </a:r>
          </a:p>
          <a:p>
            <a:pPr lvl="1"/>
            <a:r>
              <a:rPr lang="zh-CN" altLang="en-US" smtClean="0"/>
              <a:t>签名声明</a:t>
            </a:r>
          </a:p>
        </p:txBody>
      </p:sp>
      <p:pic>
        <p:nvPicPr>
          <p:cNvPr id="53252" name="Picture 4" descr="Snap1"/>
          <p:cNvPicPr>
            <a:picLocks noChangeAspect="1" noChangeArrowheads="1"/>
          </p:cNvPicPr>
          <p:nvPr/>
        </p:nvPicPr>
        <p:blipFill>
          <a:blip r:embed="rId2" cstate="print"/>
          <a:srcRect/>
          <a:stretch>
            <a:fillRect/>
          </a:stretch>
        </p:blipFill>
        <p:spPr bwMode="auto">
          <a:xfrm>
            <a:off x="4343400" y="2667000"/>
            <a:ext cx="4648200" cy="34972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ADF9FA0-887D-4FBE-B8A0-2CB7531A301C}" type="slidenum">
              <a:rPr lang="ar-SA" altLang="en-US"/>
              <a:pPr/>
              <a:t>7</a:t>
            </a:fld>
            <a:endParaRPr lang="en-US" altLang="en-US"/>
          </a:p>
        </p:txBody>
      </p:sp>
      <p:sp>
        <p:nvSpPr>
          <p:cNvPr id="5" name="Footer Placeholder 4"/>
          <p:cNvSpPr>
            <a:spLocks noGrp="1"/>
          </p:cNvSpPr>
          <p:nvPr>
            <p:ph type="ftr" sz="quarter" idx="11"/>
          </p:nvPr>
        </p:nvSpPr>
        <p:spPr/>
        <p:txBody>
          <a:bodyPr/>
          <a:lstStyle/>
          <a:p>
            <a:r>
              <a:rPr lang="zh-CN" altLang="en-US"/>
              <a:t>网络安全协议</a:t>
            </a:r>
          </a:p>
        </p:txBody>
      </p:sp>
      <p:sp>
        <p:nvSpPr>
          <p:cNvPr id="928770" name="Rectangle 2"/>
          <p:cNvSpPr>
            <a:spLocks noGrp="1" noChangeArrowheads="1"/>
          </p:cNvSpPr>
          <p:nvPr>
            <p:ph type="title"/>
          </p:nvPr>
        </p:nvSpPr>
        <p:spPr/>
        <p:txBody>
          <a:bodyPr/>
          <a:lstStyle/>
          <a:p>
            <a:r>
              <a:rPr lang="en-US" altLang="zh-CN">
                <a:ea typeface="宋体" pitchFamily="2" charset="-122"/>
              </a:rPr>
              <a:t>TCP/IP</a:t>
            </a:r>
            <a:r>
              <a:rPr lang="zh-CN" altLang="en-US" b="0">
                <a:ea typeface="宋体" pitchFamily="2" charset="-122"/>
              </a:rPr>
              <a:t>协议栈</a:t>
            </a:r>
          </a:p>
        </p:txBody>
      </p:sp>
      <p:pic>
        <p:nvPicPr>
          <p:cNvPr id="928771" name="Picture 3"/>
          <p:cNvPicPr>
            <a:picLocks noGrp="1" noChangeAspect="1" noChangeArrowheads="1"/>
          </p:cNvPicPr>
          <p:nvPr>
            <p:ph type="body" idx="1"/>
          </p:nvPr>
        </p:nvPicPr>
        <p:blipFill>
          <a:blip r:embed="rId2" cstate="print"/>
          <a:srcRect/>
          <a:stretch>
            <a:fillRect/>
          </a:stretch>
        </p:blip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PGP</a:t>
            </a:r>
            <a:r>
              <a:rPr lang="zh-CN" altLang="en-US" smtClean="0"/>
              <a:t>相关规范</a:t>
            </a:r>
          </a:p>
        </p:txBody>
      </p:sp>
      <p:sp>
        <p:nvSpPr>
          <p:cNvPr id="65539" name="Rectangle 3"/>
          <p:cNvSpPr>
            <a:spLocks noGrp="1" noChangeArrowheads="1"/>
          </p:cNvSpPr>
          <p:nvPr>
            <p:ph type="body" idx="1"/>
          </p:nvPr>
        </p:nvSpPr>
        <p:spPr/>
        <p:txBody>
          <a:bodyPr>
            <a:normAutofit lnSpcReduction="10000"/>
          </a:bodyPr>
          <a:lstStyle/>
          <a:p>
            <a:r>
              <a:rPr lang="en-US" altLang="zh-CN" smtClean="0"/>
              <a:t>RFC 1991</a:t>
            </a:r>
          </a:p>
          <a:p>
            <a:pPr lvl="1"/>
            <a:r>
              <a:rPr lang="en-US" altLang="zh-CN" smtClean="0"/>
              <a:t>PGP Message Exchange Formats </a:t>
            </a:r>
            <a:endParaRPr lang="zh-CN" altLang="en-US" smtClean="0"/>
          </a:p>
          <a:p>
            <a:r>
              <a:rPr lang="en-US" altLang="zh-CN" smtClean="0"/>
              <a:t>RFC 2015</a:t>
            </a:r>
          </a:p>
          <a:p>
            <a:pPr lvl="1"/>
            <a:r>
              <a:rPr lang="en-US" altLang="zh-CN" smtClean="0"/>
              <a:t>MIME Security with Pretty Good Privacy (PGP)  </a:t>
            </a:r>
          </a:p>
          <a:p>
            <a:r>
              <a:rPr lang="en-US" altLang="zh-CN" smtClean="0"/>
              <a:t>RFC 3156</a:t>
            </a:r>
          </a:p>
          <a:p>
            <a:pPr lvl="1"/>
            <a:r>
              <a:rPr lang="en-US" altLang="zh-CN" smtClean="0"/>
              <a:t>MIME Security with OpenPGP </a:t>
            </a:r>
          </a:p>
          <a:p>
            <a:pPr lvl="4"/>
            <a:endParaRPr lang="en-US" altLang="zh-CN" smtClean="0"/>
          </a:p>
          <a:p>
            <a:r>
              <a:rPr lang="en-US" altLang="zh-CN" smtClean="0"/>
              <a:t>How PGP works</a:t>
            </a:r>
          </a:p>
          <a:p>
            <a:pPr lvl="1"/>
            <a:r>
              <a:rPr lang="en-US" altLang="zh-CN" smtClean="0">
                <a:hlinkClick r:id="rId2"/>
              </a:rPr>
              <a:t>http://www.pgpi.org/doc/pgpintro/</a:t>
            </a:r>
            <a:r>
              <a:rPr lang="en-US" altLang="zh-CN" smtClean="0"/>
              <a:t> </a:t>
            </a:r>
          </a:p>
          <a:p>
            <a:endParaRPr lang="zh-CN" alt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t>BASE64 Encode</a:t>
            </a:r>
            <a:endParaRPr lang="zh-CN" altLang="en-US" smtClean="0"/>
          </a:p>
        </p:txBody>
      </p:sp>
      <p:sp>
        <p:nvSpPr>
          <p:cNvPr id="57347" name="Rectangle 3"/>
          <p:cNvSpPr>
            <a:spLocks noGrp="1" noChangeArrowheads="1"/>
          </p:cNvSpPr>
          <p:nvPr>
            <p:ph type="body" idx="1"/>
          </p:nvPr>
        </p:nvSpPr>
        <p:spPr/>
        <p:txBody>
          <a:bodyPr>
            <a:normAutofit lnSpcReduction="10000"/>
          </a:bodyPr>
          <a:lstStyle/>
          <a:p>
            <a:r>
              <a:rPr lang="en-US" altLang="zh-CN" dirty="0" smtClean="0"/>
              <a:t>Radix-64</a:t>
            </a:r>
          </a:p>
          <a:p>
            <a:r>
              <a:rPr lang="zh-CN" altLang="en-US" dirty="0" smtClean="0"/>
              <a:t>每</a:t>
            </a:r>
            <a:r>
              <a:rPr lang="en-US" altLang="zh-CN" dirty="0" smtClean="0"/>
              <a:t>6bits</a:t>
            </a:r>
            <a:r>
              <a:rPr lang="zh-CN" altLang="en-US" dirty="0" smtClean="0"/>
              <a:t>编码为</a:t>
            </a:r>
          </a:p>
          <a:p>
            <a:pPr lvl="1"/>
            <a:r>
              <a:rPr lang="en-US" altLang="zh-CN" dirty="0" smtClean="0"/>
              <a:t>A…Z, a…z, 0…9, +, /</a:t>
            </a:r>
          </a:p>
          <a:p>
            <a:pPr lvl="1"/>
            <a:r>
              <a:rPr lang="en-US" altLang="zh-CN" dirty="0" smtClean="0"/>
              <a:t>= (padding)</a:t>
            </a:r>
          </a:p>
          <a:p>
            <a:r>
              <a:rPr lang="zh-CN" altLang="en-US" dirty="0" smtClean="0"/>
              <a:t>每</a:t>
            </a:r>
            <a:r>
              <a:rPr lang="en-US" altLang="zh-CN" dirty="0" smtClean="0"/>
              <a:t>3bytes(24bits)</a:t>
            </a:r>
            <a:r>
              <a:rPr lang="zh-CN" altLang="en-US" dirty="0" smtClean="0"/>
              <a:t>编码为</a:t>
            </a:r>
            <a:r>
              <a:rPr lang="en-US" altLang="zh-CN" dirty="0" smtClean="0"/>
              <a:t>4ASCs</a:t>
            </a:r>
          </a:p>
          <a:p>
            <a:pPr lvl="1"/>
            <a:r>
              <a:rPr lang="zh-CN" altLang="en-US" dirty="0" smtClean="0"/>
              <a:t>若余</a:t>
            </a:r>
            <a:r>
              <a:rPr lang="en-US" altLang="zh-CN" dirty="0" smtClean="0"/>
              <a:t>1</a:t>
            </a:r>
            <a:r>
              <a:rPr lang="zh-CN" altLang="en-US" dirty="0" smtClean="0"/>
              <a:t>字节</a:t>
            </a:r>
            <a:r>
              <a:rPr lang="en-US" altLang="zh-CN" dirty="0" smtClean="0"/>
              <a:t>,</a:t>
            </a:r>
            <a:r>
              <a:rPr lang="zh-CN" altLang="en-US" dirty="0" smtClean="0"/>
              <a:t>则补</a:t>
            </a:r>
            <a:r>
              <a:rPr lang="en-US" altLang="zh-CN" dirty="0" smtClean="0"/>
              <a:t>2</a:t>
            </a:r>
            <a:r>
              <a:rPr lang="zh-CN" altLang="en-US" dirty="0" smtClean="0"/>
              <a:t>个</a:t>
            </a:r>
            <a:r>
              <a:rPr lang="en-US" altLang="zh-CN" dirty="0" smtClean="0"/>
              <a:t>=</a:t>
            </a:r>
          </a:p>
          <a:p>
            <a:pPr lvl="1"/>
            <a:r>
              <a:rPr lang="zh-CN" altLang="en-US" dirty="0" smtClean="0"/>
              <a:t>若余</a:t>
            </a:r>
            <a:r>
              <a:rPr lang="en-US" altLang="zh-CN" dirty="0" smtClean="0"/>
              <a:t>2</a:t>
            </a:r>
            <a:r>
              <a:rPr lang="zh-CN" altLang="en-US" dirty="0" smtClean="0"/>
              <a:t>字节</a:t>
            </a:r>
            <a:r>
              <a:rPr lang="en-US" altLang="zh-CN" dirty="0" smtClean="0"/>
              <a:t>,</a:t>
            </a:r>
            <a:r>
              <a:rPr lang="zh-CN" altLang="en-US" dirty="0" smtClean="0"/>
              <a:t>则补</a:t>
            </a:r>
            <a:r>
              <a:rPr lang="en-US" altLang="zh-CN" dirty="0" smtClean="0"/>
              <a:t>1</a:t>
            </a:r>
            <a:r>
              <a:rPr lang="zh-CN" altLang="en-US" dirty="0" smtClean="0"/>
              <a:t>个</a:t>
            </a:r>
            <a:r>
              <a:rPr lang="en-US" altLang="zh-CN" dirty="0" smtClean="0"/>
              <a:t>=</a:t>
            </a:r>
          </a:p>
          <a:p>
            <a:pPr lvl="1"/>
            <a:r>
              <a:rPr lang="zh-CN" altLang="en-US" dirty="0" smtClean="0"/>
              <a:t>概括为编码为</a:t>
            </a:r>
            <a:r>
              <a:rPr lang="en-US" altLang="zh-CN" dirty="0" smtClean="0"/>
              <a:t>4</a:t>
            </a:r>
            <a:r>
              <a:rPr lang="zh-CN" altLang="en-US" dirty="0" smtClean="0"/>
              <a:t>的倍数</a:t>
            </a:r>
          </a:p>
          <a:p>
            <a:r>
              <a:rPr lang="zh-CN" altLang="en-US" dirty="0" smtClean="0"/>
              <a:t>见备注行</a:t>
            </a:r>
          </a:p>
          <a:p>
            <a:endParaRPr lang="zh-CN" alt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smtClean="0"/>
              <a:t>Web Filtering </a:t>
            </a:r>
            <a:endParaRPr lang="zh-CN" altLang="en-US" smtClean="0"/>
          </a:p>
        </p:txBody>
      </p:sp>
      <p:sp>
        <p:nvSpPr>
          <p:cNvPr id="75779" name="Rectangle 3"/>
          <p:cNvSpPr>
            <a:spLocks noGrp="1" noChangeArrowheads="1"/>
          </p:cNvSpPr>
          <p:nvPr>
            <p:ph type="body" idx="1"/>
          </p:nvPr>
        </p:nvSpPr>
        <p:spPr/>
        <p:txBody>
          <a:bodyPr/>
          <a:lstStyle/>
          <a:p>
            <a:r>
              <a:rPr lang="en-US" altLang="zh-CN" smtClean="0"/>
              <a:t>Virus Filters</a:t>
            </a:r>
          </a:p>
          <a:p>
            <a:r>
              <a:rPr lang="en-US" altLang="zh-CN" smtClean="0"/>
              <a:t>Ad Filters</a:t>
            </a:r>
          </a:p>
          <a:p>
            <a:r>
              <a:rPr lang="en-US" altLang="zh-CN" smtClean="0"/>
              <a:t>Content Filters</a:t>
            </a:r>
          </a:p>
          <a:p>
            <a:pPr lvl="1"/>
            <a:r>
              <a:rPr lang="en-US" altLang="zh-CN" smtClean="0"/>
              <a:t>Key words</a:t>
            </a:r>
          </a:p>
          <a:p>
            <a:r>
              <a:rPr lang="zh-CN" altLang="en-US" smtClean="0"/>
              <a:t>过滤非文本</a:t>
            </a:r>
          </a:p>
          <a:p>
            <a:pPr lvl="1"/>
            <a:r>
              <a:rPr lang="zh-CN" altLang="en-US" smtClean="0"/>
              <a:t>图像、声音、录像 </a:t>
            </a:r>
            <a:r>
              <a:rPr lang="en-US" altLang="zh-CN" smtClean="0"/>
              <a:t>(</a:t>
            </a:r>
            <a:r>
              <a:rPr lang="zh-CN" altLang="en-US" smtClean="0"/>
              <a:t>？！</a:t>
            </a:r>
            <a:r>
              <a:rPr lang="en-US" altLang="zh-CN" smtClean="0"/>
              <a:t>)</a:t>
            </a:r>
          </a:p>
          <a:p>
            <a:pPr lvl="1"/>
            <a:r>
              <a:rPr lang="en-US" altLang="zh-CN" smtClean="0"/>
              <a:t>Google</a:t>
            </a:r>
            <a:r>
              <a:rPr lang="zh-CN" altLang="en-US" smtClean="0"/>
              <a:t>的图形搜索</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Bess</a:t>
            </a:r>
            <a:endParaRPr lang="zh-CN" altLang="en-US" smtClean="0"/>
          </a:p>
        </p:txBody>
      </p:sp>
      <p:sp>
        <p:nvSpPr>
          <p:cNvPr id="76803" name="Rectangle 3"/>
          <p:cNvSpPr>
            <a:spLocks noGrp="1" noChangeArrowheads="1"/>
          </p:cNvSpPr>
          <p:nvPr>
            <p:ph type="body" idx="1"/>
          </p:nvPr>
        </p:nvSpPr>
        <p:spPr/>
        <p:txBody>
          <a:bodyPr/>
          <a:lstStyle/>
          <a:p>
            <a:r>
              <a:rPr lang="en-US" altLang="zh-CN" smtClean="0"/>
              <a:t>N2H2's legendary Bess® brand delivers the very best </a:t>
            </a:r>
            <a:r>
              <a:rPr lang="en-US" altLang="zh-CN" smtClean="0">
                <a:solidFill>
                  <a:srgbClr val="FF3300"/>
                </a:solidFill>
              </a:rPr>
              <a:t>filtering</a:t>
            </a:r>
            <a:r>
              <a:rPr lang="en-US" altLang="zh-CN" smtClean="0"/>
              <a:t> available to protect children at school. Every Bess product for schools is easy to use and is CIPA compliant.</a:t>
            </a:r>
          </a:p>
          <a:p>
            <a:endParaRPr lang="zh-CN" altLang="en-US" smtClean="0"/>
          </a:p>
          <a:p>
            <a:endParaRPr lang="zh-CN" altLang="en-US" smtClean="0"/>
          </a:p>
          <a:p>
            <a:pPr lvl="1"/>
            <a:r>
              <a:rPr lang="en-US" altLang="zh-CN" smtClean="0">
                <a:hlinkClick r:id="rId2"/>
              </a:rPr>
              <a:t>http://www.n2h2.com/products/bess_home.php</a:t>
            </a:r>
            <a:r>
              <a:rPr lang="en-US" altLang="zh-CN" smtClean="0"/>
              <a:t> </a:t>
            </a:r>
            <a:endParaRPr lang="zh-CN" altLang="en-US" smtClean="0"/>
          </a:p>
          <a:p>
            <a:endParaRPr lang="zh-CN" altLang="en-US" smtClean="0"/>
          </a:p>
        </p:txBody>
      </p:sp>
      <p:pic>
        <p:nvPicPr>
          <p:cNvPr id="76804" name="Picture 4" descr="bess_logo_bess"/>
          <p:cNvPicPr>
            <a:picLocks noChangeAspect="1" noChangeArrowheads="1"/>
          </p:cNvPicPr>
          <p:nvPr/>
        </p:nvPicPr>
        <p:blipFill>
          <a:blip r:embed="rId3" cstate="print"/>
          <a:srcRect/>
          <a:stretch>
            <a:fillRect/>
          </a:stretch>
        </p:blipFill>
        <p:spPr bwMode="auto">
          <a:xfrm>
            <a:off x="5791200" y="3886200"/>
            <a:ext cx="2335213" cy="881063"/>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Anti-Filter</a:t>
            </a:r>
            <a:endParaRPr lang="zh-CN" altLang="en-US" smtClean="0"/>
          </a:p>
        </p:txBody>
      </p:sp>
      <p:sp>
        <p:nvSpPr>
          <p:cNvPr id="78851" name="Rectangle 3"/>
          <p:cNvSpPr>
            <a:spLocks noGrp="1" noChangeArrowheads="1"/>
          </p:cNvSpPr>
          <p:nvPr>
            <p:ph type="body" idx="1"/>
          </p:nvPr>
        </p:nvSpPr>
        <p:spPr/>
        <p:txBody>
          <a:bodyPr/>
          <a:lstStyle/>
          <a:p>
            <a:r>
              <a:rPr lang="zh-CN" altLang="en-US" smtClean="0"/>
              <a:t>加密</a:t>
            </a:r>
          </a:p>
          <a:p>
            <a:r>
              <a:rPr lang="zh-CN" altLang="en-US" smtClean="0"/>
              <a:t>取反</a:t>
            </a:r>
          </a:p>
          <a:p>
            <a:r>
              <a:rPr lang="en-US" altLang="zh-CN" smtClean="0"/>
              <a:t>Rot13</a:t>
            </a:r>
          </a:p>
          <a:p>
            <a:r>
              <a:rPr lang="zh-CN" altLang="en-US" smtClean="0"/>
              <a:t>添加空格</a:t>
            </a:r>
          </a:p>
          <a:p>
            <a:r>
              <a:rPr lang="zh-CN" altLang="en-US" smtClean="0"/>
              <a:t>故意使用别字、拼音</a:t>
            </a:r>
          </a:p>
          <a:p>
            <a:endParaRPr lang="zh-CN" altLang="en-US" smtClean="0"/>
          </a:p>
          <a:p>
            <a:r>
              <a:rPr lang="zh-CN" altLang="en-US" smtClean="0"/>
              <a:t>为什么要</a:t>
            </a:r>
            <a:r>
              <a:rPr lang="en-US" altLang="zh-CN" smtClean="0"/>
              <a:t>anti ?!</a:t>
            </a:r>
            <a:endParaRPr lang="zh-CN" altLang="en-US" smtClean="0"/>
          </a:p>
          <a:p>
            <a:endParaRPr lang="zh-CN" alt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smtClean="0"/>
              <a:t>Web</a:t>
            </a:r>
            <a:r>
              <a:rPr lang="zh-CN" altLang="en-US" smtClean="0"/>
              <a:t>内容分级</a:t>
            </a:r>
          </a:p>
        </p:txBody>
      </p:sp>
      <p:sp>
        <p:nvSpPr>
          <p:cNvPr id="77827" name="Rectangle 3"/>
          <p:cNvSpPr>
            <a:spLocks noGrp="1" noChangeArrowheads="1"/>
          </p:cNvSpPr>
          <p:nvPr>
            <p:ph type="body" idx="1"/>
          </p:nvPr>
        </p:nvSpPr>
        <p:spPr/>
        <p:txBody>
          <a:bodyPr/>
          <a:lstStyle/>
          <a:p>
            <a:r>
              <a:rPr lang="en-US" altLang="zh-CN" smtClean="0"/>
              <a:t>Ratings Systems</a:t>
            </a:r>
          </a:p>
          <a:p>
            <a:pPr lvl="1"/>
            <a:r>
              <a:rPr lang="en-US" altLang="zh-CN" smtClean="0">
                <a:hlinkClick r:id="rId3"/>
              </a:rPr>
              <a:t>http://www.rsac.org/rsac/</a:t>
            </a:r>
            <a:r>
              <a:rPr lang="en-US" altLang="zh-CN" smtClean="0"/>
              <a:t> </a:t>
            </a:r>
          </a:p>
          <a:p>
            <a:pPr lvl="1"/>
            <a:r>
              <a:rPr lang="en-US" altLang="zh-CN" smtClean="0">
                <a:hlinkClick r:id="rId4"/>
              </a:rPr>
              <a:t>http://www.icra.org/</a:t>
            </a:r>
            <a:r>
              <a:rPr lang="en-US" altLang="zh-CN" smtClean="0"/>
              <a:t> </a:t>
            </a:r>
            <a:endParaRPr lang="zh-CN" altLang="en-US" smtClean="0"/>
          </a:p>
          <a:p>
            <a:r>
              <a:rPr lang="en-US" altLang="zh-CN" sz="2800" smtClean="0"/>
              <a:t>The Internet Content Rating Association (ICRA) is an international, non-profit organization of internet leaders working to develop a safer internet. ICRA has long believed that self-regulation leads to the best balance between the free flow of digital content and protecting children from potentially harmful material.</a:t>
            </a:r>
            <a:endParaRPr lang="zh-CN" altLang="en-US" sz="280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smtClean="0"/>
              <a:t>Phishing</a:t>
            </a:r>
            <a:endParaRPr lang="zh-CN" altLang="en-US" smtClean="0"/>
          </a:p>
        </p:txBody>
      </p:sp>
      <p:sp>
        <p:nvSpPr>
          <p:cNvPr id="79875" name="Rectangle 3"/>
          <p:cNvSpPr>
            <a:spLocks noGrp="1" noChangeArrowheads="1"/>
          </p:cNvSpPr>
          <p:nvPr>
            <p:ph type="body" idx="1"/>
          </p:nvPr>
        </p:nvSpPr>
        <p:spPr/>
        <p:txBody>
          <a:bodyPr>
            <a:normAutofit lnSpcReduction="10000"/>
          </a:bodyPr>
          <a:lstStyle/>
          <a:p>
            <a:pPr>
              <a:lnSpc>
                <a:spcPct val="80000"/>
              </a:lnSpc>
            </a:pPr>
            <a:r>
              <a:rPr lang="en-US" altLang="zh-CN" sz="2400" smtClean="0"/>
              <a:t>What is Phishing and Pharming?</a:t>
            </a:r>
          </a:p>
          <a:p>
            <a:pPr>
              <a:lnSpc>
                <a:spcPct val="80000"/>
              </a:lnSpc>
              <a:buFontTx/>
              <a:buNone/>
            </a:pPr>
            <a:r>
              <a:rPr lang="en-US" altLang="zh-CN" sz="2400" smtClean="0"/>
              <a:t>	Phishing attacks use both social engineering and technical subterfuge to steal consumers' personal identity data and financial account credentials. Social-engineering schemes use 'spoofed' e-mails to lead consumers to counterfeit websites designed to trick recipients into divulging financial data such as credit card numbers, account usernames, passwords and social security numbers. Hijacking brand names of banks, e-retailers and credit card companies, phishers often convince recipients to respond. Technical subterfuge schemes plant crimeware onto PCs to steal credentials directly, often using Trojan keylogger spyware. Pharming crimeware misdirects users to fraudulent sites or proxy servers, typically through DNS hijacking or poisoning.</a:t>
            </a:r>
          </a:p>
          <a:p>
            <a:pPr>
              <a:lnSpc>
                <a:spcPct val="80000"/>
              </a:lnSpc>
            </a:pPr>
            <a:r>
              <a:rPr lang="en-US" altLang="zh-CN" sz="2400" smtClean="0"/>
              <a:t>Anti-Phishing Working Group </a:t>
            </a:r>
          </a:p>
          <a:p>
            <a:pPr>
              <a:lnSpc>
                <a:spcPct val="80000"/>
              </a:lnSpc>
              <a:buFontTx/>
              <a:buNone/>
            </a:pPr>
            <a:r>
              <a:rPr lang="en-US" altLang="zh-CN" sz="2400" smtClean="0"/>
              <a:t>	http://www.antiphishing.org/</a:t>
            </a:r>
            <a:endParaRPr lang="zh-CN" altLang="en-US" sz="240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关键词 </a:t>
            </a:r>
            <a:r>
              <a:rPr lang="en-US" altLang="zh-CN" smtClean="0"/>
              <a:t>Key Terms</a:t>
            </a:r>
            <a:endParaRPr lang="zh-CN" altLang="en-US" smtClean="0"/>
          </a:p>
        </p:txBody>
      </p:sp>
      <p:sp>
        <p:nvSpPr>
          <p:cNvPr id="22531" name="Rectangle 3"/>
          <p:cNvSpPr>
            <a:spLocks noGrp="1" noChangeArrowheads="1"/>
          </p:cNvSpPr>
          <p:nvPr>
            <p:ph type="body" idx="1"/>
          </p:nvPr>
        </p:nvSpPr>
        <p:spPr/>
        <p:txBody>
          <a:bodyPr/>
          <a:lstStyle/>
          <a:p>
            <a:r>
              <a:rPr lang="en-US" altLang="zh-CN" smtClean="0"/>
              <a:t>acquirer			cardholder</a:t>
            </a:r>
          </a:p>
          <a:p>
            <a:r>
              <a:rPr lang="en-US" altLang="zh-CN" smtClean="0"/>
              <a:t>dual signature	issuer</a:t>
            </a:r>
          </a:p>
          <a:p>
            <a:r>
              <a:rPr lang="en-US" altLang="zh-CN" smtClean="0"/>
              <a:t>merchant		payment gateway</a:t>
            </a:r>
          </a:p>
          <a:p>
            <a:r>
              <a:rPr lang="en-US" altLang="zh-CN" smtClean="0"/>
              <a:t>certification authority (CA)</a:t>
            </a:r>
          </a:p>
          <a:p>
            <a:r>
              <a:rPr lang="en-US" altLang="zh-CN" smtClean="0"/>
              <a:t>Secure Electronic Transaction (SET)</a:t>
            </a:r>
          </a:p>
          <a:p>
            <a:r>
              <a:rPr lang="en-US" altLang="zh-CN" smtClean="0"/>
              <a:t>Secure Socket Layer (SSL)</a:t>
            </a:r>
          </a:p>
          <a:p>
            <a:r>
              <a:rPr lang="en-US" altLang="zh-CN" smtClean="0"/>
              <a:t>Transport Layer Security (TLS)</a:t>
            </a:r>
            <a:endParaRPr lang="zh-CN"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t>IPv4 hdr</a:t>
            </a:r>
            <a:endParaRPr lang="zh-CN" altLang="en-US" smtClean="0"/>
          </a:p>
        </p:txBody>
      </p:sp>
      <p:sp>
        <p:nvSpPr>
          <p:cNvPr id="51203" name="Rectangle 3"/>
          <p:cNvSpPr>
            <a:spLocks noGrp="1" noChangeArrowheads="1"/>
          </p:cNvSpPr>
          <p:nvPr>
            <p:ph type="body" idx="1"/>
          </p:nvPr>
        </p:nvSpPr>
        <p:spPr>
          <a:xfrm>
            <a:off x="304800" y="1371600"/>
            <a:ext cx="8839200" cy="5486400"/>
          </a:xfrm>
        </p:spPr>
        <p:txBody>
          <a:bodyPr/>
          <a:lstStyle/>
          <a:p>
            <a:pPr>
              <a:lnSpc>
                <a:spcPct val="80000"/>
              </a:lnSpc>
              <a:buFontTx/>
              <a:buNone/>
            </a:pPr>
            <a:r>
              <a:rPr lang="zh-CN" altLang="en-US" sz="2000" b="1" smtClean="0">
                <a:latin typeface="宋体" charset="-122"/>
              </a:rPr>
              <a:t> </a:t>
            </a:r>
            <a:r>
              <a:rPr lang="en-US" altLang="zh-CN" sz="2000" b="1" smtClean="0">
                <a:latin typeface="宋体" charset="-122"/>
              </a:rPr>
              <a:t>0                   1                   2                   3   </a:t>
            </a:r>
          </a:p>
          <a:p>
            <a:pPr>
              <a:lnSpc>
                <a:spcPct val="80000"/>
              </a:lnSpc>
              <a:buFontTx/>
              <a:buNone/>
            </a:pPr>
            <a:r>
              <a:rPr lang="en-US" altLang="zh-CN" sz="2000" b="1" smtClean="0">
                <a:latin typeface="宋体" charset="-122"/>
              </a:rPr>
              <a:t> 0 1 2 3 4 5 6 7 8 9 0 1 2 3 4 5 6 7 8 9 0 1 2 3 4 5 6 7 8 9 0 1 </a:t>
            </a:r>
          </a:p>
          <a:p>
            <a:pPr>
              <a:lnSpc>
                <a:spcPct val="80000"/>
              </a:lnSpc>
              <a:buFontTx/>
              <a:buNone/>
            </a:pPr>
            <a:endParaRPr lang="en-US" altLang="zh-CN" sz="2000" b="1" smtClean="0">
              <a:latin typeface="宋体" charset="-122"/>
            </a:endParaRP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|Version|  IHL  |Type of Service|          Total Length         |</a:t>
            </a: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         Identification        |Flags|      Fragment Offset    |</a:t>
            </a: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  Time to Live |    Protocol   |         Header Checksum       |</a:t>
            </a: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                       Source Address                          |</a:t>
            </a: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                    Destination Address                        |</a:t>
            </a:r>
          </a:p>
          <a:p>
            <a:pPr>
              <a:lnSpc>
                <a:spcPct val="80000"/>
              </a:lnSpc>
              <a:buFontTx/>
              <a:buNone/>
            </a:pPr>
            <a:r>
              <a:rPr lang="en-US" altLang="zh-CN" sz="2000" b="1" smtClean="0">
                <a:latin typeface="宋体" charset="-122"/>
              </a:rPr>
              <a:t>+-+-+-+-+-+-+-+-+-+-+-+-+-+-+-+-+-+-+-+-+-+-+-+-+-+-+-+-+-+-+-+-+</a:t>
            </a:r>
          </a:p>
          <a:p>
            <a:pPr>
              <a:lnSpc>
                <a:spcPct val="80000"/>
              </a:lnSpc>
              <a:buFontTx/>
              <a:buNone/>
            </a:pPr>
            <a:r>
              <a:rPr lang="en-US" altLang="zh-CN" sz="2000" b="1" smtClean="0">
                <a:latin typeface="宋体" charset="-122"/>
              </a:rPr>
              <a:t>|                    Options                    |    Padding    |</a:t>
            </a:r>
          </a:p>
          <a:p>
            <a:pPr>
              <a:lnSpc>
                <a:spcPct val="80000"/>
              </a:lnSpc>
              <a:buFontTx/>
              <a:buNone/>
            </a:pPr>
            <a:r>
              <a:rPr lang="en-US" altLang="zh-CN" sz="2000" b="1" smtClean="0">
                <a:latin typeface="宋体" charset="-122"/>
              </a:rPr>
              <a:t>+-+-+-+-+-+-+-+-+-+-+-+-+-+-+-+-+-+-+-+-+-+-+-+-+-+-+-+-+-+-+-+-+</a:t>
            </a:r>
            <a:endParaRPr lang="zh-CN" altLang="en-US" sz="2000" b="1" smtClean="0">
              <a:latin typeface="宋体" charset="-122"/>
            </a:endParaRPr>
          </a:p>
          <a:p>
            <a:pPr>
              <a:lnSpc>
                <a:spcPct val="80000"/>
              </a:lnSpc>
            </a:pPr>
            <a:endParaRPr lang="zh-CN" altLang="en-US" sz="2000" b="1" smtClean="0"/>
          </a:p>
        </p:txBody>
      </p:sp>
      <p:pic>
        <p:nvPicPr>
          <p:cNvPr id="51204" name="Picture 4" descr="Snap1"/>
          <p:cNvPicPr>
            <a:picLocks noChangeAspect="1" noChangeArrowheads="1"/>
          </p:cNvPicPr>
          <p:nvPr/>
        </p:nvPicPr>
        <p:blipFill>
          <a:blip r:embed="rId2" cstate="print"/>
          <a:srcRect/>
          <a:stretch>
            <a:fillRect/>
          </a:stretch>
        </p:blipFill>
        <p:spPr bwMode="auto">
          <a:xfrm>
            <a:off x="0" y="1447800"/>
            <a:ext cx="9144000" cy="47244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smtClean="0"/>
              <a:t>IPv6 hdr</a:t>
            </a:r>
            <a:endParaRPr lang="zh-CN" altLang="en-US" smtClean="0"/>
          </a:p>
        </p:txBody>
      </p:sp>
      <p:sp>
        <p:nvSpPr>
          <p:cNvPr id="52227" name="Rectangle 3"/>
          <p:cNvSpPr>
            <a:spLocks noGrp="1" noChangeArrowheads="1"/>
          </p:cNvSpPr>
          <p:nvPr>
            <p:ph type="body" idx="1"/>
          </p:nvPr>
        </p:nvSpPr>
        <p:spPr>
          <a:xfrm>
            <a:off x="0" y="990600"/>
            <a:ext cx="9144000" cy="5867400"/>
          </a:xfrm>
        </p:spPr>
        <p:txBody>
          <a:bodyPr/>
          <a:lstStyle/>
          <a:p>
            <a:pPr>
              <a:lnSpc>
                <a:spcPct val="80000"/>
              </a:lnSpc>
              <a:buFontTx/>
              <a:buNone/>
            </a:pPr>
            <a:r>
              <a:rPr lang="en-US" altLang="en-US" sz="1800" smtClean="0">
                <a:latin typeface="宋体" charset="-122"/>
              </a:rPr>
              <a:t> </a:t>
            </a:r>
            <a:r>
              <a:rPr lang="en-US" altLang="zh-CN" sz="1800" smtClean="0">
                <a:latin typeface="宋体" charset="-122"/>
              </a:rPr>
              <a:t>  </a:t>
            </a:r>
            <a:r>
              <a:rPr lang="en-US" altLang="en-US" sz="1800" smtClean="0">
                <a:latin typeface="宋体" charset="-122"/>
              </a:rPr>
              <a:t>+-+-+-+-+-+-+-+-+-+-+-+-+-+-+-+-+-+-+-+-+-+-+-+-+-+-+-+-+-+-+-+-+</a:t>
            </a:r>
          </a:p>
          <a:p>
            <a:pPr>
              <a:lnSpc>
                <a:spcPct val="80000"/>
              </a:lnSpc>
              <a:buFontTx/>
              <a:buNone/>
            </a:pPr>
            <a:r>
              <a:rPr lang="en-US" altLang="en-US" sz="1800" smtClean="0">
                <a:latin typeface="宋体" charset="-122"/>
              </a:rPr>
              <a:t>   |Version| Traffic Class |           Flow Label                  |</a:t>
            </a:r>
          </a:p>
          <a:p>
            <a:pPr>
              <a:lnSpc>
                <a:spcPct val="80000"/>
              </a:lnSpc>
              <a:buFontTx/>
              <a:buNone/>
            </a:pPr>
            <a:r>
              <a:rPr lang="en-US" altLang="en-US" sz="1800" smtClean="0">
                <a:latin typeface="宋体" charset="-122"/>
              </a:rPr>
              <a:t>   +-+-+-+-+-+-+-+-+-+-+-+-+-+-+-+-+-+-+-+-+-+-+-+-+-+-+-+-+-+-+-+-+</a:t>
            </a:r>
          </a:p>
          <a:p>
            <a:pPr>
              <a:lnSpc>
                <a:spcPct val="80000"/>
              </a:lnSpc>
              <a:buFontTx/>
              <a:buNone/>
            </a:pPr>
            <a:r>
              <a:rPr lang="en-US" altLang="en-US" sz="1800" smtClean="0">
                <a:latin typeface="宋体" charset="-122"/>
              </a:rPr>
              <a:t>   |         Payload Length        |  Next Header  |   Hop Limit   |</a:t>
            </a:r>
          </a:p>
          <a:p>
            <a:pPr>
              <a:lnSpc>
                <a:spcPct val="80000"/>
              </a:lnSpc>
              <a:buFontTx/>
              <a:buNone/>
            </a:pPr>
            <a:r>
              <a:rPr lang="en-US" altLang="en-US" sz="1800" smtClean="0">
                <a:latin typeface="宋体" charset="-122"/>
              </a:rPr>
              <a:t>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Source Address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Destination Address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                                                               |</a:t>
            </a:r>
          </a:p>
          <a:p>
            <a:pPr>
              <a:lnSpc>
                <a:spcPct val="80000"/>
              </a:lnSpc>
              <a:buFontTx/>
              <a:buNone/>
            </a:pPr>
            <a:r>
              <a:rPr lang="en-US" altLang="en-US" sz="1800" smtClean="0">
                <a:latin typeface="宋体" charset="-122"/>
              </a:rPr>
              <a:t>   +-+-+-+-+-+-+-+-+-+-+-+-+-+-+-+-+-+-+-+-+-+-+-+-+-+-+-+-+-+-+-+-+</a:t>
            </a:r>
            <a:endParaRPr lang="zh-CN" altLang="en-US" sz="1800" smtClean="0"/>
          </a:p>
        </p:txBody>
      </p:sp>
      <p:pic>
        <p:nvPicPr>
          <p:cNvPr id="52228" name="Picture 4" descr="Snap2"/>
          <p:cNvPicPr>
            <a:picLocks noChangeAspect="1" noChangeArrowheads="1"/>
          </p:cNvPicPr>
          <p:nvPr/>
        </p:nvPicPr>
        <p:blipFill>
          <a:blip r:embed="rId2" cstate="print"/>
          <a:srcRect/>
          <a:stretch>
            <a:fillRect/>
          </a:stretch>
        </p:blipFill>
        <p:spPr bwMode="auto">
          <a:xfrm>
            <a:off x="0" y="1066800"/>
            <a:ext cx="9144000" cy="5791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11C9E95-0103-4187-8D8D-3D7913C0813C}" type="slidenum">
              <a:rPr lang="ar-SA" altLang="en-US"/>
              <a:pPr/>
              <a:t>8</a:t>
            </a:fld>
            <a:endParaRPr lang="en-US" altLang="en-US"/>
          </a:p>
        </p:txBody>
      </p:sp>
      <p:sp>
        <p:nvSpPr>
          <p:cNvPr id="5" name="Footer Placeholder 4"/>
          <p:cNvSpPr>
            <a:spLocks noGrp="1"/>
          </p:cNvSpPr>
          <p:nvPr>
            <p:ph type="ftr" sz="quarter" idx="11"/>
          </p:nvPr>
        </p:nvSpPr>
        <p:spPr/>
        <p:txBody>
          <a:bodyPr/>
          <a:lstStyle/>
          <a:p>
            <a:r>
              <a:rPr lang="zh-CN" altLang="en-US"/>
              <a:t>网络安全协议</a:t>
            </a:r>
          </a:p>
        </p:txBody>
      </p:sp>
      <p:sp>
        <p:nvSpPr>
          <p:cNvPr id="929794" name="Rectangle 2"/>
          <p:cNvSpPr>
            <a:spLocks noGrp="1" noChangeArrowheads="1"/>
          </p:cNvSpPr>
          <p:nvPr>
            <p:ph type="title"/>
          </p:nvPr>
        </p:nvSpPr>
        <p:spPr/>
        <p:txBody>
          <a:bodyPr/>
          <a:lstStyle/>
          <a:p>
            <a:r>
              <a:rPr lang="en-US" altLang="zh-CN">
                <a:ea typeface="宋体" pitchFamily="2" charset="-122"/>
              </a:rPr>
              <a:t>Internet</a:t>
            </a:r>
            <a:r>
              <a:rPr lang="zh-CN" altLang="en-US" b="0">
                <a:ea typeface="宋体" pitchFamily="2" charset="-122"/>
              </a:rPr>
              <a:t>安全性途径</a:t>
            </a:r>
          </a:p>
        </p:txBody>
      </p:sp>
      <p:sp>
        <p:nvSpPr>
          <p:cNvPr id="929795" name="Rectangle 3"/>
          <p:cNvSpPr>
            <a:spLocks noGrp="1" noChangeArrowheads="1"/>
          </p:cNvSpPr>
          <p:nvPr>
            <p:ph type="body" idx="1"/>
          </p:nvPr>
        </p:nvSpPr>
        <p:spPr/>
        <p:txBody>
          <a:bodyPr/>
          <a:lstStyle/>
          <a:p>
            <a:r>
              <a:rPr lang="zh-CN" altLang="en-US" dirty="0">
                <a:latin typeface="Times New Roman" pitchFamily="18" charset="0"/>
                <a:cs typeface="Times New Roman" pitchFamily="18" charset="0"/>
              </a:rPr>
              <a:t>网络</a:t>
            </a:r>
            <a:r>
              <a:rPr lang="zh-CN" altLang="en-US" dirty="0" smtClean="0">
                <a:latin typeface="Times New Roman" pitchFamily="18" charset="0"/>
                <a:cs typeface="Times New Roman" pitchFamily="18" charset="0"/>
              </a:rPr>
              <a:t>层：</a:t>
            </a:r>
            <a:r>
              <a:rPr lang="en-US" altLang="zh-CN" dirty="0" smtClean="0">
                <a:latin typeface="Times New Roman" pitchFamily="18" charset="0"/>
                <a:cs typeface="Times New Roman" pitchFamily="18" charset="0"/>
              </a:rPr>
              <a:t>IP </a:t>
            </a:r>
            <a:r>
              <a:rPr lang="zh-CN" altLang="en-US" dirty="0">
                <a:latin typeface="Times New Roman" pitchFamily="18" charset="0"/>
                <a:cs typeface="Times New Roman" pitchFamily="18" charset="0"/>
              </a:rPr>
              <a:t>安全性</a:t>
            </a:r>
            <a:r>
              <a:rPr lang="en-US" altLang="zh-CN" dirty="0">
                <a:latin typeface="Times New Roman" pitchFamily="18" charset="0"/>
                <a:cs typeface="Times New Roman" pitchFamily="18" charset="0"/>
              </a:rPr>
              <a:t>(IPSec)</a:t>
            </a:r>
          </a:p>
          <a:p>
            <a:r>
              <a:rPr lang="zh-CN" altLang="en-US" dirty="0">
                <a:latin typeface="Times New Roman" pitchFamily="18" charset="0"/>
                <a:cs typeface="Times New Roman" pitchFamily="18" charset="0"/>
              </a:rPr>
              <a:t>传输</a:t>
            </a:r>
            <a:r>
              <a:rPr lang="zh-CN" altLang="en-US" dirty="0" smtClean="0">
                <a:latin typeface="Times New Roman" pitchFamily="18" charset="0"/>
                <a:cs typeface="Times New Roman" pitchFamily="18" charset="0"/>
              </a:rPr>
              <a:t>层：</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SSL / </a:t>
            </a:r>
            <a:r>
              <a:rPr lang="en-US" altLang="zh-CN" dirty="0" smtClean="0">
                <a:latin typeface="Times New Roman" pitchFamily="18" charset="0"/>
                <a:cs typeface="Times New Roman" pitchFamily="18" charset="0"/>
              </a:rPr>
              <a:t>TLS</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SSH</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应用</a:t>
            </a:r>
            <a:r>
              <a:rPr lang="zh-CN" altLang="en-US" dirty="0" smtClean="0">
                <a:latin typeface="Times New Roman" pitchFamily="18" charset="0"/>
                <a:cs typeface="Times New Roman" pitchFamily="18" charset="0"/>
              </a:rPr>
              <a:t>层</a:t>
            </a:r>
            <a:r>
              <a:rPr lang="zh-CN" altLang="en-US" dirty="0" smtClean="0">
                <a:latin typeface="Times New Roman" pitchFamily="18" charset="0"/>
                <a:cs typeface="Times New Roman" pitchFamily="18" charset="0"/>
                <a:sym typeface="Wingdings" pitchFamily="2" charset="2"/>
              </a:rPr>
              <a:t>：（</a:t>
            </a:r>
            <a:r>
              <a:rPr lang="zh-CN" altLang="en-US" dirty="0" smtClean="0">
                <a:latin typeface="Times New Roman" pitchFamily="18" charset="0"/>
                <a:cs typeface="Times New Roman" pitchFamily="18" charset="0"/>
              </a:rPr>
              <a:t>往往和具体应用相关）：如电子邮件安全（</a:t>
            </a:r>
            <a:r>
              <a:rPr lang="en-US" altLang="zh-CN" dirty="0" smtClean="0">
                <a:latin typeface="Times New Roman" pitchFamily="18" charset="0"/>
                <a:cs typeface="Times New Roman" pitchFamily="18" charset="0"/>
              </a:rPr>
              <a:t>S/MIME</a:t>
            </a:r>
            <a:r>
              <a:rPr lang="en-US" altLang="zh-CN" dirty="0">
                <a:latin typeface="Times New Roman" pitchFamily="18" charset="0"/>
                <a:cs typeface="Times New Roman" pitchFamily="18" charset="0"/>
              </a:rPr>
              <a:t>, PGP, </a:t>
            </a:r>
            <a:r>
              <a:rPr lang="en-US" altLang="zh-CN" dirty="0" smtClean="0">
                <a:latin typeface="Times New Roman" pitchFamily="18" charset="0"/>
                <a:cs typeface="Times New Roman" pitchFamily="18" charset="0"/>
              </a:rPr>
              <a:t>PEM</a:t>
            </a:r>
            <a:r>
              <a:rPr lang="zh-CN" altLang="en-US" dirty="0" smtClean="0">
                <a:latin typeface="Times New Roman" pitchFamily="18" charset="0"/>
                <a:cs typeface="Times New Roman" pitchFamily="18" charset="0"/>
              </a:rPr>
              <a:t>）、安全电子交易</a:t>
            </a:r>
            <a:r>
              <a:rPr lang="en-US" altLang="zh-CN" dirty="0" smtClean="0">
                <a:latin typeface="Times New Roman" pitchFamily="18" charset="0"/>
                <a:cs typeface="Times New Roman" pitchFamily="18" charset="0"/>
              </a:rPr>
              <a:t>SET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Kerberos</a:t>
            </a:r>
            <a:r>
              <a:rPr lang="zh-CN" altLang="en-US" dirty="0" smtClean="0">
                <a:latin typeface="Times New Roman" pitchFamily="18" charset="0"/>
                <a:cs typeface="Times New Roman" pitchFamily="18" charset="0"/>
              </a:rPr>
              <a:t>等等</a:t>
            </a:r>
            <a:endParaRPr lang="zh-CN" alt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E503C7A-C074-4937-99B8-7FC9B7D54D49}" type="slidenum">
              <a:rPr lang="ar-SA" altLang="en-US"/>
              <a:pPr/>
              <a:t>9</a:t>
            </a:fld>
            <a:endParaRPr lang="en-US" altLang="en-US"/>
          </a:p>
        </p:txBody>
      </p:sp>
      <p:sp>
        <p:nvSpPr>
          <p:cNvPr id="5" name="Footer Placeholder 4"/>
          <p:cNvSpPr>
            <a:spLocks noGrp="1"/>
          </p:cNvSpPr>
          <p:nvPr>
            <p:ph type="ftr" sz="quarter" idx="11"/>
          </p:nvPr>
        </p:nvSpPr>
        <p:spPr/>
        <p:txBody>
          <a:bodyPr/>
          <a:lstStyle/>
          <a:p>
            <a:r>
              <a:rPr lang="zh-CN" altLang="en-US"/>
              <a:t>网络安全协议</a:t>
            </a:r>
          </a:p>
        </p:txBody>
      </p:sp>
      <p:sp>
        <p:nvSpPr>
          <p:cNvPr id="927746" name="Rectangle 2"/>
          <p:cNvSpPr>
            <a:spLocks noGrp="1" noChangeArrowheads="1"/>
          </p:cNvSpPr>
          <p:nvPr>
            <p:ph type="title"/>
          </p:nvPr>
        </p:nvSpPr>
        <p:spPr/>
        <p:txBody>
          <a:bodyPr>
            <a:normAutofit fontScale="90000"/>
          </a:bodyPr>
          <a:lstStyle/>
          <a:p>
            <a:r>
              <a:rPr lang="en-US" altLang="zh-CN" dirty="0" smtClean="0">
                <a:ea typeface="宋体" pitchFamily="2" charset="-122"/>
              </a:rPr>
              <a:t>OSI</a:t>
            </a:r>
            <a:r>
              <a:rPr lang="zh-CN" altLang="en-US" dirty="0" smtClean="0">
                <a:ea typeface="宋体" pitchFamily="2" charset="-122"/>
              </a:rPr>
              <a:t>协议分层及不同层次的安全实现</a:t>
            </a:r>
            <a:endParaRPr lang="zh-CN" altLang="en-US" dirty="0">
              <a:ea typeface="宋体" pitchFamily="2" charset="-122"/>
            </a:endParaRPr>
          </a:p>
        </p:txBody>
      </p:sp>
      <p:pic>
        <p:nvPicPr>
          <p:cNvPr id="927747" name="Picture 3"/>
          <p:cNvPicPr>
            <a:picLocks noGrp="1" noChangeAspect="1" noChangeArrowheads="1"/>
          </p:cNvPicPr>
          <p:nvPr>
            <p:ph type="body" idx="1"/>
          </p:nvPr>
        </p:nvPicPr>
        <p:blipFill>
          <a:blip r:embed="rId2" cstate="print"/>
          <a:srcRect/>
          <a:stretch>
            <a:fillRect/>
          </a:stretch>
        </p:blipFill>
        <p:spPr>
          <a:xfrm>
            <a:off x="457200" y="1600200"/>
            <a:ext cx="8229600" cy="4373563"/>
          </a:xfrm>
        </p:spPr>
      </p:pic>
      <p:sp>
        <p:nvSpPr>
          <p:cNvPr id="6" name="TextBox 5"/>
          <p:cNvSpPr txBox="1"/>
          <p:nvPr/>
        </p:nvSpPr>
        <p:spPr>
          <a:xfrm>
            <a:off x="8153400" y="3581400"/>
            <a:ext cx="540533" cy="646331"/>
          </a:xfrm>
          <a:prstGeom prst="rect">
            <a:avLst/>
          </a:prstGeom>
          <a:noFill/>
        </p:spPr>
        <p:txBody>
          <a:bodyPr wrap="none" rtlCol="0">
            <a:spAutoFit/>
          </a:bodyPr>
          <a:lstStyle/>
          <a:p>
            <a:endParaRPr lang="en-US" altLang="zh-CN" dirty="0" smtClean="0"/>
          </a:p>
          <a:p>
            <a:r>
              <a:rPr lang="en-US" altLang="zh-CN" dirty="0" smtClean="0"/>
              <a:t>SSH</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5797</Words>
  <Application>Microsoft Office PowerPoint</Application>
  <PresentationFormat>On-screen Show (4:3)</PresentationFormat>
  <Paragraphs>699</Paragraphs>
  <Slides>79</Slides>
  <Notes>19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网络安全</vt:lpstr>
      <vt:lpstr>主要内容</vt:lpstr>
      <vt:lpstr>Slide 3</vt:lpstr>
      <vt:lpstr>Slide 4</vt:lpstr>
      <vt:lpstr>网络攻击基本模式</vt:lpstr>
      <vt:lpstr>TCP/IP网络协议栈安全缺陷与攻击技术</vt:lpstr>
      <vt:lpstr>TCP/IP协议栈</vt:lpstr>
      <vt:lpstr>Internet安全性途径</vt:lpstr>
      <vt:lpstr>OSI协议分层及不同层次的安全实现</vt:lpstr>
      <vt:lpstr>Slide 10</vt:lpstr>
      <vt:lpstr>嗅探</vt:lpstr>
      <vt:lpstr>攻击者进行嗅探的目的</vt:lpstr>
      <vt:lpstr>嗅探的正当用途</vt:lpstr>
      <vt:lpstr>嗅探的实现</vt:lpstr>
      <vt:lpstr>以太网卡的侦听模式</vt:lpstr>
      <vt:lpstr>嗅探程序设计</vt:lpstr>
      <vt:lpstr>网络层--ARP欺骗(ARP Spoofing)</vt:lpstr>
      <vt:lpstr>ARP包结构及其封装</vt:lpstr>
      <vt:lpstr>Slide 19</vt:lpstr>
      <vt:lpstr>场景1</vt:lpstr>
      <vt:lpstr>场景2</vt:lpstr>
      <vt:lpstr>ARP欺骗技术的应用场景</vt:lpstr>
      <vt:lpstr>Slide 23</vt:lpstr>
      <vt:lpstr>ARP欺骗攻击防范措施</vt:lpstr>
      <vt:lpstr>网络层 -- IP源地址欺骗</vt:lpstr>
      <vt:lpstr>IP源地址欺骗：盲攻击（序列号攻击）</vt:lpstr>
      <vt:lpstr>IP源地址欺骗技术的应用场景</vt:lpstr>
      <vt:lpstr>Slide 28</vt:lpstr>
      <vt:lpstr>IP源地址欺骗的防范措施</vt:lpstr>
      <vt:lpstr>ICMP路由重定向</vt:lpstr>
      <vt:lpstr>Slide 31</vt:lpstr>
      <vt:lpstr>Slide 32</vt:lpstr>
      <vt:lpstr>ICMP路由重定向攻击防范</vt:lpstr>
      <vt:lpstr>传输层 -- TCP RST攻击</vt:lpstr>
      <vt:lpstr>Slide 35</vt:lpstr>
      <vt:lpstr>TCP会话劫持</vt:lpstr>
      <vt:lpstr>Slide 37</vt:lpstr>
      <vt:lpstr>如何防止会话劫持</vt:lpstr>
      <vt:lpstr>TCP SYN Flood</vt:lpstr>
      <vt:lpstr>Slide 40</vt:lpstr>
      <vt:lpstr>Slide 41</vt:lpstr>
      <vt:lpstr>UDP Flood攻击</vt:lpstr>
      <vt:lpstr>UDP Flood攻击防范措施</vt:lpstr>
      <vt:lpstr>监测、预防与安全加固</vt:lpstr>
      <vt:lpstr>网络安全协议</vt:lpstr>
      <vt:lpstr>Slide 46</vt:lpstr>
      <vt:lpstr>SSL加速</vt:lpstr>
      <vt:lpstr>7115/ CryptoNetX/ nForce</vt:lpstr>
      <vt:lpstr>SET：Secure Electronic Transactions</vt:lpstr>
      <vt:lpstr>SET需求</vt:lpstr>
      <vt:lpstr>SET</vt:lpstr>
      <vt:lpstr>SET Components</vt:lpstr>
      <vt:lpstr>交易过程</vt:lpstr>
      <vt:lpstr>双向签名</vt:lpstr>
      <vt:lpstr>SMTP</vt:lpstr>
      <vt:lpstr>SMTP model</vt:lpstr>
      <vt:lpstr>Extended SMTP</vt:lpstr>
      <vt:lpstr>SMTP会话</vt:lpstr>
      <vt:lpstr>SMTP试验</vt:lpstr>
      <vt:lpstr>Slide 60</vt:lpstr>
      <vt:lpstr>POP3</vt:lpstr>
      <vt:lpstr>POP3</vt:lpstr>
      <vt:lpstr>POP3 Server 试验（in w2k3）</vt:lpstr>
      <vt:lpstr>IMAP</vt:lpstr>
      <vt:lpstr>X.400</vt:lpstr>
      <vt:lpstr>Slide 66</vt:lpstr>
      <vt:lpstr>学习分析PGP源程序</vt:lpstr>
      <vt:lpstr>PGP密钥管理</vt:lpstr>
      <vt:lpstr>公钥信任管理</vt:lpstr>
      <vt:lpstr>PGP相关规范</vt:lpstr>
      <vt:lpstr>BASE64 Encode</vt:lpstr>
      <vt:lpstr>Web Filtering </vt:lpstr>
      <vt:lpstr>Bess</vt:lpstr>
      <vt:lpstr>Anti-Filter</vt:lpstr>
      <vt:lpstr>Web内容分级</vt:lpstr>
      <vt:lpstr>Phishing</vt:lpstr>
      <vt:lpstr>关键词 Key Terms</vt:lpstr>
      <vt:lpstr>IPv4 hdr</vt:lpstr>
      <vt:lpstr>IPv6 hdr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tieying</dc:creator>
  <cp:lastModifiedBy>tieying</cp:lastModifiedBy>
  <cp:revision>5</cp:revision>
  <dcterms:created xsi:type="dcterms:W3CDTF">2006-08-16T00:00:00Z</dcterms:created>
  <dcterms:modified xsi:type="dcterms:W3CDTF">2018-06-13T01:06:41Z</dcterms:modified>
</cp:coreProperties>
</file>