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93" r:id="rId2"/>
    <p:sldId id="275" r:id="rId3"/>
    <p:sldId id="276" r:id="rId4"/>
    <p:sldId id="277" r:id="rId5"/>
    <p:sldId id="279" r:id="rId6"/>
    <p:sldId id="519" r:id="rId7"/>
    <p:sldId id="520" r:id="rId8"/>
    <p:sldId id="282" r:id="rId9"/>
    <p:sldId id="283" r:id="rId10"/>
    <p:sldId id="280" r:id="rId11"/>
    <p:sldId id="281" r:id="rId12"/>
    <p:sldId id="271" r:id="rId13"/>
    <p:sldId id="284" r:id="rId14"/>
    <p:sldId id="525" r:id="rId15"/>
    <p:sldId id="286" r:id="rId16"/>
    <p:sldId id="287" r:id="rId17"/>
    <p:sldId id="288" r:id="rId18"/>
    <p:sldId id="289" r:id="rId19"/>
    <p:sldId id="290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521" r:id="rId29"/>
    <p:sldId id="522" r:id="rId30"/>
    <p:sldId id="523" r:id="rId31"/>
    <p:sldId id="524" r:id="rId32"/>
    <p:sldId id="300" r:id="rId33"/>
    <p:sldId id="527" r:id="rId34"/>
    <p:sldId id="325" r:id="rId35"/>
    <p:sldId id="326" r:id="rId36"/>
    <p:sldId id="332" r:id="rId37"/>
    <p:sldId id="526" r:id="rId38"/>
    <p:sldId id="334" r:id="rId39"/>
    <p:sldId id="335" r:id="rId40"/>
    <p:sldId id="32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62" autoAdjust="0"/>
  </p:normalViewPr>
  <p:slideViewPr>
    <p:cSldViewPr>
      <p:cViewPr>
        <p:scale>
          <a:sx n="75" d="100"/>
          <a:sy n="75" d="100"/>
        </p:scale>
        <p:origin x="-142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28194-6811-4B45-8F61-A85BB1304E8B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206A-B134-4D64-B23C-2D195D26FF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REQ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====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GET / HTTP/1.1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Accept: */*</a:t>
            </a:r>
          </a:p>
          <a:p>
            <a:pPr>
              <a:lnSpc>
                <a:spcPct val="80000"/>
              </a:lnSpc>
            </a:pPr>
            <a:r>
              <a:rPr lang="en-US" altLang="zh-CN" sz="800" dirty="0" err="1" smtClean="0">
                <a:latin typeface="Arial" charset="0"/>
              </a:rPr>
              <a:t>Referer</a:t>
            </a:r>
            <a:r>
              <a:rPr lang="en-US" altLang="zh-CN" sz="800" dirty="0" smtClean="0">
                <a:latin typeface="Arial" charset="0"/>
              </a:rPr>
              <a:t>: http://www.sdu.edu.cn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Accept-Language: </a:t>
            </a:r>
            <a:r>
              <a:rPr lang="en-US" altLang="zh-CN" sz="800" dirty="0" err="1" smtClean="0">
                <a:latin typeface="Arial" charset="0"/>
              </a:rPr>
              <a:t>zh-cn,zh-tw;q</a:t>
            </a:r>
            <a:r>
              <a:rPr lang="en-US" altLang="zh-CN" sz="800" dirty="0" smtClean="0">
                <a:latin typeface="Arial" charset="0"/>
              </a:rPr>
              <a:t>=0.7,en;q=0.3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Accept-Encoding: </a:t>
            </a:r>
            <a:r>
              <a:rPr lang="en-US" altLang="zh-CN" sz="800" dirty="0" err="1" smtClean="0">
                <a:latin typeface="Arial" charset="0"/>
              </a:rPr>
              <a:t>gzip</a:t>
            </a:r>
            <a:r>
              <a:rPr lang="en-US" altLang="zh-CN" sz="800" dirty="0" smtClean="0">
                <a:latin typeface="Arial" charset="0"/>
              </a:rPr>
              <a:t>, deflate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User-Agent: Mozilla/4.0 (compatible; MSIE 6.0; Windows NT 5.0; .NET CLR 1.0.3705)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Host: www.view.sdu.edu.cn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Connection: Keep-Alive</a:t>
            </a:r>
          </a:p>
          <a:p>
            <a:pPr>
              <a:lnSpc>
                <a:spcPct val="80000"/>
              </a:lnSpc>
            </a:pPr>
            <a:endParaRPr lang="en-US" altLang="zh-CN" sz="8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RES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====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HTTP/1.1 200 OK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Date: Tue, 06 May 2003 15:18:56 GMT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Server: Apache/1.3.26 (Unix) PHP/4.1.0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Last-Modified: Tue, 06 May 2003 12:25:20 GMT</a:t>
            </a:r>
          </a:p>
          <a:p>
            <a:pPr>
              <a:lnSpc>
                <a:spcPct val="80000"/>
              </a:lnSpc>
            </a:pPr>
            <a:r>
              <a:rPr lang="en-US" altLang="zh-CN" sz="800" dirty="0" err="1" smtClean="0">
                <a:latin typeface="Arial" charset="0"/>
              </a:rPr>
              <a:t>ETag</a:t>
            </a:r>
            <a:r>
              <a:rPr lang="en-US" altLang="zh-CN" sz="800" dirty="0" smtClean="0">
                <a:latin typeface="Arial" charset="0"/>
              </a:rPr>
              <a:t>: "de4003-c132-3eb7a9b0"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Accept-Ranges: bytes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Content-Length: 49458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Keep-Alive: timeout=15, max=99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Connection: Keep-Alive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Content-Type: text/html</a:t>
            </a:r>
          </a:p>
          <a:p>
            <a:pPr>
              <a:lnSpc>
                <a:spcPct val="80000"/>
              </a:lnSpc>
            </a:pPr>
            <a:endParaRPr lang="en-US" altLang="zh-CN" sz="8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&lt;HTML&gt;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&lt;HEAD&gt;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&lt;TITLE&gt;</a:t>
            </a:r>
            <a:r>
              <a:rPr lang="zh-CN" altLang="en-US" sz="800" dirty="0" smtClean="0">
                <a:latin typeface="Arial" charset="0"/>
              </a:rPr>
              <a:t>。。。</a:t>
            </a:r>
            <a:r>
              <a:rPr lang="en-US" altLang="zh-CN" sz="800" dirty="0" smtClean="0">
                <a:latin typeface="Arial" charset="0"/>
              </a:rPr>
              <a:t>&lt;/TITLE&gt;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&lt;META content="text/html; </a:t>
            </a:r>
            <a:r>
              <a:rPr lang="en-US" altLang="zh-CN" sz="800" dirty="0" err="1" smtClean="0">
                <a:latin typeface="Arial" charset="0"/>
              </a:rPr>
              <a:t>charset</a:t>
            </a:r>
            <a:r>
              <a:rPr lang="en-US" altLang="zh-CN" sz="800" dirty="0" smtClean="0">
                <a:latin typeface="Arial" charset="0"/>
              </a:rPr>
              <a:t>=gb2312" http-equiv=Content-Type&gt;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&lt;BODY&gt;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… …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&lt;/BODY&gt;</a:t>
            </a:r>
          </a:p>
          <a:p>
            <a:pPr>
              <a:lnSpc>
                <a:spcPct val="80000"/>
              </a:lnSpc>
            </a:pPr>
            <a:r>
              <a:rPr lang="en-US" altLang="zh-CN" sz="800" dirty="0" smtClean="0">
                <a:latin typeface="Arial" charset="0"/>
              </a:rPr>
              <a:t>&lt;/HTML&gt;</a:t>
            </a:r>
            <a:endParaRPr lang="zh-CN" altLang="en-US" sz="80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需求：</a:t>
            </a:r>
          </a:p>
          <a:p>
            <a:r>
              <a:rPr lang="en-US" altLang="zh-CN" smtClean="0">
                <a:latin typeface="Arial" charset="0"/>
              </a:rPr>
              <a:t>Web</a:t>
            </a:r>
            <a:r>
              <a:rPr lang="zh-CN" altLang="en-US" smtClean="0">
                <a:latin typeface="Arial" charset="0"/>
              </a:rPr>
              <a:t>是双向交互的</a:t>
            </a:r>
            <a:r>
              <a:rPr lang="en-US" altLang="zh-CN" smtClean="0">
                <a:latin typeface="Arial" charset="0"/>
              </a:rPr>
              <a:t>;   Web</a:t>
            </a:r>
            <a:r>
              <a:rPr lang="zh-CN" altLang="en-US" smtClean="0">
                <a:latin typeface="Arial" charset="0"/>
              </a:rPr>
              <a:t>代表了形象和信誉</a:t>
            </a:r>
            <a:r>
              <a:rPr lang="en-US" altLang="zh-CN" smtClean="0">
                <a:latin typeface="Arial" charset="0"/>
              </a:rPr>
              <a:t>;</a:t>
            </a:r>
          </a:p>
          <a:p>
            <a:r>
              <a:rPr lang="zh-CN" altLang="en-US" smtClean="0">
                <a:latin typeface="Arial" charset="0"/>
              </a:rPr>
              <a:t>上层的简单掩盖了底层的复杂</a:t>
            </a:r>
            <a:r>
              <a:rPr lang="en-US" altLang="zh-CN" smtClean="0">
                <a:latin typeface="Arial" charset="0"/>
              </a:rPr>
              <a:t>;</a:t>
            </a:r>
            <a:r>
              <a:rPr lang="zh-CN" altLang="en-US" smtClean="0">
                <a:latin typeface="Arial" charset="0"/>
              </a:rPr>
              <a:t>不经意的和未经训练的用户</a:t>
            </a:r>
          </a:p>
          <a:p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网络渗透攻击与普通网络攻击的不同在于，普通的网络攻击只是单一类型的攻击。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例如，在普通的网络攻击事件中，攻击者可能仅仅是利用目标网络的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服务器漏洞，入侵网站更改网页，或者在网页上挂马。也就是说，这种攻击是随机的，而其目的也是单一而简单的。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网络渗透攻击则与此不同，它是一种系统渐进型的综合攻击方式，其攻击目标是明确的，攻击目的往往不那么单一，危害性也非常严重。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例如，攻击者会有针对性地对某个目标网络进行攻击，以获取其内部的商业资料，进行网络破坏等。因此，攻击者实施攻击的步骤是非常系统的，假设其获取了目标网络中网站服务器的权限，则不会仅满足于控制此台服务器，而是会利用此台服务器，继续入侵目标网络，获取整个网络中所有主机的权限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为了实现渗透攻击，攻击者采用的攻击方式绝不仅此于一种简单的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脚本漏洞攻击。攻击者会综合运用远程溢出、木马攻击、密码破解、嗅探、</a:t>
            </a:r>
            <a:r>
              <a:rPr lang="en-US" altLang="zh-CN" dirty="0" smtClean="0"/>
              <a:t>ARP</a:t>
            </a:r>
            <a:r>
              <a:rPr lang="zh-CN" altLang="en-US" dirty="0" smtClean="0"/>
              <a:t>欺骗等多种攻击方式，逐步控制网络。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总体来说，与普通网络攻击相比，网络渗透攻击具有几个特性：攻击目的的明确性，攻击步骤的逐步与渐进性，攻击手段的多样性和综合性。</a:t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34014-629C-4616-869E-07F67E2C48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会话和连接的比喻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（不完全恰当）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A/B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两个城市，需要从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运送白菜到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城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我们先建设一条公路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然后运送白菜过去，包括准备白菜和运送白菜以及返回等一系列的动作。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一条公路，可以运送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0-n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次的白菜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当然从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的公路也可能不只一条。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某一次运送白菜，可以在真正上路时才开通某一条道路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一次运送不会影响别的运送的状态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206A-B134-4D64-B23C-2D195D26FF3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Overview of Handshake</a:t>
            </a:r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206A-B134-4D64-B23C-2D195D26FF3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版权归作者所有，任何形式转载请联系作者。</a:t>
            </a:r>
          </a:p>
          <a:p>
            <a:r>
              <a:rPr lang="zh-CN" altLang="en-US" dirty="0" smtClean="0"/>
              <a:t>作者：</a:t>
            </a:r>
            <a:r>
              <a:rPr lang="en-US" altLang="zh-CN" dirty="0" smtClean="0"/>
              <a:t>U_U</a:t>
            </a:r>
            <a:r>
              <a:rPr lang="zh-CN" altLang="en-US" dirty="0" smtClean="0"/>
              <a:t>（来自豆瓣）</a:t>
            </a:r>
          </a:p>
          <a:p>
            <a:r>
              <a:rPr lang="zh-CN" altLang="en-US" dirty="0" smtClean="0"/>
              <a:t>来源：</a:t>
            </a:r>
            <a:r>
              <a:rPr lang="en-US" altLang="zh-CN" dirty="0" smtClean="0"/>
              <a:t>https://www.douban.com/note/263756006/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抓包中的</a:t>
            </a:r>
            <a:r>
              <a:rPr lang="en-US" altLang="zh-CN" dirty="0" err="1" smtClean="0"/>
              <a:t>tcp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contiunation</a:t>
            </a:r>
            <a:r>
              <a:rPr lang="zh-CN" altLang="en-US" baseline="0" dirty="0" smtClean="0"/>
              <a:t>：</a:t>
            </a:r>
            <a:endParaRPr lang="en-US" altLang="zh-CN" baseline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说明由于发送的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对象大小超过了一个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数据包的</a:t>
            </a:r>
            <a:r>
              <a:rPr lang="en-US" altLang="zh-CN" dirty="0" smtClean="0"/>
              <a:t>MSS&gt; </a:t>
            </a:r>
            <a:r>
              <a:rPr lang="zh-CN" altLang="en-US" dirty="0" smtClean="0"/>
              <a:t>所以需要分多个包进行传输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相应的包因此标记成</a:t>
            </a:r>
            <a:r>
              <a:rPr lang="en-US" altLang="zh-CN" dirty="0" smtClean="0"/>
              <a:t>"Continuation or non-HTTP traffic"</a:t>
            </a:r>
            <a:r>
              <a:rPr lang="zh-CN" altLang="en-US" dirty="0" smtClean="0"/>
              <a:t>字样</a:t>
            </a:r>
            <a:r>
              <a:rPr lang="en-US" altLang="zh-CN" dirty="0" smtClean="0"/>
              <a:t>HTTP Continuation or non-HTTP traffic </a:t>
            </a:r>
            <a:r>
              <a:rPr lang="zh-CN" altLang="en-US" dirty="0" smtClean="0"/>
              <a:t>数据包使用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选中任意一个</a:t>
            </a:r>
            <a:r>
              <a:rPr lang="en-US" altLang="zh-CN" dirty="0" smtClean="0"/>
              <a:t>Continuation</a:t>
            </a:r>
            <a:r>
              <a:rPr lang="zh-CN" altLang="en-US" dirty="0" smtClean="0"/>
              <a:t>包右键</a:t>
            </a:r>
            <a:r>
              <a:rPr lang="en-US" altLang="zh-CN" dirty="0" smtClean="0"/>
              <a:t>Follow TCP Stream</a:t>
            </a:r>
            <a:r>
              <a:rPr lang="zh-CN" altLang="en-US" dirty="0" smtClean="0"/>
              <a:t>就可以看到完整的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通信内容</a:t>
            </a:r>
            <a:r>
              <a:rPr lang="en-US" altLang="zh-CN" dirty="0" smtClean="0"/>
              <a:t>PS: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中会有</a:t>
            </a:r>
            <a:r>
              <a:rPr lang="en-US" altLang="zh-CN" dirty="0" err="1" smtClean="0"/>
              <a:t>tcp.stream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 xx</a:t>
            </a:r>
            <a:r>
              <a:rPr lang="zh-CN" altLang="en-US" dirty="0" smtClean="0"/>
              <a:t>的字样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说明就是过滤出了</a:t>
            </a:r>
            <a:r>
              <a:rPr lang="en-US" altLang="zh-CN" dirty="0" err="1" smtClean="0"/>
              <a:t>tcp.stream</a:t>
            </a:r>
            <a:r>
              <a:rPr lang="en-US" altLang="zh-CN" dirty="0" smtClean="0"/>
              <a:t> == xx</a:t>
            </a:r>
            <a:r>
              <a:rPr lang="zh-CN" altLang="en-US" dirty="0" smtClean="0"/>
              <a:t>的包而已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B16FD-C68E-4B43-AC86-E4CE56B3DE8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17.9 illustrates the sequence of events in the SSH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 Layer Protocol. First, the client establishes a TCP connection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server. This is done via the TCP protocol and is not part of the Transport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Protocol. Once the connection is established, the client and server exchange data,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referred to as packets, in the data field of a TCP segment.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055C50-6111-BE40-837E-D38FEE3A303C}" type="slidenum">
              <a:rPr lang="en-AU" smtClean="0">
                <a:latin typeface="Arial" pitchFamily="-84" charset="0"/>
              </a:rPr>
              <a:pPr/>
              <a:t>38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packet is in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format (Figure 17.10).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Packet length: Length of the packet in bytes, not including the packet 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MAC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Padding length: Length of the random padding field.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Payload: Useful contents of the packet. Prior to algorithm negotiation,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field is uncompressed. If compression is negotiated, then in subsequent packets,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field is compressed.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Random padding: Once an encryption algorithm has been negotiated,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field is added. It contains random bytes of padding so that that total length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packet (excluding the MAC field) is a multiple of the cipher block size,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8 bytes for a stream cipher.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Message authentication code (MAC): If message authentication has been negotiated,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field contains the MAC value. The MAC value is computed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entire packet plus a sequence number, excluding the MAC field. The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is an implicit 32-bit packet sequence that is initialized to zero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first packet and incremented for every packet. The sequence number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 included in the packet sent over the TCP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 an encryption algorithm has been negotiated, the entire packet (excluding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MAC field) is encrypted after the MAC value is calculated.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SSH Transport Layer packet exchange consists of a sequence of steps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17.9).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39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D55-CA38-42B7-B097-B9A097EF4429}" type="datetime1">
              <a:rPr lang="en-US" altLang="zh-CN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533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p:sp>
        <p:nvSpPr>
          <p:cNvPr id="9" name="Rectangle 169"/>
          <p:cNvSpPr>
            <a:spLocks noChangeArrowheads="1"/>
          </p:cNvSpPr>
          <p:nvPr userDrawn="1"/>
        </p:nvSpPr>
        <p:spPr bwMode="ltGray">
          <a:xfrm>
            <a:off x="0" y="1"/>
            <a:ext cx="9144000" cy="9906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16B-A26D-42BC-A4EB-C01B6249111D}" type="datetime1">
              <a:rPr lang="en-US" altLang="zh-CN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2A11-AE96-42E5-913F-178E8CF5B909}" type="datetime1">
              <a:rPr lang="en-US" altLang="zh-CN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80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6AE9-822A-4F43-BF87-50A862974265}" type="datetime1">
              <a:rPr lang="en-US" altLang="zh-CN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9"/>
          <p:cNvSpPr>
            <a:spLocks noChangeArrowheads="1"/>
          </p:cNvSpPr>
          <p:nvPr userDrawn="1"/>
        </p:nvSpPr>
        <p:spPr bwMode="ltGray">
          <a:xfrm>
            <a:off x="0" y="6248400"/>
            <a:ext cx="9144000" cy="6096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69"/>
          <p:cNvSpPr>
            <a:spLocks noChangeArrowheads="1"/>
          </p:cNvSpPr>
          <p:nvPr userDrawn="1"/>
        </p:nvSpPr>
        <p:spPr bwMode="ltGray">
          <a:xfrm>
            <a:off x="0" y="0"/>
            <a:ext cx="9144000" cy="381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1B7E-F9A6-40D0-A325-F4DEE6BE5B35}" type="datetime1">
              <a:rPr lang="en-US" altLang="zh-CN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5DC-6874-4988-B334-BA9AA3F8A2C9}" type="datetime1">
              <a:rPr lang="en-US" altLang="zh-CN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C8D2-A3D4-407B-BE0D-11EC8C7AB19C}" type="datetime1">
              <a:rPr lang="en-US" altLang="zh-CN" smtClean="0"/>
              <a:pPr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9A80-2664-4E66-8641-471478FBD595}" type="datetime1">
              <a:rPr lang="en-US" altLang="zh-CN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331E-B45E-48AB-A788-41B5554A2557}" type="datetime1">
              <a:rPr lang="en-US" altLang="zh-CN" smtClean="0"/>
              <a:pPr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959-DFB3-4497-A4F0-FCFCB5C0856A}" type="datetime1">
              <a:rPr lang="en-US" altLang="zh-CN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FAB0-7E46-45E8-A81C-13D5924870AE}" type="datetime1">
              <a:rPr lang="en-US" altLang="zh-CN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6C96-DA3A-4070-9AFF-A415F67C727A}" type="datetime1">
              <a:rPr lang="en-US" altLang="zh-CN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p.netscape.com/eng/ssl3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html.charters/tls-charter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Library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传输层安全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SSL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SSH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攻击和防范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攻击的位置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服务器上	属于系统安全的范畴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浏览器			</a:t>
            </a:r>
            <a:r>
              <a:rPr lang="en-US" altLang="zh-CN" dirty="0" smtClean="0"/>
              <a:t>…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之间的通信		</a:t>
            </a:r>
            <a:r>
              <a:rPr lang="en-US" altLang="zh-CN" dirty="0" smtClean="0"/>
              <a:t>SSL/TLS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方式分类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被动的偷听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主动的攻击：假冒，窜改，入侵    </a:t>
            </a:r>
            <a:r>
              <a:rPr lang="en-US" altLang="zh-CN" dirty="0" err="1" smtClean="0"/>
              <a:t>Burpsuit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安全手段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认证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加密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校验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实例：</a:t>
            </a:r>
            <a:r>
              <a:rPr lang="en-US" altLang="zh-CN" smtClean="0"/>
              <a:t>www.nenu.edu.cn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保护</a:t>
            </a:r>
            <a:r>
              <a:rPr lang="en-US" altLang="zh-CN" smtClean="0"/>
              <a:t>Web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 smtClean="0"/>
              <a:t>不同层次不同的技术方法</a:t>
            </a:r>
          </a:p>
          <a:p>
            <a:pPr>
              <a:buFontTx/>
              <a:buNone/>
            </a:pPr>
            <a:endParaRPr lang="zh-CN" altLang="en-US" sz="1600" dirty="0" smtClean="0"/>
          </a:p>
          <a:p>
            <a:r>
              <a:rPr lang="zh-CN" altLang="en-US" dirty="0" smtClean="0"/>
              <a:t>链路层		链路加密机</a:t>
            </a:r>
          </a:p>
          <a:p>
            <a:r>
              <a:rPr lang="zh-CN" altLang="en-US" dirty="0" smtClean="0"/>
              <a:t>网络层		</a:t>
            </a:r>
            <a:r>
              <a:rPr lang="en-US" altLang="zh-CN" dirty="0" smtClean="0"/>
              <a:t>IPSec/VPN</a:t>
            </a:r>
          </a:p>
          <a:p>
            <a:r>
              <a:rPr lang="zh-CN" altLang="en-US" dirty="0" smtClean="0"/>
              <a:t>传输层		</a:t>
            </a:r>
            <a:r>
              <a:rPr lang="en-US" altLang="zh-CN" dirty="0" smtClean="0"/>
              <a:t>TCP+SSL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SSH</a:t>
            </a:r>
          </a:p>
          <a:p>
            <a:r>
              <a:rPr lang="zh-CN" altLang="en-US" dirty="0" smtClean="0"/>
              <a:t>应用层		</a:t>
            </a:r>
            <a:r>
              <a:rPr lang="en-US" altLang="zh-CN" dirty="0" smtClean="0"/>
              <a:t>PGP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SMIME…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不同的安全技术位置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</a:p>
        </p:txBody>
      </p:sp>
      <p:pic>
        <p:nvPicPr>
          <p:cNvPr id="35844" name="Picture 4" descr="无标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7200"/>
            <a:ext cx="9144000" cy="2160588"/>
          </a:xfrm>
          <a:prstGeom prst="rect">
            <a:avLst/>
          </a:prstGeom>
          <a:noFill/>
        </p:spPr>
      </p:pic>
      <p:pic>
        <p:nvPicPr>
          <p:cNvPr id="35845" name="Picture 5" descr="Snap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19400"/>
            <a:ext cx="9144000" cy="22526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00600" y="33528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SSH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SSL</a:t>
            </a:r>
            <a:endParaRPr lang="zh-CN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Secure Sockets Layer</a:t>
            </a:r>
          </a:p>
          <a:p>
            <a:r>
              <a:rPr lang="zh-CN" altLang="en-US" dirty="0" smtClean="0"/>
              <a:t>背景</a:t>
            </a:r>
          </a:p>
          <a:p>
            <a:pPr lvl="1"/>
            <a:r>
              <a:rPr lang="en-US" altLang="zh-CN" dirty="0" smtClean="0"/>
              <a:t>Netscape</a:t>
            </a:r>
            <a:endParaRPr lang="en-US" altLang="en-US" dirty="0" smtClean="0"/>
          </a:p>
          <a:p>
            <a:pPr lvl="2"/>
            <a:r>
              <a:rPr lang="en-US" altLang="zh-CN" dirty="0" smtClean="0">
                <a:hlinkClick r:id="rId2"/>
              </a:rPr>
              <a:t>http://wp.netscape.com/eng/ssl3/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保护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被</a:t>
            </a:r>
            <a:r>
              <a:rPr lang="en-US" altLang="zh-CN" dirty="0" smtClean="0"/>
              <a:t>IETF</a:t>
            </a:r>
            <a:r>
              <a:rPr lang="zh-CN" altLang="en-US" dirty="0" smtClean="0"/>
              <a:t>标准化</a:t>
            </a:r>
          </a:p>
          <a:p>
            <a:pPr lvl="1"/>
            <a:r>
              <a:rPr lang="en-US" altLang="zh-CN" dirty="0" smtClean="0"/>
              <a:t>SSL/TLS</a:t>
            </a:r>
            <a:endParaRPr lang="en-US" altLang="zh-CN" dirty="0" smtClean="0"/>
          </a:p>
          <a:p>
            <a:r>
              <a:rPr lang="zh-CN" altLang="en-US" dirty="0" smtClean="0"/>
              <a:t>默</a:t>
            </a:r>
            <a:r>
              <a:rPr lang="zh-CN" altLang="en-US" dirty="0" smtClean="0"/>
              <a:t>认端口</a:t>
            </a:r>
            <a:r>
              <a:rPr lang="en-US" altLang="zh-CN" dirty="0" smtClean="0"/>
              <a:t>443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安全通信需求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安全通信：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3675" y="3068960"/>
            <a:ext cx="26003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eft-Right Arrow 7"/>
          <p:cNvSpPr/>
          <p:nvPr/>
        </p:nvSpPr>
        <p:spPr>
          <a:xfrm>
            <a:off x="5364088" y="3933056"/>
            <a:ext cx="14478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08104" y="3429000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 SSL/TLS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2280" y="2636912"/>
            <a:ext cx="1752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Web Server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4869160"/>
            <a:ext cx="381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窃听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篡改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伪造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欺</a:t>
            </a:r>
            <a:r>
              <a:rPr lang="zh-CN" altLang="en-US" sz="2400" b="1" dirty="0" smtClean="0"/>
              <a:t>骗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抵赖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40" y="5301208"/>
            <a:ext cx="7678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如何</a:t>
            </a:r>
            <a:r>
              <a:rPr lang="zh-CN" altLang="en-US" sz="2400" b="1" dirty="0"/>
              <a:t>实</a:t>
            </a:r>
            <a:r>
              <a:rPr lang="zh-CN" altLang="en-US" sz="2400" b="1" dirty="0" smtClean="0"/>
              <a:t>现加密、认证、安全分配会话密钥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共享密钥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----</a:t>
            </a:r>
            <a:r>
              <a:rPr lang="zh-CN" altLang="en-US" sz="2400" b="1" dirty="0" smtClean="0"/>
              <a:t>对称密码、消息认证、公钥</a:t>
            </a:r>
            <a:r>
              <a:rPr lang="zh-CN" altLang="en-US" sz="2400" b="1" dirty="0"/>
              <a:t>密码</a:t>
            </a:r>
            <a:r>
              <a:rPr lang="zh-CN" altLang="en-US" sz="2400" b="1" dirty="0" smtClean="0"/>
              <a:t>和数字签名</a:t>
            </a:r>
            <a:endParaRPr lang="en-US" sz="2400" b="1" dirty="0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504678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2420888"/>
            <a:ext cx="23171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>
          <a:xfrm>
            <a:off x="179512" y="1844824"/>
            <a:ext cx="23042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15616" y="2348880"/>
            <a:ext cx="432048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SSL Works</a:t>
            </a:r>
            <a:endParaRPr lang="zh-CN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B   hi, are you Bob?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ym typeface="Wingdings" pitchFamily="2" charset="2"/>
              </a:rPr>
              <a:t>AB   yes, I am Bob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B  hi, who are you?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ym typeface="Wingdings" pitchFamily="2" charset="2"/>
              </a:rPr>
              <a:t>AB  hi, I am Bob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ym typeface="Wingdings" pitchFamily="2" charset="2"/>
              </a:rPr>
              <a:t>AB  Hello, Bob, </a:t>
            </a:r>
            <a:r>
              <a:rPr lang="en-US" altLang="zh-CN" dirty="0" smtClean="0">
                <a:latin typeface="Times New Roman"/>
                <a:sym typeface="Wingdings" pitchFamily="2" charset="2"/>
              </a:rPr>
              <a:t>…</a:t>
            </a:r>
            <a:endParaRPr lang="en-US" altLang="zh-CN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/>
              <a:t>* 这样是不行的。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SSL Works</a:t>
            </a:r>
            <a:endParaRPr lang="zh-CN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(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事先已经有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的公钥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B   random-message M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ym typeface="Wingdings" pitchFamily="2" charset="2"/>
              </a:rPr>
              <a:t>AB</a:t>
            </a:r>
            <a:r>
              <a:rPr lang="en-US" altLang="zh-CN" dirty="0" smtClean="0"/>
              <a:t>   {random-message M}</a:t>
            </a:r>
            <a:r>
              <a:rPr lang="en-US" altLang="zh-CN" baseline="-25000" dirty="0" smtClean="0"/>
              <a:t>Bob</a:t>
            </a:r>
            <a:r>
              <a:rPr lang="en-US" altLang="zh-CN" baseline="-25000" dirty="0" smtClean="0">
                <a:latin typeface="Times New Roman"/>
              </a:rPr>
              <a:t>’</a:t>
            </a:r>
            <a:r>
              <a:rPr lang="en-US" altLang="zh-CN" baseline="-25000" dirty="0" smtClean="0"/>
              <a:t>s-private-key</a:t>
            </a:r>
            <a:r>
              <a:rPr lang="en-US" altLang="zh-CN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	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ym typeface="Wingdings" pitchFamily="2" charset="2"/>
              </a:rPr>
              <a:t>	AB</a:t>
            </a:r>
            <a:r>
              <a:rPr lang="en-US" altLang="zh-CN" dirty="0" smtClean="0"/>
              <a:t>   {Digest(M)}</a:t>
            </a:r>
            <a:r>
              <a:rPr lang="en-US" altLang="zh-CN" baseline="-25000" dirty="0" smtClean="0"/>
              <a:t>Bob</a:t>
            </a:r>
            <a:r>
              <a:rPr lang="en-US" altLang="zh-CN" baseline="-25000" dirty="0" smtClean="0">
                <a:latin typeface="Times New Roman"/>
              </a:rPr>
              <a:t>’</a:t>
            </a:r>
            <a:r>
              <a:rPr lang="en-US" altLang="zh-CN" baseline="-25000" dirty="0" smtClean="0"/>
              <a:t>s-private-key</a:t>
            </a:r>
            <a:r>
              <a:rPr lang="en-US" altLang="zh-CN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	// Digest</a:t>
            </a:r>
            <a:r>
              <a:rPr lang="zh-CN" altLang="en-US" sz="2800" dirty="0" smtClean="0"/>
              <a:t>即</a:t>
            </a:r>
            <a:r>
              <a:rPr lang="en-US" altLang="zh-CN" sz="2800" dirty="0" smtClean="0"/>
              <a:t>Hash</a:t>
            </a:r>
            <a:r>
              <a:rPr lang="zh-CN" altLang="en-US" sz="2800" dirty="0" smtClean="0"/>
              <a:t>函数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/>
              <a:t>*  这样随便签署别人给的消息是不行的。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SSL Works</a:t>
            </a:r>
            <a:endParaRPr lang="zh-CN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B  hi, are you Bob?</a:t>
            </a:r>
          </a:p>
          <a:p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B</a:t>
            </a:r>
            <a:r>
              <a:rPr lang="en-US" altLang="zh-CN" dirty="0" smtClean="0"/>
              <a:t>  Alice, This is bob,</a:t>
            </a:r>
          </a:p>
          <a:p>
            <a:pPr>
              <a:buFontTx/>
              <a:buNone/>
            </a:pPr>
            <a:r>
              <a:rPr lang="en-US" altLang="zh-CN" dirty="0" smtClean="0"/>
              <a:t>		     {Digest[Alice, This is Bob]}</a:t>
            </a:r>
            <a:r>
              <a:rPr lang="en-US" altLang="zh-CN" baseline="-25000" dirty="0" smtClean="0"/>
              <a:t>Bob</a:t>
            </a:r>
            <a:r>
              <a:rPr lang="en-US" altLang="zh-CN" baseline="-25000" dirty="0" smtClean="0">
                <a:latin typeface="Times New Roman"/>
              </a:rPr>
              <a:t>’</a:t>
            </a:r>
            <a:r>
              <a:rPr lang="en-US" altLang="zh-CN" baseline="-25000" dirty="0" smtClean="0"/>
              <a:t>s-private-key</a:t>
            </a:r>
            <a:r>
              <a:rPr lang="en-US" altLang="zh-CN" dirty="0" smtClean="0"/>
              <a:t> </a:t>
            </a:r>
          </a:p>
          <a:p>
            <a:endParaRPr lang="zh-CN" altLang="en-US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这样的署名容易遭受重放攻击。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这样的签名没有任何内容信息</a:t>
            </a: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SSL Works</a:t>
            </a:r>
            <a:endParaRPr lang="zh-CN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公钥问题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B  Hello</a:t>
            </a:r>
          </a:p>
          <a:p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B  hi, I'm Bob, Bob’s-public-key</a:t>
            </a:r>
          </a:p>
          <a:p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B  Prove it</a:t>
            </a:r>
          </a:p>
          <a:p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B  Alice, This is </a:t>
            </a:r>
            <a:r>
              <a:rPr lang="en-US" altLang="zh-CN" dirty="0" smtClean="0"/>
              <a:t>Bob ||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	 	     {Digest [Alice, This Is Bob] }</a:t>
            </a:r>
            <a:r>
              <a:rPr lang="en-US" altLang="zh-CN" baseline="-25000" dirty="0" smtClean="0"/>
              <a:t>Bob</a:t>
            </a:r>
            <a:r>
              <a:rPr lang="en-US" altLang="zh-CN" baseline="-25000" dirty="0" smtClean="0">
                <a:latin typeface="Times New Roman"/>
              </a:rPr>
              <a:t>’</a:t>
            </a:r>
            <a:r>
              <a:rPr lang="en-US" altLang="zh-CN" baseline="-25000" dirty="0" smtClean="0"/>
              <a:t>s-</a:t>
            </a:r>
            <a:r>
              <a:rPr lang="en-US" altLang="zh-CN" baseline="-25000" dirty="0" err="1" smtClean="0"/>
              <a:t>pri</a:t>
            </a:r>
            <a:r>
              <a:rPr lang="en-US" altLang="zh-CN" baseline="-25000" dirty="0" smtClean="0"/>
              <a:t>-key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这样任何人都可以是</a:t>
            </a:r>
            <a:r>
              <a:rPr lang="en-US" altLang="zh-CN" dirty="0" smtClean="0"/>
              <a:t>Bob</a:t>
            </a:r>
            <a:r>
              <a:rPr lang="zh-CN" altLang="en-US" dirty="0" smtClean="0"/>
              <a:t>，只要用一对公私钥对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SSL Works</a:t>
            </a:r>
            <a:endParaRPr lang="zh-CN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证书</a:t>
            </a:r>
          </a:p>
          <a:p>
            <a:pPr>
              <a:buFont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签发者 </a:t>
            </a:r>
            <a:r>
              <a:rPr lang="en-US" altLang="zh-CN" dirty="0" smtClean="0"/>
              <a:t>(the issuer)</a:t>
            </a:r>
            <a:endParaRPr lang="zh-CN" altLang="en-US" dirty="0" smtClean="0"/>
          </a:p>
          <a:p>
            <a:pPr>
              <a:buFont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持有者 </a:t>
            </a:r>
            <a:r>
              <a:rPr lang="en-US" altLang="zh-CN" dirty="0" smtClean="0"/>
              <a:t>(the subject)</a:t>
            </a:r>
            <a:br>
              <a:rPr lang="en-US" altLang="zh-CN" dirty="0" smtClean="0"/>
            </a:br>
            <a:r>
              <a:rPr lang="zh-CN" altLang="en-US" dirty="0" smtClean="0"/>
              <a:t>公钥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时间区间等</a:t>
            </a:r>
          </a:p>
          <a:p>
            <a:pPr>
              <a:buFontTx/>
              <a:buNone/>
            </a:pPr>
            <a:r>
              <a:rPr lang="zh-CN" altLang="en-US" dirty="0" smtClean="0"/>
              <a:t>	签名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endParaRPr lang="zh-CN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Server + Browser</a:t>
            </a:r>
          </a:p>
          <a:p>
            <a:r>
              <a:rPr lang="en-US" altLang="zh-CN" dirty="0" smtClean="0"/>
              <a:t>HTTP + HTML (Hypertext)</a:t>
            </a:r>
          </a:p>
          <a:p>
            <a:pPr lvl="4">
              <a:buNone/>
            </a:pPr>
            <a:endParaRPr lang="en-US" altLang="zh-CN" dirty="0" smtClean="0"/>
          </a:p>
          <a:p>
            <a:r>
              <a:rPr lang="en-US" altLang="zh-CN" dirty="0" smtClean="0"/>
              <a:t>Java +XML</a:t>
            </a:r>
          </a:p>
          <a:p>
            <a:r>
              <a:rPr lang="en-US" altLang="zh-CN" dirty="0" smtClean="0"/>
              <a:t>Others (Web 2.0, …)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SSL Works</a:t>
            </a:r>
            <a:endParaRPr lang="zh-CN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B  Hello</a:t>
            </a:r>
            <a:br>
              <a:rPr lang="en-US" altLang="zh-CN" dirty="0" smtClean="0"/>
            </a:br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B  h</a:t>
            </a:r>
            <a:r>
              <a:rPr lang="en-US" altLang="zh-CN" dirty="0" smtClean="0"/>
              <a:t>i, I'm Bob, Bob’s-certificate</a:t>
            </a:r>
            <a:br>
              <a:rPr lang="en-US" altLang="zh-CN" dirty="0" smtClean="0"/>
            </a:br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B  Prove it</a:t>
            </a:r>
            <a:br>
              <a:rPr lang="en-US" altLang="zh-CN" dirty="0" smtClean="0"/>
            </a:br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B</a:t>
            </a:r>
            <a:r>
              <a:rPr lang="en-US" altLang="zh-CN" dirty="0" smtClean="0"/>
              <a:t>  Alice, This is </a:t>
            </a:r>
            <a:r>
              <a:rPr lang="en-US" altLang="zh-CN" dirty="0" smtClean="0"/>
              <a:t>bob ||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		    {Digest[Alice, This is Bob]} </a:t>
            </a:r>
            <a:r>
              <a:rPr lang="en-US" altLang="zh-CN" baseline="-25000" dirty="0" smtClean="0"/>
              <a:t>Bob</a:t>
            </a:r>
            <a:r>
              <a:rPr lang="en-US" altLang="zh-CN" baseline="-25000" dirty="0" smtClean="0">
                <a:latin typeface="Times New Roman"/>
              </a:rPr>
              <a:t>’</a:t>
            </a:r>
            <a:r>
              <a:rPr lang="en-US" altLang="zh-CN" baseline="-25000" dirty="0" smtClean="0"/>
              <a:t>s-private-key</a:t>
            </a:r>
            <a:r>
              <a:rPr lang="en-US" altLang="zh-CN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	A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B  {SECRET}</a:t>
            </a:r>
            <a:r>
              <a:rPr lang="en-US" altLang="zh-CN" baseline="-25000" dirty="0" smtClean="0"/>
              <a:t>Bob</a:t>
            </a:r>
            <a:r>
              <a:rPr lang="en-US" altLang="zh-CN" baseline="-25000" dirty="0" smtClean="0">
                <a:latin typeface="Times New Roman"/>
              </a:rPr>
              <a:t>’</a:t>
            </a:r>
            <a:r>
              <a:rPr lang="en-US" altLang="zh-CN" baseline="-25000" dirty="0" smtClean="0"/>
              <a:t>s-public-key</a:t>
            </a:r>
            <a:r>
              <a:rPr lang="en-US" altLang="zh-CN" dirty="0" smtClean="0"/>
              <a:t> 		[S]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	A</a:t>
            </a:r>
            <a:r>
              <a:rPr lang="en-US" altLang="zh-CN" dirty="0" smtClean="0">
                <a:sym typeface="Wingdings" pitchFamily="2" charset="2"/>
              </a:rPr>
              <a:t>B </a:t>
            </a:r>
            <a:r>
              <a:rPr lang="en-US" altLang="zh-CN" dirty="0" smtClean="0"/>
              <a:t>{Some More Messages}</a:t>
            </a:r>
            <a:r>
              <a:rPr lang="en-US" altLang="zh-CN" baseline="-25000" dirty="0" smtClean="0"/>
              <a:t>SECRET	</a:t>
            </a:r>
            <a:r>
              <a:rPr lang="en-US" altLang="zh-CN" dirty="0" smtClean="0"/>
              <a:t>[S’]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注意：存在消息</a:t>
            </a:r>
            <a:r>
              <a:rPr lang="en-US" altLang="zh-CN" dirty="0" smtClean="0"/>
              <a:t>[S]</a:t>
            </a:r>
            <a:r>
              <a:rPr lang="zh-CN" altLang="en-US" dirty="0" smtClean="0"/>
              <a:t>被篡改的可能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/>
              <a:t>		      应该</a:t>
            </a:r>
            <a:r>
              <a:rPr lang="zh-CN" altLang="en-US" dirty="0" smtClean="0"/>
              <a:t>带</a:t>
            </a:r>
            <a:r>
              <a:rPr lang="zh-CN" altLang="en-US" dirty="0" smtClean="0"/>
              <a:t>认证</a:t>
            </a:r>
            <a:r>
              <a:rPr lang="zh-CN" altLang="en-US" dirty="0" smtClean="0"/>
              <a:t>保</a:t>
            </a:r>
            <a:r>
              <a:rPr lang="zh-CN" altLang="en-US" dirty="0" smtClean="0"/>
              <a:t>护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	A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B  {SECRET, MAC}</a:t>
            </a:r>
            <a:r>
              <a:rPr lang="en-US" altLang="zh-CN" baseline="-25000" dirty="0" smtClean="0"/>
              <a:t>Bob</a:t>
            </a:r>
            <a:r>
              <a:rPr lang="en-US" altLang="zh-CN" baseline="-25000" dirty="0" smtClean="0">
                <a:latin typeface="Times New Roman"/>
              </a:rPr>
              <a:t>’</a:t>
            </a:r>
            <a:r>
              <a:rPr lang="en-US" altLang="zh-CN" baseline="-25000" dirty="0" smtClean="0"/>
              <a:t>s-public-key</a:t>
            </a:r>
            <a:endParaRPr lang="zh-CN" altLang="en-US" baseline="-25000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SSL Works</a:t>
            </a:r>
            <a:endParaRPr lang="zh-CN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证书的有效性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在有效期之内，用途限制，扩展项等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/>
              <a:t>	不在离线</a:t>
            </a:r>
            <a:r>
              <a:rPr lang="en-US" altLang="zh-CN" dirty="0" smtClean="0"/>
              <a:t>CRL</a:t>
            </a:r>
            <a:r>
              <a:rPr lang="zh-CN" altLang="en-US" dirty="0" smtClean="0"/>
              <a:t>中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/>
              <a:t>	签名有效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/>
              <a:t>	不在在线</a:t>
            </a:r>
            <a:r>
              <a:rPr lang="en-US" altLang="zh-CN" dirty="0" smtClean="0"/>
              <a:t>CRL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验证签名需要签署者</a:t>
            </a:r>
            <a:r>
              <a:rPr lang="en-US" altLang="zh-CN" dirty="0" smtClean="0"/>
              <a:t>(CA)</a:t>
            </a:r>
            <a:r>
              <a:rPr lang="zh-CN" altLang="en-US" dirty="0" smtClean="0"/>
              <a:t>的公钥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CA</a:t>
            </a:r>
            <a:r>
              <a:rPr lang="zh-CN" altLang="en-US" dirty="0" smtClean="0"/>
              <a:t>的公钥等信息需要手工获得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CA</a:t>
            </a:r>
            <a:r>
              <a:rPr lang="zh-CN" altLang="en-US" dirty="0" smtClean="0"/>
              <a:t>的证书</a:t>
            </a:r>
            <a:r>
              <a:rPr lang="en-US" altLang="zh-CN" dirty="0" smtClean="0"/>
              <a:t>(</a:t>
            </a:r>
            <a:r>
              <a:rPr lang="zh-CN" altLang="en-US" dirty="0" smtClean="0"/>
              <a:t>根证书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/>
              <a:t>	自签名证书，没有实际意义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/>
              <a:t>	但是形式上统一了，便于处理</a:t>
            </a:r>
          </a:p>
          <a:p>
            <a:pPr>
              <a:lnSpc>
                <a:spcPct val="90000"/>
              </a:lnSpc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SSL Specify</a:t>
            </a:r>
            <a:endParaRPr lang="zh-CN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Transport Layer Security (TLS) Charter</a:t>
            </a:r>
          </a:p>
          <a:p>
            <a:pPr lvl="2"/>
            <a:r>
              <a:rPr lang="en-US" altLang="zh-CN" sz="2800" dirty="0" smtClean="0">
                <a:hlinkClick r:id="rId2"/>
              </a:rPr>
              <a:t>http://www.ietf.org/html.charters/tls-charter.html</a:t>
            </a:r>
            <a:r>
              <a:rPr lang="en-US" altLang="zh-CN" sz="2800" dirty="0" smtClean="0"/>
              <a:t> </a:t>
            </a:r>
          </a:p>
          <a:p>
            <a:pPr lvl="1"/>
            <a:r>
              <a:rPr lang="en-US" altLang="zh-CN" dirty="0" smtClean="0"/>
              <a:t>RFC 2246: The TLS Protocol Version 1.0</a:t>
            </a:r>
          </a:p>
          <a:p>
            <a:pPr lvl="2"/>
            <a:r>
              <a:rPr lang="en-US" altLang="zh-CN" sz="2800" dirty="0" smtClean="0"/>
              <a:t>TLS/1.1 (draft)</a:t>
            </a:r>
          </a:p>
          <a:p>
            <a:pPr lvl="1"/>
            <a:r>
              <a:rPr lang="en-US" altLang="zh-CN" dirty="0" smtClean="0"/>
              <a:t>RFC 2818: HTTP Over TLS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SSLv3</a:t>
            </a:r>
            <a:r>
              <a:rPr lang="zh-CN" altLang="en-US" dirty="0" smtClean="0"/>
              <a:t>安全协议</a:t>
            </a:r>
            <a:r>
              <a:rPr lang="en-US" altLang="zh-CN" dirty="0" smtClean="0"/>
              <a:t>(</a:t>
            </a:r>
            <a:r>
              <a:rPr lang="zh-CN" altLang="en-US" dirty="0" smtClean="0"/>
              <a:t>中文版</a:t>
            </a:r>
            <a:r>
              <a:rPr lang="en-US" altLang="zh-CN" dirty="0" smtClean="0"/>
              <a:t>).doc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SSL</a:t>
            </a:r>
            <a:r>
              <a:rPr lang="zh-CN" altLang="en-US" smtClean="0"/>
              <a:t>分两层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62000" y="1981200"/>
            <a:ext cx="7924800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FFFFFF"/>
                </a:solidFill>
              </a:rPr>
              <a:t>HTTP  FTP   Telnet   …</a:t>
            </a:r>
            <a:endParaRPr lang="zh-CN" altLang="en-US" sz="3200">
              <a:solidFill>
                <a:srgbClr val="FFFFFF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FFFFFF"/>
                </a:solidFill>
              </a:rPr>
              <a:t>SSL Handshake   SSL Change  SSL Alert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FFFFFF"/>
                </a:solidFill>
              </a:rPr>
              <a:t>     Protocol        Cipher Spec P   Protocol</a:t>
            </a:r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FFFFFF"/>
                </a:solidFill>
              </a:rPr>
              <a:t>SSL Record Protocol</a:t>
            </a:r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FFFFFF"/>
                </a:solidFill>
              </a:rPr>
              <a:t>TCP</a:t>
            </a:r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696913" y="4941888"/>
            <a:ext cx="8064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696913" y="5445125"/>
            <a:ext cx="8064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96913" y="4365625"/>
            <a:ext cx="8064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696913" y="3789363"/>
            <a:ext cx="8064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696913" y="2636838"/>
            <a:ext cx="8064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696913" y="1916113"/>
            <a:ext cx="0" cy="35290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8761413" y="1916113"/>
            <a:ext cx="0" cy="35290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810000" y="2624138"/>
            <a:ext cx="0" cy="1152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6581775" y="2633663"/>
            <a:ext cx="0" cy="1152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696913" y="1916113"/>
            <a:ext cx="8064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2136775" y="1916113"/>
            <a:ext cx="0" cy="7207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3144838" y="1916113"/>
            <a:ext cx="0" cy="7207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4440238" y="1916113"/>
            <a:ext cx="0" cy="7207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696913" y="2636838"/>
            <a:ext cx="8064500" cy="1728787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pic>
        <p:nvPicPr>
          <p:cNvPr id="19" name="Picture 18" descr="f2.pdf"/>
          <p:cNvPicPr>
            <a:picLocks noChangeAspect="1"/>
          </p:cNvPicPr>
          <p:nvPr/>
        </p:nvPicPr>
        <p:blipFill>
          <a:blip r:embed="rId2" cstate="print"/>
          <a:srcRect l="25455" t="17647" r="23636" b="29412"/>
          <a:stretch>
            <a:fillRect/>
          </a:stretch>
        </p:blipFill>
        <p:spPr>
          <a:xfrm>
            <a:off x="914400" y="1371600"/>
            <a:ext cx="7680604" cy="57909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08038"/>
          </a:xfrm>
        </p:spPr>
        <p:txBody>
          <a:bodyPr/>
          <a:lstStyle/>
          <a:p>
            <a:r>
              <a:rPr lang="en-US" altLang="zh-CN" dirty="0" smtClean="0"/>
              <a:t>SSL</a:t>
            </a:r>
            <a:r>
              <a:rPr lang="zh-CN" altLang="en-US" dirty="0" smtClean="0"/>
              <a:t>会话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连接是提供合适服务类型的一种传输，每个连接与一个会话相关。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会话是客户端和服务器间的关</a:t>
            </a:r>
            <a:r>
              <a:rPr lang="zh-CN" altLang="en-US" sz="2800" dirty="0" smtClean="0"/>
              <a:t>联，会话是通过握手协议创建的，定义了一组多个连接共享的密码安全参数。</a:t>
            </a:r>
            <a:endParaRPr lang="zh-CN" altLang="en-US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会话状态参数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会话标识</a:t>
            </a:r>
            <a:r>
              <a:rPr lang="en-US" altLang="zh-CN" sz="2400" dirty="0" smtClean="0"/>
              <a:t>ID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对方证书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压缩方法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密</a:t>
            </a:r>
            <a:r>
              <a:rPr lang="zh-CN" altLang="en-US" sz="2400" dirty="0" smtClean="0"/>
              <a:t>码规范：</a:t>
            </a:r>
            <a:r>
              <a:rPr lang="zh-CN" altLang="en-US" sz="2400" dirty="0" smtClean="0"/>
              <a:t>主</a:t>
            </a:r>
            <a:r>
              <a:rPr lang="zh-CN" altLang="en-US" sz="2400" dirty="0" smtClean="0"/>
              <a:t>要是数据</a:t>
            </a:r>
            <a:r>
              <a:rPr lang="zh-CN" altLang="en-US" sz="2400" dirty="0" smtClean="0"/>
              <a:t>加密算法和计算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的散列算法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主密</a:t>
            </a:r>
            <a:r>
              <a:rPr lang="zh-CN" altLang="en-US" sz="2400" dirty="0" smtClean="0"/>
              <a:t>钥：课后和服务器间</a:t>
            </a:r>
            <a:r>
              <a:rPr lang="en-US" altLang="zh-CN" sz="2400" dirty="0" smtClean="0"/>
              <a:t>48</a:t>
            </a:r>
            <a:r>
              <a:rPr lang="zh-CN" altLang="en-US" sz="2400" dirty="0" smtClean="0"/>
              <a:t>字</a:t>
            </a:r>
            <a:r>
              <a:rPr lang="zh-CN" altLang="en-US" sz="2400" dirty="0" smtClean="0"/>
              <a:t>节的共享密钥</a:t>
            </a:r>
            <a:endParaRPr lang="zh-CN" altLang="en-US" sz="24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连接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服务器和客户端随</a:t>
            </a:r>
            <a:r>
              <a:rPr lang="zh-CN" altLang="en-US" sz="2400" dirty="0" smtClean="0"/>
              <a:t>机数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服务</a:t>
            </a:r>
            <a:r>
              <a:rPr lang="zh-CN" altLang="en-US" sz="2400" dirty="0" smtClean="0"/>
              <a:t>器和客户端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密钥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服务器和客户端加</a:t>
            </a:r>
            <a:r>
              <a:rPr lang="zh-CN" altLang="en-US" sz="2400" dirty="0" smtClean="0"/>
              <a:t>密密钥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初始向量</a:t>
            </a:r>
            <a:r>
              <a:rPr lang="en-US" altLang="zh-CN" sz="2400" dirty="0" smtClean="0"/>
              <a:t>IV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序号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SSL</a:t>
            </a:r>
            <a:r>
              <a:rPr lang="zh-CN" altLang="en-US" smtClean="0"/>
              <a:t>记录层协议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</a:p>
        </p:txBody>
      </p:sp>
      <p:pic>
        <p:nvPicPr>
          <p:cNvPr id="54276" name="Picture 4" descr="Sna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620000" cy="4756150"/>
          </a:xfrm>
          <a:prstGeom prst="rect">
            <a:avLst/>
          </a:prstGeom>
          <a:noFill/>
        </p:spPr>
      </p:pic>
      <p:pic>
        <p:nvPicPr>
          <p:cNvPr id="54277" name="Picture 5" descr="Snap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352800"/>
            <a:ext cx="3876675" cy="3238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SSL</a:t>
            </a:r>
            <a:r>
              <a:rPr lang="zh-CN" altLang="en-US" dirty="0" smtClean="0"/>
              <a:t>握手协议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</a:p>
        </p:txBody>
      </p:sp>
      <p:pic>
        <p:nvPicPr>
          <p:cNvPr id="51204" name="Picture 4" descr="handshk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2508" y="935673"/>
            <a:ext cx="7596187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9800"/>
            <a:ext cx="914400" cy="80803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SSL</a:t>
            </a:r>
            <a:r>
              <a:rPr lang="zh-CN" altLang="en-US" dirty="0" smtClean="0"/>
              <a:t>握手协议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8600"/>
            <a:ext cx="7162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57072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6675"/>
            <a:ext cx="1107948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endParaRPr lang="zh-CN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Hypertext Transfer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超文本传输协议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3"/>
              </a:rPr>
              <a:t>http://www.w3.org/Protocols/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HTTP 1.1    RFC 2616</a:t>
            </a:r>
          </a:p>
          <a:p>
            <a:pPr lvl="1"/>
            <a:r>
              <a:rPr lang="en-US" altLang="zh-CN" dirty="0" smtClean="0"/>
              <a:t>HTTP 1.0    RFC 1945</a:t>
            </a:r>
          </a:p>
          <a:p>
            <a:pPr lvl="1"/>
            <a:r>
              <a:rPr lang="en-US" altLang="zh-CN" dirty="0" smtClean="0"/>
              <a:t>HTTP 0.9    </a:t>
            </a:r>
          </a:p>
          <a:p>
            <a:r>
              <a:rPr lang="en-US" altLang="zh-CN" dirty="0" smtClean="0"/>
              <a:t>Request</a:t>
            </a:r>
            <a:r>
              <a:rPr lang="zh-CN" altLang="en-US" dirty="0" smtClean="0"/>
              <a:t>：	</a:t>
            </a:r>
            <a:r>
              <a:rPr lang="en-US" altLang="zh-CN" dirty="0" smtClean="0"/>
              <a:t>GET \ POST</a:t>
            </a:r>
          </a:p>
          <a:p>
            <a:r>
              <a:rPr lang="en-US" altLang="zh-CN" dirty="0" smtClean="0"/>
              <a:t>Response</a:t>
            </a:r>
            <a:r>
              <a:rPr lang="zh-CN" altLang="en-US" dirty="0" smtClean="0"/>
              <a:t>：	</a:t>
            </a:r>
            <a:r>
              <a:rPr lang="en-US" altLang="zh-CN" dirty="0" smtClean="0"/>
              <a:t>HTTP/1.1 200 OK  …</a:t>
            </a:r>
          </a:p>
          <a:p>
            <a:pPr>
              <a:buFontTx/>
              <a:buNone/>
            </a:pPr>
            <a:r>
              <a:rPr lang="en-US" altLang="zh-CN" dirty="0" smtClean="0"/>
              <a:t>				404 not found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107"/>
            <a:ext cx="9144000" cy="667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81456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TLS</a:t>
            </a:r>
            <a:r>
              <a:rPr lang="zh-CN" altLang="en-US" smtClean="0"/>
              <a:t>的变化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TLS </a:t>
            </a:r>
            <a:r>
              <a:rPr lang="zh-CN" altLang="en-US" dirty="0" smtClean="0"/>
              <a:t>差别</a:t>
            </a:r>
          </a:p>
          <a:p>
            <a:pPr lvl="1"/>
            <a:r>
              <a:rPr lang="zh-CN" altLang="en-US" dirty="0" smtClean="0"/>
              <a:t>版本号不同</a:t>
            </a:r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 smtClean="0"/>
              <a:t>的计算，符合</a:t>
            </a:r>
            <a:r>
              <a:rPr lang="en-US" altLang="zh-CN" dirty="0" smtClean="0"/>
              <a:t>rfc2104</a:t>
            </a:r>
          </a:p>
          <a:p>
            <a:pPr lvl="1"/>
            <a:r>
              <a:rPr lang="zh-CN" altLang="en-US" dirty="0" smtClean="0"/>
              <a:t>伪随机数的产生，用更少的种子产生更多的伪随机数</a:t>
            </a:r>
          </a:p>
          <a:p>
            <a:pPr lvl="1"/>
            <a:r>
              <a:rPr lang="zh-CN" altLang="en-US" dirty="0" smtClean="0"/>
              <a:t>告警代码，多了错误处理细节</a:t>
            </a:r>
          </a:p>
          <a:p>
            <a:pPr lvl="1"/>
            <a:r>
              <a:rPr lang="zh-CN" altLang="en-US" dirty="0" smtClean="0"/>
              <a:t>客户证书类型，适应需要</a:t>
            </a:r>
          </a:p>
          <a:p>
            <a:pPr lvl="1"/>
            <a:r>
              <a:rPr lang="zh-CN" altLang="en-US" dirty="0" smtClean="0"/>
              <a:t>填充方法</a:t>
            </a:r>
          </a:p>
          <a:p>
            <a:pPr lvl="2"/>
            <a:r>
              <a:rPr lang="zh-CN" altLang="en-US" dirty="0" smtClean="0"/>
              <a:t>填充长度</a:t>
            </a:r>
            <a:r>
              <a:rPr lang="en-US" altLang="zh-CN" dirty="0" smtClean="0"/>
              <a:t>&lt;255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SSH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安全的</a:t>
            </a:r>
            <a:r>
              <a:rPr lang="en-US" altLang="zh-CN" dirty="0" smtClean="0"/>
              <a:t>Shell</a:t>
            </a:r>
            <a:endParaRPr lang="zh-CN" altLang="en-US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telnet, rlogin, </a:t>
            </a:r>
            <a:r>
              <a:rPr lang="en-US" altLang="zh-CN" dirty="0" err="1" smtClean="0"/>
              <a:t>rsh</a:t>
            </a:r>
            <a:r>
              <a:rPr lang="en-US" altLang="zh-CN" dirty="0" smtClean="0"/>
              <a:t>,…</a:t>
            </a:r>
          </a:p>
          <a:p>
            <a:r>
              <a:rPr lang="en-US" altLang="zh-CN" dirty="0" smtClean="0"/>
              <a:t>Secure Shell (</a:t>
            </a:r>
            <a:r>
              <a:rPr lang="en-US" altLang="zh-CN" dirty="0" err="1" smtClean="0"/>
              <a:t>secsh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默认端口</a:t>
            </a:r>
            <a:r>
              <a:rPr lang="en-US" altLang="zh-CN" dirty="0" smtClean="0"/>
              <a:t>22</a:t>
            </a:r>
            <a:endParaRPr lang="en-US" altLang="zh-CN" dirty="0" smtClean="0"/>
          </a:p>
          <a:p>
            <a:r>
              <a:rPr lang="en-US" altLang="zh-CN" dirty="0" smtClean="0"/>
              <a:t>SSH-1</a:t>
            </a:r>
          </a:p>
          <a:p>
            <a:r>
              <a:rPr lang="en-US" altLang="zh-CN" dirty="0" smtClean="0"/>
              <a:t>SSH-2</a:t>
            </a: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SSH</a:t>
            </a:r>
            <a:r>
              <a:rPr lang="zh-CN" altLang="en-US" dirty="0" smtClean="0"/>
              <a:t>协</a:t>
            </a:r>
            <a:r>
              <a:rPr lang="zh-CN" altLang="en-US" dirty="0" smtClean="0"/>
              <a:t>议结构</a:t>
            </a:r>
            <a:endParaRPr lang="zh-CN" altLang="en-US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SSH is a client-server protocol</a:t>
            </a:r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个子层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传输层协议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用户认证协议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连接协议</a:t>
            </a:r>
            <a:endParaRPr lang="en-US" altLang="zh-CN" dirty="0" smtClean="0"/>
          </a:p>
          <a:p>
            <a:r>
              <a:rPr lang="en-US" altLang="zh-CN" dirty="0" smtClean="0"/>
              <a:t>Host key and </a:t>
            </a:r>
            <a:r>
              <a:rPr lang="en-US" altLang="zh-CN" dirty="0" err="1" smtClean="0"/>
              <a:t>passwd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 descr="f8.pdf"/>
          <p:cNvPicPr>
            <a:picLocks noChangeAspect="1"/>
          </p:cNvPicPr>
          <p:nvPr/>
        </p:nvPicPr>
        <p:blipFill>
          <a:blip r:embed="rId2" cstate="print"/>
          <a:srcRect l="12941" t="29091" r="12941" b="10909"/>
          <a:stretch>
            <a:fillRect/>
          </a:stretch>
        </p:blipFill>
        <p:spPr>
          <a:xfrm>
            <a:off x="1143000" y="0"/>
            <a:ext cx="6604426" cy="691907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SSH</a:t>
            </a:r>
            <a:r>
              <a:rPr lang="zh-CN" altLang="en-US" dirty="0" smtClean="0"/>
              <a:t>协议组织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传输层协议：提供服务器认证、数据保密和带前向安全性（如果某密钥在一次会话中泄密了，该密钥不会影响到之前会话的安全性）的数据完整性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 smtClean="0"/>
              <a:t>户认证协议：为服务器认证用户</a:t>
            </a:r>
            <a:endParaRPr lang="en-US" altLang="zh-CN" dirty="0" smtClean="0"/>
          </a:p>
          <a:p>
            <a:r>
              <a:rPr lang="zh-CN" altLang="en-US" dirty="0" smtClean="0"/>
              <a:t>连</a:t>
            </a:r>
            <a:r>
              <a:rPr lang="zh-CN" altLang="en-US" dirty="0" smtClean="0"/>
              <a:t>接协议：在单一的底层</a:t>
            </a:r>
            <a:r>
              <a:rPr lang="en-US" altLang="zh-CN" dirty="0" smtClean="0"/>
              <a:t>SSH</a:t>
            </a:r>
            <a:r>
              <a:rPr lang="zh-CN" altLang="en-US" dirty="0" smtClean="0"/>
              <a:t>链接上提供多逻辑的通信信道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 cstate="print"/>
          <a:srcRect t="6364" b="14545"/>
          <a:stretch>
            <a:fillRect/>
          </a:stretch>
        </p:blipFill>
        <p:spPr>
          <a:xfrm>
            <a:off x="1219200" y="1"/>
            <a:ext cx="6700466" cy="6857999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.pdf"/>
          <p:cNvPicPr>
            <a:picLocks noChangeAspect="1"/>
          </p:cNvPicPr>
          <p:nvPr/>
        </p:nvPicPr>
        <p:blipFill>
          <a:blip r:embed="rId3" cstate="print"/>
          <a:srcRect t="7273" b="8182"/>
          <a:stretch>
            <a:fillRect/>
          </a:stretch>
        </p:blipFill>
        <p:spPr>
          <a:xfrm>
            <a:off x="1409465" y="0"/>
            <a:ext cx="6268107" cy="6858001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 Implement and App</a:t>
            </a:r>
            <a:endParaRPr lang="zh-CN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Libwww</a:t>
            </a:r>
            <a:r>
              <a:rPr lang="en-US" altLang="zh-CN" dirty="0" smtClean="0"/>
              <a:t> - the W3C Protocol Library</a:t>
            </a:r>
          </a:p>
          <a:p>
            <a:pPr lvl="1"/>
            <a:r>
              <a:rPr lang="en-US" altLang="zh-CN" dirty="0" smtClean="0">
                <a:hlinkClick r:id="rId2"/>
              </a:rPr>
              <a:t>http://www.w3.org/Library/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Web Server</a:t>
            </a:r>
          </a:p>
          <a:p>
            <a:pPr lvl="1"/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CERN 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/Jigsaw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…</a:t>
            </a:r>
            <a:endParaRPr lang="zh-CN" altLang="en-US" dirty="0" smtClean="0"/>
          </a:p>
          <a:p>
            <a:r>
              <a:rPr lang="en-US" altLang="zh-CN" dirty="0" smtClean="0"/>
              <a:t>Web Browser</a:t>
            </a:r>
          </a:p>
          <a:p>
            <a:pPr lvl="1"/>
            <a:r>
              <a:rPr lang="en-US" altLang="zh-CN" dirty="0" smtClean="0"/>
              <a:t>IE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Netscape/ Mozilla/ 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Lynx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endParaRPr lang="zh-CN" altLang="en-US" dirty="0" smtClean="0"/>
          </a:p>
          <a:p>
            <a:r>
              <a:rPr lang="en-US" altLang="zh-CN" dirty="0" smtClean="0"/>
              <a:t>Web Proxy/Cache/Filter</a:t>
            </a:r>
          </a:p>
          <a:p>
            <a:pPr lvl="1"/>
            <a:r>
              <a:rPr lang="en-US" altLang="zh-CN" dirty="0" smtClean="0"/>
              <a:t>MS ISA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Squid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Muffi</a:t>
            </a:r>
            <a:endParaRPr lang="zh-CN" altLang="en-US" dirty="0" smtClean="0"/>
          </a:p>
          <a:p>
            <a:pPr>
              <a:buFontTx/>
              <a:buNone/>
            </a:pPr>
            <a:r>
              <a:rPr lang="zh-CN" altLang="en-US" dirty="0" smtClean="0"/>
              <a:t>* 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的其他众多应用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SSH</a:t>
            </a:r>
            <a:endParaRPr lang="zh-CN" altLang="en-US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Authentication Method</a:t>
            </a:r>
          </a:p>
          <a:p>
            <a:pPr>
              <a:buFontTx/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publickey</a:t>
            </a:r>
            <a:r>
              <a:rPr lang="en-US" altLang="zh-CN" dirty="0" smtClean="0"/>
              <a:t> </a:t>
            </a:r>
          </a:p>
          <a:p>
            <a:pPr>
              <a:buFontTx/>
              <a:buNone/>
            </a:pPr>
            <a:r>
              <a:rPr lang="en-US" altLang="zh-CN" dirty="0" smtClean="0"/>
              <a:t>		password </a:t>
            </a:r>
          </a:p>
          <a:p>
            <a:r>
              <a:rPr lang="en-US" altLang="zh-CN" dirty="0" err="1" smtClean="0"/>
              <a:t>Publickey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把公钥</a:t>
            </a:r>
            <a:r>
              <a:rPr lang="en-US" altLang="zh-CN" dirty="0" smtClean="0"/>
              <a:t>	</a:t>
            </a:r>
            <a:r>
              <a:rPr lang="zh-CN" altLang="en-US" dirty="0" smtClean="0"/>
              <a:t>事先给对方</a:t>
            </a:r>
          </a:p>
          <a:p>
            <a:r>
              <a:rPr lang="en-US" altLang="zh-CN" dirty="0" smtClean="0"/>
              <a:t>Password </a:t>
            </a:r>
          </a:p>
          <a:p>
            <a:pPr lvl="1"/>
            <a:r>
              <a:rPr lang="zh-CN" altLang="en-US" dirty="0" smtClean="0"/>
              <a:t>使用主机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公钥建立安全通道</a:t>
            </a:r>
          </a:p>
          <a:p>
            <a:r>
              <a:rPr lang="zh-CN" altLang="en-US" dirty="0" smtClean="0"/>
              <a:t>首次访问免认证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安全性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IP/TCP</a:t>
            </a:r>
          </a:p>
          <a:p>
            <a:r>
              <a:rPr lang="en-US" altLang="zh-CN" dirty="0" smtClean="0"/>
              <a:t>HTTP</a:t>
            </a:r>
          </a:p>
          <a:p>
            <a:r>
              <a:rPr lang="zh-CN" altLang="en-US" dirty="0" smtClean="0"/>
              <a:t>威胁</a:t>
            </a:r>
          </a:p>
          <a:p>
            <a:pPr lvl="1"/>
            <a:r>
              <a:rPr lang="zh-CN" altLang="en-US" dirty="0" smtClean="0"/>
              <a:t>认证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消息认证、身份认证（实体）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保密性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拒绝服务</a:t>
            </a:r>
            <a:endParaRPr lang="en-US" altLang="zh-CN" dirty="0" smtClean="0"/>
          </a:p>
          <a:p>
            <a:pPr lvl="1">
              <a:buNone/>
            </a:pP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应用体系结构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C/S</a:t>
            </a:r>
            <a:r>
              <a:rPr lang="zh-CN" altLang="en-US" dirty="0" smtClean="0"/>
              <a:t>架构的计算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</a:t>
            </a:r>
          </a:p>
          <a:p>
            <a:pPr lvl="1"/>
            <a:r>
              <a:rPr lang="zh-CN" altLang="en-US" dirty="0" smtClean="0"/>
              <a:t>“痩”客户端</a:t>
            </a:r>
            <a:r>
              <a:rPr lang="en-US" altLang="zh-CN" dirty="0" smtClean="0"/>
              <a:t>: </a:t>
            </a:r>
            <a:r>
              <a:rPr lang="en-US" dirty="0" smtClean="0"/>
              <a:t>Browser (Web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“厚”服务器</a:t>
            </a:r>
            <a:r>
              <a:rPr lang="en-US" altLang="zh-CN" dirty="0" smtClean="0"/>
              <a:t>: Web</a:t>
            </a:r>
            <a:r>
              <a:rPr lang="zh-CN" altLang="en-US" dirty="0" smtClean="0"/>
              <a:t>服务器、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应用程序、数据库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通讯机制</a:t>
            </a:r>
            <a:r>
              <a:rPr lang="en-US" altLang="zh-CN" dirty="0" smtClean="0"/>
              <a:t>: </a:t>
            </a:r>
            <a:r>
              <a:rPr lang="en-US" dirty="0" smtClean="0"/>
              <a:t>HTTP/HTTPS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352800"/>
            <a:ext cx="830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10600" cy="80803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Web</a:t>
            </a:r>
            <a:r>
              <a:rPr lang="zh-CN" altLang="en-US" sz="3600" dirty="0" smtClean="0"/>
              <a:t>安全威胁（浏览器、服务器及二者之间的网络通信）</a:t>
            </a: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63665"/>
            <a:ext cx="8229600" cy="439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安全威胁对照表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971800"/>
                <a:gridCol w="2057400"/>
                <a:gridCol w="2057400"/>
              </a:tblGrid>
              <a:tr h="533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威胁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对策</a:t>
                      </a:r>
                      <a:endParaRPr lang="zh-CN" alt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完整性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dirty="0" smtClean="0"/>
                        <a:t> 修改数据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消息丢失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基于密码学的完整性对策</a:t>
                      </a:r>
                      <a:endParaRPr lang="zh-CN" alt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木马浏览器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客户端机器受控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内存修改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易受所有其他威胁的攻击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修改传送中的数据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保密性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窃听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信息失窃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加密</a:t>
                      </a:r>
                      <a:endParaRPr lang="zh-CN" alt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窃取服务器端和浏览器端数据，及二者通信内容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秘密失窃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dirty="0" smtClean="0"/>
                        <a:t> 窃取网络配置信息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安全威胁对照表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57200" y="1600200"/>
          <a:ext cx="8229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200400"/>
                <a:gridCol w="1828800"/>
                <a:gridCol w="2057400"/>
              </a:tblGrid>
              <a:tr h="533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威胁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对策</a:t>
                      </a:r>
                      <a:endParaRPr lang="zh-CN" alt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拒绝服务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dirty="0" smtClean="0"/>
                        <a:t> </a:t>
                      </a:r>
                      <a:r>
                        <a:rPr lang="zh-CN" altLang="en-US" baseline="0" dirty="0" smtClean="0"/>
                        <a:t> 破坏用户线程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难以防范和终止</a:t>
                      </a:r>
                      <a:endParaRPr lang="zh-CN" alt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dirty="0" smtClean="0"/>
                        <a:t> </a:t>
                      </a:r>
                      <a:r>
                        <a:rPr lang="zh-CN" altLang="en-US" baseline="0" dirty="0" smtClean="0"/>
                        <a:t> 用假消息溢出服务器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干扰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dirty="0" smtClean="0"/>
                        <a:t> </a:t>
                      </a:r>
                      <a:r>
                        <a:rPr lang="zh-CN" altLang="en-US" baseline="0" dirty="0" smtClean="0"/>
                        <a:t> 填满硬盘和内存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阻止正常工作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dirty="0" smtClean="0"/>
                        <a:t> </a:t>
                      </a:r>
                      <a:r>
                        <a:rPr lang="zh-CN" altLang="en-US" baseline="0" dirty="0" smtClean="0"/>
                        <a:t> 使用</a:t>
                      </a:r>
                      <a:r>
                        <a:rPr lang="en-US" altLang="zh-CN" baseline="0" dirty="0" smtClean="0"/>
                        <a:t>DNS</a:t>
                      </a:r>
                      <a:r>
                        <a:rPr lang="zh-CN" altLang="en-US" baseline="0" dirty="0" smtClean="0"/>
                        <a:t>攻击来孤立服务器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dirty="0" smtClean="0"/>
                        <a:t> 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伪装成合法用户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基于密码学的方法</a:t>
                      </a:r>
                      <a:endParaRPr lang="zh-CN" alt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伪造数据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相信虚假信息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5455</TotalTime>
  <Words>1983</Words>
  <Application>Microsoft Office PowerPoint</Application>
  <PresentationFormat>On-screen Show (4:3)</PresentationFormat>
  <Paragraphs>347</Paragraphs>
  <Slides>40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传输层安全  SSL和SSH</vt:lpstr>
      <vt:lpstr>Web</vt:lpstr>
      <vt:lpstr>HTTP</vt:lpstr>
      <vt:lpstr>HTTP Implement and App</vt:lpstr>
      <vt:lpstr>Web安全性</vt:lpstr>
      <vt:lpstr>Web应用体系结构</vt:lpstr>
      <vt:lpstr>Web安全威胁（浏览器、服务器及二者之间的网络通信）</vt:lpstr>
      <vt:lpstr>Web安全威胁对照表</vt:lpstr>
      <vt:lpstr>Web安全威胁对照表 - 续</vt:lpstr>
      <vt:lpstr>攻击和防范</vt:lpstr>
      <vt:lpstr>保护Web</vt:lpstr>
      <vt:lpstr>不同的安全技术位置</vt:lpstr>
      <vt:lpstr>SSL</vt:lpstr>
      <vt:lpstr>安全通信需求</vt:lpstr>
      <vt:lpstr>How SSL Works</vt:lpstr>
      <vt:lpstr>How SSL Works</vt:lpstr>
      <vt:lpstr>How SSL Works</vt:lpstr>
      <vt:lpstr>How SSL Works</vt:lpstr>
      <vt:lpstr>How SSL Works</vt:lpstr>
      <vt:lpstr>How SSL Works</vt:lpstr>
      <vt:lpstr>How SSL Works</vt:lpstr>
      <vt:lpstr>SSL Specify</vt:lpstr>
      <vt:lpstr>SSL分两层</vt:lpstr>
      <vt:lpstr>SSL会话</vt:lpstr>
      <vt:lpstr>SSL记录层协议</vt:lpstr>
      <vt:lpstr>SSL握手协议</vt:lpstr>
      <vt:lpstr>SSL握手协议</vt:lpstr>
      <vt:lpstr>Slide 28</vt:lpstr>
      <vt:lpstr>Slide 29</vt:lpstr>
      <vt:lpstr>Slide 30</vt:lpstr>
      <vt:lpstr>Slide 31</vt:lpstr>
      <vt:lpstr>TLS的变化</vt:lpstr>
      <vt:lpstr>Slide 33</vt:lpstr>
      <vt:lpstr>SSH – 安全的Shell</vt:lpstr>
      <vt:lpstr>SSH协议结构</vt:lpstr>
      <vt:lpstr>Slide 36</vt:lpstr>
      <vt:lpstr>SSH协议组织</vt:lpstr>
      <vt:lpstr>Slide 38</vt:lpstr>
      <vt:lpstr>Slide 39</vt:lpstr>
      <vt:lpstr>SSH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计算机与网络信息安全课程简介</dc:title>
  <dc:creator>tieying</dc:creator>
  <cp:lastModifiedBy>tieying</cp:lastModifiedBy>
  <cp:revision>379</cp:revision>
  <dcterms:created xsi:type="dcterms:W3CDTF">2006-08-16T00:00:00Z</dcterms:created>
  <dcterms:modified xsi:type="dcterms:W3CDTF">2018-06-13T01:53:39Z</dcterms:modified>
</cp:coreProperties>
</file>