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EA7591-2717-294E-AC74-2F172A4BEE5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5F7A0593-40EF-7443-B9C7-B17AAC770186}">
      <dgm:prSet phldrT="[Text]" custT="1"/>
      <dgm:spPr>
        <a:ln w="19050">
          <a:solidFill>
            <a:schemeClr val="tx2">
              <a:lumMod val="60000"/>
              <a:lumOff val="40000"/>
            </a:schemeClr>
          </a:solidFill>
        </a:ln>
        <a:effectLst/>
      </dgm:spPr>
      <dgm:t>
        <a:bodyPr/>
        <a:lstStyle/>
        <a:p>
          <a:endParaRPr lang="en-US" sz="2400" b="1" dirty="0">
            <a:effectLst/>
          </a:endParaRPr>
        </a:p>
      </dgm:t>
    </dgm:pt>
    <dgm:pt modelId="{5A1B5EDB-2951-0946-8D14-FF5D7B1E31E2}" type="parTrans" cxnId="{036C5106-7C5E-454C-9236-E7B42F4D24C2}">
      <dgm:prSet/>
      <dgm:spPr/>
      <dgm:t>
        <a:bodyPr/>
        <a:lstStyle/>
        <a:p>
          <a:endParaRPr lang="en-US"/>
        </a:p>
      </dgm:t>
    </dgm:pt>
    <dgm:pt modelId="{994B5059-DE77-C346-91CC-BA59A87E4E48}" type="sibTrans" cxnId="{036C5106-7C5E-454C-9236-E7B42F4D24C2}">
      <dgm:prSet/>
      <dgm:spPr/>
      <dgm:t>
        <a:bodyPr/>
        <a:lstStyle/>
        <a:p>
          <a:endParaRPr lang="en-US"/>
        </a:p>
      </dgm:t>
    </dgm:pt>
    <dgm:pt modelId="{BEA58EC8-6F44-824B-8D04-115EA1FC02F2}">
      <dgm:prSet custT="1"/>
      <dgm:spPr>
        <a:ln>
          <a:solidFill>
            <a:schemeClr val="tx1"/>
          </a:solidFill>
        </a:ln>
      </dgm:spPr>
      <dgm:t>
        <a:bodyPr/>
        <a:lstStyle/>
        <a:p>
          <a:r>
            <a:rPr lang="zh-CN" altLang="en-US" sz="2400" b="1" dirty="0" smtClean="0">
              <a:solidFill>
                <a:schemeClr val="tx1"/>
              </a:solidFill>
              <a:effectLst/>
            </a:rPr>
            <a:t>无线网络同时是广播网络，所以更可能受到窃听和干扰</a:t>
          </a:r>
          <a:endParaRPr lang="en-US" sz="2400" b="1" dirty="0" smtClean="0">
            <a:solidFill>
              <a:schemeClr val="tx1"/>
            </a:solidFill>
            <a:effectLst/>
          </a:endParaRPr>
        </a:p>
      </dgm:t>
    </dgm:pt>
    <dgm:pt modelId="{BBB8D625-25F1-DB44-A5A2-632761202113}" type="parTrans" cxnId="{1FFC736F-71F2-764D-996C-E064FB022629}">
      <dgm:prSet/>
      <dgm:spPr/>
      <dgm:t>
        <a:bodyPr/>
        <a:lstStyle/>
        <a:p>
          <a:endParaRPr lang="en-US"/>
        </a:p>
      </dgm:t>
    </dgm:pt>
    <dgm:pt modelId="{CF938962-7E20-B54D-9975-25F5545BEC37}" type="sibTrans" cxnId="{1FFC736F-71F2-764D-996C-E064FB022629}">
      <dgm:prSet/>
      <dgm:spPr/>
      <dgm:t>
        <a:bodyPr/>
        <a:lstStyle/>
        <a:p>
          <a:endParaRPr lang="en-US"/>
        </a:p>
      </dgm:t>
    </dgm:pt>
    <dgm:pt modelId="{9C4980AA-34C1-964E-9280-C164845186A9}">
      <dgm:prSet custT="1"/>
      <dgm:spPr>
        <a:ln>
          <a:solidFill>
            <a:schemeClr val="tx1"/>
          </a:solidFill>
        </a:ln>
      </dgm:spPr>
      <dgm:t>
        <a:bodyPr/>
        <a:lstStyle/>
        <a:p>
          <a:r>
            <a:rPr lang="zh-CN" altLang="en-US" sz="2400" b="1" dirty="0" smtClean="0">
              <a:solidFill>
                <a:schemeClr val="tx1"/>
              </a:solidFill>
              <a:effectLst/>
            </a:rPr>
            <a:t>无线网络对针对通信协议漏洞的主动攻击更脆弱</a:t>
          </a:r>
          <a:endParaRPr lang="en-US" sz="2400" b="1" dirty="0" smtClean="0">
            <a:solidFill>
              <a:schemeClr val="tx1"/>
            </a:solidFill>
            <a:effectLst/>
          </a:endParaRPr>
        </a:p>
      </dgm:t>
    </dgm:pt>
    <dgm:pt modelId="{7825D392-F834-6F45-9B2E-C5A59A596DE7}" type="parTrans" cxnId="{F967A18F-0832-7246-BE38-313AAC28F3D1}">
      <dgm:prSet/>
      <dgm:spPr/>
      <dgm:t>
        <a:bodyPr/>
        <a:lstStyle/>
        <a:p>
          <a:endParaRPr lang="en-US"/>
        </a:p>
      </dgm:t>
    </dgm:pt>
    <dgm:pt modelId="{4C28BAFB-D900-044F-A2E7-1CFE84B779F9}" type="sibTrans" cxnId="{F967A18F-0832-7246-BE38-313AAC28F3D1}">
      <dgm:prSet/>
      <dgm:spPr/>
      <dgm:t>
        <a:bodyPr/>
        <a:lstStyle/>
        <a:p>
          <a:endParaRPr lang="en-US"/>
        </a:p>
      </dgm:t>
    </dgm:pt>
    <dgm:pt modelId="{CEF1222E-8B86-2146-AED0-DB7AB15B0325}">
      <dgm:prSet custT="1"/>
      <dgm:spPr>
        <a:ln w="19050">
          <a:solidFill>
            <a:schemeClr val="tx2">
              <a:lumMod val="60000"/>
              <a:lumOff val="40000"/>
            </a:schemeClr>
          </a:solidFill>
        </a:ln>
        <a:effectLst/>
      </dgm:spPr>
      <dgm:t>
        <a:bodyPr/>
        <a:lstStyle/>
        <a:p>
          <a:endParaRPr lang="en-US" sz="2400" b="1" dirty="0" smtClean="0">
            <a:effectLst/>
          </a:endParaRPr>
        </a:p>
      </dgm:t>
    </dgm:pt>
    <dgm:pt modelId="{9C396527-8503-6343-B043-7311677CCE0B}" type="parTrans" cxnId="{347E552D-25BE-E64F-A282-CB9A0A08080F}">
      <dgm:prSet/>
      <dgm:spPr/>
      <dgm:t>
        <a:bodyPr/>
        <a:lstStyle/>
        <a:p>
          <a:endParaRPr lang="en-US"/>
        </a:p>
      </dgm:t>
    </dgm:pt>
    <dgm:pt modelId="{919814D4-B308-EF46-8761-95EDA8157785}" type="sibTrans" cxnId="{347E552D-25BE-E64F-A282-CB9A0A08080F}">
      <dgm:prSet/>
      <dgm:spPr/>
      <dgm:t>
        <a:bodyPr/>
        <a:lstStyle/>
        <a:p>
          <a:endParaRPr lang="en-US"/>
        </a:p>
      </dgm:t>
    </dgm:pt>
    <dgm:pt modelId="{2E164398-7D34-FC44-AB73-5DFE00B98D9D}">
      <dgm:prSet custT="1"/>
      <dgm:spPr>
        <a:ln>
          <a:solidFill>
            <a:schemeClr val="tx1"/>
          </a:solidFill>
        </a:ln>
      </dgm:spPr>
      <dgm:t>
        <a:bodyPr/>
        <a:lstStyle/>
        <a:p>
          <a:r>
            <a:rPr lang="zh-CN" altLang="en-US" sz="2400" b="1" dirty="0" smtClean="0">
              <a:solidFill>
                <a:schemeClr val="tx1"/>
              </a:solidFill>
              <a:effectLst/>
            </a:rPr>
            <a:t>无线设备移动性更强</a:t>
          </a:r>
          <a:endParaRPr lang="en-US" sz="2400" b="1" dirty="0" smtClean="0">
            <a:solidFill>
              <a:schemeClr val="tx1"/>
            </a:solidFill>
            <a:effectLst/>
          </a:endParaRPr>
        </a:p>
      </dgm:t>
    </dgm:pt>
    <dgm:pt modelId="{E6E4804B-67E9-3041-BACB-CF3FD61E4B71}" type="parTrans" cxnId="{5A85B1E2-4852-8C48-8A25-E4816DBB2F7E}">
      <dgm:prSet/>
      <dgm:spPr/>
      <dgm:t>
        <a:bodyPr/>
        <a:lstStyle/>
        <a:p>
          <a:endParaRPr lang="en-US"/>
        </a:p>
      </dgm:t>
    </dgm:pt>
    <dgm:pt modelId="{6F1ECED3-A442-364E-916F-33D8EEF3E85B}" type="sibTrans" cxnId="{5A85B1E2-4852-8C48-8A25-E4816DBB2F7E}">
      <dgm:prSet/>
      <dgm:spPr/>
      <dgm:t>
        <a:bodyPr/>
        <a:lstStyle/>
        <a:p>
          <a:endParaRPr lang="en-US"/>
        </a:p>
      </dgm:t>
    </dgm:pt>
    <dgm:pt modelId="{9854278D-CA32-2C47-B1FA-7FEDEC6CF047}">
      <dgm:prSet custT="1"/>
      <dgm:spPr>
        <a:ln>
          <a:solidFill>
            <a:schemeClr val="tx1"/>
          </a:solidFill>
        </a:ln>
      </dgm:spPr>
      <dgm:t>
        <a:bodyPr/>
        <a:lstStyle/>
        <a:p>
          <a:r>
            <a:rPr lang="zh-CN" altLang="en-US" sz="2400" b="1" dirty="0" smtClean="0">
              <a:solidFill>
                <a:schemeClr val="tx1"/>
              </a:solidFill>
              <a:effectLst/>
            </a:rPr>
            <a:t>移动性导致更多的风险</a:t>
          </a:r>
          <a:endParaRPr lang="en-US" sz="2400" b="1" dirty="0" smtClean="0">
            <a:solidFill>
              <a:schemeClr val="tx1"/>
            </a:solidFill>
            <a:effectLst/>
          </a:endParaRPr>
        </a:p>
      </dgm:t>
    </dgm:pt>
    <dgm:pt modelId="{C336F402-856E-A744-A6D8-A858E23E76AB}" type="parTrans" cxnId="{BB9D36AF-44A2-A546-B74C-00C646D68489}">
      <dgm:prSet/>
      <dgm:spPr/>
      <dgm:t>
        <a:bodyPr/>
        <a:lstStyle/>
        <a:p>
          <a:endParaRPr lang="en-US"/>
        </a:p>
      </dgm:t>
    </dgm:pt>
    <dgm:pt modelId="{37623277-AD8F-D648-834A-11AB9E0BE915}" type="sibTrans" cxnId="{BB9D36AF-44A2-A546-B74C-00C646D68489}">
      <dgm:prSet/>
      <dgm:spPr/>
      <dgm:t>
        <a:bodyPr/>
        <a:lstStyle/>
        <a:p>
          <a:endParaRPr lang="en-US"/>
        </a:p>
      </dgm:t>
    </dgm:pt>
    <dgm:pt modelId="{2E2839CA-FD40-E54F-B454-A54C58DCA1EC}">
      <dgm:prSet custT="1"/>
      <dgm:spPr>
        <a:ln w="19050">
          <a:solidFill>
            <a:schemeClr val="tx2">
              <a:lumMod val="60000"/>
              <a:lumOff val="40000"/>
            </a:schemeClr>
          </a:solidFill>
        </a:ln>
        <a:effectLst/>
      </dgm:spPr>
      <dgm:t>
        <a:bodyPr/>
        <a:lstStyle/>
        <a:p>
          <a:r>
            <a:rPr lang="zh-CN" altLang="en-US" sz="2400" b="1" dirty="0" smtClean="0">
              <a:effectLst/>
            </a:rPr>
            <a:t>资源</a:t>
          </a:r>
          <a:endParaRPr lang="en-US" sz="2400" b="1" dirty="0" smtClean="0">
            <a:effectLst/>
          </a:endParaRPr>
        </a:p>
      </dgm:t>
    </dgm:pt>
    <dgm:pt modelId="{1E322007-44B1-3340-BFDD-B3464DA447FD}" type="parTrans" cxnId="{D43F12EB-7EFF-4C4D-8A11-DDEBCC34FAC5}">
      <dgm:prSet/>
      <dgm:spPr/>
      <dgm:t>
        <a:bodyPr/>
        <a:lstStyle/>
        <a:p>
          <a:endParaRPr lang="en-US"/>
        </a:p>
      </dgm:t>
    </dgm:pt>
    <dgm:pt modelId="{B56AF4C8-A1BD-EC48-9604-FE1989F6F0FF}" type="sibTrans" cxnId="{D43F12EB-7EFF-4C4D-8A11-DDEBCC34FAC5}">
      <dgm:prSet/>
      <dgm:spPr/>
      <dgm:t>
        <a:bodyPr/>
        <a:lstStyle/>
        <a:p>
          <a:endParaRPr lang="en-US"/>
        </a:p>
      </dgm:t>
    </dgm:pt>
    <dgm:pt modelId="{7EB02CAC-5F44-1844-8022-C832067FE3E5}">
      <dgm:prSet custT="1"/>
      <dgm:spPr>
        <a:ln>
          <a:solidFill>
            <a:schemeClr val="tx1"/>
          </a:solidFill>
        </a:ln>
      </dgm:spPr>
      <dgm:t>
        <a:bodyPr/>
        <a:lstStyle/>
        <a:p>
          <a:r>
            <a:rPr lang="zh-CN" altLang="en-US" sz="2400" b="1" dirty="0" smtClean="0">
              <a:solidFill>
                <a:schemeClr val="tx1"/>
              </a:solidFill>
              <a:effectLst/>
            </a:rPr>
            <a:t>智能手机平板电脑的操作系统复杂，但是内存和处理资源有限，很难对抗拒绝服务攻击和恶意软件</a:t>
          </a:r>
          <a:endParaRPr lang="en-US" altLang="zh-CN" sz="2400" b="1" dirty="0" smtClean="0">
            <a:solidFill>
              <a:schemeClr val="tx1"/>
            </a:solidFill>
            <a:effectLst/>
          </a:endParaRPr>
        </a:p>
      </dgm:t>
    </dgm:pt>
    <dgm:pt modelId="{12437B1F-C631-7A40-9B04-FE9480EE00CA}" type="parTrans" cxnId="{7057C22C-F846-384D-B921-8B3E6041CA9C}">
      <dgm:prSet/>
      <dgm:spPr/>
      <dgm:t>
        <a:bodyPr/>
        <a:lstStyle/>
        <a:p>
          <a:endParaRPr lang="en-US"/>
        </a:p>
      </dgm:t>
    </dgm:pt>
    <dgm:pt modelId="{5F671FEC-DA6D-534F-BAE1-5FD2F591EC9D}" type="sibTrans" cxnId="{7057C22C-F846-384D-B921-8B3E6041CA9C}">
      <dgm:prSet/>
      <dgm:spPr/>
      <dgm:t>
        <a:bodyPr/>
        <a:lstStyle/>
        <a:p>
          <a:endParaRPr lang="en-US"/>
        </a:p>
      </dgm:t>
    </dgm:pt>
    <dgm:pt modelId="{EA95307F-805F-0048-8FA0-7863F8330663}">
      <dgm:prSet custT="1"/>
      <dgm:spPr>
        <a:ln w="19050">
          <a:solidFill>
            <a:schemeClr val="tx2">
              <a:lumMod val="60000"/>
              <a:lumOff val="40000"/>
            </a:schemeClr>
          </a:solidFill>
        </a:ln>
        <a:effectLst/>
      </dgm:spPr>
      <dgm:t>
        <a:bodyPr/>
        <a:lstStyle/>
        <a:p>
          <a:endParaRPr lang="en-US" sz="1600" b="1" dirty="0" smtClean="0">
            <a:effectLst/>
          </a:endParaRPr>
        </a:p>
      </dgm:t>
    </dgm:pt>
    <dgm:pt modelId="{28579A18-503B-E744-8E05-481BD6C85DE3}" type="parTrans" cxnId="{CEC3C809-7C3C-244E-80F0-91AB2632A770}">
      <dgm:prSet/>
      <dgm:spPr/>
      <dgm:t>
        <a:bodyPr/>
        <a:lstStyle/>
        <a:p>
          <a:endParaRPr lang="en-US"/>
        </a:p>
      </dgm:t>
    </dgm:pt>
    <dgm:pt modelId="{94135DCA-3EF3-BC4E-A6F0-D4658F68709C}" type="sibTrans" cxnId="{CEC3C809-7C3C-244E-80F0-91AB2632A770}">
      <dgm:prSet/>
      <dgm:spPr/>
      <dgm:t>
        <a:bodyPr/>
        <a:lstStyle/>
        <a:p>
          <a:endParaRPr lang="en-US"/>
        </a:p>
      </dgm:t>
    </dgm:pt>
    <dgm:pt modelId="{38534438-B4E8-E14B-BB5E-09B8CC4B5F3A}">
      <dgm:prSet custT="1"/>
      <dgm:spPr>
        <a:ln>
          <a:solidFill>
            <a:schemeClr val="tx1"/>
          </a:solidFill>
        </a:ln>
      </dgm:spPr>
      <dgm:t>
        <a:bodyPr/>
        <a:lstStyle/>
        <a:p>
          <a:r>
            <a:rPr lang="zh-CN" altLang="en-US" sz="2400" b="1" dirty="0" smtClean="0">
              <a:solidFill>
                <a:schemeClr val="tx1"/>
              </a:solidFill>
              <a:effectLst/>
            </a:rPr>
            <a:t>像传感器、机器人这样的无线设备可能会在远程或者敌对的环境中，这使得它们易受物理攻击</a:t>
          </a:r>
          <a:endParaRPr lang="en-US" sz="2400" b="1" dirty="0" smtClean="0">
            <a:solidFill>
              <a:schemeClr val="tx1"/>
            </a:solidFill>
            <a:effectLst/>
          </a:endParaRPr>
        </a:p>
      </dgm:t>
    </dgm:pt>
    <dgm:pt modelId="{B2936050-6A6A-FE4D-849C-7ABA0E9BBDB3}" type="parTrans" cxnId="{3AAC3A26-CC23-BC47-AAC0-3F543B68E514}">
      <dgm:prSet/>
      <dgm:spPr/>
      <dgm:t>
        <a:bodyPr/>
        <a:lstStyle/>
        <a:p>
          <a:endParaRPr lang="en-US"/>
        </a:p>
      </dgm:t>
    </dgm:pt>
    <dgm:pt modelId="{975E2BC2-276D-E446-815C-39904ADCF9E2}" type="sibTrans" cxnId="{3AAC3A26-CC23-BC47-AAC0-3F543B68E514}">
      <dgm:prSet/>
      <dgm:spPr/>
      <dgm:t>
        <a:bodyPr/>
        <a:lstStyle/>
        <a:p>
          <a:endParaRPr lang="en-US"/>
        </a:p>
      </dgm:t>
    </dgm:pt>
    <dgm:pt modelId="{623D7F66-FB0B-F84A-BE21-9BCFAFC76FDE}" type="pres">
      <dgm:prSet presAssocID="{6AEA7591-2717-294E-AC74-2F172A4BEE55}" presName="theList" presStyleCnt="0">
        <dgm:presLayoutVars>
          <dgm:dir/>
          <dgm:animLvl val="lvl"/>
          <dgm:resizeHandles val="exact"/>
        </dgm:presLayoutVars>
      </dgm:prSet>
      <dgm:spPr/>
      <dgm:t>
        <a:bodyPr/>
        <a:lstStyle/>
        <a:p>
          <a:endParaRPr lang="en-US"/>
        </a:p>
      </dgm:t>
    </dgm:pt>
    <dgm:pt modelId="{CD2748F6-4D63-D248-B5E7-6E680D0C28A8}" type="pres">
      <dgm:prSet presAssocID="{5F7A0593-40EF-7443-B9C7-B17AAC770186}" presName="compNode" presStyleCnt="0"/>
      <dgm:spPr/>
    </dgm:pt>
    <dgm:pt modelId="{367C5AC0-6917-C543-B624-D9CB0ED51128}" type="pres">
      <dgm:prSet presAssocID="{5F7A0593-40EF-7443-B9C7-B17AAC770186}" presName="aNode" presStyleLbl="bgShp" presStyleIdx="0" presStyleCnt="4" custScaleX="107521"/>
      <dgm:spPr/>
      <dgm:t>
        <a:bodyPr/>
        <a:lstStyle/>
        <a:p>
          <a:endParaRPr lang="en-US"/>
        </a:p>
      </dgm:t>
    </dgm:pt>
    <dgm:pt modelId="{77B04B13-2C26-CD46-9B73-874AD9E88A80}" type="pres">
      <dgm:prSet presAssocID="{5F7A0593-40EF-7443-B9C7-B17AAC770186}" presName="textNode" presStyleLbl="bgShp" presStyleIdx="0" presStyleCnt="4"/>
      <dgm:spPr/>
      <dgm:t>
        <a:bodyPr/>
        <a:lstStyle/>
        <a:p>
          <a:endParaRPr lang="en-US"/>
        </a:p>
      </dgm:t>
    </dgm:pt>
    <dgm:pt modelId="{02D4DFA6-A1C8-4645-AD7A-EE452C13A194}" type="pres">
      <dgm:prSet presAssocID="{5F7A0593-40EF-7443-B9C7-B17AAC770186}" presName="compChildNode" presStyleCnt="0"/>
      <dgm:spPr/>
    </dgm:pt>
    <dgm:pt modelId="{EAE72DD1-C22A-2B43-B5DC-607885006453}" type="pres">
      <dgm:prSet presAssocID="{5F7A0593-40EF-7443-B9C7-B17AAC770186}" presName="theInnerList" presStyleCnt="0"/>
      <dgm:spPr/>
    </dgm:pt>
    <dgm:pt modelId="{67929803-14DF-1544-8D2B-323DE6F32F3A}" type="pres">
      <dgm:prSet presAssocID="{BEA58EC8-6F44-824B-8D04-115EA1FC02F2}" presName="childNode" presStyleLbl="node1" presStyleIdx="0" presStyleCnt="6" custScaleX="136783" custScaleY="2000000" custLinFactY="-700000" custLinFactNeighborX="-4503" custLinFactNeighborY="-736927">
        <dgm:presLayoutVars>
          <dgm:bulletEnabled val="1"/>
        </dgm:presLayoutVars>
      </dgm:prSet>
      <dgm:spPr/>
      <dgm:t>
        <a:bodyPr/>
        <a:lstStyle/>
        <a:p>
          <a:endParaRPr lang="en-US"/>
        </a:p>
      </dgm:t>
    </dgm:pt>
    <dgm:pt modelId="{F3BC14C9-950F-E444-9CF9-B377B7447F5C}" type="pres">
      <dgm:prSet presAssocID="{BEA58EC8-6F44-824B-8D04-115EA1FC02F2}" presName="aSpace2" presStyleCnt="0"/>
      <dgm:spPr/>
    </dgm:pt>
    <dgm:pt modelId="{2AC36D6D-3FE5-6D44-BDB2-E7B3AF562E88}" type="pres">
      <dgm:prSet presAssocID="{9C4980AA-34C1-964E-9280-C164845186A9}" presName="childNode" presStyleLbl="node1" presStyleIdx="1" presStyleCnt="6" custScaleX="132125" custScaleY="2000000" custLinFactY="-482374" custLinFactNeighborX="3394" custLinFactNeighborY="-500000">
        <dgm:presLayoutVars>
          <dgm:bulletEnabled val="1"/>
        </dgm:presLayoutVars>
      </dgm:prSet>
      <dgm:spPr/>
      <dgm:t>
        <a:bodyPr/>
        <a:lstStyle/>
        <a:p>
          <a:endParaRPr lang="en-US"/>
        </a:p>
      </dgm:t>
    </dgm:pt>
    <dgm:pt modelId="{84D54343-F889-0D4E-A7C8-7E6B06F86C06}" type="pres">
      <dgm:prSet presAssocID="{5F7A0593-40EF-7443-B9C7-B17AAC770186}" presName="aSpace" presStyleCnt="0"/>
      <dgm:spPr/>
    </dgm:pt>
    <dgm:pt modelId="{72C4E8DE-9717-984B-9961-BAD11361B5DD}" type="pres">
      <dgm:prSet presAssocID="{CEF1222E-8B86-2146-AED0-DB7AB15B0325}" presName="compNode" presStyleCnt="0"/>
      <dgm:spPr/>
    </dgm:pt>
    <dgm:pt modelId="{9B5A35BD-4791-FB4F-B56D-AD2780711BE1}" type="pres">
      <dgm:prSet presAssocID="{CEF1222E-8B86-2146-AED0-DB7AB15B0325}" presName="aNode" presStyleLbl="bgShp" presStyleIdx="1" presStyleCnt="4"/>
      <dgm:spPr/>
      <dgm:t>
        <a:bodyPr/>
        <a:lstStyle/>
        <a:p>
          <a:endParaRPr lang="en-US"/>
        </a:p>
      </dgm:t>
    </dgm:pt>
    <dgm:pt modelId="{CD6BFC7C-6754-A041-B4BB-E707FDE1447C}" type="pres">
      <dgm:prSet presAssocID="{CEF1222E-8B86-2146-AED0-DB7AB15B0325}" presName="textNode" presStyleLbl="bgShp" presStyleIdx="1" presStyleCnt="4"/>
      <dgm:spPr/>
      <dgm:t>
        <a:bodyPr/>
        <a:lstStyle/>
        <a:p>
          <a:endParaRPr lang="en-US"/>
        </a:p>
      </dgm:t>
    </dgm:pt>
    <dgm:pt modelId="{5F6DDD6C-E0CC-BF4F-897B-E5225E86E8F8}" type="pres">
      <dgm:prSet presAssocID="{CEF1222E-8B86-2146-AED0-DB7AB15B0325}" presName="compChildNode" presStyleCnt="0"/>
      <dgm:spPr/>
    </dgm:pt>
    <dgm:pt modelId="{B98E5CAC-6981-5841-BEB2-C72BA5CAF46C}" type="pres">
      <dgm:prSet presAssocID="{CEF1222E-8B86-2146-AED0-DB7AB15B0325}" presName="theInnerList" presStyleCnt="0"/>
      <dgm:spPr/>
    </dgm:pt>
    <dgm:pt modelId="{DC2651F7-2330-7942-BE36-688BFEEBAAE3}" type="pres">
      <dgm:prSet presAssocID="{2E164398-7D34-FC44-AB73-5DFE00B98D9D}" presName="childNode" presStyleLbl="node1" presStyleIdx="2" presStyleCnt="6" custScaleX="116034" custLinFactY="-23293" custLinFactNeighborX="931" custLinFactNeighborY="-100000">
        <dgm:presLayoutVars>
          <dgm:bulletEnabled val="1"/>
        </dgm:presLayoutVars>
      </dgm:prSet>
      <dgm:spPr/>
      <dgm:t>
        <a:bodyPr/>
        <a:lstStyle/>
        <a:p>
          <a:endParaRPr lang="en-US"/>
        </a:p>
      </dgm:t>
    </dgm:pt>
    <dgm:pt modelId="{8C1BA2A7-D3CB-FA4E-8AB7-C5642A7C6EFA}" type="pres">
      <dgm:prSet presAssocID="{2E164398-7D34-FC44-AB73-5DFE00B98D9D}" presName="aSpace2" presStyleCnt="0"/>
      <dgm:spPr/>
    </dgm:pt>
    <dgm:pt modelId="{628DA986-683D-C44A-8E27-1838073A0383}" type="pres">
      <dgm:prSet presAssocID="{9854278D-CA32-2C47-B1FA-7FEDEC6CF047}" presName="childNode" presStyleLbl="node1" presStyleIdx="3" presStyleCnt="6" custLinFactY="-21920" custLinFactNeighborX="931" custLinFactNeighborY="-100000">
        <dgm:presLayoutVars>
          <dgm:bulletEnabled val="1"/>
        </dgm:presLayoutVars>
      </dgm:prSet>
      <dgm:spPr/>
      <dgm:t>
        <a:bodyPr/>
        <a:lstStyle/>
        <a:p>
          <a:endParaRPr lang="en-US"/>
        </a:p>
      </dgm:t>
    </dgm:pt>
    <dgm:pt modelId="{5C04C512-C0B5-C648-A1CF-6D74883C16A7}" type="pres">
      <dgm:prSet presAssocID="{CEF1222E-8B86-2146-AED0-DB7AB15B0325}" presName="aSpace" presStyleCnt="0"/>
      <dgm:spPr/>
    </dgm:pt>
    <dgm:pt modelId="{C80EA9E8-D8F8-C446-BEF6-9F24EE037F42}" type="pres">
      <dgm:prSet presAssocID="{2E2839CA-FD40-E54F-B454-A54C58DCA1EC}" presName="compNode" presStyleCnt="0"/>
      <dgm:spPr/>
    </dgm:pt>
    <dgm:pt modelId="{E7DFC90C-6F3C-9C48-A13E-218F85B3DF76}" type="pres">
      <dgm:prSet presAssocID="{2E2839CA-FD40-E54F-B454-A54C58DCA1EC}" presName="aNode" presStyleLbl="bgShp" presStyleIdx="2" presStyleCnt="4"/>
      <dgm:spPr/>
      <dgm:t>
        <a:bodyPr/>
        <a:lstStyle/>
        <a:p>
          <a:endParaRPr lang="en-US"/>
        </a:p>
      </dgm:t>
    </dgm:pt>
    <dgm:pt modelId="{0B47A9F2-9FCF-7244-BA40-DCF5C1ADFC6A}" type="pres">
      <dgm:prSet presAssocID="{2E2839CA-FD40-E54F-B454-A54C58DCA1EC}" presName="textNode" presStyleLbl="bgShp" presStyleIdx="2" presStyleCnt="4"/>
      <dgm:spPr/>
      <dgm:t>
        <a:bodyPr/>
        <a:lstStyle/>
        <a:p>
          <a:endParaRPr lang="en-US"/>
        </a:p>
      </dgm:t>
    </dgm:pt>
    <dgm:pt modelId="{B21F3B88-EED5-9E40-A699-161CAF7155A2}" type="pres">
      <dgm:prSet presAssocID="{2E2839CA-FD40-E54F-B454-A54C58DCA1EC}" presName="compChildNode" presStyleCnt="0"/>
      <dgm:spPr/>
    </dgm:pt>
    <dgm:pt modelId="{B5240D9A-D670-054E-9BD8-EC84455B9377}" type="pres">
      <dgm:prSet presAssocID="{2E2839CA-FD40-E54F-B454-A54C58DCA1EC}" presName="theInnerList" presStyleCnt="0"/>
      <dgm:spPr/>
    </dgm:pt>
    <dgm:pt modelId="{89E78FAE-E7FC-6F45-9FD5-13656147126F}" type="pres">
      <dgm:prSet presAssocID="{7EB02CAC-5F44-1844-8022-C832067FE3E5}" presName="childNode" presStyleLbl="node1" presStyleIdx="4" presStyleCnt="6" custScaleX="109855" custLinFactNeighborX="2982" custLinFactNeighborY="-13187">
        <dgm:presLayoutVars>
          <dgm:bulletEnabled val="1"/>
        </dgm:presLayoutVars>
      </dgm:prSet>
      <dgm:spPr/>
      <dgm:t>
        <a:bodyPr/>
        <a:lstStyle/>
        <a:p>
          <a:endParaRPr lang="en-US"/>
        </a:p>
      </dgm:t>
    </dgm:pt>
    <dgm:pt modelId="{EDE5238F-842A-E845-A62D-303D57CB6649}" type="pres">
      <dgm:prSet presAssocID="{2E2839CA-FD40-E54F-B454-A54C58DCA1EC}" presName="aSpace" presStyleCnt="0"/>
      <dgm:spPr/>
    </dgm:pt>
    <dgm:pt modelId="{FC7E0A17-E9AB-A548-BC06-60F6A8EE0257}" type="pres">
      <dgm:prSet presAssocID="{EA95307F-805F-0048-8FA0-7863F8330663}" presName="compNode" presStyleCnt="0"/>
      <dgm:spPr/>
    </dgm:pt>
    <dgm:pt modelId="{4AEBEE3B-9523-B144-A854-03C26A736C56}" type="pres">
      <dgm:prSet presAssocID="{EA95307F-805F-0048-8FA0-7863F8330663}" presName="aNode" presStyleLbl="bgShp" presStyleIdx="3" presStyleCnt="4"/>
      <dgm:spPr/>
      <dgm:t>
        <a:bodyPr/>
        <a:lstStyle/>
        <a:p>
          <a:endParaRPr lang="en-US"/>
        </a:p>
      </dgm:t>
    </dgm:pt>
    <dgm:pt modelId="{892DE851-41A1-214B-8AAB-0048FA2A06F7}" type="pres">
      <dgm:prSet presAssocID="{EA95307F-805F-0048-8FA0-7863F8330663}" presName="textNode" presStyleLbl="bgShp" presStyleIdx="3" presStyleCnt="4"/>
      <dgm:spPr/>
      <dgm:t>
        <a:bodyPr/>
        <a:lstStyle/>
        <a:p>
          <a:endParaRPr lang="en-US"/>
        </a:p>
      </dgm:t>
    </dgm:pt>
    <dgm:pt modelId="{9EFB49D4-7C27-D84D-B694-B04C90F47602}" type="pres">
      <dgm:prSet presAssocID="{EA95307F-805F-0048-8FA0-7863F8330663}" presName="compChildNode" presStyleCnt="0"/>
      <dgm:spPr/>
    </dgm:pt>
    <dgm:pt modelId="{7BAF5D94-D45B-C84D-814F-F4DE8BB5666D}" type="pres">
      <dgm:prSet presAssocID="{EA95307F-805F-0048-8FA0-7863F8330663}" presName="theInnerList" presStyleCnt="0"/>
      <dgm:spPr/>
    </dgm:pt>
    <dgm:pt modelId="{DC570445-1816-FD46-B8CF-3D4044D757C8}" type="pres">
      <dgm:prSet presAssocID="{38534438-B4E8-E14B-BB5E-09B8CC4B5F3A}" presName="childNode" presStyleLbl="node1" presStyleIdx="5" presStyleCnt="6" custScaleX="118785" custScaleY="153997" custLinFactNeighborX="4571" custLinFactNeighborY="-16815">
        <dgm:presLayoutVars>
          <dgm:bulletEnabled val="1"/>
        </dgm:presLayoutVars>
      </dgm:prSet>
      <dgm:spPr/>
      <dgm:t>
        <a:bodyPr/>
        <a:lstStyle/>
        <a:p>
          <a:endParaRPr lang="en-US"/>
        </a:p>
      </dgm:t>
    </dgm:pt>
  </dgm:ptLst>
  <dgm:cxnLst>
    <dgm:cxn modelId="{F967A18F-0832-7246-BE38-313AAC28F3D1}" srcId="{5F7A0593-40EF-7443-B9C7-B17AAC770186}" destId="{9C4980AA-34C1-964E-9280-C164845186A9}" srcOrd="1" destOrd="0" parTransId="{7825D392-F834-6F45-9B2E-C5A59A596DE7}" sibTransId="{4C28BAFB-D900-044F-A2E7-1CFE84B779F9}"/>
    <dgm:cxn modelId="{EAA0BFA2-790D-4A9B-AC80-84DFB6D862BF}" type="presOf" srcId="{CEF1222E-8B86-2146-AED0-DB7AB15B0325}" destId="{9B5A35BD-4791-FB4F-B56D-AD2780711BE1}" srcOrd="0" destOrd="0" presId="urn:microsoft.com/office/officeart/2005/8/layout/lProcess2"/>
    <dgm:cxn modelId="{66C47242-ADBB-4059-8668-91E1DFBF0676}" type="presOf" srcId="{2E164398-7D34-FC44-AB73-5DFE00B98D9D}" destId="{DC2651F7-2330-7942-BE36-688BFEEBAAE3}" srcOrd="0" destOrd="0" presId="urn:microsoft.com/office/officeart/2005/8/layout/lProcess2"/>
    <dgm:cxn modelId="{C7410478-CBB7-400F-8106-2468BA97889F}" type="presOf" srcId="{9854278D-CA32-2C47-B1FA-7FEDEC6CF047}" destId="{628DA986-683D-C44A-8E27-1838073A0383}" srcOrd="0" destOrd="0" presId="urn:microsoft.com/office/officeart/2005/8/layout/lProcess2"/>
    <dgm:cxn modelId="{8F793DC1-0DB4-47E8-9A42-E89F32B48228}" type="presOf" srcId="{EA95307F-805F-0048-8FA0-7863F8330663}" destId="{4AEBEE3B-9523-B144-A854-03C26A736C56}" srcOrd="0" destOrd="0" presId="urn:microsoft.com/office/officeart/2005/8/layout/lProcess2"/>
    <dgm:cxn modelId="{98C00B96-4927-41CA-BD54-D6638CE232B1}" type="presOf" srcId="{EA95307F-805F-0048-8FA0-7863F8330663}" destId="{892DE851-41A1-214B-8AAB-0048FA2A06F7}" srcOrd="1" destOrd="0" presId="urn:microsoft.com/office/officeart/2005/8/layout/lProcess2"/>
    <dgm:cxn modelId="{CEC3C809-7C3C-244E-80F0-91AB2632A770}" srcId="{6AEA7591-2717-294E-AC74-2F172A4BEE55}" destId="{EA95307F-805F-0048-8FA0-7863F8330663}" srcOrd="3" destOrd="0" parTransId="{28579A18-503B-E744-8E05-481BD6C85DE3}" sibTransId="{94135DCA-3EF3-BC4E-A6F0-D4658F68709C}"/>
    <dgm:cxn modelId="{61A96A3E-A4C8-4755-9B06-70010B007D0E}" type="presOf" srcId="{5F7A0593-40EF-7443-B9C7-B17AAC770186}" destId="{367C5AC0-6917-C543-B624-D9CB0ED51128}" srcOrd="0" destOrd="0" presId="urn:microsoft.com/office/officeart/2005/8/layout/lProcess2"/>
    <dgm:cxn modelId="{CF5C0D91-25B7-46E8-8F19-B6DAF45A8EA2}" type="presOf" srcId="{9C4980AA-34C1-964E-9280-C164845186A9}" destId="{2AC36D6D-3FE5-6D44-BDB2-E7B3AF562E88}" srcOrd="0" destOrd="0" presId="urn:microsoft.com/office/officeart/2005/8/layout/lProcess2"/>
    <dgm:cxn modelId="{E9415914-A6F4-4A22-83C9-612AD3661E23}" type="presOf" srcId="{7EB02CAC-5F44-1844-8022-C832067FE3E5}" destId="{89E78FAE-E7FC-6F45-9FD5-13656147126F}" srcOrd="0" destOrd="0" presId="urn:microsoft.com/office/officeart/2005/8/layout/lProcess2"/>
    <dgm:cxn modelId="{036C5106-7C5E-454C-9236-E7B42F4D24C2}" srcId="{6AEA7591-2717-294E-AC74-2F172A4BEE55}" destId="{5F7A0593-40EF-7443-B9C7-B17AAC770186}" srcOrd="0" destOrd="0" parTransId="{5A1B5EDB-2951-0946-8D14-FF5D7B1E31E2}" sibTransId="{994B5059-DE77-C346-91CC-BA59A87E4E48}"/>
    <dgm:cxn modelId="{4309220F-AA04-401B-9CF8-6A0E792D6C68}" type="presOf" srcId="{5F7A0593-40EF-7443-B9C7-B17AAC770186}" destId="{77B04B13-2C26-CD46-9B73-874AD9E88A80}" srcOrd="1" destOrd="0" presId="urn:microsoft.com/office/officeart/2005/8/layout/lProcess2"/>
    <dgm:cxn modelId="{9748DD75-455B-4C55-9693-3361F814C544}" type="presOf" srcId="{BEA58EC8-6F44-824B-8D04-115EA1FC02F2}" destId="{67929803-14DF-1544-8D2B-323DE6F32F3A}" srcOrd="0" destOrd="0" presId="urn:microsoft.com/office/officeart/2005/8/layout/lProcess2"/>
    <dgm:cxn modelId="{BB9D36AF-44A2-A546-B74C-00C646D68489}" srcId="{CEF1222E-8B86-2146-AED0-DB7AB15B0325}" destId="{9854278D-CA32-2C47-B1FA-7FEDEC6CF047}" srcOrd="1" destOrd="0" parTransId="{C336F402-856E-A744-A6D8-A858E23E76AB}" sibTransId="{37623277-AD8F-D648-834A-11AB9E0BE915}"/>
    <dgm:cxn modelId="{347E552D-25BE-E64F-A282-CB9A0A08080F}" srcId="{6AEA7591-2717-294E-AC74-2F172A4BEE55}" destId="{CEF1222E-8B86-2146-AED0-DB7AB15B0325}" srcOrd="1" destOrd="0" parTransId="{9C396527-8503-6343-B043-7311677CCE0B}" sibTransId="{919814D4-B308-EF46-8761-95EDA8157785}"/>
    <dgm:cxn modelId="{2196823F-E07F-4BC3-B40C-91F26D0303E2}" type="presOf" srcId="{6AEA7591-2717-294E-AC74-2F172A4BEE55}" destId="{623D7F66-FB0B-F84A-BE21-9BCFAFC76FDE}" srcOrd="0" destOrd="0" presId="urn:microsoft.com/office/officeart/2005/8/layout/lProcess2"/>
    <dgm:cxn modelId="{1FFC736F-71F2-764D-996C-E064FB022629}" srcId="{5F7A0593-40EF-7443-B9C7-B17AAC770186}" destId="{BEA58EC8-6F44-824B-8D04-115EA1FC02F2}" srcOrd="0" destOrd="0" parTransId="{BBB8D625-25F1-DB44-A5A2-632761202113}" sibTransId="{CF938962-7E20-B54D-9975-25F5545BEC37}"/>
    <dgm:cxn modelId="{5777E98B-FA75-4C68-BA0E-A4D41CA124CC}" type="presOf" srcId="{38534438-B4E8-E14B-BB5E-09B8CC4B5F3A}" destId="{DC570445-1816-FD46-B8CF-3D4044D757C8}" srcOrd="0" destOrd="0" presId="urn:microsoft.com/office/officeart/2005/8/layout/lProcess2"/>
    <dgm:cxn modelId="{AA8CC7C2-929A-4AD4-92C3-06A9716F4EA0}" type="presOf" srcId="{2E2839CA-FD40-E54F-B454-A54C58DCA1EC}" destId="{0B47A9F2-9FCF-7244-BA40-DCF5C1ADFC6A}" srcOrd="1" destOrd="0" presId="urn:microsoft.com/office/officeart/2005/8/layout/lProcess2"/>
    <dgm:cxn modelId="{7057C22C-F846-384D-B921-8B3E6041CA9C}" srcId="{2E2839CA-FD40-E54F-B454-A54C58DCA1EC}" destId="{7EB02CAC-5F44-1844-8022-C832067FE3E5}" srcOrd="0" destOrd="0" parTransId="{12437B1F-C631-7A40-9B04-FE9480EE00CA}" sibTransId="{5F671FEC-DA6D-534F-BAE1-5FD2F591EC9D}"/>
    <dgm:cxn modelId="{3AAC3A26-CC23-BC47-AAC0-3F543B68E514}" srcId="{EA95307F-805F-0048-8FA0-7863F8330663}" destId="{38534438-B4E8-E14B-BB5E-09B8CC4B5F3A}" srcOrd="0" destOrd="0" parTransId="{B2936050-6A6A-FE4D-849C-7ABA0E9BBDB3}" sibTransId="{975E2BC2-276D-E446-815C-39904ADCF9E2}"/>
    <dgm:cxn modelId="{4F13037D-710A-435D-9A97-12A23E246460}" type="presOf" srcId="{2E2839CA-FD40-E54F-B454-A54C58DCA1EC}" destId="{E7DFC90C-6F3C-9C48-A13E-218F85B3DF76}" srcOrd="0" destOrd="0" presId="urn:microsoft.com/office/officeart/2005/8/layout/lProcess2"/>
    <dgm:cxn modelId="{5A85B1E2-4852-8C48-8A25-E4816DBB2F7E}" srcId="{CEF1222E-8B86-2146-AED0-DB7AB15B0325}" destId="{2E164398-7D34-FC44-AB73-5DFE00B98D9D}" srcOrd="0" destOrd="0" parTransId="{E6E4804B-67E9-3041-BACB-CF3FD61E4B71}" sibTransId="{6F1ECED3-A442-364E-916F-33D8EEF3E85B}"/>
    <dgm:cxn modelId="{D43F12EB-7EFF-4C4D-8A11-DDEBCC34FAC5}" srcId="{6AEA7591-2717-294E-AC74-2F172A4BEE55}" destId="{2E2839CA-FD40-E54F-B454-A54C58DCA1EC}" srcOrd="2" destOrd="0" parTransId="{1E322007-44B1-3340-BFDD-B3464DA447FD}" sibTransId="{B56AF4C8-A1BD-EC48-9604-FE1989F6F0FF}"/>
    <dgm:cxn modelId="{BFDCCBC5-552D-41BA-A6D1-8084D412D861}" type="presOf" srcId="{CEF1222E-8B86-2146-AED0-DB7AB15B0325}" destId="{CD6BFC7C-6754-A041-B4BB-E707FDE1447C}" srcOrd="1" destOrd="0" presId="urn:microsoft.com/office/officeart/2005/8/layout/lProcess2"/>
    <dgm:cxn modelId="{D6758295-98C5-497C-B426-840306AF6537}" type="presParOf" srcId="{623D7F66-FB0B-F84A-BE21-9BCFAFC76FDE}" destId="{CD2748F6-4D63-D248-B5E7-6E680D0C28A8}" srcOrd="0" destOrd="0" presId="urn:microsoft.com/office/officeart/2005/8/layout/lProcess2"/>
    <dgm:cxn modelId="{7EB69B62-0420-4E7B-8DFF-327074831540}" type="presParOf" srcId="{CD2748F6-4D63-D248-B5E7-6E680D0C28A8}" destId="{367C5AC0-6917-C543-B624-D9CB0ED51128}" srcOrd="0" destOrd="0" presId="urn:microsoft.com/office/officeart/2005/8/layout/lProcess2"/>
    <dgm:cxn modelId="{2610E775-6C15-415D-8319-3191D9DBA147}" type="presParOf" srcId="{CD2748F6-4D63-D248-B5E7-6E680D0C28A8}" destId="{77B04B13-2C26-CD46-9B73-874AD9E88A80}" srcOrd="1" destOrd="0" presId="urn:microsoft.com/office/officeart/2005/8/layout/lProcess2"/>
    <dgm:cxn modelId="{05B8B0C6-F642-44F3-AEB4-48D07C0340D9}" type="presParOf" srcId="{CD2748F6-4D63-D248-B5E7-6E680D0C28A8}" destId="{02D4DFA6-A1C8-4645-AD7A-EE452C13A194}" srcOrd="2" destOrd="0" presId="urn:microsoft.com/office/officeart/2005/8/layout/lProcess2"/>
    <dgm:cxn modelId="{5D2417B1-210B-49E7-B09E-A7AA635E31F4}" type="presParOf" srcId="{02D4DFA6-A1C8-4645-AD7A-EE452C13A194}" destId="{EAE72DD1-C22A-2B43-B5DC-607885006453}" srcOrd="0" destOrd="0" presId="urn:microsoft.com/office/officeart/2005/8/layout/lProcess2"/>
    <dgm:cxn modelId="{BEC14E7C-5515-46E0-B4D5-FD7106C28303}" type="presParOf" srcId="{EAE72DD1-C22A-2B43-B5DC-607885006453}" destId="{67929803-14DF-1544-8D2B-323DE6F32F3A}" srcOrd="0" destOrd="0" presId="urn:microsoft.com/office/officeart/2005/8/layout/lProcess2"/>
    <dgm:cxn modelId="{99357CEE-97A0-43D2-8AC8-A9925EA36200}" type="presParOf" srcId="{EAE72DD1-C22A-2B43-B5DC-607885006453}" destId="{F3BC14C9-950F-E444-9CF9-B377B7447F5C}" srcOrd="1" destOrd="0" presId="urn:microsoft.com/office/officeart/2005/8/layout/lProcess2"/>
    <dgm:cxn modelId="{76039C36-C16D-455B-B784-2A50783B98A5}" type="presParOf" srcId="{EAE72DD1-C22A-2B43-B5DC-607885006453}" destId="{2AC36D6D-3FE5-6D44-BDB2-E7B3AF562E88}" srcOrd="2" destOrd="0" presId="urn:microsoft.com/office/officeart/2005/8/layout/lProcess2"/>
    <dgm:cxn modelId="{31082337-1376-484C-B739-F860EA699A03}" type="presParOf" srcId="{623D7F66-FB0B-F84A-BE21-9BCFAFC76FDE}" destId="{84D54343-F889-0D4E-A7C8-7E6B06F86C06}" srcOrd="1" destOrd="0" presId="urn:microsoft.com/office/officeart/2005/8/layout/lProcess2"/>
    <dgm:cxn modelId="{89EE9CC5-45AA-4192-BE3D-E07D395B29BB}" type="presParOf" srcId="{623D7F66-FB0B-F84A-BE21-9BCFAFC76FDE}" destId="{72C4E8DE-9717-984B-9961-BAD11361B5DD}" srcOrd="2" destOrd="0" presId="urn:microsoft.com/office/officeart/2005/8/layout/lProcess2"/>
    <dgm:cxn modelId="{F0541685-82D5-4586-96A0-82EAF36A90DD}" type="presParOf" srcId="{72C4E8DE-9717-984B-9961-BAD11361B5DD}" destId="{9B5A35BD-4791-FB4F-B56D-AD2780711BE1}" srcOrd="0" destOrd="0" presId="urn:microsoft.com/office/officeart/2005/8/layout/lProcess2"/>
    <dgm:cxn modelId="{E7A2A370-0E43-4E3F-BCF5-92FC1E5FB4D3}" type="presParOf" srcId="{72C4E8DE-9717-984B-9961-BAD11361B5DD}" destId="{CD6BFC7C-6754-A041-B4BB-E707FDE1447C}" srcOrd="1" destOrd="0" presId="urn:microsoft.com/office/officeart/2005/8/layout/lProcess2"/>
    <dgm:cxn modelId="{B95CB5D1-B84A-4C8F-95DD-3632A699607C}" type="presParOf" srcId="{72C4E8DE-9717-984B-9961-BAD11361B5DD}" destId="{5F6DDD6C-E0CC-BF4F-897B-E5225E86E8F8}" srcOrd="2" destOrd="0" presId="urn:microsoft.com/office/officeart/2005/8/layout/lProcess2"/>
    <dgm:cxn modelId="{A2A09BA8-B7FE-4792-9F1E-059C551EB95A}" type="presParOf" srcId="{5F6DDD6C-E0CC-BF4F-897B-E5225E86E8F8}" destId="{B98E5CAC-6981-5841-BEB2-C72BA5CAF46C}" srcOrd="0" destOrd="0" presId="urn:microsoft.com/office/officeart/2005/8/layout/lProcess2"/>
    <dgm:cxn modelId="{F3A2CF8F-5F66-469B-AE70-EBBA018BC8FA}" type="presParOf" srcId="{B98E5CAC-6981-5841-BEB2-C72BA5CAF46C}" destId="{DC2651F7-2330-7942-BE36-688BFEEBAAE3}" srcOrd="0" destOrd="0" presId="urn:microsoft.com/office/officeart/2005/8/layout/lProcess2"/>
    <dgm:cxn modelId="{238C28A9-7D8F-4530-AA26-62E3F497EF57}" type="presParOf" srcId="{B98E5CAC-6981-5841-BEB2-C72BA5CAF46C}" destId="{8C1BA2A7-D3CB-FA4E-8AB7-C5642A7C6EFA}" srcOrd="1" destOrd="0" presId="urn:microsoft.com/office/officeart/2005/8/layout/lProcess2"/>
    <dgm:cxn modelId="{3DDF7ADC-7855-486B-A99C-D76293F03CC8}" type="presParOf" srcId="{B98E5CAC-6981-5841-BEB2-C72BA5CAF46C}" destId="{628DA986-683D-C44A-8E27-1838073A0383}" srcOrd="2" destOrd="0" presId="urn:microsoft.com/office/officeart/2005/8/layout/lProcess2"/>
    <dgm:cxn modelId="{8C6CFDA8-6B6C-46D4-BD85-7B965D580AAF}" type="presParOf" srcId="{623D7F66-FB0B-F84A-BE21-9BCFAFC76FDE}" destId="{5C04C512-C0B5-C648-A1CF-6D74883C16A7}" srcOrd="3" destOrd="0" presId="urn:microsoft.com/office/officeart/2005/8/layout/lProcess2"/>
    <dgm:cxn modelId="{F59A43E5-A774-427B-9654-0722A3BE10EF}" type="presParOf" srcId="{623D7F66-FB0B-F84A-BE21-9BCFAFC76FDE}" destId="{C80EA9E8-D8F8-C446-BEF6-9F24EE037F42}" srcOrd="4" destOrd="0" presId="urn:microsoft.com/office/officeart/2005/8/layout/lProcess2"/>
    <dgm:cxn modelId="{A5AA2575-BD63-4DAF-BC33-EE5A9CE07A0D}" type="presParOf" srcId="{C80EA9E8-D8F8-C446-BEF6-9F24EE037F42}" destId="{E7DFC90C-6F3C-9C48-A13E-218F85B3DF76}" srcOrd="0" destOrd="0" presId="urn:microsoft.com/office/officeart/2005/8/layout/lProcess2"/>
    <dgm:cxn modelId="{F3DC600F-54AC-4762-973E-EDAD1A14E858}" type="presParOf" srcId="{C80EA9E8-D8F8-C446-BEF6-9F24EE037F42}" destId="{0B47A9F2-9FCF-7244-BA40-DCF5C1ADFC6A}" srcOrd="1" destOrd="0" presId="urn:microsoft.com/office/officeart/2005/8/layout/lProcess2"/>
    <dgm:cxn modelId="{BCE62046-F8B7-4B9E-A503-DB62ADAE6456}" type="presParOf" srcId="{C80EA9E8-D8F8-C446-BEF6-9F24EE037F42}" destId="{B21F3B88-EED5-9E40-A699-161CAF7155A2}" srcOrd="2" destOrd="0" presId="urn:microsoft.com/office/officeart/2005/8/layout/lProcess2"/>
    <dgm:cxn modelId="{9A298DF2-76EF-44D1-BC0C-B4EA45EB9E1E}" type="presParOf" srcId="{B21F3B88-EED5-9E40-A699-161CAF7155A2}" destId="{B5240D9A-D670-054E-9BD8-EC84455B9377}" srcOrd="0" destOrd="0" presId="urn:microsoft.com/office/officeart/2005/8/layout/lProcess2"/>
    <dgm:cxn modelId="{FAC035F9-959F-4462-87EF-C9EC9DF34BD5}" type="presParOf" srcId="{B5240D9A-D670-054E-9BD8-EC84455B9377}" destId="{89E78FAE-E7FC-6F45-9FD5-13656147126F}" srcOrd="0" destOrd="0" presId="urn:microsoft.com/office/officeart/2005/8/layout/lProcess2"/>
    <dgm:cxn modelId="{ADE9668F-3D82-40DA-861C-49B66BDA74EE}" type="presParOf" srcId="{623D7F66-FB0B-F84A-BE21-9BCFAFC76FDE}" destId="{EDE5238F-842A-E845-A62D-303D57CB6649}" srcOrd="5" destOrd="0" presId="urn:microsoft.com/office/officeart/2005/8/layout/lProcess2"/>
    <dgm:cxn modelId="{104903A6-352E-4A74-B7C5-9CEB30709FC1}" type="presParOf" srcId="{623D7F66-FB0B-F84A-BE21-9BCFAFC76FDE}" destId="{FC7E0A17-E9AB-A548-BC06-60F6A8EE0257}" srcOrd="6" destOrd="0" presId="urn:microsoft.com/office/officeart/2005/8/layout/lProcess2"/>
    <dgm:cxn modelId="{3B9FB0B4-779A-4E52-9315-A87D533D42B9}" type="presParOf" srcId="{FC7E0A17-E9AB-A548-BC06-60F6A8EE0257}" destId="{4AEBEE3B-9523-B144-A854-03C26A736C56}" srcOrd="0" destOrd="0" presId="urn:microsoft.com/office/officeart/2005/8/layout/lProcess2"/>
    <dgm:cxn modelId="{3C5A21CC-FB7A-412D-B1CE-A3F3013E5CA0}" type="presParOf" srcId="{FC7E0A17-E9AB-A548-BC06-60F6A8EE0257}" destId="{892DE851-41A1-214B-8AAB-0048FA2A06F7}" srcOrd="1" destOrd="0" presId="urn:microsoft.com/office/officeart/2005/8/layout/lProcess2"/>
    <dgm:cxn modelId="{3330D233-AB3B-4ADB-8503-E8C348B8B0CA}" type="presParOf" srcId="{FC7E0A17-E9AB-A548-BC06-60F6A8EE0257}" destId="{9EFB49D4-7C27-D84D-B694-B04C90F47602}" srcOrd="2" destOrd="0" presId="urn:microsoft.com/office/officeart/2005/8/layout/lProcess2"/>
    <dgm:cxn modelId="{3FBA7BE7-880F-45F9-BEEC-55D87198FADB}" type="presParOf" srcId="{9EFB49D4-7C27-D84D-B694-B04C90F47602}" destId="{7BAF5D94-D45B-C84D-814F-F4DE8BB5666D}" srcOrd="0" destOrd="0" presId="urn:microsoft.com/office/officeart/2005/8/layout/lProcess2"/>
    <dgm:cxn modelId="{0002D4F5-2F1D-4DAB-AA4F-2E123607B82C}" type="presParOf" srcId="{7BAF5D94-D45B-C84D-814F-F4DE8BB5666D}" destId="{DC570445-1816-FD46-B8CF-3D4044D757C8}" srcOrd="0"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74C64-A96F-D744-BBCA-4E6C8E6DE9F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B0BF2EB-2BA3-B34F-8461-9E3EBB687822}">
      <dgm:prSet custT="1"/>
      <dgm:spPr>
        <a:solidFill>
          <a:schemeClr val="tx2">
            <a:lumMod val="40000"/>
            <a:lumOff val="60000"/>
          </a:schemeClr>
        </a:solidFill>
        <a:ln>
          <a:solidFill>
            <a:schemeClr val="tx2">
              <a:lumMod val="75000"/>
            </a:schemeClr>
          </a:solidFill>
        </a:ln>
        <a:effectLst/>
      </dgm:spPr>
      <dgm:t>
        <a:bodyPr/>
        <a:lstStyle/>
        <a:p>
          <a:pPr rtl="0"/>
          <a:r>
            <a:rPr lang="zh-CN" altLang="en-US" sz="2400" dirty="0" smtClean="0">
              <a:solidFill>
                <a:schemeClr val="tx1"/>
              </a:solidFill>
            </a:rPr>
            <a:t>使用加密</a:t>
          </a:r>
          <a:endParaRPr lang="en-US" sz="2400" dirty="0">
            <a:solidFill>
              <a:schemeClr val="tx1"/>
            </a:solidFill>
          </a:endParaRPr>
        </a:p>
      </dgm:t>
    </dgm:pt>
    <dgm:pt modelId="{329D0DFB-F393-2641-8328-34AE48370739}" type="parTrans" cxnId="{C2588339-6301-6E46-BEC2-9B3A9A8380F8}">
      <dgm:prSet/>
      <dgm:spPr/>
      <dgm:t>
        <a:bodyPr/>
        <a:lstStyle/>
        <a:p>
          <a:endParaRPr lang="en-US"/>
        </a:p>
      </dgm:t>
    </dgm:pt>
    <dgm:pt modelId="{CF7F44E1-9188-E74C-8261-163E14BA23F6}" type="sibTrans" cxnId="{C2588339-6301-6E46-BEC2-9B3A9A8380F8}">
      <dgm:prSet/>
      <dgm:spPr/>
      <dgm:t>
        <a:bodyPr/>
        <a:lstStyle/>
        <a:p>
          <a:endParaRPr lang="en-US"/>
        </a:p>
      </dgm:t>
    </dgm:pt>
    <dgm:pt modelId="{ADAC3677-692E-7041-90FB-2B300F498716}">
      <dgm:prSet custT="1"/>
      <dgm:spPr>
        <a:solidFill>
          <a:schemeClr val="tx2">
            <a:lumMod val="40000"/>
            <a:lumOff val="60000"/>
          </a:schemeClr>
        </a:solidFill>
        <a:ln>
          <a:solidFill>
            <a:schemeClr val="tx2">
              <a:lumMod val="75000"/>
            </a:schemeClr>
          </a:solidFill>
        </a:ln>
        <a:effectLst/>
      </dgm:spPr>
      <dgm:t>
        <a:bodyPr/>
        <a:lstStyle/>
        <a:p>
          <a:pPr rtl="0"/>
          <a:r>
            <a:rPr lang="zh-CN" altLang="en-US" sz="2400" dirty="0" smtClean="0">
              <a:solidFill>
                <a:schemeClr val="tx1"/>
              </a:solidFill>
            </a:rPr>
            <a:t>使用杀毒软件和防火墙</a:t>
          </a:r>
          <a:endParaRPr lang="en-US" sz="2400" dirty="0">
            <a:solidFill>
              <a:schemeClr val="tx1"/>
            </a:solidFill>
          </a:endParaRPr>
        </a:p>
      </dgm:t>
    </dgm:pt>
    <dgm:pt modelId="{7A5CC66E-4A04-3740-A381-A9865BB85DEE}" type="parTrans" cxnId="{18799E4F-CFE7-FC46-B4AF-0D1C6227579D}">
      <dgm:prSet/>
      <dgm:spPr/>
      <dgm:t>
        <a:bodyPr/>
        <a:lstStyle/>
        <a:p>
          <a:endParaRPr lang="en-US"/>
        </a:p>
      </dgm:t>
    </dgm:pt>
    <dgm:pt modelId="{DE394379-F931-124A-954C-92A68FA9474F}" type="sibTrans" cxnId="{18799E4F-CFE7-FC46-B4AF-0D1C6227579D}">
      <dgm:prSet/>
      <dgm:spPr/>
      <dgm:t>
        <a:bodyPr/>
        <a:lstStyle/>
        <a:p>
          <a:endParaRPr lang="en-US"/>
        </a:p>
      </dgm:t>
    </dgm:pt>
    <dgm:pt modelId="{620B89ED-CFE8-8B46-A650-8FF58F19811B}">
      <dgm:prSet custT="1"/>
      <dgm:spPr>
        <a:solidFill>
          <a:schemeClr val="tx2">
            <a:lumMod val="40000"/>
            <a:lumOff val="60000"/>
          </a:schemeClr>
        </a:solidFill>
        <a:ln>
          <a:solidFill>
            <a:schemeClr val="tx2">
              <a:lumMod val="75000"/>
            </a:schemeClr>
          </a:solidFill>
        </a:ln>
        <a:effectLst/>
      </dgm:spPr>
      <dgm:t>
        <a:bodyPr/>
        <a:lstStyle/>
        <a:p>
          <a:pPr rtl="0"/>
          <a:r>
            <a:rPr lang="zh-CN" altLang="en-US" sz="2400" dirty="0" smtClean="0">
              <a:solidFill>
                <a:schemeClr val="tx1"/>
              </a:solidFill>
            </a:rPr>
            <a:t>关掉</a:t>
          </a:r>
          <a:r>
            <a:rPr lang="en-US" altLang="zh-CN" sz="2400" dirty="0" smtClean="0">
              <a:solidFill>
                <a:schemeClr val="tx1"/>
              </a:solidFill>
            </a:rPr>
            <a:t>SSID</a:t>
          </a:r>
          <a:r>
            <a:rPr lang="zh-CN" altLang="en-US" sz="2400" dirty="0" smtClean="0">
              <a:solidFill>
                <a:schemeClr val="tx1"/>
              </a:solidFill>
            </a:rPr>
            <a:t>广播</a:t>
          </a:r>
          <a:endParaRPr lang="en-US" sz="2400" dirty="0">
            <a:solidFill>
              <a:schemeClr val="tx1"/>
            </a:solidFill>
          </a:endParaRPr>
        </a:p>
      </dgm:t>
    </dgm:pt>
    <dgm:pt modelId="{794EE4CB-C0F4-B844-96D0-65703DE8CD9F}" type="parTrans" cxnId="{6A17C204-2478-8D4C-B8BD-B5A4E5DBB33A}">
      <dgm:prSet/>
      <dgm:spPr/>
      <dgm:t>
        <a:bodyPr/>
        <a:lstStyle/>
        <a:p>
          <a:endParaRPr lang="en-US"/>
        </a:p>
      </dgm:t>
    </dgm:pt>
    <dgm:pt modelId="{282D0C39-4232-234C-903F-A5EE32ABEF48}" type="sibTrans" cxnId="{6A17C204-2478-8D4C-B8BD-B5A4E5DBB33A}">
      <dgm:prSet/>
      <dgm:spPr/>
      <dgm:t>
        <a:bodyPr/>
        <a:lstStyle/>
        <a:p>
          <a:endParaRPr lang="en-US"/>
        </a:p>
      </dgm:t>
    </dgm:pt>
    <dgm:pt modelId="{A75B273D-200F-C84C-8EBD-2D653AD340AF}">
      <dgm:prSet custT="1"/>
      <dgm:spPr>
        <a:solidFill>
          <a:schemeClr val="tx2">
            <a:lumMod val="40000"/>
            <a:lumOff val="60000"/>
          </a:schemeClr>
        </a:solidFill>
        <a:ln>
          <a:solidFill>
            <a:schemeClr val="tx2">
              <a:lumMod val="75000"/>
            </a:schemeClr>
          </a:solidFill>
        </a:ln>
        <a:effectLst/>
      </dgm:spPr>
      <dgm:t>
        <a:bodyPr/>
        <a:lstStyle/>
        <a:p>
          <a:pPr rtl="0"/>
          <a:r>
            <a:rPr lang="zh-CN" altLang="en-US" sz="2400" dirty="0" smtClean="0">
              <a:solidFill>
                <a:schemeClr val="tx1"/>
              </a:solidFill>
            </a:rPr>
            <a:t>修改路由器的默认标识</a:t>
          </a:r>
          <a:endParaRPr lang="en-US" sz="2400" dirty="0">
            <a:solidFill>
              <a:schemeClr val="tx1"/>
            </a:solidFill>
          </a:endParaRPr>
        </a:p>
      </dgm:t>
    </dgm:pt>
    <dgm:pt modelId="{F37803EF-1F0B-8146-A36B-E655391E9173}" type="parTrans" cxnId="{AE44B2B1-E204-CE41-B15B-8DAC47B21B10}">
      <dgm:prSet/>
      <dgm:spPr/>
      <dgm:t>
        <a:bodyPr/>
        <a:lstStyle/>
        <a:p>
          <a:endParaRPr lang="en-US"/>
        </a:p>
      </dgm:t>
    </dgm:pt>
    <dgm:pt modelId="{72360EF9-880C-464E-ABCB-681ABEB7BAE2}" type="sibTrans" cxnId="{AE44B2B1-E204-CE41-B15B-8DAC47B21B10}">
      <dgm:prSet/>
      <dgm:spPr/>
      <dgm:t>
        <a:bodyPr/>
        <a:lstStyle/>
        <a:p>
          <a:endParaRPr lang="en-US"/>
        </a:p>
      </dgm:t>
    </dgm:pt>
    <dgm:pt modelId="{ACFA3209-CDA4-2246-8ED0-9D22B4B94FC7}">
      <dgm:prSet custT="1"/>
      <dgm:spPr>
        <a:solidFill>
          <a:schemeClr val="tx2">
            <a:lumMod val="40000"/>
            <a:lumOff val="60000"/>
          </a:schemeClr>
        </a:solidFill>
        <a:ln>
          <a:solidFill>
            <a:schemeClr val="tx2">
              <a:lumMod val="75000"/>
            </a:schemeClr>
          </a:solidFill>
        </a:ln>
        <a:effectLst/>
      </dgm:spPr>
      <dgm:t>
        <a:bodyPr/>
        <a:lstStyle/>
        <a:p>
          <a:pPr rtl="0"/>
          <a:r>
            <a:rPr lang="zh-CN" altLang="en-US" sz="2400" dirty="0" smtClean="0">
              <a:solidFill>
                <a:schemeClr val="tx1"/>
              </a:solidFill>
            </a:rPr>
            <a:t>修改路由器的管理员预设口令</a:t>
          </a:r>
          <a:endParaRPr lang="en-US" sz="2400" dirty="0">
            <a:solidFill>
              <a:schemeClr val="tx1"/>
            </a:solidFill>
          </a:endParaRPr>
        </a:p>
      </dgm:t>
    </dgm:pt>
    <dgm:pt modelId="{90FE8DF8-7063-AE45-8F2F-FF36A4DBB4E8}" type="parTrans" cxnId="{45A79F9A-0548-7C4C-8241-727651CB8B3C}">
      <dgm:prSet/>
      <dgm:spPr/>
      <dgm:t>
        <a:bodyPr/>
        <a:lstStyle/>
        <a:p>
          <a:endParaRPr lang="en-US"/>
        </a:p>
      </dgm:t>
    </dgm:pt>
    <dgm:pt modelId="{5B50D667-411D-BB40-9746-8F5A642914FE}" type="sibTrans" cxnId="{45A79F9A-0548-7C4C-8241-727651CB8B3C}">
      <dgm:prSet/>
      <dgm:spPr/>
      <dgm:t>
        <a:bodyPr/>
        <a:lstStyle/>
        <a:p>
          <a:endParaRPr lang="en-US"/>
        </a:p>
      </dgm:t>
    </dgm:pt>
    <dgm:pt modelId="{191CCC5C-117C-1E43-82A4-4FB9E8147276}">
      <dgm:prSet custT="1"/>
      <dgm:spPr>
        <a:solidFill>
          <a:schemeClr val="tx2">
            <a:lumMod val="40000"/>
            <a:lumOff val="60000"/>
          </a:schemeClr>
        </a:solidFill>
        <a:ln>
          <a:solidFill>
            <a:schemeClr val="tx2">
              <a:lumMod val="75000"/>
            </a:schemeClr>
          </a:solidFill>
        </a:ln>
        <a:effectLst/>
      </dgm:spPr>
      <dgm:t>
        <a:bodyPr/>
        <a:lstStyle/>
        <a:p>
          <a:pPr rtl="0"/>
          <a:r>
            <a:rPr lang="zh-CN" altLang="en-US" sz="2400" dirty="0" smtClean="0">
              <a:solidFill>
                <a:schemeClr val="tx1"/>
              </a:solidFill>
            </a:rPr>
            <a:t>只允许特定的计算机接入你的无线网络</a:t>
          </a:r>
          <a:endParaRPr lang="en-US" sz="2400" dirty="0">
            <a:solidFill>
              <a:schemeClr val="tx1"/>
            </a:solidFill>
          </a:endParaRPr>
        </a:p>
      </dgm:t>
    </dgm:pt>
    <dgm:pt modelId="{2CD7A5DD-F355-1947-82DD-6A6F0DC0A202}" type="parTrans" cxnId="{E984AA3D-AE54-7244-B870-CA3D27252FB7}">
      <dgm:prSet/>
      <dgm:spPr/>
      <dgm:t>
        <a:bodyPr/>
        <a:lstStyle/>
        <a:p>
          <a:endParaRPr lang="en-US"/>
        </a:p>
      </dgm:t>
    </dgm:pt>
    <dgm:pt modelId="{EC803B73-183D-CD46-8202-9DA9F08992D9}" type="sibTrans" cxnId="{E984AA3D-AE54-7244-B870-CA3D27252FB7}">
      <dgm:prSet/>
      <dgm:spPr/>
      <dgm:t>
        <a:bodyPr/>
        <a:lstStyle/>
        <a:p>
          <a:endParaRPr lang="en-US"/>
        </a:p>
      </dgm:t>
    </dgm:pt>
    <dgm:pt modelId="{B2E18F44-71DF-EF46-AD9E-552C01D23E45}" type="pres">
      <dgm:prSet presAssocID="{43074C64-A96F-D744-BBCA-4E6C8E6DE9F6}" presName="linear" presStyleCnt="0">
        <dgm:presLayoutVars>
          <dgm:animLvl val="lvl"/>
          <dgm:resizeHandles val="exact"/>
        </dgm:presLayoutVars>
      </dgm:prSet>
      <dgm:spPr/>
      <dgm:t>
        <a:bodyPr/>
        <a:lstStyle/>
        <a:p>
          <a:endParaRPr lang="en-US"/>
        </a:p>
      </dgm:t>
    </dgm:pt>
    <dgm:pt modelId="{1389E7C2-54B9-6243-A091-7469976BD82A}" type="pres">
      <dgm:prSet presAssocID="{7B0BF2EB-2BA3-B34F-8461-9E3EBB687822}" presName="parentText" presStyleLbl="node1" presStyleIdx="0" presStyleCnt="6" custLinFactY="-47737" custLinFactNeighborY="-100000">
        <dgm:presLayoutVars>
          <dgm:chMax val="0"/>
          <dgm:bulletEnabled val="1"/>
        </dgm:presLayoutVars>
      </dgm:prSet>
      <dgm:spPr/>
      <dgm:t>
        <a:bodyPr/>
        <a:lstStyle/>
        <a:p>
          <a:endParaRPr lang="en-US"/>
        </a:p>
      </dgm:t>
    </dgm:pt>
    <dgm:pt modelId="{C1799EAA-9220-4F43-9201-C6D9B3232C53}" type="pres">
      <dgm:prSet presAssocID="{CF7F44E1-9188-E74C-8261-163E14BA23F6}" presName="spacer" presStyleCnt="0"/>
      <dgm:spPr/>
    </dgm:pt>
    <dgm:pt modelId="{735BA4EA-5DCB-3146-88DD-19CF7B7E5334}" type="pres">
      <dgm:prSet presAssocID="{ADAC3677-692E-7041-90FB-2B300F498716}" presName="parentText" presStyleLbl="node1" presStyleIdx="1" presStyleCnt="6">
        <dgm:presLayoutVars>
          <dgm:chMax val="0"/>
          <dgm:bulletEnabled val="1"/>
        </dgm:presLayoutVars>
      </dgm:prSet>
      <dgm:spPr/>
      <dgm:t>
        <a:bodyPr/>
        <a:lstStyle/>
        <a:p>
          <a:endParaRPr lang="en-US"/>
        </a:p>
      </dgm:t>
    </dgm:pt>
    <dgm:pt modelId="{69AFA8F2-DD2F-954B-8056-B097424BB0A6}" type="pres">
      <dgm:prSet presAssocID="{DE394379-F931-124A-954C-92A68FA9474F}" presName="spacer" presStyleCnt="0"/>
      <dgm:spPr/>
    </dgm:pt>
    <dgm:pt modelId="{9C7826F7-E120-7344-9BEE-2B26FB5CFB00}" type="pres">
      <dgm:prSet presAssocID="{620B89ED-CFE8-8B46-A650-8FF58F19811B}" presName="parentText" presStyleLbl="node1" presStyleIdx="2" presStyleCnt="6">
        <dgm:presLayoutVars>
          <dgm:chMax val="0"/>
          <dgm:bulletEnabled val="1"/>
        </dgm:presLayoutVars>
      </dgm:prSet>
      <dgm:spPr/>
      <dgm:t>
        <a:bodyPr/>
        <a:lstStyle/>
        <a:p>
          <a:endParaRPr lang="en-US"/>
        </a:p>
      </dgm:t>
    </dgm:pt>
    <dgm:pt modelId="{54B7AF9C-1DE1-5541-9E3A-13C07287B057}" type="pres">
      <dgm:prSet presAssocID="{282D0C39-4232-234C-903F-A5EE32ABEF48}" presName="spacer" presStyleCnt="0"/>
      <dgm:spPr/>
    </dgm:pt>
    <dgm:pt modelId="{1C720523-7427-C645-961C-2564CD7F1596}" type="pres">
      <dgm:prSet presAssocID="{A75B273D-200F-C84C-8EBD-2D653AD340AF}" presName="parentText" presStyleLbl="node1" presStyleIdx="3" presStyleCnt="6">
        <dgm:presLayoutVars>
          <dgm:chMax val="0"/>
          <dgm:bulletEnabled val="1"/>
        </dgm:presLayoutVars>
      </dgm:prSet>
      <dgm:spPr/>
      <dgm:t>
        <a:bodyPr/>
        <a:lstStyle/>
        <a:p>
          <a:endParaRPr lang="en-US"/>
        </a:p>
      </dgm:t>
    </dgm:pt>
    <dgm:pt modelId="{2B32CA50-47C9-F444-B574-5BA61E66691B}" type="pres">
      <dgm:prSet presAssocID="{72360EF9-880C-464E-ABCB-681ABEB7BAE2}" presName="spacer" presStyleCnt="0"/>
      <dgm:spPr/>
    </dgm:pt>
    <dgm:pt modelId="{CBE1D46B-3A01-CB45-9402-BA354DE00ABF}" type="pres">
      <dgm:prSet presAssocID="{ACFA3209-CDA4-2246-8ED0-9D22B4B94FC7}" presName="parentText" presStyleLbl="node1" presStyleIdx="4" presStyleCnt="6">
        <dgm:presLayoutVars>
          <dgm:chMax val="0"/>
          <dgm:bulletEnabled val="1"/>
        </dgm:presLayoutVars>
      </dgm:prSet>
      <dgm:spPr/>
      <dgm:t>
        <a:bodyPr/>
        <a:lstStyle/>
        <a:p>
          <a:endParaRPr lang="en-US"/>
        </a:p>
      </dgm:t>
    </dgm:pt>
    <dgm:pt modelId="{DAF3461E-0664-E24C-8915-5BB99E07FB02}" type="pres">
      <dgm:prSet presAssocID="{5B50D667-411D-BB40-9746-8F5A642914FE}" presName="spacer" presStyleCnt="0"/>
      <dgm:spPr/>
    </dgm:pt>
    <dgm:pt modelId="{101982B3-D3D8-F041-83A4-A17A8249DB3B}" type="pres">
      <dgm:prSet presAssocID="{191CCC5C-117C-1E43-82A4-4FB9E8147276}" presName="parentText" presStyleLbl="node1" presStyleIdx="5" presStyleCnt="6">
        <dgm:presLayoutVars>
          <dgm:chMax val="0"/>
          <dgm:bulletEnabled val="1"/>
        </dgm:presLayoutVars>
      </dgm:prSet>
      <dgm:spPr/>
      <dgm:t>
        <a:bodyPr/>
        <a:lstStyle/>
        <a:p>
          <a:endParaRPr lang="en-US"/>
        </a:p>
      </dgm:t>
    </dgm:pt>
  </dgm:ptLst>
  <dgm:cxnLst>
    <dgm:cxn modelId="{1A5BB901-F8E7-4310-A573-F7BB8472DFC0}" type="presOf" srcId="{ACFA3209-CDA4-2246-8ED0-9D22B4B94FC7}" destId="{CBE1D46B-3A01-CB45-9402-BA354DE00ABF}" srcOrd="0" destOrd="0" presId="urn:microsoft.com/office/officeart/2005/8/layout/vList2"/>
    <dgm:cxn modelId="{64058EB4-E3A9-4AF5-9250-DEB35439997E}" type="presOf" srcId="{ADAC3677-692E-7041-90FB-2B300F498716}" destId="{735BA4EA-5DCB-3146-88DD-19CF7B7E5334}" srcOrd="0" destOrd="0" presId="urn:microsoft.com/office/officeart/2005/8/layout/vList2"/>
    <dgm:cxn modelId="{AE44B2B1-E204-CE41-B15B-8DAC47B21B10}" srcId="{43074C64-A96F-D744-BBCA-4E6C8E6DE9F6}" destId="{A75B273D-200F-C84C-8EBD-2D653AD340AF}" srcOrd="3" destOrd="0" parTransId="{F37803EF-1F0B-8146-A36B-E655391E9173}" sibTransId="{72360EF9-880C-464E-ABCB-681ABEB7BAE2}"/>
    <dgm:cxn modelId="{6B75A744-8CEE-4882-B71C-E0F2479F2F53}" type="presOf" srcId="{191CCC5C-117C-1E43-82A4-4FB9E8147276}" destId="{101982B3-D3D8-F041-83A4-A17A8249DB3B}" srcOrd="0" destOrd="0" presId="urn:microsoft.com/office/officeart/2005/8/layout/vList2"/>
    <dgm:cxn modelId="{98F15618-ED16-438F-81C0-97C3B95926D1}" type="presOf" srcId="{A75B273D-200F-C84C-8EBD-2D653AD340AF}" destId="{1C720523-7427-C645-961C-2564CD7F1596}" srcOrd="0" destOrd="0" presId="urn:microsoft.com/office/officeart/2005/8/layout/vList2"/>
    <dgm:cxn modelId="{C2588339-6301-6E46-BEC2-9B3A9A8380F8}" srcId="{43074C64-A96F-D744-BBCA-4E6C8E6DE9F6}" destId="{7B0BF2EB-2BA3-B34F-8461-9E3EBB687822}" srcOrd="0" destOrd="0" parTransId="{329D0DFB-F393-2641-8328-34AE48370739}" sibTransId="{CF7F44E1-9188-E74C-8261-163E14BA23F6}"/>
    <dgm:cxn modelId="{019EA309-8149-4AE0-A85A-7F2822BB57AC}" type="presOf" srcId="{43074C64-A96F-D744-BBCA-4E6C8E6DE9F6}" destId="{B2E18F44-71DF-EF46-AD9E-552C01D23E45}" srcOrd="0" destOrd="0" presId="urn:microsoft.com/office/officeart/2005/8/layout/vList2"/>
    <dgm:cxn modelId="{C186FBDE-6A7E-41CB-8E0B-5A451FBF2939}" type="presOf" srcId="{620B89ED-CFE8-8B46-A650-8FF58F19811B}" destId="{9C7826F7-E120-7344-9BEE-2B26FB5CFB00}" srcOrd="0" destOrd="0" presId="urn:microsoft.com/office/officeart/2005/8/layout/vList2"/>
    <dgm:cxn modelId="{45A79F9A-0548-7C4C-8241-727651CB8B3C}" srcId="{43074C64-A96F-D744-BBCA-4E6C8E6DE9F6}" destId="{ACFA3209-CDA4-2246-8ED0-9D22B4B94FC7}" srcOrd="4" destOrd="0" parTransId="{90FE8DF8-7063-AE45-8F2F-FF36A4DBB4E8}" sibTransId="{5B50D667-411D-BB40-9746-8F5A642914FE}"/>
    <dgm:cxn modelId="{E984AA3D-AE54-7244-B870-CA3D27252FB7}" srcId="{43074C64-A96F-D744-BBCA-4E6C8E6DE9F6}" destId="{191CCC5C-117C-1E43-82A4-4FB9E8147276}" srcOrd="5" destOrd="0" parTransId="{2CD7A5DD-F355-1947-82DD-6A6F0DC0A202}" sibTransId="{EC803B73-183D-CD46-8202-9DA9F08992D9}"/>
    <dgm:cxn modelId="{6A17C204-2478-8D4C-B8BD-B5A4E5DBB33A}" srcId="{43074C64-A96F-D744-BBCA-4E6C8E6DE9F6}" destId="{620B89ED-CFE8-8B46-A650-8FF58F19811B}" srcOrd="2" destOrd="0" parTransId="{794EE4CB-C0F4-B844-96D0-65703DE8CD9F}" sibTransId="{282D0C39-4232-234C-903F-A5EE32ABEF48}"/>
    <dgm:cxn modelId="{5D3EA5D3-C28D-4854-BA62-C0531878FB94}" type="presOf" srcId="{7B0BF2EB-2BA3-B34F-8461-9E3EBB687822}" destId="{1389E7C2-54B9-6243-A091-7469976BD82A}" srcOrd="0" destOrd="0" presId="urn:microsoft.com/office/officeart/2005/8/layout/vList2"/>
    <dgm:cxn modelId="{18799E4F-CFE7-FC46-B4AF-0D1C6227579D}" srcId="{43074C64-A96F-D744-BBCA-4E6C8E6DE9F6}" destId="{ADAC3677-692E-7041-90FB-2B300F498716}" srcOrd="1" destOrd="0" parTransId="{7A5CC66E-4A04-3740-A381-A9865BB85DEE}" sibTransId="{DE394379-F931-124A-954C-92A68FA9474F}"/>
    <dgm:cxn modelId="{BE7D62E0-01F5-4089-AAD5-A5442B074723}" type="presParOf" srcId="{B2E18F44-71DF-EF46-AD9E-552C01D23E45}" destId="{1389E7C2-54B9-6243-A091-7469976BD82A}" srcOrd="0" destOrd="0" presId="urn:microsoft.com/office/officeart/2005/8/layout/vList2"/>
    <dgm:cxn modelId="{075F9DC2-3A53-4C95-877A-2E7141FAC046}" type="presParOf" srcId="{B2E18F44-71DF-EF46-AD9E-552C01D23E45}" destId="{C1799EAA-9220-4F43-9201-C6D9B3232C53}" srcOrd="1" destOrd="0" presId="urn:microsoft.com/office/officeart/2005/8/layout/vList2"/>
    <dgm:cxn modelId="{43B05A9D-1F63-48B1-99F7-D3C05C931277}" type="presParOf" srcId="{B2E18F44-71DF-EF46-AD9E-552C01D23E45}" destId="{735BA4EA-5DCB-3146-88DD-19CF7B7E5334}" srcOrd="2" destOrd="0" presId="urn:microsoft.com/office/officeart/2005/8/layout/vList2"/>
    <dgm:cxn modelId="{A1C7A9C4-3AC9-4F15-9844-13E2816E3FFB}" type="presParOf" srcId="{B2E18F44-71DF-EF46-AD9E-552C01D23E45}" destId="{69AFA8F2-DD2F-954B-8056-B097424BB0A6}" srcOrd="3" destOrd="0" presId="urn:microsoft.com/office/officeart/2005/8/layout/vList2"/>
    <dgm:cxn modelId="{CCF10F55-5D21-48C7-9127-A36DBDCB954E}" type="presParOf" srcId="{B2E18F44-71DF-EF46-AD9E-552C01D23E45}" destId="{9C7826F7-E120-7344-9BEE-2B26FB5CFB00}" srcOrd="4" destOrd="0" presId="urn:microsoft.com/office/officeart/2005/8/layout/vList2"/>
    <dgm:cxn modelId="{E59CC7D3-EB15-4EDD-B51C-3D664C322926}" type="presParOf" srcId="{B2E18F44-71DF-EF46-AD9E-552C01D23E45}" destId="{54B7AF9C-1DE1-5541-9E3A-13C07287B057}" srcOrd="5" destOrd="0" presId="urn:microsoft.com/office/officeart/2005/8/layout/vList2"/>
    <dgm:cxn modelId="{BBAAB210-D356-431F-BBC6-50103CCB1BA0}" type="presParOf" srcId="{B2E18F44-71DF-EF46-AD9E-552C01D23E45}" destId="{1C720523-7427-C645-961C-2564CD7F1596}" srcOrd="6" destOrd="0" presId="urn:microsoft.com/office/officeart/2005/8/layout/vList2"/>
    <dgm:cxn modelId="{9C83F635-FFF3-4F10-BA47-5150EEC4B94C}" type="presParOf" srcId="{B2E18F44-71DF-EF46-AD9E-552C01D23E45}" destId="{2B32CA50-47C9-F444-B574-5BA61E66691B}" srcOrd="7" destOrd="0" presId="urn:microsoft.com/office/officeart/2005/8/layout/vList2"/>
    <dgm:cxn modelId="{3DA3D85A-9001-42C7-BFAF-976AD73D4737}" type="presParOf" srcId="{B2E18F44-71DF-EF46-AD9E-552C01D23E45}" destId="{CBE1D46B-3A01-CB45-9402-BA354DE00ABF}" srcOrd="8" destOrd="0" presId="urn:microsoft.com/office/officeart/2005/8/layout/vList2"/>
    <dgm:cxn modelId="{C64B7385-3C68-4F76-9C0B-C6B80A0E24D9}" type="presParOf" srcId="{B2E18F44-71DF-EF46-AD9E-552C01D23E45}" destId="{DAF3461E-0664-E24C-8915-5BB99E07FB02}" srcOrd="9" destOrd="0" presId="urn:microsoft.com/office/officeart/2005/8/layout/vList2"/>
    <dgm:cxn modelId="{CCFAC434-78CB-4EBB-BF6D-883A06D7538D}" type="presParOf" srcId="{B2E18F44-71DF-EF46-AD9E-552C01D23E45}" destId="{101982B3-D3D8-F041-83A4-A17A8249DB3B}"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ADCBF3-62EB-044B-91E4-FB5A854155AA}"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BD651AE6-1864-274A-A273-1FBB5EC3DB71}">
      <dgm:prSet phldrT="[Text]"/>
      <dgm:spPr/>
      <dgm:t>
        <a:bodyPr/>
        <a:lstStyle/>
        <a:p>
          <a:r>
            <a:rPr lang="zh-CN" altLang="en-US" b="1" dirty="0" smtClean="0">
              <a:effectLst>
                <a:outerShdw blurRad="38100" dist="38100" dir="2700000" algn="tl">
                  <a:srgbClr val="000000">
                    <a:alpha val="43137"/>
                  </a:srgbClr>
                </a:outerShdw>
              </a:effectLst>
            </a:rPr>
            <a:t>缺少物理安全控制</a:t>
          </a:r>
          <a:endParaRPr lang="en-US" b="1" dirty="0">
            <a:effectLst>
              <a:outerShdw blurRad="38100" dist="38100" dir="2700000" algn="tl">
                <a:srgbClr val="000000">
                  <a:alpha val="43137"/>
                </a:srgbClr>
              </a:outerShdw>
            </a:effectLst>
          </a:endParaRPr>
        </a:p>
      </dgm:t>
    </dgm:pt>
    <dgm:pt modelId="{3B3CC635-84F0-DA46-9E2B-F2A8FCB7EE2E}" type="parTrans" cxnId="{1389EA0C-BF66-ED4A-A478-E48394305920}">
      <dgm:prSet/>
      <dgm:spPr/>
      <dgm:t>
        <a:bodyPr/>
        <a:lstStyle/>
        <a:p>
          <a:endParaRPr lang="en-US"/>
        </a:p>
      </dgm:t>
    </dgm:pt>
    <dgm:pt modelId="{A1A5B5C2-19A2-834B-B5B1-A819DDB03D92}" type="sibTrans" cxnId="{1389EA0C-BF66-ED4A-A478-E48394305920}">
      <dgm:prSet/>
      <dgm:spPr/>
      <dgm:t>
        <a:bodyPr/>
        <a:lstStyle/>
        <a:p>
          <a:endParaRPr lang="en-US" dirty="0"/>
        </a:p>
      </dgm:t>
    </dgm:pt>
    <dgm:pt modelId="{3372F132-CB16-E343-99F9-22928C7FFED6}">
      <dgm:prSet custT="1"/>
      <dgm:spPr/>
      <dgm:t>
        <a:bodyPr/>
        <a:lstStyle/>
        <a:p>
          <a:pPr algn="l"/>
          <a:endParaRPr lang="en-US" sz="2000" dirty="0" smtClean="0"/>
        </a:p>
      </dgm:t>
    </dgm:pt>
    <dgm:pt modelId="{4F0D40C9-DEB2-5846-8A03-EF918DECB559}" type="parTrans" cxnId="{2BEDF0A4-8A4C-574D-8E58-ADE2B5106F96}">
      <dgm:prSet/>
      <dgm:spPr/>
      <dgm:t>
        <a:bodyPr/>
        <a:lstStyle/>
        <a:p>
          <a:endParaRPr lang="en-US"/>
        </a:p>
      </dgm:t>
    </dgm:pt>
    <dgm:pt modelId="{61F61C1F-3350-DA4E-851A-E1AF0A6D69B6}" type="sibTrans" cxnId="{2BEDF0A4-8A4C-574D-8E58-ADE2B5106F96}">
      <dgm:prSet/>
      <dgm:spPr/>
      <dgm:t>
        <a:bodyPr/>
        <a:lstStyle/>
        <a:p>
          <a:endParaRPr lang="en-US"/>
        </a:p>
      </dgm:t>
    </dgm:pt>
    <dgm:pt modelId="{238CCC6B-8017-B940-B77C-D90E684CA555}">
      <dgm:prSet/>
      <dgm:spPr/>
      <dgm:t>
        <a:bodyPr/>
        <a:lstStyle/>
        <a:p>
          <a:r>
            <a:rPr lang="zh-CN" altLang="en-US" b="1" dirty="0" smtClean="0">
              <a:effectLst>
                <a:outerShdw blurRad="38100" dist="38100" dir="2700000" algn="tl">
                  <a:srgbClr val="000000">
                    <a:alpha val="43137"/>
                  </a:srgbClr>
                </a:outerShdw>
              </a:effectLst>
            </a:rPr>
            <a:t>使用不可信的移动设备</a:t>
          </a:r>
          <a:endParaRPr lang="en-US" b="1" dirty="0" smtClean="0">
            <a:effectLst>
              <a:outerShdw blurRad="38100" dist="38100" dir="2700000" algn="tl">
                <a:srgbClr val="000000">
                  <a:alpha val="43137"/>
                </a:srgbClr>
              </a:outerShdw>
            </a:effectLst>
          </a:endParaRPr>
        </a:p>
      </dgm:t>
    </dgm:pt>
    <dgm:pt modelId="{E52BFE8B-59A6-944F-9B1B-9AB495DF1753}" type="parTrans" cxnId="{38DE1C63-3A39-E041-AB2D-B8F21142284C}">
      <dgm:prSet/>
      <dgm:spPr/>
      <dgm:t>
        <a:bodyPr/>
        <a:lstStyle/>
        <a:p>
          <a:endParaRPr lang="en-US"/>
        </a:p>
      </dgm:t>
    </dgm:pt>
    <dgm:pt modelId="{4F577C47-CB6F-9E43-88CF-8AB73933C65F}" type="sibTrans" cxnId="{38DE1C63-3A39-E041-AB2D-B8F21142284C}">
      <dgm:prSet/>
      <dgm:spPr/>
      <dgm:t>
        <a:bodyPr/>
        <a:lstStyle/>
        <a:p>
          <a:endParaRPr lang="en-US" dirty="0"/>
        </a:p>
      </dgm:t>
    </dgm:pt>
    <dgm:pt modelId="{6DE21658-E7D8-ED4B-857E-FA323ACD57EA}">
      <dgm:prSet custT="1"/>
      <dgm:spPr/>
      <dgm:t>
        <a:bodyPr/>
        <a:lstStyle/>
        <a:p>
          <a:endParaRPr lang="en-US" sz="1300" dirty="0" smtClean="0"/>
        </a:p>
      </dgm:t>
    </dgm:pt>
    <dgm:pt modelId="{3670178F-BB33-4B42-A927-781A7F1860CF}" type="parTrans" cxnId="{C3B77665-C23B-4D4B-B35E-7445237C4B00}">
      <dgm:prSet/>
      <dgm:spPr/>
      <dgm:t>
        <a:bodyPr/>
        <a:lstStyle/>
        <a:p>
          <a:endParaRPr lang="en-US"/>
        </a:p>
      </dgm:t>
    </dgm:pt>
    <dgm:pt modelId="{650434F9-88FC-2F41-B13E-CEC11669F1A6}" type="sibTrans" cxnId="{C3B77665-C23B-4D4B-B35E-7445237C4B00}">
      <dgm:prSet/>
      <dgm:spPr/>
      <dgm:t>
        <a:bodyPr/>
        <a:lstStyle/>
        <a:p>
          <a:endParaRPr lang="en-US"/>
        </a:p>
      </dgm:t>
    </dgm:pt>
    <dgm:pt modelId="{BEFEFDA1-3250-AB44-AB53-B658911D4DC0}">
      <dgm:prSet/>
      <dgm:spPr/>
      <dgm:t>
        <a:bodyPr/>
        <a:lstStyle/>
        <a:p>
          <a:r>
            <a:rPr lang="zh-CN" altLang="en-US" b="1" dirty="0" smtClean="0">
              <a:effectLst>
                <a:outerShdw blurRad="38100" dist="38100" dir="2700000" algn="tl">
                  <a:srgbClr val="000000">
                    <a:alpha val="43137"/>
                  </a:srgbClr>
                </a:outerShdw>
              </a:effectLst>
            </a:rPr>
            <a:t>使用不可信的网络</a:t>
          </a:r>
          <a:endParaRPr lang="en-US" b="1" dirty="0" smtClean="0">
            <a:effectLst>
              <a:outerShdw blurRad="38100" dist="38100" dir="2700000" algn="tl">
                <a:srgbClr val="000000">
                  <a:alpha val="43137"/>
                </a:srgbClr>
              </a:outerShdw>
            </a:effectLst>
          </a:endParaRPr>
        </a:p>
      </dgm:t>
    </dgm:pt>
    <dgm:pt modelId="{C365E8EF-1894-974D-8A8B-D220F2A2ED9C}" type="parTrans" cxnId="{D77695A7-7FE3-2242-B3C8-6983F3793B5C}">
      <dgm:prSet/>
      <dgm:spPr/>
      <dgm:t>
        <a:bodyPr/>
        <a:lstStyle/>
        <a:p>
          <a:endParaRPr lang="en-US"/>
        </a:p>
      </dgm:t>
    </dgm:pt>
    <dgm:pt modelId="{CBE614EB-738F-0941-8DE8-FC3780B6CD27}" type="sibTrans" cxnId="{D77695A7-7FE3-2242-B3C8-6983F3793B5C}">
      <dgm:prSet/>
      <dgm:spPr/>
      <dgm:t>
        <a:bodyPr/>
        <a:lstStyle/>
        <a:p>
          <a:endParaRPr lang="en-US" dirty="0"/>
        </a:p>
      </dgm:t>
    </dgm:pt>
    <dgm:pt modelId="{4C1A686E-B624-8B4B-BB48-BEA6DB10DD4B}">
      <dgm:prSet custT="1"/>
      <dgm:spPr/>
      <dgm:t>
        <a:bodyPr/>
        <a:lstStyle/>
        <a:p>
          <a:r>
            <a:rPr lang="zh-CN" altLang="en-US" sz="1800" dirty="0" smtClean="0"/>
            <a:t>假定移动设备和公司机构之间的网络是不可信的</a:t>
          </a:r>
          <a:endParaRPr lang="en-US" sz="1800" dirty="0" smtClean="0"/>
        </a:p>
      </dgm:t>
    </dgm:pt>
    <dgm:pt modelId="{D1BEDC99-BC39-CA4D-82E5-30397653ACDF}" type="parTrans" cxnId="{7576B3A1-FAE9-D049-8D25-AE98FD5AB8D3}">
      <dgm:prSet/>
      <dgm:spPr/>
      <dgm:t>
        <a:bodyPr/>
        <a:lstStyle/>
        <a:p>
          <a:endParaRPr lang="en-US"/>
        </a:p>
      </dgm:t>
    </dgm:pt>
    <dgm:pt modelId="{6CC21BBE-96D7-7C4A-A0EA-7817D1C10EEE}" type="sibTrans" cxnId="{7576B3A1-FAE9-D049-8D25-AE98FD5AB8D3}">
      <dgm:prSet/>
      <dgm:spPr/>
      <dgm:t>
        <a:bodyPr/>
        <a:lstStyle/>
        <a:p>
          <a:endParaRPr lang="en-US"/>
        </a:p>
      </dgm:t>
    </dgm:pt>
    <dgm:pt modelId="{11975B50-3CB0-154A-8FA1-5F60D9E2D983}">
      <dgm:prSet/>
      <dgm:spPr/>
      <dgm:t>
        <a:bodyPr/>
        <a:lstStyle/>
        <a:p>
          <a:r>
            <a:rPr lang="zh-CN" altLang="en-US" b="0" dirty="0" smtClean="0">
              <a:effectLst>
                <a:outerShdw blurRad="38100" dist="38100" dir="2700000" algn="tl">
                  <a:srgbClr val="000000">
                    <a:alpha val="43137"/>
                  </a:srgbClr>
                </a:outerShdw>
              </a:effectLst>
            </a:rPr>
            <a:t>使用不可信的内容</a:t>
          </a:r>
          <a:endParaRPr lang="en-US" b="0" dirty="0" smtClean="0">
            <a:effectLst>
              <a:outerShdw blurRad="38100" dist="38100" dir="2700000" algn="tl">
                <a:srgbClr val="000000">
                  <a:alpha val="43137"/>
                </a:srgbClr>
              </a:outerShdw>
            </a:effectLst>
          </a:endParaRPr>
        </a:p>
      </dgm:t>
    </dgm:pt>
    <dgm:pt modelId="{E320CE75-DC33-0B4C-BF74-C7CC37FC3281}" type="parTrans" cxnId="{9C7FBE92-4381-6043-933A-4D5D437BDC60}">
      <dgm:prSet/>
      <dgm:spPr/>
      <dgm:t>
        <a:bodyPr/>
        <a:lstStyle/>
        <a:p>
          <a:endParaRPr lang="en-US"/>
        </a:p>
      </dgm:t>
    </dgm:pt>
    <dgm:pt modelId="{1165F27B-B34B-F54D-ADB1-1EF9B5D32A10}" type="sibTrans" cxnId="{9C7FBE92-4381-6043-933A-4D5D437BDC60}">
      <dgm:prSet/>
      <dgm:spPr/>
      <dgm:t>
        <a:bodyPr/>
        <a:lstStyle/>
        <a:p>
          <a:endParaRPr lang="en-US"/>
        </a:p>
      </dgm:t>
    </dgm:pt>
    <dgm:pt modelId="{A476015C-D1DF-0A49-AD72-41C8E496247C}">
      <dgm:prSet custT="1"/>
      <dgm:spPr/>
      <dgm:t>
        <a:bodyPr/>
        <a:lstStyle/>
        <a:p>
          <a:r>
            <a:rPr lang="zh-CN" altLang="en-US" sz="1800" dirty="0" smtClean="0"/>
            <a:t>移动设备可能使用其他不可信的内容</a:t>
          </a:r>
          <a:endParaRPr lang="en-US" sz="1800" dirty="0" smtClean="0"/>
        </a:p>
      </dgm:t>
    </dgm:pt>
    <dgm:pt modelId="{F87DC7CD-C360-6449-BCBB-692BEFA96C65}" type="parTrans" cxnId="{2619CED0-F65B-DA4B-8720-B13E53C58CF8}">
      <dgm:prSet/>
      <dgm:spPr/>
      <dgm:t>
        <a:bodyPr/>
        <a:lstStyle/>
        <a:p>
          <a:endParaRPr lang="en-US"/>
        </a:p>
      </dgm:t>
    </dgm:pt>
    <dgm:pt modelId="{B24E8A80-FEAC-A54B-B783-F0B24A8D28D2}" type="sibTrans" cxnId="{2619CED0-F65B-DA4B-8720-B13E53C58CF8}">
      <dgm:prSet/>
      <dgm:spPr/>
      <dgm:t>
        <a:bodyPr/>
        <a:lstStyle/>
        <a:p>
          <a:endParaRPr lang="en-US"/>
        </a:p>
      </dgm:t>
    </dgm:pt>
    <dgm:pt modelId="{07BCFCCC-B76A-5248-A11B-6DC3BBCB944A}" type="pres">
      <dgm:prSet presAssocID="{BAADCBF3-62EB-044B-91E4-FB5A854155AA}" presName="Name0" presStyleCnt="0">
        <dgm:presLayoutVars>
          <dgm:dir/>
          <dgm:animLvl val="lvl"/>
          <dgm:resizeHandles val="exact"/>
        </dgm:presLayoutVars>
      </dgm:prSet>
      <dgm:spPr/>
      <dgm:t>
        <a:bodyPr/>
        <a:lstStyle/>
        <a:p>
          <a:endParaRPr lang="en-US"/>
        </a:p>
      </dgm:t>
    </dgm:pt>
    <dgm:pt modelId="{1E5A2F0B-70AE-8040-AB6E-D0EC26A894A0}" type="pres">
      <dgm:prSet presAssocID="{BAADCBF3-62EB-044B-91E4-FB5A854155AA}" presName="tSp" presStyleCnt="0"/>
      <dgm:spPr/>
    </dgm:pt>
    <dgm:pt modelId="{7870309D-E139-3348-87DC-A514C54D258E}" type="pres">
      <dgm:prSet presAssocID="{BAADCBF3-62EB-044B-91E4-FB5A854155AA}" presName="bSp" presStyleCnt="0"/>
      <dgm:spPr/>
    </dgm:pt>
    <dgm:pt modelId="{AE55BF58-EAA8-204C-940E-902A9A0AC0CA}" type="pres">
      <dgm:prSet presAssocID="{BAADCBF3-62EB-044B-91E4-FB5A854155AA}" presName="process" presStyleCnt="0"/>
      <dgm:spPr/>
    </dgm:pt>
    <dgm:pt modelId="{5791F138-D59E-E34D-9B05-6F67D0D3EB96}" type="pres">
      <dgm:prSet presAssocID="{BD651AE6-1864-274A-A273-1FBB5EC3DB71}" presName="composite1" presStyleCnt="0"/>
      <dgm:spPr/>
    </dgm:pt>
    <dgm:pt modelId="{93079B1E-0B6A-BF4A-A10A-DDF738B3FF9E}" type="pres">
      <dgm:prSet presAssocID="{BD651AE6-1864-274A-A273-1FBB5EC3DB71}" presName="dummyNode1" presStyleLbl="node1" presStyleIdx="0" presStyleCnt="4"/>
      <dgm:spPr/>
    </dgm:pt>
    <dgm:pt modelId="{3E4C8994-B352-6740-8D56-83FC6515BB06}" type="pres">
      <dgm:prSet presAssocID="{BD651AE6-1864-274A-A273-1FBB5EC3DB71}" presName="childNode1" presStyleLbl="bgAcc1" presStyleIdx="0" presStyleCnt="4" custScaleX="143255" custScaleY="158298">
        <dgm:presLayoutVars>
          <dgm:bulletEnabled val="1"/>
        </dgm:presLayoutVars>
      </dgm:prSet>
      <dgm:spPr/>
      <dgm:t>
        <a:bodyPr/>
        <a:lstStyle/>
        <a:p>
          <a:endParaRPr lang="en-US"/>
        </a:p>
      </dgm:t>
    </dgm:pt>
    <dgm:pt modelId="{6CA2DCD5-FFFF-4B48-A2B5-A589D16A7129}" type="pres">
      <dgm:prSet presAssocID="{BD651AE6-1864-274A-A273-1FBB5EC3DB71}" presName="childNode1tx" presStyleLbl="bgAcc1" presStyleIdx="0" presStyleCnt="4">
        <dgm:presLayoutVars>
          <dgm:bulletEnabled val="1"/>
        </dgm:presLayoutVars>
      </dgm:prSet>
      <dgm:spPr/>
      <dgm:t>
        <a:bodyPr/>
        <a:lstStyle/>
        <a:p>
          <a:endParaRPr lang="en-US"/>
        </a:p>
      </dgm:t>
    </dgm:pt>
    <dgm:pt modelId="{84E1B572-A4F0-F941-B0C0-1901A6F82E57}" type="pres">
      <dgm:prSet presAssocID="{BD651AE6-1864-274A-A273-1FBB5EC3DB71}" presName="parentNode1" presStyleLbl="node1" presStyleIdx="0" presStyleCnt="4" custScaleX="111763" custLinFactNeighborX="9169" custLinFactNeighborY="44257">
        <dgm:presLayoutVars>
          <dgm:chMax val="1"/>
          <dgm:bulletEnabled val="1"/>
        </dgm:presLayoutVars>
      </dgm:prSet>
      <dgm:spPr/>
      <dgm:t>
        <a:bodyPr/>
        <a:lstStyle/>
        <a:p>
          <a:endParaRPr lang="en-US"/>
        </a:p>
      </dgm:t>
    </dgm:pt>
    <dgm:pt modelId="{2EDF133B-65B7-A34A-AAAB-2DEBBE729A93}" type="pres">
      <dgm:prSet presAssocID="{BD651AE6-1864-274A-A273-1FBB5EC3DB71}" presName="connSite1" presStyleCnt="0"/>
      <dgm:spPr/>
    </dgm:pt>
    <dgm:pt modelId="{4721B204-DD53-414A-90E5-015BAACB1B4B}" type="pres">
      <dgm:prSet presAssocID="{A1A5B5C2-19A2-834B-B5B1-A819DDB03D92}" presName="Name9" presStyleLbl="sibTrans2D1" presStyleIdx="0" presStyleCnt="3" custLinFactNeighborX="31028" custLinFactNeighborY="-15556"/>
      <dgm:spPr/>
      <dgm:t>
        <a:bodyPr/>
        <a:lstStyle/>
        <a:p>
          <a:endParaRPr lang="en-US"/>
        </a:p>
      </dgm:t>
    </dgm:pt>
    <dgm:pt modelId="{6B50586D-55DF-3948-A825-55E68DB618FC}" type="pres">
      <dgm:prSet presAssocID="{238CCC6B-8017-B940-B77C-D90E684CA555}" presName="composite2" presStyleCnt="0"/>
      <dgm:spPr/>
    </dgm:pt>
    <dgm:pt modelId="{EB96A06A-F5E8-3C42-9CD0-E5AD53C2F989}" type="pres">
      <dgm:prSet presAssocID="{238CCC6B-8017-B940-B77C-D90E684CA555}" presName="dummyNode2" presStyleLbl="node1" presStyleIdx="0" presStyleCnt="4"/>
      <dgm:spPr/>
    </dgm:pt>
    <dgm:pt modelId="{3D9A4C72-DE42-AE43-8358-68F7E81E1EB9}" type="pres">
      <dgm:prSet presAssocID="{238CCC6B-8017-B940-B77C-D90E684CA555}" presName="childNode2" presStyleLbl="bgAcc1" presStyleIdx="1" presStyleCnt="4" custScaleX="111354" custScaleY="124666">
        <dgm:presLayoutVars>
          <dgm:bulletEnabled val="1"/>
        </dgm:presLayoutVars>
      </dgm:prSet>
      <dgm:spPr/>
      <dgm:t>
        <a:bodyPr/>
        <a:lstStyle/>
        <a:p>
          <a:endParaRPr lang="en-US"/>
        </a:p>
      </dgm:t>
    </dgm:pt>
    <dgm:pt modelId="{1C14BF45-EFF7-2C49-B05B-4C7B5370D341}" type="pres">
      <dgm:prSet presAssocID="{238CCC6B-8017-B940-B77C-D90E684CA555}" presName="childNode2tx" presStyleLbl="bgAcc1" presStyleIdx="1" presStyleCnt="4">
        <dgm:presLayoutVars>
          <dgm:bulletEnabled val="1"/>
        </dgm:presLayoutVars>
      </dgm:prSet>
      <dgm:spPr/>
      <dgm:t>
        <a:bodyPr/>
        <a:lstStyle/>
        <a:p>
          <a:endParaRPr lang="en-US"/>
        </a:p>
      </dgm:t>
    </dgm:pt>
    <dgm:pt modelId="{EB139CAB-8AEE-1E4D-9D15-C436A0E80AD3}" type="pres">
      <dgm:prSet presAssocID="{238CCC6B-8017-B940-B77C-D90E684CA555}" presName="parentNode2" presStyleLbl="node1" presStyleIdx="1" presStyleCnt="4">
        <dgm:presLayoutVars>
          <dgm:chMax val="0"/>
          <dgm:bulletEnabled val="1"/>
        </dgm:presLayoutVars>
      </dgm:prSet>
      <dgm:spPr/>
      <dgm:t>
        <a:bodyPr/>
        <a:lstStyle/>
        <a:p>
          <a:endParaRPr lang="en-US"/>
        </a:p>
      </dgm:t>
    </dgm:pt>
    <dgm:pt modelId="{687DB3ED-1ED1-D448-B8C5-9B7E16A1497D}" type="pres">
      <dgm:prSet presAssocID="{238CCC6B-8017-B940-B77C-D90E684CA555}" presName="connSite2" presStyleCnt="0"/>
      <dgm:spPr/>
    </dgm:pt>
    <dgm:pt modelId="{D4523307-9553-8943-A089-61566F9DAE54}" type="pres">
      <dgm:prSet presAssocID="{4F577C47-CB6F-9E43-88CF-8AB73933C65F}" presName="Name18" presStyleLbl="sibTrans2D1" presStyleIdx="1" presStyleCnt="3" custLinFactNeighborX="23563" custLinFactNeighborY="14009"/>
      <dgm:spPr/>
      <dgm:t>
        <a:bodyPr/>
        <a:lstStyle/>
        <a:p>
          <a:endParaRPr lang="en-US"/>
        </a:p>
      </dgm:t>
    </dgm:pt>
    <dgm:pt modelId="{AA725D56-8B20-304C-A9FA-BB66654E897B}" type="pres">
      <dgm:prSet presAssocID="{BEFEFDA1-3250-AB44-AB53-B658911D4DC0}" presName="composite1" presStyleCnt="0"/>
      <dgm:spPr/>
    </dgm:pt>
    <dgm:pt modelId="{CD37B542-D46D-8C48-B29F-81FF65B06480}" type="pres">
      <dgm:prSet presAssocID="{BEFEFDA1-3250-AB44-AB53-B658911D4DC0}" presName="dummyNode1" presStyleLbl="node1" presStyleIdx="1" presStyleCnt="4"/>
      <dgm:spPr/>
    </dgm:pt>
    <dgm:pt modelId="{A8E221DB-A2FB-F348-A4D5-36B1876CC523}" type="pres">
      <dgm:prSet presAssocID="{BEFEFDA1-3250-AB44-AB53-B658911D4DC0}" presName="childNode1" presStyleLbl="bgAcc1" presStyleIdx="2" presStyleCnt="4" custScaleX="146538" custScaleY="124269">
        <dgm:presLayoutVars>
          <dgm:bulletEnabled val="1"/>
        </dgm:presLayoutVars>
      </dgm:prSet>
      <dgm:spPr/>
      <dgm:t>
        <a:bodyPr/>
        <a:lstStyle/>
        <a:p>
          <a:endParaRPr lang="en-US"/>
        </a:p>
      </dgm:t>
    </dgm:pt>
    <dgm:pt modelId="{E7244E8A-BBBD-2640-BC67-112E8872FD1C}" type="pres">
      <dgm:prSet presAssocID="{BEFEFDA1-3250-AB44-AB53-B658911D4DC0}" presName="childNode1tx" presStyleLbl="bgAcc1" presStyleIdx="2" presStyleCnt="4">
        <dgm:presLayoutVars>
          <dgm:bulletEnabled val="1"/>
        </dgm:presLayoutVars>
      </dgm:prSet>
      <dgm:spPr/>
      <dgm:t>
        <a:bodyPr/>
        <a:lstStyle/>
        <a:p>
          <a:endParaRPr lang="en-US"/>
        </a:p>
      </dgm:t>
    </dgm:pt>
    <dgm:pt modelId="{FE9743DE-D88C-9040-9FF7-AFBAB3CED052}" type="pres">
      <dgm:prSet presAssocID="{BEFEFDA1-3250-AB44-AB53-B658911D4DC0}" presName="parentNode1" presStyleLbl="node1" presStyleIdx="2" presStyleCnt="4" custLinFactNeighborX="40727" custLinFactNeighborY="29265">
        <dgm:presLayoutVars>
          <dgm:chMax val="1"/>
          <dgm:bulletEnabled val="1"/>
        </dgm:presLayoutVars>
      </dgm:prSet>
      <dgm:spPr/>
      <dgm:t>
        <a:bodyPr/>
        <a:lstStyle/>
        <a:p>
          <a:endParaRPr lang="en-US"/>
        </a:p>
      </dgm:t>
    </dgm:pt>
    <dgm:pt modelId="{06094C16-88D3-474F-880D-2770CC6E25F9}" type="pres">
      <dgm:prSet presAssocID="{BEFEFDA1-3250-AB44-AB53-B658911D4DC0}" presName="connSite1" presStyleCnt="0"/>
      <dgm:spPr/>
    </dgm:pt>
    <dgm:pt modelId="{DE9104C0-2CB3-8341-8188-3CC8E0E1BE76}" type="pres">
      <dgm:prSet presAssocID="{CBE614EB-738F-0941-8DE8-FC3780B6CD27}" presName="Name9" presStyleLbl="sibTrans2D1" presStyleIdx="2" presStyleCnt="3" custLinFactNeighborX="36310" custLinFactNeighborY="1392"/>
      <dgm:spPr/>
      <dgm:t>
        <a:bodyPr/>
        <a:lstStyle/>
        <a:p>
          <a:endParaRPr lang="en-US"/>
        </a:p>
      </dgm:t>
    </dgm:pt>
    <dgm:pt modelId="{2D6B6EAC-009B-F64F-BE89-2B95B528BDF6}" type="pres">
      <dgm:prSet presAssocID="{11975B50-3CB0-154A-8FA1-5F60D9E2D983}" presName="composite2" presStyleCnt="0"/>
      <dgm:spPr/>
    </dgm:pt>
    <dgm:pt modelId="{A1EC2089-C44E-774B-94D7-FAB1A540CA94}" type="pres">
      <dgm:prSet presAssocID="{11975B50-3CB0-154A-8FA1-5F60D9E2D983}" presName="dummyNode2" presStyleLbl="node1" presStyleIdx="2" presStyleCnt="4"/>
      <dgm:spPr/>
    </dgm:pt>
    <dgm:pt modelId="{A9322B73-3955-7E4E-A1FA-6F8A5A22E0C4}" type="pres">
      <dgm:prSet presAssocID="{11975B50-3CB0-154A-8FA1-5F60D9E2D983}" presName="childNode2" presStyleLbl="bgAcc1" presStyleIdx="3" presStyleCnt="4" custScaleY="183996">
        <dgm:presLayoutVars>
          <dgm:bulletEnabled val="1"/>
        </dgm:presLayoutVars>
      </dgm:prSet>
      <dgm:spPr/>
      <dgm:t>
        <a:bodyPr/>
        <a:lstStyle/>
        <a:p>
          <a:endParaRPr lang="en-US"/>
        </a:p>
      </dgm:t>
    </dgm:pt>
    <dgm:pt modelId="{183E9811-87BB-7741-A282-FE55B6C6FD0D}" type="pres">
      <dgm:prSet presAssocID="{11975B50-3CB0-154A-8FA1-5F60D9E2D983}" presName="childNode2tx" presStyleLbl="bgAcc1" presStyleIdx="3" presStyleCnt="4">
        <dgm:presLayoutVars>
          <dgm:bulletEnabled val="1"/>
        </dgm:presLayoutVars>
      </dgm:prSet>
      <dgm:spPr/>
      <dgm:t>
        <a:bodyPr/>
        <a:lstStyle/>
        <a:p>
          <a:endParaRPr lang="en-US"/>
        </a:p>
      </dgm:t>
    </dgm:pt>
    <dgm:pt modelId="{FD9B7A3C-3A50-6C45-B85D-6F6943FCF3F9}" type="pres">
      <dgm:prSet presAssocID="{11975B50-3CB0-154A-8FA1-5F60D9E2D983}" presName="parentNode2" presStyleLbl="node1" presStyleIdx="3" presStyleCnt="4" custLinFactNeighborX="-5551" custLinFactNeighborY="-47785">
        <dgm:presLayoutVars>
          <dgm:chMax val="0"/>
          <dgm:bulletEnabled val="1"/>
        </dgm:presLayoutVars>
      </dgm:prSet>
      <dgm:spPr/>
      <dgm:t>
        <a:bodyPr/>
        <a:lstStyle/>
        <a:p>
          <a:endParaRPr lang="en-US"/>
        </a:p>
      </dgm:t>
    </dgm:pt>
    <dgm:pt modelId="{9107C479-20C9-7542-ACF8-C75C812A2E8C}" type="pres">
      <dgm:prSet presAssocID="{11975B50-3CB0-154A-8FA1-5F60D9E2D983}" presName="connSite2" presStyleCnt="0"/>
      <dgm:spPr/>
    </dgm:pt>
  </dgm:ptLst>
  <dgm:cxnLst>
    <dgm:cxn modelId="{C3B77665-C23B-4D4B-B35E-7445237C4B00}" srcId="{238CCC6B-8017-B940-B77C-D90E684CA555}" destId="{6DE21658-E7D8-ED4B-857E-FA323ACD57EA}" srcOrd="0" destOrd="0" parTransId="{3670178F-BB33-4B42-A927-781A7F1860CF}" sibTransId="{650434F9-88FC-2F41-B13E-CEC11669F1A6}"/>
    <dgm:cxn modelId="{165996E2-CA7D-4DCC-BD2C-FE03AC1A00C2}" type="presOf" srcId="{3372F132-CB16-E343-99F9-22928C7FFED6}" destId="{3E4C8994-B352-6740-8D56-83FC6515BB06}" srcOrd="0" destOrd="0" presId="urn:microsoft.com/office/officeart/2005/8/layout/hProcess4"/>
    <dgm:cxn modelId="{7BDB40A4-02F6-4636-B947-05CA88DAE148}" type="presOf" srcId="{6DE21658-E7D8-ED4B-857E-FA323ACD57EA}" destId="{1C14BF45-EFF7-2C49-B05B-4C7B5370D341}" srcOrd="1" destOrd="0" presId="urn:microsoft.com/office/officeart/2005/8/layout/hProcess4"/>
    <dgm:cxn modelId="{6F2A9244-DCFE-4F3E-9196-D652A3BB1A39}" type="presOf" srcId="{3372F132-CB16-E343-99F9-22928C7FFED6}" destId="{6CA2DCD5-FFFF-4B48-A2B5-A589D16A7129}" srcOrd="1" destOrd="0" presId="urn:microsoft.com/office/officeart/2005/8/layout/hProcess4"/>
    <dgm:cxn modelId="{FFFEC421-B9A4-4712-85AF-C82164C795EA}" type="presOf" srcId="{4F577C47-CB6F-9E43-88CF-8AB73933C65F}" destId="{D4523307-9553-8943-A089-61566F9DAE54}" srcOrd="0" destOrd="0" presId="urn:microsoft.com/office/officeart/2005/8/layout/hProcess4"/>
    <dgm:cxn modelId="{501917D2-AF37-4738-B416-D586904AA7F2}" type="presOf" srcId="{BEFEFDA1-3250-AB44-AB53-B658911D4DC0}" destId="{FE9743DE-D88C-9040-9FF7-AFBAB3CED052}" srcOrd="0" destOrd="0" presId="urn:microsoft.com/office/officeart/2005/8/layout/hProcess4"/>
    <dgm:cxn modelId="{3D699743-A148-461F-88C7-1070014FC8BE}" type="presOf" srcId="{6DE21658-E7D8-ED4B-857E-FA323ACD57EA}" destId="{3D9A4C72-DE42-AE43-8358-68F7E81E1EB9}" srcOrd="0" destOrd="0" presId="urn:microsoft.com/office/officeart/2005/8/layout/hProcess4"/>
    <dgm:cxn modelId="{2619CED0-F65B-DA4B-8720-B13E53C58CF8}" srcId="{11975B50-3CB0-154A-8FA1-5F60D9E2D983}" destId="{A476015C-D1DF-0A49-AD72-41C8E496247C}" srcOrd="0" destOrd="0" parTransId="{F87DC7CD-C360-6449-BCBB-692BEFA96C65}" sibTransId="{B24E8A80-FEAC-A54B-B783-F0B24A8D28D2}"/>
    <dgm:cxn modelId="{BE5A7BE1-E868-45D9-96BD-C3A6EE5003F7}" type="presOf" srcId="{A476015C-D1DF-0A49-AD72-41C8E496247C}" destId="{A9322B73-3955-7E4E-A1FA-6F8A5A22E0C4}" srcOrd="0" destOrd="0" presId="urn:microsoft.com/office/officeart/2005/8/layout/hProcess4"/>
    <dgm:cxn modelId="{2BEDF0A4-8A4C-574D-8E58-ADE2B5106F96}" srcId="{BD651AE6-1864-274A-A273-1FBB5EC3DB71}" destId="{3372F132-CB16-E343-99F9-22928C7FFED6}" srcOrd="0" destOrd="0" parTransId="{4F0D40C9-DEB2-5846-8A03-EF918DECB559}" sibTransId="{61F61C1F-3350-DA4E-851A-E1AF0A6D69B6}"/>
    <dgm:cxn modelId="{9C7FBE92-4381-6043-933A-4D5D437BDC60}" srcId="{BAADCBF3-62EB-044B-91E4-FB5A854155AA}" destId="{11975B50-3CB0-154A-8FA1-5F60D9E2D983}" srcOrd="3" destOrd="0" parTransId="{E320CE75-DC33-0B4C-BF74-C7CC37FC3281}" sibTransId="{1165F27B-B34B-F54D-ADB1-1EF9B5D32A10}"/>
    <dgm:cxn modelId="{38DE1C63-3A39-E041-AB2D-B8F21142284C}" srcId="{BAADCBF3-62EB-044B-91E4-FB5A854155AA}" destId="{238CCC6B-8017-B940-B77C-D90E684CA555}" srcOrd="1" destOrd="0" parTransId="{E52BFE8B-59A6-944F-9B1B-9AB495DF1753}" sibTransId="{4F577C47-CB6F-9E43-88CF-8AB73933C65F}"/>
    <dgm:cxn modelId="{C12378B5-CCB6-4E7C-928A-D6AA0D3C5E9B}" type="presOf" srcId="{238CCC6B-8017-B940-B77C-D90E684CA555}" destId="{EB139CAB-8AEE-1E4D-9D15-C436A0E80AD3}" srcOrd="0" destOrd="0" presId="urn:microsoft.com/office/officeart/2005/8/layout/hProcess4"/>
    <dgm:cxn modelId="{1E945470-C8DA-454A-83DE-4C0B46850CEA}" type="presOf" srcId="{4C1A686E-B624-8B4B-BB48-BEA6DB10DD4B}" destId="{E7244E8A-BBBD-2640-BC67-112E8872FD1C}" srcOrd="1" destOrd="0" presId="urn:microsoft.com/office/officeart/2005/8/layout/hProcess4"/>
    <dgm:cxn modelId="{1389EA0C-BF66-ED4A-A478-E48394305920}" srcId="{BAADCBF3-62EB-044B-91E4-FB5A854155AA}" destId="{BD651AE6-1864-274A-A273-1FBB5EC3DB71}" srcOrd="0" destOrd="0" parTransId="{3B3CC635-84F0-DA46-9E2B-F2A8FCB7EE2E}" sibTransId="{A1A5B5C2-19A2-834B-B5B1-A819DDB03D92}"/>
    <dgm:cxn modelId="{2EEF42DA-2E26-45DD-906A-2A80BDADE5B4}" type="presOf" srcId="{4C1A686E-B624-8B4B-BB48-BEA6DB10DD4B}" destId="{A8E221DB-A2FB-F348-A4D5-36B1876CC523}" srcOrd="0" destOrd="0" presId="urn:microsoft.com/office/officeart/2005/8/layout/hProcess4"/>
    <dgm:cxn modelId="{85C2CB67-8B65-4BF5-8910-BB1EA9D3F079}" type="presOf" srcId="{A1A5B5C2-19A2-834B-B5B1-A819DDB03D92}" destId="{4721B204-DD53-414A-90E5-015BAACB1B4B}" srcOrd="0" destOrd="0" presId="urn:microsoft.com/office/officeart/2005/8/layout/hProcess4"/>
    <dgm:cxn modelId="{8F15C268-C672-4D51-96C0-17D8CB04EDB2}" type="presOf" srcId="{11975B50-3CB0-154A-8FA1-5F60D9E2D983}" destId="{FD9B7A3C-3A50-6C45-B85D-6F6943FCF3F9}" srcOrd="0" destOrd="0" presId="urn:microsoft.com/office/officeart/2005/8/layout/hProcess4"/>
    <dgm:cxn modelId="{915FBD9C-4D2F-4535-A8AC-47345176E7DB}" type="presOf" srcId="{A476015C-D1DF-0A49-AD72-41C8E496247C}" destId="{183E9811-87BB-7741-A282-FE55B6C6FD0D}" srcOrd="1" destOrd="0" presId="urn:microsoft.com/office/officeart/2005/8/layout/hProcess4"/>
    <dgm:cxn modelId="{7576B3A1-FAE9-D049-8D25-AE98FD5AB8D3}" srcId="{BEFEFDA1-3250-AB44-AB53-B658911D4DC0}" destId="{4C1A686E-B624-8B4B-BB48-BEA6DB10DD4B}" srcOrd="0" destOrd="0" parTransId="{D1BEDC99-BC39-CA4D-82E5-30397653ACDF}" sibTransId="{6CC21BBE-96D7-7C4A-A0EA-7817D1C10EEE}"/>
    <dgm:cxn modelId="{C35797F4-0A2D-4E1E-BCA7-2C384320B71D}" type="presOf" srcId="{CBE614EB-738F-0941-8DE8-FC3780B6CD27}" destId="{DE9104C0-2CB3-8341-8188-3CC8E0E1BE76}" srcOrd="0" destOrd="0" presId="urn:microsoft.com/office/officeart/2005/8/layout/hProcess4"/>
    <dgm:cxn modelId="{D77695A7-7FE3-2242-B3C8-6983F3793B5C}" srcId="{BAADCBF3-62EB-044B-91E4-FB5A854155AA}" destId="{BEFEFDA1-3250-AB44-AB53-B658911D4DC0}" srcOrd="2" destOrd="0" parTransId="{C365E8EF-1894-974D-8A8B-D220F2A2ED9C}" sibTransId="{CBE614EB-738F-0941-8DE8-FC3780B6CD27}"/>
    <dgm:cxn modelId="{3CE54D29-4B43-4F88-8F08-9BC0EFBDA368}" type="presOf" srcId="{BAADCBF3-62EB-044B-91E4-FB5A854155AA}" destId="{07BCFCCC-B76A-5248-A11B-6DC3BBCB944A}" srcOrd="0" destOrd="0" presId="urn:microsoft.com/office/officeart/2005/8/layout/hProcess4"/>
    <dgm:cxn modelId="{96A4F5B6-94CD-4C00-8553-B3A19A0A1135}" type="presOf" srcId="{BD651AE6-1864-274A-A273-1FBB5EC3DB71}" destId="{84E1B572-A4F0-F941-B0C0-1901A6F82E57}" srcOrd="0" destOrd="0" presId="urn:microsoft.com/office/officeart/2005/8/layout/hProcess4"/>
    <dgm:cxn modelId="{53A72B2E-ABDF-4FC0-8AF4-959CEC3FFDB1}" type="presParOf" srcId="{07BCFCCC-B76A-5248-A11B-6DC3BBCB944A}" destId="{1E5A2F0B-70AE-8040-AB6E-D0EC26A894A0}" srcOrd="0" destOrd="0" presId="urn:microsoft.com/office/officeart/2005/8/layout/hProcess4"/>
    <dgm:cxn modelId="{05E545BC-B59C-47FE-9EC3-A991BB875913}" type="presParOf" srcId="{07BCFCCC-B76A-5248-A11B-6DC3BBCB944A}" destId="{7870309D-E139-3348-87DC-A514C54D258E}" srcOrd="1" destOrd="0" presId="urn:microsoft.com/office/officeart/2005/8/layout/hProcess4"/>
    <dgm:cxn modelId="{383B47FE-C3DC-4063-9A42-D0D79A7B5A5C}" type="presParOf" srcId="{07BCFCCC-B76A-5248-A11B-6DC3BBCB944A}" destId="{AE55BF58-EAA8-204C-940E-902A9A0AC0CA}" srcOrd="2" destOrd="0" presId="urn:microsoft.com/office/officeart/2005/8/layout/hProcess4"/>
    <dgm:cxn modelId="{B04E7512-6980-4172-BE33-567C6B274FC7}" type="presParOf" srcId="{AE55BF58-EAA8-204C-940E-902A9A0AC0CA}" destId="{5791F138-D59E-E34D-9B05-6F67D0D3EB96}" srcOrd="0" destOrd="0" presId="urn:microsoft.com/office/officeart/2005/8/layout/hProcess4"/>
    <dgm:cxn modelId="{716780F9-B835-4B00-B73D-08717F0E2111}" type="presParOf" srcId="{5791F138-D59E-E34D-9B05-6F67D0D3EB96}" destId="{93079B1E-0B6A-BF4A-A10A-DDF738B3FF9E}" srcOrd="0" destOrd="0" presId="urn:microsoft.com/office/officeart/2005/8/layout/hProcess4"/>
    <dgm:cxn modelId="{E2213A1B-1868-4262-BC8E-C4BCD1BE75CB}" type="presParOf" srcId="{5791F138-D59E-E34D-9B05-6F67D0D3EB96}" destId="{3E4C8994-B352-6740-8D56-83FC6515BB06}" srcOrd="1" destOrd="0" presId="urn:microsoft.com/office/officeart/2005/8/layout/hProcess4"/>
    <dgm:cxn modelId="{CC043425-DF72-4053-9CD8-040BE39D5B06}" type="presParOf" srcId="{5791F138-D59E-E34D-9B05-6F67D0D3EB96}" destId="{6CA2DCD5-FFFF-4B48-A2B5-A589D16A7129}" srcOrd="2" destOrd="0" presId="urn:microsoft.com/office/officeart/2005/8/layout/hProcess4"/>
    <dgm:cxn modelId="{6D66BE78-1984-48FB-B7A9-F8BD9F8D1A2A}" type="presParOf" srcId="{5791F138-D59E-E34D-9B05-6F67D0D3EB96}" destId="{84E1B572-A4F0-F941-B0C0-1901A6F82E57}" srcOrd="3" destOrd="0" presId="urn:microsoft.com/office/officeart/2005/8/layout/hProcess4"/>
    <dgm:cxn modelId="{7416CCF2-375D-474F-B55F-7121E1521AA5}" type="presParOf" srcId="{5791F138-D59E-E34D-9B05-6F67D0D3EB96}" destId="{2EDF133B-65B7-A34A-AAAB-2DEBBE729A93}" srcOrd="4" destOrd="0" presId="urn:microsoft.com/office/officeart/2005/8/layout/hProcess4"/>
    <dgm:cxn modelId="{F8EB6EE1-3ADE-43B2-A5CD-9266162D43F4}" type="presParOf" srcId="{AE55BF58-EAA8-204C-940E-902A9A0AC0CA}" destId="{4721B204-DD53-414A-90E5-015BAACB1B4B}" srcOrd="1" destOrd="0" presId="urn:microsoft.com/office/officeart/2005/8/layout/hProcess4"/>
    <dgm:cxn modelId="{EB8730E4-7ADD-4F90-9A8D-BC0104EF44BA}" type="presParOf" srcId="{AE55BF58-EAA8-204C-940E-902A9A0AC0CA}" destId="{6B50586D-55DF-3948-A825-55E68DB618FC}" srcOrd="2" destOrd="0" presId="urn:microsoft.com/office/officeart/2005/8/layout/hProcess4"/>
    <dgm:cxn modelId="{02856FAB-7C35-4055-A0DB-3E4C4AF312B2}" type="presParOf" srcId="{6B50586D-55DF-3948-A825-55E68DB618FC}" destId="{EB96A06A-F5E8-3C42-9CD0-E5AD53C2F989}" srcOrd="0" destOrd="0" presId="urn:microsoft.com/office/officeart/2005/8/layout/hProcess4"/>
    <dgm:cxn modelId="{424FA81E-2F61-4320-BD62-7EDA94D23E78}" type="presParOf" srcId="{6B50586D-55DF-3948-A825-55E68DB618FC}" destId="{3D9A4C72-DE42-AE43-8358-68F7E81E1EB9}" srcOrd="1" destOrd="0" presId="urn:microsoft.com/office/officeart/2005/8/layout/hProcess4"/>
    <dgm:cxn modelId="{F8C79F79-5F2B-4E6E-9FF8-C712A3AA3D43}" type="presParOf" srcId="{6B50586D-55DF-3948-A825-55E68DB618FC}" destId="{1C14BF45-EFF7-2C49-B05B-4C7B5370D341}" srcOrd="2" destOrd="0" presId="urn:microsoft.com/office/officeart/2005/8/layout/hProcess4"/>
    <dgm:cxn modelId="{881BED1A-E792-4876-A277-BA2A998DB501}" type="presParOf" srcId="{6B50586D-55DF-3948-A825-55E68DB618FC}" destId="{EB139CAB-8AEE-1E4D-9D15-C436A0E80AD3}" srcOrd="3" destOrd="0" presId="urn:microsoft.com/office/officeart/2005/8/layout/hProcess4"/>
    <dgm:cxn modelId="{9D2B2649-9B1A-48E1-8586-4A8F90DCEE56}" type="presParOf" srcId="{6B50586D-55DF-3948-A825-55E68DB618FC}" destId="{687DB3ED-1ED1-D448-B8C5-9B7E16A1497D}" srcOrd="4" destOrd="0" presId="urn:microsoft.com/office/officeart/2005/8/layout/hProcess4"/>
    <dgm:cxn modelId="{5DE4BEC8-6DB1-4EAB-A2A2-93BB893A3903}" type="presParOf" srcId="{AE55BF58-EAA8-204C-940E-902A9A0AC0CA}" destId="{D4523307-9553-8943-A089-61566F9DAE54}" srcOrd="3" destOrd="0" presId="urn:microsoft.com/office/officeart/2005/8/layout/hProcess4"/>
    <dgm:cxn modelId="{61657192-D678-47E1-8E4D-D85FD36951F0}" type="presParOf" srcId="{AE55BF58-EAA8-204C-940E-902A9A0AC0CA}" destId="{AA725D56-8B20-304C-A9FA-BB66654E897B}" srcOrd="4" destOrd="0" presId="urn:microsoft.com/office/officeart/2005/8/layout/hProcess4"/>
    <dgm:cxn modelId="{878100F8-F4C4-4375-A399-5E50614C36A4}" type="presParOf" srcId="{AA725D56-8B20-304C-A9FA-BB66654E897B}" destId="{CD37B542-D46D-8C48-B29F-81FF65B06480}" srcOrd="0" destOrd="0" presId="urn:microsoft.com/office/officeart/2005/8/layout/hProcess4"/>
    <dgm:cxn modelId="{46AA91ED-C13C-4F1B-BC55-480531C16C55}" type="presParOf" srcId="{AA725D56-8B20-304C-A9FA-BB66654E897B}" destId="{A8E221DB-A2FB-F348-A4D5-36B1876CC523}" srcOrd="1" destOrd="0" presId="urn:microsoft.com/office/officeart/2005/8/layout/hProcess4"/>
    <dgm:cxn modelId="{3BF0DC73-835B-47F5-8E50-974046A55E2A}" type="presParOf" srcId="{AA725D56-8B20-304C-A9FA-BB66654E897B}" destId="{E7244E8A-BBBD-2640-BC67-112E8872FD1C}" srcOrd="2" destOrd="0" presId="urn:microsoft.com/office/officeart/2005/8/layout/hProcess4"/>
    <dgm:cxn modelId="{D58A8F58-A300-4250-A59F-3B7DB9A80B44}" type="presParOf" srcId="{AA725D56-8B20-304C-A9FA-BB66654E897B}" destId="{FE9743DE-D88C-9040-9FF7-AFBAB3CED052}" srcOrd="3" destOrd="0" presId="urn:microsoft.com/office/officeart/2005/8/layout/hProcess4"/>
    <dgm:cxn modelId="{8ADC0AD9-9A52-413F-AB5D-8F44804944FB}" type="presParOf" srcId="{AA725D56-8B20-304C-A9FA-BB66654E897B}" destId="{06094C16-88D3-474F-880D-2770CC6E25F9}" srcOrd="4" destOrd="0" presId="urn:microsoft.com/office/officeart/2005/8/layout/hProcess4"/>
    <dgm:cxn modelId="{49B3079B-CF4D-4DC6-A8CF-7403DEB91E2D}" type="presParOf" srcId="{AE55BF58-EAA8-204C-940E-902A9A0AC0CA}" destId="{DE9104C0-2CB3-8341-8188-3CC8E0E1BE76}" srcOrd="5" destOrd="0" presId="urn:microsoft.com/office/officeart/2005/8/layout/hProcess4"/>
    <dgm:cxn modelId="{8127B0C4-796C-47FD-B6F3-75525575C511}" type="presParOf" srcId="{AE55BF58-EAA8-204C-940E-902A9A0AC0CA}" destId="{2D6B6EAC-009B-F64F-BE89-2B95B528BDF6}" srcOrd="6" destOrd="0" presId="urn:microsoft.com/office/officeart/2005/8/layout/hProcess4"/>
    <dgm:cxn modelId="{92F7C7B8-F2B2-4B86-BA13-78ED1F0D2EF2}" type="presParOf" srcId="{2D6B6EAC-009B-F64F-BE89-2B95B528BDF6}" destId="{A1EC2089-C44E-774B-94D7-FAB1A540CA94}" srcOrd="0" destOrd="0" presId="urn:microsoft.com/office/officeart/2005/8/layout/hProcess4"/>
    <dgm:cxn modelId="{48836458-3F6E-4C4B-8F7C-D792465CBE7B}" type="presParOf" srcId="{2D6B6EAC-009B-F64F-BE89-2B95B528BDF6}" destId="{A9322B73-3955-7E4E-A1FA-6F8A5A22E0C4}" srcOrd="1" destOrd="0" presId="urn:microsoft.com/office/officeart/2005/8/layout/hProcess4"/>
    <dgm:cxn modelId="{EE724E20-1124-48A7-A51B-8F2B63AC965D}" type="presParOf" srcId="{2D6B6EAC-009B-F64F-BE89-2B95B528BDF6}" destId="{183E9811-87BB-7741-A282-FE55B6C6FD0D}" srcOrd="2" destOrd="0" presId="urn:microsoft.com/office/officeart/2005/8/layout/hProcess4"/>
    <dgm:cxn modelId="{DFB3B3C3-564B-431E-99B1-4C3D015C298F}" type="presParOf" srcId="{2D6B6EAC-009B-F64F-BE89-2B95B528BDF6}" destId="{FD9B7A3C-3A50-6C45-B85D-6F6943FCF3F9}" srcOrd="3" destOrd="0" presId="urn:microsoft.com/office/officeart/2005/8/layout/hProcess4"/>
    <dgm:cxn modelId="{2D3CF555-09E4-4B1F-9DAC-D2E32B2D6FAE}" type="presParOf" srcId="{2D6B6EAC-009B-F64F-BE89-2B95B528BDF6}" destId="{9107C479-20C9-7542-ACF8-C75C812A2E8C}"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C9A338-2AD8-EC43-B27F-62E4168E1ADE}"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59BDB72-EE6A-CE45-BF91-1436FA37800F}">
      <dgm:prSet phldrT="[Text]"/>
      <dgm:spPr/>
      <dgm:t>
        <a:bodyPr/>
        <a:lstStyle/>
        <a:p>
          <a:r>
            <a:rPr lang="zh-CN" altLang="en-US" b="1" dirty="0" smtClean="0">
              <a:effectLst>
                <a:outerShdw blurRad="38100" dist="38100" dir="2700000" algn="tl">
                  <a:srgbClr val="000000">
                    <a:alpha val="43137"/>
                  </a:srgbClr>
                </a:outerShdw>
              </a:effectLst>
            </a:rPr>
            <a:t>未知方创建的应用程序</a:t>
          </a:r>
          <a:endParaRPr lang="en-US" b="1" dirty="0">
            <a:effectLst>
              <a:outerShdw blurRad="38100" dist="38100" dir="2700000" algn="tl">
                <a:srgbClr val="000000">
                  <a:alpha val="43137"/>
                </a:srgbClr>
              </a:outerShdw>
            </a:effectLst>
          </a:endParaRPr>
        </a:p>
      </dgm:t>
    </dgm:pt>
    <dgm:pt modelId="{AC8121B2-6B52-F242-B163-302A3481F184}" type="parTrans" cxnId="{1696E8F8-5A0B-2D41-8343-0F20CED5DB93}">
      <dgm:prSet/>
      <dgm:spPr/>
      <dgm:t>
        <a:bodyPr/>
        <a:lstStyle/>
        <a:p>
          <a:endParaRPr lang="en-US"/>
        </a:p>
      </dgm:t>
    </dgm:pt>
    <dgm:pt modelId="{C47C3E42-B07C-C148-9C57-91A19C61B2CE}" type="sibTrans" cxnId="{1696E8F8-5A0B-2D41-8343-0F20CED5DB93}">
      <dgm:prSet/>
      <dgm:spPr/>
      <dgm:t>
        <a:bodyPr/>
        <a:lstStyle/>
        <a:p>
          <a:endParaRPr lang="en-US" dirty="0"/>
        </a:p>
      </dgm:t>
    </dgm:pt>
    <dgm:pt modelId="{D7CAB3AE-579B-1D40-BF55-2ACE4AF8DBC5}">
      <dgm:prSet custT="1"/>
      <dgm:spPr/>
      <dgm:t>
        <a:bodyPr/>
        <a:lstStyle/>
        <a:p>
          <a:r>
            <a:rPr lang="zh-CN" altLang="en-US" sz="1800" dirty="0" smtClean="0"/>
            <a:t>移动设备上安装第三方应用程序，可能形成按照恶意软件的风险</a:t>
          </a:r>
          <a:endParaRPr lang="en-US" sz="1800" dirty="0" smtClean="0"/>
        </a:p>
      </dgm:t>
    </dgm:pt>
    <dgm:pt modelId="{71903D0B-6E18-7141-9D71-138E4628CC4D}" type="parTrans" cxnId="{38968301-34C2-764F-9697-ABCADDE9CCF5}">
      <dgm:prSet/>
      <dgm:spPr/>
      <dgm:t>
        <a:bodyPr/>
        <a:lstStyle/>
        <a:p>
          <a:endParaRPr lang="en-US"/>
        </a:p>
      </dgm:t>
    </dgm:pt>
    <dgm:pt modelId="{369839EB-1DEE-6947-B4E7-57DF684B58C5}" type="sibTrans" cxnId="{38968301-34C2-764F-9697-ABCADDE9CCF5}">
      <dgm:prSet/>
      <dgm:spPr/>
      <dgm:t>
        <a:bodyPr/>
        <a:lstStyle/>
        <a:p>
          <a:endParaRPr lang="en-US"/>
        </a:p>
      </dgm:t>
    </dgm:pt>
    <dgm:pt modelId="{69FC8C1F-043E-3542-BDFF-8D6DE467F247}">
      <dgm:prSet/>
      <dgm:spPr/>
      <dgm:t>
        <a:bodyPr/>
        <a:lstStyle/>
        <a:p>
          <a:r>
            <a:rPr lang="zh-CN" altLang="en-US" b="1" dirty="0" smtClean="0">
              <a:effectLst>
                <a:outerShdw blurRad="38100" dist="38100" dir="2700000" algn="tl">
                  <a:srgbClr val="000000">
                    <a:alpha val="43137"/>
                  </a:srgbClr>
                </a:outerShdw>
              </a:effectLst>
            </a:rPr>
            <a:t>与其他系统的交互</a:t>
          </a:r>
          <a:endParaRPr lang="en-US" b="1" dirty="0" smtClean="0">
            <a:effectLst>
              <a:outerShdw blurRad="38100" dist="38100" dir="2700000" algn="tl">
                <a:srgbClr val="000000">
                  <a:alpha val="43137"/>
                </a:srgbClr>
              </a:outerShdw>
            </a:effectLst>
          </a:endParaRPr>
        </a:p>
      </dgm:t>
    </dgm:pt>
    <dgm:pt modelId="{AE830FD4-11E1-904C-9428-575D734A8901}" type="parTrans" cxnId="{7C074561-1B87-CB4F-A12A-A928CBF42F5C}">
      <dgm:prSet/>
      <dgm:spPr/>
      <dgm:t>
        <a:bodyPr/>
        <a:lstStyle/>
        <a:p>
          <a:endParaRPr lang="en-US"/>
        </a:p>
      </dgm:t>
    </dgm:pt>
    <dgm:pt modelId="{B4BA0063-ABDB-4249-9F7A-1FB75F6C6AFA}" type="sibTrans" cxnId="{7C074561-1B87-CB4F-A12A-A928CBF42F5C}">
      <dgm:prSet/>
      <dgm:spPr/>
      <dgm:t>
        <a:bodyPr/>
        <a:lstStyle/>
        <a:p>
          <a:endParaRPr lang="en-US" dirty="0"/>
        </a:p>
      </dgm:t>
    </dgm:pt>
    <dgm:pt modelId="{E939AB41-1388-504C-845D-B108BA2738F4}">
      <dgm:prSet/>
      <dgm:spPr/>
      <dgm:t>
        <a:bodyPr/>
        <a:lstStyle/>
        <a:p>
          <a:r>
            <a:rPr lang="zh-CN" altLang="en-US" b="1" dirty="0" smtClean="0">
              <a:effectLst>
                <a:outerShdw blurRad="38100" dist="38100" dir="2700000" algn="tl">
                  <a:srgbClr val="000000">
                    <a:alpha val="43137"/>
                  </a:srgbClr>
                </a:outerShdw>
              </a:effectLst>
            </a:rPr>
            <a:t>位置服务的使用</a:t>
          </a:r>
          <a:endParaRPr lang="en-US" b="1" dirty="0" smtClean="0">
            <a:effectLst>
              <a:outerShdw blurRad="38100" dist="38100" dir="2700000" algn="tl">
                <a:srgbClr val="000000">
                  <a:alpha val="43137"/>
                </a:srgbClr>
              </a:outerShdw>
            </a:effectLst>
          </a:endParaRPr>
        </a:p>
      </dgm:t>
    </dgm:pt>
    <dgm:pt modelId="{26692112-17F5-3748-8B19-DA28E2A3783B}" type="parTrans" cxnId="{D66795CF-99E2-A243-99D0-27E97F387BB9}">
      <dgm:prSet/>
      <dgm:spPr/>
      <dgm:t>
        <a:bodyPr/>
        <a:lstStyle/>
        <a:p>
          <a:endParaRPr lang="en-US"/>
        </a:p>
      </dgm:t>
    </dgm:pt>
    <dgm:pt modelId="{96D4AA60-3221-654E-900F-E351A442F545}" type="sibTrans" cxnId="{D66795CF-99E2-A243-99D0-27E97F387BB9}">
      <dgm:prSet/>
      <dgm:spPr/>
      <dgm:t>
        <a:bodyPr/>
        <a:lstStyle/>
        <a:p>
          <a:endParaRPr lang="en-US"/>
        </a:p>
      </dgm:t>
    </dgm:pt>
    <dgm:pt modelId="{5FA9F66F-051C-F54A-BC0E-803E2CA78704}">
      <dgm:prSet/>
      <dgm:spPr/>
      <dgm:t>
        <a:bodyPr/>
        <a:lstStyle/>
        <a:p>
          <a:r>
            <a:rPr lang="zh-CN" altLang="en-US" dirty="0" smtClean="0"/>
            <a:t>移动设备上的</a:t>
          </a:r>
          <a:r>
            <a:rPr lang="en-US" altLang="zh-CN" dirty="0" smtClean="0"/>
            <a:t>GPS</a:t>
          </a:r>
          <a:r>
            <a:rPr lang="zh-CN" altLang="en-US" dirty="0" smtClean="0"/>
            <a:t>可被用来获取位置信息，攻击者可能利用位置信息来判断设备和使用者的位置</a:t>
          </a:r>
          <a:endParaRPr lang="en-US" dirty="0"/>
        </a:p>
      </dgm:t>
    </dgm:pt>
    <dgm:pt modelId="{29333BC4-C79D-DC40-AFAE-BC196F193498}" type="parTrans" cxnId="{87280E05-B900-0C45-BFB6-13BAF86CD3E8}">
      <dgm:prSet/>
      <dgm:spPr/>
      <dgm:t>
        <a:bodyPr/>
        <a:lstStyle/>
        <a:p>
          <a:endParaRPr lang="en-US"/>
        </a:p>
      </dgm:t>
    </dgm:pt>
    <dgm:pt modelId="{7EE758A6-944D-B94E-87ED-37A6ADB591AC}" type="sibTrans" cxnId="{87280E05-B900-0C45-BFB6-13BAF86CD3E8}">
      <dgm:prSet/>
      <dgm:spPr/>
      <dgm:t>
        <a:bodyPr/>
        <a:lstStyle/>
        <a:p>
          <a:endParaRPr lang="en-US"/>
        </a:p>
      </dgm:t>
    </dgm:pt>
    <dgm:pt modelId="{7CEE4BC8-28A5-4CE7-B40C-DE44A2CC49B3}">
      <dgm:prSet custT="1"/>
      <dgm:spPr/>
      <dgm:t>
        <a:bodyPr/>
        <a:lstStyle/>
        <a:p>
          <a:r>
            <a:rPr lang="zh-CN" altLang="en-US" sz="1800" dirty="0" smtClean="0"/>
            <a:t>除非组织控制了所有的同步设备，否则移动这边会和其他设备和云存储自动同步数据，带来引入恶意软件的风险</a:t>
          </a:r>
          <a:endParaRPr lang="en-US" sz="1300" dirty="0" smtClean="0"/>
        </a:p>
      </dgm:t>
    </dgm:pt>
    <dgm:pt modelId="{42086511-76C7-47C9-A345-A38EB1C9BA56}" type="parTrans" cxnId="{0AA6D826-294F-4AB6-807A-51316A2347C2}">
      <dgm:prSet/>
      <dgm:spPr/>
    </dgm:pt>
    <dgm:pt modelId="{E10F3324-E43D-4BC7-9281-9FF1ACBFE531}" type="sibTrans" cxnId="{0AA6D826-294F-4AB6-807A-51316A2347C2}">
      <dgm:prSet/>
      <dgm:spPr/>
    </dgm:pt>
    <dgm:pt modelId="{CE511293-DFE5-0F46-938F-6D88DDA97724}" type="pres">
      <dgm:prSet presAssocID="{6AC9A338-2AD8-EC43-B27F-62E4168E1ADE}" presName="Name0" presStyleCnt="0">
        <dgm:presLayoutVars>
          <dgm:dir/>
          <dgm:animLvl val="lvl"/>
          <dgm:resizeHandles val="exact"/>
        </dgm:presLayoutVars>
      </dgm:prSet>
      <dgm:spPr/>
      <dgm:t>
        <a:bodyPr/>
        <a:lstStyle/>
        <a:p>
          <a:endParaRPr lang="en-US"/>
        </a:p>
      </dgm:t>
    </dgm:pt>
    <dgm:pt modelId="{F1945187-9D23-D744-8357-A6D8E30DC76B}" type="pres">
      <dgm:prSet presAssocID="{6AC9A338-2AD8-EC43-B27F-62E4168E1ADE}" presName="tSp" presStyleCnt="0"/>
      <dgm:spPr/>
    </dgm:pt>
    <dgm:pt modelId="{68C35B5A-A058-F944-A9B7-F536DA8D9D12}" type="pres">
      <dgm:prSet presAssocID="{6AC9A338-2AD8-EC43-B27F-62E4168E1ADE}" presName="bSp" presStyleCnt="0"/>
      <dgm:spPr/>
    </dgm:pt>
    <dgm:pt modelId="{252123BF-78A2-4E4F-B465-BB275AD46255}" type="pres">
      <dgm:prSet presAssocID="{6AC9A338-2AD8-EC43-B27F-62E4168E1ADE}" presName="process" presStyleCnt="0"/>
      <dgm:spPr/>
    </dgm:pt>
    <dgm:pt modelId="{AD66FF30-20FE-6445-9C33-AEC800C97CF7}" type="pres">
      <dgm:prSet presAssocID="{659BDB72-EE6A-CE45-BF91-1436FA37800F}" presName="composite1" presStyleCnt="0"/>
      <dgm:spPr/>
    </dgm:pt>
    <dgm:pt modelId="{95B5B68C-C70A-D040-8FE0-CB1A7EE7C42E}" type="pres">
      <dgm:prSet presAssocID="{659BDB72-EE6A-CE45-BF91-1436FA37800F}" presName="dummyNode1" presStyleLbl="node1" presStyleIdx="0" presStyleCnt="3"/>
      <dgm:spPr/>
    </dgm:pt>
    <dgm:pt modelId="{35D9D523-552F-FF4B-A5D6-EE8516F9029F}" type="pres">
      <dgm:prSet presAssocID="{659BDB72-EE6A-CE45-BF91-1436FA37800F}" presName="childNode1" presStyleLbl="bgAcc1" presStyleIdx="0" presStyleCnt="3">
        <dgm:presLayoutVars>
          <dgm:bulletEnabled val="1"/>
        </dgm:presLayoutVars>
      </dgm:prSet>
      <dgm:spPr/>
      <dgm:t>
        <a:bodyPr/>
        <a:lstStyle/>
        <a:p>
          <a:endParaRPr lang="en-US"/>
        </a:p>
      </dgm:t>
    </dgm:pt>
    <dgm:pt modelId="{8DA4F2E2-F3FE-AB41-8378-669B2699DF00}" type="pres">
      <dgm:prSet presAssocID="{659BDB72-EE6A-CE45-BF91-1436FA37800F}" presName="childNode1tx" presStyleLbl="bgAcc1" presStyleIdx="0" presStyleCnt="3">
        <dgm:presLayoutVars>
          <dgm:bulletEnabled val="1"/>
        </dgm:presLayoutVars>
      </dgm:prSet>
      <dgm:spPr/>
      <dgm:t>
        <a:bodyPr/>
        <a:lstStyle/>
        <a:p>
          <a:endParaRPr lang="en-US"/>
        </a:p>
      </dgm:t>
    </dgm:pt>
    <dgm:pt modelId="{1BFC04DB-002A-404F-95B4-72C5940012AF}" type="pres">
      <dgm:prSet presAssocID="{659BDB72-EE6A-CE45-BF91-1436FA37800F}" presName="parentNode1" presStyleLbl="node1" presStyleIdx="0" presStyleCnt="3">
        <dgm:presLayoutVars>
          <dgm:chMax val="1"/>
          <dgm:bulletEnabled val="1"/>
        </dgm:presLayoutVars>
      </dgm:prSet>
      <dgm:spPr/>
      <dgm:t>
        <a:bodyPr/>
        <a:lstStyle/>
        <a:p>
          <a:endParaRPr lang="en-US"/>
        </a:p>
      </dgm:t>
    </dgm:pt>
    <dgm:pt modelId="{4DBC58DB-DE36-5C43-B493-53044E62D80F}" type="pres">
      <dgm:prSet presAssocID="{659BDB72-EE6A-CE45-BF91-1436FA37800F}" presName="connSite1" presStyleCnt="0"/>
      <dgm:spPr/>
    </dgm:pt>
    <dgm:pt modelId="{477E98B5-6F72-324B-A33A-6CF968C51FA3}" type="pres">
      <dgm:prSet presAssocID="{C47C3E42-B07C-C148-9C57-91A19C61B2CE}" presName="Name9" presStyleLbl="sibTrans2D1" presStyleIdx="0" presStyleCnt="2" custLinFactNeighborX="29797" custLinFactNeighborY="-15198"/>
      <dgm:spPr/>
      <dgm:t>
        <a:bodyPr/>
        <a:lstStyle/>
        <a:p>
          <a:endParaRPr lang="en-US"/>
        </a:p>
      </dgm:t>
    </dgm:pt>
    <dgm:pt modelId="{B539319B-3F20-F84E-880A-F762D63DABAB}" type="pres">
      <dgm:prSet presAssocID="{69FC8C1F-043E-3542-BDFF-8D6DE467F247}" presName="composite2" presStyleCnt="0"/>
      <dgm:spPr/>
    </dgm:pt>
    <dgm:pt modelId="{2B1FD5DD-FBBC-AA4D-82BD-C32DA356E114}" type="pres">
      <dgm:prSet presAssocID="{69FC8C1F-043E-3542-BDFF-8D6DE467F247}" presName="dummyNode2" presStyleLbl="node1" presStyleIdx="0" presStyleCnt="3"/>
      <dgm:spPr/>
    </dgm:pt>
    <dgm:pt modelId="{8B4DEFFA-A0FA-2142-8D5C-5AA275F1E800}" type="pres">
      <dgm:prSet presAssocID="{69FC8C1F-043E-3542-BDFF-8D6DE467F247}" presName="childNode2" presStyleLbl="bgAcc1" presStyleIdx="1" presStyleCnt="3" custScaleX="127993" custScaleY="137974">
        <dgm:presLayoutVars>
          <dgm:bulletEnabled val="1"/>
        </dgm:presLayoutVars>
      </dgm:prSet>
      <dgm:spPr/>
      <dgm:t>
        <a:bodyPr/>
        <a:lstStyle/>
        <a:p>
          <a:endParaRPr lang="en-US"/>
        </a:p>
      </dgm:t>
    </dgm:pt>
    <dgm:pt modelId="{36E2250B-27C1-FF42-A7E9-8206DF15B886}" type="pres">
      <dgm:prSet presAssocID="{69FC8C1F-043E-3542-BDFF-8D6DE467F247}" presName="childNode2tx" presStyleLbl="bgAcc1" presStyleIdx="1" presStyleCnt="3">
        <dgm:presLayoutVars>
          <dgm:bulletEnabled val="1"/>
        </dgm:presLayoutVars>
      </dgm:prSet>
      <dgm:spPr/>
      <dgm:t>
        <a:bodyPr/>
        <a:lstStyle/>
        <a:p>
          <a:endParaRPr lang="en-US"/>
        </a:p>
      </dgm:t>
    </dgm:pt>
    <dgm:pt modelId="{99D5A91A-1D0F-D14A-83B2-BB4E2C41B228}" type="pres">
      <dgm:prSet presAssocID="{69FC8C1F-043E-3542-BDFF-8D6DE467F247}" presName="parentNode2" presStyleLbl="node1" presStyleIdx="1" presStyleCnt="3" custLinFactNeighborX="2625" custLinFactNeighborY="-15741">
        <dgm:presLayoutVars>
          <dgm:chMax val="0"/>
          <dgm:bulletEnabled val="1"/>
        </dgm:presLayoutVars>
      </dgm:prSet>
      <dgm:spPr/>
      <dgm:t>
        <a:bodyPr/>
        <a:lstStyle/>
        <a:p>
          <a:endParaRPr lang="en-US"/>
        </a:p>
      </dgm:t>
    </dgm:pt>
    <dgm:pt modelId="{853A9217-F6A1-904E-A69E-71348C9C826D}" type="pres">
      <dgm:prSet presAssocID="{69FC8C1F-043E-3542-BDFF-8D6DE467F247}" presName="connSite2" presStyleCnt="0"/>
      <dgm:spPr/>
    </dgm:pt>
    <dgm:pt modelId="{EAF68ED9-179C-6341-B4F0-F33EFD3783AB}" type="pres">
      <dgm:prSet presAssocID="{B4BA0063-ABDB-4249-9F7A-1FB75F6C6AFA}" presName="Name18" presStyleLbl="sibTrans2D1" presStyleIdx="1" presStyleCnt="2" custLinFactNeighborX="30626" custLinFactNeighborY="19241"/>
      <dgm:spPr/>
      <dgm:t>
        <a:bodyPr/>
        <a:lstStyle/>
        <a:p>
          <a:endParaRPr lang="en-US"/>
        </a:p>
      </dgm:t>
    </dgm:pt>
    <dgm:pt modelId="{1E049F4B-6D2E-4147-8961-F337DEE3F931}" type="pres">
      <dgm:prSet presAssocID="{E939AB41-1388-504C-845D-B108BA2738F4}" presName="composite1" presStyleCnt="0"/>
      <dgm:spPr/>
    </dgm:pt>
    <dgm:pt modelId="{C8C356BC-3D34-394C-841C-115DA33D2024}" type="pres">
      <dgm:prSet presAssocID="{E939AB41-1388-504C-845D-B108BA2738F4}" presName="dummyNode1" presStyleLbl="node1" presStyleIdx="1" presStyleCnt="3"/>
      <dgm:spPr/>
    </dgm:pt>
    <dgm:pt modelId="{E8083F78-2CB7-9647-BCC4-DA212DB355E9}" type="pres">
      <dgm:prSet presAssocID="{E939AB41-1388-504C-845D-B108BA2738F4}" presName="childNode1" presStyleLbl="bgAcc1" presStyleIdx="2" presStyleCnt="3" custScaleY="118652">
        <dgm:presLayoutVars>
          <dgm:bulletEnabled val="1"/>
        </dgm:presLayoutVars>
      </dgm:prSet>
      <dgm:spPr/>
      <dgm:t>
        <a:bodyPr/>
        <a:lstStyle/>
        <a:p>
          <a:endParaRPr lang="en-US"/>
        </a:p>
      </dgm:t>
    </dgm:pt>
    <dgm:pt modelId="{C1AD935A-6BCD-C344-85F2-0469EFD5EAD4}" type="pres">
      <dgm:prSet presAssocID="{E939AB41-1388-504C-845D-B108BA2738F4}" presName="childNode1tx" presStyleLbl="bgAcc1" presStyleIdx="2" presStyleCnt="3">
        <dgm:presLayoutVars>
          <dgm:bulletEnabled val="1"/>
        </dgm:presLayoutVars>
      </dgm:prSet>
      <dgm:spPr/>
      <dgm:t>
        <a:bodyPr/>
        <a:lstStyle/>
        <a:p>
          <a:endParaRPr lang="en-US"/>
        </a:p>
      </dgm:t>
    </dgm:pt>
    <dgm:pt modelId="{A62E5068-6088-5445-8321-3B850C70BDB9}" type="pres">
      <dgm:prSet presAssocID="{E939AB41-1388-504C-845D-B108BA2738F4}" presName="parentNode1" presStyleLbl="node1" presStyleIdx="2" presStyleCnt="3">
        <dgm:presLayoutVars>
          <dgm:chMax val="1"/>
          <dgm:bulletEnabled val="1"/>
        </dgm:presLayoutVars>
      </dgm:prSet>
      <dgm:spPr/>
      <dgm:t>
        <a:bodyPr/>
        <a:lstStyle/>
        <a:p>
          <a:endParaRPr lang="en-US"/>
        </a:p>
      </dgm:t>
    </dgm:pt>
    <dgm:pt modelId="{406148A5-7E33-5546-ABE5-B74CF5321771}" type="pres">
      <dgm:prSet presAssocID="{E939AB41-1388-504C-845D-B108BA2738F4}" presName="connSite1" presStyleCnt="0"/>
      <dgm:spPr/>
    </dgm:pt>
  </dgm:ptLst>
  <dgm:cxnLst>
    <dgm:cxn modelId="{9EC12AB4-C64F-4940-8C16-9A8E508536C4}" type="presOf" srcId="{69FC8C1F-043E-3542-BDFF-8D6DE467F247}" destId="{99D5A91A-1D0F-D14A-83B2-BB4E2C41B228}" srcOrd="0" destOrd="0" presId="urn:microsoft.com/office/officeart/2005/8/layout/hProcess4"/>
    <dgm:cxn modelId="{84D94350-703E-43B4-8CBE-1F4B5FB0AAB3}" type="presOf" srcId="{5FA9F66F-051C-F54A-BC0E-803E2CA78704}" destId="{E8083F78-2CB7-9647-BCC4-DA212DB355E9}" srcOrd="0" destOrd="0" presId="urn:microsoft.com/office/officeart/2005/8/layout/hProcess4"/>
    <dgm:cxn modelId="{1696E8F8-5A0B-2D41-8343-0F20CED5DB93}" srcId="{6AC9A338-2AD8-EC43-B27F-62E4168E1ADE}" destId="{659BDB72-EE6A-CE45-BF91-1436FA37800F}" srcOrd="0" destOrd="0" parTransId="{AC8121B2-6B52-F242-B163-302A3481F184}" sibTransId="{C47C3E42-B07C-C148-9C57-91A19C61B2CE}"/>
    <dgm:cxn modelId="{D66795CF-99E2-A243-99D0-27E97F387BB9}" srcId="{6AC9A338-2AD8-EC43-B27F-62E4168E1ADE}" destId="{E939AB41-1388-504C-845D-B108BA2738F4}" srcOrd="2" destOrd="0" parTransId="{26692112-17F5-3748-8B19-DA28E2A3783B}" sibTransId="{96D4AA60-3221-654E-900F-E351A442F545}"/>
    <dgm:cxn modelId="{B21C1185-7863-4F34-84DA-01C482118F9C}" type="presOf" srcId="{E939AB41-1388-504C-845D-B108BA2738F4}" destId="{A62E5068-6088-5445-8321-3B850C70BDB9}" srcOrd="0" destOrd="0" presId="urn:microsoft.com/office/officeart/2005/8/layout/hProcess4"/>
    <dgm:cxn modelId="{6400926A-4FF6-42EA-9795-CC496310FDDD}" type="presOf" srcId="{5FA9F66F-051C-F54A-BC0E-803E2CA78704}" destId="{C1AD935A-6BCD-C344-85F2-0469EFD5EAD4}" srcOrd="1" destOrd="0" presId="urn:microsoft.com/office/officeart/2005/8/layout/hProcess4"/>
    <dgm:cxn modelId="{ADFDA53A-08F1-4AE5-8B73-859CB6D357E5}" type="presOf" srcId="{D7CAB3AE-579B-1D40-BF55-2ACE4AF8DBC5}" destId="{35D9D523-552F-FF4B-A5D6-EE8516F9029F}" srcOrd="0" destOrd="0" presId="urn:microsoft.com/office/officeart/2005/8/layout/hProcess4"/>
    <dgm:cxn modelId="{C9FC6E3A-DDFD-4242-AB74-495D30D7379D}" type="presOf" srcId="{7CEE4BC8-28A5-4CE7-B40C-DE44A2CC49B3}" destId="{8B4DEFFA-A0FA-2142-8D5C-5AA275F1E800}" srcOrd="0" destOrd="0" presId="urn:microsoft.com/office/officeart/2005/8/layout/hProcess4"/>
    <dgm:cxn modelId="{4C213ED0-C7CD-4904-819E-7D39EBCFB00E}" type="presOf" srcId="{659BDB72-EE6A-CE45-BF91-1436FA37800F}" destId="{1BFC04DB-002A-404F-95B4-72C5940012AF}" srcOrd="0" destOrd="0" presId="urn:microsoft.com/office/officeart/2005/8/layout/hProcess4"/>
    <dgm:cxn modelId="{ABEBFC28-94AC-4EF2-A0C2-4D13C3E4AA24}" type="presOf" srcId="{D7CAB3AE-579B-1D40-BF55-2ACE4AF8DBC5}" destId="{8DA4F2E2-F3FE-AB41-8378-669B2699DF00}" srcOrd="1" destOrd="0" presId="urn:microsoft.com/office/officeart/2005/8/layout/hProcess4"/>
    <dgm:cxn modelId="{0AA6D826-294F-4AB6-807A-51316A2347C2}" srcId="{69FC8C1F-043E-3542-BDFF-8D6DE467F247}" destId="{7CEE4BC8-28A5-4CE7-B40C-DE44A2CC49B3}" srcOrd="0" destOrd="0" parTransId="{42086511-76C7-47C9-A345-A38EB1C9BA56}" sibTransId="{E10F3324-E43D-4BC7-9281-9FF1ACBFE531}"/>
    <dgm:cxn modelId="{FE3289A0-6C3F-48FC-B77F-F9CC7DBDCEDD}" type="presOf" srcId="{B4BA0063-ABDB-4249-9F7A-1FB75F6C6AFA}" destId="{EAF68ED9-179C-6341-B4F0-F33EFD3783AB}" srcOrd="0" destOrd="0" presId="urn:microsoft.com/office/officeart/2005/8/layout/hProcess4"/>
    <dgm:cxn modelId="{D1C7F02D-F998-4A67-B671-7C8C5DF5AB75}" type="presOf" srcId="{7CEE4BC8-28A5-4CE7-B40C-DE44A2CC49B3}" destId="{36E2250B-27C1-FF42-A7E9-8206DF15B886}" srcOrd="1" destOrd="0" presId="urn:microsoft.com/office/officeart/2005/8/layout/hProcess4"/>
    <dgm:cxn modelId="{7C074561-1B87-CB4F-A12A-A928CBF42F5C}" srcId="{6AC9A338-2AD8-EC43-B27F-62E4168E1ADE}" destId="{69FC8C1F-043E-3542-BDFF-8D6DE467F247}" srcOrd="1" destOrd="0" parTransId="{AE830FD4-11E1-904C-9428-575D734A8901}" sibTransId="{B4BA0063-ABDB-4249-9F7A-1FB75F6C6AFA}"/>
    <dgm:cxn modelId="{38968301-34C2-764F-9697-ABCADDE9CCF5}" srcId="{659BDB72-EE6A-CE45-BF91-1436FA37800F}" destId="{D7CAB3AE-579B-1D40-BF55-2ACE4AF8DBC5}" srcOrd="0" destOrd="0" parTransId="{71903D0B-6E18-7141-9D71-138E4628CC4D}" sibTransId="{369839EB-1DEE-6947-B4E7-57DF684B58C5}"/>
    <dgm:cxn modelId="{A8459F03-FF10-428D-B793-EFCEB5D5AA3F}" type="presOf" srcId="{C47C3E42-B07C-C148-9C57-91A19C61B2CE}" destId="{477E98B5-6F72-324B-A33A-6CF968C51FA3}" srcOrd="0" destOrd="0" presId="urn:microsoft.com/office/officeart/2005/8/layout/hProcess4"/>
    <dgm:cxn modelId="{BB78C7BA-BC12-47A9-A94D-69110B1BE641}" type="presOf" srcId="{6AC9A338-2AD8-EC43-B27F-62E4168E1ADE}" destId="{CE511293-DFE5-0F46-938F-6D88DDA97724}" srcOrd="0" destOrd="0" presId="urn:microsoft.com/office/officeart/2005/8/layout/hProcess4"/>
    <dgm:cxn modelId="{87280E05-B900-0C45-BFB6-13BAF86CD3E8}" srcId="{E939AB41-1388-504C-845D-B108BA2738F4}" destId="{5FA9F66F-051C-F54A-BC0E-803E2CA78704}" srcOrd="0" destOrd="0" parTransId="{29333BC4-C79D-DC40-AFAE-BC196F193498}" sibTransId="{7EE758A6-944D-B94E-87ED-37A6ADB591AC}"/>
    <dgm:cxn modelId="{98BAE12E-F956-4BF9-BFF7-C4087A4F16B0}" type="presParOf" srcId="{CE511293-DFE5-0F46-938F-6D88DDA97724}" destId="{F1945187-9D23-D744-8357-A6D8E30DC76B}" srcOrd="0" destOrd="0" presId="urn:microsoft.com/office/officeart/2005/8/layout/hProcess4"/>
    <dgm:cxn modelId="{D87B4438-910A-4497-B393-AA21A880D4A4}" type="presParOf" srcId="{CE511293-DFE5-0F46-938F-6D88DDA97724}" destId="{68C35B5A-A058-F944-A9B7-F536DA8D9D12}" srcOrd="1" destOrd="0" presId="urn:microsoft.com/office/officeart/2005/8/layout/hProcess4"/>
    <dgm:cxn modelId="{8EACE008-55D5-4D52-BA84-E4414078DC15}" type="presParOf" srcId="{CE511293-DFE5-0F46-938F-6D88DDA97724}" destId="{252123BF-78A2-4E4F-B465-BB275AD46255}" srcOrd="2" destOrd="0" presId="urn:microsoft.com/office/officeart/2005/8/layout/hProcess4"/>
    <dgm:cxn modelId="{5054F8C0-B008-4719-80FB-659BFC82272D}" type="presParOf" srcId="{252123BF-78A2-4E4F-B465-BB275AD46255}" destId="{AD66FF30-20FE-6445-9C33-AEC800C97CF7}" srcOrd="0" destOrd="0" presId="urn:microsoft.com/office/officeart/2005/8/layout/hProcess4"/>
    <dgm:cxn modelId="{AEC05264-1B0A-4CC3-8042-0886295FF85C}" type="presParOf" srcId="{AD66FF30-20FE-6445-9C33-AEC800C97CF7}" destId="{95B5B68C-C70A-D040-8FE0-CB1A7EE7C42E}" srcOrd="0" destOrd="0" presId="urn:microsoft.com/office/officeart/2005/8/layout/hProcess4"/>
    <dgm:cxn modelId="{A8978071-DE80-4E54-84F2-A50990A13F21}" type="presParOf" srcId="{AD66FF30-20FE-6445-9C33-AEC800C97CF7}" destId="{35D9D523-552F-FF4B-A5D6-EE8516F9029F}" srcOrd="1" destOrd="0" presId="urn:microsoft.com/office/officeart/2005/8/layout/hProcess4"/>
    <dgm:cxn modelId="{99E52EDE-B4CB-4756-B0F0-42A20FB571B4}" type="presParOf" srcId="{AD66FF30-20FE-6445-9C33-AEC800C97CF7}" destId="{8DA4F2E2-F3FE-AB41-8378-669B2699DF00}" srcOrd="2" destOrd="0" presId="urn:microsoft.com/office/officeart/2005/8/layout/hProcess4"/>
    <dgm:cxn modelId="{A2F72094-0617-4DF1-A303-7832D48272BF}" type="presParOf" srcId="{AD66FF30-20FE-6445-9C33-AEC800C97CF7}" destId="{1BFC04DB-002A-404F-95B4-72C5940012AF}" srcOrd="3" destOrd="0" presId="urn:microsoft.com/office/officeart/2005/8/layout/hProcess4"/>
    <dgm:cxn modelId="{313B04B1-4414-4093-B0C9-9B2514EB9585}" type="presParOf" srcId="{AD66FF30-20FE-6445-9C33-AEC800C97CF7}" destId="{4DBC58DB-DE36-5C43-B493-53044E62D80F}" srcOrd="4" destOrd="0" presId="urn:microsoft.com/office/officeart/2005/8/layout/hProcess4"/>
    <dgm:cxn modelId="{5DC45CBE-EB61-482B-BCB1-864345037A5E}" type="presParOf" srcId="{252123BF-78A2-4E4F-B465-BB275AD46255}" destId="{477E98B5-6F72-324B-A33A-6CF968C51FA3}" srcOrd="1" destOrd="0" presId="urn:microsoft.com/office/officeart/2005/8/layout/hProcess4"/>
    <dgm:cxn modelId="{F489AF97-94A8-403C-B2AC-18A6201F2356}" type="presParOf" srcId="{252123BF-78A2-4E4F-B465-BB275AD46255}" destId="{B539319B-3F20-F84E-880A-F762D63DABAB}" srcOrd="2" destOrd="0" presId="urn:microsoft.com/office/officeart/2005/8/layout/hProcess4"/>
    <dgm:cxn modelId="{2AE670DE-D113-48BB-9F41-6BF99796C734}" type="presParOf" srcId="{B539319B-3F20-F84E-880A-F762D63DABAB}" destId="{2B1FD5DD-FBBC-AA4D-82BD-C32DA356E114}" srcOrd="0" destOrd="0" presId="urn:microsoft.com/office/officeart/2005/8/layout/hProcess4"/>
    <dgm:cxn modelId="{4140B7DC-47BA-4754-95A8-C9FD6226FC96}" type="presParOf" srcId="{B539319B-3F20-F84E-880A-F762D63DABAB}" destId="{8B4DEFFA-A0FA-2142-8D5C-5AA275F1E800}" srcOrd="1" destOrd="0" presId="urn:microsoft.com/office/officeart/2005/8/layout/hProcess4"/>
    <dgm:cxn modelId="{2F038003-75C4-40BE-8429-222A7BA1B60C}" type="presParOf" srcId="{B539319B-3F20-F84E-880A-F762D63DABAB}" destId="{36E2250B-27C1-FF42-A7E9-8206DF15B886}" srcOrd="2" destOrd="0" presId="urn:microsoft.com/office/officeart/2005/8/layout/hProcess4"/>
    <dgm:cxn modelId="{ED2BBD33-6ECF-4209-BCD7-4392ED9B1264}" type="presParOf" srcId="{B539319B-3F20-F84E-880A-F762D63DABAB}" destId="{99D5A91A-1D0F-D14A-83B2-BB4E2C41B228}" srcOrd="3" destOrd="0" presId="urn:microsoft.com/office/officeart/2005/8/layout/hProcess4"/>
    <dgm:cxn modelId="{D78CD78B-6BE2-44D9-83FD-FC0185784486}" type="presParOf" srcId="{B539319B-3F20-F84E-880A-F762D63DABAB}" destId="{853A9217-F6A1-904E-A69E-71348C9C826D}" srcOrd="4" destOrd="0" presId="urn:microsoft.com/office/officeart/2005/8/layout/hProcess4"/>
    <dgm:cxn modelId="{3F26D696-4252-434E-96AD-B8F3729518AE}" type="presParOf" srcId="{252123BF-78A2-4E4F-B465-BB275AD46255}" destId="{EAF68ED9-179C-6341-B4F0-F33EFD3783AB}" srcOrd="3" destOrd="0" presId="urn:microsoft.com/office/officeart/2005/8/layout/hProcess4"/>
    <dgm:cxn modelId="{66E788D6-AB9C-4A38-92FE-1169F1389D17}" type="presParOf" srcId="{252123BF-78A2-4E4F-B465-BB275AD46255}" destId="{1E049F4B-6D2E-4147-8961-F337DEE3F931}" srcOrd="4" destOrd="0" presId="urn:microsoft.com/office/officeart/2005/8/layout/hProcess4"/>
    <dgm:cxn modelId="{C9CD6116-BC4B-406E-B20B-711AA3F94B0C}" type="presParOf" srcId="{1E049F4B-6D2E-4147-8961-F337DEE3F931}" destId="{C8C356BC-3D34-394C-841C-115DA33D2024}" srcOrd="0" destOrd="0" presId="urn:microsoft.com/office/officeart/2005/8/layout/hProcess4"/>
    <dgm:cxn modelId="{72258DBB-1454-4B06-A5BE-9E9379DF07F3}" type="presParOf" srcId="{1E049F4B-6D2E-4147-8961-F337DEE3F931}" destId="{E8083F78-2CB7-9647-BCC4-DA212DB355E9}" srcOrd="1" destOrd="0" presId="urn:microsoft.com/office/officeart/2005/8/layout/hProcess4"/>
    <dgm:cxn modelId="{D2472EF9-A4D8-4FCA-B7A7-544BBF32E2CC}" type="presParOf" srcId="{1E049F4B-6D2E-4147-8961-F337DEE3F931}" destId="{C1AD935A-6BCD-C344-85F2-0469EFD5EAD4}" srcOrd="2" destOrd="0" presId="urn:microsoft.com/office/officeart/2005/8/layout/hProcess4"/>
    <dgm:cxn modelId="{FB3EEA9D-7D41-456E-94E0-780C57C4EA24}" type="presParOf" srcId="{1E049F4B-6D2E-4147-8961-F337DEE3F931}" destId="{A62E5068-6088-5445-8321-3B850C70BDB9}" srcOrd="3" destOrd="0" presId="urn:microsoft.com/office/officeart/2005/8/layout/hProcess4"/>
    <dgm:cxn modelId="{B2697386-40BB-49A3-862E-912B8265E4E9}" type="presParOf" srcId="{1E049F4B-6D2E-4147-8961-F337DEE3F931}" destId="{406148A5-7E33-5546-ABE5-B74CF5321771}" srcOrd="4" destOrd="0" presId="urn:microsoft.com/office/officeart/2005/8/layout/hProcess4"/>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887500-67B5-F544-9694-288DFE0C78FD}"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348F3318-7218-C046-B93D-417CA8226015}">
      <dgm:prSet phldrT="[Text]"/>
      <dgm:spPr>
        <a:solidFill>
          <a:schemeClr val="bg1"/>
        </a:solidFill>
        <a:ln>
          <a:solidFill>
            <a:schemeClr val="accent1"/>
          </a:solidFill>
        </a:ln>
      </dgm:spPr>
      <dgm:t>
        <a:bodyPr/>
        <a:lstStyle/>
        <a:p>
          <a:r>
            <a:rPr lang="en-US" dirty="0" smtClean="0"/>
            <a:t>Wired Equivalent Privacy (WEP)</a:t>
          </a:r>
          <a:endParaRPr lang="en-US" dirty="0"/>
        </a:p>
      </dgm:t>
    </dgm:pt>
    <dgm:pt modelId="{75701130-DE7C-B947-8AA9-5B8700735C63}" type="parTrans" cxnId="{3C72163B-456C-FD4E-8B84-3BD0AC28438B}">
      <dgm:prSet/>
      <dgm:spPr/>
      <dgm:t>
        <a:bodyPr/>
        <a:lstStyle/>
        <a:p>
          <a:endParaRPr lang="en-US"/>
        </a:p>
      </dgm:t>
    </dgm:pt>
    <dgm:pt modelId="{C8C40A7F-0287-4946-83D5-A9122B386459}" type="sibTrans" cxnId="{3C72163B-456C-FD4E-8B84-3BD0AC28438B}">
      <dgm:prSet/>
      <dgm:spPr/>
      <dgm:t>
        <a:bodyPr/>
        <a:lstStyle/>
        <a:p>
          <a:endParaRPr lang="en-US"/>
        </a:p>
      </dgm:t>
    </dgm:pt>
    <dgm:pt modelId="{A8267C53-33AE-3242-A766-AF8CC99F64F5}">
      <dgm:prSet/>
      <dgm:spPr>
        <a:ln>
          <a:solidFill>
            <a:schemeClr val="tx1"/>
          </a:solidFill>
        </a:ln>
      </dgm:spPr>
      <dgm:t>
        <a:bodyPr/>
        <a:lstStyle/>
        <a:p>
          <a:r>
            <a:rPr lang="en-US" dirty="0" smtClean="0"/>
            <a:t>The privacy portion of the 802.11 standard</a:t>
          </a:r>
        </a:p>
      </dgm:t>
    </dgm:pt>
    <dgm:pt modelId="{B9064DFC-B3CD-C24D-818E-725213388B54}" type="parTrans" cxnId="{EEDE305C-93EA-404C-A4BE-62B707741C1B}">
      <dgm:prSet/>
      <dgm:spPr/>
      <dgm:t>
        <a:bodyPr/>
        <a:lstStyle/>
        <a:p>
          <a:endParaRPr lang="en-US"/>
        </a:p>
      </dgm:t>
    </dgm:pt>
    <dgm:pt modelId="{FDA60FE7-8998-0748-838D-1C58860A4E49}" type="sibTrans" cxnId="{EEDE305C-93EA-404C-A4BE-62B707741C1B}">
      <dgm:prSet/>
      <dgm:spPr/>
      <dgm:t>
        <a:bodyPr/>
        <a:lstStyle/>
        <a:p>
          <a:endParaRPr lang="en-US"/>
        </a:p>
      </dgm:t>
    </dgm:pt>
    <dgm:pt modelId="{C1C7597E-E550-644E-9FB4-4DE3E077765D}">
      <dgm:prSet/>
      <dgm:spPr>
        <a:ln>
          <a:solidFill>
            <a:schemeClr val="tx1"/>
          </a:solidFill>
        </a:ln>
      </dgm:spPr>
      <dgm:t>
        <a:bodyPr/>
        <a:lstStyle/>
        <a:p>
          <a:r>
            <a:rPr lang="en-US" dirty="0" smtClean="0"/>
            <a:t>Contained major weaknesses</a:t>
          </a:r>
        </a:p>
      </dgm:t>
    </dgm:pt>
    <dgm:pt modelId="{AFBAEB37-37C3-864A-AB40-5D0AE0C15E63}" type="parTrans" cxnId="{319CFA09-4F51-8F42-8EC7-E4D7E943B238}">
      <dgm:prSet/>
      <dgm:spPr/>
      <dgm:t>
        <a:bodyPr/>
        <a:lstStyle/>
        <a:p>
          <a:endParaRPr lang="en-US"/>
        </a:p>
      </dgm:t>
    </dgm:pt>
    <dgm:pt modelId="{90779ABE-514F-6640-89A8-CDDCBBE19C85}" type="sibTrans" cxnId="{319CFA09-4F51-8F42-8EC7-E4D7E943B238}">
      <dgm:prSet/>
      <dgm:spPr/>
      <dgm:t>
        <a:bodyPr/>
        <a:lstStyle/>
        <a:p>
          <a:endParaRPr lang="en-US"/>
        </a:p>
      </dgm:t>
    </dgm:pt>
    <dgm:pt modelId="{64FA65DF-1936-894F-95D5-014B0881DA83}">
      <dgm:prSet/>
      <dgm:spPr>
        <a:solidFill>
          <a:schemeClr val="bg1"/>
        </a:solidFill>
        <a:ln>
          <a:solidFill>
            <a:schemeClr val="accent1"/>
          </a:solidFill>
        </a:ln>
      </dgm:spPr>
      <dgm:t>
        <a:bodyPr/>
        <a:lstStyle/>
        <a:p>
          <a:r>
            <a:rPr lang="en-US" dirty="0" smtClean="0"/>
            <a:t>Wi-Fi Protected Access (WPA)</a:t>
          </a:r>
        </a:p>
      </dgm:t>
    </dgm:pt>
    <dgm:pt modelId="{68452858-4E0C-754A-A533-07F9F986C4D7}" type="parTrans" cxnId="{FF1EA836-DD34-5547-9DB0-AE11DC2894B6}">
      <dgm:prSet/>
      <dgm:spPr/>
      <dgm:t>
        <a:bodyPr/>
        <a:lstStyle/>
        <a:p>
          <a:endParaRPr lang="en-US"/>
        </a:p>
      </dgm:t>
    </dgm:pt>
    <dgm:pt modelId="{886ECD8A-5CF1-A444-A667-706A11B52D26}" type="sibTrans" cxnId="{FF1EA836-DD34-5547-9DB0-AE11DC2894B6}">
      <dgm:prSet/>
      <dgm:spPr/>
      <dgm:t>
        <a:bodyPr/>
        <a:lstStyle/>
        <a:p>
          <a:endParaRPr lang="en-US"/>
        </a:p>
      </dgm:t>
    </dgm:pt>
    <dgm:pt modelId="{6276E049-DEF2-C240-9B52-BD6A02B47E07}">
      <dgm:prSet/>
      <dgm:spPr>
        <a:ln>
          <a:solidFill>
            <a:schemeClr val="tx1"/>
          </a:solidFill>
        </a:ln>
      </dgm:spPr>
      <dgm:t>
        <a:bodyPr/>
        <a:lstStyle/>
        <a:p>
          <a:r>
            <a:rPr lang="en-US" dirty="0" smtClean="0"/>
            <a:t>A set of security mechanisms that eliminates most 802.11 security issues </a:t>
          </a:r>
        </a:p>
      </dgm:t>
    </dgm:pt>
    <dgm:pt modelId="{2FD07A09-62CA-814E-AE1C-9AF25973CF7C}" type="parTrans" cxnId="{3ABFC73B-E8C8-0A43-865C-405114F25E0D}">
      <dgm:prSet/>
      <dgm:spPr/>
      <dgm:t>
        <a:bodyPr/>
        <a:lstStyle/>
        <a:p>
          <a:endParaRPr lang="en-US"/>
        </a:p>
      </dgm:t>
    </dgm:pt>
    <dgm:pt modelId="{69D7196A-7291-574E-B4E4-1E4545BF581F}" type="sibTrans" cxnId="{3ABFC73B-E8C8-0A43-865C-405114F25E0D}">
      <dgm:prSet/>
      <dgm:spPr/>
      <dgm:t>
        <a:bodyPr/>
        <a:lstStyle/>
        <a:p>
          <a:endParaRPr lang="en-US"/>
        </a:p>
      </dgm:t>
    </dgm:pt>
    <dgm:pt modelId="{7A05120C-17EB-1A42-9CFC-8F479B782749}">
      <dgm:prSet/>
      <dgm:spPr>
        <a:ln>
          <a:solidFill>
            <a:schemeClr val="tx1"/>
          </a:solidFill>
        </a:ln>
      </dgm:spPr>
      <dgm:t>
        <a:bodyPr/>
        <a:lstStyle/>
        <a:p>
          <a:r>
            <a:rPr lang="en-US" dirty="0" smtClean="0"/>
            <a:t>Based on the current state of the 802.11i standard</a:t>
          </a:r>
        </a:p>
      </dgm:t>
    </dgm:pt>
    <dgm:pt modelId="{9E7428AD-ABC2-5843-BA7E-16E011C7C4C7}" type="parTrans" cxnId="{9E924A4A-1504-B644-8102-BF58A75D7D59}">
      <dgm:prSet/>
      <dgm:spPr/>
      <dgm:t>
        <a:bodyPr/>
        <a:lstStyle/>
        <a:p>
          <a:endParaRPr lang="en-US"/>
        </a:p>
      </dgm:t>
    </dgm:pt>
    <dgm:pt modelId="{506BC30C-E5FE-1048-B594-07BD290C692A}" type="sibTrans" cxnId="{9E924A4A-1504-B644-8102-BF58A75D7D59}">
      <dgm:prSet/>
      <dgm:spPr/>
      <dgm:t>
        <a:bodyPr/>
        <a:lstStyle/>
        <a:p>
          <a:endParaRPr lang="en-US"/>
        </a:p>
      </dgm:t>
    </dgm:pt>
    <dgm:pt modelId="{47AD88F4-B007-924A-B8E8-D739202264CB}">
      <dgm:prSet/>
      <dgm:spPr>
        <a:solidFill>
          <a:schemeClr val="bg1"/>
        </a:solidFill>
        <a:ln>
          <a:solidFill>
            <a:schemeClr val="accent1"/>
          </a:solidFill>
        </a:ln>
      </dgm:spPr>
      <dgm:t>
        <a:bodyPr/>
        <a:lstStyle/>
        <a:p>
          <a:r>
            <a:rPr lang="en-US" dirty="0" smtClean="0"/>
            <a:t>Robust Security Network (RSN)</a:t>
          </a:r>
        </a:p>
      </dgm:t>
    </dgm:pt>
    <dgm:pt modelId="{73A8D97F-0369-9547-B431-42C6F9A8FED3}" type="parTrans" cxnId="{1B2673E9-8A00-A047-AF53-1C0CBD838526}">
      <dgm:prSet/>
      <dgm:spPr/>
      <dgm:t>
        <a:bodyPr/>
        <a:lstStyle/>
        <a:p>
          <a:endParaRPr lang="en-US"/>
        </a:p>
      </dgm:t>
    </dgm:pt>
    <dgm:pt modelId="{6B5C40B0-1188-4B48-8E92-4F7AFED4EBD3}" type="sibTrans" cxnId="{1B2673E9-8A00-A047-AF53-1C0CBD838526}">
      <dgm:prSet/>
      <dgm:spPr/>
      <dgm:t>
        <a:bodyPr/>
        <a:lstStyle/>
        <a:p>
          <a:endParaRPr lang="en-US"/>
        </a:p>
      </dgm:t>
    </dgm:pt>
    <dgm:pt modelId="{917C7A2F-099A-234F-B046-A079DB9D02AF}">
      <dgm:prSet/>
      <dgm:spPr>
        <a:ln>
          <a:solidFill>
            <a:schemeClr val="tx1"/>
          </a:solidFill>
        </a:ln>
      </dgm:spPr>
      <dgm:t>
        <a:bodyPr/>
        <a:lstStyle/>
        <a:p>
          <a:r>
            <a:rPr lang="en-US" dirty="0" smtClean="0"/>
            <a:t>Final form of the 802.11i standard</a:t>
          </a:r>
        </a:p>
      </dgm:t>
    </dgm:pt>
    <dgm:pt modelId="{66E3E0DC-C965-BD4A-8822-EC7C9F64D54A}" type="parTrans" cxnId="{C8412B72-FBB3-C345-B9E5-4D709471BD95}">
      <dgm:prSet/>
      <dgm:spPr/>
      <dgm:t>
        <a:bodyPr/>
        <a:lstStyle/>
        <a:p>
          <a:endParaRPr lang="en-US"/>
        </a:p>
      </dgm:t>
    </dgm:pt>
    <dgm:pt modelId="{F5FAF853-E79B-4A44-B9E7-83A79EF408C7}" type="sibTrans" cxnId="{C8412B72-FBB3-C345-B9E5-4D709471BD95}">
      <dgm:prSet/>
      <dgm:spPr/>
      <dgm:t>
        <a:bodyPr/>
        <a:lstStyle/>
        <a:p>
          <a:endParaRPr lang="en-US"/>
        </a:p>
      </dgm:t>
    </dgm:pt>
    <dgm:pt modelId="{50F1EF5F-4F51-7245-9E6E-5AFB7E73D92E}">
      <dgm:prSet/>
      <dgm:spPr>
        <a:ln>
          <a:solidFill>
            <a:schemeClr val="tx1"/>
          </a:solidFill>
        </a:ln>
      </dgm:spPr>
      <dgm:t>
        <a:bodyPr/>
        <a:lstStyle/>
        <a:p>
          <a:r>
            <a:rPr lang="en-US" dirty="0" smtClean="0"/>
            <a:t>Complex</a:t>
          </a:r>
        </a:p>
      </dgm:t>
    </dgm:pt>
    <dgm:pt modelId="{9A3AF479-084F-D946-A222-1996087438FB}" type="parTrans" cxnId="{E47C8FDF-7F94-C249-8776-B946C63C6A1F}">
      <dgm:prSet/>
      <dgm:spPr/>
      <dgm:t>
        <a:bodyPr/>
        <a:lstStyle/>
        <a:p>
          <a:endParaRPr lang="en-US"/>
        </a:p>
      </dgm:t>
    </dgm:pt>
    <dgm:pt modelId="{9E4978F5-8525-CE44-8E41-30DA26972001}" type="sibTrans" cxnId="{E47C8FDF-7F94-C249-8776-B946C63C6A1F}">
      <dgm:prSet/>
      <dgm:spPr/>
      <dgm:t>
        <a:bodyPr/>
        <a:lstStyle/>
        <a:p>
          <a:endParaRPr lang="en-US"/>
        </a:p>
      </dgm:t>
    </dgm:pt>
    <dgm:pt modelId="{D6701E08-9190-B34B-B96E-389871A967F9}" type="pres">
      <dgm:prSet presAssocID="{30887500-67B5-F544-9694-288DFE0C78FD}" presName="theList" presStyleCnt="0">
        <dgm:presLayoutVars>
          <dgm:dir/>
          <dgm:animLvl val="lvl"/>
          <dgm:resizeHandles val="exact"/>
        </dgm:presLayoutVars>
      </dgm:prSet>
      <dgm:spPr/>
      <dgm:t>
        <a:bodyPr/>
        <a:lstStyle/>
        <a:p>
          <a:endParaRPr lang="en-US"/>
        </a:p>
      </dgm:t>
    </dgm:pt>
    <dgm:pt modelId="{88579F7E-D7A3-B648-AE87-3FF743B12BC0}" type="pres">
      <dgm:prSet presAssocID="{348F3318-7218-C046-B93D-417CA8226015}" presName="compNode" presStyleCnt="0"/>
      <dgm:spPr/>
    </dgm:pt>
    <dgm:pt modelId="{C4F1ED31-3299-974E-8BF9-AB51D077729A}" type="pres">
      <dgm:prSet presAssocID="{348F3318-7218-C046-B93D-417CA8226015}" presName="aNode" presStyleLbl="bgShp" presStyleIdx="0" presStyleCnt="3"/>
      <dgm:spPr/>
      <dgm:t>
        <a:bodyPr/>
        <a:lstStyle/>
        <a:p>
          <a:endParaRPr lang="en-US"/>
        </a:p>
      </dgm:t>
    </dgm:pt>
    <dgm:pt modelId="{20E41283-5D45-C84F-A5AD-1374267D38FC}" type="pres">
      <dgm:prSet presAssocID="{348F3318-7218-C046-B93D-417CA8226015}" presName="textNode" presStyleLbl="bgShp" presStyleIdx="0" presStyleCnt="3"/>
      <dgm:spPr/>
      <dgm:t>
        <a:bodyPr/>
        <a:lstStyle/>
        <a:p>
          <a:endParaRPr lang="en-US"/>
        </a:p>
      </dgm:t>
    </dgm:pt>
    <dgm:pt modelId="{D559C7D9-BB97-D54E-A18B-86B81996384D}" type="pres">
      <dgm:prSet presAssocID="{348F3318-7218-C046-B93D-417CA8226015}" presName="compChildNode" presStyleCnt="0"/>
      <dgm:spPr/>
    </dgm:pt>
    <dgm:pt modelId="{EEC13D53-3DFA-CE4B-8449-099BCF42E4F9}" type="pres">
      <dgm:prSet presAssocID="{348F3318-7218-C046-B93D-417CA8226015}" presName="theInnerList" presStyleCnt="0"/>
      <dgm:spPr/>
    </dgm:pt>
    <dgm:pt modelId="{EA91DD04-E218-5C4E-A66B-FB88D3FC7442}" type="pres">
      <dgm:prSet presAssocID="{A8267C53-33AE-3242-A766-AF8CC99F64F5}" presName="childNode" presStyleLbl="node1" presStyleIdx="0" presStyleCnt="6">
        <dgm:presLayoutVars>
          <dgm:bulletEnabled val="1"/>
        </dgm:presLayoutVars>
      </dgm:prSet>
      <dgm:spPr/>
      <dgm:t>
        <a:bodyPr/>
        <a:lstStyle/>
        <a:p>
          <a:endParaRPr lang="en-US"/>
        </a:p>
      </dgm:t>
    </dgm:pt>
    <dgm:pt modelId="{B63D5DFB-902D-7D41-A085-455FB38712A9}" type="pres">
      <dgm:prSet presAssocID="{A8267C53-33AE-3242-A766-AF8CC99F64F5}" presName="aSpace2" presStyleCnt="0"/>
      <dgm:spPr/>
    </dgm:pt>
    <dgm:pt modelId="{724DACBF-FADA-4D44-8D26-36D81CECC591}" type="pres">
      <dgm:prSet presAssocID="{C1C7597E-E550-644E-9FB4-4DE3E077765D}" presName="childNode" presStyleLbl="node1" presStyleIdx="1" presStyleCnt="6">
        <dgm:presLayoutVars>
          <dgm:bulletEnabled val="1"/>
        </dgm:presLayoutVars>
      </dgm:prSet>
      <dgm:spPr/>
      <dgm:t>
        <a:bodyPr/>
        <a:lstStyle/>
        <a:p>
          <a:endParaRPr lang="en-US"/>
        </a:p>
      </dgm:t>
    </dgm:pt>
    <dgm:pt modelId="{07398DEA-E04C-3C47-BE0C-D0354522E002}" type="pres">
      <dgm:prSet presAssocID="{348F3318-7218-C046-B93D-417CA8226015}" presName="aSpace" presStyleCnt="0"/>
      <dgm:spPr/>
    </dgm:pt>
    <dgm:pt modelId="{2542FBBD-CCB0-734F-8400-C89A554ECEC1}" type="pres">
      <dgm:prSet presAssocID="{64FA65DF-1936-894F-95D5-014B0881DA83}" presName="compNode" presStyleCnt="0"/>
      <dgm:spPr/>
    </dgm:pt>
    <dgm:pt modelId="{B8415DF0-7C7D-0549-9927-679D2A1C8B94}" type="pres">
      <dgm:prSet presAssocID="{64FA65DF-1936-894F-95D5-014B0881DA83}" presName="aNode" presStyleLbl="bgShp" presStyleIdx="1" presStyleCnt="3"/>
      <dgm:spPr/>
      <dgm:t>
        <a:bodyPr/>
        <a:lstStyle/>
        <a:p>
          <a:endParaRPr lang="en-US"/>
        </a:p>
      </dgm:t>
    </dgm:pt>
    <dgm:pt modelId="{04B68E3C-E85A-0F4B-9304-BA87CCDCAC46}" type="pres">
      <dgm:prSet presAssocID="{64FA65DF-1936-894F-95D5-014B0881DA83}" presName="textNode" presStyleLbl="bgShp" presStyleIdx="1" presStyleCnt="3"/>
      <dgm:spPr/>
      <dgm:t>
        <a:bodyPr/>
        <a:lstStyle/>
        <a:p>
          <a:endParaRPr lang="en-US"/>
        </a:p>
      </dgm:t>
    </dgm:pt>
    <dgm:pt modelId="{C4A89274-8B73-8249-B7BE-2416A80C3A85}" type="pres">
      <dgm:prSet presAssocID="{64FA65DF-1936-894F-95D5-014B0881DA83}" presName="compChildNode" presStyleCnt="0"/>
      <dgm:spPr/>
    </dgm:pt>
    <dgm:pt modelId="{6447C46B-8C42-424D-B6F4-F2480A559FA9}" type="pres">
      <dgm:prSet presAssocID="{64FA65DF-1936-894F-95D5-014B0881DA83}" presName="theInnerList" presStyleCnt="0"/>
      <dgm:spPr/>
    </dgm:pt>
    <dgm:pt modelId="{03E2DC46-C21E-BD4F-A344-5CC0127DF357}" type="pres">
      <dgm:prSet presAssocID="{6276E049-DEF2-C240-9B52-BD6A02B47E07}" presName="childNode" presStyleLbl="node1" presStyleIdx="2" presStyleCnt="6">
        <dgm:presLayoutVars>
          <dgm:bulletEnabled val="1"/>
        </dgm:presLayoutVars>
      </dgm:prSet>
      <dgm:spPr/>
      <dgm:t>
        <a:bodyPr/>
        <a:lstStyle/>
        <a:p>
          <a:endParaRPr lang="en-US"/>
        </a:p>
      </dgm:t>
    </dgm:pt>
    <dgm:pt modelId="{EFBD6488-6DFB-1C4B-8355-7BC8FC6D0F06}" type="pres">
      <dgm:prSet presAssocID="{6276E049-DEF2-C240-9B52-BD6A02B47E07}" presName="aSpace2" presStyleCnt="0"/>
      <dgm:spPr/>
    </dgm:pt>
    <dgm:pt modelId="{72363767-3F99-8040-A689-918E4AF7525E}" type="pres">
      <dgm:prSet presAssocID="{7A05120C-17EB-1A42-9CFC-8F479B782749}" presName="childNode" presStyleLbl="node1" presStyleIdx="3" presStyleCnt="6">
        <dgm:presLayoutVars>
          <dgm:bulletEnabled val="1"/>
        </dgm:presLayoutVars>
      </dgm:prSet>
      <dgm:spPr/>
      <dgm:t>
        <a:bodyPr/>
        <a:lstStyle/>
        <a:p>
          <a:endParaRPr lang="en-US"/>
        </a:p>
      </dgm:t>
    </dgm:pt>
    <dgm:pt modelId="{91D6E706-593B-F14B-B1FE-8EAEF8FB94E9}" type="pres">
      <dgm:prSet presAssocID="{64FA65DF-1936-894F-95D5-014B0881DA83}" presName="aSpace" presStyleCnt="0"/>
      <dgm:spPr/>
    </dgm:pt>
    <dgm:pt modelId="{EE357C72-2E8F-2D44-A4C9-D18C2CED9D7F}" type="pres">
      <dgm:prSet presAssocID="{47AD88F4-B007-924A-B8E8-D739202264CB}" presName="compNode" presStyleCnt="0"/>
      <dgm:spPr/>
    </dgm:pt>
    <dgm:pt modelId="{FAE8871B-0E9D-6448-8C8F-83D6599FA8BF}" type="pres">
      <dgm:prSet presAssocID="{47AD88F4-B007-924A-B8E8-D739202264CB}" presName="aNode" presStyleLbl="bgShp" presStyleIdx="2" presStyleCnt="3"/>
      <dgm:spPr/>
      <dgm:t>
        <a:bodyPr/>
        <a:lstStyle/>
        <a:p>
          <a:endParaRPr lang="en-US"/>
        </a:p>
      </dgm:t>
    </dgm:pt>
    <dgm:pt modelId="{5E3B2166-4B9B-E542-83F0-0033CEBE200E}" type="pres">
      <dgm:prSet presAssocID="{47AD88F4-B007-924A-B8E8-D739202264CB}" presName="textNode" presStyleLbl="bgShp" presStyleIdx="2" presStyleCnt="3"/>
      <dgm:spPr/>
      <dgm:t>
        <a:bodyPr/>
        <a:lstStyle/>
        <a:p>
          <a:endParaRPr lang="en-US"/>
        </a:p>
      </dgm:t>
    </dgm:pt>
    <dgm:pt modelId="{9CBB0F07-2F01-514A-8AF5-56FD34CDB8F1}" type="pres">
      <dgm:prSet presAssocID="{47AD88F4-B007-924A-B8E8-D739202264CB}" presName="compChildNode" presStyleCnt="0"/>
      <dgm:spPr/>
    </dgm:pt>
    <dgm:pt modelId="{D1CB0A27-4F38-234D-9E50-FB2145C061F4}" type="pres">
      <dgm:prSet presAssocID="{47AD88F4-B007-924A-B8E8-D739202264CB}" presName="theInnerList" presStyleCnt="0"/>
      <dgm:spPr/>
    </dgm:pt>
    <dgm:pt modelId="{F5687745-87F0-504E-8701-F45E5CB37F06}" type="pres">
      <dgm:prSet presAssocID="{917C7A2F-099A-234F-B046-A079DB9D02AF}" presName="childNode" presStyleLbl="node1" presStyleIdx="4" presStyleCnt="6">
        <dgm:presLayoutVars>
          <dgm:bulletEnabled val="1"/>
        </dgm:presLayoutVars>
      </dgm:prSet>
      <dgm:spPr/>
      <dgm:t>
        <a:bodyPr/>
        <a:lstStyle/>
        <a:p>
          <a:endParaRPr lang="en-US"/>
        </a:p>
      </dgm:t>
    </dgm:pt>
    <dgm:pt modelId="{71D4E5EC-E040-B444-B9CC-382DA6762D8E}" type="pres">
      <dgm:prSet presAssocID="{917C7A2F-099A-234F-B046-A079DB9D02AF}" presName="aSpace2" presStyleCnt="0"/>
      <dgm:spPr/>
    </dgm:pt>
    <dgm:pt modelId="{E71E4501-18F3-8E4F-AD32-AA842572BA32}" type="pres">
      <dgm:prSet presAssocID="{50F1EF5F-4F51-7245-9E6E-5AFB7E73D92E}" presName="childNode" presStyleLbl="node1" presStyleIdx="5" presStyleCnt="6">
        <dgm:presLayoutVars>
          <dgm:bulletEnabled val="1"/>
        </dgm:presLayoutVars>
      </dgm:prSet>
      <dgm:spPr/>
      <dgm:t>
        <a:bodyPr/>
        <a:lstStyle/>
        <a:p>
          <a:endParaRPr lang="en-US"/>
        </a:p>
      </dgm:t>
    </dgm:pt>
  </dgm:ptLst>
  <dgm:cxnLst>
    <dgm:cxn modelId="{CE0D8729-282B-4199-A6BF-FF7AD7BAFAB3}" type="presOf" srcId="{348F3318-7218-C046-B93D-417CA8226015}" destId="{20E41283-5D45-C84F-A5AD-1374267D38FC}" srcOrd="1" destOrd="0" presId="urn:microsoft.com/office/officeart/2005/8/layout/lProcess2"/>
    <dgm:cxn modelId="{4425BC10-F1EF-4604-B3AE-C6D315CE1003}" type="presOf" srcId="{64FA65DF-1936-894F-95D5-014B0881DA83}" destId="{B8415DF0-7C7D-0549-9927-679D2A1C8B94}" srcOrd="0" destOrd="0" presId="urn:microsoft.com/office/officeart/2005/8/layout/lProcess2"/>
    <dgm:cxn modelId="{0F43C5ED-92CC-4841-B384-2CDE63E534AE}" type="presOf" srcId="{64FA65DF-1936-894F-95D5-014B0881DA83}" destId="{04B68E3C-E85A-0F4B-9304-BA87CCDCAC46}" srcOrd="1" destOrd="0" presId="urn:microsoft.com/office/officeart/2005/8/layout/lProcess2"/>
    <dgm:cxn modelId="{D58C8062-87C1-4CF7-8088-4A1425EDB276}" type="presOf" srcId="{47AD88F4-B007-924A-B8E8-D739202264CB}" destId="{FAE8871B-0E9D-6448-8C8F-83D6599FA8BF}" srcOrd="0" destOrd="0" presId="urn:microsoft.com/office/officeart/2005/8/layout/lProcess2"/>
    <dgm:cxn modelId="{DBFA8542-B7EE-4B6A-8033-3FA5FD7BE15D}" type="presOf" srcId="{C1C7597E-E550-644E-9FB4-4DE3E077765D}" destId="{724DACBF-FADA-4D44-8D26-36D81CECC591}" srcOrd="0" destOrd="0" presId="urn:microsoft.com/office/officeart/2005/8/layout/lProcess2"/>
    <dgm:cxn modelId="{3C72163B-456C-FD4E-8B84-3BD0AC28438B}" srcId="{30887500-67B5-F544-9694-288DFE0C78FD}" destId="{348F3318-7218-C046-B93D-417CA8226015}" srcOrd="0" destOrd="0" parTransId="{75701130-DE7C-B947-8AA9-5B8700735C63}" sibTransId="{C8C40A7F-0287-4946-83D5-A9122B386459}"/>
    <dgm:cxn modelId="{3978E0EA-4B3F-4DBA-81A9-D00A89DB3993}" type="presOf" srcId="{348F3318-7218-C046-B93D-417CA8226015}" destId="{C4F1ED31-3299-974E-8BF9-AB51D077729A}" srcOrd="0" destOrd="0" presId="urn:microsoft.com/office/officeart/2005/8/layout/lProcess2"/>
    <dgm:cxn modelId="{EEDE305C-93EA-404C-A4BE-62B707741C1B}" srcId="{348F3318-7218-C046-B93D-417CA8226015}" destId="{A8267C53-33AE-3242-A766-AF8CC99F64F5}" srcOrd="0" destOrd="0" parTransId="{B9064DFC-B3CD-C24D-818E-725213388B54}" sibTransId="{FDA60FE7-8998-0748-838D-1C58860A4E49}"/>
    <dgm:cxn modelId="{8F51238F-3EBE-429F-A0EE-051F3E9D9685}" type="presOf" srcId="{917C7A2F-099A-234F-B046-A079DB9D02AF}" destId="{F5687745-87F0-504E-8701-F45E5CB37F06}" srcOrd="0" destOrd="0" presId="urn:microsoft.com/office/officeart/2005/8/layout/lProcess2"/>
    <dgm:cxn modelId="{3ABFC73B-E8C8-0A43-865C-405114F25E0D}" srcId="{64FA65DF-1936-894F-95D5-014B0881DA83}" destId="{6276E049-DEF2-C240-9B52-BD6A02B47E07}" srcOrd="0" destOrd="0" parTransId="{2FD07A09-62CA-814E-AE1C-9AF25973CF7C}" sibTransId="{69D7196A-7291-574E-B4E4-1E4545BF581F}"/>
    <dgm:cxn modelId="{AFA79D92-5A95-4D7A-8E45-BFA0A6CF3311}" type="presOf" srcId="{7A05120C-17EB-1A42-9CFC-8F479B782749}" destId="{72363767-3F99-8040-A689-918E4AF7525E}" srcOrd="0" destOrd="0" presId="urn:microsoft.com/office/officeart/2005/8/layout/lProcess2"/>
    <dgm:cxn modelId="{B0C84FC2-8A34-4D3F-8420-26A6DCBE9E45}" type="presOf" srcId="{30887500-67B5-F544-9694-288DFE0C78FD}" destId="{D6701E08-9190-B34B-B96E-389871A967F9}" srcOrd="0" destOrd="0" presId="urn:microsoft.com/office/officeart/2005/8/layout/lProcess2"/>
    <dgm:cxn modelId="{11091F38-D516-4068-A9B6-CDA641173EFF}" type="presOf" srcId="{50F1EF5F-4F51-7245-9E6E-5AFB7E73D92E}" destId="{E71E4501-18F3-8E4F-AD32-AA842572BA32}" srcOrd="0" destOrd="0" presId="urn:microsoft.com/office/officeart/2005/8/layout/lProcess2"/>
    <dgm:cxn modelId="{58253E4B-93D8-42F7-9423-49669F3A2D74}" type="presOf" srcId="{47AD88F4-B007-924A-B8E8-D739202264CB}" destId="{5E3B2166-4B9B-E542-83F0-0033CEBE200E}" srcOrd="1" destOrd="0" presId="urn:microsoft.com/office/officeart/2005/8/layout/lProcess2"/>
    <dgm:cxn modelId="{9E924A4A-1504-B644-8102-BF58A75D7D59}" srcId="{64FA65DF-1936-894F-95D5-014B0881DA83}" destId="{7A05120C-17EB-1A42-9CFC-8F479B782749}" srcOrd="1" destOrd="0" parTransId="{9E7428AD-ABC2-5843-BA7E-16E011C7C4C7}" sibTransId="{506BC30C-E5FE-1048-B594-07BD290C692A}"/>
    <dgm:cxn modelId="{597D0F0F-B15C-4E8E-8A45-3AC4B2FBA60D}" type="presOf" srcId="{6276E049-DEF2-C240-9B52-BD6A02B47E07}" destId="{03E2DC46-C21E-BD4F-A344-5CC0127DF357}" srcOrd="0" destOrd="0" presId="urn:microsoft.com/office/officeart/2005/8/layout/lProcess2"/>
    <dgm:cxn modelId="{E47C8FDF-7F94-C249-8776-B946C63C6A1F}" srcId="{47AD88F4-B007-924A-B8E8-D739202264CB}" destId="{50F1EF5F-4F51-7245-9E6E-5AFB7E73D92E}" srcOrd="1" destOrd="0" parTransId="{9A3AF479-084F-D946-A222-1996087438FB}" sibTransId="{9E4978F5-8525-CE44-8E41-30DA26972001}"/>
    <dgm:cxn modelId="{F8B8E5B1-350C-49D9-A202-0DACEC0839A1}" type="presOf" srcId="{A8267C53-33AE-3242-A766-AF8CC99F64F5}" destId="{EA91DD04-E218-5C4E-A66B-FB88D3FC7442}" srcOrd="0" destOrd="0" presId="urn:microsoft.com/office/officeart/2005/8/layout/lProcess2"/>
    <dgm:cxn modelId="{319CFA09-4F51-8F42-8EC7-E4D7E943B238}" srcId="{348F3318-7218-C046-B93D-417CA8226015}" destId="{C1C7597E-E550-644E-9FB4-4DE3E077765D}" srcOrd="1" destOrd="0" parTransId="{AFBAEB37-37C3-864A-AB40-5D0AE0C15E63}" sibTransId="{90779ABE-514F-6640-89A8-CDDCBBE19C85}"/>
    <dgm:cxn modelId="{C8412B72-FBB3-C345-B9E5-4D709471BD95}" srcId="{47AD88F4-B007-924A-B8E8-D739202264CB}" destId="{917C7A2F-099A-234F-B046-A079DB9D02AF}" srcOrd="0" destOrd="0" parTransId="{66E3E0DC-C965-BD4A-8822-EC7C9F64D54A}" sibTransId="{F5FAF853-E79B-4A44-B9E7-83A79EF408C7}"/>
    <dgm:cxn modelId="{1B2673E9-8A00-A047-AF53-1C0CBD838526}" srcId="{30887500-67B5-F544-9694-288DFE0C78FD}" destId="{47AD88F4-B007-924A-B8E8-D739202264CB}" srcOrd="2" destOrd="0" parTransId="{73A8D97F-0369-9547-B431-42C6F9A8FED3}" sibTransId="{6B5C40B0-1188-4B48-8E92-4F7AFED4EBD3}"/>
    <dgm:cxn modelId="{FF1EA836-DD34-5547-9DB0-AE11DC2894B6}" srcId="{30887500-67B5-F544-9694-288DFE0C78FD}" destId="{64FA65DF-1936-894F-95D5-014B0881DA83}" srcOrd="1" destOrd="0" parTransId="{68452858-4E0C-754A-A533-07F9F986C4D7}" sibTransId="{886ECD8A-5CF1-A444-A667-706A11B52D26}"/>
    <dgm:cxn modelId="{F8887BAF-EE7D-48D9-90B6-B23FBD5AD76A}" type="presParOf" srcId="{D6701E08-9190-B34B-B96E-389871A967F9}" destId="{88579F7E-D7A3-B648-AE87-3FF743B12BC0}" srcOrd="0" destOrd="0" presId="urn:microsoft.com/office/officeart/2005/8/layout/lProcess2"/>
    <dgm:cxn modelId="{04F9EA3C-EE89-4E3A-AFFE-1F136ABD5579}" type="presParOf" srcId="{88579F7E-D7A3-B648-AE87-3FF743B12BC0}" destId="{C4F1ED31-3299-974E-8BF9-AB51D077729A}" srcOrd="0" destOrd="0" presId="urn:microsoft.com/office/officeart/2005/8/layout/lProcess2"/>
    <dgm:cxn modelId="{755CCE76-365D-4475-8D13-3B9DCB884B12}" type="presParOf" srcId="{88579F7E-D7A3-B648-AE87-3FF743B12BC0}" destId="{20E41283-5D45-C84F-A5AD-1374267D38FC}" srcOrd="1" destOrd="0" presId="urn:microsoft.com/office/officeart/2005/8/layout/lProcess2"/>
    <dgm:cxn modelId="{6A4D843E-78BA-4A98-BBEB-80F7A0E82124}" type="presParOf" srcId="{88579F7E-D7A3-B648-AE87-3FF743B12BC0}" destId="{D559C7D9-BB97-D54E-A18B-86B81996384D}" srcOrd="2" destOrd="0" presId="urn:microsoft.com/office/officeart/2005/8/layout/lProcess2"/>
    <dgm:cxn modelId="{688C589B-1494-47AB-97F4-E4C716CDC627}" type="presParOf" srcId="{D559C7D9-BB97-D54E-A18B-86B81996384D}" destId="{EEC13D53-3DFA-CE4B-8449-099BCF42E4F9}" srcOrd="0" destOrd="0" presId="urn:microsoft.com/office/officeart/2005/8/layout/lProcess2"/>
    <dgm:cxn modelId="{4BFB259A-CA89-423A-88DF-ADA3B2C26B2D}" type="presParOf" srcId="{EEC13D53-3DFA-CE4B-8449-099BCF42E4F9}" destId="{EA91DD04-E218-5C4E-A66B-FB88D3FC7442}" srcOrd="0" destOrd="0" presId="urn:microsoft.com/office/officeart/2005/8/layout/lProcess2"/>
    <dgm:cxn modelId="{177726F9-C833-49FC-9816-74597A612813}" type="presParOf" srcId="{EEC13D53-3DFA-CE4B-8449-099BCF42E4F9}" destId="{B63D5DFB-902D-7D41-A085-455FB38712A9}" srcOrd="1" destOrd="0" presId="urn:microsoft.com/office/officeart/2005/8/layout/lProcess2"/>
    <dgm:cxn modelId="{B5B37913-6706-42FD-B341-B4E4FA9AE8B0}" type="presParOf" srcId="{EEC13D53-3DFA-CE4B-8449-099BCF42E4F9}" destId="{724DACBF-FADA-4D44-8D26-36D81CECC591}" srcOrd="2" destOrd="0" presId="urn:microsoft.com/office/officeart/2005/8/layout/lProcess2"/>
    <dgm:cxn modelId="{C8E53682-D299-4250-A878-76052C4118DF}" type="presParOf" srcId="{D6701E08-9190-B34B-B96E-389871A967F9}" destId="{07398DEA-E04C-3C47-BE0C-D0354522E002}" srcOrd="1" destOrd="0" presId="urn:microsoft.com/office/officeart/2005/8/layout/lProcess2"/>
    <dgm:cxn modelId="{EDB19B53-0CCC-4815-B661-B6305D6C1968}" type="presParOf" srcId="{D6701E08-9190-B34B-B96E-389871A967F9}" destId="{2542FBBD-CCB0-734F-8400-C89A554ECEC1}" srcOrd="2" destOrd="0" presId="urn:microsoft.com/office/officeart/2005/8/layout/lProcess2"/>
    <dgm:cxn modelId="{2C789656-9661-48F6-AE6C-10D40373C473}" type="presParOf" srcId="{2542FBBD-CCB0-734F-8400-C89A554ECEC1}" destId="{B8415DF0-7C7D-0549-9927-679D2A1C8B94}" srcOrd="0" destOrd="0" presId="urn:microsoft.com/office/officeart/2005/8/layout/lProcess2"/>
    <dgm:cxn modelId="{FF44CBEC-CDD7-4EE9-8675-F3D09936E9E9}" type="presParOf" srcId="{2542FBBD-CCB0-734F-8400-C89A554ECEC1}" destId="{04B68E3C-E85A-0F4B-9304-BA87CCDCAC46}" srcOrd="1" destOrd="0" presId="urn:microsoft.com/office/officeart/2005/8/layout/lProcess2"/>
    <dgm:cxn modelId="{1C1DA8FF-6762-4F76-915B-0DBBB4B3A14D}" type="presParOf" srcId="{2542FBBD-CCB0-734F-8400-C89A554ECEC1}" destId="{C4A89274-8B73-8249-B7BE-2416A80C3A85}" srcOrd="2" destOrd="0" presId="urn:microsoft.com/office/officeart/2005/8/layout/lProcess2"/>
    <dgm:cxn modelId="{AC4904E0-34C5-4952-8D96-FE10E5E6DEE3}" type="presParOf" srcId="{C4A89274-8B73-8249-B7BE-2416A80C3A85}" destId="{6447C46B-8C42-424D-B6F4-F2480A559FA9}" srcOrd="0" destOrd="0" presId="urn:microsoft.com/office/officeart/2005/8/layout/lProcess2"/>
    <dgm:cxn modelId="{5D07167A-60BC-460C-B5F1-8BF7C8C3469C}" type="presParOf" srcId="{6447C46B-8C42-424D-B6F4-F2480A559FA9}" destId="{03E2DC46-C21E-BD4F-A344-5CC0127DF357}" srcOrd="0" destOrd="0" presId="urn:microsoft.com/office/officeart/2005/8/layout/lProcess2"/>
    <dgm:cxn modelId="{5F711C58-3764-44EC-80E7-77FD7E419D5C}" type="presParOf" srcId="{6447C46B-8C42-424D-B6F4-F2480A559FA9}" destId="{EFBD6488-6DFB-1C4B-8355-7BC8FC6D0F06}" srcOrd="1" destOrd="0" presId="urn:microsoft.com/office/officeart/2005/8/layout/lProcess2"/>
    <dgm:cxn modelId="{53046938-3CEA-49EF-A158-DC541A25C68D}" type="presParOf" srcId="{6447C46B-8C42-424D-B6F4-F2480A559FA9}" destId="{72363767-3F99-8040-A689-918E4AF7525E}" srcOrd="2" destOrd="0" presId="urn:microsoft.com/office/officeart/2005/8/layout/lProcess2"/>
    <dgm:cxn modelId="{EBDE8097-F79C-4889-8F91-C33D2D2F5A86}" type="presParOf" srcId="{D6701E08-9190-B34B-B96E-389871A967F9}" destId="{91D6E706-593B-F14B-B1FE-8EAEF8FB94E9}" srcOrd="3" destOrd="0" presId="urn:microsoft.com/office/officeart/2005/8/layout/lProcess2"/>
    <dgm:cxn modelId="{96DC7C43-807C-4C08-AB5A-A59F9D0FD45D}" type="presParOf" srcId="{D6701E08-9190-B34B-B96E-389871A967F9}" destId="{EE357C72-2E8F-2D44-A4C9-D18C2CED9D7F}" srcOrd="4" destOrd="0" presId="urn:microsoft.com/office/officeart/2005/8/layout/lProcess2"/>
    <dgm:cxn modelId="{7855D35E-FB56-460D-9BF1-15DA15D345BC}" type="presParOf" srcId="{EE357C72-2E8F-2D44-A4C9-D18C2CED9D7F}" destId="{FAE8871B-0E9D-6448-8C8F-83D6599FA8BF}" srcOrd="0" destOrd="0" presId="urn:microsoft.com/office/officeart/2005/8/layout/lProcess2"/>
    <dgm:cxn modelId="{6F9CFBD3-38B1-4A7E-BCB0-798CC8F3DAE8}" type="presParOf" srcId="{EE357C72-2E8F-2D44-A4C9-D18C2CED9D7F}" destId="{5E3B2166-4B9B-E542-83F0-0033CEBE200E}" srcOrd="1" destOrd="0" presId="urn:microsoft.com/office/officeart/2005/8/layout/lProcess2"/>
    <dgm:cxn modelId="{5DF7F4DF-D75C-4393-907D-4CE1FD158635}" type="presParOf" srcId="{EE357C72-2E8F-2D44-A4C9-D18C2CED9D7F}" destId="{9CBB0F07-2F01-514A-8AF5-56FD34CDB8F1}" srcOrd="2" destOrd="0" presId="urn:microsoft.com/office/officeart/2005/8/layout/lProcess2"/>
    <dgm:cxn modelId="{BF19B73F-604C-4757-97CC-2BB11F603ED3}" type="presParOf" srcId="{9CBB0F07-2F01-514A-8AF5-56FD34CDB8F1}" destId="{D1CB0A27-4F38-234D-9E50-FB2145C061F4}" srcOrd="0" destOrd="0" presId="urn:microsoft.com/office/officeart/2005/8/layout/lProcess2"/>
    <dgm:cxn modelId="{35542371-43E0-488A-AEBA-BACCF966F207}" type="presParOf" srcId="{D1CB0A27-4F38-234D-9E50-FB2145C061F4}" destId="{F5687745-87F0-504E-8701-F45E5CB37F06}" srcOrd="0" destOrd="0" presId="urn:microsoft.com/office/officeart/2005/8/layout/lProcess2"/>
    <dgm:cxn modelId="{14CF7C32-5EE2-4EA5-8131-9E10DD4C5359}" type="presParOf" srcId="{D1CB0A27-4F38-234D-9E50-FB2145C061F4}" destId="{71D4E5EC-E040-B444-B9CC-382DA6762D8E}" srcOrd="1" destOrd="0" presId="urn:microsoft.com/office/officeart/2005/8/layout/lProcess2"/>
    <dgm:cxn modelId="{4380DC42-5E7C-40F4-833E-DDBB24DEC005}" type="presParOf" srcId="{D1CB0A27-4F38-234D-9E50-FB2145C061F4}" destId="{E71E4501-18F3-8E4F-AD32-AA842572BA32}" srcOrd="2"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7C5AC0-6917-C543-B624-D9CB0ED51128}">
      <dsp:nvSpPr>
        <dsp:cNvPr id="0" name=""/>
        <dsp:cNvSpPr/>
      </dsp:nvSpPr>
      <dsp:spPr>
        <a:xfrm>
          <a:off x="20753" y="0"/>
          <a:ext cx="2180692" cy="4978400"/>
        </a:xfrm>
        <a:prstGeom prst="roundRect">
          <a:avLst>
            <a:gd name="adj" fmla="val 10000"/>
          </a:avLst>
        </a:prstGeom>
        <a:solidFill>
          <a:schemeClr val="accent1">
            <a:tint val="40000"/>
            <a:hueOff val="0"/>
            <a:satOff val="0"/>
            <a:lumOff val="0"/>
            <a:alphaOff val="0"/>
          </a:schemeClr>
        </a:solidFill>
        <a:ln w="19050">
          <a:solidFill>
            <a:schemeClr val="tx2">
              <a:lumMod val="60000"/>
              <a:lumOff val="40000"/>
            </a:schemeClr>
          </a:solid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US" sz="2400" b="1" kern="1200" dirty="0">
            <a:effectLst/>
          </a:endParaRPr>
        </a:p>
      </dsp:txBody>
      <dsp:txXfrm>
        <a:off x="20753" y="0"/>
        <a:ext cx="2180692" cy="1493520"/>
      </dsp:txXfrm>
    </dsp:sp>
    <dsp:sp modelId="{67929803-14DF-1544-8D2B-323DE6F32F3A}">
      <dsp:nvSpPr>
        <dsp:cNvPr id="0" name=""/>
        <dsp:cNvSpPr/>
      </dsp:nvSpPr>
      <dsp:spPr>
        <a:xfrm>
          <a:off x="0" y="838200"/>
          <a:ext cx="2219337" cy="161165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effectLst/>
            </a:rPr>
            <a:t>无线网络同时是广播网络，所以更可能受到窃听和干扰</a:t>
          </a:r>
          <a:endParaRPr lang="en-US" sz="2400" b="1" kern="1200" dirty="0" smtClean="0">
            <a:solidFill>
              <a:schemeClr val="tx1"/>
            </a:solidFill>
            <a:effectLst/>
          </a:endParaRPr>
        </a:p>
      </dsp:txBody>
      <dsp:txXfrm>
        <a:off x="0" y="838200"/>
        <a:ext cx="2219337" cy="1611659"/>
      </dsp:txXfrm>
    </dsp:sp>
    <dsp:sp modelId="{2AC36D6D-3FE5-6D44-BDB2-E7B3AF562E88}">
      <dsp:nvSpPr>
        <dsp:cNvPr id="0" name=""/>
        <dsp:cNvSpPr/>
      </dsp:nvSpPr>
      <dsp:spPr>
        <a:xfrm>
          <a:off x="94288" y="2667000"/>
          <a:ext cx="2143760" cy="161165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effectLst/>
            </a:rPr>
            <a:t>无线网络对针对通信协议漏洞的主动攻击更脆弱</a:t>
          </a:r>
          <a:endParaRPr lang="en-US" sz="2400" b="1" kern="1200" dirty="0" smtClean="0">
            <a:solidFill>
              <a:schemeClr val="tx1"/>
            </a:solidFill>
            <a:effectLst/>
          </a:endParaRPr>
        </a:p>
      </dsp:txBody>
      <dsp:txXfrm>
        <a:off x="94288" y="2667000"/>
        <a:ext cx="2143760" cy="1611659"/>
      </dsp:txXfrm>
    </dsp:sp>
    <dsp:sp modelId="{9B5A35BD-4791-FB4F-B56D-AD2780711BE1}">
      <dsp:nvSpPr>
        <dsp:cNvPr id="0" name=""/>
        <dsp:cNvSpPr/>
      </dsp:nvSpPr>
      <dsp:spPr>
        <a:xfrm>
          <a:off x="2372879" y="0"/>
          <a:ext cx="2028155" cy="4978400"/>
        </a:xfrm>
        <a:prstGeom prst="roundRect">
          <a:avLst>
            <a:gd name="adj" fmla="val 10000"/>
          </a:avLst>
        </a:prstGeom>
        <a:solidFill>
          <a:schemeClr val="accent1">
            <a:tint val="40000"/>
            <a:hueOff val="0"/>
            <a:satOff val="0"/>
            <a:lumOff val="0"/>
            <a:alphaOff val="0"/>
          </a:schemeClr>
        </a:solidFill>
        <a:ln w="19050">
          <a:solidFill>
            <a:schemeClr val="tx2">
              <a:lumMod val="60000"/>
              <a:lumOff val="40000"/>
            </a:schemeClr>
          </a:solid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US" sz="2400" b="1" kern="1200" dirty="0" smtClean="0">
            <a:effectLst/>
          </a:endParaRPr>
        </a:p>
      </dsp:txBody>
      <dsp:txXfrm>
        <a:off x="2372879" y="0"/>
        <a:ext cx="2028155" cy="1493520"/>
      </dsp:txXfrm>
    </dsp:sp>
    <dsp:sp modelId="{DC2651F7-2330-7942-BE36-688BFEEBAAE3}">
      <dsp:nvSpPr>
        <dsp:cNvPr id="0" name=""/>
        <dsp:cNvSpPr/>
      </dsp:nvSpPr>
      <dsp:spPr>
        <a:xfrm>
          <a:off x="2460723" y="914405"/>
          <a:ext cx="1882679" cy="150105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effectLst/>
            </a:rPr>
            <a:t>无线设备移动性更强</a:t>
          </a:r>
          <a:endParaRPr lang="en-US" sz="2400" b="1" kern="1200" dirty="0" smtClean="0">
            <a:solidFill>
              <a:schemeClr val="tx1"/>
            </a:solidFill>
            <a:effectLst/>
          </a:endParaRPr>
        </a:p>
      </dsp:txBody>
      <dsp:txXfrm>
        <a:off x="2460723" y="914405"/>
        <a:ext cx="1882679" cy="1501055"/>
      </dsp:txXfrm>
    </dsp:sp>
    <dsp:sp modelId="{628DA986-683D-C44A-8E27-1838073A0383}">
      <dsp:nvSpPr>
        <dsp:cNvPr id="0" name=""/>
        <dsp:cNvSpPr/>
      </dsp:nvSpPr>
      <dsp:spPr>
        <a:xfrm>
          <a:off x="2590801" y="2667002"/>
          <a:ext cx="1622524" cy="150105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effectLst/>
            </a:rPr>
            <a:t>移动性导致更多的风险</a:t>
          </a:r>
          <a:endParaRPr lang="en-US" sz="2400" b="1" kern="1200" dirty="0" smtClean="0">
            <a:solidFill>
              <a:schemeClr val="tx1"/>
            </a:solidFill>
            <a:effectLst/>
          </a:endParaRPr>
        </a:p>
      </dsp:txBody>
      <dsp:txXfrm>
        <a:off x="2590801" y="2667002"/>
        <a:ext cx="1622524" cy="1501055"/>
      </dsp:txXfrm>
    </dsp:sp>
    <dsp:sp modelId="{E7DFC90C-6F3C-9C48-A13E-218F85B3DF76}">
      <dsp:nvSpPr>
        <dsp:cNvPr id="0" name=""/>
        <dsp:cNvSpPr/>
      </dsp:nvSpPr>
      <dsp:spPr>
        <a:xfrm>
          <a:off x="4553146" y="0"/>
          <a:ext cx="2028155" cy="4978400"/>
        </a:xfrm>
        <a:prstGeom prst="roundRect">
          <a:avLst>
            <a:gd name="adj" fmla="val 10000"/>
          </a:avLst>
        </a:prstGeom>
        <a:solidFill>
          <a:schemeClr val="accent1">
            <a:tint val="40000"/>
            <a:hueOff val="0"/>
            <a:satOff val="0"/>
            <a:lumOff val="0"/>
            <a:alphaOff val="0"/>
          </a:schemeClr>
        </a:solidFill>
        <a:ln w="19050">
          <a:solidFill>
            <a:schemeClr val="tx2">
              <a:lumMod val="60000"/>
              <a:lumOff val="40000"/>
            </a:schemeClr>
          </a:solid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effectLst/>
            </a:rPr>
            <a:t>资源</a:t>
          </a:r>
          <a:endParaRPr lang="en-US" sz="2400" b="1" kern="1200" dirty="0" smtClean="0">
            <a:effectLst/>
          </a:endParaRPr>
        </a:p>
      </dsp:txBody>
      <dsp:txXfrm>
        <a:off x="4553146" y="0"/>
        <a:ext cx="2028155" cy="1493520"/>
      </dsp:txXfrm>
    </dsp:sp>
    <dsp:sp modelId="{89E78FAE-E7FC-6F45-9FD5-13656147126F}">
      <dsp:nvSpPr>
        <dsp:cNvPr id="0" name=""/>
        <dsp:cNvSpPr/>
      </dsp:nvSpPr>
      <dsp:spPr>
        <a:xfrm>
          <a:off x="4724396" y="1066793"/>
          <a:ext cx="1782423" cy="32359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effectLst/>
            </a:rPr>
            <a:t>智能手机平板电脑的操作系统复杂，但是内存和处理资源有限，很难对抗拒绝服务攻击和恶意软件</a:t>
          </a:r>
          <a:endParaRPr lang="en-US" altLang="zh-CN" sz="2400" b="1" kern="1200" dirty="0" smtClean="0">
            <a:solidFill>
              <a:schemeClr val="tx1"/>
            </a:solidFill>
            <a:effectLst/>
          </a:endParaRPr>
        </a:p>
      </dsp:txBody>
      <dsp:txXfrm>
        <a:off x="4724396" y="1066793"/>
        <a:ext cx="1782423" cy="3235960"/>
      </dsp:txXfrm>
    </dsp:sp>
    <dsp:sp modelId="{4AEBEE3B-9523-B144-A854-03C26A736C56}">
      <dsp:nvSpPr>
        <dsp:cNvPr id="0" name=""/>
        <dsp:cNvSpPr/>
      </dsp:nvSpPr>
      <dsp:spPr>
        <a:xfrm>
          <a:off x="6733413" y="0"/>
          <a:ext cx="2028155" cy="4978400"/>
        </a:xfrm>
        <a:prstGeom prst="roundRect">
          <a:avLst>
            <a:gd name="adj" fmla="val 10000"/>
          </a:avLst>
        </a:prstGeom>
        <a:solidFill>
          <a:schemeClr val="accent1">
            <a:tint val="40000"/>
            <a:hueOff val="0"/>
            <a:satOff val="0"/>
            <a:lumOff val="0"/>
            <a:alphaOff val="0"/>
          </a:schemeClr>
        </a:solidFill>
        <a:ln w="19050">
          <a:solidFill>
            <a:schemeClr val="tx2">
              <a:lumMod val="60000"/>
              <a:lumOff val="40000"/>
            </a:schemeClr>
          </a:solidFill>
        </a:ln>
        <a:effectLst/>
      </dsp:spPr>
      <dsp:style>
        <a:lnRef idx="0">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US" sz="1600" b="1" kern="1200" dirty="0" smtClean="0">
            <a:effectLst/>
          </a:endParaRPr>
        </a:p>
      </dsp:txBody>
      <dsp:txXfrm>
        <a:off x="6733413" y="0"/>
        <a:ext cx="2028155" cy="1493520"/>
      </dsp:txXfrm>
    </dsp:sp>
    <dsp:sp modelId="{DC570445-1816-FD46-B8CF-3D4044D757C8}">
      <dsp:nvSpPr>
        <dsp:cNvPr id="0" name=""/>
        <dsp:cNvSpPr/>
      </dsp:nvSpPr>
      <dsp:spPr>
        <a:xfrm>
          <a:off x="6835684" y="1142994"/>
          <a:ext cx="1927315" cy="32313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effectLst/>
            </a:rPr>
            <a:t>像传感器、机器人这样的无线设备可能会在远程或者敌对的环境中，这使得它们易受物理攻击</a:t>
          </a:r>
          <a:endParaRPr lang="en-US" sz="2400" b="1" kern="1200" dirty="0" smtClean="0">
            <a:solidFill>
              <a:schemeClr val="tx1"/>
            </a:solidFill>
            <a:effectLst/>
          </a:endParaRPr>
        </a:p>
      </dsp:txBody>
      <dsp:txXfrm>
        <a:off x="6835684" y="1142994"/>
        <a:ext cx="1927315" cy="323134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389E7C2-54B9-6243-A091-7469976BD82A}">
      <dsp:nvSpPr>
        <dsp:cNvPr id="0" name=""/>
        <dsp:cNvSpPr/>
      </dsp:nvSpPr>
      <dsp:spPr>
        <a:xfrm>
          <a:off x="0" y="0"/>
          <a:ext cx="7875587" cy="692640"/>
        </a:xfrm>
        <a:prstGeom prst="roundRect">
          <a:avLst/>
        </a:prstGeom>
        <a:solidFill>
          <a:schemeClr val="tx2">
            <a:lumMod val="40000"/>
            <a:lumOff val="60000"/>
          </a:schemeClr>
        </a:soli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solidFill>
                <a:schemeClr val="tx1"/>
              </a:solidFill>
            </a:rPr>
            <a:t>使用加密</a:t>
          </a:r>
          <a:endParaRPr lang="en-US" sz="2400" kern="1200" dirty="0">
            <a:solidFill>
              <a:schemeClr val="tx1"/>
            </a:solidFill>
          </a:endParaRPr>
        </a:p>
      </dsp:txBody>
      <dsp:txXfrm>
        <a:off x="0" y="0"/>
        <a:ext cx="7875587" cy="692640"/>
      </dsp:txXfrm>
    </dsp:sp>
    <dsp:sp modelId="{735BA4EA-5DCB-3146-88DD-19CF7B7E5334}">
      <dsp:nvSpPr>
        <dsp:cNvPr id="0" name=""/>
        <dsp:cNvSpPr/>
      </dsp:nvSpPr>
      <dsp:spPr>
        <a:xfrm>
          <a:off x="0" y="817080"/>
          <a:ext cx="7875587" cy="692640"/>
        </a:xfrm>
        <a:prstGeom prst="roundRect">
          <a:avLst/>
        </a:prstGeom>
        <a:solidFill>
          <a:schemeClr val="tx2">
            <a:lumMod val="40000"/>
            <a:lumOff val="60000"/>
          </a:schemeClr>
        </a:soli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solidFill>
                <a:schemeClr val="tx1"/>
              </a:solidFill>
            </a:rPr>
            <a:t>使用杀毒软件和防火墙</a:t>
          </a:r>
          <a:endParaRPr lang="en-US" sz="2400" kern="1200" dirty="0">
            <a:solidFill>
              <a:schemeClr val="tx1"/>
            </a:solidFill>
          </a:endParaRPr>
        </a:p>
      </dsp:txBody>
      <dsp:txXfrm>
        <a:off x="0" y="817080"/>
        <a:ext cx="7875587" cy="692640"/>
      </dsp:txXfrm>
    </dsp:sp>
    <dsp:sp modelId="{9C7826F7-E120-7344-9BEE-2B26FB5CFB00}">
      <dsp:nvSpPr>
        <dsp:cNvPr id="0" name=""/>
        <dsp:cNvSpPr/>
      </dsp:nvSpPr>
      <dsp:spPr>
        <a:xfrm>
          <a:off x="0" y="1616280"/>
          <a:ext cx="7875587" cy="692640"/>
        </a:xfrm>
        <a:prstGeom prst="roundRect">
          <a:avLst/>
        </a:prstGeom>
        <a:solidFill>
          <a:schemeClr val="tx2">
            <a:lumMod val="40000"/>
            <a:lumOff val="60000"/>
          </a:schemeClr>
        </a:soli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solidFill>
                <a:schemeClr val="tx1"/>
              </a:solidFill>
            </a:rPr>
            <a:t>关掉</a:t>
          </a:r>
          <a:r>
            <a:rPr lang="en-US" altLang="zh-CN" sz="2400" kern="1200" dirty="0" smtClean="0">
              <a:solidFill>
                <a:schemeClr val="tx1"/>
              </a:solidFill>
            </a:rPr>
            <a:t>SSID</a:t>
          </a:r>
          <a:r>
            <a:rPr lang="zh-CN" altLang="en-US" sz="2400" kern="1200" dirty="0" smtClean="0">
              <a:solidFill>
                <a:schemeClr val="tx1"/>
              </a:solidFill>
            </a:rPr>
            <a:t>广播</a:t>
          </a:r>
          <a:endParaRPr lang="en-US" sz="2400" kern="1200" dirty="0">
            <a:solidFill>
              <a:schemeClr val="tx1"/>
            </a:solidFill>
          </a:endParaRPr>
        </a:p>
      </dsp:txBody>
      <dsp:txXfrm>
        <a:off x="0" y="1616280"/>
        <a:ext cx="7875587" cy="692640"/>
      </dsp:txXfrm>
    </dsp:sp>
    <dsp:sp modelId="{1C720523-7427-C645-961C-2564CD7F1596}">
      <dsp:nvSpPr>
        <dsp:cNvPr id="0" name=""/>
        <dsp:cNvSpPr/>
      </dsp:nvSpPr>
      <dsp:spPr>
        <a:xfrm>
          <a:off x="0" y="2415480"/>
          <a:ext cx="7875587" cy="692640"/>
        </a:xfrm>
        <a:prstGeom prst="roundRect">
          <a:avLst/>
        </a:prstGeom>
        <a:solidFill>
          <a:schemeClr val="tx2">
            <a:lumMod val="40000"/>
            <a:lumOff val="60000"/>
          </a:schemeClr>
        </a:soli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solidFill>
                <a:schemeClr val="tx1"/>
              </a:solidFill>
            </a:rPr>
            <a:t>修改路由器的默认标识</a:t>
          </a:r>
          <a:endParaRPr lang="en-US" sz="2400" kern="1200" dirty="0">
            <a:solidFill>
              <a:schemeClr val="tx1"/>
            </a:solidFill>
          </a:endParaRPr>
        </a:p>
      </dsp:txBody>
      <dsp:txXfrm>
        <a:off x="0" y="2415480"/>
        <a:ext cx="7875587" cy="692640"/>
      </dsp:txXfrm>
    </dsp:sp>
    <dsp:sp modelId="{CBE1D46B-3A01-CB45-9402-BA354DE00ABF}">
      <dsp:nvSpPr>
        <dsp:cNvPr id="0" name=""/>
        <dsp:cNvSpPr/>
      </dsp:nvSpPr>
      <dsp:spPr>
        <a:xfrm>
          <a:off x="0" y="3214680"/>
          <a:ext cx="7875587" cy="692640"/>
        </a:xfrm>
        <a:prstGeom prst="roundRect">
          <a:avLst/>
        </a:prstGeom>
        <a:solidFill>
          <a:schemeClr val="tx2">
            <a:lumMod val="40000"/>
            <a:lumOff val="60000"/>
          </a:schemeClr>
        </a:soli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solidFill>
                <a:schemeClr val="tx1"/>
              </a:solidFill>
            </a:rPr>
            <a:t>修改路由器的管理员预设口令</a:t>
          </a:r>
          <a:endParaRPr lang="en-US" sz="2400" kern="1200" dirty="0">
            <a:solidFill>
              <a:schemeClr val="tx1"/>
            </a:solidFill>
          </a:endParaRPr>
        </a:p>
      </dsp:txBody>
      <dsp:txXfrm>
        <a:off x="0" y="3214680"/>
        <a:ext cx="7875587" cy="692640"/>
      </dsp:txXfrm>
    </dsp:sp>
    <dsp:sp modelId="{101982B3-D3D8-F041-83A4-A17A8249DB3B}">
      <dsp:nvSpPr>
        <dsp:cNvPr id="0" name=""/>
        <dsp:cNvSpPr/>
      </dsp:nvSpPr>
      <dsp:spPr>
        <a:xfrm>
          <a:off x="0" y="4013879"/>
          <a:ext cx="7875587" cy="692640"/>
        </a:xfrm>
        <a:prstGeom prst="roundRect">
          <a:avLst/>
        </a:prstGeom>
        <a:solidFill>
          <a:schemeClr val="tx2">
            <a:lumMod val="40000"/>
            <a:lumOff val="60000"/>
          </a:schemeClr>
        </a:soli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solidFill>
                <a:schemeClr val="tx1"/>
              </a:solidFill>
            </a:rPr>
            <a:t>只允许特定的计算机接入你的无线网络</a:t>
          </a:r>
          <a:endParaRPr lang="en-US" sz="2400" kern="1200" dirty="0">
            <a:solidFill>
              <a:schemeClr val="tx1"/>
            </a:solidFill>
          </a:endParaRPr>
        </a:p>
      </dsp:txBody>
      <dsp:txXfrm>
        <a:off x="0" y="4013879"/>
        <a:ext cx="7875587" cy="6926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E4C8994-B352-6740-8D56-83FC6515BB06}">
      <dsp:nvSpPr>
        <dsp:cNvPr id="0" name=""/>
        <dsp:cNvSpPr/>
      </dsp:nvSpPr>
      <dsp:spPr>
        <a:xfrm>
          <a:off x="4069" y="381985"/>
          <a:ext cx="2088026" cy="190302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smtClean="0"/>
        </a:p>
      </dsp:txBody>
      <dsp:txXfrm>
        <a:off x="4069" y="381985"/>
        <a:ext cx="2088026" cy="1495237"/>
      </dsp:txXfrm>
    </dsp:sp>
    <dsp:sp modelId="{4721B204-DD53-414A-90E5-015BAACB1B4B}">
      <dsp:nvSpPr>
        <dsp:cNvPr id="0" name=""/>
        <dsp:cNvSpPr/>
      </dsp:nvSpPr>
      <dsp:spPr>
        <a:xfrm>
          <a:off x="1752610" y="533393"/>
          <a:ext cx="2020270" cy="2020270"/>
        </a:xfrm>
        <a:prstGeom prst="leftCircularArrow">
          <a:avLst>
            <a:gd name="adj1" fmla="val 4190"/>
            <a:gd name="adj2" fmla="val 528559"/>
            <a:gd name="adj3" fmla="val 1813933"/>
            <a:gd name="adj4" fmla="val 8534352"/>
            <a:gd name="adj5" fmla="val 4888"/>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4E1B572-A4F0-F941-B0C0-1901A6F82E57}">
      <dsp:nvSpPr>
        <dsp:cNvPr id="0" name=""/>
        <dsp:cNvSpPr/>
      </dsp:nvSpPr>
      <dsp:spPr>
        <a:xfrm>
          <a:off x="685797" y="1905001"/>
          <a:ext cx="1448010" cy="5152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effectLst>
                <a:outerShdw blurRad="38100" dist="38100" dir="2700000" algn="tl">
                  <a:srgbClr val="000000">
                    <a:alpha val="43137"/>
                  </a:srgbClr>
                </a:outerShdw>
              </a:effectLst>
            </a:rPr>
            <a:t>缺少物理安全控制</a:t>
          </a:r>
          <a:endParaRPr lang="en-US" sz="1500" b="1" kern="1200" dirty="0">
            <a:effectLst>
              <a:outerShdw blurRad="38100" dist="38100" dir="2700000" algn="tl">
                <a:srgbClr val="000000">
                  <a:alpha val="43137"/>
                </a:srgbClr>
              </a:outerShdw>
            </a:effectLst>
          </a:endParaRPr>
        </a:p>
      </dsp:txBody>
      <dsp:txXfrm>
        <a:off x="685797" y="1905001"/>
        <a:ext cx="1448010" cy="515220"/>
      </dsp:txXfrm>
    </dsp:sp>
    <dsp:sp modelId="{3D9A4C72-DE42-AE43-8358-68F7E81E1EB9}">
      <dsp:nvSpPr>
        <dsp:cNvPr id="0" name=""/>
        <dsp:cNvSpPr/>
      </dsp:nvSpPr>
      <dsp:spPr>
        <a:xfrm>
          <a:off x="2495159" y="583085"/>
          <a:ext cx="1623050" cy="149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endParaRPr lang="en-US" sz="1300" kern="1200" dirty="0" smtClean="0"/>
        </a:p>
      </dsp:txBody>
      <dsp:txXfrm>
        <a:off x="2495159" y="904237"/>
        <a:ext cx="1623050" cy="1177559"/>
      </dsp:txXfrm>
    </dsp:sp>
    <dsp:sp modelId="{D4523307-9553-8943-A089-61566F9DAE54}">
      <dsp:nvSpPr>
        <dsp:cNvPr id="0" name=""/>
        <dsp:cNvSpPr/>
      </dsp:nvSpPr>
      <dsp:spPr>
        <a:xfrm>
          <a:off x="3886203" y="152395"/>
          <a:ext cx="2443090" cy="2443090"/>
        </a:xfrm>
        <a:prstGeom prst="circularArrow">
          <a:avLst>
            <a:gd name="adj1" fmla="val 3465"/>
            <a:gd name="adj2" fmla="val 429515"/>
            <a:gd name="adj3" fmla="val 19395004"/>
            <a:gd name="adj4" fmla="val 12575541"/>
            <a:gd name="adj5" fmla="val 404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139CAB-8AEE-1E4D-9D15-C436A0E80AD3}">
      <dsp:nvSpPr>
        <dsp:cNvPr id="0" name=""/>
        <dsp:cNvSpPr/>
      </dsp:nvSpPr>
      <dsp:spPr>
        <a:xfrm>
          <a:off x="2901806" y="473739"/>
          <a:ext cx="1295608" cy="5152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effectLst>
                <a:outerShdw blurRad="38100" dist="38100" dir="2700000" algn="tl">
                  <a:srgbClr val="000000">
                    <a:alpha val="43137"/>
                  </a:srgbClr>
                </a:outerShdw>
              </a:effectLst>
            </a:rPr>
            <a:t>使用不可信的移动设备</a:t>
          </a:r>
          <a:endParaRPr lang="en-US" sz="1500" b="1" kern="1200" dirty="0" smtClean="0">
            <a:effectLst>
              <a:outerShdw blurRad="38100" dist="38100" dir="2700000" algn="tl">
                <a:srgbClr val="000000">
                  <a:alpha val="43137"/>
                </a:srgbClr>
              </a:outerShdw>
            </a:effectLst>
          </a:endParaRPr>
        </a:p>
      </dsp:txBody>
      <dsp:txXfrm>
        <a:off x="2901806" y="473739"/>
        <a:ext cx="1295608" cy="515220"/>
      </dsp:txXfrm>
    </dsp:sp>
    <dsp:sp modelId="{A8E221DB-A2FB-F348-A4D5-36B1876CC523}">
      <dsp:nvSpPr>
        <dsp:cNvPr id="0" name=""/>
        <dsp:cNvSpPr/>
      </dsp:nvSpPr>
      <dsp:spPr>
        <a:xfrm>
          <a:off x="4600478" y="587572"/>
          <a:ext cx="2135878" cy="14939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假定移动设备和公司机构之间的网络是不可信的</a:t>
          </a:r>
          <a:endParaRPr lang="en-US" sz="1800" kern="1200" dirty="0" smtClean="0"/>
        </a:p>
      </dsp:txBody>
      <dsp:txXfrm>
        <a:off x="4600478" y="587572"/>
        <a:ext cx="2135878" cy="1173809"/>
      </dsp:txXfrm>
    </dsp:sp>
    <dsp:sp modelId="{DE9104C0-2CB3-8341-8188-3CC8E0E1BE76}">
      <dsp:nvSpPr>
        <dsp:cNvPr id="0" name=""/>
        <dsp:cNvSpPr/>
      </dsp:nvSpPr>
      <dsp:spPr>
        <a:xfrm>
          <a:off x="6752775" y="1238829"/>
          <a:ext cx="1474545" cy="1474545"/>
        </a:xfrm>
        <a:prstGeom prst="leftCircularArrow">
          <a:avLst>
            <a:gd name="adj1" fmla="val 5740"/>
            <a:gd name="adj2" fmla="val 752725"/>
            <a:gd name="adj3" fmla="val 2084222"/>
            <a:gd name="adj4" fmla="val 8580475"/>
            <a:gd name="adj5" fmla="val 669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E9743DE-D88C-9040-9FF7-AFBAB3CED052}">
      <dsp:nvSpPr>
        <dsp:cNvPr id="0" name=""/>
        <dsp:cNvSpPr/>
      </dsp:nvSpPr>
      <dsp:spPr>
        <a:xfrm>
          <a:off x="5791202" y="1828801"/>
          <a:ext cx="1295608" cy="5152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effectLst>
                <a:outerShdw blurRad="38100" dist="38100" dir="2700000" algn="tl">
                  <a:srgbClr val="000000">
                    <a:alpha val="43137"/>
                  </a:srgbClr>
                </a:outerShdw>
              </a:effectLst>
            </a:rPr>
            <a:t>使用不可信的网络</a:t>
          </a:r>
          <a:endParaRPr lang="en-US" sz="1500" b="1" kern="1200" dirty="0" smtClean="0">
            <a:effectLst>
              <a:outerShdw blurRad="38100" dist="38100" dir="2700000" algn="tl">
                <a:srgbClr val="000000">
                  <a:alpha val="43137"/>
                </a:srgbClr>
              </a:outerShdw>
            </a:effectLst>
          </a:endParaRPr>
        </a:p>
      </dsp:txBody>
      <dsp:txXfrm>
        <a:off x="5791202" y="1828801"/>
        <a:ext cx="1295608" cy="515220"/>
      </dsp:txXfrm>
    </dsp:sp>
    <dsp:sp modelId="{A9322B73-3955-7E4E-A1FA-6F8A5A22E0C4}">
      <dsp:nvSpPr>
        <dsp:cNvPr id="0" name=""/>
        <dsp:cNvSpPr/>
      </dsp:nvSpPr>
      <dsp:spPr>
        <a:xfrm>
          <a:off x="7139420" y="227517"/>
          <a:ext cx="1457559" cy="221196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移动设备可能使用其他不可信的内容</a:t>
          </a:r>
          <a:endParaRPr lang="en-US" sz="1800" kern="1200" dirty="0" smtClean="0"/>
        </a:p>
      </dsp:txBody>
      <dsp:txXfrm>
        <a:off x="7139420" y="701509"/>
        <a:ext cx="1457559" cy="1737973"/>
      </dsp:txXfrm>
    </dsp:sp>
    <dsp:sp modelId="{FD9B7A3C-3A50-6C45-B85D-6F6943FCF3F9}">
      <dsp:nvSpPr>
        <dsp:cNvPr id="0" name=""/>
        <dsp:cNvSpPr/>
      </dsp:nvSpPr>
      <dsp:spPr>
        <a:xfrm>
          <a:off x="7391403" y="228600"/>
          <a:ext cx="1295608" cy="5152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0" kern="1200" dirty="0" smtClean="0">
              <a:effectLst>
                <a:outerShdw blurRad="38100" dist="38100" dir="2700000" algn="tl">
                  <a:srgbClr val="000000">
                    <a:alpha val="43137"/>
                  </a:srgbClr>
                </a:outerShdw>
              </a:effectLst>
            </a:rPr>
            <a:t>使用不可信的内容</a:t>
          </a:r>
          <a:endParaRPr lang="en-US" sz="1500" b="0" kern="1200" dirty="0" smtClean="0">
            <a:effectLst>
              <a:outerShdw blurRad="38100" dist="38100" dir="2700000" algn="tl">
                <a:srgbClr val="000000">
                  <a:alpha val="43137"/>
                </a:srgbClr>
              </a:outerShdw>
            </a:effectLst>
          </a:endParaRPr>
        </a:p>
      </dsp:txBody>
      <dsp:txXfrm>
        <a:off x="7391403" y="228600"/>
        <a:ext cx="1295608" cy="51522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D9D523-552F-FF4B-A5D6-EE8516F9029F}">
      <dsp:nvSpPr>
        <dsp:cNvPr id="0" name=""/>
        <dsp:cNvSpPr/>
      </dsp:nvSpPr>
      <dsp:spPr>
        <a:xfrm>
          <a:off x="534713" y="835532"/>
          <a:ext cx="1946595" cy="160553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移动设备上安装第三方应用程序，可能形成按照恶意软件的风险</a:t>
          </a:r>
          <a:endParaRPr lang="en-US" sz="1800" kern="1200" dirty="0" smtClean="0"/>
        </a:p>
      </dsp:txBody>
      <dsp:txXfrm>
        <a:off x="534713" y="835532"/>
        <a:ext cx="1946595" cy="1261491"/>
      </dsp:txXfrm>
    </dsp:sp>
    <dsp:sp modelId="{477E98B5-6F72-324B-A33A-6CF968C51FA3}">
      <dsp:nvSpPr>
        <dsp:cNvPr id="0" name=""/>
        <dsp:cNvSpPr/>
      </dsp:nvSpPr>
      <dsp:spPr>
        <a:xfrm>
          <a:off x="2362188" y="457188"/>
          <a:ext cx="2645747" cy="2645747"/>
        </a:xfrm>
        <a:prstGeom prst="leftCircularArrow">
          <a:avLst>
            <a:gd name="adj1" fmla="val 3478"/>
            <a:gd name="adj2" fmla="val 431275"/>
            <a:gd name="adj3" fmla="val 2210304"/>
            <a:gd name="adj4" fmla="val 9028008"/>
            <a:gd name="adj5" fmla="val 405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BFC04DB-002A-404F-95B4-72C5940012AF}">
      <dsp:nvSpPr>
        <dsp:cNvPr id="0" name=""/>
        <dsp:cNvSpPr/>
      </dsp:nvSpPr>
      <dsp:spPr>
        <a:xfrm>
          <a:off x="967290" y="2097024"/>
          <a:ext cx="1730306" cy="68808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effectLst>
                <a:outerShdw blurRad="38100" dist="38100" dir="2700000" algn="tl">
                  <a:srgbClr val="000000">
                    <a:alpha val="43137"/>
                  </a:srgbClr>
                </a:outerShdw>
              </a:effectLst>
            </a:rPr>
            <a:t>未知方创建的应用程序</a:t>
          </a:r>
          <a:endParaRPr lang="en-US" sz="2000" b="1" kern="1200" dirty="0">
            <a:effectLst>
              <a:outerShdw blurRad="38100" dist="38100" dir="2700000" algn="tl">
                <a:srgbClr val="000000">
                  <a:alpha val="43137"/>
                </a:srgbClr>
              </a:outerShdw>
            </a:effectLst>
          </a:endParaRPr>
        </a:p>
      </dsp:txBody>
      <dsp:txXfrm>
        <a:off x="967290" y="2097024"/>
        <a:ext cx="1730306" cy="688086"/>
      </dsp:txXfrm>
    </dsp:sp>
    <dsp:sp modelId="{8B4DEFFA-A0FA-2142-8D5C-5AA275F1E800}">
      <dsp:nvSpPr>
        <dsp:cNvPr id="0" name=""/>
        <dsp:cNvSpPr/>
      </dsp:nvSpPr>
      <dsp:spPr>
        <a:xfrm>
          <a:off x="3135747" y="528512"/>
          <a:ext cx="2491505" cy="221521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除非组织控制了所有的同步设备，否则移动这边会和其他设备和云存储自动同步数据，带来引入恶意软件的风险</a:t>
          </a:r>
          <a:endParaRPr lang="en-US" sz="1300" kern="1200" dirty="0" smtClean="0"/>
        </a:p>
      </dsp:txBody>
      <dsp:txXfrm>
        <a:off x="3135747" y="1003202"/>
        <a:ext cx="2491505" cy="1740529"/>
      </dsp:txXfrm>
    </dsp:sp>
    <dsp:sp modelId="{EAF68ED9-179C-6341-B4F0-F33EFD3783AB}">
      <dsp:nvSpPr>
        <dsp:cNvPr id="0" name=""/>
        <dsp:cNvSpPr/>
      </dsp:nvSpPr>
      <dsp:spPr>
        <a:xfrm>
          <a:off x="5258113" y="228094"/>
          <a:ext cx="2596817" cy="2596817"/>
        </a:xfrm>
        <a:prstGeom prst="circularArrow">
          <a:avLst>
            <a:gd name="adj1" fmla="val 3543"/>
            <a:gd name="adj2" fmla="val 440089"/>
            <a:gd name="adj3" fmla="val 19564916"/>
            <a:gd name="adj4" fmla="val 12756026"/>
            <a:gd name="adj5" fmla="val 4134"/>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9D5A91A-1D0F-D14A-83B2-BB4E2C41B228}">
      <dsp:nvSpPr>
        <dsp:cNvPr id="0" name=""/>
        <dsp:cNvSpPr/>
      </dsp:nvSpPr>
      <dsp:spPr>
        <a:xfrm>
          <a:off x="3886199" y="381000"/>
          <a:ext cx="1730306" cy="68808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effectLst>
                <a:outerShdw blurRad="38100" dist="38100" dir="2700000" algn="tl">
                  <a:srgbClr val="000000">
                    <a:alpha val="43137"/>
                  </a:srgbClr>
                </a:outerShdw>
              </a:effectLst>
            </a:rPr>
            <a:t>与其他系统的交互</a:t>
          </a:r>
          <a:endParaRPr lang="en-US" sz="2000" b="1" kern="1200" dirty="0" smtClean="0">
            <a:effectLst>
              <a:outerShdw blurRad="38100" dist="38100" dir="2700000" algn="tl">
                <a:srgbClr val="000000">
                  <a:alpha val="43137"/>
                </a:srgbClr>
              </a:outerShdw>
            </a:effectLst>
          </a:endParaRPr>
        </a:p>
      </dsp:txBody>
      <dsp:txXfrm>
        <a:off x="3886199" y="381000"/>
        <a:ext cx="1730306" cy="688086"/>
      </dsp:txXfrm>
    </dsp:sp>
    <dsp:sp modelId="{E8083F78-2CB7-9647-BCC4-DA212DB355E9}">
      <dsp:nvSpPr>
        <dsp:cNvPr id="0" name=""/>
        <dsp:cNvSpPr/>
      </dsp:nvSpPr>
      <dsp:spPr>
        <a:xfrm>
          <a:off x="6065402" y="686870"/>
          <a:ext cx="1946595" cy="190499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t>移动设备上的</a:t>
          </a:r>
          <a:r>
            <a:rPr lang="en-US" altLang="zh-CN" sz="1500" kern="1200" dirty="0" smtClean="0"/>
            <a:t>GPS</a:t>
          </a:r>
          <a:r>
            <a:rPr lang="zh-CN" altLang="en-US" sz="1500" kern="1200" dirty="0" smtClean="0"/>
            <a:t>可被用来获取位置信息，攻击者可能利用位置信息来判断设备和使用者的位置</a:t>
          </a:r>
          <a:endParaRPr lang="en-US" sz="1500" kern="1200" dirty="0"/>
        </a:p>
      </dsp:txBody>
      <dsp:txXfrm>
        <a:off x="6065402" y="686870"/>
        <a:ext cx="1946595" cy="1496784"/>
      </dsp:txXfrm>
    </dsp:sp>
    <dsp:sp modelId="{A62E5068-6088-5445-8321-3B850C70BDB9}">
      <dsp:nvSpPr>
        <dsp:cNvPr id="0" name=""/>
        <dsp:cNvSpPr/>
      </dsp:nvSpPr>
      <dsp:spPr>
        <a:xfrm>
          <a:off x="6497979" y="2098093"/>
          <a:ext cx="1730306" cy="68808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effectLst>
                <a:outerShdw blurRad="38100" dist="38100" dir="2700000" algn="tl">
                  <a:srgbClr val="000000">
                    <a:alpha val="43137"/>
                  </a:srgbClr>
                </a:outerShdw>
              </a:effectLst>
            </a:rPr>
            <a:t>位置服务的使用</a:t>
          </a:r>
          <a:endParaRPr lang="en-US" sz="2000" b="1" kern="1200" dirty="0" smtClean="0">
            <a:effectLst>
              <a:outerShdw blurRad="38100" dist="38100" dir="2700000" algn="tl">
                <a:srgbClr val="000000">
                  <a:alpha val="43137"/>
                </a:srgbClr>
              </a:outerShdw>
            </a:effectLst>
          </a:endParaRPr>
        </a:p>
      </dsp:txBody>
      <dsp:txXfrm>
        <a:off x="6497979" y="2098093"/>
        <a:ext cx="1730306" cy="68808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F1ED31-3299-974E-8BF9-AB51D077729A}">
      <dsp:nvSpPr>
        <dsp:cNvPr id="0" name=""/>
        <dsp:cNvSpPr/>
      </dsp:nvSpPr>
      <dsp:spPr>
        <a:xfrm>
          <a:off x="744" y="0"/>
          <a:ext cx="1934765" cy="3911600"/>
        </a:xfrm>
        <a:prstGeom prst="roundRect">
          <a:avLst>
            <a:gd name="adj" fmla="val 10000"/>
          </a:avLst>
        </a:prstGeom>
        <a:solidFill>
          <a:schemeClr val="bg1"/>
        </a:solidFill>
        <a:ln>
          <a:solidFill>
            <a:schemeClr val="accent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Wired Equivalent Privacy (WEP)</a:t>
          </a:r>
          <a:endParaRPr lang="en-US" sz="2300" kern="1200" dirty="0"/>
        </a:p>
      </dsp:txBody>
      <dsp:txXfrm>
        <a:off x="744" y="0"/>
        <a:ext cx="1934765" cy="1173480"/>
      </dsp:txXfrm>
    </dsp:sp>
    <dsp:sp modelId="{EA91DD04-E218-5C4E-A66B-FB88D3FC7442}">
      <dsp:nvSpPr>
        <dsp:cNvPr id="0" name=""/>
        <dsp:cNvSpPr/>
      </dsp:nvSpPr>
      <dsp:spPr>
        <a:xfrm>
          <a:off x="194220" y="1174625"/>
          <a:ext cx="1547812" cy="117940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The privacy portion of the 802.11 standard</a:t>
          </a:r>
        </a:p>
      </dsp:txBody>
      <dsp:txXfrm>
        <a:off x="194220" y="1174625"/>
        <a:ext cx="1547812" cy="1179400"/>
      </dsp:txXfrm>
    </dsp:sp>
    <dsp:sp modelId="{724DACBF-FADA-4D44-8D26-36D81CECC591}">
      <dsp:nvSpPr>
        <dsp:cNvPr id="0" name=""/>
        <dsp:cNvSpPr/>
      </dsp:nvSpPr>
      <dsp:spPr>
        <a:xfrm>
          <a:off x="194220" y="2535473"/>
          <a:ext cx="1547812" cy="117940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Contained major weaknesses</a:t>
          </a:r>
        </a:p>
      </dsp:txBody>
      <dsp:txXfrm>
        <a:off x="194220" y="2535473"/>
        <a:ext cx="1547812" cy="1179400"/>
      </dsp:txXfrm>
    </dsp:sp>
    <dsp:sp modelId="{B8415DF0-7C7D-0549-9927-679D2A1C8B94}">
      <dsp:nvSpPr>
        <dsp:cNvPr id="0" name=""/>
        <dsp:cNvSpPr/>
      </dsp:nvSpPr>
      <dsp:spPr>
        <a:xfrm>
          <a:off x="2080617" y="0"/>
          <a:ext cx="1934765" cy="3911600"/>
        </a:xfrm>
        <a:prstGeom prst="roundRect">
          <a:avLst>
            <a:gd name="adj" fmla="val 10000"/>
          </a:avLst>
        </a:prstGeom>
        <a:solidFill>
          <a:schemeClr val="bg1"/>
        </a:solidFill>
        <a:ln>
          <a:solidFill>
            <a:schemeClr val="accent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Wi-Fi Protected Access (WPA)</a:t>
          </a:r>
        </a:p>
      </dsp:txBody>
      <dsp:txXfrm>
        <a:off x="2080617" y="0"/>
        <a:ext cx="1934765" cy="1173480"/>
      </dsp:txXfrm>
    </dsp:sp>
    <dsp:sp modelId="{03E2DC46-C21E-BD4F-A344-5CC0127DF357}">
      <dsp:nvSpPr>
        <dsp:cNvPr id="0" name=""/>
        <dsp:cNvSpPr/>
      </dsp:nvSpPr>
      <dsp:spPr>
        <a:xfrm>
          <a:off x="2274093" y="1174625"/>
          <a:ext cx="1547812" cy="117940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A set of security mechanisms that eliminates most 802.11 security issues </a:t>
          </a:r>
        </a:p>
      </dsp:txBody>
      <dsp:txXfrm>
        <a:off x="2274093" y="1174625"/>
        <a:ext cx="1547812" cy="1179400"/>
      </dsp:txXfrm>
    </dsp:sp>
    <dsp:sp modelId="{72363767-3F99-8040-A689-918E4AF7525E}">
      <dsp:nvSpPr>
        <dsp:cNvPr id="0" name=""/>
        <dsp:cNvSpPr/>
      </dsp:nvSpPr>
      <dsp:spPr>
        <a:xfrm>
          <a:off x="2274093" y="2535473"/>
          <a:ext cx="1547812" cy="117940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Based on the current state of the 802.11i standard</a:t>
          </a:r>
        </a:p>
      </dsp:txBody>
      <dsp:txXfrm>
        <a:off x="2274093" y="2535473"/>
        <a:ext cx="1547812" cy="1179400"/>
      </dsp:txXfrm>
    </dsp:sp>
    <dsp:sp modelId="{FAE8871B-0E9D-6448-8C8F-83D6599FA8BF}">
      <dsp:nvSpPr>
        <dsp:cNvPr id="0" name=""/>
        <dsp:cNvSpPr/>
      </dsp:nvSpPr>
      <dsp:spPr>
        <a:xfrm>
          <a:off x="4160490" y="0"/>
          <a:ext cx="1934765" cy="3911600"/>
        </a:xfrm>
        <a:prstGeom prst="roundRect">
          <a:avLst>
            <a:gd name="adj" fmla="val 10000"/>
          </a:avLst>
        </a:prstGeom>
        <a:solidFill>
          <a:schemeClr val="bg1"/>
        </a:solidFill>
        <a:ln>
          <a:solidFill>
            <a:schemeClr val="accent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Robust Security Network (RSN)</a:t>
          </a:r>
        </a:p>
      </dsp:txBody>
      <dsp:txXfrm>
        <a:off x="4160490" y="0"/>
        <a:ext cx="1934765" cy="1173480"/>
      </dsp:txXfrm>
    </dsp:sp>
    <dsp:sp modelId="{F5687745-87F0-504E-8701-F45E5CB37F06}">
      <dsp:nvSpPr>
        <dsp:cNvPr id="0" name=""/>
        <dsp:cNvSpPr/>
      </dsp:nvSpPr>
      <dsp:spPr>
        <a:xfrm>
          <a:off x="4353966" y="1174625"/>
          <a:ext cx="1547812" cy="117940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Final form of the 802.11i standard</a:t>
          </a:r>
        </a:p>
      </dsp:txBody>
      <dsp:txXfrm>
        <a:off x="4353966" y="1174625"/>
        <a:ext cx="1547812" cy="1179400"/>
      </dsp:txXfrm>
    </dsp:sp>
    <dsp:sp modelId="{E71E4501-18F3-8E4F-AD32-AA842572BA32}">
      <dsp:nvSpPr>
        <dsp:cNvPr id="0" name=""/>
        <dsp:cNvSpPr/>
      </dsp:nvSpPr>
      <dsp:spPr>
        <a:xfrm>
          <a:off x="4353966" y="2535473"/>
          <a:ext cx="1547812" cy="117940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Complex</a:t>
          </a:r>
        </a:p>
      </dsp:txBody>
      <dsp:txXfrm>
        <a:off x="4353966" y="2535473"/>
        <a:ext cx="1547812" cy="11794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FB45EE-E1F2-4AFF-BEB7-94B8F497E124}" type="datetimeFigureOut">
              <a:rPr lang="zh-CN" altLang="en-US" smtClean="0"/>
              <a:t>2018/6/13</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648676-CF57-41C2-90DC-55A225AC88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nblogs.com/Security-Darren/p/3852286.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15975382-2CE6-48B8-AB87-C8FFC6E7C04D}" type="slidenum">
              <a:rPr lang="en-US" altLang="zh-CN" smtClean="0">
                <a:latin typeface="Arial" charset="0"/>
                <a:ea typeface="宋体" charset="-122"/>
              </a:rPr>
              <a:pPr/>
              <a:t>1</a:t>
            </a:fld>
            <a:endParaRPr lang="en-US" altLang="zh-CN" smtClean="0">
              <a:latin typeface="Arial" charset="0"/>
              <a:ea typeface="宋体" charset="-122"/>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r>
              <a:rPr lang="en-US" altLang="zh-CN" smtClean="0">
                <a:latin typeface="Arial" charset="0"/>
                <a:ea typeface="宋体" charset="-122"/>
              </a:rPr>
              <a:t>IP Security Protocol (ipsec)’  RFC</a:t>
            </a:r>
          </a:p>
          <a:p>
            <a:r>
              <a:rPr lang="en-US" altLang="zh-CN" smtClean="0">
                <a:latin typeface="Arial" charset="0"/>
                <a:ea typeface="宋体" charset="-122"/>
              </a:rPr>
              <a:t>http://www.ietf.org/html.charters/ipsec-charter.html </a:t>
            </a:r>
            <a:endParaRPr lang="zh-CN" altLang="en-US" smtClean="0">
              <a:latin typeface="Arial" charset="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访问控制：对资源行使访问控制的各种机制</a:t>
            </a:r>
            <a:endParaRPr lang="en-US" altLang="zh-CN" dirty="0" smtClean="0"/>
          </a:p>
          <a:p>
            <a:r>
              <a:rPr lang="zh-CN" altLang="en-US" dirty="0" smtClean="0"/>
              <a:t>无连接完整性：保护单个数据块里的所有用户数据</a:t>
            </a:r>
            <a:endParaRPr lang="en-US" altLang="zh-CN" dirty="0" smtClean="0"/>
          </a:p>
          <a:p>
            <a:r>
              <a:rPr lang="zh-CN" altLang="en-US" dirty="0" smtClean="0"/>
              <a:t>连接完整性：包含一次连接中的所有用户数据</a:t>
            </a:r>
            <a:endParaRPr lang="en-US" altLang="zh-CN" dirty="0" smtClean="0"/>
          </a:p>
          <a:p>
            <a:r>
              <a:rPr lang="zh-CN" altLang="en-US" dirty="0" smtClean="0"/>
              <a:t>数据源认证：连接传输时保证收到的信息来源是声称的来源</a:t>
            </a:r>
            <a:endParaRPr lang="en-US" altLang="zh-CN" dirty="0" smtClean="0"/>
          </a:p>
          <a:p>
            <a:r>
              <a:rPr lang="zh-CN" altLang="en-US" dirty="0" smtClean="0"/>
              <a:t>限制流量保密性：</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24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20.3 highlights the main elements of IPsec processing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outbound traffic. A block of data from a higher layer, such as TCP, is passed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down to the IP layer and an IP packet is formed, consisting of an IP header and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IP body. Then the following steps occur: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IPsec searches the SPD for a match to this packet.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If no match is found, then the packet is discarded and an error message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generated.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If a match is found, further processing is determined by the first matching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entry in the SPD. If the policy for this packet is DISCARD, then the packet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discarded. If the policy is BYPASS, then there is no further IPsec processing;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packet is forwarded to the network for transmission.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If the policy is PROTECT, then a search is made of the SAD for a matching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entry. If no entry is found, then IKE is invoked to create an SA with the appropriate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keys and an entry is made in the SA.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5.  The matching entry in the SAD determines the processing for this packet.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Either encryption, authentication, or both can be performed, and either transport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tunnel mode can be used. The packet is then forwarded to the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transmission.</a:t>
            </a:r>
            <a:endParaRPr lang="en-US" dirty="0"/>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28</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20.4 highlights the main elements of IPsec processing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inbound traffic. An incoming IP packet triggers the IPsec processing.</a:t>
            </a:r>
            <a:endParaRPr lang="en-US" dirty="0"/>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29</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20.9 shows the protocol architecture for the two modes.</a:t>
            </a:r>
            <a:endParaRPr lang="en-US" dirty="0"/>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44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Wireless networks, and the wireless devices that use them, introduce a host of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problems over and above those found in wired networks. Some of the key factors</a:t>
            </a:r>
          </a:p>
          <a:p>
            <a:r>
              <a:rPr lang="en-US" sz="1200" kern="1200" baseline="0" dirty="0" smtClean="0">
                <a:solidFill>
                  <a:schemeClr val="tx1"/>
                </a:solidFill>
                <a:latin typeface="Arial" charset="0"/>
                <a:ea typeface="ＭＳ Ｐゴシック" pitchFamily="-107" charset="-128"/>
                <a:cs typeface="ＭＳ Ｐゴシック" pitchFamily="-107" charset="-128"/>
              </a:rPr>
              <a:t>contributing to the higher security risk of wireless networks compared to wired</a:t>
            </a:r>
          </a:p>
          <a:p>
            <a:r>
              <a:rPr lang="en-US" sz="1200" kern="1200" baseline="0" dirty="0" smtClean="0">
                <a:solidFill>
                  <a:schemeClr val="tx1"/>
                </a:solidFill>
                <a:latin typeface="Arial" charset="0"/>
                <a:ea typeface="ＭＳ Ｐゴシック" pitchFamily="-107" charset="-128"/>
                <a:cs typeface="ＭＳ Ｐゴシック" pitchFamily="-107" charset="-128"/>
              </a:rPr>
              <a:t>networks include the following [MA10]:</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Channel:  Wireless networking typically involves broadcast communications,</a:t>
            </a:r>
          </a:p>
          <a:p>
            <a:r>
              <a:rPr lang="en-US" sz="1200" kern="1200" baseline="0" dirty="0" smtClean="0">
                <a:solidFill>
                  <a:schemeClr val="tx1"/>
                </a:solidFill>
                <a:latin typeface="Arial" charset="0"/>
                <a:ea typeface="ＭＳ Ｐゴシック" pitchFamily="-107" charset="-128"/>
                <a:cs typeface="ＭＳ Ｐゴシック" pitchFamily="-107" charset="-128"/>
              </a:rPr>
              <a:t>which is far more susceptible to eavesdropping and jamming than wired networks.</a:t>
            </a:r>
          </a:p>
          <a:p>
            <a:r>
              <a:rPr lang="en-US" sz="1200" kern="1200" baseline="0" dirty="0" smtClean="0">
                <a:solidFill>
                  <a:schemeClr val="tx1"/>
                </a:solidFill>
                <a:latin typeface="Arial" charset="0"/>
                <a:ea typeface="ＭＳ Ｐゴシック" pitchFamily="-107" charset="-128"/>
                <a:cs typeface="ＭＳ Ｐゴシック" pitchFamily="-107" charset="-128"/>
              </a:rPr>
              <a:t>Wireless networks are also more vulnerable to active attacks that exploit</a:t>
            </a:r>
          </a:p>
          <a:p>
            <a:r>
              <a:rPr lang="en-US" sz="1200" kern="1200" baseline="0" dirty="0" smtClean="0">
                <a:solidFill>
                  <a:schemeClr val="tx1"/>
                </a:solidFill>
                <a:latin typeface="Arial" charset="0"/>
                <a:ea typeface="ＭＳ Ｐゴシック" pitchFamily="-107" charset="-128"/>
                <a:cs typeface="ＭＳ Ｐゴシック" pitchFamily="-107" charset="-128"/>
              </a:rPr>
              <a:t>vulnerabilities in communications protocols.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Mobility: Wireless devices are, in principal and usually in practice, far more</a:t>
            </a:r>
          </a:p>
          <a:p>
            <a:r>
              <a:rPr lang="en-US" sz="1200" kern="1200" baseline="0" dirty="0" smtClean="0">
                <a:solidFill>
                  <a:schemeClr val="tx1"/>
                </a:solidFill>
                <a:latin typeface="Arial" charset="0"/>
                <a:ea typeface="ＭＳ Ｐゴシック" pitchFamily="-107" charset="-128"/>
                <a:cs typeface="ＭＳ Ｐゴシック" pitchFamily="-107" charset="-128"/>
              </a:rPr>
              <a:t>portable and mobile than wired devices. This mobility results in a number of</a:t>
            </a:r>
          </a:p>
          <a:p>
            <a:r>
              <a:rPr lang="en-US" sz="1200" kern="1200" baseline="0" dirty="0" smtClean="0">
                <a:solidFill>
                  <a:schemeClr val="tx1"/>
                </a:solidFill>
                <a:latin typeface="Arial" charset="0"/>
                <a:ea typeface="ＭＳ Ｐゴシック" pitchFamily="-107" charset="-128"/>
                <a:cs typeface="ＭＳ Ｐゴシック" pitchFamily="-107" charset="-128"/>
              </a:rPr>
              <a:t>risks, described subsequently.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Resources: Some wireless devices, such as smartphones and tablets, have sophisticated</a:t>
            </a:r>
          </a:p>
          <a:p>
            <a:r>
              <a:rPr lang="en-US" sz="1200" kern="1200" baseline="0" dirty="0" smtClean="0">
                <a:solidFill>
                  <a:schemeClr val="tx1"/>
                </a:solidFill>
                <a:latin typeface="Arial" charset="0"/>
                <a:ea typeface="ＭＳ Ｐゴシック" pitchFamily="-107" charset="-128"/>
                <a:cs typeface="ＭＳ Ｐゴシック" pitchFamily="-107" charset="-128"/>
              </a:rPr>
              <a:t>operating systems but limited memory and processing resources</a:t>
            </a:r>
          </a:p>
          <a:p>
            <a:r>
              <a:rPr lang="en-US" sz="1200" kern="1200" baseline="0" dirty="0" smtClean="0">
                <a:solidFill>
                  <a:schemeClr val="tx1"/>
                </a:solidFill>
                <a:latin typeface="Arial" charset="0"/>
                <a:ea typeface="ＭＳ Ｐゴシック" pitchFamily="-107" charset="-128"/>
                <a:cs typeface="ＭＳ Ｐゴシック" pitchFamily="-107" charset="-128"/>
              </a:rPr>
              <a:t>with which to counter threats, including denial of service and malware.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Accessibility: Some wireless devices, such as sensors and robots, may be left</a:t>
            </a:r>
          </a:p>
          <a:p>
            <a:r>
              <a:rPr lang="en-US" sz="1200" kern="1200" baseline="0" dirty="0" smtClean="0">
                <a:solidFill>
                  <a:schemeClr val="tx1"/>
                </a:solidFill>
                <a:latin typeface="Arial" charset="0"/>
                <a:ea typeface="ＭＳ Ｐゴシック" pitchFamily="-107" charset="-128"/>
                <a:cs typeface="ＭＳ Ｐゴシック" pitchFamily="-107" charset="-128"/>
              </a:rPr>
              <a:t>unattended in remote and/or hostile locations. This greatly increases their vulnerability</a:t>
            </a:r>
          </a:p>
          <a:p>
            <a:r>
              <a:rPr lang="en-US" sz="1200" kern="1200" baseline="0" dirty="0" smtClean="0">
                <a:solidFill>
                  <a:schemeClr val="tx1"/>
                </a:solidFill>
                <a:latin typeface="Arial" charset="0"/>
                <a:ea typeface="ＭＳ Ｐゴシック" pitchFamily="-107" charset="-128"/>
                <a:cs typeface="ＭＳ Ｐゴシック" pitchFamily="-107" charset="-128"/>
              </a:rPr>
              <a:t>to physical attacks.</a:t>
            </a:r>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47</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In simple terms, the wireless environment consists of three components that</a:t>
            </a:r>
          </a:p>
          <a:p>
            <a:r>
              <a:rPr lang="en-US" sz="1200" kern="1200" baseline="0" dirty="0" smtClean="0">
                <a:solidFill>
                  <a:schemeClr val="tx1"/>
                </a:solidFill>
                <a:latin typeface="Arial" charset="0"/>
                <a:ea typeface="ＭＳ Ｐゴシック" pitchFamily="-107" charset="-128"/>
                <a:cs typeface="ＭＳ Ｐゴシック" pitchFamily="-107" charset="-128"/>
              </a:rPr>
              <a:t>provide point of attack (Figure 18.1). The wireless client can be a cell phone, a</a:t>
            </a:r>
          </a:p>
          <a:p>
            <a:r>
              <a:rPr lang="en-US" sz="1200" kern="1200" baseline="0" dirty="0" smtClean="0">
                <a:solidFill>
                  <a:schemeClr val="tx1"/>
                </a:solidFill>
                <a:latin typeface="Arial" charset="0"/>
                <a:ea typeface="ＭＳ Ｐゴシック" pitchFamily="-107" charset="-128"/>
                <a:cs typeface="ＭＳ Ｐゴシック" pitchFamily="-107" charset="-128"/>
              </a:rPr>
              <a:t>Wi-Fi–enabled laptop or tablet, a wireless sensor, a Bluetooth device, and so on.</a:t>
            </a:r>
          </a:p>
          <a:p>
            <a:r>
              <a:rPr lang="en-US" sz="1200" kern="1200" baseline="0" dirty="0" smtClean="0">
                <a:solidFill>
                  <a:schemeClr val="tx1"/>
                </a:solidFill>
                <a:latin typeface="Arial" charset="0"/>
                <a:ea typeface="ＭＳ Ｐゴシック" pitchFamily="-107" charset="-128"/>
                <a:cs typeface="ＭＳ Ｐゴシック" pitchFamily="-107" charset="-128"/>
              </a:rPr>
              <a:t>The wireless access point provides a connection to the network or service. Examples</a:t>
            </a:r>
          </a:p>
          <a:p>
            <a:r>
              <a:rPr lang="en-US" sz="1200" kern="1200" baseline="0" dirty="0" smtClean="0">
                <a:solidFill>
                  <a:schemeClr val="tx1"/>
                </a:solidFill>
                <a:latin typeface="Arial" charset="0"/>
                <a:ea typeface="ＭＳ Ｐゴシック" pitchFamily="-107" charset="-128"/>
                <a:cs typeface="ＭＳ Ｐゴシック" pitchFamily="-107" charset="-128"/>
              </a:rPr>
              <a:t>of access points are cell towers, Wi-Fi hotspots, and wireless access points to wired</a:t>
            </a:r>
          </a:p>
          <a:p>
            <a:r>
              <a:rPr lang="en-US" sz="1200" kern="1200" baseline="0" dirty="0" smtClean="0">
                <a:solidFill>
                  <a:schemeClr val="tx1"/>
                </a:solidFill>
                <a:latin typeface="Arial" charset="0"/>
                <a:ea typeface="ＭＳ Ｐゴシック" pitchFamily="-107" charset="-128"/>
                <a:cs typeface="ＭＳ Ｐゴシック" pitchFamily="-107" charset="-128"/>
              </a:rPr>
              <a:t>local or wide area networks. The transmission medium, which carries the radio</a:t>
            </a:r>
          </a:p>
          <a:p>
            <a:r>
              <a:rPr lang="en-US" sz="1200" kern="1200" baseline="0" dirty="0" smtClean="0">
                <a:solidFill>
                  <a:schemeClr val="tx1"/>
                </a:solidFill>
                <a:latin typeface="Arial" charset="0"/>
                <a:ea typeface="ＭＳ Ｐゴシック" pitchFamily="-107" charset="-128"/>
                <a:cs typeface="ＭＳ Ｐゴシック" pitchFamily="-107" charset="-128"/>
              </a:rPr>
              <a:t>waves for data transfer, is also a source of vulnerability.</a:t>
            </a:r>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48</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[CHOI08] lists the following security threats to wireless networks: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Accidental association: Company wireless LANs or wireless access points to</a:t>
            </a:r>
          </a:p>
          <a:p>
            <a:r>
              <a:rPr lang="en-US" sz="1200" b="0" kern="1200" baseline="0" dirty="0" smtClean="0">
                <a:solidFill>
                  <a:schemeClr val="tx1"/>
                </a:solidFill>
                <a:latin typeface="Arial" charset="0"/>
                <a:ea typeface="ＭＳ Ｐゴシック" pitchFamily="-107" charset="-128"/>
                <a:cs typeface="ＭＳ Ｐゴシック" pitchFamily="-107" charset="-128"/>
              </a:rPr>
              <a:t>wired LANs in close proximity (e.g., in the same or neighboring buildings)</a:t>
            </a:r>
          </a:p>
          <a:p>
            <a:r>
              <a:rPr lang="en-US" sz="1200" b="0" kern="1200" baseline="0" dirty="0" smtClean="0">
                <a:solidFill>
                  <a:schemeClr val="tx1"/>
                </a:solidFill>
                <a:latin typeface="Arial" charset="0"/>
                <a:ea typeface="ＭＳ Ｐゴシック" pitchFamily="-107" charset="-128"/>
                <a:cs typeface="ＭＳ Ｐゴシック" pitchFamily="-107" charset="-128"/>
              </a:rPr>
              <a:t>may create overlapping transmission ranges. A user intending to connect to</a:t>
            </a:r>
          </a:p>
          <a:p>
            <a:r>
              <a:rPr lang="en-US" sz="1200" b="0" kern="1200" baseline="0" dirty="0" smtClean="0">
                <a:solidFill>
                  <a:schemeClr val="tx1"/>
                </a:solidFill>
                <a:latin typeface="Arial" charset="0"/>
                <a:ea typeface="ＭＳ Ｐゴシック" pitchFamily="-107" charset="-128"/>
                <a:cs typeface="ＭＳ Ｐゴシック" pitchFamily="-107" charset="-128"/>
              </a:rPr>
              <a:t>one LAN may unintentionally lock on to a wireless access point from a neighboring</a:t>
            </a:r>
          </a:p>
          <a:p>
            <a:r>
              <a:rPr lang="en-US" sz="1200" b="0" kern="1200" baseline="0" dirty="0" smtClean="0">
                <a:solidFill>
                  <a:schemeClr val="tx1"/>
                </a:solidFill>
                <a:latin typeface="Arial" charset="0"/>
                <a:ea typeface="ＭＳ Ｐゴシック" pitchFamily="-107" charset="-128"/>
                <a:cs typeface="ＭＳ Ｐゴシック" pitchFamily="-107" charset="-128"/>
              </a:rPr>
              <a:t>network. Although the security breach is accidental, it nevertheless exposes</a:t>
            </a:r>
          </a:p>
          <a:p>
            <a:r>
              <a:rPr lang="en-US" sz="1200" b="0" kern="1200" baseline="0" dirty="0" smtClean="0">
                <a:solidFill>
                  <a:schemeClr val="tx1"/>
                </a:solidFill>
                <a:latin typeface="Arial" charset="0"/>
                <a:ea typeface="ＭＳ Ｐゴシック" pitchFamily="-107" charset="-128"/>
                <a:cs typeface="ＭＳ Ｐゴシック" pitchFamily="-107" charset="-128"/>
              </a:rPr>
              <a:t>resources of one LAN to the accidental user.</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Malicious association: In this situation, a wireless device is configured to appear</a:t>
            </a:r>
          </a:p>
          <a:p>
            <a:r>
              <a:rPr lang="en-US" sz="1200" b="0" kern="1200" baseline="0" dirty="0" smtClean="0">
                <a:solidFill>
                  <a:schemeClr val="tx1"/>
                </a:solidFill>
                <a:latin typeface="Arial" charset="0"/>
                <a:ea typeface="ＭＳ Ｐゴシック" pitchFamily="-107" charset="-128"/>
                <a:cs typeface="ＭＳ Ｐゴシック" pitchFamily="-107" charset="-128"/>
              </a:rPr>
              <a:t>to be a legitimate access point, enabling the operator to steal passwords</a:t>
            </a:r>
          </a:p>
          <a:p>
            <a:r>
              <a:rPr lang="en-US" sz="1200" b="0" kern="1200" baseline="0" dirty="0" smtClean="0">
                <a:solidFill>
                  <a:schemeClr val="tx1"/>
                </a:solidFill>
                <a:latin typeface="Arial" charset="0"/>
                <a:ea typeface="ＭＳ Ｐゴシック" pitchFamily="-107" charset="-128"/>
                <a:cs typeface="ＭＳ Ｐゴシック" pitchFamily="-107" charset="-128"/>
              </a:rPr>
              <a:t>from legitimate users and then penetrate a wired network through a legitimate</a:t>
            </a:r>
          </a:p>
          <a:p>
            <a:r>
              <a:rPr lang="en-US" sz="1200" b="0" kern="1200" baseline="0" dirty="0" smtClean="0">
                <a:solidFill>
                  <a:schemeClr val="tx1"/>
                </a:solidFill>
                <a:latin typeface="Arial" charset="0"/>
                <a:ea typeface="ＭＳ Ｐゴシック" pitchFamily="-107" charset="-128"/>
                <a:cs typeface="ＭＳ Ｐゴシック" pitchFamily="-107" charset="-128"/>
              </a:rPr>
              <a:t>wireless access point.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Ad hoc networks: These are peer-to-peer networks between wireless computers</a:t>
            </a:r>
          </a:p>
          <a:p>
            <a:r>
              <a:rPr lang="en-US" sz="1200" b="0" kern="1200" baseline="0" dirty="0" smtClean="0">
                <a:solidFill>
                  <a:schemeClr val="tx1"/>
                </a:solidFill>
                <a:latin typeface="Arial" charset="0"/>
                <a:ea typeface="ＭＳ Ｐゴシック" pitchFamily="-107" charset="-128"/>
                <a:cs typeface="ＭＳ Ｐゴシック" pitchFamily="-107" charset="-128"/>
              </a:rPr>
              <a:t>with no access point between them. Such networks can pose a security</a:t>
            </a:r>
          </a:p>
          <a:p>
            <a:r>
              <a:rPr lang="en-US" sz="1200" b="0" kern="1200" baseline="0" dirty="0" smtClean="0">
                <a:solidFill>
                  <a:schemeClr val="tx1"/>
                </a:solidFill>
                <a:latin typeface="Arial" charset="0"/>
                <a:ea typeface="ＭＳ Ｐゴシック" pitchFamily="-107" charset="-128"/>
                <a:cs typeface="ＭＳ Ｐゴシック" pitchFamily="-107" charset="-128"/>
              </a:rPr>
              <a:t>threat due to a lack of a central point of control.</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Nontraditional networks: Nontraditional networks and links, such as personal</a:t>
            </a:r>
          </a:p>
          <a:p>
            <a:r>
              <a:rPr lang="en-US" sz="1200" b="0" kern="1200" baseline="0" dirty="0" smtClean="0">
                <a:solidFill>
                  <a:schemeClr val="tx1"/>
                </a:solidFill>
                <a:latin typeface="Arial" charset="0"/>
                <a:ea typeface="ＭＳ Ｐゴシック" pitchFamily="-107" charset="-128"/>
                <a:cs typeface="ＭＳ Ｐゴシック" pitchFamily="-107" charset="-128"/>
              </a:rPr>
              <a:t>network Bluetooth devices, barcode readers, and handheld PDAs, pose a security</a:t>
            </a:r>
          </a:p>
          <a:p>
            <a:r>
              <a:rPr lang="en-US" sz="1200" b="0" kern="1200" baseline="0" dirty="0" smtClean="0">
                <a:solidFill>
                  <a:schemeClr val="tx1"/>
                </a:solidFill>
                <a:latin typeface="Arial" charset="0"/>
                <a:ea typeface="ＭＳ Ｐゴシック" pitchFamily="-107" charset="-128"/>
                <a:cs typeface="ＭＳ Ｐゴシック" pitchFamily="-107" charset="-128"/>
              </a:rPr>
              <a:t>risk in terms of both eavesdropping and spoofing.</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Identity theft (MAC spoofing): This occurs when an attacker is able to eavesdrop</a:t>
            </a:r>
          </a:p>
          <a:p>
            <a:r>
              <a:rPr lang="en-US" sz="1200" kern="1200" baseline="0" dirty="0" smtClean="0">
                <a:solidFill>
                  <a:schemeClr val="tx1"/>
                </a:solidFill>
                <a:latin typeface="Arial" charset="0"/>
                <a:ea typeface="ＭＳ Ｐゴシック" pitchFamily="-107" charset="-128"/>
                <a:cs typeface="ＭＳ Ｐゴシック" pitchFamily="-107" charset="-128"/>
              </a:rPr>
              <a:t>on network traffic and identify the MAC address of a computer with</a:t>
            </a:r>
          </a:p>
          <a:p>
            <a:r>
              <a:rPr lang="en-US" sz="1200" kern="1200" baseline="0" dirty="0" smtClean="0">
                <a:solidFill>
                  <a:schemeClr val="tx1"/>
                </a:solidFill>
                <a:latin typeface="Arial" charset="0"/>
                <a:ea typeface="ＭＳ Ｐゴシック" pitchFamily="-107" charset="-128"/>
                <a:cs typeface="ＭＳ Ｐゴシック" pitchFamily="-107" charset="-128"/>
              </a:rPr>
              <a:t>network privileges.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Man-in-the middle attacks: This type of attack is described in Chapter 10 in</a:t>
            </a:r>
          </a:p>
          <a:p>
            <a:r>
              <a:rPr lang="en-US" sz="1200" kern="1200" baseline="0" dirty="0" smtClean="0">
                <a:solidFill>
                  <a:schemeClr val="tx1"/>
                </a:solidFill>
                <a:latin typeface="Arial" charset="0"/>
                <a:ea typeface="ＭＳ Ｐゴシック" pitchFamily="-107" charset="-128"/>
                <a:cs typeface="ＭＳ Ｐゴシック" pitchFamily="-107" charset="-128"/>
              </a:rPr>
              <a:t>the context of the Diffie-Hellman key exchange protocol. In a broader sense,</a:t>
            </a:r>
          </a:p>
          <a:p>
            <a:r>
              <a:rPr lang="en-US" sz="1200" kern="1200" baseline="0" dirty="0" smtClean="0">
                <a:solidFill>
                  <a:schemeClr val="tx1"/>
                </a:solidFill>
                <a:latin typeface="Arial" charset="0"/>
                <a:ea typeface="ＭＳ Ｐゴシック" pitchFamily="-107" charset="-128"/>
                <a:cs typeface="ＭＳ Ｐゴシック" pitchFamily="-107" charset="-128"/>
              </a:rPr>
              <a:t>this attack involves persuading a user and an access point to believe that they</a:t>
            </a:r>
          </a:p>
          <a:p>
            <a:r>
              <a:rPr lang="en-US" sz="1200" kern="1200" baseline="0" dirty="0" smtClean="0">
                <a:solidFill>
                  <a:schemeClr val="tx1"/>
                </a:solidFill>
                <a:latin typeface="Arial" charset="0"/>
                <a:ea typeface="ＭＳ Ｐゴシック" pitchFamily="-107" charset="-128"/>
                <a:cs typeface="ＭＳ Ｐゴシック" pitchFamily="-107" charset="-128"/>
              </a:rPr>
              <a:t>are talking to each other when in fact the communication is going through an</a:t>
            </a:r>
          </a:p>
          <a:p>
            <a:r>
              <a:rPr lang="en-US" sz="1200" kern="1200" baseline="0" dirty="0" smtClean="0">
                <a:solidFill>
                  <a:schemeClr val="tx1"/>
                </a:solidFill>
                <a:latin typeface="Arial" charset="0"/>
                <a:ea typeface="ＭＳ Ｐゴシック" pitchFamily="-107" charset="-128"/>
                <a:cs typeface="ＭＳ Ｐゴシック" pitchFamily="-107" charset="-128"/>
              </a:rPr>
              <a:t>intermediate attacking device. Wireless networks are particularly vulnerable</a:t>
            </a:r>
          </a:p>
          <a:p>
            <a:r>
              <a:rPr lang="en-US" sz="1200" kern="1200" baseline="0" dirty="0" smtClean="0">
                <a:solidFill>
                  <a:schemeClr val="tx1"/>
                </a:solidFill>
                <a:latin typeface="Arial" charset="0"/>
                <a:ea typeface="ＭＳ Ｐゴシック" pitchFamily="-107" charset="-128"/>
                <a:cs typeface="ＭＳ Ｐゴシック" pitchFamily="-107" charset="-128"/>
              </a:rPr>
              <a:t>to such attacks.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Denial of service (DoS): This type of attack is discussed in detail in Chapter 21.</a:t>
            </a:r>
          </a:p>
          <a:p>
            <a:r>
              <a:rPr lang="en-US" sz="1200" kern="1200" baseline="0" dirty="0" smtClean="0">
                <a:solidFill>
                  <a:schemeClr val="tx1"/>
                </a:solidFill>
                <a:latin typeface="Arial" charset="0"/>
                <a:ea typeface="ＭＳ Ｐゴシック" pitchFamily="-107" charset="-128"/>
                <a:cs typeface="ＭＳ Ｐゴシック" pitchFamily="-107" charset="-128"/>
              </a:rPr>
              <a:t>In the context of a wireless network, a DoS attack occurs when an attacker</a:t>
            </a:r>
          </a:p>
          <a:p>
            <a:r>
              <a:rPr lang="en-US" sz="1200" kern="1200" baseline="0" dirty="0" smtClean="0">
                <a:solidFill>
                  <a:schemeClr val="tx1"/>
                </a:solidFill>
                <a:latin typeface="Arial" charset="0"/>
                <a:ea typeface="ＭＳ Ｐゴシック" pitchFamily="-107" charset="-128"/>
                <a:cs typeface="ＭＳ Ｐゴシック" pitchFamily="-107" charset="-128"/>
              </a:rPr>
              <a:t>continually bombards a wireless access point or some other accessible wireless</a:t>
            </a:r>
          </a:p>
          <a:p>
            <a:r>
              <a:rPr lang="en-US" sz="1200" kern="1200" baseline="0" dirty="0" smtClean="0">
                <a:solidFill>
                  <a:schemeClr val="tx1"/>
                </a:solidFill>
                <a:latin typeface="Arial" charset="0"/>
                <a:ea typeface="ＭＳ Ｐゴシック" pitchFamily="-107" charset="-128"/>
                <a:cs typeface="ＭＳ Ｐゴシック" pitchFamily="-107" charset="-128"/>
              </a:rPr>
              <a:t>port with various protocol messages designed to consume system resources.</a:t>
            </a:r>
          </a:p>
          <a:p>
            <a:r>
              <a:rPr lang="en-US" sz="1200" kern="1200" baseline="0" dirty="0" smtClean="0">
                <a:solidFill>
                  <a:schemeClr val="tx1"/>
                </a:solidFill>
                <a:latin typeface="Arial" charset="0"/>
                <a:ea typeface="ＭＳ Ｐゴシック" pitchFamily="-107" charset="-128"/>
                <a:cs typeface="ＭＳ Ｐゴシック" pitchFamily="-107" charset="-128"/>
              </a:rPr>
              <a:t>The wireless environment lends itself to this type of attack, because it is so</a:t>
            </a:r>
          </a:p>
          <a:p>
            <a:r>
              <a:rPr lang="en-US" sz="1200" kern="1200" baseline="0" dirty="0" smtClean="0">
                <a:solidFill>
                  <a:schemeClr val="tx1"/>
                </a:solidFill>
                <a:latin typeface="Arial" charset="0"/>
                <a:ea typeface="ＭＳ Ｐゴシック" pitchFamily="-107" charset="-128"/>
                <a:cs typeface="ＭＳ Ｐゴシック" pitchFamily="-107" charset="-128"/>
              </a:rPr>
              <a:t>easy for the attacker to direct multiple wireless messages at the target.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Network injection: A network injection attack targets wireless access points</a:t>
            </a:r>
          </a:p>
          <a:p>
            <a:r>
              <a:rPr lang="en-US" sz="1200" kern="1200" baseline="0" dirty="0" smtClean="0">
                <a:solidFill>
                  <a:schemeClr val="tx1"/>
                </a:solidFill>
                <a:latin typeface="Arial" charset="0"/>
                <a:ea typeface="ＭＳ Ｐゴシック" pitchFamily="-107" charset="-128"/>
                <a:cs typeface="ＭＳ Ｐゴシック" pitchFamily="-107" charset="-128"/>
              </a:rPr>
              <a:t>that are exposed to nonfiltered network traffic, such as routing protocol messages</a:t>
            </a:r>
          </a:p>
          <a:p>
            <a:r>
              <a:rPr lang="en-US" sz="1200" kern="1200" baseline="0" dirty="0" smtClean="0">
                <a:solidFill>
                  <a:schemeClr val="tx1"/>
                </a:solidFill>
                <a:latin typeface="Arial" charset="0"/>
                <a:ea typeface="ＭＳ Ｐゴシック" pitchFamily="-107" charset="-128"/>
                <a:cs typeface="ＭＳ Ｐゴシック" pitchFamily="-107" charset="-128"/>
              </a:rPr>
              <a:t>or network management messages. An example of such an attack is</a:t>
            </a:r>
          </a:p>
          <a:p>
            <a:r>
              <a:rPr lang="en-US" sz="1200" kern="1200" baseline="0" dirty="0" smtClean="0">
                <a:solidFill>
                  <a:schemeClr val="tx1"/>
                </a:solidFill>
                <a:latin typeface="Arial" charset="0"/>
                <a:ea typeface="ＭＳ Ｐゴシック" pitchFamily="-107" charset="-128"/>
                <a:cs typeface="ＭＳ Ｐゴシック" pitchFamily="-107" charset="-128"/>
              </a:rPr>
              <a:t>one in which bogus reconfiguration commands are used to affect routers and</a:t>
            </a:r>
          </a:p>
          <a:p>
            <a:r>
              <a:rPr lang="en-US" sz="1200" kern="1200" baseline="0" dirty="0" smtClean="0">
                <a:solidFill>
                  <a:schemeClr val="tx1"/>
                </a:solidFill>
                <a:latin typeface="Arial" charset="0"/>
                <a:ea typeface="ＭＳ Ｐゴシック" pitchFamily="-107" charset="-128"/>
                <a:cs typeface="ＭＳ Ｐゴシック" pitchFamily="-107" charset="-128"/>
              </a:rPr>
              <a:t>switches to degrade network performance.</a:t>
            </a:r>
            <a:endParaRPr lang="en-US" b="0"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49</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principal threats to wireless transmission</a:t>
            </a:r>
          </a:p>
          <a:p>
            <a:r>
              <a:rPr lang="en-US" sz="1200" kern="1200" baseline="0" dirty="0" smtClean="0">
                <a:solidFill>
                  <a:schemeClr val="tx1"/>
                </a:solidFill>
                <a:latin typeface="Arial" charset="0"/>
                <a:ea typeface="ＭＳ Ｐゴシック" pitchFamily="-107" charset="-128"/>
                <a:cs typeface="ＭＳ Ｐゴシック" pitchFamily="-107" charset="-128"/>
              </a:rPr>
              <a:t>are eavesdropping, altering or inserting messages, and disruption. To deal with</a:t>
            </a:r>
          </a:p>
          <a:p>
            <a:r>
              <a:rPr lang="en-US" sz="1200" kern="1200" baseline="0" dirty="0" smtClean="0">
                <a:solidFill>
                  <a:schemeClr val="tx1"/>
                </a:solidFill>
                <a:latin typeface="Arial" charset="0"/>
                <a:ea typeface="ＭＳ Ｐゴシック" pitchFamily="-107" charset="-128"/>
                <a:cs typeface="ＭＳ Ｐゴシック" pitchFamily="-107" charset="-128"/>
              </a:rPr>
              <a:t>eavesdropping, two types of countermeasures are appropriate: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Signal-hiding techniques:  Organizations can take a number of measures to</a:t>
            </a:r>
          </a:p>
          <a:p>
            <a:r>
              <a:rPr lang="en-US" sz="1200" kern="1200" baseline="0" dirty="0" smtClean="0">
                <a:solidFill>
                  <a:schemeClr val="tx1"/>
                </a:solidFill>
                <a:latin typeface="Arial" charset="0"/>
                <a:ea typeface="ＭＳ Ｐゴシック" pitchFamily="-107" charset="-128"/>
                <a:cs typeface="ＭＳ Ｐゴシック" pitchFamily="-107" charset="-128"/>
              </a:rPr>
              <a:t>make it more difficult for an attacker to locate their wireless access points,</a:t>
            </a:r>
          </a:p>
          <a:p>
            <a:r>
              <a:rPr lang="en-US" sz="1200" kern="1200" baseline="0" dirty="0" smtClean="0">
                <a:solidFill>
                  <a:schemeClr val="tx1"/>
                </a:solidFill>
                <a:latin typeface="Arial" charset="0"/>
                <a:ea typeface="ＭＳ Ｐゴシック" pitchFamily="-107" charset="-128"/>
                <a:cs typeface="ＭＳ Ｐゴシック" pitchFamily="-107" charset="-128"/>
              </a:rPr>
              <a:t>including turning off service set identifier (SSID) broadcasting by wireless access</a:t>
            </a:r>
          </a:p>
          <a:p>
            <a:r>
              <a:rPr lang="en-US" sz="1200" kern="1200" baseline="0" dirty="0" smtClean="0">
                <a:solidFill>
                  <a:schemeClr val="tx1"/>
                </a:solidFill>
                <a:latin typeface="Arial" charset="0"/>
                <a:ea typeface="ＭＳ Ｐゴシック" pitchFamily="-107" charset="-128"/>
                <a:cs typeface="ＭＳ Ｐゴシック" pitchFamily="-107" charset="-128"/>
              </a:rPr>
              <a:t>points; assigning cryptic names to SSIDs; reducing signal strength to the</a:t>
            </a:r>
          </a:p>
          <a:p>
            <a:r>
              <a:rPr lang="en-US" sz="1200" kern="1200" baseline="0" dirty="0" smtClean="0">
                <a:solidFill>
                  <a:schemeClr val="tx1"/>
                </a:solidFill>
                <a:latin typeface="Arial" charset="0"/>
                <a:ea typeface="ＭＳ Ｐゴシック" pitchFamily="-107" charset="-128"/>
                <a:cs typeface="ＭＳ Ｐゴシック" pitchFamily="-107" charset="-128"/>
              </a:rPr>
              <a:t>lowest level that still provides requisite coverage; and locating wireless access</a:t>
            </a:r>
          </a:p>
          <a:p>
            <a:r>
              <a:rPr lang="en-US" sz="1200" kern="1200" baseline="0" dirty="0" smtClean="0">
                <a:solidFill>
                  <a:schemeClr val="tx1"/>
                </a:solidFill>
                <a:latin typeface="Arial" charset="0"/>
                <a:ea typeface="ＭＳ Ｐゴシック" pitchFamily="-107" charset="-128"/>
                <a:cs typeface="ＭＳ Ｐゴシック" pitchFamily="-107" charset="-128"/>
              </a:rPr>
              <a:t>points in the interior of the building, away from windows and exterior walls.</a:t>
            </a:r>
          </a:p>
          <a:p>
            <a:r>
              <a:rPr lang="en-US" sz="1200" kern="1200" baseline="0" dirty="0" smtClean="0">
                <a:solidFill>
                  <a:schemeClr val="tx1"/>
                </a:solidFill>
                <a:latin typeface="Arial" charset="0"/>
                <a:ea typeface="ＭＳ Ｐゴシック" pitchFamily="-107" charset="-128"/>
                <a:cs typeface="ＭＳ Ｐゴシック" pitchFamily="-107" charset="-128"/>
              </a:rPr>
              <a:t>Greater security can be achieved by the use of directional antennas and of</a:t>
            </a:r>
          </a:p>
          <a:p>
            <a:r>
              <a:rPr lang="en-US" sz="1200" kern="1200" baseline="0" dirty="0" smtClean="0">
                <a:solidFill>
                  <a:schemeClr val="tx1"/>
                </a:solidFill>
                <a:latin typeface="Arial" charset="0"/>
                <a:ea typeface="ＭＳ Ｐゴシック" pitchFamily="-107" charset="-128"/>
                <a:cs typeface="ＭＳ Ｐゴシック" pitchFamily="-107" charset="-128"/>
              </a:rPr>
              <a:t>signal-shielding techniques.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Encryption:  Encryption of all wireless transmission is effective against eavesdropping</a:t>
            </a:r>
          </a:p>
          <a:p>
            <a:r>
              <a:rPr lang="en-US" sz="1200" kern="1200" baseline="0" dirty="0" smtClean="0">
                <a:solidFill>
                  <a:schemeClr val="tx1"/>
                </a:solidFill>
                <a:latin typeface="Arial" charset="0"/>
                <a:ea typeface="ＭＳ Ｐゴシック" pitchFamily="-107" charset="-128"/>
                <a:cs typeface="ＭＳ Ｐゴシック" pitchFamily="-107" charset="-128"/>
              </a:rPr>
              <a:t>to the extent that the encryption keys are secured.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use of encryption and authentication protocols is the standard method of</a:t>
            </a:r>
          </a:p>
          <a:p>
            <a:r>
              <a:rPr lang="en-US" sz="1200" kern="1200" baseline="0" dirty="0" smtClean="0">
                <a:solidFill>
                  <a:schemeClr val="tx1"/>
                </a:solidFill>
                <a:latin typeface="Arial" charset="0"/>
                <a:ea typeface="ＭＳ Ｐゴシック" pitchFamily="-107" charset="-128"/>
                <a:cs typeface="ＭＳ Ｐゴシック" pitchFamily="-107" charset="-128"/>
              </a:rPr>
              <a:t>countering attempts to alter or insert transmissions.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methods discussed in Chapter 21 for dealing with DoS apply to wireless</a:t>
            </a:r>
          </a:p>
          <a:p>
            <a:r>
              <a:rPr lang="en-US" sz="1200" kern="1200" baseline="0" dirty="0" smtClean="0">
                <a:solidFill>
                  <a:schemeClr val="tx1"/>
                </a:solidFill>
                <a:latin typeface="Arial" charset="0"/>
                <a:ea typeface="ＭＳ Ｐゴシック" pitchFamily="-107" charset="-128"/>
                <a:cs typeface="ＭＳ Ｐゴシック" pitchFamily="-107" charset="-128"/>
              </a:rPr>
              <a:t>transmissions. Organizations can also reduce the risk of unintentional DoS attacks.</a:t>
            </a:r>
          </a:p>
          <a:p>
            <a:r>
              <a:rPr lang="en-US" sz="1200" kern="1200" baseline="0" dirty="0" smtClean="0">
                <a:solidFill>
                  <a:schemeClr val="tx1"/>
                </a:solidFill>
                <a:latin typeface="Arial" charset="0"/>
                <a:ea typeface="ＭＳ Ｐゴシック" pitchFamily="-107" charset="-128"/>
                <a:cs typeface="ＭＳ Ｐゴシック" pitchFamily="-107" charset="-128"/>
              </a:rPr>
              <a:t>Site surveys can detect the existence of other devices using the same frequency</a:t>
            </a:r>
          </a:p>
          <a:p>
            <a:r>
              <a:rPr lang="en-US" sz="1200" kern="1200" baseline="0" dirty="0" smtClean="0">
                <a:solidFill>
                  <a:schemeClr val="tx1"/>
                </a:solidFill>
                <a:latin typeface="Arial" charset="0"/>
                <a:ea typeface="ＭＳ Ｐゴシック" pitchFamily="-107" charset="-128"/>
                <a:cs typeface="ＭＳ Ｐゴシック" pitchFamily="-107" charset="-128"/>
              </a:rPr>
              <a:t> range, to help determine where to locate wireless access points. Signal strengths can</a:t>
            </a:r>
          </a:p>
          <a:p>
            <a:r>
              <a:rPr lang="en-US" sz="1200" kern="1200" baseline="0" dirty="0" smtClean="0">
                <a:solidFill>
                  <a:schemeClr val="tx1"/>
                </a:solidFill>
                <a:latin typeface="Arial" charset="0"/>
                <a:ea typeface="ＭＳ Ｐゴシック" pitchFamily="-107" charset="-128"/>
                <a:cs typeface="ＭＳ Ｐゴシック" pitchFamily="-107" charset="-128"/>
              </a:rPr>
              <a:t>be adjusted and shielding used in an attempt to isolate a wireless environment from</a:t>
            </a:r>
          </a:p>
          <a:p>
            <a:r>
              <a:rPr lang="en-US" sz="1200" kern="1200" baseline="0" dirty="0" smtClean="0">
                <a:solidFill>
                  <a:schemeClr val="tx1"/>
                </a:solidFill>
                <a:latin typeface="Arial" charset="0"/>
                <a:ea typeface="ＭＳ Ｐゴシック" pitchFamily="-107" charset="-128"/>
                <a:cs typeface="ＭＳ Ｐゴシック" pitchFamily="-107" charset="-128"/>
              </a:rPr>
              <a:t>competing nearby transmissions.</a:t>
            </a:r>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50</a:t>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main threat involving wireless access</a:t>
            </a:r>
          </a:p>
          <a:p>
            <a:r>
              <a:rPr lang="en-US" sz="1200" kern="1200" baseline="0" dirty="0" smtClean="0">
                <a:solidFill>
                  <a:schemeClr val="tx1"/>
                </a:solidFill>
                <a:latin typeface="Arial" charset="0"/>
                <a:ea typeface="ＭＳ Ｐゴシック" pitchFamily="-107" charset="-128"/>
                <a:cs typeface="ＭＳ Ｐゴシック" pitchFamily="-107" charset="-128"/>
              </a:rPr>
              <a:t>points is unauthorized access to the network. The principal approach for preventing</a:t>
            </a:r>
          </a:p>
          <a:p>
            <a:r>
              <a:rPr lang="en-US" sz="1200" kern="1200" baseline="0" dirty="0" smtClean="0">
                <a:solidFill>
                  <a:schemeClr val="tx1"/>
                </a:solidFill>
                <a:latin typeface="Arial" charset="0"/>
                <a:ea typeface="ＭＳ Ｐゴシック" pitchFamily="-107" charset="-128"/>
                <a:cs typeface="ＭＳ Ｐゴシック" pitchFamily="-107" charset="-128"/>
              </a:rPr>
              <a:t>such access is the IEEE 802.1X standard for port-based network access control. The</a:t>
            </a:r>
          </a:p>
          <a:p>
            <a:r>
              <a:rPr lang="en-US" sz="1200" kern="1200" baseline="0" dirty="0" smtClean="0">
                <a:solidFill>
                  <a:schemeClr val="tx1"/>
                </a:solidFill>
                <a:latin typeface="Arial" charset="0"/>
                <a:ea typeface="ＭＳ Ｐゴシック" pitchFamily="-107" charset="-128"/>
                <a:cs typeface="ＭＳ Ｐゴシック" pitchFamily="-107" charset="-128"/>
              </a:rPr>
              <a:t>standard provides an authentication mechanism for devices wishing to attach to a</a:t>
            </a:r>
          </a:p>
          <a:p>
            <a:r>
              <a:rPr lang="en-US" sz="1200" kern="1200" baseline="0" dirty="0" smtClean="0">
                <a:solidFill>
                  <a:schemeClr val="tx1"/>
                </a:solidFill>
                <a:latin typeface="Arial" charset="0"/>
                <a:ea typeface="ＭＳ Ｐゴシック" pitchFamily="-107" charset="-128"/>
                <a:cs typeface="ＭＳ Ｐゴシック" pitchFamily="-107" charset="-128"/>
              </a:rPr>
              <a:t>LAN or wireless network. The use of 802.1X can prevent rogue access points and</a:t>
            </a:r>
          </a:p>
          <a:p>
            <a:r>
              <a:rPr lang="en-US" sz="1200" kern="1200" baseline="0" dirty="0" smtClean="0">
                <a:solidFill>
                  <a:schemeClr val="tx1"/>
                </a:solidFill>
                <a:latin typeface="Arial" charset="0"/>
                <a:ea typeface="ＭＳ Ｐゴシック" pitchFamily="-107" charset="-128"/>
                <a:cs typeface="ＭＳ Ｐゴシック" pitchFamily="-107" charset="-128"/>
              </a:rPr>
              <a:t>other unauthorized devices from becoming insecure backdoors.</a:t>
            </a:r>
          </a:p>
          <a:p>
            <a:r>
              <a:rPr lang="en-US" sz="1200" kern="1200" baseline="0" dirty="0" smtClean="0">
                <a:solidFill>
                  <a:schemeClr val="tx1"/>
                </a:solidFill>
                <a:latin typeface="Arial" charset="0"/>
                <a:ea typeface="ＭＳ Ｐゴシック" pitchFamily="-107" charset="-128"/>
                <a:cs typeface="ＭＳ Ｐゴシック" pitchFamily="-107" charset="-128"/>
              </a:rPr>
              <a:t>Section 16.3 provides an introduction to 802.1X.</a:t>
            </a:r>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51</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EDI</a:t>
            </a:r>
            <a:r>
              <a:rPr lang="zh-CN" altLang="en-US" dirty="0" smtClean="0"/>
              <a:t>：电子数据交换</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baseline="0" dirty="0" smtClean="0">
                <a:solidFill>
                  <a:schemeClr val="tx1"/>
                </a:solidFill>
                <a:latin typeface="Arial" charset="0"/>
                <a:ea typeface="ＭＳ Ｐゴシック" pitchFamily="-107" charset="-128"/>
                <a:cs typeface="ＭＳ Ｐゴシック" pitchFamily="-107" charset="-128"/>
              </a:rPr>
              <a:t>[</a:t>
            </a:r>
            <a:r>
              <a:rPr lang="en-US" sz="1200" b="0" kern="1200" baseline="0" dirty="0" smtClean="0">
                <a:solidFill>
                  <a:schemeClr val="tx1"/>
                </a:solidFill>
                <a:latin typeface="Arial" charset="0"/>
                <a:ea typeface="ＭＳ Ｐゴシック" pitchFamily="-107" charset="-128"/>
                <a:cs typeface="ＭＳ Ｐゴシック" pitchFamily="-107" charset="-128"/>
              </a:rPr>
              <a:t>CHOI08] recommends the following techniques for</a:t>
            </a:r>
          </a:p>
          <a:p>
            <a:r>
              <a:rPr lang="en-US" sz="1200" b="0" kern="1200" baseline="0" dirty="0" smtClean="0">
                <a:solidFill>
                  <a:schemeClr val="tx1"/>
                </a:solidFill>
                <a:latin typeface="Arial" charset="0"/>
                <a:ea typeface="ＭＳ Ｐゴシック" pitchFamily="-107" charset="-128"/>
                <a:cs typeface="ＭＳ Ｐゴシック" pitchFamily="-107" charset="-128"/>
              </a:rPr>
              <a:t>wireless network security: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1. Use encryption. Wireless routers are typically equipped with built-in encryption</a:t>
            </a:r>
          </a:p>
          <a:p>
            <a:r>
              <a:rPr lang="en-US" sz="1200" b="0" kern="1200" baseline="0" dirty="0" smtClean="0">
                <a:solidFill>
                  <a:schemeClr val="tx1"/>
                </a:solidFill>
                <a:latin typeface="Arial" charset="0"/>
                <a:ea typeface="ＭＳ Ｐゴシック" pitchFamily="-107" charset="-128"/>
                <a:cs typeface="ＭＳ Ｐゴシック" pitchFamily="-107" charset="-128"/>
              </a:rPr>
              <a:t>mechanisms for router-to-router traffic.</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2. Use antivirus and antispyware software, and a firewall. These facilities should</a:t>
            </a:r>
          </a:p>
          <a:p>
            <a:r>
              <a:rPr lang="en-US" sz="1200" b="0" kern="1200" baseline="0" dirty="0" smtClean="0">
                <a:solidFill>
                  <a:schemeClr val="tx1"/>
                </a:solidFill>
                <a:latin typeface="Arial" charset="0"/>
                <a:ea typeface="ＭＳ Ｐゴシック" pitchFamily="-107" charset="-128"/>
                <a:cs typeface="ＭＳ Ｐゴシック" pitchFamily="-107" charset="-128"/>
              </a:rPr>
              <a:t>be enabled on all wireless network endpoints.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3. Turn off identifier broadcasting. Wireless routers are typically configured to</a:t>
            </a:r>
          </a:p>
          <a:p>
            <a:r>
              <a:rPr lang="en-US" sz="1200" b="0" kern="1200" baseline="0" dirty="0" smtClean="0">
                <a:solidFill>
                  <a:schemeClr val="tx1"/>
                </a:solidFill>
                <a:latin typeface="Arial" charset="0"/>
                <a:ea typeface="ＭＳ Ｐゴシック" pitchFamily="-107" charset="-128"/>
                <a:cs typeface="ＭＳ Ｐゴシック" pitchFamily="-107" charset="-128"/>
              </a:rPr>
              <a:t>broadcast an identifying signal so that any device within range can learn of the</a:t>
            </a:r>
          </a:p>
          <a:p>
            <a:r>
              <a:rPr lang="en-US" sz="1200" b="0" kern="1200" baseline="0" dirty="0" smtClean="0">
                <a:solidFill>
                  <a:schemeClr val="tx1"/>
                </a:solidFill>
                <a:latin typeface="Arial" charset="0"/>
                <a:ea typeface="ＭＳ Ｐゴシック" pitchFamily="-107" charset="-128"/>
                <a:cs typeface="ＭＳ Ｐゴシック" pitchFamily="-107" charset="-128"/>
              </a:rPr>
              <a:t>router’s existence. If a network is configured so that authorized devices know</a:t>
            </a:r>
          </a:p>
          <a:p>
            <a:r>
              <a:rPr lang="en-US" sz="1200" b="0" kern="1200" baseline="0" dirty="0" smtClean="0">
                <a:solidFill>
                  <a:schemeClr val="tx1"/>
                </a:solidFill>
                <a:latin typeface="Arial" charset="0"/>
                <a:ea typeface="ＭＳ Ｐゴシック" pitchFamily="-107" charset="-128"/>
                <a:cs typeface="ＭＳ Ｐゴシック" pitchFamily="-107" charset="-128"/>
              </a:rPr>
              <a:t>the identity of routers, this capability can be disabled, so as to thwart attackers.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4. Change the identifier on your router from the default. Again, this measure</a:t>
            </a:r>
          </a:p>
          <a:p>
            <a:r>
              <a:rPr lang="en-US" sz="1200" b="0" kern="1200" baseline="0" dirty="0" smtClean="0">
                <a:solidFill>
                  <a:schemeClr val="tx1"/>
                </a:solidFill>
                <a:latin typeface="Arial" charset="0"/>
                <a:ea typeface="ＭＳ Ｐゴシック" pitchFamily="-107" charset="-128"/>
                <a:cs typeface="ＭＳ Ｐゴシック" pitchFamily="-107" charset="-128"/>
              </a:rPr>
              <a:t>thwarts attackers who will attempt to gain access to a wireless network using</a:t>
            </a:r>
          </a:p>
          <a:p>
            <a:r>
              <a:rPr lang="en-US" sz="1200" b="0" kern="1200" baseline="0" dirty="0" smtClean="0">
                <a:solidFill>
                  <a:schemeClr val="tx1"/>
                </a:solidFill>
                <a:latin typeface="Arial" charset="0"/>
                <a:ea typeface="ＭＳ Ｐゴシック" pitchFamily="-107" charset="-128"/>
                <a:cs typeface="ＭＳ Ｐゴシック" pitchFamily="-107" charset="-128"/>
              </a:rPr>
              <a:t>default router identifiers.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5. Change your router’s pre-set password for administration. This is another prudent</a:t>
            </a:r>
          </a:p>
          <a:p>
            <a:r>
              <a:rPr lang="en-US" sz="1200" b="0" kern="1200" baseline="0" dirty="0" smtClean="0">
                <a:solidFill>
                  <a:schemeClr val="tx1"/>
                </a:solidFill>
                <a:latin typeface="Arial" charset="0"/>
                <a:ea typeface="ＭＳ Ｐゴシック" pitchFamily="-107" charset="-128"/>
                <a:cs typeface="ＭＳ Ｐゴシック" pitchFamily="-107" charset="-128"/>
              </a:rPr>
              <a:t>step.</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6. Allow only specific computers to access your wireless network. A router can</a:t>
            </a:r>
          </a:p>
          <a:p>
            <a:r>
              <a:rPr lang="en-US" sz="1200" b="0" kern="1200" baseline="0" dirty="0" smtClean="0">
                <a:solidFill>
                  <a:schemeClr val="tx1"/>
                </a:solidFill>
                <a:latin typeface="Arial" charset="0"/>
                <a:ea typeface="ＭＳ Ｐゴシック" pitchFamily="-107" charset="-128"/>
                <a:cs typeface="ＭＳ Ｐゴシック" pitchFamily="-107" charset="-128"/>
              </a:rPr>
              <a:t>be configured to only communicate with approved MAC addresses. Of course,</a:t>
            </a:r>
          </a:p>
          <a:p>
            <a:r>
              <a:rPr lang="en-US" sz="1200" b="0" kern="1200" baseline="0" dirty="0" smtClean="0">
                <a:solidFill>
                  <a:schemeClr val="tx1"/>
                </a:solidFill>
                <a:latin typeface="Arial" charset="0"/>
                <a:ea typeface="ＭＳ Ｐゴシック" pitchFamily="-107" charset="-128"/>
                <a:cs typeface="ＭＳ Ｐゴシック" pitchFamily="-107" charset="-128"/>
              </a:rPr>
              <a:t>MAC addresses can be spoofed, so this is just one element of a security strategy.</a:t>
            </a:r>
            <a:endParaRPr lang="en-US" b="0"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52</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Prior to the widespread use of smartphones, the dominant paradigm for computer</a:t>
            </a:r>
          </a:p>
          <a:p>
            <a:r>
              <a:rPr lang="en-US" sz="1200" kern="1200" baseline="0" dirty="0" smtClean="0">
                <a:solidFill>
                  <a:schemeClr val="tx1"/>
                </a:solidFill>
                <a:latin typeface="Arial" charset="0"/>
                <a:ea typeface="ＭＳ Ｐゴシック" pitchFamily="-107" charset="-128"/>
                <a:cs typeface="ＭＳ Ｐゴシック" pitchFamily="-107" charset="-128"/>
              </a:rPr>
              <a:t>and network security in organizations was as follows. Corporate IT was tightly controlled.</a:t>
            </a:r>
          </a:p>
          <a:p>
            <a:r>
              <a:rPr lang="en-US" sz="1200" kern="1200" baseline="0" dirty="0" smtClean="0">
                <a:solidFill>
                  <a:schemeClr val="tx1"/>
                </a:solidFill>
                <a:latin typeface="Arial" charset="0"/>
                <a:ea typeface="ＭＳ Ｐゴシック" pitchFamily="-107" charset="-128"/>
                <a:cs typeface="ＭＳ Ｐゴシック" pitchFamily="-107" charset="-128"/>
              </a:rPr>
              <a:t>User devices were typically limited to Windows PCs. Business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were controlled by IT and either run locally on endpoints or on physical servers</a:t>
            </a:r>
          </a:p>
          <a:p>
            <a:r>
              <a:rPr lang="en-US" sz="1200" kern="1200" baseline="0" dirty="0" smtClean="0">
                <a:solidFill>
                  <a:schemeClr val="tx1"/>
                </a:solidFill>
                <a:latin typeface="Arial" charset="0"/>
                <a:ea typeface="ＭＳ Ｐゴシック" pitchFamily="-107" charset="-128"/>
                <a:cs typeface="ＭＳ Ｐゴシック" pitchFamily="-107" charset="-128"/>
              </a:rPr>
              <a:t>in data centers. Network security was based upon clearly defined perimeters that</a:t>
            </a:r>
          </a:p>
          <a:p>
            <a:r>
              <a:rPr lang="en-US" sz="1200" kern="1200" baseline="0" dirty="0" smtClean="0">
                <a:solidFill>
                  <a:schemeClr val="tx1"/>
                </a:solidFill>
                <a:latin typeface="Arial" charset="0"/>
                <a:ea typeface="ＭＳ Ｐゴシック" pitchFamily="-107" charset="-128"/>
                <a:cs typeface="ＭＳ Ｐゴシック" pitchFamily="-107" charset="-128"/>
              </a:rPr>
              <a:t>separated trusted internal networks from the untrusted Internet. Today, there have</a:t>
            </a:r>
          </a:p>
          <a:p>
            <a:r>
              <a:rPr lang="en-US" sz="1200" kern="1200" baseline="0" dirty="0" smtClean="0">
                <a:solidFill>
                  <a:schemeClr val="tx1"/>
                </a:solidFill>
                <a:latin typeface="Arial" charset="0"/>
                <a:ea typeface="ＭＳ Ｐゴシック" pitchFamily="-107" charset="-128"/>
                <a:cs typeface="ＭＳ Ｐゴシック" pitchFamily="-107" charset="-128"/>
              </a:rPr>
              <a:t>been massive changes in each of these assumptions. An organization’s networks</a:t>
            </a:r>
          </a:p>
          <a:p>
            <a:r>
              <a:rPr lang="en-US" sz="1200" kern="1200" baseline="0" dirty="0" smtClean="0">
                <a:solidFill>
                  <a:schemeClr val="tx1"/>
                </a:solidFill>
                <a:latin typeface="Arial" charset="0"/>
                <a:ea typeface="ＭＳ Ｐゴシック" pitchFamily="-107" charset="-128"/>
                <a:cs typeface="ＭＳ Ｐゴシック" pitchFamily="-107" charset="-128"/>
              </a:rPr>
              <a:t>must accommodate the following:</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Growing use of new devices:  Organizations are experiencing significant growth</a:t>
            </a:r>
          </a:p>
          <a:p>
            <a:r>
              <a:rPr lang="en-US" sz="1200" kern="1200" baseline="0" dirty="0" smtClean="0">
                <a:solidFill>
                  <a:schemeClr val="tx1"/>
                </a:solidFill>
                <a:latin typeface="Arial" charset="0"/>
                <a:ea typeface="ＭＳ Ｐゴシック" pitchFamily="-107" charset="-128"/>
                <a:cs typeface="ＭＳ Ｐゴシック" pitchFamily="-107" charset="-128"/>
              </a:rPr>
              <a:t>in employee use of mobile devices. In many cases, employees are allowed to</a:t>
            </a:r>
          </a:p>
          <a:p>
            <a:r>
              <a:rPr lang="en-US" sz="1200" kern="1200" baseline="0" dirty="0" smtClean="0">
                <a:solidFill>
                  <a:schemeClr val="tx1"/>
                </a:solidFill>
                <a:latin typeface="Arial" charset="0"/>
                <a:ea typeface="ＭＳ Ｐゴシック" pitchFamily="-107" charset="-128"/>
                <a:cs typeface="ＭＳ Ｐゴシック" pitchFamily="-107" charset="-128"/>
              </a:rPr>
              <a:t>use a combination of endpoint devices as part of their day-to-day activities.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Cloud-based applications: Applications no longer run solely on physical</a:t>
            </a:r>
          </a:p>
          <a:p>
            <a:r>
              <a:rPr lang="en-US" sz="1200" kern="1200" baseline="0" dirty="0" smtClean="0">
                <a:solidFill>
                  <a:schemeClr val="tx1"/>
                </a:solidFill>
                <a:latin typeface="Arial" charset="0"/>
                <a:ea typeface="ＭＳ Ｐゴシック" pitchFamily="-107" charset="-128"/>
                <a:cs typeface="ＭＳ Ｐゴシック" pitchFamily="-107" charset="-128"/>
              </a:rPr>
              <a:t>servers in corporate data centers. Quite the opposite, applications can run</a:t>
            </a:r>
          </a:p>
          <a:p>
            <a:r>
              <a:rPr lang="en-US" sz="1200" kern="1200" baseline="0" dirty="0" smtClean="0">
                <a:solidFill>
                  <a:schemeClr val="tx1"/>
                </a:solidFill>
                <a:latin typeface="Arial" charset="0"/>
                <a:ea typeface="ＭＳ Ｐゴシック" pitchFamily="-107" charset="-128"/>
                <a:cs typeface="ＭＳ Ｐゴシック" pitchFamily="-107" charset="-128"/>
              </a:rPr>
              <a:t>anywhere—on traditional physical servers, on mobile virtual servers, or in the</a:t>
            </a:r>
          </a:p>
          <a:p>
            <a:r>
              <a:rPr lang="en-US" sz="1200" kern="1200" baseline="0" dirty="0" smtClean="0">
                <a:solidFill>
                  <a:schemeClr val="tx1"/>
                </a:solidFill>
                <a:latin typeface="Arial" charset="0"/>
                <a:ea typeface="ＭＳ Ｐゴシック" pitchFamily="-107" charset="-128"/>
                <a:cs typeface="ＭＳ Ｐゴシック" pitchFamily="-107" charset="-128"/>
              </a:rPr>
              <a:t>cloud. Additionally, end users can now take advantage of a wide variety of</a:t>
            </a:r>
          </a:p>
          <a:p>
            <a:r>
              <a:rPr lang="en-US" sz="1200" kern="1200" baseline="0" dirty="0" smtClean="0">
                <a:solidFill>
                  <a:schemeClr val="tx1"/>
                </a:solidFill>
                <a:latin typeface="Arial" charset="0"/>
                <a:ea typeface="ＭＳ Ｐゴシック" pitchFamily="-107" charset="-128"/>
                <a:cs typeface="ＭＳ Ｐゴシック" pitchFamily="-107" charset="-128"/>
              </a:rPr>
              <a:t>cloud-based applications and IT services for personal and professional use.</a:t>
            </a:r>
          </a:p>
          <a:p>
            <a:r>
              <a:rPr lang="en-US" sz="1200" kern="1200" baseline="0" dirty="0" smtClean="0">
                <a:solidFill>
                  <a:schemeClr val="tx1"/>
                </a:solidFill>
                <a:latin typeface="Arial" charset="0"/>
                <a:ea typeface="ＭＳ Ｐゴシック" pitchFamily="-107" charset="-128"/>
                <a:cs typeface="ＭＳ Ｐゴシック" pitchFamily="-107" charset="-128"/>
              </a:rPr>
              <a:t>Facebook can be used for an employee’s personal profiles or as a component</a:t>
            </a:r>
          </a:p>
          <a:p>
            <a:r>
              <a:rPr lang="en-US" sz="1200" kern="1200" baseline="0" dirty="0" smtClean="0">
                <a:solidFill>
                  <a:schemeClr val="tx1"/>
                </a:solidFill>
                <a:latin typeface="Arial" charset="0"/>
                <a:ea typeface="ＭＳ Ｐゴシック" pitchFamily="-107" charset="-128"/>
                <a:cs typeface="ＭＳ Ｐゴシック" pitchFamily="-107" charset="-128"/>
              </a:rPr>
              <a:t>of a corporate marketing campaign. Employees depend upon Skype to speak</a:t>
            </a:r>
          </a:p>
          <a:p>
            <a:r>
              <a:rPr lang="en-US" sz="1200" kern="1200" baseline="0" dirty="0" smtClean="0">
                <a:solidFill>
                  <a:schemeClr val="tx1"/>
                </a:solidFill>
                <a:latin typeface="Arial" charset="0"/>
                <a:ea typeface="ＭＳ Ｐゴシック" pitchFamily="-107" charset="-128"/>
                <a:cs typeface="ＭＳ Ｐゴシック" pitchFamily="-107" charset="-128"/>
              </a:rPr>
              <a:t>with friends abroad or for legitimate business video conferencing. Dropbox</a:t>
            </a:r>
          </a:p>
          <a:p>
            <a:r>
              <a:rPr lang="en-US" sz="1200" kern="1200" baseline="0" dirty="0" smtClean="0">
                <a:solidFill>
                  <a:schemeClr val="tx1"/>
                </a:solidFill>
                <a:latin typeface="Arial" charset="0"/>
                <a:ea typeface="ＭＳ Ｐゴシック" pitchFamily="-107" charset="-128"/>
                <a:cs typeface="ＭＳ Ｐゴシック" pitchFamily="-107" charset="-128"/>
              </a:rPr>
              <a:t>and Box can be used to distribute documents between corporate and personal</a:t>
            </a:r>
          </a:p>
          <a:p>
            <a:r>
              <a:rPr lang="en-US" sz="1200" kern="1200" baseline="0" dirty="0" smtClean="0">
                <a:solidFill>
                  <a:schemeClr val="tx1"/>
                </a:solidFill>
                <a:latin typeface="Arial" charset="0"/>
                <a:ea typeface="ＭＳ Ｐゴシック" pitchFamily="-107" charset="-128"/>
                <a:cs typeface="ＭＳ Ｐゴシック" pitchFamily="-107" charset="-128"/>
              </a:rPr>
              <a:t>devices for mobility and user productivity.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De-perimeterization: Given new device proliferation, application mobility,</a:t>
            </a:r>
          </a:p>
          <a:p>
            <a:r>
              <a:rPr lang="en-US" sz="1200" kern="1200" baseline="0" dirty="0" smtClean="0">
                <a:solidFill>
                  <a:schemeClr val="tx1"/>
                </a:solidFill>
                <a:latin typeface="Arial" charset="0"/>
                <a:ea typeface="ＭＳ Ｐゴシック" pitchFamily="-107" charset="-128"/>
                <a:cs typeface="ＭＳ Ｐゴシック" pitchFamily="-107" charset="-128"/>
              </a:rPr>
              <a:t>and cloud-based consumer and corporate services, the notion of a static network</a:t>
            </a:r>
          </a:p>
          <a:p>
            <a:r>
              <a:rPr lang="en-US" sz="1200" kern="1200" baseline="0" dirty="0" smtClean="0">
                <a:solidFill>
                  <a:schemeClr val="tx1"/>
                </a:solidFill>
                <a:latin typeface="Arial" charset="0"/>
                <a:ea typeface="ＭＳ Ｐゴシック" pitchFamily="-107" charset="-128"/>
                <a:cs typeface="ＭＳ Ｐゴシック" pitchFamily="-107" charset="-128"/>
              </a:rPr>
              <a:t>perimeter is all but gone. Now there are a multitude of network perimeters</a:t>
            </a:r>
          </a:p>
          <a:p>
            <a:r>
              <a:rPr lang="en-US" sz="1200" kern="1200" baseline="0" dirty="0" smtClean="0">
                <a:solidFill>
                  <a:schemeClr val="tx1"/>
                </a:solidFill>
                <a:latin typeface="Arial" charset="0"/>
                <a:ea typeface="ＭＳ Ｐゴシック" pitchFamily="-107" charset="-128"/>
                <a:cs typeface="ＭＳ Ｐゴシック" pitchFamily="-107" charset="-128"/>
              </a:rPr>
              <a:t>around devices, applications, users, and data. These perimeters have also</a:t>
            </a:r>
          </a:p>
          <a:p>
            <a:r>
              <a:rPr lang="en-US" sz="1200" kern="1200" baseline="0" dirty="0" smtClean="0">
                <a:solidFill>
                  <a:schemeClr val="tx1"/>
                </a:solidFill>
                <a:latin typeface="Arial" charset="0"/>
                <a:ea typeface="ＭＳ Ｐゴシック" pitchFamily="-107" charset="-128"/>
                <a:cs typeface="ＭＳ Ｐゴシック" pitchFamily="-107" charset="-128"/>
              </a:rPr>
              <a:t>become quite dynamic as they must adapt to various environmental conditions</a:t>
            </a:r>
          </a:p>
          <a:p>
            <a:r>
              <a:rPr lang="en-US" sz="1200" kern="1200" baseline="0" dirty="0" smtClean="0">
                <a:solidFill>
                  <a:schemeClr val="tx1"/>
                </a:solidFill>
                <a:latin typeface="Arial" charset="0"/>
                <a:ea typeface="ＭＳ Ｐゴシック" pitchFamily="-107" charset="-128"/>
                <a:cs typeface="ＭＳ Ｐゴシック" pitchFamily="-107" charset="-128"/>
              </a:rPr>
              <a:t>such as user role, device type, server virtualization mobility, network location,</a:t>
            </a:r>
          </a:p>
          <a:p>
            <a:r>
              <a:rPr lang="en-US" sz="1200" kern="1200" baseline="0" dirty="0" smtClean="0">
                <a:solidFill>
                  <a:schemeClr val="tx1"/>
                </a:solidFill>
                <a:latin typeface="Arial" charset="0"/>
                <a:ea typeface="ＭＳ Ｐゴシック" pitchFamily="-107" charset="-128"/>
                <a:cs typeface="ＭＳ Ｐゴシック" pitchFamily="-107" charset="-128"/>
              </a:rPr>
              <a:t>and time-of-day.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External business requirements: The enterprise must also provide guests,</a:t>
            </a:r>
          </a:p>
          <a:p>
            <a:r>
              <a:rPr lang="en-US" sz="1200" kern="1200" baseline="0" dirty="0" smtClean="0">
                <a:solidFill>
                  <a:schemeClr val="tx1"/>
                </a:solidFill>
                <a:latin typeface="Arial" charset="0"/>
                <a:ea typeface="ＭＳ Ｐゴシック" pitchFamily="-107" charset="-128"/>
                <a:cs typeface="ＭＳ Ｐゴシック" pitchFamily="-107" charset="-128"/>
              </a:rPr>
              <a:t>third-party contractors, and business partners network access using various</a:t>
            </a:r>
          </a:p>
          <a:p>
            <a:r>
              <a:rPr lang="en-US" sz="1200" kern="1200" baseline="0" dirty="0" smtClean="0">
                <a:solidFill>
                  <a:schemeClr val="tx1"/>
                </a:solidFill>
                <a:latin typeface="Arial" charset="0"/>
                <a:ea typeface="ＭＳ Ｐゴシック" pitchFamily="-107" charset="-128"/>
                <a:cs typeface="ＭＳ Ｐゴシック" pitchFamily="-107" charset="-128"/>
              </a:rPr>
              <a:t>devices from a multitude of locations.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central element in all of these changes is the mobile computing device.</a:t>
            </a:r>
          </a:p>
          <a:p>
            <a:r>
              <a:rPr lang="en-US" sz="1200" kern="1200" baseline="0" dirty="0" smtClean="0">
                <a:solidFill>
                  <a:schemeClr val="tx1"/>
                </a:solidFill>
                <a:latin typeface="Arial" charset="0"/>
                <a:ea typeface="ＭＳ Ｐゴシック" pitchFamily="-107" charset="-128"/>
                <a:cs typeface="ＭＳ Ｐゴシック" pitchFamily="-107" charset="-128"/>
              </a:rPr>
              <a:t>Mobile devices have become an essential element for organizations as part of the</a:t>
            </a:r>
          </a:p>
          <a:p>
            <a:r>
              <a:rPr lang="en-US" sz="1200" kern="1200" baseline="0" dirty="0" smtClean="0">
                <a:solidFill>
                  <a:schemeClr val="tx1"/>
                </a:solidFill>
                <a:latin typeface="Arial" charset="0"/>
                <a:ea typeface="ＭＳ Ｐゴシック" pitchFamily="-107" charset="-128"/>
                <a:cs typeface="ＭＳ Ｐゴシック" pitchFamily="-107" charset="-128"/>
              </a:rPr>
              <a:t>overall network infrastructure. Mobile devices such as smartphones, tablets, and</a:t>
            </a:r>
          </a:p>
          <a:p>
            <a:r>
              <a:rPr lang="en-US" sz="1200" kern="1200" baseline="0" dirty="0" smtClean="0">
                <a:solidFill>
                  <a:schemeClr val="tx1"/>
                </a:solidFill>
                <a:latin typeface="Arial" charset="0"/>
                <a:ea typeface="ＭＳ Ｐゴシック" pitchFamily="-107" charset="-128"/>
                <a:cs typeface="ＭＳ Ｐゴシック" pitchFamily="-107" charset="-128"/>
              </a:rPr>
              <a:t>memory sticks provide increased convenience for individuals as well as the potential</a:t>
            </a:r>
          </a:p>
          <a:p>
            <a:r>
              <a:rPr lang="en-US" sz="1200" kern="1200" baseline="0" dirty="0" smtClean="0">
                <a:solidFill>
                  <a:schemeClr val="tx1"/>
                </a:solidFill>
                <a:latin typeface="Arial" charset="0"/>
                <a:ea typeface="ＭＳ Ｐゴシック" pitchFamily="-107" charset="-128"/>
                <a:cs typeface="ＭＳ Ｐゴシック" pitchFamily="-107" charset="-128"/>
              </a:rPr>
              <a:t>for increased productivity in the workplace. Because of their widespread use and</a:t>
            </a:r>
          </a:p>
          <a:p>
            <a:r>
              <a:rPr lang="en-US" sz="1200" kern="1200" baseline="0" dirty="0" smtClean="0">
                <a:solidFill>
                  <a:schemeClr val="tx1"/>
                </a:solidFill>
                <a:latin typeface="Arial" charset="0"/>
                <a:ea typeface="ＭＳ Ｐゴシック" pitchFamily="-107" charset="-128"/>
                <a:cs typeface="ＭＳ Ｐゴシック" pitchFamily="-107" charset="-128"/>
              </a:rPr>
              <a:t>unique characteristics, security for mobile devices is a pressing and complex issue.</a:t>
            </a:r>
          </a:p>
          <a:p>
            <a:r>
              <a:rPr lang="en-US" sz="1200" kern="1200" baseline="0" dirty="0" smtClean="0">
                <a:solidFill>
                  <a:schemeClr val="tx1"/>
                </a:solidFill>
                <a:latin typeface="Arial" charset="0"/>
                <a:ea typeface="ＭＳ Ｐゴシック" pitchFamily="-107" charset="-128"/>
                <a:cs typeface="ＭＳ Ｐゴシック" pitchFamily="-107" charset="-128"/>
              </a:rPr>
              <a:t>In essence, an organization needs to implement a security policy through a combination</a:t>
            </a:r>
          </a:p>
          <a:p>
            <a:r>
              <a:rPr lang="en-US" sz="1200" kern="1200" baseline="0" dirty="0" smtClean="0">
                <a:solidFill>
                  <a:schemeClr val="tx1"/>
                </a:solidFill>
                <a:latin typeface="Arial" charset="0"/>
                <a:ea typeface="ＭＳ Ｐゴシック" pitchFamily="-107" charset="-128"/>
                <a:cs typeface="ＭＳ Ｐゴシック" pitchFamily="-107" charset="-128"/>
              </a:rPr>
              <a:t>of security features built into the mobile devices and additional security controls</a:t>
            </a:r>
          </a:p>
          <a:p>
            <a:r>
              <a:rPr lang="en-US" sz="1200" kern="1200" baseline="0" dirty="0" smtClean="0">
                <a:solidFill>
                  <a:schemeClr val="tx1"/>
                </a:solidFill>
                <a:latin typeface="Arial" charset="0"/>
                <a:ea typeface="ＭＳ Ｐゴシック" pitchFamily="-107" charset="-128"/>
                <a:cs typeface="ＭＳ Ｐゴシック" pitchFamily="-107" charset="-128"/>
              </a:rPr>
              <a:t>provided by network components that regulate the use of the mobile devices.</a:t>
            </a:r>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53</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Mobile devices need additional, specialized protection measures beyond those</a:t>
            </a:r>
          </a:p>
          <a:p>
            <a:r>
              <a:rPr lang="en-US" sz="1200" kern="1200" baseline="0" dirty="0" smtClean="0">
                <a:solidFill>
                  <a:schemeClr val="tx1"/>
                </a:solidFill>
                <a:latin typeface="Arial" charset="0"/>
                <a:ea typeface="ＭＳ Ｐゴシック" pitchFamily="-107" charset="-128"/>
                <a:cs typeface="ＭＳ Ｐゴシック" pitchFamily="-107" charset="-128"/>
              </a:rPr>
              <a:t>implemented for other client devices, such as desktop and laptop devices that are</a:t>
            </a:r>
          </a:p>
          <a:p>
            <a:r>
              <a:rPr lang="en-US" sz="1200" kern="1200" baseline="0" dirty="0" smtClean="0">
                <a:solidFill>
                  <a:schemeClr val="tx1"/>
                </a:solidFill>
                <a:latin typeface="Arial" charset="0"/>
                <a:ea typeface="ＭＳ Ｐゴシック" pitchFamily="-107" charset="-128"/>
                <a:cs typeface="ＭＳ Ｐゴシック" pitchFamily="-107" charset="-128"/>
              </a:rPr>
              <a:t>used only within the organization’s facilities and on the organization’s networks.</a:t>
            </a:r>
          </a:p>
          <a:p>
            <a:r>
              <a:rPr lang="en-US" sz="1200" kern="1200" baseline="0" dirty="0" smtClean="0">
                <a:solidFill>
                  <a:schemeClr val="tx1"/>
                </a:solidFill>
                <a:latin typeface="Arial" charset="0"/>
                <a:ea typeface="ＭＳ Ｐゴシック" pitchFamily="-107" charset="-128"/>
                <a:cs typeface="ＭＳ Ｐゴシック" pitchFamily="-107" charset="-128"/>
              </a:rPr>
              <a:t>SP 800-14 (Guidelines for Managing and Securing Mobile Devices in the Enterprise ,</a:t>
            </a:r>
          </a:p>
          <a:p>
            <a:r>
              <a:rPr lang="en-US" sz="1200" kern="1200" baseline="0" dirty="0" smtClean="0">
                <a:solidFill>
                  <a:schemeClr val="tx1"/>
                </a:solidFill>
                <a:latin typeface="Arial" charset="0"/>
                <a:ea typeface="ＭＳ Ｐゴシック" pitchFamily="-107" charset="-128"/>
                <a:cs typeface="ＭＳ Ｐゴシック" pitchFamily="-107" charset="-128"/>
              </a:rPr>
              <a:t>July 2012) lists seven major security concerns for mobile devices. We examine each</a:t>
            </a:r>
          </a:p>
          <a:p>
            <a:r>
              <a:rPr lang="en-US" sz="1200" kern="1200" baseline="0" dirty="0" smtClean="0">
                <a:solidFill>
                  <a:schemeClr val="tx1"/>
                </a:solidFill>
                <a:latin typeface="Arial" charset="0"/>
                <a:ea typeface="ＭＳ Ｐゴシック" pitchFamily="-107" charset="-128"/>
                <a:cs typeface="ＭＳ Ｐゴシック" pitchFamily="-107" charset="-128"/>
              </a:rPr>
              <a:t>of these in turn.</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Lack of Physical Security Controls  </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Mobile devices are typically under the complete</a:t>
            </a:r>
          </a:p>
          <a:p>
            <a:r>
              <a:rPr lang="en-US" sz="1200" kern="1200" baseline="0" dirty="0" smtClean="0">
                <a:solidFill>
                  <a:schemeClr val="tx1"/>
                </a:solidFill>
                <a:latin typeface="Arial" charset="0"/>
                <a:ea typeface="ＭＳ Ｐゴシック" pitchFamily="-107" charset="-128"/>
                <a:cs typeface="ＭＳ Ｐゴシック" pitchFamily="-107" charset="-128"/>
              </a:rPr>
              <a:t>control of the user, and are used and kept in a variety of locations outside the</a:t>
            </a:r>
          </a:p>
          <a:p>
            <a:r>
              <a:rPr lang="en-US" sz="1200" kern="1200" baseline="0" dirty="0" smtClean="0">
                <a:solidFill>
                  <a:schemeClr val="tx1"/>
                </a:solidFill>
                <a:latin typeface="Arial" charset="0"/>
                <a:ea typeface="ＭＳ Ｐゴシック" pitchFamily="-107" charset="-128"/>
                <a:cs typeface="ＭＳ Ｐゴシック" pitchFamily="-107" charset="-128"/>
              </a:rPr>
              <a:t>organization’s control, including off premises. Even if a device is required to remain</a:t>
            </a:r>
          </a:p>
          <a:p>
            <a:r>
              <a:rPr lang="en-US" sz="1200" kern="1200" baseline="0" dirty="0" smtClean="0">
                <a:solidFill>
                  <a:schemeClr val="tx1"/>
                </a:solidFill>
                <a:latin typeface="Arial" charset="0"/>
                <a:ea typeface="ＭＳ Ｐゴシック" pitchFamily="-107" charset="-128"/>
                <a:cs typeface="ＭＳ Ｐゴシック" pitchFamily="-107" charset="-128"/>
              </a:rPr>
              <a:t>on premises, the user may move the device within the organization between secure</a:t>
            </a:r>
          </a:p>
          <a:p>
            <a:r>
              <a:rPr lang="en-US" sz="1200" kern="1200" baseline="0" dirty="0" smtClean="0">
                <a:solidFill>
                  <a:schemeClr val="tx1"/>
                </a:solidFill>
                <a:latin typeface="Arial" charset="0"/>
                <a:ea typeface="ＭＳ Ｐゴシック" pitchFamily="-107" charset="-128"/>
                <a:cs typeface="ＭＳ Ｐゴシック" pitchFamily="-107" charset="-128"/>
              </a:rPr>
              <a:t>and nonsecured locations. Thus, theft and tampering are realistic threats.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security policy for mobile devices must be based on the assumption that</a:t>
            </a:r>
          </a:p>
          <a:p>
            <a:r>
              <a:rPr lang="en-US" sz="1200" kern="1200" baseline="0" dirty="0" smtClean="0">
                <a:solidFill>
                  <a:schemeClr val="tx1"/>
                </a:solidFill>
                <a:latin typeface="Arial" charset="0"/>
                <a:ea typeface="ＭＳ Ｐゴシック" pitchFamily="-107" charset="-128"/>
                <a:cs typeface="ＭＳ Ｐゴシック" pitchFamily="-107" charset="-128"/>
              </a:rPr>
              <a:t>any mobile device may be stolen or at least accessed by a malicious party. The threat</a:t>
            </a:r>
          </a:p>
          <a:p>
            <a:r>
              <a:rPr lang="en-US" sz="1200" kern="1200" baseline="0" dirty="0" smtClean="0">
                <a:solidFill>
                  <a:schemeClr val="tx1"/>
                </a:solidFill>
                <a:latin typeface="Arial" charset="0"/>
                <a:ea typeface="ＭＳ Ｐゴシック" pitchFamily="-107" charset="-128"/>
                <a:cs typeface="ＭＳ Ｐゴシック" pitchFamily="-107" charset="-128"/>
              </a:rPr>
              <a:t> is twofold: A malicious party may attempt to recover sensitive data from the device</a:t>
            </a:r>
          </a:p>
          <a:p>
            <a:r>
              <a:rPr lang="en-US" sz="1200" kern="1200" baseline="0" dirty="0" smtClean="0">
                <a:solidFill>
                  <a:schemeClr val="tx1"/>
                </a:solidFill>
                <a:latin typeface="Arial" charset="0"/>
                <a:ea typeface="ＭＳ Ｐゴシック" pitchFamily="-107" charset="-128"/>
                <a:cs typeface="ＭＳ Ｐゴシック" pitchFamily="-107" charset="-128"/>
              </a:rPr>
              <a:t>itself, or may use the device to gain access to the organization’s resources.</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Use of Untrusted Mobile Devices  </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In addition to company-issued and company controlled</a:t>
            </a:r>
          </a:p>
          <a:p>
            <a:r>
              <a:rPr lang="en-US" sz="1200" b="0" kern="1200" baseline="0" dirty="0" smtClean="0">
                <a:solidFill>
                  <a:schemeClr val="tx1"/>
                </a:solidFill>
                <a:latin typeface="Arial" charset="0"/>
                <a:ea typeface="ＭＳ Ｐゴシック" pitchFamily="-107" charset="-128"/>
                <a:cs typeface="ＭＳ Ｐゴシック" pitchFamily="-107" charset="-128"/>
              </a:rPr>
              <a:t>mobile devices, virtually all employees will have personal smartphones</a:t>
            </a:r>
          </a:p>
          <a:p>
            <a:r>
              <a:rPr lang="en-US" sz="1200" b="0" kern="1200" baseline="0" dirty="0" smtClean="0">
                <a:solidFill>
                  <a:schemeClr val="tx1"/>
                </a:solidFill>
                <a:latin typeface="Arial" charset="0"/>
                <a:ea typeface="ＭＳ Ｐゴシック" pitchFamily="-107" charset="-128"/>
                <a:cs typeface="ＭＳ Ｐゴシック" pitchFamily="-107" charset="-128"/>
              </a:rPr>
              <a:t>and/or tablets. The organization must assume that these devices are not trustworthy.</a:t>
            </a:r>
          </a:p>
          <a:p>
            <a:r>
              <a:rPr lang="en-US" sz="1200" b="0" kern="1200" baseline="0" dirty="0" smtClean="0">
                <a:solidFill>
                  <a:schemeClr val="tx1"/>
                </a:solidFill>
                <a:latin typeface="Arial" charset="0"/>
                <a:ea typeface="ＭＳ Ｐゴシック" pitchFamily="-107" charset="-128"/>
                <a:cs typeface="ＭＳ Ｐゴシック" pitchFamily="-107" charset="-128"/>
              </a:rPr>
              <a:t>That is, the devices may not employ encryption and either the user or a third</a:t>
            </a:r>
          </a:p>
          <a:p>
            <a:r>
              <a:rPr lang="en-US" sz="1200" b="0" kern="1200" baseline="0" dirty="0" smtClean="0">
                <a:solidFill>
                  <a:schemeClr val="tx1"/>
                </a:solidFill>
                <a:latin typeface="Arial" charset="0"/>
                <a:ea typeface="ＭＳ Ｐゴシック" pitchFamily="-107" charset="-128"/>
                <a:cs typeface="ＭＳ Ｐゴシック" pitchFamily="-107" charset="-128"/>
              </a:rPr>
              <a:t>party may have installed a bypass to the built-in restrictions on security, operating</a:t>
            </a:r>
          </a:p>
          <a:p>
            <a:r>
              <a:rPr lang="en-US" sz="1200" b="0" kern="1200" baseline="0" dirty="0" smtClean="0">
                <a:solidFill>
                  <a:schemeClr val="tx1"/>
                </a:solidFill>
                <a:latin typeface="Arial" charset="0"/>
                <a:ea typeface="ＭＳ Ｐゴシック" pitchFamily="-107" charset="-128"/>
                <a:cs typeface="ＭＳ Ｐゴシック" pitchFamily="-107" charset="-128"/>
              </a:rPr>
              <a:t>system use, and so on.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Use of Untrusted Networks </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If a mobile device is used on premises, it can connect</a:t>
            </a:r>
          </a:p>
          <a:p>
            <a:r>
              <a:rPr lang="en-US" sz="1200" b="0" kern="1200" baseline="0" dirty="0" smtClean="0">
                <a:solidFill>
                  <a:schemeClr val="tx1"/>
                </a:solidFill>
                <a:latin typeface="Arial" charset="0"/>
                <a:ea typeface="ＭＳ Ｐゴシック" pitchFamily="-107" charset="-128"/>
                <a:cs typeface="ＭＳ Ｐゴシック" pitchFamily="-107" charset="-128"/>
              </a:rPr>
              <a:t>to organization resources over the organization’s own in-house wireless networks.</a:t>
            </a:r>
          </a:p>
          <a:p>
            <a:r>
              <a:rPr lang="en-US" sz="1200" b="0" kern="1200" baseline="0" dirty="0" smtClean="0">
                <a:solidFill>
                  <a:schemeClr val="tx1"/>
                </a:solidFill>
                <a:latin typeface="Arial" charset="0"/>
                <a:ea typeface="ＭＳ Ｐゴシック" pitchFamily="-107" charset="-128"/>
                <a:cs typeface="ＭＳ Ｐゴシック" pitchFamily="-107" charset="-128"/>
              </a:rPr>
              <a:t>However, for off-premises use, the user will typically access </a:t>
            </a:r>
            <a:r>
              <a:rPr lang="en-US" sz="1200" kern="1200" baseline="0" dirty="0" smtClean="0">
                <a:solidFill>
                  <a:schemeClr val="tx1"/>
                </a:solidFill>
                <a:latin typeface="Arial" charset="0"/>
                <a:ea typeface="ＭＳ Ｐゴシック" pitchFamily="-107" charset="-128"/>
                <a:cs typeface="ＭＳ Ｐゴシック" pitchFamily="-107" charset="-128"/>
              </a:rPr>
              <a:t>organizational</a:t>
            </a:r>
          </a:p>
          <a:p>
            <a:r>
              <a:rPr lang="en-US" sz="1200" kern="1200" baseline="0" dirty="0" smtClean="0">
                <a:solidFill>
                  <a:schemeClr val="tx1"/>
                </a:solidFill>
                <a:latin typeface="Arial" charset="0"/>
                <a:ea typeface="ＭＳ Ｐゴシック" pitchFamily="-107" charset="-128"/>
                <a:cs typeface="ＭＳ Ｐゴシック" pitchFamily="-107" charset="-128"/>
              </a:rPr>
              <a:t>resources via Wi-Fi or cellular access to the Internet and from the Internet to the</a:t>
            </a:r>
          </a:p>
          <a:p>
            <a:r>
              <a:rPr lang="en-US" sz="1200" kern="1200" baseline="0" dirty="0" smtClean="0">
                <a:solidFill>
                  <a:schemeClr val="tx1"/>
                </a:solidFill>
                <a:latin typeface="Arial" charset="0"/>
                <a:ea typeface="ＭＳ Ｐゴシック" pitchFamily="-107" charset="-128"/>
                <a:cs typeface="ＭＳ Ｐゴシック" pitchFamily="-107" charset="-128"/>
              </a:rPr>
              <a:t>organization. Thus, traffic that includes an off-premises segment is potentially susceptible</a:t>
            </a:r>
          </a:p>
          <a:p>
            <a:r>
              <a:rPr lang="en-US" sz="1200" kern="1200" baseline="0" dirty="0" smtClean="0">
                <a:solidFill>
                  <a:schemeClr val="tx1"/>
                </a:solidFill>
                <a:latin typeface="Arial" charset="0"/>
                <a:ea typeface="ＭＳ Ｐゴシック" pitchFamily="-107" charset="-128"/>
                <a:cs typeface="ＭＳ Ｐゴシック" pitchFamily="-107" charset="-128"/>
              </a:rPr>
              <a:t>to eavesdropping or man-in-the-middle types of attacks. Thus, the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policy must be based on the assumption that the networks between the mobile device</a:t>
            </a:r>
          </a:p>
          <a:p>
            <a:r>
              <a:rPr lang="en-US" sz="1200" kern="1200" baseline="0" dirty="0" smtClean="0">
                <a:solidFill>
                  <a:schemeClr val="tx1"/>
                </a:solidFill>
                <a:latin typeface="Arial" charset="0"/>
                <a:ea typeface="ＭＳ Ｐゴシック" pitchFamily="-107" charset="-128"/>
                <a:cs typeface="ＭＳ Ｐゴシック" pitchFamily="-107" charset="-128"/>
              </a:rPr>
              <a:t>and the organization are not trustworthy.</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Use of Applications Created by Unknown Parties </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By design, it is easy to find</a:t>
            </a:r>
          </a:p>
          <a:p>
            <a:r>
              <a:rPr lang="en-US" sz="1200" kern="1200" baseline="0" dirty="0" smtClean="0">
                <a:solidFill>
                  <a:schemeClr val="tx1"/>
                </a:solidFill>
                <a:latin typeface="Arial" charset="0"/>
                <a:ea typeface="ＭＳ Ｐゴシック" pitchFamily="-107" charset="-128"/>
                <a:cs typeface="ＭＳ Ｐゴシック" pitchFamily="-107" charset="-128"/>
              </a:rPr>
              <a:t>and install third-party applications on mobile devices. This poses the obvious risk of</a:t>
            </a:r>
          </a:p>
          <a:p>
            <a:r>
              <a:rPr lang="en-US" sz="1200" kern="1200" baseline="0" dirty="0" smtClean="0">
                <a:solidFill>
                  <a:schemeClr val="tx1"/>
                </a:solidFill>
                <a:latin typeface="Arial" charset="0"/>
                <a:ea typeface="ＭＳ Ｐゴシック" pitchFamily="-107" charset="-128"/>
                <a:cs typeface="ＭＳ Ｐゴシック" pitchFamily="-107" charset="-128"/>
              </a:rPr>
              <a:t>installing malicious software. An organization has several options for dealing with</a:t>
            </a:r>
          </a:p>
          <a:p>
            <a:r>
              <a:rPr lang="en-US" sz="1200" kern="1200" baseline="0" dirty="0" smtClean="0">
                <a:solidFill>
                  <a:schemeClr val="tx1"/>
                </a:solidFill>
                <a:latin typeface="Arial" charset="0"/>
                <a:ea typeface="ＭＳ Ｐゴシック" pitchFamily="-107" charset="-128"/>
                <a:cs typeface="ＭＳ Ｐゴシック" pitchFamily="-107" charset="-128"/>
              </a:rPr>
              <a:t>this threat, as described subsequently.</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Interaction with Other Systems </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A common feature found on smartphones and</a:t>
            </a:r>
          </a:p>
          <a:p>
            <a:r>
              <a:rPr lang="en-US" sz="1200" kern="1200" baseline="0" dirty="0" smtClean="0">
                <a:solidFill>
                  <a:schemeClr val="tx1"/>
                </a:solidFill>
                <a:latin typeface="Arial" charset="0"/>
                <a:ea typeface="ＭＳ Ｐゴシック" pitchFamily="-107" charset="-128"/>
                <a:cs typeface="ＭＳ Ｐゴシック" pitchFamily="-107" charset="-128"/>
              </a:rPr>
              <a:t>tablets is the ability to automatically synchronize data, apps, contacts, photos, and</a:t>
            </a:r>
          </a:p>
          <a:p>
            <a:r>
              <a:rPr lang="en-US" sz="1200" kern="1200" baseline="0" dirty="0" smtClean="0">
                <a:solidFill>
                  <a:schemeClr val="tx1"/>
                </a:solidFill>
                <a:latin typeface="Arial" charset="0"/>
                <a:ea typeface="ＭＳ Ｐゴシック" pitchFamily="-107" charset="-128"/>
                <a:cs typeface="ＭＳ Ｐゴシック" pitchFamily="-107" charset="-128"/>
              </a:rPr>
              <a:t>so on with other computing devices and with cloud-based storage. Unless an organization</a:t>
            </a:r>
          </a:p>
          <a:p>
            <a:r>
              <a:rPr lang="en-US" sz="1200" kern="1200" baseline="0" dirty="0" smtClean="0">
                <a:solidFill>
                  <a:schemeClr val="tx1"/>
                </a:solidFill>
                <a:latin typeface="Arial" charset="0"/>
                <a:ea typeface="ＭＳ Ｐゴシック" pitchFamily="-107" charset="-128"/>
                <a:cs typeface="ＭＳ Ｐゴシック" pitchFamily="-107" charset="-128"/>
              </a:rPr>
              <a:t>has control of all the devices involved in synchronization, there is considerable</a:t>
            </a:r>
          </a:p>
          <a:p>
            <a:r>
              <a:rPr lang="en-US" sz="1200" kern="1200" baseline="0" dirty="0" smtClean="0">
                <a:solidFill>
                  <a:schemeClr val="tx1"/>
                </a:solidFill>
                <a:latin typeface="Arial" charset="0"/>
                <a:ea typeface="ＭＳ Ｐゴシック" pitchFamily="-107" charset="-128"/>
                <a:cs typeface="ＭＳ Ｐゴシック" pitchFamily="-107" charset="-128"/>
              </a:rPr>
              <a:t>risk of the organization’s data being stored in an unsecured location, plus the</a:t>
            </a:r>
          </a:p>
          <a:p>
            <a:r>
              <a:rPr lang="en-US" sz="1200" kern="1200" baseline="0" dirty="0" smtClean="0">
                <a:solidFill>
                  <a:schemeClr val="tx1"/>
                </a:solidFill>
                <a:latin typeface="Arial" charset="0"/>
                <a:ea typeface="ＭＳ Ｐゴシック" pitchFamily="-107" charset="-128"/>
                <a:cs typeface="ＭＳ Ｐゴシック" pitchFamily="-107" charset="-128"/>
              </a:rPr>
              <a:t>risk of the introduction of malware.</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Use of Untrusted Content </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Mobile devices may access and use content that other</a:t>
            </a:r>
          </a:p>
          <a:p>
            <a:r>
              <a:rPr lang="en-US" sz="1200" kern="1200" baseline="0" dirty="0" smtClean="0">
                <a:solidFill>
                  <a:schemeClr val="tx1"/>
                </a:solidFill>
                <a:latin typeface="Arial" charset="0"/>
                <a:ea typeface="ＭＳ Ｐゴシック" pitchFamily="-107" charset="-128"/>
                <a:cs typeface="ＭＳ Ｐゴシック" pitchFamily="-107" charset="-128"/>
              </a:rPr>
              <a:t>computing devices do not encounter. An example is the Quick Response (QR)</a:t>
            </a:r>
          </a:p>
          <a:p>
            <a:r>
              <a:rPr lang="en-US" sz="1200" kern="1200" baseline="0" dirty="0" smtClean="0">
                <a:solidFill>
                  <a:schemeClr val="tx1"/>
                </a:solidFill>
                <a:latin typeface="Arial" charset="0"/>
                <a:ea typeface="ＭＳ Ｐゴシック" pitchFamily="-107" charset="-128"/>
                <a:cs typeface="ＭＳ Ｐゴシック" pitchFamily="-107" charset="-128"/>
              </a:rPr>
              <a:t>code, which is a two-dimensional barcode. QR codes are designed to be captured</a:t>
            </a:r>
          </a:p>
          <a:p>
            <a:r>
              <a:rPr lang="en-US" sz="1200" kern="1200" baseline="0" dirty="0" smtClean="0">
                <a:solidFill>
                  <a:schemeClr val="tx1"/>
                </a:solidFill>
                <a:latin typeface="Arial" charset="0"/>
                <a:ea typeface="ＭＳ Ｐゴシック" pitchFamily="-107" charset="-128"/>
                <a:cs typeface="ＭＳ Ｐゴシック" pitchFamily="-107" charset="-128"/>
              </a:rPr>
              <a:t>by a mobile device camera and used by the mobile device. The QR code translates</a:t>
            </a:r>
          </a:p>
          <a:p>
            <a:r>
              <a:rPr lang="en-US" sz="1200" kern="1200" baseline="0" dirty="0" smtClean="0">
                <a:solidFill>
                  <a:schemeClr val="tx1"/>
                </a:solidFill>
                <a:latin typeface="Arial" charset="0"/>
                <a:ea typeface="ＭＳ Ｐゴシック" pitchFamily="-107" charset="-128"/>
                <a:cs typeface="ＭＳ Ｐゴシック" pitchFamily="-107" charset="-128"/>
              </a:rPr>
              <a:t>to a URL, so that a malicious QR code could direct the mobile device to malicious</a:t>
            </a:r>
          </a:p>
          <a:p>
            <a:r>
              <a:rPr lang="en-US" sz="1200" kern="1200" baseline="0" dirty="0" smtClean="0">
                <a:solidFill>
                  <a:schemeClr val="tx1"/>
                </a:solidFill>
                <a:latin typeface="Arial" charset="0"/>
                <a:ea typeface="ＭＳ Ｐゴシック" pitchFamily="-107" charset="-128"/>
                <a:cs typeface="ＭＳ Ｐゴシック" pitchFamily="-107" charset="-128"/>
              </a:rPr>
              <a:t>Web sites.</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Use of Location Services </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The GPS capability on mobile devices can be used to</a:t>
            </a:r>
          </a:p>
          <a:p>
            <a:r>
              <a:rPr lang="en-US" sz="1200" kern="1200" baseline="0" dirty="0" smtClean="0">
                <a:solidFill>
                  <a:schemeClr val="tx1"/>
                </a:solidFill>
                <a:latin typeface="Arial" charset="0"/>
                <a:ea typeface="ＭＳ Ｐゴシック" pitchFamily="-107" charset="-128"/>
                <a:cs typeface="ＭＳ Ｐゴシック" pitchFamily="-107" charset="-128"/>
              </a:rPr>
              <a:t>maintain a knowledge of the physical location of the device. While this feature</a:t>
            </a:r>
          </a:p>
          <a:p>
            <a:r>
              <a:rPr lang="en-US" sz="1200" kern="1200" baseline="0" dirty="0" smtClean="0">
                <a:solidFill>
                  <a:schemeClr val="tx1"/>
                </a:solidFill>
                <a:latin typeface="Arial" charset="0"/>
                <a:ea typeface="ＭＳ Ｐゴシック" pitchFamily="-107" charset="-128"/>
                <a:cs typeface="ＭＳ Ｐゴシック" pitchFamily="-107" charset="-128"/>
              </a:rPr>
              <a:t>might be useful to an organization as part of a presence service, it creates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risks. An attacker can use the location information to determine where the device</a:t>
            </a:r>
          </a:p>
          <a:p>
            <a:r>
              <a:rPr lang="en-US" sz="1200" kern="1200" baseline="0" dirty="0" smtClean="0">
                <a:solidFill>
                  <a:schemeClr val="tx1"/>
                </a:solidFill>
                <a:latin typeface="Arial" charset="0"/>
                <a:ea typeface="ＭＳ Ｐゴシック" pitchFamily="-107" charset="-128"/>
                <a:cs typeface="ＭＳ Ｐゴシック" pitchFamily="-107" charset="-128"/>
              </a:rPr>
              <a:t>and user are located, which may be of use to the attacker.</a:t>
            </a:r>
            <a:endParaRPr lang="en-US" b="0"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54</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自带设备</a:t>
            </a:r>
            <a:r>
              <a:rPr lang="en-US" altLang="zh-CN" dirty="0" smtClean="0"/>
              <a:t>BYOD</a:t>
            </a:r>
          </a:p>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55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With the threats listed in the preceding discussion in mind, we outline the principal</a:t>
            </a:r>
          </a:p>
          <a:p>
            <a:r>
              <a:rPr lang="en-US" sz="1200" kern="1200" baseline="0" dirty="0" smtClean="0">
                <a:solidFill>
                  <a:schemeClr val="tx1"/>
                </a:solidFill>
                <a:latin typeface="Arial" charset="0"/>
                <a:ea typeface="ＭＳ Ｐゴシック" pitchFamily="-107" charset="-128"/>
                <a:cs typeface="ＭＳ Ｐゴシック" pitchFamily="-107" charset="-128"/>
              </a:rPr>
              <a:t>elements of a mobile device security strategy. They fall into three categories: device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client/server traffic security, and barrier security (Figure 18.2).</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Device Security </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A number of organizations will supply mobile devices for employee</a:t>
            </a:r>
          </a:p>
          <a:p>
            <a:r>
              <a:rPr lang="en-US" sz="1200" kern="1200" baseline="0" dirty="0" smtClean="0">
                <a:solidFill>
                  <a:schemeClr val="tx1"/>
                </a:solidFill>
                <a:latin typeface="Arial" charset="0"/>
                <a:ea typeface="ＭＳ Ｐゴシック" pitchFamily="-107" charset="-128"/>
                <a:cs typeface="ＭＳ Ｐゴシック" pitchFamily="-107" charset="-128"/>
              </a:rPr>
              <a:t>use and preconfigure those devices to conform to the enterprise security policy.</a:t>
            </a:r>
          </a:p>
          <a:p>
            <a:r>
              <a:rPr lang="en-US" sz="1200" kern="1200" baseline="0" dirty="0" smtClean="0">
                <a:solidFill>
                  <a:schemeClr val="tx1"/>
                </a:solidFill>
                <a:latin typeface="Arial" charset="0"/>
                <a:ea typeface="ＭＳ Ｐゴシック" pitchFamily="-107" charset="-128"/>
                <a:cs typeface="ＭＳ Ｐゴシック" pitchFamily="-107" charset="-128"/>
              </a:rPr>
              <a:t>However, many organizations will find it convenient or even necessary to adopt a bring-your-</a:t>
            </a:r>
          </a:p>
          <a:p>
            <a:r>
              <a:rPr lang="en-US" sz="1200" kern="1200" baseline="0" dirty="0" smtClean="0">
                <a:solidFill>
                  <a:schemeClr val="tx1"/>
                </a:solidFill>
                <a:latin typeface="Arial" charset="0"/>
                <a:ea typeface="ＭＳ Ｐゴシック" pitchFamily="-107" charset="-128"/>
                <a:cs typeface="ＭＳ Ｐゴシック" pitchFamily="-107" charset="-128"/>
              </a:rPr>
              <a:t>own-device (BYOD) policy that allows the personal mobile devices of employees</a:t>
            </a:r>
          </a:p>
          <a:p>
            <a:r>
              <a:rPr lang="en-US" sz="1200" kern="1200" baseline="0" dirty="0" smtClean="0">
                <a:solidFill>
                  <a:schemeClr val="tx1"/>
                </a:solidFill>
                <a:latin typeface="Arial" charset="0"/>
                <a:ea typeface="ＭＳ Ｐゴシック" pitchFamily="-107" charset="-128"/>
                <a:cs typeface="ＭＳ Ｐゴシック" pitchFamily="-107" charset="-128"/>
              </a:rPr>
              <a:t>to have access to corporate resources. IT managers should be able to inspect each</a:t>
            </a:r>
          </a:p>
          <a:p>
            <a:r>
              <a:rPr lang="en-US" sz="1200" kern="1200" baseline="0" dirty="0" smtClean="0">
                <a:solidFill>
                  <a:schemeClr val="tx1"/>
                </a:solidFill>
                <a:latin typeface="Arial" charset="0"/>
                <a:ea typeface="ＭＳ Ｐゴシック" pitchFamily="-107" charset="-128"/>
                <a:cs typeface="ＭＳ Ｐゴシック" pitchFamily="-107" charset="-128"/>
              </a:rPr>
              <a:t>device before allowing network access. IT will want to establish configuration guidelines</a:t>
            </a:r>
          </a:p>
          <a:p>
            <a:r>
              <a:rPr lang="en-US" sz="1200" kern="1200" baseline="0" dirty="0" smtClean="0">
                <a:solidFill>
                  <a:schemeClr val="tx1"/>
                </a:solidFill>
                <a:latin typeface="Arial" charset="0"/>
                <a:ea typeface="ＭＳ Ｐゴシック" pitchFamily="-107" charset="-128"/>
                <a:cs typeface="ＭＳ Ｐゴシック" pitchFamily="-107" charset="-128"/>
              </a:rPr>
              <a:t>for operating systems and applications. For example, “rooted” or “jail-broken”</a:t>
            </a:r>
          </a:p>
          <a:p>
            <a:r>
              <a:rPr lang="en-US" sz="1200" kern="1200" baseline="0" dirty="0" smtClean="0">
                <a:solidFill>
                  <a:schemeClr val="tx1"/>
                </a:solidFill>
                <a:latin typeface="Arial" charset="0"/>
                <a:ea typeface="ＭＳ Ｐゴシック" pitchFamily="-107" charset="-128"/>
                <a:cs typeface="ＭＳ Ｐゴシック" pitchFamily="-107" charset="-128"/>
              </a:rPr>
              <a:t>devices are not permitted on the network, and mobile devices cannot store corporate</a:t>
            </a:r>
          </a:p>
          <a:p>
            <a:r>
              <a:rPr lang="en-US" sz="1200" kern="1200" baseline="0" dirty="0" smtClean="0">
                <a:solidFill>
                  <a:schemeClr val="tx1"/>
                </a:solidFill>
                <a:latin typeface="Arial" charset="0"/>
                <a:ea typeface="ＭＳ Ｐゴシック" pitchFamily="-107" charset="-128"/>
                <a:cs typeface="ＭＳ Ｐゴシック" pitchFamily="-107" charset="-128"/>
              </a:rPr>
              <a:t>contacts on local storage. Whether a device is owned by the organization or BYOD, the</a:t>
            </a:r>
          </a:p>
          <a:p>
            <a:r>
              <a:rPr lang="en-US" sz="1200" kern="1200" baseline="0" dirty="0" smtClean="0">
                <a:solidFill>
                  <a:schemeClr val="tx1"/>
                </a:solidFill>
                <a:latin typeface="Arial" charset="0"/>
                <a:ea typeface="ＭＳ Ｐゴシック" pitchFamily="-107" charset="-128"/>
                <a:cs typeface="ＭＳ Ｐゴシック" pitchFamily="-107" charset="-128"/>
              </a:rPr>
              <a:t>organization should configure the device with security controls, including the following:</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Enable auto-lock, which causes the device to lock if it has not been used for a</a:t>
            </a:r>
          </a:p>
          <a:p>
            <a:r>
              <a:rPr lang="en-US" sz="1200" kern="1200" baseline="0" dirty="0" smtClean="0">
                <a:solidFill>
                  <a:schemeClr val="tx1"/>
                </a:solidFill>
                <a:latin typeface="Arial" charset="0"/>
                <a:ea typeface="ＭＳ Ｐゴシック" pitchFamily="-107" charset="-128"/>
                <a:cs typeface="ＭＳ Ｐゴシック" pitchFamily="-107" charset="-128"/>
              </a:rPr>
              <a:t>given amount of time, requiring the user to re-enter a four-digit PIN or a password</a:t>
            </a:r>
          </a:p>
          <a:p>
            <a:r>
              <a:rPr lang="en-US" sz="1200" kern="1200" baseline="0" dirty="0" smtClean="0">
                <a:solidFill>
                  <a:schemeClr val="tx1"/>
                </a:solidFill>
                <a:latin typeface="Arial" charset="0"/>
                <a:ea typeface="ＭＳ Ｐゴシック" pitchFamily="-107" charset="-128"/>
                <a:cs typeface="ＭＳ Ｐゴシック" pitchFamily="-107" charset="-128"/>
              </a:rPr>
              <a:t>to re-activate the device.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Enable password or PIN protection. The PIN or password is needed to unlock</a:t>
            </a:r>
          </a:p>
          <a:p>
            <a:r>
              <a:rPr lang="en-US" sz="1200" kern="1200" baseline="0" dirty="0" smtClean="0">
                <a:solidFill>
                  <a:schemeClr val="tx1"/>
                </a:solidFill>
                <a:latin typeface="Arial" charset="0"/>
                <a:ea typeface="ＭＳ Ｐゴシック" pitchFamily="-107" charset="-128"/>
                <a:cs typeface="ＭＳ Ｐゴシック" pitchFamily="-107" charset="-128"/>
              </a:rPr>
              <a:t>the device. In addition, it can be configured so that e-mail and other data on</a:t>
            </a:r>
          </a:p>
          <a:p>
            <a:r>
              <a:rPr lang="en-US" sz="1200" kern="1200" baseline="0" dirty="0" smtClean="0">
                <a:solidFill>
                  <a:schemeClr val="tx1"/>
                </a:solidFill>
                <a:latin typeface="Arial" charset="0"/>
                <a:ea typeface="ＭＳ Ｐゴシック" pitchFamily="-107" charset="-128"/>
                <a:cs typeface="ＭＳ Ｐゴシック" pitchFamily="-107" charset="-128"/>
              </a:rPr>
              <a:t>the device are encrypted using the PIN or password and can only be retrieved</a:t>
            </a:r>
          </a:p>
          <a:p>
            <a:r>
              <a:rPr lang="en-US" sz="1200" kern="1200" baseline="0" dirty="0" smtClean="0">
                <a:solidFill>
                  <a:schemeClr val="tx1"/>
                </a:solidFill>
                <a:latin typeface="Arial" charset="0"/>
                <a:ea typeface="ＭＳ Ｐゴシック" pitchFamily="-107" charset="-128"/>
                <a:cs typeface="ＭＳ Ｐゴシック" pitchFamily="-107" charset="-128"/>
              </a:rPr>
              <a:t>with the PIN or password.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Avoid using auto-complete features that remember user names or passwords.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Enable remote wipe.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Ensure that SSL protection is enabled, if available.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Make sure that software, including operating systems and applications, is up</a:t>
            </a:r>
          </a:p>
          <a:p>
            <a:r>
              <a:rPr lang="en-US" sz="1200" kern="1200" baseline="0" dirty="0" smtClean="0">
                <a:solidFill>
                  <a:schemeClr val="tx1"/>
                </a:solidFill>
                <a:latin typeface="Arial" charset="0"/>
                <a:ea typeface="ＭＳ Ｐゴシック" pitchFamily="-107" charset="-128"/>
                <a:cs typeface="ＭＳ Ｐゴシック" pitchFamily="-107" charset="-128"/>
              </a:rPr>
              <a:t>to date.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Install antivirus software as it becomes available.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Either sensitive data should be prohibited from storage on the mobile device</a:t>
            </a:r>
          </a:p>
          <a:p>
            <a:r>
              <a:rPr lang="en-US" sz="1200" kern="1200" baseline="0" dirty="0" smtClean="0">
                <a:solidFill>
                  <a:schemeClr val="tx1"/>
                </a:solidFill>
                <a:latin typeface="Arial" charset="0"/>
                <a:ea typeface="ＭＳ Ｐゴシック" pitchFamily="-107" charset="-128"/>
                <a:cs typeface="ＭＳ Ｐゴシック" pitchFamily="-107" charset="-128"/>
              </a:rPr>
              <a:t>or it should be encrypted.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staff should also have the ability to remotely access devices, wipe the device</a:t>
            </a:r>
          </a:p>
          <a:p>
            <a:r>
              <a:rPr lang="en-US" sz="1200" kern="1200" baseline="0" dirty="0" smtClean="0">
                <a:solidFill>
                  <a:schemeClr val="tx1"/>
                </a:solidFill>
                <a:latin typeface="Arial" charset="0"/>
                <a:ea typeface="ＭＳ Ｐゴシック" pitchFamily="-107" charset="-128"/>
                <a:cs typeface="ＭＳ Ｐゴシック" pitchFamily="-107" charset="-128"/>
              </a:rPr>
              <a:t>of all data, and then disable the device in the event of loss or theft.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organization may prohibit all installation of third-party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implement white-listing to prohibit installation of all unapproved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or implement a secure sandbox that isolates the organization’s data and</a:t>
            </a:r>
          </a:p>
          <a:p>
            <a:r>
              <a:rPr lang="en-US" sz="1200" kern="1200" baseline="0" dirty="0" smtClean="0">
                <a:solidFill>
                  <a:schemeClr val="tx1"/>
                </a:solidFill>
                <a:latin typeface="Arial" charset="0"/>
                <a:ea typeface="ＭＳ Ｐゴシック" pitchFamily="-107" charset="-128"/>
                <a:cs typeface="ＭＳ Ｐゴシック" pitchFamily="-107" charset="-128"/>
              </a:rPr>
              <a:t>applications from all other data and applications on the mobile device. Any</a:t>
            </a:r>
          </a:p>
          <a:p>
            <a:r>
              <a:rPr lang="en-US" sz="1200" kern="1200" baseline="0" dirty="0" smtClean="0">
                <a:solidFill>
                  <a:schemeClr val="tx1"/>
                </a:solidFill>
                <a:latin typeface="Arial" charset="0"/>
                <a:ea typeface="ＭＳ Ｐゴシック" pitchFamily="-107" charset="-128"/>
                <a:cs typeface="ＭＳ Ｐゴシック" pitchFamily="-107" charset="-128"/>
              </a:rPr>
              <a:t>application that is on an approved list should be accompanied by a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and a public-key certificate from an approved authority.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organization can implement and enforce restrictions on what devices can</a:t>
            </a:r>
          </a:p>
          <a:p>
            <a:r>
              <a:rPr lang="en-US" sz="1200" kern="1200" baseline="0" dirty="0" smtClean="0">
                <a:solidFill>
                  <a:schemeClr val="tx1"/>
                </a:solidFill>
                <a:latin typeface="Arial" charset="0"/>
                <a:ea typeface="ＭＳ Ｐゴシック" pitchFamily="-107" charset="-128"/>
                <a:cs typeface="ＭＳ Ｐゴシック" pitchFamily="-107" charset="-128"/>
              </a:rPr>
              <a:t>synchronize and on the use of cloud-based storage.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To deal with the threat of untrusted content, security responses can include</a:t>
            </a:r>
          </a:p>
          <a:p>
            <a:r>
              <a:rPr lang="en-US" sz="1200" kern="1200" baseline="0" dirty="0" smtClean="0">
                <a:solidFill>
                  <a:schemeClr val="tx1"/>
                </a:solidFill>
                <a:latin typeface="Arial" charset="0"/>
                <a:ea typeface="ＭＳ Ｐゴシック" pitchFamily="-107" charset="-128"/>
                <a:cs typeface="ＭＳ Ｐゴシック" pitchFamily="-107" charset="-128"/>
              </a:rPr>
              <a:t>training of personnel on the risks inherent in untrusted content and disabling</a:t>
            </a:r>
          </a:p>
          <a:p>
            <a:r>
              <a:rPr lang="en-US" sz="1200" kern="1200" baseline="0" dirty="0" smtClean="0">
                <a:solidFill>
                  <a:schemeClr val="tx1"/>
                </a:solidFill>
                <a:latin typeface="Arial" charset="0"/>
                <a:ea typeface="ＭＳ Ｐゴシック" pitchFamily="-107" charset="-128"/>
                <a:cs typeface="ＭＳ Ｐゴシック" pitchFamily="-107" charset="-128"/>
              </a:rPr>
              <a:t>camera use on corporate mobile devices.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To counter the threat of malicious use of location services, the security policy</a:t>
            </a:r>
          </a:p>
          <a:p>
            <a:r>
              <a:rPr lang="en-US" sz="1200" kern="1200" baseline="0" dirty="0" smtClean="0">
                <a:solidFill>
                  <a:schemeClr val="tx1"/>
                </a:solidFill>
                <a:latin typeface="Arial" charset="0"/>
                <a:ea typeface="ＭＳ Ｐゴシック" pitchFamily="-107" charset="-128"/>
                <a:cs typeface="ＭＳ Ｐゴシック" pitchFamily="-107" charset="-128"/>
              </a:rPr>
              <a:t>can dictate that such service is disabled on all mobile devices.</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Traffic Security </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Traffic security is based on the usual mechanisms for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and authentication. All traffic should be encrypted and travel by secure means, such</a:t>
            </a:r>
          </a:p>
          <a:p>
            <a:r>
              <a:rPr lang="en-US" sz="1200" kern="1200" baseline="0" dirty="0" smtClean="0">
                <a:solidFill>
                  <a:schemeClr val="tx1"/>
                </a:solidFill>
                <a:latin typeface="Arial" charset="0"/>
                <a:ea typeface="ＭＳ Ｐゴシック" pitchFamily="-107" charset="-128"/>
                <a:cs typeface="ＭＳ Ｐゴシック" pitchFamily="-107" charset="-128"/>
              </a:rPr>
              <a:t>as SSL or IPv6. Virtual private networks (VPNs) can be configured so that all traffic</a:t>
            </a:r>
          </a:p>
          <a:p>
            <a:r>
              <a:rPr lang="en-US" sz="1200" kern="1200" baseline="0" dirty="0" smtClean="0">
                <a:solidFill>
                  <a:schemeClr val="tx1"/>
                </a:solidFill>
                <a:latin typeface="Arial" charset="0"/>
                <a:ea typeface="ＭＳ Ｐゴシック" pitchFamily="-107" charset="-128"/>
                <a:cs typeface="ＭＳ Ｐゴシック" pitchFamily="-107" charset="-128"/>
              </a:rPr>
              <a:t>between the mobile device and the organization’s network is via a VPN.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strong authentication protocol should be used to limit the access from the</a:t>
            </a:r>
          </a:p>
          <a:p>
            <a:r>
              <a:rPr lang="en-US" sz="1200" kern="1200" baseline="0" dirty="0" smtClean="0">
                <a:solidFill>
                  <a:schemeClr val="tx1"/>
                </a:solidFill>
                <a:latin typeface="Arial" charset="0"/>
                <a:ea typeface="ＭＳ Ｐゴシック" pitchFamily="-107" charset="-128"/>
                <a:cs typeface="ＭＳ Ｐゴシック" pitchFamily="-107" charset="-128"/>
              </a:rPr>
              <a:t>device to the resources of the organization. Often, a mobile device has a single</a:t>
            </a:r>
          </a:p>
          <a:p>
            <a:r>
              <a:rPr lang="en-US" sz="1200" kern="1200" baseline="0" dirty="0" smtClean="0">
                <a:solidFill>
                  <a:schemeClr val="tx1"/>
                </a:solidFill>
                <a:latin typeface="Arial" charset="0"/>
                <a:ea typeface="ＭＳ Ｐゴシック" pitchFamily="-107" charset="-128"/>
                <a:cs typeface="ＭＳ Ｐゴシック" pitchFamily="-107" charset="-128"/>
              </a:rPr>
              <a:t>device-specific authenticator, because it is assumed that the device has only one</a:t>
            </a:r>
          </a:p>
          <a:p>
            <a:r>
              <a:rPr lang="en-US" sz="1200" kern="1200" baseline="0" dirty="0" smtClean="0">
                <a:solidFill>
                  <a:schemeClr val="tx1"/>
                </a:solidFill>
                <a:latin typeface="Arial" charset="0"/>
                <a:ea typeface="ＭＳ Ｐゴシック" pitchFamily="-107" charset="-128"/>
                <a:cs typeface="ＭＳ Ｐゴシック" pitchFamily="-107" charset="-128"/>
              </a:rPr>
              <a:t>user. A preferable strategy is to have a two-layer authentication mechanism, which</a:t>
            </a:r>
          </a:p>
          <a:p>
            <a:r>
              <a:rPr lang="en-US" sz="1200" kern="1200" baseline="0" dirty="0" smtClean="0">
                <a:solidFill>
                  <a:schemeClr val="tx1"/>
                </a:solidFill>
                <a:latin typeface="Arial" charset="0"/>
                <a:ea typeface="ＭＳ Ｐゴシック" pitchFamily="-107" charset="-128"/>
                <a:cs typeface="ＭＳ Ｐゴシック" pitchFamily="-107" charset="-128"/>
              </a:rPr>
              <a:t>involves authenticating the device and then authenticating the user of the device.</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Barrier Security </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The organization should have security mechanisms to protect the</a:t>
            </a:r>
          </a:p>
          <a:p>
            <a:r>
              <a:rPr lang="en-US" sz="1200" kern="1200" baseline="0" dirty="0" smtClean="0">
                <a:solidFill>
                  <a:schemeClr val="tx1"/>
                </a:solidFill>
                <a:latin typeface="Arial" charset="0"/>
                <a:ea typeface="ＭＳ Ｐゴシック" pitchFamily="-107" charset="-128"/>
                <a:cs typeface="ＭＳ Ｐゴシック" pitchFamily="-107" charset="-128"/>
              </a:rPr>
              <a:t>network from unauthorized access. The security strategy can also include firewall policies</a:t>
            </a:r>
          </a:p>
          <a:p>
            <a:r>
              <a:rPr lang="en-US" sz="1200" kern="1200" baseline="0" dirty="0" smtClean="0">
                <a:solidFill>
                  <a:schemeClr val="tx1"/>
                </a:solidFill>
                <a:latin typeface="Arial" charset="0"/>
                <a:ea typeface="ＭＳ Ｐゴシック" pitchFamily="-107" charset="-128"/>
                <a:cs typeface="ＭＳ Ｐゴシック" pitchFamily="-107" charset="-128"/>
              </a:rPr>
              <a:t>specific to mobile device traffic. Firewall policies can limit the scope of data and</a:t>
            </a:r>
          </a:p>
          <a:p>
            <a:r>
              <a:rPr lang="en-US" sz="1200" kern="1200" baseline="0" dirty="0" smtClean="0">
                <a:solidFill>
                  <a:schemeClr val="tx1"/>
                </a:solidFill>
                <a:latin typeface="Arial" charset="0"/>
                <a:ea typeface="ＭＳ Ｐゴシック" pitchFamily="-107" charset="-128"/>
                <a:cs typeface="ＭＳ Ｐゴシック" pitchFamily="-107" charset="-128"/>
              </a:rPr>
              <a:t>application access for all mobile devices. Similarly, intrusion detection and intrusion</a:t>
            </a:r>
          </a:p>
          <a:p>
            <a:r>
              <a:rPr lang="en-US" sz="1200" kern="1200" baseline="0" dirty="0" smtClean="0">
                <a:solidFill>
                  <a:schemeClr val="tx1"/>
                </a:solidFill>
                <a:latin typeface="Arial" charset="0"/>
                <a:ea typeface="ＭＳ Ｐゴシック" pitchFamily="-107" charset="-128"/>
                <a:cs typeface="ＭＳ Ｐゴシック" pitchFamily="-107" charset="-128"/>
              </a:rPr>
              <a:t>prevention systems can be configured to have tighter rules for mobile device traffic.</a:t>
            </a:r>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56</a:t>
            </a:fld>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IEEE 802 is a committee that has developed standards for a wide range of local</a:t>
            </a:r>
          </a:p>
          <a:p>
            <a:r>
              <a:rPr lang="en-US" sz="1200" kern="1200" baseline="0" dirty="0" smtClean="0">
                <a:solidFill>
                  <a:schemeClr val="tx1"/>
                </a:solidFill>
                <a:latin typeface="Arial" charset="0"/>
                <a:ea typeface="ＭＳ Ｐゴシック" pitchFamily="-107" charset="-128"/>
                <a:cs typeface="ＭＳ Ｐゴシック" pitchFamily="-107" charset="-128"/>
              </a:rPr>
              <a:t>area networks (LANs). In 1990, the IEEE 802 Committee formed a new working</a:t>
            </a:r>
          </a:p>
          <a:p>
            <a:r>
              <a:rPr lang="en-US" sz="1200" kern="1200" baseline="0" dirty="0" smtClean="0">
                <a:solidFill>
                  <a:schemeClr val="tx1"/>
                </a:solidFill>
                <a:latin typeface="Arial" charset="0"/>
                <a:ea typeface="ＭＳ Ｐゴシック" pitchFamily="-107" charset="-128"/>
                <a:cs typeface="ＭＳ Ｐゴシック" pitchFamily="-107" charset="-128"/>
              </a:rPr>
              <a:t>group, IEEE 802.11, with a charter to develop a protocol and transmission</a:t>
            </a:r>
          </a:p>
          <a:p>
            <a:r>
              <a:rPr lang="en-US" sz="1200" kern="1200" baseline="0" dirty="0" smtClean="0">
                <a:solidFill>
                  <a:schemeClr val="tx1"/>
                </a:solidFill>
                <a:latin typeface="Arial" charset="0"/>
                <a:ea typeface="ＭＳ Ｐゴシック" pitchFamily="-107" charset="-128"/>
                <a:cs typeface="ＭＳ Ｐゴシック" pitchFamily="-107" charset="-128"/>
              </a:rPr>
              <a:t>specifications for wireless LANs (WLANs). Since that time, the demand for</a:t>
            </a:r>
          </a:p>
          <a:p>
            <a:r>
              <a:rPr lang="en-US" sz="1200" kern="1200" baseline="0" dirty="0" smtClean="0">
                <a:solidFill>
                  <a:schemeClr val="tx1"/>
                </a:solidFill>
                <a:latin typeface="Arial" charset="0"/>
                <a:ea typeface="ＭＳ Ｐゴシック" pitchFamily="-107" charset="-128"/>
                <a:cs typeface="ＭＳ Ｐゴシック" pitchFamily="-107" charset="-128"/>
              </a:rPr>
              <a:t> WLANs at different frequencies and data rates has exploded. Keeping pace</a:t>
            </a:r>
          </a:p>
          <a:p>
            <a:r>
              <a:rPr lang="en-US" sz="1200" kern="1200" baseline="0" dirty="0" smtClean="0">
                <a:solidFill>
                  <a:schemeClr val="tx1"/>
                </a:solidFill>
                <a:latin typeface="Arial" charset="0"/>
                <a:ea typeface="ＭＳ Ｐゴシック" pitchFamily="-107" charset="-128"/>
                <a:cs typeface="ＭＳ Ｐゴシック" pitchFamily="-107" charset="-128"/>
              </a:rPr>
              <a:t>with this demand, the IEEE 802.11 working group has issued an ever-expanding</a:t>
            </a:r>
          </a:p>
          <a:p>
            <a:r>
              <a:rPr lang="en-US" sz="1200" kern="1200" baseline="0" dirty="0" smtClean="0">
                <a:solidFill>
                  <a:schemeClr val="tx1"/>
                </a:solidFill>
                <a:latin typeface="Arial" charset="0"/>
                <a:ea typeface="ＭＳ Ｐゴシック" pitchFamily="-107" charset="-128"/>
                <a:cs typeface="ＭＳ Ｐゴシック" pitchFamily="-107" charset="-128"/>
              </a:rPr>
              <a:t>list of standards.</a:t>
            </a:r>
            <a:endParaRPr lang="en-US" dirty="0" smtClean="0">
              <a:latin typeface="Arial" pitchFamily="-84" charset="0"/>
              <a:ea typeface="ＭＳ Ｐゴシック" pitchFamily="-84" charset="-128"/>
              <a:cs typeface="ＭＳ Ｐゴシック" pitchFamily="-84" charset="-128"/>
            </a:endParaRPr>
          </a:p>
        </p:txBody>
      </p:sp>
      <p:sp>
        <p:nvSpPr>
          <p:cNvPr id="20484" name="Slide Number Placeholder 3"/>
          <p:cNvSpPr>
            <a:spLocks noGrp="1"/>
          </p:cNvSpPr>
          <p:nvPr>
            <p:ph type="sldNum" sz="quarter" idx="5"/>
          </p:nvPr>
        </p:nvSpPr>
        <p:spPr>
          <a:noFill/>
        </p:spPr>
        <p:txBody>
          <a:bodyPr/>
          <a:lstStyle/>
          <a:p>
            <a:fld id="{0CEB56EB-6CA8-6D45-9BFB-982BA6A26982}" type="slidenum">
              <a:rPr lang="en-AU" smtClean="0">
                <a:latin typeface="Arial" pitchFamily="-84" charset="0"/>
              </a:rPr>
              <a:pPr/>
              <a:t>57</a:t>
            </a:fld>
            <a:endParaRPr lang="en-AU" dirty="0" smtClean="0">
              <a:latin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419600"/>
          </a:xfrm>
        </p:spPr>
        <p:txBody>
          <a:bodyPr>
            <a:normAutofit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Figure 18.5 illustrates the model developed by the 802.11 working group. The smallest</a:t>
            </a:r>
          </a:p>
          <a:p>
            <a:r>
              <a:rPr lang="en-US" sz="1200" kern="1200" baseline="0" dirty="0" smtClean="0">
                <a:solidFill>
                  <a:schemeClr val="tx1"/>
                </a:solidFill>
                <a:latin typeface="Arial" charset="0"/>
                <a:ea typeface="ＭＳ Ｐゴシック" pitchFamily="-107" charset="-128"/>
                <a:cs typeface="ＭＳ Ｐゴシック" pitchFamily="-107" charset="-128"/>
              </a:rPr>
              <a:t>building block of a wireless LAN is a basic service set (BSS) , which consists of</a:t>
            </a:r>
          </a:p>
          <a:p>
            <a:r>
              <a:rPr lang="en-US" sz="1200" kern="1200" baseline="0" dirty="0" smtClean="0">
                <a:solidFill>
                  <a:schemeClr val="tx1"/>
                </a:solidFill>
                <a:latin typeface="Arial" charset="0"/>
                <a:ea typeface="ＭＳ Ｐゴシック" pitchFamily="-107" charset="-128"/>
                <a:cs typeface="ＭＳ Ｐゴシック" pitchFamily="-107" charset="-128"/>
              </a:rPr>
              <a:t>wireless stations executing the same MAC protocol and competing for access to the</a:t>
            </a:r>
          </a:p>
          <a:p>
            <a:r>
              <a:rPr lang="en-US" sz="1200" kern="1200" baseline="0" dirty="0" smtClean="0">
                <a:solidFill>
                  <a:schemeClr val="tx1"/>
                </a:solidFill>
                <a:latin typeface="Arial" charset="0"/>
                <a:ea typeface="ＭＳ Ｐゴシック" pitchFamily="-107" charset="-128"/>
                <a:cs typeface="ＭＳ Ｐゴシック" pitchFamily="-107" charset="-128"/>
              </a:rPr>
              <a:t>same shared wireless medium. A BSS may be isolated, or it may connect to a backbone</a:t>
            </a:r>
          </a:p>
          <a:p>
            <a:r>
              <a:rPr lang="en-US" sz="1200" kern="1200" baseline="0" dirty="0" smtClean="0">
                <a:solidFill>
                  <a:schemeClr val="tx1"/>
                </a:solidFill>
                <a:latin typeface="Arial" charset="0"/>
                <a:ea typeface="ＭＳ Ｐゴシック" pitchFamily="-107" charset="-128"/>
                <a:cs typeface="ＭＳ Ｐゴシック" pitchFamily="-107" charset="-128"/>
              </a:rPr>
              <a:t>distribution system (DS)  through an access point (AP) . The AP functions as a</a:t>
            </a:r>
          </a:p>
          <a:p>
            <a:r>
              <a:rPr lang="en-US" sz="1200" kern="1200" baseline="0" dirty="0" smtClean="0">
                <a:solidFill>
                  <a:schemeClr val="tx1"/>
                </a:solidFill>
                <a:latin typeface="Arial" charset="0"/>
                <a:ea typeface="ＭＳ Ｐゴシック" pitchFamily="-107" charset="-128"/>
                <a:cs typeface="ＭＳ Ｐゴシック" pitchFamily="-107" charset="-128"/>
              </a:rPr>
              <a:t>bridge and a relay point. In a BSS, client stations do not communicate directly with</a:t>
            </a:r>
          </a:p>
          <a:p>
            <a:r>
              <a:rPr lang="en-US" sz="1200" kern="1200" baseline="0" dirty="0" smtClean="0">
                <a:solidFill>
                  <a:schemeClr val="tx1"/>
                </a:solidFill>
                <a:latin typeface="Arial" charset="0"/>
                <a:ea typeface="ＭＳ Ｐゴシック" pitchFamily="-107" charset="-128"/>
                <a:cs typeface="ＭＳ Ｐゴシック" pitchFamily="-107" charset="-128"/>
              </a:rPr>
              <a:t>one another. Rather, if one station in the BSS wants to communicate with another</a:t>
            </a:r>
          </a:p>
          <a:p>
            <a:r>
              <a:rPr lang="en-US" sz="1200" kern="1200" baseline="0" dirty="0" smtClean="0">
                <a:solidFill>
                  <a:schemeClr val="tx1"/>
                </a:solidFill>
                <a:latin typeface="Arial" charset="0"/>
                <a:ea typeface="ＭＳ Ｐゴシック" pitchFamily="-107" charset="-128"/>
                <a:cs typeface="ＭＳ Ｐゴシック" pitchFamily="-107" charset="-128"/>
              </a:rPr>
              <a:t>station in the same BSS, the MAC frame is first sent from the originating station to</a:t>
            </a:r>
          </a:p>
          <a:p>
            <a:r>
              <a:rPr lang="en-US" sz="1200" kern="1200" baseline="0" dirty="0" smtClean="0">
                <a:solidFill>
                  <a:schemeClr val="tx1"/>
                </a:solidFill>
                <a:latin typeface="Arial" charset="0"/>
                <a:ea typeface="ＭＳ Ｐゴシック" pitchFamily="-107" charset="-128"/>
                <a:cs typeface="ＭＳ Ｐゴシック" pitchFamily="-107" charset="-128"/>
              </a:rPr>
              <a:t> the AP and then from the AP to the destination station. Similarly, a MAC frame</a:t>
            </a:r>
          </a:p>
          <a:p>
            <a:r>
              <a:rPr lang="en-US" sz="1200" kern="1200" baseline="0" dirty="0" smtClean="0">
                <a:solidFill>
                  <a:schemeClr val="tx1"/>
                </a:solidFill>
                <a:latin typeface="Arial" charset="0"/>
                <a:ea typeface="ＭＳ Ｐゴシック" pitchFamily="-107" charset="-128"/>
                <a:cs typeface="ＭＳ Ｐゴシック" pitchFamily="-107" charset="-128"/>
              </a:rPr>
              <a:t>from a station in the BSS to a remote station is sent from the local station to the AP</a:t>
            </a:r>
          </a:p>
          <a:p>
            <a:r>
              <a:rPr lang="en-US" sz="1200" kern="1200" baseline="0" dirty="0" smtClean="0">
                <a:solidFill>
                  <a:schemeClr val="tx1"/>
                </a:solidFill>
                <a:latin typeface="Arial" charset="0"/>
                <a:ea typeface="ＭＳ Ｐゴシック" pitchFamily="-107" charset="-128"/>
                <a:cs typeface="ＭＳ Ｐゴシック" pitchFamily="-107" charset="-128"/>
              </a:rPr>
              <a:t>and then relayed by the AP over the DS on its way to the destination station. The</a:t>
            </a:r>
          </a:p>
          <a:p>
            <a:r>
              <a:rPr lang="en-US" sz="1200" kern="1200" baseline="0" dirty="0" smtClean="0">
                <a:solidFill>
                  <a:schemeClr val="tx1"/>
                </a:solidFill>
                <a:latin typeface="Arial" charset="0"/>
                <a:ea typeface="ＭＳ Ｐゴシック" pitchFamily="-107" charset="-128"/>
                <a:cs typeface="ＭＳ Ｐゴシック" pitchFamily="-107" charset="-128"/>
              </a:rPr>
              <a:t>BSS generally corresponds to what is referred to as a cell in the literature. The DS</a:t>
            </a:r>
          </a:p>
          <a:p>
            <a:r>
              <a:rPr lang="en-US" sz="1200" kern="1200" baseline="0" dirty="0" smtClean="0">
                <a:solidFill>
                  <a:schemeClr val="tx1"/>
                </a:solidFill>
                <a:latin typeface="Arial" charset="0"/>
                <a:ea typeface="ＭＳ Ｐゴシック" pitchFamily="-107" charset="-128"/>
                <a:cs typeface="ＭＳ Ｐゴシック" pitchFamily="-107" charset="-128"/>
              </a:rPr>
              <a:t>can be a switch, a wired network, or a wireless network.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When all the stations in the BSS are mobile stations that communicate directly</a:t>
            </a:r>
          </a:p>
          <a:p>
            <a:r>
              <a:rPr lang="en-US" sz="1200" kern="1200" baseline="0" dirty="0" smtClean="0">
                <a:solidFill>
                  <a:schemeClr val="tx1"/>
                </a:solidFill>
                <a:latin typeface="Arial" charset="0"/>
                <a:ea typeface="ＭＳ Ｐゴシック" pitchFamily="-107" charset="-128"/>
                <a:cs typeface="ＭＳ Ｐゴシック" pitchFamily="-107" charset="-128"/>
              </a:rPr>
              <a:t>with one another (not using an AP), the BSS is called an independent BSS (IBSS) .</a:t>
            </a:r>
          </a:p>
          <a:p>
            <a:r>
              <a:rPr lang="en-US" sz="1200" kern="1200" baseline="0" dirty="0" smtClean="0">
                <a:solidFill>
                  <a:schemeClr val="tx1"/>
                </a:solidFill>
                <a:latin typeface="Arial" charset="0"/>
                <a:ea typeface="ＭＳ Ｐゴシック" pitchFamily="-107" charset="-128"/>
                <a:cs typeface="ＭＳ Ｐゴシック" pitchFamily="-107" charset="-128"/>
              </a:rPr>
              <a:t>An IBSS is typically an ad hoc network. In an IBSS, the stations all communicate</a:t>
            </a:r>
          </a:p>
          <a:p>
            <a:r>
              <a:rPr lang="en-US" sz="1200" kern="1200" baseline="0" dirty="0" smtClean="0">
                <a:solidFill>
                  <a:schemeClr val="tx1"/>
                </a:solidFill>
                <a:latin typeface="Arial" charset="0"/>
                <a:ea typeface="ＭＳ Ｐゴシック" pitchFamily="-107" charset="-128"/>
                <a:cs typeface="ＭＳ Ｐゴシック" pitchFamily="-107" charset="-128"/>
              </a:rPr>
              <a:t>directly, and no AP is involved.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simple configuration is shown in Figure 18.5, in which each station belongs</a:t>
            </a:r>
          </a:p>
          <a:p>
            <a:r>
              <a:rPr lang="en-US" sz="1200" kern="1200" baseline="0" dirty="0" smtClean="0">
                <a:solidFill>
                  <a:schemeClr val="tx1"/>
                </a:solidFill>
                <a:latin typeface="Arial" charset="0"/>
                <a:ea typeface="ＭＳ Ｐゴシック" pitchFamily="-107" charset="-128"/>
                <a:cs typeface="ＭＳ Ｐゴシック" pitchFamily="-107" charset="-128"/>
              </a:rPr>
              <a:t>to a single BSS; that is, each station is within wireless range only of other stations</a:t>
            </a:r>
          </a:p>
          <a:p>
            <a:r>
              <a:rPr lang="en-US" sz="1200" kern="1200" baseline="0" dirty="0" smtClean="0">
                <a:solidFill>
                  <a:schemeClr val="tx1"/>
                </a:solidFill>
                <a:latin typeface="Arial" charset="0"/>
                <a:ea typeface="ＭＳ Ｐゴシック" pitchFamily="-107" charset="-128"/>
                <a:cs typeface="ＭＳ Ｐゴシック" pitchFamily="-107" charset="-128"/>
              </a:rPr>
              <a:t>within the same BSS. It is also possible for two BSSs to overlap geographically, so</a:t>
            </a:r>
          </a:p>
          <a:p>
            <a:r>
              <a:rPr lang="en-US" sz="1200" kern="1200" baseline="0" dirty="0" smtClean="0">
                <a:solidFill>
                  <a:schemeClr val="tx1"/>
                </a:solidFill>
                <a:latin typeface="Arial" charset="0"/>
                <a:ea typeface="ＭＳ Ｐゴシック" pitchFamily="-107" charset="-128"/>
                <a:cs typeface="ＭＳ Ｐゴシック" pitchFamily="-107" charset="-128"/>
              </a:rPr>
              <a:t>that a single station could participate in more than one BSS. Furthermore, the association</a:t>
            </a:r>
          </a:p>
          <a:p>
            <a:r>
              <a:rPr lang="en-US" sz="1200" kern="1200" baseline="0" dirty="0" smtClean="0">
                <a:solidFill>
                  <a:schemeClr val="tx1"/>
                </a:solidFill>
                <a:latin typeface="Arial" charset="0"/>
                <a:ea typeface="ＭＳ Ｐゴシック" pitchFamily="-107" charset="-128"/>
                <a:cs typeface="ＭＳ Ｐゴシック" pitchFamily="-107" charset="-128"/>
              </a:rPr>
              <a:t>between a station and a BSS is dynamic. Stations may turn off, come within</a:t>
            </a:r>
          </a:p>
          <a:p>
            <a:r>
              <a:rPr lang="en-US" sz="1200" kern="1200" baseline="0" dirty="0" smtClean="0">
                <a:solidFill>
                  <a:schemeClr val="tx1"/>
                </a:solidFill>
                <a:latin typeface="Arial" charset="0"/>
                <a:ea typeface="ＭＳ Ｐゴシック" pitchFamily="-107" charset="-128"/>
                <a:cs typeface="ＭＳ Ｐゴシック" pitchFamily="-107" charset="-128"/>
              </a:rPr>
              <a:t>range, and go out of range.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 extended service set (ESS)  consists of two or more basic service sets interconnected</a:t>
            </a:r>
          </a:p>
          <a:p>
            <a:r>
              <a:rPr lang="en-US" sz="1200" kern="1200" baseline="0" dirty="0" smtClean="0">
                <a:solidFill>
                  <a:schemeClr val="tx1"/>
                </a:solidFill>
                <a:latin typeface="Arial" charset="0"/>
                <a:ea typeface="ＭＳ Ｐゴシック" pitchFamily="-107" charset="-128"/>
                <a:cs typeface="ＭＳ Ｐゴシック" pitchFamily="-107" charset="-128"/>
              </a:rPr>
              <a:t>by a distribution system. The extended service set appears as a single</a:t>
            </a:r>
          </a:p>
          <a:p>
            <a:r>
              <a:rPr lang="en-US" sz="1200" kern="1200" baseline="0" dirty="0" smtClean="0">
                <a:solidFill>
                  <a:schemeClr val="tx1"/>
                </a:solidFill>
                <a:latin typeface="Arial" charset="0"/>
                <a:ea typeface="ＭＳ Ｐゴシック" pitchFamily="-107" charset="-128"/>
                <a:cs typeface="ＭＳ Ｐゴシック" pitchFamily="-107" charset="-128"/>
              </a:rPr>
              <a:t>logical LAN to the logical link control (LLC) level.</a:t>
            </a:r>
            <a:endParaRPr lang="en-US" dirty="0"/>
          </a:p>
        </p:txBody>
      </p:sp>
      <p:sp>
        <p:nvSpPr>
          <p:cNvPr id="28676" name="Slide Number Placeholder 3"/>
          <p:cNvSpPr>
            <a:spLocks noGrp="1"/>
          </p:cNvSpPr>
          <p:nvPr>
            <p:ph type="sldNum" sz="quarter" idx="5"/>
          </p:nvPr>
        </p:nvSpPr>
        <p:spPr>
          <a:noFill/>
        </p:spPr>
        <p:txBody>
          <a:bodyPr/>
          <a:lstStyle/>
          <a:p>
            <a:fld id="{8C624B5E-0152-DA40-BCB5-C0E77539702C}" type="slidenum">
              <a:rPr lang="en-AU" smtClean="0">
                <a:latin typeface="Arial" pitchFamily="-84" charset="0"/>
              </a:rPr>
              <a:pPr/>
              <a:t>58</a:t>
            </a:fld>
            <a:endParaRPr lang="en-AU" dirty="0" smtClean="0">
              <a:latin typeface="Arial" pitchFamily="-8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http://blog.csdn.net/swjtu100/article/details/50720208</a:t>
            </a:r>
          </a:p>
          <a:p>
            <a:r>
              <a:rPr lang="zh-CN" altLang="en-US" sz="1200" kern="1200" baseline="0" dirty="0" smtClean="0">
                <a:solidFill>
                  <a:schemeClr val="tx1"/>
                </a:solidFill>
                <a:latin typeface="Arial" charset="0"/>
                <a:ea typeface="ＭＳ Ｐゴシック" pitchFamily="-107" charset="-128"/>
                <a:cs typeface="ＭＳ Ｐゴシック" pitchFamily="-107" charset="-128"/>
              </a:rPr>
              <a:t>三个协议的实现</a:t>
            </a:r>
            <a:endParaRPr lang="en-US" altLang="zh-CN" sz="1200" kern="1200" baseline="0" dirty="0" smtClean="0">
              <a:solidFill>
                <a:schemeClr val="tx1"/>
              </a:solidFill>
              <a:latin typeface="Arial" charset="0"/>
              <a:ea typeface="ＭＳ Ｐゴシック" pitchFamily="-107" charset="-128"/>
              <a:cs typeface="ＭＳ Ｐゴシック" pitchFamily="-107"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altLang="zh-CN" sz="1200" b="0" i="0" kern="1200" dirty="0" err="1" smtClean="0">
                <a:solidFill>
                  <a:schemeClr val="tx1"/>
                </a:solidFill>
                <a:latin typeface="+mn-lt"/>
                <a:ea typeface="+mn-ea"/>
                <a:cs typeface="+mn-cs"/>
              </a:rPr>
              <a:t>Aircrack-ng</a:t>
            </a:r>
            <a:r>
              <a:rPr lang="zh-CN" altLang="en-US" sz="1200" b="0" i="0" kern="1200" dirty="0" smtClean="0">
                <a:solidFill>
                  <a:schemeClr val="tx1"/>
                </a:solidFill>
                <a:latin typeface="+mn-lt"/>
                <a:ea typeface="+mn-ea"/>
                <a:cs typeface="+mn-cs"/>
              </a:rPr>
              <a:t>是一款用于破解无线</a:t>
            </a:r>
            <a:r>
              <a:rPr lang="en-US" altLang="zh-CN" sz="1200" b="0" i="0" kern="1200" dirty="0" smtClean="0">
                <a:solidFill>
                  <a:schemeClr val="tx1"/>
                </a:solidFill>
                <a:latin typeface="+mn-lt"/>
                <a:ea typeface="+mn-ea"/>
                <a:cs typeface="+mn-cs"/>
              </a:rPr>
              <a:t>802.11WEP</a:t>
            </a:r>
            <a:r>
              <a:rPr lang="zh-CN" altLang="en-US" sz="1200" b="0" i="0" kern="1200" dirty="0" smtClean="0">
                <a:solidFill>
                  <a:schemeClr val="tx1"/>
                </a:solidFill>
                <a:latin typeface="+mn-lt"/>
                <a:ea typeface="+mn-ea"/>
                <a:cs typeface="+mn-cs"/>
              </a:rPr>
              <a:t>及</a:t>
            </a:r>
            <a:r>
              <a:rPr lang="en-US" altLang="zh-CN" sz="1200" b="0" i="0" kern="1200" dirty="0" smtClean="0">
                <a:solidFill>
                  <a:schemeClr val="tx1"/>
                </a:solidFill>
                <a:latin typeface="+mn-lt"/>
                <a:ea typeface="+mn-ea"/>
                <a:cs typeface="+mn-cs"/>
              </a:rPr>
              <a:t>WPA-PSK</a:t>
            </a:r>
            <a:r>
              <a:rPr lang="zh-CN" altLang="en-US" sz="1200" b="0" i="0" kern="1200" dirty="0" smtClean="0">
                <a:solidFill>
                  <a:schemeClr val="tx1"/>
                </a:solidFill>
                <a:latin typeface="+mn-lt"/>
                <a:ea typeface="+mn-ea"/>
                <a:cs typeface="+mn-cs"/>
              </a:rPr>
              <a:t>加密的工具，该工具在</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11</a:t>
            </a:r>
            <a:r>
              <a:rPr lang="zh-CN" altLang="en-US" sz="1200" b="0" i="0" kern="1200" dirty="0" smtClean="0">
                <a:solidFill>
                  <a:schemeClr val="tx1"/>
                </a:solidFill>
                <a:latin typeface="+mn-lt"/>
                <a:ea typeface="+mn-ea"/>
                <a:cs typeface="+mn-cs"/>
              </a:rPr>
              <a:t>月之前名字是</a:t>
            </a:r>
            <a:r>
              <a:rPr lang="en-US" altLang="zh-CN" sz="1200" b="0" i="0" kern="1200" dirty="0" err="1" smtClean="0">
                <a:solidFill>
                  <a:schemeClr val="tx1"/>
                </a:solidFill>
                <a:latin typeface="+mn-lt"/>
                <a:ea typeface="+mn-ea"/>
                <a:cs typeface="+mn-cs"/>
              </a:rPr>
              <a:t>Aircrack</a:t>
            </a:r>
            <a:r>
              <a:rPr lang="zh-CN" altLang="en-US" sz="1200" b="0" i="0" kern="1200" dirty="0" smtClean="0">
                <a:solidFill>
                  <a:schemeClr val="tx1"/>
                </a:solidFill>
                <a:latin typeface="+mn-lt"/>
                <a:ea typeface="+mn-ea"/>
                <a:cs typeface="+mn-cs"/>
              </a:rPr>
              <a:t>，在其</a:t>
            </a:r>
            <a:r>
              <a:rPr lang="en-US" altLang="zh-CN" sz="1200" b="0" i="0" kern="1200" dirty="0" smtClean="0">
                <a:solidFill>
                  <a:schemeClr val="tx1"/>
                </a:solidFill>
                <a:latin typeface="+mn-lt"/>
                <a:ea typeface="+mn-ea"/>
                <a:cs typeface="+mn-cs"/>
              </a:rPr>
              <a:t>2.41</a:t>
            </a:r>
            <a:r>
              <a:rPr lang="zh-CN" altLang="en-US" sz="1200" b="0" i="0" kern="1200" dirty="0" smtClean="0">
                <a:solidFill>
                  <a:schemeClr val="tx1"/>
                </a:solidFill>
                <a:latin typeface="+mn-lt"/>
                <a:ea typeface="+mn-ea"/>
                <a:cs typeface="+mn-cs"/>
              </a:rPr>
              <a:t>版本之后才改名为</a:t>
            </a:r>
            <a:r>
              <a:rPr lang="en-US" altLang="zh-CN" sz="1200" b="0" i="0" kern="1200" dirty="0" err="1" smtClean="0">
                <a:solidFill>
                  <a:schemeClr val="tx1"/>
                </a:solidFill>
                <a:latin typeface="+mn-lt"/>
                <a:ea typeface="+mn-ea"/>
                <a:cs typeface="+mn-cs"/>
              </a:rPr>
              <a:t>Aircrack-ng</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There are two characteristics of a wired LAN that are not inherent in a wireless</a:t>
            </a:r>
          </a:p>
          <a:p>
            <a:r>
              <a:rPr lang="en-US" sz="1200" kern="1200" baseline="0" dirty="0" smtClean="0">
                <a:solidFill>
                  <a:schemeClr val="tx1"/>
                </a:solidFill>
                <a:latin typeface="Arial" charset="0"/>
                <a:ea typeface="ＭＳ Ｐゴシック" pitchFamily="-107" charset="-128"/>
                <a:cs typeface="ＭＳ Ｐゴシック" pitchFamily="-107" charset="-128"/>
              </a:rPr>
              <a:t>LAN.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In order to transmit over a wired LAN, a station must be physically connected</a:t>
            </a:r>
          </a:p>
          <a:p>
            <a:r>
              <a:rPr lang="en-US" sz="1200" kern="1200" baseline="0" dirty="0" smtClean="0">
                <a:solidFill>
                  <a:schemeClr val="tx1"/>
                </a:solidFill>
                <a:latin typeface="Arial" charset="0"/>
                <a:ea typeface="ＭＳ Ｐゴシック" pitchFamily="-107" charset="-128"/>
                <a:cs typeface="ＭＳ Ｐゴシック" pitchFamily="-107" charset="-128"/>
              </a:rPr>
              <a:t>to the LAN. On the other hand, with a wireless LAN, any station within radio</a:t>
            </a:r>
          </a:p>
          <a:p>
            <a:r>
              <a:rPr lang="en-US" sz="1200" kern="1200" baseline="0" dirty="0" smtClean="0">
                <a:solidFill>
                  <a:schemeClr val="tx1"/>
                </a:solidFill>
                <a:latin typeface="Arial" charset="0"/>
                <a:ea typeface="ＭＳ Ｐゴシック" pitchFamily="-107" charset="-128"/>
                <a:cs typeface="ＭＳ Ｐゴシック" pitchFamily="-107" charset="-128"/>
              </a:rPr>
              <a:t> range of the other devices on the LAN can transmit. In a sense, there is a form</a:t>
            </a:r>
          </a:p>
          <a:p>
            <a:r>
              <a:rPr lang="en-US" sz="1200" kern="1200" baseline="0" dirty="0" smtClean="0">
                <a:solidFill>
                  <a:schemeClr val="tx1"/>
                </a:solidFill>
                <a:latin typeface="Arial" charset="0"/>
                <a:ea typeface="ＭＳ Ｐゴシック" pitchFamily="-107" charset="-128"/>
                <a:cs typeface="ＭＳ Ｐゴシック" pitchFamily="-107" charset="-128"/>
              </a:rPr>
              <a:t>of authentication with a wired LAN in that it requires some positive and presumably</a:t>
            </a:r>
          </a:p>
          <a:p>
            <a:r>
              <a:rPr lang="en-US" sz="1200" kern="1200" baseline="0" dirty="0" smtClean="0">
                <a:solidFill>
                  <a:schemeClr val="tx1"/>
                </a:solidFill>
                <a:latin typeface="Arial" charset="0"/>
                <a:ea typeface="ＭＳ Ｐゴシック" pitchFamily="-107" charset="-128"/>
                <a:cs typeface="ＭＳ Ｐゴシック" pitchFamily="-107" charset="-128"/>
              </a:rPr>
              <a:t>observable action to connect a station to a wired LAN.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Similarly, in order to receive a transmission from a station that is part of a</a:t>
            </a:r>
          </a:p>
          <a:p>
            <a:r>
              <a:rPr lang="en-US" sz="1200" kern="1200" baseline="0" dirty="0" smtClean="0">
                <a:solidFill>
                  <a:schemeClr val="tx1"/>
                </a:solidFill>
                <a:latin typeface="Arial" charset="0"/>
                <a:ea typeface="ＭＳ Ｐゴシック" pitchFamily="-107" charset="-128"/>
                <a:cs typeface="ＭＳ Ｐゴシック" pitchFamily="-107" charset="-128"/>
              </a:rPr>
              <a:t>wired LAN, the receiving station also must be attached to the wired LAN.</a:t>
            </a:r>
          </a:p>
          <a:p>
            <a:r>
              <a:rPr lang="en-US" sz="1200" kern="1200" baseline="0" dirty="0" smtClean="0">
                <a:solidFill>
                  <a:schemeClr val="tx1"/>
                </a:solidFill>
                <a:latin typeface="Arial" charset="0"/>
                <a:ea typeface="ＭＳ Ｐゴシック" pitchFamily="-107" charset="-128"/>
                <a:cs typeface="ＭＳ Ｐゴシック" pitchFamily="-107" charset="-128"/>
              </a:rPr>
              <a:t>On the other hand, with a wireless LAN, any station within radio range can</a:t>
            </a:r>
          </a:p>
          <a:p>
            <a:r>
              <a:rPr lang="en-US" sz="1200" kern="1200" baseline="0" dirty="0" smtClean="0">
                <a:solidFill>
                  <a:schemeClr val="tx1"/>
                </a:solidFill>
                <a:latin typeface="Arial" charset="0"/>
                <a:ea typeface="ＭＳ Ｐゴシック" pitchFamily="-107" charset="-128"/>
                <a:cs typeface="ＭＳ Ｐゴシック" pitchFamily="-107" charset="-128"/>
              </a:rPr>
              <a:t>receive. Thus, a wired LAN provides a degree of privacy, limiting reception of</a:t>
            </a:r>
          </a:p>
          <a:p>
            <a:r>
              <a:rPr lang="en-US" sz="1200" kern="1200" baseline="0" dirty="0" smtClean="0">
                <a:solidFill>
                  <a:schemeClr val="tx1"/>
                </a:solidFill>
                <a:latin typeface="Arial" charset="0"/>
                <a:ea typeface="ＭＳ Ｐゴシック" pitchFamily="-107" charset="-128"/>
                <a:cs typeface="ＭＳ Ｐゴシック" pitchFamily="-107" charset="-128"/>
              </a:rPr>
              <a:t>data to stations connected to the LAN.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These differences between wired and wireless LANs suggest the increased</a:t>
            </a:r>
          </a:p>
          <a:p>
            <a:r>
              <a:rPr lang="en-US" sz="1200" kern="1200" baseline="0" dirty="0" smtClean="0">
                <a:solidFill>
                  <a:schemeClr val="tx1"/>
                </a:solidFill>
                <a:latin typeface="Arial" charset="0"/>
                <a:ea typeface="ＭＳ Ｐゴシック" pitchFamily="-107" charset="-128"/>
                <a:cs typeface="ＭＳ Ｐゴシック" pitchFamily="-107" charset="-128"/>
              </a:rPr>
              <a:t>need for robust security services and mechanisms for wireless LANs. The original</a:t>
            </a:r>
          </a:p>
          <a:p>
            <a:r>
              <a:rPr lang="en-US" sz="1200" kern="1200" baseline="0" dirty="0" smtClean="0">
                <a:solidFill>
                  <a:schemeClr val="tx1"/>
                </a:solidFill>
                <a:latin typeface="Arial" charset="0"/>
                <a:ea typeface="ＭＳ Ｐゴシック" pitchFamily="-107" charset="-128"/>
                <a:cs typeface="ＭＳ Ｐゴシック" pitchFamily="-107" charset="-128"/>
              </a:rPr>
              <a:t>802.11 specification included a set of security features for privacy and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that were quite weak. For privacy, 802.11 defined the Wired Equivalent</a:t>
            </a:r>
          </a:p>
          <a:p>
            <a:r>
              <a:rPr lang="en-US" sz="1200" kern="1200" baseline="0" dirty="0" smtClean="0">
                <a:solidFill>
                  <a:schemeClr val="tx1"/>
                </a:solidFill>
                <a:latin typeface="Arial" charset="0"/>
                <a:ea typeface="ＭＳ Ｐゴシック" pitchFamily="-107" charset="-128"/>
                <a:cs typeface="ＭＳ Ｐゴシック" pitchFamily="-107" charset="-128"/>
              </a:rPr>
              <a:t>Privacy (WEP)  algorithm. The privacy portion of the 802.11 standard contained</a:t>
            </a:r>
          </a:p>
          <a:p>
            <a:r>
              <a:rPr lang="en-US" sz="1200" kern="1200" baseline="0" dirty="0" smtClean="0">
                <a:solidFill>
                  <a:schemeClr val="tx1"/>
                </a:solidFill>
                <a:latin typeface="Arial" charset="0"/>
                <a:ea typeface="ＭＳ Ｐゴシック" pitchFamily="-107" charset="-128"/>
                <a:cs typeface="ＭＳ Ｐゴシック" pitchFamily="-107" charset="-128"/>
              </a:rPr>
              <a:t>major weaknesses. Subsequent to the development of WEP, the 802.11i task</a:t>
            </a:r>
          </a:p>
          <a:p>
            <a:r>
              <a:rPr lang="en-US" sz="1200" kern="1200" baseline="0" dirty="0" smtClean="0">
                <a:solidFill>
                  <a:schemeClr val="tx1"/>
                </a:solidFill>
                <a:latin typeface="Arial" charset="0"/>
                <a:ea typeface="ＭＳ Ｐゴシック" pitchFamily="-107" charset="-128"/>
                <a:cs typeface="ＭＳ Ｐゴシック" pitchFamily="-107" charset="-128"/>
              </a:rPr>
              <a:t>group has developed a set of capabilities to address the WLAN security issues.</a:t>
            </a:r>
          </a:p>
          <a:p>
            <a:r>
              <a:rPr lang="en-US" sz="1200" kern="1200" baseline="0" dirty="0" smtClean="0">
                <a:solidFill>
                  <a:schemeClr val="tx1"/>
                </a:solidFill>
                <a:latin typeface="Arial" charset="0"/>
                <a:ea typeface="ＭＳ Ｐゴシック" pitchFamily="-107" charset="-128"/>
                <a:cs typeface="ＭＳ Ｐゴシック" pitchFamily="-107" charset="-128"/>
              </a:rPr>
              <a:t>In order to accelerate the introduction of strong security into WLANs, the Wi-Fi</a:t>
            </a:r>
          </a:p>
          <a:p>
            <a:r>
              <a:rPr lang="en-US" sz="1200" kern="1200" baseline="0" dirty="0" smtClean="0">
                <a:solidFill>
                  <a:schemeClr val="tx1"/>
                </a:solidFill>
                <a:latin typeface="Arial" charset="0"/>
                <a:ea typeface="ＭＳ Ｐゴシック" pitchFamily="-107" charset="-128"/>
                <a:cs typeface="ＭＳ Ｐゴシック" pitchFamily="-107" charset="-128"/>
              </a:rPr>
              <a:t>Alliance promulgated Wi-Fi Protected Access (WPA)  as a Wi-Fi standard. WPA</a:t>
            </a:r>
          </a:p>
          <a:p>
            <a:r>
              <a:rPr lang="en-US" sz="1200" kern="1200" baseline="0" dirty="0" smtClean="0">
                <a:solidFill>
                  <a:schemeClr val="tx1"/>
                </a:solidFill>
                <a:latin typeface="Arial" charset="0"/>
                <a:ea typeface="ＭＳ Ｐゴシック" pitchFamily="-107" charset="-128"/>
                <a:cs typeface="ＭＳ Ｐゴシック" pitchFamily="-107" charset="-128"/>
              </a:rPr>
              <a:t>is a set of security mechanisms that eliminates most 802.11 security issues and</a:t>
            </a:r>
          </a:p>
          <a:p>
            <a:r>
              <a:rPr lang="en-US" sz="1200" kern="1200" baseline="0" dirty="0" smtClean="0">
                <a:solidFill>
                  <a:schemeClr val="tx1"/>
                </a:solidFill>
                <a:latin typeface="Arial" charset="0"/>
                <a:ea typeface="ＭＳ Ｐゴシック" pitchFamily="-107" charset="-128"/>
                <a:cs typeface="ＭＳ Ｐゴシック" pitchFamily="-107" charset="-128"/>
              </a:rPr>
              <a:t>was based on the current state of the 802.11i standard. The final form of the</a:t>
            </a:r>
          </a:p>
          <a:p>
            <a:r>
              <a:rPr lang="en-US" sz="1200" kern="1200" baseline="0" dirty="0" smtClean="0">
                <a:solidFill>
                  <a:schemeClr val="tx1"/>
                </a:solidFill>
                <a:latin typeface="Arial" charset="0"/>
                <a:ea typeface="ＭＳ Ｐゴシック" pitchFamily="-107" charset="-128"/>
                <a:cs typeface="ＭＳ Ｐゴシック" pitchFamily="-107" charset="-128"/>
              </a:rPr>
              <a:t>802.11i standard is referred to as Robust Security Network (RSN) . The Wi-Fi</a:t>
            </a:r>
          </a:p>
          <a:p>
            <a:r>
              <a:rPr lang="en-US" sz="1200" kern="1200" baseline="0" dirty="0" smtClean="0">
                <a:solidFill>
                  <a:schemeClr val="tx1"/>
                </a:solidFill>
                <a:latin typeface="Arial" charset="0"/>
                <a:ea typeface="ＭＳ Ｐゴシック" pitchFamily="-107" charset="-128"/>
                <a:cs typeface="ＭＳ Ｐゴシック" pitchFamily="-107" charset="-128"/>
              </a:rPr>
              <a:t>Alliance certifies vendors in compliance with the full 802.11i specification under</a:t>
            </a:r>
          </a:p>
          <a:p>
            <a:r>
              <a:rPr lang="en-US" sz="1200" kern="1200" baseline="0" dirty="0" smtClean="0">
                <a:solidFill>
                  <a:schemeClr val="tx1"/>
                </a:solidFill>
                <a:latin typeface="Arial" charset="0"/>
                <a:ea typeface="ＭＳ Ｐゴシック" pitchFamily="-107" charset="-128"/>
                <a:cs typeface="ＭＳ Ｐゴシック" pitchFamily="-107" charset="-128"/>
              </a:rPr>
              <a:t>the WPA2 program.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RSN specification is quite complex, and occupies 145 pages of the 2012</a:t>
            </a:r>
          </a:p>
          <a:p>
            <a:r>
              <a:rPr lang="en-US" sz="1200" kern="1200" baseline="0" dirty="0" smtClean="0">
                <a:solidFill>
                  <a:schemeClr val="tx1"/>
                </a:solidFill>
                <a:latin typeface="Arial" charset="0"/>
                <a:ea typeface="ＭＳ Ｐゴシック" pitchFamily="-107" charset="-128"/>
                <a:cs typeface="ＭＳ Ｐゴシック" pitchFamily="-107" charset="-128"/>
              </a:rPr>
              <a:t>IEEE 802.11 standard. In this section, we provide an overview.</a:t>
            </a:r>
          </a:p>
          <a:p>
            <a:endParaRPr lang="en-US" dirty="0" smtClean="0">
              <a:latin typeface="Arial" pitchFamily="-84" charset="0"/>
              <a:ea typeface="ＭＳ Ｐゴシック" pitchFamily="-84" charset="-128"/>
              <a:cs typeface="ＭＳ Ｐゴシック" pitchFamily="-84" charset="-128"/>
            </a:endParaRPr>
          </a:p>
        </p:txBody>
      </p:sp>
      <p:sp>
        <p:nvSpPr>
          <p:cNvPr id="32772" name="Slide Number Placeholder 3"/>
          <p:cNvSpPr>
            <a:spLocks noGrp="1"/>
          </p:cNvSpPr>
          <p:nvPr>
            <p:ph type="sldNum" sz="quarter" idx="5"/>
          </p:nvPr>
        </p:nvSpPr>
        <p:spPr>
          <a:noFill/>
        </p:spPr>
        <p:txBody>
          <a:bodyPr/>
          <a:lstStyle/>
          <a:p>
            <a:fld id="{AA835453-1A70-294B-A556-44951C5967D3}" type="slidenum">
              <a:rPr lang="en-AU" smtClean="0">
                <a:latin typeface="Arial" pitchFamily="-84" charset="0"/>
              </a:rPr>
              <a:pPr/>
              <a:t>60</a:t>
            </a:fld>
            <a:endParaRPr lang="en-AU" dirty="0" smtClean="0">
              <a:latin typeface="Arial" pitchFamily="-8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4819"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802.11i RSN security specification defines the following services.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Authentication:  A protocol is used to define an exchange between a user and</a:t>
            </a:r>
          </a:p>
          <a:p>
            <a:r>
              <a:rPr lang="en-US" sz="1200" kern="1200" baseline="0" dirty="0" smtClean="0">
                <a:solidFill>
                  <a:schemeClr val="tx1"/>
                </a:solidFill>
                <a:latin typeface="Arial" charset="0"/>
                <a:ea typeface="ＭＳ Ｐゴシック" pitchFamily="-107" charset="-128"/>
                <a:cs typeface="ＭＳ Ｐゴシック" pitchFamily="-107" charset="-128"/>
              </a:rPr>
              <a:t>an AS that provides mutual authentication and generates temporary keys to</a:t>
            </a:r>
          </a:p>
          <a:p>
            <a:r>
              <a:rPr lang="en-US" sz="1200" kern="1200" baseline="0" dirty="0" smtClean="0">
                <a:solidFill>
                  <a:schemeClr val="tx1"/>
                </a:solidFill>
                <a:latin typeface="Arial" charset="0"/>
                <a:ea typeface="ＭＳ Ｐゴシック" pitchFamily="-107" charset="-128"/>
                <a:cs typeface="ＭＳ Ｐゴシック" pitchFamily="-107" charset="-128"/>
              </a:rPr>
              <a:t>be used between the client and the AP over the wireless link.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Access control:  This function enforces the use of the authentication function,</a:t>
            </a:r>
          </a:p>
          <a:p>
            <a:r>
              <a:rPr lang="en-US" sz="1200" kern="1200" baseline="0" dirty="0" smtClean="0">
                <a:solidFill>
                  <a:schemeClr val="tx1"/>
                </a:solidFill>
                <a:latin typeface="Arial" charset="0"/>
                <a:ea typeface="ＭＳ Ｐゴシック" pitchFamily="-107" charset="-128"/>
                <a:cs typeface="ＭＳ Ｐゴシック" pitchFamily="-107" charset="-128"/>
              </a:rPr>
              <a:t>routes the messages properly, and facilitates key exchange. It can work with a</a:t>
            </a:r>
          </a:p>
          <a:p>
            <a:r>
              <a:rPr lang="en-US" sz="1200" kern="1200" baseline="0" dirty="0" smtClean="0">
                <a:solidFill>
                  <a:schemeClr val="tx1"/>
                </a:solidFill>
                <a:latin typeface="Arial" charset="0"/>
                <a:ea typeface="ＭＳ Ｐゴシック" pitchFamily="-107" charset="-128"/>
                <a:cs typeface="ＭＳ Ｐゴシック" pitchFamily="-107" charset="-128"/>
              </a:rPr>
              <a:t>variety of authentication protocols.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Privacy with message integrity:  MAC-level data (e.g., an LLC PDU) are encrypted</a:t>
            </a:r>
          </a:p>
          <a:p>
            <a:r>
              <a:rPr lang="en-US" sz="1200" kern="1200" baseline="0" dirty="0" smtClean="0">
                <a:solidFill>
                  <a:schemeClr val="tx1"/>
                </a:solidFill>
                <a:latin typeface="Arial" charset="0"/>
                <a:ea typeface="ＭＳ Ｐゴシック" pitchFamily="-107" charset="-128"/>
                <a:cs typeface="ＭＳ Ｐゴシック" pitchFamily="-107" charset="-128"/>
              </a:rPr>
              <a:t>along with a message integrity code that ensures that the data have</a:t>
            </a:r>
          </a:p>
          <a:p>
            <a:r>
              <a:rPr lang="en-US" sz="1200" kern="1200" baseline="0" dirty="0" smtClean="0">
                <a:solidFill>
                  <a:schemeClr val="tx1"/>
                </a:solidFill>
                <a:latin typeface="Arial" charset="0"/>
                <a:ea typeface="ＭＳ Ｐゴシック" pitchFamily="-107" charset="-128"/>
                <a:cs typeface="ＭＳ Ｐゴシック" pitchFamily="-107" charset="-128"/>
              </a:rPr>
              <a:t>not been altered.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18.6a indicates the security protocols used to support these services,</a:t>
            </a:r>
          </a:p>
          <a:p>
            <a:r>
              <a:rPr lang="en-US" sz="1200" kern="1200" baseline="0" dirty="0" smtClean="0">
                <a:solidFill>
                  <a:schemeClr val="tx1"/>
                </a:solidFill>
                <a:latin typeface="Arial" charset="0"/>
                <a:ea typeface="ＭＳ Ｐゴシック" pitchFamily="-107" charset="-128"/>
                <a:cs typeface="ＭＳ Ｐゴシック" pitchFamily="-107" charset="-128"/>
              </a:rPr>
              <a:t>while Figure 18.6b lists the cryptographic algorithms used for these services.</a:t>
            </a:r>
            <a:endParaRPr lang="en-US" dirty="0" smtClean="0">
              <a:latin typeface="Arial" pitchFamily="-84" charset="0"/>
              <a:ea typeface="ＭＳ Ｐゴシック" pitchFamily="-84" charset="-128"/>
              <a:cs typeface="ＭＳ Ｐゴシック" pitchFamily="-84" charset="-128"/>
            </a:endParaRPr>
          </a:p>
        </p:txBody>
      </p:sp>
      <p:sp>
        <p:nvSpPr>
          <p:cNvPr id="34820" name="Slide Number Placeholder 3"/>
          <p:cNvSpPr>
            <a:spLocks noGrp="1"/>
          </p:cNvSpPr>
          <p:nvPr>
            <p:ph type="sldNum" sz="quarter" idx="5"/>
          </p:nvPr>
        </p:nvSpPr>
        <p:spPr>
          <a:noFill/>
        </p:spPr>
        <p:txBody>
          <a:bodyPr/>
          <a:lstStyle/>
          <a:p>
            <a:fld id="{40D3E9EF-C901-5646-BDB9-D751F8300385}" type="slidenum">
              <a:rPr lang="en-AU" smtClean="0">
                <a:latin typeface="Arial" pitchFamily="-84" charset="0"/>
              </a:rPr>
              <a:pPr/>
              <a:t>61</a:t>
            </a:fld>
            <a:endParaRPr lang="en-AU" dirty="0" smtClean="0">
              <a:latin typeface="Arial" pitchFamily="-8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operation of an IEEE 802.11i RSN can be broken down into five distinct phases</a:t>
            </a:r>
          </a:p>
          <a:p>
            <a:r>
              <a:rPr lang="en-US" sz="1200" kern="1200" baseline="0" dirty="0" smtClean="0">
                <a:solidFill>
                  <a:schemeClr val="tx1"/>
                </a:solidFill>
                <a:latin typeface="Arial" charset="0"/>
                <a:ea typeface="ＭＳ Ｐゴシック" pitchFamily="-107" charset="-128"/>
                <a:cs typeface="ＭＳ Ｐゴシック" pitchFamily="-107" charset="-128"/>
              </a:rPr>
              <a:t>of operation. The exact nature of the phases will depend on the configuration and</a:t>
            </a:r>
          </a:p>
          <a:p>
            <a:r>
              <a:rPr lang="en-US" sz="1200" kern="1200" baseline="0" dirty="0" smtClean="0">
                <a:solidFill>
                  <a:schemeClr val="tx1"/>
                </a:solidFill>
                <a:latin typeface="Arial" charset="0"/>
                <a:ea typeface="ＭＳ Ｐゴシック" pitchFamily="-107" charset="-128"/>
                <a:cs typeface="ＭＳ Ｐゴシック" pitchFamily="-107" charset="-128"/>
              </a:rPr>
              <a:t>the end points of the communication. Possibilities include (see Figure 18.5):</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Two wireless stations in the same BSS communicating via the access point</a:t>
            </a:r>
          </a:p>
          <a:p>
            <a:r>
              <a:rPr lang="en-US" sz="1200" kern="1200" baseline="0" dirty="0" smtClean="0">
                <a:solidFill>
                  <a:schemeClr val="tx1"/>
                </a:solidFill>
                <a:latin typeface="Arial" charset="0"/>
                <a:ea typeface="ＭＳ Ｐゴシック" pitchFamily="-107" charset="-128"/>
                <a:cs typeface="ＭＳ Ｐゴシック" pitchFamily="-107" charset="-128"/>
              </a:rPr>
              <a:t>(AP) for that BSS.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Two wireless stations (STAs) in the same ad hoc IBSS communicating directly</a:t>
            </a:r>
          </a:p>
          <a:p>
            <a:r>
              <a:rPr lang="en-US" sz="1200" kern="1200" baseline="0" dirty="0" smtClean="0">
                <a:solidFill>
                  <a:schemeClr val="tx1"/>
                </a:solidFill>
                <a:latin typeface="Arial" charset="0"/>
                <a:ea typeface="ＭＳ Ｐゴシック" pitchFamily="-107" charset="-128"/>
                <a:cs typeface="ＭＳ Ｐゴシック" pitchFamily="-107" charset="-128"/>
              </a:rPr>
              <a:t>with each other.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Two wireless stations in different BSSs communicating via their respective</a:t>
            </a:r>
          </a:p>
          <a:p>
            <a:r>
              <a:rPr lang="en-US" sz="1200" kern="1200" baseline="0" dirty="0" smtClean="0">
                <a:solidFill>
                  <a:schemeClr val="tx1"/>
                </a:solidFill>
                <a:latin typeface="Arial" charset="0"/>
                <a:ea typeface="ＭＳ Ｐゴシック" pitchFamily="-107" charset="-128"/>
                <a:cs typeface="ＭＳ Ｐゴシック" pitchFamily="-107" charset="-128"/>
              </a:rPr>
              <a:t>APs across a distribution system.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A wireless station communicating with an end station on a wired network via</a:t>
            </a:r>
          </a:p>
          <a:p>
            <a:r>
              <a:rPr lang="en-US" sz="1200" kern="1200" baseline="0" dirty="0" smtClean="0">
                <a:solidFill>
                  <a:schemeClr val="tx1"/>
                </a:solidFill>
                <a:latin typeface="Arial" charset="0"/>
                <a:ea typeface="ＭＳ Ｐゴシック" pitchFamily="-107" charset="-128"/>
                <a:cs typeface="ＭＳ Ｐゴシック" pitchFamily="-107" charset="-128"/>
              </a:rPr>
              <a:t>its AP and the distribution system.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IEEE 802.11i security is concerned only with secure communication between</a:t>
            </a:r>
          </a:p>
          <a:p>
            <a:r>
              <a:rPr lang="en-US" sz="1200" kern="1200" baseline="0" dirty="0" smtClean="0">
                <a:solidFill>
                  <a:schemeClr val="tx1"/>
                </a:solidFill>
                <a:latin typeface="Arial" charset="0"/>
                <a:ea typeface="ＭＳ Ｐゴシック" pitchFamily="-107" charset="-128"/>
                <a:cs typeface="ＭＳ Ｐゴシック" pitchFamily="-107" charset="-128"/>
              </a:rPr>
              <a:t>the STA and its AP. In case 1 in the preceding list, secure communication is assured</a:t>
            </a:r>
          </a:p>
          <a:p>
            <a:r>
              <a:rPr lang="en-US" sz="1200" kern="1200" baseline="0" dirty="0" smtClean="0">
                <a:solidFill>
                  <a:schemeClr val="tx1"/>
                </a:solidFill>
                <a:latin typeface="Arial" charset="0"/>
                <a:ea typeface="ＭＳ Ｐゴシック" pitchFamily="-107" charset="-128"/>
                <a:cs typeface="ＭＳ Ｐゴシック" pitchFamily="-107" charset="-128"/>
              </a:rPr>
              <a:t>if each STA establishes secure communications with the AP. Case 2 is similar, with</a:t>
            </a:r>
          </a:p>
          <a:p>
            <a:r>
              <a:rPr lang="en-US" sz="1200" kern="1200" baseline="0" dirty="0" smtClean="0">
                <a:solidFill>
                  <a:schemeClr val="tx1"/>
                </a:solidFill>
                <a:latin typeface="Arial" charset="0"/>
                <a:ea typeface="ＭＳ Ｐゴシック" pitchFamily="-107" charset="-128"/>
                <a:cs typeface="ＭＳ Ｐゴシック" pitchFamily="-107" charset="-128"/>
              </a:rPr>
              <a:t>the AP functionality residing in the STA. For case 3, security is not provided across</a:t>
            </a:r>
          </a:p>
          <a:p>
            <a:r>
              <a:rPr lang="en-US" sz="1200" kern="1200" baseline="0" dirty="0" smtClean="0">
                <a:solidFill>
                  <a:schemeClr val="tx1"/>
                </a:solidFill>
                <a:latin typeface="Arial" charset="0"/>
                <a:ea typeface="ＭＳ Ｐゴシック" pitchFamily="-107" charset="-128"/>
                <a:cs typeface="ＭＳ Ｐゴシック" pitchFamily="-107" charset="-128"/>
              </a:rPr>
              <a:t>the distribution system at the level of IEEE 802.11, but only within each BSS. Endto-</a:t>
            </a:r>
          </a:p>
          <a:p>
            <a:r>
              <a:rPr lang="en-US" sz="1200" kern="1200" baseline="0" dirty="0" smtClean="0">
                <a:solidFill>
                  <a:schemeClr val="tx1"/>
                </a:solidFill>
                <a:latin typeface="Arial" charset="0"/>
                <a:ea typeface="ＭＳ Ｐゴシック" pitchFamily="-107" charset="-128"/>
                <a:cs typeface="ＭＳ Ｐゴシック" pitchFamily="-107" charset="-128"/>
              </a:rPr>
              <a:t>end security (if required) must be provided at a higher layer. Similarly, in case 4,</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is only provided between the STA and its AP.</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With these considerations in mind, Figure 18.7 depicts the five phases of operation</a:t>
            </a:r>
          </a:p>
          <a:p>
            <a:r>
              <a:rPr lang="en-US" sz="1200" kern="1200" baseline="0" dirty="0" smtClean="0">
                <a:solidFill>
                  <a:schemeClr val="tx1"/>
                </a:solidFill>
                <a:latin typeface="Arial" charset="0"/>
                <a:ea typeface="ＭＳ Ｐゴシック" pitchFamily="-107" charset="-128"/>
                <a:cs typeface="ＭＳ Ｐゴシック" pitchFamily="-107" charset="-128"/>
              </a:rPr>
              <a:t>for an RSN and maps them to the network components involved. One new</a:t>
            </a:r>
          </a:p>
          <a:p>
            <a:r>
              <a:rPr lang="en-US" sz="1200" kern="1200" baseline="0" dirty="0" smtClean="0">
                <a:solidFill>
                  <a:schemeClr val="tx1"/>
                </a:solidFill>
                <a:latin typeface="Arial" charset="0"/>
                <a:ea typeface="ＭＳ Ｐゴシック" pitchFamily="-107" charset="-128"/>
                <a:cs typeface="ＭＳ Ｐゴシック" pitchFamily="-107" charset="-128"/>
              </a:rPr>
              <a:t>component is the authentication server (AS). The rectangles indicate the exchange</a:t>
            </a:r>
          </a:p>
          <a:p>
            <a:r>
              <a:rPr lang="en-US" sz="1200" kern="1200" baseline="0" dirty="0" smtClean="0">
                <a:solidFill>
                  <a:schemeClr val="tx1"/>
                </a:solidFill>
                <a:latin typeface="Arial" charset="0"/>
                <a:ea typeface="ＭＳ Ｐゴシック" pitchFamily="-107" charset="-128"/>
                <a:cs typeface="ＭＳ Ｐゴシック" pitchFamily="-107" charset="-128"/>
              </a:rPr>
              <a:t>of sequences of MPDUs. The five phases are defined as 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Discovery: An AP uses messages called Beacons and Probe Responses to advertise</a:t>
            </a:r>
          </a:p>
          <a:p>
            <a:r>
              <a:rPr lang="en-US" sz="1200" kern="1200" baseline="0" dirty="0" smtClean="0">
                <a:solidFill>
                  <a:schemeClr val="tx1"/>
                </a:solidFill>
                <a:latin typeface="Arial" charset="0"/>
                <a:ea typeface="ＭＳ Ｐゴシック" pitchFamily="-107" charset="-128"/>
                <a:cs typeface="ＭＳ Ｐゴシック" pitchFamily="-107" charset="-128"/>
              </a:rPr>
              <a:t>its IEEE 802.11i security policy. The STA uses these to identify an AP</a:t>
            </a:r>
          </a:p>
          <a:p>
            <a:r>
              <a:rPr lang="en-US" sz="1200" kern="1200" baseline="0" dirty="0" smtClean="0">
                <a:solidFill>
                  <a:schemeClr val="tx1"/>
                </a:solidFill>
                <a:latin typeface="Arial" charset="0"/>
                <a:ea typeface="ＭＳ Ｐゴシック" pitchFamily="-107" charset="-128"/>
                <a:cs typeface="ＭＳ Ｐゴシック" pitchFamily="-107" charset="-128"/>
              </a:rPr>
              <a:t>for a WLAN with which it wishes to communicate. The STA associates with</a:t>
            </a:r>
          </a:p>
          <a:p>
            <a:r>
              <a:rPr lang="en-US" sz="1200" kern="1200" baseline="0" dirty="0" smtClean="0">
                <a:solidFill>
                  <a:schemeClr val="tx1"/>
                </a:solidFill>
                <a:latin typeface="Arial" charset="0"/>
                <a:ea typeface="ＭＳ Ｐゴシック" pitchFamily="-107" charset="-128"/>
                <a:cs typeface="ＭＳ Ｐゴシック" pitchFamily="-107" charset="-128"/>
              </a:rPr>
              <a:t>the AP, which it uses to select the cipher suite and authentication mechanism</a:t>
            </a:r>
          </a:p>
          <a:p>
            <a:r>
              <a:rPr lang="en-US" sz="1200" kern="1200" baseline="0" dirty="0" smtClean="0">
                <a:solidFill>
                  <a:schemeClr val="tx1"/>
                </a:solidFill>
                <a:latin typeface="Arial" charset="0"/>
                <a:ea typeface="ＭＳ Ｐゴシック" pitchFamily="-107" charset="-128"/>
                <a:cs typeface="ＭＳ Ｐゴシック" pitchFamily="-107" charset="-128"/>
              </a:rPr>
              <a:t>when the Beacons and Probe Responses present a choice.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Authentication: During this phase, the STA and AS prove their identities to</a:t>
            </a:r>
          </a:p>
          <a:p>
            <a:r>
              <a:rPr lang="en-US" sz="1200" kern="1200" baseline="0" dirty="0" smtClean="0">
                <a:solidFill>
                  <a:schemeClr val="tx1"/>
                </a:solidFill>
                <a:latin typeface="Arial" charset="0"/>
                <a:ea typeface="ＭＳ Ｐゴシック" pitchFamily="-107" charset="-128"/>
                <a:cs typeface="ＭＳ Ｐゴシック" pitchFamily="-107" charset="-128"/>
              </a:rPr>
              <a:t>each other. The AP blocks non-authentication traffic between the STA and</a:t>
            </a:r>
          </a:p>
          <a:p>
            <a:r>
              <a:rPr lang="en-US" sz="1200" kern="1200" baseline="0" dirty="0" smtClean="0">
                <a:solidFill>
                  <a:schemeClr val="tx1"/>
                </a:solidFill>
                <a:latin typeface="Arial" charset="0"/>
                <a:ea typeface="ＭＳ Ｐゴシック" pitchFamily="-107" charset="-128"/>
                <a:cs typeface="ＭＳ Ｐゴシック" pitchFamily="-107" charset="-128"/>
              </a:rPr>
              <a:t>AS until the authentication transaction is successful. The AP does not participate</a:t>
            </a:r>
          </a:p>
          <a:p>
            <a:r>
              <a:rPr lang="en-US" sz="1200" kern="1200" baseline="0" dirty="0" smtClean="0">
                <a:solidFill>
                  <a:schemeClr val="tx1"/>
                </a:solidFill>
                <a:latin typeface="Arial" charset="0"/>
                <a:ea typeface="ＭＳ Ｐゴシック" pitchFamily="-107" charset="-128"/>
                <a:cs typeface="ＭＳ Ｐゴシック" pitchFamily="-107" charset="-128"/>
              </a:rPr>
              <a:t>in the authentication transaction other than forwarding traffic between</a:t>
            </a:r>
          </a:p>
          <a:p>
            <a:r>
              <a:rPr lang="en-US" sz="1200" kern="1200" baseline="0" dirty="0" smtClean="0">
                <a:solidFill>
                  <a:schemeClr val="tx1"/>
                </a:solidFill>
                <a:latin typeface="Arial" charset="0"/>
                <a:ea typeface="ＭＳ Ｐゴシック" pitchFamily="-107" charset="-128"/>
                <a:cs typeface="ＭＳ Ｐゴシック" pitchFamily="-107" charset="-128"/>
              </a:rPr>
              <a:t>the STA and AS.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Key generation and distribution: The AP and the STA perform several operations</a:t>
            </a:r>
          </a:p>
          <a:p>
            <a:r>
              <a:rPr lang="en-US" sz="1200" kern="1200" baseline="0" dirty="0" smtClean="0">
                <a:solidFill>
                  <a:schemeClr val="tx1"/>
                </a:solidFill>
                <a:latin typeface="Arial" charset="0"/>
                <a:ea typeface="ＭＳ Ｐゴシック" pitchFamily="-107" charset="-128"/>
                <a:cs typeface="ＭＳ Ｐゴシック" pitchFamily="-107" charset="-128"/>
              </a:rPr>
              <a:t>that cause cryptographic keys to be generated and placed on the AP and</a:t>
            </a:r>
          </a:p>
          <a:p>
            <a:r>
              <a:rPr lang="en-US" sz="1200" kern="1200" baseline="0" dirty="0" smtClean="0">
                <a:solidFill>
                  <a:schemeClr val="tx1"/>
                </a:solidFill>
                <a:latin typeface="Arial" charset="0"/>
                <a:ea typeface="ＭＳ Ｐゴシック" pitchFamily="-107" charset="-128"/>
                <a:cs typeface="ＭＳ Ｐゴシック" pitchFamily="-107" charset="-128"/>
              </a:rPr>
              <a:t>the STA. Frames are exchanged between the AP and STA only.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Protected data transfer: Frames are exchanged between the STA and the end</a:t>
            </a:r>
          </a:p>
          <a:p>
            <a:r>
              <a:rPr lang="en-US" sz="1200" kern="1200" baseline="0" dirty="0" smtClean="0">
                <a:solidFill>
                  <a:schemeClr val="tx1"/>
                </a:solidFill>
                <a:latin typeface="Arial" charset="0"/>
                <a:ea typeface="ＭＳ Ｐゴシック" pitchFamily="-107" charset="-128"/>
                <a:cs typeface="ＭＳ Ｐゴシック" pitchFamily="-107" charset="-128"/>
              </a:rPr>
              <a:t>station through the AP. As denoted by the shading and the encryption module</a:t>
            </a:r>
          </a:p>
          <a:p>
            <a:r>
              <a:rPr lang="en-US" sz="1200" kern="1200" baseline="0" dirty="0" smtClean="0">
                <a:solidFill>
                  <a:schemeClr val="tx1"/>
                </a:solidFill>
                <a:latin typeface="Arial" charset="0"/>
                <a:ea typeface="ＭＳ Ｐゴシック" pitchFamily="-107" charset="-128"/>
                <a:cs typeface="ＭＳ Ｐゴシック" pitchFamily="-107" charset="-128"/>
              </a:rPr>
              <a:t>icon, secure data transfer occurs between the STA and the AP only; security is</a:t>
            </a:r>
          </a:p>
          <a:p>
            <a:r>
              <a:rPr lang="en-US" sz="1200" kern="1200" baseline="0" dirty="0" smtClean="0">
                <a:solidFill>
                  <a:schemeClr val="tx1"/>
                </a:solidFill>
                <a:latin typeface="Arial" charset="0"/>
                <a:ea typeface="ＭＳ Ｐゴシック" pitchFamily="-107" charset="-128"/>
                <a:cs typeface="ＭＳ Ｐゴシック" pitchFamily="-107" charset="-128"/>
              </a:rPr>
              <a:t>not provided end-to-end.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Connection termination: The AP and STA exchange frames. During this</a:t>
            </a:r>
          </a:p>
          <a:p>
            <a:r>
              <a:rPr lang="en-US" sz="1200" kern="1200" baseline="0" dirty="0" smtClean="0">
                <a:solidFill>
                  <a:schemeClr val="tx1"/>
                </a:solidFill>
                <a:latin typeface="Arial" charset="0"/>
                <a:ea typeface="ＭＳ Ｐゴシック" pitchFamily="-107" charset="-128"/>
                <a:cs typeface="ＭＳ Ｐゴシック" pitchFamily="-107" charset="-128"/>
              </a:rPr>
              <a:t>phase, the secure connection is torn down and the connection is restored to</a:t>
            </a:r>
          </a:p>
          <a:p>
            <a:r>
              <a:rPr lang="en-US" sz="1200" kern="1200" baseline="0" dirty="0" smtClean="0">
                <a:solidFill>
                  <a:schemeClr val="tx1"/>
                </a:solidFill>
                <a:latin typeface="Arial" charset="0"/>
                <a:ea typeface="ＭＳ Ｐゴシック" pitchFamily="-107" charset="-128"/>
                <a:cs typeface="ＭＳ Ｐゴシック" pitchFamily="-107" charset="-128"/>
              </a:rPr>
              <a:t>the original state.</a:t>
            </a:r>
            <a:endParaRPr lang="en-US" dirty="0"/>
          </a:p>
        </p:txBody>
      </p:sp>
      <p:sp>
        <p:nvSpPr>
          <p:cNvPr id="38916" name="Slide Number Placeholder 3"/>
          <p:cNvSpPr>
            <a:spLocks noGrp="1"/>
          </p:cNvSpPr>
          <p:nvPr>
            <p:ph type="sldNum" sz="quarter" idx="5"/>
          </p:nvPr>
        </p:nvSpPr>
        <p:spPr>
          <a:noFill/>
        </p:spPr>
        <p:txBody>
          <a:bodyPr/>
          <a:lstStyle/>
          <a:p>
            <a:fld id="{C8A9252B-329E-8441-8AD1-FBE67E7719B1}" type="slidenum">
              <a:rPr lang="en-AU" smtClean="0">
                <a:latin typeface="Arial" pitchFamily="-84" charset="0"/>
              </a:rPr>
              <a:pPr/>
              <a:t>62</a:t>
            </a:fld>
            <a:endParaRPr lang="en-AU" dirty="0" smtClean="0">
              <a:latin typeface="Arial" pitchFamily="-8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r>
              <a:rPr lang="en-US" altLang="en-US" smtClean="0">
                <a:latin typeface="Arial" charset="0"/>
                <a:ea typeface="宋体" charset="-122"/>
              </a:rPr>
              <a:t>http://www.ohse.de/uwe/surveys/index.html    </a:t>
            </a:r>
            <a:r>
              <a:rPr lang="en-US" altLang="zh-CN" smtClean="0">
                <a:latin typeface="Arial" charset="0"/>
                <a:ea typeface="宋体" charset="-122"/>
              </a:rPr>
              <a:t>http://cr.yp.to/surveys/smtpsoftware6.txt</a:t>
            </a:r>
          </a:p>
          <a:p>
            <a:r>
              <a:rPr lang="en-US" altLang="zh-CN" smtClean="0">
                <a:latin typeface="Arial" charset="0"/>
                <a:ea typeface="宋体" charset="-122"/>
              </a:rPr>
              <a:t>This survey was carried out between 2001-09-27 and 2001-10-03.</a:t>
            </a:r>
            <a:endParaRPr lang="zh-CN" altLang="en-US" smtClean="0">
              <a:latin typeface="Arial" charset="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a:ln/>
        </p:spPr>
      </p:sp>
      <p:sp>
        <p:nvSpPr>
          <p:cNvPr id="40963" name="Notes Placeholder 2"/>
          <p:cNvSpPr>
            <a:spLocks noGrp="1"/>
          </p:cNvSpPr>
          <p:nvPr>
            <p:ph type="body" idx="1"/>
          </p:nvPr>
        </p:nvSpPr>
        <p:spPr>
          <a:xfrm>
            <a:off x="685800" y="4343400"/>
            <a:ext cx="5486400" cy="4419600"/>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We now look in more detail at the RSN phases of operation, beginning with the</a:t>
            </a:r>
          </a:p>
          <a:p>
            <a:r>
              <a:rPr lang="en-US" sz="1200" kern="1200" baseline="0" dirty="0" smtClean="0">
                <a:solidFill>
                  <a:schemeClr val="tx1"/>
                </a:solidFill>
                <a:latin typeface="Arial" charset="0"/>
                <a:ea typeface="ＭＳ Ｐゴシック" pitchFamily="-107" charset="-128"/>
                <a:cs typeface="ＭＳ Ｐゴシック" pitchFamily="-107" charset="-128"/>
              </a:rPr>
              <a:t>discovery phase, which is illustrated in the upper portion of Figure 18.8. The purpose</a:t>
            </a:r>
          </a:p>
          <a:p>
            <a:r>
              <a:rPr lang="en-US" sz="1200" kern="1200" baseline="0" dirty="0" smtClean="0">
                <a:solidFill>
                  <a:schemeClr val="tx1"/>
                </a:solidFill>
                <a:latin typeface="Arial" charset="0"/>
                <a:ea typeface="ＭＳ Ｐゴシック" pitchFamily="-107" charset="-128"/>
                <a:cs typeface="ＭＳ Ｐゴシック" pitchFamily="-107" charset="-128"/>
              </a:rPr>
              <a:t>of this phase is for an STA and an AP to recognize each other, agree on a set</a:t>
            </a:r>
          </a:p>
          <a:p>
            <a:r>
              <a:rPr lang="en-US" sz="1200" kern="1200" baseline="0" dirty="0" smtClean="0">
                <a:solidFill>
                  <a:schemeClr val="tx1"/>
                </a:solidFill>
                <a:latin typeface="Arial" charset="0"/>
                <a:ea typeface="ＭＳ Ｐゴシック" pitchFamily="-107" charset="-128"/>
                <a:cs typeface="ＭＳ Ｐゴシック" pitchFamily="-107" charset="-128"/>
              </a:rPr>
              <a:t>of security capabilities, and establish an association for future communication using</a:t>
            </a:r>
          </a:p>
          <a:p>
            <a:r>
              <a:rPr lang="en-US" sz="1200" kern="1200" baseline="0" dirty="0" smtClean="0">
                <a:solidFill>
                  <a:schemeClr val="tx1"/>
                </a:solidFill>
                <a:latin typeface="Arial" charset="0"/>
                <a:ea typeface="ＭＳ Ｐゴシック" pitchFamily="-107" charset="-128"/>
                <a:cs typeface="ＭＳ Ｐゴシック" pitchFamily="-107" charset="-128"/>
              </a:rPr>
              <a:t>those security capabilities.</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Security Capabilities  </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During this phase, the STA and AP decide on specific techniques</a:t>
            </a:r>
          </a:p>
          <a:p>
            <a:r>
              <a:rPr lang="en-US" sz="1200" kern="1200" baseline="0" dirty="0" smtClean="0">
                <a:solidFill>
                  <a:schemeClr val="tx1"/>
                </a:solidFill>
                <a:latin typeface="Arial" charset="0"/>
                <a:ea typeface="ＭＳ Ｐゴシック" pitchFamily="-107" charset="-128"/>
                <a:cs typeface="ＭＳ Ｐゴシック" pitchFamily="-107" charset="-128"/>
              </a:rPr>
              <a:t>in the following areas: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Confidentiality and MPDU integrity protocols for protecting unicast traffic</a:t>
            </a:r>
          </a:p>
          <a:p>
            <a:r>
              <a:rPr lang="en-US" sz="1200" kern="1200" baseline="0" dirty="0" smtClean="0">
                <a:solidFill>
                  <a:schemeClr val="tx1"/>
                </a:solidFill>
                <a:latin typeface="Arial" charset="0"/>
                <a:ea typeface="ＭＳ Ｐゴシック" pitchFamily="-107" charset="-128"/>
                <a:cs typeface="ＭＳ Ｐゴシック" pitchFamily="-107" charset="-128"/>
              </a:rPr>
              <a:t>(traffic only between this STA and AP)</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Authentication method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Cryptography key management approach</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Confidentiality and integrity protocols for protecting multicast/broadcast traffic</a:t>
            </a:r>
          </a:p>
          <a:p>
            <a:r>
              <a:rPr lang="en-US" sz="1200" kern="1200" baseline="0" dirty="0" smtClean="0">
                <a:solidFill>
                  <a:schemeClr val="tx1"/>
                </a:solidFill>
                <a:latin typeface="Arial" charset="0"/>
                <a:ea typeface="ＭＳ Ｐゴシック" pitchFamily="-107" charset="-128"/>
                <a:cs typeface="ＭＳ Ｐゴシック" pitchFamily="-107" charset="-128"/>
              </a:rPr>
              <a:t>are dictated by the AP, since all STAs in a multicast group must use the same</a:t>
            </a:r>
          </a:p>
          <a:p>
            <a:r>
              <a:rPr lang="en-US" sz="1200" kern="1200" baseline="0" dirty="0" smtClean="0">
                <a:solidFill>
                  <a:schemeClr val="tx1"/>
                </a:solidFill>
                <a:latin typeface="Arial" charset="0"/>
                <a:ea typeface="ＭＳ Ｐゴシック" pitchFamily="-107" charset="-128"/>
                <a:cs typeface="ＭＳ Ｐゴシック" pitchFamily="-107" charset="-128"/>
              </a:rPr>
              <a:t>protocols and ciphers. The specification of a protocol, along with the chosen key</a:t>
            </a:r>
          </a:p>
          <a:p>
            <a:r>
              <a:rPr lang="en-US" sz="1200" kern="1200" baseline="0" dirty="0" smtClean="0">
                <a:solidFill>
                  <a:schemeClr val="tx1"/>
                </a:solidFill>
                <a:latin typeface="Arial" charset="0"/>
                <a:ea typeface="ＭＳ Ｐゴシック" pitchFamily="-107" charset="-128"/>
                <a:cs typeface="ＭＳ Ｐゴシック" pitchFamily="-107" charset="-128"/>
              </a:rPr>
              <a:t>length (if variable) is known as a cipher suite . The options for the confidentiality and</a:t>
            </a:r>
          </a:p>
          <a:p>
            <a:r>
              <a:rPr lang="en-US" sz="1200" kern="1200" baseline="0" dirty="0" smtClean="0">
                <a:solidFill>
                  <a:schemeClr val="tx1"/>
                </a:solidFill>
                <a:latin typeface="Arial" charset="0"/>
                <a:ea typeface="ＭＳ Ｐゴシック" pitchFamily="-107" charset="-128"/>
                <a:cs typeface="ＭＳ Ｐゴシック" pitchFamily="-107" charset="-128"/>
              </a:rPr>
              <a:t>integrity cipher suite are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WEP, with either a 40-bit or 104-bit key, which allows backward compatibility</a:t>
            </a:r>
          </a:p>
          <a:p>
            <a:r>
              <a:rPr lang="en-US" sz="1200" kern="1200" baseline="0" dirty="0" smtClean="0">
                <a:solidFill>
                  <a:schemeClr val="tx1"/>
                </a:solidFill>
                <a:latin typeface="Arial" charset="0"/>
                <a:ea typeface="ＭＳ Ｐゴシック" pitchFamily="-107" charset="-128"/>
                <a:cs typeface="ＭＳ Ｐゴシック" pitchFamily="-107" charset="-128"/>
              </a:rPr>
              <a:t>with older IEEE 802.11 implementations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TKIP</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CCMP</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Vendor-specific methods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other negotiable suite is the authentication and key management (AKM)</a:t>
            </a:r>
          </a:p>
          <a:p>
            <a:r>
              <a:rPr lang="en-US" sz="1200" kern="1200" baseline="0" dirty="0" smtClean="0">
                <a:solidFill>
                  <a:schemeClr val="tx1"/>
                </a:solidFill>
                <a:latin typeface="Arial" charset="0"/>
                <a:ea typeface="ＭＳ Ｐゴシック" pitchFamily="-107" charset="-128"/>
                <a:cs typeface="ＭＳ Ｐゴシック" pitchFamily="-107" charset="-128"/>
              </a:rPr>
              <a:t>suite, which defines (1) the means by which the AP and STA perform mutual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and (2) the means for deriving a root key from which other keys may</a:t>
            </a:r>
          </a:p>
          <a:p>
            <a:r>
              <a:rPr lang="en-US" sz="1200" kern="1200" baseline="0" dirty="0" smtClean="0">
                <a:solidFill>
                  <a:schemeClr val="tx1"/>
                </a:solidFill>
                <a:latin typeface="Arial" charset="0"/>
                <a:ea typeface="ＭＳ Ｐゴシック" pitchFamily="-107" charset="-128"/>
                <a:cs typeface="ＭＳ Ｐゴシック" pitchFamily="-107" charset="-128"/>
              </a:rPr>
              <a:t>be generated. The possible AKM suites are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IEEE 802.1X</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Pre-shared key (no explicit authentication takes place and mutual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is implied if the STA and AP share a unique secret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Vendor-specific methods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discovery phase consists of three exchanges.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Network and security capability discovery: During this exchange, STAs discover</a:t>
            </a:r>
          </a:p>
          <a:p>
            <a:r>
              <a:rPr lang="en-US" sz="1200" kern="1200" baseline="0" dirty="0" smtClean="0">
                <a:solidFill>
                  <a:schemeClr val="tx1"/>
                </a:solidFill>
                <a:latin typeface="Arial" charset="0"/>
                <a:ea typeface="ＭＳ Ｐゴシック" pitchFamily="-107" charset="-128"/>
                <a:cs typeface="ＭＳ Ｐゴシック" pitchFamily="-107" charset="-128"/>
              </a:rPr>
              <a:t>the existence of a network with which to communicate. The AP either</a:t>
            </a:r>
          </a:p>
          <a:p>
            <a:r>
              <a:rPr lang="en-US" sz="1200" kern="1200" baseline="0" dirty="0" smtClean="0">
                <a:solidFill>
                  <a:schemeClr val="tx1"/>
                </a:solidFill>
                <a:latin typeface="Arial" charset="0"/>
                <a:ea typeface="ＭＳ Ｐゴシック" pitchFamily="-107" charset="-128"/>
                <a:cs typeface="ＭＳ Ｐゴシック" pitchFamily="-107" charset="-128"/>
              </a:rPr>
              <a:t>periodically broadcasts its security capabilities (not shown in figure), indicated</a:t>
            </a:r>
          </a:p>
          <a:p>
            <a:r>
              <a:rPr lang="en-US" sz="1200" kern="1200" baseline="0" dirty="0" smtClean="0">
                <a:solidFill>
                  <a:schemeClr val="tx1"/>
                </a:solidFill>
                <a:latin typeface="Arial" charset="0"/>
                <a:ea typeface="ＭＳ Ｐゴシック" pitchFamily="-107" charset="-128"/>
                <a:cs typeface="ＭＳ Ｐゴシック" pitchFamily="-107" charset="-128"/>
              </a:rPr>
              <a:t>by RSN IE (Robust Security Network Information Element), in a specific</a:t>
            </a:r>
          </a:p>
          <a:p>
            <a:r>
              <a:rPr lang="en-US" sz="1200" kern="1200" baseline="0" dirty="0" smtClean="0">
                <a:solidFill>
                  <a:schemeClr val="tx1"/>
                </a:solidFill>
                <a:latin typeface="Arial" charset="0"/>
                <a:ea typeface="ＭＳ Ｐゴシック" pitchFamily="-107" charset="-128"/>
                <a:cs typeface="ＭＳ Ｐゴシック" pitchFamily="-107" charset="-128"/>
              </a:rPr>
              <a:t>channel through the Beacon frame; or responds to a station’s Probe Request</a:t>
            </a:r>
          </a:p>
          <a:p>
            <a:r>
              <a:rPr lang="en-US" sz="1200" kern="1200" baseline="0" dirty="0" smtClean="0">
                <a:solidFill>
                  <a:schemeClr val="tx1"/>
                </a:solidFill>
                <a:latin typeface="Arial" charset="0"/>
                <a:ea typeface="ＭＳ Ｐゴシック" pitchFamily="-107" charset="-128"/>
                <a:cs typeface="ＭＳ Ｐゴシック" pitchFamily="-107" charset="-128"/>
              </a:rPr>
              <a:t>through a Probe Response frame. A wireless station may discover available</a:t>
            </a:r>
          </a:p>
          <a:p>
            <a:r>
              <a:rPr lang="en-US" sz="1200" kern="1200" baseline="0" dirty="0" smtClean="0">
                <a:solidFill>
                  <a:schemeClr val="tx1"/>
                </a:solidFill>
                <a:latin typeface="Arial" charset="0"/>
                <a:ea typeface="ＭＳ Ｐゴシック" pitchFamily="-107" charset="-128"/>
                <a:cs typeface="ＭＳ Ｐゴシック" pitchFamily="-107" charset="-128"/>
              </a:rPr>
              <a:t>access points and corresponding security capabilities by either passively monitoring</a:t>
            </a:r>
          </a:p>
          <a:p>
            <a:r>
              <a:rPr lang="en-US" sz="1200" kern="1200" baseline="0" dirty="0" smtClean="0">
                <a:solidFill>
                  <a:schemeClr val="tx1"/>
                </a:solidFill>
                <a:latin typeface="Arial" charset="0"/>
                <a:ea typeface="ＭＳ Ｐゴシック" pitchFamily="-107" charset="-128"/>
                <a:cs typeface="ＭＳ Ｐゴシック" pitchFamily="-107" charset="-128"/>
              </a:rPr>
              <a:t>the Beacon frames or actively probing every channel.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Open system authentication: The purpose of this frame sequence, which</a:t>
            </a:r>
          </a:p>
          <a:p>
            <a:r>
              <a:rPr lang="en-US" sz="1200" kern="1200" baseline="0" dirty="0" smtClean="0">
                <a:solidFill>
                  <a:schemeClr val="tx1"/>
                </a:solidFill>
                <a:latin typeface="Arial" charset="0"/>
                <a:ea typeface="ＭＳ Ｐゴシック" pitchFamily="-107" charset="-128"/>
                <a:cs typeface="ＭＳ Ｐゴシック" pitchFamily="-107" charset="-128"/>
              </a:rPr>
              <a:t>provides no security, is simply to maintain backward compatibility with the</a:t>
            </a:r>
          </a:p>
          <a:p>
            <a:r>
              <a:rPr lang="en-US" sz="1200" kern="1200" baseline="0" dirty="0" smtClean="0">
                <a:solidFill>
                  <a:schemeClr val="tx1"/>
                </a:solidFill>
                <a:latin typeface="Arial" charset="0"/>
                <a:ea typeface="ＭＳ Ｐゴシック" pitchFamily="-107" charset="-128"/>
                <a:cs typeface="ＭＳ Ｐゴシック" pitchFamily="-107" charset="-128"/>
              </a:rPr>
              <a:t> IEEE 802.11 state machine, as implemented in existing IEEE 802.11 hardware.</a:t>
            </a:r>
          </a:p>
          <a:p>
            <a:r>
              <a:rPr lang="en-US" sz="1200" kern="1200" baseline="0" dirty="0" smtClean="0">
                <a:solidFill>
                  <a:schemeClr val="tx1"/>
                </a:solidFill>
                <a:latin typeface="Arial" charset="0"/>
                <a:ea typeface="ＭＳ Ｐゴシック" pitchFamily="-107" charset="-128"/>
                <a:cs typeface="ＭＳ Ｐゴシック" pitchFamily="-107" charset="-128"/>
              </a:rPr>
              <a:t>In essence, the two devices (STA and AP) simply exchange identifiers.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Association:  The purpose of this stage is to agree on a set of security capabilities</a:t>
            </a:r>
          </a:p>
          <a:p>
            <a:r>
              <a:rPr lang="en-US" sz="1200" kern="1200" baseline="0" dirty="0" smtClean="0">
                <a:solidFill>
                  <a:schemeClr val="tx1"/>
                </a:solidFill>
                <a:latin typeface="Arial" charset="0"/>
                <a:ea typeface="ＭＳ Ｐゴシック" pitchFamily="-107" charset="-128"/>
                <a:cs typeface="ＭＳ Ｐゴシック" pitchFamily="-107" charset="-128"/>
              </a:rPr>
              <a:t>to be used. The STA then sends an Association Request frame to the AP.</a:t>
            </a:r>
          </a:p>
          <a:p>
            <a:r>
              <a:rPr lang="en-US" sz="1200" kern="1200" baseline="0" dirty="0" smtClean="0">
                <a:solidFill>
                  <a:schemeClr val="tx1"/>
                </a:solidFill>
                <a:latin typeface="Arial" charset="0"/>
                <a:ea typeface="ＭＳ Ｐゴシック" pitchFamily="-107" charset="-128"/>
                <a:cs typeface="ＭＳ Ｐゴシック" pitchFamily="-107" charset="-128"/>
              </a:rPr>
              <a:t>In this frame, the STA specifies one set of matching capabilities (one</a:t>
            </a:r>
          </a:p>
          <a:p>
            <a:r>
              <a:rPr lang="en-US" sz="1200" kern="1200" baseline="0" dirty="0" smtClean="0">
                <a:solidFill>
                  <a:schemeClr val="tx1"/>
                </a:solidFill>
                <a:latin typeface="Arial" charset="0"/>
                <a:ea typeface="ＭＳ Ｐゴシック" pitchFamily="-107" charset="-128"/>
                <a:cs typeface="ＭＳ Ｐゴシック" pitchFamily="-107" charset="-128"/>
              </a:rPr>
              <a:t>authentication and key management suite, one pairwise cipher suite, and one</a:t>
            </a:r>
          </a:p>
          <a:p>
            <a:r>
              <a:rPr lang="en-US" sz="1200" kern="1200" baseline="0" dirty="0" smtClean="0">
                <a:solidFill>
                  <a:schemeClr val="tx1"/>
                </a:solidFill>
                <a:latin typeface="Arial" charset="0"/>
                <a:ea typeface="ＭＳ Ｐゴシック" pitchFamily="-107" charset="-128"/>
                <a:cs typeface="ＭＳ Ｐゴシック" pitchFamily="-107" charset="-128"/>
              </a:rPr>
              <a:t>group-key cipher suite) from among those advertised by the AP. If there</a:t>
            </a:r>
          </a:p>
          <a:p>
            <a:r>
              <a:rPr lang="en-US" sz="1200" kern="1200" baseline="0" dirty="0" smtClean="0">
                <a:solidFill>
                  <a:schemeClr val="tx1"/>
                </a:solidFill>
                <a:latin typeface="Arial" charset="0"/>
                <a:ea typeface="ＭＳ Ｐゴシック" pitchFamily="-107" charset="-128"/>
                <a:cs typeface="ＭＳ Ｐゴシック" pitchFamily="-107" charset="-128"/>
              </a:rPr>
              <a:t>is no match in capabilities between the AP and the STA, the AP refuses</a:t>
            </a:r>
          </a:p>
          <a:p>
            <a:r>
              <a:rPr lang="en-US" sz="1200" kern="1200" baseline="0" dirty="0" smtClean="0">
                <a:solidFill>
                  <a:schemeClr val="tx1"/>
                </a:solidFill>
                <a:latin typeface="Arial" charset="0"/>
                <a:ea typeface="ＭＳ Ｐゴシック" pitchFamily="-107" charset="-128"/>
                <a:cs typeface="ＭＳ Ｐゴシック" pitchFamily="-107" charset="-128"/>
              </a:rPr>
              <a:t>the Association Request. The STA blocks it too, in case it has associated</a:t>
            </a:r>
          </a:p>
          <a:p>
            <a:r>
              <a:rPr lang="en-US" sz="1200" kern="1200" baseline="0" dirty="0" smtClean="0">
                <a:solidFill>
                  <a:schemeClr val="tx1"/>
                </a:solidFill>
                <a:latin typeface="Arial" charset="0"/>
                <a:ea typeface="ＭＳ Ｐゴシック" pitchFamily="-107" charset="-128"/>
                <a:cs typeface="ＭＳ Ｐゴシック" pitchFamily="-107" charset="-128"/>
              </a:rPr>
              <a:t>with a rogue AP or someone is inserting frames illicitly on its channel. As</a:t>
            </a:r>
          </a:p>
          <a:p>
            <a:r>
              <a:rPr lang="en-US" sz="1200" kern="1200" baseline="0" dirty="0" smtClean="0">
                <a:solidFill>
                  <a:schemeClr val="tx1"/>
                </a:solidFill>
                <a:latin typeface="Arial" charset="0"/>
                <a:ea typeface="ＭＳ Ｐゴシック" pitchFamily="-107" charset="-128"/>
                <a:cs typeface="ＭＳ Ｐゴシック" pitchFamily="-107" charset="-128"/>
              </a:rPr>
              <a:t>shown in Figure 18.8, the IEEE 802.1X controlled ports are blocked, and no</a:t>
            </a:r>
          </a:p>
          <a:p>
            <a:r>
              <a:rPr lang="en-US" sz="1200" kern="1200" baseline="0" dirty="0" smtClean="0">
                <a:solidFill>
                  <a:schemeClr val="tx1"/>
                </a:solidFill>
                <a:latin typeface="Arial" charset="0"/>
                <a:ea typeface="ＭＳ Ｐゴシック" pitchFamily="-107" charset="-128"/>
                <a:cs typeface="ＭＳ Ｐゴシック" pitchFamily="-107" charset="-128"/>
              </a:rPr>
              <a:t>user traffic goes beyond the AP. The concept of blocked ports is explained</a:t>
            </a:r>
          </a:p>
          <a:p>
            <a:r>
              <a:rPr lang="en-US" sz="1200" kern="1200" baseline="0" dirty="0" smtClean="0">
                <a:solidFill>
                  <a:schemeClr val="tx1"/>
                </a:solidFill>
                <a:latin typeface="Arial" charset="0"/>
                <a:ea typeface="ＭＳ Ｐゴシック" pitchFamily="-107" charset="-128"/>
                <a:cs typeface="ＭＳ Ｐゴシック" pitchFamily="-107" charset="-128"/>
              </a:rPr>
              <a:t>subsequently.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was mentioned, the authentication phase enables mutual authentication between</a:t>
            </a:r>
          </a:p>
          <a:p>
            <a:r>
              <a:rPr lang="en-US" sz="1200" kern="1200" baseline="0" dirty="0" smtClean="0">
                <a:solidFill>
                  <a:schemeClr val="tx1"/>
                </a:solidFill>
                <a:latin typeface="Arial" charset="0"/>
                <a:ea typeface="ＭＳ Ｐゴシック" pitchFamily="-107" charset="-128"/>
                <a:cs typeface="ＭＳ Ｐゴシック" pitchFamily="-107" charset="-128"/>
              </a:rPr>
              <a:t>an STA and an authentication server (AS) located in the DS.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is designed to allow only authorized stations to use the network and to provide the</a:t>
            </a:r>
          </a:p>
          <a:p>
            <a:r>
              <a:rPr lang="en-US" sz="1200" kern="1200" baseline="0" dirty="0" smtClean="0">
                <a:solidFill>
                  <a:schemeClr val="tx1"/>
                </a:solidFill>
                <a:latin typeface="Arial" charset="0"/>
                <a:ea typeface="ＭＳ Ｐゴシック" pitchFamily="-107" charset="-128"/>
                <a:cs typeface="ＭＳ Ｐゴシック" pitchFamily="-107" charset="-128"/>
              </a:rPr>
              <a:t>STA with assurance that it is communicating with a legitimate network.</a:t>
            </a:r>
            <a:endParaRPr lang="en-US" dirty="0" smtClean="0">
              <a:latin typeface="Arial" pitchFamily="-84" charset="0"/>
              <a:ea typeface="ＭＳ Ｐゴシック" pitchFamily="-84" charset="-128"/>
              <a:cs typeface="ＭＳ Ｐゴシック" pitchFamily="-84" charset="-128"/>
            </a:endParaRPr>
          </a:p>
        </p:txBody>
      </p:sp>
      <p:sp>
        <p:nvSpPr>
          <p:cNvPr id="40964" name="Slide Number Placeholder 3"/>
          <p:cNvSpPr>
            <a:spLocks noGrp="1"/>
          </p:cNvSpPr>
          <p:nvPr>
            <p:ph type="sldNum" sz="quarter" idx="5"/>
          </p:nvPr>
        </p:nvSpPr>
        <p:spPr>
          <a:noFill/>
        </p:spPr>
        <p:txBody>
          <a:bodyPr/>
          <a:lstStyle/>
          <a:p>
            <a:fld id="{C524FAA3-D5B9-8B48-887F-21315E12B484}" type="slidenum">
              <a:rPr lang="en-AU" smtClean="0">
                <a:latin typeface="Arial" pitchFamily="-84" charset="0"/>
              </a:rPr>
              <a:pPr/>
              <a:t>63</a:t>
            </a:fld>
            <a:endParaRPr lang="en-AU" dirty="0" smtClean="0">
              <a:latin typeface="Arial" pitchFamily="-8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During the key management phase, a variety of cryptographic keys are generated</a:t>
            </a:r>
          </a:p>
          <a:p>
            <a:r>
              <a:rPr lang="en-US" sz="1200" kern="1200" baseline="0" dirty="0" smtClean="0">
                <a:solidFill>
                  <a:schemeClr val="tx1"/>
                </a:solidFill>
                <a:latin typeface="Arial" charset="0"/>
                <a:ea typeface="ＭＳ Ｐゴシック" pitchFamily="-107" charset="-128"/>
                <a:cs typeface="ＭＳ Ｐゴシック" pitchFamily="-107" charset="-128"/>
              </a:rPr>
              <a:t>and distributed to STAs. There are two types of keys: pairwise keys used for communication</a:t>
            </a:r>
          </a:p>
          <a:p>
            <a:r>
              <a:rPr lang="en-US" sz="1200" kern="1200" baseline="0" dirty="0" smtClean="0">
                <a:solidFill>
                  <a:schemeClr val="tx1"/>
                </a:solidFill>
                <a:latin typeface="Arial" charset="0"/>
                <a:ea typeface="ＭＳ Ｐゴシック" pitchFamily="-107" charset="-128"/>
                <a:cs typeface="ＭＳ Ｐゴシック" pitchFamily="-107" charset="-128"/>
              </a:rPr>
              <a:t>between an STA and an AP and group keys used for multicast communication.</a:t>
            </a:r>
          </a:p>
          <a:p>
            <a:r>
              <a:rPr lang="en-US" sz="1200" kern="1200" baseline="0" dirty="0" smtClean="0">
                <a:solidFill>
                  <a:schemeClr val="tx1"/>
                </a:solidFill>
                <a:latin typeface="Arial" charset="0"/>
                <a:ea typeface="ＭＳ Ｐゴシック" pitchFamily="-107" charset="-128"/>
                <a:cs typeface="ＭＳ Ｐゴシック" pitchFamily="-107" charset="-128"/>
              </a:rPr>
              <a:t>Figure 18.9, based on [FRAN07], shows the two key hierarchies.</a:t>
            </a:r>
            <a:endParaRPr lang="en-US" dirty="0" smtClean="0">
              <a:latin typeface="Arial" pitchFamily="-84" charset="0"/>
              <a:ea typeface="ＭＳ Ｐゴシック" pitchFamily="-84" charset="-128"/>
              <a:cs typeface="ＭＳ Ｐゴシック" pitchFamily="-84" charset="-128"/>
            </a:endParaRPr>
          </a:p>
        </p:txBody>
      </p:sp>
      <p:sp>
        <p:nvSpPr>
          <p:cNvPr id="47108" name="Slide Number Placeholder 3"/>
          <p:cNvSpPr>
            <a:spLocks noGrp="1"/>
          </p:cNvSpPr>
          <p:nvPr>
            <p:ph type="sldNum" sz="quarter" idx="5"/>
          </p:nvPr>
        </p:nvSpPr>
        <p:spPr>
          <a:noFill/>
        </p:spPr>
        <p:txBody>
          <a:bodyPr/>
          <a:lstStyle/>
          <a:p>
            <a:fld id="{7C9FE578-F067-5D4B-9A66-EBF10739A99C}" type="slidenum">
              <a:rPr lang="en-AU" smtClean="0">
                <a:latin typeface="Arial" pitchFamily="-84" charset="0"/>
              </a:rPr>
              <a:pPr/>
              <a:t>64</a:t>
            </a:fld>
            <a:endParaRPr lang="en-AU" dirty="0" smtClean="0">
              <a:latin typeface="Arial" pitchFamily="-8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b="1" i="0" kern="1200" dirty="0" smtClean="0">
                <a:solidFill>
                  <a:schemeClr val="tx1"/>
                </a:solidFill>
                <a:latin typeface="+mn-lt"/>
                <a:ea typeface="+mn-ea"/>
                <a:cs typeface="+mn-cs"/>
              </a:rPr>
              <a:t>EAP</a:t>
            </a:r>
            <a:r>
              <a:rPr lang="zh-CN" altLang="en-US" sz="1200" b="1" i="0" kern="1200" dirty="0" smtClean="0">
                <a:solidFill>
                  <a:schemeClr val="tx1"/>
                </a:solidFill>
                <a:latin typeface="+mn-lt"/>
                <a:ea typeface="+mn-ea"/>
                <a:cs typeface="+mn-cs"/>
              </a:rPr>
              <a:t>和</a:t>
            </a:r>
            <a:r>
              <a:rPr lang="en-US" altLang="zh-CN" sz="1200" b="1" i="0" kern="1200" dirty="0" smtClean="0">
                <a:solidFill>
                  <a:schemeClr val="tx1"/>
                </a:solidFill>
                <a:latin typeface="+mn-lt"/>
                <a:ea typeface="+mn-ea"/>
                <a:cs typeface="+mn-cs"/>
              </a:rPr>
              <a:t>802.1X</a:t>
            </a:r>
            <a:r>
              <a:rPr lang="zh-CN" altLang="en-US" sz="1200" b="1" i="0" kern="1200" dirty="0" smtClean="0">
                <a:solidFill>
                  <a:schemeClr val="tx1"/>
                </a:solidFill>
                <a:latin typeface="+mn-lt"/>
                <a:ea typeface="+mn-ea"/>
                <a:cs typeface="+mn-cs"/>
              </a:rPr>
              <a:t>介绍</a:t>
            </a:r>
            <a:endParaRPr lang="en-US" altLang="zh-CN" sz="1200" b="1" i="0" kern="1200" dirty="0" smtClean="0">
              <a:solidFill>
                <a:schemeClr val="tx1"/>
              </a:solidFill>
              <a:latin typeface="+mn-lt"/>
              <a:ea typeface="+mn-ea"/>
              <a:cs typeface="+mn-cs"/>
            </a:endParaRPr>
          </a:p>
          <a:p>
            <a:r>
              <a:rPr lang="en-US" sz="1200" kern="1200" baseline="0" dirty="0" smtClean="0">
                <a:solidFill>
                  <a:schemeClr val="tx1"/>
                </a:solidFill>
                <a:latin typeface="Arial" charset="0"/>
                <a:ea typeface="ＭＳ Ｐゴシック" pitchFamily="-107" charset="-128"/>
                <a:cs typeface="ＭＳ Ｐゴシック" pitchFamily="-107" charset="-128"/>
              </a:rPr>
              <a:t>http://book.2cto.com/201405/43281.html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altLang="zh-CN" sz="1200" b="1" i="0" kern="1200" dirty="0" err="1" smtClean="0">
                <a:solidFill>
                  <a:schemeClr val="tx1"/>
                </a:solidFill>
                <a:latin typeface="+mn-lt"/>
                <a:ea typeface="+mn-ea"/>
                <a:cs typeface="+mn-cs"/>
              </a:rPr>
              <a:t>hostapd</a:t>
            </a:r>
            <a:r>
              <a:rPr lang="en-US" altLang="zh-CN" sz="1200" b="1" i="0" kern="1200" dirty="0" smtClean="0">
                <a:solidFill>
                  <a:schemeClr val="tx1"/>
                </a:solidFill>
                <a:latin typeface="+mn-lt"/>
                <a:ea typeface="+mn-ea"/>
                <a:cs typeface="+mn-cs"/>
              </a:rPr>
              <a:t> </a:t>
            </a:r>
            <a:r>
              <a:rPr lang="en-US" altLang="zh-CN" sz="1200" b="1" i="0" kern="1200" dirty="0" err="1" smtClean="0">
                <a:solidFill>
                  <a:schemeClr val="tx1"/>
                </a:solidFill>
                <a:latin typeface="+mn-lt"/>
                <a:ea typeface="+mn-ea"/>
                <a:cs typeface="+mn-cs"/>
              </a:rPr>
              <a:t>wpa_supplicant</a:t>
            </a:r>
            <a:r>
              <a:rPr lang="en-US" altLang="zh-CN" sz="1200" b="1" i="0" kern="1200" dirty="0" smtClean="0">
                <a:solidFill>
                  <a:schemeClr val="tx1"/>
                </a:solidFill>
                <a:latin typeface="+mn-lt"/>
                <a:ea typeface="+mn-ea"/>
                <a:cs typeface="+mn-cs"/>
              </a:rPr>
              <a:t> </a:t>
            </a:r>
            <a:r>
              <a:rPr lang="en-US" altLang="zh-CN" sz="1200" b="1" i="0" kern="1200" dirty="0" err="1" smtClean="0">
                <a:solidFill>
                  <a:schemeClr val="tx1"/>
                </a:solidFill>
                <a:latin typeface="+mn-lt"/>
                <a:ea typeface="+mn-ea"/>
                <a:cs typeface="+mn-cs"/>
              </a:rPr>
              <a:t>madwifi</a:t>
            </a:r>
            <a:r>
              <a:rPr lang="zh-CN" altLang="en-US" sz="1200" b="1" i="0" kern="1200" dirty="0" smtClean="0">
                <a:solidFill>
                  <a:schemeClr val="tx1"/>
                </a:solidFill>
                <a:latin typeface="+mn-lt"/>
                <a:ea typeface="+mn-ea"/>
                <a:cs typeface="+mn-cs"/>
              </a:rPr>
              <a:t>详细分析（十）</a:t>
            </a:r>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wps</a:t>
            </a:r>
            <a:r>
              <a:rPr lang="zh-CN" altLang="en-US" sz="1200" b="1" i="0" kern="1200" dirty="0" smtClean="0">
                <a:solidFill>
                  <a:schemeClr val="tx1"/>
                </a:solidFill>
                <a:latin typeface="+mn-lt"/>
                <a:ea typeface="+mn-ea"/>
                <a:cs typeface="+mn-cs"/>
              </a:rPr>
              <a:t>原理及实现 </a:t>
            </a:r>
            <a:endParaRPr lang="en-US" altLang="zh-CN" sz="1200" b="1" i="0" kern="120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http://www.2cto.com/net/201607/522072.html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upper part of Figure 18.10 shows the MPDU</a:t>
            </a:r>
          </a:p>
          <a:p>
            <a:r>
              <a:rPr lang="en-US" sz="1200" kern="1200" baseline="0" dirty="0" smtClean="0">
                <a:solidFill>
                  <a:schemeClr val="tx1"/>
                </a:solidFill>
                <a:latin typeface="Arial" charset="0"/>
                <a:ea typeface="ＭＳ Ｐゴシック" pitchFamily="-107" charset="-128"/>
                <a:cs typeface="ＭＳ Ｐゴシック" pitchFamily="-107" charset="-128"/>
              </a:rPr>
              <a:t>exchange</a:t>
            </a:r>
          </a:p>
          <a:p>
            <a:r>
              <a:rPr lang="en-US" sz="1200" kern="1200" baseline="0" dirty="0" smtClean="0">
                <a:solidFill>
                  <a:schemeClr val="tx1"/>
                </a:solidFill>
                <a:latin typeface="Arial" charset="0"/>
                <a:ea typeface="ＭＳ Ｐゴシック" pitchFamily="-107" charset="-128"/>
                <a:cs typeface="ＭＳ Ｐゴシック" pitchFamily="-107" charset="-128"/>
              </a:rPr>
              <a:t>for distributing pairwise keys. This exchange is known as the 4-way handshake .</a:t>
            </a:r>
          </a:p>
          <a:p>
            <a:r>
              <a:rPr lang="en-US" sz="1200" kern="1200" baseline="0" dirty="0" smtClean="0">
                <a:solidFill>
                  <a:schemeClr val="tx1"/>
                </a:solidFill>
                <a:latin typeface="Arial" charset="0"/>
                <a:ea typeface="ＭＳ Ｐゴシック" pitchFamily="-107" charset="-128"/>
                <a:cs typeface="ＭＳ Ｐゴシック" pitchFamily="-107" charset="-128"/>
              </a:rPr>
              <a:t>The STA and AP use this handshake to confirm the existence of the PMK,</a:t>
            </a:r>
          </a:p>
          <a:p>
            <a:r>
              <a:rPr lang="en-US" sz="1200" kern="1200" baseline="0" dirty="0" smtClean="0">
                <a:solidFill>
                  <a:schemeClr val="tx1"/>
                </a:solidFill>
                <a:latin typeface="Arial" charset="0"/>
                <a:ea typeface="ＭＳ Ｐゴシック" pitchFamily="-107" charset="-128"/>
                <a:cs typeface="ＭＳ Ｐゴシック" pitchFamily="-107" charset="-128"/>
              </a:rPr>
              <a:t>verify the selection of the cipher suite, and derive a fresh PTK for the following data</a:t>
            </a:r>
          </a:p>
          <a:p>
            <a:r>
              <a:rPr lang="en-US" sz="1200" kern="1200" baseline="0" dirty="0" smtClean="0">
                <a:solidFill>
                  <a:schemeClr val="tx1"/>
                </a:solidFill>
                <a:latin typeface="Arial" charset="0"/>
                <a:ea typeface="ＭＳ Ｐゴシック" pitchFamily="-107" charset="-128"/>
                <a:cs typeface="ＭＳ Ｐゴシック" pitchFamily="-107" charset="-128"/>
              </a:rPr>
              <a:t>session.</a:t>
            </a:r>
            <a:endParaRPr lang="en-US" dirty="0"/>
          </a:p>
        </p:txBody>
      </p:sp>
      <p:sp>
        <p:nvSpPr>
          <p:cNvPr id="4" name="Slide Number Placeholder 3"/>
          <p:cNvSpPr>
            <a:spLocks noGrp="1"/>
          </p:cNvSpPr>
          <p:nvPr>
            <p:ph type="sldNum" sz="quarter" idx="10"/>
          </p:nvPr>
        </p:nvSpPr>
        <p:spPr/>
        <p:txBody>
          <a:bodyPr/>
          <a:lstStyle/>
          <a:p>
            <a:pPr>
              <a:defRPr/>
            </a:pPr>
            <a:fld id="{A597342B-8AE1-B34D-BBA5-CCBFD7D5E8F6}" type="slidenum">
              <a:rPr lang="en-AU" smtClean="0"/>
              <a:pPr>
                <a:defRPr/>
              </a:pPr>
              <a:t>65</a:t>
            </a:fld>
            <a:endParaRPr lang="en-AU"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p:spPr>
        <p:txBody>
          <a:bodyPr/>
          <a:lstStyle/>
          <a:p>
            <a:fld id="{54E00952-26B8-2D46-8289-C5E560322778}" type="slidenum">
              <a:rPr lang="en-AU">
                <a:latin typeface="Arial" pitchFamily="-84" charset="0"/>
              </a:rPr>
              <a:pPr/>
              <a:t>66</a:t>
            </a:fld>
            <a:endParaRPr lang="en-AU" dirty="0">
              <a:latin typeface="Arial" pitchFamily="-8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18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GPG(Gnu Privacy Guard)</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pPr>
              <a:lnSpc>
                <a:spcPct val="80000"/>
              </a:lnSpc>
            </a:pPr>
            <a:r>
              <a:rPr lang="en-US" altLang="zh-CN" sz="800" dirty="0" smtClean="0">
                <a:latin typeface="Arial" charset="0"/>
                <a:ea typeface="宋体" charset="-122"/>
              </a:rPr>
              <a:t>PGP </a:t>
            </a:r>
            <a:r>
              <a:rPr lang="zh-CN" altLang="en-US" sz="800" dirty="0" smtClean="0">
                <a:latin typeface="Arial" charset="0"/>
                <a:ea typeface="宋体" charset="-122"/>
              </a:rPr>
              <a:t>－ </a:t>
            </a:r>
            <a:r>
              <a:rPr lang="en-US" altLang="zh-CN" sz="800" dirty="0" smtClean="0">
                <a:latin typeface="Arial" charset="0"/>
                <a:ea typeface="宋体" charset="-122"/>
              </a:rPr>
              <a:t>Pretty Good Privacy</a:t>
            </a:r>
          </a:p>
          <a:p>
            <a:pPr>
              <a:lnSpc>
                <a:spcPct val="80000"/>
              </a:lnSpc>
            </a:pPr>
            <a:endParaRPr lang="en-US" altLang="zh-CN" sz="800" dirty="0" smtClean="0">
              <a:latin typeface="Arial" charset="0"/>
              <a:ea typeface="宋体" charset="-122"/>
            </a:endParaRPr>
          </a:p>
          <a:p>
            <a:pPr>
              <a:lnSpc>
                <a:spcPct val="80000"/>
              </a:lnSpc>
            </a:pPr>
            <a:r>
              <a:rPr lang="en-US" altLang="zh-CN" sz="800" dirty="0" smtClean="0">
                <a:latin typeface="Arial" charset="0"/>
                <a:ea typeface="宋体" charset="-122"/>
              </a:rPr>
              <a:t>1. </a:t>
            </a:r>
            <a:r>
              <a:rPr lang="zh-CN" altLang="en-US" sz="800" dirty="0" smtClean="0">
                <a:latin typeface="Arial" charset="0"/>
                <a:ea typeface="宋体" charset="-122"/>
              </a:rPr>
              <a:t>下载、安装、注册</a:t>
            </a:r>
          </a:p>
          <a:p>
            <a:pPr>
              <a:lnSpc>
                <a:spcPct val="80000"/>
              </a:lnSpc>
            </a:pPr>
            <a:endParaRPr lang="zh-CN" altLang="en-US" sz="800" dirty="0" smtClean="0">
              <a:latin typeface="Arial" charset="0"/>
              <a:ea typeface="宋体" charset="-122"/>
            </a:endParaRPr>
          </a:p>
          <a:p>
            <a:pPr>
              <a:lnSpc>
                <a:spcPct val="80000"/>
              </a:lnSpc>
            </a:pPr>
            <a:r>
              <a:rPr lang="en-US" altLang="zh-CN" sz="800" dirty="0" smtClean="0">
                <a:latin typeface="Arial" charset="0"/>
                <a:ea typeface="宋体" charset="-122"/>
              </a:rPr>
              <a:t>2. </a:t>
            </a:r>
            <a:r>
              <a:rPr lang="zh-CN" altLang="en-US" sz="800" dirty="0" smtClean="0">
                <a:latin typeface="Arial" charset="0"/>
                <a:ea typeface="宋体" charset="-122"/>
              </a:rPr>
              <a:t>功能</a:t>
            </a:r>
          </a:p>
          <a:p>
            <a:pPr>
              <a:lnSpc>
                <a:spcPct val="80000"/>
              </a:lnSpc>
            </a:pPr>
            <a:r>
              <a:rPr lang="en-US" altLang="zh-CN" sz="800" dirty="0" smtClean="0">
                <a:latin typeface="Arial" charset="0"/>
                <a:ea typeface="宋体" charset="-122"/>
              </a:rPr>
              <a:t>2.1 </a:t>
            </a:r>
            <a:r>
              <a:rPr lang="zh-CN" altLang="en-US" sz="800" dirty="0" smtClean="0">
                <a:latin typeface="Arial" charset="0"/>
                <a:ea typeface="宋体" charset="-122"/>
              </a:rPr>
              <a:t>密钥管理</a:t>
            </a:r>
          </a:p>
          <a:p>
            <a:pPr>
              <a:lnSpc>
                <a:spcPct val="80000"/>
              </a:lnSpc>
            </a:pPr>
            <a:r>
              <a:rPr lang="zh-CN" altLang="en-US" sz="800" dirty="0" smtClean="0">
                <a:latin typeface="Arial" charset="0"/>
                <a:ea typeface="宋体" charset="-122"/>
              </a:rPr>
              <a:t>        产生自己的</a:t>
            </a:r>
            <a:r>
              <a:rPr lang="en-US" altLang="zh-CN" sz="800" dirty="0" smtClean="0">
                <a:latin typeface="Arial" charset="0"/>
                <a:ea typeface="宋体" charset="-122"/>
              </a:rPr>
              <a:t>RSA/DSS</a:t>
            </a:r>
            <a:r>
              <a:rPr lang="zh-CN" altLang="en-US" sz="800" dirty="0" smtClean="0">
                <a:latin typeface="Arial" charset="0"/>
                <a:ea typeface="宋体" charset="-122"/>
              </a:rPr>
              <a:t>钥</a:t>
            </a:r>
          </a:p>
          <a:p>
            <a:pPr>
              <a:lnSpc>
                <a:spcPct val="80000"/>
              </a:lnSpc>
            </a:pPr>
            <a:r>
              <a:rPr lang="zh-CN" altLang="en-US" sz="800" dirty="0" smtClean="0">
                <a:latin typeface="Arial" charset="0"/>
                <a:ea typeface="宋体" charset="-122"/>
              </a:rPr>
              <a:t>        导入别人的钥</a:t>
            </a:r>
          </a:p>
          <a:p>
            <a:pPr>
              <a:lnSpc>
                <a:spcPct val="80000"/>
              </a:lnSpc>
            </a:pPr>
            <a:r>
              <a:rPr lang="zh-CN" altLang="en-US" sz="800" dirty="0" smtClean="0">
                <a:latin typeface="Arial" charset="0"/>
                <a:ea typeface="宋体" charset="-122"/>
              </a:rPr>
              <a:t>        导出钥          </a:t>
            </a:r>
          </a:p>
          <a:p>
            <a:pPr>
              <a:lnSpc>
                <a:spcPct val="80000"/>
              </a:lnSpc>
            </a:pPr>
            <a:r>
              <a:rPr lang="en-US" altLang="zh-CN" sz="800" dirty="0" smtClean="0">
                <a:latin typeface="Arial" charset="0"/>
                <a:ea typeface="宋体" charset="-122"/>
              </a:rPr>
              <a:t>2.2 </a:t>
            </a:r>
            <a:r>
              <a:rPr lang="zh-CN" altLang="en-US" sz="800" dirty="0" smtClean="0">
                <a:latin typeface="Arial" charset="0"/>
                <a:ea typeface="宋体" charset="-122"/>
              </a:rPr>
              <a:t>签名</a:t>
            </a:r>
          </a:p>
          <a:p>
            <a:pPr>
              <a:lnSpc>
                <a:spcPct val="80000"/>
              </a:lnSpc>
            </a:pPr>
            <a:r>
              <a:rPr lang="zh-CN" altLang="en-US" sz="800" dirty="0" smtClean="0">
                <a:latin typeface="Arial" charset="0"/>
                <a:ea typeface="宋体" charset="-122"/>
              </a:rPr>
              <a:t>        使用自己的私钥</a:t>
            </a:r>
          </a:p>
          <a:p>
            <a:pPr>
              <a:lnSpc>
                <a:spcPct val="80000"/>
              </a:lnSpc>
            </a:pPr>
            <a:r>
              <a:rPr lang="en-US" altLang="zh-CN" sz="800" dirty="0" smtClean="0">
                <a:latin typeface="Arial" charset="0"/>
                <a:ea typeface="宋体" charset="-122"/>
              </a:rPr>
              <a:t>2.3 </a:t>
            </a:r>
            <a:r>
              <a:rPr lang="zh-CN" altLang="en-US" sz="800" dirty="0" smtClean="0">
                <a:latin typeface="Arial" charset="0"/>
                <a:ea typeface="宋体" charset="-122"/>
              </a:rPr>
              <a:t>加密</a:t>
            </a:r>
          </a:p>
          <a:p>
            <a:pPr>
              <a:lnSpc>
                <a:spcPct val="80000"/>
              </a:lnSpc>
            </a:pPr>
            <a:r>
              <a:rPr lang="zh-CN" altLang="en-US" sz="800" dirty="0" smtClean="0">
                <a:latin typeface="Arial" charset="0"/>
                <a:ea typeface="宋体" charset="-122"/>
              </a:rPr>
              <a:t>        使用对方的公钥</a:t>
            </a:r>
          </a:p>
          <a:p>
            <a:pPr>
              <a:lnSpc>
                <a:spcPct val="80000"/>
              </a:lnSpc>
            </a:pPr>
            <a:r>
              <a:rPr lang="en-US" altLang="zh-CN" sz="800" dirty="0" smtClean="0">
                <a:latin typeface="Arial" charset="0"/>
                <a:ea typeface="宋体" charset="-122"/>
              </a:rPr>
              <a:t>2.4 </a:t>
            </a:r>
            <a:r>
              <a:rPr lang="zh-CN" altLang="en-US" sz="800" dirty="0" smtClean="0">
                <a:latin typeface="Arial" charset="0"/>
                <a:ea typeface="宋体" charset="-122"/>
              </a:rPr>
              <a:t>签名并加密</a:t>
            </a:r>
          </a:p>
          <a:p>
            <a:pPr>
              <a:lnSpc>
                <a:spcPct val="80000"/>
              </a:lnSpc>
            </a:pPr>
            <a:r>
              <a:rPr lang="zh-CN" altLang="en-US" sz="800" dirty="0" smtClean="0">
                <a:latin typeface="Arial" charset="0"/>
                <a:ea typeface="宋体" charset="-122"/>
              </a:rPr>
              <a:t>        先签名，再加密</a:t>
            </a:r>
          </a:p>
          <a:p>
            <a:pPr>
              <a:lnSpc>
                <a:spcPct val="80000"/>
              </a:lnSpc>
            </a:pPr>
            <a:r>
              <a:rPr lang="en-US" altLang="zh-CN" sz="800" dirty="0" smtClean="0">
                <a:latin typeface="Arial" charset="0"/>
                <a:ea typeface="宋体" charset="-122"/>
              </a:rPr>
              <a:t>2.5 </a:t>
            </a:r>
            <a:r>
              <a:rPr lang="zh-CN" altLang="en-US" sz="800" dirty="0" smtClean="0">
                <a:latin typeface="Arial" charset="0"/>
                <a:ea typeface="宋体" charset="-122"/>
              </a:rPr>
              <a:t>创建自解密</a:t>
            </a:r>
            <a:r>
              <a:rPr lang="en-US" altLang="zh-CN" sz="800" dirty="0" smtClean="0">
                <a:latin typeface="Arial" charset="0"/>
                <a:ea typeface="宋体" charset="-122"/>
              </a:rPr>
              <a:t>exe</a:t>
            </a:r>
            <a:r>
              <a:rPr lang="zh-CN" altLang="en-US" sz="800" dirty="0" smtClean="0">
                <a:latin typeface="Arial" charset="0"/>
                <a:ea typeface="宋体" charset="-122"/>
              </a:rPr>
              <a:t>文件</a:t>
            </a:r>
          </a:p>
          <a:p>
            <a:pPr>
              <a:lnSpc>
                <a:spcPct val="80000"/>
              </a:lnSpc>
            </a:pPr>
            <a:r>
              <a:rPr lang="zh-CN" altLang="en-US" sz="800" dirty="0" smtClean="0">
                <a:latin typeface="Arial" charset="0"/>
                <a:ea typeface="宋体" charset="-122"/>
              </a:rPr>
              <a:t>        使用某种对称算法和口令</a:t>
            </a:r>
          </a:p>
          <a:p>
            <a:pPr>
              <a:lnSpc>
                <a:spcPct val="80000"/>
              </a:lnSpc>
            </a:pPr>
            <a:r>
              <a:rPr lang="en-US" altLang="zh-CN" sz="800" dirty="0" smtClean="0">
                <a:latin typeface="Arial" charset="0"/>
                <a:ea typeface="宋体" charset="-122"/>
              </a:rPr>
              <a:t>2.6 </a:t>
            </a:r>
            <a:r>
              <a:rPr lang="zh-CN" altLang="en-US" sz="800" dirty="0" smtClean="0">
                <a:latin typeface="Arial" charset="0"/>
                <a:ea typeface="宋体" charset="-122"/>
              </a:rPr>
              <a:t>其他功能</a:t>
            </a:r>
          </a:p>
          <a:p>
            <a:pPr>
              <a:lnSpc>
                <a:spcPct val="80000"/>
              </a:lnSpc>
            </a:pPr>
            <a:r>
              <a:rPr lang="zh-CN" altLang="en-US" sz="800" dirty="0" smtClean="0">
                <a:latin typeface="Arial" charset="0"/>
                <a:ea typeface="宋体" charset="-122"/>
              </a:rPr>
              <a:t>        磁盘加密</a:t>
            </a:r>
          </a:p>
          <a:p>
            <a:pPr>
              <a:lnSpc>
                <a:spcPct val="80000"/>
              </a:lnSpc>
            </a:pPr>
            <a:r>
              <a:rPr lang="zh-CN" altLang="en-US" sz="800" dirty="0" smtClean="0">
                <a:latin typeface="Arial" charset="0"/>
                <a:ea typeface="宋体" charset="-122"/>
              </a:rPr>
              <a:t>        擦除功能        </a:t>
            </a:r>
          </a:p>
          <a:p>
            <a:pPr>
              <a:lnSpc>
                <a:spcPct val="80000"/>
              </a:lnSpc>
            </a:pPr>
            <a:endParaRPr lang="zh-CN" altLang="en-US" sz="800" dirty="0" smtClean="0">
              <a:latin typeface="Arial" charset="0"/>
              <a:ea typeface="宋体" charset="-122"/>
            </a:endParaRPr>
          </a:p>
          <a:p>
            <a:pPr>
              <a:lnSpc>
                <a:spcPct val="80000"/>
              </a:lnSpc>
            </a:pPr>
            <a:r>
              <a:rPr lang="en-US" altLang="zh-CN" sz="800" dirty="0" smtClean="0">
                <a:latin typeface="Arial" charset="0"/>
                <a:ea typeface="宋体" charset="-122"/>
              </a:rPr>
              <a:t>3. </a:t>
            </a:r>
            <a:r>
              <a:rPr lang="zh-CN" altLang="en-US" sz="800" dirty="0" smtClean="0">
                <a:latin typeface="Arial" charset="0"/>
                <a:ea typeface="宋体" charset="-122"/>
              </a:rPr>
              <a:t>内部的操作原理和规则</a:t>
            </a:r>
          </a:p>
          <a:p>
            <a:pPr>
              <a:lnSpc>
                <a:spcPct val="80000"/>
              </a:lnSpc>
            </a:pPr>
            <a:r>
              <a:rPr lang="en-US" altLang="zh-CN" sz="800" dirty="0" smtClean="0">
                <a:latin typeface="Arial" charset="0"/>
                <a:ea typeface="宋体" charset="-122"/>
              </a:rPr>
              <a:t>3.1 </a:t>
            </a:r>
            <a:r>
              <a:rPr lang="zh-CN" altLang="en-US" sz="800" dirty="0" smtClean="0">
                <a:latin typeface="Arial" charset="0"/>
                <a:ea typeface="宋体" charset="-122"/>
              </a:rPr>
              <a:t>对称算法、公钥算法和散列函数的原理</a:t>
            </a:r>
          </a:p>
          <a:p>
            <a:pPr>
              <a:lnSpc>
                <a:spcPct val="80000"/>
              </a:lnSpc>
            </a:pPr>
            <a:r>
              <a:rPr lang="en-US" altLang="zh-CN" sz="800" dirty="0" smtClean="0">
                <a:latin typeface="Arial" charset="0"/>
                <a:ea typeface="宋体" charset="-122"/>
              </a:rPr>
              <a:t>3.2 PGP</a:t>
            </a:r>
            <a:r>
              <a:rPr lang="zh-CN" altLang="en-US" sz="800" dirty="0" smtClean="0">
                <a:latin typeface="Arial" charset="0"/>
                <a:ea typeface="宋体" charset="-122"/>
              </a:rPr>
              <a:t>中使用密码算法的规则和标准</a:t>
            </a:r>
          </a:p>
          <a:p>
            <a:pPr>
              <a:lnSpc>
                <a:spcPct val="80000"/>
              </a:lnSpc>
            </a:pPr>
            <a:r>
              <a:rPr lang="en-US" altLang="zh-CN" sz="800" dirty="0" smtClean="0">
                <a:latin typeface="Arial" charset="0"/>
                <a:ea typeface="宋体" charset="-122"/>
              </a:rPr>
              <a:t>3.3 </a:t>
            </a:r>
            <a:r>
              <a:rPr lang="zh-CN" altLang="en-US" sz="800" dirty="0" smtClean="0">
                <a:latin typeface="Arial" charset="0"/>
                <a:ea typeface="宋体" charset="-122"/>
              </a:rPr>
              <a:t>探究源程序</a:t>
            </a:r>
          </a:p>
          <a:p>
            <a:pPr>
              <a:lnSpc>
                <a:spcPct val="80000"/>
              </a:lnSpc>
            </a:pPr>
            <a:endParaRPr lang="zh-CN" altLang="en-US" sz="800" dirty="0" smtClean="0">
              <a:latin typeface="Arial" charset="0"/>
              <a:ea typeface="宋体" charset="-122"/>
            </a:endParaRPr>
          </a:p>
          <a:p>
            <a:pPr>
              <a:lnSpc>
                <a:spcPct val="80000"/>
              </a:lnSpc>
            </a:pPr>
            <a:r>
              <a:rPr lang="en-US" altLang="zh-CN" sz="800" dirty="0" smtClean="0">
                <a:latin typeface="Arial" charset="0"/>
                <a:ea typeface="宋体" charset="-122"/>
              </a:rPr>
              <a:t>4. </a:t>
            </a:r>
            <a:r>
              <a:rPr lang="zh-CN" altLang="en-US" sz="800" dirty="0" smtClean="0">
                <a:latin typeface="Arial" charset="0"/>
                <a:ea typeface="宋体" charset="-122"/>
              </a:rPr>
              <a:t>资料</a:t>
            </a:r>
          </a:p>
          <a:p>
            <a:pPr>
              <a:lnSpc>
                <a:spcPct val="80000"/>
              </a:lnSpc>
            </a:pPr>
            <a:r>
              <a:rPr lang="zh-CN" altLang="en-US" sz="800" dirty="0" smtClean="0">
                <a:latin typeface="Arial" charset="0"/>
                <a:ea typeface="宋体" charset="-122"/>
              </a:rPr>
              <a:t>        </a:t>
            </a:r>
            <a:r>
              <a:rPr lang="en-US" altLang="zh-CN" sz="800" dirty="0" smtClean="0">
                <a:latin typeface="Arial" charset="0"/>
                <a:ea typeface="宋体" charset="-122"/>
              </a:rPr>
              <a:t>PKI</a:t>
            </a:r>
            <a:r>
              <a:rPr lang="zh-CN" altLang="en-US" sz="800" dirty="0" smtClean="0">
                <a:latin typeface="Arial" charset="0"/>
                <a:ea typeface="宋体" charset="-122"/>
              </a:rPr>
              <a:t>基础</a:t>
            </a:r>
          </a:p>
          <a:p>
            <a:pPr>
              <a:lnSpc>
                <a:spcPct val="80000"/>
              </a:lnSpc>
            </a:pPr>
            <a:r>
              <a:rPr lang="zh-CN" altLang="en-US" sz="800" dirty="0" smtClean="0">
                <a:latin typeface="Arial" charset="0"/>
                <a:ea typeface="宋体" charset="-122"/>
              </a:rPr>
              <a:t>        网络查询</a:t>
            </a:r>
            <a:r>
              <a:rPr lang="en-US" altLang="zh-CN" sz="800" dirty="0" smtClean="0">
                <a:latin typeface="Arial" charset="0"/>
                <a:ea typeface="宋体" charset="-122"/>
              </a:rPr>
              <a:t>Google("PGP", "GPG")</a:t>
            </a:r>
            <a:endParaRPr lang="zh-CN" altLang="en-US" sz="800" dirty="0" smtClean="0">
              <a:latin typeface="Arial" charset="0"/>
              <a:ea typeface="宋体" charset="-122"/>
            </a:endParaRPr>
          </a:p>
          <a:p>
            <a:pPr>
              <a:lnSpc>
                <a:spcPct val="80000"/>
              </a:lnSpc>
            </a:pPr>
            <a:endParaRPr lang="zh-CN" altLang="en-US" sz="800" dirty="0" smtClean="0">
              <a:latin typeface="Arial" charset="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Radix64 </a:t>
            </a:r>
            <a:r>
              <a:rPr lang="zh-CN" altLang="en-US" dirty="0" smtClean="0"/>
              <a:t>与</a:t>
            </a:r>
            <a:r>
              <a:rPr lang="en-US" altLang="zh-CN" dirty="0" smtClean="0"/>
              <a:t>base64</a:t>
            </a:r>
            <a:r>
              <a:rPr lang="zh-CN" altLang="en-US" dirty="0" smtClean="0"/>
              <a:t>编码</a:t>
            </a:r>
            <a:endParaRPr lang="en-US" altLang="zh-CN" dirty="0" smtClean="0"/>
          </a:p>
          <a:p>
            <a:endParaRPr lang="en-US" altLang="zh-CN" dirty="0" smtClean="0"/>
          </a:p>
          <a:p>
            <a:r>
              <a:rPr lang="en-US" altLang="zh-CN" sz="1200" b="0" i="0" kern="1200" dirty="0" smtClean="0">
                <a:solidFill>
                  <a:schemeClr val="tx1"/>
                </a:solidFill>
                <a:latin typeface="+mn-lt"/>
                <a:ea typeface="+mn-ea"/>
                <a:cs typeface="+mn-cs"/>
              </a:rPr>
              <a:t>GP</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S/MIME</a:t>
            </a:r>
            <a:r>
              <a:rPr lang="zh-CN" altLang="en-US" sz="1200" b="0" i="0" kern="1200" dirty="0" smtClean="0">
                <a:solidFill>
                  <a:schemeClr val="tx1"/>
                </a:solidFill>
                <a:latin typeface="+mn-lt"/>
                <a:ea typeface="+mn-ea"/>
                <a:cs typeface="+mn-cs"/>
              </a:rPr>
              <a:t>均使用了</a:t>
            </a:r>
            <a:r>
              <a:rPr lang="en-US" altLang="zh-CN" sz="1200" b="0" i="0" kern="1200" dirty="0" smtClean="0">
                <a:solidFill>
                  <a:schemeClr val="tx1"/>
                </a:solidFill>
                <a:latin typeface="+mn-lt"/>
                <a:ea typeface="+mn-ea"/>
                <a:cs typeface="+mn-cs"/>
              </a:rPr>
              <a:t>Radix-64</a:t>
            </a:r>
            <a:r>
              <a:rPr lang="zh-CN" altLang="en-US" sz="1200" b="0" i="0" kern="1200" dirty="0" smtClean="0">
                <a:solidFill>
                  <a:schemeClr val="tx1"/>
                </a:solidFill>
                <a:latin typeface="+mn-lt"/>
                <a:ea typeface="+mn-ea"/>
                <a:cs typeface="+mn-cs"/>
              </a:rPr>
              <a:t>编码技术，</a:t>
            </a:r>
            <a:r>
              <a:rPr lang="en-US" altLang="zh-CN" sz="1200" b="0" i="0" kern="1200" dirty="0" smtClean="0">
                <a:solidFill>
                  <a:schemeClr val="tx1"/>
                </a:solidFill>
                <a:latin typeface="+mn-lt"/>
                <a:ea typeface="+mn-ea"/>
                <a:cs typeface="+mn-cs"/>
              </a:rPr>
              <a:t>Radix-64</a:t>
            </a:r>
            <a:r>
              <a:rPr lang="zh-CN" altLang="en-US" sz="1200" b="0" i="0" kern="1200" dirty="0" smtClean="0">
                <a:solidFill>
                  <a:schemeClr val="tx1"/>
                </a:solidFill>
                <a:latin typeface="+mn-lt"/>
                <a:ea typeface="+mn-ea"/>
                <a:cs typeface="+mn-cs"/>
              </a:rPr>
              <a:t>编码基于</a:t>
            </a:r>
            <a:r>
              <a:rPr lang="en-US" altLang="zh-CN" sz="1200" b="0" i="0" u="sng" kern="1200" dirty="0" smtClean="0">
                <a:solidFill>
                  <a:schemeClr val="tx1"/>
                </a:solidFill>
                <a:latin typeface="+mn-lt"/>
                <a:ea typeface="+mn-ea"/>
                <a:cs typeface="+mn-cs"/>
                <a:hlinkClick r:id="rId3"/>
              </a:rPr>
              <a:t>Base64</a:t>
            </a:r>
            <a:r>
              <a:rPr lang="zh-CN" altLang="en-US" sz="1200" b="0" i="0" kern="1200" dirty="0" smtClean="0">
                <a:solidFill>
                  <a:schemeClr val="tx1"/>
                </a:solidFill>
                <a:latin typeface="+mn-lt"/>
                <a:ea typeface="+mn-ea"/>
                <a:cs typeface="+mn-cs"/>
              </a:rPr>
              <a:t>编码技术，由两部分构成。分别是</a:t>
            </a:r>
            <a:r>
              <a:rPr lang="en-US" altLang="zh-CN" sz="1200" b="0" i="0" kern="1200" dirty="0" smtClean="0">
                <a:solidFill>
                  <a:schemeClr val="tx1"/>
                </a:solidFill>
                <a:latin typeface="+mn-lt"/>
                <a:ea typeface="+mn-ea"/>
                <a:cs typeface="+mn-cs"/>
              </a:rPr>
              <a:t>Base64</a:t>
            </a:r>
            <a:r>
              <a:rPr lang="zh-CN" altLang="en-US" sz="1200" b="0" i="0" kern="1200" dirty="0" smtClean="0">
                <a:solidFill>
                  <a:schemeClr val="tx1"/>
                </a:solidFill>
                <a:latin typeface="+mn-lt"/>
                <a:ea typeface="+mn-ea"/>
                <a:cs typeface="+mn-cs"/>
              </a:rPr>
              <a:t>编码后的数据和一个校验和。</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a:spcBef>
                <a:spcPct val="50000"/>
              </a:spcBef>
            </a:pPr>
            <a:r>
              <a:rPr lang="en-US" altLang="zh-CN" smtClean="0">
                <a:latin typeface="Arial" charset="0"/>
                <a:ea typeface="宋体" charset="-122"/>
              </a:rPr>
              <a:t>http://www.vpnc.org/</a:t>
            </a:r>
            <a:endParaRPr lang="zh-CN" altLang="en-US" smtClean="0">
              <a:latin typeface="Arial"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关于</a:t>
            </a:r>
            <a:r>
              <a:rPr lang="en-US" altLang="zh-CN" dirty="0" err="1" smtClean="0"/>
              <a:t>pptp</a:t>
            </a:r>
            <a:r>
              <a:rPr lang="en-US" altLang="zh-CN" dirty="0" smtClean="0"/>
              <a:t>/l2tp:</a:t>
            </a:r>
          </a:p>
          <a:p>
            <a:r>
              <a:rPr lang="en-US" altLang="zh-CN" dirty="0" smtClean="0"/>
              <a:t>http://blog.163.com/hlz_2599/blog/static/142378474201341511122929/</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20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IPSec</a:t>
            </a:r>
            <a:r>
              <a:rPr lang="zh-CN" altLang="en-US" dirty="0" smtClean="0"/>
              <a:t>协议介绍：</a:t>
            </a:r>
            <a:endParaRPr lang="en-US" altLang="zh-CN" dirty="0" smtClean="0"/>
          </a:p>
          <a:p>
            <a:r>
              <a:rPr lang="en-US" altLang="zh-CN" dirty="0" smtClean="0"/>
              <a:t>http://blog.csdn.net/tantexian/article/details/43448499</a:t>
            </a:r>
          </a:p>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5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philzimmermann.com/ZH/"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gp.com/" TargetMode="External"/><Relationship Id="rId7" Type="http://schemas.openxmlformats.org/officeDocument/2006/relationships/hyperlink" Target="http://www.pgp.net/pgpnet/pgp-faq/"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openpgp.org/" TargetMode="External"/><Relationship Id="rId5" Type="http://schemas.openxmlformats.org/officeDocument/2006/relationships/hyperlink" Target="http://www.gnupg.org/" TargetMode="External"/><Relationship Id="rId4" Type="http://schemas.openxmlformats.org/officeDocument/2006/relationships/hyperlink" Target="http://www.pgpi.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0"/>
            <a:ext cx="8229600" cy="808038"/>
          </a:xfrm>
        </p:spPr>
        <p:txBody>
          <a:bodyPr/>
          <a:lstStyle/>
          <a:p>
            <a:pPr eaLnBrk="1" hangingPunct="1"/>
            <a:r>
              <a:rPr lang="zh-CN" altLang="en-US" dirty="0" smtClean="0"/>
              <a:t>电子邮件安全</a:t>
            </a:r>
          </a:p>
        </p:txBody>
      </p:sp>
      <p:sp>
        <p:nvSpPr>
          <p:cNvPr id="3075" name="Rectangle 3"/>
          <p:cNvSpPr>
            <a:spLocks noGrp="1" noChangeArrowheads="1"/>
          </p:cNvSpPr>
          <p:nvPr>
            <p:ph type="body" idx="1"/>
          </p:nvPr>
        </p:nvSpPr>
        <p:spPr>
          <a:xfrm>
            <a:off x="381000" y="1905000"/>
            <a:ext cx="8229600" cy="2544763"/>
          </a:xfrm>
        </p:spPr>
        <p:txBody>
          <a:bodyPr>
            <a:normAutofit/>
          </a:bodyPr>
          <a:lstStyle/>
          <a:p>
            <a:pPr eaLnBrk="1" hangingPunct="1">
              <a:buFontTx/>
              <a:buNone/>
            </a:pPr>
            <a:r>
              <a:rPr lang="zh-CN" altLang="en-US" dirty="0" smtClean="0"/>
              <a:t>主要内容：</a:t>
            </a:r>
            <a:r>
              <a:rPr lang="en-US" altLang="zh-CN" dirty="0" smtClean="0"/>
              <a:t>SMTP &amp; POP3</a:t>
            </a:r>
            <a:r>
              <a:rPr lang="zh-CN" altLang="en-US" dirty="0" smtClean="0"/>
              <a:t>、</a:t>
            </a:r>
            <a:r>
              <a:rPr lang="en-US" altLang="zh-CN" dirty="0" smtClean="0"/>
              <a:t>MIME</a:t>
            </a:r>
            <a:r>
              <a:rPr lang="zh-CN" altLang="en-US" dirty="0" smtClean="0"/>
              <a:t>和</a:t>
            </a:r>
            <a:r>
              <a:rPr lang="en-US" altLang="zh-CN" dirty="0" smtClean="0"/>
              <a:t>PGP</a:t>
            </a:r>
          </a:p>
          <a:p>
            <a:pPr eaLnBrk="1" hangingPunct="1">
              <a:buFontTx/>
              <a:buNone/>
            </a:pPr>
            <a:r>
              <a:rPr lang="zh-CN" altLang="en-US" dirty="0" smtClean="0"/>
              <a:t>电子邮件是最普及最重要，同时也最受问题困扰的互联网应用之一。</a:t>
            </a:r>
            <a:endParaRPr lang="en-US" altLang="zh-CN" dirty="0" smtClean="0"/>
          </a:p>
          <a:p>
            <a:pPr eaLnBrk="1" hangingPunct="1">
              <a:buFontTx/>
              <a:buNone/>
            </a:pPr>
            <a:endParaRPr lang="zh-CN" altLang="en-US" dirty="0" smtClean="0"/>
          </a:p>
          <a:p>
            <a:pPr eaLnBrk="1" hangingPunct="1"/>
            <a:endParaRPr lang="zh-CN" altLang="en-US" dirty="0" smtClean="0"/>
          </a:p>
          <a:p>
            <a:pPr eaLnBrk="1" hangingPunct="1"/>
            <a:endParaRPr lang="en-US" altLang="zh-C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t>邮件的认证 </a:t>
            </a:r>
            <a:r>
              <a:rPr lang="en-US" altLang="zh-CN" dirty="0" smtClean="0"/>
              <a:t>- </a:t>
            </a:r>
            <a:r>
              <a:rPr lang="zh-CN" altLang="en-US" dirty="0" smtClean="0"/>
              <a:t>签名</a:t>
            </a:r>
          </a:p>
        </p:txBody>
      </p:sp>
      <p:sp>
        <p:nvSpPr>
          <p:cNvPr id="54275" name="Rectangle 3"/>
          <p:cNvSpPr>
            <a:spLocks noGrp="1" noChangeArrowheads="1"/>
          </p:cNvSpPr>
          <p:nvPr>
            <p:ph type="body" idx="1"/>
          </p:nvPr>
        </p:nvSpPr>
        <p:spPr/>
        <p:txBody>
          <a:bodyPr/>
          <a:lstStyle/>
          <a:p>
            <a:r>
              <a:rPr lang="zh-CN" altLang="en-US" dirty="0" smtClean="0"/>
              <a:t>发送方创建邮件报文</a:t>
            </a:r>
          </a:p>
          <a:p>
            <a:pPr lvl="1"/>
            <a:r>
              <a:rPr lang="zh-CN" altLang="en-US" dirty="0" smtClean="0"/>
              <a:t>产生</a:t>
            </a:r>
            <a:r>
              <a:rPr lang="en-US" altLang="zh-CN" dirty="0" smtClean="0"/>
              <a:t>SHA-1</a:t>
            </a:r>
            <a:r>
              <a:rPr lang="zh-CN" altLang="en-US" dirty="0" smtClean="0"/>
              <a:t>值</a:t>
            </a:r>
            <a:r>
              <a:rPr lang="en-US" altLang="zh-CN" dirty="0" smtClean="0"/>
              <a:t>160</a:t>
            </a:r>
            <a:r>
              <a:rPr lang="zh-CN" altLang="en-US" dirty="0" smtClean="0"/>
              <a:t>比特</a:t>
            </a:r>
          </a:p>
          <a:p>
            <a:pPr lvl="1"/>
            <a:r>
              <a:rPr lang="zh-CN" altLang="en-US" dirty="0" smtClean="0"/>
              <a:t>用</a:t>
            </a:r>
            <a:r>
              <a:rPr lang="en-US" altLang="zh-CN" dirty="0" smtClean="0"/>
              <a:t>RSA</a:t>
            </a:r>
            <a:r>
              <a:rPr lang="zh-CN" altLang="en-US" dirty="0" smtClean="0"/>
              <a:t>私钥签名，签名值放在报文前面</a:t>
            </a:r>
          </a:p>
          <a:p>
            <a:pPr lvl="1"/>
            <a:endParaRPr lang="zh-CN" altLang="en-US" dirty="0" smtClean="0"/>
          </a:p>
          <a:p>
            <a:r>
              <a:rPr lang="zh-CN" altLang="en-US" dirty="0" smtClean="0"/>
              <a:t>接收方认证来源人</a:t>
            </a:r>
          </a:p>
          <a:p>
            <a:pPr lvl="1"/>
            <a:r>
              <a:rPr lang="zh-CN" altLang="en-US" dirty="0" smtClean="0"/>
              <a:t>用发送者的公钥解密签名，获得</a:t>
            </a:r>
            <a:r>
              <a:rPr lang="en-US" altLang="zh-CN" dirty="0" smtClean="0"/>
              <a:t>160</a:t>
            </a:r>
            <a:r>
              <a:rPr lang="zh-CN" altLang="en-US" dirty="0" smtClean="0"/>
              <a:t>比特</a:t>
            </a:r>
            <a:r>
              <a:rPr lang="en-US" altLang="zh-CN" dirty="0" smtClean="0"/>
              <a:t>SHA-1</a:t>
            </a:r>
            <a:r>
              <a:rPr lang="zh-CN" altLang="en-US" dirty="0" smtClean="0"/>
              <a:t>值</a:t>
            </a:r>
          </a:p>
          <a:p>
            <a:pPr lvl="1"/>
            <a:r>
              <a:rPr lang="zh-CN" altLang="en-US" dirty="0" smtClean="0"/>
              <a:t>该值于明文的</a:t>
            </a:r>
            <a:r>
              <a:rPr lang="en-US" altLang="zh-CN" dirty="0" smtClean="0"/>
              <a:t>SHA-1</a:t>
            </a:r>
            <a:r>
              <a:rPr lang="zh-CN" altLang="en-US" dirty="0" smtClean="0"/>
              <a:t>值比较</a:t>
            </a:r>
          </a:p>
          <a:p>
            <a:endParaRPr lang="zh-CN" alt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邮件的保密性 </a:t>
            </a:r>
            <a:r>
              <a:rPr lang="en-US" altLang="zh-CN" smtClean="0"/>
              <a:t>- </a:t>
            </a:r>
            <a:r>
              <a:rPr lang="zh-CN" altLang="en-US" smtClean="0"/>
              <a:t>加密</a:t>
            </a:r>
          </a:p>
        </p:txBody>
      </p:sp>
      <p:sp>
        <p:nvSpPr>
          <p:cNvPr id="55299" name="Rectangle 3"/>
          <p:cNvSpPr>
            <a:spLocks noGrp="1" noChangeArrowheads="1"/>
          </p:cNvSpPr>
          <p:nvPr>
            <p:ph type="body" idx="1"/>
          </p:nvPr>
        </p:nvSpPr>
        <p:spPr/>
        <p:txBody>
          <a:bodyPr/>
          <a:lstStyle/>
          <a:p>
            <a:r>
              <a:rPr lang="zh-CN" altLang="en-US" dirty="0" smtClean="0"/>
              <a:t>发送</a:t>
            </a:r>
          </a:p>
          <a:p>
            <a:pPr lvl="1"/>
            <a:r>
              <a:rPr lang="zh-CN" altLang="en-US" dirty="0" smtClean="0"/>
              <a:t>产生</a:t>
            </a:r>
            <a:r>
              <a:rPr lang="en-US" altLang="zh-CN" dirty="0" smtClean="0"/>
              <a:t>(128b)</a:t>
            </a:r>
            <a:r>
              <a:rPr lang="zh-CN" altLang="en-US" dirty="0" smtClean="0"/>
              <a:t>随机数作为会话密钥</a:t>
            </a:r>
          </a:p>
          <a:p>
            <a:pPr lvl="1"/>
            <a:r>
              <a:rPr lang="zh-CN" altLang="en-US" dirty="0" smtClean="0"/>
              <a:t>选择合适的算法</a:t>
            </a:r>
            <a:r>
              <a:rPr lang="en-US" altLang="zh-CN" dirty="0" smtClean="0"/>
              <a:t>(DES)</a:t>
            </a:r>
            <a:r>
              <a:rPr lang="zh-CN" altLang="en-US" dirty="0" smtClean="0"/>
              <a:t>加密报文</a:t>
            </a:r>
          </a:p>
          <a:p>
            <a:pPr lvl="1"/>
            <a:r>
              <a:rPr lang="zh-CN" altLang="en-US" dirty="0" smtClean="0"/>
              <a:t>用</a:t>
            </a:r>
            <a:r>
              <a:rPr lang="en-US" altLang="zh-CN" dirty="0" smtClean="0"/>
              <a:t>RSA</a:t>
            </a:r>
            <a:r>
              <a:rPr lang="zh-CN" altLang="en-US" dirty="0" smtClean="0"/>
              <a:t>算法</a:t>
            </a:r>
            <a:r>
              <a:rPr lang="en-US" altLang="zh-CN" dirty="0" smtClean="0"/>
              <a:t>/</a:t>
            </a:r>
            <a:r>
              <a:rPr lang="zh-CN" altLang="en-US" dirty="0" smtClean="0"/>
              <a:t>接收者的公钥加密会话密钥，放在报文前面</a:t>
            </a:r>
          </a:p>
          <a:p>
            <a:r>
              <a:rPr lang="zh-CN" altLang="en-US" dirty="0" smtClean="0"/>
              <a:t>接收</a:t>
            </a:r>
          </a:p>
          <a:p>
            <a:pPr lvl="1"/>
            <a:r>
              <a:rPr lang="zh-CN" altLang="en-US" dirty="0" smtClean="0"/>
              <a:t>用自己的</a:t>
            </a:r>
            <a:r>
              <a:rPr lang="en-US" altLang="zh-CN" dirty="0" smtClean="0"/>
              <a:t>RSA</a:t>
            </a:r>
            <a:r>
              <a:rPr lang="zh-CN" altLang="en-US" dirty="0" smtClean="0"/>
              <a:t>私钥解密获得会话密钥</a:t>
            </a:r>
          </a:p>
          <a:p>
            <a:pPr lvl="1"/>
            <a:r>
              <a:rPr lang="zh-CN" altLang="en-US" dirty="0" smtClean="0"/>
              <a:t>用会话密钥解密获得明文</a:t>
            </a:r>
          </a:p>
          <a:p>
            <a:endParaRPr lang="zh-CN"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mtClean="0"/>
              <a:t>其他</a:t>
            </a:r>
          </a:p>
        </p:txBody>
      </p:sp>
      <p:sp>
        <p:nvSpPr>
          <p:cNvPr id="56323" name="Rectangle 3"/>
          <p:cNvSpPr>
            <a:spLocks noGrp="1" noChangeArrowheads="1"/>
          </p:cNvSpPr>
          <p:nvPr>
            <p:ph type="body" idx="1"/>
          </p:nvPr>
        </p:nvSpPr>
        <p:spPr/>
        <p:txBody>
          <a:bodyPr/>
          <a:lstStyle/>
          <a:p>
            <a:r>
              <a:rPr lang="zh-CN" altLang="en-US" dirty="0" smtClean="0"/>
              <a:t>加密和签名结合</a:t>
            </a:r>
          </a:p>
          <a:p>
            <a:pPr lvl="1"/>
            <a:r>
              <a:rPr lang="zh-CN" altLang="en-US" dirty="0" smtClean="0"/>
              <a:t>先签名</a:t>
            </a:r>
            <a:r>
              <a:rPr lang="en-US" altLang="zh-CN" dirty="0" smtClean="0"/>
              <a:t>, </a:t>
            </a:r>
            <a:r>
              <a:rPr lang="zh-CN" altLang="en-US" dirty="0" smtClean="0"/>
              <a:t>后对称加密</a:t>
            </a:r>
            <a:r>
              <a:rPr lang="en-US" altLang="zh-CN" dirty="0" smtClean="0"/>
              <a:t>, </a:t>
            </a:r>
            <a:r>
              <a:rPr lang="zh-CN" altLang="en-US" dirty="0" smtClean="0"/>
              <a:t>再把会话密钥用公钥保护</a:t>
            </a:r>
          </a:p>
          <a:p>
            <a:r>
              <a:rPr lang="zh-CN" altLang="en-US" dirty="0" smtClean="0"/>
              <a:t>压缩</a:t>
            </a:r>
          </a:p>
          <a:p>
            <a:pPr lvl="1"/>
            <a:r>
              <a:rPr lang="zh-CN" altLang="en-US" dirty="0" smtClean="0"/>
              <a:t>签名之后</a:t>
            </a:r>
            <a:r>
              <a:rPr lang="en-US" altLang="zh-CN" dirty="0" smtClean="0"/>
              <a:t>, </a:t>
            </a:r>
            <a:r>
              <a:rPr lang="zh-CN" altLang="en-US" dirty="0" smtClean="0"/>
              <a:t>加密之前</a:t>
            </a:r>
          </a:p>
          <a:p>
            <a:pPr lvl="1"/>
            <a:r>
              <a:rPr lang="zh-CN" altLang="en-US" dirty="0" smtClean="0"/>
              <a:t>节省带宽、增强安全强度（减少了冗余信息）</a:t>
            </a:r>
            <a:endParaRPr lang="en-US" altLang="zh-CN" dirty="0" smtClean="0"/>
          </a:p>
          <a:p>
            <a:r>
              <a:rPr lang="zh-CN" altLang="en-US" dirty="0" smtClean="0"/>
              <a:t>编码</a:t>
            </a:r>
          </a:p>
          <a:p>
            <a:pPr lvl="1"/>
            <a:r>
              <a:rPr lang="en-US" altLang="zh-CN" dirty="0" smtClean="0"/>
              <a:t>BASE64</a:t>
            </a:r>
          </a:p>
          <a:p>
            <a:pPr lvl="1"/>
            <a:endParaRPr lang="en-US" altLang="zh-CN" dirty="0" smtClean="0"/>
          </a:p>
          <a:p>
            <a:endParaRPr lang="zh-CN" alt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0"/>
            <a:ext cx="8229600" cy="808038"/>
          </a:xfrm>
        </p:spPr>
        <p:txBody>
          <a:bodyPr/>
          <a:lstStyle/>
          <a:p>
            <a:r>
              <a:rPr lang="en-US" altLang="zh-CN" dirty="0" smtClean="0"/>
              <a:t>PGP</a:t>
            </a:r>
            <a:r>
              <a:rPr lang="zh-CN" altLang="en-US" dirty="0" smtClean="0"/>
              <a:t>中对报文的操作</a:t>
            </a:r>
          </a:p>
        </p:txBody>
      </p:sp>
      <p:sp>
        <p:nvSpPr>
          <p:cNvPr id="60419" name="Rectangle 3"/>
          <p:cNvSpPr>
            <a:spLocks noGrp="1" noChangeArrowheads="1"/>
          </p:cNvSpPr>
          <p:nvPr>
            <p:ph type="body" idx="1"/>
          </p:nvPr>
        </p:nvSpPr>
        <p:spPr/>
        <p:txBody>
          <a:bodyPr/>
          <a:lstStyle/>
          <a:p>
            <a:r>
              <a:rPr lang="zh-CN" altLang="en-US" smtClean="0"/>
              <a:t> </a:t>
            </a:r>
          </a:p>
        </p:txBody>
      </p:sp>
      <p:pic>
        <p:nvPicPr>
          <p:cNvPr id="60420" name="Picture 4" descr="qwp"/>
          <p:cNvPicPr>
            <a:picLocks noChangeAspect="1" noChangeArrowheads="1"/>
          </p:cNvPicPr>
          <p:nvPr/>
        </p:nvPicPr>
        <p:blipFill>
          <a:blip r:embed="rId2" cstate="print"/>
          <a:srcRect/>
          <a:stretch>
            <a:fillRect/>
          </a:stretch>
        </p:blipFill>
        <p:spPr bwMode="auto">
          <a:xfrm>
            <a:off x="533400" y="762000"/>
            <a:ext cx="8316913" cy="584041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3400" y="228600"/>
            <a:ext cx="8229600" cy="808038"/>
          </a:xfrm>
        </p:spPr>
        <p:txBody>
          <a:bodyPr/>
          <a:lstStyle/>
          <a:p>
            <a:r>
              <a:rPr lang="en-US" altLang="zh-CN" dirty="0" smtClean="0"/>
              <a:t>PGP</a:t>
            </a:r>
            <a:r>
              <a:rPr lang="zh-CN" altLang="en-US" dirty="0" smtClean="0"/>
              <a:t>报文格式</a:t>
            </a:r>
          </a:p>
        </p:txBody>
      </p:sp>
      <p:sp>
        <p:nvSpPr>
          <p:cNvPr id="61443" name="Rectangle 3"/>
          <p:cNvSpPr>
            <a:spLocks noGrp="1" noChangeArrowheads="1"/>
          </p:cNvSpPr>
          <p:nvPr>
            <p:ph type="body" idx="1"/>
          </p:nvPr>
        </p:nvSpPr>
        <p:spPr/>
        <p:txBody>
          <a:bodyPr/>
          <a:lstStyle/>
          <a:p>
            <a:r>
              <a:rPr lang="zh-CN" altLang="en-US" smtClean="0"/>
              <a:t> </a:t>
            </a:r>
          </a:p>
        </p:txBody>
      </p:sp>
      <p:pic>
        <p:nvPicPr>
          <p:cNvPr id="61444" name="Picture 4" descr="新建 位图图像"/>
          <p:cNvPicPr>
            <a:picLocks noChangeAspect="1" noChangeArrowheads="1"/>
          </p:cNvPicPr>
          <p:nvPr/>
        </p:nvPicPr>
        <p:blipFill>
          <a:blip r:embed="rId2" cstate="print"/>
          <a:srcRect/>
          <a:stretch>
            <a:fillRect/>
          </a:stretch>
        </p:blipFill>
        <p:spPr bwMode="auto">
          <a:xfrm>
            <a:off x="1676400" y="990600"/>
            <a:ext cx="6149975" cy="53181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304800"/>
            <a:ext cx="8229600" cy="808038"/>
          </a:xfrm>
        </p:spPr>
        <p:txBody>
          <a:bodyPr/>
          <a:lstStyle/>
          <a:p>
            <a:r>
              <a:rPr lang="en-US" altLang="zh-CN" dirty="0" smtClean="0"/>
              <a:t>PGP</a:t>
            </a:r>
            <a:r>
              <a:rPr lang="zh-CN" altLang="en-US" dirty="0" smtClean="0"/>
              <a:t>中的报文传输</a:t>
            </a:r>
          </a:p>
        </p:txBody>
      </p:sp>
      <p:sp>
        <p:nvSpPr>
          <p:cNvPr id="62467" name="Rectangle 3"/>
          <p:cNvSpPr>
            <a:spLocks noGrp="1" noChangeArrowheads="1"/>
          </p:cNvSpPr>
          <p:nvPr>
            <p:ph type="body" idx="1"/>
          </p:nvPr>
        </p:nvSpPr>
        <p:spPr/>
        <p:txBody>
          <a:bodyPr/>
          <a:lstStyle/>
          <a:p>
            <a:r>
              <a:rPr lang="zh-CN" altLang="en-US" smtClean="0"/>
              <a:t> </a:t>
            </a:r>
          </a:p>
        </p:txBody>
      </p:sp>
      <p:pic>
        <p:nvPicPr>
          <p:cNvPr id="62468" name="Picture 4" descr="图片1"/>
          <p:cNvPicPr>
            <a:picLocks noChangeAspect="1" noChangeArrowheads="1"/>
          </p:cNvPicPr>
          <p:nvPr/>
        </p:nvPicPr>
        <p:blipFill>
          <a:blip r:embed="rId3" cstate="print"/>
          <a:srcRect/>
          <a:stretch>
            <a:fillRect/>
          </a:stretch>
        </p:blipFill>
        <p:spPr bwMode="auto">
          <a:xfrm>
            <a:off x="0" y="1143000"/>
            <a:ext cx="8839200" cy="56261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IP</a:t>
            </a:r>
            <a:r>
              <a:rPr lang="zh-CN" altLang="en-US" dirty="0" smtClean="0"/>
              <a:t>安全</a:t>
            </a:r>
            <a:endParaRPr lang="zh-CN" altLang="en-US" dirty="0"/>
          </a:p>
        </p:txBody>
      </p:sp>
      <p:sp>
        <p:nvSpPr>
          <p:cNvPr id="3" name="Content Placeholder 2"/>
          <p:cNvSpPr>
            <a:spLocks noGrp="1"/>
          </p:cNvSpPr>
          <p:nvPr>
            <p:ph idx="1"/>
          </p:nvPr>
        </p:nvSpPr>
        <p:spPr/>
        <p:txBody>
          <a:bodyPr/>
          <a:lstStyle/>
          <a:p>
            <a:r>
              <a:rPr lang="zh-CN" altLang="en-US" dirty="0" smtClean="0"/>
              <a:t>主要内容：</a:t>
            </a:r>
            <a:r>
              <a:rPr lang="en-US" altLang="zh-CN" dirty="0" smtClean="0"/>
              <a:t>VPN</a:t>
            </a:r>
            <a:r>
              <a:rPr lang="zh-CN" altLang="en-US" dirty="0" smtClean="0"/>
              <a:t>、</a:t>
            </a:r>
            <a:r>
              <a:rPr lang="en-US" altLang="zh-CN" dirty="0" smtClean="0"/>
              <a:t>IPSec</a:t>
            </a:r>
            <a:r>
              <a:rPr lang="zh-CN" altLang="en-US" dirty="0" smtClean="0"/>
              <a:t>（</a:t>
            </a:r>
            <a:r>
              <a:rPr lang="en-US" altLang="zh-CN" dirty="0" smtClean="0"/>
              <a:t>IPSec/AH</a:t>
            </a:r>
            <a:r>
              <a:rPr lang="zh-CN" altLang="en-US" dirty="0" smtClean="0"/>
              <a:t>、</a:t>
            </a:r>
            <a:r>
              <a:rPr lang="en-US" altLang="zh-CN" dirty="0" smtClean="0"/>
              <a:t> IPSec/ESP</a:t>
            </a:r>
            <a:r>
              <a:rPr lang="zh-CN" altLang="en-US" dirty="0" smtClean="0"/>
              <a:t>）</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smtClean="0"/>
              <a:t>VPN</a:t>
            </a:r>
            <a:r>
              <a:rPr lang="zh-CN" altLang="en-US" dirty="0" smtClean="0"/>
              <a:t>介绍</a:t>
            </a:r>
          </a:p>
        </p:txBody>
      </p:sp>
      <p:sp>
        <p:nvSpPr>
          <p:cNvPr id="24579" name="Rectangle 3"/>
          <p:cNvSpPr>
            <a:spLocks noGrp="1" noChangeArrowheads="1"/>
          </p:cNvSpPr>
          <p:nvPr>
            <p:ph type="body" idx="1"/>
          </p:nvPr>
        </p:nvSpPr>
        <p:spPr/>
        <p:txBody>
          <a:bodyPr/>
          <a:lstStyle/>
          <a:p>
            <a:r>
              <a:rPr lang="zh-CN" altLang="en-US" dirty="0" smtClean="0"/>
              <a:t>适应场合</a:t>
            </a:r>
          </a:p>
          <a:p>
            <a:pPr lvl="1"/>
            <a:r>
              <a:rPr lang="zh-CN" altLang="en-US" dirty="0" smtClean="0"/>
              <a:t>分布式办公环境</a:t>
            </a:r>
          </a:p>
          <a:p>
            <a:pPr lvl="1"/>
            <a:r>
              <a:rPr lang="zh-CN" altLang="en-US" dirty="0" smtClean="0"/>
              <a:t>安全的远程访问</a:t>
            </a:r>
          </a:p>
          <a:p>
            <a:pPr lvl="1"/>
            <a:r>
              <a:rPr lang="en-US" altLang="zh-CN" dirty="0" smtClean="0"/>
              <a:t>Intranet/Extranet</a:t>
            </a:r>
          </a:p>
          <a:p>
            <a:pPr lvl="1"/>
            <a:r>
              <a:rPr lang="zh-CN" altLang="en-US" dirty="0" smtClean="0"/>
              <a:t>电子商务</a:t>
            </a:r>
            <a:r>
              <a:rPr lang="en-US" altLang="zh-CN" dirty="0" smtClean="0"/>
              <a:t>/</a:t>
            </a:r>
            <a:r>
              <a:rPr lang="zh-CN" altLang="en-US" dirty="0" smtClean="0"/>
              <a:t>电子数据交换</a:t>
            </a:r>
            <a:r>
              <a:rPr lang="en-US" altLang="zh-CN" dirty="0" smtClean="0"/>
              <a:t>EDI</a:t>
            </a:r>
          </a:p>
          <a:p>
            <a:r>
              <a:rPr lang="zh-CN" altLang="en-US" dirty="0" smtClean="0"/>
              <a:t>优点</a:t>
            </a:r>
          </a:p>
          <a:p>
            <a:pPr lvl="1"/>
            <a:r>
              <a:rPr lang="zh-CN" altLang="en-US" dirty="0" smtClean="0"/>
              <a:t>对应用透明</a:t>
            </a:r>
          </a:p>
          <a:p>
            <a:pPr lvl="1"/>
            <a:r>
              <a:rPr lang="zh-CN" altLang="en-US" dirty="0" smtClean="0"/>
              <a:t>低成本、方便灵活</a:t>
            </a:r>
          </a:p>
          <a:p>
            <a:endParaRPr lang="en-US" altLang="zh-CN"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t>VPN</a:t>
            </a:r>
            <a:r>
              <a:rPr lang="zh-CN" altLang="en-US" smtClean="0"/>
              <a:t>适用场合</a:t>
            </a:r>
          </a:p>
        </p:txBody>
      </p:sp>
      <p:sp>
        <p:nvSpPr>
          <p:cNvPr id="25603" name="Rectangle 3"/>
          <p:cNvSpPr>
            <a:spLocks noGrp="1" noChangeArrowheads="1"/>
          </p:cNvSpPr>
          <p:nvPr>
            <p:ph type="body" idx="1"/>
          </p:nvPr>
        </p:nvSpPr>
        <p:spPr/>
        <p:txBody>
          <a:bodyPr>
            <a:normAutofit lnSpcReduction="10000"/>
          </a:bodyPr>
          <a:lstStyle/>
          <a:p>
            <a:pPr>
              <a:lnSpc>
                <a:spcPct val="90000"/>
              </a:lnSpc>
            </a:pPr>
            <a:r>
              <a:rPr lang="en-US" altLang="zh-CN" dirty="0" smtClean="0"/>
              <a:t>Virtual Private Network</a:t>
            </a:r>
            <a:r>
              <a:rPr lang="zh-CN" altLang="en-US" dirty="0" smtClean="0"/>
              <a:t>：</a:t>
            </a:r>
            <a:endParaRPr lang="en-US" altLang="zh-CN" dirty="0" smtClean="0"/>
          </a:p>
          <a:p>
            <a:pPr lvl="1">
              <a:lnSpc>
                <a:spcPct val="90000"/>
              </a:lnSpc>
            </a:pPr>
            <a:r>
              <a:rPr lang="zh-CN" altLang="en-US" dirty="0" smtClean="0"/>
              <a:t>使用标准的协议在不安全的公网上构建安全的隧道</a:t>
            </a:r>
            <a:endParaRPr lang="en-US" altLang="zh-CN" dirty="0" smtClean="0"/>
          </a:p>
          <a:p>
            <a:pPr lvl="1">
              <a:lnSpc>
                <a:spcPct val="90000"/>
              </a:lnSpc>
            </a:pPr>
            <a:r>
              <a:rPr lang="zh-CN" altLang="en-US" b="1" u="sng" dirty="0" smtClean="0"/>
              <a:t>保密、认证和消息完整性</a:t>
            </a:r>
          </a:p>
          <a:p>
            <a:pPr>
              <a:lnSpc>
                <a:spcPct val="90000"/>
              </a:lnSpc>
            </a:pPr>
            <a:r>
              <a:rPr lang="zh-CN" altLang="en-US" dirty="0" smtClean="0"/>
              <a:t>专线私有网</a:t>
            </a:r>
          </a:p>
          <a:p>
            <a:pPr lvl="1">
              <a:lnSpc>
                <a:spcPct val="90000"/>
              </a:lnSpc>
            </a:pPr>
            <a:r>
              <a:rPr lang="zh-CN" altLang="en-US" dirty="0" smtClean="0"/>
              <a:t>如银行、证券、大公司分公司等专线网络</a:t>
            </a:r>
          </a:p>
          <a:p>
            <a:pPr lvl="1">
              <a:lnSpc>
                <a:spcPct val="90000"/>
              </a:lnSpc>
            </a:pPr>
            <a:r>
              <a:rPr lang="zh-CN" altLang="en-US" dirty="0" smtClean="0"/>
              <a:t>线路完全在用户自己的掌控之下，一般无加密</a:t>
            </a:r>
          </a:p>
          <a:p>
            <a:pPr lvl="1">
              <a:lnSpc>
                <a:spcPct val="90000"/>
              </a:lnSpc>
            </a:pPr>
            <a:r>
              <a:rPr lang="zh-CN" altLang="en-US" dirty="0" smtClean="0"/>
              <a:t>加密的专线网</a:t>
            </a:r>
          </a:p>
          <a:p>
            <a:pPr>
              <a:lnSpc>
                <a:spcPct val="90000"/>
              </a:lnSpc>
            </a:pPr>
            <a:r>
              <a:rPr lang="zh-CN" altLang="en-US" dirty="0" smtClean="0"/>
              <a:t>借助公网互联的私有网</a:t>
            </a:r>
          </a:p>
          <a:p>
            <a:pPr lvl="1">
              <a:lnSpc>
                <a:spcPct val="90000"/>
              </a:lnSpc>
            </a:pPr>
            <a:r>
              <a:rPr lang="en-US" altLang="zh-CN" dirty="0" smtClean="0"/>
              <a:t>IP VPN</a:t>
            </a:r>
            <a:endParaRPr lang="zh-CN" alt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smtClean="0"/>
              <a:t>VPN</a:t>
            </a:r>
            <a:r>
              <a:rPr lang="zh-CN" altLang="en-US" smtClean="0"/>
              <a:t>类型</a:t>
            </a:r>
          </a:p>
        </p:txBody>
      </p:sp>
      <p:sp>
        <p:nvSpPr>
          <p:cNvPr id="21507" name="Rectangle 3"/>
          <p:cNvSpPr>
            <a:spLocks noGrp="1" noChangeArrowheads="1"/>
          </p:cNvSpPr>
          <p:nvPr>
            <p:ph type="body" idx="1"/>
          </p:nvPr>
        </p:nvSpPr>
        <p:spPr/>
        <p:txBody>
          <a:bodyPr/>
          <a:lstStyle/>
          <a:p>
            <a:r>
              <a:rPr lang="en-US" altLang="zh-CN" dirty="0" smtClean="0"/>
              <a:t>Trusted VPN</a:t>
            </a:r>
          </a:p>
          <a:p>
            <a:pPr lvl="1"/>
            <a:r>
              <a:rPr lang="zh-CN" altLang="en-US" dirty="0" smtClean="0"/>
              <a:t>租用专线，相信提供商的线路的专用性可安全</a:t>
            </a:r>
          </a:p>
          <a:p>
            <a:pPr lvl="1"/>
            <a:r>
              <a:rPr lang="zh-CN" altLang="en-US" dirty="0" smtClean="0"/>
              <a:t>能控制路径和路由</a:t>
            </a:r>
          </a:p>
          <a:p>
            <a:r>
              <a:rPr lang="en-US" altLang="zh-CN" dirty="0" smtClean="0"/>
              <a:t>Secure VPN</a:t>
            </a:r>
          </a:p>
          <a:p>
            <a:pPr lvl="1"/>
            <a:r>
              <a:rPr lang="zh-CN" altLang="en-US" dirty="0" smtClean="0"/>
              <a:t>使用互联网线路，在网络边缘加解密</a:t>
            </a:r>
          </a:p>
          <a:p>
            <a:pPr lvl="1"/>
            <a:r>
              <a:rPr lang="zh-CN" altLang="en-US" dirty="0" smtClean="0"/>
              <a:t>不担心如何路由</a:t>
            </a:r>
          </a:p>
          <a:p>
            <a:r>
              <a:rPr lang="en-US" altLang="zh-CN" dirty="0" smtClean="0"/>
              <a:t>Hybrid VPN</a:t>
            </a:r>
          </a:p>
          <a:p>
            <a:pPr lvl="1"/>
            <a:r>
              <a:rPr lang="zh-CN" altLang="en-US" dirty="0" smtClean="0"/>
              <a:t>在</a:t>
            </a:r>
            <a:r>
              <a:rPr lang="en-US" altLang="zh-CN" dirty="0" smtClean="0"/>
              <a:t>Trusted VPN</a:t>
            </a:r>
            <a:r>
              <a:rPr lang="zh-CN" altLang="en-US" dirty="0" smtClean="0"/>
              <a:t>基础之上的混合模式</a:t>
            </a:r>
          </a:p>
          <a:p>
            <a:endParaRPr lang="zh-CN"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smtClean="0"/>
              <a:t>SNMP/POP3  E-Mail: @ </a:t>
            </a:r>
            <a:endParaRPr lang="zh-CN" altLang="en-US" dirty="0" smtClean="0"/>
          </a:p>
        </p:txBody>
      </p:sp>
      <p:sp>
        <p:nvSpPr>
          <p:cNvPr id="27651" name="Rectangle 3"/>
          <p:cNvSpPr>
            <a:spLocks noGrp="1" noChangeArrowheads="1"/>
          </p:cNvSpPr>
          <p:nvPr>
            <p:ph type="body" idx="1"/>
          </p:nvPr>
        </p:nvSpPr>
        <p:spPr/>
        <p:txBody>
          <a:bodyPr>
            <a:normAutofit/>
          </a:bodyPr>
          <a:lstStyle/>
          <a:p>
            <a:r>
              <a:rPr lang="en-US" altLang="zh-CN" dirty="0" smtClean="0"/>
              <a:t>SMTP: 25</a:t>
            </a:r>
          </a:p>
          <a:p>
            <a:pPr lvl="1"/>
            <a:r>
              <a:rPr lang="en-US" altLang="zh-CN" dirty="0" smtClean="0"/>
              <a:t>RFC 821   SMTP</a:t>
            </a:r>
            <a:r>
              <a:rPr lang="pt-BR" altLang="zh-CN" dirty="0" smtClean="0"/>
              <a:t> - Simple Mail Transfer Protocol</a:t>
            </a:r>
          </a:p>
          <a:p>
            <a:r>
              <a:rPr lang="en-US" altLang="zh-CN" dirty="0" smtClean="0"/>
              <a:t>POP3: 110</a:t>
            </a:r>
          </a:p>
          <a:p>
            <a:pPr lvl="1"/>
            <a:r>
              <a:rPr lang="en-US" altLang="zh-CN" dirty="0" smtClean="0"/>
              <a:t>RFC 1939 POP3 - Post Office Protocol – V3</a:t>
            </a:r>
          </a:p>
          <a:p>
            <a:r>
              <a:rPr lang="en-US" altLang="zh-CN" dirty="0" smtClean="0"/>
              <a:t>IMAP: 143</a:t>
            </a:r>
          </a:p>
          <a:p>
            <a:pPr lvl="1"/>
            <a:r>
              <a:rPr lang="en-US" altLang="zh-CN" dirty="0" smtClean="0"/>
              <a:t>RFC 2060 Internet Message Access Protocol</a:t>
            </a:r>
          </a:p>
          <a:p>
            <a:pPr lvl="2"/>
            <a:r>
              <a:rPr lang="en-US" altLang="zh-CN" dirty="0" smtClean="0"/>
              <a:t>allows a client to access and manipulate electronic mail messages on a server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VPN</a:t>
            </a:r>
            <a:r>
              <a:rPr lang="zh-CN" altLang="en-US" dirty="0" smtClean="0"/>
              <a:t>技术</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PPTP/L2TP: </a:t>
            </a:r>
          </a:p>
          <a:p>
            <a:r>
              <a:rPr lang="en-US" altLang="zh-CN" dirty="0" smtClean="0"/>
              <a:t>SSL VPN: </a:t>
            </a:r>
            <a:r>
              <a:rPr lang="zh-CN" altLang="en-US" dirty="0" smtClean="0"/>
              <a:t>主要是基于</a:t>
            </a:r>
            <a:r>
              <a:rPr lang="en-US" altLang="zh-CN" dirty="0" smtClean="0"/>
              <a:t>Web</a:t>
            </a:r>
            <a:r>
              <a:rPr lang="zh-CN" altLang="en-US" dirty="0" smtClean="0"/>
              <a:t>的客户，这些</a:t>
            </a:r>
            <a:r>
              <a:rPr lang="en-US" altLang="zh-CN" dirty="0" smtClean="0"/>
              <a:t>Web</a:t>
            </a:r>
            <a:r>
              <a:rPr lang="zh-CN" altLang="en-US" dirty="0" smtClean="0"/>
              <a:t>应用目前主要是内部网页游览、电子邮件及其它基于</a:t>
            </a:r>
            <a:r>
              <a:rPr lang="en-US" altLang="zh-CN" dirty="0" smtClean="0"/>
              <a:t>Web</a:t>
            </a:r>
            <a:r>
              <a:rPr lang="zh-CN" altLang="en-US" dirty="0" smtClean="0"/>
              <a:t>的查询工作。 </a:t>
            </a:r>
            <a:endParaRPr lang="en-US" altLang="zh-CN" dirty="0" smtClean="0"/>
          </a:p>
          <a:p>
            <a:r>
              <a:rPr lang="en-US" altLang="zh-CN" dirty="0" smtClean="0"/>
              <a:t>IPSec VPN</a:t>
            </a:r>
            <a:r>
              <a:rPr lang="zh-CN" altLang="en-US" dirty="0" smtClean="0"/>
              <a:t>是基于</a:t>
            </a:r>
            <a:r>
              <a:rPr lang="en-US" altLang="zh-CN" dirty="0" smtClean="0"/>
              <a:t>IPSec</a:t>
            </a:r>
            <a:r>
              <a:rPr lang="zh-CN" altLang="en-US" dirty="0" smtClean="0"/>
              <a:t>协议的</a:t>
            </a:r>
            <a:r>
              <a:rPr lang="en-US" altLang="zh-CN" dirty="0" smtClean="0"/>
              <a:t>VPN</a:t>
            </a:r>
            <a:r>
              <a:rPr lang="zh-CN" altLang="en-US" dirty="0" smtClean="0"/>
              <a:t>产品，由</a:t>
            </a:r>
            <a:r>
              <a:rPr lang="en-US" altLang="zh-CN" dirty="0" smtClean="0"/>
              <a:t>IPSec</a:t>
            </a:r>
            <a:r>
              <a:rPr lang="zh-CN" altLang="en-US" dirty="0" smtClean="0"/>
              <a:t>协议提供隧道安全保障。</a:t>
            </a:r>
            <a:r>
              <a:rPr lang="en-US" altLang="zh-CN" dirty="0" smtClean="0"/>
              <a:t>IPSec</a:t>
            </a:r>
            <a:r>
              <a:rPr lang="zh-CN" altLang="en-US" dirty="0" smtClean="0"/>
              <a:t>是一种由</a:t>
            </a:r>
            <a:r>
              <a:rPr lang="en-US" altLang="zh-CN" dirty="0" smtClean="0"/>
              <a:t>IETF</a:t>
            </a:r>
            <a:r>
              <a:rPr lang="zh-CN" altLang="en-US" dirty="0" smtClean="0"/>
              <a:t>设计的端到端的确保基于</a:t>
            </a:r>
            <a:r>
              <a:rPr lang="en-US" altLang="zh-CN" dirty="0" smtClean="0"/>
              <a:t>IP</a:t>
            </a:r>
            <a:r>
              <a:rPr lang="zh-CN" altLang="en-US" dirty="0" smtClean="0"/>
              <a:t>通讯的数据安全性的机制。</a:t>
            </a:r>
            <a:r>
              <a:rPr lang="en-US" altLang="zh-CN" dirty="0" smtClean="0"/>
              <a:t>IPSEC</a:t>
            </a:r>
            <a:r>
              <a:rPr lang="zh-CN" altLang="en-US" dirty="0" smtClean="0"/>
              <a:t>支持对数据加密，同时确保数据的完整性。</a:t>
            </a:r>
            <a:endParaRPr lang="en-US" altLang="zh-CN" dirty="0" smtClean="0"/>
          </a:p>
          <a:p>
            <a:r>
              <a:rPr lang="en-US" altLang="zh-CN" dirty="0" err="1" smtClean="0"/>
              <a:t>OpenSSH</a:t>
            </a:r>
            <a:r>
              <a:rPr lang="en-US" altLang="zh-CN" dirty="0" smtClean="0"/>
              <a:t> VPN</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IP</a:t>
            </a:r>
            <a:r>
              <a:rPr lang="zh-CN" altLang="en-US" dirty="0" smtClean="0"/>
              <a:t>安全性</a:t>
            </a:r>
            <a:endParaRPr lang="zh-CN" altLang="en-US" dirty="0"/>
          </a:p>
        </p:txBody>
      </p:sp>
      <p:sp>
        <p:nvSpPr>
          <p:cNvPr id="3" name="Content Placeholder 2"/>
          <p:cNvSpPr>
            <a:spLocks noGrp="1"/>
          </p:cNvSpPr>
          <p:nvPr>
            <p:ph idx="1"/>
          </p:nvPr>
        </p:nvSpPr>
        <p:spPr/>
        <p:txBody>
          <a:bodyPr>
            <a:normAutofit/>
          </a:bodyPr>
          <a:lstStyle/>
          <a:p>
            <a:r>
              <a:rPr lang="zh-CN" altLang="en-US" dirty="0" smtClean="0"/>
              <a:t>加密、完整性认证、来源认证、抗重放</a:t>
            </a:r>
            <a:endParaRPr lang="en-US" altLang="zh-CN" dirty="0" smtClean="0"/>
          </a:p>
          <a:p>
            <a:r>
              <a:rPr lang="en-US" altLang="zh-CN" dirty="0" smtClean="0"/>
              <a:t>IPSec</a:t>
            </a:r>
            <a:r>
              <a:rPr lang="zh-CN" altLang="en-US" dirty="0" smtClean="0"/>
              <a:t>的优点：</a:t>
            </a:r>
            <a:endParaRPr lang="en-US" altLang="zh-CN" dirty="0" smtClean="0"/>
          </a:p>
          <a:p>
            <a:pPr lvl="1"/>
            <a:r>
              <a:rPr lang="zh-CN" altLang="en-US" dirty="0" smtClean="0"/>
              <a:t>当防火墙或路由器使用</a:t>
            </a:r>
            <a:r>
              <a:rPr lang="en-US" altLang="zh-CN" dirty="0" smtClean="0"/>
              <a:t>IPSec</a:t>
            </a:r>
            <a:r>
              <a:rPr lang="zh-CN" altLang="en-US" dirty="0" smtClean="0"/>
              <a:t>时，能对通过其边界的所有通信提供强安全保障</a:t>
            </a:r>
            <a:endParaRPr lang="en-US" altLang="zh-CN" dirty="0" smtClean="0"/>
          </a:p>
          <a:p>
            <a:pPr lvl="1"/>
            <a:r>
              <a:rPr lang="zh-CN" altLang="en-US" dirty="0" smtClean="0"/>
              <a:t>位于传输层之下的</a:t>
            </a:r>
            <a:r>
              <a:rPr lang="en-US" altLang="zh-CN" dirty="0" smtClean="0"/>
              <a:t>IPSec</a:t>
            </a:r>
            <a:r>
              <a:rPr lang="zh-CN" altLang="en-US" dirty="0" smtClean="0"/>
              <a:t>对于所有应用都是透明的</a:t>
            </a:r>
            <a:endParaRPr lang="en-US" altLang="zh-CN" dirty="0" smtClean="0"/>
          </a:p>
          <a:p>
            <a:pPr lvl="1"/>
            <a:r>
              <a:rPr lang="en-US" altLang="zh-CN" dirty="0" smtClean="0"/>
              <a:t>IPSec</a:t>
            </a:r>
            <a:r>
              <a:rPr lang="zh-CN" altLang="en-US" dirty="0" smtClean="0"/>
              <a:t>对于终端用户透明</a:t>
            </a:r>
            <a:endParaRPr lang="en-US" altLang="zh-CN" dirty="0" smtClean="0"/>
          </a:p>
          <a:p>
            <a:pPr lvl="1"/>
            <a:r>
              <a:rPr lang="en-US" altLang="zh-CN" dirty="0" smtClean="0"/>
              <a:t>…</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0"/>
            <a:ext cx="9144000" cy="762000"/>
          </a:xfrm>
        </p:spPr>
        <p:txBody>
          <a:bodyPr/>
          <a:lstStyle/>
          <a:p>
            <a:r>
              <a:rPr lang="en-US" altLang="zh-CN" sz="3600" dirty="0" smtClean="0"/>
              <a:t>IPSec</a:t>
            </a:r>
            <a:r>
              <a:rPr lang="zh-CN" altLang="en-US" sz="3600" dirty="0" smtClean="0"/>
              <a:t>应用示意图</a:t>
            </a:r>
          </a:p>
        </p:txBody>
      </p:sp>
      <p:sp>
        <p:nvSpPr>
          <p:cNvPr id="56323" name="Rectangle 3"/>
          <p:cNvSpPr>
            <a:spLocks noGrp="1" noChangeArrowheads="1"/>
          </p:cNvSpPr>
          <p:nvPr>
            <p:ph type="body" idx="1"/>
          </p:nvPr>
        </p:nvSpPr>
        <p:spPr/>
        <p:txBody>
          <a:bodyPr/>
          <a:lstStyle/>
          <a:p>
            <a:r>
              <a:rPr lang="zh-CN" altLang="en-US" smtClean="0"/>
              <a:t> </a:t>
            </a:r>
          </a:p>
        </p:txBody>
      </p:sp>
      <p:pic>
        <p:nvPicPr>
          <p:cNvPr id="56324" name="Picture 4" descr="dmp"/>
          <p:cNvPicPr>
            <a:picLocks noChangeAspect="1" noChangeArrowheads="1"/>
          </p:cNvPicPr>
          <p:nvPr/>
        </p:nvPicPr>
        <p:blipFill>
          <a:blip r:embed="rId2" cstate="print"/>
          <a:srcRect/>
          <a:stretch>
            <a:fillRect/>
          </a:stretch>
        </p:blipFill>
        <p:spPr bwMode="auto">
          <a:xfrm>
            <a:off x="381000" y="1600200"/>
            <a:ext cx="8305800" cy="4625975"/>
          </a:xfrm>
          <a:prstGeom prst="rect">
            <a:avLst/>
          </a:prstGeom>
          <a:noFill/>
          <a:ln w="9525">
            <a:noFill/>
            <a:miter lim="800000"/>
            <a:headEnd/>
            <a:tailEnd/>
          </a:ln>
        </p:spPr>
      </p:pic>
      <p:pic>
        <p:nvPicPr>
          <p:cNvPr id="56325" name="Picture 5" descr="Snap2"/>
          <p:cNvPicPr>
            <a:picLocks noChangeAspect="1" noChangeArrowheads="1"/>
          </p:cNvPicPr>
          <p:nvPr/>
        </p:nvPicPr>
        <p:blipFill>
          <a:blip r:embed="rId3" cstate="print"/>
          <a:srcRect/>
          <a:stretch>
            <a:fillRect/>
          </a:stretch>
        </p:blipFill>
        <p:spPr bwMode="auto">
          <a:xfrm>
            <a:off x="228600" y="762000"/>
            <a:ext cx="8610600" cy="5564188"/>
          </a:xfrm>
          <a:prstGeom prst="rect">
            <a:avLst/>
          </a:prstGeom>
          <a:noFill/>
        </p:spPr>
      </p:pic>
      <p:sp>
        <p:nvSpPr>
          <p:cNvPr id="6" name="TextBox 5"/>
          <p:cNvSpPr txBox="1"/>
          <p:nvPr/>
        </p:nvSpPr>
        <p:spPr>
          <a:xfrm>
            <a:off x="1676400" y="4267200"/>
            <a:ext cx="1800493" cy="369332"/>
          </a:xfrm>
          <a:prstGeom prst="rect">
            <a:avLst/>
          </a:prstGeom>
          <a:noFill/>
        </p:spPr>
        <p:txBody>
          <a:bodyPr wrap="none" rtlCol="0">
            <a:spAutoFit/>
          </a:bodyPr>
          <a:lstStyle/>
          <a:p>
            <a:r>
              <a:rPr lang="zh-CN" altLang="en-US" dirty="0" smtClean="0"/>
              <a:t>防火墙或路由器</a:t>
            </a:r>
            <a:endParaRPr lang="zh-CN" altLang="en-US" dirty="0"/>
          </a:p>
        </p:txBody>
      </p:sp>
      <p:sp>
        <p:nvSpPr>
          <p:cNvPr id="8" name="TextBox 7"/>
          <p:cNvSpPr txBox="1"/>
          <p:nvPr/>
        </p:nvSpPr>
        <p:spPr>
          <a:xfrm>
            <a:off x="5867400" y="4343400"/>
            <a:ext cx="1800493" cy="369332"/>
          </a:xfrm>
          <a:prstGeom prst="rect">
            <a:avLst/>
          </a:prstGeom>
          <a:noFill/>
        </p:spPr>
        <p:txBody>
          <a:bodyPr wrap="none" rtlCol="0">
            <a:spAutoFit/>
          </a:bodyPr>
          <a:lstStyle/>
          <a:p>
            <a:r>
              <a:rPr lang="zh-CN" altLang="en-US" dirty="0" smtClean="0"/>
              <a:t>防火墙或路由器</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mtClean="0"/>
              <a:t>IPSec</a:t>
            </a:r>
            <a:r>
              <a:rPr lang="zh-CN" altLang="en-US" smtClean="0"/>
              <a:t>规范</a:t>
            </a:r>
          </a:p>
        </p:txBody>
      </p:sp>
      <p:sp>
        <p:nvSpPr>
          <p:cNvPr id="60419" name="Rectangle 3"/>
          <p:cNvSpPr>
            <a:spLocks noGrp="1" noChangeArrowheads="1"/>
          </p:cNvSpPr>
          <p:nvPr>
            <p:ph type="body" idx="1"/>
          </p:nvPr>
        </p:nvSpPr>
        <p:spPr>
          <a:xfrm>
            <a:off x="457200" y="1600200"/>
            <a:ext cx="8458200" cy="4525963"/>
          </a:xfrm>
        </p:spPr>
        <p:txBody>
          <a:bodyPr>
            <a:normAutofit lnSpcReduction="10000"/>
          </a:bodyPr>
          <a:lstStyle/>
          <a:p>
            <a:r>
              <a:rPr lang="en-US" altLang="zh-CN" sz="2800" dirty="0" smtClean="0"/>
              <a:t>rfc2401 </a:t>
            </a:r>
            <a:r>
              <a:rPr lang="zh-CN" altLang="en-US" sz="2800" dirty="0" smtClean="0"/>
              <a:t>体系结构</a:t>
            </a:r>
            <a:endParaRPr lang="en-US" altLang="zh-CN" sz="2800" dirty="0" smtClean="0"/>
          </a:p>
          <a:p>
            <a:pPr lvl="1"/>
            <a:r>
              <a:rPr lang="en-US" altLang="zh-CN" sz="2400" dirty="0" smtClean="0"/>
              <a:t>Security Architecture for the Internet Protocol</a:t>
            </a:r>
            <a:endParaRPr lang="zh-CN" altLang="en-US" sz="2400" dirty="0" smtClean="0"/>
          </a:p>
          <a:p>
            <a:r>
              <a:rPr lang="en-US" altLang="zh-CN" sz="2800" dirty="0" smtClean="0"/>
              <a:t>rfc2402 </a:t>
            </a:r>
            <a:r>
              <a:rPr lang="zh-CN" altLang="en-US" sz="2800" dirty="0" smtClean="0"/>
              <a:t>鉴别首部 </a:t>
            </a:r>
            <a:r>
              <a:rPr lang="en-US" altLang="zh-CN" sz="2800" dirty="0" smtClean="0"/>
              <a:t>AH</a:t>
            </a:r>
          </a:p>
          <a:p>
            <a:pPr lvl="1"/>
            <a:r>
              <a:rPr lang="en-US" altLang="zh-CN" sz="2400" dirty="0" smtClean="0"/>
              <a:t>Authentication Header</a:t>
            </a:r>
            <a:endParaRPr lang="zh-CN" altLang="en-US" sz="2400" dirty="0" smtClean="0"/>
          </a:p>
          <a:p>
            <a:r>
              <a:rPr lang="en-US" altLang="zh-CN" sz="2800" dirty="0" smtClean="0"/>
              <a:t>rfc2406 </a:t>
            </a:r>
            <a:r>
              <a:rPr lang="zh-CN" altLang="en-US" sz="2800" dirty="0" smtClean="0"/>
              <a:t>封装安全有效载荷 </a:t>
            </a:r>
            <a:r>
              <a:rPr lang="en-US" altLang="zh-CN" sz="2800" dirty="0" smtClean="0"/>
              <a:t>ESP</a:t>
            </a:r>
          </a:p>
          <a:p>
            <a:pPr lvl="1"/>
            <a:r>
              <a:rPr lang="en-US" altLang="zh-CN" sz="2400" dirty="0" smtClean="0"/>
              <a:t>Encapsulating Security Payload</a:t>
            </a:r>
            <a:endParaRPr lang="zh-CN" altLang="en-US" sz="2400" dirty="0" smtClean="0"/>
          </a:p>
          <a:p>
            <a:r>
              <a:rPr lang="en-US" altLang="zh-CN" sz="2800" dirty="0" smtClean="0"/>
              <a:t>rfc2409 </a:t>
            </a:r>
            <a:r>
              <a:rPr lang="zh-CN" altLang="en-US" sz="2800" dirty="0" smtClean="0"/>
              <a:t>密钥管理 </a:t>
            </a:r>
            <a:r>
              <a:rPr lang="en-US" altLang="zh-CN" sz="2800" dirty="0" smtClean="0"/>
              <a:t>The Internet Key Exchange (IKE)</a:t>
            </a:r>
            <a:endParaRPr lang="zh-CN" altLang="en-US" sz="2800" dirty="0" smtClean="0"/>
          </a:p>
          <a:p>
            <a:r>
              <a:rPr lang="zh-CN" altLang="en-US" sz="2800" b="1" dirty="0" smtClean="0"/>
              <a:t>密码算法</a:t>
            </a:r>
            <a:r>
              <a:rPr lang="zh-CN" altLang="en-US" sz="2800" dirty="0" smtClean="0"/>
              <a:t>：加密、认证、随机数、密钥交换、散列等密码算法</a:t>
            </a:r>
          </a:p>
          <a:p>
            <a:pPr lvl="1"/>
            <a:r>
              <a:rPr lang="en-US" altLang="zh-CN" sz="2400" dirty="0" smtClean="0"/>
              <a:t>DES 3DES DH MD5 SHA1 RSA HMAC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smtClean="0"/>
              <a:t>IPSec</a:t>
            </a:r>
            <a:r>
              <a:rPr lang="zh-CN" altLang="en-US" smtClean="0"/>
              <a:t>协议</a:t>
            </a:r>
            <a:r>
              <a:rPr lang="en-US" altLang="zh-CN" smtClean="0"/>
              <a:t>-</a:t>
            </a:r>
            <a:r>
              <a:rPr lang="zh-CN" altLang="en-US" smtClean="0"/>
              <a:t>服务</a:t>
            </a:r>
          </a:p>
        </p:txBody>
      </p:sp>
      <p:sp>
        <p:nvSpPr>
          <p:cNvPr id="62467" name="Rectangle 3"/>
          <p:cNvSpPr>
            <a:spLocks noGrp="1" noChangeArrowheads="1"/>
          </p:cNvSpPr>
          <p:nvPr>
            <p:ph type="body" idx="1"/>
          </p:nvPr>
        </p:nvSpPr>
        <p:spPr/>
        <p:txBody>
          <a:bodyPr/>
          <a:lstStyle/>
          <a:p>
            <a:r>
              <a:rPr lang="zh-CN" altLang="en-US" smtClean="0"/>
              <a:t> </a:t>
            </a:r>
          </a:p>
        </p:txBody>
      </p:sp>
      <p:pic>
        <p:nvPicPr>
          <p:cNvPr id="62468" name="Picture 4" descr="eep"/>
          <p:cNvPicPr>
            <a:picLocks noChangeAspect="1" noChangeArrowheads="1"/>
          </p:cNvPicPr>
          <p:nvPr/>
        </p:nvPicPr>
        <p:blipFill>
          <a:blip r:embed="rId3" cstate="print"/>
          <a:srcRect/>
          <a:stretch>
            <a:fillRect/>
          </a:stretch>
        </p:blipFill>
        <p:spPr bwMode="auto">
          <a:xfrm>
            <a:off x="1295400" y="2709863"/>
            <a:ext cx="6553200" cy="2917825"/>
          </a:xfrm>
          <a:prstGeom prst="rect">
            <a:avLst/>
          </a:prstGeom>
          <a:noFill/>
          <a:ln w="9525">
            <a:noFill/>
            <a:miter lim="800000"/>
            <a:headEnd/>
            <a:tailEnd/>
          </a:ln>
        </p:spPr>
      </p:pic>
      <p:pic>
        <p:nvPicPr>
          <p:cNvPr id="62469" name="Picture 5" descr="Snap1"/>
          <p:cNvPicPr>
            <a:picLocks noChangeAspect="1" noChangeArrowheads="1"/>
          </p:cNvPicPr>
          <p:nvPr/>
        </p:nvPicPr>
        <p:blipFill>
          <a:blip r:embed="rId4" cstate="print"/>
          <a:srcRect/>
          <a:stretch>
            <a:fillRect/>
          </a:stretch>
        </p:blipFill>
        <p:spPr bwMode="auto">
          <a:xfrm>
            <a:off x="0" y="2667000"/>
            <a:ext cx="9144000" cy="3130550"/>
          </a:xfrm>
          <a:prstGeom prst="rect">
            <a:avLst/>
          </a:prstGeom>
          <a:noFill/>
        </p:spPr>
      </p:pic>
      <p:sp>
        <p:nvSpPr>
          <p:cNvPr id="7" name="TextBox 6"/>
          <p:cNvSpPr txBox="1"/>
          <p:nvPr/>
        </p:nvSpPr>
        <p:spPr>
          <a:xfrm>
            <a:off x="0" y="5638800"/>
            <a:ext cx="3464923" cy="369332"/>
          </a:xfrm>
          <a:prstGeom prst="rect">
            <a:avLst/>
          </a:prstGeom>
          <a:noFill/>
        </p:spPr>
        <p:txBody>
          <a:bodyPr wrap="none" rtlCol="0">
            <a:spAutoFit/>
          </a:bodyPr>
          <a:lstStyle/>
          <a:p>
            <a:r>
              <a:rPr lang="en-US" altLang="zh-CN" dirty="0" smtClean="0"/>
              <a:t>Limited traffic –flow confidentiality</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mtClean="0"/>
              <a:t>两种工作模式</a:t>
            </a:r>
          </a:p>
        </p:txBody>
      </p:sp>
      <p:sp>
        <p:nvSpPr>
          <p:cNvPr id="64515" name="Rectangle 3"/>
          <p:cNvSpPr>
            <a:spLocks noGrp="1" noChangeArrowheads="1"/>
          </p:cNvSpPr>
          <p:nvPr>
            <p:ph type="body" idx="1"/>
          </p:nvPr>
        </p:nvSpPr>
        <p:spPr/>
        <p:txBody>
          <a:bodyPr>
            <a:normAutofit fontScale="92500" lnSpcReduction="10000"/>
          </a:bodyPr>
          <a:lstStyle/>
          <a:p>
            <a:r>
              <a:rPr lang="zh-CN" altLang="en-US" dirty="0" smtClean="0"/>
              <a:t>隧道方式</a:t>
            </a:r>
          </a:p>
          <a:p>
            <a:pPr lvl="1"/>
            <a:r>
              <a:rPr lang="zh-CN" altLang="en-US" dirty="0" smtClean="0"/>
              <a:t>加密整个</a:t>
            </a:r>
            <a:r>
              <a:rPr lang="en-US" altLang="zh-CN" dirty="0" smtClean="0"/>
              <a:t>IP</a:t>
            </a:r>
            <a:r>
              <a:rPr lang="zh-CN" altLang="en-US" dirty="0" smtClean="0"/>
              <a:t>分组，并放在一个新的</a:t>
            </a:r>
            <a:r>
              <a:rPr lang="en-US" altLang="zh-CN" dirty="0" smtClean="0"/>
              <a:t>IP</a:t>
            </a:r>
            <a:r>
              <a:rPr lang="zh-CN" altLang="en-US" dirty="0" smtClean="0"/>
              <a:t>分组的有效载荷部分</a:t>
            </a:r>
          </a:p>
          <a:p>
            <a:pPr lvl="1"/>
            <a:r>
              <a:rPr lang="zh-CN" altLang="en-US" dirty="0" smtClean="0"/>
              <a:t>两个</a:t>
            </a:r>
            <a:r>
              <a:rPr lang="en-US" altLang="zh-CN" dirty="0" smtClean="0"/>
              <a:t>LAN</a:t>
            </a:r>
            <a:r>
              <a:rPr lang="zh-CN" altLang="en-US" dirty="0" smtClean="0"/>
              <a:t>通过</a:t>
            </a:r>
            <a:r>
              <a:rPr lang="en-US" altLang="zh-CN" dirty="0" smtClean="0"/>
              <a:t>VPN</a:t>
            </a:r>
            <a:r>
              <a:rPr lang="zh-CN" altLang="en-US" dirty="0" smtClean="0"/>
              <a:t>网关连接的情况</a:t>
            </a:r>
          </a:p>
          <a:p>
            <a:pPr lvl="1"/>
            <a:r>
              <a:rPr lang="zh-CN" altLang="en-US" dirty="0" smtClean="0"/>
              <a:t>路由器或防火墙</a:t>
            </a:r>
          </a:p>
          <a:p>
            <a:pPr lvl="1"/>
            <a:r>
              <a:rPr lang="zh-CN" altLang="en-US" dirty="0" smtClean="0"/>
              <a:t>一定的防通信量分析能力</a:t>
            </a:r>
          </a:p>
          <a:p>
            <a:r>
              <a:rPr lang="zh-CN" altLang="en-US" dirty="0" smtClean="0"/>
              <a:t>传输方式</a:t>
            </a:r>
            <a:r>
              <a:rPr lang="en-US" altLang="zh-CN" dirty="0" smtClean="0"/>
              <a:t>/</a:t>
            </a:r>
            <a:r>
              <a:rPr lang="zh-CN" altLang="en-US" dirty="0" smtClean="0"/>
              <a:t>运输模式</a:t>
            </a:r>
          </a:p>
          <a:p>
            <a:pPr lvl="1"/>
            <a:r>
              <a:rPr lang="zh-CN" altLang="en-US" dirty="0" smtClean="0"/>
              <a:t>只加密有效载荷部分，不加密地址等头部分</a:t>
            </a:r>
          </a:p>
          <a:p>
            <a:pPr lvl="1"/>
            <a:r>
              <a:rPr lang="zh-CN" altLang="en-US" dirty="0" smtClean="0"/>
              <a:t>用于两个机器之间直接连接的情况</a:t>
            </a:r>
          </a:p>
          <a:p>
            <a:pPr lvl="1"/>
            <a:r>
              <a:rPr lang="zh-CN" altLang="en-US" dirty="0" smtClean="0"/>
              <a:t>比如远程拨入方式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mtClean="0"/>
              <a:t>安全关联</a:t>
            </a:r>
          </a:p>
        </p:txBody>
      </p:sp>
      <p:sp>
        <p:nvSpPr>
          <p:cNvPr id="63491" name="Rectangle 3"/>
          <p:cNvSpPr>
            <a:spLocks noGrp="1" noChangeArrowheads="1"/>
          </p:cNvSpPr>
          <p:nvPr>
            <p:ph type="body" idx="1"/>
          </p:nvPr>
        </p:nvSpPr>
        <p:spPr/>
        <p:txBody>
          <a:bodyPr>
            <a:normAutofit fontScale="92500" lnSpcReduction="10000"/>
          </a:bodyPr>
          <a:lstStyle/>
          <a:p>
            <a:r>
              <a:rPr lang="zh-CN" altLang="en-US" dirty="0" smtClean="0"/>
              <a:t>安全关联</a:t>
            </a:r>
            <a:r>
              <a:rPr lang="en-US" altLang="zh-CN" dirty="0" smtClean="0"/>
              <a:t>SA - Security Association</a:t>
            </a:r>
          </a:p>
          <a:p>
            <a:pPr lvl="1"/>
            <a:r>
              <a:rPr lang="zh-CN" altLang="en-US" dirty="0" smtClean="0"/>
              <a:t>发送方</a:t>
            </a:r>
            <a:r>
              <a:rPr lang="en-US" altLang="zh-CN" dirty="0" smtClean="0">
                <a:sym typeface="Wingdings" pitchFamily="2" charset="2"/>
              </a:rPr>
              <a:t></a:t>
            </a:r>
            <a:r>
              <a:rPr lang="zh-CN" altLang="en-US" dirty="0" smtClean="0">
                <a:sym typeface="Wingdings" pitchFamily="2" charset="2"/>
              </a:rPr>
              <a:t>接收方的单向关联</a:t>
            </a:r>
          </a:p>
          <a:p>
            <a:pPr lvl="1"/>
            <a:r>
              <a:rPr lang="zh-CN" altLang="en-US" dirty="0" smtClean="0"/>
              <a:t>收发双方协商好的安全相关参数</a:t>
            </a:r>
          </a:p>
          <a:p>
            <a:pPr lvl="1"/>
            <a:r>
              <a:rPr lang="zh-CN" altLang="en-US" dirty="0" smtClean="0"/>
              <a:t>用于</a:t>
            </a:r>
            <a:r>
              <a:rPr lang="en-US" altLang="zh-CN" dirty="0" smtClean="0"/>
              <a:t>AH</a:t>
            </a:r>
            <a:r>
              <a:rPr lang="zh-CN" altLang="en-US" dirty="0" smtClean="0"/>
              <a:t>或</a:t>
            </a:r>
            <a:r>
              <a:rPr lang="en-US" altLang="zh-CN" dirty="0" smtClean="0"/>
              <a:t>ESP</a:t>
            </a:r>
            <a:endParaRPr lang="zh-CN" altLang="en-US" dirty="0" smtClean="0"/>
          </a:p>
          <a:p>
            <a:pPr lvl="1"/>
            <a:r>
              <a:rPr lang="en-US" altLang="zh-CN" dirty="0" smtClean="0"/>
              <a:t>SPI </a:t>
            </a:r>
            <a:r>
              <a:rPr lang="zh-CN" altLang="en-US" dirty="0" smtClean="0"/>
              <a:t>本地参数表的索引号</a:t>
            </a:r>
          </a:p>
          <a:p>
            <a:pPr lvl="2"/>
            <a:r>
              <a:rPr lang="zh-CN" altLang="en-US" dirty="0" smtClean="0"/>
              <a:t>计数器、防重放窗口、生存期</a:t>
            </a:r>
          </a:p>
          <a:p>
            <a:pPr lvl="2"/>
            <a:r>
              <a:rPr lang="en-US" altLang="zh-CN" dirty="0" smtClean="0"/>
              <a:t>AH</a:t>
            </a:r>
            <a:r>
              <a:rPr lang="zh-CN" altLang="en-US" dirty="0" smtClean="0"/>
              <a:t>信息、</a:t>
            </a:r>
            <a:r>
              <a:rPr lang="en-US" altLang="zh-CN" dirty="0" smtClean="0"/>
              <a:t>ESP</a:t>
            </a:r>
            <a:r>
              <a:rPr lang="zh-CN" altLang="en-US" dirty="0" smtClean="0"/>
              <a:t>信息</a:t>
            </a:r>
          </a:p>
          <a:p>
            <a:pPr lvl="2"/>
            <a:r>
              <a:rPr lang="zh-CN" altLang="en-US" dirty="0" smtClean="0"/>
              <a:t>隧道 </a:t>
            </a:r>
            <a:r>
              <a:rPr lang="en-US" altLang="zh-CN" dirty="0" smtClean="0"/>
              <a:t>or </a:t>
            </a:r>
            <a:r>
              <a:rPr lang="zh-CN" altLang="en-US" dirty="0" smtClean="0"/>
              <a:t>传输方式</a:t>
            </a:r>
          </a:p>
          <a:p>
            <a:pPr lvl="1"/>
            <a:r>
              <a:rPr lang="en-US" altLang="zh-CN" dirty="0" smtClean="0"/>
              <a:t>IP</a:t>
            </a:r>
            <a:r>
              <a:rPr lang="zh-CN" altLang="en-US" dirty="0" smtClean="0"/>
              <a:t>目的地址</a:t>
            </a:r>
          </a:p>
          <a:p>
            <a:pPr lvl="1"/>
            <a:r>
              <a:rPr lang="zh-CN" altLang="en-US" dirty="0" smtClean="0"/>
              <a:t>协议标识</a:t>
            </a:r>
            <a:endParaRPr lang="en-US" altLang="zh-CN"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5" name="Picture 4" descr="f2.pdf"/>
          <p:cNvPicPr>
            <a:picLocks noChangeAspect="1"/>
          </p:cNvPicPr>
          <p:nvPr/>
        </p:nvPicPr>
        <p:blipFill>
          <a:blip r:embed="rId2" cstate="print"/>
          <a:srcRect t="29091" b="21818"/>
          <a:stretch>
            <a:fillRect/>
          </a:stretch>
        </p:blipFill>
        <p:spPr>
          <a:xfrm>
            <a:off x="0" y="685800"/>
            <a:ext cx="9143999" cy="58091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a:blip r:embed="rId3" cstate="print"/>
          <a:srcRect t="4545" b="13636"/>
          <a:stretch>
            <a:fillRect/>
          </a:stretch>
        </p:blipFill>
        <p:spPr>
          <a:xfrm>
            <a:off x="1447800" y="-29278"/>
            <a:ext cx="6504684" cy="6887278"/>
          </a:xfrm>
          <a:prstGeom prst="rect">
            <a:avLst/>
          </a:prstGeom>
        </p:spPr>
      </p:pic>
    </p:spTree>
  </p:cSld>
  <p:clrMapOvr>
    <a:masterClrMapping/>
  </p:clrMapOvr>
  <p:transition spd="med">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a:blip r:embed="rId3" cstate="print"/>
          <a:srcRect t="22727" b="8182"/>
          <a:stretch>
            <a:fillRect/>
          </a:stretch>
        </p:blipFill>
        <p:spPr>
          <a:xfrm>
            <a:off x="762000" y="0"/>
            <a:ext cx="7593297" cy="6789288"/>
          </a:xfrm>
          <a:prstGeom prst="rect">
            <a:avLst/>
          </a:prstGeom>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t>E-Mail software</a:t>
            </a:r>
            <a:endParaRPr lang="zh-CN" altLang="en-US" smtClean="0"/>
          </a:p>
        </p:txBody>
      </p:sp>
      <p:sp>
        <p:nvSpPr>
          <p:cNvPr id="28675" name="Rectangle 3"/>
          <p:cNvSpPr>
            <a:spLocks noGrp="1" noChangeArrowheads="1"/>
          </p:cNvSpPr>
          <p:nvPr>
            <p:ph type="body" idx="1"/>
          </p:nvPr>
        </p:nvSpPr>
        <p:spPr/>
        <p:txBody>
          <a:bodyPr>
            <a:normAutofit fontScale="92500" lnSpcReduction="10000"/>
          </a:bodyPr>
          <a:lstStyle/>
          <a:p>
            <a:pPr>
              <a:lnSpc>
                <a:spcPct val="90000"/>
              </a:lnSpc>
              <a:buFontTx/>
              <a:buNone/>
            </a:pPr>
            <a:r>
              <a:rPr lang="en-US" altLang="zh-CN" sz="2800" dirty="0" smtClean="0"/>
              <a:t>*  Client: Outlook/Exp, </a:t>
            </a:r>
            <a:r>
              <a:rPr lang="en-US" altLang="zh-CN" sz="2800" dirty="0" err="1" smtClean="0"/>
              <a:t>Foxmail</a:t>
            </a:r>
            <a:r>
              <a:rPr lang="en-US" altLang="zh-CN" sz="2800" dirty="0" smtClean="0"/>
              <a:t>, Eudora </a:t>
            </a:r>
            <a:endParaRPr lang="en-US" altLang="zh-CN" dirty="0" smtClean="0"/>
          </a:p>
          <a:p>
            <a:pPr>
              <a:lnSpc>
                <a:spcPct val="90000"/>
              </a:lnSpc>
              <a:buFontTx/>
              <a:buNone/>
            </a:pPr>
            <a:r>
              <a:rPr lang="en-US" altLang="zh-CN" sz="2800" dirty="0" smtClean="0"/>
              <a:t>*  Server: </a:t>
            </a:r>
            <a:r>
              <a:rPr lang="en-US" altLang="zh-CN" sz="2800" dirty="0" err="1" smtClean="0"/>
              <a:t>Sendmail</a:t>
            </a:r>
            <a:r>
              <a:rPr lang="en-US" altLang="zh-CN" sz="2800" dirty="0" smtClean="0"/>
              <a:t>, Exchange, </a:t>
            </a:r>
            <a:r>
              <a:rPr lang="en-US" altLang="zh-CN" sz="2800" dirty="0" err="1" smtClean="0"/>
              <a:t>Exim</a:t>
            </a:r>
            <a:r>
              <a:rPr lang="en-US" altLang="zh-CN" sz="2800" dirty="0" smtClean="0"/>
              <a:t>, </a:t>
            </a:r>
            <a:r>
              <a:rPr lang="en-US" altLang="zh-CN" sz="2800" dirty="0" err="1" smtClean="0"/>
              <a:t>Qmail</a:t>
            </a:r>
            <a:r>
              <a:rPr lang="en-US" altLang="zh-CN" sz="2800" dirty="0" smtClean="0"/>
              <a:t>, Postfix</a:t>
            </a:r>
          </a:p>
          <a:p>
            <a:pPr>
              <a:lnSpc>
                <a:spcPct val="90000"/>
              </a:lnSpc>
              <a:buFontTx/>
              <a:buNone/>
            </a:pPr>
            <a:r>
              <a:rPr lang="en-US" altLang="zh-CN" sz="2800" dirty="0" smtClean="0"/>
              <a:t>SMTP Server Survey  // </a:t>
            </a:r>
            <a:r>
              <a:rPr lang="en-US" altLang="zh-CN" dirty="0" smtClean="0"/>
              <a:t>958 All</a:t>
            </a:r>
          </a:p>
          <a:p>
            <a:pPr>
              <a:lnSpc>
                <a:spcPct val="90000"/>
              </a:lnSpc>
            </a:pPr>
            <a:r>
              <a:rPr lang="en-US" altLang="zh-CN" sz="2800" dirty="0" smtClean="0"/>
              <a:t>401 UNIX </a:t>
            </a:r>
            <a:r>
              <a:rPr lang="en-US" altLang="zh-CN" sz="2800" dirty="0" err="1" smtClean="0"/>
              <a:t>Sendmail</a:t>
            </a:r>
            <a:endParaRPr lang="en-US" altLang="zh-CN" sz="2800" dirty="0" smtClean="0"/>
          </a:p>
          <a:p>
            <a:pPr>
              <a:lnSpc>
                <a:spcPct val="90000"/>
              </a:lnSpc>
            </a:pPr>
            <a:r>
              <a:rPr lang="en-US" altLang="zh-CN" sz="2800" dirty="0" smtClean="0"/>
              <a:t>176 Windows Microsoft Exchange or IIS SMTP</a:t>
            </a:r>
          </a:p>
          <a:p>
            <a:pPr>
              <a:lnSpc>
                <a:spcPct val="90000"/>
              </a:lnSpc>
            </a:pPr>
            <a:r>
              <a:rPr lang="en-US" altLang="zh-CN" sz="2800" dirty="0" smtClean="0"/>
              <a:t>167 UNIX </a:t>
            </a:r>
            <a:r>
              <a:rPr lang="en-US" altLang="zh-CN" sz="2800" dirty="0" err="1" smtClean="0"/>
              <a:t>qmail</a:t>
            </a:r>
            <a:endParaRPr lang="en-US" altLang="zh-CN" sz="2800" dirty="0" smtClean="0"/>
          </a:p>
          <a:p>
            <a:pPr>
              <a:lnSpc>
                <a:spcPct val="90000"/>
              </a:lnSpc>
            </a:pPr>
            <a:r>
              <a:rPr lang="en-US" altLang="zh-CN" sz="2800" dirty="0" smtClean="0"/>
              <a:t>57 Windows </a:t>
            </a:r>
            <a:r>
              <a:rPr lang="en-US" altLang="zh-CN" sz="2800" dirty="0" err="1" smtClean="0"/>
              <a:t>Ipswitch</a:t>
            </a:r>
            <a:r>
              <a:rPr lang="en-US" altLang="zh-CN" sz="2800" dirty="0" smtClean="0"/>
              <a:t> </a:t>
            </a:r>
            <a:r>
              <a:rPr lang="en-US" altLang="zh-CN" sz="2800" dirty="0" err="1" smtClean="0"/>
              <a:t>IMail</a:t>
            </a:r>
            <a:endParaRPr lang="en-US" altLang="zh-CN" sz="2800" dirty="0" smtClean="0"/>
          </a:p>
          <a:p>
            <a:pPr>
              <a:lnSpc>
                <a:spcPct val="90000"/>
              </a:lnSpc>
            </a:pPr>
            <a:r>
              <a:rPr lang="en-US" altLang="zh-CN" sz="2800" dirty="0" smtClean="0"/>
              <a:t>23 UNIX </a:t>
            </a:r>
            <a:r>
              <a:rPr lang="en-US" altLang="zh-CN" sz="2800" dirty="0" err="1" smtClean="0"/>
              <a:t>smap</a:t>
            </a:r>
            <a:endParaRPr lang="en-US" altLang="zh-CN" sz="2800" dirty="0" smtClean="0"/>
          </a:p>
          <a:p>
            <a:pPr>
              <a:lnSpc>
                <a:spcPct val="90000"/>
              </a:lnSpc>
            </a:pPr>
            <a:r>
              <a:rPr lang="en-US" altLang="zh-CN" sz="2800" dirty="0" smtClean="0"/>
              <a:t>15 UNIX IBM Postfix, formerly </a:t>
            </a:r>
            <a:r>
              <a:rPr lang="en-US" altLang="zh-CN" sz="2800" dirty="0" err="1" smtClean="0"/>
              <a:t>VMailer</a:t>
            </a:r>
            <a:endParaRPr lang="en-US" altLang="zh-CN" sz="2800" dirty="0" smtClean="0"/>
          </a:p>
          <a:p>
            <a:pPr>
              <a:lnSpc>
                <a:spcPct val="90000"/>
              </a:lnSpc>
            </a:pPr>
            <a:r>
              <a:rPr lang="en-US" altLang="zh-CN" sz="2800" dirty="0" smtClean="0"/>
              <a:t>14 UNIX </a:t>
            </a:r>
            <a:r>
              <a:rPr lang="en-US" altLang="zh-CN" sz="2800" dirty="0" err="1" smtClean="0"/>
              <a:t>Exim</a:t>
            </a:r>
            <a:endParaRPr lang="en-US" altLang="zh-CN" sz="2800" dirty="0" smtClean="0"/>
          </a:p>
          <a:p>
            <a:pPr>
              <a:lnSpc>
                <a:spcPct val="90000"/>
              </a:lnSpc>
            </a:pPr>
            <a:r>
              <a:rPr lang="en-US" altLang="zh-CN" sz="2800" dirty="0" smtClean="0"/>
              <a:t>12 Windows Gordano </a:t>
            </a:r>
            <a:r>
              <a:rPr lang="en-US" altLang="zh-CN" sz="2800" dirty="0" err="1" smtClean="0"/>
              <a:t>NTMail</a:t>
            </a:r>
            <a:endParaRPr lang="zh-CN" altLang="en-US" sz="2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smtClean="0"/>
              <a:t>IPSec/AH</a:t>
            </a:r>
            <a:r>
              <a:rPr lang="zh-CN" altLang="en-US" dirty="0" smtClean="0"/>
              <a:t>认证头部</a:t>
            </a:r>
          </a:p>
        </p:txBody>
      </p:sp>
      <p:sp>
        <p:nvSpPr>
          <p:cNvPr id="44035" name="Rectangle 3"/>
          <p:cNvSpPr>
            <a:spLocks noGrp="1" noChangeArrowheads="1"/>
          </p:cNvSpPr>
          <p:nvPr>
            <p:ph type="body" idx="1"/>
          </p:nvPr>
        </p:nvSpPr>
        <p:spPr/>
        <p:txBody>
          <a:bodyPr/>
          <a:lstStyle/>
          <a:p>
            <a:r>
              <a:rPr lang="en-US" altLang="zh-CN" smtClean="0"/>
              <a:t>AH</a:t>
            </a:r>
            <a:r>
              <a:rPr lang="zh-CN" altLang="en-US" smtClean="0"/>
              <a:t>提供的服务</a:t>
            </a:r>
          </a:p>
          <a:p>
            <a:r>
              <a:rPr lang="en-US" altLang="zh-CN" smtClean="0"/>
              <a:t>AH</a:t>
            </a:r>
            <a:r>
              <a:rPr lang="zh-CN" altLang="en-US" smtClean="0"/>
              <a:t>头结构</a:t>
            </a:r>
          </a:p>
          <a:p>
            <a:r>
              <a:rPr lang="zh-CN" altLang="en-US" smtClean="0"/>
              <a:t>模式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smtClean="0"/>
              <a:t>AH</a:t>
            </a:r>
            <a:r>
              <a:rPr lang="zh-CN" altLang="en-US" smtClean="0"/>
              <a:t>提供的服务</a:t>
            </a:r>
          </a:p>
        </p:txBody>
      </p:sp>
      <p:sp>
        <p:nvSpPr>
          <p:cNvPr id="66563" name="Rectangle 3"/>
          <p:cNvSpPr>
            <a:spLocks noGrp="1" noChangeArrowheads="1"/>
          </p:cNvSpPr>
          <p:nvPr>
            <p:ph type="body" idx="1"/>
          </p:nvPr>
        </p:nvSpPr>
        <p:spPr/>
        <p:txBody>
          <a:bodyPr/>
          <a:lstStyle/>
          <a:p>
            <a:r>
              <a:rPr lang="zh-CN" altLang="en-US" dirty="0" smtClean="0"/>
              <a:t>提供认证服务</a:t>
            </a:r>
          </a:p>
          <a:p>
            <a:pPr lvl="1"/>
            <a:r>
              <a:rPr lang="zh-CN" altLang="en-US" dirty="0" smtClean="0"/>
              <a:t>检测传输过程中的改变</a:t>
            </a:r>
          </a:p>
          <a:p>
            <a:pPr lvl="1"/>
            <a:r>
              <a:rPr lang="zh-CN" altLang="en-US" dirty="0" smtClean="0"/>
              <a:t>发现地址欺骗攻击</a:t>
            </a:r>
          </a:p>
          <a:p>
            <a:pPr lvl="1"/>
            <a:r>
              <a:rPr lang="zh-CN" altLang="en-US" dirty="0" smtClean="0"/>
              <a:t>杜绝重放攻击 </a:t>
            </a:r>
            <a:r>
              <a:rPr lang="en-US" altLang="zh-CN" dirty="0" smtClean="0"/>
              <a:t>(</a:t>
            </a:r>
            <a:r>
              <a:rPr lang="zh-CN" altLang="en-US" dirty="0" smtClean="0"/>
              <a:t>序列号的宽度问题</a:t>
            </a:r>
            <a:r>
              <a:rPr lang="en-US" altLang="zh-CN" dirty="0" smtClean="0"/>
              <a:t>)</a:t>
            </a:r>
          </a:p>
          <a:p>
            <a:r>
              <a:rPr lang="zh-CN" altLang="en-US" dirty="0" smtClean="0"/>
              <a:t>相应的技术手段</a:t>
            </a:r>
          </a:p>
          <a:p>
            <a:pPr lvl="1"/>
            <a:r>
              <a:rPr lang="en-US" altLang="zh-CN" dirty="0" smtClean="0"/>
              <a:t>HMAC-MD5/SHA1</a:t>
            </a:r>
            <a:r>
              <a:rPr lang="zh-CN" altLang="en-US" dirty="0" smtClean="0"/>
              <a:t>，但是只是用前</a:t>
            </a:r>
            <a:r>
              <a:rPr lang="en-US" altLang="zh-CN" dirty="0" smtClean="0"/>
              <a:t>96</a:t>
            </a:r>
            <a:r>
              <a:rPr lang="zh-CN" altLang="en-US" dirty="0" smtClean="0"/>
              <a:t>比特</a:t>
            </a:r>
          </a:p>
          <a:p>
            <a:pPr lvl="1"/>
            <a:r>
              <a:rPr lang="zh-CN" altLang="en-US" dirty="0" smtClean="0"/>
              <a:t>序号</a:t>
            </a:r>
          </a:p>
          <a:p>
            <a:endParaRPr lang="zh-CN" alt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CN" smtClean="0"/>
              <a:t>AH</a:t>
            </a:r>
            <a:endParaRPr lang="zh-CN" altLang="en-US" smtClean="0"/>
          </a:p>
        </p:txBody>
      </p:sp>
      <p:sp>
        <p:nvSpPr>
          <p:cNvPr id="67587" name="Rectangle 3"/>
          <p:cNvSpPr>
            <a:spLocks noGrp="1" noChangeArrowheads="1"/>
          </p:cNvSpPr>
          <p:nvPr>
            <p:ph type="body" idx="1"/>
          </p:nvPr>
        </p:nvSpPr>
        <p:spPr/>
        <p:txBody>
          <a:bodyPr/>
          <a:lstStyle/>
          <a:p>
            <a:r>
              <a:rPr lang="zh-CN" altLang="en-US" smtClean="0"/>
              <a:t> </a:t>
            </a:r>
          </a:p>
        </p:txBody>
      </p:sp>
      <p:pic>
        <p:nvPicPr>
          <p:cNvPr id="67588" name="Picture 4" descr="a"/>
          <p:cNvPicPr>
            <a:picLocks noChangeAspect="1" noChangeArrowheads="1"/>
          </p:cNvPicPr>
          <p:nvPr/>
        </p:nvPicPr>
        <p:blipFill>
          <a:blip r:embed="rId2" cstate="print"/>
          <a:srcRect/>
          <a:stretch>
            <a:fillRect/>
          </a:stretch>
        </p:blipFill>
        <p:spPr bwMode="auto">
          <a:xfrm>
            <a:off x="1600200" y="1770063"/>
            <a:ext cx="6305550" cy="3949700"/>
          </a:xfrm>
          <a:prstGeom prst="rect">
            <a:avLst/>
          </a:prstGeom>
          <a:noFill/>
        </p:spPr>
      </p:pic>
      <p:pic>
        <p:nvPicPr>
          <p:cNvPr id="67589" name="Picture 5" descr="Snap3"/>
          <p:cNvPicPr>
            <a:picLocks noChangeAspect="1" noChangeArrowheads="1"/>
          </p:cNvPicPr>
          <p:nvPr/>
        </p:nvPicPr>
        <p:blipFill>
          <a:blip r:embed="rId3" cstate="print"/>
          <a:srcRect/>
          <a:stretch>
            <a:fillRect/>
          </a:stretch>
        </p:blipFill>
        <p:spPr bwMode="auto">
          <a:xfrm>
            <a:off x="0" y="1676400"/>
            <a:ext cx="9144000" cy="4319588"/>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smtClean="0"/>
              <a:t>AH</a:t>
            </a:r>
            <a:endParaRPr lang="zh-CN" altLang="en-US" smtClean="0"/>
          </a:p>
        </p:txBody>
      </p:sp>
      <p:sp>
        <p:nvSpPr>
          <p:cNvPr id="70659" name="Rectangle 3"/>
          <p:cNvSpPr>
            <a:spLocks noGrp="1" noChangeArrowheads="1"/>
          </p:cNvSpPr>
          <p:nvPr>
            <p:ph type="body" idx="1"/>
          </p:nvPr>
        </p:nvSpPr>
        <p:spPr/>
        <p:txBody>
          <a:bodyPr/>
          <a:lstStyle/>
          <a:p>
            <a:r>
              <a:rPr lang="en-US" altLang="zh-CN" smtClean="0"/>
              <a:t>on IPv4</a:t>
            </a:r>
          </a:p>
          <a:p>
            <a:pPr lvl="1">
              <a:buFontTx/>
              <a:buNone/>
            </a:pPr>
            <a:r>
              <a:rPr lang="en-US" altLang="zh-CN" smtClean="0"/>
              <a:t>IP+TCP+DATA</a:t>
            </a:r>
          </a:p>
          <a:p>
            <a:pPr lvl="1">
              <a:buFontTx/>
              <a:buNone/>
            </a:pPr>
            <a:r>
              <a:rPr lang="en-US" altLang="zh-CN" smtClean="0"/>
              <a:t>IP+</a:t>
            </a:r>
            <a:r>
              <a:rPr lang="en-US" altLang="zh-CN" smtClean="0">
                <a:solidFill>
                  <a:srgbClr val="FF3300"/>
                </a:solidFill>
              </a:rPr>
              <a:t>AH</a:t>
            </a:r>
            <a:r>
              <a:rPr lang="en-US" altLang="zh-CN" smtClean="0"/>
              <a:t>+TCP+DATA (transport)</a:t>
            </a:r>
          </a:p>
          <a:p>
            <a:pPr lvl="1">
              <a:buFontTx/>
              <a:buNone/>
            </a:pPr>
            <a:r>
              <a:rPr lang="en-US" altLang="zh-CN" smtClean="0">
                <a:solidFill>
                  <a:srgbClr val="FF3300"/>
                </a:solidFill>
              </a:rPr>
              <a:t>NewIP+AH</a:t>
            </a:r>
            <a:r>
              <a:rPr lang="en-US" altLang="zh-CN" smtClean="0"/>
              <a:t>+IP+TCP+DATA (tunnel)</a:t>
            </a:r>
            <a:endParaRPr lang="zh-CN" altLang="en-US" smtClean="0"/>
          </a:p>
          <a:p>
            <a:endParaRPr lang="en-US" altLang="zh-CN" smtClean="0"/>
          </a:p>
          <a:p>
            <a:r>
              <a:rPr lang="en-US" altLang="zh-CN" smtClean="0"/>
              <a:t>on IPv6</a:t>
            </a:r>
          </a:p>
          <a:p>
            <a:endParaRPr lang="en-US" altLang="zh-CN" smtClean="0"/>
          </a:p>
          <a:p>
            <a:pPr>
              <a:buFontTx/>
              <a:buNone/>
            </a:pPr>
            <a:r>
              <a:rPr lang="en-US" altLang="zh-CN" smtClean="0"/>
              <a:t>* in RFC 2402</a:t>
            </a:r>
          </a:p>
          <a:p>
            <a:endParaRPr lang="zh-CN" alt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smtClean="0"/>
              <a:t>AH</a:t>
            </a:r>
            <a:endParaRPr lang="zh-CN" altLang="en-US" smtClean="0"/>
          </a:p>
        </p:txBody>
      </p:sp>
      <p:sp>
        <p:nvSpPr>
          <p:cNvPr id="69635" name="Rectangle 3"/>
          <p:cNvSpPr>
            <a:spLocks noGrp="1" noChangeArrowheads="1"/>
          </p:cNvSpPr>
          <p:nvPr>
            <p:ph type="body" idx="1"/>
          </p:nvPr>
        </p:nvSpPr>
        <p:spPr/>
        <p:txBody>
          <a:bodyPr/>
          <a:lstStyle/>
          <a:p>
            <a:r>
              <a:rPr lang="zh-CN" altLang="en-US" smtClean="0"/>
              <a:t> </a:t>
            </a:r>
          </a:p>
        </p:txBody>
      </p:sp>
      <p:pic>
        <p:nvPicPr>
          <p:cNvPr id="69636" name="Picture 4" descr="ah-f"/>
          <p:cNvPicPr>
            <a:picLocks noChangeAspect="1" noChangeArrowheads="1"/>
          </p:cNvPicPr>
          <p:nvPr/>
        </p:nvPicPr>
        <p:blipFill>
          <a:blip r:embed="rId2" cstate="print"/>
          <a:srcRect/>
          <a:stretch>
            <a:fillRect/>
          </a:stretch>
        </p:blipFill>
        <p:spPr bwMode="auto">
          <a:xfrm>
            <a:off x="611188" y="1412875"/>
            <a:ext cx="8281987" cy="4584700"/>
          </a:xfrm>
          <a:prstGeom prst="rect">
            <a:avLst/>
          </a:prstGeom>
          <a:noFill/>
        </p:spPr>
      </p:pic>
      <p:pic>
        <p:nvPicPr>
          <p:cNvPr id="69637" name="Picture 5" descr="Snap3"/>
          <p:cNvPicPr>
            <a:picLocks noChangeAspect="1" noChangeArrowheads="1"/>
          </p:cNvPicPr>
          <p:nvPr/>
        </p:nvPicPr>
        <p:blipFill>
          <a:blip r:embed="rId3" cstate="print"/>
          <a:srcRect/>
          <a:stretch>
            <a:fillRect/>
          </a:stretch>
        </p:blipFill>
        <p:spPr bwMode="auto">
          <a:xfrm>
            <a:off x="609600" y="1371600"/>
            <a:ext cx="8229600" cy="5195888"/>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mtClean="0"/>
              <a:t>AH – </a:t>
            </a:r>
            <a:r>
              <a:rPr lang="zh-CN" altLang="en-US" smtClean="0"/>
              <a:t>传输模式</a:t>
            </a:r>
            <a:endParaRPr lang="en-US" altLang="zh-CN" smtClean="0"/>
          </a:p>
        </p:txBody>
      </p:sp>
      <p:sp>
        <p:nvSpPr>
          <p:cNvPr id="71683" name="Rectangle 3"/>
          <p:cNvSpPr>
            <a:spLocks noGrp="1" noChangeArrowheads="1"/>
          </p:cNvSpPr>
          <p:nvPr>
            <p:ph type="body" idx="1"/>
          </p:nvPr>
        </p:nvSpPr>
        <p:spPr/>
        <p:txBody>
          <a:bodyPr/>
          <a:lstStyle/>
          <a:p>
            <a:r>
              <a:rPr lang="zh-CN" altLang="en-US" smtClean="0"/>
              <a:t> </a:t>
            </a:r>
          </a:p>
        </p:txBody>
      </p:sp>
      <p:pic>
        <p:nvPicPr>
          <p:cNvPr id="71684" name="Picture 4" descr="ah-1"/>
          <p:cNvPicPr>
            <a:picLocks noChangeAspect="1" noChangeArrowheads="1"/>
          </p:cNvPicPr>
          <p:nvPr/>
        </p:nvPicPr>
        <p:blipFill>
          <a:blip r:embed="rId2" cstate="print"/>
          <a:srcRect/>
          <a:stretch>
            <a:fillRect/>
          </a:stretch>
        </p:blipFill>
        <p:spPr bwMode="auto">
          <a:xfrm>
            <a:off x="1187450" y="1196975"/>
            <a:ext cx="6697663" cy="5437188"/>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smtClean="0"/>
              <a:t>AH – </a:t>
            </a:r>
            <a:r>
              <a:rPr lang="zh-CN" altLang="en-US" smtClean="0"/>
              <a:t>隧道模式</a:t>
            </a:r>
          </a:p>
        </p:txBody>
      </p:sp>
      <p:sp>
        <p:nvSpPr>
          <p:cNvPr id="72707" name="Rectangle 3"/>
          <p:cNvSpPr>
            <a:spLocks noGrp="1" noChangeArrowheads="1"/>
          </p:cNvSpPr>
          <p:nvPr>
            <p:ph type="body" idx="1"/>
          </p:nvPr>
        </p:nvSpPr>
        <p:spPr/>
        <p:txBody>
          <a:bodyPr/>
          <a:lstStyle/>
          <a:p>
            <a:r>
              <a:rPr lang="zh-CN" altLang="en-US" smtClean="0"/>
              <a:t> </a:t>
            </a:r>
          </a:p>
        </p:txBody>
      </p:sp>
      <p:pic>
        <p:nvPicPr>
          <p:cNvPr id="1027" name="Picture 3"/>
          <p:cNvPicPr>
            <a:picLocks noChangeAspect="1" noChangeArrowheads="1"/>
          </p:cNvPicPr>
          <p:nvPr/>
        </p:nvPicPr>
        <p:blipFill>
          <a:blip r:embed="rId2" cstate="print"/>
          <a:srcRect/>
          <a:stretch>
            <a:fillRect/>
          </a:stretch>
        </p:blipFill>
        <p:spPr bwMode="auto">
          <a:xfrm>
            <a:off x="1981199" y="1676400"/>
            <a:ext cx="4191001" cy="556432"/>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524000" y="2286000"/>
            <a:ext cx="4800600" cy="917448"/>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1524000" y="3581400"/>
            <a:ext cx="4867275" cy="5715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1528763" y="2881313"/>
            <a:ext cx="6086475" cy="10953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dirty="0" smtClean="0"/>
              <a:t>IPSec/ESP</a:t>
            </a:r>
            <a:r>
              <a:rPr lang="zh-CN" altLang="en-US" dirty="0" smtClean="0"/>
              <a:t>封装安全性有效载荷</a:t>
            </a:r>
          </a:p>
        </p:txBody>
      </p:sp>
      <p:sp>
        <p:nvSpPr>
          <p:cNvPr id="45059" name="Rectangle 3"/>
          <p:cNvSpPr>
            <a:spLocks noGrp="1" noChangeArrowheads="1"/>
          </p:cNvSpPr>
          <p:nvPr>
            <p:ph type="body" idx="1"/>
          </p:nvPr>
        </p:nvSpPr>
        <p:spPr/>
        <p:txBody>
          <a:bodyPr/>
          <a:lstStyle/>
          <a:p>
            <a:r>
              <a:rPr lang="en-US" altLang="zh-CN" smtClean="0"/>
              <a:t>ESP</a:t>
            </a:r>
            <a:r>
              <a:rPr lang="zh-CN" altLang="en-US" smtClean="0"/>
              <a:t>服务</a:t>
            </a:r>
          </a:p>
          <a:p>
            <a:r>
              <a:rPr lang="en-US" altLang="zh-CN" smtClean="0"/>
              <a:t>ESP</a:t>
            </a:r>
            <a:r>
              <a:rPr lang="zh-CN" altLang="en-US" smtClean="0"/>
              <a:t>模式</a:t>
            </a:r>
          </a:p>
          <a:p>
            <a:endParaRPr lang="zh-CN" altLang="en-US" smtClean="0"/>
          </a:p>
          <a:p>
            <a:endParaRPr lang="zh-CN" alt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smtClean="0"/>
              <a:t>ESP</a:t>
            </a:r>
            <a:r>
              <a:rPr lang="zh-CN" altLang="en-US" smtClean="0"/>
              <a:t>提供的服务</a:t>
            </a:r>
          </a:p>
        </p:txBody>
      </p:sp>
      <p:sp>
        <p:nvSpPr>
          <p:cNvPr id="73731" name="Rectangle 3"/>
          <p:cNvSpPr>
            <a:spLocks noGrp="1" noChangeArrowheads="1"/>
          </p:cNvSpPr>
          <p:nvPr>
            <p:ph type="body" idx="1"/>
          </p:nvPr>
        </p:nvSpPr>
        <p:spPr/>
        <p:txBody>
          <a:bodyPr/>
          <a:lstStyle/>
          <a:p>
            <a:r>
              <a:rPr lang="zh-CN" altLang="en-US" smtClean="0"/>
              <a:t>机密性服务</a:t>
            </a:r>
          </a:p>
          <a:p>
            <a:pPr lvl="1"/>
            <a:r>
              <a:rPr lang="zh-CN" altLang="en-US" smtClean="0"/>
              <a:t>对</a:t>
            </a:r>
            <a:r>
              <a:rPr lang="en-US" altLang="zh-CN" smtClean="0"/>
              <a:t>(</a:t>
            </a:r>
            <a:r>
              <a:rPr lang="zh-CN" altLang="en-US" smtClean="0"/>
              <a:t>至少</a:t>
            </a:r>
            <a:r>
              <a:rPr lang="en-US" altLang="zh-CN" smtClean="0"/>
              <a:t>)</a:t>
            </a:r>
            <a:r>
              <a:rPr lang="zh-CN" altLang="en-US" smtClean="0"/>
              <a:t>数据部分加密</a:t>
            </a:r>
          </a:p>
          <a:p>
            <a:pPr lvl="1"/>
            <a:r>
              <a:rPr lang="zh-CN" altLang="en-US" smtClean="0"/>
              <a:t>填充</a:t>
            </a:r>
          </a:p>
          <a:p>
            <a:pPr lvl="1"/>
            <a:endParaRPr lang="en-US" altLang="zh-CN" smtClean="0"/>
          </a:p>
          <a:p>
            <a:r>
              <a:rPr lang="zh-CN" altLang="en-US" smtClean="0"/>
              <a:t>算法</a:t>
            </a:r>
          </a:p>
          <a:p>
            <a:pPr lvl="1"/>
            <a:r>
              <a:rPr lang="en-US" altLang="zh-CN" smtClean="0"/>
              <a:t>3DES</a:t>
            </a:r>
            <a:r>
              <a:rPr lang="zh-CN" altLang="en-US" smtClean="0"/>
              <a:t>、</a:t>
            </a:r>
            <a:r>
              <a:rPr lang="en-US" altLang="zh-CN" smtClean="0"/>
              <a:t>RC5</a:t>
            </a:r>
            <a:r>
              <a:rPr lang="zh-CN" altLang="en-US" smtClean="0"/>
              <a:t>、</a:t>
            </a:r>
            <a:r>
              <a:rPr lang="en-US" altLang="zh-CN" smtClean="0"/>
              <a:t>IDEA</a:t>
            </a:r>
            <a:r>
              <a:rPr lang="zh-CN" altLang="en-US" smtClean="0"/>
              <a:t>、</a:t>
            </a:r>
            <a:r>
              <a:rPr lang="en-US" altLang="zh-CN" smtClean="0"/>
              <a:t>CAST</a:t>
            </a:r>
            <a:r>
              <a:rPr lang="zh-CN" altLang="en-US" smtClean="0"/>
              <a:t>、</a:t>
            </a:r>
            <a:r>
              <a:rPr lang="en-US" altLang="zh-CN" smtClean="0"/>
              <a:t>Blowfish</a:t>
            </a:r>
            <a:endParaRPr lang="zh-CN"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152400"/>
            <a:ext cx="3505200" cy="990600"/>
          </a:xfrm>
        </p:spPr>
        <p:txBody>
          <a:bodyPr/>
          <a:lstStyle/>
          <a:p>
            <a:r>
              <a:rPr lang="en-US" altLang="zh-CN" smtClean="0"/>
              <a:t>ESP</a:t>
            </a:r>
            <a:endParaRPr lang="zh-CN" altLang="en-US" smtClean="0"/>
          </a:p>
        </p:txBody>
      </p:sp>
      <p:sp>
        <p:nvSpPr>
          <p:cNvPr id="74755" name="Rectangle 3"/>
          <p:cNvSpPr>
            <a:spLocks noGrp="1" noChangeArrowheads="1"/>
          </p:cNvSpPr>
          <p:nvPr>
            <p:ph type="body" idx="1"/>
          </p:nvPr>
        </p:nvSpPr>
        <p:spPr/>
        <p:txBody>
          <a:bodyPr/>
          <a:lstStyle/>
          <a:p>
            <a:r>
              <a:rPr lang="zh-CN" altLang="en-US" smtClean="0"/>
              <a:t> </a:t>
            </a:r>
          </a:p>
        </p:txBody>
      </p:sp>
      <p:pic>
        <p:nvPicPr>
          <p:cNvPr id="74756" name="Picture 4" descr="e"/>
          <p:cNvPicPr>
            <a:picLocks noChangeAspect="1" noChangeArrowheads="1"/>
          </p:cNvPicPr>
          <p:nvPr/>
        </p:nvPicPr>
        <p:blipFill>
          <a:blip r:embed="rId2" cstate="print"/>
          <a:srcRect/>
          <a:stretch>
            <a:fillRect/>
          </a:stretch>
        </p:blipFill>
        <p:spPr bwMode="auto">
          <a:xfrm>
            <a:off x="3200400" y="533400"/>
            <a:ext cx="5505450" cy="61118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t>SMTP/POP3</a:t>
            </a:r>
            <a:r>
              <a:rPr lang="zh-CN" altLang="en-US" smtClean="0"/>
              <a:t>安全问题</a:t>
            </a:r>
          </a:p>
        </p:txBody>
      </p:sp>
      <p:sp>
        <p:nvSpPr>
          <p:cNvPr id="46083" name="Rectangle 3"/>
          <p:cNvSpPr>
            <a:spLocks noGrp="1" noChangeArrowheads="1"/>
          </p:cNvSpPr>
          <p:nvPr>
            <p:ph type="body" idx="1"/>
          </p:nvPr>
        </p:nvSpPr>
        <p:spPr>
          <a:xfrm>
            <a:off x="457200" y="1447800"/>
            <a:ext cx="3352800" cy="5029200"/>
          </a:xfrm>
        </p:spPr>
        <p:txBody>
          <a:bodyPr/>
          <a:lstStyle/>
          <a:p>
            <a:pPr>
              <a:lnSpc>
                <a:spcPct val="90000"/>
              </a:lnSpc>
            </a:pPr>
            <a:r>
              <a:rPr lang="zh-CN" altLang="en-US" smtClean="0"/>
              <a:t>窃听</a:t>
            </a:r>
          </a:p>
          <a:p>
            <a:pPr lvl="1">
              <a:lnSpc>
                <a:spcPct val="90000"/>
              </a:lnSpc>
            </a:pPr>
            <a:r>
              <a:rPr lang="en-US" altLang="zh-CN" sz="3200" smtClean="0"/>
              <a:t>sniffer</a:t>
            </a:r>
          </a:p>
          <a:p>
            <a:pPr>
              <a:lnSpc>
                <a:spcPct val="90000"/>
              </a:lnSpc>
            </a:pPr>
            <a:r>
              <a:rPr lang="zh-CN" altLang="en-US" smtClean="0"/>
              <a:t>伪造</a:t>
            </a:r>
          </a:p>
          <a:p>
            <a:pPr lvl="1">
              <a:lnSpc>
                <a:spcPct val="90000"/>
              </a:lnSpc>
            </a:pPr>
            <a:r>
              <a:rPr lang="zh-CN" altLang="en-US" sz="3200" smtClean="0"/>
              <a:t>发信的随意性</a:t>
            </a:r>
          </a:p>
          <a:p>
            <a:pPr>
              <a:lnSpc>
                <a:spcPct val="90000"/>
              </a:lnSpc>
            </a:pPr>
            <a:r>
              <a:rPr lang="zh-CN" altLang="en-US" smtClean="0"/>
              <a:t>抵赖</a:t>
            </a:r>
          </a:p>
          <a:p>
            <a:pPr lvl="1">
              <a:lnSpc>
                <a:spcPct val="90000"/>
              </a:lnSpc>
            </a:pPr>
            <a:endParaRPr lang="zh-CN" altLang="en-US" smtClean="0"/>
          </a:p>
          <a:p>
            <a:pPr>
              <a:lnSpc>
                <a:spcPct val="90000"/>
              </a:lnSpc>
            </a:pPr>
            <a:r>
              <a:rPr lang="zh-CN" altLang="en-US" smtClean="0"/>
              <a:t>邮件传播病毒</a:t>
            </a:r>
          </a:p>
          <a:p>
            <a:pPr>
              <a:lnSpc>
                <a:spcPct val="90000"/>
              </a:lnSpc>
            </a:pPr>
            <a:r>
              <a:rPr lang="zh-CN" altLang="en-US" smtClean="0"/>
              <a:t>垃圾邮件</a:t>
            </a:r>
            <a:endParaRPr lang="zh-CN" altLang="en-US" sz="2800" smtClean="0"/>
          </a:p>
        </p:txBody>
      </p:sp>
      <p:pic>
        <p:nvPicPr>
          <p:cNvPr id="46084" name="Picture 4" descr="1mp"/>
          <p:cNvPicPr>
            <a:picLocks noChangeAspect="1" noChangeArrowheads="1"/>
          </p:cNvPicPr>
          <p:nvPr/>
        </p:nvPicPr>
        <p:blipFill>
          <a:blip r:embed="rId2" cstate="print"/>
          <a:srcRect/>
          <a:stretch>
            <a:fillRect/>
          </a:stretch>
        </p:blipFill>
        <p:spPr bwMode="auto">
          <a:xfrm>
            <a:off x="3635375" y="1844675"/>
            <a:ext cx="5508625" cy="430053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t>ESP</a:t>
            </a:r>
            <a:endParaRPr lang="zh-CN" altLang="en-US" smtClean="0"/>
          </a:p>
        </p:txBody>
      </p:sp>
      <p:sp>
        <p:nvSpPr>
          <p:cNvPr id="77827" name="Rectangle 3"/>
          <p:cNvSpPr>
            <a:spLocks noGrp="1" noChangeArrowheads="1"/>
          </p:cNvSpPr>
          <p:nvPr>
            <p:ph type="body" idx="1"/>
          </p:nvPr>
        </p:nvSpPr>
        <p:spPr/>
        <p:txBody>
          <a:bodyPr/>
          <a:lstStyle/>
          <a:p>
            <a:r>
              <a:rPr lang="en-US" altLang="zh-CN" smtClean="0"/>
              <a:t>on IPv4</a:t>
            </a:r>
          </a:p>
          <a:p>
            <a:pPr lvl="1">
              <a:buFontTx/>
              <a:buNone/>
            </a:pPr>
            <a:r>
              <a:rPr lang="en-US" altLang="zh-CN" smtClean="0"/>
              <a:t>IP+TCP+DATA</a:t>
            </a:r>
          </a:p>
          <a:p>
            <a:pPr lvl="1">
              <a:buFontTx/>
              <a:buNone/>
            </a:pPr>
            <a:r>
              <a:rPr lang="en-US" altLang="zh-CN" smtClean="0"/>
              <a:t>IP+</a:t>
            </a:r>
            <a:r>
              <a:rPr lang="en-US" altLang="zh-CN" i="1" smtClean="0">
                <a:solidFill>
                  <a:srgbClr val="FF3300"/>
                </a:solidFill>
              </a:rPr>
              <a:t>ESPhdr</a:t>
            </a:r>
            <a:r>
              <a:rPr lang="en-US" altLang="zh-CN" i="1" smtClean="0"/>
              <a:t>+TCP+DATA+</a:t>
            </a:r>
            <a:r>
              <a:rPr lang="en-US" altLang="zh-CN" i="1" smtClean="0">
                <a:solidFill>
                  <a:srgbClr val="FF3300"/>
                </a:solidFill>
              </a:rPr>
              <a:t>ESPtl+ESPauth</a:t>
            </a:r>
          </a:p>
          <a:p>
            <a:pPr lvl="1">
              <a:buFontTx/>
              <a:buNone/>
            </a:pPr>
            <a:r>
              <a:rPr lang="en-US" altLang="zh-CN" smtClean="0">
                <a:solidFill>
                  <a:srgbClr val="FF3300"/>
                </a:solidFill>
              </a:rPr>
              <a:t>NewIP+</a:t>
            </a:r>
            <a:r>
              <a:rPr lang="en-US" altLang="zh-CN" i="1" smtClean="0">
                <a:solidFill>
                  <a:srgbClr val="FF3300"/>
                </a:solidFill>
              </a:rPr>
              <a:t>ESPhdr</a:t>
            </a:r>
            <a:r>
              <a:rPr lang="en-US" altLang="zh-CN" i="1" smtClean="0"/>
              <a:t>+IP+TCP+DATA+</a:t>
            </a:r>
            <a:r>
              <a:rPr lang="en-US" altLang="zh-CN" i="1" smtClean="0">
                <a:solidFill>
                  <a:srgbClr val="FF3300"/>
                </a:solidFill>
              </a:rPr>
              <a:t>ESPtl+ESPauth</a:t>
            </a:r>
          </a:p>
          <a:p>
            <a:endParaRPr lang="zh-CN" altLang="en-US" smtClean="0"/>
          </a:p>
          <a:p>
            <a:r>
              <a:rPr lang="en-US" altLang="zh-CN" smtClean="0"/>
              <a:t>on IPv6</a:t>
            </a:r>
          </a:p>
          <a:p>
            <a:endParaRPr lang="zh-CN" altLang="en-US" smtClean="0"/>
          </a:p>
          <a:p>
            <a:pPr>
              <a:buFontTx/>
              <a:buNone/>
            </a:pPr>
            <a:r>
              <a:rPr lang="zh-CN" altLang="en-US" smtClean="0"/>
              <a:t>* </a:t>
            </a:r>
            <a:r>
              <a:rPr lang="en-US" altLang="zh-CN" smtClean="0"/>
              <a:t>in RFC 2406</a:t>
            </a:r>
            <a:endParaRPr lang="zh-CN" altLang="en-US" smtClean="0"/>
          </a:p>
          <a:p>
            <a:endParaRPr lang="zh-CN" alt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mtClean="0"/>
              <a:t>ESP</a:t>
            </a:r>
            <a:endParaRPr lang="zh-CN" altLang="en-US" smtClean="0"/>
          </a:p>
        </p:txBody>
      </p:sp>
      <p:sp>
        <p:nvSpPr>
          <p:cNvPr id="76803" name="Rectangle 3"/>
          <p:cNvSpPr>
            <a:spLocks noGrp="1" noChangeArrowheads="1"/>
          </p:cNvSpPr>
          <p:nvPr>
            <p:ph type="body" idx="1"/>
          </p:nvPr>
        </p:nvSpPr>
        <p:spPr/>
        <p:txBody>
          <a:bodyPr/>
          <a:lstStyle/>
          <a:p>
            <a:r>
              <a:rPr lang="zh-CN" altLang="en-US" smtClean="0"/>
              <a:t> </a:t>
            </a:r>
          </a:p>
        </p:txBody>
      </p:sp>
      <p:pic>
        <p:nvPicPr>
          <p:cNvPr id="76804" name="Picture 4" descr="esp-f"/>
          <p:cNvPicPr>
            <a:picLocks noChangeAspect="1" noChangeArrowheads="1"/>
          </p:cNvPicPr>
          <p:nvPr/>
        </p:nvPicPr>
        <p:blipFill>
          <a:blip r:embed="rId2" cstate="print"/>
          <a:srcRect/>
          <a:stretch>
            <a:fillRect/>
          </a:stretch>
        </p:blipFill>
        <p:spPr bwMode="auto">
          <a:xfrm>
            <a:off x="755650" y="1196975"/>
            <a:ext cx="7416800" cy="5110163"/>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mtClean="0"/>
              <a:t>ESP – </a:t>
            </a:r>
            <a:r>
              <a:rPr lang="zh-CN" altLang="en-US" smtClean="0"/>
              <a:t>传输模式</a:t>
            </a:r>
            <a:endParaRPr lang="en-US" altLang="zh-CN" smtClean="0"/>
          </a:p>
        </p:txBody>
      </p:sp>
      <p:sp>
        <p:nvSpPr>
          <p:cNvPr id="78851" name="Rectangle 3"/>
          <p:cNvSpPr>
            <a:spLocks noGrp="1" noChangeArrowheads="1"/>
          </p:cNvSpPr>
          <p:nvPr>
            <p:ph type="body" idx="1"/>
          </p:nvPr>
        </p:nvSpPr>
        <p:spPr/>
        <p:txBody>
          <a:bodyPr/>
          <a:lstStyle/>
          <a:p>
            <a:r>
              <a:rPr lang="zh-CN" altLang="en-US" smtClean="0"/>
              <a:t> </a:t>
            </a:r>
          </a:p>
        </p:txBody>
      </p:sp>
      <p:pic>
        <p:nvPicPr>
          <p:cNvPr id="78852" name="Picture 4" descr="esp1"/>
          <p:cNvPicPr>
            <a:picLocks noChangeAspect="1" noChangeArrowheads="1"/>
          </p:cNvPicPr>
          <p:nvPr/>
        </p:nvPicPr>
        <p:blipFill>
          <a:blip r:embed="rId2" cstate="print"/>
          <a:srcRect/>
          <a:stretch>
            <a:fillRect/>
          </a:stretch>
        </p:blipFill>
        <p:spPr bwMode="auto">
          <a:xfrm>
            <a:off x="539750" y="1700213"/>
            <a:ext cx="7991475" cy="4167187"/>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smtClean="0"/>
              <a:t>ESP – </a:t>
            </a:r>
            <a:r>
              <a:rPr lang="zh-CN" altLang="en-US" smtClean="0"/>
              <a:t>隧道模式</a:t>
            </a:r>
            <a:endParaRPr lang="en-US" altLang="zh-CN" smtClean="0"/>
          </a:p>
        </p:txBody>
      </p:sp>
      <p:sp>
        <p:nvSpPr>
          <p:cNvPr id="79875" name="Rectangle 3"/>
          <p:cNvSpPr>
            <a:spLocks noGrp="1" noChangeArrowheads="1"/>
          </p:cNvSpPr>
          <p:nvPr>
            <p:ph type="body" idx="1"/>
          </p:nvPr>
        </p:nvSpPr>
        <p:spPr/>
        <p:txBody>
          <a:bodyPr/>
          <a:lstStyle/>
          <a:p>
            <a:r>
              <a:rPr lang="zh-CN" altLang="en-US" smtClean="0"/>
              <a:t> </a:t>
            </a:r>
          </a:p>
        </p:txBody>
      </p:sp>
      <p:pic>
        <p:nvPicPr>
          <p:cNvPr id="79876" name="Picture 4" descr="esp2"/>
          <p:cNvPicPr>
            <a:picLocks noChangeAspect="1" noChangeArrowheads="1"/>
          </p:cNvPicPr>
          <p:nvPr/>
        </p:nvPicPr>
        <p:blipFill>
          <a:blip r:embed="rId2" cstate="print"/>
          <a:srcRect/>
          <a:stretch>
            <a:fillRect/>
          </a:stretch>
        </p:blipFill>
        <p:spPr bwMode="auto">
          <a:xfrm>
            <a:off x="323850" y="1628775"/>
            <a:ext cx="8569325" cy="431006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9.pdf"/>
          <p:cNvPicPr>
            <a:picLocks noChangeAspect="1"/>
          </p:cNvPicPr>
          <p:nvPr/>
        </p:nvPicPr>
        <p:blipFill>
          <a:blip r:embed="rId3" cstate="print"/>
          <a:stretch>
            <a:fillRect/>
          </a:stretch>
        </p:blipFill>
        <p:spPr>
          <a:xfrm>
            <a:off x="1922318" y="0"/>
            <a:ext cx="5299364" cy="6858000"/>
          </a:xfrm>
          <a:prstGeom prst="rect">
            <a:avLst/>
          </a:prstGeom>
        </p:spPr>
      </p:pic>
    </p:spTree>
  </p:cSld>
  <p:clrMapOvr>
    <a:masterClrMapping/>
  </p:clrMapOvr>
  <p:transition spd="med">
    <p:wedg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小结</a:t>
            </a:r>
          </a:p>
        </p:txBody>
      </p:sp>
      <p:sp>
        <p:nvSpPr>
          <p:cNvPr id="23555" name="Rectangle 3"/>
          <p:cNvSpPr>
            <a:spLocks noGrp="1" noChangeArrowheads="1"/>
          </p:cNvSpPr>
          <p:nvPr>
            <p:ph type="body" idx="1"/>
          </p:nvPr>
        </p:nvSpPr>
        <p:spPr/>
        <p:txBody>
          <a:bodyPr/>
          <a:lstStyle/>
          <a:p>
            <a:r>
              <a:rPr lang="zh-CN" altLang="en-US" dirty="0" smtClean="0"/>
              <a:t>互联网上的安全，从</a:t>
            </a:r>
            <a:r>
              <a:rPr lang="en-US" altLang="zh-CN" dirty="0" smtClean="0"/>
              <a:t>VPN</a:t>
            </a:r>
            <a:r>
              <a:rPr lang="zh-CN" altLang="en-US" dirty="0" smtClean="0"/>
              <a:t>到</a:t>
            </a:r>
            <a:r>
              <a:rPr lang="en-US" altLang="zh-CN" dirty="0" smtClean="0"/>
              <a:t>SSL</a:t>
            </a:r>
            <a:r>
              <a:rPr lang="zh-CN" altLang="en-US" dirty="0" smtClean="0"/>
              <a:t>，从</a:t>
            </a:r>
            <a:r>
              <a:rPr lang="en-US" altLang="zh-CN" dirty="0" smtClean="0"/>
              <a:t>PGP</a:t>
            </a:r>
            <a:r>
              <a:rPr lang="zh-CN" altLang="en-US" dirty="0" smtClean="0"/>
              <a:t>到</a:t>
            </a:r>
            <a:r>
              <a:rPr lang="en-US" altLang="zh-CN" dirty="0" smtClean="0"/>
              <a:t>SET</a:t>
            </a:r>
            <a:r>
              <a:rPr lang="zh-CN" altLang="en-US" dirty="0" smtClean="0"/>
              <a:t>，都和</a:t>
            </a:r>
            <a:r>
              <a:rPr lang="en-US" altLang="zh-CN" dirty="0" smtClean="0"/>
              <a:t>PKI</a:t>
            </a:r>
            <a:r>
              <a:rPr lang="zh-CN" altLang="en-US" dirty="0" smtClean="0"/>
              <a:t>体系密切相关。</a:t>
            </a:r>
            <a:endParaRPr lang="en-US" altLang="zh-CN" dirty="0" smtClean="0"/>
          </a:p>
          <a:p>
            <a:r>
              <a:rPr lang="en-US" altLang="zh-CN" dirty="0" smtClean="0"/>
              <a:t>IPSec</a:t>
            </a:r>
            <a:r>
              <a:rPr lang="zh-CN" altLang="en-US" dirty="0" smtClean="0"/>
              <a:t>是</a:t>
            </a:r>
            <a:r>
              <a:rPr lang="en-US" altLang="zh-CN" dirty="0" smtClean="0"/>
              <a:t>IPv6</a:t>
            </a:r>
            <a:r>
              <a:rPr lang="zh-CN" altLang="en-US" dirty="0" smtClean="0"/>
              <a:t>的一部分。</a:t>
            </a:r>
            <a:r>
              <a:rPr lang="en-US" altLang="zh-CN" dirty="0" smtClean="0"/>
              <a:t> </a:t>
            </a:r>
          </a:p>
          <a:p>
            <a:r>
              <a:rPr lang="en-US" altLang="zh-CN" dirty="0" smtClean="0"/>
              <a:t>IPSec</a:t>
            </a:r>
            <a:r>
              <a:rPr lang="zh-CN" altLang="en-US" dirty="0" smtClean="0"/>
              <a:t>因太过复杂而其安全性受质疑。</a:t>
            </a:r>
          </a:p>
          <a:p>
            <a:r>
              <a:rPr lang="en-US" altLang="zh-CN" dirty="0" err="1" smtClean="0"/>
              <a:t>OpenVPN</a:t>
            </a:r>
            <a:r>
              <a:rPr lang="zh-CN" altLang="en-US" dirty="0" smtClean="0"/>
              <a:t>值得推荐。</a:t>
            </a:r>
            <a:endParaRPr lang="en-US" altLang="zh-CN"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无线网络安全</a:t>
            </a:r>
            <a:endParaRPr lang="zh-CN" altLang="en-US" dirty="0"/>
          </a:p>
        </p:txBody>
      </p:sp>
      <p:sp>
        <p:nvSpPr>
          <p:cNvPr id="3" name="Content Placeholder 2"/>
          <p:cNvSpPr>
            <a:spLocks noGrp="1"/>
          </p:cNvSpPr>
          <p:nvPr>
            <p:ph idx="1"/>
          </p:nvPr>
        </p:nvSpPr>
        <p:spPr/>
        <p:txBody>
          <a:bodyPr/>
          <a:lstStyle/>
          <a:p>
            <a:r>
              <a:rPr lang="zh-CN" altLang="en-US" dirty="0" smtClean="0"/>
              <a:t>无线网络安全：安全无线传输、安全无线接入点、安全无线网络</a:t>
            </a:r>
            <a:endParaRPr lang="en-US" altLang="zh-CN" dirty="0" smtClean="0"/>
          </a:p>
          <a:p>
            <a:r>
              <a:rPr lang="zh-CN" altLang="en-US" dirty="0" smtClean="0"/>
              <a:t>移动设备安全</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990600" y="-304800"/>
            <a:ext cx="7570787" cy="1412875"/>
          </a:xfrm>
        </p:spPr>
        <p:txBody>
          <a:bodyPr/>
          <a:lstStyle/>
          <a:p>
            <a:r>
              <a:rPr lang="en-US" dirty="0" smtClean="0"/>
              <a:t>Wireless Security</a:t>
            </a:r>
            <a:endParaRPr lang="en-US" dirty="0"/>
          </a:p>
        </p:txBody>
      </p:sp>
      <p:sp>
        <p:nvSpPr>
          <p:cNvPr id="7" name="Content Placeholder 6"/>
          <p:cNvSpPr>
            <a:spLocks noGrp="1"/>
          </p:cNvSpPr>
          <p:nvPr>
            <p:ph idx="4294967295"/>
          </p:nvPr>
        </p:nvSpPr>
        <p:spPr>
          <a:xfrm>
            <a:off x="228600" y="838200"/>
            <a:ext cx="8915400" cy="838200"/>
          </a:xfrm>
        </p:spPr>
        <p:txBody>
          <a:bodyPr>
            <a:normAutofit/>
          </a:bodyPr>
          <a:lstStyle/>
          <a:p>
            <a:r>
              <a:rPr lang="zh-CN" altLang="en-US" dirty="0" smtClean="0"/>
              <a:t>与有线网络相比：无线网络面临如下安全问题：</a:t>
            </a:r>
            <a:endParaRPr lang="en-US" dirty="0" smtClean="0"/>
          </a:p>
        </p:txBody>
      </p:sp>
      <p:graphicFrame>
        <p:nvGraphicFramePr>
          <p:cNvPr id="4" name="Diagram 3"/>
          <p:cNvGraphicFramePr/>
          <p:nvPr/>
        </p:nvGraphicFramePr>
        <p:xfrm>
          <a:off x="228600" y="1752600"/>
          <a:ext cx="8763000" cy="497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838200" y="2057400"/>
            <a:ext cx="800219" cy="461665"/>
          </a:xfrm>
          <a:prstGeom prst="rect">
            <a:avLst/>
          </a:prstGeom>
          <a:noFill/>
        </p:spPr>
        <p:txBody>
          <a:bodyPr wrap="none" rtlCol="0">
            <a:spAutoFit/>
          </a:bodyPr>
          <a:lstStyle/>
          <a:p>
            <a:r>
              <a:rPr lang="zh-CN" altLang="en-US" sz="2400" b="1" dirty="0" smtClean="0"/>
              <a:t>信道</a:t>
            </a:r>
            <a:endParaRPr lang="zh-CN" altLang="en-US" sz="2400" b="1" dirty="0"/>
          </a:p>
        </p:txBody>
      </p:sp>
      <p:sp>
        <p:nvSpPr>
          <p:cNvPr id="8" name="TextBox 7"/>
          <p:cNvSpPr txBox="1"/>
          <p:nvPr/>
        </p:nvSpPr>
        <p:spPr>
          <a:xfrm>
            <a:off x="3124200" y="2133600"/>
            <a:ext cx="954107" cy="400110"/>
          </a:xfrm>
          <a:prstGeom prst="rect">
            <a:avLst/>
          </a:prstGeom>
          <a:noFill/>
        </p:spPr>
        <p:txBody>
          <a:bodyPr wrap="none" rtlCol="0">
            <a:spAutoFit/>
          </a:bodyPr>
          <a:lstStyle/>
          <a:p>
            <a:r>
              <a:rPr lang="zh-CN" altLang="en-US" sz="2000" b="1" dirty="0" smtClean="0"/>
              <a:t>移动性</a:t>
            </a:r>
            <a:endParaRPr lang="zh-CN" altLang="en-US" sz="2000" b="1" dirty="0"/>
          </a:p>
        </p:txBody>
      </p:sp>
      <p:sp>
        <p:nvSpPr>
          <p:cNvPr id="9" name="TextBox 8"/>
          <p:cNvSpPr txBox="1"/>
          <p:nvPr/>
        </p:nvSpPr>
        <p:spPr>
          <a:xfrm>
            <a:off x="7391400" y="2209800"/>
            <a:ext cx="1217000" cy="400110"/>
          </a:xfrm>
          <a:prstGeom prst="rect">
            <a:avLst/>
          </a:prstGeom>
          <a:noFill/>
        </p:spPr>
        <p:txBody>
          <a:bodyPr wrap="none" rtlCol="0">
            <a:spAutoFit/>
          </a:bodyPr>
          <a:lstStyle/>
          <a:p>
            <a:r>
              <a:rPr lang="zh-CN" altLang="en-US" sz="2000" b="1" dirty="0" smtClean="0"/>
              <a:t>易接近性</a:t>
            </a:r>
            <a:endParaRPr lang="zh-CN" altLang="en-US" sz="20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cstate="print"/>
          <a:srcRect t="26364" b="39091"/>
          <a:stretch>
            <a:fillRect/>
          </a:stretch>
        </p:blipFill>
        <p:spPr>
          <a:xfrm>
            <a:off x="-277029" y="1143000"/>
            <a:ext cx="9421029" cy="4211743"/>
          </a:xfrm>
          <a:prstGeom prst="rect">
            <a:avLst/>
          </a:prstGeom>
        </p:spPr>
      </p:pic>
    </p:spTree>
  </p:cSld>
  <p:clrMapOvr>
    <a:masterClrMapping/>
  </p:clrMapOvr>
  <p:transition>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Wireless Network Threats</a:t>
            </a:r>
            <a:endParaRPr lang="en-US" dirty="0"/>
          </a:p>
        </p:txBody>
      </p:sp>
      <p:sp>
        <p:nvSpPr>
          <p:cNvPr id="8" name="Content Placeholder 7"/>
          <p:cNvSpPr>
            <a:spLocks noGrp="1"/>
          </p:cNvSpPr>
          <p:nvPr>
            <p:ph sz="half" idx="1"/>
          </p:nvPr>
        </p:nvSpPr>
        <p:spPr>
          <a:xfrm>
            <a:off x="304800" y="1524000"/>
            <a:ext cx="3977322" cy="5083175"/>
          </a:xfrm>
        </p:spPr>
        <p:txBody>
          <a:bodyPr>
            <a:normAutofit fontScale="92500" lnSpcReduction="20000"/>
          </a:bodyPr>
          <a:lstStyle/>
          <a:p>
            <a:r>
              <a:rPr lang="zh-CN" altLang="en-US" b="1" dirty="0" smtClean="0"/>
              <a:t>偶然接入</a:t>
            </a:r>
            <a:r>
              <a:rPr lang="en-US" altLang="zh-CN" b="1" dirty="0" smtClean="0"/>
              <a:t>/</a:t>
            </a:r>
            <a:r>
              <a:rPr lang="zh-CN" altLang="en-US" b="1" dirty="0" smtClean="0"/>
              <a:t>意外关联</a:t>
            </a:r>
            <a:endParaRPr lang="en-US" b="1" dirty="0" smtClean="0"/>
          </a:p>
          <a:p>
            <a:pPr lvl="1"/>
            <a:r>
              <a:rPr lang="zh-CN" altLang="en-US" dirty="0" smtClean="0"/>
              <a:t>网络范围的重叠</a:t>
            </a:r>
            <a:endParaRPr lang="en-US" dirty="0" smtClean="0"/>
          </a:p>
          <a:p>
            <a:r>
              <a:rPr lang="zh-CN" altLang="en-US" b="1" dirty="0" smtClean="0"/>
              <a:t>恶意接入</a:t>
            </a:r>
            <a:r>
              <a:rPr lang="en-US" altLang="zh-CN" b="1" dirty="0" smtClean="0"/>
              <a:t>/</a:t>
            </a:r>
            <a:r>
              <a:rPr lang="zh-CN" altLang="en-US" b="1" dirty="0" smtClean="0"/>
              <a:t>恶意关联</a:t>
            </a:r>
            <a:endParaRPr lang="en-US" b="1" dirty="0" smtClean="0"/>
          </a:p>
          <a:p>
            <a:pPr lvl="1"/>
            <a:r>
              <a:rPr lang="zh-CN" altLang="en-US" dirty="0" smtClean="0"/>
              <a:t>窃取密码接入无线</a:t>
            </a:r>
            <a:r>
              <a:rPr lang="en-US" altLang="zh-CN" dirty="0" err="1" smtClean="0"/>
              <a:t>ap</a:t>
            </a:r>
            <a:endParaRPr lang="en-US" dirty="0" smtClean="0"/>
          </a:p>
          <a:p>
            <a:r>
              <a:rPr lang="zh-CN" altLang="en-US" b="1" dirty="0" smtClean="0"/>
              <a:t>自组网络</a:t>
            </a:r>
            <a:r>
              <a:rPr lang="en-US" b="1" dirty="0" smtClean="0"/>
              <a:t>Ad hoc networks</a:t>
            </a:r>
          </a:p>
          <a:p>
            <a:pPr lvl="1"/>
            <a:r>
              <a:rPr lang="zh-CN" altLang="en-US" dirty="0" smtClean="0"/>
              <a:t>自组的网络因为缺乏访问控制而出现安全威胁</a:t>
            </a:r>
            <a:endParaRPr lang="en-US" dirty="0" smtClean="0"/>
          </a:p>
          <a:p>
            <a:r>
              <a:rPr lang="zh-CN" altLang="en-US" b="1" dirty="0" smtClean="0"/>
              <a:t>非传统网络</a:t>
            </a:r>
            <a:r>
              <a:rPr lang="en-US" b="1" dirty="0" smtClean="0"/>
              <a:t>Nontraditional networks</a:t>
            </a:r>
          </a:p>
          <a:p>
            <a:pPr lvl="1"/>
            <a:r>
              <a:rPr lang="zh-CN" altLang="en-US" dirty="0" smtClean="0"/>
              <a:t>蓝牙、读卡器、</a:t>
            </a:r>
            <a:r>
              <a:rPr lang="en-US" altLang="zh-CN" dirty="0" smtClean="0"/>
              <a:t>PDA</a:t>
            </a:r>
            <a:r>
              <a:rPr lang="zh-CN" altLang="en-US" dirty="0" smtClean="0"/>
              <a:t>都有窃听和欺骗的威胁和风险</a:t>
            </a:r>
            <a:endParaRPr lang="en-US" dirty="0" smtClean="0"/>
          </a:p>
        </p:txBody>
      </p:sp>
      <p:sp>
        <p:nvSpPr>
          <p:cNvPr id="9" name="Content Placeholder 8"/>
          <p:cNvSpPr>
            <a:spLocks noGrp="1"/>
          </p:cNvSpPr>
          <p:nvPr>
            <p:ph sz="half" idx="2"/>
          </p:nvPr>
        </p:nvSpPr>
        <p:spPr>
          <a:xfrm>
            <a:off x="5105400" y="1371600"/>
            <a:ext cx="3733800" cy="5181600"/>
          </a:xfrm>
        </p:spPr>
        <p:txBody>
          <a:bodyPr>
            <a:normAutofit fontScale="92500" lnSpcReduction="20000"/>
          </a:bodyPr>
          <a:lstStyle/>
          <a:p>
            <a:r>
              <a:rPr lang="zh-CN" altLang="en-US" b="1" dirty="0" smtClean="0"/>
              <a:t>身份盗取</a:t>
            </a:r>
            <a:r>
              <a:rPr lang="en-US" altLang="zh-CN" b="1" dirty="0" smtClean="0"/>
              <a:t>(MAC</a:t>
            </a:r>
            <a:r>
              <a:rPr lang="zh-CN" altLang="en-US" b="1" dirty="0" smtClean="0"/>
              <a:t>欺骗</a:t>
            </a:r>
            <a:r>
              <a:rPr lang="en-US" altLang="zh-CN" b="1" dirty="0" smtClean="0"/>
              <a:t>)</a:t>
            </a:r>
            <a:endParaRPr lang="en-US" dirty="0" smtClean="0"/>
          </a:p>
          <a:p>
            <a:r>
              <a:rPr lang="zh-CN" altLang="en-US" b="1" dirty="0" smtClean="0"/>
              <a:t>中间人攻击</a:t>
            </a:r>
            <a:endParaRPr lang="en-US" b="1" dirty="0" smtClean="0"/>
          </a:p>
          <a:p>
            <a:r>
              <a:rPr lang="zh-CN" altLang="en-US" b="1" dirty="0" smtClean="0"/>
              <a:t>拒绝服务</a:t>
            </a:r>
            <a:endParaRPr lang="en-US" b="1" dirty="0" smtClean="0"/>
          </a:p>
          <a:p>
            <a:pPr lvl="1"/>
            <a:r>
              <a:rPr lang="zh-CN" altLang="en-US" dirty="0" smtClean="0"/>
              <a:t>这种攻击发生在当攻击者不断地攻击</a:t>
            </a:r>
            <a:r>
              <a:rPr lang="en-US" altLang="zh-CN" dirty="0" smtClean="0"/>
              <a:t>AP</a:t>
            </a:r>
            <a:r>
              <a:rPr lang="zh-CN" altLang="en-US" dirty="0" smtClean="0"/>
              <a:t>或者其他可访问的接入端口时，无线网络容易受到攻击者这种把无线流量定向到目标。</a:t>
            </a:r>
            <a:endParaRPr lang="en-US" dirty="0" smtClean="0"/>
          </a:p>
          <a:p>
            <a:r>
              <a:rPr lang="zh-CN" altLang="en-US" b="1" dirty="0" smtClean="0"/>
              <a:t>网络注入</a:t>
            </a:r>
            <a:endParaRPr lang="en-US" b="1" dirty="0" smtClean="0"/>
          </a:p>
          <a:p>
            <a:pPr lvl="1"/>
            <a:r>
              <a:rPr lang="zh-CN" altLang="en-US" dirty="0" smtClean="0"/>
              <a:t>这种攻击的目标是暴露在路由协议或者网管协议中的无线接入点。例如攻击者使用伪造的重置命令来影响路由器和交换机以降低网络性能</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t>EMAIL</a:t>
            </a:r>
            <a:r>
              <a:rPr lang="zh-CN" altLang="en-US" smtClean="0"/>
              <a:t>安全增强</a:t>
            </a:r>
          </a:p>
        </p:txBody>
      </p:sp>
      <p:sp>
        <p:nvSpPr>
          <p:cNvPr id="47107" name="Rectangle 3"/>
          <p:cNvSpPr>
            <a:spLocks noGrp="1" noChangeArrowheads="1"/>
          </p:cNvSpPr>
          <p:nvPr>
            <p:ph type="body" idx="1"/>
          </p:nvPr>
        </p:nvSpPr>
        <p:spPr/>
        <p:txBody>
          <a:bodyPr/>
          <a:lstStyle/>
          <a:p>
            <a:r>
              <a:rPr lang="en-US" altLang="zh-CN" dirty="0" smtClean="0"/>
              <a:t>PGP</a:t>
            </a:r>
          </a:p>
          <a:p>
            <a:pPr lvl="1"/>
            <a:endParaRPr lang="en-US" altLang="zh-CN" dirty="0" smtClean="0"/>
          </a:p>
          <a:p>
            <a:r>
              <a:rPr lang="en-US" altLang="zh-CN" dirty="0" smtClean="0"/>
              <a:t>S/MIME</a:t>
            </a:r>
          </a:p>
          <a:p>
            <a:endParaRPr lang="en-US" altLang="zh-CN" dirty="0" smtClean="0"/>
          </a:p>
          <a:p>
            <a:endParaRPr lang="zh-CN" altLang="en-US"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81000"/>
            <a:ext cx="9144000" cy="646111"/>
          </a:xfrm>
        </p:spPr>
        <p:txBody>
          <a:bodyPr>
            <a:normAutofit fontScale="90000"/>
          </a:bodyPr>
          <a:lstStyle/>
          <a:p>
            <a:r>
              <a:rPr lang="zh-CN" altLang="en-US" dirty="0" smtClean="0"/>
              <a:t>无线传输安全</a:t>
            </a:r>
            <a:endParaRPr lang="en-US" dirty="0"/>
          </a:p>
        </p:txBody>
      </p:sp>
      <p:sp>
        <p:nvSpPr>
          <p:cNvPr id="6" name="Content Placeholder 5"/>
          <p:cNvSpPr>
            <a:spLocks noGrp="1"/>
          </p:cNvSpPr>
          <p:nvPr>
            <p:ph idx="1"/>
          </p:nvPr>
        </p:nvSpPr>
        <p:spPr>
          <a:xfrm>
            <a:off x="533400" y="1219200"/>
            <a:ext cx="7570787" cy="4638675"/>
          </a:xfrm>
        </p:spPr>
        <p:txBody>
          <a:bodyPr>
            <a:normAutofit fontScale="92500" lnSpcReduction="10000"/>
          </a:bodyPr>
          <a:lstStyle/>
          <a:p>
            <a:r>
              <a:rPr lang="zh-CN" altLang="en-US" dirty="0" smtClean="0"/>
              <a:t>无线传输主要的威胁是窃听、改变或插入消息，以及破坏</a:t>
            </a:r>
            <a:endParaRPr lang="en-US" dirty="0" smtClean="0"/>
          </a:p>
          <a:p>
            <a:r>
              <a:rPr lang="zh-CN" altLang="en-US" dirty="0" smtClean="0"/>
              <a:t>解决窃听问题主要用两种方法</a:t>
            </a:r>
            <a:r>
              <a:rPr lang="en-US" altLang="zh-CN" dirty="0" smtClean="0"/>
              <a:t>:</a:t>
            </a:r>
            <a:endParaRPr lang="en-US" dirty="0" smtClean="0"/>
          </a:p>
          <a:p>
            <a:pPr lvl="1"/>
            <a:r>
              <a:rPr lang="zh-CN" altLang="en-US" dirty="0" smtClean="0"/>
              <a:t>信令隐藏</a:t>
            </a:r>
            <a:endParaRPr lang="en-US" dirty="0" smtClean="0"/>
          </a:p>
          <a:p>
            <a:pPr lvl="2"/>
            <a:r>
              <a:rPr lang="zh-CN" altLang="en-US" dirty="0" smtClean="0"/>
              <a:t>关掉无线接入点的</a:t>
            </a:r>
            <a:r>
              <a:rPr lang="en-US" altLang="zh-CN" dirty="0" smtClean="0"/>
              <a:t>SSID</a:t>
            </a:r>
            <a:r>
              <a:rPr lang="zh-CN" altLang="en-US" dirty="0" smtClean="0"/>
              <a:t>广播</a:t>
            </a:r>
            <a:endParaRPr lang="en-US" dirty="0" smtClean="0"/>
          </a:p>
          <a:p>
            <a:pPr lvl="2"/>
            <a:r>
              <a:rPr lang="zh-CN" altLang="en-US" dirty="0" smtClean="0"/>
              <a:t>给</a:t>
            </a:r>
            <a:r>
              <a:rPr lang="en-US" altLang="zh-CN" dirty="0" smtClean="0"/>
              <a:t>SSID</a:t>
            </a:r>
            <a:r>
              <a:rPr lang="zh-CN" altLang="en-US" dirty="0" smtClean="0"/>
              <a:t>分配隐藏的名字</a:t>
            </a:r>
            <a:endParaRPr lang="en-US" dirty="0" smtClean="0"/>
          </a:p>
          <a:p>
            <a:pPr lvl="2"/>
            <a:r>
              <a:rPr lang="zh-CN" altLang="en-US" dirty="0" smtClean="0"/>
              <a:t>把信令强度降到最低，仅提供所需的覆盖范围</a:t>
            </a:r>
            <a:endParaRPr lang="en-US" dirty="0" smtClean="0"/>
          </a:p>
          <a:p>
            <a:pPr lvl="2"/>
            <a:r>
              <a:rPr lang="zh-CN" altLang="en-US" dirty="0" smtClean="0"/>
              <a:t>把无线接入点放在建筑物的内部，远离窗户和外墙</a:t>
            </a:r>
            <a:endParaRPr lang="en-US" dirty="0" smtClean="0"/>
          </a:p>
          <a:p>
            <a:pPr lvl="1"/>
            <a:r>
              <a:rPr lang="zh-CN" altLang="en-US" dirty="0" smtClean="0"/>
              <a:t>加密</a:t>
            </a:r>
            <a:endParaRPr lang="en-US" altLang="zh-CN" dirty="0" smtClean="0"/>
          </a:p>
          <a:p>
            <a:pPr lvl="2"/>
            <a:r>
              <a:rPr lang="zh-CN" altLang="en-US" dirty="0" smtClean="0"/>
              <a:t>对所有无线传输加密能够有效应对窃听，前提是加密密钥是安全的</a:t>
            </a:r>
            <a:endParaRPr lang="en-US" dirty="0" smtClean="0"/>
          </a:p>
        </p:txBody>
      </p:sp>
      <p:pic>
        <p:nvPicPr>
          <p:cNvPr id="4" name="Picture 3"/>
          <p:cNvPicPr>
            <a:picLocks noChangeAspect="1"/>
          </p:cNvPicPr>
          <p:nvPr/>
        </p:nvPicPr>
        <p:blipFill>
          <a:blip r:embed="rId3" cstate="print"/>
          <a:stretch>
            <a:fillRect/>
          </a:stretch>
        </p:blipFill>
        <p:spPr>
          <a:xfrm>
            <a:off x="7505475" y="1752600"/>
            <a:ext cx="1638525" cy="175260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874712"/>
          </a:xfrm>
        </p:spPr>
        <p:txBody>
          <a:bodyPr>
            <a:normAutofit/>
          </a:bodyPr>
          <a:lstStyle/>
          <a:p>
            <a:r>
              <a:rPr lang="zh-CN" altLang="en-US" sz="4000" dirty="0" smtClean="0"/>
              <a:t>无线接入点安全</a:t>
            </a:r>
            <a:endParaRPr lang="en-US" sz="4000" dirty="0"/>
          </a:p>
        </p:txBody>
      </p:sp>
      <p:sp>
        <p:nvSpPr>
          <p:cNvPr id="3" name="Content Placeholder 2"/>
          <p:cNvSpPr>
            <a:spLocks noGrp="1"/>
          </p:cNvSpPr>
          <p:nvPr>
            <p:ph idx="1"/>
          </p:nvPr>
        </p:nvSpPr>
        <p:spPr>
          <a:xfrm>
            <a:off x="792163" y="1295399"/>
            <a:ext cx="7570787" cy="5257801"/>
          </a:xfrm>
        </p:spPr>
        <p:txBody>
          <a:bodyPr>
            <a:normAutofit/>
          </a:bodyPr>
          <a:lstStyle/>
          <a:p>
            <a:r>
              <a:rPr lang="zh-CN" altLang="en-US" dirty="0" smtClean="0"/>
              <a:t>无线接入点的主要威胁在于对网络的非授权访问</a:t>
            </a:r>
            <a:endParaRPr lang="en-US" dirty="0" smtClean="0"/>
          </a:p>
          <a:p>
            <a:r>
              <a:rPr lang="zh-CN" altLang="en-US" dirty="0" smtClean="0"/>
              <a:t>阻止这种访问的方法是基于端口的网络接入控制</a:t>
            </a:r>
            <a:r>
              <a:rPr lang="en-US" dirty="0" smtClean="0"/>
              <a:t>IEEE 802.1x </a:t>
            </a:r>
            <a:r>
              <a:rPr lang="zh-CN" altLang="en-US" dirty="0" smtClean="0"/>
              <a:t>标准</a:t>
            </a:r>
            <a:endParaRPr lang="en-US" dirty="0" smtClean="0"/>
          </a:p>
          <a:p>
            <a:pPr lvl="1"/>
            <a:r>
              <a:rPr lang="zh-CN" altLang="en-US" dirty="0" smtClean="0"/>
              <a:t>该标准提供设备接入局域网或无线网络的认证机制</a:t>
            </a:r>
            <a:endParaRPr lang="en-US" dirty="0" smtClean="0"/>
          </a:p>
          <a:p>
            <a:pPr lvl="1"/>
            <a:r>
              <a:rPr lang="zh-CN" altLang="en-US" dirty="0" smtClean="0"/>
              <a:t>使用</a:t>
            </a:r>
            <a:r>
              <a:rPr lang="en-US" dirty="0" smtClean="0"/>
              <a:t>802.1x</a:t>
            </a:r>
            <a:r>
              <a:rPr lang="zh-CN" altLang="en-US" dirty="0" smtClean="0"/>
              <a:t>能阻止非法接入</a:t>
            </a:r>
            <a:r>
              <a:rPr lang="en-US" altLang="zh-CN" dirty="0" smtClean="0"/>
              <a:t>AP</a:t>
            </a:r>
            <a:r>
              <a:rPr lang="zh-CN" altLang="en-US" dirty="0" smtClean="0"/>
              <a:t>或者其他非认证设备成为不安全的后面</a:t>
            </a:r>
            <a:endParaRPr lang="en-US"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08038"/>
          </a:xfrm>
        </p:spPr>
        <p:txBody>
          <a:bodyPr>
            <a:normAutofit/>
          </a:bodyPr>
          <a:lstStyle/>
          <a:p>
            <a:r>
              <a:rPr lang="zh-CN" altLang="en-US" sz="4000" dirty="0" smtClean="0"/>
              <a:t>无线网络安全</a:t>
            </a:r>
            <a:endParaRPr lang="en-US" sz="4000" dirty="0"/>
          </a:p>
        </p:txBody>
      </p:sp>
      <p:graphicFrame>
        <p:nvGraphicFramePr>
          <p:cNvPr id="4" name="Content Placeholder 3"/>
          <p:cNvGraphicFramePr>
            <a:graphicFrameLocks noGrp="1"/>
          </p:cNvGraphicFramePr>
          <p:nvPr>
            <p:ph idx="1"/>
          </p:nvPr>
        </p:nvGraphicFramePr>
        <p:xfrm>
          <a:off x="533400" y="990600"/>
          <a:ext cx="7875587"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print">
            <a:alphaModFix amt="84000"/>
          </a:blip>
          <a:stretch>
            <a:fillRect/>
          </a:stretch>
        </p:blipFill>
        <p:spPr>
          <a:xfrm rot="21317254">
            <a:off x="7477757" y="1799669"/>
            <a:ext cx="1234441" cy="2153094"/>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zh-CN" altLang="en-US" dirty="0" smtClean="0"/>
              <a:t>移动设备安全</a:t>
            </a:r>
            <a:endParaRPr lang="en-US" dirty="0"/>
          </a:p>
        </p:txBody>
      </p:sp>
      <p:sp>
        <p:nvSpPr>
          <p:cNvPr id="3" name="Content Placeholder 2"/>
          <p:cNvSpPr>
            <a:spLocks noGrp="1"/>
          </p:cNvSpPr>
          <p:nvPr>
            <p:ph idx="1"/>
          </p:nvPr>
        </p:nvSpPr>
        <p:spPr>
          <a:xfrm>
            <a:off x="685800" y="914400"/>
            <a:ext cx="7570787" cy="4800600"/>
          </a:xfrm>
        </p:spPr>
        <p:txBody>
          <a:bodyPr>
            <a:normAutofit fontScale="92500" lnSpcReduction="10000"/>
          </a:bodyPr>
          <a:lstStyle/>
          <a:p>
            <a:r>
              <a:rPr lang="zh-CN" altLang="en-US" dirty="0" smtClean="0"/>
              <a:t>移动设备已经成为整个网络基础设施的重要组成部分</a:t>
            </a:r>
            <a:endParaRPr lang="en-US" dirty="0" smtClean="0"/>
          </a:p>
          <a:p>
            <a:r>
              <a:rPr lang="zh-CN" altLang="en-US" dirty="0" smtClean="0"/>
              <a:t>在手机广泛使用之前，网络安全已经明确定义了可信的内网和不可信的外网之间的边界</a:t>
            </a:r>
            <a:endParaRPr lang="en-US" dirty="0" smtClean="0"/>
          </a:p>
          <a:p>
            <a:r>
              <a:rPr lang="zh-CN" altLang="en-US" dirty="0" smtClean="0"/>
              <a:t>一个组织的网络必须适应以下变化：</a:t>
            </a:r>
            <a:endParaRPr lang="en-US" dirty="0" smtClean="0"/>
          </a:p>
          <a:p>
            <a:pPr lvl="1"/>
            <a:r>
              <a:rPr lang="zh-CN" altLang="en-US" dirty="0" smtClean="0"/>
              <a:t>新设备的变化</a:t>
            </a:r>
            <a:endParaRPr lang="en-US" dirty="0" smtClean="0"/>
          </a:p>
          <a:p>
            <a:pPr lvl="1"/>
            <a:r>
              <a:rPr lang="zh-CN" altLang="en-US" dirty="0" smtClean="0"/>
              <a:t>基于云的应用</a:t>
            </a:r>
            <a:endParaRPr lang="en-US" dirty="0" smtClean="0"/>
          </a:p>
          <a:p>
            <a:pPr lvl="1"/>
            <a:r>
              <a:rPr lang="zh-CN" altLang="en-US" dirty="0" smtClean="0"/>
              <a:t>去边界化</a:t>
            </a:r>
            <a:endParaRPr lang="en-US" dirty="0" smtClean="0"/>
          </a:p>
          <a:p>
            <a:pPr lvl="1"/>
            <a:r>
              <a:rPr lang="zh-CN" altLang="en-US" dirty="0" smtClean="0"/>
              <a:t>外部业务的需求</a:t>
            </a:r>
            <a:endParaRPr lang="en-US" dirty="0"/>
          </a:p>
        </p:txBody>
      </p:sp>
      <p:pic>
        <p:nvPicPr>
          <p:cNvPr id="4" name="Picture 3"/>
          <p:cNvPicPr>
            <a:picLocks noChangeAspect="1"/>
          </p:cNvPicPr>
          <p:nvPr/>
        </p:nvPicPr>
        <p:blipFill>
          <a:blip r:embed="rId3" cstate="print"/>
          <a:stretch>
            <a:fillRect/>
          </a:stretch>
        </p:blipFill>
        <p:spPr>
          <a:xfrm rot="20761772">
            <a:off x="6349766" y="5004033"/>
            <a:ext cx="1676400" cy="1676400"/>
          </a:xfrm>
          <a:prstGeom prst="rect">
            <a:avLst/>
          </a:prstGeom>
        </p:spPr>
      </p:pic>
      <p:pic>
        <p:nvPicPr>
          <p:cNvPr id="5" name="Picture 4"/>
          <p:cNvPicPr>
            <a:picLocks noChangeAspect="1"/>
          </p:cNvPicPr>
          <p:nvPr/>
        </p:nvPicPr>
        <p:blipFill>
          <a:blip r:embed="rId4" cstate="print"/>
          <a:stretch>
            <a:fillRect/>
          </a:stretch>
        </p:blipFill>
        <p:spPr>
          <a:xfrm rot="19227255">
            <a:off x="7947015" y="5917629"/>
            <a:ext cx="407638" cy="695051"/>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228600"/>
            <a:ext cx="9144000" cy="1103312"/>
          </a:xfrm>
        </p:spPr>
        <p:txBody>
          <a:bodyPr/>
          <a:lstStyle/>
          <a:p>
            <a:r>
              <a:rPr lang="zh-CN" altLang="en-US" dirty="0" smtClean="0"/>
              <a:t>移动设备的安全威胁</a:t>
            </a:r>
            <a:endParaRPr lang="en-US" dirty="0"/>
          </a:p>
        </p:txBody>
      </p:sp>
      <p:graphicFrame>
        <p:nvGraphicFramePr>
          <p:cNvPr id="6" name="Diagram 5"/>
          <p:cNvGraphicFramePr/>
          <p:nvPr/>
        </p:nvGraphicFramePr>
        <p:xfrm>
          <a:off x="228600" y="1143000"/>
          <a:ext cx="8763000" cy="266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152400" y="3581400"/>
          <a:ext cx="8763000" cy="3276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extBox 7"/>
          <p:cNvSpPr txBox="1"/>
          <p:nvPr/>
        </p:nvSpPr>
        <p:spPr>
          <a:xfrm>
            <a:off x="381000" y="1600200"/>
            <a:ext cx="1600200" cy="1754326"/>
          </a:xfrm>
          <a:prstGeom prst="rect">
            <a:avLst/>
          </a:prstGeom>
          <a:noFill/>
        </p:spPr>
        <p:txBody>
          <a:bodyPr wrap="square" rtlCol="0">
            <a:spAutoFit/>
          </a:bodyPr>
          <a:lstStyle/>
          <a:p>
            <a:pPr lvl="0"/>
            <a:r>
              <a:rPr lang="zh-CN" altLang="en-US" dirty="0" smtClean="0"/>
              <a:t>移动设备的安全策略必须以设备可能丢失和被恶意访问的假定为基础</a:t>
            </a:r>
            <a:endParaRPr lang="en-US" altLang="zh-CN" dirty="0" smtClean="0"/>
          </a:p>
          <a:p>
            <a:endParaRPr lang="zh-CN" altLang="en-US" dirty="0"/>
          </a:p>
        </p:txBody>
      </p:sp>
      <p:sp>
        <p:nvSpPr>
          <p:cNvPr id="9" name="TextBox 8"/>
          <p:cNvSpPr txBox="1"/>
          <p:nvPr/>
        </p:nvSpPr>
        <p:spPr>
          <a:xfrm>
            <a:off x="2895600" y="2286000"/>
            <a:ext cx="1371600" cy="1200329"/>
          </a:xfrm>
          <a:prstGeom prst="rect">
            <a:avLst/>
          </a:prstGeom>
          <a:noFill/>
        </p:spPr>
        <p:txBody>
          <a:bodyPr wrap="square" rtlCol="0">
            <a:spAutoFit/>
          </a:bodyPr>
          <a:lstStyle/>
          <a:p>
            <a:pPr lvl="0"/>
            <a:r>
              <a:rPr lang="zh-CN" altLang="en-US" dirty="0" smtClean="0"/>
              <a:t>假定并非全都设备都是可信的</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zh-CN" altLang="en-US" sz="4000" dirty="0" smtClean="0"/>
              <a:t>移动设备安全策略</a:t>
            </a:r>
            <a:endParaRPr lang="zh-CN" altLang="en-US" sz="4000" dirty="0"/>
          </a:p>
        </p:txBody>
      </p:sp>
      <p:sp>
        <p:nvSpPr>
          <p:cNvPr id="4" name="Content Placeholder 3"/>
          <p:cNvSpPr>
            <a:spLocks noGrp="1"/>
          </p:cNvSpPr>
          <p:nvPr>
            <p:ph idx="1"/>
          </p:nvPr>
        </p:nvSpPr>
        <p:spPr>
          <a:xfrm>
            <a:off x="457200" y="1371600"/>
            <a:ext cx="8229600" cy="4754563"/>
          </a:xfrm>
        </p:spPr>
        <p:txBody>
          <a:bodyPr>
            <a:normAutofit/>
          </a:bodyPr>
          <a:lstStyle/>
          <a:p>
            <a:r>
              <a:rPr lang="zh-CN" altLang="en-US" sz="2800" dirty="0" smtClean="0"/>
              <a:t>设备安全：密码或者</a:t>
            </a:r>
            <a:r>
              <a:rPr lang="en-US" altLang="zh-CN" sz="2800" dirty="0" smtClean="0"/>
              <a:t>PIN</a:t>
            </a:r>
            <a:r>
              <a:rPr lang="zh-CN" altLang="en-US" sz="2800" dirty="0" smtClean="0"/>
              <a:t>码保护和锁定、软件及操作系统更新、第三方应用软件的使用，同步、位置服务等</a:t>
            </a:r>
            <a:endParaRPr lang="en-US" altLang="zh-CN" sz="2800" dirty="0" smtClean="0"/>
          </a:p>
          <a:p>
            <a:r>
              <a:rPr lang="zh-CN" altLang="en-US" sz="2800" dirty="0" smtClean="0"/>
              <a:t>通信安全：基于加密和认证的常用机制</a:t>
            </a:r>
            <a:endParaRPr lang="en-US" altLang="zh-CN" sz="2800" dirty="0" smtClean="0"/>
          </a:p>
          <a:p>
            <a:r>
              <a:rPr lang="zh-CN" altLang="en-US" sz="2800" dirty="0" smtClean="0"/>
              <a:t>边界安全：应该有安全机制来保护网络不被非授权访问。如移动设备通信特制的防火墙</a:t>
            </a:r>
            <a:endParaRPr lang="en-US" altLang="zh-CN" sz="28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a:blip r:embed="rId3" cstate="print"/>
          <a:srcRect t="11818" b="20909"/>
          <a:stretch>
            <a:fillRect/>
          </a:stretch>
        </p:blipFill>
        <p:spPr>
          <a:xfrm>
            <a:off x="609600" y="1"/>
            <a:ext cx="7877390" cy="6857999"/>
          </a:xfrm>
          <a:prstGeom prst="rect">
            <a:avLst/>
          </a:prstGeom>
        </p:spPr>
      </p:pic>
    </p:spTree>
  </p:cSld>
  <p:clrMapOvr>
    <a:masterClrMapping/>
  </p:clrMapOvr>
  <p:transition>
    <p:dissolv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28600"/>
            <a:ext cx="9143999" cy="1103312"/>
          </a:xfrm>
        </p:spPr>
        <p:txBody>
          <a:bodyPr>
            <a:normAutofit/>
          </a:bodyPr>
          <a:lstStyle/>
          <a:p>
            <a:r>
              <a:rPr lang="en-US" sz="4000" dirty="0" smtClean="0"/>
              <a:t>IEEE 802.11 Wireless LAN Overview</a:t>
            </a:r>
            <a:endParaRPr lang="en-US" sz="4000" dirty="0"/>
          </a:p>
        </p:txBody>
      </p:sp>
      <p:sp>
        <p:nvSpPr>
          <p:cNvPr id="3" name="Content Placeholder 2"/>
          <p:cNvSpPr>
            <a:spLocks noGrp="1"/>
          </p:cNvSpPr>
          <p:nvPr>
            <p:ph idx="1"/>
          </p:nvPr>
        </p:nvSpPr>
        <p:spPr>
          <a:xfrm>
            <a:off x="762000" y="1371600"/>
            <a:ext cx="7570787" cy="4562475"/>
          </a:xfrm>
        </p:spPr>
        <p:txBody>
          <a:bodyPr>
            <a:normAutofit/>
          </a:bodyPr>
          <a:lstStyle/>
          <a:p>
            <a:r>
              <a:rPr lang="en-US" dirty="0" smtClean="0"/>
              <a:t>IEEE 802</a:t>
            </a:r>
            <a:r>
              <a:rPr lang="zh-CN" altLang="en-US" dirty="0" smtClean="0"/>
              <a:t>是开发了大量的局域网标准的委员会</a:t>
            </a:r>
            <a:endParaRPr lang="en-US" dirty="0" smtClean="0"/>
          </a:p>
          <a:p>
            <a:r>
              <a:rPr lang="en-US" dirty="0" smtClean="0"/>
              <a:t>1990</a:t>
            </a:r>
            <a:r>
              <a:rPr lang="zh-CN" altLang="en-US" dirty="0" smtClean="0"/>
              <a:t>，</a:t>
            </a:r>
            <a:r>
              <a:rPr lang="en-US" dirty="0" smtClean="0"/>
              <a:t> IEEE 802</a:t>
            </a:r>
            <a:r>
              <a:rPr lang="zh-CN" altLang="en-US" dirty="0" smtClean="0"/>
              <a:t>成立新的工作组</a:t>
            </a:r>
            <a:r>
              <a:rPr lang="en-US" dirty="0" smtClean="0"/>
              <a:t> IEEE 802.11, </a:t>
            </a:r>
            <a:r>
              <a:rPr lang="zh-CN" altLang="en-US" dirty="0" smtClean="0"/>
              <a:t>负责开发无线局域网的协议和传输规范，满足不同频段和不同数据传输速率的无线局域网需求。</a:t>
            </a:r>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p:blipFill>
          <a:blip r:embed="rId3" cstate="print"/>
          <a:srcRect t="13636" b="12727"/>
          <a:stretch>
            <a:fillRect/>
          </a:stretch>
        </p:blipFill>
        <p:spPr>
          <a:xfrm>
            <a:off x="1006373" y="0"/>
            <a:ext cx="7196771" cy="6857999"/>
          </a:xfrm>
          <a:prstGeom prst="rect">
            <a:avLst/>
          </a:prstGeom>
        </p:spPr>
      </p:pic>
      <p:sp>
        <p:nvSpPr>
          <p:cNvPr id="3" name="TextBox 2"/>
          <p:cNvSpPr txBox="1"/>
          <p:nvPr/>
        </p:nvSpPr>
        <p:spPr>
          <a:xfrm>
            <a:off x="457201" y="762000"/>
            <a:ext cx="609599" cy="1569660"/>
          </a:xfrm>
          <a:prstGeom prst="rect">
            <a:avLst/>
          </a:prstGeom>
          <a:noFill/>
        </p:spPr>
        <p:txBody>
          <a:bodyPr wrap="square" rtlCol="0">
            <a:spAutoFit/>
          </a:bodyPr>
          <a:lstStyle/>
          <a:p>
            <a:r>
              <a:rPr lang="zh-CN" altLang="en-US" sz="2400" dirty="0" smtClean="0"/>
              <a:t>网络构成</a:t>
            </a:r>
            <a:endParaRPr lang="zh-CN" altLang="en-US" sz="2400" dirty="0"/>
          </a:p>
        </p:txBody>
      </p:sp>
    </p:spTree>
  </p:cSld>
  <p:clrMapOvr>
    <a:masterClrMapping/>
  </p:clrMapOvr>
  <p:transition spd="med">
    <p:pull dir="l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3962400" y="3429000"/>
            <a:ext cx="5181600" cy="290648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80999" y="0"/>
            <a:ext cx="5060515" cy="3657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smtClean="0"/>
              <a:t>PGP </a:t>
            </a:r>
            <a:r>
              <a:rPr lang="en-US" altLang="zh-CN" sz="3600" dirty="0" smtClean="0"/>
              <a:t>- </a:t>
            </a:r>
            <a:r>
              <a:rPr lang="en-US" altLang="zh-CN" sz="3200" dirty="0" smtClean="0"/>
              <a:t>Pretty Good Privacy</a:t>
            </a:r>
            <a:endParaRPr lang="zh-CN" altLang="en-US" sz="3200" dirty="0" smtClean="0"/>
          </a:p>
        </p:txBody>
      </p:sp>
      <p:sp>
        <p:nvSpPr>
          <p:cNvPr id="25603" name="Rectangle 3"/>
          <p:cNvSpPr>
            <a:spLocks noGrp="1" noChangeArrowheads="1"/>
          </p:cNvSpPr>
          <p:nvPr>
            <p:ph type="body" idx="1"/>
          </p:nvPr>
        </p:nvSpPr>
        <p:spPr/>
        <p:txBody>
          <a:bodyPr>
            <a:normAutofit fontScale="92500" lnSpcReduction="10000"/>
          </a:bodyPr>
          <a:lstStyle/>
          <a:p>
            <a:r>
              <a:rPr lang="zh-CN" altLang="en-US" sz="2800" dirty="0" smtClean="0"/>
              <a:t>介绍</a:t>
            </a:r>
          </a:p>
          <a:p>
            <a:pPr lvl="1"/>
            <a:r>
              <a:rPr lang="en-US" altLang="zh-CN" dirty="0" smtClean="0"/>
              <a:t>Phil Zimmermann</a:t>
            </a:r>
          </a:p>
          <a:p>
            <a:pPr lvl="2"/>
            <a:r>
              <a:rPr lang="en-US" altLang="zh-CN" dirty="0" smtClean="0">
                <a:hlinkClick r:id="rId2"/>
              </a:rPr>
              <a:t>http://www.philzimmermann.com/ZH/</a:t>
            </a:r>
            <a:endParaRPr lang="zh-CN" altLang="en-US" dirty="0" smtClean="0"/>
          </a:p>
          <a:p>
            <a:pPr lvl="1"/>
            <a:r>
              <a:rPr lang="en-US" altLang="zh-CN" dirty="0" smtClean="0"/>
              <a:t>Open/Free</a:t>
            </a:r>
          </a:p>
          <a:p>
            <a:pPr lvl="2"/>
            <a:r>
              <a:rPr lang="zh-CN" altLang="en-US" dirty="0" smtClean="0"/>
              <a:t>个人创造，流行世界</a:t>
            </a:r>
            <a:r>
              <a:rPr lang="zh-CN" altLang="en-US" dirty="0" smtClean="0">
                <a:solidFill>
                  <a:schemeClr val="bg1"/>
                </a:solidFill>
              </a:rPr>
              <a:t>，为黑白两道广泛使用</a:t>
            </a:r>
          </a:p>
          <a:p>
            <a:pPr lvl="1"/>
            <a:r>
              <a:rPr lang="zh-CN" altLang="en-US" dirty="0" smtClean="0"/>
              <a:t>功能</a:t>
            </a:r>
          </a:p>
          <a:p>
            <a:pPr lvl="2"/>
            <a:r>
              <a:rPr lang="zh-CN" altLang="en-US" dirty="0" smtClean="0"/>
              <a:t>邮件</a:t>
            </a:r>
            <a:r>
              <a:rPr lang="en-US" altLang="zh-CN" dirty="0" smtClean="0"/>
              <a:t>/</a:t>
            </a:r>
            <a:r>
              <a:rPr lang="zh-CN" altLang="en-US" dirty="0" smtClean="0"/>
              <a:t>文件的加密</a:t>
            </a:r>
            <a:r>
              <a:rPr lang="en-US" altLang="zh-CN" dirty="0" smtClean="0"/>
              <a:t>/</a:t>
            </a:r>
            <a:r>
              <a:rPr lang="zh-CN" altLang="en-US" dirty="0" smtClean="0"/>
              <a:t>签名</a:t>
            </a:r>
          </a:p>
          <a:p>
            <a:pPr lvl="2"/>
            <a:r>
              <a:rPr lang="zh-CN" altLang="en-US" dirty="0" smtClean="0"/>
              <a:t>使用公钥</a:t>
            </a:r>
            <a:r>
              <a:rPr lang="en-US" altLang="zh-CN" dirty="0" smtClean="0"/>
              <a:t>/</a:t>
            </a:r>
            <a:r>
              <a:rPr lang="zh-CN" altLang="en-US" dirty="0" smtClean="0"/>
              <a:t>证书</a:t>
            </a:r>
          </a:p>
          <a:p>
            <a:pPr lvl="1"/>
            <a:r>
              <a:rPr lang="zh-CN" altLang="en-US" dirty="0" smtClean="0"/>
              <a:t>算法</a:t>
            </a:r>
          </a:p>
          <a:p>
            <a:pPr lvl="2"/>
            <a:r>
              <a:rPr lang="en-US" altLang="zh-CN" dirty="0" smtClean="0"/>
              <a:t>DES</a:t>
            </a:r>
            <a:r>
              <a:rPr lang="zh-CN" altLang="en-US" dirty="0" smtClean="0"/>
              <a:t>、</a:t>
            </a:r>
            <a:r>
              <a:rPr lang="en-US" altLang="zh-CN" dirty="0" smtClean="0"/>
              <a:t>3DES</a:t>
            </a:r>
            <a:r>
              <a:rPr lang="zh-CN" altLang="en-US" dirty="0" smtClean="0"/>
              <a:t>、</a:t>
            </a:r>
            <a:r>
              <a:rPr lang="en-US" altLang="zh-CN" dirty="0" smtClean="0"/>
              <a:t>CAST-128</a:t>
            </a:r>
            <a:r>
              <a:rPr lang="zh-CN" altLang="en-US" dirty="0" smtClean="0"/>
              <a:t>、</a:t>
            </a:r>
            <a:r>
              <a:rPr lang="en-US" altLang="zh-CN" dirty="0" smtClean="0"/>
              <a:t>IDEA</a:t>
            </a:r>
            <a:r>
              <a:rPr lang="zh-CN" altLang="en-US" dirty="0" smtClean="0"/>
              <a:t>、</a:t>
            </a:r>
            <a:r>
              <a:rPr lang="en-US" altLang="zh-CN" dirty="0" smtClean="0"/>
              <a:t>AES</a:t>
            </a:r>
            <a:endParaRPr lang="zh-CN" altLang="en-US" dirty="0" smtClean="0"/>
          </a:p>
          <a:p>
            <a:pPr lvl="2"/>
            <a:r>
              <a:rPr lang="en-US" altLang="zh-CN" dirty="0" smtClean="0"/>
              <a:t>RSA</a:t>
            </a:r>
            <a:r>
              <a:rPr lang="zh-CN" altLang="en-US" dirty="0" smtClean="0"/>
              <a:t>、</a:t>
            </a:r>
            <a:r>
              <a:rPr lang="en-US" altLang="zh-CN" dirty="0" smtClean="0"/>
              <a:t>DSS</a:t>
            </a:r>
            <a:r>
              <a:rPr lang="zh-CN" altLang="en-US" dirty="0" smtClean="0"/>
              <a:t>、</a:t>
            </a:r>
            <a:r>
              <a:rPr lang="en-US" altLang="zh-CN" dirty="0" smtClean="0"/>
              <a:t>DH</a:t>
            </a:r>
            <a:endParaRPr lang="zh-CN" altLang="en-US" sz="2000" dirty="0" smtClean="0"/>
          </a:p>
        </p:txBody>
      </p:sp>
      <p:pic>
        <p:nvPicPr>
          <p:cNvPr id="25604" name="Picture 4" descr="prz"/>
          <p:cNvPicPr>
            <a:picLocks noChangeAspect="1" noChangeArrowheads="1"/>
          </p:cNvPicPr>
          <p:nvPr/>
        </p:nvPicPr>
        <p:blipFill>
          <a:blip r:embed="rId3" cstate="print"/>
          <a:srcRect/>
          <a:stretch>
            <a:fillRect/>
          </a:stretch>
        </p:blipFill>
        <p:spPr bwMode="auto">
          <a:xfrm>
            <a:off x="5029200" y="2743200"/>
            <a:ext cx="3733800" cy="2589213"/>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08038"/>
          </a:xfrm>
        </p:spPr>
        <p:txBody>
          <a:bodyPr/>
          <a:lstStyle/>
          <a:p>
            <a:r>
              <a:rPr lang="en-US" dirty="0" smtClean="0"/>
              <a:t>IEEE 802.11i Wireless LAN Security</a:t>
            </a:r>
            <a:endParaRPr lang="en-US" dirty="0"/>
          </a:p>
        </p:txBody>
      </p:sp>
      <p:sp>
        <p:nvSpPr>
          <p:cNvPr id="7" name="Content Placeholder 6"/>
          <p:cNvSpPr>
            <a:spLocks noGrp="1"/>
          </p:cNvSpPr>
          <p:nvPr>
            <p:ph idx="1"/>
          </p:nvPr>
        </p:nvSpPr>
        <p:spPr>
          <a:xfrm>
            <a:off x="838200" y="1066800"/>
            <a:ext cx="8077200" cy="4289425"/>
          </a:xfrm>
        </p:spPr>
        <p:txBody>
          <a:bodyPr>
            <a:normAutofit/>
          </a:bodyPr>
          <a:lstStyle/>
          <a:p>
            <a:r>
              <a:rPr lang="en-US" dirty="0" smtClean="0"/>
              <a:t>There is an increased need for robust security services and mechanisms for wireless LANs</a:t>
            </a:r>
          </a:p>
          <a:p>
            <a:endParaRPr lang="en-US" dirty="0"/>
          </a:p>
        </p:txBody>
      </p:sp>
      <p:graphicFrame>
        <p:nvGraphicFramePr>
          <p:cNvPr id="4" name="Diagram 3"/>
          <p:cNvGraphicFramePr/>
          <p:nvPr/>
        </p:nvGraphicFramePr>
        <p:xfrm>
          <a:off x="1524000" y="2362200"/>
          <a:ext cx="60960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cstate="print"/>
          <a:srcRect t="2727" b="6364"/>
          <a:stretch>
            <a:fillRect/>
          </a:stretch>
        </p:blipFill>
        <p:spPr>
          <a:xfrm>
            <a:off x="1828800" y="0"/>
            <a:ext cx="5829363" cy="6858000"/>
          </a:xfrm>
          <a:prstGeom prst="rect">
            <a:avLst/>
          </a:prstGeom>
        </p:spPr>
      </p:pic>
      <p:sp>
        <p:nvSpPr>
          <p:cNvPr id="3" name="TextBox 2"/>
          <p:cNvSpPr txBox="1"/>
          <p:nvPr/>
        </p:nvSpPr>
        <p:spPr>
          <a:xfrm>
            <a:off x="381000" y="838200"/>
            <a:ext cx="838200" cy="2246769"/>
          </a:xfrm>
          <a:prstGeom prst="rect">
            <a:avLst/>
          </a:prstGeom>
          <a:noFill/>
        </p:spPr>
        <p:txBody>
          <a:bodyPr wrap="square" rtlCol="0">
            <a:spAutoFit/>
          </a:bodyPr>
          <a:lstStyle/>
          <a:p>
            <a:r>
              <a:rPr lang="en-US" altLang="zh-CN" sz="2800" dirty="0" smtClean="0"/>
              <a:t>IEEE802.11i</a:t>
            </a:r>
            <a:r>
              <a:rPr lang="zh-CN" altLang="en-US" sz="2800" dirty="0" smtClean="0"/>
              <a:t>服务</a:t>
            </a:r>
            <a:endParaRPr lang="zh-CN" altLang="en-US" sz="2800" dirty="0"/>
          </a:p>
        </p:txBody>
      </p:sp>
      <p:sp>
        <p:nvSpPr>
          <p:cNvPr id="5" name="TextBox 4"/>
          <p:cNvSpPr txBox="1"/>
          <p:nvPr/>
        </p:nvSpPr>
        <p:spPr>
          <a:xfrm>
            <a:off x="2362200" y="2286000"/>
            <a:ext cx="1752600" cy="369332"/>
          </a:xfrm>
          <a:prstGeom prst="rect">
            <a:avLst/>
          </a:prstGeom>
          <a:noFill/>
        </p:spPr>
        <p:txBody>
          <a:bodyPr wrap="square" rtlCol="0">
            <a:spAutoFit/>
          </a:bodyPr>
          <a:lstStyle/>
          <a:p>
            <a:r>
              <a:rPr lang="en-US" altLang="zh-CN" dirty="0" smtClean="0"/>
              <a:t>IEEE 802.1XEAP</a:t>
            </a:r>
            <a:endParaRPr lang="zh-CN" altLang="en-US" dirty="0"/>
          </a:p>
        </p:txBody>
      </p:sp>
      <p:sp>
        <p:nvSpPr>
          <p:cNvPr id="6" name="TextBox 5"/>
          <p:cNvSpPr txBox="1"/>
          <p:nvPr/>
        </p:nvSpPr>
        <p:spPr>
          <a:xfrm>
            <a:off x="4724400" y="2209800"/>
            <a:ext cx="838200" cy="369332"/>
          </a:xfrm>
          <a:prstGeom prst="rect">
            <a:avLst/>
          </a:prstGeom>
          <a:noFill/>
        </p:spPr>
        <p:txBody>
          <a:bodyPr wrap="square" rtlCol="0">
            <a:spAutoFit/>
          </a:bodyPr>
          <a:lstStyle/>
          <a:p>
            <a:r>
              <a:rPr lang="en-US" altLang="zh-CN" dirty="0" smtClean="0"/>
              <a:t>EAPOL</a:t>
            </a:r>
            <a:endParaRPr lang="zh-CN" altLang="en-US" dirty="0"/>
          </a:p>
        </p:txBody>
      </p:sp>
    </p:spTree>
  </p:cSld>
  <p:clrMapOvr>
    <a:masterClrMapping/>
  </p:clrMapOvr>
  <p:transition>
    <p:dissolv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cstate="print"/>
          <a:srcRect t="10000" b="24545"/>
          <a:stretch>
            <a:fillRect/>
          </a:stretch>
        </p:blipFill>
        <p:spPr>
          <a:xfrm>
            <a:off x="762000" y="0"/>
            <a:ext cx="8096283" cy="5562600"/>
          </a:xfrm>
          <a:prstGeom prst="rect">
            <a:avLst/>
          </a:prstGeom>
        </p:spPr>
      </p:pic>
      <p:sp>
        <p:nvSpPr>
          <p:cNvPr id="3" name="TextBox 2"/>
          <p:cNvSpPr txBox="1"/>
          <p:nvPr/>
        </p:nvSpPr>
        <p:spPr>
          <a:xfrm>
            <a:off x="0" y="5638800"/>
            <a:ext cx="9144000" cy="830997"/>
          </a:xfrm>
          <a:prstGeom prst="rect">
            <a:avLst/>
          </a:prstGeom>
          <a:noFill/>
        </p:spPr>
        <p:txBody>
          <a:bodyPr wrap="square" rtlCol="0">
            <a:spAutoFit/>
          </a:bodyPr>
          <a:lstStyle/>
          <a:p>
            <a:r>
              <a:rPr lang="en-US" altLang="zh-CN" sz="2400" dirty="0" smtClean="0"/>
              <a:t>802.11i</a:t>
            </a:r>
            <a:r>
              <a:rPr lang="zh-CN" altLang="en-US" sz="2400" dirty="0" smtClean="0"/>
              <a:t>的操作过程：发现、认证、密钥生成与分发、安全数据传输、链接终止</a:t>
            </a:r>
            <a:endParaRPr lang="zh-CN" altLang="en-US" sz="2400" dirty="0"/>
          </a:p>
        </p:txBody>
      </p:sp>
    </p:spTree>
  </p:cSld>
  <p:clrMapOvr>
    <a:masterClrMapping/>
  </p:clrMapOvr>
  <p:transition spd="med">
    <p:pull dir="l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8.pdf"/>
          <p:cNvPicPr>
            <a:picLocks noChangeAspect="1"/>
          </p:cNvPicPr>
          <p:nvPr/>
        </p:nvPicPr>
        <p:blipFill>
          <a:blip r:embed="rId3" cstate="print"/>
          <a:srcRect b="10000"/>
          <a:stretch>
            <a:fillRect/>
          </a:stretch>
        </p:blipFill>
        <p:spPr>
          <a:xfrm>
            <a:off x="1676400" y="0"/>
            <a:ext cx="5888174" cy="6858000"/>
          </a:xfrm>
          <a:prstGeom prst="rect">
            <a:avLst/>
          </a:prstGeom>
        </p:spPr>
      </p:pic>
    </p:spTree>
  </p:cSld>
  <p:clrMapOvr>
    <a:masterClrMapping/>
  </p:clrMapOvr>
  <p:transition>
    <p:dissolv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cstate="print"/>
          <a:srcRect t="4545" b="6364"/>
          <a:stretch>
            <a:fillRect/>
          </a:stretch>
        </p:blipFill>
        <p:spPr>
          <a:xfrm>
            <a:off x="1543742" y="0"/>
            <a:ext cx="5948366" cy="6858000"/>
          </a:xfrm>
          <a:prstGeom prst="rect">
            <a:avLst/>
          </a:prstGeom>
        </p:spPr>
      </p:pic>
    </p:spTree>
  </p:cSld>
  <p:clrMapOvr>
    <a:masterClrMapping/>
  </p:clrMapOvr>
  <p:transition spd="med">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0.pdf"/>
          <p:cNvPicPr>
            <a:picLocks noChangeAspect="1"/>
          </p:cNvPicPr>
          <p:nvPr/>
        </p:nvPicPr>
        <p:blipFill>
          <a:blip r:embed="rId3" cstate="print"/>
          <a:srcRect t="5455" b="10000"/>
          <a:stretch>
            <a:fillRect/>
          </a:stretch>
        </p:blipFill>
        <p:spPr>
          <a:xfrm>
            <a:off x="1524000" y="0"/>
            <a:ext cx="6324482" cy="6919640"/>
          </a:xfrm>
          <a:prstGeom prst="rect">
            <a:avLst/>
          </a:prstGeom>
        </p:spPr>
      </p:pic>
    </p:spTree>
  </p:cSld>
  <p:clrMapOvr>
    <a:masterClrMapping/>
  </p:clrMapOvr>
  <p:transition>
    <p:dissolv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dirty="0" smtClean="0"/>
              <a:t>小节</a:t>
            </a:r>
            <a:endParaRPr lang="en-AU" dirty="0" smtClean="0"/>
          </a:p>
        </p:txBody>
      </p:sp>
      <p:sp>
        <p:nvSpPr>
          <p:cNvPr id="56323" name="Rectangle 3"/>
          <p:cNvSpPr>
            <a:spLocks noGrp="1" noChangeArrowheads="1"/>
          </p:cNvSpPr>
          <p:nvPr>
            <p:ph sz="half" idx="1"/>
          </p:nvPr>
        </p:nvSpPr>
        <p:spPr>
          <a:xfrm>
            <a:off x="228600" y="1676400"/>
            <a:ext cx="8229600" cy="4876800"/>
          </a:xfrm>
        </p:spPr>
        <p:txBody>
          <a:bodyPr>
            <a:normAutofit/>
          </a:bodyPr>
          <a:lstStyle/>
          <a:p>
            <a:r>
              <a:rPr lang="zh-CN" altLang="en-US" dirty="0" smtClean="0"/>
              <a:t>无线网络安全、移动设备安全</a:t>
            </a:r>
            <a:endParaRPr lang="en-US" dirty="0" smtClean="0"/>
          </a:p>
          <a:p>
            <a:r>
              <a:rPr lang="en-US" dirty="0" smtClean="0"/>
              <a:t>IEEE 802.11WLAN</a:t>
            </a:r>
          </a:p>
          <a:p>
            <a:r>
              <a:rPr lang="en-US" altLang="zh-CN" dirty="0" smtClean="0"/>
              <a:t>IEEE 802.11i</a:t>
            </a:r>
            <a:r>
              <a:rPr lang="zh-CN" altLang="en-US" dirty="0" smtClean="0"/>
              <a:t>无线网络安全</a:t>
            </a:r>
            <a:endParaRPr lang="en-US" altLang="zh-CN" dirty="0" smtClean="0"/>
          </a:p>
          <a:p>
            <a:pPr lvl="1"/>
            <a:r>
              <a:rPr lang="en-US" altLang="zh-CN" dirty="0" smtClean="0"/>
              <a:t>IEEE 802.11i</a:t>
            </a:r>
            <a:r>
              <a:rPr lang="zh-CN" altLang="en-US" dirty="0" smtClean="0"/>
              <a:t>服务</a:t>
            </a:r>
            <a:endParaRPr lang="en-US" altLang="zh-CN" dirty="0" smtClean="0"/>
          </a:p>
          <a:p>
            <a:pPr lvl="1"/>
            <a:r>
              <a:rPr lang="en-US" altLang="zh-CN" dirty="0" smtClean="0"/>
              <a:t>IEEE 802.11i</a:t>
            </a:r>
            <a:r>
              <a:rPr lang="zh-CN" altLang="en-US" dirty="0" smtClean="0"/>
              <a:t>操作阶段</a:t>
            </a:r>
            <a:endParaRPr lang="en-US" altLang="zh-CN" dirty="0" smtClean="0"/>
          </a:p>
          <a:p>
            <a:pPr lvl="1"/>
            <a:r>
              <a:rPr lang="zh-CN" altLang="en-US" dirty="0" smtClean="0"/>
              <a:t>发现、认证、密钥管理和安全数据传输</a:t>
            </a:r>
            <a:endParaRPr lang="en-US" altLang="zh-CN" dirty="0" smtClean="0"/>
          </a:p>
        </p:txBody>
      </p:sp>
      <p:sp>
        <p:nvSpPr>
          <p:cNvPr id="6" name="TextBox 5"/>
          <p:cNvSpPr txBox="1"/>
          <p:nvPr/>
        </p:nvSpPr>
        <p:spPr>
          <a:xfrm>
            <a:off x="6184900" y="1905000"/>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mtClean="0"/>
              <a:t>PRZ case dropped</a:t>
            </a:r>
            <a:endParaRPr lang="zh-CN" altLang="en-US" smtClean="0"/>
          </a:p>
        </p:txBody>
      </p:sp>
      <p:sp>
        <p:nvSpPr>
          <p:cNvPr id="48131" name="Rectangle 3"/>
          <p:cNvSpPr>
            <a:spLocks noGrp="1" noChangeArrowheads="1"/>
          </p:cNvSpPr>
          <p:nvPr>
            <p:ph type="body" idx="1"/>
          </p:nvPr>
        </p:nvSpPr>
        <p:spPr>
          <a:xfrm>
            <a:off x="457200" y="1447800"/>
            <a:ext cx="8229600" cy="4678363"/>
          </a:xfrm>
        </p:spPr>
        <p:txBody>
          <a:bodyPr>
            <a:normAutofit lnSpcReduction="10000"/>
          </a:bodyPr>
          <a:lstStyle/>
          <a:p>
            <a:pPr>
              <a:lnSpc>
                <a:spcPct val="80000"/>
              </a:lnSpc>
            </a:pPr>
            <a:r>
              <a:rPr lang="en-US" altLang="zh-CN" sz="2800" dirty="0" smtClean="0"/>
              <a:t>PGP</a:t>
            </a:r>
            <a:r>
              <a:rPr lang="zh-CN" altLang="en-US" sz="2800" dirty="0" smtClean="0"/>
              <a:t>使用了高强度的算法、适应性强、源码公开</a:t>
            </a:r>
            <a:endParaRPr lang="en-US" altLang="zh-CN" sz="2800" dirty="0" smtClean="0"/>
          </a:p>
          <a:p>
            <a:pPr>
              <a:lnSpc>
                <a:spcPct val="80000"/>
              </a:lnSpc>
            </a:pPr>
            <a:r>
              <a:rPr lang="en-US" altLang="zh-CN" sz="2800" dirty="0" smtClean="0"/>
              <a:t>Philip R. Zimmermann</a:t>
            </a:r>
            <a:r>
              <a:rPr lang="zh-CN" altLang="en-US" sz="2800" dirty="0" smtClean="0"/>
              <a:t>是</a:t>
            </a:r>
            <a:r>
              <a:rPr lang="en-US" altLang="zh-CN" sz="2800" dirty="0" smtClean="0"/>
              <a:t>Pretty Good Privacy, </a:t>
            </a:r>
            <a:r>
              <a:rPr lang="zh-CN" altLang="en-US" sz="2800" dirty="0" smtClean="0"/>
              <a:t>一个邮件加密软件的开创者</a:t>
            </a:r>
            <a:r>
              <a:rPr lang="en-US" altLang="zh-CN" sz="2800" dirty="0" smtClean="0"/>
              <a:t>. PGP </a:t>
            </a:r>
            <a:r>
              <a:rPr lang="zh-CN" altLang="en-US" sz="2800" dirty="0" smtClean="0"/>
              <a:t>于</a:t>
            </a:r>
            <a:r>
              <a:rPr lang="en-US" altLang="zh-CN" sz="2800" dirty="0" smtClean="0"/>
              <a:t>1991</a:t>
            </a:r>
            <a:r>
              <a:rPr lang="zh-CN" altLang="en-US" sz="2800" dirty="0" smtClean="0"/>
              <a:t>年在</a:t>
            </a:r>
            <a:r>
              <a:rPr lang="en-US" altLang="zh-CN" sz="2800" dirty="0" smtClean="0"/>
              <a:t>Internet</a:t>
            </a:r>
            <a:r>
              <a:rPr lang="zh-CN" altLang="en-US" sz="2800" dirty="0" smtClean="0"/>
              <a:t>上免费的发布</a:t>
            </a:r>
            <a:r>
              <a:rPr lang="en-US" altLang="zh-CN" sz="2800" dirty="0" smtClean="0"/>
              <a:t>, </a:t>
            </a:r>
            <a:r>
              <a:rPr lang="zh-CN" altLang="en-US" sz="2800" dirty="0" smtClean="0"/>
              <a:t>它的最初设计目标是一个保护人权的工具</a:t>
            </a:r>
            <a:r>
              <a:rPr lang="en-US" altLang="zh-CN" sz="2800" dirty="0" smtClean="0"/>
              <a:t>. </a:t>
            </a:r>
            <a:r>
              <a:rPr lang="zh-CN" altLang="en-US" sz="2800" dirty="0" smtClean="0"/>
              <a:t>由于</a:t>
            </a:r>
            <a:r>
              <a:rPr lang="en-US" altLang="zh-CN" sz="2800" dirty="0" smtClean="0"/>
              <a:t>PGP</a:t>
            </a:r>
            <a:r>
              <a:rPr lang="zh-CN" altLang="en-US" sz="2800" dirty="0" smtClean="0"/>
              <a:t>在世界范围的传播违反了美国政府关于加密软件的出口限制</a:t>
            </a:r>
            <a:r>
              <a:rPr lang="en-US" altLang="zh-CN" sz="2800" dirty="0" smtClean="0"/>
              <a:t>, Zimmermann</a:t>
            </a:r>
            <a:r>
              <a:rPr lang="zh-CN" altLang="en-US" sz="2800" dirty="0" smtClean="0"/>
              <a:t>受到了为期三年刑事调查</a:t>
            </a:r>
            <a:r>
              <a:rPr lang="en-US" altLang="zh-CN" sz="2800" dirty="0" smtClean="0"/>
              <a:t>. </a:t>
            </a:r>
            <a:r>
              <a:rPr lang="zh-CN" altLang="en-US" sz="2800" dirty="0" smtClean="0"/>
              <a:t>尽管缺少资金</a:t>
            </a:r>
            <a:r>
              <a:rPr lang="en-US" altLang="zh-CN" sz="2800" dirty="0" smtClean="0"/>
              <a:t>, </a:t>
            </a:r>
            <a:r>
              <a:rPr lang="zh-CN" altLang="en-US" sz="2800" dirty="0" smtClean="0"/>
              <a:t>缺少任何付酬员工</a:t>
            </a:r>
            <a:r>
              <a:rPr lang="en-US" altLang="zh-CN" sz="2800" dirty="0" smtClean="0"/>
              <a:t>, </a:t>
            </a:r>
            <a:r>
              <a:rPr lang="zh-CN" altLang="en-US" sz="2800" dirty="0" smtClean="0"/>
              <a:t>缺少在后面支持的一个公司</a:t>
            </a:r>
            <a:r>
              <a:rPr lang="en-US" altLang="zh-CN" sz="2800" dirty="0" smtClean="0"/>
              <a:t>, </a:t>
            </a:r>
            <a:r>
              <a:rPr lang="zh-CN" altLang="en-US" sz="2800" dirty="0" smtClean="0"/>
              <a:t>还有着政府的烦扰</a:t>
            </a:r>
            <a:r>
              <a:rPr lang="en-US" altLang="zh-CN" sz="2800" dirty="0" smtClean="0"/>
              <a:t>, PGP</a:t>
            </a:r>
            <a:r>
              <a:rPr lang="zh-CN" altLang="en-US" sz="2800" dirty="0" smtClean="0"/>
              <a:t>仍然成为了世界上使用最为广泛的邮件加密软件</a:t>
            </a:r>
            <a:r>
              <a:rPr lang="en-US" altLang="zh-CN" sz="2800" dirty="0" smtClean="0"/>
              <a:t>. 1996</a:t>
            </a:r>
            <a:r>
              <a:rPr lang="zh-CN" altLang="en-US" sz="2800" dirty="0" smtClean="0"/>
              <a:t>年初</a:t>
            </a:r>
            <a:r>
              <a:rPr lang="en-US" altLang="zh-CN" sz="2800" dirty="0" smtClean="0"/>
              <a:t>, </a:t>
            </a:r>
            <a:r>
              <a:rPr lang="zh-CN" altLang="en-US" sz="2800" dirty="0" smtClean="0"/>
              <a:t>在政府撤手这个案子之后</a:t>
            </a:r>
            <a:r>
              <a:rPr lang="en-US" altLang="zh-CN" sz="2800" dirty="0" smtClean="0"/>
              <a:t>, Zimmermann</a:t>
            </a:r>
            <a:r>
              <a:rPr lang="zh-CN" altLang="en-US" sz="2800" dirty="0" smtClean="0"/>
              <a:t>创立了</a:t>
            </a:r>
            <a:r>
              <a:rPr lang="en-US" altLang="zh-CN" sz="2800" dirty="0" smtClean="0"/>
              <a:t>PGP</a:t>
            </a:r>
            <a:r>
              <a:rPr lang="zh-CN" altLang="en-US" sz="2800" dirty="0" smtClean="0"/>
              <a:t>公司</a:t>
            </a:r>
            <a:r>
              <a:rPr lang="en-US" altLang="zh-CN" sz="2800" dirty="0" smtClean="0"/>
              <a:t>. 1997</a:t>
            </a:r>
            <a:r>
              <a:rPr lang="zh-CN" altLang="en-US" sz="2800" dirty="0" smtClean="0"/>
              <a:t>年</a:t>
            </a:r>
            <a:r>
              <a:rPr lang="en-US" altLang="zh-CN" sz="2800" dirty="0" smtClean="0"/>
              <a:t>12</a:t>
            </a:r>
            <a:r>
              <a:rPr lang="zh-CN" altLang="en-US" sz="2800" dirty="0" smtClean="0"/>
              <a:t>月</a:t>
            </a:r>
            <a:r>
              <a:rPr lang="en-US" altLang="zh-CN" sz="2800" dirty="0" smtClean="0"/>
              <a:t>, </a:t>
            </a:r>
            <a:r>
              <a:rPr lang="zh-CN" altLang="en-US" sz="2800" dirty="0" smtClean="0"/>
              <a:t>公司被</a:t>
            </a:r>
            <a:r>
              <a:rPr lang="en-US" altLang="zh-CN" sz="2800" dirty="0" smtClean="0"/>
              <a:t>Network Associates Inc(NAI)</a:t>
            </a:r>
            <a:r>
              <a:rPr lang="zh-CN" altLang="en-US" sz="2800" dirty="0" smtClean="0"/>
              <a:t>收购</a:t>
            </a:r>
            <a:r>
              <a:rPr lang="en-US" altLang="zh-CN" sz="2800" dirty="0" smtClean="0"/>
              <a:t>, </a:t>
            </a:r>
            <a:r>
              <a:rPr lang="zh-CN" altLang="en-US" sz="2800" dirty="0" smtClean="0"/>
              <a:t>在那里他做了三年的高级职员</a:t>
            </a:r>
            <a:r>
              <a:rPr lang="en-US" altLang="zh-CN" sz="2800" dirty="0" smtClean="0"/>
              <a:t>. 2002</a:t>
            </a:r>
            <a:r>
              <a:rPr lang="zh-CN" altLang="en-US" sz="2800" dirty="0" smtClean="0"/>
              <a:t>年</a:t>
            </a:r>
            <a:r>
              <a:rPr lang="en-US" altLang="zh-CN" sz="2800" dirty="0" smtClean="0"/>
              <a:t>8</a:t>
            </a:r>
            <a:r>
              <a:rPr lang="zh-CN" altLang="en-US" sz="2800" dirty="0" smtClean="0"/>
              <a:t>月</a:t>
            </a:r>
            <a:r>
              <a:rPr lang="en-US" altLang="zh-CN" sz="2800" dirty="0" smtClean="0"/>
              <a:t>, PGP</a:t>
            </a:r>
            <a:r>
              <a:rPr lang="zh-CN" altLang="en-US" sz="2800" dirty="0" smtClean="0"/>
              <a:t>被一家名叫 </a:t>
            </a:r>
            <a:r>
              <a:rPr lang="en-US" altLang="zh-CN" sz="2800" dirty="0" smtClean="0"/>
              <a:t>PGP</a:t>
            </a:r>
            <a:r>
              <a:rPr lang="zh-CN" altLang="en-US" sz="2800" dirty="0" smtClean="0"/>
              <a:t>有限公司的新公司从</a:t>
            </a:r>
            <a:r>
              <a:rPr lang="en-US" altLang="zh-CN" sz="2800" dirty="0" smtClean="0"/>
              <a:t>NAI</a:t>
            </a:r>
            <a:r>
              <a:rPr lang="zh-CN" altLang="en-US" sz="2800" dirty="0" smtClean="0"/>
              <a:t>购得</a:t>
            </a:r>
            <a:r>
              <a:rPr lang="en-US" altLang="zh-CN" sz="2800" dirty="0" smtClean="0"/>
              <a:t>, Zimmermann</a:t>
            </a:r>
            <a:r>
              <a:rPr lang="zh-CN" altLang="en-US" sz="2800" dirty="0" smtClean="0"/>
              <a:t>在那里担任特殊顾问和咨询</a:t>
            </a:r>
            <a:r>
              <a:rPr lang="en-US" altLang="zh-CN" sz="2800" dirty="0" smtClean="0"/>
              <a:t>.</a:t>
            </a:r>
            <a:endParaRPr lang="zh-CN" altLang="en-US" sz="2800" dirty="0" smtClean="0"/>
          </a:p>
          <a:p>
            <a:pPr>
              <a:lnSpc>
                <a:spcPct val="80000"/>
              </a:lnSpc>
            </a:pPr>
            <a:endParaRPr lang="zh-CN" altLang="en-US" sz="2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mtClean="0"/>
              <a:t>获得</a:t>
            </a:r>
            <a:r>
              <a:rPr lang="en-US" altLang="zh-CN" smtClean="0"/>
              <a:t>PGP</a:t>
            </a:r>
            <a:endParaRPr lang="zh-CN" altLang="en-US" smtClean="0"/>
          </a:p>
        </p:txBody>
      </p:sp>
      <p:sp>
        <p:nvSpPr>
          <p:cNvPr id="49155" name="Rectangle 3"/>
          <p:cNvSpPr>
            <a:spLocks noGrp="1" noChangeArrowheads="1"/>
          </p:cNvSpPr>
          <p:nvPr>
            <p:ph type="body" idx="1"/>
          </p:nvPr>
        </p:nvSpPr>
        <p:spPr/>
        <p:txBody>
          <a:bodyPr>
            <a:normAutofit fontScale="92500" lnSpcReduction="20000"/>
          </a:bodyPr>
          <a:lstStyle/>
          <a:p>
            <a:r>
              <a:rPr lang="zh-CN" altLang="en-US" smtClean="0"/>
              <a:t>下载、安装、注册</a:t>
            </a:r>
          </a:p>
          <a:p>
            <a:pPr lvl="1"/>
            <a:r>
              <a:rPr lang="en-US" altLang="zh-CN" smtClean="0"/>
              <a:t>PGP Corporation</a:t>
            </a:r>
          </a:p>
          <a:p>
            <a:pPr lvl="2"/>
            <a:r>
              <a:rPr lang="en-US" altLang="zh-CN" smtClean="0">
                <a:hlinkClick r:id="rId3"/>
              </a:rPr>
              <a:t>http://www.pgp.com/</a:t>
            </a:r>
            <a:r>
              <a:rPr lang="en-US" altLang="zh-CN" smtClean="0"/>
              <a:t> </a:t>
            </a:r>
          </a:p>
          <a:p>
            <a:pPr lvl="1"/>
            <a:r>
              <a:rPr lang="en-US" altLang="zh-CN" smtClean="0"/>
              <a:t>The International PGP Home Page</a:t>
            </a:r>
          </a:p>
          <a:p>
            <a:pPr lvl="2"/>
            <a:r>
              <a:rPr lang="en-US" altLang="zh-CN" smtClean="0">
                <a:hlinkClick r:id="rId4"/>
              </a:rPr>
              <a:t>http://www.pgpi.org/</a:t>
            </a:r>
            <a:r>
              <a:rPr lang="en-US" altLang="zh-CN" smtClean="0"/>
              <a:t> </a:t>
            </a:r>
          </a:p>
          <a:p>
            <a:pPr lvl="1"/>
            <a:r>
              <a:rPr lang="en-US" altLang="zh-CN" smtClean="0"/>
              <a:t>GPG - The GNU Privacy Guard</a:t>
            </a:r>
          </a:p>
          <a:p>
            <a:pPr lvl="2"/>
            <a:r>
              <a:rPr lang="en-US" altLang="zh-CN" smtClean="0">
                <a:hlinkClick r:id="rId5"/>
              </a:rPr>
              <a:t>http://www.gnupg.org/</a:t>
            </a:r>
            <a:r>
              <a:rPr lang="en-US" altLang="zh-CN" smtClean="0"/>
              <a:t> </a:t>
            </a:r>
            <a:endParaRPr lang="zh-CN" altLang="en-US" smtClean="0"/>
          </a:p>
          <a:p>
            <a:pPr lvl="1"/>
            <a:r>
              <a:rPr lang="en-US" altLang="zh-CN" smtClean="0"/>
              <a:t>OpenPGP</a:t>
            </a:r>
          </a:p>
          <a:p>
            <a:pPr lvl="2"/>
            <a:r>
              <a:rPr lang="en-US" altLang="zh-CN" smtClean="0">
                <a:hlinkClick r:id="rId6"/>
              </a:rPr>
              <a:t>http://www.openpgp.org/</a:t>
            </a:r>
            <a:r>
              <a:rPr lang="en-US" altLang="zh-CN" smtClean="0"/>
              <a:t> </a:t>
            </a:r>
            <a:endParaRPr lang="zh-CN" altLang="en-US" smtClean="0"/>
          </a:p>
          <a:p>
            <a:pPr lvl="1"/>
            <a:r>
              <a:rPr lang="en-US" altLang="zh-CN" smtClean="0"/>
              <a:t>The comp.security.pgp FAQ</a:t>
            </a:r>
          </a:p>
          <a:p>
            <a:pPr lvl="2"/>
            <a:r>
              <a:rPr lang="en-US" altLang="zh-CN" smtClean="0">
                <a:hlinkClick r:id="rId7"/>
              </a:rPr>
              <a:t>http://www.pgp.net/pgpnet/pgp-faq/</a:t>
            </a:r>
            <a:r>
              <a:rPr lang="en-US" altLang="zh-CN" smtClean="0"/>
              <a:t> </a:t>
            </a:r>
            <a:endParaRPr lang="zh-CN" altLang="en-US" smtClean="0"/>
          </a:p>
          <a:p>
            <a:endParaRPr lang="zh-CN"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z="3600" smtClean="0"/>
              <a:t>使用</a:t>
            </a:r>
            <a:r>
              <a:rPr lang="en-US" altLang="zh-CN" sz="3600" smtClean="0"/>
              <a:t>PGP</a:t>
            </a:r>
            <a:endParaRPr lang="zh-CN" altLang="en-US" sz="3600" smtClean="0"/>
          </a:p>
        </p:txBody>
      </p:sp>
      <p:sp>
        <p:nvSpPr>
          <p:cNvPr id="51203" name="Rectangle 3"/>
          <p:cNvSpPr>
            <a:spLocks noGrp="1" noChangeArrowheads="1"/>
          </p:cNvSpPr>
          <p:nvPr>
            <p:ph type="body" idx="1"/>
          </p:nvPr>
        </p:nvSpPr>
        <p:spPr/>
        <p:txBody>
          <a:bodyPr>
            <a:normAutofit fontScale="92500" lnSpcReduction="10000"/>
          </a:bodyPr>
          <a:lstStyle/>
          <a:p>
            <a:r>
              <a:rPr lang="en-US" altLang="zh-CN" sz="2800" dirty="0" smtClean="0"/>
              <a:t>(</a:t>
            </a:r>
            <a:r>
              <a:rPr lang="zh-CN" altLang="en-US" sz="2800" dirty="0" smtClean="0"/>
              <a:t>注册</a:t>
            </a:r>
            <a:r>
              <a:rPr lang="en-US" altLang="zh-CN" sz="2800" dirty="0" smtClean="0"/>
              <a:t>)</a:t>
            </a:r>
          </a:p>
          <a:p>
            <a:r>
              <a:rPr lang="zh-CN" altLang="en-US" sz="2800" dirty="0" smtClean="0"/>
              <a:t>产生私钥</a:t>
            </a:r>
          </a:p>
          <a:p>
            <a:pPr lvl="1"/>
            <a:r>
              <a:rPr lang="zh-CN" altLang="en-US" sz="2400" dirty="0" smtClean="0"/>
              <a:t>名字、</a:t>
            </a:r>
            <a:r>
              <a:rPr lang="en-US" altLang="zh-CN" sz="2400" dirty="0" smtClean="0"/>
              <a:t>email</a:t>
            </a:r>
            <a:r>
              <a:rPr lang="zh-CN" altLang="en-US" sz="2400" dirty="0" smtClean="0"/>
              <a:t>帐号、</a:t>
            </a:r>
            <a:r>
              <a:rPr lang="en-US" altLang="zh-CN" sz="2400" dirty="0" smtClean="0"/>
              <a:t>RSA/1024</a:t>
            </a:r>
            <a:r>
              <a:rPr lang="zh-CN" altLang="en-US" sz="2400" dirty="0" smtClean="0"/>
              <a:t>、有效期</a:t>
            </a:r>
          </a:p>
          <a:p>
            <a:pPr lvl="1"/>
            <a:r>
              <a:rPr lang="zh-CN" altLang="en-US" sz="2400" dirty="0" smtClean="0"/>
              <a:t>口令保护</a:t>
            </a:r>
            <a:endParaRPr lang="en-US" altLang="zh-CN" sz="2400" dirty="0" smtClean="0"/>
          </a:p>
          <a:p>
            <a:r>
              <a:rPr lang="zh-CN" altLang="en-US" sz="2800" dirty="0" smtClean="0"/>
              <a:t>导入</a:t>
            </a:r>
            <a:r>
              <a:rPr lang="en-US" altLang="zh-CN" sz="2800" dirty="0" smtClean="0"/>
              <a:t>/</a:t>
            </a:r>
            <a:r>
              <a:rPr lang="zh-CN" altLang="en-US" sz="2800" dirty="0" smtClean="0"/>
              <a:t>导出</a:t>
            </a:r>
          </a:p>
          <a:p>
            <a:pPr lvl="1"/>
            <a:r>
              <a:rPr lang="zh-CN" altLang="en-US" sz="2400" dirty="0" smtClean="0"/>
              <a:t>公钥</a:t>
            </a:r>
            <a:r>
              <a:rPr lang="en-US" altLang="zh-CN" sz="2400" dirty="0" smtClean="0"/>
              <a:t>/</a:t>
            </a:r>
            <a:r>
              <a:rPr lang="zh-CN" altLang="en-US" sz="2400" dirty="0" smtClean="0"/>
              <a:t>私钥</a:t>
            </a:r>
          </a:p>
          <a:p>
            <a:r>
              <a:rPr lang="zh-CN" altLang="en-US" sz="2800" dirty="0" smtClean="0"/>
              <a:t>加密</a:t>
            </a:r>
            <a:r>
              <a:rPr lang="en-US" altLang="zh-CN" sz="2800" dirty="0" smtClean="0"/>
              <a:t>/</a:t>
            </a:r>
            <a:r>
              <a:rPr lang="zh-CN" altLang="en-US" sz="2800" dirty="0" smtClean="0"/>
              <a:t>签名</a:t>
            </a:r>
          </a:p>
          <a:p>
            <a:pPr lvl="1"/>
            <a:r>
              <a:rPr lang="zh-CN" altLang="en-US" sz="2400" dirty="0" smtClean="0"/>
              <a:t>邮件</a:t>
            </a:r>
          </a:p>
          <a:p>
            <a:pPr lvl="1"/>
            <a:r>
              <a:rPr lang="zh-CN" altLang="en-US" sz="2400" dirty="0" smtClean="0"/>
              <a:t>文件</a:t>
            </a:r>
            <a:r>
              <a:rPr lang="en-US" altLang="zh-CN" sz="1800" dirty="0" smtClean="0"/>
              <a:t>(+</a:t>
            </a:r>
            <a:r>
              <a:rPr lang="zh-CN" altLang="en-US" sz="1800" dirty="0" smtClean="0"/>
              <a:t>自解密</a:t>
            </a:r>
            <a:r>
              <a:rPr lang="en-US" altLang="zh-CN" sz="1800" dirty="0" smtClean="0"/>
              <a:t>exe</a:t>
            </a:r>
            <a:r>
              <a:rPr lang="zh-CN" altLang="en-US" sz="1800" dirty="0" smtClean="0"/>
              <a:t>文件</a:t>
            </a:r>
            <a:r>
              <a:rPr lang="en-US" altLang="zh-CN" sz="2400" dirty="0" smtClean="0"/>
              <a:t>)</a:t>
            </a:r>
          </a:p>
          <a:p>
            <a:pPr lvl="1"/>
            <a:r>
              <a:rPr lang="zh-CN" altLang="en-US" sz="2400" dirty="0" smtClean="0"/>
              <a:t>剪贴板</a:t>
            </a:r>
          </a:p>
          <a:p>
            <a:pPr lvl="1"/>
            <a:r>
              <a:rPr lang="zh-CN" altLang="en-US" sz="2400" dirty="0" smtClean="0"/>
              <a:t>虚拟磁盘分区</a:t>
            </a:r>
          </a:p>
        </p:txBody>
      </p:sp>
      <p:sp>
        <p:nvSpPr>
          <p:cNvPr id="51204" name="Text Box 4"/>
          <p:cNvSpPr txBox="1">
            <a:spLocks noChangeArrowheads="1"/>
          </p:cNvSpPr>
          <p:nvPr/>
        </p:nvSpPr>
        <p:spPr bwMode="auto">
          <a:xfrm>
            <a:off x="4267200" y="3657600"/>
            <a:ext cx="4608513" cy="2100263"/>
          </a:xfrm>
          <a:prstGeom prst="rect">
            <a:avLst/>
          </a:prstGeom>
          <a:noFill/>
          <a:ln w="9525">
            <a:noFill/>
            <a:miter lim="800000"/>
            <a:headEnd/>
            <a:tailEnd/>
          </a:ln>
          <a:effectLst/>
        </p:spPr>
        <p:txBody>
          <a:bodyPr>
            <a:spAutoFit/>
          </a:bodyPr>
          <a:lstStyle/>
          <a:p>
            <a:pPr>
              <a:spcBef>
                <a:spcPct val="50000"/>
              </a:spcBef>
            </a:pPr>
            <a:r>
              <a:rPr lang="zh-CN" altLang="en-US" sz="2400" i="1">
                <a:solidFill>
                  <a:schemeClr val="bg1"/>
                </a:solidFill>
                <a:latin typeface="Times New Roman" pitchFamily="18" charset="0"/>
              </a:rPr>
              <a:t>为了交换：用自己的私钥签名，</a:t>
            </a:r>
          </a:p>
          <a:p>
            <a:pPr>
              <a:spcBef>
                <a:spcPct val="50000"/>
              </a:spcBef>
            </a:pPr>
            <a:r>
              <a:rPr lang="zh-CN" altLang="en-US" sz="2400" i="1">
                <a:solidFill>
                  <a:schemeClr val="bg1"/>
                </a:solidFill>
                <a:latin typeface="Times New Roman" pitchFamily="18" charset="0"/>
              </a:rPr>
              <a:t>                   用别人的公钥加密</a:t>
            </a:r>
          </a:p>
          <a:p>
            <a:pPr>
              <a:spcBef>
                <a:spcPct val="50000"/>
              </a:spcBef>
            </a:pPr>
            <a:r>
              <a:rPr lang="zh-CN" altLang="en-US" sz="2400" i="1">
                <a:solidFill>
                  <a:schemeClr val="bg1"/>
                </a:solidFill>
                <a:latin typeface="Times New Roman" pitchFamily="18" charset="0"/>
              </a:rPr>
              <a:t>为了存储：用自己的公钥加密</a:t>
            </a:r>
          </a:p>
          <a:p>
            <a:pPr>
              <a:spcBef>
                <a:spcPct val="50000"/>
              </a:spcBef>
            </a:pPr>
            <a:r>
              <a:rPr lang="zh-CN" altLang="en-US" sz="2400" i="1">
                <a:solidFill>
                  <a:schemeClr val="bg1"/>
                </a:solidFill>
                <a:latin typeface="Times New Roman" pitchFamily="18" charset="0"/>
              </a:rPr>
              <a:t>      （此时接收者是未来的自己）</a:t>
            </a:r>
          </a:p>
        </p:txBody>
      </p:sp>
      <p:sp>
        <p:nvSpPr>
          <p:cNvPr id="51205" name="Rectangle 5"/>
          <p:cNvSpPr>
            <a:spLocks noChangeArrowheads="1"/>
          </p:cNvSpPr>
          <p:nvPr/>
        </p:nvSpPr>
        <p:spPr bwMode="auto">
          <a:xfrm>
            <a:off x="4191000" y="3505200"/>
            <a:ext cx="4648200" cy="2438400"/>
          </a:xfrm>
          <a:prstGeom prst="rect">
            <a:avLst/>
          </a:prstGeom>
          <a:noFill/>
          <a:ln w="22225">
            <a:solidFill>
              <a:schemeClr val="bg1"/>
            </a:solidFill>
            <a:miter lim="800000"/>
            <a:headEnd/>
            <a:tailEnd/>
          </a:ln>
          <a:effectLst/>
        </p:spPr>
        <p:txBody>
          <a:bodyPr wrap="none" anchor="ctr"/>
          <a:lstStyle/>
          <a:p>
            <a:endParaRPr lang="zh-CN" altLang="en-US"/>
          </a:p>
        </p:txBody>
      </p:sp>
      <p:sp>
        <p:nvSpPr>
          <p:cNvPr id="51206" name="Line 6"/>
          <p:cNvSpPr>
            <a:spLocks noChangeShapeType="1"/>
          </p:cNvSpPr>
          <p:nvPr/>
        </p:nvSpPr>
        <p:spPr bwMode="auto">
          <a:xfrm>
            <a:off x="4419600" y="4191000"/>
            <a:ext cx="1295400" cy="0"/>
          </a:xfrm>
          <a:prstGeom prst="line">
            <a:avLst/>
          </a:prstGeom>
          <a:noFill/>
          <a:ln w="22225">
            <a:solidFill>
              <a:schemeClr val="bg1"/>
            </a:solidFill>
            <a:round/>
            <a:headEnd/>
            <a:tailEnd/>
          </a:ln>
          <a:effectLst/>
        </p:spPr>
        <p:txBody>
          <a:bodyPr/>
          <a:lstStyle/>
          <a:p>
            <a:endParaRPr lang="zh-CN" altLang="en-US"/>
          </a:p>
        </p:txBody>
      </p:sp>
      <p:sp>
        <p:nvSpPr>
          <p:cNvPr id="51207" name="Line 7"/>
          <p:cNvSpPr>
            <a:spLocks noChangeShapeType="1"/>
          </p:cNvSpPr>
          <p:nvPr/>
        </p:nvSpPr>
        <p:spPr bwMode="auto">
          <a:xfrm>
            <a:off x="4419600" y="5270500"/>
            <a:ext cx="1295400" cy="0"/>
          </a:xfrm>
          <a:prstGeom prst="line">
            <a:avLst/>
          </a:prstGeom>
          <a:noFill/>
          <a:ln w="22225">
            <a:solidFill>
              <a:schemeClr val="bg1"/>
            </a:solidFill>
            <a:round/>
            <a:headEnd/>
            <a:tailEnd/>
          </a:ln>
          <a:effectLst/>
        </p:spPr>
        <p:txBody>
          <a:bodyPr/>
          <a:lstStyle/>
          <a:p>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9637</Words>
  <Application>Microsoft Office PowerPoint</Application>
  <PresentationFormat>On-screen Show (4:3)</PresentationFormat>
  <Paragraphs>1034</Paragraphs>
  <Slides>66</Slides>
  <Notes>33</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电子邮件安全</vt:lpstr>
      <vt:lpstr>SNMP/POP3  E-Mail: @ </vt:lpstr>
      <vt:lpstr>E-Mail software</vt:lpstr>
      <vt:lpstr>SMTP/POP3安全问题</vt:lpstr>
      <vt:lpstr>EMAIL安全增强</vt:lpstr>
      <vt:lpstr>PGP - Pretty Good Privacy</vt:lpstr>
      <vt:lpstr>PRZ case dropped</vt:lpstr>
      <vt:lpstr>获得PGP</vt:lpstr>
      <vt:lpstr>使用PGP</vt:lpstr>
      <vt:lpstr>邮件的认证 - 签名</vt:lpstr>
      <vt:lpstr>邮件的保密性 - 加密</vt:lpstr>
      <vt:lpstr>其他</vt:lpstr>
      <vt:lpstr>PGP中对报文的操作</vt:lpstr>
      <vt:lpstr>PGP报文格式</vt:lpstr>
      <vt:lpstr>PGP中的报文传输</vt:lpstr>
      <vt:lpstr>IP安全</vt:lpstr>
      <vt:lpstr>VPN介绍</vt:lpstr>
      <vt:lpstr>VPN适用场合</vt:lpstr>
      <vt:lpstr>VPN类型</vt:lpstr>
      <vt:lpstr>VPN技术</vt:lpstr>
      <vt:lpstr>IP安全性</vt:lpstr>
      <vt:lpstr>IPSec应用示意图</vt:lpstr>
      <vt:lpstr>IPSec规范</vt:lpstr>
      <vt:lpstr>IPSec协议-服务</vt:lpstr>
      <vt:lpstr>两种工作模式</vt:lpstr>
      <vt:lpstr>安全关联</vt:lpstr>
      <vt:lpstr>Slide 27</vt:lpstr>
      <vt:lpstr>Slide 28</vt:lpstr>
      <vt:lpstr>Slide 29</vt:lpstr>
      <vt:lpstr>IPSec/AH认证头部</vt:lpstr>
      <vt:lpstr>AH提供的服务</vt:lpstr>
      <vt:lpstr>AH</vt:lpstr>
      <vt:lpstr>AH</vt:lpstr>
      <vt:lpstr>AH</vt:lpstr>
      <vt:lpstr>AH – 传输模式</vt:lpstr>
      <vt:lpstr>AH – 隧道模式</vt:lpstr>
      <vt:lpstr>IPSec/ESP封装安全性有效载荷</vt:lpstr>
      <vt:lpstr>ESP提供的服务</vt:lpstr>
      <vt:lpstr>ESP</vt:lpstr>
      <vt:lpstr>ESP</vt:lpstr>
      <vt:lpstr>ESP</vt:lpstr>
      <vt:lpstr>ESP – 传输模式</vt:lpstr>
      <vt:lpstr>ESP – 隧道模式</vt:lpstr>
      <vt:lpstr>Slide 44</vt:lpstr>
      <vt:lpstr>小结</vt:lpstr>
      <vt:lpstr>无线网络安全</vt:lpstr>
      <vt:lpstr>Wireless Security</vt:lpstr>
      <vt:lpstr>Slide 48</vt:lpstr>
      <vt:lpstr>Wireless Network Threats</vt:lpstr>
      <vt:lpstr>无线传输安全</vt:lpstr>
      <vt:lpstr>无线接入点安全</vt:lpstr>
      <vt:lpstr>无线网络安全</vt:lpstr>
      <vt:lpstr>移动设备安全</vt:lpstr>
      <vt:lpstr>移动设备的安全威胁</vt:lpstr>
      <vt:lpstr>移动设备安全策略</vt:lpstr>
      <vt:lpstr>Slide 56</vt:lpstr>
      <vt:lpstr>IEEE 802.11 Wireless LAN Overview</vt:lpstr>
      <vt:lpstr>Slide 58</vt:lpstr>
      <vt:lpstr>Slide 59</vt:lpstr>
      <vt:lpstr>IEEE 802.11i Wireless LAN Security</vt:lpstr>
      <vt:lpstr>Slide 61</vt:lpstr>
      <vt:lpstr>Slide 62</vt:lpstr>
      <vt:lpstr>Slide 63</vt:lpstr>
      <vt:lpstr>Slide 64</vt:lpstr>
      <vt:lpstr>Slide 65</vt:lpstr>
      <vt:lpstr>小节</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电子邮件安全</dc:title>
  <dc:creator>tieying</dc:creator>
  <cp:lastModifiedBy>tieying</cp:lastModifiedBy>
  <cp:revision>1</cp:revision>
  <dcterms:created xsi:type="dcterms:W3CDTF">2006-08-16T00:00:00Z</dcterms:created>
  <dcterms:modified xsi:type="dcterms:W3CDTF">2018-06-13T01:03:55Z</dcterms:modified>
</cp:coreProperties>
</file>