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7" r:id="rId2"/>
    <p:sldId id="256" r:id="rId3"/>
    <p:sldId id="288" r:id="rId4"/>
    <p:sldId id="258" r:id="rId5"/>
    <p:sldId id="259" r:id="rId6"/>
    <p:sldId id="260" r:id="rId7"/>
    <p:sldId id="342" r:id="rId8"/>
    <p:sldId id="343" r:id="rId9"/>
    <p:sldId id="262" r:id="rId10"/>
    <p:sldId id="263" r:id="rId11"/>
    <p:sldId id="291" r:id="rId12"/>
    <p:sldId id="292" r:id="rId13"/>
    <p:sldId id="345" r:id="rId14"/>
    <p:sldId id="347" r:id="rId15"/>
    <p:sldId id="267" r:id="rId16"/>
    <p:sldId id="266" r:id="rId17"/>
    <p:sldId id="297" r:id="rId18"/>
    <p:sldId id="315" r:id="rId19"/>
    <p:sldId id="316" r:id="rId20"/>
    <p:sldId id="317" r:id="rId21"/>
    <p:sldId id="318" r:id="rId22"/>
    <p:sldId id="319" r:id="rId23"/>
    <p:sldId id="320" r:id="rId24"/>
    <p:sldId id="322" r:id="rId25"/>
    <p:sldId id="325" r:id="rId26"/>
    <p:sldId id="326" r:id="rId27"/>
    <p:sldId id="327" r:id="rId28"/>
    <p:sldId id="265" r:id="rId29"/>
    <p:sldId id="353" r:id="rId30"/>
    <p:sldId id="328" r:id="rId31"/>
    <p:sldId id="350" r:id="rId32"/>
    <p:sldId id="277" r:id="rId33"/>
    <p:sldId id="329" r:id="rId34"/>
    <p:sldId id="354" r:id="rId35"/>
    <p:sldId id="355" r:id="rId36"/>
    <p:sldId id="356" r:id="rId37"/>
    <p:sldId id="357" r:id="rId38"/>
    <p:sldId id="330" r:id="rId39"/>
    <p:sldId id="331" r:id="rId40"/>
    <p:sldId id="332" r:id="rId41"/>
    <p:sldId id="280" r:id="rId42"/>
    <p:sldId id="333" r:id="rId43"/>
    <p:sldId id="284" r:id="rId44"/>
    <p:sldId id="351" r:id="rId45"/>
    <p:sldId id="339" r:id="rId46"/>
    <p:sldId id="340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99"/>
    <a:srgbClr val="66FFFF"/>
    <a:srgbClr val="00FFFF"/>
    <a:srgbClr val="FFCCFF"/>
    <a:srgbClr val="A50021"/>
    <a:srgbClr val="00330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544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CC5956-A822-4828-8277-42493551D0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BB0D-5933-4554-AEDE-26E32E705C4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B4157-36DA-45BC-89C3-C9C9E10CA58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94DB64-28C5-4FE6-A69A-9C9326BB3725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FC94A-DA71-4902-A8B2-378C8143AE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CAAD27-12BB-4277-9A29-140B91CBFBC2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0CBA3-876E-41C4-8F4B-2D1FD9BAB7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D96DB-20BF-4E8C-A546-354A4A20B80F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F249A-2558-4BBE-AF96-451347F2B2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6D03F0-8A4F-41C0-A486-4C856B7E9422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AC005-B9D5-4601-B7FA-C427F4F2B5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4829C3-B409-45D4-9D77-D3C0E9B05429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E9649-BF58-4A6A-8763-CDBCF37D42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F39961-B736-4535-828C-5703A806758E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895DA-AD65-4C84-983E-2D4C71A298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26142-D1E8-4E18-8DAD-3F9013906955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E030E-6E5E-4752-9AA5-3B919E4689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AD9253-2BF2-40C8-95E4-1704AB6799A8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E6C86-CB87-4709-9BEE-9DE257AE5F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BE5BC-629F-4DE4-833B-05FB4463D2B4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14075-CB58-4E58-8C75-B27276EDA2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AEB6A-4C5A-47F1-8E2E-3353AC076267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55ECA-719A-4499-81FB-A1D76D57B8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119D6B-F860-43A9-A5BB-87C1DC91AF16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8C46-9514-4AAB-A660-DD259E2E29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721A5B7-0076-4C47-8BA2-A668C9C13958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60D877-DE9B-4301-AA3A-123A09B1F5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Office_Word_97_-_2003___14.doc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Microsoft_Office_Word_97_-_2003___17.doc"/><Relationship Id="rId4" Type="http://schemas.openxmlformats.org/officeDocument/2006/relationships/oleObject" Target="../embeddings/Microsoft_Office_Word_97_-_2003___16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Microsoft_Office_Word_97_-_2003___19.doc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0.doc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Word_97_-_2003___23.doc"/><Relationship Id="rId5" Type="http://schemas.openxmlformats.org/officeDocument/2006/relationships/oleObject" Target="../embeddings/Microsoft_Office_Word_97_-_2003___22.doc"/><Relationship Id="rId4" Type="http://schemas.openxmlformats.org/officeDocument/2006/relationships/oleObject" Target="../embeddings/Microsoft_Office_Word_97_-_2003___21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Word_97_-_2003___25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Microsoft_Office_Word_97_-_2003___27.doc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33.doc"/><Relationship Id="rId3" Type="http://schemas.openxmlformats.org/officeDocument/2006/relationships/oleObject" Target="../embeddings/Microsoft_Office_Word_97_-_2003___28.doc"/><Relationship Id="rId7" Type="http://schemas.openxmlformats.org/officeDocument/2006/relationships/oleObject" Target="../embeddings/Microsoft_Office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Office_Word_97_-_2003___31.doc"/><Relationship Id="rId11" Type="http://schemas.openxmlformats.org/officeDocument/2006/relationships/image" Target="../media/image55.jpeg"/><Relationship Id="rId5" Type="http://schemas.openxmlformats.org/officeDocument/2006/relationships/oleObject" Target="../embeddings/Microsoft_Office_Word_97_-_2003___30.doc"/><Relationship Id="rId10" Type="http://schemas.openxmlformats.org/officeDocument/2006/relationships/slide" Target="slide32.xml"/><Relationship Id="rId4" Type="http://schemas.openxmlformats.org/officeDocument/2006/relationships/oleObject" Target="../embeddings/Microsoft_Office_Word_97_-_2003___29.doc"/><Relationship Id="rId9" Type="http://schemas.openxmlformats.org/officeDocument/2006/relationships/oleObject" Target="../embeddings/Microsoft_Office_Word_97_-_2003___34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57.jpeg"/><Relationship Id="rId7" Type="http://schemas.openxmlformats.org/officeDocument/2006/relationships/slide" Target="slide38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2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Office_Word_97_-_2003___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Microsoft_Office_Word_97_-_2003___35.doc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notesSlide" Target="../notesSlides/notesSlide1.xml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Microsoft_Office_Word_97_-_2003___37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oleObject" Target="../embeddings/Microsoft_Office_Word_97_-_2003___38.doc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slide" Target="slide21.xml"/><Relationship Id="rId5" Type="http://schemas.openxmlformats.org/officeDocument/2006/relationships/hyperlink" Target="../MATLAB/bin/matlab.exe" TargetMode="External"/><Relationship Id="rId4" Type="http://schemas.openxmlformats.org/officeDocument/2006/relationships/hyperlink" Target="file:///C:\MATLAB\bin\matlab.ex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hyperlink" Target="../MATLAB/bin/matlab.exe" TargetMode="External"/><Relationship Id="rId4" Type="http://schemas.openxmlformats.org/officeDocument/2006/relationships/hyperlink" Target="file:///C:\MATLAB\bin\matlab.ex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0.doc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hyperlink" Target="../MATLAB/bin/matlab.exe" TargetMode="External"/><Relationship Id="rId5" Type="http://schemas.openxmlformats.org/officeDocument/2006/relationships/hyperlink" Target="file:///C:\MATLAB\bin\matlab.exe" TargetMode="External"/><Relationship Id="rId4" Type="http://schemas.openxmlformats.org/officeDocument/2006/relationships/oleObject" Target="../embeddings/Microsoft_Office_Word_97_-_2003___41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MATLAB\bin\matlab.exe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hyperlink" Target="../MATLAB/bin/matlab.ex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Microsoft_Office_Word_97_-_2003___42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Microsoft_Office_Word_97_-_2003___44.doc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hyperlink" Target="../MATLAB/bin/matlab.exe" TargetMode="External"/><Relationship Id="rId5" Type="http://schemas.openxmlformats.org/officeDocument/2006/relationships/hyperlink" Target="file:///C:\MATLAB\bin\matlab.exe" TargetMode="External"/><Relationship Id="rId4" Type="http://schemas.openxmlformats.org/officeDocument/2006/relationships/oleObject" Target="../embeddings/Microsoft_Office_Word_97_-_2003___46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2.xml"/><Relationship Id="rId7" Type="http://schemas.openxmlformats.org/officeDocument/2006/relationships/slide" Target="slide1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23.xml"/><Relationship Id="rId5" Type="http://schemas.openxmlformats.org/officeDocument/2006/relationships/slide" Target="slide6.xml"/><Relationship Id="rId10" Type="http://schemas.openxmlformats.org/officeDocument/2006/relationships/slide" Target="slide24.xml"/><Relationship Id="rId4" Type="http://schemas.openxmlformats.org/officeDocument/2006/relationships/slide" Target="slide4.xml"/><Relationship Id="rId9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48.doc"/><Relationship Id="rId3" Type="http://schemas.openxmlformats.org/officeDocument/2006/relationships/oleObject" Target="../embeddings/Microsoft_Office_Word_97_-_2003___47.doc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slide" Target="slide18.xml"/><Relationship Id="rId5" Type="http://schemas.openxmlformats.org/officeDocument/2006/relationships/hyperlink" Target="../MATLAB/bin/matlab.exe" TargetMode="External"/><Relationship Id="rId4" Type="http://schemas.openxmlformats.org/officeDocument/2006/relationships/hyperlink" Target="file:///C:\MATLAB\bin\matlab.ex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Microsoft_Office_Word_97_-_2003___49.doc"/><Relationship Id="rId7" Type="http://schemas.openxmlformats.org/officeDocument/2006/relationships/slide" Target="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hyperlink" Target="../MATLAB/bin/matlab.exe" TargetMode="External"/><Relationship Id="rId5" Type="http://schemas.openxmlformats.org/officeDocument/2006/relationships/hyperlink" Target="file:///C:\MATLAB\bin\matlab.exe" TargetMode="External"/><Relationship Id="rId4" Type="http://schemas.openxmlformats.org/officeDocument/2006/relationships/oleObject" Target="../embeddings/oleObject19.bin"/><Relationship Id="rId9" Type="http://schemas.openxmlformats.org/officeDocument/2006/relationships/slide" Target="slid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MATLAB/bin/matlab.exe" TargetMode="External"/><Relationship Id="rId2" Type="http://schemas.openxmlformats.org/officeDocument/2006/relationships/hyperlink" Target="file:///C:\MATLAB\bin\matlab.exe" TargetMode="External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image" Target="../media/image8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20363;6%20&#36130;&#25919;&#25910;&#20837;&#39044;&#27979;&#38382;&#39064;.doc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MATLAB/bin/matlab.exe" TargetMode="External"/><Relationship Id="rId2" Type="http://schemas.openxmlformats.org/officeDocument/2006/relationships/hyperlink" Target="file:///C:\MATLAB\bin\matlab.exe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2.bin"/><Relationship Id="rId7" Type="http://schemas.openxmlformats.org/officeDocument/2006/relationships/slide" Target="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Microsoft_Office_Word_97_-_2003___1.doc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hyperlink" Target="../MATLAB/bin/matlab.exe" TargetMode="External"/><Relationship Id="rId4" Type="http://schemas.openxmlformats.org/officeDocument/2006/relationships/hyperlink" Target="file:///C:\MATLAB\bin\matlab.ex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../MATLAB/bin/matlab.exe" TargetMode="External"/><Relationship Id="rId2" Type="http://schemas.openxmlformats.org/officeDocument/2006/relationships/hyperlink" Target="file:///C:\MATLAB\bin\matlab.ex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wmf"/><Relationship Id="rId4" Type="http://schemas.openxmlformats.org/officeDocument/2006/relationships/slide" Target="slide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Microsoft_Office_Word_97_-_2003___52.doc"/><Relationship Id="rId4" Type="http://schemas.openxmlformats.org/officeDocument/2006/relationships/oleObject" Target="../embeddings/Microsoft_Office_Word_97_-_2003___51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Microsoft_Office_Word_97_-_2003___54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Microsoft_Office_Word_97_-_2003___56.doc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Microsoft_Office_Word_97_-_2003___4.doc"/><Relationship Id="rId4" Type="http://schemas.openxmlformats.org/officeDocument/2006/relationships/oleObject" Target="../embeddings/Microsoft_Office_Word_97_-_2003___3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Word_97_-_2003___8.doc"/><Relationship Id="rId5" Type="http://schemas.openxmlformats.org/officeDocument/2006/relationships/oleObject" Target="../embeddings/Microsoft_Office_Word_97_-_2003___7.doc"/><Relationship Id="rId4" Type="http://schemas.openxmlformats.org/officeDocument/2006/relationships/oleObject" Target="../embeddings/Microsoft_Office_Word_97_-_2003___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Microsoft_Office_Word_97_-_2003___10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__1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FF"/>
            </a:gs>
            <a:gs pos="100000">
              <a:srgbClr val="CCFFCC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1CD7-B873-4E61-A3B0-9591C8378CED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D24-8D3A-4D70-9C7F-A9907809C85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6866" name="Text Box 1026"/>
          <p:cNvSpPr txBox="1">
            <a:spLocks noChangeArrowheads="1"/>
          </p:cNvSpPr>
          <p:nvPr/>
        </p:nvSpPr>
        <p:spPr bwMode="auto">
          <a:xfrm>
            <a:off x="1524000" y="1524000"/>
            <a:ext cx="71628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400" b="1">
                <a:ea typeface="楷体_GB2312" pitchFamily="49" charset="-122"/>
              </a:rPr>
              <a:t>数学建模与数学实验</a:t>
            </a:r>
            <a:endParaRPr lang="zh-CN" altLang="en-US" sz="5400"/>
          </a:p>
        </p:txBody>
      </p:sp>
      <p:sp>
        <p:nvSpPr>
          <p:cNvPr id="36869" name="Text Box 1029"/>
          <p:cNvSpPr txBox="1">
            <a:spLocks noChangeArrowheads="1"/>
          </p:cNvSpPr>
          <p:nvPr/>
        </p:nvSpPr>
        <p:spPr bwMode="auto">
          <a:xfrm>
            <a:off x="3276600" y="5638800"/>
            <a:ext cx="4953000" cy="51911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latin typeface="隶书" pitchFamily="49" charset="-122"/>
              </a:rPr>
              <a:t>后勤工程学院数学教研室</a:t>
            </a:r>
            <a:endParaRPr lang="zh-CN" altLang="en-US">
              <a:latin typeface="隶书" pitchFamily="49" charset="-122"/>
            </a:endParaRPr>
          </a:p>
        </p:txBody>
      </p:sp>
      <p:sp>
        <p:nvSpPr>
          <p:cNvPr id="36872" name="Text Box 1032"/>
          <p:cNvSpPr txBox="1">
            <a:spLocks noChangeArrowheads="1"/>
          </p:cNvSpPr>
          <p:nvPr/>
        </p:nvSpPr>
        <p:spPr bwMode="auto">
          <a:xfrm>
            <a:off x="3048000" y="3124200"/>
            <a:ext cx="4800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8000" b="1">
                <a:solidFill>
                  <a:schemeClr val="accent2"/>
                </a:solidFill>
                <a:latin typeface="隶书" pitchFamily="49" charset="-122"/>
              </a:rPr>
              <a:t>回归分析</a:t>
            </a:r>
            <a:endParaRPr lang="zh-CN" altLang="en-US" b="1">
              <a:ea typeface="宋体" pitchFamily="2" charset="-122"/>
            </a:endParaRPr>
          </a:p>
        </p:txBody>
      </p:sp>
      <p:pic>
        <p:nvPicPr>
          <p:cNvPr id="36874" name="Picture 1034" descr="ACCNTA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3400"/>
            <a:ext cx="27432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100000">
              <a:schemeClr val="folHlink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157-74F1-4A97-8411-2ECFF1DCE0BD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3E4-7CD6-4E75-A0DB-02A9AB25683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838200" y="609600"/>
            <a:ext cx="217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Ⅰ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）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F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检验法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914400" y="914400"/>
          <a:ext cx="10744200" cy="3095625"/>
        </p:xfrm>
        <a:graphic>
          <a:graphicData uri="http://schemas.openxmlformats.org/presentationml/2006/ole">
            <p:oleObj spid="_x0000_s11291" name="文档" r:id="rId3" imgW="5486400" imgH="1581120" progId="Word.Document.8">
              <p:embed/>
            </p:oleObj>
          </a:graphicData>
        </a:graphic>
      </p:graphicFrame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914400" y="35814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Ⅱ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）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t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检验法</a:t>
            </a:r>
            <a:endParaRPr lang="zh-CN" altLang="en-US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5943600" y="2438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a typeface="宋体" pitchFamily="2" charset="-122"/>
            </a:endParaRPr>
          </a:p>
        </p:txBody>
      </p:sp>
      <p:graphicFrame>
        <p:nvGraphicFramePr>
          <p:cNvPr id="11300" name="Object 3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11300" name="公式" r:id="rId4" imgW="114120" imgH="215640" progId="Equation.3">
              <p:embed/>
            </p:oleObj>
          </a:graphicData>
        </a:graphic>
      </p:graphicFrame>
      <p:grpSp>
        <p:nvGrpSpPr>
          <p:cNvPr id="11303" name="Group 39"/>
          <p:cNvGrpSpPr>
            <a:grpSpLocks/>
          </p:cNvGrpSpPr>
          <p:nvPr/>
        </p:nvGrpSpPr>
        <p:grpSpPr bwMode="auto">
          <a:xfrm>
            <a:off x="914400" y="3962400"/>
            <a:ext cx="10668000" cy="2408238"/>
            <a:chOff x="576" y="2496"/>
            <a:chExt cx="6720" cy="1517"/>
          </a:xfrm>
        </p:grpSpPr>
        <p:graphicFrame>
          <p:nvGraphicFramePr>
            <p:cNvPr id="11301" name="Object 37"/>
            <p:cNvGraphicFramePr>
              <a:graphicFrameLocks noChangeAspect="1"/>
            </p:cNvGraphicFramePr>
            <p:nvPr/>
          </p:nvGraphicFramePr>
          <p:xfrm>
            <a:off x="576" y="3552"/>
            <a:ext cx="2464" cy="461"/>
          </p:xfrm>
          <a:graphic>
            <a:graphicData uri="http://schemas.openxmlformats.org/presentationml/2006/ole">
              <p:oleObj spid="_x0000_s11301" name="公式" r:id="rId5" imgW="2298600" imgH="431640" progId="Equation.3">
                <p:embed/>
              </p:oleObj>
            </a:graphicData>
          </a:graphic>
        </p:graphicFrame>
        <p:graphicFrame>
          <p:nvGraphicFramePr>
            <p:cNvPr id="11302" name="Object 38"/>
            <p:cNvGraphicFramePr>
              <a:graphicFrameLocks noChangeAspect="1"/>
            </p:cNvGraphicFramePr>
            <p:nvPr/>
          </p:nvGraphicFramePr>
          <p:xfrm>
            <a:off x="576" y="2496"/>
            <a:ext cx="6720" cy="1147"/>
          </p:xfrm>
          <a:graphic>
            <a:graphicData uri="http://schemas.openxmlformats.org/presentationml/2006/ole">
              <p:oleObj spid="_x0000_s11302" name="文档" r:id="rId6" imgW="5486400" imgH="937440" progId="Word.Document.8">
                <p:embed/>
              </p:oleObj>
            </a:graphicData>
          </a:graphic>
        </p:graphicFrame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0" grpId="0" autoUpdateAnimBg="0"/>
      <p:bldP spid="112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99"/>
            </a:gs>
            <a:gs pos="100000">
              <a:srgbClr val="CCFF99">
                <a:gamma/>
                <a:tint val="15294"/>
                <a:invGamma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DCC-B59C-425F-BADA-F2D284C08A33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48A2-07F1-414B-A5A2-612357840B1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838200" y="990600"/>
            <a:ext cx="216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Ⅲ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）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r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检验法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40982" name="Group 22"/>
          <p:cNvGrpSpPr>
            <a:grpSpLocks/>
          </p:cNvGrpSpPr>
          <p:nvPr/>
        </p:nvGrpSpPr>
        <p:grpSpPr bwMode="auto">
          <a:xfrm>
            <a:off x="685800" y="1828800"/>
            <a:ext cx="13106400" cy="2927350"/>
            <a:chOff x="432" y="1152"/>
            <a:chExt cx="8256" cy="1844"/>
          </a:xfrm>
        </p:grpSpPr>
        <p:graphicFrame>
          <p:nvGraphicFramePr>
            <p:cNvPr id="137219" name="Object 3"/>
            <p:cNvGraphicFramePr>
              <a:graphicFrameLocks noChangeAspect="1"/>
            </p:cNvGraphicFramePr>
            <p:nvPr/>
          </p:nvGraphicFramePr>
          <p:xfrm>
            <a:off x="432" y="2736"/>
            <a:ext cx="8256" cy="260"/>
          </p:xfrm>
          <a:graphic>
            <a:graphicData uri="http://schemas.openxmlformats.org/presentationml/2006/ole">
              <p:oleObj spid="_x0000_s137219" name="文档" r:id="rId3" imgW="5486400" imgH="173520" progId="Word.Document.8">
                <p:embed/>
              </p:oleObj>
            </a:graphicData>
          </a:graphic>
        </p:graphicFrame>
        <p:graphicFrame>
          <p:nvGraphicFramePr>
            <p:cNvPr id="137220" name="Object 4"/>
            <p:cNvGraphicFramePr>
              <a:graphicFrameLocks noChangeAspect="1"/>
            </p:cNvGraphicFramePr>
            <p:nvPr/>
          </p:nvGraphicFramePr>
          <p:xfrm>
            <a:off x="624" y="1152"/>
            <a:ext cx="6654" cy="1250"/>
          </p:xfrm>
          <a:graphic>
            <a:graphicData uri="http://schemas.openxmlformats.org/presentationml/2006/ole">
              <p:oleObj spid="_x0000_s137220" name="文档" r:id="rId4" imgW="5274360" imgH="990720" progId="Word.Document.8">
                <p:embed/>
              </p:oleObj>
            </a:graphicData>
          </a:graphic>
        </p:graphicFrame>
      </p:grpSp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066800" y="5105400"/>
          <a:ext cx="9871075" cy="866775"/>
        </p:xfrm>
        <a:graphic>
          <a:graphicData uri="http://schemas.openxmlformats.org/presentationml/2006/ole">
            <p:oleObj spid="_x0000_s137218" name="文档" r:id="rId5" imgW="5486400" imgH="482760" progId="Word.Document.8">
              <p:embed/>
            </p:oleObj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D9B-08A6-423C-A60A-B1DE17B875EE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1AA-9109-4A70-AD03-92B0AA74AE0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33400" y="381000"/>
            <a:ext cx="341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2</a:t>
            </a:r>
            <a:r>
              <a:rPr lang="zh-CN" altLang="en-US" b="1">
                <a:solidFill>
                  <a:srgbClr val="800000"/>
                </a:solidFill>
                <a:ea typeface="宋体" pitchFamily="2" charset="-122"/>
              </a:rPr>
              <a:t>、回归系数的置信区间</a:t>
            </a:r>
            <a:endParaRPr lang="zh-CN" altLang="en-US" b="1">
              <a:ea typeface="宋体" pitchFamily="2" charset="-122"/>
            </a:endParaRPr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762000" y="990600"/>
          <a:ext cx="17267238" cy="3670300"/>
        </p:xfrm>
        <a:graphic>
          <a:graphicData uri="http://schemas.openxmlformats.org/presentationml/2006/ole">
            <p:oleObj spid="_x0000_s41998" name="文档" r:id="rId3" imgW="8620200" imgH="1828800" progId="Word.Document.8">
              <p:embed/>
            </p:oleObj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6705600" y="3581400"/>
          <a:ext cx="2103438" cy="2576513"/>
        </p:xfrm>
        <a:graphic>
          <a:graphicData uri="http://schemas.openxmlformats.org/presentationml/2006/ole">
            <p:oleObj spid="_x0000_s42001" name="剪辑" r:id="rId4" imgW="3212280" imgH="3935520" progId="MS_ClipArt_Gallery.2">
              <p:embed/>
            </p:oleObj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901700" y="4110038"/>
          <a:ext cx="16970375" cy="2030412"/>
        </p:xfrm>
        <a:graphic>
          <a:graphicData uri="http://schemas.openxmlformats.org/presentationml/2006/ole">
            <p:oleObj spid="_x0000_s42002" name="文档" r:id="rId5" imgW="8509241" imgH="1028192" progId="Word.Document.8">
              <p:embed/>
            </p:oleObj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CC"/>
            </a:gs>
            <a:gs pos="50000">
              <a:srgbClr val="FFCCFF"/>
            </a:gs>
            <a:gs pos="100000">
              <a:srgbClr val="FFCC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7994-21F8-42B7-93F1-47876D6B099E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B17-F5AF-4461-B845-28BDBBEFB7A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17525" y="193675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3</a:t>
            </a:r>
            <a:r>
              <a:rPr lang="zh-CN" altLang="en-US" b="1">
                <a:solidFill>
                  <a:srgbClr val="800000"/>
                </a:solidFill>
                <a:ea typeface="宋体" pitchFamily="2" charset="-122"/>
              </a:rPr>
              <a:t>、预测与控制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33400" y="8382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）预测</a:t>
            </a:r>
            <a:endParaRPr lang="zh-CN" altLang="en-US">
              <a:solidFill>
                <a:schemeClr val="accent2"/>
              </a:solidFill>
              <a:ea typeface="宋体" pitchFamily="2" charset="-122"/>
            </a:endParaRPr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827088" y="1377950"/>
          <a:ext cx="11530012" cy="527050"/>
        </p:xfrm>
        <a:graphic>
          <a:graphicData uri="http://schemas.openxmlformats.org/presentationml/2006/ole">
            <p:oleObj spid="_x0000_s142338" name="文档" r:id="rId3" imgW="5486400" imgH="254160" progId="Word.Document.8">
              <p:embed/>
            </p:oleObj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304800" y="1981200"/>
          <a:ext cx="11125200" cy="927100"/>
        </p:xfrm>
        <a:graphic>
          <a:graphicData uri="http://schemas.openxmlformats.org/presentationml/2006/ole">
            <p:oleObj spid="_x0000_s142339" name="文档" r:id="rId4" imgW="5486400" imgH="457200" progId="Word.Document.8">
              <p:embed/>
            </p:oleObj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304800" y="2971800"/>
          <a:ext cx="10515600" cy="998538"/>
        </p:xfrm>
        <a:graphic>
          <a:graphicData uri="http://schemas.openxmlformats.org/presentationml/2006/ole">
            <p:oleObj spid="_x0000_s142340" name="文档" r:id="rId5" imgW="5486400" imgH="520560" progId="Word.Document.8">
              <p:embed/>
            </p:oleObj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-304800" y="4267200"/>
          <a:ext cx="12599988" cy="1546225"/>
        </p:xfrm>
        <a:graphic>
          <a:graphicData uri="http://schemas.openxmlformats.org/presentationml/2006/ole">
            <p:oleObj spid="_x0000_s142341" name="文档" r:id="rId6" imgW="5486400" imgH="858600" progId="Word.Document.8">
              <p:embed/>
            </p:oleObj>
          </a:graphicData>
        </a:graphic>
      </p:graphicFrame>
      <p:pic>
        <p:nvPicPr>
          <p:cNvPr id="101387" name="Picture 11" descr="ANALYZ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34175" y="4295775"/>
            <a:ext cx="2409825" cy="2562225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CC"/>
            </a:gs>
            <a:gs pos="100000">
              <a:srgbClr val="FFCCCC">
                <a:gamma/>
                <a:tint val="0"/>
                <a:invGamma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561-4982-4E07-ABED-BC29C7E99125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3378-1CD4-49CF-B49C-297D91A9872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3427" name="Text Box 1027"/>
          <p:cNvSpPr txBox="1">
            <a:spLocks noChangeArrowheads="1"/>
          </p:cNvSpPr>
          <p:nvPr/>
        </p:nvSpPr>
        <p:spPr bwMode="auto">
          <a:xfrm>
            <a:off x="457200" y="533400"/>
            <a:ext cx="231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）控制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3672" name="Object 2056"/>
          <p:cNvGraphicFramePr>
            <a:graphicFrameLocks noChangeAspect="1"/>
          </p:cNvGraphicFramePr>
          <p:nvPr/>
        </p:nvGraphicFramePr>
        <p:xfrm>
          <a:off x="457200" y="1524000"/>
          <a:ext cx="12344400" cy="514350"/>
        </p:xfrm>
        <a:graphic>
          <a:graphicData uri="http://schemas.openxmlformats.org/presentationml/2006/ole">
            <p:oleObj spid="_x0000_s113672" name="文档" r:id="rId3" imgW="5486400" imgH="228600" progId="Word.Document.8">
              <p:embed/>
            </p:oleObj>
          </a:graphicData>
        </a:graphic>
      </p:graphicFrame>
      <p:graphicFrame>
        <p:nvGraphicFramePr>
          <p:cNvPr id="113673" name="Object 2057"/>
          <p:cNvGraphicFramePr>
            <a:graphicFrameLocks noChangeAspect="1"/>
          </p:cNvGraphicFramePr>
          <p:nvPr/>
        </p:nvGraphicFramePr>
        <p:xfrm>
          <a:off x="457200" y="2667000"/>
          <a:ext cx="12106275" cy="2232025"/>
        </p:xfrm>
        <a:graphic>
          <a:graphicData uri="http://schemas.openxmlformats.org/presentationml/2006/ole">
            <p:oleObj spid="_x0000_s113673" name="文档" r:id="rId4" imgW="5486400" imgH="1011600" progId="Word.Document.8">
              <p:embed/>
            </p:oleObj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>
                <a:gamma/>
                <a:tint val="17647"/>
                <a:invGamma/>
              </a:srgbClr>
            </a:gs>
            <a:gs pos="50000">
              <a:srgbClr val="CCFFCC"/>
            </a:gs>
            <a:gs pos="100000">
              <a:srgbClr val="CCFFCC">
                <a:gamma/>
                <a:tint val="17647"/>
                <a:invGamma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1416-A111-4086-AF1E-D3766E2EDD76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E10D-E8C0-4971-8909-2AE144F68BE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447800" y="381000"/>
            <a:ext cx="5886450" cy="10668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a typeface="宋体" pitchFamily="2" charset="-122"/>
              </a:rPr>
              <a:t>四、可线性化的一元非线性回归</a:t>
            </a:r>
          </a:p>
          <a:p>
            <a:r>
              <a:rPr lang="zh-CN" altLang="en-US" sz="3200" b="1">
                <a:ea typeface="宋体" pitchFamily="2" charset="-122"/>
              </a:rPr>
              <a:t>             （曲线回归）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04800" y="16002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例</a:t>
            </a:r>
            <a:r>
              <a:rPr lang="en-US" altLang="zh-CN" b="1">
                <a:ea typeface="宋体" pitchFamily="2" charset="-122"/>
              </a:rPr>
              <a:t>2 </a:t>
            </a:r>
            <a:r>
              <a:rPr lang="zh-CN" altLang="en-US">
                <a:ea typeface="宋体" pitchFamily="2" charset="-122"/>
              </a:rPr>
              <a:t>出钢时所用的盛钢水的钢包，由于钢水对耐火材料的侵蚀，</a:t>
            </a:r>
          </a:p>
          <a:p>
            <a:r>
              <a:rPr lang="zh-CN" altLang="en-US">
                <a:ea typeface="宋体" pitchFamily="2" charset="-122"/>
              </a:rPr>
              <a:t>       容积不断增大</a:t>
            </a:r>
            <a:r>
              <a:rPr lang="en-US" altLang="zh-CN">
                <a:ea typeface="宋体" pitchFamily="2" charset="-122"/>
              </a:rPr>
              <a:t>.</a:t>
            </a:r>
            <a:r>
              <a:rPr lang="zh-CN" altLang="en-US">
                <a:ea typeface="宋体" pitchFamily="2" charset="-122"/>
              </a:rPr>
              <a:t>我们希望知道使用次数与增大的容积之间的关 </a:t>
            </a:r>
          </a:p>
          <a:p>
            <a:r>
              <a:rPr lang="zh-CN" altLang="en-US">
                <a:ea typeface="宋体" pitchFamily="2" charset="-122"/>
              </a:rPr>
              <a:t>       系</a:t>
            </a:r>
            <a:r>
              <a:rPr lang="en-US" altLang="zh-CN">
                <a:ea typeface="宋体" pitchFamily="2" charset="-122"/>
              </a:rPr>
              <a:t>.</a:t>
            </a:r>
            <a:r>
              <a:rPr lang="zh-CN" altLang="en-US">
                <a:ea typeface="宋体" pitchFamily="2" charset="-122"/>
              </a:rPr>
              <a:t>对一钢包作试验，测得的数据列于下表：</a:t>
            </a: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914400" y="2971800"/>
          <a:ext cx="7315200" cy="2981325"/>
        </p:xfrm>
        <a:graphic>
          <a:graphicData uri="http://schemas.openxmlformats.org/presentationml/2006/ole">
            <p:oleObj spid="_x0000_s16400" name="文档" r:id="rId3" imgW="5632920" imgH="2296440" progId="Word.Document.8">
              <p:embed/>
            </p:oleObj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99"/>
            </a:gs>
            <a:gs pos="100000">
              <a:srgbClr val="CCFF99">
                <a:gamma/>
                <a:tint val="17647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382D-59BD-4E04-97BF-190C372CD242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FC6-6EA7-4105-A176-3EE7C47CF118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68651" name="Object 43"/>
          <p:cNvGraphicFramePr>
            <a:graphicFrameLocks noChangeAspect="1"/>
          </p:cNvGraphicFramePr>
          <p:nvPr/>
        </p:nvGraphicFramePr>
        <p:xfrm>
          <a:off x="228600" y="381000"/>
          <a:ext cx="914400" cy="1600200"/>
        </p:xfrm>
        <a:graphic>
          <a:graphicData uri="http://schemas.openxmlformats.org/presentationml/2006/ole">
            <p:oleObj spid="_x0000_s68651" name="剪辑" r:id="rId3" imgW="4046400" imgH="3352320" progId="MS_ClipArt_Gallery.2">
              <p:embed/>
            </p:oleObj>
          </a:graphicData>
        </a:graphic>
      </p:graphicFrame>
      <p:pic>
        <p:nvPicPr>
          <p:cNvPr id="14373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52400"/>
            <a:ext cx="6019800" cy="3429000"/>
          </a:xfrm>
          <a:prstGeom prst="rect">
            <a:avLst/>
          </a:prstGeom>
          <a:noFill/>
        </p:spPr>
      </p:pic>
      <p:sp>
        <p:nvSpPr>
          <p:cNvPr id="14374" name="Freeform 38"/>
          <p:cNvSpPr>
            <a:spLocks/>
          </p:cNvSpPr>
          <p:nvPr/>
        </p:nvSpPr>
        <p:spPr bwMode="auto">
          <a:xfrm>
            <a:off x="2484438" y="476250"/>
            <a:ext cx="4679950" cy="252095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48" y="720"/>
              </a:cxn>
              <a:cxn ang="0">
                <a:pos x="192" y="432"/>
              </a:cxn>
              <a:cxn ang="0">
                <a:pos x="432" y="480"/>
              </a:cxn>
              <a:cxn ang="0">
                <a:pos x="768" y="336"/>
              </a:cxn>
              <a:cxn ang="0">
                <a:pos x="1152" y="288"/>
              </a:cxn>
              <a:cxn ang="0">
                <a:pos x="1440" y="96"/>
              </a:cxn>
              <a:cxn ang="0">
                <a:pos x="2256" y="0"/>
              </a:cxn>
            </a:cxnLst>
            <a:rect l="0" t="0" r="r" b="b"/>
            <a:pathLst>
              <a:path w="2256" h="1152">
                <a:moveTo>
                  <a:pt x="0" y="1152"/>
                </a:moveTo>
                <a:cubicBezTo>
                  <a:pt x="8" y="996"/>
                  <a:pt x="16" y="840"/>
                  <a:pt x="48" y="720"/>
                </a:cubicBezTo>
                <a:cubicBezTo>
                  <a:pt x="80" y="600"/>
                  <a:pt x="128" y="472"/>
                  <a:pt x="192" y="432"/>
                </a:cubicBezTo>
                <a:cubicBezTo>
                  <a:pt x="256" y="392"/>
                  <a:pt x="336" y="496"/>
                  <a:pt x="432" y="480"/>
                </a:cubicBezTo>
                <a:cubicBezTo>
                  <a:pt x="528" y="464"/>
                  <a:pt x="648" y="368"/>
                  <a:pt x="768" y="336"/>
                </a:cubicBezTo>
                <a:cubicBezTo>
                  <a:pt x="888" y="304"/>
                  <a:pt x="1040" y="328"/>
                  <a:pt x="1152" y="288"/>
                </a:cubicBezTo>
                <a:cubicBezTo>
                  <a:pt x="1264" y="248"/>
                  <a:pt x="1256" y="144"/>
                  <a:pt x="1440" y="96"/>
                </a:cubicBezTo>
                <a:cubicBezTo>
                  <a:pt x="1624" y="48"/>
                  <a:pt x="2120" y="16"/>
                  <a:pt x="22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24800" y="1447800"/>
            <a:ext cx="83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散</a:t>
            </a:r>
          </a:p>
          <a:p>
            <a:r>
              <a:rPr lang="zh-CN" altLang="en-US">
                <a:ea typeface="宋体" pitchFamily="2" charset="-122"/>
              </a:rPr>
              <a:t>点</a:t>
            </a:r>
          </a:p>
          <a:p>
            <a:r>
              <a:rPr lang="zh-CN" altLang="en-US">
                <a:ea typeface="宋体" pitchFamily="2" charset="-122"/>
              </a:rPr>
              <a:t>图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381000" y="3581400"/>
            <a:ext cx="384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此即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非线性回归</a:t>
            </a:r>
            <a:r>
              <a:rPr lang="zh-CN" altLang="en-US">
                <a:ea typeface="宋体" pitchFamily="2" charset="-122"/>
              </a:rPr>
              <a:t>或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曲线回归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3657600" y="3602038"/>
            <a:ext cx="339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      </a:t>
            </a:r>
            <a:r>
              <a:rPr lang="zh-CN" altLang="en-US">
                <a:ea typeface="宋体" pitchFamily="2" charset="-122"/>
              </a:rPr>
              <a:t>问题</a:t>
            </a:r>
            <a:r>
              <a:rPr lang="zh-CN" altLang="en-US" b="1">
                <a:ea typeface="宋体" pitchFamily="2" charset="-122"/>
              </a:rPr>
              <a:t>（</a:t>
            </a:r>
            <a:r>
              <a:rPr lang="zh-CN" altLang="en-US">
                <a:ea typeface="宋体" pitchFamily="2" charset="-122"/>
              </a:rPr>
              <a:t>需要配曲线</a:t>
            </a:r>
            <a:r>
              <a:rPr lang="zh-CN" altLang="en-US" b="1">
                <a:ea typeface="宋体" pitchFamily="2" charset="-122"/>
              </a:rPr>
              <a:t>）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457200" y="4038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配曲线的一般方法是：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8652" name="Object 44"/>
          <p:cNvGraphicFramePr>
            <a:graphicFrameLocks noChangeAspect="1"/>
          </p:cNvGraphicFramePr>
          <p:nvPr/>
        </p:nvGraphicFramePr>
        <p:xfrm>
          <a:off x="609600" y="4495800"/>
          <a:ext cx="9829800" cy="1806575"/>
        </p:xfrm>
        <a:graphic>
          <a:graphicData uri="http://schemas.openxmlformats.org/presentationml/2006/ole">
            <p:oleObj spid="_x0000_s68652" name="文档" r:id="rId5" imgW="5486400" imgH="1008720" progId="Word.Document.8">
              <p:embed/>
            </p:oleObj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4" grpId="0" animBg="1"/>
      <p:bldP spid="14377" grpId="0" autoUpdateAnimBg="0"/>
      <p:bldP spid="14378" grpId="0" autoUpdateAnimBg="0"/>
      <p:bldP spid="1437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99"/>
            </a:gs>
            <a:gs pos="100000">
              <a:srgbClr val="CCFF99">
                <a:gamma/>
                <a:tint val="17647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94FD-1525-4A0C-A2A3-B91EB263F466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523-8084-49BE-94A4-5DA59884235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69925" y="325438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通常选择的六类曲线如下：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827088" y="827088"/>
          <a:ext cx="11279187" cy="977900"/>
        </p:xfrm>
        <a:graphic>
          <a:graphicData uri="http://schemas.openxmlformats.org/presentationml/2006/ole">
            <p:oleObj spid="_x0000_s47116" name="文档" r:id="rId3" imgW="5499720" imgH="480240" progId="Word.Document.8">
              <p:embed/>
            </p:oleObj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762000" y="1600200"/>
          <a:ext cx="10377488" cy="576263"/>
        </p:xfrm>
        <a:graphic>
          <a:graphicData uri="http://schemas.openxmlformats.org/presentationml/2006/ole">
            <p:oleObj spid="_x0000_s47118" name="文档" r:id="rId4" imgW="5486400" imgH="303840" progId="Word.Document.8">
              <p:embed/>
            </p:oleObj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62000" y="2286000"/>
          <a:ext cx="11658600" cy="403225"/>
        </p:xfrm>
        <a:graphic>
          <a:graphicData uri="http://schemas.openxmlformats.org/presentationml/2006/ole">
            <p:oleObj spid="_x0000_s47123" name="文档" r:id="rId5" imgW="5486400" imgH="191160" progId="Word.Document.8">
              <p:embed/>
            </p:oleObj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762000" y="2895600"/>
          <a:ext cx="9993313" cy="1241425"/>
        </p:xfrm>
        <a:graphic>
          <a:graphicData uri="http://schemas.openxmlformats.org/presentationml/2006/ole">
            <p:oleObj spid="_x0000_s47124" name="文档" r:id="rId6" imgW="4702320" imgH="591480" progId="Word.Document.8">
              <p:embed/>
            </p:oleObj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762000" y="3581400"/>
          <a:ext cx="11739563" cy="346075"/>
        </p:xfrm>
        <a:graphic>
          <a:graphicData uri="http://schemas.openxmlformats.org/presentationml/2006/ole">
            <p:oleObj spid="_x0000_s47125" name="文档" r:id="rId7" imgW="5486400" imgH="173520" progId="Word.Document.8">
              <p:embed/>
            </p:oleObj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762000" y="4038600"/>
          <a:ext cx="10972800" cy="736600"/>
        </p:xfrm>
        <a:graphic>
          <a:graphicData uri="http://schemas.openxmlformats.org/presentationml/2006/ole">
            <p:oleObj spid="_x0000_s47126" name="文档" r:id="rId8" imgW="5486400" imgH="368280" progId="Word.Document.8">
              <p:embed/>
            </p:oleObj>
          </a:graphicData>
        </a:graphic>
      </p:graphicFrame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4114800" y="4267200"/>
            <a:ext cx="9525000" cy="2590800"/>
            <a:chOff x="2544" y="2304"/>
            <a:chExt cx="6000" cy="1632"/>
          </a:xfrm>
        </p:grpSpPr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2544" y="2304"/>
              <a:ext cx="3168" cy="163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30" name="Object 26"/>
            <p:cNvGraphicFramePr>
              <a:graphicFrameLocks noChangeAspect="1"/>
            </p:cNvGraphicFramePr>
            <p:nvPr/>
          </p:nvGraphicFramePr>
          <p:xfrm>
            <a:off x="2544" y="2352"/>
            <a:ext cx="6000" cy="1515"/>
          </p:xfrm>
          <a:graphic>
            <a:graphicData uri="http://schemas.openxmlformats.org/presentationml/2006/ole">
              <p:oleObj spid="_x0000_s47130" name="文档" r:id="rId9" imgW="5486400" imgH="1264680" progId="Word.Document.8">
                <p:embed/>
              </p:oleObj>
            </a:graphicData>
          </a:graphic>
        </p:graphicFrame>
      </p:grpSp>
      <p:sp>
        <p:nvSpPr>
          <p:cNvPr id="69669" name="AutoShape 1061" descr="画布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6051550"/>
            <a:ext cx="1219200" cy="762000"/>
          </a:xfrm>
          <a:prstGeom prst="actionButtonBlank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>
                <a:ea typeface="幼圆" pitchFamily="49" charset="-122"/>
              </a:rPr>
              <a:t>解答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A18F-472E-490D-AF80-7A266433B4C8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BDF3-98D5-423A-B8FD-10A32EFFE78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8641" name="AutoShape 33" descr="棕色大理石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05000" y="381000"/>
            <a:ext cx="4191000" cy="661988"/>
          </a:xfrm>
          <a:prstGeom prst="actionButtonBlank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FFCC"/>
                </a:solidFill>
                <a:ea typeface="宋体" pitchFamily="2" charset="-122"/>
              </a:rPr>
              <a:t>统计工具箱中的回归分析命令</a:t>
            </a:r>
            <a:endParaRPr lang="zh-CN" altLang="en-US" b="1">
              <a:solidFill>
                <a:srgbClr val="660066"/>
              </a:solidFill>
              <a:ea typeface="宋体" pitchFamily="2" charset="-122"/>
            </a:endParaRPr>
          </a:p>
        </p:txBody>
      </p:sp>
      <p:sp>
        <p:nvSpPr>
          <p:cNvPr id="68645" name="Text Box 3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743200" y="1905000"/>
            <a:ext cx="247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  <a:hlinkClick r:id="rId4" action="ppaction://hlinksldjump"/>
              </a:rPr>
              <a:t>1</a:t>
            </a:r>
            <a:r>
              <a:rPr lang="zh-CN" altLang="en-US" b="1">
                <a:ea typeface="宋体" pitchFamily="2" charset="-122"/>
                <a:hlinkClick r:id="rId4" action="ppaction://hlinksldjump"/>
              </a:rPr>
              <a:t>、多元线性回归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68646" name="Text Box 3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743200" y="25908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  <a:hlinkClick r:id="rId5" action="ppaction://hlinksldjump"/>
              </a:rPr>
              <a:t>2</a:t>
            </a:r>
            <a:r>
              <a:rPr lang="zh-CN" altLang="en-US" b="1">
                <a:ea typeface="宋体" pitchFamily="2" charset="-122"/>
                <a:hlinkClick r:id="rId5" action="ppaction://hlinksldjump"/>
              </a:rPr>
              <a:t>、多项式回归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68647" name="Text Box 39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743200" y="33528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  <a:hlinkClick r:id="rId6" action="ppaction://hlinksldjump"/>
              </a:rPr>
              <a:t>3</a:t>
            </a:r>
            <a:r>
              <a:rPr lang="zh-CN" altLang="en-US" b="1">
                <a:ea typeface="宋体" pitchFamily="2" charset="-122"/>
                <a:hlinkClick r:id="rId6" action="ppaction://hlinksldjump"/>
              </a:rPr>
              <a:t>、非线性回归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68648" name="Text Box 40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2743200" y="4114800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  <a:hlinkClick r:id="rId7" action="ppaction://hlinksldjump"/>
              </a:rPr>
              <a:t>4</a:t>
            </a:r>
            <a:r>
              <a:rPr lang="zh-CN" altLang="en-US" b="1">
                <a:ea typeface="宋体" pitchFamily="2" charset="-122"/>
                <a:hlinkClick r:id="rId7" action="ppaction://hlinksldjump"/>
              </a:rPr>
              <a:t>、逐步回归</a:t>
            </a:r>
          </a:p>
        </p:txBody>
      </p:sp>
      <p:sp>
        <p:nvSpPr>
          <p:cNvPr id="68649" name="Text Box 41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6172200" y="5029200"/>
            <a:ext cx="79375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99CC"/>
                </a:solidFill>
                <a:ea typeface="宋体" pitchFamily="2" charset="-122"/>
              </a:rPr>
              <a:t>返回</a:t>
            </a:r>
            <a:endParaRPr lang="zh-CN" altLang="en-US" b="1">
              <a:ea typeface="宋体" pitchFamily="2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2991-E1B7-4005-8231-45EB35C8AB0C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1AB-2C65-4EB2-B85D-187DB7C7C4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9643" name="Text Box 1035"/>
          <p:cNvSpPr txBox="1">
            <a:spLocks noChangeArrowheads="1"/>
          </p:cNvSpPr>
          <p:nvPr/>
        </p:nvSpPr>
        <p:spPr bwMode="auto">
          <a:xfrm>
            <a:off x="3200400" y="381000"/>
            <a:ext cx="20193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多元线性回归</a:t>
            </a:r>
          </a:p>
        </p:txBody>
      </p:sp>
      <p:sp>
        <p:nvSpPr>
          <p:cNvPr id="69644" name="Text Box 1036"/>
          <p:cNvSpPr txBox="1">
            <a:spLocks noChangeArrowheads="1"/>
          </p:cNvSpPr>
          <p:nvPr/>
        </p:nvSpPr>
        <p:spPr bwMode="auto">
          <a:xfrm>
            <a:off x="0" y="1676400"/>
            <a:ext cx="5456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endParaRPr lang="en-US" altLang="zh-CN">
              <a:latin typeface="Garamond" pitchFamily="18" charset="0"/>
              <a:ea typeface="宋体" pitchFamily="2" charset="-122"/>
            </a:endParaRPr>
          </a:p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                  </a:t>
            </a:r>
            <a:r>
              <a:rPr lang="en-US" altLang="zh-CN" sz="3600" b="1">
                <a:latin typeface="Garamond" pitchFamily="18" charset="0"/>
                <a:ea typeface="宋体" pitchFamily="2" charset="-122"/>
              </a:rPr>
              <a:t>b=regress( Y,  X )</a:t>
            </a:r>
          </a:p>
        </p:txBody>
      </p:sp>
      <p:sp>
        <p:nvSpPr>
          <p:cNvPr id="69649" name="Line 1041"/>
          <p:cNvSpPr>
            <a:spLocks noChangeShapeType="1"/>
          </p:cNvSpPr>
          <p:nvPr/>
        </p:nvSpPr>
        <p:spPr bwMode="auto">
          <a:xfrm>
            <a:off x="4876800" y="1676400"/>
            <a:ext cx="228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665" name="Group 1057"/>
          <p:cNvGrpSpPr>
            <a:grpSpLocks/>
          </p:cNvGrpSpPr>
          <p:nvPr/>
        </p:nvGrpSpPr>
        <p:grpSpPr bwMode="auto">
          <a:xfrm>
            <a:off x="4572000" y="2590800"/>
            <a:ext cx="3109913" cy="2130425"/>
            <a:chOff x="2880" y="1056"/>
            <a:chExt cx="1959" cy="1342"/>
          </a:xfrm>
        </p:grpSpPr>
        <p:graphicFrame>
          <p:nvGraphicFramePr>
            <p:cNvPr id="78874" name="Object 1050"/>
            <p:cNvGraphicFramePr>
              <a:graphicFrameLocks noChangeAspect="1"/>
            </p:cNvGraphicFramePr>
            <p:nvPr/>
          </p:nvGraphicFramePr>
          <p:xfrm>
            <a:off x="2880" y="1392"/>
            <a:ext cx="1959" cy="1006"/>
          </p:xfrm>
          <a:graphic>
            <a:graphicData uri="http://schemas.openxmlformats.org/presentationml/2006/ole">
              <p:oleObj spid="_x0000_s78874" name="公式" r:id="rId3" imgW="1828800" imgH="939600" progId="Equation.3">
                <p:embed/>
              </p:oleObj>
            </a:graphicData>
          </a:graphic>
        </p:graphicFrame>
        <p:sp>
          <p:nvSpPr>
            <p:cNvPr id="69651" name="Line 1043"/>
            <p:cNvSpPr>
              <a:spLocks noChangeShapeType="1"/>
            </p:cNvSpPr>
            <p:nvPr/>
          </p:nvSpPr>
          <p:spPr bwMode="auto">
            <a:xfrm>
              <a:off x="3024" y="10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2" name="Line 1044"/>
            <p:cNvSpPr>
              <a:spLocks noChangeShapeType="1"/>
            </p:cNvSpPr>
            <p:nvPr/>
          </p:nvSpPr>
          <p:spPr bwMode="auto">
            <a:xfrm>
              <a:off x="312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53" name="Text Box 1045"/>
          <p:cNvSpPr txBox="1">
            <a:spLocks noChangeArrowheads="1"/>
          </p:cNvSpPr>
          <p:nvPr/>
        </p:nvSpPr>
        <p:spPr bwMode="auto">
          <a:xfrm>
            <a:off x="2727325" y="77168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ea typeface="宋体" pitchFamily="2" charset="-122"/>
            </a:endParaRPr>
          </a:p>
        </p:txBody>
      </p:sp>
      <p:grpSp>
        <p:nvGrpSpPr>
          <p:cNvPr id="69664" name="Group 1056"/>
          <p:cNvGrpSpPr>
            <a:grpSpLocks/>
          </p:cNvGrpSpPr>
          <p:nvPr/>
        </p:nvGrpSpPr>
        <p:grpSpPr bwMode="auto">
          <a:xfrm>
            <a:off x="3200400" y="2667000"/>
            <a:ext cx="1143000" cy="2055813"/>
            <a:chOff x="2064" y="1056"/>
            <a:chExt cx="720" cy="1295"/>
          </a:xfrm>
        </p:grpSpPr>
        <p:graphicFrame>
          <p:nvGraphicFramePr>
            <p:cNvPr id="78873" name="Object 1049"/>
            <p:cNvGraphicFramePr>
              <a:graphicFrameLocks noChangeAspect="1"/>
            </p:cNvGraphicFramePr>
            <p:nvPr/>
          </p:nvGraphicFramePr>
          <p:xfrm>
            <a:off x="2064" y="1344"/>
            <a:ext cx="612" cy="1007"/>
          </p:xfrm>
          <a:graphic>
            <a:graphicData uri="http://schemas.openxmlformats.org/presentationml/2006/ole">
              <p:oleObj spid="_x0000_s78873" name="公式" r:id="rId4" imgW="571320" imgH="939600" progId="Equation.3">
                <p:embed/>
              </p:oleObj>
            </a:graphicData>
          </a:graphic>
        </p:graphicFrame>
        <p:sp>
          <p:nvSpPr>
            <p:cNvPr id="69655" name="Line 1047"/>
            <p:cNvSpPr>
              <a:spLocks noChangeShapeType="1"/>
            </p:cNvSpPr>
            <p:nvPr/>
          </p:nvSpPr>
          <p:spPr bwMode="auto">
            <a:xfrm>
              <a:off x="2592" y="1056"/>
              <a:ext cx="192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1048"/>
            <p:cNvSpPr>
              <a:spLocks noChangeShapeType="1"/>
            </p:cNvSpPr>
            <p:nvPr/>
          </p:nvSpPr>
          <p:spPr bwMode="auto">
            <a:xfrm>
              <a:off x="2688" y="10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Line 1049"/>
            <p:cNvSpPr>
              <a:spLocks noChangeShapeType="1"/>
            </p:cNvSpPr>
            <p:nvPr/>
          </p:nvSpPr>
          <p:spPr bwMode="auto">
            <a:xfrm>
              <a:off x="24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8" name="Line 1050"/>
            <p:cNvSpPr>
              <a:spLocks noChangeShapeType="1"/>
            </p:cNvSpPr>
            <p:nvPr/>
          </p:nvSpPr>
          <p:spPr bwMode="auto">
            <a:xfrm>
              <a:off x="2400" y="12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1051"/>
            <p:cNvSpPr>
              <a:spLocks noChangeShapeType="1"/>
            </p:cNvSpPr>
            <p:nvPr/>
          </p:nvSpPr>
          <p:spPr bwMode="auto">
            <a:xfrm>
              <a:off x="2592" y="10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63" name="Group 1055"/>
          <p:cNvGrpSpPr>
            <a:grpSpLocks/>
          </p:cNvGrpSpPr>
          <p:nvPr/>
        </p:nvGrpSpPr>
        <p:grpSpPr bwMode="auto">
          <a:xfrm>
            <a:off x="1676400" y="2819400"/>
            <a:ext cx="831850" cy="1824038"/>
            <a:chOff x="1008" y="1104"/>
            <a:chExt cx="524" cy="1149"/>
          </a:xfrm>
        </p:grpSpPr>
        <p:graphicFrame>
          <p:nvGraphicFramePr>
            <p:cNvPr id="78872" name="Object 1048"/>
            <p:cNvGraphicFramePr>
              <a:graphicFrameLocks noChangeAspect="1"/>
            </p:cNvGraphicFramePr>
            <p:nvPr/>
          </p:nvGraphicFramePr>
          <p:xfrm>
            <a:off x="1008" y="1344"/>
            <a:ext cx="524" cy="909"/>
          </p:xfrm>
          <a:graphic>
            <a:graphicData uri="http://schemas.openxmlformats.org/presentationml/2006/ole">
              <p:oleObj spid="_x0000_s78872" name="文档" r:id="rId5" imgW="491400" imgH="851040" progId="Word.Document.8">
                <p:embed/>
              </p:oleObj>
            </a:graphicData>
          </a:graphic>
        </p:graphicFrame>
        <p:sp>
          <p:nvSpPr>
            <p:cNvPr id="69661" name="Line 1053"/>
            <p:cNvSpPr>
              <a:spLocks noChangeShapeType="1"/>
            </p:cNvSpPr>
            <p:nvPr/>
          </p:nvSpPr>
          <p:spPr bwMode="auto">
            <a:xfrm>
              <a:off x="1152" y="11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1054"/>
            <p:cNvSpPr>
              <a:spLocks noChangeShapeType="1"/>
            </p:cNvSpPr>
            <p:nvPr/>
          </p:nvSpPr>
          <p:spPr bwMode="auto">
            <a:xfrm>
              <a:off x="124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66" name="Text Box 1058"/>
          <p:cNvSpPr txBox="1">
            <a:spLocks noChangeArrowheads="1"/>
          </p:cNvSpPr>
          <p:nvPr/>
        </p:nvSpPr>
        <p:spPr bwMode="auto">
          <a:xfrm>
            <a:off x="1143000" y="16764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1</a:t>
            </a:r>
            <a:r>
              <a:rPr lang="zh-CN" altLang="en-US" sz="2800" b="1">
                <a:solidFill>
                  <a:schemeClr val="accent2"/>
                </a:solidFill>
              </a:rPr>
              <a:t>、</a:t>
            </a:r>
            <a:r>
              <a:rPr lang="zh-CN" altLang="en-US" sz="2800" b="1">
                <a:solidFill>
                  <a:schemeClr val="accent2"/>
                </a:solidFill>
                <a:latin typeface="Garamond" pitchFamily="18" charset="0"/>
                <a:ea typeface="宋体" pitchFamily="2" charset="-122"/>
              </a:rPr>
              <a:t>确定回归系数的点估计值：</a:t>
            </a:r>
          </a:p>
        </p:txBody>
      </p:sp>
      <p:graphicFrame>
        <p:nvGraphicFramePr>
          <p:cNvPr id="78870" name="Object 1046"/>
          <p:cNvGraphicFramePr>
            <a:graphicFrameLocks noChangeAspect="1"/>
          </p:cNvGraphicFramePr>
          <p:nvPr/>
        </p:nvGraphicFramePr>
        <p:xfrm>
          <a:off x="1752600" y="1066800"/>
          <a:ext cx="3178175" cy="479425"/>
        </p:xfrm>
        <a:graphic>
          <a:graphicData uri="http://schemas.openxmlformats.org/presentationml/2006/ole">
            <p:oleObj spid="_x0000_s78870" name="公式" r:id="rId6" imgW="1587240" imgH="241200" progId="Equation.3">
              <p:embed/>
            </p:oleObj>
          </a:graphicData>
        </a:graphic>
      </p:graphicFrame>
      <p:graphicFrame>
        <p:nvGraphicFramePr>
          <p:cNvPr id="78871" name="Object 1047"/>
          <p:cNvGraphicFramePr>
            <a:graphicFrameLocks noChangeAspect="1"/>
          </p:cNvGraphicFramePr>
          <p:nvPr/>
        </p:nvGraphicFramePr>
        <p:xfrm>
          <a:off x="1752600" y="5334000"/>
          <a:ext cx="10656888" cy="396875"/>
        </p:xfrm>
        <a:graphic>
          <a:graphicData uri="http://schemas.openxmlformats.org/presentationml/2006/ole">
            <p:oleObj spid="_x0000_s78871" name="文档" r:id="rId7" imgW="5274360" imgH="198000" progId="Word.Document.8">
              <p:embed/>
            </p:oleObj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 autoUpdateAnimBg="0"/>
      <p:bldP spid="696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8" name="Object 3084"/>
          <p:cNvGraphicFramePr>
            <a:graphicFrameLocks noChangeAspect="1"/>
          </p:cNvGraphicFramePr>
          <p:nvPr/>
        </p:nvGraphicFramePr>
        <p:xfrm>
          <a:off x="457200" y="381000"/>
          <a:ext cx="1143000" cy="1905000"/>
        </p:xfrm>
        <a:graphic>
          <a:graphicData uri="http://schemas.openxmlformats.org/presentationml/2006/ole">
            <p:oleObj spid="_x0000_s101388" name="剪辑" r:id="rId4" imgW="1857600" imgH="3995640" progId="MS_ClipArt_Gallery.2">
              <p:embed/>
            </p:oleObj>
          </a:graphicData>
        </a:graphic>
      </p:graphicFrame>
      <p:sp>
        <p:nvSpPr>
          <p:cNvPr id="2082" name="Text Box 34" descr="白色大理石"/>
          <p:cNvSpPr txBox="1">
            <a:spLocks noChangeArrowheads="1"/>
          </p:cNvSpPr>
          <p:nvPr/>
        </p:nvSpPr>
        <p:spPr bwMode="auto">
          <a:xfrm>
            <a:off x="1981200" y="685800"/>
            <a:ext cx="2025650" cy="6413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ea typeface="宋体" pitchFamily="2" charset="-122"/>
              </a:rPr>
              <a:t>实验目的</a:t>
            </a:r>
            <a:endParaRPr lang="zh-CN" altLang="en-US" sz="3600" b="1">
              <a:solidFill>
                <a:srgbClr val="FFFF99"/>
              </a:solidFill>
              <a:ea typeface="宋体" pitchFamily="2" charset="-122"/>
            </a:endParaRPr>
          </a:p>
        </p:txBody>
      </p:sp>
      <p:sp>
        <p:nvSpPr>
          <p:cNvPr id="2083" name="Text Box 35" descr="水滴"/>
          <p:cNvSpPr txBox="1">
            <a:spLocks noChangeArrowheads="1"/>
          </p:cNvSpPr>
          <p:nvPr/>
        </p:nvSpPr>
        <p:spPr bwMode="auto">
          <a:xfrm>
            <a:off x="1981200" y="2590800"/>
            <a:ext cx="2012950" cy="64135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ea typeface="宋体" pitchFamily="2" charset="-122"/>
              </a:rPr>
              <a:t>实验内容</a:t>
            </a:r>
            <a:endParaRPr lang="zh-CN" altLang="en-US" sz="3600" b="1">
              <a:solidFill>
                <a:srgbClr val="FFFF99"/>
              </a:solidFill>
              <a:ea typeface="宋体" pitchFamily="2" charset="-122"/>
            </a:endParaRPr>
          </a:p>
        </p:txBody>
      </p:sp>
      <p:grpSp>
        <p:nvGrpSpPr>
          <p:cNvPr id="2096" name="Group 48"/>
          <p:cNvGrpSpPr>
            <a:grpSpLocks/>
          </p:cNvGrpSpPr>
          <p:nvPr/>
        </p:nvGrpSpPr>
        <p:grpSpPr bwMode="auto">
          <a:xfrm>
            <a:off x="3505200" y="1295400"/>
            <a:ext cx="5518150" cy="990600"/>
            <a:chOff x="2208" y="816"/>
            <a:chExt cx="3476" cy="624"/>
          </a:xfrm>
        </p:grpSpPr>
        <p:sp>
          <p:nvSpPr>
            <p:cNvPr id="2087" name="Text Box 39"/>
            <p:cNvSpPr txBox="1">
              <a:spLocks noChangeArrowheads="1"/>
            </p:cNvSpPr>
            <p:nvPr/>
          </p:nvSpPr>
          <p:spPr bwMode="auto">
            <a:xfrm>
              <a:off x="2208" y="1152"/>
              <a:ext cx="34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pitchFamily="2" charset="-122"/>
                </a:rPr>
                <a:t>2</a:t>
              </a:r>
              <a:r>
                <a:rPr lang="zh-CN" altLang="en-US" b="1">
                  <a:ea typeface="宋体" pitchFamily="2" charset="-122"/>
                </a:rPr>
                <a:t>、掌握用数学软件求解回归分析问题。</a:t>
              </a:r>
            </a:p>
          </p:txBody>
        </p:sp>
        <p:sp>
          <p:nvSpPr>
            <p:cNvPr id="2091" name="Text Box 43"/>
            <p:cNvSpPr txBox="1">
              <a:spLocks noChangeArrowheads="1"/>
            </p:cNvSpPr>
            <p:nvPr/>
          </p:nvSpPr>
          <p:spPr bwMode="auto">
            <a:xfrm>
              <a:off x="2208" y="816"/>
              <a:ext cx="29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pitchFamily="2" charset="-122"/>
                </a:rPr>
                <a:t>1</a:t>
              </a:r>
              <a:r>
                <a:rPr lang="zh-CN" altLang="en-US" b="1">
                  <a:ea typeface="宋体" pitchFamily="2" charset="-122"/>
                </a:rPr>
                <a:t>、直观了解回归分析基本内容。</a:t>
              </a:r>
            </a:p>
          </p:txBody>
        </p:sp>
      </p:grp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3581400" y="3429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b="1">
                <a:latin typeface="宋体" pitchFamily="2" charset="-122"/>
                <a:ea typeface="宋体" pitchFamily="2" charset="-122"/>
                <a:hlinkClick r:id="rId7" action="ppaction://hlinksldjump"/>
              </a:rPr>
              <a:t>回归分析的基本理论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。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581400" y="4419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b="1">
                <a:latin typeface="宋体" pitchFamily="2" charset="-122"/>
                <a:ea typeface="宋体" pitchFamily="2" charset="-122"/>
                <a:hlinkClick r:id="rId8" action="ppaction://hlinksldjump"/>
              </a:rPr>
              <a:t>实验作业。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2095" name="Text Box 47"/>
          <p:cNvSpPr txBox="1">
            <a:spLocks noChangeArrowheads="1"/>
          </p:cNvSpPr>
          <p:nvPr/>
        </p:nvSpPr>
        <p:spPr bwMode="auto">
          <a:xfrm>
            <a:off x="3581400" y="3962400"/>
            <a:ext cx="495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2</a:t>
            </a:r>
            <a:r>
              <a:rPr lang="zh-CN" altLang="en-US" b="1">
                <a:ea typeface="宋体" pitchFamily="2" charset="-122"/>
              </a:rPr>
              <a:t>、</a:t>
            </a:r>
            <a:r>
              <a:rPr lang="zh-CN" altLang="en-US" b="1">
                <a:ea typeface="宋体" pitchFamily="2" charset="-122"/>
                <a:hlinkClick r:id="rId9" action="ppaction://hlinksldjump"/>
              </a:rPr>
              <a:t>用数学软件求解回归分析问题。</a:t>
            </a:r>
            <a:endParaRPr lang="zh-CN" altLang="en-US" b="1">
              <a:ea typeface="宋体" pitchFamily="2" charset="-122"/>
              <a:hlinkClick r:id="" action="ppaction://hlinkshowjump?jump=nextslide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8E4F-3713-49CC-9900-77641AFB6140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22EE-1FC1-4BAC-BA0D-818AE42CA697}" type="slidenum">
              <a:rPr lang="en-US" altLang="zh-CN"/>
              <a:pPr/>
              <a:t>20</a:t>
            </a:fld>
            <a:endParaRPr lang="en-US" altLang="zh-CN"/>
          </a:p>
        </p:txBody>
      </p:sp>
      <p:pic>
        <p:nvPicPr>
          <p:cNvPr id="70676" name="Picture 20" descr="PNTOUT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95975"/>
            <a:ext cx="1371600" cy="962025"/>
          </a:xfrm>
          <a:prstGeom prst="rect">
            <a:avLst/>
          </a:prstGeom>
          <a:noFill/>
        </p:spPr>
      </p:pic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381000" y="5487988"/>
            <a:ext cx="80010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endParaRPr lang="en-US" altLang="zh-CN" b="1">
              <a:latin typeface="Garamond" pitchFamily="18" charset="0"/>
              <a:ea typeface="宋体" pitchFamily="2" charset="-122"/>
            </a:endParaRPr>
          </a:p>
          <a:p>
            <a:pPr lvl="1"/>
            <a:r>
              <a:rPr lang="en-US" altLang="zh-CN" b="1">
                <a:solidFill>
                  <a:schemeClr val="accent2"/>
                </a:solidFill>
              </a:rPr>
              <a:t>3</a:t>
            </a:r>
            <a:r>
              <a:rPr lang="zh-CN" altLang="en-US" b="1">
                <a:solidFill>
                  <a:schemeClr val="accent2"/>
                </a:solidFill>
              </a:rPr>
              <a:t>、</a:t>
            </a:r>
            <a:r>
              <a:rPr lang="zh-CN" altLang="en-US" b="1">
                <a:solidFill>
                  <a:schemeClr val="accent2"/>
                </a:solidFill>
                <a:latin typeface="Garamond" pitchFamily="18" charset="0"/>
                <a:ea typeface="宋体" pitchFamily="2" charset="-122"/>
              </a:rPr>
              <a:t>画出残差及其置信区间：</a:t>
            </a:r>
            <a:r>
              <a:rPr lang="zh-CN" altLang="en-US" b="1">
                <a:ea typeface="宋体" pitchFamily="2" charset="-122"/>
              </a:rPr>
              <a:t>         </a:t>
            </a:r>
            <a:r>
              <a:rPr lang="en-US" altLang="zh-CN" b="1">
                <a:ea typeface="宋体" pitchFamily="2" charset="-122"/>
              </a:rPr>
              <a:t>rcoplot</a:t>
            </a:r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r</a:t>
            </a:r>
            <a:r>
              <a:rPr lang="zh-CN" altLang="en-US" b="1">
                <a:ea typeface="宋体" pitchFamily="2" charset="-122"/>
              </a:rPr>
              <a:t>，</a:t>
            </a:r>
            <a:r>
              <a:rPr lang="en-US" altLang="zh-CN" b="1">
                <a:ea typeface="宋体" pitchFamily="2" charset="-122"/>
              </a:rPr>
              <a:t>rint</a:t>
            </a:r>
            <a:r>
              <a:rPr lang="zh-CN" altLang="en-US" b="1">
                <a:ea typeface="宋体" pitchFamily="2" charset="-122"/>
              </a:rPr>
              <a:t>）</a:t>
            </a:r>
          </a:p>
          <a:p>
            <a:pPr>
              <a:spcBef>
                <a:spcPct val="50000"/>
              </a:spcBef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b="1">
                <a:solidFill>
                  <a:schemeClr val="accent2"/>
                </a:solidFill>
              </a:rPr>
              <a:t>2</a:t>
            </a:r>
            <a:r>
              <a:rPr lang="zh-CN" altLang="en-US" b="1">
                <a:solidFill>
                  <a:schemeClr val="accent2"/>
                </a:solidFill>
              </a:rPr>
              <a:t>、</a:t>
            </a:r>
            <a:r>
              <a:rPr lang="zh-CN" altLang="en-US" b="1">
                <a:solidFill>
                  <a:schemeClr val="accent2"/>
                </a:solidFill>
                <a:latin typeface="Garamond" pitchFamily="18" charset="0"/>
                <a:ea typeface="宋体" pitchFamily="2" charset="-122"/>
              </a:rPr>
              <a:t>求回归系数的点估计和区间估计、并检验回归模型：</a:t>
            </a:r>
            <a:endParaRPr lang="zh-CN" altLang="en-US" b="1">
              <a:latin typeface="Garamond" pitchFamily="18" charset="0"/>
              <a:ea typeface="宋体" pitchFamily="2" charset="-122"/>
            </a:endParaRPr>
          </a:p>
          <a:p>
            <a:pPr lvl="1"/>
            <a:r>
              <a:rPr lang="zh-CN" altLang="en-US">
                <a:latin typeface="Garamond" pitchFamily="18" charset="0"/>
                <a:ea typeface="宋体" pitchFamily="2" charset="-122"/>
              </a:rPr>
              <a:t>              </a:t>
            </a:r>
            <a:r>
              <a:rPr lang="en-US" altLang="zh-CN" b="1">
                <a:latin typeface="Garamond" pitchFamily="18" charset="0"/>
                <a:ea typeface="宋体" pitchFamily="2" charset="-122"/>
              </a:rPr>
              <a:t>[b, bint,r,rint,stats]=regress(Y,X,alpha)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838200" y="1219200"/>
            <a:ext cx="1981200" cy="2921000"/>
            <a:chOff x="528" y="768"/>
            <a:chExt cx="1248" cy="1840"/>
          </a:xfrm>
        </p:grpSpPr>
        <p:sp>
          <p:nvSpPr>
            <p:cNvPr id="70681" name="Text Box 25"/>
            <p:cNvSpPr txBox="1">
              <a:spLocks noChangeArrowheads="1"/>
            </p:cNvSpPr>
            <p:nvPr/>
          </p:nvSpPr>
          <p:spPr bwMode="auto">
            <a:xfrm>
              <a:off x="528" y="1104"/>
              <a:ext cx="314" cy="15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latin typeface="Garamond" pitchFamily="18" charset="0"/>
                  <a:ea typeface="宋体" pitchFamily="2" charset="-122"/>
                </a:rPr>
                <a:t>回归系数的区间估计</a:t>
              </a:r>
              <a:endParaRPr lang="zh-CN" altLang="en-US">
                <a:latin typeface="Garamond" pitchFamily="18" charset="0"/>
                <a:ea typeface="宋体" pitchFamily="2" charset="-122"/>
              </a:endParaRPr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440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7" name="Freeform 31"/>
            <p:cNvSpPr>
              <a:spLocks/>
            </p:cNvSpPr>
            <p:nvPr/>
          </p:nvSpPr>
          <p:spPr bwMode="auto">
            <a:xfrm>
              <a:off x="667" y="768"/>
              <a:ext cx="917" cy="336"/>
            </a:xfrm>
            <a:custGeom>
              <a:avLst/>
              <a:gdLst/>
              <a:ahLst/>
              <a:cxnLst>
                <a:cxn ang="0">
                  <a:pos x="960" y="0"/>
                </a:cxn>
                <a:cxn ang="0">
                  <a:pos x="960" y="144"/>
                </a:cxn>
                <a:cxn ang="0">
                  <a:pos x="0" y="144"/>
                </a:cxn>
                <a:cxn ang="0">
                  <a:pos x="0" y="336"/>
                </a:cxn>
              </a:cxnLst>
              <a:rect l="0" t="0" r="r" b="b"/>
              <a:pathLst>
                <a:path w="960" h="336">
                  <a:moveTo>
                    <a:pt x="960" y="0"/>
                  </a:moveTo>
                  <a:lnTo>
                    <a:pt x="960" y="144"/>
                  </a:lnTo>
                  <a:lnTo>
                    <a:pt x="0" y="144"/>
                  </a:lnTo>
                  <a:lnTo>
                    <a:pt x="0" y="33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97" name="Group 41"/>
          <p:cNvGrpSpPr>
            <a:grpSpLocks/>
          </p:cNvGrpSpPr>
          <p:nvPr/>
        </p:nvGrpSpPr>
        <p:grpSpPr bwMode="auto">
          <a:xfrm>
            <a:off x="2209800" y="1219200"/>
            <a:ext cx="754063" cy="1219200"/>
            <a:chOff x="1392" y="768"/>
            <a:chExt cx="475" cy="768"/>
          </a:xfrm>
        </p:grpSpPr>
        <p:sp>
          <p:nvSpPr>
            <p:cNvPr id="70682" name="Text Box 26"/>
            <p:cNvSpPr txBox="1">
              <a:spLocks noChangeArrowheads="1"/>
            </p:cNvSpPr>
            <p:nvPr/>
          </p:nvSpPr>
          <p:spPr bwMode="auto">
            <a:xfrm>
              <a:off x="1392" y="1152"/>
              <a:ext cx="314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latin typeface="Garamond" pitchFamily="18" charset="0"/>
                  <a:ea typeface="宋体" pitchFamily="2" charset="-122"/>
                </a:rPr>
                <a:t>残差</a:t>
              </a:r>
            </a:p>
          </p:txBody>
        </p:sp>
        <p:sp>
          <p:nvSpPr>
            <p:cNvPr id="70689" name="Line 33"/>
            <p:cNvSpPr>
              <a:spLocks noChangeShapeType="1"/>
            </p:cNvSpPr>
            <p:nvPr/>
          </p:nvSpPr>
          <p:spPr bwMode="auto">
            <a:xfrm flipV="1">
              <a:off x="1579" y="76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99" name="Group 43"/>
          <p:cNvGrpSpPr>
            <a:grpSpLocks/>
          </p:cNvGrpSpPr>
          <p:nvPr/>
        </p:nvGrpSpPr>
        <p:grpSpPr bwMode="auto">
          <a:xfrm>
            <a:off x="2582863" y="1219200"/>
            <a:ext cx="3886200" cy="2616200"/>
            <a:chOff x="1627" y="768"/>
            <a:chExt cx="2448" cy="1648"/>
          </a:xfrm>
        </p:grpSpPr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1627" y="1776"/>
              <a:ext cx="2448" cy="6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/>
              <a:r>
                <a:rPr lang="zh-CN" altLang="en-US" sz="2000">
                  <a:latin typeface="Garamond" pitchFamily="18" charset="0"/>
                  <a:ea typeface="宋体" pitchFamily="2" charset="-122"/>
                </a:rPr>
                <a:t>用于检验回归模型的统计量，</a:t>
              </a:r>
            </a:p>
            <a:p>
              <a:pPr lvl="1"/>
              <a:r>
                <a:rPr lang="zh-CN" altLang="en-US" sz="2000">
                  <a:latin typeface="Garamond" pitchFamily="18" charset="0"/>
                  <a:ea typeface="宋体" pitchFamily="2" charset="-122"/>
                </a:rPr>
                <a:t>有三个数值：相关系数</a:t>
              </a: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r</a:t>
              </a:r>
              <a:r>
                <a:rPr lang="en-US" altLang="zh-CN" sz="2000" baseline="30000">
                  <a:latin typeface="Garamond" pitchFamily="18" charset="0"/>
                  <a:ea typeface="宋体" pitchFamily="2" charset="-122"/>
                </a:rPr>
                <a:t>2</a:t>
              </a:r>
              <a:r>
                <a:rPr lang="zh-CN" altLang="en-US" sz="2000">
                  <a:ea typeface="宋体" pitchFamily="2" charset="-122"/>
                </a:rPr>
                <a:t>、</a:t>
              </a:r>
            </a:p>
            <a:p>
              <a:pPr lvl="1"/>
              <a:r>
                <a:rPr lang="en-US" altLang="zh-CN" sz="2000">
                  <a:ea typeface="宋体" pitchFamily="2" charset="-122"/>
                </a:rPr>
                <a:t>F</a:t>
              </a:r>
              <a:r>
                <a:rPr lang="zh-CN" altLang="en-US" sz="2000">
                  <a:ea typeface="宋体" pitchFamily="2" charset="-122"/>
                </a:rPr>
                <a:t>值、与</a:t>
              </a:r>
              <a:r>
                <a:rPr lang="en-US" altLang="zh-CN" sz="2000">
                  <a:ea typeface="宋体" pitchFamily="2" charset="-122"/>
                </a:rPr>
                <a:t>F</a:t>
              </a:r>
              <a:r>
                <a:rPr lang="zh-CN" altLang="en-US" sz="2000">
                  <a:ea typeface="宋体" pitchFamily="2" charset="-122"/>
                </a:rPr>
                <a:t>对应的概率</a:t>
              </a:r>
              <a:r>
                <a:rPr lang="en-US" altLang="zh-CN" sz="2000">
                  <a:ea typeface="宋体" pitchFamily="2" charset="-122"/>
                </a:rPr>
                <a:t>p</a:t>
              </a:r>
            </a:p>
          </p:txBody>
        </p:sp>
        <p:sp>
          <p:nvSpPr>
            <p:cNvPr id="70690" name="Line 34"/>
            <p:cNvSpPr>
              <a:spLocks noChangeShapeType="1"/>
            </p:cNvSpPr>
            <p:nvPr/>
          </p:nvSpPr>
          <p:spPr bwMode="auto">
            <a:xfrm>
              <a:off x="2347" y="7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Freeform 35"/>
            <p:cNvSpPr>
              <a:spLocks/>
            </p:cNvSpPr>
            <p:nvPr/>
          </p:nvSpPr>
          <p:spPr bwMode="auto">
            <a:xfrm>
              <a:off x="2491" y="768"/>
              <a:ext cx="384" cy="1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84" y="192"/>
                </a:cxn>
                <a:cxn ang="0">
                  <a:pos x="384" y="1200"/>
                </a:cxn>
              </a:cxnLst>
              <a:rect l="0" t="0" r="r" b="b"/>
              <a:pathLst>
                <a:path w="384" h="1200">
                  <a:moveTo>
                    <a:pt x="0" y="0"/>
                  </a:moveTo>
                  <a:lnTo>
                    <a:pt x="0" y="192"/>
                  </a:lnTo>
                  <a:lnTo>
                    <a:pt x="384" y="192"/>
                  </a:lnTo>
                  <a:lnTo>
                    <a:pt x="384" y="120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96" name="Group 40"/>
          <p:cNvGrpSpPr>
            <a:grpSpLocks/>
          </p:cNvGrpSpPr>
          <p:nvPr/>
        </p:nvGrpSpPr>
        <p:grpSpPr bwMode="auto">
          <a:xfrm>
            <a:off x="3114675" y="1219200"/>
            <a:ext cx="498475" cy="1498600"/>
            <a:chOff x="1962" y="768"/>
            <a:chExt cx="314" cy="944"/>
          </a:xfrm>
        </p:grpSpPr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1962" y="1008"/>
              <a:ext cx="314" cy="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latin typeface="Garamond" pitchFamily="18" charset="0"/>
                  <a:ea typeface="宋体" pitchFamily="2" charset="-122"/>
                </a:rPr>
                <a:t>置信区间</a:t>
              </a:r>
            </a:p>
          </p:txBody>
        </p:sp>
        <p:sp>
          <p:nvSpPr>
            <p:cNvPr id="70692" name="Line 36"/>
            <p:cNvSpPr>
              <a:spLocks noChangeShapeType="1"/>
            </p:cNvSpPr>
            <p:nvPr/>
          </p:nvSpPr>
          <p:spPr bwMode="auto">
            <a:xfrm flipV="1">
              <a:off x="2107" y="7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95" name="Group 39"/>
          <p:cNvGrpSpPr>
            <a:grpSpLocks/>
          </p:cNvGrpSpPr>
          <p:nvPr/>
        </p:nvGrpSpPr>
        <p:grpSpPr bwMode="auto">
          <a:xfrm>
            <a:off x="6164263" y="1219200"/>
            <a:ext cx="1560512" cy="2524125"/>
            <a:chOff x="3883" y="768"/>
            <a:chExt cx="983" cy="1590"/>
          </a:xfrm>
        </p:grpSpPr>
        <p:sp>
          <p:nvSpPr>
            <p:cNvPr id="70680" name="Text Box 24"/>
            <p:cNvSpPr txBox="1">
              <a:spLocks noChangeArrowheads="1"/>
            </p:cNvSpPr>
            <p:nvPr/>
          </p:nvSpPr>
          <p:spPr bwMode="auto">
            <a:xfrm>
              <a:off x="4360" y="1008"/>
              <a:ext cx="506" cy="135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altLang="zh-CN" sz="2000">
                  <a:ea typeface="宋体" pitchFamily="2" charset="-122"/>
                </a:rPr>
                <a:t>       </a:t>
              </a:r>
              <a:r>
                <a:rPr lang="zh-CN" altLang="en-US" sz="2000">
                  <a:ea typeface="宋体" pitchFamily="2" charset="-122"/>
                </a:rPr>
                <a:t>显著性水平</a:t>
              </a:r>
            </a:p>
            <a:p>
              <a:r>
                <a:rPr lang="zh-CN" altLang="en-US" sz="2000">
                  <a:ea typeface="宋体" pitchFamily="2" charset="-122"/>
                </a:rPr>
                <a:t>（缺省时为</a:t>
              </a:r>
              <a:r>
                <a:rPr lang="en-US" altLang="zh-CN" sz="2000">
                  <a:ea typeface="宋体" pitchFamily="2" charset="-122"/>
                </a:rPr>
                <a:t>0.05</a:t>
              </a:r>
              <a:r>
                <a:rPr lang="zh-CN" altLang="en-US" sz="2000">
                  <a:ea typeface="宋体" pitchFamily="2" charset="-122"/>
                </a:rPr>
                <a:t>）</a:t>
              </a:r>
            </a:p>
          </p:txBody>
        </p:sp>
        <p:sp>
          <p:nvSpPr>
            <p:cNvPr id="70693" name="Line 37"/>
            <p:cNvSpPr>
              <a:spLocks noChangeShapeType="1"/>
            </p:cNvSpPr>
            <p:nvPr/>
          </p:nvSpPr>
          <p:spPr bwMode="auto">
            <a:xfrm>
              <a:off x="3883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4" name="Freeform 38"/>
            <p:cNvSpPr>
              <a:spLocks/>
            </p:cNvSpPr>
            <p:nvPr/>
          </p:nvSpPr>
          <p:spPr bwMode="auto">
            <a:xfrm>
              <a:off x="4027" y="768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528" y="96"/>
                </a:cxn>
                <a:cxn ang="0">
                  <a:pos x="528" y="240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96"/>
                  </a:lnTo>
                  <a:lnTo>
                    <a:pt x="528" y="96"/>
                  </a:lnTo>
                  <a:lnTo>
                    <a:pt x="528" y="24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701" name="Group 45"/>
          <p:cNvGrpSpPr>
            <a:grpSpLocks/>
          </p:cNvGrpSpPr>
          <p:nvPr/>
        </p:nvGrpSpPr>
        <p:grpSpPr bwMode="auto">
          <a:xfrm>
            <a:off x="827088" y="3810000"/>
            <a:ext cx="7870825" cy="1728788"/>
            <a:chOff x="521" y="2400"/>
            <a:chExt cx="4958" cy="1089"/>
          </a:xfrm>
        </p:grpSpPr>
        <p:graphicFrame>
          <p:nvGraphicFramePr>
            <p:cNvPr id="70671" name="Object 15"/>
            <p:cNvGraphicFramePr>
              <a:graphicFrameLocks noChangeAspect="1"/>
            </p:cNvGraphicFramePr>
            <p:nvPr/>
          </p:nvGraphicFramePr>
          <p:xfrm>
            <a:off x="521" y="2637"/>
            <a:ext cx="4958" cy="852"/>
          </p:xfrm>
          <a:graphic>
            <a:graphicData uri="http://schemas.openxmlformats.org/presentationml/2006/ole">
              <p:oleObj spid="_x0000_s70671" name="文档" r:id="rId4" imgW="4101480" imgH="704160" progId="Word.Document.8">
                <p:embed/>
              </p:oleObj>
            </a:graphicData>
          </a:graphic>
        </p:graphicFrame>
        <p:sp>
          <p:nvSpPr>
            <p:cNvPr id="70700" name="Line 44"/>
            <p:cNvSpPr>
              <a:spLocks noChangeShapeType="1"/>
            </p:cNvSpPr>
            <p:nvPr/>
          </p:nvSpPr>
          <p:spPr bwMode="auto">
            <a:xfrm>
              <a:off x="292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11337925" y="1468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7" grpId="0" autoUpdateAnimBg="0"/>
      <p:bldP spid="7067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FA2E-0B49-464F-9BFD-43F5EADC5F39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7D3-3F73-436D-B330-2E06F61C52E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1686" name="Text Box 1030"/>
          <p:cNvSpPr txBox="1">
            <a:spLocks noChangeArrowheads="1"/>
          </p:cNvSpPr>
          <p:nvPr/>
        </p:nvSpPr>
        <p:spPr bwMode="auto">
          <a:xfrm>
            <a:off x="0" y="73025"/>
            <a:ext cx="64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例</a:t>
            </a:r>
            <a:r>
              <a:rPr lang="en-US" altLang="zh-CN" b="1">
                <a:ea typeface="宋体" pitchFamily="2" charset="-122"/>
              </a:rPr>
              <a:t>1</a:t>
            </a:r>
          </a:p>
        </p:txBody>
      </p:sp>
      <p:sp>
        <p:nvSpPr>
          <p:cNvPr id="71687" name="Text Box 1031"/>
          <p:cNvSpPr txBox="1">
            <a:spLocks noChangeArrowheads="1"/>
          </p:cNvSpPr>
          <p:nvPr/>
        </p:nvSpPr>
        <p:spPr bwMode="auto">
          <a:xfrm>
            <a:off x="685800" y="63500"/>
            <a:ext cx="80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解：</a:t>
            </a:r>
          </a:p>
        </p:txBody>
      </p:sp>
      <p:sp>
        <p:nvSpPr>
          <p:cNvPr id="71688" name="Text Box 1032"/>
          <p:cNvSpPr txBox="1">
            <a:spLocks noChangeArrowheads="1"/>
          </p:cNvSpPr>
          <p:nvPr/>
        </p:nvSpPr>
        <p:spPr bwMode="auto">
          <a:xfrm>
            <a:off x="822325" y="63500"/>
            <a:ext cx="8169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zh-CN" altLang="en-US" b="1">
                <a:latin typeface="Garamond" pitchFamily="18" charset="0"/>
                <a:ea typeface="宋体" pitchFamily="2" charset="-122"/>
              </a:rPr>
              <a:t>输入数据：</a:t>
            </a:r>
            <a:endParaRPr lang="zh-CN" altLang="en-US">
              <a:latin typeface="Garamond" pitchFamily="18" charset="0"/>
              <a:ea typeface="宋体" pitchFamily="2" charset="-122"/>
            </a:endParaRPr>
          </a:p>
          <a:p>
            <a:pPr lvl="1"/>
            <a:r>
              <a:rPr lang="zh-CN" altLang="en-US">
                <a:latin typeface="Garamond" pitchFamily="18" charset="0"/>
                <a:ea typeface="宋体" pitchFamily="2" charset="-122"/>
              </a:rPr>
              <a:t>      </a:t>
            </a:r>
            <a:r>
              <a:rPr lang="en-US" altLang="zh-CN">
                <a:latin typeface="Garamond" pitchFamily="18" charset="0"/>
                <a:ea typeface="宋体" pitchFamily="2" charset="-122"/>
              </a:rPr>
              <a:t>x=[143 145 146 147 149 150 153 154 155 156 157 158 159 </a:t>
            </a:r>
          </a:p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           160 162 164]';</a:t>
            </a:r>
          </a:p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     X=[ones(16,1) x];</a:t>
            </a:r>
          </a:p>
          <a:p>
            <a:r>
              <a:rPr lang="en-US" altLang="zh-CN">
                <a:ea typeface="宋体" pitchFamily="2" charset="-122"/>
              </a:rPr>
              <a:t>           Y=[88 85 88 91 92 93 93 95 96 98 97 96 98 99 100 102]';</a:t>
            </a:r>
          </a:p>
        </p:txBody>
      </p:sp>
      <p:sp>
        <p:nvSpPr>
          <p:cNvPr id="71689" name="Text Box 1033"/>
          <p:cNvSpPr txBox="1">
            <a:spLocks noChangeArrowheads="1"/>
          </p:cNvSpPr>
          <p:nvPr/>
        </p:nvSpPr>
        <p:spPr bwMode="auto">
          <a:xfrm>
            <a:off x="762000" y="2133600"/>
            <a:ext cx="4645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en-US" b="1">
                <a:latin typeface="Garamond" pitchFamily="18" charset="0"/>
                <a:ea typeface="宋体" pitchFamily="2" charset="-122"/>
              </a:rPr>
              <a:t>回归分析及检验：</a:t>
            </a:r>
            <a:endParaRPr lang="zh-CN" altLang="en-US">
              <a:latin typeface="Garamond" pitchFamily="18" charset="0"/>
              <a:ea typeface="宋体" pitchFamily="2" charset="-122"/>
            </a:endParaRPr>
          </a:p>
          <a:p>
            <a:pPr lvl="1"/>
            <a:r>
              <a:rPr lang="zh-CN" altLang="en-US">
                <a:latin typeface="Garamond" pitchFamily="18" charset="0"/>
                <a:ea typeface="宋体" pitchFamily="2" charset="-122"/>
              </a:rPr>
              <a:t>   </a:t>
            </a:r>
            <a:r>
              <a:rPr lang="en-US" altLang="zh-CN">
                <a:latin typeface="Garamond" pitchFamily="18" charset="0"/>
                <a:ea typeface="宋体" pitchFamily="2" charset="-122"/>
              </a:rPr>
              <a:t>[b,bint,r,rint,stats]=regress(Y,X)</a:t>
            </a:r>
          </a:p>
          <a:p>
            <a:r>
              <a:rPr lang="en-US" altLang="zh-CN">
                <a:ea typeface="宋体" pitchFamily="2" charset="-122"/>
              </a:rPr>
              <a:t>         b,bint,stats</a:t>
            </a:r>
          </a:p>
        </p:txBody>
      </p:sp>
      <p:graphicFrame>
        <p:nvGraphicFramePr>
          <p:cNvPr id="71691" name="Object 1035"/>
          <p:cNvGraphicFramePr>
            <a:graphicFrameLocks noChangeAspect="1"/>
          </p:cNvGraphicFramePr>
          <p:nvPr/>
        </p:nvGraphicFramePr>
        <p:xfrm>
          <a:off x="609600" y="3505200"/>
          <a:ext cx="8534400" cy="2913063"/>
        </p:xfrm>
        <a:graphic>
          <a:graphicData uri="http://schemas.openxmlformats.org/presentationml/2006/ole">
            <p:oleObj spid="_x0000_s71691" name="文档" r:id="rId3" imgW="5486400" imgH="1873800" progId="Word.Document.8">
              <p:embed/>
            </p:oleObj>
          </a:graphicData>
        </a:graphic>
      </p:graphicFrame>
      <p:sp>
        <p:nvSpPr>
          <p:cNvPr id="71692" name="Text Box 1036">
            <a:hlinkClick r:id="rId4" action="ppaction://program"/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3124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5"/>
              </a:rPr>
              <a:t>To </a:t>
            </a:r>
            <a:r>
              <a:rPr lang="en-US" altLang="zh-CN">
                <a:hlinkClick r:id="rId4" action="ppaction://program"/>
              </a:rPr>
              <a:t>MATLAB(liti11)</a:t>
            </a:r>
            <a:endParaRPr lang="en-US" altLang="zh-CN"/>
          </a:p>
        </p:txBody>
      </p:sp>
      <p:sp>
        <p:nvSpPr>
          <p:cNvPr id="71694" name="AutoShape 1038" descr="水滴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04800" y="685800"/>
            <a:ext cx="914400" cy="685800"/>
          </a:xfrm>
          <a:prstGeom prst="actionButtonBlank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ea typeface="宋体" pitchFamily="2" charset="-122"/>
                <a:hlinkClick r:id="rId8" action="ppaction://hlinksldjump"/>
              </a:rPr>
              <a:t>题目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autoUpdateAnimBg="0"/>
      <p:bldP spid="71689" grpId="0" autoUpdateAnimBg="0"/>
      <p:bldP spid="7169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A60F-5619-4E1E-9CBD-9EFCD07980D0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3DDF-E7FA-477C-B2C9-C270F0ABE3D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130175" y="304800"/>
            <a:ext cx="4171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altLang="zh-CN" b="1">
                <a:latin typeface="Garamond" pitchFamily="18" charset="0"/>
                <a:ea typeface="宋体" pitchFamily="2" charset="-122"/>
              </a:rPr>
              <a:t>3</a:t>
            </a:r>
            <a:r>
              <a:rPr lang="zh-CN" altLang="en-US" b="1">
                <a:latin typeface="Garamond" pitchFamily="18" charset="0"/>
                <a:ea typeface="宋体" pitchFamily="2" charset="-122"/>
              </a:rPr>
              <a:t>、残差分析，作残差图：</a:t>
            </a:r>
            <a:endParaRPr lang="zh-CN" altLang="en-US">
              <a:latin typeface="Garamond" pitchFamily="18" charset="0"/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                    </a:t>
            </a:r>
            <a:r>
              <a:rPr lang="en-US" altLang="zh-CN">
                <a:ea typeface="宋体" pitchFamily="2" charset="-122"/>
              </a:rPr>
              <a:t>rcoplot(r,rint)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0" y="1143000"/>
            <a:ext cx="8321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        </a:t>
            </a:r>
            <a:r>
              <a:rPr lang="zh-CN" altLang="en-US">
                <a:latin typeface="Garamond" pitchFamily="18" charset="0"/>
                <a:ea typeface="宋体" pitchFamily="2" charset="-122"/>
              </a:rPr>
              <a:t>从残差图可以看出，除第二个数据外，其余数据的残差离零点均较近，且残差的置信区间均包含零点，这说明回归模型 </a:t>
            </a:r>
            <a:r>
              <a:rPr lang="en-US" altLang="zh-CN">
                <a:latin typeface="Garamond" pitchFamily="18" charset="0"/>
                <a:ea typeface="宋体" pitchFamily="2" charset="-122"/>
              </a:rPr>
              <a:t>y=-16.073+0.7194x</a:t>
            </a:r>
            <a:r>
              <a:rPr lang="zh-CN" altLang="en-US">
                <a:latin typeface="Garamond" pitchFamily="18" charset="0"/>
                <a:ea typeface="宋体" pitchFamily="2" charset="-122"/>
              </a:rPr>
              <a:t>能较好的符合原始数据，而第二个</a:t>
            </a:r>
            <a:r>
              <a:rPr lang="zh-CN" altLang="en-US">
                <a:ea typeface="宋体" pitchFamily="2" charset="-122"/>
              </a:rPr>
              <a:t>数据可视为异常点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533400" y="3124200"/>
            <a:ext cx="3006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4</a:t>
            </a:r>
            <a:r>
              <a:rPr lang="zh-CN" altLang="en-US" b="1">
                <a:ea typeface="宋体" pitchFamily="2" charset="-122"/>
              </a:rPr>
              <a:t>、预测及作图：</a:t>
            </a:r>
            <a:endParaRPr lang="zh-CN" altLang="en-US" b="1" noProof="1">
              <a:latin typeface="Garamond" pitchFamily="18" charset="0"/>
              <a:ea typeface="宋体" pitchFamily="2" charset="-122"/>
            </a:endParaRPr>
          </a:p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z=b(1)+b(2)*x</a:t>
            </a:r>
          </a:p>
          <a:p>
            <a:r>
              <a:rPr lang="en-US" altLang="zh-CN">
                <a:ea typeface="宋体" pitchFamily="2" charset="-122"/>
              </a:rPr>
              <a:t>      plot(x,Y,'k+',x,z,'r')</a:t>
            </a:r>
          </a:p>
        </p:txBody>
      </p:sp>
      <p:pic>
        <p:nvPicPr>
          <p:cNvPr id="7271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667000"/>
            <a:ext cx="3352800" cy="2584450"/>
          </a:xfrm>
          <a:prstGeom prst="rect">
            <a:avLst/>
          </a:prstGeom>
          <a:noFill/>
        </p:spPr>
      </p:pic>
      <p:sp>
        <p:nvSpPr>
          <p:cNvPr id="72720" name="Text Box 1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6019800"/>
            <a:ext cx="787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99CC"/>
                </a:solidFill>
                <a:ea typeface="宋体" pitchFamily="2" charset="-122"/>
              </a:rPr>
              <a:t>返回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2721" name="Text Box 17">
            <a:hlinkClick r:id="rId4" action="ppaction://program"/>
          </p:cNvPr>
          <p:cNvSpPr txBox="1">
            <a:spLocks noChangeArrowheads="1"/>
          </p:cNvSpPr>
          <p:nvPr/>
        </p:nvSpPr>
        <p:spPr bwMode="auto">
          <a:xfrm>
            <a:off x="5181600" y="5486400"/>
            <a:ext cx="3124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5"/>
              </a:rPr>
              <a:t>To </a:t>
            </a:r>
            <a:r>
              <a:rPr lang="en-US" altLang="zh-CN">
                <a:hlinkClick r:id="rId4" action="ppaction://program"/>
              </a:rPr>
              <a:t>MATLAB(liti12)</a:t>
            </a:r>
            <a:endParaRPr lang="en-US" altLang="zh-CN"/>
          </a:p>
        </p:txBody>
      </p:sp>
      <p:pic>
        <p:nvPicPr>
          <p:cNvPr id="72723" name="Picture 19" descr="JFLOWER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181600"/>
            <a:ext cx="1579563" cy="16764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 autoUpdateAnimBg="0"/>
      <p:bldP spid="72716" grpId="0" autoUpdateAnimBg="0"/>
      <p:bldP spid="72720" grpId="0" animBg="1" autoUpdateAnimBg="0"/>
      <p:bldP spid="7272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01-AFCD-489E-A800-4BD62AE45BC9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769-2BED-4396-A6DB-3108342D445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17525" y="401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b="1">
              <a:ea typeface="宋体" pitchFamily="2" charset="-122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3048000" y="304800"/>
            <a:ext cx="210502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多 项 式 回 归 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57200" y="7699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800000"/>
                </a:solidFill>
                <a:ea typeface="宋体" pitchFamily="2" charset="-122"/>
              </a:rPr>
              <a:t>（一）一元多项式回归</a:t>
            </a:r>
            <a:r>
              <a:rPr lang="zh-CN" altLang="en-US" b="1">
                <a:ea typeface="宋体" pitchFamily="2" charset="-122"/>
              </a:rPr>
              <a:t> </a:t>
            </a:r>
          </a:p>
        </p:txBody>
      </p:sp>
      <p:grpSp>
        <p:nvGrpSpPr>
          <p:cNvPr id="73750" name="Group 22"/>
          <p:cNvGrpSpPr>
            <a:grpSpLocks/>
          </p:cNvGrpSpPr>
          <p:nvPr/>
        </p:nvGrpSpPr>
        <p:grpSpPr bwMode="auto">
          <a:xfrm>
            <a:off x="441325" y="1143000"/>
            <a:ext cx="12958763" cy="2667000"/>
            <a:chOff x="278" y="720"/>
            <a:chExt cx="8163" cy="1680"/>
          </a:xfrm>
        </p:grpSpPr>
        <p:sp>
          <p:nvSpPr>
            <p:cNvPr id="73744" name="Text Box 16"/>
            <p:cNvSpPr txBox="1">
              <a:spLocks noChangeArrowheads="1"/>
            </p:cNvSpPr>
            <p:nvPr/>
          </p:nvSpPr>
          <p:spPr bwMode="auto">
            <a:xfrm>
              <a:off x="336" y="1030"/>
              <a:ext cx="48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（</a:t>
              </a:r>
              <a:r>
                <a:rPr lang="en-US" altLang="zh-CN" b="1">
                  <a:ea typeface="宋体" pitchFamily="2" charset="-122"/>
                </a:rPr>
                <a:t>1</a:t>
              </a:r>
              <a:r>
                <a:rPr lang="zh-CN" altLang="en-US" b="1">
                  <a:ea typeface="宋体" pitchFamily="2" charset="-122"/>
                </a:rPr>
                <a:t>）</a:t>
              </a:r>
              <a:r>
                <a:rPr lang="zh-CN" altLang="en-US">
                  <a:ea typeface="宋体" pitchFamily="2" charset="-122"/>
                </a:rPr>
                <a:t>确定多项式系数的命令：</a:t>
              </a:r>
              <a:r>
                <a:rPr lang="en-US" altLang="zh-CN">
                  <a:ea typeface="宋体" pitchFamily="2" charset="-122"/>
                </a:rPr>
                <a:t>[p</a:t>
              </a:r>
              <a:r>
                <a:rPr lang="zh-CN" altLang="en-US">
                  <a:ea typeface="宋体" pitchFamily="2" charset="-122"/>
                </a:rPr>
                <a:t>，</a:t>
              </a:r>
              <a:r>
                <a:rPr lang="en-US" altLang="zh-CN">
                  <a:ea typeface="宋体" pitchFamily="2" charset="-122"/>
                </a:rPr>
                <a:t>S]=polyfit</a:t>
              </a:r>
              <a:r>
                <a:rPr lang="zh-CN" altLang="en-US">
                  <a:ea typeface="宋体" pitchFamily="2" charset="-122"/>
                </a:rPr>
                <a:t>（</a:t>
              </a:r>
              <a:r>
                <a:rPr lang="en-US" altLang="zh-CN">
                  <a:ea typeface="宋体" pitchFamily="2" charset="-122"/>
                </a:rPr>
                <a:t>x</a:t>
              </a:r>
              <a:r>
                <a:rPr lang="zh-CN" altLang="en-US">
                  <a:ea typeface="宋体" pitchFamily="2" charset="-122"/>
                </a:rPr>
                <a:t>，</a:t>
              </a:r>
              <a:r>
                <a:rPr lang="en-US" altLang="zh-CN">
                  <a:ea typeface="宋体" pitchFamily="2" charset="-122"/>
                </a:rPr>
                <a:t>y</a:t>
              </a:r>
              <a:r>
                <a:rPr lang="zh-CN" altLang="en-US">
                  <a:ea typeface="宋体" pitchFamily="2" charset="-122"/>
                </a:rPr>
                <a:t>，</a:t>
              </a:r>
              <a:r>
                <a:rPr lang="en-US" altLang="zh-CN">
                  <a:ea typeface="宋体" pitchFamily="2" charset="-122"/>
                </a:rPr>
                <a:t>m</a:t>
              </a:r>
              <a:r>
                <a:rPr lang="zh-CN" altLang="en-US">
                  <a:ea typeface="宋体" pitchFamily="2" charset="-122"/>
                </a:rPr>
                <a:t>）</a:t>
              </a:r>
            </a:p>
          </p:txBody>
        </p:sp>
        <p:graphicFrame>
          <p:nvGraphicFramePr>
            <p:cNvPr id="73745" name="Object 17"/>
            <p:cNvGraphicFramePr>
              <a:graphicFrameLocks noChangeAspect="1"/>
            </p:cNvGraphicFramePr>
            <p:nvPr/>
          </p:nvGraphicFramePr>
          <p:xfrm>
            <a:off x="720" y="1344"/>
            <a:ext cx="7721" cy="726"/>
          </p:xfrm>
          <a:graphic>
            <a:graphicData uri="http://schemas.openxmlformats.org/presentationml/2006/ole">
              <p:oleObj spid="_x0000_s73745" name="文档" r:id="rId3" imgW="5486400" imgH="520200" progId="Word.Document.8">
                <p:embed/>
              </p:oleObj>
            </a:graphicData>
          </a:graphic>
        </p:graphicFrame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422" y="2112"/>
              <a:ext cx="42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（</a:t>
              </a:r>
              <a:r>
                <a:rPr lang="en-US" altLang="zh-CN" b="1">
                  <a:ea typeface="宋体" pitchFamily="2" charset="-122"/>
                </a:rPr>
                <a:t>2</a:t>
              </a:r>
              <a:r>
                <a:rPr lang="zh-CN" altLang="en-US" b="1">
                  <a:ea typeface="宋体" pitchFamily="2" charset="-122"/>
                </a:rPr>
                <a:t>）</a:t>
              </a: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一元多项式回归命令：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polytool</a:t>
              </a: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（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x</a:t>
              </a: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y</a:t>
              </a: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m</a:t>
              </a: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）</a:t>
              </a:r>
            </a:p>
          </p:txBody>
        </p:sp>
        <p:sp>
          <p:nvSpPr>
            <p:cNvPr id="73747" name="Text Box 19"/>
            <p:cNvSpPr txBox="1">
              <a:spLocks noChangeArrowheads="1"/>
            </p:cNvSpPr>
            <p:nvPr/>
          </p:nvSpPr>
          <p:spPr bwMode="auto">
            <a:xfrm>
              <a:off x="278" y="720"/>
              <a:ext cx="9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宋体" pitchFamily="2" charset="-122"/>
                </a:rPr>
                <a:t>1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、回归：</a:t>
              </a: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3810000" y="7620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y=a</a:t>
            </a:r>
            <a:r>
              <a:rPr lang="en-US" altLang="zh-CN" b="1" baseline="-25000">
                <a:solidFill>
                  <a:srgbClr val="800000"/>
                </a:solidFill>
                <a:ea typeface="宋体" pitchFamily="2" charset="-122"/>
              </a:rPr>
              <a:t>1</a:t>
            </a:r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x</a:t>
            </a:r>
            <a:r>
              <a:rPr lang="en-US" altLang="zh-CN" b="1" baseline="30000">
                <a:solidFill>
                  <a:srgbClr val="800000"/>
                </a:solidFill>
                <a:ea typeface="宋体" pitchFamily="2" charset="-122"/>
              </a:rPr>
              <a:t>m</a:t>
            </a:r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+a</a:t>
            </a:r>
            <a:r>
              <a:rPr lang="en-US" altLang="zh-CN" b="1" baseline="-25000">
                <a:solidFill>
                  <a:srgbClr val="800000"/>
                </a:solidFill>
                <a:ea typeface="宋体" pitchFamily="2" charset="-122"/>
              </a:rPr>
              <a:t>2</a:t>
            </a:r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x</a:t>
            </a:r>
            <a:r>
              <a:rPr lang="en-US" altLang="zh-CN" b="1" baseline="30000">
                <a:solidFill>
                  <a:srgbClr val="800000"/>
                </a:solidFill>
                <a:ea typeface="宋体" pitchFamily="2" charset="-122"/>
              </a:rPr>
              <a:t>m-1</a:t>
            </a:r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+</a:t>
            </a:r>
            <a:r>
              <a:rPr lang="en-US" altLang="zh-CN" b="1">
                <a:solidFill>
                  <a:srgbClr val="800000"/>
                </a:solidFill>
                <a:latin typeface="Times New Roman"/>
                <a:ea typeface="宋体" pitchFamily="2" charset="-122"/>
              </a:rPr>
              <a:t>…</a:t>
            </a:r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+a</a:t>
            </a:r>
            <a:r>
              <a:rPr lang="en-US" altLang="zh-CN" b="1" baseline="-25000">
                <a:solidFill>
                  <a:srgbClr val="800000"/>
                </a:solidFill>
                <a:ea typeface="宋体" pitchFamily="2" charset="-122"/>
              </a:rPr>
              <a:t>m</a:t>
            </a:r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x+a</a:t>
            </a:r>
            <a:r>
              <a:rPr lang="en-US" altLang="zh-CN" b="1" baseline="-25000">
                <a:solidFill>
                  <a:srgbClr val="800000"/>
                </a:solidFill>
                <a:ea typeface="宋体" pitchFamily="2" charset="-122"/>
              </a:rPr>
              <a:t>m+1</a:t>
            </a:r>
          </a:p>
        </p:txBody>
      </p: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304800" y="3810000"/>
            <a:ext cx="9525000" cy="2312988"/>
            <a:chOff x="192" y="2496"/>
            <a:chExt cx="6000" cy="1457"/>
          </a:xfrm>
        </p:grpSpPr>
        <p:grpSp>
          <p:nvGrpSpPr>
            <p:cNvPr id="73751" name="Group 23"/>
            <p:cNvGrpSpPr>
              <a:grpSpLocks/>
            </p:cNvGrpSpPr>
            <p:nvPr/>
          </p:nvGrpSpPr>
          <p:grpSpPr bwMode="auto">
            <a:xfrm>
              <a:off x="192" y="2496"/>
              <a:ext cx="6000" cy="1457"/>
              <a:chOff x="192" y="2496"/>
              <a:chExt cx="6000" cy="1457"/>
            </a:xfrm>
          </p:grpSpPr>
          <p:sp>
            <p:nvSpPr>
              <p:cNvPr id="73748" name="Text Box 20"/>
              <p:cNvSpPr txBox="1">
                <a:spLocks noChangeArrowheads="1"/>
              </p:cNvSpPr>
              <p:nvPr/>
            </p:nvSpPr>
            <p:spPr bwMode="auto">
              <a:xfrm>
                <a:off x="278" y="2496"/>
                <a:ext cx="23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2"/>
                    </a:solidFill>
                    <a:ea typeface="宋体" pitchFamily="2" charset="-122"/>
                  </a:rPr>
                  <a:t>2</a:t>
                </a:r>
                <a:r>
                  <a:rPr lang="zh-CN" altLang="en-US" b="1">
                    <a:solidFill>
                      <a:schemeClr val="accent2"/>
                    </a:solidFill>
                    <a:ea typeface="宋体" pitchFamily="2" charset="-122"/>
                  </a:rPr>
                  <a:t>、预测和预测误差估计：</a:t>
                </a: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73749" name="Text Box 21"/>
              <p:cNvSpPr txBox="1">
                <a:spLocks noChangeArrowheads="1"/>
              </p:cNvSpPr>
              <p:nvPr/>
            </p:nvSpPr>
            <p:spPr bwMode="auto">
              <a:xfrm>
                <a:off x="192" y="2745"/>
                <a:ext cx="6000" cy="1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/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</a:t>
                </a:r>
                <a:r>
                  <a:rPr lang="en-US" altLang="zh-CN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Y=polyval</a:t>
                </a:r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（</a:t>
                </a:r>
                <a:r>
                  <a:rPr lang="en-US" altLang="zh-CN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p</a:t>
                </a:r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，</a:t>
                </a:r>
                <a:r>
                  <a:rPr lang="en-US" altLang="zh-CN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x</a:t>
                </a:r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）求</a:t>
                </a:r>
                <a:r>
                  <a:rPr lang="en-US" altLang="zh-CN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polyfit</a:t>
                </a:r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所得的回归多项式在</a:t>
                </a:r>
                <a:r>
                  <a:rPr lang="en-US" altLang="zh-CN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x</a:t>
                </a:r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处  的预</a:t>
                </a:r>
              </a:p>
              <a:p>
                <a:pPr lvl="1"/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          测值</a:t>
                </a:r>
                <a:r>
                  <a:rPr lang="en-US" altLang="zh-CN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Y</a:t>
                </a:r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；</a:t>
                </a:r>
                <a:endParaRPr lang="zh-CN" altLang="en-US">
                  <a:latin typeface="Garamond" pitchFamily="18" charset="0"/>
                  <a:ea typeface="宋体" pitchFamily="2" charset="-122"/>
                </a:endParaRPr>
              </a:p>
              <a:p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       （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2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）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[Y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，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DELTA]=polyconf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（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p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，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x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，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S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，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alpha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）求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polyfit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所得</a:t>
                </a:r>
              </a:p>
              <a:p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                的回归多项式在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x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处的预测值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Y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及预测值的显著性为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1-</a:t>
                </a:r>
              </a:p>
              <a:p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                alpha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的置信区间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Y   DELTA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；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alpha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缺省时为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0.5.</a:t>
                </a:r>
              </a:p>
            </p:txBody>
          </p:sp>
        </p:grpSp>
        <p:graphicFrame>
          <p:nvGraphicFramePr>
            <p:cNvPr id="73753" name="Object 25"/>
            <p:cNvGraphicFramePr>
              <a:graphicFrameLocks noChangeAspect="1"/>
            </p:cNvGraphicFramePr>
            <p:nvPr/>
          </p:nvGraphicFramePr>
          <p:xfrm>
            <a:off x="2496" y="3696"/>
            <a:ext cx="168" cy="181"/>
          </p:xfrm>
          <a:graphic>
            <a:graphicData uri="http://schemas.openxmlformats.org/presentationml/2006/ole">
              <p:oleObj spid="_x0000_s73753" name="公式" r:id="rId4" imgW="139680" imgH="15228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B142-BE23-408C-9205-95546CEC7DC0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A1C3-0DD9-4D5A-97FA-63C7D3A57DA7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304800" y="381000"/>
          <a:ext cx="11734800" cy="777875"/>
        </p:xfrm>
        <a:graphic>
          <a:graphicData uri="http://schemas.openxmlformats.org/presentationml/2006/ole">
            <p:oleObj spid="_x0000_s75791" name="文档" r:id="rId3" imgW="5486400" imgH="364680" progId="Word.Document.8">
              <p:embed/>
            </p:oleObj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533400" y="1219200"/>
          <a:ext cx="8226425" cy="2027238"/>
        </p:xfrm>
        <a:graphic>
          <a:graphicData uri="http://schemas.openxmlformats.org/presentationml/2006/ole">
            <p:oleObj spid="_x0000_s75792" name="文档" r:id="rId4" imgW="5630040" imgH="1387080" progId="Word.Document.8">
              <p:embed/>
            </p:oleObj>
          </a:graphicData>
        </a:graphic>
      </p:graphicFrame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304800" y="3276600"/>
            <a:ext cx="914400" cy="466725"/>
          </a:xfrm>
          <a:prstGeom prst="rect">
            <a:avLst/>
          </a:prstGeom>
          <a:solidFill>
            <a:srgbClr val="66FFFF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法一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593725" y="3789363"/>
            <a:ext cx="8550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latin typeface="Garamond" pitchFamily="18" charset="0"/>
                <a:ea typeface="宋体" pitchFamily="2" charset="-122"/>
              </a:rPr>
              <a:t>      </a:t>
            </a:r>
            <a:r>
              <a:rPr lang="zh-CN" altLang="en-US" b="1">
                <a:latin typeface="Garamond" pitchFamily="18" charset="0"/>
                <a:ea typeface="宋体" pitchFamily="2" charset="-122"/>
              </a:rPr>
              <a:t>直接作二次多项式回归：</a:t>
            </a:r>
            <a:endParaRPr lang="zh-CN" altLang="en-US">
              <a:latin typeface="Garamond" pitchFamily="18" charset="0"/>
              <a:ea typeface="宋体" pitchFamily="2" charset="-122"/>
            </a:endParaRPr>
          </a:p>
          <a:p>
            <a:pPr lvl="1"/>
            <a:r>
              <a:rPr lang="zh-CN" altLang="en-US">
                <a:latin typeface="Garamond" pitchFamily="18" charset="0"/>
                <a:ea typeface="宋体" pitchFamily="2" charset="-122"/>
              </a:rPr>
              <a:t>       </a:t>
            </a:r>
            <a:r>
              <a:rPr lang="en-US" altLang="zh-CN">
                <a:latin typeface="Garamond" pitchFamily="18" charset="0"/>
                <a:ea typeface="宋体" pitchFamily="2" charset="-122"/>
              </a:rPr>
              <a:t>t=1/30:1/30:14/30;</a:t>
            </a:r>
          </a:p>
          <a:p>
            <a:pPr lvl="2"/>
            <a:r>
              <a:rPr lang="en-US" altLang="zh-CN">
                <a:ea typeface="宋体" pitchFamily="2" charset="-122"/>
              </a:rPr>
              <a:t> s=[11.86 15.67 20.60 26.69 33.71 41.93 51.13 61.49 72.90   </a:t>
            </a:r>
          </a:p>
          <a:p>
            <a:pPr lvl="2"/>
            <a:r>
              <a:rPr lang="en-US" altLang="zh-CN">
                <a:ea typeface="宋体" pitchFamily="2" charset="-122"/>
              </a:rPr>
              <a:t>      85.44 99.08 113.77 129.54 146.48];</a:t>
            </a:r>
          </a:p>
          <a:p>
            <a:r>
              <a:rPr lang="en-US" altLang="zh-CN">
                <a:ea typeface="宋体" pitchFamily="2" charset="-122"/>
              </a:rPr>
              <a:t>            </a:t>
            </a:r>
            <a:r>
              <a:rPr lang="en-US" altLang="zh-CN" b="1">
                <a:ea typeface="宋体" pitchFamily="2" charset="-122"/>
              </a:rPr>
              <a:t>[p,S]=polyfit(t,s,2)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5795" name="Text Box 19">
            <a:hlinkClick r:id="rId5" action="ppaction://program"/>
          </p:cNvPr>
          <p:cNvSpPr txBox="1">
            <a:spLocks noChangeArrowheads="1"/>
          </p:cNvSpPr>
          <p:nvPr/>
        </p:nvSpPr>
        <p:spPr bwMode="auto">
          <a:xfrm>
            <a:off x="5715000" y="5410200"/>
            <a:ext cx="3124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6"/>
              </a:rPr>
              <a:t>To </a:t>
            </a:r>
            <a:r>
              <a:rPr lang="en-US" altLang="zh-CN">
                <a:hlinkClick r:id="rId5" action="ppaction://program"/>
              </a:rPr>
              <a:t>MATLAB</a:t>
            </a:r>
            <a:r>
              <a:rPr lang="zh-CN" altLang="en-US">
                <a:hlinkClick r:id="rId5" action="ppaction://program"/>
              </a:rPr>
              <a:t>（</a:t>
            </a:r>
            <a:r>
              <a:rPr lang="en-US" altLang="zh-CN">
                <a:hlinkClick r:id="rId5" action="ppaction://program"/>
              </a:rPr>
              <a:t>liti21</a:t>
            </a:r>
            <a:r>
              <a:rPr lang="zh-CN" altLang="en-US">
                <a:hlinkClick r:id="rId5" action="ppaction://program"/>
              </a:rPr>
              <a:t>）</a:t>
            </a:r>
            <a:endParaRPr lang="zh-CN" altLang="en-US"/>
          </a:p>
        </p:txBody>
      </p:sp>
      <p:grpSp>
        <p:nvGrpSpPr>
          <p:cNvPr id="75799" name="Group 23"/>
          <p:cNvGrpSpPr>
            <a:grpSpLocks/>
          </p:cNvGrpSpPr>
          <p:nvPr/>
        </p:nvGrpSpPr>
        <p:grpSpPr bwMode="auto">
          <a:xfrm>
            <a:off x="1066800" y="5638800"/>
            <a:ext cx="4876800" cy="788988"/>
            <a:chOff x="672" y="3552"/>
            <a:chExt cx="3072" cy="497"/>
          </a:xfrm>
        </p:grpSpPr>
        <p:graphicFrame>
          <p:nvGraphicFramePr>
            <p:cNvPr id="75797" name="Object 21"/>
            <p:cNvGraphicFramePr>
              <a:graphicFrameLocks noChangeAspect="1"/>
            </p:cNvGraphicFramePr>
            <p:nvPr/>
          </p:nvGraphicFramePr>
          <p:xfrm>
            <a:off x="960" y="3792"/>
            <a:ext cx="2784" cy="257"/>
          </p:xfrm>
          <a:graphic>
            <a:graphicData uri="http://schemas.openxmlformats.org/presentationml/2006/ole">
              <p:oleObj spid="_x0000_s75797" name="公式" r:id="rId7" imgW="2184120" imgH="203040" progId="Equation.3">
                <p:embed/>
              </p:oleObj>
            </a:graphicData>
          </a:graphic>
        </p:graphicFrame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672" y="3552"/>
              <a:ext cx="25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宋体" pitchFamily="2" charset="-122"/>
                </a:rPr>
                <a:t>得回归模型为 ：</a:t>
              </a:r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3" grpId="0" animBg="1" autoUpdateAnimBg="0"/>
      <p:bldP spid="75794" grpId="0" autoUpdateAnimBg="0"/>
      <p:bldP spid="7579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rgbClr val="FF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6CC8-EF58-4261-9FD8-0907F893FF72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8532-903D-47A6-B9A2-1399CCCF116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381000" y="304800"/>
            <a:ext cx="914400" cy="466725"/>
          </a:xfrm>
          <a:prstGeom prst="rect">
            <a:avLst/>
          </a:prstGeom>
          <a:solidFill>
            <a:srgbClr val="66FFFF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法二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85800" y="914400"/>
            <a:ext cx="80438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zh-CN" altLang="en-US" b="1">
                <a:latin typeface="Garamond" pitchFamily="18" charset="0"/>
                <a:ea typeface="宋体" pitchFamily="2" charset="-122"/>
              </a:rPr>
              <a:t>化为多元线性回归：</a:t>
            </a:r>
            <a:endParaRPr lang="zh-CN" altLang="en-US">
              <a:latin typeface="Garamond" pitchFamily="18" charset="0"/>
              <a:ea typeface="宋体" pitchFamily="2" charset="-122"/>
            </a:endParaRPr>
          </a:p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t=1/30:1/30:14/30;</a:t>
            </a:r>
          </a:p>
          <a:p>
            <a:pPr lvl="1"/>
            <a:r>
              <a:rPr lang="en-US" altLang="zh-CN">
                <a:ea typeface="宋体" pitchFamily="2" charset="-122"/>
              </a:rPr>
              <a:t>s=[11.86 15.67 20.60 26.69 33.71 41.93 51.13 61.49 72.90   </a:t>
            </a:r>
          </a:p>
          <a:p>
            <a:pPr lvl="2"/>
            <a:r>
              <a:rPr lang="en-US" altLang="zh-CN">
                <a:ea typeface="宋体" pitchFamily="2" charset="-122"/>
              </a:rPr>
              <a:t>      85.44 99.08 113.77 129.54 146.48];</a:t>
            </a:r>
          </a:p>
          <a:p>
            <a:pPr lvl="1"/>
            <a:r>
              <a:rPr lang="en-US" altLang="zh-CN" b="1">
                <a:latin typeface="Garamond" pitchFamily="18" charset="0"/>
                <a:ea typeface="宋体" pitchFamily="2" charset="-122"/>
              </a:rPr>
              <a:t>T=[ones(14,1) t' (t.^2)'];</a:t>
            </a:r>
          </a:p>
          <a:p>
            <a:pPr lvl="1"/>
            <a:r>
              <a:rPr lang="en-US" altLang="zh-CN" b="1">
                <a:latin typeface="Garamond" pitchFamily="18" charset="0"/>
                <a:ea typeface="宋体" pitchFamily="2" charset="-122"/>
              </a:rPr>
              <a:t>[b,bint,r,rint,stats]=regress(s',T);</a:t>
            </a:r>
          </a:p>
          <a:p>
            <a:pPr lvl="1"/>
            <a:r>
              <a:rPr lang="en-US" altLang="zh-CN" b="1">
                <a:latin typeface="Garamond" pitchFamily="18" charset="0"/>
                <a:ea typeface="宋体" pitchFamily="2" charset="-122"/>
              </a:rPr>
              <a:t>b,stats</a:t>
            </a:r>
          </a:p>
        </p:txBody>
      </p:sp>
      <p:sp>
        <p:nvSpPr>
          <p:cNvPr id="78861" name="Text Box 13">
            <a:hlinkClick r:id="rId3" action="ppaction://program"/>
          </p:cNvPr>
          <p:cNvSpPr txBox="1">
            <a:spLocks noChangeArrowheads="1"/>
          </p:cNvSpPr>
          <p:nvPr/>
        </p:nvSpPr>
        <p:spPr bwMode="auto">
          <a:xfrm>
            <a:off x="4876800" y="990600"/>
            <a:ext cx="3886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4"/>
              </a:rPr>
              <a:t>To </a:t>
            </a:r>
            <a:r>
              <a:rPr lang="en-US" altLang="zh-CN">
                <a:hlinkClick r:id="rId3" action="ppaction://program"/>
              </a:rPr>
              <a:t>MATLAB(liti22)</a:t>
            </a:r>
            <a:endParaRPr lang="en-US" altLang="zh-CN"/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7620000" y="5426075"/>
          <a:ext cx="1524000" cy="1431925"/>
        </p:xfrm>
        <a:graphic>
          <a:graphicData uri="http://schemas.openxmlformats.org/presentationml/2006/ole">
            <p:oleObj spid="_x0000_s130050" name="剪辑" r:id="rId5" imgW="3763440" imgH="3535200" progId="MS_ClipArt_Gallery.2">
              <p:embed/>
            </p:oleObj>
          </a:graphicData>
        </a:graphic>
      </p:graphicFrame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1066800" y="3657600"/>
            <a:ext cx="4903788" cy="788988"/>
            <a:chOff x="672" y="2304"/>
            <a:chExt cx="3089" cy="497"/>
          </a:xfrm>
        </p:grpSpPr>
        <p:graphicFrame>
          <p:nvGraphicFramePr>
            <p:cNvPr id="130051" name="Object 3"/>
            <p:cNvGraphicFramePr>
              <a:graphicFrameLocks noChangeAspect="1"/>
            </p:cNvGraphicFramePr>
            <p:nvPr/>
          </p:nvGraphicFramePr>
          <p:xfrm>
            <a:off x="944" y="2544"/>
            <a:ext cx="2817" cy="257"/>
          </p:xfrm>
          <a:graphic>
            <a:graphicData uri="http://schemas.openxmlformats.org/presentationml/2006/ole">
              <p:oleObj spid="_x0000_s130051" name="公式" r:id="rId6" imgW="2209680" imgH="203040" progId="Equation.3">
                <p:embed/>
              </p:oleObj>
            </a:graphicData>
          </a:graphic>
        </p:graphicFrame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672" y="2304"/>
              <a:ext cx="25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宋体" pitchFamily="2" charset="-122"/>
                </a:rPr>
                <a:t>得回归模型为 ：</a:t>
              </a:r>
            </a:p>
          </p:txBody>
        </p:sp>
      </p:grp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1447800" y="5257800"/>
            <a:ext cx="2854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Garamond" pitchFamily="18" charset="0"/>
                <a:ea typeface="宋体" pitchFamily="2" charset="-122"/>
              </a:rPr>
              <a:t>Y=polyconf(p,t,S)</a:t>
            </a:r>
          </a:p>
          <a:p>
            <a:r>
              <a:rPr lang="en-US" altLang="zh-CN">
                <a:ea typeface="宋体" pitchFamily="2" charset="-122"/>
              </a:rPr>
              <a:t>      plot(t,s,'k+',t,Y,'r')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762000" y="4572000"/>
            <a:ext cx="175260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Garamond" pitchFamily="18" charset="0"/>
                <a:ea typeface="宋体" pitchFamily="2" charset="-122"/>
              </a:rPr>
              <a:t>预测及作图</a:t>
            </a:r>
          </a:p>
        </p:txBody>
      </p:sp>
      <p:sp>
        <p:nvSpPr>
          <p:cNvPr id="78869" name="Text Box 21">
            <a:hlinkClick r:id="rId3" action="ppaction://program"/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3124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4"/>
              </a:rPr>
              <a:t>To </a:t>
            </a:r>
            <a:r>
              <a:rPr lang="en-US" altLang="zh-CN">
                <a:hlinkClick r:id="rId3" action="ppaction://program"/>
              </a:rPr>
              <a:t>MATLAB(liti23)</a:t>
            </a:r>
            <a:endParaRPr lang="en-US" altLang="zh-CN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nimBg="1" autoUpdateAnimBg="0"/>
      <p:bldP spid="78867" grpId="0" autoUpdateAnimBg="0"/>
      <p:bldP spid="78868" grpId="0" animBg="1" autoUpdateAnimBg="0"/>
      <p:bldP spid="788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33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FEB9-2469-4F8F-A496-B8DD5FC96CB7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F27-721E-4CE3-B029-159AA6191F2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381000" y="457200"/>
            <a:ext cx="326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800000"/>
                </a:solidFill>
                <a:ea typeface="宋体" pitchFamily="2" charset="-122"/>
              </a:rPr>
              <a:t>（二）多元二项式回归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822325" y="955675"/>
            <a:ext cx="504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命令：</a:t>
            </a:r>
            <a:r>
              <a:rPr lang="en-US" altLang="zh-CN">
                <a:ea typeface="宋体" pitchFamily="2" charset="-122"/>
              </a:rPr>
              <a:t>rstool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y</a:t>
            </a:r>
            <a:r>
              <a:rPr lang="zh-CN" altLang="en-US">
                <a:ea typeface="宋体" pitchFamily="2" charset="-122"/>
              </a:rPr>
              <a:t>，’</a:t>
            </a:r>
            <a:r>
              <a:rPr lang="en-US" altLang="zh-CN">
                <a:ea typeface="宋体" pitchFamily="2" charset="-122"/>
              </a:rPr>
              <a:t>model’, alpha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pic>
        <p:nvPicPr>
          <p:cNvPr id="79898" name="Picture 26" descr="TRE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0788" y="304800"/>
            <a:ext cx="1573212" cy="1336675"/>
          </a:xfrm>
          <a:prstGeom prst="rect">
            <a:avLst/>
          </a:prstGeom>
          <a:noFill/>
        </p:spPr>
      </p:pic>
      <p:grpSp>
        <p:nvGrpSpPr>
          <p:cNvPr id="79914" name="Group 42"/>
          <p:cNvGrpSpPr>
            <a:grpSpLocks/>
          </p:cNvGrpSpPr>
          <p:nvPr/>
        </p:nvGrpSpPr>
        <p:grpSpPr bwMode="auto">
          <a:xfrm>
            <a:off x="381000" y="1371600"/>
            <a:ext cx="2590800" cy="1076325"/>
            <a:chOff x="240" y="864"/>
            <a:chExt cx="1632" cy="678"/>
          </a:xfrm>
        </p:grpSpPr>
        <p:sp>
          <p:nvSpPr>
            <p:cNvPr id="79901" name="Text Box 29"/>
            <p:cNvSpPr txBox="1">
              <a:spLocks noChangeArrowheads="1"/>
            </p:cNvSpPr>
            <p:nvPr/>
          </p:nvSpPr>
          <p:spPr bwMode="auto">
            <a:xfrm>
              <a:off x="240" y="1248"/>
              <a:ext cx="856" cy="29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n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m</a:t>
              </a:r>
              <a:r>
                <a:rPr lang="zh-CN" altLang="en-US">
                  <a:ea typeface="宋体" pitchFamily="2" charset="-122"/>
                  <a:sym typeface="Symbol" pitchFamily="18" charset="2"/>
                </a:rPr>
                <a:t>矩阵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>
              <a:off x="1776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6" name="Freeform 34"/>
            <p:cNvSpPr>
              <a:spLocks/>
            </p:cNvSpPr>
            <p:nvPr/>
          </p:nvSpPr>
          <p:spPr bwMode="auto">
            <a:xfrm>
              <a:off x="720" y="864"/>
              <a:ext cx="1104" cy="432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1056" y="96"/>
                </a:cxn>
                <a:cxn ang="0">
                  <a:pos x="0" y="96"/>
                </a:cxn>
                <a:cxn ang="0">
                  <a:pos x="0" y="432"/>
                </a:cxn>
              </a:cxnLst>
              <a:rect l="0" t="0" r="r" b="b"/>
              <a:pathLst>
                <a:path w="1056" h="432">
                  <a:moveTo>
                    <a:pt x="1056" y="0"/>
                  </a:moveTo>
                  <a:lnTo>
                    <a:pt x="1056" y="96"/>
                  </a:lnTo>
                  <a:lnTo>
                    <a:pt x="0" y="96"/>
                  </a:lnTo>
                  <a:lnTo>
                    <a:pt x="0" y="43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17" name="Group 45"/>
          <p:cNvGrpSpPr>
            <a:grpSpLocks/>
          </p:cNvGrpSpPr>
          <p:nvPr/>
        </p:nvGrpSpPr>
        <p:grpSpPr bwMode="auto">
          <a:xfrm>
            <a:off x="4876800" y="1371600"/>
            <a:ext cx="3013075" cy="1289050"/>
            <a:chOff x="3024" y="864"/>
            <a:chExt cx="1898" cy="812"/>
          </a:xfrm>
        </p:grpSpPr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3312" y="1152"/>
              <a:ext cx="1610" cy="5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/>
              <a:r>
                <a:rPr lang="zh-CN" altLang="en-US">
                  <a:latin typeface="Garamond" pitchFamily="18" charset="0"/>
                  <a:ea typeface="宋体" pitchFamily="2" charset="-122"/>
                </a:rPr>
                <a:t>显著性水平</a:t>
              </a:r>
            </a:p>
            <a:p>
              <a:r>
                <a:rPr lang="zh-CN" altLang="en-US">
                  <a:ea typeface="宋体" pitchFamily="2" charset="-122"/>
                </a:rPr>
                <a:t>（缺省时为</a:t>
              </a:r>
              <a:r>
                <a:rPr lang="en-US" altLang="zh-CN">
                  <a:ea typeface="宋体" pitchFamily="2" charset="-122"/>
                </a:rPr>
                <a:t>0.05</a:t>
              </a:r>
              <a:r>
                <a:rPr lang="zh-CN" altLang="en-US">
                  <a:ea typeface="宋体" pitchFamily="2" charset="-122"/>
                </a:rPr>
                <a:t>）</a:t>
              </a:r>
            </a:p>
          </p:txBody>
        </p:sp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>
              <a:off x="3024" y="8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0" name="Freeform 38"/>
            <p:cNvSpPr>
              <a:spLocks/>
            </p:cNvSpPr>
            <p:nvPr/>
          </p:nvSpPr>
          <p:spPr bwMode="auto">
            <a:xfrm>
              <a:off x="3168" y="864"/>
              <a:ext cx="960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960" y="96"/>
                </a:cxn>
                <a:cxn ang="0">
                  <a:pos x="960" y="288"/>
                </a:cxn>
              </a:cxnLst>
              <a:rect l="0" t="0" r="r" b="b"/>
              <a:pathLst>
                <a:path w="960" h="288">
                  <a:moveTo>
                    <a:pt x="0" y="0"/>
                  </a:moveTo>
                  <a:lnTo>
                    <a:pt x="0" y="96"/>
                  </a:lnTo>
                  <a:lnTo>
                    <a:pt x="960" y="96"/>
                  </a:lnTo>
                  <a:lnTo>
                    <a:pt x="960" y="28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15" name="Group 43"/>
          <p:cNvGrpSpPr>
            <a:grpSpLocks/>
          </p:cNvGrpSpPr>
          <p:nvPr/>
        </p:nvGrpSpPr>
        <p:grpSpPr bwMode="auto">
          <a:xfrm>
            <a:off x="2057400" y="1371600"/>
            <a:ext cx="1565275" cy="1076325"/>
            <a:chOff x="1248" y="864"/>
            <a:chExt cx="986" cy="678"/>
          </a:xfrm>
        </p:grpSpPr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1248" y="1248"/>
              <a:ext cx="986" cy="29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n</a:t>
              </a:r>
              <a:r>
                <a:rPr lang="zh-CN" altLang="en-US">
                  <a:ea typeface="宋体" pitchFamily="2" charset="-122"/>
                </a:rPr>
                <a:t>维列向量</a:t>
              </a:r>
            </a:p>
          </p:txBody>
        </p:sp>
        <p:sp>
          <p:nvSpPr>
            <p:cNvPr id="79907" name="Line 35"/>
            <p:cNvSpPr>
              <a:spLocks noChangeShapeType="1"/>
            </p:cNvSpPr>
            <p:nvPr/>
          </p:nvSpPr>
          <p:spPr bwMode="auto">
            <a:xfrm flipV="1">
              <a:off x="1728" y="86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21" name="Group 49"/>
          <p:cNvGrpSpPr>
            <a:grpSpLocks/>
          </p:cNvGrpSpPr>
          <p:nvPr/>
        </p:nvGrpSpPr>
        <p:grpSpPr bwMode="auto">
          <a:xfrm>
            <a:off x="431800" y="1371600"/>
            <a:ext cx="9471025" cy="8002588"/>
            <a:chOff x="272" y="864"/>
            <a:chExt cx="5966" cy="5041"/>
          </a:xfrm>
        </p:grpSpPr>
        <p:sp>
          <p:nvSpPr>
            <p:cNvPr id="79911" name="Rectangle 39"/>
            <p:cNvSpPr>
              <a:spLocks noChangeArrowheads="1"/>
            </p:cNvSpPr>
            <p:nvPr/>
          </p:nvSpPr>
          <p:spPr bwMode="auto">
            <a:xfrm>
              <a:off x="272" y="1776"/>
              <a:ext cx="5136" cy="2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2384" y="8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3" name="Freeform 41"/>
            <p:cNvSpPr>
              <a:spLocks/>
            </p:cNvSpPr>
            <p:nvPr/>
          </p:nvSpPr>
          <p:spPr bwMode="auto">
            <a:xfrm>
              <a:off x="2637" y="864"/>
              <a:ext cx="1" cy="9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6"/>
                </a:cxn>
              </a:cxnLst>
              <a:rect l="0" t="0" r="r" b="b"/>
              <a:pathLst>
                <a:path w="1" h="916">
                  <a:moveTo>
                    <a:pt x="0" y="0"/>
                  </a:moveTo>
                  <a:cubicBezTo>
                    <a:pt x="0" y="305"/>
                    <a:pt x="0" y="611"/>
                    <a:pt x="0" y="9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9920" name="Object 48"/>
            <p:cNvGraphicFramePr>
              <a:graphicFrameLocks noChangeAspect="1"/>
            </p:cNvGraphicFramePr>
            <p:nvPr/>
          </p:nvGraphicFramePr>
          <p:xfrm>
            <a:off x="480" y="2064"/>
            <a:ext cx="5758" cy="3841"/>
          </p:xfrm>
          <a:graphic>
            <a:graphicData uri="http://schemas.openxmlformats.org/presentationml/2006/ole">
              <p:oleObj spid="_x0000_s79920" name="Document" r:id="rId4" imgW="6093360" imgH="4064040" progId="Word.Document.8">
                <p:embed/>
              </p:oleObj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33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A06C-EA3E-4938-8CA9-A126A6B62F61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DE3B-09C5-4425-AF75-532888D224B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304800" y="3048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 </a:t>
            </a:r>
            <a:r>
              <a:rPr lang="zh-CN" altLang="en-US" b="1">
                <a:ea typeface="宋体" pitchFamily="2" charset="-122"/>
              </a:rPr>
              <a:t>例</a:t>
            </a:r>
            <a:r>
              <a:rPr lang="en-US" altLang="zh-CN" b="1">
                <a:ea typeface="宋体" pitchFamily="2" charset="-122"/>
              </a:rPr>
              <a:t>3 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zh-CN" altLang="en-US">
                <a:ea typeface="宋体" pitchFamily="2" charset="-122"/>
              </a:rPr>
              <a:t>设某商品的需求量与消费者的平均收入、商品价格的统计数</a:t>
            </a:r>
          </a:p>
          <a:p>
            <a:r>
              <a:rPr lang="zh-CN" altLang="en-US">
                <a:ea typeface="宋体" pitchFamily="2" charset="-122"/>
              </a:rPr>
              <a:t>         据如下，建立回归模型，预测平均收入为</a:t>
            </a:r>
            <a:r>
              <a:rPr lang="en-US" altLang="zh-CN">
                <a:ea typeface="宋体" pitchFamily="2" charset="-122"/>
              </a:rPr>
              <a:t>1000</a:t>
            </a:r>
            <a:r>
              <a:rPr lang="zh-CN" altLang="en-US">
                <a:ea typeface="宋体" pitchFamily="2" charset="-122"/>
              </a:rPr>
              <a:t>、价格为</a:t>
            </a:r>
            <a:r>
              <a:rPr lang="en-US" altLang="zh-CN">
                <a:ea typeface="宋体" pitchFamily="2" charset="-122"/>
              </a:rPr>
              <a:t>6</a:t>
            </a:r>
            <a:r>
              <a:rPr lang="zh-CN" altLang="en-US">
                <a:ea typeface="宋体" pitchFamily="2" charset="-122"/>
              </a:rPr>
              <a:t>时 </a:t>
            </a:r>
          </a:p>
          <a:p>
            <a:r>
              <a:rPr lang="zh-CN" altLang="en-US">
                <a:ea typeface="宋体" pitchFamily="2" charset="-122"/>
              </a:rPr>
              <a:t>         的商品需求量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996950" y="1600200"/>
          <a:ext cx="8147050" cy="1044575"/>
        </p:xfrm>
        <a:graphic>
          <a:graphicData uri="http://schemas.openxmlformats.org/presentationml/2006/ole">
            <p:oleObj spid="_x0000_s80905" name="文档" r:id="rId3" imgW="5623560" imgH="721080" progId="Word.Document.8">
              <p:embed/>
            </p:oleObj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1066800" y="2514600"/>
          <a:ext cx="11660188" cy="458788"/>
        </p:xfrm>
        <a:graphic>
          <a:graphicData uri="http://schemas.openxmlformats.org/presentationml/2006/ole">
            <p:oleObj spid="_x0000_s80906" name="文档" r:id="rId4" imgW="5486400" imgH="216000" progId="Word.Document.8">
              <p:embed/>
            </p:oleObj>
          </a:graphicData>
        </a:graphic>
      </p:graphicFrame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381000" y="2971800"/>
            <a:ext cx="914400" cy="466725"/>
          </a:xfrm>
          <a:prstGeom prst="rect">
            <a:avLst/>
          </a:prstGeom>
          <a:solidFill>
            <a:srgbClr val="66FFFF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法一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050925" y="3394075"/>
            <a:ext cx="74247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 </a:t>
            </a:r>
            <a:r>
              <a:rPr lang="zh-CN" altLang="en-US">
                <a:ea typeface="宋体" pitchFamily="2" charset="-122"/>
              </a:rPr>
              <a:t>直接用多元二项式回归：</a:t>
            </a:r>
          </a:p>
          <a:p>
            <a:pPr lvl="1"/>
            <a:r>
              <a:rPr lang="en-US" altLang="zh-CN">
                <a:ea typeface="宋体" pitchFamily="2" charset="-122"/>
              </a:rPr>
              <a:t>x1=[1000 600 1200 500 300 400 1300 1100 1300 300];</a:t>
            </a:r>
          </a:p>
          <a:p>
            <a:pPr lvl="1"/>
            <a:r>
              <a:rPr lang="en-US" altLang="zh-CN">
                <a:ea typeface="宋体" pitchFamily="2" charset="-122"/>
              </a:rPr>
              <a:t>x2=[5 7 6 6 8 7 5 4 3 9];</a:t>
            </a:r>
          </a:p>
          <a:p>
            <a:pPr lvl="1"/>
            <a:r>
              <a:rPr lang="en-US" altLang="zh-CN">
                <a:ea typeface="宋体" pitchFamily="2" charset="-122"/>
              </a:rPr>
              <a:t>y=[100 75 80 70 50 65 90 100 110 60]';</a:t>
            </a:r>
          </a:p>
          <a:p>
            <a:pPr lvl="1"/>
            <a:r>
              <a:rPr lang="en-US" altLang="zh-CN">
                <a:ea typeface="宋体" pitchFamily="2" charset="-122"/>
              </a:rPr>
              <a:t>x=[x1' x2'];</a:t>
            </a:r>
          </a:p>
          <a:p>
            <a:r>
              <a:rPr lang="en-US" altLang="zh-CN">
                <a:ea typeface="宋体" pitchFamily="2" charset="-122"/>
              </a:rPr>
              <a:t>      rstool(x,y,'purequadratic')</a:t>
            </a:r>
          </a:p>
          <a:p>
            <a:pPr lvl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8" grpId="0" animBg="1" autoUpdateAnimBg="0"/>
      <p:bldP spid="809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CC"/>
            </a:gs>
            <a:gs pos="100000">
              <a:srgbClr val="FFFF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8EE-C8D0-4088-B516-EEBDD2BCA03D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B6D6-9CA2-4B88-B3D6-0631F9F16982}" type="slidenum">
              <a:rPr lang="en-US" altLang="zh-CN"/>
              <a:pPr/>
              <a:t>28</a:t>
            </a:fld>
            <a:endParaRPr lang="en-US" altLang="zh-CN"/>
          </a:p>
        </p:txBody>
      </p:sp>
      <p:pic>
        <p:nvPicPr>
          <p:cNvPr id="13332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6172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762000" y="4800600"/>
            <a:ext cx="762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    </a:t>
            </a:r>
            <a:r>
              <a:rPr lang="zh-CN" altLang="en-US" sz="2000">
                <a:ea typeface="宋体" pitchFamily="2" charset="-122"/>
              </a:rPr>
              <a:t>在画面左下方的下拉式菜单中选”</a:t>
            </a:r>
            <a:r>
              <a:rPr lang="en-US" altLang="zh-CN" sz="2000">
                <a:ea typeface="宋体" pitchFamily="2" charset="-122"/>
              </a:rPr>
              <a:t>all”, </a:t>
            </a:r>
            <a:r>
              <a:rPr lang="zh-CN" altLang="en-US" sz="2000">
                <a:ea typeface="宋体" pitchFamily="2" charset="-122"/>
              </a:rPr>
              <a:t>则</a:t>
            </a:r>
            <a:r>
              <a:rPr lang="en-US" altLang="zh-CN" sz="2000">
                <a:ea typeface="宋体" pitchFamily="2" charset="-122"/>
              </a:rPr>
              <a:t>beta</a:t>
            </a:r>
            <a:r>
              <a:rPr lang="zh-CN" altLang="en-US" sz="2000">
                <a:ea typeface="宋体" pitchFamily="2" charset="-122"/>
              </a:rPr>
              <a:t>、</a:t>
            </a:r>
            <a:r>
              <a:rPr lang="en-US" altLang="zh-CN" sz="2000">
                <a:ea typeface="宋体" pitchFamily="2" charset="-122"/>
              </a:rPr>
              <a:t>rmse</a:t>
            </a:r>
            <a:r>
              <a:rPr lang="zh-CN" altLang="en-US" sz="2000">
                <a:ea typeface="宋体" pitchFamily="2" charset="-122"/>
              </a:rPr>
              <a:t>和</a:t>
            </a:r>
            <a:r>
              <a:rPr lang="en-US" altLang="zh-CN" sz="2000">
                <a:ea typeface="宋体" pitchFamily="2" charset="-122"/>
              </a:rPr>
              <a:t>residuals</a:t>
            </a:r>
            <a:r>
              <a:rPr lang="zh-CN" altLang="en-US" sz="2000">
                <a:ea typeface="宋体" pitchFamily="2" charset="-122"/>
              </a:rPr>
              <a:t>都传送到</a:t>
            </a:r>
            <a:r>
              <a:rPr lang="en-US" altLang="zh-CN" sz="2000">
                <a:ea typeface="宋体" pitchFamily="2" charset="-122"/>
              </a:rPr>
              <a:t>Matlab</a:t>
            </a:r>
            <a:r>
              <a:rPr lang="zh-CN" altLang="en-US" sz="2000">
                <a:ea typeface="宋体" pitchFamily="2" charset="-122"/>
              </a:rPr>
              <a:t>工作区中</a:t>
            </a:r>
            <a:r>
              <a:rPr lang="en-US" altLang="zh-CN" sz="2000">
                <a:ea typeface="宋体" pitchFamily="2" charset="-122"/>
              </a:rPr>
              <a:t>.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1219200" y="3581400"/>
            <a:ext cx="792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在左边图形下方的方框中输入</a:t>
            </a:r>
            <a:r>
              <a:rPr lang="en-US" altLang="zh-CN" sz="2000">
                <a:ea typeface="宋体" pitchFamily="2" charset="-122"/>
              </a:rPr>
              <a:t>1000</a:t>
            </a:r>
            <a:r>
              <a:rPr lang="zh-CN" altLang="en-US" sz="2000">
                <a:ea typeface="宋体" pitchFamily="2" charset="-122"/>
              </a:rPr>
              <a:t>，右边图形下方的方框中输入</a:t>
            </a:r>
            <a:r>
              <a:rPr lang="en-US" altLang="zh-CN" sz="2000">
                <a:ea typeface="宋体" pitchFamily="2" charset="-122"/>
              </a:rPr>
              <a:t>6</a:t>
            </a:r>
            <a:r>
              <a:rPr lang="zh-CN" altLang="en-US" sz="2000">
                <a:ea typeface="宋体" pitchFamily="2" charset="-122"/>
              </a:rPr>
              <a:t>。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62000" y="4038600"/>
            <a:ext cx="754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     </a:t>
            </a:r>
            <a:r>
              <a:rPr lang="zh-CN" altLang="en-US" sz="2000">
                <a:ea typeface="宋体" pitchFamily="2" charset="-122"/>
              </a:rPr>
              <a:t>则画面左边的“</a:t>
            </a:r>
            <a:r>
              <a:rPr lang="en-US" altLang="zh-CN" sz="2000">
                <a:ea typeface="宋体" pitchFamily="2" charset="-122"/>
              </a:rPr>
              <a:t>Predicted Y”</a:t>
            </a:r>
            <a:r>
              <a:rPr lang="zh-CN" altLang="en-US" sz="2000">
                <a:ea typeface="宋体" pitchFamily="2" charset="-122"/>
              </a:rPr>
              <a:t>下方的数据变为</a:t>
            </a:r>
            <a:r>
              <a:rPr lang="en-US" altLang="zh-CN" sz="2000">
                <a:ea typeface="宋体" pitchFamily="2" charset="-122"/>
              </a:rPr>
              <a:t>88.47981</a:t>
            </a:r>
            <a:r>
              <a:rPr lang="zh-CN" altLang="en-US" sz="2000">
                <a:ea typeface="宋体" pitchFamily="2" charset="-122"/>
              </a:rPr>
              <a:t>，即预测出平均收入为</a:t>
            </a:r>
            <a:r>
              <a:rPr lang="en-US" altLang="zh-CN" sz="2000">
                <a:ea typeface="宋体" pitchFamily="2" charset="-122"/>
              </a:rPr>
              <a:t>1000</a:t>
            </a:r>
            <a:r>
              <a:rPr lang="zh-CN" altLang="en-US" sz="2000">
                <a:ea typeface="宋体" pitchFamily="2" charset="-122"/>
              </a:rPr>
              <a:t>、价格为</a:t>
            </a:r>
            <a:r>
              <a:rPr lang="en-US" altLang="zh-CN" sz="2000">
                <a:ea typeface="宋体" pitchFamily="2" charset="-122"/>
              </a:rPr>
              <a:t>6</a:t>
            </a:r>
            <a:r>
              <a:rPr lang="zh-CN" altLang="en-US" sz="2000">
                <a:ea typeface="宋体" pitchFamily="2" charset="-122"/>
              </a:rPr>
              <a:t>时的商品需求量为</a:t>
            </a:r>
            <a:r>
              <a:rPr lang="en-US" altLang="zh-CN" sz="2000">
                <a:ea typeface="宋体" pitchFamily="2" charset="-122"/>
              </a:rPr>
              <a:t>88.4791.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3" grpId="0" autoUpdateAnimBg="0"/>
      <p:bldP spid="13338" grpId="0" autoUpdateAnimBg="0"/>
      <p:bldP spid="1333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CC"/>
            </a:gs>
            <a:gs pos="50000">
              <a:srgbClr val="FFCCFF"/>
            </a:gs>
            <a:gs pos="100000">
              <a:srgbClr val="FFCC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895-071F-443E-8F50-F4F4C43637A8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629A-BDC4-4CE7-939E-D6630FBE49A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838200" y="990600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在</a:t>
            </a:r>
            <a:r>
              <a:rPr lang="en-US" altLang="zh-CN" sz="2000">
                <a:ea typeface="宋体" pitchFamily="2" charset="-122"/>
              </a:rPr>
              <a:t>Matlab</a:t>
            </a:r>
            <a:r>
              <a:rPr lang="zh-CN" altLang="en-US" sz="2000">
                <a:ea typeface="宋体" pitchFamily="2" charset="-122"/>
              </a:rPr>
              <a:t>工作区中输入命令： </a:t>
            </a:r>
            <a:r>
              <a:rPr lang="en-US" altLang="zh-CN" sz="2000">
                <a:ea typeface="宋体" pitchFamily="2" charset="-122"/>
              </a:rPr>
              <a:t>beta, rmse</a:t>
            </a:r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990600" y="1447800"/>
          <a:ext cx="9882188" cy="2241550"/>
        </p:xfrm>
        <a:graphic>
          <a:graphicData uri="http://schemas.openxmlformats.org/presentationml/2006/ole">
            <p:oleObj spid="_x0000_s140290" name="文档" r:id="rId3" imgW="5486400" imgH="1245600" progId="Word.Document.8">
              <p:embed/>
            </p:oleObj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914400" y="3962400"/>
          <a:ext cx="9856788" cy="695325"/>
        </p:xfrm>
        <a:graphic>
          <a:graphicData uri="http://schemas.openxmlformats.org/presentationml/2006/ole">
            <p:oleObj spid="_x0000_s140291" name="文档" r:id="rId4" imgW="5486400" imgH="388800" progId="Word.Document.8">
              <p:embed/>
            </p:oleObj>
          </a:graphicData>
        </a:graphic>
      </p:graphicFrame>
      <p:sp>
        <p:nvSpPr>
          <p:cNvPr id="113671" name="Text Box 7">
            <a:hlinkClick r:id="rId5" action="ppaction://program"/>
          </p:cNvPr>
          <p:cNvSpPr txBox="1">
            <a:spLocks noChangeArrowheads="1"/>
          </p:cNvSpPr>
          <p:nvPr/>
        </p:nvSpPr>
        <p:spPr bwMode="auto">
          <a:xfrm>
            <a:off x="5715000" y="5105400"/>
            <a:ext cx="2895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6"/>
              </a:rPr>
              <a:t>To </a:t>
            </a:r>
            <a:r>
              <a:rPr lang="en-US" altLang="zh-CN">
                <a:hlinkClick r:id="rId5" action="ppaction://program"/>
              </a:rPr>
              <a:t>MATLAB(liti31)</a:t>
            </a:r>
            <a:endParaRPr lang="en-US" altLang="zh-C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7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1F14-EA23-48A1-9A95-8AEF9C393D95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7BE-FADB-4B44-AD8B-58013B046F6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7901" name="AutoShape 10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4400" y="1828800"/>
            <a:ext cx="2590800" cy="762000"/>
          </a:xfrm>
          <a:prstGeom prst="actionButtonBlank">
            <a:avLst/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pitchFamily="2" charset="-122"/>
              </a:rPr>
              <a:t>一元线性回归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37903" name="AutoShape 103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828800"/>
            <a:ext cx="2590800" cy="762000"/>
          </a:xfrm>
          <a:prstGeom prst="actionButtonBlank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pitchFamily="2" charset="-122"/>
              </a:rPr>
              <a:t>多元线性回归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37917" name="Line 1053"/>
          <p:cNvSpPr>
            <a:spLocks noChangeShapeType="1"/>
          </p:cNvSpPr>
          <p:nvPr/>
        </p:nvSpPr>
        <p:spPr bwMode="auto">
          <a:xfrm>
            <a:off x="22860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5" name="Line 1061"/>
          <p:cNvSpPr>
            <a:spLocks noChangeShapeType="1"/>
          </p:cNvSpPr>
          <p:nvPr/>
        </p:nvSpPr>
        <p:spPr bwMode="auto">
          <a:xfrm>
            <a:off x="6248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7" name="Line 1063"/>
          <p:cNvSpPr>
            <a:spLocks noChangeShapeType="1"/>
          </p:cNvSpPr>
          <p:nvPr/>
        </p:nvSpPr>
        <p:spPr bwMode="auto">
          <a:xfrm>
            <a:off x="2286000" y="1371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1" name="Text Box 1067"/>
          <p:cNvSpPr txBox="1">
            <a:spLocks noChangeArrowheads="1"/>
          </p:cNvSpPr>
          <p:nvPr/>
        </p:nvSpPr>
        <p:spPr bwMode="auto">
          <a:xfrm>
            <a:off x="3048000" y="242888"/>
            <a:ext cx="2622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回归分析</a:t>
            </a:r>
          </a:p>
        </p:txBody>
      </p:sp>
      <p:sp>
        <p:nvSpPr>
          <p:cNvPr id="37932" name="Line 1068"/>
          <p:cNvSpPr>
            <a:spLocks noChangeShapeType="1"/>
          </p:cNvSpPr>
          <p:nvPr/>
        </p:nvSpPr>
        <p:spPr bwMode="auto">
          <a:xfrm>
            <a:off x="41910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3" name="Line 1069"/>
          <p:cNvSpPr>
            <a:spLocks noChangeShapeType="1"/>
          </p:cNvSpPr>
          <p:nvPr/>
        </p:nvSpPr>
        <p:spPr bwMode="auto">
          <a:xfrm>
            <a:off x="22860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4" name="Line 1070"/>
          <p:cNvSpPr>
            <a:spLocks noChangeShapeType="1"/>
          </p:cNvSpPr>
          <p:nvPr/>
        </p:nvSpPr>
        <p:spPr bwMode="auto">
          <a:xfrm>
            <a:off x="914400" y="3048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5" name="Line 1071"/>
          <p:cNvSpPr>
            <a:spLocks noChangeShapeType="1"/>
          </p:cNvSpPr>
          <p:nvPr/>
        </p:nvSpPr>
        <p:spPr bwMode="auto">
          <a:xfrm>
            <a:off x="914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6" name="Line 1072"/>
          <p:cNvSpPr>
            <a:spLocks noChangeShapeType="1"/>
          </p:cNvSpPr>
          <p:nvPr/>
        </p:nvSpPr>
        <p:spPr bwMode="auto">
          <a:xfrm>
            <a:off x="2590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7" name="Line 1073"/>
          <p:cNvSpPr>
            <a:spLocks noChangeShapeType="1"/>
          </p:cNvSpPr>
          <p:nvPr/>
        </p:nvSpPr>
        <p:spPr bwMode="auto">
          <a:xfrm>
            <a:off x="1752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8" name="Line 1074"/>
          <p:cNvSpPr>
            <a:spLocks noChangeShapeType="1"/>
          </p:cNvSpPr>
          <p:nvPr/>
        </p:nvSpPr>
        <p:spPr bwMode="auto">
          <a:xfrm>
            <a:off x="3733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9" name="Text Box 107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3505200"/>
            <a:ext cx="61118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2800" b="1" u="sng">
                <a:solidFill>
                  <a:srgbClr val="800000"/>
                </a:solidFill>
                <a:latin typeface="幼圆" pitchFamily="49" charset="-122"/>
                <a:ea typeface="幼圆" pitchFamily="49" charset="-122"/>
                <a:hlinkClick r:id="rId4" action="ppaction://hlinksldjump"/>
              </a:rPr>
              <a:t>数学模型及定义</a:t>
            </a:r>
            <a:endParaRPr lang="zh-CN" altLang="en-US" sz="2800" b="1">
              <a:solidFill>
                <a:srgbClr val="8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940" name="Text Box 107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447800" y="3505200"/>
            <a:ext cx="6111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 u="sng">
                <a:ea typeface="幼圆" pitchFamily="49" charset="-122"/>
              </a:rPr>
              <a:t>*</a:t>
            </a:r>
            <a:r>
              <a:rPr lang="zh-CN" altLang="en-US" sz="2800" b="1" u="sng">
                <a:ea typeface="幼圆" pitchFamily="49" charset="-122"/>
                <a:hlinkClick r:id="rId5" action="ppaction://hlinksldjump"/>
              </a:rPr>
              <a:t>模型参数估计</a:t>
            </a:r>
            <a:endParaRPr lang="zh-CN" altLang="en-US" sz="2800" b="1" u="sng">
              <a:ea typeface="幼圆" pitchFamily="49" charset="-122"/>
            </a:endParaRPr>
          </a:p>
        </p:txBody>
      </p:sp>
      <p:sp>
        <p:nvSpPr>
          <p:cNvPr id="37941" name="Text Box 107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3505200"/>
            <a:ext cx="6111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 u="sng">
                <a:latin typeface="幼圆" pitchFamily="49" charset="-122"/>
                <a:ea typeface="幼圆" pitchFamily="49" charset="-122"/>
              </a:rPr>
              <a:t>*</a:t>
            </a:r>
            <a:r>
              <a:rPr lang="zh-CN" altLang="en-US" sz="2800" b="1" u="sng">
                <a:solidFill>
                  <a:srgbClr val="800000"/>
                </a:solidFill>
                <a:latin typeface="幼圆" pitchFamily="49" charset="-122"/>
                <a:ea typeface="幼圆" pitchFamily="49" charset="-122"/>
                <a:hlinkClick r:id="rId6" action="ppaction://hlinksldjump"/>
              </a:rPr>
              <a:t>检验、预测与控制</a:t>
            </a:r>
            <a:endParaRPr lang="zh-CN" altLang="en-US" sz="2800" b="1">
              <a:solidFill>
                <a:srgbClr val="8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942" name="Text Box 107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10382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2800" b="1" u="sng">
                <a:solidFill>
                  <a:srgbClr val="800000"/>
                </a:solidFill>
                <a:ea typeface="宋体" pitchFamily="2" charset="-122"/>
                <a:hlinkClick r:id="rId7" action="ppaction://hlinksldjump"/>
              </a:rPr>
              <a:t>可线性化的一元非线</a:t>
            </a:r>
          </a:p>
          <a:p>
            <a:r>
              <a:rPr lang="zh-CN" altLang="en-US" sz="2800" b="1" u="sng">
                <a:solidFill>
                  <a:srgbClr val="800000"/>
                </a:solidFill>
                <a:ea typeface="宋体" pitchFamily="2" charset="-122"/>
                <a:hlinkClick r:id="rId7" action="ppaction://hlinksldjump"/>
              </a:rPr>
              <a:t>性回归（曲线回归</a:t>
            </a:r>
            <a:r>
              <a:rPr lang="zh-CN" altLang="en-US" sz="2800" b="1">
                <a:solidFill>
                  <a:srgbClr val="800000"/>
                </a:solidFill>
                <a:ea typeface="宋体" pitchFamily="2" charset="-122"/>
                <a:hlinkClick r:id="rId7" action="ppaction://hlinksldjump"/>
              </a:rPr>
              <a:t>）</a:t>
            </a:r>
            <a:endParaRPr lang="zh-CN" altLang="en-US" sz="2800" b="1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37943" name="Line 1079"/>
          <p:cNvSpPr>
            <a:spLocks noChangeShapeType="1"/>
          </p:cNvSpPr>
          <p:nvPr/>
        </p:nvSpPr>
        <p:spPr bwMode="auto">
          <a:xfrm>
            <a:off x="4724400" y="3048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4" name="Line 1080"/>
          <p:cNvSpPr>
            <a:spLocks noChangeShapeType="1"/>
          </p:cNvSpPr>
          <p:nvPr/>
        </p:nvSpPr>
        <p:spPr bwMode="auto">
          <a:xfrm>
            <a:off x="4724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5" name="Line 1081"/>
          <p:cNvSpPr>
            <a:spLocks noChangeShapeType="1"/>
          </p:cNvSpPr>
          <p:nvPr/>
        </p:nvSpPr>
        <p:spPr bwMode="auto">
          <a:xfrm>
            <a:off x="6781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6" name="Line 1082"/>
          <p:cNvSpPr>
            <a:spLocks noChangeShapeType="1"/>
          </p:cNvSpPr>
          <p:nvPr/>
        </p:nvSpPr>
        <p:spPr bwMode="auto">
          <a:xfrm>
            <a:off x="5638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7" name="Line 1083"/>
          <p:cNvSpPr>
            <a:spLocks noChangeShapeType="1"/>
          </p:cNvSpPr>
          <p:nvPr/>
        </p:nvSpPr>
        <p:spPr bwMode="auto">
          <a:xfrm>
            <a:off x="7696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8" name="Text Box 1084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4495800" y="3505200"/>
            <a:ext cx="6111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2800" b="1" u="sng">
                <a:solidFill>
                  <a:srgbClr val="800000"/>
                </a:solidFill>
                <a:latin typeface="幼圆" pitchFamily="49" charset="-122"/>
                <a:ea typeface="幼圆" pitchFamily="49" charset="-122"/>
                <a:hlinkClick r:id="rId8" action="ppaction://hlinksldjump"/>
              </a:rPr>
              <a:t>数学模型及定义</a:t>
            </a:r>
            <a:endParaRPr lang="zh-CN" altLang="en-US" sz="2800" b="1">
              <a:solidFill>
                <a:srgbClr val="8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949" name="Text Box 1085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5311775" y="3505200"/>
            <a:ext cx="6111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 u="sng">
                <a:ea typeface="幼圆" pitchFamily="49" charset="-122"/>
              </a:rPr>
              <a:t>*</a:t>
            </a:r>
            <a:r>
              <a:rPr lang="zh-CN" altLang="en-US" sz="2800" b="1" u="sng">
                <a:solidFill>
                  <a:srgbClr val="800000"/>
                </a:solidFill>
                <a:ea typeface="幼圆" pitchFamily="49" charset="-122"/>
                <a:hlinkClick r:id="rId8" action="ppaction://hlinksldjump"/>
              </a:rPr>
              <a:t>模型参数估计</a:t>
            </a:r>
            <a:endParaRPr lang="zh-CN" altLang="en-US" sz="2800" b="1" u="sng">
              <a:solidFill>
                <a:srgbClr val="800000"/>
              </a:solidFill>
              <a:ea typeface="幼圆" pitchFamily="49" charset="-122"/>
            </a:endParaRPr>
          </a:p>
        </p:txBody>
      </p:sp>
      <p:sp>
        <p:nvSpPr>
          <p:cNvPr id="37950" name="Text Box 108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54750" y="3505200"/>
            <a:ext cx="10382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 u="sng">
                <a:ea typeface="宋体" pitchFamily="2" charset="-122"/>
              </a:rPr>
              <a:t>*</a:t>
            </a:r>
            <a:r>
              <a:rPr lang="zh-CN" altLang="en-US" sz="2800" b="1" u="sng">
                <a:ea typeface="宋体" pitchFamily="2" charset="-122"/>
              </a:rPr>
              <a:t>多元线性回归中的</a:t>
            </a:r>
          </a:p>
          <a:p>
            <a:r>
              <a:rPr lang="zh-CN" altLang="en-US" sz="2800" b="1" u="sng">
                <a:ea typeface="宋体" pitchFamily="2" charset="-122"/>
              </a:rPr>
              <a:t>检验与预测</a:t>
            </a:r>
            <a:endParaRPr lang="zh-CN" altLang="en-US" sz="2800" b="1">
              <a:ea typeface="宋体" pitchFamily="2" charset="-122"/>
            </a:endParaRPr>
          </a:p>
        </p:txBody>
      </p:sp>
      <p:sp>
        <p:nvSpPr>
          <p:cNvPr id="37951" name="Text Box 1087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7467600" y="3581400"/>
            <a:ext cx="6111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2800" b="1" u="sng">
                <a:solidFill>
                  <a:srgbClr val="800000"/>
                </a:solidFill>
                <a:ea typeface="宋体" pitchFamily="2" charset="-122"/>
                <a:hlinkClick r:id="rId11" action="ppaction://hlinksldjump"/>
              </a:rPr>
              <a:t>逐步回归分析</a:t>
            </a:r>
            <a:endParaRPr lang="zh-CN" altLang="en-US" sz="2800" b="1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37952" name="Line 1088"/>
          <p:cNvSpPr>
            <a:spLocks noChangeShapeType="1"/>
          </p:cNvSpPr>
          <p:nvPr/>
        </p:nvSpPr>
        <p:spPr bwMode="auto">
          <a:xfrm>
            <a:off x="62484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7648575" y="20605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原理略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D49F-DF61-4CD4-AD83-388EACB2FF53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91E-0D1D-40E9-A346-1170C083B8D6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762000" y="1676400"/>
          <a:ext cx="12192000" cy="1403350"/>
        </p:xfrm>
        <a:graphic>
          <a:graphicData uri="http://schemas.openxmlformats.org/presentationml/2006/ole">
            <p:oleObj spid="_x0000_s129026" name="文档" r:id="rId3" imgW="5486400" imgH="631800" progId="Word.Document.8">
              <p:embed/>
            </p:oleObj>
          </a:graphicData>
        </a:graphic>
      </p:graphicFrame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609600" y="3048000"/>
            <a:ext cx="42989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结果为</a:t>
            </a:r>
            <a:r>
              <a:rPr lang="en-US" altLang="zh-CN">
                <a:ea typeface="宋体" pitchFamily="2" charset="-122"/>
              </a:rPr>
              <a:t>:  b =</a:t>
            </a:r>
          </a:p>
          <a:p>
            <a:r>
              <a:rPr lang="en-US" altLang="zh-CN">
                <a:ea typeface="宋体" pitchFamily="2" charset="-122"/>
              </a:rPr>
              <a:t>            110.5313</a:t>
            </a:r>
          </a:p>
          <a:p>
            <a:r>
              <a:rPr lang="en-US" altLang="zh-CN">
                <a:ea typeface="宋体" pitchFamily="2" charset="-122"/>
              </a:rPr>
              <a:t>            0.1464</a:t>
            </a:r>
          </a:p>
          <a:p>
            <a:r>
              <a:rPr lang="en-US" altLang="zh-CN">
                <a:ea typeface="宋体" pitchFamily="2" charset="-122"/>
              </a:rPr>
              <a:t>            -26.5709</a:t>
            </a:r>
          </a:p>
          <a:p>
            <a:r>
              <a:rPr lang="en-US" altLang="zh-CN">
                <a:ea typeface="宋体" pitchFamily="2" charset="-122"/>
              </a:rPr>
              <a:t>            -0.0001</a:t>
            </a:r>
          </a:p>
          <a:p>
            <a:r>
              <a:rPr lang="en-US" altLang="zh-CN">
                <a:ea typeface="宋体" pitchFamily="2" charset="-122"/>
              </a:rPr>
              <a:t>            1.8475</a:t>
            </a:r>
          </a:p>
          <a:p>
            <a:r>
              <a:rPr lang="en-US" altLang="zh-CN">
                <a:ea typeface="宋体" pitchFamily="2" charset="-122"/>
              </a:rPr>
              <a:t>        stats =</a:t>
            </a:r>
          </a:p>
          <a:p>
            <a:r>
              <a:rPr lang="en-US" altLang="zh-CN">
                <a:ea typeface="宋体" pitchFamily="2" charset="-122"/>
              </a:rPr>
              <a:t>            0.9702   40.6656    0.0005</a:t>
            </a:r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685800" y="609600"/>
            <a:ext cx="914400" cy="466725"/>
          </a:xfrm>
          <a:prstGeom prst="rect">
            <a:avLst/>
          </a:prstGeom>
          <a:solidFill>
            <a:srgbClr val="66FFFF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法二</a:t>
            </a:r>
          </a:p>
        </p:txBody>
      </p:sp>
      <p:sp>
        <p:nvSpPr>
          <p:cNvPr id="81954" name="Text Box 34">
            <a:hlinkClick r:id="rId4" action="ppaction://program"/>
          </p:cNvPr>
          <p:cNvSpPr txBox="1">
            <a:spLocks noChangeArrowheads="1"/>
          </p:cNvSpPr>
          <p:nvPr/>
        </p:nvSpPr>
        <p:spPr bwMode="auto">
          <a:xfrm>
            <a:off x="5867400" y="2971800"/>
            <a:ext cx="29718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5"/>
              </a:rPr>
              <a:t>To </a:t>
            </a:r>
            <a:r>
              <a:rPr lang="en-US" altLang="zh-CN">
                <a:hlinkClick r:id="rId4" action="ppaction://program"/>
              </a:rPr>
              <a:t>MATLAB(liti32)</a:t>
            </a:r>
            <a:endParaRPr lang="en-US" altLang="zh-CN"/>
          </a:p>
        </p:txBody>
      </p:sp>
      <p:sp>
        <p:nvSpPr>
          <p:cNvPr id="81955" name="Text Box 3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772400" y="5334000"/>
            <a:ext cx="8001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99CC"/>
                </a:solidFill>
                <a:ea typeface="宋体" pitchFamily="2" charset="-122"/>
              </a:rPr>
              <a:t>返回</a:t>
            </a:r>
            <a:endParaRPr lang="zh-CN" altLang="en-US" b="1">
              <a:ea typeface="宋体" pitchFamily="2" charset="-122"/>
            </a:endParaRPr>
          </a:p>
        </p:txBody>
      </p:sp>
      <p:pic>
        <p:nvPicPr>
          <p:cNvPr id="81957" name="Picture 37" descr="WRITE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5200" y="0"/>
            <a:ext cx="1828800" cy="1295400"/>
          </a:xfrm>
          <a:prstGeom prst="rect">
            <a:avLst/>
          </a:prstGeom>
          <a:noFill/>
        </p:spPr>
      </p:pic>
      <p:grpSp>
        <p:nvGrpSpPr>
          <p:cNvPr id="81965" name="Group 45"/>
          <p:cNvGrpSpPr>
            <a:grpSpLocks/>
          </p:cNvGrpSpPr>
          <p:nvPr/>
        </p:nvGrpSpPr>
        <p:grpSpPr bwMode="auto">
          <a:xfrm>
            <a:off x="685800" y="1143000"/>
            <a:ext cx="6161088" cy="914400"/>
            <a:chOff x="432" y="720"/>
            <a:chExt cx="3881" cy="576"/>
          </a:xfrm>
        </p:grpSpPr>
        <p:graphicFrame>
          <p:nvGraphicFramePr>
            <p:cNvPr id="129027" name="Object 3"/>
            <p:cNvGraphicFramePr>
              <a:graphicFrameLocks noChangeAspect="1"/>
            </p:cNvGraphicFramePr>
            <p:nvPr/>
          </p:nvGraphicFramePr>
          <p:xfrm>
            <a:off x="1344" y="720"/>
            <a:ext cx="2969" cy="285"/>
          </p:xfrm>
          <a:graphic>
            <a:graphicData uri="http://schemas.openxmlformats.org/presentationml/2006/ole">
              <p:oleObj spid="_x0000_s129027" name="文档" r:id="rId8" imgW="2232720" imgH="216000" progId="Word.Document.8">
                <p:embed/>
              </p:oleObj>
            </a:graphicData>
          </a:graphic>
        </p:graphicFrame>
        <p:sp>
          <p:nvSpPr>
            <p:cNvPr id="81961" name="Text Box 41"/>
            <p:cNvSpPr txBox="1">
              <a:spLocks noChangeArrowheads="1"/>
            </p:cNvSpPr>
            <p:nvPr/>
          </p:nvSpPr>
          <p:spPr bwMode="auto">
            <a:xfrm>
              <a:off x="912" y="72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宋体" pitchFamily="2" charset="-122"/>
                </a:rPr>
                <a:t>将</a:t>
              </a:r>
            </a:p>
          </p:txBody>
        </p:sp>
        <p:sp>
          <p:nvSpPr>
            <p:cNvPr id="81963" name="Text Box 43"/>
            <p:cNvSpPr txBox="1">
              <a:spLocks noChangeArrowheads="1"/>
            </p:cNvSpPr>
            <p:nvPr/>
          </p:nvSpPr>
          <p:spPr bwMode="auto">
            <a:xfrm>
              <a:off x="432" y="1008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 </a:t>
              </a:r>
              <a:r>
                <a:rPr lang="zh-CN" altLang="en-US">
                  <a:ea typeface="宋体" pitchFamily="2" charset="-122"/>
                </a:rPr>
                <a:t>化为多元线性回归：</a:t>
              </a:r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2" grpId="0" autoUpdateAnimBg="0"/>
      <p:bldP spid="81954" grpId="0" animBg="1" autoUpdateAnimBg="0"/>
      <p:bldP spid="8195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BE6C-7480-4A02-A7B0-1A25EB3FB36A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966-3CB2-4F6F-B981-6D7E1E89C3E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9570" name="Text Box 1026"/>
          <p:cNvSpPr txBox="1">
            <a:spLocks noChangeArrowheads="1"/>
          </p:cNvSpPr>
          <p:nvPr/>
        </p:nvSpPr>
        <p:spPr bwMode="auto">
          <a:xfrm>
            <a:off x="517525" y="401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b="1">
              <a:ea typeface="宋体" pitchFamily="2" charset="-122"/>
            </a:endParaRPr>
          </a:p>
        </p:txBody>
      </p:sp>
      <p:sp>
        <p:nvSpPr>
          <p:cNvPr id="109571" name="Text Box 1027"/>
          <p:cNvSpPr txBox="1">
            <a:spLocks noChangeArrowheads="1"/>
          </p:cNvSpPr>
          <p:nvPr/>
        </p:nvSpPr>
        <p:spPr bwMode="auto">
          <a:xfrm>
            <a:off x="3200400" y="304800"/>
            <a:ext cx="187642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非线性回 归 </a:t>
            </a:r>
          </a:p>
        </p:txBody>
      </p:sp>
      <p:sp>
        <p:nvSpPr>
          <p:cNvPr id="109573" name="Text Box 1029"/>
          <p:cNvSpPr txBox="1">
            <a:spLocks noChangeArrowheads="1"/>
          </p:cNvSpPr>
          <p:nvPr/>
        </p:nvSpPr>
        <p:spPr bwMode="auto">
          <a:xfrm>
            <a:off x="538163" y="1254125"/>
            <a:ext cx="7843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1</a:t>
            </a:r>
            <a:r>
              <a:rPr lang="zh-CN" altLang="en-US" b="1">
                <a:ea typeface="宋体" pitchFamily="2" charset="-122"/>
              </a:rPr>
              <a:t>）</a:t>
            </a:r>
            <a:r>
              <a:rPr lang="zh-CN" altLang="en-US">
                <a:ea typeface="宋体" pitchFamily="2" charset="-122"/>
              </a:rPr>
              <a:t>确定回归系数的命令：</a:t>
            </a:r>
          </a:p>
          <a:p>
            <a:r>
              <a:rPr lang="zh-CN" altLang="en-US">
                <a:ea typeface="宋体" pitchFamily="2" charset="-122"/>
              </a:rPr>
              <a:t>                    </a:t>
            </a:r>
            <a:r>
              <a:rPr lang="en-US" altLang="zh-CN" b="1">
                <a:ea typeface="宋体" pitchFamily="2" charset="-122"/>
              </a:rPr>
              <a:t>[beta</a:t>
            </a:r>
            <a:r>
              <a:rPr lang="zh-CN" altLang="en-US" b="1">
                <a:ea typeface="宋体" pitchFamily="2" charset="-122"/>
              </a:rPr>
              <a:t>，</a:t>
            </a:r>
            <a:r>
              <a:rPr lang="en-US" altLang="zh-CN" b="1">
                <a:ea typeface="宋体" pitchFamily="2" charset="-122"/>
              </a:rPr>
              <a:t>r</a:t>
            </a:r>
            <a:r>
              <a:rPr lang="zh-CN" altLang="en-US" b="1">
                <a:ea typeface="宋体" pitchFamily="2" charset="-122"/>
              </a:rPr>
              <a:t>，</a:t>
            </a:r>
            <a:r>
              <a:rPr lang="en-US" altLang="zh-CN" b="1">
                <a:ea typeface="宋体" pitchFamily="2" charset="-122"/>
              </a:rPr>
              <a:t>J]=nlinfit</a:t>
            </a:r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x</a:t>
            </a:r>
            <a:r>
              <a:rPr lang="zh-CN" altLang="en-US" b="1">
                <a:ea typeface="宋体" pitchFamily="2" charset="-122"/>
              </a:rPr>
              <a:t>，</a:t>
            </a:r>
            <a:r>
              <a:rPr lang="en-US" altLang="zh-CN" b="1">
                <a:ea typeface="宋体" pitchFamily="2" charset="-122"/>
              </a:rPr>
              <a:t>y</a:t>
            </a:r>
            <a:r>
              <a:rPr lang="zh-CN" altLang="en-US" b="1">
                <a:ea typeface="宋体" pitchFamily="2" charset="-122"/>
              </a:rPr>
              <a:t>，’</a:t>
            </a:r>
            <a:r>
              <a:rPr lang="en-US" altLang="zh-CN" b="1">
                <a:ea typeface="宋体" pitchFamily="2" charset="-122"/>
              </a:rPr>
              <a:t>model’,  beta0</a:t>
            </a:r>
            <a:r>
              <a:rPr lang="zh-CN" altLang="en-US" b="1">
                <a:ea typeface="宋体" pitchFamily="2" charset="-122"/>
              </a:rPr>
              <a:t>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9575" name="Text Box 1031"/>
          <p:cNvSpPr txBox="1">
            <a:spLocks noChangeArrowheads="1"/>
          </p:cNvSpPr>
          <p:nvPr/>
        </p:nvSpPr>
        <p:spPr bwMode="auto">
          <a:xfrm>
            <a:off x="533400" y="4191000"/>
            <a:ext cx="859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2</a:t>
            </a:r>
            <a:r>
              <a:rPr lang="zh-CN" altLang="en-US" b="1">
                <a:ea typeface="宋体" pitchFamily="2" charset="-122"/>
              </a:rPr>
              <a:t>）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非线性回归命令：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nlintool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y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zh-CN" altLang="en-US"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model’, beta0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alpha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109576" name="Text Box 1032"/>
          <p:cNvSpPr txBox="1">
            <a:spLocks noChangeArrowheads="1"/>
          </p:cNvSpPr>
          <p:nvPr/>
        </p:nvSpPr>
        <p:spPr bwMode="auto">
          <a:xfrm>
            <a:off x="446088" y="7620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、回归：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109605" name="Group 1061"/>
          <p:cNvGrpSpPr>
            <a:grpSpLocks/>
          </p:cNvGrpSpPr>
          <p:nvPr/>
        </p:nvGrpSpPr>
        <p:grpSpPr bwMode="auto">
          <a:xfrm>
            <a:off x="2438400" y="1981200"/>
            <a:ext cx="803275" cy="923925"/>
            <a:chOff x="1488" y="1248"/>
            <a:chExt cx="506" cy="582"/>
          </a:xfrm>
        </p:grpSpPr>
        <p:sp>
          <p:nvSpPr>
            <p:cNvPr id="109591" name="Text Box 1047"/>
            <p:cNvSpPr txBox="1">
              <a:spLocks noChangeArrowheads="1"/>
            </p:cNvSpPr>
            <p:nvPr/>
          </p:nvSpPr>
          <p:spPr bwMode="auto">
            <a:xfrm>
              <a:off x="1488" y="1536"/>
              <a:ext cx="506" cy="29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残差</a:t>
              </a:r>
            </a:p>
          </p:txBody>
        </p:sp>
        <p:sp>
          <p:nvSpPr>
            <p:cNvPr id="109593" name="Line 1049"/>
            <p:cNvSpPr>
              <a:spLocks noChangeShapeType="1"/>
            </p:cNvSpPr>
            <p:nvPr/>
          </p:nvSpPr>
          <p:spPr bwMode="auto">
            <a:xfrm flipV="1">
              <a:off x="1728" y="12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06" name="Group 1062"/>
          <p:cNvGrpSpPr>
            <a:grpSpLocks/>
          </p:cNvGrpSpPr>
          <p:nvPr/>
        </p:nvGrpSpPr>
        <p:grpSpPr bwMode="auto">
          <a:xfrm>
            <a:off x="2286000" y="1981200"/>
            <a:ext cx="1868488" cy="1533525"/>
            <a:chOff x="1344" y="1296"/>
            <a:chExt cx="1177" cy="966"/>
          </a:xfrm>
        </p:grpSpPr>
        <p:sp>
          <p:nvSpPr>
            <p:cNvPr id="109592" name="Text Box 1048"/>
            <p:cNvSpPr txBox="1">
              <a:spLocks noChangeArrowheads="1"/>
            </p:cNvSpPr>
            <p:nvPr/>
          </p:nvSpPr>
          <p:spPr bwMode="auto">
            <a:xfrm>
              <a:off x="1344" y="1968"/>
              <a:ext cx="1177" cy="29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Jacobian</a:t>
              </a:r>
              <a:r>
                <a:rPr lang="zh-CN" altLang="en-US">
                  <a:ea typeface="宋体" pitchFamily="2" charset="-122"/>
                </a:rPr>
                <a:t>矩阵</a:t>
              </a:r>
            </a:p>
          </p:txBody>
        </p:sp>
        <p:sp>
          <p:nvSpPr>
            <p:cNvPr id="109594" name="Line 1050"/>
            <p:cNvSpPr>
              <a:spLocks noChangeShapeType="1"/>
            </p:cNvSpPr>
            <p:nvPr/>
          </p:nvSpPr>
          <p:spPr bwMode="auto">
            <a:xfrm flipV="1">
              <a:off x="2160" y="1296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08" name="Group 1064"/>
          <p:cNvGrpSpPr>
            <a:grpSpLocks/>
          </p:cNvGrpSpPr>
          <p:nvPr/>
        </p:nvGrpSpPr>
        <p:grpSpPr bwMode="auto">
          <a:xfrm>
            <a:off x="7146925" y="1981200"/>
            <a:ext cx="1997075" cy="1289050"/>
            <a:chOff x="4416" y="1296"/>
            <a:chExt cx="1258" cy="812"/>
          </a:xfrm>
        </p:grpSpPr>
        <p:sp>
          <p:nvSpPr>
            <p:cNvPr id="109589" name="Text Box 1045"/>
            <p:cNvSpPr txBox="1">
              <a:spLocks noChangeArrowheads="1"/>
            </p:cNvSpPr>
            <p:nvPr/>
          </p:nvSpPr>
          <p:spPr bwMode="auto">
            <a:xfrm>
              <a:off x="4752" y="1584"/>
              <a:ext cx="922" cy="5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回归系数的初值</a:t>
              </a:r>
            </a:p>
          </p:txBody>
        </p:sp>
        <p:sp>
          <p:nvSpPr>
            <p:cNvPr id="109598" name="Line 1054"/>
            <p:cNvSpPr>
              <a:spLocks noChangeShapeType="1"/>
            </p:cNvSpPr>
            <p:nvPr/>
          </p:nvSpPr>
          <p:spPr bwMode="auto">
            <a:xfrm>
              <a:off x="4416" y="12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0" name="Freeform 1056"/>
            <p:cNvSpPr>
              <a:spLocks/>
            </p:cNvSpPr>
            <p:nvPr/>
          </p:nvSpPr>
          <p:spPr bwMode="auto">
            <a:xfrm>
              <a:off x="4608" y="1296"/>
              <a:ext cx="57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576" y="144"/>
                </a:cxn>
                <a:cxn ang="0">
                  <a:pos x="576" y="288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lnTo>
                    <a:pt x="0" y="144"/>
                  </a:lnTo>
                  <a:lnTo>
                    <a:pt x="576" y="144"/>
                  </a:lnTo>
                  <a:lnTo>
                    <a:pt x="576" y="28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09" name="Group 1065"/>
          <p:cNvGrpSpPr>
            <a:grpSpLocks/>
          </p:cNvGrpSpPr>
          <p:nvPr/>
        </p:nvGrpSpPr>
        <p:grpSpPr bwMode="auto">
          <a:xfrm>
            <a:off x="5638800" y="381000"/>
            <a:ext cx="2759075" cy="1219200"/>
            <a:chOff x="3552" y="240"/>
            <a:chExt cx="1738" cy="768"/>
          </a:xfrm>
        </p:grpSpPr>
        <p:sp>
          <p:nvSpPr>
            <p:cNvPr id="109588" name="Text Box 1044"/>
            <p:cNvSpPr txBox="1">
              <a:spLocks noChangeArrowheads="1"/>
            </p:cNvSpPr>
            <p:nvPr/>
          </p:nvSpPr>
          <p:spPr bwMode="auto">
            <a:xfrm>
              <a:off x="3552" y="240"/>
              <a:ext cx="1738" cy="5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是事先用</a:t>
              </a:r>
              <a:r>
                <a:rPr lang="en-US" altLang="zh-CN">
                  <a:ea typeface="宋体" pitchFamily="2" charset="-122"/>
                </a:rPr>
                <a:t>m-</a:t>
              </a:r>
              <a:r>
                <a:rPr lang="zh-CN" altLang="en-US">
                  <a:ea typeface="宋体" pitchFamily="2" charset="-122"/>
                </a:rPr>
                <a:t>文件定义的非线性函数</a:t>
              </a:r>
            </a:p>
          </p:txBody>
        </p:sp>
        <p:sp>
          <p:nvSpPr>
            <p:cNvPr id="109601" name="Line 1057"/>
            <p:cNvSpPr>
              <a:spLocks noChangeShapeType="1"/>
            </p:cNvSpPr>
            <p:nvPr/>
          </p:nvSpPr>
          <p:spPr bwMode="auto">
            <a:xfrm flipH="1">
              <a:off x="4080" y="76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04" name="Group 1060"/>
          <p:cNvGrpSpPr>
            <a:grpSpLocks/>
          </p:cNvGrpSpPr>
          <p:nvPr/>
        </p:nvGrpSpPr>
        <p:grpSpPr bwMode="auto">
          <a:xfrm>
            <a:off x="381000" y="2057400"/>
            <a:ext cx="2286000" cy="1295400"/>
            <a:chOff x="240" y="1296"/>
            <a:chExt cx="1440" cy="816"/>
          </a:xfrm>
        </p:grpSpPr>
        <p:sp>
          <p:nvSpPr>
            <p:cNvPr id="109590" name="Text Box 1046"/>
            <p:cNvSpPr txBox="1">
              <a:spLocks noChangeArrowheads="1"/>
            </p:cNvSpPr>
            <p:nvPr/>
          </p:nvSpPr>
          <p:spPr bwMode="auto">
            <a:xfrm>
              <a:off x="240" y="1588"/>
              <a:ext cx="1066" cy="5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估计出的回归系数</a:t>
              </a:r>
            </a:p>
          </p:txBody>
        </p:sp>
        <p:sp>
          <p:nvSpPr>
            <p:cNvPr id="109602" name="Line 1058"/>
            <p:cNvSpPr>
              <a:spLocks noChangeShapeType="1"/>
            </p:cNvSpPr>
            <p:nvPr/>
          </p:nvSpPr>
          <p:spPr bwMode="auto">
            <a:xfrm>
              <a:off x="1392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3" name="Freeform 1059"/>
            <p:cNvSpPr>
              <a:spLocks/>
            </p:cNvSpPr>
            <p:nvPr/>
          </p:nvSpPr>
          <p:spPr bwMode="auto">
            <a:xfrm>
              <a:off x="720" y="1296"/>
              <a:ext cx="816" cy="288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816" y="96"/>
                </a:cxn>
                <a:cxn ang="0">
                  <a:pos x="0" y="96"/>
                </a:cxn>
                <a:cxn ang="0">
                  <a:pos x="0" y="288"/>
                </a:cxn>
              </a:cxnLst>
              <a:rect l="0" t="0" r="r" b="b"/>
              <a:pathLst>
                <a:path w="816" h="288">
                  <a:moveTo>
                    <a:pt x="816" y="0"/>
                  </a:moveTo>
                  <a:lnTo>
                    <a:pt x="816" y="96"/>
                  </a:lnTo>
                  <a:lnTo>
                    <a:pt x="0" y="96"/>
                  </a:lnTo>
                  <a:lnTo>
                    <a:pt x="0" y="28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11" name="Group 1067"/>
          <p:cNvGrpSpPr>
            <a:grpSpLocks/>
          </p:cNvGrpSpPr>
          <p:nvPr/>
        </p:nvGrpSpPr>
        <p:grpSpPr bwMode="auto">
          <a:xfrm>
            <a:off x="4419600" y="2057400"/>
            <a:ext cx="3048000" cy="1943100"/>
            <a:chOff x="2640" y="1296"/>
            <a:chExt cx="1920" cy="1224"/>
          </a:xfrm>
        </p:grpSpPr>
        <p:sp>
          <p:nvSpPr>
            <p:cNvPr id="109580" name="Text Box 1036"/>
            <p:cNvSpPr txBox="1">
              <a:spLocks noChangeArrowheads="1"/>
            </p:cNvSpPr>
            <p:nvPr/>
          </p:nvSpPr>
          <p:spPr bwMode="auto">
            <a:xfrm>
              <a:off x="2640" y="1536"/>
              <a:ext cx="1920" cy="9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输入数据</a:t>
              </a:r>
              <a:r>
                <a:rPr lang="en-US" altLang="zh-CN">
                  <a:ea typeface="宋体" pitchFamily="2" charset="-122"/>
                </a:rPr>
                <a:t>x</a:t>
              </a:r>
              <a:r>
                <a:rPr lang="zh-CN" altLang="en-US">
                  <a:ea typeface="宋体" pitchFamily="2" charset="-122"/>
                </a:rPr>
                <a:t>、</a:t>
              </a:r>
              <a:r>
                <a:rPr lang="en-US" altLang="zh-CN">
                  <a:ea typeface="宋体" pitchFamily="2" charset="-122"/>
                </a:rPr>
                <a:t>y</a:t>
              </a:r>
              <a:r>
                <a:rPr lang="zh-CN" altLang="en-US">
                  <a:ea typeface="宋体" pitchFamily="2" charset="-122"/>
                </a:rPr>
                <a:t>分别为             </a:t>
              </a:r>
            </a:p>
            <a:p>
              <a:r>
                <a:rPr lang="zh-CN" altLang="en-US">
                  <a:ea typeface="宋体" pitchFamily="2" charset="-122"/>
                </a:rPr>
                <a:t>        矩阵和</a:t>
              </a:r>
              <a:r>
                <a:rPr lang="en-US" altLang="zh-CN">
                  <a:ea typeface="宋体" pitchFamily="2" charset="-122"/>
                </a:rPr>
                <a:t>n</a:t>
              </a:r>
              <a:r>
                <a:rPr lang="zh-CN" altLang="en-US">
                  <a:ea typeface="宋体" pitchFamily="2" charset="-122"/>
                </a:rPr>
                <a:t>维列向量，对一元非线性回归，</a:t>
              </a:r>
              <a:r>
                <a:rPr lang="en-US" altLang="zh-CN">
                  <a:ea typeface="宋体" pitchFamily="2" charset="-122"/>
                </a:rPr>
                <a:t>x</a:t>
              </a:r>
              <a:r>
                <a:rPr lang="zh-CN" altLang="en-US">
                  <a:ea typeface="宋体" pitchFamily="2" charset="-122"/>
                </a:rPr>
                <a:t>为</a:t>
              </a:r>
              <a:r>
                <a:rPr lang="en-US" altLang="zh-CN">
                  <a:ea typeface="宋体" pitchFamily="2" charset="-122"/>
                </a:rPr>
                <a:t>n</a:t>
              </a:r>
              <a:r>
                <a:rPr lang="zh-CN" altLang="en-US">
                  <a:ea typeface="宋体" pitchFamily="2" charset="-122"/>
                </a:rPr>
                <a:t>维列向量。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9595" name="Line 1051"/>
            <p:cNvSpPr>
              <a:spLocks noChangeShapeType="1"/>
            </p:cNvSpPr>
            <p:nvPr/>
          </p:nvSpPr>
          <p:spPr bwMode="auto">
            <a:xfrm>
              <a:off x="3072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7" name="Line 1053"/>
            <p:cNvSpPr>
              <a:spLocks noChangeShapeType="1"/>
            </p:cNvSpPr>
            <p:nvPr/>
          </p:nvSpPr>
          <p:spPr bwMode="auto">
            <a:xfrm>
              <a:off x="3216" y="12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610" name="Object 1066"/>
            <p:cNvGraphicFramePr>
              <a:graphicFrameLocks noChangeAspect="1"/>
            </p:cNvGraphicFramePr>
            <p:nvPr/>
          </p:nvGraphicFramePr>
          <p:xfrm>
            <a:off x="2688" y="1824"/>
            <a:ext cx="415" cy="157"/>
          </p:xfrm>
          <a:graphic>
            <a:graphicData uri="http://schemas.openxmlformats.org/presentationml/2006/ole">
              <p:oleObj spid="_x0000_s109610" name="公式" r:id="rId3" imgW="368280" imgH="139680" progId="Equation.3">
                <p:embed/>
              </p:oleObj>
            </a:graphicData>
          </a:graphic>
        </p:graphicFrame>
      </p:grpSp>
      <p:grpSp>
        <p:nvGrpSpPr>
          <p:cNvPr id="109613" name="Group 1069"/>
          <p:cNvGrpSpPr>
            <a:grpSpLocks/>
          </p:cNvGrpSpPr>
          <p:nvPr/>
        </p:nvGrpSpPr>
        <p:grpSpPr bwMode="auto">
          <a:xfrm>
            <a:off x="304800" y="4665663"/>
            <a:ext cx="8839200" cy="1582737"/>
            <a:chOff x="192" y="2939"/>
            <a:chExt cx="5568" cy="997"/>
          </a:xfrm>
        </p:grpSpPr>
        <p:grpSp>
          <p:nvGrpSpPr>
            <p:cNvPr id="109581" name="Group 1037"/>
            <p:cNvGrpSpPr>
              <a:grpSpLocks/>
            </p:cNvGrpSpPr>
            <p:nvPr/>
          </p:nvGrpSpPr>
          <p:grpSpPr bwMode="auto">
            <a:xfrm>
              <a:off x="192" y="2939"/>
              <a:ext cx="5568" cy="997"/>
              <a:chOff x="192" y="2679"/>
              <a:chExt cx="5568" cy="997"/>
            </a:xfrm>
          </p:grpSpPr>
          <p:sp>
            <p:nvSpPr>
              <p:cNvPr id="109577" name="Text Box 1033"/>
              <p:cNvSpPr txBox="1">
                <a:spLocks noChangeArrowheads="1"/>
              </p:cNvSpPr>
              <p:nvPr/>
            </p:nvSpPr>
            <p:spPr bwMode="auto">
              <a:xfrm>
                <a:off x="278" y="2679"/>
                <a:ext cx="23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2"/>
                    </a:solidFill>
                    <a:ea typeface="宋体" pitchFamily="2" charset="-122"/>
                  </a:rPr>
                  <a:t>2</a:t>
                </a:r>
                <a:r>
                  <a:rPr lang="zh-CN" altLang="en-US" b="1">
                    <a:solidFill>
                      <a:schemeClr val="accent2"/>
                    </a:solidFill>
                    <a:ea typeface="宋体" pitchFamily="2" charset="-122"/>
                  </a:rPr>
                  <a:t>、预测和预测误差估计：</a:t>
                </a: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9578" name="Text Box 1034"/>
              <p:cNvSpPr txBox="1">
                <a:spLocks noChangeArrowheads="1"/>
              </p:cNvSpPr>
              <p:nvPr/>
            </p:nvSpPr>
            <p:spPr bwMode="auto">
              <a:xfrm>
                <a:off x="192" y="2928"/>
                <a:ext cx="5568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lvl="1" algn="just"/>
                <a:r>
                  <a:rPr lang="en-US" altLang="zh-CN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[Y</a:t>
                </a:r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，</a:t>
                </a:r>
                <a:r>
                  <a:rPr lang="en-US" altLang="zh-CN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DELTA]=nlpredci</a:t>
                </a:r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（</a:t>
                </a:r>
                <a:r>
                  <a:rPr lang="zh-CN" altLang="en-US">
                    <a:latin typeface="Garamond" pitchFamily="18" charset="0"/>
                    <a:ea typeface="宋体" pitchFamily="2" charset="-122"/>
                  </a:rPr>
                  <a:t>’</a:t>
                </a:r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model’, x</a:t>
                </a:r>
                <a:r>
                  <a:rPr lang="zh-CN" altLang="en-US">
                    <a:latin typeface="Garamond" pitchFamily="18" charset="0"/>
                    <a:ea typeface="宋体" pitchFamily="2" charset="-122"/>
                  </a:rPr>
                  <a:t>，</a:t>
                </a:r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beta</a:t>
                </a:r>
                <a:r>
                  <a:rPr lang="zh-CN" altLang="en-US">
                    <a:latin typeface="Garamond" pitchFamily="18" charset="0"/>
                    <a:ea typeface="宋体" pitchFamily="2" charset="-122"/>
                  </a:rPr>
                  <a:t>，</a:t>
                </a:r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r</a:t>
                </a:r>
                <a:r>
                  <a:rPr lang="zh-CN" altLang="en-US">
                    <a:latin typeface="Garamond" pitchFamily="18" charset="0"/>
                    <a:ea typeface="宋体" pitchFamily="2" charset="-122"/>
                  </a:rPr>
                  <a:t>，</a:t>
                </a:r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J</a:t>
                </a:r>
                <a:r>
                  <a:rPr lang="zh-CN" altLang="en-US">
                    <a:solidFill>
                      <a:srgbClr val="000000"/>
                    </a:solidFill>
                    <a:latin typeface="Garamond" pitchFamily="18" charset="0"/>
                    <a:ea typeface="宋体" pitchFamily="2" charset="-122"/>
                  </a:rPr>
                  <a:t>）</a:t>
                </a:r>
              </a:p>
              <a:p>
                <a:pPr algn="just"/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求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nlinfit 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或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nlintool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所得的回归函数在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x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处的预测值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Y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及预测值的显著性为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1-alpha</a:t>
                </a: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的置信区间</a:t>
                </a:r>
                <a:r>
                  <a:rPr lang="en-US" altLang="zh-CN">
                    <a:solidFill>
                      <a:srgbClr val="000000"/>
                    </a:solidFill>
                    <a:ea typeface="宋体" pitchFamily="2" charset="-122"/>
                  </a:rPr>
                  <a:t>Y   DELTA.</a:t>
                </a:r>
              </a:p>
            </p:txBody>
          </p:sp>
        </p:grpSp>
        <p:graphicFrame>
          <p:nvGraphicFramePr>
            <p:cNvPr id="109612" name="Object 1068"/>
            <p:cNvGraphicFramePr>
              <a:graphicFrameLocks noChangeAspect="1"/>
            </p:cNvGraphicFramePr>
            <p:nvPr/>
          </p:nvGraphicFramePr>
          <p:xfrm>
            <a:off x="2496" y="3696"/>
            <a:ext cx="161" cy="174"/>
          </p:xfrm>
          <a:graphic>
            <a:graphicData uri="http://schemas.openxmlformats.org/presentationml/2006/ole">
              <p:oleObj spid="_x0000_s109612" name="公式" r:id="rId4" imgW="139680" imgH="15228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utoUpdateAnimBg="0"/>
      <p:bldP spid="109575" grpId="0" autoUpdateAnimBg="0"/>
      <p:bldP spid="10957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CEC6-A986-4DA7-B2BF-6D7FB061C748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104A-47D5-473C-B147-165F3F18F1D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746125" y="422275"/>
            <a:ext cx="434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例 </a:t>
            </a:r>
            <a:r>
              <a:rPr lang="en-US" altLang="zh-CN" b="1">
                <a:ea typeface="宋体" pitchFamily="2" charset="-122"/>
              </a:rPr>
              <a:t>4 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zh-CN" altLang="en-US">
                <a:ea typeface="宋体" pitchFamily="2" charset="-122"/>
              </a:rPr>
              <a:t>对第一节例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，求解如下：</a:t>
            </a:r>
          </a:p>
        </p:txBody>
      </p:sp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457200" y="990600"/>
          <a:ext cx="11255375" cy="1177925"/>
        </p:xfrm>
        <a:graphic>
          <a:graphicData uri="http://schemas.openxmlformats.org/presentationml/2006/ole">
            <p:oleObj spid="_x0000_s26656" name="文档" r:id="rId3" imgW="5486400" imgH="579960" progId="Word.Document.8">
              <p:embed/>
            </p:oleObj>
          </a:graphicData>
        </a:graphic>
      </p:graphicFrame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-76200" y="2209800"/>
            <a:ext cx="9220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2</a:t>
            </a:r>
            <a:r>
              <a:rPr lang="zh-CN" altLang="en-US">
                <a:latin typeface="Garamond" pitchFamily="18" charset="0"/>
                <a:ea typeface="宋体" pitchFamily="2" charset="-122"/>
              </a:rPr>
              <a:t>、输入数据：</a:t>
            </a:r>
          </a:p>
          <a:p>
            <a:pPr lvl="1"/>
            <a:r>
              <a:rPr lang="zh-CN" altLang="en-US">
                <a:latin typeface="Garamond" pitchFamily="18" charset="0"/>
                <a:ea typeface="宋体" pitchFamily="2" charset="-122"/>
              </a:rPr>
              <a:t>     </a:t>
            </a:r>
            <a:r>
              <a:rPr lang="en-US" altLang="zh-CN">
                <a:latin typeface="Garamond" pitchFamily="18" charset="0"/>
                <a:ea typeface="宋体" pitchFamily="2" charset="-122"/>
              </a:rPr>
              <a:t>x=2:16;</a:t>
            </a:r>
          </a:p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     y=[6.42 8.20 9.58 9.5 9.7 10 9.93 9.99 10.49 10.59 10.60 10.80 10.60 </a:t>
            </a:r>
          </a:p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          10.90 10.76];</a:t>
            </a:r>
            <a:endParaRPr lang="en-US" altLang="zh-CN" noProof="1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           beta0=[8 2]';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365125" y="4232275"/>
            <a:ext cx="5562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latin typeface="Garamond" pitchFamily="18" charset="0"/>
                <a:ea typeface="宋体" pitchFamily="2" charset="-122"/>
              </a:rPr>
              <a:t>求回归系数：</a:t>
            </a:r>
          </a:p>
          <a:p>
            <a:pPr lvl="1"/>
            <a:r>
              <a:rPr lang="zh-CN" altLang="en-US">
                <a:latin typeface="Garamond" pitchFamily="18" charset="0"/>
                <a:ea typeface="宋体" pitchFamily="2" charset="-122"/>
              </a:rPr>
              <a:t>     </a:t>
            </a:r>
            <a:r>
              <a:rPr lang="en-US" altLang="zh-CN">
                <a:latin typeface="Garamond" pitchFamily="18" charset="0"/>
                <a:ea typeface="宋体" pitchFamily="2" charset="-122"/>
              </a:rPr>
              <a:t>[beta,r ,J]=nlinfit(x',y','volum',beta0)</a:t>
            </a:r>
            <a:r>
              <a:rPr lang="zh-CN" altLang="en-US">
                <a:latin typeface="Garamond" pitchFamily="18" charset="0"/>
                <a:ea typeface="宋体" pitchFamily="2" charset="-122"/>
              </a:rPr>
              <a:t>；</a:t>
            </a:r>
          </a:p>
          <a:p>
            <a:r>
              <a:rPr lang="zh-CN" altLang="en-US">
                <a:ea typeface="宋体" pitchFamily="2" charset="-122"/>
              </a:rPr>
              <a:t>            </a:t>
            </a:r>
            <a:r>
              <a:rPr lang="en-US" altLang="zh-CN">
                <a:ea typeface="宋体" pitchFamily="2" charset="-122"/>
              </a:rPr>
              <a:t>beta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85800" y="5334000"/>
            <a:ext cx="4740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zh-CN" altLang="en-US">
                <a:latin typeface="Garamond" pitchFamily="18" charset="0"/>
                <a:ea typeface="宋体" pitchFamily="2" charset="-122"/>
              </a:rPr>
              <a:t>得结果：</a:t>
            </a:r>
            <a:r>
              <a:rPr lang="en-US" altLang="zh-CN">
                <a:latin typeface="Garamond" pitchFamily="18" charset="0"/>
                <a:ea typeface="宋体" pitchFamily="2" charset="-122"/>
              </a:rPr>
              <a:t>beta =</a:t>
            </a:r>
          </a:p>
          <a:p>
            <a:pPr lvl="1"/>
            <a:r>
              <a:rPr lang="en-US" altLang="zh-CN">
                <a:latin typeface="Garamond" pitchFamily="18" charset="0"/>
                <a:ea typeface="宋体" pitchFamily="2" charset="-122"/>
              </a:rPr>
              <a:t>                          11.6036</a:t>
            </a:r>
          </a:p>
          <a:p>
            <a:r>
              <a:rPr lang="en-US" altLang="zh-CN">
                <a:ea typeface="宋体" pitchFamily="2" charset="-122"/>
              </a:rPr>
              <a:t>                                -1.0641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4937125" y="5278438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即得回归模型为：</a:t>
            </a:r>
          </a:p>
        </p:txBody>
      </p:sp>
      <p:graphicFrame>
        <p:nvGraphicFramePr>
          <p:cNvPr id="26663" name="Object 39"/>
          <p:cNvGraphicFramePr>
            <a:graphicFrameLocks noChangeAspect="1"/>
          </p:cNvGraphicFramePr>
          <p:nvPr/>
        </p:nvGraphicFramePr>
        <p:xfrm>
          <a:off x="5105400" y="5715000"/>
          <a:ext cx="2667000" cy="715963"/>
        </p:xfrm>
        <a:graphic>
          <a:graphicData uri="http://schemas.openxmlformats.org/presentationml/2006/ole">
            <p:oleObj spid="_x0000_s26663" name="公式" r:id="rId4" imgW="1180800" imgH="330120" progId="Equation.3">
              <p:embed/>
            </p:oleObj>
          </a:graphicData>
        </a:graphic>
      </p:graphicFrame>
      <p:sp>
        <p:nvSpPr>
          <p:cNvPr id="26664" name="Text Box 40">
            <a:hlinkClick r:id="rId5" action="ppaction://program"/>
          </p:cNvPr>
          <p:cNvSpPr txBox="1">
            <a:spLocks noChangeArrowheads="1"/>
          </p:cNvSpPr>
          <p:nvPr/>
        </p:nvSpPr>
        <p:spPr bwMode="auto">
          <a:xfrm>
            <a:off x="4800600" y="3962400"/>
            <a:ext cx="3886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6"/>
              </a:rPr>
              <a:t>To </a:t>
            </a:r>
            <a:r>
              <a:rPr lang="en-US" altLang="zh-CN">
                <a:hlinkClick r:id="rId5" action="ppaction://program"/>
              </a:rPr>
              <a:t>MATLAB(liti41)</a:t>
            </a:r>
            <a:endParaRPr lang="en-US" altLang="zh-CN"/>
          </a:p>
        </p:txBody>
      </p:sp>
      <p:sp>
        <p:nvSpPr>
          <p:cNvPr id="26667" name="AutoShape 43" descr="水滴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410200" y="304800"/>
            <a:ext cx="762000" cy="609600"/>
          </a:xfrm>
          <a:prstGeom prst="actionButtonBlank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ea typeface="宋体" pitchFamily="2" charset="-122"/>
                <a:hlinkClick r:id="rId9" action="ppaction://hlinksldjump"/>
              </a:rPr>
              <a:t>题目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8" grpId="0" autoUpdateAnimBg="0"/>
      <p:bldP spid="26659" grpId="0" autoUpdateAnimBg="0"/>
      <p:bldP spid="26661" grpId="0" autoUpdateAnimBg="0"/>
      <p:bldP spid="26662" grpId="0" autoUpdateAnimBg="0"/>
      <p:bldP spid="26664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6F42-C66C-4E93-BA00-8241F4F03617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5003-B7F4-4D9A-BE0E-67B72B02636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685800" y="762000"/>
            <a:ext cx="5575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Garamond" pitchFamily="18" charset="0"/>
                <a:ea typeface="宋体" pitchFamily="2" charset="-122"/>
              </a:rPr>
              <a:t>4</a:t>
            </a:r>
            <a:r>
              <a:rPr lang="zh-CN" altLang="en-US">
                <a:latin typeface="Garamond" pitchFamily="18" charset="0"/>
                <a:ea typeface="宋体" pitchFamily="2" charset="-122"/>
              </a:rPr>
              <a:t>、预测及作图： </a:t>
            </a:r>
          </a:p>
          <a:p>
            <a:r>
              <a:rPr lang="zh-CN" altLang="en-US">
                <a:latin typeface="Garamond" pitchFamily="18" charset="0"/>
                <a:ea typeface="宋体" pitchFamily="2" charset="-122"/>
              </a:rPr>
              <a:t>      </a:t>
            </a:r>
            <a:r>
              <a:rPr lang="en-US" altLang="zh-CN">
                <a:latin typeface="Garamond" pitchFamily="18" charset="0"/>
                <a:ea typeface="宋体" pitchFamily="2" charset="-122"/>
              </a:rPr>
              <a:t>[YY,delta]=nlpredci('volum',x',beta,r ,J)</a:t>
            </a:r>
            <a:r>
              <a:rPr lang="zh-CN" altLang="en-US">
                <a:latin typeface="Garamond" pitchFamily="18" charset="0"/>
                <a:ea typeface="宋体" pitchFamily="2" charset="-122"/>
              </a:rPr>
              <a:t>；</a:t>
            </a:r>
          </a:p>
          <a:p>
            <a:r>
              <a:rPr lang="zh-CN" altLang="en-US">
                <a:ea typeface="宋体" pitchFamily="2" charset="-122"/>
              </a:rPr>
              <a:t>      </a:t>
            </a:r>
            <a:r>
              <a:rPr lang="en-US" altLang="zh-CN">
                <a:ea typeface="宋体" pitchFamily="2" charset="-122"/>
              </a:rPr>
              <a:t>plot(x,y,'k+',x,YY,'r')</a:t>
            </a:r>
          </a:p>
        </p:txBody>
      </p:sp>
      <p:sp>
        <p:nvSpPr>
          <p:cNvPr id="82956" name="Text Box 12">
            <a:hlinkClick r:id="rId2" action="ppaction://program"/>
          </p:cNvPr>
          <p:cNvSpPr txBox="1">
            <a:spLocks noChangeArrowheads="1"/>
          </p:cNvSpPr>
          <p:nvPr/>
        </p:nvSpPr>
        <p:spPr bwMode="auto">
          <a:xfrm>
            <a:off x="5486400" y="1828800"/>
            <a:ext cx="2743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3"/>
              </a:rPr>
              <a:t>To </a:t>
            </a:r>
            <a:r>
              <a:rPr lang="en-US" altLang="zh-CN">
                <a:hlinkClick r:id="rId2" action="ppaction://program"/>
              </a:rPr>
              <a:t>MATLAB(liti42)</a:t>
            </a:r>
            <a:endParaRPr lang="en-US" altLang="zh-CN"/>
          </a:p>
        </p:txBody>
      </p:sp>
      <p:pic>
        <p:nvPicPr>
          <p:cNvPr id="82958" name="Picture 14" descr="WRIT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45038"/>
            <a:ext cx="2971800" cy="2112962"/>
          </a:xfrm>
          <a:prstGeom prst="rect">
            <a:avLst/>
          </a:prstGeom>
          <a:noFill/>
        </p:spPr>
      </p:pic>
      <p:sp>
        <p:nvSpPr>
          <p:cNvPr id="126978" name="AutoShape 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08850" y="5805488"/>
            <a:ext cx="1295400" cy="503237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66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4585-FA3D-481F-9328-BE9483E6FE67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634E-6314-441D-B4C1-DB3582A27B6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65125" y="422275"/>
            <a:ext cx="8474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例</a:t>
            </a:r>
            <a:r>
              <a:rPr lang="en-US" altLang="zh-CN" b="1">
                <a:ea typeface="宋体" pitchFamily="2" charset="-122"/>
              </a:rPr>
              <a:t>5    </a:t>
            </a:r>
            <a:r>
              <a:rPr lang="zh-CN" altLang="en-US">
                <a:ea typeface="宋体" pitchFamily="2" charset="-122"/>
              </a:rPr>
              <a:t>财政收入预测问题：财政收入与国民收入、工业总产值、农业总产值、总人口、就业人口、固定资产投资等因素有关。</a:t>
            </a:r>
            <a:r>
              <a:rPr lang="zh-CN" altLang="en-US">
                <a:ea typeface="宋体" pitchFamily="2" charset="-122"/>
                <a:hlinkClick r:id="rId2" action="ppaction://hlinkfile"/>
              </a:rPr>
              <a:t>下表列出了</a:t>
            </a:r>
            <a:r>
              <a:rPr lang="en-US" altLang="zh-CN">
                <a:ea typeface="宋体" pitchFamily="2" charset="-122"/>
                <a:hlinkClick r:id="rId2" action="ppaction://hlinkfile"/>
              </a:rPr>
              <a:t>1952-1981</a:t>
            </a:r>
            <a:r>
              <a:rPr lang="zh-CN" altLang="en-US">
                <a:ea typeface="宋体" pitchFamily="2" charset="-122"/>
                <a:hlinkClick r:id="rId2" action="ppaction://hlinkfile"/>
              </a:rPr>
              <a:t>年的原始数据</a:t>
            </a:r>
            <a:r>
              <a:rPr lang="zh-CN" altLang="en-US">
                <a:ea typeface="宋体" pitchFamily="2" charset="-122"/>
              </a:rPr>
              <a:t>，试构造预测模型。</a:t>
            </a:r>
            <a:r>
              <a:rPr lang="zh-CN" altLang="en-US"/>
              <a:t> 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81000" y="2590800"/>
            <a:ext cx="8169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解 </a:t>
            </a:r>
            <a:r>
              <a:rPr lang="zh-CN" altLang="en-US">
                <a:ea typeface="宋体" pitchFamily="2" charset="-122"/>
              </a:rPr>
              <a:t> 设国民收入、工业总产值、农业总产值、总人口、就业人口、固定资产投资分别为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30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30000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30000">
                <a:ea typeface="宋体" pitchFamily="2" charset="-122"/>
              </a:rPr>
              <a:t>3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30000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30000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30000">
                <a:ea typeface="宋体" pitchFamily="2" charset="-122"/>
              </a:rPr>
              <a:t>6</a:t>
            </a:r>
            <a:r>
              <a:rPr lang="zh-CN" altLang="en-US">
                <a:ea typeface="宋体" pitchFamily="2" charset="-122"/>
              </a:rPr>
              <a:t>，财政收入为</a:t>
            </a:r>
            <a:r>
              <a:rPr lang="en-US" altLang="zh-CN">
                <a:ea typeface="宋体" pitchFamily="2" charset="-122"/>
              </a:rPr>
              <a:t>y</a:t>
            </a:r>
            <a:r>
              <a:rPr lang="zh-CN" altLang="en-US">
                <a:ea typeface="宋体" pitchFamily="2" charset="-122"/>
              </a:rPr>
              <a:t>，设变量之间的关系为：</a:t>
            </a:r>
          </a:p>
          <a:p>
            <a:r>
              <a:rPr lang="en-US" altLang="zh-CN">
                <a:ea typeface="宋体" pitchFamily="2" charset="-122"/>
              </a:rPr>
              <a:t>y= ax</a:t>
            </a:r>
            <a:r>
              <a:rPr lang="en-US" altLang="zh-CN" baseline="-30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+bx</a:t>
            </a:r>
            <a:r>
              <a:rPr lang="en-US" altLang="zh-CN" baseline="-30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+cx</a:t>
            </a:r>
            <a:r>
              <a:rPr lang="en-US" altLang="zh-CN" baseline="-30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+dx</a:t>
            </a:r>
            <a:r>
              <a:rPr lang="en-US" altLang="zh-CN" baseline="-30000">
                <a:ea typeface="宋体" pitchFamily="2" charset="-122"/>
              </a:rPr>
              <a:t>4</a:t>
            </a:r>
            <a:r>
              <a:rPr lang="en-US" altLang="zh-CN">
                <a:ea typeface="宋体" pitchFamily="2" charset="-122"/>
              </a:rPr>
              <a:t>+ex</a:t>
            </a:r>
            <a:r>
              <a:rPr lang="en-US" altLang="zh-CN" baseline="-30000">
                <a:ea typeface="宋体" pitchFamily="2" charset="-122"/>
              </a:rPr>
              <a:t>5</a:t>
            </a:r>
            <a:r>
              <a:rPr lang="en-US" altLang="zh-CN">
                <a:ea typeface="宋体" pitchFamily="2" charset="-122"/>
              </a:rPr>
              <a:t>+fx</a:t>
            </a:r>
            <a:r>
              <a:rPr lang="en-US" altLang="zh-CN" baseline="-30000"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使用非线性回归方法求解。</a:t>
            </a: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33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8579-0F9A-4992-89C2-8D5B4389543A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2295-6E4B-43C4-B9C0-0A3F4545103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59182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zh-CN">
              <a:ea typeface="宋体" pitchFamily="2" charset="-122"/>
            </a:endParaRPr>
          </a:p>
          <a:p>
            <a:r>
              <a:rPr lang="en-US" altLang="zh-CN" b="1">
                <a:solidFill>
                  <a:srgbClr val="A50021"/>
                </a:solidFill>
                <a:ea typeface="宋体" pitchFamily="2" charset="-122"/>
              </a:rPr>
              <a:t>1</a:t>
            </a:r>
            <a:r>
              <a:rPr lang="zh-CN" altLang="en-US" b="1">
                <a:solidFill>
                  <a:srgbClr val="A50021"/>
                </a:solidFill>
                <a:ea typeface="宋体" pitchFamily="2" charset="-122"/>
              </a:rPr>
              <a:t>．</a:t>
            </a:r>
            <a:r>
              <a:rPr lang="zh-CN" altLang="en-US" b="1">
                <a:solidFill>
                  <a:srgbClr val="A50021"/>
                </a:solidFill>
                <a:cs typeface="Times New Roman" pitchFamily="18" charset="0"/>
              </a:rPr>
              <a:t>  </a:t>
            </a:r>
            <a:r>
              <a:rPr lang="zh-CN" altLang="en-US" b="1">
                <a:solidFill>
                  <a:srgbClr val="A50021"/>
                </a:solidFill>
                <a:ea typeface="宋体" pitchFamily="2" charset="-122"/>
              </a:rPr>
              <a:t>对回归模型建立</a:t>
            </a:r>
            <a:r>
              <a:rPr lang="en-US" altLang="zh-CN" b="1">
                <a:solidFill>
                  <a:srgbClr val="A50021"/>
                </a:solidFill>
                <a:ea typeface="宋体" pitchFamily="2" charset="-122"/>
              </a:rPr>
              <a:t>M</a:t>
            </a:r>
            <a:r>
              <a:rPr lang="zh-CN" altLang="en-US" b="1">
                <a:solidFill>
                  <a:srgbClr val="A50021"/>
                </a:solidFill>
                <a:ea typeface="宋体" pitchFamily="2" charset="-122"/>
              </a:rPr>
              <a:t>文件</a:t>
            </a:r>
            <a:r>
              <a:rPr lang="en-US" altLang="zh-CN" b="1">
                <a:solidFill>
                  <a:srgbClr val="A50021"/>
                </a:solidFill>
                <a:ea typeface="宋体" pitchFamily="2" charset="-122"/>
              </a:rPr>
              <a:t>model.m</a:t>
            </a:r>
            <a:r>
              <a:rPr lang="zh-CN" altLang="en-US" b="1">
                <a:solidFill>
                  <a:srgbClr val="A50021"/>
                </a:solidFill>
                <a:ea typeface="宋体" pitchFamily="2" charset="-122"/>
              </a:rPr>
              <a:t>如下</a:t>
            </a:r>
            <a:r>
              <a:rPr lang="en-US" altLang="zh-CN" b="1">
                <a:solidFill>
                  <a:srgbClr val="A50021"/>
                </a:solidFill>
                <a:ea typeface="宋体" pitchFamily="2" charset="-122"/>
              </a:rPr>
              <a:t>:</a:t>
            </a:r>
          </a:p>
          <a:p>
            <a:r>
              <a:rPr lang="en-US" altLang="zh-CN">
                <a:ea typeface="宋体" pitchFamily="2" charset="-122"/>
              </a:rPr>
              <a:t>        function yy=model(beta0,X)</a:t>
            </a:r>
          </a:p>
          <a:p>
            <a:r>
              <a:rPr lang="en-US" altLang="zh-CN">
                <a:ea typeface="宋体" pitchFamily="2" charset="-122"/>
              </a:rPr>
              <a:t>         a=beta0(1);</a:t>
            </a:r>
          </a:p>
          <a:p>
            <a:r>
              <a:rPr lang="en-US" altLang="zh-CN">
                <a:ea typeface="宋体" pitchFamily="2" charset="-122"/>
              </a:rPr>
              <a:t>         b=beta0(2);</a:t>
            </a:r>
          </a:p>
          <a:p>
            <a:r>
              <a:rPr lang="en-US" altLang="zh-CN">
                <a:ea typeface="宋体" pitchFamily="2" charset="-122"/>
              </a:rPr>
              <a:t>         c=beta0(3);</a:t>
            </a:r>
          </a:p>
          <a:p>
            <a:r>
              <a:rPr lang="en-US" altLang="zh-CN">
                <a:ea typeface="宋体" pitchFamily="2" charset="-122"/>
              </a:rPr>
              <a:t>         d=beta0(4);</a:t>
            </a:r>
          </a:p>
          <a:p>
            <a:r>
              <a:rPr lang="en-US" altLang="zh-CN">
                <a:ea typeface="宋体" pitchFamily="2" charset="-122"/>
              </a:rPr>
              <a:t>         e=beta0(5);</a:t>
            </a:r>
          </a:p>
          <a:p>
            <a:r>
              <a:rPr lang="en-US" altLang="zh-CN">
                <a:ea typeface="宋体" pitchFamily="2" charset="-122"/>
              </a:rPr>
              <a:t>         f=beta0(6);</a:t>
            </a:r>
          </a:p>
          <a:p>
            <a:r>
              <a:rPr lang="en-US" altLang="zh-CN">
                <a:ea typeface="宋体" pitchFamily="2" charset="-122"/>
              </a:rPr>
              <a:t>         x1=X(:,1);</a:t>
            </a:r>
          </a:p>
          <a:p>
            <a:r>
              <a:rPr lang="en-US" altLang="zh-CN">
                <a:ea typeface="宋体" pitchFamily="2" charset="-122"/>
              </a:rPr>
              <a:t>         x2=X(:,2);</a:t>
            </a:r>
          </a:p>
          <a:p>
            <a:r>
              <a:rPr lang="en-US" altLang="zh-CN">
                <a:ea typeface="宋体" pitchFamily="2" charset="-122"/>
              </a:rPr>
              <a:t>         x3=X(:,3);</a:t>
            </a:r>
          </a:p>
          <a:p>
            <a:r>
              <a:rPr lang="en-US" altLang="zh-CN">
                <a:ea typeface="宋体" pitchFamily="2" charset="-122"/>
              </a:rPr>
              <a:t>         x4=X(:,4);</a:t>
            </a:r>
          </a:p>
          <a:p>
            <a:r>
              <a:rPr lang="en-US" altLang="zh-CN">
                <a:ea typeface="宋体" pitchFamily="2" charset="-122"/>
              </a:rPr>
              <a:t>         x5=X(:,5);</a:t>
            </a:r>
          </a:p>
          <a:p>
            <a:r>
              <a:rPr lang="en-US" altLang="zh-CN">
                <a:ea typeface="宋体" pitchFamily="2" charset="-122"/>
              </a:rPr>
              <a:t>         x6=X(:,6);</a:t>
            </a:r>
          </a:p>
          <a:p>
            <a:r>
              <a:rPr lang="en-US" altLang="zh-CN">
                <a:ea typeface="宋体" pitchFamily="2" charset="-122"/>
              </a:rPr>
              <a:t>         yy=a*x1+b*x2+c*x3+d*x4+e*x5+f*x6;</a:t>
            </a:r>
            <a:r>
              <a:rPr lang="en-US" altLang="zh-CN"/>
              <a:t> </a:t>
            </a:r>
          </a:p>
          <a:p>
            <a:endParaRPr lang="en-US" altLang="zh-C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66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C305-5669-4F74-BFDD-09ED37B85FF8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11FF-E311-4C06-B782-94874320AC2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0" y="2286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A50021"/>
                </a:solidFill>
                <a:ea typeface="宋体" pitchFamily="2" charset="-122"/>
              </a:rPr>
              <a:t>2. </a:t>
            </a:r>
            <a:r>
              <a:rPr lang="en-US" altLang="zh-CN" b="1">
                <a:solidFill>
                  <a:srgbClr val="A50021"/>
                </a:solidFill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A50021"/>
                </a:solidFill>
                <a:ea typeface="宋体" pitchFamily="2" charset="-122"/>
              </a:rPr>
              <a:t>主程序</a:t>
            </a:r>
            <a:r>
              <a:rPr lang="en-US" altLang="zh-CN" b="1">
                <a:solidFill>
                  <a:srgbClr val="A50021"/>
                </a:solidFill>
                <a:ea typeface="宋体" pitchFamily="2" charset="-122"/>
              </a:rPr>
              <a:t>liti6.m</a:t>
            </a:r>
            <a:r>
              <a:rPr lang="zh-CN" altLang="en-US" b="1">
                <a:solidFill>
                  <a:srgbClr val="A50021"/>
                </a:solidFill>
                <a:ea typeface="宋体" pitchFamily="2" charset="-122"/>
              </a:rPr>
              <a:t>如下</a:t>
            </a:r>
            <a:r>
              <a:rPr lang="en-US" altLang="zh-CN" b="1">
                <a:solidFill>
                  <a:srgbClr val="A50021"/>
                </a:solidFill>
                <a:ea typeface="宋体" pitchFamily="2" charset="-122"/>
              </a:rPr>
              <a:t>: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4763" y="914400"/>
            <a:ext cx="91440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X=[598.00  349.00  461.00 57482.00 20729.00   44.00</a:t>
            </a:r>
          </a:p>
          <a:p>
            <a:r>
              <a:rPr lang="en-US" altLang="zh-CN">
                <a:ea typeface="宋体" pitchFamily="2" charset="-122"/>
              </a:rPr>
              <a:t>       …………………………………………………………..</a:t>
            </a:r>
          </a:p>
          <a:p>
            <a:r>
              <a:rPr lang="en-US" altLang="zh-CN">
                <a:ea typeface="宋体" pitchFamily="2" charset="-122"/>
              </a:rPr>
              <a:t>       2927.00 6862.00 1273.00 100072.0 43280.00  496.00];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y=[184.00 216.00 248.00 254.00 268.00 286.00 357.00 444.00 506.00 ... </a:t>
            </a:r>
          </a:p>
          <a:p>
            <a:r>
              <a:rPr lang="en-US" altLang="zh-CN">
                <a:ea typeface="宋体" pitchFamily="2" charset="-122"/>
              </a:rPr>
              <a:t>   271.00 230.00 266.00 323.00 393.00 466.00 352.00 303.00 447.00 ...</a:t>
            </a:r>
          </a:p>
          <a:p>
            <a:r>
              <a:rPr lang="en-US" altLang="zh-CN">
                <a:ea typeface="宋体" pitchFamily="2" charset="-122"/>
              </a:rPr>
              <a:t>   564.00 638.00 658.00 691.00 655.00 692.00 657.00 723.00 922.00 ...</a:t>
            </a:r>
          </a:p>
          <a:p>
            <a:r>
              <a:rPr lang="en-US" altLang="zh-CN">
                <a:ea typeface="宋体" pitchFamily="2" charset="-122"/>
              </a:rPr>
              <a:t>   890.00 826.00 810.0]';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beta0=[0.50 -0.03 -0.60 0.01 -0.02 0.35];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betafit = nlinfit(X,y,'model',beta0)</a:t>
            </a:r>
          </a:p>
        </p:txBody>
      </p:sp>
      <p:sp>
        <p:nvSpPr>
          <p:cNvPr id="116740" name="Text Box 4">
            <a:hlinkClick r:id="rId2" action="ppaction://program"/>
          </p:cNvPr>
          <p:cNvSpPr txBox="1">
            <a:spLocks noChangeArrowheads="1"/>
          </p:cNvSpPr>
          <p:nvPr/>
        </p:nvSpPr>
        <p:spPr bwMode="auto">
          <a:xfrm>
            <a:off x="5562600" y="5638800"/>
            <a:ext cx="2819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3"/>
              </a:rPr>
              <a:t>To </a:t>
            </a:r>
            <a:r>
              <a:rPr lang="en-US" altLang="zh-CN">
                <a:hlinkClick r:id="rId2" action="ppaction://program"/>
              </a:rPr>
              <a:t>MATLAB(liti6</a:t>
            </a:r>
            <a:r>
              <a:rPr lang="zh-CN" altLang="en-US">
                <a:hlinkClick r:id="rId2" action="ppaction://program"/>
              </a:rPr>
              <a:t>）</a:t>
            </a: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CCCC"/>
            </a:gs>
            <a:gs pos="100000">
              <a:srgbClr val="FFFF99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5CD6-7FCE-4505-9FE2-F4D4970DF850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260B-35CE-41ED-87C5-1893390C73A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0899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zh-CN" b="1">
              <a:solidFill>
                <a:schemeClr val="accent2"/>
              </a:solidFill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  betafit =</a:t>
            </a:r>
          </a:p>
          <a:p>
            <a:r>
              <a:rPr lang="en-US" altLang="zh-CN">
                <a:ea typeface="宋体" pitchFamily="2" charset="-122"/>
              </a:rPr>
              <a:t>    0.5243</a:t>
            </a:r>
          </a:p>
          <a:p>
            <a:r>
              <a:rPr lang="en-US" altLang="zh-CN">
                <a:ea typeface="宋体" pitchFamily="2" charset="-122"/>
              </a:rPr>
              <a:t>   -0.0294</a:t>
            </a:r>
          </a:p>
          <a:p>
            <a:r>
              <a:rPr lang="en-US" altLang="zh-CN">
                <a:ea typeface="宋体" pitchFamily="2" charset="-122"/>
              </a:rPr>
              <a:t>   -0.6304</a:t>
            </a:r>
          </a:p>
          <a:p>
            <a:r>
              <a:rPr lang="en-US" altLang="zh-CN">
                <a:ea typeface="宋体" pitchFamily="2" charset="-122"/>
              </a:rPr>
              <a:t>    0.0112</a:t>
            </a:r>
          </a:p>
          <a:p>
            <a:r>
              <a:rPr lang="en-US" altLang="zh-CN">
                <a:ea typeface="宋体" pitchFamily="2" charset="-122"/>
              </a:rPr>
              <a:t>   -0.0230</a:t>
            </a:r>
          </a:p>
          <a:p>
            <a:r>
              <a:rPr lang="en-US" altLang="zh-CN">
                <a:ea typeface="宋体" pitchFamily="2" charset="-122"/>
              </a:rPr>
              <a:t>    0.3658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即</a:t>
            </a:r>
            <a:r>
              <a:rPr lang="en-US" altLang="zh-CN">
                <a:ea typeface="宋体" pitchFamily="2" charset="-122"/>
              </a:rPr>
              <a:t>y= 0.5243x</a:t>
            </a:r>
            <a:r>
              <a:rPr lang="en-US" altLang="zh-CN" baseline="-30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-0.0294x</a:t>
            </a:r>
            <a:r>
              <a:rPr lang="en-US" altLang="zh-CN" baseline="-30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-0.6304x</a:t>
            </a:r>
            <a:r>
              <a:rPr lang="en-US" altLang="zh-CN" baseline="-30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+0.0112x</a:t>
            </a:r>
            <a:r>
              <a:rPr lang="en-US" altLang="zh-CN" baseline="-30000">
                <a:ea typeface="宋体" pitchFamily="2" charset="-122"/>
              </a:rPr>
              <a:t>4</a:t>
            </a:r>
            <a:r>
              <a:rPr lang="en-US" altLang="zh-CN">
                <a:ea typeface="宋体" pitchFamily="2" charset="-122"/>
              </a:rPr>
              <a:t>-0.0230x</a:t>
            </a:r>
            <a:r>
              <a:rPr lang="en-US" altLang="zh-CN" baseline="-30000">
                <a:ea typeface="宋体" pitchFamily="2" charset="-122"/>
              </a:rPr>
              <a:t>5</a:t>
            </a:r>
            <a:r>
              <a:rPr lang="en-US" altLang="zh-CN">
                <a:ea typeface="宋体" pitchFamily="2" charset="-122"/>
              </a:rPr>
              <a:t>+0.3658x</a:t>
            </a:r>
            <a:r>
              <a:rPr lang="en-US" altLang="zh-CN" baseline="-30000">
                <a:ea typeface="宋体" pitchFamily="2" charset="-122"/>
              </a:rPr>
              <a:t>6</a:t>
            </a:r>
            <a:endParaRPr lang="en-US" altLang="zh-CN">
              <a:ea typeface="宋体" pitchFamily="2" charset="-122"/>
            </a:endParaRP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669925" y="422275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结果为</a:t>
            </a:r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:</a:t>
            </a:r>
          </a:p>
        </p:txBody>
      </p:sp>
      <p:sp>
        <p:nvSpPr>
          <p:cNvPr id="117768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705600" y="5430838"/>
            <a:ext cx="87630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返 回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9B3D-3346-44A9-9EF0-6E7169ADD047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33010-18D3-415C-814F-95317C347B9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124200" y="304800"/>
            <a:ext cx="16383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逐 步 回 归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914400" y="962025"/>
            <a:ext cx="6340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逐步回归的命令是：</a:t>
            </a:r>
          </a:p>
          <a:p>
            <a:r>
              <a:rPr lang="zh-CN" altLang="en-US">
                <a:ea typeface="宋体" pitchFamily="2" charset="-122"/>
              </a:rPr>
              <a:t>           </a:t>
            </a:r>
            <a:r>
              <a:rPr lang="en-US" altLang="zh-CN">
                <a:ea typeface="宋体" pitchFamily="2" charset="-122"/>
              </a:rPr>
              <a:t>stepwise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y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inmodel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alpha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65125" y="3155950"/>
            <a:ext cx="8778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        </a:t>
            </a:r>
            <a:r>
              <a:rPr lang="zh-CN" altLang="en-US">
                <a:ea typeface="宋体" pitchFamily="2" charset="-122"/>
              </a:rPr>
              <a:t>运行</a:t>
            </a:r>
            <a:r>
              <a:rPr lang="en-US" altLang="zh-CN">
                <a:ea typeface="宋体" pitchFamily="2" charset="-122"/>
              </a:rPr>
              <a:t>stepwise</a:t>
            </a:r>
            <a:r>
              <a:rPr lang="zh-CN" altLang="en-US">
                <a:ea typeface="宋体" pitchFamily="2" charset="-122"/>
              </a:rPr>
              <a:t>命令时产生三个图形窗口：</a:t>
            </a:r>
            <a:r>
              <a:rPr lang="en-US" altLang="zh-CN">
                <a:ea typeface="宋体" pitchFamily="2" charset="-122"/>
              </a:rPr>
              <a:t>Stepwise  Plot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Stepwise  Table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Stepwise  History.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81000" y="3917950"/>
            <a:ext cx="870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        </a:t>
            </a:r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Stepwise  Plot</a:t>
            </a:r>
            <a:r>
              <a:rPr lang="zh-CN" altLang="en-US">
                <a:ea typeface="宋体" pitchFamily="2" charset="-122"/>
              </a:rPr>
              <a:t>窗口，显示出各项的回归系数及其置信区间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65125" y="4375150"/>
            <a:ext cx="8778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        Stepwise Table </a:t>
            </a:r>
            <a:r>
              <a:rPr lang="zh-CN" altLang="en-US">
                <a:ea typeface="宋体" pitchFamily="2" charset="-122"/>
              </a:rPr>
              <a:t>窗口中列出了一个统计表，包括回归系数及其置信区间，以及模型的统计量剩余标准差（</a:t>
            </a:r>
            <a:r>
              <a:rPr lang="en-US" altLang="zh-CN">
                <a:ea typeface="宋体" pitchFamily="2" charset="-122"/>
              </a:rPr>
              <a:t>RMSE</a:t>
            </a:r>
            <a:r>
              <a:rPr lang="zh-CN" altLang="en-US">
                <a:ea typeface="宋体" pitchFamily="2" charset="-122"/>
              </a:rPr>
              <a:t>）、相关系数（</a:t>
            </a:r>
            <a:r>
              <a:rPr lang="en-US" altLang="zh-CN">
                <a:ea typeface="宋体" pitchFamily="2" charset="-122"/>
              </a:rPr>
              <a:t>R-square</a:t>
            </a:r>
            <a:r>
              <a:rPr lang="zh-CN" altLang="en-US">
                <a:ea typeface="宋体" pitchFamily="2" charset="-122"/>
              </a:rPr>
              <a:t>）、</a:t>
            </a:r>
            <a:r>
              <a:rPr lang="en-US" altLang="zh-CN">
                <a:ea typeface="宋体" pitchFamily="2" charset="-122"/>
              </a:rPr>
              <a:t>F</a:t>
            </a:r>
            <a:r>
              <a:rPr lang="zh-CN" altLang="en-US">
                <a:ea typeface="宋体" pitchFamily="2" charset="-122"/>
              </a:rPr>
              <a:t>值、与</a:t>
            </a:r>
            <a:r>
              <a:rPr lang="en-US" altLang="zh-CN">
                <a:ea typeface="宋体" pitchFamily="2" charset="-122"/>
              </a:rPr>
              <a:t>F</a:t>
            </a:r>
            <a:r>
              <a:rPr lang="zh-CN" altLang="en-US">
                <a:ea typeface="宋体" pitchFamily="2" charset="-122"/>
              </a:rPr>
              <a:t>对应的概率</a:t>
            </a:r>
            <a:r>
              <a:rPr lang="en-US" altLang="zh-CN">
                <a:ea typeface="宋体" pitchFamily="2" charset="-122"/>
              </a:rPr>
              <a:t>P.</a:t>
            </a:r>
          </a:p>
        </p:txBody>
      </p:sp>
      <p:grpSp>
        <p:nvGrpSpPr>
          <p:cNvPr id="83992" name="Group 24"/>
          <p:cNvGrpSpPr>
            <a:grpSpLocks/>
          </p:cNvGrpSpPr>
          <p:nvPr/>
        </p:nvGrpSpPr>
        <p:grpSpPr bwMode="auto">
          <a:xfrm>
            <a:off x="4114800" y="1752600"/>
            <a:ext cx="4800600" cy="1228725"/>
            <a:chOff x="2592" y="1104"/>
            <a:chExt cx="3024" cy="774"/>
          </a:xfrm>
        </p:grpSpPr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120" y="1124"/>
              <a:ext cx="2496" cy="75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矩阵的列数的指标，给出初始模型中包括的子集（缺省时设定为全部自变量）</a:t>
              </a:r>
            </a:p>
          </p:txBody>
        </p:sp>
        <p:sp>
          <p:nvSpPr>
            <p:cNvPr id="83986" name="Freeform 18"/>
            <p:cNvSpPr>
              <a:spLocks/>
            </p:cNvSpPr>
            <p:nvPr/>
          </p:nvSpPr>
          <p:spPr bwMode="auto">
            <a:xfrm>
              <a:off x="2976" y="1104"/>
              <a:ext cx="14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40" y="288"/>
                </a:cxn>
              </a:cxnLst>
              <a:rect l="0" t="0" r="r" b="b"/>
              <a:pathLst>
                <a:path w="240" h="288">
                  <a:moveTo>
                    <a:pt x="0" y="0"/>
                  </a:moveTo>
                  <a:lnTo>
                    <a:pt x="0" y="288"/>
                  </a:lnTo>
                  <a:lnTo>
                    <a:pt x="240" y="28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>
              <a:off x="2592" y="11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93" name="Group 25"/>
          <p:cNvGrpSpPr>
            <a:grpSpLocks/>
          </p:cNvGrpSpPr>
          <p:nvPr/>
        </p:nvGrpSpPr>
        <p:grpSpPr bwMode="auto">
          <a:xfrm>
            <a:off x="4876800" y="523875"/>
            <a:ext cx="3927475" cy="847725"/>
            <a:chOff x="3072" y="330"/>
            <a:chExt cx="2474" cy="534"/>
          </a:xfrm>
        </p:grpSpPr>
        <p:sp>
          <p:nvSpPr>
            <p:cNvPr id="83984" name="Text Box 16"/>
            <p:cNvSpPr txBox="1">
              <a:spLocks noChangeArrowheads="1"/>
            </p:cNvSpPr>
            <p:nvPr/>
          </p:nvSpPr>
          <p:spPr bwMode="auto">
            <a:xfrm>
              <a:off x="3072" y="330"/>
              <a:ext cx="2474" cy="29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显著性水平（缺省时为</a:t>
              </a:r>
              <a:r>
                <a:rPr lang="en-US" altLang="zh-CN">
                  <a:ea typeface="宋体" pitchFamily="2" charset="-122"/>
                </a:rPr>
                <a:t>0.5</a:t>
              </a:r>
              <a:r>
                <a:rPr lang="zh-CN" altLang="en-US">
                  <a:ea typeface="宋体" pitchFamily="2" charset="-122"/>
                </a:rPr>
                <a:t>）</a:t>
              </a:r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 flipH="1">
              <a:off x="3696" y="62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96" name="Group 28"/>
          <p:cNvGrpSpPr>
            <a:grpSpLocks/>
          </p:cNvGrpSpPr>
          <p:nvPr/>
        </p:nvGrpSpPr>
        <p:grpSpPr bwMode="auto">
          <a:xfrm>
            <a:off x="990600" y="1676400"/>
            <a:ext cx="2133600" cy="895350"/>
            <a:chOff x="624" y="1056"/>
            <a:chExt cx="1344" cy="564"/>
          </a:xfrm>
        </p:grpSpPr>
        <p:grpSp>
          <p:nvGrpSpPr>
            <p:cNvPr id="83990" name="Group 22"/>
            <p:cNvGrpSpPr>
              <a:grpSpLocks/>
            </p:cNvGrpSpPr>
            <p:nvPr/>
          </p:nvGrpSpPr>
          <p:grpSpPr bwMode="auto">
            <a:xfrm>
              <a:off x="624" y="1056"/>
              <a:ext cx="1344" cy="564"/>
              <a:chOff x="624" y="1056"/>
              <a:chExt cx="1344" cy="564"/>
            </a:xfrm>
          </p:grpSpPr>
          <p:sp>
            <p:nvSpPr>
              <p:cNvPr id="83982" name="Text Box 14"/>
              <p:cNvSpPr txBox="1">
                <a:spLocks noChangeArrowheads="1"/>
              </p:cNvSpPr>
              <p:nvPr/>
            </p:nvSpPr>
            <p:spPr bwMode="auto">
              <a:xfrm>
                <a:off x="624" y="1172"/>
                <a:ext cx="960" cy="44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FFFF9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000">
                    <a:ea typeface="宋体" pitchFamily="2" charset="-122"/>
                  </a:rPr>
                  <a:t>自变量数据</a:t>
                </a:r>
                <a:r>
                  <a:rPr lang="en-US" altLang="zh-CN" sz="2000">
                    <a:ea typeface="宋体" pitchFamily="2" charset="-122"/>
                  </a:rPr>
                  <a:t>,          </a:t>
                </a:r>
              </a:p>
              <a:p>
                <a:r>
                  <a:rPr lang="en-US" altLang="zh-CN" sz="2000">
                    <a:ea typeface="宋体" pitchFamily="2" charset="-122"/>
                  </a:rPr>
                  <a:t>       </a:t>
                </a:r>
                <a:r>
                  <a:rPr lang="zh-CN" altLang="en-US" sz="2000">
                    <a:ea typeface="宋体" pitchFamily="2" charset="-122"/>
                  </a:rPr>
                  <a:t>阶矩阵</a:t>
                </a:r>
              </a:p>
            </p:txBody>
          </p:sp>
          <p:sp>
            <p:nvSpPr>
              <p:cNvPr id="83985" name="Line 17"/>
              <p:cNvSpPr>
                <a:spLocks noChangeShapeType="1"/>
              </p:cNvSpPr>
              <p:nvPr/>
            </p:nvSpPr>
            <p:spPr bwMode="auto">
              <a:xfrm flipV="1">
                <a:off x="1536" y="1056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5955" name="Object 3"/>
            <p:cNvGraphicFramePr>
              <a:graphicFrameLocks noChangeAspect="1"/>
            </p:cNvGraphicFramePr>
            <p:nvPr/>
          </p:nvGraphicFramePr>
          <p:xfrm>
            <a:off x="672" y="1440"/>
            <a:ext cx="336" cy="132"/>
          </p:xfrm>
          <a:graphic>
            <a:graphicData uri="http://schemas.openxmlformats.org/presentationml/2006/ole">
              <p:oleObj spid="_x0000_s125955" name="公式" r:id="rId3" imgW="355320" imgH="139680" progId="Equation.3">
                <p:embed/>
              </p:oleObj>
            </a:graphicData>
          </a:graphic>
        </p:graphicFrame>
      </p:grpSp>
      <p:grpSp>
        <p:nvGrpSpPr>
          <p:cNvPr id="83997" name="Group 29"/>
          <p:cNvGrpSpPr>
            <a:grpSpLocks/>
          </p:cNvGrpSpPr>
          <p:nvPr/>
        </p:nvGrpSpPr>
        <p:grpSpPr bwMode="auto">
          <a:xfrm>
            <a:off x="2627313" y="1773238"/>
            <a:ext cx="1871662" cy="1098550"/>
            <a:chOff x="1728" y="1104"/>
            <a:chExt cx="960" cy="692"/>
          </a:xfrm>
        </p:grpSpPr>
        <p:grpSp>
          <p:nvGrpSpPr>
            <p:cNvPr id="83991" name="Group 23"/>
            <p:cNvGrpSpPr>
              <a:grpSpLocks/>
            </p:cNvGrpSpPr>
            <p:nvPr/>
          </p:nvGrpSpPr>
          <p:grpSpPr bwMode="auto">
            <a:xfrm>
              <a:off x="1728" y="1104"/>
              <a:ext cx="960" cy="692"/>
              <a:chOff x="1728" y="1104"/>
              <a:chExt cx="960" cy="692"/>
            </a:xfrm>
          </p:grpSpPr>
          <p:sp>
            <p:nvSpPr>
              <p:cNvPr id="83983" name="Text Box 15"/>
              <p:cNvSpPr txBox="1">
                <a:spLocks noChangeArrowheads="1"/>
              </p:cNvSpPr>
              <p:nvPr/>
            </p:nvSpPr>
            <p:spPr bwMode="auto">
              <a:xfrm>
                <a:off x="1728" y="1348"/>
                <a:ext cx="960" cy="44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FFFF9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000">
                    <a:ea typeface="宋体" pitchFamily="2" charset="-122"/>
                  </a:rPr>
                  <a:t>因变量数据，</a:t>
                </a:r>
              </a:p>
              <a:p>
                <a:r>
                  <a:rPr lang="zh-CN" altLang="en-US" sz="2000">
                    <a:ea typeface="宋体" pitchFamily="2" charset="-122"/>
                  </a:rPr>
                  <a:t>        阶矩阵</a:t>
                </a:r>
              </a:p>
            </p:txBody>
          </p:sp>
          <p:sp>
            <p:nvSpPr>
              <p:cNvPr id="83989" name="Line 21"/>
              <p:cNvSpPr>
                <a:spLocks noChangeShapeType="1"/>
              </p:cNvSpPr>
              <p:nvPr/>
            </p:nvSpPr>
            <p:spPr bwMode="auto">
              <a:xfrm flipV="1">
                <a:off x="2208" y="1104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5954" name="Object 2"/>
            <p:cNvGraphicFramePr>
              <a:graphicFrameLocks noChangeAspect="1"/>
            </p:cNvGraphicFramePr>
            <p:nvPr/>
          </p:nvGraphicFramePr>
          <p:xfrm>
            <a:off x="1824" y="1584"/>
            <a:ext cx="277" cy="168"/>
          </p:xfrm>
          <a:graphic>
            <a:graphicData uri="http://schemas.openxmlformats.org/presentationml/2006/ole">
              <p:oleObj spid="_x0000_s125954" name="公式" r:id="rId4" imgW="291960" imgH="17748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79" grpId="0" autoUpdateAnimBg="0"/>
      <p:bldP spid="8398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A89D-12FC-44AA-B7E9-AF28AD55760A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3F50-A727-4A93-9D4B-AD2798069BA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0" y="38100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例</a:t>
            </a:r>
            <a:r>
              <a:rPr lang="en-US" altLang="zh-CN" b="1">
                <a:ea typeface="宋体" pitchFamily="2" charset="-122"/>
              </a:rPr>
              <a:t>6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zh-CN" altLang="en-US">
                <a:ea typeface="宋体" pitchFamily="2" charset="-122"/>
              </a:rPr>
              <a:t>水泥凝固时放出的热量</a:t>
            </a:r>
            <a:r>
              <a:rPr lang="en-US" altLang="zh-CN">
                <a:ea typeface="宋体" pitchFamily="2" charset="-122"/>
              </a:rPr>
              <a:t>y</a:t>
            </a:r>
            <a:r>
              <a:rPr lang="zh-CN" altLang="en-US">
                <a:ea typeface="宋体" pitchFamily="2" charset="-122"/>
              </a:rPr>
              <a:t>与水泥中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种化学成分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zh-CN" altLang="en-US">
                <a:ea typeface="宋体" pitchFamily="2" charset="-122"/>
              </a:rPr>
              <a:t>、 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25000">
                <a:ea typeface="宋体" pitchFamily="2" charset="-122"/>
              </a:rPr>
              <a:t>4</a:t>
            </a:r>
          </a:p>
          <a:p>
            <a:r>
              <a:rPr lang="en-US" altLang="zh-CN" baseline="-25000">
                <a:ea typeface="宋体" pitchFamily="2" charset="-122"/>
              </a:rPr>
              <a:t>            </a:t>
            </a:r>
            <a:r>
              <a:rPr lang="zh-CN" altLang="en-US">
                <a:ea typeface="宋体" pitchFamily="2" charset="-122"/>
              </a:rPr>
              <a:t>有关，今测得一组数据如下，试用逐步回归法确定一个 线性模</a:t>
            </a:r>
          </a:p>
          <a:p>
            <a:r>
              <a:rPr lang="zh-CN" altLang="en-US">
                <a:ea typeface="宋体" pitchFamily="2" charset="-122"/>
              </a:rPr>
              <a:t>        型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307975" y="1600200"/>
          <a:ext cx="8836025" cy="1908175"/>
        </p:xfrm>
        <a:graphic>
          <a:graphicData uri="http://schemas.openxmlformats.org/presentationml/2006/ole">
            <p:oleObj spid="_x0000_s124930" name="文档" r:id="rId3" imgW="5630040" imgH="1217160" progId="Word.Document.8">
              <p:embed/>
            </p:oleObj>
          </a:graphicData>
        </a:graphic>
      </p:graphicFrame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81000" y="3429000"/>
            <a:ext cx="87630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、数据输入：</a:t>
            </a:r>
            <a:endParaRPr lang="zh-CN" altLang="en-US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x1=[7 1 11 11 7 11 3 1 2 21 1 11 10]';</a:t>
            </a:r>
          </a:p>
          <a:p>
            <a:r>
              <a:rPr lang="en-US" altLang="zh-CN">
                <a:ea typeface="宋体" pitchFamily="2" charset="-122"/>
              </a:rPr>
              <a:t>x2=[26 29 56 31 52 55 71 31 54 47 40 66 68]';</a:t>
            </a:r>
          </a:p>
          <a:p>
            <a:r>
              <a:rPr lang="en-US" altLang="zh-CN">
                <a:ea typeface="宋体" pitchFamily="2" charset="-122"/>
              </a:rPr>
              <a:t>x3=[6 15 8 8 6 9 17 22 18 4 23 9 8]';</a:t>
            </a:r>
          </a:p>
          <a:p>
            <a:r>
              <a:rPr lang="en-US" altLang="zh-CN">
                <a:ea typeface="宋体" pitchFamily="2" charset="-122"/>
              </a:rPr>
              <a:t>x4=[60 52 20 47 33 22 6 44 22 26 34 12 12]';</a:t>
            </a:r>
          </a:p>
          <a:p>
            <a:r>
              <a:rPr lang="en-US" altLang="zh-CN">
                <a:ea typeface="宋体" pitchFamily="2" charset="-122"/>
              </a:rPr>
              <a:t>y=[78.5 74.3 104.3 87.6 95.9 109.2 102.7 72.5 93.1 115.9 83.8 113.3 </a:t>
            </a:r>
          </a:p>
          <a:p>
            <a:r>
              <a:rPr lang="en-US" altLang="zh-CN">
                <a:ea typeface="宋体" pitchFamily="2" charset="-122"/>
              </a:rPr>
              <a:t>    109.4]';</a:t>
            </a:r>
          </a:p>
          <a:p>
            <a:r>
              <a:rPr lang="en-US" altLang="zh-CN">
                <a:ea typeface="宋体" pitchFamily="2" charset="-122"/>
              </a:rPr>
              <a:t>x=[x1 x2 x3 x4];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100000">
              <a:srgbClr val="00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6045-0FC1-4AF6-9FC0-6C011B701D73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4D58-C092-48C3-A600-FC5C4179EFE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2655888" y="457200"/>
            <a:ext cx="3429000" cy="701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latin typeface="幼圆" pitchFamily="49" charset="-122"/>
                <a:ea typeface="幼圆" pitchFamily="49" charset="-122"/>
              </a:rPr>
              <a:t>一、数学模型</a:t>
            </a:r>
            <a:endParaRPr lang="zh-CN" altLang="en-US" sz="2800">
              <a:latin typeface="魏碑" pitchFamily="49" charset="-122"/>
              <a:ea typeface="魏碑" pitchFamily="49" charset="-122"/>
            </a:endParaRPr>
          </a:p>
        </p:txBody>
      </p:sp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7315200" y="4876800"/>
          <a:ext cx="1828800" cy="1797050"/>
        </p:xfrm>
        <a:graphic>
          <a:graphicData uri="http://schemas.openxmlformats.org/presentationml/2006/ole">
            <p:oleObj spid="_x0000_s40985" name="剪辑" r:id="rId3" imgW="4016520" imgH="3945240" progId="MS_ClipArt_Gallery.2">
              <p:embed/>
            </p:oleObj>
          </a:graphicData>
        </a:graphic>
      </p:graphicFrame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304800" y="1295400"/>
            <a:ext cx="681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例</a:t>
            </a:r>
            <a:r>
              <a:rPr lang="en-US" altLang="zh-CN" b="1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zh-CN" altLang="en-US">
                <a:ea typeface="宋体" pitchFamily="2" charset="-122"/>
              </a:rPr>
              <a:t>测</a:t>
            </a:r>
            <a:r>
              <a:rPr lang="en-US" altLang="zh-CN">
                <a:ea typeface="宋体" pitchFamily="2" charset="-122"/>
              </a:rPr>
              <a:t>16</a:t>
            </a:r>
            <a:r>
              <a:rPr lang="zh-CN" altLang="en-US">
                <a:ea typeface="宋体" pitchFamily="2" charset="-122"/>
              </a:rPr>
              <a:t>名成年女子的身高与腿长所得数据如下：</a:t>
            </a:r>
          </a:p>
        </p:txBody>
      </p:sp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0" y="1828800"/>
          <a:ext cx="9144000" cy="1001713"/>
        </p:xfrm>
        <a:graphic>
          <a:graphicData uri="http://schemas.openxmlformats.org/presentationml/2006/ole">
            <p:oleObj spid="_x0000_s40986" name="文档" r:id="rId4" imgW="5630040" imgH="618120" progId="Word.Document.8">
              <p:embed/>
            </p:oleObj>
          </a:graphicData>
        </a:graphic>
      </p:graphicFrame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457200" y="2743200"/>
            <a:ext cx="8397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以身高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zh-CN" altLang="en-US">
                <a:ea typeface="宋体" pitchFamily="2" charset="-122"/>
              </a:rPr>
              <a:t>为横坐标，以腿长</a:t>
            </a:r>
            <a:r>
              <a:rPr lang="en-US" altLang="zh-CN">
                <a:ea typeface="宋体" pitchFamily="2" charset="-122"/>
              </a:rPr>
              <a:t>y</a:t>
            </a:r>
            <a:r>
              <a:rPr lang="zh-CN" altLang="en-US">
                <a:ea typeface="宋体" pitchFamily="2" charset="-122"/>
              </a:rPr>
              <a:t>为纵坐标将这些数据点（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en-US" altLang="zh-CN" baseline="-25000">
                <a:ea typeface="宋体" pitchFamily="2" charset="-122"/>
              </a:rPr>
              <a:t>I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y</a:t>
            </a:r>
            <a:r>
              <a:rPr lang="en-US" altLang="zh-CN" baseline="-25000">
                <a:ea typeface="宋体" pitchFamily="2" charset="-122"/>
              </a:rPr>
              <a:t>i</a:t>
            </a:r>
            <a:r>
              <a:rPr lang="zh-CN" altLang="en-US">
                <a:ea typeface="宋体" pitchFamily="2" charset="-122"/>
              </a:rPr>
              <a:t>）在平面直角坐标系上标出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pic>
        <p:nvPicPr>
          <p:cNvPr id="6180" name="Picture 3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3733800"/>
            <a:ext cx="3657600" cy="2444750"/>
          </a:xfrm>
          <a:prstGeom prst="rect">
            <a:avLst/>
          </a:prstGeom>
          <a:noFill/>
        </p:spPr>
      </p:pic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2514600" y="60960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散点图</a:t>
            </a:r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 flipV="1">
            <a:off x="1752600" y="4038600"/>
            <a:ext cx="2590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5791200" y="4114800"/>
          <a:ext cx="1905000" cy="428625"/>
        </p:xfrm>
        <a:graphic>
          <a:graphicData uri="http://schemas.openxmlformats.org/presentationml/2006/ole">
            <p:oleObj spid="_x0000_s40987" name="公式" r:id="rId6" imgW="1015920" imgH="228600" progId="Equation.3">
              <p:embed/>
            </p:oleObj>
          </a:graphicData>
        </a:graphic>
      </p:graphicFrame>
      <p:sp>
        <p:nvSpPr>
          <p:cNvPr id="6184" name="Line 40"/>
          <p:cNvSpPr>
            <a:spLocks noChangeShapeType="1"/>
          </p:cNvSpPr>
          <p:nvPr/>
        </p:nvSpPr>
        <p:spPr bwMode="auto">
          <a:xfrm flipH="1">
            <a:off x="3962400" y="4343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" name="AutoShape 41" descr="水滴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48600" y="3429000"/>
            <a:ext cx="914400" cy="685800"/>
          </a:xfrm>
          <a:prstGeom prst="actionButtonBlank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>
                <a:ea typeface="幼圆" pitchFamily="49" charset="-122"/>
              </a:rPr>
              <a:t>解答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84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4925" y="-26988"/>
            <a:ext cx="2590800" cy="762001"/>
          </a:xfrm>
          <a:prstGeom prst="actionButtonBlank">
            <a:avLst/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pitchFamily="2" charset="-122"/>
              </a:rPr>
              <a:t>一元线性回归</a:t>
            </a:r>
            <a:endParaRPr lang="zh-CN" altLang="en-US" b="1">
              <a:ea typeface="宋体" pitchFamily="2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6" grpId="0" autoUpdateAnimBg="0"/>
      <p:bldP spid="6179" grpId="0" autoUpdateAnimBg="0"/>
      <p:bldP spid="6181" grpId="0" autoUpdateAnimBg="0"/>
      <p:bldP spid="6182" grpId="0" animBg="1"/>
      <p:bldP spid="6184" grpId="0" animBg="1"/>
      <p:bldP spid="618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99"/>
            </a:gs>
            <a:gs pos="100000">
              <a:srgbClr val="00FF99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B626-A6A3-40B1-9C17-3812F46F0DC3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8805-B905-41B6-A0E5-826C16174DD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593725" y="346075"/>
            <a:ext cx="5264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、逐步回归：</a:t>
            </a:r>
            <a:endParaRPr lang="zh-CN" altLang="en-US">
              <a:ea typeface="宋体" pitchFamily="2" charset="-122"/>
            </a:endParaRPr>
          </a:p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1</a:t>
            </a:r>
            <a:r>
              <a:rPr lang="zh-CN" altLang="en-US" b="1">
                <a:ea typeface="宋体" pitchFamily="2" charset="-122"/>
              </a:rPr>
              <a:t>）先在初始模型中取全部自变量：</a:t>
            </a:r>
            <a:endParaRPr lang="zh-CN" altLang="en-US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                    </a:t>
            </a:r>
            <a:r>
              <a:rPr lang="en-US" altLang="zh-CN">
                <a:ea typeface="宋体" pitchFamily="2" charset="-122"/>
              </a:rPr>
              <a:t>stepwise(x,y)</a:t>
            </a:r>
          </a:p>
          <a:p>
            <a:r>
              <a:rPr lang="zh-CN" altLang="en-US">
                <a:ea typeface="宋体" pitchFamily="2" charset="-122"/>
              </a:rPr>
              <a:t>得图</a:t>
            </a:r>
            <a:r>
              <a:rPr lang="en-US" altLang="zh-CN">
                <a:ea typeface="宋体" pitchFamily="2" charset="-122"/>
              </a:rPr>
              <a:t>Stepwise Plot </a:t>
            </a:r>
            <a:r>
              <a:rPr lang="zh-CN" altLang="en-US">
                <a:ea typeface="宋体" pitchFamily="2" charset="-122"/>
              </a:rPr>
              <a:t>和表</a:t>
            </a:r>
            <a:r>
              <a:rPr lang="en-US" altLang="zh-CN">
                <a:ea typeface="宋体" pitchFamily="2" charset="-122"/>
              </a:rPr>
              <a:t>Stepwise Table</a:t>
            </a:r>
          </a:p>
        </p:txBody>
      </p:sp>
      <p:pic>
        <p:nvPicPr>
          <p:cNvPr id="8602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3657600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343400"/>
            <a:ext cx="5791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3886200" y="2133600"/>
            <a:ext cx="495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图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Stepwise Plot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中四条直线都是虚线，说明模型的显著性不好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4038600" y="3352800"/>
            <a:ext cx="411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从表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Stepwise Table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中看出变量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x</a:t>
            </a:r>
            <a:r>
              <a:rPr lang="en-US" altLang="zh-CN" b="1" baseline="-25000">
                <a:solidFill>
                  <a:srgbClr val="FF6600"/>
                </a:solidFill>
                <a:ea typeface="宋体" pitchFamily="2" charset="-122"/>
              </a:rPr>
              <a:t>3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和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x</a:t>
            </a:r>
            <a:r>
              <a:rPr lang="en-US" altLang="zh-CN" b="1" baseline="-25000">
                <a:solidFill>
                  <a:srgbClr val="FF6600"/>
                </a:solidFill>
                <a:ea typeface="宋体" pitchFamily="2" charset="-122"/>
              </a:rPr>
              <a:t>4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的显著性最差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9" grpId="0" autoUpdateAnimBg="0"/>
      <p:bldP spid="8603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33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041F-0D9F-4D63-AC06-8960E1A8D7F3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9A82-6259-4145-8821-E76D789F671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88925" y="269875"/>
            <a:ext cx="8428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2</a:t>
            </a:r>
            <a:r>
              <a:rPr lang="zh-CN" altLang="en-US" b="1">
                <a:ea typeface="宋体" pitchFamily="2" charset="-122"/>
              </a:rPr>
              <a:t>）在图</a:t>
            </a:r>
            <a:r>
              <a:rPr lang="en-US" altLang="zh-CN" b="1">
                <a:ea typeface="宋体" pitchFamily="2" charset="-122"/>
              </a:rPr>
              <a:t>Stepwise Plot</a:t>
            </a:r>
            <a:r>
              <a:rPr lang="zh-CN" altLang="en-US" b="1">
                <a:ea typeface="宋体" pitchFamily="2" charset="-122"/>
              </a:rPr>
              <a:t>中点击直线</a:t>
            </a:r>
            <a:r>
              <a:rPr lang="en-US" altLang="zh-CN" b="1">
                <a:ea typeface="宋体" pitchFamily="2" charset="-122"/>
              </a:rPr>
              <a:t>3</a:t>
            </a:r>
            <a:r>
              <a:rPr lang="zh-CN" altLang="en-US" b="1">
                <a:ea typeface="宋体" pitchFamily="2" charset="-122"/>
              </a:rPr>
              <a:t>和直线</a:t>
            </a:r>
            <a:r>
              <a:rPr lang="en-US" altLang="zh-CN" b="1">
                <a:ea typeface="宋体" pitchFamily="2" charset="-122"/>
              </a:rPr>
              <a:t>4</a:t>
            </a:r>
            <a:r>
              <a:rPr lang="zh-CN" altLang="en-US" b="1">
                <a:ea typeface="宋体" pitchFamily="2" charset="-122"/>
              </a:rPr>
              <a:t>，移去变量</a:t>
            </a:r>
            <a:r>
              <a:rPr lang="en-US" altLang="zh-CN" b="1">
                <a:ea typeface="宋体" pitchFamily="2" charset="-122"/>
              </a:rPr>
              <a:t>x</a:t>
            </a:r>
            <a:r>
              <a:rPr lang="en-US" altLang="zh-CN" b="1" baseline="-25000">
                <a:ea typeface="宋体" pitchFamily="2" charset="-122"/>
              </a:rPr>
              <a:t>3</a:t>
            </a:r>
            <a:r>
              <a:rPr lang="zh-CN" altLang="en-US" b="1">
                <a:ea typeface="宋体" pitchFamily="2" charset="-122"/>
              </a:rPr>
              <a:t>和</a:t>
            </a:r>
            <a:r>
              <a:rPr lang="en-US" altLang="zh-CN" b="1">
                <a:ea typeface="宋体" pitchFamily="2" charset="-122"/>
              </a:rPr>
              <a:t>x</a:t>
            </a:r>
            <a:r>
              <a:rPr lang="en-US" altLang="zh-CN" b="1" baseline="-25000">
                <a:ea typeface="宋体" pitchFamily="2" charset="-122"/>
              </a:rPr>
              <a:t>4</a:t>
            </a:r>
            <a:endParaRPr lang="en-US" altLang="zh-CN" baseline="-25000">
              <a:ea typeface="宋体" pitchFamily="2" charset="-122"/>
            </a:endParaRPr>
          </a:p>
        </p:txBody>
      </p:sp>
      <p:pic>
        <p:nvPicPr>
          <p:cNvPr id="29720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33528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1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038600"/>
            <a:ext cx="54864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413250" y="990600"/>
            <a:ext cx="477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移去变量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x</a:t>
            </a:r>
            <a:r>
              <a:rPr lang="en-US" altLang="zh-CN" b="1" baseline="-25000">
                <a:solidFill>
                  <a:srgbClr val="FF6600"/>
                </a:solidFill>
                <a:ea typeface="宋体" pitchFamily="2" charset="-122"/>
              </a:rPr>
              <a:t>3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和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x</a:t>
            </a:r>
            <a:r>
              <a:rPr lang="en-US" altLang="zh-CN" b="1" baseline="-25000">
                <a:solidFill>
                  <a:srgbClr val="FF6600"/>
                </a:solidFill>
                <a:ea typeface="宋体" pitchFamily="2" charset="-122"/>
              </a:rPr>
              <a:t>4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后模型具有显著性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4556125" y="2286000"/>
            <a:ext cx="4587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    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虽然剩余标准差（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RMSE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）没有太大的变化，但是统计量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F</a:t>
            </a:r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的</a:t>
            </a:r>
          </a:p>
          <a:p>
            <a:r>
              <a:rPr lang="zh-CN" altLang="en-US" b="1">
                <a:solidFill>
                  <a:srgbClr val="FF6600"/>
                </a:solidFill>
                <a:ea typeface="宋体" pitchFamily="2" charset="-122"/>
              </a:rPr>
              <a:t>值明显增大，因此新的回归模型更好</a:t>
            </a:r>
            <a:r>
              <a:rPr lang="en-US" altLang="zh-CN" b="1">
                <a:solidFill>
                  <a:srgbClr val="FF6600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29725" name="Text Box 29">
            <a:hlinkClick r:id="rId4" action="ppaction://program"/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895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5"/>
              </a:rPr>
              <a:t>To </a:t>
            </a:r>
            <a:r>
              <a:rPr lang="en-US" altLang="zh-CN">
                <a:hlinkClick r:id="rId4" action="ppaction://program"/>
              </a:rPr>
              <a:t>MATLAB(liti51</a:t>
            </a:r>
            <a:r>
              <a:rPr lang="zh-CN" altLang="en-US">
                <a:hlinkClick r:id="rId4" action="ppaction://program"/>
              </a:rPr>
              <a:t>）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autoUpdateAnimBg="0"/>
      <p:bldP spid="29723" grpId="0" autoUpdateAnimBg="0"/>
      <p:bldP spid="2972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1EF-EFA9-47EB-9EFB-74DA878D7811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B8D3-599F-430A-BD52-A05A405E743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746125" y="498475"/>
            <a:ext cx="4994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3</a:t>
            </a:r>
            <a:r>
              <a:rPr lang="zh-CN" altLang="en-US" b="1">
                <a:ea typeface="宋体" pitchFamily="2" charset="-122"/>
              </a:rPr>
              <a:t>）对变量</a:t>
            </a:r>
            <a:r>
              <a:rPr lang="en-US" altLang="zh-CN" b="1">
                <a:ea typeface="宋体" pitchFamily="2" charset="-122"/>
              </a:rPr>
              <a:t>y</a:t>
            </a:r>
            <a:r>
              <a:rPr lang="zh-CN" altLang="en-US" b="1">
                <a:ea typeface="宋体" pitchFamily="2" charset="-122"/>
              </a:rPr>
              <a:t>和</a:t>
            </a:r>
            <a:r>
              <a:rPr lang="en-US" altLang="zh-CN" b="1">
                <a:ea typeface="宋体" pitchFamily="2" charset="-122"/>
              </a:rPr>
              <a:t>x</a:t>
            </a:r>
            <a:r>
              <a:rPr lang="en-US" altLang="zh-CN" b="1" baseline="-25000">
                <a:ea typeface="宋体" pitchFamily="2" charset="-122"/>
              </a:rPr>
              <a:t>1</a:t>
            </a:r>
            <a:r>
              <a:rPr lang="zh-CN" altLang="en-US" b="1">
                <a:ea typeface="宋体" pitchFamily="2" charset="-122"/>
              </a:rPr>
              <a:t>、</a:t>
            </a:r>
            <a:r>
              <a:rPr lang="en-US" altLang="zh-CN" b="1">
                <a:ea typeface="宋体" pitchFamily="2" charset="-122"/>
              </a:rPr>
              <a:t>x</a:t>
            </a:r>
            <a:r>
              <a:rPr lang="en-US" altLang="zh-CN" b="1" baseline="-25000">
                <a:ea typeface="宋体" pitchFamily="2" charset="-122"/>
              </a:rPr>
              <a:t>2</a:t>
            </a:r>
            <a:r>
              <a:rPr lang="zh-CN" altLang="en-US" b="1">
                <a:ea typeface="宋体" pitchFamily="2" charset="-122"/>
              </a:rPr>
              <a:t>作线性回归：</a:t>
            </a:r>
            <a:endParaRPr lang="zh-CN" altLang="en-US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           </a:t>
            </a:r>
            <a:r>
              <a:rPr lang="en-US" altLang="zh-CN">
                <a:ea typeface="宋体" pitchFamily="2" charset="-122"/>
              </a:rPr>
              <a:t>X=[ones(13,1) x1 x2];</a:t>
            </a:r>
          </a:p>
          <a:p>
            <a:r>
              <a:rPr lang="en-US" altLang="zh-CN">
                <a:ea typeface="宋体" pitchFamily="2" charset="-122"/>
              </a:rPr>
              <a:t>           b=regress(y,X)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431925" y="2098675"/>
            <a:ext cx="61531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得结果：</a:t>
            </a:r>
            <a:r>
              <a:rPr lang="en-US" altLang="zh-CN">
                <a:ea typeface="宋体" pitchFamily="2" charset="-122"/>
              </a:rPr>
              <a:t>b =</a:t>
            </a:r>
          </a:p>
          <a:p>
            <a:r>
              <a:rPr lang="en-US" altLang="zh-CN">
                <a:ea typeface="宋体" pitchFamily="2" charset="-122"/>
              </a:rPr>
              <a:t>           52.5773</a:t>
            </a:r>
          </a:p>
          <a:p>
            <a:r>
              <a:rPr lang="en-US" altLang="zh-CN">
                <a:ea typeface="宋体" pitchFamily="2" charset="-122"/>
              </a:rPr>
              <a:t>           1.4683</a:t>
            </a:r>
          </a:p>
          <a:p>
            <a:r>
              <a:rPr lang="en-US" altLang="zh-CN">
                <a:ea typeface="宋体" pitchFamily="2" charset="-122"/>
              </a:rPr>
              <a:t>           0.6623</a:t>
            </a:r>
          </a:p>
          <a:p>
            <a:r>
              <a:rPr lang="zh-CN" altLang="en-US">
                <a:ea typeface="宋体" pitchFamily="2" charset="-122"/>
              </a:rPr>
              <a:t>故最终模型为：</a:t>
            </a:r>
            <a:r>
              <a:rPr lang="en-US" altLang="zh-CN">
                <a:ea typeface="宋体" pitchFamily="2" charset="-122"/>
              </a:rPr>
              <a:t>y=52.5773+1.4683x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+0.6623x</a:t>
            </a:r>
            <a:r>
              <a:rPr lang="en-US" altLang="zh-CN" baseline="-25000">
                <a:ea typeface="宋体" pitchFamily="2" charset="-122"/>
              </a:rPr>
              <a:t>2</a:t>
            </a:r>
          </a:p>
        </p:txBody>
      </p:sp>
      <p:sp>
        <p:nvSpPr>
          <p:cNvPr id="87066" name="Text Box 26">
            <a:hlinkClick r:id="rId2" action="ppaction://program"/>
          </p:cNvPr>
          <p:cNvSpPr txBox="1">
            <a:spLocks noChangeArrowheads="1"/>
          </p:cNvSpPr>
          <p:nvPr/>
        </p:nvSpPr>
        <p:spPr bwMode="auto">
          <a:xfrm>
            <a:off x="5105400" y="990600"/>
            <a:ext cx="2819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hlinkClick r:id="rId3"/>
              </a:rPr>
              <a:t>To </a:t>
            </a:r>
            <a:r>
              <a:rPr lang="en-US" altLang="zh-CN">
                <a:hlinkClick r:id="rId2" action="ppaction://program"/>
              </a:rPr>
              <a:t>MATLAB(liti52</a:t>
            </a:r>
            <a:r>
              <a:rPr lang="zh-CN" altLang="en-US">
                <a:hlinkClick r:id="rId2" action="ppaction://program"/>
              </a:rPr>
              <a:t>）</a:t>
            </a:r>
            <a:endParaRPr lang="zh-CN" altLang="en-US"/>
          </a:p>
        </p:txBody>
      </p:sp>
      <p:sp>
        <p:nvSpPr>
          <p:cNvPr id="87068" name="Text Box 2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705600" y="5410200"/>
            <a:ext cx="79375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99CC"/>
                </a:solidFill>
                <a:ea typeface="宋体" pitchFamily="2" charset="-122"/>
              </a:rPr>
              <a:t>返回</a:t>
            </a:r>
            <a:endParaRPr lang="zh-CN" altLang="en-US" b="1">
              <a:ea typeface="宋体" pitchFamily="2" charset="-122"/>
            </a:endParaRPr>
          </a:p>
        </p:txBody>
      </p:sp>
      <p:pic>
        <p:nvPicPr>
          <p:cNvPr id="87073" name="Picture 33" descr="PART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4191000"/>
            <a:ext cx="2828925" cy="22955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autoUpdateAnimBg="0"/>
      <p:bldP spid="87066" grpId="0" animBg="1" autoUpdateAnimBg="0"/>
      <p:bldP spid="8706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C3BB-4601-4035-A87D-ECA051FA3218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CF0-7057-4E6D-A67E-06A1A738D258}" type="slidenum">
              <a:rPr lang="en-US" altLang="zh-CN"/>
              <a:pPr/>
              <a:t>43</a:t>
            </a:fld>
            <a:endParaRPr lang="en-US" altLang="zh-CN"/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457200" y="381000"/>
          <a:ext cx="1676400" cy="990600"/>
        </p:xfrm>
        <a:graphic>
          <a:graphicData uri="http://schemas.openxmlformats.org/presentationml/2006/ole">
            <p:oleObj spid="_x0000_s121858" name="剪辑" r:id="rId3" imgW="4000320" imgH="3147480" progId="MS_ClipArt_Gallery.2">
              <p:embed/>
            </p:oleObj>
          </a:graphicData>
        </a:graphic>
      </p:graphicFrame>
      <p:sp>
        <p:nvSpPr>
          <p:cNvPr id="33808" name="WordArt 16"/>
          <p:cNvSpPr>
            <a:spLocks noChangeArrowheads="1" noChangeShapeType="1" noTextEdit="1"/>
          </p:cNvSpPr>
          <p:nvPr/>
        </p:nvSpPr>
        <p:spPr bwMode="auto">
          <a:xfrm>
            <a:off x="3276600" y="304800"/>
            <a:ext cx="32766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作  业</a:t>
            </a:r>
          </a:p>
        </p:txBody>
      </p:sp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387350" y="1676400"/>
            <a:ext cx="8756650" cy="1924050"/>
            <a:chOff x="244" y="1056"/>
            <a:chExt cx="5516" cy="1212"/>
          </a:xfrm>
        </p:grpSpPr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326" y="1056"/>
              <a:ext cx="4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1</a:t>
              </a:r>
              <a:r>
                <a:rPr lang="zh-CN" altLang="en-US">
                  <a:ea typeface="宋体" pitchFamily="2" charset="-122"/>
                </a:rPr>
                <a:t>、考察温度</a:t>
              </a:r>
              <a:r>
                <a:rPr lang="en-US" altLang="zh-CN">
                  <a:ea typeface="宋体" pitchFamily="2" charset="-122"/>
                </a:rPr>
                <a:t>x</a:t>
              </a:r>
              <a:r>
                <a:rPr lang="zh-CN" altLang="en-US">
                  <a:ea typeface="宋体" pitchFamily="2" charset="-122"/>
                </a:rPr>
                <a:t>对产量</a:t>
              </a:r>
              <a:r>
                <a:rPr lang="en-US" altLang="zh-CN">
                  <a:ea typeface="宋体" pitchFamily="2" charset="-122"/>
                </a:rPr>
                <a:t>y</a:t>
              </a:r>
              <a:r>
                <a:rPr lang="zh-CN" altLang="en-US">
                  <a:ea typeface="宋体" pitchFamily="2" charset="-122"/>
                </a:rPr>
                <a:t>的影响，测得下列</a:t>
              </a:r>
              <a:r>
                <a:rPr lang="en-US" altLang="zh-CN">
                  <a:ea typeface="宋体" pitchFamily="2" charset="-122"/>
                </a:rPr>
                <a:t>10</a:t>
              </a:r>
              <a:r>
                <a:rPr lang="zh-CN" altLang="en-US">
                  <a:ea typeface="宋体" pitchFamily="2" charset="-122"/>
                </a:rPr>
                <a:t>组数据：</a:t>
              </a:r>
            </a:p>
          </p:txBody>
        </p:sp>
        <p:graphicFrame>
          <p:nvGraphicFramePr>
            <p:cNvPr id="121860" name="Object 4"/>
            <p:cNvGraphicFramePr>
              <a:graphicFrameLocks noChangeAspect="1"/>
            </p:cNvGraphicFramePr>
            <p:nvPr/>
          </p:nvGraphicFramePr>
          <p:xfrm>
            <a:off x="244" y="1366"/>
            <a:ext cx="5516" cy="487"/>
          </p:xfrm>
          <a:graphic>
            <a:graphicData uri="http://schemas.openxmlformats.org/presentationml/2006/ole">
              <p:oleObj spid="_x0000_s121860" name="文档" r:id="rId4" imgW="5623560" imgH="497880" progId="Word.Document.8">
                <p:embed/>
              </p:oleObj>
            </a:graphicData>
          </a:graphic>
        </p:graphicFrame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278" y="1750"/>
              <a:ext cx="548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求</a:t>
              </a:r>
              <a:r>
                <a:rPr lang="en-US" altLang="zh-CN">
                  <a:ea typeface="宋体" pitchFamily="2" charset="-122"/>
                </a:rPr>
                <a:t>y</a:t>
              </a:r>
              <a:r>
                <a:rPr lang="zh-CN" altLang="en-US">
                  <a:ea typeface="宋体" pitchFamily="2" charset="-122"/>
                </a:rPr>
                <a:t>关于</a:t>
              </a:r>
              <a:r>
                <a:rPr lang="en-US" altLang="zh-CN">
                  <a:ea typeface="宋体" pitchFamily="2" charset="-122"/>
                </a:rPr>
                <a:t>x</a:t>
              </a:r>
              <a:r>
                <a:rPr lang="zh-CN" altLang="en-US">
                  <a:ea typeface="宋体" pitchFamily="2" charset="-122"/>
                </a:rPr>
                <a:t>的线性回归方程，检验回归效果是否显著，并预测</a:t>
              </a:r>
              <a:r>
                <a:rPr lang="en-US" altLang="zh-CN">
                  <a:ea typeface="宋体" pitchFamily="2" charset="-122"/>
                </a:rPr>
                <a:t>x=42</a:t>
              </a:r>
              <a:r>
                <a:rPr lang="en-US" altLang="zh-CN">
                  <a:latin typeface="宋体" pitchFamily="2" charset="-122"/>
                  <a:ea typeface="宋体" pitchFamily="2" charset="-122"/>
                </a:rPr>
                <a:t>℃</a:t>
              </a:r>
              <a:r>
                <a:rPr lang="zh-CN" altLang="en-US">
                  <a:ea typeface="宋体" pitchFamily="2" charset="-122"/>
                </a:rPr>
                <a:t>时产量的估值及预测区间（置信度</a:t>
              </a:r>
              <a:r>
                <a:rPr lang="en-US" altLang="zh-CN">
                  <a:ea typeface="宋体" pitchFamily="2" charset="-122"/>
                </a:rPr>
                <a:t>95%</a:t>
              </a:r>
              <a:r>
                <a:rPr lang="zh-CN" altLang="en-US">
                  <a:ea typeface="宋体" pitchFamily="2" charset="-122"/>
                </a:rPr>
                <a:t>）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33816" name="Group 24"/>
          <p:cNvGrpSpPr>
            <a:grpSpLocks/>
          </p:cNvGrpSpPr>
          <p:nvPr/>
        </p:nvGrpSpPr>
        <p:grpSpPr bwMode="auto">
          <a:xfrm>
            <a:off x="288925" y="3886200"/>
            <a:ext cx="8855075" cy="2479675"/>
            <a:chOff x="182" y="2448"/>
            <a:chExt cx="5578" cy="1562"/>
          </a:xfrm>
        </p:grpSpPr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92" y="2448"/>
              <a:ext cx="533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2</a:t>
              </a:r>
              <a:r>
                <a:rPr lang="zh-CN" altLang="en-US">
                  <a:ea typeface="宋体" pitchFamily="2" charset="-122"/>
                </a:rPr>
                <a:t>、某零件上有一段曲线，为了在程序控制机床上加工这一零件，需要求这段曲线的解析表达式，在曲线横坐标</a:t>
              </a:r>
              <a:r>
                <a:rPr lang="en-US" altLang="zh-CN">
                  <a:ea typeface="宋体" pitchFamily="2" charset="-122"/>
                </a:rPr>
                <a:t>x</a:t>
              </a:r>
              <a:r>
                <a:rPr lang="en-US" altLang="zh-CN" baseline="-25000">
                  <a:ea typeface="宋体" pitchFamily="2" charset="-122"/>
                </a:rPr>
                <a:t>i</a:t>
              </a:r>
              <a:r>
                <a:rPr lang="zh-CN" altLang="en-US">
                  <a:ea typeface="宋体" pitchFamily="2" charset="-122"/>
                </a:rPr>
                <a:t>处测得纵坐标</a:t>
              </a:r>
              <a:r>
                <a:rPr lang="en-US" altLang="zh-CN">
                  <a:ea typeface="宋体" pitchFamily="2" charset="-122"/>
                </a:rPr>
                <a:t>y</a:t>
              </a:r>
              <a:r>
                <a:rPr lang="en-US" altLang="zh-CN" baseline="-25000">
                  <a:ea typeface="宋体" pitchFamily="2" charset="-122"/>
                </a:rPr>
                <a:t>i</a:t>
              </a:r>
              <a:r>
                <a:rPr lang="zh-CN" altLang="en-US">
                  <a:ea typeface="宋体" pitchFamily="2" charset="-122"/>
                </a:rPr>
                <a:t>共</a:t>
              </a:r>
              <a:r>
                <a:rPr lang="en-US" altLang="zh-CN">
                  <a:ea typeface="宋体" pitchFamily="2" charset="-122"/>
                </a:rPr>
                <a:t>11</a:t>
              </a:r>
              <a:r>
                <a:rPr lang="zh-CN" altLang="en-US">
                  <a:ea typeface="宋体" pitchFamily="2" charset="-122"/>
                </a:rPr>
                <a:t>对数据如下：</a:t>
              </a:r>
            </a:p>
          </p:txBody>
        </p:sp>
        <p:graphicFrame>
          <p:nvGraphicFramePr>
            <p:cNvPr id="121859" name="Object 3"/>
            <p:cNvGraphicFramePr>
              <a:graphicFrameLocks noChangeAspect="1"/>
            </p:cNvGraphicFramePr>
            <p:nvPr/>
          </p:nvGraphicFramePr>
          <p:xfrm>
            <a:off x="240" y="3264"/>
            <a:ext cx="5520" cy="497"/>
          </p:xfrm>
          <a:graphic>
            <a:graphicData uri="http://schemas.openxmlformats.org/presentationml/2006/ole">
              <p:oleObj spid="_x0000_s121859" name="文档" r:id="rId5" imgW="5623560" imgH="507240" progId="Word.Document.8">
                <p:embed/>
              </p:oleObj>
            </a:graphicData>
          </a:graphic>
        </p:graphicFrame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182" y="3722"/>
              <a:ext cx="49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求这段曲线的纵坐标</a:t>
              </a:r>
              <a:r>
                <a:rPr lang="en-US" altLang="zh-CN">
                  <a:ea typeface="宋体" pitchFamily="2" charset="-122"/>
                </a:rPr>
                <a:t>y</a:t>
              </a:r>
              <a:r>
                <a:rPr lang="zh-CN" altLang="en-US">
                  <a:ea typeface="宋体" pitchFamily="2" charset="-122"/>
                </a:rPr>
                <a:t>关于横坐标</a:t>
              </a:r>
              <a:r>
                <a:rPr lang="en-US" altLang="zh-CN">
                  <a:ea typeface="宋体" pitchFamily="2" charset="-122"/>
                </a:rPr>
                <a:t>x</a:t>
              </a:r>
              <a:r>
                <a:rPr lang="zh-CN" altLang="en-US">
                  <a:ea typeface="宋体" pitchFamily="2" charset="-122"/>
                </a:rPr>
                <a:t>的二次多项式回归方程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F2C5-542F-40C1-9625-65314A979E80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C54C-07B0-479E-A3F2-6D66BF7BF353}" type="slidenum">
              <a:rPr lang="en-US" altLang="zh-CN"/>
              <a:pPr/>
              <a:t>44</a:t>
            </a:fld>
            <a:endParaRPr lang="en-US" altLang="zh-CN"/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376238" y="376238"/>
          <a:ext cx="11680825" cy="3157537"/>
        </p:xfrm>
        <a:graphic>
          <a:graphicData uri="http://schemas.openxmlformats.org/presentationml/2006/ole">
            <p:oleObj spid="_x0000_s120834" name="文档" r:id="rId3" imgW="5486400" imgH="1487520" progId="Word.Document.8">
              <p:embed/>
            </p:oleObj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533400" y="3717925"/>
          <a:ext cx="7467600" cy="3140075"/>
        </p:xfrm>
        <a:graphic>
          <a:graphicData uri="http://schemas.openxmlformats.org/presentationml/2006/ole">
            <p:oleObj spid="_x0000_s120835" name="文档" r:id="rId4" imgW="5623560" imgH="2365920" progId="Word.Document.8">
              <p:embed/>
            </p:oleObj>
          </a:graphicData>
        </a:graphic>
      </p:graphicFrame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A652-9FA7-4CCD-88B3-5B00A9A21D5E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6458-E60F-44E5-894D-F7C930F109B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533400" y="3810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、混凝土的抗压强度随养护时间的延长而增加，现将一批混凝土作成</a:t>
            </a:r>
            <a:r>
              <a:rPr lang="en-US" altLang="zh-CN">
                <a:ea typeface="宋体" pitchFamily="2" charset="-122"/>
              </a:rPr>
              <a:t>12</a:t>
            </a:r>
            <a:r>
              <a:rPr lang="zh-CN" altLang="en-US">
                <a:ea typeface="宋体" pitchFamily="2" charset="-122"/>
              </a:rPr>
              <a:t>个试块，记录了养护日期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zh-CN" altLang="en-US">
                <a:ea typeface="宋体" pitchFamily="2" charset="-122"/>
              </a:rPr>
              <a:t>（日）及抗压强度</a:t>
            </a:r>
            <a:r>
              <a:rPr lang="en-US" altLang="zh-CN">
                <a:ea typeface="宋体" pitchFamily="2" charset="-122"/>
              </a:rPr>
              <a:t>y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kg/cm</a:t>
            </a:r>
            <a:r>
              <a:rPr lang="en-US" altLang="zh-CN" baseline="30000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）的数据：</a:t>
            </a:r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685800" y="1676400"/>
          <a:ext cx="7842250" cy="706438"/>
        </p:xfrm>
        <a:graphic>
          <a:graphicData uri="http://schemas.openxmlformats.org/presentationml/2006/ole">
            <p:oleObj spid="_x0000_s93195" name="文档" r:id="rId3" imgW="5623560" imgH="507240" progId="Word.Document.8">
              <p:embed/>
            </p:oleObj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609600" y="2252663"/>
          <a:ext cx="12877800" cy="463550"/>
        </p:xfrm>
        <a:graphic>
          <a:graphicData uri="http://schemas.openxmlformats.org/presentationml/2006/ole">
            <p:oleObj spid="_x0000_s93197" name="文档" r:id="rId4" imgW="5486400" imgH="198000" progId="Word.Document.8">
              <p:embed/>
            </p:oleObj>
          </a:graphicData>
        </a:graphic>
      </p:graphicFrame>
    </p:spTree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WordArt 10"/>
          <p:cNvSpPr>
            <a:spLocks noChangeArrowheads="1" noChangeShapeType="1" noTextEdit="1"/>
          </p:cNvSpPr>
          <p:nvPr/>
        </p:nvSpPr>
        <p:spPr bwMode="auto">
          <a:xfrm>
            <a:off x="1828800" y="838200"/>
            <a:ext cx="4495800" cy="30480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谢谢大家</a:t>
            </a:r>
          </a:p>
        </p:txBody>
      </p:sp>
      <p:sp>
        <p:nvSpPr>
          <p:cNvPr id="95243" name="AutoShape 1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6934200" y="5867400"/>
            <a:ext cx="1042988" cy="661988"/>
          </a:xfrm>
          <a:prstGeom prst="actionButtonForwardNex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rgbClr val="FFFF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E4DE-FC9A-4BC2-B756-86C827020BE5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FE79-C0FF-4089-BC1C-7B0416FBE17A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7224" name="Object 56"/>
          <p:cNvGraphicFramePr>
            <a:graphicFrameLocks noChangeAspect="1"/>
          </p:cNvGraphicFramePr>
          <p:nvPr/>
        </p:nvGraphicFramePr>
        <p:xfrm>
          <a:off x="304800" y="304800"/>
          <a:ext cx="11125200" cy="2819400"/>
        </p:xfrm>
        <a:graphic>
          <a:graphicData uri="http://schemas.openxmlformats.org/presentationml/2006/ole">
            <p:oleObj spid="_x0000_s7224" name="文档" r:id="rId3" imgW="5486400" imgH="1335960" progId="Word.Document.8">
              <p:embed/>
            </p:oleObj>
          </a:graphicData>
        </a:graphic>
      </p:graphicFrame>
      <p:sp>
        <p:nvSpPr>
          <p:cNvPr id="7226" name="Text Box 58"/>
          <p:cNvSpPr txBox="1">
            <a:spLocks noChangeArrowheads="1"/>
          </p:cNvSpPr>
          <p:nvPr/>
        </p:nvSpPr>
        <p:spPr bwMode="auto">
          <a:xfrm>
            <a:off x="457200" y="3886200"/>
            <a:ext cx="4683125" cy="46672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一元线性回归分析的</a:t>
            </a:r>
            <a:r>
              <a:rPr lang="zh-CN" altLang="en-US" b="1">
                <a:ea typeface="宋体" pitchFamily="2" charset="-122"/>
              </a:rPr>
              <a:t>主要任务</a:t>
            </a:r>
            <a:r>
              <a:rPr lang="zh-CN" altLang="en-US">
                <a:ea typeface="宋体" pitchFamily="2" charset="-122"/>
              </a:rPr>
              <a:t>是：</a:t>
            </a:r>
          </a:p>
        </p:txBody>
      </p:sp>
      <p:graphicFrame>
        <p:nvGraphicFramePr>
          <p:cNvPr id="7229" name="Object 61"/>
          <p:cNvGraphicFramePr>
            <a:graphicFrameLocks noChangeAspect="1"/>
          </p:cNvGraphicFramePr>
          <p:nvPr/>
        </p:nvGraphicFramePr>
        <p:xfrm>
          <a:off x="-533400" y="4419600"/>
          <a:ext cx="19902488" cy="3006725"/>
        </p:xfrm>
        <a:graphic>
          <a:graphicData uri="http://schemas.openxmlformats.org/presentationml/2006/ole">
            <p:oleObj spid="_x0000_s7229" name="文档" r:id="rId4" imgW="9953640" imgH="1504800" progId="Word.Document.8">
              <p:embed/>
            </p:oleObj>
          </a:graphicData>
        </a:graphic>
      </p:graphicFrame>
      <p:graphicFrame>
        <p:nvGraphicFramePr>
          <p:cNvPr id="7230" name="Object 62"/>
          <p:cNvGraphicFramePr>
            <a:graphicFrameLocks noChangeAspect="1"/>
          </p:cNvGraphicFramePr>
          <p:nvPr/>
        </p:nvGraphicFramePr>
        <p:xfrm>
          <a:off x="1752600" y="3124200"/>
          <a:ext cx="10820400" cy="450850"/>
        </p:xfrm>
        <a:graphic>
          <a:graphicData uri="http://schemas.openxmlformats.org/presentationml/2006/ole">
            <p:oleObj spid="_x0000_s7230" name="文档" r:id="rId5" imgW="5486400" imgH="228600" progId="Word.Document.8">
              <p:embed/>
            </p:oleObj>
          </a:graphicData>
        </a:graphic>
      </p:graphicFrame>
      <p:pic>
        <p:nvPicPr>
          <p:cNvPr id="7234" name="Picture 66" descr="ATOM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2238" y="4114800"/>
            <a:ext cx="2671762" cy="2449513"/>
          </a:xfrm>
          <a:prstGeom prst="rect">
            <a:avLst/>
          </a:prstGeom>
          <a:noFill/>
        </p:spPr>
      </p:pic>
      <p:sp>
        <p:nvSpPr>
          <p:cNvPr id="7235" name="Text Box 6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9906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99CC"/>
                </a:solidFill>
                <a:ea typeface="宋体" pitchFamily="2" charset="-122"/>
              </a:rPr>
              <a:t>返回</a:t>
            </a:r>
            <a:endParaRPr lang="zh-CN" altLang="en-US" b="1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6" grpId="0" animBg="1" autoUpdateAnimBg="0"/>
      <p:bldP spid="723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91BA-C74A-4642-800B-77FCBD3DCAE3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A1A8-8F17-470F-861E-DA81B3C105D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1752600" y="381000"/>
            <a:ext cx="4876800" cy="57943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ea typeface="幼圆" pitchFamily="49" charset="-122"/>
              </a:rPr>
              <a:t>二、模型参数估计</a:t>
            </a:r>
            <a:endParaRPr lang="zh-CN" altLang="en-US" sz="3200" b="1">
              <a:solidFill>
                <a:srgbClr val="FFFFCC"/>
              </a:solidFill>
              <a:ea typeface="宋体" pitchFamily="2" charset="-122"/>
            </a:endParaRP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365125" y="1184275"/>
            <a:ext cx="402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1</a:t>
            </a:r>
            <a:r>
              <a:rPr lang="zh-CN" altLang="en-US" b="1">
                <a:solidFill>
                  <a:srgbClr val="800000"/>
                </a:solidFill>
                <a:ea typeface="宋体" pitchFamily="2" charset="-122"/>
              </a:rPr>
              <a:t>、回归系数的最小二乘估计</a:t>
            </a:r>
            <a:endParaRPr lang="zh-CN" altLang="en-US" b="1">
              <a:ea typeface="宋体" pitchFamily="2" charset="-122"/>
            </a:endParaRPr>
          </a:p>
        </p:txBody>
      </p:sp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827088" y="1754188"/>
          <a:ext cx="22809200" cy="8423275"/>
        </p:xfrm>
        <a:graphic>
          <a:graphicData uri="http://schemas.openxmlformats.org/presentationml/2006/ole">
            <p:oleObj spid="_x0000_s8249" name="文档" r:id="rId3" imgW="11401560" imgH="4210200" progId="Word.Document.8">
              <p:embed/>
            </p:oleObj>
          </a:graphicData>
        </a:graphic>
      </p:graphicFrame>
      <p:pic>
        <p:nvPicPr>
          <p:cNvPr id="8251" name="Picture 59" descr="BOOK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9363" y="5172075"/>
            <a:ext cx="2814637" cy="1685925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99"/>
            </a:gs>
            <a:gs pos="100000">
              <a:srgbClr val="CCFF99">
                <a:gamma/>
                <a:tint val="15294"/>
                <a:invGamma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D057-9925-41F0-8879-3D2B45032B71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B46D-8399-49CC-893D-9E00433AC63F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2627313" y="1633538"/>
          <a:ext cx="1647825" cy="1363662"/>
        </p:xfrm>
        <a:graphic>
          <a:graphicData uri="http://schemas.openxmlformats.org/presentationml/2006/ole">
            <p:oleObj spid="_x0000_s98310" name="公式" r:id="rId3" imgW="888840" imgH="736560" progId="Equation.3">
              <p:embed/>
            </p:oleObj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752600" y="2209800"/>
          <a:ext cx="13030200" cy="411163"/>
        </p:xfrm>
        <a:graphic>
          <a:graphicData uri="http://schemas.openxmlformats.org/presentationml/2006/ole">
            <p:oleObj spid="_x0000_s98311" name="文档" r:id="rId4" imgW="5485343" imgH="173166" progId="Word.Document.8">
              <p:embed/>
            </p:oleObj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300038" y="4962525"/>
          <a:ext cx="13562012" cy="627063"/>
        </p:xfrm>
        <a:graphic>
          <a:graphicData uri="http://schemas.openxmlformats.org/presentationml/2006/ole">
            <p:oleObj spid="_x0000_s98315" name="文档" r:id="rId5" imgW="5486400" imgH="254160" progId="Word.Document.8">
              <p:embed/>
            </p:oleObj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4643438" y="1484313"/>
          <a:ext cx="10898187" cy="1665287"/>
        </p:xfrm>
        <a:graphic>
          <a:graphicData uri="http://schemas.openxmlformats.org/presentationml/2006/ole">
            <p:oleObj spid="_x0000_s98316" name="文档" r:id="rId6" imgW="5486400" imgH="838080" progId="Word.Document.8">
              <p:embed/>
            </p:oleObj>
          </a:graphicData>
        </a:graphic>
      </p:graphicFrame>
      <p:pic>
        <p:nvPicPr>
          <p:cNvPr id="98321" name="Picture 17" descr="BOOKS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762000"/>
            <a:ext cx="1909763" cy="1304925"/>
          </a:xfrm>
          <a:prstGeom prst="rect">
            <a:avLst/>
          </a:prstGeom>
          <a:noFill/>
        </p:spPr>
      </p:pic>
      <p:grpSp>
        <p:nvGrpSpPr>
          <p:cNvPr id="98326" name="Group 22"/>
          <p:cNvGrpSpPr>
            <a:grpSpLocks/>
          </p:cNvGrpSpPr>
          <p:nvPr/>
        </p:nvGrpSpPr>
        <p:grpSpPr bwMode="auto">
          <a:xfrm>
            <a:off x="684213" y="3429000"/>
            <a:ext cx="7435850" cy="889000"/>
            <a:chOff x="431" y="2160"/>
            <a:chExt cx="4684" cy="560"/>
          </a:xfrm>
        </p:grpSpPr>
        <p:graphicFrame>
          <p:nvGraphicFramePr>
            <p:cNvPr id="98324" name="Object 20"/>
            <p:cNvGraphicFramePr>
              <a:graphicFrameLocks noChangeAspect="1"/>
            </p:cNvGraphicFramePr>
            <p:nvPr/>
          </p:nvGraphicFramePr>
          <p:xfrm>
            <a:off x="1066" y="2160"/>
            <a:ext cx="4049" cy="560"/>
          </p:xfrm>
          <a:graphic>
            <a:graphicData uri="http://schemas.openxmlformats.org/presentationml/2006/ole">
              <p:oleObj spid="_x0000_s98324" name="公式" r:id="rId8" imgW="3124080" imgH="431640" progId="Equation.3">
                <p:embed/>
              </p:oleObj>
            </a:graphicData>
          </a:graphic>
        </p:graphicFrame>
        <p:sp>
          <p:nvSpPr>
            <p:cNvPr id="98325" name="Text Box 21"/>
            <p:cNvSpPr txBox="1">
              <a:spLocks noChangeArrowheads="1"/>
            </p:cNvSpPr>
            <p:nvPr/>
          </p:nvSpPr>
          <p:spPr bwMode="auto">
            <a:xfrm>
              <a:off x="431" y="2296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其中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E9FB-602D-4FF2-B82D-7B4B87200E81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0CA0-0F5E-475C-831F-6FEA62A075B3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457200" y="533400"/>
          <a:ext cx="13717588" cy="476250"/>
        </p:xfrm>
        <a:graphic>
          <a:graphicData uri="http://schemas.openxmlformats.org/presentationml/2006/ole">
            <p:oleObj spid="_x0000_s99334" name="文档" r:id="rId3" imgW="5486400" imgH="190800" progId="Word.Document.8">
              <p:embed/>
            </p:oleObj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81000" y="1371600"/>
          <a:ext cx="10677525" cy="5016500"/>
        </p:xfrm>
        <a:graphic>
          <a:graphicData uri="http://schemas.openxmlformats.org/presentationml/2006/ole">
            <p:oleObj spid="_x0000_s99335" name="文档" r:id="rId4" imgW="5486400" imgH="2476440" progId="Word.Document.8">
              <p:embed/>
            </p:oleObj>
          </a:graphicData>
        </a:graphic>
      </p:graphicFrame>
      <p:pic>
        <p:nvPicPr>
          <p:cNvPr id="99336" name="Picture 8" descr="COM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7963" y="4570413"/>
            <a:ext cx="2586037" cy="2287587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99"/>
            </a:gs>
            <a:gs pos="100000">
              <a:srgbClr val="CCFF99">
                <a:gamma/>
                <a:tint val="15294"/>
                <a:invGamma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825-E04E-4140-A55F-02943CC60620}" type="datetime1">
              <a:rPr lang="zh-CN" altLang="en-US"/>
              <a:pPr/>
              <a:t>2015/8/25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4DA-6BD6-43EF-A776-2E7831F4018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133600" y="457200"/>
            <a:ext cx="4724400" cy="57943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幼圆" pitchFamily="49" charset="-122"/>
                <a:ea typeface="幼圆" pitchFamily="49" charset="-122"/>
              </a:rPr>
              <a:t>三、检验、预测与控制</a:t>
            </a:r>
            <a:endParaRPr lang="zh-CN" altLang="en-US">
              <a:latin typeface="魏碑" pitchFamily="49" charset="-122"/>
              <a:ea typeface="魏碑" pitchFamily="49" charset="-122"/>
            </a:endParaRP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81000" y="1371600"/>
            <a:ext cx="366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1</a:t>
            </a:r>
            <a:r>
              <a:rPr lang="zh-CN" altLang="en-US" b="1">
                <a:solidFill>
                  <a:srgbClr val="800000"/>
                </a:solidFill>
                <a:ea typeface="宋体" pitchFamily="2" charset="-122"/>
              </a:rPr>
              <a:t>、回归方程的显著性检验</a:t>
            </a:r>
            <a:endParaRPr lang="zh-CN" altLang="en-US" b="1">
              <a:ea typeface="宋体" pitchFamily="2" charset="-122"/>
            </a:endParaRPr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457200" y="2057400"/>
          <a:ext cx="23363238" cy="4108450"/>
        </p:xfrm>
        <a:graphic>
          <a:graphicData uri="http://schemas.openxmlformats.org/presentationml/2006/ole">
            <p:oleObj spid="_x0000_s10261" name="文档" r:id="rId3" imgW="11677680" imgH="2057400" progId="Word.Document.8">
              <p:embed/>
            </p:oleObj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533400" y="4038600"/>
          <a:ext cx="11253788" cy="1103313"/>
        </p:xfrm>
        <a:graphic>
          <a:graphicData uri="http://schemas.openxmlformats.org/presentationml/2006/ole">
            <p:oleObj spid="_x0000_s10262" name="文档" r:id="rId4" imgW="5486400" imgH="544680" progId="Word.Document.8">
              <p:embed/>
            </p:oleObj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CC99FF"/>
      </a:folHlink>
    </a:clrScheme>
    <a:fontScheme name="默认设计模板">
      <a:majorFont>
        <a:latin typeface="Times New Roman"/>
        <a:ea typeface="隶书"/>
        <a:cs typeface=""/>
      </a:majorFont>
      <a:minorFont>
        <a:latin typeface="Times New Roman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2252</Words>
  <Application>Microsoft PowerPoint</Application>
  <PresentationFormat>全屏显示(4:3)</PresentationFormat>
  <Paragraphs>388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Times New Roman</vt:lpstr>
      <vt:lpstr>隶书</vt:lpstr>
      <vt:lpstr>楷体_GB2312</vt:lpstr>
      <vt:lpstr>宋体</vt:lpstr>
      <vt:lpstr>仿宋_GB2312</vt:lpstr>
      <vt:lpstr>幼圆</vt:lpstr>
      <vt:lpstr>魏碑</vt:lpstr>
      <vt:lpstr>Garamond</vt:lpstr>
      <vt:lpstr>Symbol</vt:lpstr>
      <vt:lpstr>默认设计模板</vt:lpstr>
      <vt:lpstr>Microsoft Clip Gallery</vt:lpstr>
      <vt:lpstr>Microsoft Word 文档</vt:lpstr>
      <vt:lpstr>Microsoft Equation 3.0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Company>NGC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a</cp:lastModifiedBy>
  <cp:revision>459</cp:revision>
  <dcterms:created xsi:type="dcterms:W3CDTF">1999-06-27T00:16:56Z</dcterms:created>
  <dcterms:modified xsi:type="dcterms:W3CDTF">2015-08-25T02:36:57Z</dcterms:modified>
</cp:coreProperties>
</file>