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61" r:id="rId8"/>
    <p:sldId id="282" r:id="rId9"/>
    <p:sldId id="283" r:id="rId10"/>
    <p:sldId id="284" r:id="rId11"/>
    <p:sldId id="285" r:id="rId12"/>
    <p:sldId id="262" r:id="rId13"/>
    <p:sldId id="263" r:id="rId14"/>
    <p:sldId id="264" r:id="rId15"/>
    <p:sldId id="265" r:id="rId16"/>
    <p:sldId id="266" r:id="rId17"/>
    <p:sldId id="267" r:id="rId18"/>
    <p:sldId id="268" r:id="rId19"/>
    <p:sldId id="270" r:id="rId20"/>
    <p:sldId id="271" r:id="rId21"/>
    <p:sldId id="273" r:id="rId22"/>
    <p:sldId id="272" r:id="rId23"/>
    <p:sldId id="274" r:id="rId24"/>
    <p:sldId id="275" r:id="rId25"/>
    <p:sldId id="276" r:id="rId26"/>
    <p:sldId id="279" r:id="rId27"/>
    <p:sldId id="269" r:id="rId28"/>
    <p:sldId id="277" r:id="rId29"/>
    <p:sldId id="280" r:id="rId30"/>
    <p:sldId id="281" r:id="rId31"/>
    <p:sldId id="278"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FF9966"/>
    <a:srgbClr val="CCFFFF"/>
    <a:srgbClr val="66CCFF"/>
    <a:srgbClr val="CCCCFF"/>
    <a:srgbClr val="FFCCFF"/>
    <a:srgbClr val="66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p:scale>
          <a:sx n="50" d="100"/>
          <a:sy n="50" d="100"/>
        </p:scale>
        <p:origin x="-2424" y="-7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CCC12D6-C841-4BC8-8BF9-9150282B416B}"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25CDCF-D4AA-457C-960E-137BD7BA052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95ACB0-C934-4483-BB00-CEF096A0A87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7747CF5-F180-4E8B-812F-D997834E77B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7FF654-2229-41B5-8408-D081B3FE9D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E1BDB25-7CB3-46EE-82D8-30CFA9037A68}"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39DB53B-1F26-47C4-B25C-36D9FDC12D33}"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F7B2D97-A01B-43CF-974E-5E45B8EA164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0FAD241-BA38-4808-8573-DAD5351687B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56FC28D-E41D-47E5-B303-97C457C3091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A9FBCA8-BEA9-4CC8-BF45-AFC858DB782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FF99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E4CE68D-3B05-42EC-8ABA-1510CE08019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__6.doc"/><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hyperlink" Target="../../MATLAB/bin/matlab.exe" TargetMode="External"/><Relationship Id="rId5" Type="http://schemas.openxmlformats.org/officeDocument/2006/relationships/image" Target="../media/image24.emf"/><Relationship Id="rId4" Type="http://schemas.openxmlformats.org/officeDocument/2006/relationships/oleObject" Target="../embeddings/Microsoft_Office_Word_97_-_2003___7.doc"/></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__8.doc"/><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slide" Target="slide3.xml"/><Relationship Id="rId5" Type="http://schemas.openxmlformats.org/officeDocument/2006/relationships/image" Target="../media/image26.emf"/><Relationship Id="rId4" Type="http://schemas.openxmlformats.org/officeDocument/2006/relationships/hyperlink" Target="../../MATLAB/bin/matlab.exe"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__9.doc"/><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oleObject" Target="../embeddings/Microsoft_Office_Word_97_-_2003___11.doc"/><Relationship Id="rId4" Type="http://schemas.openxmlformats.org/officeDocument/2006/relationships/oleObject" Target="../embeddings/Microsoft_Office_Word_97_-_2003___10.doc"/></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hyperlink" Target="../../MATLAB/bin/matlab.exe" TargetMode="Externa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Microsoft_Office_Word_97_-_2003___14.doc"/><Relationship Id="rId5" Type="http://schemas.openxmlformats.org/officeDocument/2006/relationships/oleObject" Target="../embeddings/Microsoft_Office_Word_97_-_2003___13.doc"/><Relationship Id="rId4" Type="http://schemas.openxmlformats.org/officeDocument/2006/relationships/oleObject" Target="../embeddings/Microsoft_Office_Word_97_-_2003___12.doc"/></Relationships>
</file>

<file path=ppt/slides/_rels/slide18.xml.rels><?xml version="1.0" encoding="UTF-8" standalone="yes"?>
<Relationships xmlns="http://schemas.openxmlformats.org/package/2006/relationships"><Relationship Id="rId3" Type="http://schemas.openxmlformats.org/officeDocument/2006/relationships/hyperlink" Target="../../MATLAB/bin/matlab.exe" TargetMode="Externa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__15.doc"/><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Microsoft_Office_Word_97_-_2003___17.doc"/><Relationship Id="rId4" Type="http://schemas.openxmlformats.org/officeDocument/2006/relationships/oleObject" Target="../embeddings/Microsoft_Office_Word_97_-_2003___16.doc"/></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3.wmf"/><Relationship Id="rId7" Type="http://schemas.openxmlformats.org/officeDocument/2006/relationships/slide" Target="slide3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image" Target="../media/image5.jpeg"/><Relationship Id="rId10" Type="http://schemas.openxmlformats.org/officeDocument/2006/relationships/slide" Target="slide4.xml"/><Relationship Id="rId4" Type="http://schemas.openxmlformats.org/officeDocument/2006/relationships/image" Target="../media/image4.jpeg"/><Relationship Id="rId9"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__18.doc"/><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hyperlink" Target="../../MATLAB/bin/matlab.ex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hyperlink" Target="../../MATLAB/bin/matlab.exe" TargetMode="External"/><Relationship Id="rId4" Type="http://schemas.openxmlformats.org/officeDocument/2006/relationships/slide" Target="slide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2" Type="http://schemas.openxmlformats.org/officeDocument/2006/relationships/hyperlink" Target="../../MATLAB/bin/matlab.ex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MATLAB/bin/matlab.ex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Microsoft_Office_Word_97_-_2003___19.doc"/></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__20.doc"/><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21.bin"/><Relationship Id="rId5" Type="http://schemas.openxmlformats.org/officeDocument/2006/relationships/oleObject" Target="../embeddings/Microsoft_Office_Word_97_-_2003___22.doc"/><Relationship Id="rId4" Type="http://schemas.openxmlformats.org/officeDocument/2006/relationships/oleObject" Target="../embeddings/Microsoft_Office_Word_97_-_2003___21.doc"/></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__23.doc"/><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22.bin"/><Relationship Id="rId4" Type="http://schemas.openxmlformats.org/officeDocument/2006/relationships/hyperlink" Target="../../MATLAB/bin/matlab.exe" TargetMode="Externa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Office_Word_97_-_2003___24.doc"/><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Microsoft_Office_Word_97_-_2003___25.doc"/><Relationship Id="rId5" Type="http://schemas.openxmlformats.org/officeDocument/2006/relationships/oleObject" Target="../embeddings/oleObject23.bin"/><Relationship Id="rId4" Type="http://schemas.openxmlformats.org/officeDocument/2006/relationships/image" Target="../media/image59.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7.jpeg"/><Relationship Id="rId7" Type="http://schemas.openxmlformats.org/officeDocument/2006/relationships/slide" Target="slide1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hyperlink" Target="../../MATLAB/bin/matlab.exe" TargetMode="Externa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7.jpeg"/><Relationship Id="rId7" Type="http://schemas.openxmlformats.org/officeDocument/2006/relationships/slide" Target="slide2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22.xml"/><Relationship Id="rId5" Type="http://schemas.openxmlformats.org/officeDocument/2006/relationships/slide" Target="slide16.x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hyperlink" Target="../../MATLAB/bin/matlab.exe" TargetMode="External"/><Relationship Id="rId5" Type="http://schemas.openxmlformats.org/officeDocument/2006/relationships/oleObject" Target="../embeddings/Microsoft_Office_Word_97_-_2003___3.doc"/><Relationship Id="rId4" Type="http://schemas.openxmlformats.org/officeDocument/2006/relationships/oleObject" Target="../embeddings/Microsoft_Office_Word_97_-_2003___2.doc"/></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hyperlink" Target="../../MATLAB/bin/matlab.exe"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slide" Target="slide2.xml"/><Relationship Id="rId4" Type="http://schemas.openxmlformats.org/officeDocument/2006/relationships/hyperlink" Target="../../MATLAB/bin/matlab.exe" TargetMode="Externa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524000" y="1371600"/>
            <a:ext cx="7086600" cy="914400"/>
          </a:xfrm>
          <a:prstGeom prst="rect">
            <a:avLst/>
          </a:prstGeom>
          <a:solidFill>
            <a:srgbClr val="FFCCFF"/>
          </a:solidFill>
          <a:ln w="9525">
            <a:noFill/>
            <a:miter lim="800000"/>
            <a:headEnd/>
            <a:tailEnd/>
          </a:ln>
          <a:effectLst/>
        </p:spPr>
        <p:txBody>
          <a:bodyPr>
            <a:spAutoFit/>
          </a:bodyPr>
          <a:lstStyle/>
          <a:p>
            <a:pPr algn="ctr">
              <a:spcBef>
                <a:spcPct val="50000"/>
              </a:spcBef>
            </a:pPr>
            <a:r>
              <a:rPr lang="zh-CN" altLang="en-US" sz="5400" b="1">
                <a:ea typeface="楷体_GB2312" pitchFamily="49" charset="-122"/>
              </a:rPr>
              <a:t>数学建模与数学实验</a:t>
            </a:r>
            <a:endParaRPr lang="zh-CN" altLang="en-US" sz="5400"/>
          </a:p>
        </p:txBody>
      </p:sp>
      <p:sp>
        <p:nvSpPr>
          <p:cNvPr id="2052" name="Text Box 4"/>
          <p:cNvSpPr txBox="1">
            <a:spLocks noChangeArrowheads="1"/>
          </p:cNvSpPr>
          <p:nvPr/>
        </p:nvSpPr>
        <p:spPr bwMode="auto">
          <a:xfrm>
            <a:off x="3276600" y="5097463"/>
            <a:ext cx="4953000" cy="519112"/>
          </a:xfrm>
          <a:prstGeom prst="rect">
            <a:avLst/>
          </a:prstGeom>
          <a:solidFill>
            <a:srgbClr val="66FFFF"/>
          </a:solidFill>
          <a:ln w="9525">
            <a:noFill/>
            <a:miter lim="800000"/>
            <a:headEnd/>
            <a:tailEnd/>
          </a:ln>
          <a:effectLst/>
        </p:spPr>
        <p:txBody>
          <a:bodyPr>
            <a:spAutoFit/>
          </a:bodyPr>
          <a:lstStyle/>
          <a:p>
            <a:pPr algn="ctr">
              <a:spcBef>
                <a:spcPct val="50000"/>
              </a:spcBef>
            </a:pPr>
            <a:r>
              <a:rPr lang="zh-CN" altLang="en-US" sz="2800">
                <a:latin typeface="隶书" pitchFamily="49" charset="-122"/>
                <a:ea typeface="隶书" pitchFamily="49" charset="-122"/>
              </a:rPr>
              <a:t>后勤工程学院数学教研室</a:t>
            </a:r>
            <a:endParaRPr lang="zh-CN" altLang="en-US">
              <a:latin typeface="隶书" pitchFamily="49" charset="-122"/>
              <a:ea typeface="隶书" pitchFamily="49" charset="-122"/>
            </a:endParaRPr>
          </a:p>
        </p:txBody>
      </p:sp>
      <p:sp>
        <p:nvSpPr>
          <p:cNvPr id="2053" name="Text Box 5"/>
          <p:cNvSpPr txBox="1">
            <a:spLocks noChangeArrowheads="1"/>
          </p:cNvSpPr>
          <p:nvPr/>
        </p:nvSpPr>
        <p:spPr bwMode="auto">
          <a:xfrm>
            <a:off x="2286000" y="3352800"/>
            <a:ext cx="5410200" cy="762000"/>
          </a:xfrm>
          <a:prstGeom prst="rect">
            <a:avLst/>
          </a:prstGeom>
          <a:noFill/>
          <a:ln w="9525">
            <a:noFill/>
            <a:miter lim="800000"/>
            <a:headEnd/>
            <a:tailEnd/>
          </a:ln>
          <a:effectLst/>
        </p:spPr>
        <p:txBody>
          <a:bodyPr>
            <a:spAutoFit/>
          </a:bodyPr>
          <a:lstStyle/>
          <a:p>
            <a:pPr>
              <a:spcBef>
                <a:spcPct val="50000"/>
              </a:spcBef>
            </a:pPr>
            <a:r>
              <a:rPr lang="en-US" altLang="zh-CN" sz="4400" b="1">
                <a:latin typeface="仿宋_GB2312" pitchFamily="49" charset="-122"/>
                <a:ea typeface="仿宋_GB2312" pitchFamily="49" charset="-122"/>
              </a:rPr>
              <a:t>    </a:t>
            </a:r>
            <a:r>
              <a:rPr lang="zh-CN" altLang="en-US" sz="4400" b="1">
                <a:latin typeface="仿宋_GB2312" pitchFamily="49" charset="-122"/>
                <a:ea typeface="仿宋_GB2312" pitchFamily="49" charset="-122"/>
              </a:rPr>
              <a:t>微 分 方 程</a:t>
            </a:r>
            <a:endParaRPr lang="zh-CN" altLang="en-US" sz="4400" b="1"/>
          </a:p>
        </p:txBody>
      </p:sp>
      <p:pic>
        <p:nvPicPr>
          <p:cNvPr id="2054" name="Picture 6" descr="F:\POFFIC97\CLIPART\POWERPNT\COMP5.WMF"/>
          <p:cNvPicPr>
            <a:picLocks noChangeAspect="1" noChangeArrowheads="1"/>
          </p:cNvPicPr>
          <p:nvPr/>
        </p:nvPicPr>
        <p:blipFill>
          <a:blip r:embed="rId2"/>
          <a:srcRect/>
          <a:stretch>
            <a:fillRect/>
          </a:stretch>
        </p:blipFill>
        <p:spPr bwMode="auto">
          <a:xfrm>
            <a:off x="0" y="4106863"/>
            <a:ext cx="3048000" cy="2743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p:cTn id="7" dur="500" fill="hold"/>
                                        <p:tgtEl>
                                          <p:spTgt spid="2053"/>
                                        </p:tgtEl>
                                        <p:attrNameLst>
                                          <p:attrName>ppt_w</p:attrName>
                                        </p:attrNameLst>
                                      </p:cBhvr>
                                      <p:tavLst>
                                        <p:tav tm="0">
                                          <p:val>
                                            <p:fltVal val="0"/>
                                          </p:val>
                                        </p:tav>
                                        <p:tav tm="100000">
                                          <p:val>
                                            <p:strVal val="#ppt_w"/>
                                          </p:val>
                                        </p:tav>
                                      </p:tavLst>
                                    </p:anim>
                                    <p:anim calcmode="lin" valueType="num">
                                      <p:cBhvr>
                                        <p:cTn id="8" dur="500" fill="hold"/>
                                        <p:tgtEl>
                                          <p:spTgt spid="2053"/>
                                        </p:tgtEl>
                                        <p:attrNameLst>
                                          <p:attrName>ppt_h</p:attrName>
                                        </p:attrNameLst>
                                      </p:cBhvr>
                                      <p:tavLst>
                                        <p:tav tm="0">
                                          <p:val>
                                            <p:fltVal val="0"/>
                                          </p:val>
                                        </p:tav>
                                        <p:tav tm="100000">
                                          <p:val>
                                            <p:strVal val="#ppt_h"/>
                                          </p:val>
                                        </p:tav>
                                      </p:tavLst>
                                    </p:anim>
                                    <p:anim calcmode="lin" valueType="num">
                                      <p:cBhvr>
                                        <p:cTn id="9" dur="500" fill="hold"/>
                                        <p:tgtEl>
                                          <p:spTgt spid="2053"/>
                                        </p:tgtEl>
                                        <p:attrNameLst>
                                          <p:attrName>ppt_x</p:attrName>
                                        </p:attrNameLst>
                                      </p:cBhvr>
                                      <p:tavLst>
                                        <p:tav tm="0">
                                          <p:val>
                                            <p:fltVal val="0.5"/>
                                          </p:val>
                                        </p:tav>
                                        <p:tav tm="100000">
                                          <p:val>
                                            <p:strVal val="#ppt_x"/>
                                          </p:val>
                                        </p:tav>
                                      </p:tavLst>
                                    </p:anim>
                                    <p:anim calcmode="lin" valueType="num">
                                      <p:cBhvr>
                                        <p:cTn id="10" dur="500" fill="hold"/>
                                        <p:tgtEl>
                                          <p:spTgt spid="205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66FFFF"/>
            </a:gs>
            <a:gs pos="100000">
              <a:srgbClr val="FFFFCC"/>
            </a:gs>
          </a:gsLst>
          <a:lin ang="18900000" scaled="1"/>
        </a:gradFill>
        <a:effectLst/>
      </p:bgPr>
    </p:bg>
    <p:spTree>
      <p:nvGrpSpPr>
        <p:cNvPr id="1" name=""/>
        <p:cNvGrpSpPr/>
        <p:nvPr/>
      </p:nvGrpSpPr>
      <p:grpSpPr>
        <a:xfrm>
          <a:off x="0" y="0"/>
          <a:ext cx="0" cy="0"/>
          <a:chOff x="0" y="0"/>
          <a:chExt cx="0" cy="0"/>
        </a:xfrm>
      </p:grpSpPr>
      <p:sp>
        <p:nvSpPr>
          <p:cNvPr id="30722" name="Text Box 1026"/>
          <p:cNvSpPr txBox="1">
            <a:spLocks noChangeArrowheads="1"/>
          </p:cNvSpPr>
          <p:nvPr/>
        </p:nvSpPr>
        <p:spPr bwMode="auto">
          <a:xfrm>
            <a:off x="838200" y="457200"/>
            <a:ext cx="6248400"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rPr>
              <a:t>2</a:t>
            </a:r>
            <a:r>
              <a:rPr lang="zh-CN" altLang="en-US" b="1">
                <a:solidFill>
                  <a:schemeClr val="accent2"/>
                </a:solidFill>
              </a:rPr>
              <a:t>、使用数值积分</a:t>
            </a:r>
            <a:endParaRPr lang="zh-CN" altLang="en-US">
              <a:solidFill>
                <a:schemeClr val="accent2"/>
              </a:solidFill>
            </a:endParaRPr>
          </a:p>
        </p:txBody>
      </p:sp>
      <p:grpSp>
        <p:nvGrpSpPr>
          <p:cNvPr id="30737" name="Group 1041"/>
          <p:cNvGrpSpPr>
            <a:grpSpLocks/>
          </p:cNvGrpSpPr>
          <p:nvPr/>
        </p:nvGrpSpPr>
        <p:grpSpPr bwMode="auto">
          <a:xfrm>
            <a:off x="838200" y="914400"/>
            <a:ext cx="8534400" cy="1108075"/>
            <a:chOff x="528" y="576"/>
            <a:chExt cx="5376" cy="698"/>
          </a:xfrm>
        </p:grpSpPr>
        <p:sp>
          <p:nvSpPr>
            <p:cNvPr id="30723" name="Text Box 1027"/>
            <p:cNvSpPr txBox="1">
              <a:spLocks noChangeArrowheads="1"/>
            </p:cNvSpPr>
            <p:nvPr/>
          </p:nvSpPr>
          <p:spPr bwMode="auto">
            <a:xfrm>
              <a:off x="528" y="576"/>
              <a:ext cx="5376" cy="288"/>
            </a:xfrm>
            <a:prstGeom prst="rect">
              <a:avLst/>
            </a:prstGeom>
            <a:noFill/>
            <a:ln w="9525">
              <a:noFill/>
              <a:miter lim="800000"/>
              <a:headEnd/>
              <a:tailEnd/>
            </a:ln>
            <a:effectLst/>
          </p:spPr>
          <p:txBody>
            <a:bodyPr>
              <a:spAutoFit/>
            </a:bodyPr>
            <a:lstStyle/>
            <a:p>
              <a:pPr>
                <a:spcBef>
                  <a:spcPct val="50000"/>
                </a:spcBef>
              </a:pPr>
              <a:r>
                <a:rPr lang="zh-CN" altLang="en-US"/>
                <a:t>对方程</a:t>
              </a:r>
              <a:r>
                <a:rPr lang="en-US" altLang="zh-CN"/>
                <a:t>y’=f(x,y), </a:t>
              </a:r>
              <a:r>
                <a:rPr lang="zh-CN" altLang="en-US"/>
                <a:t>两边由</a:t>
              </a:r>
              <a:r>
                <a:rPr lang="en-US" altLang="zh-CN"/>
                <a:t>x</a:t>
              </a:r>
              <a:r>
                <a:rPr lang="en-US" altLang="zh-CN" baseline="-25000"/>
                <a:t>i</a:t>
              </a:r>
              <a:r>
                <a:rPr lang="zh-CN" altLang="en-US"/>
                <a:t>到</a:t>
              </a:r>
              <a:r>
                <a:rPr lang="en-US" altLang="zh-CN"/>
                <a:t>x</a:t>
              </a:r>
              <a:r>
                <a:rPr lang="en-US" altLang="zh-CN" baseline="-25000"/>
                <a:t>i+1</a:t>
              </a:r>
              <a:r>
                <a:rPr lang="zh-CN" altLang="en-US"/>
                <a:t>积分，并利用梯形公式，有：</a:t>
              </a:r>
            </a:p>
          </p:txBody>
        </p:sp>
        <p:graphicFrame>
          <p:nvGraphicFramePr>
            <p:cNvPr id="30724" name="Object 1028"/>
            <p:cNvGraphicFramePr>
              <a:graphicFrameLocks noChangeAspect="1"/>
            </p:cNvGraphicFramePr>
            <p:nvPr/>
          </p:nvGraphicFramePr>
          <p:xfrm>
            <a:off x="694" y="864"/>
            <a:ext cx="4591" cy="410"/>
          </p:xfrm>
          <a:graphic>
            <a:graphicData uri="http://schemas.openxmlformats.org/presentationml/2006/ole">
              <p:oleObj spid="_x0000_s30724" name="公式" r:id="rId3" imgW="4533840" imgH="406080" progId="Equation.3">
                <p:embed/>
              </p:oleObj>
            </a:graphicData>
          </a:graphic>
        </p:graphicFrame>
      </p:grpSp>
      <p:sp>
        <p:nvSpPr>
          <p:cNvPr id="30729" name="Text Box 1033"/>
          <p:cNvSpPr txBox="1">
            <a:spLocks noChangeArrowheads="1"/>
          </p:cNvSpPr>
          <p:nvPr/>
        </p:nvSpPr>
        <p:spPr bwMode="auto">
          <a:xfrm>
            <a:off x="1143000" y="4953000"/>
            <a:ext cx="6705600" cy="457200"/>
          </a:xfrm>
          <a:prstGeom prst="rect">
            <a:avLst/>
          </a:prstGeom>
          <a:noFill/>
          <a:ln w="9525">
            <a:noFill/>
            <a:miter lim="800000"/>
            <a:headEnd/>
            <a:tailEnd/>
          </a:ln>
          <a:effectLst/>
        </p:spPr>
        <p:txBody>
          <a:bodyPr>
            <a:spAutoFit/>
          </a:bodyPr>
          <a:lstStyle/>
          <a:p>
            <a:pPr>
              <a:spcBef>
                <a:spcPct val="50000"/>
              </a:spcBef>
            </a:pPr>
            <a:endParaRPr lang="zh-CN" altLang="zh-CN"/>
          </a:p>
        </p:txBody>
      </p:sp>
      <p:grpSp>
        <p:nvGrpSpPr>
          <p:cNvPr id="30736" name="Group 1040"/>
          <p:cNvGrpSpPr>
            <a:grpSpLocks/>
          </p:cNvGrpSpPr>
          <p:nvPr/>
        </p:nvGrpSpPr>
        <p:grpSpPr bwMode="auto">
          <a:xfrm>
            <a:off x="838200" y="3124200"/>
            <a:ext cx="7772400" cy="2430463"/>
            <a:chOff x="528" y="1968"/>
            <a:chExt cx="4896" cy="1531"/>
          </a:xfrm>
        </p:grpSpPr>
        <p:sp>
          <p:nvSpPr>
            <p:cNvPr id="30727" name="Text Box 1031"/>
            <p:cNvSpPr txBox="1">
              <a:spLocks noChangeArrowheads="1"/>
            </p:cNvSpPr>
            <p:nvPr/>
          </p:nvSpPr>
          <p:spPr bwMode="auto">
            <a:xfrm>
              <a:off x="528" y="1968"/>
              <a:ext cx="4896" cy="288"/>
            </a:xfrm>
            <a:prstGeom prst="rect">
              <a:avLst/>
            </a:prstGeom>
            <a:noFill/>
            <a:ln w="9525">
              <a:noFill/>
              <a:miter lim="800000"/>
              <a:headEnd/>
              <a:tailEnd/>
            </a:ln>
            <a:effectLst/>
          </p:spPr>
          <p:txBody>
            <a:bodyPr>
              <a:spAutoFit/>
            </a:bodyPr>
            <a:lstStyle/>
            <a:p>
              <a:pPr>
                <a:spcBef>
                  <a:spcPct val="50000"/>
                </a:spcBef>
              </a:pPr>
              <a:r>
                <a:rPr lang="zh-CN" altLang="en-US"/>
                <a:t>实际应用时，与欧拉公式结合使用：</a:t>
              </a:r>
            </a:p>
          </p:txBody>
        </p:sp>
        <p:graphicFrame>
          <p:nvGraphicFramePr>
            <p:cNvPr id="30728" name="Object 1032"/>
            <p:cNvGraphicFramePr>
              <a:graphicFrameLocks noChangeAspect="1"/>
            </p:cNvGraphicFramePr>
            <p:nvPr/>
          </p:nvGraphicFramePr>
          <p:xfrm>
            <a:off x="960" y="2304"/>
            <a:ext cx="3325" cy="614"/>
          </p:xfrm>
          <a:graphic>
            <a:graphicData uri="http://schemas.openxmlformats.org/presentationml/2006/ole">
              <p:oleObj spid="_x0000_s30728" name="公式" r:id="rId4" imgW="3301920" imgH="609480" progId="Equation.3">
                <p:embed/>
              </p:oleObj>
            </a:graphicData>
          </a:graphic>
        </p:graphicFrame>
        <p:graphicFrame>
          <p:nvGraphicFramePr>
            <p:cNvPr id="30730" name="Object 1034"/>
            <p:cNvGraphicFramePr>
              <a:graphicFrameLocks noChangeAspect="1"/>
            </p:cNvGraphicFramePr>
            <p:nvPr/>
          </p:nvGraphicFramePr>
          <p:xfrm>
            <a:off x="576" y="2928"/>
            <a:ext cx="4639" cy="571"/>
          </p:xfrm>
          <a:graphic>
            <a:graphicData uri="http://schemas.openxmlformats.org/presentationml/2006/ole">
              <p:oleObj spid="_x0000_s30730" name="公式" r:id="rId5" imgW="4317840" imgH="533160" progId="Equation.3">
                <p:embed/>
              </p:oleObj>
            </a:graphicData>
          </a:graphic>
        </p:graphicFrame>
      </p:grpSp>
      <p:sp>
        <p:nvSpPr>
          <p:cNvPr id="30731" name="Text Box 1035"/>
          <p:cNvSpPr txBox="1">
            <a:spLocks noChangeArrowheads="1"/>
          </p:cNvSpPr>
          <p:nvPr/>
        </p:nvSpPr>
        <p:spPr bwMode="auto">
          <a:xfrm>
            <a:off x="990600" y="5791200"/>
            <a:ext cx="5486400" cy="457200"/>
          </a:xfrm>
          <a:prstGeom prst="rect">
            <a:avLst/>
          </a:prstGeom>
          <a:noFill/>
          <a:ln w="9525">
            <a:noFill/>
            <a:miter lim="800000"/>
            <a:headEnd/>
            <a:tailEnd/>
          </a:ln>
          <a:effectLst/>
        </p:spPr>
        <p:txBody>
          <a:bodyPr>
            <a:spAutoFit/>
          </a:bodyPr>
          <a:lstStyle/>
          <a:p>
            <a:pPr>
              <a:spcBef>
                <a:spcPct val="50000"/>
              </a:spcBef>
            </a:pPr>
            <a:r>
              <a:rPr lang="zh-CN" altLang="en-US"/>
              <a:t>此即</a:t>
            </a:r>
            <a:r>
              <a:rPr lang="zh-CN" altLang="en-US" b="1"/>
              <a:t>改进的欧拉法</a:t>
            </a:r>
            <a:r>
              <a:rPr lang="zh-CN" altLang="en-US"/>
              <a:t>。</a:t>
            </a:r>
          </a:p>
        </p:txBody>
      </p:sp>
      <p:grpSp>
        <p:nvGrpSpPr>
          <p:cNvPr id="30735" name="Group 1039"/>
          <p:cNvGrpSpPr>
            <a:grpSpLocks/>
          </p:cNvGrpSpPr>
          <p:nvPr/>
        </p:nvGrpSpPr>
        <p:grpSpPr bwMode="auto">
          <a:xfrm>
            <a:off x="838200" y="2133600"/>
            <a:ext cx="5792788" cy="973138"/>
            <a:chOff x="528" y="1344"/>
            <a:chExt cx="3649" cy="613"/>
          </a:xfrm>
        </p:grpSpPr>
        <p:sp>
          <p:nvSpPr>
            <p:cNvPr id="30725" name="Text Box 1029"/>
            <p:cNvSpPr txBox="1">
              <a:spLocks noChangeArrowheads="1"/>
            </p:cNvSpPr>
            <p:nvPr/>
          </p:nvSpPr>
          <p:spPr bwMode="auto">
            <a:xfrm>
              <a:off x="528" y="1488"/>
              <a:ext cx="1104" cy="288"/>
            </a:xfrm>
            <a:prstGeom prst="rect">
              <a:avLst/>
            </a:prstGeom>
            <a:noFill/>
            <a:ln w="9525">
              <a:noFill/>
              <a:miter lim="800000"/>
              <a:headEnd/>
              <a:tailEnd/>
            </a:ln>
            <a:effectLst/>
          </p:spPr>
          <p:txBody>
            <a:bodyPr>
              <a:spAutoFit/>
            </a:bodyPr>
            <a:lstStyle/>
            <a:p>
              <a:pPr>
                <a:spcBef>
                  <a:spcPct val="50000"/>
                </a:spcBef>
              </a:pPr>
              <a:r>
                <a:rPr lang="zh-CN" altLang="en-US"/>
                <a:t>故有公式：</a:t>
              </a:r>
            </a:p>
          </p:txBody>
        </p:sp>
        <p:graphicFrame>
          <p:nvGraphicFramePr>
            <p:cNvPr id="30733" name="Object 1037"/>
            <p:cNvGraphicFramePr>
              <a:graphicFrameLocks noChangeAspect="1"/>
            </p:cNvGraphicFramePr>
            <p:nvPr/>
          </p:nvGraphicFramePr>
          <p:xfrm>
            <a:off x="1776" y="1344"/>
            <a:ext cx="2401" cy="613"/>
          </p:xfrm>
          <a:graphic>
            <a:graphicData uri="http://schemas.openxmlformats.org/presentationml/2006/ole">
              <p:oleObj spid="_x0000_s30733" name="公式" r:id="rId6" imgW="2387520" imgH="60948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37"/>
                                        </p:tgtEl>
                                        <p:attrNameLst>
                                          <p:attrName>style.visibility</p:attrName>
                                        </p:attrNameLst>
                                      </p:cBhvr>
                                      <p:to>
                                        <p:strVal val="visible"/>
                                      </p:to>
                                    </p:set>
                                    <p:animEffect transition="in" filter="box(in)">
                                      <p:cBhvr>
                                        <p:cTn id="7" dur="500"/>
                                        <p:tgtEl>
                                          <p:spTgt spid="307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30735"/>
                                        </p:tgtEl>
                                        <p:attrNameLst>
                                          <p:attrName>style.visibility</p:attrName>
                                        </p:attrNameLst>
                                      </p:cBhvr>
                                      <p:to>
                                        <p:strVal val="visible"/>
                                      </p:to>
                                    </p:set>
                                    <p:animEffect transition="in" filter="checkerboard(down)">
                                      <p:cBhvr>
                                        <p:cTn id="12" dur="500"/>
                                        <p:tgtEl>
                                          <p:spTgt spid="3073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0736"/>
                                        </p:tgtEl>
                                        <p:attrNameLst>
                                          <p:attrName>style.visibility</p:attrName>
                                        </p:attrNameLst>
                                      </p:cBhvr>
                                      <p:to>
                                        <p:strVal val="visible"/>
                                      </p:to>
                                    </p:set>
                                    <p:animEffect transition="in" filter="box(out)">
                                      <p:cBhvr>
                                        <p:cTn id="17" dur="500"/>
                                        <p:tgtEl>
                                          <p:spTgt spid="307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30731"/>
                                        </p:tgtEl>
                                        <p:attrNameLst>
                                          <p:attrName>style.visibility</p:attrName>
                                        </p:attrNameLst>
                                      </p:cBhvr>
                                      <p:to>
                                        <p:strVal val="visible"/>
                                      </p:to>
                                    </p:set>
                                    <p:animEffect transition="in" filter="wipe(left)">
                                      <p:cBhvr>
                                        <p:cTn id="22" dur="75"/>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66FFFF"/>
            </a:gs>
          </a:gsLst>
          <a:path path="rect">
            <a:fillToRect r="100000" b="100000"/>
          </a:path>
        </a:gradFill>
        <a:effectLst/>
      </p:bgPr>
    </p:bg>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914400" y="685800"/>
            <a:ext cx="4572000"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rPr>
              <a:t>3</a:t>
            </a:r>
            <a:r>
              <a:rPr lang="zh-CN" altLang="en-US" b="1">
                <a:solidFill>
                  <a:schemeClr val="accent2"/>
                </a:solidFill>
              </a:rPr>
              <a:t>、使用泰勒公式</a:t>
            </a:r>
            <a:endParaRPr lang="zh-CN" altLang="en-US"/>
          </a:p>
        </p:txBody>
      </p:sp>
      <p:sp>
        <p:nvSpPr>
          <p:cNvPr id="31747" name="Text Box 3"/>
          <p:cNvSpPr txBox="1">
            <a:spLocks noChangeArrowheads="1"/>
          </p:cNvSpPr>
          <p:nvPr/>
        </p:nvSpPr>
        <p:spPr bwMode="auto">
          <a:xfrm>
            <a:off x="990600" y="1371600"/>
            <a:ext cx="7315200" cy="8223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以此方法为基础，有</a:t>
            </a:r>
            <a:r>
              <a:rPr lang="zh-CN" altLang="en-US" b="1"/>
              <a:t>龙格</a:t>
            </a:r>
            <a:r>
              <a:rPr lang="en-US" altLang="zh-CN" b="1"/>
              <a:t>-</a:t>
            </a:r>
            <a:r>
              <a:rPr lang="zh-CN" altLang="en-US" b="1"/>
              <a:t>库塔法</a:t>
            </a:r>
            <a:r>
              <a:rPr lang="zh-CN" altLang="en-US"/>
              <a:t>、</a:t>
            </a:r>
            <a:r>
              <a:rPr lang="zh-CN" altLang="en-US" b="1"/>
              <a:t>线性多步法</a:t>
            </a:r>
            <a:r>
              <a:rPr lang="zh-CN" altLang="en-US"/>
              <a:t>等方法。</a:t>
            </a:r>
          </a:p>
        </p:txBody>
      </p:sp>
      <p:sp>
        <p:nvSpPr>
          <p:cNvPr id="31748" name="Text Box 4"/>
          <p:cNvSpPr txBox="1">
            <a:spLocks noChangeArrowheads="1"/>
          </p:cNvSpPr>
          <p:nvPr/>
        </p:nvSpPr>
        <p:spPr bwMode="auto">
          <a:xfrm>
            <a:off x="914400" y="2362200"/>
            <a:ext cx="6781800"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rPr>
              <a:t>4</a:t>
            </a:r>
            <a:r>
              <a:rPr lang="zh-CN" altLang="en-US" b="1">
                <a:solidFill>
                  <a:schemeClr val="accent2"/>
                </a:solidFill>
              </a:rPr>
              <a:t>、数值公式的精度</a:t>
            </a:r>
            <a:endParaRPr lang="zh-CN" altLang="en-US"/>
          </a:p>
        </p:txBody>
      </p:sp>
      <p:sp>
        <p:nvSpPr>
          <p:cNvPr id="31749" name="Text Box 5"/>
          <p:cNvSpPr txBox="1">
            <a:spLocks noChangeArrowheads="1"/>
          </p:cNvSpPr>
          <p:nvPr/>
        </p:nvSpPr>
        <p:spPr bwMode="auto">
          <a:xfrm>
            <a:off x="914400" y="2895600"/>
            <a:ext cx="7315200" cy="8223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当一个数值公式的截断误差可表示为</a:t>
            </a:r>
            <a:r>
              <a:rPr lang="en-US" altLang="zh-CN"/>
              <a:t>O</a:t>
            </a:r>
            <a:r>
              <a:rPr lang="zh-CN" altLang="en-US"/>
              <a:t>（</a:t>
            </a:r>
            <a:r>
              <a:rPr lang="en-US" altLang="zh-CN"/>
              <a:t>h</a:t>
            </a:r>
            <a:r>
              <a:rPr lang="en-US" altLang="zh-CN" baseline="30000"/>
              <a:t>k+1</a:t>
            </a:r>
            <a:r>
              <a:rPr lang="zh-CN" altLang="en-US"/>
              <a:t>）时（</a:t>
            </a:r>
            <a:r>
              <a:rPr lang="en-US" altLang="zh-CN"/>
              <a:t>k</a:t>
            </a:r>
            <a:r>
              <a:rPr lang="zh-CN" altLang="en-US"/>
              <a:t>为正整数，</a:t>
            </a:r>
            <a:r>
              <a:rPr lang="en-US" altLang="zh-CN"/>
              <a:t>h</a:t>
            </a:r>
            <a:r>
              <a:rPr lang="zh-CN" altLang="en-US"/>
              <a:t>为步长），称它是一个</a:t>
            </a:r>
            <a:r>
              <a:rPr lang="en-US" altLang="zh-CN" b="1"/>
              <a:t>k</a:t>
            </a:r>
            <a:r>
              <a:rPr lang="zh-CN" altLang="en-US" b="1"/>
              <a:t>阶公式</a:t>
            </a:r>
            <a:r>
              <a:rPr lang="zh-CN" altLang="en-US"/>
              <a:t>。</a:t>
            </a:r>
          </a:p>
        </p:txBody>
      </p:sp>
      <p:sp>
        <p:nvSpPr>
          <p:cNvPr id="31750" name="Text Box 6"/>
          <p:cNvSpPr txBox="1">
            <a:spLocks noChangeArrowheads="1"/>
          </p:cNvSpPr>
          <p:nvPr/>
        </p:nvSpPr>
        <p:spPr bwMode="auto">
          <a:xfrm>
            <a:off x="1676400" y="3810000"/>
            <a:ext cx="5867400" cy="457200"/>
          </a:xfrm>
          <a:prstGeom prst="rect">
            <a:avLst/>
          </a:prstGeom>
          <a:noFill/>
          <a:ln w="9525">
            <a:noFill/>
            <a:miter lim="800000"/>
            <a:headEnd/>
            <a:tailEnd/>
          </a:ln>
          <a:effectLst/>
        </p:spPr>
        <p:txBody>
          <a:bodyPr>
            <a:spAutoFit/>
          </a:bodyPr>
          <a:lstStyle/>
          <a:p>
            <a:pPr>
              <a:spcBef>
                <a:spcPct val="50000"/>
              </a:spcBef>
            </a:pPr>
            <a:r>
              <a:rPr lang="en-US" altLang="zh-CN"/>
              <a:t>k</a:t>
            </a:r>
            <a:r>
              <a:rPr lang="zh-CN" altLang="en-US"/>
              <a:t>越大，则数值公式的精度越高。</a:t>
            </a:r>
          </a:p>
        </p:txBody>
      </p:sp>
      <p:sp>
        <p:nvSpPr>
          <p:cNvPr id="31751" name="Text Box 7"/>
          <p:cNvSpPr txBox="1">
            <a:spLocks noChangeArrowheads="1"/>
          </p:cNvSpPr>
          <p:nvPr/>
        </p:nvSpPr>
        <p:spPr bwMode="auto">
          <a:xfrm>
            <a:off x="1524000" y="4572000"/>
            <a:ext cx="7010400" cy="1552575"/>
          </a:xfrm>
          <a:prstGeom prst="rect">
            <a:avLst/>
          </a:prstGeom>
          <a:noFill/>
          <a:ln w="9525">
            <a:noFill/>
            <a:miter lim="800000"/>
            <a:headEnd/>
            <a:tailEnd/>
          </a:ln>
          <a:effectLst/>
        </p:spPr>
        <p:txBody>
          <a:bodyPr>
            <a:spAutoFit/>
          </a:bodyPr>
          <a:lstStyle/>
          <a:p>
            <a:pPr>
              <a:spcBef>
                <a:spcPct val="50000"/>
              </a:spcBef>
              <a:buFontTx/>
              <a:buChar char="•"/>
            </a:pPr>
            <a:r>
              <a:rPr lang="zh-CN" altLang="en-US"/>
              <a:t>欧拉法是一阶公式，改进的欧拉法是二阶公式。</a:t>
            </a:r>
          </a:p>
          <a:p>
            <a:pPr>
              <a:spcBef>
                <a:spcPct val="50000"/>
              </a:spcBef>
              <a:buFontTx/>
              <a:buChar char="•"/>
            </a:pPr>
            <a:r>
              <a:rPr lang="zh-CN" altLang="en-US"/>
              <a:t>龙格</a:t>
            </a:r>
            <a:r>
              <a:rPr lang="en-US" altLang="zh-CN"/>
              <a:t>-</a:t>
            </a:r>
            <a:r>
              <a:rPr lang="zh-CN" altLang="en-US"/>
              <a:t>库塔法有二阶公式和四阶公式。</a:t>
            </a:r>
          </a:p>
          <a:p>
            <a:pPr>
              <a:spcBef>
                <a:spcPct val="50000"/>
              </a:spcBef>
              <a:buFontTx/>
              <a:buChar char="•"/>
            </a:pPr>
            <a:r>
              <a:rPr lang="zh-CN" altLang="en-US"/>
              <a:t>线性多步法有四阶阿达姆斯外插公式和内插公式。</a:t>
            </a:r>
          </a:p>
        </p:txBody>
      </p:sp>
      <p:sp>
        <p:nvSpPr>
          <p:cNvPr id="31754" name="Text Box 10"/>
          <p:cNvSpPr txBox="1">
            <a:spLocks noChangeArrowheads="1"/>
          </p:cNvSpPr>
          <p:nvPr/>
        </p:nvSpPr>
        <p:spPr bwMode="auto">
          <a:xfrm>
            <a:off x="8083550" y="6096000"/>
            <a:ext cx="1060450" cy="495300"/>
          </a:xfrm>
          <a:prstGeom prst="rect">
            <a:avLst/>
          </a:prstGeom>
          <a:solidFill>
            <a:schemeClr val="accent1"/>
          </a:solidFill>
          <a:ln w="38100" cmpd="dbl">
            <a:solidFill>
              <a:srgbClr val="800080"/>
            </a:solidFill>
            <a:miter lim="800000"/>
            <a:headEnd/>
            <a:tailEnd/>
          </a:ln>
          <a:effectLst/>
        </p:spPr>
        <p:txBody>
          <a:bodyPr wrap="none">
            <a:spAutoFit/>
          </a:bodyPr>
          <a:lstStyle/>
          <a:p>
            <a:r>
              <a:rPr lang="zh-CN" altLang="en-US">
                <a:hlinkClick r:id="rId2" action="ppaction://hlinksldjump"/>
              </a:rPr>
              <a:t>返   回</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vertic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7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1749"/>
                                        </p:tgtEl>
                                        <p:attrNameLst>
                                          <p:attrName>style.visibility</p:attrName>
                                        </p:attrNameLst>
                                      </p:cBhvr>
                                      <p:to>
                                        <p:strVal val="visible"/>
                                      </p:to>
                                    </p:set>
                                    <p:animEffect transition="in" filter="box(out)">
                                      <p:cBhvr>
                                        <p:cTn id="16" dur="500"/>
                                        <p:tgtEl>
                                          <p:spTgt spid="3174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31750"/>
                                        </p:tgtEl>
                                        <p:attrNameLst>
                                          <p:attrName>style.visibility</p:attrName>
                                        </p:attrNameLst>
                                      </p:cBhvr>
                                      <p:to>
                                        <p:strVal val="visible"/>
                                      </p:to>
                                    </p:set>
                                    <p:animEffect transition="in" filter="wipe(left)">
                                      <p:cBhvr>
                                        <p:cTn id="21" dur="75"/>
                                        <p:tgtEl>
                                          <p:spTgt spid="3175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1751"/>
                                        </p:tgtEl>
                                        <p:attrNameLst>
                                          <p:attrName>style.visibility</p:attrName>
                                        </p:attrNameLst>
                                      </p:cBhvr>
                                      <p:to>
                                        <p:strVal val="visible"/>
                                      </p:to>
                                    </p:set>
                                    <p:animEffect transition="in" filter="box(in)">
                                      <p:cBhvr>
                                        <p:cTn id="26" dur="500"/>
                                        <p:tgtEl>
                                          <p:spTgt spid="3175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54"/>
                                        </p:tgtEl>
                                        <p:attrNameLst>
                                          <p:attrName>style.visibility</p:attrName>
                                        </p:attrNameLst>
                                      </p:cBhvr>
                                      <p:to>
                                        <p:strVal val="visible"/>
                                      </p:to>
                                    </p:set>
                                    <p:anim calcmode="lin" valueType="num">
                                      <p:cBhvr additive="base">
                                        <p:cTn id="31" dur="500" fill="hold"/>
                                        <p:tgtEl>
                                          <p:spTgt spid="31754"/>
                                        </p:tgtEl>
                                        <p:attrNameLst>
                                          <p:attrName>ppt_x</p:attrName>
                                        </p:attrNameLst>
                                      </p:cBhvr>
                                      <p:tavLst>
                                        <p:tav tm="0">
                                          <p:val>
                                            <p:strVal val="#ppt_x"/>
                                          </p:val>
                                        </p:tav>
                                        <p:tav tm="100000">
                                          <p:val>
                                            <p:strVal val="#ppt_x"/>
                                          </p:val>
                                        </p:tav>
                                      </p:tavLst>
                                    </p:anim>
                                    <p:anim calcmode="lin" valueType="num">
                                      <p:cBhvr additive="base">
                                        <p:cTn id="32" dur="500" fill="hold"/>
                                        <p:tgtEl>
                                          <p:spTgt spid="31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31748" grpId="0" autoUpdateAnimBg="0"/>
      <p:bldP spid="31749" grpId="0" autoUpdateAnimBg="0"/>
      <p:bldP spid="31750" grpId="0" autoUpdateAnimBg="0"/>
      <p:bldP spid="31751" grpId="0" autoUpdateAnimBg="0"/>
      <p:bldP spid="3175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66FFFF"/>
            </a:gs>
            <a:gs pos="100000">
              <a:srgbClr val="FFFFCC"/>
            </a:gs>
          </a:gsLst>
          <a:lin ang="18900000" scaled="1"/>
        </a:gradFill>
        <a:effectLst/>
      </p:bgPr>
    </p:bg>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593725" y="1392238"/>
            <a:ext cx="184150" cy="457200"/>
          </a:xfrm>
          <a:prstGeom prst="rect">
            <a:avLst/>
          </a:prstGeom>
          <a:noFill/>
          <a:ln w="9525">
            <a:noFill/>
            <a:miter lim="800000"/>
            <a:headEnd/>
            <a:tailEnd/>
          </a:ln>
          <a:effectLst/>
        </p:spPr>
        <p:txBody>
          <a:bodyPr wrap="none">
            <a:spAutoFit/>
          </a:bodyPr>
          <a:lstStyle/>
          <a:p>
            <a:endParaRPr lang="zh-CN" altLang="zh-CN"/>
          </a:p>
        </p:txBody>
      </p:sp>
      <p:sp>
        <p:nvSpPr>
          <p:cNvPr id="8200" name="Text Box 8"/>
          <p:cNvSpPr txBox="1">
            <a:spLocks noChangeArrowheads="1"/>
          </p:cNvSpPr>
          <p:nvPr/>
        </p:nvSpPr>
        <p:spPr bwMode="auto">
          <a:xfrm>
            <a:off x="1066800" y="609600"/>
            <a:ext cx="6629400" cy="457200"/>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rPr>
              <a:t>（三）用</a:t>
            </a:r>
            <a:r>
              <a:rPr lang="en-US" altLang="zh-CN" b="1">
                <a:solidFill>
                  <a:schemeClr val="accent2"/>
                </a:solidFill>
              </a:rPr>
              <a:t>Matlab</a:t>
            </a:r>
            <a:r>
              <a:rPr lang="zh-CN" altLang="en-US" b="1">
                <a:solidFill>
                  <a:schemeClr val="accent2"/>
                </a:solidFill>
              </a:rPr>
              <a:t>软件求常微分方程的数值解</a:t>
            </a:r>
            <a:endParaRPr lang="zh-CN" altLang="en-US"/>
          </a:p>
        </p:txBody>
      </p:sp>
      <p:sp>
        <p:nvSpPr>
          <p:cNvPr id="8201" name="Rectangle 9"/>
          <p:cNvSpPr>
            <a:spLocks noChangeArrowheads="1"/>
          </p:cNvSpPr>
          <p:nvPr/>
        </p:nvSpPr>
        <p:spPr bwMode="auto">
          <a:xfrm>
            <a:off x="990600" y="1219200"/>
            <a:ext cx="6613525" cy="641350"/>
          </a:xfrm>
          <a:prstGeom prst="rect">
            <a:avLst/>
          </a:prstGeom>
          <a:noFill/>
          <a:ln w="9525">
            <a:noFill/>
            <a:miter lim="800000"/>
            <a:headEnd/>
            <a:tailEnd/>
          </a:ln>
          <a:effectLst/>
        </p:spPr>
        <p:txBody>
          <a:bodyPr wrap="none">
            <a:spAutoFit/>
          </a:bodyPr>
          <a:lstStyle/>
          <a:p>
            <a:r>
              <a:rPr lang="en-US" altLang="zh-CN" sz="3600" b="1"/>
              <a:t>[t</a:t>
            </a:r>
            <a:r>
              <a:rPr lang="zh-CN" altLang="en-US" sz="3600" b="1"/>
              <a:t>，</a:t>
            </a:r>
            <a:r>
              <a:rPr lang="en-US" altLang="zh-CN" sz="3600" b="1"/>
              <a:t>x]=solver</a:t>
            </a:r>
            <a:r>
              <a:rPr lang="zh-CN" altLang="en-US" sz="3600" b="1"/>
              <a:t>（’</a:t>
            </a:r>
            <a:r>
              <a:rPr lang="en-US" altLang="zh-CN" sz="3600" b="1"/>
              <a:t>f’,ts,x</a:t>
            </a:r>
            <a:r>
              <a:rPr lang="en-US" altLang="zh-CN" sz="3600" b="1" baseline="-25000"/>
              <a:t>0</a:t>
            </a:r>
            <a:r>
              <a:rPr lang="en-US" altLang="zh-CN" sz="3600" b="1"/>
              <a:t>,options</a:t>
            </a:r>
            <a:r>
              <a:rPr lang="zh-CN" altLang="en-US" sz="3600" b="1"/>
              <a:t>）</a:t>
            </a:r>
            <a:endParaRPr lang="zh-CN" altLang="en-US"/>
          </a:p>
        </p:txBody>
      </p:sp>
      <p:grpSp>
        <p:nvGrpSpPr>
          <p:cNvPr id="8223" name="Group 31"/>
          <p:cNvGrpSpPr>
            <a:grpSpLocks/>
          </p:cNvGrpSpPr>
          <p:nvPr/>
        </p:nvGrpSpPr>
        <p:grpSpPr bwMode="auto">
          <a:xfrm>
            <a:off x="2209800" y="1752600"/>
            <a:ext cx="1371600" cy="1397000"/>
            <a:chOff x="1344" y="1584"/>
            <a:chExt cx="864" cy="880"/>
          </a:xfrm>
        </p:grpSpPr>
        <p:sp>
          <p:nvSpPr>
            <p:cNvPr id="8202" name="Line 10"/>
            <p:cNvSpPr>
              <a:spLocks noChangeShapeType="1"/>
            </p:cNvSpPr>
            <p:nvPr/>
          </p:nvSpPr>
          <p:spPr bwMode="auto">
            <a:xfrm>
              <a:off x="1728" y="15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05" name="Text Box 13"/>
            <p:cNvSpPr txBox="1">
              <a:spLocks noChangeArrowheads="1"/>
            </p:cNvSpPr>
            <p:nvPr/>
          </p:nvSpPr>
          <p:spPr bwMode="auto">
            <a:xfrm>
              <a:off x="1344" y="1680"/>
              <a:ext cx="624" cy="784"/>
            </a:xfrm>
            <a:prstGeom prst="rect">
              <a:avLst/>
            </a:prstGeom>
            <a:solidFill>
              <a:srgbClr val="FFFF66"/>
            </a:solidFill>
            <a:ln w="9525">
              <a:solidFill>
                <a:schemeClr val="tx1"/>
              </a:solidFill>
              <a:miter lim="800000"/>
              <a:headEnd/>
              <a:tailEnd/>
            </a:ln>
            <a:effectLst/>
          </p:spPr>
          <p:txBody>
            <a:bodyPr>
              <a:spAutoFit/>
            </a:bodyPr>
            <a:lstStyle/>
            <a:p>
              <a:pPr>
                <a:lnSpc>
                  <a:spcPct val="75000"/>
                </a:lnSpc>
                <a:spcBef>
                  <a:spcPct val="50000"/>
                </a:spcBef>
              </a:pPr>
              <a:r>
                <a:rPr lang="en-US" altLang="zh-CN" sz="2000"/>
                <a:t>ode45 ode23 ode113ode15sode23s</a:t>
              </a:r>
              <a:endParaRPr lang="en-US" altLang="zh-CN"/>
            </a:p>
          </p:txBody>
        </p:sp>
        <p:sp>
          <p:nvSpPr>
            <p:cNvPr id="8209" name="Line 17"/>
            <p:cNvSpPr>
              <a:spLocks noChangeShapeType="1"/>
            </p:cNvSpPr>
            <p:nvPr/>
          </p:nvSpPr>
          <p:spPr bwMode="auto">
            <a:xfrm>
              <a:off x="1584" y="1584"/>
              <a:ext cx="62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8225" name="Group 33"/>
          <p:cNvGrpSpPr>
            <a:grpSpLocks/>
          </p:cNvGrpSpPr>
          <p:nvPr/>
        </p:nvGrpSpPr>
        <p:grpSpPr bwMode="auto">
          <a:xfrm>
            <a:off x="3505200" y="1752600"/>
            <a:ext cx="990600" cy="1701800"/>
            <a:chOff x="2208" y="1584"/>
            <a:chExt cx="624" cy="1072"/>
          </a:xfrm>
        </p:grpSpPr>
        <p:sp>
          <p:nvSpPr>
            <p:cNvPr id="8207" name="Text Box 15"/>
            <p:cNvSpPr txBox="1">
              <a:spLocks noChangeArrowheads="1"/>
            </p:cNvSpPr>
            <p:nvPr/>
          </p:nvSpPr>
          <p:spPr bwMode="auto">
            <a:xfrm>
              <a:off x="2208" y="1824"/>
              <a:ext cx="624" cy="832"/>
            </a:xfrm>
            <a:prstGeom prst="rect">
              <a:avLst/>
            </a:prstGeom>
            <a:solidFill>
              <a:srgbClr val="FFFF66"/>
            </a:solidFill>
            <a:ln w="9525">
              <a:solidFill>
                <a:schemeClr val="tx1"/>
              </a:solidFill>
              <a:miter lim="800000"/>
              <a:headEnd/>
              <a:tailEnd/>
            </a:ln>
            <a:effectLst/>
          </p:spPr>
          <p:txBody>
            <a:bodyPr>
              <a:spAutoFit/>
            </a:bodyPr>
            <a:lstStyle/>
            <a:p>
              <a:pPr>
                <a:spcBef>
                  <a:spcPct val="50000"/>
                </a:spcBef>
              </a:pPr>
              <a:r>
                <a:rPr lang="zh-CN" altLang="en-US" sz="2000"/>
                <a:t>由待解方程写成的</a:t>
              </a:r>
              <a:r>
                <a:rPr lang="en-US" altLang="zh-CN" sz="2000"/>
                <a:t>m-</a:t>
              </a:r>
              <a:r>
                <a:rPr lang="zh-CN" altLang="en-US" sz="2000"/>
                <a:t>文件名</a:t>
              </a:r>
              <a:endParaRPr lang="zh-CN" altLang="en-US"/>
            </a:p>
          </p:txBody>
        </p:sp>
        <p:sp>
          <p:nvSpPr>
            <p:cNvPr id="8211" name="Line 19"/>
            <p:cNvSpPr>
              <a:spLocks noChangeShapeType="1"/>
            </p:cNvSpPr>
            <p:nvPr/>
          </p:nvSpPr>
          <p:spPr bwMode="auto">
            <a:xfrm>
              <a:off x="2640" y="158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8212" name="Line 20"/>
            <p:cNvSpPr>
              <a:spLocks noChangeShapeType="1"/>
            </p:cNvSpPr>
            <p:nvPr/>
          </p:nvSpPr>
          <p:spPr bwMode="auto">
            <a:xfrm>
              <a:off x="2736" y="1584"/>
              <a:ext cx="0"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8226" name="Group 34"/>
          <p:cNvGrpSpPr>
            <a:grpSpLocks/>
          </p:cNvGrpSpPr>
          <p:nvPr/>
        </p:nvGrpSpPr>
        <p:grpSpPr bwMode="auto">
          <a:xfrm>
            <a:off x="4724400" y="1752600"/>
            <a:ext cx="1295400" cy="1701800"/>
            <a:chOff x="2928" y="1584"/>
            <a:chExt cx="816" cy="1072"/>
          </a:xfrm>
        </p:grpSpPr>
        <p:sp>
          <p:nvSpPr>
            <p:cNvPr id="8214" name="Text Box 22"/>
            <p:cNvSpPr txBox="1">
              <a:spLocks noChangeArrowheads="1"/>
            </p:cNvSpPr>
            <p:nvPr/>
          </p:nvSpPr>
          <p:spPr bwMode="auto">
            <a:xfrm>
              <a:off x="2928" y="1824"/>
              <a:ext cx="816" cy="832"/>
            </a:xfrm>
            <a:prstGeom prst="rect">
              <a:avLst/>
            </a:prstGeom>
            <a:solidFill>
              <a:srgbClr val="FFFF66"/>
            </a:solidFill>
            <a:ln w="9525">
              <a:solidFill>
                <a:schemeClr val="tx1"/>
              </a:solidFill>
              <a:miter lim="800000"/>
              <a:headEnd/>
              <a:tailEnd/>
            </a:ln>
            <a:effectLst/>
          </p:spPr>
          <p:txBody>
            <a:bodyPr>
              <a:spAutoFit/>
            </a:bodyPr>
            <a:lstStyle/>
            <a:p>
              <a:pPr>
                <a:spcBef>
                  <a:spcPct val="50000"/>
                </a:spcBef>
              </a:pPr>
              <a:r>
                <a:rPr lang="en-US" altLang="zh-CN" sz="2000"/>
                <a:t>ts=[t</a:t>
              </a:r>
              <a:r>
                <a:rPr lang="en-US" altLang="zh-CN" sz="2000" baseline="-25000"/>
                <a:t>0</a:t>
              </a:r>
              <a:r>
                <a:rPr lang="zh-CN" altLang="en-US" sz="2000"/>
                <a:t>，</a:t>
              </a:r>
              <a:r>
                <a:rPr lang="en-US" altLang="zh-CN" sz="2000"/>
                <a:t>t</a:t>
              </a:r>
              <a:r>
                <a:rPr lang="en-US" altLang="zh-CN" sz="2000" baseline="-25000"/>
                <a:t>f</a:t>
              </a:r>
              <a:r>
                <a:rPr lang="en-US" altLang="zh-CN" sz="2000"/>
                <a:t>]</a:t>
              </a:r>
              <a:r>
                <a:rPr lang="zh-CN" altLang="en-US" sz="2000"/>
                <a:t>，</a:t>
              </a:r>
              <a:r>
                <a:rPr lang="en-US" altLang="zh-CN" sz="2000"/>
                <a:t>t</a:t>
              </a:r>
              <a:r>
                <a:rPr lang="en-US" altLang="zh-CN" sz="2000" baseline="-25000"/>
                <a:t>0</a:t>
              </a:r>
              <a:r>
                <a:rPr lang="zh-CN" altLang="en-US" sz="2000" baseline="-25000"/>
                <a:t>、</a:t>
              </a:r>
              <a:r>
                <a:rPr lang="en-US" altLang="zh-CN" sz="2000"/>
                <a:t>t</a:t>
              </a:r>
              <a:r>
                <a:rPr lang="en-US" altLang="zh-CN" sz="2000" baseline="-25000"/>
                <a:t>f</a:t>
              </a:r>
              <a:r>
                <a:rPr lang="zh-CN" altLang="en-US" sz="2000"/>
                <a:t>为自变量的初值和终值</a:t>
              </a:r>
              <a:endParaRPr lang="zh-CN" altLang="en-US"/>
            </a:p>
          </p:txBody>
        </p:sp>
        <p:sp>
          <p:nvSpPr>
            <p:cNvPr id="8216" name="Line 24"/>
            <p:cNvSpPr>
              <a:spLocks noChangeShapeType="1"/>
            </p:cNvSpPr>
            <p:nvPr/>
          </p:nvSpPr>
          <p:spPr bwMode="auto">
            <a:xfrm>
              <a:off x="2928" y="158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8218" name="Line 26"/>
            <p:cNvSpPr>
              <a:spLocks noChangeShapeType="1"/>
            </p:cNvSpPr>
            <p:nvPr/>
          </p:nvSpPr>
          <p:spPr bwMode="auto">
            <a:xfrm>
              <a:off x="3024" y="1584"/>
              <a:ext cx="0"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8247" name="Group 55"/>
          <p:cNvGrpSpPr>
            <a:grpSpLocks/>
          </p:cNvGrpSpPr>
          <p:nvPr/>
        </p:nvGrpSpPr>
        <p:grpSpPr bwMode="auto">
          <a:xfrm>
            <a:off x="5105400" y="1752600"/>
            <a:ext cx="1981200" cy="1003300"/>
            <a:chOff x="3216" y="1104"/>
            <a:chExt cx="1248" cy="632"/>
          </a:xfrm>
        </p:grpSpPr>
        <p:sp>
          <p:nvSpPr>
            <p:cNvPr id="8217" name="Line 25"/>
            <p:cNvSpPr>
              <a:spLocks noChangeShapeType="1"/>
            </p:cNvSpPr>
            <p:nvPr/>
          </p:nvSpPr>
          <p:spPr bwMode="auto">
            <a:xfrm>
              <a:off x="3216" y="1104"/>
              <a:ext cx="192" cy="0"/>
            </a:xfrm>
            <a:prstGeom prst="line">
              <a:avLst/>
            </a:prstGeom>
            <a:noFill/>
            <a:ln w="9525">
              <a:solidFill>
                <a:schemeClr val="tx1"/>
              </a:solidFill>
              <a:round/>
              <a:headEnd/>
              <a:tailEnd/>
            </a:ln>
            <a:effectLst/>
          </p:spPr>
          <p:txBody>
            <a:bodyPr wrap="none" anchor="ctr"/>
            <a:lstStyle/>
            <a:p>
              <a:endParaRPr lang="zh-CN" altLang="en-US"/>
            </a:p>
          </p:txBody>
        </p:sp>
        <p:grpSp>
          <p:nvGrpSpPr>
            <p:cNvPr id="8227" name="Group 35"/>
            <p:cNvGrpSpPr>
              <a:grpSpLocks/>
            </p:cNvGrpSpPr>
            <p:nvPr/>
          </p:nvGrpSpPr>
          <p:grpSpPr bwMode="auto">
            <a:xfrm>
              <a:off x="3264" y="1104"/>
              <a:ext cx="1200" cy="632"/>
              <a:chOff x="3312" y="1584"/>
              <a:chExt cx="1200" cy="824"/>
            </a:xfrm>
          </p:grpSpPr>
          <p:sp>
            <p:nvSpPr>
              <p:cNvPr id="8213" name="Text Box 21"/>
              <p:cNvSpPr txBox="1">
                <a:spLocks noChangeArrowheads="1"/>
              </p:cNvSpPr>
              <p:nvPr/>
            </p:nvSpPr>
            <p:spPr bwMode="auto">
              <a:xfrm>
                <a:off x="3888" y="1824"/>
                <a:ext cx="624" cy="584"/>
              </a:xfrm>
              <a:prstGeom prst="rect">
                <a:avLst/>
              </a:prstGeom>
              <a:solidFill>
                <a:srgbClr val="FFFF66"/>
              </a:solidFill>
              <a:ln w="9525">
                <a:solidFill>
                  <a:schemeClr val="tx2"/>
                </a:solidFill>
                <a:miter lim="800000"/>
                <a:headEnd/>
                <a:tailEnd/>
              </a:ln>
              <a:effectLst/>
            </p:spPr>
            <p:txBody>
              <a:bodyPr>
                <a:spAutoFit/>
              </a:bodyPr>
              <a:lstStyle/>
              <a:p>
                <a:pPr>
                  <a:spcBef>
                    <a:spcPct val="50000"/>
                  </a:spcBef>
                </a:pPr>
                <a:r>
                  <a:rPr lang="zh-CN" altLang="en-US" sz="2000"/>
                  <a:t>函数的初值</a:t>
                </a:r>
              </a:p>
            </p:txBody>
          </p:sp>
          <p:sp>
            <p:nvSpPr>
              <p:cNvPr id="8219" name="Line 27"/>
              <p:cNvSpPr>
                <a:spLocks noChangeShapeType="1"/>
              </p:cNvSpPr>
              <p:nvPr/>
            </p:nvSpPr>
            <p:spPr bwMode="auto">
              <a:xfrm>
                <a:off x="3312" y="15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20" name="Line 28"/>
              <p:cNvSpPr>
                <a:spLocks noChangeShapeType="1"/>
              </p:cNvSpPr>
              <p:nvPr/>
            </p:nvSpPr>
            <p:spPr bwMode="auto">
              <a:xfrm>
                <a:off x="3312" y="1728"/>
                <a:ext cx="816" cy="0"/>
              </a:xfrm>
              <a:prstGeom prst="line">
                <a:avLst/>
              </a:prstGeom>
              <a:noFill/>
              <a:ln w="9525">
                <a:solidFill>
                  <a:schemeClr val="tx1"/>
                </a:solidFill>
                <a:round/>
                <a:headEnd/>
                <a:tailEnd/>
              </a:ln>
              <a:effectLst/>
            </p:spPr>
            <p:txBody>
              <a:bodyPr wrap="none" anchor="ctr"/>
              <a:lstStyle/>
              <a:p>
                <a:endParaRPr lang="zh-CN" altLang="en-US"/>
              </a:p>
            </p:txBody>
          </p:sp>
          <p:sp>
            <p:nvSpPr>
              <p:cNvPr id="8221" name="Line 29"/>
              <p:cNvSpPr>
                <a:spLocks noChangeShapeType="1"/>
              </p:cNvSpPr>
              <p:nvPr/>
            </p:nvSpPr>
            <p:spPr bwMode="auto">
              <a:xfrm>
                <a:off x="4128" y="1728"/>
                <a:ext cx="0" cy="96"/>
              </a:xfrm>
              <a:prstGeom prst="line">
                <a:avLst/>
              </a:prstGeom>
              <a:noFill/>
              <a:ln w="9525">
                <a:solidFill>
                  <a:schemeClr val="tx1"/>
                </a:solidFill>
                <a:round/>
                <a:headEnd/>
                <a:tailEnd/>
              </a:ln>
              <a:effectLst/>
            </p:spPr>
            <p:txBody>
              <a:bodyPr wrap="none" anchor="ctr"/>
              <a:lstStyle/>
              <a:p>
                <a:endParaRPr lang="zh-CN" altLang="en-US"/>
              </a:p>
            </p:txBody>
          </p:sp>
        </p:grpSp>
      </p:grpSp>
      <p:grpSp>
        <p:nvGrpSpPr>
          <p:cNvPr id="8224" name="Group 32"/>
          <p:cNvGrpSpPr>
            <a:grpSpLocks/>
          </p:cNvGrpSpPr>
          <p:nvPr/>
        </p:nvGrpSpPr>
        <p:grpSpPr bwMode="auto">
          <a:xfrm>
            <a:off x="0" y="3124200"/>
            <a:ext cx="5410200" cy="1473200"/>
            <a:chOff x="0" y="2448"/>
            <a:chExt cx="3408" cy="928"/>
          </a:xfrm>
        </p:grpSpPr>
        <p:sp>
          <p:nvSpPr>
            <p:cNvPr id="8198" name="Text Box 6"/>
            <p:cNvSpPr txBox="1">
              <a:spLocks noChangeArrowheads="1"/>
            </p:cNvSpPr>
            <p:nvPr/>
          </p:nvSpPr>
          <p:spPr bwMode="auto">
            <a:xfrm>
              <a:off x="0" y="2928"/>
              <a:ext cx="3408" cy="448"/>
            </a:xfrm>
            <a:prstGeom prst="rect">
              <a:avLst/>
            </a:prstGeom>
            <a:solidFill>
              <a:srgbClr val="FFFF66"/>
            </a:solidFill>
            <a:ln w="9525">
              <a:solidFill>
                <a:schemeClr val="tx1"/>
              </a:solidFill>
              <a:miter lim="800000"/>
              <a:headEnd/>
              <a:tailEnd/>
            </a:ln>
            <a:effectLst/>
          </p:spPr>
          <p:txBody>
            <a:bodyPr>
              <a:spAutoFit/>
            </a:bodyPr>
            <a:lstStyle/>
            <a:p>
              <a:r>
                <a:rPr lang="en-US" altLang="zh-CN" sz="2000"/>
                <a:t>ode23</a:t>
              </a:r>
              <a:r>
                <a:rPr lang="zh-CN" altLang="en-US" sz="2000"/>
                <a:t>：组合的</a:t>
              </a:r>
              <a:r>
                <a:rPr lang="en-US" altLang="zh-CN" sz="2000"/>
                <a:t>2/3</a:t>
              </a:r>
              <a:r>
                <a:rPr lang="zh-CN" altLang="en-US" sz="2000"/>
                <a:t>阶龙格</a:t>
              </a:r>
              <a:r>
                <a:rPr lang="en-US" altLang="zh-CN" sz="2000"/>
                <a:t>-</a:t>
              </a:r>
              <a:r>
                <a:rPr lang="zh-CN" altLang="en-US" sz="2000"/>
                <a:t>库塔</a:t>
              </a:r>
              <a:r>
                <a:rPr lang="en-US" altLang="zh-CN" sz="2000"/>
                <a:t>-</a:t>
              </a:r>
              <a:r>
                <a:rPr lang="zh-CN" altLang="en-US" sz="2000"/>
                <a:t>芬尔格算法</a:t>
              </a:r>
            </a:p>
            <a:p>
              <a:r>
                <a:rPr lang="en-US" altLang="zh-CN" sz="2000"/>
                <a:t>ode45</a:t>
              </a:r>
              <a:r>
                <a:rPr lang="zh-CN" altLang="en-US" sz="2000"/>
                <a:t>：运用组合的</a:t>
              </a:r>
              <a:r>
                <a:rPr lang="en-US" altLang="zh-CN" sz="2000"/>
                <a:t>4/5</a:t>
              </a:r>
              <a:r>
                <a:rPr lang="zh-CN" altLang="en-US" sz="2000"/>
                <a:t>阶龙格</a:t>
              </a:r>
              <a:r>
                <a:rPr lang="en-US" altLang="zh-CN" sz="2000"/>
                <a:t>-</a:t>
              </a:r>
              <a:r>
                <a:rPr lang="zh-CN" altLang="en-US" sz="2000"/>
                <a:t>库塔</a:t>
              </a:r>
              <a:r>
                <a:rPr lang="en-US" altLang="zh-CN" sz="2000"/>
                <a:t>-</a:t>
              </a:r>
              <a:r>
                <a:rPr lang="zh-CN" altLang="en-US" sz="2000"/>
                <a:t>芬尔格算法</a:t>
              </a:r>
              <a:endParaRPr lang="zh-CN" altLang="en-US"/>
            </a:p>
          </p:txBody>
        </p:sp>
        <p:sp>
          <p:nvSpPr>
            <p:cNvPr id="8222" name="Line 30"/>
            <p:cNvSpPr>
              <a:spLocks noChangeShapeType="1"/>
            </p:cNvSpPr>
            <p:nvPr/>
          </p:nvSpPr>
          <p:spPr bwMode="auto">
            <a:xfrm>
              <a:off x="1728" y="2448"/>
              <a:ext cx="0" cy="480"/>
            </a:xfrm>
            <a:prstGeom prst="line">
              <a:avLst/>
            </a:prstGeom>
            <a:noFill/>
            <a:ln w="9525">
              <a:solidFill>
                <a:schemeClr val="tx1"/>
              </a:solidFill>
              <a:round/>
              <a:headEnd/>
              <a:tailEnd/>
            </a:ln>
            <a:effectLst/>
          </p:spPr>
          <p:txBody>
            <a:bodyPr wrap="none" anchor="ctr"/>
            <a:lstStyle/>
            <a:p>
              <a:endParaRPr lang="zh-CN" altLang="en-US"/>
            </a:p>
          </p:txBody>
        </p:sp>
      </p:grpSp>
      <p:grpSp>
        <p:nvGrpSpPr>
          <p:cNvPr id="8239" name="Group 47"/>
          <p:cNvGrpSpPr>
            <a:grpSpLocks/>
          </p:cNvGrpSpPr>
          <p:nvPr/>
        </p:nvGrpSpPr>
        <p:grpSpPr bwMode="auto">
          <a:xfrm>
            <a:off x="228600" y="1828800"/>
            <a:ext cx="1219200" cy="1168400"/>
            <a:chOff x="144" y="1584"/>
            <a:chExt cx="768" cy="736"/>
          </a:xfrm>
        </p:grpSpPr>
        <p:sp>
          <p:nvSpPr>
            <p:cNvPr id="8228" name="Text Box 36"/>
            <p:cNvSpPr txBox="1">
              <a:spLocks noChangeArrowheads="1"/>
            </p:cNvSpPr>
            <p:nvPr/>
          </p:nvSpPr>
          <p:spPr bwMode="auto">
            <a:xfrm>
              <a:off x="144" y="1872"/>
              <a:ext cx="480" cy="448"/>
            </a:xfrm>
            <a:prstGeom prst="rect">
              <a:avLst/>
            </a:prstGeom>
            <a:solidFill>
              <a:srgbClr val="FFFF66"/>
            </a:solidFill>
            <a:ln w="9525">
              <a:solidFill>
                <a:schemeClr val="tx1"/>
              </a:solidFill>
              <a:miter lim="800000"/>
              <a:headEnd/>
              <a:tailEnd/>
            </a:ln>
            <a:effectLst/>
          </p:spPr>
          <p:txBody>
            <a:bodyPr>
              <a:spAutoFit/>
            </a:bodyPr>
            <a:lstStyle/>
            <a:p>
              <a:pPr>
                <a:spcBef>
                  <a:spcPct val="50000"/>
                </a:spcBef>
              </a:pPr>
              <a:r>
                <a:rPr lang="zh-CN" altLang="en-US" sz="2000"/>
                <a:t>自变量值</a:t>
              </a:r>
              <a:endParaRPr lang="zh-CN" altLang="en-US"/>
            </a:p>
          </p:txBody>
        </p:sp>
        <p:sp>
          <p:nvSpPr>
            <p:cNvPr id="8230" name="Line 38"/>
            <p:cNvSpPr>
              <a:spLocks noChangeShapeType="1"/>
            </p:cNvSpPr>
            <p:nvPr/>
          </p:nvSpPr>
          <p:spPr bwMode="auto">
            <a:xfrm>
              <a:off x="768" y="1584"/>
              <a:ext cx="144" cy="0"/>
            </a:xfrm>
            <a:prstGeom prst="line">
              <a:avLst/>
            </a:prstGeom>
            <a:noFill/>
            <a:ln w="9525">
              <a:solidFill>
                <a:schemeClr val="tx1"/>
              </a:solidFill>
              <a:round/>
              <a:headEnd/>
              <a:tailEnd/>
            </a:ln>
            <a:effectLst/>
          </p:spPr>
          <p:txBody>
            <a:bodyPr wrap="none" anchor="ctr"/>
            <a:lstStyle/>
            <a:p>
              <a:endParaRPr lang="zh-CN" altLang="en-US"/>
            </a:p>
          </p:txBody>
        </p:sp>
        <p:sp>
          <p:nvSpPr>
            <p:cNvPr id="8232" name="Line 40"/>
            <p:cNvSpPr>
              <a:spLocks noChangeShapeType="1"/>
            </p:cNvSpPr>
            <p:nvPr/>
          </p:nvSpPr>
          <p:spPr bwMode="auto">
            <a:xfrm>
              <a:off x="816" y="15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33" name="Line 41"/>
            <p:cNvSpPr>
              <a:spLocks noChangeShapeType="1"/>
            </p:cNvSpPr>
            <p:nvPr/>
          </p:nvSpPr>
          <p:spPr bwMode="auto">
            <a:xfrm>
              <a:off x="432" y="172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8234" name="Line 42"/>
            <p:cNvSpPr>
              <a:spLocks noChangeShapeType="1"/>
            </p:cNvSpPr>
            <p:nvPr/>
          </p:nvSpPr>
          <p:spPr bwMode="auto">
            <a:xfrm>
              <a:off x="432" y="1728"/>
              <a:ext cx="0" cy="144"/>
            </a:xfrm>
            <a:prstGeom prst="line">
              <a:avLst/>
            </a:prstGeom>
            <a:noFill/>
            <a:ln w="9525">
              <a:solidFill>
                <a:schemeClr val="tx1"/>
              </a:solidFill>
              <a:round/>
              <a:headEnd/>
              <a:tailEnd/>
            </a:ln>
            <a:effectLst/>
          </p:spPr>
          <p:txBody>
            <a:bodyPr wrap="none" anchor="ctr"/>
            <a:lstStyle/>
            <a:p>
              <a:endParaRPr lang="zh-CN" altLang="en-US"/>
            </a:p>
          </p:txBody>
        </p:sp>
      </p:grpSp>
      <p:grpSp>
        <p:nvGrpSpPr>
          <p:cNvPr id="8240" name="Group 48"/>
          <p:cNvGrpSpPr>
            <a:grpSpLocks/>
          </p:cNvGrpSpPr>
          <p:nvPr/>
        </p:nvGrpSpPr>
        <p:grpSpPr bwMode="auto">
          <a:xfrm>
            <a:off x="1143000" y="1828800"/>
            <a:ext cx="914400" cy="1168400"/>
            <a:chOff x="720" y="1584"/>
            <a:chExt cx="576" cy="736"/>
          </a:xfrm>
        </p:grpSpPr>
        <p:sp>
          <p:nvSpPr>
            <p:cNvPr id="8229" name="Text Box 37"/>
            <p:cNvSpPr txBox="1">
              <a:spLocks noChangeArrowheads="1"/>
            </p:cNvSpPr>
            <p:nvPr/>
          </p:nvSpPr>
          <p:spPr bwMode="auto">
            <a:xfrm>
              <a:off x="720" y="1872"/>
              <a:ext cx="528" cy="448"/>
            </a:xfrm>
            <a:prstGeom prst="rect">
              <a:avLst/>
            </a:prstGeom>
            <a:solidFill>
              <a:srgbClr val="FFFF66"/>
            </a:solidFill>
            <a:ln w="9525">
              <a:solidFill>
                <a:schemeClr val="tx2"/>
              </a:solidFill>
              <a:miter lim="800000"/>
              <a:headEnd/>
              <a:tailEnd/>
            </a:ln>
            <a:effectLst/>
          </p:spPr>
          <p:txBody>
            <a:bodyPr>
              <a:spAutoFit/>
            </a:bodyPr>
            <a:lstStyle/>
            <a:p>
              <a:pPr>
                <a:spcBef>
                  <a:spcPct val="50000"/>
                </a:spcBef>
              </a:pPr>
              <a:r>
                <a:rPr lang="zh-CN" altLang="en-US" sz="2000"/>
                <a:t>函数值</a:t>
              </a:r>
            </a:p>
          </p:txBody>
        </p:sp>
        <p:sp>
          <p:nvSpPr>
            <p:cNvPr id="8231" name="Line 39"/>
            <p:cNvSpPr>
              <a:spLocks noChangeShapeType="1"/>
            </p:cNvSpPr>
            <p:nvPr/>
          </p:nvSpPr>
          <p:spPr bwMode="auto">
            <a:xfrm>
              <a:off x="1152" y="1584"/>
              <a:ext cx="144" cy="0"/>
            </a:xfrm>
            <a:prstGeom prst="line">
              <a:avLst/>
            </a:prstGeom>
            <a:noFill/>
            <a:ln w="9525">
              <a:solidFill>
                <a:schemeClr val="tx1"/>
              </a:solidFill>
              <a:round/>
              <a:headEnd/>
              <a:tailEnd/>
            </a:ln>
            <a:effectLst/>
          </p:spPr>
          <p:txBody>
            <a:bodyPr wrap="none" anchor="ctr"/>
            <a:lstStyle/>
            <a:p>
              <a:endParaRPr lang="zh-CN" altLang="en-US"/>
            </a:p>
          </p:txBody>
        </p:sp>
        <p:sp>
          <p:nvSpPr>
            <p:cNvPr id="8235" name="Line 43"/>
            <p:cNvSpPr>
              <a:spLocks noChangeShapeType="1"/>
            </p:cNvSpPr>
            <p:nvPr/>
          </p:nvSpPr>
          <p:spPr bwMode="auto">
            <a:xfrm>
              <a:off x="1200" y="15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37" name="Line 45"/>
            <p:cNvSpPr>
              <a:spLocks noChangeShapeType="1"/>
            </p:cNvSpPr>
            <p:nvPr/>
          </p:nvSpPr>
          <p:spPr bwMode="auto">
            <a:xfrm>
              <a:off x="1008" y="172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8238" name="Line 46"/>
            <p:cNvSpPr>
              <a:spLocks noChangeShapeType="1"/>
            </p:cNvSpPr>
            <p:nvPr/>
          </p:nvSpPr>
          <p:spPr bwMode="auto">
            <a:xfrm>
              <a:off x="1008" y="1728"/>
              <a:ext cx="0" cy="144"/>
            </a:xfrm>
            <a:prstGeom prst="line">
              <a:avLst/>
            </a:prstGeom>
            <a:noFill/>
            <a:ln w="9525">
              <a:solidFill>
                <a:schemeClr val="tx1"/>
              </a:solidFill>
              <a:round/>
              <a:headEnd/>
              <a:tailEnd/>
            </a:ln>
            <a:effectLst/>
          </p:spPr>
          <p:txBody>
            <a:bodyPr wrap="none" anchor="ctr"/>
            <a:lstStyle/>
            <a:p>
              <a:endParaRPr lang="zh-CN" altLang="en-US"/>
            </a:p>
          </p:txBody>
        </p:sp>
      </p:grpSp>
      <p:grpSp>
        <p:nvGrpSpPr>
          <p:cNvPr id="8246" name="Group 54"/>
          <p:cNvGrpSpPr>
            <a:grpSpLocks/>
          </p:cNvGrpSpPr>
          <p:nvPr/>
        </p:nvGrpSpPr>
        <p:grpSpPr bwMode="auto">
          <a:xfrm>
            <a:off x="2590800" y="1828800"/>
            <a:ext cx="6553200" cy="4140200"/>
            <a:chOff x="1632" y="1152"/>
            <a:chExt cx="4128" cy="2608"/>
          </a:xfrm>
        </p:grpSpPr>
        <p:sp>
          <p:nvSpPr>
            <p:cNvPr id="8241" name="Rectangle 49"/>
            <p:cNvSpPr>
              <a:spLocks noChangeArrowheads="1"/>
            </p:cNvSpPr>
            <p:nvPr/>
          </p:nvSpPr>
          <p:spPr bwMode="auto">
            <a:xfrm>
              <a:off x="1632" y="3120"/>
              <a:ext cx="4128" cy="640"/>
            </a:xfrm>
            <a:prstGeom prst="rect">
              <a:avLst/>
            </a:prstGeom>
            <a:solidFill>
              <a:srgbClr val="FFFF66"/>
            </a:solidFill>
            <a:ln w="9525">
              <a:solidFill>
                <a:schemeClr val="tx1"/>
              </a:solidFill>
              <a:miter lim="800000"/>
              <a:headEnd/>
              <a:tailEnd/>
            </a:ln>
            <a:effectLst/>
          </p:spPr>
          <p:txBody>
            <a:bodyPr>
              <a:spAutoFit/>
            </a:bodyPr>
            <a:lstStyle/>
            <a:p>
              <a:r>
                <a:rPr lang="zh-CN" altLang="en-US" sz="2000"/>
                <a:t>用于设定误差限</a:t>
              </a:r>
              <a:r>
                <a:rPr lang="en-US" altLang="zh-CN" sz="2000"/>
                <a:t>(</a:t>
              </a:r>
              <a:r>
                <a:rPr lang="zh-CN" altLang="en-US" sz="2000"/>
                <a:t>缺省时设定相对误差</a:t>
              </a:r>
              <a:r>
                <a:rPr lang="en-US" altLang="zh-CN" sz="2000"/>
                <a:t>10</a:t>
              </a:r>
              <a:r>
                <a:rPr lang="en-US" altLang="zh-CN" sz="2000" baseline="30000"/>
                <a:t>-3</a:t>
              </a:r>
              <a:r>
                <a:rPr lang="en-US" altLang="zh-CN" sz="2000"/>
                <a:t>, </a:t>
              </a:r>
              <a:r>
                <a:rPr lang="zh-CN" altLang="en-US" sz="2000"/>
                <a:t>绝对误差</a:t>
              </a:r>
              <a:r>
                <a:rPr lang="en-US" altLang="zh-CN" sz="2000"/>
                <a:t>10</a:t>
              </a:r>
              <a:r>
                <a:rPr lang="en-US" altLang="zh-CN" sz="2000" baseline="30000"/>
                <a:t>-6</a:t>
              </a:r>
              <a:r>
                <a:rPr lang="en-US" altLang="zh-CN" sz="2000"/>
                <a:t>),</a:t>
              </a:r>
            </a:p>
            <a:p>
              <a:r>
                <a:rPr lang="zh-CN" altLang="en-US" sz="2000"/>
                <a:t>命令为：</a:t>
              </a:r>
              <a:r>
                <a:rPr lang="en-US" altLang="zh-CN" sz="2000"/>
                <a:t>options=odeset</a:t>
              </a:r>
              <a:r>
                <a:rPr lang="zh-CN" altLang="en-US" sz="2000"/>
                <a:t>（’</a:t>
              </a:r>
              <a:r>
                <a:rPr lang="en-US" altLang="zh-CN" sz="2000"/>
                <a:t>reltol’,rt,’abstol’,at</a:t>
              </a:r>
              <a:r>
                <a:rPr lang="zh-CN" altLang="en-US" sz="2000"/>
                <a:t>）</a:t>
              </a:r>
              <a:r>
                <a:rPr lang="en-US" altLang="zh-CN" sz="2000"/>
                <a:t>, </a:t>
              </a:r>
            </a:p>
            <a:p>
              <a:r>
                <a:rPr lang="en-US" altLang="zh-CN" sz="2000"/>
                <a:t>rt</a:t>
              </a:r>
              <a:r>
                <a:rPr lang="zh-CN" altLang="en-US" sz="2000"/>
                <a:t>，</a:t>
              </a:r>
              <a:r>
                <a:rPr lang="en-US" altLang="zh-CN" sz="2000"/>
                <a:t>at</a:t>
              </a:r>
              <a:r>
                <a:rPr lang="zh-CN" altLang="en-US" sz="2000"/>
                <a:t>：分别为设定的相对误差和绝对误差</a:t>
              </a:r>
              <a:r>
                <a:rPr lang="en-US" altLang="zh-CN" sz="2000"/>
                <a:t>.</a:t>
              </a:r>
            </a:p>
          </p:txBody>
        </p:sp>
        <p:sp>
          <p:nvSpPr>
            <p:cNvPr id="8244" name="Line 52"/>
            <p:cNvSpPr>
              <a:spLocks noChangeShapeType="1"/>
            </p:cNvSpPr>
            <p:nvPr/>
          </p:nvSpPr>
          <p:spPr bwMode="auto">
            <a:xfrm>
              <a:off x="3648" y="1152"/>
              <a:ext cx="912" cy="0"/>
            </a:xfrm>
            <a:prstGeom prst="line">
              <a:avLst/>
            </a:prstGeom>
            <a:noFill/>
            <a:ln w="9525">
              <a:solidFill>
                <a:schemeClr val="tx1"/>
              </a:solidFill>
              <a:round/>
              <a:headEnd/>
              <a:tailEnd/>
            </a:ln>
            <a:effectLst/>
          </p:spPr>
          <p:txBody>
            <a:bodyPr wrap="none" anchor="ctr"/>
            <a:lstStyle/>
            <a:p>
              <a:endParaRPr lang="zh-CN" altLang="en-US"/>
            </a:p>
          </p:txBody>
        </p:sp>
        <p:sp>
          <p:nvSpPr>
            <p:cNvPr id="8245" name="Line 53"/>
            <p:cNvSpPr>
              <a:spLocks noChangeShapeType="1"/>
            </p:cNvSpPr>
            <p:nvPr/>
          </p:nvSpPr>
          <p:spPr bwMode="auto">
            <a:xfrm>
              <a:off x="4512" y="1152"/>
              <a:ext cx="0" cy="1968"/>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box(out)">
                                      <p:cBhvr>
                                        <p:cTn id="7" dur="500"/>
                                        <p:tgtEl>
                                          <p:spTgt spid="82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239"/>
                                        </p:tgtEl>
                                        <p:attrNameLst>
                                          <p:attrName>style.visibility</p:attrName>
                                        </p:attrNameLst>
                                      </p:cBhvr>
                                      <p:to>
                                        <p:strVal val="visible"/>
                                      </p:to>
                                    </p:set>
                                    <p:anim calcmode="lin" valueType="num">
                                      <p:cBhvr additive="base">
                                        <p:cTn id="12" dur="500" fill="hold"/>
                                        <p:tgtEl>
                                          <p:spTgt spid="8239"/>
                                        </p:tgtEl>
                                        <p:attrNameLst>
                                          <p:attrName>ppt_x</p:attrName>
                                        </p:attrNameLst>
                                      </p:cBhvr>
                                      <p:tavLst>
                                        <p:tav tm="0">
                                          <p:val>
                                            <p:strVal val="#ppt_x"/>
                                          </p:val>
                                        </p:tav>
                                        <p:tav tm="100000">
                                          <p:val>
                                            <p:strVal val="#ppt_x"/>
                                          </p:val>
                                        </p:tav>
                                      </p:tavLst>
                                    </p:anim>
                                    <p:anim calcmode="lin" valueType="num">
                                      <p:cBhvr additive="base">
                                        <p:cTn id="13" dur="500" fill="hold"/>
                                        <p:tgtEl>
                                          <p:spTgt spid="82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240"/>
                                        </p:tgtEl>
                                        <p:attrNameLst>
                                          <p:attrName>style.visibility</p:attrName>
                                        </p:attrNameLst>
                                      </p:cBhvr>
                                      <p:to>
                                        <p:strVal val="visible"/>
                                      </p:to>
                                    </p:set>
                                    <p:anim calcmode="lin" valueType="num">
                                      <p:cBhvr additive="base">
                                        <p:cTn id="18" dur="500" fill="hold"/>
                                        <p:tgtEl>
                                          <p:spTgt spid="8240"/>
                                        </p:tgtEl>
                                        <p:attrNameLst>
                                          <p:attrName>ppt_x</p:attrName>
                                        </p:attrNameLst>
                                      </p:cBhvr>
                                      <p:tavLst>
                                        <p:tav tm="0">
                                          <p:val>
                                            <p:strVal val="#ppt_x"/>
                                          </p:val>
                                        </p:tav>
                                        <p:tav tm="100000">
                                          <p:val>
                                            <p:strVal val="#ppt_x"/>
                                          </p:val>
                                        </p:tav>
                                      </p:tavLst>
                                    </p:anim>
                                    <p:anim calcmode="lin" valueType="num">
                                      <p:cBhvr additive="base">
                                        <p:cTn id="19" dur="500" fill="hold"/>
                                        <p:tgtEl>
                                          <p:spTgt spid="824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223"/>
                                        </p:tgtEl>
                                        <p:attrNameLst>
                                          <p:attrName>style.visibility</p:attrName>
                                        </p:attrNameLst>
                                      </p:cBhvr>
                                      <p:to>
                                        <p:strVal val="visible"/>
                                      </p:to>
                                    </p:set>
                                    <p:animEffect transition="in" filter="blinds(horizontal)">
                                      <p:cBhvr>
                                        <p:cTn id="24" dur="500"/>
                                        <p:tgtEl>
                                          <p:spTgt spid="822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224"/>
                                        </p:tgtEl>
                                        <p:attrNameLst>
                                          <p:attrName>style.visibility</p:attrName>
                                        </p:attrNameLst>
                                      </p:cBhvr>
                                      <p:to>
                                        <p:strVal val="visible"/>
                                      </p:to>
                                    </p:set>
                                    <p:anim calcmode="lin" valueType="num">
                                      <p:cBhvr additive="base">
                                        <p:cTn id="29" dur="500" fill="hold"/>
                                        <p:tgtEl>
                                          <p:spTgt spid="8224"/>
                                        </p:tgtEl>
                                        <p:attrNameLst>
                                          <p:attrName>ppt_x</p:attrName>
                                        </p:attrNameLst>
                                      </p:cBhvr>
                                      <p:tavLst>
                                        <p:tav tm="0">
                                          <p:val>
                                            <p:strVal val="#ppt_x"/>
                                          </p:val>
                                        </p:tav>
                                        <p:tav tm="100000">
                                          <p:val>
                                            <p:strVal val="#ppt_x"/>
                                          </p:val>
                                        </p:tav>
                                      </p:tavLst>
                                    </p:anim>
                                    <p:anim calcmode="lin" valueType="num">
                                      <p:cBhvr additive="base">
                                        <p:cTn id="30" dur="500" fill="hold"/>
                                        <p:tgtEl>
                                          <p:spTgt spid="82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8225"/>
                                        </p:tgtEl>
                                        <p:attrNameLst>
                                          <p:attrName>style.visibility</p:attrName>
                                        </p:attrNameLst>
                                      </p:cBhvr>
                                      <p:to>
                                        <p:strVal val="visible"/>
                                      </p:to>
                                    </p:set>
                                    <p:animEffect transition="in" filter="box(in)">
                                      <p:cBhvr>
                                        <p:cTn id="35" dur="500"/>
                                        <p:tgtEl>
                                          <p:spTgt spid="822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8226"/>
                                        </p:tgtEl>
                                        <p:attrNameLst>
                                          <p:attrName>style.visibility</p:attrName>
                                        </p:attrNameLst>
                                      </p:cBhvr>
                                      <p:to>
                                        <p:strVal val="visible"/>
                                      </p:to>
                                    </p:set>
                                    <p:animEffect transition="in" filter="box(out)">
                                      <p:cBhvr>
                                        <p:cTn id="40" dur="500"/>
                                        <p:tgtEl>
                                          <p:spTgt spid="82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nodeType="clickEffect">
                                  <p:stCondLst>
                                    <p:cond delay="0"/>
                                  </p:stCondLst>
                                  <p:childTnLst>
                                    <p:set>
                                      <p:cBhvr>
                                        <p:cTn id="44" dur="1" fill="hold">
                                          <p:stCondLst>
                                            <p:cond delay="0"/>
                                          </p:stCondLst>
                                        </p:cTn>
                                        <p:tgtEl>
                                          <p:spTgt spid="8247"/>
                                        </p:tgtEl>
                                        <p:attrNameLst>
                                          <p:attrName>style.visibility</p:attrName>
                                        </p:attrNameLst>
                                      </p:cBhvr>
                                      <p:to>
                                        <p:strVal val="visible"/>
                                      </p:to>
                                    </p:set>
                                    <p:animEffect transition="in" filter="blinds(vertical)">
                                      <p:cBhvr>
                                        <p:cTn id="45" dur="500"/>
                                        <p:tgtEl>
                                          <p:spTgt spid="824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8246"/>
                                        </p:tgtEl>
                                        <p:attrNameLst>
                                          <p:attrName>style.visibility</p:attrName>
                                        </p:attrNameLst>
                                      </p:cBhvr>
                                      <p:to>
                                        <p:strVal val="visible"/>
                                      </p:to>
                                    </p:set>
                                    <p:animEffect transition="in" filter="box(in)">
                                      <p:cBhvr>
                                        <p:cTn id="50" dur="500"/>
                                        <p:tgtEl>
                                          <p:spTgt spid="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66FFFF"/>
            </a:gs>
            <a:gs pos="100000">
              <a:srgbClr val="FFFFCC"/>
            </a:gs>
          </a:gsLst>
          <a:lin ang="18900000" scaled="1"/>
        </a:gradFill>
        <a:effectLst/>
      </p:bgPr>
    </p:bg>
    <p:spTree>
      <p:nvGrpSpPr>
        <p:cNvPr id="1" name=""/>
        <p:cNvGrpSpPr/>
        <p:nvPr/>
      </p:nvGrpSpPr>
      <p:grpSpPr>
        <a:xfrm>
          <a:off x="0" y="0"/>
          <a:ext cx="0" cy="0"/>
          <a:chOff x="0" y="0"/>
          <a:chExt cx="0" cy="0"/>
        </a:xfrm>
      </p:grpSpPr>
      <p:sp>
        <p:nvSpPr>
          <p:cNvPr id="9225" name="Text Box 9"/>
          <p:cNvSpPr txBox="1">
            <a:spLocks noChangeArrowheads="1"/>
          </p:cNvSpPr>
          <p:nvPr/>
        </p:nvSpPr>
        <p:spPr bwMode="auto">
          <a:xfrm>
            <a:off x="457200" y="1676400"/>
            <a:ext cx="7924800" cy="1187450"/>
          </a:xfrm>
          <a:prstGeom prst="rect">
            <a:avLst/>
          </a:prstGeom>
          <a:noFill/>
          <a:ln w="9525">
            <a:noFill/>
            <a:miter lim="800000"/>
            <a:headEnd/>
            <a:tailEnd/>
          </a:ln>
          <a:effectLst/>
        </p:spPr>
        <p:txBody>
          <a:bodyPr>
            <a:spAutoFit/>
          </a:bodyPr>
          <a:lstStyle/>
          <a:p>
            <a:endParaRPr lang="en-US" altLang="zh-CN" b="1"/>
          </a:p>
          <a:p>
            <a:r>
              <a:rPr lang="en-US" altLang="zh-CN"/>
              <a:t>      1</a:t>
            </a:r>
            <a:r>
              <a:rPr lang="zh-CN" altLang="en-US"/>
              <a:t>、在解</a:t>
            </a:r>
            <a:r>
              <a:rPr lang="en-US" altLang="zh-CN"/>
              <a:t>n</a:t>
            </a:r>
            <a:r>
              <a:rPr lang="zh-CN" altLang="en-US"/>
              <a:t>个未知函数的方程组时，</a:t>
            </a:r>
            <a:r>
              <a:rPr lang="en-US" altLang="zh-CN"/>
              <a:t>x</a:t>
            </a:r>
            <a:r>
              <a:rPr lang="en-US" altLang="zh-CN" baseline="-25000"/>
              <a:t>0</a:t>
            </a:r>
            <a:r>
              <a:rPr lang="zh-CN" altLang="en-US"/>
              <a:t>和</a:t>
            </a:r>
            <a:r>
              <a:rPr lang="en-US" altLang="zh-CN"/>
              <a:t>x</a:t>
            </a:r>
            <a:r>
              <a:rPr lang="zh-CN" altLang="en-US"/>
              <a:t>均为</a:t>
            </a:r>
            <a:r>
              <a:rPr lang="en-US" altLang="zh-CN"/>
              <a:t>n</a:t>
            </a:r>
            <a:r>
              <a:rPr lang="zh-CN" altLang="en-US"/>
              <a:t>维向量，</a:t>
            </a:r>
            <a:r>
              <a:rPr lang="en-US" altLang="zh-CN"/>
              <a:t>m-</a:t>
            </a:r>
            <a:r>
              <a:rPr lang="zh-CN" altLang="en-US"/>
              <a:t>文件中的待解方程组应以</a:t>
            </a:r>
            <a:r>
              <a:rPr lang="en-US" altLang="zh-CN"/>
              <a:t>x</a:t>
            </a:r>
            <a:r>
              <a:rPr lang="zh-CN" altLang="en-US"/>
              <a:t>的分量形式写成</a:t>
            </a:r>
            <a:r>
              <a:rPr lang="en-US" altLang="zh-CN"/>
              <a:t>.</a:t>
            </a:r>
          </a:p>
        </p:txBody>
      </p:sp>
      <p:sp>
        <p:nvSpPr>
          <p:cNvPr id="9227" name="Text Box 11"/>
          <p:cNvSpPr txBox="1">
            <a:spLocks noChangeArrowheads="1"/>
          </p:cNvSpPr>
          <p:nvPr/>
        </p:nvSpPr>
        <p:spPr bwMode="auto">
          <a:xfrm>
            <a:off x="533400" y="3276600"/>
            <a:ext cx="7772400" cy="822325"/>
          </a:xfrm>
          <a:prstGeom prst="rect">
            <a:avLst/>
          </a:prstGeom>
          <a:noFill/>
          <a:ln w="9525">
            <a:noFill/>
            <a:miter lim="800000"/>
            <a:headEnd/>
            <a:tailEnd/>
          </a:ln>
          <a:effectLst/>
        </p:spPr>
        <p:txBody>
          <a:bodyPr>
            <a:spAutoFit/>
          </a:bodyPr>
          <a:lstStyle/>
          <a:p>
            <a:r>
              <a:rPr lang="en-US" altLang="zh-CN">
                <a:latin typeface="Courier New" pitchFamily="49" charset="0"/>
              </a:rPr>
              <a:t>  2</a:t>
            </a:r>
            <a:r>
              <a:rPr lang="zh-CN" altLang="en-US">
                <a:latin typeface="Courier New" pitchFamily="49" charset="0"/>
              </a:rPr>
              <a:t>、使用</a:t>
            </a:r>
            <a:r>
              <a:rPr lang="en-US" altLang="zh-CN">
                <a:latin typeface="Courier New" pitchFamily="49" charset="0"/>
              </a:rPr>
              <a:t>Matlab</a:t>
            </a:r>
            <a:r>
              <a:rPr lang="zh-CN" altLang="en-US">
                <a:latin typeface="Courier New" pitchFamily="49" charset="0"/>
              </a:rPr>
              <a:t>软件求数值解时，高阶微分方程必须等价地变换成一阶微分方程组</a:t>
            </a:r>
            <a:r>
              <a:rPr lang="en-US" altLang="zh-CN" sz="2000">
                <a:latin typeface="Courier New" pitchFamily="49" charset="0"/>
              </a:rPr>
              <a:t>.</a:t>
            </a:r>
            <a:endParaRPr lang="en-US" altLang="zh-CN">
              <a:latin typeface="Courier New" pitchFamily="49" charset="0"/>
            </a:endParaRPr>
          </a:p>
        </p:txBody>
      </p:sp>
      <p:sp>
        <p:nvSpPr>
          <p:cNvPr id="9228" name="Text Box 12"/>
          <p:cNvSpPr txBox="1">
            <a:spLocks noChangeArrowheads="1"/>
          </p:cNvSpPr>
          <p:nvPr/>
        </p:nvSpPr>
        <p:spPr bwMode="auto">
          <a:xfrm>
            <a:off x="609600" y="838200"/>
            <a:ext cx="1981200" cy="457200"/>
          </a:xfrm>
          <a:prstGeom prst="rect">
            <a:avLst/>
          </a:prstGeom>
          <a:noFill/>
          <a:ln w="9525">
            <a:noFill/>
            <a:miter lim="800000"/>
            <a:headEnd/>
            <a:tailEnd/>
          </a:ln>
          <a:effectLst/>
        </p:spPr>
        <p:txBody>
          <a:bodyPr>
            <a:spAutoFit/>
          </a:bodyPr>
          <a:lstStyle/>
          <a:p>
            <a:pPr>
              <a:spcBef>
                <a:spcPct val="50000"/>
              </a:spcBef>
            </a:pPr>
            <a:r>
              <a:rPr lang="zh-CN" altLang="en-US" b="1"/>
              <a:t>注意</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randombar(horizontal)">
                                      <p:cBhvr>
                                        <p:cTn id="7" dur="500"/>
                                        <p:tgtEl>
                                          <p:spTgt spid="92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227"/>
                                        </p:tgtEl>
                                        <p:attrNameLst>
                                          <p:attrName>style.visibility</p:attrName>
                                        </p:attrNameLst>
                                      </p:cBhvr>
                                      <p:to>
                                        <p:strVal val="visible"/>
                                      </p:to>
                                    </p:set>
                                    <p:animEffect transition="in" filter="randombar(vertical)">
                                      <p:cBhvr>
                                        <p:cTn id="12"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utoUpdateAnimBg="0"/>
      <p:bldP spid="922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50000">
              <a:srgbClr val="66FFFF"/>
            </a:gs>
            <a:gs pos="100000">
              <a:srgbClr val="FFFFCC"/>
            </a:gs>
          </a:gsLst>
          <a:lin ang="0" scaled="1"/>
        </a:gradFill>
        <a:effectLst/>
      </p:bgPr>
    </p:bg>
    <p:spTree>
      <p:nvGrpSpPr>
        <p:cNvPr id="1" name=""/>
        <p:cNvGrpSpPr/>
        <p:nvPr/>
      </p:nvGrpSpPr>
      <p:grpSpPr>
        <a:xfrm>
          <a:off x="0" y="0"/>
          <a:ext cx="0" cy="0"/>
          <a:chOff x="0" y="0"/>
          <a:chExt cx="0" cy="0"/>
        </a:xfrm>
      </p:grpSpPr>
      <p:graphicFrame>
        <p:nvGraphicFramePr>
          <p:cNvPr id="33792" name="Object 0"/>
          <p:cNvGraphicFramePr>
            <a:graphicFrameLocks noChangeAspect="1"/>
          </p:cNvGraphicFramePr>
          <p:nvPr/>
        </p:nvGraphicFramePr>
        <p:xfrm>
          <a:off x="228600" y="-228600"/>
          <a:ext cx="11185525" cy="1782763"/>
        </p:xfrm>
        <a:graphic>
          <a:graphicData uri="http://schemas.openxmlformats.org/presentationml/2006/ole">
            <p:oleObj spid="_x0000_s33792" name="文档" r:id="rId3" imgW="5486400" imgH="878040" progId="Word.Document.8">
              <p:embed/>
            </p:oleObj>
          </a:graphicData>
        </a:graphic>
      </p:graphicFrame>
      <p:grpSp>
        <p:nvGrpSpPr>
          <p:cNvPr id="10254" name="Group 14"/>
          <p:cNvGrpSpPr>
            <a:grpSpLocks/>
          </p:cNvGrpSpPr>
          <p:nvPr/>
        </p:nvGrpSpPr>
        <p:grpSpPr bwMode="auto">
          <a:xfrm>
            <a:off x="685800" y="1219200"/>
            <a:ext cx="11582400" cy="2305050"/>
            <a:chOff x="432" y="768"/>
            <a:chExt cx="7296" cy="1452"/>
          </a:xfrm>
        </p:grpSpPr>
        <p:sp>
          <p:nvSpPr>
            <p:cNvPr id="10246" name="Text Box 6"/>
            <p:cNvSpPr txBox="1">
              <a:spLocks noChangeArrowheads="1"/>
            </p:cNvSpPr>
            <p:nvPr/>
          </p:nvSpPr>
          <p:spPr bwMode="auto">
            <a:xfrm>
              <a:off x="432" y="768"/>
              <a:ext cx="1810" cy="288"/>
            </a:xfrm>
            <a:prstGeom prst="rect">
              <a:avLst/>
            </a:prstGeom>
            <a:noFill/>
            <a:ln w="9525">
              <a:noFill/>
              <a:miter lim="800000"/>
              <a:headEnd/>
              <a:tailEnd/>
            </a:ln>
            <a:effectLst/>
          </p:spPr>
          <p:txBody>
            <a:bodyPr wrap="none">
              <a:spAutoFit/>
            </a:bodyPr>
            <a:lstStyle/>
            <a:p>
              <a:r>
                <a:rPr lang="zh-CN" altLang="en-US" b="1">
                  <a:latin typeface="Courier New" pitchFamily="49" charset="0"/>
                </a:rPr>
                <a:t>解</a:t>
              </a:r>
              <a:r>
                <a:rPr lang="en-US" altLang="zh-CN" b="1">
                  <a:latin typeface="Courier New" pitchFamily="49" charset="0"/>
                </a:rPr>
                <a:t>: </a:t>
              </a:r>
              <a:r>
                <a:rPr lang="zh-CN" altLang="en-US" sz="2000">
                  <a:latin typeface="Courier New" pitchFamily="49" charset="0"/>
                </a:rPr>
                <a:t>令 </a:t>
              </a:r>
              <a:r>
                <a:rPr lang="en-US" altLang="zh-CN" sz="2000">
                  <a:latin typeface="Courier New" pitchFamily="49" charset="0"/>
                </a:rPr>
                <a:t>y</a:t>
              </a:r>
              <a:r>
                <a:rPr lang="en-US" altLang="zh-CN" sz="2000" baseline="-25000">
                  <a:latin typeface="Courier New" pitchFamily="49" charset="0"/>
                </a:rPr>
                <a:t>1</a:t>
              </a:r>
              <a:r>
                <a:rPr lang="en-US" altLang="zh-CN" sz="2000">
                  <a:latin typeface="Courier New" pitchFamily="49" charset="0"/>
                </a:rPr>
                <a:t>=x</a:t>
              </a:r>
              <a:r>
                <a:rPr lang="zh-CN" altLang="en-US" sz="2000">
                  <a:latin typeface="Courier New" pitchFamily="49" charset="0"/>
                </a:rPr>
                <a:t>，</a:t>
              </a:r>
              <a:r>
                <a:rPr lang="en-US" altLang="zh-CN" sz="2000">
                  <a:latin typeface="Courier New" pitchFamily="49" charset="0"/>
                </a:rPr>
                <a:t>y</a:t>
              </a:r>
              <a:r>
                <a:rPr lang="en-US" altLang="zh-CN" sz="2000" baseline="-25000">
                  <a:latin typeface="Courier New" pitchFamily="49" charset="0"/>
                </a:rPr>
                <a:t>2</a:t>
              </a:r>
              <a:r>
                <a:rPr lang="en-US" altLang="zh-CN" sz="2000">
                  <a:latin typeface="Courier New" pitchFamily="49" charset="0"/>
                </a:rPr>
                <a:t>=y</a:t>
              </a:r>
              <a:r>
                <a:rPr lang="en-US" altLang="zh-CN" sz="2000" baseline="-25000">
                  <a:latin typeface="Courier New" pitchFamily="49" charset="0"/>
                </a:rPr>
                <a:t>1</a:t>
              </a:r>
              <a:r>
                <a:rPr lang="en-US" altLang="zh-CN" sz="2000">
                  <a:latin typeface="Courier New" pitchFamily="49" charset="0"/>
                </a:rPr>
                <a:t>’</a:t>
              </a:r>
            </a:p>
          </p:txBody>
        </p:sp>
        <p:graphicFrame>
          <p:nvGraphicFramePr>
            <p:cNvPr id="33793" name="Object 1"/>
            <p:cNvGraphicFramePr>
              <a:graphicFrameLocks noChangeAspect="1"/>
            </p:cNvGraphicFramePr>
            <p:nvPr/>
          </p:nvGraphicFramePr>
          <p:xfrm>
            <a:off x="480" y="1056"/>
            <a:ext cx="7248" cy="1164"/>
          </p:xfrm>
          <a:graphic>
            <a:graphicData uri="http://schemas.openxmlformats.org/presentationml/2006/ole">
              <p:oleObj spid="_x0000_s33793" name="文档" r:id="rId4" imgW="5486400" imgH="884520" progId="Word.Document.8">
                <p:embed/>
              </p:oleObj>
            </a:graphicData>
          </a:graphic>
        </p:graphicFrame>
      </p:grpSp>
      <p:sp>
        <p:nvSpPr>
          <p:cNvPr id="10248" name="Text Box 8"/>
          <p:cNvSpPr txBox="1">
            <a:spLocks noChangeArrowheads="1"/>
          </p:cNvSpPr>
          <p:nvPr/>
        </p:nvSpPr>
        <p:spPr bwMode="auto">
          <a:xfrm>
            <a:off x="838200" y="3429000"/>
            <a:ext cx="5853113" cy="1676400"/>
          </a:xfrm>
          <a:prstGeom prst="rect">
            <a:avLst/>
          </a:prstGeom>
          <a:noFill/>
          <a:ln w="9525">
            <a:noFill/>
            <a:miter lim="800000"/>
            <a:headEnd/>
            <a:tailEnd/>
          </a:ln>
          <a:effectLst/>
        </p:spPr>
        <p:txBody>
          <a:bodyPr wrap="none">
            <a:spAutoFit/>
          </a:bodyPr>
          <a:lstStyle/>
          <a:p>
            <a:r>
              <a:rPr lang="en-US" altLang="zh-CN" sz="2000">
                <a:latin typeface="Courier New" pitchFamily="49" charset="0"/>
              </a:rPr>
              <a:t>1</a:t>
            </a:r>
            <a:r>
              <a:rPr lang="zh-CN" altLang="en-US" sz="2000">
                <a:latin typeface="Courier New" pitchFamily="49" charset="0"/>
              </a:rPr>
              <a:t>、建立</a:t>
            </a:r>
            <a:r>
              <a:rPr lang="en-US" altLang="zh-CN" sz="2000">
                <a:latin typeface="Courier New" pitchFamily="49" charset="0"/>
              </a:rPr>
              <a:t>m-</a:t>
            </a:r>
            <a:r>
              <a:rPr lang="zh-CN" altLang="en-US" sz="2000">
                <a:latin typeface="Courier New" pitchFamily="49" charset="0"/>
              </a:rPr>
              <a:t>文件</a:t>
            </a:r>
            <a:r>
              <a:rPr lang="en-US" altLang="zh-CN" sz="2000">
                <a:latin typeface="Courier New" pitchFamily="49" charset="0"/>
              </a:rPr>
              <a:t>vdp1000.m</a:t>
            </a:r>
            <a:r>
              <a:rPr lang="zh-CN" altLang="en-US" sz="2000">
                <a:latin typeface="Courier New" pitchFamily="49" charset="0"/>
              </a:rPr>
              <a:t>如下：</a:t>
            </a:r>
            <a:endParaRPr lang="zh-CN" altLang="en-US" sz="2000">
              <a:solidFill>
                <a:srgbClr val="0000FF"/>
              </a:solidFill>
            </a:endParaRPr>
          </a:p>
          <a:p>
            <a:r>
              <a:rPr lang="zh-CN" altLang="en-US" sz="2000">
                <a:solidFill>
                  <a:srgbClr val="0000FF"/>
                </a:solidFill>
                <a:latin typeface="Courier New" pitchFamily="49" charset="0"/>
              </a:rPr>
              <a:t>    </a:t>
            </a:r>
            <a:r>
              <a:rPr lang="en-US" altLang="zh-CN" sz="2000">
                <a:solidFill>
                  <a:srgbClr val="0000FF"/>
                </a:solidFill>
                <a:latin typeface="Courier New" pitchFamily="49" charset="0"/>
              </a:rPr>
              <a:t>function </a:t>
            </a:r>
            <a:r>
              <a:rPr lang="en-US" altLang="zh-CN" sz="2000">
                <a:latin typeface="Courier New" pitchFamily="49" charset="0"/>
              </a:rPr>
              <a:t>dy=vdp1000(t,y)</a:t>
            </a:r>
          </a:p>
          <a:p>
            <a:r>
              <a:rPr lang="en-US" altLang="zh-CN" sz="2000">
                <a:latin typeface="Courier New" pitchFamily="49" charset="0"/>
              </a:rPr>
              <a:t>    dy=zeros(2,1);</a:t>
            </a:r>
          </a:p>
          <a:p>
            <a:r>
              <a:rPr lang="en-US" altLang="zh-CN" sz="2000">
                <a:latin typeface="Courier New" pitchFamily="49" charset="0"/>
              </a:rPr>
              <a:t>    dy(1)=y(2);</a:t>
            </a:r>
          </a:p>
          <a:p>
            <a:r>
              <a:rPr lang="en-US" altLang="zh-CN" sz="2000">
                <a:latin typeface="Courier New" pitchFamily="49" charset="0"/>
              </a:rPr>
              <a:t>    dy(2)=1000*(1-y(1)^2)*y(2)-y(1);</a:t>
            </a:r>
            <a:r>
              <a:rPr lang="en-US" altLang="zh-CN">
                <a:latin typeface="Courier New" pitchFamily="49" charset="0"/>
              </a:rPr>
              <a:t> </a:t>
            </a:r>
          </a:p>
        </p:txBody>
      </p:sp>
      <p:sp>
        <p:nvSpPr>
          <p:cNvPr id="10249" name="Text Box 9"/>
          <p:cNvSpPr txBox="1">
            <a:spLocks noChangeArrowheads="1"/>
          </p:cNvSpPr>
          <p:nvPr/>
        </p:nvSpPr>
        <p:spPr bwMode="auto">
          <a:xfrm>
            <a:off x="914400" y="5105400"/>
            <a:ext cx="4697413" cy="1006475"/>
          </a:xfrm>
          <a:prstGeom prst="rect">
            <a:avLst/>
          </a:prstGeom>
          <a:noFill/>
          <a:ln w="9525">
            <a:noFill/>
            <a:miter lim="800000"/>
            <a:headEnd/>
            <a:tailEnd/>
          </a:ln>
          <a:effectLst/>
        </p:spPr>
        <p:txBody>
          <a:bodyPr wrap="none">
            <a:spAutoFit/>
          </a:bodyPr>
          <a:lstStyle/>
          <a:p>
            <a:r>
              <a:rPr lang="en-US" altLang="zh-CN" sz="2000"/>
              <a:t>2</a:t>
            </a:r>
            <a:r>
              <a:rPr lang="zh-CN" altLang="en-US" sz="2000"/>
              <a:t>、取</a:t>
            </a:r>
            <a:r>
              <a:rPr lang="en-US" altLang="zh-CN" sz="2000"/>
              <a:t>t</a:t>
            </a:r>
            <a:r>
              <a:rPr lang="en-US" altLang="zh-CN" sz="2000" baseline="-25000"/>
              <a:t>0</a:t>
            </a:r>
            <a:r>
              <a:rPr lang="en-US" altLang="zh-CN" sz="2000"/>
              <a:t>=0</a:t>
            </a:r>
            <a:r>
              <a:rPr lang="zh-CN" altLang="en-US" sz="2000"/>
              <a:t>，</a:t>
            </a:r>
            <a:r>
              <a:rPr lang="en-US" altLang="zh-CN" sz="2000"/>
              <a:t>t</a:t>
            </a:r>
            <a:r>
              <a:rPr lang="en-US" altLang="zh-CN" sz="2000" baseline="-25000"/>
              <a:t>f</a:t>
            </a:r>
            <a:r>
              <a:rPr lang="en-US" altLang="zh-CN" sz="2000"/>
              <a:t>=3000</a:t>
            </a:r>
            <a:r>
              <a:rPr lang="zh-CN" altLang="en-US" sz="2000"/>
              <a:t>，输入命令：</a:t>
            </a:r>
          </a:p>
          <a:p>
            <a:r>
              <a:rPr lang="zh-CN" altLang="en-US" sz="2000"/>
              <a:t>     </a:t>
            </a:r>
            <a:r>
              <a:rPr lang="en-US" altLang="zh-CN" sz="2000"/>
              <a:t>[T,Y]=ode15s('vdp1000',[0 3000],[2 0]); </a:t>
            </a:r>
          </a:p>
          <a:p>
            <a:r>
              <a:rPr lang="en-US" altLang="zh-CN" sz="2000"/>
              <a:t>     plot(T,Y(:,1),'-')</a:t>
            </a:r>
            <a:endParaRPr lang="en-US" altLang="zh-CN"/>
          </a:p>
        </p:txBody>
      </p:sp>
      <p:sp>
        <p:nvSpPr>
          <p:cNvPr id="10250" name="Text Box 10"/>
          <p:cNvSpPr txBox="1">
            <a:spLocks noChangeArrowheads="1"/>
          </p:cNvSpPr>
          <p:nvPr/>
        </p:nvSpPr>
        <p:spPr bwMode="auto">
          <a:xfrm>
            <a:off x="838200" y="6172200"/>
            <a:ext cx="1581150" cy="396875"/>
          </a:xfrm>
          <a:prstGeom prst="rect">
            <a:avLst/>
          </a:prstGeom>
          <a:noFill/>
          <a:ln w="9525">
            <a:noFill/>
            <a:miter lim="800000"/>
            <a:headEnd/>
            <a:tailEnd/>
          </a:ln>
          <a:effectLst/>
        </p:spPr>
        <p:txBody>
          <a:bodyPr wrap="none">
            <a:spAutoFit/>
          </a:bodyPr>
          <a:lstStyle/>
          <a:p>
            <a:r>
              <a:rPr lang="en-US" altLang="zh-CN" sz="2000"/>
              <a:t>3</a:t>
            </a:r>
            <a:r>
              <a:rPr lang="zh-CN" altLang="en-US" sz="2000"/>
              <a:t>、结果如图</a:t>
            </a:r>
            <a:endParaRPr lang="zh-CN" altLang="en-US"/>
          </a:p>
        </p:txBody>
      </p:sp>
      <p:pic>
        <p:nvPicPr>
          <p:cNvPr id="10251" name="Picture 11"/>
          <p:cNvPicPr>
            <a:picLocks noChangeAspect="1" noChangeArrowheads="1"/>
          </p:cNvPicPr>
          <p:nvPr/>
        </p:nvPicPr>
        <p:blipFill>
          <a:blip r:embed="rId5"/>
          <a:srcRect/>
          <a:stretch>
            <a:fillRect/>
          </a:stretch>
        </p:blipFill>
        <p:spPr bwMode="auto">
          <a:xfrm>
            <a:off x="5562600" y="2438400"/>
            <a:ext cx="3221038" cy="2152650"/>
          </a:xfrm>
          <a:prstGeom prst="rect">
            <a:avLst/>
          </a:prstGeom>
          <a:noFill/>
        </p:spPr>
      </p:pic>
      <p:sp>
        <p:nvSpPr>
          <p:cNvPr id="10252" name="Text Box 12">
            <a:hlinkClick r:id="rId6" action="ppaction://hlinkfile"/>
          </p:cNvPr>
          <p:cNvSpPr txBox="1">
            <a:spLocks noChangeArrowheads="1"/>
          </p:cNvSpPr>
          <p:nvPr/>
        </p:nvSpPr>
        <p:spPr bwMode="auto">
          <a:xfrm>
            <a:off x="6232525" y="5375275"/>
            <a:ext cx="2301875" cy="457200"/>
          </a:xfrm>
          <a:prstGeom prst="rect">
            <a:avLst/>
          </a:prstGeom>
          <a:solidFill>
            <a:schemeClr val="accent1"/>
          </a:solidFill>
          <a:ln w="9525">
            <a:noFill/>
            <a:miter lim="800000"/>
            <a:headEnd/>
            <a:tailEnd/>
          </a:ln>
          <a:effectLst/>
        </p:spPr>
        <p:txBody>
          <a:bodyPr>
            <a:spAutoFit/>
          </a:bodyPr>
          <a:lstStyle/>
          <a:p>
            <a:r>
              <a:rPr lang="en-US" altLang="zh-CN"/>
              <a:t>To Matlab</a:t>
            </a:r>
            <a:r>
              <a:rPr lang="zh-CN" altLang="en-US"/>
              <a:t>（</a:t>
            </a:r>
            <a:r>
              <a:rPr lang="en-US" altLang="zh-CN"/>
              <a:t>ff4</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0254"/>
                                        </p:tgtEl>
                                        <p:attrNameLst>
                                          <p:attrName>style.visibility</p:attrName>
                                        </p:attrNameLst>
                                      </p:cBhvr>
                                      <p:to>
                                        <p:strVal val="visible"/>
                                      </p:to>
                                    </p:set>
                                    <p:animEffect transition="in" filter="blinds(vertical)">
                                      <p:cBhvr>
                                        <p:cTn id="7" dur="500"/>
                                        <p:tgtEl>
                                          <p:spTgt spid="10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249"/>
                                        </p:tgtEl>
                                        <p:attrNameLst>
                                          <p:attrName>style.visibility</p:attrName>
                                        </p:attrNameLst>
                                      </p:cBhvr>
                                      <p:to>
                                        <p:strVal val="visible"/>
                                      </p:to>
                                    </p:set>
                                    <p:anim calcmode="lin" valueType="num">
                                      <p:cBhvr additive="base">
                                        <p:cTn id="16" dur="500" fill="hold"/>
                                        <p:tgtEl>
                                          <p:spTgt spid="10249"/>
                                        </p:tgtEl>
                                        <p:attrNameLst>
                                          <p:attrName>ppt_x</p:attrName>
                                        </p:attrNameLst>
                                      </p:cBhvr>
                                      <p:tavLst>
                                        <p:tav tm="0">
                                          <p:val>
                                            <p:strVal val="#ppt_x"/>
                                          </p:val>
                                        </p:tav>
                                        <p:tav tm="100000">
                                          <p:val>
                                            <p:strVal val="#ppt_x"/>
                                          </p:val>
                                        </p:tav>
                                      </p:tavLst>
                                    </p:anim>
                                    <p:anim calcmode="lin" valueType="num">
                                      <p:cBhvr additive="base">
                                        <p:cTn id="17"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0252"/>
                                        </p:tgtEl>
                                        <p:attrNameLst>
                                          <p:attrName>style.visibility</p:attrName>
                                        </p:attrNameLst>
                                      </p:cBhvr>
                                      <p:to>
                                        <p:strVal val="visible"/>
                                      </p:to>
                                    </p:set>
                                    <p:anim calcmode="lin" valueType="num">
                                      <p:cBhvr additive="base">
                                        <p:cTn id="22" dur="500" fill="hold"/>
                                        <p:tgtEl>
                                          <p:spTgt spid="10252"/>
                                        </p:tgtEl>
                                        <p:attrNameLst>
                                          <p:attrName>ppt_x</p:attrName>
                                        </p:attrNameLst>
                                      </p:cBhvr>
                                      <p:tavLst>
                                        <p:tav tm="0">
                                          <p:val>
                                            <p:strVal val="1+#ppt_w/2"/>
                                          </p:val>
                                        </p:tav>
                                        <p:tav tm="100000">
                                          <p:val>
                                            <p:strVal val="#ppt_x"/>
                                          </p:val>
                                        </p:tav>
                                      </p:tavLst>
                                    </p:anim>
                                    <p:anim calcmode="lin" valueType="num">
                                      <p:cBhvr additive="base">
                                        <p:cTn id="23"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250"/>
                                        </p:tgtEl>
                                        <p:attrNameLst>
                                          <p:attrName>style.visibility</p:attrName>
                                        </p:attrNameLst>
                                      </p:cBhvr>
                                      <p:to>
                                        <p:strVal val="visible"/>
                                      </p:to>
                                    </p:set>
                                    <p:anim calcmode="lin" valueType="num">
                                      <p:cBhvr additive="base">
                                        <p:cTn id="28" dur="500" fill="hold"/>
                                        <p:tgtEl>
                                          <p:spTgt spid="10250"/>
                                        </p:tgtEl>
                                        <p:attrNameLst>
                                          <p:attrName>ppt_x</p:attrName>
                                        </p:attrNameLst>
                                      </p:cBhvr>
                                      <p:tavLst>
                                        <p:tav tm="0">
                                          <p:val>
                                            <p:strVal val="#ppt_x"/>
                                          </p:val>
                                        </p:tav>
                                        <p:tav tm="100000">
                                          <p:val>
                                            <p:strVal val="#ppt_x"/>
                                          </p:val>
                                        </p:tav>
                                      </p:tavLst>
                                    </p:anim>
                                    <p:anim calcmode="lin" valueType="num">
                                      <p:cBhvr additive="base">
                                        <p:cTn id="29"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0251"/>
                                        </p:tgtEl>
                                        <p:attrNameLst>
                                          <p:attrName>style.visibility</p:attrName>
                                        </p:attrNameLst>
                                      </p:cBhvr>
                                      <p:to>
                                        <p:strVal val="visible"/>
                                      </p:to>
                                    </p:set>
                                    <p:animEffect transition="in" filter="wipe(up)">
                                      <p:cBhvr>
                                        <p:cTn id="34"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utoUpdateAnimBg="0"/>
      <p:bldP spid="10249" grpId="0" autoUpdateAnimBg="0"/>
      <p:bldP spid="10250" grpId="0" autoUpdateAnimBg="0"/>
      <p:bldP spid="1025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66FFFF"/>
            </a:gs>
          </a:gsLst>
          <a:lin ang="5400000" scaled="1"/>
        </a:gradFill>
        <a:effectLst/>
      </p:bgPr>
    </p:bg>
    <p:spTree>
      <p:nvGrpSpPr>
        <p:cNvPr id="1" name=""/>
        <p:cNvGrpSpPr/>
        <p:nvPr/>
      </p:nvGrpSpPr>
      <p:grpSpPr>
        <a:xfrm>
          <a:off x="0" y="0"/>
          <a:ext cx="0" cy="0"/>
          <a:chOff x="0" y="0"/>
          <a:chExt cx="0" cy="0"/>
        </a:xfrm>
      </p:grpSpPr>
      <p:graphicFrame>
        <p:nvGraphicFramePr>
          <p:cNvPr id="34816" name="Object 0"/>
          <p:cNvGraphicFramePr>
            <a:graphicFrameLocks noChangeAspect="1"/>
          </p:cNvGraphicFramePr>
          <p:nvPr/>
        </p:nvGraphicFramePr>
        <p:xfrm>
          <a:off x="0" y="165100"/>
          <a:ext cx="11430000" cy="2155825"/>
        </p:xfrm>
        <a:graphic>
          <a:graphicData uri="http://schemas.openxmlformats.org/presentationml/2006/ole">
            <p:oleObj spid="_x0000_s34816" name="文档" r:id="rId3" imgW="5486400" imgH="1036080" progId="Word.Document.8">
              <p:embed/>
            </p:oleObj>
          </a:graphicData>
        </a:graphic>
      </p:graphicFrame>
      <p:sp>
        <p:nvSpPr>
          <p:cNvPr id="11267" name="Text Box 3"/>
          <p:cNvSpPr txBox="1">
            <a:spLocks noChangeArrowheads="1"/>
          </p:cNvSpPr>
          <p:nvPr/>
        </p:nvSpPr>
        <p:spPr bwMode="auto">
          <a:xfrm>
            <a:off x="304800" y="2362200"/>
            <a:ext cx="4794250" cy="1981200"/>
          </a:xfrm>
          <a:prstGeom prst="rect">
            <a:avLst/>
          </a:prstGeom>
          <a:noFill/>
          <a:ln w="9525">
            <a:noFill/>
            <a:miter lim="800000"/>
            <a:headEnd/>
            <a:tailEnd/>
          </a:ln>
          <a:effectLst/>
        </p:spPr>
        <p:txBody>
          <a:bodyPr>
            <a:spAutoFit/>
          </a:bodyPr>
          <a:lstStyle/>
          <a:p>
            <a:r>
              <a:rPr lang="zh-CN" altLang="en-US" b="1">
                <a:latin typeface="Courier New" pitchFamily="49" charset="0"/>
              </a:rPr>
              <a:t>解</a:t>
            </a:r>
            <a:r>
              <a:rPr lang="zh-CN" altLang="en-US">
                <a:latin typeface="Courier New" pitchFamily="49" charset="0"/>
              </a:rPr>
              <a:t>  </a:t>
            </a:r>
            <a:r>
              <a:rPr lang="en-US" altLang="zh-CN" sz="2000">
                <a:latin typeface="Courier New" pitchFamily="49" charset="0"/>
              </a:rPr>
              <a:t>1</a:t>
            </a:r>
            <a:r>
              <a:rPr lang="zh-CN" altLang="en-US" sz="2000">
                <a:latin typeface="Courier New" pitchFamily="49" charset="0"/>
              </a:rPr>
              <a:t>、建立</a:t>
            </a:r>
            <a:r>
              <a:rPr lang="en-US" altLang="zh-CN" sz="2000">
                <a:latin typeface="Courier New" pitchFamily="49" charset="0"/>
              </a:rPr>
              <a:t>m-</a:t>
            </a:r>
            <a:r>
              <a:rPr lang="zh-CN" altLang="en-US" sz="2000">
                <a:latin typeface="Courier New" pitchFamily="49" charset="0"/>
              </a:rPr>
              <a:t>文件</a:t>
            </a:r>
            <a:r>
              <a:rPr lang="en-US" altLang="zh-CN" sz="2000">
                <a:latin typeface="Courier New" pitchFamily="49" charset="0"/>
              </a:rPr>
              <a:t>rigid.m</a:t>
            </a:r>
            <a:r>
              <a:rPr lang="zh-CN" altLang="en-US" sz="2000">
                <a:latin typeface="Courier New" pitchFamily="49" charset="0"/>
              </a:rPr>
              <a:t>如下：</a:t>
            </a:r>
            <a:endParaRPr lang="zh-CN" altLang="en-US" sz="2000">
              <a:solidFill>
                <a:srgbClr val="0000FF"/>
              </a:solidFill>
            </a:endParaRPr>
          </a:p>
          <a:p>
            <a:r>
              <a:rPr lang="zh-CN" altLang="en-US" sz="2000">
                <a:solidFill>
                  <a:srgbClr val="0000FF"/>
                </a:solidFill>
                <a:latin typeface="Courier New" pitchFamily="49" charset="0"/>
              </a:rPr>
              <a:t>       </a:t>
            </a:r>
            <a:r>
              <a:rPr lang="en-US" altLang="zh-CN" sz="2000">
                <a:solidFill>
                  <a:srgbClr val="0000FF"/>
                </a:solidFill>
                <a:latin typeface="Courier New" pitchFamily="49" charset="0"/>
              </a:rPr>
              <a:t>function </a:t>
            </a:r>
            <a:r>
              <a:rPr lang="en-US" altLang="zh-CN" sz="2000">
                <a:latin typeface="Courier New" pitchFamily="49" charset="0"/>
              </a:rPr>
              <a:t>dy=rigid(t,y)</a:t>
            </a:r>
          </a:p>
          <a:p>
            <a:r>
              <a:rPr lang="en-US" altLang="zh-CN" sz="2000">
                <a:latin typeface="Courier New" pitchFamily="49" charset="0"/>
              </a:rPr>
              <a:t>       dy=zeros(3,1);</a:t>
            </a:r>
          </a:p>
          <a:p>
            <a:r>
              <a:rPr lang="en-US" altLang="zh-CN" sz="2000">
                <a:latin typeface="Courier New" pitchFamily="49" charset="0"/>
              </a:rPr>
              <a:t>       dy(1)=y(2)*y(3);</a:t>
            </a:r>
          </a:p>
          <a:p>
            <a:r>
              <a:rPr lang="en-US" altLang="zh-CN" sz="2000">
                <a:latin typeface="Courier New" pitchFamily="49" charset="0"/>
              </a:rPr>
              <a:t>       dy(2)=-y(1)*y(3);</a:t>
            </a:r>
          </a:p>
          <a:p>
            <a:r>
              <a:rPr lang="en-US" altLang="zh-CN" sz="2000">
                <a:latin typeface="Courier New" pitchFamily="49" charset="0"/>
              </a:rPr>
              <a:t>       dy(3)=-0.51*y(1)*y(2);</a:t>
            </a:r>
            <a:endParaRPr lang="en-US" altLang="zh-CN">
              <a:latin typeface="Courier New" pitchFamily="49" charset="0"/>
            </a:endParaRPr>
          </a:p>
        </p:txBody>
      </p:sp>
      <p:sp>
        <p:nvSpPr>
          <p:cNvPr id="11268" name="Text Box 4"/>
          <p:cNvSpPr txBox="1">
            <a:spLocks noChangeArrowheads="1"/>
          </p:cNvSpPr>
          <p:nvPr/>
        </p:nvSpPr>
        <p:spPr bwMode="auto">
          <a:xfrm>
            <a:off x="898525" y="4525963"/>
            <a:ext cx="7651750" cy="1006475"/>
          </a:xfrm>
          <a:prstGeom prst="rect">
            <a:avLst/>
          </a:prstGeom>
          <a:noFill/>
          <a:ln w="9525">
            <a:noFill/>
            <a:miter lim="800000"/>
            <a:headEnd/>
            <a:tailEnd/>
          </a:ln>
          <a:effectLst/>
        </p:spPr>
        <p:txBody>
          <a:bodyPr wrap="none">
            <a:spAutoFit/>
          </a:bodyPr>
          <a:lstStyle/>
          <a:p>
            <a:r>
              <a:rPr lang="en-US" altLang="zh-CN" sz="2000">
                <a:latin typeface="Courier New" pitchFamily="49" charset="0"/>
              </a:rPr>
              <a:t>2</a:t>
            </a:r>
            <a:r>
              <a:rPr lang="zh-CN" altLang="en-US" sz="2000">
                <a:latin typeface="Courier New" pitchFamily="49" charset="0"/>
              </a:rPr>
              <a:t>、</a:t>
            </a:r>
            <a:r>
              <a:rPr lang="zh-CN" altLang="en-US" sz="2000"/>
              <a:t>取</a:t>
            </a:r>
            <a:r>
              <a:rPr lang="en-US" altLang="zh-CN" sz="2000"/>
              <a:t>t</a:t>
            </a:r>
            <a:r>
              <a:rPr lang="en-US" altLang="zh-CN" sz="2000" baseline="-25000"/>
              <a:t>0</a:t>
            </a:r>
            <a:r>
              <a:rPr lang="en-US" altLang="zh-CN" sz="2000"/>
              <a:t>=0</a:t>
            </a:r>
            <a:r>
              <a:rPr lang="zh-CN" altLang="en-US" sz="2000"/>
              <a:t>，</a:t>
            </a:r>
            <a:r>
              <a:rPr lang="en-US" altLang="zh-CN" sz="2000"/>
              <a:t>t</a:t>
            </a:r>
            <a:r>
              <a:rPr lang="en-US" altLang="zh-CN" sz="2000" baseline="-25000"/>
              <a:t>f</a:t>
            </a:r>
            <a:r>
              <a:rPr lang="en-US" altLang="zh-CN" sz="2000"/>
              <a:t>=12</a:t>
            </a:r>
            <a:r>
              <a:rPr lang="zh-CN" altLang="en-US" sz="2000"/>
              <a:t>，输入命令：</a:t>
            </a:r>
          </a:p>
          <a:p>
            <a:r>
              <a:rPr lang="zh-CN" altLang="en-US" sz="2000">
                <a:latin typeface="Courier New" pitchFamily="49" charset="0"/>
              </a:rPr>
              <a:t>    </a:t>
            </a:r>
            <a:r>
              <a:rPr lang="en-US" altLang="zh-CN" sz="2000">
                <a:latin typeface="Courier New" pitchFamily="49" charset="0"/>
              </a:rPr>
              <a:t>[T,Y]=ode45('rigid',[0 12],[0 1 1]);</a:t>
            </a:r>
          </a:p>
          <a:p>
            <a:r>
              <a:rPr lang="en-US" altLang="zh-CN" sz="2000">
                <a:latin typeface="Courier New" pitchFamily="49" charset="0"/>
              </a:rPr>
              <a:t>     plot(T,Y(:,1),'-',T,Y(:,2),'*',T,Y(:,3),'+')</a:t>
            </a:r>
            <a:endParaRPr lang="en-US" altLang="zh-CN">
              <a:latin typeface="Courier New" pitchFamily="49" charset="0"/>
            </a:endParaRPr>
          </a:p>
        </p:txBody>
      </p:sp>
      <p:sp>
        <p:nvSpPr>
          <p:cNvPr id="11269" name="Text Box 5"/>
          <p:cNvSpPr txBox="1">
            <a:spLocks noChangeArrowheads="1"/>
          </p:cNvSpPr>
          <p:nvPr/>
        </p:nvSpPr>
        <p:spPr bwMode="auto">
          <a:xfrm>
            <a:off x="898525" y="5653088"/>
            <a:ext cx="1581150" cy="396875"/>
          </a:xfrm>
          <a:prstGeom prst="rect">
            <a:avLst/>
          </a:prstGeom>
          <a:noFill/>
          <a:ln w="9525">
            <a:noFill/>
            <a:miter lim="800000"/>
            <a:headEnd/>
            <a:tailEnd/>
          </a:ln>
          <a:effectLst/>
        </p:spPr>
        <p:txBody>
          <a:bodyPr wrap="none">
            <a:spAutoFit/>
          </a:bodyPr>
          <a:lstStyle/>
          <a:p>
            <a:r>
              <a:rPr lang="en-US" altLang="zh-CN" sz="2000"/>
              <a:t>3</a:t>
            </a:r>
            <a:r>
              <a:rPr lang="zh-CN" altLang="en-US" sz="2000"/>
              <a:t>、结果如图</a:t>
            </a:r>
            <a:endParaRPr lang="zh-CN" altLang="en-US"/>
          </a:p>
        </p:txBody>
      </p:sp>
      <p:sp>
        <p:nvSpPr>
          <p:cNvPr id="11270" name="Text Box 6">
            <a:hlinkClick r:id="rId4" action="ppaction://hlinkfile"/>
          </p:cNvPr>
          <p:cNvSpPr txBox="1">
            <a:spLocks noChangeArrowheads="1"/>
          </p:cNvSpPr>
          <p:nvPr/>
        </p:nvSpPr>
        <p:spPr bwMode="auto">
          <a:xfrm>
            <a:off x="5775325" y="3622675"/>
            <a:ext cx="2301875" cy="457200"/>
          </a:xfrm>
          <a:prstGeom prst="rect">
            <a:avLst/>
          </a:prstGeom>
          <a:solidFill>
            <a:schemeClr val="accent1"/>
          </a:solidFill>
          <a:ln w="9525">
            <a:noFill/>
            <a:miter lim="800000"/>
            <a:headEnd/>
            <a:tailEnd/>
          </a:ln>
          <a:effectLst/>
        </p:spPr>
        <p:txBody>
          <a:bodyPr>
            <a:spAutoFit/>
          </a:bodyPr>
          <a:lstStyle/>
          <a:p>
            <a:r>
              <a:rPr lang="en-US" altLang="zh-CN"/>
              <a:t>To Matlab</a:t>
            </a:r>
            <a:r>
              <a:rPr lang="zh-CN" altLang="en-US"/>
              <a:t>（</a:t>
            </a:r>
            <a:r>
              <a:rPr lang="en-US" altLang="zh-CN"/>
              <a:t>ff5</a:t>
            </a:r>
            <a:r>
              <a:rPr lang="zh-CN" altLang="en-US"/>
              <a:t>）</a:t>
            </a:r>
          </a:p>
        </p:txBody>
      </p:sp>
      <p:pic>
        <p:nvPicPr>
          <p:cNvPr id="11272" name="Picture 8"/>
          <p:cNvPicPr>
            <a:picLocks noChangeAspect="1" noChangeArrowheads="1"/>
          </p:cNvPicPr>
          <p:nvPr/>
        </p:nvPicPr>
        <p:blipFill>
          <a:blip r:embed="rId5"/>
          <a:srcRect/>
          <a:stretch>
            <a:fillRect/>
          </a:stretch>
        </p:blipFill>
        <p:spPr bwMode="auto">
          <a:xfrm>
            <a:off x="5257800" y="581025"/>
            <a:ext cx="3505200" cy="2457450"/>
          </a:xfrm>
          <a:prstGeom prst="rect">
            <a:avLst/>
          </a:prstGeom>
          <a:noFill/>
        </p:spPr>
      </p:pic>
      <p:sp>
        <p:nvSpPr>
          <p:cNvPr id="11273" name="Text Box 9"/>
          <p:cNvSpPr txBox="1">
            <a:spLocks noChangeArrowheads="1"/>
          </p:cNvSpPr>
          <p:nvPr/>
        </p:nvSpPr>
        <p:spPr bwMode="auto">
          <a:xfrm>
            <a:off x="685800" y="6248400"/>
            <a:ext cx="6931025" cy="396875"/>
          </a:xfrm>
          <a:prstGeom prst="rect">
            <a:avLst/>
          </a:prstGeom>
          <a:noFill/>
          <a:ln w="9525">
            <a:noFill/>
            <a:miter lim="800000"/>
            <a:headEnd/>
            <a:tailEnd/>
          </a:ln>
          <a:effectLst/>
        </p:spPr>
        <p:txBody>
          <a:bodyPr wrap="none">
            <a:spAutoFit/>
          </a:bodyPr>
          <a:lstStyle/>
          <a:p>
            <a:r>
              <a:rPr lang="zh-CN" altLang="en-US" sz="2000"/>
              <a:t>图中，</a:t>
            </a:r>
            <a:r>
              <a:rPr lang="en-US" altLang="zh-CN" sz="2000"/>
              <a:t>y</a:t>
            </a:r>
            <a:r>
              <a:rPr lang="en-US" altLang="zh-CN" sz="2000" baseline="-25000"/>
              <a:t>1</a:t>
            </a:r>
            <a:r>
              <a:rPr lang="zh-CN" altLang="en-US" sz="2000"/>
              <a:t>的图形为实线，</a:t>
            </a:r>
            <a:r>
              <a:rPr lang="en-US" altLang="zh-CN" sz="2000"/>
              <a:t>y</a:t>
            </a:r>
            <a:r>
              <a:rPr lang="en-US" altLang="zh-CN" sz="2000" baseline="-25000"/>
              <a:t>2</a:t>
            </a:r>
            <a:r>
              <a:rPr lang="zh-CN" altLang="en-US" sz="2000"/>
              <a:t>的图形为“*”线，</a:t>
            </a:r>
            <a:r>
              <a:rPr lang="en-US" altLang="zh-CN" sz="2000"/>
              <a:t>y</a:t>
            </a:r>
            <a:r>
              <a:rPr lang="en-US" altLang="zh-CN" sz="2000" baseline="-25000"/>
              <a:t>3</a:t>
            </a:r>
            <a:r>
              <a:rPr lang="zh-CN" altLang="en-US" sz="2000"/>
              <a:t>的图形为“</a:t>
            </a:r>
            <a:r>
              <a:rPr lang="en-US" altLang="zh-CN" sz="2000"/>
              <a:t>+”</a:t>
            </a:r>
            <a:r>
              <a:rPr lang="zh-CN" altLang="en-US" sz="2000"/>
              <a:t>线</a:t>
            </a:r>
            <a:r>
              <a:rPr lang="en-US" altLang="zh-CN" sz="2000"/>
              <a:t>.</a:t>
            </a:r>
            <a:endParaRPr lang="en-US" altLang="zh-CN"/>
          </a:p>
        </p:txBody>
      </p:sp>
      <p:sp>
        <p:nvSpPr>
          <p:cNvPr id="11278" name="Text Box 14"/>
          <p:cNvSpPr txBox="1">
            <a:spLocks noChangeArrowheads="1"/>
          </p:cNvSpPr>
          <p:nvPr/>
        </p:nvSpPr>
        <p:spPr bwMode="auto">
          <a:xfrm>
            <a:off x="7696200" y="5715000"/>
            <a:ext cx="1060450" cy="495300"/>
          </a:xfrm>
          <a:prstGeom prst="rect">
            <a:avLst/>
          </a:prstGeom>
          <a:solidFill>
            <a:schemeClr val="accent1"/>
          </a:solidFill>
          <a:ln w="38100" cmpd="dbl">
            <a:solidFill>
              <a:srgbClr val="800080"/>
            </a:solidFill>
            <a:miter lim="800000"/>
            <a:headEnd/>
            <a:tailEnd/>
          </a:ln>
          <a:effectLst/>
        </p:spPr>
        <p:txBody>
          <a:bodyPr wrap="none">
            <a:spAutoFit/>
          </a:bodyPr>
          <a:lstStyle/>
          <a:p>
            <a:r>
              <a:rPr lang="zh-CN" altLang="en-US">
                <a:hlinkClick r:id="rId6" action="ppaction://hlinksldjump"/>
              </a:rPr>
              <a:t>返   回</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strVal val="2/3*#ppt_w"/>
                                          </p:val>
                                        </p:tav>
                                        <p:tav tm="100000">
                                          <p:val>
                                            <p:strVal val="#ppt_w"/>
                                          </p:val>
                                        </p:tav>
                                      </p:tavLst>
                                    </p:anim>
                                    <p:anim calcmode="lin" valueType="num">
                                      <p:cBhvr>
                                        <p:cTn id="8" dur="500" fill="hold"/>
                                        <p:tgtEl>
                                          <p:spTgt spid="11267"/>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wipe(left)">
                                      <p:cBhvr>
                                        <p:cTn id="13" dur="500"/>
                                        <p:tgtEl>
                                          <p:spTgt spid="1126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11270"/>
                                        </p:tgtEl>
                                        <p:attrNameLst>
                                          <p:attrName>style.visibility</p:attrName>
                                        </p:attrNameLst>
                                      </p:cBhvr>
                                      <p:to>
                                        <p:strVal val="visible"/>
                                      </p:to>
                                    </p:set>
                                    <p:anim calcmode="lin" valueType="num">
                                      <p:cBhvr additive="base">
                                        <p:cTn id="18" dur="500" fill="hold"/>
                                        <p:tgtEl>
                                          <p:spTgt spid="11270"/>
                                        </p:tgtEl>
                                        <p:attrNameLst>
                                          <p:attrName>ppt_x</p:attrName>
                                        </p:attrNameLst>
                                      </p:cBhvr>
                                      <p:tavLst>
                                        <p:tav tm="0">
                                          <p:val>
                                            <p:strVal val="1+#ppt_w/2"/>
                                          </p:val>
                                        </p:tav>
                                        <p:tav tm="100000">
                                          <p:val>
                                            <p:strVal val="#ppt_x"/>
                                          </p:val>
                                        </p:tav>
                                      </p:tavLst>
                                    </p:anim>
                                    <p:anim calcmode="lin" valueType="num">
                                      <p:cBhvr additive="base">
                                        <p:cTn id="19"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12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wipe(left)">
                                      <p:cBhvr>
                                        <p:cTn id="28" dur="500"/>
                                        <p:tgtEl>
                                          <p:spTgt spid="1127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273"/>
                                        </p:tgtEl>
                                        <p:attrNameLst>
                                          <p:attrName>style.visibility</p:attrName>
                                        </p:attrNameLst>
                                      </p:cBhvr>
                                      <p:to>
                                        <p:strVal val="visible"/>
                                      </p:to>
                                    </p:set>
                                    <p:anim calcmode="lin" valueType="num">
                                      <p:cBhvr additive="base">
                                        <p:cTn id="33" dur="500" fill="hold"/>
                                        <p:tgtEl>
                                          <p:spTgt spid="11273"/>
                                        </p:tgtEl>
                                        <p:attrNameLst>
                                          <p:attrName>ppt_x</p:attrName>
                                        </p:attrNameLst>
                                      </p:cBhvr>
                                      <p:tavLst>
                                        <p:tav tm="0">
                                          <p:val>
                                            <p:strVal val="#ppt_x"/>
                                          </p:val>
                                        </p:tav>
                                        <p:tav tm="100000">
                                          <p:val>
                                            <p:strVal val="#ppt_x"/>
                                          </p:val>
                                        </p:tav>
                                      </p:tavLst>
                                    </p:anim>
                                    <p:anim calcmode="lin" valueType="num">
                                      <p:cBhvr additive="base">
                                        <p:cTn id="34"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278"/>
                                        </p:tgtEl>
                                        <p:attrNameLst>
                                          <p:attrName>style.visibility</p:attrName>
                                        </p:attrNameLst>
                                      </p:cBhvr>
                                      <p:to>
                                        <p:strVal val="visible"/>
                                      </p:to>
                                    </p:set>
                                    <p:anim calcmode="lin" valueType="num">
                                      <p:cBhvr additive="base">
                                        <p:cTn id="39" dur="500" fill="hold"/>
                                        <p:tgtEl>
                                          <p:spTgt spid="11278"/>
                                        </p:tgtEl>
                                        <p:attrNameLst>
                                          <p:attrName>ppt_x</p:attrName>
                                        </p:attrNameLst>
                                      </p:cBhvr>
                                      <p:tavLst>
                                        <p:tav tm="0">
                                          <p:val>
                                            <p:strVal val="#ppt_x"/>
                                          </p:val>
                                        </p:tav>
                                        <p:tav tm="100000">
                                          <p:val>
                                            <p:strVal val="#ppt_x"/>
                                          </p:val>
                                        </p:tav>
                                      </p:tavLst>
                                    </p:anim>
                                    <p:anim calcmode="lin" valueType="num">
                                      <p:cBhvr additive="base">
                                        <p:cTn id="40" dur="500" fill="hold"/>
                                        <p:tgtEl>
                                          <p:spTgt spid="11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8" grpId="0" autoUpdateAnimBg="0"/>
      <p:bldP spid="11269" grpId="0" autoUpdateAnimBg="0"/>
      <p:bldP spid="11270" grpId="0" animBg="1" autoUpdateAnimBg="0"/>
      <p:bldP spid="11273" grpId="0" autoUpdateAnimBg="0"/>
      <p:bldP spid="1127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FF"/>
            </a:gs>
            <a:gs pos="100000">
              <a:srgbClr val="FFFFCC"/>
            </a:gs>
          </a:gsLst>
          <a:lin ang="5400000" scaled="1"/>
        </a:gradFill>
        <a:effectLst/>
      </p:bgPr>
    </p:bg>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517525" y="1011238"/>
            <a:ext cx="184150" cy="457200"/>
          </a:xfrm>
          <a:prstGeom prst="rect">
            <a:avLst/>
          </a:prstGeom>
          <a:noFill/>
          <a:ln w="9525">
            <a:noFill/>
            <a:miter lim="800000"/>
            <a:headEnd/>
            <a:tailEnd/>
          </a:ln>
          <a:effectLst/>
        </p:spPr>
        <p:txBody>
          <a:bodyPr wrap="none">
            <a:spAutoFit/>
          </a:bodyPr>
          <a:lstStyle/>
          <a:p>
            <a:endParaRPr lang="zh-CN" altLang="zh-CN"/>
          </a:p>
        </p:txBody>
      </p:sp>
      <p:sp>
        <p:nvSpPr>
          <p:cNvPr id="12292" name="Text Box 4"/>
          <p:cNvSpPr txBox="1">
            <a:spLocks noChangeArrowheads="1"/>
          </p:cNvSpPr>
          <p:nvPr/>
        </p:nvSpPr>
        <p:spPr bwMode="auto">
          <a:xfrm>
            <a:off x="2895600" y="304800"/>
            <a:ext cx="2032000" cy="457200"/>
          </a:xfrm>
          <a:prstGeom prst="rect">
            <a:avLst/>
          </a:prstGeom>
          <a:solidFill>
            <a:srgbClr val="66FF66"/>
          </a:solidFill>
          <a:ln w="9525">
            <a:noFill/>
            <a:miter lim="800000"/>
            <a:headEnd/>
            <a:tailEnd/>
          </a:ln>
          <a:effectLst/>
        </p:spPr>
        <p:txBody>
          <a:bodyPr wrap="none">
            <a:spAutoFit/>
          </a:bodyPr>
          <a:lstStyle/>
          <a:p>
            <a:r>
              <a:rPr lang="zh-CN" altLang="en-US" b="1"/>
              <a:t>导弹追踪问题</a:t>
            </a:r>
            <a:endParaRPr lang="zh-CN" altLang="en-US" sz="3200"/>
          </a:p>
        </p:txBody>
      </p:sp>
      <p:sp>
        <p:nvSpPr>
          <p:cNvPr id="12293" name="Text Box 5"/>
          <p:cNvSpPr txBox="1">
            <a:spLocks noChangeArrowheads="1"/>
          </p:cNvSpPr>
          <p:nvPr/>
        </p:nvSpPr>
        <p:spPr bwMode="auto">
          <a:xfrm>
            <a:off x="974725" y="914400"/>
            <a:ext cx="8169275" cy="1552575"/>
          </a:xfrm>
          <a:prstGeom prst="rect">
            <a:avLst/>
          </a:prstGeom>
          <a:noFill/>
          <a:ln w="9525">
            <a:noFill/>
            <a:miter lim="800000"/>
            <a:headEnd/>
            <a:tailEnd/>
          </a:ln>
          <a:effectLst/>
        </p:spPr>
        <p:txBody>
          <a:bodyPr>
            <a:spAutoFit/>
          </a:bodyPr>
          <a:lstStyle/>
          <a:p>
            <a:r>
              <a:rPr lang="en-US" altLang="zh-CN"/>
              <a:t>        </a:t>
            </a:r>
            <a:r>
              <a:rPr lang="zh-CN" altLang="en-US"/>
              <a:t>设位于坐标原点的甲舰向位于</a:t>
            </a:r>
            <a:r>
              <a:rPr lang="en-US" altLang="zh-CN"/>
              <a:t>x</a:t>
            </a:r>
            <a:r>
              <a:rPr lang="zh-CN" altLang="en-US"/>
              <a:t>轴上点</a:t>
            </a:r>
            <a:r>
              <a:rPr lang="en-US" altLang="zh-CN"/>
              <a:t>A(1, 0)</a:t>
            </a:r>
            <a:r>
              <a:rPr lang="zh-CN" altLang="en-US"/>
              <a:t>处的乙舰发射导弹，导弹头始终对准乙舰</a:t>
            </a:r>
            <a:r>
              <a:rPr lang="en-US" altLang="zh-CN"/>
              <a:t>.</a:t>
            </a:r>
            <a:r>
              <a:rPr lang="zh-CN" altLang="en-US"/>
              <a:t>如果乙舰以最大的速度</a:t>
            </a:r>
            <a:r>
              <a:rPr lang="en-US" altLang="zh-CN"/>
              <a:t>v</a:t>
            </a:r>
            <a:r>
              <a:rPr lang="en-US" altLang="zh-CN" baseline="-25000"/>
              <a:t>0</a:t>
            </a:r>
            <a:r>
              <a:rPr lang="en-US" altLang="zh-CN"/>
              <a:t>(</a:t>
            </a:r>
            <a:r>
              <a:rPr lang="zh-CN" altLang="en-US"/>
              <a:t>是常数</a:t>
            </a:r>
            <a:r>
              <a:rPr lang="en-US" altLang="zh-CN"/>
              <a:t>)</a:t>
            </a:r>
            <a:r>
              <a:rPr lang="zh-CN" altLang="en-US"/>
              <a:t>沿平行于</a:t>
            </a:r>
            <a:r>
              <a:rPr lang="en-US" altLang="zh-CN"/>
              <a:t>y</a:t>
            </a:r>
            <a:r>
              <a:rPr lang="zh-CN" altLang="en-US"/>
              <a:t>轴的直线行驶，导弹的速度是</a:t>
            </a:r>
            <a:r>
              <a:rPr lang="en-US" altLang="zh-CN"/>
              <a:t>5v</a:t>
            </a:r>
            <a:r>
              <a:rPr lang="en-US" altLang="zh-CN" baseline="-25000"/>
              <a:t>0</a:t>
            </a:r>
            <a:r>
              <a:rPr lang="zh-CN" altLang="en-US"/>
              <a:t>，求导弹运行的曲线方程</a:t>
            </a:r>
            <a:r>
              <a:rPr lang="en-US" altLang="zh-CN"/>
              <a:t>.</a:t>
            </a:r>
            <a:r>
              <a:rPr lang="zh-CN" altLang="en-US"/>
              <a:t>又乙舰行驶多远时，导弹将它击中？</a:t>
            </a:r>
          </a:p>
        </p:txBody>
      </p:sp>
      <p:sp>
        <p:nvSpPr>
          <p:cNvPr id="12294" name="Text Box 6"/>
          <p:cNvSpPr txBox="1">
            <a:spLocks noChangeArrowheads="1"/>
          </p:cNvSpPr>
          <p:nvPr/>
        </p:nvSpPr>
        <p:spPr bwMode="auto">
          <a:xfrm>
            <a:off x="533400" y="2590800"/>
            <a:ext cx="2613025" cy="457200"/>
          </a:xfrm>
          <a:prstGeom prst="rect">
            <a:avLst/>
          </a:prstGeom>
          <a:noFill/>
          <a:ln w="9525">
            <a:noFill/>
            <a:miter lim="800000"/>
            <a:headEnd/>
            <a:tailEnd/>
          </a:ln>
          <a:effectLst/>
        </p:spPr>
        <p:txBody>
          <a:bodyPr wrap="none">
            <a:spAutoFit/>
          </a:bodyPr>
          <a:lstStyle/>
          <a:p>
            <a:r>
              <a:rPr lang="zh-CN" altLang="en-US" b="1">
                <a:solidFill>
                  <a:schemeClr val="accent2"/>
                </a:solidFill>
              </a:rPr>
              <a:t>解法一</a:t>
            </a:r>
            <a:r>
              <a:rPr lang="zh-CN" altLang="en-US">
                <a:solidFill>
                  <a:schemeClr val="accent2"/>
                </a:solidFill>
              </a:rPr>
              <a:t>（解析法）</a:t>
            </a:r>
            <a:endParaRPr lang="zh-CN" altLang="en-US"/>
          </a:p>
        </p:txBody>
      </p:sp>
      <p:graphicFrame>
        <p:nvGraphicFramePr>
          <p:cNvPr id="35840" name="Object 1024"/>
          <p:cNvGraphicFramePr>
            <a:graphicFrameLocks noChangeAspect="1"/>
          </p:cNvGraphicFramePr>
          <p:nvPr/>
        </p:nvGraphicFramePr>
        <p:xfrm>
          <a:off x="685800" y="3048000"/>
          <a:ext cx="11887200" cy="495300"/>
        </p:xfrm>
        <a:graphic>
          <a:graphicData uri="http://schemas.openxmlformats.org/presentationml/2006/ole">
            <p:oleObj spid="_x0000_s35840" name="文档" r:id="rId3" imgW="5486400" imgH="228600" progId="Word.Document.8">
              <p:embed/>
            </p:oleObj>
          </a:graphicData>
        </a:graphic>
      </p:graphicFrame>
      <p:graphicFrame>
        <p:nvGraphicFramePr>
          <p:cNvPr id="35841" name="Object 1025"/>
          <p:cNvGraphicFramePr>
            <a:graphicFrameLocks noChangeAspect="1"/>
          </p:cNvGraphicFramePr>
          <p:nvPr/>
        </p:nvGraphicFramePr>
        <p:xfrm>
          <a:off x="381000" y="3581400"/>
          <a:ext cx="11126788" cy="1985963"/>
        </p:xfrm>
        <a:graphic>
          <a:graphicData uri="http://schemas.openxmlformats.org/presentationml/2006/ole">
            <p:oleObj spid="_x0000_s35841" name="文档" r:id="rId4" imgW="5486400" imgH="980280" progId="Word.Document.8">
              <p:embed/>
            </p:oleObj>
          </a:graphicData>
        </a:graphic>
      </p:graphicFrame>
      <p:graphicFrame>
        <p:nvGraphicFramePr>
          <p:cNvPr id="35842" name="Object 1026"/>
          <p:cNvGraphicFramePr>
            <a:graphicFrameLocks noChangeAspect="1"/>
          </p:cNvGraphicFramePr>
          <p:nvPr/>
        </p:nvGraphicFramePr>
        <p:xfrm>
          <a:off x="304800" y="5665788"/>
          <a:ext cx="11202988" cy="1192212"/>
        </p:xfrm>
        <a:graphic>
          <a:graphicData uri="http://schemas.openxmlformats.org/presentationml/2006/ole">
            <p:oleObj spid="_x0000_s35842" name="文档" r:id="rId5" imgW="5486400" imgH="584280" progId="Word.Document.8">
              <p:embed/>
            </p:oleObj>
          </a:graphicData>
        </a:graphic>
      </p:graphicFrame>
      <p:graphicFrame>
        <p:nvGraphicFramePr>
          <p:cNvPr id="35843" name="Object 1027"/>
          <p:cNvGraphicFramePr>
            <a:graphicFrameLocks noChangeAspect="1"/>
          </p:cNvGraphicFramePr>
          <p:nvPr/>
        </p:nvGraphicFramePr>
        <p:xfrm>
          <a:off x="5943600" y="4337050"/>
          <a:ext cx="3200400" cy="2335213"/>
        </p:xfrm>
        <a:graphic>
          <a:graphicData uri="http://schemas.openxmlformats.org/presentationml/2006/ole">
            <p:oleObj spid="_x0000_s35843" name="BMP 图象" r:id="rId6" imgW="2467229" imgH="1800495" progId="Paint.Picture">
              <p:embed/>
            </p:oleObj>
          </a:graphicData>
        </a:graphic>
      </p:graphicFrame>
      <p:graphicFrame>
        <p:nvGraphicFramePr>
          <p:cNvPr id="35844" name="Object 1028"/>
          <p:cNvGraphicFramePr>
            <a:graphicFrameLocks noChangeAspect="1"/>
          </p:cNvGraphicFramePr>
          <p:nvPr/>
        </p:nvGraphicFramePr>
        <p:xfrm>
          <a:off x="0" y="0"/>
          <a:ext cx="1168400" cy="1619250"/>
        </p:xfrm>
        <a:graphic>
          <a:graphicData uri="http://schemas.openxmlformats.org/presentationml/2006/ole">
            <p:oleObj spid="_x0000_s35844" name="剪辑" r:id="rId7" imgW="1168920" imgH="1618920" progId="MS_ClipArt_Gallery.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box(ou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 calcmode="lin" valueType="num">
                                      <p:cBhvr additive="base">
                                        <p:cTn id="12" dur="500" fill="hold"/>
                                        <p:tgtEl>
                                          <p:spTgt spid="12294"/>
                                        </p:tgtEl>
                                        <p:attrNameLst>
                                          <p:attrName>ppt_x</p:attrName>
                                        </p:attrNameLst>
                                      </p:cBhvr>
                                      <p:tavLst>
                                        <p:tav tm="0">
                                          <p:val>
                                            <p:strVal val="0-#ppt_w/2"/>
                                          </p:val>
                                        </p:tav>
                                        <p:tav tm="100000">
                                          <p:val>
                                            <p:strVal val="#ppt_x"/>
                                          </p:val>
                                        </p:tav>
                                      </p:tavLst>
                                    </p:anim>
                                    <p:anim calcmode="lin" valueType="num">
                                      <p:cBhvr additive="base">
                                        <p:cTn id="13"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3584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5843"/>
                                        </p:tgtEl>
                                        <p:attrNameLst>
                                          <p:attrName>style.visibility</p:attrName>
                                        </p:attrNameLst>
                                      </p:cBhvr>
                                      <p:to>
                                        <p:strVal val="visible"/>
                                      </p:to>
                                    </p:set>
                                    <p:anim calcmode="lin" valueType="num">
                                      <p:cBhvr additive="base">
                                        <p:cTn id="22" dur="500" fill="hold"/>
                                        <p:tgtEl>
                                          <p:spTgt spid="35843"/>
                                        </p:tgtEl>
                                        <p:attrNameLst>
                                          <p:attrName>ppt_x</p:attrName>
                                        </p:attrNameLst>
                                      </p:cBhvr>
                                      <p:tavLst>
                                        <p:tav tm="0">
                                          <p:val>
                                            <p:strVal val="1+#ppt_w/2"/>
                                          </p:val>
                                        </p:tav>
                                        <p:tav tm="100000">
                                          <p:val>
                                            <p:strVal val="#ppt_x"/>
                                          </p:val>
                                        </p:tav>
                                      </p:tavLst>
                                    </p:anim>
                                    <p:anim calcmode="lin" valueType="num">
                                      <p:cBhvr additive="base">
                                        <p:cTn id="23"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5841"/>
                                        </p:tgtEl>
                                        <p:attrNameLst>
                                          <p:attrName>style.visibility</p:attrName>
                                        </p:attrNameLst>
                                      </p:cBhvr>
                                      <p:to>
                                        <p:strVal val="visible"/>
                                      </p:to>
                                    </p:set>
                                    <p:anim calcmode="lin" valueType="num">
                                      <p:cBhvr additive="base">
                                        <p:cTn id="28" dur="500" fill="hold"/>
                                        <p:tgtEl>
                                          <p:spTgt spid="35841"/>
                                        </p:tgtEl>
                                        <p:attrNameLst>
                                          <p:attrName>ppt_x</p:attrName>
                                        </p:attrNameLst>
                                      </p:cBhvr>
                                      <p:tavLst>
                                        <p:tav tm="0">
                                          <p:val>
                                            <p:strVal val="0-#ppt_w/2"/>
                                          </p:val>
                                        </p:tav>
                                        <p:tav tm="100000">
                                          <p:val>
                                            <p:strVal val="#ppt_x"/>
                                          </p:val>
                                        </p:tav>
                                      </p:tavLst>
                                    </p:anim>
                                    <p:anim calcmode="lin" valueType="num">
                                      <p:cBhvr additive="base">
                                        <p:cTn id="29" dur="500" fill="hold"/>
                                        <p:tgtEl>
                                          <p:spTgt spid="3584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5842"/>
                                        </p:tgtEl>
                                        <p:attrNameLst>
                                          <p:attrName>style.visibility</p:attrName>
                                        </p:attrNameLst>
                                      </p:cBhvr>
                                      <p:to>
                                        <p:strVal val="visible"/>
                                      </p:to>
                                    </p:set>
                                    <p:anim calcmode="lin" valueType="num">
                                      <p:cBhvr additive="base">
                                        <p:cTn id="34" dur="500" fill="hold"/>
                                        <p:tgtEl>
                                          <p:spTgt spid="35842"/>
                                        </p:tgtEl>
                                        <p:attrNameLst>
                                          <p:attrName>ppt_x</p:attrName>
                                        </p:attrNameLst>
                                      </p:cBhvr>
                                      <p:tavLst>
                                        <p:tav tm="0">
                                          <p:val>
                                            <p:strVal val="#ppt_x"/>
                                          </p:val>
                                        </p:tav>
                                        <p:tav tm="100000">
                                          <p:val>
                                            <p:strVal val="#ppt_x"/>
                                          </p:val>
                                        </p:tav>
                                      </p:tavLst>
                                    </p:anim>
                                    <p:anim calcmode="lin" valueType="num">
                                      <p:cBhvr additive="base">
                                        <p:cTn id="35"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FFCCFF"/>
            </a:gs>
          </a:gsLst>
          <a:lin ang="18900000" scaled="1"/>
        </a:gradFill>
        <a:effectLst/>
      </p:bgPr>
    </p:bg>
    <p:spTree>
      <p:nvGrpSpPr>
        <p:cNvPr id="1" name=""/>
        <p:cNvGrpSpPr/>
        <p:nvPr/>
      </p:nvGrpSpPr>
      <p:grpSpPr>
        <a:xfrm>
          <a:off x="0" y="0"/>
          <a:ext cx="0" cy="0"/>
          <a:chOff x="0" y="0"/>
          <a:chExt cx="0" cy="0"/>
        </a:xfrm>
      </p:grpSpPr>
      <p:grpSp>
        <p:nvGrpSpPr>
          <p:cNvPr id="13321" name="Group 9"/>
          <p:cNvGrpSpPr>
            <a:grpSpLocks/>
          </p:cNvGrpSpPr>
          <p:nvPr/>
        </p:nvGrpSpPr>
        <p:grpSpPr bwMode="auto">
          <a:xfrm>
            <a:off x="381000" y="304800"/>
            <a:ext cx="12725400" cy="1608138"/>
            <a:chOff x="240" y="192"/>
            <a:chExt cx="8016" cy="1013"/>
          </a:xfrm>
        </p:grpSpPr>
        <p:sp>
          <p:nvSpPr>
            <p:cNvPr id="13314" name="Text Box 2"/>
            <p:cNvSpPr txBox="1">
              <a:spLocks noChangeArrowheads="1"/>
            </p:cNvSpPr>
            <p:nvPr/>
          </p:nvSpPr>
          <p:spPr bwMode="auto">
            <a:xfrm>
              <a:off x="480" y="192"/>
              <a:ext cx="2254" cy="288"/>
            </a:xfrm>
            <a:prstGeom prst="rect">
              <a:avLst/>
            </a:prstGeom>
            <a:noFill/>
            <a:ln w="9525">
              <a:noFill/>
              <a:miter lim="800000"/>
              <a:headEnd/>
              <a:tailEnd/>
            </a:ln>
            <a:effectLst/>
          </p:spPr>
          <p:txBody>
            <a:bodyPr wrap="none">
              <a:spAutoFit/>
            </a:bodyPr>
            <a:lstStyle/>
            <a:p>
              <a:r>
                <a:rPr lang="zh-CN" altLang="en-US"/>
                <a:t>由</a:t>
              </a:r>
              <a:r>
                <a:rPr lang="en-US" altLang="zh-CN"/>
                <a:t>(1),(2)</a:t>
              </a:r>
              <a:r>
                <a:rPr lang="zh-CN" altLang="en-US"/>
                <a:t>消去</a:t>
              </a:r>
              <a:r>
                <a:rPr lang="en-US" altLang="zh-CN"/>
                <a:t>t</a:t>
              </a:r>
              <a:r>
                <a:rPr lang="zh-CN" altLang="en-US"/>
                <a:t>整理得模型</a:t>
              </a:r>
              <a:r>
                <a:rPr lang="en-US" altLang="zh-CN"/>
                <a:t>:</a:t>
              </a:r>
            </a:p>
          </p:txBody>
        </p:sp>
        <p:graphicFrame>
          <p:nvGraphicFramePr>
            <p:cNvPr id="36866" name="Object 1026"/>
            <p:cNvGraphicFramePr>
              <a:graphicFrameLocks noChangeAspect="1"/>
            </p:cNvGraphicFramePr>
            <p:nvPr/>
          </p:nvGraphicFramePr>
          <p:xfrm>
            <a:off x="1103" y="432"/>
            <a:ext cx="2314" cy="497"/>
          </p:xfrm>
          <a:graphic>
            <a:graphicData uri="http://schemas.openxmlformats.org/presentationml/2006/ole">
              <p:oleObj spid="_x0000_s36866" name="公式" r:id="rId3" imgW="1714320" imgH="368280" progId="Equation.3">
                <p:embed/>
              </p:oleObj>
            </a:graphicData>
          </a:graphic>
        </p:graphicFrame>
        <p:graphicFrame>
          <p:nvGraphicFramePr>
            <p:cNvPr id="36867" name="Object 1027"/>
            <p:cNvGraphicFramePr>
              <a:graphicFrameLocks noChangeAspect="1"/>
            </p:cNvGraphicFramePr>
            <p:nvPr/>
          </p:nvGraphicFramePr>
          <p:xfrm>
            <a:off x="240" y="912"/>
            <a:ext cx="8016" cy="293"/>
          </p:xfrm>
          <a:graphic>
            <a:graphicData uri="http://schemas.openxmlformats.org/presentationml/2006/ole">
              <p:oleObj spid="_x0000_s36867" name="文档" r:id="rId4" imgW="5486400" imgH="203040" progId="Word.Document.8">
                <p:embed/>
              </p:oleObj>
            </a:graphicData>
          </a:graphic>
        </p:graphicFrame>
      </p:grpSp>
      <p:graphicFrame>
        <p:nvGraphicFramePr>
          <p:cNvPr id="36864" name="Object 1024"/>
          <p:cNvGraphicFramePr>
            <a:graphicFrameLocks noChangeAspect="1"/>
          </p:cNvGraphicFramePr>
          <p:nvPr/>
        </p:nvGraphicFramePr>
        <p:xfrm>
          <a:off x="457200" y="2057400"/>
          <a:ext cx="11734800" cy="1292225"/>
        </p:xfrm>
        <a:graphic>
          <a:graphicData uri="http://schemas.openxmlformats.org/presentationml/2006/ole">
            <p:oleObj spid="_x0000_s36864" name="文档" r:id="rId5" imgW="5486400" imgH="604800" progId="Word.Document.8">
              <p:embed/>
            </p:oleObj>
          </a:graphicData>
        </a:graphic>
      </p:graphicFrame>
      <p:graphicFrame>
        <p:nvGraphicFramePr>
          <p:cNvPr id="36865" name="Object 1025"/>
          <p:cNvGraphicFramePr>
            <a:graphicFrameLocks noChangeAspect="1"/>
          </p:cNvGraphicFramePr>
          <p:nvPr/>
        </p:nvGraphicFramePr>
        <p:xfrm>
          <a:off x="381000" y="3657600"/>
          <a:ext cx="12192000" cy="1833563"/>
        </p:xfrm>
        <a:graphic>
          <a:graphicData uri="http://schemas.openxmlformats.org/presentationml/2006/ole">
            <p:oleObj spid="_x0000_s36865" name="文档" r:id="rId6" imgW="5486400" imgH="825480" progId="Word.Document.8">
              <p:embed/>
            </p:oleObj>
          </a:graphicData>
        </a:graphic>
      </p:graphicFrame>
      <p:sp>
        <p:nvSpPr>
          <p:cNvPr id="13320" name="Text Box 8">
            <a:hlinkClick r:id="rId7" action="ppaction://hlinkfile"/>
          </p:cNvPr>
          <p:cNvSpPr txBox="1">
            <a:spLocks noChangeArrowheads="1"/>
          </p:cNvSpPr>
          <p:nvPr/>
        </p:nvSpPr>
        <p:spPr bwMode="auto">
          <a:xfrm>
            <a:off x="6019800" y="5791200"/>
            <a:ext cx="2514600" cy="457200"/>
          </a:xfrm>
          <a:prstGeom prst="rect">
            <a:avLst/>
          </a:prstGeom>
          <a:solidFill>
            <a:schemeClr val="accent1"/>
          </a:solidFill>
          <a:ln w="9525">
            <a:noFill/>
            <a:miter lim="800000"/>
            <a:headEnd/>
            <a:tailEnd/>
          </a:ln>
          <a:effectLst/>
        </p:spPr>
        <p:txBody>
          <a:bodyPr>
            <a:spAutoFit/>
          </a:bodyPr>
          <a:lstStyle/>
          <a:p>
            <a:r>
              <a:rPr lang="en-US" altLang="zh-CN"/>
              <a:t>To Matlab(chase1)</a:t>
            </a:r>
          </a:p>
        </p:txBody>
      </p:sp>
      <p:sp>
        <p:nvSpPr>
          <p:cNvPr id="13322" name="Text Box 10"/>
          <p:cNvSpPr txBox="1">
            <a:spLocks noChangeArrowheads="1"/>
          </p:cNvSpPr>
          <p:nvPr/>
        </p:nvSpPr>
        <p:spPr bwMode="auto">
          <a:xfrm>
            <a:off x="457200" y="5562600"/>
            <a:ext cx="2841625" cy="457200"/>
          </a:xfrm>
          <a:prstGeom prst="rect">
            <a:avLst/>
          </a:prstGeom>
          <a:noFill/>
          <a:ln w="9525">
            <a:noFill/>
            <a:miter lim="800000"/>
            <a:headEnd/>
            <a:tailEnd/>
          </a:ln>
          <a:effectLst/>
        </p:spPr>
        <p:txBody>
          <a:bodyPr wrap="none">
            <a:spAutoFit/>
          </a:bodyPr>
          <a:lstStyle/>
          <a:p>
            <a:r>
              <a:rPr lang="zh-CN" altLang="en-US"/>
              <a:t>轨迹图见程序</a:t>
            </a:r>
            <a:r>
              <a:rPr lang="en-US" altLang="zh-CN"/>
              <a:t>chase1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6864"/>
                                        </p:tgtEl>
                                        <p:attrNameLst>
                                          <p:attrName>style.visibility</p:attrName>
                                        </p:attrNameLst>
                                      </p:cBhvr>
                                      <p:to>
                                        <p:strVal val="visible"/>
                                      </p:to>
                                    </p:set>
                                    <p:animEffect transition="in" filter="barn(outVertical)">
                                      <p:cBhvr>
                                        <p:cTn id="7" dur="500"/>
                                        <p:tgtEl>
                                          <p:spTgt spid="368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865"/>
                                        </p:tgtEl>
                                        <p:attrNameLst>
                                          <p:attrName>style.visibility</p:attrName>
                                        </p:attrNameLst>
                                      </p:cBhvr>
                                      <p:to>
                                        <p:strVal val="visible"/>
                                      </p:to>
                                    </p:set>
                                    <p:anim calcmode="lin" valueType="num">
                                      <p:cBhvr additive="base">
                                        <p:cTn id="12" dur="500" fill="hold"/>
                                        <p:tgtEl>
                                          <p:spTgt spid="36865"/>
                                        </p:tgtEl>
                                        <p:attrNameLst>
                                          <p:attrName>ppt_x</p:attrName>
                                        </p:attrNameLst>
                                      </p:cBhvr>
                                      <p:tavLst>
                                        <p:tav tm="0">
                                          <p:val>
                                            <p:strVal val="#ppt_x"/>
                                          </p:val>
                                        </p:tav>
                                        <p:tav tm="100000">
                                          <p:val>
                                            <p:strVal val="#ppt_x"/>
                                          </p:val>
                                        </p:tav>
                                      </p:tavLst>
                                    </p:anim>
                                    <p:anim calcmode="lin" valueType="num">
                                      <p:cBhvr additive="base">
                                        <p:cTn id="13" dur="500" fill="hold"/>
                                        <p:tgtEl>
                                          <p:spTgt spid="3686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33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3320"/>
                                        </p:tgtEl>
                                        <p:attrNameLst>
                                          <p:attrName>style.visibility</p:attrName>
                                        </p:attrNameLst>
                                      </p:cBhvr>
                                      <p:to>
                                        <p:strVal val="visible"/>
                                      </p:to>
                                    </p:set>
                                    <p:anim calcmode="lin" valueType="num">
                                      <p:cBhvr additive="base">
                                        <p:cTn id="22" dur="500" fill="hold"/>
                                        <p:tgtEl>
                                          <p:spTgt spid="13320"/>
                                        </p:tgtEl>
                                        <p:attrNameLst>
                                          <p:attrName>ppt_x</p:attrName>
                                        </p:attrNameLst>
                                      </p:cBhvr>
                                      <p:tavLst>
                                        <p:tav tm="0">
                                          <p:val>
                                            <p:strVal val="1+#ppt_w/2"/>
                                          </p:val>
                                        </p:tav>
                                        <p:tav tm="100000">
                                          <p:val>
                                            <p:strVal val="#ppt_x"/>
                                          </p:val>
                                        </p:tav>
                                      </p:tavLst>
                                    </p:anim>
                                    <p:anim calcmode="lin" valueType="num">
                                      <p:cBhvr additive="base">
                                        <p:cTn id="23"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animBg="1" autoUpdateAnimBg="0"/>
      <p:bldP spid="1332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FF"/>
            </a:gs>
            <a:gs pos="100000">
              <a:srgbClr val="FFFFCC"/>
            </a:gs>
          </a:gsLst>
          <a:lin ang="5400000" scaled="1"/>
        </a:gradFill>
        <a:effectLst/>
      </p:bgPr>
    </p:bg>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69925" y="117475"/>
            <a:ext cx="2225675" cy="457200"/>
          </a:xfrm>
          <a:prstGeom prst="rect">
            <a:avLst/>
          </a:prstGeom>
          <a:noFill/>
          <a:ln w="9525">
            <a:noFill/>
            <a:miter lim="800000"/>
            <a:headEnd/>
            <a:tailEnd/>
          </a:ln>
          <a:effectLst/>
        </p:spPr>
        <p:txBody>
          <a:bodyPr wrap="none">
            <a:spAutoFit/>
          </a:bodyPr>
          <a:lstStyle/>
          <a:p>
            <a:r>
              <a:rPr lang="zh-CN" altLang="en-US" b="1"/>
              <a:t>解法二</a:t>
            </a:r>
            <a:r>
              <a:rPr lang="en-US" altLang="zh-CN"/>
              <a:t>(</a:t>
            </a:r>
            <a:r>
              <a:rPr lang="zh-CN" altLang="en-US"/>
              <a:t>数值解</a:t>
            </a:r>
            <a:r>
              <a:rPr lang="en-US" altLang="zh-CN"/>
              <a:t>)</a:t>
            </a:r>
          </a:p>
        </p:txBody>
      </p:sp>
      <p:sp>
        <p:nvSpPr>
          <p:cNvPr id="14339" name="Text Box 3"/>
          <p:cNvSpPr txBox="1">
            <a:spLocks noChangeArrowheads="1"/>
          </p:cNvSpPr>
          <p:nvPr/>
        </p:nvSpPr>
        <p:spPr bwMode="auto">
          <a:xfrm>
            <a:off x="381000" y="2133600"/>
            <a:ext cx="5670550" cy="1920875"/>
          </a:xfrm>
          <a:prstGeom prst="rect">
            <a:avLst/>
          </a:prstGeom>
          <a:noFill/>
          <a:ln w="9525">
            <a:noFill/>
            <a:miter lim="800000"/>
            <a:headEnd/>
            <a:tailEnd/>
          </a:ln>
          <a:effectLst/>
        </p:spPr>
        <p:txBody>
          <a:bodyPr wrap="none">
            <a:spAutoFit/>
          </a:bodyPr>
          <a:lstStyle/>
          <a:p>
            <a:r>
              <a:rPr lang="en-US" altLang="zh-CN" sz="2000">
                <a:latin typeface="Courier New" pitchFamily="49" charset="0"/>
              </a:rPr>
              <a:t>1.</a:t>
            </a:r>
            <a:r>
              <a:rPr lang="zh-CN" altLang="en-US" sz="2000">
                <a:latin typeface="Courier New" pitchFamily="49" charset="0"/>
              </a:rPr>
              <a:t>建立</a:t>
            </a:r>
            <a:r>
              <a:rPr lang="en-US" altLang="zh-CN" sz="2000">
                <a:latin typeface="Courier New" pitchFamily="49" charset="0"/>
              </a:rPr>
              <a:t>m-</a:t>
            </a:r>
            <a:r>
              <a:rPr lang="zh-CN" altLang="en-US" sz="2000">
                <a:latin typeface="Courier New" pitchFamily="49" charset="0"/>
              </a:rPr>
              <a:t>文件</a:t>
            </a:r>
            <a:r>
              <a:rPr lang="en-US" altLang="zh-CN" sz="2000">
                <a:latin typeface="Courier New" pitchFamily="49" charset="0"/>
              </a:rPr>
              <a:t>eq1.m</a:t>
            </a:r>
          </a:p>
          <a:p>
            <a:r>
              <a:rPr lang="en-US" altLang="zh-CN" sz="2000">
                <a:latin typeface="Courier New" pitchFamily="49" charset="0"/>
              </a:rPr>
              <a:t>    </a:t>
            </a:r>
            <a:r>
              <a:rPr lang="en-US" altLang="zh-CN" sz="2000">
                <a:solidFill>
                  <a:srgbClr val="0000FF"/>
                </a:solidFill>
                <a:latin typeface="Courier New" pitchFamily="49" charset="0"/>
              </a:rPr>
              <a:t>function </a:t>
            </a:r>
            <a:r>
              <a:rPr lang="en-US" altLang="zh-CN" sz="2000">
                <a:latin typeface="Courier New" pitchFamily="49" charset="0"/>
              </a:rPr>
              <a:t>dy=eq1(x,y)</a:t>
            </a:r>
          </a:p>
          <a:p>
            <a:r>
              <a:rPr lang="en-US" altLang="zh-CN" sz="2000">
                <a:latin typeface="Courier New" pitchFamily="49" charset="0"/>
              </a:rPr>
              <a:t>    dy=zeros(2,1);</a:t>
            </a:r>
          </a:p>
          <a:p>
            <a:r>
              <a:rPr lang="en-US" altLang="zh-CN" sz="2000">
                <a:latin typeface="Courier New" pitchFamily="49" charset="0"/>
              </a:rPr>
              <a:t>    dy(1)=y(2);</a:t>
            </a:r>
          </a:p>
          <a:p>
            <a:r>
              <a:rPr lang="en-US" altLang="zh-CN" sz="2000">
                <a:latin typeface="Courier New" pitchFamily="49" charset="0"/>
              </a:rPr>
              <a:t>    dy(2)=1/5*sqrt(1+y(1)^2)/(1-x); </a:t>
            </a:r>
          </a:p>
          <a:p>
            <a:endParaRPr lang="en-US" altLang="zh-CN" sz="2000"/>
          </a:p>
        </p:txBody>
      </p:sp>
      <p:sp>
        <p:nvSpPr>
          <p:cNvPr id="14340" name="Text Box 4"/>
          <p:cNvSpPr txBox="1">
            <a:spLocks noChangeArrowheads="1"/>
          </p:cNvSpPr>
          <p:nvPr/>
        </p:nvSpPr>
        <p:spPr bwMode="auto">
          <a:xfrm>
            <a:off x="457200" y="3581400"/>
            <a:ext cx="6045200" cy="2286000"/>
          </a:xfrm>
          <a:prstGeom prst="rect">
            <a:avLst/>
          </a:prstGeom>
          <a:noFill/>
          <a:ln w="9525">
            <a:noFill/>
            <a:miter lim="800000"/>
            <a:headEnd/>
            <a:tailEnd/>
          </a:ln>
          <a:effectLst/>
        </p:spPr>
        <p:txBody>
          <a:bodyPr wrap="none">
            <a:spAutoFit/>
          </a:bodyPr>
          <a:lstStyle/>
          <a:p>
            <a:r>
              <a:rPr lang="en-US" altLang="zh-CN" sz="2000"/>
              <a:t>2.  </a:t>
            </a:r>
            <a:r>
              <a:rPr lang="zh-CN" altLang="en-US" sz="2000">
                <a:latin typeface="Courier New" pitchFamily="49" charset="0"/>
              </a:rPr>
              <a:t>取</a:t>
            </a:r>
            <a:r>
              <a:rPr lang="en-US" altLang="zh-CN" sz="2000">
                <a:latin typeface="Courier New" pitchFamily="49" charset="0"/>
              </a:rPr>
              <a:t>x</a:t>
            </a:r>
            <a:r>
              <a:rPr lang="en-US" altLang="zh-CN" sz="2000" baseline="-25000">
                <a:latin typeface="Courier New" pitchFamily="49" charset="0"/>
              </a:rPr>
              <a:t>0</a:t>
            </a:r>
            <a:r>
              <a:rPr lang="en-US" altLang="zh-CN" sz="2000">
                <a:latin typeface="Courier New" pitchFamily="49" charset="0"/>
              </a:rPr>
              <a:t>=0</a:t>
            </a:r>
            <a:r>
              <a:rPr lang="zh-CN" altLang="en-US" sz="2000">
                <a:latin typeface="Courier New" pitchFamily="49" charset="0"/>
              </a:rPr>
              <a:t>，</a:t>
            </a:r>
            <a:r>
              <a:rPr lang="en-US" altLang="zh-CN" sz="2000">
                <a:latin typeface="Courier New" pitchFamily="49" charset="0"/>
              </a:rPr>
              <a:t>x</a:t>
            </a:r>
            <a:r>
              <a:rPr lang="en-US" altLang="zh-CN" sz="2000" baseline="-25000">
                <a:latin typeface="Courier New" pitchFamily="49" charset="0"/>
              </a:rPr>
              <a:t>f</a:t>
            </a:r>
            <a:r>
              <a:rPr lang="en-US" altLang="zh-CN" sz="2000">
                <a:latin typeface="Courier New" pitchFamily="49" charset="0"/>
              </a:rPr>
              <a:t>=0.9999</a:t>
            </a:r>
            <a:r>
              <a:rPr lang="zh-CN" altLang="en-US" sz="2000">
                <a:latin typeface="Courier New" pitchFamily="49" charset="0"/>
              </a:rPr>
              <a:t>，建立主程序</a:t>
            </a:r>
            <a:r>
              <a:rPr lang="en-US" altLang="zh-CN" sz="2000">
                <a:latin typeface="Courier New" pitchFamily="49" charset="0"/>
              </a:rPr>
              <a:t>ff6.m</a:t>
            </a:r>
            <a:r>
              <a:rPr lang="zh-CN" altLang="en-US" sz="2000">
                <a:latin typeface="Courier New" pitchFamily="49" charset="0"/>
              </a:rPr>
              <a:t>如下</a:t>
            </a:r>
            <a:r>
              <a:rPr lang="zh-CN" altLang="en-US">
                <a:latin typeface="Courier New" pitchFamily="49" charset="0"/>
              </a:rPr>
              <a:t>：</a:t>
            </a:r>
            <a:r>
              <a:rPr lang="zh-CN" altLang="en-US" sz="2000"/>
              <a:t> </a:t>
            </a:r>
          </a:p>
          <a:p>
            <a:r>
              <a:rPr lang="zh-CN" altLang="en-US" sz="2000"/>
              <a:t>      </a:t>
            </a:r>
            <a:r>
              <a:rPr lang="en-US" altLang="zh-CN" sz="2000">
                <a:latin typeface="Courier New" pitchFamily="49" charset="0"/>
              </a:rPr>
              <a:t>x</a:t>
            </a:r>
            <a:r>
              <a:rPr lang="en-US" altLang="zh-CN" sz="2000" baseline="-25000">
                <a:latin typeface="Courier New" pitchFamily="49" charset="0"/>
              </a:rPr>
              <a:t>0</a:t>
            </a:r>
            <a:r>
              <a:rPr lang="en-US" altLang="zh-CN" sz="2000">
                <a:latin typeface="Courier New" pitchFamily="49" charset="0"/>
              </a:rPr>
              <a:t>=0</a:t>
            </a:r>
            <a:r>
              <a:rPr lang="zh-CN" altLang="en-US" sz="2000">
                <a:latin typeface="Courier New" pitchFamily="49" charset="0"/>
              </a:rPr>
              <a:t>，</a:t>
            </a:r>
            <a:r>
              <a:rPr lang="en-US" altLang="zh-CN" sz="2000">
                <a:latin typeface="Courier New" pitchFamily="49" charset="0"/>
              </a:rPr>
              <a:t>x</a:t>
            </a:r>
            <a:r>
              <a:rPr lang="en-US" altLang="zh-CN" sz="2000" baseline="-25000">
                <a:latin typeface="Courier New" pitchFamily="49" charset="0"/>
              </a:rPr>
              <a:t>f</a:t>
            </a:r>
            <a:r>
              <a:rPr lang="en-US" altLang="zh-CN" sz="2000">
                <a:latin typeface="Courier New" pitchFamily="49" charset="0"/>
              </a:rPr>
              <a:t>=0.9999</a:t>
            </a:r>
            <a:endParaRPr lang="en-US" altLang="zh-CN">
              <a:latin typeface="Courier New" pitchFamily="49" charset="0"/>
            </a:endParaRPr>
          </a:p>
          <a:p>
            <a:r>
              <a:rPr lang="en-US" altLang="zh-CN" sz="2000">
                <a:latin typeface="Courier New" pitchFamily="49" charset="0"/>
              </a:rPr>
              <a:t>  [x,y]=ode15s(</a:t>
            </a:r>
            <a:r>
              <a:rPr lang="en-US" altLang="zh-CN" sz="2000">
                <a:solidFill>
                  <a:srgbClr val="B22222"/>
                </a:solidFill>
                <a:latin typeface="Courier New" pitchFamily="49" charset="0"/>
              </a:rPr>
              <a:t>'eq1'</a:t>
            </a:r>
            <a:r>
              <a:rPr lang="en-US" altLang="zh-CN" sz="2000">
                <a:latin typeface="Courier New" pitchFamily="49" charset="0"/>
              </a:rPr>
              <a:t>,[x0 xf],[0 0]);</a:t>
            </a:r>
          </a:p>
          <a:p>
            <a:r>
              <a:rPr lang="en-US" altLang="zh-CN" sz="2000">
                <a:latin typeface="Courier New" pitchFamily="49" charset="0"/>
              </a:rPr>
              <a:t>   plot(x,y(:,1),</a:t>
            </a:r>
            <a:r>
              <a:rPr lang="en-US" altLang="zh-CN" sz="2000">
                <a:solidFill>
                  <a:srgbClr val="B22222"/>
                </a:solidFill>
                <a:latin typeface="Courier New" pitchFamily="49" charset="0"/>
              </a:rPr>
              <a:t>’b.'</a:t>
            </a:r>
            <a:r>
              <a:rPr lang="en-US" altLang="zh-CN" sz="2000">
                <a:latin typeface="Courier New" pitchFamily="49" charset="0"/>
              </a:rPr>
              <a:t>) </a:t>
            </a:r>
          </a:p>
          <a:p>
            <a:r>
              <a:rPr lang="en-US" altLang="zh-CN" sz="2000">
                <a:latin typeface="Courier New" pitchFamily="49" charset="0"/>
              </a:rPr>
              <a:t>   hold on</a:t>
            </a:r>
          </a:p>
          <a:p>
            <a:r>
              <a:rPr lang="en-US" altLang="zh-CN" sz="2000">
                <a:latin typeface="Courier New" pitchFamily="49" charset="0"/>
              </a:rPr>
              <a:t>   y=0:0.01:2;</a:t>
            </a:r>
          </a:p>
          <a:p>
            <a:r>
              <a:rPr lang="en-US" altLang="zh-CN" sz="2000">
                <a:latin typeface="Courier New" pitchFamily="49" charset="0"/>
              </a:rPr>
              <a:t>   plot(1,y,</a:t>
            </a:r>
            <a:r>
              <a:rPr lang="en-US" altLang="zh-CN" sz="2000">
                <a:solidFill>
                  <a:srgbClr val="B22222"/>
                </a:solidFill>
                <a:latin typeface="Courier New" pitchFamily="49" charset="0"/>
              </a:rPr>
              <a:t>’b*'</a:t>
            </a:r>
            <a:r>
              <a:rPr lang="en-US" altLang="zh-CN" sz="2000">
                <a:latin typeface="Courier New" pitchFamily="49" charset="0"/>
              </a:rPr>
              <a:t>)</a:t>
            </a:r>
          </a:p>
        </p:txBody>
      </p:sp>
      <p:sp>
        <p:nvSpPr>
          <p:cNvPr id="14346" name="Text Box 10"/>
          <p:cNvSpPr txBox="1">
            <a:spLocks noChangeArrowheads="1"/>
          </p:cNvSpPr>
          <p:nvPr/>
        </p:nvSpPr>
        <p:spPr bwMode="auto">
          <a:xfrm>
            <a:off x="457200" y="5791200"/>
            <a:ext cx="5141913" cy="396875"/>
          </a:xfrm>
          <a:prstGeom prst="rect">
            <a:avLst/>
          </a:prstGeom>
          <a:noFill/>
          <a:ln w="9525">
            <a:noFill/>
            <a:miter lim="800000"/>
            <a:headEnd/>
            <a:tailEnd/>
          </a:ln>
          <a:effectLst/>
        </p:spPr>
        <p:txBody>
          <a:bodyPr wrap="none">
            <a:spAutoFit/>
          </a:bodyPr>
          <a:lstStyle/>
          <a:p>
            <a:r>
              <a:rPr lang="en-US" altLang="zh-CN" sz="2000"/>
              <a:t>     </a:t>
            </a:r>
            <a:r>
              <a:rPr lang="zh-CN" altLang="en-US" sz="2000" b="1">
                <a:solidFill>
                  <a:schemeClr val="accent2"/>
                </a:solidFill>
              </a:rPr>
              <a:t>结论</a:t>
            </a:r>
            <a:r>
              <a:rPr lang="en-US" altLang="zh-CN" sz="2000" b="1">
                <a:solidFill>
                  <a:schemeClr val="accent2"/>
                </a:solidFill>
              </a:rPr>
              <a:t>:  </a:t>
            </a:r>
            <a:r>
              <a:rPr lang="zh-CN" altLang="en-US" sz="2000" b="1">
                <a:solidFill>
                  <a:schemeClr val="accent2"/>
                </a:solidFill>
                <a:latin typeface="Courier New" pitchFamily="49" charset="0"/>
              </a:rPr>
              <a:t>导弹大致在（</a:t>
            </a:r>
            <a:r>
              <a:rPr lang="en-US" altLang="zh-CN" sz="2000" b="1">
                <a:solidFill>
                  <a:schemeClr val="accent2"/>
                </a:solidFill>
                <a:latin typeface="Courier New" pitchFamily="49" charset="0"/>
              </a:rPr>
              <a:t>1</a:t>
            </a:r>
            <a:r>
              <a:rPr lang="zh-CN" altLang="en-US" sz="2000" b="1">
                <a:solidFill>
                  <a:schemeClr val="accent2"/>
                </a:solidFill>
                <a:latin typeface="Courier New" pitchFamily="49" charset="0"/>
              </a:rPr>
              <a:t>，</a:t>
            </a:r>
            <a:r>
              <a:rPr lang="en-US" altLang="zh-CN" sz="2000" b="1">
                <a:solidFill>
                  <a:schemeClr val="accent2"/>
                </a:solidFill>
                <a:latin typeface="Courier New" pitchFamily="49" charset="0"/>
              </a:rPr>
              <a:t>0.2</a:t>
            </a:r>
            <a:r>
              <a:rPr lang="zh-CN" altLang="en-US" sz="2000" b="1">
                <a:solidFill>
                  <a:schemeClr val="accent2"/>
                </a:solidFill>
                <a:latin typeface="Courier New" pitchFamily="49" charset="0"/>
              </a:rPr>
              <a:t>）处击中乙舰</a:t>
            </a:r>
            <a:endParaRPr lang="zh-CN" altLang="en-US">
              <a:latin typeface="Courier New" pitchFamily="49" charset="0"/>
            </a:endParaRPr>
          </a:p>
        </p:txBody>
      </p:sp>
      <p:sp>
        <p:nvSpPr>
          <p:cNvPr id="14347" name="Rectangle 11">
            <a:hlinkClick r:id="rId3" action="ppaction://hlinkfile"/>
          </p:cNvPr>
          <p:cNvSpPr>
            <a:spLocks noChangeArrowheads="1"/>
          </p:cNvSpPr>
          <p:nvPr/>
        </p:nvSpPr>
        <p:spPr bwMode="auto">
          <a:xfrm>
            <a:off x="5257800" y="5029200"/>
            <a:ext cx="2209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To Matlab(ff6)</a:t>
            </a:r>
          </a:p>
        </p:txBody>
      </p:sp>
      <p:sp>
        <p:nvSpPr>
          <p:cNvPr id="14357" name="Text Box 21"/>
          <p:cNvSpPr txBox="1">
            <a:spLocks noChangeArrowheads="1"/>
          </p:cNvSpPr>
          <p:nvPr/>
        </p:nvSpPr>
        <p:spPr bwMode="auto">
          <a:xfrm>
            <a:off x="6629400" y="3810000"/>
            <a:ext cx="2514600" cy="457200"/>
          </a:xfrm>
          <a:prstGeom prst="rect">
            <a:avLst/>
          </a:prstGeom>
          <a:noFill/>
          <a:ln w="9525">
            <a:noFill/>
            <a:miter lim="800000"/>
            <a:headEnd/>
            <a:tailEnd/>
          </a:ln>
          <a:effectLst/>
        </p:spPr>
        <p:txBody>
          <a:bodyPr>
            <a:spAutoFit/>
          </a:bodyPr>
          <a:lstStyle/>
          <a:p>
            <a:pPr>
              <a:spcBef>
                <a:spcPct val="50000"/>
              </a:spcBef>
            </a:pPr>
            <a:endParaRPr lang="zh-CN" altLang="zh-CN"/>
          </a:p>
        </p:txBody>
      </p:sp>
      <p:graphicFrame>
        <p:nvGraphicFramePr>
          <p:cNvPr id="37888" name="Object 1024"/>
          <p:cNvGraphicFramePr>
            <a:graphicFrameLocks noChangeAspect="1"/>
          </p:cNvGraphicFramePr>
          <p:nvPr/>
        </p:nvGraphicFramePr>
        <p:xfrm>
          <a:off x="685800" y="1219200"/>
          <a:ext cx="2624138" cy="785813"/>
        </p:xfrm>
        <a:graphic>
          <a:graphicData uri="http://schemas.openxmlformats.org/presentationml/2006/ole">
            <p:oleObj spid="_x0000_s37888" name="公式" r:id="rId4" imgW="1307880" imgH="393480" progId="Equation.3">
              <p:embed/>
            </p:oleObj>
          </a:graphicData>
        </a:graphic>
      </p:graphicFrame>
      <p:sp>
        <p:nvSpPr>
          <p:cNvPr id="14359" name="Text Box 23"/>
          <p:cNvSpPr txBox="1">
            <a:spLocks noChangeArrowheads="1"/>
          </p:cNvSpPr>
          <p:nvPr/>
        </p:nvSpPr>
        <p:spPr bwMode="auto">
          <a:xfrm>
            <a:off x="6477000" y="2971800"/>
            <a:ext cx="2057400" cy="457200"/>
          </a:xfrm>
          <a:prstGeom prst="rect">
            <a:avLst/>
          </a:prstGeom>
          <a:noFill/>
          <a:ln w="9525">
            <a:noFill/>
            <a:miter lim="800000"/>
            <a:headEnd/>
            <a:tailEnd/>
          </a:ln>
          <a:effectLst/>
        </p:spPr>
        <p:txBody>
          <a:bodyPr>
            <a:spAutoFit/>
          </a:bodyPr>
          <a:lstStyle/>
          <a:p>
            <a:pPr>
              <a:spcBef>
                <a:spcPct val="50000"/>
              </a:spcBef>
            </a:pPr>
            <a:endParaRPr lang="zh-CN" altLang="zh-CN"/>
          </a:p>
        </p:txBody>
      </p:sp>
      <p:graphicFrame>
        <p:nvGraphicFramePr>
          <p:cNvPr id="37889" name="Object 1025"/>
          <p:cNvGraphicFramePr>
            <a:graphicFrameLocks noChangeAspect="1"/>
          </p:cNvGraphicFramePr>
          <p:nvPr/>
        </p:nvGraphicFramePr>
        <p:xfrm>
          <a:off x="5448300" y="1143000"/>
          <a:ext cx="2867025" cy="1217613"/>
        </p:xfrm>
        <a:graphic>
          <a:graphicData uri="http://schemas.openxmlformats.org/presentationml/2006/ole">
            <p:oleObj spid="_x0000_s37889" name="公式" r:id="rId5" imgW="1434960" imgH="609480" progId="Equation.3">
              <p:embed/>
            </p:oleObj>
          </a:graphicData>
        </a:graphic>
      </p:graphicFrame>
      <p:sp>
        <p:nvSpPr>
          <p:cNvPr id="14361" name="Text Box 25"/>
          <p:cNvSpPr txBox="1">
            <a:spLocks noChangeArrowheads="1"/>
          </p:cNvSpPr>
          <p:nvPr/>
        </p:nvSpPr>
        <p:spPr bwMode="auto">
          <a:xfrm>
            <a:off x="533400" y="609600"/>
            <a:ext cx="8229600" cy="457200"/>
          </a:xfrm>
          <a:prstGeom prst="rect">
            <a:avLst/>
          </a:prstGeom>
          <a:noFill/>
          <a:ln w="9525">
            <a:noFill/>
            <a:miter lim="800000"/>
            <a:headEnd/>
            <a:tailEnd/>
          </a:ln>
          <a:effectLst/>
        </p:spPr>
        <p:txBody>
          <a:bodyPr>
            <a:spAutoFit/>
          </a:bodyPr>
          <a:lstStyle/>
          <a:p>
            <a:pPr>
              <a:spcBef>
                <a:spcPct val="50000"/>
              </a:spcBef>
            </a:pPr>
            <a:r>
              <a:rPr lang="zh-CN" altLang="en-US"/>
              <a:t>令</a:t>
            </a:r>
            <a:r>
              <a:rPr lang="en-US" altLang="zh-CN"/>
              <a:t>y</a:t>
            </a:r>
            <a:r>
              <a:rPr lang="en-US" altLang="zh-CN" baseline="-25000"/>
              <a:t>1</a:t>
            </a:r>
            <a:r>
              <a:rPr lang="en-US" altLang="zh-CN"/>
              <a:t>=y,y</a:t>
            </a:r>
            <a:r>
              <a:rPr lang="en-US" altLang="zh-CN" baseline="-25000"/>
              <a:t>2</a:t>
            </a:r>
            <a:r>
              <a:rPr lang="en-US" altLang="zh-CN"/>
              <a:t>=y</a:t>
            </a:r>
            <a:r>
              <a:rPr lang="en-US" altLang="zh-CN" baseline="-25000"/>
              <a:t>1</a:t>
            </a:r>
            <a:r>
              <a:rPr lang="en-US" altLang="zh-CN"/>
              <a:t>’</a:t>
            </a:r>
            <a:r>
              <a:rPr lang="zh-CN" altLang="en-US"/>
              <a:t>，将方程（</a:t>
            </a:r>
            <a:r>
              <a:rPr lang="en-US" altLang="zh-CN"/>
              <a:t>3</a:t>
            </a:r>
            <a:r>
              <a:rPr lang="zh-CN" altLang="en-US"/>
              <a:t>）化为一阶微分方程组。</a:t>
            </a:r>
          </a:p>
        </p:txBody>
      </p:sp>
      <p:graphicFrame>
        <p:nvGraphicFramePr>
          <p:cNvPr id="37890" name="Object 1026"/>
          <p:cNvGraphicFramePr>
            <a:graphicFrameLocks noChangeAspect="1"/>
          </p:cNvGraphicFramePr>
          <p:nvPr/>
        </p:nvGraphicFramePr>
        <p:xfrm>
          <a:off x="4038600" y="1371600"/>
          <a:ext cx="576263" cy="455613"/>
        </p:xfrm>
        <a:graphic>
          <a:graphicData uri="http://schemas.openxmlformats.org/presentationml/2006/ole">
            <p:oleObj spid="_x0000_s37890" name="公式" r:id="rId6" imgW="190440" imgH="1522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7888"/>
                                        </p:tgtEl>
                                        <p:attrNameLst>
                                          <p:attrName>style.visibility</p:attrName>
                                        </p:attrNameLst>
                                      </p:cBhvr>
                                      <p:to>
                                        <p:strVal val="visible"/>
                                      </p:to>
                                    </p:set>
                                    <p:anim calcmode="lin" valueType="num">
                                      <p:cBhvr additive="base">
                                        <p:cTn id="11" dur="500" fill="hold"/>
                                        <p:tgtEl>
                                          <p:spTgt spid="37888"/>
                                        </p:tgtEl>
                                        <p:attrNameLst>
                                          <p:attrName>ppt_x</p:attrName>
                                        </p:attrNameLst>
                                      </p:cBhvr>
                                      <p:tavLst>
                                        <p:tav tm="0">
                                          <p:val>
                                            <p:strVal val="0-#ppt_w/2"/>
                                          </p:val>
                                        </p:tav>
                                        <p:tav tm="100000">
                                          <p:val>
                                            <p:strVal val="#ppt_x"/>
                                          </p:val>
                                        </p:tav>
                                      </p:tavLst>
                                    </p:anim>
                                    <p:anim calcmode="lin" valueType="num">
                                      <p:cBhvr additive="base">
                                        <p:cTn id="12" dur="500" fill="hold"/>
                                        <p:tgtEl>
                                          <p:spTgt spid="3788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890"/>
                                        </p:tgtEl>
                                        <p:attrNameLst>
                                          <p:attrName>style.visibility</p:attrName>
                                        </p:attrNameLst>
                                      </p:cBhvr>
                                      <p:to>
                                        <p:strVal val="visible"/>
                                      </p:to>
                                    </p:set>
                                    <p:animEffect transition="in" filter="wipe(left)">
                                      <p:cBhvr>
                                        <p:cTn id="17" dur="500"/>
                                        <p:tgtEl>
                                          <p:spTgt spid="3789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7889"/>
                                        </p:tgtEl>
                                        <p:attrNameLst>
                                          <p:attrName>style.visibility</p:attrName>
                                        </p:attrNameLst>
                                      </p:cBhvr>
                                      <p:to>
                                        <p:strVal val="visible"/>
                                      </p:to>
                                    </p:set>
                                    <p:anim calcmode="lin" valueType="num">
                                      <p:cBhvr>
                                        <p:cTn id="22" dur="500" fill="hold"/>
                                        <p:tgtEl>
                                          <p:spTgt spid="37889"/>
                                        </p:tgtEl>
                                        <p:attrNameLst>
                                          <p:attrName>ppt_x</p:attrName>
                                        </p:attrNameLst>
                                      </p:cBhvr>
                                      <p:tavLst>
                                        <p:tav tm="0">
                                          <p:val>
                                            <p:strVal val="#ppt_x-#ppt_w/2"/>
                                          </p:val>
                                        </p:tav>
                                        <p:tav tm="100000">
                                          <p:val>
                                            <p:strVal val="#ppt_x"/>
                                          </p:val>
                                        </p:tav>
                                      </p:tavLst>
                                    </p:anim>
                                    <p:anim calcmode="lin" valueType="num">
                                      <p:cBhvr>
                                        <p:cTn id="23" dur="500" fill="hold"/>
                                        <p:tgtEl>
                                          <p:spTgt spid="37889"/>
                                        </p:tgtEl>
                                        <p:attrNameLst>
                                          <p:attrName>ppt_y</p:attrName>
                                        </p:attrNameLst>
                                      </p:cBhvr>
                                      <p:tavLst>
                                        <p:tav tm="0">
                                          <p:val>
                                            <p:strVal val="#ppt_y"/>
                                          </p:val>
                                        </p:tav>
                                        <p:tav tm="100000">
                                          <p:val>
                                            <p:strVal val="#ppt_y"/>
                                          </p:val>
                                        </p:tav>
                                      </p:tavLst>
                                    </p:anim>
                                    <p:anim calcmode="lin" valueType="num">
                                      <p:cBhvr>
                                        <p:cTn id="24" dur="500" fill="hold"/>
                                        <p:tgtEl>
                                          <p:spTgt spid="37889"/>
                                        </p:tgtEl>
                                        <p:attrNameLst>
                                          <p:attrName>ppt_w</p:attrName>
                                        </p:attrNameLst>
                                      </p:cBhvr>
                                      <p:tavLst>
                                        <p:tav tm="0">
                                          <p:val>
                                            <p:fltVal val="0"/>
                                          </p:val>
                                        </p:tav>
                                        <p:tav tm="100000">
                                          <p:val>
                                            <p:strVal val="#ppt_w"/>
                                          </p:val>
                                        </p:tav>
                                      </p:tavLst>
                                    </p:anim>
                                    <p:anim calcmode="lin" valueType="num">
                                      <p:cBhvr>
                                        <p:cTn id="25" dur="500" fill="hold"/>
                                        <p:tgtEl>
                                          <p:spTgt spid="3788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4339"/>
                                        </p:tgtEl>
                                        <p:attrNameLst>
                                          <p:attrName>style.visibility</p:attrName>
                                        </p:attrNameLst>
                                      </p:cBhvr>
                                      <p:to>
                                        <p:strVal val="visible"/>
                                      </p:to>
                                    </p:set>
                                    <p:anim calcmode="lin" valueType="num">
                                      <p:cBhvr additive="base">
                                        <p:cTn id="30" dur="500" fill="hold"/>
                                        <p:tgtEl>
                                          <p:spTgt spid="14339"/>
                                        </p:tgtEl>
                                        <p:attrNameLst>
                                          <p:attrName>ppt_x</p:attrName>
                                        </p:attrNameLst>
                                      </p:cBhvr>
                                      <p:tavLst>
                                        <p:tav tm="0">
                                          <p:val>
                                            <p:strVal val="0-#ppt_w/2"/>
                                          </p:val>
                                        </p:tav>
                                        <p:tav tm="100000">
                                          <p:val>
                                            <p:strVal val="#ppt_x"/>
                                          </p:val>
                                        </p:tav>
                                      </p:tavLst>
                                    </p:anim>
                                    <p:anim calcmode="lin" valueType="num">
                                      <p:cBhvr additive="base">
                                        <p:cTn id="31"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340"/>
                                        </p:tgtEl>
                                        <p:attrNameLst>
                                          <p:attrName>style.visibility</p:attrName>
                                        </p:attrNameLst>
                                      </p:cBhvr>
                                      <p:to>
                                        <p:strVal val="visible"/>
                                      </p:to>
                                    </p:set>
                                    <p:anim calcmode="lin" valueType="num">
                                      <p:cBhvr additive="base">
                                        <p:cTn id="36" dur="500" fill="hold"/>
                                        <p:tgtEl>
                                          <p:spTgt spid="14340"/>
                                        </p:tgtEl>
                                        <p:attrNameLst>
                                          <p:attrName>ppt_x</p:attrName>
                                        </p:attrNameLst>
                                      </p:cBhvr>
                                      <p:tavLst>
                                        <p:tav tm="0">
                                          <p:val>
                                            <p:strVal val="#ppt_x"/>
                                          </p:val>
                                        </p:tav>
                                        <p:tav tm="100000">
                                          <p:val>
                                            <p:strVal val="#ppt_x"/>
                                          </p:val>
                                        </p:tav>
                                      </p:tavLst>
                                    </p:anim>
                                    <p:anim calcmode="lin" valueType="num">
                                      <p:cBhvr additive="base">
                                        <p:cTn id="37"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4347"/>
                                        </p:tgtEl>
                                        <p:attrNameLst>
                                          <p:attrName>style.visibility</p:attrName>
                                        </p:attrNameLst>
                                      </p:cBhvr>
                                      <p:to>
                                        <p:strVal val="visible"/>
                                      </p:to>
                                    </p:set>
                                    <p:anim calcmode="lin" valueType="num">
                                      <p:cBhvr additive="base">
                                        <p:cTn id="42" dur="500" fill="hold"/>
                                        <p:tgtEl>
                                          <p:spTgt spid="14347"/>
                                        </p:tgtEl>
                                        <p:attrNameLst>
                                          <p:attrName>ppt_x</p:attrName>
                                        </p:attrNameLst>
                                      </p:cBhvr>
                                      <p:tavLst>
                                        <p:tav tm="0">
                                          <p:val>
                                            <p:strVal val="1+#ppt_w/2"/>
                                          </p:val>
                                        </p:tav>
                                        <p:tav tm="100000">
                                          <p:val>
                                            <p:strVal val="#ppt_x"/>
                                          </p:val>
                                        </p:tav>
                                      </p:tavLst>
                                    </p:anim>
                                    <p:anim calcmode="lin" valueType="num">
                                      <p:cBhvr additive="base">
                                        <p:cTn id="43"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346"/>
                                        </p:tgtEl>
                                        <p:attrNameLst>
                                          <p:attrName>style.visibility</p:attrName>
                                        </p:attrNameLst>
                                      </p:cBhvr>
                                      <p:to>
                                        <p:strVal val="visible"/>
                                      </p:to>
                                    </p:set>
                                    <p:anim calcmode="lin" valueType="num">
                                      <p:cBhvr additive="base">
                                        <p:cTn id="48" dur="500" fill="hold"/>
                                        <p:tgtEl>
                                          <p:spTgt spid="14346"/>
                                        </p:tgtEl>
                                        <p:attrNameLst>
                                          <p:attrName>ppt_x</p:attrName>
                                        </p:attrNameLst>
                                      </p:cBhvr>
                                      <p:tavLst>
                                        <p:tav tm="0">
                                          <p:val>
                                            <p:strVal val="#ppt_x"/>
                                          </p:val>
                                        </p:tav>
                                        <p:tav tm="100000">
                                          <p:val>
                                            <p:strVal val="#ppt_x"/>
                                          </p:val>
                                        </p:tav>
                                      </p:tavLst>
                                    </p:anim>
                                    <p:anim calcmode="lin" valueType="num">
                                      <p:cBhvr additive="base">
                                        <p:cTn id="49"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0" grpId="0" autoUpdateAnimBg="0"/>
      <p:bldP spid="14346" grpId="0" autoUpdateAnimBg="0"/>
      <p:bldP spid="14347" grpId="0" animBg="1" autoUpdateAnimBg="0"/>
      <p:bldP spid="1436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FFCCFF"/>
            </a:gs>
          </a:gsLst>
          <a:path path="rect">
            <a:fillToRect r="100000" b="100000"/>
          </a:path>
        </a:grad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46125" y="346075"/>
            <a:ext cx="4359275" cy="457200"/>
          </a:xfrm>
          <a:prstGeom prst="rect">
            <a:avLst/>
          </a:prstGeom>
          <a:noFill/>
          <a:ln w="9525">
            <a:noFill/>
            <a:miter lim="800000"/>
            <a:headEnd/>
            <a:tailEnd/>
          </a:ln>
          <a:effectLst/>
        </p:spPr>
        <p:txBody>
          <a:bodyPr wrap="none">
            <a:spAutoFit/>
          </a:bodyPr>
          <a:lstStyle/>
          <a:p>
            <a:r>
              <a:rPr lang="zh-CN" altLang="en-US" b="1"/>
              <a:t>解法三</a:t>
            </a:r>
            <a:r>
              <a:rPr lang="en-US" altLang="zh-CN"/>
              <a:t>(</a:t>
            </a:r>
            <a:r>
              <a:rPr lang="zh-CN" altLang="en-US"/>
              <a:t>建立参数方程求数值解</a:t>
            </a:r>
            <a:r>
              <a:rPr lang="en-US" altLang="zh-CN"/>
              <a:t>)</a:t>
            </a:r>
          </a:p>
        </p:txBody>
      </p:sp>
      <p:sp>
        <p:nvSpPr>
          <p:cNvPr id="16387" name="Text Box 3"/>
          <p:cNvSpPr txBox="1">
            <a:spLocks noChangeArrowheads="1"/>
          </p:cNvSpPr>
          <p:nvPr/>
        </p:nvSpPr>
        <p:spPr bwMode="auto">
          <a:xfrm>
            <a:off x="441325" y="914400"/>
            <a:ext cx="8702675" cy="396875"/>
          </a:xfrm>
          <a:prstGeom prst="rect">
            <a:avLst/>
          </a:prstGeom>
          <a:noFill/>
          <a:ln w="9525">
            <a:noFill/>
            <a:miter lim="800000"/>
            <a:headEnd/>
            <a:tailEnd/>
          </a:ln>
          <a:effectLst/>
        </p:spPr>
        <p:txBody>
          <a:bodyPr>
            <a:spAutoFit/>
          </a:bodyPr>
          <a:lstStyle/>
          <a:p>
            <a:r>
              <a:rPr lang="en-US" altLang="zh-CN" sz="2000"/>
              <a:t>    </a:t>
            </a:r>
            <a:r>
              <a:rPr lang="zh-CN" altLang="en-US" sz="2000"/>
              <a:t>设时刻</a:t>
            </a:r>
            <a:r>
              <a:rPr lang="en-US" altLang="zh-CN" sz="2000"/>
              <a:t>t</a:t>
            </a:r>
            <a:r>
              <a:rPr lang="zh-CN" altLang="en-US" sz="2000"/>
              <a:t>乙舰的坐标为</a:t>
            </a:r>
            <a:r>
              <a:rPr lang="en-US" altLang="zh-CN" sz="2000"/>
              <a:t>(X(t)</a:t>
            </a:r>
            <a:r>
              <a:rPr lang="zh-CN" altLang="en-US" sz="2000"/>
              <a:t>，</a:t>
            </a:r>
            <a:r>
              <a:rPr lang="en-US" altLang="zh-CN" sz="2000"/>
              <a:t>Y(t))</a:t>
            </a:r>
            <a:r>
              <a:rPr lang="zh-CN" altLang="en-US" sz="2000"/>
              <a:t>，导弹的坐标为</a:t>
            </a:r>
            <a:r>
              <a:rPr lang="en-US" altLang="zh-CN" sz="2000"/>
              <a:t>(x(t)</a:t>
            </a:r>
            <a:r>
              <a:rPr lang="zh-CN" altLang="en-US" sz="2000"/>
              <a:t>，</a:t>
            </a:r>
            <a:r>
              <a:rPr lang="en-US" altLang="zh-CN" sz="2000"/>
              <a:t>y(t)).</a:t>
            </a:r>
            <a:endParaRPr lang="en-US" altLang="zh-CN"/>
          </a:p>
        </p:txBody>
      </p:sp>
      <p:graphicFrame>
        <p:nvGraphicFramePr>
          <p:cNvPr id="38912" name="Object 1024"/>
          <p:cNvGraphicFramePr>
            <a:graphicFrameLocks noChangeAspect="1"/>
          </p:cNvGraphicFramePr>
          <p:nvPr/>
        </p:nvGraphicFramePr>
        <p:xfrm>
          <a:off x="0" y="1295400"/>
          <a:ext cx="11018838" cy="823913"/>
        </p:xfrm>
        <a:graphic>
          <a:graphicData uri="http://schemas.openxmlformats.org/presentationml/2006/ole">
            <p:oleObj spid="_x0000_s38912" name="文档" r:id="rId3" imgW="5274360" imgH="393840" progId="Word.Document.8">
              <p:embed/>
            </p:oleObj>
          </a:graphicData>
        </a:graphic>
      </p:graphicFrame>
      <p:graphicFrame>
        <p:nvGraphicFramePr>
          <p:cNvPr id="38913" name="Object 1025"/>
          <p:cNvGraphicFramePr>
            <a:graphicFrameLocks noChangeAspect="1"/>
          </p:cNvGraphicFramePr>
          <p:nvPr/>
        </p:nvGraphicFramePr>
        <p:xfrm>
          <a:off x="0" y="2133600"/>
          <a:ext cx="10134600" cy="1774825"/>
        </p:xfrm>
        <a:graphic>
          <a:graphicData uri="http://schemas.openxmlformats.org/presentationml/2006/ole">
            <p:oleObj spid="_x0000_s38913" name="文档" r:id="rId4" imgW="5486400" imgH="960480" progId="Word.Document.8">
              <p:embed/>
            </p:oleObj>
          </a:graphicData>
        </a:graphic>
      </p:graphicFrame>
      <p:graphicFrame>
        <p:nvGraphicFramePr>
          <p:cNvPr id="38914" name="Object 1026"/>
          <p:cNvGraphicFramePr>
            <a:graphicFrameLocks noChangeAspect="1"/>
          </p:cNvGraphicFramePr>
          <p:nvPr/>
        </p:nvGraphicFramePr>
        <p:xfrm>
          <a:off x="762000" y="3886200"/>
          <a:ext cx="10212388" cy="1749425"/>
        </p:xfrm>
        <a:graphic>
          <a:graphicData uri="http://schemas.openxmlformats.org/presentationml/2006/ole">
            <p:oleObj spid="_x0000_s38914" name="文档" r:id="rId5" imgW="5486400" imgH="939960" progId="Word.Document.8">
              <p:embed/>
            </p:oleObj>
          </a:graphicData>
        </a:graphic>
      </p:graphicFrame>
      <p:sp>
        <p:nvSpPr>
          <p:cNvPr id="16392" name="Text Box 8"/>
          <p:cNvSpPr txBox="1">
            <a:spLocks noChangeArrowheads="1"/>
          </p:cNvSpPr>
          <p:nvPr/>
        </p:nvSpPr>
        <p:spPr bwMode="auto">
          <a:xfrm>
            <a:off x="-609600" y="5715000"/>
            <a:ext cx="8705850" cy="396875"/>
          </a:xfrm>
          <a:prstGeom prst="rect">
            <a:avLst/>
          </a:prstGeom>
          <a:noFill/>
          <a:ln w="9525">
            <a:noFill/>
            <a:miter lim="800000"/>
            <a:headEnd/>
            <a:tailEnd/>
          </a:ln>
          <a:effectLst/>
        </p:spPr>
        <p:txBody>
          <a:bodyPr>
            <a:spAutoFit/>
          </a:bodyPr>
          <a:lstStyle/>
          <a:p>
            <a:pPr lvl="2"/>
            <a:r>
              <a:rPr lang="en-US" altLang="zh-CN" sz="2000"/>
              <a:t>3</a:t>
            </a:r>
            <a:r>
              <a:rPr lang="zh-CN" altLang="en-US" sz="2000"/>
              <a:t>．因乙舰以速度</a:t>
            </a:r>
            <a:r>
              <a:rPr lang="en-US" altLang="zh-CN" sz="2000"/>
              <a:t>v</a:t>
            </a:r>
            <a:r>
              <a:rPr lang="en-US" altLang="zh-CN" sz="2000" baseline="-25000"/>
              <a:t>0</a:t>
            </a:r>
            <a:r>
              <a:rPr lang="zh-CN" altLang="en-US" sz="2000"/>
              <a:t>沿直线</a:t>
            </a:r>
            <a:r>
              <a:rPr lang="en-US" altLang="zh-CN" sz="2000"/>
              <a:t>x=1</a:t>
            </a:r>
            <a:r>
              <a:rPr lang="zh-CN" altLang="en-US" sz="2000"/>
              <a:t>运动，设</a:t>
            </a:r>
            <a:r>
              <a:rPr lang="en-US" altLang="zh-CN" sz="2000"/>
              <a:t>v</a:t>
            </a:r>
            <a:r>
              <a:rPr lang="en-US" altLang="zh-CN" sz="2000" baseline="-25000"/>
              <a:t>0</a:t>
            </a:r>
            <a:r>
              <a:rPr lang="en-US" altLang="zh-CN" sz="2000"/>
              <a:t>=1</a:t>
            </a:r>
            <a:r>
              <a:rPr lang="zh-CN" altLang="en-US" sz="2000"/>
              <a:t>，则</a:t>
            </a:r>
            <a:r>
              <a:rPr lang="en-US" altLang="zh-CN" sz="2000"/>
              <a:t>w=5</a:t>
            </a:r>
            <a:r>
              <a:rPr lang="zh-CN" altLang="en-US" sz="2000"/>
              <a:t>，</a:t>
            </a:r>
            <a:r>
              <a:rPr lang="en-US" altLang="zh-CN" sz="2000"/>
              <a:t>X=1</a:t>
            </a:r>
            <a:r>
              <a:rPr lang="zh-CN" altLang="en-US" sz="2000"/>
              <a:t>，</a:t>
            </a:r>
            <a:r>
              <a:rPr lang="en-US" altLang="zh-CN" sz="2000"/>
              <a:t>Y=t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38912"/>
                                        </p:tgtEl>
                                        <p:attrNameLst>
                                          <p:attrName>style.visibility</p:attrName>
                                        </p:attrNameLst>
                                      </p:cBhvr>
                                      <p:to>
                                        <p:strVal val="visible"/>
                                      </p:to>
                                    </p:set>
                                    <p:animEffect transition="in" filter="blinds(vertical)">
                                      <p:cBhvr>
                                        <p:cTn id="11" dur="500"/>
                                        <p:tgtEl>
                                          <p:spTgt spid="3891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38913"/>
                                        </p:tgtEl>
                                        <p:attrNameLst>
                                          <p:attrName>style.visibility</p:attrName>
                                        </p:attrNameLst>
                                      </p:cBhvr>
                                      <p:to>
                                        <p:strVal val="visible"/>
                                      </p:to>
                                    </p:set>
                                    <p:animEffect transition="in" filter="box(out)">
                                      <p:cBhvr>
                                        <p:cTn id="16" dur="500"/>
                                        <p:tgtEl>
                                          <p:spTgt spid="389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38914"/>
                                        </p:tgtEl>
                                        <p:attrNameLst>
                                          <p:attrName>style.visibility</p:attrName>
                                        </p:attrNameLst>
                                      </p:cBhvr>
                                      <p:to>
                                        <p:strVal val="visible"/>
                                      </p:to>
                                    </p:set>
                                    <p:animEffect transition="in" filter="barn(outVertical)">
                                      <p:cBhvr>
                                        <p:cTn id="21" dur="500"/>
                                        <p:tgtEl>
                                          <p:spTgt spid="3891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392"/>
                                        </p:tgtEl>
                                        <p:attrNameLst>
                                          <p:attrName>style.visibility</p:attrName>
                                        </p:attrNameLst>
                                      </p:cBhvr>
                                      <p:to>
                                        <p:strVal val="visible"/>
                                      </p:to>
                                    </p:set>
                                    <p:anim calcmode="lin" valueType="num">
                                      <p:cBhvr additive="base">
                                        <p:cTn id="26" dur="500" fill="hold"/>
                                        <p:tgtEl>
                                          <p:spTgt spid="16392"/>
                                        </p:tgtEl>
                                        <p:attrNameLst>
                                          <p:attrName>ppt_x</p:attrName>
                                        </p:attrNameLst>
                                      </p:cBhvr>
                                      <p:tavLst>
                                        <p:tav tm="0">
                                          <p:val>
                                            <p:strVal val="#ppt_x"/>
                                          </p:val>
                                        </p:tav>
                                        <p:tav tm="100000">
                                          <p:val>
                                            <p:strVal val="#ppt_x"/>
                                          </p:val>
                                        </p:tav>
                                      </p:tavLst>
                                    </p:anim>
                                    <p:anim calcmode="lin" valueType="num">
                                      <p:cBhvr additive="base">
                                        <p:cTn id="27"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3091" name="Picture 19" descr="D:\图片\POWERPNT\COMP4.WMF"/>
          <p:cNvPicPr>
            <a:picLocks noChangeAspect="1" noChangeArrowheads="1"/>
          </p:cNvPicPr>
          <p:nvPr/>
        </p:nvPicPr>
        <p:blipFill>
          <a:blip r:embed="rId3"/>
          <a:srcRect/>
          <a:stretch>
            <a:fillRect/>
          </a:stretch>
        </p:blipFill>
        <p:spPr bwMode="auto">
          <a:xfrm>
            <a:off x="0" y="4343400"/>
            <a:ext cx="3352800" cy="2514600"/>
          </a:xfrm>
          <a:prstGeom prst="rect">
            <a:avLst/>
          </a:prstGeom>
          <a:noFill/>
        </p:spPr>
      </p:pic>
      <p:sp>
        <p:nvSpPr>
          <p:cNvPr id="3080" name="Text Box 8" descr="白色大理石"/>
          <p:cNvSpPr txBox="1">
            <a:spLocks noChangeArrowheads="1"/>
          </p:cNvSpPr>
          <p:nvPr/>
        </p:nvSpPr>
        <p:spPr bwMode="auto">
          <a:xfrm>
            <a:off x="457200" y="304800"/>
            <a:ext cx="2025650" cy="641350"/>
          </a:xfrm>
          <a:prstGeom prst="rect">
            <a:avLst/>
          </a:prstGeom>
          <a:blipFill dpi="0" rotWithShape="0">
            <a:blip r:embed="rId4"/>
            <a:srcRect/>
            <a:tile tx="0" ty="0" sx="100000" sy="100000" flip="none" algn="tl"/>
          </a:blipFill>
          <a:ln w="9525">
            <a:noFill/>
            <a:miter lim="800000"/>
            <a:headEnd/>
            <a:tailEnd/>
          </a:ln>
          <a:effectLst/>
        </p:spPr>
        <p:txBody>
          <a:bodyPr wrap="none">
            <a:spAutoFit/>
          </a:bodyPr>
          <a:lstStyle/>
          <a:p>
            <a:r>
              <a:rPr lang="zh-CN" altLang="en-US" sz="3600" b="1">
                <a:solidFill>
                  <a:schemeClr val="accent2"/>
                </a:solidFill>
              </a:rPr>
              <a:t>实验目的</a:t>
            </a:r>
            <a:endParaRPr lang="zh-CN" altLang="en-US" sz="3600" b="1">
              <a:solidFill>
                <a:srgbClr val="FFFF99"/>
              </a:solidFill>
            </a:endParaRPr>
          </a:p>
        </p:txBody>
      </p:sp>
      <p:sp>
        <p:nvSpPr>
          <p:cNvPr id="3081" name="Text Box 9" descr="纸袋">
            <a:hlinkClick r:id="" action="ppaction://hlinkshowjump?jump=nextslide"/>
          </p:cNvPr>
          <p:cNvSpPr txBox="1">
            <a:spLocks noChangeArrowheads="1"/>
          </p:cNvSpPr>
          <p:nvPr/>
        </p:nvSpPr>
        <p:spPr bwMode="auto">
          <a:xfrm>
            <a:off x="381000" y="1905000"/>
            <a:ext cx="2025650" cy="641350"/>
          </a:xfrm>
          <a:prstGeom prst="rect">
            <a:avLst/>
          </a:prstGeom>
          <a:blipFill dpi="0" rotWithShape="0">
            <a:blip r:embed="rId5"/>
            <a:srcRect/>
            <a:tile tx="0" ty="0" sx="100000" sy="100000" flip="none" algn="tl"/>
          </a:blipFill>
          <a:ln w="9525">
            <a:noFill/>
            <a:miter lim="800000"/>
            <a:headEnd/>
            <a:tailEnd/>
          </a:ln>
          <a:effectLst/>
        </p:spPr>
        <p:txBody>
          <a:bodyPr wrap="none">
            <a:spAutoFit/>
          </a:bodyPr>
          <a:lstStyle/>
          <a:p>
            <a:r>
              <a:rPr lang="zh-CN" altLang="en-US" sz="3600" b="1">
                <a:solidFill>
                  <a:schemeClr val="bg1"/>
                </a:solidFill>
              </a:rPr>
              <a:t>实验内容</a:t>
            </a:r>
            <a:endParaRPr lang="zh-CN" altLang="en-US" sz="3600" b="1">
              <a:solidFill>
                <a:srgbClr val="FFFF99"/>
              </a:solidFill>
            </a:endParaRPr>
          </a:p>
        </p:txBody>
      </p:sp>
      <p:sp>
        <p:nvSpPr>
          <p:cNvPr id="3083" name="Text Box 11"/>
          <p:cNvSpPr txBox="1">
            <a:spLocks noChangeArrowheads="1"/>
          </p:cNvSpPr>
          <p:nvPr/>
        </p:nvSpPr>
        <p:spPr bwMode="auto">
          <a:xfrm>
            <a:off x="2667000" y="1447800"/>
            <a:ext cx="5345113" cy="457200"/>
          </a:xfrm>
          <a:prstGeom prst="rect">
            <a:avLst/>
          </a:prstGeom>
          <a:noFill/>
          <a:ln w="9525">
            <a:noFill/>
            <a:miter lim="800000"/>
            <a:headEnd/>
            <a:tailEnd/>
          </a:ln>
          <a:effectLst/>
        </p:spPr>
        <p:txBody>
          <a:bodyPr wrap="none">
            <a:spAutoFit/>
          </a:bodyPr>
          <a:lstStyle/>
          <a:p>
            <a:r>
              <a:rPr lang="en-US" altLang="zh-CN" b="1"/>
              <a:t>2</a:t>
            </a:r>
            <a:r>
              <a:rPr lang="zh-CN" altLang="en-US" b="1"/>
              <a:t>、学会用</a:t>
            </a:r>
            <a:r>
              <a:rPr lang="en-US" altLang="zh-CN" b="1"/>
              <a:t>Matlab</a:t>
            </a:r>
            <a:r>
              <a:rPr lang="zh-CN" altLang="en-US" b="1"/>
              <a:t>求微分方程的数值解</a:t>
            </a:r>
            <a:r>
              <a:rPr lang="en-US" altLang="zh-CN" b="1"/>
              <a:t>.</a:t>
            </a:r>
          </a:p>
        </p:txBody>
      </p:sp>
      <p:sp>
        <p:nvSpPr>
          <p:cNvPr id="3085" name="Text Box 13"/>
          <p:cNvSpPr txBox="1">
            <a:spLocks noChangeArrowheads="1"/>
          </p:cNvSpPr>
          <p:nvPr/>
        </p:nvSpPr>
        <p:spPr bwMode="auto">
          <a:xfrm>
            <a:off x="2667000" y="914400"/>
            <a:ext cx="6248400" cy="457200"/>
          </a:xfrm>
          <a:prstGeom prst="rect">
            <a:avLst/>
          </a:prstGeom>
          <a:noFill/>
          <a:ln w="9525">
            <a:noFill/>
            <a:miter lim="800000"/>
            <a:headEnd/>
            <a:tailEnd/>
          </a:ln>
          <a:effectLst/>
        </p:spPr>
        <p:txBody>
          <a:bodyPr>
            <a:spAutoFit/>
          </a:bodyPr>
          <a:lstStyle/>
          <a:p>
            <a:r>
              <a:rPr lang="en-US" altLang="zh-CN" b="1"/>
              <a:t>1</a:t>
            </a:r>
            <a:r>
              <a:rPr lang="zh-CN" altLang="en-US" b="1"/>
              <a:t>、学会用</a:t>
            </a:r>
            <a:r>
              <a:rPr lang="en-US" altLang="zh-CN" b="1"/>
              <a:t>Matlab</a:t>
            </a:r>
            <a:r>
              <a:rPr lang="zh-CN" altLang="en-US" b="1"/>
              <a:t>求简单微分方程的解析解</a:t>
            </a:r>
            <a:r>
              <a:rPr lang="en-US" altLang="zh-CN" b="1"/>
              <a:t>.</a:t>
            </a:r>
          </a:p>
        </p:txBody>
      </p:sp>
      <p:sp>
        <p:nvSpPr>
          <p:cNvPr id="3086" name="Text Box 14">
            <a:hlinkClick r:id="rId6" action="ppaction://hlinksldjump"/>
          </p:cNvPr>
          <p:cNvSpPr txBox="1">
            <a:spLocks noChangeArrowheads="1"/>
          </p:cNvSpPr>
          <p:nvPr/>
        </p:nvSpPr>
        <p:spPr bwMode="auto">
          <a:xfrm>
            <a:off x="2743200" y="2743200"/>
            <a:ext cx="5129213" cy="457200"/>
          </a:xfrm>
          <a:prstGeom prst="rect">
            <a:avLst/>
          </a:prstGeom>
          <a:noFill/>
          <a:ln w="9525">
            <a:noFill/>
            <a:miter lim="800000"/>
            <a:headEnd/>
            <a:tailEnd/>
          </a:ln>
          <a:effectLst/>
        </p:spPr>
        <p:txBody>
          <a:bodyPr>
            <a:spAutoFit/>
          </a:bodyPr>
          <a:lstStyle/>
          <a:p>
            <a:pPr>
              <a:spcBef>
                <a:spcPct val="50000"/>
              </a:spcBef>
            </a:pPr>
            <a:r>
              <a:rPr lang="en-US" altLang="zh-CN" b="1">
                <a:latin typeface="宋体" pitchFamily="2" charset="-122"/>
                <a:hlinkClick r:id="rId6" action="ppaction://hlinksldjump"/>
              </a:rPr>
              <a:t>1</a:t>
            </a:r>
            <a:r>
              <a:rPr lang="zh-CN" altLang="en-US" b="1">
                <a:latin typeface="宋体" pitchFamily="2" charset="-122"/>
                <a:hlinkClick r:id="rId6" action="ppaction://hlinksldjump"/>
              </a:rPr>
              <a:t>、</a:t>
            </a:r>
            <a:r>
              <a:rPr lang="zh-CN" altLang="en-US" b="1">
                <a:hlinkClick r:id="rId6" action="ppaction://hlinksldjump"/>
              </a:rPr>
              <a:t>求简单微分方程的解析解</a:t>
            </a:r>
            <a:r>
              <a:rPr lang="en-US" altLang="zh-CN" b="1"/>
              <a:t>.</a:t>
            </a:r>
          </a:p>
        </p:txBody>
      </p:sp>
      <p:sp>
        <p:nvSpPr>
          <p:cNvPr id="3087" name="Text Box 15">
            <a:hlinkClick r:id="rId7" action="ppaction://hlinksldjump"/>
          </p:cNvPr>
          <p:cNvSpPr txBox="1">
            <a:spLocks noChangeArrowheads="1"/>
          </p:cNvSpPr>
          <p:nvPr/>
        </p:nvSpPr>
        <p:spPr bwMode="auto">
          <a:xfrm>
            <a:off x="2667000" y="4572000"/>
            <a:ext cx="3657600" cy="457200"/>
          </a:xfrm>
          <a:prstGeom prst="rect">
            <a:avLst/>
          </a:prstGeom>
          <a:noFill/>
          <a:ln w="9525">
            <a:noFill/>
            <a:miter lim="800000"/>
            <a:headEnd/>
            <a:tailEnd/>
          </a:ln>
          <a:effectLst/>
        </p:spPr>
        <p:txBody>
          <a:bodyPr>
            <a:spAutoFit/>
          </a:bodyPr>
          <a:lstStyle/>
          <a:p>
            <a:pPr>
              <a:spcBef>
                <a:spcPct val="50000"/>
              </a:spcBef>
            </a:pPr>
            <a:r>
              <a:rPr lang="en-US" altLang="zh-CN" b="1">
                <a:latin typeface="宋体" pitchFamily="2" charset="-122"/>
                <a:hlinkClick r:id="rId7" action="ppaction://hlinksldjump"/>
              </a:rPr>
              <a:t>4</a:t>
            </a:r>
            <a:r>
              <a:rPr lang="zh-CN" altLang="en-US" b="1">
                <a:latin typeface="宋体" pitchFamily="2" charset="-122"/>
                <a:hlinkClick r:id="rId7" action="ppaction://hlinksldjump"/>
              </a:rPr>
              <a:t>、实验作业</a:t>
            </a:r>
            <a:r>
              <a:rPr lang="en-US" altLang="zh-CN" b="1">
                <a:latin typeface="宋体" pitchFamily="2" charset="-122"/>
                <a:hlinkClick r:id="rId7" action="ppaction://hlinksldjump"/>
              </a:rPr>
              <a:t>.</a:t>
            </a:r>
            <a:endParaRPr lang="en-US" altLang="zh-CN" b="1"/>
          </a:p>
        </p:txBody>
      </p:sp>
      <p:sp>
        <p:nvSpPr>
          <p:cNvPr id="3088" name="Text Box 16">
            <a:hlinkClick r:id="rId8" action="ppaction://hlinksldjump"/>
          </p:cNvPr>
          <p:cNvSpPr txBox="1">
            <a:spLocks noChangeArrowheads="1"/>
          </p:cNvSpPr>
          <p:nvPr/>
        </p:nvSpPr>
        <p:spPr bwMode="auto">
          <a:xfrm>
            <a:off x="2743200" y="3352800"/>
            <a:ext cx="3473450" cy="457200"/>
          </a:xfrm>
          <a:prstGeom prst="rect">
            <a:avLst/>
          </a:prstGeom>
          <a:noFill/>
          <a:ln w="9525">
            <a:noFill/>
            <a:miter lim="800000"/>
            <a:headEnd/>
            <a:tailEnd/>
          </a:ln>
          <a:effectLst/>
        </p:spPr>
        <p:txBody>
          <a:bodyPr wrap="none">
            <a:spAutoFit/>
          </a:bodyPr>
          <a:lstStyle/>
          <a:p>
            <a:r>
              <a:rPr lang="en-US" altLang="zh-CN" b="1">
                <a:hlinkClick r:id="rId9" action="ppaction://hlinksldjump"/>
              </a:rPr>
              <a:t>2</a:t>
            </a:r>
            <a:r>
              <a:rPr lang="zh-CN" altLang="en-US" b="1">
                <a:hlinkClick r:id="rId9" action="ppaction://hlinksldjump"/>
              </a:rPr>
              <a:t>、求微分方程的数值解</a:t>
            </a:r>
            <a:r>
              <a:rPr lang="en-US" altLang="zh-CN" b="1">
                <a:hlinkClick r:id="rId8" action="ppaction://hlinksldjump"/>
              </a:rPr>
              <a:t>.</a:t>
            </a:r>
            <a:endParaRPr lang="en-US" altLang="zh-CN" b="1"/>
          </a:p>
        </p:txBody>
      </p:sp>
      <p:sp>
        <p:nvSpPr>
          <p:cNvPr id="3090" name="Text Box 18">
            <a:hlinkClick r:id="" action="ppaction://hlinkshowjump?jump=nextslide"/>
          </p:cNvPr>
          <p:cNvSpPr txBox="1">
            <a:spLocks noChangeArrowheads="1"/>
          </p:cNvSpPr>
          <p:nvPr/>
        </p:nvSpPr>
        <p:spPr bwMode="auto">
          <a:xfrm>
            <a:off x="2743200" y="3886200"/>
            <a:ext cx="3178175" cy="457200"/>
          </a:xfrm>
          <a:prstGeom prst="rect">
            <a:avLst/>
          </a:prstGeom>
          <a:noFill/>
          <a:ln w="9525">
            <a:noFill/>
            <a:miter lim="800000"/>
            <a:headEnd/>
            <a:tailEnd/>
          </a:ln>
          <a:effectLst/>
        </p:spPr>
        <p:txBody>
          <a:bodyPr wrap="none">
            <a:spAutoFit/>
          </a:bodyPr>
          <a:lstStyle/>
          <a:p>
            <a:r>
              <a:rPr lang="en-US" altLang="zh-CN" b="1">
                <a:hlinkClick r:id="rId10" action="ppaction://hlinksldjump"/>
              </a:rPr>
              <a:t>3</a:t>
            </a:r>
            <a:r>
              <a:rPr lang="zh-CN" altLang="en-US" b="1">
                <a:hlinkClick r:id="rId10" action="ppaction://hlinksldjump"/>
              </a:rPr>
              <a:t>、 数学建模实例</a:t>
            </a:r>
            <a:r>
              <a:rPr lang="zh-CN" altLang="en-US" b="1"/>
              <a:t>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FFCCFF"/>
            </a:gs>
          </a:gsLst>
          <a:lin ang="18900000" scaled="1"/>
        </a:gradFill>
        <a:effectLst/>
      </p:bgPr>
    </p:bg>
    <p:spTree>
      <p:nvGrpSpPr>
        <p:cNvPr id="1" name=""/>
        <p:cNvGrpSpPr/>
        <p:nvPr/>
      </p:nvGrpSpPr>
      <p:grpSpPr>
        <a:xfrm>
          <a:off x="0" y="0"/>
          <a:ext cx="0" cy="0"/>
          <a:chOff x="0" y="0"/>
          <a:chExt cx="0" cy="0"/>
        </a:xfrm>
      </p:grpSpPr>
      <p:graphicFrame>
        <p:nvGraphicFramePr>
          <p:cNvPr id="39936" name="Object 1024"/>
          <p:cNvGraphicFramePr>
            <a:graphicFrameLocks noChangeAspect="1"/>
          </p:cNvGraphicFramePr>
          <p:nvPr/>
        </p:nvGraphicFramePr>
        <p:xfrm>
          <a:off x="609600" y="166688"/>
          <a:ext cx="10287000" cy="2797175"/>
        </p:xfrm>
        <a:graphic>
          <a:graphicData uri="http://schemas.openxmlformats.org/presentationml/2006/ole">
            <p:oleObj spid="_x0000_s39936" name="文档" r:id="rId3" imgW="5486400" imgH="1493280" progId="Word.Document.8">
              <p:embed/>
            </p:oleObj>
          </a:graphicData>
        </a:graphic>
      </p:graphicFrame>
      <p:sp>
        <p:nvSpPr>
          <p:cNvPr id="17411" name="Text Box 3"/>
          <p:cNvSpPr txBox="1">
            <a:spLocks noChangeArrowheads="1"/>
          </p:cNvSpPr>
          <p:nvPr/>
        </p:nvSpPr>
        <p:spPr bwMode="auto">
          <a:xfrm>
            <a:off x="609600" y="2819400"/>
            <a:ext cx="3486150" cy="396875"/>
          </a:xfrm>
          <a:prstGeom prst="rect">
            <a:avLst/>
          </a:prstGeom>
          <a:noFill/>
          <a:ln w="9525">
            <a:noFill/>
            <a:miter lim="800000"/>
            <a:headEnd/>
            <a:tailEnd/>
          </a:ln>
          <a:effectLst/>
        </p:spPr>
        <p:txBody>
          <a:bodyPr wrap="none">
            <a:spAutoFit/>
          </a:bodyPr>
          <a:lstStyle/>
          <a:p>
            <a:r>
              <a:rPr lang="en-US" altLang="zh-CN" sz="2000"/>
              <a:t>4. </a:t>
            </a:r>
            <a:r>
              <a:rPr lang="zh-CN" altLang="en-US" sz="2000"/>
              <a:t>解导弹运动轨迹的参数方程</a:t>
            </a:r>
            <a:endParaRPr lang="zh-CN" altLang="en-US"/>
          </a:p>
        </p:txBody>
      </p:sp>
      <p:sp>
        <p:nvSpPr>
          <p:cNvPr id="17412" name="Text Box 4"/>
          <p:cNvSpPr txBox="1">
            <a:spLocks noChangeArrowheads="1"/>
          </p:cNvSpPr>
          <p:nvPr/>
        </p:nvSpPr>
        <p:spPr bwMode="auto">
          <a:xfrm>
            <a:off x="0" y="3200400"/>
            <a:ext cx="8413750" cy="1616075"/>
          </a:xfrm>
          <a:prstGeom prst="rect">
            <a:avLst/>
          </a:prstGeom>
          <a:noFill/>
          <a:ln w="9525">
            <a:noFill/>
            <a:miter lim="800000"/>
            <a:headEnd/>
            <a:tailEnd/>
          </a:ln>
          <a:effectLst/>
        </p:spPr>
        <p:txBody>
          <a:bodyPr wrap="none">
            <a:spAutoFit/>
          </a:bodyPr>
          <a:lstStyle/>
          <a:p>
            <a:pPr lvl="2"/>
            <a:r>
              <a:rPr lang="zh-CN" altLang="en-US" sz="2000"/>
              <a:t>建立</a:t>
            </a:r>
            <a:r>
              <a:rPr lang="en-US" altLang="zh-CN" sz="2000"/>
              <a:t>m-</a:t>
            </a:r>
            <a:r>
              <a:rPr lang="zh-CN" altLang="en-US" sz="2000"/>
              <a:t>文件</a:t>
            </a:r>
            <a:r>
              <a:rPr lang="en-US" altLang="zh-CN" sz="2000"/>
              <a:t>eq2.m</a:t>
            </a:r>
            <a:r>
              <a:rPr lang="zh-CN" altLang="en-US" sz="2000"/>
              <a:t>如下：</a:t>
            </a:r>
          </a:p>
          <a:p>
            <a:r>
              <a:rPr lang="zh-CN" altLang="en-US" sz="2000"/>
              <a:t>                     </a:t>
            </a:r>
            <a:r>
              <a:rPr lang="en-US" altLang="zh-CN" sz="2000">
                <a:solidFill>
                  <a:srgbClr val="0000FF"/>
                </a:solidFill>
                <a:latin typeface="Courier New" pitchFamily="49" charset="0"/>
              </a:rPr>
              <a:t>function </a:t>
            </a:r>
            <a:r>
              <a:rPr lang="en-US" altLang="zh-CN" sz="2000">
                <a:latin typeface="Courier New" pitchFamily="49" charset="0"/>
              </a:rPr>
              <a:t>dy=eq2(t,y)</a:t>
            </a:r>
          </a:p>
          <a:p>
            <a:r>
              <a:rPr lang="en-US" altLang="zh-CN" sz="2000">
                <a:latin typeface="Courier New" pitchFamily="49" charset="0"/>
              </a:rPr>
              <a:t>         dy=zeros(2,1);</a:t>
            </a:r>
          </a:p>
          <a:p>
            <a:r>
              <a:rPr lang="en-US" altLang="zh-CN" sz="2000">
                <a:latin typeface="Courier New" pitchFamily="49" charset="0"/>
              </a:rPr>
              <a:t>         dy(1)=5*(1-y(1))/sqrt((1-y(1))^2+(t-y(2))^2);</a:t>
            </a:r>
          </a:p>
          <a:p>
            <a:r>
              <a:rPr lang="en-US" altLang="zh-CN" sz="2000">
                <a:latin typeface="Courier New" pitchFamily="49" charset="0"/>
              </a:rPr>
              <a:t>         dy(2)=5*(t-y(2))/sqrt((1-y(1))^2+(t-y(2))^2);</a:t>
            </a:r>
          </a:p>
        </p:txBody>
      </p:sp>
      <p:sp>
        <p:nvSpPr>
          <p:cNvPr id="17413" name="Text Box 5"/>
          <p:cNvSpPr txBox="1">
            <a:spLocks noChangeArrowheads="1"/>
          </p:cNvSpPr>
          <p:nvPr/>
        </p:nvSpPr>
        <p:spPr bwMode="auto">
          <a:xfrm>
            <a:off x="0" y="4800600"/>
            <a:ext cx="6686550" cy="1616075"/>
          </a:xfrm>
          <a:prstGeom prst="rect">
            <a:avLst/>
          </a:prstGeom>
          <a:noFill/>
          <a:ln w="9525">
            <a:noFill/>
            <a:miter lim="800000"/>
            <a:headEnd/>
            <a:tailEnd/>
          </a:ln>
          <a:effectLst/>
        </p:spPr>
        <p:txBody>
          <a:bodyPr wrap="none">
            <a:spAutoFit/>
          </a:bodyPr>
          <a:lstStyle/>
          <a:p>
            <a:r>
              <a:rPr lang="en-US" altLang="zh-CN" sz="2000">
                <a:latin typeface="Courier New" pitchFamily="49" charset="0"/>
              </a:rPr>
              <a:t>      </a:t>
            </a:r>
            <a:r>
              <a:rPr lang="zh-CN" altLang="en-US" sz="2000">
                <a:latin typeface="Courier New" pitchFamily="49" charset="0"/>
              </a:rPr>
              <a:t>取</a:t>
            </a:r>
            <a:r>
              <a:rPr lang="en-US" altLang="zh-CN" sz="2000">
                <a:latin typeface="Courier New" pitchFamily="49" charset="0"/>
              </a:rPr>
              <a:t>t</a:t>
            </a:r>
            <a:r>
              <a:rPr lang="en-US" altLang="zh-CN" sz="2000" baseline="-25000">
                <a:latin typeface="Courier New" pitchFamily="49" charset="0"/>
              </a:rPr>
              <a:t>0</a:t>
            </a:r>
            <a:r>
              <a:rPr lang="en-US" altLang="zh-CN" sz="2000">
                <a:latin typeface="Courier New" pitchFamily="49" charset="0"/>
              </a:rPr>
              <a:t>=0</a:t>
            </a:r>
            <a:r>
              <a:rPr lang="zh-CN" altLang="en-US" sz="2000">
                <a:latin typeface="Courier New" pitchFamily="49" charset="0"/>
              </a:rPr>
              <a:t>，</a:t>
            </a:r>
            <a:r>
              <a:rPr lang="en-US" altLang="zh-CN" sz="2000">
                <a:latin typeface="Courier New" pitchFamily="49" charset="0"/>
              </a:rPr>
              <a:t>t</a:t>
            </a:r>
            <a:r>
              <a:rPr lang="en-US" altLang="zh-CN" sz="2000" baseline="-25000">
                <a:latin typeface="Courier New" pitchFamily="49" charset="0"/>
              </a:rPr>
              <a:t>f</a:t>
            </a:r>
            <a:r>
              <a:rPr lang="en-US" altLang="zh-CN" sz="2000">
                <a:latin typeface="Courier New" pitchFamily="49" charset="0"/>
              </a:rPr>
              <a:t>=2</a:t>
            </a:r>
            <a:r>
              <a:rPr lang="zh-CN" altLang="en-US" sz="2000">
                <a:latin typeface="Courier New" pitchFamily="49" charset="0"/>
              </a:rPr>
              <a:t>，建立主程序</a:t>
            </a:r>
            <a:r>
              <a:rPr lang="en-US" altLang="zh-CN" sz="2000">
                <a:latin typeface="Courier New" pitchFamily="49" charset="0"/>
              </a:rPr>
              <a:t>chase2.m</a:t>
            </a:r>
            <a:r>
              <a:rPr lang="zh-CN" altLang="en-US" sz="2000">
                <a:latin typeface="Courier New" pitchFamily="49" charset="0"/>
              </a:rPr>
              <a:t>如下：</a:t>
            </a:r>
            <a:endParaRPr lang="zh-CN" altLang="en-US" sz="2000"/>
          </a:p>
          <a:p>
            <a:r>
              <a:rPr lang="zh-CN" altLang="en-US" sz="2000">
                <a:latin typeface="Courier New" pitchFamily="49" charset="0"/>
              </a:rPr>
              <a:t>          </a:t>
            </a:r>
            <a:r>
              <a:rPr lang="en-US" altLang="zh-CN" sz="2000">
                <a:latin typeface="Courier New" pitchFamily="49" charset="0"/>
              </a:rPr>
              <a:t>[t,y]=ode45(</a:t>
            </a:r>
            <a:r>
              <a:rPr lang="en-US" altLang="zh-CN" sz="2000">
                <a:solidFill>
                  <a:srgbClr val="800000"/>
                </a:solidFill>
                <a:latin typeface="Courier New" pitchFamily="49" charset="0"/>
              </a:rPr>
              <a:t>'eq2'</a:t>
            </a:r>
            <a:r>
              <a:rPr lang="en-US" altLang="zh-CN" sz="2000">
                <a:latin typeface="Courier New" pitchFamily="49" charset="0"/>
              </a:rPr>
              <a:t>,[0 2],[0 0]);</a:t>
            </a:r>
          </a:p>
          <a:p>
            <a:r>
              <a:rPr lang="en-US" altLang="zh-CN" sz="2000">
                <a:latin typeface="Courier New" pitchFamily="49" charset="0"/>
              </a:rPr>
              <a:t>          Y=0:0.01:2;</a:t>
            </a:r>
          </a:p>
          <a:p>
            <a:r>
              <a:rPr lang="en-US" altLang="zh-CN" sz="2000">
                <a:latin typeface="Courier New" pitchFamily="49" charset="0"/>
              </a:rPr>
              <a:t>          plot(1,Y,</a:t>
            </a:r>
            <a:r>
              <a:rPr lang="en-US" altLang="zh-CN" sz="2000">
                <a:solidFill>
                  <a:srgbClr val="800000"/>
                </a:solidFill>
                <a:latin typeface="Courier New" pitchFamily="49" charset="0"/>
              </a:rPr>
              <a:t>'-'</a:t>
            </a:r>
            <a:r>
              <a:rPr lang="en-US" altLang="zh-CN" sz="2000">
                <a:latin typeface="Courier New" pitchFamily="49" charset="0"/>
              </a:rPr>
              <a:t>)</a:t>
            </a:r>
            <a:r>
              <a:rPr lang="zh-CN" altLang="en-US" sz="2000">
                <a:latin typeface="Courier New" pitchFamily="49" charset="0"/>
              </a:rPr>
              <a:t>， </a:t>
            </a:r>
            <a:r>
              <a:rPr lang="en-US" altLang="zh-CN" sz="2000">
                <a:latin typeface="Courier New" pitchFamily="49" charset="0"/>
              </a:rPr>
              <a:t>hold on          </a:t>
            </a:r>
          </a:p>
          <a:p>
            <a:r>
              <a:rPr lang="en-US" altLang="zh-CN" sz="2000">
                <a:latin typeface="Courier New" pitchFamily="49" charset="0"/>
              </a:rPr>
              <a:t>          plot(y(:,1),y(:,2),</a:t>
            </a:r>
            <a:r>
              <a:rPr lang="en-US" altLang="zh-CN" sz="2000">
                <a:solidFill>
                  <a:srgbClr val="800000"/>
                </a:solidFill>
                <a:latin typeface="Courier New" pitchFamily="49" charset="0"/>
              </a:rPr>
              <a:t>'*'</a:t>
            </a:r>
            <a:r>
              <a:rPr lang="en-US" altLang="zh-CN" sz="2000">
                <a:latin typeface="Courier New" pitchFamily="49" charset="0"/>
              </a:rPr>
              <a:t>)</a:t>
            </a:r>
          </a:p>
        </p:txBody>
      </p:sp>
      <p:sp>
        <p:nvSpPr>
          <p:cNvPr id="17414" name="Text Box 6">
            <a:hlinkClick r:id="rId4" action="ppaction://hlinkfile"/>
          </p:cNvPr>
          <p:cNvSpPr txBox="1">
            <a:spLocks noChangeArrowheads="1"/>
          </p:cNvSpPr>
          <p:nvPr/>
        </p:nvSpPr>
        <p:spPr bwMode="auto">
          <a:xfrm>
            <a:off x="5638800" y="5943600"/>
            <a:ext cx="2492375" cy="457200"/>
          </a:xfrm>
          <a:prstGeom prst="rect">
            <a:avLst/>
          </a:prstGeom>
          <a:solidFill>
            <a:schemeClr val="accent1"/>
          </a:solidFill>
          <a:ln w="9525">
            <a:noFill/>
            <a:miter lim="800000"/>
            <a:headEnd/>
            <a:tailEnd/>
          </a:ln>
          <a:effectLst/>
        </p:spPr>
        <p:txBody>
          <a:bodyPr wrap="none">
            <a:spAutoFit/>
          </a:bodyPr>
          <a:lstStyle/>
          <a:p>
            <a:r>
              <a:rPr lang="en-US" altLang="zh-CN"/>
              <a:t>To Matlab(chase2)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checkerboard(across)">
                                      <p:cBhvr>
                                        <p:cTn id="11" dur="500"/>
                                        <p:tgtEl>
                                          <p:spTgt spid="174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7413"/>
                                        </p:tgtEl>
                                        <p:attrNameLst>
                                          <p:attrName>style.visibility</p:attrName>
                                        </p:attrNameLst>
                                      </p:cBhvr>
                                      <p:to>
                                        <p:strVal val="visible"/>
                                      </p:to>
                                    </p:set>
                                    <p:anim calcmode="lin" valueType="num">
                                      <p:cBhvr additive="base">
                                        <p:cTn id="16" dur="500" fill="hold"/>
                                        <p:tgtEl>
                                          <p:spTgt spid="17413"/>
                                        </p:tgtEl>
                                        <p:attrNameLst>
                                          <p:attrName>ppt_x</p:attrName>
                                        </p:attrNameLst>
                                      </p:cBhvr>
                                      <p:tavLst>
                                        <p:tav tm="0">
                                          <p:val>
                                            <p:strVal val="#ppt_x"/>
                                          </p:val>
                                        </p:tav>
                                        <p:tav tm="100000">
                                          <p:val>
                                            <p:strVal val="#ppt_x"/>
                                          </p:val>
                                        </p:tav>
                                      </p:tavLst>
                                    </p:anim>
                                    <p:anim calcmode="lin" valueType="num">
                                      <p:cBhvr additive="base">
                                        <p:cTn id="17"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 calcmode="lin" valueType="num">
                                      <p:cBhvr additive="base">
                                        <p:cTn id="22" dur="500" fill="hold"/>
                                        <p:tgtEl>
                                          <p:spTgt spid="17414"/>
                                        </p:tgtEl>
                                        <p:attrNameLst>
                                          <p:attrName>ppt_x</p:attrName>
                                        </p:attrNameLst>
                                      </p:cBhvr>
                                      <p:tavLst>
                                        <p:tav tm="0">
                                          <p:val>
                                            <p:strVal val="1+#ppt_w/2"/>
                                          </p:val>
                                        </p:tav>
                                        <p:tav tm="100000">
                                          <p:val>
                                            <p:strVal val="#ppt_x"/>
                                          </p:val>
                                        </p:tav>
                                      </p:tavLst>
                                    </p:anim>
                                    <p:anim calcmode="lin" valueType="num">
                                      <p:cBhvr additive="base">
                                        <p:cTn id="23"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2" grpId="0" autoUpdateAnimBg="0"/>
      <p:bldP spid="17413" grpId="0" autoUpdateAnimBg="0"/>
      <p:bldP spid="1741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CC"/>
            </a:gs>
            <a:gs pos="100000">
              <a:srgbClr val="FFCCFF"/>
            </a:gs>
          </a:gsLst>
          <a:path path="shape">
            <a:fillToRect l="50000" t="50000" r="50000" b="50000"/>
          </a:path>
        </a:gradFill>
        <a:effectLst/>
      </p:bgPr>
    </p:bg>
    <p:spTree>
      <p:nvGrpSpPr>
        <p:cNvPr id="1" name=""/>
        <p:cNvGrpSpPr/>
        <p:nvPr/>
      </p:nvGrpSpPr>
      <p:grpSpPr>
        <a:xfrm>
          <a:off x="0" y="0"/>
          <a:ext cx="0" cy="0"/>
          <a:chOff x="0" y="0"/>
          <a:chExt cx="0" cy="0"/>
        </a:xfrm>
      </p:grpSpPr>
      <p:sp>
        <p:nvSpPr>
          <p:cNvPr id="19458" name="Text Box 1026"/>
          <p:cNvSpPr txBox="1">
            <a:spLocks noChangeArrowheads="1"/>
          </p:cNvSpPr>
          <p:nvPr/>
        </p:nvSpPr>
        <p:spPr bwMode="auto">
          <a:xfrm>
            <a:off x="898525" y="269875"/>
            <a:ext cx="1847850" cy="457200"/>
          </a:xfrm>
          <a:prstGeom prst="rect">
            <a:avLst/>
          </a:prstGeom>
          <a:noFill/>
          <a:ln w="9525">
            <a:noFill/>
            <a:miter lim="800000"/>
            <a:headEnd/>
            <a:tailEnd/>
          </a:ln>
          <a:effectLst/>
        </p:spPr>
        <p:txBody>
          <a:bodyPr wrap="none">
            <a:spAutoFit/>
          </a:bodyPr>
          <a:lstStyle/>
          <a:p>
            <a:r>
              <a:rPr lang="en-US" altLang="zh-CN"/>
              <a:t>5. </a:t>
            </a:r>
            <a:r>
              <a:rPr lang="zh-CN" altLang="en-US"/>
              <a:t>结果见图</a:t>
            </a:r>
            <a:r>
              <a:rPr lang="en-US" altLang="zh-CN"/>
              <a:t>1</a:t>
            </a:r>
          </a:p>
        </p:txBody>
      </p:sp>
      <p:sp>
        <p:nvSpPr>
          <p:cNvPr id="19461" name="Text Box 1029"/>
          <p:cNvSpPr txBox="1">
            <a:spLocks noChangeArrowheads="1"/>
          </p:cNvSpPr>
          <p:nvPr/>
        </p:nvSpPr>
        <p:spPr bwMode="auto">
          <a:xfrm>
            <a:off x="457200" y="4114800"/>
            <a:ext cx="8016875" cy="457200"/>
          </a:xfrm>
          <a:prstGeom prst="rect">
            <a:avLst/>
          </a:prstGeom>
          <a:noFill/>
          <a:ln w="9525">
            <a:noFill/>
            <a:miter lim="800000"/>
            <a:headEnd/>
            <a:tailEnd/>
          </a:ln>
          <a:effectLst/>
        </p:spPr>
        <p:txBody>
          <a:bodyPr>
            <a:spAutoFit/>
          </a:bodyPr>
          <a:lstStyle/>
          <a:p>
            <a:r>
              <a:rPr lang="zh-CN" altLang="en-US">
                <a:latin typeface="Courier New" pitchFamily="49" charset="0"/>
              </a:rPr>
              <a:t>导弹大致在（</a:t>
            </a:r>
            <a:r>
              <a:rPr lang="en-US" altLang="zh-CN">
                <a:latin typeface="Courier New" pitchFamily="49" charset="0"/>
              </a:rPr>
              <a:t>1</a:t>
            </a:r>
            <a:r>
              <a:rPr lang="zh-CN" altLang="en-US">
                <a:latin typeface="Courier New" pitchFamily="49" charset="0"/>
              </a:rPr>
              <a:t>，</a:t>
            </a:r>
            <a:r>
              <a:rPr lang="en-US" altLang="zh-CN">
                <a:latin typeface="Courier New" pitchFamily="49" charset="0"/>
              </a:rPr>
              <a:t>0.2</a:t>
            </a:r>
            <a:r>
              <a:rPr lang="zh-CN" altLang="en-US">
                <a:latin typeface="Courier New" pitchFamily="49" charset="0"/>
              </a:rPr>
              <a:t>）处击中乙舰，与前面的结论一致</a:t>
            </a:r>
            <a:r>
              <a:rPr lang="en-US" altLang="zh-CN">
                <a:latin typeface="Courier New" pitchFamily="49" charset="0"/>
              </a:rPr>
              <a:t>.</a:t>
            </a:r>
            <a:endParaRPr lang="en-US" altLang="zh-CN"/>
          </a:p>
        </p:txBody>
      </p:sp>
      <p:grpSp>
        <p:nvGrpSpPr>
          <p:cNvPr id="19465" name="Group 1033"/>
          <p:cNvGrpSpPr>
            <a:grpSpLocks/>
          </p:cNvGrpSpPr>
          <p:nvPr/>
        </p:nvGrpSpPr>
        <p:grpSpPr bwMode="auto">
          <a:xfrm>
            <a:off x="457200" y="914400"/>
            <a:ext cx="3733800" cy="3200400"/>
            <a:chOff x="288" y="576"/>
            <a:chExt cx="2352" cy="2016"/>
          </a:xfrm>
        </p:grpSpPr>
        <p:pic>
          <p:nvPicPr>
            <p:cNvPr id="19459" name="Picture 1027"/>
            <p:cNvPicPr>
              <a:picLocks noChangeAspect="1" noChangeArrowheads="1"/>
            </p:cNvPicPr>
            <p:nvPr/>
          </p:nvPicPr>
          <p:blipFill>
            <a:blip r:embed="rId2"/>
            <a:srcRect/>
            <a:stretch>
              <a:fillRect/>
            </a:stretch>
          </p:blipFill>
          <p:spPr bwMode="auto">
            <a:xfrm>
              <a:off x="288" y="576"/>
              <a:ext cx="2352" cy="1694"/>
            </a:xfrm>
            <a:prstGeom prst="rect">
              <a:avLst/>
            </a:prstGeom>
            <a:noFill/>
            <a:ln w="9525">
              <a:noFill/>
              <a:miter lim="800000"/>
              <a:headEnd/>
              <a:tailEnd/>
            </a:ln>
          </p:spPr>
        </p:pic>
        <p:sp>
          <p:nvSpPr>
            <p:cNvPr id="19462" name="Text Box 1030"/>
            <p:cNvSpPr txBox="1">
              <a:spLocks noChangeArrowheads="1"/>
            </p:cNvSpPr>
            <p:nvPr/>
          </p:nvSpPr>
          <p:spPr bwMode="auto">
            <a:xfrm>
              <a:off x="1152" y="2304"/>
              <a:ext cx="404" cy="288"/>
            </a:xfrm>
            <a:prstGeom prst="rect">
              <a:avLst/>
            </a:prstGeom>
            <a:noFill/>
            <a:ln w="9525">
              <a:noFill/>
              <a:miter lim="800000"/>
              <a:headEnd/>
              <a:tailEnd/>
            </a:ln>
            <a:effectLst/>
          </p:spPr>
          <p:txBody>
            <a:bodyPr wrap="none">
              <a:spAutoFit/>
            </a:bodyPr>
            <a:lstStyle/>
            <a:p>
              <a:r>
                <a:rPr lang="zh-CN" altLang="en-US"/>
                <a:t>图</a:t>
              </a:r>
              <a:r>
                <a:rPr lang="en-US" altLang="zh-CN"/>
                <a:t>1</a:t>
              </a:r>
            </a:p>
          </p:txBody>
        </p:sp>
      </p:grpSp>
      <p:grpSp>
        <p:nvGrpSpPr>
          <p:cNvPr id="19464" name="Group 1032"/>
          <p:cNvGrpSpPr>
            <a:grpSpLocks/>
          </p:cNvGrpSpPr>
          <p:nvPr/>
        </p:nvGrpSpPr>
        <p:grpSpPr bwMode="auto">
          <a:xfrm>
            <a:off x="4724400" y="914400"/>
            <a:ext cx="3733800" cy="3165475"/>
            <a:chOff x="2976" y="576"/>
            <a:chExt cx="2352" cy="1994"/>
          </a:xfrm>
        </p:grpSpPr>
        <p:pic>
          <p:nvPicPr>
            <p:cNvPr id="19460" name="Picture 1028"/>
            <p:cNvPicPr>
              <a:picLocks noChangeAspect="1" noChangeArrowheads="1"/>
            </p:cNvPicPr>
            <p:nvPr/>
          </p:nvPicPr>
          <p:blipFill>
            <a:blip r:embed="rId3"/>
            <a:srcRect/>
            <a:stretch>
              <a:fillRect/>
            </a:stretch>
          </p:blipFill>
          <p:spPr bwMode="auto">
            <a:xfrm>
              <a:off x="2976" y="576"/>
              <a:ext cx="2352" cy="1694"/>
            </a:xfrm>
            <a:prstGeom prst="rect">
              <a:avLst/>
            </a:prstGeom>
            <a:noFill/>
            <a:ln w="9525">
              <a:noFill/>
              <a:miter lim="800000"/>
              <a:headEnd/>
              <a:tailEnd/>
            </a:ln>
          </p:spPr>
        </p:pic>
        <p:sp>
          <p:nvSpPr>
            <p:cNvPr id="19463" name="Text Box 1031"/>
            <p:cNvSpPr txBox="1">
              <a:spLocks noChangeArrowheads="1"/>
            </p:cNvSpPr>
            <p:nvPr/>
          </p:nvSpPr>
          <p:spPr bwMode="auto">
            <a:xfrm>
              <a:off x="3878" y="2282"/>
              <a:ext cx="404" cy="288"/>
            </a:xfrm>
            <a:prstGeom prst="rect">
              <a:avLst/>
            </a:prstGeom>
            <a:noFill/>
            <a:ln w="9525">
              <a:noFill/>
              <a:miter lim="800000"/>
              <a:headEnd/>
              <a:tailEnd/>
            </a:ln>
            <a:effectLst/>
          </p:spPr>
          <p:txBody>
            <a:bodyPr wrap="none">
              <a:spAutoFit/>
            </a:bodyPr>
            <a:lstStyle/>
            <a:p>
              <a:r>
                <a:rPr lang="zh-CN" altLang="en-US"/>
                <a:t>图</a:t>
              </a:r>
              <a:r>
                <a:rPr lang="en-US" altLang="zh-CN"/>
                <a:t>2</a:t>
              </a:r>
            </a:p>
          </p:txBody>
        </p:sp>
      </p:grpSp>
      <p:sp>
        <p:nvSpPr>
          <p:cNvPr id="19466" name="Text Box 1034">
            <a:hlinkClick r:id="rId4" action="ppaction://hlinksldjump"/>
          </p:cNvPr>
          <p:cNvSpPr txBox="1">
            <a:spLocks noChangeArrowheads="1"/>
          </p:cNvSpPr>
          <p:nvPr/>
        </p:nvSpPr>
        <p:spPr bwMode="auto">
          <a:xfrm>
            <a:off x="7620000" y="6096000"/>
            <a:ext cx="946150" cy="457200"/>
          </a:xfrm>
          <a:prstGeom prst="rect">
            <a:avLst/>
          </a:prstGeom>
          <a:solidFill>
            <a:srgbClr val="66FF66"/>
          </a:solidFill>
          <a:ln w="9525">
            <a:noFill/>
            <a:miter lim="800000"/>
            <a:headEnd/>
            <a:tailEnd/>
          </a:ln>
          <a:effectLst/>
        </p:spPr>
        <p:txBody>
          <a:bodyPr wrap="none">
            <a:spAutoFit/>
          </a:bodyPr>
          <a:lstStyle/>
          <a:p>
            <a:r>
              <a:rPr lang="zh-CN" altLang="en-US">
                <a:hlinkClick r:id="rId4" action="ppaction://hlinksldjump"/>
              </a:rPr>
              <a:t>返  回</a:t>
            </a:r>
            <a:endParaRPr lang="zh-CN" altLang="en-US"/>
          </a:p>
        </p:txBody>
      </p:sp>
      <p:sp>
        <p:nvSpPr>
          <p:cNvPr id="19467" name="Text Box 1035"/>
          <p:cNvSpPr txBox="1">
            <a:spLocks noChangeArrowheads="1"/>
          </p:cNvSpPr>
          <p:nvPr/>
        </p:nvSpPr>
        <p:spPr bwMode="auto">
          <a:xfrm>
            <a:off x="381000" y="4572000"/>
            <a:ext cx="8382000" cy="822325"/>
          </a:xfrm>
          <a:prstGeom prst="rect">
            <a:avLst/>
          </a:prstGeom>
          <a:noFill/>
          <a:ln w="9525">
            <a:noFill/>
            <a:miter lim="800000"/>
            <a:headEnd/>
            <a:tailEnd/>
          </a:ln>
          <a:effectLst/>
        </p:spPr>
        <p:txBody>
          <a:bodyPr>
            <a:spAutoFit/>
          </a:bodyPr>
          <a:lstStyle/>
          <a:p>
            <a:pPr>
              <a:spcBef>
                <a:spcPct val="50000"/>
              </a:spcBef>
            </a:pPr>
            <a:r>
              <a:rPr lang="en-US" altLang="zh-CN">
                <a:latin typeface="Courier New" pitchFamily="49" charset="0"/>
              </a:rPr>
              <a:t>    </a:t>
            </a:r>
            <a:r>
              <a:rPr lang="zh-CN" altLang="en-US">
                <a:latin typeface="Courier New" pitchFamily="49" charset="0"/>
              </a:rPr>
              <a:t>在</a:t>
            </a:r>
            <a:r>
              <a:rPr lang="en-US" altLang="zh-CN">
                <a:latin typeface="Courier New" pitchFamily="49" charset="0"/>
              </a:rPr>
              <a:t>chase2.m</a:t>
            </a:r>
            <a:r>
              <a:rPr lang="zh-CN" altLang="en-US">
                <a:latin typeface="Courier New" pitchFamily="49" charset="0"/>
              </a:rPr>
              <a:t>中，按二分法逐步修改</a:t>
            </a:r>
            <a:r>
              <a:rPr lang="en-US" altLang="zh-CN">
                <a:latin typeface="Courier New" pitchFamily="49" charset="0"/>
              </a:rPr>
              <a:t>t</a:t>
            </a:r>
            <a:r>
              <a:rPr lang="en-US" altLang="zh-CN" baseline="-25000">
                <a:latin typeface="Courier New" pitchFamily="49" charset="0"/>
              </a:rPr>
              <a:t>f</a:t>
            </a:r>
            <a:r>
              <a:rPr lang="zh-CN" altLang="en-US">
                <a:latin typeface="Courier New" pitchFamily="49" charset="0"/>
              </a:rPr>
              <a:t>，即分别取</a:t>
            </a:r>
            <a:r>
              <a:rPr lang="en-US" altLang="zh-CN">
                <a:latin typeface="Courier New" pitchFamily="49" charset="0"/>
              </a:rPr>
              <a:t>t</a:t>
            </a:r>
            <a:r>
              <a:rPr lang="en-US" altLang="zh-CN" baseline="-25000">
                <a:latin typeface="Courier New" pitchFamily="49" charset="0"/>
              </a:rPr>
              <a:t>f</a:t>
            </a:r>
            <a:r>
              <a:rPr lang="en-US" altLang="zh-CN">
                <a:latin typeface="Courier New" pitchFamily="49" charset="0"/>
              </a:rPr>
              <a:t>=1</a:t>
            </a:r>
            <a:r>
              <a:rPr lang="zh-CN" altLang="en-US">
                <a:latin typeface="Courier New" pitchFamily="49" charset="0"/>
              </a:rPr>
              <a:t>，</a:t>
            </a:r>
            <a:r>
              <a:rPr lang="en-US" altLang="zh-CN">
                <a:latin typeface="Courier New" pitchFamily="49" charset="0"/>
              </a:rPr>
              <a:t>0.5,0.25,…,</a:t>
            </a:r>
            <a:r>
              <a:rPr lang="zh-CN" altLang="en-US">
                <a:latin typeface="Courier New" pitchFamily="49" charset="0"/>
              </a:rPr>
              <a:t>直到</a:t>
            </a:r>
            <a:r>
              <a:rPr lang="en-US" altLang="zh-CN">
                <a:latin typeface="Courier New" pitchFamily="49" charset="0"/>
              </a:rPr>
              <a:t>t</a:t>
            </a:r>
            <a:r>
              <a:rPr lang="en-US" altLang="zh-CN" baseline="-25000">
                <a:latin typeface="Courier New" pitchFamily="49" charset="0"/>
              </a:rPr>
              <a:t>f</a:t>
            </a:r>
            <a:r>
              <a:rPr lang="en-US" altLang="zh-CN">
                <a:latin typeface="Courier New" pitchFamily="49" charset="0"/>
              </a:rPr>
              <a:t>=0.21</a:t>
            </a:r>
            <a:r>
              <a:rPr lang="zh-CN" altLang="en-US">
                <a:latin typeface="Courier New" pitchFamily="49" charset="0"/>
              </a:rPr>
              <a:t>时，得图</a:t>
            </a:r>
            <a:r>
              <a:rPr lang="en-US" altLang="zh-CN">
                <a:latin typeface="Courier New" pitchFamily="49" charset="0"/>
              </a:rPr>
              <a:t>2.</a:t>
            </a:r>
          </a:p>
        </p:txBody>
      </p:sp>
      <p:sp>
        <p:nvSpPr>
          <p:cNvPr id="19468" name="Text Box 1036"/>
          <p:cNvSpPr txBox="1">
            <a:spLocks noChangeArrowheads="1"/>
          </p:cNvSpPr>
          <p:nvPr/>
        </p:nvSpPr>
        <p:spPr bwMode="auto">
          <a:xfrm>
            <a:off x="609600" y="5715000"/>
            <a:ext cx="7543800" cy="457200"/>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rPr>
              <a:t>结论：时刻</a:t>
            </a:r>
            <a:r>
              <a:rPr lang="en-US" altLang="zh-CN" b="1">
                <a:solidFill>
                  <a:schemeClr val="accent2"/>
                </a:solidFill>
              </a:rPr>
              <a:t>t=0.21</a:t>
            </a:r>
            <a:r>
              <a:rPr lang="zh-CN" altLang="en-US" b="1">
                <a:solidFill>
                  <a:schemeClr val="accent2"/>
                </a:solidFill>
              </a:rPr>
              <a:t>时，导弹在（</a:t>
            </a:r>
            <a:r>
              <a:rPr lang="en-US" altLang="zh-CN" b="1">
                <a:solidFill>
                  <a:schemeClr val="accent2"/>
                </a:solidFill>
              </a:rPr>
              <a:t>1</a:t>
            </a:r>
            <a:r>
              <a:rPr lang="zh-CN" altLang="en-US" b="1">
                <a:solidFill>
                  <a:schemeClr val="accent2"/>
                </a:solidFill>
              </a:rPr>
              <a:t>，</a:t>
            </a:r>
            <a:r>
              <a:rPr lang="en-US" altLang="zh-CN" b="1">
                <a:solidFill>
                  <a:schemeClr val="accent2"/>
                </a:solidFill>
              </a:rPr>
              <a:t>0.21</a:t>
            </a:r>
            <a:r>
              <a:rPr lang="zh-CN" altLang="en-US" b="1">
                <a:solidFill>
                  <a:schemeClr val="accent2"/>
                </a:solidFill>
              </a:rPr>
              <a:t>）处击中乙舰。</a:t>
            </a:r>
            <a:endParaRPr lang="zh-CN" altLang="en-US"/>
          </a:p>
        </p:txBody>
      </p:sp>
      <p:sp>
        <p:nvSpPr>
          <p:cNvPr id="19469" name="Text Box 1037">
            <a:hlinkClick r:id="rId5" action="ppaction://hlinkfile"/>
          </p:cNvPr>
          <p:cNvSpPr txBox="1">
            <a:spLocks noChangeArrowheads="1"/>
          </p:cNvSpPr>
          <p:nvPr/>
        </p:nvSpPr>
        <p:spPr bwMode="auto">
          <a:xfrm>
            <a:off x="6019800" y="5105400"/>
            <a:ext cx="2492375" cy="457200"/>
          </a:xfrm>
          <a:prstGeom prst="rect">
            <a:avLst/>
          </a:prstGeom>
          <a:solidFill>
            <a:schemeClr val="accent1"/>
          </a:solidFill>
          <a:ln w="9525">
            <a:noFill/>
            <a:miter lim="800000"/>
            <a:headEnd/>
            <a:tailEnd/>
          </a:ln>
          <a:effectLst/>
        </p:spPr>
        <p:txBody>
          <a:bodyPr wrap="none">
            <a:spAutoFit/>
          </a:bodyPr>
          <a:lstStyle/>
          <a:p>
            <a:r>
              <a:rPr lang="en-US" altLang="zh-CN"/>
              <a:t>To Matlab(chase2)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465"/>
                                        </p:tgtEl>
                                        <p:attrNameLst>
                                          <p:attrName>style.visibility</p:attrName>
                                        </p:attrNameLst>
                                      </p:cBhvr>
                                      <p:to>
                                        <p:strVal val="visible"/>
                                      </p:to>
                                    </p:set>
                                    <p:anim calcmode="lin" valueType="num">
                                      <p:cBhvr>
                                        <p:cTn id="7" dur="500" fill="hold"/>
                                        <p:tgtEl>
                                          <p:spTgt spid="19465"/>
                                        </p:tgtEl>
                                        <p:attrNameLst>
                                          <p:attrName>ppt_w</p:attrName>
                                        </p:attrNameLst>
                                      </p:cBhvr>
                                      <p:tavLst>
                                        <p:tav tm="0">
                                          <p:val>
                                            <p:fltVal val="0"/>
                                          </p:val>
                                        </p:tav>
                                        <p:tav tm="100000">
                                          <p:val>
                                            <p:strVal val="#ppt_w"/>
                                          </p:val>
                                        </p:tav>
                                      </p:tavLst>
                                    </p:anim>
                                    <p:anim calcmode="lin" valueType="num">
                                      <p:cBhvr>
                                        <p:cTn id="8" dur="500" fill="hold"/>
                                        <p:tgtEl>
                                          <p:spTgt spid="1946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500" fill="hold"/>
                                        <p:tgtEl>
                                          <p:spTgt spid="19461"/>
                                        </p:tgtEl>
                                        <p:attrNameLst>
                                          <p:attrName>ppt_x</p:attrName>
                                        </p:attrNameLst>
                                      </p:cBhvr>
                                      <p:tavLst>
                                        <p:tav tm="0">
                                          <p:val>
                                            <p:strVal val="0-#ppt_w/2"/>
                                          </p:val>
                                        </p:tav>
                                        <p:tav tm="100000">
                                          <p:val>
                                            <p:strVal val="#ppt_x"/>
                                          </p:val>
                                        </p:tav>
                                      </p:tavLst>
                                    </p:anim>
                                    <p:anim calcmode="lin" valueType="num">
                                      <p:cBhvr additive="base">
                                        <p:cTn id="14"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67"/>
                                        </p:tgtEl>
                                        <p:attrNameLst>
                                          <p:attrName>style.visibility</p:attrName>
                                        </p:attrNameLst>
                                      </p:cBhvr>
                                      <p:to>
                                        <p:strVal val="visible"/>
                                      </p:to>
                                    </p:set>
                                    <p:anim calcmode="lin" valueType="num">
                                      <p:cBhvr additive="base">
                                        <p:cTn id="19" dur="500" fill="hold"/>
                                        <p:tgtEl>
                                          <p:spTgt spid="19467"/>
                                        </p:tgtEl>
                                        <p:attrNameLst>
                                          <p:attrName>ppt_x</p:attrName>
                                        </p:attrNameLst>
                                      </p:cBhvr>
                                      <p:tavLst>
                                        <p:tav tm="0">
                                          <p:val>
                                            <p:strVal val="#ppt_x"/>
                                          </p:val>
                                        </p:tav>
                                        <p:tav tm="100000">
                                          <p:val>
                                            <p:strVal val="#ppt_x"/>
                                          </p:val>
                                        </p:tav>
                                      </p:tavLst>
                                    </p:anim>
                                    <p:anim calcmode="lin" valueType="num">
                                      <p:cBhvr additive="base">
                                        <p:cTn id="20"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469"/>
                                        </p:tgtEl>
                                        <p:attrNameLst>
                                          <p:attrName>style.visibility</p:attrName>
                                        </p:attrNameLst>
                                      </p:cBhvr>
                                      <p:to>
                                        <p:strVal val="visible"/>
                                      </p:to>
                                    </p:set>
                                    <p:anim calcmode="lin" valueType="num">
                                      <p:cBhvr additive="base">
                                        <p:cTn id="25" dur="500" fill="hold"/>
                                        <p:tgtEl>
                                          <p:spTgt spid="19469"/>
                                        </p:tgtEl>
                                        <p:attrNameLst>
                                          <p:attrName>ppt_x</p:attrName>
                                        </p:attrNameLst>
                                      </p:cBhvr>
                                      <p:tavLst>
                                        <p:tav tm="0">
                                          <p:val>
                                            <p:strVal val="1+#ppt_w/2"/>
                                          </p:val>
                                        </p:tav>
                                        <p:tav tm="100000">
                                          <p:val>
                                            <p:strVal val="#ppt_x"/>
                                          </p:val>
                                        </p:tav>
                                      </p:tavLst>
                                    </p:anim>
                                    <p:anim calcmode="lin" valueType="num">
                                      <p:cBhvr additive="base">
                                        <p:cTn id="26" dur="500" fill="hold"/>
                                        <p:tgtEl>
                                          <p:spTgt spid="1946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9464"/>
                                        </p:tgtEl>
                                        <p:attrNameLst>
                                          <p:attrName>style.visibility</p:attrName>
                                        </p:attrNameLst>
                                      </p:cBhvr>
                                      <p:to>
                                        <p:strVal val="visible"/>
                                      </p:to>
                                    </p:set>
                                    <p:anim calcmode="lin" valueType="num">
                                      <p:cBhvr additive="base">
                                        <p:cTn id="31" dur="500" fill="hold"/>
                                        <p:tgtEl>
                                          <p:spTgt spid="19464"/>
                                        </p:tgtEl>
                                        <p:attrNameLst>
                                          <p:attrName>ppt_x</p:attrName>
                                        </p:attrNameLst>
                                      </p:cBhvr>
                                      <p:tavLst>
                                        <p:tav tm="0">
                                          <p:val>
                                            <p:strVal val="1+#ppt_w/2"/>
                                          </p:val>
                                        </p:tav>
                                        <p:tav tm="100000">
                                          <p:val>
                                            <p:strVal val="#ppt_x"/>
                                          </p:val>
                                        </p:tav>
                                      </p:tavLst>
                                    </p:anim>
                                    <p:anim calcmode="lin" valueType="num">
                                      <p:cBhvr additive="base">
                                        <p:cTn id="32"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68"/>
                                        </p:tgtEl>
                                        <p:attrNameLst>
                                          <p:attrName>style.visibility</p:attrName>
                                        </p:attrNameLst>
                                      </p:cBhvr>
                                      <p:to>
                                        <p:strVal val="visible"/>
                                      </p:to>
                                    </p:set>
                                    <p:animEffect transition="in" filter="wipe(left)">
                                      <p:cBhvr>
                                        <p:cTn id="37" dur="500"/>
                                        <p:tgtEl>
                                          <p:spTgt spid="1946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9466"/>
                                        </p:tgtEl>
                                        <p:attrNameLst>
                                          <p:attrName>style.visibility</p:attrName>
                                        </p:attrNameLst>
                                      </p:cBhvr>
                                      <p:to>
                                        <p:strVal val="visible"/>
                                      </p:to>
                                    </p:set>
                                    <p:animEffect transition="in" filter="slide(fromBottom)">
                                      <p:cBhvr>
                                        <p:cTn id="42"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P spid="19466" grpId="0" animBg="1" autoUpdateAnimBg="0"/>
      <p:bldP spid="19467" grpId="0" autoUpdateAnimBg="0"/>
      <p:bldP spid="19468" grpId="0" autoUpdateAnimBg="0"/>
      <p:bldP spid="1946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FF"/>
            </a:gs>
            <a:gs pos="100000">
              <a:srgbClr val="CCCCFF"/>
            </a:gs>
          </a:gsLst>
          <a:lin ang="5400000" scaled="1"/>
        </a:gradFill>
        <a:effectLst/>
      </p:bgPr>
    </p:bg>
    <p:spTree>
      <p:nvGrpSpPr>
        <p:cNvPr id="1" name=""/>
        <p:cNvGrpSpPr/>
        <p:nvPr/>
      </p:nvGrpSpPr>
      <p:grpSpPr>
        <a:xfrm>
          <a:off x="0" y="0"/>
          <a:ext cx="0" cy="0"/>
          <a:chOff x="0" y="0"/>
          <a:chExt cx="0" cy="0"/>
        </a:xfrm>
      </p:grpSpPr>
      <p:graphicFrame>
        <p:nvGraphicFramePr>
          <p:cNvPr id="40960" name="Object 0"/>
          <p:cNvGraphicFramePr>
            <a:graphicFrameLocks noChangeAspect="1"/>
          </p:cNvGraphicFramePr>
          <p:nvPr/>
        </p:nvGraphicFramePr>
        <p:xfrm>
          <a:off x="381000" y="0"/>
          <a:ext cx="1031875" cy="1573213"/>
        </p:xfrm>
        <a:graphic>
          <a:graphicData uri="http://schemas.openxmlformats.org/presentationml/2006/ole">
            <p:oleObj spid="_x0000_s40960" name="剪辑" r:id="rId3" imgW="1032120" imgH="1573560" progId="MS_ClipArt_Gallery.2">
              <p:embed/>
            </p:oleObj>
          </a:graphicData>
        </a:graphic>
      </p:graphicFrame>
      <p:sp>
        <p:nvSpPr>
          <p:cNvPr id="18434" name="Text Box 2"/>
          <p:cNvSpPr txBox="1">
            <a:spLocks noChangeArrowheads="1"/>
          </p:cNvSpPr>
          <p:nvPr/>
        </p:nvSpPr>
        <p:spPr bwMode="auto">
          <a:xfrm>
            <a:off x="3124200" y="381000"/>
            <a:ext cx="1692275" cy="457200"/>
          </a:xfrm>
          <a:prstGeom prst="rect">
            <a:avLst/>
          </a:prstGeom>
          <a:solidFill>
            <a:srgbClr val="66FF66"/>
          </a:solidFill>
          <a:ln w="9525">
            <a:noFill/>
            <a:miter lim="800000"/>
            <a:headEnd/>
            <a:tailEnd/>
          </a:ln>
          <a:effectLst/>
        </p:spPr>
        <p:txBody>
          <a:bodyPr wrap="none">
            <a:spAutoFit/>
          </a:bodyPr>
          <a:lstStyle/>
          <a:p>
            <a:r>
              <a:rPr lang="zh-CN" altLang="en-US" b="1"/>
              <a:t>慢跑者与狗</a:t>
            </a:r>
          </a:p>
        </p:txBody>
      </p:sp>
      <p:sp>
        <p:nvSpPr>
          <p:cNvPr id="18435" name="Text Box 3"/>
          <p:cNvSpPr txBox="1">
            <a:spLocks noChangeArrowheads="1"/>
          </p:cNvSpPr>
          <p:nvPr/>
        </p:nvSpPr>
        <p:spPr bwMode="auto">
          <a:xfrm>
            <a:off x="0" y="990600"/>
            <a:ext cx="9144000" cy="1552575"/>
          </a:xfrm>
          <a:prstGeom prst="rect">
            <a:avLst/>
          </a:prstGeom>
          <a:noFill/>
          <a:ln w="9525">
            <a:noFill/>
            <a:miter lim="800000"/>
            <a:headEnd/>
            <a:tailEnd/>
          </a:ln>
          <a:effectLst/>
        </p:spPr>
        <p:txBody>
          <a:bodyPr>
            <a:spAutoFit/>
          </a:bodyPr>
          <a:lstStyle/>
          <a:p>
            <a:r>
              <a:rPr lang="en-US" altLang="zh-CN"/>
              <a:t>                    </a:t>
            </a:r>
            <a:r>
              <a:rPr lang="zh-CN" altLang="en-US"/>
              <a:t>一个慢跑者在平面上沿椭圆以恒定的速率</a:t>
            </a:r>
            <a:r>
              <a:rPr lang="en-US" altLang="zh-CN"/>
              <a:t>v=1</a:t>
            </a:r>
            <a:r>
              <a:rPr lang="zh-CN" altLang="en-US"/>
              <a:t>跑步</a:t>
            </a:r>
            <a:r>
              <a:rPr lang="en-US" altLang="zh-CN"/>
              <a:t>,</a:t>
            </a:r>
            <a:r>
              <a:rPr lang="zh-CN" altLang="en-US"/>
              <a:t>设椭圆方程为</a:t>
            </a:r>
            <a:r>
              <a:rPr lang="en-US" altLang="zh-CN"/>
              <a:t>:   x=10+20cost,   y=20+5sint.   </a:t>
            </a:r>
            <a:r>
              <a:rPr lang="zh-CN" altLang="en-US"/>
              <a:t>突然有一只狗攻击他</a:t>
            </a:r>
            <a:r>
              <a:rPr lang="en-US" altLang="zh-CN"/>
              <a:t>. </a:t>
            </a:r>
            <a:r>
              <a:rPr lang="zh-CN" altLang="en-US"/>
              <a:t>这只狗从原点出发</a:t>
            </a:r>
            <a:r>
              <a:rPr lang="en-US" altLang="zh-CN"/>
              <a:t>,</a:t>
            </a:r>
            <a:r>
              <a:rPr lang="zh-CN" altLang="en-US"/>
              <a:t>以恒定速率</a:t>
            </a:r>
            <a:r>
              <a:rPr lang="en-US" altLang="zh-CN"/>
              <a:t>w</a:t>
            </a:r>
            <a:r>
              <a:rPr lang="zh-CN" altLang="en-US"/>
              <a:t>跑向慢跑者</a:t>
            </a:r>
            <a:r>
              <a:rPr lang="en-US" altLang="zh-CN"/>
              <a:t>,</a:t>
            </a:r>
            <a:r>
              <a:rPr lang="zh-CN" altLang="en-US"/>
              <a:t>狗的运动方向始终指向慢跑者</a:t>
            </a:r>
            <a:r>
              <a:rPr lang="en-US" altLang="zh-CN"/>
              <a:t>.</a:t>
            </a:r>
            <a:r>
              <a:rPr lang="zh-CN" altLang="en-US"/>
              <a:t>分别求出</a:t>
            </a:r>
            <a:r>
              <a:rPr lang="en-US" altLang="zh-CN"/>
              <a:t>w=20,w=5</a:t>
            </a:r>
            <a:r>
              <a:rPr lang="zh-CN" altLang="en-US"/>
              <a:t>时狗的运动轨迹</a:t>
            </a:r>
            <a:r>
              <a:rPr lang="en-US" altLang="zh-CN"/>
              <a:t>.</a:t>
            </a:r>
            <a:endParaRPr lang="en-US" altLang="zh-CN" sz="2000"/>
          </a:p>
        </p:txBody>
      </p:sp>
      <p:sp>
        <p:nvSpPr>
          <p:cNvPr id="18436" name="Text Box 4"/>
          <p:cNvSpPr txBox="1">
            <a:spLocks noChangeArrowheads="1"/>
          </p:cNvSpPr>
          <p:nvPr/>
        </p:nvSpPr>
        <p:spPr bwMode="auto">
          <a:xfrm>
            <a:off x="685800" y="2590800"/>
            <a:ext cx="1708150" cy="457200"/>
          </a:xfrm>
          <a:prstGeom prst="rect">
            <a:avLst/>
          </a:prstGeom>
          <a:noFill/>
          <a:ln w="9525">
            <a:noFill/>
            <a:miter lim="800000"/>
            <a:headEnd/>
            <a:tailEnd/>
          </a:ln>
          <a:effectLst/>
        </p:spPr>
        <p:txBody>
          <a:bodyPr wrap="none">
            <a:spAutoFit/>
          </a:bodyPr>
          <a:lstStyle/>
          <a:p>
            <a:r>
              <a:rPr lang="en-US" altLang="zh-CN"/>
              <a:t>1. </a:t>
            </a:r>
            <a:r>
              <a:rPr lang="zh-CN" altLang="en-US"/>
              <a:t>模型建立</a:t>
            </a:r>
          </a:p>
        </p:txBody>
      </p:sp>
      <p:sp>
        <p:nvSpPr>
          <p:cNvPr id="18437" name="Rectangle 5"/>
          <p:cNvSpPr>
            <a:spLocks noChangeArrowheads="1"/>
          </p:cNvSpPr>
          <p:nvPr/>
        </p:nvSpPr>
        <p:spPr bwMode="auto">
          <a:xfrm>
            <a:off x="381000" y="3124200"/>
            <a:ext cx="6915150" cy="396875"/>
          </a:xfrm>
          <a:prstGeom prst="rect">
            <a:avLst/>
          </a:prstGeom>
          <a:noFill/>
          <a:ln w="9525">
            <a:noFill/>
            <a:miter lim="800000"/>
            <a:headEnd/>
            <a:tailEnd/>
          </a:ln>
          <a:effectLst/>
        </p:spPr>
        <p:txBody>
          <a:bodyPr>
            <a:spAutoFit/>
          </a:bodyPr>
          <a:lstStyle/>
          <a:p>
            <a:r>
              <a:rPr lang="zh-CN" altLang="en-US" sz="2000"/>
              <a:t>设时刻</a:t>
            </a:r>
            <a:r>
              <a:rPr lang="en-US" altLang="zh-CN" sz="2000"/>
              <a:t>t</a:t>
            </a:r>
            <a:r>
              <a:rPr lang="zh-CN" altLang="en-US" sz="2000"/>
              <a:t>慢跑者的坐标为</a:t>
            </a:r>
            <a:r>
              <a:rPr lang="en-US" altLang="zh-CN" sz="2000"/>
              <a:t>(X(t)</a:t>
            </a:r>
            <a:r>
              <a:rPr lang="zh-CN" altLang="en-US" sz="2000"/>
              <a:t>，</a:t>
            </a:r>
            <a:r>
              <a:rPr lang="en-US" altLang="zh-CN" sz="2000"/>
              <a:t>Y(t))</a:t>
            </a:r>
            <a:r>
              <a:rPr lang="zh-CN" altLang="en-US" sz="2000"/>
              <a:t>，狗的坐标为</a:t>
            </a:r>
            <a:r>
              <a:rPr lang="en-US" altLang="zh-CN" sz="2000"/>
              <a:t>(x(t)</a:t>
            </a:r>
            <a:r>
              <a:rPr lang="zh-CN" altLang="en-US" sz="2000"/>
              <a:t>，</a:t>
            </a:r>
            <a:r>
              <a:rPr lang="en-US" altLang="zh-CN" sz="2000"/>
              <a:t>y(t)).</a:t>
            </a:r>
          </a:p>
        </p:txBody>
      </p:sp>
      <p:sp>
        <p:nvSpPr>
          <p:cNvPr id="18438" name="Text Box 6"/>
          <p:cNvSpPr txBox="1">
            <a:spLocks noChangeArrowheads="1"/>
          </p:cNvSpPr>
          <p:nvPr/>
        </p:nvSpPr>
        <p:spPr bwMode="auto">
          <a:xfrm>
            <a:off x="0" y="3581400"/>
            <a:ext cx="8915400" cy="701675"/>
          </a:xfrm>
          <a:prstGeom prst="rect">
            <a:avLst/>
          </a:prstGeom>
          <a:noFill/>
          <a:ln w="9525">
            <a:noFill/>
            <a:miter lim="800000"/>
            <a:headEnd/>
            <a:tailEnd/>
          </a:ln>
          <a:effectLst/>
        </p:spPr>
        <p:txBody>
          <a:bodyPr>
            <a:spAutoFit/>
          </a:bodyPr>
          <a:lstStyle/>
          <a:p>
            <a:r>
              <a:rPr lang="en-US" altLang="zh-CN" sz="2000"/>
              <a:t>        </a:t>
            </a:r>
            <a:r>
              <a:rPr lang="zh-CN" altLang="en-US" sz="2000"/>
              <a:t>则</a:t>
            </a:r>
            <a:r>
              <a:rPr lang="en-US" altLang="zh-CN" sz="2000"/>
              <a:t>X=10+20cost,  Y=20+15sint, </a:t>
            </a:r>
            <a:r>
              <a:rPr lang="zh-CN" altLang="en-US" sz="2000"/>
              <a:t>狗从</a:t>
            </a:r>
            <a:r>
              <a:rPr lang="en-US" altLang="zh-CN" sz="2000"/>
              <a:t>(0,0)</a:t>
            </a:r>
            <a:r>
              <a:rPr lang="zh-CN" altLang="en-US" sz="2000"/>
              <a:t>出发</a:t>
            </a:r>
            <a:r>
              <a:rPr lang="en-US" altLang="zh-CN" sz="2000"/>
              <a:t>,</a:t>
            </a:r>
            <a:r>
              <a:rPr lang="zh-CN" altLang="en-US" sz="2000"/>
              <a:t>与导弹追踪问题类似，建立狗的运动轨迹的参数方程</a:t>
            </a:r>
            <a:r>
              <a:rPr lang="en-US" altLang="zh-CN" sz="2000"/>
              <a:t>:</a:t>
            </a:r>
          </a:p>
        </p:txBody>
      </p:sp>
      <p:graphicFrame>
        <p:nvGraphicFramePr>
          <p:cNvPr id="40961" name="Object 1"/>
          <p:cNvGraphicFramePr>
            <a:graphicFrameLocks noChangeAspect="1"/>
          </p:cNvGraphicFramePr>
          <p:nvPr/>
        </p:nvGraphicFramePr>
        <p:xfrm>
          <a:off x="457200" y="4343400"/>
          <a:ext cx="7988300" cy="2170113"/>
        </p:xfrm>
        <a:graphic>
          <a:graphicData uri="http://schemas.openxmlformats.org/presentationml/2006/ole">
            <p:oleObj spid="_x0000_s40961" name="公式" r:id="rId4" imgW="3644640" imgH="990360" progId="Equation.3">
              <p:embed/>
            </p:oleObj>
          </a:graphicData>
        </a:graphic>
      </p:graphicFrame>
      <p:graphicFrame>
        <p:nvGraphicFramePr>
          <p:cNvPr id="40962" name="Object 2"/>
          <p:cNvGraphicFramePr>
            <a:graphicFrameLocks noChangeAspect="1"/>
          </p:cNvGraphicFramePr>
          <p:nvPr/>
        </p:nvGraphicFramePr>
        <p:xfrm>
          <a:off x="7086600" y="2514600"/>
          <a:ext cx="1143000" cy="990600"/>
        </p:xfrm>
        <a:graphic>
          <a:graphicData uri="http://schemas.openxmlformats.org/presentationml/2006/ole">
            <p:oleObj spid="_x0000_s40962" name="剪辑" r:id="rId5" imgW="711720" imgH="686520" progId="MS_ClipArt_Gallery.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4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4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0961"/>
                                        </p:tgtEl>
                                        <p:attrNameLst>
                                          <p:attrName>style.visibility</p:attrName>
                                        </p:attrNameLst>
                                      </p:cBhvr>
                                      <p:to>
                                        <p:strVal val="visible"/>
                                      </p:to>
                                    </p:set>
                                    <p:anim calcmode="lin" valueType="num">
                                      <p:cBhvr additive="base">
                                        <p:cTn id="21" dur="500" fill="hold"/>
                                        <p:tgtEl>
                                          <p:spTgt spid="40961"/>
                                        </p:tgtEl>
                                        <p:attrNameLst>
                                          <p:attrName>ppt_x</p:attrName>
                                        </p:attrNameLst>
                                      </p:cBhvr>
                                      <p:tavLst>
                                        <p:tav tm="0">
                                          <p:val>
                                            <p:strVal val="#ppt_x"/>
                                          </p:val>
                                        </p:tav>
                                        <p:tav tm="100000">
                                          <p:val>
                                            <p:strVal val="#ppt_x"/>
                                          </p:val>
                                        </p:tav>
                                      </p:tavLst>
                                    </p:anim>
                                    <p:anim calcmode="lin" valueType="num">
                                      <p:cBhvr additive="base">
                                        <p:cTn id="22" dur="500" fill="hold"/>
                                        <p:tgtEl>
                                          <p:spTgt spid="40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autoUpdateAnimBg="0"/>
      <p:bldP spid="1843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FF"/>
            </a:gs>
            <a:gs pos="100000">
              <a:srgbClr val="CCCCFF"/>
            </a:gs>
          </a:gsLst>
          <a:path path="rect">
            <a:fillToRect r="100000" b="100000"/>
          </a:path>
        </a:gradFill>
        <a:effectLst/>
      </p:bgPr>
    </p:bg>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762000" y="152400"/>
            <a:ext cx="1701800" cy="457200"/>
          </a:xfrm>
          <a:prstGeom prst="rect">
            <a:avLst/>
          </a:prstGeom>
          <a:noFill/>
          <a:ln w="9525">
            <a:noFill/>
            <a:miter lim="800000"/>
            <a:headEnd/>
            <a:tailEnd/>
          </a:ln>
          <a:effectLst/>
        </p:spPr>
        <p:txBody>
          <a:bodyPr wrap="none">
            <a:spAutoFit/>
          </a:bodyPr>
          <a:lstStyle/>
          <a:p>
            <a:r>
              <a:rPr lang="en-US" altLang="zh-CN"/>
              <a:t>2. </a:t>
            </a:r>
            <a:r>
              <a:rPr lang="zh-CN" altLang="en-US"/>
              <a:t>模型求解</a:t>
            </a:r>
          </a:p>
        </p:txBody>
      </p:sp>
      <p:sp>
        <p:nvSpPr>
          <p:cNvPr id="20484" name="Text Box 4"/>
          <p:cNvSpPr txBox="1">
            <a:spLocks noChangeArrowheads="1"/>
          </p:cNvSpPr>
          <p:nvPr/>
        </p:nvSpPr>
        <p:spPr bwMode="auto">
          <a:xfrm>
            <a:off x="304800" y="685800"/>
            <a:ext cx="10744200" cy="2225675"/>
          </a:xfrm>
          <a:prstGeom prst="rect">
            <a:avLst/>
          </a:prstGeom>
          <a:noFill/>
          <a:ln w="9525">
            <a:noFill/>
            <a:miter lim="800000"/>
            <a:headEnd/>
            <a:tailEnd/>
          </a:ln>
          <a:effectLst/>
        </p:spPr>
        <p:txBody>
          <a:bodyPr>
            <a:spAutoFit/>
          </a:bodyPr>
          <a:lstStyle/>
          <a:p>
            <a:r>
              <a:rPr lang="en-US" altLang="zh-CN" sz="2000" b="1"/>
              <a:t>(1) w=20</a:t>
            </a:r>
            <a:r>
              <a:rPr lang="zh-CN" altLang="en-US" sz="2000" b="1"/>
              <a:t>时</a:t>
            </a:r>
            <a:r>
              <a:rPr lang="en-US" altLang="zh-CN" sz="2000"/>
              <a:t>,</a:t>
            </a:r>
            <a:r>
              <a:rPr lang="zh-CN" altLang="en-US" sz="2000"/>
              <a:t>建立</a:t>
            </a:r>
            <a:r>
              <a:rPr lang="en-US" altLang="zh-CN" sz="2000"/>
              <a:t>m-</a:t>
            </a:r>
            <a:r>
              <a:rPr lang="zh-CN" altLang="en-US" sz="2000"/>
              <a:t>文件</a:t>
            </a:r>
            <a:r>
              <a:rPr lang="en-US" altLang="zh-CN" sz="2000"/>
              <a:t>eq3.m</a:t>
            </a:r>
            <a:r>
              <a:rPr lang="zh-CN" altLang="en-US" sz="2000"/>
              <a:t>如下</a:t>
            </a:r>
            <a:r>
              <a:rPr lang="en-US" altLang="zh-CN" sz="2000"/>
              <a:t>:</a:t>
            </a:r>
          </a:p>
          <a:p>
            <a:r>
              <a:rPr lang="en-US" altLang="zh-CN" sz="2000">
                <a:solidFill>
                  <a:srgbClr val="0000FF"/>
                </a:solidFill>
                <a:latin typeface="Courier New" pitchFamily="49" charset="0"/>
              </a:rPr>
              <a:t>  function </a:t>
            </a:r>
            <a:r>
              <a:rPr lang="en-US" altLang="zh-CN" sz="2000">
                <a:latin typeface="Courier New" pitchFamily="49" charset="0"/>
              </a:rPr>
              <a:t>dy=eq3(t,y)</a:t>
            </a:r>
          </a:p>
          <a:p>
            <a:r>
              <a:rPr lang="en-US" altLang="zh-CN" sz="2000">
                <a:latin typeface="Courier New" pitchFamily="49" charset="0"/>
              </a:rPr>
              <a:t>  dy=zeros(2,1);</a:t>
            </a:r>
          </a:p>
          <a:p>
            <a:r>
              <a:rPr lang="en-US" altLang="zh-CN" sz="2000">
                <a:latin typeface="Courier New" pitchFamily="49" charset="0"/>
              </a:rPr>
              <a:t>  dy(1)=20*(10+20*cos(t)-y(1))/sqrt</a:t>
            </a:r>
          </a:p>
          <a:p>
            <a:r>
              <a:rPr lang="en-US" altLang="zh-CN" sz="2000">
                <a:latin typeface="Courier New" pitchFamily="49" charset="0"/>
              </a:rPr>
              <a:t>        ((10+20*cos(t)-y(1))^2+(20+15*sin(t)-y(2))^2);</a:t>
            </a:r>
          </a:p>
          <a:p>
            <a:r>
              <a:rPr lang="en-US" altLang="zh-CN" sz="2000">
                <a:latin typeface="Courier New" pitchFamily="49" charset="0"/>
              </a:rPr>
              <a:t>  dy(2)=20*(20+15*sin(t)-y(2))/sqrt</a:t>
            </a:r>
          </a:p>
          <a:p>
            <a:r>
              <a:rPr lang="en-US" altLang="zh-CN" sz="2000">
                <a:latin typeface="Courier New" pitchFamily="49" charset="0"/>
              </a:rPr>
              <a:t>        ((10+20*cos(t)-y(1))^2+(20+15*sin(t)-y(2))^2);</a:t>
            </a:r>
            <a:endParaRPr lang="en-US" altLang="zh-CN" sz="2000"/>
          </a:p>
        </p:txBody>
      </p:sp>
      <p:sp>
        <p:nvSpPr>
          <p:cNvPr id="20485" name="Text Box 5"/>
          <p:cNvSpPr txBox="1">
            <a:spLocks noChangeArrowheads="1"/>
          </p:cNvSpPr>
          <p:nvPr/>
        </p:nvSpPr>
        <p:spPr bwMode="auto">
          <a:xfrm>
            <a:off x="533400" y="2971800"/>
            <a:ext cx="5943600" cy="2835275"/>
          </a:xfrm>
          <a:prstGeom prst="rect">
            <a:avLst/>
          </a:prstGeom>
          <a:noFill/>
          <a:ln w="9525">
            <a:noFill/>
            <a:miter lim="800000"/>
            <a:headEnd/>
            <a:tailEnd/>
          </a:ln>
          <a:effectLst/>
        </p:spPr>
        <p:txBody>
          <a:bodyPr>
            <a:spAutoFit/>
          </a:bodyPr>
          <a:lstStyle/>
          <a:p>
            <a:r>
              <a:rPr lang="zh-CN" altLang="en-US" sz="2000">
                <a:latin typeface="Courier New" pitchFamily="49" charset="0"/>
              </a:rPr>
              <a:t>取</a:t>
            </a:r>
            <a:r>
              <a:rPr lang="en-US" altLang="zh-CN" sz="2000">
                <a:latin typeface="Courier New" pitchFamily="49" charset="0"/>
              </a:rPr>
              <a:t>t</a:t>
            </a:r>
            <a:r>
              <a:rPr lang="en-US" altLang="zh-CN" sz="2000" baseline="-25000">
                <a:latin typeface="Courier New" pitchFamily="49" charset="0"/>
              </a:rPr>
              <a:t>0</a:t>
            </a:r>
            <a:r>
              <a:rPr lang="en-US" altLang="zh-CN" sz="2000">
                <a:latin typeface="Courier New" pitchFamily="49" charset="0"/>
              </a:rPr>
              <a:t>=0</a:t>
            </a:r>
            <a:r>
              <a:rPr lang="zh-CN" altLang="en-US" sz="2000">
                <a:latin typeface="Courier New" pitchFamily="49" charset="0"/>
              </a:rPr>
              <a:t>，</a:t>
            </a:r>
            <a:r>
              <a:rPr lang="en-US" altLang="zh-CN" sz="2000">
                <a:latin typeface="Courier New" pitchFamily="49" charset="0"/>
              </a:rPr>
              <a:t>t</a:t>
            </a:r>
            <a:r>
              <a:rPr lang="en-US" altLang="zh-CN" sz="2000" baseline="-25000">
                <a:latin typeface="Courier New" pitchFamily="49" charset="0"/>
              </a:rPr>
              <a:t>f</a:t>
            </a:r>
            <a:r>
              <a:rPr lang="en-US" altLang="zh-CN" sz="2000">
                <a:latin typeface="Courier New" pitchFamily="49" charset="0"/>
              </a:rPr>
              <a:t>=10</a:t>
            </a:r>
            <a:r>
              <a:rPr lang="zh-CN" altLang="en-US" sz="2000">
                <a:latin typeface="Courier New" pitchFamily="49" charset="0"/>
              </a:rPr>
              <a:t>，建立主程序</a:t>
            </a:r>
            <a:r>
              <a:rPr lang="en-US" altLang="zh-CN" sz="2000">
                <a:latin typeface="Courier New" pitchFamily="49" charset="0"/>
              </a:rPr>
              <a:t>chase3.m</a:t>
            </a:r>
            <a:r>
              <a:rPr lang="zh-CN" altLang="en-US" sz="2000">
                <a:latin typeface="Courier New" pitchFamily="49" charset="0"/>
              </a:rPr>
              <a:t>如下： </a:t>
            </a:r>
          </a:p>
          <a:p>
            <a:r>
              <a:rPr lang="zh-CN" altLang="en-US" sz="2000">
                <a:latin typeface="Courier New" pitchFamily="49" charset="0"/>
              </a:rPr>
              <a:t>  </a:t>
            </a:r>
            <a:r>
              <a:rPr lang="en-US" altLang="zh-CN" sz="2000">
                <a:latin typeface="Courier New" pitchFamily="49" charset="0"/>
              </a:rPr>
              <a:t>t0=0;tf=10;</a:t>
            </a:r>
          </a:p>
          <a:p>
            <a:r>
              <a:rPr lang="en-US" altLang="zh-CN" sz="2000">
                <a:latin typeface="Courier New" pitchFamily="49" charset="0"/>
              </a:rPr>
              <a:t>  [t,y]=ode45(</a:t>
            </a:r>
            <a:r>
              <a:rPr lang="en-US" altLang="zh-CN" sz="2000">
                <a:solidFill>
                  <a:srgbClr val="B22222"/>
                </a:solidFill>
                <a:latin typeface="Courier New" pitchFamily="49" charset="0"/>
              </a:rPr>
              <a:t>'eq3'</a:t>
            </a:r>
            <a:r>
              <a:rPr lang="en-US" altLang="zh-CN" sz="2000">
                <a:latin typeface="Courier New" pitchFamily="49" charset="0"/>
              </a:rPr>
              <a:t>,[t0 tf],[0 0]);</a:t>
            </a:r>
          </a:p>
          <a:p>
            <a:r>
              <a:rPr lang="en-US" altLang="zh-CN" sz="2000">
                <a:latin typeface="Courier New" pitchFamily="49" charset="0"/>
              </a:rPr>
              <a:t>  T=0:0.1:2*pi;</a:t>
            </a:r>
          </a:p>
          <a:p>
            <a:r>
              <a:rPr lang="en-US" altLang="zh-CN" sz="2000">
                <a:latin typeface="Courier New" pitchFamily="49" charset="0"/>
              </a:rPr>
              <a:t>  X=10+20*cos(T);</a:t>
            </a:r>
          </a:p>
          <a:p>
            <a:r>
              <a:rPr lang="en-US" altLang="zh-CN" sz="2000">
                <a:latin typeface="Courier New" pitchFamily="49" charset="0"/>
              </a:rPr>
              <a:t>  Y=20+15*sin(T);</a:t>
            </a:r>
          </a:p>
          <a:p>
            <a:r>
              <a:rPr lang="en-US" altLang="zh-CN" sz="2000">
                <a:latin typeface="Courier New" pitchFamily="49" charset="0"/>
              </a:rPr>
              <a:t>  plot(X,Y,</a:t>
            </a:r>
            <a:r>
              <a:rPr lang="en-US" altLang="zh-CN" sz="2000">
                <a:solidFill>
                  <a:srgbClr val="B22222"/>
                </a:solidFill>
                <a:latin typeface="Courier New" pitchFamily="49" charset="0"/>
              </a:rPr>
              <a:t>'-'</a:t>
            </a:r>
            <a:r>
              <a:rPr lang="en-US" altLang="zh-CN" sz="2000">
                <a:latin typeface="Courier New" pitchFamily="49" charset="0"/>
              </a:rPr>
              <a:t>)</a:t>
            </a:r>
          </a:p>
          <a:p>
            <a:r>
              <a:rPr lang="en-US" altLang="zh-CN" sz="2000">
                <a:latin typeface="Courier New" pitchFamily="49" charset="0"/>
              </a:rPr>
              <a:t>  hold on</a:t>
            </a:r>
          </a:p>
          <a:p>
            <a:r>
              <a:rPr lang="en-US" altLang="zh-CN" sz="2000">
                <a:latin typeface="Courier New" pitchFamily="49" charset="0"/>
              </a:rPr>
              <a:t>  plot(y(:,1),y(:,2),</a:t>
            </a:r>
            <a:r>
              <a:rPr lang="en-US" altLang="zh-CN" sz="2000">
                <a:solidFill>
                  <a:srgbClr val="B22222"/>
                </a:solidFill>
                <a:latin typeface="Courier New" pitchFamily="49" charset="0"/>
              </a:rPr>
              <a:t>'*'</a:t>
            </a:r>
            <a:r>
              <a:rPr lang="en-US" altLang="zh-CN" sz="2000">
                <a:latin typeface="Courier New" pitchFamily="49" charset="0"/>
              </a:rPr>
              <a:t>)</a:t>
            </a:r>
          </a:p>
        </p:txBody>
      </p:sp>
      <p:sp>
        <p:nvSpPr>
          <p:cNvPr id="20486" name="Text Box 6"/>
          <p:cNvSpPr txBox="1">
            <a:spLocks noChangeArrowheads="1"/>
          </p:cNvSpPr>
          <p:nvPr/>
        </p:nvSpPr>
        <p:spPr bwMode="auto">
          <a:xfrm>
            <a:off x="609600" y="5791200"/>
            <a:ext cx="7512050" cy="701675"/>
          </a:xfrm>
          <a:prstGeom prst="rect">
            <a:avLst/>
          </a:prstGeom>
          <a:noFill/>
          <a:ln w="9525">
            <a:noFill/>
            <a:miter lim="800000"/>
            <a:headEnd/>
            <a:tailEnd/>
          </a:ln>
          <a:effectLst/>
        </p:spPr>
        <p:txBody>
          <a:bodyPr wrap="none">
            <a:spAutoFit/>
          </a:bodyPr>
          <a:lstStyle/>
          <a:p>
            <a:r>
              <a:rPr lang="en-US" altLang="zh-CN" sz="2000"/>
              <a:t>      </a:t>
            </a:r>
            <a:r>
              <a:rPr lang="zh-CN" altLang="en-US" sz="2000"/>
              <a:t>在</a:t>
            </a:r>
            <a:r>
              <a:rPr lang="en-US" altLang="zh-CN" sz="2000">
                <a:latin typeface="Courier New" pitchFamily="49" charset="0"/>
              </a:rPr>
              <a:t>chase3.m</a:t>
            </a:r>
            <a:r>
              <a:rPr lang="zh-CN" altLang="en-US" sz="2000">
                <a:latin typeface="Courier New" pitchFamily="49" charset="0"/>
              </a:rPr>
              <a:t>，</a:t>
            </a:r>
            <a:r>
              <a:rPr lang="zh-CN" altLang="en-US" sz="2000"/>
              <a:t>不断修改</a:t>
            </a:r>
            <a:r>
              <a:rPr lang="en-US" altLang="zh-CN" sz="2000"/>
              <a:t>t</a:t>
            </a:r>
            <a:r>
              <a:rPr lang="en-US" altLang="zh-CN" sz="2000" baseline="-25000"/>
              <a:t>f</a:t>
            </a:r>
            <a:r>
              <a:rPr lang="zh-CN" altLang="en-US" sz="2000"/>
              <a:t>的值</a:t>
            </a:r>
            <a:r>
              <a:rPr lang="en-US" altLang="zh-CN" sz="2000"/>
              <a:t>,</a:t>
            </a:r>
            <a:r>
              <a:rPr lang="zh-CN" altLang="en-US" sz="2000"/>
              <a:t>分别取</a:t>
            </a:r>
            <a:r>
              <a:rPr lang="en-US" altLang="zh-CN" sz="2000"/>
              <a:t>t</a:t>
            </a:r>
            <a:r>
              <a:rPr lang="en-US" altLang="zh-CN" sz="2000" baseline="-25000"/>
              <a:t>f</a:t>
            </a:r>
            <a:r>
              <a:rPr lang="en-US" altLang="zh-CN" sz="2000"/>
              <a:t>=5, 2.5,  3.5,…,</a:t>
            </a:r>
            <a:r>
              <a:rPr lang="zh-CN" altLang="en-US" sz="2000"/>
              <a:t>至</a:t>
            </a:r>
            <a:r>
              <a:rPr lang="en-US" altLang="zh-CN" sz="2000"/>
              <a:t>3.15</a:t>
            </a:r>
            <a:r>
              <a:rPr lang="zh-CN" altLang="en-US" sz="2000"/>
              <a:t>时</a:t>
            </a:r>
            <a:r>
              <a:rPr lang="en-US" altLang="zh-CN" sz="2000"/>
              <a:t>,</a:t>
            </a:r>
          </a:p>
          <a:p>
            <a:r>
              <a:rPr lang="zh-CN" altLang="en-US" sz="2000"/>
              <a:t>狗刚好追上慢跑者</a:t>
            </a:r>
            <a:r>
              <a:rPr lang="en-US" altLang="zh-CN" sz="2000"/>
              <a:t>.</a:t>
            </a:r>
          </a:p>
        </p:txBody>
      </p:sp>
      <p:sp>
        <p:nvSpPr>
          <p:cNvPr id="20490" name="Text Box 10">
            <a:hlinkClick r:id="rId2" action="ppaction://hlinkfile"/>
          </p:cNvPr>
          <p:cNvSpPr txBox="1">
            <a:spLocks noChangeArrowheads="1"/>
          </p:cNvSpPr>
          <p:nvPr/>
        </p:nvSpPr>
        <p:spPr bwMode="auto">
          <a:xfrm>
            <a:off x="5318125" y="4537075"/>
            <a:ext cx="2492375" cy="457200"/>
          </a:xfrm>
          <a:prstGeom prst="rect">
            <a:avLst/>
          </a:prstGeom>
          <a:solidFill>
            <a:srgbClr val="66FF66"/>
          </a:solidFill>
          <a:ln w="9525">
            <a:noFill/>
            <a:miter lim="800000"/>
            <a:headEnd/>
            <a:tailEnd/>
          </a:ln>
          <a:effectLst/>
        </p:spPr>
        <p:txBody>
          <a:bodyPr wrap="none">
            <a:spAutoFit/>
          </a:bodyPr>
          <a:lstStyle/>
          <a:p>
            <a:r>
              <a:rPr lang="en-US" altLang="zh-CN"/>
              <a:t>To Matlab(chase3)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slide(fromBottom)">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additive="base">
                                        <p:cTn id="12" dur="500" fill="hold"/>
                                        <p:tgtEl>
                                          <p:spTgt spid="20485"/>
                                        </p:tgtEl>
                                        <p:attrNameLst>
                                          <p:attrName>ppt_x</p:attrName>
                                        </p:attrNameLst>
                                      </p:cBhvr>
                                      <p:tavLst>
                                        <p:tav tm="0">
                                          <p:val>
                                            <p:strVal val="0-#ppt_w/2"/>
                                          </p:val>
                                        </p:tav>
                                        <p:tav tm="100000">
                                          <p:val>
                                            <p:strVal val="#ppt_x"/>
                                          </p:val>
                                        </p:tav>
                                      </p:tavLst>
                                    </p:anim>
                                    <p:anim calcmode="lin" valueType="num">
                                      <p:cBhvr additive="base">
                                        <p:cTn id="13"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0490"/>
                                        </p:tgtEl>
                                        <p:attrNameLst>
                                          <p:attrName>style.visibility</p:attrName>
                                        </p:attrNameLst>
                                      </p:cBhvr>
                                      <p:to>
                                        <p:strVal val="visible"/>
                                      </p:to>
                                    </p:set>
                                    <p:anim calcmode="lin" valueType="num">
                                      <p:cBhvr additive="base">
                                        <p:cTn id="18" dur="500" fill="hold"/>
                                        <p:tgtEl>
                                          <p:spTgt spid="20490"/>
                                        </p:tgtEl>
                                        <p:attrNameLst>
                                          <p:attrName>ppt_x</p:attrName>
                                        </p:attrNameLst>
                                      </p:cBhvr>
                                      <p:tavLst>
                                        <p:tav tm="0">
                                          <p:val>
                                            <p:strVal val="1+#ppt_w/2"/>
                                          </p:val>
                                        </p:tav>
                                        <p:tav tm="100000">
                                          <p:val>
                                            <p:strVal val="#ppt_x"/>
                                          </p:val>
                                        </p:tav>
                                      </p:tavLst>
                                    </p:anim>
                                    <p:anim calcmode="lin" valueType="num">
                                      <p:cBhvr additive="base">
                                        <p:cTn id="19" dur="500" fill="hold"/>
                                        <p:tgtEl>
                                          <p:spTgt spid="2049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486"/>
                                        </p:tgtEl>
                                        <p:attrNameLst>
                                          <p:attrName>style.visibility</p:attrName>
                                        </p:attrNameLst>
                                      </p:cBhvr>
                                      <p:to>
                                        <p:strVal val="visible"/>
                                      </p:to>
                                    </p:set>
                                    <p:anim calcmode="lin" valueType="num">
                                      <p:cBhvr additive="base">
                                        <p:cTn id="24" dur="500" fill="hold"/>
                                        <p:tgtEl>
                                          <p:spTgt spid="20486"/>
                                        </p:tgtEl>
                                        <p:attrNameLst>
                                          <p:attrName>ppt_x</p:attrName>
                                        </p:attrNameLst>
                                      </p:cBhvr>
                                      <p:tavLst>
                                        <p:tav tm="0">
                                          <p:val>
                                            <p:strVal val="#ppt_x"/>
                                          </p:val>
                                        </p:tav>
                                        <p:tav tm="100000">
                                          <p:val>
                                            <p:strVal val="#ppt_x"/>
                                          </p:val>
                                        </p:tav>
                                      </p:tavLst>
                                    </p:anim>
                                    <p:anim calcmode="lin" valueType="num">
                                      <p:cBhvr additive="base">
                                        <p:cTn id="25"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5" grpId="0" autoUpdateAnimBg="0"/>
      <p:bldP spid="20486" grpId="0" autoUpdateAnimBg="0"/>
      <p:bldP spid="2049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FF"/>
            </a:gs>
            <a:gs pos="100000">
              <a:srgbClr val="CCCCFF"/>
            </a:gs>
          </a:gsLst>
          <a:lin ang="18900000" scaled="1"/>
        </a:gradFill>
        <a:effectLst/>
      </p:bgPr>
    </p:bg>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304800" y="685800"/>
            <a:ext cx="10744200" cy="2225675"/>
          </a:xfrm>
          <a:prstGeom prst="rect">
            <a:avLst/>
          </a:prstGeom>
          <a:noFill/>
          <a:ln w="9525">
            <a:noFill/>
            <a:miter lim="800000"/>
            <a:headEnd/>
            <a:tailEnd/>
          </a:ln>
          <a:effectLst/>
        </p:spPr>
        <p:txBody>
          <a:bodyPr>
            <a:spAutoFit/>
          </a:bodyPr>
          <a:lstStyle/>
          <a:p>
            <a:r>
              <a:rPr lang="zh-CN" altLang="en-US" sz="2000"/>
              <a:t>建立</a:t>
            </a:r>
            <a:r>
              <a:rPr lang="en-US" altLang="zh-CN" sz="2000"/>
              <a:t>m-</a:t>
            </a:r>
            <a:r>
              <a:rPr lang="zh-CN" altLang="en-US" sz="2000"/>
              <a:t>文件</a:t>
            </a:r>
            <a:r>
              <a:rPr lang="en-US" altLang="zh-CN" sz="2000"/>
              <a:t>eq4.m</a:t>
            </a:r>
            <a:r>
              <a:rPr lang="zh-CN" altLang="en-US" sz="2000"/>
              <a:t>如下</a:t>
            </a:r>
            <a:r>
              <a:rPr lang="en-US" altLang="zh-CN" sz="2000"/>
              <a:t>:</a:t>
            </a:r>
          </a:p>
          <a:p>
            <a:r>
              <a:rPr lang="en-US" altLang="zh-CN" sz="2000">
                <a:solidFill>
                  <a:srgbClr val="0000FF"/>
                </a:solidFill>
                <a:latin typeface="Courier New" pitchFamily="49" charset="0"/>
              </a:rPr>
              <a:t>   function </a:t>
            </a:r>
            <a:r>
              <a:rPr lang="en-US" altLang="zh-CN" sz="2000">
                <a:latin typeface="Courier New" pitchFamily="49" charset="0"/>
              </a:rPr>
              <a:t>dy=eq4(t,y)</a:t>
            </a:r>
          </a:p>
          <a:p>
            <a:r>
              <a:rPr lang="en-US" altLang="zh-CN" sz="2000">
                <a:latin typeface="Courier New" pitchFamily="49" charset="0"/>
              </a:rPr>
              <a:t>   dy=zeros(2,1);</a:t>
            </a:r>
          </a:p>
          <a:p>
            <a:r>
              <a:rPr lang="en-US" altLang="zh-CN" sz="2000">
                <a:latin typeface="Courier New" pitchFamily="49" charset="0"/>
              </a:rPr>
              <a:t>   dy(1)=5*(10+20*cos(t)-y(1))/sqrt</a:t>
            </a:r>
          </a:p>
          <a:p>
            <a:r>
              <a:rPr lang="en-US" altLang="zh-CN" sz="2000">
                <a:latin typeface="Courier New" pitchFamily="49" charset="0"/>
              </a:rPr>
              <a:t>        ((10+20*cos(t)-y(1))^2+(20+15*sin(t)-y(2))^2);</a:t>
            </a:r>
          </a:p>
          <a:p>
            <a:r>
              <a:rPr lang="en-US" altLang="zh-CN" sz="2000">
                <a:latin typeface="Courier New" pitchFamily="49" charset="0"/>
              </a:rPr>
              <a:t>   dy(2)=5*(20+15*sin(t)-y(2))/sqrt</a:t>
            </a:r>
          </a:p>
          <a:p>
            <a:r>
              <a:rPr lang="en-US" altLang="zh-CN" sz="2000">
                <a:latin typeface="Courier New" pitchFamily="49" charset="0"/>
              </a:rPr>
              <a:t>        ((10+20*cos(t)-  y(1))^2+(20+15*sin(t)-y(2))^2);</a:t>
            </a:r>
            <a:endParaRPr lang="en-US" altLang="zh-CN" sz="2000"/>
          </a:p>
        </p:txBody>
      </p:sp>
      <p:sp>
        <p:nvSpPr>
          <p:cNvPr id="21508" name="Text Box 4"/>
          <p:cNvSpPr txBox="1">
            <a:spLocks noChangeArrowheads="1"/>
          </p:cNvSpPr>
          <p:nvPr/>
        </p:nvSpPr>
        <p:spPr bwMode="auto">
          <a:xfrm>
            <a:off x="381000" y="3048000"/>
            <a:ext cx="5613400" cy="2835275"/>
          </a:xfrm>
          <a:prstGeom prst="rect">
            <a:avLst/>
          </a:prstGeom>
          <a:noFill/>
          <a:ln w="9525">
            <a:noFill/>
            <a:miter lim="800000"/>
            <a:headEnd/>
            <a:tailEnd/>
          </a:ln>
          <a:effectLst/>
        </p:spPr>
        <p:txBody>
          <a:bodyPr>
            <a:spAutoFit/>
          </a:bodyPr>
          <a:lstStyle/>
          <a:p>
            <a:r>
              <a:rPr lang="zh-CN" altLang="en-US" sz="2000">
                <a:latin typeface="Courier New" pitchFamily="49" charset="0"/>
              </a:rPr>
              <a:t>取</a:t>
            </a:r>
            <a:r>
              <a:rPr lang="en-US" altLang="zh-CN" sz="2000">
                <a:latin typeface="Courier New" pitchFamily="49" charset="0"/>
              </a:rPr>
              <a:t>t</a:t>
            </a:r>
            <a:r>
              <a:rPr lang="en-US" altLang="zh-CN" sz="2000" baseline="-25000">
                <a:latin typeface="Courier New" pitchFamily="49" charset="0"/>
              </a:rPr>
              <a:t>0</a:t>
            </a:r>
            <a:r>
              <a:rPr lang="en-US" altLang="zh-CN" sz="2000">
                <a:latin typeface="Courier New" pitchFamily="49" charset="0"/>
              </a:rPr>
              <a:t>=0</a:t>
            </a:r>
            <a:r>
              <a:rPr lang="zh-CN" altLang="en-US" sz="2000">
                <a:latin typeface="Courier New" pitchFamily="49" charset="0"/>
              </a:rPr>
              <a:t>，</a:t>
            </a:r>
            <a:r>
              <a:rPr lang="en-US" altLang="zh-CN" sz="2000">
                <a:latin typeface="Courier New" pitchFamily="49" charset="0"/>
              </a:rPr>
              <a:t>t</a:t>
            </a:r>
            <a:r>
              <a:rPr lang="en-US" altLang="zh-CN" sz="2000" baseline="-25000">
                <a:latin typeface="Courier New" pitchFamily="49" charset="0"/>
              </a:rPr>
              <a:t>f</a:t>
            </a:r>
            <a:r>
              <a:rPr lang="en-US" altLang="zh-CN" sz="2000">
                <a:latin typeface="Courier New" pitchFamily="49" charset="0"/>
              </a:rPr>
              <a:t>=10</a:t>
            </a:r>
            <a:r>
              <a:rPr lang="zh-CN" altLang="en-US" sz="2000">
                <a:latin typeface="Courier New" pitchFamily="49" charset="0"/>
              </a:rPr>
              <a:t>，建立主程序</a:t>
            </a:r>
            <a:r>
              <a:rPr lang="en-US" altLang="zh-CN" sz="2000">
                <a:latin typeface="Courier New" pitchFamily="49" charset="0"/>
              </a:rPr>
              <a:t>chase4.m</a:t>
            </a:r>
            <a:r>
              <a:rPr lang="zh-CN" altLang="en-US" sz="2000">
                <a:latin typeface="Courier New" pitchFamily="49" charset="0"/>
              </a:rPr>
              <a:t>如下： </a:t>
            </a:r>
          </a:p>
          <a:p>
            <a:r>
              <a:rPr lang="zh-CN" altLang="en-US" sz="2000">
                <a:latin typeface="Courier New" pitchFamily="49" charset="0"/>
              </a:rPr>
              <a:t>  </a:t>
            </a:r>
            <a:r>
              <a:rPr lang="en-US" altLang="zh-CN" sz="2000">
                <a:latin typeface="Courier New" pitchFamily="49" charset="0"/>
              </a:rPr>
              <a:t>t0=0;tf=10;</a:t>
            </a:r>
          </a:p>
          <a:p>
            <a:r>
              <a:rPr lang="en-US" altLang="zh-CN" sz="2000">
                <a:latin typeface="Courier New" pitchFamily="49" charset="0"/>
              </a:rPr>
              <a:t>  [t,y]=ode45(</a:t>
            </a:r>
            <a:r>
              <a:rPr lang="en-US" altLang="zh-CN" sz="2000">
                <a:solidFill>
                  <a:srgbClr val="B22222"/>
                </a:solidFill>
                <a:latin typeface="Courier New" pitchFamily="49" charset="0"/>
              </a:rPr>
              <a:t>'eq4'</a:t>
            </a:r>
            <a:r>
              <a:rPr lang="en-US" altLang="zh-CN" sz="2000">
                <a:latin typeface="Courier New" pitchFamily="49" charset="0"/>
              </a:rPr>
              <a:t>,[t0 tf],[0 0]);</a:t>
            </a:r>
          </a:p>
          <a:p>
            <a:r>
              <a:rPr lang="en-US" altLang="zh-CN" sz="2000">
                <a:latin typeface="Courier New" pitchFamily="49" charset="0"/>
              </a:rPr>
              <a:t>  T=0:0.1:2*pi;</a:t>
            </a:r>
          </a:p>
          <a:p>
            <a:r>
              <a:rPr lang="en-US" altLang="zh-CN" sz="2000">
                <a:latin typeface="Courier New" pitchFamily="49" charset="0"/>
              </a:rPr>
              <a:t>  X=10+20*cos(T);</a:t>
            </a:r>
          </a:p>
          <a:p>
            <a:r>
              <a:rPr lang="en-US" altLang="zh-CN" sz="2000">
                <a:latin typeface="Courier New" pitchFamily="49" charset="0"/>
              </a:rPr>
              <a:t>  Y=20+15*sin(T);</a:t>
            </a:r>
          </a:p>
          <a:p>
            <a:r>
              <a:rPr lang="en-US" altLang="zh-CN" sz="2000">
                <a:latin typeface="Courier New" pitchFamily="49" charset="0"/>
              </a:rPr>
              <a:t>  plot(X,Y,</a:t>
            </a:r>
            <a:r>
              <a:rPr lang="en-US" altLang="zh-CN" sz="2000">
                <a:solidFill>
                  <a:srgbClr val="B22222"/>
                </a:solidFill>
                <a:latin typeface="Courier New" pitchFamily="49" charset="0"/>
              </a:rPr>
              <a:t>'-'</a:t>
            </a:r>
            <a:r>
              <a:rPr lang="en-US" altLang="zh-CN" sz="2000">
                <a:latin typeface="Courier New" pitchFamily="49" charset="0"/>
              </a:rPr>
              <a:t>)</a:t>
            </a:r>
          </a:p>
          <a:p>
            <a:r>
              <a:rPr lang="en-US" altLang="zh-CN" sz="2000">
                <a:latin typeface="Courier New" pitchFamily="49" charset="0"/>
              </a:rPr>
              <a:t>  hold on</a:t>
            </a:r>
          </a:p>
          <a:p>
            <a:r>
              <a:rPr lang="en-US" altLang="zh-CN" sz="2000">
                <a:latin typeface="Courier New" pitchFamily="49" charset="0"/>
              </a:rPr>
              <a:t>  plot(y(:,1),y(:,2),</a:t>
            </a:r>
            <a:r>
              <a:rPr lang="en-US" altLang="zh-CN" sz="2000">
                <a:solidFill>
                  <a:srgbClr val="B22222"/>
                </a:solidFill>
                <a:latin typeface="Courier New" pitchFamily="49" charset="0"/>
              </a:rPr>
              <a:t>'*'</a:t>
            </a:r>
            <a:r>
              <a:rPr lang="en-US" altLang="zh-CN" sz="2000">
                <a:latin typeface="Courier New" pitchFamily="49" charset="0"/>
              </a:rPr>
              <a:t>)</a:t>
            </a:r>
          </a:p>
        </p:txBody>
      </p:sp>
      <p:sp>
        <p:nvSpPr>
          <p:cNvPr id="21509" name="Text Box 5"/>
          <p:cNvSpPr txBox="1">
            <a:spLocks noChangeArrowheads="1"/>
          </p:cNvSpPr>
          <p:nvPr/>
        </p:nvSpPr>
        <p:spPr bwMode="auto">
          <a:xfrm>
            <a:off x="304800" y="5791200"/>
            <a:ext cx="6305550" cy="701675"/>
          </a:xfrm>
          <a:prstGeom prst="rect">
            <a:avLst/>
          </a:prstGeom>
          <a:noFill/>
          <a:ln w="9525">
            <a:noFill/>
            <a:miter lim="800000"/>
            <a:headEnd/>
            <a:tailEnd/>
          </a:ln>
          <a:effectLst/>
        </p:spPr>
        <p:txBody>
          <a:bodyPr wrap="none">
            <a:spAutoFit/>
          </a:bodyPr>
          <a:lstStyle/>
          <a:p>
            <a:r>
              <a:rPr lang="en-US" altLang="zh-CN" sz="2000"/>
              <a:t>    </a:t>
            </a:r>
            <a:r>
              <a:rPr lang="zh-CN" altLang="en-US" sz="2000"/>
              <a:t>在</a:t>
            </a:r>
            <a:r>
              <a:rPr lang="en-US" altLang="zh-CN" sz="2000">
                <a:latin typeface="Courier New" pitchFamily="49" charset="0"/>
              </a:rPr>
              <a:t>chase3.m</a:t>
            </a:r>
            <a:r>
              <a:rPr lang="zh-CN" altLang="en-US" sz="2000">
                <a:latin typeface="Courier New" pitchFamily="49" charset="0"/>
              </a:rPr>
              <a:t>，</a:t>
            </a:r>
            <a:r>
              <a:rPr lang="zh-CN" altLang="en-US" sz="2000"/>
              <a:t>不断修改</a:t>
            </a:r>
            <a:r>
              <a:rPr lang="en-US" altLang="zh-CN" sz="2000"/>
              <a:t>t</a:t>
            </a:r>
            <a:r>
              <a:rPr lang="en-US" altLang="zh-CN" sz="2000" baseline="-25000"/>
              <a:t>f</a:t>
            </a:r>
            <a:r>
              <a:rPr lang="zh-CN" altLang="en-US" sz="2000"/>
              <a:t>的值</a:t>
            </a:r>
            <a:r>
              <a:rPr lang="en-US" altLang="zh-CN" sz="2000"/>
              <a:t>,</a:t>
            </a:r>
            <a:r>
              <a:rPr lang="zh-CN" altLang="en-US" sz="2000"/>
              <a:t>分别取</a:t>
            </a:r>
            <a:r>
              <a:rPr lang="en-US" altLang="zh-CN" sz="2000"/>
              <a:t>t</a:t>
            </a:r>
            <a:r>
              <a:rPr lang="en-US" altLang="zh-CN" sz="2000" baseline="-25000"/>
              <a:t>f</a:t>
            </a:r>
            <a:r>
              <a:rPr lang="en-US" altLang="zh-CN" sz="2000"/>
              <a:t>=20, 40, 80,…,</a:t>
            </a:r>
          </a:p>
          <a:p>
            <a:r>
              <a:rPr lang="zh-CN" altLang="en-US" sz="2000"/>
              <a:t>可以看出</a:t>
            </a:r>
            <a:r>
              <a:rPr lang="en-US" altLang="zh-CN" sz="2000"/>
              <a:t>,</a:t>
            </a:r>
            <a:r>
              <a:rPr lang="zh-CN" altLang="en-US" sz="2000"/>
              <a:t>狗永远追不上慢跑者</a:t>
            </a:r>
            <a:r>
              <a:rPr lang="en-US" altLang="zh-CN" sz="2000"/>
              <a:t>.</a:t>
            </a:r>
          </a:p>
        </p:txBody>
      </p:sp>
      <p:sp>
        <p:nvSpPr>
          <p:cNvPr id="21510" name="Text Box 6">
            <a:hlinkClick r:id="rId2" action="ppaction://hlinkfile"/>
          </p:cNvPr>
          <p:cNvSpPr txBox="1">
            <a:spLocks noChangeArrowheads="1"/>
          </p:cNvSpPr>
          <p:nvPr/>
        </p:nvSpPr>
        <p:spPr bwMode="auto">
          <a:xfrm>
            <a:off x="4495800" y="4648200"/>
            <a:ext cx="2492375" cy="457200"/>
          </a:xfrm>
          <a:prstGeom prst="rect">
            <a:avLst/>
          </a:prstGeom>
          <a:solidFill>
            <a:srgbClr val="66FF66"/>
          </a:solidFill>
          <a:ln w="9525">
            <a:noFill/>
            <a:miter lim="800000"/>
            <a:headEnd/>
            <a:tailEnd/>
          </a:ln>
          <a:effectLst/>
        </p:spPr>
        <p:txBody>
          <a:bodyPr wrap="none">
            <a:spAutoFit/>
          </a:bodyPr>
          <a:lstStyle/>
          <a:p>
            <a:r>
              <a:rPr lang="en-US" altLang="zh-CN"/>
              <a:t>To Matlab(chase4)</a:t>
            </a:r>
          </a:p>
        </p:txBody>
      </p:sp>
      <p:sp>
        <p:nvSpPr>
          <p:cNvPr id="21511" name="Text Box 7"/>
          <p:cNvSpPr txBox="1">
            <a:spLocks noChangeArrowheads="1"/>
          </p:cNvSpPr>
          <p:nvPr/>
        </p:nvSpPr>
        <p:spPr bwMode="auto">
          <a:xfrm>
            <a:off x="381000" y="228600"/>
            <a:ext cx="1254125" cy="396875"/>
          </a:xfrm>
          <a:prstGeom prst="rect">
            <a:avLst/>
          </a:prstGeom>
          <a:noFill/>
          <a:ln w="9525">
            <a:noFill/>
            <a:miter lim="800000"/>
            <a:headEnd/>
            <a:tailEnd/>
          </a:ln>
          <a:effectLst/>
        </p:spPr>
        <p:txBody>
          <a:bodyPr wrap="none">
            <a:spAutoFit/>
          </a:bodyPr>
          <a:lstStyle/>
          <a:p>
            <a:r>
              <a:rPr lang="en-US" altLang="zh-CN" sz="2000" b="1"/>
              <a:t>(2) w=5</a:t>
            </a:r>
            <a:r>
              <a:rPr lang="zh-CN" altLang="en-US" sz="2000" b="1"/>
              <a:t>时</a:t>
            </a:r>
            <a:endParaRPr lang="zh-CN" altLang="en-US" sz="2000"/>
          </a:p>
        </p:txBody>
      </p:sp>
      <p:sp>
        <p:nvSpPr>
          <p:cNvPr id="21513" name="Text Box 9"/>
          <p:cNvSpPr txBox="1">
            <a:spLocks noChangeArrowheads="1"/>
          </p:cNvSpPr>
          <p:nvPr/>
        </p:nvSpPr>
        <p:spPr bwMode="auto">
          <a:xfrm>
            <a:off x="7924800" y="6096000"/>
            <a:ext cx="1060450" cy="495300"/>
          </a:xfrm>
          <a:prstGeom prst="rect">
            <a:avLst/>
          </a:prstGeom>
          <a:solidFill>
            <a:schemeClr val="accent1"/>
          </a:solidFill>
          <a:ln w="38100" cmpd="dbl">
            <a:solidFill>
              <a:srgbClr val="800080"/>
            </a:solidFill>
            <a:miter lim="800000"/>
            <a:headEnd/>
            <a:tailEnd/>
          </a:ln>
          <a:effectLst/>
        </p:spPr>
        <p:txBody>
          <a:bodyPr wrap="none">
            <a:spAutoFit/>
          </a:bodyPr>
          <a:lstStyle/>
          <a:p>
            <a:r>
              <a:rPr lang="zh-CN" altLang="en-US">
                <a:hlinkClick r:id="rId3" action="ppaction://hlinksldjump"/>
              </a:rPr>
              <a:t>返   回</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8"/>
                                        </p:tgtEl>
                                        <p:attrNameLst>
                                          <p:attrName>style.visibility</p:attrName>
                                        </p:attrNameLst>
                                      </p:cBhvr>
                                      <p:to>
                                        <p:strVal val="visible"/>
                                      </p:to>
                                    </p:set>
                                    <p:anim calcmode="lin" valueType="num">
                                      <p:cBhvr additive="base">
                                        <p:cTn id="13" dur="500" fill="hold"/>
                                        <p:tgtEl>
                                          <p:spTgt spid="21508"/>
                                        </p:tgtEl>
                                        <p:attrNameLst>
                                          <p:attrName>ppt_x</p:attrName>
                                        </p:attrNameLst>
                                      </p:cBhvr>
                                      <p:tavLst>
                                        <p:tav tm="0">
                                          <p:val>
                                            <p:strVal val="#ppt_x"/>
                                          </p:val>
                                        </p:tav>
                                        <p:tav tm="100000">
                                          <p:val>
                                            <p:strVal val="#ppt_x"/>
                                          </p:val>
                                        </p:tav>
                                      </p:tavLst>
                                    </p:anim>
                                    <p:anim calcmode="lin" valueType="num">
                                      <p:cBhvr additive="base">
                                        <p:cTn id="14"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10"/>
                                        </p:tgtEl>
                                        <p:attrNameLst>
                                          <p:attrName>style.visibility</p:attrName>
                                        </p:attrNameLst>
                                      </p:cBhvr>
                                      <p:to>
                                        <p:strVal val="visible"/>
                                      </p:to>
                                    </p:set>
                                    <p:anim calcmode="lin" valueType="num">
                                      <p:cBhvr additive="base">
                                        <p:cTn id="19" dur="500" fill="hold"/>
                                        <p:tgtEl>
                                          <p:spTgt spid="21510"/>
                                        </p:tgtEl>
                                        <p:attrNameLst>
                                          <p:attrName>ppt_x</p:attrName>
                                        </p:attrNameLst>
                                      </p:cBhvr>
                                      <p:tavLst>
                                        <p:tav tm="0">
                                          <p:val>
                                            <p:strVal val="1+#ppt_w/2"/>
                                          </p:val>
                                        </p:tav>
                                        <p:tav tm="100000">
                                          <p:val>
                                            <p:strVal val="#ppt_x"/>
                                          </p:val>
                                        </p:tav>
                                      </p:tavLst>
                                    </p:anim>
                                    <p:anim calcmode="lin" valueType="num">
                                      <p:cBhvr additive="base">
                                        <p:cTn id="20"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9"/>
                                        </p:tgtEl>
                                        <p:attrNameLst>
                                          <p:attrName>style.visibility</p:attrName>
                                        </p:attrNameLst>
                                      </p:cBhvr>
                                      <p:to>
                                        <p:strVal val="visible"/>
                                      </p:to>
                                    </p:set>
                                    <p:anim calcmode="lin" valueType="num">
                                      <p:cBhvr additive="base">
                                        <p:cTn id="25" dur="500" fill="hold"/>
                                        <p:tgtEl>
                                          <p:spTgt spid="21509"/>
                                        </p:tgtEl>
                                        <p:attrNameLst>
                                          <p:attrName>ppt_x</p:attrName>
                                        </p:attrNameLst>
                                      </p:cBhvr>
                                      <p:tavLst>
                                        <p:tav tm="0">
                                          <p:val>
                                            <p:strVal val="#ppt_x"/>
                                          </p:val>
                                        </p:tav>
                                        <p:tav tm="100000">
                                          <p:val>
                                            <p:strVal val="#ppt_x"/>
                                          </p:val>
                                        </p:tav>
                                      </p:tavLst>
                                    </p:anim>
                                    <p:anim calcmode="lin" valueType="num">
                                      <p:cBhvr additive="base">
                                        <p:cTn id="26"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13"/>
                                        </p:tgtEl>
                                        <p:attrNameLst>
                                          <p:attrName>style.visibility</p:attrName>
                                        </p:attrNameLst>
                                      </p:cBhvr>
                                      <p:to>
                                        <p:strVal val="visible"/>
                                      </p:to>
                                    </p:set>
                                    <p:anim calcmode="lin" valueType="num">
                                      <p:cBhvr additive="base">
                                        <p:cTn id="31" dur="500" fill="hold"/>
                                        <p:tgtEl>
                                          <p:spTgt spid="21513"/>
                                        </p:tgtEl>
                                        <p:attrNameLst>
                                          <p:attrName>ppt_x</p:attrName>
                                        </p:attrNameLst>
                                      </p:cBhvr>
                                      <p:tavLst>
                                        <p:tav tm="0">
                                          <p:val>
                                            <p:strVal val="#ppt_x"/>
                                          </p:val>
                                        </p:tav>
                                        <p:tav tm="100000">
                                          <p:val>
                                            <p:strVal val="#ppt_x"/>
                                          </p:val>
                                        </p:tav>
                                      </p:tavLst>
                                    </p:anim>
                                    <p:anim calcmode="lin" valueType="num">
                                      <p:cBhvr additive="base">
                                        <p:cTn id="32"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8" grpId="0" autoUpdateAnimBg="0"/>
      <p:bldP spid="21509" grpId="0" autoUpdateAnimBg="0"/>
      <p:bldP spid="21510" grpId="0" animBg="1" autoUpdateAnimBg="0"/>
      <p:bldP spid="2151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FFFF"/>
            </a:gs>
            <a:gs pos="50000">
              <a:srgbClr val="66CCFF"/>
            </a:gs>
            <a:gs pos="100000">
              <a:srgbClr val="CCFFFF"/>
            </a:gs>
          </a:gsLst>
          <a:lin ang="5400000" scaled="1"/>
        </a:gradFill>
        <a:effectLst/>
      </p:bgPr>
    </p:bg>
    <p:spTree>
      <p:nvGrpSpPr>
        <p:cNvPr id="1" name=""/>
        <p:cNvGrpSpPr/>
        <p:nvPr/>
      </p:nvGrpSpPr>
      <p:grpSpPr>
        <a:xfrm>
          <a:off x="0" y="0"/>
          <a:ext cx="0" cy="0"/>
          <a:chOff x="0" y="0"/>
          <a:chExt cx="0" cy="0"/>
        </a:xfrm>
      </p:grpSpPr>
      <p:graphicFrame>
        <p:nvGraphicFramePr>
          <p:cNvPr id="41984" name="Object 0"/>
          <p:cNvGraphicFramePr>
            <a:graphicFrameLocks noChangeAspect="1"/>
          </p:cNvGraphicFramePr>
          <p:nvPr/>
        </p:nvGraphicFramePr>
        <p:xfrm>
          <a:off x="2011363" y="2525713"/>
          <a:ext cx="5121275" cy="1804987"/>
        </p:xfrm>
        <a:graphic>
          <a:graphicData uri="http://schemas.openxmlformats.org/presentationml/2006/ole">
            <p:oleObj spid="_x0000_s41984" name="剪辑" r:id="rId3" imgW="5120640" imgH="1804680" progId="MS_ClipArt_Gallery.2">
              <p:embed/>
            </p:oleObj>
          </a:graphicData>
        </a:graphic>
      </p:graphicFrame>
      <p:sp>
        <p:nvSpPr>
          <p:cNvPr id="22530" name="Text Box 2"/>
          <p:cNvSpPr txBox="1">
            <a:spLocks noChangeArrowheads="1"/>
          </p:cNvSpPr>
          <p:nvPr/>
        </p:nvSpPr>
        <p:spPr bwMode="auto">
          <a:xfrm>
            <a:off x="2743200" y="533400"/>
            <a:ext cx="2295525" cy="457200"/>
          </a:xfrm>
          <a:prstGeom prst="rect">
            <a:avLst/>
          </a:prstGeom>
          <a:solidFill>
            <a:srgbClr val="66FF66"/>
          </a:solidFill>
          <a:ln w="9525">
            <a:noFill/>
            <a:miter lim="800000"/>
            <a:headEnd/>
            <a:tailEnd/>
          </a:ln>
          <a:effectLst/>
        </p:spPr>
        <p:txBody>
          <a:bodyPr wrap="none">
            <a:spAutoFit/>
          </a:bodyPr>
          <a:lstStyle/>
          <a:p>
            <a:r>
              <a:rPr lang="zh-CN" altLang="en-US" b="1"/>
              <a:t>地中海鲨鱼问题</a:t>
            </a:r>
            <a:endParaRPr lang="zh-CN" altLang="en-US"/>
          </a:p>
        </p:txBody>
      </p:sp>
      <p:sp>
        <p:nvSpPr>
          <p:cNvPr id="22532" name="Text Box 4"/>
          <p:cNvSpPr txBox="1">
            <a:spLocks noChangeArrowheads="1"/>
          </p:cNvSpPr>
          <p:nvPr/>
        </p:nvSpPr>
        <p:spPr bwMode="auto">
          <a:xfrm>
            <a:off x="609600" y="1066800"/>
            <a:ext cx="8016875" cy="2282825"/>
          </a:xfrm>
          <a:prstGeom prst="rect">
            <a:avLst/>
          </a:prstGeom>
          <a:noFill/>
          <a:ln w="9525">
            <a:noFill/>
            <a:miter lim="800000"/>
            <a:headEnd/>
            <a:tailEnd/>
          </a:ln>
          <a:effectLst/>
        </p:spPr>
        <p:txBody>
          <a:bodyPr>
            <a:spAutoFit/>
          </a:bodyPr>
          <a:lstStyle/>
          <a:p>
            <a:r>
              <a:rPr lang="en-US" altLang="zh-CN"/>
              <a:t>        </a:t>
            </a:r>
            <a:r>
              <a:rPr lang="zh-CN" altLang="en-US"/>
              <a:t>意大利生物学家</a:t>
            </a:r>
            <a:r>
              <a:rPr lang="en-US" altLang="zh-CN"/>
              <a:t>Ancona</a:t>
            </a:r>
            <a:r>
              <a:rPr lang="zh-CN" altLang="en-US"/>
              <a:t>曾致力于鱼类种群相互制约关系的研究，他从第一次世界大战期间</a:t>
            </a:r>
            <a:r>
              <a:rPr lang="en-US" altLang="zh-CN"/>
              <a:t>,</a:t>
            </a:r>
            <a:r>
              <a:rPr lang="zh-CN" altLang="en-US"/>
              <a:t>地中海各港口捕获的几种鱼类捕获量百分比的资料中，发现鲨鱼等的比例有明显增加（见下表），而供其捕食的食用鱼的百分比却明显下降</a:t>
            </a:r>
            <a:r>
              <a:rPr lang="en-US" altLang="zh-CN"/>
              <a:t>.</a:t>
            </a:r>
            <a:r>
              <a:rPr lang="zh-CN" altLang="en-US"/>
              <a:t>显然战争使捕鱼量下降，食用鱼增加，鲨鱼等也随之增加，但为何鲨鱼的比例大幅增加呢？       </a:t>
            </a:r>
          </a:p>
        </p:txBody>
      </p:sp>
      <p:sp>
        <p:nvSpPr>
          <p:cNvPr id="22539" name="Text Box 11"/>
          <p:cNvSpPr txBox="1">
            <a:spLocks noChangeArrowheads="1"/>
          </p:cNvSpPr>
          <p:nvPr/>
        </p:nvSpPr>
        <p:spPr bwMode="auto">
          <a:xfrm>
            <a:off x="533400" y="4876800"/>
            <a:ext cx="7848600" cy="1187450"/>
          </a:xfrm>
          <a:prstGeom prst="rect">
            <a:avLst/>
          </a:prstGeom>
          <a:noFill/>
          <a:ln w="9525">
            <a:noFill/>
            <a:miter lim="800000"/>
            <a:headEnd/>
            <a:tailEnd/>
          </a:ln>
          <a:effectLst/>
        </p:spPr>
        <p:txBody>
          <a:bodyPr>
            <a:spAutoFit/>
          </a:bodyPr>
          <a:lstStyle/>
          <a:p>
            <a:r>
              <a:rPr lang="en-US" altLang="zh-CN"/>
              <a:t>        </a:t>
            </a:r>
            <a:r>
              <a:rPr lang="zh-CN" altLang="en-US"/>
              <a:t>他无法解释这个现象，于是求助于著名的意大利数学家</a:t>
            </a:r>
            <a:r>
              <a:rPr lang="en-US" altLang="zh-CN"/>
              <a:t>V.Volterra</a:t>
            </a:r>
            <a:r>
              <a:rPr lang="zh-CN" altLang="en-US"/>
              <a:t>，希望建立一个食饵</a:t>
            </a:r>
            <a:r>
              <a:rPr lang="en-US" altLang="zh-CN"/>
              <a:t>—</a:t>
            </a:r>
            <a:r>
              <a:rPr lang="zh-CN" altLang="en-US"/>
              <a:t>捕食系统的数学模型，定量地回答这个问题</a:t>
            </a:r>
            <a:r>
              <a:rPr lang="en-US" altLang="zh-CN"/>
              <a:t>.</a:t>
            </a:r>
          </a:p>
        </p:txBody>
      </p:sp>
      <p:graphicFrame>
        <p:nvGraphicFramePr>
          <p:cNvPr id="41985" name="Object 1"/>
          <p:cNvGraphicFramePr>
            <a:graphicFrameLocks noChangeAspect="1"/>
          </p:cNvGraphicFramePr>
          <p:nvPr/>
        </p:nvGraphicFramePr>
        <p:xfrm>
          <a:off x="693738" y="3352800"/>
          <a:ext cx="8450262" cy="1546225"/>
        </p:xfrm>
        <a:graphic>
          <a:graphicData uri="http://schemas.openxmlformats.org/presentationml/2006/ole">
            <p:oleObj spid="_x0000_s41985" name="文档" r:id="rId4" imgW="5630040" imgH="878400" progId="Word.Document.8">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66CCFF"/>
            </a:gs>
            <a:gs pos="100000">
              <a:srgbClr val="CCFFFF"/>
            </a:gs>
          </a:gsLst>
          <a:path path="shape">
            <a:fillToRect l="50000" t="50000" r="50000" b="50000"/>
          </a:path>
        </a:gradFill>
        <a:effectLst/>
      </p:bgPr>
    </p:bg>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0" y="228600"/>
          <a:ext cx="15841663" cy="2786063"/>
        </p:xfrm>
        <a:graphic>
          <a:graphicData uri="http://schemas.openxmlformats.org/presentationml/2006/ole">
            <p:oleObj spid="_x0000_s25602" name="文档" r:id="rId3" imgW="9306000" imgH="1638360" progId="Word.Document.8">
              <p:embed/>
            </p:oleObj>
          </a:graphicData>
        </a:graphic>
      </p:graphicFrame>
      <p:graphicFrame>
        <p:nvGraphicFramePr>
          <p:cNvPr id="25603" name="Object 3"/>
          <p:cNvGraphicFramePr>
            <a:graphicFrameLocks noChangeAspect="1"/>
          </p:cNvGraphicFramePr>
          <p:nvPr/>
        </p:nvGraphicFramePr>
        <p:xfrm>
          <a:off x="0" y="2057400"/>
          <a:ext cx="10191750" cy="1600200"/>
        </p:xfrm>
        <a:graphic>
          <a:graphicData uri="http://schemas.openxmlformats.org/presentationml/2006/ole">
            <p:oleObj spid="_x0000_s25603" name="文档" r:id="rId4" imgW="5486400" imgH="863640" progId="Word.Document.8">
              <p:embed/>
            </p:oleObj>
          </a:graphicData>
        </a:graphic>
      </p:graphicFrame>
      <p:graphicFrame>
        <p:nvGraphicFramePr>
          <p:cNvPr id="25604" name="Object 4"/>
          <p:cNvGraphicFramePr>
            <a:graphicFrameLocks noChangeAspect="1"/>
          </p:cNvGraphicFramePr>
          <p:nvPr/>
        </p:nvGraphicFramePr>
        <p:xfrm>
          <a:off x="0" y="3352800"/>
          <a:ext cx="16914813" cy="5332413"/>
        </p:xfrm>
        <a:graphic>
          <a:graphicData uri="http://schemas.openxmlformats.org/presentationml/2006/ole">
            <p:oleObj spid="_x0000_s25604" name="文档" r:id="rId5" imgW="9848880" imgH="3124080" progId="Word.Document.8">
              <p:embed/>
            </p:oleObj>
          </a:graphicData>
        </a:graphic>
      </p:graphicFrame>
      <p:sp>
        <p:nvSpPr>
          <p:cNvPr id="25605" name="Text Box 5"/>
          <p:cNvSpPr txBox="1">
            <a:spLocks noChangeArrowheads="1"/>
          </p:cNvSpPr>
          <p:nvPr/>
        </p:nvSpPr>
        <p:spPr bwMode="auto">
          <a:xfrm>
            <a:off x="228600" y="5486400"/>
            <a:ext cx="8397875" cy="1006475"/>
          </a:xfrm>
          <a:prstGeom prst="rect">
            <a:avLst/>
          </a:prstGeom>
          <a:noFill/>
          <a:ln w="9525">
            <a:noFill/>
            <a:miter lim="800000"/>
            <a:headEnd/>
            <a:tailEnd/>
          </a:ln>
          <a:effectLst/>
        </p:spPr>
        <p:txBody>
          <a:bodyPr>
            <a:spAutoFit/>
          </a:bodyPr>
          <a:lstStyle/>
          <a:p>
            <a:r>
              <a:rPr lang="en-US" altLang="zh-CN" sz="2000"/>
              <a:t>       </a:t>
            </a:r>
            <a:r>
              <a:rPr lang="zh-CN" altLang="en-US" sz="2000">
                <a:solidFill>
                  <a:srgbClr val="0033CC"/>
                </a:solidFill>
              </a:rPr>
              <a:t>该 模型反映了在没有人工捕获的自然环境中食饵与捕食者之间的制约关系，没有考虑食饵和捕食者自身的阻滞作用，是</a:t>
            </a:r>
            <a:r>
              <a:rPr lang="en-US" altLang="zh-CN" sz="2000">
                <a:solidFill>
                  <a:srgbClr val="0033CC"/>
                </a:solidFill>
              </a:rPr>
              <a:t>Volterra</a:t>
            </a:r>
            <a:r>
              <a:rPr lang="zh-CN" altLang="en-US" sz="2000">
                <a:solidFill>
                  <a:srgbClr val="0033CC"/>
                </a:solidFill>
              </a:rPr>
              <a:t>提出的最简单的模型</a:t>
            </a:r>
            <a:r>
              <a:rPr lang="en-US" altLang="zh-CN" sz="2000">
                <a:solidFill>
                  <a:srgbClr val="0033CC"/>
                </a:solidFill>
              </a:rPr>
              <a:t>.</a:t>
            </a:r>
          </a:p>
        </p:txBody>
      </p:sp>
      <p:graphicFrame>
        <p:nvGraphicFramePr>
          <p:cNvPr id="25606" name="Object 6"/>
          <p:cNvGraphicFramePr>
            <a:graphicFrameLocks noChangeAspect="1"/>
          </p:cNvGraphicFramePr>
          <p:nvPr/>
        </p:nvGraphicFramePr>
        <p:xfrm>
          <a:off x="5791200" y="3429000"/>
          <a:ext cx="2743200" cy="1606550"/>
        </p:xfrm>
        <a:graphic>
          <a:graphicData uri="http://schemas.openxmlformats.org/presentationml/2006/ole">
            <p:oleObj spid="_x0000_s25606" name="剪辑" r:id="rId6" imgW="886680" imgH="520200" progId="MS_ClipArt_Gallery.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arn(outVertical)">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 calcmode="lin" valueType="num">
                                      <p:cBhvr additive="base">
                                        <p:cTn id="12" dur="500" fill="hold"/>
                                        <p:tgtEl>
                                          <p:spTgt spid="25603"/>
                                        </p:tgtEl>
                                        <p:attrNameLst>
                                          <p:attrName>ppt_x</p:attrName>
                                        </p:attrNameLst>
                                      </p:cBhvr>
                                      <p:tavLst>
                                        <p:tav tm="0">
                                          <p:val>
                                            <p:strVal val="0-#ppt_w/2"/>
                                          </p:val>
                                        </p:tav>
                                        <p:tav tm="100000">
                                          <p:val>
                                            <p:strVal val="#ppt_x"/>
                                          </p:val>
                                        </p:tav>
                                      </p:tavLst>
                                    </p:anim>
                                    <p:anim calcmode="lin" valueType="num">
                                      <p:cBhvr additive="base">
                                        <p:cTn id="13"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2560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5605"/>
                                        </p:tgtEl>
                                        <p:attrNameLst>
                                          <p:attrName>style.visibility</p:attrName>
                                        </p:attrNameLst>
                                      </p:cBhvr>
                                      <p:to>
                                        <p:strVal val="visible"/>
                                      </p:to>
                                    </p:set>
                                    <p:anim calcmode="lin" valueType="num">
                                      <p:cBhvr additive="base">
                                        <p:cTn id="22" dur="500" fill="hold"/>
                                        <p:tgtEl>
                                          <p:spTgt spid="25605"/>
                                        </p:tgtEl>
                                        <p:attrNameLst>
                                          <p:attrName>ppt_x</p:attrName>
                                        </p:attrNameLst>
                                      </p:cBhvr>
                                      <p:tavLst>
                                        <p:tav tm="0">
                                          <p:val>
                                            <p:strVal val="#ppt_x"/>
                                          </p:val>
                                        </p:tav>
                                        <p:tav tm="100000">
                                          <p:val>
                                            <p:strVal val="#ppt_x"/>
                                          </p:val>
                                        </p:tav>
                                      </p:tavLst>
                                    </p:anim>
                                    <p:anim calcmode="lin" valueType="num">
                                      <p:cBhvr additive="base">
                                        <p:cTn id="23"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66CCFF"/>
            </a:gs>
            <a:gs pos="50000">
              <a:srgbClr val="CCFFFF"/>
            </a:gs>
            <a:gs pos="100000">
              <a:srgbClr val="66CCFF"/>
            </a:gs>
          </a:gsLst>
          <a:lin ang="0" scaled="1"/>
        </a:gradFill>
        <a:effectLst/>
      </p:bgPr>
    </p:bg>
    <p:spTree>
      <p:nvGrpSpPr>
        <p:cNvPr id="1" name=""/>
        <p:cNvGrpSpPr/>
        <p:nvPr/>
      </p:nvGrpSpPr>
      <p:grpSpPr>
        <a:xfrm>
          <a:off x="0" y="0"/>
          <a:ext cx="0" cy="0"/>
          <a:chOff x="0" y="0"/>
          <a:chExt cx="0" cy="0"/>
        </a:xfrm>
      </p:grpSpPr>
      <p:grpSp>
        <p:nvGrpSpPr>
          <p:cNvPr id="15368" name="Group 8"/>
          <p:cNvGrpSpPr>
            <a:grpSpLocks/>
          </p:cNvGrpSpPr>
          <p:nvPr/>
        </p:nvGrpSpPr>
        <p:grpSpPr bwMode="auto">
          <a:xfrm>
            <a:off x="381000" y="0"/>
            <a:ext cx="10499725" cy="3368675"/>
            <a:chOff x="192" y="1968"/>
            <a:chExt cx="6566" cy="2122"/>
          </a:xfrm>
        </p:grpSpPr>
        <p:graphicFrame>
          <p:nvGraphicFramePr>
            <p:cNvPr id="15365" name="Object 5"/>
            <p:cNvGraphicFramePr>
              <a:graphicFrameLocks noChangeAspect="1"/>
            </p:cNvGraphicFramePr>
            <p:nvPr/>
          </p:nvGraphicFramePr>
          <p:xfrm>
            <a:off x="192" y="2256"/>
            <a:ext cx="6566" cy="1834"/>
          </p:xfrm>
          <a:graphic>
            <a:graphicData uri="http://schemas.openxmlformats.org/presentationml/2006/ole">
              <p:oleObj spid="_x0000_s15365" name="文档" r:id="rId3" imgW="5486400" imgH="1539720" progId="Word.Document.8">
                <p:embed/>
              </p:oleObj>
            </a:graphicData>
          </a:graphic>
        </p:graphicFrame>
        <p:sp>
          <p:nvSpPr>
            <p:cNvPr id="15366" name="Text Box 6"/>
            <p:cNvSpPr txBox="1">
              <a:spLocks noChangeArrowheads="1"/>
            </p:cNvSpPr>
            <p:nvPr/>
          </p:nvSpPr>
          <p:spPr bwMode="auto">
            <a:xfrm>
              <a:off x="432" y="1968"/>
              <a:ext cx="1100" cy="250"/>
            </a:xfrm>
            <a:prstGeom prst="rect">
              <a:avLst/>
            </a:prstGeom>
            <a:noFill/>
            <a:ln w="9525">
              <a:noFill/>
              <a:miter lim="800000"/>
              <a:headEnd/>
              <a:tailEnd/>
            </a:ln>
            <a:effectLst/>
          </p:spPr>
          <p:txBody>
            <a:bodyPr>
              <a:spAutoFit/>
            </a:bodyPr>
            <a:lstStyle/>
            <a:p>
              <a:endParaRPr lang="zh-CN" altLang="zh-CN" sz="2000"/>
            </a:p>
          </p:txBody>
        </p:sp>
      </p:grpSp>
      <p:sp>
        <p:nvSpPr>
          <p:cNvPr id="15369" name="Text Box 9"/>
          <p:cNvSpPr txBox="1">
            <a:spLocks noChangeArrowheads="1"/>
          </p:cNvSpPr>
          <p:nvPr/>
        </p:nvSpPr>
        <p:spPr bwMode="auto">
          <a:xfrm>
            <a:off x="533400" y="3352800"/>
            <a:ext cx="5060950" cy="1616075"/>
          </a:xfrm>
          <a:prstGeom prst="rect">
            <a:avLst/>
          </a:prstGeom>
          <a:noFill/>
          <a:ln w="9525">
            <a:noFill/>
            <a:miter lim="800000"/>
            <a:headEnd/>
            <a:tailEnd/>
          </a:ln>
          <a:effectLst/>
        </p:spPr>
        <p:txBody>
          <a:bodyPr wrap="none">
            <a:spAutoFit/>
          </a:bodyPr>
          <a:lstStyle/>
          <a:p>
            <a:r>
              <a:rPr lang="zh-CN" altLang="en-US" sz="2000"/>
              <a:t>首先，建立</a:t>
            </a:r>
            <a:r>
              <a:rPr lang="en-US" altLang="zh-CN" sz="2000"/>
              <a:t>m-</a:t>
            </a:r>
            <a:r>
              <a:rPr lang="zh-CN" altLang="en-US" sz="2000"/>
              <a:t>文件</a:t>
            </a:r>
            <a:r>
              <a:rPr lang="en-US" altLang="zh-CN" sz="2000">
                <a:latin typeface="Courier New" pitchFamily="49" charset="0"/>
              </a:rPr>
              <a:t>shier.m</a:t>
            </a:r>
            <a:r>
              <a:rPr lang="zh-CN" altLang="en-US" sz="2000">
                <a:latin typeface="Courier New" pitchFamily="49" charset="0"/>
              </a:rPr>
              <a:t>如下：</a:t>
            </a:r>
            <a:endParaRPr lang="zh-CN" altLang="en-US" sz="2000">
              <a:solidFill>
                <a:srgbClr val="0000FF"/>
              </a:solidFill>
            </a:endParaRPr>
          </a:p>
          <a:p>
            <a:r>
              <a:rPr lang="zh-CN" altLang="en-US" sz="2000">
                <a:solidFill>
                  <a:srgbClr val="0000FF"/>
                </a:solidFill>
                <a:latin typeface="Courier New" pitchFamily="49" charset="0"/>
              </a:rPr>
              <a:t>    </a:t>
            </a:r>
            <a:r>
              <a:rPr lang="en-US" altLang="zh-CN" sz="2000">
                <a:solidFill>
                  <a:srgbClr val="0000FF"/>
                </a:solidFill>
                <a:latin typeface="Courier New" pitchFamily="49" charset="0"/>
              </a:rPr>
              <a:t>function</a:t>
            </a:r>
            <a:r>
              <a:rPr lang="en-US" altLang="zh-CN" sz="2000">
                <a:latin typeface="Courier New" pitchFamily="49" charset="0"/>
              </a:rPr>
              <a:t> dx=shier(t,x)</a:t>
            </a:r>
          </a:p>
          <a:p>
            <a:r>
              <a:rPr lang="en-US" altLang="zh-CN" sz="2000">
                <a:latin typeface="Courier New" pitchFamily="49" charset="0"/>
              </a:rPr>
              <a:t>    dx=zeros(2,1); </a:t>
            </a:r>
          </a:p>
          <a:p>
            <a:r>
              <a:rPr lang="en-US" altLang="zh-CN" sz="2000">
                <a:latin typeface="Courier New" pitchFamily="49" charset="0"/>
              </a:rPr>
              <a:t>    dx(1)=x(1)*(1-0.1*x(2));</a:t>
            </a:r>
          </a:p>
          <a:p>
            <a:r>
              <a:rPr lang="en-US" altLang="zh-CN" sz="2000">
                <a:latin typeface="Courier New" pitchFamily="49" charset="0"/>
              </a:rPr>
              <a:t>    dx(2)=x(2)*(-0.5+0.02*x(1));</a:t>
            </a:r>
          </a:p>
        </p:txBody>
      </p:sp>
      <p:sp>
        <p:nvSpPr>
          <p:cNvPr id="15370" name="Text Box 10"/>
          <p:cNvSpPr txBox="1">
            <a:spLocks noChangeArrowheads="1"/>
          </p:cNvSpPr>
          <p:nvPr/>
        </p:nvSpPr>
        <p:spPr bwMode="auto">
          <a:xfrm>
            <a:off x="609600" y="4953000"/>
            <a:ext cx="4757738" cy="1311275"/>
          </a:xfrm>
          <a:prstGeom prst="rect">
            <a:avLst/>
          </a:prstGeom>
          <a:noFill/>
          <a:ln w="9525">
            <a:noFill/>
            <a:miter lim="800000"/>
            <a:headEnd/>
            <a:tailEnd/>
          </a:ln>
          <a:effectLst/>
        </p:spPr>
        <p:txBody>
          <a:bodyPr wrap="none">
            <a:spAutoFit/>
          </a:bodyPr>
          <a:lstStyle/>
          <a:p>
            <a:r>
              <a:rPr lang="zh-CN" altLang="en-US" sz="2000"/>
              <a:t>其次，建立主程序</a:t>
            </a:r>
            <a:r>
              <a:rPr lang="en-US" altLang="zh-CN" sz="2000"/>
              <a:t>shark.m</a:t>
            </a:r>
            <a:r>
              <a:rPr lang="zh-CN" altLang="en-US" sz="2000"/>
              <a:t>如下：</a:t>
            </a:r>
          </a:p>
          <a:p>
            <a:r>
              <a:rPr lang="zh-CN" altLang="en-US" sz="2000"/>
              <a:t>          </a:t>
            </a:r>
            <a:r>
              <a:rPr lang="en-US" altLang="zh-CN" sz="2000"/>
              <a:t>[t,x]=ode45('shier',[0 15],[25 2]);         </a:t>
            </a:r>
          </a:p>
          <a:p>
            <a:r>
              <a:rPr lang="en-US" altLang="zh-CN" sz="2000"/>
              <a:t>          plot(t,x(:,1),'-',t,x(:,2),'*')</a:t>
            </a:r>
          </a:p>
          <a:p>
            <a:r>
              <a:rPr lang="en-US" altLang="zh-CN" sz="2000"/>
              <a:t>          plot(x(:,1),x(:,2))</a:t>
            </a:r>
          </a:p>
        </p:txBody>
      </p:sp>
      <p:sp>
        <p:nvSpPr>
          <p:cNvPr id="15371" name="Text Box 11">
            <a:hlinkClick r:id="rId4" action="ppaction://hlinkfile"/>
          </p:cNvPr>
          <p:cNvSpPr txBox="1">
            <a:spLocks noChangeArrowheads="1"/>
          </p:cNvSpPr>
          <p:nvPr/>
        </p:nvSpPr>
        <p:spPr bwMode="auto">
          <a:xfrm>
            <a:off x="5943600" y="5715000"/>
            <a:ext cx="2324100" cy="457200"/>
          </a:xfrm>
          <a:prstGeom prst="rect">
            <a:avLst/>
          </a:prstGeom>
          <a:solidFill>
            <a:srgbClr val="66FF66"/>
          </a:solidFill>
          <a:ln w="9525">
            <a:noFill/>
            <a:miter lim="800000"/>
            <a:headEnd/>
            <a:tailEnd/>
          </a:ln>
          <a:effectLst/>
        </p:spPr>
        <p:txBody>
          <a:bodyPr wrap="none">
            <a:spAutoFit/>
          </a:bodyPr>
          <a:lstStyle/>
          <a:p>
            <a:r>
              <a:rPr lang="en-US" altLang="zh-CN"/>
              <a:t>To Matlab(shark)</a:t>
            </a:r>
          </a:p>
        </p:txBody>
      </p:sp>
      <p:graphicFrame>
        <p:nvGraphicFramePr>
          <p:cNvPr id="15373" name="Object 13"/>
          <p:cNvGraphicFramePr>
            <a:graphicFrameLocks noChangeAspect="1"/>
          </p:cNvGraphicFramePr>
          <p:nvPr/>
        </p:nvGraphicFramePr>
        <p:xfrm>
          <a:off x="6324600" y="2895600"/>
          <a:ext cx="2514600" cy="1219200"/>
        </p:xfrm>
        <a:graphic>
          <a:graphicData uri="http://schemas.openxmlformats.org/presentationml/2006/ole">
            <p:oleObj spid="_x0000_s15373" name="剪辑" r:id="rId5" imgW="1184760" imgH="504720" progId="MS_ClipArt_Gallery.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box(out)">
                                      <p:cBhvr>
                                        <p:cTn id="7" dur="500"/>
                                        <p:tgtEl>
                                          <p:spTgt spid="153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36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5370"/>
                                        </p:tgtEl>
                                        <p:attrNameLst>
                                          <p:attrName>style.visibility</p:attrName>
                                        </p:attrNameLst>
                                      </p:cBhvr>
                                      <p:to>
                                        <p:strVal val="visible"/>
                                      </p:to>
                                    </p:set>
                                    <p:animEffect transition="in" filter="blinds(vertical)">
                                      <p:cBhvr>
                                        <p:cTn id="16" dur="500"/>
                                        <p:tgtEl>
                                          <p:spTgt spid="1537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5371"/>
                                        </p:tgtEl>
                                        <p:attrNameLst>
                                          <p:attrName>style.visibility</p:attrName>
                                        </p:attrNameLst>
                                      </p:cBhvr>
                                      <p:to>
                                        <p:strVal val="visible"/>
                                      </p:to>
                                    </p:set>
                                    <p:anim calcmode="lin" valueType="num">
                                      <p:cBhvr additive="base">
                                        <p:cTn id="21" dur="500" fill="hold"/>
                                        <p:tgtEl>
                                          <p:spTgt spid="15371"/>
                                        </p:tgtEl>
                                        <p:attrNameLst>
                                          <p:attrName>ppt_x</p:attrName>
                                        </p:attrNameLst>
                                      </p:cBhvr>
                                      <p:tavLst>
                                        <p:tav tm="0">
                                          <p:val>
                                            <p:strVal val="1+#ppt_w/2"/>
                                          </p:val>
                                        </p:tav>
                                        <p:tav tm="100000">
                                          <p:val>
                                            <p:strVal val="#ppt_x"/>
                                          </p:val>
                                        </p:tav>
                                      </p:tavLst>
                                    </p:anim>
                                    <p:anim calcmode="lin" valueType="num">
                                      <p:cBhvr additive="base">
                                        <p:cTn id="22" dur="500" fill="hold"/>
                                        <p:tgtEl>
                                          <p:spTgt spid="15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autoUpdateAnimBg="0"/>
      <p:bldP spid="15370" grpId="0" autoUpdateAnimBg="0"/>
      <p:bldP spid="1537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66CCFF"/>
            </a:gs>
            <a:gs pos="50000">
              <a:srgbClr val="CCFFFF"/>
            </a:gs>
            <a:gs pos="100000">
              <a:srgbClr val="66CCFF"/>
            </a:gs>
          </a:gsLst>
          <a:lin ang="5400000" scaled="1"/>
        </a:gradFill>
        <a:effectLst/>
      </p:bgPr>
    </p:bg>
    <p:spTree>
      <p:nvGrpSpPr>
        <p:cNvPr id="1" name=""/>
        <p:cNvGrpSpPr/>
        <p:nvPr/>
      </p:nvGrpSpPr>
      <p:grpSpPr>
        <a:xfrm>
          <a:off x="0" y="0"/>
          <a:ext cx="0" cy="0"/>
          <a:chOff x="0" y="0"/>
          <a:chExt cx="0" cy="0"/>
        </a:xfrm>
      </p:grpSpPr>
      <p:graphicFrame>
        <p:nvGraphicFramePr>
          <p:cNvPr id="23561" name="Object 9"/>
          <p:cNvGraphicFramePr>
            <a:graphicFrameLocks noChangeAspect="1"/>
          </p:cNvGraphicFramePr>
          <p:nvPr/>
        </p:nvGraphicFramePr>
        <p:xfrm>
          <a:off x="6019800" y="1219200"/>
          <a:ext cx="10974388" cy="431800"/>
        </p:xfrm>
        <a:graphic>
          <a:graphicData uri="http://schemas.openxmlformats.org/presentationml/2006/ole">
            <p:oleObj spid="_x0000_s23561" name="文档" r:id="rId3" imgW="5486400" imgH="216000" progId="Word.Document.8">
              <p:embed/>
            </p:oleObj>
          </a:graphicData>
        </a:graphic>
      </p:graphicFrame>
      <p:pic>
        <p:nvPicPr>
          <p:cNvPr id="23563" name="Picture 11"/>
          <p:cNvPicPr>
            <a:picLocks noChangeAspect="1" noChangeArrowheads="1"/>
          </p:cNvPicPr>
          <p:nvPr/>
        </p:nvPicPr>
        <p:blipFill>
          <a:blip r:embed="rId4"/>
          <a:srcRect/>
          <a:stretch>
            <a:fillRect/>
          </a:stretch>
        </p:blipFill>
        <p:spPr bwMode="auto">
          <a:xfrm>
            <a:off x="533400" y="1981200"/>
            <a:ext cx="3124200" cy="2514600"/>
          </a:xfrm>
          <a:prstGeom prst="rect">
            <a:avLst/>
          </a:prstGeom>
          <a:noFill/>
        </p:spPr>
      </p:pic>
      <p:graphicFrame>
        <p:nvGraphicFramePr>
          <p:cNvPr id="23562" name="Object 10"/>
          <p:cNvGraphicFramePr>
            <a:graphicFrameLocks noChangeAspect="1"/>
          </p:cNvGraphicFramePr>
          <p:nvPr/>
        </p:nvGraphicFramePr>
        <p:xfrm>
          <a:off x="5105400" y="1905000"/>
          <a:ext cx="3200400" cy="2514600"/>
        </p:xfrm>
        <a:graphic>
          <a:graphicData uri="http://schemas.openxmlformats.org/presentationml/2006/ole">
            <p:oleObj spid="_x0000_s23562" name="图片" r:id="rId5" imgW="2954520" imgH="1974960" progId="Word.Picture.8">
              <p:embed/>
            </p:oleObj>
          </a:graphicData>
        </a:graphic>
      </p:graphicFrame>
      <p:graphicFrame>
        <p:nvGraphicFramePr>
          <p:cNvPr id="23570" name="Object 18"/>
          <p:cNvGraphicFramePr>
            <a:graphicFrameLocks noChangeAspect="1"/>
          </p:cNvGraphicFramePr>
          <p:nvPr/>
        </p:nvGraphicFramePr>
        <p:xfrm>
          <a:off x="304800" y="1066800"/>
          <a:ext cx="9494838" cy="711200"/>
        </p:xfrm>
        <a:graphic>
          <a:graphicData uri="http://schemas.openxmlformats.org/presentationml/2006/ole">
            <p:oleObj spid="_x0000_s23570" name="文档" r:id="rId6" imgW="5274360" imgH="396360" progId="Word.Document.8">
              <p:embed/>
            </p:oleObj>
          </a:graphicData>
        </a:graphic>
      </p:graphicFrame>
      <p:sp>
        <p:nvSpPr>
          <p:cNvPr id="23574" name="Text Box 22"/>
          <p:cNvSpPr txBox="1">
            <a:spLocks noChangeArrowheads="1"/>
          </p:cNvSpPr>
          <p:nvPr/>
        </p:nvSpPr>
        <p:spPr bwMode="auto">
          <a:xfrm>
            <a:off x="457200" y="457200"/>
            <a:ext cx="2895600" cy="457200"/>
          </a:xfrm>
          <a:prstGeom prst="rect">
            <a:avLst/>
          </a:prstGeom>
          <a:noFill/>
          <a:ln w="9525">
            <a:noFill/>
            <a:miter lim="800000"/>
            <a:headEnd/>
            <a:tailEnd/>
          </a:ln>
          <a:effectLst/>
        </p:spPr>
        <p:txBody>
          <a:bodyPr>
            <a:spAutoFit/>
          </a:bodyPr>
          <a:lstStyle/>
          <a:p>
            <a:pPr>
              <a:spcBef>
                <a:spcPct val="50000"/>
              </a:spcBef>
            </a:pPr>
            <a:r>
              <a:rPr lang="zh-CN" altLang="en-US"/>
              <a:t>求解结果：</a:t>
            </a:r>
          </a:p>
        </p:txBody>
      </p:sp>
      <p:sp>
        <p:nvSpPr>
          <p:cNvPr id="23575" name="Text Box 23"/>
          <p:cNvSpPr txBox="1">
            <a:spLocks noChangeArrowheads="1"/>
          </p:cNvSpPr>
          <p:nvPr/>
        </p:nvSpPr>
        <p:spPr bwMode="auto">
          <a:xfrm>
            <a:off x="685800" y="4953000"/>
            <a:ext cx="7696200" cy="1004888"/>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左图反映了</a:t>
            </a:r>
            <a:r>
              <a:rPr lang="en-US" altLang="zh-CN"/>
              <a:t>x</a:t>
            </a:r>
            <a:r>
              <a:rPr lang="en-US" altLang="zh-CN" baseline="-25000"/>
              <a:t>1</a:t>
            </a:r>
            <a:r>
              <a:rPr lang="zh-CN" altLang="en-US"/>
              <a:t>（</a:t>
            </a:r>
            <a:r>
              <a:rPr lang="en-US" altLang="zh-CN"/>
              <a:t>t</a:t>
            </a:r>
            <a:r>
              <a:rPr lang="zh-CN" altLang="en-US"/>
              <a:t>）与</a:t>
            </a:r>
            <a:r>
              <a:rPr lang="en-US" altLang="zh-CN"/>
              <a:t>x</a:t>
            </a:r>
            <a:r>
              <a:rPr lang="en-US" altLang="zh-CN" baseline="-25000"/>
              <a:t>2</a:t>
            </a:r>
            <a:r>
              <a:rPr lang="zh-CN" altLang="en-US"/>
              <a:t>（</a:t>
            </a:r>
            <a:r>
              <a:rPr lang="en-US" altLang="zh-CN"/>
              <a:t>t</a:t>
            </a:r>
            <a:r>
              <a:rPr lang="zh-CN" altLang="en-US"/>
              <a:t>）的关系。</a:t>
            </a:r>
          </a:p>
          <a:p>
            <a:pPr>
              <a:spcBef>
                <a:spcPct val="50000"/>
              </a:spcBef>
            </a:pPr>
            <a:r>
              <a:rPr lang="zh-CN" altLang="en-US"/>
              <a:t>     可以猜测： </a:t>
            </a:r>
            <a:r>
              <a:rPr lang="en-US" altLang="zh-CN"/>
              <a:t>x</a:t>
            </a:r>
            <a:r>
              <a:rPr lang="en-US" altLang="zh-CN" baseline="-25000"/>
              <a:t>1</a:t>
            </a:r>
            <a:r>
              <a:rPr lang="zh-CN" altLang="en-US"/>
              <a:t>（</a:t>
            </a:r>
            <a:r>
              <a:rPr lang="en-US" altLang="zh-CN"/>
              <a:t>t</a:t>
            </a:r>
            <a:r>
              <a:rPr lang="zh-CN" altLang="en-US"/>
              <a:t>）与</a:t>
            </a:r>
            <a:r>
              <a:rPr lang="en-US" altLang="zh-CN"/>
              <a:t>x</a:t>
            </a:r>
            <a:r>
              <a:rPr lang="en-US" altLang="zh-CN" baseline="-25000"/>
              <a:t>2</a:t>
            </a:r>
            <a:r>
              <a:rPr lang="zh-CN" altLang="en-US"/>
              <a:t>（</a:t>
            </a:r>
            <a:r>
              <a:rPr lang="en-US" altLang="zh-CN"/>
              <a:t>t</a:t>
            </a:r>
            <a:r>
              <a:rPr lang="zh-CN" altLang="en-US"/>
              <a:t>）都是周期函数。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70"/>
                                        </p:tgtEl>
                                        <p:attrNameLst>
                                          <p:attrName>style.visibility</p:attrName>
                                        </p:attrNameLst>
                                      </p:cBhvr>
                                      <p:to>
                                        <p:strVal val="visible"/>
                                      </p:to>
                                    </p:set>
                                    <p:anim calcmode="lin" valueType="num">
                                      <p:cBhvr additive="base">
                                        <p:cTn id="7" dur="500" fill="hold"/>
                                        <p:tgtEl>
                                          <p:spTgt spid="23570"/>
                                        </p:tgtEl>
                                        <p:attrNameLst>
                                          <p:attrName>ppt_x</p:attrName>
                                        </p:attrNameLst>
                                      </p:cBhvr>
                                      <p:tavLst>
                                        <p:tav tm="0">
                                          <p:val>
                                            <p:strVal val="#ppt_x"/>
                                          </p:val>
                                        </p:tav>
                                        <p:tav tm="100000">
                                          <p:val>
                                            <p:strVal val="#ppt_x"/>
                                          </p:val>
                                        </p:tav>
                                      </p:tavLst>
                                    </p:anim>
                                    <p:anim calcmode="lin" valueType="num">
                                      <p:cBhvr additive="base">
                                        <p:cTn id="8" dur="500" fill="hold"/>
                                        <p:tgtEl>
                                          <p:spTgt spid="235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3563"/>
                                        </p:tgtEl>
                                        <p:attrNameLst>
                                          <p:attrName>style.visibility</p:attrName>
                                        </p:attrNameLst>
                                      </p:cBhvr>
                                      <p:to>
                                        <p:strVal val="visible"/>
                                      </p:to>
                                    </p:set>
                                    <p:anim calcmode="lin" valueType="num">
                                      <p:cBhvr>
                                        <p:cTn id="13" dur="500" fill="hold"/>
                                        <p:tgtEl>
                                          <p:spTgt spid="23563"/>
                                        </p:tgtEl>
                                        <p:attrNameLst>
                                          <p:attrName>ppt_w</p:attrName>
                                        </p:attrNameLst>
                                      </p:cBhvr>
                                      <p:tavLst>
                                        <p:tav tm="0">
                                          <p:val>
                                            <p:fltVal val="0"/>
                                          </p:val>
                                        </p:tav>
                                        <p:tav tm="100000">
                                          <p:val>
                                            <p:strVal val="#ppt_w"/>
                                          </p:val>
                                        </p:tav>
                                      </p:tavLst>
                                    </p:anim>
                                    <p:anim calcmode="lin" valueType="num">
                                      <p:cBhvr>
                                        <p:cTn id="14" dur="500" fill="hold"/>
                                        <p:tgtEl>
                                          <p:spTgt spid="2356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3561"/>
                                        </p:tgtEl>
                                        <p:attrNameLst>
                                          <p:attrName>style.visibility</p:attrName>
                                        </p:attrNameLst>
                                      </p:cBhvr>
                                      <p:to>
                                        <p:strVal val="visible"/>
                                      </p:to>
                                    </p:set>
                                    <p:anim calcmode="lin" valueType="num">
                                      <p:cBhvr additive="base">
                                        <p:cTn id="19" dur="500" fill="hold"/>
                                        <p:tgtEl>
                                          <p:spTgt spid="23561"/>
                                        </p:tgtEl>
                                        <p:attrNameLst>
                                          <p:attrName>ppt_x</p:attrName>
                                        </p:attrNameLst>
                                      </p:cBhvr>
                                      <p:tavLst>
                                        <p:tav tm="0">
                                          <p:val>
                                            <p:strVal val="1+#ppt_w/2"/>
                                          </p:val>
                                        </p:tav>
                                        <p:tav tm="100000">
                                          <p:val>
                                            <p:strVal val="#ppt_x"/>
                                          </p:val>
                                        </p:tav>
                                      </p:tavLst>
                                    </p:anim>
                                    <p:anim calcmode="lin" valueType="num">
                                      <p:cBhvr additive="base">
                                        <p:cTn id="20" dur="500" fill="hold"/>
                                        <p:tgtEl>
                                          <p:spTgt spid="235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3562"/>
                                        </p:tgtEl>
                                        <p:attrNameLst>
                                          <p:attrName>style.visibility</p:attrName>
                                        </p:attrNameLst>
                                      </p:cBhvr>
                                      <p:to>
                                        <p:strVal val="visible"/>
                                      </p:to>
                                    </p:set>
                                    <p:animEffect transition="in" filter="box(out)">
                                      <p:cBhvr>
                                        <p:cTn id="25" dur="500"/>
                                        <p:tgtEl>
                                          <p:spTgt spid="2356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3575"/>
                                        </p:tgtEl>
                                        <p:attrNameLst>
                                          <p:attrName>style.visibility</p:attrName>
                                        </p:attrNameLst>
                                      </p:cBhvr>
                                      <p:to>
                                        <p:strVal val="visible"/>
                                      </p:to>
                                    </p:set>
                                    <p:animEffect transition="in" filter="box(out)">
                                      <p:cBhvr>
                                        <p:cTn id="30" dur="500"/>
                                        <p:tgtEl>
                                          <p:spTgt spid="23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FFFF"/>
            </a:gs>
            <a:gs pos="50000">
              <a:srgbClr val="66CCFF"/>
            </a:gs>
            <a:gs pos="100000">
              <a:srgbClr val="CCFFFF"/>
            </a:gs>
          </a:gsLst>
          <a:lin ang="5400000" scaled="1"/>
        </a:gradFill>
        <a:effectLst/>
      </p:bgPr>
    </p:bg>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381000"/>
            <a:ext cx="4876800" cy="457200"/>
          </a:xfrm>
          <a:prstGeom prst="rect">
            <a:avLst/>
          </a:prstGeom>
          <a:noFill/>
          <a:ln w="9525">
            <a:noFill/>
            <a:miter lim="800000"/>
            <a:headEnd/>
            <a:tailEnd/>
          </a:ln>
          <a:effectLst/>
        </p:spPr>
        <p:txBody>
          <a:bodyPr>
            <a:spAutoFit/>
          </a:bodyPr>
          <a:lstStyle/>
          <a:p>
            <a:pPr>
              <a:spcBef>
                <a:spcPct val="50000"/>
              </a:spcBef>
            </a:pPr>
            <a:r>
              <a:rPr lang="zh-CN" altLang="en-US"/>
              <a:t>模型（二） 考虑人工捕获</a:t>
            </a:r>
          </a:p>
        </p:txBody>
      </p:sp>
      <p:sp>
        <p:nvSpPr>
          <p:cNvPr id="26627" name="Text Box 3"/>
          <p:cNvSpPr txBox="1">
            <a:spLocks noChangeArrowheads="1"/>
          </p:cNvSpPr>
          <p:nvPr/>
        </p:nvSpPr>
        <p:spPr bwMode="auto">
          <a:xfrm>
            <a:off x="609600" y="838200"/>
            <a:ext cx="7924800" cy="822325"/>
          </a:xfrm>
          <a:prstGeom prst="rect">
            <a:avLst/>
          </a:prstGeom>
          <a:noFill/>
          <a:ln w="9525">
            <a:noFill/>
            <a:miter lim="800000"/>
            <a:headEnd/>
            <a:tailEnd/>
          </a:ln>
          <a:effectLst/>
        </p:spPr>
        <p:txBody>
          <a:bodyPr>
            <a:spAutoFit/>
          </a:bodyPr>
          <a:lstStyle/>
          <a:p>
            <a:pPr algn="just"/>
            <a:r>
              <a:rPr lang="en-US" altLang="zh-CN"/>
              <a:t>    </a:t>
            </a:r>
            <a:r>
              <a:rPr lang="zh-CN" altLang="en-US"/>
              <a:t>设表示捕获能力的系数为</a:t>
            </a:r>
            <a:r>
              <a:rPr lang="en-US" altLang="zh-CN"/>
              <a:t>e</a:t>
            </a:r>
            <a:r>
              <a:rPr lang="zh-CN" altLang="en-US"/>
              <a:t>，相当于食饵的自然增长率由</a:t>
            </a:r>
            <a:r>
              <a:rPr lang="en-US" altLang="zh-CN"/>
              <a:t>r</a:t>
            </a:r>
            <a:r>
              <a:rPr lang="en-US" altLang="zh-CN" baseline="-25000"/>
              <a:t>1 </a:t>
            </a:r>
            <a:r>
              <a:rPr lang="zh-CN" altLang="en-US"/>
              <a:t>降为</a:t>
            </a:r>
            <a:r>
              <a:rPr lang="en-US" altLang="zh-CN"/>
              <a:t>r</a:t>
            </a:r>
            <a:r>
              <a:rPr lang="en-US" altLang="zh-CN" baseline="-25000"/>
              <a:t>1</a:t>
            </a:r>
            <a:r>
              <a:rPr lang="en-US" altLang="zh-CN"/>
              <a:t>-e</a:t>
            </a:r>
            <a:r>
              <a:rPr lang="zh-CN" altLang="en-US"/>
              <a:t>，捕食者的死亡率由</a:t>
            </a:r>
            <a:r>
              <a:rPr lang="en-US" altLang="zh-CN"/>
              <a:t>r</a:t>
            </a:r>
            <a:r>
              <a:rPr lang="en-US" altLang="zh-CN" baseline="-25000"/>
              <a:t>2 </a:t>
            </a:r>
            <a:r>
              <a:rPr lang="zh-CN" altLang="en-US"/>
              <a:t>增为 </a:t>
            </a:r>
            <a:r>
              <a:rPr lang="en-US" altLang="zh-CN"/>
              <a:t>r</a:t>
            </a:r>
            <a:r>
              <a:rPr lang="en-US" altLang="zh-CN" baseline="-25000"/>
              <a:t>2</a:t>
            </a:r>
            <a:r>
              <a:rPr lang="en-US" altLang="zh-CN"/>
              <a:t>+e</a:t>
            </a:r>
          </a:p>
        </p:txBody>
      </p:sp>
      <p:graphicFrame>
        <p:nvGraphicFramePr>
          <p:cNvPr id="26628" name="Object 4"/>
          <p:cNvGraphicFramePr>
            <a:graphicFrameLocks noChangeAspect="1"/>
          </p:cNvGraphicFramePr>
          <p:nvPr/>
        </p:nvGraphicFramePr>
        <p:xfrm>
          <a:off x="1295400" y="1676400"/>
          <a:ext cx="2771775" cy="1343025"/>
        </p:xfrm>
        <a:graphic>
          <a:graphicData uri="http://schemas.openxmlformats.org/presentationml/2006/ole">
            <p:oleObj spid="_x0000_s26628" name="公式" r:id="rId3" imgW="1625400" imgH="787320" progId="Equation.3">
              <p:embed/>
            </p:oleObj>
          </a:graphicData>
        </a:graphic>
      </p:graphicFrame>
      <p:grpSp>
        <p:nvGrpSpPr>
          <p:cNvPr id="26635" name="Group 11"/>
          <p:cNvGrpSpPr>
            <a:grpSpLocks/>
          </p:cNvGrpSpPr>
          <p:nvPr/>
        </p:nvGrpSpPr>
        <p:grpSpPr bwMode="auto">
          <a:xfrm>
            <a:off x="457200" y="3124200"/>
            <a:ext cx="8686800" cy="854075"/>
            <a:chOff x="288" y="1968"/>
            <a:chExt cx="5472" cy="538"/>
          </a:xfrm>
        </p:grpSpPr>
        <p:graphicFrame>
          <p:nvGraphicFramePr>
            <p:cNvPr id="26631" name="Object 7"/>
            <p:cNvGraphicFramePr>
              <a:graphicFrameLocks noChangeAspect="1"/>
            </p:cNvGraphicFramePr>
            <p:nvPr/>
          </p:nvGraphicFramePr>
          <p:xfrm>
            <a:off x="624" y="1968"/>
            <a:ext cx="3759" cy="230"/>
          </p:xfrm>
          <a:graphic>
            <a:graphicData uri="http://schemas.openxmlformats.org/presentationml/2006/ole">
              <p:oleObj spid="_x0000_s26631" name="公式" r:id="rId4" imgW="3504960" imgH="215640" progId="Equation.3">
                <p:embed/>
              </p:oleObj>
            </a:graphicData>
          </a:graphic>
        </p:graphicFrame>
        <p:sp>
          <p:nvSpPr>
            <p:cNvPr id="26632" name="Text Box 8"/>
            <p:cNvSpPr txBox="1">
              <a:spLocks noChangeArrowheads="1"/>
            </p:cNvSpPr>
            <p:nvPr/>
          </p:nvSpPr>
          <p:spPr bwMode="auto">
            <a:xfrm>
              <a:off x="288" y="2256"/>
              <a:ext cx="5472" cy="250"/>
            </a:xfrm>
            <a:prstGeom prst="rect">
              <a:avLst/>
            </a:prstGeom>
            <a:noFill/>
            <a:ln w="9525">
              <a:noFill/>
              <a:miter lim="800000"/>
              <a:headEnd/>
              <a:tailEnd/>
            </a:ln>
            <a:effectLst/>
          </p:spPr>
          <p:txBody>
            <a:bodyPr>
              <a:spAutoFit/>
            </a:bodyPr>
            <a:lstStyle/>
            <a:p>
              <a:pPr>
                <a:spcBef>
                  <a:spcPct val="50000"/>
                </a:spcBef>
              </a:pPr>
              <a:r>
                <a:rPr lang="zh-CN" altLang="en-US" sz="2000"/>
                <a:t>设战前捕获能力系数</a:t>
              </a:r>
              <a:r>
                <a:rPr lang="en-US" altLang="zh-CN" sz="2000"/>
                <a:t>e=0.3, </a:t>
              </a:r>
              <a:r>
                <a:rPr lang="zh-CN" altLang="en-US" sz="2000"/>
                <a:t>战争中降为</a:t>
              </a:r>
              <a:r>
                <a:rPr lang="en-US" altLang="zh-CN" sz="2000"/>
                <a:t>e=0.1, </a:t>
              </a:r>
              <a:r>
                <a:rPr lang="zh-CN" altLang="en-US" sz="2000"/>
                <a:t>则战前与战争中的模型分别为</a:t>
              </a:r>
              <a:r>
                <a:rPr lang="en-US" altLang="zh-CN" sz="2000"/>
                <a:t>:</a:t>
              </a:r>
            </a:p>
          </p:txBody>
        </p:sp>
      </p:grpSp>
      <p:graphicFrame>
        <p:nvGraphicFramePr>
          <p:cNvPr id="26633" name="Object 9"/>
          <p:cNvGraphicFramePr>
            <a:graphicFrameLocks noChangeAspect="1"/>
          </p:cNvGraphicFramePr>
          <p:nvPr/>
        </p:nvGraphicFramePr>
        <p:xfrm>
          <a:off x="1066800" y="4038600"/>
          <a:ext cx="2792413" cy="2060575"/>
        </p:xfrm>
        <a:graphic>
          <a:graphicData uri="http://schemas.openxmlformats.org/presentationml/2006/ole">
            <p:oleObj spid="_x0000_s26633" name="公式" r:id="rId5" imgW="1549080" imgH="1143000" progId="Equation.3">
              <p:embed/>
            </p:oleObj>
          </a:graphicData>
        </a:graphic>
      </p:graphicFrame>
      <p:graphicFrame>
        <p:nvGraphicFramePr>
          <p:cNvPr id="26634" name="Object 10"/>
          <p:cNvGraphicFramePr>
            <a:graphicFrameLocks noChangeAspect="1"/>
          </p:cNvGraphicFramePr>
          <p:nvPr/>
        </p:nvGraphicFramePr>
        <p:xfrm>
          <a:off x="5029200" y="3962400"/>
          <a:ext cx="2792413" cy="2060575"/>
        </p:xfrm>
        <a:graphic>
          <a:graphicData uri="http://schemas.openxmlformats.org/presentationml/2006/ole">
            <p:oleObj spid="_x0000_s26634" name="公式" r:id="rId6" imgW="1549080" imgH="1143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checkerboard(across)">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checkerboard(down)">
                                      <p:cBhvr>
                                        <p:cTn id="12" dur="500"/>
                                        <p:tgtEl>
                                          <p:spTgt spid="266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35"/>
                                        </p:tgtEl>
                                        <p:attrNameLst>
                                          <p:attrName>style.visibility</p:attrName>
                                        </p:attrNameLst>
                                      </p:cBhvr>
                                      <p:to>
                                        <p:strVal val="visible"/>
                                      </p:to>
                                    </p:set>
                                    <p:animEffect transition="in" filter="blinds(horizontal)">
                                      <p:cBhvr>
                                        <p:cTn id="17" dur="500"/>
                                        <p:tgtEl>
                                          <p:spTgt spid="2663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633"/>
                                        </p:tgtEl>
                                        <p:attrNameLst>
                                          <p:attrName>style.visibility</p:attrName>
                                        </p:attrNameLst>
                                      </p:cBhvr>
                                      <p:to>
                                        <p:strVal val="visible"/>
                                      </p:to>
                                    </p:set>
                                    <p:anim calcmode="lin" valueType="num">
                                      <p:cBhvr additive="base">
                                        <p:cTn id="22" dur="500" fill="hold"/>
                                        <p:tgtEl>
                                          <p:spTgt spid="26633"/>
                                        </p:tgtEl>
                                        <p:attrNameLst>
                                          <p:attrName>ppt_x</p:attrName>
                                        </p:attrNameLst>
                                      </p:cBhvr>
                                      <p:tavLst>
                                        <p:tav tm="0">
                                          <p:val>
                                            <p:strVal val="0-#ppt_w/2"/>
                                          </p:val>
                                        </p:tav>
                                        <p:tav tm="100000">
                                          <p:val>
                                            <p:strVal val="#ppt_x"/>
                                          </p:val>
                                        </p:tav>
                                      </p:tavLst>
                                    </p:anim>
                                    <p:anim calcmode="lin" valueType="num">
                                      <p:cBhvr additive="base">
                                        <p:cTn id="23" dur="500" fill="hold"/>
                                        <p:tgtEl>
                                          <p:spTgt spid="2663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26634"/>
                                        </p:tgtEl>
                                        <p:attrNameLst>
                                          <p:attrName>style.visibility</p:attrName>
                                        </p:attrNameLst>
                                      </p:cBhvr>
                                      <p:to>
                                        <p:strVal val="visible"/>
                                      </p:to>
                                    </p:set>
                                    <p:anim calcmode="lin" valueType="num">
                                      <p:cBhvr additive="base">
                                        <p:cTn id="28" dur="500" fill="hold"/>
                                        <p:tgtEl>
                                          <p:spTgt spid="26634"/>
                                        </p:tgtEl>
                                        <p:attrNameLst>
                                          <p:attrName>ppt_x</p:attrName>
                                        </p:attrNameLst>
                                      </p:cBhvr>
                                      <p:tavLst>
                                        <p:tav tm="0">
                                          <p:val>
                                            <p:strVal val="1+#ppt_w/2"/>
                                          </p:val>
                                        </p:tav>
                                        <p:tav tm="100000">
                                          <p:val>
                                            <p:strVal val="#ppt_x"/>
                                          </p:val>
                                        </p:tav>
                                      </p:tavLst>
                                    </p:anim>
                                    <p:anim calcmode="lin" valueType="num">
                                      <p:cBhvr additive="base">
                                        <p:cTn id="29"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aphicFrame>
        <p:nvGraphicFramePr>
          <p:cNvPr id="32776" name="Object 2056"/>
          <p:cNvGraphicFramePr>
            <a:graphicFrameLocks noChangeAspect="1"/>
          </p:cNvGraphicFramePr>
          <p:nvPr/>
        </p:nvGraphicFramePr>
        <p:xfrm>
          <a:off x="4343400" y="914400"/>
          <a:ext cx="4006850" cy="5943600"/>
        </p:xfrm>
        <a:graphic>
          <a:graphicData uri="http://schemas.openxmlformats.org/presentationml/2006/ole">
            <p:oleObj spid="_x0000_s32776" name="剪辑" r:id="rId4" imgW="4006800" imgH="2856960" progId="MS_ClipArt_Gallery.2">
              <p:embed/>
            </p:oleObj>
          </a:graphicData>
        </a:graphic>
      </p:graphicFrame>
      <p:sp>
        <p:nvSpPr>
          <p:cNvPr id="32771" name="Text Box 2051"/>
          <p:cNvSpPr txBox="1">
            <a:spLocks noChangeArrowheads="1"/>
          </p:cNvSpPr>
          <p:nvPr/>
        </p:nvSpPr>
        <p:spPr bwMode="auto">
          <a:xfrm>
            <a:off x="2133600" y="914400"/>
            <a:ext cx="3657600" cy="519113"/>
          </a:xfrm>
          <a:prstGeom prst="rect">
            <a:avLst/>
          </a:prstGeom>
          <a:noFill/>
          <a:ln w="9525">
            <a:noFill/>
            <a:miter lim="800000"/>
            <a:headEnd/>
            <a:tailEnd/>
          </a:ln>
          <a:effectLst/>
        </p:spPr>
        <p:txBody>
          <a:bodyPr>
            <a:spAutoFit/>
          </a:bodyPr>
          <a:lstStyle/>
          <a:p>
            <a:pPr>
              <a:spcBef>
                <a:spcPct val="50000"/>
              </a:spcBef>
            </a:pPr>
            <a:r>
              <a:rPr lang="zh-CN" altLang="en-US" sz="2800" b="1">
                <a:solidFill>
                  <a:schemeClr val="accent2"/>
                </a:solidFill>
              </a:rPr>
              <a:t>求微分方程的数值解</a:t>
            </a:r>
            <a:endParaRPr lang="zh-CN" altLang="en-US" sz="2800"/>
          </a:p>
        </p:txBody>
      </p:sp>
      <p:sp>
        <p:nvSpPr>
          <p:cNvPr id="32772" name="Text Box 2052"/>
          <p:cNvSpPr txBox="1">
            <a:spLocks noChangeArrowheads="1"/>
          </p:cNvSpPr>
          <p:nvPr/>
        </p:nvSpPr>
        <p:spPr bwMode="auto">
          <a:xfrm>
            <a:off x="1219200" y="1981200"/>
            <a:ext cx="5029200" cy="457200"/>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hlinkClick r:id="rId5" action="ppaction://hlinksldjump"/>
              </a:rPr>
              <a:t>（一）常微分方程数值解的定义</a:t>
            </a:r>
            <a:endParaRPr lang="zh-CN" altLang="en-US"/>
          </a:p>
        </p:txBody>
      </p:sp>
      <p:sp>
        <p:nvSpPr>
          <p:cNvPr id="32773" name="Rectangle 2053"/>
          <p:cNvSpPr>
            <a:spLocks noChangeArrowheads="1"/>
          </p:cNvSpPr>
          <p:nvPr/>
        </p:nvSpPr>
        <p:spPr bwMode="auto">
          <a:xfrm>
            <a:off x="1219200" y="3048000"/>
            <a:ext cx="5257800" cy="457200"/>
          </a:xfrm>
          <a:prstGeom prst="rect">
            <a:avLst/>
          </a:prstGeom>
          <a:noFill/>
          <a:ln w="9525">
            <a:noFill/>
            <a:miter lim="800000"/>
            <a:headEnd/>
            <a:tailEnd/>
          </a:ln>
          <a:effectLst/>
        </p:spPr>
        <p:txBody>
          <a:bodyPr>
            <a:spAutoFit/>
          </a:bodyPr>
          <a:lstStyle/>
          <a:p>
            <a:r>
              <a:rPr lang="zh-CN" altLang="en-US" b="1">
                <a:solidFill>
                  <a:schemeClr val="accent2"/>
                </a:solidFill>
                <a:hlinkClick r:id="rId6" action="ppaction://hlinksldjump"/>
              </a:rPr>
              <a:t>（二）建立数值解法的一些途径</a:t>
            </a:r>
            <a:endParaRPr lang="zh-CN" altLang="en-US" b="1">
              <a:solidFill>
                <a:schemeClr val="accent2"/>
              </a:solidFill>
            </a:endParaRPr>
          </a:p>
        </p:txBody>
      </p:sp>
      <p:sp>
        <p:nvSpPr>
          <p:cNvPr id="32774" name="Text Box 2054"/>
          <p:cNvSpPr txBox="1">
            <a:spLocks noChangeArrowheads="1"/>
          </p:cNvSpPr>
          <p:nvPr/>
        </p:nvSpPr>
        <p:spPr bwMode="auto">
          <a:xfrm>
            <a:off x="1219200" y="4114800"/>
            <a:ext cx="6629400" cy="457200"/>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hlinkClick r:id="rId7" action="ppaction://hlinksldjump"/>
              </a:rPr>
              <a:t>（三）用</a:t>
            </a:r>
            <a:r>
              <a:rPr lang="en-US" altLang="zh-CN" b="1">
                <a:solidFill>
                  <a:schemeClr val="accent2"/>
                </a:solidFill>
                <a:hlinkClick r:id="rId7" action="ppaction://hlinksldjump"/>
              </a:rPr>
              <a:t>Matlab</a:t>
            </a:r>
            <a:r>
              <a:rPr lang="zh-CN" altLang="en-US" b="1">
                <a:solidFill>
                  <a:schemeClr val="accent2"/>
                </a:solidFill>
                <a:hlinkClick r:id="rId7" action="ppaction://hlinksldjump"/>
              </a:rPr>
              <a:t>软件求常微分方程的数值解</a:t>
            </a:r>
            <a:endParaRPr lang="zh-CN" altLang="en-US">
              <a:hlinkClick r:id="rId7" action="ppaction://hlinksldjump"/>
            </a:endParaRPr>
          </a:p>
        </p:txBody>
      </p:sp>
      <p:sp>
        <p:nvSpPr>
          <p:cNvPr id="32775" name="Text Box 2055"/>
          <p:cNvSpPr txBox="1">
            <a:spLocks noChangeArrowheads="1"/>
          </p:cNvSpPr>
          <p:nvPr/>
        </p:nvSpPr>
        <p:spPr bwMode="auto">
          <a:xfrm>
            <a:off x="6689725" y="5680075"/>
            <a:ext cx="1060450" cy="495300"/>
          </a:xfrm>
          <a:prstGeom prst="rect">
            <a:avLst/>
          </a:prstGeom>
          <a:solidFill>
            <a:srgbClr val="66FF66"/>
          </a:solidFill>
          <a:ln w="38100" cmpd="dbl">
            <a:solidFill>
              <a:srgbClr val="800080"/>
            </a:solidFill>
            <a:miter lim="800000"/>
            <a:headEnd/>
            <a:tailEnd/>
          </a:ln>
          <a:effectLst/>
        </p:spPr>
        <p:txBody>
          <a:bodyPr wrap="none">
            <a:spAutoFit/>
          </a:bodyPr>
          <a:lstStyle/>
          <a:p>
            <a:r>
              <a:rPr lang="zh-CN" altLang="en-US">
                <a:hlinkClick r:id="rId8" action="ppaction://hlinksldjump"/>
              </a:rPr>
              <a:t>返   回</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66CCFF"/>
            </a:gs>
            <a:gs pos="100000">
              <a:srgbClr val="CCFFFF"/>
            </a:gs>
          </a:gsLst>
          <a:path path="shape">
            <a:fillToRect l="50000" t="50000" r="50000" b="50000"/>
          </a:path>
        </a:gradFill>
        <a:effectLst/>
      </p:bgPr>
    </p:bg>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914400" y="533400"/>
            <a:ext cx="1676400" cy="457200"/>
          </a:xfrm>
          <a:prstGeom prst="rect">
            <a:avLst/>
          </a:prstGeom>
          <a:noFill/>
          <a:ln w="9525">
            <a:noFill/>
            <a:miter lim="800000"/>
            <a:headEnd/>
            <a:tailEnd/>
          </a:ln>
          <a:effectLst/>
        </p:spPr>
        <p:txBody>
          <a:bodyPr>
            <a:spAutoFit/>
          </a:bodyPr>
          <a:lstStyle/>
          <a:p>
            <a:pPr>
              <a:spcBef>
                <a:spcPct val="50000"/>
              </a:spcBef>
            </a:pPr>
            <a:r>
              <a:rPr lang="zh-CN" altLang="en-US"/>
              <a:t>模型求解</a:t>
            </a:r>
            <a:r>
              <a:rPr lang="en-US" altLang="zh-CN"/>
              <a:t>:</a:t>
            </a:r>
          </a:p>
        </p:txBody>
      </p:sp>
      <p:sp>
        <p:nvSpPr>
          <p:cNvPr id="27651" name="Text Box 3"/>
          <p:cNvSpPr txBox="1">
            <a:spLocks noChangeArrowheads="1"/>
          </p:cNvSpPr>
          <p:nvPr/>
        </p:nvSpPr>
        <p:spPr bwMode="auto">
          <a:xfrm>
            <a:off x="762000" y="1219200"/>
            <a:ext cx="7467600" cy="457200"/>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、分别用</a:t>
            </a:r>
            <a:r>
              <a:rPr lang="en-US" altLang="zh-CN"/>
              <a:t>m-</a:t>
            </a:r>
            <a:r>
              <a:rPr lang="zh-CN" altLang="en-US"/>
              <a:t>文件</a:t>
            </a:r>
            <a:r>
              <a:rPr lang="en-US" altLang="zh-CN"/>
              <a:t>shier1.m</a:t>
            </a:r>
            <a:r>
              <a:rPr lang="zh-CN" altLang="en-US"/>
              <a:t>和</a:t>
            </a:r>
            <a:r>
              <a:rPr lang="en-US" altLang="zh-CN"/>
              <a:t>shier2.m</a:t>
            </a:r>
            <a:r>
              <a:rPr lang="zh-CN" altLang="en-US"/>
              <a:t>定义上述两个方程</a:t>
            </a:r>
          </a:p>
        </p:txBody>
      </p:sp>
      <p:sp>
        <p:nvSpPr>
          <p:cNvPr id="27652" name="Text Box 4"/>
          <p:cNvSpPr txBox="1">
            <a:spLocks noChangeArrowheads="1"/>
          </p:cNvSpPr>
          <p:nvPr/>
        </p:nvSpPr>
        <p:spPr bwMode="auto">
          <a:xfrm>
            <a:off x="762000" y="1752600"/>
            <a:ext cx="8153400" cy="822325"/>
          </a:xfrm>
          <a:prstGeom prst="rect">
            <a:avLst/>
          </a:prstGeom>
          <a:noFill/>
          <a:ln w="9525">
            <a:noFill/>
            <a:miter lim="800000"/>
            <a:headEnd/>
            <a:tailEnd/>
          </a:ln>
          <a:effectLst/>
        </p:spPr>
        <p:txBody>
          <a:bodyPr>
            <a:spAutoFit/>
          </a:bodyPr>
          <a:lstStyle/>
          <a:p>
            <a:pPr>
              <a:spcBef>
                <a:spcPct val="50000"/>
              </a:spcBef>
            </a:pPr>
            <a:r>
              <a:rPr lang="en-US" altLang="zh-CN"/>
              <a:t>2</a:t>
            </a:r>
            <a:r>
              <a:rPr lang="zh-CN" altLang="en-US"/>
              <a:t>、建立主程序</a:t>
            </a:r>
            <a:r>
              <a:rPr lang="en-US" altLang="zh-CN"/>
              <a:t>shark1.m, </a:t>
            </a:r>
            <a:r>
              <a:rPr lang="zh-CN" altLang="en-US"/>
              <a:t>求解两个方程，并画出两种情况下鲨鱼数在鱼类总数中所占比例 </a:t>
            </a:r>
            <a:r>
              <a:rPr lang="en-US" altLang="zh-CN"/>
              <a:t>x</a:t>
            </a:r>
            <a:r>
              <a:rPr lang="en-US" altLang="zh-CN" baseline="-25000"/>
              <a:t>2</a:t>
            </a:r>
            <a:r>
              <a:rPr lang="en-US" altLang="zh-CN"/>
              <a:t>(t)/[x</a:t>
            </a:r>
            <a:r>
              <a:rPr lang="en-US" altLang="zh-CN" baseline="-25000"/>
              <a:t>1</a:t>
            </a:r>
            <a:r>
              <a:rPr lang="en-US" altLang="zh-CN"/>
              <a:t>(t)+x</a:t>
            </a:r>
            <a:r>
              <a:rPr lang="en-US" altLang="zh-CN" baseline="-25000"/>
              <a:t>2</a:t>
            </a:r>
            <a:r>
              <a:rPr lang="en-US" altLang="zh-CN"/>
              <a:t>(t)]</a:t>
            </a:r>
          </a:p>
        </p:txBody>
      </p:sp>
      <p:sp>
        <p:nvSpPr>
          <p:cNvPr id="27653" name="Text Box 5">
            <a:hlinkClick r:id="rId2" action="ppaction://hlinkfile"/>
          </p:cNvPr>
          <p:cNvSpPr txBox="1">
            <a:spLocks noChangeArrowheads="1"/>
          </p:cNvSpPr>
          <p:nvPr/>
        </p:nvSpPr>
        <p:spPr bwMode="auto">
          <a:xfrm>
            <a:off x="6324600" y="2743200"/>
            <a:ext cx="2476500" cy="457200"/>
          </a:xfrm>
          <a:prstGeom prst="rect">
            <a:avLst/>
          </a:prstGeom>
          <a:solidFill>
            <a:srgbClr val="66FF66"/>
          </a:solidFill>
          <a:ln w="9525">
            <a:noFill/>
            <a:miter lim="800000"/>
            <a:headEnd/>
            <a:tailEnd/>
          </a:ln>
          <a:effectLst/>
        </p:spPr>
        <p:txBody>
          <a:bodyPr wrap="none">
            <a:spAutoFit/>
          </a:bodyPr>
          <a:lstStyle/>
          <a:p>
            <a:r>
              <a:rPr lang="en-US" altLang="zh-CN"/>
              <a:t>To Matlab(shark1)</a:t>
            </a:r>
          </a:p>
        </p:txBody>
      </p:sp>
      <p:pic>
        <p:nvPicPr>
          <p:cNvPr id="27654" name="Picture 6"/>
          <p:cNvPicPr>
            <a:picLocks noChangeAspect="1" noChangeArrowheads="1"/>
          </p:cNvPicPr>
          <p:nvPr/>
        </p:nvPicPr>
        <p:blipFill>
          <a:blip r:embed="rId3"/>
          <a:srcRect/>
          <a:stretch>
            <a:fillRect/>
          </a:stretch>
        </p:blipFill>
        <p:spPr bwMode="auto">
          <a:xfrm>
            <a:off x="914400" y="2667000"/>
            <a:ext cx="3810000" cy="2819400"/>
          </a:xfrm>
          <a:prstGeom prst="rect">
            <a:avLst/>
          </a:prstGeom>
          <a:noFill/>
          <a:ln w="9525">
            <a:noFill/>
            <a:miter lim="800000"/>
            <a:headEnd/>
            <a:tailEnd/>
          </a:ln>
          <a:effectLst/>
        </p:spPr>
      </p:pic>
      <p:sp>
        <p:nvSpPr>
          <p:cNvPr id="27655" name="Text Box 7"/>
          <p:cNvSpPr txBox="1">
            <a:spLocks noChangeArrowheads="1"/>
          </p:cNvSpPr>
          <p:nvPr/>
        </p:nvSpPr>
        <p:spPr bwMode="auto">
          <a:xfrm>
            <a:off x="5791200" y="3733800"/>
            <a:ext cx="2819400" cy="1187450"/>
          </a:xfrm>
          <a:prstGeom prst="rect">
            <a:avLst/>
          </a:prstGeom>
          <a:solidFill>
            <a:srgbClr val="FFFF66"/>
          </a:solidFill>
          <a:ln w="9525">
            <a:noFill/>
            <a:miter lim="800000"/>
            <a:headEnd/>
            <a:tailEnd/>
          </a:ln>
          <a:effectLst/>
        </p:spPr>
        <p:txBody>
          <a:bodyPr>
            <a:spAutoFit/>
          </a:bodyPr>
          <a:lstStyle/>
          <a:p>
            <a:pPr>
              <a:spcBef>
                <a:spcPct val="50000"/>
              </a:spcBef>
            </a:pPr>
            <a:r>
              <a:rPr lang="en-US" altLang="zh-CN"/>
              <a:t>    </a:t>
            </a:r>
            <a:r>
              <a:rPr lang="zh-CN" altLang="en-US"/>
              <a:t>实线为战前的鲨鱼比例，“*”线为战争中的鲨鱼比例</a:t>
            </a:r>
          </a:p>
        </p:txBody>
      </p:sp>
      <p:sp>
        <p:nvSpPr>
          <p:cNvPr id="27656" name="Text Box 8"/>
          <p:cNvSpPr txBox="1">
            <a:spLocks noChangeArrowheads="1"/>
          </p:cNvSpPr>
          <p:nvPr/>
        </p:nvSpPr>
        <p:spPr bwMode="auto">
          <a:xfrm>
            <a:off x="914400" y="5867400"/>
            <a:ext cx="7086600" cy="457200"/>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rPr>
              <a:t>结论：战争中鲨鱼的比例比战前高！</a:t>
            </a:r>
          </a:p>
        </p:txBody>
      </p:sp>
      <p:sp>
        <p:nvSpPr>
          <p:cNvPr id="27657" name="Text Box 9"/>
          <p:cNvSpPr txBox="1">
            <a:spLocks noChangeArrowheads="1"/>
          </p:cNvSpPr>
          <p:nvPr/>
        </p:nvSpPr>
        <p:spPr bwMode="auto">
          <a:xfrm>
            <a:off x="8083550" y="6172200"/>
            <a:ext cx="1060450" cy="495300"/>
          </a:xfrm>
          <a:prstGeom prst="rect">
            <a:avLst/>
          </a:prstGeom>
          <a:solidFill>
            <a:schemeClr val="accent1"/>
          </a:solidFill>
          <a:ln w="38100" cmpd="dbl">
            <a:solidFill>
              <a:srgbClr val="800080"/>
            </a:solidFill>
            <a:miter lim="800000"/>
            <a:headEnd/>
            <a:tailEnd/>
          </a:ln>
          <a:effectLst/>
        </p:spPr>
        <p:txBody>
          <a:bodyPr wrap="none">
            <a:spAutoFit/>
          </a:bodyPr>
          <a:lstStyle/>
          <a:p>
            <a:r>
              <a:rPr lang="zh-CN" altLang="en-US">
                <a:hlinkClick r:id="rId4" action="ppaction://hlinksldjump"/>
              </a:rPr>
              <a:t>返   回</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slide(fromLeft)">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blinds(horizontal)">
                                      <p:cBhvr>
                                        <p:cTn id="12" dur="500"/>
                                        <p:tgtEl>
                                          <p:spTgt spid="276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653"/>
                                        </p:tgtEl>
                                        <p:attrNameLst>
                                          <p:attrName>style.visibility</p:attrName>
                                        </p:attrNameLst>
                                      </p:cBhvr>
                                      <p:to>
                                        <p:strVal val="visible"/>
                                      </p:to>
                                    </p:set>
                                    <p:anim calcmode="lin" valueType="num">
                                      <p:cBhvr additive="base">
                                        <p:cTn id="17" dur="500" fill="hold"/>
                                        <p:tgtEl>
                                          <p:spTgt spid="27653"/>
                                        </p:tgtEl>
                                        <p:attrNameLst>
                                          <p:attrName>ppt_x</p:attrName>
                                        </p:attrNameLst>
                                      </p:cBhvr>
                                      <p:tavLst>
                                        <p:tav tm="0">
                                          <p:val>
                                            <p:strVal val="1+#ppt_w/2"/>
                                          </p:val>
                                        </p:tav>
                                        <p:tav tm="100000">
                                          <p:val>
                                            <p:strVal val="#ppt_x"/>
                                          </p:val>
                                        </p:tav>
                                      </p:tavLst>
                                    </p:anim>
                                    <p:anim calcmode="lin" valueType="num">
                                      <p:cBhvr additive="base">
                                        <p:cTn id="18"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7654"/>
                                        </p:tgtEl>
                                        <p:attrNameLst>
                                          <p:attrName>style.visibility</p:attrName>
                                        </p:attrNameLst>
                                      </p:cBhvr>
                                      <p:to>
                                        <p:strVal val="visible"/>
                                      </p:to>
                                    </p:set>
                                    <p:anim calcmode="lin" valueType="num">
                                      <p:cBhvr>
                                        <p:cTn id="23" dur="500" fill="hold"/>
                                        <p:tgtEl>
                                          <p:spTgt spid="27654"/>
                                        </p:tgtEl>
                                        <p:attrNameLst>
                                          <p:attrName>ppt_w</p:attrName>
                                        </p:attrNameLst>
                                      </p:cBhvr>
                                      <p:tavLst>
                                        <p:tav tm="0">
                                          <p:val>
                                            <p:fltVal val="0"/>
                                          </p:val>
                                        </p:tav>
                                        <p:tav tm="100000">
                                          <p:val>
                                            <p:strVal val="#ppt_w"/>
                                          </p:val>
                                        </p:tav>
                                      </p:tavLst>
                                    </p:anim>
                                    <p:anim calcmode="lin" valueType="num">
                                      <p:cBhvr>
                                        <p:cTn id="24" dur="500" fill="hold"/>
                                        <p:tgtEl>
                                          <p:spTgt spid="27654"/>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5"/>
                                        </p:tgtEl>
                                        <p:attrNameLst>
                                          <p:attrName>style.visibility</p:attrName>
                                        </p:attrNameLst>
                                      </p:cBhvr>
                                      <p:to>
                                        <p:strVal val="visible"/>
                                      </p:to>
                                    </p:set>
                                    <p:animEffect transition="in" filter="wipe(left)">
                                      <p:cBhvr>
                                        <p:cTn id="29" dur="500"/>
                                        <p:tgtEl>
                                          <p:spTgt spid="2765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27656"/>
                                        </p:tgtEl>
                                        <p:attrNameLst>
                                          <p:attrName>style.visibility</p:attrName>
                                        </p:attrNameLst>
                                      </p:cBhvr>
                                      <p:to>
                                        <p:strVal val="visible"/>
                                      </p:to>
                                    </p:set>
                                    <p:animEffect transition="in" filter="wipe(left)">
                                      <p:cBhvr>
                                        <p:cTn id="34" dur="300"/>
                                        <p:tgtEl>
                                          <p:spTgt spid="2765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7657"/>
                                        </p:tgtEl>
                                        <p:attrNameLst>
                                          <p:attrName>style.visibility</p:attrName>
                                        </p:attrNameLst>
                                      </p:cBhvr>
                                      <p:to>
                                        <p:strVal val="visible"/>
                                      </p:to>
                                    </p:set>
                                    <p:anim calcmode="lin" valueType="num">
                                      <p:cBhvr additive="base">
                                        <p:cTn id="39" dur="500" fill="hold"/>
                                        <p:tgtEl>
                                          <p:spTgt spid="27657"/>
                                        </p:tgtEl>
                                        <p:attrNameLst>
                                          <p:attrName>ppt_x</p:attrName>
                                        </p:attrNameLst>
                                      </p:cBhvr>
                                      <p:tavLst>
                                        <p:tav tm="0">
                                          <p:val>
                                            <p:strVal val="#ppt_x"/>
                                          </p:val>
                                        </p:tav>
                                        <p:tav tm="100000">
                                          <p:val>
                                            <p:strVal val="#ppt_x"/>
                                          </p:val>
                                        </p:tav>
                                      </p:tavLst>
                                    </p:anim>
                                    <p:anim calcmode="lin" valueType="num">
                                      <p:cBhvr additive="base">
                                        <p:cTn id="40" dur="500" fill="hold"/>
                                        <p:tgtEl>
                                          <p:spTgt spid="27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2" grpId="0" autoUpdateAnimBg="0"/>
      <p:bldP spid="27653" grpId="0" animBg="1" autoUpdateAnimBg="0"/>
      <p:bldP spid="27655" grpId="0" animBg="1" autoUpdateAnimBg="0"/>
      <p:bldP spid="27656" grpId="0" autoUpdateAnimBg="0"/>
      <p:bldP spid="2765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CCFF"/>
            </a:gs>
            <a:gs pos="100000">
              <a:srgbClr val="CCFFFF"/>
            </a:gs>
          </a:gsLst>
          <a:lin ang="0" scaled="1"/>
        </a:gradFill>
        <a:effectLst/>
      </p:bgPr>
    </p:bg>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514600" y="228600"/>
            <a:ext cx="2489200" cy="636588"/>
          </a:xfrm>
          <a:prstGeom prst="rect">
            <a:avLst/>
          </a:prstGeom>
          <a:solidFill>
            <a:srgbClr val="66FF66"/>
          </a:solidFill>
          <a:ln w="57150" cmpd="thinThick">
            <a:solidFill>
              <a:srgbClr val="FF00FF"/>
            </a:solidFill>
            <a:miter lim="800000"/>
            <a:headEnd/>
            <a:tailEnd/>
          </a:ln>
          <a:effectLst/>
        </p:spPr>
        <p:txBody>
          <a:bodyPr wrap="none">
            <a:spAutoFit/>
          </a:bodyPr>
          <a:lstStyle/>
          <a:p>
            <a:r>
              <a:rPr lang="zh-CN" altLang="en-US" sz="3200" b="1"/>
              <a:t>实  验  作  业</a:t>
            </a:r>
            <a:endParaRPr lang="zh-CN" altLang="en-US" sz="3200"/>
          </a:p>
        </p:txBody>
      </p:sp>
      <p:sp>
        <p:nvSpPr>
          <p:cNvPr id="24579" name="Text Box 3"/>
          <p:cNvSpPr txBox="1">
            <a:spLocks noChangeArrowheads="1"/>
          </p:cNvSpPr>
          <p:nvPr/>
        </p:nvSpPr>
        <p:spPr bwMode="auto">
          <a:xfrm>
            <a:off x="381000" y="1371600"/>
            <a:ext cx="8474075" cy="822325"/>
          </a:xfrm>
          <a:prstGeom prst="rect">
            <a:avLst/>
          </a:prstGeom>
          <a:noFill/>
          <a:ln w="9525">
            <a:noFill/>
            <a:miter lim="800000"/>
            <a:headEnd/>
            <a:tailEnd/>
          </a:ln>
          <a:effectLst/>
        </p:spPr>
        <p:txBody>
          <a:bodyPr>
            <a:spAutoFit/>
          </a:bodyPr>
          <a:lstStyle/>
          <a:p>
            <a:r>
              <a:rPr lang="en-US" altLang="zh-CN"/>
              <a:t> 1.  </a:t>
            </a:r>
            <a:r>
              <a:rPr lang="zh-CN" altLang="en-US"/>
              <a:t>一个小孩借助长度为</a:t>
            </a:r>
            <a:r>
              <a:rPr lang="en-US" altLang="zh-CN"/>
              <a:t>a</a:t>
            </a:r>
            <a:r>
              <a:rPr lang="zh-CN" altLang="en-US"/>
              <a:t>的硬棒，拉或推某玩具</a:t>
            </a:r>
            <a:r>
              <a:rPr lang="en-US" altLang="zh-CN"/>
              <a:t>.</a:t>
            </a:r>
            <a:r>
              <a:rPr lang="zh-CN" altLang="en-US"/>
              <a:t>此小孩沿某曲线行走，计算并画出玩具的轨迹</a:t>
            </a:r>
            <a:r>
              <a:rPr lang="en-US" altLang="zh-CN"/>
              <a:t>.</a:t>
            </a:r>
          </a:p>
        </p:txBody>
      </p:sp>
      <p:sp>
        <p:nvSpPr>
          <p:cNvPr id="24580" name="Text Box 4"/>
          <p:cNvSpPr txBox="1">
            <a:spLocks noChangeArrowheads="1"/>
          </p:cNvSpPr>
          <p:nvPr/>
        </p:nvSpPr>
        <p:spPr bwMode="auto">
          <a:xfrm>
            <a:off x="304800" y="2590800"/>
            <a:ext cx="8534400" cy="1917700"/>
          </a:xfrm>
          <a:prstGeom prst="rect">
            <a:avLst/>
          </a:prstGeom>
          <a:noFill/>
          <a:ln w="9525">
            <a:noFill/>
            <a:miter lim="800000"/>
            <a:headEnd/>
            <a:tailEnd/>
          </a:ln>
          <a:effectLst/>
        </p:spPr>
        <p:txBody>
          <a:bodyPr>
            <a:spAutoFit/>
          </a:bodyPr>
          <a:lstStyle/>
          <a:p>
            <a:r>
              <a:rPr lang="en-US" altLang="zh-CN"/>
              <a:t>  2. </a:t>
            </a:r>
            <a:r>
              <a:rPr lang="zh-CN" altLang="en-US"/>
              <a:t>讨论资金积累、国民收入、与人口增长的关系</a:t>
            </a:r>
            <a:r>
              <a:rPr lang="en-US" altLang="zh-CN"/>
              <a:t>.</a:t>
            </a:r>
          </a:p>
          <a:p>
            <a:r>
              <a:rPr lang="zh-CN" altLang="en-US"/>
              <a:t>（</a:t>
            </a:r>
            <a:r>
              <a:rPr lang="en-US" altLang="zh-CN"/>
              <a:t>1</a:t>
            </a:r>
            <a:r>
              <a:rPr lang="zh-CN" altLang="en-US"/>
              <a:t>）若国民平均收入</a:t>
            </a:r>
            <a:r>
              <a:rPr lang="en-US" altLang="zh-CN"/>
              <a:t>x</a:t>
            </a:r>
            <a:r>
              <a:rPr lang="zh-CN" altLang="en-US"/>
              <a:t>与按人口平均资金积累</a:t>
            </a:r>
            <a:r>
              <a:rPr lang="en-US" altLang="zh-CN"/>
              <a:t>y</a:t>
            </a:r>
            <a:r>
              <a:rPr lang="zh-CN" altLang="en-US"/>
              <a:t>成正比，说明仅当总资金积累的相对增长率</a:t>
            </a:r>
            <a:r>
              <a:rPr lang="en-US" altLang="zh-CN"/>
              <a:t>k</a:t>
            </a:r>
            <a:r>
              <a:rPr lang="zh-CN" altLang="en-US"/>
              <a:t>大于人口的相对增长率</a:t>
            </a:r>
            <a:r>
              <a:rPr lang="en-US" altLang="zh-CN"/>
              <a:t>r</a:t>
            </a:r>
            <a:r>
              <a:rPr lang="zh-CN" altLang="en-US"/>
              <a:t>时，国民平均收入才是增长的</a:t>
            </a:r>
            <a:r>
              <a:rPr lang="en-US" altLang="zh-CN"/>
              <a:t>.</a:t>
            </a:r>
          </a:p>
          <a:p>
            <a:r>
              <a:rPr lang="zh-CN" altLang="en-US"/>
              <a:t>（</a:t>
            </a:r>
            <a:r>
              <a:rPr lang="en-US" altLang="zh-CN"/>
              <a:t>2</a:t>
            </a:r>
            <a:r>
              <a:rPr lang="zh-CN" altLang="en-US"/>
              <a:t>）作出</a:t>
            </a:r>
            <a:r>
              <a:rPr lang="en-US" altLang="zh-CN"/>
              <a:t>k(x)</a:t>
            </a:r>
            <a:r>
              <a:rPr lang="zh-CN" altLang="en-US"/>
              <a:t>和</a:t>
            </a:r>
            <a:r>
              <a:rPr lang="en-US" altLang="zh-CN"/>
              <a:t>r(x)</a:t>
            </a:r>
            <a:r>
              <a:rPr lang="zh-CN" altLang="en-US"/>
              <a:t>的示意图，分析人口激增会引起什么后果</a:t>
            </a:r>
            <a:r>
              <a:rPr lang="en-US" altLang="zh-CN"/>
              <a:t>.</a:t>
            </a:r>
          </a:p>
        </p:txBody>
      </p:sp>
      <p:sp>
        <p:nvSpPr>
          <p:cNvPr id="24589" name="Text Box 13">
            <a:hlinkClick r:id="rId2" action="ppaction://hlinksldjump"/>
          </p:cNvPr>
          <p:cNvSpPr txBox="1">
            <a:spLocks noChangeArrowheads="1"/>
          </p:cNvSpPr>
          <p:nvPr/>
        </p:nvSpPr>
        <p:spPr bwMode="auto">
          <a:xfrm>
            <a:off x="7620000" y="6096000"/>
            <a:ext cx="946150" cy="457200"/>
          </a:xfrm>
          <a:prstGeom prst="rect">
            <a:avLst/>
          </a:prstGeom>
          <a:solidFill>
            <a:srgbClr val="66FF66"/>
          </a:solidFill>
          <a:ln w="9525">
            <a:noFill/>
            <a:miter lim="800000"/>
            <a:headEnd/>
            <a:tailEnd/>
          </a:ln>
          <a:effectLst/>
        </p:spPr>
        <p:txBody>
          <a:bodyPr wrap="none">
            <a:spAutoFit/>
          </a:bodyPr>
          <a:lstStyle/>
          <a:p>
            <a:r>
              <a:rPr lang="zh-CN" altLang="en-US">
                <a:hlinkClick r:id="rId3" action="ppaction://hlinksldjump"/>
              </a:rPr>
              <a:t>返  回</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animEffect transition="in" filter="slide(fromBottom)">
                                      <p:cBhvr>
                                        <p:cTn id="7" dur="500"/>
                                        <p:tgtEl>
                                          <p:spTgt spid="2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aphicFrame>
        <p:nvGraphicFramePr>
          <p:cNvPr id="4108" name="Object 12"/>
          <p:cNvGraphicFramePr>
            <a:graphicFrameLocks noChangeAspect="1"/>
          </p:cNvGraphicFramePr>
          <p:nvPr/>
        </p:nvGraphicFramePr>
        <p:xfrm>
          <a:off x="3765550" y="3360738"/>
          <a:ext cx="5378450" cy="3497262"/>
        </p:xfrm>
        <a:graphic>
          <a:graphicData uri="http://schemas.openxmlformats.org/presentationml/2006/ole">
            <p:oleObj spid="_x0000_s4108" name="剪辑" r:id="rId4" imgW="4539600" imgH="3497040" progId="MS_ClipArt_Gallery.2">
              <p:embed/>
            </p:oleObj>
          </a:graphicData>
        </a:graphic>
      </p:graphicFrame>
      <p:sp>
        <p:nvSpPr>
          <p:cNvPr id="4098" name="Text Box 2">
            <a:hlinkClick r:id="rId5" action="ppaction://hlinksldjump"/>
          </p:cNvPr>
          <p:cNvSpPr txBox="1">
            <a:spLocks noChangeArrowheads="1"/>
          </p:cNvSpPr>
          <p:nvPr/>
        </p:nvSpPr>
        <p:spPr bwMode="auto">
          <a:xfrm>
            <a:off x="1676400" y="1295400"/>
            <a:ext cx="6553200" cy="579438"/>
          </a:xfrm>
          <a:prstGeom prst="rect">
            <a:avLst/>
          </a:prstGeom>
          <a:noFill/>
          <a:ln w="9525">
            <a:noFill/>
            <a:miter lim="800000"/>
            <a:headEnd/>
            <a:tailEnd/>
          </a:ln>
          <a:effectLst/>
        </p:spPr>
        <p:txBody>
          <a:bodyPr>
            <a:spAutoFit/>
          </a:bodyPr>
          <a:lstStyle/>
          <a:p>
            <a:r>
              <a:rPr lang="en-US" altLang="zh-CN" sz="3200" b="1">
                <a:hlinkClick r:id="rId5" action="ppaction://hlinksldjump"/>
              </a:rPr>
              <a:t>1</a:t>
            </a:r>
            <a:r>
              <a:rPr lang="zh-CN" altLang="en-US" sz="3200" b="1">
                <a:hlinkClick r:id="rId5" action="ppaction://hlinksldjump"/>
              </a:rPr>
              <a:t>、目标跟踪问题一：导弹追踪问题</a:t>
            </a:r>
            <a:endParaRPr lang="zh-CN" altLang="en-US"/>
          </a:p>
        </p:txBody>
      </p:sp>
      <p:sp>
        <p:nvSpPr>
          <p:cNvPr id="4099" name="Text Box 3"/>
          <p:cNvSpPr txBox="1">
            <a:spLocks noChangeArrowheads="1"/>
          </p:cNvSpPr>
          <p:nvPr/>
        </p:nvSpPr>
        <p:spPr bwMode="auto">
          <a:xfrm>
            <a:off x="4251325" y="955675"/>
            <a:ext cx="260350" cy="457200"/>
          </a:xfrm>
          <a:prstGeom prst="rect">
            <a:avLst/>
          </a:prstGeom>
          <a:noFill/>
          <a:ln w="9525">
            <a:noFill/>
            <a:miter lim="800000"/>
            <a:headEnd/>
            <a:tailEnd/>
          </a:ln>
          <a:effectLst/>
        </p:spPr>
        <p:txBody>
          <a:bodyPr wrap="none">
            <a:spAutoFit/>
          </a:bodyPr>
          <a:lstStyle/>
          <a:p>
            <a:r>
              <a:rPr lang="en-US" altLang="zh-CN"/>
              <a:t> </a:t>
            </a:r>
          </a:p>
        </p:txBody>
      </p:sp>
      <p:sp>
        <p:nvSpPr>
          <p:cNvPr id="4104" name="Text Box 8">
            <a:hlinkClick r:id="rId6" action="ppaction://hlinksldjump"/>
          </p:cNvPr>
          <p:cNvSpPr txBox="1">
            <a:spLocks noChangeArrowheads="1"/>
          </p:cNvSpPr>
          <p:nvPr/>
        </p:nvSpPr>
        <p:spPr bwMode="auto">
          <a:xfrm>
            <a:off x="1600200" y="2514600"/>
            <a:ext cx="6010275" cy="579438"/>
          </a:xfrm>
          <a:prstGeom prst="rect">
            <a:avLst/>
          </a:prstGeom>
          <a:noFill/>
          <a:ln w="9525">
            <a:noFill/>
            <a:miter lim="800000"/>
            <a:headEnd/>
            <a:tailEnd/>
          </a:ln>
          <a:effectLst/>
        </p:spPr>
        <p:txBody>
          <a:bodyPr wrap="none">
            <a:spAutoFit/>
          </a:bodyPr>
          <a:lstStyle/>
          <a:p>
            <a:r>
              <a:rPr lang="en-US" altLang="zh-CN" sz="3200" b="1">
                <a:hlinkClick r:id="rId6" action="ppaction://hlinksldjump"/>
              </a:rPr>
              <a:t>2</a:t>
            </a:r>
            <a:r>
              <a:rPr lang="zh-CN" altLang="en-US" sz="3200" b="1">
                <a:hlinkClick r:id="rId6" action="ppaction://hlinksldjump"/>
              </a:rPr>
              <a:t>、目标跟踪问题二：慢跑者与狗</a:t>
            </a:r>
            <a:endParaRPr lang="zh-CN" altLang="en-US" sz="3200">
              <a:hlinkClick r:id="rId6" action="ppaction://hlinksldjump"/>
            </a:endParaRPr>
          </a:p>
        </p:txBody>
      </p:sp>
      <p:sp>
        <p:nvSpPr>
          <p:cNvPr id="4105" name="Text Box 9">
            <a:hlinkClick r:id="rId7" action="ppaction://hlinksldjump"/>
          </p:cNvPr>
          <p:cNvSpPr txBox="1">
            <a:spLocks noChangeArrowheads="1"/>
          </p:cNvSpPr>
          <p:nvPr/>
        </p:nvSpPr>
        <p:spPr bwMode="auto">
          <a:xfrm>
            <a:off x="1600200" y="3733800"/>
            <a:ext cx="4495800" cy="579438"/>
          </a:xfrm>
          <a:prstGeom prst="rect">
            <a:avLst/>
          </a:prstGeom>
          <a:noFill/>
          <a:ln w="9525">
            <a:noFill/>
            <a:miter lim="800000"/>
            <a:headEnd/>
            <a:tailEnd/>
          </a:ln>
          <a:effectLst/>
        </p:spPr>
        <p:txBody>
          <a:bodyPr>
            <a:spAutoFit/>
          </a:bodyPr>
          <a:lstStyle/>
          <a:p>
            <a:r>
              <a:rPr lang="en-US" altLang="zh-CN" sz="3200" b="1">
                <a:hlinkClick r:id="rId7" action="ppaction://hlinksldjump"/>
              </a:rPr>
              <a:t>3</a:t>
            </a:r>
            <a:r>
              <a:rPr lang="zh-CN" altLang="en-US" sz="3200" b="1">
                <a:hlinkClick r:id="rId7" action="ppaction://hlinksldjump"/>
              </a:rPr>
              <a:t>、地中海鲨鱼问题</a:t>
            </a:r>
            <a:endParaRPr lang="zh-CN" altLang="en-US">
              <a:hlinkClick r:id="rId7" action="ppaction://hlinksldjump"/>
            </a:endParaRPr>
          </a:p>
        </p:txBody>
      </p:sp>
      <p:sp>
        <p:nvSpPr>
          <p:cNvPr id="4106" name="Text Box 10"/>
          <p:cNvSpPr txBox="1">
            <a:spLocks noChangeArrowheads="1"/>
          </p:cNvSpPr>
          <p:nvPr/>
        </p:nvSpPr>
        <p:spPr bwMode="auto">
          <a:xfrm>
            <a:off x="6689725" y="5680075"/>
            <a:ext cx="1060450" cy="495300"/>
          </a:xfrm>
          <a:prstGeom prst="rect">
            <a:avLst/>
          </a:prstGeom>
          <a:solidFill>
            <a:srgbClr val="66FF66"/>
          </a:solidFill>
          <a:ln w="38100" cmpd="dbl">
            <a:solidFill>
              <a:srgbClr val="800080"/>
            </a:solidFill>
            <a:miter lim="800000"/>
            <a:headEnd/>
            <a:tailEnd/>
          </a:ln>
          <a:effectLst/>
        </p:spPr>
        <p:txBody>
          <a:bodyPr wrap="none">
            <a:spAutoFit/>
          </a:bodyPr>
          <a:lstStyle/>
          <a:p>
            <a:r>
              <a:rPr lang="zh-CN" altLang="en-US">
                <a:hlinkClick r:id="rId8" action="ppaction://hlinksldjump"/>
              </a:rPr>
              <a:t>返   回</a:t>
            </a:r>
            <a:endParaRPr lang="zh-CN" altLang="en-US"/>
          </a:p>
        </p:txBody>
      </p:sp>
      <p:sp>
        <p:nvSpPr>
          <p:cNvPr id="4107" name="Text Box 11"/>
          <p:cNvSpPr txBox="1">
            <a:spLocks noChangeArrowheads="1"/>
          </p:cNvSpPr>
          <p:nvPr/>
        </p:nvSpPr>
        <p:spPr bwMode="auto">
          <a:xfrm>
            <a:off x="2743200" y="457200"/>
            <a:ext cx="2819400" cy="579438"/>
          </a:xfrm>
          <a:prstGeom prst="rect">
            <a:avLst/>
          </a:prstGeom>
          <a:noFill/>
          <a:ln w="9525">
            <a:noFill/>
            <a:miter lim="800000"/>
            <a:headEnd/>
            <a:tailEnd/>
          </a:ln>
          <a:effectLst/>
        </p:spPr>
        <p:txBody>
          <a:bodyPr>
            <a:spAutoFit/>
          </a:bodyPr>
          <a:lstStyle/>
          <a:p>
            <a:pPr algn="ctr">
              <a:spcBef>
                <a:spcPct val="50000"/>
              </a:spcBef>
            </a:pPr>
            <a:r>
              <a:rPr lang="zh-CN" altLang="en-US" sz="3200" b="1">
                <a:solidFill>
                  <a:schemeClr val="accent2"/>
                </a:solidFill>
                <a:ea typeface=""/>
              </a:rPr>
              <a:t>数学建模实例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286000" y="457200"/>
            <a:ext cx="3657600" cy="655638"/>
          </a:xfrm>
          <a:prstGeom prst="rect">
            <a:avLst/>
          </a:prstGeom>
          <a:solidFill>
            <a:schemeClr val="accent1"/>
          </a:solidFill>
          <a:ln w="76200" cmpd="tri">
            <a:solidFill>
              <a:srgbClr val="FF0000"/>
            </a:solidFill>
            <a:miter lim="800000"/>
            <a:headEnd/>
            <a:tailEnd/>
          </a:ln>
          <a:effectLst/>
        </p:spPr>
        <p:txBody>
          <a:bodyPr>
            <a:spAutoFit/>
          </a:bodyPr>
          <a:lstStyle/>
          <a:p>
            <a:r>
              <a:rPr lang="zh-CN" altLang="en-US" sz="3200" b="1"/>
              <a:t>微分方程的解析解</a:t>
            </a:r>
            <a:endParaRPr lang="zh-CN" altLang="en-US" sz="3200"/>
          </a:p>
        </p:txBody>
      </p:sp>
      <p:grpSp>
        <p:nvGrpSpPr>
          <p:cNvPr id="5136" name="Group 16"/>
          <p:cNvGrpSpPr>
            <a:grpSpLocks/>
          </p:cNvGrpSpPr>
          <p:nvPr/>
        </p:nvGrpSpPr>
        <p:grpSpPr bwMode="auto">
          <a:xfrm>
            <a:off x="381000" y="1524000"/>
            <a:ext cx="7983538" cy="990600"/>
            <a:chOff x="240" y="960"/>
            <a:chExt cx="5029" cy="624"/>
          </a:xfrm>
        </p:grpSpPr>
        <p:sp>
          <p:nvSpPr>
            <p:cNvPr id="5123" name="Text Box 3"/>
            <p:cNvSpPr txBox="1">
              <a:spLocks noChangeArrowheads="1"/>
            </p:cNvSpPr>
            <p:nvPr/>
          </p:nvSpPr>
          <p:spPr bwMode="auto">
            <a:xfrm>
              <a:off x="240" y="960"/>
              <a:ext cx="2905" cy="288"/>
            </a:xfrm>
            <a:prstGeom prst="rect">
              <a:avLst/>
            </a:prstGeom>
            <a:noFill/>
            <a:ln w="9525">
              <a:noFill/>
              <a:miter lim="800000"/>
              <a:headEnd/>
              <a:tailEnd/>
            </a:ln>
            <a:effectLst/>
          </p:spPr>
          <p:txBody>
            <a:bodyPr wrap="none">
              <a:spAutoFit/>
            </a:bodyPr>
            <a:lstStyle/>
            <a:p>
              <a:r>
                <a:rPr lang="en-US" altLang="zh-CN"/>
                <a:t> </a:t>
              </a:r>
              <a:r>
                <a:rPr lang="zh-CN" altLang="en-US"/>
                <a:t>求微分方程（组）的解析解命令</a:t>
              </a:r>
              <a:r>
                <a:rPr lang="en-US" altLang="zh-CN"/>
                <a:t>:</a:t>
              </a:r>
            </a:p>
          </p:txBody>
        </p:sp>
        <p:sp>
          <p:nvSpPr>
            <p:cNvPr id="5124" name="Text Box 4"/>
            <p:cNvSpPr txBox="1">
              <a:spLocks noChangeArrowheads="1"/>
            </p:cNvSpPr>
            <p:nvPr/>
          </p:nvSpPr>
          <p:spPr bwMode="auto">
            <a:xfrm>
              <a:off x="528" y="1296"/>
              <a:ext cx="4741" cy="288"/>
            </a:xfrm>
            <a:prstGeom prst="rect">
              <a:avLst/>
            </a:prstGeom>
            <a:noFill/>
            <a:ln w="9525">
              <a:noFill/>
              <a:miter lim="800000"/>
              <a:headEnd/>
              <a:tailEnd/>
            </a:ln>
            <a:effectLst/>
          </p:spPr>
          <p:txBody>
            <a:bodyPr wrap="none">
              <a:spAutoFit/>
            </a:bodyPr>
            <a:lstStyle/>
            <a:p>
              <a:r>
                <a:rPr lang="en-US" altLang="zh-CN" b="1"/>
                <a:t>dsolve(‘</a:t>
              </a:r>
              <a:r>
                <a:rPr lang="zh-CN" altLang="en-US" b="1"/>
                <a:t>方程</a:t>
              </a:r>
              <a:r>
                <a:rPr lang="en-US" altLang="zh-CN" b="1"/>
                <a:t>1’, ‘</a:t>
              </a:r>
              <a:r>
                <a:rPr lang="zh-CN" altLang="en-US" b="1"/>
                <a:t>方程</a:t>
              </a:r>
              <a:r>
                <a:rPr lang="en-US" altLang="zh-CN" b="1"/>
                <a:t>2’,…‘</a:t>
              </a:r>
              <a:r>
                <a:rPr lang="zh-CN" altLang="en-US" b="1"/>
                <a:t>方程</a:t>
              </a:r>
              <a:r>
                <a:rPr lang="en-US" altLang="zh-CN" b="1"/>
                <a:t>n’, ‘</a:t>
              </a:r>
              <a:r>
                <a:rPr lang="zh-CN" altLang="en-US" b="1"/>
                <a:t>初始条件’</a:t>
              </a:r>
              <a:r>
                <a:rPr lang="en-US" altLang="zh-CN" b="1"/>
                <a:t>, ‘</a:t>
              </a:r>
              <a:r>
                <a:rPr lang="zh-CN" altLang="en-US" b="1"/>
                <a:t>自变量’</a:t>
              </a:r>
              <a:r>
                <a:rPr lang="en-US" altLang="zh-CN" b="1"/>
                <a:t>)</a:t>
              </a:r>
              <a:endParaRPr lang="en-US" altLang="zh-CN"/>
            </a:p>
          </p:txBody>
        </p:sp>
      </p:grpSp>
      <p:graphicFrame>
        <p:nvGraphicFramePr>
          <p:cNvPr id="5128" name="Object 8"/>
          <p:cNvGraphicFramePr>
            <a:graphicFrameLocks noChangeAspect="1"/>
          </p:cNvGraphicFramePr>
          <p:nvPr/>
        </p:nvGraphicFramePr>
        <p:xfrm>
          <a:off x="228600" y="2667000"/>
          <a:ext cx="30284738" cy="5040313"/>
        </p:xfrm>
        <a:graphic>
          <a:graphicData uri="http://schemas.openxmlformats.org/presentationml/2006/ole">
            <p:oleObj spid="_x0000_s5128" name="文档" r:id="rId3" imgW="11796120" imgH="2190600" progId="Word.Document.8">
              <p:embed/>
            </p:oleObj>
          </a:graphicData>
        </a:graphic>
      </p:graphicFrame>
      <p:graphicFrame>
        <p:nvGraphicFramePr>
          <p:cNvPr id="5130" name="Object 10"/>
          <p:cNvGraphicFramePr>
            <a:graphicFrameLocks noChangeAspect="1"/>
          </p:cNvGraphicFramePr>
          <p:nvPr/>
        </p:nvGraphicFramePr>
        <p:xfrm>
          <a:off x="-228600" y="4572000"/>
          <a:ext cx="12117388" cy="784225"/>
        </p:xfrm>
        <a:graphic>
          <a:graphicData uri="http://schemas.openxmlformats.org/presentationml/2006/ole">
            <p:oleObj spid="_x0000_s5130" name="文档" r:id="rId4" imgW="5486400" imgH="355680" progId="Word.Document.8">
              <p:embed/>
            </p:oleObj>
          </a:graphicData>
        </a:graphic>
      </p:graphicFrame>
      <p:graphicFrame>
        <p:nvGraphicFramePr>
          <p:cNvPr id="5133" name="Object 13"/>
          <p:cNvGraphicFramePr>
            <a:graphicFrameLocks noChangeAspect="1"/>
          </p:cNvGraphicFramePr>
          <p:nvPr/>
        </p:nvGraphicFramePr>
        <p:xfrm>
          <a:off x="685800" y="5410200"/>
          <a:ext cx="11736388" cy="366713"/>
        </p:xfrm>
        <a:graphic>
          <a:graphicData uri="http://schemas.openxmlformats.org/presentationml/2006/ole">
            <p:oleObj spid="_x0000_s5133" name="文档" r:id="rId5" imgW="5486400" imgH="172800" progId="Word.Document.8">
              <p:embed/>
            </p:oleObj>
          </a:graphicData>
        </a:graphic>
      </p:graphicFrame>
      <p:sp>
        <p:nvSpPr>
          <p:cNvPr id="5134" name="Text Box 14">
            <a:hlinkClick r:id="rId6" action="ppaction://hlinkfile"/>
          </p:cNvPr>
          <p:cNvSpPr txBox="1">
            <a:spLocks noChangeArrowheads="1"/>
          </p:cNvSpPr>
          <p:nvPr/>
        </p:nvSpPr>
        <p:spPr bwMode="auto">
          <a:xfrm>
            <a:off x="6324600" y="5943600"/>
            <a:ext cx="2301875" cy="457200"/>
          </a:xfrm>
          <a:prstGeom prst="rect">
            <a:avLst/>
          </a:prstGeom>
          <a:solidFill>
            <a:schemeClr val="accent1"/>
          </a:solidFill>
          <a:ln w="9525">
            <a:noFill/>
            <a:miter lim="800000"/>
            <a:headEnd/>
            <a:tailEnd/>
          </a:ln>
          <a:effectLst/>
        </p:spPr>
        <p:txBody>
          <a:bodyPr>
            <a:spAutoFit/>
          </a:bodyPr>
          <a:lstStyle/>
          <a:p>
            <a:r>
              <a:rPr lang="en-US" altLang="zh-CN"/>
              <a:t>To Matlab</a:t>
            </a:r>
            <a:r>
              <a:rPr lang="zh-CN" altLang="en-US"/>
              <a:t>（</a:t>
            </a:r>
            <a:r>
              <a:rPr lang="en-US" altLang="zh-CN"/>
              <a:t>ff1</a:t>
            </a:r>
            <a:r>
              <a:rPr lang="zh-CN" altLang="en-US"/>
              <a:t>）</a:t>
            </a:r>
          </a:p>
        </p:txBody>
      </p:sp>
      <p:sp>
        <p:nvSpPr>
          <p:cNvPr id="5137" name="Text Box 17"/>
          <p:cNvSpPr txBox="1">
            <a:spLocks noChangeArrowheads="1"/>
          </p:cNvSpPr>
          <p:nvPr/>
        </p:nvSpPr>
        <p:spPr bwMode="auto">
          <a:xfrm>
            <a:off x="1812925" y="5984875"/>
            <a:ext cx="3292475" cy="457200"/>
          </a:xfrm>
          <a:prstGeom prst="rect">
            <a:avLst/>
          </a:prstGeom>
          <a:noFill/>
          <a:ln w="9525">
            <a:noFill/>
            <a:miter lim="800000"/>
            <a:headEnd/>
            <a:tailEnd/>
          </a:ln>
          <a:effectLst/>
        </p:spPr>
        <p:txBody>
          <a:bodyPr>
            <a:spAutoFit/>
          </a:bodyPr>
          <a:lstStyle/>
          <a:p>
            <a:r>
              <a:rPr lang="en-US" altLang="zh-CN"/>
              <a:t> </a:t>
            </a:r>
            <a:r>
              <a:rPr lang="zh-CN" altLang="en-US"/>
              <a:t>结    果：</a:t>
            </a:r>
            <a:r>
              <a:rPr lang="en-US" altLang="zh-CN"/>
              <a:t>u = tg(t-c)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128"/>
                                        </p:tgtEl>
                                        <p:attrNameLst>
                                          <p:attrName>style.visibility</p:attrName>
                                        </p:attrNameLst>
                                      </p:cBhvr>
                                      <p:to>
                                        <p:strVal val="visible"/>
                                      </p:to>
                                    </p:set>
                                    <p:animEffect transition="in" filter="blinds(horizontal)">
                                      <p:cBhvr>
                                        <p:cTn id="11" dur="500"/>
                                        <p:tgtEl>
                                          <p:spTgt spid="512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130"/>
                                        </p:tgtEl>
                                        <p:attrNameLst>
                                          <p:attrName>style.visibility</p:attrName>
                                        </p:attrNameLst>
                                      </p:cBhvr>
                                      <p:to>
                                        <p:strVal val="visible"/>
                                      </p:to>
                                    </p:set>
                                    <p:anim calcmode="lin" valueType="num">
                                      <p:cBhvr additive="base">
                                        <p:cTn id="16" dur="500" fill="hold"/>
                                        <p:tgtEl>
                                          <p:spTgt spid="5130"/>
                                        </p:tgtEl>
                                        <p:attrNameLst>
                                          <p:attrName>ppt_x</p:attrName>
                                        </p:attrNameLst>
                                      </p:cBhvr>
                                      <p:tavLst>
                                        <p:tav tm="0">
                                          <p:val>
                                            <p:strVal val="#ppt_x"/>
                                          </p:val>
                                        </p:tav>
                                        <p:tav tm="100000">
                                          <p:val>
                                            <p:strVal val="#ppt_x"/>
                                          </p:val>
                                        </p:tav>
                                      </p:tavLst>
                                    </p:anim>
                                    <p:anim calcmode="lin" valueType="num">
                                      <p:cBhvr additive="base">
                                        <p:cTn id="17"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1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5134"/>
                                        </p:tgtEl>
                                        <p:attrNameLst>
                                          <p:attrName>style.visibility</p:attrName>
                                        </p:attrNameLst>
                                      </p:cBhvr>
                                      <p:to>
                                        <p:strVal val="visible"/>
                                      </p:to>
                                    </p:set>
                                    <p:anim calcmode="lin" valueType="num">
                                      <p:cBhvr additive="base">
                                        <p:cTn id="26" dur="500" fill="hold"/>
                                        <p:tgtEl>
                                          <p:spTgt spid="5134"/>
                                        </p:tgtEl>
                                        <p:attrNameLst>
                                          <p:attrName>ppt_x</p:attrName>
                                        </p:attrNameLst>
                                      </p:cBhvr>
                                      <p:tavLst>
                                        <p:tav tm="0">
                                          <p:val>
                                            <p:strVal val="1+#ppt_w/2"/>
                                          </p:val>
                                        </p:tav>
                                        <p:tav tm="100000">
                                          <p:val>
                                            <p:strVal val="#ppt_x"/>
                                          </p:val>
                                        </p:tav>
                                      </p:tavLst>
                                    </p:anim>
                                    <p:anim calcmode="lin" valueType="num">
                                      <p:cBhvr additive="base">
                                        <p:cTn id="27" dur="500" fill="hold"/>
                                        <p:tgtEl>
                                          <p:spTgt spid="5134"/>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137"/>
                                        </p:tgtEl>
                                        <p:attrNameLst>
                                          <p:attrName>style.visibility</p:attrName>
                                        </p:attrNameLst>
                                      </p:cBhvr>
                                      <p:to>
                                        <p:strVal val="visible"/>
                                      </p:to>
                                    </p:set>
                                    <p:anim calcmode="lin" valueType="num">
                                      <p:cBhvr additive="base">
                                        <p:cTn id="32" dur="500" fill="hold"/>
                                        <p:tgtEl>
                                          <p:spTgt spid="5137"/>
                                        </p:tgtEl>
                                        <p:attrNameLst>
                                          <p:attrName>ppt_x</p:attrName>
                                        </p:attrNameLst>
                                      </p:cBhvr>
                                      <p:tavLst>
                                        <p:tav tm="0">
                                          <p:val>
                                            <p:strVal val="#ppt_x"/>
                                          </p:val>
                                        </p:tav>
                                        <p:tav tm="100000">
                                          <p:val>
                                            <p:strVal val="#ppt_x"/>
                                          </p:val>
                                        </p:tav>
                                      </p:tavLst>
                                    </p:anim>
                                    <p:anim calcmode="lin" valueType="num">
                                      <p:cBhvr additive="base">
                                        <p:cTn id="33" dur="500" fill="hold"/>
                                        <p:tgtEl>
                                          <p:spTgt spid="5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4" grpId="0" animBg="1" autoUpdateAnimBg="0"/>
      <p:bldP spid="513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7" name="Object 3"/>
          <p:cNvGraphicFramePr>
            <a:graphicFrameLocks noChangeAspect="1"/>
          </p:cNvGraphicFramePr>
          <p:nvPr/>
        </p:nvGraphicFramePr>
        <p:xfrm>
          <a:off x="228600" y="304800"/>
          <a:ext cx="13411200" cy="1970088"/>
        </p:xfrm>
        <a:graphic>
          <a:graphicData uri="http://schemas.openxmlformats.org/presentationml/2006/ole">
            <p:oleObj spid="_x0000_s6147" name="文档" r:id="rId3" imgW="5486400" imgH="807480" progId="Word.Document.8">
              <p:embed/>
            </p:oleObj>
          </a:graphicData>
        </a:graphic>
      </p:graphicFrame>
      <p:sp>
        <p:nvSpPr>
          <p:cNvPr id="6148" name="Text Box 4"/>
          <p:cNvSpPr txBox="1">
            <a:spLocks noChangeArrowheads="1"/>
          </p:cNvSpPr>
          <p:nvPr/>
        </p:nvSpPr>
        <p:spPr bwMode="auto">
          <a:xfrm>
            <a:off x="193675" y="2286000"/>
            <a:ext cx="8647113" cy="457200"/>
          </a:xfrm>
          <a:prstGeom prst="rect">
            <a:avLst/>
          </a:prstGeom>
          <a:noFill/>
          <a:ln w="9525">
            <a:noFill/>
            <a:miter lim="800000"/>
            <a:headEnd/>
            <a:tailEnd/>
          </a:ln>
          <a:effectLst/>
        </p:spPr>
        <p:txBody>
          <a:bodyPr wrap="none">
            <a:spAutoFit/>
          </a:bodyPr>
          <a:lstStyle/>
          <a:p>
            <a:r>
              <a:rPr lang="en-US" altLang="zh-CN" b="1"/>
              <a:t> </a:t>
            </a:r>
            <a:r>
              <a:rPr lang="zh-CN" altLang="en-US" b="1"/>
              <a:t>解</a:t>
            </a:r>
            <a:r>
              <a:rPr lang="zh-CN" altLang="en-US"/>
              <a:t>  输入命令</a:t>
            </a:r>
            <a:r>
              <a:rPr lang="en-US" altLang="zh-CN"/>
              <a:t>: y=dsolve('D2y+4*Dy+29*y=0','y(0)=0,Dy(0)=15','x')</a:t>
            </a:r>
          </a:p>
        </p:txBody>
      </p:sp>
      <p:sp>
        <p:nvSpPr>
          <p:cNvPr id="6149" name="Text Box 5"/>
          <p:cNvSpPr txBox="1">
            <a:spLocks noChangeArrowheads="1"/>
          </p:cNvSpPr>
          <p:nvPr/>
        </p:nvSpPr>
        <p:spPr bwMode="auto">
          <a:xfrm>
            <a:off x="685800" y="4038600"/>
            <a:ext cx="3716338" cy="457200"/>
          </a:xfrm>
          <a:prstGeom prst="rect">
            <a:avLst/>
          </a:prstGeom>
          <a:noFill/>
          <a:ln w="9525">
            <a:noFill/>
            <a:miter lim="800000"/>
            <a:headEnd/>
            <a:tailEnd/>
          </a:ln>
          <a:effectLst/>
        </p:spPr>
        <p:txBody>
          <a:bodyPr wrap="none">
            <a:spAutoFit/>
          </a:bodyPr>
          <a:lstStyle/>
          <a:p>
            <a:r>
              <a:rPr lang="zh-CN" altLang="en-US"/>
              <a:t>结 果 为 </a:t>
            </a:r>
            <a:r>
              <a:rPr lang="en-US" altLang="zh-CN"/>
              <a:t>: y =3e</a:t>
            </a:r>
            <a:r>
              <a:rPr lang="en-US" altLang="zh-CN" baseline="30000"/>
              <a:t>-2x</a:t>
            </a:r>
            <a:r>
              <a:rPr lang="en-US" altLang="zh-CN"/>
              <a:t>sin</a:t>
            </a:r>
            <a:r>
              <a:rPr lang="zh-CN" altLang="en-US"/>
              <a:t>（</a:t>
            </a:r>
            <a:r>
              <a:rPr lang="en-US" altLang="zh-CN"/>
              <a:t>5x</a:t>
            </a:r>
            <a:r>
              <a:rPr lang="zh-CN" altLang="en-US"/>
              <a:t>）</a:t>
            </a:r>
          </a:p>
        </p:txBody>
      </p:sp>
      <p:sp>
        <p:nvSpPr>
          <p:cNvPr id="6150" name="Text Box 6">
            <a:hlinkClick r:id="rId4" action="ppaction://hlinkfile"/>
          </p:cNvPr>
          <p:cNvSpPr txBox="1">
            <a:spLocks noChangeArrowheads="1"/>
          </p:cNvSpPr>
          <p:nvPr/>
        </p:nvSpPr>
        <p:spPr bwMode="auto">
          <a:xfrm>
            <a:off x="4495800" y="3124200"/>
            <a:ext cx="2301875" cy="457200"/>
          </a:xfrm>
          <a:prstGeom prst="rect">
            <a:avLst/>
          </a:prstGeom>
          <a:solidFill>
            <a:schemeClr val="accent1"/>
          </a:solidFill>
          <a:ln w="9525">
            <a:noFill/>
            <a:miter lim="800000"/>
            <a:headEnd/>
            <a:tailEnd/>
          </a:ln>
          <a:effectLst/>
        </p:spPr>
        <p:txBody>
          <a:bodyPr>
            <a:spAutoFit/>
          </a:bodyPr>
          <a:lstStyle/>
          <a:p>
            <a:r>
              <a:rPr lang="en-US" altLang="zh-CN"/>
              <a:t>To Matlab</a:t>
            </a:r>
            <a:r>
              <a:rPr lang="zh-CN" altLang="en-US"/>
              <a:t>（</a:t>
            </a:r>
            <a:r>
              <a:rPr lang="en-US" altLang="zh-CN"/>
              <a:t>ff2</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150"/>
                                        </p:tgtEl>
                                        <p:attrNameLst>
                                          <p:attrName>style.visibility</p:attrName>
                                        </p:attrNameLst>
                                      </p:cBhvr>
                                      <p:to>
                                        <p:strVal val="visible"/>
                                      </p:to>
                                    </p:set>
                                    <p:anim calcmode="lin" valueType="num">
                                      <p:cBhvr additive="base">
                                        <p:cTn id="11" dur="500" fill="hold"/>
                                        <p:tgtEl>
                                          <p:spTgt spid="6150"/>
                                        </p:tgtEl>
                                        <p:attrNameLst>
                                          <p:attrName>ppt_x</p:attrName>
                                        </p:attrNameLst>
                                      </p:cBhvr>
                                      <p:tavLst>
                                        <p:tav tm="0">
                                          <p:val>
                                            <p:strVal val="0-#ppt_w/2"/>
                                          </p:val>
                                        </p:tav>
                                        <p:tav tm="100000">
                                          <p:val>
                                            <p:strVal val="#ppt_x"/>
                                          </p:val>
                                        </p:tav>
                                      </p:tavLst>
                                    </p:anim>
                                    <p:anim calcmode="lin" valueType="num">
                                      <p:cBhvr additive="base">
                                        <p:cTn id="12"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 calcmode="lin" valueType="num">
                                      <p:cBhvr additive="base">
                                        <p:cTn id="17" dur="500" fill="hold"/>
                                        <p:tgtEl>
                                          <p:spTgt spid="6149"/>
                                        </p:tgtEl>
                                        <p:attrNameLst>
                                          <p:attrName>ppt_x</p:attrName>
                                        </p:attrNameLst>
                                      </p:cBhvr>
                                      <p:tavLst>
                                        <p:tav tm="0">
                                          <p:val>
                                            <p:strVal val="#ppt_x"/>
                                          </p:val>
                                        </p:tav>
                                        <p:tav tm="100000">
                                          <p:val>
                                            <p:strVal val="#ppt_x"/>
                                          </p:val>
                                        </p:tav>
                                      </p:tavLst>
                                    </p:anim>
                                    <p:anim calcmode="lin" valueType="num">
                                      <p:cBhvr additive="base">
                                        <p:cTn id="1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P spid="615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0" y="152400"/>
          <a:ext cx="10744200" cy="2252663"/>
        </p:xfrm>
        <a:graphic>
          <a:graphicData uri="http://schemas.openxmlformats.org/presentationml/2006/ole">
            <p:oleObj spid="_x0000_s7170" name="文档" r:id="rId3" imgW="5486400" imgH="1150920" progId="Word.Document.8">
              <p:embed/>
            </p:oleObj>
          </a:graphicData>
        </a:graphic>
      </p:graphicFrame>
      <p:sp>
        <p:nvSpPr>
          <p:cNvPr id="7171" name="Text Box 3"/>
          <p:cNvSpPr txBox="1">
            <a:spLocks noChangeArrowheads="1"/>
          </p:cNvSpPr>
          <p:nvPr/>
        </p:nvSpPr>
        <p:spPr bwMode="auto">
          <a:xfrm>
            <a:off x="381000" y="2438400"/>
            <a:ext cx="8561388" cy="1676400"/>
          </a:xfrm>
          <a:prstGeom prst="rect">
            <a:avLst/>
          </a:prstGeom>
          <a:noFill/>
          <a:ln w="9525">
            <a:noFill/>
            <a:miter lim="800000"/>
            <a:headEnd/>
            <a:tailEnd/>
          </a:ln>
          <a:effectLst/>
        </p:spPr>
        <p:txBody>
          <a:bodyPr wrap="none">
            <a:spAutoFit/>
          </a:bodyPr>
          <a:lstStyle/>
          <a:p>
            <a:r>
              <a:rPr lang="zh-CN" altLang="en-US" b="1"/>
              <a:t>解</a:t>
            </a:r>
            <a:r>
              <a:rPr lang="zh-CN" altLang="en-US"/>
              <a:t>  输入命令 ：</a:t>
            </a:r>
          </a:p>
          <a:p>
            <a:r>
              <a:rPr lang="zh-CN" altLang="en-US" sz="2000"/>
              <a:t>      </a:t>
            </a:r>
            <a:r>
              <a:rPr lang="en-US" altLang="zh-CN" sz="2000"/>
              <a:t>[x,y,z]=dsolve('Dx=2*x-3*y+3*z','Dy=4*x-5*y+3*z','Dz=4*x-4*y+2*z', 't')</a:t>
            </a:r>
            <a:r>
              <a:rPr lang="zh-CN" altLang="en-US" sz="2000"/>
              <a:t>；</a:t>
            </a:r>
          </a:p>
          <a:p>
            <a:r>
              <a:rPr lang="zh-CN" altLang="en-US" sz="2000"/>
              <a:t>        </a:t>
            </a:r>
            <a:r>
              <a:rPr lang="en-US" altLang="zh-CN" sz="2000"/>
              <a:t>x=simple(x)        % </a:t>
            </a:r>
            <a:r>
              <a:rPr lang="zh-CN" altLang="en-US" sz="2000"/>
              <a:t>将</a:t>
            </a:r>
            <a:r>
              <a:rPr lang="en-US" altLang="zh-CN" sz="2000"/>
              <a:t>x</a:t>
            </a:r>
            <a:r>
              <a:rPr lang="zh-CN" altLang="en-US" sz="2000"/>
              <a:t>化简</a:t>
            </a:r>
          </a:p>
          <a:p>
            <a:r>
              <a:rPr lang="zh-CN" altLang="en-US" sz="2000"/>
              <a:t>       </a:t>
            </a:r>
            <a:r>
              <a:rPr lang="en-US" altLang="zh-CN" sz="2000"/>
              <a:t>y=simple(y)</a:t>
            </a:r>
          </a:p>
          <a:p>
            <a:r>
              <a:rPr lang="en-US" altLang="zh-CN" sz="2000"/>
              <a:t>       z=simple(z)</a:t>
            </a:r>
          </a:p>
        </p:txBody>
      </p:sp>
      <p:sp>
        <p:nvSpPr>
          <p:cNvPr id="7172" name="Text Box 4"/>
          <p:cNvSpPr txBox="1">
            <a:spLocks noChangeArrowheads="1"/>
          </p:cNvSpPr>
          <p:nvPr/>
        </p:nvSpPr>
        <p:spPr bwMode="auto">
          <a:xfrm>
            <a:off x="669925" y="4308475"/>
            <a:ext cx="6521450" cy="1187450"/>
          </a:xfrm>
          <a:prstGeom prst="rect">
            <a:avLst/>
          </a:prstGeom>
          <a:noFill/>
          <a:ln w="9525">
            <a:noFill/>
            <a:miter lim="800000"/>
            <a:headEnd/>
            <a:tailEnd/>
          </a:ln>
          <a:effectLst/>
        </p:spPr>
        <p:txBody>
          <a:bodyPr wrap="none">
            <a:spAutoFit/>
          </a:bodyPr>
          <a:lstStyle/>
          <a:p>
            <a:r>
              <a:rPr lang="zh-CN" altLang="en-US"/>
              <a:t>结 果 为：</a:t>
            </a:r>
            <a:r>
              <a:rPr lang="en-US" altLang="zh-CN"/>
              <a:t>x = (c</a:t>
            </a:r>
            <a:r>
              <a:rPr lang="en-US" altLang="zh-CN" baseline="-25000"/>
              <a:t>1</a:t>
            </a:r>
            <a:r>
              <a:rPr lang="en-US" altLang="zh-CN"/>
              <a:t>-c</a:t>
            </a:r>
            <a:r>
              <a:rPr lang="en-US" altLang="zh-CN" baseline="-25000"/>
              <a:t>2</a:t>
            </a:r>
            <a:r>
              <a:rPr lang="en-US" altLang="zh-CN"/>
              <a:t>+c</a:t>
            </a:r>
            <a:r>
              <a:rPr lang="en-US" altLang="zh-CN" baseline="-25000"/>
              <a:t>3</a:t>
            </a:r>
            <a:r>
              <a:rPr lang="en-US" altLang="zh-CN"/>
              <a:t>+c</a:t>
            </a:r>
            <a:r>
              <a:rPr lang="en-US" altLang="zh-CN" baseline="-25000"/>
              <a:t>2</a:t>
            </a:r>
            <a:r>
              <a:rPr lang="en-US" altLang="zh-CN"/>
              <a:t>e</a:t>
            </a:r>
            <a:r>
              <a:rPr lang="en-US" altLang="zh-CN" baseline="30000"/>
              <a:t> -3t</a:t>
            </a:r>
            <a:r>
              <a:rPr lang="en-US" altLang="zh-CN"/>
              <a:t>-c</a:t>
            </a:r>
            <a:r>
              <a:rPr lang="en-US" altLang="zh-CN" baseline="-25000"/>
              <a:t>3</a:t>
            </a:r>
            <a:r>
              <a:rPr lang="en-US" altLang="zh-CN"/>
              <a:t>e</a:t>
            </a:r>
            <a:r>
              <a:rPr lang="en-US" altLang="zh-CN" baseline="30000"/>
              <a:t>-3t</a:t>
            </a:r>
            <a:r>
              <a:rPr lang="en-US" altLang="zh-CN"/>
              <a:t>)e</a:t>
            </a:r>
            <a:r>
              <a:rPr lang="en-US" altLang="zh-CN" baseline="30000"/>
              <a:t>2t</a:t>
            </a:r>
          </a:p>
          <a:p>
            <a:r>
              <a:rPr lang="en-US" altLang="zh-CN" baseline="30000"/>
              <a:t>                           </a:t>
            </a:r>
            <a:r>
              <a:rPr lang="en-US" altLang="zh-CN"/>
              <a:t>y = -c</a:t>
            </a:r>
            <a:r>
              <a:rPr lang="en-US" altLang="zh-CN" baseline="-25000"/>
              <a:t>1</a:t>
            </a:r>
            <a:r>
              <a:rPr lang="en-US" altLang="zh-CN"/>
              <a:t>e</a:t>
            </a:r>
            <a:r>
              <a:rPr lang="en-US" altLang="zh-CN" baseline="30000"/>
              <a:t>-4t</a:t>
            </a:r>
            <a:r>
              <a:rPr lang="en-US" altLang="zh-CN"/>
              <a:t>+c</a:t>
            </a:r>
            <a:r>
              <a:rPr lang="en-US" altLang="zh-CN" baseline="-25000"/>
              <a:t>2</a:t>
            </a:r>
            <a:r>
              <a:rPr lang="en-US" altLang="zh-CN"/>
              <a:t>e</a:t>
            </a:r>
            <a:r>
              <a:rPr lang="en-US" altLang="zh-CN" baseline="30000"/>
              <a:t>-4t</a:t>
            </a:r>
            <a:r>
              <a:rPr lang="en-US" altLang="zh-CN"/>
              <a:t>+c</a:t>
            </a:r>
            <a:r>
              <a:rPr lang="en-US" altLang="zh-CN" baseline="-25000"/>
              <a:t>2</a:t>
            </a:r>
            <a:r>
              <a:rPr lang="en-US" altLang="zh-CN"/>
              <a:t>e</a:t>
            </a:r>
            <a:r>
              <a:rPr lang="en-US" altLang="zh-CN" baseline="30000"/>
              <a:t>-3t</a:t>
            </a:r>
            <a:r>
              <a:rPr lang="en-US" altLang="zh-CN"/>
              <a:t>-c</a:t>
            </a:r>
            <a:r>
              <a:rPr lang="en-US" altLang="zh-CN" baseline="-25000"/>
              <a:t>3</a:t>
            </a:r>
            <a:r>
              <a:rPr lang="en-US" altLang="zh-CN"/>
              <a:t>e</a:t>
            </a:r>
            <a:r>
              <a:rPr lang="en-US" altLang="zh-CN" baseline="30000"/>
              <a:t>-3t</a:t>
            </a:r>
            <a:r>
              <a:rPr lang="en-US" altLang="zh-CN"/>
              <a:t>+c</a:t>
            </a:r>
            <a:r>
              <a:rPr lang="en-US" altLang="zh-CN" baseline="-25000"/>
              <a:t>1</a:t>
            </a:r>
            <a:r>
              <a:rPr lang="en-US" altLang="zh-CN"/>
              <a:t>-c</a:t>
            </a:r>
            <a:r>
              <a:rPr lang="en-US" altLang="zh-CN" baseline="-25000"/>
              <a:t>2</a:t>
            </a:r>
            <a:r>
              <a:rPr lang="en-US" altLang="zh-CN"/>
              <a:t>+c</a:t>
            </a:r>
            <a:r>
              <a:rPr lang="en-US" altLang="zh-CN" baseline="-25000"/>
              <a:t>3</a:t>
            </a:r>
            <a:r>
              <a:rPr lang="en-US" altLang="zh-CN"/>
              <a:t>)e</a:t>
            </a:r>
            <a:r>
              <a:rPr lang="en-US" altLang="zh-CN" baseline="30000"/>
              <a:t>2t</a:t>
            </a:r>
            <a:endParaRPr lang="en-US" altLang="zh-CN"/>
          </a:p>
          <a:p>
            <a:r>
              <a:rPr lang="en-US" altLang="zh-CN"/>
              <a:t>                  z = (-c</a:t>
            </a:r>
            <a:r>
              <a:rPr lang="en-US" altLang="zh-CN" baseline="-25000"/>
              <a:t>1</a:t>
            </a:r>
            <a:r>
              <a:rPr lang="en-US" altLang="zh-CN"/>
              <a:t>e</a:t>
            </a:r>
            <a:r>
              <a:rPr lang="en-US" altLang="zh-CN" baseline="30000"/>
              <a:t>-4t</a:t>
            </a:r>
            <a:r>
              <a:rPr lang="en-US" altLang="zh-CN"/>
              <a:t>+c</a:t>
            </a:r>
            <a:r>
              <a:rPr lang="en-US" altLang="zh-CN" baseline="-25000"/>
              <a:t>2</a:t>
            </a:r>
            <a:r>
              <a:rPr lang="en-US" altLang="zh-CN"/>
              <a:t>e</a:t>
            </a:r>
            <a:r>
              <a:rPr lang="en-US" altLang="zh-CN" baseline="30000"/>
              <a:t>-4t</a:t>
            </a:r>
            <a:r>
              <a:rPr lang="en-US" altLang="zh-CN"/>
              <a:t>+c</a:t>
            </a:r>
            <a:r>
              <a:rPr lang="en-US" altLang="zh-CN" baseline="-25000"/>
              <a:t>1</a:t>
            </a:r>
            <a:r>
              <a:rPr lang="en-US" altLang="zh-CN"/>
              <a:t>-c</a:t>
            </a:r>
            <a:r>
              <a:rPr lang="en-US" altLang="zh-CN" baseline="-25000"/>
              <a:t>2</a:t>
            </a:r>
            <a:r>
              <a:rPr lang="en-US" altLang="zh-CN"/>
              <a:t>+c</a:t>
            </a:r>
            <a:r>
              <a:rPr lang="en-US" altLang="zh-CN" baseline="-25000"/>
              <a:t>3</a:t>
            </a:r>
            <a:r>
              <a:rPr lang="en-US" altLang="zh-CN"/>
              <a:t>)e</a:t>
            </a:r>
            <a:r>
              <a:rPr lang="en-US" altLang="zh-CN" baseline="30000"/>
              <a:t>2t</a:t>
            </a:r>
            <a:r>
              <a:rPr lang="en-US" altLang="zh-CN" sz="2000"/>
              <a:t>                 </a:t>
            </a:r>
          </a:p>
        </p:txBody>
      </p:sp>
      <p:sp>
        <p:nvSpPr>
          <p:cNvPr id="7173" name="Text Box 5">
            <a:hlinkClick r:id="rId4" action="ppaction://hlinkfile"/>
          </p:cNvPr>
          <p:cNvSpPr txBox="1">
            <a:spLocks noChangeArrowheads="1"/>
          </p:cNvSpPr>
          <p:nvPr/>
        </p:nvSpPr>
        <p:spPr bwMode="auto">
          <a:xfrm>
            <a:off x="4556125" y="3470275"/>
            <a:ext cx="2301875" cy="457200"/>
          </a:xfrm>
          <a:prstGeom prst="rect">
            <a:avLst/>
          </a:prstGeom>
          <a:solidFill>
            <a:schemeClr val="accent1"/>
          </a:solidFill>
          <a:ln w="9525">
            <a:noFill/>
            <a:miter lim="800000"/>
            <a:headEnd/>
            <a:tailEnd/>
          </a:ln>
          <a:effectLst/>
        </p:spPr>
        <p:txBody>
          <a:bodyPr>
            <a:spAutoFit/>
          </a:bodyPr>
          <a:lstStyle/>
          <a:p>
            <a:r>
              <a:rPr lang="en-US" altLang="zh-CN"/>
              <a:t>To Matlab</a:t>
            </a:r>
            <a:r>
              <a:rPr lang="zh-CN" altLang="en-US"/>
              <a:t>（</a:t>
            </a:r>
            <a:r>
              <a:rPr lang="en-US" altLang="zh-CN"/>
              <a:t>ff3</a:t>
            </a:r>
            <a:r>
              <a:rPr lang="zh-CN" altLang="en-US"/>
              <a:t>）</a:t>
            </a:r>
          </a:p>
        </p:txBody>
      </p:sp>
      <p:sp>
        <p:nvSpPr>
          <p:cNvPr id="7175" name="Text Box 7"/>
          <p:cNvSpPr txBox="1">
            <a:spLocks noChangeArrowheads="1"/>
          </p:cNvSpPr>
          <p:nvPr/>
        </p:nvSpPr>
        <p:spPr bwMode="auto">
          <a:xfrm>
            <a:off x="7391400" y="5638800"/>
            <a:ext cx="1060450" cy="495300"/>
          </a:xfrm>
          <a:prstGeom prst="rect">
            <a:avLst/>
          </a:prstGeom>
          <a:solidFill>
            <a:schemeClr val="accent1"/>
          </a:solidFill>
          <a:ln w="38100" cmpd="dbl">
            <a:solidFill>
              <a:srgbClr val="800080"/>
            </a:solidFill>
            <a:miter lim="800000"/>
            <a:headEnd/>
            <a:tailEnd/>
          </a:ln>
          <a:effectLst/>
        </p:spPr>
        <p:txBody>
          <a:bodyPr wrap="none">
            <a:spAutoFit/>
          </a:bodyPr>
          <a:lstStyle/>
          <a:p>
            <a:r>
              <a:rPr lang="zh-CN" altLang="en-US">
                <a:hlinkClick r:id="rId5" action="ppaction://hlinksldjump"/>
              </a:rPr>
              <a:t>返   回</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1+#ppt_w/2"/>
                                          </p:val>
                                        </p:tav>
                                        <p:tav tm="100000">
                                          <p:val>
                                            <p:strVal val="#ppt_x"/>
                                          </p:val>
                                        </p:tav>
                                      </p:tavLst>
                                    </p:anim>
                                    <p:anim calcmode="lin" valueType="num">
                                      <p:cBhvr additive="base">
                                        <p:cTn id="14"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nimBg="1" autoUpdateAnimBg="0"/>
      <p:bldP spid="717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66FFFF"/>
            </a:gs>
          </a:gsLst>
          <a:lin ang="5400000" scaled="1"/>
        </a:gradFill>
        <a:effectLst/>
      </p:bgPr>
    </p:bg>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209800" y="228600"/>
            <a:ext cx="3517900" cy="636588"/>
          </a:xfrm>
          <a:prstGeom prst="rect">
            <a:avLst/>
          </a:prstGeom>
          <a:solidFill>
            <a:schemeClr val="accent1"/>
          </a:solidFill>
          <a:ln w="57150" cmpd="thickThin">
            <a:solidFill>
              <a:srgbClr val="FF0000"/>
            </a:solidFill>
            <a:miter lim="800000"/>
            <a:headEnd/>
            <a:tailEnd/>
          </a:ln>
          <a:effectLst/>
        </p:spPr>
        <p:txBody>
          <a:bodyPr wrap="none">
            <a:spAutoFit/>
          </a:bodyPr>
          <a:lstStyle/>
          <a:p>
            <a:r>
              <a:rPr lang="zh-CN" altLang="en-US" sz="3200" b="1"/>
              <a:t>微分方程的数值解</a:t>
            </a:r>
          </a:p>
        </p:txBody>
      </p:sp>
      <p:sp>
        <p:nvSpPr>
          <p:cNvPr id="28675" name="Text Box 3"/>
          <p:cNvSpPr txBox="1">
            <a:spLocks noChangeArrowheads="1"/>
          </p:cNvSpPr>
          <p:nvPr/>
        </p:nvSpPr>
        <p:spPr bwMode="auto">
          <a:xfrm>
            <a:off x="762000" y="990600"/>
            <a:ext cx="5029200" cy="457200"/>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rPr>
              <a:t>（一）常微分方程数值解的定义</a:t>
            </a:r>
            <a:endParaRPr lang="zh-CN" altLang="en-US"/>
          </a:p>
        </p:txBody>
      </p:sp>
      <p:sp>
        <p:nvSpPr>
          <p:cNvPr id="28676" name="Text Box 4"/>
          <p:cNvSpPr txBox="1">
            <a:spLocks noChangeArrowheads="1"/>
          </p:cNvSpPr>
          <p:nvPr/>
        </p:nvSpPr>
        <p:spPr bwMode="auto">
          <a:xfrm>
            <a:off x="990600" y="1524000"/>
            <a:ext cx="7772400" cy="155257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在生产和科研中所处理的微分方程往往很复杂且大多得不出一般解。而在实际上对初值问题，一般是要求得到解在若干个点上满足规定精确度的近似值，或者得到一个满足精确度要求的便于计算的表达式。</a:t>
            </a:r>
          </a:p>
        </p:txBody>
      </p:sp>
      <p:sp>
        <p:nvSpPr>
          <p:cNvPr id="28677" name="Text Box 5"/>
          <p:cNvSpPr txBox="1">
            <a:spLocks noChangeArrowheads="1"/>
          </p:cNvSpPr>
          <p:nvPr/>
        </p:nvSpPr>
        <p:spPr bwMode="auto">
          <a:xfrm>
            <a:off x="1371600" y="3276600"/>
            <a:ext cx="6858000" cy="457200"/>
          </a:xfrm>
          <a:prstGeom prst="rect">
            <a:avLst/>
          </a:prstGeom>
          <a:noFill/>
          <a:ln w="9525">
            <a:noFill/>
            <a:miter lim="800000"/>
            <a:headEnd/>
            <a:tailEnd/>
          </a:ln>
          <a:effectLst/>
        </p:spPr>
        <p:txBody>
          <a:bodyPr>
            <a:spAutoFit/>
          </a:bodyPr>
          <a:lstStyle/>
          <a:p>
            <a:pPr>
              <a:spcBef>
                <a:spcPct val="50000"/>
              </a:spcBef>
            </a:pPr>
            <a:r>
              <a:rPr lang="zh-CN" altLang="en-US" b="1"/>
              <a:t>因此，研究常微分方程的数值解法是十分必要的</a:t>
            </a:r>
            <a:r>
              <a:rPr lang="zh-CN" altLang="en-US"/>
              <a:t>。</a:t>
            </a:r>
          </a:p>
        </p:txBody>
      </p:sp>
      <p:graphicFrame>
        <p:nvGraphicFramePr>
          <p:cNvPr id="28679" name="Object 7"/>
          <p:cNvGraphicFramePr>
            <a:graphicFrameLocks noChangeAspect="1"/>
          </p:cNvGraphicFramePr>
          <p:nvPr/>
        </p:nvGraphicFramePr>
        <p:xfrm>
          <a:off x="1066800" y="4191000"/>
          <a:ext cx="7485063" cy="1693863"/>
        </p:xfrm>
        <a:graphic>
          <a:graphicData uri="http://schemas.openxmlformats.org/presentationml/2006/ole">
            <p:oleObj spid="_x0000_s28679" name="公式" r:id="rId3" imgW="4267080" imgH="965160" progId="Equation.3">
              <p:embed/>
            </p:oleObj>
          </a:graphicData>
        </a:graphic>
      </p:graphicFrame>
      <p:sp>
        <p:nvSpPr>
          <p:cNvPr id="28680" name="Text Box 8"/>
          <p:cNvSpPr txBox="1">
            <a:spLocks noChangeArrowheads="1"/>
          </p:cNvSpPr>
          <p:nvPr/>
        </p:nvSpPr>
        <p:spPr bwMode="auto">
          <a:xfrm>
            <a:off x="7391400" y="5638800"/>
            <a:ext cx="1060450" cy="495300"/>
          </a:xfrm>
          <a:prstGeom prst="rect">
            <a:avLst/>
          </a:prstGeom>
          <a:solidFill>
            <a:schemeClr val="accent1"/>
          </a:solidFill>
          <a:ln w="38100" cmpd="dbl">
            <a:solidFill>
              <a:srgbClr val="800080"/>
            </a:solidFill>
            <a:miter lim="800000"/>
            <a:headEnd/>
            <a:tailEnd/>
          </a:ln>
          <a:effectLst/>
        </p:spPr>
        <p:txBody>
          <a:bodyPr wrap="none">
            <a:spAutoFit/>
          </a:bodyPr>
          <a:lstStyle/>
          <a:p>
            <a:r>
              <a:rPr lang="zh-CN" altLang="en-US">
                <a:hlinkClick r:id="rId4" action="ppaction://hlinksldjump"/>
              </a:rPr>
              <a:t>返   回</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ox(out)">
                                      <p:cBhvr>
                                        <p:cTn id="7" dur="500"/>
                                        <p:tgtEl>
                                          <p:spTgt spid="286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8677"/>
                                        </p:tgtEl>
                                        <p:attrNameLst>
                                          <p:attrName>style.visibility</p:attrName>
                                        </p:attrNameLst>
                                      </p:cBhvr>
                                      <p:to>
                                        <p:strVal val="visible"/>
                                      </p:to>
                                    </p:set>
                                    <p:animEffect transition="in" filter="wipe(left)">
                                      <p:cBhvr>
                                        <p:cTn id="12" dur="75"/>
                                        <p:tgtEl>
                                          <p:spTgt spid="286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9"/>
                                        </p:tgtEl>
                                        <p:attrNameLst>
                                          <p:attrName>style.visibility</p:attrName>
                                        </p:attrNameLst>
                                      </p:cBhvr>
                                      <p:to>
                                        <p:strVal val="visible"/>
                                      </p:to>
                                    </p:set>
                                    <p:animEffect transition="in" filter="blinds(horizontal)">
                                      <p:cBhvr>
                                        <p:cTn id="17" dur="500"/>
                                        <p:tgtEl>
                                          <p:spTgt spid="2867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680"/>
                                        </p:tgtEl>
                                        <p:attrNameLst>
                                          <p:attrName>style.visibility</p:attrName>
                                        </p:attrNameLst>
                                      </p:cBhvr>
                                      <p:to>
                                        <p:strVal val="visible"/>
                                      </p:to>
                                    </p:set>
                                    <p:anim calcmode="lin" valueType="num">
                                      <p:cBhvr additive="base">
                                        <p:cTn id="22" dur="500" fill="hold"/>
                                        <p:tgtEl>
                                          <p:spTgt spid="28680"/>
                                        </p:tgtEl>
                                        <p:attrNameLst>
                                          <p:attrName>ppt_x</p:attrName>
                                        </p:attrNameLst>
                                      </p:cBhvr>
                                      <p:tavLst>
                                        <p:tav tm="0">
                                          <p:val>
                                            <p:strVal val="#ppt_x"/>
                                          </p:val>
                                        </p:tav>
                                        <p:tav tm="100000">
                                          <p:val>
                                            <p:strVal val="#ppt_x"/>
                                          </p:val>
                                        </p:tav>
                                      </p:tavLst>
                                    </p:anim>
                                    <p:anim calcmode="lin" valueType="num">
                                      <p:cBhvr additive="base">
                                        <p:cTn id="23" dur="500" fill="hold"/>
                                        <p:tgtEl>
                                          <p:spTgt spid="28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286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66FFFF"/>
            </a:gs>
          </a:gsLst>
          <a:lin ang="5400000" scaled="1"/>
        </a:gradFill>
        <a:effectLst/>
      </p:bgPr>
    </p:bg>
    <p:spTree>
      <p:nvGrpSpPr>
        <p:cNvPr id="1" name=""/>
        <p:cNvGrpSpPr/>
        <p:nvPr/>
      </p:nvGrpSpPr>
      <p:grpSpPr>
        <a:xfrm>
          <a:off x="0" y="0"/>
          <a:ext cx="0" cy="0"/>
          <a:chOff x="0" y="0"/>
          <a:chExt cx="0" cy="0"/>
        </a:xfrm>
      </p:grpSpPr>
      <p:sp>
        <p:nvSpPr>
          <p:cNvPr id="29698" name="Text Box 2050"/>
          <p:cNvSpPr txBox="1">
            <a:spLocks noChangeArrowheads="1"/>
          </p:cNvSpPr>
          <p:nvPr/>
        </p:nvSpPr>
        <p:spPr bwMode="auto">
          <a:xfrm>
            <a:off x="838200" y="457200"/>
            <a:ext cx="6248400" cy="457200"/>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rPr>
              <a:t>（二）建立数值解法的一些途径</a:t>
            </a:r>
            <a:endParaRPr lang="zh-CN" altLang="en-US"/>
          </a:p>
        </p:txBody>
      </p:sp>
      <p:sp>
        <p:nvSpPr>
          <p:cNvPr id="29699" name="Text Box 2051"/>
          <p:cNvSpPr txBox="1">
            <a:spLocks noChangeArrowheads="1"/>
          </p:cNvSpPr>
          <p:nvPr/>
        </p:nvSpPr>
        <p:spPr bwMode="auto">
          <a:xfrm>
            <a:off x="1219200" y="1143000"/>
            <a:ext cx="6019800" cy="457200"/>
          </a:xfrm>
          <a:prstGeom prst="rect">
            <a:avLst/>
          </a:prstGeom>
          <a:noFill/>
          <a:ln w="9525">
            <a:noFill/>
            <a:miter lim="800000"/>
            <a:headEnd/>
            <a:tailEnd/>
          </a:ln>
          <a:effectLst/>
        </p:spPr>
        <p:txBody>
          <a:bodyPr>
            <a:spAutoFit/>
          </a:bodyPr>
          <a:lstStyle/>
          <a:p>
            <a:pPr>
              <a:spcBef>
                <a:spcPct val="50000"/>
              </a:spcBef>
            </a:pPr>
            <a:endParaRPr lang="zh-CN" altLang="zh-CN"/>
          </a:p>
        </p:txBody>
      </p:sp>
      <p:graphicFrame>
        <p:nvGraphicFramePr>
          <p:cNvPr id="29700" name="Object 2052"/>
          <p:cNvGraphicFramePr>
            <a:graphicFrameLocks noChangeAspect="1"/>
          </p:cNvGraphicFramePr>
          <p:nvPr/>
        </p:nvGraphicFramePr>
        <p:xfrm>
          <a:off x="914400" y="990600"/>
          <a:ext cx="7859713" cy="1246188"/>
        </p:xfrm>
        <a:graphic>
          <a:graphicData uri="http://schemas.openxmlformats.org/presentationml/2006/ole">
            <p:oleObj spid="_x0000_s29700" name="公式" r:id="rId3" imgW="4483080" imgH="711000" progId="Equation.3">
              <p:embed/>
            </p:oleObj>
          </a:graphicData>
        </a:graphic>
      </p:graphicFrame>
      <p:sp>
        <p:nvSpPr>
          <p:cNvPr id="29701" name="Text Box 2053"/>
          <p:cNvSpPr txBox="1">
            <a:spLocks noChangeArrowheads="1"/>
          </p:cNvSpPr>
          <p:nvPr/>
        </p:nvSpPr>
        <p:spPr bwMode="auto">
          <a:xfrm>
            <a:off x="990600" y="2362200"/>
            <a:ext cx="2895600"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rPr>
              <a:t>1</a:t>
            </a:r>
            <a:r>
              <a:rPr lang="zh-CN" altLang="en-US" b="1">
                <a:solidFill>
                  <a:schemeClr val="accent2"/>
                </a:solidFill>
              </a:rPr>
              <a:t>、用差商代替导数</a:t>
            </a:r>
            <a:endParaRPr lang="zh-CN" altLang="en-US"/>
          </a:p>
        </p:txBody>
      </p:sp>
      <p:grpSp>
        <p:nvGrpSpPr>
          <p:cNvPr id="29704" name="Group 2056"/>
          <p:cNvGrpSpPr>
            <a:grpSpLocks/>
          </p:cNvGrpSpPr>
          <p:nvPr/>
        </p:nvGrpSpPr>
        <p:grpSpPr bwMode="auto">
          <a:xfrm>
            <a:off x="1219200" y="2895600"/>
            <a:ext cx="5562600" cy="1296988"/>
            <a:chOff x="672" y="1872"/>
            <a:chExt cx="3504" cy="817"/>
          </a:xfrm>
        </p:grpSpPr>
        <p:sp>
          <p:nvSpPr>
            <p:cNvPr id="29702" name="Text Box 2054"/>
            <p:cNvSpPr txBox="1">
              <a:spLocks noChangeArrowheads="1"/>
            </p:cNvSpPr>
            <p:nvPr/>
          </p:nvSpPr>
          <p:spPr bwMode="auto">
            <a:xfrm>
              <a:off x="672" y="1872"/>
              <a:ext cx="3504" cy="288"/>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若步长</a:t>
              </a:r>
              <a:r>
                <a:rPr lang="en-US" altLang="zh-CN"/>
                <a:t>h</a:t>
              </a:r>
              <a:r>
                <a:rPr lang="zh-CN" altLang="en-US"/>
                <a:t>较小，则有</a:t>
              </a:r>
            </a:p>
          </p:txBody>
        </p:sp>
        <p:graphicFrame>
          <p:nvGraphicFramePr>
            <p:cNvPr id="29703" name="Object 2055"/>
            <p:cNvGraphicFramePr>
              <a:graphicFrameLocks noChangeAspect="1"/>
            </p:cNvGraphicFramePr>
            <p:nvPr/>
          </p:nvGraphicFramePr>
          <p:xfrm>
            <a:off x="1872" y="2256"/>
            <a:ext cx="1612" cy="433"/>
          </p:xfrm>
          <a:graphic>
            <a:graphicData uri="http://schemas.openxmlformats.org/presentationml/2006/ole">
              <p:oleObj spid="_x0000_s29703" name="公式" r:id="rId4" imgW="1460160" imgH="393480" progId="Equation.3">
                <p:embed/>
              </p:oleObj>
            </a:graphicData>
          </a:graphic>
        </p:graphicFrame>
      </p:grpSp>
      <p:grpSp>
        <p:nvGrpSpPr>
          <p:cNvPr id="29707" name="Group 2059"/>
          <p:cNvGrpSpPr>
            <a:grpSpLocks/>
          </p:cNvGrpSpPr>
          <p:nvPr/>
        </p:nvGrpSpPr>
        <p:grpSpPr bwMode="auto">
          <a:xfrm>
            <a:off x="1447800" y="4267200"/>
            <a:ext cx="6324600" cy="1528763"/>
            <a:chOff x="960" y="2832"/>
            <a:chExt cx="3984" cy="963"/>
          </a:xfrm>
        </p:grpSpPr>
        <p:sp>
          <p:nvSpPr>
            <p:cNvPr id="29705" name="Text Box 2057"/>
            <p:cNvSpPr txBox="1">
              <a:spLocks noChangeArrowheads="1"/>
            </p:cNvSpPr>
            <p:nvPr/>
          </p:nvSpPr>
          <p:spPr bwMode="auto">
            <a:xfrm>
              <a:off x="960" y="2832"/>
              <a:ext cx="3984" cy="288"/>
            </a:xfrm>
            <a:prstGeom prst="rect">
              <a:avLst/>
            </a:prstGeom>
            <a:noFill/>
            <a:ln w="9525">
              <a:noFill/>
              <a:miter lim="800000"/>
              <a:headEnd/>
              <a:tailEnd/>
            </a:ln>
            <a:effectLst/>
          </p:spPr>
          <p:txBody>
            <a:bodyPr>
              <a:spAutoFit/>
            </a:bodyPr>
            <a:lstStyle/>
            <a:p>
              <a:pPr>
                <a:spcBef>
                  <a:spcPct val="50000"/>
                </a:spcBef>
              </a:pPr>
              <a:r>
                <a:rPr lang="zh-CN" altLang="en-US"/>
                <a:t>故有公式：</a:t>
              </a:r>
            </a:p>
          </p:txBody>
        </p:sp>
        <p:graphicFrame>
          <p:nvGraphicFramePr>
            <p:cNvPr id="29706" name="Object 2058"/>
            <p:cNvGraphicFramePr>
              <a:graphicFrameLocks noChangeAspect="1"/>
            </p:cNvGraphicFramePr>
            <p:nvPr/>
          </p:nvGraphicFramePr>
          <p:xfrm>
            <a:off x="1872" y="3264"/>
            <a:ext cx="2736" cy="531"/>
          </p:xfrm>
          <a:graphic>
            <a:graphicData uri="http://schemas.openxmlformats.org/presentationml/2006/ole">
              <p:oleObj spid="_x0000_s29706" name="公式" r:id="rId5" imgW="2476440" imgH="482400" progId="Equation.3">
                <p:embed/>
              </p:oleObj>
            </a:graphicData>
          </a:graphic>
        </p:graphicFrame>
      </p:grpSp>
      <p:sp>
        <p:nvSpPr>
          <p:cNvPr id="29708" name="Text Box 2060"/>
          <p:cNvSpPr txBox="1">
            <a:spLocks noChangeArrowheads="1"/>
          </p:cNvSpPr>
          <p:nvPr/>
        </p:nvSpPr>
        <p:spPr bwMode="auto">
          <a:xfrm>
            <a:off x="1447800" y="5943600"/>
            <a:ext cx="3276600" cy="457200"/>
          </a:xfrm>
          <a:prstGeom prst="rect">
            <a:avLst/>
          </a:prstGeom>
          <a:noFill/>
          <a:ln w="9525">
            <a:noFill/>
            <a:miter lim="800000"/>
            <a:headEnd/>
            <a:tailEnd/>
          </a:ln>
          <a:effectLst/>
        </p:spPr>
        <p:txBody>
          <a:bodyPr>
            <a:spAutoFit/>
          </a:bodyPr>
          <a:lstStyle/>
          <a:p>
            <a:pPr>
              <a:spcBef>
                <a:spcPct val="50000"/>
              </a:spcBef>
            </a:pPr>
            <a:r>
              <a:rPr lang="zh-CN" altLang="en-US"/>
              <a:t>此即</a:t>
            </a:r>
            <a:r>
              <a:rPr lang="zh-CN" altLang="en-US" b="1"/>
              <a:t>欧拉法</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ox(out)">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70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blinds(horizontal)">
                                      <p:cBhvr>
                                        <p:cTn id="16" dur="500"/>
                                        <p:tgtEl>
                                          <p:spTgt spid="2970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nodeType="clickEffect">
                                  <p:stCondLst>
                                    <p:cond delay="0"/>
                                  </p:stCondLst>
                                  <p:childTnLst>
                                    <p:set>
                                      <p:cBhvr>
                                        <p:cTn id="20" dur="1" fill="hold">
                                          <p:stCondLst>
                                            <p:cond delay="0"/>
                                          </p:stCondLst>
                                        </p:cTn>
                                        <p:tgtEl>
                                          <p:spTgt spid="29707"/>
                                        </p:tgtEl>
                                        <p:attrNameLst>
                                          <p:attrName>style.visibility</p:attrName>
                                        </p:attrNameLst>
                                      </p:cBhvr>
                                      <p:to>
                                        <p:strVal val="visible"/>
                                      </p:to>
                                    </p:set>
                                    <p:animEffect transition="in" filter="blinds(vertical)">
                                      <p:cBhvr>
                                        <p:cTn id="21" dur="500"/>
                                        <p:tgtEl>
                                          <p:spTgt spid="2970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29708"/>
                                        </p:tgtEl>
                                        <p:attrNameLst>
                                          <p:attrName>style.visibility</p:attrName>
                                        </p:attrNameLst>
                                      </p:cBhvr>
                                      <p:to>
                                        <p:strVal val="visible"/>
                                      </p:to>
                                    </p:set>
                                    <p:animEffect transition="in" filter="wipe(left)">
                                      <p:cBhvr>
                                        <p:cTn id="26" dur="75"/>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P spid="29708" grpId="0" autoUpdateAnimBg="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00"/>
      </a:hlink>
      <a:folHlink>
        <a:srgbClr val="CC99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1288</TotalTime>
  <Words>2319</Words>
  <Application>Microsoft PowerPoint</Application>
  <PresentationFormat>全屏显示(4:3)</PresentationFormat>
  <Paragraphs>229</Paragraphs>
  <Slides>31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31</vt:i4>
      </vt:variant>
    </vt:vector>
  </HeadingPairs>
  <TitlesOfParts>
    <vt:vector size="44" baseType="lpstr">
      <vt:lpstr>Times New Roman</vt:lpstr>
      <vt:lpstr>宋体</vt:lpstr>
      <vt:lpstr>楷体_GB2312</vt:lpstr>
      <vt:lpstr>隶书</vt:lpstr>
      <vt:lpstr>仿宋_GB2312</vt:lpstr>
      <vt:lpstr/>
      <vt:lpstr>Courier New</vt:lpstr>
      <vt:lpstr>默认设计模板</vt:lpstr>
      <vt:lpstr>Microsoft Word 文档</vt:lpstr>
      <vt:lpstr>BMP 图象</vt:lpstr>
      <vt:lpstr>Microsoft Equation 3.0</vt:lpstr>
      <vt:lpstr>Microsoft Word 图片</vt:lpstr>
      <vt:lpstr>Microsoft Clip Gallery</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XXZ</dc:creator>
  <cp:lastModifiedBy>a</cp:lastModifiedBy>
  <cp:revision>88</cp:revision>
  <dcterms:created xsi:type="dcterms:W3CDTF">2000-06-21T08:44:52Z</dcterms:created>
  <dcterms:modified xsi:type="dcterms:W3CDTF">2015-08-25T02:35:51Z</dcterms:modified>
</cp:coreProperties>
</file>