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28"/>
  </p:notesMasterIdLst>
  <p:sldIdLst>
    <p:sldId id="256" r:id="rId2"/>
    <p:sldId id="838" r:id="rId3"/>
    <p:sldId id="839" r:id="rId4"/>
    <p:sldId id="840" r:id="rId5"/>
    <p:sldId id="841" r:id="rId6"/>
    <p:sldId id="842" r:id="rId7"/>
    <p:sldId id="843" r:id="rId8"/>
    <p:sldId id="844" r:id="rId9"/>
    <p:sldId id="845" r:id="rId10"/>
    <p:sldId id="846" r:id="rId11"/>
    <p:sldId id="847" r:id="rId12"/>
    <p:sldId id="848" r:id="rId13"/>
    <p:sldId id="849" r:id="rId14"/>
    <p:sldId id="850" r:id="rId15"/>
    <p:sldId id="851" r:id="rId16"/>
    <p:sldId id="852" r:id="rId17"/>
    <p:sldId id="853" r:id="rId18"/>
    <p:sldId id="854" r:id="rId19"/>
    <p:sldId id="855" r:id="rId20"/>
    <p:sldId id="856" r:id="rId21"/>
    <p:sldId id="857" r:id="rId22"/>
    <p:sldId id="858" r:id="rId23"/>
    <p:sldId id="859" r:id="rId24"/>
    <p:sldId id="860" r:id="rId25"/>
    <p:sldId id="861" r:id="rId26"/>
    <p:sldId id="862" r:id="rId27"/>
    <p:sldId id="863" r:id="rId28"/>
    <p:sldId id="864" r:id="rId29"/>
    <p:sldId id="865" r:id="rId30"/>
    <p:sldId id="866" r:id="rId31"/>
    <p:sldId id="867" r:id="rId32"/>
    <p:sldId id="870" r:id="rId33"/>
    <p:sldId id="868" r:id="rId34"/>
    <p:sldId id="869" r:id="rId35"/>
    <p:sldId id="871" r:id="rId36"/>
    <p:sldId id="872" r:id="rId37"/>
    <p:sldId id="873" r:id="rId38"/>
    <p:sldId id="874" r:id="rId39"/>
    <p:sldId id="875" r:id="rId40"/>
    <p:sldId id="876" r:id="rId41"/>
    <p:sldId id="877" r:id="rId42"/>
    <p:sldId id="878" r:id="rId43"/>
    <p:sldId id="879" r:id="rId44"/>
    <p:sldId id="880" r:id="rId45"/>
    <p:sldId id="881" r:id="rId46"/>
    <p:sldId id="882" r:id="rId47"/>
    <p:sldId id="883" r:id="rId48"/>
    <p:sldId id="884" r:id="rId49"/>
    <p:sldId id="885" r:id="rId50"/>
    <p:sldId id="886" r:id="rId51"/>
    <p:sldId id="887" r:id="rId52"/>
    <p:sldId id="888" r:id="rId53"/>
    <p:sldId id="889" r:id="rId54"/>
    <p:sldId id="890" r:id="rId55"/>
    <p:sldId id="891" r:id="rId56"/>
    <p:sldId id="892" r:id="rId57"/>
    <p:sldId id="893" r:id="rId58"/>
    <p:sldId id="894" r:id="rId59"/>
    <p:sldId id="895" r:id="rId60"/>
    <p:sldId id="257" r:id="rId61"/>
    <p:sldId id="643" r:id="rId62"/>
    <p:sldId id="646" r:id="rId63"/>
    <p:sldId id="647" r:id="rId64"/>
    <p:sldId id="648" r:id="rId65"/>
    <p:sldId id="649" r:id="rId66"/>
    <p:sldId id="645" r:id="rId67"/>
    <p:sldId id="650" r:id="rId68"/>
    <p:sldId id="651" r:id="rId69"/>
    <p:sldId id="652" r:id="rId70"/>
    <p:sldId id="653" r:id="rId71"/>
    <p:sldId id="656" r:id="rId72"/>
    <p:sldId id="657" r:id="rId73"/>
    <p:sldId id="659" r:id="rId74"/>
    <p:sldId id="660" r:id="rId75"/>
    <p:sldId id="661" r:id="rId76"/>
    <p:sldId id="662" r:id="rId77"/>
    <p:sldId id="658" r:id="rId78"/>
    <p:sldId id="664" r:id="rId79"/>
    <p:sldId id="665" r:id="rId80"/>
    <p:sldId id="719" r:id="rId81"/>
    <p:sldId id="668" r:id="rId82"/>
    <p:sldId id="832" r:id="rId83"/>
    <p:sldId id="833" r:id="rId84"/>
    <p:sldId id="834" r:id="rId85"/>
    <p:sldId id="835" r:id="rId86"/>
    <p:sldId id="836" r:id="rId87"/>
    <p:sldId id="837" r:id="rId88"/>
    <p:sldId id="670" r:id="rId89"/>
    <p:sldId id="671" r:id="rId90"/>
    <p:sldId id="672" r:id="rId91"/>
    <p:sldId id="673" r:id="rId92"/>
    <p:sldId id="676" r:id="rId93"/>
    <p:sldId id="677" r:id="rId94"/>
    <p:sldId id="678" r:id="rId95"/>
    <p:sldId id="679" r:id="rId96"/>
    <p:sldId id="722" r:id="rId97"/>
    <p:sldId id="723" r:id="rId98"/>
    <p:sldId id="724" r:id="rId99"/>
    <p:sldId id="725" r:id="rId100"/>
    <p:sldId id="726" r:id="rId101"/>
    <p:sldId id="727" r:id="rId102"/>
    <p:sldId id="680" r:id="rId103"/>
    <p:sldId id="682" r:id="rId104"/>
    <p:sldId id="681" r:id="rId105"/>
    <p:sldId id="683" r:id="rId106"/>
    <p:sldId id="684" r:id="rId107"/>
    <p:sldId id="685" r:id="rId108"/>
    <p:sldId id="686" r:id="rId109"/>
    <p:sldId id="687" r:id="rId110"/>
    <p:sldId id="728" r:id="rId111"/>
    <p:sldId id="729" r:id="rId112"/>
    <p:sldId id="701" r:id="rId113"/>
    <p:sldId id="703" r:id="rId114"/>
    <p:sldId id="704" r:id="rId115"/>
    <p:sldId id="705" r:id="rId116"/>
    <p:sldId id="706" r:id="rId117"/>
    <p:sldId id="707" r:id="rId118"/>
    <p:sldId id="708" r:id="rId119"/>
    <p:sldId id="709" r:id="rId120"/>
    <p:sldId id="710" r:id="rId121"/>
    <p:sldId id="711" r:id="rId122"/>
    <p:sldId id="714" r:id="rId123"/>
    <p:sldId id="730" r:id="rId124"/>
    <p:sldId id="731" r:id="rId125"/>
    <p:sldId id="720" r:id="rId126"/>
    <p:sldId id="721" r:id="rId1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48" autoAdjust="0"/>
    <p:restoredTop sz="64158" autoAdjust="0"/>
  </p:normalViewPr>
  <p:slideViewPr>
    <p:cSldViewPr snapToGrid="0">
      <p:cViewPr varScale="1">
        <p:scale>
          <a:sx n="51" d="100"/>
          <a:sy n="51"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2018/6/5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a:t>
            </a:fld>
            <a:endParaRPr lang="zh-CN" altLang="en-US"/>
          </a:p>
        </p:txBody>
      </p:sp>
    </p:spTree>
    <p:extLst>
      <p:ext uri="{BB962C8B-B14F-4D97-AF65-F5344CB8AC3E}">
        <p14:creationId xmlns:p14="http://schemas.microsoft.com/office/powerpoint/2010/main" val="106594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76</a:t>
            </a:fld>
            <a:endParaRPr lang="zh-CN" altLang="en-US"/>
          </a:p>
        </p:txBody>
      </p:sp>
    </p:spTree>
    <p:extLst>
      <p:ext uri="{BB962C8B-B14F-4D97-AF65-F5344CB8AC3E}">
        <p14:creationId xmlns:p14="http://schemas.microsoft.com/office/powerpoint/2010/main" val="291492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80</a:t>
            </a:fld>
            <a:endParaRPr lang="zh-CN" altLang="en-US"/>
          </a:p>
        </p:txBody>
      </p:sp>
    </p:spTree>
    <p:extLst>
      <p:ext uri="{BB962C8B-B14F-4D97-AF65-F5344CB8AC3E}">
        <p14:creationId xmlns:p14="http://schemas.microsoft.com/office/powerpoint/2010/main" val="294212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原子意味这个动作是不可以中断的。一旦开始就结束了。比如说：甲被乙打了。要么打了，要么没打。比如说眼睛眨了一下，眨眼是一个动作。</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82</a:t>
            </a:fld>
            <a:endParaRPr lang="zh-CN" altLang="en-US"/>
          </a:p>
        </p:txBody>
      </p:sp>
    </p:spTree>
    <p:extLst>
      <p:ext uri="{BB962C8B-B14F-4D97-AF65-F5344CB8AC3E}">
        <p14:creationId xmlns:p14="http://schemas.microsoft.com/office/powerpoint/2010/main" val="3927202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83</a:t>
            </a:fld>
            <a:endParaRPr lang="zh-CN" altLang="en-US"/>
          </a:p>
        </p:txBody>
      </p:sp>
    </p:spTree>
    <p:extLst>
      <p:ext uri="{BB962C8B-B14F-4D97-AF65-F5344CB8AC3E}">
        <p14:creationId xmlns:p14="http://schemas.microsoft.com/office/powerpoint/2010/main" val="91528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87</a:t>
            </a:fld>
            <a:endParaRPr lang="zh-CN" altLang="en-US"/>
          </a:p>
        </p:txBody>
      </p:sp>
    </p:spTree>
    <p:extLst>
      <p:ext uri="{BB962C8B-B14F-4D97-AF65-F5344CB8AC3E}">
        <p14:creationId xmlns:p14="http://schemas.microsoft.com/office/powerpoint/2010/main" val="1276001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88</a:t>
            </a:fld>
            <a:endParaRPr lang="zh-CN" altLang="en-US"/>
          </a:p>
        </p:txBody>
      </p:sp>
    </p:spTree>
    <p:extLst>
      <p:ext uri="{BB962C8B-B14F-4D97-AF65-F5344CB8AC3E}">
        <p14:creationId xmlns:p14="http://schemas.microsoft.com/office/powerpoint/2010/main" val="2578278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90</a:t>
            </a:fld>
            <a:endParaRPr lang="zh-CN" altLang="en-US"/>
          </a:p>
        </p:txBody>
      </p:sp>
    </p:spTree>
    <p:extLst>
      <p:ext uri="{BB962C8B-B14F-4D97-AF65-F5344CB8AC3E}">
        <p14:creationId xmlns:p14="http://schemas.microsoft.com/office/powerpoint/2010/main" val="4004966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98</a:t>
            </a:fld>
            <a:endParaRPr lang="zh-CN" altLang="en-US"/>
          </a:p>
        </p:txBody>
      </p:sp>
    </p:spTree>
    <p:extLst>
      <p:ext uri="{BB962C8B-B14F-4D97-AF65-F5344CB8AC3E}">
        <p14:creationId xmlns:p14="http://schemas.microsoft.com/office/powerpoint/2010/main" val="109890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102</a:t>
            </a:fld>
            <a:endParaRPr lang="zh-CN" altLang="en-US"/>
          </a:p>
        </p:txBody>
      </p:sp>
    </p:spTree>
    <p:extLst>
      <p:ext uri="{BB962C8B-B14F-4D97-AF65-F5344CB8AC3E}">
        <p14:creationId xmlns:p14="http://schemas.microsoft.com/office/powerpoint/2010/main" val="266558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103</a:t>
            </a:fld>
            <a:endParaRPr lang="zh-CN" altLang="en-US"/>
          </a:p>
        </p:txBody>
      </p:sp>
    </p:spTree>
    <p:extLst>
      <p:ext uri="{BB962C8B-B14F-4D97-AF65-F5344CB8AC3E}">
        <p14:creationId xmlns:p14="http://schemas.microsoft.com/office/powerpoint/2010/main" val="308067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5</a:t>
            </a:fld>
            <a:endParaRPr lang="zh-CN" altLang="en-US"/>
          </a:p>
        </p:txBody>
      </p:sp>
    </p:spTree>
    <p:extLst>
      <p:ext uri="{BB962C8B-B14F-4D97-AF65-F5344CB8AC3E}">
        <p14:creationId xmlns:p14="http://schemas.microsoft.com/office/powerpoint/2010/main" val="3497327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104</a:t>
            </a:fld>
            <a:endParaRPr lang="zh-CN" altLang="en-US"/>
          </a:p>
        </p:txBody>
      </p:sp>
    </p:spTree>
    <p:extLst>
      <p:ext uri="{BB962C8B-B14F-4D97-AF65-F5344CB8AC3E}">
        <p14:creationId xmlns:p14="http://schemas.microsoft.com/office/powerpoint/2010/main" val="289735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108</a:t>
            </a:fld>
            <a:endParaRPr lang="zh-CN" altLang="en-US"/>
          </a:p>
        </p:txBody>
      </p:sp>
    </p:spTree>
    <p:extLst>
      <p:ext uri="{BB962C8B-B14F-4D97-AF65-F5344CB8AC3E}">
        <p14:creationId xmlns:p14="http://schemas.microsoft.com/office/powerpoint/2010/main" val="4268969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116</a:t>
            </a:fld>
            <a:endParaRPr lang="zh-CN" altLang="en-US"/>
          </a:p>
        </p:txBody>
      </p:sp>
    </p:spTree>
    <p:extLst>
      <p:ext uri="{BB962C8B-B14F-4D97-AF65-F5344CB8AC3E}">
        <p14:creationId xmlns:p14="http://schemas.microsoft.com/office/powerpoint/2010/main" val="3434061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117</a:t>
            </a:fld>
            <a:endParaRPr lang="zh-CN" altLang="en-US"/>
          </a:p>
        </p:txBody>
      </p:sp>
    </p:spTree>
    <p:extLst>
      <p:ext uri="{BB962C8B-B14F-4D97-AF65-F5344CB8AC3E}">
        <p14:creationId xmlns:p14="http://schemas.microsoft.com/office/powerpoint/2010/main" val="280189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118</a:t>
            </a:fld>
            <a:endParaRPr lang="zh-CN" altLang="en-US"/>
          </a:p>
        </p:txBody>
      </p:sp>
    </p:spTree>
    <p:extLst>
      <p:ext uri="{BB962C8B-B14F-4D97-AF65-F5344CB8AC3E}">
        <p14:creationId xmlns:p14="http://schemas.microsoft.com/office/powerpoint/2010/main" val="216136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119</a:t>
            </a:fld>
            <a:endParaRPr lang="zh-CN" altLang="en-US"/>
          </a:p>
        </p:txBody>
      </p:sp>
    </p:spTree>
    <p:extLst>
      <p:ext uri="{BB962C8B-B14F-4D97-AF65-F5344CB8AC3E}">
        <p14:creationId xmlns:p14="http://schemas.microsoft.com/office/powerpoint/2010/main" val="276139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30</a:t>
            </a:fld>
            <a:endParaRPr lang="zh-CN" altLang="en-US"/>
          </a:p>
        </p:txBody>
      </p:sp>
    </p:spTree>
    <p:extLst>
      <p:ext uri="{BB962C8B-B14F-4D97-AF65-F5344CB8AC3E}">
        <p14:creationId xmlns:p14="http://schemas.microsoft.com/office/powerpoint/2010/main" val="162821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61</a:t>
            </a:fld>
            <a:endParaRPr lang="zh-CN" altLang="en-US"/>
          </a:p>
        </p:txBody>
      </p:sp>
    </p:spTree>
    <p:extLst>
      <p:ext uri="{BB962C8B-B14F-4D97-AF65-F5344CB8AC3E}">
        <p14:creationId xmlns:p14="http://schemas.microsoft.com/office/powerpoint/2010/main" val="182481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65</a:t>
            </a:fld>
            <a:endParaRPr lang="zh-CN" altLang="en-US"/>
          </a:p>
        </p:txBody>
      </p:sp>
    </p:spTree>
    <p:extLst>
      <p:ext uri="{BB962C8B-B14F-4D97-AF65-F5344CB8AC3E}">
        <p14:creationId xmlns:p14="http://schemas.microsoft.com/office/powerpoint/2010/main" val="132399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66</a:t>
            </a:fld>
            <a:endParaRPr lang="zh-CN" altLang="en-US"/>
          </a:p>
        </p:txBody>
      </p:sp>
    </p:spTree>
    <p:extLst>
      <p:ext uri="{BB962C8B-B14F-4D97-AF65-F5344CB8AC3E}">
        <p14:creationId xmlns:p14="http://schemas.microsoft.com/office/powerpoint/2010/main" val="15330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68</a:t>
            </a:fld>
            <a:endParaRPr lang="zh-CN" altLang="en-US"/>
          </a:p>
        </p:txBody>
      </p:sp>
    </p:spTree>
    <p:extLst>
      <p:ext uri="{BB962C8B-B14F-4D97-AF65-F5344CB8AC3E}">
        <p14:creationId xmlns:p14="http://schemas.microsoft.com/office/powerpoint/2010/main" val="309593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69</a:t>
            </a:fld>
            <a:endParaRPr lang="zh-CN" altLang="en-US"/>
          </a:p>
        </p:txBody>
      </p:sp>
    </p:spTree>
    <p:extLst>
      <p:ext uri="{BB962C8B-B14F-4D97-AF65-F5344CB8AC3E}">
        <p14:creationId xmlns:p14="http://schemas.microsoft.com/office/powerpoint/2010/main" val="2788366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74</a:t>
            </a:fld>
            <a:endParaRPr lang="zh-CN" altLang="en-US"/>
          </a:p>
        </p:txBody>
      </p:sp>
    </p:spTree>
    <p:extLst>
      <p:ext uri="{BB962C8B-B14F-4D97-AF65-F5344CB8AC3E}">
        <p14:creationId xmlns:p14="http://schemas.microsoft.com/office/powerpoint/2010/main" val="35149117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6/5/2018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6/5/2018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6/5/2018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6/5/2018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6/5/2018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6/5/2018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Lst>
  <p:hf sldNum="0" hdr="0" ftr="0" dt="0"/>
  <p:txStyles>
    <p:titleStyle>
      <a:lvl1pPr algn="l" defTabSz="914400" rtl="0" eaLnBrk="1" latinLnBrk="0" hangingPunct="1">
        <a:lnSpc>
          <a:spcPct val="90000"/>
        </a:lnSpc>
        <a:spcBef>
          <a:spcPct val="0"/>
        </a:spcBef>
        <a:buNone/>
        <a:defRPr sz="4200" b="1" kern="1200" cap="none"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4.emf"/></Relationships>
</file>

<file path=ppt/slides/_rels/slide10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7.png"/></Relationships>
</file>

<file path=ppt/slides/_rels/slide10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9.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8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6.jp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85.emf"/><Relationship Id="rId4" Type="http://schemas.openxmlformats.org/officeDocument/2006/relationships/oleObject" Target="../embeddings/oleObject6.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87.emf"/></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9.emf"/><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CN" altLang="en-US" sz="2800" dirty="0">
                <a:solidFill>
                  <a:srgbClr val="FF0000"/>
                </a:solidFill>
                <a:latin typeface="黑体" panose="02010609060101010101" pitchFamily="49" charset="-122"/>
                <a:ea typeface="黑体" panose="02010609060101010101" pitchFamily="49" charset="-122"/>
              </a:rPr>
              <a:t>动态行为建模</a:t>
            </a:r>
          </a:p>
        </p:txBody>
      </p:sp>
    </p:spTree>
    <p:extLst>
      <p:ext uri="{BB962C8B-B14F-4D97-AF65-F5344CB8AC3E}">
        <p14:creationId xmlns:p14="http://schemas.microsoft.com/office/powerpoint/2010/main" val="1670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95633" y="1560799"/>
            <a:ext cx="7543800" cy="944562"/>
          </a:xfrm>
        </p:spPr>
        <p:txBody>
          <a:bodyPr>
            <a:normAutofit/>
          </a:bodyPr>
          <a:lstStyle/>
          <a:p>
            <a:r>
              <a:rPr lang="zh-CN" altLang="en-US" sz="2400" dirty="0"/>
              <a:t>动作状态的特点：</a:t>
            </a:r>
          </a:p>
        </p:txBody>
      </p:sp>
      <p:sp>
        <p:nvSpPr>
          <p:cNvPr id="45059" name="Rectangle 3"/>
          <p:cNvSpPr>
            <a:spLocks noGrp="1" noChangeArrowheads="1"/>
          </p:cNvSpPr>
          <p:nvPr>
            <p:ph type="body" idx="1"/>
          </p:nvPr>
        </p:nvSpPr>
        <p:spPr>
          <a:xfrm>
            <a:off x="533400" y="2369575"/>
            <a:ext cx="8153400" cy="4395019"/>
          </a:xfrm>
        </p:spPr>
        <p:txBody>
          <a:bodyPr>
            <a:noAutofit/>
          </a:bodyPr>
          <a:lstStyle/>
          <a:p>
            <a:pPr marL="571500" indent="-571500">
              <a:lnSpc>
                <a:spcPct val="80000"/>
              </a:lnSpc>
              <a:buFont typeface="Wingdings" panose="05000000000000000000" pitchFamily="2" charset="2"/>
              <a:buAutoNum type="arabicPeriod"/>
            </a:pPr>
            <a:r>
              <a:rPr lang="zh-CN" altLang="en-US" sz="2400" b="1" dirty="0"/>
              <a:t>动作状态是原子的，它是构造活动图的最小单位，已经无法分解为更小的部分。</a:t>
            </a:r>
          </a:p>
          <a:p>
            <a:pPr marL="571500" indent="-571500">
              <a:lnSpc>
                <a:spcPct val="80000"/>
              </a:lnSpc>
              <a:buFont typeface="Wingdings" panose="05000000000000000000" pitchFamily="2" charset="2"/>
              <a:buAutoNum type="arabicPeriod"/>
            </a:pPr>
            <a:r>
              <a:rPr lang="zh-CN" altLang="en-US" sz="2400" b="1" dirty="0">
                <a:solidFill>
                  <a:srgbClr val="0033CC"/>
                </a:solidFill>
              </a:rPr>
              <a:t>动作状态是不可中断的状态，它一旦开始运行就不能中断，一直运行到结束。</a:t>
            </a:r>
          </a:p>
          <a:p>
            <a:pPr marL="571500" indent="-571500">
              <a:lnSpc>
                <a:spcPct val="80000"/>
              </a:lnSpc>
              <a:buFont typeface="Wingdings" panose="05000000000000000000" pitchFamily="2" charset="2"/>
              <a:buAutoNum type="arabicPeriod"/>
            </a:pPr>
            <a:r>
              <a:rPr lang="zh-CN" altLang="en-US" sz="2400" b="1" dirty="0">
                <a:solidFill>
                  <a:srgbClr val="990000"/>
                </a:solidFill>
              </a:rPr>
              <a:t>动作状态是瞬时的行为，它所占用的处理事件极短，有时甚至可以忽略。</a:t>
            </a:r>
          </a:p>
          <a:p>
            <a:pPr marL="571500" indent="-571500">
              <a:lnSpc>
                <a:spcPct val="80000"/>
              </a:lnSpc>
              <a:buFont typeface="Wingdings" panose="05000000000000000000" pitchFamily="2" charset="2"/>
              <a:buAutoNum type="arabicPeriod"/>
            </a:pPr>
            <a:r>
              <a:rPr lang="zh-CN" altLang="en-US" sz="2400" b="1" dirty="0"/>
              <a:t>动作状态可以有入转换，入转换既可以是</a:t>
            </a:r>
            <a:r>
              <a:rPr lang="zh-CN" altLang="en-US" sz="2400" b="1" dirty="0">
                <a:solidFill>
                  <a:srgbClr val="00B0F0"/>
                </a:solidFill>
              </a:rPr>
              <a:t>动作流</a:t>
            </a:r>
            <a:r>
              <a:rPr lang="zh-CN" altLang="en-US" sz="2400" b="1" dirty="0"/>
              <a:t>，也可以是</a:t>
            </a:r>
            <a:r>
              <a:rPr lang="zh-CN" altLang="en-US" sz="2400" b="1" dirty="0">
                <a:solidFill>
                  <a:srgbClr val="00B0F0"/>
                </a:solidFill>
              </a:rPr>
              <a:t>对象流</a:t>
            </a:r>
            <a:r>
              <a:rPr lang="zh-CN" altLang="en-US" sz="2400" b="1" dirty="0"/>
              <a:t>。动作状态至少有一条出转换，这条转换以内部动作的完成为起点，与外部事件无关。</a:t>
            </a:r>
          </a:p>
          <a:p>
            <a:pPr marL="571500" indent="-571500">
              <a:lnSpc>
                <a:spcPct val="80000"/>
              </a:lnSpc>
              <a:buFont typeface="Wingdings" panose="05000000000000000000" pitchFamily="2" charset="2"/>
              <a:buAutoNum type="arabicPeriod"/>
            </a:pPr>
            <a:r>
              <a:rPr lang="zh-CN" altLang="en-US" sz="2400" b="1" dirty="0">
                <a:solidFill>
                  <a:srgbClr val="FF3300"/>
                </a:solidFill>
              </a:rPr>
              <a:t>动作状态和状态图中的状态不同，它不能有入口动作和出口动作，更不能有内部转移。</a:t>
            </a:r>
          </a:p>
          <a:p>
            <a:pPr marL="571500" indent="-571500">
              <a:lnSpc>
                <a:spcPct val="80000"/>
              </a:lnSpc>
              <a:buFont typeface="Wingdings" panose="05000000000000000000" pitchFamily="2" charset="2"/>
              <a:buAutoNum type="arabicPeriod"/>
            </a:pPr>
            <a:r>
              <a:rPr lang="zh-CN" altLang="en-US" sz="2400" b="1" dirty="0"/>
              <a:t>在一张活动图中，动作状态允许多处出现。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70431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548149" y="1696163"/>
            <a:ext cx="7772400" cy="2954495"/>
          </a:xfrm>
        </p:spPr>
        <p:txBody>
          <a:bodyPr>
            <a:noAutofit/>
          </a:bodyPr>
          <a:lstStyle/>
          <a:p>
            <a:pPr marL="609600" indent="-609600"/>
            <a:endParaRPr lang="en-US" altLang="zh-CN" dirty="0"/>
          </a:p>
          <a:p>
            <a:pPr marL="609600" indent="-609600">
              <a:buFont typeface="Wingdings" panose="05000000000000000000" pitchFamily="2" charset="2"/>
              <a:buAutoNum type="circleNumDbPlain"/>
            </a:pPr>
            <a:r>
              <a:rPr lang="zh-CN" altLang="en-US" sz="2400" b="1" dirty="0">
                <a:solidFill>
                  <a:srgbClr val="FF0000"/>
                </a:solidFill>
              </a:rPr>
              <a:t>自转换</a:t>
            </a:r>
            <a:r>
              <a:rPr lang="zh-CN" altLang="en-US" sz="2400" b="1" dirty="0"/>
              <a:t>是离开本状态后重新进入该状态，它会</a:t>
            </a:r>
            <a:r>
              <a:rPr lang="zh-CN" altLang="en-US" sz="2400" b="1" dirty="0">
                <a:solidFill>
                  <a:srgbClr val="00B050"/>
                </a:solidFill>
              </a:rPr>
              <a:t>激发状态的入口动作和出口动作的执行。</a:t>
            </a:r>
          </a:p>
          <a:p>
            <a:pPr marL="609600" indent="-609600">
              <a:buFont typeface="Wingdings" panose="05000000000000000000" pitchFamily="2" charset="2"/>
              <a:buAutoNum type="circleNumDbPlain"/>
            </a:pPr>
            <a:endParaRPr lang="zh-CN" altLang="en-US" sz="2400" b="1" dirty="0"/>
          </a:p>
          <a:p>
            <a:pPr marL="609600" indent="-609600">
              <a:buFont typeface="Wingdings" panose="05000000000000000000" pitchFamily="2" charset="2"/>
              <a:buAutoNum type="circleNumDbPlain"/>
            </a:pPr>
            <a:r>
              <a:rPr lang="zh-CN" altLang="en-US" sz="2400" b="1" dirty="0">
                <a:solidFill>
                  <a:srgbClr val="FF0000"/>
                </a:solidFill>
              </a:rPr>
              <a:t>内部转换</a:t>
            </a:r>
            <a:r>
              <a:rPr lang="zh-CN" altLang="en-US" sz="2400" b="1" dirty="0"/>
              <a:t>自始至终都不离开本状态，所以没有出口或入口事件，也就</a:t>
            </a:r>
            <a:r>
              <a:rPr lang="zh-CN" altLang="en-US" sz="2400" b="1" dirty="0">
                <a:solidFill>
                  <a:srgbClr val="00B050"/>
                </a:solidFill>
              </a:rPr>
              <a:t>不执行入口和出口动作</a:t>
            </a:r>
            <a:r>
              <a:rPr lang="zh-CN" altLang="en-US" sz="2400" b="1"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内部转换与外部转换不同</a:t>
            </a:r>
          </a:p>
        </p:txBody>
      </p:sp>
    </p:spTree>
    <p:extLst>
      <p:ext uri="{BB962C8B-B14F-4D97-AF65-F5344CB8AC3E}">
        <p14:creationId xmlns:p14="http://schemas.microsoft.com/office/powerpoint/2010/main" val="8630057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124031" y="1727728"/>
            <a:ext cx="2260274" cy="1868129"/>
          </a:xfrm>
        </p:spPr>
        <p:txBody>
          <a:bodyPr>
            <a:noAutofit/>
          </a:bodyPr>
          <a:lstStyle/>
          <a:p>
            <a:r>
              <a:rPr lang="zh-CN" altLang="en-US" sz="2400" dirty="0"/>
              <a:t>复合转换由简单转换组成，这些简单转换通过分支判定、分叉或接合组合在一起。</a:t>
            </a:r>
          </a:p>
          <a:p>
            <a:r>
              <a:rPr lang="zh-CN" altLang="en-US" sz="2400" dirty="0"/>
              <a:t>除了两个分支的判定，还有多条件的分支判定。</a:t>
            </a:r>
          </a:p>
          <a:p>
            <a:r>
              <a:rPr lang="zh-CN" altLang="en-US" sz="2400" dirty="0"/>
              <a:t>多条件的分支判定有分为链式的和非链式的分支。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复合转换</a:t>
            </a:r>
          </a:p>
        </p:txBody>
      </p:sp>
      <p:grpSp>
        <p:nvGrpSpPr>
          <p:cNvPr id="10" name="组合 9"/>
          <p:cNvGrpSpPr/>
          <p:nvPr/>
        </p:nvGrpSpPr>
        <p:grpSpPr>
          <a:xfrm>
            <a:off x="2554736" y="1537268"/>
            <a:ext cx="6685935" cy="2572770"/>
            <a:chOff x="2230272" y="1244600"/>
            <a:chExt cx="7010400" cy="2865438"/>
          </a:xfrm>
        </p:grpSpPr>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272" y="1244600"/>
              <a:ext cx="70104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38338" y="1939941"/>
              <a:ext cx="1107996" cy="369332"/>
            </a:xfrm>
            <a:prstGeom prst="rect">
              <a:avLst/>
            </a:prstGeom>
          </p:spPr>
          <p:txBody>
            <a:bodyPr wrap="none">
              <a:spAutoFit/>
            </a:bodyPr>
            <a:lstStyle/>
            <a:p>
              <a:r>
                <a:rPr lang="zh-CN" altLang="en-US" b="1" dirty="0"/>
                <a:t>链式分支</a:t>
              </a:r>
              <a:endParaRPr lang="zh-CN" altLang="en-US" dirty="0"/>
            </a:p>
          </p:txBody>
        </p:sp>
      </p:grpSp>
      <p:grpSp>
        <p:nvGrpSpPr>
          <p:cNvPr id="11" name="组合 10"/>
          <p:cNvGrpSpPr/>
          <p:nvPr/>
        </p:nvGrpSpPr>
        <p:grpSpPr>
          <a:xfrm>
            <a:off x="2730908" y="3789520"/>
            <a:ext cx="6509763" cy="3068480"/>
            <a:chOff x="2554737" y="3502825"/>
            <a:chExt cx="6934200" cy="3488726"/>
          </a:xfrm>
        </p:grpSpPr>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737" y="3638751"/>
              <a:ext cx="6934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44057" y="3502825"/>
              <a:ext cx="1338828" cy="369332"/>
            </a:xfrm>
            <a:prstGeom prst="rect">
              <a:avLst/>
            </a:prstGeom>
          </p:spPr>
          <p:txBody>
            <a:bodyPr wrap="none">
              <a:spAutoFit/>
            </a:bodyPr>
            <a:lstStyle/>
            <a:p>
              <a:r>
                <a:rPr lang="zh-CN" altLang="en-US" b="1" dirty="0"/>
                <a:t>非链式分支</a:t>
              </a:r>
              <a:endParaRPr lang="zh-CN" altLang="en-US" dirty="0"/>
            </a:p>
          </p:txBody>
        </p:sp>
      </p:grpSp>
    </p:spTree>
    <p:extLst>
      <p:ext uri="{BB962C8B-B14F-4D97-AF65-F5344CB8AC3E}">
        <p14:creationId xmlns:p14="http://schemas.microsoft.com/office/powerpoint/2010/main" val="7851847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67" y="1821426"/>
            <a:ext cx="7869238" cy="3448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7030A0"/>
                </a:solidFill>
                <a:latin typeface="黑体" panose="02010609060101010101" pitchFamily="49" charset="-122"/>
                <a:ea typeface="黑体" panose="02010609060101010101" pitchFamily="49" charset="-122"/>
              </a:rPr>
              <a:t>事件</a:t>
            </a:r>
          </a:p>
        </p:txBody>
      </p:sp>
      <p:sp>
        <p:nvSpPr>
          <p:cNvPr id="2" name="矩形 1"/>
          <p:cNvSpPr/>
          <p:nvPr/>
        </p:nvSpPr>
        <p:spPr>
          <a:xfrm>
            <a:off x="3180572" y="1359761"/>
            <a:ext cx="5963428" cy="461665"/>
          </a:xfrm>
          <a:prstGeom prst="rect">
            <a:avLst/>
          </a:prstGeom>
        </p:spPr>
        <p:txBody>
          <a:bodyPr wrap="square">
            <a:spAutoFit/>
          </a:bodyPr>
          <a:lstStyle/>
          <a:p>
            <a:r>
              <a:rPr lang="zh-CN" altLang="en-US" sz="2400" b="1" dirty="0">
                <a:solidFill>
                  <a:srgbClr val="FF0000"/>
                </a:solidFill>
              </a:rPr>
              <a:t>事情：自然界和社会中的现象和活动。</a:t>
            </a:r>
          </a:p>
        </p:txBody>
      </p:sp>
    </p:spTree>
    <p:extLst>
      <p:ext uri="{BB962C8B-B14F-4D97-AF65-F5344CB8AC3E}">
        <p14:creationId xmlns:p14="http://schemas.microsoft.com/office/powerpoint/2010/main" val="4046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21108" y="1512529"/>
            <a:ext cx="8018207" cy="53454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4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72" y="4495800"/>
            <a:ext cx="4724400" cy="13589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事件</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信号事件</a:t>
            </a:r>
          </a:p>
        </p:txBody>
      </p:sp>
      <p:sp>
        <p:nvSpPr>
          <p:cNvPr id="6" name="椭圆 5"/>
          <p:cNvSpPr/>
          <p:nvPr/>
        </p:nvSpPr>
        <p:spPr>
          <a:xfrm>
            <a:off x="4673600" y="2024324"/>
            <a:ext cx="1136072" cy="41594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11472" y="2408514"/>
            <a:ext cx="1244982" cy="508000"/>
          </a:xfrm>
          <a:prstGeom prst="ellipse">
            <a:avLst/>
          </a:prstGeom>
          <a:solidFill>
            <a:srgbClr val="FFFF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037976" y="3305497"/>
            <a:ext cx="1244982" cy="508000"/>
          </a:xfrm>
          <a:prstGeom prst="ellipse">
            <a:avLst/>
          </a:prstGeom>
          <a:solidFill>
            <a:srgbClr val="00B0F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04690" y="3677264"/>
            <a:ext cx="1244982" cy="508000"/>
          </a:xfrm>
          <a:prstGeom prst="ellipse">
            <a:avLst/>
          </a:prstGeom>
          <a:solidFill>
            <a:srgbClr val="00B0F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898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77469"/>
            <a:ext cx="5715000" cy="1504950"/>
          </a:xfrm>
          <a:prstGeom prst="rect">
            <a:avLst/>
          </a:prstGeom>
          <a:noFill/>
          <a:extLst>
            <a:ext uri="{909E8E84-426E-40DD-AFC4-6F175D3DCCD1}">
              <a14:hiddenFill xmlns:a14="http://schemas.microsoft.com/office/drawing/2010/main">
                <a:solidFill>
                  <a:srgbClr val="FFFFFF"/>
                </a:solidFill>
              </a14:hiddenFill>
            </a:ext>
          </a:extLst>
        </p:spPr>
      </p:pic>
      <p:sp>
        <p:nvSpPr>
          <p:cNvPr id="151561" name="Rectangle 9"/>
          <p:cNvSpPr>
            <a:spLocks noGrp="1" noChangeArrowheads="1"/>
          </p:cNvSpPr>
          <p:nvPr>
            <p:ph type="body" idx="1"/>
          </p:nvPr>
        </p:nvSpPr>
        <p:spPr>
          <a:xfrm>
            <a:off x="369641" y="1415166"/>
            <a:ext cx="8229600" cy="4411663"/>
          </a:xfrm>
        </p:spPr>
        <p:txBody>
          <a:bodyPr/>
          <a:lstStyle/>
          <a:p>
            <a:r>
              <a:rPr lang="zh-CN" altLang="en-US" sz="2800" b="1" dirty="0"/>
              <a:t>一个调用事件代表一个</a:t>
            </a:r>
            <a:r>
              <a:rPr lang="zh-CN" altLang="en-US" sz="2800" b="1" dirty="0">
                <a:solidFill>
                  <a:srgbClr val="FF0000"/>
                </a:solidFill>
              </a:rPr>
              <a:t>操作</a:t>
            </a:r>
            <a:r>
              <a:rPr lang="zh-CN" altLang="en-US" sz="2800" b="1" dirty="0"/>
              <a:t>的</a:t>
            </a:r>
            <a:r>
              <a:rPr lang="zh-CN" altLang="en-US" sz="2800" b="1" dirty="0">
                <a:solidFill>
                  <a:srgbClr val="00B050"/>
                </a:solidFill>
              </a:rPr>
              <a:t>调用</a:t>
            </a:r>
            <a:r>
              <a:rPr lang="zh-CN" altLang="en-US" sz="2800" b="1" dirty="0"/>
              <a:t>。</a:t>
            </a:r>
          </a:p>
          <a:p>
            <a:r>
              <a:rPr lang="zh-CN" altLang="en-US" sz="2800" b="1" dirty="0">
                <a:solidFill>
                  <a:srgbClr val="000099"/>
                </a:solidFill>
              </a:rPr>
              <a:t>当</a:t>
            </a:r>
            <a:r>
              <a:rPr lang="zh-CN" altLang="en-US" sz="2800" b="1" dirty="0">
                <a:solidFill>
                  <a:srgbClr val="00B050"/>
                </a:solidFill>
              </a:rPr>
              <a:t>一个对象</a:t>
            </a:r>
            <a:r>
              <a:rPr lang="zh-CN" altLang="en-US" sz="2800" b="1" dirty="0">
                <a:solidFill>
                  <a:srgbClr val="FF0000"/>
                </a:solidFill>
              </a:rPr>
              <a:t>调用</a:t>
            </a:r>
            <a:r>
              <a:rPr lang="zh-CN" altLang="en-US" sz="2800" b="1" dirty="0">
                <a:solidFill>
                  <a:srgbClr val="00B0F0"/>
                </a:solidFill>
              </a:rPr>
              <a:t>另一个具有状态机</a:t>
            </a:r>
            <a:r>
              <a:rPr lang="zh-CN" altLang="en-US" sz="2800" b="1" dirty="0">
                <a:solidFill>
                  <a:srgbClr val="FF0000"/>
                </a:solidFill>
              </a:rPr>
              <a:t>对象</a:t>
            </a:r>
            <a:r>
              <a:rPr lang="zh-CN" altLang="en-US" sz="2800" b="1" dirty="0"/>
              <a:t>的某个</a:t>
            </a:r>
            <a:r>
              <a:rPr lang="zh-CN" altLang="en-US" sz="2800" b="1" dirty="0">
                <a:solidFill>
                  <a:srgbClr val="00B050"/>
                </a:solidFill>
              </a:rPr>
              <a:t>操作</a:t>
            </a:r>
            <a:r>
              <a:rPr lang="zh-CN" altLang="en-US" sz="2800" b="1" dirty="0">
                <a:solidFill>
                  <a:srgbClr val="000099"/>
                </a:solidFill>
              </a:rPr>
              <a:t>时，</a:t>
            </a:r>
            <a:r>
              <a:rPr lang="zh-CN" altLang="en-US" sz="2800" b="1" dirty="0">
                <a:solidFill>
                  <a:srgbClr val="7030A0"/>
                </a:solidFill>
              </a:rPr>
              <a:t>控制就从发送者送到接受者</a:t>
            </a:r>
            <a:r>
              <a:rPr lang="zh-CN" altLang="en-US" sz="2800" b="1" dirty="0">
                <a:solidFill>
                  <a:srgbClr val="000099"/>
                </a:solidFill>
              </a:rPr>
              <a:t>。该事件触发转移，完成操作后，</a:t>
            </a:r>
            <a:r>
              <a:rPr lang="zh-CN" altLang="en-US" sz="2800" b="1" dirty="0">
                <a:solidFill>
                  <a:srgbClr val="00B0F0"/>
                </a:solidFill>
              </a:rPr>
              <a:t>接受者转到一个新的状态</a:t>
            </a:r>
            <a:r>
              <a:rPr lang="zh-CN" altLang="en-US" sz="2800" b="1" dirty="0">
                <a:solidFill>
                  <a:srgbClr val="000099"/>
                </a:solidFill>
              </a:rPr>
              <a:t>，并将</a:t>
            </a:r>
            <a:r>
              <a:rPr lang="zh-CN" altLang="en-US" sz="2800" b="1" dirty="0">
                <a:solidFill>
                  <a:srgbClr val="00B0F0"/>
                </a:solidFill>
              </a:rPr>
              <a:t>控制返回给发送者。</a:t>
            </a:r>
          </a:p>
          <a:p>
            <a:r>
              <a:rPr lang="zh-CN" altLang="en-US" sz="2800" b="1" dirty="0">
                <a:solidFill>
                  <a:srgbClr val="FF3300"/>
                </a:solidFill>
              </a:rPr>
              <a:t>一般是同步调用。</a:t>
            </a:r>
          </a:p>
        </p:txBody>
      </p:sp>
      <p:pic>
        <p:nvPicPr>
          <p:cNvPr id="15156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181600"/>
            <a:ext cx="5486400" cy="14001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事件</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调用（</a:t>
            </a:r>
            <a:r>
              <a:rPr kumimoji="1" lang="en-US" altLang="zh-CN" sz="2400" b="1" dirty="0">
                <a:solidFill>
                  <a:srgbClr val="7030A0"/>
                </a:solidFill>
                <a:latin typeface="黑体" panose="02010609060101010101" pitchFamily="49" charset="-122"/>
                <a:ea typeface="黑体" panose="02010609060101010101" pitchFamily="49" charset="-122"/>
              </a:rPr>
              <a:t>call</a:t>
            </a:r>
            <a:r>
              <a:rPr kumimoji="1" lang="zh-CN" altLang="en-US" sz="2400" b="1" dirty="0">
                <a:solidFill>
                  <a:srgbClr val="7030A0"/>
                </a:solidFill>
                <a:latin typeface="黑体" panose="02010609060101010101" pitchFamily="49" charset="-122"/>
                <a:ea typeface="黑体" panose="02010609060101010101" pitchFamily="49" charset="-122"/>
              </a:rPr>
              <a:t>）事件</a:t>
            </a:r>
          </a:p>
        </p:txBody>
      </p:sp>
    </p:spTree>
    <p:extLst>
      <p:ext uri="{BB962C8B-B14F-4D97-AF65-F5344CB8AC3E}">
        <p14:creationId xmlns:p14="http://schemas.microsoft.com/office/powerpoint/2010/main" val="3739806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6"/>
          <p:cNvSpPr>
            <a:spLocks noGrp="1" noChangeArrowheads="1"/>
          </p:cNvSpPr>
          <p:nvPr>
            <p:ph type="body" idx="1"/>
          </p:nvPr>
        </p:nvSpPr>
        <p:spPr>
          <a:xfrm>
            <a:off x="312175" y="4304070"/>
            <a:ext cx="8229600" cy="2625725"/>
          </a:xfrm>
        </p:spPr>
        <p:txBody>
          <a:bodyPr/>
          <a:lstStyle/>
          <a:p>
            <a:r>
              <a:rPr lang="zh-CN" altLang="en-US" sz="2800" b="1" dirty="0">
                <a:solidFill>
                  <a:srgbClr val="FF3300"/>
                </a:solidFill>
              </a:rPr>
              <a:t>变化事件隐含了对控制条件的</a:t>
            </a:r>
            <a:r>
              <a:rPr lang="zh-CN" altLang="en-US" sz="2800" b="1" dirty="0">
                <a:solidFill>
                  <a:srgbClr val="00B0F0"/>
                </a:solidFill>
              </a:rPr>
              <a:t>连续</a:t>
            </a:r>
            <a:r>
              <a:rPr lang="zh-CN" altLang="en-US" sz="2800" b="1" dirty="0">
                <a:solidFill>
                  <a:srgbClr val="FF3300"/>
                </a:solidFill>
              </a:rPr>
              <a:t>测试，相当于编程语言中的</a:t>
            </a:r>
            <a:r>
              <a:rPr lang="zh-CN" altLang="en-US" sz="2800" b="1" dirty="0">
                <a:solidFill>
                  <a:srgbClr val="00B0F0"/>
                </a:solidFill>
              </a:rPr>
              <a:t>循环</a:t>
            </a:r>
            <a:r>
              <a:rPr lang="zh-CN" altLang="en-US" sz="2800" b="1" dirty="0">
                <a:solidFill>
                  <a:srgbClr val="FF3300"/>
                </a:solidFill>
              </a:rPr>
              <a:t>，当条件从假变成真，事件发生。</a:t>
            </a:r>
          </a:p>
          <a:p>
            <a:r>
              <a:rPr lang="zh-CN" altLang="en-US" sz="2800" b="1" dirty="0"/>
              <a:t>还可以使用</a:t>
            </a:r>
            <a:r>
              <a:rPr lang="en-US" altLang="zh-CN" sz="2800" b="1" dirty="0"/>
              <a:t>when(time=8:00)</a:t>
            </a:r>
            <a:r>
              <a:rPr lang="zh-CN" altLang="en-US" sz="2800" b="1" dirty="0"/>
              <a:t>形式，实现类似</a:t>
            </a:r>
            <a:r>
              <a:rPr lang="en-US" altLang="zh-CN" sz="2800" b="1" dirty="0"/>
              <a:t>if</a:t>
            </a:r>
            <a:r>
              <a:rPr lang="zh-CN" altLang="en-US" sz="2800" b="1" dirty="0"/>
              <a:t>语句的功能。</a:t>
            </a:r>
          </a:p>
        </p:txBody>
      </p:sp>
      <p:pic>
        <p:nvPicPr>
          <p:cNvPr id="1054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75" y="1649362"/>
            <a:ext cx="7467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事件</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变化事件</a:t>
            </a:r>
          </a:p>
        </p:txBody>
      </p:sp>
    </p:spTree>
    <p:extLst>
      <p:ext uri="{BB962C8B-B14F-4D97-AF65-F5344CB8AC3E}">
        <p14:creationId xmlns:p14="http://schemas.microsoft.com/office/powerpoint/2010/main" val="3236583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p:txBody>
          <a:bodyPr/>
          <a:lstStyle/>
          <a:p>
            <a:endParaRPr lang="zh-CN" altLang="zh-CN"/>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4267200" cy="2325688"/>
          </a:xfrm>
          <a:prstGeom prst="rect">
            <a:avLst/>
          </a:prstGeom>
          <a:noFill/>
          <a:extLst>
            <a:ext uri="{909E8E84-426E-40DD-AFC4-6F175D3DCCD1}">
              <a14:hiddenFill xmlns:a14="http://schemas.microsoft.com/office/drawing/2010/main">
                <a:solidFill>
                  <a:srgbClr val="FFFFFF"/>
                </a:solidFill>
              </a14:hiddenFill>
            </a:ext>
          </a:extLst>
        </p:spPr>
      </p:pic>
      <p:pic>
        <p:nvPicPr>
          <p:cNvPr id="154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19600"/>
            <a:ext cx="74676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事件</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变化事件</a:t>
            </a:r>
          </a:p>
        </p:txBody>
      </p:sp>
    </p:spTree>
    <p:extLst>
      <p:ext uri="{BB962C8B-B14F-4D97-AF65-F5344CB8AC3E}">
        <p14:creationId xmlns:p14="http://schemas.microsoft.com/office/powerpoint/2010/main" val="235182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67462" y="1244600"/>
            <a:ext cx="7848600" cy="1295400"/>
          </a:xfrm>
        </p:spPr>
        <p:txBody>
          <a:bodyPr/>
          <a:lstStyle/>
          <a:p>
            <a:r>
              <a:rPr lang="zh-CN" altLang="en-US" sz="3200" dirty="0">
                <a:solidFill>
                  <a:srgbClr val="FF3300"/>
                </a:solidFill>
              </a:rPr>
              <a:t>注意：变化事件与监护条件的不同。</a:t>
            </a:r>
          </a:p>
        </p:txBody>
      </p:sp>
      <p:sp>
        <p:nvSpPr>
          <p:cNvPr id="153603" name="Rectangle 3"/>
          <p:cNvSpPr>
            <a:spLocks noGrp="1" noChangeArrowheads="1"/>
          </p:cNvSpPr>
          <p:nvPr>
            <p:ph type="body" idx="1"/>
          </p:nvPr>
        </p:nvSpPr>
        <p:spPr>
          <a:xfrm>
            <a:off x="567462" y="2332379"/>
            <a:ext cx="7772400" cy="2352269"/>
          </a:xfrm>
        </p:spPr>
        <p:txBody>
          <a:bodyPr>
            <a:noAutofit/>
          </a:bodyPr>
          <a:lstStyle/>
          <a:p>
            <a:r>
              <a:rPr lang="zh-CN" altLang="en-US" sz="2400" b="1" dirty="0">
                <a:solidFill>
                  <a:srgbClr val="000099"/>
                </a:solidFill>
              </a:rPr>
              <a:t>监护条件</a:t>
            </a:r>
            <a:r>
              <a:rPr lang="zh-CN" altLang="en-US" sz="2400" b="1" dirty="0"/>
              <a:t>是转移说明的一部分，只有所相关的事件出现后计算一次这个条件，如果值时</a:t>
            </a:r>
            <a:r>
              <a:rPr lang="en-US" altLang="zh-CN" sz="2400" b="1" dirty="0"/>
              <a:t>false</a:t>
            </a:r>
            <a:r>
              <a:rPr lang="zh-CN" altLang="en-US" sz="2400" b="1" dirty="0"/>
              <a:t>，则不进行转移，以后也不再重新计算这个监护条件，除非事件又重新出现。</a:t>
            </a:r>
          </a:p>
          <a:p>
            <a:endParaRPr lang="zh-CN" altLang="en-US" sz="2400" b="1" dirty="0"/>
          </a:p>
          <a:p>
            <a:r>
              <a:rPr lang="zh-CN" altLang="en-US" sz="2400" b="1" dirty="0">
                <a:solidFill>
                  <a:srgbClr val="000099"/>
                </a:solidFill>
              </a:rPr>
              <a:t>变化事件</a:t>
            </a:r>
            <a:r>
              <a:rPr lang="zh-CN" altLang="en-US" sz="2400" b="1" dirty="0"/>
              <a:t>表示的是一个要被不断测试的事件。</a:t>
            </a:r>
          </a:p>
          <a:p>
            <a:endParaRPr lang="en-US" altLang="zh-CN"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事件</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变化事件</a:t>
            </a:r>
          </a:p>
        </p:txBody>
      </p:sp>
    </p:spTree>
    <p:extLst>
      <p:ext uri="{BB962C8B-B14F-4D97-AF65-F5344CB8AC3E}">
        <p14:creationId xmlns:p14="http://schemas.microsoft.com/office/powerpoint/2010/main" val="24406502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06" y="1528917"/>
            <a:ext cx="8307388"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事件</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时间事件</a:t>
            </a:r>
          </a:p>
        </p:txBody>
      </p:sp>
      <p:sp>
        <p:nvSpPr>
          <p:cNvPr id="7" name="椭圆 6"/>
          <p:cNvSpPr/>
          <p:nvPr/>
        </p:nvSpPr>
        <p:spPr>
          <a:xfrm>
            <a:off x="2570479" y="2168434"/>
            <a:ext cx="1322251" cy="45471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26743" y="2623144"/>
            <a:ext cx="1844766" cy="472753"/>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49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577645" y="1379367"/>
            <a:ext cx="7772400" cy="1609344"/>
          </a:xfrm>
        </p:spPr>
        <p:txBody>
          <a:bodyPr>
            <a:normAutofit/>
          </a:bodyPr>
          <a:lstStyle/>
          <a:p>
            <a:r>
              <a:rPr lang="zh-CN" altLang="en-US" sz="2400" dirty="0">
                <a:solidFill>
                  <a:srgbClr val="3333CC"/>
                </a:solidFill>
              </a:rPr>
              <a:t>延迟事件</a:t>
            </a:r>
            <a:r>
              <a:rPr lang="en-US" altLang="zh-CN" sz="2400" dirty="0">
                <a:solidFill>
                  <a:srgbClr val="3333CC"/>
                </a:solidFill>
              </a:rPr>
              <a:t>----</a:t>
            </a:r>
            <a:r>
              <a:rPr lang="zh-CN" altLang="en-US" sz="2400" dirty="0">
                <a:solidFill>
                  <a:srgbClr val="3333CC"/>
                </a:solidFill>
              </a:rPr>
              <a:t>状态内部事件</a:t>
            </a:r>
          </a:p>
        </p:txBody>
      </p:sp>
      <p:sp>
        <p:nvSpPr>
          <p:cNvPr id="156675" name="Rectangle 3"/>
          <p:cNvSpPr>
            <a:spLocks noGrp="1" noChangeArrowheads="1"/>
          </p:cNvSpPr>
          <p:nvPr>
            <p:ph type="body" idx="1"/>
          </p:nvPr>
        </p:nvSpPr>
        <p:spPr>
          <a:xfrm>
            <a:off x="577645" y="2691679"/>
            <a:ext cx="7772400" cy="4050792"/>
          </a:xfrm>
        </p:spPr>
        <p:txBody>
          <a:bodyPr>
            <a:normAutofit/>
          </a:bodyPr>
          <a:lstStyle/>
          <a:p>
            <a:r>
              <a:rPr lang="zh-CN" altLang="en-US" sz="2400" b="1" dirty="0"/>
              <a:t>延迟事件是在本状态不处理，要推迟到另外一个状态才处理的事件。</a:t>
            </a:r>
          </a:p>
          <a:p>
            <a:r>
              <a:rPr lang="zh-CN" altLang="en-US" sz="2400" b="1" dirty="0"/>
              <a:t>延迟事件用关键字</a:t>
            </a:r>
            <a:r>
              <a:rPr lang="en-US" altLang="zh-CN" sz="2400" b="1" dirty="0"/>
              <a:t>defer</a:t>
            </a:r>
            <a:r>
              <a:rPr lang="zh-CN" altLang="en-US" sz="2400" b="1" dirty="0"/>
              <a:t>来标识</a:t>
            </a:r>
          </a:p>
          <a:p>
            <a:r>
              <a:rPr lang="zh-CN" altLang="en-US" sz="2400" b="1" dirty="0"/>
              <a:t>语法形式为      </a:t>
            </a:r>
            <a:r>
              <a:rPr lang="zh-CN" altLang="en-US" sz="2400" b="1" dirty="0">
                <a:solidFill>
                  <a:srgbClr val="FF3300"/>
                </a:solidFill>
              </a:rPr>
              <a:t>延迟事件</a:t>
            </a:r>
            <a:r>
              <a:rPr lang="en-US" altLang="zh-CN" sz="2400" b="1" dirty="0">
                <a:solidFill>
                  <a:srgbClr val="FF3300"/>
                </a:solidFill>
              </a:rPr>
              <a:t>/defer</a:t>
            </a:r>
          </a:p>
        </p:txBody>
      </p:sp>
      <p:pic>
        <p:nvPicPr>
          <p:cNvPr id="156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267200"/>
            <a:ext cx="3429000" cy="18097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事件</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延迟事件</a:t>
            </a:r>
          </a:p>
        </p:txBody>
      </p:sp>
    </p:spTree>
    <p:extLst>
      <p:ext uri="{BB962C8B-B14F-4D97-AF65-F5344CB8AC3E}">
        <p14:creationId xmlns:p14="http://schemas.microsoft.com/office/powerpoint/2010/main" val="359743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85800" y="2121408"/>
            <a:ext cx="7772400" cy="1909818"/>
          </a:xfrm>
        </p:spPr>
        <p:txBody>
          <a:bodyPr>
            <a:noAutofit/>
          </a:bodyPr>
          <a:lstStyle/>
          <a:p>
            <a:r>
              <a:rPr lang="zh-CN" altLang="en-US" sz="2400" b="1" dirty="0"/>
              <a:t>活动状态用于表达状态机中的一个非原子的运行。 （</a:t>
            </a:r>
            <a:r>
              <a:rPr lang="zh-CN" altLang="en-US" sz="2400" b="1" dirty="0">
                <a:solidFill>
                  <a:srgbClr val="000099"/>
                </a:solidFill>
              </a:rPr>
              <a:t>由多个动作组成的</a:t>
            </a:r>
            <a:r>
              <a:rPr lang="zh-CN" altLang="en-US" sz="2400" b="1" dirty="0"/>
              <a:t>）</a:t>
            </a:r>
          </a:p>
          <a:p>
            <a:r>
              <a:rPr lang="zh-CN" altLang="en-US" sz="2400" b="1" dirty="0">
                <a:solidFill>
                  <a:srgbClr val="008000"/>
                </a:solidFill>
              </a:rPr>
              <a:t>活动状态的表示图标也是平滑的圆角矩形，并可以在图标中给出入口动作和出口动作等信息。</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648200"/>
            <a:ext cx="2246313"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28290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179439" y="1799303"/>
            <a:ext cx="8458200" cy="4355690"/>
          </a:xfrm>
        </p:spPr>
        <p:txBody>
          <a:bodyPr/>
          <a:lstStyle/>
          <a:p>
            <a:pPr>
              <a:lnSpc>
                <a:spcPct val="90000"/>
              </a:lnSpc>
            </a:pPr>
            <a:r>
              <a:rPr lang="en-US" altLang="zh-CN" sz="2800" b="1" dirty="0"/>
              <a:t>UML2.0</a:t>
            </a:r>
            <a:r>
              <a:rPr lang="zh-CN" altLang="en-US" sz="2800" b="1" dirty="0"/>
              <a:t>中添加了和状态相关的新符号，叫</a:t>
            </a:r>
            <a:r>
              <a:rPr lang="zh-CN" altLang="en-US" sz="2800" b="1" dirty="0">
                <a:solidFill>
                  <a:srgbClr val="FF3300"/>
                </a:solidFill>
              </a:rPr>
              <a:t>连接点（</a:t>
            </a:r>
            <a:r>
              <a:rPr lang="en-US" altLang="zh-CN" sz="2800" b="1" dirty="0">
                <a:solidFill>
                  <a:srgbClr val="FF3300"/>
                </a:solidFill>
              </a:rPr>
              <a:t>connection point</a:t>
            </a:r>
            <a:r>
              <a:rPr lang="zh-CN" altLang="en-US" sz="2800" b="1" dirty="0">
                <a:solidFill>
                  <a:srgbClr val="FF3300"/>
                </a:solidFill>
              </a:rPr>
              <a:t>）</a:t>
            </a:r>
            <a:r>
              <a:rPr lang="zh-CN" altLang="en-US" sz="2800" b="1" dirty="0"/>
              <a:t>，用来表示进入一个状态或退出一个状态的位置。</a:t>
            </a:r>
          </a:p>
          <a:p>
            <a:pPr>
              <a:lnSpc>
                <a:spcPct val="90000"/>
              </a:lnSpc>
            </a:pPr>
            <a:r>
              <a:rPr lang="zh-CN" altLang="en-US" sz="2800" b="1" dirty="0"/>
              <a:t>例如：图书馆中的一本书的几个状态，分为在架上（</a:t>
            </a:r>
            <a:r>
              <a:rPr lang="en-US" altLang="zh-CN" sz="2800" b="1" dirty="0"/>
              <a:t>Residing on Shelf</a:t>
            </a:r>
            <a:r>
              <a:rPr lang="zh-CN" altLang="en-US" sz="2800" b="1" dirty="0"/>
              <a:t>）和已借（</a:t>
            </a:r>
            <a:r>
              <a:rPr lang="en-US" altLang="zh-CN" sz="2800" b="1" dirty="0"/>
              <a:t>Being Checked Out</a:t>
            </a:r>
            <a:r>
              <a:rPr lang="zh-CN" altLang="en-US" sz="2800" b="1" dirty="0"/>
              <a:t>）两个状态，通过网上预定可以将图书状态从状态</a:t>
            </a:r>
            <a:r>
              <a:rPr lang="en-US" altLang="zh-CN" sz="2800" b="1" dirty="0"/>
              <a:t>1</a:t>
            </a:r>
            <a:r>
              <a:rPr lang="zh-CN" altLang="en-US" sz="2800" b="1" dirty="0"/>
              <a:t>转移到状态</a:t>
            </a:r>
            <a:r>
              <a:rPr lang="en-US" altLang="zh-CN" sz="2800" b="1" dirty="0"/>
              <a:t>2</a:t>
            </a:r>
            <a:r>
              <a:rPr lang="zh-CN" altLang="en-US" sz="2800" b="1" dirty="0"/>
              <a:t>，通过借阅者到图书馆借阅将图书状态从状态</a:t>
            </a:r>
            <a:r>
              <a:rPr lang="en-US" altLang="zh-CN" sz="2800" b="1" dirty="0"/>
              <a:t>1</a:t>
            </a:r>
            <a:r>
              <a:rPr lang="zh-CN" altLang="en-US" sz="2800" b="1" dirty="0"/>
              <a:t>转移到状态</a:t>
            </a:r>
            <a:r>
              <a:rPr lang="en-US" altLang="zh-CN" sz="2800" b="1" dirty="0"/>
              <a:t>2</a:t>
            </a:r>
            <a:r>
              <a:rPr lang="zh-CN" altLang="en-US" sz="2800" b="1" dirty="0"/>
              <a:t>。</a:t>
            </a:r>
          </a:p>
          <a:p>
            <a:pPr>
              <a:lnSpc>
                <a:spcPct val="90000"/>
              </a:lnSpc>
            </a:pPr>
            <a:r>
              <a:rPr lang="zh-CN" altLang="en-US" sz="2800" b="1" dirty="0">
                <a:solidFill>
                  <a:srgbClr val="000099"/>
                </a:solidFill>
              </a:rPr>
              <a:t>进入相同状态的方式是通过两个不同的入口（</a:t>
            </a:r>
            <a:r>
              <a:rPr lang="en-US" altLang="zh-CN" sz="2800" b="1" dirty="0">
                <a:solidFill>
                  <a:srgbClr val="000099"/>
                </a:solidFill>
              </a:rPr>
              <a:t>entry point</a:t>
            </a:r>
            <a:r>
              <a:rPr lang="zh-CN" altLang="en-US" sz="2800" b="1" dirty="0">
                <a:solidFill>
                  <a:srgbClr val="000099"/>
                </a:solidFill>
              </a:rPr>
              <a:t>）</a:t>
            </a:r>
          </a:p>
          <a:p>
            <a:pPr>
              <a:lnSpc>
                <a:spcPct val="90000"/>
              </a:lnSpc>
            </a:pPr>
            <a:endParaRPr lang="en-US" altLang="zh-CN" sz="2800" b="1" dirty="0">
              <a:solidFill>
                <a:srgbClr val="000099"/>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22339" y="313747"/>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三、状态图的</a:t>
            </a:r>
            <a:r>
              <a:rPr lang="en-US" altLang="zh-CN" sz="4400" b="0" dirty="0">
                <a:solidFill>
                  <a:srgbClr val="0070C0"/>
                </a:solidFill>
                <a:latin typeface="黑体" panose="02010609060101010101" pitchFamily="49" charset="-122"/>
                <a:ea typeface="黑体" panose="02010609060101010101" pitchFamily="49" charset="-122"/>
              </a:rPr>
              <a:t>UML2.0</a:t>
            </a:r>
            <a:r>
              <a:rPr lang="zh-CN" altLang="en-US" sz="4400" b="0" dirty="0">
                <a:solidFill>
                  <a:srgbClr val="0070C0"/>
                </a:solidFill>
                <a:latin typeface="黑体" panose="02010609060101010101" pitchFamily="49" charset="-122"/>
                <a:ea typeface="黑体" panose="02010609060101010101" pitchFamily="49" charset="-122"/>
              </a:rPr>
              <a:t>补充</a:t>
            </a:r>
            <a:endParaRPr lang="zh-CN" altLang="en-US" dirty="0"/>
          </a:p>
        </p:txBody>
      </p:sp>
    </p:spTree>
    <p:extLst>
      <p:ext uri="{BB962C8B-B14F-4D97-AF65-F5344CB8AC3E}">
        <p14:creationId xmlns:p14="http://schemas.microsoft.com/office/powerpoint/2010/main" val="16362138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a:xfrm>
            <a:off x="152400" y="1602658"/>
            <a:ext cx="8229600" cy="5255342"/>
          </a:xfrm>
        </p:spPr>
        <p:txBody>
          <a:bodyPr/>
          <a:lstStyle/>
          <a:p>
            <a:r>
              <a:rPr lang="zh-CN" altLang="en-US" sz="2800" b="1" dirty="0"/>
              <a:t>例如：假设借阅者借阅图书超过了限定的册数，或他有没有按期还的书，则图书直接通过一个出口（</a:t>
            </a:r>
            <a:r>
              <a:rPr lang="en-US" altLang="zh-CN" sz="2800" b="1" dirty="0"/>
              <a:t>exit point</a:t>
            </a:r>
            <a:r>
              <a:rPr lang="zh-CN" altLang="en-US" sz="2800" b="1" dirty="0"/>
              <a:t>）从“</a:t>
            </a:r>
            <a:r>
              <a:rPr lang="en-US" altLang="zh-CN" sz="2800" b="1" dirty="0"/>
              <a:t>Being checked out”</a:t>
            </a:r>
          </a:p>
          <a:p>
            <a:pPr>
              <a:buFont typeface="Wingdings" panose="05000000000000000000" pitchFamily="2" charset="2"/>
              <a:buNone/>
            </a:pPr>
            <a:r>
              <a:rPr lang="en-US" altLang="zh-CN" sz="2800" b="1" dirty="0"/>
              <a:t>    </a:t>
            </a:r>
            <a:r>
              <a:rPr lang="zh-CN" altLang="en-US" sz="2800" b="1" dirty="0"/>
              <a:t>状态退出。</a:t>
            </a:r>
          </a:p>
          <a:p>
            <a:pPr>
              <a:buFont typeface="Wingdings" panose="05000000000000000000" pitchFamily="2" charset="2"/>
              <a:buNone/>
            </a:pPr>
            <a:r>
              <a:rPr lang="zh-CN" altLang="en-US" sz="2800" b="1" dirty="0"/>
              <a:t>    </a:t>
            </a:r>
            <a:r>
              <a:rPr lang="zh-CN" altLang="en-US" sz="2800" b="1" dirty="0">
                <a:solidFill>
                  <a:srgbClr val="000099"/>
                </a:solidFill>
              </a:rPr>
              <a:t>入口通过一个空心小圆圈表示，出口是带</a:t>
            </a:r>
            <a:r>
              <a:rPr lang="en-US" altLang="zh-CN" sz="2800" b="1" dirty="0">
                <a:solidFill>
                  <a:srgbClr val="000099"/>
                </a:solidFill>
              </a:rPr>
              <a:t>×</a:t>
            </a:r>
            <a:r>
              <a:rPr lang="zh-CN" altLang="en-US" sz="2800" b="1" dirty="0">
                <a:solidFill>
                  <a:srgbClr val="000099"/>
                </a:solidFill>
              </a:rPr>
              <a:t>的小圆圈表示。这些圆圈都在状态图的边缘。</a:t>
            </a:r>
          </a:p>
        </p:txBody>
      </p:sp>
      <p:pic>
        <p:nvPicPr>
          <p:cNvPr id="2201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818" y="4308987"/>
            <a:ext cx="5813323" cy="252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22339" y="313747"/>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三、状态图的</a:t>
            </a:r>
            <a:r>
              <a:rPr lang="en-US" altLang="zh-CN" sz="4400" b="0" dirty="0">
                <a:solidFill>
                  <a:srgbClr val="0070C0"/>
                </a:solidFill>
                <a:latin typeface="黑体" panose="02010609060101010101" pitchFamily="49" charset="-122"/>
                <a:ea typeface="黑体" panose="02010609060101010101" pitchFamily="49" charset="-122"/>
              </a:rPr>
              <a:t>UML2.0</a:t>
            </a:r>
            <a:r>
              <a:rPr lang="zh-CN" altLang="en-US" sz="4400" b="0" dirty="0">
                <a:solidFill>
                  <a:srgbClr val="0070C0"/>
                </a:solidFill>
                <a:latin typeface="黑体" panose="02010609060101010101" pitchFamily="49" charset="-122"/>
                <a:ea typeface="黑体" panose="02010609060101010101" pitchFamily="49" charset="-122"/>
              </a:rPr>
              <a:t>补充</a:t>
            </a:r>
            <a:endParaRPr lang="zh-CN" altLang="en-US" dirty="0"/>
          </a:p>
        </p:txBody>
      </p:sp>
    </p:spTree>
    <p:extLst>
      <p:ext uri="{BB962C8B-B14F-4D97-AF65-F5344CB8AC3E}">
        <p14:creationId xmlns:p14="http://schemas.microsoft.com/office/powerpoint/2010/main" val="36472643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312174" y="1413487"/>
            <a:ext cx="8241890" cy="1929482"/>
          </a:xfrm>
        </p:spPr>
        <p:txBody>
          <a:bodyPr>
            <a:noAutofit/>
          </a:bodyPr>
          <a:lstStyle/>
          <a:p>
            <a:r>
              <a:rPr lang="zh-CN" altLang="en-US" sz="2400" b="1" dirty="0"/>
              <a:t>状态图中的状态一般是给定类对象中的一组属性值，这组属性值是对象所有属性的子集。</a:t>
            </a:r>
          </a:p>
          <a:p>
            <a:r>
              <a:rPr lang="zh-CN" altLang="en-US" sz="2400" b="1" dirty="0"/>
              <a:t>在对系统建模时，我们可以只关心那些明显影响对象行为的属性以及由他们表达的对象状态，而不用理睬那些于对象行为无关的状态。</a:t>
            </a:r>
            <a:r>
              <a:rPr lang="zh-CN" altLang="en-US" sz="2400"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四、状态图的应用</a:t>
            </a:r>
            <a:endParaRPr lang="zh-CN" altLang="en-US" dirty="0"/>
          </a:p>
        </p:txBody>
      </p:sp>
      <p:sp>
        <p:nvSpPr>
          <p:cNvPr id="6" name="Rectangle 2"/>
          <p:cNvSpPr txBox="1">
            <a:spLocks noChangeArrowheads="1"/>
          </p:cNvSpPr>
          <p:nvPr/>
        </p:nvSpPr>
        <p:spPr>
          <a:xfrm>
            <a:off x="312174" y="3702090"/>
            <a:ext cx="8229600" cy="265446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a:solidFill>
                  <a:srgbClr val="000099"/>
                </a:solidFill>
              </a:rPr>
              <a:t>状态图所描述的对象往往具有多个属性。一般状态图应该在具有以下两个特征的属性上建模：</a:t>
            </a:r>
          </a:p>
          <a:p>
            <a:pPr>
              <a:buFont typeface="Wingdings" pitchFamily="2" charset="2"/>
              <a:buNone/>
            </a:pPr>
            <a:r>
              <a:rPr lang="zh-CN" altLang="en-US" b="1" dirty="0">
                <a:solidFill>
                  <a:srgbClr val="000099"/>
                </a:solidFill>
              </a:rPr>
              <a:t>   </a:t>
            </a:r>
            <a:r>
              <a:rPr lang="en-US" altLang="zh-CN" b="1" dirty="0"/>
              <a:t>1.</a:t>
            </a:r>
            <a:r>
              <a:rPr lang="zh-CN" altLang="en-US" b="1" dirty="0"/>
              <a:t>属性拥有较少的可能取值。</a:t>
            </a:r>
          </a:p>
          <a:p>
            <a:pPr>
              <a:buFont typeface="Wingdings" pitchFamily="2" charset="2"/>
              <a:buNone/>
            </a:pPr>
            <a:r>
              <a:rPr lang="zh-CN" altLang="en-US" b="1" dirty="0"/>
              <a:t>   </a:t>
            </a:r>
            <a:r>
              <a:rPr lang="en-US" altLang="zh-CN" b="1" dirty="0"/>
              <a:t>2.</a:t>
            </a:r>
            <a:r>
              <a:rPr lang="zh-CN" altLang="en-US" b="1" dirty="0"/>
              <a:t>属性在这些值之间的转移有一定的限制。</a:t>
            </a:r>
          </a:p>
          <a:p>
            <a:pPr>
              <a:buFont typeface="Wingdings" pitchFamily="2" charset="2"/>
              <a:buNone/>
            </a:pPr>
            <a:r>
              <a:rPr lang="zh-CN" altLang="en-US" b="1" dirty="0"/>
              <a:t>   </a:t>
            </a:r>
            <a:r>
              <a:rPr lang="zh-CN" altLang="en-US" b="1" dirty="0">
                <a:solidFill>
                  <a:srgbClr val="009900"/>
                </a:solidFill>
              </a:rPr>
              <a:t>如果类</a:t>
            </a:r>
            <a:r>
              <a:rPr lang="en-US" altLang="zh-CN" b="1" dirty="0" err="1">
                <a:solidFill>
                  <a:srgbClr val="009900"/>
                </a:solidFill>
              </a:rPr>
              <a:t>SellableItem</a:t>
            </a:r>
            <a:r>
              <a:rPr lang="zh-CN" altLang="en-US" b="1" dirty="0">
                <a:solidFill>
                  <a:srgbClr val="009900"/>
                </a:solidFill>
              </a:rPr>
              <a:t>有两个属性</a:t>
            </a:r>
            <a:r>
              <a:rPr lang="en-US" altLang="zh-CN" b="1" dirty="0" err="1">
                <a:solidFill>
                  <a:srgbClr val="009900"/>
                </a:solidFill>
              </a:rPr>
              <a:t>salePrice</a:t>
            </a:r>
            <a:r>
              <a:rPr lang="zh-CN" altLang="en-US" b="1" dirty="0">
                <a:solidFill>
                  <a:srgbClr val="009900"/>
                </a:solidFill>
              </a:rPr>
              <a:t>和</a:t>
            </a:r>
            <a:r>
              <a:rPr lang="en-US" altLang="zh-CN" b="1" dirty="0">
                <a:solidFill>
                  <a:srgbClr val="009900"/>
                </a:solidFill>
              </a:rPr>
              <a:t>status</a:t>
            </a:r>
            <a:r>
              <a:rPr lang="zh-CN" altLang="en-US" b="1" dirty="0">
                <a:solidFill>
                  <a:srgbClr val="009900"/>
                </a:solidFill>
              </a:rPr>
              <a:t>，其中</a:t>
            </a:r>
            <a:r>
              <a:rPr lang="en-US" altLang="zh-CN" b="1" dirty="0" err="1">
                <a:solidFill>
                  <a:srgbClr val="009900"/>
                </a:solidFill>
              </a:rPr>
              <a:t>salePrice</a:t>
            </a:r>
            <a:r>
              <a:rPr lang="zh-CN" altLang="en-US" b="1" dirty="0">
                <a:solidFill>
                  <a:srgbClr val="009900"/>
                </a:solidFill>
              </a:rPr>
              <a:t>的类型为</a:t>
            </a:r>
            <a:r>
              <a:rPr lang="en-US" altLang="zh-CN" b="1" dirty="0">
                <a:solidFill>
                  <a:srgbClr val="009900"/>
                </a:solidFill>
              </a:rPr>
              <a:t>Money</a:t>
            </a:r>
            <a:r>
              <a:rPr lang="zh-CN" altLang="en-US" b="1" dirty="0">
                <a:solidFill>
                  <a:srgbClr val="009900"/>
                </a:solidFill>
              </a:rPr>
              <a:t>，取值范围为正实数， </a:t>
            </a:r>
            <a:r>
              <a:rPr lang="en-US" altLang="zh-CN" b="1" dirty="0">
                <a:solidFill>
                  <a:srgbClr val="009900"/>
                </a:solidFill>
              </a:rPr>
              <a:t>status</a:t>
            </a:r>
            <a:r>
              <a:rPr lang="zh-CN" altLang="en-US" b="1" dirty="0">
                <a:solidFill>
                  <a:srgbClr val="009900"/>
                </a:solidFill>
              </a:rPr>
              <a:t>的类型为枚举类型，取值为</a:t>
            </a:r>
            <a:r>
              <a:rPr lang="en-US" altLang="zh-CN" b="1" dirty="0">
                <a:solidFill>
                  <a:srgbClr val="009900"/>
                </a:solidFill>
              </a:rPr>
              <a:t>received</a:t>
            </a:r>
            <a:r>
              <a:rPr lang="zh-CN" altLang="en-US" b="1" dirty="0">
                <a:solidFill>
                  <a:srgbClr val="009900"/>
                </a:solidFill>
              </a:rPr>
              <a:t>、</a:t>
            </a:r>
            <a:r>
              <a:rPr lang="en-US" altLang="zh-CN" b="1" dirty="0" err="1">
                <a:solidFill>
                  <a:srgbClr val="009900"/>
                </a:solidFill>
              </a:rPr>
              <a:t>inInspection</a:t>
            </a:r>
            <a:r>
              <a:rPr lang="zh-CN" altLang="en-US" b="1" dirty="0">
                <a:solidFill>
                  <a:srgbClr val="009900"/>
                </a:solidFill>
              </a:rPr>
              <a:t>、</a:t>
            </a:r>
            <a:r>
              <a:rPr lang="en-US" altLang="zh-CN" b="1" dirty="0">
                <a:solidFill>
                  <a:srgbClr val="009900"/>
                </a:solidFill>
              </a:rPr>
              <a:t>accepted</a:t>
            </a:r>
            <a:r>
              <a:rPr lang="zh-CN" altLang="en-US" b="1" dirty="0">
                <a:solidFill>
                  <a:srgbClr val="009900"/>
                </a:solidFill>
              </a:rPr>
              <a:t>、</a:t>
            </a:r>
            <a:r>
              <a:rPr lang="en-US" altLang="zh-CN" b="1" dirty="0">
                <a:solidFill>
                  <a:srgbClr val="009900"/>
                </a:solidFill>
              </a:rPr>
              <a:t>rejected</a:t>
            </a:r>
            <a:r>
              <a:rPr lang="zh-CN" altLang="en-US" b="1" dirty="0">
                <a:solidFill>
                  <a:srgbClr val="009900"/>
                </a:solidFill>
              </a:rPr>
              <a:t>这</a:t>
            </a:r>
            <a:r>
              <a:rPr lang="en-US" altLang="zh-CN" b="1" dirty="0">
                <a:solidFill>
                  <a:srgbClr val="009900"/>
                </a:solidFill>
              </a:rPr>
              <a:t>4</a:t>
            </a:r>
            <a:r>
              <a:rPr lang="zh-CN" altLang="en-US" b="1" dirty="0">
                <a:solidFill>
                  <a:srgbClr val="009900"/>
                </a:solidFill>
              </a:rPr>
              <a:t>个中的一个，则应该根据属性</a:t>
            </a:r>
            <a:r>
              <a:rPr lang="en-US" altLang="zh-CN" b="1" dirty="0">
                <a:solidFill>
                  <a:srgbClr val="009900"/>
                </a:solidFill>
              </a:rPr>
              <a:t>status</a:t>
            </a:r>
            <a:r>
              <a:rPr lang="zh-CN" altLang="en-US" b="1" dirty="0">
                <a:solidFill>
                  <a:srgbClr val="009900"/>
                </a:solidFill>
              </a:rPr>
              <a:t>建立状态图。</a:t>
            </a:r>
          </a:p>
        </p:txBody>
      </p:sp>
    </p:spTree>
    <p:extLst>
      <p:ext uri="{BB962C8B-B14F-4D97-AF65-F5344CB8AC3E}">
        <p14:creationId xmlns:p14="http://schemas.microsoft.com/office/powerpoint/2010/main" val="17690813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457200" y="533400"/>
            <a:ext cx="8229600" cy="5597525"/>
          </a:xfrm>
        </p:spPr>
        <p:txBody>
          <a:bodyPr/>
          <a:lstStyle/>
          <a:p>
            <a:endParaRPr lang="en-US" altLang="zh-CN" sz="2800" b="1"/>
          </a:p>
          <a:p>
            <a:r>
              <a:rPr lang="zh-CN" altLang="en-US" sz="2800" b="1">
                <a:solidFill>
                  <a:srgbClr val="000099"/>
                </a:solidFill>
              </a:rPr>
              <a:t>事件体现了状态改变这种动态性，该动态性反应在两个方面：</a:t>
            </a:r>
            <a:r>
              <a:rPr lang="zh-CN" altLang="en-US" sz="2800" b="1">
                <a:solidFill>
                  <a:srgbClr val="FF3300"/>
                </a:solidFill>
              </a:rPr>
              <a:t>交互</a:t>
            </a:r>
            <a:r>
              <a:rPr lang="zh-CN" altLang="en-US" sz="2800" b="1">
                <a:solidFill>
                  <a:srgbClr val="000099"/>
                </a:solidFill>
              </a:rPr>
              <a:t>和</a:t>
            </a:r>
            <a:r>
              <a:rPr lang="zh-CN" altLang="en-US" sz="2800" b="1">
                <a:solidFill>
                  <a:srgbClr val="FF3300"/>
                </a:solidFill>
              </a:rPr>
              <a:t>内部状态改变</a:t>
            </a:r>
            <a:r>
              <a:rPr lang="zh-CN" altLang="en-US" sz="2800" b="1">
                <a:solidFill>
                  <a:srgbClr val="000099"/>
                </a:solidFill>
              </a:rPr>
              <a:t>。</a:t>
            </a:r>
          </a:p>
          <a:p>
            <a:r>
              <a:rPr lang="zh-CN" altLang="en-US" sz="2800" b="1">
                <a:solidFill>
                  <a:srgbClr val="FF3300"/>
                </a:solidFill>
              </a:rPr>
              <a:t>交互</a:t>
            </a:r>
            <a:r>
              <a:rPr lang="zh-CN" altLang="en-US" sz="2800" b="1"/>
              <a:t>描述对象的外部行为以及对象如何与其他对象交换信息；</a:t>
            </a:r>
          </a:p>
          <a:p>
            <a:r>
              <a:rPr lang="zh-CN" altLang="en-US" sz="2800" b="1">
                <a:solidFill>
                  <a:srgbClr val="FF3300"/>
                </a:solidFill>
              </a:rPr>
              <a:t>内部状态改变</a:t>
            </a:r>
            <a:r>
              <a:rPr lang="zh-CN" altLang="en-US" sz="2800" b="1"/>
              <a:t>描述对象是如何改变其状态的。</a:t>
            </a:r>
            <a:r>
              <a:rPr lang="en-US" altLang="zh-CN" sz="2800" b="1"/>
              <a:t>(</a:t>
            </a:r>
            <a:r>
              <a:rPr lang="zh-CN" altLang="en-US" sz="2800" b="1"/>
              <a:t>通过改变对象的属性</a:t>
            </a:r>
            <a:r>
              <a:rPr lang="en-US" altLang="zh-CN" sz="2800" b="1"/>
              <a:t>)</a:t>
            </a:r>
          </a:p>
          <a:p>
            <a:endParaRPr lang="en-US" altLang="zh-CN" sz="2800" b="1"/>
          </a:p>
        </p:txBody>
      </p:sp>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724400"/>
            <a:ext cx="8001000" cy="1497013"/>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四、状态图的应用</a:t>
            </a:r>
            <a:endParaRPr lang="zh-CN" altLang="en-US" dirty="0"/>
          </a:p>
        </p:txBody>
      </p:sp>
    </p:spTree>
    <p:extLst>
      <p:ext uri="{BB962C8B-B14F-4D97-AF65-F5344CB8AC3E}">
        <p14:creationId xmlns:p14="http://schemas.microsoft.com/office/powerpoint/2010/main" val="6176793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33" y="1452715"/>
            <a:ext cx="838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四、状态图的应用</a:t>
            </a:r>
            <a:endParaRPr lang="zh-CN" altLang="en-US" dirty="0"/>
          </a:p>
        </p:txBody>
      </p:sp>
    </p:spTree>
    <p:extLst>
      <p:ext uri="{BB962C8B-B14F-4D97-AF65-F5344CB8AC3E}">
        <p14:creationId xmlns:p14="http://schemas.microsoft.com/office/powerpoint/2010/main" val="2209421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695633" y="1472479"/>
            <a:ext cx="7772400" cy="4050792"/>
          </a:xfrm>
        </p:spPr>
        <p:txBody>
          <a:bodyPr>
            <a:noAutofit/>
          </a:bodyPr>
          <a:lstStyle/>
          <a:p>
            <a:pPr marL="0" indent="0">
              <a:buNone/>
            </a:pPr>
            <a:r>
              <a:rPr lang="zh-CN" altLang="en-US" sz="2400" b="1" dirty="0">
                <a:solidFill>
                  <a:srgbClr val="FF0000"/>
                </a:solidFill>
              </a:rPr>
              <a:t>建模步骤：</a:t>
            </a:r>
          </a:p>
          <a:p>
            <a:pPr marL="609600" indent="-609600">
              <a:buFont typeface="Wingdings" panose="05000000000000000000" pitchFamily="2" charset="2"/>
              <a:buAutoNum type="circleNumDbPlain"/>
            </a:pPr>
            <a:r>
              <a:rPr lang="zh-CN" altLang="en-US" sz="2400" b="1" dirty="0"/>
              <a:t>找出适合用模型描述其行为的类。</a:t>
            </a:r>
          </a:p>
          <a:p>
            <a:pPr marL="609600" indent="-609600">
              <a:buFont typeface="Wingdings" panose="05000000000000000000" pitchFamily="2" charset="2"/>
              <a:buAutoNum type="circleNumDbPlain"/>
            </a:pPr>
            <a:r>
              <a:rPr lang="zh-CN" altLang="en-US" sz="2400" b="1" dirty="0"/>
              <a:t>确定对象可能存在的状态。</a:t>
            </a:r>
          </a:p>
          <a:p>
            <a:pPr marL="609600" indent="-609600">
              <a:buFont typeface="Wingdings" panose="05000000000000000000" pitchFamily="2" charset="2"/>
              <a:buAutoNum type="circleNumDbPlain"/>
            </a:pPr>
            <a:r>
              <a:rPr lang="zh-CN" altLang="en-US" sz="2400" b="1" dirty="0"/>
              <a:t>确定引起状态转换的事件。</a:t>
            </a:r>
          </a:p>
          <a:p>
            <a:pPr marL="609600" indent="-609600">
              <a:buFont typeface="Wingdings" panose="05000000000000000000" pitchFamily="2" charset="2"/>
              <a:buAutoNum type="circleNumDbPlain"/>
            </a:pPr>
            <a:r>
              <a:rPr lang="zh-CN" altLang="en-US" sz="2400" b="1" dirty="0"/>
              <a:t>确定转换进行时对象执行的相应动作。</a:t>
            </a:r>
          </a:p>
          <a:p>
            <a:pPr marL="609600" indent="-609600">
              <a:buFont typeface="Wingdings" panose="05000000000000000000" pitchFamily="2" charset="2"/>
              <a:buAutoNum type="circleNumDbPlain"/>
            </a:pPr>
            <a:r>
              <a:rPr lang="zh-CN" altLang="en-US" sz="2400" b="1" dirty="0"/>
              <a:t>对建模的结果进行相应的精化和细化。</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四、状态图建模技术</a:t>
            </a:r>
            <a:endParaRPr lang="zh-CN" altLang="en-US" dirty="0"/>
          </a:p>
        </p:txBody>
      </p:sp>
    </p:spTree>
    <p:extLst>
      <p:ext uri="{BB962C8B-B14F-4D97-AF65-F5344CB8AC3E}">
        <p14:creationId xmlns:p14="http://schemas.microsoft.com/office/powerpoint/2010/main" val="3693716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122238"/>
            <a:ext cx="7543800" cy="639762"/>
          </a:xfrm>
        </p:spPr>
        <p:txBody>
          <a:bodyPr/>
          <a:lstStyle/>
          <a:p>
            <a:r>
              <a:rPr lang="zh-CN" altLang="en-US" sz="3500"/>
              <a:t>状态图</a:t>
            </a:r>
            <a:r>
              <a:rPr lang="en-US" altLang="zh-CN" sz="3500"/>
              <a:t>--</a:t>
            </a:r>
            <a:r>
              <a:rPr lang="zh-CN" altLang="en-US" sz="3500"/>
              <a:t>例图</a:t>
            </a:r>
            <a:r>
              <a:rPr lang="en-US" altLang="zh-CN" sz="3500"/>
              <a:t>1</a:t>
            </a:r>
          </a:p>
        </p:txBody>
      </p:sp>
      <p:sp>
        <p:nvSpPr>
          <p:cNvPr id="221188" name="Rectangle 4"/>
          <p:cNvSpPr>
            <a:spLocks noGrp="1" noChangeArrowheads="1"/>
          </p:cNvSpPr>
          <p:nvPr>
            <p:ph type="body" idx="1"/>
          </p:nvPr>
        </p:nvSpPr>
        <p:spPr/>
        <p:txBody>
          <a:bodyPr/>
          <a:lstStyle/>
          <a:p>
            <a:endParaRPr lang="zh-CN" altLang="zh-CN"/>
          </a:p>
        </p:txBody>
      </p:sp>
      <p:pic>
        <p:nvPicPr>
          <p:cNvPr id="221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7551738"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4593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endParaRPr lang="zh-CN" altLang="zh-CN"/>
          </a:p>
        </p:txBody>
      </p:sp>
      <p:sp>
        <p:nvSpPr>
          <p:cNvPr id="222211" name="Rectangle 3"/>
          <p:cNvSpPr>
            <a:spLocks noGrp="1" noChangeArrowheads="1"/>
          </p:cNvSpPr>
          <p:nvPr>
            <p:ph type="body" idx="1"/>
          </p:nvPr>
        </p:nvSpPr>
        <p:spPr/>
        <p:txBody>
          <a:bodyPr/>
          <a:lstStyle/>
          <a:p>
            <a:endParaRPr lang="zh-CN" altLang="zh-CN"/>
          </a:p>
        </p:txBody>
      </p:sp>
      <p:pic>
        <p:nvPicPr>
          <p:cNvPr id="2222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8066088"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1782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endParaRPr lang="zh-CN" altLang="zh-CN"/>
          </a:p>
        </p:txBody>
      </p:sp>
      <p:sp>
        <p:nvSpPr>
          <p:cNvPr id="223235" name="Rectangle 3"/>
          <p:cNvSpPr>
            <a:spLocks noGrp="1" noChangeArrowheads="1"/>
          </p:cNvSpPr>
          <p:nvPr>
            <p:ph type="body" idx="1"/>
          </p:nvPr>
        </p:nvSpPr>
        <p:spPr/>
        <p:txBody>
          <a:bodyPr/>
          <a:lstStyle/>
          <a:p>
            <a:endParaRPr lang="zh-CN" altLang="zh-CN"/>
          </a:p>
        </p:txBody>
      </p:sp>
      <p:pic>
        <p:nvPicPr>
          <p:cNvPr id="223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49275"/>
            <a:ext cx="8380413"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232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122238"/>
            <a:ext cx="7543800" cy="639762"/>
          </a:xfrm>
        </p:spPr>
        <p:txBody>
          <a:bodyPr/>
          <a:lstStyle/>
          <a:p>
            <a:r>
              <a:rPr lang="zh-CN" altLang="en-US" sz="3500"/>
              <a:t>状态图</a:t>
            </a:r>
            <a:r>
              <a:rPr lang="en-US" altLang="zh-CN" sz="3500"/>
              <a:t>--</a:t>
            </a:r>
            <a:r>
              <a:rPr lang="zh-CN" altLang="en-US" sz="3500"/>
              <a:t>例图</a:t>
            </a:r>
            <a:r>
              <a:rPr lang="en-US" altLang="zh-CN" sz="3500"/>
              <a:t>2  </a:t>
            </a:r>
            <a:r>
              <a:rPr lang="zh-CN" altLang="en-US" sz="3200">
                <a:solidFill>
                  <a:srgbClr val="3333CC"/>
                </a:solidFill>
              </a:rPr>
              <a:t>机票预定系统</a:t>
            </a:r>
          </a:p>
        </p:txBody>
      </p:sp>
      <p:sp>
        <p:nvSpPr>
          <p:cNvPr id="224259" name="Rectangle 3"/>
          <p:cNvSpPr>
            <a:spLocks noGrp="1" noChangeArrowheads="1"/>
          </p:cNvSpPr>
          <p:nvPr>
            <p:ph type="body" idx="1"/>
          </p:nvPr>
        </p:nvSpPr>
        <p:spPr/>
        <p:txBody>
          <a:bodyPr/>
          <a:lstStyle/>
          <a:p>
            <a:endParaRPr lang="zh-CN" altLang="zh-CN"/>
          </a:p>
        </p:txBody>
      </p:sp>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8534400" cy="477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7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76084" y="1258530"/>
            <a:ext cx="7543800" cy="1295400"/>
          </a:xfrm>
        </p:spPr>
        <p:txBody>
          <a:bodyPr>
            <a:normAutofit/>
          </a:bodyPr>
          <a:lstStyle/>
          <a:p>
            <a:r>
              <a:rPr lang="zh-CN" altLang="en-US" sz="2400" dirty="0"/>
              <a:t>活动状态的特点：</a:t>
            </a:r>
          </a:p>
        </p:txBody>
      </p:sp>
      <p:sp>
        <p:nvSpPr>
          <p:cNvPr id="46083" name="Rectangle 3"/>
          <p:cNvSpPr>
            <a:spLocks noGrp="1" noChangeArrowheads="1"/>
          </p:cNvSpPr>
          <p:nvPr>
            <p:ph type="body" idx="1"/>
          </p:nvPr>
        </p:nvSpPr>
        <p:spPr>
          <a:xfrm>
            <a:off x="288822" y="2553930"/>
            <a:ext cx="8190271" cy="3719052"/>
          </a:xfrm>
          <a:solidFill>
            <a:srgbClr val="FFFFFF"/>
          </a:solidFill>
        </p:spPr>
        <p:txBody>
          <a:bodyPr>
            <a:noAutofit/>
          </a:bodyPr>
          <a:lstStyle/>
          <a:p>
            <a:pPr marL="571500" indent="-571500">
              <a:lnSpc>
                <a:spcPct val="90000"/>
              </a:lnSpc>
              <a:buFont typeface="Wingdings" panose="05000000000000000000" pitchFamily="2" charset="2"/>
              <a:buAutoNum type="arabicPeriod"/>
            </a:pPr>
            <a:r>
              <a:rPr lang="zh-CN" altLang="en-US" sz="2400" b="1" dirty="0"/>
              <a:t>活动状态可以分解成其他子活动或动作状态，由于它是一组不可中断的动作或操作的组合，所以可以被中断。</a:t>
            </a:r>
          </a:p>
          <a:p>
            <a:pPr marL="571500" indent="-571500">
              <a:lnSpc>
                <a:spcPct val="90000"/>
              </a:lnSpc>
              <a:buFont typeface="Wingdings" panose="05000000000000000000" pitchFamily="2" charset="2"/>
              <a:buAutoNum type="arabicPeriod"/>
            </a:pPr>
            <a:r>
              <a:rPr lang="zh-CN" altLang="en-US" sz="2400" b="1" dirty="0">
                <a:solidFill>
                  <a:srgbClr val="FF3300"/>
                </a:solidFill>
              </a:rPr>
              <a:t>活动状态的完成需要一定的时间。</a:t>
            </a:r>
          </a:p>
          <a:p>
            <a:pPr marL="571500" indent="-571500">
              <a:lnSpc>
                <a:spcPct val="90000"/>
              </a:lnSpc>
              <a:buFont typeface="Wingdings" panose="05000000000000000000" pitchFamily="2" charset="2"/>
              <a:buAutoNum type="arabicPeriod"/>
            </a:pPr>
            <a:r>
              <a:rPr lang="zh-CN" altLang="en-US" sz="2400" b="1" dirty="0">
                <a:solidFill>
                  <a:srgbClr val="000099"/>
                </a:solidFill>
              </a:rPr>
              <a:t>活动状态的内部活动可以用另一个活动图来表示。（子活动图）</a:t>
            </a:r>
          </a:p>
          <a:p>
            <a:pPr marL="571500" indent="-571500">
              <a:lnSpc>
                <a:spcPct val="90000"/>
              </a:lnSpc>
              <a:buFont typeface="Wingdings" panose="05000000000000000000" pitchFamily="2" charset="2"/>
              <a:buAutoNum type="arabicPeriod"/>
            </a:pPr>
            <a:r>
              <a:rPr lang="zh-CN" altLang="en-US" sz="2400" b="1" dirty="0">
                <a:solidFill>
                  <a:srgbClr val="008000"/>
                </a:solidFill>
              </a:rPr>
              <a:t>和动作状态不同，活动状态可以有入口动作和出口动作，也可以有内部转移。</a:t>
            </a:r>
          </a:p>
          <a:p>
            <a:pPr marL="571500" indent="-571500">
              <a:lnSpc>
                <a:spcPct val="90000"/>
              </a:lnSpc>
              <a:buFont typeface="Wingdings" panose="05000000000000000000" pitchFamily="2" charset="2"/>
              <a:buAutoNum type="arabicPeriod"/>
            </a:pPr>
            <a:r>
              <a:rPr lang="zh-CN" altLang="en-US" sz="2400" b="1" dirty="0">
                <a:solidFill>
                  <a:srgbClr val="00B0F0"/>
                </a:solidFill>
              </a:rPr>
              <a:t>动作状态</a:t>
            </a:r>
            <a:r>
              <a:rPr lang="zh-CN" altLang="en-US" sz="2400" b="1" dirty="0">
                <a:solidFill>
                  <a:srgbClr val="990000"/>
                </a:solidFill>
              </a:rPr>
              <a:t>是</a:t>
            </a:r>
            <a:r>
              <a:rPr lang="zh-CN" altLang="en-US" sz="2400" b="1" dirty="0">
                <a:solidFill>
                  <a:srgbClr val="00B0F0"/>
                </a:solidFill>
              </a:rPr>
              <a:t>活动状态</a:t>
            </a:r>
            <a:r>
              <a:rPr lang="zh-CN" altLang="en-US" sz="2400" b="1" dirty="0">
                <a:solidFill>
                  <a:srgbClr val="990000"/>
                </a:solidFill>
              </a:rPr>
              <a:t>的一个特例，如果某个活动状态只包括一个动作，那么它就是一个动作状态。</a:t>
            </a:r>
          </a:p>
          <a:p>
            <a:pPr marL="0" indent="0">
              <a:lnSpc>
                <a:spcPct val="90000"/>
              </a:lnSpc>
              <a:buNone/>
            </a:pPr>
            <a:endParaRPr lang="zh-CN" altLang="en-US" sz="2400" b="1" dirty="0">
              <a:solidFill>
                <a:srgbClr val="9900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35635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122238"/>
            <a:ext cx="7543800" cy="639762"/>
          </a:xfrm>
        </p:spPr>
        <p:txBody>
          <a:bodyPr/>
          <a:lstStyle/>
          <a:p>
            <a:r>
              <a:rPr lang="zh-CN" altLang="en-US" sz="3500">
                <a:solidFill>
                  <a:srgbClr val="3333CC"/>
                </a:solidFill>
              </a:rPr>
              <a:t>细化状态内的活动与转换</a:t>
            </a:r>
          </a:p>
        </p:txBody>
      </p:sp>
      <p:pic>
        <p:nvPicPr>
          <p:cNvPr id="225286"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914400"/>
            <a:ext cx="9144000" cy="563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17234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122238"/>
            <a:ext cx="7543800" cy="715962"/>
          </a:xfrm>
        </p:spPr>
        <p:txBody>
          <a:bodyPr/>
          <a:lstStyle/>
          <a:p>
            <a:r>
              <a:rPr lang="zh-CN" altLang="en-US">
                <a:solidFill>
                  <a:srgbClr val="3333CC"/>
                </a:solidFill>
              </a:rPr>
              <a:t>使用复合状态</a:t>
            </a:r>
          </a:p>
        </p:txBody>
      </p:sp>
      <p:sp>
        <p:nvSpPr>
          <p:cNvPr id="226307" name="Rectangle 3"/>
          <p:cNvSpPr>
            <a:spLocks noGrp="1" noChangeArrowheads="1"/>
          </p:cNvSpPr>
          <p:nvPr>
            <p:ph type="body" idx="1"/>
          </p:nvPr>
        </p:nvSpPr>
        <p:spPr>
          <a:xfrm>
            <a:off x="457200" y="1143000"/>
            <a:ext cx="8229600" cy="4987925"/>
          </a:xfrm>
        </p:spPr>
        <p:txBody>
          <a:bodyPr/>
          <a:lstStyle/>
          <a:p>
            <a:endParaRPr lang="zh-CN" altLang="zh-CN"/>
          </a:p>
        </p:txBody>
      </p:sp>
      <p:pic>
        <p:nvPicPr>
          <p:cNvPr id="226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3813"/>
            <a:ext cx="9220200" cy="556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572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609599" y="2133600"/>
            <a:ext cx="7492182" cy="3680440"/>
          </a:xfrm>
        </p:spPr>
        <p:txBody>
          <a:bodyPr>
            <a:normAutofit lnSpcReduction="10000"/>
          </a:bodyPr>
          <a:lstStyle/>
          <a:p>
            <a:r>
              <a:rPr lang="zh-CN" altLang="en-US" sz="2400" dirty="0"/>
              <a:t>（一）</a:t>
            </a:r>
            <a:r>
              <a:rPr lang="en-US" altLang="zh-CN" sz="2400" dirty="0"/>
              <a:t>  </a:t>
            </a:r>
            <a:r>
              <a:rPr lang="zh-CN" altLang="en-US" sz="2400" dirty="0"/>
              <a:t>使用</a:t>
            </a:r>
            <a:r>
              <a:rPr lang="en-US" altLang="zh-CN" sz="2400" dirty="0"/>
              <a:t>Rational Rose</a:t>
            </a:r>
            <a:r>
              <a:rPr lang="zh-CN" altLang="en-US" sz="2400" dirty="0"/>
              <a:t>绘制状态图的步骤</a:t>
            </a:r>
            <a:endParaRPr lang="en-US" altLang="zh-CN" sz="2400" dirty="0"/>
          </a:p>
          <a:p>
            <a:pPr marL="731520" lvl="1" indent="-457200">
              <a:buFont typeface="+mj-ea"/>
              <a:buAutoNum type="circleNumDbPlain"/>
            </a:pPr>
            <a:r>
              <a:rPr lang="zh-CN" altLang="en-US" sz="2200" dirty="0"/>
              <a:t>创建状态图</a:t>
            </a:r>
          </a:p>
          <a:p>
            <a:pPr marL="731520" lvl="1" indent="-457200">
              <a:buFont typeface="+mj-ea"/>
              <a:buAutoNum type="circleNumDbPlain"/>
            </a:pPr>
            <a:r>
              <a:rPr lang="zh-CN" altLang="en-US" sz="2200" dirty="0"/>
              <a:t>状态图工具栏按钮简介</a:t>
            </a:r>
          </a:p>
          <a:p>
            <a:pPr marL="731520" lvl="1" indent="-457200">
              <a:buFont typeface="+mj-ea"/>
              <a:buAutoNum type="circleNumDbPlain"/>
            </a:pPr>
            <a:r>
              <a:rPr lang="zh-CN" altLang="en-US" sz="2200" dirty="0"/>
              <a:t>加入初始状态和终止状态</a:t>
            </a:r>
          </a:p>
          <a:p>
            <a:pPr marL="731520" lvl="1" indent="-457200">
              <a:buFont typeface="+mj-ea"/>
              <a:buAutoNum type="circleNumDbPlain"/>
            </a:pPr>
            <a:r>
              <a:rPr lang="zh-CN" altLang="en-US" sz="2200" dirty="0"/>
              <a:t>增加状态</a:t>
            </a:r>
          </a:p>
          <a:p>
            <a:pPr marL="731520" lvl="1" indent="-457200">
              <a:buFont typeface="+mj-ea"/>
              <a:buAutoNum type="circleNumDbPlain"/>
            </a:pPr>
            <a:r>
              <a:rPr lang="zh-CN" altLang="en-US" sz="2200" dirty="0"/>
              <a:t>增加转换</a:t>
            </a:r>
          </a:p>
          <a:p>
            <a:pPr marL="731520" lvl="1" indent="-457200">
              <a:buFont typeface="+mj-ea"/>
              <a:buAutoNum type="circleNumDbPlain"/>
            </a:pPr>
            <a:r>
              <a:rPr lang="zh-CN" altLang="en-US" sz="2200" dirty="0"/>
              <a:t>增加历史状态</a:t>
            </a:r>
          </a:p>
          <a:p>
            <a:pPr marL="0" indent="0">
              <a:buNone/>
            </a:pPr>
            <a:r>
              <a:rPr lang="zh-CN" altLang="en-US" sz="2400" dirty="0"/>
              <a:t>（二）</a:t>
            </a:r>
            <a:r>
              <a:rPr lang="en-US" altLang="zh-CN" sz="2400" dirty="0"/>
              <a:t>  </a:t>
            </a:r>
            <a:r>
              <a:rPr lang="zh-CN" altLang="en-US" sz="2400" dirty="0"/>
              <a:t>图书馆管理系统的状态图</a:t>
            </a:r>
            <a:endParaRPr lang="en-US" altLang="zh-CN" sz="2400" dirty="0"/>
          </a:p>
          <a:p>
            <a:pPr marL="731520" lvl="1" indent="-457200">
              <a:buFont typeface="+mj-ea"/>
              <a:buAutoNum type="circleNumDbPlain"/>
            </a:pPr>
            <a:r>
              <a:rPr lang="zh-CN" altLang="en-US" sz="2000" dirty="0"/>
              <a:t>书的状态图</a:t>
            </a:r>
          </a:p>
          <a:p>
            <a:pPr marL="731520" lvl="1" indent="-457200">
              <a:buFont typeface="+mj-ea"/>
              <a:buAutoNum type="circleNumDbPlain"/>
            </a:pPr>
            <a:r>
              <a:rPr lang="zh-CN" altLang="en-US" sz="2000" dirty="0"/>
              <a:t>借阅凭证的状态图</a:t>
            </a:r>
          </a:p>
          <a:p>
            <a:endParaRPr lang="zh-CN" altLang="en-US"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五、练习</a:t>
            </a:r>
            <a:r>
              <a:rPr lang="en-US" altLang="zh-CN" sz="4400" b="0" dirty="0">
                <a:solidFill>
                  <a:srgbClr val="0070C0"/>
                </a:solidFill>
                <a:latin typeface="黑体" panose="02010609060101010101" pitchFamily="49" charset="-122"/>
                <a:ea typeface="黑体" panose="02010609060101010101" pitchFamily="49" charset="-122"/>
              </a:rPr>
              <a:t>—</a:t>
            </a:r>
            <a:r>
              <a:rPr lang="zh-CN" altLang="en-US" sz="4400" dirty="0"/>
              <a:t>图书馆管理系统的状态图</a:t>
            </a:r>
            <a:endParaRPr lang="zh-CN" altLang="en-US" dirty="0"/>
          </a:p>
        </p:txBody>
      </p:sp>
    </p:spTree>
    <p:extLst>
      <p:ext uri="{BB962C8B-B14F-4D97-AF65-F5344CB8AC3E}">
        <p14:creationId xmlns:p14="http://schemas.microsoft.com/office/powerpoint/2010/main" val="7266630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五、练习</a:t>
            </a:r>
            <a:r>
              <a:rPr lang="en-US" altLang="zh-CN" sz="4400" b="0" dirty="0">
                <a:solidFill>
                  <a:srgbClr val="0070C0"/>
                </a:solidFill>
                <a:latin typeface="黑体" panose="02010609060101010101" pitchFamily="49" charset="-122"/>
                <a:ea typeface="黑体" panose="02010609060101010101" pitchFamily="49" charset="-122"/>
              </a:rPr>
              <a:t>—</a:t>
            </a:r>
            <a:r>
              <a:rPr lang="zh-CN" altLang="en-US" sz="4400" dirty="0"/>
              <a:t>图书馆管理系统的状态图</a:t>
            </a: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35864" y="1199536"/>
            <a:ext cx="7091938" cy="52356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矩形 2"/>
          <p:cNvSpPr/>
          <p:nvPr/>
        </p:nvSpPr>
        <p:spPr>
          <a:xfrm>
            <a:off x="3804263" y="5788264"/>
            <a:ext cx="1338828" cy="369332"/>
          </a:xfrm>
          <a:prstGeom prst="rect">
            <a:avLst/>
          </a:prstGeom>
        </p:spPr>
        <p:txBody>
          <a:bodyPr wrap="none">
            <a:spAutoFit/>
          </a:bodyPr>
          <a:lstStyle/>
          <a:p>
            <a:r>
              <a:rPr lang="zh-CN" altLang="en-US" dirty="0"/>
              <a:t>书的状态图</a:t>
            </a:r>
          </a:p>
        </p:txBody>
      </p:sp>
    </p:spTree>
    <p:extLst>
      <p:ext uri="{BB962C8B-B14F-4D97-AF65-F5344CB8AC3E}">
        <p14:creationId xmlns:p14="http://schemas.microsoft.com/office/powerpoint/2010/main" val="14329511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五、练习</a:t>
            </a:r>
            <a:r>
              <a:rPr lang="en-US" altLang="zh-CN" sz="4400" b="0" dirty="0">
                <a:solidFill>
                  <a:srgbClr val="0070C0"/>
                </a:solidFill>
                <a:latin typeface="黑体" panose="02010609060101010101" pitchFamily="49" charset="-122"/>
                <a:ea typeface="黑体" panose="02010609060101010101" pitchFamily="49" charset="-122"/>
              </a:rPr>
              <a:t>—</a:t>
            </a:r>
            <a:r>
              <a:rPr lang="zh-CN" altLang="en-US" sz="4400" dirty="0"/>
              <a:t>图书馆管理系统的状态图</a:t>
            </a:r>
            <a:endParaRPr lang="zh-CN" alt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65263" y="1768475"/>
            <a:ext cx="6440487" cy="4162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3458014" y="5930900"/>
            <a:ext cx="2031325" cy="369332"/>
          </a:xfrm>
          <a:prstGeom prst="rect">
            <a:avLst/>
          </a:prstGeom>
        </p:spPr>
        <p:txBody>
          <a:bodyPr wrap="none">
            <a:spAutoFit/>
          </a:bodyPr>
          <a:lstStyle/>
          <a:p>
            <a:r>
              <a:rPr lang="zh-CN" altLang="en-US" dirty="0"/>
              <a:t>借阅凭证的状态图</a:t>
            </a:r>
          </a:p>
        </p:txBody>
      </p:sp>
    </p:spTree>
    <p:extLst>
      <p:ext uri="{BB962C8B-B14F-4D97-AF65-F5344CB8AC3E}">
        <p14:creationId xmlns:p14="http://schemas.microsoft.com/office/powerpoint/2010/main" val="1151358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122238"/>
            <a:ext cx="7543800" cy="639762"/>
          </a:xfrm>
        </p:spPr>
        <p:txBody>
          <a:bodyPr/>
          <a:lstStyle/>
          <a:p>
            <a:r>
              <a:rPr lang="en-US" altLang="zh-CN" sz="3500"/>
              <a:t>UML</a:t>
            </a:r>
            <a:r>
              <a:rPr lang="zh-CN" altLang="en-US" sz="3500"/>
              <a:t>中的并发子状态</a:t>
            </a:r>
          </a:p>
        </p:txBody>
      </p:sp>
      <p:pic>
        <p:nvPicPr>
          <p:cNvPr id="23449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1143000"/>
            <a:ext cx="7162800" cy="5200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110297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0" y="122238"/>
            <a:ext cx="8763000" cy="563562"/>
          </a:xfrm>
        </p:spPr>
        <p:txBody>
          <a:bodyPr/>
          <a:lstStyle/>
          <a:p>
            <a:r>
              <a:rPr lang="en-US" altLang="zh-CN" sz="3200"/>
              <a:t>Working </a:t>
            </a:r>
            <a:r>
              <a:rPr lang="zh-CN" altLang="en-US" sz="3200"/>
              <a:t>状态中添加组合状态和历史状态</a:t>
            </a:r>
          </a:p>
        </p:txBody>
      </p:sp>
      <p:pic>
        <p:nvPicPr>
          <p:cNvPr id="21811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762000"/>
            <a:ext cx="8763000" cy="584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5736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560439" y="1702954"/>
            <a:ext cx="7772400" cy="4129201"/>
          </a:xfrm>
        </p:spPr>
        <p:txBody>
          <a:bodyPr/>
          <a:lstStyle/>
          <a:p>
            <a:r>
              <a:rPr lang="zh-CN" altLang="en-US" b="1" dirty="0">
                <a:solidFill>
                  <a:srgbClr val="FF3300"/>
                </a:solidFill>
              </a:rPr>
              <a:t>对象节点（</a:t>
            </a:r>
            <a:r>
              <a:rPr lang="en-US" altLang="zh-CN" b="1" dirty="0">
                <a:solidFill>
                  <a:srgbClr val="FF3300"/>
                </a:solidFill>
              </a:rPr>
              <a:t>object node</a:t>
            </a:r>
            <a:r>
              <a:rPr lang="zh-CN" altLang="en-US" b="1" dirty="0">
                <a:solidFill>
                  <a:srgbClr val="FF3300"/>
                </a:solidFill>
              </a:rPr>
              <a:t>）</a:t>
            </a:r>
            <a:r>
              <a:rPr lang="zh-CN" altLang="en-US" b="1" dirty="0"/>
              <a:t>来明确一个活动的输入和输出。</a:t>
            </a:r>
          </a:p>
          <a:p>
            <a:endParaRPr lang="en-US" altLang="zh-CN" b="1" dirty="0"/>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graphicFrame>
        <p:nvGraphicFramePr>
          <p:cNvPr id="8" name="Object 3"/>
          <p:cNvGraphicFramePr>
            <a:graphicFrameLocks noChangeAspect="1"/>
          </p:cNvGraphicFramePr>
          <p:nvPr>
            <p:extLst/>
          </p:nvPr>
        </p:nvGraphicFramePr>
        <p:xfrm>
          <a:off x="1828800" y="3539067"/>
          <a:ext cx="7315200" cy="3318933"/>
        </p:xfrm>
        <a:graphic>
          <a:graphicData uri="http://schemas.openxmlformats.org/presentationml/2006/ole">
            <mc:AlternateContent xmlns:mc="http://schemas.openxmlformats.org/markup-compatibility/2006">
              <mc:Choice xmlns:v="urn:schemas-microsoft-com:vml" Requires="v">
                <p:oleObj spid="_x0000_s117772" name="位图图像" r:id="rId4" imgW="5649114" imgH="2324424" progId="Paint.Picture">
                  <p:embed/>
                </p:oleObj>
              </mc:Choice>
              <mc:Fallback>
                <p:oleObj name="位图图像" r:id="rId4" imgW="5649114" imgH="2324424" progId="Paint.Picture">
                  <p:embed/>
                  <p:pic>
                    <p:nvPicPr>
                      <p:cNvPr id="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39067"/>
                        <a:ext cx="7315200" cy="3318933"/>
                      </a:xfrm>
                      <a:prstGeom prst="rect">
                        <a:avLst/>
                      </a:prstGeom>
                    </p:spPr>
                  </p:pic>
                </p:oleObj>
              </mc:Fallback>
            </mc:AlternateContent>
          </a:graphicData>
        </a:graphic>
      </p:graphicFrame>
      <p:graphicFrame>
        <p:nvGraphicFramePr>
          <p:cNvPr id="87044" name="Object 4"/>
          <p:cNvGraphicFramePr>
            <a:graphicFrameLocks noChangeAspect="1"/>
          </p:cNvGraphicFramePr>
          <p:nvPr>
            <p:extLst/>
          </p:nvPr>
        </p:nvGraphicFramePr>
        <p:xfrm>
          <a:off x="0" y="1965142"/>
          <a:ext cx="5776019" cy="2970652"/>
        </p:xfrm>
        <a:graphic>
          <a:graphicData uri="http://schemas.openxmlformats.org/presentationml/2006/ole">
            <mc:AlternateContent xmlns:mc="http://schemas.openxmlformats.org/markup-compatibility/2006">
              <mc:Choice xmlns:v="urn:schemas-microsoft-com:vml" Requires="v">
                <p:oleObj spid="_x0000_s117773" name="位图图像" r:id="rId6" imgW="5038095" imgH="2409524" progId="Paint.Picture">
                  <p:embed/>
                </p:oleObj>
              </mc:Choice>
              <mc:Fallback>
                <p:oleObj name="位图图像" r:id="rId6" imgW="5038095" imgH="2409524" progId="Paint.Picture">
                  <p:embed/>
                  <p:pic>
                    <p:nvPicPr>
                      <p:cNvPr id="870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65142"/>
                        <a:ext cx="5776019" cy="2970652"/>
                      </a:xfrm>
                      <a:prstGeom prst="rect">
                        <a:avLst/>
                      </a:prstGeom>
                      <a:noFill/>
                      <a:ln>
                        <a:noFill/>
                      </a:ln>
                      <a:effectLst/>
                      <a:extLst/>
                    </p:spPr>
                  </p:pic>
                </p:oleObj>
              </mc:Fallback>
            </mc:AlternateContent>
          </a:graphicData>
        </a:graphic>
      </p:graphicFrame>
      <p:sp>
        <p:nvSpPr>
          <p:cNvPr id="3" name="矩形 2"/>
          <p:cNvSpPr/>
          <p:nvPr/>
        </p:nvSpPr>
        <p:spPr>
          <a:xfrm>
            <a:off x="4965289" y="2223671"/>
            <a:ext cx="3927989" cy="1200329"/>
          </a:xfrm>
          <a:prstGeom prst="rect">
            <a:avLst/>
          </a:prstGeom>
        </p:spPr>
        <p:txBody>
          <a:bodyPr wrap="square">
            <a:spAutoFit/>
          </a:bodyPr>
          <a:lstStyle/>
          <a:p>
            <a:r>
              <a:rPr lang="zh-CN" altLang="en-US" dirty="0"/>
              <a:t>为了表示输入，在活动的左边界添加一个小框，表示活动的输入；为了表示输出，在活动的右边界添加一个小框。这些小框就是</a:t>
            </a:r>
            <a:r>
              <a:rPr lang="zh-CN" altLang="en-US" dirty="0">
                <a:solidFill>
                  <a:srgbClr val="FF0000"/>
                </a:solidFill>
              </a:rPr>
              <a:t>对象节点</a:t>
            </a:r>
            <a:r>
              <a:rPr lang="zh-CN" altLang="en-US" dirty="0"/>
              <a:t>。</a:t>
            </a:r>
          </a:p>
        </p:txBody>
      </p:sp>
    </p:spTree>
    <p:extLst>
      <p:ext uri="{BB962C8B-B14F-4D97-AF65-F5344CB8AC3E}">
        <p14:creationId xmlns:p14="http://schemas.microsoft.com/office/powerpoint/2010/main" val="240897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762000" y="1740310"/>
            <a:ext cx="7772400" cy="1295400"/>
          </a:xfrm>
        </p:spPr>
        <p:txBody>
          <a:bodyPr/>
          <a:lstStyle/>
          <a:p>
            <a:r>
              <a:rPr lang="zh-CN" altLang="en-US" sz="2800" dirty="0"/>
              <a:t>如果太多节点会显得图混乱，可以使用省略形式。</a:t>
            </a:r>
          </a:p>
        </p:txBody>
      </p:sp>
      <p:graphicFrame>
        <p:nvGraphicFramePr>
          <p:cNvPr id="89092" name="Object 4"/>
          <p:cNvGraphicFramePr>
            <a:graphicFrameLocks noGrp="1" noChangeAspect="1"/>
          </p:cNvGraphicFramePr>
          <p:nvPr>
            <p:ph type="body" idx="1"/>
          </p:nvPr>
        </p:nvGraphicFramePr>
        <p:xfrm>
          <a:off x="304800" y="2743200"/>
          <a:ext cx="8229600" cy="3360738"/>
        </p:xfrm>
        <a:graphic>
          <a:graphicData uri="http://schemas.openxmlformats.org/presentationml/2006/ole">
            <mc:AlternateContent xmlns:mc="http://schemas.openxmlformats.org/markup-compatibility/2006">
              <mc:Choice xmlns:v="urn:schemas-microsoft-com:vml" Requires="v">
                <p:oleObj spid="_x0000_s118791" name="位图图像" r:id="rId3" imgW="4525007" imgH="1848108" progId="Paint.Picture">
                  <p:embed/>
                </p:oleObj>
              </mc:Choice>
              <mc:Fallback>
                <p:oleObj name="位图图像" r:id="rId3" imgW="4525007" imgH="1848108" progId="Paint.Picture">
                  <p:embed/>
                  <p:pic>
                    <p:nvPicPr>
                      <p:cNvPr id="890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743200"/>
                        <a:ext cx="8229600" cy="3360738"/>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30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47367" y="1998581"/>
            <a:ext cx="7772400" cy="2219458"/>
          </a:xfrm>
        </p:spPr>
        <p:txBody>
          <a:bodyPr>
            <a:noAutofit/>
          </a:bodyPr>
          <a:lstStyle/>
          <a:p>
            <a:r>
              <a:rPr lang="zh-CN" altLang="en-US" sz="2400" b="1" dirty="0"/>
              <a:t>所有活动之间的转换流称之为动作流。</a:t>
            </a:r>
          </a:p>
          <a:p>
            <a:endParaRPr lang="zh-CN" altLang="en-US" sz="2400" b="1" dirty="0"/>
          </a:p>
          <a:p>
            <a:r>
              <a:rPr lang="zh-CN" altLang="en-US" sz="2400" b="1" dirty="0"/>
              <a:t>与状态图的转换相同，活动图的转换也用带箭头的直线表示，箭头的方向指向转入的方向。 </a:t>
            </a:r>
          </a:p>
          <a:p>
            <a:endParaRPr lang="zh-CN" altLang="en-US" sz="2400" b="1" dirty="0"/>
          </a:p>
          <a:p>
            <a:endParaRPr lang="en-US" altLang="zh-CN"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动作流（转换、转移）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6510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2701682" y="1828801"/>
          <a:ext cx="6253047" cy="4597092"/>
        </p:xfrm>
        <a:graphic>
          <a:graphicData uri="http://schemas.openxmlformats.org/presentationml/2006/ole">
            <mc:AlternateContent xmlns:mc="http://schemas.openxmlformats.org/markup-compatibility/2006">
              <mc:Choice xmlns:v="urn:schemas-microsoft-com:vml" Requires="v">
                <p:oleObj spid="_x0000_s119815" name="位图图像" r:id="rId3" imgW="5619048" imgH="3943901" progId="Paint.Picture">
                  <p:embed/>
                </p:oleObj>
              </mc:Choice>
              <mc:Fallback>
                <p:oleObj name="位图图像" r:id="rId3" imgW="5619048" imgH="3943901" progId="Paint.Picture">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682" y="1828801"/>
                        <a:ext cx="6253047" cy="4597092"/>
                      </a:xfrm>
                      <a:prstGeom prst="rect">
                        <a:avLst/>
                      </a:prstGeom>
                    </p:spPr>
                  </p:pic>
                </p:oleObj>
              </mc:Fallback>
            </mc:AlternateContent>
          </a:graphicData>
        </a:graphic>
      </p:graphicFrame>
      <p:sp>
        <p:nvSpPr>
          <p:cNvPr id="90115" name="Rectangle 3"/>
          <p:cNvSpPr>
            <a:spLocks noGrp="1" noChangeArrowheads="1"/>
          </p:cNvSpPr>
          <p:nvPr>
            <p:ph type="body" idx="1"/>
          </p:nvPr>
        </p:nvSpPr>
        <p:spPr>
          <a:xfrm>
            <a:off x="0" y="1488529"/>
            <a:ext cx="8760542" cy="873793"/>
          </a:xfrm>
        </p:spPr>
        <p:txBody>
          <a:bodyPr>
            <a:noAutofit/>
          </a:bodyPr>
          <a:lstStyle/>
          <a:p>
            <a:r>
              <a:rPr lang="zh-CN" altLang="en-US" sz="2400" b="1" dirty="0"/>
              <a:t>有时一个活动会遇到</a:t>
            </a:r>
            <a:r>
              <a:rPr lang="zh-CN" altLang="en-US" sz="2400" b="1" dirty="0">
                <a:solidFill>
                  <a:srgbClr val="FF0000"/>
                </a:solidFill>
              </a:rPr>
              <a:t>异常（</a:t>
            </a:r>
            <a:r>
              <a:rPr lang="en-US" altLang="zh-CN" sz="2400" b="1" dirty="0">
                <a:solidFill>
                  <a:srgbClr val="FF0000"/>
                </a:solidFill>
              </a:rPr>
              <a:t>exception</a:t>
            </a:r>
            <a:r>
              <a:rPr lang="zh-CN" altLang="en-US" sz="2400" b="1" dirty="0">
                <a:solidFill>
                  <a:srgbClr val="FF0000"/>
                </a:solidFill>
              </a:rPr>
              <a:t>）</a:t>
            </a:r>
            <a:r>
              <a:rPr lang="zh-CN" altLang="en-US" sz="2400" b="1" dirty="0"/>
              <a:t>，普通情况之外或者在某方面超越活动的能力范围的一种情况。</a:t>
            </a:r>
          </a:p>
          <a:p>
            <a:endParaRPr lang="zh-CN" altLang="en-US" sz="2400" b="1" dirty="0">
              <a:solidFill>
                <a:srgbClr val="000099"/>
              </a:solidFill>
            </a:endParaRPr>
          </a:p>
          <a:p>
            <a:endParaRPr lang="en-US" altLang="zh-CN" sz="2400" b="1" dirty="0">
              <a:solidFill>
                <a:srgbClr val="000099"/>
              </a:solidFill>
            </a:endParaRPr>
          </a:p>
        </p:txBody>
      </p:sp>
      <p:sp>
        <p:nvSpPr>
          <p:cNvPr id="2" name="矩形 1"/>
          <p:cNvSpPr/>
          <p:nvPr/>
        </p:nvSpPr>
        <p:spPr>
          <a:xfrm>
            <a:off x="255639" y="2828836"/>
            <a:ext cx="2446043" cy="2585323"/>
          </a:xfrm>
          <a:prstGeom prst="rect">
            <a:avLst/>
          </a:prstGeom>
        </p:spPr>
        <p:txBody>
          <a:bodyPr wrap="square">
            <a:noAutofit/>
          </a:bodyPr>
          <a:lstStyle/>
          <a:p>
            <a:pPr algn="just"/>
            <a:r>
              <a:rPr lang="zh-CN" altLang="en-US" sz="2000" b="1" dirty="0">
                <a:solidFill>
                  <a:srgbClr val="000099"/>
                </a:solidFill>
              </a:rPr>
              <a:t>在活动图中表示这种情况，可以用一个像闪电一样的符号，这个符号从遇到异常的活动开始，到由异常引起的活动结束，后一种活动叫异常句柄（</a:t>
            </a:r>
            <a:r>
              <a:rPr lang="en-US" altLang="zh-CN" sz="2000" b="1" dirty="0">
                <a:solidFill>
                  <a:srgbClr val="000099"/>
                </a:solidFill>
              </a:rPr>
              <a:t>exception handler</a:t>
            </a:r>
            <a:r>
              <a:rPr lang="zh-CN" altLang="en-US" sz="2000" b="1" dirty="0">
                <a:solidFill>
                  <a:srgbClr val="000099"/>
                </a:solidFill>
              </a:rPr>
              <a:t>）。</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599769" y="1059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51503" y="932134"/>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动作流（转换、转移）</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异常处理</a:t>
            </a:r>
          </a:p>
        </p:txBody>
      </p:sp>
    </p:spTree>
    <p:extLst>
      <p:ext uri="{BB962C8B-B14F-4D97-AF65-F5344CB8AC3E}">
        <p14:creationId xmlns:p14="http://schemas.microsoft.com/office/powerpoint/2010/main" val="421810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351503" y="1548558"/>
            <a:ext cx="3296265" cy="811184"/>
          </a:xfrm>
        </p:spPr>
        <p:txBody>
          <a:bodyPr>
            <a:noAutofit/>
          </a:bodyPr>
          <a:lstStyle/>
          <a:p>
            <a:r>
              <a:rPr lang="zh-CN" altLang="en-US" sz="2400" dirty="0">
                <a:solidFill>
                  <a:srgbClr val="FF3300"/>
                </a:solidFill>
              </a:rPr>
              <a:t>特殊影响：</a:t>
            </a:r>
            <a:endParaRPr lang="en-US" altLang="zh-CN" sz="2400" dirty="0">
              <a:solidFill>
                <a:srgbClr val="FF3300"/>
              </a:solidFill>
            </a:endParaRPr>
          </a:p>
          <a:p>
            <a:r>
              <a:rPr lang="zh-CN" altLang="en-US" sz="2400" b="1" dirty="0"/>
              <a:t>使用</a:t>
            </a:r>
            <a:r>
              <a:rPr lang="zh-CN" altLang="en-US" sz="2400" b="1" dirty="0">
                <a:solidFill>
                  <a:srgbClr val="000099"/>
                </a:solidFill>
              </a:rPr>
              <a:t>约束符号</a:t>
            </a:r>
            <a:r>
              <a:rPr lang="zh-CN" altLang="en-US" sz="2400" b="1" dirty="0"/>
              <a:t>来表示一个活动（动作）对一个对象（或活动）的影响。例如：在</a:t>
            </a:r>
            <a:r>
              <a:rPr lang="en-US" altLang="zh-CN" sz="2400" b="1" dirty="0"/>
              <a:t>Internet</a:t>
            </a:r>
            <a:r>
              <a:rPr lang="zh-CN" altLang="en-US" sz="2400" b="1" dirty="0"/>
              <a:t>上观看流媒体视频。</a:t>
            </a:r>
          </a:p>
          <a:p>
            <a:endParaRPr lang="zh-CN" altLang="en-US" sz="2400" b="1" dirty="0"/>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99769" y="1059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51503" y="932134"/>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动作流（转换、转移）</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特殊影响</a:t>
            </a:r>
          </a:p>
        </p:txBody>
      </p:sp>
      <p:graphicFrame>
        <p:nvGraphicFramePr>
          <p:cNvPr id="7" name="Object 3"/>
          <p:cNvGraphicFramePr>
            <a:graphicFrameLocks noChangeAspect="1"/>
          </p:cNvGraphicFramePr>
          <p:nvPr>
            <p:extLst/>
          </p:nvPr>
        </p:nvGraphicFramePr>
        <p:xfrm>
          <a:off x="3519100" y="1465655"/>
          <a:ext cx="5093110" cy="5035234"/>
        </p:xfrm>
        <a:graphic>
          <a:graphicData uri="http://schemas.openxmlformats.org/presentationml/2006/ole">
            <mc:AlternateContent xmlns:mc="http://schemas.openxmlformats.org/markup-compatibility/2006">
              <mc:Choice xmlns:v="urn:schemas-microsoft-com:vml" Requires="v">
                <p:oleObj spid="_x0000_s120839" name="位图图像" r:id="rId4" imgW="4123810" imgH="4038095" progId="Paint.Picture">
                  <p:embed/>
                </p:oleObj>
              </mc:Choice>
              <mc:Fallback>
                <p:oleObj name="位图图像" r:id="rId4" imgW="4123810" imgH="4038095" progId="Paint.Picture">
                  <p:embed/>
                  <p:pic>
                    <p:nvPicPr>
                      <p:cNvPr id="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100" y="1465655"/>
                        <a:ext cx="5093110" cy="50352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9869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100781" y="1941256"/>
            <a:ext cx="5553075" cy="4554794"/>
          </a:xfrm>
        </p:spPr>
        <p:txBody>
          <a:bodyPr>
            <a:noAutofit/>
          </a:bodyPr>
          <a:lstStyle/>
          <a:p>
            <a:pPr>
              <a:lnSpc>
                <a:spcPct val="90000"/>
              </a:lnSpc>
            </a:pPr>
            <a:r>
              <a:rPr lang="zh-CN" altLang="en-US" sz="2400" b="1" dirty="0"/>
              <a:t>对象类所具有的条件行为用</a:t>
            </a:r>
            <a:r>
              <a:rPr lang="zh-CN" altLang="en-US" sz="2400" b="1" dirty="0">
                <a:solidFill>
                  <a:srgbClr val="FF3300"/>
                </a:solidFill>
              </a:rPr>
              <a:t>分支</a:t>
            </a:r>
            <a:r>
              <a:rPr lang="zh-CN" altLang="en-US" sz="2400" b="1" dirty="0"/>
              <a:t>和</a:t>
            </a:r>
            <a:r>
              <a:rPr lang="zh-CN" altLang="en-US" sz="2400" b="1" dirty="0">
                <a:solidFill>
                  <a:srgbClr val="FF3300"/>
                </a:solidFill>
              </a:rPr>
              <a:t>合并</a:t>
            </a:r>
            <a:r>
              <a:rPr lang="zh-CN" altLang="en-US" sz="2400" b="1" dirty="0"/>
              <a:t>表达。 在活动图中分支与合并用空心小菱形表示。</a:t>
            </a:r>
          </a:p>
          <a:p>
            <a:pPr>
              <a:lnSpc>
                <a:spcPct val="90000"/>
              </a:lnSpc>
            </a:pPr>
            <a:endParaRPr lang="zh-CN" altLang="en-US" sz="2400" b="1" dirty="0"/>
          </a:p>
          <a:p>
            <a:pPr>
              <a:lnSpc>
                <a:spcPct val="90000"/>
              </a:lnSpc>
            </a:pPr>
            <a:r>
              <a:rPr lang="zh-CN" altLang="en-US" sz="2400" b="1" dirty="0">
                <a:solidFill>
                  <a:srgbClr val="000099"/>
                </a:solidFill>
              </a:rPr>
              <a:t>一个</a:t>
            </a:r>
            <a:r>
              <a:rPr lang="zh-CN" altLang="en-US" sz="2400" b="1" dirty="0">
                <a:solidFill>
                  <a:srgbClr val="FF3300"/>
                </a:solidFill>
              </a:rPr>
              <a:t>分支</a:t>
            </a:r>
            <a:r>
              <a:rPr lang="zh-CN" altLang="en-US" sz="2400" b="1" dirty="0">
                <a:solidFill>
                  <a:srgbClr val="000099"/>
                </a:solidFill>
              </a:rPr>
              <a:t>有</a:t>
            </a:r>
            <a:r>
              <a:rPr lang="en-US" altLang="zh-CN" sz="2400" b="1" dirty="0">
                <a:solidFill>
                  <a:srgbClr val="00B0F0"/>
                </a:solidFill>
              </a:rPr>
              <a:t>1</a:t>
            </a:r>
            <a:r>
              <a:rPr lang="zh-CN" altLang="en-US" sz="2400" b="1" dirty="0">
                <a:solidFill>
                  <a:srgbClr val="000099"/>
                </a:solidFill>
              </a:rPr>
              <a:t>个入转换和</a:t>
            </a:r>
            <a:r>
              <a:rPr lang="zh-CN" altLang="en-US" sz="2400" b="1" dirty="0">
                <a:solidFill>
                  <a:srgbClr val="00B0F0"/>
                </a:solidFill>
              </a:rPr>
              <a:t>多</a:t>
            </a:r>
            <a:r>
              <a:rPr lang="zh-CN" altLang="en-US" sz="2400" b="1" dirty="0">
                <a:solidFill>
                  <a:srgbClr val="000099"/>
                </a:solidFill>
              </a:rPr>
              <a:t>个带条件的出转换，出转换的</a:t>
            </a:r>
            <a:r>
              <a:rPr lang="zh-CN" altLang="en-US" sz="2400" b="1" dirty="0">
                <a:solidFill>
                  <a:srgbClr val="00B050"/>
                </a:solidFill>
              </a:rPr>
              <a:t>条件</a:t>
            </a:r>
            <a:r>
              <a:rPr lang="zh-CN" altLang="en-US" sz="2400" b="1" dirty="0">
                <a:solidFill>
                  <a:srgbClr val="000099"/>
                </a:solidFill>
              </a:rPr>
              <a:t>应当是</a:t>
            </a:r>
            <a:r>
              <a:rPr lang="zh-CN" altLang="en-US" sz="2400" b="1" dirty="0">
                <a:solidFill>
                  <a:srgbClr val="00B050"/>
                </a:solidFill>
              </a:rPr>
              <a:t>互斥的</a:t>
            </a:r>
            <a:r>
              <a:rPr lang="zh-CN" altLang="en-US" sz="2400" b="1" dirty="0">
                <a:solidFill>
                  <a:srgbClr val="000099"/>
                </a:solidFill>
              </a:rPr>
              <a:t>，这样可以保证只有一条出转换能够被触发。</a:t>
            </a:r>
          </a:p>
          <a:p>
            <a:pPr>
              <a:lnSpc>
                <a:spcPct val="90000"/>
              </a:lnSpc>
            </a:pPr>
            <a:endParaRPr lang="zh-CN" altLang="en-US" sz="2400" b="1" dirty="0">
              <a:solidFill>
                <a:srgbClr val="000099"/>
              </a:solidFill>
            </a:endParaRPr>
          </a:p>
          <a:p>
            <a:pPr>
              <a:lnSpc>
                <a:spcPct val="90000"/>
              </a:lnSpc>
            </a:pPr>
            <a:r>
              <a:rPr lang="zh-CN" altLang="en-US" sz="2400" b="1" dirty="0">
                <a:solidFill>
                  <a:srgbClr val="990000"/>
                </a:solidFill>
              </a:rPr>
              <a:t>一个</a:t>
            </a:r>
            <a:r>
              <a:rPr lang="zh-CN" altLang="en-US" sz="2400" b="1" dirty="0">
                <a:solidFill>
                  <a:srgbClr val="7030A0"/>
                </a:solidFill>
              </a:rPr>
              <a:t>合并</a:t>
            </a:r>
            <a:r>
              <a:rPr lang="zh-CN" altLang="en-US" sz="2400" b="1" dirty="0">
                <a:solidFill>
                  <a:srgbClr val="990000"/>
                </a:solidFill>
              </a:rPr>
              <a:t>有多个带条件的入转换和一个出转换，</a:t>
            </a:r>
            <a:r>
              <a:rPr lang="zh-CN" altLang="en-US" sz="2400" b="1" dirty="0">
                <a:solidFill>
                  <a:srgbClr val="7030A0"/>
                </a:solidFill>
              </a:rPr>
              <a:t>合并</a:t>
            </a:r>
            <a:r>
              <a:rPr lang="zh-CN" altLang="en-US" sz="2400" b="1" dirty="0">
                <a:solidFill>
                  <a:srgbClr val="990000"/>
                </a:solidFill>
              </a:rPr>
              <a:t>表示从对应的分支开始的条件行为的结束。 </a:t>
            </a:r>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381000"/>
            <a:ext cx="3362325" cy="6115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CN" altLang="en-US" sz="2400" b="1" dirty="0">
                <a:solidFill>
                  <a:srgbClr val="FF0000"/>
                </a:solidFill>
                <a:latin typeface="黑体" panose="02010609060101010101" pitchFamily="49" charset="-122"/>
                <a:ea typeface="黑体" panose="02010609060101010101" pitchFamily="49" charset="-122"/>
              </a:rPr>
              <a:t>分支与合并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7107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1676400"/>
            <a:ext cx="7667625"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47367" y="116943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CN" altLang="en-US" sz="2400" b="1" dirty="0">
                <a:solidFill>
                  <a:srgbClr val="FF0000"/>
                </a:solidFill>
                <a:latin typeface="黑体" panose="02010609060101010101" pitchFamily="49" charset="-122"/>
                <a:ea typeface="黑体" panose="02010609060101010101" pitchFamily="49" charset="-122"/>
              </a:rPr>
              <a:t>分支与合并</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1916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1108587" y="523961"/>
            <a:ext cx="7772400" cy="71112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6600" b="1" kern="1200" cap="none" baseline="0">
                <a:blipFill dpi="0" rotWithShape="1">
                  <a:blip r:embed="rId2"/>
                  <a:srcRect/>
                  <a:tile tx="6350" ty="-127000" sx="65000" sy="64000" flip="none" algn="tl"/>
                </a:blipFill>
                <a:latin typeface="+mj-lt"/>
                <a:ea typeface="+mj-ea"/>
                <a:cs typeface="+mj-cs"/>
              </a:defRPr>
            </a:lvl1pPr>
          </a:lstStyle>
          <a:p>
            <a:r>
              <a:rPr lang="zh-Hans" altLang="en-US" dirty="0"/>
              <a:t>系统分析与设计</a:t>
            </a:r>
            <a:r>
              <a:rPr lang="en-US" altLang="zh-Hans" dirty="0"/>
              <a:t>—</a:t>
            </a:r>
            <a:r>
              <a:rPr lang="zh-CN" altLang="en-US" dirty="0"/>
              <a:t>活动图</a:t>
            </a:r>
          </a:p>
        </p:txBody>
      </p:sp>
      <p:sp>
        <p:nvSpPr>
          <p:cNvPr id="8" name="Rectangle 3"/>
          <p:cNvSpPr txBox="1">
            <a:spLocks noChangeArrowheads="1"/>
          </p:cNvSpPr>
          <p:nvPr/>
        </p:nvSpPr>
        <p:spPr>
          <a:xfrm>
            <a:off x="1108587" y="1691147"/>
            <a:ext cx="7106264" cy="38935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CN" altLang="en-US" sz="2800" b="1" dirty="0">
                <a:solidFill>
                  <a:srgbClr val="00B0F0"/>
                </a:solidFill>
              </a:rPr>
              <a:t>一、概述</a:t>
            </a:r>
          </a:p>
          <a:p>
            <a:pPr marL="0" indent="0">
              <a:buNone/>
            </a:pPr>
            <a:r>
              <a:rPr lang="zh-CN" altLang="en-US" sz="2800" b="1" dirty="0">
                <a:solidFill>
                  <a:srgbClr val="00B0F0"/>
                </a:solidFill>
              </a:rPr>
              <a:t>二、活动图的组成元素</a:t>
            </a:r>
          </a:p>
          <a:p>
            <a:pPr marL="0" indent="0">
              <a:buNone/>
            </a:pPr>
            <a:r>
              <a:rPr lang="zh-CN" altLang="en-US" sz="2800" b="1" dirty="0">
                <a:solidFill>
                  <a:srgbClr val="00B0F0"/>
                </a:solidFill>
              </a:rPr>
              <a:t>三、活动的分解</a:t>
            </a:r>
          </a:p>
          <a:p>
            <a:pPr marL="0" indent="0">
              <a:buNone/>
            </a:pPr>
            <a:r>
              <a:rPr lang="zh-CN" altLang="en-US" sz="2800" b="1" dirty="0">
                <a:solidFill>
                  <a:srgbClr val="00B0F0"/>
                </a:solidFill>
              </a:rPr>
              <a:t>四、活动图的用途</a:t>
            </a:r>
          </a:p>
          <a:p>
            <a:pPr marL="0" indent="0">
              <a:buNone/>
            </a:pPr>
            <a:r>
              <a:rPr lang="zh-CN" altLang="en-US" sz="2800" b="1" dirty="0">
                <a:solidFill>
                  <a:srgbClr val="00B0F0"/>
                </a:solidFill>
              </a:rPr>
              <a:t>五、活动图建模</a:t>
            </a:r>
            <a:endParaRPr lang="en-US" altLang="zh-CN" sz="2800" b="1" dirty="0">
              <a:solidFill>
                <a:srgbClr val="00B0F0"/>
              </a:solidFill>
            </a:endParaRPr>
          </a:p>
          <a:p>
            <a:pPr marL="0" indent="0">
              <a:buNone/>
            </a:pPr>
            <a:r>
              <a:rPr lang="zh-CN" altLang="en-US" sz="2800" b="1" dirty="0">
                <a:solidFill>
                  <a:srgbClr val="00B0F0"/>
                </a:solidFill>
              </a:rPr>
              <a:t>六、交互纵览图</a:t>
            </a:r>
            <a:endParaRPr lang="en-US" altLang="zh-CN" sz="2800" b="1" dirty="0">
              <a:solidFill>
                <a:srgbClr val="00B0F0"/>
              </a:solidFill>
            </a:endParaRPr>
          </a:p>
          <a:p>
            <a:pPr marL="0" indent="0">
              <a:buNone/>
            </a:pPr>
            <a:r>
              <a:rPr lang="zh-CN" altLang="en-US" sz="2800" b="1">
                <a:solidFill>
                  <a:srgbClr val="00B0F0"/>
                </a:solidFill>
              </a:rPr>
              <a:t>七、练习</a:t>
            </a:r>
            <a:endParaRPr lang="zh-CN" altLang="en-US" sz="2800" b="1" dirty="0">
              <a:solidFill>
                <a:srgbClr val="00B0F0"/>
              </a:solidFill>
            </a:endParaRPr>
          </a:p>
        </p:txBody>
      </p:sp>
    </p:spTree>
    <p:extLst>
      <p:ext uri="{BB962C8B-B14F-4D97-AF65-F5344CB8AC3E}">
        <p14:creationId xmlns:p14="http://schemas.microsoft.com/office/powerpoint/2010/main" val="2864398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228601" y="1495079"/>
            <a:ext cx="6132870" cy="2064198"/>
          </a:xfrm>
        </p:spPr>
        <p:txBody>
          <a:bodyPr>
            <a:noAutofit/>
          </a:bodyPr>
          <a:lstStyle/>
          <a:p>
            <a:r>
              <a:rPr lang="zh-CN" altLang="en-US" sz="2400" b="1" dirty="0">
                <a:solidFill>
                  <a:srgbClr val="FF3300"/>
                </a:solidFill>
              </a:rPr>
              <a:t>分支</a:t>
            </a:r>
            <a:r>
              <a:rPr lang="zh-CN" altLang="en-US" sz="2400" b="1" dirty="0"/>
              <a:t>表示的是从多种可能的活动转移中选择一个</a:t>
            </a:r>
          </a:p>
          <a:p>
            <a:r>
              <a:rPr lang="zh-CN" altLang="en-US" sz="2400" b="1" dirty="0"/>
              <a:t>如果要表示系统或对象的</a:t>
            </a:r>
            <a:r>
              <a:rPr lang="zh-CN" altLang="en-US" sz="2400" b="1" dirty="0">
                <a:solidFill>
                  <a:srgbClr val="00B050"/>
                </a:solidFill>
              </a:rPr>
              <a:t>并发行为</a:t>
            </a:r>
            <a:r>
              <a:rPr lang="zh-CN" altLang="en-US" sz="2400" b="1" dirty="0"/>
              <a:t>，则可以使用</a:t>
            </a:r>
            <a:r>
              <a:rPr lang="zh-CN" altLang="en-US" sz="2400" b="1" dirty="0">
                <a:solidFill>
                  <a:srgbClr val="FF3300"/>
                </a:solidFill>
              </a:rPr>
              <a:t>分叉（</a:t>
            </a:r>
            <a:r>
              <a:rPr lang="en-US" altLang="zh-CN" sz="2400" b="1" dirty="0">
                <a:solidFill>
                  <a:srgbClr val="FF3300"/>
                </a:solidFill>
              </a:rPr>
              <a:t>fork</a:t>
            </a:r>
            <a:r>
              <a:rPr lang="zh-CN" altLang="en-US" sz="2400" b="1" dirty="0">
                <a:solidFill>
                  <a:srgbClr val="FF3300"/>
                </a:solidFill>
              </a:rPr>
              <a:t>）和汇合（</a:t>
            </a:r>
            <a:r>
              <a:rPr lang="en-US" altLang="zh-CN" sz="2400" b="1" dirty="0">
                <a:solidFill>
                  <a:srgbClr val="FF3300"/>
                </a:solidFill>
              </a:rPr>
              <a:t>join</a:t>
            </a:r>
            <a:r>
              <a:rPr lang="zh-CN" altLang="en-US" sz="2400" b="1" dirty="0">
                <a:solidFill>
                  <a:srgbClr val="FF3300"/>
                </a:solidFill>
              </a:rPr>
              <a:t>）</a:t>
            </a:r>
            <a:r>
              <a:rPr lang="zh-CN" altLang="en-US" sz="2400" b="1" dirty="0"/>
              <a:t>这两种建模元素。</a:t>
            </a:r>
          </a:p>
          <a:p>
            <a:endParaRPr lang="en-US" altLang="zh-CN" sz="2400" b="1" dirty="0">
              <a:solidFill>
                <a:srgbClr val="9900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67032" y="94159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6341806" y="806567"/>
            <a:ext cx="2802194" cy="3944013"/>
          </a:xfrm>
          <a:prstGeom prst="rect">
            <a:avLst/>
          </a:prstGeom>
        </p:spPr>
      </p:pic>
      <p:sp>
        <p:nvSpPr>
          <p:cNvPr id="8" name="Rectangle 3"/>
          <p:cNvSpPr txBox="1">
            <a:spLocks noChangeArrowheads="1"/>
          </p:cNvSpPr>
          <p:nvPr/>
        </p:nvSpPr>
        <p:spPr>
          <a:xfrm>
            <a:off x="228601" y="3500283"/>
            <a:ext cx="6132870" cy="128802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solidFill>
                  <a:srgbClr val="00B050"/>
                </a:solidFill>
              </a:rPr>
              <a:t>分叉</a:t>
            </a:r>
            <a:r>
              <a:rPr lang="zh-CN" altLang="en-US" sz="2400" b="1" dirty="0"/>
              <a:t>可以用来描述并发线程，每个分叉可以有一个输入转换和两个或多个输出转换，每个转换都可以是独立的控制流。</a:t>
            </a:r>
          </a:p>
        </p:txBody>
      </p:sp>
      <p:sp>
        <p:nvSpPr>
          <p:cNvPr id="7" name="矩形 6"/>
          <p:cNvSpPr/>
          <p:nvPr/>
        </p:nvSpPr>
        <p:spPr>
          <a:xfrm>
            <a:off x="368710" y="4885609"/>
            <a:ext cx="7971504" cy="1569660"/>
          </a:xfrm>
          <a:prstGeom prst="rect">
            <a:avLst/>
          </a:prstGeom>
        </p:spPr>
        <p:txBody>
          <a:bodyPr wrap="square">
            <a:spAutoFit/>
          </a:bodyPr>
          <a:lstStyle/>
          <a:p>
            <a:r>
              <a:rPr lang="zh-CN" altLang="en-US" sz="2400" b="1" dirty="0">
                <a:solidFill>
                  <a:srgbClr val="00B050"/>
                </a:solidFill>
              </a:rPr>
              <a:t>汇合</a:t>
            </a:r>
            <a:r>
              <a:rPr lang="zh-CN" altLang="en-US" sz="2400" b="1" dirty="0">
                <a:solidFill>
                  <a:srgbClr val="990000"/>
                </a:solidFill>
              </a:rPr>
              <a:t>用于同步这些并发分支，</a:t>
            </a:r>
            <a:r>
              <a:rPr lang="zh-CN" altLang="en-US" sz="2400" b="1" dirty="0">
                <a:solidFill>
                  <a:srgbClr val="000099"/>
                </a:solidFill>
              </a:rPr>
              <a:t>代表两个或多个并发控制流同步发生，当所有的控制流都达到汇合点后，控制才能继续往下进行。</a:t>
            </a:r>
            <a:r>
              <a:rPr lang="zh-CN" altLang="en-US" sz="2400" b="1" dirty="0">
                <a:solidFill>
                  <a:srgbClr val="990000"/>
                </a:solidFill>
              </a:rPr>
              <a:t>以达到共同完成</a:t>
            </a:r>
            <a:r>
              <a:rPr lang="en-US" altLang="zh-CN" sz="2400" b="1" dirty="0">
                <a:solidFill>
                  <a:srgbClr val="990000"/>
                </a:solidFill>
              </a:rPr>
              <a:t>1</a:t>
            </a:r>
            <a:r>
              <a:rPr lang="zh-CN" altLang="en-US" sz="2400" b="1" dirty="0">
                <a:solidFill>
                  <a:srgbClr val="990000"/>
                </a:solidFill>
              </a:rPr>
              <a:t>项事务的目的。</a:t>
            </a:r>
            <a:r>
              <a:rPr lang="zh-CN" altLang="en-US" sz="2400" b="1" dirty="0">
                <a:solidFill>
                  <a:srgbClr val="000099"/>
                </a:solidFill>
              </a:rPr>
              <a:t>每个汇合可以有两个或</a:t>
            </a:r>
            <a:r>
              <a:rPr lang="zh-CN" altLang="en-US" sz="2400" b="1" dirty="0">
                <a:solidFill>
                  <a:srgbClr val="0070C0"/>
                </a:solidFill>
              </a:rPr>
              <a:t>多个</a:t>
            </a:r>
            <a:r>
              <a:rPr lang="zh-CN" altLang="en-US" sz="2400" b="1" dirty="0">
                <a:solidFill>
                  <a:srgbClr val="00B050"/>
                </a:solidFill>
              </a:rPr>
              <a:t>输入转换</a:t>
            </a:r>
            <a:r>
              <a:rPr lang="zh-CN" altLang="en-US" sz="2400" b="1" dirty="0">
                <a:solidFill>
                  <a:srgbClr val="000099"/>
                </a:solidFill>
              </a:rPr>
              <a:t>和</a:t>
            </a:r>
            <a:r>
              <a:rPr lang="en-US" altLang="zh-CN" sz="2400" b="1" dirty="0">
                <a:solidFill>
                  <a:srgbClr val="00B050"/>
                </a:solidFill>
              </a:rPr>
              <a:t>1</a:t>
            </a:r>
            <a:r>
              <a:rPr lang="zh-CN" altLang="en-US" sz="2400" b="1" dirty="0">
                <a:solidFill>
                  <a:srgbClr val="00B050"/>
                </a:solidFill>
              </a:rPr>
              <a:t>个输出转换</a:t>
            </a:r>
            <a:endParaRPr lang="en-US" altLang="zh-CN" sz="2400" dirty="0">
              <a:solidFill>
                <a:srgbClr val="00B050"/>
              </a:solidFill>
            </a:endParaRPr>
          </a:p>
        </p:txBody>
      </p:sp>
    </p:spTree>
    <p:extLst>
      <p:ext uri="{BB962C8B-B14F-4D97-AF65-F5344CB8AC3E}">
        <p14:creationId xmlns:p14="http://schemas.microsoft.com/office/powerpoint/2010/main" val="1139914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body" idx="1"/>
          </p:nvPr>
        </p:nvSpPr>
        <p:spPr>
          <a:xfrm>
            <a:off x="0" y="2271251"/>
            <a:ext cx="5565058" cy="1557338"/>
          </a:xfrm>
        </p:spPr>
        <p:txBody>
          <a:bodyPr/>
          <a:lstStyle/>
          <a:p>
            <a:r>
              <a:rPr lang="zh-CN" altLang="en-US" b="1" dirty="0"/>
              <a:t>分叉和汇合都使用加粗的水平或垂直线段表示。</a:t>
            </a:r>
          </a:p>
        </p:txBody>
      </p:sp>
      <p:pic>
        <p:nvPicPr>
          <p:cNvPr id="481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0"/>
            <a:ext cx="3362325" cy="6553200"/>
          </a:xfrm>
          <a:prstGeom prst="rect">
            <a:avLst/>
          </a:prstGeom>
          <a:noFill/>
          <a:extLst>
            <a:ext uri="{909E8E84-426E-40DD-AFC4-6F175D3DCCD1}">
              <a14:hiddenFill xmlns:a14="http://schemas.microsoft.com/office/drawing/2010/main">
                <a:solidFill>
                  <a:srgbClr val="FFFFFF"/>
                </a:solidFill>
              </a14:hiddenFill>
            </a:ext>
          </a:extLst>
        </p:spPr>
      </p:pic>
      <p:pic>
        <p:nvPicPr>
          <p:cNvPr id="481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7600"/>
            <a:ext cx="62484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467032" y="94159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92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1" y="1627964"/>
            <a:ext cx="7000568" cy="50280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67032" y="94159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509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1071962"/>
            <a:ext cx="7543800" cy="609600"/>
          </a:xfrm>
        </p:spPr>
        <p:txBody>
          <a:bodyPr>
            <a:normAutofit/>
          </a:bodyPr>
          <a:lstStyle/>
          <a:p>
            <a:r>
              <a:rPr lang="zh-CN" altLang="en-US" sz="2400" dirty="0"/>
              <a:t>判断活动图中可能存在的并发活动 </a:t>
            </a:r>
          </a:p>
        </p:txBody>
      </p:sp>
      <p:pic>
        <p:nvPicPr>
          <p:cNvPr id="80903" name="Picture 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76747" y="1681562"/>
            <a:ext cx="7057103" cy="50682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88374" y="749081"/>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分叉与汇合</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4266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69490" y="1846105"/>
            <a:ext cx="7772400" cy="4050792"/>
          </a:xfrm>
        </p:spPr>
        <p:txBody>
          <a:bodyPr>
            <a:noAutofit/>
          </a:bodyPr>
          <a:lstStyle/>
          <a:p>
            <a:pPr>
              <a:lnSpc>
                <a:spcPct val="90000"/>
              </a:lnSpc>
            </a:pPr>
            <a:r>
              <a:rPr lang="en-US" altLang="zh-CN" sz="2400" dirty="0"/>
              <a:t>  </a:t>
            </a:r>
            <a:r>
              <a:rPr lang="zh-CN" altLang="en-US" sz="2400" b="1" dirty="0"/>
              <a:t>泳道是活动图中的区域划分，根据每个活动的职责对所有活动进行划分，每个泳道代表一个责任区。 </a:t>
            </a:r>
          </a:p>
          <a:p>
            <a:pPr>
              <a:lnSpc>
                <a:spcPct val="90000"/>
              </a:lnSpc>
            </a:pPr>
            <a:endParaRPr lang="zh-CN" altLang="en-US" sz="2400" b="1" dirty="0"/>
          </a:p>
          <a:p>
            <a:pPr>
              <a:lnSpc>
                <a:spcPct val="90000"/>
              </a:lnSpc>
            </a:pPr>
            <a:r>
              <a:rPr lang="zh-CN" altLang="en-US" sz="2400" b="1" dirty="0">
                <a:solidFill>
                  <a:srgbClr val="000099"/>
                </a:solidFill>
              </a:rPr>
              <a:t>泳道将活动图中的活动化分为若干组，并把每一组指定给负责这组活动的业务组织即对象。</a:t>
            </a:r>
          </a:p>
          <a:p>
            <a:pPr>
              <a:lnSpc>
                <a:spcPct val="90000"/>
              </a:lnSpc>
            </a:pPr>
            <a:endParaRPr lang="zh-CN" altLang="en-US" sz="2400" b="1" dirty="0">
              <a:solidFill>
                <a:srgbClr val="000099"/>
              </a:solidFill>
            </a:endParaRPr>
          </a:p>
          <a:p>
            <a:pPr>
              <a:lnSpc>
                <a:spcPct val="90000"/>
              </a:lnSpc>
            </a:pPr>
            <a:r>
              <a:rPr lang="zh-CN" altLang="en-US" sz="2400" b="1" dirty="0">
                <a:solidFill>
                  <a:srgbClr val="008000"/>
                </a:solidFill>
              </a:rPr>
              <a:t>泳道区分了负责活动的对象，明确地表示了哪些活动是由哪些对象进行的。泳道和类不是一一对应的。</a:t>
            </a:r>
          </a:p>
          <a:p>
            <a:pPr>
              <a:lnSpc>
                <a:spcPct val="90000"/>
              </a:lnSpc>
            </a:pPr>
            <a:endParaRPr lang="zh-CN" altLang="en-US" sz="2400" b="1" dirty="0">
              <a:solidFill>
                <a:srgbClr val="008000"/>
              </a:solidFill>
            </a:endParaRPr>
          </a:p>
          <a:p>
            <a:pPr>
              <a:lnSpc>
                <a:spcPct val="90000"/>
              </a:lnSpc>
            </a:pPr>
            <a:endParaRPr lang="en-US" altLang="zh-CN"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6106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04800" y="1524000"/>
            <a:ext cx="8077200" cy="4778477"/>
          </a:xfrm>
        </p:spPr>
        <p:txBody>
          <a:bodyPr>
            <a:normAutofit/>
          </a:bodyPr>
          <a:lstStyle/>
          <a:p>
            <a:pPr>
              <a:lnSpc>
                <a:spcPct val="90000"/>
              </a:lnSpc>
            </a:pPr>
            <a:r>
              <a:rPr lang="zh-CN" altLang="en-US" sz="2400" b="1" dirty="0"/>
              <a:t>每个活动只能明确地属于一个泳道。</a:t>
            </a:r>
            <a:r>
              <a:rPr lang="zh-CN" altLang="en-US" sz="2400" b="1" dirty="0">
                <a:solidFill>
                  <a:srgbClr val="FF3300"/>
                </a:solidFill>
              </a:rPr>
              <a:t>（注意：如果想让多个对象参与一个活动，可以采用对象流的方法）</a:t>
            </a:r>
          </a:p>
          <a:p>
            <a:pPr>
              <a:lnSpc>
                <a:spcPct val="90000"/>
              </a:lnSpc>
            </a:pPr>
            <a:endParaRPr lang="zh-CN" altLang="en-US" sz="2400" b="1" dirty="0">
              <a:solidFill>
                <a:srgbClr val="FF3300"/>
              </a:solidFill>
            </a:endParaRPr>
          </a:p>
          <a:p>
            <a:pPr>
              <a:lnSpc>
                <a:spcPct val="90000"/>
              </a:lnSpc>
            </a:pPr>
            <a:r>
              <a:rPr lang="zh-CN" altLang="en-US" sz="2400" b="1" dirty="0">
                <a:solidFill>
                  <a:srgbClr val="000099"/>
                </a:solidFill>
              </a:rPr>
              <a:t>泳道用垂直实线绘出，垂直线分隔的区域就是泳道。在泳道上方可以给出泳道的名字或对象（对象类）的名字，该对象（对象类）负责泳道内的全部活动。</a:t>
            </a:r>
          </a:p>
          <a:p>
            <a:pPr>
              <a:lnSpc>
                <a:spcPct val="90000"/>
              </a:lnSpc>
            </a:pPr>
            <a:endParaRPr lang="en-US" altLang="zh-CN" sz="2400" b="1" dirty="0">
              <a:solidFill>
                <a:srgbClr val="000099"/>
              </a:solidFill>
            </a:endParaRP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495800"/>
            <a:ext cx="1695450" cy="20764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3" name="矩形 2"/>
          <p:cNvSpPr/>
          <p:nvPr/>
        </p:nvSpPr>
        <p:spPr>
          <a:xfrm>
            <a:off x="447367" y="4334019"/>
            <a:ext cx="6051755" cy="646331"/>
          </a:xfrm>
          <a:prstGeom prst="rect">
            <a:avLst/>
          </a:prstGeom>
        </p:spPr>
        <p:txBody>
          <a:bodyPr wrap="square">
            <a:spAutoFit/>
          </a:bodyPr>
          <a:lstStyle/>
          <a:p>
            <a:r>
              <a:rPr lang="zh-CN" altLang="en-US" b="1" dirty="0">
                <a:solidFill>
                  <a:srgbClr val="990000"/>
                </a:solidFill>
              </a:rPr>
              <a:t>泳道没有顺序，不同泳道中的活动既可以顺序进行也可以并发进行，动作流和对象流允许穿越分隔线。</a:t>
            </a:r>
            <a:r>
              <a:rPr lang="zh-CN" altLang="en-US" b="1" dirty="0"/>
              <a:t> </a:t>
            </a:r>
          </a:p>
        </p:txBody>
      </p:sp>
    </p:spTree>
    <p:extLst>
      <p:ext uri="{BB962C8B-B14F-4D97-AF65-F5344CB8AC3E}">
        <p14:creationId xmlns:p14="http://schemas.microsoft.com/office/powerpoint/2010/main" val="235643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a:t> </a:t>
            </a:r>
          </a:p>
        </p:txBody>
      </p:sp>
      <p:sp>
        <p:nvSpPr>
          <p:cNvPr id="75779" name="Rectangle 3"/>
          <p:cNvSpPr>
            <a:spLocks noGrp="1" noChangeArrowheads="1"/>
          </p:cNvSpPr>
          <p:nvPr>
            <p:ph type="body" idx="1"/>
          </p:nvPr>
        </p:nvSpPr>
        <p:spPr>
          <a:xfrm>
            <a:off x="228600" y="1691148"/>
            <a:ext cx="8686800" cy="4945626"/>
          </a:xfrm>
          <a:solidFill>
            <a:srgbClr val="FFFFFF"/>
          </a:solidFill>
        </p:spPr>
        <p:txBody>
          <a:bodyPr>
            <a:noAutofit/>
          </a:bodyPr>
          <a:lstStyle/>
          <a:p>
            <a:pPr>
              <a:lnSpc>
                <a:spcPct val="90000"/>
              </a:lnSpc>
            </a:pPr>
            <a:r>
              <a:rPr lang="zh-CN" altLang="en-US" b="1" dirty="0">
                <a:solidFill>
                  <a:srgbClr val="990000"/>
                </a:solidFill>
              </a:rPr>
              <a:t>考虑一个咨询公司会见一个客户时的业务过程。活动可能是像这样发生的。</a:t>
            </a:r>
          </a:p>
          <a:p>
            <a:pPr>
              <a:lnSpc>
                <a:spcPct val="90000"/>
              </a:lnSpc>
            </a:pPr>
            <a:endParaRPr lang="zh-CN" altLang="en-US" b="1" dirty="0">
              <a:solidFill>
                <a:srgbClr val="990000"/>
              </a:solidFill>
            </a:endParaRPr>
          </a:p>
          <a:p>
            <a:pPr>
              <a:lnSpc>
                <a:spcPct val="90000"/>
              </a:lnSpc>
              <a:buFont typeface="Wingdings" panose="05000000000000000000" pitchFamily="2" charset="2"/>
              <a:buNone/>
            </a:pPr>
            <a:r>
              <a:rPr lang="en-US" altLang="zh-CN" b="1" dirty="0"/>
              <a:t>1.</a:t>
            </a:r>
            <a:r>
              <a:rPr lang="zh-CN" altLang="en-US" b="1" dirty="0">
                <a:latin typeface="宋体" panose="02010600030101010101" pitchFamily="2" charset="-122"/>
              </a:rPr>
              <a:t>公司</a:t>
            </a:r>
            <a:r>
              <a:rPr lang="zh-CN" altLang="en-US" b="1" dirty="0">
                <a:solidFill>
                  <a:srgbClr val="FF3300"/>
                </a:solidFill>
                <a:latin typeface="宋体" panose="02010600030101010101" pitchFamily="2" charset="-122"/>
              </a:rPr>
              <a:t>业务员</a:t>
            </a:r>
            <a:r>
              <a:rPr lang="zh-CN" altLang="en-US" b="1" dirty="0">
                <a:latin typeface="宋体" panose="02010600030101010101" pitchFamily="2" charset="-122"/>
              </a:rPr>
              <a:t>打电话给客户，确定一个约定（</a:t>
            </a:r>
            <a:r>
              <a:rPr lang="en-US" altLang="zh-CN" b="1" dirty="0">
                <a:latin typeface="宋体" panose="02010600030101010101" pitchFamily="2" charset="-122"/>
              </a:rPr>
              <a:t>Call client setup appointment</a:t>
            </a:r>
            <a:r>
              <a:rPr lang="zh-CN" altLang="en-US"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2.</a:t>
            </a:r>
            <a:r>
              <a:rPr lang="zh-CN" altLang="en-US" b="1" dirty="0">
                <a:latin typeface="宋体" panose="02010600030101010101" pitchFamily="2" charset="-122"/>
              </a:rPr>
              <a:t>如果约定地点时在公司之内（</a:t>
            </a:r>
            <a:r>
              <a:rPr lang="en-US" altLang="zh-CN" b="1" dirty="0">
                <a:latin typeface="宋体" panose="02010600030101010101" pitchFamily="2" charset="-122"/>
              </a:rPr>
              <a:t>appointment onsite</a:t>
            </a:r>
            <a:r>
              <a:rPr lang="zh-CN" altLang="en-US" b="1" dirty="0">
                <a:latin typeface="宋体" panose="02010600030101010101" pitchFamily="2" charset="-122"/>
              </a:rPr>
              <a:t>），那么公司中的</a:t>
            </a:r>
            <a:r>
              <a:rPr lang="zh-CN" altLang="en-US" b="1" dirty="0">
                <a:solidFill>
                  <a:srgbClr val="FF3300"/>
                </a:solidFill>
                <a:latin typeface="宋体" panose="02010600030101010101" pitchFamily="2" charset="-122"/>
              </a:rPr>
              <a:t>技术人员</a:t>
            </a:r>
            <a:r>
              <a:rPr lang="zh-CN" altLang="en-US" b="1" dirty="0">
                <a:latin typeface="宋体" panose="02010600030101010101" pitchFamily="2" charset="-122"/>
              </a:rPr>
              <a:t>就要为会面准备一间会议室（</a:t>
            </a:r>
            <a:r>
              <a:rPr lang="en-US" altLang="zh-CN" b="1" dirty="0">
                <a:latin typeface="宋体" panose="02010600030101010101" pitchFamily="2" charset="-122"/>
              </a:rPr>
              <a:t>Prepare a conference room</a:t>
            </a:r>
            <a:r>
              <a:rPr lang="zh-CN" altLang="en-US" b="1" dirty="0">
                <a:latin typeface="宋体" panose="02010600030101010101" pitchFamily="2" charset="-122"/>
              </a:rPr>
              <a:t>）。</a:t>
            </a:r>
          </a:p>
          <a:p>
            <a:pPr>
              <a:lnSpc>
                <a:spcPct val="90000"/>
              </a:lnSpc>
              <a:buFont typeface="Wingdings" panose="05000000000000000000" pitchFamily="2" charset="2"/>
              <a:buNone/>
            </a:pPr>
            <a:r>
              <a:rPr lang="zh-CN" altLang="en-US" b="1" dirty="0">
                <a:latin typeface="宋体" panose="02010600030101010101" pitchFamily="2" charset="-122"/>
              </a:rPr>
              <a:t>３</a:t>
            </a:r>
            <a:r>
              <a:rPr lang="en-US" altLang="zh-CN" b="1" dirty="0">
                <a:latin typeface="宋体" panose="02010600030101010101" pitchFamily="2" charset="-122"/>
              </a:rPr>
              <a:t>.</a:t>
            </a:r>
            <a:r>
              <a:rPr lang="zh-CN" altLang="en-US" b="1" dirty="0">
                <a:latin typeface="宋体" panose="02010600030101010101" pitchFamily="2" charset="-122"/>
              </a:rPr>
              <a:t>如果约定地点在公司之外（</a:t>
            </a:r>
            <a:r>
              <a:rPr lang="en-US" altLang="zh-CN" b="1" dirty="0">
                <a:latin typeface="宋体" panose="02010600030101010101" pitchFamily="2" charset="-122"/>
              </a:rPr>
              <a:t>appointment offsite )</a:t>
            </a:r>
            <a:r>
              <a:rPr lang="zh-CN" altLang="en-US" b="1" dirty="0">
                <a:latin typeface="宋体" panose="02010600030101010101" pitchFamily="2" charset="-122"/>
              </a:rPr>
              <a:t>，那么</a:t>
            </a:r>
            <a:r>
              <a:rPr lang="zh-CN" altLang="en-US" b="1" dirty="0">
                <a:solidFill>
                  <a:srgbClr val="FF3300"/>
                </a:solidFill>
                <a:latin typeface="宋体" panose="02010600030101010101" pitchFamily="2" charset="-122"/>
              </a:rPr>
              <a:t>咨询顾问</a:t>
            </a:r>
            <a:r>
              <a:rPr lang="zh-CN" altLang="en-US" b="1" dirty="0">
                <a:latin typeface="宋体" panose="02010600030101010101" pitchFamily="2" charset="-122"/>
              </a:rPr>
              <a:t>就要用笔记本电脑准备一份陈述报告（</a:t>
            </a:r>
            <a:r>
              <a:rPr lang="en-US" altLang="zh-CN" b="1" dirty="0">
                <a:latin typeface="宋体" panose="02010600030101010101" pitchFamily="2" charset="-122"/>
              </a:rPr>
              <a:t>Prepare a report</a:t>
            </a:r>
            <a:r>
              <a:rPr lang="zh-CN" altLang="en-US"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4.</a:t>
            </a:r>
            <a:r>
              <a:rPr lang="zh-CN" altLang="en-US" b="1" dirty="0">
                <a:solidFill>
                  <a:srgbClr val="FF3300"/>
                </a:solidFill>
                <a:latin typeface="宋体" panose="02010600030101010101" pitchFamily="2" charset="-122"/>
              </a:rPr>
              <a:t>咨询顾问</a:t>
            </a:r>
            <a:r>
              <a:rPr lang="zh-CN" altLang="en-US" b="1" dirty="0">
                <a:latin typeface="宋体" panose="02010600030101010101" pitchFamily="2" charset="-122"/>
              </a:rPr>
              <a:t>和</a:t>
            </a:r>
            <a:r>
              <a:rPr lang="zh-CN" altLang="en-US" b="1" dirty="0">
                <a:solidFill>
                  <a:srgbClr val="FF3300"/>
                </a:solidFill>
                <a:latin typeface="宋体" panose="02010600030101010101" pitchFamily="2" charset="-122"/>
              </a:rPr>
              <a:t>业务员</a:t>
            </a:r>
            <a:r>
              <a:rPr lang="zh-CN" altLang="en-US" b="1" dirty="0">
                <a:latin typeface="宋体" panose="02010600030101010101" pitchFamily="2" charset="-122"/>
              </a:rPr>
              <a:t>与客户在约定的时间和地点见面（</a:t>
            </a:r>
            <a:r>
              <a:rPr lang="en-US" altLang="zh-CN" b="1" dirty="0">
                <a:latin typeface="宋体" panose="02010600030101010101" pitchFamily="2" charset="-122"/>
              </a:rPr>
              <a:t>Meet with the client</a:t>
            </a:r>
            <a:r>
              <a:rPr lang="zh-CN" altLang="en-US"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5.</a:t>
            </a:r>
            <a:r>
              <a:rPr lang="zh-CN" altLang="en-US" b="1" dirty="0">
                <a:solidFill>
                  <a:srgbClr val="FF3300"/>
                </a:solidFill>
                <a:latin typeface="宋体" panose="02010600030101010101" pitchFamily="2" charset="-122"/>
              </a:rPr>
              <a:t>业务员</a:t>
            </a:r>
            <a:r>
              <a:rPr lang="zh-CN" altLang="en-US" b="1" dirty="0">
                <a:latin typeface="宋体" panose="02010600030101010101" pitchFamily="2" charset="-122"/>
              </a:rPr>
              <a:t>随后给他们准备好会议用纸（</a:t>
            </a:r>
            <a:r>
              <a:rPr lang="en-US" altLang="zh-CN" b="1" dirty="0">
                <a:latin typeface="宋体" panose="02010600030101010101" pitchFamily="2" charset="-122"/>
              </a:rPr>
              <a:t>salesperson follow-up letter</a:t>
            </a:r>
            <a:r>
              <a:rPr lang="zh-CN" altLang="en-US" b="1" dirty="0">
                <a:latin typeface="宋体" panose="02010600030101010101" pitchFamily="2" charset="-122"/>
              </a:rPr>
              <a:t>）</a:t>
            </a:r>
            <a:r>
              <a:rPr lang="en-US" altLang="zh-CN" b="1" dirty="0">
                <a:latin typeface="宋体" panose="02010600030101010101" pitchFamily="2" charset="-122"/>
              </a:rPr>
              <a:t>.</a:t>
            </a:r>
          </a:p>
          <a:p>
            <a:pPr>
              <a:lnSpc>
                <a:spcPct val="90000"/>
              </a:lnSpc>
              <a:buFont typeface="Wingdings" panose="05000000000000000000" pitchFamily="2" charset="2"/>
              <a:buNone/>
            </a:pPr>
            <a:r>
              <a:rPr lang="en-US" altLang="zh-CN" b="1" dirty="0">
                <a:latin typeface="宋体" panose="02010600030101010101" pitchFamily="2" charset="-122"/>
              </a:rPr>
              <a:t>6.</a:t>
            </a:r>
            <a:r>
              <a:rPr lang="zh-CN" altLang="en-US" b="1" dirty="0">
                <a:latin typeface="宋体" panose="02010600030101010101" pitchFamily="2" charset="-122"/>
              </a:rPr>
              <a:t>如果会议产生了一个问题陈述（</a:t>
            </a:r>
            <a:r>
              <a:rPr lang="en-US" altLang="zh-CN" b="1" dirty="0">
                <a:latin typeface="宋体" panose="02010600030101010101" pitchFamily="2" charset="-122"/>
              </a:rPr>
              <a:t>state of problem</a:t>
            </a:r>
            <a:r>
              <a:rPr lang="zh-CN" altLang="en-US" b="1" dirty="0">
                <a:latin typeface="宋体" panose="02010600030101010101" pitchFamily="2" charset="-122"/>
              </a:rPr>
              <a:t>），</a:t>
            </a:r>
            <a:r>
              <a:rPr lang="zh-CN" altLang="en-US" b="1" dirty="0">
                <a:solidFill>
                  <a:srgbClr val="FF3300"/>
                </a:solidFill>
                <a:latin typeface="宋体" panose="02010600030101010101" pitchFamily="2" charset="-122"/>
              </a:rPr>
              <a:t>咨询顾问</a:t>
            </a:r>
            <a:r>
              <a:rPr lang="zh-CN" altLang="en-US" b="1" dirty="0">
                <a:latin typeface="宋体" panose="02010600030101010101" pitchFamily="2" charset="-122"/>
              </a:rPr>
              <a:t>就根据文体陈述建立编写一个提案（</a:t>
            </a:r>
            <a:r>
              <a:rPr lang="en-US" altLang="zh-CN" b="1" dirty="0">
                <a:latin typeface="宋体" panose="02010600030101010101" pitchFamily="2" charset="-122"/>
              </a:rPr>
              <a:t>Create proposal</a:t>
            </a:r>
            <a:r>
              <a:rPr lang="zh-CN" altLang="en-US" b="1" dirty="0">
                <a:latin typeface="宋体" panose="02010600030101010101" pitchFamily="2" charset="-122"/>
              </a:rPr>
              <a:t>）并把该提案发给客户（</a:t>
            </a:r>
            <a:r>
              <a:rPr lang="en-US" altLang="zh-CN" b="1" dirty="0">
                <a:latin typeface="宋体" panose="02010600030101010101" pitchFamily="2" charset="-122"/>
              </a:rPr>
              <a:t>Send proposal to client</a:t>
            </a:r>
            <a:r>
              <a:rPr lang="zh-CN" altLang="en-US" b="1" dirty="0">
                <a:latin typeface="宋体" panose="02010600030101010101" pitchFamily="2" charset="-122"/>
              </a:rPr>
              <a:t>）。</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6054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96" y="1260986"/>
            <a:ext cx="6218903" cy="55970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37396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02" y="1548653"/>
            <a:ext cx="7580671" cy="524052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04633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607" y="1248650"/>
            <a:ext cx="7313528" cy="5541013"/>
          </a:xfrm>
          <a:prstGeom prst="rect">
            <a:avLst/>
          </a:prstGeom>
          <a:noFill/>
          <a:extLst>
            <a:ext uri="{909E8E84-426E-40DD-AFC4-6F175D3DCCD1}">
              <a14:hiddenFill xmlns:a14="http://schemas.microsoft.com/office/drawing/2010/main">
                <a:solidFill>
                  <a:srgbClr val="FFFFFF"/>
                </a:solidFill>
              </a14:hiddenFill>
            </a:ext>
          </a:extLst>
        </p:spPr>
      </p:pic>
      <p:sp>
        <p:nvSpPr>
          <p:cNvPr id="104451" name="Rectangle 3"/>
          <p:cNvSpPr>
            <a:spLocks noGrp="1" noChangeArrowheads="1"/>
          </p:cNvSpPr>
          <p:nvPr>
            <p:ph type="body" idx="1"/>
          </p:nvPr>
        </p:nvSpPr>
        <p:spPr>
          <a:xfrm>
            <a:off x="194187" y="1806776"/>
            <a:ext cx="2037735" cy="4050792"/>
          </a:xfrm>
        </p:spPr>
        <p:txBody>
          <a:bodyPr>
            <a:normAutofit/>
          </a:bodyPr>
          <a:lstStyle/>
          <a:p>
            <a:r>
              <a:rPr lang="zh-CN" altLang="en-US" sz="2400" b="1" dirty="0">
                <a:solidFill>
                  <a:srgbClr val="990000"/>
                </a:solidFill>
              </a:rPr>
              <a:t>泳道没有顺序，不同泳道中的活动既可以顺序进行也可以并发进行，动作流和对象流允许穿越分隔线。</a:t>
            </a:r>
            <a:r>
              <a:rPr lang="zh-CN" altLang="en-US" sz="2400" b="1" dirty="0"/>
              <a:t> </a:t>
            </a:r>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泳道（</a:t>
            </a:r>
            <a:r>
              <a:rPr kumimoji="1" lang="en-US" altLang="zh-CN" sz="2400" b="1" dirty="0" err="1">
                <a:solidFill>
                  <a:srgbClr val="FF0000"/>
                </a:solidFill>
                <a:latin typeface="黑体" panose="02010609060101010101" pitchFamily="49" charset="-122"/>
                <a:ea typeface="黑体" panose="02010609060101010101" pitchFamily="49" charset="-122"/>
              </a:rPr>
              <a:t>swimlane</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1158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297426" y="1415845"/>
            <a:ext cx="8382000" cy="4975123"/>
          </a:xfrm>
        </p:spPr>
        <p:txBody>
          <a:bodyPr>
            <a:noAutofit/>
          </a:bodyPr>
          <a:lstStyle/>
          <a:p>
            <a:pPr>
              <a:lnSpc>
                <a:spcPct val="120000"/>
              </a:lnSpc>
            </a:pPr>
            <a:r>
              <a:rPr lang="zh-CN" altLang="en-US" sz="2400" b="1" dirty="0">
                <a:solidFill>
                  <a:srgbClr val="FF3300"/>
                </a:solidFill>
              </a:rPr>
              <a:t>用例图</a:t>
            </a:r>
            <a:r>
              <a:rPr lang="zh-CN" altLang="en-US" sz="2400" b="1" dirty="0"/>
              <a:t>显示系统的功能需求，</a:t>
            </a:r>
            <a:r>
              <a:rPr lang="zh-CN" altLang="en-US" sz="2400" b="1" dirty="0">
                <a:solidFill>
                  <a:srgbClr val="FF3300"/>
                </a:solidFill>
              </a:rPr>
              <a:t>活动图</a:t>
            </a:r>
            <a:r>
              <a:rPr lang="zh-CN" altLang="en-US" sz="2400" b="1" dirty="0"/>
              <a:t>则指明了系统将如何实现它的用例功能。</a:t>
            </a:r>
          </a:p>
          <a:p>
            <a:pPr>
              <a:lnSpc>
                <a:spcPct val="120000"/>
              </a:lnSpc>
            </a:pPr>
            <a:r>
              <a:rPr lang="zh-CN" altLang="en-US" sz="2400" b="1" dirty="0">
                <a:solidFill>
                  <a:srgbClr val="0033CC"/>
                </a:solidFill>
              </a:rPr>
              <a:t>用活动图描述某个（某几个）用例的基本操作流程。</a:t>
            </a:r>
          </a:p>
          <a:p>
            <a:pPr>
              <a:lnSpc>
                <a:spcPct val="120000"/>
              </a:lnSpc>
            </a:pPr>
            <a:r>
              <a:rPr lang="zh-CN" altLang="en-US" sz="2400" b="1" dirty="0">
                <a:solidFill>
                  <a:srgbClr val="990000"/>
                </a:solidFill>
              </a:rPr>
              <a:t>活动图在用例图之后提供了系统分析中对系统的进一步描述。活动图允许读者了解系统的执行。</a:t>
            </a:r>
          </a:p>
          <a:p>
            <a:pPr>
              <a:lnSpc>
                <a:spcPct val="120000"/>
              </a:lnSpc>
            </a:pPr>
            <a:r>
              <a:rPr lang="zh-CN" altLang="en-US" sz="2400" b="1" dirty="0">
                <a:solidFill>
                  <a:srgbClr val="008000"/>
                </a:solidFill>
              </a:rPr>
              <a:t>活动图可以为用例建模工作流，更可以理解为用例图具体的细化。</a:t>
            </a:r>
            <a:endParaRPr lang="en-US" altLang="zh-CN" sz="2400" b="1" dirty="0">
              <a:solidFill>
                <a:srgbClr val="008000"/>
              </a:solidFill>
            </a:endParaRPr>
          </a:p>
          <a:p>
            <a:pPr>
              <a:lnSpc>
                <a:spcPct val="120000"/>
              </a:lnSpc>
            </a:pPr>
            <a:r>
              <a:rPr lang="zh-CN" altLang="en-US" sz="2400" b="1" dirty="0">
                <a:solidFill>
                  <a:srgbClr val="008000"/>
                </a:solidFill>
              </a:rPr>
              <a:t>活动图也描述状态机，是一种特殊的状态图。建模活动序列，以活动为中心。状态图描述所有阶段，以状态为中心。</a:t>
            </a:r>
          </a:p>
          <a:p>
            <a:endParaRPr lang="zh-CN" altLang="en-US" sz="2400" b="1" dirty="0"/>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一、活动图概述</a:t>
            </a:r>
            <a:endParaRPr lang="zh-CN" altLang="en-US" dirty="0"/>
          </a:p>
        </p:txBody>
      </p:sp>
    </p:spTree>
    <p:extLst>
      <p:ext uri="{BB962C8B-B14F-4D97-AF65-F5344CB8AC3E}">
        <p14:creationId xmlns:p14="http://schemas.microsoft.com/office/powerpoint/2010/main" val="3039826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Grp="1" noChangeArrowheads="1"/>
          </p:cNvSpPr>
          <p:nvPr>
            <p:ph type="body" idx="1"/>
          </p:nvPr>
        </p:nvSpPr>
        <p:spPr>
          <a:xfrm>
            <a:off x="457200" y="1719263"/>
            <a:ext cx="8229600" cy="4910137"/>
          </a:xfrm>
        </p:spPr>
        <p:txBody>
          <a:bodyPr>
            <a:noAutofit/>
          </a:bodyPr>
          <a:lstStyle/>
          <a:p>
            <a:pPr marL="533400" indent="-533400">
              <a:lnSpc>
                <a:spcPct val="90000"/>
              </a:lnSpc>
            </a:pPr>
            <a:r>
              <a:rPr lang="zh-CN" altLang="en-US" sz="2400" b="1" dirty="0"/>
              <a:t>对象流描述</a:t>
            </a:r>
            <a:r>
              <a:rPr lang="zh-CN" altLang="en-US" sz="2400" b="1" dirty="0">
                <a:solidFill>
                  <a:srgbClr val="00B050"/>
                </a:solidFill>
              </a:rPr>
              <a:t>活动</a:t>
            </a:r>
            <a:r>
              <a:rPr lang="zh-CN" altLang="en-US" sz="2400" b="1" dirty="0"/>
              <a:t>与</a:t>
            </a:r>
            <a:r>
              <a:rPr lang="zh-CN" altLang="en-US" sz="2400" b="1" dirty="0">
                <a:solidFill>
                  <a:srgbClr val="00B050"/>
                </a:solidFill>
              </a:rPr>
              <a:t>对象</a:t>
            </a:r>
            <a:r>
              <a:rPr lang="zh-CN" altLang="en-US" sz="2400" b="1" dirty="0"/>
              <a:t>之间的</a:t>
            </a:r>
            <a:r>
              <a:rPr lang="zh-CN" altLang="en-US" sz="2400" b="1" dirty="0">
                <a:solidFill>
                  <a:srgbClr val="00B0F0"/>
                </a:solidFill>
              </a:rPr>
              <a:t>依赖</a:t>
            </a:r>
            <a:r>
              <a:rPr lang="zh-CN" altLang="en-US" sz="2400" b="1" dirty="0"/>
              <a:t>关系，表示活动使用对象（输入）或者活动对对象的影响（输出）。 </a:t>
            </a:r>
          </a:p>
          <a:p>
            <a:pPr marL="533400" indent="-533400">
              <a:lnSpc>
                <a:spcPct val="90000"/>
              </a:lnSpc>
            </a:pPr>
            <a:r>
              <a:rPr lang="zh-CN" altLang="en-US" sz="2400" b="1" dirty="0">
                <a:solidFill>
                  <a:srgbClr val="990000"/>
                </a:solidFill>
              </a:rPr>
              <a:t>对象流中的对象特点：</a:t>
            </a:r>
          </a:p>
          <a:p>
            <a:pPr marL="533400" indent="-533400">
              <a:lnSpc>
                <a:spcPct val="90000"/>
              </a:lnSpc>
              <a:buFont typeface="Wingdings" panose="05000000000000000000" pitchFamily="2" charset="2"/>
              <a:buAutoNum type="circleNumDbPlain"/>
            </a:pPr>
            <a:r>
              <a:rPr lang="zh-CN" altLang="en-US" sz="2400" b="1" dirty="0">
                <a:solidFill>
                  <a:srgbClr val="000099"/>
                </a:solidFill>
              </a:rPr>
              <a:t>一个对象可以由多个活动操纵。</a:t>
            </a:r>
          </a:p>
          <a:p>
            <a:pPr marL="533400" indent="-533400">
              <a:lnSpc>
                <a:spcPct val="90000"/>
              </a:lnSpc>
              <a:buFont typeface="Wingdings" panose="05000000000000000000" pitchFamily="2" charset="2"/>
              <a:buAutoNum type="circleNumDbPlain"/>
            </a:pPr>
            <a:r>
              <a:rPr lang="zh-CN" altLang="en-US" sz="2400" b="1" dirty="0">
                <a:solidFill>
                  <a:srgbClr val="000099"/>
                </a:solidFill>
              </a:rPr>
              <a:t>一个活动输出的对象可以作为另一个活动输入的对象。</a:t>
            </a:r>
          </a:p>
          <a:p>
            <a:pPr marL="533400" indent="-533400">
              <a:lnSpc>
                <a:spcPct val="90000"/>
              </a:lnSpc>
              <a:buFont typeface="Wingdings" panose="05000000000000000000" pitchFamily="2" charset="2"/>
              <a:buAutoNum type="circleNumDbPlain"/>
            </a:pPr>
            <a:r>
              <a:rPr lang="zh-CN" altLang="en-US" sz="2400" b="1" dirty="0">
                <a:solidFill>
                  <a:srgbClr val="000099"/>
                </a:solidFill>
              </a:rPr>
              <a:t>在活动图中，同一个对象可以多次出现，它的每一次出现表明该对象正处于对象生存期的不同时间点。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38762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339214" y="4982075"/>
            <a:ext cx="8229600" cy="1066242"/>
          </a:xfrm>
        </p:spPr>
        <p:txBody>
          <a:bodyPr>
            <a:noAutofit/>
          </a:bodyPr>
          <a:lstStyle/>
          <a:p>
            <a:r>
              <a:rPr lang="zh-CN" altLang="en-US" sz="2400" b="1" dirty="0">
                <a:solidFill>
                  <a:srgbClr val="990000"/>
                </a:solidFill>
              </a:rPr>
              <a:t>如果箭头从对象指向活动，则表示该活动使用对象流所指向的对象。</a:t>
            </a:r>
            <a:r>
              <a:rPr lang="zh-CN" altLang="en-US" sz="2400" b="1" dirty="0">
                <a:solidFill>
                  <a:srgbClr val="FF3300"/>
                </a:solidFill>
              </a:rPr>
              <a:t>此时的对象作为活动的输入。</a:t>
            </a:r>
          </a:p>
          <a:p>
            <a:endParaRPr lang="en-US" altLang="zh-CN" sz="2400" b="1" dirty="0">
              <a:solidFill>
                <a:srgbClr val="FF3300"/>
              </a:solidFill>
            </a:endParaRPr>
          </a:p>
        </p:txBody>
      </p:sp>
      <p:grpSp>
        <p:nvGrpSpPr>
          <p:cNvPr id="2" name="组合 1"/>
          <p:cNvGrpSpPr/>
          <p:nvPr/>
        </p:nvGrpSpPr>
        <p:grpSpPr>
          <a:xfrm>
            <a:off x="4038600" y="1769659"/>
            <a:ext cx="5105400" cy="2667000"/>
            <a:chOff x="3810000" y="0"/>
            <a:chExt cx="5105400" cy="2667000"/>
          </a:xfrm>
        </p:grpSpPr>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8600"/>
              <a:ext cx="4324350" cy="1362075"/>
            </a:xfrm>
            <a:prstGeom prst="rect">
              <a:avLst/>
            </a:prstGeom>
            <a:noFill/>
            <a:extLst>
              <a:ext uri="{909E8E84-426E-40DD-AFC4-6F175D3DCCD1}">
                <a14:hiddenFill xmlns:a14="http://schemas.microsoft.com/office/drawing/2010/main">
                  <a:solidFill>
                    <a:srgbClr val="FFFFFF"/>
                  </a:solidFill>
                </a14:hiddenFill>
              </a:ext>
            </a:extLst>
          </p:spPr>
        </p:pic>
        <p:sp>
          <p:nvSpPr>
            <p:cNvPr id="50181" name="AutoShape 5"/>
            <p:cNvSpPr>
              <a:spLocks noChangeArrowheads="1"/>
            </p:cNvSpPr>
            <p:nvPr/>
          </p:nvSpPr>
          <p:spPr bwMode="auto">
            <a:xfrm>
              <a:off x="3810000" y="0"/>
              <a:ext cx="914400" cy="609600"/>
            </a:xfrm>
            <a:prstGeom prst="wedgeRectCallout">
              <a:avLst>
                <a:gd name="adj1" fmla="val 91667"/>
                <a:gd name="adj2" fmla="val 6015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活动</a:t>
              </a:r>
            </a:p>
          </p:txBody>
        </p:sp>
        <p:sp>
          <p:nvSpPr>
            <p:cNvPr id="50182" name="AutoShape 6"/>
            <p:cNvSpPr>
              <a:spLocks noChangeArrowheads="1"/>
            </p:cNvSpPr>
            <p:nvPr/>
          </p:nvSpPr>
          <p:spPr bwMode="auto">
            <a:xfrm>
              <a:off x="7162800" y="1828800"/>
              <a:ext cx="1752600" cy="838200"/>
            </a:xfrm>
            <a:prstGeom prst="wedgeRectCallout">
              <a:avLst>
                <a:gd name="adj1" fmla="val -9509"/>
                <a:gd name="adj2" fmla="val -7765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对象名和</a:t>
              </a:r>
            </a:p>
            <a:p>
              <a:pPr algn="ctr"/>
              <a:r>
                <a:rPr lang="zh-CN" altLang="en-US" sz="2400"/>
                <a:t>对象状态</a:t>
              </a:r>
            </a:p>
          </p:txBody>
        </p:sp>
        <p:sp>
          <p:nvSpPr>
            <p:cNvPr id="50183" name="AutoShape 7"/>
            <p:cNvSpPr>
              <a:spLocks noChangeArrowheads="1"/>
            </p:cNvSpPr>
            <p:nvPr/>
          </p:nvSpPr>
          <p:spPr bwMode="auto">
            <a:xfrm>
              <a:off x="6096000" y="0"/>
              <a:ext cx="1524000" cy="457200"/>
            </a:xfrm>
            <a:prstGeom prst="wedgeRectCallout">
              <a:avLst>
                <a:gd name="adj1" fmla="val 3023"/>
                <a:gd name="adj2" fmla="val 1402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对象流</a:t>
              </a:r>
            </a:p>
          </p:txBody>
        </p:sp>
      </p:grpSp>
      <p:sp>
        <p:nvSpPr>
          <p:cNvPr id="10"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11" name="文本框 10">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4" name="矩形 3"/>
          <p:cNvSpPr/>
          <p:nvPr/>
        </p:nvSpPr>
        <p:spPr>
          <a:xfrm>
            <a:off x="241279" y="1716054"/>
            <a:ext cx="3622797" cy="3416320"/>
          </a:xfrm>
          <a:prstGeom prst="rect">
            <a:avLst/>
          </a:prstGeom>
        </p:spPr>
        <p:txBody>
          <a:bodyPr wrap="square">
            <a:spAutoFit/>
          </a:bodyPr>
          <a:lstStyle/>
          <a:p>
            <a:pPr marL="342900" indent="-342900">
              <a:buSzPct val="62000"/>
              <a:buFont typeface="Wingdings" panose="05000000000000000000" pitchFamily="2" charset="2"/>
              <a:buChar char="n"/>
            </a:pPr>
            <a:r>
              <a:rPr lang="zh-CN" altLang="en-US" sz="2400" b="1" dirty="0"/>
              <a:t>对象流用带有箭头的虚线表示。</a:t>
            </a:r>
            <a:endParaRPr lang="en-US" altLang="zh-CN" sz="2400" b="1" dirty="0"/>
          </a:p>
          <a:p>
            <a:pPr marL="342900" indent="-342900">
              <a:buSzPct val="62000"/>
              <a:buFont typeface="Wingdings" panose="05000000000000000000" pitchFamily="2" charset="2"/>
              <a:buChar char="n"/>
            </a:pPr>
            <a:r>
              <a:rPr lang="zh-CN" altLang="en-US" sz="2400" b="1" dirty="0">
                <a:solidFill>
                  <a:srgbClr val="000099"/>
                </a:solidFill>
              </a:rPr>
              <a:t>如果箭头从活动出发指向对象，则表示活动对对象施加了一定的影响</a:t>
            </a:r>
            <a:r>
              <a:rPr lang="en-US" altLang="zh-CN" sz="2400" b="1" dirty="0">
                <a:solidFill>
                  <a:srgbClr val="000099"/>
                </a:solidFill>
              </a:rPr>
              <a:t>(</a:t>
            </a:r>
            <a:r>
              <a:rPr lang="zh-CN" altLang="en-US" sz="2400" b="1" dirty="0">
                <a:solidFill>
                  <a:srgbClr val="000099"/>
                </a:solidFill>
              </a:rPr>
              <a:t>包括创建、修改、撤销等</a:t>
            </a:r>
            <a:r>
              <a:rPr lang="en-US" altLang="zh-CN" sz="2400" b="1" dirty="0">
                <a:solidFill>
                  <a:srgbClr val="000099"/>
                </a:solidFill>
              </a:rPr>
              <a:t>)</a:t>
            </a:r>
            <a:r>
              <a:rPr lang="zh-CN" altLang="en-US" sz="2400" b="1" dirty="0">
                <a:solidFill>
                  <a:srgbClr val="000099"/>
                </a:solidFill>
              </a:rPr>
              <a:t>。</a:t>
            </a:r>
            <a:r>
              <a:rPr lang="zh-CN" altLang="en-US" sz="2400" b="1" dirty="0">
                <a:solidFill>
                  <a:srgbClr val="FF3300"/>
                </a:solidFill>
              </a:rPr>
              <a:t>此时的对象作为活动的输出。</a:t>
            </a:r>
          </a:p>
          <a:p>
            <a:pPr marL="342900" indent="-342900">
              <a:buSzPct val="62000"/>
              <a:buFont typeface="Wingdings" panose="05000000000000000000" pitchFamily="2" charset="2"/>
              <a:buChar char="n"/>
            </a:pPr>
            <a:endParaRPr lang="zh-CN" altLang="en-US" sz="2400" b="1" dirty="0"/>
          </a:p>
        </p:txBody>
      </p:sp>
    </p:spTree>
    <p:extLst>
      <p:ext uri="{BB962C8B-B14F-4D97-AF65-F5344CB8AC3E}">
        <p14:creationId xmlns:p14="http://schemas.microsoft.com/office/powerpoint/2010/main" val="564631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307298" y="5568898"/>
            <a:ext cx="8229600" cy="1254125"/>
          </a:xfrm>
        </p:spPr>
        <p:txBody>
          <a:bodyPr/>
          <a:lstStyle/>
          <a:p>
            <a:pPr>
              <a:lnSpc>
                <a:spcPct val="90000"/>
              </a:lnSpc>
            </a:pPr>
            <a:r>
              <a:rPr lang="zh-CN" altLang="en-US" sz="2600" b="1" dirty="0"/>
              <a:t>活动</a:t>
            </a:r>
            <a:r>
              <a:rPr lang="en-US" altLang="zh-CN" sz="2600" b="1" dirty="0">
                <a:solidFill>
                  <a:srgbClr val="0033CC"/>
                </a:solidFill>
              </a:rPr>
              <a:t>Submit Defect</a:t>
            </a:r>
            <a:r>
              <a:rPr lang="zh-CN" altLang="en-US" sz="2600" b="1" dirty="0"/>
              <a:t>创建对象</a:t>
            </a:r>
            <a:r>
              <a:rPr lang="en-US" altLang="zh-CN" sz="2600" b="1" dirty="0">
                <a:solidFill>
                  <a:srgbClr val="FF3300"/>
                </a:solidFill>
              </a:rPr>
              <a:t>Defect</a:t>
            </a:r>
            <a:r>
              <a:rPr lang="zh-CN" altLang="en-US" sz="2600" b="1" dirty="0"/>
              <a:t>，该对象的状态是</a:t>
            </a:r>
            <a:r>
              <a:rPr lang="en-US" altLang="zh-CN" sz="2600" b="1" dirty="0">
                <a:solidFill>
                  <a:srgbClr val="008000"/>
                </a:solidFill>
              </a:rPr>
              <a:t>Submitted</a:t>
            </a:r>
            <a:r>
              <a:rPr lang="zh-CN" altLang="en-US" sz="2600" b="1" dirty="0"/>
              <a:t>，活动</a:t>
            </a:r>
            <a:r>
              <a:rPr lang="en-US" altLang="zh-CN" sz="2600" b="1" dirty="0"/>
              <a:t>Fix </a:t>
            </a:r>
            <a:r>
              <a:rPr lang="en-US" altLang="zh-CN" sz="2600" b="1" dirty="0">
                <a:solidFill>
                  <a:srgbClr val="0033CC"/>
                </a:solidFill>
              </a:rPr>
              <a:t>Defect</a:t>
            </a:r>
            <a:r>
              <a:rPr lang="zh-CN" altLang="en-US" sz="2600" b="1" dirty="0"/>
              <a:t>使用处于</a:t>
            </a:r>
            <a:r>
              <a:rPr lang="en-US" altLang="zh-CN" sz="2600" b="1" dirty="0">
                <a:solidFill>
                  <a:srgbClr val="008000"/>
                </a:solidFill>
              </a:rPr>
              <a:t>Submitted</a:t>
            </a:r>
            <a:r>
              <a:rPr lang="zh-CN" altLang="en-US" sz="2600" b="1" dirty="0"/>
              <a:t>状态的对象</a:t>
            </a:r>
            <a:r>
              <a:rPr lang="en-US" altLang="zh-CN" sz="2600" b="1" dirty="0">
                <a:solidFill>
                  <a:srgbClr val="FF3300"/>
                </a:solidFill>
              </a:rPr>
              <a:t>Defect</a:t>
            </a:r>
            <a:r>
              <a:rPr lang="zh-CN" altLang="en-US" sz="2600" b="1" dirty="0"/>
              <a:t>，同时把对象的状态改为</a:t>
            </a:r>
            <a:r>
              <a:rPr lang="en-US" altLang="zh-CN" sz="2600" b="1" dirty="0">
                <a:solidFill>
                  <a:srgbClr val="008000"/>
                </a:solidFill>
              </a:rPr>
              <a:t>Fixed</a:t>
            </a:r>
            <a:r>
              <a:rPr lang="zh-CN" altLang="en-US" sz="2600" b="1" dirty="0"/>
              <a:t>。</a:t>
            </a:r>
          </a:p>
        </p:txBody>
      </p:sp>
      <p:pic>
        <p:nvPicPr>
          <p:cNvPr id="921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50" y="1489079"/>
            <a:ext cx="8439463" cy="40073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61814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35277" y="607143"/>
            <a:ext cx="7108723" cy="66883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86540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19724" y="1405446"/>
            <a:ext cx="7543800" cy="715962"/>
          </a:xfrm>
        </p:spPr>
        <p:txBody>
          <a:bodyPr>
            <a:normAutofit/>
          </a:bodyPr>
          <a:lstStyle/>
          <a:p>
            <a:r>
              <a:rPr lang="zh-CN" altLang="en-US" sz="2400" dirty="0"/>
              <a:t>注意</a:t>
            </a:r>
          </a:p>
        </p:txBody>
      </p:sp>
      <p:sp>
        <p:nvSpPr>
          <p:cNvPr id="107523" name="Rectangle 3"/>
          <p:cNvSpPr>
            <a:spLocks noGrp="1" noChangeArrowheads="1"/>
          </p:cNvSpPr>
          <p:nvPr>
            <p:ph type="body" idx="1"/>
          </p:nvPr>
        </p:nvSpPr>
        <p:spPr/>
        <p:txBody>
          <a:bodyPr/>
          <a:lstStyle/>
          <a:p>
            <a:endParaRPr lang="zh-CN" altLang="zh-CN"/>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73376"/>
            <a:ext cx="3048000" cy="3775023"/>
          </a:xfrm>
          <a:prstGeom prst="rect">
            <a:avLst/>
          </a:prstGeom>
          <a:noFill/>
          <a:extLst>
            <a:ext uri="{909E8E84-426E-40DD-AFC4-6F175D3DCCD1}">
              <a14:hiddenFill xmlns:a14="http://schemas.microsoft.com/office/drawing/2010/main">
                <a:solidFill>
                  <a:srgbClr val="FFFFFF"/>
                </a:solidFill>
              </a14:hiddenFill>
            </a:ext>
          </a:extLst>
        </p:spPr>
      </p:pic>
      <p:pic>
        <p:nvPicPr>
          <p:cNvPr id="107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891914"/>
            <a:ext cx="6629400" cy="596608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4219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82" y="1682535"/>
            <a:ext cx="7817370" cy="510051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CN" altLang="en-US" sz="2400" b="1" dirty="0">
                <a:solidFill>
                  <a:srgbClr val="FF0000"/>
                </a:solidFill>
                <a:latin typeface="黑体" panose="02010609060101010101" pitchFamily="49" charset="-122"/>
                <a:ea typeface="黑体" panose="02010609060101010101" pitchFamily="49" charset="-122"/>
              </a:rPr>
              <a:t>对象流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99453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174905" y="1628665"/>
            <a:ext cx="3560506" cy="2807037"/>
          </a:xfrm>
        </p:spPr>
        <p:txBody>
          <a:bodyPr>
            <a:noAutofit/>
          </a:bodyPr>
          <a:lstStyle/>
          <a:p>
            <a:pPr>
              <a:lnSpc>
                <a:spcPct val="90000"/>
              </a:lnSpc>
            </a:pPr>
            <a:r>
              <a:rPr lang="zh-CN" altLang="en-US" sz="2400" b="1" dirty="0"/>
              <a:t>活动图中的活动可以发送信号。当信号被接受时，会引起一个活动的发生。</a:t>
            </a:r>
          </a:p>
          <a:p>
            <a:pPr>
              <a:lnSpc>
                <a:spcPct val="90000"/>
              </a:lnSpc>
            </a:pPr>
            <a:r>
              <a:rPr lang="zh-CN" altLang="en-US" sz="2400" b="1" dirty="0">
                <a:solidFill>
                  <a:srgbClr val="000099"/>
                </a:solidFill>
              </a:rPr>
              <a:t>发送信号的图符是一个凸角五边形，而接收信号的图符是一个凹角五边形。</a:t>
            </a:r>
          </a:p>
          <a:p>
            <a:pPr>
              <a:lnSpc>
                <a:spcPct val="90000"/>
              </a:lnSpc>
              <a:buFont typeface="Wingdings" panose="05000000000000000000" pitchFamily="2" charset="2"/>
              <a:buNone/>
            </a:pPr>
            <a:r>
              <a:rPr lang="zh-CN" altLang="en-US" sz="2400" b="1" dirty="0"/>
              <a:t>  </a:t>
            </a:r>
            <a:r>
              <a:rPr lang="zh-CN" altLang="en-US" sz="2400" b="1" dirty="0">
                <a:solidFill>
                  <a:srgbClr val="990000"/>
                </a:solidFill>
              </a:rPr>
              <a:t>按照</a:t>
            </a:r>
            <a:r>
              <a:rPr lang="en-US" altLang="zh-CN" sz="2400" b="1" dirty="0">
                <a:solidFill>
                  <a:srgbClr val="990000"/>
                </a:solidFill>
              </a:rPr>
              <a:t>UML</a:t>
            </a:r>
            <a:r>
              <a:rPr lang="zh-CN" altLang="en-US" sz="2400" b="1" dirty="0">
                <a:solidFill>
                  <a:srgbClr val="990000"/>
                </a:solidFill>
              </a:rPr>
              <a:t>中的术语，凸角五边形代表一个输出事件（</a:t>
            </a:r>
            <a:r>
              <a:rPr lang="en-US" altLang="zh-CN" sz="2400" b="1" dirty="0">
                <a:solidFill>
                  <a:srgbClr val="990000"/>
                </a:solidFill>
              </a:rPr>
              <a:t>output event</a:t>
            </a:r>
            <a:r>
              <a:rPr lang="zh-CN" altLang="en-US" sz="2400" b="1" dirty="0">
                <a:solidFill>
                  <a:srgbClr val="990000"/>
                </a:solidFill>
              </a:rPr>
              <a:t>），而凹角五边形代表一个输入事件（</a:t>
            </a:r>
            <a:r>
              <a:rPr lang="en-US" altLang="zh-CN" sz="2400" b="1" dirty="0">
                <a:solidFill>
                  <a:srgbClr val="990000"/>
                </a:solidFill>
              </a:rPr>
              <a:t>input event</a:t>
            </a:r>
            <a:r>
              <a:rPr lang="zh-CN" altLang="en-US" sz="2400" b="1" dirty="0">
                <a:solidFill>
                  <a:srgbClr val="990000"/>
                </a:solidFill>
              </a:rPr>
              <a:t>）。</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414" y="1628665"/>
            <a:ext cx="4114800" cy="1193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6.</a:t>
            </a:r>
            <a:r>
              <a:rPr kumimoji="1" lang="zh-CN" altLang="en-US" sz="2400" b="1" dirty="0">
                <a:solidFill>
                  <a:srgbClr val="FF0000"/>
                </a:solidFill>
                <a:latin typeface="黑体" panose="02010609060101010101" pitchFamily="49" charset="-122"/>
                <a:ea typeface="黑体" panose="02010609060101010101" pitchFamily="49" charset="-122"/>
              </a:rPr>
              <a:t>信号</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4"/>
          <a:stretch>
            <a:fillRect/>
          </a:stretch>
        </p:blipFill>
        <p:spPr>
          <a:xfrm>
            <a:off x="4306532" y="2822465"/>
            <a:ext cx="4151736" cy="3926164"/>
          </a:xfrm>
          <a:prstGeom prst="rect">
            <a:avLst/>
          </a:prstGeom>
        </p:spPr>
      </p:pic>
    </p:spTree>
    <p:extLst>
      <p:ext uri="{BB962C8B-B14F-4D97-AF65-F5344CB8AC3E}">
        <p14:creationId xmlns:p14="http://schemas.microsoft.com/office/powerpoint/2010/main" val="496070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67814" y="96838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6.</a:t>
            </a:r>
            <a:r>
              <a:rPr kumimoji="1" lang="zh-CN" altLang="en-US" sz="2400" b="1" dirty="0">
                <a:solidFill>
                  <a:srgbClr val="FF0000"/>
                </a:solidFill>
                <a:latin typeface="黑体" panose="02010609060101010101" pitchFamily="49" charset="-122"/>
                <a:ea typeface="黑体" panose="02010609060101010101" pitchFamily="49" charset="-122"/>
              </a:rPr>
              <a:t>信号</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27" y="1471329"/>
            <a:ext cx="8217311" cy="43792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291" y="5850533"/>
            <a:ext cx="6120582" cy="108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00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17730" y="717754"/>
            <a:ext cx="5326270" cy="600013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1" name="Rectangle 3"/>
          <p:cNvSpPr>
            <a:spLocks noGrp="1" noChangeArrowheads="1"/>
          </p:cNvSpPr>
          <p:nvPr>
            <p:ph type="body" idx="1"/>
          </p:nvPr>
        </p:nvSpPr>
        <p:spPr>
          <a:xfrm>
            <a:off x="0" y="1295499"/>
            <a:ext cx="3903406" cy="3286334"/>
          </a:xfrm>
        </p:spPr>
        <p:txBody>
          <a:bodyPr>
            <a:noAutofit/>
          </a:bodyPr>
          <a:lstStyle/>
          <a:p>
            <a:pPr>
              <a:lnSpc>
                <a:spcPct val="90000"/>
              </a:lnSpc>
            </a:pPr>
            <a:r>
              <a:rPr lang="zh-CN" altLang="en-US" sz="2400" b="1" dirty="0"/>
              <a:t>一个活动可以分为若干个动作或子活动，这些动作和子活动本身可以组成一个活动图。</a:t>
            </a:r>
          </a:p>
          <a:p>
            <a:pPr>
              <a:lnSpc>
                <a:spcPct val="90000"/>
              </a:lnSpc>
            </a:pPr>
            <a:r>
              <a:rPr lang="zh-CN" altLang="en-US" sz="2400" b="1" dirty="0">
                <a:solidFill>
                  <a:srgbClr val="000099"/>
                </a:solidFill>
              </a:rPr>
              <a:t>一个包含子活动的活动和嵌套了子状态的组合状态类似，概念上也相对统一。</a:t>
            </a:r>
          </a:p>
          <a:p>
            <a:pPr>
              <a:lnSpc>
                <a:spcPct val="90000"/>
              </a:lnSpc>
            </a:pPr>
            <a:r>
              <a:rPr lang="zh-CN" altLang="en-US" sz="2400" b="1" dirty="0">
                <a:solidFill>
                  <a:srgbClr val="990000"/>
                </a:solidFill>
              </a:rPr>
              <a:t>一个不含内嵌活动或动作的活动称之为</a:t>
            </a:r>
            <a:r>
              <a:rPr lang="zh-CN" altLang="en-US" sz="2400" b="1" dirty="0">
                <a:solidFill>
                  <a:srgbClr val="FF3300"/>
                </a:solidFill>
              </a:rPr>
              <a:t>简单活动</a:t>
            </a:r>
            <a:r>
              <a:rPr lang="zh-CN" altLang="en-US" sz="2400" b="1" dirty="0">
                <a:solidFill>
                  <a:srgbClr val="990000"/>
                </a:solidFill>
              </a:rPr>
              <a:t>；一个嵌套了若干活动或动作的活动称之为</a:t>
            </a:r>
            <a:r>
              <a:rPr lang="zh-CN" altLang="en-US" sz="2400" b="1" dirty="0">
                <a:solidFill>
                  <a:srgbClr val="FF3300"/>
                </a:solidFill>
              </a:rPr>
              <a:t>组合活动</a:t>
            </a:r>
            <a:r>
              <a:rPr lang="zh-CN" altLang="en-US" sz="2400" b="1" dirty="0">
                <a:solidFill>
                  <a:srgbClr val="990000"/>
                </a:solidFill>
              </a:rPr>
              <a:t>，组合活动有自己的名字和相应的子活动图。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三、活动的分解</a:t>
            </a:r>
            <a:endParaRPr lang="zh-CN" altLang="en-US" dirty="0"/>
          </a:p>
        </p:txBody>
      </p:sp>
      <p:sp>
        <p:nvSpPr>
          <p:cNvPr id="7" name="AutoShape 5"/>
          <p:cNvSpPr>
            <a:spLocks noChangeArrowheads="1"/>
          </p:cNvSpPr>
          <p:nvPr/>
        </p:nvSpPr>
        <p:spPr bwMode="auto">
          <a:xfrm>
            <a:off x="7671620" y="5547851"/>
            <a:ext cx="1337187" cy="1170037"/>
          </a:xfrm>
          <a:prstGeom prst="wedgeRectCallout">
            <a:avLst>
              <a:gd name="adj1" fmla="val 13181"/>
              <a:gd name="adj2" fmla="val 4375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dirty="0"/>
              <a:t>在书店买书的活动图</a:t>
            </a:r>
          </a:p>
        </p:txBody>
      </p:sp>
      <p:sp>
        <p:nvSpPr>
          <p:cNvPr id="8" name="AutoShape 6"/>
          <p:cNvSpPr>
            <a:spLocks noChangeArrowheads="1"/>
          </p:cNvSpPr>
          <p:nvPr/>
        </p:nvSpPr>
        <p:spPr bwMode="auto">
          <a:xfrm>
            <a:off x="3817730" y="5471652"/>
            <a:ext cx="1905000" cy="457200"/>
          </a:xfrm>
          <a:prstGeom prst="wedgeRectCallout">
            <a:avLst>
              <a:gd name="adj1" fmla="val 46583"/>
              <a:gd name="adj2" fmla="val -12430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t>组合活动</a:t>
            </a:r>
          </a:p>
        </p:txBody>
      </p:sp>
    </p:spTree>
    <p:extLst>
      <p:ext uri="{BB962C8B-B14F-4D97-AF65-F5344CB8AC3E}">
        <p14:creationId xmlns:p14="http://schemas.microsoft.com/office/powerpoint/2010/main" val="525591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272845" y="1173776"/>
            <a:ext cx="3306097" cy="2214618"/>
          </a:xfrm>
        </p:spPr>
        <p:txBody>
          <a:bodyPr>
            <a:noAutofit/>
          </a:bodyPr>
          <a:lstStyle/>
          <a:p>
            <a:r>
              <a:rPr lang="zh-CN" altLang="en-US" sz="2400" b="1" dirty="0"/>
              <a:t>活动图对表示并发行为很有用，经常用于对系统的工作流程建模。即对系统的业务过程建模。 </a:t>
            </a:r>
          </a:p>
          <a:p>
            <a:endParaRPr lang="zh-CN" altLang="en-US" sz="2400" b="1" dirty="0"/>
          </a:p>
          <a:p>
            <a:r>
              <a:rPr lang="zh-CN" altLang="en-US" sz="2400" b="1" dirty="0">
                <a:solidFill>
                  <a:srgbClr val="990000"/>
                </a:solidFill>
              </a:rPr>
              <a:t>在</a:t>
            </a:r>
            <a:r>
              <a:rPr lang="en-US" altLang="zh-CN" sz="2400" b="1" dirty="0">
                <a:solidFill>
                  <a:srgbClr val="990000"/>
                </a:solidFill>
              </a:rPr>
              <a:t>UML</a:t>
            </a:r>
            <a:r>
              <a:rPr lang="zh-CN" altLang="en-US" sz="2400" b="1" dirty="0">
                <a:solidFill>
                  <a:srgbClr val="990000"/>
                </a:solidFill>
              </a:rPr>
              <a:t>中没有流程图的概念，活动图从某种意义上包含了流程图的功能，可以用来描述算法。   所以，活动图也可以对具体的操作建模，用于描述计算过程的细节，即对算法建模。</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四、活动图的用途</a:t>
            </a:r>
            <a:endParaRPr lang="zh-CN" alt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830" y="953728"/>
            <a:ext cx="5153770" cy="56756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txBox="1">
            <a:spLocks noChangeArrowheads="1"/>
          </p:cNvSpPr>
          <p:nvPr/>
        </p:nvSpPr>
        <p:spPr>
          <a:xfrm>
            <a:off x="6975987" y="6223225"/>
            <a:ext cx="2438400" cy="51865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800" b="1">
                <a:solidFill>
                  <a:srgbClr val="FF3300"/>
                </a:solidFill>
              </a:rPr>
              <a:t>对数组排序</a:t>
            </a:r>
            <a:endParaRPr lang="zh-CN" altLang="en-US" sz="2800" b="1" dirty="0">
              <a:solidFill>
                <a:srgbClr val="FF3300"/>
              </a:solidFill>
            </a:endParaRPr>
          </a:p>
        </p:txBody>
      </p:sp>
    </p:spTree>
    <p:extLst>
      <p:ext uri="{BB962C8B-B14F-4D97-AF65-F5344CB8AC3E}">
        <p14:creationId xmlns:p14="http://schemas.microsoft.com/office/powerpoint/2010/main" val="382721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19549" y="2067233"/>
            <a:ext cx="8229600" cy="4411663"/>
          </a:xfrm>
        </p:spPr>
        <p:txBody>
          <a:bodyPr/>
          <a:lstStyle/>
          <a:p>
            <a:r>
              <a:rPr lang="zh-CN" altLang="en-US" sz="2800" b="1" dirty="0">
                <a:solidFill>
                  <a:srgbClr val="FF3300"/>
                </a:solidFill>
              </a:rPr>
              <a:t>活动图</a:t>
            </a:r>
            <a:r>
              <a:rPr lang="zh-CN" altLang="en-US" sz="2800" b="1" dirty="0"/>
              <a:t>是一种描述系统行为的图，描述系统的工作流程和并发行为，它用于展现参与行为的类所进行的各种活动的顺序关系。</a:t>
            </a:r>
          </a:p>
          <a:p>
            <a:endParaRPr lang="zh-CN" altLang="en-US" sz="2800" b="1" dirty="0"/>
          </a:p>
          <a:p>
            <a:r>
              <a:rPr lang="zh-CN" altLang="en-US" sz="2800" b="1" dirty="0">
                <a:solidFill>
                  <a:srgbClr val="0033CC"/>
                </a:solidFill>
              </a:rPr>
              <a:t>活动图中的每一个活动都代表工作流中一组动作的执行。 </a:t>
            </a:r>
          </a:p>
          <a:p>
            <a:endParaRPr lang="zh-CN" altLang="en-US" sz="2800" b="1" dirty="0"/>
          </a:p>
          <a:p>
            <a:r>
              <a:rPr lang="zh-CN" altLang="en-US" sz="2800" b="1" dirty="0"/>
              <a:t>活动图中一个活动结束后将自动进入下一个活动。</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什么是活动图</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1536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340442" y="2057400"/>
            <a:ext cx="8482781" cy="4274574"/>
          </a:xfrm>
        </p:spPr>
        <p:txBody>
          <a:bodyPr>
            <a:noAutofit/>
          </a:bodyPr>
          <a:lstStyle/>
          <a:p>
            <a:pPr marL="533400" indent="-533400">
              <a:lnSpc>
                <a:spcPct val="140000"/>
              </a:lnSpc>
              <a:buFont typeface="Wingdings" panose="05000000000000000000" pitchFamily="2" charset="2"/>
              <a:buAutoNum type="circleNumDbPlain"/>
            </a:pPr>
            <a:r>
              <a:rPr lang="zh-CN" altLang="en-US" sz="2400" b="1" dirty="0"/>
              <a:t>流程图着重描述处理过程，它的主要控制结构</a:t>
            </a:r>
            <a:r>
              <a:rPr lang="zh-CN" altLang="en-US" sz="2400" b="1" dirty="0">
                <a:solidFill>
                  <a:srgbClr val="00B0F0"/>
                </a:solidFill>
              </a:rPr>
              <a:t>是顺序、分支和循环</a:t>
            </a:r>
            <a:r>
              <a:rPr lang="zh-CN" altLang="en-US" sz="2400" b="1" dirty="0"/>
              <a:t>，各个处理之间有严格的</a:t>
            </a:r>
            <a:r>
              <a:rPr lang="zh-CN" altLang="en-US" sz="2400" b="1" dirty="0">
                <a:solidFill>
                  <a:srgbClr val="00B0F0"/>
                </a:solidFill>
              </a:rPr>
              <a:t>顺序和时间关系</a:t>
            </a:r>
            <a:r>
              <a:rPr lang="zh-CN" altLang="en-US" sz="2400" b="1" dirty="0"/>
              <a:t>；</a:t>
            </a:r>
            <a:r>
              <a:rPr lang="zh-CN" altLang="en-US" sz="2400" b="1" dirty="0">
                <a:solidFill>
                  <a:srgbClr val="0033CC"/>
                </a:solidFill>
              </a:rPr>
              <a:t>而活动图描述的则是对象活动的顺序关系所遵循的规则，它着重表现的是系统的行为，而非系统的处理过程。</a:t>
            </a:r>
          </a:p>
          <a:p>
            <a:pPr marL="533400" indent="-533400">
              <a:lnSpc>
                <a:spcPct val="90000"/>
              </a:lnSpc>
              <a:buFont typeface="Wingdings" panose="05000000000000000000" pitchFamily="2" charset="2"/>
              <a:buAutoNum type="circleNumDbPlain"/>
            </a:pPr>
            <a:r>
              <a:rPr lang="zh-CN" altLang="en-US" sz="2400" b="1" dirty="0">
                <a:solidFill>
                  <a:srgbClr val="990000"/>
                </a:solidFill>
              </a:rPr>
              <a:t>活动图能够表示并发活动的情形，而流程图做不到。</a:t>
            </a:r>
          </a:p>
          <a:p>
            <a:pPr marL="533400" indent="-533400">
              <a:lnSpc>
                <a:spcPct val="90000"/>
              </a:lnSpc>
              <a:buFont typeface="Wingdings" panose="05000000000000000000" pitchFamily="2" charset="2"/>
              <a:buAutoNum type="circleNumDbPlain"/>
            </a:pPr>
            <a:r>
              <a:rPr lang="zh-CN" altLang="en-US" sz="2400" b="1" dirty="0">
                <a:solidFill>
                  <a:srgbClr val="008000"/>
                </a:solidFill>
              </a:rPr>
              <a:t>活动图是面向对象的，而流程图是面向过程的。</a:t>
            </a:r>
          </a:p>
          <a:p>
            <a:pPr marL="533400" indent="-533400">
              <a:lnSpc>
                <a:spcPct val="90000"/>
              </a:lnSpc>
              <a:buFont typeface="Wingdings" panose="05000000000000000000" pitchFamily="2" charset="2"/>
              <a:buAutoNum type="circleNumDbPlain"/>
            </a:pPr>
            <a:r>
              <a:rPr lang="zh-CN" altLang="en-US" sz="2400" b="1" dirty="0">
                <a:solidFill>
                  <a:srgbClr val="FF3300"/>
                </a:solidFill>
              </a:rPr>
              <a:t>可以用活动图来描述流程图。 </a:t>
            </a:r>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活动图与流程图区别</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四、活动图的用途</a:t>
            </a:r>
            <a:endParaRPr lang="zh-CN" altLang="en-US" dirty="0"/>
          </a:p>
        </p:txBody>
      </p:sp>
    </p:spTree>
    <p:extLst>
      <p:ext uri="{BB962C8B-B14F-4D97-AF65-F5344CB8AC3E}">
        <p14:creationId xmlns:p14="http://schemas.microsoft.com/office/powerpoint/2010/main" val="1138366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85266" y="1493494"/>
            <a:ext cx="4704091" cy="4411663"/>
          </a:xfrm>
        </p:spPr>
        <p:txBody>
          <a:bodyPr>
            <a:noAutofit/>
          </a:bodyPr>
          <a:lstStyle/>
          <a:p>
            <a:pPr marL="0" indent="0">
              <a:spcBef>
                <a:spcPct val="0"/>
              </a:spcBef>
              <a:buClrTx/>
              <a:buSzTx/>
              <a:buNone/>
            </a:pPr>
            <a:r>
              <a:rPr lang="zh-CN" altLang="en-US" sz="2400" b="1" dirty="0">
                <a:solidFill>
                  <a:srgbClr val="990000"/>
                </a:solidFill>
              </a:rPr>
              <a:t>   活动图与状态图都是状态机的表现形式。</a:t>
            </a:r>
            <a:r>
              <a:rPr lang="zh-CN" altLang="en-US" sz="2400" b="1" dirty="0"/>
              <a:t>它们都是对系统的动态行为建模。 </a:t>
            </a:r>
            <a:r>
              <a:rPr lang="zh-CN" altLang="en-US" sz="2400" b="1" dirty="0">
                <a:solidFill>
                  <a:srgbClr val="FF3300"/>
                </a:solidFill>
              </a:rPr>
              <a:t>活动图与状态图的区别：</a:t>
            </a:r>
          </a:p>
          <a:p>
            <a:pPr marL="609600" indent="-609600">
              <a:buFont typeface="Wingdings" panose="05000000000000000000" pitchFamily="2" charset="2"/>
              <a:buAutoNum type="circleNumDbPlain"/>
            </a:pPr>
            <a:r>
              <a:rPr lang="zh-CN" altLang="en-US" sz="2400" b="1" dirty="0"/>
              <a:t>活动图着重表现从一个活动到另一个活动的控制流，是内部处理驱动的流程。</a:t>
            </a:r>
          </a:p>
          <a:p>
            <a:pPr marL="609600" indent="-609600">
              <a:buFont typeface="Wingdings" panose="05000000000000000000" pitchFamily="2" charset="2"/>
              <a:buAutoNum type="circleNumDbPlain"/>
            </a:pPr>
            <a:r>
              <a:rPr lang="zh-CN" altLang="en-US" sz="2400" b="1" dirty="0"/>
              <a:t>状态图着重描述从一个状态到另一个状态的流程，主要有外部事件的参与。 </a:t>
            </a:r>
            <a:endParaRPr lang="en-US" altLang="zh-CN" sz="2400" b="1" dirty="0"/>
          </a:p>
          <a:p>
            <a:pPr marL="609600" indent="-609600">
              <a:buFont typeface="Wingdings" panose="05000000000000000000" pitchFamily="2" charset="2"/>
              <a:buAutoNum type="circleNumDbPlain"/>
            </a:pPr>
            <a:endParaRPr lang="zh-CN" altLang="en-US" sz="2400" b="1"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51504" y="1008721"/>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活动图与状态图区别</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4438543" y="1680521"/>
            <a:ext cx="4705457" cy="3024326"/>
          </a:xfrm>
          <a:prstGeom prst="rect">
            <a:avLst/>
          </a:prstGeom>
        </p:spPr>
      </p:pic>
      <p:sp>
        <p:nvSpPr>
          <p:cNvPr id="3" name="矩形 2"/>
          <p:cNvSpPr/>
          <p:nvPr/>
        </p:nvSpPr>
        <p:spPr>
          <a:xfrm>
            <a:off x="0" y="5165251"/>
            <a:ext cx="9038184" cy="923330"/>
          </a:xfrm>
          <a:prstGeom prst="rect">
            <a:avLst/>
          </a:prstGeom>
        </p:spPr>
        <p:txBody>
          <a:bodyPr wrap="square">
            <a:noAutofit/>
          </a:bodyPr>
          <a:lstStyle/>
          <a:p>
            <a:r>
              <a:rPr lang="zh-CN" altLang="en-US" sz="2400" b="1" dirty="0">
                <a:solidFill>
                  <a:srgbClr val="008000"/>
                </a:solidFill>
              </a:rPr>
              <a:t>  两者使用的场合不同。若是为了显示一个对象在其生命周期内的行为，则使用状态图较好，若为了分析用例、理解涉及多个用例的工作流程或处理多线程应用等，则使用活动图较好。</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四、活动图的用途</a:t>
            </a:r>
            <a:endParaRPr lang="zh-CN" altLang="en-US" dirty="0"/>
          </a:p>
        </p:txBody>
      </p:sp>
    </p:spTree>
    <p:extLst>
      <p:ext uri="{BB962C8B-B14F-4D97-AF65-F5344CB8AC3E}">
        <p14:creationId xmlns:p14="http://schemas.microsoft.com/office/powerpoint/2010/main" val="3636334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51503" y="1767447"/>
            <a:ext cx="8291051" cy="2470257"/>
          </a:xfrm>
        </p:spPr>
        <p:txBody>
          <a:bodyPr>
            <a:noAutofit/>
          </a:bodyPr>
          <a:lstStyle/>
          <a:p>
            <a:pPr marL="0" indent="0">
              <a:buNone/>
            </a:pPr>
            <a:r>
              <a:rPr lang="zh-CN" altLang="en-US" sz="2400" b="1" dirty="0">
                <a:solidFill>
                  <a:srgbClr val="FF3300"/>
                </a:solidFill>
              </a:rPr>
              <a:t>  如果要显示多个对象之间的交互情况，用状态图和活动图都不合适，这时可以用顺序图和协作图描述。</a:t>
            </a:r>
          </a:p>
          <a:p>
            <a:pPr marL="571500" indent="-571500">
              <a:buFont typeface="Wingdings" panose="05000000000000000000" pitchFamily="2" charset="2"/>
              <a:buAutoNum type="circleNumDbPlain"/>
            </a:pPr>
            <a:r>
              <a:rPr lang="zh-CN" altLang="en-US" sz="2400" b="1" dirty="0"/>
              <a:t>活动图着重表现从一个活动到另一个活动的控制流，是内部处理驱动的流程。</a:t>
            </a:r>
          </a:p>
          <a:p>
            <a:pPr marL="571500" indent="-571500">
              <a:buFont typeface="Wingdings" panose="05000000000000000000" pitchFamily="2" charset="2"/>
              <a:buAutoNum type="circleNumDbPlain"/>
            </a:pPr>
            <a:r>
              <a:rPr lang="zh-CN" altLang="en-US" sz="2400" b="1" dirty="0"/>
              <a:t>状态图着重描述从一个状态到另一个状态的流程，主要有外部事件的参与。 </a:t>
            </a:r>
          </a:p>
          <a:p>
            <a:pPr marL="571500" indent="-571500"/>
            <a:endParaRPr lang="en-US" altLang="zh-CN" sz="2400" b="1" dirty="0">
              <a:solidFill>
                <a:srgbClr val="FF3300"/>
              </a:solidFill>
            </a:endParaRPr>
          </a:p>
        </p:txBody>
      </p:sp>
      <p:sp>
        <p:nvSpPr>
          <p:cNvPr id="5" name="文本框 4">
            <a:extLst>
              <a:ext uri="{FF2B5EF4-FFF2-40B4-BE49-F238E27FC236}">
                <a16:creationId xmlns:a16="http://schemas.microsoft.com/office/drawing/2014/main" id="{6EC53871-C795-0242-80AC-EC3542AED0D3}"/>
              </a:ext>
            </a:extLst>
          </p:cNvPr>
          <p:cNvSpPr txBox="1"/>
          <p:nvPr/>
        </p:nvSpPr>
        <p:spPr>
          <a:xfrm>
            <a:off x="351504" y="1008721"/>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活动图与状态图区别</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四、活动图的用途</a:t>
            </a:r>
            <a:endParaRPr lang="zh-CN" altLang="en-US" dirty="0"/>
          </a:p>
        </p:txBody>
      </p:sp>
    </p:spTree>
    <p:extLst>
      <p:ext uri="{BB962C8B-B14F-4D97-AF65-F5344CB8AC3E}">
        <p14:creationId xmlns:p14="http://schemas.microsoft.com/office/powerpoint/2010/main" val="1199528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744795" y="1079188"/>
            <a:ext cx="7772400" cy="4050792"/>
          </a:xfrm>
        </p:spPr>
        <p:txBody>
          <a:bodyPr>
            <a:noAutofit/>
          </a:bodyPr>
          <a:lstStyle/>
          <a:p>
            <a:pPr marL="609600" indent="-609600">
              <a:lnSpc>
                <a:spcPct val="90000"/>
              </a:lnSpc>
              <a:buFont typeface="Wingdings" panose="05000000000000000000" pitchFamily="2" charset="2"/>
              <a:buAutoNum type="circleNumDbPlain"/>
            </a:pPr>
            <a:r>
              <a:rPr lang="zh-CN" altLang="en-US" sz="2400" b="1" dirty="0"/>
              <a:t>识别该工作流的目标。（用例）</a:t>
            </a:r>
          </a:p>
          <a:p>
            <a:pPr marL="609600" indent="-609600">
              <a:lnSpc>
                <a:spcPct val="90000"/>
              </a:lnSpc>
              <a:buFont typeface="Wingdings" panose="05000000000000000000" pitchFamily="2" charset="2"/>
              <a:buAutoNum type="circleNumDbPlain"/>
            </a:pPr>
            <a:r>
              <a:rPr lang="zh-CN" altLang="en-US" sz="2400" b="1" dirty="0"/>
              <a:t>识别要对其工作流描述的类或对象。</a:t>
            </a:r>
          </a:p>
          <a:p>
            <a:pPr marL="609600" indent="-609600">
              <a:lnSpc>
                <a:spcPct val="90000"/>
              </a:lnSpc>
              <a:buFont typeface="Wingdings" panose="05000000000000000000" pitchFamily="2" charset="2"/>
              <a:buAutoNum type="circleNumDbPlain"/>
            </a:pPr>
            <a:r>
              <a:rPr lang="zh-CN" altLang="en-US" sz="2400" b="1" dirty="0"/>
              <a:t>确定工作流的初始状态和终止状态，明确工作流的边界。</a:t>
            </a:r>
          </a:p>
          <a:p>
            <a:pPr marL="609600" indent="-609600">
              <a:lnSpc>
                <a:spcPct val="90000"/>
              </a:lnSpc>
              <a:buFont typeface="Wingdings" panose="05000000000000000000" pitchFamily="2" charset="2"/>
              <a:buAutoNum type="circleNumDbPlain"/>
            </a:pPr>
            <a:r>
              <a:rPr lang="zh-CN" altLang="en-US" sz="2400" b="1" dirty="0"/>
              <a:t>对动作状态或活动状态建模。</a:t>
            </a:r>
          </a:p>
          <a:p>
            <a:pPr marL="609600" indent="-609600">
              <a:lnSpc>
                <a:spcPct val="90000"/>
              </a:lnSpc>
              <a:buFont typeface="Wingdings" panose="05000000000000000000" pitchFamily="2" charset="2"/>
              <a:buAutoNum type="circleNumDbPlain"/>
            </a:pPr>
            <a:r>
              <a:rPr lang="zh-CN" altLang="en-US" sz="2400" b="1" dirty="0"/>
              <a:t>对动作流建模。</a:t>
            </a:r>
          </a:p>
          <a:p>
            <a:pPr marL="609600" indent="-609600">
              <a:lnSpc>
                <a:spcPct val="90000"/>
              </a:lnSpc>
              <a:buFont typeface="Wingdings" panose="05000000000000000000" pitchFamily="2" charset="2"/>
              <a:buAutoNum type="circleNumDbPlain"/>
            </a:pPr>
            <a:r>
              <a:rPr lang="zh-CN" altLang="en-US" sz="2400" b="1" dirty="0"/>
              <a:t>对对象流建模。</a:t>
            </a:r>
          </a:p>
          <a:p>
            <a:pPr marL="609600" indent="-609600">
              <a:lnSpc>
                <a:spcPct val="90000"/>
              </a:lnSpc>
              <a:buFont typeface="Wingdings" panose="05000000000000000000" pitchFamily="2" charset="2"/>
              <a:buAutoNum type="circleNumDbPlain"/>
            </a:pPr>
            <a:r>
              <a:rPr lang="zh-CN" altLang="en-US" sz="2400" b="1" dirty="0"/>
              <a:t>对建立的模型进行精化和细化。（分支、连接、分叉、会合、泳道）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五、活动图建模</a:t>
            </a:r>
            <a:endParaRPr lang="zh-CN" altLang="en-US" dirty="0"/>
          </a:p>
        </p:txBody>
      </p:sp>
    </p:spTree>
    <p:extLst>
      <p:ext uri="{BB962C8B-B14F-4D97-AF65-F5344CB8AC3E}">
        <p14:creationId xmlns:p14="http://schemas.microsoft.com/office/powerpoint/2010/main" val="3023250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75969" y="1356851"/>
            <a:ext cx="7772400" cy="737124"/>
          </a:xfrm>
        </p:spPr>
        <p:txBody>
          <a:bodyPr>
            <a:normAutofit/>
          </a:bodyPr>
          <a:lstStyle/>
          <a:p>
            <a:r>
              <a:rPr lang="zh-CN" altLang="en-US" sz="2400" dirty="0"/>
              <a:t>绘制活动图</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75" y="2436571"/>
            <a:ext cx="7641150" cy="3260607"/>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五、活动图建模</a:t>
            </a:r>
            <a:endParaRPr lang="zh-CN" altLang="en-US" dirty="0"/>
          </a:p>
        </p:txBody>
      </p:sp>
    </p:spTree>
    <p:extLst>
      <p:ext uri="{BB962C8B-B14F-4D97-AF65-F5344CB8AC3E}">
        <p14:creationId xmlns:p14="http://schemas.microsoft.com/office/powerpoint/2010/main" val="1754672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65" y="1337187"/>
            <a:ext cx="8305800" cy="472931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五、活动图建模</a:t>
            </a:r>
            <a:endParaRPr lang="zh-CN" altLang="en-US" dirty="0"/>
          </a:p>
        </p:txBody>
      </p:sp>
    </p:spTree>
    <p:extLst>
      <p:ext uri="{BB962C8B-B14F-4D97-AF65-F5344CB8AC3E}">
        <p14:creationId xmlns:p14="http://schemas.microsoft.com/office/powerpoint/2010/main" val="168130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02" y="110613"/>
            <a:ext cx="7391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0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65" y="1150374"/>
            <a:ext cx="8380413" cy="479814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六、交互纵览图（交互概述图）</a:t>
            </a:r>
            <a:endParaRPr lang="zh-CN" altLang="en-US" dirty="0"/>
          </a:p>
        </p:txBody>
      </p:sp>
    </p:spTree>
    <p:extLst>
      <p:ext uri="{BB962C8B-B14F-4D97-AF65-F5344CB8AC3E}">
        <p14:creationId xmlns:p14="http://schemas.microsoft.com/office/powerpoint/2010/main" val="1391396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84" y="1479606"/>
            <a:ext cx="7384026" cy="500092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六、交互纵览图（交互概述图）</a:t>
            </a:r>
            <a:endParaRPr lang="zh-CN" altLang="en-US" dirty="0"/>
          </a:p>
        </p:txBody>
      </p:sp>
    </p:spTree>
    <p:extLst>
      <p:ext uri="{BB962C8B-B14F-4D97-AF65-F5344CB8AC3E}">
        <p14:creationId xmlns:p14="http://schemas.microsoft.com/office/powerpoint/2010/main" val="3311842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64" y="1039761"/>
            <a:ext cx="7600335" cy="5700251"/>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六、交互纵览图（交互概述图）</a:t>
            </a:r>
            <a:endParaRPr lang="zh-CN" altLang="en-US" dirty="0"/>
          </a:p>
        </p:txBody>
      </p:sp>
    </p:spTree>
    <p:extLst>
      <p:ext uri="{BB962C8B-B14F-4D97-AF65-F5344CB8AC3E}">
        <p14:creationId xmlns:p14="http://schemas.microsoft.com/office/powerpoint/2010/main" val="388449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3291" y="3153696"/>
            <a:ext cx="2526890" cy="792163"/>
          </a:xfrm>
        </p:spPr>
        <p:txBody>
          <a:bodyPr>
            <a:normAutofit/>
          </a:bodyPr>
          <a:lstStyle/>
          <a:p>
            <a:r>
              <a:rPr lang="zh-CN" altLang="en-US" sz="2400" dirty="0"/>
              <a:t>活动图的实例</a:t>
            </a:r>
          </a:p>
        </p:txBody>
      </p:sp>
      <p:pic>
        <p:nvPicPr>
          <p:cNvPr id="71684"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676785" y="1691148"/>
            <a:ext cx="5774039" cy="48522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什么是活动图</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7701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52284" y="1403196"/>
            <a:ext cx="8305800" cy="4498975"/>
          </a:xfrm>
        </p:spPr>
        <p:txBody>
          <a:bodyPr/>
          <a:lstStyle/>
          <a:p>
            <a:r>
              <a:rPr lang="zh-CN" altLang="en-US" dirty="0"/>
              <a:t>（一）使用</a:t>
            </a:r>
            <a:r>
              <a:rPr lang="en-US" altLang="zh-CN" dirty="0"/>
              <a:t>Rational Rose</a:t>
            </a:r>
            <a:r>
              <a:rPr lang="zh-CN" altLang="en-US" dirty="0"/>
              <a:t>绘制活动图的步骤</a:t>
            </a:r>
          </a:p>
          <a:p>
            <a:r>
              <a:rPr lang="zh-CN" altLang="en-US" dirty="0"/>
              <a:t>（二）</a:t>
            </a:r>
            <a:r>
              <a:rPr lang="en-US" altLang="zh-CN" dirty="0"/>
              <a:t>  </a:t>
            </a:r>
            <a:r>
              <a:rPr lang="zh-CN" altLang="en-US" dirty="0"/>
              <a:t>图书馆管理系统的活动图</a:t>
            </a:r>
          </a:p>
          <a:p>
            <a:endParaRPr lang="en-US" altLang="zh-CN"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4236069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79324" y="955856"/>
            <a:ext cx="7772400" cy="882776"/>
          </a:xfrm>
        </p:spPr>
        <p:txBody>
          <a:bodyPr>
            <a:normAutofit/>
          </a:bodyPr>
          <a:lstStyle/>
          <a:p>
            <a:r>
              <a:rPr lang="zh-CN" altLang="en-US" sz="2400" dirty="0"/>
              <a:t>（一）使用</a:t>
            </a:r>
            <a:r>
              <a:rPr lang="en-US" altLang="zh-CN" sz="2400" dirty="0"/>
              <a:t>Rational Rose</a:t>
            </a:r>
            <a:r>
              <a:rPr lang="zh-CN" altLang="en-US" sz="2400" dirty="0"/>
              <a:t>绘制活动图的步骤</a:t>
            </a:r>
          </a:p>
        </p:txBody>
      </p:sp>
      <p:sp>
        <p:nvSpPr>
          <p:cNvPr id="53251" name="Rectangle 3"/>
          <p:cNvSpPr>
            <a:spLocks noGrp="1" noChangeArrowheads="1"/>
          </p:cNvSpPr>
          <p:nvPr>
            <p:ph type="body" idx="1"/>
          </p:nvPr>
        </p:nvSpPr>
        <p:spPr>
          <a:xfrm>
            <a:off x="656303" y="1987921"/>
            <a:ext cx="7772400" cy="4050792"/>
          </a:xfrm>
        </p:spPr>
        <p:txBody>
          <a:bodyPr>
            <a:normAutofit fontScale="92500" lnSpcReduction="10000"/>
          </a:bodyPr>
          <a:lstStyle/>
          <a:p>
            <a:pPr>
              <a:lnSpc>
                <a:spcPct val="80000"/>
              </a:lnSpc>
            </a:pPr>
            <a:r>
              <a:rPr lang="en-US" altLang="zh-CN" sz="2600" dirty="0"/>
              <a:t>1.  </a:t>
            </a:r>
            <a:r>
              <a:rPr lang="zh-CN" altLang="en-US" sz="2600" dirty="0"/>
              <a:t>创建活动图</a:t>
            </a:r>
          </a:p>
          <a:p>
            <a:pPr>
              <a:lnSpc>
                <a:spcPct val="80000"/>
              </a:lnSpc>
            </a:pPr>
            <a:r>
              <a:rPr lang="en-US" altLang="zh-CN" sz="2600" dirty="0"/>
              <a:t>2.  </a:t>
            </a:r>
            <a:r>
              <a:rPr lang="zh-CN" altLang="en-US" sz="2600" dirty="0"/>
              <a:t>活动图工具栏按钮简介</a:t>
            </a:r>
          </a:p>
          <a:p>
            <a:pPr>
              <a:lnSpc>
                <a:spcPct val="80000"/>
              </a:lnSpc>
            </a:pPr>
            <a:r>
              <a:rPr lang="en-US" altLang="zh-CN" sz="2600" dirty="0"/>
              <a:t>3.  </a:t>
            </a:r>
            <a:r>
              <a:rPr lang="zh-CN" altLang="en-US" sz="2600" dirty="0"/>
              <a:t>加入初态和终态</a:t>
            </a:r>
          </a:p>
          <a:p>
            <a:pPr>
              <a:lnSpc>
                <a:spcPct val="80000"/>
              </a:lnSpc>
            </a:pPr>
            <a:r>
              <a:rPr lang="en-US" altLang="zh-CN" sz="2600" dirty="0"/>
              <a:t>4.  </a:t>
            </a:r>
            <a:r>
              <a:rPr lang="zh-CN" altLang="en-US" sz="2600" dirty="0"/>
              <a:t>增加动作状态</a:t>
            </a:r>
          </a:p>
          <a:p>
            <a:pPr>
              <a:lnSpc>
                <a:spcPct val="80000"/>
              </a:lnSpc>
            </a:pPr>
            <a:r>
              <a:rPr lang="en-US" altLang="zh-CN" sz="2600" dirty="0"/>
              <a:t>5.  </a:t>
            </a:r>
            <a:r>
              <a:rPr lang="zh-CN" altLang="en-US" sz="2600" dirty="0"/>
              <a:t>增加活动状态</a:t>
            </a:r>
          </a:p>
          <a:p>
            <a:pPr>
              <a:lnSpc>
                <a:spcPct val="80000"/>
              </a:lnSpc>
            </a:pPr>
            <a:r>
              <a:rPr lang="en-US" altLang="zh-CN" sz="2600" dirty="0"/>
              <a:t>6.  </a:t>
            </a:r>
            <a:r>
              <a:rPr lang="zh-CN" altLang="en-US" sz="2600" dirty="0"/>
              <a:t>增加动作流</a:t>
            </a:r>
          </a:p>
          <a:p>
            <a:pPr>
              <a:lnSpc>
                <a:spcPct val="80000"/>
              </a:lnSpc>
            </a:pPr>
            <a:r>
              <a:rPr lang="en-US" altLang="zh-CN" sz="2600" dirty="0"/>
              <a:t>7.  </a:t>
            </a:r>
            <a:r>
              <a:rPr lang="zh-CN" altLang="en-US" sz="2600" dirty="0"/>
              <a:t>增加分支与合并</a:t>
            </a:r>
          </a:p>
          <a:p>
            <a:pPr>
              <a:lnSpc>
                <a:spcPct val="80000"/>
              </a:lnSpc>
            </a:pPr>
            <a:r>
              <a:rPr lang="en-US" altLang="zh-CN" sz="2600" dirty="0"/>
              <a:t>8.  </a:t>
            </a:r>
            <a:r>
              <a:rPr lang="zh-CN" altLang="en-US" sz="2600" dirty="0"/>
              <a:t>增加分叉与汇合</a:t>
            </a:r>
          </a:p>
          <a:p>
            <a:pPr>
              <a:lnSpc>
                <a:spcPct val="80000"/>
              </a:lnSpc>
            </a:pPr>
            <a:r>
              <a:rPr lang="en-US" altLang="zh-CN" sz="2600" dirty="0"/>
              <a:t>9.  </a:t>
            </a:r>
            <a:r>
              <a:rPr lang="zh-CN" altLang="en-US" sz="2600" dirty="0"/>
              <a:t>增加泳道</a:t>
            </a:r>
          </a:p>
          <a:p>
            <a:pPr>
              <a:lnSpc>
                <a:spcPct val="80000"/>
              </a:lnSpc>
            </a:pPr>
            <a:r>
              <a:rPr lang="en-US" altLang="zh-CN" sz="2600" dirty="0"/>
              <a:t>10.  </a:t>
            </a:r>
            <a:r>
              <a:rPr lang="zh-CN" altLang="en-US" sz="2600" dirty="0"/>
              <a:t>增加对象与对象流</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1407337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695633" y="1492143"/>
            <a:ext cx="7772400" cy="4050792"/>
          </a:xfrm>
        </p:spPr>
        <p:txBody>
          <a:bodyPr/>
          <a:lstStyle/>
          <a:p>
            <a:r>
              <a:rPr lang="en-US" altLang="zh-CN" dirty="0"/>
              <a:t>1.  </a:t>
            </a:r>
            <a:r>
              <a:rPr lang="zh-CN" altLang="en-US" dirty="0"/>
              <a:t>借阅者的活动图</a:t>
            </a:r>
          </a:p>
          <a:p>
            <a:r>
              <a:rPr lang="en-US" altLang="zh-CN" dirty="0"/>
              <a:t>2.  </a:t>
            </a:r>
            <a:r>
              <a:rPr lang="zh-CN" altLang="en-US" dirty="0"/>
              <a:t>图书管理员的活动图</a:t>
            </a:r>
          </a:p>
          <a:p>
            <a:r>
              <a:rPr lang="en-US" altLang="zh-CN" dirty="0"/>
              <a:t>3.  </a:t>
            </a:r>
            <a:r>
              <a:rPr lang="zh-CN" altLang="en-US" dirty="0"/>
              <a:t>系统管理员的活动图</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3766069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1.  </a:t>
            </a:r>
            <a:r>
              <a:rPr lang="zh-CN" altLang="en-US"/>
              <a:t>借阅者的活动图</a:t>
            </a:r>
          </a:p>
        </p:txBody>
      </p:sp>
      <p:pic>
        <p:nvPicPr>
          <p:cNvPr id="5530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178175" y="1719263"/>
            <a:ext cx="2786063"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987835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t>2.  </a:t>
            </a:r>
            <a:r>
              <a:rPr lang="zh-CN" altLang="en-US"/>
              <a:t>图书管理员的活动图 </a:t>
            </a:r>
          </a:p>
        </p:txBody>
      </p:sp>
      <p:pic>
        <p:nvPicPr>
          <p:cNvPr id="563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62225" y="1719263"/>
            <a:ext cx="4019550"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4293788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t>3.  </a:t>
            </a:r>
            <a:r>
              <a:rPr lang="zh-CN" altLang="en-US"/>
              <a:t>系统管理员的活动图</a:t>
            </a:r>
          </a:p>
        </p:txBody>
      </p:sp>
      <p:sp>
        <p:nvSpPr>
          <p:cNvPr id="57347" name="Rectangle 3"/>
          <p:cNvSpPr>
            <a:spLocks noGrp="1" noChangeArrowheads="1"/>
          </p:cNvSpPr>
          <p:nvPr>
            <p:ph type="body" idx="1"/>
          </p:nvPr>
        </p:nvSpPr>
        <p:spPr/>
        <p:txBody>
          <a:bodyPr/>
          <a:lstStyle/>
          <a:p>
            <a:pPr marL="609600" indent="-609600">
              <a:buFont typeface="Wingdings" panose="05000000000000000000" pitchFamily="2" charset="2"/>
              <a:buAutoNum type="circleNumDbPlain"/>
            </a:pPr>
            <a:r>
              <a:rPr lang="zh-CN" altLang="en-US"/>
              <a:t>系统管理员维护借阅者帐户的活动图</a:t>
            </a:r>
          </a:p>
          <a:p>
            <a:pPr marL="609600" indent="-609600">
              <a:buFont typeface="Wingdings" panose="05000000000000000000" pitchFamily="2" charset="2"/>
              <a:buAutoNum type="circleNumDbPlain"/>
            </a:pPr>
            <a:r>
              <a:rPr lang="zh-CN" altLang="en-US"/>
              <a:t>系统管理员进行书目信息维护的活动图</a:t>
            </a:r>
          </a:p>
          <a:p>
            <a:pPr marL="609600" indent="-609600">
              <a:buFont typeface="Wingdings" panose="05000000000000000000" pitchFamily="2" charset="2"/>
              <a:buAutoNum type="circleNumDbPlain"/>
            </a:pPr>
            <a:r>
              <a:rPr lang="zh-CN" altLang="en-US"/>
              <a:t>系统管理员维护书籍信息的活动图</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3515143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1209368"/>
            <a:ext cx="7772400" cy="884608"/>
          </a:xfrm>
        </p:spPr>
        <p:txBody>
          <a:bodyPr>
            <a:normAutofit fontScale="90000"/>
          </a:bodyPr>
          <a:lstStyle/>
          <a:p>
            <a:r>
              <a:rPr lang="zh-CN" altLang="en-US" sz="3500" dirty="0"/>
              <a:t>（</a:t>
            </a:r>
            <a:r>
              <a:rPr lang="en-US" altLang="zh-CN" sz="3500" dirty="0"/>
              <a:t>1</a:t>
            </a:r>
            <a:r>
              <a:rPr lang="zh-CN" altLang="en-US" sz="3500" dirty="0"/>
              <a:t>）系统管理员维护借阅者帐户的活动图</a:t>
            </a:r>
          </a:p>
        </p:txBody>
      </p:sp>
      <p:pic>
        <p:nvPicPr>
          <p:cNvPr id="5837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825750" y="1719263"/>
            <a:ext cx="3492500"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296038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05463" y="904185"/>
            <a:ext cx="8202561" cy="717460"/>
          </a:xfrm>
        </p:spPr>
        <p:txBody>
          <a:bodyPr>
            <a:normAutofit fontScale="90000"/>
          </a:bodyPr>
          <a:lstStyle/>
          <a:p>
            <a:r>
              <a:rPr lang="zh-CN" altLang="en-US" sz="3500" dirty="0"/>
              <a:t>（</a:t>
            </a:r>
            <a:r>
              <a:rPr lang="en-US" altLang="zh-CN" sz="3500" dirty="0"/>
              <a:t>2</a:t>
            </a:r>
            <a:r>
              <a:rPr lang="zh-CN" altLang="en-US" sz="3500" dirty="0"/>
              <a:t>）系统管理员进行书目信息维护的活动图</a:t>
            </a:r>
          </a:p>
        </p:txBody>
      </p:sp>
      <p:pic>
        <p:nvPicPr>
          <p:cNvPr id="593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4825" y="1719263"/>
            <a:ext cx="3052763"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2141136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25361" y="884903"/>
            <a:ext cx="8674510" cy="1150079"/>
          </a:xfrm>
        </p:spPr>
        <p:txBody>
          <a:bodyPr/>
          <a:lstStyle/>
          <a:p>
            <a:r>
              <a:rPr lang="zh-CN" altLang="en-US" sz="3500" dirty="0"/>
              <a:t>（</a:t>
            </a:r>
            <a:r>
              <a:rPr lang="en-US" altLang="zh-CN" sz="3500" dirty="0"/>
              <a:t>3</a:t>
            </a:r>
            <a:r>
              <a:rPr lang="zh-CN" altLang="en-US" sz="3500" dirty="0"/>
              <a:t>）系统管理员维护书籍信息的活动图</a:t>
            </a:r>
          </a:p>
        </p:txBody>
      </p:sp>
      <p:pic>
        <p:nvPicPr>
          <p:cNvPr id="6042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133725" y="1719263"/>
            <a:ext cx="2874963"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567814" y="9544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41713117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endParaRPr lang="zh-CN" altLang="zh-CN"/>
          </a:p>
        </p:txBody>
      </p:sp>
      <p:sp>
        <p:nvSpPr>
          <p:cNvPr id="237571" name="Rectangle 3"/>
          <p:cNvSpPr>
            <a:spLocks noGrp="1" noChangeArrowheads="1"/>
          </p:cNvSpPr>
          <p:nvPr>
            <p:ph type="body" idx="1"/>
          </p:nvPr>
        </p:nvSpPr>
        <p:spPr/>
        <p:txBody>
          <a:bodyPr/>
          <a:lstStyle/>
          <a:p>
            <a:endParaRPr lang="zh-CN" altLang="zh-CN"/>
          </a:p>
        </p:txBody>
      </p:sp>
      <p:pic>
        <p:nvPicPr>
          <p:cNvPr id="237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22" y="308113"/>
            <a:ext cx="520065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37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255639" y="2259033"/>
            <a:ext cx="6858000" cy="3790335"/>
          </a:xfrm>
        </p:spPr>
        <p:txBody>
          <a:bodyPr>
            <a:noAutofit/>
          </a:bodyPr>
          <a:lstStyle/>
          <a:p>
            <a:pPr>
              <a:lnSpc>
                <a:spcPct val="90000"/>
              </a:lnSpc>
            </a:pPr>
            <a:r>
              <a:rPr lang="zh-CN" altLang="en-US" sz="2400" b="1" dirty="0"/>
              <a:t>在</a:t>
            </a:r>
            <a:r>
              <a:rPr lang="en-US" altLang="zh-CN" sz="2400" b="1" dirty="0"/>
              <a:t>UML</a:t>
            </a:r>
            <a:r>
              <a:rPr lang="zh-CN" altLang="en-US" sz="2400" b="1" dirty="0"/>
              <a:t>中，活动表示成圆角矩形，并列出活动的名称。</a:t>
            </a:r>
          </a:p>
          <a:p>
            <a:pPr>
              <a:lnSpc>
                <a:spcPct val="90000"/>
              </a:lnSpc>
            </a:pPr>
            <a:r>
              <a:rPr lang="zh-CN" altLang="en-US" sz="2400" b="1" dirty="0">
                <a:solidFill>
                  <a:srgbClr val="990000"/>
                </a:solidFill>
              </a:rPr>
              <a:t>如果一个活动引发下一个活动，两个活动的图标之间用带箭头的直线连接。</a:t>
            </a:r>
          </a:p>
          <a:p>
            <a:pPr>
              <a:lnSpc>
                <a:spcPct val="90000"/>
              </a:lnSpc>
            </a:pPr>
            <a:r>
              <a:rPr lang="zh-CN" altLang="en-US" sz="2400" b="1" dirty="0">
                <a:solidFill>
                  <a:srgbClr val="0033CC"/>
                </a:solidFill>
              </a:rPr>
              <a:t>活动图也有起点和终点，表示法和状态图中相同。</a:t>
            </a:r>
          </a:p>
          <a:p>
            <a:pPr>
              <a:lnSpc>
                <a:spcPct val="90000"/>
              </a:lnSpc>
            </a:pPr>
            <a:r>
              <a:rPr lang="zh-CN" altLang="en-US" sz="2400" b="1" dirty="0"/>
              <a:t>活动图中还包括分支与合并、分叉与汇合等模型元素。分支与合并的图标和状态图中的判定的图标相同，而分叉与汇合则用一条加粗的线段表示。</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752600"/>
            <a:ext cx="2209800"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活动图的图形表示</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9366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1122"/>
          </a:xfrm>
        </p:spPr>
        <p:txBody>
          <a:bodyPr>
            <a:normAutofit/>
          </a:bodyPr>
          <a:lstStyle/>
          <a:p>
            <a:r>
              <a:rPr lang="zh-Hans" altLang="en-US" dirty="0"/>
              <a:t>系统分析与设计</a:t>
            </a:r>
            <a:r>
              <a:rPr lang="en-US" altLang="zh-Hans" dirty="0"/>
              <a:t>—</a:t>
            </a:r>
            <a:r>
              <a:rPr lang="zh-CN" altLang="en-US" dirty="0"/>
              <a:t>状态图</a:t>
            </a:r>
          </a:p>
        </p:txBody>
      </p:sp>
      <p:sp>
        <p:nvSpPr>
          <p:cNvPr id="4" name="Rectangle 3"/>
          <p:cNvSpPr txBox="1">
            <a:spLocks noChangeArrowheads="1"/>
          </p:cNvSpPr>
          <p:nvPr/>
        </p:nvSpPr>
        <p:spPr>
          <a:xfrm>
            <a:off x="856397" y="1618397"/>
            <a:ext cx="6705600" cy="3429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514350" indent="-514350">
              <a:lnSpc>
                <a:spcPct val="80000"/>
              </a:lnSpc>
              <a:buFont typeface="+mj-ea"/>
              <a:buAutoNum type="ea1JpnChsDbPeriod"/>
            </a:pPr>
            <a:r>
              <a:rPr lang="zh-CN" altLang="en-US" sz="2400" dirty="0">
                <a:solidFill>
                  <a:srgbClr val="0070C0"/>
                </a:solidFill>
              </a:rPr>
              <a:t>状态机和状态图</a:t>
            </a:r>
          </a:p>
          <a:p>
            <a:pPr marL="514350" indent="-514350">
              <a:lnSpc>
                <a:spcPct val="80000"/>
              </a:lnSpc>
              <a:buFont typeface="+mj-ea"/>
              <a:buAutoNum type="ea1JpnChsDbPeriod"/>
            </a:pPr>
            <a:r>
              <a:rPr lang="zh-CN" altLang="en-US" sz="2400" dirty="0">
                <a:solidFill>
                  <a:srgbClr val="0070C0"/>
                </a:solidFill>
              </a:rPr>
              <a:t>状态图的组成</a:t>
            </a:r>
          </a:p>
          <a:p>
            <a:pPr marL="514350" indent="-514350">
              <a:lnSpc>
                <a:spcPct val="80000"/>
              </a:lnSpc>
              <a:buFont typeface="+mj-ea"/>
              <a:buAutoNum type="ea1JpnChsDbPeriod"/>
            </a:pPr>
            <a:r>
              <a:rPr lang="zh-CN" altLang="en-US" sz="2400" dirty="0">
                <a:solidFill>
                  <a:srgbClr val="0070C0"/>
                </a:solidFill>
              </a:rPr>
              <a:t>状态图的应用</a:t>
            </a:r>
          </a:p>
          <a:p>
            <a:pPr marL="514350" indent="-514350">
              <a:lnSpc>
                <a:spcPct val="80000"/>
              </a:lnSpc>
              <a:buFont typeface="+mj-ea"/>
              <a:buAutoNum type="ea1JpnChsDbPeriod"/>
            </a:pPr>
            <a:r>
              <a:rPr lang="zh-CN" altLang="en-US" sz="2400" dirty="0">
                <a:solidFill>
                  <a:srgbClr val="0070C0"/>
                </a:solidFill>
              </a:rPr>
              <a:t>状态图建模技术</a:t>
            </a:r>
          </a:p>
          <a:p>
            <a:pPr marL="514350" indent="-514350">
              <a:lnSpc>
                <a:spcPct val="80000"/>
              </a:lnSpc>
              <a:buFont typeface="+mj-ea"/>
              <a:buAutoNum type="ea1JpnChsDbPeriod"/>
            </a:pPr>
            <a:r>
              <a:rPr lang="en-US" altLang="zh-CN" sz="2400" dirty="0">
                <a:solidFill>
                  <a:srgbClr val="0070C0"/>
                </a:solidFill>
              </a:rPr>
              <a:t>uml2.0 </a:t>
            </a:r>
            <a:r>
              <a:rPr lang="zh-CN" altLang="en-US" sz="2400" dirty="0">
                <a:solidFill>
                  <a:srgbClr val="0070C0"/>
                </a:solidFill>
              </a:rPr>
              <a:t>补充</a:t>
            </a:r>
          </a:p>
          <a:p>
            <a:pPr marL="514350" indent="-514350">
              <a:lnSpc>
                <a:spcPct val="80000"/>
              </a:lnSpc>
              <a:buFont typeface="+mj-ea"/>
              <a:buAutoNum type="ea1JpnChsDbPeriod"/>
            </a:pPr>
            <a:r>
              <a:rPr lang="zh-CN" altLang="en-US" sz="2400" dirty="0">
                <a:solidFill>
                  <a:srgbClr val="0070C0"/>
                </a:solidFill>
              </a:rPr>
              <a:t>实例</a:t>
            </a:r>
            <a:r>
              <a:rPr lang="en-US" altLang="zh-CN" sz="2400" dirty="0">
                <a:solidFill>
                  <a:srgbClr val="0070C0"/>
                </a:solidFill>
              </a:rPr>
              <a:t>——</a:t>
            </a:r>
            <a:r>
              <a:rPr lang="zh-CN" altLang="en-US" sz="2400" dirty="0">
                <a:solidFill>
                  <a:srgbClr val="0070C0"/>
                </a:solidFill>
              </a:rPr>
              <a:t>图书馆管理系统的状态图</a:t>
            </a:r>
          </a:p>
          <a:p>
            <a:pPr marL="514350" indent="-514350">
              <a:lnSpc>
                <a:spcPct val="80000"/>
              </a:lnSpc>
              <a:buFont typeface="+mj-ea"/>
              <a:buAutoNum type="ea1JpnChsDbPeriod"/>
            </a:pPr>
            <a:endParaRPr lang="zh-CN" altLang="en-US" sz="2400" dirty="0">
              <a:solidFill>
                <a:srgbClr val="0070C0"/>
              </a:solidFill>
            </a:endParaRPr>
          </a:p>
        </p:txBody>
      </p:sp>
    </p:spTree>
    <p:extLst>
      <p:ext uri="{BB962C8B-B14F-4D97-AF65-F5344CB8AC3E}">
        <p14:creationId xmlns:p14="http://schemas.microsoft.com/office/powerpoint/2010/main" val="3305208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322509" y="4083188"/>
            <a:ext cx="5183138" cy="2774811"/>
          </a:xfrm>
          <a:prstGeom prst="rect">
            <a:avLst/>
          </a:prstGeom>
        </p:spPr>
      </p:pic>
      <p:sp>
        <p:nvSpPr>
          <p:cNvPr id="25603" name="Rectangle 3"/>
          <p:cNvSpPr>
            <a:spLocks noGrp="1" noChangeArrowheads="1"/>
          </p:cNvSpPr>
          <p:nvPr>
            <p:ph type="body" idx="1"/>
          </p:nvPr>
        </p:nvSpPr>
        <p:spPr>
          <a:xfrm>
            <a:off x="446433" y="1011582"/>
            <a:ext cx="8229600" cy="2901950"/>
          </a:xfrm>
        </p:spPr>
        <p:txBody>
          <a:bodyPr>
            <a:noAutofit/>
          </a:bodyPr>
          <a:lstStyle/>
          <a:p>
            <a:r>
              <a:rPr lang="zh-CN" altLang="en-US" sz="2400" b="1" dirty="0"/>
              <a:t>状态机对一个对象的</a:t>
            </a:r>
            <a:r>
              <a:rPr lang="zh-CN" altLang="en-US" sz="2400" b="1" dirty="0">
                <a:solidFill>
                  <a:srgbClr val="00B050"/>
                </a:solidFill>
              </a:rPr>
              <a:t>生命周期</a:t>
            </a:r>
            <a:r>
              <a:rPr lang="zh-CN" altLang="en-US" sz="2400" b="1" dirty="0"/>
              <a:t>建模。</a:t>
            </a:r>
            <a:endParaRPr lang="en-US" altLang="zh-CN" sz="2400" b="1" dirty="0"/>
          </a:p>
          <a:p>
            <a:r>
              <a:rPr lang="zh-CN" altLang="en-US" sz="2400" b="1" dirty="0"/>
              <a:t>状态图是用于描述状态机，是展示状态与状态转换的图。</a:t>
            </a:r>
            <a:r>
              <a:rPr lang="zh-CN" altLang="en-US" sz="2400" b="1" dirty="0">
                <a:solidFill>
                  <a:srgbClr val="FF3300"/>
                </a:solidFill>
              </a:rPr>
              <a:t>重点在于描述状态之间的控制流。</a:t>
            </a:r>
          </a:p>
          <a:p>
            <a:r>
              <a:rPr lang="zh-CN" altLang="en-US" sz="2400" b="1" dirty="0">
                <a:solidFill>
                  <a:srgbClr val="FF3300"/>
                </a:solidFill>
              </a:rPr>
              <a:t>状态图</a:t>
            </a:r>
            <a:r>
              <a:rPr lang="zh-CN" altLang="en-US" sz="2400" b="1" dirty="0"/>
              <a:t>主要用于描述一个对象在其生存期间的</a:t>
            </a:r>
            <a:r>
              <a:rPr lang="zh-CN" altLang="en-US" sz="2400" b="1" dirty="0">
                <a:solidFill>
                  <a:srgbClr val="000099"/>
                </a:solidFill>
              </a:rPr>
              <a:t>动态行为</a:t>
            </a:r>
            <a:r>
              <a:rPr lang="zh-CN" altLang="en-US" sz="2400" b="1" dirty="0"/>
              <a:t>，表现一个对象所经历的状态序列，引起状态转移的</a:t>
            </a:r>
            <a:r>
              <a:rPr lang="zh-CN" altLang="en-US" sz="2400" b="1" dirty="0">
                <a:solidFill>
                  <a:srgbClr val="000099"/>
                </a:solidFill>
              </a:rPr>
              <a:t>事件</a:t>
            </a:r>
            <a:r>
              <a:rPr lang="en-US" altLang="zh-CN" sz="2400" b="1" dirty="0">
                <a:solidFill>
                  <a:srgbClr val="000099"/>
                </a:solidFill>
              </a:rPr>
              <a:t>(event)</a:t>
            </a:r>
            <a:r>
              <a:rPr lang="zh-CN" altLang="en-US" sz="2400" b="1" dirty="0"/>
              <a:t>，以及因状态转移而伴随的</a:t>
            </a:r>
            <a:r>
              <a:rPr lang="zh-CN" altLang="en-US" sz="2400" b="1" dirty="0">
                <a:solidFill>
                  <a:srgbClr val="000099"/>
                </a:solidFill>
              </a:rPr>
              <a:t>动作</a:t>
            </a:r>
            <a:r>
              <a:rPr lang="en-US" altLang="zh-CN" sz="2400" b="1" dirty="0">
                <a:solidFill>
                  <a:srgbClr val="000099"/>
                </a:solidFill>
              </a:rPr>
              <a:t>(action)</a:t>
            </a:r>
            <a:r>
              <a:rPr lang="zh-CN" altLang="en-US" sz="2400" b="1" dirty="0"/>
              <a:t>。</a:t>
            </a:r>
          </a:p>
          <a:p>
            <a:r>
              <a:rPr lang="zh-CN" altLang="en-US" sz="2400" b="1" dirty="0">
                <a:solidFill>
                  <a:srgbClr val="009900"/>
                </a:solidFill>
              </a:rPr>
              <a:t>一个状态机可以被一个状态图描述，对于一个比较复杂的状态机，也可用多张状态图来表示。</a:t>
            </a:r>
            <a:endParaRPr lang="en-US" altLang="zh-CN" sz="2400" b="1" dirty="0">
              <a:solidFill>
                <a:srgbClr val="FF33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、状态机和状态图</a:t>
            </a:r>
            <a:endParaRPr lang="zh-CN" altLang="en-US" dirty="0"/>
          </a:p>
        </p:txBody>
      </p:sp>
      <p:sp>
        <p:nvSpPr>
          <p:cNvPr id="7" name="Rectangle 3"/>
          <p:cNvSpPr txBox="1">
            <a:spLocks noChangeArrowheads="1"/>
          </p:cNvSpPr>
          <p:nvPr/>
        </p:nvSpPr>
        <p:spPr>
          <a:xfrm>
            <a:off x="0" y="4382229"/>
            <a:ext cx="3095329" cy="2387739"/>
          </a:xfrm>
          <a:prstGeom prst="rect">
            <a:avLst/>
          </a:prstGeom>
          <a:solidFill>
            <a:srgbClr val="CCFFFF"/>
          </a:solidFill>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a:t>状态图是为系统的动态行为建模，是系统分析的常用工具</a:t>
            </a:r>
            <a:endParaRPr lang="en-US" altLang="zh-CN" b="1" dirty="0"/>
          </a:p>
          <a:p>
            <a:r>
              <a:rPr lang="zh-CN" altLang="en-US" b="1" dirty="0"/>
              <a:t>系统中对象状态的变化比较容易发现和理解，并且在检查、调试和描述类的动态行为时非常有用。</a:t>
            </a:r>
          </a:p>
        </p:txBody>
      </p:sp>
    </p:spTree>
    <p:extLst>
      <p:ext uri="{BB962C8B-B14F-4D97-AF65-F5344CB8AC3E}">
        <p14:creationId xmlns:p14="http://schemas.microsoft.com/office/powerpoint/2010/main" val="32024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603">
                                            <p:txEl>
                                              <p:pRg st="1" end="1"/>
                                            </p:txEl>
                                          </p:spTgt>
                                        </p:tgtEl>
                                        <p:attrNameLst>
                                          <p:attrName>style.visibility</p:attrName>
                                        </p:attrNameLst>
                                      </p:cBhvr>
                                      <p:to>
                                        <p:strVal val="visible"/>
                                      </p:to>
                                    </p:set>
                                    <p:animEffect transition="in" filter="fade">
                                      <p:cBhvr>
                                        <p:cTn id="16" dur="500"/>
                                        <p:tgtEl>
                                          <p:spTgt spid="256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603">
                                            <p:txEl>
                                              <p:pRg st="2" end="2"/>
                                            </p:txEl>
                                          </p:spTgt>
                                        </p:tgtEl>
                                        <p:attrNameLst>
                                          <p:attrName>style.visibility</p:attrName>
                                        </p:attrNameLst>
                                      </p:cBhvr>
                                      <p:to>
                                        <p:strVal val="visible"/>
                                      </p:to>
                                    </p:set>
                                    <p:animEffect transition="in" filter="fade">
                                      <p:cBhvr>
                                        <p:cTn id="21" dur="500"/>
                                        <p:tgtEl>
                                          <p:spTgt spid="2560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603">
                                            <p:txEl>
                                              <p:pRg st="3" end="3"/>
                                            </p:txEl>
                                          </p:spTgt>
                                        </p:tgtEl>
                                        <p:attrNameLst>
                                          <p:attrName>style.visibility</p:attrName>
                                        </p:attrNameLst>
                                      </p:cBhvr>
                                      <p:to>
                                        <p:strVal val="visible"/>
                                      </p:to>
                                    </p:set>
                                    <p:animEffect transition="in" filter="fade">
                                      <p:cBhvr>
                                        <p:cTn id="26"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255578" y="1295400"/>
            <a:ext cx="8456780" cy="4835525"/>
          </a:xfrm>
          <a:solidFill>
            <a:srgbClr val="FFFFFF"/>
          </a:solidFill>
        </p:spPr>
        <p:txBody>
          <a:bodyPr>
            <a:noAutofit/>
          </a:bodyPr>
          <a:lstStyle/>
          <a:p>
            <a:pPr marL="495300" indent="-495300">
              <a:lnSpc>
                <a:spcPct val="90000"/>
              </a:lnSpc>
            </a:pPr>
            <a:r>
              <a:rPr lang="zh-CN" altLang="en-US" sz="2400" b="1" dirty="0">
                <a:solidFill>
                  <a:srgbClr val="FF3300"/>
                </a:solidFill>
              </a:rPr>
              <a:t>状态图</a:t>
            </a:r>
            <a:r>
              <a:rPr lang="zh-CN" altLang="en-US" sz="2400" b="1" dirty="0"/>
              <a:t>主要用于描述一个对象在其生存期间的动态行为，表现一个对象所经历的</a:t>
            </a:r>
            <a:r>
              <a:rPr lang="zh-CN" altLang="en-US" sz="2400" b="1" dirty="0">
                <a:solidFill>
                  <a:srgbClr val="000099"/>
                </a:solidFill>
              </a:rPr>
              <a:t>状态</a:t>
            </a:r>
            <a:r>
              <a:rPr lang="zh-CN" altLang="en-US" sz="2400" b="1" dirty="0"/>
              <a:t>序列，引起</a:t>
            </a:r>
            <a:r>
              <a:rPr lang="zh-CN" altLang="en-US" sz="2400" b="1" dirty="0">
                <a:solidFill>
                  <a:srgbClr val="000099"/>
                </a:solidFill>
              </a:rPr>
              <a:t>状态转移</a:t>
            </a:r>
            <a:r>
              <a:rPr lang="zh-CN" altLang="en-US" sz="2400" b="1" dirty="0"/>
              <a:t>的</a:t>
            </a:r>
            <a:r>
              <a:rPr lang="zh-CN" altLang="en-US" sz="2400" b="1" dirty="0">
                <a:solidFill>
                  <a:srgbClr val="000099"/>
                </a:solidFill>
              </a:rPr>
              <a:t>事件</a:t>
            </a:r>
            <a:r>
              <a:rPr lang="zh-CN" altLang="en-US" sz="2400" b="1" dirty="0"/>
              <a:t>，以及因状态转移而伴随的</a:t>
            </a:r>
            <a:r>
              <a:rPr lang="zh-CN" altLang="en-US" sz="2400" b="1" dirty="0">
                <a:solidFill>
                  <a:srgbClr val="000099"/>
                </a:solidFill>
              </a:rPr>
              <a:t>动作</a:t>
            </a:r>
            <a:r>
              <a:rPr lang="zh-CN" altLang="en-US" sz="2400" b="1" dirty="0"/>
              <a:t>。</a:t>
            </a:r>
          </a:p>
          <a:p>
            <a:pPr marL="495300" indent="-495300">
              <a:lnSpc>
                <a:spcPct val="90000"/>
              </a:lnSpc>
            </a:pPr>
            <a:endParaRPr lang="zh-CN" altLang="en-US" sz="2400" b="1" dirty="0">
              <a:solidFill>
                <a:srgbClr val="009900"/>
              </a:solidFill>
            </a:endParaRPr>
          </a:p>
          <a:p>
            <a:pPr marL="495300" indent="-495300">
              <a:lnSpc>
                <a:spcPct val="90000"/>
              </a:lnSpc>
            </a:pPr>
            <a:r>
              <a:rPr lang="zh-CN" altLang="en-US" sz="2400" b="1" dirty="0">
                <a:solidFill>
                  <a:srgbClr val="FF3300"/>
                </a:solidFill>
              </a:rPr>
              <a:t>状态图的组成    </a:t>
            </a:r>
            <a:endParaRPr lang="zh-CN" altLang="en-US" sz="2400" b="1" dirty="0">
              <a:solidFill>
                <a:srgbClr val="000099"/>
              </a:solidFill>
            </a:endParaRPr>
          </a:p>
          <a:p>
            <a:pPr marL="495300" indent="-495300">
              <a:lnSpc>
                <a:spcPct val="90000"/>
              </a:lnSpc>
              <a:buFont typeface="Wingdings" panose="05000000000000000000" pitchFamily="2" charset="2"/>
              <a:buAutoNum type="arabicPeriod"/>
            </a:pPr>
            <a:r>
              <a:rPr lang="zh-CN" altLang="en-US" sz="2400" b="1" dirty="0">
                <a:solidFill>
                  <a:srgbClr val="000099"/>
                </a:solidFill>
              </a:rPr>
              <a:t>状态（</a:t>
            </a:r>
            <a:r>
              <a:rPr lang="en-US" altLang="zh-CN" sz="2400" b="1" dirty="0">
                <a:solidFill>
                  <a:srgbClr val="000099"/>
                </a:solidFill>
              </a:rPr>
              <a:t>State</a:t>
            </a:r>
            <a:r>
              <a:rPr lang="zh-CN" altLang="en-US" sz="2400" b="1" dirty="0">
                <a:solidFill>
                  <a:srgbClr val="000099"/>
                </a:solidFill>
              </a:rPr>
              <a:t>）</a:t>
            </a:r>
            <a:r>
              <a:rPr lang="zh-CN" altLang="en-US" sz="2400" b="1" dirty="0"/>
              <a:t> ：表示一个对象在其生存期内的状况</a:t>
            </a:r>
          </a:p>
          <a:p>
            <a:pPr marL="495300" indent="-495300">
              <a:lnSpc>
                <a:spcPct val="90000"/>
              </a:lnSpc>
              <a:buFont typeface="Wingdings" panose="05000000000000000000" pitchFamily="2" charset="2"/>
              <a:buAutoNum type="arabicPeriod"/>
            </a:pPr>
            <a:r>
              <a:rPr lang="zh-CN" altLang="en-US" sz="2400" b="1" dirty="0">
                <a:solidFill>
                  <a:srgbClr val="000099"/>
                </a:solidFill>
              </a:rPr>
              <a:t>转移（转换）</a:t>
            </a:r>
            <a:r>
              <a:rPr lang="en-US" altLang="zh-CN" sz="2400" b="1" dirty="0">
                <a:solidFill>
                  <a:srgbClr val="000099"/>
                </a:solidFill>
              </a:rPr>
              <a:t>(Transition)</a:t>
            </a:r>
            <a:r>
              <a:rPr lang="en-US" altLang="zh-CN" sz="2400" b="1" dirty="0"/>
              <a:t> </a:t>
            </a:r>
            <a:r>
              <a:rPr lang="zh-CN" altLang="en-US" sz="2400" b="1" dirty="0"/>
              <a:t>：表示不同状态之间的联系。</a:t>
            </a:r>
          </a:p>
          <a:p>
            <a:pPr marL="495300" indent="-495300">
              <a:lnSpc>
                <a:spcPct val="90000"/>
              </a:lnSpc>
              <a:buFont typeface="Wingdings" panose="05000000000000000000" pitchFamily="2" charset="2"/>
              <a:buAutoNum type="arabicPeriod"/>
            </a:pPr>
            <a:r>
              <a:rPr lang="zh-CN" altLang="en-US" sz="2400" b="1" dirty="0">
                <a:solidFill>
                  <a:srgbClr val="000099"/>
                </a:solidFill>
              </a:rPr>
              <a:t>事件（</a:t>
            </a:r>
            <a:r>
              <a:rPr lang="en-US" altLang="zh-CN" sz="2400" b="1" dirty="0">
                <a:solidFill>
                  <a:srgbClr val="000099"/>
                </a:solidFill>
              </a:rPr>
              <a:t>Event</a:t>
            </a:r>
            <a:r>
              <a:rPr lang="zh-CN" altLang="en-US" sz="2400" b="1" dirty="0">
                <a:solidFill>
                  <a:srgbClr val="000099"/>
                </a:solidFill>
              </a:rPr>
              <a:t>）：</a:t>
            </a:r>
            <a:r>
              <a:rPr lang="zh-CN" altLang="en-US" sz="2400" b="1" dirty="0"/>
              <a:t>事件触发状态转移。</a:t>
            </a:r>
          </a:p>
          <a:p>
            <a:pPr marL="495300" indent="-495300">
              <a:lnSpc>
                <a:spcPct val="90000"/>
              </a:lnSpc>
              <a:buFont typeface="Wingdings" panose="05000000000000000000" pitchFamily="2" charset="2"/>
              <a:buAutoNum type="arabicPeriod"/>
            </a:pPr>
            <a:r>
              <a:rPr lang="zh-CN" altLang="en-US" sz="2400" b="1" dirty="0">
                <a:solidFill>
                  <a:srgbClr val="000099"/>
                </a:solidFill>
              </a:rPr>
              <a:t>动作（</a:t>
            </a:r>
            <a:r>
              <a:rPr lang="en-US" altLang="zh-CN" sz="2400" b="1" dirty="0">
                <a:solidFill>
                  <a:srgbClr val="000099"/>
                </a:solidFill>
              </a:rPr>
              <a:t>Action</a:t>
            </a:r>
            <a:r>
              <a:rPr lang="zh-CN" altLang="en-US" sz="2400" b="1" dirty="0">
                <a:solidFill>
                  <a:srgbClr val="000099"/>
                </a:solidFill>
              </a:rPr>
              <a:t>）：</a:t>
            </a:r>
            <a:r>
              <a:rPr lang="zh-CN" altLang="en-US" sz="2400" b="1" dirty="0"/>
              <a:t>执行的行为</a:t>
            </a:r>
            <a:r>
              <a:rPr lang="zh-CN" altLang="en-US" sz="2400" b="1" dirty="0">
                <a:solidFill>
                  <a:srgbClr val="FF3300"/>
                </a:solidFill>
              </a:rPr>
              <a:t>。（动作可以与状态相关，也可以与转移相关）</a:t>
            </a:r>
          </a:p>
          <a:p>
            <a:pPr marL="495300" indent="-495300">
              <a:lnSpc>
                <a:spcPct val="90000"/>
              </a:lnSpc>
              <a:buFont typeface="Wingdings" panose="05000000000000000000" pitchFamily="2" charset="2"/>
              <a:buAutoNum type="arabicPeriod"/>
            </a:pPr>
            <a:endParaRPr lang="en-US" altLang="zh-CN" sz="2400" b="1" dirty="0">
              <a:solidFill>
                <a:srgbClr val="FF33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、状态图的组成</a:t>
            </a:r>
            <a:endParaRPr lang="zh-CN" altLang="en-US" dirty="0"/>
          </a:p>
        </p:txBody>
      </p:sp>
    </p:spTree>
    <p:extLst>
      <p:ext uri="{BB962C8B-B14F-4D97-AF65-F5344CB8AC3E}">
        <p14:creationId xmlns:p14="http://schemas.microsoft.com/office/powerpoint/2010/main" val="2128035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5181600" cy="5410200"/>
          </a:xfrm>
          <a:prstGeom prst="rect">
            <a:avLst/>
          </a:prstGeom>
          <a:noFill/>
          <a:extLst>
            <a:ext uri="{909E8E84-426E-40DD-AFC4-6F175D3DCCD1}">
              <a14:hiddenFill xmlns:a14="http://schemas.microsoft.com/office/drawing/2010/main">
                <a:solidFill>
                  <a:srgbClr val="FFFFFF"/>
                </a:solidFill>
              </a14:hiddenFill>
            </a:ext>
          </a:extLst>
        </p:spPr>
      </p:pic>
      <p:sp>
        <p:nvSpPr>
          <p:cNvPr id="34833" name="AutoShape 17"/>
          <p:cNvSpPr>
            <a:spLocks noChangeArrowheads="1"/>
          </p:cNvSpPr>
          <p:nvPr/>
        </p:nvSpPr>
        <p:spPr bwMode="auto">
          <a:xfrm>
            <a:off x="5943600" y="2203646"/>
            <a:ext cx="2819400" cy="4425753"/>
          </a:xfrm>
          <a:prstGeom prst="wedgeRectCallout">
            <a:avLst>
              <a:gd name="adj1" fmla="val -14977"/>
              <a:gd name="adj2" fmla="val -2027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r>
              <a:rPr lang="zh-CN" altLang="en-US" sz="2000" b="1" dirty="0">
                <a:solidFill>
                  <a:srgbClr val="FF3300"/>
                </a:solidFill>
              </a:rPr>
              <a:t>动作可以与状态相关，也可以与转移相关：</a:t>
            </a:r>
          </a:p>
          <a:p>
            <a:endParaRPr lang="zh-CN" altLang="en-US" sz="2000" b="1" dirty="0">
              <a:solidFill>
                <a:srgbClr val="FF3300"/>
              </a:solidFill>
            </a:endParaRPr>
          </a:p>
          <a:p>
            <a:pPr>
              <a:buFontTx/>
              <a:buAutoNum type="arabicPeriod"/>
            </a:pPr>
            <a:r>
              <a:rPr lang="zh-CN" altLang="en-US" sz="2000" b="1" dirty="0"/>
              <a:t>如果动作与状态相关，则对象在进入一个状态时将触发此动作，而不管是从哪个状态转入这个状态的。</a:t>
            </a:r>
          </a:p>
          <a:p>
            <a:pPr>
              <a:buFontTx/>
              <a:buAutoNum type="arabicPeriod"/>
            </a:pPr>
            <a:endParaRPr lang="zh-CN" altLang="en-US" sz="2000" b="1" dirty="0"/>
          </a:p>
          <a:p>
            <a:pPr>
              <a:buFontTx/>
              <a:buAutoNum type="arabicPeriod"/>
            </a:pPr>
            <a:r>
              <a:rPr lang="zh-CN" altLang="en-US" sz="2000" b="1" dirty="0"/>
              <a:t>如果动作与转移相关，当对象在不同的状态转移时，将触发相应的动作。</a:t>
            </a:r>
          </a:p>
          <a:p>
            <a:endParaRPr lang="zh-CN" altLang="en-US" sz="2000" b="1" dirty="0"/>
          </a:p>
          <a:p>
            <a:endParaRPr lang="zh-CN" altLang="en-US" sz="2000" b="1" dirty="0"/>
          </a:p>
          <a:p>
            <a:pPr algn="ctr"/>
            <a:endParaRPr lang="en-US" altLang="zh-CN" sz="2000" b="1" dirty="0"/>
          </a:p>
        </p:txBody>
      </p:sp>
      <p:sp>
        <p:nvSpPr>
          <p:cNvPr id="34835" name="AutoShape 19"/>
          <p:cNvSpPr>
            <a:spLocks noChangeArrowheads="1"/>
          </p:cNvSpPr>
          <p:nvPr/>
        </p:nvSpPr>
        <p:spPr bwMode="auto">
          <a:xfrm>
            <a:off x="381000" y="3200400"/>
            <a:ext cx="1219200" cy="533400"/>
          </a:xfrm>
          <a:prstGeom prst="wedgeRectCallout">
            <a:avLst>
              <a:gd name="adj1" fmla="val 131903"/>
              <a:gd name="adj2" fmla="val 651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判定</a:t>
            </a:r>
          </a:p>
        </p:txBody>
      </p:sp>
      <p:sp>
        <p:nvSpPr>
          <p:cNvPr id="8"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Tree>
    <p:extLst>
      <p:ext uri="{BB962C8B-B14F-4D97-AF65-F5344CB8AC3E}">
        <p14:creationId xmlns:p14="http://schemas.microsoft.com/office/powerpoint/2010/main" val="1748315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36646" y="1675454"/>
            <a:ext cx="8305800" cy="4955366"/>
          </a:xfrm>
        </p:spPr>
        <p:txBody>
          <a:bodyPr>
            <a:normAutofit/>
          </a:bodyPr>
          <a:lstStyle/>
          <a:p>
            <a:r>
              <a:rPr lang="zh-CN" altLang="en-US" sz="2400" b="1" dirty="0"/>
              <a:t>在状态机图中，对象和状态是一对不同分割的概念。状态机图是描述</a:t>
            </a:r>
            <a:r>
              <a:rPr lang="zh-CN" altLang="en-US" sz="2400" b="1" dirty="0">
                <a:solidFill>
                  <a:srgbClr val="FF3300"/>
                </a:solidFill>
              </a:rPr>
              <a:t>单个对象</a:t>
            </a:r>
            <a:r>
              <a:rPr lang="zh-CN" altLang="en-US" sz="2400" b="1" dirty="0"/>
              <a:t>，以及对象的行为如何改变其状态。</a:t>
            </a:r>
          </a:p>
          <a:p>
            <a:endParaRPr lang="zh-CN" altLang="en-US" sz="2400" b="1" dirty="0"/>
          </a:p>
          <a:p>
            <a:r>
              <a:rPr lang="zh-CN" altLang="en-US" sz="2400" b="1" dirty="0">
                <a:solidFill>
                  <a:srgbClr val="000099"/>
                </a:solidFill>
              </a:rPr>
              <a:t>所有的对象均有状态。</a:t>
            </a:r>
          </a:p>
          <a:p>
            <a:endParaRPr lang="zh-CN" altLang="en-US" sz="2400" b="1" dirty="0"/>
          </a:p>
          <a:p>
            <a:r>
              <a:rPr lang="zh-CN" altLang="en-US" sz="2400" b="1" dirty="0">
                <a:solidFill>
                  <a:srgbClr val="993300"/>
                </a:solidFill>
              </a:rPr>
              <a:t>下面一些例子形像地说明了对象和状态。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1</a:t>
            </a:r>
            <a:r>
              <a:rPr lang="zh-CN" altLang="en-US" sz="2400" b="1" dirty="0">
                <a:solidFill>
                  <a:srgbClr val="993300"/>
                </a:solidFill>
              </a:rPr>
              <a:t>）支票（对象）已付（状态）。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2</a:t>
            </a:r>
            <a:r>
              <a:rPr lang="zh-CN" altLang="en-US" sz="2400" b="1" dirty="0">
                <a:solidFill>
                  <a:srgbClr val="993300"/>
                </a:solidFill>
              </a:rPr>
              <a:t>）汽车（对象）已启动（状态）。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3</a:t>
            </a:r>
            <a:r>
              <a:rPr lang="zh-CN" altLang="en-US" sz="2400" b="1" dirty="0">
                <a:solidFill>
                  <a:srgbClr val="993300"/>
                </a:solidFill>
              </a:rPr>
              <a:t>）小王（对象）睡着了（状态）。</a:t>
            </a:r>
          </a:p>
          <a:p>
            <a:pPr>
              <a:buFont typeface="Wingdings" panose="05000000000000000000" pitchFamily="2" charset="2"/>
              <a:buNone/>
            </a:pPr>
            <a:r>
              <a:rPr lang="zh-CN" altLang="en-US" sz="2400" b="1" dirty="0">
                <a:solidFill>
                  <a:srgbClr val="993300"/>
                </a:solidFill>
              </a:rPr>
              <a:t>（</a:t>
            </a:r>
            <a:r>
              <a:rPr lang="en-US" altLang="zh-CN" sz="2400" b="1" dirty="0">
                <a:solidFill>
                  <a:srgbClr val="993300"/>
                </a:solidFill>
              </a:rPr>
              <a:t>4</a:t>
            </a:r>
            <a:r>
              <a:rPr lang="zh-CN" altLang="en-US" sz="2400" b="1" dirty="0">
                <a:solidFill>
                  <a:srgbClr val="993300"/>
                </a:solidFill>
              </a:rPr>
              <a:t>）小红（对象）未婚（状态）。</a:t>
            </a:r>
          </a:p>
          <a:p>
            <a:endParaRPr lang="en-US" altLang="zh-CN" sz="2400" b="1" dirty="0">
              <a:solidFill>
                <a:srgbClr val="993300"/>
              </a:solidFill>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5570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437153" y="1675453"/>
            <a:ext cx="8181917" cy="1414918"/>
          </a:xfrm>
          <a:prstGeom prst="rect">
            <a:avLst/>
          </a:prstGeom>
        </p:spPr>
      </p:pic>
      <p:sp>
        <p:nvSpPr>
          <p:cNvPr id="3" name="矩形 2"/>
          <p:cNvSpPr/>
          <p:nvPr/>
        </p:nvSpPr>
        <p:spPr>
          <a:xfrm>
            <a:off x="325272" y="3079994"/>
            <a:ext cx="8146471" cy="3609514"/>
          </a:xfrm>
          <a:prstGeom prst="rect">
            <a:avLst/>
          </a:prstGeom>
        </p:spPr>
        <p:txBody>
          <a:bodyPr wrap="square">
            <a:spAutoFit/>
          </a:bodyPr>
          <a:lstStyle/>
          <a:p>
            <a:pPr>
              <a:lnSpc>
                <a:spcPct val="120000"/>
              </a:lnSpc>
            </a:pPr>
            <a:r>
              <a:rPr lang="zh-CN" altLang="en-US" sz="2400" dirty="0"/>
              <a:t>   将满足某些条件、执行某些活动或等待某些事件，这三句话，每句话描述的都是状态。</a:t>
            </a:r>
          </a:p>
          <a:p>
            <a:pPr marL="742950" lvl="1" indent="-285750">
              <a:lnSpc>
                <a:spcPct val="120000"/>
              </a:lnSpc>
              <a:buFont typeface="Trebuchet MS" panose="020B0603020202020204" pitchFamily="34" charset="0"/>
              <a:buChar char="−"/>
            </a:pPr>
            <a:r>
              <a:rPr lang="zh-CN" altLang="en-US" sz="2400" dirty="0">
                <a:solidFill>
                  <a:srgbClr val="00B050"/>
                </a:solidFill>
              </a:rPr>
              <a:t>满足某些条件</a:t>
            </a:r>
            <a:r>
              <a:rPr lang="zh-CN" altLang="en-US" sz="2400" dirty="0"/>
              <a:t>：比如说万事具备，只差东风。这就是一个状态；如果东风到了，就进入另一状态了。</a:t>
            </a:r>
          </a:p>
          <a:p>
            <a:pPr marL="742950" lvl="1" indent="-285750">
              <a:lnSpc>
                <a:spcPct val="120000"/>
              </a:lnSpc>
              <a:buFont typeface="Trebuchet MS" panose="020B0603020202020204" pitchFamily="34" charset="0"/>
              <a:buChar char="−"/>
            </a:pPr>
            <a:r>
              <a:rPr lang="zh-CN" altLang="en-US" sz="2400" dirty="0">
                <a:solidFill>
                  <a:srgbClr val="00B050"/>
                </a:solidFill>
              </a:rPr>
              <a:t>执行某些活动</a:t>
            </a:r>
            <a:r>
              <a:rPr lang="zh-CN" altLang="en-US" sz="2400" dirty="0"/>
              <a:t>：那个学生正在睡觉，正在说话。也是一个状态。</a:t>
            </a:r>
          </a:p>
          <a:p>
            <a:pPr marL="742950" lvl="1" indent="-285750">
              <a:lnSpc>
                <a:spcPct val="120000"/>
              </a:lnSpc>
              <a:buFont typeface="Trebuchet MS" panose="020B0603020202020204" pitchFamily="34" charset="0"/>
              <a:buChar char="−"/>
            </a:pPr>
            <a:r>
              <a:rPr lang="zh-CN" altLang="en-US" sz="2400" dirty="0">
                <a:solidFill>
                  <a:srgbClr val="00B050"/>
                </a:solidFill>
              </a:rPr>
              <a:t>等待某些事件</a:t>
            </a:r>
            <a:r>
              <a:rPr lang="zh-CN" altLang="en-US" sz="2400" dirty="0"/>
              <a:t>：通过网络购买书籍。这个订单不一定马上处理。这个期间，就处于等待状态，等待被处理。</a:t>
            </a:r>
          </a:p>
        </p:txBody>
      </p:sp>
      <p:pic>
        <p:nvPicPr>
          <p:cNvPr id="4" name="图片 3"/>
          <p:cNvPicPr>
            <a:picLocks noChangeAspect="1"/>
          </p:cNvPicPr>
          <p:nvPr/>
        </p:nvPicPr>
        <p:blipFill>
          <a:blip r:embed="rId5"/>
          <a:stretch>
            <a:fillRect/>
          </a:stretch>
        </p:blipFill>
        <p:spPr>
          <a:xfrm>
            <a:off x="437153" y="2996571"/>
            <a:ext cx="8034590" cy="3861429"/>
          </a:xfrm>
          <a:prstGeom prst="rect">
            <a:avLst/>
          </a:prstGeom>
        </p:spPr>
      </p:pic>
      <p:sp>
        <p:nvSpPr>
          <p:cNvPr id="5" name="椭圆 4"/>
          <p:cNvSpPr/>
          <p:nvPr/>
        </p:nvSpPr>
        <p:spPr>
          <a:xfrm>
            <a:off x="2115127" y="3565236"/>
            <a:ext cx="1244982" cy="50800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0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20078" y="1391478"/>
            <a:ext cx="7762868" cy="46179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、状态机和状态图</a:t>
            </a:r>
            <a:endParaRPr lang="zh-CN" altLang="en-US" dirty="0"/>
          </a:p>
        </p:txBody>
      </p:sp>
    </p:spTree>
    <p:extLst>
      <p:ext uri="{BB962C8B-B14F-4D97-AF65-F5344CB8AC3E}">
        <p14:creationId xmlns:p14="http://schemas.microsoft.com/office/powerpoint/2010/main" val="1493843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p:txBody>
          <a:bodyPr/>
          <a:lstStyle/>
          <a:p>
            <a:endParaRPr lang="zh-CN" altLang="zh-CN"/>
          </a:p>
        </p:txBody>
      </p:sp>
      <p:pic>
        <p:nvPicPr>
          <p:cNvPr id="186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23622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86373" name="AutoShape 5"/>
          <p:cNvSpPr>
            <a:spLocks noChangeArrowheads="1"/>
          </p:cNvSpPr>
          <p:nvPr/>
        </p:nvSpPr>
        <p:spPr bwMode="auto">
          <a:xfrm>
            <a:off x="3581400" y="3124200"/>
            <a:ext cx="1981200" cy="609600"/>
          </a:xfrm>
          <a:prstGeom prst="wedgeRectCallout">
            <a:avLst>
              <a:gd name="adj1" fmla="val -85097"/>
              <a:gd name="adj2" fmla="val 39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简单状态</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状态的类型</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65914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49" y="2187043"/>
            <a:ext cx="7129032" cy="439663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53324" y="948770"/>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初态和综态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2" name="矩形 1"/>
          <p:cNvSpPr/>
          <p:nvPr/>
        </p:nvSpPr>
        <p:spPr>
          <a:xfrm>
            <a:off x="153324" y="1485094"/>
            <a:ext cx="8712238" cy="976269"/>
          </a:xfrm>
          <a:prstGeom prst="rect">
            <a:avLst/>
          </a:prstGeom>
        </p:spPr>
        <p:txBody>
          <a:bodyPr wrap="square">
            <a:noAutofit/>
          </a:bodyPr>
          <a:lstStyle/>
          <a:p>
            <a:r>
              <a:rPr lang="zh-CN" altLang="en-US" sz="2400" dirty="0"/>
              <a:t>   任何对象都会有初态和终态。建模某一个对象的开始和终止。</a:t>
            </a:r>
          </a:p>
          <a:p>
            <a:endParaRPr lang="zh-CN" altLang="en-US" sz="2400" dirty="0"/>
          </a:p>
        </p:txBody>
      </p:sp>
      <p:sp>
        <p:nvSpPr>
          <p:cNvPr id="7" name="椭圆 6"/>
          <p:cNvSpPr/>
          <p:nvPr/>
        </p:nvSpPr>
        <p:spPr>
          <a:xfrm>
            <a:off x="2219630" y="3667168"/>
            <a:ext cx="1244982" cy="50800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19630" y="5380973"/>
            <a:ext cx="1244982" cy="508000"/>
          </a:xfrm>
          <a:prstGeom prst="ellipse">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459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26" y="1823121"/>
            <a:ext cx="6583017" cy="468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5" name="AutoShape 13"/>
          <p:cNvSpPr>
            <a:spLocks noChangeArrowheads="1"/>
          </p:cNvSpPr>
          <p:nvPr/>
        </p:nvSpPr>
        <p:spPr bwMode="auto">
          <a:xfrm>
            <a:off x="6139543" y="2308236"/>
            <a:ext cx="1676400" cy="533400"/>
          </a:xfrm>
          <a:prstGeom prst="wedgeRectCallout">
            <a:avLst>
              <a:gd name="adj1" fmla="val -98866"/>
              <a:gd name="adj2" fmla="val 675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内部活动</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中间状态</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2" name="矩形 1"/>
          <p:cNvSpPr/>
          <p:nvPr/>
        </p:nvSpPr>
        <p:spPr>
          <a:xfrm>
            <a:off x="6527707" y="4393551"/>
            <a:ext cx="2723823" cy="369332"/>
          </a:xfrm>
          <a:prstGeom prst="rect">
            <a:avLst/>
          </a:prstGeom>
        </p:spPr>
        <p:txBody>
          <a:bodyPr wrap="none">
            <a:spAutoFit/>
          </a:bodyPr>
          <a:lstStyle/>
          <a:p>
            <a:r>
              <a:rPr lang="zh-CN" altLang="en-US" dirty="0"/>
              <a:t>由一个带圆角的矩形表示</a:t>
            </a:r>
          </a:p>
        </p:txBody>
      </p:sp>
    </p:spTree>
    <p:extLst>
      <p:ext uri="{BB962C8B-B14F-4D97-AF65-F5344CB8AC3E}">
        <p14:creationId xmlns:p14="http://schemas.microsoft.com/office/powerpoint/2010/main" val="400894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72381" y="917924"/>
            <a:ext cx="6477000" cy="601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一、活动图概述</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活动图的图形表示</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22218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549489" y="1521542"/>
            <a:ext cx="7871793" cy="569669"/>
          </a:xfrm>
        </p:spPr>
        <p:txBody>
          <a:bodyPr>
            <a:normAutofit/>
          </a:bodyPr>
          <a:lstStyle/>
          <a:p>
            <a:r>
              <a:rPr lang="zh-CN" altLang="en-US" sz="2700" dirty="0"/>
              <a:t>与状态相关的动作</a:t>
            </a:r>
            <a:r>
              <a:rPr lang="zh-CN" altLang="en-US" sz="2700" dirty="0">
                <a:solidFill>
                  <a:srgbClr val="993300"/>
                </a:solidFill>
              </a:rPr>
              <a:t>在一个状态中允许有多个动作</a:t>
            </a:r>
            <a:r>
              <a:rPr lang="zh-CN" altLang="en-US" sz="3200" dirty="0">
                <a:solidFill>
                  <a:srgbClr val="993300"/>
                </a:solidFill>
              </a:rPr>
              <a:t>。</a:t>
            </a:r>
          </a:p>
        </p:txBody>
      </p:sp>
      <p:sp>
        <p:nvSpPr>
          <p:cNvPr id="208899" name="Rectangle 3"/>
          <p:cNvSpPr>
            <a:spLocks noGrp="1" noChangeArrowheads="1"/>
          </p:cNvSpPr>
          <p:nvPr>
            <p:ph type="body" idx="1"/>
          </p:nvPr>
        </p:nvSpPr>
        <p:spPr>
          <a:xfrm>
            <a:off x="190355" y="2144836"/>
            <a:ext cx="4519466" cy="3641981"/>
          </a:xfrm>
        </p:spPr>
        <p:txBody>
          <a:bodyPr>
            <a:normAutofit fontScale="85000" lnSpcReduction="20000"/>
          </a:bodyPr>
          <a:lstStyle/>
          <a:p>
            <a:pPr marL="571500" indent="-571500">
              <a:buFont typeface="Wingdings" panose="05000000000000000000" pitchFamily="2" charset="2"/>
              <a:buNone/>
            </a:pPr>
            <a:r>
              <a:rPr lang="en-US" altLang="zh-CN" sz="2400" b="1" dirty="0">
                <a:solidFill>
                  <a:srgbClr val="FF3300"/>
                </a:solidFill>
              </a:rPr>
              <a:t>1.</a:t>
            </a:r>
            <a:r>
              <a:rPr lang="zh-CN" altLang="en-US" sz="2400" b="1" dirty="0">
                <a:solidFill>
                  <a:srgbClr val="FF3300"/>
                </a:solidFill>
              </a:rPr>
              <a:t>入口动作  （</a:t>
            </a:r>
            <a:r>
              <a:rPr lang="en-US" altLang="zh-CN" sz="2400" b="1" dirty="0">
                <a:solidFill>
                  <a:srgbClr val="FF3300"/>
                </a:solidFill>
              </a:rPr>
              <a:t>entry action</a:t>
            </a:r>
            <a:r>
              <a:rPr lang="zh-CN" altLang="en-US" sz="2400" b="1" dirty="0">
                <a:solidFill>
                  <a:srgbClr val="FF3300"/>
                </a:solidFill>
              </a:rPr>
              <a:t>），</a:t>
            </a:r>
            <a:r>
              <a:rPr lang="zh-CN" altLang="en-US" sz="2400" b="1" dirty="0"/>
              <a:t>用来指定进入状态时发生的动作。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entry/</a:t>
            </a:r>
            <a:r>
              <a:rPr lang="zh-CN" altLang="en-US" sz="2400" b="1" dirty="0">
                <a:solidFill>
                  <a:srgbClr val="000099"/>
                </a:solidFill>
              </a:rPr>
              <a:t>动作名 </a:t>
            </a:r>
          </a:p>
          <a:p>
            <a:pPr marL="571500" indent="-571500">
              <a:buFont typeface="Wingdings" panose="05000000000000000000" pitchFamily="2" charset="2"/>
              <a:buNone/>
            </a:pPr>
            <a:r>
              <a:rPr lang="en-US" altLang="zh-CN" sz="2400" b="1" dirty="0">
                <a:solidFill>
                  <a:srgbClr val="FF3300"/>
                </a:solidFill>
              </a:rPr>
              <a:t>2.</a:t>
            </a:r>
            <a:r>
              <a:rPr lang="zh-CN" altLang="en-US" sz="2400" b="1" dirty="0">
                <a:solidFill>
                  <a:srgbClr val="FF3300"/>
                </a:solidFill>
              </a:rPr>
              <a:t>出口动作（</a:t>
            </a:r>
            <a:r>
              <a:rPr lang="en-US" altLang="zh-CN" sz="2400" b="1" dirty="0">
                <a:solidFill>
                  <a:srgbClr val="FF3300"/>
                </a:solidFill>
              </a:rPr>
              <a:t>exit  action</a:t>
            </a:r>
            <a:r>
              <a:rPr lang="zh-CN" altLang="en-US" sz="2400" b="1" dirty="0">
                <a:solidFill>
                  <a:srgbClr val="FF3300"/>
                </a:solidFill>
              </a:rPr>
              <a:t>），</a:t>
            </a:r>
            <a:r>
              <a:rPr lang="zh-CN" altLang="en-US" sz="2400" b="1" dirty="0"/>
              <a:t>用来指定离开该状态时发生的动作。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exit/</a:t>
            </a:r>
            <a:r>
              <a:rPr lang="zh-CN" altLang="en-US" sz="2400" b="1" dirty="0">
                <a:solidFill>
                  <a:srgbClr val="000099"/>
                </a:solidFill>
              </a:rPr>
              <a:t>动作名</a:t>
            </a:r>
            <a:endParaRPr lang="en-US" altLang="zh-CN" sz="2400" b="1" dirty="0">
              <a:solidFill>
                <a:srgbClr val="000099"/>
              </a:solidFill>
            </a:endParaRPr>
          </a:p>
          <a:p>
            <a:pPr marL="571500" indent="-571500">
              <a:buNone/>
            </a:pPr>
            <a:r>
              <a:rPr lang="en-US" altLang="zh-CN" sz="2400" b="1" dirty="0">
                <a:solidFill>
                  <a:srgbClr val="FF3300"/>
                </a:solidFill>
              </a:rPr>
              <a:t>3.</a:t>
            </a:r>
            <a:r>
              <a:rPr lang="zh-CN" altLang="en-US" sz="2400" b="1" dirty="0">
                <a:solidFill>
                  <a:srgbClr val="993300"/>
                </a:solidFill>
              </a:rPr>
              <a:t>内部转移</a:t>
            </a:r>
            <a:r>
              <a:rPr lang="en-US" altLang="zh-CN" sz="2400" b="1" dirty="0">
                <a:solidFill>
                  <a:srgbClr val="993300"/>
                </a:solidFill>
              </a:rPr>
              <a:t>---</a:t>
            </a:r>
            <a:r>
              <a:rPr lang="en-US" altLang="zh-CN" sz="2400" b="1" dirty="0">
                <a:solidFill>
                  <a:srgbClr val="FF3300"/>
                </a:solidFill>
              </a:rPr>
              <a:t>Do</a:t>
            </a:r>
            <a:r>
              <a:rPr lang="zh-CN" altLang="en-US" sz="2400" b="1" dirty="0">
                <a:solidFill>
                  <a:srgbClr val="FF3300"/>
                </a:solidFill>
              </a:rPr>
              <a:t>动作（</a:t>
            </a:r>
            <a:r>
              <a:rPr lang="en-US" altLang="zh-CN" sz="2400" b="1" dirty="0">
                <a:solidFill>
                  <a:srgbClr val="FF3300"/>
                </a:solidFill>
              </a:rPr>
              <a:t>do   action</a:t>
            </a:r>
            <a:r>
              <a:rPr lang="zh-CN" altLang="en-US" sz="2400" b="1" dirty="0">
                <a:solidFill>
                  <a:srgbClr val="FF3300"/>
                </a:solidFill>
              </a:rPr>
              <a:t>），</a:t>
            </a:r>
            <a:r>
              <a:rPr lang="zh-CN" altLang="en-US" sz="2400" b="1" dirty="0"/>
              <a:t>用于标记内部活动，用来指定处于该状态时执行的动作。</a:t>
            </a:r>
          </a:p>
          <a:p>
            <a:pPr marL="571500" indent="-571500">
              <a:buNone/>
            </a:pPr>
            <a:r>
              <a:rPr lang="zh-CN" altLang="en-US" sz="2400" b="1" dirty="0"/>
              <a:t>    </a:t>
            </a:r>
            <a:r>
              <a:rPr lang="zh-CN" altLang="en-US" sz="2400" b="1" dirty="0">
                <a:solidFill>
                  <a:srgbClr val="000099"/>
                </a:solidFill>
              </a:rPr>
              <a:t>语法形式：   </a:t>
            </a:r>
            <a:r>
              <a:rPr lang="en-US" altLang="zh-CN" sz="2400" b="1" dirty="0">
                <a:solidFill>
                  <a:srgbClr val="000099"/>
                </a:solidFill>
              </a:rPr>
              <a:t>do/</a:t>
            </a:r>
            <a:r>
              <a:rPr lang="zh-CN" altLang="en-US" sz="2400" b="1" dirty="0">
                <a:solidFill>
                  <a:srgbClr val="000099"/>
                </a:solidFill>
              </a:rPr>
              <a:t>动作名</a:t>
            </a:r>
          </a:p>
          <a:p>
            <a:pPr marL="0" indent="0">
              <a:buNone/>
            </a:pPr>
            <a:r>
              <a:rPr lang="zh-CN" altLang="en-US" sz="2400" b="1" dirty="0">
                <a:solidFill>
                  <a:srgbClr val="000099"/>
                </a:solidFill>
              </a:rPr>
              <a:t> 内部转移</a:t>
            </a:r>
            <a:r>
              <a:rPr lang="zh-CN" altLang="en-US" sz="2400" b="1" dirty="0">
                <a:solidFill>
                  <a:srgbClr val="009900"/>
                </a:solidFill>
              </a:rPr>
              <a:t>不会改变对象的状态，内部转移在入口动作执行完毕后开始执行。</a:t>
            </a:r>
            <a:endParaRPr lang="zh-CN" altLang="en-US" sz="2400" dirty="0">
              <a:solidFill>
                <a:srgbClr val="009900"/>
              </a:solidFill>
            </a:endParaRPr>
          </a:p>
          <a:p>
            <a:pPr marL="571500" indent="-571500">
              <a:buFont typeface="Wingdings" panose="05000000000000000000" pitchFamily="2" charset="2"/>
              <a:buNone/>
            </a:pPr>
            <a:endParaRPr lang="en-US" altLang="zh-CN" sz="2400" b="1" dirty="0">
              <a:solidFill>
                <a:srgbClr val="000099"/>
              </a:solidFill>
            </a:endParaRPr>
          </a:p>
          <a:p>
            <a:pPr marL="571500" indent="-571500">
              <a:buFont typeface="Wingdings" panose="05000000000000000000" pitchFamily="2" charset="2"/>
              <a:buNone/>
            </a:pPr>
            <a:endParaRPr lang="zh-CN" altLang="en-US" sz="2400" dirty="0">
              <a:solidFill>
                <a:srgbClr val="000099"/>
              </a:solidFill>
            </a:endParaRPr>
          </a:p>
          <a:p>
            <a:pPr marL="571500" indent="-571500">
              <a:buFont typeface="Wingdings" panose="05000000000000000000" pitchFamily="2" charset="2"/>
              <a:buAutoNum type="arabicPeriod" startAt="3"/>
            </a:pPr>
            <a:endParaRPr lang="en-US" altLang="zh-CN" sz="2400" dirty="0">
              <a:solidFill>
                <a:srgbClr val="000099"/>
              </a:solidFill>
            </a:endParaRPr>
          </a:p>
        </p:txBody>
      </p:sp>
      <p:sp>
        <p:nvSpPr>
          <p:cNvPr id="208902" name="AutoShape 6"/>
          <p:cNvSpPr>
            <a:spLocks noChangeArrowheads="1"/>
          </p:cNvSpPr>
          <p:nvPr/>
        </p:nvSpPr>
        <p:spPr bwMode="auto">
          <a:xfrm>
            <a:off x="325271" y="5831357"/>
            <a:ext cx="4030907" cy="1002115"/>
          </a:xfrm>
          <a:prstGeom prst="wedgeRectCallout">
            <a:avLst>
              <a:gd name="adj1" fmla="val -21944"/>
              <a:gd name="adj2" fmla="val 1567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t>注意：由于入口动作和出口动作是隐式地激活，因此它们既没有参数也没有守卫条件。</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与状态相关的动作</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326" y="2144836"/>
            <a:ext cx="4558747" cy="444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843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472818" y="1568255"/>
            <a:ext cx="8229600" cy="4411663"/>
          </a:xfrm>
        </p:spPr>
        <p:txBody>
          <a:bodyPr/>
          <a:lstStyle/>
          <a:p>
            <a:pPr marL="182563" indent="-1588">
              <a:buFont typeface="Wingdings" panose="05000000000000000000" pitchFamily="2" charset="2"/>
              <a:buNone/>
            </a:pPr>
            <a:r>
              <a:rPr lang="en-US" altLang="zh-CN" sz="2400" b="1" dirty="0">
                <a:solidFill>
                  <a:srgbClr val="000099"/>
                </a:solidFill>
              </a:rPr>
              <a:t>event</a:t>
            </a:r>
            <a:r>
              <a:rPr lang="zh-CN" altLang="en-US" sz="2400" b="1" dirty="0"/>
              <a:t>用来指定当特定事件触发时发生指定动作，但此事件不会激发状态的改变，属于内部活动。 </a:t>
            </a:r>
          </a:p>
          <a:p>
            <a:pPr>
              <a:buFont typeface="Wingdings" panose="05000000000000000000" pitchFamily="2" charset="2"/>
              <a:buNone/>
            </a:pPr>
            <a:endParaRPr lang="zh-CN" altLang="en-US" b="1" dirty="0"/>
          </a:p>
          <a:p>
            <a:pPr>
              <a:buFont typeface="Wingdings" panose="05000000000000000000" pitchFamily="2" charset="2"/>
              <a:buNone/>
            </a:pPr>
            <a:r>
              <a:rPr lang="zh-CN" altLang="en-US" b="1" dirty="0"/>
              <a:t>    </a:t>
            </a:r>
          </a:p>
          <a:p>
            <a:pPr>
              <a:buFont typeface="Wingdings" panose="05000000000000000000" pitchFamily="2" charset="2"/>
              <a:buNone/>
            </a:pPr>
            <a:r>
              <a:rPr lang="zh-CN" altLang="en-US" dirty="0"/>
              <a:t>   </a:t>
            </a:r>
          </a:p>
        </p:txBody>
      </p:sp>
      <p:pic>
        <p:nvPicPr>
          <p:cNvPr id="211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77" y="2626472"/>
            <a:ext cx="31432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1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27" y="3354220"/>
            <a:ext cx="7239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其他事件和动作</a:t>
            </a:r>
          </a:p>
        </p:txBody>
      </p:sp>
    </p:spTree>
    <p:extLst>
      <p:ext uri="{BB962C8B-B14F-4D97-AF65-F5344CB8AC3E}">
        <p14:creationId xmlns:p14="http://schemas.microsoft.com/office/powerpoint/2010/main" val="27152140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570790" y="4709259"/>
            <a:ext cx="8229600" cy="2016125"/>
          </a:xfrm>
        </p:spPr>
        <p:txBody>
          <a:bodyPr/>
          <a:lstStyle/>
          <a:p>
            <a:r>
              <a:rPr lang="zh-CN" altLang="en-US" b="1" dirty="0"/>
              <a:t>语法形式为      </a:t>
            </a:r>
            <a:r>
              <a:rPr lang="zh-CN" altLang="en-US" b="1" dirty="0">
                <a:solidFill>
                  <a:srgbClr val="FF3300"/>
                </a:solidFill>
              </a:rPr>
              <a:t>延迟事件</a:t>
            </a:r>
            <a:r>
              <a:rPr lang="en-US" altLang="zh-CN" b="1" dirty="0">
                <a:solidFill>
                  <a:srgbClr val="FF3300"/>
                </a:solidFill>
              </a:rPr>
              <a:t>/defer</a:t>
            </a:r>
          </a:p>
        </p:txBody>
      </p:sp>
      <p:pic>
        <p:nvPicPr>
          <p:cNvPr id="212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51" y="1626474"/>
            <a:ext cx="7383354" cy="2924228"/>
          </a:xfrm>
          <a:prstGeom prst="rect">
            <a:avLst/>
          </a:prstGeom>
          <a:noFill/>
          <a:extLst>
            <a:ext uri="{909E8E84-426E-40DD-AFC4-6F175D3DCCD1}">
              <a14:hiddenFill xmlns:a14="http://schemas.microsoft.com/office/drawing/2010/main">
                <a:solidFill>
                  <a:srgbClr val="FFFFFF"/>
                </a:solidFill>
              </a14:hiddenFill>
            </a:ext>
          </a:extLst>
        </p:spPr>
      </p:pic>
      <p:pic>
        <p:nvPicPr>
          <p:cNvPr id="212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048250"/>
            <a:ext cx="3429000" cy="18097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延迟事件</a:t>
            </a:r>
          </a:p>
        </p:txBody>
      </p:sp>
    </p:spTree>
    <p:extLst>
      <p:ext uri="{BB962C8B-B14F-4D97-AF65-F5344CB8AC3E}">
        <p14:creationId xmlns:p14="http://schemas.microsoft.com/office/powerpoint/2010/main" val="1499705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8"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3042321"/>
            <a:ext cx="7086600" cy="284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7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448" y="2114195"/>
            <a:ext cx="4495800" cy="5334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子状态</a:t>
            </a:r>
          </a:p>
        </p:txBody>
      </p:sp>
    </p:spTree>
    <p:extLst>
      <p:ext uri="{BB962C8B-B14F-4D97-AF65-F5344CB8AC3E}">
        <p14:creationId xmlns:p14="http://schemas.microsoft.com/office/powerpoint/2010/main" val="37305104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组合（成）状态（复合状态）</a:t>
            </a:r>
          </a:p>
        </p:txBody>
      </p:sp>
      <p:pic>
        <p:nvPicPr>
          <p:cNvPr id="2" name="图片 1"/>
          <p:cNvPicPr>
            <a:picLocks noChangeAspect="1"/>
          </p:cNvPicPr>
          <p:nvPr/>
        </p:nvPicPr>
        <p:blipFill>
          <a:blip r:embed="rId4"/>
          <a:stretch>
            <a:fillRect/>
          </a:stretch>
        </p:blipFill>
        <p:spPr>
          <a:xfrm>
            <a:off x="2021915" y="2405025"/>
            <a:ext cx="6343992" cy="1881429"/>
          </a:xfrm>
          <a:prstGeom prst="rect">
            <a:avLst/>
          </a:prstGeom>
        </p:spPr>
      </p:pic>
      <p:sp>
        <p:nvSpPr>
          <p:cNvPr id="3" name="文本框 2"/>
          <p:cNvSpPr txBox="1"/>
          <p:nvPr/>
        </p:nvSpPr>
        <p:spPr>
          <a:xfrm>
            <a:off x="617929" y="1602598"/>
            <a:ext cx="5109091" cy="461665"/>
          </a:xfrm>
          <a:prstGeom prst="rect">
            <a:avLst/>
          </a:prstGeom>
          <a:noFill/>
        </p:spPr>
        <p:txBody>
          <a:bodyPr wrap="none" rtlCol="0">
            <a:spAutoFit/>
          </a:bodyPr>
          <a:lstStyle/>
          <a:p>
            <a:r>
              <a:rPr lang="zh-CN" altLang="en-US" sz="2400" dirty="0"/>
              <a:t>含有子状态的状态被称为组合状态。</a:t>
            </a:r>
          </a:p>
        </p:txBody>
      </p:sp>
      <p:pic>
        <p:nvPicPr>
          <p:cNvPr id="6" name="图片 5"/>
          <p:cNvPicPr>
            <a:picLocks noChangeAspect="1"/>
          </p:cNvPicPr>
          <p:nvPr/>
        </p:nvPicPr>
        <p:blipFill>
          <a:blip r:embed="rId5"/>
          <a:stretch>
            <a:fillRect/>
          </a:stretch>
        </p:blipFill>
        <p:spPr>
          <a:xfrm>
            <a:off x="2911717" y="4761896"/>
            <a:ext cx="6124670" cy="2059704"/>
          </a:xfrm>
          <a:prstGeom prst="rect">
            <a:avLst/>
          </a:prstGeom>
        </p:spPr>
      </p:pic>
      <p:sp>
        <p:nvSpPr>
          <p:cNvPr id="8" name="矩形 7"/>
          <p:cNvSpPr/>
          <p:nvPr/>
        </p:nvSpPr>
        <p:spPr>
          <a:xfrm>
            <a:off x="0" y="4027051"/>
            <a:ext cx="3332328"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zh-CN" altLang="en-US" sz="2400" b="1" dirty="0"/>
              <a:t>运用组合状态可以把细节隐藏起来，整个图变得清晰。简化模型的复杂度，增强模型的清晰度。</a:t>
            </a:r>
          </a:p>
        </p:txBody>
      </p:sp>
      <p:sp>
        <p:nvSpPr>
          <p:cNvPr id="9" name="矩形 8"/>
          <p:cNvSpPr/>
          <p:nvPr/>
        </p:nvSpPr>
        <p:spPr>
          <a:xfrm>
            <a:off x="0" y="2884074"/>
            <a:ext cx="3262432" cy="461665"/>
          </a:xfrm>
          <a:prstGeom prst="rect">
            <a:avLst/>
          </a:prstGeom>
        </p:spPr>
        <p:txBody>
          <a:bodyPr wrap="none">
            <a:spAutoFit/>
          </a:bodyPr>
          <a:lstStyle/>
          <a:p>
            <a:r>
              <a:rPr lang="zh-CN" altLang="en-US" sz="2400" dirty="0">
                <a:solidFill>
                  <a:srgbClr val="FF0000"/>
                </a:solidFill>
              </a:rPr>
              <a:t>为什么用组合状态呢？</a:t>
            </a:r>
          </a:p>
        </p:txBody>
      </p:sp>
    </p:spTree>
    <p:extLst>
      <p:ext uri="{BB962C8B-B14F-4D97-AF65-F5344CB8AC3E}">
        <p14:creationId xmlns:p14="http://schemas.microsoft.com/office/powerpoint/2010/main" val="354168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228600" y="1641376"/>
            <a:ext cx="8512155" cy="4607024"/>
          </a:xfrm>
          <a:solidFill>
            <a:srgbClr val="FFFFFF"/>
          </a:solidFill>
        </p:spPr>
        <p:txBody>
          <a:bodyPr>
            <a:normAutofit/>
          </a:bodyPr>
          <a:lstStyle/>
          <a:p>
            <a:r>
              <a:rPr lang="zh-CN" altLang="en-US" sz="2400" b="1" dirty="0"/>
              <a:t>当状态机通过转换从某种状态转入组成状态时，此转换的目的可能是这个组成状态本身（</a:t>
            </a:r>
            <a:r>
              <a:rPr lang="zh-CN" altLang="en-US" sz="2400" b="1" dirty="0">
                <a:solidFill>
                  <a:srgbClr val="FF3300"/>
                </a:solidFill>
              </a:rPr>
              <a:t>从子初始状态开始进行</a:t>
            </a:r>
            <a:r>
              <a:rPr lang="zh-CN" altLang="en-US" sz="2400" b="1" dirty="0"/>
              <a:t>），也可能是这个组成状态的子状态（</a:t>
            </a:r>
            <a:r>
              <a:rPr lang="zh-CN" altLang="en-US" sz="2400" b="1" dirty="0">
                <a:solidFill>
                  <a:srgbClr val="FF3300"/>
                </a:solidFill>
              </a:rPr>
              <a:t>从该子状态开始进行</a:t>
            </a:r>
            <a:r>
              <a:rPr lang="zh-CN" altLang="en-US" sz="2400" b="1" dirty="0"/>
              <a:t>） 。 </a:t>
            </a:r>
          </a:p>
          <a:p>
            <a:r>
              <a:rPr lang="zh-CN" altLang="en-US" sz="2400" b="1" dirty="0">
                <a:solidFill>
                  <a:srgbClr val="3333CC"/>
                </a:solidFill>
              </a:rPr>
              <a:t>类似的，可以从组合状态中的子状态直接转移到目标状态，也可以从组合状态本身转移到目标状态。 </a:t>
            </a:r>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组合（成）状态（复合状态）</a:t>
            </a:r>
          </a:p>
        </p:txBody>
      </p:sp>
      <p:grpSp>
        <p:nvGrpSpPr>
          <p:cNvPr id="6" name="组合 5"/>
          <p:cNvGrpSpPr/>
          <p:nvPr/>
        </p:nvGrpSpPr>
        <p:grpSpPr>
          <a:xfrm>
            <a:off x="533400" y="3505200"/>
            <a:ext cx="8077200" cy="3109913"/>
            <a:chOff x="533400" y="3505200"/>
            <a:chExt cx="8077200" cy="3109913"/>
          </a:xfrm>
        </p:grpSpPr>
        <p:pic>
          <p:nvPicPr>
            <p:cNvPr id="190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8077200" cy="310991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a:off x="4782142" y="4844616"/>
              <a:ext cx="1124541" cy="84624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232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457199" y="1719264"/>
            <a:ext cx="8510735" cy="2472209"/>
          </a:xfrm>
        </p:spPr>
        <p:txBody>
          <a:bodyPr>
            <a:noAutofit/>
          </a:bodyPr>
          <a:lstStyle/>
          <a:p>
            <a:pPr algn="just"/>
            <a:r>
              <a:rPr lang="zh-CN" altLang="en-US" sz="2400" b="1" dirty="0"/>
              <a:t>组成状态中子状态可以是</a:t>
            </a:r>
            <a:r>
              <a:rPr lang="zh-CN" altLang="en-US" sz="2400" b="1" dirty="0">
                <a:solidFill>
                  <a:srgbClr val="FF3300"/>
                </a:solidFill>
              </a:rPr>
              <a:t>顺序子状态</a:t>
            </a:r>
            <a:r>
              <a:rPr lang="zh-CN" altLang="en-US" sz="2400" b="1" dirty="0"/>
              <a:t>，也可以是</a:t>
            </a:r>
            <a:r>
              <a:rPr lang="zh-CN" altLang="en-US" sz="2400" b="1" dirty="0">
                <a:solidFill>
                  <a:srgbClr val="FF3300"/>
                </a:solidFill>
              </a:rPr>
              <a:t>并发子状态</a:t>
            </a:r>
            <a:r>
              <a:rPr lang="zh-CN" altLang="en-US" sz="2400" b="1" dirty="0"/>
              <a:t>。</a:t>
            </a:r>
          </a:p>
          <a:p>
            <a:pPr algn="just"/>
            <a:r>
              <a:rPr lang="zh-CN" altLang="en-US" sz="2400" b="1" dirty="0"/>
              <a:t>组成状态可以使用</a:t>
            </a:r>
            <a:r>
              <a:rPr lang="zh-CN" altLang="en-US" sz="2400" b="1" dirty="0">
                <a:solidFill>
                  <a:srgbClr val="000099"/>
                </a:solidFill>
              </a:rPr>
              <a:t>“与”（</a:t>
            </a:r>
            <a:r>
              <a:rPr lang="en-US" altLang="zh-CN" sz="2400" b="1" dirty="0">
                <a:solidFill>
                  <a:srgbClr val="000099"/>
                </a:solidFill>
              </a:rPr>
              <a:t>and</a:t>
            </a:r>
            <a:r>
              <a:rPr lang="zh-CN" altLang="en-US" sz="2400" b="1" dirty="0">
                <a:solidFill>
                  <a:srgbClr val="000099"/>
                </a:solidFill>
              </a:rPr>
              <a:t>）关系</a:t>
            </a:r>
            <a:r>
              <a:rPr lang="zh-CN" altLang="en-US" sz="2400" b="1" dirty="0"/>
              <a:t>分解为</a:t>
            </a:r>
            <a:r>
              <a:rPr lang="zh-CN" altLang="en-US" sz="2400" b="1" dirty="0">
                <a:solidFill>
                  <a:srgbClr val="FF3300"/>
                </a:solidFill>
              </a:rPr>
              <a:t>并发子状态</a:t>
            </a:r>
            <a:r>
              <a:rPr lang="zh-CN" altLang="en-US" sz="2400" b="1" dirty="0"/>
              <a:t>，或者通过</a:t>
            </a:r>
            <a:r>
              <a:rPr lang="zh-CN" altLang="en-US" sz="2400" b="1" dirty="0">
                <a:solidFill>
                  <a:srgbClr val="000099"/>
                </a:solidFill>
              </a:rPr>
              <a:t>“或”（</a:t>
            </a:r>
            <a:r>
              <a:rPr lang="en-US" altLang="zh-CN" sz="2400" b="1" dirty="0">
                <a:solidFill>
                  <a:srgbClr val="000099"/>
                </a:solidFill>
              </a:rPr>
              <a:t>or</a:t>
            </a:r>
            <a:r>
              <a:rPr lang="zh-CN" altLang="en-US" sz="2400" b="1" dirty="0">
                <a:solidFill>
                  <a:srgbClr val="000099"/>
                </a:solidFill>
              </a:rPr>
              <a:t>）关系</a:t>
            </a:r>
            <a:r>
              <a:rPr lang="zh-CN" altLang="en-US" sz="2400" b="1" dirty="0"/>
              <a:t>分解为互相排斥的</a:t>
            </a:r>
            <a:r>
              <a:rPr lang="zh-CN" altLang="en-US" sz="2400" b="1" dirty="0">
                <a:solidFill>
                  <a:srgbClr val="FF3300"/>
                </a:solidFill>
              </a:rPr>
              <a:t>顺序子状态</a:t>
            </a:r>
            <a:r>
              <a:rPr lang="zh-CN" altLang="en-US" sz="2400" b="1" dirty="0"/>
              <a:t>。</a:t>
            </a:r>
          </a:p>
          <a:p>
            <a:pPr algn="just"/>
            <a:r>
              <a:rPr lang="zh-CN" altLang="en-US" sz="2400" b="1" dirty="0">
                <a:solidFill>
                  <a:srgbClr val="000099"/>
                </a:solidFill>
              </a:rPr>
              <a:t>“或”（</a:t>
            </a:r>
            <a:r>
              <a:rPr lang="en-US" altLang="zh-CN" sz="2400" b="1" dirty="0">
                <a:solidFill>
                  <a:srgbClr val="000099"/>
                </a:solidFill>
              </a:rPr>
              <a:t>or</a:t>
            </a:r>
            <a:r>
              <a:rPr lang="zh-CN" altLang="en-US" sz="2400" b="1" dirty="0">
                <a:solidFill>
                  <a:srgbClr val="000099"/>
                </a:solidFill>
              </a:rPr>
              <a:t>）关系</a:t>
            </a:r>
            <a:r>
              <a:rPr lang="zh-CN" altLang="en-US" sz="2400" b="1" dirty="0"/>
              <a:t>说明在某一时刻仅可以到达组合状态中的一个子状态， </a:t>
            </a:r>
            <a:r>
              <a:rPr lang="zh-CN" altLang="en-US" sz="2400" b="1" dirty="0">
                <a:solidFill>
                  <a:srgbClr val="000099"/>
                </a:solidFill>
              </a:rPr>
              <a:t>“与”（</a:t>
            </a:r>
            <a:r>
              <a:rPr lang="en-US" altLang="zh-CN" sz="2400" b="1" dirty="0">
                <a:solidFill>
                  <a:srgbClr val="000099"/>
                </a:solidFill>
              </a:rPr>
              <a:t>and</a:t>
            </a:r>
            <a:r>
              <a:rPr lang="zh-CN" altLang="en-US" sz="2400" b="1" dirty="0">
                <a:solidFill>
                  <a:srgbClr val="000099"/>
                </a:solidFill>
              </a:rPr>
              <a:t>）关系</a:t>
            </a:r>
            <a:r>
              <a:rPr lang="zh-CN" altLang="en-US" sz="2400" b="1" dirty="0"/>
              <a:t>说明组合状态中在某一时刻可以同时到达多个子状态。</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组合（成）状态（复合状态）</a:t>
            </a:r>
          </a:p>
        </p:txBody>
      </p:sp>
      <p:pic>
        <p:nvPicPr>
          <p:cNvPr id="3" name="图片 2"/>
          <p:cNvPicPr>
            <a:picLocks noChangeAspect="1"/>
          </p:cNvPicPr>
          <p:nvPr/>
        </p:nvPicPr>
        <p:blipFill>
          <a:blip r:embed="rId4"/>
          <a:stretch>
            <a:fillRect/>
          </a:stretch>
        </p:blipFill>
        <p:spPr>
          <a:xfrm>
            <a:off x="1476079" y="4268405"/>
            <a:ext cx="6310519" cy="1132523"/>
          </a:xfrm>
          <a:prstGeom prst="rect">
            <a:avLst/>
          </a:prstGeom>
        </p:spPr>
      </p:pic>
      <p:sp>
        <p:nvSpPr>
          <p:cNvPr id="8" name="Rectangle 3"/>
          <p:cNvSpPr txBox="1">
            <a:spLocks noChangeArrowheads="1"/>
          </p:cNvSpPr>
          <p:nvPr/>
        </p:nvSpPr>
        <p:spPr>
          <a:xfrm>
            <a:off x="325272" y="5400928"/>
            <a:ext cx="7772400" cy="108751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200" b="1" dirty="0">
                <a:solidFill>
                  <a:srgbClr val="FF0000"/>
                </a:solidFill>
              </a:rPr>
              <a:t>顺序子状态</a:t>
            </a:r>
            <a:endParaRPr lang="en-US" altLang="zh-CN" sz="2200" b="1" dirty="0">
              <a:solidFill>
                <a:srgbClr val="FF0000"/>
              </a:solidFill>
            </a:endParaRPr>
          </a:p>
          <a:p>
            <a:r>
              <a:rPr lang="zh-CN" altLang="en-US" b="1" dirty="0"/>
              <a:t>如果一个组成状态的子状态对应的对象在其生命期内的</a:t>
            </a:r>
            <a:r>
              <a:rPr lang="zh-CN" altLang="en-US" b="1" dirty="0">
                <a:solidFill>
                  <a:srgbClr val="FF0000"/>
                </a:solidFill>
              </a:rPr>
              <a:t>任何时刻都只能处于一个子状态</a:t>
            </a:r>
            <a:r>
              <a:rPr lang="zh-CN" altLang="en-US" b="1" dirty="0"/>
              <a:t>，即多个子状态之间是互斥的，不能同时存在，这种子状态称为顺序子状态。</a:t>
            </a:r>
          </a:p>
          <a:p>
            <a:endParaRPr lang="zh-CN" altLang="en-US" b="1" dirty="0"/>
          </a:p>
          <a:p>
            <a:endParaRPr lang="en-US" altLang="zh-CN" b="1" dirty="0">
              <a:solidFill>
                <a:srgbClr val="3333CC"/>
              </a:solidFill>
            </a:endParaRPr>
          </a:p>
        </p:txBody>
      </p:sp>
    </p:spTree>
    <p:extLst>
      <p:ext uri="{BB962C8B-B14F-4D97-AF65-F5344CB8AC3E}">
        <p14:creationId xmlns:p14="http://schemas.microsoft.com/office/powerpoint/2010/main" val="851024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631" y="1721081"/>
            <a:ext cx="6000395" cy="487181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画图</a:t>
            </a:r>
          </a:p>
        </p:txBody>
      </p:sp>
    </p:spTree>
    <p:extLst>
      <p:ext uri="{BB962C8B-B14F-4D97-AF65-F5344CB8AC3E}">
        <p14:creationId xmlns:p14="http://schemas.microsoft.com/office/powerpoint/2010/main" val="33995657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8180" y="1782417"/>
            <a:ext cx="7543800" cy="990600"/>
          </a:xfrm>
        </p:spPr>
        <p:txBody>
          <a:bodyPr>
            <a:normAutofit/>
          </a:bodyPr>
          <a:lstStyle/>
          <a:p>
            <a:r>
              <a:rPr lang="zh-CN" altLang="en-US" sz="2400" dirty="0"/>
              <a:t>顺序子状态图</a:t>
            </a:r>
            <a:r>
              <a:rPr lang="en-US" altLang="zh-CN" sz="2400" dirty="0"/>
              <a:t>----IC</a:t>
            </a:r>
            <a:r>
              <a:rPr lang="zh-CN" altLang="en-US" sz="2400" dirty="0"/>
              <a:t>卡电话的使用</a:t>
            </a:r>
          </a:p>
        </p:txBody>
      </p:sp>
      <p:pic>
        <p:nvPicPr>
          <p:cNvPr id="233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28" y="2852530"/>
            <a:ext cx="8610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组合（成）状态（复合状态）</a:t>
            </a:r>
          </a:p>
        </p:txBody>
      </p:sp>
    </p:spTree>
    <p:extLst>
      <p:ext uri="{BB962C8B-B14F-4D97-AF65-F5344CB8AC3E}">
        <p14:creationId xmlns:p14="http://schemas.microsoft.com/office/powerpoint/2010/main" val="1885066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428803" y="1737927"/>
            <a:ext cx="8229600" cy="5224197"/>
          </a:xfrm>
          <a:noFill/>
          <a:ln w="3175" cap="rnd">
            <a:solidFill>
              <a:schemeClr val="tx1"/>
            </a:solidFill>
            <a:prstDash val="sysDot"/>
            <a:miter lim="800000"/>
            <a:headEnd/>
            <a:tailEnd/>
          </a:ln>
        </p:spPr>
        <p:txBody>
          <a:bodyPr>
            <a:normAutofit lnSpcReduction="10000"/>
          </a:bodyPr>
          <a:lstStyle/>
          <a:p>
            <a:pPr>
              <a:lnSpc>
                <a:spcPct val="90000"/>
              </a:lnSpc>
            </a:pPr>
            <a:r>
              <a:rPr lang="zh-CN" altLang="en-US" sz="2400" b="1" dirty="0"/>
              <a:t>有时组合状态有两个或者多个并发的子状态机，此时称组成状态的子状态为并发子状态。</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r>
              <a:rPr lang="zh-CN" altLang="en-US" sz="2400" b="1" dirty="0">
                <a:solidFill>
                  <a:srgbClr val="000099"/>
                </a:solidFill>
              </a:rPr>
              <a:t>顺序子状态与并发子状态的区别在于：后者在</a:t>
            </a:r>
            <a:r>
              <a:rPr lang="zh-CN" altLang="en-US" sz="2400" b="1" dirty="0">
                <a:solidFill>
                  <a:srgbClr val="00B050"/>
                </a:solidFill>
              </a:rPr>
              <a:t>同一层次</a:t>
            </a:r>
            <a:r>
              <a:rPr lang="zh-CN" altLang="en-US" sz="2400" b="1" dirty="0">
                <a:solidFill>
                  <a:srgbClr val="000099"/>
                </a:solidFill>
              </a:rPr>
              <a:t>给出</a:t>
            </a:r>
            <a:r>
              <a:rPr lang="zh-CN" altLang="en-US" sz="2400" b="1" dirty="0">
                <a:solidFill>
                  <a:srgbClr val="00B0F0"/>
                </a:solidFill>
              </a:rPr>
              <a:t>两个</a:t>
            </a:r>
            <a:r>
              <a:rPr lang="zh-CN" altLang="en-US" sz="2400" b="1" dirty="0">
                <a:solidFill>
                  <a:srgbClr val="000099"/>
                </a:solidFill>
              </a:rPr>
              <a:t>或</a:t>
            </a:r>
            <a:r>
              <a:rPr lang="zh-CN" altLang="en-US" sz="2400" b="1" dirty="0">
                <a:solidFill>
                  <a:srgbClr val="00B0F0"/>
                </a:solidFill>
              </a:rPr>
              <a:t>多个</a:t>
            </a:r>
            <a:r>
              <a:rPr lang="zh-CN" altLang="en-US" sz="2400" b="1" dirty="0">
                <a:solidFill>
                  <a:srgbClr val="000099"/>
                </a:solidFill>
              </a:rPr>
              <a:t>顺序子状态，对象处于同一层次中来自每个并发子状态的一个时序状态中。 </a:t>
            </a:r>
          </a:p>
        </p:txBody>
      </p:sp>
      <p:pic>
        <p:nvPicPr>
          <p:cNvPr id="1955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048" y="2686404"/>
            <a:ext cx="5178921" cy="259998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组合（成）状态（复合状态）</a:t>
            </a:r>
          </a:p>
        </p:txBody>
      </p:sp>
    </p:spTree>
    <p:extLst>
      <p:ext uri="{BB962C8B-B14F-4D97-AF65-F5344CB8AC3E}">
        <p14:creationId xmlns:p14="http://schemas.microsoft.com/office/powerpoint/2010/main" val="41481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09600" y="1415845"/>
            <a:ext cx="8229600" cy="4411663"/>
          </a:xfrm>
        </p:spPr>
        <p:txBody>
          <a:bodyPr>
            <a:noAutofit/>
          </a:bodyPr>
          <a:lstStyle/>
          <a:p>
            <a:pPr marL="609600" indent="-609600">
              <a:lnSpc>
                <a:spcPct val="90000"/>
              </a:lnSpc>
              <a:buFont typeface="Wingdings" panose="05000000000000000000" pitchFamily="2" charset="2"/>
              <a:buNone/>
            </a:pPr>
            <a:r>
              <a:rPr lang="en-US" altLang="zh-CN" sz="2400" b="1" dirty="0"/>
              <a:t>1.</a:t>
            </a:r>
            <a:r>
              <a:rPr lang="zh-CN" altLang="en-US" sz="2400" b="1" dirty="0"/>
              <a:t>活动（</a:t>
            </a:r>
            <a:r>
              <a:rPr lang="en-US" altLang="zh-CN" sz="2400" b="1" dirty="0"/>
              <a:t>activity</a:t>
            </a:r>
            <a:r>
              <a:rPr lang="zh-CN" altLang="en-US" sz="2400" b="1" dirty="0"/>
              <a:t>） </a:t>
            </a:r>
          </a:p>
          <a:p>
            <a:pPr marL="609600" indent="-255588">
              <a:lnSpc>
                <a:spcPct val="90000"/>
              </a:lnSpc>
              <a:buFont typeface="Wingdings" panose="05000000000000000000" pitchFamily="2" charset="2"/>
              <a:buChar char="Ø"/>
            </a:pPr>
            <a:r>
              <a:rPr lang="zh-CN" altLang="en-US" sz="2400" b="1" dirty="0"/>
              <a:t>    </a:t>
            </a:r>
            <a:r>
              <a:rPr lang="zh-CN" altLang="en-US" sz="2400" b="1" dirty="0">
                <a:solidFill>
                  <a:srgbClr val="990000"/>
                </a:solidFill>
              </a:rPr>
              <a:t>动作状态（</a:t>
            </a:r>
            <a:r>
              <a:rPr lang="en-US" altLang="zh-CN" sz="2400" b="1" dirty="0">
                <a:solidFill>
                  <a:srgbClr val="990000"/>
                </a:solidFill>
              </a:rPr>
              <a:t>Action State</a:t>
            </a:r>
            <a:r>
              <a:rPr lang="zh-CN" altLang="en-US" sz="2400" b="1" dirty="0">
                <a:solidFill>
                  <a:srgbClr val="990000"/>
                </a:solidFill>
              </a:rPr>
              <a:t>）</a:t>
            </a:r>
          </a:p>
          <a:p>
            <a:pPr marL="609600" indent="-255588">
              <a:lnSpc>
                <a:spcPct val="90000"/>
              </a:lnSpc>
              <a:buFont typeface="Wingdings" panose="05000000000000000000" pitchFamily="2" charset="2"/>
              <a:buChar char="Ø"/>
            </a:pPr>
            <a:r>
              <a:rPr lang="zh-CN" altLang="en-US" sz="2400" b="1" dirty="0">
                <a:solidFill>
                  <a:srgbClr val="990000"/>
                </a:solidFill>
              </a:rPr>
              <a:t>    活动状态（</a:t>
            </a:r>
            <a:r>
              <a:rPr lang="en-US" altLang="zh-CN" sz="2400" b="1" dirty="0">
                <a:solidFill>
                  <a:srgbClr val="990000"/>
                </a:solidFill>
              </a:rPr>
              <a:t>Activity State</a:t>
            </a:r>
            <a:r>
              <a:rPr lang="zh-CN" altLang="en-US" sz="2400" b="1" dirty="0">
                <a:solidFill>
                  <a:srgbClr val="990000"/>
                </a:solidFill>
              </a:rPr>
              <a:t>）</a:t>
            </a:r>
          </a:p>
          <a:p>
            <a:pPr marL="609600" indent="-609600">
              <a:lnSpc>
                <a:spcPct val="90000"/>
              </a:lnSpc>
              <a:buFont typeface="Wingdings" panose="05000000000000000000" pitchFamily="2" charset="2"/>
              <a:buNone/>
            </a:pPr>
            <a:r>
              <a:rPr lang="en-US" altLang="zh-CN" sz="2400" b="1" dirty="0"/>
              <a:t>2. </a:t>
            </a:r>
            <a:r>
              <a:rPr lang="zh-CN" altLang="en-US" sz="2400" b="1" dirty="0"/>
              <a:t>动作流（</a:t>
            </a:r>
            <a:r>
              <a:rPr lang="en-US" altLang="zh-CN" sz="2400" b="1" dirty="0"/>
              <a:t>Action Flow</a:t>
            </a:r>
            <a:r>
              <a:rPr lang="zh-CN" altLang="en-US" sz="2400" b="1" dirty="0"/>
              <a:t>）</a:t>
            </a:r>
          </a:p>
          <a:p>
            <a:pPr marL="609600" indent="-609600">
              <a:lnSpc>
                <a:spcPct val="90000"/>
              </a:lnSpc>
              <a:buFont typeface="Wingdings" panose="05000000000000000000" pitchFamily="2" charset="2"/>
              <a:buNone/>
            </a:pPr>
            <a:r>
              <a:rPr lang="en-US" altLang="zh-CN" sz="2400" b="1" dirty="0"/>
              <a:t>3.</a:t>
            </a:r>
            <a:r>
              <a:rPr lang="zh-CN" altLang="en-US" sz="2400" b="1" dirty="0"/>
              <a:t>分支（</a:t>
            </a:r>
            <a:r>
              <a:rPr lang="en-US" altLang="zh-CN" sz="2400" b="1" dirty="0"/>
              <a:t>Branch</a:t>
            </a:r>
            <a:r>
              <a:rPr lang="zh-CN" altLang="en-US" sz="2400" b="1" dirty="0"/>
              <a:t>）与合并（</a:t>
            </a:r>
            <a:r>
              <a:rPr lang="en-US" altLang="zh-CN" sz="2400" b="1" dirty="0"/>
              <a:t>Merge</a:t>
            </a:r>
            <a:r>
              <a:rPr lang="zh-CN" altLang="en-US" sz="2400" b="1" dirty="0"/>
              <a:t>）</a:t>
            </a:r>
          </a:p>
          <a:p>
            <a:pPr marL="609600" indent="-609600">
              <a:lnSpc>
                <a:spcPct val="90000"/>
              </a:lnSpc>
              <a:buFont typeface="Wingdings" panose="05000000000000000000" pitchFamily="2" charset="2"/>
              <a:buNone/>
            </a:pPr>
            <a:r>
              <a:rPr lang="en-US" altLang="zh-CN" sz="2400" b="1" dirty="0"/>
              <a:t>4.</a:t>
            </a:r>
            <a:r>
              <a:rPr lang="zh-CN" altLang="en-US" sz="2400" b="1" dirty="0"/>
              <a:t>分叉（</a:t>
            </a:r>
            <a:r>
              <a:rPr lang="en-US" altLang="zh-CN" sz="2400" b="1" dirty="0"/>
              <a:t>Fork</a:t>
            </a:r>
            <a:r>
              <a:rPr lang="zh-CN" altLang="en-US" sz="2400" b="1" dirty="0"/>
              <a:t>）与汇合（</a:t>
            </a:r>
            <a:r>
              <a:rPr lang="en-US" altLang="zh-CN" sz="2400" b="1" dirty="0"/>
              <a:t>Join</a:t>
            </a:r>
            <a:r>
              <a:rPr lang="zh-CN" altLang="en-US" sz="2400" b="1" dirty="0"/>
              <a:t>）</a:t>
            </a:r>
          </a:p>
          <a:p>
            <a:pPr marL="609600" indent="-609600">
              <a:lnSpc>
                <a:spcPct val="90000"/>
              </a:lnSpc>
              <a:buFont typeface="Wingdings" panose="05000000000000000000" pitchFamily="2" charset="2"/>
              <a:buNone/>
            </a:pPr>
            <a:r>
              <a:rPr lang="en-US" altLang="zh-CN" sz="2400" b="1" dirty="0"/>
              <a:t>5.</a:t>
            </a:r>
            <a:r>
              <a:rPr lang="zh-CN" altLang="en-US" sz="2400" b="1" dirty="0"/>
              <a:t>泳道（</a:t>
            </a:r>
            <a:r>
              <a:rPr lang="en-US" altLang="zh-CN" sz="2400" b="1" dirty="0" err="1"/>
              <a:t>Swimlane</a:t>
            </a:r>
            <a:r>
              <a:rPr lang="zh-CN" altLang="en-US" sz="2400" b="1" dirty="0"/>
              <a:t>）</a:t>
            </a:r>
          </a:p>
          <a:p>
            <a:pPr marL="609600" indent="-609600">
              <a:lnSpc>
                <a:spcPct val="90000"/>
              </a:lnSpc>
              <a:buFont typeface="Wingdings" panose="05000000000000000000" pitchFamily="2" charset="2"/>
              <a:buNone/>
            </a:pPr>
            <a:r>
              <a:rPr lang="en-US" altLang="zh-CN" sz="2400" b="1" dirty="0"/>
              <a:t>6.</a:t>
            </a:r>
            <a:r>
              <a:rPr lang="zh-CN" altLang="en-US" sz="2400" b="1" dirty="0"/>
              <a:t>对象流（</a:t>
            </a:r>
            <a:r>
              <a:rPr lang="en-US" altLang="zh-CN" sz="2400" b="1" dirty="0"/>
              <a:t>Object Flow</a:t>
            </a:r>
            <a:r>
              <a:rPr lang="zh-CN" altLang="en-US" sz="2400" b="1" dirty="0"/>
              <a:t>）</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Tree>
    <p:extLst>
      <p:ext uri="{BB962C8B-B14F-4D97-AF65-F5344CB8AC3E}">
        <p14:creationId xmlns:p14="http://schemas.microsoft.com/office/powerpoint/2010/main" val="789472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1" y="924514"/>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历史状态</a:t>
            </a:r>
          </a:p>
        </p:txBody>
      </p:sp>
      <p:sp>
        <p:nvSpPr>
          <p:cNvPr id="7" name="Rectangle 3"/>
          <p:cNvSpPr txBox="1">
            <a:spLocks noChangeArrowheads="1"/>
          </p:cNvSpPr>
          <p:nvPr/>
        </p:nvSpPr>
        <p:spPr>
          <a:xfrm>
            <a:off x="277705" y="1470046"/>
            <a:ext cx="8866295" cy="2289785"/>
          </a:xfrm>
          <a:prstGeom prst="rect">
            <a:avLst/>
          </a:prstGeom>
          <a:solidFill>
            <a:srgbClr val="FFFFFF"/>
          </a:solidFill>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dirty="0"/>
              <a:t>当离开一个组成状态重新进入此状态时，不希望从它的初始状态开始执行，而是希望直接进入上次离开组成状态时的最后一个子状态，这种情况下就要用到</a:t>
            </a:r>
            <a:r>
              <a:rPr lang="zh-CN" altLang="en-US" sz="2400" dirty="0">
                <a:solidFill>
                  <a:srgbClr val="FF3300"/>
                </a:solidFill>
              </a:rPr>
              <a:t>历史状态</a:t>
            </a:r>
            <a:r>
              <a:rPr lang="zh-CN" altLang="en-US" sz="2400" dirty="0"/>
              <a:t>。</a:t>
            </a:r>
          </a:p>
          <a:p>
            <a:r>
              <a:rPr lang="zh-CN" altLang="en-US" sz="2400" dirty="0">
                <a:solidFill>
                  <a:srgbClr val="000099"/>
                </a:solidFill>
              </a:rPr>
              <a:t>历史状态代表上次离开</a:t>
            </a:r>
            <a:r>
              <a:rPr lang="zh-CN" altLang="en-US" sz="2400" dirty="0">
                <a:solidFill>
                  <a:srgbClr val="92D050"/>
                </a:solidFill>
              </a:rPr>
              <a:t>组成状态</a:t>
            </a:r>
            <a:r>
              <a:rPr lang="zh-CN" altLang="en-US" sz="2400" dirty="0">
                <a:solidFill>
                  <a:srgbClr val="000099"/>
                </a:solidFill>
              </a:rPr>
              <a:t>时的</a:t>
            </a:r>
            <a:r>
              <a:rPr lang="zh-CN" altLang="en-US" sz="2400" dirty="0">
                <a:solidFill>
                  <a:srgbClr val="00B0F0"/>
                </a:solidFill>
              </a:rPr>
              <a:t>最后一个</a:t>
            </a:r>
            <a:r>
              <a:rPr lang="zh-CN" altLang="en-US" sz="2400" dirty="0">
                <a:solidFill>
                  <a:srgbClr val="000099"/>
                </a:solidFill>
              </a:rPr>
              <a:t>活动子状态，它用一个包含字母</a:t>
            </a:r>
            <a:r>
              <a:rPr lang="zh-CN" altLang="en-US" sz="2400" dirty="0">
                <a:solidFill>
                  <a:srgbClr val="FF0000"/>
                </a:solidFill>
              </a:rPr>
              <a:t>“</a:t>
            </a:r>
            <a:r>
              <a:rPr lang="en-US" altLang="zh-CN" sz="2400" dirty="0">
                <a:solidFill>
                  <a:srgbClr val="FF0000"/>
                </a:solidFill>
              </a:rPr>
              <a:t>H”</a:t>
            </a:r>
            <a:r>
              <a:rPr lang="zh-CN" altLang="en-US" sz="2400" dirty="0">
                <a:solidFill>
                  <a:srgbClr val="000099"/>
                </a:solidFill>
              </a:rPr>
              <a:t>的小圆圈表示。</a:t>
            </a:r>
          </a:p>
          <a:p>
            <a:r>
              <a:rPr lang="zh-CN" altLang="en-US" sz="2400" b="1" dirty="0">
                <a:solidFill>
                  <a:srgbClr val="993300"/>
                </a:solidFill>
              </a:rPr>
              <a:t>每当转换到组成状态的历史状态时，对象便恢复到上次离开该组成状态时的最后一个活动子状态，并执行入口动作</a:t>
            </a:r>
            <a:r>
              <a:rPr lang="zh-CN" altLang="en-US" sz="2400" dirty="0">
                <a:solidFill>
                  <a:srgbClr val="993300"/>
                </a:solidFill>
              </a:rPr>
              <a:t>。 </a:t>
            </a:r>
          </a:p>
        </p:txBody>
      </p:sp>
      <p:pic>
        <p:nvPicPr>
          <p:cNvPr id="2" name="图片 1"/>
          <p:cNvPicPr>
            <a:picLocks noChangeAspect="1"/>
          </p:cNvPicPr>
          <p:nvPr/>
        </p:nvPicPr>
        <p:blipFill>
          <a:blip r:embed="rId4"/>
          <a:stretch>
            <a:fillRect/>
          </a:stretch>
        </p:blipFill>
        <p:spPr>
          <a:xfrm>
            <a:off x="1642240" y="4290066"/>
            <a:ext cx="5724531" cy="2495095"/>
          </a:xfrm>
          <a:prstGeom prst="rect">
            <a:avLst/>
          </a:prstGeom>
          <a:noFill/>
        </p:spPr>
      </p:pic>
      <p:sp>
        <p:nvSpPr>
          <p:cNvPr id="8" name="矩形 7"/>
          <p:cNvSpPr/>
          <p:nvPr/>
        </p:nvSpPr>
        <p:spPr>
          <a:xfrm>
            <a:off x="388610" y="4648010"/>
            <a:ext cx="8506097" cy="1458876"/>
          </a:xfrm>
          <a:prstGeom prst="rect">
            <a:avLst/>
          </a:prstGeom>
        </p:spPr>
        <p:txBody>
          <a:bodyPr wrap="square">
            <a:noAutofit/>
          </a:bodyPr>
          <a:lstStyle/>
          <a:p>
            <a:pPr marL="342900" indent="-342900">
              <a:buFont typeface="Arial" panose="020B0604020202020204" pitchFamily="34" charset="0"/>
              <a:buChar char="•"/>
            </a:pPr>
            <a:r>
              <a:rPr lang="zh-CN" altLang="en-US" sz="2400" dirty="0"/>
              <a:t>当我们看一本书，突然有人来送快递，接完快递，可以从书签的位置直接接着看。如果没有书签，还得从头找位置。</a:t>
            </a:r>
          </a:p>
        </p:txBody>
      </p:sp>
    </p:spTree>
    <p:extLst>
      <p:ext uri="{BB962C8B-B14F-4D97-AF65-F5344CB8AC3E}">
        <p14:creationId xmlns:p14="http://schemas.microsoft.com/office/powerpoint/2010/main" val="163862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325272" y="1363318"/>
            <a:ext cx="8382000" cy="2515547"/>
          </a:xfrm>
        </p:spPr>
        <p:txBody>
          <a:bodyPr/>
          <a:lstStyle/>
          <a:p>
            <a:pPr>
              <a:lnSpc>
                <a:spcPct val="90000"/>
              </a:lnSpc>
            </a:pPr>
            <a:r>
              <a:rPr lang="zh-CN" altLang="en-US" b="1" dirty="0"/>
              <a:t>子状态中还可以嵌套子状态。</a:t>
            </a:r>
          </a:p>
          <a:p>
            <a:pPr>
              <a:lnSpc>
                <a:spcPct val="90000"/>
              </a:lnSpc>
            </a:pPr>
            <a:r>
              <a:rPr lang="zh-CN" altLang="en-US" b="1" dirty="0"/>
              <a:t>如果能记忆任何嵌套层次的组合状态的历史，这个</a:t>
            </a:r>
            <a:r>
              <a:rPr lang="zh-CN" altLang="en-US" b="1" dirty="0">
                <a:solidFill>
                  <a:srgbClr val="000099"/>
                </a:solidFill>
              </a:rPr>
              <a:t>历史状态就是深的（</a:t>
            </a:r>
            <a:r>
              <a:rPr lang="en-US" altLang="zh-CN" b="1" dirty="0">
                <a:solidFill>
                  <a:srgbClr val="000099"/>
                </a:solidFill>
              </a:rPr>
              <a:t>deep</a:t>
            </a:r>
            <a:r>
              <a:rPr lang="zh-CN" altLang="en-US" b="1" dirty="0">
                <a:solidFill>
                  <a:srgbClr val="000099"/>
                </a:solidFill>
              </a:rPr>
              <a:t>）</a:t>
            </a:r>
            <a:r>
              <a:rPr lang="zh-CN" altLang="en-US" b="1" dirty="0"/>
              <a:t>。深的历史状态用圈中“</a:t>
            </a:r>
            <a:r>
              <a:rPr lang="en-US" altLang="zh-CN" b="1" dirty="0"/>
              <a:t>H*”</a:t>
            </a:r>
            <a:r>
              <a:rPr lang="zh-CN" altLang="en-US" b="1" dirty="0"/>
              <a:t>表示。</a:t>
            </a:r>
          </a:p>
          <a:p>
            <a:pPr>
              <a:lnSpc>
                <a:spcPct val="90000"/>
              </a:lnSpc>
            </a:pPr>
            <a:r>
              <a:rPr lang="zh-CN" altLang="en-US" b="1" dirty="0"/>
              <a:t>如果只能记忆最外层次组合状态的历史，那这个</a:t>
            </a:r>
            <a:r>
              <a:rPr lang="zh-CN" altLang="en-US" b="1" dirty="0">
                <a:solidFill>
                  <a:srgbClr val="000099"/>
                </a:solidFill>
              </a:rPr>
              <a:t>历史状态时浅的（</a:t>
            </a:r>
            <a:r>
              <a:rPr lang="en-US" altLang="zh-CN" b="1" dirty="0">
                <a:solidFill>
                  <a:srgbClr val="000099"/>
                </a:solidFill>
              </a:rPr>
              <a:t>shallow</a:t>
            </a:r>
            <a:r>
              <a:rPr lang="zh-CN" altLang="en-US" b="1" dirty="0">
                <a:solidFill>
                  <a:srgbClr val="000099"/>
                </a:solidFill>
              </a:rPr>
              <a:t>）</a:t>
            </a:r>
            <a:r>
              <a:rPr lang="zh-CN" altLang="en-US" b="1" dirty="0"/>
              <a:t>。</a:t>
            </a:r>
          </a:p>
          <a:p>
            <a:pPr>
              <a:lnSpc>
                <a:spcPct val="90000"/>
              </a:lnSpc>
            </a:pPr>
            <a:r>
              <a:rPr lang="zh-CN" altLang="en-US" b="1" dirty="0">
                <a:solidFill>
                  <a:srgbClr val="FF3300"/>
                </a:solidFill>
              </a:rPr>
              <a:t>注意：如果一个组合状态到达了其终态，则会丢失历史状态中的信息，就好像还没有进入这个组合状态一样。</a:t>
            </a:r>
          </a:p>
          <a:p>
            <a:pPr>
              <a:lnSpc>
                <a:spcPct val="90000"/>
              </a:lnSpc>
            </a:pPr>
            <a:endParaRPr lang="en-US" altLang="zh-CN" b="1" dirty="0">
              <a:solidFill>
                <a:srgbClr val="FF3300"/>
              </a:solidFill>
            </a:endParaRPr>
          </a:p>
        </p:txBody>
      </p:sp>
      <p:grpSp>
        <p:nvGrpSpPr>
          <p:cNvPr id="2" name="组合 1"/>
          <p:cNvGrpSpPr/>
          <p:nvPr/>
        </p:nvGrpSpPr>
        <p:grpSpPr>
          <a:xfrm>
            <a:off x="5832849" y="2402428"/>
            <a:ext cx="2486676" cy="792655"/>
            <a:chOff x="5753336" y="1113743"/>
            <a:chExt cx="2628664" cy="843210"/>
          </a:xfrm>
        </p:grpSpPr>
        <p:pic>
          <p:nvPicPr>
            <p:cNvPr id="200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4" y="1466843"/>
              <a:ext cx="544286" cy="490110"/>
            </a:xfrm>
            <a:prstGeom prst="rect">
              <a:avLst/>
            </a:prstGeom>
            <a:noFill/>
            <a:extLst>
              <a:ext uri="{909E8E84-426E-40DD-AFC4-6F175D3DCCD1}">
                <a14:hiddenFill xmlns:a14="http://schemas.microsoft.com/office/drawing/2010/main">
                  <a:solidFill>
                    <a:srgbClr val="FFFFFF"/>
                  </a:solidFill>
                </a14:hiddenFill>
              </a:ext>
            </a:extLst>
          </p:spPr>
        </p:pic>
        <p:pic>
          <p:nvPicPr>
            <p:cNvPr id="2007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336" y="1113743"/>
              <a:ext cx="544286" cy="48192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60665" y="841927"/>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状态</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历史状态</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4436" y="3910397"/>
            <a:ext cx="5076825" cy="2876550"/>
          </a:xfrm>
          <a:prstGeom prst="rect">
            <a:avLst/>
          </a:prstGeom>
        </p:spPr>
      </p:pic>
      <p:sp>
        <p:nvSpPr>
          <p:cNvPr id="4" name="矩形 3"/>
          <p:cNvSpPr/>
          <p:nvPr/>
        </p:nvSpPr>
        <p:spPr>
          <a:xfrm>
            <a:off x="383691" y="4946560"/>
            <a:ext cx="2910745" cy="923330"/>
          </a:xfrm>
          <a:prstGeom prst="rect">
            <a:avLst/>
          </a:prstGeom>
        </p:spPr>
        <p:txBody>
          <a:bodyPr wrap="square">
            <a:spAutoFit/>
          </a:bodyPr>
          <a:lstStyle/>
          <a:p>
            <a:r>
              <a:rPr lang="zh-CN" altLang="en-US" dirty="0"/>
              <a:t>最后激活的状态是</a:t>
            </a:r>
            <a:r>
              <a:rPr lang="en-US" altLang="zh-CN" dirty="0"/>
              <a:t>D</a:t>
            </a:r>
            <a:r>
              <a:rPr lang="zh-CN" altLang="en-US" dirty="0"/>
              <a:t>，浅历史状态恢复到</a:t>
            </a:r>
            <a:r>
              <a:rPr lang="en-US" altLang="zh-CN" dirty="0"/>
              <a:t>B,</a:t>
            </a:r>
            <a:r>
              <a:rPr lang="zh-CN" altLang="en-US" dirty="0"/>
              <a:t>深历史状态恢复到</a:t>
            </a:r>
            <a:r>
              <a:rPr lang="en-US" altLang="zh-CN" dirty="0"/>
              <a:t>D</a:t>
            </a:r>
            <a:endParaRPr lang="zh-CN" altLang="en-US" dirty="0"/>
          </a:p>
        </p:txBody>
      </p:sp>
    </p:spTree>
    <p:extLst>
      <p:ext uri="{BB962C8B-B14F-4D97-AF65-F5344CB8AC3E}">
        <p14:creationId xmlns:p14="http://schemas.microsoft.com/office/powerpoint/2010/main" val="29887445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353961" y="2093836"/>
            <a:ext cx="8229600" cy="3805084"/>
          </a:xfrm>
        </p:spPr>
        <p:txBody>
          <a:bodyPr>
            <a:normAutofit/>
          </a:bodyPr>
          <a:lstStyle/>
          <a:p>
            <a:pPr>
              <a:lnSpc>
                <a:spcPct val="90000"/>
              </a:lnSpc>
            </a:pPr>
            <a:r>
              <a:rPr lang="zh-CN" altLang="en-US" sz="2800" b="1" dirty="0"/>
              <a:t>动作是一组可执行语句或者计算处理过程。</a:t>
            </a:r>
          </a:p>
          <a:p>
            <a:pPr>
              <a:lnSpc>
                <a:spcPct val="90000"/>
              </a:lnSpc>
            </a:pPr>
            <a:r>
              <a:rPr lang="zh-CN" altLang="en-US" sz="2800" b="1" dirty="0">
                <a:solidFill>
                  <a:srgbClr val="000099"/>
                </a:solidFill>
              </a:rPr>
              <a:t>动作可以包括发送消息给另一个对象、操作调用、设置返回值、创建和销毁对象等。</a:t>
            </a:r>
          </a:p>
          <a:p>
            <a:pPr>
              <a:lnSpc>
                <a:spcPct val="90000"/>
              </a:lnSpc>
            </a:pPr>
            <a:r>
              <a:rPr lang="zh-CN" altLang="en-US" sz="2800" b="1" dirty="0">
                <a:solidFill>
                  <a:srgbClr val="FF3300"/>
                </a:solidFill>
              </a:rPr>
              <a:t>动作是原子的。也就是不可中断的，动作或动作序列的执行不会被同时发生的其他动作影响或终止。</a:t>
            </a:r>
          </a:p>
          <a:p>
            <a:pPr>
              <a:lnSpc>
                <a:spcPct val="90000"/>
              </a:lnSpc>
            </a:pPr>
            <a:r>
              <a:rPr lang="zh-CN" altLang="en-US" sz="2800" b="1" dirty="0">
                <a:solidFill>
                  <a:srgbClr val="009900"/>
                </a:solidFill>
              </a:rPr>
              <a:t>整个系统可以在同一时间执行多个动作。</a:t>
            </a:r>
          </a:p>
          <a:p>
            <a:pPr>
              <a:lnSpc>
                <a:spcPct val="90000"/>
              </a:lnSpc>
            </a:pPr>
            <a:r>
              <a:rPr lang="zh-CN" altLang="en-US" sz="2800" b="1" dirty="0">
                <a:solidFill>
                  <a:srgbClr val="993300"/>
                </a:solidFill>
              </a:rPr>
              <a:t>在一个状态中允许有多个动作。</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457200" y="707036"/>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57200" y="1402377"/>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2770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34671" y="1619794"/>
            <a:ext cx="7632563" cy="5055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457200" y="707036"/>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57200" y="1402377"/>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99350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467032" y="1689766"/>
            <a:ext cx="8229600" cy="4910137"/>
          </a:xfrm>
        </p:spPr>
        <p:txBody>
          <a:bodyPr>
            <a:normAutofit/>
          </a:bodyPr>
          <a:lstStyle/>
          <a:p>
            <a:pPr marL="571500" indent="-571500">
              <a:buFont typeface="Wingdings" panose="05000000000000000000" pitchFamily="2" charset="2"/>
              <a:buNone/>
            </a:pPr>
            <a:r>
              <a:rPr lang="zh-CN" altLang="en-US" sz="2400" b="1" dirty="0">
                <a:solidFill>
                  <a:srgbClr val="FF3300"/>
                </a:solidFill>
              </a:rPr>
              <a:t>（</a:t>
            </a:r>
            <a:r>
              <a:rPr lang="en-US" altLang="zh-CN" sz="2400" b="1" dirty="0">
                <a:solidFill>
                  <a:srgbClr val="FF3300"/>
                </a:solidFill>
              </a:rPr>
              <a:t>1</a:t>
            </a:r>
            <a:r>
              <a:rPr lang="zh-CN" altLang="en-US" sz="2400" b="1" dirty="0">
                <a:solidFill>
                  <a:srgbClr val="FF3300"/>
                </a:solidFill>
              </a:rPr>
              <a:t>）入口（进入）动作  （</a:t>
            </a:r>
            <a:r>
              <a:rPr lang="en-US" altLang="zh-CN" sz="2400" b="1" dirty="0">
                <a:solidFill>
                  <a:srgbClr val="FF3300"/>
                </a:solidFill>
              </a:rPr>
              <a:t>entry action</a:t>
            </a:r>
            <a:r>
              <a:rPr lang="zh-CN" altLang="en-US" sz="2400" b="1" dirty="0">
                <a:solidFill>
                  <a:srgbClr val="FF3300"/>
                </a:solidFill>
              </a:rPr>
              <a:t>），</a:t>
            </a:r>
            <a:r>
              <a:rPr lang="zh-CN" altLang="en-US" sz="2400" b="1" dirty="0"/>
              <a:t>用来指定进入状态时发生的动作。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entry/</a:t>
            </a:r>
            <a:r>
              <a:rPr lang="zh-CN" altLang="en-US" sz="2400" b="1" dirty="0">
                <a:solidFill>
                  <a:srgbClr val="000099"/>
                </a:solidFill>
              </a:rPr>
              <a:t>动作名 </a:t>
            </a:r>
          </a:p>
          <a:p>
            <a:pPr marL="571500" indent="-571500">
              <a:buFont typeface="Wingdings" panose="05000000000000000000" pitchFamily="2" charset="2"/>
              <a:buNone/>
            </a:pPr>
            <a:r>
              <a:rPr lang="zh-CN" altLang="en-US" sz="2400" b="1" dirty="0">
                <a:solidFill>
                  <a:srgbClr val="FF3300"/>
                </a:solidFill>
              </a:rPr>
              <a:t>（</a:t>
            </a:r>
            <a:r>
              <a:rPr lang="en-US" altLang="zh-CN" sz="2400" b="1" dirty="0">
                <a:solidFill>
                  <a:srgbClr val="FF3300"/>
                </a:solidFill>
              </a:rPr>
              <a:t>2</a:t>
            </a:r>
            <a:r>
              <a:rPr lang="zh-CN" altLang="en-US" sz="2400" b="1" dirty="0">
                <a:solidFill>
                  <a:srgbClr val="FF3300"/>
                </a:solidFill>
              </a:rPr>
              <a:t>）出口（退出）动作（</a:t>
            </a:r>
            <a:r>
              <a:rPr lang="en-US" altLang="zh-CN" sz="2400" b="1" dirty="0">
                <a:solidFill>
                  <a:srgbClr val="FF3300"/>
                </a:solidFill>
              </a:rPr>
              <a:t>exit  action</a:t>
            </a:r>
            <a:r>
              <a:rPr lang="zh-CN" altLang="en-US" sz="2400" b="1" dirty="0">
                <a:solidFill>
                  <a:srgbClr val="FF3300"/>
                </a:solidFill>
              </a:rPr>
              <a:t>），</a:t>
            </a:r>
            <a:r>
              <a:rPr lang="zh-CN" altLang="en-US" sz="2400" b="1" dirty="0"/>
              <a:t>用来指定离开该状态时发生的动作。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exit/</a:t>
            </a:r>
            <a:r>
              <a:rPr lang="zh-CN" altLang="en-US" sz="2400" b="1" dirty="0">
                <a:solidFill>
                  <a:srgbClr val="000099"/>
                </a:solidFill>
              </a:rPr>
              <a:t>动作名</a:t>
            </a:r>
            <a:endParaRPr lang="zh-CN" altLang="en-US" sz="2400" dirty="0">
              <a:solidFill>
                <a:srgbClr val="000099"/>
              </a:solidFill>
            </a:endParaRPr>
          </a:p>
          <a:p>
            <a:pPr marL="571500" indent="-571500">
              <a:buFont typeface="Wingdings" panose="05000000000000000000" pitchFamily="2" charset="2"/>
              <a:buAutoNum type="arabicPeriod" startAt="3"/>
            </a:pPr>
            <a:endParaRPr lang="en-US" altLang="zh-CN" sz="2400" dirty="0">
              <a:solidFill>
                <a:srgbClr val="000099"/>
              </a:solidFill>
            </a:endParaRPr>
          </a:p>
        </p:txBody>
      </p:sp>
      <p:pic>
        <p:nvPicPr>
          <p:cNvPr id="161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181600"/>
            <a:ext cx="6934200" cy="13017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49046" y="25475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49046" y="950093"/>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672102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a:xfrm>
            <a:off x="359228" y="1622429"/>
            <a:ext cx="4212771" cy="4272116"/>
          </a:xfrm>
        </p:spPr>
        <p:txBody>
          <a:bodyPr>
            <a:noAutofit/>
          </a:bodyPr>
          <a:lstStyle/>
          <a:p>
            <a:pPr marL="571500" indent="-571500">
              <a:buFont typeface="Wingdings" panose="05000000000000000000" pitchFamily="2" charset="2"/>
              <a:buNone/>
            </a:pPr>
            <a:r>
              <a:rPr lang="zh-CN" altLang="en-US" sz="2400" b="1" dirty="0">
                <a:solidFill>
                  <a:srgbClr val="FF3300"/>
                </a:solidFill>
              </a:rPr>
              <a:t>（</a:t>
            </a:r>
            <a:r>
              <a:rPr lang="en-US" altLang="zh-CN" sz="2400" b="1" dirty="0">
                <a:solidFill>
                  <a:srgbClr val="FF3300"/>
                </a:solidFill>
              </a:rPr>
              <a:t>3</a:t>
            </a:r>
            <a:r>
              <a:rPr lang="zh-CN" altLang="en-US" sz="2400" b="1" dirty="0">
                <a:solidFill>
                  <a:srgbClr val="FF3300"/>
                </a:solidFill>
              </a:rPr>
              <a:t>）</a:t>
            </a:r>
            <a:r>
              <a:rPr lang="en-US" altLang="zh-CN" sz="2400" b="1" dirty="0">
                <a:solidFill>
                  <a:srgbClr val="FF3300"/>
                </a:solidFill>
              </a:rPr>
              <a:t>Do</a:t>
            </a:r>
            <a:r>
              <a:rPr lang="zh-CN" altLang="en-US" sz="2400" b="1" dirty="0">
                <a:solidFill>
                  <a:srgbClr val="FF3300"/>
                </a:solidFill>
              </a:rPr>
              <a:t>动作（</a:t>
            </a:r>
            <a:r>
              <a:rPr lang="en-US" altLang="zh-CN" sz="2400" b="1" dirty="0">
                <a:solidFill>
                  <a:srgbClr val="FF3300"/>
                </a:solidFill>
              </a:rPr>
              <a:t>do   action</a:t>
            </a:r>
            <a:r>
              <a:rPr lang="zh-CN" altLang="en-US" sz="2400" b="1" dirty="0">
                <a:solidFill>
                  <a:srgbClr val="FF3300"/>
                </a:solidFill>
              </a:rPr>
              <a:t>），</a:t>
            </a:r>
            <a:r>
              <a:rPr lang="zh-CN" altLang="en-US" sz="2400" b="1" dirty="0"/>
              <a:t>用于标记内部活动，用来指定处于该状态时执行的动作。</a:t>
            </a:r>
          </a:p>
          <a:p>
            <a:pPr marL="571500" indent="-571500">
              <a:buFont typeface="Wingdings" panose="05000000000000000000" pitchFamily="2" charset="2"/>
              <a:buNone/>
            </a:pPr>
            <a:r>
              <a:rPr lang="zh-CN" altLang="en-US" sz="2400" b="1" dirty="0"/>
              <a:t>    </a:t>
            </a:r>
            <a:r>
              <a:rPr lang="zh-CN" altLang="en-US" sz="2400" b="1" dirty="0">
                <a:solidFill>
                  <a:srgbClr val="000099"/>
                </a:solidFill>
              </a:rPr>
              <a:t>语法形式：   </a:t>
            </a:r>
            <a:r>
              <a:rPr lang="en-US" altLang="zh-CN" sz="2400" b="1" dirty="0">
                <a:solidFill>
                  <a:srgbClr val="000099"/>
                </a:solidFill>
              </a:rPr>
              <a:t>do/</a:t>
            </a:r>
            <a:r>
              <a:rPr lang="zh-CN" altLang="en-US" sz="2400" b="1" dirty="0">
                <a:solidFill>
                  <a:srgbClr val="000099"/>
                </a:solidFill>
              </a:rPr>
              <a:t>动作名</a:t>
            </a:r>
          </a:p>
          <a:p>
            <a:pPr marL="0" indent="0">
              <a:buNone/>
            </a:pPr>
            <a:r>
              <a:rPr lang="zh-CN" altLang="en-US" sz="2400" b="1" dirty="0">
                <a:solidFill>
                  <a:srgbClr val="000099"/>
                </a:solidFill>
              </a:rPr>
              <a:t>  </a:t>
            </a:r>
            <a:r>
              <a:rPr lang="zh-CN" altLang="en-US" sz="2400" b="1" dirty="0">
                <a:solidFill>
                  <a:srgbClr val="009900"/>
                </a:solidFill>
              </a:rPr>
              <a:t>活动不会改变对象的状态，内部活动在入口动作执行完毕后开始执行，当内部活动执行完毕，如果没有完成转移就触发它，否则状态等待一个显式触发的转移。如果内部活动被一个转移触发，则内部活动被终止，然后执行出口动作。</a:t>
            </a:r>
          </a:p>
          <a:p>
            <a:pPr marL="571500" indent="-571500"/>
            <a:endParaRPr lang="en-US" altLang="zh-CN" sz="2400" dirty="0">
              <a:solidFill>
                <a:srgbClr val="009900"/>
              </a:solidFill>
            </a:endParaRPr>
          </a:p>
        </p:txBody>
      </p:sp>
      <p:sp>
        <p:nvSpPr>
          <p:cNvPr id="3" name="标题 1">
            <a:extLst>
              <a:ext uri="{FF2B5EF4-FFF2-40B4-BE49-F238E27FC236}">
                <a16:creationId xmlns:a16="http://schemas.microsoft.com/office/drawing/2014/main" id="{E790A494-B035-AC41-AFC3-252F112E3A4F}"/>
              </a:ext>
            </a:extLst>
          </p:cNvPr>
          <p:cNvSpPr txBox="1">
            <a:spLocks/>
          </p:cNvSpPr>
          <p:nvPr/>
        </p:nvSpPr>
        <p:spPr>
          <a:xfrm>
            <a:off x="359229" y="245677"/>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4" name="文本框 3">
            <a:extLst>
              <a:ext uri="{FF2B5EF4-FFF2-40B4-BE49-F238E27FC236}">
                <a16:creationId xmlns:a16="http://schemas.microsoft.com/office/drawing/2014/main" id="{6EC53871-C795-0242-80AC-EC3542AED0D3}"/>
              </a:ext>
            </a:extLst>
          </p:cNvPr>
          <p:cNvSpPr txBox="1"/>
          <p:nvPr/>
        </p:nvSpPr>
        <p:spPr>
          <a:xfrm>
            <a:off x="506361" y="115039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098" y="1452716"/>
            <a:ext cx="4607282" cy="540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5260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1"/>
          </p:nvPr>
        </p:nvSpPr>
        <p:spPr>
          <a:xfrm>
            <a:off x="533400" y="1740628"/>
            <a:ext cx="8229600" cy="4411663"/>
          </a:xfrm>
        </p:spPr>
        <p:txBody>
          <a:bodyPr>
            <a:normAutofit/>
          </a:bodyPr>
          <a:lstStyle/>
          <a:p>
            <a:pPr>
              <a:buFont typeface="Wingdings" panose="05000000000000000000" pitchFamily="2" charset="2"/>
              <a:buNone/>
            </a:pPr>
            <a:r>
              <a:rPr lang="zh-CN" altLang="en-US" sz="2400" b="1" dirty="0">
                <a:solidFill>
                  <a:srgbClr val="FF3300"/>
                </a:solidFill>
              </a:rPr>
              <a:t>（</a:t>
            </a:r>
            <a:r>
              <a:rPr lang="en-US" altLang="zh-CN" sz="2400" b="1" dirty="0">
                <a:solidFill>
                  <a:srgbClr val="FF3300"/>
                </a:solidFill>
              </a:rPr>
              <a:t>4</a:t>
            </a:r>
            <a:r>
              <a:rPr lang="zh-CN" altLang="en-US" sz="2400" b="1" dirty="0">
                <a:solidFill>
                  <a:srgbClr val="FF3300"/>
                </a:solidFill>
              </a:rPr>
              <a:t>）</a:t>
            </a:r>
            <a:r>
              <a:rPr lang="en-US" altLang="zh-CN" sz="2400" b="1" dirty="0">
                <a:solidFill>
                  <a:srgbClr val="FF3300"/>
                </a:solidFill>
              </a:rPr>
              <a:t> </a:t>
            </a:r>
            <a:r>
              <a:rPr lang="zh-CN" altLang="en-US" sz="2400" b="1" dirty="0">
                <a:solidFill>
                  <a:srgbClr val="FF3300"/>
                </a:solidFill>
              </a:rPr>
              <a:t>还可以添加其他事件和动作</a:t>
            </a:r>
          </a:p>
          <a:p>
            <a:pPr>
              <a:buFont typeface="Wingdings" panose="05000000000000000000" pitchFamily="2" charset="2"/>
              <a:buNone/>
            </a:pPr>
            <a:r>
              <a:rPr lang="zh-CN" altLang="en-US" sz="2400" b="1" dirty="0"/>
              <a:t>    </a:t>
            </a:r>
            <a:r>
              <a:rPr lang="en-US" altLang="zh-CN" sz="2400" b="1" dirty="0"/>
              <a:t>event</a:t>
            </a:r>
            <a:r>
              <a:rPr lang="zh-CN" altLang="en-US" sz="2400" b="1" dirty="0"/>
              <a:t>用来指定当特定事件触发时发生指定动作，但此事件不会激发状态的改变，属于内部活动。 </a:t>
            </a:r>
          </a:p>
          <a:p>
            <a:pPr>
              <a:buFont typeface="Wingdings" panose="05000000000000000000" pitchFamily="2" charset="2"/>
              <a:buNone/>
            </a:pPr>
            <a:r>
              <a:rPr lang="zh-CN" altLang="en-US" sz="2400" b="1" dirty="0"/>
              <a:t>    不是用关键字来标记事件的，</a:t>
            </a:r>
          </a:p>
          <a:p>
            <a:pPr>
              <a:buFont typeface="Wingdings" panose="05000000000000000000" pitchFamily="2" charset="2"/>
              <a:buNone/>
            </a:pPr>
            <a:r>
              <a:rPr lang="zh-CN" altLang="en-US" sz="2400" dirty="0"/>
              <a:t>   </a:t>
            </a:r>
          </a:p>
        </p:txBody>
      </p:sp>
      <p:pic>
        <p:nvPicPr>
          <p:cNvPr id="162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794" y="3038459"/>
            <a:ext cx="31432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62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733800"/>
            <a:ext cx="6705600"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533400" y="33416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533400" y="102950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2.</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动作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1249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sz="half" idx="1"/>
          </p:nvPr>
        </p:nvSpPr>
        <p:spPr>
          <a:xfrm>
            <a:off x="192511" y="1326795"/>
            <a:ext cx="8382000" cy="3287570"/>
          </a:xfrm>
        </p:spPr>
        <p:txBody>
          <a:bodyPr>
            <a:noAutofit/>
          </a:bodyPr>
          <a:lstStyle/>
          <a:p>
            <a:r>
              <a:rPr lang="en-US" altLang="zh-CN" sz="2400" dirty="0"/>
              <a:t> </a:t>
            </a:r>
            <a:r>
              <a:rPr lang="zh-CN" altLang="en-US" sz="2400" dirty="0">
                <a:solidFill>
                  <a:srgbClr val="00B0F0"/>
                </a:solidFill>
              </a:rPr>
              <a:t>两个状态之间的一种关系</a:t>
            </a:r>
            <a:r>
              <a:rPr lang="zh-CN" altLang="en-US" sz="2400" dirty="0"/>
              <a:t>。表示对象在</a:t>
            </a:r>
            <a:r>
              <a:rPr lang="zh-CN" altLang="en-US" sz="2400" dirty="0">
                <a:solidFill>
                  <a:srgbClr val="00B050"/>
                </a:solidFill>
              </a:rPr>
              <a:t>第一个状态中</a:t>
            </a:r>
            <a:r>
              <a:rPr lang="zh-CN" altLang="en-US" sz="2400" dirty="0">
                <a:solidFill>
                  <a:srgbClr val="00B0F0"/>
                </a:solidFill>
              </a:rPr>
              <a:t>执行一定的动作</a:t>
            </a:r>
            <a:r>
              <a:rPr lang="zh-CN" altLang="en-US" sz="2400" dirty="0"/>
              <a:t>，并在某个特定时间发生而且满足某个</a:t>
            </a:r>
            <a:r>
              <a:rPr lang="zh-CN" altLang="en-US" sz="2400" dirty="0">
                <a:solidFill>
                  <a:srgbClr val="00B0F0"/>
                </a:solidFill>
              </a:rPr>
              <a:t>条件时</a:t>
            </a:r>
            <a:r>
              <a:rPr lang="zh-CN" altLang="en-US" sz="2400" dirty="0"/>
              <a:t>进入</a:t>
            </a:r>
            <a:r>
              <a:rPr lang="zh-CN" altLang="en-US" sz="2400" dirty="0">
                <a:solidFill>
                  <a:srgbClr val="00B050"/>
                </a:solidFill>
              </a:rPr>
              <a:t>第二个状态</a:t>
            </a:r>
            <a:r>
              <a:rPr lang="zh-CN" altLang="en-US" sz="2400" dirty="0"/>
              <a:t>。</a:t>
            </a:r>
            <a:endParaRPr lang="en-US" altLang="zh-CN" sz="2400" dirty="0"/>
          </a:p>
          <a:p>
            <a:r>
              <a:rPr lang="zh-CN" altLang="en-US" sz="2400" dirty="0"/>
              <a:t>例如：门当前关着的。对其做一个推开的动作。一旦推的力度够大，满足了开的条件。门从关的状态到了开的状态。 假如一个小孩对了，推的力度不够，门仍旧关着。 </a:t>
            </a:r>
            <a:endParaRPr lang="en-US" altLang="zh-CN" sz="2400" dirty="0"/>
          </a:p>
          <a:p>
            <a:endParaRPr lang="zh-CN" altLang="en-US" sz="2400" dirty="0"/>
          </a:p>
          <a:p>
            <a:endParaRPr lang="en-US" altLang="zh-CN" sz="2400" dirty="0"/>
          </a:p>
          <a:p>
            <a:endParaRPr lang="en-US" altLang="zh-CN" sz="2400" dirty="0"/>
          </a:p>
          <a:p>
            <a:r>
              <a:rPr lang="zh-CN" altLang="en-US" sz="2400" dirty="0"/>
              <a:t>转换用带箭头的直线表示，一端连接源状态即转出的状态，箭头一端连接目标状态即转入的状态。转换进入的状态为活动状态，转换离开的状态变为非活动状态</a:t>
            </a:r>
            <a:endParaRPr lang="en-US" altLang="zh-CN" sz="2400" dirty="0"/>
          </a:p>
          <a:p>
            <a:endParaRPr lang="zh-CN" altLang="en-US" sz="2400" dirty="0"/>
          </a:p>
          <a:p>
            <a:endParaRPr lang="zh-CN" altLang="en-US" sz="2400" dirty="0"/>
          </a:p>
          <a:p>
            <a:endParaRPr lang="zh-CN" altLang="en-US" sz="2400" dirty="0"/>
          </a:p>
          <a:p>
            <a:endParaRPr lang="zh-CN" altLang="en-US" sz="2400" dirty="0"/>
          </a:p>
          <a:p>
            <a:endParaRPr lang="en-US" altLang="zh-CN" sz="2400" dirty="0"/>
          </a:p>
        </p:txBody>
      </p:sp>
      <p:pic>
        <p:nvPicPr>
          <p:cNvPr id="11981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887167" y="3572711"/>
            <a:ext cx="4992688" cy="97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1" y="875134"/>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2428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fad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fad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1">
                                            <p:txEl>
                                              <p:pRg st="5" end="5"/>
                                            </p:txEl>
                                          </p:spTgt>
                                        </p:tgtEl>
                                        <p:attrNameLst>
                                          <p:attrName>style.visibility</p:attrName>
                                        </p:attrNameLst>
                                      </p:cBhvr>
                                      <p:to>
                                        <p:strVal val="visible"/>
                                      </p:to>
                                    </p:set>
                                    <p:animEffect transition="in" filter="fade">
                                      <p:cBhvr>
                                        <p:cTn id="17"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sz="half" idx="1"/>
          </p:nvPr>
        </p:nvSpPr>
        <p:spPr>
          <a:xfrm>
            <a:off x="325272" y="1562336"/>
            <a:ext cx="8382000" cy="4361385"/>
          </a:xfrm>
        </p:spPr>
        <p:txBody>
          <a:bodyPr>
            <a:noAutofit/>
          </a:bodyPr>
          <a:lstStyle/>
          <a:p>
            <a:r>
              <a:rPr lang="zh-CN" altLang="en-US" sz="2400" dirty="0"/>
              <a:t>转移连接了源状态和目标状态。但需要各种条件才能激活转移。这些条件包括事件、监护条件和动作。</a:t>
            </a:r>
          </a:p>
          <a:p>
            <a:r>
              <a:rPr lang="zh-CN" altLang="en-US" sz="2400" dirty="0">
                <a:solidFill>
                  <a:srgbClr val="000099"/>
                </a:solidFill>
              </a:rPr>
              <a:t>需要上述条件才能转移的转移叫</a:t>
            </a:r>
            <a:r>
              <a:rPr lang="zh-CN" altLang="en-US" sz="2400" dirty="0">
                <a:solidFill>
                  <a:srgbClr val="FF3300"/>
                </a:solidFill>
              </a:rPr>
              <a:t>触发转移</a:t>
            </a:r>
            <a:r>
              <a:rPr lang="zh-CN" altLang="en-US" sz="2400" dirty="0"/>
              <a:t>。</a:t>
            </a:r>
          </a:p>
          <a:p>
            <a:r>
              <a:rPr lang="zh-CN" altLang="en-US" sz="2400" dirty="0">
                <a:solidFill>
                  <a:srgbClr val="000099"/>
                </a:solidFill>
              </a:rPr>
              <a:t>不需要任何条件的转移叫</a:t>
            </a:r>
            <a:r>
              <a:rPr lang="zh-CN" altLang="en-US" sz="2400" dirty="0">
                <a:solidFill>
                  <a:srgbClr val="FF3300"/>
                </a:solidFill>
              </a:rPr>
              <a:t>无触发转移</a:t>
            </a:r>
            <a:r>
              <a:rPr lang="zh-CN" altLang="en-US" sz="2400" dirty="0">
                <a:solidFill>
                  <a:srgbClr val="000099"/>
                </a:solidFill>
              </a:rPr>
              <a:t>（完成转移），它在源状态完成活动时隐式地触发。</a:t>
            </a:r>
          </a:p>
          <a:p>
            <a:r>
              <a:rPr lang="zh-CN" altLang="en-US" sz="2400" dirty="0"/>
              <a:t>转移往往是要有条件的。但是，对于必然满足的条件，比如一个鸡蛋自由落体到地面上，一定会破的。假如这个条件永远是满足的，这个条件就不必要标注了。</a:t>
            </a:r>
          </a:p>
          <a:p>
            <a:endParaRPr lang="zh-CN" altLang="en-US" sz="2400" dirty="0"/>
          </a:p>
          <a:p>
            <a:endParaRPr lang="zh-CN" altLang="en-US" sz="2400" dirty="0"/>
          </a:p>
          <a:p>
            <a:endParaRPr lang="en-US" altLang="zh-CN" sz="2400" dirty="0"/>
          </a:p>
        </p:txBody>
      </p:sp>
      <p:pic>
        <p:nvPicPr>
          <p:cNvPr id="11981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37222" y="5273936"/>
            <a:ext cx="4992688" cy="97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1" y="924514"/>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3116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fad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fad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fade">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fade">
                                      <p:cBhvr>
                                        <p:cTn id="22" dur="500"/>
                                        <p:tgtEl>
                                          <p:spTgt spid="11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325273" y="2464211"/>
            <a:ext cx="8547799" cy="4289716"/>
          </a:xfrm>
        </p:spPr>
        <p:txBody>
          <a:bodyPr>
            <a:noAutofit/>
          </a:bodyPr>
          <a:lstStyle/>
          <a:p>
            <a:r>
              <a:rPr lang="zh-CN" altLang="en-US" sz="2400" b="1" dirty="0"/>
              <a:t>每个</a:t>
            </a:r>
            <a:r>
              <a:rPr lang="zh-CN" altLang="en-US" sz="2400" b="1" dirty="0">
                <a:solidFill>
                  <a:srgbClr val="00B050"/>
                </a:solidFill>
              </a:rPr>
              <a:t>转移</a:t>
            </a:r>
            <a:r>
              <a:rPr lang="zh-CN" altLang="en-US" sz="2400" b="1" dirty="0"/>
              <a:t>只能有</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事件</a:t>
            </a:r>
            <a:r>
              <a:rPr lang="zh-CN" altLang="en-US" sz="2400" b="1" dirty="0">
                <a:solidFill>
                  <a:srgbClr val="FF3300"/>
                </a:solidFill>
              </a:rPr>
              <a:t>。</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转移</a:t>
            </a:r>
            <a:r>
              <a:rPr lang="zh-CN" altLang="en-US" sz="2400" b="1" dirty="0"/>
              <a:t>上不能有</a:t>
            </a:r>
            <a:r>
              <a:rPr lang="zh-CN" altLang="en-US" sz="2400" b="1" dirty="0">
                <a:solidFill>
                  <a:srgbClr val="FF3300"/>
                </a:solidFill>
              </a:rPr>
              <a:t>多个</a:t>
            </a:r>
            <a:r>
              <a:rPr lang="zh-CN" altLang="en-US" sz="2400" b="1" dirty="0">
                <a:solidFill>
                  <a:srgbClr val="00B050"/>
                </a:solidFill>
              </a:rPr>
              <a:t>事件</a:t>
            </a:r>
            <a:r>
              <a:rPr lang="zh-CN" altLang="en-US" sz="2400" b="1" dirty="0">
                <a:solidFill>
                  <a:srgbClr val="FF3300"/>
                </a:solidFill>
              </a:rPr>
              <a:t>。多个</a:t>
            </a:r>
            <a:r>
              <a:rPr lang="zh-CN" altLang="en-US" sz="2400" b="1" dirty="0">
                <a:solidFill>
                  <a:srgbClr val="00B050"/>
                </a:solidFill>
              </a:rPr>
              <a:t>事件</a:t>
            </a:r>
            <a:r>
              <a:rPr lang="zh-CN" altLang="en-US" sz="2400" b="1" dirty="0"/>
              <a:t>会触使</a:t>
            </a:r>
            <a:r>
              <a:rPr lang="zh-CN" altLang="en-US" sz="2400" b="1" dirty="0">
                <a:solidFill>
                  <a:srgbClr val="FF3300"/>
                </a:solidFill>
              </a:rPr>
              <a:t>多个</a:t>
            </a:r>
            <a:r>
              <a:rPr lang="zh-CN" altLang="en-US" sz="2400" b="1" dirty="0">
                <a:solidFill>
                  <a:srgbClr val="00B050"/>
                </a:solidFill>
              </a:rPr>
              <a:t>转移</a:t>
            </a:r>
            <a:r>
              <a:rPr lang="zh-CN" altLang="en-US" sz="2400" b="1" dirty="0">
                <a:solidFill>
                  <a:srgbClr val="FF3300"/>
                </a:solidFill>
              </a:rPr>
              <a:t>。</a:t>
            </a:r>
            <a:endParaRPr lang="en-US" altLang="zh-CN" sz="2400" b="1" dirty="0">
              <a:solidFill>
                <a:srgbClr val="FF3300"/>
              </a:solidFill>
            </a:endParaRPr>
          </a:p>
          <a:p>
            <a:r>
              <a:rPr lang="en-US" altLang="zh-CN" sz="2400" b="1" dirty="0">
                <a:solidFill>
                  <a:srgbClr val="FF3300"/>
                </a:solidFill>
              </a:rPr>
              <a:t> </a:t>
            </a:r>
            <a:r>
              <a:rPr lang="zh-CN" altLang="en-US" sz="2400" b="1" dirty="0"/>
              <a:t>每个</a:t>
            </a:r>
            <a:r>
              <a:rPr lang="zh-CN" altLang="en-US" sz="2400" b="1" dirty="0">
                <a:solidFill>
                  <a:srgbClr val="00B050"/>
                </a:solidFill>
              </a:rPr>
              <a:t>事件</a:t>
            </a:r>
            <a:r>
              <a:rPr lang="zh-CN" altLang="en-US" sz="2400" b="1" dirty="0"/>
              <a:t>只能有</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动作</a:t>
            </a:r>
            <a:r>
              <a:rPr lang="zh-CN" altLang="en-US" sz="2400" b="1" dirty="0">
                <a:solidFill>
                  <a:srgbClr val="FF3300"/>
                </a:solidFill>
              </a:rPr>
              <a:t>。</a:t>
            </a:r>
            <a:endParaRPr lang="en-US" altLang="zh-CN" sz="2400" b="1" dirty="0">
              <a:solidFill>
                <a:srgbClr val="FF3300"/>
              </a:solidFill>
            </a:endParaRPr>
          </a:p>
          <a:p>
            <a:pPr>
              <a:lnSpc>
                <a:spcPct val="90000"/>
              </a:lnSpc>
            </a:pPr>
            <a:r>
              <a:rPr lang="zh-CN" altLang="en-US" sz="2400" b="1" dirty="0">
                <a:solidFill>
                  <a:srgbClr val="00B050"/>
                </a:solidFill>
              </a:rPr>
              <a:t>监护条件</a:t>
            </a:r>
            <a:r>
              <a:rPr lang="zh-CN" altLang="en-US" sz="2400" b="1" dirty="0"/>
              <a:t>：是用方括号括起来的布尔表达式，它放在事件的后面。</a:t>
            </a:r>
          </a:p>
          <a:p>
            <a:pPr>
              <a:lnSpc>
                <a:spcPct val="90000"/>
              </a:lnSpc>
            </a:pPr>
            <a:r>
              <a:rPr lang="zh-CN" altLang="en-US" sz="2400" b="1" dirty="0"/>
              <a:t>只有在引起转移的事件触发后</a:t>
            </a:r>
            <a:r>
              <a:rPr lang="zh-CN" altLang="en-US" sz="2400" b="1" dirty="0">
                <a:solidFill>
                  <a:srgbClr val="FF3300"/>
                </a:solidFill>
              </a:rPr>
              <a:t>，才进行</a:t>
            </a:r>
            <a:r>
              <a:rPr lang="zh-CN" altLang="en-US" sz="2400" b="1" dirty="0">
                <a:solidFill>
                  <a:srgbClr val="00B050"/>
                </a:solidFill>
              </a:rPr>
              <a:t>监护条件</a:t>
            </a:r>
            <a:r>
              <a:rPr lang="zh-CN" altLang="en-US" sz="2400" b="1" dirty="0">
                <a:solidFill>
                  <a:srgbClr val="FF3300"/>
                </a:solidFill>
              </a:rPr>
              <a:t>的计算。</a:t>
            </a:r>
            <a:r>
              <a:rPr lang="zh-CN" altLang="en-US" sz="2400" b="1" dirty="0">
                <a:solidFill>
                  <a:srgbClr val="00B050"/>
                </a:solidFill>
              </a:rPr>
              <a:t>转移</a:t>
            </a:r>
            <a:r>
              <a:rPr lang="zh-CN" altLang="en-US" sz="2400" b="1" dirty="0">
                <a:solidFill>
                  <a:srgbClr val="FF3300"/>
                </a:solidFill>
              </a:rPr>
              <a:t>时，</a:t>
            </a:r>
            <a:r>
              <a:rPr lang="zh-CN" altLang="en-US" sz="2400" b="1" dirty="0">
                <a:solidFill>
                  <a:srgbClr val="00B050"/>
                </a:solidFill>
              </a:rPr>
              <a:t>监护条件</a:t>
            </a:r>
            <a:r>
              <a:rPr lang="zh-CN" altLang="en-US" sz="2400" b="1" dirty="0">
                <a:solidFill>
                  <a:srgbClr val="FF3300"/>
                </a:solidFill>
              </a:rPr>
              <a:t>只在发生事件时计算</a:t>
            </a:r>
            <a:r>
              <a:rPr lang="en-US" altLang="zh-CN" sz="2400" b="1" dirty="0">
                <a:solidFill>
                  <a:srgbClr val="00B0F0"/>
                </a:solidFill>
              </a:rPr>
              <a:t>1</a:t>
            </a:r>
            <a:r>
              <a:rPr lang="zh-CN" altLang="en-US" sz="2400" b="1" dirty="0">
                <a:solidFill>
                  <a:srgbClr val="00B0F0"/>
                </a:solidFill>
              </a:rPr>
              <a:t>次</a:t>
            </a:r>
            <a:r>
              <a:rPr lang="zh-CN" altLang="en-US" sz="2400" b="1" dirty="0">
                <a:solidFill>
                  <a:srgbClr val="FF3300"/>
                </a:solidFill>
              </a:rPr>
              <a:t>。如果</a:t>
            </a:r>
            <a:r>
              <a:rPr lang="zh-CN" altLang="en-US" sz="2400" b="1" dirty="0">
                <a:solidFill>
                  <a:srgbClr val="00B050"/>
                </a:solidFill>
              </a:rPr>
              <a:t>转移</a:t>
            </a:r>
            <a:r>
              <a:rPr lang="zh-CN" altLang="en-US" sz="2400" b="1" dirty="0">
                <a:solidFill>
                  <a:srgbClr val="FF3300"/>
                </a:solidFill>
              </a:rPr>
              <a:t>被</a:t>
            </a:r>
            <a:r>
              <a:rPr lang="zh-CN" altLang="en-US" sz="2400" b="1" dirty="0">
                <a:solidFill>
                  <a:srgbClr val="00B0F0"/>
                </a:solidFill>
              </a:rPr>
              <a:t>重新</a:t>
            </a:r>
            <a:r>
              <a:rPr lang="zh-CN" altLang="en-US" sz="2400" b="1" dirty="0">
                <a:solidFill>
                  <a:srgbClr val="FF3300"/>
                </a:solidFill>
              </a:rPr>
              <a:t>触发，则</a:t>
            </a:r>
            <a:r>
              <a:rPr lang="zh-CN" altLang="en-US" sz="2400" b="1" dirty="0">
                <a:solidFill>
                  <a:srgbClr val="00B050"/>
                </a:solidFill>
              </a:rPr>
              <a:t>监护条件</a:t>
            </a:r>
            <a:r>
              <a:rPr lang="zh-CN" altLang="en-US" sz="2400" b="1" dirty="0">
                <a:solidFill>
                  <a:srgbClr val="FF3300"/>
                </a:solidFill>
              </a:rPr>
              <a:t>再次被计算。</a:t>
            </a:r>
          </a:p>
          <a:p>
            <a:pPr>
              <a:lnSpc>
                <a:spcPct val="90000"/>
              </a:lnSpc>
            </a:pPr>
            <a:r>
              <a:rPr lang="zh-CN" altLang="en-US" sz="2400" b="1" dirty="0"/>
              <a:t>如果</a:t>
            </a:r>
            <a:r>
              <a:rPr lang="zh-CN" altLang="en-US" sz="2400" b="1" dirty="0">
                <a:solidFill>
                  <a:srgbClr val="00B050"/>
                </a:solidFill>
              </a:rPr>
              <a:t>监护条件和事件</a:t>
            </a:r>
            <a:r>
              <a:rPr lang="zh-CN" altLang="en-US" sz="2400" b="1" dirty="0"/>
              <a:t>放在一起使用，则</a:t>
            </a:r>
            <a:r>
              <a:rPr lang="zh-CN" altLang="en-US" sz="2400" b="1" dirty="0">
                <a:solidFill>
                  <a:srgbClr val="00B0F0"/>
                </a:solidFill>
              </a:rPr>
              <a:t>当且仅当</a:t>
            </a:r>
            <a:r>
              <a:rPr lang="zh-CN" altLang="en-US" sz="2400" b="1" dirty="0"/>
              <a:t>事件发生且监护条件为真时，转移发生；如果只有监护条件，只要监护条件为真就发生转移。</a:t>
            </a:r>
          </a:p>
        </p:txBody>
      </p:sp>
      <p:pic>
        <p:nvPicPr>
          <p:cNvPr id="130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147" y="1050809"/>
            <a:ext cx="5495925" cy="13620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37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567813" y="1714490"/>
            <a:ext cx="7772400" cy="2057302"/>
          </a:xfrm>
        </p:spPr>
        <p:txBody>
          <a:bodyPr>
            <a:noAutofit/>
          </a:bodyPr>
          <a:lstStyle/>
          <a:p>
            <a:r>
              <a:rPr lang="en-US" altLang="zh-CN" sz="2400" dirty="0"/>
              <a:t> </a:t>
            </a:r>
            <a:r>
              <a:rPr lang="zh-CN" altLang="en-US" sz="2400" b="1" dirty="0"/>
              <a:t>活动表示某流程中的任务的执行过程，它也可以表示某算法过程中语句的执行。 </a:t>
            </a:r>
            <a:endParaRPr lang="en-US" altLang="zh-CN" sz="2400" b="1" dirty="0"/>
          </a:p>
          <a:p>
            <a:r>
              <a:rPr lang="zh-CN" altLang="en-US" sz="2400" dirty="0"/>
              <a:t>活动的形式</a:t>
            </a:r>
            <a:endParaRPr lang="en-US" altLang="zh-CN" sz="2400" dirty="0"/>
          </a:p>
          <a:p>
            <a:endParaRPr lang="en-US" altLang="zh-CN" sz="2400" b="1" dirty="0"/>
          </a:p>
          <a:p>
            <a:endParaRPr lang="zh-CN" altLang="en-US" sz="2400" b="1" dirty="0"/>
          </a:p>
          <a:p>
            <a:r>
              <a:rPr lang="zh-CN" altLang="en-US" sz="2400" b="1" dirty="0"/>
              <a:t>在活动图中要区分</a:t>
            </a:r>
            <a:r>
              <a:rPr lang="zh-CN" altLang="en-US" sz="2400" b="1" dirty="0">
                <a:solidFill>
                  <a:srgbClr val="FF3300"/>
                </a:solidFill>
              </a:rPr>
              <a:t>动作状态（</a:t>
            </a:r>
            <a:r>
              <a:rPr lang="en-US" altLang="zh-CN" sz="2400" b="1" dirty="0">
                <a:solidFill>
                  <a:srgbClr val="FF3300"/>
                </a:solidFill>
              </a:rPr>
              <a:t>action  state</a:t>
            </a:r>
            <a:r>
              <a:rPr lang="zh-CN" altLang="en-US" sz="2400" b="1" dirty="0">
                <a:solidFill>
                  <a:srgbClr val="FF3300"/>
                </a:solidFill>
              </a:rPr>
              <a:t>）</a:t>
            </a:r>
            <a:r>
              <a:rPr lang="zh-CN" altLang="en-US" sz="2400" b="1" dirty="0"/>
              <a:t>和</a:t>
            </a:r>
            <a:r>
              <a:rPr lang="zh-CN" altLang="en-US" sz="2400" b="1" dirty="0">
                <a:solidFill>
                  <a:srgbClr val="FF3300"/>
                </a:solidFill>
              </a:rPr>
              <a:t>活动状态（</a:t>
            </a:r>
            <a:r>
              <a:rPr lang="en-US" altLang="zh-CN" sz="2400" b="1" dirty="0">
                <a:solidFill>
                  <a:srgbClr val="FF3300"/>
                </a:solidFill>
              </a:rPr>
              <a:t>activity state</a:t>
            </a:r>
            <a:r>
              <a:rPr lang="zh-CN" altLang="en-US" sz="2400" b="1" dirty="0">
                <a:solidFill>
                  <a:srgbClr val="FF3300"/>
                </a:solidFill>
              </a:rPr>
              <a:t>）</a:t>
            </a:r>
            <a:r>
              <a:rPr lang="zh-CN" altLang="en-US" sz="2400" b="1" dirty="0"/>
              <a:t>这两个概念。</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95633" y="343244"/>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二、活动图的组成元素</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37535" y="1142345"/>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1.</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活动（</a:t>
            </a:r>
            <a:r>
              <a:rPr kumimoji="1" lang="en-US" altLang="zh-CN" sz="2400" b="1" dirty="0">
                <a:solidFill>
                  <a:srgbClr val="FF0000"/>
                </a:solidFill>
                <a:latin typeface="黑体" panose="02010609060101010101" pitchFamily="49" charset="-122"/>
                <a:ea typeface="黑体" panose="02010609060101010101" pitchFamily="49" charset="-122"/>
              </a:rPr>
              <a:t>activity</a:t>
            </a:r>
            <a:r>
              <a:rPr kumimoji="1" lang="zh-CN" altLang="en-US" sz="2400" b="1" dirty="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437536" y="4938350"/>
            <a:ext cx="6415548" cy="191965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solidFill>
                  <a:srgbClr val="FF0000"/>
                </a:solidFill>
              </a:rPr>
              <a:t>动作状态</a:t>
            </a:r>
            <a:r>
              <a:rPr lang="zh-CN" altLang="en-US" sz="2400" b="1" dirty="0"/>
              <a:t>是指执行原子的、不能被分解的、不可中断的动作，并在此动作完成后通过完成转换转向活动图中的下一个活动。 </a:t>
            </a:r>
          </a:p>
          <a:p>
            <a:r>
              <a:rPr lang="zh-CN" altLang="en-US" sz="2400" b="1" dirty="0">
                <a:solidFill>
                  <a:srgbClr val="000099"/>
                </a:solidFill>
              </a:rPr>
              <a:t>动作状态使用平滑的圆角矩形表示，动作状态所表示的动作写在圆角矩形内部。</a:t>
            </a:r>
            <a:r>
              <a:rPr lang="zh-CN" altLang="en-US" sz="2400" dirty="0">
                <a:solidFill>
                  <a:srgbClr val="000099"/>
                </a:solidFill>
              </a:rPr>
              <a:t> </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851" y="5111699"/>
            <a:ext cx="20764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131142" y="2862295"/>
            <a:ext cx="7012858" cy="11742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89660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611966" y="1593214"/>
            <a:ext cx="8463880" cy="4050792"/>
          </a:xfrm>
        </p:spPr>
        <p:txBody>
          <a:bodyPr>
            <a:normAutofit/>
          </a:bodyPr>
          <a:lstStyle/>
          <a:p>
            <a:r>
              <a:rPr lang="zh-CN" altLang="en-US" sz="2400" b="1" dirty="0"/>
              <a:t>从相同的</a:t>
            </a:r>
            <a:r>
              <a:rPr lang="zh-CN" altLang="en-US" sz="2400" b="1" dirty="0">
                <a:solidFill>
                  <a:srgbClr val="00B050"/>
                </a:solidFill>
              </a:rPr>
              <a:t>状态</a:t>
            </a:r>
            <a:r>
              <a:rPr lang="zh-CN" altLang="en-US" sz="2400" b="1" dirty="0"/>
              <a:t>出来的、</a:t>
            </a:r>
            <a:r>
              <a:rPr lang="zh-CN" altLang="en-US" sz="2400" b="1" dirty="0">
                <a:solidFill>
                  <a:srgbClr val="00B050"/>
                </a:solidFill>
              </a:rPr>
              <a:t>事件</a:t>
            </a:r>
            <a:r>
              <a:rPr lang="zh-CN" altLang="en-US" sz="2400" b="1" dirty="0">
                <a:solidFill>
                  <a:srgbClr val="FF0000"/>
                </a:solidFill>
              </a:rPr>
              <a:t>相同</a:t>
            </a:r>
            <a:r>
              <a:rPr lang="zh-CN" altLang="en-US" sz="2400" b="1" dirty="0"/>
              <a:t>的</a:t>
            </a:r>
            <a:r>
              <a:rPr lang="zh-CN" altLang="en-US" sz="2400" b="1" dirty="0">
                <a:solidFill>
                  <a:srgbClr val="00B0F0"/>
                </a:solidFill>
              </a:rPr>
              <a:t>几个</a:t>
            </a:r>
            <a:r>
              <a:rPr lang="zh-CN" altLang="en-US" sz="2400" b="1" dirty="0">
                <a:solidFill>
                  <a:srgbClr val="00B050"/>
                </a:solidFill>
              </a:rPr>
              <a:t>转移</a:t>
            </a:r>
            <a:r>
              <a:rPr lang="zh-CN" altLang="en-US" sz="2400" b="1" dirty="0"/>
              <a:t>之间的</a:t>
            </a:r>
            <a:r>
              <a:rPr lang="zh-CN" altLang="en-US" sz="2400" b="1" dirty="0">
                <a:solidFill>
                  <a:srgbClr val="00B050"/>
                </a:solidFill>
              </a:rPr>
              <a:t>条件</a:t>
            </a:r>
            <a:r>
              <a:rPr lang="zh-CN" altLang="en-US" sz="2400" b="1" dirty="0"/>
              <a:t>应该时</a:t>
            </a:r>
            <a:r>
              <a:rPr lang="zh-CN" altLang="en-US" sz="2400" b="1" dirty="0">
                <a:solidFill>
                  <a:srgbClr val="FF0000"/>
                </a:solidFill>
              </a:rPr>
              <a:t>互斥</a:t>
            </a:r>
            <a:r>
              <a:rPr lang="zh-CN" altLang="en-US" sz="2400" b="1" dirty="0"/>
              <a:t>的。</a:t>
            </a:r>
          </a:p>
        </p:txBody>
      </p:sp>
      <p:pic>
        <p:nvPicPr>
          <p:cNvPr id="152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425" y="2655713"/>
            <a:ext cx="5291919" cy="385679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3545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49072" y="1577209"/>
            <a:ext cx="7848600" cy="792163"/>
          </a:xfrm>
        </p:spPr>
        <p:txBody>
          <a:bodyPr>
            <a:normAutofit/>
          </a:bodyPr>
          <a:lstStyle/>
          <a:p>
            <a:r>
              <a:rPr lang="en-US" altLang="zh-CN" sz="2400" dirty="0"/>
              <a:t>PC</a:t>
            </a:r>
            <a:r>
              <a:rPr lang="zh-CN" altLang="en-US" sz="2400" dirty="0"/>
              <a:t>机状态建模：初始化、工作、关闭状态</a:t>
            </a:r>
          </a:p>
        </p:txBody>
      </p:sp>
      <p:sp>
        <p:nvSpPr>
          <p:cNvPr id="133124" name="Rectangle 4"/>
          <p:cNvSpPr>
            <a:spLocks noGrp="1" noChangeArrowheads="1"/>
          </p:cNvSpPr>
          <p:nvPr>
            <p:ph type="body" idx="1"/>
          </p:nvPr>
        </p:nvSpPr>
        <p:spPr>
          <a:xfrm>
            <a:off x="228600" y="3888664"/>
            <a:ext cx="8229600" cy="3082925"/>
          </a:xfrm>
        </p:spPr>
        <p:txBody>
          <a:bodyPr>
            <a:normAutofit/>
          </a:bodyPr>
          <a:lstStyle/>
          <a:p>
            <a:pPr>
              <a:buFont typeface="Wingdings" panose="05000000000000000000" pitchFamily="2" charset="2"/>
              <a:buNone/>
            </a:pPr>
            <a:r>
              <a:rPr lang="en-US" altLang="zh-CN" sz="2400" b="1" dirty="0">
                <a:solidFill>
                  <a:schemeClr val="tx2"/>
                </a:solidFill>
              </a:rPr>
              <a:t>PC</a:t>
            </a:r>
            <a:r>
              <a:rPr lang="zh-CN" altLang="en-US" sz="2400" b="1" dirty="0">
                <a:solidFill>
                  <a:schemeClr val="tx2"/>
                </a:solidFill>
              </a:rPr>
              <a:t>机添加一个屏幕保护状态</a:t>
            </a:r>
          </a:p>
        </p:txBody>
      </p:sp>
      <p:pic>
        <p:nvPicPr>
          <p:cNvPr id="133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65" y="2445227"/>
            <a:ext cx="8610600" cy="1338263"/>
          </a:xfrm>
          <a:prstGeom prst="rect">
            <a:avLst/>
          </a:prstGeom>
          <a:noFill/>
          <a:extLst>
            <a:ext uri="{909E8E84-426E-40DD-AFC4-6F175D3DCCD1}">
              <a14:hiddenFill xmlns:a14="http://schemas.microsoft.com/office/drawing/2010/main">
                <a:solidFill>
                  <a:srgbClr val="FFFFFF"/>
                </a:solidFill>
              </a14:hiddenFill>
            </a:ext>
          </a:extLst>
        </p:spPr>
      </p:pic>
      <p:pic>
        <p:nvPicPr>
          <p:cNvPr id="133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348" y="4397445"/>
            <a:ext cx="7187411" cy="246055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88254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85800" y="1279762"/>
            <a:ext cx="7772400" cy="1609344"/>
          </a:xfrm>
        </p:spPr>
        <p:txBody>
          <a:bodyPr>
            <a:normAutofit/>
          </a:bodyPr>
          <a:lstStyle/>
          <a:p>
            <a:r>
              <a:rPr lang="zh-CN" altLang="en-US" sz="2400" dirty="0">
                <a:solidFill>
                  <a:srgbClr val="FF0000"/>
                </a:solidFill>
              </a:rPr>
              <a:t>判定（决策点）</a:t>
            </a:r>
          </a:p>
        </p:txBody>
      </p:sp>
      <p:sp>
        <p:nvSpPr>
          <p:cNvPr id="122883" name="Rectangle 3"/>
          <p:cNvSpPr>
            <a:spLocks noGrp="1" noChangeArrowheads="1"/>
          </p:cNvSpPr>
          <p:nvPr>
            <p:ph type="body" idx="1"/>
          </p:nvPr>
        </p:nvSpPr>
        <p:spPr>
          <a:xfrm>
            <a:off x="685800" y="2575768"/>
            <a:ext cx="7772400" cy="4050792"/>
          </a:xfrm>
        </p:spPr>
        <p:txBody>
          <a:bodyPr>
            <a:normAutofit/>
          </a:bodyPr>
          <a:lstStyle/>
          <a:p>
            <a:r>
              <a:rPr lang="zh-CN" altLang="en-US" sz="2400" b="1" dirty="0"/>
              <a:t>判定在状态图中的位置：工作流在此处按监护条件的取值而发生分支。</a:t>
            </a:r>
          </a:p>
          <a:p>
            <a:r>
              <a:rPr lang="zh-CN" altLang="en-US" sz="2400" b="1" dirty="0"/>
              <a:t>判定用空心小菱形表示。 </a:t>
            </a:r>
          </a:p>
        </p:txBody>
      </p:sp>
      <p:pic>
        <p:nvPicPr>
          <p:cNvPr id="1228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038600"/>
            <a:ext cx="16954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判定</a:t>
            </a:r>
          </a:p>
        </p:txBody>
      </p:sp>
    </p:spTree>
    <p:extLst>
      <p:ext uri="{BB962C8B-B14F-4D97-AF65-F5344CB8AC3E}">
        <p14:creationId xmlns:p14="http://schemas.microsoft.com/office/powerpoint/2010/main" val="20166391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sz="half" idx="1"/>
          </p:nvPr>
        </p:nvSpPr>
        <p:spPr>
          <a:xfrm>
            <a:off x="380999" y="1448273"/>
            <a:ext cx="8642927" cy="3173531"/>
          </a:xfrm>
        </p:spPr>
        <p:txBody>
          <a:bodyPr>
            <a:noAutofit/>
          </a:bodyPr>
          <a:lstStyle/>
          <a:p>
            <a:r>
              <a:rPr lang="zh-CN" altLang="en-US" sz="2400" b="1" dirty="0"/>
              <a:t>它在建模状态机图时提供了方便，因为它通过在中心位置分组转移到各自的方向，从而提高了状态机图的</a:t>
            </a:r>
            <a:r>
              <a:rPr lang="zh-CN" altLang="en-US" sz="2400" b="1" dirty="0">
                <a:solidFill>
                  <a:srgbClr val="FF0000"/>
                </a:solidFill>
              </a:rPr>
              <a:t>可视性</a:t>
            </a:r>
            <a:r>
              <a:rPr lang="zh-CN" altLang="en-US" sz="2400" b="1" dirty="0"/>
              <a:t>。</a:t>
            </a:r>
          </a:p>
          <a:p>
            <a:r>
              <a:rPr lang="zh-CN" altLang="en-US" sz="2400" b="1" dirty="0">
                <a:solidFill>
                  <a:srgbClr val="000099"/>
                </a:solidFill>
              </a:rPr>
              <a:t>因为监护条件为</a:t>
            </a:r>
            <a:r>
              <a:rPr lang="zh-CN" altLang="en-US" sz="2400" b="1" dirty="0">
                <a:solidFill>
                  <a:srgbClr val="FF0000"/>
                </a:solidFill>
              </a:rPr>
              <a:t>布尔表达式</a:t>
            </a:r>
            <a:r>
              <a:rPr lang="zh-CN" altLang="en-US" sz="2400" b="1" dirty="0">
                <a:solidFill>
                  <a:srgbClr val="000099"/>
                </a:solidFill>
              </a:rPr>
              <a:t>，所以通常条件下的判定只有</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入转换</a:t>
            </a:r>
            <a:r>
              <a:rPr lang="zh-CN" altLang="en-US" sz="2400" b="1" dirty="0">
                <a:solidFill>
                  <a:srgbClr val="000099"/>
                </a:solidFill>
              </a:rPr>
              <a:t>和</a:t>
            </a:r>
            <a:r>
              <a:rPr lang="en-US" altLang="zh-CN" sz="2400" b="1" dirty="0">
                <a:solidFill>
                  <a:srgbClr val="00B0F0"/>
                </a:solidFill>
              </a:rPr>
              <a:t>2</a:t>
            </a:r>
            <a:r>
              <a:rPr lang="zh-CN" altLang="en-US" sz="2400" b="1" dirty="0">
                <a:solidFill>
                  <a:srgbClr val="00B0F0"/>
                </a:solidFill>
              </a:rPr>
              <a:t>个</a:t>
            </a:r>
            <a:r>
              <a:rPr lang="zh-CN" altLang="en-US" sz="2400" b="1" dirty="0">
                <a:solidFill>
                  <a:srgbClr val="00B050"/>
                </a:solidFill>
              </a:rPr>
              <a:t>出转换</a:t>
            </a:r>
            <a:r>
              <a:rPr lang="zh-CN" altLang="en-US" sz="2400" b="1" dirty="0">
                <a:solidFill>
                  <a:srgbClr val="000099"/>
                </a:solidFill>
              </a:rPr>
              <a:t>。</a:t>
            </a:r>
          </a:p>
          <a:p>
            <a:r>
              <a:rPr lang="zh-CN" altLang="en-US" sz="2400" b="1" dirty="0"/>
              <a:t>根据监护条件的真假可以触发不同的分支转换</a:t>
            </a:r>
            <a:r>
              <a:rPr lang="zh-CN" altLang="en-US" sz="2400" b="1" dirty="0">
                <a:solidFill>
                  <a:srgbClr val="009900"/>
                </a:solidFill>
              </a:rPr>
              <a:t>。</a:t>
            </a:r>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909" name="Object 5"/>
          <p:cNvGraphicFramePr>
            <a:graphicFrameLocks noGrp="1" noChangeAspect="1"/>
          </p:cNvGraphicFramePr>
          <p:nvPr>
            <p:ph sz="half" idx="2"/>
          </p:nvPr>
        </p:nvGraphicFramePr>
        <p:xfrm>
          <a:off x="6248400" y="4191000"/>
          <a:ext cx="2895600" cy="2133600"/>
        </p:xfrm>
        <a:graphic>
          <a:graphicData uri="http://schemas.openxmlformats.org/presentationml/2006/ole">
            <mc:AlternateContent xmlns:mc="http://schemas.openxmlformats.org/markup-compatibility/2006">
              <mc:Choice xmlns:v="urn:schemas-microsoft-com:vml" Requires="v">
                <p:oleObj spid="_x0000_s103465" r:id="rId4" imgW="2173224" imgH="1395984" progId="Visio.Drawing.6">
                  <p:embed/>
                </p:oleObj>
              </mc:Choice>
              <mc:Fallback>
                <p:oleObj r:id="rId4" imgW="2173224" imgH="1395984" progId="Visio.Drawing.6">
                  <p:embed/>
                  <p:pic>
                    <p:nvPicPr>
                      <p:cNvPr id="12390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191000"/>
                        <a:ext cx="28956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09550" y="895409"/>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判定</a:t>
            </a:r>
          </a:p>
        </p:txBody>
      </p:sp>
    </p:spTree>
    <p:extLst>
      <p:ext uri="{BB962C8B-B14F-4D97-AF65-F5344CB8AC3E}">
        <p14:creationId xmlns:p14="http://schemas.microsoft.com/office/powerpoint/2010/main" val="4322476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369641" y="1707637"/>
            <a:ext cx="8229600" cy="4945063"/>
          </a:xfrm>
        </p:spPr>
        <p:txBody>
          <a:bodyPr>
            <a:normAutofit/>
          </a:bodyPr>
          <a:lstStyle/>
          <a:p>
            <a:pPr algn="just" latinLnBrk="1">
              <a:lnSpc>
                <a:spcPct val="90000"/>
              </a:lnSpc>
            </a:pPr>
            <a:r>
              <a:rPr lang="zh-CN" altLang="en-US" sz="2400" b="1" dirty="0">
                <a:solidFill>
                  <a:srgbClr val="000099"/>
                </a:solidFill>
              </a:rPr>
              <a:t>同步是为了说明并发工作流的分支与汇合。</a:t>
            </a:r>
            <a:endParaRPr lang="en-US" altLang="zh-CN" sz="2400" b="1" dirty="0">
              <a:solidFill>
                <a:srgbClr val="000099"/>
              </a:solidFill>
            </a:endParaRPr>
          </a:p>
          <a:p>
            <a:pPr algn="just" latinLnBrk="1">
              <a:lnSpc>
                <a:spcPct val="90000"/>
              </a:lnSpc>
            </a:pPr>
            <a:r>
              <a:rPr lang="zh-CN" altLang="en-US" sz="2400" b="1" dirty="0">
                <a:solidFill>
                  <a:srgbClr val="000099"/>
                </a:solidFill>
              </a:rPr>
              <a:t>使用同步条可以显示</a:t>
            </a:r>
            <a:r>
              <a:rPr lang="zh-CN" altLang="en-US" sz="2400" b="1" dirty="0">
                <a:solidFill>
                  <a:srgbClr val="FF0000"/>
                </a:solidFill>
              </a:rPr>
              <a:t>并发</a:t>
            </a:r>
            <a:r>
              <a:rPr lang="zh-CN" altLang="en-US" sz="2400" b="1" dirty="0">
                <a:solidFill>
                  <a:srgbClr val="00B0F0"/>
                </a:solidFill>
              </a:rPr>
              <a:t>转移</a:t>
            </a:r>
            <a:r>
              <a:rPr lang="zh-CN" altLang="en-US" sz="2400" b="1" dirty="0">
                <a:solidFill>
                  <a:srgbClr val="000099"/>
                </a:solidFill>
              </a:rPr>
              <a:t>。</a:t>
            </a:r>
          </a:p>
          <a:p>
            <a:pPr algn="just" latinLnBrk="1">
              <a:lnSpc>
                <a:spcPct val="90000"/>
              </a:lnSpc>
            </a:pPr>
            <a:r>
              <a:rPr lang="zh-CN" altLang="en-US" sz="2400" b="1" dirty="0"/>
              <a:t>并发转移表示</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同步</a:t>
            </a:r>
            <a:r>
              <a:rPr lang="zh-CN" altLang="en-US" sz="2400" b="1" dirty="0"/>
              <a:t>将</a:t>
            </a:r>
            <a:r>
              <a:rPr lang="en-US" altLang="zh-CN" sz="2400" b="1" dirty="0">
                <a:solidFill>
                  <a:srgbClr val="00B0F0"/>
                </a:solidFill>
              </a:rPr>
              <a:t>1</a:t>
            </a:r>
            <a:r>
              <a:rPr lang="zh-CN" altLang="en-US" sz="2400" b="1" dirty="0">
                <a:solidFill>
                  <a:srgbClr val="00B0F0"/>
                </a:solidFill>
              </a:rPr>
              <a:t>个</a:t>
            </a:r>
            <a:r>
              <a:rPr lang="zh-CN" altLang="en-US" sz="2400" b="1" dirty="0">
                <a:solidFill>
                  <a:srgbClr val="00B050"/>
                </a:solidFill>
              </a:rPr>
              <a:t>控制</a:t>
            </a:r>
            <a:r>
              <a:rPr lang="zh-CN" altLang="en-US" sz="2400" b="1" dirty="0"/>
              <a:t>划分为</a:t>
            </a:r>
            <a:r>
              <a:rPr lang="zh-CN" altLang="en-US" sz="2400" b="1" dirty="0">
                <a:solidFill>
                  <a:srgbClr val="FF0000"/>
                </a:solidFill>
              </a:rPr>
              <a:t>并发的线程</a:t>
            </a:r>
            <a:r>
              <a:rPr lang="zh-CN" altLang="en-US" sz="2400" b="1" dirty="0"/>
              <a:t>。</a:t>
            </a:r>
            <a:endParaRPr lang="en-US" altLang="zh-CN" sz="2400" b="1" dirty="0"/>
          </a:p>
          <a:p>
            <a:pPr algn="just" latinLnBrk="1">
              <a:lnSpc>
                <a:spcPct val="90000"/>
              </a:lnSpc>
            </a:pPr>
            <a:r>
              <a:rPr lang="zh-CN" altLang="en-US" sz="2400" b="1" dirty="0"/>
              <a:t>状态图中使用到同步条是为了说明某些状态在哪里需要</a:t>
            </a:r>
            <a:r>
              <a:rPr lang="zh-CN" altLang="en-US" sz="2400" b="1" dirty="0">
                <a:solidFill>
                  <a:srgbClr val="00B050"/>
                </a:solidFill>
              </a:rPr>
              <a:t>跟上或者等待其他状态</a:t>
            </a:r>
            <a:r>
              <a:rPr lang="zh-CN" altLang="en-US" sz="2400" b="1" dirty="0"/>
              <a:t>。状态机图中同步条是一条黑色的粗线，图显示了使用了同步条的状态机图。</a:t>
            </a:r>
          </a:p>
          <a:p>
            <a:endParaRPr lang="en-US" altLang="zh-CN" sz="2400" b="1" dirty="0"/>
          </a:p>
        </p:txBody>
      </p:sp>
      <p:graphicFrame>
        <p:nvGraphicFramePr>
          <p:cNvPr id="138244" name="Object 4"/>
          <p:cNvGraphicFramePr>
            <a:graphicFrameLocks noChangeAspect="1"/>
          </p:cNvGraphicFramePr>
          <p:nvPr>
            <p:extLst>
              <p:ext uri="{D42A27DB-BD31-4B8C-83A1-F6EECF244321}">
                <p14:modId xmlns:p14="http://schemas.microsoft.com/office/powerpoint/2010/main" val="1820664849"/>
              </p:ext>
            </p:extLst>
          </p:nvPr>
        </p:nvGraphicFramePr>
        <p:xfrm>
          <a:off x="1369291" y="4366700"/>
          <a:ext cx="5943600" cy="2286000"/>
        </p:xfrm>
        <a:graphic>
          <a:graphicData uri="http://schemas.openxmlformats.org/presentationml/2006/ole">
            <mc:AlternateContent xmlns:mc="http://schemas.openxmlformats.org/markup-compatibility/2006">
              <mc:Choice xmlns:v="urn:schemas-microsoft-com:vml" Requires="v">
                <p:oleObj spid="_x0000_s104489" r:id="rId3" imgW="2991002" imgH="923544" progId="Visio.Drawing.6">
                  <p:embed/>
                </p:oleObj>
              </mc:Choice>
              <mc:Fallback>
                <p:oleObj r:id="rId3" imgW="2991002" imgH="923544" progId="Visio.Drawing.6">
                  <p:embed/>
                  <p:pic>
                    <p:nvPicPr>
                      <p:cNvPr id="138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291" y="4366700"/>
                        <a:ext cx="59436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同步</a:t>
            </a:r>
          </a:p>
        </p:txBody>
      </p:sp>
    </p:spTree>
    <p:extLst>
      <p:ext uri="{BB962C8B-B14F-4D97-AF65-F5344CB8AC3E}">
        <p14:creationId xmlns:p14="http://schemas.microsoft.com/office/powerpoint/2010/main" val="6845839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81000" y="1519106"/>
            <a:ext cx="7543800" cy="1295400"/>
          </a:xfrm>
        </p:spPr>
        <p:txBody>
          <a:bodyPr/>
          <a:lstStyle/>
          <a:p>
            <a:r>
              <a:rPr lang="zh-CN" altLang="en-US" dirty="0"/>
              <a:t>例题，一个汽车的状态有前进、后退、低速、高速。</a:t>
            </a:r>
          </a:p>
        </p:txBody>
      </p:sp>
      <p:pic>
        <p:nvPicPr>
          <p:cNvPr id="139269"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3048000"/>
            <a:ext cx="6850063" cy="2667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69641" y="92822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转换（转移）</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同步</a:t>
            </a:r>
          </a:p>
        </p:txBody>
      </p:sp>
    </p:spTree>
    <p:extLst>
      <p:ext uri="{BB962C8B-B14F-4D97-AF65-F5344CB8AC3E}">
        <p14:creationId xmlns:p14="http://schemas.microsoft.com/office/powerpoint/2010/main" val="9857991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258864" y="1723105"/>
            <a:ext cx="8229600" cy="4166419"/>
          </a:xfrm>
        </p:spPr>
        <p:txBody>
          <a:bodyPr>
            <a:noAutofit/>
          </a:bodyPr>
          <a:lstStyle/>
          <a:p>
            <a:pPr>
              <a:lnSpc>
                <a:spcPct val="90000"/>
              </a:lnSpc>
            </a:pPr>
            <a:r>
              <a:rPr lang="zh-CN" altLang="en-US" sz="2400" b="1" dirty="0"/>
              <a:t>转换表示当一个特定事件发生或者某些条件得到满足时，一个源状态下的对象在完成一定的动作后将发生状态转变，转向另一个称之为目标状态的状态。</a:t>
            </a:r>
          </a:p>
          <a:p>
            <a:pPr>
              <a:lnSpc>
                <a:spcPct val="90000"/>
              </a:lnSpc>
              <a:buFont typeface="Wingdings" panose="05000000000000000000" pitchFamily="2" charset="2"/>
              <a:buNone/>
            </a:pPr>
            <a:endParaRPr lang="zh-CN" altLang="en-US" sz="2400" b="1" dirty="0"/>
          </a:p>
          <a:p>
            <a:pPr>
              <a:lnSpc>
                <a:spcPct val="90000"/>
              </a:lnSpc>
            </a:pPr>
            <a:r>
              <a:rPr lang="zh-CN" altLang="en-US" sz="2400" b="1" dirty="0">
                <a:solidFill>
                  <a:srgbClr val="000099"/>
                </a:solidFill>
              </a:rPr>
              <a:t>转换进入的状态为活动状态，转换离开的状态变为非活动状态。 </a:t>
            </a:r>
          </a:p>
          <a:p>
            <a:pPr>
              <a:lnSpc>
                <a:spcPct val="90000"/>
              </a:lnSpc>
            </a:pPr>
            <a:endParaRPr lang="zh-CN" altLang="en-US" sz="2400" b="1" dirty="0">
              <a:solidFill>
                <a:srgbClr val="000099"/>
              </a:solidFill>
            </a:endParaRPr>
          </a:p>
          <a:p>
            <a:pPr>
              <a:lnSpc>
                <a:spcPct val="90000"/>
              </a:lnSpc>
            </a:pPr>
            <a:r>
              <a:rPr lang="zh-CN" altLang="en-US" sz="2400" b="1" dirty="0">
                <a:solidFill>
                  <a:srgbClr val="FF3300"/>
                </a:solidFill>
              </a:rPr>
              <a:t>转换种类：</a:t>
            </a:r>
            <a:r>
              <a:rPr lang="zh-CN" altLang="en-US" sz="2400" b="1" dirty="0">
                <a:solidFill>
                  <a:srgbClr val="00B050"/>
                </a:solidFill>
              </a:rPr>
              <a:t>外部转换、自转换、内部转换、复合转换</a:t>
            </a:r>
          </a:p>
          <a:p>
            <a:pPr>
              <a:lnSpc>
                <a:spcPct val="90000"/>
              </a:lnSpc>
            </a:pPr>
            <a:endParaRPr lang="en-US" altLang="zh-CN" sz="2400" b="1" dirty="0">
              <a:solidFill>
                <a:srgbClr val="FF33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转换的种类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92961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sz="half" idx="1"/>
          </p:nvPr>
        </p:nvSpPr>
        <p:spPr>
          <a:xfrm>
            <a:off x="263525" y="1939941"/>
            <a:ext cx="4038600" cy="3869732"/>
          </a:xfrm>
        </p:spPr>
        <p:txBody>
          <a:bodyPr/>
          <a:lstStyle/>
          <a:p>
            <a:r>
              <a:rPr lang="zh-CN" altLang="en-US" sz="2800" b="1" dirty="0"/>
              <a:t>外部转换是一种改变对象状态的转换，是最常见的一种转换。</a:t>
            </a:r>
          </a:p>
          <a:p>
            <a:endParaRPr lang="zh-CN" altLang="en-US" sz="2800" b="1" dirty="0"/>
          </a:p>
          <a:p>
            <a:r>
              <a:rPr lang="zh-CN" altLang="en-US" sz="2800" b="1" dirty="0"/>
              <a:t>外部转换用从源状态到目标状态的箭头表示。 </a:t>
            </a:r>
          </a:p>
        </p:txBody>
      </p:sp>
      <p:pic>
        <p:nvPicPr>
          <p:cNvPr id="75781"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02125" y="2166938"/>
            <a:ext cx="4341813" cy="3233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外部转换</a:t>
            </a:r>
          </a:p>
        </p:txBody>
      </p:sp>
    </p:spTree>
    <p:extLst>
      <p:ext uri="{BB962C8B-B14F-4D97-AF65-F5344CB8AC3E}">
        <p14:creationId xmlns:p14="http://schemas.microsoft.com/office/powerpoint/2010/main" val="41079050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223684" y="1868129"/>
            <a:ext cx="5257800" cy="4411663"/>
          </a:xfrm>
        </p:spPr>
        <p:txBody>
          <a:bodyPr>
            <a:noAutofit/>
          </a:bodyPr>
          <a:lstStyle/>
          <a:p>
            <a:pPr>
              <a:lnSpc>
                <a:spcPct val="90000"/>
              </a:lnSpc>
            </a:pPr>
            <a:r>
              <a:rPr lang="zh-CN" altLang="en-US" sz="2400" b="1" dirty="0"/>
              <a:t>当事件发生时，导致状态中断，使对象退出当前状态，然后又重新回到该状态。</a:t>
            </a:r>
          </a:p>
          <a:p>
            <a:pPr>
              <a:lnSpc>
                <a:spcPct val="90000"/>
              </a:lnSpc>
            </a:pPr>
            <a:endParaRPr lang="zh-CN" altLang="en-US" sz="2400" b="1" dirty="0"/>
          </a:p>
          <a:p>
            <a:pPr>
              <a:lnSpc>
                <a:spcPct val="90000"/>
              </a:lnSpc>
            </a:pPr>
            <a:r>
              <a:rPr lang="zh-CN" altLang="en-US" sz="2400" b="1" dirty="0">
                <a:solidFill>
                  <a:srgbClr val="000099"/>
                </a:solidFill>
              </a:rPr>
              <a:t>自转换在作用时首先将当前状态下的活动终止，然后执行该状态的</a:t>
            </a:r>
            <a:r>
              <a:rPr lang="zh-CN" altLang="en-US" sz="2400" b="1" dirty="0">
                <a:solidFill>
                  <a:srgbClr val="00B050"/>
                </a:solidFill>
              </a:rPr>
              <a:t>出口动作</a:t>
            </a:r>
            <a:r>
              <a:rPr lang="zh-CN" altLang="en-US" sz="2400" b="1" dirty="0">
                <a:solidFill>
                  <a:srgbClr val="000099"/>
                </a:solidFill>
              </a:rPr>
              <a:t>，接着执行引起</a:t>
            </a:r>
            <a:r>
              <a:rPr lang="zh-CN" altLang="en-US" sz="2400" b="1" dirty="0">
                <a:solidFill>
                  <a:srgbClr val="00B050"/>
                </a:solidFill>
              </a:rPr>
              <a:t>转移事件的相关动作</a:t>
            </a:r>
            <a:r>
              <a:rPr lang="zh-CN" altLang="en-US" sz="2400" b="1" dirty="0">
                <a:solidFill>
                  <a:srgbClr val="000099"/>
                </a:solidFill>
              </a:rPr>
              <a:t>，紧接着返回该状态，开始执行</a:t>
            </a:r>
            <a:r>
              <a:rPr lang="zh-CN" altLang="en-US" sz="2400" b="1" dirty="0">
                <a:solidFill>
                  <a:srgbClr val="00B050"/>
                </a:solidFill>
              </a:rPr>
              <a:t>该状态的入口动作和其他操作</a:t>
            </a:r>
            <a:r>
              <a:rPr lang="zh-CN" altLang="en-US" sz="2400" b="1" dirty="0">
                <a:solidFill>
                  <a:srgbClr val="000099"/>
                </a:solidFill>
              </a:rPr>
              <a:t>。</a:t>
            </a:r>
          </a:p>
          <a:p>
            <a:pPr>
              <a:lnSpc>
                <a:spcPct val="90000"/>
              </a:lnSpc>
            </a:pPr>
            <a:endParaRPr lang="en-US" altLang="zh-CN" sz="2400" b="1" dirty="0"/>
          </a:p>
        </p:txBody>
      </p:sp>
      <p:pic>
        <p:nvPicPr>
          <p:cNvPr id="171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76400"/>
            <a:ext cx="35052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自转换</a:t>
            </a:r>
          </a:p>
        </p:txBody>
      </p:sp>
    </p:spTree>
    <p:extLst>
      <p:ext uri="{BB962C8B-B14F-4D97-AF65-F5344CB8AC3E}">
        <p14:creationId xmlns:p14="http://schemas.microsoft.com/office/powerpoint/2010/main" val="567983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sz="half" idx="1"/>
          </p:nvPr>
        </p:nvSpPr>
        <p:spPr>
          <a:xfrm>
            <a:off x="487261" y="1750910"/>
            <a:ext cx="8229600" cy="2614613"/>
          </a:xfrm>
        </p:spPr>
        <p:txBody>
          <a:bodyPr>
            <a:noAutofit/>
          </a:bodyPr>
          <a:lstStyle/>
          <a:p>
            <a:r>
              <a:rPr lang="zh-CN" altLang="en-US" sz="2400" b="1" dirty="0"/>
              <a:t>内部转换有一个源状态但是没有目标状态，它转换后的状态仍旧是它本身。</a:t>
            </a:r>
          </a:p>
          <a:p>
            <a:r>
              <a:rPr lang="zh-CN" altLang="en-US" sz="2400" b="1" dirty="0">
                <a:solidFill>
                  <a:srgbClr val="FF3300"/>
                </a:solidFill>
              </a:rPr>
              <a:t>内部转换的激发规则和改变状态的外部转换的激发规则相同。</a:t>
            </a:r>
          </a:p>
          <a:p>
            <a:r>
              <a:rPr lang="zh-CN" altLang="en-US" sz="2400" b="1" dirty="0">
                <a:solidFill>
                  <a:srgbClr val="000099"/>
                </a:solidFill>
              </a:rPr>
              <a:t>如果一个</a:t>
            </a:r>
            <a:r>
              <a:rPr lang="zh-CN" altLang="en-US" sz="2400" b="1" dirty="0">
                <a:solidFill>
                  <a:srgbClr val="00B050"/>
                </a:solidFill>
              </a:rPr>
              <a:t>内部转换</a:t>
            </a:r>
            <a:r>
              <a:rPr lang="zh-CN" altLang="en-US" sz="2400" b="1" dirty="0">
                <a:solidFill>
                  <a:srgbClr val="000099"/>
                </a:solidFill>
              </a:rPr>
              <a:t>带有动作，动作也要被执行，但是由于没有状态改变发生，因此</a:t>
            </a:r>
            <a:r>
              <a:rPr lang="zh-CN" altLang="en-US" sz="2400" b="1" dirty="0">
                <a:solidFill>
                  <a:srgbClr val="00B050"/>
                </a:solidFill>
              </a:rPr>
              <a:t>不需要执行入口和出口动作</a:t>
            </a:r>
            <a:r>
              <a:rPr lang="zh-CN" altLang="en-US" sz="2400" b="1" dirty="0">
                <a:solidFill>
                  <a:srgbClr val="000099"/>
                </a:solidFill>
              </a:rPr>
              <a:t>。</a:t>
            </a:r>
            <a:endParaRPr lang="zh-CN" altLang="en-US" sz="2400" dirty="0"/>
          </a:p>
          <a:p>
            <a:endParaRPr lang="en-US" altLang="zh-CN" sz="2400" dirty="0"/>
          </a:p>
        </p:txBody>
      </p:sp>
      <p:pic>
        <p:nvPicPr>
          <p:cNvPr id="7680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 y="4419600"/>
            <a:ext cx="3894138" cy="2024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6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495800"/>
            <a:ext cx="3886200" cy="17049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二、状态图的组成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25272" y="826146"/>
            <a:ext cx="633519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转换</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内部转换</a:t>
            </a:r>
          </a:p>
        </p:txBody>
      </p:sp>
    </p:spTree>
    <p:extLst>
      <p:ext uri="{BB962C8B-B14F-4D97-AF65-F5344CB8AC3E}">
        <p14:creationId xmlns:p14="http://schemas.microsoft.com/office/powerpoint/2010/main" val="243223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3095</TotalTime>
  <Words>7138</Words>
  <Application>Microsoft Office PowerPoint</Application>
  <PresentationFormat>全屏显示(4:3)</PresentationFormat>
  <Paragraphs>599</Paragraphs>
  <Slides>126</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126</vt:i4>
      </vt:variant>
    </vt:vector>
  </HeadingPairs>
  <TitlesOfParts>
    <vt:vector size="138" baseType="lpstr">
      <vt:lpstr>等线</vt:lpstr>
      <vt:lpstr>方正舒体</vt:lpstr>
      <vt:lpstr>黑体</vt:lpstr>
      <vt:lpstr>华文新魏</vt:lpstr>
      <vt:lpstr>宋体</vt:lpstr>
      <vt:lpstr>Arial</vt:lpstr>
      <vt:lpstr>Georgia</vt:lpstr>
      <vt:lpstr>Trebuchet MS</vt:lpstr>
      <vt:lpstr>Wingdings</vt:lpstr>
      <vt:lpstr>木活字</vt:lpstr>
      <vt:lpstr>位图图像</vt:lpstr>
      <vt:lpstr>Microsoft Visio 2000/2002 Drawing</vt:lpstr>
      <vt:lpstr>系统分析与设计</vt:lpstr>
      <vt:lpstr>PowerPoint 演示文稿</vt:lpstr>
      <vt:lpstr>PowerPoint 演示文稿</vt:lpstr>
      <vt:lpstr>PowerPoint 演示文稿</vt:lpstr>
      <vt:lpstr>活动图的实例</vt:lpstr>
      <vt:lpstr>PowerPoint 演示文稿</vt:lpstr>
      <vt:lpstr>PowerPoint 演示文稿</vt:lpstr>
      <vt:lpstr>PowerPoint 演示文稿</vt:lpstr>
      <vt:lpstr>PowerPoint 演示文稿</vt:lpstr>
      <vt:lpstr>动作状态的特点：</vt:lpstr>
      <vt:lpstr>PowerPoint 演示文稿</vt:lpstr>
      <vt:lpstr>活动状态的特点：</vt:lpstr>
      <vt:lpstr>PowerPoint 演示文稿</vt:lpstr>
      <vt:lpstr>如果太多节点会显得图混乱，可以使用省略形式。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判断活动图中可能存在的并发活动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绘制活动图</vt:lpstr>
      <vt:lpstr>PowerPoint 演示文稿</vt:lpstr>
      <vt:lpstr>PowerPoint 演示文稿</vt:lpstr>
      <vt:lpstr>PowerPoint 演示文稿</vt:lpstr>
      <vt:lpstr>PowerPoint 演示文稿</vt:lpstr>
      <vt:lpstr>PowerPoint 演示文稿</vt:lpstr>
      <vt:lpstr>PowerPoint 演示文稿</vt:lpstr>
      <vt:lpstr>（一）使用Rational Rose绘制活动图的步骤</vt:lpstr>
      <vt:lpstr>PowerPoint 演示文稿</vt:lpstr>
      <vt:lpstr>1.  借阅者的活动图</vt:lpstr>
      <vt:lpstr>2.  图书管理员的活动图 </vt:lpstr>
      <vt:lpstr>3.  系统管理员的活动图</vt:lpstr>
      <vt:lpstr>（1）系统管理员维护借阅者帐户的活动图</vt:lpstr>
      <vt:lpstr>（2）系统管理员进行书目信息维护的活动图</vt:lpstr>
      <vt:lpstr>（3）系统管理员维护书籍信息的活动图</vt:lpstr>
      <vt:lpstr>PowerPoint 演示文稿</vt:lpstr>
      <vt:lpstr>系统分析与设计—状态图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与状态相关的动作在一个状态中允许有多个动作。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顺序子状态图----IC卡电话的使用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PC机状态建模：初始化、工作、关闭状态</vt:lpstr>
      <vt:lpstr>判定（决策点）</vt:lpstr>
      <vt:lpstr>PowerPoint 演示文稿</vt:lpstr>
      <vt:lpstr>PowerPoint 演示文稿</vt:lpstr>
      <vt:lpstr>例题，一个汽车的状态有前进、后退、低速、高速。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注意：变化事件与监护条件的不同。</vt:lpstr>
      <vt:lpstr>PowerPoint 演示文稿</vt:lpstr>
      <vt:lpstr>延迟事件----状态内部事件</vt:lpstr>
      <vt:lpstr>PowerPoint 演示文稿</vt:lpstr>
      <vt:lpstr>PowerPoint 演示文稿</vt:lpstr>
      <vt:lpstr>PowerPoint 演示文稿</vt:lpstr>
      <vt:lpstr>PowerPoint 演示文稿</vt:lpstr>
      <vt:lpstr>PowerPoint 演示文稿</vt:lpstr>
      <vt:lpstr>PowerPoint 演示文稿</vt:lpstr>
      <vt:lpstr>状态图--例图1</vt:lpstr>
      <vt:lpstr>PowerPoint 演示文稿</vt:lpstr>
      <vt:lpstr>PowerPoint 演示文稿</vt:lpstr>
      <vt:lpstr>状态图--例图2  机票预定系统</vt:lpstr>
      <vt:lpstr>细化状态内的活动与转换</vt:lpstr>
      <vt:lpstr>使用复合状态</vt:lpstr>
      <vt:lpstr>PowerPoint 演示文稿</vt:lpstr>
      <vt:lpstr>PowerPoint 演示文稿</vt:lpstr>
      <vt:lpstr>PowerPoint 演示文稿</vt:lpstr>
      <vt:lpstr>UML中的并发子状态</vt:lpstr>
      <vt:lpstr>Working 状态中添加组合状态和历史状态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184</cp:revision>
  <cp:lastPrinted>2018-03-23T05:30:28Z</cp:lastPrinted>
  <dcterms:created xsi:type="dcterms:W3CDTF">2018-01-03T07:12:57Z</dcterms:created>
  <dcterms:modified xsi:type="dcterms:W3CDTF">2018-06-05T01:42:59Z</dcterms:modified>
</cp:coreProperties>
</file>